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41"/>
  </p:notesMasterIdLst>
  <p:handoutMasterIdLst>
    <p:handoutMasterId r:id="rId42"/>
  </p:handoutMasterIdLst>
  <p:sldIdLst>
    <p:sldId id="813" r:id="rId2"/>
    <p:sldId id="505" r:id="rId3"/>
    <p:sldId id="862" r:id="rId4"/>
    <p:sldId id="863" r:id="rId5"/>
    <p:sldId id="824" r:id="rId6"/>
    <p:sldId id="864" r:id="rId7"/>
    <p:sldId id="865" r:id="rId8"/>
    <p:sldId id="827" r:id="rId9"/>
    <p:sldId id="828" r:id="rId10"/>
    <p:sldId id="883" r:id="rId11"/>
    <p:sldId id="830" r:id="rId12"/>
    <p:sldId id="831" r:id="rId13"/>
    <p:sldId id="832" r:id="rId14"/>
    <p:sldId id="833" r:id="rId15"/>
    <p:sldId id="834" r:id="rId16"/>
    <p:sldId id="835" r:id="rId17"/>
    <p:sldId id="836" r:id="rId18"/>
    <p:sldId id="837" r:id="rId19"/>
    <p:sldId id="839" r:id="rId20"/>
    <p:sldId id="867" r:id="rId21"/>
    <p:sldId id="840" r:id="rId22"/>
    <p:sldId id="868" r:id="rId23"/>
    <p:sldId id="869" r:id="rId24"/>
    <p:sldId id="870" r:id="rId25"/>
    <p:sldId id="871" r:id="rId26"/>
    <p:sldId id="872" r:id="rId27"/>
    <p:sldId id="873" r:id="rId28"/>
    <p:sldId id="874" r:id="rId29"/>
    <p:sldId id="875" r:id="rId30"/>
    <p:sldId id="876" r:id="rId31"/>
    <p:sldId id="877" r:id="rId32"/>
    <p:sldId id="878" r:id="rId33"/>
    <p:sldId id="879" r:id="rId34"/>
    <p:sldId id="880" r:id="rId35"/>
    <p:sldId id="881" r:id="rId36"/>
    <p:sldId id="882" r:id="rId37"/>
    <p:sldId id="567" r:id="rId38"/>
    <p:sldId id="858" r:id="rId39"/>
    <p:sldId id="859"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76" autoAdjust="0"/>
    <p:restoredTop sz="57971" autoAdjust="0"/>
  </p:normalViewPr>
  <p:slideViewPr>
    <p:cSldViewPr>
      <p:cViewPr varScale="1">
        <p:scale>
          <a:sx n="41" d="100"/>
          <a:sy n="41" d="100"/>
        </p:scale>
        <p:origin x="894" y="6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0968"/>
    </p:cViewPr>
  </p:sorterViewPr>
  <p:notesViewPr>
    <p:cSldViewPr>
      <p:cViewPr varScale="1">
        <p:scale>
          <a:sx n="55" d="100"/>
          <a:sy n="55" d="100"/>
        </p:scale>
        <p:origin x="236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sz="quarter" idx="1"/>
          </p:nvPr>
        </p:nvSpPr>
        <p:spPr>
          <a:xfrm>
            <a:off x="3970340" y="0"/>
            <a:ext cx="3038474" cy="465138"/>
          </a:xfrm>
          <a:prstGeom prst="rect">
            <a:avLst/>
          </a:prstGeom>
        </p:spPr>
        <p:txBody>
          <a:bodyPr vert="horz" lIns="91382" tIns="45692" rIns="91382" bIns="45692" rtlCol="0"/>
          <a:lstStyle>
            <a:lvl1pPr algn="r">
              <a:defRPr sz="1200"/>
            </a:lvl1pPr>
          </a:lstStyle>
          <a:p>
            <a:fld id="{E66D4A8E-BC05-4E7F-9F98-E2AE6D7F92F1}" type="datetimeFigureOut">
              <a:rPr lang="en-US" smtClean="0"/>
              <a:pPr/>
              <a:t>3/27/2018</a:t>
            </a:fld>
            <a:endParaRPr lang="en-US"/>
          </a:p>
        </p:txBody>
      </p:sp>
      <p:sp>
        <p:nvSpPr>
          <p:cNvPr id="4" name="Footer Placeholder 3"/>
          <p:cNvSpPr>
            <a:spLocks noGrp="1"/>
          </p:cNvSpPr>
          <p:nvPr>
            <p:ph type="ftr" sz="quarter" idx="2"/>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4" cy="465138"/>
          </a:xfrm>
          <a:prstGeom prst="rect">
            <a:avLst/>
          </a:prstGeom>
        </p:spPr>
        <p:txBody>
          <a:bodyPr vert="horz" lIns="91382" tIns="45692" rIns="91382" bIns="45692" rtlCol="0" anchor="b"/>
          <a:lstStyle>
            <a:lvl1pPr algn="r">
              <a:defRPr sz="1200"/>
            </a:lvl1pPr>
          </a:lstStyle>
          <a:p>
            <a:fld id="{1E6FE146-E2F3-4A60-8223-27F215113B24}" type="slidenum">
              <a:rPr lang="en-US" smtClean="0"/>
              <a:pPr/>
              <a:t>‹#›</a:t>
            </a:fld>
            <a:endParaRPr lang="en-US"/>
          </a:p>
        </p:txBody>
      </p:sp>
    </p:spTree>
    <p:extLst>
      <p:ext uri="{BB962C8B-B14F-4D97-AF65-F5344CB8AC3E}">
        <p14:creationId xmlns:p14="http://schemas.microsoft.com/office/powerpoint/2010/main" val="1551978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idx="1"/>
          </p:nvPr>
        </p:nvSpPr>
        <p:spPr>
          <a:xfrm>
            <a:off x="3970340" y="0"/>
            <a:ext cx="3038474" cy="465138"/>
          </a:xfrm>
          <a:prstGeom prst="rect">
            <a:avLst/>
          </a:prstGeom>
        </p:spPr>
        <p:txBody>
          <a:bodyPr vert="horz" lIns="91382" tIns="45692" rIns="91382" bIns="45692" rtlCol="0"/>
          <a:lstStyle>
            <a:lvl1pPr algn="r">
              <a:defRPr sz="1200"/>
            </a:lvl1pPr>
          </a:lstStyle>
          <a:p>
            <a:fld id="{62B602AC-09AF-48A5-9C75-FA68144BAEAC}" type="datetimeFigureOut">
              <a:rPr lang="en-US" smtClean="0"/>
              <a:pPr/>
              <a:t>3/27/2018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82" tIns="45692" rIns="91382" bIns="45692" rtlCol="0" anchor="ctr"/>
          <a:lstStyle/>
          <a:p>
            <a:endParaRPr lang="en-US"/>
          </a:p>
        </p:txBody>
      </p:sp>
      <p:sp>
        <p:nvSpPr>
          <p:cNvPr id="5" name="Notes Placeholder 4"/>
          <p:cNvSpPr>
            <a:spLocks noGrp="1"/>
          </p:cNvSpPr>
          <p:nvPr>
            <p:ph type="body" sz="quarter" idx="3"/>
          </p:nvPr>
        </p:nvSpPr>
        <p:spPr>
          <a:xfrm>
            <a:off x="701675" y="4416427"/>
            <a:ext cx="5607050" cy="4183064"/>
          </a:xfrm>
          <a:prstGeom prst="rect">
            <a:avLst/>
          </a:prstGeom>
        </p:spPr>
        <p:txBody>
          <a:bodyPr vert="horz" lIns="91382" tIns="45692" rIns="91382" bIns="4569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5"/>
            <a:ext cx="3038474" cy="465138"/>
          </a:xfrm>
          <a:prstGeom prst="rect">
            <a:avLst/>
          </a:prstGeom>
        </p:spPr>
        <p:txBody>
          <a:bodyPr vert="horz" lIns="91382" tIns="45692" rIns="91382" bIns="45692" rtlCol="0" anchor="b"/>
          <a:lstStyle>
            <a:lvl1pPr algn="r">
              <a:defRPr sz="1200"/>
            </a:lvl1pPr>
          </a:lstStyle>
          <a:p>
            <a:fld id="{6EB42E58-0303-4EDC-B00D-35285B913ADD}" type="slidenum">
              <a:rPr lang="en-US" smtClean="0"/>
              <a:pPr/>
              <a:t>‹#›</a:t>
            </a:fld>
            <a:endParaRPr lang="en-US"/>
          </a:p>
        </p:txBody>
      </p:sp>
    </p:spTree>
    <p:extLst>
      <p:ext uri="{BB962C8B-B14F-4D97-AF65-F5344CB8AC3E}">
        <p14:creationId xmlns:p14="http://schemas.microsoft.com/office/powerpoint/2010/main" val="39291582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may use this presentation to educate public health nurses</a:t>
            </a:r>
            <a:r>
              <a:rPr lang="en-US" baseline="0" dirty="0"/>
              <a:t>, school nurses, and staff who conduct school and child care immunization audits.</a:t>
            </a:r>
            <a:endParaRPr lang="en-US" dirty="0"/>
          </a:p>
        </p:txBody>
      </p:sp>
      <p:sp>
        <p:nvSpPr>
          <p:cNvPr id="4" name="Slide Number Placeholder 3"/>
          <p:cNvSpPr>
            <a:spLocks noGrp="1"/>
          </p:cNvSpPr>
          <p:nvPr>
            <p:ph type="sldNum" sz="quarter" idx="10"/>
          </p:nvPr>
        </p:nvSpPr>
        <p:spPr/>
        <p:txBody>
          <a:bodyPr/>
          <a:lstStyle/>
          <a:p>
            <a:fld id="{5C36579B-CB2F-44D1-BEC0-CBC37294ED32}" type="slidenum">
              <a:rPr lang="en-US" smtClean="0"/>
              <a:t>1</a:t>
            </a:fld>
            <a:endParaRPr lang="en-US"/>
          </a:p>
        </p:txBody>
      </p:sp>
    </p:spTree>
    <p:extLst>
      <p:ext uri="{BB962C8B-B14F-4D97-AF65-F5344CB8AC3E}">
        <p14:creationId xmlns:p14="http://schemas.microsoft.com/office/powerpoint/2010/main" val="1680002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5" tIns="45337" rIns="90675" bIns="45337"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9619"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5" tIns="45337" rIns="90675" bIns="45337" anchor="b"/>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9621"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5" tIns="45337" rIns="90675" bIns="45337" anchor="b"/>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9622" name="Rectangle 2"/>
          <p:cNvSpPr>
            <a:spLocks noGrp="1" noRot="1" noChangeAspect="1" noChangeArrowheads="1" noTextEdit="1"/>
          </p:cNvSpPr>
          <p:nvPr>
            <p:ph type="sldImg"/>
          </p:nvPr>
        </p:nvSpPr>
        <p:spPr>
          <a:xfrm>
            <a:off x="1092200" y="692150"/>
            <a:ext cx="4611688" cy="3460750"/>
          </a:xfrm>
          <a:ln/>
        </p:spPr>
      </p:sp>
      <p:sp>
        <p:nvSpPr>
          <p:cNvPr id="239623" name="Rectangle 3"/>
          <p:cNvSpPr>
            <a:spLocks noGrp="1" noChangeArrowheads="1"/>
          </p:cNvSpPr>
          <p:nvPr>
            <p:ph type="body" idx="1"/>
          </p:nvPr>
        </p:nvSpPr>
        <p:spPr>
          <a:xfrm>
            <a:off x="389991" y="4384977"/>
            <a:ext cx="6120340" cy="4552052"/>
          </a:xfrm>
          <a:noFill/>
          <a:ln/>
        </p:spPr>
        <p:txBody>
          <a:bodyPr lIns="90675" tIns="45337" rIns="90675" bIns="45337">
            <a:normAutofit fontScale="92500" lnSpcReduction="10000"/>
          </a:bodyPr>
          <a:lstStyle/>
          <a:p>
            <a:pPr eaLnBrk="1" hangingPunct="1"/>
            <a:r>
              <a:rPr lang="en-US" b="1" baseline="0" dirty="0"/>
              <a:t>Routine Recommendations</a:t>
            </a:r>
          </a:p>
          <a:p>
            <a:pPr eaLnBrk="1" hangingPunct="1"/>
            <a:r>
              <a:rPr lang="en-US" b="0" baseline="0" dirty="0"/>
              <a:t>Administer 2 doses of hepatitis A separated by 6-18 months between the 1st and 2nd birthdays</a:t>
            </a:r>
          </a:p>
          <a:p>
            <a:pPr eaLnBrk="1" hangingPunct="1"/>
            <a:endParaRPr lang="en-US" b="1" baseline="0" dirty="0"/>
          </a:p>
          <a:p>
            <a:pPr eaLnBrk="1" hangingPunct="1"/>
            <a:r>
              <a:rPr lang="en-US" b="1" baseline="0" dirty="0"/>
              <a:t>Catch-up vaccination</a:t>
            </a:r>
          </a:p>
          <a:p>
            <a:pPr eaLnBrk="1" hangingPunct="1"/>
            <a:r>
              <a:rPr lang="en-US" b="0" baseline="0" dirty="0"/>
              <a:t>Administer 2 doses to children 2 years of age or older separated by 6 months</a:t>
            </a:r>
          </a:p>
          <a:p>
            <a:pPr eaLnBrk="1" hangingPunct="1"/>
            <a:endParaRPr lang="en-US" b="1" baseline="0" dirty="0"/>
          </a:p>
          <a:p>
            <a:pPr eaLnBrk="1" hangingPunct="1"/>
            <a:r>
              <a:rPr lang="en-US" b="1" baseline="0" dirty="0"/>
              <a:t>Special Populations</a:t>
            </a:r>
          </a:p>
          <a:p>
            <a:pPr eaLnBrk="1" hangingPunct="1"/>
            <a:r>
              <a:rPr lang="en-US" b="0" baseline="0" dirty="0"/>
              <a:t>Administer 2 doses to persons who anticipate close, personal contact with an international adoptee during the first 60 days after arrival in the U.S. from a country with high or intermediate endemicity (administer the 1</a:t>
            </a:r>
            <a:r>
              <a:rPr lang="en-US" b="0" baseline="30000" dirty="0"/>
              <a:t>st</a:t>
            </a:r>
            <a:r>
              <a:rPr lang="en-US" b="0" baseline="0" dirty="0"/>
              <a:t> dose as soon as the adoption is planned—ideally at least 2 weeks before the adoptee’s arrival.</a:t>
            </a:r>
          </a:p>
          <a:p>
            <a:pPr eaLnBrk="1" hangingPunct="1"/>
            <a:endParaRPr lang="en-US" b="1" baseline="0" dirty="0"/>
          </a:p>
          <a:p>
            <a:pPr>
              <a:lnSpc>
                <a:spcPct val="90000"/>
              </a:lnSpc>
              <a:buClr>
                <a:schemeClr val="tx1"/>
              </a:buClr>
            </a:pPr>
            <a:endParaRPr lang="en-US" sz="1000" dirty="0"/>
          </a:p>
          <a:p>
            <a:pPr>
              <a:lnSpc>
                <a:spcPct val="90000"/>
              </a:lnSpc>
              <a:buClr>
                <a:schemeClr val="tx1"/>
              </a:buClr>
            </a:pPr>
            <a:r>
              <a:rPr lang="en-US" sz="1000" b="1" dirty="0"/>
              <a:t>Required for child care attendance</a:t>
            </a:r>
          </a:p>
          <a:p>
            <a:pPr>
              <a:lnSpc>
                <a:spcPct val="90000"/>
              </a:lnSpc>
              <a:buClr>
                <a:schemeClr val="tx1"/>
              </a:buClr>
            </a:pPr>
            <a:endParaRPr lang="en-US" sz="1000" b="1" dirty="0"/>
          </a:p>
          <a:p>
            <a:pPr>
              <a:lnSpc>
                <a:spcPct val="90000"/>
              </a:lnSpc>
              <a:buClr>
                <a:schemeClr val="tx1"/>
              </a:buClr>
            </a:pPr>
            <a:r>
              <a:rPr lang="en-US" sz="1000" dirty="0"/>
              <a:t>Hepatitis A is a serious liver disease caused by a virus. The virus is found in the feces (poop) of infected people. The hepatitis A virus is spread when invisible particles of feces (poop) get into a person’s mouth. You can get hepatitis A by eating contaminated food or drinking contaminated water, during sex, or just by living with an infected person. Hepatitis A can your skin and eyes turn yellow. You can get very sick for weeks, need to be hospitalized, and even die. Some people don’t look or feel sick, but they can still spread hepatitis A to others. Everyone is at some risk for getting infected with hepatitis A. People who travel outside the U.S. have an increased chance of getting infected.</a:t>
            </a:r>
          </a:p>
          <a:p>
            <a:pPr>
              <a:lnSpc>
                <a:spcPct val="90000"/>
              </a:lnSpc>
              <a:buClr>
                <a:schemeClr val="tx1"/>
              </a:buClr>
            </a:pPr>
            <a:r>
              <a:rPr lang="en-US" sz="1000" b="1" dirty="0"/>
              <a:t>Optional information:</a:t>
            </a:r>
            <a:br>
              <a:rPr lang="en-US" sz="1000" b="1" dirty="0"/>
            </a:br>
            <a:r>
              <a:rPr lang="en-US" sz="1000" dirty="0"/>
              <a:t>The nature of hepatitis A disease is that it is cyclical. Children plan an important role in HAV transmission.  Symptomatic infection is uncommon in children, so they may be a source of infection for household or other close contacts.  Almost half of persons with hepatitis A do not have an identified source of their infection.  Groups of persons at risk for hepatitis A are international travelers, men who have sex with men, and illegal drug users.  Food handlers are not at risk.</a:t>
            </a:r>
            <a:endParaRPr lang="en-US" sz="1000" b="1" dirty="0"/>
          </a:p>
          <a:p>
            <a:pPr>
              <a:lnSpc>
                <a:spcPct val="80000"/>
              </a:lnSpc>
            </a:pPr>
            <a:r>
              <a:rPr lang="en-US" sz="1000" dirty="0"/>
              <a:t>For others at risk, the hepatitis A vaccine series may be started whenever a person wishes to be protected or is at risk of infection.  For travelers, it is best to start the vaccine series at least one month before traveling. (Some protection may still result if the vaccine is given on or closer to the travel date.)  Some people who cannot get the vaccine before traveling, or for whom the vaccine might not be effective, can get a shot called immune globulin (IG).  IG gives immediate, temporary protection.</a:t>
            </a:r>
          </a:p>
          <a:p>
            <a:pPr>
              <a:lnSpc>
                <a:spcPct val="80000"/>
              </a:lnSpc>
            </a:pPr>
            <a:endParaRPr lang="en-US" sz="1000" dirty="0"/>
          </a:p>
          <a:p>
            <a:pPr>
              <a:lnSpc>
                <a:spcPct val="80000"/>
              </a:lnSpc>
            </a:pPr>
            <a:r>
              <a:rPr lang="en-US" sz="1000" dirty="0"/>
              <a:t>Prevention of Hepatitis A Through Active or Passive Immunization - Recommendations of the Advisory Committee on Immunization Practices (ACIP) MMWR Vol. 55/No. RR-7 May 19, 2006</a:t>
            </a:r>
          </a:p>
          <a:p>
            <a:pPr>
              <a:lnSpc>
                <a:spcPct val="80000"/>
              </a:lnSpc>
            </a:pPr>
            <a:endParaRPr lang="en-US" sz="1000" dirty="0"/>
          </a:p>
          <a:p>
            <a:pPr>
              <a:lnSpc>
                <a:spcPct val="80000"/>
              </a:lnSpc>
            </a:pPr>
            <a:endParaRPr lang="en-US" sz="1000" dirty="0"/>
          </a:p>
        </p:txBody>
      </p:sp>
      <p:sp>
        <p:nvSpPr>
          <p:cNvPr id="10" name="Slide Number Placeholder 9"/>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952AFA-8362-48FC-9C34-150C87379A9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8251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2"/>
          <p:cNvSpPr>
            <a:spLocks noGrp="1" noRot="1" noChangeAspect="1" noChangeArrowheads="1" noTextEdit="1"/>
          </p:cNvSpPr>
          <p:nvPr>
            <p:ph type="sldImg"/>
          </p:nvPr>
        </p:nvSpPr>
        <p:spPr>
          <a:xfrm>
            <a:off x="1127125" y="303213"/>
            <a:ext cx="4616450" cy="3462337"/>
          </a:xfrm>
          <a:ln/>
        </p:spPr>
      </p:sp>
      <p:sp>
        <p:nvSpPr>
          <p:cNvPr id="206853" name="Rectangle 3"/>
          <p:cNvSpPr>
            <a:spLocks noGrp="1" noChangeArrowheads="1"/>
          </p:cNvSpPr>
          <p:nvPr>
            <p:ph type="body" idx="1"/>
          </p:nvPr>
        </p:nvSpPr>
        <p:spPr>
          <a:xfrm>
            <a:off x="452893" y="3923151"/>
            <a:ext cx="5893894" cy="4465361"/>
          </a:xfrm>
          <a:noFill/>
          <a:ln/>
        </p:spPr>
        <p:txBody>
          <a:bodyPr lIns="90679" tIns="45339" rIns="90679" bIns="45339">
            <a:normAutofit lnSpcReduction="10000"/>
          </a:bodyPr>
          <a:lstStyle/>
          <a:p>
            <a:pPr eaLnBrk="1" hangingPunct="1">
              <a:buSzPct val="65000"/>
              <a:buFont typeface="Wingdings 2" pitchFamily="18" charset="2"/>
              <a:buNone/>
            </a:pPr>
            <a:r>
              <a:rPr lang="en-US" sz="1000" b="1" dirty="0"/>
              <a:t>Presenter may use Hib one-pager to discuss and review slide.</a:t>
            </a:r>
          </a:p>
          <a:p>
            <a:pPr eaLnBrk="1" hangingPunct="1">
              <a:buSzPct val="65000"/>
              <a:buFont typeface="Wingdings 2" pitchFamily="18" charset="2"/>
              <a:buNone/>
            </a:pPr>
            <a:r>
              <a:rPr lang="en-US" sz="1000" b="1" dirty="0"/>
              <a:t>ACIP recommends: </a:t>
            </a:r>
          </a:p>
          <a:p>
            <a:pPr eaLnBrk="1" hangingPunct="1">
              <a:buSzPct val="65000"/>
              <a:buFont typeface="Wingdings 2" pitchFamily="18" charset="2"/>
              <a:buNone/>
            </a:pPr>
            <a:r>
              <a:rPr lang="en-US" sz="1000" dirty="0"/>
              <a:t>3-4 doses of Hib (depending on brand)</a:t>
            </a:r>
          </a:p>
          <a:p>
            <a:pPr eaLnBrk="1" hangingPunct="1">
              <a:buSzPct val="65000"/>
              <a:buFont typeface="Wingdings 2" pitchFamily="18" charset="2"/>
              <a:buNone/>
            </a:pPr>
            <a:r>
              <a:rPr lang="en-US" sz="1000" dirty="0"/>
              <a:t>     Dose 1 @ 2 months of age</a:t>
            </a:r>
          </a:p>
          <a:p>
            <a:pPr eaLnBrk="1" hangingPunct="1">
              <a:buSzPct val="65000"/>
              <a:buFont typeface="Wingdings 2" pitchFamily="18" charset="2"/>
              <a:buNone/>
            </a:pPr>
            <a:r>
              <a:rPr lang="en-US" sz="1000" dirty="0"/>
              <a:t>     Dose 2 @ 4 months of age</a:t>
            </a:r>
          </a:p>
          <a:p>
            <a:pPr eaLnBrk="1" hangingPunct="1">
              <a:buSzPct val="65000"/>
              <a:buFont typeface="Wingdings 2" pitchFamily="18" charset="2"/>
              <a:buNone/>
            </a:pPr>
            <a:r>
              <a:rPr lang="en-US" sz="1000" dirty="0"/>
              <a:t>     Dose 3 @ 6 months of age </a:t>
            </a:r>
          </a:p>
          <a:p>
            <a:pPr eaLnBrk="1" hangingPunct="1">
              <a:buSzPct val="65000"/>
              <a:buFont typeface="Wingdings 2" pitchFamily="18" charset="2"/>
              <a:buNone/>
            </a:pPr>
            <a:r>
              <a:rPr lang="en-US" sz="1000" dirty="0"/>
              <a:t>(Not required if Pedvax HIB® is administered at 2 and 4 months of age)</a:t>
            </a:r>
          </a:p>
          <a:p>
            <a:pPr eaLnBrk="1" hangingPunct="1">
              <a:buSzPct val="65000"/>
              <a:buFont typeface="Wingdings 2" pitchFamily="18" charset="2"/>
              <a:buNone/>
            </a:pPr>
            <a:r>
              <a:rPr lang="en-US" sz="1000" dirty="0"/>
              <a:t>-Booster dose at 12 through 15 months of age </a:t>
            </a:r>
          </a:p>
          <a:p>
            <a:pPr marL="0" indent="0">
              <a:buFontTx/>
              <a:buNone/>
              <a:defRPr/>
            </a:pPr>
            <a:r>
              <a:rPr lang="en-US" sz="1000" dirty="0">
                <a:latin typeface="+mn-lt"/>
                <a:cs typeface="Arial" charset="0"/>
              </a:rPr>
              <a:t>-Unvaccinated children aged 15-59 months, administer one dose</a:t>
            </a:r>
          </a:p>
          <a:p>
            <a:pPr marL="0" indent="0">
              <a:buFontTx/>
              <a:buNone/>
              <a:defRPr/>
            </a:pPr>
            <a:r>
              <a:rPr lang="en-US" sz="1000" dirty="0">
                <a:latin typeface="+mn-lt"/>
                <a:cs typeface="Arial" charset="0"/>
              </a:rPr>
              <a:t>-One dose of Hib for unimmunized persons 5 through 18 years who have asplenia, sickle cell disease or HIV infection</a:t>
            </a:r>
          </a:p>
          <a:p>
            <a:pPr marL="0" indent="0">
              <a:buFontTx/>
              <a:buNone/>
              <a:defRPr/>
            </a:pPr>
            <a:endParaRPr lang="en-US" sz="1000" dirty="0">
              <a:latin typeface="+mn-lt"/>
              <a:cs typeface="Arial" charset="0"/>
            </a:endParaRPr>
          </a:p>
          <a:p>
            <a:pPr marL="0" indent="0">
              <a:buFontTx/>
              <a:buNone/>
              <a:defRPr/>
            </a:pPr>
            <a:r>
              <a:rPr lang="en-US" sz="1000" b="1" dirty="0"/>
              <a:t>Required for school and child care attendance</a:t>
            </a:r>
          </a:p>
          <a:p>
            <a:pPr>
              <a:spcBef>
                <a:spcPct val="0"/>
              </a:spcBef>
            </a:pPr>
            <a:endParaRPr lang="en-US" sz="1000" dirty="0"/>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b="1" i="1" dirty="0">
                <a:effectLst/>
              </a:rPr>
              <a:t>Haemophilus influenzae</a:t>
            </a:r>
            <a:r>
              <a:rPr lang="en-US" sz="1000" b="1" dirty="0">
                <a:effectLst/>
              </a:rPr>
              <a:t> type B vaccine updates:</a:t>
            </a:r>
            <a:r>
              <a:rPr lang="en-US" sz="1000" b="1" baseline="0" dirty="0">
                <a:effectLst/>
              </a:rPr>
              <a:t>  </a:t>
            </a:r>
            <a:r>
              <a:rPr lang="en-US" sz="1000" dirty="0">
                <a:effectLst/>
              </a:rPr>
              <a:t>Within the </a:t>
            </a:r>
            <a:r>
              <a:rPr lang="en-US" sz="1000" i="1" dirty="0">
                <a:effectLst/>
              </a:rPr>
              <a:t>Haemophilus influenzae</a:t>
            </a:r>
            <a:r>
              <a:rPr lang="en-US" sz="1000" dirty="0">
                <a:effectLst/>
              </a:rPr>
              <a:t> type b vaccine (Hib) footnote, Comvax was removed from the routine vaccination portion of footnote. This vaccine has been removed from the market, and all available doses have expired.  Additionally, Hiberix has been added to the list of vaccines that may be used for the primary vaccination series.</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endParaRPr lang="en-US" sz="1000" dirty="0">
              <a:effectLst/>
            </a:endParaRP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dirty="0">
                <a:effectLst/>
              </a:rPr>
              <a:t>What causes Hib disease? Hib disease is caused by a bacterium, Haemophilus influenzae type b. There are six different types of these bacteria (a through f). Type b organisms account for 95% of all strains that cause invasive disease, and this is the type against which the Hib vaccine</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dirty="0">
                <a:effectLst/>
              </a:rPr>
              <a:t>protects.</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dirty="0">
                <a:effectLst/>
              </a:rPr>
              <a:t>How does Hib disease spread? Hib disease is spread person-to-person by direct contact or through respiratory droplets. Usually the organisms</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dirty="0">
                <a:effectLst/>
              </a:rPr>
              <a:t>remain in the nose and throat, but occasionally the bacteria spread to the lungs or bloodstream and cause a serious infection in the individual.</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dirty="0">
                <a:effectLst/>
              </a:rPr>
              <a:t>How serious is Hib disease? Hib disease can be very serious. The most common type of invasive Hib disease is meningitis, an infection of the membranes covering the brain (50%–65% of cases).</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endParaRPr lang="en-US" sz="1000" dirty="0">
              <a:effectLst/>
            </a:endParaRPr>
          </a:p>
          <a:p>
            <a:pPr>
              <a:lnSpc>
                <a:spcPct val="80000"/>
              </a:lnSpc>
              <a:spcBef>
                <a:spcPct val="0"/>
              </a:spcBef>
            </a:pPr>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89093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ACIP recommends:</a:t>
            </a:r>
          </a:p>
          <a:p>
            <a:r>
              <a:rPr lang="en-US" dirty="0"/>
              <a:t>Four dose series of IPV at : 2, 4, 6 through 18 months</a:t>
            </a:r>
            <a:r>
              <a:rPr lang="en-US" baseline="0" dirty="0"/>
              <a:t> </a:t>
            </a:r>
            <a:r>
              <a:rPr lang="en-US" dirty="0"/>
              <a:t>and 4 through 6 years of age.  Final dose after fourth birthday and at least 6 months after the</a:t>
            </a:r>
            <a:r>
              <a:rPr lang="en-US" baseline="0" dirty="0"/>
              <a:t> previous dose</a:t>
            </a:r>
          </a:p>
          <a:p>
            <a:r>
              <a:rPr lang="en-US" dirty="0"/>
              <a:t>A booster dose may be recommended, depending on length of stay and the timing of the last dose of polio vaccine, for persons traveling to countries experiencing polio outbreaks.  </a:t>
            </a:r>
          </a:p>
          <a:p>
            <a:endParaRPr lang="en-US" dirty="0"/>
          </a:p>
          <a:p>
            <a:endParaRPr lang="en-US" dirty="0"/>
          </a:p>
          <a:p>
            <a:r>
              <a:rPr lang="en-US" dirty="0"/>
              <a:t>Pictures show a child in an iron lung due to weak respiratory muscles (common in polio era) and a child with muscle weakness, as a result of polio, requiring the assistance of braces and crutches in order to walk.</a:t>
            </a:r>
          </a:p>
          <a:p>
            <a:endParaRPr lang="en-US" dirty="0"/>
          </a:p>
          <a:p>
            <a:r>
              <a:rPr lang="en-US" dirty="0"/>
              <a:t>Polio, also called poliomyelitis and infantile paralysis is caused by an Enterovirus (Serotypes 1,2,3)</a:t>
            </a:r>
          </a:p>
          <a:p>
            <a:r>
              <a:rPr lang="en-US" dirty="0"/>
              <a:t>Infection acquired through mouth, virus replicates in pharynx and GI tract, then spreads to lymphatics and other tissues.  Attacks motor neurons in spinal cord &amp; brain stem in 2015, Nigeria was removed from the list of polio-endemic countries.  The only 2 polio endemic countries now are Pakistan and Afghanistan.  Remind staff to evaluate travelers for the need of polio vaccine if traveling to endemic countries.</a:t>
            </a:r>
          </a:p>
          <a:p>
            <a:endParaRPr lang="en-US" dirty="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3304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ACIP Recommends that Children get 2 doses of MMR vaccine:</a:t>
            </a:r>
          </a:p>
          <a:p>
            <a:r>
              <a:rPr lang="en-US" dirty="0"/>
              <a:t>-First Dose: 12–15 months of age</a:t>
            </a:r>
          </a:p>
          <a:p>
            <a:r>
              <a:rPr lang="en-US" dirty="0"/>
              <a:t>-Second Dose: 4–6 years of age;</a:t>
            </a:r>
            <a:r>
              <a:rPr lang="en-US" baseline="0" dirty="0"/>
              <a:t> </a:t>
            </a:r>
            <a:r>
              <a:rPr lang="en-US" dirty="0"/>
              <a:t>may be given earlier, if at least 28 days (4 weeks) after the 1st dose</a:t>
            </a:r>
          </a:p>
          <a:p>
            <a:r>
              <a:rPr lang="en-US" dirty="0"/>
              <a:t>-Some infants younger than 12 months should get a dose of MMR if they are traveling out of the country. (This</a:t>
            </a:r>
          </a:p>
          <a:p>
            <a:r>
              <a:rPr lang="en-US" dirty="0"/>
              <a:t>dose will not count toward their routine series.)</a:t>
            </a:r>
          </a:p>
          <a:p>
            <a:endParaRPr lang="en-US" dirty="0"/>
          </a:p>
          <a:p>
            <a:r>
              <a:rPr lang="en-US" b="1" dirty="0"/>
              <a:t>Required for school and child care attendance</a:t>
            </a:r>
            <a:endParaRPr lang="en-US" dirty="0"/>
          </a:p>
          <a:p>
            <a:endParaRPr lang="en-US" dirty="0"/>
          </a:p>
          <a:p>
            <a:r>
              <a:rPr lang="en-US" b="1" dirty="0"/>
              <a:t>Optional:</a:t>
            </a:r>
          </a:p>
          <a:p>
            <a:r>
              <a:rPr lang="en-US" dirty="0"/>
              <a:t>Acceptable evidence of immunity to measles, mumps, or rubella in adults is: born before 1957, documentation of receipt of MMR, or laboratory evidence of immunity of disease.  Documentation of healthcare provider-diagnosed disease </a:t>
            </a:r>
            <a:r>
              <a:rPr lang="en-US" b="1" dirty="0"/>
              <a:t>without</a:t>
            </a:r>
            <a:r>
              <a:rPr lang="en-US" dirty="0"/>
              <a:t> laboratory confirmation is not acceptable evidence of immunity.</a:t>
            </a:r>
            <a:r>
              <a:rPr lang="en-US" baseline="0" dirty="0"/>
              <a:t>  </a:t>
            </a:r>
            <a:r>
              <a:rPr lang="en-US" dirty="0"/>
              <a:t>Birth date not acceptable evidence of rubella immunity for women who could become pregnant </a:t>
            </a:r>
          </a:p>
          <a:p>
            <a:endParaRPr lang="en-US" dirty="0"/>
          </a:p>
          <a:p>
            <a:r>
              <a:rPr lang="en-US" dirty="0"/>
              <a:t>Adults born in 1957 or later without acceptable evidence of immunity</a:t>
            </a:r>
            <a:r>
              <a:rPr lang="en-US" baseline="0" dirty="0"/>
              <a:t> to measles, mumps, or rubella should receive 1 dose of MMR unless they have a medical contraindication to the vaccine, e.g., pregnancy or severe immunodeficiency</a:t>
            </a:r>
          </a:p>
          <a:p>
            <a:endParaRPr lang="en-US" baseline="0" dirty="0"/>
          </a:p>
          <a:p>
            <a:r>
              <a:rPr lang="en-US" dirty="0"/>
              <a:t>MEASLES (caused by paramyxovirus); Slide shows child with typical measles rash and conjunctivitis</a:t>
            </a:r>
          </a:p>
          <a:p>
            <a:r>
              <a:rPr lang="en-US" dirty="0"/>
              <a:t>MUMPS (caused by paramyxovirus); Slide shows an adolescent with </a:t>
            </a:r>
            <a:r>
              <a:rPr lang="en-US" dirty="0" err="1"/>
              <a:t>parotitis</a:t>
            </a:r>
            <a:r>
              <a:rPr lang="en-US" dirty="0"/>
              <a:t> due to mumps; </a:t>
            </a:r>
            <a:r>
              <a:rPr lang="en-US" dirty="0" err="1"/>
              <a:t>Parotitis</a:t>
            </a:r>
            <a:r>
              <a:rPr lang="en-US" dirty="0"/>
              <a:t> (inflammation of parotid gland) occurs in 30-40% of infected persons, 40-50% have only nonspecific or respiratory symptoms; Complications include aseptic meningitis, &amp; deafness; Post pubertal individuals may have </a:t>
            </a:r>
            <a:r>
              <a:rPr lang="en-US" dirty="0" err="1"/>
              <a:t>orchitis</a:t>
            </a:r>
            <a:r>
              <a:rPr lang="en-US" dirty="0"/>
              <a:t> (inflammation of testicles), ovarian inflammation, &amp; pancreatitis</a:t>
            </a:r>
          </a:p>
          <a:p>
            <a:r>
              <a:rPr lang="en-US" dirty="0"/>
              <a:t>RUBELLA (Caused by rubella virus and spread from person to person {</a:t>
            </a:r>
            <a:r>
              <a:rPr lang="en-US" dirty="0" err="1"/>
              <a:t>togavirus</a:t>
            </a:r>
            <a:r>
              <a:rPr lang="en-US" dirty="0"/>
              <a:t>}); 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r>
              <a:rPr lang="en-US" dirty="0"/>
              <a:t>Rubella is no longer endemic in the U.S. However, it is still present in other countries and can be imported   </a:t>
            </a:r>
          </a:p>
          <a:p>
            <a:r>
              <a:rPr lang="en-US" dirty="0"/>
              <a:t>CONGENITAL RUBELLA  Slide shows an adult and child with a typical rash from rubella and an infant with congenital rubella syndrome Infant was infected in utero  and has “blueberry muffin spots” on skin due to petechial lesions, cataracts, hearing loss and congenital heart lesion and will most likely be developmentally delayed.</a:t>
            </a:r>
          </a:p>
          <a:p>
            <a:r>
              <a:rPr lang="en-US" dirty="0"/>
              <a:t>All women of child bearing age should be certain they are immune to rubella.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99835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Chicken pox is an illness caused by the varicella zoster virus.  It was one an almost universal childhood experience.  Now it’s much less common in the U.S. owing to widespread vaccination.</a:t>
            </a:r>
          </a:p>
          <a:p>
            <a:r>
              <a:rPr lang="en-US" dirty="0"/>
              <a:t>Why get vaccinated?</a:t>
            </a:r>
          </a:p>
          <a:p>
            <a:r>
              <a:rPr lang="en-US" dirty="0"/>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p>
          <a:p>
            <a:endParaRPr lang="en-US" dirty="0"/>
          </a:p>
          <a:p>
            <a:r>
              <a:rPr lang="en-US" dirty="0"/>
              <a:t>ACIP recommends: </a:t>
            </a:r>
          </a:p>
          <a:p>
            <a:r>
              <a:rPr lang="en-US" dirty="0"/>
              <a:t>Children who have never had chickenpox should get 2 doses of chickenpox vaccine:</a:t>
            </a:r>
          </a:p>
          <a:p>
            <a:r>
              <a:rPr lang="en-US" dirty="0"/>
              <a:t>1st Dose: 12–15 months of age</a:t>
            </a:r>
          </a:p>
          <a:p>
            <a:r>
              <a:rPr lang="en-US" dirty="0"/>
              <a:t>2nd Dose: 4–6 years of age (may be given earlier, if at least 3 months after the 1st dose); If the second dose was administered at least 4 weeks after the first dose, it can be accepted as valid.</a:t>
            </a:r>
          </a:p>
          <a:p>
            <a:endParaRPr lang="en-US" dirty="0"/>
          </a:p>
          <a:p>
            <a:r>
              <a:rPr lang="en-US" dirty="0"/>
              <a:t>Catch-up</a:t>
            </a:r>
          </a:p>
          <a:p>
            <a:r>
              <a:rPr lang="en-US" dirty="0"/>
              <a:t>Ensure that all persons aged 7 through 18 years without evidence of immunity have 2 doses of varicella vaccine.  For children aged 7 through 12 years, the recommended minimum interval between doses is 3 months (if</a:t>
            </a:r>
            <a:r>
              <a:rPr lang="en-US" baseline="0" dirty="0"/>
              <a:t> the second dose was administered at least 4 weeks after the first dose, it can be accepted as valid); for persons aged 13 years and older, the minimum interval between doses is 4 weeks.  </a:t>
            </a:r>
          </a:p>
          <a:p>
            <a:endParaRPr lang="en-US" dirty="0"/>
          </a:p>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US" sz="1800" b="1" i="0" u="none" strike="noStrike" kern="1200" cap="none" spc="0" normalizeH="0" baseline="0" noProof="0" dirty="0">
                <a:ln>
                  <a:noFill/>
                </a:ln>
                <a:solidFill>
                  <a:prstClr val="black"/>
                </a:solidFill>
                <a:effectLst/>
                <a:uLnTx/>
                <a:uFillTx/>
                <a:latin typeface="Arial" charset="0"/>
                <a:ea typeface="+mn-ea"/>
                <a:cs typeface="+mn-cs"/>
              </a:rPr>
              <a:t>Required for school and child care attendance</a:t>
            </a:r>
          </a:p>
          <a:p>
            <a:endParaRPr lang="en-US" dirty="0"/>
          </a:p>
          <a:p>
            <a:r>
              <a:rPr lang="en-US" dirty="0"/>
              <a:t>Reference: Prevention of Varicella - Recommendations of the Advisory Committee on Immunization </a:t>
            </a:r>
          </a:p>
          <a:p>
            <a:r>
              <a:rPr lang="en-US" dirty="0"/>
              <a:t>Practices (ACIP) MMWR (2007);56(No. RR-4):23</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045562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6" tIns="45343" rIns="90686" bIns="45343" anchor="b"/>
          <a:lstStyle/>
          <a:p>
            <a:pPr algn="r"/>
            <a:endParaRPr lang="en-US" sz="1200" dirty="0">
              <a:solidFill>
                <a:srgbClr val="000000"/>
              </a:solidFill>
              <a:latin typeface="Calibri" pitchFamily="34" charset="0"/>
            </a:endParaRPr>
          </a:p>
        </p:txBody>
      </p:sp>
      <p:sp>
        <p:nvSpPr>
          <p:cNvPr id="225282"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9" tIns="45339" rIns="90679" bIns="45339" anchor="b"/>
          <a:lstStyle/>
          <a:p>
            <a:endParaRPr lang="en-US" sz="1200">
              <a:solidFill>
                <a:srgbClr val="000000"/>
              </a:solidFill>
            </a:endParaRPr>
          </a:p>
        </p:txBody>
      </p:sp>
      <p:sp>
        <p:nvSpPr>
          <p:cNvPr id="22528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a:endParaRPr lang="en-US" sz="1200">
              <a:solidFill>
                <a:srgbClr val="000000"/>
              </a:solidFill>
            </a:endParaRPr>
          </a:p>
        </p:txBody>
      </p:sp>
      <p:sp>
        <p:nvSpPr>
          <p:cNvPr id="225284"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9" tIns="45339" rIns="90679" bIns="45339" anchor="b"/>
          <a:lstStyle/>
          <a:p>
            <a:endParaRPr lang="en-US" sz="1200">
              <a:solidFill>
                <a:srgbClr val="000000"/>
              </a:solidFill>
            </a:endParaRPr>
          </a:p>
        </p:txBody>
      </p:sp>
      <p:sp>
        <p:nvSpPr>
          <p:cNvPr id="225285"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a:endParaRPr lang="en-US" sz="1200">
              <a:solidFill>
                <a:srgbClr val="000000"/>
              </a:solidFill>
            </a:endParaRPr>
          </a:p>
        </p:txBody>
      </p:sp>
      <p:sp>
        <p:nvSpPr>
          <p:cNvPr id="225286" name="Rectangle 2"/>
          <p:cNvSpPr>
            <a:spLocks noGrp="1" noRot="1" noChangeAspect="1" noChangeArrowheads="1" noTextEdit="1"/>
          </p:cNvSpPr>
          <p:nvPr>
            <p:ph type="sldImg"/>
          </p:nvPr>
        </p:nvSpPr>
        <p:spPr>
          <a:xfrm>
            <a:off x="1225550" y="241300"/>
            <a:ext cx="4611688" cy="3460750"/>
          </a:xfrm>
          <a:ln/>
        </p:spPr>
      </p:sp>
      <p:sp>
        <p:nvSpPr>
          <p:cNvPr id="225287" name="Rectangle 3"/>
          <p:cNvSpPr>
            <a:spLocks noGrp="1" noChangeArrowheads="1"/>
          </p:cNvSpPr>
          <p:nvPr>
            <p:ph type="body" idx="1"/>
          </p:nvPr>
        </p:nvSpPr>
        <p:spPr>
          <a:xfrm>
            <a:off x="814038" y="3776514"/>
            <a:ext cx="5434711" cy="461826"/>
          </a:xfrm>
          <a:noFill/>
          <a:ln/>
        </p:spPr>
        <p:txBody>
          <a:bodyPr lIns="90679" tIns="45339" rIns="90679" bIns="45339">
            <a:noAutofit/>
          </a:bodyPr>
          <a:lstStyle/>
          <a:p>
            <a:pPr defTabSz="906863">
              <a:spcBef>
                <a:spcPct val="0"/>
              </a:spcBef>
              <a:defRPr/>
            </a:pPr>
            <a:r>
              <a:rPr lang="en-US" sz="1100" b="1" dirty="0">
                <a:latin typeface="Arial" charset="0"/>
              </a:rPr>
              <a:t>Presenter may use PCV13 one-pager while reviewing slide.</a:t>
            </a:r>
          </a:p>
          <a:p>
            <a:pPr eaLnBrk="1" hangingPunct="1">
              <a:spcBef>
                <a:spcPct val="0"/>
              </a:spcBef>
            </a:pPr>
            <a:r>
              <a:rPr lang="en-US" sz="1100" b="1" dirty="0"/>
              <a:t>ACIP recommends</a:t>
            </a:r>
            <a:r>
              <a:rPr lang="en-US" sz="1100" dirty="0"/>
              <a:t>: </a:t>
            </a:r>
          </a:p>
          <a:p>
            <a:pPr eaLnBrk="1" hangingPunct="1">
              <a:spcBef>
                <a:spcPct val="0"/>
              </a:spcBef>
            </a:pPr>
            <a:r>
              <a:rPr lang="en-US" sz="1100" dirty="0"/>
              <a:t>4- dose series at ages 2, 4, and 6 months and at 12 through 15 months</a:t>
            </a:r>
          </a:p>
          <a:p>
            <a:pPr eaLnBrk="1" hangingPunct="1">
              <a:spcBef>
                <a:spcPct val="0"/>
              </a:spcBef>
            </a:pPr>
            <a:r>
              <a:rPr lang="en-US" sz="1100" dirty="0"/>
              <a:t>1- dose to catch-up all healthy children 24 through 59 months</a:t>
            </a:r>
          </a:p>
          <a:p>
            <a:pPr eaLnBrk="1" hangingPunct="1">
              <a:spcBef>
                <a:spcPct val="0"/>
              </a:spcBef>
            </a:pPr>
            <a:endParaRPr lang="en-US" sz="1100" dirty="0"/>
          </a:p>
          <a:p>
            <a:pPr eaLnBrk="1" hangingPunct="1">
              <a:spcBef>
                <a:spcPct val="0"/>
              </a:spcBef>
            </a:pPr>
            <a:r>
              <a:rPr lang="en-US" sz="1100" dirty="0"/>
              <a:t>-Children 60 through 71 months who have underlying medical conditions that increase their risk of pneumococcal disease or complications and have not previously received PCV13</a:t>
            </a:r>
          </a:p>
          <a:p>
            <a:pPr eaLnBrk="1" hangingPunct="1">
              <a:spcBef>
                <a:spcPct val="0"/>
              </a:spcBef>
            </a:pPr>
            <a:endParaRPr lang="en-US" sz="1100" dirty="0"/>
          </a:p>
          <a:p>
            <a:pPr eaLnBrk="1" hangingPunct="1">
              <a:spcBef>
                <a:spcPct val="0"/>
              </a:spcBef>
            </a:pPr>
            <a:r>
              <a:rPr lang="en-US" sz="1100" dirty="0"/>
              <a:t>-Children and adolescents aged 6 through 18 years with:</a:t>
            </a:r>
          </a:p>
          <a:p>
            <a:pPr marL="171443" indent="-171443">
              <a:spcBef>
                <a:spcPct val="0"/>
              </a:spcBef>
              <a:buFont typeface="Arial" panose="020B0604020202020204" pitchFamily="34" charset="0"/>
              <a:buChar char="•"/>
            </a:pPr>
            <a:r>
              <a:rPr lang="en-US" sz="1100" dirty="0"/>
              <a:t>immunocompromising conditions</a:t>
            </a:r>
          </a:p>
          <a:p>
            <a:pPr marL="171443" indent="-171443">
              <a:spcBef>
                <a:spcPct val="0"/>
              </a:spcBef>
              <a:buFont typeface="Arial" panose="020B0604020202020204" pitchFamily="34" charset="0"/>
              <a:buChar char="•"/>
            </a:pPr>
            <a:r>
              <a:rPr lang="en-US" sz="1100" dirty="0"/>
              <a:t>functional or anatomic asplenia</a:t>
            </a:r>
          </a:p>
          <a:p>
            <a:pPr marL="171443" indent="-171443">
              <a:spcBef>
                <a:spcPct val="0"/>
              </a:spcBef>
              <a:buFont typeface="Arial" panose="020B0604020202020204" pitchFamily="34" charset="0"/>
              <a:buChar char="•"/>
            </a:pPr>
            <a:r>
              <a:rPr lang="en-US" sz="1100" dirty="0"/>
              <a:t>CSF leaks or cochlear implants,</a:t>
            </a:r>
          </a:p>
          <a:p>
            <a:pPr marL="171443" indent="-171443">
              <a:spcBef>
                <a:spcPct val="0"/>
              </a:spcBef>
              <a:buFont typeface="Arial" panose="020B0604020202020204" pitchFamily="34" charset="0"/>
              <a:buChar char="•"/>
            </a:pPr>
            <a:r>
              <a:rPr lang="en-US" sz="1100" dirty="0"/>
              <a:t>solid organ transplants or chronic renal failure</a:t>
            </a:r>
          </a:p>
          <a:p>
            <a:pPr marL="171443" indent="-171443">
              <a:spcBef>
                <a:spcPct val="0"/>
              </a:spcBef>
              <a:buFont typeface="Arial" panose="020B0604020202020204" pitchFamily="34" charset="0"/>
              <a:buChar char="•"/>
            </a:pPr>
            <a:r>
              <a:rPr lang="en-US" sz="1100" dirty="0"/>
              <a:t>those who have not previously received PCV 13</a:t>
            </a:r>
          </a:p>
          <a:p>
            <a:pPr marL="171443" indent="-171443">
              <a:spcBef>
                <a:spcPct val="0"/>
              </a:spcBef>
              <a:buFont typeface="Arial" panose="020B0604020202020204" pitchFamily="34" charset="0"/>
              <a:buChar char="•"/>
            </a:pPr>
            <a:endParaRPr lang="en-US" sz="1100" dirty="0"/>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sz="1100" b="1" dirty="0">
                <a:solidFill>
                  <a:prstClr val="black"/>
                </a:solidFill>
              </a:rPr>
              <a:t>Required for school and child care attendance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1" lang="en-US" sz="1100" b="1"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sz="1100" b="0" dirty="0">
                <a:solidFill>
                  <a:prstClr val="black"/>
                </a:solidFill>
              </a:rPr>
              <a:t>Pneumococcal disease is caused by a bacterium, Streptococcus pneumoniae, also called pneumococcus  (about 90 known serotypes); Causes pneumonia, bacteremia, meningitis and otitis media; Highest rate of invasive disease is in children less than 2 years. Increased risk of infection in children with HIV infection, sickle cell disease, asplenia, day care attendees and in certain ethnic groups (African Americans, Alaskan natives and Native Americans). Increased risk in children &amp; adults with cardiovascular disease, pulmonary disease, diabetes, alcoholism, cirrhosis, immunocompromising conditions; Individuals who have asthma and those who smoke cigarettes are also at increased risk.  Estimated cases in the US each year are more than any other vaccine-preventable disease. Some serotypes of pneumococcus have become resistant to antibiotics.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1" lang="en-US" sz="1100" b="1" dirty="0">
              <a:solidFill>
                <a:prstClr val="black"/>
              </a:solidFill>
            </a:endParaRPr>
          </a:p>
          <a:p>
            <a:pPr marL="0" indent="0">
              <a:spcBef>
                <a:spcPct val="0"/>
              </a:spcBef>
              <a:buFont typeface="Arial" panose="020B0604020202020204" pitchFamily="34" charset="0"/>
              <a:buNone/>
            </a:pPr>
            <a:endParaRPr lang="en-US" sz="1100" dirty="0"/>
          </a:p>
        </p:txBody>
      </p:sp>
      <p:sp>
        <p:nvSpPr>
          <p:cNvPr id="15388" name="Footer Placeholder 10"/>
          <p:cNvSpPr txBox="1">
            <a:spLocks noGrp="1"/>
          </p:cNvSpPr>
          <p:nvPr/>
        </p:nvSpPr>
        <p:spPr bwMode="auto">
          <a:xfrm>
            <a:off x="0" y="8766798"/>
            <a:ext cx="2943802" cy="461826"/>
          </a:xfrm>
          <a:prstGeom prst="rect">
            <a:avLst/>
          </a:prstGeom>
          <a:noFill/>
          <a:ln>
            <a:miter lim="800000"/>
            <a:headEnd/>
            <a:tailEnd/>
          </a:ln>
        </p:spPr>
        <p:txBody>
          <a:bodyPr lIns="90686" tIns="45343" rIns="90686" bIns="45343" anchor="b"/>
          <a:lstStyle/>
          <a:p>
            <a:pPr>
              <a:defRPr/>
            </a:pPr>
            <a:endParaRPr lang="en-US" sz="1200" dirty="0">
              <a:solidFill>
                <a:srgbClr val="000000"/>
              </a:solidFill>
              <a:latin typeface="Arial" pitchFamily="34" charset="0"/>
              <a:cs typeface="Arial" pitchFamily="34" charset="0"/>
            </a:endParaRPr>
          </a:p>
        </p:txBody>
      </p:sp>
      <p:sp>
        <p:nvSpPr>
          <p:cNvPr id="15389" name="Slide Number Placeholder 11"/>
          <p:cNvSpPr txBox="1">
            <a:spLocks noGrp="1"/>
          </p:cNvSpPr>
          <p:nvPr/>
        </p:nvSpPr>
        <p:spPr bwMode="auto">
          <a:xfrm>
            <a:off x="3848015" y="8766798"/>
            <a:ext cx="2943802" cy="461826"/>
          </a:xfrm>
          <a:prstGeom prst="rect">
            <a:avLst/>
          </a:prstGeom>
          <a:noFill/>
          <a:ln>
            <a:miter lim="800000"/>
            <a:headEnd/>
            <a:tailEnd/>
          </a:ln>
        </p:spPr>
        <p:txBody>
          <a:bodyPr lIns="90686" tIns="45343" rIns="90686" bIns="45343" anchor="b"/>
          <a:lstStyle/>
          <a:p>
            <a:pPr algn="r">
              <a:defRPr/>
            </a:pPr>
            <a:endParaRPr lang="en-US" sz="1200" dirty="0">
              <a:solidFill>
                <a:srgbClr val="000000"/>
              </a:solidFill>
              <a:latin typeface="Calibri"/>
              <a:cs typeface="Arial" charset="0"/>
            </a:endParaRPr>
          </a:p>
        </p:txBody>
      </p:sp>
      <p:sp>
        <p:nvSpPr>
          <p:cNvPr id="15" name="Slide Number Placeholder 14"/>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248113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6" tIns="45343" rIns="90686" bIns="45343" anchor="b"/>
          <a:lstStyle/>
          <a:p>
            <a:pPr algn="r" fontAlgn="auto">
              <a:spcBef>
                <a:spcPts val="0"/>
              </a:spcBef>
              <a:spcAft>
                <a:spcPts val="0"/>
              </a:spcAft>
            </a:pPr>
            <a:endParaRPr lang="en-US" sz="1200" dirty="0">
              <a:solidFill>
                <a:srgbClr val="000000"/>
              </a:solidFill>
              <a:latin typeface="Calibri"/>
            </a:endParaRPr>
          </a:p>
        </p:txBody>
      </p:sp>
      <p:sp>
        <p:nvSpPr>
          <p:cNvPr id="260099"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9" tIns="45339" rIns="90679" bIns="45339" anchor="b"/>
          <a:lstStyle/>
          <a:p>
            <a:pPr fontAlgn="auto">
              <a:spcBef>
                <a:spcPts val="0"/>
              </a:spcBef>
              <a:spcAft>
                <a:spcPts val="0"/>
              </a:spcAft>
            </a:pPr>
            <a:endParaRPr lang="en-US" sz="1200">
              <a:solidFill>
                <a:srgbClr val="000000"/>
              </a:solidFill>
              <a:latin typeface="Calibri"/>
            </a:endParaRPr>
          </a:p>
        </p:txBody>
      </p:sp>
      <p:sp>
        <p:nvSpPr>
          <p:cNvPr id="260100"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fontAlgn="auto">
              <a:spcBef>
                <a:spcPts val="0"/>
              </a:spcBef>
              <a:spcAft>
                <a:spcPts val="0"/>
              </a:spcAft>
            </a:pPr>
            <a:endParaRPr lang="en-US" sz="1200" dirty="0">
              <a:solidFill>
                <a:srgbClr val="000000"/>
              </a:solidFill>
              <a:latin typeface="Calibri"/>
            </a:endParaRPr>
          </a:p>
        </p:txBody>
      </p:sp>
      <p:sp>
        <p:nvSpPr>
          <p:cNvPr id="260101"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0" tIns="45335" rIns="90670" bIns="45335" anchor="b"/>
          <a:lstStyle/>
          <a:p>
            <a:pPr fontAlgn="auto">
              <a:spcBef>
                <a:spcPts val="0"/>
              </a:spcBef>
              <a:spcAft>
                <a:spcPts val="0"/>
              </a:spcAft>
            </a:pPr>
            <a:endParaRPr lang="en-US" sz="1200">
              <a:solidFill>
                <a:srgbClr val="000000"/>
              </a:solidFill>
              <a:latin typeface="Calibri"/>
            </a:endParaRPr>
          </a:p>
        </p:txBody>
      </p:sp>
      <p:sp>
        <p:nvSpPr>
          <p:cNvPr id="260102"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0" tIns="45335" rIns="90670" bIns="45335" anchor="b"/>
          <a:lstStyle/>
          <a:p>
            <a:pPr algn="r" fontAlgn="auto">
              <a:spcBef>
                <a:spcPts val="0"/>
              </a:spcBef>
              <a:spcAft>
                <a:spcPts val="0"/>
              </a:spcAft>
            </a:pPr>
            <a:endParaRPr lang="en-US" sz="1200" dirty="0">
              <a:solidFill>
                <a:srgbClr val="000000"/>
              </a:solidFill>
              <a:latin typeface="Calibri"/>
            </a:endParaRPr>
          </a:p>
        </p:txBody>
      </p:sp>
      <p:sp>
        <p:nvSpPr>
          <p:cNvPr id="26010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54" tIns="45327" rIns="90654" bIns="45327" anchor="b"/>
          <a:lstStyle/>
          <a:p>
            <a:pPr algn="r" fontAlgn="auto">
              <a:spcBef>
                <a:spcPts val="0"/>
              </a:spcBef>
              <a:spcAft>
                <a:spcPts val="0"/>
              </a:spcAft>
            </a:pPr>
            <a:endParaRPr lang="en-US" sz="1200">
              <a:solidFill>
                <a:srgbClr val="000000"/>
              </a:solidFill>
              <a:latin typeface="Calibri"/>
            </a:endParaRPr>
          </a:p>
        </p:txBody>
      </p:sp>
      <p:sp>
        <p:nvSpPr>
          <p:cNvPr id="260104" name="Rectangle 2"/>
          <p:cNvSpPr>
            <a:spLocks noGrp="1" noRot="1" noChangeAspect="1" noChangeArrowheads="1" noTextEdit="1"/>
          </p:cNvSpPr>
          <p:nvPr>
            <p:ph type="sldImg"/>
          </p:nvPr>
        </p:nvSpPr>
        <p:spPr>
          <a:xfrm>
            <a:off x="1128713" y="681038"/>
            <a:ext cx="4611687" cy="3460750"/>
          </a:xfrm>
          <a:ln/>
        </p:spPr>
      </p:sp>
      <p:sp>
        <p:nvSpPr>
          <p:cNvPr id="260105" name="Rectangle 3"/>
          <p:cNvSpPr>
            <a:spLocks noGrp="1" noChangeArrowheads="1"/>
          </p:cNvSpPr>
          <p:nvPr>
            <p:ph type="body" idx="1"/>
          </p:nvPr>
        </p:nvSpPr>
        <p:spPr>
          <a:xfrm>
            <a:off x="377411" y="4236814"/>
            <a:ext cx="6114050" cy="4388128"/>
          </a:xfrm>
          <a:noFill/>
          <a:ln/>
        </p:spPr>
        <p:txBody>
          <a:bodyPr lIns="90654" tIns="45327" rIns="90654" bIns="45327">
            <a:normAutofit lnSpcReduction="10000"/>
          </a:bodyPr>
          <a:lstStyle/>
          <a:p>
            <a:pPr>
              <a:spcBef>
                <a:spcPct val="0"/>
              </a:spcBef>
            </a:pPr>
            <a:r>
              <a:rPr lang="en-US" sz="800" b="1" dirty="0">
                <a:cs typeface="Arial" pitchFamily="34" charset="0"/>
              </a:rPr>
              <a:t>ACIP Routine recommendation</a:t>
            </a:r>
            <a:r>
              <a:rPr lang="en-US" sz="800" dirty="0">
                <a:cs typeface="Arial" pitchFamily="34" charset="0"/>
              </a:rPr>
              <a:t>:</a:t>
            </a:r>
            <a:r>
              <a:rPr lang="en-US" sz="800" baseline="0" dirty="0">
                <a:cs typeface="Arial" pitchFamily="34" charset="0"/>
              </a:rPr>
              <a:t> </a:t>
            </a:r>
          </a:p>
          <a:p>
            <a:pPr>
              <a:spcBef>
                <a:spcPct val="0"/>
              </a:spcBef>
            </a:pPr>
            <a:r>
              <a:rPr lang="en-US" sz="800" baseline="0" dirty="0">
                <a:cs typeface="Arial" pitchFamily="34" charset="0"/>
              </a:rPr>
              <a:t>The first dose at 11 or 12 years and a booster at 16 years.  </a:t>
            </a:r>
            <a:r>
              <a:rPr lang="en-US" sz="800" dirty="0">
                <a:cs typeface="Arial" pitchFamily="34" charset="0"/>
              </a:rPr>
              <a:t>After a booster dose of meningococcal conjugate vaccine, antibody titers are higher than after the first dose and are expected to protect adolescents through the period of increased risk through age 21 years. Persons who receive their first dose of meningococcal conjugate vaccine at or after age 16 years do not need a booster dose. Routine vaccination of healthy persons who are not at increased risk for exposure to </a:t>
            </a:r>
            <a:r>
              <a:rPr lang="en-US" sz="800" i="1" dirty="0">
                <a:cs typeface="Arial" pitchFamily="34" charset="0"/>
              </a:rPr>
              <a:t>N. meningitidis </a:t>
            </a:r>
            <a:r>
              <a:rPr lang="en-US" sz="800" dirty="0">
                <a:cs typeface="Arial" pitchFamily="34" charset="0"/>
              </a:rPr>
              <a:t>is not recommended after age 21 years.</a:t>
            </a:r>
          </a:p>
          <a:p>
            <a:pPr>
              <a:spcBef>
                <a:spcPct val="0"/>
              </a:spcBef>
            </a:pPr>
            <a:endParaRPr lang="en-US" sz="800" dirty="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800" b="1" dirty="0">
                <a:latin typeface="Arial" charset="0"/>
              </a:rPr>
              <a:t>Required for school attendance</a:t>
            </a:r>
          </a:p>
          <a:p>
            <a:pPr>
              <a:spcBef>
                <a:spcPct val="0"/>
              </a:spcBef>
            </a:pPr>
            <a:endParaRPr lang="en-US" sz="800" dirty="0">
              <a:cs typeface="Arial" pitchFamily="34" charset="0"/>
            </a:endParaRPr>
          </a:p>
          <a:p>
            <a:pPr>
              <a:spcBef>
                <a:spcPct val="0"/>
              </a:spcBef>
            </a:pPr>
            <a:r>
              <a:rPr lang="en-US" sz="800" b="1" dirty="0">
                <a:cs typeface="Arial" pitchFamily="34" charset="0"/>
              </a:rPr>
              <a:t>Optional:</a:t>
            </a:r>
          </a:p>
          <a:p>
            <a:pPr>
              <a:spcBef>
                <a:spcPct val="0"/>
              </a:spcBef>
            </a:pPr>
            <a:r>
              <a:rPr lang="en-US" sz="800" b="1" dirty="0">
                <a:cs typeface="Arial" pitchFamily="34" charset="0"/>
              </a:rPr>
              <a:t>CDC Guidance for Transition to an Adolescent Booster Dose</a:t>
            </a:r>
            <a:endParaRPr lang="en-US" sz="800" dirty="0">
              <a:cs typeface="Arial" pitchFamily="34" charset="0"/>
            </a:endParaRPr>
          </a:p>
          <a:p>
            <a:pPr>
              <a:spcBef>
                <a:spcPct val="0"/>
              </a:spcBef>
            </a:pPr>
            <a:r>
              <a:rPr lang="en-US" sz="800" dirty="0">
                <a:cs typeface="Arial" pitchFamily="34" charset="0"/>
              </a:rPr>
              <a:t>Some schools, colleges, and universities have policies requiring vaccination against meningococcal disease as a condition of enrollment. For ease of program implementation, persons aged 21 years or younger should have documentation of receipt of a dose of meningococcal conjugate vaccine not more than 5 years before enrollment. If the primary dose was administered before the 16th birthday, a booster dose should be administered before enrollment in college. The booster dose can be administered anytime after the 16th birthday to ensure that the booster is provided. The minimum interval between doses of meningococcal conjugate vaccine is 8 weeks.</a:t>
            </a:r>
          </a:p>
          <a:p>
            <a:pPr>
              <a:spcBef>
                <a:spcPct val="0"/>
              </a:spcBef>
            </a:pPr>
            <a:r>
              <a:rPr lang="en-US" sz="800" dirty="0">
                <a:cs typeface="Arial" pitchFamily="34" charset="0"/>
              </a:rPr>
              <a:t>No data are available on the interchangeability of vaccine products.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pPr>
              <a:spcBef>
                <a:spcPct val="0"/>
              </a:spcBef>
            </a:pPr>
            <a:endParaRPr lang="en-US" sz="800" b="1" dirty="0">
              <a:cs typeface="Arial" pitchFamily="34" charset="0"/>
            </a:endParaRPr>
          </a:p>
          <a:p>
            <a:pPr>
              <a:spcBef>
                <a:spcPct val="0"/>
              </a:spcBef>
            </a:pPr>
            <a:r>
              <a:rPr lang="en-US" sz="800" b="1" dirty="0">
                <a:cs typeface="Arial" pitchFamily="34" charset="0"/>
              </a:rPr>
              <a:t>The most common clinical presentations of meningococcal disease are meningitis and meningococcemia. </a:t>
            </a:r>
          </a:p>
          <a:p>
            <a:pPr>
              <a:spcBef>
                <a:spcPct val="0"/>
              </a:spcBef>
            </a:pPr>
            <a:r>
              <a:rPr lang="en-US" sz="800" b="0" dirty="0">
                <a:cs typeface="Arial" pitchFamily="34" charset="0"/>
              </a:rPr>
              <a:t>-Neisseria meningitidis contains 13 serogroups, the most common being A, B, C, W, and Y.  About 5-10% of adults are asymptomatic nasopharyngeal carriers of this organism.</a:t>
            </a:r>
          </a:p>
          <a:p>
            <a:pPr>
              <a:spcBef>
                <a:spcPct val="0"/>
              </a:spcBef>
            </a:pPr>
            <a:r>
              <a:rPr lang="en-US" sz="800" b="0" dirty="0">
                <a:cs typeface="Arial" pitchFamily="34" charset="0"/>
              </a:rPr>
              <a:t>-Individuals with meningococcemia may die within 24 hours of the onset of symptoms even with prompt treatment with appropriate antimicrobials and supportive care in an intensive care unit.</a:t>
            </a:r>
          </a:p>
          <a:p>
            <a:pPr>
              <a:spcBef>
                <a:spcPct val="0"/>
              </a:spcBef>
            </a:pPr>
            <a:r>
              <a:rPr lang="en-US" sz="800" b="0" dirty="0">
                <a:cs typeface="Arial" pitchFamily="34" charset="0"/>
              </a:rPr>
              <a:t>Meningitis makes up about ~50% of cases and has a 9-10% fatality rate </a:t>
            </a:r>
          </a:p>
          <a:p>
            <a:pPr>
              <a:spcBef>
                <a:spcPct val="0"/>
              </a:spcBef>
            </a:pPr>
            <a:r>
              <a:rPr lang="en-US" sz="800" b="0" dirty="0">
                <a:cs typeface="Arial" pitchFamily="34" charset="0"/>
              </a:rPr>
              <a:t>Meningococcemia- 5%-20% of cases; Up to 40% fatality rate;  symptoms include Rash, Vascular damage, Disseminated intravascular coagulation, Multi-organ failure, Shock, and Death can occur in 24 hours); 11-19% of survivors have permanent sequelae (an abnormal condition resulting from a previous disease)</a:t>
            </a:r>
          </a:p>
          <a:p>
            <a:pPr>
              <a:spcBef>
                <a:spcPct val="0"/>
              </a:spcBef>
            </a:pPr>
            <a:endParaRPr lang="en-US" sz="800" b="0" dirty="0">
              <a:cs typeface="Arial" pitchFamily="34" charset="0"/>
            </a:endParaRPr>
          </a:p>
          <a:p>
            <a:pPr>
              <a:spcBef>
                <a:spcPct val="0"/>
              </a:spcBef>
            </a:pPr>
            <a:r>
              <a:rPr lang="en-US" sz="800" b="0" dirty="0">
                <a:cs typeface="Arial" pitchFamily="34" charset="0"/>
              </a:rPr>
              <a:t>Reference: 1. Epidemiology and Prevention of Vaccine-Preventable Diseases, 13th edition. 2015  HHS, CDC. </a:t>
            </a:r>
          </a:p>
          <a:p>
            <a:pPr>
              <a:spcBef>
                <a:spcPct val="0"/>
              </a:spcBef>
            </a:pPr>
            <a:r>
              <a:rPr lang="en-US" sz="800" b="0" dirty="0">
                <a:cs typeface="Arial" pitchFamily="34" charset="0"/>
              </a:rPr>
              <a:t>2. AAP Redbook 2015</a:t>
            </a:r>
          </a:p>
          <a:p>
            <a:pPr>
              <a:spcBef>
                <a:spcPct val="0"/>
              </a:spcBef>
            </a:pPr>
            <a:r>
              <a:rPr lang="en-US" sz="800" b="0" dirty="0">
                <a:cs typeface="Arial" pitchFamily="34" charset="0"/>
              </a:rPr>
              <a:t>3.  Meningococcal Disease.  About the Disease. http://www.cdc.gov/meningococcal/about/index.html</a:t>
            </a:r>
          </a:p>
          <a:p>
            <a:pPr algn="l"/>
            <a:r>
              <a:rPr lang="en-US" sz="800" dirty="0">
                <a:cs typeface="Arial" pitchFamily="34" charset="0"/>
              </a:rPr>
              <a:t>	</a:t>
            </a:r>
          </a:p>
          <a:p>
            <a:r>
              <a:rPr lang="en-US" sz="800" dirty="0">
                <a:cs typeface="Arial" pitchFamily="34" charset="0"/>
              </a:rPr>
              <a:t>Ref. 1. Prevention and Control of Meningococcal Disease - Recommendations of the Advisory Committee on Immunization Practices (ACIP) MMWR / March 22, 2013 / Vol. 62 / No. 2 </a:t>
            </a:r>
          </a:p>
          <a:p>
            <a:pPr>
              <a:spcBef>
                <a:spcPct val="0"/>
              </a:spcBef>
            </a:pPr>
            <a:r>
              <a:rPr lang="en-US" sz="800" dirty="0">
                <a:cs typeface="Arial" pitchFamily="34" charset="0"/>
              </a:rPr>
              <a:t>2. Recommendation of the ACIP for Use of Quadrivalent Meningococcal Conjugate Vaccine (MenACWY-D) Among Children Aged 9 Through 23 Months at Increased Risk for Invasive Meningococcal Disease MMWR; October 14, 2011 / 60(40);1391-1392 </a:t>
            </a:r>
            <a:br>
              <a:rPr lang="en-US" sz="800" dirty="0">
                <a:cs typeface="Arial" pitchFamily="34" charset="0"/>
              </a:rPr>
            </a:br>
            <a:endParaRPr lang="en-US" sz="800" dirty="0">
              <a:cs typeface="Arial" pitchFamily="34" charset="0"/>
            </a:endParaRPr>
          </a:p>
          <a:p>
            <a:pPr>
              <a:lnSpc>
                <a:spcPct val="80000"/>
              </a:lnSpc>
              <a:spcBef>
                <a:spcPct val="0"/>
              </a:spcBef>
            </a:pPr>
            <a:endParaRPr lang="en-US" sz="1000" dirty="0">
              <a:latin typeface="Arial" charset="0"/>
            </a:endParaRPr>
          </a:p>
          <a:p>
            <a:pPr>
              <a:lnSpc>
                <a:spcPct val="80000"/>
              </a:lnSpc>
              <a:spcBef>
                <a:spcPct val="0"/>
              </a:spcBef>
            </a:pPr>
            <a:endParaRPr lang="en-US" sz="900" dirty="0">
              <a:latin typeface="Arial" charset="0"/>
            </a:endParaRP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23084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Now we will shift into t</a:t>
            </a:r>
            <a:r>
              <a:rPr lang="en-US" baseline="0" dirty="0"/>
              <a:t>he GA School and childcare requirements portion of the presentation.</a:t>
            </a:r>
          </a:p>
          <a:p>
            <a:r>
              <a:rPr lang="en-US" baseline="0" dirty="0"/>
              <a:t>As a </a:t>
            </a:r>
            <a:r>
              <a:rPr lang="en-US" b="1" baseline="0" dirty="0"/>
              <a:t>federally funded Program</a:t>
            </a:r>
            <a:r>
              <a:rPr lang="en-US" baseline="0" dirty="0"/>
              <a:t>, the Georgia Immunization Program is required to:</a:t>
            </a:r>
          </a:p>
          <a:p>
            <a:r>
              <a:rPr lang="en-US" baseline="0" dirty="0"/>
              <a:t>1) Assess vaccination coverage and exemption levels on each vaccine appropriate for kindergarten entry according to local/state requirements, using a CDC-approved survey methodology, and to the extent possible, assess coverage and exemption levels on each vaccine according to the ACIP recommendations, including age at vaccination and intervals between vaccination doses.</a:t>
            </a:r>
          </a:p>
          <a:p>
            <a:r>
              <a:rPr lang="en-US" baseline="0" dirty="0"/>
              <a:t>2) Document school vaccinations and exemption requirements.</a:t>
            </a:r>
          </a:p>
          <a:p>
            <a:r>
              <a:rPr lang="en-US" baseline="0" dirty="0"/>
              <a:t>3) Provide feedback to schools, school districts and state Departments of Education on kindergarten coverage and exemption rates by school, and work with these partners to improve coverage with local/ state required vaccines.</a:t>
            </a:r>
          </a:p>
          <a:p>
            <a:r>
              <a:rPr lang="en-US" b="1" baseline="0" dirty="0"/>
              <a:t>State Requirements:</a:t>
            </a:r>
          </a:p>
          <a:p>
            <a:r>
              <a:rPr lang="en-US" baseline="0" dirty="0"/>
              <a:t>1) Vaccination coverage among children entering kindergarten and seventh grade is assessed annually by the state. Each school year, the health department, school nurse, or other school personnel assess the schools to determine vaccination coverage, as defined by state and local school requirements established to protect children from vaccine preventable diseases.</a:t>
            </a:r>
          </a:p>
          <a:p>
            <a:r>
              <a:rPr lang="en-US" baseline="0" dirty="0"/>
              <a:t>2) Document school vaccinations and exemption requirements.</a:t>
            </a:r>
          </a:p>
          <a:p>
            <a:r>
              <a:rPr lang="en-US" baseline="0" dirty="0"/>
              <a:t>3) Provide feedback to child care facilities, schools, school districts, state Departments of Education and community stakeholders on kindergarten coverage and seventh grade and exemption rates by school, and work with these partners to improve coverage with local/state required vaccines.</a:t>
            </a:r>
          </a:p>
          <a:p>
            <a:endParaRPr lang="en-US" baseline="0" dirty="0"/>
          </a:p>
          <a:p>
            <a:r>
              <a:rPr lang="en-US" dirty="0"/>
              <a:t>The Georgia Law,</a:t>
            </a:r>
            <a:r>
              <a:rPr lang="en-US" baseline="0" dirty="0"/>
              <a:t> along with DPH rules and regulations </a:t>
            </a:r>
            <a:r>
              <a:rPr lang="en-US" b="1" dirty="0"/>
              <a:t>(Official Code of Georgia, Annotated,</a:t>
            </a:r>
            <a:r>
              <a:rPr lang="en-US" b="1" baseline="0" dirty="0"/>
              <a:t> Section 20-2-771, Section 49-4-182 and Section 49-4-183) </a:t>
            </a:r>
            <a:r>
              <a:rPr lang="en-US" baseline="0" dirty="0"/>
              <a:t>defines the target population for which immunity to specified diseases is required and sets standards for the use of immunization certificates.  Vaccines required for school and childcare attendance are consistent with the recommended childhood and adolescent immunization schedule and require children to be age appropriately immunized against each of the specified vaccine preventable diseases.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20006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26A5600-DEBD-4BFF-959D-A66CDDE1A0D0}" type="slidenum">
              <a:rPr lang="en-US" smtClean="0">
                <a:solidFill>
                  <a:prstClr val="black"/>
                </a:solidFill>
              </a:rPr>
              <a:pPr/>
              <a:t>18</a:t>
            </a:fld>
            <a:endParaRPr lang="en-US">
              <a:solidFill>
                <a:prstClr val="black"/>
              </a:solidFill>
            </a:endParaRPr>
          </a:p>
        </p:txBody>
      </p:sp>
      <p:sp>
        <p:nvSpPr>
          <p:cNvPr id="93187" name="Rectangle 2"/>
          <p:cNvSpPr>
            <a:spLocks noGrp="1" noRot="1" noChangeAspect="1" noChangeArrowheads="1" noTextEdit="1"/>
          </p:cNvSpPr>
          <p:nvPr>
            <p:ph type="sldImg"/>
          </p:nvPr>
        </p:nvSpPr>
        <p:spPr>
          <a:xfrm>
            <a:off x="1158875" y="334963"/>
            <a:ext cx="4648200" cy="3486150"/>
          </a:xfrm>
          <a:ln/>
        </p:spPr>
      </p:sp>
      <p:sp>
        <p:nvSpPr>
          <p:cNvPr id="93188" name="Rectangle 3"/>
          <p:cNvSpPr>
            <a:spLocks noGrp="1" noChangeArrowheads="1"/>
          </p:cNvSpPr>
          <p:nvPr>
            <p:ph type="body" idx="1"/>
          </p:nvPr>
        </p:nvSpPr>
        <p:spPr>
          <a:xfrm>
            <a:off x="701675" y="4042941"/>
            <a:ext cx="5607050" cy="4556550"/>
          </a:xfrm>
          <a:noFill/>
          <a:ln/>
        </p:spPr>
        <p:txBody>
          <a:bodyPr/>
          <a:lstStyle/>
          <a:p>
            <a:pPr eaLnBrk="1" hangingPunct="1"/>
            <a:r>
              <a:rPr lang="en-US" sz="1000" dirty="0"/>
              <a:t>Our goal is to have 100% of all children attending child care and schools appropriately immunized for their age with all the recommended and required vaccinations. </a:t>
            </a:r>
            <a:br>
              <a:rPr lang="en-US" sz="1000" dirty="0"/>
            </a:br>
            <a:r>
              <a:rPr lang="en-US" sz="1000" dirty="0"/>
              <a:t>The laws that we have in place</a:t>
            </a:r>
            <a:r>
              <a:rPr lang="en-US" sz="1000" baseline="0" dirty="0"/>
              <a:t> </a:t>
            </a:r>
            <a:r>
              <a:rPr lang="en-US" sz="1000" dirty="0"/>
              <a:t>were established as a means to ensure that infants and children are adequately vaccinated and that high levels of immunization are maintained in all communities throughout Georgia. </a:t>
            </a:r>
            <a:br>
              <a:rPr lang="en-US" sz="1000" dirty="0"/>
            </a:br>
            <a:r>
              <a:rPr lang="en-US" sz="1000" dirty="0"/>
              <a:t>And</a:t>
            </a:r>
            <a:r>
              <a:rPr lang="en-US" sz="1000" baseline="0" dirty="0"/>
              <a:t> lastly, </a:t>
            </a:r>
            <a:r>
              <a:rPr lang="en-US" sz="1000" b="1" dirty="0"/>
              <a:t>partnerships</a:t>
            </a:r>
            <a:r>
              <a:rPr lang="en-US" sz="1000" dirty="0"/>
              <a:t> have been</a:t>
            </a:r>
            <a:r>
              <a:rPr lang="en-US" sz="1000" baseline="0" dirty="0"/>
              <a:t> </a:t>
            </a:r>
            <a:r>
              <a:rPr lang="en-US" sz="1000" dirty="0"/>
              <a:t>developed between health care providers, parents, child care facilities, and schools.  Each partner has specific responsibilities and plays an important role in ensuring that Georgia’s children are adequately protected from vaccine preventable diseases.  As a result of the collaborative efforts of each partner, immunization rates are maintained and the incidence of disease remains low. </a:t>
            </a:r>
          </a:p>
          <a:p>
            <a:pPr eaLnBrk="1" hangingPunct="1"/>
            <a:endParaRPr lang="en-US" sz="1000" b="1" dirty="0"/>
          </a:p>
          <a:p>
            <a:pPr eaLnBrk="1" hangingPunct="1"/>
            <a:endParaRPr lang="en-US" sz="900" dirty="0"/>
          </a:p>
          <a:p>
            <a:pPr eaLnBrk="1" hangingPunct="1"/>
            <a:endParaRPr lang="en-US" sz="1000" dirty="0"/>
          </a:p>
        </p:txBody>
      </p:sp>
    </p:spTree>
    <p:extLst>
      <p:ext uri="{BB962C8B-B14F-4D97-AF65-F5344CB8AC3E}">
        <p14:creationId xmlns:p14="http://schemas.microsoft.com/office/powerpoint/2010/main" val="1507784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Next we will take a look at the job aids used to assist providers with assessing the certificate of immunization for reporting the percentage of adequately immunized children in schools and child care facilities.</a:t>
            </a:r>
          </a:p>
          <a:p>
            <a:endParaRPr lang="en-US" baseline="0" dirty="0"/>
          </a:p>
          <a:p>
            <a:r>
              <a:rPr lang="en-US" b="1" baseline="0" dirty="0"/>
              <a:t>Presenter should print copies of each of the job aids to discuss with audience while viewing slides.</a:t>
            </a:r>
            <a:endParaRPr lang="en-US" b="1" dirty="0"/>
          </a:p>
        </p:txBody>
      </p:sp>
      <p:sp>
        <p:nvSpPr>
          <p:cNvPr id="4" name="Slide Number Placeholder 3"/>
          <p:cNvSpPr>
            <a:spLocks noGrp="1"/>
          </p:cNvSpPr>
          <p:nvPr>
            <p:ph type="sldNum" sz="quarter" idx="10"/>
          </p:nvPr>
        </p:nvSpPr>
        <p:spPr/>
        <p:txBody>
          <a:bodyPr/>
          <a:lstStyle/>
          <a:p>
            <a:fld id="{6EB42E58-0303-4EDC-B00D-35285B913AD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92339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807A568-E3ED-40BD-89A5-23F58D4CC41B}" type="slidenum">
              <a:rPr lang="en-US" smtClean="0">
                <a:solidFill>
                  <a:srgbClr val="000000"/>
                </a:solidFill>
                <a:latin typeface="Arial" charset="0"/>
                <a:cs typeface="Arial" charset="0"/>
              </a:rPr>
              <a:pPr/>
              <a:t>2</a:t>
            </a:fld>
            <a:endParaRPr lang="en-US" dirty="0">
              <a:solidFill>
                <a:srgbClr val="000000"/>
              </a:solidFill>
              <a:latin typeface="Arial" charset="0"/>
              <a:cs typeface="Arial" charset="0"/>
            </a:endParaRPr>
          </a:p>
        </p:txBody>
      </p:sp>
      <p:sp>
        <p:nvSpPr>
          <p:cNvPr id="111619" name="Rectangle 7"/>
          <p:cNvSpPr txBox="1">
            <a:spLocks noGrp="1" noChangeArrowheads="1"/>
          </p:cNvSpPr>
          <p:nvPr/>
        </p:nvSpPr>
        <p:spPr bwMode="auto">
          <a:xfrm>
            <a:off x="3970942" y="8829966"/>
            <a:ext cx="3037840" cy="464820"/>
          </a:xfrm>
          <a:prstGeom prst="rect">
            <a:avLst/>
          </a:prstGeom>
          <a:noFill/>
          <a:ln w="9525">
            <a:noFill/>
            <a:miter lim="800000"/>
            <a:headEnd/>
            <a:tailEnd/>
          </a:ln>
        </p:spPr>
        <p:txBody>
          <a:bodyPr lIns="93120" tIns="46559" rIns="93120" bIns="46559" anchor="b"/>
          <a:lstStyle/>
          <a:p>
            <a:pPr algn="r"/>
            <a:fld id="{3AD31316-8E98-44FE-88D1-C435397F9D25}" type="slidenum">
              <a:rPr lang="en-US" sz="1200">
                <a:solidFill>
                  <a:srgbClr val="000000"/>
                </a:solidFill>
              </a:rPr>
              <a:pPr algn="r"/>
              <a:t>2</a:t>
            </a:fld>
            <a:endParaRPr lang="en-US" sz="1200" dirty="0">
              <a:solidFill>
                <a:srgbClr val="000000"/>
              </a:solidFill>
            </a:endParaRPr>
          </a:p>
        </p:txBody>
      </p:sp>
      <p:sp>
        <p:nvSpPr>
          <p:cNvPr id="111620" name="Rectangle 2"/>
          <p:cNvSpPr>
            <a:spLocks noGrp="1" noRot="1" noChangeAspect="1" noChangeArrowheads="1" noTextEdit="1"/>
          </p:cNvSpPr>
          <p:nvPr>
            <p:ph type="sldImg"/>
          </p:nvPr>
        </p:nvSpPr>
        <p:spPr>
          <a:xfrm>
            <a:off x="1184275" y="698500"/>
            <a:ext cx="4643438" cy="3484563"/>
          </a:xfrm>
          <a:ln/>
        </p:spPr>
      </p:sp>
      <p:sp>
        <p:nvSpPr>
          <p:cNvPr id="111621" name="Rectangle 3"/>
          <p:cNvSpPr>
            <a:spLocks noGrp="1" noChangeArrowheads="1"/>
          </p:cNvSpPr>
          <p:nvPr>
            <p:ph type="body" idx="1"/>
          </p:nvPr>
        </p:nvSpPr>
        <p:spPr>
          <a:noFill/>
          <a:ln/>
        </p:spPr>
        <p:txBody>
          <a:bodyPr>
            <a:normAutofit/>
          </a:bodyPr>
          <a:lstStyle/>
          <a:p>
            <a:pPr eaLnBrk="1" hangingPunct="1">
              <a:lnSpc>
                <a:spcPct val="120000"/>
              </a:lnSpc>
              <a:buFontTx/>
              <a:buNone/>
            </a:pPr>
            <a:r>
              <a:rPr lang="en-US" sz="1600" dirty="0"/>
              <a:t>At the end of this presentation, you will be able to:</a:t>
            </a:r>
          </a:p>
          <a:p>
            <a:pPr eaLnBrk="1" hangingPunct="1">
              <a:lnSpc>
                <a:spcPct val="120000"/>
              </a:lnSpc>
              <a:buFontTx/>
              <a:buNone/>
            </a:pPr>
            <a:endParaRPr lang="en-US" sz="1600" dirty="0"/>
          </a:p>
          <a:p>
            <a:pPr eaLnBrk="1" hangingPunct="1">
              <a:lnSpc>
                <a:spcPct val="120000"/>
              </a:lnSpc>
              <a:buFontTx/>
              <a:buNone/>
            </a:pPr>
            <a:r>
              <a:rPr lang="en-US" sz="1600" dirty="0"/>
              <a:t>Recall the role vaccines have played in preventing diseases</a:t>
            </a:r>
          </a:p>
          <a:p>
            <a:pPr eaLnBrk="1" hangingPunct="1">
              <a:lnSpc>
                <a:spcPct val="120000"/>
              </a:lnSpc>
              <a:buFontTx/>
              <a:buNone/>
            </a:pPr>
            <a:r>
              <a:rPr lang="en-US" sz="1600" dirty="0"/>
              <a:t>Discuss the importance of vaccines for children, adolescents and adults</a:t>
            </a:r>
          </a:p>
          <a:p>
            <a:pPr>
              <a:lnSpc>
                <a:spcPct val="120000"/>
              </a:lnSpc>
            </a:pPr>
            <a:r>
              <a:rPr lang="en-US" dirty="0"/>
              <a:t>Discuss GA Immunization law and DPH rules and regulations for schools and childcare attendance</a:t>
            </a:r>
          </a:p>
          <a:p>
            <a:pPr eaLnBrk="1" hangingPunct="1">
              <a:lnSpc>
                <a:spcPct val="120000"/>
              </a:lnSpc>
            </a:pPr>
            <a:r>
              <a:rPr lang="en-US" dirty="0"/>
              <a:t>Discuss the role of a vaccine champion</a:t>
            </a:r>
          </a:p>
          <a:p>
            <a:pPr eaLnBrk="1" hangingPunct="1">
              <a:lnSpc>
                <a:spcPct val="120000"/>
              </a:lnSpc>
            </a:pPr>
            <a:r>
              <a:rPr lang="en-US" dirty="0"/>
              <a:t>List at least two reliable sources for immunization information </a:t>
            </a:r>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80000"/>
              </a:lnSpc>
              <a:buClr>
                <a:schemeClr val="tx1"/>
              </a:buClr>
              <a:buSzPct val="75000"/>
              <a:buFont typeface="Webdings" pitchFamily="18" charset="2"/>
              <a:buNone/>
            </a:pPr>
            <a:endParaRPr lang="en-US" dirty="0"/>
          </a:p>
          <a:p>
            <a:pPr eaLnBrk="1" hangingPunct="1">
              <a:lnSpc>
                <a:spcPct val="80000"/>
              </a:lnSpc>
              <a:buClr>
                <a:schemeClr val="tx1"/>
              </a:buClr>
              <a:buSzPct val="75000"/>
              <a:buFont typeface="Webdings" pitchFamily="18" charset="2"/>
              <a:buChar char="&lt;"/>
            </a:pPr>
            <a:endParaRPr lang="en-US" dirty="0"/>
          </a:p>
          <a:p>
            <a:pPr eaLnBrk="1" hangingPunct="1">
              <a:lnSpc>
                <a:spcPct val="90000"/>
              </a:lnSpc>
            </a:pPr>
            <a:endParaRPr lang="en-US" dirty="0"/>
          </a:p>
        </p:txBody>
      </p:sp>
    </p:spTree>
    <p:extLst>
      <p:ext uri="{BB962C8B-B14F-4D97-AF65-F5344CB8AC3E}">
        <p14:creationId xmlns:p14="http://schemas.microsoft.com/office/powerpoint/2010/main" val="251947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Policy Guide 3231INS is the “Standards for Issuing and Filing Certificates of Immunization”</a:t>
            </a:r>
          </a:p>
          <a:p>
            <a:r>
              <a:rPr lang="en-US" dirty="0"/>
              <a:t>Providers have the responsibility of knowing and enforcing the immunization requirements as outlined in the Policy Guide 3231INS.  </a:t>
            </a:r>
          </a:p>
          <a:p>
            <a:r>
              <a:rPr lang="en-US" dirty="0"/>
              <a:t>The 3231INS provides instructions on who is required to have the certificate of Immunizations (form 3231), who may issue a certificate, how to file and maintain certificates, instructions for completing certificates, and guidelines for the two recognized GA state immunization exemptions.</a:t>
            </a:r>
          </a:p>
          <a:p>
            <a:endParaRPr lang="en-US" dirty="0"/>
          </a:p>
          <a:p>
            <a:r>
              <a:rPr lang="en-US" dirty="0"/>
              <a:t>The form was revised in December 2017 to reflect how it is printed from the registry:</a:t>
            </a:r>
          </a:p>
          <a:p>
            <a:endParaRPr lang="en-US" dirty="0"/>
          </a:p>
          <a:p>
            <a:r>
              <a:rPr lang="en-US" dirty="0"/>
              <a:t>-for item #3 “A valid certificate for a child age 4 through 10 years must have”; if complete for “K through 6th grade requirements an “X” will be displayed in the “Complete for K through 6th Grade box with no date of expiration”; if not complete for K through 6th grade requirements an expiration date will display only.</a:t>
            </a:r>
          </a:p>
          <a:p>
            <a:endParaRPr lang="en-US" dirty="0"/>
          </a:p>
          <a:p>
            <a:r>
              <a:rPr lang="en-US" dirty="0"/>
              <a:t>-for item #4 “A valid certificate for a child age 10 years and older must have”; if not complete for “K through 6th grade requirements an expiration date will display only; if complete for K through 6th grade requirements and “X” will display in the “Complete for K through 6th Grade” box with an expiration date; if complete for “7th grade requirements an “X” will display in both the “Complete for K through 6th grade and “Complete for 7th Grade or higher” box.  Valid certificates marked “Complete for 7th Grade or higher” do not expire.</a:t>
            </a:r>
          </a:p>
          <a:p>
            <a:endParaRPr lang="en-US" dirty="0"/>
          </a:p>
          <a:p>
            <a:r>
              <a:rPr lang="en-US" dirty="0"/>
              <a:t>These updates are based on the GRITS algorithm.  Remember that GRITS prints based on school requirements, but calculates based on ACIP recommendations.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6062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1" dirty="0"/>
              <a:t>3231 REQ </a:t>
            </a:r>
            <a:r>
              <a:rPr lang="en-US" dirty="0"/>
              <a:t>highlights those “Vaccine Requirements for Attending Facilities and Schools in Georgia; “</a:t>
            </a:r>
            <a:r>
              <a:rPr lang="en-US" baseline="0" dirty="0"/>
              <a:t> </a:t>
            </a:r>
            <a:r>
              <a:rPr lang="en-US" dirty="0"/>
              <a:t>This guide is relative to the certificate of Immunization (form 3231) and was established in accordance with the current Recommended Childhood and Catch-up Immunization Schedules.</a:t>
            </a:r>
            <a:r>
              <a:rPr lang="en-US" baseline="0" dirty="0"/>
              <a:t>  </a:t>
            </a:r>
            <a:r>
              <a:rPr lang="en-US" dirty="0"/>
              <a:t>The guide is helpful for those school and public health nurses trained to perform assessments and also valuable for providers to understand what vaccines are required for child care and school attendance when immunizing and scheduling patients for future appointments:</a:t>
            </a:r>
          </a:p>
          <a:p>
            <a:endParaRPr lang="en-US" dirty="0"/>
          </a:p>
          <a:p>
            <a:r>
              <a:rPr lang="en-US" dirty="0"/>
              <a:t>The REQ has two sides; On side 1, the table relates to children who started receiving their vaccines prior to age 7 years and side 2 relates only to those children who start their immunizations at age 7 years or older.</a:t>
            </a:r>
          </a:p>
          <a:p>
            <a:endParaRPr lang="en-US" dirty="0"/>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92464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1B75BE-112F-41AD-9797-34A15C72048D}"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r>
              <a:rPr lang="en-US" dirty="0"/>
              <a:t>It is important to explain to facilities that they are responsible for checking the validity of the certificates.  They are not responsible for the accuracy of the immunization information filled in by the health care providers. </a:t>
            </a:r>
          </a:p>
          <a:p>
            <a:r>
              <a:rPr lang="en-US" b="1" dirty="0"/>
              <a:t>To be valid, all certificates should be legibly completed with:</a:t>
            </a:r>
          </a:p>
          <a:p>
            <a:endParaRPr lang="en-US" b="1" dirty="0"/>
          </a:p>
          <a:p>
            <a:pPr lvl="1">
              <a:buFont typeface="Wingdings" pitchFamily="2" charset="2"/>
              <a:buChar char="n"/>
            </a:pPr>
            <a:r>
              <a:rPr lang="en-US" b="1" dirty="0"/>
              <a:t>Child’s Name</a:t>
            </a:r>
          </a:p>
          <a:p>
            <a:pPr lvl="1">
              <a:buFont typeface="Wingdings" pitchFamily="2" charset="2"/>
              <a:buChar char="n"/>
            </a:pPr>
            <a:r>
              <a:rPr lang="en-US" b="1" dirty="0"/>
              <a:t>Birthdate</a:t>
            </a:r>
          </a:p>
          <a:p>
            <a:pPr lvl="1">
              <a:buFont typeface="Wingdings" pitchFamily="2" charset="2"/>
              <a:buChar char="n"/>
            </a:pPr>
            <a:r>
              <a:rPr lang="en-US" b="1" dirty="0"/>
              <a:t>Date of Expiration</a:t>
            </a:r>
          </a:p>
          <a:p>
            <a:pPr lvl="1">
              <a:buFont typeface="Wingdings" pitchFamily="2" charset="2"/>
              <a:buChar char="n"/>
            </a:pPr>
            <a:r>
              <a:rPr lang="en-US" b="1" dirty="0"/>
              <a:t>Name and Address of Physician or Health Department</a:t>
            </a:r>
          </a:p>
          <a:p>
            <a:pPr lvl="1">
              <a:buFont typeface="Wingdings" pitchFamily="2" charset="2"/>
              <a:buChar char="n"/>
            </a:pPr>
            <a:r>
              <a:rPr lang="en-US" b="1" dirty="0"/>
              <a:t>Certified Signature</a:t>
            </a:r>
          </a:p>
          <a:p>
            <a:pPr lvl="1">
              <a:buFont typeface="Wingdings" pitchFamily="2" charset="2"/>
              <a:buChar char="n"/>
            </a:pPr>
            <a:r>
              <a:rPr lang="en-US" b="1" dirty="0"/>
              <a:t>Date of Issue</a:t>
            </a:r>
          </a:p>
          <a:p>
            <a:endParaRPr lang="en-US" b="1" dirty="0"/>
          </a:p>
          <a:p>
            <a:r>
              <a:rPr lang="en-US" dirty="0"/>
              <a:t>*The name of parent or guardian is not required to make the certificate valid.. This information is still important to help in identifying the child but is no longer required. </a:t>
            </a:r>
          </a:p>
          <a:p>
            <a:endParaRPr lang="en-US" dirty="0"/>
          </a:p>
        </p:txBody>
      </p:sp>
    </p:spTree>
    <p:extLst>
      <p:ext uri="{BB962C8B-B14F-4D97-AF65-F5344CB8AC3E}">
        <p14:creationId xmlns:p14="http://schemas.microsoft.com/office/powerpoint/2010/main" val="1517683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49E6D1-52C1-4CAC-AC80-E59DFD16139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normAutofit/>
          </a:bodyPr>
          <a:lstStyle/>
          <a:p>
            <a:pPr eaLnBrk="1" hangingPunct="1"/>
            <a:r>
              <a:rPr lang="en-US" dirty="0"/>
              <a:t>The  date of expiration is further explained in the 3rd section of Policy Guide 3231INS.  An expiration date on the certificate:</a:t>
            </a:r>
          </a:p>
          <a:p>
            <a:pPr eaLnBrk="1" hangingPunct="1"/>
            <a:r>
              <a:rPr lang="en-US" dirty="0"/>
              <a:t>-Expires on the date entered as “Expiration Date”</a:t>
            </a:r>
          </a:p>
          <a:p>
            <a:pPr eaLnBrk="1" hangingPunct="1"/>
            <a:r>
              <a:rPr lang="en-US" dirty="0"/>
              <a:t>-The certificate must be replaced within 30 days after the “Expiration Date” or the child must be excluded from attending.</a:t>
            </a:r>
          </a:p>
          <a:p>
            <a:pPr eaLnBrk="1" hangingPunct="1"/>
            <a:r>
              <a:rPr lang="en-US" dirty="0"/>
              <a:t>-Allows a child who does not meet all the immunization requirements to attend child care or school while he is catching up.  This is indicated on the certificate by marking a new expiration date each time the child gets a vaccine until all the requirements for school entry are met. </a:t>
            </a:r>
          </a:p>
          <a:p>
            <a:pPr eaLnBrk="1" hangingPunct="1"/>
            <a:endParaRPr lang="en-US" dirty="0"/>
          </a:p>
          <a:p>
            <a:pPr eaLnBrk="1" hangingPunct="1"/>
            <a:r>
              <a:rPr lang="en-US" dirty="0"/>
              <a:t>And, as explained earlier is:</a:t>
            </a:r>
          </a:p>
          <a:p>
            <a:pPr eaLnBrk="1" hangingPunct="1"/>
            <a:r>
              <a:rPr lang="en-US" dirty="0"/>
              <a:t>Required for all children under four years of age,</a:t>
            </a:r>
            <a:r>
              <a:rPr lang="en-US" baseline="0" dirty="0"/>
              <a:t> </a:t>
            </a:r>
            <a:r>
              <a:rPr lang="en-US" dirty="0"/>
              <a:t>Required if a medical exemption for a vaccine(s) is marked,</a:t>
            </a:r>
            <a:r>
              <a:rPr lang="en-US" baseline="0" dirty="0"/>
              <a:t> and </a:t>
            </a:r>
            <a:r>
              <a:rPr lang="en-US" dirty="0"/>
              <a:t>Should not be completed if “Complete for School” is marked</a:t>
            </a:r>
          </a:p>
          <a:p>
            <a:pPr eaLnBrk="1" hangingPunct="1"/>
            <a:endParaRPr lang="en-US" dirty="0"/>
          </a:p>
          <a:p>
            <a:pPr eaLnBrk="1" hangingPunct="1"/>
            <a:endParaRPr lang="en-US" dirty="0"/>
          </a:p>
          <a:p>
            <a:pPr lvl="2" eaLnBrk="1" hangingPunct="1">
              <a:buFont typeface="Wingdings" pitchFamily="2" charset="2"/>
              <a:buChar char="n"/>
            </a:pPr>
            <a:endParaRPr lang="en-US" dirty="0"/>
          </a:p>
          <a:p>
            <a:pPr eaLnBrk="1" hangingPunct="1"/>
            <a:endParaRPr lang="en-US" dirty="0"/>
          </a:p>
          <a:p>
            <a:pPr lvl="2" eaLnBrk="1" hangingPunct="1"/>
            <a:endParaRPr lang="en-US" dirty="0"/>
          </a:p>
          <a:p>
            <a:pPr eaLnBrk="1" hangingPunct="1"/>
            <a:endParaRPr lang="en-US" dirty="0"/>
          </a:p>
        </p:txBody>
      </p:sp>
    </p:spTree>
    <p:extLst>
      <p:ext uri="{BB962C8B-B14F-4D97-AF65-F5344CB8AC3E}">
        <p14:creationId xmlns:p14="http://schemas.microsoft.com/office/powerpoint/2010/main" val="827359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24CADD-A67F-47F5-A6B5-FD9B96EB533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lnSpc>
                <a:spcPct val="90000"/>
              </a:lnSpc>
            </a:pPr>
            <a:r>
              <a:rPr lang="en-US" dirty="0"/>
              <a:t>Once a certificate is “Complete for School Attendance”</a:t>
            </a:r>
            <a:r>
              <a:rPr lang="en-US" baseline="0" dirty="0"/>
              <a:t>: </a:t>
            </a:r>
          </a:p>
          <a:p>
            <a:pPr eaLnBrk="1" hangingPunct="1">
              <a:lnSpc>
                <a:spcPct val="90000"/>
              </a:lnSpc>
            </a:pPr>
            <a:endParaRPr lang="en-US" baseline="0" dirty="0"/>
          </a:p>
          <a:p>
            <a:pPr eaLnBrk="1" hangingPunct="1">
              <a:lnSpc>
                <a:spcPct val="90000"/>
              </a:lnSpc>
            </a:pPr>
            <a:r>
              <a:rPr lang="en-US" b="1" dirty="0"/>
              <a:t>It Does not expire</a:t>
            </a:r>
            <a:r>
              <a:rPr lang="en-US" b="0" baseline="0" dirty="0"/>
              <a:t> </a:t>
            </a:r>
            <a:r>
              <a:rPr lang="en-US" b="1" baseline="0" dirty="0"/>
              <a:t>and m</a:t>
            </a:r>
            <a:r>
              <a:rPr lang="en-US" b="1" dirty="0"/>
              <a:t>ay be issued only to children who</a:t>
            </a:r>
            <a:r>
              <a:rPr lang="en-US" dirty="0"/>
              <a:t>:</a:t>
            </a:r>
            <a:br>
              <a:rPr lang="en-US" dirty="0"/>
            </a:br>
            <a:r>
              <a:rPr lang="en-US" dirty="0"/>
              <a:t>-Are four years of age or older; and</a:t>
            </a:r>
          </a:p>
          <a:p>
            <a:pPr eaLnBrk="1" hangingPunct="1">
              <a:lnSpc>
                <a:spcPct val="90000"/>
              </a:lnSpc>
            </a:pPr>
            <a:r>
              <a:rPr lang="en-US" dirty="0"/>
              <a:t>-Have met all the requirements for school attendance as outlined in the Policy Guide 3231REQ; and</a:t>
            </a:r>
          </a:p>
          <a:p>
            <a:pPr eaLnBrk="1" hangingPunct="1">
              <a:lnSpc>
                <a:spcPct val="90000"/>
              </a:lnSpc>
            </a:pPr>
            <a:r>
              <a:rPr lang="en-US" dirty="0"/>
              <a:t>-Have all the required vaccine administration dates or natural immunity dates filled in and</a:t>
            </a:r>
          </a:p>
          <a:p>
            <a:pPr eaLnBrk="1" hangingPunct="1">
              <a:lnSpc>
                <a:spcPct val="90000"/>
              </a:lnSpc>
            </a:pPr>
            <a:r>
              <a:rPr lang="en-US" dirty="0"/>
              <a:t>-Do not have a</a:t>
            </a:r>
            <a:r>
              <a:rPr lang="en-US" baseline="0" dirty="0"/>
              <a:t> “date of expiration”</a:t>
            </a:r>
            <a:endParaRPr lang="en-US" dirty="0"/>
          </a:p>
        </p:txBody>
      </p:sp>
    </p:spTree>
    <p:extLst>
      <p:ext uri="{BB962C8B-B14F-4D97-AF65-F5344CB8AC3E}">
        <p14:creationId xmlns:p14="http://schemas.microsoft.com/office/powerpoint/2010/main" val="1683616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quick review and also for those providers who may be new to immunizations, the Official Code of Georgia provides for only two types of exemptions from immunization requirements.  Section 5 of the 3231 INS, Standards for Issuing and Filing Certificates of Immunization outlines the standards for “Exemptions:”  The first exemption is medical which should be used only when there is a condition that contraindicates the administration of a required vaccine;</a:t>
            </a:r>
            <a:r>
              <a:rPr lang="en-US" baseline="0" dirty="0"/>
              <a:t> s</a:t>
            </a:r>
            <a:r>
              <a:rPr lang="en-US" dirty="0"/>
              <a:t>hould be documented in the medical exemption box indicated for each vaccine;</a:t>
            </a:r>
            <a:r>
              <a:rPr lang="en-US" baseline="0" dirty="0"/>
              <a:t> s</a:t>
            </a:r>
            <a:r>
              <a:rPr lang="en-US" dirty="0"/>
              <a:t>hould be reviewed annually and the certificate must be reissued with or without indication of exemption</a:t>
            </a:r>
          </a:p>
          <a:p>
            <a:endParaRPr lang="en-US" dirty="0"/>
          </a:p>
          <a:p>
            <a:r>
              <a:rPr lang="en-US" dirty="0"/>
              <a:t>O.C.G.A. § 20-2-771 (d)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B42E58-0303-4EDC-B00D-35285B913AD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34440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Religious exemption is covered in Section 5 of the 3231 INS Standards for Issuing and Filing Certificates of Immunization.</a:t>
            </a:r>
            <a:r>
              <a:rPr lang="en-US" baseline="0" dirty="0"/>
              <a:t>  As of June 2015 a new Religious exemption form was adopted by the state.  The form can not have any additions, alterations, strikeouts or disclaimers.  Our regulation says they either sign it as is or they can’t claim the exemption. This form must be on file in lieu of the certificate of immunization for any students filing a religious exemption after 8/2015.</a:t>
            </a:r>
            <a:endParaRPr lang="en-US" dirty="0"/>
          </a:p>
          <a:p>
            <a:endParaRPr lang="en-US" dirty="0"/>
          </a:p>
          <a:p>
            <a:r>
              <a:rPr lang="en-US" dirty="0"/>
              <a:t>Religious</a:t>
            </a:r>
            <a:r>
              <a:rPr lang="en-US" baseline="0" dirty="0"/>
              <a:t> Exemptions are:</a:t>
            </a:r>
            <a:endParaRPr lang="en-US" dirty="0"/>
          </a:p>
          <a:p>
            <a:r>
              <a:rPr lang="en-US" dirty="0"/>
              <a:t>-Documented on form 2208</a:t>
            </a:r>
          </a:p>
          <a:p>
            <a:r>
              <a:rPr lang="en-US" dirty="0"/>
              <a:t>-Kept on file by  the school or facility in lieu of a Certificate of Immunization (form 3231)</a:t>
            </a:r>
          </a:p>
          <a:p>
            <a:r>
              <a:rPr lang="en-US" dirty="0"/>
              <a:t>-Do not expire</a:t>
            </a:r>
          </a:p>
          <a:p>
            <a:endParaRPr lang="en-US" dirty="0"/>
          </a:p>
          <a:p>
            <a:r>
              <a:rPr lang="en-US" dirty="0"/>
              <a:t>Under both exemptions, in the event of an outbreak, the law states that a child must be excluded from attending child care or school until protected by immunization or natural immunity or all danger is passed.</a:t>
            </a:r>
          </a:p>
          <a:p>
            <a:endParaRPr lang="en-US" dirty="0"/>
          </a:p>
          <a:p>
            <a:r>
              <a:rPr lang="en-US" dirty="0"/>
              <a:t>O.C.G.A.  § 20-2-771 (e)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B42E58-0303-4EDC-B00D-35285B913AD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8802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receive a lot of calls about the wording not for the DPH Rules and Regulations as it pertains to the official Religious Objections Form and whether or not parents have to use the form.  Although the official DPH Rules and Regulations was updated the form that was posted on the Immunization Section website had to be updated to reflect the wording from the Official DPH Rules and Regulations.</a:t>
            </a:r>
          </a:p>
          <a:p>
            <a:endParaRPr lang="en-US" dirty="0"/>
          </a:p>
          <a:p>
            <a:r>
              <a:rPr lang="en-US" dirty="0"/>
              <a:t>The official DPH Rules/Regulations/Form 2208/Religious Objection can be located at:  http://rules.sos.state.ga.us/gac/511-2-2</a:t>
            </a:r>
          </a:p>
          <a:p>
            <a:endParaRPr lang="en-US" dirty="0"/>
          </a:p>
          <a:p>
            <a:r>
              <a:rPr lang="en-US" dirty="0"/>
              <a:t>In order to log onto the website you will be asked to enter your first and last name and solve a simple mathematical equation for verification.  Once on the site you will click on the following:</a:t>
            </a:r>
          </a:p>
          <a:p>
            <a:r>
              <a:rPr lang="en-US" dirty="0"/>
              <a:t>Department 511. RULES OF GEORGIA DEPARTMENT OF PUBLIC HEALTH.&gt;&gt; Chapter 511-2. DISEASE SURVEILLANCE AND CONTROL&gt;&gt;Subject 511-2-2. IMMUNIZATION OF SCHOOL CHILDREN&gt;&gt;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09659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E05327-CD08-4A1C-97A0-470088ABDB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normAutofit/>
          </a:bodyPr>
          <a:lstStyle/>
          <a:p>
            <a:pPr lvl="1" eaLnBrk="1" hangingPunct="1"/>
            <a:r>
              <a:rPr lang="en-US" b="1" dirty="0"/>
              <a:t>In regards to the vaccine dose requirements for Child care:</a:t>
            </a:r>
          </a:p>
          <a:p>
            <a:pPr lvl="1" eaLnBrk="1" hangingPunct="1"/>
            <a:endParaRPr lang="en-US" b="1" dirty="0"/>
          </a:p>
          <a:p>
            <a:pPr lvl="1" eaLnBrk="1" hangingPunct="1"/>
            <a:r>
              <a:rPr lang="en-US" b="0" dirty="0"/>
              <a:t>A child attending childcare</a:t>
            </a:r>
            <a:r>
              <a:rPr lang="en-US" b="0" baseline="0" dirty="0"/>
              <a:t> must</a:t>
            </a:r>
            <a:r>
              <a:rPr lang="en-US" b="0" dirty="0"/>
              <a:t> be age appropriately immunized with all the required vaccines while he attends. This is not new. </a:t>
            </a:r>
          </a:p>
          <a:p>
            <a:pPr lvl="1" eaLnBrk="1" hangingPunct="1"/>
            <a:r>
              <a:rPr lang="en-US" b="0" dirty="0"/>
              <a:t>-The number of doses for each required vaccine depends on the child’s age at the time of childcare attendance.</a:t>
            </a:r>
          </a:p>
          <a:p>
            <a:pPr lvl="1" eaLnBrk="1" hangingPunct="1"/>
            <a:r>
              <a:rPr lang="en-US" b="0" dirty="0"/>
              <a:t>-If under 4 years of age, child will always need more doses and Certificate of Immunization  should have a current “Expiration Date” indicated.</a:t>
            </a:r>
          </a:p>
          <a:p>
            <a:pPr lvl="1" eaLnBrk="1" hangingPunct="1"/>
            <a:r>
              <a:rPr lang="en-US" b="0" dirty="0"/>
              <a:t>-If 4 years or older, and has met all requirements for school entry, the Certificate of Immunization is marked as  “Complete for K through 6th Grade,” with a “Date of Expiration” indicated for 7th Grade vaccination requirements. </a:t>
            </a:r>
            <a:endParaRPr lang="en-US" b="1" dirty="0"/>
          </a:p>
          <a:p>
            <a:pPr lvl="1" eaLnBrk="1" hangingPunct="1"/>
            <a:endParaRPr lang="en-US" b="1" dirty="0"/>
          </a:p>
          <a:p>
            <a:pPr lvl="1" eaLnBrk="1" hangingPunct="1"/>
            <a:endParaRPr lang="en-US" b="1" dirty="0"/>
          </a:p>
          <a:p>
            <a:pPr lvl="1" eaLnBrk="1" hangingPunct="1"/>
            <a:endParaRPr lang="en-US" b="1" dirty="0"/>
          </a:p>
          <a:p>
            <a:pPr lvl="1" algn="l" eaLnBrk="1" hangingPunct="1"/>
            <a:endParaRPr lang="en-US" b="0" dirty="0"/>
          </a:p>
        </p:txBody>
      </p:sp>
    </p:spTree>
    <p:extLst>
      <p:ext uri="{BB962C8B-B14F-4D97-AF65-F5344CB8AC3E}">
        <p14:creationId xmlns:p14="http://schemas.microsoft.com/office/powerpoint/2010/main" val="2098589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65E8F3-BB1B-40B8-BF3B-D0F1B46817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normAutofit/>
          </a:bodyPr>
          <a:lstStyle/>
          <a:p>
            <a:pPr lvl="1" eaLnBrk="1" hangingPunct="1"/>
            <a:r>
              <a:rPr lang="en-US" b="1" dirty="0"/>
              <a:t>New Vaccine Dose Requirements </a:t>
            </a:r>
          </a:p>
          <a:p>
            <a:pPr lvl="1" eaLnBrk="1" hangingPunct="1"/>
            <a:endParaRPr lang="en-US" b="1" dirty="0"/>
          </a:p>
          <a:p>
            <a:pPr lvl="1" eaLnBrk="1" hangingPunct="1"/>
            <a:r>
              <a:rPr lang="en-US" b="0" dirty="0"/>
              <a:t>-A “new entrant” enrolling in a Georgia school at any grade or level, must be age appropriately immunized with all the required vaccines.</a:t>
            </a:r>
          </a:p>
          <a:p>
            <a:pPr lvl="1" eaLnBrk="1" hangingPunct="1"/>
            <a:r>
              <a:rPr lang="en-US" b="0" dirty="0"/>
              <a:t>-The number of doses for each vaccine depends on the child’s age at the time of school entry</a:t>
            </a:r>
          </a:p>
          <a:p>
            <a:pPr lvl="1" eaLnBrk="1" hangingPunct="1"/>
            <a:r>
              <a:rPr lang="en-US" b="0" dirty="0"/>
              <a:t>-Once enrolled and a “Complete for 7th Grade or higher ” certificate is on file further immunizations may be recommended but are not required.</a:t>
            </a:r>
          </a:p>
          <a:p>
            <a:pPr lvl="1" eaLnBrk="1" hangingPunct="1"/>
            <a:endParaRPr lang="en-US" b="0" dirty="0"/>
          </a:p>
          <a:p>
            <a:pPr lvl="1" eaLnBrk="1" hangingPunct="1"/>
            <a:r>
              <a:rPr lang="en-US" b="0" dirty="0"/>
              <a:t>Reminder:  Check for one dose of Tdap and one dose of MCV4 at entry into 7th grade for those students born on or after 1-1-2002 and all  “new entrants”  8th through  12th grades.</a:t>
            </a:r>
            <a:r>
              <a:rPr lang="en-US" b="0" baseline="0" dirty="0"/>
              <a:t>  </a:t>
            </a:r>
            <a:r>
              <a:rPr lang="en-US" b="0" dirty="0"/>
              <a:t>Also double check for 2 doses of measles, mumps, and varicella  or immunity status.</a:t>
            </a:r>
          </a:p>
          <a:p>
            <a:pPr lvl="1" eaLnBrk="1" hangingPunct="1"/>
            <a:endParaRPr lang="en-US" b="1" dirty="0"/>
          </a:p>
          <a:p>
            <a:pPr lvl="1" eaLnBrk="1" hangingPunct="1"/>
            <a:endParaRPr lang="en-US" b="1" dirty="0"/>
          </a:p>
          <a:p>
            <a:pPr lvl="1" eaLnBrk="1" hangingPunct="1"/>
            <a:endParaRPr lang="en-US" b="1" dirty="0"/>
          </a:p>
          <a:p>
            <a:pPr lvl="1" eaLnBrk="1" hangingPunct="1"/>
            <a:r>
              <a:rPr lang="en-US" dirty="0"/>
              <a:t>.</a:t>
            </a:r>
          </a:p>
          <a:p>
            <a:pPr eaLnBrk="1" hangingPunct="1"/>
            <a:endParaRPr lang="en-US" dirty="0"/>
          </a:p>
        </p:txBody>
      </p:sp>
    </p:spTree>
    <p:extLst>
      <p:ext uri="{BB962C8B-B14F-4D97-AF65-F5344CB8AC3E}">
        <p14:creationId xmlns:p14="http://schemas.microsoft.com/office/powerpoint/2010/main" val="274004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2" y="8678886"/>
            <a:ext cx="3034845" cy="456867"/>
          </a:xfrm>
          <a:prstGeom prst="rect">
            <a:avLst/>
          </a:prstGeom>
          <a:noFill/>
          <a:ln w="9525">
            <a:noFill/>
            <a:miter lim="800000"/>
            <a:headEnd/>
            <a:tailEnd/>
          </a:ln>
        </p:spPr>
        <p:txBody>
          <a:bodyPr lIns="91996" tIns="45999" rIns="91996" bIns="45999" anchor="b"/>
          <a:lstStyle/>
          <a:p>
            <a:pPr marL="0" marR="0" lvl="0" indent="0" algn="l" defTabSz="91436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8" name="Rectangle 7"/>
          <p:cNvSpPr txBox="1">
            <a:spLocks noGrp="1" noChangeArrowheads="1"/>
          </p:cNvSpPr>
          <p:nvPr/>
        </p:nvSpPr>
        <p:spPr bwMode="auto">
          <a:xfrm>
            <a:off x="3967026" y="8678886"/>
            <a:ext cx="3034845" cy="456867"/>
          </a:xfrm>
          <a:prstGeom prst="rect">
            <a:avLst/>
          </a:prstGeom>
          <a:noFill/>
          <a:ln w="9525">
            <a:noFill/>
            <a:miter lim="800000"/>
            <a:headEnd/>
            <a:tailEnd/>
          </a:ln>
        </p:spPr>
        <p:txBody>
          <a:bodyPr lIns="91996" tIns="45999" rIns="91996" bIns="45999" anchor="b"/>
          <a:lstStyle/>
          <a:p>
            <a:pPr marL="0" marR="0" lvl="0" indent="0" algn="r" defTabSz="91436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9" name="Rectangle 2"/>
          <p:cNvSpPr>
            <a:spLocks noGrp="1" noRot="1" noChangeAspect="1" noChangeArrowheads="1" noTextEdit="1"/>
          </p:cNvSpPr>
          <p:nvPr>
            <p:ph type="sldImg"/>
          </p:nvPr>
        </p:nvSpPr>
        <p:spPr>
          <a:xfrm>
            <a:off x="1219200" y="685800"/>
            <a:ext cx="4567238" cy="3427413"/>
          </a:xfrm>
          <a:ln/>
        </p:spPr>
      </p:sp>
      <p:sp>
        <p:nvSpPr>
          <p:cNvPr id="113670" name="Rectangle 3"/>
          <p:cNvSpPr>
            <a:spLocks noGrp="1" noChangeArrowheads="1"/>
          </p:cNvSpPr>
          <p:nvPr>
            <p:ph type="body" idx="1"/>
          </p:nvPr>
        </p:nvSpPr>
        <p:spPr>
          <a:xfrm>
            <a:off x="933803" y="4340238"/>
            <a:ext cx="5135893" cy="4111802"/>
          </a:xfrm>
          <a:noFill/>
          <a:ln/>
        </p:spPr>
        <p:txBody>
          <a:bodyPr lIns="92004" tIns="46002" rIns="92004" bIns="46002">
            <a:normAutofit lnSpcReduction="10000"/>
          </a:bodyPr>
          <a:lstStyle/>
          <a:p>
            <a:pPr defTabSz="914360" eaLnBrk="0" fontAlgn="base" hangingPunct="0">
              <a:spcBef>
                <a:spcPct val="0"/>
              </a:spcBef>
              <a:spcAft>
                <a:spcPct val="0"/>
              </a:spcAft>
              <a:defRPr/>
            </a:pPr>
            <a:r>
              <a:rPr lang="en-US" sz="1000" dirty="0">
                <a:solidFill>
                  <a:srgbClr val="000000"/>
                </a:solidFill>
                <a:latin typeface="Arial" charset="0"/>
              </a:rPr>
              <a:t>This table shows the impact of vaccines on the annual reported cases of some vaccine preventable diseases </a:t>
            </a:r>
            <a:r>
              <a:rPr lang="en-US" sz="1000" u="sng" dirty="0">
                <a:solidFill>
                  <a:srgbClr val="000000"/>
                </a:solidFill>
                <a:latin typeface="Arial" charset="0"/>
              </a:rPr>
              <a:t>in the United States</a:t>
            </a:r>
            <a:r>
              <a:rPr lang="en-US" sz="1000" dirty="0">
                <a:solidFill>
                  <a:srgbClr val="000000"/>
                </a:solidFill>
                <a:latin typeface="Arial" charset="0"/>
              </a:rPr>
              <a:t>.  </a:t>
            </a:r>
          </a:p>
          <a:p>
            <a:pPr defTabSz="914360" eaLnBrk="0" fontAlgn="base" hangingPunct="0">
              <a:spcBef>
                <a:spcPct val="0"/>
              </a:spcBef>
              <a:spcAft>
                <a:spcPct val="0"/>
              </a:spcAft>
              <a:defRPr/>
            </a:pPr>
            <a:r>
              <a:rPr lang="en-US" sz="1000" dirty="0">
                <a:solidFill>
                  <a:srgbClr val="000000"/>
                </a:solidFill>
                <a:latin typeface="Arial" charset="0"/>
              </a:rPr>
              <a:t>Column 2 shows the average number of reported cases of a specific disease prior to the licensure of the vaccine. </a:t>
            </a:r>
          </a:p>
          <a:p>
            <a:pPr defTabSz="914360" eaLnBrk="0" fontAlgn="base" hangingPunct="0">
              <a:spcBef>
                <a:spcPct val="0"/>
              </a:spcBef>
              <a:spcAft>
                <a:spcPct val="0"/>
              </a:spcAft>
              <a:defRPr/>
            </a:pPr>
            <a:r>
              <a:rPr lang="en-US" sz="1000" dirty="0">
                <a:solidFill>
                  <a:srgbClr val="000000"/>
                </a:solidFill>
                <a:latin typeface="Arial" charset="0"/>
              </a:rPr>
              <a:t>Column 3 shows the number of reported cases in the United States in 2015. </a:t>
            </a:r>
          </a:p>
          <a:p>
            <a:pPr defTabSz="914360" eaLnBrk="0" fontAlgn="base" hangingPunct="0">
              <a:spcBef>
                <a:spcPct val="0"/>
              </a:spcBef>
              <a:spcAft>
                <a:spcPct val="0"/>
              </a:spcAft>
              <a:defRPr/>
            </a:pPr>
            <a:r>
              <a:rPr lang="en-US" sz="1000" dirty="0">
                <a:solidFill>
                  <a:srgbClr val="000000"/>
                </a:solidFill>
                <a:latin typeface="Arial" charset="0"/>
              </a:rPr>
              <a:t>Column 4 shows the provisional number of reported cases in the U.S in 2016.</a:t>
            </a:r>
          </a:p>
          <a:p>
            <a:pPr defTabSz="914360" eaLnBrk="0" fontAlgn="base" hangingPunct="0">
              <a:spcBef>
                <a:spcPct val="0"/>
              </a:spcBef>
              <a:spcAft>
                <a:spcPct val="0"/>
              </a:spcAft>
              <a:defRPr/>
            </a:pPr>
            <a:r>
              <a:rPr lang="en-US" sz="1000" dirty="0">
                <a:solidFill>
                  <a:srgbClr val="000000"/>
                </a:solidFill>
                <a:latin typeface="Arial" charset="0"/>
              </a:rPr>
              <a:t>Column 5 shows the percentage decrease in reported cases in the United States based on the provisional number of  reported cases in 2016 compared with the pre-vaccine years.  </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dirty="0">
                <a:solidFill>
                  <a:srgbClr val="000000"/>
                </a:solidFill>
                <a:latin typeface="Arial" charset="0"/>
              </a:rPr>
              <a:t>About a week ago, the State Epidemiology team released a “mumps alert”.  During 2017, over 5,629 cases were reported in the U.S. to the CDC; 110 mumps cases were reported to DPH during the same time period.  Despite high vaccination levels with MMR, mumps cases remain elevated- primarily due to a number of outbreaks in settings of prolonged close contact with others who have mumps, such as within classrooms, sports teams, campus dorms, and other crowded environments.</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dirty="0">
                <a:solidFill>
                  <a:srgbClr val="000000"/>
                </a:solidFill>
                <a:latin typeface="Arial" charset="0"/>
              </a:rPr>
              <a:t>GA DPH urges healthcare providers to maintain heightened awareness for mumps and reminds providers that all suspect cases of mumps should be reported at the time of testing to the Health Department.  For additional information please contact Ebony Thomas or Jessica Tuttle at the State Office.  404-657-2588 </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b="1" dirty="0">
                <a:solidFill>
                  <a:srgbClr val="000000"/>
                </a:solidFill>
                <a:latin typeface="Arial" charset="0"/>
              </a:rPr>
              <a:t>Reference:</a:t>
            </a:r>
          </a:p>
          <a:p>
            <a:pPr marL="232613" indent="-232613" defTabSz="914360" eaLnBrk="0" fontAlgn="base" hangingPunct="0">
              <a:spcBef>
                <a:spcPct val="0"/>
              </a:spcBef>
              <a:spcAft>
                <a:spcPct val="0"/>
              </a:spcAft>
              <a:buFontTx/>
              <a:buAutoNum type="arabicPeriod"/>
              <a:defRPr/>
            </a:pPr>
            <a:r>
              <a:rPr lang="en-US" sz="1000" dirty="0">
                <a:solidFill>
                  <a:srgbClr val="000000"/>
                </a:solidFill>
                <a:latin typeface="Arial" charset="0"/>
              </a:rPr>
              <a:t>Achievements in Public Health, 1900-1999 Impact of Vaccines Universally Recommended for Children - United States, 1990-1998 MMWR April 02, 1999 / 48(12);243-248</a:t>
            </a:r>
            <a:endParaRPr lang="en-US" sz="1000" dirty="0">
              <a:solidFill>
                <a:srgbClr val="000000"/>
              </a:solidFill>
              <a:latin typeface="Arial" pitchFamily="34" charset="0"/>
            </a:endParaRPr>
          </a:p>
          <a:p>
            <a:pPr marL="232613" indent="-232613" defTabSz="930452">
              <a:spcBef>
                <a:spcPct val="0"/>
              </a:spcBef>
              <a:buFontTx/>
              <a:buAutoNum type="arabicPeriod"/>
              <a:defRPr/>
            </a:pPr>
            <a:r>
              <a:rPr lang="en-US" sz="1000" dirty="0">
                <a:solidFill>
                  <a:srgbClr val="000000"/>
                </a:solidFill>
                <a:latin typeface="Arial" pitchFamily="34" charset="0"/>
              </a:rPr>
              <a:t>MMWR 65(52);ND-924-ND-941, January 6, 2017</a:t>
            </a:r>
            <a:endParaRPr lang="en-US" sz="1000" dirty="0">
              <a:solidFill>
                <a:srgbClr val="000000"/>
              </a:solidFill>
              <a:latin typeface="Arial" pitchFamily="34" charset="0"/>
              <a:cs typeface="Arial" charset="0"/>
            </a:endParaRPr>
          </a:p>
          <a:p>
            <a:pPr marL="230089" indent="-230089">
              <a:spcBef>
                <a:spcPct val="0"/>
              </a:spcBef>
            </a:pPr>
            <a:endParaRPr lang="en-US" sz="1000" dirty="0">
              <a:latin typeface="Arial" charset="0"/>
            </a:endParaRPr>
          </a:p>
          <a:p>
            <a:pPr>
              <a:spcBef>
                <a:spcPct val="0"/>
              </a:spcBef>
            </a:pPr>
            <a:endParaRPr lang="en-US" sz="1000" dirty="0">
              <a:latin typeface="Arial" charset="0"/>
            </a:endParaRPr>
          </a:p>
        </p:txBody>
      </p:sp>
      <p:sp>
        <p:nvSpPr>
          <p:cNvPr id="8" name="Slide Number Placeholder 7"/>
          <p:cNvSpPr>
            <a:spLocks noGrp="1"/>
          </p:cNvSpPr>
          <p:nvPr>
            <p:ph type="sldNum" sz="quarter" idx="11"/>
          </p:nvPr>
        </p:nvSpPr>
        <p:spPr/>
        <p:txBody>
          <a:bodyPr/>
          <a:lstStyle/>
          <a:p>
            <a:pPr marL="0" marR="0" lvl="0" indent="0" algn="r" defTabSz="914360" rtl="0" eaLnBrk="1" fontAlgn="base" latinLnBrk="0" hangingPunct="1">
              <a:lnSpc>
                <a:spcPct val="100000"/>
              </a:lnSpc>
              <a:spcBef>
                <a:spcPct val="0"/>
              </a:spcBef>
              <a:spcAft>
                <a:spcPct val="0"/>
              </a:spcAft>
              <a:buClrTx/>
              <a:buSzTx/>
              <a:buFontTx/>
              <a:buNone/>
              <a:tabLst/>
              <a:defRPr/>
            </a:pPr>
            <a:fld id="{97952AFA-8362-48FC-9C34-150C87379A95}"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36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36599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a:t>
            </a:r>
            <a:r>
              <a:rPr lang="en-US" baseline="0" dirty="0"/>
              <a:t> are the “Top Certificate Bloopers”</a:t>
            </a:r>
            <a:endParaRPr lang="en-US" dirty="0"/>
          </a:p>
          <a:p>
            <a:endParaRPr lang="en-US" dirty="0"/>
          </a:p>
          <a:p>
            <a:r>
              <a:rPr lang="en-US" dirty="0"/>
              <a:t>11. No dose of Tdap or MCV4 for students born on or after 1-1-2002 entering 7</a:t>
            </a:r>
            <a:r>
              <a:rPr lang="en-US" baseline="30000" dirty="0"/>
              <a:t>th</a:t>
            </a:r>
            <a:r>
              <a:rPr lang="en-US" dirty="0"/>
              <a:t> grade or “new entrants”</a:t>
            </a:r>
          </a:p>
          <a:p>
            <a:r>
              <a:rPr lang="en-US" dirty="0"/>
              <a:t>10. “Complete for School” checked for child under age 4.</a:t>
            </a:r>
          </a:p>
          <a:p>
            <a:r>
              <a:rPr lang="en-US" dirty="0"/>
              <a:t>  9. No DTP/DTaP/DT given on or after the 4th birthday.</a:t>
            </a:r>
          </a:p>
          <a:p>
            <a:r>
              <a:rPr lang="en-US" dirty="0"/>
              <a:t>  8. No 2nd dose of varicella documented.</a:t>
            </a:r>
          </a:p>
          <a:p>
            <a:r>
              <a:rPr lang="en-US" dirty="0"/>
              <a:t>  7. 1st dose MMR given before age 1 yr.</a:t>
            </a:r>
          </a:p>
          <a:p>
            <a:r>
              <a:rPr lang="en-US" dirty="0"/>
              <a:t>  6. 1st dose varicella given before age 1 yr.</a:t>
            </a:r>
          </a:p>
          <a:p>
            <a:r>
              <a:rPr lang="en-US" dirty="0"/>
              <a:t>  5. Varicella immunity not documented.  A vaccine administration date, or a 4 year digit in the </a:t>
            </a:r>
          </a:p>
          <a:p>
            <a:r>
              <a:rPr lang="en-US" dirty="0"/>
              <a:t>      box for diagnosed/serology/history is required.</a:t>
            </a:r>
          </a:p>
          <a:p>
            <a:r>
              <a:rPr lang="en-US" dirty="0"/>
              <a:t>  4. Address and/or contact information not completed.</a:t>
            </a:r>
          </a:p>
          <a:p>
            <a:r>
              <a:rPr lang="en-US" dirty="0"/>
              <a:t>  3. Placing an</a:t>
            </a:r>
            <a:r>
              <a:rPr lang="en-US" baseline="0" dirty="0"/>
              <a:t> “X” in both </a:t>
            </a:r>
            <a:r>
              <a:rPr lang="en-US" dirty="0"/>
              <a:t>“Complete for School Attendance” boxes when all requirements have </a:t>
            </a:r>
            <a:r>
              <a:rPr lang="en-US" b="1" dirty="0"/>
              <a:t>not</a:t>
            </a:r>
            <a:r>
              <a:rPr lang="en-US" dirty="0"/>
              <a:t> been met. </a:t>
            </a:r>
          </a:p>
          <a:p>
            <a:r>
              <a:rPr lang="en-US" dirty="0"/>
              <a:t>  2.  Doses of Hepatitis B spaced incorrectly.  Frequently the 3rd dose is given before 24 wks. of                             </a:t>
            </a:r>
          </a:p>
          <a:p>
            <a:r>
              <a:rPr lang="en-US" dirty="0"/>
              <a:t>       age, the absolute minimum age.</a:t>
            </a:r>
          </a:p>
          <a:p>
            <a:r>
              <a:rPr lang="en-US" dirty="0"/>
              <a:t>  1.  No physician signature.  By law, the form must be signed by a physician, Advance Practice Registered Nurse,   </a:t>
            </a:r>
            <a:r>
              <a:rPr lang="en-US" baseline="0" dirty="0"/>
              <a:t>   </a:t>
            </a:r>
            <a:r>
              <a:rPr lang="en-US" dirty="0"/>
              <a:t>or Physician Assistant</a:t>
            </a:r>
            <a:r>
              <a:rPr lang="en-US" baseline="0" dirty="0"/>
              <a:t> </a:t>
            </a:r>
            <a:r>
              <a:rPr lang="en-US" dirty="0"/>
              <a:t>licensed in Georgia, public health official, or state immunization program personnel.  A stamp of a physician, APRN or PA’s written signature is permissible when cosigned by an office staff member.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6001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97D2F4-3D8A-4436-A00C-1FCD73F8F2A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8787" name="Rectangle 2"/>
          <p:cNvSpPr>
            <a:spLocks noGrp="1" noRot="1" noChangeAspect="1" noChangeArrowheads="1" noTextEdit="1"/>
          </p:cNvSpPr>
          <p:nvPr>
            <p:ph type="sldImg"/>
          </p:nvPr>
        </p:nvSpPr>
        <p:spPr>
          <a:xfrm>
            <a:off x="1236663" y="411163"/>
            <a:ext cx="4645025" cy="3484562"/>
          </a:xfrm>
          <a:ln/>
        </p:spPr>
      </p:sp>
      <p:sp>
        <p:nvSpPr>
          <p:cNvPr id="118788" name="Rectangle 3"/>
          <p:cNvSpPr>
            <a:spLocks noGrp="1" noChangeArrowheads="1"/>
          </p:cNvSpPr>
          <p:nvPr>
            <p:ph type="body" idx="1"/>
          </p:nvPr>
        </p:nvSpPr>
        <p:spPr>
          <a:xfrm>
            <a:off x="712362" y="4194257"/>
            <a:ext cx="5607050" cy="4183064"/>
          </a:xfrm>
          <a:noFill/>
          <a:ln/>
        </p:spPr>
        <p:txBody>
          <a:bodyPr/>
          <a:lstStyle/>
          <a:p>
            <a:pPr eaLnBrk="1" hangingPunct="1">
              <a:buFont typeface="Wingdings" pitchFamily="2" charset="2"/>
              <a:buNone/>
            </a:pPr>
            <a:r>
              <a:rPr lang="en-US" dirty="0"/>
              <a:t>Schools and child care facilities have the responsibility of developing and maintaining a system for certificate management.  </a:t>
            </a:r>
          </a:p>
          <a:p>
            <a:pPr lvl="1" eaLnBrk="1" hangingPunct="1">
              <a:buFont typeface="Wingdings" pitchFamily="2" charset="2"/>
              <a:buChar char="n"/>
            </a:pPr>
            <a:r>
              <a:rPr lang="en-US" dirty="0"/>
              <a:t>The standards for maintaining files are outlined in the third section of the Policy Guide 3231INS.</a:t>
            </a:r>
          </a:p>
          <a:p>
            <a:pPr lvl="1" eaLnBrk="1" hangingPunct="1">
              <a:buFont typeface="Wingdings" pitchFamily="2" charset="2"/>
              <a:buChar char="n"/>
            </a:pPr>
            <a:r>
              <a:rPr lang="en-US" dirty="0"/>
              <a:t> Additional details can be found in the brochure entitled “Immunization Guidelines for Child Care Facility Operators and School Personnel,” </a:t>
            </a:r>
            <a:r>
              <a:rPr lang="en-US" b="1" dirty="0"/>
              <a:t>Form 3258.</a:t>
            </a:r>
            <a:r>
              <a:rPr lang="en-US" dirty="0"/>
              <a:t> This brochure can be located on the Georgia Immunization website</a:t>
            </a:r>
            <a:r>
              <a:rPr lang="en-US" baseline="0" dirty="0"/>
              <a:t> under School and Child Care Resources</a:t>
            </a:r>
            <a:endParaRPr lang="en-US" dirty="0"/>
          </a:p>
          <a:p>
            <a:pPr lvl="1" eaLnBrk="1" hangingPunct="1">
              <a:buFont typeface="Wingdings" pitchFamily="2" charset="2"/>
              <a:buNone/>
            </a:pPr>
            <a:endParaRPr lang="en-US" dirty="0"/>
          </a:p>
          <a:p>
            <a:pPr eaLnBrk="1" hangingPunct="1">
              <a:buFont typeface="Wingdings" pitchFamily="2" charset="2"/>
              <a:buNone/>
            </a:pPr>
            <a:r>
              <a:rPr lang="en-US" dirty="0"/>
              <a:t>As mentioned earlier, all children enrolled must have a valid Certificate of Immunization on file.</a:t>
            </a:r>
          </a:p>
          <a:p>
            <a:pPr eaLnBrk="1" hangingPunct="1">
              <a:buFont typeface="Wingdings" pitchFamily="2" charset="2"/>
              <a:buNone/>
            </a:pPr>
            <a:r>
              <a:rPr lang="en-US" dirty="0"/>
              <a:t>-Certificates must be available for inspection by health officials.</a:t>
            </a:r>
          </a:p>
          <a:p>
            <a:pPr eaLnBrk="1" hangingPunct="1"/>
            <a:r>
              <a:rPr lang="en-US" dirty="0"/>
              <a:t>-If child attends more than one facility, a photocopy to the second facility is acceptable.</a:t>
            </a:r>
          </a:p>
          <a:p>
            <a:pPr eaLnBrk="1" hangingPunct="1"/>
            <a:r>
              <a:rPr lang="en-US" dirty="0"/>
              <a:t>-If child leaves or transfers to another school or facility, the certificate should be given to a parent/guardian </a:t>
            </a:r>
            <a:r>
              <a:rPr lang="en-US" b="1" dirty="0"/>
              <a:t>or </a:t>
            </a:r>
            <a:r>
              <a:rPr lang="en-US" dirty="0"/>
              <a:t>sent to the new school/facility.</a:t>
            </a:r>
          </a:p>
          <a:p>
            <a:pPr eaLnBrk="1" hangingPunct="1"/>
            <a:r>
              <a:rPr lang="en-US" dirty="0"/>
              <a:t>-If a child has a religious exemption, form 2208 is required to be on file in lieu of the Certificate of Immunization as of 8/2015;</a:t>
            </a:r>
            <a:r>
              <a:rPr lang="en-US" baseline="0" dirty="0"/>
              <a:t> it does not expire and should go with child if child leaves or transfers to another school or facility.</a:t>
            </a:r>
            <a:endParaRPr lang="en-US" dirty="0"/>
          </a:p>
          <a:p>
            <a:pPr lvl="3" eaLnBrk="1" hangingPunct="1"/>
            <a:endParaRPr lang="en-US" b="1" dirty="0"/>
          </a:p>
          <a:p>
            <a:pPr eaLnBrk="1" hangingPunct="1"/>
            <a:endParaRPr lang="en-US" dirty="0"/>
          </a:p>
          <a:p>
            <a:pPr eaLnBrk="1" hangingPunct="1"/>
            <a:endParaRPr lang="en-US" dirty="0"/>
          </a:p>
        </p:txBody>
      </p:sp>
    </p:spTree>
    <p:extLst>
      <p:ext uri="{BB962C8B-B14F-4D97-AF65-F5344CB8AC3E}">
        <p14:creationId xmlns:p14="http://schemas.microsoft.com/office/powerpoint/2010/main" val="2024308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F4117C-83A0-48AA-B93F-92378C277B7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9811" name="Rectangle 2"/>
          <p:cNvSpPr>
            <a:spLocks noGrp="1" noRot="1" noChangeAspect="1" noChangeArrowheads="1" noTextEdit="1"/>
          </p:cNvSpPr>
          <p:nvPr>
            <p:ph type="sldImg"/>
          </p:nvPr>
        </p:nvSpPr>
        <p:spPr>
          <a:xfrm>
            <a:off x="1235075" y="334963"/>
            <a:ext cx="4648200" cy="3486150"/>
          </a:xfrm>
          <a:ln/>
        </p:spPr>
      </p:sp>
      <p:sp>
        <p:nvSpPr>
          <p:cNvPr id="119812" name="Rectangle 3"/>
          <p:cNvSpPr>
            <a:spLocks noGrp="1" noChangeArrowheads="1"/>
          </p:cNvSpPr>
          <p:nvPr>
            <p:ph type="body" idx="1"/>
          </p:nvPr>
        </p:nvSpPr>
        <p:spPr>
          <a:xfrm>
            <a:off x="712362" y="4118602"/>
            <a:ext cx="5607050" cy="4766415"/>
          </a:xfrm>
          <a:noFill/>
          <a:ln/>
        </p:spPr>
        <p:txBody>
          <a:bodyPr/>
          <a:lstStyle/>
          <a:p>
            <a:pPr eaLnBrk="1" hangingPunct="1">
              <a:lnSpc>
                <a:spcPct val="80000"/>
              </a:lnSpc>
            </a:pPr>
            <a:r>
              <a:rPr lang="en-US" sz="1100" dirty="0"/>
              <a:t>The best method for maintaining current files is to develop an organized, user friendly, simple tickler filing system.  Specific details for setting up a tickler system are outlined in the </a:t>
            </a:r>
            <a:r>
              <a:rPr lang="en-US" sz="1100" u="sng" dirty="0"/>
              <a:t>Immunization Guidelines for Child Care Facility Operators and School Personnel  (</a:t>
            </a:r>
            <a:r>
              <a:rPr lang="en-US" sz="1100" dirty="0"/>
              <a:t>Form 3258). </a:t>
            </a:r>
          </a:p>
          <a:p>
            <a:pPr eaLnBrk="1" hangingPunct="1">
              <a:lnSpc>
                <a:spcPct val="80000"/>
              </a:lnSpc>
              <a:buFont typeface="Wingdings" pitchFamily="2" charset="2"/>
              <a:buChar char="n"/>
            </a:pPr>
            <a:r>
              <a:rPr lang="en-US" sz="1100" dirty="0"/>
              <a:t>tickler system is a method for filing the immunization certificate for each child attending and for maintaining current certificates.  Usually, these systems are set up by the month and year.  A child’s certificate is filed under the month and year that it will expire or that a new certificate needs to be obtained. Also you need to keep track of those new attendees who are given 30 days by the facility or school official to obtain a certificate.  (This applies to new students only).  Thirty days may be granted by a facility or school official to  students to obtain a certificate either showing complete for school or an expiration date indicating they are in the process of receiving the needed vaccines.) </a:t>
            </a:r>
          </a:p>
          <a:p>
            <a:pPr eaLnBrk="1" hangingPunct="1">
              <a:lnSpc>
                <a:spcPct val="80000"/>
              </a:lnSpc>
              <a:buFont typeface="Wingdings" pitchFamily="2" charset="2"/>
              <a:buChar char="n"/>
            </a:pPr>
            <a:r>
              <a:rPr lang="en-US" sz="1100" dirty="0"/>
              <a:t>You have the responsibility of reminding parents of upcoming expiration dates.  It is a good idea to notify them at least a month ahead of time.  (Suggestion: organize a sample tickler certificate notebook and offer to let attendees look at it at the break or after the presentation.)</a:t>
            </a:r>
          </a:p>
          <a:p>
            <a:pPr eaLnBrk="1" hangingPunct="1">
              <a:lnSpc>
                <a:spcPct val="80000"/>
              </a:lnSpc>
              <a:buFont typeface="Wingdings" pitchFamily="2" charset="2"/>
              <a:buChar char="n"/>
            </a:pPr>
            <a:r>
              <a:rPr lang="en-US" sz="1100" dirty="0"/>
              <a:t>Also, when a parent inquires about enrolling his child in day care or school, provide information about the immunization requirements.  Refer to handouts: </a:t>
            </a:r>
          </a:p>
          <a:p>
            <a:pPr lvl="1" eaLnBrk="1" hangingPunct="1">
              <a:lnSpc>
                <a:spcPct val="80000"/>
              </a:lnSpc>
              <a:buFontTx/>
              <a:buChar char="-"/>
            </a:pPr>
            <a:r>
              <a:rPr lang="en-US" sz="1100" dirty="0"/>
              <a:t>“ Child Care Center/School’s Policy about Your Child’s Immunization Certificate” is a sample sheet of information you can personalize and copy for your facility to give parents to inform them at the time of enrollment about the requirements for a certificate.</a:t>
            </a:r>
          </a:p>
          <a:p>
            <a:pPr lvl="1" eaLnBrk="1" hangingPunct="1">
              <a:lnSpc>
                <a:spcPct val="80000"/>
              </a:lnSpc>
              <a:buFontTx/>
              <a:buChar char="-"/>
            </a:pPr>
            <a:r>
              <a:rPr lang="en-US" sz="1100" dirty="0"/>
              <a:t>“Summary of Georgia Immunization Requirements for Child Care and School Attendance” (Form 3193-English) or (Form 3194-Spanish)</a:t>
            </a:r>
          </a:p>
          <a:p>
            <a:pPr eaLnBrk="1" hangingPunct="1">
              <a:lnSpc>
                <a:spcPct val="80000"/>
              </a:lnSpc>
              <a:buFont typeface="Wingdings" pitchFamily="2" charset="2"/>
              <a:buChar char="n"/>
            </a:pPr>
            <a:r>
              <a:rPr lang="en-US" sz="1100" dirty="0"/>
              <a:t>Document follow up or any notices you give to parents reminding them of need to take child in for next immunization and obtain an updated certificate.</a:t>
            </a:r>
          </a:p>
          <a:p>
            <a:pPr eaLnBrk="1" hangingPunct="1">
              <a:lnSpc>
                <a:spcPct val="80000"/>
              </a:lnSpc>
              <a:buFont typeface="Webdings" pitchFamily="18" charset="2"/>
              <a:buChar char="&lt;"/>
            </a:pPr>
            <a:r>
              <a:rPr lang="en-US" sz="1100" dirty="0"/>
              <a:t>Enforce requirements.  Once you have reminded parents of the need to have child’s immunizations reevaluated and a new certificate obtained, and it has been over 30 days after the certificate expires, it is your responsibility to exclude the child from attending until the requirements have been met.</a:t>
            </a:r>
          </a:p>
          <a:p>
            <a:pPr eaLnBrk="1" hangingPunct="1">
              <a:lnSpc>
                <a:spcPct val="80000"/>
              </a:lnSpc>
              <a:buFont typeface="Webdings" pitchFamily="18" charset="2"/>
              <a:buChar char="&lt;"/>
            </a:pPr>
            <a:r>
              <a:rPr lang="en-US" sz="1100" dirty="0"/>
              <a:t>Maintaining an organized certificate management system enables you to provide more efficient follow up in the incidence of an occurrence of a disease in which contact notification and follow up is needed and also provides for a method for quickly assessing and auditing records.  </a:t>
            </a:r>
          </a:p>
          <a:p>
            <a:pPr eaLnBrk="1" hangingPunct="1">
              <a:lnSpc>
                <a:spcPct val="80000"/>
              </a:lnSpc>
            </a:pPr>
            <a:endParaRPr lang="en-US" sz="800" b="1" dirty="0"/>
          </a:p>
          <a:p>
            <a:pPr eaLnBrk="1" hangingPunct="1">
              <a:lnSpc>
                <a:spcPct val="80000"/>
              </a:lnSpc>
            </a:pPr>
            <a:endParaRPr lang="en-US" sz="900" dirty="0"/>
          </a:p>
          <a:p>
            <a:pPr eaLnBrk="1" hangingPunct="1">
              <a:lnSpc>
                <a:spcPct val="80000"/>
              </a:lnSpc>
            </a:pPr>
            <a:endParaRPr lang="en-US" sz="800" dirty="0"/>
          </a:p>
        </p:txBody>
      </p:sp>
    </p:spTree>
    <p:extLst>
      <p:ext uri="{BB962C8B-B14F-4D97-AF65-F5344CB8AC3E}">
        <p14:creationId xmlns:p14="http://schemas.microsoft.com/office/powerpoint/2010/main" val="2564683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xfrm>
            <a:off x="1236663" y="260350"/>
            <a:ext cx="4645025" cy="3484563"/>
          </a:xfrm>
          <a:ln/>
        </p:spPr>
      </p:sp>
      <p:sp>
        <p:nvSpPr>
          <p:cNvPr id="215043" name="Notes Placeholder 2"/>
          <p:cNvSpPr>
            <a:spLocks noGrp="1"/>
          </p:cNvSpPr>
          <p:nvPr>
            <p:ph type="body" idx="1"/>
          </p:nvPr>
        </p:nvSpPr>
        <p:spPr>
          <a:xfrm>
            <a:off x="701675" y="3967285"/>
            <a:ext cx="5607050" cy="4993386"/>
          </a:xfrm>
          <a:noFill/>
          <a:ln/>
        </p:spPr>
        <p:txBody>
          <a:bodyPr>
            <a:normAutofit/>
          </a:bodyPr>
          <a:lstStyle/>
          <a:p>
            <a:r>
              <a:rPr lang="en-US" dirty="0"/>
              <a:t>GRITS is a statewide Web-based registry system that stores immunization information about residents of Georgia from birth to death.  The GRITS immunization information system allows for a child’s history to be stored in a secure database. Schools and childcare facilities enrolled as GRITS providers can access a child’s vaccination history quickly and easily.</a:t>
            </a:r>
            <a:r>
              <a:rPr lang="en-US" baseline="0" dirty="0"/>
              <a:t> </a:t>
            </a:r>
            <a:r>
              <a:rPr lang="en-US" dirty="0"/>
              <a:t>GRITS determines the vaccinations that are due or overdue and those that are valid or invalid based on minimum age and time intervals from the Advisory Committee on Immunization Practices (ACIP). </a:t>
            </a:r>
          </a:p>
          <a:p>
            <a:endParaRPr lang="en-US" dirty="0"/>
          </a:p>
          <a:p>
            <a:r>
              <a:rPr lang="en-US" b="1" u="sng" dirty="0"/>
              <a:t>GRITS :</a:t>
            </a:r>
          </a:p>
          <a:p>
            <a:r>
              <a:rPr lang="en-US" dirty="0"/>
              <a:t>-Provides guidance to healthcare providers about which vaccines a child should receive at each visit.</a:t>
            </a:r>
          </a:p>
          <a:p>
            <a:r>
              <a:rPr lang="en-US" dirty="0"/>
              <a:t>-Creates and prints valid immunization certificates (Form 3231).</a:t>
            </a:r>
          </a:p>
          <a:p>
            <a:r>
              <a:rPr lang="en-US" dirty="0"/>
              <a:t>-Features a demographic screen where users can view and print data and access a child’s full immunization history.</a:t>
            </a:r>
          </a:p>
          <a:p>
            <a:r>
              <a:rPr lang="en-US" dirty="0"/>
              <a:t>-Enables schools and childcare providers to print signed copies of Form 3231 if the child is current on his immunizations.</a:t>
            </a:r>
          </a:p>
          <a:p>
            <a:r>
              <a:rPr lang="en-US" dirty="0"/>
              <a:t>-Allows schools and childcare facilities to create reports and manage immunization coverage within their facility.</a:t>
            </a:r>
          </a:p>
          <a:p>
            <a:r>
              <a:rPr lang="en-US" dirty="0"/>
              <a:t>GRITS offers a variety of training methods, including onsite training and interactive CDs. </a:t>
            </a:r>
          </a:p>
          <a:p>
            <a:endParaRPr lang="en-US" dirty="0"/>
          </a:p>
          <a:p>
            <a:pPr eaLnBrk="1" hangingPunct="1"/>
            <a:r>
              <a:rPr lang="en-US" dirty="0"/>
              <a:t>Remember</a:t>
            </a:r>
            <a:r>
              <a:rPr lang="en-US" baseline="0" dirty="0"/>
              <a:t> that </a:t>
            </a:r>
            <a:r>
              <a:rPr lang="en-US" dirty="0"/>
              <a:t>GRITS:</a:t>
            </a:r>
            <a:br>
              <a:rPr lang="en-US" dirty="0"/>
            </a:br>
            <a:r>
              <a:rPr lang="en-US" b="1" dirty="0"/>
              <a:t>Calculates validity based on </a:t>
            </a:r>
            <a:r>
              <a:rPr lang="en-US" b="1" u="sng" dirty="0"/>
              <a:t>recommendations</a:t>
            </a:r>
            <a:br>
              <a:rPr lang="en-US" b="1" u="sng" dirty="0"/>
            </a:br>
            <a:r>
              <a:rPr lang="en-US" b="1" dirty="0"/>
              <a:t>Prints certificates based on </a:t>
            </a:r>
            <a:r>
              <a:rPr lang="en-US" b="1" u="sng" dirty="0"/>
              <a:t>requirements</a:t>
            </a:r>
            <a:r>
              <a:rPr lang="en-US" b="1" dirty="0"/>
              <a:t>, which are first based on the recommendations.</a:t>
            </a:r>
          </a:p>
          <a:p>
            <a:pPr eaLnBrk="1" hangingPunct="1"/>
            <a:r>
              <a:rPr lang="en-US" b="1" dirty="0"/>
              <a:t>Some of the new vaccines previously discussed are RECOMMENDED for particular age groups, but MAY NOT BE REQUIRED for school or child care attendance.</a:t>
            </a:r>
          </a:p>
          <a:p>
            <a:pPr eaLnBrk="1" hangingPunct="1"/>
            <a:endParaRPr lang="en-US" b="1" dirty="0"/>
          </a:p>
          <a:p>
            <a:endParaRPr lang="en-US" dirty="0"/>
          </a:p>
          <a:p>
            <a:endParaRPr lang="en-US" b="1" u="sng" dirty="0"/>
          </a:p>
        </p:txBody>
      </p:sp>
      <p:sp>
        <p:nvSpPr>
          <p:cNvPr id="21504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44A2C-3B7A-4B70-B9F4-68B669652D0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57420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33B90F-18E9-4D76-9EC6-A9903FBFAA76}"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94211" name="Rectangle 2"/>
          <p:cNvSpPr>
            <a:spLocks noGrp="1" noRot="1" noChangeAspect="1" noChangeArrowheads="1" noTextEdit="1"/>
          </p:cNvSpPr>
          <p:nvPr>
            <p:ph type="sldImg"/>
          </p:nvPr>
        </p:nvSpPr>
        <p:spPr>
          <a:xfrm>
            <a:off x="1236663" y="260350"/>
            <a:ext cx="4645025" cy="3484563"/>
          </a:xfrm>
          <a:ln/>
        </p:spPr>
      </p:sp>
      <p:sp>
        <p:nvSpPr>
          <p:cNvPr id="94212" name="Rectangle 3"/>
          <p:cNvSpPr>
            <a:spLocks noGrp="1" noChangeArrowheads="1"/>
          </p:cNvSpPr>
          <p:nvPr>
            <p:ph type="body" idx="1"/>
          </p:nvPr>
        </p:nvSpPr>
        <p:spPr>
          <a:xfrm>
            <a:off x="701675" y="3967286"/>
            <a:ext cx="5607050" cy="5069043"/>
          </a:xfrm>
          <a:noFill/>
          <a:ln/>
        </p:spPr>
        <p:txBody>
          <a:bodyPr>
            <a:normAutofit/>
          </a:bodyPr>
          <a:lstStyle/>
          <a:p>
            <a:pPr marL="0" lvl="1" defTabSz="912400">
              <a:lnSpc>
                <a:spcPct val="80000"/>
              </a:lnSpc>
            </a:pPr>
            <a:r>
              <a:rPr lang="en-US" sz="1100" dirty="0"/>
              <a:t>With all of the rules and regulations surrounding school and child care attendance, the need for cooperation and collaboration between parents, child care facilities, schools, and health care providers is imperative. There are specific responsibilities of each partner as they relate to the implementation and enforcement of the requirements:</a:t>
            </a:r>
          </a:p>
          <a:p>
            <a:pPr marL="0" lvl="1" defTabSz="912400">
              <a:lnSpc>
                <a:spcPct val="80000"/>
              </a:lnSpc>
            </a:pPr>
            <a:r>
              <a:rPr lang="en-US" sz="1100" dirty="0"/>
              <a:t> </a:t>
            </a:r>
          </a:p>
          <a:p>
            <a:pPr eaLnBrk="1" hangingPunct="1">
              <a:lnSpc>
                <a:spcPct val="80000"/>
              </a:lnSpc>
            </a:pPr>
            <a:r>
              <a:rPr lang="en-US" sz="1100" b="1" u="sng" dirty="0"/>
              <a:t>Physicians and Public Health Clinics are responsible for:</a:t>
            </a:r>
          </a:p>
          <a:p>
            <a:pPr eaLnBrk="1" hangingPunct="1">
              <a:lnSpc>
                <a:spcPct val="80000"/>
              </a:lnSpc>
              <a:buFont typeface="Wingdings" pitchFamily="2" charset="2"/>
              <a:buNone/>
            </a:pPr>
            <a:r>
              <a:rPr lang="en-US" sz="1100" dirty="0"/>
              <a:t>-Knowing the current legal immunization requirements for attendance and accurately completing the certificate. </a:t>
            </a:r>
          </a:p>
          <a:p>
            <a:pPr eaLnBrk="1" hangingPunct="1">
              <a:lnSpc>
                <a:spcPct val="80000"/>
              </a:lnSpc>
              <a:buFont typeface="Wingdings" pitchFamily="2" charset="2"/>
              <a:buNone/>
            </a:pPr>
            <a:r>
              <a:rPr lang="en-US" sz="1100" dirty="0"/>
              <a:t>-Administering  immunizations according to the current Recommended Childhood and Adolescent Immunization Schedule. </a:t>
            </a:r>
          </a:p>
          <a:p>
            <a:pPr eaLnBrk="1" hangingPunct="1">
              <a:lnSpc>
                <a:spcPct val="80000"/>
              </a:lnSpc>
              <a:buFont typeface="Wingdings" pitchFamily="2" charset="2"/>
              <a:buNone/>
            </a:pPr>
            <a:r>
              <a:rPr lang="en-US" sz="1100" dirty="0"/>
              <a:t>-Reporting the occurrence of any disease listed on the “Notifiable Disease List”</a:t>
            </a:r>
          </a:p>
          <a:p>
            <a:pPr eaLnBrk="1" hangingPunct="1">
              <a:lnSpc>
                <a:spcPct val="80000"/>
              </a:lnSpc>
              <a:buFont typeface="Wingdings" pitchFamily="2" charset="2"/>
              <a:buNone/>
            </a:pPr>
            <a:r>
              <a:rPr lang="en-US" sz="1100" dirty="0"/>
              <a:t>-Reporting any adverse event that occurs following the administration of any of the recommended childhood vaccines to the </a:t>
            </a:r>
            <a:r>
              <a:rPr lang="en-US" sz="1100" u="sng" dirty="0"/>
              <a:t>V</a:t>
            </a:r>
            <a:r>
              <a:rPr lang="en-US" sz="1100" dirty="0"/>
              <a:t>accine </a:t>
            </a:r>
            <a:r>
              <a:rPr lang="en-US" sz="1100" u="sng" dirty="0"/>
              <a:t>A</a:t>
            </a:r>
            <a:r>
              <a:rPr lang="en-US" sz="1100" dirty="0"/>
              <a:t>dverse </a:t>
            </a:r>
            <a:r>
              <a:rPr lang="en-US" sz="1100" u="sng" dirty="0"/>
              <a:t>Ev</a:t>
            </a:r>
            <a:r>
              <a:rPr lang="en-US" sz="1100" dirty="0"/>
              <a:t>ent </a:t>
            </a:r>
            <a:r>
              <a:rPr lang="en-US" sz="1100" u="sng" dirty="0"/>
              <a:t>R</a:t>
            </a:r>
            <a:r>
              <a:rPr lang="en-US" sz="1100" dirty="0"/>
              <a:t>eporting </a:t>
            </a:r>
            <a:r>
              <a:rPr lang="en-US" sz="1100" u="sng" dirty="0"/>
              <a:t>S</a:t>
            </a:r>
            <a:r>
              <a:rPr lang="en-US" sz="1100" dirty="0"/>
              <a:t>ystem (VAERS). </a:t>
            </a:r>
          </a:p>
          <a:p>
            <a:pPr eaLnBrk="1" hangingPunct="1">
              <a:lnSpc>
                <a:spcPct val="80000"/>
              </a:lnSpc>
              <a:buFont typeface="Wingdings" pitchFamily="2" charset="2"/>
              <a:buNone/>
            </a:pPr>
            <a:r>
              <a:rPr lang="en-US" sz="1100" b="1" u="sng" dirty="0"/>
              <a:t>Child Care and Schools are responsible for</a:t>
            </a:r>
            <a:r>
              <a:rPr lang="en-US" sz="1100" u="sng" dirty="0"/>
              <a:t>:</a:t>
            </a:r>
          </a:p>
          <a:p>
            <a:pPr eaLnBrk="1" hangingPunct="1">
              <a:lnSpc>
                <a:spcPct val="80000"/>
              </a:lnSpc>
              <a:buFont typeface="Wingdings" pitchFamily="2" charset="2"/>
              <a:buNone/>
            </a:pPr>
            <a:r>
              <a:rPr lang="en-US" sz="1100" dirty="0"/>
              <a:t>-Enforcing the requirements and are held legally liable</a:t>
            </a:r>
          </a:p>
          <a:p>
            <a:pPr eaLnBrk="1" hangingPunct="1">
              <a:lnSpc>
                <a:spcPct val="80000"/>
              </a:lnSpc>
              <a:buFont typeface="Wingdings" pitchFamily="2" charset="2"/>
              <a:buNone/>
            </a:pPr>
            <a:r>
              <a:rPr lang="en-US" sz="1100" dirty="0"/>
              <a:t>-Reviewing the certificates for validity prior to accepting.</a:t>
            </a:r>
          </a:p>
          <a:p>
            <a:pPr eaLnBrk="1" hangingPunct="1">
              <a:lnSpc>
                <a:spcPct val="80000"/>
              </a:lnSpc>
              <a:buFont typeface="Wingdings" pitchFamily="2" charset="2"/>
              <a:buNone/>
            </a:pPr>
            <a:r>
              <a:rPr lang="en-US" sz="1100" dirty="0"/>
              <a:t>-Developing a system for immunization certificate management. Keep certificates files current. Send notices home to parents for certificates that are going to expire within the next month.  If it is 30 days or more after a certificate has expired, exclude the child from school or child care. </a:t>
            </a:r>
          </a:p>
          <a:p>
            <a:pPr eaLnBrk="1" hangingPunct="1">
              <a:lnSpc>
                <a:spcPct val="80000"/>
              </a:lnSpc>
              <a:buFont typeface="Wingdings" pitchFamily="2" charset="2"/>
              <a:buNone/>
            </a:pPr>
            <a:r>
              <a:rPr lang="en-US" sz="1100" dirty="0"/>
              <a:t>-Having certificates available for inspection and audit by health officials. </a:t>
            </a:r>
          </a:p>
          <a:p>
            <a:pPr eaLnBrk="1" hangingPunct="1">
              <a:lnSpc>
                <a:spcPct val="80000"/>
              </a:lnSpc>
              <a:buFont typeface="Wingdings" pitchFamily="2" charset="2"/>
              <a:buNone/>
            </a:pPr>
            <a:r>
              <a:rPr lang="en-US" sz="1100" dirty="0"/>
              <a:t>-Reporting the occurrence of any disease listed on the “Notifiable Disease List.”</a:t>
            </a:r>
            <a:br>
              <a:rPr lang="en-US" sz="1100" dirty="0"/>
            </a:br>
            <a:r>
              <a:rPr lang="en-US" sz="1100" b="1" u="sng" dirty="0">
                <a:solidFill>
                  <a:prstClr val="black"/>
                </a:solidFill>
              </a:rPr>
              <a:t>Parents/Caregivers are responsible for:</a:t>
            </a:r>
            <a:br>
              <a:rPr lang="en-US" sz="1100" b="1" u="sng" dirty="0">
                <a:solidFill>
                  <a:prstClr val="black"/>
                </a:solidFill>
              </a:rPr>
            </a:br>
            <a:r>
              <a:rPr lang="en-US" sz="1100" dirty="0">
                <a:solidFill>
                  <a:prstClr val="black"/>
                </a:solidFill>
              </a:rPr>
              <a:t>-Taking child to health care provider for well check ups and immunizations at the recommended times </a:t>
            </a:r>
            <a:br>
              <a:rPr lang="en-US" sz="1100" dirty="0">
                <a:solidFill>
                  <a:prstClr val="black"/>
                </a:solidFill>
              </a:rPr>
            </a:br>
            <a:r>
              <a:rPr lang="en-US" sz="1100" dirty="0">
                <a:solidFill>
                  <a:prstClr val="black"/>
                </a:solidFill>
              </a:rPr>
              <a:t>-Review all vaccine facts that they receive before their child is immunized </a:t>
            </a:r>
            <a:br>
              <a:rPr lang="en-US" sz="1100" dirty="0">
                <a:solidFill>
                  <a:prstClr val="black"/>
                </a:solidFill>
              </a:rPr>
            </a:br>
            <a:r>
              <a:rPr lang="en-US" sz="1100" dirty="0">
                <a:solidFill>
                  <a:prstClr val="black"/>
                </a:solidFill>
              </a:rPr>
              <a:t>-Discuss any questions or concerns about vaccines with the child’s doctor or nurse</a:t>
            </a:r>
            <a:br>
              <a:rPr lang="en-US" sz="1100" dirty="0">
                <a:solidFill>
                  <a:prstClr val="black"/>
                </a:solidFill>
              </a:rPr>
            </a:br>
            <a:r>
              <a:rPr lang="en-US" sz="1100" dirty="0">
                <a:solidFill>
                  <a:prstClr val="black"/>
                </a:solidFill>
              </a:rPr>
              <a:t>-Keeping child’s personal immunization record and take it with them on each visit to the health care provider to be assessed and updated. </a:t>
            </a:r>
            <a:br>
              <a:rPr lang="en-US" sz="1100" dirty="0">
                <a:solidFill>
                  <a:prstClr val="black"/>
                </a:solidFill>
              </a:rPr>
            </a:br>
            <a:r>
              <a:rPr lang="en-US" sz="1100" dirty="0">
                <a:solidFill>
                  <a:prstClr val="black"/>
                </a:solidFill>
              </a:rPr>
              <a:t>-Obtain certificate for child care and school attendance from health care provider</a:t>
            </a:r>
            <a:br>
              <a:rPr lang="en-US" sz="1100" dirty="0">
                <a:solidFill>
                  <a:prstClr val="black"/>
                </a:solidFill>
              </a:rPr>
            </a:br>
            <a:r>
              <a:rPr lang="en-US" sz="1100" dirty="0">
                <a:solidFill>
                  <a:prstClr val="black"/>
                </a:solidFill>
              </a:rPr>
              <a:t>-Give a copy of the certificates to each facility the child attends</a:t>
            </a:r>
          </a:p>
          <a:p>
            <a:pPr defTabSz="912400">
              <a:lnSpc>
                <a:spcPct val="90000"/>
              </a:lnSpc>
            </a:pPr>
            <a:endParaRPr lang="en-US" dirty="0">
              <a:solidFill>
                <a:prstClr val="black"/>
              </a:solidFill>
            </a:endParaRPr>
          </a:p>
          <a:p>
            <a:pPr eaLnBrk="1" hangingPunct="1">
              <a:lnSpc>
                <a:spcPct val="80000"/>
              </a:lnSpc>
            </a:pPr>
            <a:endParaRPr lang="en-US" sz="900" dirty="0"/>
          </a:p>
          <a:p>
            <a:pPr eaLnBrk="1" hangingPunct="1">
              <a:lnSpc>
                <a:spcPct val="80000"/>
              </a:lnSpc>
            </a:pPr>
            <a:endParaRPr lang="en-US" sz="900" dirty="0"/>
          </a:p>
        </p:txBody>
      </p:sp>
    </p:spTree>
    <p:extLst>
      <p:ext uri="{BB962C8B-B14F-4D97-AF65-F5344CB8AC3E}">
        <p14:creationId xmlns:p14="http://schemas.microsoft.com/office/powerpoint/2010/main" val="639573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463550"/>
            <a:ext cx="4460875" cy="3346450"/>
          </a:xfrm>
        </p:spPr>
      </p:sp>
      <p:sp>
        <p:nvSpPr>
          <p:cNvPr id="3" name="Notes Placeholder 2"/>
          <p:cNvSpPr>
            <a:spLocks noGrp="1"/>
          </p:cNvSpPr>
          <p:nvPr>
            <p:ph type="body" idx="1"/>
          </p:nvPr>
        </p:nvSpPr>
        <p:spPr>
          <a:xfrm>
            <a:off x="702946" y="4121150"/>
            <a:ext cx="5323204" cy="4490088"/>
          </a:xfrm>
        </p:spPr>
        <p:txBody>
          <a:bodyPr>
            <a:normAutofit fontScale="47500" lnSpcReduction="20000"/>
          </a:bodyPr>
          <a:lstStyle/>
          <a:p>
            <a:r>
              <a:rPr lang="en-US" sz="1600" dirty="0"/>
              <a:t>Established in 1990, the Vaccine Adverse Event Reporting System (VAERS) is a national early warning system to detect possible safety problems in U.S.-licensed vaccines. VAERS is co-managed by the Centers for Disease Control and Prevention (CDC) and the U.S. Food and Drug Administration (FDA). VAERS accepts and analyzes reports of adverse events (possible side effects) after a person has received a vaccination. Anyone can report an adverse event to VAERS. Healthcare professionals are required to report certain adverse events and vaccine manufacturers are required to report all adverse events that come to their attention.  VAERS is a passive reporting system, meaning it relies on individuals to send in reports of their experiences to CDC and FDA. VAERS is not designed to determine if a vaccine caused a health problem, but is especially useful for detecting unusual or unexpected patterns of adverse event reporting that might indicate a possible safety problem with a vaccine. This way, VAERS can provide CDC and FDA with valuable information that additional work and evaluation is necessary to further assess a possible safety concern.</a:t>
            </a:r>
          </a:p>
          <a:p>
            <a:endParaRPr lang="en-US" sz="1600" dirty="0"/>
          </a:p>
          <a:p>
            <a:r>
              <a:rPr lang="en-US" sz="1600" b="1" dirty="0"/>
              <a:t>VAERS Data Limitations</a:t>
            </a:r>
          </a:p>
          <a:p>
            <a:r>
              <a:rPr lang="en-US" sz="1600" dirty="0"/>
              <a:t>Millions of vaccines are given each year to children less than 1 year old in the United States, usually between 2 and 6 months of age. At this age, infants are at greatest risk for certain medical adverse events, including high fevers, seizures, and sudden infant death syndrome (SIDS). Some infants will experience these medical events shortly after a vaccination by coincidence.  These coincidences make it difficult to know whether a particular adverse event resulted from a medical condition or from a vaccination. Therefore, vaccine providers are encouraged to report all adverse events following vaccination, whether or not they believe the vaccination was the cause.</a:t>
            </a:r>
          </a:p>
          <a:p>
            <a:endParaRPr lang="en-US" sz="1600" dirty="0"/>
          </a:p>
          <a:p>
            <a:r>
              <a:rPr lang="en-US" sz="1600" b="1" dirty="0"/>
              <a:t>The primary objectives of VAERS are to:</a:t>
            </a:r>
          </a:p>
          <a:p>
            <a:r>
              <a:rPr lang="en-US" sz="1600" dirty="0"/>
              <a:t>Detect new, unusual, or rare vaccine adverse events; Monitor increases in known adverse events; Identify potential patient risk factors for particular types of adverse events; Assess the safety of newly licensed vaccines;</a:t>
            </a:r>
          </a:p>
          <a:p>
            <a:r>
              <a:rPr lang="en-US" sz="1600" dirty="0"/>
              <a:t>Determine and address possible reporting clusters (e.g., suspected localized [temporally or geographically] or product-/batch-/lot-specific adverse event reporting); Recognize persistent safe-use problems and administration errors;</a:t>
            </a:r>
          </a:p>
          <a:p>
            <a:r>
              <a:rPr lang="en-US" sz="1600" dirty="0"/>
              <a:t>Provide a national safety monitoring system that extends to the entire general population for response to public health emergencies, such as a large-scale pandemic influenza vaccination program.</a:t>
            </a:r>
          </a:p>
          <a:p>
            <a:endParaRPr lang="en-US" sz="1600" dirty="0"/>
          </a:p>
          <a:p>
            <a:r>
              <a:rPr lang="en-US" sz="1600" b="1" dirty="0"/>
              <a:t>Two Ways to Submit an Online Report to VAERS:</a:t>
            </a:r>
          </a:p>
          <a:p>
            <a:r>
              <a:rPr lang="en-US" sz="1600" b="1" dirty="0"/>
              <a:t>-Report Online</a:t>
            </a:r>
          </a:p>
          <a:p>
            <a:r>
              <a:rPr lang="en-US" sz="1600" b="1" dirty="0"/>
              <a:t>-Report using writable PDF (Public Health will complete PDF and send reports to the Immunization Program State Office via fax or mail)</a:t>
            </a:r>
          </a:p>
          <a:p>
            <a:endParaRPr lang="en-US" sz="1600" b="1" dirty="0"/>
          </a:p>
          <a:p>
            <a:r>
              <a:rPr lang="en-US" sz="1600" b="1" dirty="0"/>
              <a:t>What Can Be Reported to VAERS? </a:t>
            </a:r>
          </a:p>
          <a:p>
            <a:r>
              <a:rPr lang="en-US" sz="1600" dirty="0"/>
              <a:t>VAERS encourages the reporting of any clinically significant adverse event that occurs after the administration of any vaccine licensed in the United States.</a:t>
            </a:r>
          </a:p>
          <a:p>
            <a:endParaRPr lang="en-US" sz="1600" dirty="0"/>
          </a:p>
          <a:p>
            <a:r>
              <a:rPr lang="en-US" sz="1600" b="1" dirty="0"/>
              <a:t>Who Reports to VAERS? </a:t>
            </a:r>
          </a:p>
          <a:p>
            <a:r>
              <a:rPr lang="en-US" sz="1600" dirty="0"/>
              <a:t>Anyone can file a VAERS report, including parents, health care providers, manufacturers, and vaccine recipients.</a:t>
            </a:r>
          </a:p>
          <a:p>
            <a:endParaRPr lang="en-US" sz="1600" dirty="0"/>
          </a:p>
          <a:p>
            <a:r>
              <a:rPr lang="en-US" sz="1600" b="1" dirty="0"/>
              <a:t>Does VAERS Provide General Vaccine Information?</a:t>
            </a:r>
          </a:p>
          <a:p>
            <a:r>
              <a:rPr lang="en-US" sz="1600" dirty="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96662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08075" y="487363"/>
            <a:ext cx="4643438" cy="3484562"/>
          </a:xfrm>
          <a:ln/>
        </p:spPr>
      </p:sp>
      <p:sp>
        <p:nvSpPr>
          <p:cNvPr id="223235" name="Notes Placeholder 2"/>
          <p:cNvSpPr>
            <a:spLocks noGrp="1"/>
          </p:cNvSpPr>
          <p:nvPr>
            <p:ph type="body" idx="1"/>
          </p:nvPr>
        </p:nvSpPr>
        <p:spPr>
          <a:xfrm>
            <a:off x="701675" y="4042941"/>
            <a:ext cx="5607050" cy="4556550"/>
          </a:xfrm>
          <a:noFill/>
          <a:ln/>
        </p:spPr>
        <p:txBody>
          <a:bodyPr>
            <a:normAutofit/>
          </a:bodyPr>
          <a:lstStyle/>
          <a:p>
            <a:r>
              <a:rPr lang="en-US" dirty="0"/>
              <a:t>The National Vaccine Injury Compensation Program is a no-fault alternative to the traditional legal system for resolving vaccine injury petitions.  It was created in the 1980s, after lawsuits against vaccine companies and health care providers threatened to cause vaccine shortages and reduce U.S. vaccination rates, which could have caused a resurgence of vaccine preventable diseases.  Any individual, of any age, who received a covered vaccine and believes he or she was injured as a result, can file a petition. Parents, legal guardians and legal representatives can file on behalf of children, disabled adults, and individuals who are deceased.  The purpose of VICP is to ensure that individuals injured by certain vaccines are provided with fair and efficient compensation and to ensure a stable vaccine supply by limiting liability for vaccine manufacturers and vaccine administrators. The National Vaccine Injury Compensation Program covers most vaccines given routinely in the U.S.  For a vaccine to be covered, the category of vaccine must be recommended for routine administration to children or pregnant women by the Centers for Disease Control and Prevention and subject to an excise tax by Federal law.</a:t>
            </a:r>
          </a:p>
          <a:p>
            <a:endParaRPr lang="en-US" dirty="0"/>
          </a:p>
          <a:p>
            <a:r>
              <a:rPr lang="en-US" b="1" dirty="0"/>
              <a:t>The following three organizations have a role in VICP:</a:t>
            </a:r>
          </a:p>
          <a:p>
            <a:r>
              <a:rPr lang="en-US" dirty="0"/>
              <a:t>-The VICP is administered through the Department of Health and Human Services (HHS)</a:t>
            </a:r>
          </a:p>
          <a:p>
            <a:r>
              <a:rPr lang="en-US" dirty="0"/>
              <a:t>-The Department of Justice (DOJ) represents HHS in Court</a:t>
            </a:r>
          </a:p>
          <a:p>
            <a:r>
              <a:rPr lang="en-US" dirty="0"/>
              <a:t>-The U.S. Court of Federal Claims (the Court) makes the final decision regarding whether a petitioner should be compensated</a:t>
            </a:r>
          </a:p>
          <a:p>
            <a:endParaRPr lang="en-US" dirty="0"/>
          </a:p>
          <a:p>
            <a:endParaRPr lang="en-US" dirty="0"/>
          </a:p>
          <a:p>
            <a:pPr eaLnBrk="1" hangingPunct="1"/>
            <a:endParaRPr lang="en-US" dirty="0"/>
          </a:p>
        </p:txBody>
      </p:sp>
      <p:sp>
        <p:nvSpPr>
          <p:cNvPr id="22323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A74DF6-6C21-4520-B241-0A826B3CA45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8195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D46F9BAC-59A2-4468-9E87-44E0FA02ACC5}" type="slidenum">
              <a:rPr lang="en-US" sz="1200">
                <a:solidFill>
                  <a:srgbClr val="000000"/>
                </a:solidFill>
                <a:cs typeface="Arial" charset="0"/>
              </a:rPr>
              <a:pPr algn="r"/>
              <a:t>37</a:t>
            </a:fld>
            <a:endParaRPr lang="en-US" sz="1200">
              <a:solidFill>
                <a:srgbClr val="000000"/>
              </a:solidFill>
              <a:cs typeface="Arial" charset="0"/>
            </a:endParaRPr>
          </a:p>
        </p:txBody>
      </p:sp>
      <p:sp>
        <p:nvSpPr>
          <p:cNvPr id="276482"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8" tIns="46116" rIns="92228" bIns="46116" anchor="b"/>
          <a:lstStyle/>
          <a:p>
            <a:endParaRPr lang="en-US" sz="1200">
              <a:solidFill>
                <a:srgbClr val="000000"/>
              </a:solidFill>
              <a:latin typeface="Calibri" pitchFamily="34" charset="0"/>
              <a:cs typeface="Arial" charset="0"/>
            </a:endParaRPr>
          </a:p>
        </p:txBody>
      </p:sp>
      <p:sp>
        <p:nvSpPr>
          <p:cNvPr id="276483" name="Rectangle 2"/>
          <p:cNvSpPr>
            <a:spLocks noGrp="1" noRot="1" noChangeAspect="1" noChangeArrowheads="1" noTextEdit="1"/>
          </p:cNvSpPr>
          <p:nvPr>
            <p:ph type="sldImg"/>
          </p:nvPr>
        </p:nvSpPr>
        <p:spPr>
          <a:xfrm>
            <a:off x="1160463" y="260350"/>
            <a:ext cx="4641850" cy="3482975"/>
          </a:xfrm>
          <a:ln/>
        </p:spPr>
      </p:sp>
      <p:sp>
        <p:nvSpPr>
          <p:cNvPr id="276484" name="Rectangle 3"/>
          <p:cNvSpPr>
            <a:spLocks noGrp="1" noChangeArrowheads="1"/>
          </p:cNvSpPr>
          <p:nvPr>
            <p:ph type="body" idx="1"/>
          </p:nvPr>
        </p:nvSpPr>
        <p:spPr>
          <a:xfrm>
            <a:off x="934723" y="3891628"/>
            <a:ext cx="5140960" cy="4707865"/>
          </a:xfrm>
          <a:noFill/>
          <a:ln/>
        </p:spPr>
        <p:txBody>
          <a:bodyPr lIns="92228" tIns="46116" rIns="92228" bIns="46116">
            <a:normAutofit fontScale="92500" lnSpcReduction="10000"/>
          </a:bodyPr>
          <a:lstStyle/>
          <a:p>
            <a:r>
              <a:rPr lang="en-US" sz="1100" dirty="0">
                <a:latin typeface="Arial" charset="0"/>
                <a:sym typeface="Symbol" pitchFamily="18" charset="2"/>
              </a:rPr>
              <a:t>Hepatitis B vaccine is recommended for health-care personnel with potential exposure to blood or body fluids.  The antibody status of these health-care personnel should be checked 1-2 months after the 3</a:t>
            </a:r>
            <a:r>
              <a:rPr lang="en-US" sz="1100" baseline="30000" dirty="0">
                <a:latin typeface="Arial" charset="0"/>
                <a:sym typeface="Symbol" pitchFamily="18" charset="2"/>
              </a:rPr>
              <a:t>rd</a:t>
            </a:r>
            <a:r>
              <a:rPr lang="en-US" sz="1100" dirty="0">
                <a:latin typeface="Arial" charset="0"/>
                <a:sym typeface="Symbol" pitchFamily="18" charset="2"/>
              </a:rPr>
              <a:t> dose. If a person fails to develop an adequate antibody titer after three doses of vaccine, follow current CDC recommendations for additional doses of hepatitis B vaccine. Some health-care providers may have received three doses of hepatitis B vaccine as children, adolescents or adults but have never had serologic testing to check for immunity. Follow the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lnSpc>
                <a:spcPct val="80000"/>
              </a:lnSpc>
              <a:spcBef>
                <a:spcPct val="0"/>
              </a:spcBef>
            </a:pPr>
            <a:endParaRPr lang="en-US" sz="1100" dirty="0">
              <a:latin typeface="Arial" charset="0"/>
            </a:endParaRPr>
          </a:p>
          <a:p>
            <a:pPr>
              <a:lnSpc>
                <a:spcPct val="80000"/>
              </a:lnSpc>
              <a:spcBef>
                <a:spcPct val="0"/>
              </a:spcBef>
            </a:pPr>
            <a:r>
              <a:rPr lang="en-US" sz="1100" b="1" i="1" dirty="0">
                <a:latin typeface="Arial" charset="0"/>
              </a:rPr>
              <a:t>Un-immunized HCP</a:t>
            </a:r>
          </a:p>
          <a:p>
            <a:pPr>
              <a:lnSpc>
                <a:spcPct val="80000"/>
              </a:lnSpc>
              <a:spcBef>
                <a:spcPct val="0"/>
              </a:spcBef>
              <a:buClr>
                <a:srgbClr val="FFFF99"/>
              </a:buClr>
            </a:pPr>
            <a:r>
              <a:rPr lang="en-US" sz="1100" dirty="0">
                <a:latin typeface="Arial" charset="0"/>
              </a:rPr>
              <a:t>Un-immunized healthcare workers are at risk of infecting patients, family members and community contacts</a:t>
            </a:r>
          </a:p>
          <a:p>
            <a:pPr>
              <a:lnSpc>
                <a:spcPct val="80000"/>
              </a:lnSpc>
              <a:spcBef>
                <a:spcPct val="0"/>
              </a:spcBef>
            </a:pPr>
            <a:r>
              <a:rPr lang="en-US" sz="1100" b="1" i="1" dirty="0">
                <a:latin typeface="Arial" charset="0"/>
              </a:rPr>
              <a:t>Immunized HCP </a:t>
            </a:r>
          </a:p>
          <a:p>
            <a:pPr>
              <a:lnSpc>
                <a:spcPct val="80000"/>
              </a:lnSpc>
              <a:spcBef>
                <a:spcPct val="0"/>
              </a:spcBef>
            </a:pPr>
            <a:r>
              <a:rPr lang="en-US" sz="1100" dirty="0">
                <a:latin typeface="Arial" charset="0"/>
              </a:rPr>
              <a:t>Protect patients from VPD’s</a:t>
            </a:r>
          </a:p>
          <a:p>
            <a:pPr>
              <a:lnSpc>
                <a:spcPct val="80000"/>
              </a:lnSpc>
              <a:spcBef>
                <a:spcPct val="0"/>
              </a:spcBef>
            </a:pPr>
            <a:r>
              <a:rPr lang="en-US" sz="1100" dirty="0">
                <a:latin typeface="Arial"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100" dirty="0">
                <a:latin typeface="Arial" charset="0"/>
              </a:rPr>
              <a:t>Maintain productivity   </a:t>
            </a:r>
          </a:p>
          <a:p>
            <a:pPr>
              <a:lnSpc>
                <a:spcPct val="80000"/>
              </a:lnSpc>
              <a:spcBef>
                <a:spcPct val="0"/>
              </a:spcBef>
            </a:pPr>
            <a:r>
              <a:rPr lang="en-US" sz="1100" dirty="0">
                <a:latin typeface="Arial" charset="0"/>
              </a:rPr>
              <a:t>Reduce illness and illness-related absenteeism</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Evidence of Immunity to MMR</a:t>
            </a:r>
          </a:p>
          <a:p>
            <a:pPr>
              <a:lnSpc>
                <a:spcPct val="80000"/>
              </a:lnSpc>
              <a:spcBef>
                <a:spcPct val="0"/>
              </a:spcBef>
            </a:pPr>
            <a:r>
              <a:rPr lang="en-US" sz="1100" dirty="0">
                <a:latin typeface="Arial" charset="0"/>
              </a:rPr>
              <a:t>Documented administration of two doses of measles and mumps vaccine and one dose of rubella vaccine OR</a:t>
            </a:r>
          </a:p>
          <a:p>
            <a:pPr>
              <a:lnSpc>
                <a:spcPct val="80000"/>
              </a:lnSpc>
              <a:spcBef>
                <a:spcPct val="0"/>
              </a:spcBef>
            </a:pPr>
            <a:r>
              <a:rPr lang="en-US" sz="1100" dirty="0">
                <a:latin typeface="Arial" charset="0"/>
              </a:rPr>
              <a:t>Laboratory evidence of immunity or laboratory confirmation of disease (measles, mumps and rubella) OR</a:t>
            </a:r>
          </a:p>
          <a:p>
            <a:pPr>
              <a:lnSpc>
                <a:spcPct val="80000"/>
              </a:lnSpc>
              <a:spcBef>
                <a:spcPct val="0"/>
              </a:spcBef>
            </a:pPr>
            <a:r>
              <a:rPr lang="en-US" sz="1100" dirty="0">
                <a:latin typeface="Arial" charset="0"/>
              </a:rPr>
              <a:t>Born before 1957 (measles, mumps and rubella)</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References: </a:t>
            </a:r>
            <a:r>
              <a:rPr lang="en-US" sz="1100" dirty="0">
                <a:latin typeface="Arial" charset="0"/>
              </a:rPr>
              <a:t>1.</a:t>
            </a:r>
            <a:r>
              <a:rPr lang="en-US" sz="1100" b="1" dirty="0">
                <a:latin typeface="Arial" charset="0"/>
              </a:rPr>
              <a:t> </a:t>
            </a:r>
            <a:r>
              <a:rPr lang="en-US" sz="1100" dirty="0">
                <a:latin typeface="Arial" charset="0"/>
              </a:rPr>
              <a:t>General Recommendations on Immunization, Recommendations of the Advisory Committee on Immunization Practices (ACIP). MMWR   (RR-2); January 28, 2011</a:t>
            </a:r>
          </a:p>
          <a:p>
            <a:pPr>
              <a:spcBef>
                <a:spcPct val="0"/>
              </a:spcBef>
            </a:pPr>
            <a:r>
              <a:rPr lang="en-US" sz="1100" dirty="0">
                <a:latin typeface="Arial" charset="0"/>
              </a:rPr>
              <a:t>2. Immunization of Health-Care Personnel: Recommendations of ACIP MMWR; November 25, 2011 / 60(RR07);1-45</a:t>
            </a:r>
          </a:p>
          <a:p>
            <a:pPr defTabSz="922369">
              <a:spcBef>
                <a:spcPct val="0"/>
              </a:spcBef>
              <a:defRPr/>
            </a:pPr>
            <a:r>
              <a:rPr lang="en-US" sz="1100" dirty="0">
                <a:latin typeface="Arial" charset="0"/>
              </a:rPr>
              <a:t>3.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spcBef>
                <a:spcPct val="0"/>
              </a:spcBef>
            </a:pPr>
            <a:endParaRPr lang="en-US" sz="1000" dirty="0">
              <a:latin typeface="Arial" charset="0"/>
            </a:endParaRPr>
          </a:p>
          <a:p>
            <a:pPr>
              <a:lnSpc>
                <a:spcPct val="80000"/>
              </a:lnSpc>
              <a:spcBef>
                <a:spcPct val="0"/>
              </a:spcBef>
            </a:pPr>
            <a:br>
              <a:rPr lang="en-US" sz="1000" dirty="0">
                <a:latin typeface="Arial" charset="0"/>
              </a:rPr>
            </a:br>
            <a:endParaRPr lang="en-US" sz="1000" dirty="0">
              <a:latin typeface="Arial" charset="0"/>
            </a:endParaRPr>
          </a:p>
          <a:p>
            <a:pPr>
              <a:lnSpc>
                <a:spcPct val="80000"/>
              </a:lnSpc>
              <a:spcBef>
                <a:spcPct val="0"/>
              </a:spcBef>
            </a:pPr>
            <a:endParaRPr lang="en-US" sz="900" dirty="0">
              <a:latin typeface="Arial" charset="0"/>
            </a:endParaRPr>
          </a:p>
          <a:p>
            <a:pPr>
              <a:lnSpc>
                <a:spcPct val="80000"/>
              </a:lnSpc>
              <a:spcBef>
                <a:spcPct val="0"/>
              </a:spcBef>
            </a:pPr>
            <a:endParaRPr lang="en-US" dirty="0">
              <a:latin typeface="Arial" charset="0"/>
            </a:endParaRPr>
          </a:p>
          <a:p>
            <a:pPr>
              <a:lnSpc>
                <a:spcPct val="80000"/>
              </a:lnSpc>
              <a:spcBef>
                <a:spcPct val="0"/>
              </a:spcBef>
            </a:pPr>
            <a:endParaRPr lang="en-US" dirty="0">
              <a:latin typeface="Arial" charset="0"/>
            </a:endParaRPr>
          </a:p>
        </p:txBody>
      </p:sp>
    </p:spTree>
    <p:extLst>
      <p:ext uri="{BB962C8B-B14F-4D97-AF65-F5344CB8AC3E}">
        <p14:creationId xmlns:p14="http://schemas.microsoft.com/office/powerpoint/2010/main" val="369844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solidFill>
                  <a:prstClr val="black"/>
                </a:solidFill>
              </a:rPr>
              <a:pPr/>
              <a:t>38</a:t>
            </a:fld>
            <a:endParaRPr lang="en-US" dirty="0">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a:t>If you need further information about the changes, or to ask questions later, please contact the GA Immunization Office</a:t>
            </a:r>
            <a:r>
              <a:rPr lang="en-US" baseline="0" dirty="0"/>
              <a:t> and our partners GA AAP and GA AFP</a:t>
            </a:r>
          </a:p>
          <a:p>
            <a:pPr eaLnBrk="1" hangingPunct="1"/>
            <a:r>
              <a:rPr lang="en-US" baseline="0" dirty="0"/>
              <a:t> </a:t>
            </a:r>
          </a:p>
          <a:p>
            <a:pPr eaLnBrk="1" hangingPunct="1"/>
            <a:r>
              <a:rPr lang="en-US" baseline="0" dirty="0"/>
              <a:t>Your </a:t>
            </a:r>
            <a:r>
              <a:rPr lang="en-US" dirty="0"/>
              <a:t>Local health department</a:t>
            </a:r>
          </a:p>
          <a:p>
            <a:pPr eaLnBrk="1" hangingPunct="1"/>
            <a:r>
              <a:rPr lang="en-US" dirty="0"/>
              <a:t>District Immunization Coordinator (IPCs)</a:t>
            </a:r>
          </a:p>
          <a:p>
            <a:pPr eaLnBrk="1" hangingPunct="1"/>
            <a:r>
              <a:rPr lang="en-US" dirty="0"/>
              <a:t>GA Immunization Program Office</a:t>
            </a:r>
          </a:p>
          <a:p>
            <a:pPr lvl="1" eaLnBrk="1" hangingPunct="1"/>
            <a:r>
              <a:rPr lang="en-US" dirty="0"/>
              <a:t>404-657-3158</a:t>
            </a:r>
          </a:p>
          <a:p>
            <a:pPr lvl="1" eaLnBrk="1" hangingPunct="1"/>
            <a:r>
              <a:rPr lang="en-US" dirty="0"/>
              <a:t>Website http://health.state.ga.us/programs/immunization</a:t>
            </a:r>
          </a:p>
          <a:p>
            <a:pPr eaLnBrk="1" hangingPunct="1"/>
            <a:r>
              <a:rPr lang="en-US" dirty="0"/>
              <a:t>GA Chapter of the AAP</a:t>
            </a:r>
          </a:p>
          <a:p>
            <a:pPr eaLnBrk="1" hangingPunct="1"/>
            <a:r>
              <a:rPr lang="en-US" dirty="0"/>
              <a:t>GAFP</a:t>
            </a:r>
          </a:p>
          <a:p>
            <a:pPr eaLnBrk="1" hangingPunct="1"/>
            <a:endParaRPr lang="en-US" dirty="0"/>
          </a:p>
          <a:p>
            <a:pPr eaLnBrk="1" hangingPunct="1"/>
            <a:endParaRPr lang="en-US" dirty="0"/>
          </a:p>
        </p:txBody>
      </p:sp>
    </p:spTree>
    <p:extLst>
      <p:ext uri="{BB962C8B-B14F-4D97-AF65-F5344CB8AC3E}">
        <p14:creationId xmlns:p14="http://schemas.microsoft.com/office/powerpoint/2010/main" val="4176527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17" tIns="46111" rIns="92217" bIns="46111" anchor="b"/>
          <a:lstStyle/>
          <a:p>
            <a:pPr algn="r"/>
            <a:fld id="{EB516D9D-0927-4EBE-BBB9-723B6BF5BFF3}" type="slidenum">
              <a:rPr lang="en-US" sz="1200">
                <a:solidFill>
                  <a:prstClr val="black"/>
                </a:solidFill>
                <a:cs typeface="Arial" charset="0"/>
              </a:rPr>
              <a:pPr algn="r"/>
              <a:t>39</a:t>
            </a:fld>
            <a:endParaRPr lang="en-US" sz="1200">
              <a:solidFill>
                <a:prstClr val="black"/>
              </a:solidFill>
              <a:cs typeface="Arial" charset="0"/>
            </a:endParaRPr>
          </a:p>
        </p:txBody>
      </p:sp>
      <p:sp>
        <p:nvSpPr>
          <p:cNvPr id="327682" name="Rectangle 6"/>
          <p:cNvSpPr txBox="1">
            <a:spLocks noGrp="1" noChangeArrowheads="1"/>
          </p:cNvSpPr>
          <p:nvPr/>
        </p:nvSpPr>
        <p:spPr bwMode="auto">
          <a:xfrm>
            <a:off x="5" y="8829675"/>
            <a:ext cx="3037840" cy="465138"/>
          </a:xfrm>
          <a:prstGeom prst="rect">
            <a:avLst/>
          </a:prstGeom>
          <a:noFill/>
          <a:ln w="9525">
            <a:noFill/>
            <a:miter lim="800000"/>
            <a:headEnd/>
            <a:tailEnd/>
          </a:ln>
        </p:spPr>
        <p:txBody>
          <a:bodyPr lIns="92217" tIns="46111" rIns="92217" bIns="46111" anchor="b"/>
          <a:lstStyle/>
          <a:p>
            <a:endParaRPr lang="en-US" sz="1200">
              <a:solidFill>
                <a:prstClr val="black"/>
              </a:solidFill>
              <a:cs typeface="Arial" charset="0"/>
            </a:endParaRPr>
          </a:p>
        </p:txBody>
      </p:sp>
      <p:sp>
        <p:nvSpPr>
          <p:cNvPr id="327683" name="Rectangle 2"/>
          <p:cNvSpPr>
            <a:spLocks noGrp="1" noRot="1" noChangeAspect="1" noChangeArrowheads="1" noTextEdit="1"/>
          </p:cNvSpPr>
          <p:nvPr>
            <p:ph type="sldImg"/>
          </p:nvPr>
        </p:nvSpPr>
        <p:spPr>
          <a:xfrm>
            <a:off x="1184275" y="698500"/>
            <a:ext cx="4645025" cy="3484563"/>
          </a:xfrm>
          <a:ln/>
        </p:spPr>
      </p:sp>
      <p:sp>
        <p:nvSpPr>
          <p:cNvPr id="968710" name="Rectangle 3"/>
          <p:cNvSpPr>
            <a:spLocks noGrp="1" noChangeArrowheads="1"/>
          </p:cNvSpPr>
          <p:nvPr>
            <p:ph type="body" idx="1"/>
          </p:nvPr>
        </p:nvSpPr>
        <p:spPr>
          <a:xfrm>
            <a:off x="267759" y="4416426"/>
            <a:ext cx="6371026" cy="4414838"/>
          </a:xfrm>
          <a:ln/>
          <a:extLst/>
        </p:spPr>
        <p:txBody>
          <a:bodyPr lIns="90706" tIns="45352" rIns="90706" bIns="45352"/>
          <a:lstStyle/>
          <a:p>
            <a:pPr indent="230566">
              <a:buFontTx/>
              <a:buChar char="•"/>
              <a:defRPr/>
            </a:pPr>
            <a:r>
              <a:rPr lang="en-US" sz="1000" dirty="0">
                <a:latin typeface="Arial" charset="0"/>
              </a:rPr>
              <a:t>Remind your audience that “</a:t>
            </a:r>
            <a:r>
              <a:rPr lang="en-US" sz="1000" b="1" dirty="0">
                <a:latin typeface="Arial" charset="0"/>
              </a:rPr>
              <a:t>It is a team effort to immunize successfully”</a:t>
            </a:r>
            <a:r>
              <a:rPr lang="en-US" sz="1000" dirty="0">
                <a:latin typeface="Arial" charset="0"/>
              </a:rPr>
              <a:t>. Do not underestimate the</a:t>
            </a:r>
          </a:p>
          <a:p>
            <a:pPr eaLnBrk="1" hangingPunct="1">
              <a:defRPr/>
            </a:pPr>
            <a:r>
              <a:rPr lang="en-US" sz="1000" dirty="0">
                <a:latin typeface="Arial" charset="0"/>
              </a:rPr>
              <a:t>       office team’s ability to affect immunization rates.  It takes the physician, physician’s assistant, nurse</a:t>
            </a:r>
          </a:p>
          <a:p>
            <a:pPr eaLnBrk="1" hangingPunct="1">
              <a:defRPr/>
            </a:pPr>
            <a:r>
              <a:rPr lang="en-US" sz="1000" dirty="0">
                <a:latin typeface="Arial" charset="0"/>
              </a:rPr>
              <a:t>       practitioner, nurse</a:t>
            </a:r>
            <a:r>
              <a:rPr lang="en-US" sz="1000" dirty="0">
                <a:solidFill>
                  <a:srgbClr val="FF0000"/>
                </a:solidFill>
                <a:latin typeface="Arial" charset="0"/>
              </a:rPr>
              <a:t>, </a:t>
            </a:r>
            <a:r>
              <a:rPr lang="en-US" sz="1000" dirty="0">
                <a:latin typeface="Arial" charset="0"/>
              </a:rPr>
              <a:t>medical assistant, and clerical staff working together to improve the office practice</a:t>
            </a:r>
          </a:p>
          <a:p>
            <a:pPr eaLnBrk="1" hangingPunct="1">
              <a:defRPr/>
            </a:pPr>
            <a:r>
              <a:rPr lang="en-US" sz="1000" dirty="0">
                <a:latin typeface="Arial" charset="0"/>
              </a:rPr>
              <a:t>       and raise immunization rates. </a:t>
            </a:r>
          </a:p>
          <a:p>
            <a:pPr indent="230566">
              <a:buFontTx/>
              <a:buChar char="•"/>
              <a:defRPr/>
            </a:pPr>
            <a:r>
              <a:rPr lang="en-US" sz="1000" dirty="0">
                <a:latin typeface="Arial" charset="0"/>
              </a:rPr>
              <a:t>Take any questions from the audience.</a:t>
            </a:r>
          </a:p>
          <a:p>
            <a:pPr indent="230566">
              <a:buFontTx/>
              <a:buChar char="•"/>
              <a:defRPr/>
            </a:pPr>
            <a:r>
              <a:rPr lang="en-US" sz="1000" dirty="0">
                <a:latin typeface="Arial" charset="0"/>
              </a:rPr>
              <a:t> Ask participants how, based on the information presented, will they change the way they administer</a:t>
            </a:r>
          </a:p>
          <a:p>
            <a:pPr eaLnBrk="1" hangingPunct="1">
              <a:defRPr/>
            </a:pPr>
            <a:r>
              <a:rPr lang="en-US" sz="1000" dirty="0">
                <a:latin typeface="Arial" charset="0"/>
              </a:rPr>
              <a:t>       vaccines.</a:t>
            </a:r>
          </a:p>
          <a:p>
            <a:pPr indent="230566">
              <a:buFontTx/>
              <a:buChar char="•"/>
              <a:defRPr/>
            </a:pPr>
            <a:r>
              <a:rPr lang="en-US" sz="1000" dirty="0">
                <a:latin typeface="Arial" charset="0"/>
              </a:rPr>
              <a:t>Ask the audience what will they do to improve rates? </a:t>
            </a:r>
          </a:p>
          <a:p>
            <a:pPr indent="230566">
              <a:buFontTx/>
              <a:buChar char="•"/>
              <a:defRPr/>
            </a:pPr>
            <a:r>
              <a:rPr lang="en-US" sz="1000" dirty="0">
                <a:latin typeface="Arial" charset="0"/>
              </a:rPr>
              <a:t>Ask participants to develop a plan to improve the immunization rates in their office</a:t>
            </a:r>
          </a:p>
          <a:p>
            <a:pPr indent="230566">
              <a:buFontTx/>
              <a:buChar char="•"/>
              <a:defRPr/>
            </a:pPr>
            <a:r>
              <a:rPr lang="en-US" sz="1000" dirty="0">
                <a:latin typeface="Arial"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151182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Herd immunity is the term most frequently used that refers to a situation in which a high percentage of a population is immune to a disease, essentially stopping the disease in its tracks because it cannot find new hosts.  This chart illustrates the vaccination rate needed for each of the VPDs listed. </a:t>
            </a:r>
          </a:p>
          <a:p>
            <a:endParaRPr lang="en-US" dirty="0"/>
          </a:p>
          <a:p>
            <a:r>
              <a:rPr lang="en-US" dirty="0"/>
              <a:t>The threshold for herd immunity varies, depending on the disease, with more virulent infectious agents requiring vaccination of a higher percentage of the population to create the desired community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a:p>
            <a:endParaRPr lang="en-US" dirty="0"/>
          </a:p>
          <a:p>
            <a:r>
              <a:rPr lang="en-US" dirty="0"/>
              <a:t>According</a:t>
            </a:r>
            <a:r>
              <a:rPr lang="en-US" baseline="0" dirty="0"/>
              <a:t> </a:t>
            </a:r>
            <a:r>
              <a:rPr lang="en-US" dirty="0"/>
              <a:t>to the 2016 National Immunization Study, Georgia ranks higher than US national averages for recommended childhood vaccines.</a:t>
            </a:r>
          </a:p>
          <a:p>
            <a:r>
              <a:rPr lang="en-US" dirty="0"/>
              <a:t>Georgia coverage rates for children 19-35 months for:</a:t>
            </a:r>
          </a:p>
          <a:p>
            <a:r>
              <a:rPr lang="en-US" dirty="0"/>
              <a:t>•Measles, mumps and rubella vaccine (MMR) (1 or more doses) is at 93.2%  (91.1% US) (94.2% in 2015)</a:t>
            </a:r>
          </a:p>
          <a:p>
            <a:r>
              <a:rPr lang="en-US" dirty="0"/>
              <a:t>•DTaP (&gt;/= 4 doses) 90.0% (83.4% US)</a:t>
            </a:r>
          </a:p>
          <a:p>
            <a:r>
              <a:rPr lang="en-US" dirty="0"/>
              <a:t>•Hepatitis B birth dose 76.7% (71.1% US)</a:t>
            </a:r>
          </a:p>
          <a:p>
            <a:r>
              <a:rPr lang="en-US" dirty="0"/>
              <a:t>For the combined vaccine series 4:3:1:3:1:4 is 77.3 (70.7%US)</a:t>
            </a:r>
          </a:p>
          <a:p>
            <a:endParaRPr lang="en-US" dirty="0"/>
          </a:p>
          <a:p>
            <a:r>
              <a:rPr lang="en-US" dirty="0"/>
              <a:t>Coverage with recommended vaccines for children aged 19–35 months continues to be high and stable but remains below 90% for vaccines that require booster doses during the second year of life (≥4 doses of DTaP and PCV as well as Hib full series) and for other recommended vaccines (HepB birth dose, rotavirus, and HepA). Disparities in coverage persisted for black children and those living below the poverty level, and coverage was generally lower for children who were uninsured or covered by Medicaid than among those with private insurance. These disparities indicate that improvements are needed in access to and delivery of age-appropriate immunization to all children, regardless of insurance or financial status (i.e., “the immunization safety net”).</a:t>
            </a:r>
          </a:p>
          <a:p>
            <a:endParaRPr lang="en-US" dirty="0"/>
          </a:p>
          <a:p>
            <a:r>
              <a:rPr lang="en-US" dirty="0"/>
              <a:t>So, What does this mean for public health practice?</a:t>
            </a:r>
          </a:p>
          <a:p>
            <a:r>
              <a:rPr lang="en-US" dirty="0"/>
              <a:t>Continued collaboration between CDC and state immunization programs to further elucidate and address disparities in coverage by poverty status should provide valuable information as strategies are needed for improving access to and delivery of age-appropriate immunization. Health care providers can increase vaccination coverage using evidence-based strategies such as provider reminders, standing orders to provide vaccination whenever appropriate, and immunization information systems.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644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39" tIns="46122" rIns="92239" bIns="46122"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xfrm>
            <a:off x="1158875" y="334963"/>
            <a:ext cx="4648200" cy="3486150"/>
          </a:xfrm>
          <a:ln/>
        </p:spPr>
      </p:sp>
      <p:sp>
        <p:nvSpPr>
          <p:cNvPr id="203779" name="Rectangle 3"/>
          <p:cNvSpPr>
            <a:spLocks noGrp="1" noChangeArrowheads="1"/>
          </p:cNvSpPr>
          <p:nvPr>
            <p:ph type="body" idx="1"/>
          </p:nvPr>
        </p:nvSpPr>
        <p:spPr>
          <a:xfrm>
            <a:off x="701675" y="4042943"/>
            <a:ext cx="5607050" cy="4786734"/>
          </a:xfrm>
          <a:noFill/>
          <a:ln/>
        </p:spPr>
        <p:txBody>
          <a:bodyPr>
            <a:normAutofit/>
          </a:bodyPr>
          <a:lstStyle/>
          <a:p>
            <a:pPr>
              <a:spcBef>
                <a:spcPct val="0"/>
              </a:spcBef>
            </a:pPr>
            <a:r>
              <a:rPr lang="en-US" sz="1000" b="1" dirty="0">
                <a:latin typeface="Arial" charset="0"/>
              </a:rPr>
              <a:t>Ask the audience if they are familiar with the ACIP</a:t>
            </a:r>
            <a:r>
              <a:rPr lang="en-US" sz="1000" dirty="0">
                <a:latin typeface="Arial" charset="0"/>
              </a:rPr>
              <a:t>. If they are familiar with the ACIP  the presenter can spend a minimal amount of time on this slide. </a:t>
            </a:r>
          </a:p>
          <a:p>
            <a:pPr>
              <a:spcBef>
                <a:spcPct val="0"/>
              </a:spcBef>
            </a:pPr>
            <a:endParaRPr lang="en-US" sz="1000" dirty="0">
              <a:latin typeface="Arial" charset="0"/>
            </a:endParaRPr>
          </a:p>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b="1"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95377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970943" y="8829969"/>
            <a:ext cx="3037840" cy="464820"/>
          </a:xfrm>
          <a:prstGeom prst="rect">
            <a:avLst/>
          </a:prstGeom>
          <a:noFill/>
          <a:ln w="9525">
            <a:noFill/>
            <a:miter lim="800000"/>
            <a:headEnd/>
            <a:tailEnd/>
          </a:ln>
        </p:spPr>
        <p:txBody>
          <a:bodyPr lIns="92212" tIns="46108" rIns="92212" bIns="4610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76F3CB41-8098-480C-A35F-77BCC6E5ACD7}"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3811" name="Rectangle 7"/>
          <p:cNvSpPr txBox="1">
            <a:spLocks noGrp="1" noChangeArrowheads="1"/>
          </p:cNvSpPr>
          <p:nvPr/>
        </p:nvSpPr>
        <p:spPr bwMode="auto">
          <a:xfrm>
            <a:off x="3970943" y="8829969"/>
            <a:ext cx="3037840" cy="464820"/>
          </a:xfrm>
          <a:prstGeom prst="rect">
            <a:avLst/>
          </a:prstGeom>
          <a:noFill/>
          <a:ln w="9525">
            <a:noFill/>
            <a:miter lim="800000"/>
            <a:headEnd/>
            <a:tailEnd/>
          </a:ln>
        </p:spPr>
        <p:txBody>
          <a:bodyPr lIns="92205" tIns="46105" rIns="92205" bIns="46105" anchor="b"/>
          <a:lstStyle/>
          <a:p>
            <a:pPr marL="0" marR="0" lvl="0" indent="0" algn="r" defTabSz="872585" rtl="0" eaLnBrk="1" fontAlgn="base" latinLnBrk="0" hangingPunct="1">
              <a:lnSpc>
                <a:spcPct val="100000"/>
              </a:lnSpc>
              <a:spcBef>
                <a:spcPct val="0"/>
              </a:spcBef>
              <a:spcAft>
                <a:spcPct val="0"/>
              </a:spcAft>
              <a:buClrTx/>
              <a:buSzTx/>
              <a:buFontTx/>
              <a:buNone/>
              <a:tabLst/>
              <a:defRPr/>
            </a:pPr>
            <a:fld id="{11F8372D-8625-45D1-925A-19151E3391B8}"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872585"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3812" name="Rectangle 2"/>
          <p:cNvSpPr>
            <a:spLocks noGrp="1" noRot="1" noChangeAspect="1" noChangeArrowheads="1" noTextEdit="1"/>
          </p:cNvSpPr>
          <p:nvPr>
            <p:ph type="sldImg"/>
          </p:nvPr>
        </p:nvSpPr>
        <p:spPr>
          <a:xfrm>
            <a:off x="2139950" y="615950"/>
            <a:ext cx="2540000" cy="1905000"/>
          </a:xfrm>
          <a:ln/>
        </p:spPr>
      </p:sp>
      <p:sp>
        <p:nvSpPr>
          <p:cNvPr id="503813" name="Rectangle 3"/>
          <p:cNvSpPr>
            <a:spLocks noGrp="1" noChangeArrowheads="1"/>
          </p:cNvSpPr>
          <p:nvPr>
            <p:ph type="body" idx="1"/>
          </p:nvPr>
        </p:nvSpPr>
        <p:spPr>
          <a:xfrm>
            <a:off x="768350" y="3118780"/>
            <a:ext cx="5608320" cy="5943599"/>
          </a:xfrm>
          <a:noFill/>
          <a:ln/>
        </p:spPr>
        <p:txBody>
          <a:bodyPr lIns="92197" tIns="46101" rIns="92197" bIns="46101">
            <a:normAutofit/>
          </a:bodyPr>
          <a:lstStyle/>
          <a:p>
            <a:r>
              <a:rPr lang="en-US" dirty="0"/>
              <a:t>In February 2018,</a:t>
            </a:r>
            <a:r>
              <a:rPr lang="en-US" baseline="0" dirty="0"/>
              <a:t> the 2018 Immunization Schedule for Children and Adolescents birth through 18 years became effective, as recommended by the ACIP and approved by the CDC.  </a:t>
            </a:r>
            <a:endParaRPr lang="en-US" dirty="0"/>
          </a:p>
          <a:p>
            <a:pPr>
              <a:lnSpc>
                <a:spcPct val="90000"/>
              </a:lnSpc>
              <a:spcBef>
                <a:spcPct val="20000"/>
              </a:spcBef>
              <a:buFontTx/>
              <a:buNone/>
            </a:pPr>
            <a:endParaRPr lang="en-US" dirty="0"/>
          </a:p>
          <a:p>
            <a:pPr>
              <a:lnSpc>
                <a:spcPct val="90000"/>
              </a:lnSpc>
              <a:spcBef>
                <a:spcPct val="20000"/>
              </a:spcBef>
              <a:buFontTx/>
              <a:buNone/>
            </a:pPr>
            <a:r>
              <a:rPr lang="en-US" dirty="0">
                <a:cs typeface="Arial" charset="0"/>
              </a:rPr>
              <a:t>It is important</a:t>
            </a:r>
            <a:r>
              <a:rPr lang="en-US" baseline="0" dirty="0">
                <a:cs typeface="Arial" charset="0"/>
              </a:rPr>
              <a:t> to remember that:</a:t>
            </a:r>
          </a:p>
          <a:p>
            <a:pPr>
              <a:lnSpc>
                <a:spcPct val="90000"/>
              </a:lnSpc>
              <a:spcBef>
                <a:spcPct val="20000"/>
              </a:spcBef>
              <a:buFontTx/>
              <a:buNone/>
            </a:pPr>
            <a:r>
              <a:rPr lang="en-US" dirty="0">
                <a:cs typeface="Arial" charset="0"/>
              </a:rPr>
              <a:t>-All staff and providers should use the </a:t>
            </a:r>
            <a:r>
              <a:rPr lang="en-US" u="sng" dirty="0">
                <a:cs typeface="Arial" charset="0"/>
              </a:rPr>
              <a:t>same</a:t>
            </a:r>
            <a:r>
              <a:rPr lang="en-US" dirty="0">
                <a:cs typeface="Arial" charset="0"/>
              </a:rPr>
              <a:t> immunization schedule</a:t>
            </a:r>
          </a:p>
          <a:p>
            <a:pPr>
              <a:lnSpc>
                <a:spcPct val="90000"/>
              </a:lnSpc>
              <a:spcBef>
                <a:spcPct val="20000"/>
              </a:spcBef>
              <a:buFontTx/>
              <a:buNone/>
            </a:pPr>
            <a:endParaRPr lang="en-US" u="sng" dirty="0">
              <a:cs typeface="Arial" charset="0"/>
            </a:endParaRPr>
          </a:p>
          <a:p>
            <a:pPr>
              <a:lnSpc>
                <a:spcPct val="90000"/>
              </a:lnSpc>
              <a:spcBef>
                <a:spcPct val="20000"/>
              </a:spcBef>
              <a:buFontTx/>
              <a:buNone/>
            </a:pPr>
            <a:r>
              <a:rPr lang="en-US" u="none" dirty="0">
                <a:cs typeface="Arial" charset="0"/>
              </a:rPr>
              <a:t>Overall, the general schedule collapsed; a table has been added outlining vaccine type, abbreviation, and brand names for vaccines discussed in the child/adolescent schedule.  The footnotes are presented in a new simplified format.  The goal was to remove unnecessary text while preserving all pertinent information and maintaining clarity.  This was accomplished by a transition from complete sentences to bullets, removal of unnecessary or redundant language, and formatting changes.  Manufacturing of MenHibrix vaccine has been discontinued in the US and all available doses have expired and is no longer mentioned on the schedule.  The medical conditions collapsed; the medical indications figure (figure 3) changes include:  The HIV column provides a reference providing additional information regarding HIV laboratory parameters and use of live vaccine.  Hepatitis (Hep B) vaccine collapsed; the hepatitis B vaccine footnote was revised to include information regarding vaccination of &lt; 2,000 gram infants born to HBsAg-negative mothers.  The influenza vaccine footnote has been updated to indicate the LAIV should not be used during the 2017-2018 influenza season.  A reference link to the 2017-2018 season influenza recommendations has been added.  The MMR footnote was updated to include guidance regarding the use of a 3</a:t>
            </a:r>
            <a:r>
              <a:rPr lang="en-US" u="none" baseline="30000" dirty="0">
                <a:cs typeface="Arial" charset="0"/>
              </a:rPr>
              <a:t>rd</a:t>
            </a:r>
            <a:r>
              <a:rPr lang="en-US" u="none" dirty="0">
                <a:cs typeface="Arial" charset="0"/>
              </a:rPr>
              <a:t> dose of mumps-containing vaccine during a mumps outbreak.  The meningococcal vaccine footnote has been edited to create separate footnotes for MenACWY and MenB vaccines.  The inactivated poliovirus rows of the catch-up schedule have been edited to clarify the catch-up recommendations for children 4 years of age and older.  The poliovirus vaccine footnote was revised to include updated guidance for persons who received oral polio vaccine as part of their vaccination series.  The maximum ages for the first and last doses of the rotavirus series have been added to the rotavirus vaccine row of the catch-up schedule.</a:t>
            </a:r>
          </a:p>
          <a:p>
            <a:pPr>
              <a:lnSpc>
                <a:spcPct val="90000"/>
              </a:lnSpc>
              <a:spcBef>
                <a:spcPct val="20000"/>
              </a:spcBef>
              <a:buFontTx/>
              <a:buNone/>
            </a:pPr>
            <a:endParaRPr lang="en-US" u="none" dirty="0">
              <a:cs typeface="Arial" charset="0"/>
            </a:endParaRPr>
          </a:p>
          <a:p>
            <a:pPr>
              <a:lnSpc>
                <a:spcPct val="90000"/>
              </a:lnSpc>
              <a:spcBef>
                <a:spcPct val="20000"/>
              </a:spcBef>
              <a:buFontTx/>
              <a:buNone/>
            </a:pPr>
            <a:endParaRPr lang="en-US" u="none" dirty="0">
              <a:cs typeface="Arial" charset="0"/>
            </a:endParaRPr>
          </a:p>
          <a:p>
            <a:endParaRPr lang="en-US" sz="1400" dirty="0"/>
          </a:p>
          <a:p>
            <a:endParaRPr lang="en-US" dirty="0"/>
          </a:p>
          <a:p>
            <a:endParaRPr lang="en-US" dirty="0"/>
          </a:p>
          <a:p>
            <a:pPr>
              <a:spcBef>
                <a:spcPct val="0"/>
              </a:spcBef>
            </a:pPr>
            <a:endParaRPr lang="en-US" dirty="0">
              <a:latin typeface="Arial" charset="0"/>
            </a:endParaRPr>
          </a:p>
          <a:p>
            <a:pPr>
              <a:spcBef>
                <a:spcPct val="0"/>
              </a:spcBef>
            </a:pPr>
            <a:endParaRPr lang="en-US" dirty="0">
              <a:latin typeface="Arial" charset="0"/>
            </a:endParaRPr>
          </a:p>
        </p:txBody>
      </p:sp>
    </p:spTree>
    <p:extLst>
      <p:ext uri="{BB962C8B-B14F-4D97-AF65-F5344CB8AC3E}">
        <p14:creationId xmlns:p14="http://schemas.microsoft.com/office/powerpoint/2010/main" val="94260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70943" y="8829968"/>
            <a:ext cx="3037840" cy="464820"/>
          </a:xfrm>
          <a:prstGeom prst="rect">
            <a:avLst/>
          </a:prstGeom>
          <a:noFill/>
          <a:ln w="9525">
            <a:noFill/>
            <a:miter lim="800000"/>
            <a:headEnd/>
            <a:tailEnd/>
          </a:ln>
        </p:spPr>
        <p:txBody>
          <a:bodyPr lIns="93094" tIns="46548" rIns="93094" bIns="4654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686E5884-F892-4E27-B56B-5030A05B5941}"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9507" name="Rectangle 2"/>
          <p:cNvSpPr>
            <a:spLocks noGrp="1" noRot="1" noChangeAspect="1" noChangeArrowheads="1" noTextEdit="1"/>
          </p:cNvSpPr>
          <p:nvPr>
            <p:ph type="sldImg"/>
          </p:nvPr>
        </p:nvSpPr>
        <p:spPr>
          <a:xfrm>
            <a:off x="1185863" y="700088"/>
            <a:ext cx="4641850" cy="3482975"/>
          </a:xfrm>
          <a:ln/>
        </p:spPr>
      </p:sp>
      <p:sp>
        <p:nvSpPr>
          <p:cNvPr id="149508" name="Rectangle 3"/>
          <p:cNvSpPr>
            <a:spLocks noGrp="1" noChangeArrowheads="1"/>
          </p:cNvSpPr>
          <p:nvPr>
            <p:ph type="body" idx="1"/>
          </p:nvPr>
        </p:nvSpPr>
        <p:spPr>
          <a:noFill/>
          <a:ln/>
        </p:spPr>
        <p:txBody>
          <a:bodyPr lIns="93094" tIns="46548" rIns="93094" bIns="46548">
            <a:normAutofit fontScale="92500" lnSpcReduction="20000"/>
          </a:bodyPr>
          <a:lstStyle/>
          <a:p>
            <a:r>
              <a:rPr lang="en-US" sz="1000" b="1" dirty="0">
                <a:latin typeface="Arial" charset="0"/>
                <a:cs typeface="Arial" charset="0"/>
              </a:rPr>
              <a:t>It is important providers understand the difference between an indication, recommendation and a requirement when assessing immunization need.</a:t>
            </a:r>
          </a:p>
          <a:p>
            <a:endParaRPr lang="en-US" sz="1000" b="1" dirty="0">
              <a:latin typeface="Arial" charset="0"/>
              <a:cs typeface="Arial" charset="0"/>
            </a:endParaRPr>
          </a:p>
          <a:p>
            <a:r>
              <a:rPr lang="en-US" sz="1000" b="1" dirty="0">
                <a:latin typeface="Arial" charset="0"/>
                <a:cs typeface="Arial" charset="0"/>
              </a:rPr>
              <a:t>An indication provides information about the appropriate use of the vaccines; the prescribing information</a:t>
            </a:r>
          </a:p>
          <a:p>
            <a:r>
              <a:rPr lang="en-US" sz="1000" b="1" dirty="0">
                <a:latin typeface="Arial" charset="0"/>
                <a:cs typeface="Arial" charset="0"/>
              </a:rPr>
              <a:t>EXAMPLE of an indication:</a:t>
            </a:r>
            <a:endParaRPr lang="en-US" sz="1000" b="1" u="sng" dirty="0">
              <a:latin typeface="Arial" charset="0"/>
              <a:cs typeface="Arial" charset="0"/>
            </a:endParaRPr>
          </a:p>
          <a:p>
            <a:r>
              <a:rPr lang="en-US" sz="1000" b="1" u="sng" dirty="0">
                <a:latin typeface="Arial" charset="0"/>
                <a:cs typeface="Arial" charset="0"/>
              </a:rPr>
              <a:t>ADACEL</a:t>
            </a:r>
            <a:r>
              <a:rPr lang="en-US" sz="1000" dirty="0">
                <a:latin typeface="Arial" charset="0"/>
                <a:cs typeface="Arial" charset="0"/>
              </a:rPr>
              <a:t> vaccine is indicated for active booster immunization for the prevention of tetanus, diphtheria and pertussis as a single dose in persons 10 through 64 years of age.</a:t>
            </a:r>
          </a:p>
          <a:p>
            <a:r>
              <a:rPr lang="en-US" sz="1000" b="1" u="sng" dirty="0">
                <a:latin typeface="Arial" charset="0"/>
                <a:cs typeface="Arial" charset="0"/>
              </a:rPr>
              <a:t>BOOSTRIX®</a:t>
            </a:r>
            <a:r>
              <a:rPr lang="en-US" sz="1000" dirty="0">
                <a:latin typeface="Arial" charset="0"/>
                <a:cs typeface="Arial" charset="0"/>
              </a:rPr>
              <a:t> is indicated for active booster immunization against tetanus, diphtheria, and pertussis as a single dose in individuals 10 years and older.</a:t>
            </a:r>
          </a:p>
          <a:p>
            <a:endParaRPr lang="en-US" sz="1000" b="1" dirty="0">
              <a:latin typeface="Arial" charset="0"/>
              <a:cs typeface="Arial" charset="0"/>
            </a:endParaRPr>
          </a:p>
          <a:p>
            <a:r>
              <a:rPr lang="en-US" sz="1000" b="1" dirty="0">
                <a:latin typeface="Arial" charset="0"/>
                <a:cs typeface="Arial" charset="0"/>
              </a:rPr>
              <a:t>The Recommendation is the ACIP statement that broadens and delineates the indication found in the package insert.</a:t>
            </a:r>
          </a:p>
          <a:p>
            <a:r>
              <a:rPr lang="en-US" sz="1000" b="1" dirty="0">
                <a:latin typeface="Arial" charset="0"/>
                <a:cs typeface="Arial" charset="0"/>
              </a:rPr>
              <a:t>So an EXAMPLE of a recommendation: </a:t>
            </a:r>
          </a:p>
          <a:p>
            <a:r>
              <a:rPr lang="en-US" sz="1000" dirty="0">
                <a:latin typeface="Arial" charset="0"/>
                <a:cs typeface="Arial" charset="0"/>
              </a:rPr>
              <a:t>The ACIP recommendation for Tdap would be, “Administer 1 dose of Tdap vaccine to all adolescents aged 11 through 12 years.”  The recommendation may include other information and guidance on epidemiology of the disease, appropriate timing, dosage, contraindications to the vaccine and guidance for use in special populations. The recommendation appears first as “provisional recommendation” but once approved, it appears in the MMWR as a full recommendation.</a:t>
            </a:r>
          </a:p>
          <a:p>
            <a:endParaRPr lang="en-US" b="1" dirty="0">
              <a:latin typeface="Arial" charset="0"/>
              <a:cs typeface="Arial" charset="0"/>
            </a:endParaRPr>
          </a:p>
          <a:p>
            <a:r>
              <a:rPr lang="en-US" sz="1000" b="1" dirty="0">
                <a:latin typeface="Arial" charset="0"/>
                <a:cs typeface="Arial" charset="0"/>
              </a:rPr>
              <a:t>A vaccine requirement is consistent with the ACIP Recommended Childhood/Adolescent Immunization Schedule.  The state mandates that a particular vaccine must be administered and documented before entrance to school or child care.</a:t>
            </a:r>
          </a:p>
          <a:p>
            <a:r>
              <a:rPr lang="en-US" sz="1000" b="1" dirty="0">
                <a:latin typeface="Arial" charset="0"/>
                <a:cs typeface="Arial" charset="0"/>
              </a:rPr>
              <a:t>EXAMPLE of a state vaccine </a:t>
            </a:r>
            <a:r>
              <a:rPr lang="en-US" sz="1000" b="1" u="sng" dirty="0">
                <a:latin typeface="Arial" charset="0"/>
                <a:cs typeface="Arial" charset="0"/>
              </a:rPr>
              <a:t>requirements:</a:t>
            </a:r>
            <a:endParaRPr lang="en-US" sz="1000" b="1" dirty="0">
              <a:latin typeface="Arial" charset="0"/>
              <a:cs typeface="Arial" charset="0"/>
            </a:endParaRPr>
          </a:p>
          <a:p>
            <a:pPr eaLnBrk="1" hangingPunct="1"/>
            <a:r>
              <a:rPr lang="en-US" sz="1000" dirty="0">
                <a:latin typeface="Arial" charset="0"/>
                <a:cs typeface="Arial" charset="0"/>
              </a:rPr>
              <a:t>Requirements are consistent with the Recommended Childhood and Adolescent Immunization Schedule.  GA DPH rules and regulations state that children entering any school or child care facility in GA must be age appropriately immunized against each of these diseases: Hepatitis B, Diphtheria, Tetanus, Pertussis, Polio, Hib, Pneumococcus, Measles, Mumps, Rubella, Varicella, Hepatitis A and Meningococcal.  </a:t>
            </a:r>
          </a:p>
          <a:p>
            <a:pPr eaLnBrk="1" hangingPunct="1"/>
            <a:endParaRPr lang="en-US" sz="1000" dirty="0">
              <a:latin typeface="Arial" charset="0"/>
              <a:cs typeface="Arial" charset="0"/>
            </a:endParaRPr>
          </a:p>
          <a:p>
            <a:pPr eaLnBrk="1" hangingPunct="1"/>
            <a:r>
              <a:rPr lang="en-US" dirty="0">
                <a:latin typeface="Arial" charset="0"/>
              </a:rPr>
              <a:t>Remember that GRITS:</a:t>
            </a:r>
            <a:br>
              <a:rPr lang="en-US" dirty="0">
                <a:latin typeface="Arial" charset="0"/>
              </a:rPr>
            </a:br>
            <a:r>
              <a:rPr lang="en-US" dirty="0">
                <a:latin typeface="Arial" charset="0"/>
              </a:rPr>
              <a:t>Calculates validity based on recommendations; Prints certificates based on requirements, which are first based on the recommendations.  Some of the new vaccines previously discussed are RECOMMENDED for particular age groups, but MAY NOT BE REQUIRED for school or child care attendance.</a:t>
            </a:r>
          </a:p>
          <a:p>
            <a:endParaRPr lang="en-US" dirty="0">
              <a:latin typeface="Arial" charset="0"/>
            </a:endParaRP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1399641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3" tIns="45706" rIns="91413" bIns="45706" anchor="b"/>
          <a:lstStyle/>
          <a:p>
            <a:endParaRPr lang="en-US" sz="1200">
              <a:solidFill>
                <a:srgbClr val="000000"/>
              </a:solidFill>
            </a:endParaRPr>
          </a:p>
        </p:txBody>
      </p:sp>
      <p:sp>
        <p:nvSpPr>
          <p:cNvPr id="197635" name="Rectangle 7"/>
          <p:cNvSpPr txBox="1">
            <a:spLocks noGrp="1" noChangeArrowheads="1"/>
          </p:cNvSpPr>
          <p:nvPr/>
        </p:nvSpPr>
        <p:spPr bwMode="auto">
          <a:xfrm>
            <a:off x="3884614" y="8829675"/>
            <a:ext cx="2971800" cy="465138"/>
          </a:xfrm>
          <a:prstGeom prst="rect">
            <a:avLst/>
          </a:prstGeom>
          <a:noFill/>
          <a:ln w="9525">
            <a:noFill/>
            <a:miter lim="800000"/>
            <a:headEnd/>
            <a:tailEnd/>
          </a:ln>
        </p:spPr>
        <p:txBody>
          <a:bodyPr lIns="91413" tIns="45706" rIns="91413" bIns="45706" anchor="b"/>
          <a:lstStyle/>
          <a:p>
            <a:pPr algn="r"/>
            <a:endParaRPr lang="en-US" sz="1200" dirty="0">
              <a:solidFill>
                <a:srgbClr val="000000"/>
              </a:solidFill>
            </a:endParaRPr>
          </a:p>
        </p:txBody>
      </p:sp>
      <p:sp>
        <p:nvSpPr>
          <p:cNvPr id="19763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5" tIns="45702" rIns="91405" bIns="45702" anchor="b"/>
          <a:lstStyle/>
          <a:p>
            <a:endParaRPr lang="en-US" sz="1200">
              <a:solidFill>
                <a:srgbClr val="000000"/>
              </a:solidFill>
            </a:endParaRPr>
          </a:p>
        </p:txBody>
      </p:sp>
      <p:sp>
        <p:nvSpPr>
          <p:cNvPr id="197637" name="Rectangle 7"/>
          <p:cNvSpPr txBox="1">
            <a:spLocks noGrp="1" noChangeArrowheads="1"/>
          </p:cNvSpPr>
          <p:nvPr/>
        </p:nvSpPr>
        <p:spPr bwMode="auto">
          <a:xfrm>
            <a:off x="3884614" y="8829675"/>
            <a:ext cx="2971800" cy="465138"/>
          </a:xfrm>
          <a:prstGeom prst="rect">
            <a:avLst/>
          </a:prstGeom>
          <a:noFill/>
          <a:ln w="9525">
            <a:noFill/>
            <a:miter lim="800000"/>
            <a:headEnd/>
            <a:tailEnd/>
          </a:ln>
        </p:spPr>
        <p:txBody>
          <a:bodyPr lIns="91405" tIns="45702" rIns="91405" bIns="45702" anchor="b"/>
          <a:lstStyle/>
          <a:p>
            <a:pPr algn="r"/>
            <a:endParaRPr lang="en-US" sz="1200" dirty="0">
              <a:solidFill>
                <a:srgbClr val="000000"/>
              </a:solidFill>
            </a:endParaRPr>
          </a:p>
        </p:txBody>
      </p:sp>
      <p:sp>
        <p:nvSpPr>
          <p:cNvPr id="197638" name="Rectangle 2"/>
          <p:cNvSpPr>
            <a:spLocks noGrp="1" noRot="1" noChangeAspect="1" noChangeArrowheads="1" noTextEdit="1"/>
          </p:cNvSpPr>
          <p:nvPr>
            <p:ph type="sldImg"/>
          </p:nvPr>
        </p:nvSpPr>
        <p:spPr>
          <a:xfrm>
            <a:off x="1104900" y="387350"/>
            <a:ext cx="4648200" cy="3486150"/>
          </a:xfrm>
          <a:ln/>
        </p:spPr>
      </p:sp>
      <p:sp>
        <p:nvSpPr>
          <p:cNvPr id="209927" name="Rectangle 3"/>
          <p:cNvSpPr>
            <a:spLocks noGrp="1" noChangeArrowheads="1"/>
          </p:cNvSpPr>
          <p:nvPr>
            <p:ph type="body" idx="1"/>
          </p:nvPr>
        </p:nvSpPr>
        <p:spPr>
          <a:xfrm>
            <a:off x="914401" y="4163265"/>
            <a:ext cx="5029200" cy="4183063"/>
          </a:xfrm>
          <a:ln/>
        </p:spPr>
        <p:txBody>
          <a:bodyPr lIns="91405" tIns="45702" rIns="91405" bIns="45702">
            <a:normAutofit fontScale="77500" lnSpcReduction="20000"/>
          </a:bodyPr>
          <a:lstStyle/>
          <a:p>
            <a:pPr eaLnBrk="1" hangingPunct="1"/>
            <a:r>
              <a:rPr lang="en-US" sz="1000" b="1" dirty="0"/>
              <a:t>Presenter may use one-pagers to discuss vaccine usage.</a:t>
            </a:r>
          </a:p>
          <a:p>
            <a:pPr eaLnBrk="1" hangingPunct="1"/>
            <a:endParaRPr lang="en-US" sz="1000" b="1" dirty="0"/>
          </a:p>
          <a:p>
            <a:pPr eaLnBrk="1" hangingPunct="1"/>
            <a:r>
              <a:rPr lang="en-US" sz="1000" b="1" dirty="0"/>
              <a:t>ACIP recommends:</a:t>
            </a:r>
          </a:p>
          <a:p>
            <a:pPr eaLnBrk="1" hangingPunct="1"/>
            <a:r>
              <a:rPr lang="en-US" sz="1000" dirty="0"/>
              <a:t>Administer a 5-dose</a:t>
            </a:r>
            <a:r>
              <a:rPr lang="en-US" sz="1000" baseline="0" dirty="0"/>
              <a:t> series of DTaP vaccine at ages 2, 4, 6, 15 through 18 months, and 4 through 6 years.  The fourth dose may be administered as early as age 12 months, provided at least 6 months have elapsed since the third dose.  </a:t>
            </a:r>
          </a:p>
          <a:p>
            <a:pPr eaLnBrk="1" hangingPunct="1"/>
            <a:r>
              <a:rPr lang="en-US" sz="1000" b="1" baseline="0" dirty="0"/>
              <a:t>Inadvertent administration of fourth DTaP dose early;  </a:t>
            </a:r>
            <a:r>
              <a:rPr lang="en-US" sz="1000" baseline="0" dirty="0"/>
              <a:t>If the fourth dose of DTaP was administered at least 4 weeks after the third dose of DTaP and the child was 12 months of age or older, it does not need to be repeated. </a:t>
            </a:r>
            <a:endParaRPr lang="en-US" sz="1000" dirty="0"/>
          </a:p>
          <a:p>
            <a:pPr eaLnBrk="1" hangingPunct="1"/>
            <a:endParaRPr lang="en-US" sz="1000" dirty="0"/>
          </a:p>
          <a:p>
            <a:pPr eaLnBrk="1" hangingPunct="1"/>
            <a:r>
              <a:rPr lang="en-US" sz="1000" b="1" dirty="0"/>
              <a:t>One dose of Tdap: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For children and adolescents starting at 11 or 12 years of age; Tdap can be administered regardless of the interval since the last</a:t>
            </a:r>
            <a:r>
              <a:rPr lang="en-US" sz="1000" baseline="0" dirty="0"/>
              <a:t> tetanus and diphtheria toxoid-containing vaccine; </a:t>
            </a:r>
            <a:r>
              <a:rPr lang="en-US" sz="1000" u="sng" baseline="0" dirty="0"/>
              <a:t>The new recommendations also clarify that children age 7 through 10 years who receive Tdap as part of a catch-up series </a:t>
            </a:r>
            <a:r>
              <a:rPr lang="en-US" sz="1000" b="1" u="sng" baseline="0" dirty="0"/>
              <a:t>may</a:t>
            </a:r>
            <a:r>
              <a:rPr lang="en-US" sz="1000" u="sng" baseline="0" dirty="0"/>
              <a:t> be given an additional Tdap for the routinely recommended adolescent dose at 11-12 years of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sng" dirty="0"/>
          </a:p>
          <a:p>
            <a:pPr eaLnBrk="1" hangingPunct="1"/>
            <a:r>
              <a:rPr lang="en-US" sz="1000" dirty="0"/>
              <a:t>For all adults aged 19 years and older who have not had Tdap previously;</a:t>
            </a:r>
            <a:r>
              <a:rPr lang="en-US" sz="1000" baseline="0" dirty="0"/>
              <a:t> </a:t>
            </a:r>
            <a:r>
              <a:rPr lang="en-US" sz="1000" dirty="0"/>
              <a:t>For adults 65 years and older Boostrix should be used, when feasible;</a:t>
            </a:r>
            <a:r>
              <a:rPr lang="en-US" sz="1000" baseline="0" dirty="0"/>
              <a:t> </a:t>
            </a:r>
            <a:r>
              <a:rPr lang="en-US" sz="1000" dirty="0"/>
              <a:t>however, either vaccine product provides protection and is considered valid.</a:t>
            </a:r>
          </a:p>
          <a:p>
            <a:pPr eaLnBrk="1" hangingPunct="1"/>
            <a:endParaRPr lang="en-US" sz="1000" dirty="0"/>
          </a:p>
          <a:p>
            <a:pPr eaLnBrk="1" hangingPunct="1"/>
            <a:r>
              <a:rPr lang="en-US" sz="1000" dirty="0"/>
              <a:t>Boostrix is licensed for persons 10 years and older                  </a:t>
            </a:r>
          </a:p>
          <a:p>
            <a:pPr eaLnBrk="1" hangingPunct="1"/>
            <a:r>
              <a:rPr lang="en-US" sz="1000" dirty="0"/>
              <a:t>Adacel is licensed for persons 10 through 64 years</a:t>
            </a:r>
          </a:p>
          <a:p>
            <a:pPr eaLnBrk="1" hangingPunct="1"/>
            <a:endParaRPr lang="en-US" sz="1000" dirty="0"/>
          </a:p>
          <a:p>
            <a:pPr eaLnBrk="1" hangingPunct="1"/>
            <a:r>
              <a:rPr lang="en-US" sz="1000" dirty="0"/>
              <a:t>Required for school and child care attendance</a:t>
            </a:r>
          </a:p>
          <a:p>
            <a:pPr eaLnBrk="1" hangingPunct="1"/>
            <a:endParaRPr lang="en-US" sz="1000" dirty="0"/>
          </a:p>
          <a:p>
            <a:pPr eaLnBrk="1" hangingPunct="1"/>
            <a:r>
              <a:rPr lang="en-US" sz="1000" dirty="0"/>
              <a:t>The diphtheria germ lives in the throat and mouth of the infected person. </a:t>
            </a:r>
          </a:p>
          <a:p>
            <a:pPr eaLnBrk="1" hangingPunct="1"/>
            <a:r>
              <a:rPr lang="en-US" sz="1000" dirty="0"/>
              <a:t>The disease is spread through direct contact with the infected person.</a:t>
            </a:r>
          </a:p>
          <a:p>
            <a:pPr eaLnBrk="1" hangingPunct="1"/>
            <a:r>
              <a:rPr lang="en-US" sz="1000" dirty="0"/>
              <a:t>Now we don’t see as much of this disease in the United States.</a:t>
            </a:r>
          </a:p>
          <a:p>
            <a:pPr eaLnBrk="1" hangingPunct="1"/>
            <a:r>
              <a:rPr lang="en-US" sz="1000" dirty="0"/>
              <a:t>The tetanus germ lives in dirt and the intestines and the feces of animals</a:t>
            </a:r>
          </a:p>
          <a:p>
            <a:pPr eaLnBrk="1" hangingPunct="1"/>
            <a:r>
              <a:rPr lang="en-US" sz="1000" dirty="0"/>
              <a:t>The germ enters the body through cuts, punctures, burns, and other wounds.</a:t>
            </a:r>
          </a:p>
          <a:p>
            <a:pPr eaLnBrk="1" hangingPunct="1"/>
            <a:r>
              <a:rPr lang="en-US" sz="1000" dirty="0"/>
              <a:t>However, there are still outbreaks throughout the world, and the danger is for an international traveler to bring infection into the US. </a:t>
            </a:r>
          </a:p>
          <a:p>
            <a:pPr eaLnBrk="1" hangingPunct="1"/>
            <a:r>
              <a:rPr lang="en-US" sz="1000" dirty="0"/>
              <a:t>Most cases of tetanus reported occur in adults who have not been immunized or who are under immunized; i.e., they have not received boosters to maintain a level of protection.                    </a:t>
            </a:r>
          </a:p>
          <a:p>
            <a:pPr eaLnBrk="1" hangingPunct="1"/>
            <a:r>
              <a:rPr lang="en-US" sz="1000" dirty="0"/>
              <a:t>The pertussis germ lives in the mouth, nose, and throat of the infected person.</a:t>
            </a:r>
          </a:p>
          <a:p>
            <a:pPr eaLnBrk="1" hangingPunct="1"/>
            <a:r>
              <a:rPr lang="en-US" sz="1000" dirty="0"/>
              <a:t>The germ is spread from person to person by coughing and sneezing.  </a:t>
            </a:r>
          </a:p>
          <a:p>
            <a:pPr eaLnBrk="1" hangingPunct="1"/>
            <a:r>
              <a:rPr lang="en-US" sz="1000" dirty="0"/>
              <a:t>Pertussis vaccine is given to prevent pertussis in infants and children.</a:t>
            </a:r>
          </a:p>
          <a:p>
            <a:pPr eaLnBrk="1" hangingPunct="1"/>
            <a:r>
              <a:rPr lang="en-US" sz="1000" dirty="0"/>
              <a:t> Other complications include pneumonia, seizures, and death.  Adults may also get pertussis, but they usually do not get very sick and may not be aware they have the disease. </a:t>
            </a:r>
          </a:p>
          <a:p>
            <a:pPr eaLnBrk="1" hangingPunct="1"/>
            <a:endParaRPr lang="en-US" sz="1000" dirty="0"/>
          </a:p>
          <a:p>
            <a:pPr eaLnBrk="1" hangingPunct="1"/>
            <a:endParaRPr lang="en-US" sz="1000" dirty="0"/>
          </a:p>
          <a:p>
            <a:pPr eaLnBrk="1" hangingPunct="1"/>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943847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On October 19, 2017, ACIP voted to approve a new guidance document that consolidates all previously published recommendations into a comprehensive statement.  The committee reemphasized the importance of the Hep B birth dose as a safety net against chronic HBV infection, now recommending that all newborns of HBsAg-negative (hepatitis B surface antigen negative) mothers should be vaccinated with Hep B vaccine within </a:t>
            </a:r>
            <a:r>
              <a:rPr lang="en-US" u="sng" baseline="0" dirty="0"/>
              <a:t>24 hours </a:t>
            </a:r>
            <a:r>
              <a:rPr lang="en-US" baseline="0" dirty="0"/>
              <a:t>of birth.  This removes previous policy language that allowed for a delay in administering the birth dose in certain rare circumstances and on a case-by-case basis.  </a:t>
            </a:r>
          </a:p>
          <a:p>
            <a:pPr marL="171450" indent="-171450">
              <a:buFontTx/>
              <a:buChar char="-"/>
            </a:pPr>
            <a:r>
              <a:rPr lang="en-US" baseline="0" dirty="0"/>
              <a:t>Dose 2 at 4 months; at least 1 month after first dose</a:t>
            </a:r>
          </a:p>
          <a:p>
            <a:pPr marL="171450" indent="-171450">
              <a:buFontTx/>
              <a:buChar char="-"/>
            </a:pPr>
            <a:r>
              <a:rPr lang="en-US" baseline="0" dirty="0"/>
              <a:t>Dose 3 at 6-18 months; minimum of 4 months after the first dose; minimum of 2 months after the second dose, but not before an infant is 24 weeks of age</a:t>
            </a:r>
          </a:p>
          <a:p>
            <a:endParaRPr lang="en-US" baseline="0" dirty="0"/>
          </a:p>
          <a:p>
            <a:r>
              <a:rPr lang="en-US" b="1" baseline="0" dirty="0"/>
              <a:t>Required for child care and school attendance</a:t>
            </a:r>
          </a:p>
          <a:p>
            <a:endParaRPr lang="en-US" b="1" baseline="0" dirty="0"/>
          </a:p>
          <a:p>
            <a:r>
              <a:rPr lang="en-US" b="1" baseline="0" dirty="0"/>
              <a:t>Review Hepatitis B virus:</a:t>
            </a:r>
          </a:p>
          <a:p>
            <a:r>
              <a:rPr lang="en-US" b="1" baseline="0" dirty="0"/>
              <a:t>Hepatitis 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p>
          <a:p>
            <a:endParaRPr lang="en-US" b="1" baseline="0" dirty="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99239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69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3/27/2018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3/27/2018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3/27/2018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3/27/2018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oleObject" Target="../embeddings/oleObject3.bin"/><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8.xml"/><Relationship Id="rId7" Type="http://schemas.openxmlformats.org/officeDocument/2006/relationships/image" Target="../media/image26.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5.wmf"/><Relationship Id="rId4" Type="http://schemas.openxmlformats.org/officeDocument/2006/relationships/oleObject" Target="../embeddings/oleObject4.bin"/><Relationship Id="rId9"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vmlDrawing" Target="../drawings/vmlDrawing4.vml"/><Relationship Id="rId5" Type="http://schemas.openxmlformats.org/officeDocument/2006/relationships/image" Target="../media/image39.wmf"/><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image" Target="../media/image46.wmf"/><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8.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8.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2159000"/>
          </a:xfrm>
          <a:prstGeom prst="rect">
            <a:avLst/>
          </a:prstGeom>
          <a:noFill/>
          <a:ln w="38100">
            <a:noFill/>
            <a:miter lim="800000"/>
            <a:headEnd/>
            <a:tailEnd/>
          </a:ln>
        </p:spPr>
        <p:txBody>
          <a:bodyPr anchor="ctr"/>
          <a:lstStyle/>
          <a:p>
            <a:pPr algn="ctr">
              <a:spcAft>
                <a:spcPct val="25000"/>
              </a:spcAft>
              <a:defRPr/>
            </a:pPr>
            <a:r>
              <a:rPr lang="en-US" sz="3600" dirty="0">
                <a:solidFill>
                  <a:schemeClr val="tx1">
                    <a:lumMod val="65000"/>
                    <a:lumOff val="35000"/>
                  </a:schemeClr>
                </a:solidFill>
                <a:latin typeface="Segoe UI" pitchFamily="34" charset="0"/>
                <a:cs typeface="Segoe UI" pitchFamily="34" charset="0"/>
              </a:rPr>
              <a:t>Georgia Immunization Requirements for School and Childcare Attendance</a:t>
            </a:r>
          </a:p>
        </p:txBody>
      </p:sp>
      <p:sp>
        <p:nvSpPr>
          <p:cNvPr id="5" name="Rectangle 90"/>
          <p:cNvSpPr>
            <a:spLocks noChangeArrowheads="1"/>
          </p:cNvSpPr>
          <p:nvPr/>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extLst>
      <p:ext uri="{BB962C8B-B14F-4D97-AF65-F5344CB8AC3E}">
        <p14:creationId xmlns:p14="http://schemas.microsoft.com/office/powerpoint/2010/main" val="383194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idx="4294967295"/>
          </p:nvPr>
        </p:nvSpPr>
        <p:spPr>
          <a:xfrm>
            <a:off x="0" y="133300"/>
            <a:ext cx="9144000" cy="762000"/>
          </a:xfrm>
        </p:spPr>
        <p:txBody>
          <a:bodyPr>
            <a:normAutofit/>
          </a:bodyPr>
          <a:lstStyle/>
          <a:p>
            <a:pPr eaLnBrk="1" hangingPunct="1"/>
            <a:r>
              <a:rPr lang="en-US" dirty="0"/>
              <a:t>Hepatitis A Vaccine</a:t>
            </a:r>
          </a:p>
        </p:txBody>
      </p:sp>
      <p:sp>
        <p:nvSpPr>
          <p:cNvPr id="238594" name="Rectangle 3"/>
          <p:cNvSpPr>
            <a:spLocks noGrp="1" noChangeArrowheads="1"/>
          </p:cNvSpPr>
          <p:nvPr>
            <p:ph type="body" idx="4294967295"/>
          </p:nvPr>
        </p:nvSpPr>
        <p:spPr>
          <a:xfrm>
            <a:off x="533400" y="1143000"/>
            <a:ext cx="7543800" cy="4495800"/>
          </a:xfrm>
        </p:spPr>
        <p:txBody>
          <a:bodyPr>
            <a:normAutofit/>
          </a:bodyPr>
          <a:lstStyle/>
          <a:p>
            <a:pPr eaLnBrk="1" hangingPunct="1">
              <a:lnSpc>
                <a:spcPct val="90000"/>
              </a:lnSpc>
              <a:buClr>
                <a:schemeClr val="tx1"/>
              </a:buClr>
              <a:buFontTx/>
              <a:buNone/>
            </a:pPr>
            <a:r>
              <a:rPr lang="en-US" sz="2800" dirty="0"/>
              <a:t>Routine Recommendations</a:t>
            </a:r>
          </a:p>
          <a:p>
            <a:pPr>
              <a:lnSpc>
                <a:spcPct val="90000"/>
              </a:lnSpc>
              <a:buClr>
                <a:schemeClr val="tx1"/>
              </a:buClr>
            </a:pPr>
            <a:r>
              <a:rPr lang="en-US" sz="2400" dirty="0"/>
              <a:t>Administer 2 doses of hepatitis A separated by 6-18 months between the 1</a:t>
            </a:r>
            <a:r>
              <a:rPr lang="en-US" sz="2400" baseline="30000" dirty="0"/>
              <a:t>st</a:t>
            </a:r>
            <a:r>
              <a:rPr lang="en-US" sz="2400" dirty="0"/>
              <a:t> and 2</a:t>
            </a:r>
            <a:r>
              <a:rPr lang="en-US" sz="2400" baseline="30000" dirty="0"/>
              <a:t>nd</a:t>
            </a:r>
            <a:r>
              <a:rPr lang="en-US" sz="2400" dirty="0"/>
              <a:t> birthdays</a:t>
            </a:r>
          </a:p>
          <a:p>
            <a:pPr marL="0" indent="0">
              <a:lnSpc>
                <a:spcPct val="90000"/>
              </a:lnSpc>
              <a:buClr>
                <a:schemeClr val="tx1"/>
              </a:buClr>
              <a:buNone/>
            </a:pPr>
            <a:endParaRPr lang="en-US" sz="2400" dirty="0"/>
          </a:p>
          <a:p>
            <a:pPr marL="0" indent="0">
              <a:lnSpc>
                <a:spcPct val="90000"/>
              </a:lnSpc>
              <a:buClr>
                <a:schemeClr val="tx1"/>
              </a:buClr>
              <a:buNone/>
            </a:pPr>
            <a:r>
              <a:rPr lang="en-US" sz="2800" dirty="0"/>
              <a:t>Catch-up vaccination</a:t>
            </a:r>
          </a:p>
          <a:p>
            <a:pPr eaLnBrk="1" hangingPunct="1">
              <a:lnSpc>
                <a:spcPct val="90000"/>
              </a:lnSpc>
              <a:spcBef>
                <a:spcPts val="0"/>
              </a:spcBef>
              <a:buClr>
                <a:schemeClr val="tx1"/>
              </a:buClr>
            </a:pPr>
            <a:r>
              <a:rPr lang="en-US" sz="2400" dirty="0"/>
              <a:t>Administer 2 doses to children 2 years of age or older separated by 6 months</a:t>
            </a:r>
          </a:p>
          <a:p>
            <a:pPr marL="0" indent="0" eaLnBrk="1" hangingPunct="1">
              <a:lnSpc>
                <a:spcPct val="90000"/>
              </a:lnSpc>
              <a:spcBef>
                <a:spcPts val="0"/>
              </a:spcBef>
              <a:buClr>
                <a:schemeClr val="tx1"/>
              </a:buClr>
              <a:buNone/>
            </a:pPr>
            <a:endParaRPr lang="en-US" sz="2400" dirty="0"/>
          </a:p>
          <a:p>
            <a:pPr marL="0" indent="0" eaLnBrk="1" hangingPunct="1">
              <a:lnSpc>
                <a:spcPct val="90000"/>
              </a:lnSpc>
              <a:spcBef>
                <a:spcPts val="0"/>
              </a:spcBef>
              <a:buClr>
                <a:schemeClr val="tx1"/>
              </a:buClr>
              <a:buNone/>
            </a:pPr>
            <a:r>
              <a:rPr lang="en-US" sz="2800" dirty="0"/>
              <a:t>Special Populations</a:t>
            </a:r>
          </a:p>
          <a:p>
            <a:pPr eaLnBrk="1" hangingPunct="1">
              <a:lnSpc>
                <a:spcPct val="90000"/>
              </a:lnSpc>
              <a:spcBef>
                <a:spcPts val="0"/>
              </a:spcBef>
              <a:buClr>
                <a:schemeClr val="tx1"/>
              </a:buClr>
            </a:pPr>
            <a:r>
              <a:rPr lang="en-US" sz="2400" dirty="0"/>
              <a:t>Administer 2 doses to persons who anticipate close, personal contact with an international adoptee during the first 60 days after arrival in the U.S.</a:t>
            </a:r>
          </a:p>
        </p:txBody>
      </p:sp>
      <p:sp>
        <p:nvSpPr>
          <p:cNvPr id="4" name="Rectangle 3"/>
          <p:cNvSpPr/>
          <p:nvPr/>
        </p:nvSpPr>
        <p:spPr>
          <a:xfrm>
            <a:off x="990600" y="5987532"/>
            <a:ext cx="3015184"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MMWR, May 19, 2006, </a:t>
            </a:r>
            <a:r>
              <a:rPr kumimoji="0" lang="en-US" sz="1400" b="1" i="0" u="none" strike="noStrike" kern="1200" cap="none" spc="0" normalizeH="0" baseline="0" noProof="0" dirty="0" err="1">
                <a:ln>
                  <a:noFill/>
                </a:ln>
                <a:solidFill>
                  <a:prstClr val="black"/>
                </a:solidFill>
                <a:effectLst/>
                <a:uLnTx/>
                <a:uFillTx/>
                <a:latin typeface="Segoe UI"/>
                <a:ea typeface="+mn-ea"/>
                <a:cs typeface="+mn-cs"/>
              </a:rPr>
              <a:t>Vol</a:t>
            </a:r>
            <a:r>
              <a:rPr kumimoji="0" lang="en-US" sz="1400" b="1" i="0" u="none" strike="noStrike" kern="1200" cap="none" spc="0" normalizeH="0" baseline="0" noProof="0" dirty="0">
                <a:ln>
                  <a:noFill/>
                </a:ln>
                <a:solidFill>
                  <a:prstClr val="black"/>
                </a:solidFill>
                <a:effectLst/>
                <a:uLnTx/>
                <a:uFillTx/>
                <a:latin typeface="Segoe UI"/>
                <a:ea typeface="+mn-ea"/>
                <a:cs typeface="+mn-cs"/>
              </a:rPr>
              <a:t> 55, #RR-07</a:t>
            </a:r>
          </a:p>
        </p:txBody>
      </p:sp>
    </p:spTree>
    <p:extLst>
      <p:ext uri="{BB962C8B-B14F-4D97-AF65-F5344CB8AC3E}">
        <p14:creationId xmlns:p14="http://schemas.microsoft.com/office/powerpoint/2010/main" val="587979759"/>
      </p:ext>
    </p:extLst>
  </p:cSld>
  <p:clrMapOvr>
    <a:masterClrMapping/>
  </p:clrMapOvr>
  <p:transition advTm="66205"/>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6" name="Rectangle 2"/>
          <p:cNvSpPr>
            <a:spLocks noGrp="1" noChangeArrowheads="1"/>
          </p:cNvSpPr>
          <p:nvPr>
            <p:ph type="title" idx="4294967295"/>
          </p:nvPr>
        </p:nvSpPr>
        <p:spPr>
          <a:xfrm>
            <a:off x="380999" y="0"/>
            <a:ext cx="5613051" cy="1444625"/>
          </a:xfrm>
        </p:spPr>
        <p:txBody>
          <a:bodyPr/>
          <a:lstStyle/>
          <a:p>
            <a:pPr eaLnBrk="1" hangingPunct="1"/>
            <a:r>
              <a:rPr lang="en-US" sz="3600" i="1" dirty="0" err="1"/>
              <a:t>Haemophilus</a:t>
            </a:r>
            <a:r>
              <a:rPr lang="en-US" sz="3600" i="1" dirty="0"/>
              <a:t> </a:t>
            </a:r>
            <a:r>
              <a:rPr lang="en-US" sz="3600" i="1" dirty="0" err="1"/>
              <a:t>influenzae</a:t>
            </a:r>
            <a:r>
              <a:rPr lang="en-US" sz="3600" dirty="0"/>
              <a:t> type b (</a:t>
            </a:r>
            <a:r>
              <a:rPr lang="en-US" sz="3600" dirty="0" err="1"/>
              <a:t>Hib</a:t>
            </a:r>
            <a:r>
              <a:rPr lang="en-US" sz="3600" dirty="0"/>
              <a:t>)</a:t>
            </a:r>
          </a:p>
        </p:txBody>
      </p:sp>
      <p:pic>
        <p:nvPicPr>
          <p:cNvPr id="51297" name="Picture 3" descr="img0020"/>
          <p:cNvPicPr>
            <a:picLocks noChangeAspect="1" noChangeArrowheads="1"/>
          </p:cNvPicPr>
          <p:nvPr/>
        </p:nvPicPr>
        <p:blipFill>
          <a:blip r:embed="rId4" cstate="print"/>
          <a:srcRect/>
          <a:stretch>
            <a:fillRect/>
          </a:stretch>
        </p:blipFill>
        <p:spPr bwMode="auto">
          <a:xfrm>
            <a:off x="6097588" y="238125"/>
            <a:ext cx="2879725" cy="1919288"/>
          </a:xfrm>
          <a:prstGeom prst="rect">
            <a:avLst/>
          </a:prstGeom>
          <a:noFill/>
          <a:ln w="9525">
            <a:noFill/>
            <a:miter lim="800000"/>
            <a:headEnd/>
            <a:tailEnd/>
          </a:ln>
        </p:spPr>
      </p:pic>
      <p:sp>
        <p:nvSpPr>
          <p:cNvPr id="51298" name="Text Box 5"/>
          <p:cNvSpPr txBox="1">
            <a:spLocks noChangeArrowheads="1"/>
          </p:cNvSpPr>
          <p:nvPr/>
        </p:nvSpPr>
        <p:spPr bwMode="auto">
          <a:xfrm>
            <a:off x="128238" y="1444625"/>
            <a:ext cx="8763000" cy="3111621"/>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pitchFamily="34" charset="0"/>
              </a:rPr>
              <a:t>ACIP recommends: </a:t>
            </a:r>
            <a:br>
              <a:rPr lang="en-US" sz="2400" dirty="0">
                <a:solidFill>
                  <a:prstClr val="black"/>
                </a:solidFill>
                <a:latin typeface="Calibri" pitchFamily="34" charset="0"/>
              </a:rPr>
            </a:br>
            <a:r>
              <a:rPr lang="en-US" sz="2400" dirty="0">
                <a:solidFill>
                  <a:prstClr val="black"/>
                </a:solidFill>
                <a:latin typeface="Calibri" pitchFamily="34" charset="0"/>
              </a:rPr>
              <a:t>3-4 doses of Hib (depending on brand)</a:t>
            </a:r>
            <a:endParaRPr lang="en-US" sz="2400" dirty="0">
              <a:solidFill>
                <a:srgbClr val="4F81BD"/>
              </a:solidFill>
              <a:latin typeface="Calibri" pitchFamily="34" charset="0"/>
            </a:endParaRPr>
          </a:p>
          <a:p>
            <a:pPr marL="690563" lvl="1" indent="-233363">
              <a:lnSpc>
                <a:spcPct val="80000"/>
              </a:lnSpc>
              <a:spcBef>
                <a:spcPct val="50000"/>
              </a:spcBef>
              <a:buFontTx/>
              <a:buChar char="•"/>
            </a:pPr>
            <a:r>
              <a:rPr lang="en-US" sz="2400" dirty="0">
                <a:solidFill>
                  <a:prstClr val="black"/>
                </a:solidFill>
                <a:latin typeface="Calibri" pitchFamily="34" charset="0"/>
              </a:rPr>
              <a:t>Dose 1 @ 2 months of age</a:t>
            </a:r>
          </a:p>
          <a:p>
            <a:pPr marL="690563" lvl="1" indent="-233363">
              <a:lnSpc>
                <a:spcPct val="80000"/>
              </a:lnSpc>
              <a:spcBef>
                <a:spcPct val="50000"/>
              </a:spcBef>
              <a:buFontTx/>
              <a:buChar char="•"/>
            </a:pPr>
            <a:r>
              <a:rPr lang="en-US" sz="2400" dirty="0">
                <a:solidFill>
                  <a:prstClr val="black"/>
                </a:solidFill>
                <a:latin typeface="Calibri" pitchFamily="34" charset="0"/>
              </a:rPr>
              <a:t>Dose 2 @ 4 months of age</a:t>
            </a:r>
          </a:p>
          <a:p>
            <a:pPr marL="690563" lvl="1" indent="-233363">
              <a:lnSpc>
                <a:spcPct val="80000"/>
              </a:lnSpc>
              <a:spcBef>
                <a:spcPct val="50000"/>
              </a:spcBef>
              <a:buFontTx/>
              <a:buChar char="•"/>
            </a:pPr>
            <a:r>
              <a:rPr lang="en-US" sz="2400" dirty="0">
                <a:solidFill>
                  <a:prstClr val="black"/>
                </a:solidFill>
                <a:latin typeface="Calibri" pitchFamily="34" charset="0"/>
              </a:rPr>
              <a:t>Dose 3 @ 6 months of age </a:t>
            </a:r>
          </a:p>
          <a:p>
            <a:pPr marL="690563" lvl="1" indent="-233363">
              <a:lnSpc>
                <a:spcPct val="80000"/>
              </a:lnSpc>
              <a:spcBef>
                <a:spcPct val="50000"/>
              </a:spcBef>
            </a:pPr>
            <a:r>
              <a:rPr lang="en-US" sz="1600" dirty="0">
                <a:solidFill>
                  <a:prstClr val="black"/>
                </a:solidFill>
                <a:latin typeface="Calibri" pitchFamily="34" charset="0"/>
              </a:rPr>
              <a:t>      </a:t>
            </a:r>
            <a:r>
              <a:rPr lang="en-US" dirty="0">
                <a:solidFill>
                  <a:prstClr val="black"/>
                </a:solidFill>
                <a:latin typeface="Calibri" pitchFamily="34" charset="0"/>
              </a:rPr>
              <a:t>(Not required if Pedvax HIB® is administered at 2 and 4 months of age)</a:t>
            </a:r>
          </a:p>
          <a:p>
            <a:pPr marL="690563" lvl="1" indent="-233363">
              <a:lnSpc>
                <a:spcPct val="80000"/>
              </a:lnSpc>
              <a:spcBef>
                <a:spcPct val="50000"/>
              </a:spcBef>
              <a:buFontTx/>
              <a:buChar char="•"/>
            </a:pPr>
            <a:r>
              <a:rPr lang="en-US" sz="2400" dirty="0">
                <a:solidFill>
                  <a:prstClr val="black"/>
                </a:solidFill>
                <a:latin typeface="Calibri" pitchFamily="34" charset="0"/>
              </a:rPr>
              <a:t>Booster dose at 12 through 15 months of age </a:t>
            </a:r>
          </a:p>
        </p:txBody>
      </p:sp>
      <p:graphicFrame>
        <p:nvGraphicFramePr>
          <p:cNvPr id="51295" name="Object 95"/>
          <p:cNvGraphicFramePr>
            <a:graphicFrameLocks noChangeAspect="1"/>
          </p:cNvGraphicFramePr>
          <p:nvPr/>
        </p:nvGraphicFramePr>
        <p:xfrm>
          <a:off x="7543800" y="1828800"/>
          <a:ext cx="1450975" cy="1600200"/>
        </p:xfrm>
        <a:graphic>
          <a:graphicData uri="http://schemas.openxmlformats.org/presentationml/2006/ole">
            <mc:AlternateContent xmlns:mc="http://schemas.openxmlformats.org/markup-compatibility/2006">
              <mc:Choice xmlns:v="urn:schemas-microsoft-com:vml" Requires="v">
                <p:oleObj spid="_x0000_s514056" name="Image" r:id="rId5" imgW="2320000" imgH="2560000" progId="">
                  <p:embed/>
                </p:oleObj>
              </mc:Choice>
              <mc:Fallback>
                <p:oleObj name="Image" r:id="rId5" imgW="2320000" imgH="256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1828800"/>
                        <a:ext cx="1450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99" name="Picture 9" descr="hib_aap006"/>
          <p:cNvPicPr>
            <a:picLocks noChangeAspect="1" noChangeArrowheads="1"/>
          </p:cNvPicPr>
          <p:nvPr/>
        </p:nvPicPr>
        <p:blipFill>
          <a:blip r:embed="rId7" cstate="print"/>
          <a:srcRect/>
          <a:stretch>
            <a:fillRect/>
          </a:stretch>
        </p:blipFill>
        <p:spPr bwMode="auto">
          <a:xfrm>
            <a:off x="5715000" y="1600200"/>
            <a:ext cx="1905000" cy="1825625"/>
          </a:xfrm>
          <a:prstGeom prst="rect">
            <a:avLst/>
          </a:prstGeom>
          <a:noFill/>
          <a:ln w="9525">
            <a:noFill/>
            <a:miter lim="800000"/>
            <a:headEnd/>
            <a:tailEnd/>
          </a:ln>
        </p:spPr>
      </p:pic>
      <p:sp>
        <p:nvSpPr>
          <p:cNvPr id="10" name="Rectangle 9"/>
          <p:cNvSpPr/>
          <p:nvPr/>
        </p:nvSpPr>
        <p:spPr>
          <a:xfrm>
            <a:off x="2885339" y="6495673"/>
            <a:ext cx="3297121" cy="307777"/>
          </a:xfrm>
          <a:prstGeom prst="rect">
            <a:avLst/>
          </a:prstGeom>
        </p:spPr>
        <p:txBody>
          <a:bodyPr wrap="none">
            <a:spAutoFit/>
          </a:bodyPr>
          <a:lstStyle/>
          <a:p>
            <a:r>
              <a:rPr lang="en-US" sz="1400" b="1" dirty="0">
                <a:solidFill>
                  <a:prstClr val="black"/>
                </a:solidFill>
                <a:latin typeface="Segoe UI"/>
              </a:rPr>
              <a:t>MMWR, February 28, 2014, </a:t>
            </a:r>
            <a:r>
              <a:rPr lang="en-US" sz="1400" b="1" dirty="0" err="1">
                <a:solidFill>
                  <a:prstClr val="black"/>
                </a:solidFill>
                <a:latin typeface="Segoe UI"/>
              </a:rPr>
              <a:t>Vol</a:t>
            </a:r>
            <a:r>
              <a:rPr lang="en-US" sz="1400" b="1" dirty="0">
                <a:solidFill>
                  <a:prstClr val="black"/>
                </a:solidFill>
                <a:latin typeface="Segoe UI"/>
              </a:rPr>
              <a:t> 63, #RR01</a:t>
            </a:r>
          </a:p>
        </p:txBody>
      </p:sp>
      <p:sp>
        <p:nvSpPr>
          <p:cNvPr id="3" name="Rectangle 2"/>
          <p:cNvSpPr/>
          <p:nvPr/>
        </p:nvSpPr>
        <p:spPr>
          <a:xfrm>
            <a:off x="128238" y="4808639"/>
            <a:ext cx="8763000" cy="954107"/>
          </a:xfrm>
          <a:prstGeom prst="rect">
            <a:avLst/>
          </a:prstGeom>
        </p:spPr>
        <p:txBody>
          <a:bodyPr wrap="square">
            <a:spAutoFit/>
          </a:bodyPr>
          <a:lstStyle/>
          <a:p>
            <a:pPr fontAlgn="auto">
              <a:spcBef>
                <a:spcPts val="0"/>
              </a:spcBef>
              <a:spcAft>
                <a:spcPts val="0"/>
              </a:spcAft>
              <a:buSzPct val="65000"/>
              <a:defRPr/>
            </a:pPr>
            <a:r>
              <a:rPr lang="en-US" sz="2800" dirty="0">
                <a:solidFill>
                  <a:prstClr val="black"/>
                </a:solidFill>
                <a:latin typeface="Calibri"/>
              </a:rPr>
              <a:t>**Hiberix has been added to the list of vaccines that may be used for the primary vaccination series.</a:t>
            </a:r>
          </a:p>
        </p:txBody>
      </p:sp>
    </p:spTree>
    <p:extLst>
      <p:ext uri="{BB962C8B-B14F-4D97-AF65-F5344CB8AC3E}">
        <p14:creationId xmlns:p14="http://schemas.microsoft.com/office/powerpoint/2010/main" val="3223788457"/>
      </p:ext>
    </p:extLst>
  </p:cSld>
  <p:clrMapOvr>
    <a:masterClrMapping/>
  </p:clrMapOvr>
  <p:transition advTm="7475"/>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52400"/>
            <a:ext cx="8839200" cy="990600"/>
          </a:xfrm>
        </p:spPr>
        <p:txBody>
          <a:bodyPr/>
          <a:lstStyle/>
          <a:p>
            <a:r>
              <a:rPr lang="en-US" dirty="0"/>
              <a:t>Polio</a:t>
            </a:r>
          </a:p>
        </p:txBody>
      </p:sp>
      <p:sp>
        <p:nvSpPr>
          <p:cNvPr id="3" name="Content Placeholder 2"/>
          <p:cNvSpPr>
            <a:spLocks noGrp="1"/>
          </p:cNvSpPr>
          <p:nvPr>
            <p:ph idx="1"/>
          </p:nvPr>
        </p:nvSpPr>
        <p:spPr>
          <a:xfrm>
            <a:off x="476250" y="1295400"/>
            <a:ext cx="4953000" cy="4525963"/>
          </a:xfrm>
        </p:spPr>
        <p:txBody>
          <a:bodyPr/>
          <a:lstStyle/>
          <a:p>
            <a:pPr marL="0" indent="0">
              <a:buNone/>
            </a:pPr>
            <a:r>
              <a:rPr lang="en-US" dirty="0"/>
              <a:t>ACIP recommends:</a:t>
            </a:r>
          </a:p>
          <a:p>
            <a:r>
              <a:rPr lang="en-US" sz="2400" dirty="0"/>
              <a:t>4- dose series at 2, 4, 6 through 18 months, and 4 through 6 years</a:t>
            </a:r>
          </a:p>
          <a:p>
            <a:r>
              <a:rPr lang="en-US" sz="2400" dirty="0"/>
              <a:t>Final dose after the fourth birthday and at least 6 months after the previous dose</a:t>
            </a:r>
          </a:p>
        </p:txBody>
      </p:sp>
      <p:pic>
        <p:nvPicPr>
          <p:cNvPr id="4" name="Picture 3"/>
          <p:cNvPicPr>
            <a:picLocks noChangeAspect="1"/>
          </p:cNvPicPr>
          <p:nvPr/>
        </p:nvPicPr>
        <p:blipFill>
          <a:blip r:embed="rId3"/>
          <a:stretch>
            <a:fillRect/>
          </a:stretch>
        </p:blipFill>
        <p:spPr>
          <a:xfrm>
            <a:off x="6324600" y="628650"/>
            <a:ext cx="1600200" cy="2305050"/>
          </a:xfrm>
          <a:prstGeom prst="rect">
            <a:avLst/>
          </a:prstGeom>
        </p:spPr>
      </p:pic>
      <p:pic>
        <p:nvPicPr>
          <p:cNvPr id="5" name="Picture 4" descr="pik04"/>
          <p:cNvPicPr>
            <a:picLocks noChangeAspect="1" noChangeArrowheads="1"/>
          </p:cNvPicPr>
          <p:nvPr/>
        </p:nvPicPr>
        <p:blipFill>
          <a:blip r:embed="rId4" cstate="print"/>
          <a:srcRect/>
          <a:stretch>
            <a:fillRect/>
          </a:stretch>
        </p:blipFill>
        <p:spPr bwMode="auto">
          <a:xfrm>
            <a:off x="5943601" y="3200400"/>
            <a:ext cx="2667000" cy="3125788"/>
          </a:xfrm>
          <a:prstGeom prst="rect">
            <a:avLst/>
          </a:prstGeom>
          <a:noFill/>
          <a:ln w="9525">
            <a:noFill/>
            <a:miter lim="800000"/>
            <a:headEnd/>
            <a:tailEnd/>
          </a:ln>
        </p:spPr>
      </p:pic>
      <p:sp>
        <p:nvSpPr>
          <p:cNvPr id="6" name="Rectangle 5"/>
          <p:cNvSpPr/>
          <p:nvPr/>
        </p:nvSpPr>
        <p:spPr>
          <a:xfrm>
            <a:off x="476250" y="4800364"/>
            <a:ext cx="5162550" cy="707886"/>
          </a:xfrm>
          <a:prstGeom prst="rect">
            <a:avLst/>
          </a:prstGeom>
        </p:spPr>
        <p:txBody>
          <a:bodyPr wrap="square">
            <a:spAutoFit/>
          </a:bodyPr>
          <a:lstStyle/>
          <a:p>
            <a:r>
              <a:rPr lang="en-US" sz="2000" b="1" dirty="0">
                <a:solidFill>
                  <a:prstClr val="black"/>
                </a:solidFill>
                <a:latin typeface="Segoe UI"/>
              </a:rPr>
              <a:t>Evaluate travelers for the need of polio vaccine if traveling to endemic countries.</a:t>
            </a:r>
          </a:p>
        </p:txBody>
      </p:sp>
    </p:spTree>
    <p:extLst>
      <p:ext uri="{BB962C8B-B14F-4D97-AF65-F5344CB8AC3E}">
        <p14:creationId xmlns:p14="http://schemas.microsoft.com/office/powerpoint/2010/main" val="101875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a:t>Measles, Mumps, Rubella</a:t>
            </a:r>
          </a:p>
        </p:txBody>
      </p:sp>
      <p:sp>
        <p:nvSpPr>
          <p:cNvPr id="3" name="Content Placeholder 2"/>
          <p:cNvSpPr>
            <a:spLocks noGrp="1"/>
          </p:cNvSpPr>
          <p:nvPr>
            <p:ph idx="1"/>
          </p:nvPr>
        </p:nvSpPr>
        <p:spPr>
          <a:xfrm>
            <a:off x="457200" y="990601"/>
            <a:ext cx="4114800" cy="3178832"/>
          </a:xfrm>
        </p:spPr>
        <p:txBody>
          <a:bodyPr/>
          <a:lstStyle/>
          <a:p>
            <a:pPr marL="0" indent="0">
              <a:buNone/>
            </a:pPr>
            <a:r>
              <a:rPr lang="en-US" dirty="0"/>
              <a:t>ACIP recommends:</a:t>
            </a:r>
          </a:p>
          <a:p>
            <a:r>
              <a:rPr lang="en-US" sz="2400" dirty="0"/>
              <a:t>2- dose series at ages 12 through 15 months and 4 through 6 years</a:t>
            </a:r>
          </a:p>
          <a:p>
            <a:r>
              <a:rPr lang="en-US" sz="2400" dirty="0"/>
              <a:t>at least 4 weeks between first and second dose</a:t>
            </a:r>
          </a:p>
          <a:p>
            <a:pPr marL="0" indent="0">
              <a:buNone/>
            </a:pPr>
            <a:endParaRPr lang="en-US" dirty="0"/>
          </a:p>
        </p:txBody>
      </p:sp>
      <p:pic>
        <p:nvPicPr>
          <p:cNvPr id="4" name="Picture 3" descr="measiac004"/>
          <p:cNvPicPr>
            <a:picLocks noChangeAspect="1" noChangeArrowheads="1"/>
          </p:cNvPicPr>
          <p:nvPr/>
        </p:nvPicPr>
        <p:blipFill>
          <a:blip r:embed="rId3" cstate="print"/>
          <a:srcRect/>
          <a:stretch>
            <a:fillRect/>
          </a:stretch>
        </p:blipFill>
        <p:spPr bwMode="auto">
          <a:xfrm>
            <a:off x="4845424" y="1131198"/>
            <a:ext cx="1701800" cy="2554288"/>
          </a:xfrm>
          <a:prstGeom prst="rect">
            <a:avLst/>
          </a:prstGeom>
          <a:noFill/>
          <a:ln w="9525">
            <a:noFill/>
            <a:miter lim="800000"/>
            <a:headEnd/>
            <a:tailEnd/>
          </a:ln>
        </p:spPr>
      </p:pic>
      <p:pic>
        <p:nvPicPr>
          <p:cNvPr id="5" name="Picture 5" descr="Mumps image"/>
          <p:cNvPicPr>
            <a:picLocks noChangeAspect="1" noChangeArrowheads="1"/>
          </p:cNvPicPr>
          <p:nvPr/>
        </p:nvPicPr>
        <p:blipFill>
          <a:blip r:embed="rId4" cstate="print"/>
          <a:srcRect/>
          <a:stretch>
            <a:fillRect/>
          </a:stretch>
        </p:blipFill>
        <p:spPr bwMode="auto">
          <a:xfrm>
            <a:off x="6682468" y="2273128"/>
            <a:ext cx="2211552" cy="2206625"/>
          </a:xfrm>
          <a:prstGeom prst="rect">
            <a:avLst/>
          </a:prstGeom>
          <a:noFill/>
          <a:ln w="9525">
            <a:noFill/>
            <a:miter lim="800000"/>
            <a:headEnd/>
            <a:tailEnd/>
          </a:ln>
        </p:spPr>
      </p:pic>
      <p:pic>
        <p:nvPicPr>
          <p:cNvPr id="7" name="Picture 9" descr="img0018"/>
          <p:cNvPicPr>
            <a:picLocks noChangeAspect="1" noChangeArrowheads="1"/>
          </p:cNvPicPr>
          <p:nvPr/>
        </p:nvPicPr>
        <p:blipFill>
          <a:blip r:embed="rId5" cstate="print"/>
          <a:srcRect/>
          <a:stretch>
            <a:fillRect/>
          </a:stretch>
        </p:blipFill>
        <p:spPr bwMode="auto">
          <a:xfrm>
            <a:off x="2831646" y="3826084"/>
            <a:ext cx="2795588" cy="1902098"/>
          </a:xfrm>
          <a:prstGeom prst="rect">
            <a:avLst/>
          </a:prstGeom>
          <a:noFill/>
          <a:ln w="9525">
            <a:noFill/>
            <a:miter lim="800000"/>
            <a:headEnd/>
            <a:tailEnd/>
          </a:ln>
        </p:spPr>
      </p:pic>
      <p:sp>
        <p:nvSpPr>
          <p:cNvPr id="8" name="Rectangle 7"/>
          <p:cNvSpPr/>
          <p:nvPr/>
        </p:nvSpPr>
        <p:spPr>
          <a:xfrm>
            <a:off x="367535" y="5915988"/>
            <a:ext cx="4237122" cy="369332"/>
          </a:xfrm>
          <a:prstGeom prst="rect">
            <a:avLst/>
          </a:prstGeom>
        </p:spPr>
        <p:txBody>
          <a:bodyPr wrap="none">
            <a:spAutoFit/>
          </a:bodyPr>
          <a:lstStyle/>
          <a:p>
            <a:r>
              <a:rPr lang="nl-NL" dirty="0">
                <a:solidFill>
                  <a:prstClr val="black"/>
                </a:solidFill>
              </a:rPr>
              <a:t>MMWR, June 14, 2013, Vol 62, #RR-04</a:t>
            </a:r>
          </a:p>
        </p:txBody>
      </p:sp>
    </p:spTree>
    <p:extLst>
      <p:ext uri="{BB962C8B-B14F-4D97-AF65-F5344CB8AC3E}">
        <p14:creationId xmlns:p14="http://schemas.microsoft.com/office/powerpoint/2010/main" val="227304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a:t>Varicella</a:t>
            </a:r>
          </a:p>
        </p:txBody>
      </p:sp>
      <p:sp>
        <p:nvSpPr>
          <p:cNvPr id="3" name="Content Placeholder 2"/>
          <p:cNvSpPr>
            <a:spLocks noGrp="1"/>
          </p:cNvSpPr>
          <p:nvPr>
            <p:ph idx="1"/>
          </p:nvPr>
        </p:nvSpPr>
        <p:spPr>
          <a:xfrm>
            <a:off x="304800" y="999067"/>
            <a:ext cx="4572000" cy="4525963"/>
          </a:xfrm>
        </p:spPr>
        <p:txBody>
          <a:bodyPr>
            <a:normAutofit/>
          </a:bodyPr>
          <a:lstStyle/>
          <a:p>
            <a:pPr marL="0" indent="0">
              <a:buNone/>
            </a:pPr>
            <a:r>
              <a:rPr lang="en-US" dirty="0"/>
              <a:t>ACIP recommends:</a:t>
            </a:r>
          </a:p>
          <a:p>
            <a:r>
              <a:rPr lang="en-US" sz="2400" dirty="0"/>
              <a:t>2-dose series at 12 through 15 months and 4 through 6 years</a:t>
            </a:r>
          </a:p>
          <a:p>
            <a:r>
              <a:rPr lang="en-US" sz="2400" dirty="0"/>
              <a:t>Second dose may be administered before age 4 years, provided 3 months have elapsed since the first dose</a:t>
            </a:r>
          </a:p>
        </p:txBody>
      </p:sp>
      <p:pic>
        <p:nvPicPr>
          <p:cNvPr id="4" name="Picture 3"/>
          <p:cNvPicPr>
            <a:picLocks noChangeAspect="1"/>
          </p:cNvPicPr>
          <p:nvPr/>
        </p:nvPicPr>
        <p:blipFill>
          <a:blip r:embed="rId3"/>
          <a:stretch>
            <a:fillRect/>
          </a:stretch>
        </p:blipFill>
        <p:spPr>
          <a:xfrm>
            <a:off x="5486400" y="990600"/>
            <a:ext cx="2194750" cy="2743438"/>
          </a:xfrm>
          <a:prstGeom prst="rect">
            <a:avLst/>
          </a:prstGeom>
        </p:spPr>
      </p:pic>
      <p:pic>
        <p:nvPicPr>
          <p:cNvPr id="5" name="Picture 4"/>
          <p:cNvPicPr>
            <a:picLocks noChangeAspect="1"/>
          </p:cNvPicPr>
          <p:nvPr/>
        </p:nvPicPr>
        <p:blipFill>
          <a:blip r:embed="rId4"/>
          <a:stretch>
            <a:fillRect/>
          </a:stretch>
        </p:blipFill>
        <p:spPr>
          <a:xfrm>
            <a:off x="5105400" y="3962400"/>
            <a:ext cx="3468925" cy="2286198"/>
          </a:xfrm>
          <a:prstGeom prst="rect">
            <a:avLst/>
          </a:prstGeom>
        </p:spPr>
      </p:pic>
    </p:spTree>
    <p:extLst>
      <p:ext uri="{BB962C8B-B14F-4D97-AF65-F5344CB8AC3E}">
        <p14:creationId xmlns:p14="http://schemas.microsoft.com/office/powerpoint/2010/main" val="220554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idx="4294967295"/>
          </p:nvPr>
        </p:nvSpPr>
        <p:spPr>
          <a:xfrm>
            <a:off x="381000" y="0"/>
            <a:ext cx="8458200" cy="1295400"/>
          </a:xfrm>
        </p:spPr>
        <p:txBody>
          <a:bodyPr>
            <a:noAutofit/>
          </a:bodyPr>
          <a:lstStyle/>
          <a:p>
            <a:pPr eaLnBrk="1" hangingPunct="1"/>
            <a:r>
              <a:rPr lang="en-US" dirty="0"/>
              <a:t>Pneumococcal Conjugate Vaccine</a:t>
            </a:r>
            <a:br>
              <a:rPr lang="en-US" dirty="0"/>
            </a:br>
            <a:r>
              <a:rPr lang="en-US" dirty="0"/>
              <a:t>(PCV13) </a:t>
            </a:r>
            <a:endParaRPr lang="en-US" i="1" baseline="30000" dirty="0"/>
          </a:p>
        </p:txBody>
      </p:sp>
      <p:sp>
        <p:nvSpPr>
          <p:cNvPr id="59395" name="Rectangle 3"/>
          <p:cNvSpPr>
            <a:spLocks noGrp="1" noChangeArrowheads="1"/>
          </p:cNvSpPr>
          <p:nvPr>
            <p:ph type="body" idx="4294967295"/>
          </p:nvPr>
        </p:nvSpPr>
        <p:spPr>
          <a:xfrm>
            <a:off x="266700" y="1524000"/>
            <a:ext cx="8686800" cy="4221039"/>
          </a:xfrm>
        </p:spPr>
        <p:txBody>
          <a:bodyPr>
            <a:normAutofit fontScale="70000" lnSpcReduction="20000"/>
          </a:bodyPr>
          <a:lstStyle/>
          <a:p>
            <a:pPr eaLnBrk="1" hangingPunct="1">
              <a:lnSpc>
                <a:spcPct val="80000"/>
              </a:lnSpc>
              <a:buFontTx/>
              <a:buNone/>
            </a:pPr>
            <a:r>
              <a:rPr lang="en-US" sz="2800" dirty="0">
                <a:solidFill>
                  <a:srgbClr val="FFFFCC"/>
                </a:solidFill>
              </a:rPr>
              <a:t>  </a:t>
            </a:r>
            <a:r>
              <a:rPr lang="en-US" sz="2800" dirty="0"/>
              <a:t> ACIP recommends:</a:t>
            </a:r>
            <a:r>
              <a:rPr lang="en-US" sz="2800" b="1" dirty="0"/>
              <a:t> </a:t>
            </a:r>
          </a:p>
          <a:p>
            <a:pPr lvl="1">
              <a:buFont typeface="Arial" panose="020B0604020202020204" pitchFamily="34" charset="0"/>
              <a:buChar char="•"/>
            </a:pPr>
            <a:r>
              <a:rPr lang="en-US" sz="2400" dirty="0"/>
              <a:t>4- dose series at ages 2, 4, and 6 months and at 12 through 15 months</a:t>
            </a:r>
          </a:p>
          <a:p>
            <a:pPr lvl="1">
              <a:buFont typeface="Arial" panose="020B0604020202020204" pitchFamily="34" charset="0"/>
              <a:buChar char="•"/>
            </a:pPr>
            <a:r>
              <a:rPr lang="en-US" sz="2400" dirty="0"/>
              <a:t>1- dose to catch-up all healthy children 24 through 59 months</a:t>
            </a:r>
          </a:p>
          <a:p>
            <a:pPr marL="457200" lvl="1" indent="0">
              <a:buNone/>
            </a:pPr>
            <a:endParaRPr lang="en-US" sz="2400" dirty="0"/>
          </a:p>
          <a:p>
            <a:pPr lvl="1" eaLnBrk="1" hangingPunct="1">
              <a:lnSpc>
                <a:spcPct val="120000"/>
              </a:lnSpc>
            </a:pPr>
            <a:r>
              <a:rPr lang="en-US" sz="2400" dirty="0"/>
              <a:t>Children 60 through 71 months who have underlying medical conditions that increase their risk of pneumococcal disease or complications and have not previously received PCV13</a:t>
            </a:r>
          </a:p>
          <a:p>
            <a:pPr marL="457200" lvl="1" indent="0" eaLnBrk="1" hangingPunct="1">
              <a:lnSpc>
                <a:spcPct val="120000"/>
              </a:lnSpc>
              <a:buNone/>
            </a:pPr>
            <a:endParaRPr lang="en-US" sz="2400" dirty="0"/>
          </a:p>
          <a:p>
            <a:pPr lvl="1" eaLnBrk="1" hangingPunct="1"/>
            <a:r>
              <a:rPr lang="en-US" sz="2400" dirty="0"/>
              <a:t>Children and adolescents aged 6 through 18 years with:</a:t>
            </a:r>
          </a:p>
          <a:p>
            <a:pPr marL="1200150" lvl="2" indent="-342900" eaLnBrk="1" hangingPunct="1">
              <a:lnSpc>
                <a:spcPct val="120000"/>
              </a:lnSpc>
            </a:pPr>
            <a:r>
              <a:rPr lang="en-US" sz="2600" dirty="0"/>
              <a:t>immunocompromising conditions</a:t>
            </a:r>
          </a:p>
          <a:p>
            <a:pPr marL="1200150" lvl="2" indent="-342900" eaLnBrk="1" hangingPunct="1">
              <a:lnSpc>
                <a:spcPct val="120000"/>
              </a:lnSpc>
            </a:pPr>
            <a:r>
              <a:rPr lang="en-US" sz="2600" dirty="0"/>
              <a:t>functional or anatomic asplenia</a:t>
            </a:r>
          </a:p>
          <a:p>
            <a:pPr marL="1200150" lvl="2" indent="-342900" eaLnBrk="1" hangingPunct="1">
              <a:lnSpc>
                <a:spcPct val="120000"/>
              </a:lnSpc>
            </a:pPr>
            <a:r>
              <a:rPr lang="en-US" sz="2600" dirty="0"/>
              <a:t>CSF leaks or cochlear implants,</a:t>
            </a:r>
          </a:p>
          <a:p>
            <a:pPr marL="1200150" lvl="2" indent="-342900" eaLnBrk="1" hangingPunct="1">
              <a:lnSpc>
                <a:spcPct val="120000"/>
              </a:lnSpc>
            </a:pPr>
            <a:r>
              <a:rPr lang="en-US" sz="2600" dirty="0"/>
              <a:t>solid organ transplants or chronic renal failure who have not previously received PCV 13</a:t>
            </a:r>
            <a:endParaRPr lang="en-US" sz="2600" b="1" baseline="30000" dirty="0"/>
          </a:p>
        </p:txBody>
      </p:sp>
      <p:sp>
        <p:nvSpPr>
          <p:cNvPr id="5" name="Rectangle 4"/>
          <p:cNvSpPr/>
          <p:nvPr/>
        </p:nvSpPr>
        <p:spPr>
          <a:xfrm>
            <a:off x="952500" y="6172558"/>
            <a:ext cx="7315200" cy="307777"/>
          </a:xfrm>
          <a:prstGeom prst="rect">
            <a:avLst/>
          </a:prstGeom>
        </p:spPr>
        <p:txBody>
          <a:bodyPr wrap="square">
            <a:spAutoFit/>
          </a:bodyPr>
          <a:lstStyle/>
          <a:p>
            <a:r>
              <a:rPr lang="en-US" sz="1400" b="1" dirty="0">
                <a:solidFill>
                  <a:prstClr val="black"/>
                </a:solidFill>
                <a:latin typeface="Segoe UI"/>
              </a:rPr>
              <a:t>MMWR, December 10, 2010, Vo1 59, #RR-11      MMWR, June 28, 2013, </a:t>
            </a:r>
            <a:r>
              <a:rPr lang="en-US" sz="1400" b="1" dirty="0" err="1">
                <a:solidFill>
                  <a:prstClr val="black"/>
                </a:solidFill>
                <a:latin typeface="Segoe UI"/>
              </a:rPr>
              <a:t>Vol</a:t>
            </a:r>
            <a:r>
              <a:rPr lang="en-US" sz="1400" b="1" dirty="0">
                <a:solidFill>
                  <a:prstClr val="black"/>
                </a:solidFill>
                <a:latin typeface="Segoe UI"/>
              </a:rPr>
              <a:t> 62, #25</a:t>
            </a:r>
          </a:p>
        </p:txBody>
      </p:sp>
    </p:spTree>
    <p:extLst>
      <p:ext uri="{BB962C8B-B14F-4D97-AF65-F5344CB8AC3E}">
        <p14:creationId xmlns:p14="http://schemas.microsoft.com/office/powerpoint/2010/main" val="1384424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76200"/>
            <a:ext cx="9144000" cy="1143000"/>
          </a:xfrm>
        </p:spPr>
        <p:txBody>
          <a:bodyPr/>
          <a:lstStyle/>
          <a:p>
            <a:r>
              <a:rPr lang="en-US" sz="3600" dirty="0"/>
              <a:t>Meningococcal Conjugate Vaccine (MCV4)</a:t>
            </a:r>
            <a:br>
              <a:rPr lang="en-US" sz="3600" dirty="0"/>
            </a:br>
            <a:r>
              <a:rPr lang="en-US" sz="2400" dirty="0"/>
              <a:t>(Men A,C,Y, W-135)</a:t>
            </a:r>
            <a:endParaRPr lang="en-US" sz="2400" dirty="0">
              <a:sym typeface="Symbol" pitchFamily="18" charset="2"/>
            </a:endParaRPr>
          </a:p>
        </p:txBody>
      </p:sp>
      <p:sp>
        <p:nvSpPr>
          <p:cNvPr id="259075" name="Rectangle 3"/>
          <p:cNvSpPr>
            <a:spLocks noGrp="1" noChangeArrowheads="1"/>
          </p:cNvSpPr>
          <p:nvPr>
            <p:ph type="body" idx="4294967295"/>
          </p:nvPr>
        </p:nvSpPr>
        <p:spPr>
          <a:xfrm>
            <a:off x="0" y="1154569"/>
            <a:ext cx="9144000" cy="685800"/>
          </a:xfrm>
        </p:spPr>
        <p:txBody>
          <a:bodyPr>
            <a:normAutofit/>
          </a:bodyPr>
          <a:lstStyle/>
          <a:p>
            <a:pPr algn="ctr">
              <a:lnSpc>
                <a:spcPct val="80000"/>
              </a:lnSpc>
              <a:spcBef>
                <a:spcPct val="35000"/>
              </a:spcBef>
              <a:buClr>
                <a:srgbClr val="FFFFCC"/>
              </a:buClr>
              <a:buFontTx/>
              <a:buNone/>
            </a:pPr>
            <a:r>
              <a:rPr lang="en-US" sz="2000" dirty="0" err="1"/>
              <a:t>Menactra</a:t>
            </a:r>
            <a:r>
              <a:rPr lang="en-US" sz="2000" b="1" baseline="30000" dirty="0">
                <a:sym typeface="Symbol" pitchFamily="18" charset="2"/>
              </a:rPr>
              <a:t></a:t>
            </a:r>
            <a:r>
              <a:rPr lang="en-US" sz="2000" b="1" dirty="0"/>
              <a:t> </a:t>
            </a:r>
            <a:r>
              <a:rPr lang="en-US" sz="2000" dirty="0"/>
              <a:t>licensed for 9 mos.</a:t>
            </a:r>
            <a:r>
              <a:rPr lang="en-US" sz="2000" dirty="0">
                <a:solidFill>
                  <a:schemeClr val="accent1"/>
                </a:solidFill>
              </a:rPr>
              <a:t> </a:t>
            </a:r>
            <a:r>
              <a:rPr lang="en-US" sz="2000" dirty="0"/>
              <a:t>through 55 years</a:t>
            </a:r>
          </a:p>
          <a:p>
            <a:pPr algn="ctr">
              <a:lnSpc>
                <a:spcPct val="80000"/>
              </a:lnSpc>
              <a:spcBef>
                <a:spcPct val="35000"/>
              </a:spcBef>
              <a:buClr>
                <a:srgbClr val="FFFFCC"/>
              </a:buClr>
              <a:buFontTx/>
              <a:buNone/>
            </a:pPr>
            <a:r>
              <a:rPr lang="en-US" sz="2000" dirty="0" err="1"/>
              <a:t>Menveo</a:t>
            </a:r>
            <a:r>
              <a:rPr lang="en-US" sz="2000" dirty="0">
                <a:sym typeface="Symbol" pitchFamily="18" charset="2"/>
              </a:rPr>
              <a:t>®</a:t>
            </a:r>
            <a:r>
              <a:rPr lang="en-US" sz="2000" dirty="0"/>
              <a:t> licensed for ages 2 mos. through 55 years</a:t>
            </a:r>
          </a:p>
        </p:txBody>
      </p:sp>
      <p:sp>
        <p:nvSpPr>
          <p:cNvPr id="332804" name="Text Box 4"/>
          <p:cNvSpPr txBox="1">
            <a:spLocks noChangeArrowheads="1"/>
          </p:cNvSpPr>
          <p:nvPr/>
        </p:nvSpPr>
        <p:spPr bwMode="auto">
          <a:xfrm>
            <a:off x="0" y="1796421"/>
            <a:ext cx="8839200" cy="2462213"/>
          </a:xfrm>
          <a:prstGeom prst="rect">
            <a:avLst/>
          </a:prstGeom>
          <a:noFill/>
          <a:ln w="9525">
            <a:noFill/>
            <a:miter lim="800000"/>
            <a:headEnd/>
            <a:tailEnd/>
          </a:ln>
        </p:spPr>
        <p:txBody>
          <a:bodyPr wrap="square">
            <a:spAutoFit/>
          </a:bodyPr>
          <a:lstStyle/>
          <a:p>
            <a:pPr fontAlgn="auto">
              <a:spcBef>
                <a:spcPts val="0"/>
              </a:spcBef>
              <a:spcAft>
                <a:spcPts val="0"/>
              </a:spcAft>
            </a:pPr>
            <a:r>
              <a:rPr lang="en-US" sz="2800" b="1" dirty="0">
                <a:solidFill>
                  <a:prstClr val="black"/>
                </a:solidFill>
                <a:latin typeface="Calibri"/>
              </a:rPr>
              <a:t>ACIP recommends:</a:t>
            </a:r>
            <a:endParaRPr lang="en-US" sz="2800" dirty="0">
              <a:solidFill>
                <a:prstClr val="black"/>
              </a:solidFill>
              <a:latin typeface="Calibri"/>
            </a:endParaRPr>
          </a:p>
          <a:p>
            <a:pPr marL="463550" lvl="1" indent="-285750" fontAlgn="auto">
              <a:lnSpc>
                <a:spcPct val="150000"/>
              </a:lnSpc>
              <a:spcBef>
                <a:spcPts val="0"/>
              </a:spcBef>
              <a:spcAft>
                <a:spcPts val="0"/>
              </a:spcAft>
              <a:buFontTx/>
              <a:buChar char="•"/>
            </a:pPr>
            <a:r>
              <a:rPr lang="en-US" dirty="0">
                <a:solidFill>
                  <a:prstClr val="black"/>
                </a:solidFill>
                <a:latin typeface="Segoe UI"/>
              </a:rPr>
              <a:t>First dose at age 11 or 12 years and a booster dose at 16 years. </a:t>
            </a:r>
          </a:p>
          <a:p>
            <a:pPr marL="463550" lvl="1" indent="-285750" fontAlgn="auto">
              <a:spcBef>
                <a:spcPts val="0"/>
              </a:spcBef>
              <a:spcAft>
                <a:spcPts val="0"/>
              </a:spcAft>
              <a:buFontTx/>
              <a:buChar char="•"/>
            </a:pPr>
            <a:r>
              <a:rPr lang="en-US" dirty="0">
                <a:solidFill>
                  <a:prstClr val="black"/>
                </a:solidFill>
                <a:latin typeface="Segoe UI"/>
              </a:rPr>
              <a:t>If first dose is at 13-15 years, give booster dose 5 years after the first dose or sooner if entering college or technical school.   </a:t>
            </a:r>
          </a:p>
          <a:p>
            <a:pPr marL="463550" lvl="1" indent="-285750" fontAlgn="auto">
              <a:lnSpc>
                <a:spcPct val="150000"/>
              </a:lnSpc>
              <a:spcBef>
                <a:spcPts val="0"/>
              </a:spcBef>
              <a:spcAft>
                <a:spcPts val="0"/>
              </a:spcAft>
              <a:buFontTx/>
              <a:buChar char="•"/>
            </a:pPr>
            <a:r>
              <a:rPr lang="en-US" dirty="0">
                <a:solidFill>
                  <a:prstClr val="black"/>
                </a:solidFill>
                <a:latin typeface="Segoe UI"/>
              </a:rPr>
              <a:t>If first dose is received ≥ 16 years of age, a 2</a:t>
            </a:r>
            <a:r>
              <a:rPr lang="en-US" baseline="30000" dirty="0">
                <a:solidFill>
                  <a:prstClr val="black"/>
                </a:solidFill>
                <a:latin typeface="Segoe UI"/>
              </a:rPr>
              <a:t>nd</a:t>
            </a:r>
            <a:r>
              <a:rPr lang="en-US" dirty="0">
                <a:solidFill>
                  <a:prstClr val="black"/>
                </a:solidFill>
                <a:latin typeface="Segoe UI"/>
              </a:rPr>
              <a:t> dose is not needed.</a:t>
            </a:r>
          </a:p>
          <a:p>
            <a:pPr marL="463550" lvl="1" indent="-285750" fontAlgn="auto">
              <a:spcBef>
                <a:spcPts val="0"/>
              </a:spcBef>
              <a:spcAft>
                <a:spcPts val="0"/>
              </a:spcAft>
              <a:buFontTx/>
              <a:buChar char="•"/>
            </a:pPr>
            <a:r>
              <a:rPr lang="en-US" dirty="0">
                <a:solidFill>
                  <a:prstClr val="black"/>
                </a:solidFill>
                <a:latin typeface="Segoe UI"/>
              </a:rPr>
              <a:t>Persons aged 21 years or younger attending school or college should have documentation of one dose of MCV4 not more than 5 years before enrollment. </a:t>
            </a:r>
          </a:p>
        </p:txBody>
      </p:sp>
      <p:sp>
        <p:nvSpPr>
          <p:cNvPr id="259078" name="Text Box 7"/>
          <p:cNvSpPr txBox="1">
            <a:spLocks noChangeArrowheads="1"/>
          </p:cNvSpPr>
          <p:nvPr/>
        </p:nvSpPr>
        <p:spPr bwMode="auto">
          <a:xfrm>
            <a:off x="7985125" y="3465513"/>
            <a:ext cx="184150" cy="366712"/>
          </a:xfrm>
          <a:prstGeom prst="rect">
            <a:avLst/>
          </a:prstGeom>
          <a:noFill/>
          <a:ln w="9525">
            <a:noFill/>
            <a:miter lim="800000"/>
            <a:headEnd/>
            <a:tailEnd/>
          </a:ln>
        </p:spPr>
        <p:txBody>
          <a:bodyPr wrap="none">
            <a:spAutoFit/>
          </a:bodyPr>
          <a:lstStyle/>
          <a:p>
            <a:pPr fontAlgn="auto">
              <a:spcBef>
                <a:spcPts val="0"/>
              </a:spcBef>
              <a:spcAft>
                <a:spcPts val="0"/>
              </a:spcAft>
            </a:pPr>
            <a:endParaRPr lang="en-US">
              <a:solidFill>
                <a:srgbClr val="FFFFFF"/>
              </a:solidFill>
              <a:latin typeface="Calibri"/>
            </a:endParaRPr>
          </a:p>
        </p:txBody>
      </p:sp>
      <p:sp>
        <p:nvSpPr>
          <p:cNvPr id="259079" name="TextBox 6"/>
          <p:cNvSpPr txBox="1">
            <a:spLocks noChangeArrowheads="1"/>
          </p:cNvSpPr>
          <p:nvPr/>
        </p:nvSpPr>
        <p:spPr bwMode="auto">
          <a:xfrm>
            <a:off x="8001000" y="5638800"/>
            <a:ext cx="533400" cy="366713"/>
          </a:xfrm>
          <a:prstGeom prst="rect">
            <a:avLst/>
          </a:prstGeom>
          <a:noFill/>
          <a:ln w="9525">
            <a:noFill/>
            <a:miter lim="800000"/>
            <a:headEnd/>
            <a:tailEnd/>
          </a:ln>
        </p:spPr>
        <p:txBody>
          <a:bodyPr>
            <a:spAutoFit/>
          </a:bodyPr>
          <a:lstStyle/>
          <a:p>
            <a:pPr fontAlgn="auto">
              <a:spcBef>
                <a:spcPts val="0"/>
              </a:spcBef>
              <a:spcAft>
                <a:spcPts val="0"/>
              </a:spcAft>
            </a:pPr>
            <a:endParaRPr lang="en-US" b="1">
              <a:solidFill>
                <a:srgbClr val="FFC000"/>
              </a:solidFill>
              <a:latin typeface="Calibri"/>
            </a:endParaRPr>
          </a:p>
        </p:txBody>
      </p:sp>
      <p:sp>
        <p:nvSpPr>
          <p:cNvPr id="8" name="Rectangle 7"/>
          <p:cNvSpPr/>
          <p:nvPr/>
        </p:nvSpPr>
        <p:spPr>
          <a:xfrm>
            <a:off x="2057400" y="6352908"/>
            <a:ext cx="3112070" cy="307777"/>
          </a:xfrm>
          <a:prstGeom prst="rect">
            <a:avLst/>
          </a:prstGeom>
        </p:spPr>
        <p:txBody>
          <a:bodyPr wrap="none">
            <a:spAutoFit/>
          </a:bodyPr>
          <a:lstStyle/>
          <a:p>
            <a:r>
              <a:rPr lang="en-US" sz="1400" b="1" dirty="0">
                <a:solidFill>
                  <a:prstClr val="black"/>
                </a:solidFill>
                <a:latin typeface="Calibri"/>
              </a:rPr>
              <a:t>MMWR, March 22, 2013, </a:t>
            </a:r>
            <a:r>
              <a:rPr lang="en-US" sz="1400" b="1" dirty="0" err="1">
                <a:solidFill>
                  <a:prstClr val="black"/>
                </a:solidFill>
                <a:latin typeface="Calibri"/>
              </a:rPr>
              <a:t>Vol</a:t>
            </a:r>
            <a:r>
              <a:rPr lang="en-US" sz="1400" b="1" dirty="0">
                <a:solidFill>
                  <a:prstClr val="black"/>
                </a:solidFill>
                <a:latin typeface="Calibri"/>
              </a:rPr>
              <a:t> 62, #RR02</a:t>
            </a:r>
          </a:p>
        </p:txBody>
      </p:sp>
      <p:pic>
        <p:nvPicPr>
          <p:cNvPr id="10" name="Picture 7" descr="meniaap002"/>
          <p:cNvPicPr>
            <a:picLocks noChangeAspect="1" noChangeArrowheads="1"/>
          </p:cNvPicPr>
          <p:nvPr/>
        </p:nvPicPr>
        <p:blipFill>
          <a:blip r:embed="rId3" cstate="print"/>
          <a:srcRect/>
          <a:stretch>
            <a:fillRect/>
          </a:stretch>
        </p:blipFill>
        <p:spPr bwMode="auto">
          <a:xfrm>
            <a:off x="1432943" y="4814513"/>
            <a:ext cx="2209800" cy="1502541"/>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5070231" y="4812631"/>
            <a:ext cx="2971800" cy="1540277"/>
          </a:xfrm>
          <a:prstGeom prst="rect">
            <a:avLst/>
          </a:prstGeom>
          <a:noFill/>
          <a:ln w="9525">
            <a:noFill/>
            <a:miter lim="800000"/>
            <a:headEnd/>
            <a:tailEnd/>
          </a:ln>
        </p:spPr>
      </p:pic>
    </p:spTree>
    <p:extLst>
      <p:ext uri="{BB962C8B-B14F-4D97-AF65-F5344CB8AC3E}">
        <p14:creationId xmlns:p14="http://schemas.microsoft.com/office/powerpoint/2010/main" val="404525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
            <a:ext cx="9144000" cy="1446550"/>
          </a:xfrm>
          <a:prstGeom prst="rect">
            <a:avLst/>
          </a:prstGeom>
          <a:noFill/>
        </p:spPr>
        <p:txBody>
          <a:bodyPr wrap="square" rtlCol="0">
            <a:spAutoFit/>
          </a:bodyPr>
          <a:lstStyle/>
          <a:p>
            <a:pPr algn="ctr"/>
            <a:r>
              <a:rPr lang="en-US" sz="4400" dirty="0">
                <a:solidFill>
                  <a:prstClr val="black"/>
                </a:solidFill>
                <a:latin typeface="Segoe UI"/>
              </a:rPr>
              <a:t>Requirements for School and Childcare Attendance</a:t>
            </a:r>
          </a:p>
        </p:txBody>
      </p:sp>
      <p:pic>
        <p:nvPicPr>
          <p:cNvPr id="250882" name="Picture 2" descr="C:\Users\jpmcgruder\AppData\Local\Microsoft\Windows\Temporary Internet Files\Content.IE5\4G3JW4CR\MC9001345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6206" y="1623000"/>
            <a:ext cx="4671588" cy="488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5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0" y="20320"/>
            <a:ext cx="9144000" cy="1066800"/>
          </a:xfrm>
        </p:spPr>
        <p:txBody>
          <a:bodyPr>
            <a:normAutofit/>
          </a:bodyPr>
          <a:lstStyle/>
          <a:p>
            <a:pPr algn="ctr" eaLnBrk="1" hangingPunct="1"/>
            <a:r>
              <a:rPr lang="en-US" dirty="0"/>
              <a:t>Goal</a:t>
            </a:r>
          </a:p>
        </p:txBody>
      </p:sp>
      <p:sp>
        <p:nvSpPr>
          <p:cNvPr id="12294" name="Rectangle 3"/>
          <p:cNvSpPr>
            <a:spLocks noGrp="1" noChangeArrowheads="1"/>
          </p:cNvSpPr>
          <p:nvPr>
            <p:ph type="body" sz="half" idx="1"/>
          </p:nvPr>
        </p:nvSpPr>
        <p:spPr>
          <a:xfrm>
            <a:off x="328246" y="1356518"/>
            <a:ext cx="4724400" cy="4906963"/>
          </a:xfrm>
        </p:spPr>
        <p:txBody>
          <a:bodyPr/>
          <a:lstStyle/>
          <a:p>
            <a:pPr eaLnBrk="1" hangingPunct="1"/>
            <a:r>
              <a:rPr lang="en-US" sz="2800" b="1" dirty="0"/>
              <a:t>Vaccines work</a:t>
            </a:r>
          </a:p>
          <a:p>
            <a:pPr eaLnBrk="1" hangingPunct="1">
              <a:buNone/>
            </a:pPr>
            <a:r>
              <a:rPr lang="en-US" sz="2400" dirty="0"/>
              <a:t>    Goal 100 % compliance rate</a:t>
            </a:r>
          </a:p>
          <a:p>
            <a:pPr lvl="1" eaLnBrk="1" hangingPunct="1">
              <a:buFontTx/>
              <a:buNone/>
            </a:pPr>
            <a:endParaRPr lang="en-US" sz="2400" dirty="0"/>
          </a:p>
          <a:p>
            <a:pPr eaLnBrk="1" hangingPunct="1"/>
            <a:r>
              <a:rPr lang="en-US" sz="2800" b="1" dirty="0"/>
              <a:t>Immunization Laws work</a:t>
            </a:r>
          </a:p>
          <a:p>
            <a:pPr eaLnBrk="1" hangingPunct="1">
              <a:buFontTx/>
              <a:buNone/>
            </a:pPr>
            <a:endParaRPr lang="en-US" sz="2800" dirty="0"/>
          </a:p>
          <a:p>
            <a:pPr eaLnBrk="1" hangingPunct="1"/>
            <a:r>
              <a:rPr lang="en-US" sz="2800" b="1" dirty="0"/>
              <a:t>Partnerships work</a:t>
            </a:r>
          </a:p>
          <a:p>
            <a:pPr eaLnBrk="1" hangingPunct="1"/>
            <a:endParaRPr lang="en-US" sz="2800" dirty="0"/>
          </a:p>
        </p:txBody>
      </p:sp>
      <p:graphicFrame>
        <p:nvGraphicFramePr>
          <p:cNvPr id="12290" name="Object 4"/>
          <p:cNvGraphicFramePr>
            <a:graphicFrameLocks noGrp="1" noChangeAspect="1"/>
          </p:cNvGraphicFramePr>
          <p:nvPr>
            <p:ph sz="quarter" idx="2"/>
            <p:extLst/>
          </p:nvPr>
        </p:nvGraphicFramePr>
        <p:xfrm>
          <a:off x="6096000" y="990600"/>
          <a:ext cx="1309687" cy="1295400"/>
        </p:xfrm>
        <a:graphic>
          <a:graphicData uri="http://schemas.openxmlformats.org/presentationml/2006/ole">
            <mc:AlternateContent xmlns:mc="http://schemas.openxmlformats.org/markup-compatibility/2006">
              <mc:Choice xmlns:v="urn:schemas-microsoft-com:vml" Requires="v">
                <p:oleObj spid="_x0000_s515092" name="Clip" r:id="rId4" imgW="1901160" imgH="1881720" progId="">
                  <p:embed/>
                </p:oleObj>
              </mc:Choice>
              <mc:Fallback>
                <p:oleObj name="Clip" r:id="rId4" imgW="1901160" imgH="18817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90600"/>
                        <a:ext cx="1309687" cy="1295400"/>
                      </a:xfrm>
                      <a:prstGeom prst="rect">
                        <a:avLst/>
                      </a:prstGeom>
                      <a:noFill/>
                      <a:extLst/>
                    </p:spPr>
                  </p:pic>
                </p:oleObj>
              </mc:Fallback>
            </mc:AlternateContent>
          </a:graphicData>
        </a:graphic>
      </p:graphicFrame>
      <p:graphicFrame>
        <p:nvGraphicFramePr>
          <p:cNvPr id="12291" name="Object 6"/>
          <p:cNvGraphicFramePr>
            <a:graphicFrameLocks noGrp="1" noChangeAspect="1"/>
          </p:cNvGraphicFramePr>
          <p:nvPr>
            <p:ph sz="quarter" idx="3"/>
            <p:extLst/>
          </p:nvPr>
        </p:nvGraphicFramePr>
        <p:xfrm>
          <a:off x="6096000" y="2590800"/>
          <a:ext cx="1392238" cy="1066800"/>
        </p:xfrm>
        <a:graphic>
          <a:graphicData uri="http://schemas.openxmlformats.org/presentationml/2006/ole">
            <mc:AlternateContent xmlns:mc="http://schemas.openxmlformats.org/markup-compatibility/2006">
              <mc:Choice xmlns:v="urn:schemas-microsoft-com:vml" Requires="v">
                <p:oleObj spid="_x0000_s515093" name="Clip" r:id="rId6" imgW="1818720" imgH="1393560" progId="">
                  <p:embed/>
                </p:oleObj>
              </mc:Choice>
              <mc:Fallback>
                <p:oleObj name="Clip" r:id="rId6" imgW="1818720" imgH="13935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590800"/>
                        <a:ext cx="1392238" cy="1066800"/>
                      </a:xfrm>
                      <a:prstGeom prst="rect">
                        <a:avLst/>
                      </a:prstGeom>
                      <a:noFill/>
                      <a:extLst/>
                    </p:spPr>
                  </p:pic>
                </p:oleObj>
              </mc:Fallback>
            </mc:AlternateContent>
          </a:graphicData>
        </a:graphic>
      </p:graphicFrame>
      <p:graphicFrame>
        <p:nvGraphicFramePr>
          <p:cNvPr id="12292" name="Object 8"/>
          <p:cNvGraphicFramePr>
            <a:graphicFrameLocks noChangeAspect="1"/>
          </p:cNvGraphicFramePr>
          <p:nvPr>
            <p:extLst/>
          </p:nvPr>
        </p:nvGraphicFramePr>
        <p:xfrm>
          <a:off x="5715000" y="3810000"/>
          <a:ext cx="2667000" cy="1295400"/>
        </p:xfrm>
        <a:graphic>
          <a:graphicData uri="http://schemas.openxmlformats.org/presentationml/2006/ole">
            <mc:AlternateContent xmlns:mc="http://schemas.openxmlformats.org/markup-compatibility/2006">
              <mc:Choice xmlns:v="urn:schemas-microsoft-com:vml" Requires="v">
                <p:oleObj spid="_x0000_s515094" name="Clip" r:id="rId8" imgW="5349600" imgH="2911320" progId="">
                  <p:embed/>
                </p:oleObj>
              </mc:Choice>
              <mc:Fallback>
                <p:oleObj name="Clip" r:id="rId8" imgW="5349600" imgH="29113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3810000"/>
                        <a:ext cx="2667000" cy="1295400"/>
                      </a:xfrm>
                      <a:prstGeom prst="rect">
                        <a:avLst/>
                      </a:prstGeom>
                      <a:noFill/>
                      <a:extLst/>
                    </p:spPr>
                  </p:pic>
                </p:oleObj>
              </mc:Fallback>
            </mc:AlternateContent>
          </a:graphicData>
        </a:graphic>
      </p:graphicFrame>
    </p:spTree>
    <p:extLst>
      <p:ext uri="{BB962C8B-B14F-4D97-AF65-F5344CB8AC3E}">
        <p14:creationId xmlns:p14="http://schemas.microsoft.com/office/powerpoint/2010/main" val="150894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610600" cy="830997"/>
          </a:xfrm>
          <a:prstGeom prst="rect">
            <a:avLst/>
          </a:prstGeom>
        </p:spPr>
        <p:txBody>
          <a:bodyPr wrap="square">
            <a:spAutoFit/>
          </a:bodyPr>
          <a:lstStyle/>
          <a:p>
            <a:pPr algn="ctr"/>
            <a:r>
              <a:rPr lang="en-US" sz="4800" dirty="0">
                <a:solidFill>
                  <a:prstClr val="black"/>
                </a:solidFill>
                <a:latin typeface="Segoe UI"/>
              </a:rPr>
              <a:t>Job Aids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828800"/>
            <a:ext cx="6019800" cy="3505200"/>
          </a:xfrm>
          <a:prstGeom prst="rect">
            <a:avLst/>
          </a:prstGeom>
        </p:spPr>
      </p:pic>
    </p:spTree>
    <p:extLst>
      <p:ext uri="{BB962C8B-B14F-4D97-AF65-F5344CB8AC3E}">
        <p14:creationId xmlns:p14="http://schemas.microsoft.com/office/powerpoint/2010/main" val="413221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305800" cy="685800"/>
          </a:xfrm>
        </p:spPr>
        <p:txBody>
          <a:bodyPr>
            <a:noAutofit/>
          </a:bodyPr>
          <a:lstStyle/>
          <a:p>
            <a:pPr eaLnBrk="1" hangingPunct="1"/>
            <a:r>
              <a:rPr lang="en-US" sz="4000" dirty="0"/>
              <a:t>Objectives</a:t>
            </a:r>
          </a:p>
        </p:txBody>
      </p:sp>
      <p:sp>
        <p:nvSpPr>
          <p:cNvPr id="259074" name="Rectangle 3"/>
          <p:cNvSpPr>
            <a:spLocks noGrp="1" noChangeArrowheads="1"/>
          </p:cNvSpPr>
          <p:nvPr>
            <p:ph type="body" idx="1"/>
          </p:nvPr>
        </p:nvSpPr>
        <p:spPr>
          <a:xfrm>
            <a:off x="474133" y="1032933"/>
            <a:ext cx="8229600" cy="5715000"/>
          </a:xfrm>
        </p:spPr>
        <p:txBody>
          <a:bodyPr>
            <a:normAutofit fontScale="32500" lnSpcReduction="20000"/>
          </a:bodyPr>
          <a:lstStyle/>
          <a:p>
            <a:pPr eaLnBrk="1" hangingPunct="1">
              <a:lnSpc>
                <a:spcPct val="120000"/>
              </a:lnSpc>
              <a:buFontTx/>
              <a:buNone/>
            </a:pPr>
            <a:r>
              <a:rPr lang="en-US" sz="9600" dirty="0"/>
              <a:t>At the end of this presentation, participants</a:t>
            </a:r>
          </a:p>
          <a:p>
            <a:pPr eaLnBrk="1" hangingPunct="1">
              <a:lnSpc>
                <a:spcPct val="120000"/>
              </a:lnSpc>
              <a:buFontTx/>
              <a:buNone/>
            </a:pPr>
            <a:r>
              <a:rPr lang="en-US" sz="9600" dirty="0"/>
              <a:t>will be able to:</a:t>
            </a:r>
          </a:p>
          <a:p>
            <a:pPr>
              <a:lnSpc>
                <a:spcPct val="120000"/>
              </a:lnSpc>
            </a:pPr>
            <a:r>
              <a:rPr lang="en-US" sz="7400" dirty="0"/>
              <a:t>Recall the role vaccines have played in preventing diseases</a:t>
            </a:r>
          </a:p>
          <a:p>
            <a:pPr>
              <a:lnSpc>
                <a:spcPct val="120000"/>
              </a:lnSpc>
            </a:pPr>
            <a:r>
              <a:rPr lang="en-US" sz="7400"/>
              <a:t>Discuss </a:t>
            </a:r>
            <a:r>
              <a:rPr lang="en-US" sz="7400" dirty="0"/>
              <a:t>GA Immunization law and DPH rules and regulations for schools and child care attendance</a:t>
            </a:r>
          </a:p>
          <a:p>
            <a:pPr>
              <a:lnSpc>
                <a:spcPct val="120000"/>
              </a:lnSpc>
            </a:pPr>
            <a:r>
              <a:rPr lang="en-US" sz="7400" dirty="0"/>
              <a:t>Review process for maintaining immunization certificates</a:t>
            </a:r>
          </a:p>
          <a:p>
            <a:pPr>
              <a:lnSpc>
                <a:spcPct val="120000"/>
              </a:lnSpc>
            </a:pPr>
            <a:r>
              <a:rPr lang="en-US" sz="7400" dirty="0"/>
              <a:t>Discuss reliable immunization resources</a:t>
            </a:r>
          </a:p>
          <a:p>
            <a:pPr eaLnBrk="1" hangingPunct="1">
              <a:buFontTx/>
              <a:buNone/>
            </a:pPr>
            <a:endParaRPr lang="en-US" sz="2800" dirty="0"/>
          </a:p>
          <a:p>
            <a:pPr eaLnBrk="1" hangingPunct="1">
              <a:buFontTx/>
              <a:buNone/>
            </a:pPr>
            <a:endParaRPr lang="en-US" sz="2800" dirty="0"/>
          </a:p>
          <a:p>
            <a:pPr eaLnBrk="1" hangingPunct="1">
              <a:buFontTx/>
              <a:buNone/>
            </a:pPr>
            <a:r>
              <a:rPr lang="en-US" sz="2800" dirty="0"/>
              <a:t> </a:t>
            </a:r>
          </a:p>
          <a:p>
            <a:pPr eaLnBrk="1" hangingPunct="1">
              <a:buFontTx/>
              <a:buNone/>
            </a:pP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28212"/>
    </mc:Choice>
    <mc:Fallback xmlns="">
      <p:transition spd="slow" advTm="2821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1C56-4887-4FE2-830F-A3D6CD18A014}"/>
              </a:ext>
            </a:extLst>
          </p:cNvPr>
          <p:cNvSpPr>
            <a:spLocks noGrp="1"/>
          </p:cNvSpPr>
          <p:nvPr>
            <p:ph type="title"/>
          </p:nvPr>
        </p:nvSpPr>
        <p:spPr>
          <a:xfrm>
            <a:off x="152400" y="0"/>
            <a:ext cx="8839200" cy="990600"/>
          </a:xfrm>
        </p:spPr>
        <p:txBody>
          <a:bodyPr/>
          <a:lstStyle/>
          <a:p>
            <a:r>
              <a:rPr lang="en-US" dirty="0"/>
              <a:t>School Requirement Updates</a:t>
            </a:r>
          </a:p>
        </p:txBody>
      </p:sp>
      <p:sp>
        <p:nvSpPr>
          <p:cNvPr id="3" name="Content Placeholder 2">
            <a:extLst>
              <a:ext uri="{FF2B5EF4-FFF2-40B4-BE49-F238E27FC236}">
                <a16:creationId xmlns:a16="http://schemas.microsoft.com/office/drawing/2014/main" id="{1D504C9D-B5BB-4174-9B84-53E97264F1BB}"/>
              </a:ext>
            </a:extLst>
          </p:cNvPr>
          <p:cNvSpPr>
            <a:spLocks noGrp="1"/>
          </p:cNvSpPr>
          <p:nvPr>
            <p:ph idx="1"/>
          </p:nvPr>
        </p:nvSpPr>
        <p:spPr>
          <a:xfrm>
            <a:off x="457200" y="1143000"/>
            <a:ext cx="8229600" cy="5165394"/>
          </a:xfrm>
        </p:spPr>
        <p:txBody>
          <a:bodyPr/>
          <a:lstStyle/>
          <a:p>
            <a:r>
              <a:rPr lang="en-US" dirty="0"/>
              <a:t>3231 INS updated December 2017</a:t>
            </a:r>
          </a:p>
          <a:p>
            <a:pPr marL="0" indent="0">
              <a:buNone/>
            </a:pPr>
            <a:endParaRPr lang="en-US" dirty="0"/>
          </a:p>
          <a:p>
            <a:endParaRPr lang="en-US" dirty="0"/>
          </a:p>
        </p:txBody>
      </p:sp>
      <p:pic>
        <p:nvPicPr>
          <p:cNvPr id="4" name="Picture 3">
            <a:extLst>
              <a:ext uri="{FF2B5EF4-FFF2-40B4-BE49-F238E27FC236}">
                <a16:creationId xmlns:a16="http://schemas.microsoft.com/office/drawing/2014/main" id="{E907CB49-A3EF-4345-817F-6B4865C8AF58}"/>
              </a:ext>
            </a:extLst>
          </p:cNvPr>
          <p:cNvPicPr>
            <a:picLocks noChangeAspect="1"/>
          </p:cNvPicPr>
          <p:nvPr/>
        </p:nvPicPr>
        <p:blipFill>
          <a:blip r:embed="rId3"/>
          <a:stretch>
            <a:fillRect/>
          </a:stretch>
        </p:blipFill>
        <p:spPr>
          <a:xfrm>
            <a:off x="762000" y="1981200"/>
            <a:ext cx="7620000" cy="4174794"/>
          </a:xfrm>
          <a:prstGeom prst="rect">
            <a:avLst/>
          </a:prstGeom>
          <a:ln w="28575">
            <a:solidFill>
              <a:schemeClr val="tx1"/>
            </a:solidFill>
          </a:ln>
        </p:spPr>
      </p:pic>
    </p:spTree>
    <p:extLst>
      <p:ext uri="{BB962C8B-B14F-4D97-AF65-F5344CB8AC3E}">
        <p14:creationId xmlns:p14="http://schemas.microsoft.com/office/powerpoint/2010/main" val="302556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400"/>
            <a:ext cx="8839200" cy="990600"/>
          </a:xfrm>
        </p:spPr>
        <p:txBody>
          <a:bodyPr/>
          <a:lstStyle/>
          <a:p>
            <a:r>
              <a:rPr lang="en-US" dirty="0"/>
              <a:t>3231 REQ</a:t>
            </a:r>
          </a:p>
        </p:txBody>
      </p:sp>
      <p:pic>
        <p:nvPicPr>
          <p:cNvPr id="509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399"/>
            <a:ext cx="8229600" cy="510894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30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152400" y="249237"/>
            <a:ext cx="9296400" cy="990600"/>
          </a:xfrm>
          <a:ln/>
        </p:spPr>
        <p:txBody>
          <a:bodyPr/>
          <a:lstStyle/>
          <a:p>
            <a:pPr algn="ctr"/>
            <a:r>
              <a:rPr lang="en-US" dirty="0"/>
              <a:t>Valid Certificates</a:t>
            </a:r>
          </a:p>
        </p:txBody>
      </p:sp>
      <p:sp>
        <p:nvSpPr>
          <p:cNvPr id="366595" name="Rectangle 3"/>
          <p:cNvSpPr>
            <a:spLocks noGrp="1" noChangeArrowheads="1"/>
          </p:cNvSpPr>
          <p:nvPr>
            <p:ph type="body" idx="1"/>
          </p:nvPr>
        </p:nvSpPr>
        <p:spPr>
          <a:xfrm>
            <a:off x="609600" y="1239837"/>
            <a:ext cx="8229600" cy="4525963"/>
          </a:xfrm>
        </p:spPr>
        <p:txBody>
          <a:bodyPr/>
          <a:lstStyle/>
          <a:p>
            <a:r>
              <a:rPr lang="en-US" sz="2800" dirty="0"/>
              <a:t>All certificates must be marked with :</a:t>
            </a:r>
          </a:p>
          <a:p>
            <a:pPr lvl="1"/>
            <a:r>
              <a:rPr lang="en-US" sz="2400" dirty="0"/>
              <a:t>Child’s name</a:t>
            </a:r>
          </a:p>
          <a:p>
            <a:pPr lvl="1"/>
            <a:r>
              <a:rPr lang="en-US" sz="2400" dirty="0"/>
              <a:t>Birth date</a:t>
            </a:r>
          </a:p>
          <a:p>
            <a:pPr lvl="1"/>
            <a:r>
              <a:rPr lang="en-US" sz="2400" dirty="0"/>
              <a:t>Name and Address of Physician, APRN, PA, Qualified Board of Health official or State Immunization Office Official</a:t>
            </a:r>
          </a:p>
          <a:p>
            <a:pPr lvl="1"/>
            <a:r>
              <a:rPr lang="en-US" sz="2400" dirty="0"/>
              <a:t>Certified Signature</a:t>
            </a:r>
          </a:p>
          <a:p>
            <a:pPr lvl="1"/>
            <a:r>
              <a:rPr lang="en-US" sz="2400" dirty="0"/>
              <a:t>Date of Issue</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938" y="3810000"/>
            <a:ext cx="3587262" cy="2438401"/>
          </a:xfrm>
          <a:prstGeom prst="rect">
            <a:avLst/>
          </a:prstGeom>
        </p:spPr>
      </p:pic>
    </p:spTree>
    <p:extLst>
      <p:ext uri="{BB962C8B-B14F-4D97-AF65-F5344CB8AC3E}">
        <p14:creationId xmlns:p14="http://schemas.microsoft.com/office/powerpoint/2010/main" val="1714248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89560" y="20320"/>
            <a:ext cx="8839200" cy="838200"/>
          </a:xfrm>
        </p:spPr>
        <p:txBody>
          <a:bodyPr/>
          <a:lstStyle/>
          <a:p>
            <a:pPr algn="ctr" eaLnBrk="1" hangingPunct="1"/>
            <a:r>
              <a:rPr lang="en-US" dirty="0"/>
              <a:t>Expiration Date</a:t>
            </a:r>
          </a:p>
        </p:txBody>
      </p:sp>
      <p:sp>
        <p:nvSpPr>
          <p:cNvPr id="24580" name="Rectangle 3"/>
          <p:cNvSpPr>
            <a:spLocks noGrp="1" noChangeArrowheads="1"/>
          </p:cNvSpPr>
          <p:nvPr>
            <p:ph type="body" idx="1"/>
          </p:nvPr>
        </p:nvSpPr>
        <p:spPr>
          <a:xfrm>
            <a:off x="510540" y="1447801"/>
            <a:ext cx="8397240" cy="4724400"/>
          </a:xfrm>
        </p:spPr>
        <p:txBody>
          <a:bodyPr>
            <a:normAutofit lnSpcReduction="10000"/>
          </a:bodyPr>
          <a:lstStyle/>
          <a:p>
            <a:pPr eaLnBrk="1" hangingPunct="1">
              <a:lnSpc>
                <a:spcPct val="150000"/>
              </a:lnSpc>
            </a:pPr>
            <a:r>
              <a:rPr lang="en-US" sz="2400" dirty="0"/>
              <a:t>Expires on the date entered as “Expiration Date”</a:t>
            </a:r>
          </a:p>
          <a:p>
            <a:pPr eaLnBrk="1" hangingPunct="1">
              <a:lnSpc>
                <a:spcPct val="150000"/>
              </a:lnSpc>
            </a:pPr>
            <a:r>
              <a:rPr lang="en-US" sz="2400" dirty="0"/>
              <a:t>Must be replaced with a current certificate within 30 days</a:t>
            </a:r>
          </a:p>
          <a:p>
            <a:pPr eaLnBrk="1" hangingPunct="1">
              <a:lnSpc>
                <a:spcPct val="150000"/>
              </a:lnSpc>
            </a:pPr>
            <a:r>
              <a:rPr lang="en-US" sz="2400" dirty="0"/>
              <a:t>Required for all children less than age four years </a:t>
            </a:r>
          </a:p>
          <a:p>
            <a:pPr eaLnBrk="1" hangingPunct="1">
              <a:lnSpc>
                <a:spcPct val="150000"/>
              </a:lnSpc>
            </a:pPr>
            <a:r>
              <a:rPr lang="en-US" sz="2400" dirty="0"/>
              <a:t>Required for all children ages four through ten years who have not completed K through 6</a:t>
            </a:r>
            <a:r>
              <a:rPr lang="en-US" sz="2400" baseline="30000" dirty="0"/>
              <a:t>th</a:t>
            </a:r>
            <a:r>
              <a:rPr lang="en-US" sz="2400" dirty="0"/>
              <a:t> grade requirements or  children 10 years and older who have not completed 7</a:t>
            </a:r>
            <a:r>
              <a:rPr lang="en-US" sz="2400" baseline="30000" dirty="0"/>
              <a:t>th</a:t>
            </a:r>
            <a:r>
              <a:rPr lang="en-US" sz="2400" dirty="0"/>
              <a:t> grade or higher requirements</a:t>
            </a:r>
          </a:p>
          <a:p>
            <a:pPr eaLnBrk="1" hangingPunct="1">
              <a:lnSpc>
                <a:spcPct val="150000"/>
              </a:lnSpc>
            </a:pPr>
            <a:r>
              <a:rPr lang="en-US" sz="2400" dirty="0"/>
              <a:t>Required if a medical exemption for a vaccine(s) is marked</a:t>
            </a:r>
          </a:p>
          <a:p>
            <a:pPr marL="0" indent="0" eaLnBrk="1" hangingPunct="1">
              <a:lnSpc>
                <a:spcPct val="90000"/>
              </a:lnSpc>
              <a:buNone/>
            </a:pPr>
            <a:endParaRPr lang="en-US" sz="2400" dirty="0"/>
          </a:p>
        </p:txBody>
      </p:sp>
    </p:spTree>
    <p:extLst>
      <p:ext uri="{BB962C8B-B14F-4D97-AF65-F5344CB8AC3E}">
        <p14:creationId xmlns:p14="http://schemas.microsoft.com/office/powerpoint/2010/main" val="4122077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74320" y="228600"/>
            <a:ext cx="8839200" cy="1143000"/>
          </a:xfrm>
        </p:spPr>
        <p:txBody>
          <a:bodyPr>
            <a:normAutofit fontScale="90000"/>
          </a:bodyPr>
          <a:lstStyle/>
          <a:p>
            <a:pPr algn="ctr" eaLnBrk="1" hangingPunct="1"/>
            <a:r>
              <a:rPr lang="en-US" dirty="0"/>
              <a:t>“Complete for School Attendance” </a:t>
            </a:r>
            <a:br>
              <a:rPr lang="en-US" sz="3600" b="0" dirty="0">
                <a:latin typeface="Arial" charset="0"/>
              </a:rPr>
            </a:br>
            <a:endParaRPr lang="en-US" sz="3600" b="0" dirty="0">
              <a:latin typeface="Arial" charset="0"/>
            </a:endParaRPr>
          </a:p>
        </p:txBody>
      </p:sp>
      <p:sp>
        <p:nvSpPr>
          <p:cNvPr id="25604" name="Rectangle 3"/>
          <p:cNvSpPr>
            <a:spLocks noGrp="1" noChangeArrowheads="1"/>
          </p:cNvSpPr>
          <p:nvPr>
            <p:ph type="body" idx="1"/>
          </p:nvPr>
        </p:nvSpPr>
        <p:spPr>
          <a:xfrm>
            <a:off x="457200" y="1143000"/>
            <a:ext cx="4495800" cy="4953000"/>
          </a:xfrm>
        </p:spPr>
        <p:txBody>
          <a:bodyPr>
            <a:normAutofit fontScale="92500"/>
          </a:bodyPr>
          <a:lstStyle/>
          <a:p>
            <a:pPr eaLnBrk="1" hangingPunct="1"/>
            <a:r>
              <a:rPr lang="en-US" sz="2600" dirty="0"/>
              <a:t>Issued only to children who:</a:t>
            </a:r>
          </a:p>
          <a:p>
            <a:pPr lvl="1" eaLnBrk="1" hangingPunct="1"/>
            <a:r>
              <a:rPr lang="en-US" sz="2200" dirty="0"/>
              <a:t>Are four years of age or older; </a:t>
            </a:r>
            <a:r>
              <a:rPr lang="en-US" sz="2200" b="1" u="sng" dirty="0"/>
              <a:t>and</a:t>
            </a:r>
          </a:p>
          <a:p>
            <a:pPr lvl="1" eaLnBrk="1" hangingPunct="1"/>
            <a:r>
              <a:rPr lang="en-US" sz="2200" dirty="0"/>
              <a:t>Have met all the requirements for school attendance as outlined in the Policy Guide 3231REQ; </a:t>
            </a:r>
            <a:r>
              <a:rPr lang="en-US" sz="2200" b="1" u="sng" dirty="0"/>
              <a:t>and</a:t>
            </a:r>
          </a:p>
          <a:p>
            <a:pPr lvl="1" eaLnBrk="1" hangingPunct="1"/>
            <a:r>
              <a:rPr lang="en-US" sz="2200" dirty="0"/>
              <a:t>Have all the required vaccine administration dates or natural immunity dates filled in; </a:t>
            </a:r>
            <a:r>
              <a:rPr lang="en-US" sz="2200" b="1" u="sng" dirty="0"/>
              <a:t>and</a:t>
            </a:r>
          </a:p>
          <a:p>
            <a:pPr lvl="1" eaLnBrk="1" hangingPunct="1"/>
            <a:r>
              <a:rPr lang="en-US" sz="2200" b="1" dirty="0"/>
              <a:t>Do not </a:t>
            </a:r>
            <a:r>
              <a:rPr lang="en-US" sz="2200" dirty="0"/>
              <a:t>have a </a:t>
            </a:r>
            <a:r>
              <a:rPr lang="en-US" sz="2200" b="1" dirty="0"/>
              <a:t>“Date of Expiration”</a:t>
            </a:r>
          </a:p>
          <a:p>
            <a:pPr marL="0" indent="0" eaLnBrk="1" hangingPunct="1">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676400"/>
            <a:ext cx="3581400" cy="2971800"/>
          </a:xfrm>
          <a:prstGeom prst="rect">
            <a:avLst/>
          </a:prstGeom>
        </p:spPr>
      </p:pic>
    </p:spTree>
    <p:extLst>
      <p:ext uri="{BB962C8B-B14F-4D97-AF65-F5344CB8AC3E}">
        <p14:creationId xmlns:p14="http://schemas.microsoft.com/office/powerpoint/2010/main" val="68276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 y="0"/>
            <a:ext cx="8839200" cy="990600"/>
          </a:xfrm>
        </p:spPr>
        <p:txBody>
          <a:bodyPr/>
          <a:lstStyle/>
          <a:p>
            <a:r>
              <a:rPr lang="en-US" dirty="0"/>
              <a:t>Exemptions</a:t>
            </a:r>
          </a:p>
        </p:txBody>
      </p:sp>
      <p:sp>
        <p:nvSpPr>
          <p:cNvPr id="3" name="Content Placeholder 2"/>
          <p:cNvSpPr>
            <a:spLocks noGrp="1"/>
          </p:cNvSpPr>
          <p:nvPr>
            <p:ph idx="1"/>
          </p:nvPr>
        </p:nvSpPr>
        <p:spPr>
          <a:xfrm>
            <a:off x="457200" y="1219200"/>
            <a:ext cx="8229600" cy="4525963"/>
          </a:xfrm>
        </p:spPr>
        <p:txBody>
          <a:bodyPr/>
          <a:lstStyle/>
          <a:p>
            <a:pPr marL="0" indent="0">
              <a:buNone/>
            </a:pPr>
            <a:r>
              <a:rPr lang="en-US" dirty="0"/>
              <a:t>Medical:</a:t>
            </a:r>
          </a:p>
          <a:p>
            <a:r>
              <a:rPr lang="en-US" sz="2800" dirty="0"/>
              <a:t>Physical disability or condition </a:t>
            </a:r>
          </a:p>
          <a:p>
            <a:r>
              <a:rPr lang="en-US" sz="2800" dirty="0"/>
              <a:t>Documented in the medical exemption box indicated for each vaccine</a:t>
            </a:r>
          </a:p>
          <a:p>
            <a:r>
              <a:rPr lang="en-US" sz="2800" dirty="0"/>
              <a:t>Reviewed annually</a:t>
            </a:r>
          </a:p>
        </p:txBody>
      </p:sp>
    </p:spTree>
    <p:extLst>
      <p:ext uri="{BB962C8B-B14F-4D97-AF65-F5344CB8AC3E}">
        <p14:creationId xmlns:p14="http://schemas.microsoft.com/office/powerpoint/2010/main" val="2291213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82"/>
            <a:ext cx="8839200" cy="990600"/>
          </a:xfrm>
        </p:spPr>
        <p:txBody>
          <a:bodyPr/>
          <a:lstStyle/>
          <a:p>
            <a:r>
              <a:rPr lang="en-US" dirty="0"/>
              <a:t>Exemptions</a:t>
            </a:r>
          </a:p>
        </p:txBody>
      </p:sp>
      <p:sp>
        <p:nvSpPr>
          <p:cNvPr id="3" name="Content Placeholder 2"/>
          <p:cNvSpPr>
            <a:spLocks noGrp="1"/>
          </p:cNvSpPr>
          <p:nvPr>
            <p:ph idx="1"/>
          </p:nvPr>
        </p:nvSpPr>
        <p:spPr>
          <a:xfrm>
            <a:off x="152400" y="1031868"/>
            <a:ext cx="4648200" cy="4525963"/>
          </a:xfrm>
        </p:spPr>
        <p:txBody>
          <a:bodyPr/>
          <a:lstStyle/>
          <a:p>
            <a:pPr marL="0" indent="0">
              <a:buNone/>
            </a:pPr>
            <a:r>
              <a:rPr lang="en-US" dirty="0"/>
              <a:t>Religious:</a:t>
            </a:r>
          </a:p>
          <a:p>
            <a:r>
              <a:rPr lang="en-US" sz="2800" dirty="0"/>
              <a:t>Documented on form 2208</a:t>
            </a:r>
          </a:p>
          <a:p>
            <a:r>
              <a:rPr lang="en-US" sz="2800" dirty="0"/>
              <a:t>Form kept on file by the school or facility in lieu of a Certificate of Immunization (form 3231)</a:t>
            </a:r>
          </a:p>
          <a:p>
            <a:r>
              <a:rPr lang="en-US" sz="2800" dirty="0"/>
              <a:t>Do not expire</a:t>
            </a:r>
          </a:p>
          <a:p>
            <a:endParaRPr lang="en-US" dirty="0"/>
          </a:p>
        </p:txBody>
      </p:sp>
      <p:pic>
        <p:nvPicPr>
          <p:cNvPr id="5" name="Picture 4"/>
          <p:cNvPicPr>
            <a:picLocks noChangeAspect="1"/>
          </p:cNvPicPr>
          <p:nvPr/>
        </p:nvPicPr>
        <p:blipFill>
          <a:blip r:embed="rId3"/>
          <a:stretch>
            <a:fillRect/>
          </a:stretch>
        </p:blipFill>
        <p:spPr>
          <a:xfrm>
            <a:off x="5029200" y="1029240"/>
            <a:ext cx="3962400" cy="5107433"/>
          </a:xfrm>
          <a:prstGeom prst="rect">
            <a:avLst/>
          </a:prstGeom>
          <a:ln w="28575">
            <a:solidFill>
              <a:schemeClr val="tx1"/>
            </a:solidFill>
          </a:ln>
        </p:spPr>
      </p:pic>
    </p:spTree>
    <p:extLst>
      <p:ext uri="{BB962C8B-B14F-4D97-AF65-F5344CB8AC3E}">
        <p14:creationId xmlns:p14="http://schemas.microsoft.com/office/powerpoint/2010/main" val="562355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E94B-4E38-4734-97E2-A2A14471E720}"/>
              </a:ext>
            </a:extLst>
          </p:cNvPr>
          <p:cNvSpPr>
            <a:spLocks noGrp="1"/>
          </p:cNvSpPr>
          <p:nvPr>
            <p:ph type="title"/>
          </p:nvPr>
        </p:nvSpPr>
        <p:spPr/>
        <p:txBody>
          <a:bodyPr/>
          <a:lstStyle/>
          <a:p>
            <a:r>
              <a:rPr lang="en-US" dirty="0"/>
              <a:t>School Requirement Updates</a:t>
            </a:r>
          </a:p>
        </p:txBody>
      </p:sp>
      <p:sp>
        <p:nvSpPr>
          <p:cNvPr id="3" name="Content Placeholder 2">
            <a:extLst>
              <a:ext uri="{FF2B5EF4-FFF2-40B4-BE49-F238E27FC236}">
                <a16:creationId xmlns:a16="http://schemas.microsoft.com/office/drawing/2014/main" id="{5E9A2A48-E5E1-4A97-85BD-62B23EBB0935}"/>
              </a:ext>
            </a:extLst>
          </p:cNvPr>
          <p:cNvSpPr>
            <a:spLocks noGrp="1"/>
          </p:cNvSpPr>
          <p:nvPr>
            <p:ph idx="1"/>
          </p:nvPr>
        </p:nvSpPr>
        <p:spPr/>
        <p:txBody>
          <a:bodyPr/>
          <a:lstStyle/>
          <a:p>
            <a:r>
              <a:rPr lang="en-US" dirty="0"/>
              <a:t>DPH Rules and Regulations 511-2-2-.07</a:t>
            </a:r>
          </a:p>
        </p:txBody>
      </p:sp>
      <p:pic>
        <p:nvPicPr>
          <p:cNvPr id="4" name="Picture 3">
            <a:extLst>
              <a:ext uri="{FF2B5EF4-FFF2-40B4-BE49-F238E27FC236}">
                <a16:creationId xmlns:a16="http://schemas.microsoft.com/office/drawing/2014/main" id="{261B5529-6E63-49F6-9BD0-CB09C3CF7C43}"/>
              </a:ext>
            </a:extLst>
          </p:cNvPr>
          <p:cNvPicPr>
            <a:picLocks noChangeAspect="1"/>
          </p:cNvPicPr>
          <p:nvPr/>
        </p:nvPicPr>
        <p:blipFill>
          <a:blip r:embed="rId3"/>
          <a:stretch>
            <a:fillRect/>
          </a:stretch>
        </p:blipFill>
        <p:spPr>
          <a:xfrm>
            <a:off x="685800" y="2286000"/>
            <a:ext cx="7772400" cy="3992563"/>
          </a:xfrm>
          <a:prstGeom prst="rect">
            <a:avLst/>
          </a:prstGeom>
          <a:ln w="28575">
            <a:solidFill>
              <a:schemeClr val="tx1"/>
            </a:solidFill>
          </a:ln>
        </p:spPr>
      </p:pic>
    </p:spTree>
    <p:extLst>
      <p:ext uri="{BB962C8B-B14F-4D97-AF65-F5344CB8AC3E}">
        <p14:creationId xmlns:p14="http://schemas.microsoft.com/office/powerpoint/2010/main" val="1032946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52400" y="228600"/>
            <a:ext cx="8839200" cy="838200"/>
          </a:xfrm>
        </p:spPr>
        <p:txBody>
          <a:bodyPr/>
          <a:lstStyle/>
          <a:p>
            <a:pPr algn="ctr" eaLnBrk="1" hangingPunct="1"/>
            <a:r>
              <a:rPr lang="en-US" dirty="0"/>
              <a:t>Child Care Requirements</a:t>
            </a:r>
          </a:p>
        </p:txBody>
      </p:sp>
      <p:sp>
        <p:nvSpPr>
          <p:cNvPr id="20484" name="Rectangle 3"/>
          <p:cNvSpPr>
            <a:spLocks noGrp="1" noChangeArrowheads="1"/>
          </p:cNvSpPr>
          <p:nvPr>
            <p:ph type="body" idx="1"/>
          </p:nvPr>
        </p:nvSpPr>
        <p:spPr>
          <a:xfrm>
            <a:off x="152400" y="1066800"/>
            <a:ext cx="8801100" cy="5543551"/>
          </a:xfrm>
        </p:spPr>
        <p:txBody>
          <a:bodyPr/>
          <a:lstStyle/>
          <a:p>
            <a:pPr marL="0" indent="0" eaLnBrk="1" hangingPunct="1">
              <a:buNone/>
            </a:pPr>
            <a:endParaRPr lang="en-US" sz="2400" dirty="0">
              <a:cs typeface="Arial" pitchFamily="34" charset="0"/>
            </a:endParaRPr>
          </a:p>
          <a:p>
            <a:r>
              <a:rPr lang="en-US" sz="2400" dirty="0">
                <a:cs typeface="Arial" pitchFamily="34" charset="0"/>
              </a:rPr>
              <a:t>Number of vaccine doses</a:t>
            </a:r>
          </a:p>
          <a:p>
            <a:r>
              <a:rPr lang="en-US" sz="2400" dirty="0">
                <a:cs typeface="Arial" pitchFamily="34" charset="0"/>
              </a:rPr>
              <a:t>Always need more doses</a:t>
            </a:r>
          </a:p>
          <a:p>
            <a:r>
              <a:rPr lang="en-US" sz="2400" dirty="0">
                <a:cs typeface="Arial" pitchFamily="34" charset="0"/>
              </a:rPr>
              <a:t>Must have a current “expiration date”</a:t>
            </a:r>
          </a:p>
          <a:p>
            <a:endParaRPr lang="en-US" sz="2400" dirty="0">
              <a:cs typeface="Arial" pitchFamily="34" charset="0"/>
            </a:endParaRPr>
          </a:p>
          <a:p>
            <a:pPr marL="0" indent="0" eaLnBrk="1" hangingPunct="1">
              <a:lnSpc>
                <a:spcPct val="90000"/>
              </a:lnSpc>
              <a:buNone/>
            </a:pP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971800"/>
            <a:ext cx="6172200" cy="3299115"/>
          </a:xfrm>
          <a:prstGeom prst="rect">
            <a:avLst/>
          </a:prstGeom>
        </p:spPr>
      </p:pic>
    </p:spTree>
    <p:extLst>
      <p:ext uri="{BB962C8B-B14F-4D97-AF65-F5344CB8AC3E}">
        <p14:creationId xmlns:p14="http://schemas.microsoft.com/office/powerpoint/2010/main" val="708335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60985" y="152400"/>
            <a:ext cx="8867775" cy="800101"/>
          </a:xfrm>
        </p:spPr>
        <p:txBody>
          <a:bodyPr/>
          <a:lstStyle/>
          <a:p>
            <a:pPr algn="ctr" eaLnBrk="1" hangingPunct="1"/>
            <a:r>
              <a:rPr lang="en-US" dirty="0"/>
              <a:t>School Requirements</a:t>
            </a:r>
          </a:p>
        </p:txBody>
      </p:sp>
      <p:sp>
        <p:nvSpPr>
          <p:cNvPr id="19460" name="Rectangle 3"/>
          <p:cNvSpPr>
            <a:spLocks noGrp="1" noChangeArrowheads="1"/>
          </p:cNvSpPr>
          <p:nvPr>
            <p:ph type="body" idx="1"/>
          </p:nvPr>
        </p:nvSpPr>
        <p:spPr>
          <a:xfrm>
            <a:off x="152400" y="1066800"/>
            <a:ext cx="8686800" cy="5438775"/>
          </a:xfrm>
        </p:spPr>
        <p:txBody>
          <a:bodyPr>
            <a:normAutofit/>
          </a:bodyPr>
          <a:lstStyle/>
          <a:p>
            <a:pPr eaLnBrk="1" hangingPunct="1"/>
            <a:r>
              <a:rPr lang="en-US" sz="2400" dirty="0">
                <a:cs typeface="Arial" pitchFamily="34" charset="0"/>
              </a:rPr>
              <a:t>Any “new entrant” enrolling in a Georgia school at any grade or level, must be age appropriately immunized with required vaccines</a:t>
            </a:r>
          </a:p>
          <a:p>
            <a:pPr eaLnBrk="1" hangingPunct="1"/>
            <a:r>
              <a:rPr lang="en-US" sz="2400" dirty="0">
                <a:cs typeface="Arial" pitchFamily="34" charset="0"/>
              </a:rPr>
              <a:t>Number of doses depends on the child’s age </a:t>
            </a:r>
          </a:p>
          <a:p>
            <a:r>
              <a:rPr lang="en-US" sz="2400" dirty="0">
                <a:cs typeface="Arial" pitchFamily="34" charset="0"/>
              </a:rPr>
              <a:t>“Complete for 7</a:t>
            </a:r>
            <a:r>
              <a:rPr lang="en-US" sz="2400" baseline="30000" dirty="0">
                <a:cs typeface="Arial" pitchFamily="34" charset="0"/>
              </a:rPr>
              <a:t>th</a:t>
            </a:r>
            <a:r>
              <a:rPr lang="en-US" sz="2400" dirty="0">
                <a:cs typeface="Arial" pitchFamily="34" charset="0"/>
              </a:rPr>
              <a:t> Grade or higher ” is marked; certificate is  complete</a:t>
            </a:r>
            <a:endParaRPr lang="en-US" sz="2400" b="1" dirty="0">
              <a:cs typeface="Arial" pitchFamily="34" charset="0"/>
            </a:endParaRPr>
          </a:p>
        </p:txBody>
      </p:sp>
    </p:spTree>
    <p:extLst>
      <p:ext uri="{BB962C8B-B14F-4D97-AF65-F5344CB8AC3E}">
        <p14:creationId xmlns:p14="http://schemas.microsoft.com/office/powerpoint/2010/main" val="178413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nvPr>
        </p:nvGraphicFramePr>
        <p:xfrm>
          <a:off x="304801" y="723333"/>
          <a:ext cx="8610601" cy="5262625"/>
        </p:xfrm>
        <a:graphic>
          <a:graphicData uri="http://schemas.openxmlformats.org/drawingml/2006/table">
            <a:tbl>
              <a:tblPr/>
              <a:tblGrid>
                <a:gridCol w="2078421">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1336128">
                  <a:extLst>
                    <a:ext uri="{9D8B030D-6E8A-4147-A177-3AD203B41FA5}">
                      <a16:colId xmlns:a16="http://schemas.microsoft.com/office/drawing/2014/main" val="20002"/>
                    </a:ext>
                  </a:extLst>
                </a:gridCol>
                <a:gridCol w="1261899">
                  <a:extLst>
                    <a:ext uri="{9D8B030D-6E8A-4147-A177-3AD203B41FA5}">
                      <a16:colId xmlns:a16="http://schemas.microsoft.com/office/drawing/2014/main" val="20003"/>
                    </a:ext>
                  </a:extLst>
                </a:gridCol>
                <a:gridCol w="1781503">
                  <a:extLst>
                    <a:ext uri="{9D8B030D-6E8A-4147-A177-3AD203B41FA5}">
                      <a16:colId xmlns:a16="http://schemas.microsoft.com/office/drawing/2014/main" val="20004"/>
                    </a:ext>
                  </a:extLst>
                </a:gridCol>
              </a:tblGrid>
              <a:tr h="103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 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Eradicated worldwide in 1980</a:t>
                      </a:r>
                      <a:endParaRPr kumimoji="0" lang="en-US" sz="20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242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1,329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5,311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96.5%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4"/>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20,762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15,737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5"/>
                  </a:ext>
                </a:extLst>
              </a:tr>
              <a:tr h="3730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6"/>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7"/>
                  </a:ext>
                </a:extLst>
              </a:tr>
              <a:tr h="6041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8"/>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33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98.1%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9"/>
                  </a:ext>
                </a:extLst>
              </a:tr>
              <a:tr h="4048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itchFamily="34" charset="0"/>
                        </a:rPr>
                        <a:t>H. </a:t>
                      </a:r>
                      <a:r>
                        <a:rPr kumimoji="0" lang="en-US" sz="1800" b="0" i="1" u="none" strike="noStrike" cap="none" normalizeH="0" baseline="0" dirty="0" err="1">
                          <a:ln>
                            <a:noFill/>
                          </a:ln>
                          <a:solidFill>
                            <a:schemeClr val="tx1"/>
                          </a:solidFill>
                          <a:effectLst/>
                          <a:latin typeface="Calibri" pitchFamily="34" charset="0"/>
                        </a:rPr>
                        <a:t>Influenzae</a:t>
                      </a:r>
                      <a:r>
                        <a:rPr kumimoji="0" lang="en-US" sz="1800" b="0" i="1" u="none" strike="noStrike" cap="none" normalizeH="0" baseline="0" dirty="0">
                          <a:ln>
                            <a:noFill/>
                          </a:ln>
                          <a:solidFill>
                            <a:schemeClr val="tx1"/>
                          </a:solidFill>
                          <a:effectLst/>
                          <a:latin typeface="Calibri" pitchFamily="34" charset="0"/>
                        </a:rPr>
                        <a:t> </a:t>
                      </a:r>
                      <a:r>
                        <a:rPr kumimoji="0" lang="en-US" sz="18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10"/>
                  </a:ext>
                </a:extLst>
              </a:tr>
            </a:tbl>
          </a:graphicData>
        </a:graphic>
      </p:graphicFrame>
      <p:sp>
        <p:nvSpPr>
          <p:cNvPr id="44102" name="Text Box 65"/>
          <p:cNvSpPr txBox="1">
            <a:spLocks noChangeArrowheads="1"/>
          </p:cNvSpPr>
          <p:nvPr/>
        </p:nvSpPr>
        <p:spPr bwMode="auto">
          <a:xfrm>
            <a:off x="914400" y="-28664"/>
            <a:ext cx="7315200" cy="769441"/>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Segoe UI"/>
                <a:ea typeface="+mn-ea"/>
                <a:cs typeface="Arial" charset="0"/>
              </a:rPr>
              <a:t>The Impact of Vaccines </a:t>
            </a:r>
          </a:p>
        </p:txBody>
      </p:sp>
      <p:sp>
        <p:nvSpPr>
          <p:cNvPr id="9" name="Rectangle 8"/>
          <p:cNvSpPr/>
          <p:nvPr/>
        </p:nvSpPr>
        <p:spPr>
          <a:xfrm>
            <a:off x="533400" y="6106923"/>
            <a:ext cx="342900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Arial" charset="0"/>
              </a:rPr>
              <a:t>  </a:t>
            </a: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*MMWR 48(12);243-248 April 2, 1999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 </a:t>
            </a:r>
          </a:p>
        </p:txBody>
      </p:sp>
      <p:sp>
        <p:nvSpPr>
          <p:cNvPr id="7" name="TextBox 6"/>
          <p:cNvSpPr txBox="1"/>
          <p:nvPr/>
        </p:nvSpPr>
        <p:spPr>
          <a:xfrm>
            <a:off x="4572000" y="6091533"/>
            <a:ext cx="3962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**MMWR 64(52), ND-924-ND-941, January 6, 2017</a:t>
            </a:r>
          </a:p>
        </p:txBody>
      </p:sp>
      <p:sp>
        <p:nvSpPr>
          <p:cNvPr id="6" name="TextBox 5"/>
          <p:cNvSpPr txBox="1"/>
          <p:nvPr/>
        </p:nvSpPr>
        <p:spPr>
          <a:xfrm>
            <a:off x="7086600" y="228600"/>
            <a:ext cx="17526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Arial" charset="0"/>
              </a:rPr>
              <a:t> </a:t>
            </a:r>
          </a:p>
        </p:txBody>
      </p:sp>
    </p:spTree>
    <p:extLst>
      <p:ext uri="{BB962C8B-B14F-4D97-AF65-F5344CB8AC3E}">
        <p14:creationId xmlns:p14="http://schemas.microsoft.com/office/powerpoint/2010/main" val="579208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141" y="788955"/>
            <a:ext cx="5422266" cy="582930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87533" y="724059"/>
            <a:ext cx="4572000" cy="646331"/>
          </a:xfrm>
          <a:prstGeom prst="rect">
            <a:avLst/>
          </a:prstGeom>
          <a:solidFill>
            <a:schemeClr val="bg1">
              <a:lumMod val="6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3</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 Completing both boxes: When all requirements have not been met</a:t>
            </a:r>
          </a:p>
        </p:txBody>
      </p:sp>
      <p:sp>
        <p:nvSpPr>
          <p:cNvPr id="3" name="Rectangle 2"/>
          <p:cNvSpPr/>
          <p:nvPr/>
        </p:nvSpPr>
        <p:spPr>
          <a:xfrm>
            <a:off x="4363086" y="1524000"/>
            <a:ext cx="4572000" cy="646331"/>
          </a:xfrm>
          <a:prstGeom prst="rect">
            <a:avLst/>
          </a:prstGeom>
          <a:solidFill>
            <a:schemeClr val="bg1">
              <a:lumMod val="6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10: “Complete for School” checked for child under age 4 </a:t>
            </a:r>
          </a:p>
        </p:txBody>
      </p:sp>
      <p:sp>
        <p:nvSpPr>
          <p:cNvPr id="4" name="Rectangle 3"/>
          <p:cNvSpPr/>
          <p:nvPr/>
        </p:nvSpPr>
        <p:spPr>
          <a:xfrm>
            <a:off x="4571999" y="2438400"/>
            <a:ext cx="3946465"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9: No dose DTaP after 4th birthday</a:t>
            </a:r>
          </a:p>
        </p:txBody>
      </p:sp>
      <p:sp>
        <p:nvSpPr>
          <p:cNvPr id="5" name="Rectangle 4"/>
          <p:cNvSpPr/>
          <p:nvPr/>
        </p:nvSpPr>
        <p:spPr>
          <a:xfrm>
            <a:off x="4574063" y="2807732"/>
            <a:ext cx="3980577"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2: Doses </a:t>
            </a:r>
            <a:r>
              <a:rPr kumimoji="0" lang="en-US" sz="1800" b="1" i="0" u="none" strike="noStrike" kern="1200" cap="none" spc="0" normalizeH="0" baseline="0" noProof="0" dirty="0" err="1">
                <a:ln>
                  <a:noFill/>
                </a:ln>
                <a:solidFill>
                  <a:prstClr val="black"/>
                </a:solidFill>
                <a:effectLst/>
                <a:uLnTx/>
                <a:uFillTx/>
                <a:latin typeface="Arial" charset="0"/>
                <a:ea typeface="+mn-ea"/>
                <a:cs typeface="+mn-cs"/>
              </a:rPr>
              <a:t>Hep</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 B spaced incorrectly</a:t>
            </a:r>
          </a:p>
        </p:txBody>
      </p:sp>
      <p:sp>
        <p:nvSpPr>
          <p:cNvPr id="6" name="Rectangle 5"/>
          <p:cNvSpPr/>
          <p:nvPr/>
        </p:nvSpPr>
        <p:spPr>
          <a:xfrm>
            <a:off x="1219200" y="4114800"/>
            <a:ext cx="4429482"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7: 1st dose MMR given before age 1 yr.</a:t>
            </a:r>
          </a:p>
        </p:txBody>
      </p:sp>
      <p:sp>
        <p:nvSpPr>
          <p:cNvPr id="7" name="Rectangle 6"/>
          <p:cNvSpPr/>
          <p:nvPr/>
        </p:nvSpPr>
        <p:spPr>
          <a:xfrm>
            <a:off x="1219200" y="4484132"/>
            <a:ext cx="4801379"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6: 1st dose varicella given before age 1 yr.</a:t>
            </a:r>
          </a:p>
        </p:txBody>
      </p:sp>
      <p:sp>
        <p:nvSpPr>
          <p:cNvPr id="8" name="Rectangle 7"/>
          <p:cNvSpPr/>
          <p:nvPr/>
        </p:nvSpPr>
        <p:spPr>
          <a:xfrm>
            <a:off x="1752600" y="4874538"/>
            <a:ext cx="4262705"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charset="0"/>
                <a:ea typeface="+mn-ea"/>
                <a:cs typeface="+mn-cs"/>
              </a:rPr>
              <a:t>8: No 2nd dose varicella documented</a:t>
            </a:r>
          </a:p>
        </p:txBody>
      </p:sp>
      <p:sp>
        <p:nvSpPr>
          <p:cNvPr id="9" name="Rectangle 8"/>
          <p:cNvSpPr/>
          <p:nvPr/>
        </p:nvSpPr>
        <p:spPr>
          <a:xfrm>
            <a:off x="6042639" y="4299466"/>
            <a:ext cx="3360441" cy="923330"/>
          </a:xfrm>
          <a:prstGeom prst="rect">
            <a:avLst/>
          </a:prstGeom>
          <a:solidFill>
            <a:schemeClr val="bg1">
              <a:lumMod val="65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5: Varicella Immunity not documented by vaccine or </a:t>
            </a:r>
            <a:r>
              <a:rPr kumimoji="0" lang="en-US" sz="1800" b="1" i="0" u="none" strike="noStrike" kern="1200" cap="none" spc="0" normalizeH="0" baseline="0" noProof="0" dirty="0" err="1">
                <a:ln>
                  <a:noFill/>
                </a:ln>
                <a:solidFill>
                  <a:prstClr val="black"/>
                </a:solidFill>
                <a:effectLst/>
                <a:uLnTx/>
                <a:uFillTx/>
                <a:latin typeface="Arial" charset="0"/>
                <a:ea typeface="+mn-ea"/>
                <a:cs typeface="+mn-cs"/>
              </a:rPr>
              <a:t>hx</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/dx/serology date</a:t>
            </a:r>
          </a:p>
        </p:txBody>
      </p:sp>
      <p:sp>
        <p:nvSpPr>
          <p:cNvPr id="10" name="Rectangle 9"/>
          <p:cNvSpPr/>
          <p:nvPr/>
        </p:nvSpPr>
        <p:spPr>
          <a:xfrm>
            <a:off x="4665881" y="5379804"/>
            <a:ext cx="4572000" cy="646331"/>
          </a:xfrm>
          <a:prstGeom prst="rect">
            <a:avLst/>
          </a:prstGeom>
          <a:solidFill>
            <a:schemeClr val="bg1">
              <a:lumMod val="6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4: Address and/or contact information not completed</a:t>
            </a:r>
          </a:p>
        </p:txBody>
      </p:sp>
      <p:sp>
        <p:nvSpPr>
          <p:cNvPr id="11" name="Rectangle 10"/>
          <p:cNvSpPr/>
          <p:nvPr/>
        </p:nvSpPr>
        <p:spPr>
          <a:xfrm>
            <a:off x="4514324" y="6091031"/>
            <a:ext cx="4420762" cy="369332"/>
          </a:xfrm>
          <a:prstGeom prst="rect">
            <a:avLst/>
          </a:prstGeom>
          <a:solidFill>
            <a:srgbClr val="FFFF00"/>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1: No physician, APRN or PA signature</a:t>
            </a:r>
          </a:p>
        </p:txBody>
      </p:sp>
      <p:pic>
        <p:nvPicPr>
          <p:cNvPr id="2529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77" y="-20641"/>
            <a:ext cx="822960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35003" y="3380439"/>
            <a:ext cx="6013395" cy="646331"/>
          </a:xfrm>
          <a:prstGeom prst="rect">
            <a:avLst/>
          </a:prstGeom>
          <a:solidFill>
            <a:schemeClr val="bg1">
              <a:lumMod val="6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11. No dose of Tdap or MCV4 for students born on or after 1-1-2002 entering 7</a:t>
            </a:r>
            <a:r>
              <a:rPr kumimoji="0" lang="en-US" sz="1800" b="1" i="0" u="none" strike="noStrike" kern="1200" cap="none" spc="0" normalizeH="0" baseline="30000" noProof="0" dirty="0">
                <a:ln>
                  <a:noFill/>
                </a:ln>
                <a:solidFill>
                  <a:prstClr val="black"/>
                </a:solidFill>
                <a:effectLst/>
                <a:uLnTx/>
                <a:uFillTx/>
                <a:latin typeface="Arial" charset="0"/>
                <a:ea typeface="+mn-ea"/>
                <a:cs typeface="+mn-cs"/>
              </a:rPr>
              <a:t>th</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 grade or “new entrants”</a:t>
            </a:r>
          </a:p>
        </p:txBody>
      </p:sp>
    </p:spTree>
    <p:extLst>
      <p:ext uri="{BB962C8B-B14F-4D97-AF65-F5344CB8AC3E}">
        <p14:creationId xmlns:p14="http://schemas.microsoft.com/office/powerpoint/2010/main" val="1176105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52400" y="76200"/>
            <a:ext cx="8839200" cy="1143000"/>
          </a:xfrm>
        </p:spPr>
        <p:txBody>
          <a:bodyPr/>
          <a:lstStyle/>
          <a:p>
            <a:pPr algn="ctr" eaLnBrk="1" hangingPunct="1"/>
            <a:r>
              <a:rPr lang="en-US" dirty="0"/>
              <a:t>Filing of Certificates</a:t>
            </a:r>
          </a:p>
        </p:txBody>
      </p:sp>
      <p:sp>
        <p:nvSpPr>
          <p:cNvPr id="27652" name="Rectangle 3"/>
          <p:cNvSpPr>
            <a:spLocks noGrp="1" noChangeArrowheads="1"/>
          </p:cNvSpPr>
          <p:nvPr>
            <p:ph type="body" idx="1"/>
          </p:nvPr>
        </p:nvSpPr>
        <p:spPr>
          <a:xfrm>
            <a:off x="228600" y="1219200"/>
            <a:ext cx="4800600" cy="4906963"/>
          </a:xfrm>
        </p:spPr>
        <p:txBody>
          <a:bodyPr>
            <a:normAutofit/>
          </a:bodyPr>
          <a:lstStyle/>
          <a:p>
            <a:pPr eaLnBrk="1" hangingPunct="1"/>
            <a:r>
              <a:rPr lang="en-US" sz="2800" dirty="0"/>
              <a:t>Available for inspection by health officials</a:t>
            </a:r>
          </a:p>
          <a:p>
            <a:pPr eaLnBrk="1" hangingPunct="1"/>
            <a:r>
              <a:rPr lang="en-US" sz="2800" dirty="0"/>
              <a:t>Photocopy acceptable</a:t>
            </a:r>
          </a:p>
          <a:p>
            <a:pPr eaLnBrk="1" hangingPunct="1"/>
            <a:r>
              <a:rPr lang="en-US" sz="2800" dirty="0"/>
              <a:t>Sent copy to the new school/facility</a:t>
            </a:r>
          </a:p>
          <a:p>
            <a:pPr eaLnBrk="1" hangingPunct="1"/>
            <a:r>
              <a:rPr lang="en-US" sz="2800" dirty="0"/>
              <a:t>In the case of religious exemption, form 2208 must be on file in lieu of form 3231</a:t>
            </a:r>
          </a:p>
          <a:p>
            <a:pPr marL="0" indent="0" eaLnBrk="1" hangingPunct="1">
              <a:lnSpc>
                <a:spcPct val="80000"/>
              </a:lnSpc>
              <a:buNone/>
            </a:pP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219200"/>
            <a:ext cx="2968303" cy="4757576"/>
          </a:xfrm>
          <a:prstGeom prst="rect">
            <a:avLst/>
          </a:prstGeom>
        </p:spPr>
      </p:pic>
    </p:spTree>
    <p:extLst>
      <p:ext uri="{BB962C8B-B14F-4D97-AF65-F5344CB8AC3E}">
        <p14:creationId xmlns:p14="http://schemas.microsoft.com/office/powerpoint/2010/main" val="4104507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52400" y="0"/>
            <a:ext cx="8839200" cy="914400"/>
          </a:xfrm>
        </p:spPr>
        <p:txBody>
          <a:bodyPr/>
          <a:lstStyle/>
          <a:p>
            <a:pPr algn="ctr" eaLnBrk="1" hangingPunct="1"/>
            <a:r>
              <a:rPr lang="en-US" dirty="0"/>
              <a:t>Tickler Filing System</a:t>
            </a:r>
          </a:p>
        </p:txBody>
      </p:sp>
      <p:sp>
        <p:nvSpPr>
          <p:cNvPr id="28676" name="Rectangle 3"/>
          <p:cNvSpPr>
            <a:spLocks noGrp="1" noChangeArrowheads="1"/>
          </p:cNvSpPr>
          <p:nvPr>
            <p:ph type="body" idx="1"/>
          </p:nvPr>
        </p:nvSpPr>
        <p:spPr>
          <a:xfrm>
            <a:off x="458821" y="990599"/>
            <a:ext cx="4495800" cy="5211763"/>
          </a:xfrm>
        </p:spPr>
        <p:txBody>
          <a:bodyPr>
            <a:normAutofit/>
          </a:bodyPr>
          <a:lstStyle/>
          <a:p>
            <a:pPr marL="0" indent="0">
              <a:lnSpc>
                <a:spcPct val="110000"/>
              </a:lnSpc>
              <a:buNone/>
            </a:pPr>
            <a:r>
              <a:rPr lang="en-US" sz="2400" dirty="0"/>
              <a:t>Instructions located in the </a:t>
            </a:r>
            <a:r>
              <a:rPr lang="en-US" sz="2400" u="sng" dirty="0"/>
              <a:t>Immunization Guidelines for Child Care Facility Operators &amp; School Personnel</a:t>
            </a:r>
            <a:r>
              <a:rPr lang="en-US" sz="2400" dirty="0"/>
              <a:t> (</a:t>
            </a:r>
            <a:r>
              <a:rPr lang="en-US" sz="2400" b="1" dirty="0"/>
              <a:t>Form 3258</a:t>
            </a:r>
            <a:r>
              <a:rPr lang="en-US" sz="2400" dirty="0"/>
              <a:t>) </a:t>
            </a:r>
          </a:p>
          <a:p>
            <a:pPr marL="0" indent="0">
              <a:lnSpc>
                <a:spcPct val="110000"/>
              </a:lnSpc>
              <a:buNone/>
            </a:pPr>
            <a:endParaRPr lang="en-US" sz="2000" dirty="0"/>
          </a:p>
          <a:p>
            <a:pPr eaLnBrk="1" hangingPunct="1">
              <a:lnSpc>
                <a:spcPct val="110000"/>
              </a:lnSpc>
            </a:pPr>
            <a:r>
              <a:rPr lang="en-US" sz="2400" dirty="0"/>
              <a:t>Set up by month and year</a:t>
            </a:r>
          </a:p>
          <a:p>
            <a:pPr eaLnBrk="1" hangingPunct="1">
              <a:lnSpc>
                <a:spcPct val="110000"/>
              </a:lnSpc>
            </a:pPr>
            <a:r>
              <a:rPr lang="en-US" sz="2400" dirty="0"/>
              <a:t>Parent reminders</a:t>
            </a:r>
          </a:p>
          <a:p>
            <a:pPr eaLnBrk="1" hangingPunct="1">
              <a:lnSpc>
                <a:spcPct val="110000"/>
              </a:lnSpc>
            </a:pPr>
            <a:r>
              <a:rPr lang="en-US" sz="2400" dirty="0"/>
              <a:t>Summary of GA Immunization requirements</a:t>
            </a:r>
          </a:p>
          <a:p>
            <a:pPr eaLnBrk="1" hangingPunct="1">
              <a:lnSpc>
                <a:spcPct val="110000"/>
              </a:lnSpc>
            </a:pPr>
            <a:r>
              <a:rPr lang="en-US" sz="2400" dirty="0"/>
              <a:t>Document follow-up</a:t>
            </a:r>
          </a:p>
          <a:p>
            <a:pPr eaLnBrk="1" hangingPunct="1">
              <a:lnSpc>
                <a:spcPct val="110000"/>
              </a:lnSpc>
            </a:pPr>
            <a:r>
              <a:rPr lang="en-US" sz="2400" dirty="0"/>
              <a:t>Enforce requirements</a:t>
            </a:r>
          </a:p>
          <a:p>
            <a:pPr marL="0" indent="0" eaLnBrk="1" hangingPunct="1">
              <a:lnSpc>
                <a:spcPct val="90000"/>
              </a:lnSpc>
              <a:buNone/>
            </a:pPr>
            <a:endParaRPr lang="en-US" sz="2400" dirty="0"/>
          </a:p>
        </p:txBody>
      </p:sp>
      <p:graphicFrame>
        <p:nvGraphicFramePr>
          <p:cNvPr id="28674" name="Object 4"/>
          <p:cNvGraphicFramePr>
            <a:graphicFrameLocks noGrp="1" noChangeAspect="1"/>
          </p:cNvGraphicFramePr>
          <p:nvPr>
            <p:ph sz="half" idx="4294967295"/>
            <p:extLst/>
          </p:nvPr>
        </p:nvGraphicFramePr>
        <p:xfrm>
          <a:off x="4947247" y="1371600"/>
          <a:ext cx="3727315" cy="3535363"/>
        </p:xfrm>
        <a:graphic>
          <a:graphicData uri="http://schemas.openxmlformats.org/presentationml/2006/ole">
            <mc:AlternateContent xmlns:mc="http://schemas.openxmlformats.org/markup-compatibility/2006">
              <mc:Choice xmlns:v="urn:schemas-microsoft-com:vml" Requires="v">
                <p:oleObj spid="_x0000_s517123" name="Clip" r:id="rId4" imgW="2073600" imgH="1643760" progId="">
                  <p:embed/>
                </p:oleObj>
              </mc:Choice>
              <mc:Fallback>
                <p:oleObj name="Clip" r:id="rId4" imgW="2073600" imgH="1643760" progId="">
                  <p:embed/>
                  <p:pic>
                    <p:nvPicPr>
                      <p:cNvPr id="2867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247" y="1371600"/>
                        <a:ext cx="3727315" cy="3535363"/>
                      </a:xfrm>
                      <a:prstGeom prst="rect">
                        <a:avLst/>
                      </a:prstGeom>
                      <a:noFill/>
                      <a:extLst/>
                    </p:spPr>
                  </p:pic>
                </p:oleObj>
              </mc:Fallback>
            </mc:AlternateContent>
          </a:graphicData>
        </a:graphic>
      </p:graphicFrame>
    </p:spTree>
    <p:extLst>
      <p:ext uri="{BB962C8B-B14F-4D97-AF65-F5344CB8AC3E}">
        <p14:creationId xmlns:p14="http://schemas.microsoft.com/office/powerpoint/2010/main" val="1755948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52400" y="152400"/>
            <a:ext cx="8839200" cy="990600"/>
          </a:xfrm>
        </p:spPr>
        <p:txBody>
          <a:bodyPr>
            <a:noAutofit/>
          </a:bodyPr>
          <a:lstStyle/>
          <a:p>
            <a:r>
              <a:rPr lang="en-US" dirty="0"/>
              <a:t>GRITS</a:t>
            </a:r>
          </a:p>
        </p:txBody>
      </p:sp>
      <p:pic>
        <p:nvPicPr>
          <p:cNvPr id="510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143000"/>
            <a:ext cx="7734300" cy="4410075"/>
          </a:xfrm>
          <a:prstGeom prst="rect">
            <a:avLst/>
          </a:prstGeom>
          <a:noFill/>
          <a:ln w="2857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797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90500" y="0"/>
            <a:ext cx="8839200" cy="953429"/>
          </a:xfrm>
        </p:spPr>
        <p:txBody>
          <a:bodyPr>
            <a:normAutofit/>
          </a:bodyPr>
          <a:lstStyle/>
          <a:p>
            <a:pPr algn="ctr" eaLnBrk="1" hangingPunct="1"/>
            <a:r>
              <a:rPr lang="en-US" dirty="0"/>
              <a:t>Responsibilities</a:t>
            </a:r>
          </a:p>
        </p:txBody>
      </p:sp>
      <p:sp>
        <p:nvSpPr>
          <p:cNvPr id="13316" name="Rectangle 3"/>
          <p:cNvSpPr>
            <a:spLocks noGrp="1" noChangeArrowheads="1"/>
          </p:cNvSpPr>
          <p:nvPr>
            <p:ph type="body" idx="1"/>
          </p:nvPr>
        </p:nvSpPr>
        <p:spPr>
          <a:xfrm>
            <a:off x="381000" y="1289824"/>
            <a:ext cx="4343400" cy="4876800"/>
          </a:xfrm>
        </p:spPr>
        <p:txBody>
          <a:bodyPr>
            <a:normAutofit/>
          </a:bodyPr>
          <a:lstStyle/>
          <a:p>
            <a:pPr eaLnBrk="1" hangingPunct="1">
              <a:lnSpc>
                <a:spcPct val="110000"/>
              </a:lnSpc>
            </a:pPr>
            <a:r>
              <a:rPr lang="en-US" sz="3000" dirty="0"/>
              <a:t>Physicians and Public Health Clinics</a:t>
            </a:r>
          </a:p>
          <a:p>
            <a:pPr marL="457200" lvl="1" indent="0" eaLnBrk="1" hangingPunct="1">
              <a:lnSpc>
                <a:spcPct val="110000"/>
              </a:lnSpc>
              <a:buNone/>
            </a:pPr>
            <a:endParaRPr lang="en-US" sz="1800" dirty="0"/>
          </a:p>
          <a:p>
            <a:pPr eaLnBrk="1" hangingPunct="1">
              <a:lnSpc>
                <a:spcPct val="110000"/>
              </a:lnSpc>
            </a:pPr>
            <a:r>
              <a:rPr lang="en-US" sz="3000" dirty="0"/>
              <a:t>Child Care and School </a:t>
            </a:r>
          </a:p>
          <a:p>
            <a:pPr marL="0" indent="0">
              <a:lnSpc>
                <a:spcPct val="90000"/>
              </a:lnSpc>
              <a:buNone/>
            </a:pPr>
            <a:endParaRPr lang="en-US" sz="2400" dirty="0"/>
          </a:p>
          <a:p>
            <a:pPr>
              <a:lnSpc>
                <a:spcPct val="110000"/>
              </a:lnSpc>
            </a:pPr>
            <a:r>
              <a:rPr lang="en-US" sz="3100" dirty="0"/>
              <a:t>Parent/Caregiver</a:t>
            </a:r>
            <a:br>
              <a:rPr lang="en-US" sz="3100" b="1" dirty="0"/>
            </a:br>
            <a:r>
              <a:rPr lang="en-US" sz="3100" b="1" dirty="0"/>
              <a:t> </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295400"/>
            <a:ext cx="3810000" cy="3248025"/>
          </a:xfrm>
          <a:prstGeom prst="rect">
            <a:avLst/>
          </a:prstGeom>
        </p:spPr>
      </p:pic>
    </p:spTree>
    <p:extLst>
      <p:ext uri="{BB962C8B-B14F-4D97-AF65-F5344CB8AC3E}">
        <p14:creationId xmlns:p14="http://schemas.microsoft.com/office/powerpoint/2010/main" val="724117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lstStyle/>
          <a:p>
            <a:r>
              <a:rPr lang="en-US" dirty="0"/>
              <a:t>VAERS</a:t>
            </a:r>
          </a:p>
        </p:txBody>
      </p:sp>
      <p:sp>
        <p:nvSpPr>
          <p:cNvPr id="6" name="Rectangle 5"/>
          <p:cNvSpPr/>
          <p:nvPr/>
        </p:nvSpPr>
        <p:spPr>
          <a:xfrm>
            <a:off x="7162800" y="1615738"/>
            <a:ext cx="3352800" cy="101566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7" name="Picture 6">
            <a:extLst>
              <a:ext uri="{FF2B5EF4-FFF2-40B4-BE49-F238E27FC236}">
                <a16:creationId xmlns:a16="http://schemas.microsoft.com/office/drawing/2014/main" id="{DC37B62B-558A-4297-82A7-F6544E89AD04}"/>
              </a:ext>
            </a:extLst>
          </p:cNvPr>
          <p:cNvPicPr>
            <a:picLocks noChangeAspect="1"/>
          </p:cNvPicPr>
          <p:nvPr/>
        </p:nvPicPr>
        <p:blipFill>
          <a:blip r:embed="rId3"/>
          <a:stretch>
            <a:fillRect/>
          </a:stretch>
        </p:blipFill>
        <p:spPr>
          <a:xfrm>
            <a:off x="914400" y="990600"/>
            <a:ext cx="7543800" cy="4724400"/>
          </a:xfrm>
          <a:prstGeom prst="rect">
            <a:avLst/>
          </a:prstGeom>
          <a:ln w="28575">
            <a:solidFill>
              <a:schemeClr val="tx1"/>
            </a:solidFill>
          </a:ln>
        </p:spPr>
      </p:pic>
      <p:sp>
        <p:nvSpPr>
          <p:cNvPr id="3" name="TextBox 2">
            <a:extLst>
              <a:ext uri="{FF2B5EF4-FFF2-40B4-BE49-F238E27FC236}">
                <a16:creationId xmlns:a16="http://schemas.microsoft.com/office/drawing/2014/main" id="{670A38DD-1B33-4F41-8FE6-2B4274DD12B2}"/>
              </a:ext>
            </a:extLst>
          </p:cNvPr>
          <p:cNvSpPr txBox="1"/>
          <p:nvPr/>
        </p:nvSpPr>
        <p:spPr>
          <a:xfrm>
            <a:off x="1371600" y="5867400"/>
            <a:ext cx="70866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Public Health Reports should be faxed or mailed to the State Immunization Program. Fax number (404)657-1463</a:t>
            </a:r>
          </a:p>
        </p:txBody>
      </p:sp>
    </p:spTree>
    <p:extLst>
      <p:ext uri="{BB962C8B-B14F-4D97-AF65-F5344CB8AC3E}">
        <p14:creationId xmlns:p14="http://schemas.microsoft.com/office/powerpoint/2010/main" val="25320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a:t>Vaccine Injury Compensation Program (VICP)</a:t>
            </a:r>
          </a:p>
        </p:txBody>
      </p:sp>
      <p:sp>
        <p:nvSpPr>
          <p:cNvPr id="109571" name="Content Placeholder 2"/>
          <p:cNvSpPr>
            <a:spLocks noGrp="1"/>
          </p:cNvSpPr>
          <p:nvPr>
            <p:ph idx="1"/>
          </p:nvPr>
        </p:nvSpPr>
        <p:spPr>
          <a:xfrm>
            <a:off x="304800" y="838200"/>
            <a:ext cx="8610600" cy="5668963"/>
          </a:xfrm>
        </p:spPr>
        <p:txBody>
          <a:bodyPr>
            <a:normAutofit/>
          </a:bodyPr>
          <a:lstStyle/>
          <a:p>
            <a:pPr marL="0" indent="0" eaLnBrk="1" hangingPunct="1">
              <a:buNone/>
            </a:pPr>
            <a:r>
              <a:rPr lang="en-US" sz="2400" dirty="0"/>
              <a:t>National Vaccine Injury Compensation Program </a:t>
            </a:r>
            <a:br>
              <a:rPr lang="en-US" sz="2400" dirty="0"/>
            </a:br>
            <a:r>
              <a:rPr lang="en-US" sz="2400" dirty="0"/>
              <a:t>provides compensation to individuals found  to be injured by or have died from certain childhood  vaccines.</a:t>
            </a:r>
          </a:p>
          <a:p>
            <a:pPr marL="0" indent="0" eaLnBrk="1" hangingPunct="1">
              <a:buNone/>
            </a:pPr>
            <a:endParaRPr lang="en-US" sz="2400" dirty="0"/>
          </a:p>
          <a:p>
            <a:pPr lvl="1" eaLnBrk="1" hangingPunct="1"/>
            <a:r>
              <a:rPr lang="en-US" sz="2400" dirty="0"/>
              <a:t>Established in 1988 by NCVIA</a:t>
            </a:r>
          </a:p>
          <a:p>
            <a:pPr lvl="1" eaLnBrk="1" hangingPunct="1"/>
            <a:r>
              <a:rPr lang="en-US" sz="2400" dirty="0"/>
              <a:t>Federal “no fault” system to compensate those injured</a:t>
            </a:r>
          </a:p>
          <a:p>
            <a:pPr lvl="1" eaLnBrk="1" hangingPunct="1"/>
            <a:r>
              <a:rPr lang="en-US" sz="2400" dirty="0"/>
              <a:t>Claim must be filed by individual, parent or guardian</a:t>
            </a:r>
          </a:p>
          <a:p>
            <a:pPr lvl="1" eaLnBrk="1" hangingPunct="1"/>
            <a:r>
              <a:rPr lang="en-US" sz="2400" dirty="0"/>
              <a:t>Must show that injury is on “Vaccine Injury Table”</a:t>
            </a:r>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468872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0" y="228600"/>
            <a:ext cx="8839200" cy="1143000"/>
          </a:xfrm>
        </p:spPr>
        <p:txBody>
          <a:bodyPr>
            <a:noAutofit/>
          </a:bodyPr>
          <a:lstStyle/>
          <a:p>
            <a:pPr eaLnBrk="1" hangingPunct="1"/>
            <a:r>
              <a:rPr lang="en-US" sz="4000" dirty="0"/>
              <a:t>Healthcare Personnel (HCP) and Other Adults Need These Immunizations:  </a:t>
            </a:r>
          </a:p>
        </p:txBody>
      </p:sp>
      <p:sp>
        <p:nvSpPr>
          <p:cNvPr id="1093635" name="Rectangle 3"/>
          <p:cNvSpPr>
            <a:spLocks noGrp="1" noChangeArrowheads="1"/>
          </p:cNvSpPr>
          <p:nvPr>
            <p:ph type="body" idx="4294967295"/>
          </p:nvPr>
        </p:nvSpPr>
        <p:spPr>
          <a:xfrm>
            <a:off x="914400" y="1600200"/>
            <a:ext cx="8229600" cy="3810000"/>
          </a:xfrm>
        </p:spPr>
        <p:txBody>
          <a:bodyPr/>
          <a:lstStyle/>
          <a:p>
            <a:pPr>
              <a:lnSpc>
                <a:spcPct val="80000"/>
              </a:lnSpc>
              <a:spcBef>
                <a:spcPct val="50000"/>
              </a:spcBef>
              <a:buClr>
                <a:schemeClr val="tx1"/>
              </a:buClr>
              <a:defRPr/>
            </a:pPr>
            <a:r>
              <a:rPr lang="en-US" sz="2800" dirty="0"/>
              <a:t>Annual influenza vaccine</a:t>
            </a:r>
            <a:r>
              <a:rPr lang="en-US" sz="2800" dirty="0">
                <a:effectLst>
                  <a:outerShdw blurRad="38100" dist="38100" dir="2700000" algn="tl">
                    <a:srgbClr val="000000"/>
                  </a:outerShdw>
                </a:effectLst>
              </a:rPr>
              <a:t> </a:t>
            </a:r>
            <a:endParaRPr lang="en-US" sz="2800" dirty="0"/>
          </a:p>
          <a:p>
            <a:pPr>
              <a:lnSpc>
                <a:spcPct val="80000"/>
              </a:lnSpc>
              <a:spcBef>
                <a:spcPts val="1920"/>
              </a:spcBef>
              <a:buClr>
                <a:schemeClr val="tx1"/>
              </a:buClr>
              <a:defRPr/>
            </a:pPr>
            <a:r>
              <a:rPr lang="en-US" sz="2800" dirty="0"/>
              <a:t> </a:t>
            </a:r>
            <a:r>
              <a:rPr lang="en-US" sz="2800" dirty="0" err="1"/>
              <a:t>Tdap</a:t>
            </a:r>
            <a:r>
              <a:rPr lang="en-US" sz="2800" dirty="0"/>
              <a:t> or Td</a:t>
            </a:r>
          </a:p>
          <a:p>
            <a:pPr>
              <a:lnSpc>
                <a:spcPct val="80000"/>
              </a:lnSpc>
              <a:spcBef>
                <a:spcPts val="1920"/>
              </a:spcBef>
              <a:buClr>
                <a:schemeClr val="tx1"/>
              </a:buClr>
              <a:defRPr/>
            </a:pPr>
            <a:r>
              <a:rPr lang="en-US" sz="2800" dirty="0"/>
              <a:t> Hepatitis B (exposure risk) </a:t>
            </a:r>
            <a:r>
              <a:rPr lang="en-US" sz="2800" i="1" dirty="0"/>
              <a:t>Check immunity  </a:t>
            </a:r>
            <a:endParaRPr lang="en-US" sz="2800" b="1" i="1" dirty="0"/>
          </a:p>
          <a:p>
            <a:pPr>
              <a:lnSpc>
                <a:spcPct val="80000"/>
              </a:lnSpc>
              <a:spcBef>
                <a:spcPct val="50000"/>
              </a:spcBef>
              <a:buClr>
                <a:srgbClr val="FFFF99"/>
              </a:buClr>
              <a:buFontTx/>
              <a:buNone/>
              <a:defRPr/>
            </a:pPr>
            <a:r>
              <a:rPr lang="en-US" b="1" dirty="0"/>
              <a:t>Validate immune status of:</a:t>
            </a:r>
          </a:p>
          <a:p>
            <a:pPr>
              <a:lnSpc>
                <a:spcPct val="80000"/>
              </a:lnSpc>
              <a:spcBef>
                <a:spcPct val="50000"/>
              </a:spcBef>
              <a:buClr>
                <a:schemeClr val="tx1"/>
              </a:buClr>
              <a:defRPr/>
            </a:pPr>
            <a:r>
              <a:rPr lang="en-US" sz="2800" dirty="0" err="1"/>
              <a:t>Varicella</a:t>
            </a:r>
            <a:endParaRPr lang="en-US" sz="2800" dirty="0"/>
          </a:p>
          <a:p>
            <a:pPr>
              <a:lnSpc>
                <a:spcPct val="80000"/>
              </a:lnSpc>
              <a:spcBef>
                <a:spcPct val="50000"/>
              </a:spcBef>
              <a:buClr>
                <a:schemeClr val="tx1"/>
              </a:buClr>
              <a:defRPr/>
            </a:pPr>
            <a:r>
              <a:rPr lang="en-US" sz="2800" dirty="0"/>
              <a:t>Measles, Mumps &amp; Rubella(MMR)</a:t>
            </a:r>
          </a:p>
        </p:txBody>
      </p:sp>
      <p:sp>
        <p:nvSpPr>
          <p:cNvPr id="351236" name="Text Box 4"/>
          <p:cNvSpPr txBox="1">
            <a:spLocks noChangeArrowheads="1"/>
          </p:cNvSpPr>
          <p:nvPr/>
        </p:nvSpPr>
        <p:spPr bwMode="auto">
          <a:xfrm>
            <a:off x="1277815" y="5491161"/>
            <a:ext cx="5181600" cy="708025"/>
          </a:xfrm>
          <a:prstGeom prst="rect">
            <a:avLst/>
          </a:prstGeom>
          <a:noFill/>
          <a:ln w="9525">
            <a:noFill/>
            <a:miter lim="800000"/>
            <a:headEnd/>
            <a:tailEnd/>
          </a:ln>
        </p:spPr>
        <p:txBody>
          <a:bodyPr>
            <a:spAutoFit/>
          </a:bodyPr>
          <a:lstStyle/>
          <a:p>
            <a:pPr>
              <a:spcBef>
                <a:spcPct val="50000"/>
              </a:spcBef>
            </a:pPr>
            <a:r>
              <a:rPr lang="en-US" sz="4000" b="1" i="1" dirty="0">
                <a:latin typeface="Arial Narrow" pitchFamily="34" charset="0"/>
                <a:cs typeface="Arial" charset="0"/>
              </a:rPr>
              <a:t>Are </a:t>
            </a:r>
            <a:r>
              <a:rPr lang="en-US" sz="4000" b="1" i="1" u="sng" dirty="0">
                <a:solidFill>
                  <a:srgbClr val="C00000"/>
                </a:solidFill>
                <a:latin typeface="Arial Narrow" pitchFamily="34" charset="0"/>
                <a:cs typeface="Arial" charset="0"/>
              </a:rPr>
              <a:t>YOU</a:t>
            </a:r>
            <a:r>
              <a:rPr lang="en-US" sz="4000" b="1" i="1" dirty="0">
                <a:latin typeface="Arial Narrow" pitchFamily="34" charset="0"/>
                <a:cs typeface="Arial" charset="0"/>
              </a:rPr>
              <a:t> up to date?</a:t>
            </a:r>
          </a:p>
        </p:txBody>
      </p:sp>
      <p:pic>
        <p:nvPicPr>
          <p:cNvPr id="275460" name="Picture 5" descr="j0386204"/>
          <p:cNvPicPr>
            <a:picLocks noChangeAspect="1" noChangeArrowheads="1"/>
          </p:cNvPicPr>
          <p:nvPr/>
        </p:nvPicPr>
        <p:blipFill>
          <a:blip r:embed="rId3" cstate="print"/>
          <a:srcRect/>
          <a:stretch>
            <a:fillRect/>
          </a:stretch>
        </p:blipFill>
        <p:spPr bwMode="auto">
          <a:xfrm>
            <a:off x="7162800" y="3503611"/>
            <a:ext cx="1676400" cy="2695575"/>
          </a:xfrm>
          <a:prstGeom prst="rect">
            <a:avLst/>
          </a:prstGeom>
          <a:noFill/>
          <a:ln w="9525">
            <a:noFill/>
            <a:miter lim="800000"/>
            <a:headEnd/>
            <a:tailEnd/>
          </a:ln>
        </p:spPr>
      </p:pic>
    </p:spTree>
    <p:extLst>
      <p:ext uri="{BB962C8B-B14F-4D97-AF65-F5344CB8AC3E}">
        <p14:creationId xmlns:p14="http://schemas.microsoft.com/office/powerpoint/2010/main" val="268349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a:t>State 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000" dirty="0"/>
              <a:t>Local health department</a:t>
            </a:r>
          </a:p>
          <a:p>
            <a:pPr eaLnBrk="1" hangingPunct="1">
              <a:lnSpc>
                <a:spcPct val="90000"/>
              </a:lnSpc>
            </a:pPr>
            <a:r>
              <a:rPr lang="en-US" sz="2000" dirty="0"/>
              <a:t>District Immunization Coordinator</a:t>
            </a:r>
          </a:p>
          <a:p>
            <a:pPr eaLnBrk="1" hangingPunct="1">
              <a:lnSpc>
                <a:spcPct val="90000"/>
              </a:lnSpc>
            </a:pPr>
            <a:r>
              <a:rPr lang="en-US" sz="2000" dirty="0"/>
              <a:t>GA Immunization Program Office</a:t>
            </a:r>
          </a:p>
          <a:p>
            <a:pPr lvl="1" eaLnBrk="1" hangingPunct="1">
              <a:lnSpc>
                <a:spcPct val="90000"/>
              </a:lnSpc>
            </a:pPr>
            <a:r>
              <a:rPr lang="en-US" sz="2000" dirty="0"/>
              <a:t>On call Help line: 404-657-3158</a:t>
            </a:r>
          </a:p>
          <a:p>
            <a:pPr lvl="1" eaLnBrk="1" hangingPunct="1">
              <a:lnSpc>
                <a:spcPct val="90000"/>
              </a:lnSpc>
            </a:pPr>
            <a:r>
              <a:rPr lang="en-US" sz="2000" dirty="0"/>
              <a:t>GRITS Help Line:1-866-483-2958</a:t>
            </a:r>
          </a:p>
          <a:p>
            <a:pPr lvl="1" eaLnBrk="1" hangingPunct="1">
              <a:lnSpc>
                <a:spcPct val="90000"/>
              </a:lnSpc>
            </a:pPr>
            <a:r>
              <a:rPr lang="en-US" sz="2000" dirty="0"/>
              <a:t>VFC Help Line:1-800-848-3868</a:t>
            </a:r>
          </a:p>
          <a:p>
            <a:pPr lvl="1" eaLnBrk="1" hangingPunct="1">
              <a:lnSpc>
                <a:spcPct val="90000"/>
              </a:lnSpc>
            </a:pPr>
            <a:r>
              <a:rPr lang="en-US" sz="2000" dirty="0"/>
              <a:t>Website http://</a:t>
            </a:r>
            <a:r>
              <a:rPr lang="en-US" sz="2000" dirty="0">
                <a:solidFill>
                  <a:schemeClr val="tx2"/>
                </a:solidFill>
              </a:rPr>
              <a:t>dph.georgia.gov/immunization-section</a:t>
            </a:r>
          </a:p>
          <a:p>
            <a:pPr lvl="1" eaLnBrk="1" hangingPunct="1">
              <a:lnSpc>
                <a:spcPct val="90000"/>
              </a:lnSpc>
            </a:pPr>
            <a:r>
              <a:rPr lang="en-US" sz="2000" dirty="0"/>
              <a:t>Your local Immunization Regional Program Consultant (IRC)</a:t>
            </a:r>
          </a:p>
          <a:p>
            <a:pPr lvl="1" eaLnBrk="1" hangingPunct="1">
              <a:lnSpc>
                <a:spcPct val="90000"/>
              </a:lnSpc>
            </a:pPr>
            <a:r>
              <a:rPr lang="en-US" sz="2000" dirty="0"/>
              <a:t>Epidemiology: 1-866-782-4584 </a:t>
            </a:r>
          </a:p>
          <a:p>
            <a:pPr eaLnBrk="1" hangingPunct="1">
              <a:lnSpc>
                <a:spcPct val="90000"/>
              </a:lnSpc>
            </a:pPr>
            <a:r>
              <a:rPr lang="en-US" sz="2000" dirty="0"/>
              <a:t>GA Chapter of the AAP</a:t>
            </a:r>
          </a:p>
          <a:p>
            <a:pPr eaLnBrk="1" hangingPunct="1">
              <a:lnSpc>
                <a:spcPct val="90000"/>
              </a:lnSpc>
            </a:pPr>
            <a:r>
              <a:rPr lang="en-US" sz="2000" dirty="0"/>
              <a:t>GA Academy of Family Physicians</a:t>
            </a:r>
          </a:p>
          <a:p>
            <a:pPr marL="0" indent="0" eaLnBrk="1" hangingPunct="1">
              <a:lnSpc>
                <a:spcPct val="90000"/>
              </a:lnSpc>
              <a:buNone/>
            </a:pPr>
            <a:endParaRPr lang="en-US" sz="2400" dirty="0"/>
          </a:p>
          <a:p>
            <a:pPr eaLnBrk="1" hangingPunct="1">
              <a:lnSpc>
                <a:spcPct val="90000"/>
              </a:lnSpc>
            </a:pPr>
            <a:endParaRPr lang="en-US" sz="2400" dirty="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124102"/>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77100" y="182419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82310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1905000" y="43766"/>
            <a:ext cx="5638800" cy="769441"/>
          </a:xfrm>
          <a:prstGeom prst="rect">
            <a:avLst/>
          </a:prstGeom>
          <a:noFill/>
          <a:ln w="9525">
            <a:noFill/>
            <a:miter lim="800000"/>
            <a:headEnd/>
            <a:tailEnd/>
          </a:ln>
        </p:spPr>
        <p:txBody>
          <a:bodyPr>
            <a:spAutoFit/>
          </a:bodyPr>
          <a:lstStyle/>
          <a:p>
            <a:pPr algn="ctr">
              <a:spcBef>
                <a:spcPct val="50000"/>
              </a:spcBef>
            </a:pPr>
            <a:r>
              <a:rPr lang="en-US" sz="4400" dirty="0">
                <a:solidFill>
                  <a:prstClr val="black"/>
                </a:solidFill>
                <a:latin typeface="Segoe UI"/>
                <a:cs typeface="Arial" charset="0"/>
              </a:rPr>
              <a:t>It’s a Team Effort! </a:t>
            </a:r>
          </a:p>
        </p:txBody>
      </p:sp>
      <p:sp>
        <p:nvSpPr>
          <p:cNvPr id="326658" name="Text Box 3"/>
          <p:cNvSpPr txBox="1">
            <a:spLocks noChangeArrowheads="1"/>
          </p:cNvSpPr>
          <p:nvPr/>
        </p:nvSpPr>
        <p:spPr bwMode="auto">
          <a:xfrm>
            <a:off x="38099" y="696932"/>
            <a:ext cx="9143999" cy="1066800"/>
          </a:xfrm>
          <a:prstGeom prst="rect">
            <a:avLst/>
          </a:prstGeom>
          <a:noFill/>
          <a:ln w="9525">
            <a:noFill/>
            <a:miter lim="800000"/>
            <a:headEnd/>
            <a:tailEnd/>
          </a:ln>
        </p:spPr>
        <p:txBody>
          <a:bodyPr wrap="square">
            <a:spAutoFit/>
          </a:bodyPr>
          <a:lstStyle/>
          <a:p>
            <a:pPr algn="ctr">
              <a:spcBef>
                <a:spcPct val="50000"/>
              </a:spcBef>
            </a:pPr>
            <a:r>
              <a:rPr lang="en-US" sz="3200" dirty="0">
                <a:solidFill>
                  <a:srgbClr val="C00000"/>
                </a:solidFill>
                <a:latin typeface="Segoe UI"/>
                <a:cs typeface="Arial" charset="0"/>
              </a:rPr>
              <a:t>High Immunization rates begin with a team designed plan! </a:t>
            </a:r>
          </a:p>
        </p:txBody>
      </p:sp>
      <p:sp>
        <p:nvSpPr>
          <p:cNvPr id="326662" name="Rectangle 7"/>
          <p:cNvSpPr>
            <a:spLocks noChangeArrowheads="1"/>
          </p:cNvSpPr>
          <p:nvPr/>
        </p:nvSpPr>
        <p:spPr bwMode="auto">
          <a:xfrm>
            <a:off x="152400" y="5319947"/>
            <a:ext cx="9144000" cy="579438"/>
          </a:xfrm>
          <a:prstGeom prst="rect">
            <a:avLst/>
          </a:prstGeom>
          <a:noFill/>
          <a:ln w="9525">
            <a:noFill/>
            <a:miter lim="800000"/>
            <a:headEnd/>
            <a:tailEnd/>
          </a:ln>
        </p:spPr>
        <p:txBody>
          <a:bodyPr>
            <a:spAutoFit/>
          </a:bodyPr>
          <a:lstStyle/>
          <a:p>
            <a:pPr algn="ctr"/>
            <a:r>
              <a:rPr lang="en-US" sz="3200" dirty="0">
                <a:solidFill>
                  <a:srgbClr val="C00000"/>
                </a:solidFill>
                <a:latin typeface="Segoe UI"/>
                <a:cs typeface="Arial"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67273"/>
            <a:ext cx="5867399" cy="3550840"/>
          </a:xfrm>
          <a:prstGeom prst="rect">
            <a:avLst/>
          </a:prstGeom>
        </p:spPr>
      </p:pic>
    </p:spTree>
    <p:extLst>
      <p:ext uri="{BB962C8B-B14F-4D97-AF65-F5344CB8AC3E}">
        <p14:creationId xmlns:p14="http://schemas.microsoft.com/office/powerpoint/2010/main" val="201591620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381000"/>
          <a:ext cx="8382000" cy="557355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1238025">
                <a:tc>
                  <a:txBody>
                    <a:bodyPr/>
                    <a:lstStyle/>
                    <a:p>
                      <a:r>
                        <a:rPr lang="en-US" sz="2400" dirty="0">
                          <a:solidFill>
                            <a:schemeClr val="tx1"/>
                          </a:solidFill>
                        </a:rPr>
                        <a:t>VPD</a:t>
                      </a:r>
                    </a:p>
                  </a:txBody>
                  <a:tcPr>
                    <a:solidFill>
                      <a:schemeClr val="accent1"/>
                    </a:solidFill>
                  </a:tcPr>
                </a:tc>
                <a:tc>
                  <a:txBody>
                    <a:bodyPr/>
                    <a:lstStyle/>
                    <a:p>
                      <a:pPr algn="ctr"/>
                      <a:r>
                        <a:rPr lang="en-US" sz="2400" dirty="0">
                          <a:solidFill>
                            <a:schemeClr val="tx1"/>
                          </a:solidFill>
                        </a:rPr>
                        <a:t>Vaccination Rate</a:t>
                      </a:r>
                    </a:p>
                    <a:p>
                      <a:pPr algn="ctr"/>
                      <a:r>
                        <a:rPr lang="en-US" sz="2400" dirty="0">
                          <a:solidFill>
                            <a:schemeClr val="tx1"/>
                          </a:solidFill>
                        </a:rPr>
                        <a:t>Needed for </a:t>
                      </a:r>
                    </a:p>
                    <a:p>
                      <a:pPr algn="ctr"/>
                      <a:r>
                        <a:rPr lang="en-US" sz="2400" dirty="0">
                          <a:solidFill>
                            <a:schemeClr val="tx1"/>
                          </a:solidFill>
                        </a:rPr>
                        <a:t>Herd Immunity</a:t>
                      </a:r>
                    </a:p>
                  </a:txBody>
                  <a:tcPr>
                    <a:solidFill>
                      <a:schemeClr val="accent1"/>
                    </a:solidFill>
                  </a:tcPr>
                </a:tc>
                <a:extLst>
                  <a:ext uri="{0D108BD9-81ED-4DB2-BD59-A6C34878D82A}">
                    <a16:rowId xmlns:a16="http://schemas.microsoft.com/office/drawing/2014/main" val="10000"/>
                  </a:ext>
                </a:extLst>
              </a:tr>
              <a:tr h="689450">
                <a:tc>
                  <a:txBody>
                    <a:bodyPr/>
                    <a:lstStyle/>
                    <a:p>
                      <a:r>
                        <a:rPr lang="en-US" sz="2400" b="1" dirty="0">
                          <a:solidFill>
                            <a:schemeClr val="tx1"/>
                          </a:solidFill>
                        </a:rPr>
                        <a:t>Measles</a:t>
                      </a:r>
                    </a:p>
                  </a:txBody>
                  <a:tcPr>
                    <a:solidFill>
                      <a:schemeClr val="accent1"/>
                    </a:solidFill>
                  </a:tcPr>
                </a:tc>
                <a:tc>
                  <a:txBody>
                    <a:bodyPr/>
                    <a:lstStyle/>
                    <a:p>
                      <a:pPr algn="ctr"/>
                      <a:r>
                        <a:rPr lang="en-US" sz="2400" b="1" dirty="0">
                          <a:solidFill>
                            <a:srgbClr val="FF0000"/>
                          </a:solidFill>
                        </a:rPr>
                        <a:t>92-94%</a:t>
                      </a:r>
                    </a:p>
                  </a:txBody>
                  <a:tcPr>
                    <a:solidFill>
                      <a:schemeClr val="accent1"/>
                    </a:solidFill>
                  </a:tcPr>
                </a:tc>
                <a:extLst>
                  <a:ext uri="{0D108BD9-81ED-4DB2-BD59-A6C34878D82A}">
                    <a16:rowId xmlns:a16="http://schemas.microsoft.com/office/drawing/2014/main" val="10001"/>
                  </a:ext>
                </a:extLst>
              </a:tr>
              <a:tr h="869364">
                <a:tc>
                  <a:txBody>
                    <a:bodyPr/>
                    <a:lstStyle/>
                    <a:p>
                      <a:r>
                        <a:rPr lang="en-US" sz="2400" b="1" dirty="0" err="1">
                          <a:solidFill>
                            <a:schemeClr val="tx1"/>
                          </a:solidFill>
                        </a:rPr>
                        <a:t>Pertussis</a:t>
                      </a:r>
                      <a:endParaRPr lang="en-US" sz="2400" b="1" dirty="0">
                        <a:solidFill>
                          <a:schemeClr val="tx1"/>
                        </a:solidFill>
                      </a:endParaRPr>
                    </a:p>
                  </a:txBody>
                  <a:tcPr>
                    <a:solidFill>
                      <a:schemeClr val="accent1"/>
                    </a:solidFill>
                  </a:tcPr>
                </a:tc>
                <a:tc>
                  <a:txBody>
                    <a:bodyPr/>
                    <a:lstStyle/>
                    <a:p>
                      <a:pPr algn="ctr"/>
                      <a:r>
                        <a:rPr lang="en-US" sz="2400" b="1" dirty="0">
                          <a:solidFill>
                            <a:schemeClr val="tx1"/>
                          </a:solidFill>
                        </a:rPr>
                        <a:t>92-94%</a:t>
                      </a:r>
                    </a:p>
                  </a:txBody>
                  <a:tcPr>
                    <a:solidFill>
                      <a:schemeClr val="accent1"/>
                    </a:solidFill>
                  </a:tcPr>
                </a:tc>
                <a:extLst>
                  <a:ext uri="{0D108BD9-81ED-4DB2-BD59-A6C34878D82A}">
                    <a16:rowId xmlns:a16="http://schemas.microsoft.com/office/drawing/2014/main" val="10002"/>
                  </a:ext>
                </a:extLst>
              </a:tr>
              <a:tr h="708361">
                <a:tc>
                  <a:txBody>
                    <a:bodyPr/>
                    <a:lstStyle/>
                    <a:p>
                      <a:r>
                        <a:rPr lang="en-US" sz="2400" b="1" dirty="0">
                          <a:solidFill>
                            <a:schemeClr val="tx1"/>
                          </a:solidFill>
                        </a:rPr>
                        <a:t>Diphtheria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3"/>
                  </a:ext>
                </a:extLst>
              </a:tr>
              <a:tr h="689450">
                <a:tc>
                  <a:txBody>
                    <a:bodyPr/>
                    <a:lstStyle/>
                    <a:p>
                      <a:r>
                        <a:rPr lang="en-US" sz="2400" b="1" dirty="0">
                          <a:solidFill>
                            <a:schemeClr val="tx1"/>
                          </a:solidFill>
                        </a:rPr>
                        <a:t>Rubella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4"/>
                  </a:ext>
                </a:extLst>
              </a:tr>
              <a:tr h="689450">
                <a:tc>
                  <a:txBody>
                    <a:bodyPr/>
                    <a:lstStyle/>
                    <a:p>
                      <a:r>
                        <a:rPr lang="en-US" sz="2400" b="1" dirty="0">
                          <a:solidFill>
                            <a:schemeClr val="tx1"/>
                          </a:solidFill>
                        </a:rPr>
                        <a:t>Mumps</a:t>
                      </a:r>
                    </a:p>
                  </a:txBody>
                  <a:tcPr>
                    <a:solidFill>
                      <a:schemeClr val="accent1"/>
                    </a:solidFill>
                  </a:tcPr>
                </a:tc>
                <a:tc>
                  <a:txBody>
                    <a:bodyPr/>
                    <a:lstStyle/>
                    <a:p>
                      <a:pPr algn="ctr"/>
                      <a:r>
                        <a:rPr lang="en-US" sz="2400" b="1" dirty="0">
                          <a:solidFill>
                            <a:srgbClr val="FF0000"/>
                          </a:solidFill>
                        </a:rPr>
                        <a:t>75-86%</a:t>
                      </a:r>
                    </a:p>
                  </a:txBody>
                  <a:tcPr>
                    <a:solidFill>
                      <a:schemeClr val="accent1"/>
                    </a:solidFill>
                  </a:tcPr>
                </a:tc>
                <a:extLst>
                  <a:ext uri="{0D108BD9-81ED-4DB2-BD59-A6C34878D82A}">
                    <a16:rowId xmlns:a16="http://schemas.microsoft.com/office/drawing/2014/main" val="10005"/>
                  </a:ext>
                </a:extLst>
              </a:tr>
              <a:tr h="689450">
                <a:tc>
                  <a:txBody>
                    <a:bodyPr/>
                    <a:lstStyle/>
                    <a:p>
                      <a:r>
                        <a:rPr lang="en-US" sz="2400" b="1" dirty="0">
                          <a:solidFill>
                            <a:schemeClr val="tx1"/>
                          </a:solidFill>
                        </a:rPr>
                        <a:t>Influenza</a:t>
                      </a:r>
                    </a:p>
                  </a:txBody>
                  <a:tcPr>
                    <a:solidFill>
                      <a:schemeClr val="accent1"/>
                    </a:solidFill>
                  </a:tcPr>
                </a:tc>
                <a:tc>
                  <a:txBody>
                    <a:bodyPr/>
                    <a:lstStyle/>
                    <a:p>
                      <a:pPr algn="ctr"/>
                      <a:r>
                        <a:rPr lang="en-US" sz="2400" b="1" dirty="0">
                          <a:solidFill>
                            <a:schemeClr val="tx1"/>
                          </a:solidFill>
                        </a:rPr>
                        <a:t>30-75%</a:t>
                      </a:r>
                    </a:p>
                  </a:txBody>
                  <a:tcPr>
                    <a:solidFill>
                      <a:schemeClr val="accent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591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0"/>
            <a:ext cx="7772400" cy="1371600"/>
          </a:xfrm>
        </p:spPr>
        <p:txBody>
          <a:bodyPr>
            <a:normAutofit/>
          </a:bodyPr>
          <a:lstStyle/>
          <a:p>
            <a:r>
              <a:rPr lang="en-US" sz="4000" dirty="0"/>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normAutofit/>
          </a:bodyPr>
          <a:lstStyle/>
          <a:p>
            <a:pPr>
              <a:buFont typeface="Arial" pitchFamily="34" charset="0"/>
              <a:buChar char="•"/>
              <a:defRPr/>
            </a:pPr>
            <a:r>
              <a:rPr lang="en-US" sz="2000" dirty="0"/>
              <a:t>15 voting members with expertise in one or more of the following:</a:t>
            </a:r>
          </a:p>
          <a:p>
            <a:pPr marL="685800" indent="457200">
              <a:buFont typeface="Wingdings" pitchFamily="2" charset="2"/>
              <a:buChar char="Ø"/>
              <a:defRPr/>
            </a:pPr>
            <a:r>
              <a:rPr lang="en-US" sz="2000" dirty="0"/>
              <a:t>Vaccinology</a:t>
            </a:r>
          </a:p>
          <a:p>
            <a:pPr marL="685800" indent="457200">
              <a:buFont typeface="Wingdings" pitchFamily="2" charset="2"/>
              <a:buChar char="Ø"/>
              <a:defRPr/>
            </a:pPr>
            <a:r>
              <a:rPr lang="en-US" sz="2000" dirty="0"/>
              <a:t>Immunology</a:t>
            </a:r>
          </a:p>
          <a:p>
            <a:pPr marL="685800" indent="457200">
              <a:buFont typeface="Wingdings" pitchFamily="2" charset="2"/>
              <a:buChar char="Ø"/>
              <a:defRPr/>
            </a:pPr>
            <a:r>
              <a:rPr lang="en-US" sz="2000" dirty="0"/>
              <a:t> Infectious diseases 		</a:t>
            </a:r>
          </a:p>
          <a:p>
            <a:pPr marL="685800" indent="457200">
              <a:buFont typeface="Wingdings" pitchFamily="2" charset="2"/>
              <a:buChar char="Ø"/>
              <a:defRPr/>
            </a:pPr>
            <a:r>
              <a:rPr lang="en-US" sz="2000" dirty="0"/>
              <a:t>Pediatrics</a:t>
            </a:r>
          </a:p>
          <a:p>
            <a:pPr marL="685800" indent="457200">
              <a:buFont typeface="Wingdings" pitchFamily="2" charset="2"/>
              <a:buChar char="Ø"/>
              <a:defRPr/>
            </a:pPr>
            <a:r>
              <a:rPr lang="en-US" sz="2000" dirty="0"/>
              <a:t>Internal Medicine</a:t>
            </a:r>
          </a:p>
          <a:p>
            <a:pPr marL="685800" indent="457200">
              <a:buFont typeface="Wingdings" pitchFamily="2" charset="2"/>
              <a:buChar char="Ø"/>
              <a:defRPr/>
            </a:pPr>
            <a:r>
              <a:rPr lang="en-US" sz="2000" dirty="0"/>
              <a:t>Preventive medicine</a:t>
            </a:r>
          </a:p>
          <a:p>
            <a:pPr marL="685800" indent="457200">
              <a:buFont typeface="Wingdings" pitchFamily="2" charset="2"/>
              <a:buChar char="Ø"/>
              <a:defRPr/>
            </a:pPr>
            <a:r>
              <a:rPr lang="en-US" sz="2000" dirty="0"/>
              <a:t>Public health</a:t>
            </a:r>
          </a:p>
          <a:p>
            <a:pPr marL="685800" indent="457200">
              <a:buFont typeface="Wingdings" pitchFamily="2" charset="2"/>
              <a:buChar char="Ø"/>
              <a:defRPr/>
            </a:pPr>
            <a:r>
              <a:rPr lang="en-US" sz="2000" dirty="0"/>
              <a:t>Consumer perspectives and/or social and community  		    aspects of immunization programs </a:t>
            </a:r>
            <a:endParaRPr lang="en-US" sz="1200" dirty="0"/>
          </a:p>
          <a:p>
            <a:pPr marL="55563" indent="346075">
              <a:spcBef>
                <a:spcPts val="0"/>
              </a:spcBef>
              <a:buFont typeface="Arial" pitchFamily="34" charset="0"/>
              <a:buChar char="•"/>
              <a:defRPr/>
            </a:pPr>
            <a:r>
              <a:rPr lang="en-US" sz="2000" dirty="0"/>
              <a:t>ACIP develops recommendations and schedules for the use of</a:t>
            </a:r>
          </a:p>
          <a:p>
            <a:pPr marL="55563" indent="346075">
              <a:spcBef>
                <a:spcPts val="0"/>
              </a:spcBef>
              <a:buFontTx/>
              <a:buNone/>
              <a:defRPr/>
            </a:pPr>
            <a:r>
              <a:rPr lang="en-US" sz="2000" dirty="0"/>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455467835"/>
      </p:ext>
    </p:extLst>
  </p:cSld>
  <p:clrMapOvr>
    <a:masterClrMapping/>
  </p:clrMapOvr>
  <mc:AlternateContent xmlns:mc="http://schemas.openxmlformats.org/markup-compatibility/2006" xmlns:p14="http://schemas.microsoft.com/office/powerpoint/2010/main">
    <mc:Choice Requires="p14">
      <p:transition spd="slow" p14:dur="2000" advTm="110383"/>
    </mc:Choice>
    <mc:Fallback xmlns="">
      <p:transition spd="slow" advTm="1103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838200" y="152400"/>
            <a:ext cx="7734300" cy="838200"/>
          </a:xfrm>
        </p:spPr>
        <p:txBody>
          <a:bodyPr>
            <a:normAutofit fontScale="90000"/>
          </a:bodyPr>
          <a:lstStyle/>
          <a:p>
            <a:r>
              <a:rPr lang="en-US" dirty="0"/>
              <a:t>Immunization Schedule Updates</a:t>
            </a:r>
          </a:p>
        </p:txBody>
      </p:sp>
      <p:sp>
        <p:nvSpPr>
          <p:cNvPr id="502790" name="Rectangle 16"/>
          <p:cNvSpPr>
            <a:spLocks noChangeArrowheads="1"/>
          </p:cNvSpPr>
          <p:nvPr/>
        </p:nvSpPr>
        <p:spPr bwMode="auto">
          <a:xfrm>
            <a:off x="270508" y="1090793"/>
            <a:ext cx="4343400" cy="515218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All staff must use the </a:t>
            </a:r>
            <a:r>
              <a:rPr kumimoji="0" lang="en-US" sz="2400" b="0" i="0" u="sng" strike="noStrike" kern="1200" cap="none" spc="0" normalizeH="0" baseline="0" noProof="0" dirty="0">
                <a:ln>
                  <a:noFill/>
                </a:ln>
                <a:solidFill>
                  <a:prstClr val="black"/>
                </a:solidFill>
                <a:effectLst/>
                <a:uLnTx/>
                <a:uFillTx/>
                <a:latin typeface="Calibri"/>
                <a:ea typeface="+mn-ea"/>
                <a:cs typeface="Arial" charset="0"/>
              </a:rPr>
              <a:t>same</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immunization schedule</a:t>
            </a:r>
          </a:p>
          <a:p>
            <a:pPr marL="0" marR="0" lvl="0" indent="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Schedules: </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Children &amp; Adolescents</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0 through 18 years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Catch-up schedule for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ages 4 months -18 years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Children and Adolescents 18 years or younger based on medical indications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Adult  19 years and older</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Adult  based on medical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and other indications</a:t>
            </a: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      </a:t>
            </a:r>
            <a:endParaRPr kumimoji="0" lang="en-US" sz="2400" b="0" i="0" u="sng" strike="noStrike" kern="1200" cap="none" spc="0" normalizeH="0" baseline="0" noProof="0" dirty="0">
              <a:ln>
                <a:noFill/>
              </a:ln>
              <a:solidFill>
                <a:prstClr val="black"/>
              </a:solidFill>
              <a:effectLst/>
              <a:uLnTx/>
              <a:uFillTx/>
              <a:latin typeface="Calibri"/>
              <a:ea typeface="+mn-ea"/>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534719" y="948317"/>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26250" y="908267"/>
            <a:ext cx="2346568" cy="1676400"/>
          </a:xfrm>
          <a:prstGeom prst="rect">
            <a:avLst/>
          </a:prstGeom>
          <a:noFill/>
          <a:ln w="9525">
            <a:noFill/>
            <a:miter lim="800000"/>
            <a:headEnd/>
            <a:tailEnd/>
          </a:ln>
        </p:spPr>
      </p:pic>
      <p:sp>
        <p:nvSpPr>
          <p:cNvPr id="15" name="Rectangle 14"/>
          <p:cNvSpPr/>
          <p:nvPr/>
        </p:nvSpPr>
        <p:spPr>
          <a:xfrm>
            <a:off x="5518579" y="4769505"/>
            <a:ext cx="3018840"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Arial" charset="0"/>
              </a:rPr>
              <a:t>READ THE FOOTNOTES</a:t>
            </a:r>
          </a:p>
        </p:txBody>
      </p:sp>
      <p:sp>
        <p:nvSpPr>
          <p:cNvPr id="16" name="Rectangle 15"/>
          <p:cNvSpPr/>
          <p:nvPr/>
        </p:nvSpPr>
        <p:spPr>
          <a:xfrm>
            <a:off x="4441451" y="5331363"/>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4534719" y="2539502"/>
            <a:ext cx="2284551" cy="1939347"/>
          </a:xfrm>
          <a:prstGeom prst="rect">
            <a:avLst/>
          </a:prstGeom>
          <a:noFill/>
          <a:ln w="9525">
            <a:noFill/>
            <a:miter lim="800000"/>
            <a:headEnd/>
            <a:tailEnd/>
          </a:ln>
        </p:spPr>
      </p:pic>
      <p:sp>
        <p:nvSpPr>
          <p:cNvPr id="17" name="Rectangle 16"/>
          <p:cNvSpPr/>
          <p:nvPr/>
        </p:nvSpPr>
        <p:spPr>
          <a:xfrm>
            <a:off x="4790436" y="5615641"/>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http://www.cdc.gov/vaccines/schedules/hcp/adult.html</a:t>
            </a:r>
          </a:p>
        </p:txBody>
      </p:sp>
      <p:pic>
        <p:nvPicPr>
          <p:cNvPr id="2" name="Picture 1"/>
          <p:cNvPicPr>
            <a:picLocks noChangeAspect="1"/>
          </p:cNvPicPr>
          <p:nvPr/>
        </p:nvPicPr>
        <p:blipFill>
          <a:blip r:embed="rId6"/>
          <a:stretch>
            <a:fillRect/>
          </a:stretch>
        </p:blipFill>
        <p:spPr>
          <a:xfrm>
            <a:off x="6628331" y="2660277"/>
            <a:ext cx="2515669" cy="1781773"/>
          </a:xfrm>
          <a:prstGeom prst="rect">
            <a:avLst/>
          </a:prstGeom>
        </p:spPr>
      </p:pic>
    </p:spTree>
    <p:extLst>
      <p:ext uri="{BB962C8B-B14F-4D97-AF65-F5344CB8AC3E}">
        <p14:creationId xmlns:p14="http://schemas.microsoft.com/office/powerpoint/2010/main" val="3536340902"/>
      </p:ext>
    </p:extLst>
  </p:cSld>
  <p:clrMapOvr>
    <a:masterClrMapping/>
  </p:clrMapOvr>
  <mc:AlternateContent xmlns:mc="http://schemas.openxmlformats.org/markup-compatibility/2006" xmlns:p14="http://schemas.microsoft.com/office/powerpoint/2010/main">
    <mc:Choice Requires="p14">
      <p:transition spd="slow" p14:dur="2000" advTm="75311"/>
    </mc:Choice>
    <mc:Fallback xmlns="">
      <p:transition spd="slow" advTm="7531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0"/>
            <a:ext cx="8382000" cy="1371600"/>
          </a:xfrm>
        </p:spPr>
        <p:txBody>
          <a:bodyPr>
            <a:normAutofit/>
          </a:bodyPr>
          <a:lstStyle/>
          <a:p>
            <a:pPr eaLnBrk="1" hangingPunct="1"/>
            <a:r>
              <a:rPr lang="en-US" dirty="0"/>
              <a:t>What Does It All Mean?</a:t>
            </a:r>
          </a:p>
        </p:txBody>
      </p:sp>
      <p:sp>
        <p:nvSpPr>
          <p:cNvPr id="346117" name="Text Box 5"/>
          <p:cNvSpPr txBox="1">
            <a:spLocks noChangeArrowheads="1"/>
          </p:cNvSpPr>
          <p:nvPr/>
        </p:nvSpPr>
        <p:spPr bwMode="auto">
          <a:xfrm>
            <a:off x="304800" y="1349829"/>
            <a:ext cx="8610600" cy="337938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Indication</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Information about the appropriate use of the vaccine</a:t>
            </a:r>
          </a:p>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Recommendation</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ACIP statement that broadens and further delineates the Indication </a:t>
            </a:r>
            <a:br>
              <a:rPr kumimoji="0" lang="en-US" sz="2000" b="0" i="0" u="none" strike="noStrike" kern="1200" cap="none" spc="0" normalizeH="0" baseline="0" noProof="0" dirty="0">
                <a:ln>
                  <a:noFill/>
                </a:ln>
                <a:solidFill>
                  <a:prstClr val="black"/>
                </a:solidFill>
                <a:effectLst/>
                <a:uLnTx/>
                <a:uFillTx/>
                <a:latin typeface="Segoe UI"/>
                <a:ea typeface="+mn-ea"/>
                <a:cs typeface="+mn-cs"/>
              </a:rPr>
            </a:br>
            <a:r>
              <a:rPr kumimoji="0" lang="en-US" sz="2000" b="0" i="0" u="none" strike="noStrike" kern="1200" cap="none" spc="0" normalizeH="0" baseline="0" noProof="0" dirty="0">
                <a:ln>
                  <a:noFill/>
                </a:ln>
                <a:solidFill>
                  <a:prstClr val="black"/>
                </a:solidFill>
                <a:effectLst/>
                <a:uLnTx/>
                <a:uFillTx/>
                <a:latin typeface="Segoe UI"/>
                <a:ea typeface="+mn-ea"/>
                <a:cs typeface="+mn-cs"/>
              </a:rPr>
              <a:t>  found in the package insert</a:t>
            </a:r>
            <a:br>
              <a:rPr kumimoji="0" lang="en-US" sz="2000" b="0" i="0" u="none" strike="noStrike" kern="1200" cap="none" spc="0" normalizeH="0" baseline="0" noProof="0" dirty="0">
                <a:ln>
                  <a:noFill/>
                </a:ln>
                <a:solidFill>
                  <a:prstClr val="black"/>
                </a:solidFill>
                <a:effectLst/>
                <a:uLnTx/>
                <a:uFillTx/>
                <a:latin typeface="Segoe UI"/>
                <a:ea typeface="+mn-ea"/>
                <a:cs typeface="+mn-cs"/>
              </a:rPr>
            </a:br>
            <a:r>
              <a:rPr kumimoji="0" lang="en-US" sz="2000" b="0" i="0" u="none" strike="noStrike" kern="1200" cap="none" spc="0" normalizeH="0" baseline="0" noProof="0" dirty="0">
                <a:ln>
                  <a:noFill/>
                </a:ln>
                <a:solidFill>
                  <a:prstClr val="black"/>
                </a:solidFill>
                <a:effectLst/>
                <a:uLnTx/>
                <a:uFillTx/>
                <a:latin typeface="Segoe UI"/>
                <a:ea typeface="+mn-ea"/>
                <a:cs typeface="+mn-cs"/>
              </a:rPr>
              <a:t>-Basis for standards for best practice</a:t>
            </a:r>
          </a:p>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Requirement</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Mandate by a state that a particular vaccine must be administered and documented before entrance to child care and/or school</a:t>
            </a:r>
          </a:p>
        </p:txBody>
      </p:sp>
    </p:spTree>
    <p:extLst>
      <p:ext uri="{BB962C8B-B14F-4D97-AF65-F5344CB8AC3E}">
        <p14:creationId xmlns:p14="http://schemas.microsoft.com/office/powerpoint/2010/main" val="3506110050"/>
      </p:ext>
    </p:extLst>
  </p:cSld>
  <p:clrMapOvr>
    <a:masterClrMapping/>
  </p:clrMapOvr>
  <mc:AlternateContent xmlns:mc="http://schemas.openxmlformats.org/markup-compatibility/2006" xmlns:p14="http://schemas.microsoft.com/office/powerpoint/2010/main">
    <mc:Choice Requires="p14">
      <p:transition spd="slow" p14:dur="2000" advTm="203196"/>
    </mc:Choice>
    <mc:Fallback xmlns="">
      <p:transition spd="slow" advTm="2031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262702" y="240142"/>
            <a:ext cx="8839200" cy="924553"/>
          </a:xfrm>
        </p:spPr>
        <p:txBody>
          <a:bodyPr>
            <a:noAutofit/>
          </a:bodyPr>
          <a:lstStyle/>
          <a:p>
            <a:pPr eaLnBrk="1" hangingPunct="1"/>
            <a:r>
              <a:rPr lang="en-US" sz="3600" dirty="0"/>
              <a:t>Diphtheria, Tetanus and Pertussis Vaccines </a:t>
            </a:r>
            <a:br>
              <a:rPr lang="en-US" sz="3600" dirty="0"/>
            </a:br>
            <a:endParaRPr lang="en-US" sz="3600" dirty="0"/>
          </a:p>
        </p:txBody>
      </p:sp>
      <p:sp>
        <p:nvSpPr>
          <p:cNvPr id="196610" name="Rectangle 4"/>
          <p:cNvSpPr>
            <a:spLocks noGrp="1" noChangeArrowheads="1"/>
          </p:cNvSpPr>
          <p:nvPr>
            <p:ph type="body" idx="4294967295"/>
          </p:nvPr>
        </p:nvSpPr>
        <p:spPr>
          <a:xfrm>
            <a:off x="271995" y="904582"/>
            <a:ext cx="8382000" cy="1295400"/>
          </a:xfrm>
        </p:spPr>
        <p:txBody>
          <a:bodyPr>
            <a:normAutofit fontScale="92500" lnSpcReduction="20000"/>
          </a:bodyPr>
          <a:lstStyle/>
          <a:p>
            <a:pPr eaLnBrk="1" hangingPunct="1">
              <a:buFontTx/>
              <a:buNone/>
            </a:pPr>
            <a:r>
              <a:rPr lang="en-US" sz="2400" u="sng" dirty="0"/>
              <a:t>ACIP recommends:</a:t>
            </a:r>
          </a:p>
          <a:p>
            <a:pPr marL="457200" lvl="1" eaLnBrk="1" fontAlgn="base" hangingPunct="1">
              <a:lnSpc>
                <a:spcPct val="110000"/>
              </a:lnSpc>
              <a:spcBef>
                <a:spcPts val="1200"/>
              </a:spcBef>
              <a:spcAft>
                <a:spcPct val="0"/>
              </a:spcAft>
              <a:buClr>
                <a:srgbClr val="FFFFCC"/>
              </a:buClr>
              <a:buFontTx/>
              <a:buNone/>
            </a:pPr>
            <a:r>
              <a:rPr lang="en-US" sz="2200" dirty="0"/>
              <a:t>A 5 dose series of DTaP: Administered at 2, 4, 6, 15-18 months and</a:t>
            </a:r>
          </a:p>
          <a:p>
            <a:pPr marL="457200" lvl="1" eaLnBrk="1" fontAlgn="base" hangingPunct="1">
              <a:lnSpc>
                <a:spcPct val="110000"/>
              </a:lnSpc>
              <a:spcBef>
                <a:spcPts val="1200"/>
              </a:spcBef>
              <a:spcAft>
                <a:spcPct val="0"/>
              </a:spcAft>
              <a:buClr>
                <a:srgbClr val="FFFFCC"/>
              </a:buClr>
              <a:buFontTx/>
              <a:buNone/>
            </a:pPr>
            <a:r>
              <a:rPr lang="en-US" sz="2200" dirty="0"/>
              <a:t>4-6 years (Do not administer after age 6)</a:t>
            </a:r>
          </a:p>
          <a:p>
            <a:pPr lvl="1" eaLnBrk="1" hangingPunct="1">
              <a:buClr>
                <a:srgbClr val="FFFFCC"/>
              </a:buClr>
              <a:buFontTx/>
              <a:buNone/>
            </a:pPr>
            <a:endParaRPr lang="en-US" sz="2000" dirty="0"/>
          </a:p>
        </p:txBody>
      </p:sp>
      <p:sp>
        <p:nvSpPr>
          <p:cNvPr id="265221" name="Text Box 5"/>
          <p:cNvSpPr txBox="1">
            <a:spLocks noChangeArrowheads="1"/>
          </p:cNvSpPr>
          <p:nvPr/>
        </p:nvSpPr>
        <p:spPr bwMode="auto">
          <a:xfrm>
            <a:off x="92664" y="2148484"/>
            <a:ext cx="8305800" cy="1538883"/>
          </a:xfrm>
          <a:prstGeom prst="rect">
            <a:avLst/>
          </a:prstGeom>
          <a:noFill/>
          <a:ln w="9525">
            <a:noFill/>
            <a:miter lim="800000"/>
            <a:headEnd/>
            <a:tailEnd/>
          </a:ln>
        </p:spPr>
        <p:txBody>
          <a:bodyPr>
            <a:spAutoFit/>
          </a:bodyPr>
          <a:lstStyle/>
          <a:p>
            <a:pPr>
              <a:spcBef>
                <a:spcPts val="1200"/>
              </a:spcBef>
            </a:pPr>
            <a:r>
              <a:rPr lang="en-US" sz="2400" dirty="0">
                <a:solidFill>
                  <a:srgbClr val="FFFFFF"/>
                </a:solidFill>
                <a:latin typeface="Segoe UI"/>
              </a:rPr>
              <a:t>  </a:t>
            </a:r>
            <a:r>
              <a:rPr lang="en-US" sz="2400" u="sng" dirty="0">
                <a:solidFill>
                  <a:prstClr val="black"/>
                </a:solidFill>
                <a:latin typeface="Segoe UI"/>
              </a:rPr>
              <a:t>one</a:t>
            </a:r>
            <a:r>
              <a:rPr lang="en-US" sz="2400" dirty="0">
                <a:solidFill>
                  <a:prstClr val="black"/>
                </a:solidFill>
                <a:latin typeface="Segoe UI"/>
              </a:rPr>
              <a:t> dose of </a:t>
            </a:r>
            <a:r>
              <a:rPr lang="en-US" sz="2400" b="1" dirty="0">
                <a:solidFill>
                  <a:prstClr val="black"/>
                </a:solidFill>
                <a:latin typeface="Segoe UI"/>
              </a:rPr>
              <a:t>Tdap:</a:t>
            </a:r>
            <a:endParaRPr lang="en-US" sz="2400" dirty="0">
              <a:solidFill>
                <a:prstClr val="black"/>
              </a:solidFill>
              <a:latin typeface="Segoe UI"/>
            </a:endParaRPr>
          </a:p>
          <a:p>
            <a:pPr lvl="1">
              <a:spcBef>
                <a:spcPts val="1200"/>
              </a:spcBef>
              <a:buClr>
                <a:srgbClr val="FFFFCC"/>
              </a:buClr>
            </a:pPr>
            <a:r>
              <a:rPr lang="en-US" sz="2000" dirty="0">
                <a:solidFill>
                  <a:prstClr val="black"/>
                </a:solidFill>
                <a:latin typeface="Segoe UI"/>
              </a:rPr>
              <a:t>For children and adolescents starting at 11 or 12 years of age </a:t>
            </a:r>
            <a:br>
              <a:rPr lang="en-US" sz="2000" dirty="0">
                <a:solidFill>
                  <a:prstClr val="black"/>
                </a:solidFill>
                <a:latin typeface="Segoe UI"/>
              </a:rPr>
            </a:br>
            <a:r>
              <a:rPr lang="en-US" sz="2000" dirty="0">
                <a:solidFill>
                  <a:prstClr val="black"/>
                </a:solidFill>
                <a:latin typeface="Segoe UI"/>
              </a:rPr>
              <a:t>For all adults aged 19 years and older who have not had Tdap previously</a:t>
            </a:r>
            <a:endParaRPr lang="en-US" sz="2000" b="1" dirty="0">
              <a:solidFill>
                <a:prstClr val="black"/>
              </a:solidFill>
              <a:latin typeface="Segoe UI"/>
            </a:endParaRPr>
          </a:p>
        </p:txBody>
      </p:sp>
      <p:sp>
        <p:nvSpPr>
          <p:cNvPr id="12" name="Rectangle 11"/>
          <p:cNvSpPr/>
          <p:nvPr/>
        </p:nvSpPr>
        <p:spPr>
          <a:xfrm>
            <a:off x="1066800" y="6284178"/>
            <a:ext cx="8839200" cy="246221"/>
          </a:xfrm>
          <a:prstGeom prst="rect">
            <a:avLst/>
          </a:prstGeom>
        </p:spPr>
        <p:txBody>
          <a:bodyPr wrap="square">
            <a:spAutoFit/>
          </a:bodyPr>
          <a:lstStyle/>
          <a:p>
            <a:r>
              <a:rPr lang="en-US" sz="1000" b="1" dirty="0">
                <a:solidFill>
                  <a:prstClr val="black"/>
                </a:solidFill>
                <a:latin typeface="Segoe UI"/>
                <a:cs typeface="Arial" pitchFamily="34" charset="0"/>
              </a:rPr>
              <a:t>MMWR, September 23, 2011, Vol 60, #37         MMWR,  January 14, 2011, Vol 60, #01             MMWR, June 29, 2012 Vol 61, #25</a:t>
            </a:r>
          </a:p>
        </p:txBody>
      </p:sp>
      <p:graphicFrame>
        <p:nvGraphicFramePr>
          <p:cNvPr id="13" name="Object 9"/>
          <p:cNvGraphicFramePr>
            <a:graphicFrameLocks noChangeAspect="1"/>
          </p:cNvGraphicFramePr>
          <p:nvPr>
            <p:extLst/>
          </p:nvPr>
        </p:nvGraphicFramePr>
        <p:xfrm>
          <a:off x="520127" y="3880530"/>
          <a:ext cx="2133600" cy="2094890"/>
        </p:xfrm>
        <a:graphic>
          <a:graphicData uri="http://schemas.openxmlformats.org/presentationml/2006/ole">
            <mc:AlternateContent xmlns:mc="http://schemas.openxmlformats.org/markup-compatibility/2006">
              <mc:Choice xmlns:v="urn:schemas-microsoft-com:vml" Requires="v">
                <p:oleObj spid="_x0000_s513038" name="Photo Editor Photo" r:id="rId4" imgW="1419048" imgH="952633" progId="">
                  <p:embed/>
                </p:oleObj>
              </mc:Choice>
              <mc:Fallback>
                <p:oleObj name="Photo Editor Photo" r:id="rId4" imgW="1419048" imgH="9526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127" y="3880530"/>
                        <a:ext cx="2133600" cy="2094890"/>
                      </a:xfrm>
                      <a:prstGeom prst="rect">
                        <a:avLst/>
                      </a:prstGeom>
                      <a:noFill/>
                      <a:extLst/>
                    </p:spPr>
                  </p:pic>
                </p:oleObj>
              </mc:Fallback>
            </mc:AlternateContent>
          </a:graphicData>
        </a:graphic>
      </p:graphicFrame>
      <p:pic>
        <p:nvPicPr>
          <p:cNvPr id="14" name="Picture 6" descr="img0003"/>
          <p:cNvPicPr>
            <a:picLocks noChangeAspect="1" noChangeArrowheads="1"/>
          </p:cNvPicPr>
          <p:nvPr/>
        </p:nvPicPr>
        <p:blipFill>
          <a:blip r:embed="rId6" cstate="print"/>
          <a:srcRect/>
          <a:stretch>
            <a:fillRect/>
          </a:stretch>
        </p:blipFill>
        <p:spPr bwMode="auto">
          <a:xfrm>
            <a:off x="3098135" y="3787246"/>
            <a:ext cx="3132456" cy="2088304"/>
          </a:xfrm>
          <a:prstGeom prst="rect">
            <a:avLst/>
          </a:prstGeom>
          <a:noFill/>
          <a:ln w="9525">
            <a:noFill/>
            <a:miter lim="800000"/>
            <a:headEnd/>
            <a:tailEnd/>
          </a:ln>
        </p:spPr>
      </p:pic>
      <p:graphicFrame>
        <p:nvGraphicFramePr>
          <p:cNvPr id="15" name="Object 2"/>
          <p:cNvGraphicFramePr>
            <a:graphicFrameLocks noChangeAspect="1"/>
          </p:cNvGraphicFramePr>
          <p:nvPr>
            <p:extLst/>
          </p:nvPr>
        </p:nvGraphicFramePr>
        <p:xfrm>
          <a:off x="6675000" y="3787246"/>
          <a:ext cx="2030413" cy="2377652"/>
        </p:xfrm>
        <a:graphic>
          <a:graphicData uri="http://schemas.openxmlformats.org/presentationml/2006/ole">
            <mc:AlternateContent xmlns:mc="http://schemas.openxmlformats.org/markup-compatibility/2006">
              <mc:Choice xmlns:v="urn:schemas-microsoft-com:vml" Requires="v">
                <p:oleObj spid="_x0000_s513039" name="PHOTO-PAINT Image" r:id="rId7" imgW="1234129" imgH="1621402" progId="">
                  <p:embed/>
                </p:oleObj>
              </mc:Choice>
              <mc:Fallback>
                <p:oleObj name="PHOTO-PAINT Image" r:id="rId7" imgW="1234129" imgH="162140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5000" y="3787246"/>
                        <a:ext cx="2030413" cy="237765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59779622"/>
      </p:ext>
    </p:extLst>
  </p:cSld>
  <p:clrMapOvr>
    <a:masterClrMapping/>
  </p:clrMapOvr>
  <p:transition advTm="57419"/>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594"/>
            <a:ext cx="8839200" cy="990600"/>
          </a:xfrm>
        </p:spPr>
        <p:txBody>
          <a:bodyPr/>
          <a:lstStyle/>
          <a:p>
            <a:r>
              <a:rPr lang="en-US" dirty="0"/>
              <a:t>Hepatitis B Vaccine</a:t>
            </a:r>
          </a:p>
        </p:txBody>
      </p:sp>
      <p:sp>
        <p:nvSpPr>
          <p:cNvPr id="3" name="Content Placeholder 2"/>
          <p:cNvSpPr>
            <a:spLocks noGrp="1"/>
          </p:cNvSpPr>
          <p:nvPr>
            <p:ph idx="1"/>
          </p:nvPr>
        </p:nvSpPr>
        <p:spPr>
          <a:xfrm>
            <a:off x="457200" y="1295400"/>
            <a:ext cx="8229600" cy="4724400"/>
          </a:xfrm>
        </p:spPr>
        <p:txBody>
          <a:bodyPr>
            <a:normAutofit/>
          </a:bodyPr>
          <a:lstStyle/>
          <a:p>
            <a:pPr lvl="0"/>
            <a:r>
              <a:rPr lang="en-US" sz="2400" dirty="0">
                <a:solidFill>
                  <a:prstClr val="black"/>
                </a:solidFill>
              </a:rPr>
              <a:t>Dose 1 @ birth</a:t>
            </a:r>
          </a:p>
          <a:p>
            <a:pPr marL="0" lvl="0" indent="0">
              <a:buNone/>
            </a:pPr>
            <a:endParaRPr lang="en-US" sz="2400" dirty="0">
              <a:solidFill>
                <a:prstClr val="black"/>
              </a:solidFill>
            </a:endParaRPr>
          </a:p>
          <a:p>
            <a:pPr lvl="0"/>
            <a:r>
              <a:rPr lang="en-US" sz="2400" dirty="0">
                <a:solidFill>
                  <a:prstClr val="black"/>
                </a:solidFill>
              </a:rPr>
              <a:t>Dose 2 @ 4 months of age</a:t>
            </a:r>
          </a:p>
          <a:p>
            <a:pPr lvl="1"/>
            <a:r>
              <a:rPr lang="en-US" sz="2400" dirty="0">
                <a:solidFill>
                  <a:prstClr val="black"/>
                </a:solidFill>
              </a:rPr>
              <a:t>at least 1 month after first dose</a:t>
            </a:r>
          </a:p>
          <a:p>
            <a:pPr marL="457200" lvl="1" indent="0">
              <a:buNone/>
            </a:pPr>
            <a:endParaRPr lang="en-US" sz="2400" dirty="0">
              <a:solidFill>
                <a:prstClr val="black"/>
              </a:solidFill>
            </a:endParaRPr>
          </a:p>
          <a:p>
            <a:pPr lvl="0"/>
            <a:r>
              <a:rPr lang="en-US" sz="2400" dirty="0">
                <a:solidFill>
                  <a:prstClr val="black"/>
                </a:solidFill>
              </a:rPr>
              <a:t>Dose 3 @ 6-18 months of age:</a:t>
            </a:r>
          </a:p>
          <a:p>
            <a:pPr lvl="1"/>
            <a:r>
              <a:rPr lang="en-US" sz="2400" dirty="0">
                <a:solidFill>
                  <a:prstClr val="black"/>
                </a:solidFill>
              </a:rPr>
              <a:t>Minimum of 4 months after the first dose </a:t>
            </a:r>
          </a:p>
          <a:p>
            <a:pPr lvl="1"/>
            <a:r>
              <a:rPr lang="en-US" sz="2400" dirty="0">
                <a:solidFill>
                  <a:prstClr val="black"/>
                </a:solidFill>
              </a:rPr>
              <a:t>Minimum of 2 months after the second dose but not before an infant is 24 weeks  of age</a:t>
            </a:r>
          </a:p>
        </p:txBody>
      </p:sp>
      <p:pic>
        <p:nvPicPr>
          <p:cNvPr id="4" name="Picture 3"/>
          <p:cNvPicPr>
            <a:picLocks noChangeAspect="1"/>
          </p:cNvPicPr>
          <p:nvPr/>
        </p:nvPicPr>
        <p:blipFill>
          <a:blip r:embed="rId3"/>
          <a:stretch>
            <a:fillRect/>
          </a:stretch>
        </p:blipFill>
        <p:spPr>
          <a:xfrm>
            <a:off x="5867400" y="1010194"/>
            <a:ext cx="2794462" cy="2658273"/>
          </a:xfrm>
          <a:prstGeom prst="rect">
            <a:avLst/>
          </a:prstGeom>
        </p:spPr>
      </p:pic>
    </p:spTree>
    <p:extLst>
      <p:ext uri="{BB962C8B-B14F-4D97-AF65-F5344CB8AC3E}">
        <p14:creationId xmlns:p14="http://schemas.microsoft.com/office/powerpoint/2010/main" val="4270544639"/>
      </p:ext>
    </p:extLst>
  </p:cSld>
  <p:clrMapOvr>
    <a:masterClrMapping/>
  </p:clrMapOvr>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14556</TotalTime>
  <Words>10670</Words>
  <Application>Microsoft Office PowerPoint</Application>
  <PresentationFormat>On-screen Show (4:3)</PresentationFormat>
  <Paragraphs>826</Paragraphs>
  <Slides>39</Slides>
  <Notes>39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39</vt:i4>
      </vt:variant>
    </vt:vector>
  </HeadingPairs>
  <TitlesOfParts>
    <vt:vector size="52" baseType="lpstr">
      <vt:lpstr>Arial</vt:lpstr>
      <vt:lpstr>Arial Narrow</vt:lpstr>
      <vt:lpstr>Calibri</vt:lpstr>
      <vt:lpstr>Segoe UI</vt:lpstr>
      <vt:lpstr>Symbol</vt:lpstr>
      <vt:lpstr>Webdings</vt:lpstr>
      <vt:lpstr>Wingdings</vt:lpstr>
      <vt:lpstr>Wingdings 2</vt:lpstr>
      <vt:lpstr>template USE ME 2</vt:lpstr>
      <vt:lpstr>Photo Editor Photo</vt:lpstr>
      <vt:lpstr>PHOTO-PAINT Image</vt:lpstr>
      <vt:lpstr>Image</vt:lpstr>
      <vt:lpstr>Clip</vt:lpstr>
      <vt:lpstr>PowerPoint Presentation</vt:lpstr>
      <vt:lpstr>Objectives</vt:lpstr>
      <vt:lpstr>PowerPoint Presentation</vt:lpstr>
      <vt:lpstr>PowerPoint Presentation</vt:lpstr>
      <vt:lpstr>Advisory Committee on Immunization Practices (ACIP)</vt:lpstr>
      <vt:lpstr>Immunization Schedule Updates</vt:lpstr>
      <vt:lpstr>What Does It All Mean?</vt:lpstr>
      <vt:lpstr>Diphtheria, Tetanus and Pertussis Vaccines  </vt:lpstr>
      <vt:lpstr>Hepatitis B Vaccine</vt:lpstr>
      <vt:lpstr>Hepatitis A Vaccine</vt:lpstr>
      <vt:lpstr>Haemophilus influenzae type b (Hib)</vt:lpstr>
      <vt:lpstr>Polio</vt:lpstr>
      <vt:lpstr>Measles, Mumps, Rubella</vt:lpstr>
      <vt:lpstr>Varicella</vt:lpstr>
      <vt:lpstr>Pneumococcal Conjugate Vaccine (PCV13) </vt:lpstr>
      <vt:lpstr>Meningococcal Conjugate Vaccine (MCV4) (Men A,C,Y, W-135)</vt:lpstr>
      <vt:lpstr>PowerPoint Presentation</vt:lpstr>
      <vt:lpstr>Goal</vt:lpstr>
      <vt:lpstr>PowerPoint Presentation</vt:lpstr>
      <vt:lpstr>School Requirement Updates</vt:lpstr>
      <vt:lpstr>3231 REQ</vt:lpstr>
      <vt:lpstr>Valid Certificates</vt:lpstr>
      <vt:lpstr>Expiration Date</vt:lpstr>
      <vt:lpstr>“Complete for School Attendance”  </vt:lpstr>
      <vt:lpstr>Exemptions</vt:lpstr>
      <vt:lpstr>Exemptions</vt:lpstr>
      <vt:lpstr>School Requirement Updates</vt:lpstr>
      <vt:lpstr>Child Care Requirements</vt:lpstr>
      <vt:lpstr>School Requirements</vt:lpstr>
      <vt:lpstr>PowerPoint Presentation</vt:lpstr>
      <vt:lpstr>Filing of Certificates</vt:lpstr>
      <vt:lpstr>Tickler Filing System</vt:lpstr>
      <vt:lpstr>GRITS</vt:lpstr>
      <vt:lpstr>Responsibilities</vt:lpstr>
      <vt:lpstr>VAERS</vt:lpstr>
      <vt:lpstr>Vaccine Injury Compensation Program (VICP)</vt:lpstr>
      <vt:lpstr>Healthcare Personnel (HCP) and Other Adults Need These Immunizations:  </vt:lpstr>
      <vt:lpstr>State Resources</vt:lpstr>
      <vt:lpstr>PowerPoint Presentation</vt:lpstr>
    </vt:vector>
  </TitlesOfParts>
  <Company>Georgia Dept of Community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McGruder, Janet</cp:lastModifiedBy>
  <cp:revision>602</cp:revision>
  <cp:lastPrinted>2016-03-07T18:18:07Z</cp:lastPrinted>
  <dcterms:created xsi:type="dcterms:W3CDTF">2012-06-14T17:04:19Z</dcterms:created>
  <dcterms:modified xsi:type="dcterms:W3CDTF">2018-03-27T19:22:47Z</dcterms:modified>
</cp:coreProperties>
</file>