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5.xml" ContentType="application/vnd.openxmlformats-officedocument.presentationml.tags+xml"/>
  <Override PartName="/ppt/notesSlides/notesSlide44.xml" ContentType="application/vnd.openxmlformats-officedocument.presentationml.notesSlide+xml"/>
  <Override PartName="/ppt/tags/tag6.xml" ContentType="application/vnd.openxmlformats-officedocument.presentationml.tags+xml"/>
  <Override PartName="/ppt/notesSlides/notesSlide45.xml" ContentType="application/vnd.openxmlformats-officedocument.presentationml.notesSlide+xml"/>
  <Override PartName="/ppt/tags/tag7.xml" ContentType="application/vnd.openxmlformats-officedocument.presentationml.tags+xml"/>
  <Override PartName="/ppt/notesSlides/notesSlide46.xml" ContentType="application/vnd.openxmlformats-officedocument.presentationml.notesSlide+xml"/>
  <Override PartName="/ppt/tags/tag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9.xml" ContentType="application/vnd.openxmlformats-officedocument.presentationml.tags+xml"/>
  <Override PartName="/ppt/notesSlides/notesSlide50.xml" ContentType="application/vnd.openxmlformats-officedocument.presentationml.notesSlide+xml"/>
  <Override PartName="/ppt/tags/tag10.xml" ContentType="application/vnd.openxmlformats-officedocument.presentationml.tags+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55" r:id="rId2"/>
    <p:sldMasterId id="2147483869" r:id="rId3"/>
    <p:sldMasterId id="2147483925" r:id="rId4"/>
    <p:sldMasterId id="2147483939" r:id="rId5"/>
  </p:sldMasterIdLst>
  <p:notesMasterIdLst>
    <p:notesMasterId r:id="rId78"/>
  </p:notesMasterIdLst>
  <p:handoutMasterIdLst>
    <p:handoutMasterId r:id="rId79"/>
  </p:handoutMasterIdLst>
  <p:sldIdLst>
    <p:sldId id="256" r:id="rId6"/>
    <p:sldId id="505" r:id="rId7"/>
    <p:sldId id="883" r:id="rId8"/>
    <p:sldId id="884" r:id="rId9"/>
    <p:sldId id="860" r:id="rId10"/>
    <p:sldId id="885" r:id="rId11"/>
    <p:sldId id="886" r:id="rId12"/>
    <p:sldId id="887" r:id="rId13"/>
    <p:sldId id="888" r:id="rId14"/>
    <p:sldId id="889" r:id="rId15"/>
    <p:sldId id="890" r:id="rId16"/>
    <p:sldId id="808" r:id="rId17"/>
    <p:sldId id="891" r:id="rId18"/>
    <p:sldId id="869" r:id="rId19"/>
    <p:sldId id="870" r:id="rId20"/>
    <p:sldId id="871" r:id="rId21"/>
    <p:sldId id="872" r:id="rId22"/>
    <p:sldId id="873" r:id="rId23"/>
    <p:sldId id="892" r:id="rId24"/>
    <p:sldId id="752" r:id="rId25"/>
    <p:sldId id="893" r:id="rId26"/>
    <p:sldId id="754" r:id="rId27"/>
    <p:sldId id="894" r:id="rId28"/>
    <p:sldId id="895" r:id="rId29"/>
    <p:sldId id="896" r:id="rId30"/>
    <p:sldId id="897" r:id="rId31"/>
    <p:sldId id="898" r:id="rId32"/>
    <p:sldId id="899" r:id="rId33"/>
    <p:sldId id="900" r:id="rId34"/>
    <p:sldId id="901" r:id="rId35"/>
    <p:sldId id="784" r:id="rId36"/>
    <p:sldId id="902" r:id="rId37"/>
    <p:sldId id="903" r:id="rId38"/>
    <p:sldId id="851" r:id="rId39"/>
    <p:sldId id="765" r:id="rId40"/>
    <p:sldId id="904" r:id="rId41"/>
    <p:sldId id="905" r:id="rId42"/>
    <p:sldId id="906" r:id="rId43"/>
    <p:sldId id="852" r:id="rId44"/>
    <p:sldId id="907" r:id="rId45"/>
    <p:sldId id="908" r:id="rId46"/>
    <p:sldId id="909" r:id="rId47"/>
    <p:sldId id="910" r:id="rId48"/>
    <p:sldId id="933" r:id="rId49"/>
    <p:sldId id="934" r:id="rId50"/>
    <p:sldId id="935" r:id="rId51"/>
    <p:sldId id="936" r:id="rId52"/>
    <p:sldId id="911" r:id="rId53"/>
    <p:sldId id="912" r:id="rId54"/>
    <p:sldId id="927" r:id="rId55"/>
    <p:sldId id="928" r:id="rId56"/>
    <p:sldId id="929" r:id="rId57"/>
    <p:sldId id="913" r:id="rId58"/>
    <p:sldId id="849" r:id="rId59"/>
    <p:sldId id="850" r:id="rId60"/>
    <p:sldId id="916" r:id="rId61"/>
    <p:sldId id="914" r:id="rId62"/>
    <p:sldId id="915" r:id="rId63"/>
    <p:sldId id="788" r:id="rId64"/>
    <p:sldId id="789" r:id="rId65"/>
    <p:sldId id="528" r:id="rId66"/>
    <p:sldId id="381" r:id="rId67"/>
    <p:sldId id="917" r:id="rId68"/>
    <p:sldId id="918" r:id="rId69"/>
    <p:sldId id="919" r:id="rId70"/>
    <p:sldId id="920" r:id="rId71"/>
    <p:sldId id="921" r:id="rId72"/>
    <p:sldId id="922" r:id="rId73"/>
    <p:sldId id="923" r:id="rId74"/>
    <p:sldId id="924" r:id="rId75"/>
    <p:sldId id="925" r:id="rId76"/>
    <p:sldId id="926" r:id="rId7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70" autoAdjust="0"/>
    <p:restoredTop sz="72491" autoAdjust="0"/>
  </p:normalViewPr>
  <p:slideViewPr>
    <p:cSldViewPr>
      <p:cViewPr varScale="1">
        <p:scale>
          <a:sx n="52" d="100"/>
          <a:sy n="52" d="100"/>
        </p:scale>
        <p:origin x="420"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7634"/>
    </p:cViewPr>
  </p:sorterViewPr>
  <p:notesViewPr>
    <p:cSldViewPr>
      <p:cViewPr varScale="1">
        <p:scale>
          <a:sx n="55" d="100"/>
          <a:sy n="55" d="100"/>
        </p:scale>
        <p:origin x="235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3/29/2018</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3/29/2018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Presenter will use this presentation to train clinicians on the ACIP Recommended Immunization Schedule for children, adolescents </a:t>
            </a:r>
            <a:r>
              <a:rPr lang="en-US" baseline="0"/>
              <a:t>and adults.</a:t>
            </a:r>
            <a:endParaRPr lang="en-US" baseline="0"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a:t>
            </a:fld>
            <a:endParaRPr lang="en-US"/>
          </a:p>
        </p:txBody>
      </p:sp>
    </p:spTree>
    <p:extLst>
      <p:ext uri="{BB962C8B-B14F-4D97-AF65-F5344CB8AC3E}">
        <p14:creationId xmlns:p14="http://schemas.microsoft.com/office/powerpoint/2010/main" val="394125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On April 20, 2017  ACIP published The General Best Practice Guidelines for Immunization: Best Practices Guidance of the Advisory Committee on Immunization Practices (ACIP).  The General Best Practice Guidelines for Immunization publication updates and replaces the General Recommendations on Immunization: Recommendations of the Advisory Committee on Immunization Practices (ACIP) last published in 2011. The Centers for Disease Control and Prevention (CDC) recommends routine vaccination to prevent 17 vaccine-preventable diseases that occur in infants, children, adolescents, or adults. This report provides information for clinicians and other health care providers about concerns that commonly arise when vaccinating persons of various ages. Providers and patients must navigate numerous issues, such as the timing of each dose, screening for contraindications and precautions, the number of vaccines to be administered, the educational needs of patients and parents, and interpreting and responding to adverse events. Vaccination providers help patients understand the substantial body of (occasionally conflicting) information about vaccination.</a:t>
            </a:r>
          </a:p>
          <a:p>
            <a:endParaRPr lang="en-US" baseline="0" dirty="0"/>
          </a:p>
          <a:p>
            <a:r>
              <a:rPr lang="en-US" baseline="0" dirty="0"/>
              <a:t>The guidance is organized in the following 10 documents: 1) Timing and Spacing of Immunobiologics; 2) Contraindications and Precautions; 3) Preventing and Managing Adverse Reactions; 4) Vaccine Administration; 5) Storage and Handling of Immunobiologics; 6) Altered Immunocompetence; 7) Special Situations; 8) Vaccination Records; 9) Vaccination Programs; and 10) Vaccine Information Sources. A glossary follows (see Appendix 1: Glossary).</a:t>
            </a:r>
          </a:p>
          <a:p>
            <a:endParaRPr lang="en-US" baseline="0" dirty="0"/>
          </a:p>
          <a:p>
            <a:r>
              <a:rPr lang="en-US" baseline="0" dirty="0"/>
              <a:t>This report will help vaccination providers to assess vaccine benefits and risks, use recommended administration practices, understand the most effective strategies for ensuring that vaccination coverage in the population remains high, and communicate the importance of vaccination to reduce the effects of vaccine-preventable disease. These best practice guidelines are intended for use in the United States; vaccine availability, use, and epidemiologic circumstances might differ in other countries and might warrant different guidance.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608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This vaccination best practice guidance is intended for clinicians and other health care providers who vaccinate patients in varied settings, including hospitals, provider offices, pharmacies, schools, community health centers, and public health clinics. Here are just a few examples of the updates in the General Best Practice Manual.</a:t>
            </a:r>
          </a:p>
          <a:p>
            <a:r>
              <a:rPr lang="en-US" dirty="0"/>
              <a:t>-The 4-day grace period should not be applied to the 4-week interval between 2 different live vaccines</a:t>
            </a:r>
          </a:p>
          <a:p>
            <a:r>
              <a:rPr lang="en-US" dirty="0"/>
              <a:t>-Allowances for alternate administration route (subcutaneous instead of intramuscular) for hepatitis A vaccine </a:t>
            </a:r>
          </a:p>
          <a:p>
            <a:r>
              <a:rPr lang="en-US" dirty="0"/>
              <a:t>-An age cutoff of 12 years through 17 years of age for validating a dose of intradermal influenza vaccine if given in error</a:t>
            </a:r>
          </a:p>
          <a:p>
            <a:endParaRPr lang="en-US" dirty="0"/>
          </a:p>
          <a:p>
            <a:endParaRPr lang="en-US" dirty="0"/>
          </a:p>
          <a:p>
            <a:r>
              <a:rPr lang="en-US" b="1" dirty="0"/>
              <a:t>Optional:  This is a list of all updated guidelines to review if needed.</a:t>
            </a:r>
          </a:p>
          <a:p>
            <a:r>
              <a:rPr lang="en-US" dirty="0"/>
              <a:t>The updated guidelines include 1) new information on simultaneous vaccination and febrile seizures; 2) enhancement of the definition of a “precaution” to include any condition that might confuse diagnostic accuracy; 3) confirmation that if a patient is not acutely moderately or severely ill, vaccination during hospitalization is a best practice; 4) more descriptive characterization of anaphylactic allergy; 5) incorporation of protocols for management of anaphylactic allergy; 6) allowances for alternate route (subcutaneous instead of intramuscular) for hepatitis A vaccination; 7) an age cutoff of 12 years through 17 years of age for validating a dose of intradermal influenza vaccine; 8) deletion of much of the content from storage and handling, including storage units, temperature monitoring, and expiration dates (because this content is now codified and continually updated in the CDC’s Vaccine Storage and Handling Toolkit.); 9) incorporation of Infectious Diseases Society of America guidance on vaccination of persons with altered immunocompetence; 10) timing of intramuscular administration in patients with bleeding disorders; 11) updated data on vaccination record policy; 12) additional impacts of the Affordable Care Act (1,2) on adult vaccination; and 13) updated programmatic contact information on source material for vaccine information.</a:t>
            </a:r>
          </a:p>
          <a:p>
            <a:endParaRPr lang="en-US" dirty="0"/>
          </a:p>
          <a:p>
            <a:endParaRPr lang="en-US" dirty="0"/>
          </a:p>
          <a:p>
            <a:endParaRPr lang="en-US" dirty="0"/>
          </a:p>
          <a:p>
            <a:endParaRPr lang="en-US" dirty="0"/>
          </a:p>
          <a:p>
            <a:r>
              <a:rPr lang="en-US" dirty="0"/>
              <a:t>Here are just a few of the General Best Practice Updates:</a:t>
            </a:r>
          </a:p>
          <a:p>
            <a:endParaRPr lang="en-US" dirty="0"/>
          </a:p>
          <a:p>
            <a:r>
              <a:rPr lang="en-US" dirty="0"/>
              <a:t>The 4-day grace period may be used to shorten the minimum interval between doses of the same vaccine, but should not be applied to this 4-week interval between 2 different live vaccines. Confusion about this prohibition may arise when 2 live vaccines whose intervals are identical are administered simultaneously. For example, if MMR and varicella vaccines are administered on the same day, the second dose of each vaccine could come due 4 weeks later (depending on the patient’s age). If either vaccine had been given alone at both time points, the 4-day grace period could be applied to the second dose. But in this situation the live vaccine rule prevents the grace period from being applied to the second dose of either vaccine, because Varicella-2, if administered earlier than 4 weeks, could potentially be affected by MMR1, and likewise MMR2 could be affected by Varicella-1. Note that this prohibition also applies if the combination MMRV is used rather than individual MMR and varicella vaccines.</a:t>
            </a:r>
          </a:p>
          <a:p>
            <a:endParaRPr lang="en-US" dirty="0"/>
          </a:p>
          <a:p>
            <a:r>
              <a:rPr lang="en-US" dirty="0"/>
              <a:t>Major changes to the best practice guidance include 1) allowances for alternate administration route (subcutaneous instead of intramuscular) for hepatitis A vaccine and 2) an age cutoff of 12 years through 17 years of age for validating a dose of intradermal influenza vaccine if given in error.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91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381000"/>
            <a:ext cx="4645025" cy="3484563"/>
          </a:xfrm>
        </p:spPr>
      </p:sp>
      <p:sp>
        <p:nvSpPr>
          <p:cNvPr id="3" name="Notes Placeholder 2"/>
          <p:cNvSpPr>
            <a:spLocks noGrp="1"/>
          </p:cNvSpPr>
          <p:nvPr>
            <p:ph type="body" idx="1"/>
          </p:nvPr>
        </p:nvSpPr>
        <p:spPr>
          <a:xfrm>
            <a:off x="701675" y="4114800"/>
            <a:ext cx="5607050" cy="4484691"/>
          </a:xfrm>
        </p:spPr>
        <p:txBody>
          <a:bodyPr>
            <a:normAutofit fontScale="92500" lnSpcReduction="10000"/>
          </a:bodyPr>
          <a:lstStyle/>
          <a:p>
            <a:r>
              <a:rPr lang="en-US" b="1" dirty="0"/>
              <a:t>Ask the audience</a:t>
            </a:r>
            <a:r>
              <a:rPr lang="en-US" b="1" baseline="0" dirty="0"/>
              <a:t> when should the VIS be given to a patient and to see how many different responses you receive.</a:t>
            </a:r>
            <a:endParaRPr lang="en-US" b="1" dirty="0"/>
          </a:p>
          <a:p>
            <a:endParaRPr lang="en-US" dirty="0"/>
          </a:p>
          <a:p>
            <a:r>
              <a:rPr lang="en-US" dirty="0"/>
              <a:t>After a provider has</a:t>
            </a:r>
            <a:r>
              <a:rPr lang="en-US" baseline="0" dirty="0"/>
              <a:t> determined the vaccines recommended for a patient the next step is to provide the patient with a Vaccine Information Statement.</a:t>
            </a:r>
          </a:p>
          <a:p>
            <a:endParaRPr lang="en-US" baseline="0" dirty="0"/>
          </a:p>
          <a:p>
            <a:r>
              <a:rPr lang="en-US" baseline="0" dirty="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a:p>
          <a:p>
            <a:r>
              <a:rPr lang="en-US" b="1" baseline="0" dirty="0"/>
              <a:t>Presenter may include a copy of the handout for the Top 10 facts about the VIS to review with staff.</a:t>
            </a:r>
          </a:p>
          <a:p>
            <a:r>
              <a:rPr lang="en-US" baseline="0" dirty="0"/>
              <a:t>The top 10 facts about VIS are:</a:t>
            </a:r>
          </a:p>
          <a:p>
            <a:r>
              <a:rPr lang="en-US" baseline="0" dirty="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12</a:t>
            </a:fld>
            <a:endParaRPr lang="en-US"/>
          </a:p>
        </p:txBody>
      </p:sp>
    </p:spTree>
    <p:extLst>
      <p:ext uri="{BB962C8B-B14F-4D97-AF65-F5344CB8AC3E}">
        <p14:creationId xmlns:p14="http://schemas.microsoft.com/office/powerpoint/2010/main" val="387430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ACIP recommends:</a:t>
            </a:r>
          </a:p>
          <a:p>
            <a:r>
              <a:rPr lang="en-US" dirty="0"/>
              <a:t>DTaP: 5 dose series administered at 2, 4, 6, 15-18 months and 4-6 years; The fourth dose may be administered as early as age 12 months, provided at least 6 months have elapsed since the third dose. Inadvertent administration of fourth DTaP dose early;  If the fourth dose of DTaP was administered at least 4 months after the third dose of DTaP and the child was 12 months of age or older, it does not need to be repeated. </a:t>
            </a:r>
          </a:p>
          <a:p>
            <a:endParaRPr lang="en-US" dirty="0"/>
          </a:p>
          <a:p>
            <a:r>
              <a:rPr lang="en-US" dirty="0"/>
              <a:t>Tdap: 1 dose administered at 11-12 years of age; administer 1 dose to pregnant adolescent (preferably during the early part of gestational weeks 27-36) for each pregnancy.</a:t>
            </a:r>
          </a:p>
          <a:p>
            <a:endParaRPr lang="en-US" dirty="0"/>
          </a:p>
          <a:p>
            <a:r>
              <a:rPr lang="en-US" b="1" dirty="0"/>
              <a:t>Additional guidance:</a:t>
            </a:r>
          </a:p>
          <a:p>
            <a:r>
              <a:rPr lang="en-US" dirty="0"/>
              <a:t>One dose of Tdap:</a:t>
            </a:r>
          </a:p>
          <a:p>
            <a:r>
              <a:rPr lang="en-US" dirty="0"/>
              <a:t>For children and adolescents starting at 11 or 12 years of age; Tdap can be administered regardless of the interval since the last tetanus and diphtheria toxoid-containing vaccine; The new recommendations also clarify that children age 7 through 10 years who receive Tdap as part of a catch-up series may be given an additional Tdap for the routinely recommended adolescent dose at 11-12 years of age.**</a:t>
            </a:r>
          </a:p>
          <a:p>
            <a:endParaRPr lang="en-US" dirty="0"/>
          </a:p>
          <a:p>
            <a:r>
              <a:rPr lang="en-US" dirty="0"/>
              <a:t>For all adults aged 19 years and older who have not had Tdap previously; For adults 65 years and older Boostrix should be used, when feasible; however, either vaccine product provides protection and is considered valid.</a:t>
            </a:r>
          </a:p>
          <a:p>
            <a:endParaRPr lang="en-US" dirty="0"/>
          </a:p>
          <a:p>
            <a:r>
              <a:rPr lang="en-US" dirty="0"/>
              <a:t>All pregnant women should receive a dose of Tdap during each pregnancy, irrespective of prior history of receiving Tdap.   As stated, in October, ACIP voted to recommend administering Tdap vaccination early in the 27 through 36 week “window” to maximize passive antibody transfer to the infant. If a dose is given early in that same pregnancy, do NOT repeat it at 27-36 weeks.  If not given during pregnancy, give Tdap immediately postpartum.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3506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on use of Tdap products for pregnant women:</a:t>
            </a:r>
          </a:p>
          <a:p>
            <a:endParaRPr lang="en-US" dirty="0"/>
          </a:p>
          <a:p>
            <a:r>
              <a:rPr lang="en-US" dirty="0"/>
              <a:t>ACIP Recommends:</a:t>
            </a:r>
          </a:p>
          <a:p>
            <a:r>
              <a:rPr lang="en-US" dirty="0"/>
              <a:t>All pregnant women should receive a dose of Tdap during each pregnancy, irrespective of prior history of receiving Tdap.   As stated, in October, ACIP voted to recommend administering Tdap vaccination early in the 27 through 36 week “window” to maximize passive antibody transfer to the infant. If a dose is given early in that same pregnancy, do NOT repeat it at 27-36 weeks.  If not given during pregnancy, give Tdap immediately postpartum.  </a:t>
            </a:r>
          </a:p>
          <a:p>
            <a:endParaRPr lang="en-US" dirty="0"/>
          </a:p>
          <a:p>
            <a:r>
              <a:rPr lang="en-US" dirty="0"/>
              <a:t>References:</a:t>
            </a:r>
          </a:p>
          <a:p>
            <a:r>
              <a:rPr lang="en-US" dirty="0"/>
              <a:t>      1. Advisory Committee on Immunization Practices. Updated ACIP statement for per</a:t>
            </a:r>
          </a:p>
          <a:p>
            <a:r>
              <a:rPr lang="en-US" dirty="0"/>
              <a:t>      2. MMWR, February 22, 2013, Vol 62, #7 </a:t>
            </a:r>
          </a:p>
          <a:p>
            <a:r>
              <a:rPr lang="en-US" dirty="0"/>
              <a:t>      3. www.immunize.org,  Ask the Experts, Tetanus section, IAC, Sept. 2013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3545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1880835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235271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a:latin typeface="Arial" charset="0"/>
            </a:endParaRP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67204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a:latin typeface="Arial" charset="0"/>
            </a:endParaRP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38530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January, 2018, ACIP published the new updates for Hepatitis B; universal hep B vaccination within 24 hours of birth for medically stable infants weighing greater than or equal to 2,000 grams; testing HBsAg-positive women for hep B DNA; postvaccination serologic testing for infants whose mother’s HBsAg status remains unknown indefinitely (e.g., when a parent or person with lawful custody surrenders an infant confidentiality shortly after birth; single-dose revaccination for infants born to HBsAg-positive women not responding to the initial vaccine series; removal of permissive language for delaying the birth dose until after hospital discharge. </a:t>
            </a:r>
          </a:p>
          <a:p>
            <a:endParaRPr lang="en-US" baseline="0" dirty="0"/>
          </a:p>
          <a:p>
            <a:r>
              <a:rPr lang="en-US" b="1" baseline="0" dirty="0"/>
              <a:t>Required for child care and school attendance</a:t>
            </a:r>
          </a:p>
          <a:p>
            <a:endParaRPr lang="en-US" b="1" baseline="0" dirty="0"/>
          </a:p>
          <a:p>
            <a:r>
              <a:rPr lang="en-US" b="1" baseline="0" dirty="0"/>
              <a:t>Review Hepatitis B virus:</a:t>
            </a:r>
          </a:p>
          <a:p>
            <a:r>
              <a:rPr lang="en-US" b="1" baseline="0" dirty="0"/>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endParaRPr lang="en-US" b="1"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447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2</a:t>
            </a:fld>
            <a:endParaRPr lang="en-US" dirty="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2</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80000"/>
              </a:lnSpc>
              <a:buClr>
                <a:schemeClr val="tx1"/>
              </a:buClr>
              <a:buSzPct val="75000"/>
              <a:buFont typeface="Webdings" pitchFamily="18" charset="2"/>
              <a:buNone/>
            </a:pPr>
            <a:endParaRPr lang="en-US" dirty="0"/>
          </a:p>
          <a:p>
            <a:pPr eaLnBrk="1" hangingPunct="1">
              <a:lnSpc>
                <a:spcPct val="80000"/>
              </a:lnSpc>
              <a:buClr>
                <a:schemeClr val="tx1"/>
              </a:buClr>
              <a:buSzPct val="75000"/>
              <a:buFont typeface="Webdings" pitchFamily="18" charset="2"/>
              <a:buChar char="&lt;"/>
            </a:pPr>
            <a:endParaRPr lang="en-US" dirty="0"/>
          </a:p>
          <a:p>
            <a:pPr eaLnBrk="1" hangingPunct="1">
              <a:lnSpc>
                <a:spcPct val="90000"/>
              </a:lnSpc>
            </a:pPr>
            <a:endParaRPr lang="en-US" dirty="0"/>
          </a:p>
        </p:txBody>
      </p:sp>
    </p:spTree>
    <p:extLst>
      <p:ext uri="{BB962C8B-B14F-4D97-AF65-F5344CB8AC3E}">
        <p14:creationId xmlns:p14="http://schemas.microsoft.com/office/powerpoint/2010/main" val="251947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79525" y="685800"/>
            <a:ext cx="4375150" cy="3281363"/>
          </a:xfrm>
          <a:ln/>
        </p:spPr>
      </p:sp>
      <p:sp>
        <p:nvSpPr>
          <p:cNvPr id="803843" name="Rectangle 3"/>
          <p:cNvSpPr>
            <a:spLocks noGrp="1" noChangeArrowheads="1"/>
          </p:cNvSpPr>
          <p:nvPr>
            <p:ph type="body" idx="1"/>
          </p:nvPr>
        </p:nvSpPr>
        <p:spPr>
          <a:xfrm>
            <a:off x="230189" y="4345570"/>
            <a:ext cx="6403975" cy="4658730"/>
          </a:xfrm>
        </p:spPr>
        <p:txBody>
          <a:bodyPr lIns="89673" tIns="44835" rIns="89673" bIns="44835">
            <a:normAutofit lnSpcReduction="10000"/>
          </a:bodyPr>
          <a:lstStyle/>
          <a:p>
            <a:pPr eaLnBrk="1" hangingPunct="1">
              <a:buClr>
                <a:schemeClr val="tx1"/>
              </a:buClr>
              <a:buFont typeface="Wingdings" pitchFamily="2" charset="2"/>
              <a:buNone/>
            </a:pPr>
            <a:r>
              <a:rPr lang="en-US" b="1" dirty="0"/>
              <a:t>Optional Slide</a:t>
            </a:r>
          </a:p>
          <a:p>
            <a:pPr eaLnBrk="1" hangingPunct="1">
              <a:buClr>
                <a:schemeClr val="tx1"/>
              </a:buClr>
              <a:buFont typeface="Wingdings" pitchFamily="2" charset="2"/>
              <a:buNone/>
            </a:pPr>
            <a:r>
              <a:rPr lang="en-US" dirty="0"/>
              <a:t>Hepatitis</a:t>
            </a:r>
            <a:r>
              <a:rPr lang="en-US" baseline="0" dirty="0"/>
              <a:t> transmission from percutaneous or mucosal exposure to  blood or body fluids including contaminated surfaces, or exposure by sexual contact or perinatal infection from HBsAg+ mothers.  </a:t>
            </a:r>
            <a:r>
              <a:rPr lang="en-US" dirty="0"/>
              <a:t>Incubation period from time of infection to onset of symptoms is 45 to 160 days (average, 90 days). </a:t>
            </a:r>
            <a:r>
              <a:rPr lang="en-US" baseline="0" dirty="0"/>
              <a:t> </a:t>
            </a:r>
            <a:r>
              <a:rPr lang="en-US" dirty="0"/>
              <a:t>Approximately 10% of acute hepatitis B infections progress to chronic Hepatitis B infection. 90% of infants and 30-50% of children 1-5 years of age with acute hepatitis B infection become carriers.</a:t>
            </a:r>
            <a:r>
              <a:rPr lang="en-US" baseline="0" dirty="0"/>
              <a:t>  </a:t>
            </a:r>
            <a:r>
              <a:rPr lang="en-US" dirty="0"/>
              <a:t>Many with chronic infection are asymptomatic. Chronic infection may progress to cirrhosis, liver failure &amp; hepatocellular carcinoma.</a:t>
            </a:r>
          </a:p>
          <a:p>
            <a:pPr eaLnBrk="1" hangingPunct="1">
              <a:buClr>
                <a:schemeClr val="tx1"/>
              </a:buClr>
              <a:buFont typeface="Wingdings" pitchFamily="2" charset="2"/>
              <a:buNone/>
            </a:pPr>
            <a:endParaRPr lang="en-US" b="1" dirty="0">
              <a:sym typeface="Symbol" pitchFamily="18" charset="2"/>
            </a:endParaRPr>
          </a:p>
          <a:p>
            <a:pPr eaLnBrk="1" hangingPunct="1">
              <a:buClr>
                <a:schemeClr val="tx1"/>
              </a:buClr>
              <a:buFont typeface="Wingdings" pitchFamily="2" charset="2"/>
              <a:buNone/>
            </a:pPr>
            <a:r>
              <a:rPr lang="en-US" b="1" dirty="0">
                <a:sym typeface="Symbol" pitchFamily="18" charset="2"/>
              </a:rPr>
              <a:t>ACIP recommends hepatitis B vaccine for:</a:t>
            </a:r>
          </a:p>
          <a:p>
            <a:pPr eaLnBrk="1" hangingPunct="1">
              <a:buClr>
                <a:schemeClr val="tx1"/>
              </a:buClr>
              <a:buFont typeface="Wingdings" pitchFamily="2" charset="2"/>
              <a:buNone/>
            </a:pPr>
            <a:r>
              <a:rPr lang="en-US" b="0" dirty="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a:sym typeface="Symbol" pitchFamily="18" charset="2"/>
              </a:rPr>
              <a:t>-Persons of any age at risk for infection by sexual exposure</a:t>
            </a:r>
          </a:p>
          <a:p>
            <a:pPr eaLnBrk="1" hangingPunct="1">
              <a:buClr>
                <a:schemeClr val="tx1"/>
              </a:buClr>
              <a:buFont typeface="Wingdings" pitchFamily="2" charset="2"/>
              <a:buNone/>
            </a:pPr>
            <a:r>
              <a:rPr lang="en-US" b="0" dirty="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20</a:t>
            </a:fld>
            <a:endParaRPr lang="en-US"/>
          </a:p>
        </p:txBody>
      </p:sp>
    </p:spTree>
    <p:extLst>
      <p:ext uri="{BB962C8B-B14F-4D97-AF65-F5344CB8AC3E}">
        <p14:creationId xmlns:p14="http://schemas.microsoft.com/office/powerpoint/2010/main" val="102967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5" tIns="45337" rIns="90675" bIns="45337"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7"/>
            <a:ext cx="6120340" cy="4552052"/>
          </a:xfrm>
          <a:noFill/>
          <a:ln/>
        </p:spPr>
        <p:txBody>
          <a:bodyPr lIns="90675" tIns="45337" rIns="90675" bIns="45337">
            <a:normAutofit fontScale="92500" lnSpcReduction="10000"/>
          </a:bodyPr>
          <a:lstStyle/>
          <a:p>
            <a:pPr eaLnBrk="1" hangingPunct="1"/>
            <a:r>
              <a:rPr lang="en-US" b="1" baseline="0" dirty="0"/>
              <a:t>Routine Recommendations</a:t>
            </a:r>
          </a:p>
          <a:p>
            <a:pPr eaLnBrk="1" hangingPunct="1"/>
            <a:r>
              <a:rPr lang="en-US" b="0" baseline="0" dirty="0"/>
              <a:t>Administer 2 doses of hepatitis A separated by 6-18 months between the 1st and 2nd birthdays</a:t>
            </a:r>
          </a:p>
          <a:p>
            <a:pPr eaLnBrk="1" hangingPunct="1"/>
            <a:endParaRPr lang="en-US" b="1" baseline="0" dirty="0"/>
          </a:p>
          <a:p>
            <a:pPr eaLnBrk="1" hangingPunct="1"/>
            <a:r>
              <a:rPr lang="en-US" b="1" baseline="0" dirty="0"/>
              <a:t>Catch-up vaccination</a:t>
            </a:r>
          </a:p>
          <a:p>
            <a:pPr eaLnBrk="1" hangingPunct="1"/>
            <a:r>
              <a:rPr lang="en-US" b="0" baseline="0" dirty="0"/>
              <a:t>Administer 2 doses to children 2 years of age or older separated by 6 months</a:t>
            </a:r>
          </a:p>
          <a:p>
            <a:pPr eaLnBrk="1" hangingPunct="1"/>
            <a:endParaRPr lang="en-US" b="1" baseline="0" dirty="0"/>
          </a:p>
          <a:p>
            <a:pPr eaLnBrk="1" hangingPunct="1"/>
            <a:r>
              <a:rPr lang="en-US" b="1" baseline="0" dirty="0"/>
              <a:t>Special Populations</a:t>
            </a:r>
          </a:p>
          <a:p>
            <a:pPr eaLnBrk="1" hangingPunct="1"/>
            <a:r>
              <a:rPr lang="en-US" b="0" baseline="0" dirty="0"/>
              <a:t>Administer 2 doses to persons who anticipate close, personal contact with an international adoptee during the first 60 days after arrival in the U.S. from a country with high or intermediate endemicity (administer the 1</a:t>
            </a:r>
            <a:r>
              <a:rPr lang="en-US" b="0" baseline="30000" dirty="0"/>
              <a:t>st</a:t>
            </a:r>
            <a:r>
              <a:rPr lang="en-US" b="0" baseline="0" dirty="0"/>
              <a:t> dose as soon as the adoption is planned—ideally at least 2 weeks before the adoptee’s arrival.</a:t>
            </a:r>
          </a:p>
          <a:p>
            <a:pPr eaLnBrk="1" hangingPunct="1"/>
            <a:endParaRPr lang="en-US" b="1" baseline="0" dirty="0"/>
          </a:p>
          <a:p>
            <a:pPr>
              <a:lnSpc>
                <a:spcPct val="90000"/>
              </a:lnSpc>
              <a:buClr>
                <a:schemeClr val="tx1"/>
              </a:buClr>
            </a:pPr>
            <a:endParaRPr lang="en-US" sz="1000" dirty="0"/>
          </a:p>
          <a:p>
            <a:pPr>
              <a:lnSpc>
                <a:spcPct val="90000"/>
              </a:lnSpc>
              <a:buClr>
                <a:schemeClr val="tx1"/>
              </a:buClr>
            </a:pPr>
            <a:r>
              <a:rPr lang="en-US" sz="1000" b="1" dirty="0"/>
              <a:t>Required for child care attendance</a:t>
            </a:r>
          </a:p>
          <a:p>
            <a:pPr>
              <a:lnSpc>
                <a:spcPct val="90000"/>
              </a:lnSpc>
              <a:buClr>
                <a:schemeClr val="tx1"/>
              </a:buClr>
            </a:pPr>
            <a:endParaRPr lang="en-US" sz="1000" b="1" dirty="0"/>
          </a:p>
          <a:p>
            <a:pPr>
              <a:lnSpc>
                <a:spcPct val="90000"/>
              </a:lnSpc>
              <a:buClr>
                <a:schemeClr val="tx1"/>
              </a:buClr>
            </a:pPr>
            <a:r>
              <a:rPr lang="en-US" sz="1000" dirty="0"/>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pPr>
              <a:lnSpc>
                <a:spcPct val="90000"/>
              </a:lnSpc>
              <a:buClr>
                <a:schemeClr val="tx1"/>
              </a:buClr>
            </a:pPr>
            <a:r>
              <a:rPr lang="en-US" sz="1000" b="1" dirty="0"/>
              <a:t>Optional information:</a:t>
            </a:r>
            <a:br>
              <a:rPr lang="en-US" sz="1000" b="1" dirty="0"/>
            </a:br>
            <a:r>
              <a:rPr lang="en-US" sz="1000"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endParaRPr lang="en-US" sz="1000" b="1" dirty="0"/>
          </a:p>
          <a:p>
            <a:pPr>
              <a:lnSpc>
                <a:spcPct val="80000"/>
              </a:lnSpc>
            </a:pPr>
            <a:r>
              <a:rPr lang="en-US" sz="1000" dirty="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a:lnSpc>
                <a:spcPct val="80000"/>
              </a:lnSpc>
            </a:pPr>
            <a:endParaRPr lang="en-US" sz="1000" dirty="0"/>
          </a:p>
          <a:p>
            <a:pPr>
              <a:lnSpc>
                <a:spcPct val="80000"/>
              </a:lnSpc>
            </a:pPr>
            <a:r>
              <a:rPr lang="en-US" sz="1000" dirty="0"/>
              <a:t>Prevention 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585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09" tIns="44954" rIns="89909" bIns="44954"/>
          <a:lstStyle/>
          <a:p>
            <a:pPr eaLnBrk="1" hangingPunct="1"/>
            <a:r>
              <a:rPr lang="en-US" sz="1000" dirty="0"/>
              <a:t>ACIP recommends hepatitis A vaccine for adults  who are at high-risk of acquiring hepatitis A infection:</a:t>
            </a:r>
          </a:p>
          <a:p>
            <a:pPr eaLnBrk="1" hangingPunct="1"/>
            <a:r>
              <a:rPr lang="en-US" sz="1000" dirty="0"/>
              <a:t>Those traveling or working in countries with high or intermediate endemicity of infection</a:t>
            </a:r>
          </a:p>
          <a:p>
            <a:pPr eaLnBrk="1" hangingPunct="1"/>
            <a:r>
              <a:rPr lang="en-US" sz="1000" dirty="0"/>
              <a:t>Men who have sex with men</a:t>
            </a:r>
          </a:p>
          <a:p>
            <a:pPr eaLnBrk="1" hangingPunct="1"/>
            <a:r>
              <a:rPr lang="en-US" sz="1000" dirty="0"/>
              <a:t>Users of injecting and non-injecting drugs</a:t>
            </a:r>
          </a:p>
          <a:p>
            <a:pPr eaLnBrk="1" hangingPunct="1"/>
            <a:r>
              <a:rPr lang="en-US" sz="1000" dirty="0"/>
              <a:t>Persons working with HAV positive primates or with HAV in research laboratory settings</a:t>
            </a:r>
          </a:p>
          <a:p>
            <a:pPr eaLnBrk="1" hangingPunct="1"/>
            <a:endParaRPr lang="en-US" sz="1000" dirty="0"/>
          </a:p>
          <a:p>
            <a:pPr eaLnBrk="1" hangingPunct="1"/>
            <a:r>
              <a:rPr lang="en-US" sz="1000" dirty="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eaLnBrk="1" hangingPunct="1"/>
            <a:endParaRPr lang="en-US" sz="1000" dirty="0"/>
          </a:p>
          <a:p>
            <a:pPr eaLnBrk="1" hangingPunct="1"/>
            <a:r>
              <a:rPr lang="en-US" sz="1000" b="1" dirty="0"/>
              <a:t>References:</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22</a:t>
            </a:fld>
            <a:endParaRPr lang="en-US"/>
          </a:p>
        </p:txBody>
      </p:sp>
    </p:spTree>
    <p:extLst>
      <p:ext uri="{BB962C8B-B14F-4D97-AF65-F5344CB8AC3E}">
        <p14:creationId xmlns:p14="http://schemas.microsoft.com/office/powerpoint/2010/main" val="2264036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ACIP voted unanimously to pass the following recommendations to Hepatitis A:</a:t>
            </a:r>
          </a:p>
          <a:p>
            <a:r>
              <a:rPr lang="en-US" dirty="0"/>
              <a:t>Hep A vaccine should be administered for post-exposure for all persons age 12 months or older</a:t>
            </a:r>
          </a:p>
          <a:p>
            <a:r>
              <a:rPr lang="en-US" dirty="0"/>
              <a:t>Hep A vaccine or IG may be administered to persons age 40 years or older, depending on the provider’s risk assessment</a:t>
            </a:r>
          </a:p>
          <a:p>
            <a:r>
              <a:rPr lang="en-US" dirty="0"/>
              <a:t>Hep A vaccine should be administered to infants age 6-11 months traveling outside the U.S. when protection against hepatitis A is recommended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778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75" tIns="45337" rIns="90675" bIns="45337">
            <a:normAutofit lnSpcReduction="10000"/>
          </a:bodyPr>
          <a:lstStyle/>
          <a:p>
            <a:pPr eaLnBrk="1" hangingPunct="1">
              <a:buSzPct val="65000"/>
              <a:buFont typeface="Wingdings 2" pitchFamily="18" charset="2"/>
              <a:buNone/>
            </a:pPr>
            <a:r>
              <a:rPr lang="en-US" sz="1000" b="1" dirty="0"/>
              <a:t>Presenter may use Hib one-pager to discuss and review slide.</a:t>
            </a:r>
          </a:p>
          <a:p>
            <a:pPr eaLnBrk="1" hangingPunct="1">
              <a:buSzPct val="65000"/>
              <a:buFont typeface="Wingdings 2" pitchFamily="18" charset="2"/>
              <a:buNone/>
            </a:pPr>
            <a:r>
              <a:rPr lang="en-US" sz="1000" b="1" dirty="0"/>
              <a:t>ACIP recommends: </a:t>
            </a:r>
          </a:p>
          <a:p>
            <a:pPr eaLnBrk="1" hangingPunct="1">
              <a:buSzPct val="65000"/>
              <a:buFont typeface="Wingdings 2" pitchFamily="18" charset="2"/>
              <a:buNone/>
            </a:pPr>
            <a:r>
              <a:rPr lang="en-US" sz="1000" dirty="0"/>
              <a:t>3-4 doses of Hib (depending on brand)</a:t>
            </a:r>
          </a:p>
          <a:p>
            <a:pPr eaLnBrk="1" hangingPunct="1">
              <a:buSzPct val="65000"/>
              <a:buFont typeface="Wingdings 2" pitchFamily="18" charset="2"/>
              <a:buNone/>
            </a:pPr>
            <a:r>
              <a:rPr lang="en-US" sz="1000" dirty="0"/>
              <a:t>     Dose 1 @ 2 months of age</a:t>
            </a:r>
          </a:p>
          <a:p>
            <a:pPr eaLnBrk="1" hangingPunct="1">
              <a:buSzPct val="65000"/>
              <a:buFont typeface="Wingdings 2" pitchFamily="18" charset="2"/>
              <a:buNone/>
            </a:pPr>
            <a:r>
              <a:rPr lang="en-US" sz="1000" dirty="0"/>
              <a:t>     Dose 2 @ 4 months of age</a:t>
            </a:r>
          </a:p>
          <a:p>
            <a:pPr eaLnBrk="1" hangingPunct="1">
              <a:buSzPct val="65000"/>
              <a:buFont typeface="Wingdings 2" pitchFamily="18" charset="2"/>
              <a:buNone/>
            </a:pPr>
            <a:r>
              <a:rPr lang="en-US" sz="1000" dirty="0"/>
              <a:t>     Dose 3 @ 6 months of age </a:t>
            </a:r>
          </a:p>
          <a:p>
            <a:pPr eaLnBrk="1" hangingPunct="1">
              <a:buSzPct val="65000"/>
              <a:buFont typeface="Wingdings 2" pitchFamily="18" charset="2"/>
              <a:buNone/>
            </a:pPr>
            <a:r>
              <a:rPr lang="en-US" sz="1000" dirty="0"/>
              <a:t>(Not required if Pedvax HIB® is administered at 2 and 4 months of age)</a:t>
            </a:r>
          </a:p>
          <a:p>
            <a:pPr eaLnBrk="1" hangingPunct="1">
              <a:buSzPct val="65000"/>
              <a:buFont typeface="Wingdings 2" pitchFamily="18" charset="2"/>
              <a:buNone/>
            </a:pPr>
            <a:r>
              <a:rPr lang="en-US" sz="1000" dirty="0"/>
              <a:t>-Booster dose at 12 through 15 months of age </a:t>
            </a:r>
          </a:p>
          <a:p>
            <a:pPr>
              <a:defRPr/>
            </a:pPr>
            <a:r>
              <a:rPr lang="en-US" sz="1000" dirty="0">
                <a:cs typeface="Arial" charset="0"/>
              </a:rPr>
              <a:t>-Unvaccinated children aged 15-59 months, administer one dose</a:t>
            </a:r>
          </a:p>
          <a:p>
            <a:pPr>
              <a:defRPr/>
            </a:pPr>
            <a:r>
              <a:rPr lang="en-US" sz="1000" dirty="0">
                <a:cs typeface="Arial" charset="0"/>
              </a:rPr>
              <a:t>-One dose of Hib for unimmunized persons 5 through 18 years who have asplenia, sickle cell disease or HIV infection</a:t>
            </a:r>
          </a:p>
          <a:p>
            <a:pPr>
              <a:defRPr/>
            </a:pPr>
            <a:r>
              <a:rPr lang="en-US" sz="1000" dirty="0">
                <a:cs typeface="Arial" charset="0"/>
              </a:rPr>
              <a:t>-Refer to Special Situations for children who are high risk</a:t>
            </a:r>
          </a:p>
          <a:p>
            <a:pPr>
              <a:defRPr/>
            </a:pPr>
            <a:endParaRPr lang="en-US" sz="1000" dirty="0">
              <a:cs typeface="Arial" charset="0"/>
            </a:endParaRPr>
          </a:p>
          <a:p>
            <a:pPr>
              <a:defRPr/>
            </a:pPr>
            <a:r>
              <a:rPr lang="en-US" sz="1000" b="1" dirty="0"/>
              <a:t>Required for school and child care attendance</a:t>
            </a:r>
          </a:p>
          <a:p>
            <a:pPr>
              <a:spcBef>
                <a:spcPct val="0"/>
              </a:spcBef>
            </a:pPr>
            <a:endParaRPr lang="en-US" sz="1000" dirty="0"/>
          </a:p>
          <a:p>
            <a:pPr defTabSz="914360">
              <a:buSzPct val="65000"/>
              <a:defRPr/>
            </a:pPr>
            <a:r>
              <a:rPr lang="en-US" sz="1000" b="1" i="1" dirty="0"/>
              <a:t>Haemophilus influenzae</a:t>
            </a:r>
            <a:r>
              <a:rPr lang="en-US" sz="1000" b="1" dirty="0"/>
              <a:t> type B vaccine updates:  </a:t>
            </a:r>
            <a:r>
              <a:rPr lang="en-US" sz="1000" dirty="0"/>
              <a:t>Within the </a:t>
            </a:r>
            <a:r>
              <a:rPr lang="en-US" sz="1000" i="1" dirty="0"/>
              <a:t>Haemophilus influenzae</a:t>
            </a:r>
            <a:r>
              <a:rPr lang="en-US" sz="1000" dirty="0"/>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pPr defTabSz="914360">
              <a:buSzPct val="65000"/>
              <a:defRPr/>
            </a:pPr>
            <a:endParaRPr lang="en-US" sz="1000" dirty="0"/>
          </a:p>
          <a:p>
            <a:pPr defTabSz="914360">
              <a:buSzPct val="65000"/>
              <a:defRPr/>
            </a:pPr>
            <a:r>
              <a:rPr lang="en-US" sz="1000" dirty="0"/>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defTabSz="914360">
              <a:buSzPct val="65000"/>
              <a:defRPr/>
            </a:pPr>
            <a:r>
              <a:rPr lang="en-US" sz="1000" dirty="0"/>
              <a:t>protects.</a:t>
            </a:r>
          </a:p>
          <a:p>
            <a:pPr defTabSz="914360">
              <a:buSzPct val="65000"/>
              <a:defRPr/>
            </a:pPr>
            <a:r>
              <a:rPr lang="en-US" sz="1000" dirty="0"/>
              <a:t>How does Hib disease spread? Hib disease is spread person-to-person by direct contact or through respiratory droplets. Usually the organisms</a:t>
            </a:r>
          </a:p>
          <a:p>
            <a:pPr defTabSz="914360">
              <a:buSzPct val="65000"/>
              <a:defRPr/>
            </a:pPr>
            <a:r>
              <a:rPr lang="en-US" sz="1000" dirty="0"/>
              <a:t>remain in the nose and throat, but occasionally the bacteria spread to the lungs or bloodstream and cause a serious infection in the individual.</a:t>
            </a:r>
          </a:p>
          <a:p>
            <a:pPr defTabSz="914360">
              <a:buSzPct val="65000"/>
              <a:defRPr/>
            </a:pPr>
            <a:r>
              <a:rPr lang="en-US" sz="1000" dirty="0"/>
              <a:t>How serious is Hib disease? Hib disease can be very serious. The most common type of invasive Hib disease is meningitis, an infection of the membranes covering the brain (50%–65% of cases).</a:t>
            </a:r>
          </a:p>
          <a:p>
            <a:pPr defTabSz="914360">
              <a:buSzPct val="65000"/>
              <a:defRPr/>
            </a:pPr>
            <a:endParaRPr lang="en-US" sz="1000" dirty="0"/>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8074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ACIP recommends:</a:t>
            </a:r>
          </a:p>
          <a:p>
            <a:r>
              <a:rPr lang="en-US" dirty="0"/>
              <a:t>Four dose series of IPV at : 2, 4, 6 through 18 months</a:t>
            </a:r>
            <a:r>
              <a:rPr lang="en-US" baseline="0" dirty="0"/>
              <a:t> </a:t>
            </a:r>
            <a:r>
              <a:rPr lang="en-US" dirty="0"/>
              <a:t>and 4 through 6 years of age.  Final dose after fourth birthday and at least 6 months after the</a:t>
            </a:r>
            <a:r>
              <a:rPr lang="en-US" baseline="0" dirty="0"/>
              <a:t> previous dose.  </a:t>
            </a:r>
          </a:p>
          <a:p>
            <a:endParaRPr lang="en-US" baseline="0" dirty="0"/>
          </a:p>
          <a:p>
            <a:r>
              <a:rPr lang="en-US" baseline="0" dirty="0"/>
              <a:t>Catch-up</a:t>
            </a:r>
          </a:p>
          <a:p>
            <a:r>
              <a:rPr lang="en-US" baseline="0" dirty="0"/>
              <a:t>A 4th dose is not necessary if the 3rd dose was given on or after the 4th birthday and at least 6 months after the previous dose</a:t>
            </a:r>
          </a:p>
          <a:p>
            <a:r>
              <a:rPr lang="en-US" baseline="0" dirty="0"/>
              <a:t>IPV is not routinely recommended for U.S. residents 18 years and older</a:t>
            </a:r>
          </a:p>
          <a:p>
            <a:endParaRPr lang="en-US" baseline="0" dirty="0"/>
          </a:p>
          <a:p>
            <a:r>
              <a:rPr lang="en-US" baseline="0" dirty="0"/>
              <a:t>Evaluate travelers for the need of polio vaccine if traveling to endemic countries.</a:t>
            </a:r>
          </a:p>
          <a:p>
            <a:endParaRPr lang="en-US" baseline="0" dirty="0"/>
          </a:p>
          <a:p>
            <a:r>
              <a:rPr lang="en-US" dirty="0"/>
              <a:t>A booster dose may be recommended, depending on length of stay and the timing of the last dose of polio vaccine, for persons traveling to countries experiencing polio outbreaks.  </a:t>
            </a:r>
          </a:p>
          <a:p>
            <a:endParaRPr lang="en-US" dirty="0"/>
          </a:p>
          <a:p>
            <a:r>
              <a:rPr lang="en-US" dirty="0"/>
              <a:t>Series containing OPV, either mixed OPV-IPV or OPV-only series:</a:t>
            </a:r>
          </a:p>
          <a:p>
            <a:r>
              <a:rPr lang="en-US" dirty="0"/>
              <a:t>-Total number of doses needed to complete the series is the same as that recommended for the U.S. IPV schedule</a:t>
            </a:r>
          </a:p>
          <a:p>
            <a:r>
              <a:rPr lang="en-US" dirty="0"/>
              <a:t>-Only trivalent OPV counts toward the U.S. vaccination requirements</a:t>
            </a:r>
          </a:p>
          <a:p>
            <a:endParaRPr lang="en-US" dirty="0"/>
          </a:p>
          <a:p>
            <a:endParaRPr lang="en-US" dirty="0"/>
          </a:p>
          <a:p>
            <a:r>
              <a:rPr lang="en-US" dirty="0"/>
              <a:t>Polio, also called poliomyelitis and infantile paralysis is caused by an Enterovirus (Serotypes 1,2,3)</a:t>
            </a:r>
          </a:p>
          <a:p>
            <a:r>
              <a:rPr lang="en-US" dirty="0"/>
              <a:t>Infection acquired through mouth, virus replicates in pharynx and GI tract, then spreads to lymphatics and other tissues.  Attacks motor neurons in spinal cord &amp; brain stem in 2015, Nigeria was removed from the list of polio-endemic countries.  The only 2 polio endemic countries now are Pakistan and Afghanistan.  Remind staff to evaluate travelers for the need of polio vaccine if traveling to endemic countries.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617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ACIP Recommends that Children get 2 doses of MMR vaccine:</a:t>
            </a:r>
          </a:p>
          <a:p>
            <a:r>
              <a:rPr lang="en-US" dirty="0"/>
              <a:t>-First Dose: 12–15 months of age</a:t>
            </a:r>
          </a:p>
          <a:p>
            <a:r>
              <a:rPr lang="en-US" dirty="0"/>
              <a:t>-Second Dose: 4–6 years of age;</a:t>
            </a:r>
            <a:r>
              <a:rPr lang="en-US" baseline="0" dirty="0"/>
              <a:t> </a:t>
            </a:r>
            <a:r>
              <a:rPr lang="en-US" dirty="0"/>
              <a:t>may be given earlier, if at least 28 days (4 weeks) after the 1st dose</a:t>
            </a:r>
          </a:p>
          <a:p>
            <a:r>
              <a:rPr lang="en-US" dirty="0"/>
              <a:t>-Some infants younger than 12 months should get a dose of MMR if they are traveling out of the country. (This</a:t>
            </a:r>
          </a:p>
          <a:p>
            <a:r>
              <a:rPr lang="en-US" dirty="0"/>
              <a:t>dose will not count toward their routine series.)</a:t>
            </a:r>
          </a:p>
          <a:p>
            <a:endParaRPr lang="en-US" dirty="0"/>
          </a:p>
          <a:p>
            <a:r>
              <a:rPr lang="en-US" dirty="0"/>
              <a:t>Mumps outbreak:  Persons 12 months and older who previously received greater less than or equal to 2 doses of mumps-containing vaccine and are identified by public health authorities to be at increased risk during a mumps outbreak should receive a dose of mumps-virus containing vaccine.</a:t>
            </a:r>
          </a:p>
          <a:p>
            <a:endParaRPr lang="en-US" dirty="0"/>
          </a:p>
          <a:p>
            <a:r>
              <a:rPr lang="en-US" b="1" dirty="0"/>
              <a:t>Required for school and child care attendance</a:t>
            </a:r>
            <a:endParaRPr lang="en-US" dirty="0"/>
          </a:p>
          <a:p>
            <a:endParaRPr lang="en-US" dirty="0"/>
          </a:p>
          <a:p>
            <a:r>
              <a:rPr lang="en-US" b="1" dirty="0"/>
              <a:t>Optional:</a:t>
            </a:r>
          </a:p>
          <a:p>
            <a:r>
              <a:rPr lang="en-US" dirty="0"/>
              <a:t>Acceptable evidence of immunity to measles, mumps, or rubella in adults is: born before 1957, documentation of receipt of MMR, or laboratory evidence of immunity of disease.  Documentation of healthcare provider-diagnosed disease </a:t>
            </a:r>
            <a:r>
              <a:rPr lang="en-US" b="1" dirty="0"/>
              <a:t>without</a:t>
            </a:r>
            <a:r>
              <a:rPr lang="en-US" dirty="0"/>
              <a:t> laboratory confirmation is not acceptable evidence of immunity.</a:t>
            </a:r>
            <a:r>
              <a:rPr lang="en-US" baseline="0" dirty="0"/>
              <a:t>  </a:t>
            </a:r>
            <a:r>
              <a:rPr lang="en-US" dirty="0"/>
              <a:t>Birth date not acceptable evidence of rubella immunity for women who could become pregnant </a:t>
            </a:r>
          </a:p>
          <a:p>
            <a:endParaRPr lang="en-US" dirty="0"/>
          </a:p>
          <a:p>
            <a:r>
              <a:rPr lang="en-US" dirty="0"/>
              <a:t>Adults born in 1957 or later without acceptable evidence of immunity</a:t>
            </a:r>
            <a:r>
              <a:rPr lang="en-US" baseline="0" dirty="0"/>
              <a:t> to measles, mumps, or rubella should receive 1 dose of MMR unless they have a medical contraindication to the vaccine, e.g., pregnancy or severe immunodeficiency</a:t>
            </a:r>
          </a:p>
          <a:p>
            <a:endParaRPr lang="en-US" baseline="0" dirty="0"/>
          </a:p>
          <a:p>
            <a:r>
              <a:rPr lang="en-US" dirty="0"/>
              <a:t>MEASLES (caused by paramyxovirus); Slide shows child with typical measles rash and conjunctivitis</a:t>
            </a:r>
          </a:p>
          <a:p>
            <a:r>
              <a:rPr lang="en-US" dirty="0"/>
              <a:t>MUMPS (caused by paramyxovirus); Slide shows an adolescent with </a:t>
            </a:r>
            <a:r>
              <a:rPr lang="en-US" dirty="0" err="1"/>
              <a:t>parotitis</a:t>
            </a:r>
            <a:r>
              <a:rPr lang="en-US" dirty="0"/>
              <a:t> due to mumps; </a:t>
            </a:r>
            <a:r>
              <a:rPr lang="en-US" dirty="0" err="1"/>
              <a:t>Parotitis</a:t>
            </a:r>
            <a:r>
              <a:rPr lang="en-US" dirty="0"/>
              <a:t> (inflammation of parotid gland) occurs in 30-40% of infected persons, 40-50% have only nonspecific or respiratory symptoms; Complications include aseptic meningitis, &amp; deafness; Post pubertal individuals may have </a:t>
            </a:r>
            <a:r>
              <a:rPr lang="en-US" dirty="0" err="1"/>
              <a:t>orchitis</a:t>
            </a:r>
            <a:r>
              <a:rPr lang="en-US" dirty="0"/>
              <a:t> (inflammation of testicles), ovarian inflammation, &amp; pancreatitis</a:t>
            </a:r>
          </a:p>
          <a:p>
            <a:r>
              <a:rPr lang="en-US" dirty="0"/>
              <a:t>RUBELLA (Caused by rubella virus and spread from person to person {</a:t>
            </a:r>
            <a:r>
              <a:rPr lang="en-US" dirty="0" err="1"/>
              <a:t>togavirus</a:t>
            </a:r>
            <a:r>
              <a:rPr lang="en-US" dirty="0"/>
              <a:t>}); 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dirty="0"/>
              <a:t>Rubella is no longer endemic in the U.S. However, it is still present in other countries and can be imported   </a:t>
            </a:r>
          </a:p>
          <a:p>
            <a:r>
              <a:rPr lang="en-US" dirty="0"/>
              <a:t>CONGENITAL RUBELLA  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r>
              <a:rPr lang="en-US" dirty="0"/>
              <a:t>All women of child bearing age should be certain they are immune to rubella.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665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Routine vaccination:</a:t>
            </a:r>
          </a:p>
          <a:p>
            <a:r>
              <a:rPr lang="en-US" dirty="0"/>
              <a:t>2-dose series: 12–15 months and 4–6 years.</a:t>
            </a:r>
          </a:p>
          <a:p>
            <a:r>
              <a:rPr lang="en-US" dirty="0"/>
              <a:t>The 2nd dose may be given as early as 3 months after the 1st dose (a dose given after a 4-week interval may be counted).</a:t>
            </a:r>
          </a:p>
          <a:p>
            <a:endParaRPr lang="en-US" dirty="0"/>
          </a:p>
          <a:p>
            <a:r>
              <a:rPr lang="en-US" dirty="0"/>
              <a:t>Catch-up vaccination:</a:t>
            </a:r>
          </a:p>
          <a:p>
            <a:r>
              <a:rPr lang="en-US" dirty="0"/>
              <a:t>Ensure persons 7–18 years without evidence of immunity have 2 doses of varicella vaccine:</a:t>
            </a:r>
          </a:p>
          <a:p>
            <a:r>
              <a:rPr lang="en-US" dirty="0"/>
              <a:t>Ages 7–12: routine interval 3 months (minimum interval: 4 weeks).</a:t>
            </a:r>
          </a:p>
          <a:p>
            <a:r>
              <a:rPr lang="en-US" dirty="0"/>
              <a:t>Ages 13 and older: minimum interval 4 weeks.</a:t>
            </a:r>
          </a:p>
          <a:p>
            <a:endParaRPr lang="en-US" baseline="0" dirty="0"/>
          </a:p>
          <a:p>
            <a:r>
              <a:rPr lang="en-US" baseline="0" dirty="0"/>
              <a:t>Chicken pox is an illness caused by the varicella zoster virus.  It was one an almost universal childhood experience.  Now it’s much less common in the U.S. owing to widespread vaccination.</a:t>
            </a:r>
          </a:p>
          <a:p>
            <a:r>
              <a:rPr lang="en-US" baseline="0" dirty="0"/>
              <a:t>Why get vaccinated?</a:t>
            </a:r>
          </a:p>
          <a:p>
            <a:r>
              <a:rPr lang="en-US" baseline="0"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pPr defTabSz="914360" eaLnBrk="0" fontAlgn="base" hangingPunct="0">
              <a:spcBef>
                <a:spcPct val="50000"/>
              </a:spcBef>
              <a:spcAft>
                <a:spcPct val="0"/>
              </a:spcAft>
              <a:defRPr/>
            </a:pPr>
            <a:r>
              <a:rPr kumimoji="1" lang="en-US" sz="1800" b="1" dirty="0">
                <a:solidFill>
                  <a:prstClr val="black"/>
                </a:solidFill>
                <a:latin typeface="Arial" charset="0"/>
              </a:rPr>
              <a:t>Required for school and child care attendance</a:t>
            </a:r>
          </a:p>
          <a:p>
            <a:r>
              <a:rPr lang="en-US" dirty="0"/>
              <a:t>Reference: Prevention of Varicella - Recommendations of the Advisory Committee on Immunization </a:t>
            </a:r>
          </a:p>
          <a:p>
            <a:r>
              <a:rPr lang="en-US" dirty="0"/>
              <a:t>Practices (ACIP) MMWR (2007);56(No. RR-4):23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44079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Evidence of immunity to varicella includes any of the following:</a:t>
            </a:r>
          </a:p>
          <a:p>
            <a:endParaRPr lang="en-US" dirty="0"/>
          </a:p>
          <a:p>
            <a:r>
              <a:rPr lang="en-US" dirty="0"/>
              <a:t>•Documentation of 2 doses of vaccine given no earlier than age 12 months, with at least 3 months between doses for children younger than age 13 years, or at least 4 weeks between doses for people age 13 years and older</a:t>
            </a:r>
          </a:p>
          <a:p>
            <a:r>
              <a:rPr lang="en-US" dirty="0"/>
              <a:t>•Laboratory evidence of immunity or laboratory confirmation of disease</a:t>
            </a:r>
          </a:p>
          <a:p>
            <a:r>
              <a:rPr lang="en-US" dirty="0"/>
              <a:t>•Birth in the United States before 1980; *Note: year of birth is not considered as evidence of immunity for healthcare personnel, immunosuppressed people, and pregnant women.</a:t>
            </a:r>
          </a:p>
          <a:p>
            <a:r>
              <a:rPr lang="en-US" dirty="0"/>
              <a:t>•Diagnosis or verification of a history of varicella or herpes zoster by a health care provider</a:t>
            </a:r>
          </a:p>
          <a:p>
            <a:endParaRPr lang="en-US" dirty="0"/>
          </a:p>
          <a:p>
            <a:r>
              <a:rPr lang="en-US" dirty="0"/>
              <a:t>To verify a history of varicella, health care providers should inquire about:</a:t>
            </a:r>
          </a:p>
          <a:p>
            <a:r>
              <a:rPr lang="en-US" dirty="0"/>
              <a:t>•an epidemiologic link to another typical varicella case or to a laboratory confirmed case, or</a:t>
            </a:r>
          </a:p>
          <a:p>
            <a:r>
              <a:rPr lang="en-US" dirty="0"/>
              <a:t>•evidence of laboratory confirmation, if testing was performed at the time of acute disease</a:t>
            </a:r>
          </a:p>
          <a:p>
            <a:endParaRPr lang="en-US" dirty="0"/>
          </a:p>
          <a:p>
            <a:r>
              <a:rPr lang="en-US" dirty="0"/>
              <a:t>Persons who have neither an epidemiologic link nor laboratory confirmation of varicella should not be considered as having a valid history of disease. For these persons, a second dose of vaccine is recommended if they previously received only one dose. If a health care provider verifies the diagnosis based on the above criteria, then vaccination is not needed.</a:t>
            </a:r>
          </a:p>
          <a:p>
            <a:endParaRPr lang="en-US" dirty="0"/>
          </a:p>
          <a:p>
            <a:r>
              <a:rPr lang="en-US" b="1" dirty="0"/>
              <a:t>Additional Information</a:t>
            </a:r>
          </a:p>
          <a:p>
            <a:r>
              <a:rPr lang="en-US" dirty="0"/>
              <a:t>A recent study demonstrated that only 75% of unvaccinated children aged 12 months--4 years who reported a positive history of varicella were in fact immune (confirmed by serological testing), compared with 89% of children aged 5--9 years and 10--14 years (134). To limit the number of false-positive reports and ensure immunity, ACIP recommends that evidence of immunity should be either a diagnosis of varicella by a health-care provider or a health-care provider verification of a history of disease rather than parental or self-reporting.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93203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Each 0.5-mL dose of ProQuad is administered subcutaneously.  The first dose is usually administered at 12 to 15 months of age but may be given anytime through 12 years of age.  If a second dose of measles, mumps, rubella, and varicella vaccine is needed, ProQuad may be used.  This dose is usually administered at 4 to 6 years of age. At least 1 month should elapse between a dose of a measles-containing vaccine such as M-M-R® II (measles, mumps, and rubella virus vaccine live) and a dose of ProQuad. At least 3 months should elapse between a dose of varicella-containing vaccine and ProQuad.</a:t>
            </a:r>
          </a:p>
          <a:p>
            <a:endParaRPr lang="en-US" dirty="0"/>
          </a:p>
          <a:p>
            <a:r>
              <a:rPr lang="en-US" dirty="0"/>
              <a:t>Contraindications/Precautions:</a:t>
            </a:r>
          </a:p>
          <a:p>
            <a:r>
              <a:rPr lang="en-US" dirty="0"/>
              <a:t>History of anaphylactic reaction to neomycin or hypersensitivity to gelatin or any other component of the vaccine. Primary or acquired immunodeficiency states.  Family history of congenital or hereditary immunodeficiency. Immunosuppressive therapy.  Active untreated tuberculosis or febrile illness (&gt;101.3°F or &gt;38.5°C). Pregnancy. </a:t>
            </a:r>
          </a:p>
          <a:p>
            <a:endParaRPr lang="en-US" dirty="0"/>
          </a:p>
          <a:p>
            <a:r>
              <a:rPr lang="en-US" dirty="0"/>
              <a:t>Administration of ProQuad (dose 1) to children 12 to 23 months old who have not been previously vaccinated against measles, mumps, rubella, or varicella, nor had a history of the wild-type infections, is associated with higher rates of fever and febrile seizures at 5 to 12 days after vaccination when compared to children vaccinated with M-M-R® II and VARIVAX® administered separately. Use caution when administering ProQuad to children with a history of cerebral injury or seizures or any other condition in which stress due to fever should be avoided. Use caution when administering ProQuad to children with anaphylaxis or immediate hypersensitivity to eggs or contact hypersensitivity to neomycin. Use caution when administering ProQuad to children with thrombocytopenia.  Avoid close contact with high-risk individuals susceptible to varicella since transmission of varicella vaccine virus may occur between </a:t>
            </a:r>
            <a:r>
              <a:rPr lang="en-US" dirty="0" err="1"/>
              <a:t>vaccinees</a:t>
            </a:r>
            <a:r>
              <a:rPr lang="en-US" dirty="0"/>
              <a:t> and susceptible contacts.  Defer vaccination for at least 3 months following blood or plasma transfusions, or administration of immune globulins (IG).  Avoid using salicylates for 6 weeks after vaccination with ProQuad.  Avoid pregnancy for 3 months following vaccination with measles, mumps, rubella, and/or varicella vaccines.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548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5321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A2FCE6-8B67-443E-AC58-2A313EF54D5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466730" y="4416431"/>
            <a:ext cx="5999163" cy="4056063"/>
          </a:xfrm>
          <a:noFill/>
          <a:ln/>
        </p:spPr>
        <p:txBody>
          <a:bodyPr>
            <a:normAutofit/>
          </a:bodyPr>
          <a:lstStyle/>
          <a:p>
            <a:pPr eaLnBrk="1" hangingPunct="1">
              <a:lnSpc>
                <a:spcPct val="90000"/>
              </a:lnSpc>
            </a:pPr>
            <a:r>
              <a:rPr lang="en-US" dirty="0"/>
              <a:t>PPD and live virus vaccine</a:t>
            </a:r>
          </a:p>
          <a:p>
            <a:pPr eaLnBrk="1" hangingPunct="1">
              <a:lnSpc>
                <a:spcPct val="90000"/>
              </a:lnSpc>
            </a:pPr>
            <a:r>
              <a:rPr lang="en-US" dirty="0"/>
              <a:t>Apply PPD at same visit as MMR</a:t>
            </a:r>
          </a:p>
          <a:p>
            <a:pPr eaLnBrk="1" hangingPunct="1">
              <a:lnSpc>
                <a:spcPct val="90000"/>
              </a:lnSpc>
            </a:pPr>
            <a:r>
              <a:rPr lang="en-US" dirty="0"/>
              <a:t>If MMR given first, delay PPD 4 weeks or longer if not given during the same visit</a:t>
            </a:r>
          </a:p>
          <a:p>
            <a:pPr eaLnBrk="1" hangingPunct="1">
              <a:lnSpc>
                <a:spcPct val="90000"/>
              </a:lnSpc>
            </a:pPr>
            <a:r>
              <a:rPr lang="en-US" dirty="0"/>
              <a:t>If PPD given first, administer MMR when client returns for skin test reading</a:t>
            </a:r>
          </a:p>
          <a:p>
            <a:pPr eaLnBrk="1" hangingPunct="1">
              <a:lnSpc>
                <a:spcPct val="90000"/>
              </a:lnSpc>
            </a:pPr>
            <a:r>
              <a:rPr lang="en-US" dirty="0"/>
              <a:t>Spacing with antibody-containing products such as immune globulin (IG)</a:t>
            </a:r>
          </a:p>
          <a:p>
            <a:pPr lvl="1" eaLnBrk="1" hangingPunct="1">
              <a:lnSpc>
                <a:spcPct val="90000"/>
              </a:lnSpc>
            </a:pPr>
            <a:endParaRPr lang="en-US" dirty="0"/>
          </a:p>
          <a:p>
            <a:pPr eaLnBrk="1" hangingPunct="1">
              <a:lnSpc>
                <a:spcPct val="90000"/>
              </a:lnSpc>
            </a:pPr>
            <a:r>
              <a:rPr lang="en-US" dirty="0"/>
              <a:t>Spacing with antibody-containing products such as immune globulin (IG)</a:t>
            </a:r>
          </a:p>
          <a:p>
            <a:pPr lvl="1" eaLnBrk="1" hangingPunct="1">
              <a:lnSpc>
                <a:spcPct val="90000"/>
              </a:lnSpc>
            </a:pPr>
            <a:r>
              <a:rPr lang="en-US" dirty="0"/>
              <a:t>---Antibody containing products (for example immune globulin) interact less with inactivated vaccines than with live vaccines. Administering </a:t>
            </a:r>
            <a:r>
              <a:rPr lang="en-US" u="sng" dirty="0"/>
              <a:t>inactivated</a:t>
            </a:r>
            <a:r>
              <a:rPr lang="en-US" dirty="0"/>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lvl="1" eaLnBrk="1" hangingPunct="1">
              <a:lnSpc>
                <a:spcPct val="90000"/>
              </a:lnSpc>
            </a:pPr>
            <a:r>
              <a:rPr lang="en-US" dirty="0"/>
              <a:t>---Recommended intervals between receipt of various blood products and measles-containing vaccine and varicella vaccine are listed in Table 4 of the ACIP’s General recommendations on Immunization dated Feb. 8, 2002.  If a dose of live virus vaccine is administered shorter than the recommended interval in Table 4, the vaccine dose should be repeated.</a:t>
            </a:r>
          </a:p>
          <a:p>
            <a:pPr eaLnBrk="1" hangingPunct="1">
              <a:lnSpc>
                <a:spcPct val="90000"/>
              </a:lnSpc>
            </a:pPr>
            <a:endParaRPr lang="en-US" dirty="0">
              <a:solidFill>
                <a:schemeClr val="tx2"/>
              </a:solidFill>
            </a:endParaRPr>
          </a:p>
          <a:p>
            <a:pPr eaLnBrk="1" hangingPunct="1">
              <a:lnSpc>
                <a:spcPct val="90000"/>
              </a:lnSpc>
            </a:pPr>
            <a:r>
              <a:rPr lang="en-US" dirty="0">
                <a:solidFill>
                  <a:schemeClr val="tx2"/>
                </a:solidFill>
              </a:rPr>
              <a:t>Source: ACIP General Recommendations on Immunization pages 6-8.  Feb. 8, 2002.</a:t>
            </a:r>
          </a:p>
        </p:txBody>
      </p:sp>
    </p:spTree>
    <p:extLst>
      <p:ext uri="{BB962C8B-B14F-4D97-AF65-F5344CB8AC3E}">
        <p14:creationId xmlns:p14="http://schemas.microsoft.com/office/powerpoint/2010/main" val="91405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702318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Pneumococcal vaccines. (minimum age: 6 weeks [PCV13], 2 years [PPSV23])</a:t>
            </a:r>
          </a:p>
          <a:p>
            <a:r>
              <a:rPr lang="en-US" dirty="0"/>
              <a:t>Routine vaccination with PCV13:</a:t>
            </a:r>
          </a:p>
          <a:p>
            <a:r>
              <a:rPr lang="en-US" dirty="0"/>
              <a:t>4-dose series at 2, 4, 6, and 12–15 months.</a:t>
            </a:r>
          </a:p>
          <a:p>
            <a:r>
              <a:rPr lang="en-US" dirty="0"/>
              <a:t>Catch-up vaccination with PCV13:</a:t>
            </a:r>
          </a:p>
          <a:p>
            <a:r>
              <a:rPr lang="en-US" dirty="0"/>
              <a:t>1 dose for healthy children aged 24–59 months with any incomplete* PCV13 schedule</a:t>
            </a:r>
          </a:p>
          <a:p>
            <a:endParaRPr lang="en-US" dirty="0"/>
          </a:p>
          <a:p>
            <a:r>
              <a:rPr lang="en-US" dirty="0"/>
              <a:t>Required for school and child care attendance</a:t>
            </a:r>
          </a:p>
          <a:p>
            <a:endParaRPr lang="en-US" dirty="0"/>
          </a:p>
          <a:p>
            <a:r>
              <a:rPr lang="en-US" dirty="0"/>
              <a:t>Pneumococcal 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811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-ACIP recommends PPSV23 for children 2 years and older with</a:t>
            </a:r>
          </a:p>
          <a:p>
            <a:r>
              <a:rPr lang="en-US" dirty="0"/>
              <a:t>-Administer ≥8 weeks after last indicated dose of PCV13</a:t>
            </a:r>
          </a:p>
          <a:p>
            <a:r>
              <a:rPr lang="en-US" dirty="0"/>
              <a:t>Refer to the 2018 Childhood Immunization Schedule for specific number of doses for special situations/high risk groups</a:t>
            </a:r>
          </a:p>
          <a:p>
            <a:endParaRPr lang="en-US" dirty="0"/>
          </a:p>
          <a:p>
            <a:r>
              <a:rPr lang="en-US" dirty="0"/>
              <a:t>At the February ACIP there was a discussion around pneumococcal vaccines. </a:t>
            </a:r>
          </a:p>
          <a:p>
            <a:r>
              <a:rPr lang="en-US" dirty="0"/>
              <a:t>Pneumococcal conjugate vaccine is used routinely in childhood immunization (PCV13).  As a consequence, invasive pneumococcal disease due to the 13 serotypes in the vaccine has been profoundly reduced in children.  PCV13 also substantially reduces pneumococcal carriage in children–thus they do not transmit these to adults. Pneumococcal conjugate vaccines have dramatically reduced  invasive pneumococcal disease (IPD) in adults through indirect</a:t>
            </a:r>
          </a:p>
          <a:p>
            <a:r>
              <a:rPr lang="en-US" dirty="0"/>
              <a:t>effects</a:t>
            </a:r>
          </a:p>
          <a:p>
            <a:r>
              <a:rPr lang="en-US" dirty="0"/>
              <a:t>-ACIP recommended routine use of 13-valent pneumococcal conjugate vaccine (PCV13) in series with 23-valent pneumococcal  polysaccharide vaccine (PPSV23) for adults aged ≥65 years in 2014</a:t>
            </a:r>
          </a:p>
          <a:p>
            <a:r>
              <a:rPr lang="en-US" dirty="0"/>
              <a:t>-PCV13 effective against IPD including pneumonia with bacteremia</a:t>
            </a:r>
          </a:p>
          <a:p>
            <a:r>
              <a:rPr lang="en-US" dirty="0"/>
              <a:t>-PCV13 demonstrated 45% efficacy against vaccine-type</a:t>
            </a:r>
          </a:p>
          <a:p>
            <a:r>
              <a:rPr lang="en-US" dirty="0"/>
              <a:t>-non-</a:t>
            </a:r>
            <a:r>
              <a:rPr lang="en-US" dirty="0" err="1"/>
              <a:t>bacteremic</a:t>
            </a:r>
            <a:r>
              <a:rPr lang="en-US" dirty="0"/>
              <a:t> pneumococcal pneumonia</a:t>
            </a:r>
          </a:p>
          <a:p>
            <a:endParaRPr lang="en-US" dirty="0"/>
          </a:p>
          <a:p>
            <a:r>
              <a:rPr lang="en-US" dirty="0"/>
              <a:t>In 2014, ACIP said that in 2018 would evaluate the benefits expected from continued use of PCV13 in adults ≥65 years old.  </a:t>
            </a:r>
          </a:p>
          <a:p>
            <a:r>
              <a:rPr lang="en-US" dirty="0"/>
              <a:t>PCV13 coverage among adults ≥65 years old around 40%</a:t>
            </a:r>
          </a:p>
          <a:p>
            <a:r>
              <a:rPr lang="en-US" dirty="0"/>
              <a:t> Lower among 19-64 year old's, varies by indication  Pneumococcal carriage among adults ≥65 years old</a:t>
            </a:r>
          </a:p>
          <a:p>
            <a:r>
              <a:rPr lang="en-US" dirty="0"/>
              <a:t> Very low pneumococcal carriage (1.8%)  PCV13-type carriage 0.2% in 2015-2016  Invasive pneumococcal disease (IPD)  PCV13-type IPD declined among all age groups  IPD incidence in adults ≥65 years old plateaued in 2014-2016  Modeled direct and indirect PCV13 effects on IPD in adults ≥65 years old project relatively few cases prevented directly</a:t>
            </a:r>
          </a:p>
          <a:p>
            <a:endParaRPr lang="en-US" dirty="0"/>
          </a:p>
          <a:p>
            <a:r>
              <a:rPr lang="en-US" dirty="0"/>
              <a:t>Continued updates about PCV13 impact on pneumonia  Model estimating public health impact and </a:t>
            </a:r>
            <a:r>
              <a:rPr lang="en-US" dirty="0" err="1"/>
              <a:t>costeffectiveness</a:t>
            </a:r>
            <a:r>
              <a:rPr lang="en-US" dirty="0"/>
              <a:t> of different policy options including:</a:t>
            </a:r>
          </a:p>
          <a:p>
            <a:r>
              <a:rPr lang="en-US" dirty="0"/>
              <a:t> No PCV13 for adults ≥65 years old</a:t>
            </a:r>
          </a:p>
          <a:p>
            <a:r>
              <a:rPr lang="en-US" dirty="0"/>
              <a:t> Expanding indications for adults &lt;65 years old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7305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5"/>
            <a:ext cx="5486400" cy="4275320"/>
          </a:xfrm>
          <a:noFill/>
          <a:ln/>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Two randomized, multicenter, immunogenicity studies conducted in the United States and Europe among older adults showed that PCV13 induced an immune response as good as or better than that induced by PPSV23. In two randomized studies, Immunocompetent adults aged 50 years and older received a single dose of PCV13 and PPSV23. In adults aged 60-64 years older, PCV13 had comparable antibody titers or higher than the antibody responses to PPSV23. In adults aged ≥70 years who previously had been immunized with a single dose of PPSV23 ≥5 years before enrollment, PCV13 elicited antibody responses that were comparable with those elicited by PPSV23 for two serotypes and higher for 10 serotypes.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Individuals who were given PCV13 1 year after receiving PPSV23 had lower antibody responses compared to the ones that received PCV13 as the initial dose</a:t>
            </a: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Approximately, 20%–25% of IPD cases and 10% of community-acquired pneumonia cases in adults aged ≥65 years are caused by PCV13 serotypes and are potentially preventable with the use of PCV13 in this population (</a:t>
            </a:r>
            <a:r>
              <a:rPr kumimoji="0" lang="en-US" sz="1200" b="0" i="1" u="none" strike="noStrike" kern="1200" cap="none" spc="0" normalizeH="0" baseline="0" noProof="0" dirty="0">
                <a:ln>
                  <a:noFill/>
                </a:ln>
                <a:solidFill>
                  <a:prstClr val="black"/>
                </a:solidFill>
                <a:effectLst/>
                <a:uLnTx/>
                <a:uFillTx/>
                <a:latin typeface="Arial" pitchFamily="34" charset="0"/>
                <a:ea typeface="+mn-ea"/>
                <a:cs typeface="+mn-cs"/>
              </a:rPr>
              <a:t>3,4</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  Broader protection is expected to be provided through use of both PCV13 and PPSV23 in series.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Prevnar 13 and Pneumovax 23 should not be administered simultaneously or at an interval less than 8 weeks.  However, in adults, if Prevnar 13 and Pneumovax 23 are administered simultaneously or at an interval less than 8 weeks, neither dose needs to be repeated.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19, 2014 / 63(37);822-825.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4, 2015 / 64(34);944-947</a:t>
            </a:r>
            <a:endParaRPr lang="en-US" sz="1000" b="1"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187366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1" tIns="45700" rIns="91401" bIns="4570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01" tIns="45700" rIns="91401" bIns="45700"/>
          <a:lstStyle/>
          <a:p>
            <a:pPr>
              <a:lnSpc>
                <a:spcPct val="90000"/>
              </a:lnSpc>
            </a:pPr>
            <a:r>
              <a:rPr lang="en-US" sz="1000" b="1" dirty="0">
                <a:cs typeface="Arial" pitchFamily="34" charset="0"/>
              </a:rPr>
              <a:t>ACIP recommends 1 dose of PPSV23 for:</a:t>
            </a:r>
          </a:p>
          <a:p>
            <a:pPr>
              <a:lnSpc>
                <a:spcPct val="90000"/>
              </a:lnSpc>
            </a:pPr>
            <a:r>
              <a:rPr lang="en-US" sz="1000" b="0" dirty="0">
                <a:cs typeface="Arial" pitchFamily="34" charset="0"/>
              </a:rPr>
              <a:t>Adults 65 years and older</a:t>
            </a:r>
          </a:p>
          <a:p>
            <a:pPr>
              <a:lnSpc>
                <a:spcPct val="90000"/>
              </a:lnSpc>
            </a:pPr>
            <a:r>
              <a:rPr lang="en-US" sz="1000" b="0" dirty="0">
                <a:cs typeface="Arial" pitchFamily="34" charset="0"/>
              </a:rPr>
              <a:t>Persons aged 2 through 64 years with medical conditions that increase their risk for pneumococcal infection </a:t>
            </a:r>
          </a:p>
          <a:p>
            <a:pPr>
              <a:lnSpc>
                <a:spcPct val="90000"/>
              </a:lnSpc>
            </a:pPr>
            <a:r>
              <a:rPr lang="en-US" sz="1000" b="0" dirty="0">
                <a:cs typeface="Arial" pitchFamily="34" charset="0"/>
              </a:rPr>
              <a:t>Persons 19 through 64 years with asthma </a:t>
            </a:r>
          </a:p>
          <a:p>
            <a:pPr>
              <a:lnSpc>
                <a:spcPct val="90000"/>
              </a:lnSpc>
            </a:pPr>
            <a:r>
              <a:rPr lang="en-US" sz="1000" b="0" dirty="0">
                <a:cs typeface="Arial" pitchFamily="34" charset="0"/>
              </a:rPr>
              <a:t>Cigarette smokers 19 years of age and older</a:t>
            </a:r>
          </a:p>
          <a:p>
            <a:pPr>
              <a:lnSpc>
                <a:spcPct val="90000"/>
              </a:lnSpc>
            </a:pPr>
            <a:r>
              <a:rPr lang="en-US" sz="1000" b="0" dirty="0">
                <a:cs typeface="Arial" pitchFamily="34" charset="0"/>
              </a:rPr>
              <a:t>Revaccination not recommended for most persons until they reach age 65</a:t>
            </a:r>
          </a:p>
          <a:p>
            <a:pPr>
              <a:lnSpc>
                <a:spcPct val="90000"/>
              </a:lnSpc>
            </a:pPr>
            <a:endParaRPr lang="en-US" sz="1000" b="1" dirty="0">
              <a:cs typeface="Arial" pitchFamily="34" charset="0"/>
            </a:endParaRPr>
          </a:p>
          <a:p>
            <a:pPr>
              <a:lnSpc>
                <a:spcPct val="90000"/>
              </a:lnSpc>
            </a:pPr>
            <a:r>
              <a:rPr lang="en-US" sz="1000" b="0" dirty="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a:cs typeface="Arial" pitchFamily="34" charset="0"/>
            </a:endParaRPr>
          </a:p>
          <a:p>
            <a:r>
              <a:rPr lang="en-US" sz="1000" b="1" dirty="0">
                <a:cs typeface="Arial" pitchFamily="34" charset="0"/>
              </a:rPr>
              <a:t>Ref: Updated Recommendations for Prevention of Invasive Pneumococcal Disease Among Adults Using the</a:t>
            </a:r>
            <a:r>
              <a:rPr lang="en-US" sz="1000" b="1" baseline="0" dirty="0">
                <a:cs typeface="Arial" pitchFamily="34" charset="0"/>
              </a:rPr>
              <a:t> </a:t>
            </a:r>
            <a:r>
              <a:rPr lang="en-US" sz="1000" b="1" dirty="0">
                <a:cs typeface="Arial" pitchFamily="34" charset="0"/>
              </a:rPr>
              <a:t>23-Valent 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35</a:t>
            </a:fld>
            <a:endParaRPr lang="en-US"/>
          </a:p>
        </p:txBody>
      </p:sp>
    </p:spTree>
    <p:extLst>
      <p:ext uri="{BB962C8B-B14F-4D97-AF65-F5344CB8AC3E}">
        <p14:creationId xmlns:p14="http://schemas.microsoft.com/office/powerpoint/2010/main" val="3767218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txBox="1">
            <a:spLocks noGrp="1" noChangeArrowheads="1"/>
          </p:cNvSpPr>
          <p:nvPr/>
        </p:nvSpPr>
        <p:spPr bwMode="auto">
          <a:xfrm>
            <a:off x="1"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0" tIns="45404" rIns="90810" bIns="4540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47" name="Rectangle 7"/>
          <p:cNvSpPr txBox="1">
            <a:spLocks noGrp="1" noChangeArrowheads="1"/>
          </p:cNvSpPr>
          <p:nvPr/>
        </p:nvSpPr>
        <p:spPr bwMode="auto">
          <a:xfrm>
            <a:off x="3854987"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0" tIns="45404" rIns="90810" bIns="4540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6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48" name="Rectangle 6"/>
          <p:cNvSpPr txBox="1">
            <a:spLocks noGrp="1" noChangeArrowheads="1"/>
          </p:cNvSpPr>
          <p:nvPr/>
        </p:nvSpPr>
        <p:spPr bwMode="auto">
          <a:xfrm>
            <a:off x="1"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9" tIns="45399" rIns="90799" bIns="4539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49" name="Rectangle 6"/>
          <p:cNvSpPr txBox="1">
            <a:spLocks noGrp="1" noChangeArrowheads="1"/>
          </p:cNvSpPr>
          <p:nvPr/>
        </p:nvSpPr>
        <p:spPr bwMode="auto">
          <a:xfrm>
            <a:off x="1"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9" tIns="45399" rIns="90799" bIns="4539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50" name="Rectangle 2"/>
          <p:cNvSpPr>
            <a:spLocks noGrp="1" noRot="1" noChangeAspect="1" noChangeArrowheads="1" noTextEdit="1"/>
          </p:cNvSpPr>
          <p:nvPr>
            <p:ph type="sldImg"/>
          </p:nvPr>
        </p:nvSpPr>
        <p:spPr bwMode="auto">
          <a:xfrm>
            <a:off x="1133475" y="682625"/>
            <a:ext cx="4541838"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51" name="Rectangle 3"/>
          <p:cNvSpPr>
            <a:spLocks noGrp="1" noChangeArrowheads="1"/>
          </p:cNvSpPr>
          <p:nvPr>
            <p:ph type="body" idx="1"/>
          </p:nvPr>
        </p:nvSpPr>
        <p:spPr bwMode="auto">
          <a:xfrm>
            <a:off x="680570" y="4316786"/>
            <a:ext cx="5444557" cy="4092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9" tIns="45399" rIns="90799" bIns="45399" numCol="1" anchor="t" anchorCtr="0" compatLnSpc="1">
            <a:prstTxWarp prst="textNoShape">
              <a:avLst/>
            </a:prstTxWarp>
            <a:normAutofit/>
          </a:bodyPr>
          <a:lstStyle/>
          <a:p>
            <a:r>
              <a:rPr lang="en-US" altLang="en-US" dirty="0">
                <a:latin typeface="Arial" panose="020B0604020202020204" pitchFamily="34" charset="0"/>
              </a:rPr>
              <a:t>The Food and Drug Administration's Vaccines and Related Biologics Advisory Committee (VRBPAC) endorsed the WHO-recommended vaccine viruses for use in all U.S. seasonal flu vaccines for the 2017-2018 flu season.</a:t>
            </a:r>
          </a:p>
          <a:p>
            <a:endParaRPr lang="en-US" altLang="en-US" dirty="0">
              <a:latin typeface="Arial" panose="020B0604020202020204" pitchFamily="34" charset="0"/>
            </a:endParaRPr>
          </a:p>
          <a:p>
            <a:r>
              <a:rPr lang="en-US" altLang="en-US" dirty="0">
                <a:latin typeface="Arial" panose="020B0604020202020204" pitchFamily="34" charset="0"/>
              </a:rPr>
              <a:t>Centers for Disease Control and Prevention, National Center for Immunization and Respiratory Diseases (NCIRD)</a:t>
            </a:r>
          </a:p>
          <a:p>
            <a:endParaRPr lang="en-US" altLang="en-US" dirty="0">
              <a:latin typeface="Arial" panose="020B0604020202020204" pitchFamily="34" charset="0"/>
            </a:endParaRPr>
          </a:p>
          <a:p>
            <a:r>
              <a:rPr lang="en-US" altLang="en-US" u="sng" dirty="0">
                <a:latin typeface="Arial" panose="020B0604020202020204" pitchFamily="34" charset="0"/>
              </a:rPr>
              <a:t>Trivalent Vaccines (IIV3): </a:t>
            </a:r>
          </a:p>
          <a:p>
            <a:r>
              <a:rPr lang="en-US" altLang="en-US" dirty="0">
                <a:latin typeface="Arial" panose="020B0604020202020204" pitchFamily="34" charset="0"/>
              </a:rPr>
              <a:t>A/Michigan/45/2015 (H1N1) (NEW)</a:t>
            </a:r>
          </a:p>
          <a:p>
            <a:r>
              <a:rPr lang="en-US" altLang="en-US" dirty="0">
                <a:latin typeface="Arial" panose="020B0604020202020204" pitchFamily="34" charset="0"/>
              </a:rPr>
              <a:t>A/Hong Kong/4801/2014 (H3N2)-like virus</a:t>
            </a:r>
          </a:p>
          <a:p>
            <a:r>
              <a:rPr lang="en-US" altLang="en-US" dirty="0">
                <a:latin typeface="Arial" panose="020B0604020202020204" pitchFamily="34" charset="0"/>
              </a:rPr>
              <a:t>B/Brisbane/60/2008-like virus</a:t>
            </a:r>
          </a:p>
          <a:p>
            <a:endParaRPr lang="en-US" altLang="en-US" dirty="0">
              <a:latin typeface="Arial" panose="020B0604020202020204" pitchFamily="34" charset="0"/>
            </a:endParaRPr>
          </a:p>
          <a:p>
            <a:r>
              <a:rPr lang="en-US" altLang="en-US" u="sng" dirty="0">
                <a:latin typeface="Arial" panose="020B0604020202020204" pitchFamily="34" charset="0"/>
              </a:rPr>
              <a:t>Quadrivalent Vaccines (IIIV4) </a:t>
            </a:r>
            <a:r>
              <a:rPr lang="en-US" altLang="en-US" dirty="0">
                <a:latin typeface="Arial" panose="020B0604020202020204" pitchFamily="34" charset="0"/>
              </a:rPr>
              <a:t>will also include: </a:t>
            </a:r>
          </a:p>
          <a:p>
            <a:r>
              <a:rPr lang="en-US" altLang="en-US" dirty="0">
                <a:latin typeface="Arial" panose="020B0604020202020204" pitchFamily="34" charset="0"/>
              </a:rPr>
              <a:t>B/Phuket/3073/2013-like virus</a:t>
            </a:r>
          </a:p>
          <a:p>
            <a:endParaRPr lang="en-US" altLang="en-US" dirty="0">
              <a:latin typeface="Arial" panose="020B0604020202020204" pitchFamily="34" charset="0"/>
            </a:endParaRPr>
          </a:p>
          <a:p>
            <a:r>
              <a:rPr lang="en-US" altLang="en-US" dirty="0">
                <a:latin typeface="Arial" panose="020B0604020202020204" pitchFamily="34" charset="0"/>
              </a:rPr>
              <a:t>Influenza vaccines. (minimum age: 6 months)</a:t>
            </a:r>
          </a:p>
          <a:p>
            <a:r>
              <a:rPr lang="en-US" altLang="en-US" dirty="0">
                <a:latin typeface="Arial" panose="020B0604020202020204" pitchFamily="34" charset="0"/>
              </a:rPr>
              <a:t>Routine vaccination:</a:t>
            </a:r>
          </a:p>
          <a:p>
            <a:r>
              <a:rPr lang="en-US" altLang="en-US" dirty="0">
                <a:latin typeface="Arial" panose="020B0604020202020204" pitchFamily="34" charset="0"/>
              </a:rPr>
              <a:t>Administer an age-appropriate formulation and dose of influenza vaccine annually.</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59752" name="Footer Placeholder 1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892" indent="-283804">
              <a:defRPr>
                <a:solidFill>
                  <a:schemeClr val="tx1"/>
                </a:solidFill>
                <a:latin typeface="Arial" panose="020B0604020202020204" pitchFamily="34" charset="0"/>
              </a:defRPr>
            </a:lvl2pPr>
            <a:lvl3pPr marL="1135217" indent="-227043">
              <a:defRPr>
                <a:solidFill>
                  <a:schemeClr val="tx1"/>
                </a:solidFill>
                <a:latin typeface="Arial" panose="020B0604020202020204" pitchFamily="34" charset="0"/>
              </a:defRPr>
            </a:lvl3pPr>
            <a:lvl4pPr marL="1589304" indent="-227043">
              <a:defRPr>
                <a:solidFill>
                  <a:schemeClr val="tx1"/>
                </a:solidFill>
                <a:latin typeface="Arial" panose="020B0604020202020204" pitchFamily="34" charset="0"/>
              </a:defRPr>
            </a:lvl4pPr>
            <a:lvl5pPr marL="2043391" indent="-227043">
              <a:defRPr>
                <a:solidFill>
                  <a:schemeClr val="tx1"/>
                </a:solidFill>
                <a:latin typeface="Arial" panose="020B0604020202020204" pitchFamily="34" charset="0"/>
              </a:defRPr>
            </a:lvl5pPr>
            <a:lvl6pPr marL="2497478" indent="-227043" eaLnBrk="0" fontAlgn="base" hangingPunct="0">
              <a:spcBef>
                <a:spcPct val="0"/>
              </a:spcBef>
              <a:spcAft>
                <a:spcPct val="0"/>
              </a:spcAft>
              <a:defRPr>
                <a:solidFill>
                  <a:schemeClr val="tx1"/>
                </a:solidFill>
                <a:latin typeface="Arial" panose="020B0604020202020204" pitchFamily="34" charset="0"/>
              </a:defRPr>
            </a:lvl6pPr>
            <a:lvl7pPr marL="2951565" indent="-227043" eaLnBrk="0" fontAlgn="base" hangingPunct="0">
              <a:spcBef>
                <a:spcPct val="0"/>
              </a:spcBef>
              <a:spcAft>
                <a:spcPct val="0"/>
              </a:spcAft>
              <a:defRPr>
                <a:solidFill>
                  <a:schemeClr val="tx1"/>
                </a:solidFill>
                <a:latin typeface="Arial" panose="020B0604020202020204" pitchFamily="34" charset="0"/>
              </a:defRPr>
            </a:lvl7pPr>
            <a:lvl8pPr marL="3405652" indent="-227043" eaLnBrk="0" fontAlgn="base" hangingPunct="0">
              <a:spcBef>
                <a:spcPct val="0"/>
              </a:spcBef>
              <a:spcAft>
                <a:spcPct val="0"/>
              </a:spcAft>
              <a:defRPr>
                <a:solidFill>
                  <a:schemeClr val="tx1"/>
                </a:solidFill>
                <a:latin typeface="Arial" panose="020B0604020202020204" pitchFamily="34" charset="0"/>
              </a:defRPr>
            </a:lvl8pPr>
            <a:lvl9pPr marL="3859739" indent="-2270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EPIC 2015</a:t>
            </a:r>
          </a:p>
        </p:txBody>
      </p:sp>
      <p:sp>
        <p:nvSpPr>
          <p:cNvPr id="159753"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892" indent="-283804">
              <a:defRPr>
                <a:solidFill>
                  <a:schemeClr val="tx1"/>
                </a:solidFill>
                <a:latin typeface="Arial" panose="020B0604020202020204" pitchFamily="34" charset="0"/>
              </a:defRPr>
            </a:lvl2pPr>
            <a:lvl3pPr marL="1135217" indent="-227043">
              <a:defRPr>
                <a:solidFill>
                  <a:schemeClr val="tx1"/>
                </a:solidFill>
                <a:latin typeface="Arial" panose="020B0604020202020204" pitchFamily="34" charset="0"/>
              </a:defRPr>
            </a:lvl3pPr>
            <a:lvl4pPr marL="1589304" indent="-227043">
              <a:defRPr>
                <a:solidFill>
                  <a:schemeClr val="tx1"/>
                </a:solidFill>
                <a:latin typeface="Arial" panose="020B0604020202020204" pitchFamily="34" charset="0"/>
              </a:defRPr>
            </a:lvl4pPr>
            <a:lvl5pPr marL="2043391" indent="-227043">
              <a:defRPr>
                <a:solidFill>
                  <a:schemeClr val="tx1"/>
                </a:solidFill>
                <a:latin typeface="Arial" panose="020B0604020202020204" pitchFamily="34" charset="0"/>
              </a:defRPr>
            </a:lvl5pPr>
            <a:lvl6pPr marL="2497478" indent="-227043" eaLnBrk="0" fontAlgn="base" hangingPunct="0">
              <a:spcBef>
                <a:spcPct val="0"/>
              </a:spcBef>
              <a:spcAft>
                <a:spcPct val="0"/>
              </a:spcAft>
              <a:defRPr>
                <a:solidFill>
                  <a:schemeClr val="tx1"/>
                </a:solidFill>
                <a:latin typeface="Arial" panose="020B0604020202020204" pitchFamily="34" charset="0"/>
              </a:defRPr>
            </a:lvl6pPr>
            <a:lvl7pPr marL="2951565" indent="-227043" eaLnBrk="0" fontAlgn="base" hangingPunct="0">
              <a:spcBef>
                <a:spcPct val="0"/>
              </a:spcBef>
              <a:spcAft>
                <a:spcPct val="0"/>
              </a:spcAft>
              <a:defRPr>
                <a:solidFill>
                  <a:schemeClr val="tx1"/>
                </a:solidFill>
                <a:latin typeface="Arial" panose="020B0604020202020204" pitchFamily="34" charset="0"/>
              </a:defRPr>
            </a:lvl7pPr>
            <a:lvl8pPr marL="3405652" indent="-227043" eaLnBrk="0" fontAlgn="base" hangingPunct="0">
              <a:spcBef>
                <a:spcPct val="0"/>
              </a:spcBef>
              <a:spcAft>
                <a:spcPct val="0"/>
              </a:spcAft>
              <a:defRPr>
                <a:solidFill>
                  <a:schemeClr val="tx1"/>
                </a:solidFill>
                <a:latin typeface="Arial" panose="020B0604020202020204" pitchFamily="34" charset="0"/>
              </a:defRPr>
            </a:lvl8pPr>
            <a:lvl9pPr marL="3859739" indent="-2270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60" rtl="0" eaLnBrk="1" fontAlgn="base" latinLnBrk="0" hangingPunct="1">
              <a:lnSpc>
                <a:spcPct val="100000"/>
              </a:lnSpc>
              <a:spcBef>
                <a:spcPct val="0"/>
              </a:spcBef>
              <a:spcAft>
                <a:spcPct val="0"/>
              </a:spcAft>
              <a:buClrTx/>
              <a:buSzTx/>
              <a:buFontTx/>
              <a:buNone/>
              <a:tabLst/>
              <a:defRPr/>
            </a:pPr>
            <a:fld id="{DE997BBF-FE24-4661-B642-B1DAECA9F68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5833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licensure and labeling changes including:</a:t>
            </a:r>
          </a:p>
          <a:p>
            <a:r>
              <a:rPr lang="en-US" dirty="0"/>
              <a:t>Approval of Afluria Quadrivalent (Seqirus) and </a:t>
            </a:r>
            <a:r>
              <a:rPr lang="en-US" dirty="0" err="1"/>
              <a:t>Flublok</a:t>
            </a:r>
            <a:r>
              <a:rPr lang="en-US" dirty="0"/>
              <a:t> Quadrivalent (Protein Sciences);</a:t>
            </a:r>
          </a:p>
          <a:p>
            <a:r>
              <a:rPr lang="en-US" dirty="0"/>
              <a:t>Expansion of the age indication for FluLaval Quadrivalent (GSK) and </a:t>
            </a:r>
            <a:r>
              <a:rPr lang="en-US" dirty="0" err="1"/>
              <a:t>Fluarix</a:t>
            </a:r>
            <a:r>
              <a:rPr lang="en-US" dirty="0"/>
              <a:t> Quadrivalent (GSK) to age 6 months and older (previously licensed for people 3 years and older);</a:t>
            </a:r>
          </a:p>
          <a:p>
            <a:r>
              <a:rPr lang="en-US" dirty="0"/>
              <a:t>Expansion of the age indication for Afluria (Seqirus) to include persons 5 years and older (previously recommended for persons 9 years and older)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19732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Influenza vaccine dosing algorithm for children aged 6 months through 8 years — Advisory Committee on Immunization Practices, United States, 2017–18 influenza season.</a:t>
            </a:r>
          </a:p>
          <a:p>
            <a:endParaRPr lang="en-US" dirty="0"/>
          </a:p>
          <a:p>
            <a:r>
              <a:rPr lang="en-US" dirty="0"/>
              <a:t>-Children 6 months–8 years who did not receive at least 2 doses of influenza vaccine before July 1, 2017 should receive 2 doses separated by at least 4 weeks.</a:t>
            </a:r>
          </a:p>
          <a:p>
            <a:r>
              <a:rPr lang="en-US" dirty="0"/>
              <a:t>-Persons 9 years and older 1 dose</a:t>
            </a:r>
          </a:p>
          <a:p>
            <a:endParaRPr lang="en-US" dirty="0"/>
          </a:p>
          <a:p>
            <a:r>
              <a:rPr lang="en-US" dirty="0"/>
              <a:t>GSK Influenza Vaccine, </a:t>
            </a:r>
            <a:r>
              <a:rPr lang="en-US" dirty="0" err="1"/>
              <a:t>Fluarix</a:t>
            </a:r>
            <a:r>
              <a:rPr lang="en-US" dirty="0"/>
              <a:t> Quadrivalent, is now FDA approved for patients aged 6 months and older with the same dose (0.5-mL).</a:t>
            </a:r>
          </a:p>
          <a:p>
            <a:endParaRPr lang="en-US" dirty="0"/>
          </a:p>
          <a:p>
            <a:r>
              <a:rPr lang="en-US" dirty="0"/>
              <a:t>-Live attenuated influenza vaccine (LAIV) not recommended for the 2017–18 season.</a:t>
            </a:r>
          </a:p>
        </p:txBody>
      </p:sp>
      <p:sp>
        <p:nvSpPr>
          <p:cNvPr id="4" name="Slide Number Placeholder 3"/>
          <p:cNvSpPr>
            <a:spLocks noGrp="1"/>
          </p:cNvSpPr>
          <p:nvPr>
            <p:ph type="sldNum" sz="quarter" idx="10"/>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5288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Persons with a history of egg allergy who have experienced only urticarial (hives) after exposure to egg should receive influenza vaccine. Any licensed and recommended influenza vaccine (i.e., any IIV or RIV) that is otherwise appropriate for the recipient’s age and health status may be used.</a:t>
            </a:r>
          </a:p>
          <a:p>
            <a:endParaRPr lang="en-US" baseline="0" dirty="0"/>
          </a:p>
          <a:p>
            <a:r>
              <a:rPr lang="en-US" baseline="0" dirty="0"/>
              <a:t>2.  Persons who report having had reactions to egg involving symptoms other than urticarial (hives), such as angioedema, respiratory distress, lightheadedness, or recurrent emesis; or who required epinephrine or another emergency medical intervention, may similarly receive any licensed and recommended influenza vaccine (i.e., any IIV or RIV) that is otherwise appropriate for the recipient’s age and health status. The selected vaccine should be administered in an inpatient or outpatient medical setting (including, but not necessarily limited to, hospitals, clinics, health departments, and physician offices). Vaccine administration should be supervised by a health care provider who is able to recognize and manage severe allergic conditions.</a:t>
            </a:r>
          </a:p>
          <a:p>
            <a:endParaRPr lang="en-US" baseline="0" dirty="0"/>
          </a:p>
          <a:p>
            <a:r>
              <a:rPr lang="en-US" baseline="0" dirty="0"/>
              <a:t>3.  A previous severe allergic reaction to influenza vaccine, regardless of the component suspected of being responsible for the reaction, is a contraindication to future receipt of the vaccine.</a:t>
            </a:r>
          </a:p>
          <a:p>
            <a:endParaRPr lang="en-US" baseline="0" dirty="0"/>
          </a:p>
        </p:txBody>
      </p:sp>
      <p:sp>
        <p:nvSpPr>
          <p:cNvPr id="4" name="Slide Number Placeholder 3"/>
          <p:cNvSpPr>
            <a:spLocks noGrp="1"/>
          </p:cNvSpPr>
          <p:nvPr>
            <p:ph type="sldNum" sz="quarter" idx="10"/>
          </p:nvPr>
        </p:nvSpPr>
        <p:spPr/>
        <p:txBody>
          <a:bodyPr/>
          <a:lstStyle/>
          <a:p>
            <a:fld id="{FE4A3A90-1AB3-4548-95D3-9553FC123838}" type="slidenum">
              <a:rPr lang="en-US" smtClean="0">
                <a:solidFill>
                  <a:prstClr val="black"/>
                </a:solidFill>
              </a:rPr>
              <a:pPr/>
              <a:t>39</a:t>
            </a:fld>
            <a:endParaRPr lang="en-US" dirty="0">
              <a:solidFill>
                <a:prstClr val="black"/>
              </a:solidFill>
            </a:endParaRPr>
          </a:p>
        </p:txBody>
      </p:sp>
      <p:sp>
        <p:nvSpPr>
          <p:cNvPr id="5" name="TextBox 4"/>
          <p:cNvSpPr txBox="1"/>
          <p:nvPr/>
        </p:nvSpPr>
        <p:spPr>
          <a:xfrm>
            <a:off x="304800" y="8894411"/>
            <a:ext cx="926857" cy="276999"/>
          </a:xfrm>
          <a:prstGeom prst="rect">
            <a:avLst/>
          </a:prstGeom>
          <a:noFill/>
        </p:spPr>
        <p:txBody>
          <a:bodyPr wrap="none" rtlCol="0">
            <a:spAutoFit/>
          </a:bodyPr>
          <a:lstStyle/>
          <a:p>
            <a:pPr>
              <a:defRPr/>
            </a:pPr>
            <a:r>
              <a:rPr lang="en-US" sz="1200" dirty="0">
                <a:solidFill>
                  <a:prstClr val="black"/>
                </a:solidFill>
              </a:rPr>
              <a:t>EPIC 2017</a:t>
            </a:r>
          </a:p>
        </p:txBody>
      </p:sp>
    </p:spTree>
    <p:extLst>
      <p:ext uri="{BB962C8B-B14F-4D97-AF65-F5344CB8AC3E}">
        <p14:creationId xmlns:p14="http://schemas.microsoft.com/office/powerpoint/2010/main" val="268146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51783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Serogroup A, C, W, Y meningococcal vaccines. (Minimum age: 2 months [Menveo], 9 months [Menactra].</a:t>
            </a:r>
          </a:p>
          <a:p>
            <a:r>
              <a:rPr lang="en-US" dirty="0"/>
              <a:t>Routine:</a:t>
            </a:r>
          </a:p>
          <a:p>
            <a:r>
              <a:rPr lang="en-US" dirty="0"/>
              <a:t>2-dose series: 11-12 years and 16 years.</a:t>
            </a:r>
          </a:p>
          <a:p>
            <a:r>
              <a:rPr lang="en-US" dirty="0"/>
              <a:t>Catch-Up:</a:t>
            </a:r>
          </a:p>
          <a:p>
            <a:r>
              <a:rPr lang="en-US" dirty="0"/>
              <a:t>Age 13-15 years: 1 dose now and booster at age 16-18 years. Minimum interval 8 weeks.</a:t>
            </a:r>
          </a:p>
          <a:p>
            <a:r>
              <a:rPr lang="en-US" dirty="0"/>
              <a:t>Age 16-18 years: 1 dose.</a:t>
            </a:r>
          </a:p>
          <a:p>
            <a:endParaRPr lang="en-US" dirty="0"/>
          </a:p>
          <a:p>
            <a:r>
              <a:rPr lang="en-US" dirty="0"/>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N. meningitidis is not recommended after age 21 years.</a:t>
            </a:r>
          </a:p>
          <a:p>
            <a:endParaRPr lang="en-US" dirty="0"/>
          </a:p>
          <a:p>
            <a:r>
              <a:rPr lang="en-US" b="1" dirty="0"/>
              <a:t>Optional:</a:t>
            </a:r>
          </a:p>
          <a:p>
            <a:r>
              <a:rPr lang="en-US" dirty="0"/>
              <a:t>The minimum interval between doses of meningococcal conjugate vaccine is 8 weeks.</a:t>
            </a:r>
          </a:p>
          <a:p>
            <a:r>
              <a:rPr lang="en-US" dirty="0"/>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endParaRPr lang="en-US" dirty="0"/>
          </a:p>
          <a:p>
            <a:r>
              <a:rPr lang="en-US" dirty="0"/>
              <a:t>The most common clinical presentations of meningococcal disease are meningitis and meningococcemia. </a:t>
            </a:r>
          </a:p>
          <a:p>
            <a:r>
              <a:rPr lang="en-US" dirty="0"/>
              <a:t>-Neisseria meningitidis contains 13 serogroups, the most common being A, B, C, W, and Y.  About 5-10% of adults are asymptomatic nasopharyngeal carriers of this organism. Individuals with meningococcemia may die within 24 hours of the onset of symptoms even with prompt treatment with appropriate antimicrobials and supportive care in an intensive care unit. Meningitis makes up about ~50% of cases and has a 9-10% fatality rate </a:t>
            </a:r>
          </a:p>
          <a:p>
            <a:r>
              <a:rPr lang="en-US" dirty="0"/>
              <a:t>Meningococcemia- 5%-20% of cases; Up to 40% fatality rate;  symptoms include Rash, Vascular damage, Disseminated intravascular coagulation, Multi-organ failure, Shock, and Death can occur in 24 hours); 11-19% of survivors have permanent sequelae (an abnormal condition resulting from a previous disease)</a:t>
            </a:r>
          </a:p>
          <a:p>
            <a:endParaRPr lang="en-US" dirty="0"/>
          </a:p>
          <a:p>
            <a:r>
              <a:rPr lang="en-US" dirty="0"/>
              <a:t>Reference: 1. Epidemiology and Prevention of Vaccine-Preventable Diseases, 13th edition. 2015  HHS, CDC. </a:t>
            </a:r>
          </a:p>
          <a:p>
            <a:r>
              <a:rPr lang="en-US" dirty="0"/>
              <a:t>2. AAP Redbook 2015</a:t>
            </a:r>
          </a:p>
          <a:p>
            <a:r>
              <a:rPr lang="en-US" dirty="0"/>
              <a:t>3.  Meningococcal Disease.  About the Disease. http://www.cdc.gov/meningococcal/about/index.html</a:t>
            </a:r>
          </a:p>
          <a:p>
            <a:r>
              <a:rPr lang="en-US" dirty="0"/>
              <a:t>	</a:t>
            </a:r>
          </a:p>
          <a:p>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6904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Special populations and situations:</a:t>
            </a:r>
          </a:p>
          <a:p>
            <a:r>
              <a:rPr lang="en-US" dirty="0"/>
              <a:t>Anatomic or functional asplenia, sickle cell disease, HIV infection, persistent complement component deficiency (including eculizumab use):</a:t>
            </a:r>
          </a:p>
          <a:p>
            <a:r>
              <a:rPr lang="en-US" b="1" dirty="0"/>
              <a:t>Menveo:</a:t>
            </a:r>
            <a:endParaRPr lang="en-US" dirty="0"/>
          </a:p>
          <a:p>
            <a:r>
              <a:rPr lang="en-US" dirty="0"/>
              <a:t>1st dose at 8 weeks: 4-dose series at 2, 4, 6, and 12 months.</a:t>
            </a:r>
          </a:p>
          <a:p>
            <a:r>
              <a:rPr lang="en-US" dirty="0"/>
              <a:t>1st dose at 7–23 months: 2 doses (2nd dose at least 12 weeks after the 1st dose and after the 1st birthday).</a:t>
            </a:r>
          </a:p>
          <a:p>
            <a:r>
              <a:rPr lang="en-US" dirty="0"/>
              <a:t>1st dose at 24 months or older: 2 doses at least 8 weeks apart.</a:t>
            </a:r>
          </a:p>
          <a:p>
            <a:r>
              <a:rPr lang="en-US" b="1" dirty="0"/>
              <a:t>Menactra</a:t>
            </a:r>
            <a:endParaRPr lang="en-US" dirty="0"/>
          </a:p>
          <a:p>
            <a:r>
              <a:rPr lang="en-US" dirty="0"/>
              <a:t>Persistent complement component deficiency:</a:t>
            </a:r>
          </a:p>
          <a:p>
            <a:r>
              <a:rPr lang="en-US" dirty="0"/>
              <a:t>9–23 months: 2 doses at least 12 weeks apart</a:t>
            </a:r>
          </a:p>
          <a:p>
            <a:r>
              <a:rPr lang="en-US" dirty="0"/>
              <a:t>24 months or older: 2 doses at least 8 weeks apart</a:t>
            </a:r>
          </a:p>
          <a:p>
            <a:r>
              <a:rPr lang="en-US" dirty="0"/>
              <a:t>Anatomic or functional asplenia, sickle cell disease, or HIV infection:  24 months or older: 2 doses at least 8 weeks apart.  Menactra must be administered at least 4 weeks after completion of PCV13 series.</a:t>
            </a:r>
          </a:p>
          <a:p>
            <a:endParaRPr lang="en-US" dirty="0"/>
          </a:p>
          <a:p>
            <a:r>
              <a:rPr lang="en-US" dirty="0"/>
              <a:t>-Children who travel to or live in countries where meningococcal disease is hyperendemic or epidemic, including countries in the African meningitis belt or during the Hajj, or exposure to an outbreak attributable to a vaccine serogroup:</a:t>
            </a:r>
          </a:p>
          <a:p>
            <a:r>
              <a:rPr lang="en-US" dirty="0"/>
              <a:t>Children &lt;24 months of age:</a:t>
            </a:r>
          </a:p>
          <a:p>
            <a:r>
              <a:rPr lang="en-US" b="1" dirty="0"/>
              <a:t>Menveo</a:t>
            </a:r>
            <a:r>
              <a:rPr lang="en-US" dirty="0"/>
              <a:t> (2-23 months):</a:t>
            </a:r>
          </a:p>
          <a:p>
            <a:r>
              <a:rPr lang="en-US" dirty="0"/>
              <a:t>1st dose at 8 weeks: 4-dose series at 2, 4, 6, and 12 months.</a:t>
            </a:r>
          </a:p>
          <a:p>
            <a:r>
              <a:rPr lang="en-US" dirty="0"/>
              <a:t>1st dose at 7-23 months: 2 doses (2nd dose at least 12 weeks after the 1st dose and after the 1st birthday).</a:t>
            </a:r>
          </a:p>
          <a:p>
            <a:r>
              <a:rPr lang="en-US" b="1" dirty="0"/>
              <a:t>Menactra</a:t>
            </a:r>
            <a:r>
              <a:rPr lang="en-US" dirty="0"/>
              <a:t> (9-23 months):</a:t>
            </a:r>
          </a:p>
          <a:p>
            <a:r>
              <a:rPr lang="en-US" dirty="0"/>
              <a:t>2 doses (2nd dose at least 12 weeks after the 1st dose. 2nd dose may be administered as early as 8 weeks after the 1st dose in travelers).</a:t>
            </a:r>
          </a:p>
          <a:p>
            <a:r>
              <a:rPr lang="en-US" dirty="0"/>
              <a:t>Children 2 years or older: 1 dose of Menveo or Menactra.</a:t>
            </a:r>
          </a:p>
          <a:p>
            <a:endParaRPr lang="en-US" dirty="0"/>
          </a:p>
          <a:p>
            <a:r>
              <a:rPr lang="en-US" dirty="0"/>
              <a:t>Note: Menactra should be given either before or at the same time as DTaP.</a:t>
            </a:r>
          </a:p>
          <a:p>
            <a:endParaRPr lang="en-US" dirty="0"/>
          </a:p>
          <a:p>
            <a:r>
              <a:rPr lang="en-US" dirty="0"/>
              <a:t>The same vaccine product should be used for all doses.  ACIP recommends HIV-infected infants 2 through 23 months should receive MenACWY-CRM (Menveo).  HIV-infected children &lt; 2 years should not receive MenACWY-D(Menactra) due to immune interference with PCV13.</a:t>
            </a:r>
          </a:p>
          <a:p>
            <a:endParaRPr lang="en-US" dirty="0"/>
          </a:p>
          <a:p>
            <a:r>
              <a:rPr lang="en-US" dirty="0"/>
              <a:t>Reference:</a:t>
            </a:r>
          </a:p>
          <a:p>
            <a:r>
              <a:rPr lang="en-US" dirty="0"/>
              <a:t>MMWR, November 4, 2016, Vol 65(43).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8135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MenB is a Category B- permissive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 ACIP recommends routine MenB vaccination of certain high risk groups for those 10 years and older.</a:t>
            </a:r>
          </a:p>
          <a:p>
            <a:endParaRPr lang="en-US" dirty="0"/>
          </a:p>
          <a:p>
            <a:r>
              <a:rPr lang="en-US" dirty="0"/>
              <a:t>Serogroup B meningococcal vaccines (minimum age: 10 years [Bexsero, Trumenba].</a:t>
            </a:r>
          </a:p>
          <a:p>
            <a:r>
              <a:rPr lang="en-US" dirty="0"/>
              <a:t>Clinical discretion: Adolescents not at increased risk for meningococcal B infection who want MenB vaccine.</a:t>
            </a:r>
          </a:p>
          <a:p>
            <a:r>
              <a:rPr lang="en-US" dirty="0"/>
              <a:t>MenB vaccines may be given at clinical discretion to adolescents 16–23 years (preferred age 16–18 years) who are not at increased risk.</a:t>
            </a:r>
          </a:p>
          <a:p>
            <a:endParaRPr lang="en-US" dirty="0"/>
          </a:p>
          <a:p>
            <a:r>
              <a:rPr lang="en-US" b="1" dirty="0"/>
              <a:t>Bexsero:</a:t>
            </a:r>
            <a:r>
              <a:rPr lang="en-US" dirty="0"/>
              <a:t> 2 doses at least 1 month apart.</a:t>
            </a:r>
          </a:p>
          <a:p>
            <a:r>
              <a:rPr lang="en-US" b="1" dirty="0"/>
              <a:t>Trumenba:</a:t>
            </a:r>
            <a:r>
              <a:rPr lang="en-US" dirty="0"/>
              <a:t> 2 doses at least 6 months apart. If the 2nd dose is given earlier than 6 months, give a 3rd dose at least 4 months after the 2nd.</a:t>
            </a:r>
          </a:p>
          <a:p>
            <a:r>
              <a:rPr lang="en-US" dirty="0"/>
              <a:t>Data presented to ACIP in June 2015 demonstrated that the estimated incidence of serogroup B meningococcal disease among college students aged 18-23 years was low (0.09 cases/100,000) and was similar to that of</a:t>
            </a:r>
          </a:p>
          <a:p>
            <a:r>
              <a:rPr lang="en-US" dirty="0"/>
              <a:t>non-college students during 2009-2013. CDC shared plans to improve surveillance and report updated findings to</a:t>
            </a:r>
          </a:p>
          <a:p>
            <a:r>
              <a:rPr lang="en-US" dirty="0"/>
              <a:t>ACIP on the incidence of disease in college students once additional data became available.</a:t>
            </a:r>
          </a:p>
          <a:p>
            <a:endParaRPr lang="en-US" dirty="0"/>
          </a:p>
          <a:p>
            <a:r>
              <a:rPr lang="en-US" b="1" dirty="0"/>
              <a:t>Summary</a:t>
            </a:r>
          </a:p>
          <a:p>
            <a:r>
              <a:rPr lang="en-US" dirty="0"/>
              <a:t> Incidence of serogroup B meningococcal disease in college students is low; however, college students aged 18-21 years are at increased risk compared to non-college students</a:t>
            </a:r>
          </a:p>
          <a:p>
            <a:r>
              <a:rPr lang="en-US" dirty="0"/>
              <a:t>– Incidence of serogroups C, W, and Y in this age group is lower and similar in college students and non-college students, likely in part due to the adolescent MenACWY program</a:t>
            </a:r>
          </a:p>
          <a:p>
            <a:r>
              <a:rPr lang="en-US" dirty="0"/>
              <a:t> Serogroup B college outbreaks are an important factor, though the risk remains elevated among college students even when excluding outbreak associated cases</a:t>
            </a:r>
          </a:p>
          <a:p>
            <a:endParaRPr lang="en-US" dirty="0"/>
          </a:p>
          <a:p>
            <a:r>
              <a:rPr lang="en-US" dirty="0"/>
              <a:t>Although the risk of serogroup B meningococcal disease is increased among college students, the number of preventable cases is low and number needed to vaccinate to prevent a case is high</a:t>
            </a:r>
          </a:p>
          <a:p>
            <a:r>
              <a:rPr lang="en-US" dirty="0"/>
              <a:t> Limited duration of protection of MenB vaccines and the lack of evidence for impact on carriage may limit the ability to protect college students through the period of greatest risk</a:t>
            </a:r>
          </a:p>
          <a:p>
            <a:r>
              <a:rPr lang="en-US" dirty="0"/>
              <a:t>– MenB vaccination should occur as close to college entry as possible</a:t>
            </a:r>
          </a:p>
          <a:p>
            <a:r>
              <a:rPr lang="en-US" dirty="0"/>
              <a:t> While achieving high MenB coverage during college outbreaks has been challenging, routine vaccination of all college students would also be difficult</a:t>
            </a:r>
          </a:p>
          <a:p>
            <a:r>
              <a:rPr lang="en-US" dirty="0"/>
              <a:t> Awareness and uptake of MenB vaccines is currently low</a:t>
            </a:r>
          </a:p>
          <a:p>
            <a:endParaRPr lang="en-US" dirty="0"/>
          </a:p>
          <a:p>
            <a:r>
              <a:rPr lang="en-US" b="1" dirty="0"/>
              <a:t>Conclusion</a:t>
            </a:r>
          </a:p>
          <a:p>
            <a:r>
              <a:rPr lang="en-US" dirty="0"/>
              <a:t> The Work Group does not propose any changes to the current MenB vaccine recommendations</a:t>
            </a:r>
          </a:p>
          <a:p>
            <a:r>
              <a:rPr lang="en-US" dirty="0"/>
              <a:t> CDC could provide more guidance around clinical decision-making during precollege health visits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48401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Serogroup B meningococcal vaccines (minimum age: 10 years [Bexsero, Trumenba].</a:t>
            </a:r>
          </a:p>
          <a:p>
            <a:r>
              <a:rPr lang="en-US" dirty="0"/>
              <a:t>Special populations and situations:</a:t>
            </a:r>
          </a:p>
          <a:p>
            <a:r>
              <a:rPr lang="en-US" dirty="0"/>
              <a:t>Anatomic or functional asplenia, sickle cell disease, persistent complement component deficiency (including eculizumab use), serogroup B meningococcal disease outbreak</a:t>
            </a:r>
          </a:p>
          <a:p>
            <a:endParaRPr lang="en-US" dirty="0"/>
          </a:p>
          <a:p>
            <a:r>
              <a:rPr lang="en-US" dirty="0"/>
              <a:t>Bexsero: 2-dose series at least 1 month apart.</a:t>
            </a:r>
          </a:p>
          <a:p>
            <a:endParaRPr lang="en-US" dirty="0"/>
          </a:p>
          <a:p>
            <a:r>
              <a:rPr lang="en-US" dirty="0"/>
              <a:t>Trumenba: 3-dose series at 0, 1-2, and 6 months.</a:t>
            </a:r>
          </a:p>
          <a:p>
            <a:r>
              <a:rPr lang="en-US" dirty="0"/>
              <a:t>Note: Bexsero and Trumenba are not interchangeable.</a:t>
            </a:r>
          </a:p>
          <a:p>
            <a:endParaRPr lang="en-US" dirty="0"/>
          </a:p>
          <a:p>
            <a:endParaRPr lang="en-US" dirty="0"/>
          </a:p>
          <a:p>
            <a:r>
              <a:rPr lang="en-US" dirty="0"/>
              <a:t>MenB is a Category B- permissive recommendation- Explain 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endParaRPr lang="en-US" dirty="0"/>
          </a:p>
          <a:p>
            <a:r>
              <a:rPr lang="en-US" dirty="0"/>
              <a:t>A Men B vaccine series may be administered to adolescents and young adults 16 through 23 years of age to provide short-term protection against most strains of Men B. Preferred age is 16-18 years.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3388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06488" y="696913"/>
            <a:ext cx="4646612" cy="3486150"/>
          </a:xfrm>
          <a:ln/>
        </p:spPr>
      </p:sp>
      <p:sp>
        <p:nvSpPr>
          <p:cNvPr id="346114" name="Rectangle 3"/>
          <p:cNvSpPr>
            <a:spLocks noGrp="1" noChangeArrowheads="1"/>
          </p:cNvSpPr>
          <p:nvPr>
            <p:ph type="body" idx="1"/>
          </p:nvPr>
        </p:nvSpPr>
        <p:spPr>
          <a:xfrm>
            <a:off x="914402" y="4416428"/>
            <a:ext cx="5029200" cy="3408363"/>
          </a:xfrm>
          <a:noFill/>
          <a:ln/>
        </p:spPr>
        <p:txBody>
          <a:bodyPr lIns="91401" tIns="45700" rIns="91401" bIns="45700">
            <a:normAutofit/>
          </a:bodyPr>
          <a:lstStyle/>
          <a:p>
            <a:pPr eaLnBrk="1" hangingPunct="1">
              <a:spcBef>
                <a:spcPct val="0"/>
              </a:spcBef>
            </a:pPr>
            <a:r>
              <a:rPr lang="en-US" dirty="0">
                <a:latin typeface="Arial" charset="0"/>
              </a:rPr>
              <a:t>Which patients should receive a 2-dose schedule of Trumenba (MenB, Pfizer)?</a:t>
            </a: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4247335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06488" y="696913"/>
            <a:ext cx="4646612" cy="3486150"/>
          </a:xfrm>
          <a:ln/>
        </p:spPr>
      </p:sp>
      <p:sp>
        <p:nvSpPr>
          <p:cNvPr id="346114" name="Rectangle 3"/>
          <p:cNvSpPr>
            <a:spLocks noGrp="1" noChangeArrowheads="1"/>
          </p:cNvSpPr>
          <p:nvPr>
            <p:ph type="body" idx="1"/>
          </p:nvPr>
        </p:nvSpPr>
        <p:spPr>
          <a:xfrm>
            <a:off x="914402" y="4416428"/>
            <a:ext cx="5029200" cy="3408363"/>
          </a:xfrm>
          <a:noFill/>
          <a:ln/>
        </p:spPr>
        <p:txBody>
          <a:bodyPr lIns="91401" tIns="45700" rIns="91401" bIns="45700">
            <a:normAutofit/>
          </a:bodyPr>
          <a:lstStyle/>
          <a:p>
            <a:pPr eaLnBrk="1" hangingPunct="1">
              <a:spcBef>
                <a:spcPct val="0"/>
              </a:spcBef>
            </a:pPr>
            <a:r>
              <a:rPr lang="en-US" sz="1000" dirty="0">
                <a:latin typeface="Arial" charset="0"/>
              </a:rPr>
              <a:t>Which patients should receive a 2-dose schedule of Trumenba (MenB, Pfizer)?</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dirty="0">
                <a:latin typeface="Arial" charset="0"/>
              </a:rPr>
              <a:t>Healthy adolescents who are not at increased risk for meningococcal disease should receive 2 doses of Trumenba administered at 0 and 6 months. If the second dose is given at an interval of less than 6 months, a third dose should be given at least 4 months after the 2nd dose.</a:t>
            </a: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1800433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06488" y="696913"/>
            <a:ext cx="4646612" cy="3486150"/>
          </a:xfrm>
          <a:ln/>
        </p:spPr>
      </p:sp>
      <p:sp>
        <p:nvSpPr>
          <p:cNvPr id="346114" name="Rectangle 3"/>
          <p:cNvSpPr>
            <a:spLocks noGrp="1" noChangeArrowheads="1"/>
          </p:cNvSpPr>
          <p:nvPr>
            <p:ph type="body" idx="1"/>
          </p:nvPr>
        </p:nvSpPr>
        <p:spPr>
          <a:xfrm>
            <a:off x="914402" y="4416428"/>
            <a:ext cx="5029200" cy="3408363"/>
          </a:xfrm>
          <a:noFill/>
          <a:ln/>
        </p:spPr>
        <p:txBody>
          <a:bodyPr lIns="91401" tIns="45700" rIns="91401" bIns="45700">
            <a:normAutofit/>
          </a:bodyPr>
          <a:lstStyle/>
          <a:p>
            <a:pPr eaLnBrk="1" hangingPunct="1">
              <a:spcBef>
                <a:spcPct val="0"/>
              </a:spcBef>
            </a:pPr>
            <a:r>
              <a:rPr lang="en-US" dirty="0">
                <a:latin typeface="Arial" charset="0"/>
              </a:rPr>
              <a:t>If someone received MPSV4 or MenACWY at age 9 years, will two additional doses of MenACWY be needed?</a:t>
            </a:r>
          </a:p>
        </p:txBody>
      </p:sp>
    </p:spTree>
    <p:extLst>
      <p:ext uri="{BB962C8B-B14F-4D97-AF65-F5344CB8AC3E}">
        <p14:creationId xmlns:p14="http://schemas.microsoft.com/office/powerpoint/2010/main" val="2780357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06488" y="696913"/>
            <a:ext cx="4646612" cy="3486150"/>
          </a:xfrm>
          <a:ln/>
        </p:spPr>
      </p:sp>
      <p:sp>
        <p:nvSpPr>
          <p:cNvPr id="346114" name="Rectangle 3"/>
          <p:cNvSpPr>
            <a:spLocks noGrp="1" noChangeArrowheads="1"/>
          </p:cNvSpPr>
          <p:nvPr>
            <p:ph type="body" idx="1"/>
          </p:nvPr>
        </p:nvSpPr>
        <p:spPr>
          <a:xfrm>
            <a:off x="914402" y="4416428"/>
            <a:ext cx="5029200" cy="3408363"/>
          </a:xfrm>
          <a:noFill/>
          <a:ln/>
        </p:spPr>
        <p:txBody>
          <a:bodyPr lIns="91401" tIns="45700" rIns="91401" bIns="45700">
            <a:normAutofit/>
          </a:bodyPr>
          <a:lstStyle/>
          <a:p>
            <a:pPr eaLnBrk="1" hangingPunct="1">
              <a:spcBef>
                <a:spcPct val="0"/>
              </a:spcBef>
            </a:pPr>
            <a:r>
              <a:rPr lang="en-US" dirty="0">
                <a:latin typeface="Arial" charset="0"/>
              </a:rPr>
              <a:t>If someone received MPSV4 or MenACWY at age 9 years, will two additional doses of MenACWY be needed?</a:t>
            </a:r>
          </a:p>
          <a:p>
            <a:pPr eaLnBrk="1" hangingPunct="1">
              <a:spcBef>
                <a:spcPct val="0"/>
              </a:spcBef>
            </a:pPr>
            <a:endParaRPr lang="en-US" dirty="0">
              <a:latin typeface="Arial" charset="0"/>
            </a:endParaRPr>
          </a:p>
          <a:p>
            <a:pPr eaLnBrk="1" hangingPunct="1">
              <a:spcBef>
                <a:spcPct val="0"/>
              </a:spcBef>
            </a:pPr>
            <a:r>
              <a:rPr lang="en-US" dirty="0">
                <a:latin typeface="Arial" charset="0"/>
              </a:rPr>
              <a:t>Yes. Doses of quadrivalent meningococcal vaccine (either MPSV4 or MenACWY) given before 10 years of age should not be counted as part of the routine 2-dose series. If a child received a dose of either MPSV4 or MenACWY before age 10 years, they should receive a dose of MenACWY at 11 or 12 years and a booster dose at age 16 years.</a:t>
            </a:r>
          </a:p>
        </p:txBody>
      </p:sp>
    </p:spTree>
    <p:extLst>
      <p:ext uri="{BB962C8B-B14F-4D97-AF65-F5344CB8AC3E}">
        <p14:creationId xmlns:p14="http://schemas.microsoft.com/office/powerpoint/2010/main" val="1921876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Routine recommendation for adolescents 11-12 years (can start at age 9)</a:t>
            </a:r>
          </a:p>
          <a:p>
            <a:r>
              <a:rPr lang="en-US" dirty="0"/>
              <a:t>Number of doses dependent on age at initial vaccination</a:t>
            </a:r>
          </a:p>
          <a:p>
            <a:r>
              <a:rPr lang="en-US" dirty="0"/>
              <a:t>     &gt;Age 9-14 years: 2-dose series at 0 and 6-12 months </a:t>
            </a:r>
          </a:p>
          <a:p>
            <a:r>
              <a:rPr lang="en-US" dirty="0"/>
              <a:t>     &gt;Age 15 years or older: 3-dose series at 0, 1-2 months, and 6 months  	   	   </a:t>
            </a:r>
          </a:p>
          <a:p>
            <a:endParaRPr lang="en-US" dirty="0"/>
          </a:p>
          <a:p>
            <a:r>
              <a:rPr lang="en-US" dirty="0"/>
              <a:t>Persons who completed a valid series with any HPV vaccine do not need any additional doses</a:t>
            </a:r>
          </a:p>
          <a:p>
            <a:endParaRPr lang="en-US" dirty="0"/>
          </a:p>
          <a:p>
            <a:r>
              <a:rPr lang="en-US" dirty="0"/>
              <a:t>Special Situations</a:t>
            </a:r>
          </a:p>
          <a:p>
            <a:r>
              <a:rPr lang="en-US" dirty="0"/>
              <a:t>     &gt;History of sexual abuse or assault: begin series at age 9 years</a:t>
            </a:r>
          </a:p>
          <a:p>
            <a:r>
              <a:rPr lang="en-US" dirty="0"/>
              <a:t>     &gt;Immunocompromised: aged 9-26 years administer 3-dose series</a:t>
            </a:r>
          </a:p>
          <a:p>
            <a:r>
              <a:rPr lang="en-US" dirty="0"/>
              <a:t>     &gt;Pregnancy: vaccination not recommended, but there is no evidence the vaccine is harmful.  No intervention is needed for women who inadvertently receive a dose of HPV vaccine while pregnant.  Delay remaining doses until after pregnancy.  Pregnancy testing not needed before vaccination.</a:t>
            </a:r>
          </a:p>
          <a:p>
            <a:endParaRPr lang="en-US" dirty="0"/>
          </a:p>
          <a:p>
            <a:r>
              <a:rPr lang="en-US" dirty="0"/>
              <a:t>Persons not previously vaccinated (catch-up); females through as 26 years, males through age 21 years; makes 22-26 years with immunocompromising conditions (including HIV), who are transgender, and who have sex with men (including men identify as gay or bisexual, or who intend to have sex with men).</a:t>
            </a:r>
          </a:p>
          <a:p>
            <a:endParaRPr lang="en-US" dirty="0"/>
          </a:p>
          <a:p>
            <a:r>
              <a:rPr lang="en-US" dirty="0"/>
              <a:t>Clinicians also need to emphasize the importance of immunizing preteens and teens early because of the following:</a:t>
            </a:r>
          </a:p>
          <a:p>
            <a:r>
              <a:rPr lang="en-US" dirty="0"/>
              <a:t>-Higher antibody level attained when given to pre-teens rather than to older adolescents or women</a:t>
            </a:r>
          </a:p>
          <a:p>
            <a:r>
              <a:rPr lang="en-US" dirty="0"/>
              <a:t>-At this age, more likely to be administered before onset of sexual activity</a:t>
            </a:r>
          </a:p>
          <a:p>
            <a:r>
              <a:rPr lang="en-US" dirty="0"/>
              <a:t>-HPV can be transmitted by other skin-to-skin contact, not just sexual intercourse</a:t>
            </a:r>
          </a:p>
          <a:p>
            <a:r>
              <a:rPr lang="en-US" dirty="0"/>
              <a:t>-This is an anti-cancer vaccine</a:t>
            </a:r>
          </a:p>
          <a:p>
            <a:endParaRPr lang="en-US" dirty="0"/>
          </a:p>
          <a:p>
            <a:r>
              <a:rPr lang="en-US" dirty="0"/>
              <a:t>According to the 2016 NIS Data; in Georgia, coverage with &gt;/= 1 HPV dose vaccine among females and males combined and females separately increased compared with 2015.  In 2016, 45.6% of adolescents were up-to-date with the HPV vaccine series (55.4% among females and 36.2% among males.  In 2016, coverage with &gt;/= 3 HPV doses among female and male were similar to 2015 estimates.</a:t>
            </a:r>
          </a:p>
          <a:p>
            <a:endParaRPr lang="en-US" dirty="0"/>
          </a:p>
          <a:p>
            <a:r>
              <a:rPr lang="en-US" dirty="0"/>
              <a:t>Persons who have completed a valid series with any HPV vaccine do not need any additional doses.</a:t>
            </a:r>
          </a:p>
          <a:p>
            <a:endParaRPr lang="en-US" dirty="0"/>
          </a:p>
          <a:p>
            <a:r>
              <a:rPr lang="en-US" dirty="0"/>
              <a:t>Special situations:</a:t>
            </a:r>
          </a:p>
          <a:p>
            <a:r>
              <a:rPr lang="en-US" dirty="0"/>
              <a:t>-History of sexual abuse or assault: Begin series at age 9 years.</a:t>
            </a:r>
          </a:p>
          <a:p>
            <a:r>
              <a:rPr lang="en-US" dirty="0"/>
              <a:t>-Immunocompromised* (including HIV) aged 9–26 years: 3-dose series at 0, 1–2 months, and 6 months.</a:t>
            </a:r>
          </a:p>
          <a:p>
            <a:r>
              <a:rPr lang="en-US" dirty="0"/>
              <a:t>-Pregnancy: Vaccination not recommended, but there is no evidence the vaccine is harmful. No intervention is needed for women who inadvertently received a dose of HPV vaccine while pregnant. Delay remaining doses until after pregnancy. Pregnancy testing not needed before vaccination.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19718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Communication Strategies when talking with parents about HPV.</a:t>
            </a:r>
          </a:p>
          <a:p>
            <a:r>
              <a:rPr lang="en-US" dirty="0"/>
              <a:t>Use the CASE acronym to help answer these questions.</a:t>
            </a:r>
          </a:p>
          <a:p>
            <a:endParaRPr lang="en-US" dirty="0"/>
          </a:p>
          <a:p>
            <a:r>
              <a:rPr lang="en-US" dirty="0"/>
              <a:t>Why does my child need the HPV vaccine?  </a:t>
            </a:r>
          </a:p>
          <a:p>
            <a:r>
              <a:rPr lang="en-US" dirty="0"/>
              <a:t>C= Cancer Prevention; “HPV can cause certain cancers, and the vaccine helps prevent HPV-related cancers and diseases caused by 9 HPV types.  I want to help protect your child from these cancers.”</a:t>
            </a:r>
          </a:p>
          <a:p>
            <a:endParaRPr lang="en-US" dirty="0"/>
          </a:p>
          <a:p>
            <a:r>
              <a:rPr lang="en-US" dirty="0"/>
              <a:t>Why is the HPV vaccine given at age 11 or 12?</a:t>
            </a:r>
          </a:p>
          <a:p>
            <a:r>
              <a:rPr lang="en-US" dirty="0"/>
              <a:t>A= Adolescent Vaccination; “As with other recommended adolescent vaccines, we need to vaccinate your child well before he/she is exposed”.</a:t>
            </a:r>
          </a:p>
          <a:p>
            <a:endParaRPr lang="en-US" dirty="0"/>
          </a:p>
          <a:p>
            <a:r>
              <a:rPr lang="en-US" dirty="0"/>
              <a:t>Is the HPV vaccine safe?</a:t>
            </a:r>
          </a:p>
          <a:p>
            <a:r>
              <a:rPr lang="en-US" dirty="0"/>
              <a:t>S= Safety Profile; “The HPV vaccine has been studied in both males and females. The most common side effects include pain, swelling, redness, itching bruising, bleeding, and a lump where your child got the shot, and headache, fever, nausea, dizziness, tiredness, diarrhea, abdominal pain, and sore throat.  Fainting can happen after getting the vaccine”.</a:t>
            </a:r>
          </a:p>
          <a:p>
            <a:endParaRPr lang="en-US" dirty="0"/>
          </a:p>
          <a:p>
            <a:r>
              <a:rPr lang="en-US" dirty="0"/>
              <a:t>How common is HPV?</a:t>
            </a:r>
          </a:p>
          <a:p>
            <a:r>
              <a:rPr lang="en-US" dirty="0"/>
              <a:t>E=Exposure; “HPV is widespread, with 14 million new infections every year in the U.S.  For most people, HPV clears on its own, but for others who don’t clear the virus it could cause certain cancers and diseases”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3175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4001459" y="8880870"/>
            <a:ext cx="3061187" cy="467835"/>
          </a:xfrm>
          <a:prstGeom prst="rect">
            <a:avLst/>
          </a:prstGeom>
          <a:noFill/>
          <a:ln w="9525">
            <a:noFill/>
            <a:miter lim="800000"/>
            <a:headEnd/>
            <a:tailEnd/>
          </a:ln>
        </p:spPr>
        <p:txBody>
          <a:bodyPr lIns="92848" tIns="46426" rIns="92848" bIns="46426"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71575" y="336550"/>
            <a:ext cx="4676775" cy="3506788"/>
          </a:xfrm>
          <a:ln/>
        </p:spPr>
      </p:sp>
      <p:sp>
        <p:nvSpPr>
          <p:cNvPr id="203779" name="Rectangle 3"/>
          <p:cNvSpPr>
            <a:spLocks noGrp="1" noChangeArrowheads="1"/>
          </p:cNvSpPr>
          <p:nvPr>
            <p:ph type="body" idx="1"/>
          </p:nvPr>
        </p:nvSpPr>
        <p:spPr>
          <a:xfrm>
            <a:off x="707068" y="4066384"/>
            <a:ext cx="5650142" cy="4814488"/>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019825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06488" y="696913"/>
            <a:ext cx="4646612" cy="3486150"/>
          </a:xfrm>
          <a:ln/>
        </p:spPr>
      </p:sp>
      <p:sp>
        <p:nvSpPr>
          <p:cNvPr id="333826" name="Rectangle 3"/>
          <p:cNvSpPr>
            <a:spLocks noGrp="1" noChangeArrowheads="1"/>
          </p:cNvSpPr>
          <p:nvPr>
            <p:ph type="body" idx="1"/>
          </p:nvPr>
        </p:nvSpPr>
        <p:spPr>
          <a:xfrm>
            <a:off x="914402" y="4416426"/>
            <a:ext cx="5029200" cy="1936750"/>
          </a:xfrm>
          <a:noFill/>
          <a:ln/>
        </p:spPr>
        <p:txBody>
          <a:bodyPr lIns="91392" tIns="45696" rIns="91392" bIns="45696"/>
          <a:lstStyle/>
          <a:p>
            <a:pPr eaLnBrk="1" hangingPunct="1">
              <a:spcBef>
                <a:spcPct val="0"/>
              </a:spcBef>
            </a:pPr>
            <a:r>
              <a:rPr lang="en-US" sz="1000" b="1" dirty="0">
                <a:latin typeface="Arial" charset="0"/>
                <a:cs typeface="Arial" charset="0"/>
              </a:rPr>
              <a:t>We have adolescents in our practice who have received the first 2 doses of the HPV series 1 or 2 months apart according to the 3-dose schedule. Can we consider their HPV vaccine series to be complete or do we need to give these patients a third dose?</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3"/>
            <a:ext cx="95250" cy="28575"/>
          </a:xfrm>
          <a:prstGeom prst="rect">
            <a:avLst/>
          </a:prstGeom>
          <a:noFill/>
          <a:ln w="9525">
            <a:noFill/>
            <a:miter lim="800000"/>
            <a:headEnd/>
            <a:tailEnd/>
          </a:ln>
        </p:spPr>
      </p:pic>
    </p:spTree>
    <p:extLst>
      <p:ext uri="{BB962C8B-B14F-4D97-AF65-F5344CB8AC3E}">
        <p14:creationId xmlns:p14="http://schemas.microsoft.com/office/powerpoint/2010/main" val="2767843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06488" y="696913"/>
            <a:ext cx="4646612" cy="3486150"/>
          </a:xfrm>
          <a:ln/>
        </p:spPr>
      </p:sp>
      <p:sp>
        <p:nvSpPr>
          <p:cNvPr id="333826" name="Rectangle 3"/>
          <p:cNvSpPr>
            <a:spLocks noGrp="1" noChangeArrowheads="1"/>
          </p:cNvSpPr>
          <p:nvPr>
            <p:ph type="body" idx="1"/>
          </p:nvPr>
        </p:nvSpPr>
        <p:spPr>
          <a:xfrm>
            <a:off x="914402" y="4416426"/>
            <a:ext cx="5029200" cy="1936750"/>
          </a:xfrm>
          <a:noFill/>
          <a:ln/>
        </p:spPr>
        <p:txBody>
          <a:bodyPr lIns="91392" tIns="45696" rIns="91392" bIns="45696">
            <a:normAutofit/>
          </a:bodyPr>
          <a:lstStyle/>
          <a:p>
            <a:pPr eaLnBrk="1" hangingPunct="1">
              <a:spcBef>
                <a:spcPct val="0"/>
              </a:spcBef>
            </a:pPr>
            <a:r>
              <a:rPr lang="en-US" sz="1000" b="1" dirty="0">
                <a:latin typeface="Arial" charset="0"/>
                <a:cs typeface="Arial" charset="0"/>
              </a:rPr>
              <a:t>We have adolescents in our practice who have received the first 2 doses of the HPV series 1 or 2 months apart according to the 3-dose schedule. Can we consider their HPV vaccine series to be complete or do we need to give these patients a third dose?</a:t>
            </a:r>
          </a:p>
          <a:p>
            <a:pPr eaLnBrk="1" hangingPunct="1">
              <a:spcBef>
                <a:spcPct val="0"/>
              </a:spcBef>
            </a:pPr>
            <a:endParaRPr lang="en-US" sz="1000" b="1" dirty="0">
              <a:latin typeface="Arial" charset="0"/>
              <a:cs typeface="Arial" charset="0"/>
            </a:endParaRPr>
          </a:p>
          <a:p>
            <a:pPr eaLnBrk="1" hangingPunct="1">
              <a:spcBef>
                <a:spcPct val="0"/>
              </a:spcBef>
            </a:pPr>
            <a:endParaRPr lang="en-US" sz="1000" b="1" dirty="0">
              <a:latin typeface="Arial" charset="0"/>
              <a:cs typeface="Arial" charset="0"/>
            </a:endParaRPr>
          </a:p>
          <a:p>
            <a:pPr eaLnBrk="1" hangingPunct="1">
              <a:spcBef>
                <a:spcPct val="0"/>
              </a:spcBef>
            </a:pPr>
            <a:r>
              <a:rPr lang="en-US" sz="1000" b="1" dirty="0">
                <a:latin typeface="Arial" charset="0"/>
                <a:cs typeface="Arial" charset="0"/>
              </a:rPr>
              <a:t>People who have received 2 doses of HPV vaccine separated by less than 5 months should receive a third dose 6–12 months after dose #1 and at least 12 weeks after dose #2.</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3"/>
            <a:ext cx="95250" cy="28575"/>
          </a:xfrm>
          <a:prstGeom prst="rect">
            <a:avLst/>
          </a:prstGeom>
          <a:noFill/>
          <a:ln w="9525">
            <a:noFill/>
            <a:miter lim="800000"/>
            <a:headEnd/>
            <a:tailEnd/>
          </a:ln>
        </p:spPr>
      </p:pic>
    </p:spTree>
    <p:extLst>
      <p:ext uri="{BB962C8B-B14F-4D97-AF65-F5344CB8AC3E}">
        <p14:creationId xmlns:p14="http://schemas.microsoft.com/office/powerpoint/2010/main" val="1727215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06488" y="696913"/>
            <a:ext cx="4646612" cy="3486150"/>
          </a:xfrm>
          <a:ln/>
        </p:spPr>
      </p:sp>
      <p:sp>
        <p:nvSpPr>
          <p:cNvPr id="346114" name="Rectangle 3"/>
          <p:cNvSpPr>
            <a:spLocks noGrp="1" noChangeArrowheads="1"/>
          </p:cNvSpPr>
          <p:nvPr>
            <p:ph type="body" idx="1"/>
          </p:nvPr>
        </p:nvSpPr>
        <p:spPr>
          <a:xfrm>
            <a:off x="914402" y="4416428"/>
            <a:ext cx="5029200" cy="3408363"/>
          </a:xfrm>
          <a:noFill/>
          <a:ln/>
        </p:spPr>
        <p:txBody>
          <a:bodyPr lIns="91401" tIns="45700" rIns="91401" bIns="45700">
            <a:normAutofit/>
          </a:bodyPr>
          <a:lstStyle/>
          <a:p>
            <a:pPr eaLnBrk="1" hangingPunct="1">
              <a:spcBef>
                <a:spcPct val="0"/>
              </a:spcBef>
            </a:pPr>
            <a:r>
              <a:rPr lang="en-US" dirty="0">
                <a:latin typeface="Arial" charset="0"/>
              </a:rPr>
              <a:t>Which patients should receive a 2-dose schedule of Trumenba (MenB, Pfizer)?</a:t>
            </a: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1932369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Rotavirus vaccines. (minimum age: 6 weeks)</a:t>
            </a:r>
          </a:p>
          <a:p>
            <a:r>
              <a:rPr lang="en-US" dirty="0"/>
              <a:t>Routine vaccination:</a:t>
            </a:r>
          </a:p>
          <a:p>
            <a:r>
              <a:rPr lang="en-US" dirty="0"/>
              <a:t>Rotarix: 2-dose series at 2 and 4 months.</a:t>
            </a:r>
          </a:p>
          <a:p>
            <a:r>
              <a:rPr lang="en-US" dirty="0"/>
              <a:t>RotaTeq: 3-dose series at 2, 4, and 6 months.</a:t>
            </a:r>
          </a:p>
          <a:p>
            <a:r>
              <a:rPr lang="en-US" dirty="0"/>
              <a:t>If any dose in the series is either RotaTeq or unknown, default to 3-dose series.</a:t>
            </a:r>
          </a:p>
          <a:p>
            <a:endParaRPr lang="en-US" dirty="0"/>
          </a:p>
          <a:p>
            <a:r>
              <a:rPr lang="en-US" dirty="0"/>
              <a:t>Catch-up vaccination:</a:t>
            </a:r>
          </a:p>
          <a:p>
            <a:r>
              <a:rPr lang="en-US" dirty="0"/>
              <a:t>Do not start the series on or after age 15 weeks, 0 days.</a:t>
            </a:r>
          </a:p>
          <a:p>
            <a:r>
              <a:rPr lang="en-US" dirty="0"/>
              <a:t>The maximum age for the final dose is 8 months, 0 days.</a:t>
            </a:r>
          </a:p>
          <a:p>
            <a:endParaRPr lang="en-US" dirty="0"/>
          </a:p>
          <a:p>
            <a:endParaRPr lang="en-US" dirty="0"/>
          </a:p>
          <a:p>
            <a:r>
              <a:rPr lang="en-US" dirty="0"/>
              <a:t>Why get vaccinated?</a:t>
            </a:r>
          </a:p>
          <a:p>
            <a:r>
              <a:rPr lang="en-US" dirty="0"/>
              <a:t>Rotavirus is a virus that causes diarrhea, mostly in babies and young children. The diarrhea can be severe, and lead to dehydration. Vomiting and fever are also common in babies with rotavirus. Before rotavirus vaccine, rotavirus disease was a common and serious health problem for children in the United States. Almost all children in the U.S. had at least one rotavirus infection before their 5th birthday.</a:t>
            </a:r>
          </a:p>
          <a:p>
            <a:r>
              <a:rPr lang="en-US" dirty="0"/>
              <a:t>Every year:</a:t>
            </a:r>
          </a:p>
          <a:p>
            <a:r>
              <a:rPr lang="en-US" dirty="0"/>
              <a:t>More than 400,000 young children had to see a doctor for illness caused by rotavirus,</a:t>
            </a:r>
          </a:p>
          <a:p>
            <a:r>
              <a:rPr lang="en-US" dirty="0"/>
              <a:t>More than 200,000 had to go to the emergency room,</a:t>
            </a:r>
          </a:p>
          <a:p>
            <a:r>
              <a:rPr lang="en-US" dirty="0"/>
              <a:t>55,000 to 70,000 had to be hospitalized, and 20 to 60 died.</a:t>
            </a:r>
          </a:p>
          <a:p>
            <a:r>
              <a:rPr lang="en-US" dirty="0"/>
              <a:t>Rotavirus vaccine has been used since 2006 in the United States. Because children are protected by the vaccine, hospitalizations, and emergency visits for rotavirus have dropped dramatically.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61077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2769973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879973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Zostavax is licensed for use in persons 50 years and older</a:t>
            </a:r>
          </a:p>
          <a:p>
            <a:r>
              <a:rPr lang="en-US" dirty="0"/>
              <a:t>Overall Efficacy</a:t>
            </a:r>
          </a:p>
          <a:p>
            <a:r>
              <a:rPr lang="en-US" dirty="0"/>
              <a:t>51% fewer episodes of zoster and less severe disease</a:t>
            </a:r>
          </a:p>
          <a:p>
            <a:r>
              <a:rPr lang="en-US" dirty="0"/>
              <a:t>66% less postherpetic neuralgia</a:t>
            </a:r>
          </a:p>
          <a:p>
            <a:r>
              <a:rPr lang="en-US" dirty="0"/>
              <a:t>Protection wanes within the first 5 years and duration of protection beyond 5 years is uncertain</a:t>
            </a:r>
          </a:p>
          <a:p>
            <a:endParaRPr lang="en-US" dirty="0"/>
          </a:p>
          <a:p>
            <a:r>
              <a:rPr lang="en-US" dirty="0"/>
              <a:t>ACIP recommends one dose for adults 60 years and older, including those who have experienced previous episodes of shingles.  It is not necessary to ask patient about a history of varicella or to do serologic testing for immunity.</a:t>
            </a:r>
          </a:p>
          <a:p>
            <a:endParaRPr lang="en-US" dirty="0"/>
          </a:p>
          <a:p>
            <a:r>
              <a:rPr lang="en-US" dirty="0"/>
              <a:t>Optional Information:</a:t>
            </a:r>
          </a:p>
          <a:p>
            <a:r>
              <a:rPr lang="en-US" dirty="0"/>
              <a:t>Insurance reimbursement for Zostavax will vary based on the patient’s insurance plan. Patients need to verify coverage with their insurance company. Zostavax is covered by Medicare under Part D, but there are many different plans available under Part D. Patients covered by Medicare should make sure the Part D plan they have selected covers Zostavax or they will be responsible for full payment. Many practices are not offering Zostavax to their patients because physicians can not bill Part D, unless their practice is approved to dispense prescription drugs. In Georgia, pharmacists who are trained in vaccine administration can give Zostavax and bill Medicare for the cost of the vaccine and an administrative charge, if the patient’s Part D plan covers the vaccine.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56</a:t>
            </a:fld>
            <a:endParaRPr lang="en-US"/>
          </a:p>
        </p:txBody>
      </p:sp>
    </p:spTree>
    <p:extLst>
      <p:ext uri="{BB962C8B-B14F-4D97-AF65-F5344CB8AC3E}">
        <p14:creationId xmlns:p14="http://schemas.microsoft.com/office/powerpoint/2010/main" val="394575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In October 2017, the Advisory Committee on Immunization Practices (ACIP) made the following three recommendations: </a:t>
            </a:r>
          </a:p>
          <a:p>
            <a:r>
              <a:rPr lang="en-US" b="1" dirty="0"/>
              <a:t>1.Recombinant zoster vaccine (RZV) is recommended for the prevention of herpes zoster and related complications for immunocompetent adults aged ≥50 years.</a:t>
            </a:r>
          </a:p>
          <a:p>
            <a:endParaRPr lang="en-US" b="1" dirty="0"/>
          </a:p>
          <a:p>
            <a:r>
              <a:rPr lang="en-US" b="1" dirty="0"/>
              <a:t>2.RZV is recommended for the prevention of herpes zoster and related complications for immunocompetent adults who previously received zoster vaccine live (ZVL).</a:t>
            </a:r>
          </a:p>
          <a:p>
            <a:endParaRPr lang="en-US" b="1" dirty="0"/>
          </a:p>
          <a:p>
            <a:r>
              <a:rPr lang="en-US" b="1" dirty="0"/>
              <a:t>3.RZV is preferred over ZVL for the prevention of herpes zoster and related complications. </a:t>
            </a:r>
          </a:p>
          <a:p>
            <a:endParaRPr lang="en-US" b="1" dirty="0"/>
          </a:p>
          <a:p>
            <a:r>
              <a:rPr lang="en-US" b="1" dirty="0"/>
              <a:t>These recommendations serve as a supplement to the existing recommendations for the use of ZVL in immunocompetent adults aged ≥60 years.</a:t>
            </a:r>
          </a:p>
          <a:p>
            <a:endParaRPr lang="en-US" b="1" dirty="0"/>
          </a:p>
          <a:p>
            <a:r>
              <a:rPr lang="en-US" b="1" dirty="0"/>
              <a:t>General information</a:t>
            </a:r>
          </a:p>
          <a:p>
            <a:r>
              <a:rPr lang="en-US" dirty="0"/>
              <a:t>-Administer 2 doses of recombinant zoster vaccine (RZV) 2–6 months apart to adults aged 50 years or older regardless of past episode of herpes zoster or receipt of zoster vaccine live (ZVL)</a:t>
            </a:r>
          </a:p>
          <a:p>
            <a:r>
              <a:rPr lang="en-US" dirty="0"/>
              <a:t>-Administer 2 doses of RZV 2–6 months apart to adults who previously received ZVL at least 2 months after ZVL</a:t>
            </a:r>
          </a:p>
          <a:p>
            <a:r>
              <a:rPr lang="en-US" dirty="0"/>
              <a:t>-For adults aged 60 years or older, administer either RZV or ZVL (RZV is preferred)</a:t>
            </a:r>
          </a:p>
          <a:p>
            <a:r>
              <a:rPr lang="en-US" b="1" dirty="0"/>
              <a:t>Special populations</a:t>
            </a:r>
          </a:p>
          <a:p>
            <a:r>
              <a:rPr lang="en-US" dirty="0"/>
              <a:t>ZVL is contraindicated for pregnant women and adults with severe immunodeficiency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64489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-SHINGRIX delivered 90% efficacy against shingles</a:t>
            </a:r>
          </a:p>
          <a:p>
            <a:r>
              <a:rPr lang="en-US" dirty="0"/>
              <a:t>-Recombinant vaccine; do not freeze</a:t>
            </a:r>
          </a:p>
          <a:p>
            <a:r>
              <a:rPr lang="en-US" dirty="0"/>
              <a:t>-For intramuscular administration only</a:t>
            </a:r>
          </a:p>
          <a:p>
            <a:r>
              <a:rPr lang="en-US" dirty="0"/>
              <a:t>-Reconstitute and use immediately; reconstituted vaccine is stable for 6 hours refrigerated between 36-46°F and should be discarded after 6 hours</a:t>
            </a:r>
          </a:p>
          <a:p>
            <a:r>
              <a:rPr lang="en-US" dirty="0"/>
              <a:t>-Contraindicated for a history of severe allergic reaction (e.g., anaphylaxis) to any component of the vaccine or after a previous dose of SHINGRIX</a:t>
            </a:r>
          </a:p>
          <a:p>
            <a:endParaRPr lang="en-US" dirty="0"/>
          </a:p>
          <a:p>
            <a:endParaRPr lang="en-US" dirty="0"/>
          </a:p>
          <a:p>
            <a:r>
              <a:rPr lang="en-US" dirty="0"/>
              <a:t>An adjuvant is an ingredient of a vaccine that helps create a stronger immune response in the patient’s body.  In other words, adjuvants help vaccines work better. Some vaccines made from weakened or dead germs contain naturally occurring adjuvants and help the body produce a strong protective immune response. However, most vaccines developed today include just small components of germs, such as their proteins, rather than the entire virus or bacteria. These vaccines often must be made with adjuvants to ensure the body produces an immune response strong enough to protect the patient from the germ he or she is being vaccinated against.</a:t>
            </a:r>
          </a:p>
          <a:p>
            <a:endParaRPr lang="en-US" dirty="0"/>
          </a:p>
          <a:p>
            <a:endParaRPr lang="en-US" dirty="0"/>
          </a:p>
          <a:p>
            <a:r>
              <a:rPr lang="en-US" b="1" dirty="0"/>
              <a:t>Talking Points</a:t>
            </a:r>
          </a:p>
          <a:p>
            <a:r>
              <a:rPr lang="en-US" dirty="0"/>
              <a:t>We’ve heard from some of the districts that when they look up a client in </a:t>
            </a:r>
            <a:r>
              <a:rPr lang="en-US" dirty="0" err="1"/>
              <a:t>TransactRx</a:t>
            </a:r>
            <a:r>
              <a:rPr lang="en-US" dirty="0"/>
              <a:t> the client’s Medicare Part D plan will cover Shingrix vaccine. We don’t know at this time when Shingrix will be supplied through the GA Immunization Program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11441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a:latin typeface="Arial" charset="0"/>
              </a:rPr>
              <a:t> </a:t>
            </a:r>
          </a:p>
        </p:txBody>
      </p:sp>
    </p:spTree>
    <p:extLst>
      <p:ext uri="{BB962C8B-B14F-4D97-AF65-F5344CB8AC3E}">
        <p14:creationId xmlns:p14="http://schemas.microsoft.com/office/powerpoint/2010/main" val="353803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37153671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6"/>
            <a:ext cx="5029200" cy="4183063"/>
          </a:xfrm>
          <a:noFill/>
          <a:ln/>
        </p:spPr>
        <p:txBody>
          <a:bodyPr lIns="91400" tIns="45700" rIns="91400" bIns="4570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996828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599"/>
            <a:ext cx="5607050" cy="4480892"/>
          </a:xfrm>
        </p:spPr>
        <p:txBody>
          <a:bodyPr>
            <a:normAutofit/>
          </a:bodyPr>
          <a:lstStyle/>
          <a:p>
            <a:r>
              <a:rPr lang="en-US" b="1" dirty="0"/>
              <a:t>What If Parents Refuse to Vaccinate?</a:t>
            </a:r>
          </a:p>
          <a:p>
            <a:r>
              <a:rPr lang="en-US" dirty="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a:p>
          <a:p>
            <a:r>
              <a:rPr lang="en-US" dirty="0"/>
              <a:t>If a parent refuses to vaccinate, you can share the fact sheet</a:t>
            </a:r>
          </a:p>
          <a:p>
            <a:r>
              <a:rPr lang="en-US" dirty="0"/>
              <a:t>If You Choose Not to Vaccinate Your Child, Understand the Risks and Responsibilities (http://www.cdc.gov/vaccines/conversations),</a:t>
            </a:r>
          </a:p>
          <a:p>
            <a:r>
              <a:rPr lang="en-US" dirty="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61</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D33B4B9-F4B3-40D2-9A18-C824776C9AF8}" type="slidenum">
              <a:rPr lang="en-US" smtClean="0"/>
              <a:pPr/>
              <a:t>62</a:t>
            </a:fld>
            <a:endParaRPr lang="en-US"/>
          </a:p>
        </p:txBody>
      </p:sp>
      <p:sp>
        <p:nvSpPr>
          <p:cNvPr id="260099" name="Rectangle 2"/>
          <p:cNvSpPr>
            <a:spLocks noGrp="1" noRot="1" noChangeAspect="1" noChangeArrowheads="1" noTextEdit="1"/>
          </p:cNvSpPr>
          <p:nvPr>
            <p:ph type="sldImg"/>
          </p:nvPr>
        </p:nvSpPr>
        <p:spPr>
          <a:xfrm>
            <a:off x="1185863" y="698500"/>
            <a:ext cx="4643437" cy="3482975"/>
          </a:xfrm>
          <a:ln/>
        </p:spPr>
      </p:sp>
      <p:sp>
        <p:nvSpPr>
          <p:cNvPr id="260100" name="Rectangle 3"/>
          <p:cNvSpPr>
            <a:spLocks noGrp="1" noChangeArrowheads="1"/>
          </p:cNvSpPr>
          <p:nvPr>
            <p:ph type="body" idx="1"/>
          </p:nvPr>
        </p:nvSpPr>
        <p:spPr>
          <a:xfrm>
            <a:off x="935042" y="4416427"/>
            <a:ext cx="5140325" cy="4183064"/>
          </a:xfrm>
          <a:noFill/>
          <a:ln/>
        </p:spPr>
        <p:txBody>
          <a:bodyPr/>
          <a:lstStyle/>
          <a:p>
            <a:pPr eaLnBrk="1" hangingPunct="1"/>
            <a:r>
              <a:rPr lang="en-US"/>
              <a:t>There seems to be some confusion among providers that</a:t>
            </a:r>
          </a:p>
          <a:p>
            <a:pPr lvl="1" eaLnBrk="1" hangingPunct="1">
              <a:buFontTx/>
              <a:buChar char="•"/>
            </a:pPr>
            <a:r>
              <a:rPr lang="en-US"/>
              <a:t> if there are vaccine shortages or the supply is low because it’s a new vaccine, or</a:t>
            </a:r>
          </a:p>
          <a:p>
            <a:pPr lvl="1" eaLnBrk="1" hangingPunct="1">
              <a:buFontTx/>
              <a:buChar char="•"/>
            </a:pPr>
            <a:r>
              <a:rPr lang="en-US"/>
              <a:t> if the patient doesn’t fit in a certain funding category, or</a:t>
            </a:r>
          </a:p>
          <a:p>
            <a:pPr lvl="1" eaLnBrk="1" hangingPunct="1">
              <a:buFontTx/>
              <a:buChar char="•"/>
            </a:pPr>
            <a:r>
              <a:rPr lang="en-US"/>
              <a:t> if the vaccine isn’t required for school or child care: </a:t>
            </a:r>
          </a:p>
          <a:p>
            <a:pPr eaLnBrk="1" hangingPunct="1"/>
            <a:r>
              <a:rPr lang="en-US"/>
              <a:t>then they don’t feel they need to be concerned about whether to recommend or discuss that vaccine with the client or the parent.  But the bottom line is-------the ACIP recommendation </a:t>
            </a:r>
            <a:r>
              <a:rPr lang="en-US" u="sng"/>
              <a:t>is</a:t>
            </a:r>
            <a:r>
              <a:rPr lang="en-US"/>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a:t>Please be sure to emphasize this to any groups that you are educating about the recommended schedule.</a:t>
            </a:r>
          </a:p>
          <a:p>
            <a:pPr eaLnBrk="1" hangingPunct="1"/>
            <a:endParaRPr lang="en-US"/>
          </a:p>
        </p:txBody>
      </p:sp>
    </p:spTree>
    <p:extLst>
      <p:ext uri="{BB962C8B-B14F-4D97-AF65-F5344CB8AC3E}">
        <p14:creationId xmlns:p14="http://schemas.microsoft.com/office/powerpoint/2010/main" val="13197529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387350"/>
            <a:ext cx="4654550" cy="3490913"/>
          </a:xfrm>
        </p:spPr>
      </p:sp>
      <p:sp>
        <p:nvSpPr>
          <p:cNvPr id="3" name="Notes Placeholder 2"/>
          <p:cNvSpPr>
            <a:spLocks noGrp="1"/>
          </p:cNvSpPr>
          <p:nvPr>
            <p:ph type="body" idx="1"/>
          </p:nvPr>
        </p:nvSpPr>
        <p:spPr>
          <a:xfrm>
            <a:off x="702946" y="4245067"/>
            <a:ext cx="5617208" cy="4188778"/>
          </a:xfrm>
        </p:spPr>
        <p:txBody>
          <a:bodyPr>
            <a:normAutofit fontScale="92500" lnSpcReduction="20000"/>
          </a:bodyPr>
          <a:lstStyle/>
          <a:p>
            <a:r>
              <a:rPr lang="en-US" b="1" dirty="0"/>
              <a:t>As Immunization Providers</a:t>
            </a:r>
            <a:r>
              <a:rPr lang="en-US" b="1" baseline="0" dirty="0"/>
              <a:t> there are </a:t>
            </a:r>
            <a:r>
              <a:rPr lang="en-US" b="1" dirty="0"/>
              <a:t>Critical Elements that must be maintained for</a:t>
            </a:r>
            <a:r>
              <a:rPr lang="en-US" b="1" baseline="0" dirty="0"/>
              <a:t> Immunization Services:</a:t>
            </a:r>
            <a:endParaRPr lang="en-US" b="1" dirty="0"/>
          </a:p>
          <a:p>
            <a:r>
              <a:rPr lang="en-US" dirty="0"/>
              <a:t>-Appropriate storage and handling of all vaccines.</a:t>
            </a:r>
          </a:p>
          <a:p>
            <a:r>
              <a:rPr lang="en-US" dirty="0"/>
              <a:t>-Correct administration of vaccines</a:t>
            </a:r>
          </a:p>
          <a:p>
            <a:r>
              <a:rPr lang="en-US" dirty="0"/>
              <a:t>-Education of patients and parents about vaccines</a:t>
            </a:r>
          </a:p>
          <a:p>
            <a:r>
              <a:rPr lang="en-US" dirty="0"/>
              <a:t>-Every office and clinic needs a vaccine champion. </a:t>
            </a:r>
          </a:p>
          <a:p>
            <a:endParaRPr lang="en-US" dirty="0"/>
          </a:p>
          <a:p>
            <a:r>
              <a:rPr lang="en-US" dirty="0"/>
              <a:t>Ask your audience “Who is your vaccine champion?” and then “Who is this person’s backup?”  Every providers</a:t>
            </a:r>
            <a:r>
              <a:rPr lang="en-US" baseline="0" dirty="0"/>
              <a:t> should have vaccine champions.  Key characteristics of a vaccine champion include:</a:t>
            </a:r>
            <a:endParaRPr lang="en-US" dirty="0"/>
          </a:p>
          <a:p>
            <a:r>
              <a:rPr lang="en-US" b="1" dirty="0"/>
              <a:t>The vaccine champion will:</a:t>
            </a:r>
          </a:p>
          <a:p>
            <a:r>
              <a:rPr lang="en-US" dirty="0"/>
              <a:t>-Lead your immunization team. </a:t>
            </a:r>
          </a:p>
          <a:p>
            <a:r>
              <a:rPr lang="en-US" dirty="0"/>
              <a:t>-Educate all staff about new vaccines and recommendations.</a:t>
            </a:r>
          </a:p>
          <a:p>
            <a:r>
              <a:rPr lang="en-US" dirty="0"/>
              <a:t>-Educate new staff about vaccine storage, handling, &amp; administration.</a:t>
            </a:r>
          </a:p>
          <a:p>
            <a:r>
              <a:rPr lang="en-US" dirty="0"/>
              <a:t>-Initiate processes to improve immunization rates in your practice/facility.</a:t>
            </a:r>
          </a:p>
          <a:p>
            <a:r>
              <a:rPr lang="en-US" dirty="0"/>
              <a:t>-Assure immunizations of all staff are up-to-date.   </a:t>
            </a:r>
          </a:p>
          <a:p>
            <a:endParaRPr lang="en-US" dirty="0"/>
          </a:p>
          <a:p>
            <a:r>
              <a:rPr lang="en-US" b="1" dirty="0"/>
              <a:t>Improving Access to immunizations</a:t>
            </a:r>
          </a:p>
          <a:p>
            <a:r>
              <a:rPr lang="en-US" dirty="0"/>
              <a:t>-Immunization only visits</a:t>
            </a:r>
          </a:p>
          <a:p>
            <a:r>
              <a:rPr lang="en-US" dirty="0"/>
              <a:t>-Walk-ins for immunizations</a:t>
            </a:r>
          </a:p>
          <a:p>
            <a:r>
              <a:rPr lang="en-US" dirty="0"/>
              <a:t>-Implement standing orders</a:t>
            </a:r>
          </a:p>
          <a:p>
            <a:r>
              <a:rPr lang="en-US" dirty="0"/>
              <a:t>-Early, extended, or weekend hours</a:t>
            </a:r>
          </a:p>
          <a:p>
            <a:r>
              <a:rPr lang="en-US" dirty="0"/>
              <a:t>-Mass vaccination clinics</a:t>
            </a:r>
          </a:p>
          <a:p>
            <a:endParaRPr lang="en-US" dirty="0"/>
          </a:p>
          <a:p>
            <a:r>
              <a:rPr lang="en-US" dirty="0"/>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64271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audience “Who is your vaccine champion?” and then “Who is this person’s backup?”  Every providers should have vaccine champions.  Key characteristics of a vaccine champion include:</a:t>
            </a:r>
          </a:p>
          <a:p>
            <a:r>
              <a:rPr lang="en-US" dirty="0"/>
              <a:t>The vaccine champion will:</a:t>
            </a:r>
          </a:p>
          <a:p>
            <a:r>
              <a:rPr lang="en-US" dirty="0"/>
              <a:t>-Lead your immunization team. </a:t>
            </a:r>
          </a:p>
          <a:p>
            <a:r>
              <a:rPr lang="en-US" dirty="0"/>
              <a:t>-Educate all staff about new vaccines and recommendations.</a:t>
            </a:r>
          </a:p>
          <a:p>
            <a:r>
              <a:rPr lang="en-US" dirty="0"/>
              <a:t>-Educate new staff about vaccine storage, handling, &amp; administration.</a:t>
            </a:r>
          </a:p>
          <a:p>
            <a:r>
              <a:rPr lang="en-US" dirty="0"/>
              <a:t>-Initiate processes to improve immunization rates in your practice/facility.</a:t>
            </a:r>
          </a:p>
          <a:p>
            <a:r>
              <a:rPr lang="en-US" dirty="0"/>
              <a:t>-Assure immunizations of all staff are up-to-date.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5182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Access to immunizations</a:t>
            </a:r>
          </a:p>
          <a:p>
            <a:r>
              <a:rPr lang="en-US" dirty="0"/>
              <a:t>-Immunization only visits</a:t>
            </a:r>
          </a:p>
          <a:p>
            <a:r>
              <a:rPr lang="en-US" dirty="0"/>
              <a:t>-Walk-ins for immunizations</a:t>
            </a:r>
          </a:p>
          <a:p>
            <a:r>
              <a:rPr lang="en-US" dirty="0"/>
              <a:t>-Implement standing orders</a:t>
            </a:r>
          </a:p>
          <a:p>
            <a:r>
              <a:rPr lang="en-US" dirty="0"/>
              <a:t>-Early, extended, or weekend hours</a:t>
            </a:r>
          </a:p>
          <a:p>
            <a:r>
              <a:rPr lang="en-US" dirty="0"/>
              <a:t>-Mass vaccination clinics</a:t>
            </a:r>
          </a:p>
          <a:p>
            <a:endParaRPr lang="en-US" dirty="0"/>
          </a:p>
          <a:p>
            <a:r>
              <a:rPr lang="en-US" dirty="0"/>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292801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05683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4689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Un-immunized HCP</a:t>
            </a:r>
          </a:p>
          <a:p>
            <a:r>
              <a:rPr lang="en-US" dirty="0"/>
              <a:t>Un-immunized healthcare workers are at risk of infecting patients, family members and community contacts</a:t>
            </a:r>
          </a:p>
          <a:p>
            <a:r>
              <a:rPr lang="en-US" dirty="0"/>
              <a:t>Immunized HCP </a:t>
            </a:r>
          </a:p>
          <a:p>
            <a:r>
              <a:rPr lang="en-US" dirty="0"/>
              <a:t>Protect patients from VPD’s</a:t>
            </a:r>
          </a:p>
          <a:p>
            <a:r>
              <a:rPr lang="en-US" dirty="0"/>
              <a:t>Help offices avoid potential liability cases. (The practice can be liable if an unimmunized  HCP becomes infected with a vaccine preventable disease and infects a patient.)</a:t>
            </a:r>
          </a:p>
          <a:p>
            <a:r>
              <a:rPr lang="en-US" dirty="0"/>
              <a:t>Maintain productivity   </a:t>
            </a:r>
          </a:p>
          <a:p>
            <a:r>
              <a:rPr lang="en-US" dirty="0"/>
              <a:t>Reduce illness and illness-related absenteeism</a:t>
            </a:r>
          </a:p>
          <a:p>
            <a:r>
              <a:rPr lang="en-US" dirty="0"/>
              <a:t>Evidence of Immunity to MMR</a:t>
            </a:r>
          </a:p>
          <a:p>
            <a:r>
              <a:rPr lang="en-US" dirty="0"/>
              <a:t>Documented administration of two doses of measles and mumps vaccine and one dose of rubella vaccine OR</a:t>
            </a:r>
          </a:p>
          <a:p>
            <a:r>
              <a:rPr lang="en-US" dirty="0"/>
              <a:t>Laboratory evidence of immunity or laboratory confirmation of disease (measles, mumps and rubella) OR</a:t>
            </a:r>
          </a:p>
          <a:p>
            <a:r>
              <a:rPr lang="en-US" dirty="0"/>
              <a:t>Born before 1957 (measles, mumps and rubella)</a:t>
            </a:r>
          </a:p>
          <a:p>
            <a:endParaRPr lang="en-US" dirty="0"/>
          </a:p>
          <a:p>
            <a:r>
              <a:rPr lang="en-US" dirty="0"/>
              <a:t>Because of their contact with patients or infective material from patients, many HCP are at risk for exposure to (and possible transmission of) vaccine-preventable diseases. Employers and HCP have a shared responsibility to prevent occupationally acquired infections and avoid causing harm to patients by taking reasonable precautions to prevent transmission of vaccine-preventable diseases.</a:t>
            </a:r>
          </a:p>
          <a:p>
            <a:endParaRPr lang="en-US" dirty="0"/>
          </a:p>
          <a:p>
            <a:r>
              <a:rPr lang="en-US" dirty="0"/>
              <a:t>Optimal use of recommended vaccines helps maintain immunity and safeguard HCP from infection, thereby helping protect patients from becoming infected. The recommendations for vaccination of HCP are presented in two categories: 1) those diseases for which routine vaccination or documentation of immunity is recommended for HCP because of risks to HCP in their work settings and, should HCP become infected, to the patients they serve and 2) those diseases for which vaccination of HCP might be indicated in certain circumstances. Vaccines recommended in the first category are hepatitis B, seasonal influenza, measles, mumps, and rubella, pertussis, and varicella vaccines. Vaccines in the second category are meningococcal, typhoid, and polio vaccines.</a:t>
            </a:r>
          </a:p>
          <a:p>
            <a:endParaRPr lang="en-US" dirty="0"/>
          </a:p>
          <a:p>
            <a:r>
              <a:rPr lang="en-US" dirty="0"/>
              <a:t>1. General Recommendations on Immunization, Recommendations of the Advisory Committee on Immunization Practices (ACIP). MMWR   (RR-2); January 28, 2011</a:t>
            </a:r>
          </a:p>
          <a:p>
            <a:endParaRPr lang="en-US" dirty="0"/>
          </a:p>
          <a:p>
            <a:r>
              <a:rPr lang="en-US" dirty="0"/>
              <a:t>MMWR; November 25, 2011 / 60(RR07);1-45</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68</a:t>
            </a:fld>
            <a:endParaRPr lang="en-US"/>
          </a:p>
        </p:txBody>
      </p:sp>
    </p:spTree>
    <p:extLst>
      <p:ext uri="{BB962C8B-B14F-4D97-AF65-F5344CB8AC3E}">
        <p14:creationId xmlns:p14="http://schemas.microsoft.com/office/powerpoint/2010/main" val="1066810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7" y="8829969"/>
            <a:ext cx="3037840" cy="464820"/>
          </a:xfrm>
          <a:prstGeom prst="rect">
            <a:avLst/>
          </a:prstGeom>
          <a:noFill/>
          <a:ln w="9525">
            <a:noFill/>
            <a:miter lim="800000"/>
            <a:headEnd/>
            <a:tailEnd/>
          </a:ln>
        </p:spPr>
        <p:txBody>
          <a:bodyPr lIns="93086" tIns="46544" rIns="93086" bIns="4654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0" name="Rectangle 7"/>
          <p:cNvSpPr txBox="1">
            <a:spLocks noGrp="1" noChangeArrowheads="1"/>
          </p:cNvSpPr>
          <p:nvPr/>
        </p:nvSpPr>
        <p:spPr bwMode="auto">
          <a:xfrm>
            <a:off x="3970944" y="8829969"/>
            <a:ext cx="3037840" cy="464820"/>
          </a:xfrm>
          <a:prstGeom prst="rect">
            <a:avLst/>
          </a:prstGeom>
          <a:noFill/>
          <a:ln w="9525">
            <a:noFill/>
            <a:miter lim="800000"/>
            <a:headEnd/>
            <a:tailEnd/>
          </a:ln>
        </p:spPr>
        <p:txBody>
          <a:bodyPr lIns="93086" tIns="46544" rIns="93086" bIns="465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FB973F3-5FDA-4A17-8280-572E8108CCE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1" name="Rectangle 6"/>
          <p:cNvSpPr txBox="1">
            <a:spLocks noGrp="1" noChangeArrowheads="1"/>
          </p:cNvSpPr>
          <p:nvPr/>
        </p:nvSpPr>
        <p:spPr bwMode="auto">
          <a:xfrm>
            <a:off x="7" y="8829969"/>
            <a:ext cx="3037840" cy="464820"/>
          </a:xfrm>
          <a:prstGeom prst="rect">
            <a:avLst/>
          </a:prstGeom>
          <a:noFill/>
          <a:ln w="9525">
            <a:noFill/>
            <a:miter lim="800000"/>
            <a:headEnd/>
            <a:tailEnd/>
          </a:ln>
        </p:spPr>
        <p:txBody>
          <a:bodyPr lIns="93086" tIns="46544" rIns="93086" bIns="4654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2" name="Rectangle 7"/>
          <p:cNvSpPr txBox="1">
            <a:spLocks noGrp="1" noChangeArrowheads="1"/>
          </p:cNvSpPr>
          <p:nvPr/>
        </p:nvSpPr>
        <p:spPr bwMode="auto">
          <a:xfrm>
            <a:off x="3970944" y="8829969"/>
            <a:ext cx="3037840" cy="464820"/>
          </a:xfrm>
          <a:prstGeom prst="rect">
            <a:avLst/>
          </a:prstGeom>
          <a:noFill/>
          <a:ln w="9525">
            <a:noFill/>
            <a:miter lim="800000"/>
            <a:headEnd/>
            <a:tailEnd/>
          </a:ln>
        </p:spPr>
        <p:txBody>
          <a:bodyPr lIns="93086" tIns="46544" rIns="93086" bIns="465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17E57925-BD93-429D-A488-B53A31ECD8F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3" name="Rectangle 2"/>
          <p:cNvSpPr>
            <a:spLocks noGrp="1" noRot="1" noChangeAspect="1" noChangeArrowheads="1" noTextEdit="1"/>
          </p:cNvSpPr>
          <p:nvPr>
            <p:ph type="sldImg"/>
          </p:nvPr>
        </p:nvSpPr>
        <p:spPr>
          <a:xfrm>
            <a:off x="1185863" y="700088"/>
            <a:ext cx="4641850" cy="3482975"/>
          </a:xfrm>
          <a:ln/>
        </p:spPr>
      </p:sp>
      <p:sp>
        <p:nvSpPr>
          <p:cNvPr id="575494" name="Rectangle 3"/>
          <p:cNvSpPr>
            <a:spLocks noGrp="1" noChangeArrowheads="1"/>
          </p:cNvSpPr>
          <p:nvPr>
            <p:ph type="body" idx="1"/>
          </p:nvPr>
        </p:nvSpPr>
        <p:spPr>
          <a:xfrm>
            <a:off x="934724" y="4415793"/>
            <a:ext cx="5140960" cy="4183380"/>
          </a:xfrm>
          <a:noFill/>
          <a:ln/>
        </p:spPr>
        <p:txBody>
          <a:bodyPr lIns="93086" tIns="46544" rIns="93086" bIns="46544">
            <a:normAutofit/>
          </a:bodyPr>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428699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outlining vaccine type, abbreviation, and brand names for vaccines discussed in the child/adolescent schedule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30898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3A9CBF-0019-46C7-9FF6-2229F4FC31A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678831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95FCB4-DBA9-4F5A-8485-1F55E01FF73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2974860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3" tIns="46109" rIns="92213" bIns="4610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B516D9D-0927-4EBE-BBB9-723B6BF5BFF3}"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27682" name="Rectangle 6"/>
          <p:cNvSpPr txBox="1">
            <a:spLocks noGrp="1" noChangeArrowheads="1"/>
          </p:cNvSpPr>
          <p:nvPr/>
        </p:nvSpPr>
        <p:spPr bwMode="auto">
          <a:xfrm>
            <a:off x="6" y="8829675"/>
            <a:ext cx="3037840" cy="465138"/>
          </a:xfrm>
          <a:prstGeom prst="rect">
            <a:avLst/>
          </a:prstGeom>
          <a:noFill/>
          <a:ln w="9525">
            <a:noFill/>
            <a:miter lim="800000"/>
            <a:headEnd/>
            <a:tailEnd/>
          </a:ln>
        </p:spPr>
        <p:txBody>
          <a:bodyPr lIns="92213" tIns="46109" rIns="92213" bIns="46109"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2" tIns="45350" rIns="90702" bIns="45350"/>
          <a:lstStyle/>
          <a:p>
            <a:pPr indent="23055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56">
              <a:buFontTx/>
              <a:buChar char="•"/>
              <a:defRPr/>
            </a:pPr>
            <a:r>
              <a:rPr lang="en-US" sz="1000" dirty="0">
                <a:latin typeface="Arial" charset="0"/>
              </a:rPr>
              <a:t>Take any questions from the audience.</a:t>
            </a:r>
          </a:p>
          <a:p>
            <a:pPr indent="23055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56">
              <a:buFontTx/>
              <a:buChar char="•"/>
              <a:defRPr/>
            </a:pPr>
            <a:r>
              <a:rPr lang="en-US" sz="1000" dirty="0">
                <a:latin typeface="Arial" charset="0"/>
              </a:rPr>
              <a:t>Ask the audience what will they do to improve rates? </a:t>
            </a:r>
          </a:p>
          <a:p>
            <a:pPr indent="230556">
              <a:buFontTx/>
              <a:buChar char="•"/>
              <a:defRPr/>
            </a:pPr>
            <a:r>
              <a:rPr lang="en-US" sz="1000" dirty="0">
                <a:latin typeface="Arial" charset="0"/>
              </a:rPr>
              <a:t>Ask participants to develop a plan to improve the immunization rates in their office</a:t>
            </a:r>
          </a:p>
          <a:p>
            <a:pPr indent="23055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422270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289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72696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8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58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15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79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3/29/2018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8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3/29/2018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108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3/29/2018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063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748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00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9667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83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780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105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33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660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165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48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3/29/2018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70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3/29/2018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5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3/29/2018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308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77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983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5068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2682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6126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25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806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4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3/29/2018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7211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052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3/29/2018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38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3/29/2018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8960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3/29/2018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050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7047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0421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956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42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611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783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9917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7162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727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739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3/29/2018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345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3/29/2018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82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3/29/2018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220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914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940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3/29/2018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812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3/29/2018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798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543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3/29/2018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46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3/29/2018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175999"/>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3/29/2018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593380"/>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3/29/2018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912121"/>
      </p:ext>
    </p:extLst>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3/29/2018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4451630"/>
      </p:ext>
    </p:extLst>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hyperlink" Target="http://health.state.ga.us/index.asp" TargetMode="External"/><Relationship Id="rId5" Type="http://schemas.openxmlformats.org/officeDocument/2006/relationships/image" Target="../media/image22.jpe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hyperlink" Target="http://www.immunize.org/images/kidart/batrob5.gif" TargetMode="External"/><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dph.georgia.gov/immunization-section"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hyperlink" Target="https://dph.georgia.gov/train-trainer"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11.xml"/><Relationship Id="rId5" Type="http://schemas.openxmlformats.org/officeDocument/2006/relationships/image" Target="../media/image33.wmf"/><Relationship Id="rId4" Type="http://schemas.openxmlformats.org/officeDocument/2006/relationships/image" Target="../media/image32.jpeg"/></Relationships>
</file>

<file path=ppt/slides/_rels/slide7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0" y="1524000"/>
            <a:ext cx="9144000" cy="3657600"/>
          </a:xfrm>
          <a:prstGeom prst="rect">
            <a:avLst/>
          </a:prstGeom>
          <a:noFill/>
          <a:ln w="38100">
            <a:noFill/>
            <a:miter lim="800000"/>
            <a:headEnd/>
            <a:tailEnd/>
          </a:ln>
        </p:spPr>
        <p:txBody>
          <a:bodyPr anchor="ctr"/>
          <a:lstStyle/>
          <a:p>
            <a:pPr algn="ctr">
              <a:spcAft>
                <a:spcPct val="25000"/>
              </a:spcAft>
              <a:defRPr/>
            </a:pPr>
            <a:endParaRPr lang="en-US" sz="3600" b="1" dirty="0">
              <a:solidFill>
                <a:schemeClr val="tx1">
                  <a:lumMod val="65000"/>
                  <a:lumOff val="35000"/>
                </a:schemeClr>
              </a:solidFill>
              <a:latin typeface="Segoe UI" pitchFamily="34" charset="0"/>
              <a:cs typeface="Segoe UI" pitchFamily="34" charset="0"/>
            </a:endParaRPr>
          </a:p>
          <a:p>
            <a:pPr algn="ctr">
              <a:spcAft>
                <a:spcPct val="25000"/>
              </a:spcAft>
              <a:defRPr/>
            </a:pPr>
            <a:r>
              <a:rPr lang="en-US" sz="4000" dirty="0">
                <a:solidFill>
                  <a:schemeClr val="tx1">
                    <a:lumMod val="65000"/>
                    <a:lumOff val="35000"/>
                  </a:schemeClr>
                </a:solidFill>
                <a:latin typeface="Segoe UI" pitchFamily="34" charset="0"/>
                <a:cs typeface="Segoe UI" pitchFamily="34" charset="0"/>
              </a:rPr>
              <a:t>Review of the Recommended Immunization Schedule </a:t>
            </a:r>
          </a:p>
        </p:txBody>
      </p:sp>
    </p:spTree>
  </p:cSld>
  <p:clrMapOvr>
    <a:masterClrMapping/>
  </p:clrMapOvr>
  <mc:AlternateContent xmlns:mc="http://schemas.openxmlformats.org/markup-compatibility/2006" xmlns:p14="http://schemas.microsoft.com/office/powerpoint/2010/main">
    <mc:Choice Requires="p14">
      <p:transition spd="slow" p14:dur="2000" advTm="14824"/>
    </mc:Choice>
    <mc:Fallback xmlns="">
      <p:transition spd="slow" advTm="148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General Best Practice Guidelines</a:t>
            </a:r>
          </a:p>
        </p:txBody>
      </p:sp>
      <p:sp>
        <p:nvSpPr>
          <p:cNvPr id="3" name="Content Placeholder 2"/>
          <p:cNvSpPr>
            <a:spLocks noGrp="1"/>
          </p:cNvSpPr>
          <p:nvPr>
            <p:ph idx="1"/>
          </p:nvPr>
        </p:nvSpPr>
        <p:spPr>
          <a:xfrm>
            <a:off x="457200" y="1143000"/>
            <a:ext cx="8229600" cy="4953000"/>
          </a:xfrm>
        </p:spPr>
        <p:txBody>
          <a:bodyPr>
            <a:normAutofit/>
          </a:bodyPr>
          <a:lstStyle/>
          <a:p>
            <a:r>
              <a:rPr lang="en-US" sz="2400" dirty="0"/>
              <a:t>Timing and Spacing of Immunobiologics</a:t>
            </a:r>
          </a:p>
          <a:p>
            <a:r>
              <a:rPr lang="en-US" sz="2400" dirty="0"/>
              <a:t>Contraindications and Precautions</a:t>
            </a:r>
          </a:p>
          <a:p>
            <a:r>
              <a:rPr lang="en-US" sz="2400" dirty="0"/>
              <a:t>Preventing and Managing Adverse Reactions</a:t>
            </a:r>
          </a:p>
          <a:p>
            <a:r>
              <a:rPr lang="en-US" sz="2400" dirty="0"/>
              <a:t>Vaccine Administration</a:t>
            </a:r>
          </a:p>
          <a:p>
            <a:r>
              <a:rPr lang="en-US" sz="2400" dirty="0"/>
              <a:t>Storage and Handling of Immunobiologics</a:t>
            </a:r>
          </a:p>
          <a:p>
            <a:r>
              <a:rPr lang="en-US" sz="2400" dirty="0"/>
              <a:t>Altered Immunocompetence</a:t>
            </a:r>
          </a:p>
          <a:p>
            <a:r>
              <a:rPr lang="en-US" sz="2400" dirty="0"/>
              <a:t>Special Situations</a:t>
            </a:r>
          </a:p>
          <a:p>
            <a:r>
              <a:rPr lang="en-US" sz="2400" dirty="0"/>
              <a:t>Vaccination Records</a:t>
            </a:r>
          </a:p>
          <a:p>
            <a:r>
              <a:rPr lang="en-US" sz="2400" dirty="0"/>
              <a:t>Vaccination Programs</a:t>
            </a:r>
          </a:p>
          <a:p>
            <a:r>
              <a:rPr lang="en-US" sz="2400" dirty="0"/>
              <a:t>Vaccine Information Sources</a:t>
            </a:r>
          </a:p>
        </p:txBody>
      </p:sp>
    </p:spTree>
    <p:extLst>
      <p:ext uri="{BB962C8B-B14F-4D97-AF65-F5344CB8AC3E}">
        <p14:creationId xmlns:p14="http://schemas.microsoft.com/office/powerpoint/2010/main" val="327999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F206-37FB-426B-9524-2EB042E46FB5}"/>
              </a:ext>
            </a:extLst>
          </p:cNvPr>
          <p:cNvSpPr>
            <a:spLocks noGrp="1"/>
          </p:cNvSpPr>
          <p:nvPr>
            <p:ph type="title"/>
          </p:nvPr>
        </p:nvSpPr>
        <p:spPr>
          <a:xfrm>
            <a:off x="152400" y="228600"/>
            <a:ext cx="8839200" cy="990600"/>
          </a:xfrm>
        </p:spPr>
        <p:txBody>
          <a:bodyPr>
            <a:normAutofit/>
          </a:bodyPr>
          <a:lstStyle/>
          <a:p>
            <a:r>
              <a:rPr lang="en-US" dirty="0"/>
              <a:t>General Best Practice Updates</a:t>
            </a:r>
          </a:p>
        </p:txBody>
      </p:sp>
      <p:sp>
        <p:nvSpPr>
          <p:cNvPr id="3" name="Content Placeholder 2">
            <a:extLst>
              <a:ext uri="{FF2B5EF4-FFF2-40B4-BE49-F238E27FC236}">
                <a16:creationId xmlns:a16="http://schemas.microsoft.com/office/drawing/2014/main" id="{195B5F14-E639-4AB3-B968-EBC2E1DF172E}"/>
              </a:ext>
            </a:extLst>
          </p:cNvPr>
          <p:cNvSpPr>
            <a:spLocks noGrp="1"/>
          </p:cNvSpPr>
          <p:nvPr>
            <p:ph idx="1"/>
          </p:nvPr>
        </p:nvSpPr>
        <p:spPr>
          <a:xfrm>
            <a:off x="419100" y="1493837"/>
            <a:ext cx="8305800" cy="4525963"/>
          </a:xfrm>
        </p:spPr>
        <p:txBody>
          <a:bodyPr>
            <a:normAutofit/>
          </a:bodyPr>
          <a:lstStyle/>
          <a:p>
            <a:r>
              <a:rPr lang="en-US" sz="2400" dirty="0"/>
              <a:t>The 4-day grace period should not be applied to the 4-week interval between 2 </a:t>
            </a:r>
            <a:r>
              <a:rPr lang="en-US" sz="2400" b="1" dirty="0"/>
              <a:t>different</a:t>
            </a:r>
            <a:r>
              <a:rPr lang="en-US" sz="2400" dirty="0"/>
              <a:t> live vaccines</a:t>
            </a:r>
          </a:p>
          <a:p>
            <a:r>
              <a:rPr lang="en-US" sz="2400" dirty="0"/>
              <a:t>Allowances for alternate administration route (subcutaneous instead of intramuscular) for hepatitis A vaccine </a:t>
            </a:r>
          </a:p>
          <a:p>
            <a:r>
              <a:rPr lang="en-US" sz="2400" dirty="0"/>
              <a:t>An age cutoff of 12 years through 17 years of age for validating a dose of intradermal influenza vaccine if given in error</a:t>
            </a:r>
          </a:p>
          <a:p>
            <a:pPr marL="0" indent="0">
              <a:buNone/>
            </a:pPr>
            <a:endParaRPr lang="en-US" dirty="0"/>
          </a:p>
        </p:txBody>
      </p:sp>
    </p:spTree>
    <p:extLst>
      <p:ext uri="{BB962C8B-B14F-4D97-AF65-F5344CB8AC3E}">
        <p14:creationId xmlns:p14="http://schemas.microsoft.com/office/powerpoint/2010/main" val="174652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“It’s The Law”</a:t>
            </a:r>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3970752420"/>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D13A-70D4-4B88-BD31-D414EA33C345}"/>
              </a:ext>
            </a:extLst>
          </p:cNvPr>
          <p:cNvSpPr>
            <a:spLocks noGrp="1"/>
          </p:cNvSpPr>
          <p:nvPr>
            <p:ph type="title"/>
          </p:nvPr>
        </p:nvSpPr>
        <p:spPr>
          <a:xfrm>
            <a:off x="152400" y="152400"/>
            <a:ext cx="8839200" cy="1295400"/>
          </a:xfrm>
        </p:spPr>
        <p:txBody>
          <a:bodyPr>
            <a:normAutofit fontScale="90000"/>
          </a:bodyPr>
          <a:lstStyle/>
          <a:p>
            <a:r>
              <a:rPr lang="en-US" dirty="0"/>
              <a:t>Diphtheria, Tetanus, and Pertussis Vaccines</a:t>
            </a:r>
          </a:p>
        </p:txBody>
      </p:sp>
      <p:sp>
        <p:nvSpPr>
          <p:cNvPr id="3" name="Content Placeholder 2">
            <a:extLst>
              <a:ext uri="{FF2B5EF4-FFF2-40B4-BE49-F238E27FC236}">
                <a16:creationId xmlns:a16="http://schemas.microsoft.com/office/drawing/2014/main" id="{08C4D17C-0E0C-442F-B24A-DE073F2C8795}"/>
              </a:ext>
            </a:extLst>
          </p:cNvPr>
          <p:cNvSpPr>
            <a:spLocks noGrp="1"/>
          </p:cNvSpPr>
          <p:nvPr>
            <p:ph idx="1"/>
          </p:nvPr>
        </p:nvSpPr>
        <p:spPr>
          <a:xfrm>
            <a:off x="948191" y="1574976"/>
            <a:ext cx="7247617" cy="2438400"/>
          </a:xfrm>
        </p:spPr>
        <p:txBody>
          <a:bodyPr>
            <a:noAutofit/>
          </a:bodyPr>
          <a:lstStyle/>
          <a:p>
            <a:pPr marL="0" indent="0">
              <a:buNone/>
            </a:pPr>
            <a:r>
              <a:rPr lang="en-US" sz="2800" dirty="0"/>
              <a:t>Routine Recommendations</a:t>
            </a:r>
          </a:p>
          <a:p>
            <a:r>
              <a:rPr lang="en-US" sz="2400" dirty="0"/>
              <a:t>DTaP: 5 dose series administered at 2, 4, 6, 15-18 months and 4-6 years</a:t>
            </a:r>
            <a:endParaRPr lang="en-US" sz="2800" dirty="0"/>
          </a:p>
          <a:p>
            <a:r>
              <a:rPr lang="en-US" sz="2400" dirty="0"/>
              <a:t>Tdap: 1 dose administered at 11-12 years of age; administer 1 dose to pregnant adolescent (preferably during the early part of gestational weeks 27-36)</a:t>
            </a:r>
          </a:p>
        </p:txBody>
      </p:sp>
    </p:spTree>
    <p:extLst>
      <p:ext uri="{BB962C8B-B14F-4D97-AF65-F5344CB8AC3E}">
        <p14:creationId xmlns:p14="http://schemas.microsoft.com/office/powerpoint/2010/main" val="96350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54"/>
            <a:ext cx="8839200" cy="990600"/>
          </a:xfrm>
        </p:spPr>
        <p:txBody>
          <a:bodyPr/>
          <a:lstStyle/>
          <a:p>
            <a:r>
              <a:rPr lang="en-US" dirty="0"/>
              <a:t>Tdap for Pregnant Women</a:t>
            </a:r>
          </a:p>
        </p:txBody>
      </p:sp>
      <p:sp>
        <p:nvSpPr>
          <p:cNvPr id="3" name="Content Placeholder 2"/>
          <p:cNvSpPr>
            <a:spLocks noGrp="1"/>
          </p:cNvSpPr>
          <p:nvPr>
            <p:ph idx="1"/>
          </p:nvPr>
        </p:nvSpPr>
        <p:spPr/>
        <p:txBody>
          <a:bodyPr/>
          <a:lstStyle/>
          <a:p>
            <a:pPr marL="0" indent="0">
              <a:buNone/>
            </a:pPr>
            <a:r>
              <a:rPr lang="en-US" dirty="0"/>
              <a:t>ACIP recommends:</a:t>
            </a:r>
          </a:p>
          <a:p>
            <a:r>
              <a:rPr lang="en-US" sz="2400" dirty="0"/>
              <a:t>One dose of Tdap </a:t>
            </a:r>
            <a:r>
              <a:rPr lang="en-US" sz="2400" u="sng" dirty="0"/>
              <a:t>each</a:t>
            </a:r>
            <a:r>
              <a:rPr lang="en-US" sz="2400" dirty="0"/>
              <a:t> pregnancy</a:t>
            </a:r>
          </a:p>
          <a:p>
            <a:r>
              <a:rPr lang="en-US" sz="2400" dirty="0"/>
              <a:t>Optimal timing early in the 27 through 36 week gestation window</a:t>
            </a:r>
          </a:p>
          <a:p>
            <a:r>
              <a:rPr lang="en-US" sz="2400" dirty="0"/>
              <a:t>If not given during pregnancy; administer immediately postpartum</a:t>
            </a:r>
          </a:p>
        </p:txBody>
      </p:sp>
      <p:sp>
        <p:nvSpPr>
          <p:cNvPr id="4" name="Rectangle 3"/>
          <p:cNvSpPr/>
          <p:nvPr/>
        </p:nvSpPr>
        <p:spPr>
          <a:xfrm>
            <a:off x="990600" y="5867400"/>
            <a:ext cx="6016610" cy="430887"/>
          </a:xfrm>
          <a:prstGeom prst="rect">
            <a:avLst/>
          </a:prstGeom>
        </p:spPr>
        <p:txBody>
          <a:bodyPr wrap="square">
            <a:spAutoFit/>
          </a:bodyPr>
          <a:lstStyle/>
          <a:p>
            <a:r>
              <a:rPr lang="en-US" sz="1100" b="1" dirty="0">
                <a:solidFill>
                  <a:prstClr val="black"/>
                </a:solidFill>
                <a:latin typeface="Segoe UI"/>
              </a:rPr>
              <a:t> Ref: </a:t>
            </a:r>
            <a:r>
              <a:rPr lang="en-US" sz="1100" dirty="0">
                <a:solidFill>
                  <a:prstClr val="black"/>
                </a:solidFill>
                <a:latin typeface="Segoe UI"/>
              </a:rPr>
              <a:t>Advisory Committee on Immunization Practices. Updated ACIP statement for pertussis, tetanus and diphtheria vaccines presented by Jennifer L. Liang, October 19, 2016.</a:t>
            </a:r>
          </a:p>
        </p:txBody>
      </p:sp>
    </p:spTree>
    <p:extLst>
      <p:ext uri="{BB962C8B-B14F-4D97-AF65-F5344CB8AC3E}">
        <p14:creationId xmlns:p14="http://schemas.microsoft.com/office/powerpoint/2010/main" val="241905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months after his third dose of DTaP, does it need to be repeated?</a:t>
            </a:r>
          </a:p>
          <a:p>
            <a:pPr marL="0" indent="0" eaLnBrk="1" hangingPunct="1">
              <a:lnSpc>
                <a:spcPct val="90000"/>
              </a:lnSpc>
              <a:buFontTx/>
              <a:buNone/>
            </a:pPr>
            <a:endParaRPr lang="en-US" sz="2400" dirty="0"/>
          </a:p>
          <a:p>
            <a:pPr marL="0" indent="0" eaLnBrk="1" hangingPunct="1">
              <a:lnSpc>
                <a:spcPct val="90000"/>
              </a:lnSpc>
              <a:buFontTx/>
              <a:buNone/>
            </a:pPr>
            <a:r>
              <a:rPr lang="en-US" sz="2400" b="1" dirty="0">
                <a:solidFill>
                  <a:schemeClr val="tx2">
                    <a:lumMod val="40000"/>
                    <a:lumOff val="60000"/>
                  </a:schemeClr>
                </a:solidFill>
              </a:rPr>
              <a:t>What should be done?</a:t>
            </a:r>
            <a:r>
              <a:rPr lang="en-US" sz="2800" b="1" dirty="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Tree>
    <p:custDataLst>
      <p:tags r:id="rId1"/>
    </p:custDataLst>
    <p:extLst>
      <p:ext uri="{BB962C8B-B14F-4D97-AF65-F5344CB8AC3E}">
        <p14:creationId xmlns:p14="http://schemas.microsoft.com/office/powerpoint/2010/main" val="1577143118"/>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months after his third dose of DTaP, does it need to be repeated?</a:t>
            </a:r>
          </a:p>
          <a:p>
            <a:pPr marL="0" indent="0" eaLnBrk="1" hangingPunct="1">
              <a:lnSpc>
                <a:spcPct val="90000"/>
              </a:lnSpc>
              <a:buFontTx/>
              <a:buNone/>
            </a:pPr>
            <a:endParaRPr lang="en-US" sz="2400" dirty="0"/>
          </a:p>
          <a:p>
            <a:pPr marL="0" indent="0" eaLnBrk="1" hangingPunct="1">
              <a:lnSpc>
                <a:spcPct val="90000"/>
              </a:lnSpc>
              <a:buFontTx/>
              <a:buNone/>
            </a:pPr>
            <a:r>
              <a:rPr lang="en-US" sz="2400" b="1" dirty="0">
                <a:solidFill>
                  <a:schemeClr val="tx2">
                    <a:lumMod val="40000"/>
                    <a:lumOff val="60000"/>
                  </a:schemeClr>
                </a:solidFill>
              </a:rPr>
              <a:t>What should be done?</a:t>
            </a:r>
            <a:r>
              <a:rPr lang="en-US" sz="2800" b="1" dirty="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1938992"/>
          </a:xfrm>
          <a:prstGeom prst="rect">
            <a:avLst/>
          </a:prstGeom>
          <a:noFill/>
        </p:spPr>
        <p:txBody>
          <a:bodyPr wrap="square" rtlCol="0">
            <a:spAutoFit/>
          </a:bodyPr>
          <a:lstStyle/>
          <a:p>
            <a:pPr fontAlgn="auto">
              <a:spcBef>
                <a:spcPts val="0"/>
              </a:spcBef>
              <a:spcAft>
                <a:spcPts val="0"/>
              </a:spcAft>
            </a:pPr>
            <a:r>
              <a:rPr lang="en-US" sz="2400" dirty="0">
                <a:solidFill>
                  <a:srgbClr val="FFFFFF"/>
                </a:solidFill>
                <a:latin typeface="Calibri"/>
                <a:cs typeface="Arial" charset="0"/>
              </a:rPr>
              <a:t>No, In the case of inadvertent early administration of the fourth DTaP dose; If the fourth dose of DTaP was administered at least 4 months after the third dose of DTaP and the child was 12 months of age or older, it does not need to be repeated.  </a:t>
            </a:r>
          </a:p>
        </p:txBody>
      </p:sp>
    </p:spTree>
    <p:custDataLst>
      <p:tags r:id="rId1"/>
    </p:custDataLst>
    <p:extLst>
      <p:ext uri="{BB962C8B-B14F-4D97-AF65-F5344CB8AC3E}">
        <p14:creationId xmlns:p14="http://schemas.microsoft.com/office/powerpoint/2010/main" val="1307308214"/>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a:solidFill>
                  <a:srgbClr val="FFFF99"/>
                </a:solidFill>
              </a:rPr>
              <a:t>?</a:t>
            </a:r>
          </a:p>
          <a:p>
            <a:pPr marL="0" indent="0" eaLnBrk="1" hangingPunct="1">
              <a:lnSpc>
                <a:spcPct val="90000"/>
              </a:lnSpc>
              <a:buFontTx/>
              <a:buNone/>
            </a:pPr>
            <a:endParaRPr lang="en-US" sz="2400" b="1" dirty="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57890831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a:solidFill>
                  <a:srgbClr val="FFFF99"/>
                </a:solidFill>
              </a:rPr>
              <a:t>?</a:t>
            </a:r>
          </a:p>
          <a:p>
            <a:pPr marL="0" indent="0" eaLnBrk="1" hangingPunct="1">
              <a:lnSpc>
                <a:spcPct val="90000"/>
              </a:lnSpc>
              <a:buFontTx/>
              <a:buNone/>
            </a:pPr>
            <a:endParaRPr lang="en-US" sz="2400" b="1" dirty="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2" name="TextBox 1"/>
          <p:cNvSpPr txBox="1"/>
          <p:nvPr/>
        </p:nvSpPr>
        <p:spPr>
          <a:xfrm>
            <a:off x="1066800" y="4191000"/>
            <a:ext cx="6705600" cy="707886"/>
          </a:xfrm>
          <a:prstGeom prst="rect">
            <a:avLst/>
          </a:prstGeom>
          <a:noFill/>
        </p:spPr>
        <p:txBody>
          <a:bodyPr wrap="square" rtlCol="0">
            <a:spAutoFit/>
          </a:bodyPr>
          <a:lstStyle/>
          <a:p>
            <a:r>
              <a:rPr lang="en-US" sz="2000" dirty="0">
                <a:solidFill>
                  <a:srgbClr val="FFFFFF"/>
                </a:solidFill>
              </a:rPr>
              <a:t>Yes, he can receive an adolescent Tdap vaccine dose at age 11 through 12 years.</a:t>
            </a: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9708104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94"/>
            <a:ext cx="8839200" cy="990600"/>
          </a:xfrm>
        </p:spPr>
        <p:txBody>
          <a:bodyPr/>
          <a:lstStyle/>
          <a:p>
            <a:r>
              <a:rPr lang="en-US" dirty="0"/>
              <a:t>Hepatitis B Vaccine</a:t>
            </a:r>
          </a:p>
        </p:txBody>
      </p:sp>
      <p:sp>
        <p:nvSpPr>
          <p:cNvPr id="3" name="Content Placeholder 2"/>
          <p:cNvSpPr>
            <a:spLocks noGrp="1"/>
          </p:cNvSpPr>
          <p:nvPr>
            <p:ph idx="1"/>
          </p:nvPr>
        </p:nvSpPr>
        <p:spPr>
          <a:xfrm>
            <a:off x="457200" y="1295400"/>
            <a:ext cx="8229600" cy="4724400"/>
          </a:xfrm>
        </p:spPr>
        <p:txBody>
          <a:bodyPr>
            <a:normAutofit/>
          </a:bodyPr>
          <a:lstStyle/>
          <a:p>
            <a:pPr marL="0" lvl="0" indent="0">
              <a:buNone/>
            </a:pPr>
            <a:r>
              <a:rPr lang="en-US" sz="2800" dirty="0">
                <a:solidFill>
                  <a:prstClr val="black"/>
                </a:solidFill>
              </a:rPr>
              <a:t>Routine Recommendations</a:t>
            </a:r>
          </a:p>
          <a:p>
            <a:pPr lvl="0"/>
            <a:r>
              <a:rPr lang="en-US" sz="2400" dirty="0">
                <a:solidFill>
                  <a:prstClr val="black"/>
                </a:solidFill>
              </a:rPr>
              <a:t>Dose 1 @ birth*</a:t>
            </a:r>
          </a:p>
          <a:p>
            <a:pPr lvl="0"/>
            <a:r>
              <a:rPr lang="en-US" sz="2400" dirty="0">
                <a:solidFill>
                  <a:prstClr val="black"/>
                </a:solidFill>
              </a:rPr>
              <a:t>Dose 2 @ 4 months of age</a:t>
            </a:r>
          </a:p>
          <a:p>
            <a:pPr lvl="1"/>
            <a:r>
              <a:rPr lang="en-US" sz="2400" dirty="0">
                <a:solidFill>
                  <a:prstClr val="black"/>
                </a:solidFill>
              </a:rPr>
              <a:t>at least 1 month after first dose</a:t>
            </a:r>
          </a:p>
          <a:p>
            <a:pPr lvl="0"/>
            <a:r>
              <a:rPr lang="en-US" sz="2400" dirty="0">
                <a:solidFill>
                  <a:prstClr val="black"/>
                </a:solidFill>
              </a:rPr>
              <a:t>Dose 3 @ 6-18 months of age:</a:t>
            </a:r>
          </a:p>
          <a:p>
            <a:pPr lvl="1"/>
            <a:r>
              <a:rPr lang="en-US" sz="2400" dirty="0">
                <a:solidFill>
                  <a:prstClr val="black"/>
                </a:solidFill>
              </a:rPr>
              <a:t>Minimum of 4 months after the first dose </a:t>
            </a:r>
          </a:p>
          <a:p>
            <a:pPr lvl="1"/>
            <a:r>
              <a:rPr lang="en-US" sz="2400" dirty="0">
                <a:solidFill>
                  <a:prstClr val="black"/>
                </a:solidFill>
              </a:rPr>
              <a:t>Minimum of 2 months after the second dose but not before an infant is 24 weeks of age</a:t>
            </a:r>
          </a:p>
        </p:txBody>
      </p:sp>
    </p:spTree>
    <p:extLst>
      <p:ext uri="{BB962C8B-B14F-4D97-AF65-F5344CB8AC3E}">
        <p14:creationId xmlns:p14="http://schemas.microsoft.com/office/powerpoint/2010/main" val="57184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a:t>At the end of this presentation, participants</a:t>
            </a:r>
          </a:p>
          <a:p>
            <a:pPr eaLnBrk="1" hangingPunct="1">
              <a:lnSpc>
                <a:spcPct val="120000"/>
              </a:lnSpc>
              <a:buFontTx/>
              <a:buNone/>
            </a:pPr>
            <a:r>
              <a:rPr lang="en-US" sz="9600" dirty="0"/>
              <a:t>will be able to:</a:t>
            </a:r>
          </a:p>
          <a:p>
            <a:pPr>
              <a:lnSpc>
                <a:spcPct val="120000"/>
              </a:lnSpc>
            </a:pPr>
            <a:r>
              <a:rPr lang="en-US" sz="7400" dirty="0"/>
              <a:t>Recall the role vaccines have played in preventing diseases</a:t>
            </a:r>
          </a:p>
          <a:p>
            <a:pPr>
              <a:lnSpc>
                <a:spcPct val="120000"/>
              </a:lnSpc>
            </a:pPr>
            <a:r>
              <a:rPr lang="en-US" sz="7400" dirty="0"/>
              <a:t>Discuss the importance of vaccines for children, adolescents and adults</a:t>
            </a:r>
          </a:p>
          <a:p>
            <a:pPr>
              <a:lnSpc>
                <a:spcPct val="120000"/>
              </a:lnSpc>
            </a:pPr>
            <a:r>
              <a:rPr lang="en-US" sz="7400" dirty="0"/>
              <a:t>Discuss the role of a vaccine champion</a:t>
            </a:r>
          </a:p>
          <a:p>
            <a:pPr>
              <a:lnSpc>
                <a:spcPct val="120000"/>
              </a:lnSpc>
            </a:pPr>
            <a:r>
              <a:rPr lang="en-US" sz="7400" dirty="0"/>
              <a:t>List at least two reliable sources for immunization information </a:t>
            </a:r>
          </a:p>
          <a:p>
            <a:pPr eaLnBrk="1" hangingPunct="1">
              <a:buFontTx/>
              <a:buNone/>
            </a:pPr>
            <a:endParaRPr lang="en-US" sz="2800" dirty="0"/>
          </a:p>
          <a:p>
            <a:pPr eaLnBrk="1" hangingPunct="1">
              <a:buFontTx/>
              <a:buNone/>
            </a:pPr>
            <a:endParaRPr lang="en-US" sz="2800" dirty="0"/>
          </a:p>
          <a:p>
            <a:pPr eaLnBrk="1" hangingPunct="1">
              <a:buFontTx/>
              <a:buNone/>
            </a:pPr>
            <a:r>
              <a:rPr lang="en-US" sz="2800" dirty="0"/>
              <a:t> </a:t>
            </a:r>
          </a:p>
          <a:p>
            <a:pPr eaLnBrk="1" hangingPunct="1">
              <a:buFontTx/>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normAutofit/>
          </a:bodyPr>
          <a:lstStyle/>
          <a:p>
            <a:pPr eaLnBrk="1" hangingPunct="1"/>
            <a:r>
              <a:rPr lang="en-US" dirty="0"/>
              <a:t>Hepatitis B</a:t>
            </a:r>
          </a:p>
        </p:txBody>
      </p:sp>
      <p:sp>
        <p:nvSpPr>
          <p:cNvPr id="802819" name="Text Box 3"/>
          <p:cNvSpPr txBox="1">
            <a:spLocks noChangeArrowheads="1"/>
          </p:cNvSpPr>
          <p:nvPr/>
        </p:nvSpPr>
        <p:spPr bwMode="auto">
          <a:xfrm>
            <a:off x="571500" y="1129473"/>
            <a:ext cx="8458200" cy="1348061"/>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dirty="0">
                <a:latin typeface="+mn-lt"/>
              </a:rPr>
              <a:t>ACIP recommends hepatitis B vaccine also for:</a:t>
            </a:r>
            <a:r>
              <a:rPr lang="en-US" sz="2400" dirty="0">
                <a:solidFill>
                  <a:srgbClr val="FFFFCC"/>
                </a:solidFill>
                <a:latin typeface="+mn-lt"/>
              </a:rPr>
              <a:t> </a:t>
            </a:r>
          </a:p>
          <a:p>
            <a:pPr marL="287338" indent="-287338">
              <a:spcBef>
                <a:spcPts val="0"/>
              </a:spcBef>
              <a:buFontTx/>
              <a:buChar char="•"/>
            </a:pPr>
            <a:r>
              <a:rPr lang="en-US" sz="2400" dirty="0">
                <a:latin typeface="+mn-lt"/>
              </a:rPr>
              <a:t>All children and adolescents less than 19 years of  age who did not complete the series as an infant.</a:t>
            </a:r>
          </a:p>
        </p:txBody>
      </p:sp>
      <p:sp>
        <p:nvSpPr>
          <p:cNvPr id="802823" name="Text Box 7"/>
          <p:cNvSpPr txBox="1">
            <a:spLocks noChangeArrowheads="1"/>
          </p:cNvSpPr>
          <p:nvPr/>
        </p:nvSpPr>
        <p:spPr bwMode="auto">
          <a:xfrm>
            <a:off x="571500" y="2492703"/>
            <a:ext cx="8686800" cy="1569660"/>
          </a:xfrm>
          <a:prstGeom prst="rect">
            <a:avLst/>
          </a:prstGeom>
          <a:noFill/>
          <a:ln w="9525">
            <a:noFill/>
            <a:miter lim="800000"/>
            <a:headEnd/>
            <a:tailEnd/>
          </a:ln>
        </p:spPr>
        <p:txBody>
          <a:bodyPr>
            <a:spAutoFit/>
          </a:bodyPr>
          <a:lstStyle/>
          <a:p>
            <a:pPr marL="287338" indent="-287338">
              <a:spcBef>
                <a:spcPts val="0"/>
              </a:spcBef>
              <a:buFontTx/>
              <a:buChar char="•"/>
            </a:pPr>
            <a:r>
              <a:rPr lang="en-US" sz="2400" dirty="0">
                <a:latin typeface="+mn-lt"/>
              </a:rPr>
              <a:t>All adults at risk for hepatitis B infection, including those aged  19 through 59 years with diabetes mellitus </a:t>
            </a:r>
          </a:p>
          <a:p>
            <a:pPr marL="287338" indent="-287338">
              <a:spcBef>
                <a:spcPts val="0"/>
              </a:spcBef>
              <a:buFontTx/>
              <a:buChar char="•"/>
            </a:pPr>
            <a:r>
              <a:rPr lang="en-US" sz="2400" dirty="0">
                <a:latin typeface="+mn-lt"/>
              </a:rPr>
              <a:t>Persons of any age at risk for infection by sexual exposure</a:t>
            </a:r>
          </a:p>
          <a:p>
            <a:pPr marL="287338" indent="-287338">
              <a:spcBef>
                <a:spcPts val="0"/>
              </a:spcBef>
              <a:buFontTx/>
              <a:buChar char="•"/>
            </a:pPr>
            <a:r>
              <a:rPr lang="en-US" sz="2400" dirty="0">
                <a:latin typeface="+mn-lt"/>
              </a:rPr>
              <a:t>All other adults seeking protection from HBV infection.</a:t>
            </a:r>
          </a:p>
        </p:txBody>
      </p:sp>
      <p:sp>
        <p:nvSpPr>
          <p:cNvPr id="242693" name="Text Box 6"/>
          <p:cNvSpPr txBox="1">
            <a:spLocks noChangeArrowheads="1"/>
          </p:cNvSpPr>
          <p:nvPr/>
        </p:nvSpPr>
        <p:spPr bwMode="auto">
          <a:xfrm>
            <a:off x="457200" y="762000"/>
            <a:ext cx="8305800" cy="367473"/>
          </a:xfrm>
          <a:prstGeom prst="rect">
            <a:avLst/>
          </a:prstGeom>
          <a:noFill/>
          <a:ln w="9525">
            <a:noFill/>
            <a:miter lim="800000"/>
            <a:headEnd/>
            <a:tailEnd/>
          </a:ln>
        </p:spPr>
        <p:txBody>
          <a:bodyPr>
            <a:spAutoFit/>
          </a:bodyPr>
          <a:lstStyle/>
          <a:p>
            <a:pPr>
              <a:lnSpc>
                <a:spcPct val="70000"/>
              </a:lnSpc>
              <a:spcBef>
                <a:spcPct val="35000"/>
              </a:spcBef>
            </a:pPr>
            <a:r>
              <a:rPr lang="en-US" sz="2400" dirty="0">
                <a:solidFill>
                  <a:srgbClr val="FFFFFF"/>
                </a:solidFill>
                <a:latin typeface="Calibri" pitchFamily="34" charset="0"/>
              </a:rPr>
              <a:t>Transmission: </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a:latin typeface="+mn-lt"/>
              </a:rPr>
              <a:t>MMWR, December 23, 2005, </a:t>
            </a:r>
            <a:r>
              <a:rPr lang="en-US" sz="1100" b="1" dirty="0" err="1">
                <a:latin typeface="+mn-lt"/>
              </a:rPr>
              <a:t>Vol</a:t>
            </a:r>
            <a:r>
              <a:rPr lang="en-US" sz="1100" b="1" dirty="0">
                <a:latin typeface="+mn-lt"/>
              </a:rPr>
              <a:t> 54, #RR16    MMWR, December 8, 2006, </a:t>
            </a:r>
            <a:r>
              <a:rPr lang="en-US" sz="1100" b="1" dirty="0" err="1">
                <a:latin typeface="+mn-lt"/>
              </a:rPr>
              <a:t>Vol</a:t>
            </a:r>
            <a:r>
              <a:rPr lang="en-US" sz="1100" b="1" dirty="0">
                <a:latin typeface="+mn-lt"/>
              </a:rPr>
              <a:t> 55, #RR16  MMWR, December 22, 2011 </a:t>
            </a:r>
            <a:r>
              <a:rPr lang="en-US" sz="1100" b="1" dirty="0" err="1">
                <a:latin typeface="+mn-lt"/>
              </a:rPr>
              <a:t>Vol</a:t>
            </a:r>
            <a:r>
              <a:rPr lang="en-US" sz="1100" b="1" dirty="0">
                <a:latin typeface="+mn-lt"/>
              </a:rPr>
              <a:t> 60 #50 </a:t>
            </a:r>
          </a:p>
        </p:txBody>
      </p:sp>
    </p:spTree>
    <p:extLst>
      <p:ext uri="{BB962C8B-B14F-4D97-AF65-F5344CB8AC3E}">
        <p14:creationId xmlns:p14="http://schemas.microsoft.com/office/powerpoint/2010/main" val="415234455"/>
      </p:ext>
    </p:extLst>
  </p:cSld>
  <p:clrMapOvr>
    <a:masterClrMapping/>
  </p:clrMapOvr>
  <p:transition advTm="45363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33300"/>
            <a:ext cx="9144000" cy="762000"/>
          </a:xfrm>
        </p:spPr>
        <p:txBody>
          <a:bodyPr>
            <a:normAutofit/>
          </a:bodyPr>
          <a:lstStyle/>
          <a:p>
            <a:pPr eaLnBrk="1" hangingPunct="1"/>
            <a:r>
              <a:rPr lang="en-US" dirty="0"/>
              <a:t>Hepatitis A Vaccine</a:t>
            </a:r>
          </a:p>
        </p:txBody>
      </p:sp>
      <p:sp>
        <p:nvSpPr>
          <p:cNvPr id="238594" name="Rectangle 3"/>
          <p:cNvSpPr>
            <a:spLocks noGrp="1" noChangeArrowheads="1"/>
          </p:cNvSpPr>
          <p:nvPr>
            <p:ph type="body" idx="4294967295"/>
          </p:nvPr>
        </p:nvSpPr>
        <p:spPr>
          <a:xfrm>
            <a:off x="533400" y="1143000"/>
            <a:ext cx="7543800" cy="4495800"/>
          </a:xfrm>
        </p:spPr>
        <p:txBody>
          <a:bodyPr>
            <a:normAutofit/>
          </a:bodyPr>
          <a:lstStyle/>
          <a:p>
            <a:pPr eaLnBrk="1" hangingPunct="1">
              <a:lnSpc>
                <a:spcPct val="90000"/>
              </a:lnSpc>
              <a:buClr>
                <a:schemeClr val="tx1"/>
              </a:buClr>
              <a:buFontTx/>
              <a:buNone/>
            </a:pPr>
            <a:r>
              <a:rPr lang="en-US" sz="2800" dirty="0"/>
              <a:t>Routine Recommendations</a:t>
            </a:r>
          </a:p>
          <a:p>
            <a:pPr>
              <a:lnSpc>
                <a:spcPct val="90000"/>
              </a:lnSpc>
              <a:buClr>
                <a:schemeClr val="tx1"/>
              </a:buClr>
            </a:pPr>
            <a:r>
              <a:rPr lang="en-US" sz="2400" dirty="0"/>
              <a:t>Administer 2 doses of hepatitis A separated by 6-18 months between the 1</a:t>
            </a:r>
            <a:r>
              <a:rPr lang="en-US" sz="2400" baseline="30000" dirty="0"/>
              <a:t>st</a:t>
            </a:r>
            <a:r>
              <a:rPr lang="en-US" sz="2400" dirty="0"/>
              <a:t> and 2</a:t>
            </a:r>
            <a:r>
              <a:rPr lang="en-US" sz="2400" baseline="30000" dirty="0"/>
              <a:t>nd</a:t>
            </a:r>
            <a:r>
              <a:rPr lang="en-US" sz="2400" dirty="0"/>
              <a:t> birthdays</a:t>
            </a:r>
          </a:p>
          <a:p>
            <a:pPr marL="0" indent="0">
              <a:lnSpc>
                <a:spcPct val="90000"/>
              </a:lnSpc>
              <a:buClr>
                <a:schemeClr val="tx1"/>
              </a:buClr>
              <a:buNone/>
            </a:pPr>
            <a:endParaRPr lang="en-US" sz="2400" dirty="0"/>
          </a:p>
          <a:p>
            <a:pPr marL="0" indent="0">
              <a:lnSpc>
                <a:spcPct val="90000"/>
              </a:lnSpc>
              <a:buClr>
                <a:schemeClr val="tx1"/>
              </a:buClr>
              <a:buNone/>
            </a:pPr>
            <a:r>
              <a:rPr lang="en-US" sz="2800" dirty="0"/>
              <a:t>Catch-up vaccination</a:t>
            </a:r>
          </a:p>
          <a:p>
            <a:pPr eaLnBrk="1" hangingPunct="1">
              <a:lnSpc>
                <a:spcPct val="90000"/>
              </a:lnSpc>
              <a:spcBef>
                <a:spcPts val="0"/>
              </a:spcBef>
              <a:buClr>
                <a:schemeClr val="tx1"/>
              </a:buClr>
            </a:pPr>
            <a:r>
              <a:rPr lang="en-US" sz="2400" dirty="0"/>
              <a:t>Administer 2 doses to children 2 years of age or older separated by 6 months</a:t>
            </a:r>
          </a:p>
          <a:p>
            <a:pPr marL="0" indent="0" eaLnBrk="1" hangingPunct="1">
              <a:lnSpc>
                <a:spcPct val="90000"/>
              </a:lnSpc>
              <a:spcBef>
                <a:spcPts val="0"/>
              </a:spcBef>
              <a:buClr>
                <a:schemeClr val="tx1"/>
              </a:buClr>
              <a:buNone/>
            </a:pPr>
            <a:endParaRPr lang="en-US" sz="2400" dirty="0"/>
          </a:p>
          <a:p>
            <a:pPr marL="0" indent="0" eaLnBrk="1" hangingPunct="1">
              <a:lnSpc>
                <a:spcPct val="90000"/>
              </a:lnSpc>
              <a:spcBef>
                <a:spcPts val="0"/>
              </a:spcBef>
              <a:buClr>
                <a:schemeClr val="tx1"/>
              </a:buClr>
              <a:buNone/>
            </a:pPr>
            <a:r>
              <a:rPr lang="en-US" sz="2800" dirty="0"/>
              <a:t>Special Populations</a:t>
            </a:r>
          </a:p>
          <a:p>
            <a:pPr eaLnBrk="1" hangingPunct="1">
              <a:lnSpc>
                <a:spcPct val="90000"/>
              </a:lnSpc>
              <a:spcBef>
                <a:spcPts val="0"/>
              </a:spcBef>
              <a:buClr>
                <a:schemeClr val="tx1"/>
              </a:buClr>
            </a:pPr>
            <a:r>
              <a:rPr lang="en-US" sz="2400" dirty="0"/>
              <a:t>Administer 2 doses to persons who anticipate close, personal contact with an international adoptee during the first 60 days after arrival in the U.S.</a:t>
            </a:r>
          </a:p>
        </p:txBody>
      </p:sp>
      <p:sp>
        <p:nvSpPr>
          <p:cNvPr id="4" name="Rectangle 3"/>
          <p:cNvSpPr/>
          <p:nvPr/>
        </p:nvSpPr>
        <p:spPr>
          <a:xfrm>
            <a:off x="990600" y="5987532"/>
            <a:ext cx="3015184"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MMWR, May 19, 2006, </a:t>
            </a:r>
            <a:r>
              <a:rPr kumimoji="0" lang="en-US" sz="1400" b="1" i="0" u="none" strike="noStrike" kern="1200" cap="none" spc="0" normalizeH="0" baseline="0" noProof="0" dirty="0" err="1">
                <a:ln>
                  <a:noFill/>
                </a:ln>
                <a:solidFill>
                  <a:prstClr val="black"/>
                </a:solidFill>
                <a:effectLst/>
                <a:uLnTx/>
                <a:uFillTx/>
                <a:latin typeface="Segoe UI"/>
                <a:ea typeface="+mn-ea"/>
                <a:cs typeface="+mn-cs"/>
              </a:rPr>
              <a:t>Vol</a:t>
            </a:r>
            <a:r>
              <a:rPr kumimoji="0" lang="en-US" sz="1400" b="1" i="0" u="none" strike="noStrike" kern="1200" cap="none" spc="0" normalizeH="0" baseline="0" noProof="0" dirty="0">
                <a:ln>
                  <a:noFill/>
                </a:ln>
                <a:solidFill>
                  <a:prstClr val="black"/>
                </a:solidFill>
                <a:effectLst/>
                <a:uLnTx/>
                <a:uFillTx/>
                <a:latin typeface="Segoe UI"/>
                <a:ea typeface="+mn-ea"/>
                <a:cs typeface="+mn-cs"/>
              </a:rPr>
              <a:t> 55, #RR-07</a:t>
            </a:r>
          </a:p>
        </p:txBody>
      </p:sp>
    </p:spTree>
    <p:extLst>
      <p:ext uri="{BB962C8B-B14F-4D97-AF65-F5344CB8AC3E}">
        <p14:creationId xmlns:p14="http://schemas.microsoft.com/office/powerpoint/2010/main" val="587979759"/>
      </p:ext>
    </p:extLst>
  </p:cSld>
  <p:clrMapOvr>
    <a:masterClrMapping/>
  </p:clrMapOvr>
  <p:transition advTm="66205"/>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a:t>Hepatitis A Vaccine for Adults</a:t>
            </a:r>
          </a:p>
        </p:txBody>
      </p:sp>
      <p:sp>
        <p:nvSpPr>
          <p:cNvPr id="292867" name="Rectangle 3"/>
          <p:cNvSpPr>
            <a:spLocks noGrp="1" noChangeArrowheads="1"/>
          </p:cNvSpPr>
          <p:nvPr>
            <p:ph type="body" idx="4294967295"/>
          </p:nvPr>
        </p:nvSpPr>
        <p:spPr>
          <a:xfrm>
            <a:off x="364067" y="1524000"/>
            <a:ext cx="8547100" cy="5334000"/>
          </a:xfrm>
        </p:spPr>
        <p:txBody>
          <a:bodyPr/>
          <a:lstStyle/>
          <a:p>
            <a:pPr marL="0" indent="0" eaLnBrk="1" hangingPunct="1">
              <a:buClr>
                <a:srgbClr val="66CCFF"/>
              </a:buClr>
              <a:buFontTx/>
              <a:buNone/>
            </a:pPr>
            <a:r>
              <a:rPr lang="en-US" sz="2800" dirty="0"/>
              <a:t>ACIP recommends:</a:t>
            </a:r>
          </a:p>
          <a:p>
            <a:pPr marL="627063" lvl="3" indent="-280988" eaLnBrk="1" hangingPunct="1">
              <a:spcBef>
                <a:spcPts val="0"/>
              </a:spcBef>
              <a:buClr>
                <a:schemeClr val="tx1"/>
              </a:buClr>
              <a:buFontTx/>
              <a:buChar char="•"/>
            </a:pPr>
            <a:r>
              <a:rPr lang="en-US" sz="2400" dirty="0"/>
              <a:t>Those traveling or working in countries with high or intermediate endemicity of infection</a:t>
            </a:r>
          </a:p>
          <a:p>
            <a:pPr marL="627063" lvl="3" indent="-280988" eaLnBrk="1" hangingPunct="1">
              <a:spcBef>
                <a:spcPts val="0"/>
              </a:spcBef>
              <a:buClr>
                <a:schemeClr val="tx1"/>
              </a:buClr>
              <a:buFontTx/>
              <a:buChar char="•"/>
            </a:pPr>
            <a:r>
              <a:rPr lang="en-US" sz="2400" dirty="0"/>
              <a:t>Men who have sex with men</a:t>
            </a:r>
          </a:p>
          <a:p>
            <a:pPr marL="627063" lvl="3" indent="-280988" eaLnBrk="1" hangingPunct="1">
              <a:spcBef>
                <a:spcPts val="0"/>
              </a:spcBef>
              <a:buClr>
                <a:schemeClr val="tx1"/>
              </a:buClr>
              <a:buFontTx/>
              <a:buChar char="•"/>
            </a:pPr>
            <a:r>
              <a:rPr lang="en-US" sz="2400" dirty="0"/>
              <a:t>Users of injecting and non-injecting drugs</a:t>
            </a:r>
          </a:p>
          <a:p>
            <a:pPr marL="627063" lvl="3" indent="-280988" eaLnBrk="1" hangingPunct="1">
              <a:spcBef>
                <a:spcPts val="0"/>
              </a:spcBef>
              <a:buClr>
                <a:schemeClr val="tx1"/>
              </a:buClr>
              <a:buFontTx/>
              <a:buChar char="•"/>
            </a:pPr>
            <a:r>
              <a:rPr lang="en-US" sz="2400" dirty="0"/>
              <a:t>Persons working with HAV positive primates or with HAV in research laboratory settings</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a:latin typeface="+mn-lt"/>
              </a:rPr>
              <a:t>MMWR, May 19, 2006, </a:t>
            </a:r>
            <a:r>
              <a:rPr lang="en-US" sz="1400" b="1" dirty="0" err="1">
                <a:latin typeface="+mn-lt"/>
              </a:rPr>
              <a:t>Vol</a:t>
            </a:r>
            <a:r>
              <a:rPr lang="en-US" sz="1400" b="1" dirty="0">
                <a:latin typeface="+mn-lt"/>
              </a:rPr>
              <a:t> 55, #RR-07        MMWR, September 18, 2009, </a:t>
            </a:r>
            <a:r>
              <a:rPr lang="en-US" sz="1400" b="1" dirty="0" err="1">
                <a:latin typeface="+mn-lt"/>
              </a:rPr>
              <a:t>Vol</a:t>
            </a:r>
            <a:r>
              <a:rPr lang="en-US" sz="1400" b="1" dirty="0">
                <a:latin typeface="+mn-lt"/>
              </a:rPr>
              <a:t> 58 #36</a:t>
            </a:r>
          </a:p>
        </p:txBody>
      </p:sp>
    </p:spTree>
    <p:extLst>
      <p:ext uri="{BB962C8B-B14F-4D97-AF65-F5344CB8AC3E}">
        <p14:creationId xmlns:p14="http://schemas.microsoft.com/office/powerpoint/2010/main" val="3119286125"/>
      </p:ext>
    </p:extLst>
  </p:cSld>
  <p:clrMapOvr>
    <a:masterClrMapping/>
  </p:clrMapOvr>
  <p:transition spd="slow" advTm="54449"/>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37FF-F405-424D-969E-453D4F4682E3}"/>
              </a:ext>
            </a:extLst>
          </p:cNvPr>
          <p:cNvSpPr>
            <a:spLocks noGrp="1"/>
          </p:cNvSpPr>
          <p:nvPr>
            <p:ph type="title"/>
          </p:nvPr>
        </p:nvSpPr>
        <p:spPr>
          <a:xfrm>
            <a:off x="152400" y="26437"/>
            <a:ext cx="8839200" cy="990600"/>
          </a:xfrm>
        </p:spPr>
        <p:txBody>
          <a:bodyPr/>
          <a:lstStyle/>
          <a:p>
            <a:r>
              <a:rPr lang="en-US" dirty="0"/>
              <a:t>Hepatitis A</a:t>
            </a:r>
          </a:p>
        </p:txBody>
      </p:sp>
      <p:sp>
        <p:nvSpPr>
          <p:cNvPr id="3" name="Content Placeholder 2">
            <a:extLst>
              <a:ext uri="{FF2B5EF4-FFF2-40B4-BE49-F238E27FC236}">
                <a16:creationId xmlns:a16="http://schemas.microsoft.com/office/drawing/2014/main" id="{A3D0933C-0DB0-42A6-BCC5-17358F1E22FA}"/>
              </a:ext>
            </a:extLst>
          </p:cNvPr>
          <p:cNvSpPr>
            <a:spLocks noGrp="1"/>
          </p:cNvSpPr>
          <p:nvPr>
            <p:ph idx="1"/>
          </p:nvPr>
        </p:nvSpPr>
        <p:spPr>
          <a:xfrm>
            <a:off x="457200" y="1017037"/>
            <a:ext cx="8229600" cy="4525963"/>
          </a:xfrm>
        </p:spPr>
        <p:txBody>
          <a:bodyPr>
            <a:normAutofit/>
          </a:bodyPr>
          <a:lstStyle/>
          <a:p>
            <a:pPr marL="0" indent="0">
              <a:buNone/>
            </a:pPr>
            <a:r>
              <a:rPr lang="en-US" dirty="0"/>
              <a:t>ACIP voted unanimously to pass the following recommendations to Hepatitis A:</a:t>
            </a:r>
          </a:p>
          <a:p>
            <a:r>
              <a:rPr lang="en-US" sz="2400" dirty="0"/>
              <a:t>Hep A vaccine should be administered for post-exposure for all persons age 12 months or older</a:t>
            </a:r>
          </a:p>
          <a:p>
            <a:r>
              <a:rPr lang="en-US" sz="2400" dirty="0"/>
              <a:t>Hep A vaccine or IG may be administered to persons age 40 years or older, depending on the provider’s risk assessment</a:t>
            </a:r>
          </a:p>
          <a:p>
            <a:r>
              <a:rPr lang="en-US" sz="2400" dirty="0"/>
              <a:t>Hep A vaccine should be administered to infants age 6-11 months traveling outside the U.S. when protection against hepatitis A is recommended</a:t>
            </a:r>
          </a:p>
        </p:txBody>
      </p:sp>
    </p:spTree>
    <p:extLst>
      <p:ext uri="{BB962C8B-B14F-4D97-AF65-F5344CB8AC3E}">
        <p14:creationId xmlns:p14="http://schemas.microsoft.com/office/powerpoint/2010/main" val="212363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0999" y="0"/>
            <a:ext cx="8510239" cy="1444625"/>
          </a:xfrm>
        </p:spPr>
        <p:txBody>
          <a:bodyPr>
            <a:normAutofit/>
          </a:bodyPr>
          <a:lstStyle/>
          <a:p>
            <a:pPr eaLnBrk="1" hangingPunct="1"/>
            <a:r>
              <a:rPr lang="en-US" dirty="0"/>
              <a:t>Haemophilus influenzae type b (Hib)</a:t>
            </a:r>
          </a:p>
        </p:txBody>
      </p:sp>
      <p:sp>
        <p:nvSpPr>
          <p:cNvPr id="51298" name="Text Box 5"/>
          <p:cNvSpPr txBox="1">
            <a:spLocks noChangeArrowheads="1"/>
          </p:cNvSpPr>
          <p:nvPr/>
        </p:nvSpPr>
        <p:spPr bwMode="auto">
          <a:xfrm>
            <a:off x="128238" y="1444625"/>
            <a:ext cx="8863362" cy="347787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a:ea typeface="+mn-ea"/>
                <a:cs typeface="+mn-cs"/>
              </a:rPr>
              <a:t>Routine Recommendation</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mn-cs"/>
              </a:rPr>
              <a:t>4-dose series at 2, 4, 6, and 12-15 months (ActHIB, Hiberix, or Pentacel)</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mn-cs"/>
              </a:rPr>
              <a:t>3-dose series at 2, 4, and 12-15 months (PedvaxHIB)</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mn-cs"/>
              </a:rPr>
              <a:t>Refer to Catch-up Immunization Schedule for children who start their vaccination series at 7 months and older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26991604"/>
      </p:ext>
    </p:extLst>
  </p:cSld>
  <p:clrMapOvr>
    <a:masterClrMapping/>
  </p:clrMapOvr>
  <p:transition advTm="7475"/>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 y="-15551"/>
            <a:ext cx="8839200" cy="990600"/>
          </a:xfrm>
        </p:spPr>
        <p:txBody>
          <a:bodyPr/>
          <a:lstStyle/>
          <a:p>
            <a:r>
              <a:rPr lang="en-US" dirty="0"/>
              <a:t>Polio</a:t>
            </a:r>
          </a:p>
        </p:txBody>
      </p:sp>
      <p:sp>
        <p:nvSpPr>
          <p:cNvPr id="3" name="Content Placeholder 2"/>
          <p:cNvSpPr>
            <a:spLocks noGrp="1"/>
          </p:cNvSpPr>
          <p:nvPr>
            <p:ph idx="1"/>
          </p:nvPr>
        </p:nvSpPr>
        <p:spPr>
          <a:xfrm>
            <a:off x="133058" y="1017037"/>
            <a:ext cx="8567738" cy="4850363"/>
          </a:xfrm>
        </p:spPr>
        <p:txBody>
          <a:bodyPr>
            <a:normAutofit/>
          </a:bodyPr>
          <a:lstStyle/>
          <a:p>
            <a:pPr marL="0" indent="0">
              <a:buNone/>
            </a:pPr>
            <a:r>
              <a:rPr lang="en-US" sz="2800" dirty="0"/>
              <a:t>Routine Recommendation</a:t>
            </a:r>
          </a:p>
          <a:p>
            <a:r>
              <a:rPr lang="en-US" sz="2400" dirty="0"/>
              <a:t>4- dose series at 2, 4, 6 through 18 months, and 4 through 6 years</a:t>
            </a:r>
          </a:p>
          <a:p>
            <a:r>
              <a:rPr lang="en-US" sz="2400" dirty="0"/>
              <a:t>Final dose after the fourth birthday and at least 6 months after the previous dose</a:t>
            </a:r>
          </a:p>
          <a:p>
            <a:pPr marL="0" indent="0">
              <a:buNone/>
            </a:pPr>
            <a:r>
              <a:rPr lang="en-US" sz="2800" dirty="0"/>
              <a:t>Catch-up</a:t>
            </a:r>
          </a:p>
          <a:p>
            <a:r>
              <a:rPr lang="en-US" sz="2400" dirty="0"/>
              <a:t>A 4</a:t>
            </a:r>
            <a:r>
              <a:rPr lang="en-US" sz="2400" baseline="30000" dirty="0"/>
              <a:t>th</a:t>
            </a:r>
            <a:r>
              <a:rPr lang="en-US" sz="2400" dirty="0"/>
              <a:t> dose is not necessary if the 3</a:t>
            </a:r>
            <a:r>
              <a:rPr lang="en-US" sz="2400" baseline="30000" dirty="0"/>
              <a:t>rd</a:t>
            </a:r>
            <a:r>
              <a:rPr lang="en-US" sz="2400" dirty="0"/>
              <a:t> dose was given on or after the 4</a:t>
            </a:r>
            <a:r>
              <a:rPr lang="en-US" sz="2400" baseline="30000" dirty="0"/>
              <a:t>th</a:t>
            </a:r>
            <a:r>
              <a:rPr lang="en-US" sz="2400" dirty="0"/>
              <a:t> birthday and at least 6 months after the previous dose</a:t>
            </a:r>
          </a:p>
          <a:p>
            <a:r>
              <a:rPr lang="en-US" sz="2400" dirty="0"/>
              <a:t>IPV is not routinely recommended for U.S. residents 18 years and older</a:t>
            </a:r>
          </a:p>
        </p:txBody>
      </p:sp>
      <p:sp>
        <p:nvSpPr>
          <p:cNvPr id="6" name="Rectangle 5"/>
          <p:cNvSpPr/>
          <p:nvPr/>
        </p:nvSpPr>
        <p:spPr>
          <a:xfrm>
            <a:off x="219075" y="5852532"/>
            <a:ext cx="8924925"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a:ea typeface="+mn-ea"/>
                <a:cs typeface="+mn-cs"/>
              </a:rPr>
              <a:t>Evaluate travelers for the need of polio vaccine if traveling to endemic countries.</a:t>
            </a:r>
          </a:p>
        </p:txBody>
      </p:sp>
    </p:spTree>
    <p:extLst>
      <p:ext uri="{BB962C8B-B14F-4D97-AF65-F5344CB8AC3E}">
        <p14:creationId xmlns:p14="http://schemas.microsoft.com/office/powerpoint/2010/main" val="260795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Measles, Mumps, Rubella</a:t>
            </a:r>
          </a:p>
        </p:txBody>
      </p:sp>
      <p:sp>
        <p:nvSpPr>
          <p:cNvPr id="3" name="Content Placeholder 2"/>
          <p:cNvSpPr>
            <a:spLocks noGrp="1"/>
          </p:cNvSpPr>
          <p:nvPr>
            <p:ph idx="1"/>
          </p:nvPr>
        </p:nvSpPr>
        <p:spPr>
          <a:xfrm>
            <a:off x="156117" y="1447800"/>
            <a:ext cx="8835483" cy="4038599"/>
          </a:xfrm>
        </p:spPr>
        <p:txBody>
          <a:bodyPr/>
          <a:lstStyle/>
          <a:p>
            <a:pPr marL="0" indent="0">
              <a:buNone/>
            </a:pPr>
            <a:r>
              <a:rPr lang="en-US" sz="2800" dirty="0"/>
              <a:t>Routine Recommendation</a:t>
            </a:r>
          </a:p>
          <a:p>
            <a:r>
              <a:rPr lang="en-US" sz="2400" dirty="0"/>
              <a:t>2- dose series at ages 12 through 15 months and 4 through 6 years (dose 2 may be given as early as 4 weeks after the 1</a:t>
            </a:r>
            <a:r>
              <a:rPr lang="en-US" sz="2400" baseline="30000" dirty="0"/>
              <a:t>st</a:t>
            </a:r>
            <a:r>
              <a:rPr lang="en-US" sz="2400" dirty="0"/>
              <a:t> dose)</a:t>
            </a:r>
          </a:p>
          <a:p>
            <a:pPr marL="0" indent="0">
              <a:buNone/>
            </a:pPr>
            <a:endParaRPr lang="en-US" sz="2400" dirty="0"/>
          </a:p>
          <a:p>
            <a:r>
              <a:rPr lang="en-US" sz="2400" dirty="0"/>
              <a:t>1-dose of mumps-containing vaccine to persons 12 months of age or older during a mumps outbreak*</a:t>
            </a:r>
          </a:p>
          <a:p>
            <a:pPr marL="0" indent="0">
              <a:buNone/>
            </a:pPr>
            <a:endParaRPr lang="en-US" dirty="0"/>
          </a:p>
        </p:txBody>
      </p:sp>
    </p:spTree>
    <p:extLst>
      <p:ext uri="{BB962C8B-B14F-4D97-AF65-F5344CB8AC3E}">
        <p14:creationId xmlns:p14="http://schemas.microsoft.com/office/powerpoint/2010/main" val="300731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2" y="-152400"/>
            <a:ext cx="8839200" cy="990600"/>
          </a:xfrm>
        </p:spPr>
        <p:txBody>
          <a:bodyPr/>
          <a:lstStyle/>
          <a:p>
            <a:r>
              <a:rPr lang="en-US" dirty="0"/>
              <a:t>Varicella</a:t>
            </a:r>
          </a:p>
        </p:txBody>
      </p:sp>
      <p:sp>
        <p:nvSpPr>
          <p:cNvPr id="3" name="Content Placeholder 2"/>
          <p:cNvSpPr>
            <a:spLocks noGrp="1"/>
          </p:cNvSpPr>
          <p:nvPr>
            <p:ph idx="1"/>
          </p:nvPr>
        </p:nvSpPr>
        <p:spPr>
          <a:xfrm>
            <a:off x="304800" y="685800"/>
            <a:ext cx="8458200" cy="5715000"/>
          </a:xfrm>
        </p:spPr>
        <p:txBody>
          <a:bodyPr>
            <a:normAutofit fontScale="25000" lnSpcReduction="20000"/>
          </a:bodyPr>
          <a:lstStyle/>
          <a:p>
            <a:pPr marL="0" indent="0">
              <a:buNone/>
            </a:pPr>
            <a:endParaRPr lang="en-US" sz="11200" dirty="0"/>
          </a:p>
          <a:p>
            <a:pPr marL="0" indent="0">
              <a:buNone/>
            </a:pPr>
            <a:r>
              <a:rPr lang="en-US" sz="11200" dirty="0"/>
              <a:t>Routine Recommendation</a:t>
            </a:r>
          </a:p>
          <a:p>
            <a:r>
              <a:rPr lang="en-US" sz="8000" dirty="0"/>
              <a:t>2-dose series at 12 through 15 months and 4 through 6 years</a:t>
            </a:r>
          </a:p>
          <a:p>
            <a:pPr marL="0" indent="0">
              <a:buNone/>
            </a:pPr>
            <a:endParaRPr lang="en-US" sz="8000" dirty="0"/>
          </a:p>
          <a:p>
            <a:r>
              <a:rPr lang="en-US" sz="8000" dirty="0"/>
              <a:t>The 2</a:t>
            </a:r>
            <a:r>
              <a:rPr lang="en-US" sz="8000" baseline="30000" dirty="0"/>
              <a:t>nd</a:t>
            </a:r>
            <a:r>
              <a:rPr lang="en-US" sz="8000" dirty="0"/>
              <a:t> dose may be given as early as 3 months after the 1</a:t>
            </a:r>
            <a:r>
              <a:rPr lang="en-US" sz="8000" baseline="30000" dirty="0"/>
              <a:t>st</a:t>
            </a:r>
            <a:r>
              <a:rPr lang="en-US" sz="8000" dirty="0"/>
              <a:t> dose (a dose given after a 4-week interval may be counted</a:t>
            </a:r>
          </a:p>
          <a:p>
            <a:pPr marL="0" indent="0">
              <a:buNone/>
            </a:pPr>
            <a:endParaRPr lang="en-US" sz="2600" dirty="0"/>
          </a:p>
          <a:p>
            <a:pPr marL="0" indent="0">
              <a:buNone/>
            </a:pPr>
            <a:endParaRPr lang="en-US" sz="11200" dirty="0"/>
          </a:p>
          <a:p>
            <a:pPr marL="0" indent="0">
              <a:buNone/>
            </a:pPr>
            <a:r>
              <a:rPr lang="en-US" sz="11200" dirty="0"/>
              <a:t>Catch-up</a:t>
            </a:r>
          </a:p>
          <a:p>
            <a:r>
              <a:rPr lang="en-US" sz="8000" dirty="0"/>
              <a:t>Administer 2 doses to persons 7-18 years without evidence of immunity </a:t>
            </a:r>
          </a:p>
          <a:p>
            <a:pPr marL="0" indent="0">
              <a:buNone/>
            </a:pPr>
            <a:endParaRPr lang="en-US" sz="8000" dirty="0"/>
          </a:p>
          <a:p>
            <a:r>
              <a:rPr lang="en-US" sz="8000" dirty="0"/>
              <a:t>Ages 7-12 years routine interval between doses 3 months (minimum interval: 4 weeks)</a:t>
            </a:r>
          </a:p>
          <a:p>
            <a:pPr marL="0" indent="0">
              <a:buNone/>
            </a:pPr>
            <a:endParaRPr lang="en-US" sz="8000" dirty="0"/>
          </a:p>
          <a:p>
            <a:r>
              <a:rPr lang="en-US" sz="8000" dirty="0"/>
              <a:t>Ages 13 years and older minimum interval 4 weeks between doses</a:t>
            </a:r>
          </a:p>
        </p:txBody>
      </p:sp>
    </p:spTree>
    <p:extLst>
      <p:ext uri="{BB962C8B-B14F-4D97-AF65-F5344CB8AC3E}">
        <p14:creationId xmlns:p14="http://schemas.microsoft.com/office/powerpoint/2010/main" val="356743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91046"/>
            <a:ext cx="8839200" cy="823354"/>
          </a:xfrm>
        </p:spPr>
        <p:txBody>
          <a:bodyPr>
            <a:noAutofit/>
          </a:bodyPr>
          <a:lstStyle/>
          <a:p>
            <a:r>
              <a:rPr lang="en-US" dirty="0"/>
              <a:t>Varicella Immunity</a:t>
            </a:r>
          </a:p>
        </p:txBody>
      </p:sp>
      <p:sp>
        <p:nvSpPr>
          <p:cNvPr id="3" name="Content Placeholder 2"/>
          <p:cNvSpPr>
            <a:spLocks noGrp="1"/>
          </p:cNvSpPr>
          <p:nvPr>
            <p:ph idx="1"/>
          </p:nvPr>
        </p:nvSpPr>
        <p:spPr>
          <a:xfrm>
            <a:off x="285750" y="1066800"/>
            <a:ext cx="8553450" cy="5257800"/>
          </a:xfrm>
        </p:spPr>
        <p:txBody>
          <a:bodyPr>
            <a:normAutofit fontScale="25000" lnSpcReduction="20000"/>
          </a:bodyPr>
          <a:lstStyle/>
          <a:p>
            <a:pPr marL="0" indent="0">
              <a:buNone/>
            </a:pPr>
            <a:r>
              <a:rPr lang="en-US" sz="8000" dirty="0"/>
              <a:t>ACIP considers evidence of immunity to varicella to be: </a:t>
            </a:r>
          </a:p>
          <a:p>
            <a:pPr marL="0" indent="0">
              <a:buNone/>
            </a:pPr>
            <a:r>
              <a:rPr lang="en-US" sz="7200" dirty="0"/>
              <a:t> </a:t>
            </a:r>
          </a:p>
          <a:p>
            <a:pPr marL="0" indent="0">
              <a:buNone/>
            </a:pPr>
            <a:r>
              <a:rPr lang="en-US" sz="7200" dirty="0"/>
              <a:t>•Documentation of 2 doses of vaccine given no earlier than age 12 months, with at least 3 months between doses for children younger than age 13 years, or at least 4 weeks between doses for people age 13 years and older </a:t>
            </a:r>
          </a:p>
          <a:p>
            <a:pPr marL="0" indent="0">
              <a:buNone/>
            </a:pPr>
            <a:r>
              <a:rPr lang="en-US" sz="7200" dirty="0"/>
              <a:t>   </a:t>
            </a:r>
          </a:p>
          <a:p>
            <a:pPr marL="0" indent="0">
              <a:buNone/>
            </a:pPr>
            <a:r>
              <a:rPr lang="en-US" sz="7200" dirty="0"/>
              <a:t>•U.S.-born before 1980* </a:t>
            </a:r>
          </a:p>
          <a:p>
            <a:pPr marL="0" indent="0">
              <a:buNone/>
            </a:pPr>
            <a:r>
              <a:rPr lang="en-US" sz="7200" dirty="0"/>
              <a:t>   </a:t>
            </a:r>
          </a:p>
          <a:p>
            <a:pPr marL="0" indent="0">
              <a:buNone/>
            </a:pPr>
            <a:r>
              <a:rPr lang="en-US" sz="7200" dirty="0"/>
              <a:t>•A healthcare provider's diagnosis of varicella or verification of history of varicella            disease </a:t>
            </a:r>
          </a:p>
          <a:p>
            <a:pPr marL="0" indent="0">
              <a:buNone/>
            </a:pPr>
            <a:r>
              <a:rPr lang="en-US" sz="7200" dirty="0"/>
              <a:t>   </a:t>
            </a:r>
          </a:p>
          <a:p>
            <a:pPr marL="0" indent="0">
              <a:buNone/>
            </a:pPr>
            <a:r>
              <a:rPr lang="en-US" sz="7200" dirty="0"/>
              <a:t>•History of herpes zoster, based on healthcare provider diagnosis </a:t>
            </a:r>
          </a:p>
          <a:p>
            <a:pPr marL="0" indent="0">
              <a:buNone/>
            </a:pPr>
            <a:r>
              <a:rPr lang="en-US" sz="7200" dirty="0"/>
              <a:t>   </a:t>
            </a:r>
          </a:p>
          <a:p>
            <a:pPr marL="0" indent="0">
              <a:buNone/>
            </a:pPr>
            <a:r>
              <a:rPr lang="en-US" sz="7200" dirty="0"/>
              <a:t>•Laboratory evidence of immunity or laboratory confirmation of disease </a:t>
            </a:r>
          </a:p>
          <a:p>
            <a:pPr marL="0" indent="0">
              <a:buNone/>
            </a:pPr>
            <a:r>
              <a:rPr lang="en-US" sz="7200" dirty="0"/>
              <a:t>   </a:t>
            </a:r>
          </a:p>
          <a:p>
            <a:pPr marL="0" indent="0">
              <a:buNone/>
            </a:pPr>
            <a:r>
              <a:rPr lang="en-US" sz="7200" dirty="0"/>
              <a:t>*Note: year of birth is not considered as evidence of immunity for healthcare personnel, immunosuppressed people, and pregnant women. </a:t>
            </a:r>
          </a:p>
          <a:p>
            <a:pPr marL="0" indent="0">
              <a:buNone/>
            </a:pPr>
            <a:r>
              <a:rPr lang="en-US" sz="2400" dirty="0"/>
              <a:t> </a:t>
            </a:r>
          </a:p>
          <a:p>
            <a:pPr marL="0" indent="0">
              <a:buNone/>
            </a:pPr>
            <a:r>
              <a:rPr lang="en-US" sz="2400" dirty="0"/>
              <a:t> </a:t>
            </a:r>
          </a:p>
          <a:p>
            <a:pPr marL="0" indent="0">
              <a:buNone/>
            </a:pPr>
            <a:endParaRPr lang="en-US" sz="2400" dirty="0"/>
          </a:p>
          <a:p>
            <a:pPr marL="0" indent="0">
              <a:buNone/>
            </a:pPr>
            <a:endParaRPr lang="en-US" dirty="0"/>
          </a:p>
        </p:txBody>
      </p:sp>
      <p:sp>
        <p:nvSpPr>
          <p:cNvPr id="4" name="Rectangle 3"/>
          <p:cNvSpPr/>
          <p:nvPr/>
        </p:nvSpPr>
        <p:spPr>
          <a:xfrm>
            <a:off x="2334188" y="6324600"/>
            <a:ext cx="237116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Segoe UI"/>
                <a:ea typeface="+mn-ea"/>
                <a:cs typeface="+mn-cs"/>
              </a:rPr>
              <a:t>MMWR</a:t>
            </a:r>
            <a:r>
              <a:rPr kumimoji="0" lang="en-US" sz="1400" b="1" i="0" u="none" strike="noStrike" kern="1200" cap="none" spc="0" normalizeH="0" baseline="0" noProof="0" dirty="0">
                <a:ln>
                  <a:noFill/>
                </a:ln>
                <a:solidFill>
                  <a:prstClr val="black"/>
                </a:solidFill>
                <a:effectLst/>
                <a:uLnTx/>
                <a:uFillTx/>
                <a:latin typeface="Segoe UI"/>
                <a:ea typeface="+mn-ea"/>
                <a:cs typeface="+mn-cs"/>
              </a:rPr>
              <a:t> 2007;56(RR-4); 16-17</a:t>
            </a:r>
          </a:p>
        </p:txBody>
      </p:sp>
    </p:spTree>
    <p:extLst>
      <p:ext uri="{BB962C8B-B14F-4D97-AF65-F5344CB8AC3E}">
        <p14:creationId xmlns:p14="http://schemas.microsoft.com/office/powerpoint/2010/main" val="3596290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1C25-F734-4A88-980F-00C92E845C21}"/>
              </a:ext>
            </a:extLst>
          </p:cNvPr>
          <p:cNvSpPr>
            <a:spLocks noGrp="1"/>
          </p:cNvSpPr>
          <p:nvPr>
            <p:ph type="title"/>
          </p:nvPr>
        </p:nvSpPr>
        <p:spPr>
          <a:xfrm>
            <a:off x="152400" y="0"/>
            <a:ext cx="8839200" cy="990600"/>
          </a:xfrm>
        </p:spPr>
        <p:txBody>
          <a:bodyPr/>
          <a:lstStyle/>
          <a:p>
            <a:r>
              <a:rPr lang="en-US" dirty="0"/>
              <a:t>MMRV (ProQuad®)</a:t>
            </a:r>
          </a:p>
        </p:txBody>
      </p:sp>
      <p:sp>
        <p:nvSpPr>
          <p:cNvPr id="3" name="Content Placeholder 2">
            <a:extLst>
              <a:ext uri="{FF2B5EF4-FFF2-40B4-BE49-F238E27FC236}">
                <a16:creationId xmlns:a16="http://schemas.microsoft.com/office/drawing/2014/main" id="{D04FBEEE-7166-4B0B-A2B2-3BE227941363}"/>
              </a:ext>
            </a:extLst>
          </p:cNvPr>
          <p:cNvSpPr>
            <a:spLocks noGrp="1"/>
          </p:cNvSpPr>
          <p:nvPr>
            <p:ph idx="1"/>
          </p:nvPr>
        </p:nvSpPr>
        <p:spPr>
          <a:xfrm>
            <a:off x="423746" y="990600"/>
            <a:ext cx="8534400" cy="4525963"/>
          </a:xfrm>
        </p:spPr>
        <p:txBody>
          <a:bodyPr>
            <a:normAutofit/>
          </a:bodyPr>
          <a:lstStyle/>
          <a:p>
            <a:pPr marL="0" indent="0">
              <a:buNone/>
            </a:pPr>
            <a:r>
              <a:rPr lang="en-US" sz="2800" dirty="0"/>
              <a:t>Routine Recommendation</a:t>
            </a:r>
          </a:p>
          <a:p>
            <a:r>
              <a:rPr lang="en-US" sz="2400" dirty="0"/>
              <a:t>May be administered to children 12 months through 12 years of age</a:t>
            </a:r>
          </a:p>
          <a:p>
            <a:pPr marL="0" indent="0">
              <a:buNone/>
            </a:pPr>
            <a:endParaRPr lang="en-US" sz="2400" dirty="0"/>
          </a:p>
          <a:p>
            <a:r>
              <a:rPr lang="en-US" sz="2400" dirty="0"/>
              <a:t>MMRV is not licensed for people 13 years of age or older</a:t>
            </a:r>
          </a:p>
          <a:p>
            <a:pPr marL="0" indent="0">
              <a:buNone/>
            </a:pPr>
            <a:endParaRPr lang="en-US" sz="2400" dirty="0"/>
          </a:p>
          <a:p>
            <a:r>
              <a:rPr lang="en-US" sz="2400" dirty="0"/>
              <a:t>A third dose of MMRV might be recommended in certain mumps outbreaks situations*</a:t>
            </a:r>
          </a:p>
        </p:txBody>
      </p:sp>
    </p:spTree>
    <p:extLst>
      <p:ext uri="{BB962C8B-B14F-4D97-AF65-F5344CB8AC3E}">
        <p14:creationId xmlns:p14="http://schemas.microsoft.com/office/powerpoint/2010/main" val="326395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425124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23825"/>
            <a:ext cx="9144000" cy="1095375"/>
          </a:xfrm>
        </p:spPr>
        <p:txBody>
          <a:bodyPr>
            <a:noAutofit/>
          </a:bodyPr>
          <a:lstStyle/>
          <a:p>
            <a:pPr eaLnBrk="1" hangingPunct="1">
              <a:lnSpc>
                <a:spcPct val="80000"/>
              </a:lnSpc>
            </a:pPr>
            <a:r>
              <a:rPr lang="en-US" dirty="0"/>
              <a:t>Spacing of Live Virus Vaccines </a:t>
            </a:r>
            <a:br>
              <a:rPr lang="en-US" dirty="0"/>
            </a:br>
            <a:r>
              <a:rPr lang="en-US" dirty="0"/>
              <a:t>and Other Products </a:t>
            </a:r>
          </a:p>
        </p:txBody>
      </p:sp>
      <p:sp>
        <p:nvSpPr>
          <p:cNvPr id="66563" name="Rectangle 3"/>
          <p:cNvSpPr>
            <a:spLocks noGrp="1" noChangeArrowheads="1"/>
          </p:cNvSpPr>
          <p:nvPr>
            <p:ph type="body" idx="1"/>
          </p:nvPr>
        </p:nvSpPr>
        <p:spPr>
          <a:xfrm>
            <a:off x="457200" y="1371600"/>
            <a:ext cx="8229600" cy="4449763"/>
          </a:xfrm>
        </p:spPr>
        <p:txBody>
          <a:bodyPr/>
          <a:lstStyle/>
          <a:p>
            <a:pPr eaLnBrk="1" hangingPunct="1">
              <a:lnSpc>
                <a:spcPct val="90000"/>
              </a:lnSpc>
            </a:pPr>
            <a:r>
              <a:rPr lang="en-US" sz="2800" dirty="0"/>
              <a:t>PPD and live virus vaccine</a:t>
            </a:r>
          </a:p>
          <a:p>
            <a:pPr lvl="1" eaLnBrk="1" hangingPunct="1">
              <a:lnSpc>
                <a:spcPct val="90000"/>
              </a:lnSpc>
            </a:pPr>
            <a:r>
              <a:rPr lang="en-US" sz="2400" dirty="0"/>
              <a:t>Apply PPD at same visit as MMR</a:t>
            </a:r>
          </a:p>
          <a:p>
            <a:pPr lvl="1" eaLnBrk="1" hangingPunct="1">
              <a:lnSpc>
                <a:spcPct val="90000"/>
              </a:lnSpc>
            </a:pPr>
            <a:r>
              <a:rPr lang="en-US" sz="2400" dirty="0"/>
              <a:t>If MMR given first, delay PPD 4 weeks or longer if not given during the same visit</a:t>
            </a:r>
            <a:endParaRPr lang="en-US" sz="2400" u="sng" dirty="0"/>
          </a:p>
          <a:p>
            <a:pPr lvl="1" eaLnBrk="1" hangingPunct="1">
              <a:lnSpc>
                <a:spcPct val="90000"/>
              </a:lnSpc>
            </a:pPr>
            <a:r>
              <a:rPr lang="en-US" sz="2400" dirty="0"/>
              <a:t>If PPD given first, administer MMR when client returns for skin test reading</a:t>
            </a:r>
            <a:endParaRPr lang="en-US" dirty="0"/>
          </a:p>
          <a:p>
            <a:pPr eaLnBrk="1" hangingPunct="1"/>
            <a:r>
              <a:rPr lang="en-US" sz="2800" dirty="0"/>
              <a:t>Spacing with antibody-containing products such as immune globulin (IG)</a:t>
            </a:r>
          </a:p>
          <a:p>
            <a:pPr marL="0" indent="0" eaLnBrk="1" hangingPunct="1">
              <a:lnSpc>
                <a:spcPct val="90000"/>
              </a:lnSpc>
              <a:buNone/>
            </a:pPr>
            <a:endParaRPr lang="en-US" dirty="0">
              <a:solidFill>
                <a:schemeClr val="tx2"/>
              </a:solidFill>
              <a:latin typeface="Arial" pitchFamily="34" charset="0"/>
            </a:endParaRPr>
          </a:p>
          <a:p>
            <a:pPr eaLnBrk="1" hangingPunct="1">
              <a:lnSpc>
                <a:spcPct val="90000"/>
              </a:lnSpc>
              <a:buFontTx/>
              <a:buNone/>
            </a:pPr>
            <a:endParaRPr lang="en-US" dirty="0">
              <a:solidFill>
                <a:schemeClr val="tx2"/>
              </a:solidFill>
              <a:latin typeface="Arial" pitchFamily="34" charset="0"/>
            </a:endParaRPr>
          </a:p>
          <a:p>
            <a:pPr eaLnBrk="1" hangingPunct="1">
              <a:lnSpc>
                <a:spcPct val="90000"/>
              </a:lnSpc>
            </a:pPr>
            <a:endParaRPr lang="en-US" sz="2800" dirty="0">
              <a:solidFill>
                <a:schemeClr val="tx2"/>
              </a:solidFill>
            </a:endParaRPr>
          </a:p>
          <a:p>
            <a:pPr eaLnBrk="1" hangingPunct="1">
              <a:lnSpc>
                <a:spcPct val="90000"/>
              </a:lnSpc>
            </a:pPr>
            <a:endParaRPr lang="en-US" sz="2800" dirty="0">
              <a:solidFill>
                <a:schemeClr val="tx2"/>
              </a:solidFill>
            </a:endParaRPr>
          </a:p>
        </p:txBody>
      </p:sp>
    </p:spTree>
    <p:extLst>
      <p:ext uri="{BB962C8B-B14F-4D97-AF65-F5344CB8AC3E}">
        <p14:creationId xmlns:p14="http://schemas.microsoft.com/office/powerpoint/2010/main" val="16403349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b="1" i="1" dirty="0">
                <a:solidFill>
                  <a:srgbClr val="FFFF99"/>
                </a:solidFill>
                <a:latin typeface="Calibri"/>
                <a:ea typeface="+mn-ea"/>
                <a:cs typeface="Arial" charset="0"/>
              </a:rPr>
              <a:t>Five-year-old Tonia received her second MMR a week ago. </a:t>
            </a:r>
            <a:r>
              <a:rPr lang="en-US" sz="2400" b="1" dirty="0">
                <a:solidFill>
                  <a:schemeClr val="tx2">
                    <a:lumMod val="40000"/>
                    <a:lumOff val="60000"/>
                  </a:schemeClr>
                </a:solidFill>
              </a:rPr>
              <a:t>How long should she wait before receiving live attenuated influenza vaccine (LAIV)?</a:t>
            </a:r>
          </a:p>
        </p:txBody>
      </p:sp>
      <p:sp>
        <p:nvSpPr>
          <p:cNvPr id="2" name="TextBox 1"/>
          <p:cNvSpPr txBox="1"/>
          <p:nvPr/>
        </p:nvSpPr>
        <p:spPr>
          <a:xfrm>
            <a:off x="1059287" y="3548687"/>
            <a:ext cx="7010400" cy="1200329"/>
          </a:xfrm>
          <a:prstGeom prst="rect">
            <a:avLst/>
          </a:prstGeom>
          <a:noFill/>
        </p:spPr>
        <p:txBody>
          <a:bodyPr wrap="square" rtlCol="0">
            <a:spAutoFit/>
          </a:bodyPr>
          <a:lstStyle/>
          <a:p>
            <a:r>
              <a:rPr lang="en-US" dirty="0"/>
              <a:t>LAIV can be administered simultaneously with another live vaccine (for example, MMR, varicella), but if not given at the same time, ACIP recommends waiting four weeks before administering the second live vaccine.</a:t>
            </a:r>
          </a:p>
        </p:txBody>
      </p:sp>
      <p:sp>
        <p:nvSpPr>
          <p:cNvPr id="3" name="Rectangle 2"/>
          <p:cNvSpPr/>
          <p:nvPr/>
        </p:nvSpPr>
        <p:spPr>
          <a:xfrm>
            <a:off x="1059287" y="5879653"/>
            <a:ext cx="4561313" cy="369332"/>
          </a:xfrm>
          <a:prstGeom prst="rect">
            <a:avLst/>
          </a:prstGeom>
        </p:spPr>
        <p:txBody>
          <a:bodyPr wrap="none">
            <a:spAutoFit/>
          </a:bodyPr>
          <a:lstStyle/>
          <a:p>
            <a:pPr fontAlgn="auto">
              <a:spcBef>
                <a:spcPts val="0"/>
              </a:spcBef>
              <a:spcAft>
                <a:spcPts val="0"/>
              </a:spcAft>
            </a:pPr>
            <a:r>
              <a:rPr lang="en-US" b="1" dirty="0">
                <a:solidFill>
                  <a:srgbClr val="FFFFFF"/>
                </a:solidFill>
                <a:latin typeface="Calibri"/>
              </a:rPr>
              <a:t>IAC Ask the Experts - Reviewed  January  2014</a:t>
            </a:r>
            <a:endParaRPr lang="en-US" dirty="0">
              <a:solidFill>
                <a:srgbClr val="FFFFFF"/>
              </a:solidFill>
              <a:latin typeface="Calibri"/>
            </a:endParaRPr>
          </a:p>
        </p:txBody>
      </p:sp>
    </p:spTree>
    <p:extLst>
      <p:ext uri="{BB962C8B-B14F-4D97-AF65-F5344CB8AC3E}">
        <p14:creationId xmlns:p14="http://schemas.microsoft.com/office/powerpoint/2010/main" val="264734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2664-3460-4951-9389-0C8FD17E9827}"/>
              </a:ext>
            </a:extLst>
          </p:cNvPr>
          <p:cNvSpPr>
            <a:spLocks noGrp="1"/>
          </p:cNvSpPr>
          <p:nvPr>
            <p:ph type="title"/>
          </p:nvPr>
        </p:nvSpPr>
        <p:spPr>
          <a:xfrm>
            <a:off x="152400" y="228600"/>
            <a:ext cx="8839200" cy="1219200"/>
          </a:xfrm>
        </p:spPr>
        <p:txBody>
          <a:bodyPr>
            <a:normAutofit fontScale="90000"/>
          </a:bodyPr>
          <a:lstStyle/>
          <a:p>
            <a:r>
              <a:rPr lang="en-US" dirty="0"/>
              <a:t>Pneumococcal Vaccines </a:t>
            </a:r>
            <a:br>
              <a:rPr lang="en-US" dirty="0"/>
            </a:br>
            <a:r>
              <a:rPr lang="en-US" dirty="0"/>
              <a:t>(PCV13) (PPSV23)</a:t>
            </a:r>
          </a:p>
        </p:txBody>
      </p:sp>
      <p:sp>
        <p:nvSpPr>
          <p:cNvPr id="3" name="Content Placeholder 2">
            <a:extLst>
              <a:ext uri="{FF2B5EF4-FFF2-40B4-BE49-F238E27FC236}">
                <a16:creationId xmlns:a16="http://schemas.microsoft.com/office/drawing/2014/main" id="{56C9EC97-A9FF-48F8-A466-B3D5758A734C}"/>
              </a:ext>
            </a:extLst>
          </p:cNvPr>
          <p:cNvSpPr>
            <a:spLocks noGrp="1"/>
          </p:cNvSpPr>
          <p:nvPr>
            <p:ph idx="1"/>
          </p:nvPr>
        </p:nvSpPr>
        <p:spPr/>
        <p:txBody>
          <a:bodyPr/>
          <a:lstStyle/>
          <a:p>
            <a:pPr marL="0" indent="0">
              <a:buNone/>
            </a:pPr>
            <a:r>
              <a:rPr lang="en-US" dirty="0"/>
              <a:t>Routine Recommendation for PCV13</a:t>
            </a:r>
          </a:p>
          <a:p>
            <a:r>
              <a:rPr lang="en-US" sz="2400" dirty="0"/>
              <a:t>4-dose series at 2, 4, 6, and 12-15 months</a:t>
            </a:r>
          </a:p>
          <a:p>
            <a:pPr marL="0" indent="0">
              <a:buNone/>
            </a:pPr>
            <a:endParaRPr lang="en-US" dirty="0"/>
          </a:p>
          <a:p>
            <a:pPr marL="0" indent="0">
              <a:buNone/>
            </a:pPr>
            <a:r>
              <a:rPr lang="en-US" dirty="0"/>
              <a:t>Catch-up vaccination with PCV13</a:t>
            </a:r>
          </a:p>
          <a:p>
            <a:r>
              <a:rPr lang="en-US" sz="2400" dirty="0"/>
              <a:t>1-dose for healthy children 24-59 months with any incomplete* PCV13 schedule</a:t>
            </a:r>
          </a:p>
        </p:txBody>
      </p:sp>
    </p:spTree>
    <p:extLst>
      <p:ext uri="{BB962C8B-B14F-4D97-AF65-F5344CB8AC3E}">
        <p14:creationId xmlns:p14="http://schemas.microsoft.com/office/powerpoint/2010/main" val="3894724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6C59-5553-4B1D-BBA3-CCC44A3645AF}"/>
              </a:ext>
            </a:extLst>
          </p:cNvPr>
          <p:cNvSpPr>
            <a:spLocks noGrp="1"/>
          </p:cNvSpPr>
          <p:nvPr>
            <p:ph type="title"/>
          </p:nvPr>
        </p:nvSpPr>
        <p:spPr>
          <a:xfrm>
            <a:off x="152400" y="9939"/>
            <a:ext cx="8991600" cy="904461"/>
          </a:xfrm>
        </p:spPr>
        <p:txBody>
          <a:bodyPr>
            <a:noAutofit/>
          </a:bodyPr>
          <a:lstStyle/>
          <a:p>
            <a:r>
              <a:rPr lang="en-US" sz="3600" dirty="0"/>
              <a:t>Pneumococcal Vaccines</a:t>
            </a:r>
            <a:br>
              <a:rPr lang="en-US" sz="3600" dirty="0"/>
            </a:br>
            <a:r>
              <a:rPr lang="en-US" sz="3600" dirty="0"/>
              <a:t>(PCV13) (PPSV23)</a:t>
            </a:r>
          </a:p>
        </p:txBody>
      </p:sp>
      <p:sp>
        <p:nvSpPr>
          <p:cNvPr id="3" name="Content Placeholder 2">
            <a:extLst>
              <a:ext uri="{FF2B5EF4-FFF2-40B4-BE49-F238E27FC236}">
                <a16:creationId xmlns:a16="http://schemas.microsoft.com/office/drawing/2014/main" id="{D7F2A605-42A4-47B5-9F8E-6F01474A1909}"/>
              </a:ext>
            </a:extLst>
          </p:cNvPr>
          <p:cNvSpPr>
            <a:spLocks noGrp="1"/>
          </p:cNvSpPr>
          <p:nvPr>
            <p:ph idx="1"/>
          </p:nvPr>
        </p:nvSpPr>
        <p:spPr>
          <a:xfrm>
            <a:off x="381000" y="1143000"/>
            <a:ext cx="8969298" cy="5375534"/>
          </a:xfrm>
        </p:spPr>
        <p:txBody>
          <a:bodyPr>
            <a:normAutofit lnSpcReduction="10000"/>
          </a:bodyPr>
          <a:lstStyle/>
          <a:p>
            <a:r>
              <a:rPr lang="en-US" sz="2000" dirty="0"/>
              <a:t>Special situations: High-risk conditions: Administer PCV13 doses before PPSV23 if possible.</a:t>
            </a:r>
          </a:p>
          <a:p>
            <a:pPr marL="0" indent="0">
              <a:buNone/>
            </a:pPr>
            <a:endParaRPr lang="en-US" sz="2000" dirty="0"/>
          </a:p>
          <a:p>
            <a:r>
              <a:rPr lang="en-US" sz="2000" dirty="0"/>
              <a:t>Chronic heart disease (particularly cyanotic congenital heart disease and cardiac failure); chronic lung disease (including asthma treated with high-dose, oral, corticosteroids); diabetes mellitus)</a:t>
            </a:r>
          </a:p>
          <a:p>
            <a:pPr marL="0" indent="0">
              <a:buNone/>
            </a:pPr>
            <a:endParaRPr lang="en-US" sz="2000" dirty="0"/>
          </a:p>
          <a:p>
            <a:r>
              <a:rPr lang="en-US" sz="2000" dirty="0"/>
              <a:t>Cerebrospinal fluid leak; cochlear implant</a:t>
            </a:r>
          </a:p>
          <a:p>
            <a:pPr marL="0" indent="0">
              <a:buNone/>
            </a:pPr>
            <a:endParaRPr lang="en-US" sz="2000" dirty="0"/>
          </a:p>
          <a:p>
            <a:r>
              <a:rPr lang="en-US" sz="2000" dirty="0"/>
              <a:t>Sickle cell disease and other hemoglobinopathies; anatomic or functional asplenia; congenital or acquired immunodeficiency; HIV infection; chronic renal failure; nephrotic syndrome; malignant neoplasms, leukemias, lymphomas, Hodgkin disease, and other diseases associated with treatment with immunosuppressive drugs or radiation therapy; solid organ transplantation; multiple myeloma</a:t>
            </a:r>
          </a:p>
          <a:p>
            <a:pPr marL="0" indent="0">
              <a:buNone/>
            </a:pPr>
            <a:endParaRPr lang="en-US" sz="2000" dirty="0"/>
          </a:p>
          <a:p>
            <a:r>
              <a:rPr lang="en-US" sz="2000" dirty="0"/>
              <a:t>Chronic liver disease, alcoholism</a:t>
            </a:r>
          </a:p>
          <a:p>
            <a:endParaRPr lang="en-US" dirty="0"/>
          </a:p>
        </p:txBody>
      </p:sp>
    </p:spTree>
    <p:extLst>
      <p:ext uri="{BB962C8B-B14F-4D97-AF65-F5344CB8AC3E}">
        <p14:creationId xmlns:p14="http://schemas.microsoft.com/office/powerpoint/2010/main" val="3198003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884396" y="200929"/>
            <a:ext cx="7146608" cy="857250"/>
          </a:xfrm>
        </p:spPr>
        <p:txBody>
          <a:bodyPr>
            <a:noAutofit/>
          </a:bodyPr>
          <a:lstStyle/>
          <a:p>
            <a:r>
              <a:rPr lang="en-US" dirty="0"/>
              <a:t>Pneumococcal Conjugate Vaccine for Adults (PCV13)</a:t>
            </a:r>
          </a:p>
        </p:txBody>
      </p:sp>
      <p:sp>
        <p:nvSpPr>
          <p:cNvPr id="421893" name="Text Box 5"/>
          <p:cNvSpPr txBox="1">
            <a:spLocks noChangeArrowheads="1"/>
          </p:cNvSpPr>
          <p:nvPr/>
        </p:nvSpPr>
        <p:spPr bwMode="auto">
          <a:xfrm>
            <a:off x="609600" y="1594838"/>
            <a:ext cx="7696200" cy="4034438"/>
          </a:xfrm>
          <a:prstGeom prst="rect">
            <a:avLst/>
          </a:prstGeom>
          <a:noFill/>
          <a:ln w="9525">
            <a:noFill/>
            <a:miter lim="800000"/>
            <a:headEnd/>
            <a:tailEnd/>
          </a:ln>
          <a:effectLst/>
        </p:spPr>
        <p:txBody>
          <a:bodyPr wrap="square">
            <a:spAutoFit/>
          </a:bodyPr>
          <a:lstStyle/>
          <a:p>
            <a:pPr>
              <a:spcBef>
                <a:spcPct val="50000"/>
              </a:spcBef>
            </a:pPr>
            <a:r>
              <a:rPr lang="en-US" sz="2400" dirty="0">
                <a:latin typeface="Calibri"/>
              </a:rPr>
              <a:t>ACIP recommends 1 dose of PCV13 for:</a:t>
            </a:r>
          </a:p>
          <a:p>
            <a:pPr indent="298847">
              <a:spcBef>
                <a:spcPct val="50000"/>
              </a:spcBef>
              <a:buFont typeface="Arial" pitchFamily="34" charset="0"/>
              <a:buChar char="•"/>
            </a:pPr>
            <a:r>
              <a:rPr lang="en-US" sz="2400" dirty="0">
                <a:latin typeface="Calibri"/>
              </a:rPr>
              <a:t>Adults 19 years and older with the following (PCV13 should be given first followed by PPSV23 8 weeks later):</a:t>
            </a:r>
          </a:p>
          <a:p>
            <a:pPr marL="427435">
              <a:buFont typeface="Wingdings" pitchFamily="2" charset="2"/>
              <a:buChar char="§"/>
            </a:pPr>
            <a:r>
              <a:rPr lang="en-US" sz="2400" dirty="0">
                <a:latin typeface="Calibri"/>
              </a:rPr>
              <a:t>	Immunocompromising conditions </a:t>
            </a:r>
          </a:p>
          <a:p>
            <a:pPr marL="427435">
              <a:buFont typeface="Wingdings" pitchFamily="2" charset="2"/>
              <a:buChar char="§"/>
            </a:pPr>
            <a:r>
              <a:rPr lang="en-US" sz="2400" dirty="0">
                <a:latin typeface="Calibri"/>
              </a:rPr>
              <a:t>	Functional or anatomic asplenia </a:t>
            </a:r>
          </a:p>
          <a:p>
            <a:pPr marL="427435">
              <a:buFont typeface="Wingdings" pitchFamily="2" charset="2"/>
              <a:buChar char="§"/>
            </a:pPr>
            <a:r>
              <a:rPr lang="en-US" sz="2400" dirty="0">
                <a:latin typeface="Calibri"/>
              </a:rPr>
              <a:t>	Sickle cell disease </a:t>
            </a:r>
          </a:p>
          <a:p>
            <a:pPr marL="427435">
              <a:buFont typeface="Wingdings" pitchFamily="2" charset="2"/>
              <a:buChar char="§"/>
            </a:pPr>
            <a:r>
              <a:rPr lang="en-US" sz="2400" dirty="0">
                <a:latin typeface="Calibri"/>
              </a:rPr>
              <a:t>	CSF leaks</a:t>
            </a:r>
          </a:p>
          <a:p>
            <a:pPr marL="427435">
              <a:buFont typeface="Wingdings" pitchFamily="2" charset="2"/>
              <a:buChar char="§"/>
            </a:pPr>
            <a:r>
              <a:rPr lang="en-US" sz="2400" dirty="0">
                <a:latin typeface="Calibri"/>
              </a:rPr>
              <a:t>	Cochlear implants</a:t>
            </a:r>
          </a:p>
          <a:p>
            <a:pPr indent="298847">
              <a:spcBef>
                <a:spcPts val="450"/>
              </a:spcBef>
              <a:buFont typeface="Arial" pitchFamily="34" charset="0"/>
              <a:buChar char="•"/>
            </a:pPr>
            <a:r>
              <a:rPr lang="en-US" sz="2400" dirty="0">
                <a:latin typeface="Calibri"/>
              </a:rPr>
              <a:t>Adults 65 years and older (PCV13 should be given first, followed by PPSV23 1 year later).</a:t>
            </a:r>
          </a:p>
        </p:txBody>
      </p:sp>
      <p:sp>
        <p:nvSpPr>
          <p:cNvPr id="7" name="Rectangle 6"/>
          <p:cNvSpPr/>
          <p:nvPr/>
        </p:nvSpPr>
        <p:spPr>
          <a:xfrm>
            <a:off x="4514850" y="4857751"/>
            <a:ext cx="2914650" cy="253916"/>
          </a:xfrm>
          <a:prstGeom prst="rect">
            <a:avLst/>
          </a:prstGeom>
        </p:spPr>
        <p:txBody>
          <a:bodyPr wrap="square">
            <a:spAutoFit/>
          </a:bodyPr>
          <a:lstStyle/>
          <a:p>
            <a:endParaRPr lang="en-US" sz="1050" b="1" dirty="0">
              <a:solidFill>
                <a:srgbClr val="FFFFFF"/>
              </a:solidFill>
              <a:latin typeface="Calibri"/>
            </a:endParaRPr>
          </a:p>
        </p:txBody>
      </p:sp>
      <p:sp>
        <p:nvSpPr>
          <p:cNvPr id="8" name="Rectangle 7"/>
          <p:cNvSpPr/>
          <p:nvPr/>
        </p:nvSpPr>
        <p:spPr>
          <a:xfrm>
            <a:off x="1982258" y="6400800"/>
            <a:ext cx="5240655" cy="253916"/>
          </a:xfrm>
          <a:prstGeom prst="rect">
            <a:avLst/>
          </a:prstGeom>
        </p:spPr>
        <p:txBody>
          <a:bodyPr wrap="square">
            <a:spAutoFit/>
          </a:bodyPr>
          <a:lstStyle/>
          <a:p>
            <a:pPr algn="ctr"/>
            <a:r>
              <a:rPr lang="en-US" sz="1050" dirty="0">
                <a:latin typeface="Calibri"/>
              </a:rPr>
              <a:t>MMWR  2014;Vol. 63 #37:822-5     MMWR,  2015 , </a:t>
            </a:r>
            <a:r>
              <a:rPr lang="en-US" sz="1050" b="1" dirty="0">
                <a:solidFill>
                  <a:srgbClr val="FFFFFF"/>
                </a:solidFill>
                <a:latin typeface="Calibri"/>
              </a:rPr>
              <a:t>Vol. 64, #34:944-7  </a:t>
            </a:r>
            <a:endParaRPr lang="en-US" sz="1050" dirty="0">
              <a:solidFill>
                <a:srgbClr val="FFFFFF"/>
              </a:solidFill>
              <a:latin typeface="Calibri"/>
            </a:endParaRPr>
          </a:p>
        </p:txBody>
      </p:sp>
      <p:sp>
        <p:nvSpPr>
          <p:cNvPr id="6" name="TextBox 5"/>
          <p:cNvSpPr txBox="1"/>
          <p:nvPr/>
        </p:nvSpPr>
        <p:spPr>
          <a:xfrm>
            <a:off x="4914900" y="4629150"/>
            <a:ext cx="2057400" cy="369332"/>
          </a:xfrm>
          <a:prstGeom prst="rect">
            <a:avLst/>
          </a:prstGeom>
          <a:noFill/>
        </p:spPr>
        <p:txBody>
          <a:bodyPr wrap="square" rtlCol="0">
            <a:spAutoFit/>
          </a:bodyPr>
          <a:lstStyle/>
          <a:p>
            <a:r>
              <a:rPr lang="en-US" dirty="0">
                <a:solidFill>
                  <a:srgbClr val="FF0000"/>
                </a:solidFill>
              </a:rPr>
              <a:t> </a:t>
            </a:r>
          </a:p>
        </p:txBody>
      </p:sp>
      <p:sp>
        <p:nvSpPr>
          <p:cNvPr id="2" name="TextBox 1"/>
          <p:cNvSpPr txBox="1"/>
          <p:nvPr/>
        </p:nvSpPr>
        <p:spPr>
          <a:xfrm>
            <a:off x="1232059" y="4488419"/>
            <a:ext cx="226028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80230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Autofit/>
          </a:bodyPr>
          <a:lstStyle/>
          <a:p>
            <a:r>
              <a:rPr lang="en-US" sz="4000" dirty="0"/>
              <a:t>Pneumococcal Polysaccharide Vaccine </a:t>
            </a:r>
            <a:br>
              <a:rPr lang="en-US" sz="4000" dirty="0"/>
            </a:br>
            <a:r>
              <a:rPr lang="en-US" sz="4000" dirty="0"/>
              <a:t>for Adults (PPSV23)</a:t>
            </a:r>
            <a:endParaRPr lang="en-US" sz="4000" i="1" dirty="0"/>
          </a:p>
        </p:txBody>
      </p:sp>
      <p:sp>
        <p:nvSpPr>
          <p:cNvPr id="228354" name="Rectangle 3"/>
          <p:cNvSpPr>
            <a:spLocks noGrp="1" noChangeArrowheads="1"/>
          </p:cNvSpPr>
          <p:nvPr>
            <p:ph type="body" idx="4294967295"/>
          </p:nvPr>
        </p:nvSpPr>
        <p:spPr>
          <a:xfrm>
            <a:off x="304800" y="1371600"/>
            <a:ext cx="8610600" cy="3048000"/>
          </a:xfrm>
        </p:spPr>
        <p:txBody>
          <a:bodyPr>
            <a:normAutofit fontScale="92500" lnSpcReduction="10000"/>
          </a:bodyPr>
          <a:lstStyle/>
          <a:p>
            <a:pPr>
              <a:lnSpc>
                <a:spcPct val="80000"/>
              </a:lnSpc>
              <a:buFontTx/>
              <a:buNone/>
            </a:pPr>
            <a:r>
              <a:rPr lang="en-US" sz="2400" dirty="0"/>
              <a:t>ACIP recommends 1 dose of PPSV23 for:</a:t>
            </a:r>
          </a:p>
          <a:p>
            <a:pPr lvl="1">
              <a:lnSpc>
                <a:spcPct val="110000"/>
              </a:lnSpc>
              <a:buFont typeface="Arial" pitchFamily="34" charset="0"/>
              <a:buChar char="•"/>
            </a:pPr>
            <a:r>
              <a:rPr lang="en-US" sz="2400" dirty="0"/>
              <a:t>Adults 65 years and older</a:t>
            </a:r>
          </a:p>
          <a:p>
            <a:pPr lvl="1">
              <a:lnSpc>
                <a:spcPct val="110000"/>
              </a:lnSpc>
              <a:buFont typeface="Arial" pitchFamily="34" charset="0"/>
              <a:buChar char="•"/>
            </a:pPr>
            <a:r>
              <a:rPr lang="en-US" sz="2400" dirty="0"/>
              <a:t>Persons aged 2 through 64 years with medical conditions that increase their risk for pneumococcal infection </a:t>
            </a:r>
          </a:p>
          <a:p>
            <a:pPr lvl="1">
              <a:lnSpc>
                <a:spcPct val="110000"/>
              </a:lnSpc>
              <a:buFont typeface="Arial" pitchFamily="34" charset="0"/>
              <a:buChar char="•"/>
            </a:pPr>
            <a:r>
              <a:rPr lang="en-US" sz="2400" dirty="0"/>
              <a:t>Persons 19 through 64 years with asthma </a:t>
            </a:r>
          </a:p>
          <a:p>
            <a:pPr lvl="1">
              <a:lnSpc>
                <a:spcPct val="110000"/>
              </a:lnSpc>
              <a:buFont typeface="Arial" pitchFamily="34" charset="0"/>
              <a:buChar char="•"/>
            </a:pPr>
            <a:r>
              <a:rPr lang="en-US" sz="2400" dirty="0"/>
              <a:t>Cigarette smokers 19 years of age and older</a:t>
            </a:r>
          </a:p>
          <a:p>
            <a:pPr lvl="1">
              <a:lnSpc>
                <a:spcPct val="110000"/>
              </a:lnSpc>
              <a:buFont typeface="Arial" pitchFamily="34" charset="0"/>
              <a:buChar char="•"/>
            </a:pPr>
            <a:r>
              <a:rPr lang="en-US" sz="2400" dirty="0"/>
              <a:t>Revaccination not recommended for most persons until they reach age 65</a:t>
            </a:r>
          </a:p>
          <a:p>
            <a:pPr lvl="1">
              <a:lnSpc>
                <a:spcPct val="80000"/>
              </a:lnSpc>
              <a:buFont typeface="Arial" pitchFamily="34" charset="0"/>
              <a:buChar char="•"/>
            </a:pPr>
            <a:endParaRPr lang="en-US" sz="2400" dirty="0"/>
          </a:p>
        </p:txBody>
      </p:sp>
      <p:sp>
        <p:nvSpPr>
          <p:cNvPr id="1205253" name="Text Box 5"/>
          <p:cNvSpPr txBox="1">
            <a:spLocks noChangeArrowheads="1"/>
          </p:cNvSpPr>
          <p:nvPr/>
        </p:nvSpPr>
        <p:spPr bwMode="auto">
          <a:xfrm>
            <a:off x="152400" y="4554864"/>
            <a:ext cx="8915400" cy="1384995"/>
          </a:xfrm>
          <a:prstGeom prst="rect">
            <a:avLst/>
          </a:prstGeom>
          <a:noFill/>
          <a:ln w="9525">
            <a:noFill/>
            <a:miter lim="800000"/>
            <a:headEnd/>
            <a:tailEnd/>
          </a:ln>
        </p:spPr>
        <p:txBody>
          <a:bodyPr wrap="square">
            <a:spAutoFit/>
          </a:bodyPr>
          <a:lstStyle/>
          <a:p>
            <a:pPr marL="341313" indent="-341313">
              <a:spcBef>
                <a:spcPct val="20000"/>
              </a:spcBef>
            </a:pPr>
            <a:r>
              <a:rPr lang="en-US" sz="2400" dirty="0">
                <a:latin typeface="+mn-lt"/>
              </a:rPr>
              <a:t>    </a:t>
            </a:r>
            <a:r>
              <a:rPr lang="en-US" sz="2000" dirty="0">
                <a:latin typeface="+mn-lt"/>
              </a:rPr>
              <a:t>Persons at highest risk, such as those with immunocompromising conditions, and/or functional or anatomic asplenia, who received a dose before age 65, should receive a 2</a:t>
            </a:r>
            <a:r>
              <a:rPr lang="en-US" sz="2000" baseline="30000" dirty="0">
                <a:latin typeface="+mn-lt"/>
              </a:rPr>
              <a:t>nd</a:t>
            </a:r>
            <a:r>
              <a:rPr lang="en-US" sz="2000" dirty="0">
                <a:latin typeface="+mn-lt"/>
              </a:rPr>
              <a:t> dose 5 years </a:t>
            </a:r>
            <a:r>
              <a:rPr lang="en-US" sz="2000">
                <a:latin typeface="+mn-lt"/>
              </a:rPr>
              <a:t>after dose </a:t>
            </a:r>
            <a:r>
              <a:rPr lang="en-US" sz="2000" dirty="0">
                <a:latin typeface="+mn-lt"/>
              </a:rPr>
              <a:t>1, and a 3</a:t>
            </a:r>
            <a:r>
              <a:rPr lang="en-US" sz="2000" baseline="30000" dirty="0">
                <a:latin typeface="+mn-lt"/>
              </a:rPr>
              <a:t>rd</a:t>
            </a:r>
            <a:r>
              <a:rPr lang="en-US" sz="2000" dirty="0">
                <a:latin typeface="+mn-lt"/>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111309"/>
            <a:ext cx="7467600" cy="307777"/>
          </a:xfrm>
          <a:prstGeom prst="rect">
            <a:avLst/>
          </a:prstGeom>
        </p:spPr>
        <p:txBody>
          <a:bodyPr wrap="square">
            <a:spAutoFit/>
          </a:bodyPr>
          <a:lstStyle/>
          <a:p>
            <a:r>
              <a:rPr lang="en-US" sz="1400" b="1" dirty="0">
                <a:latin typeface="+mn-lt"/>
              </a:rPr>
              <a:t>MMWR, September 3, 2010, </a:t>
            </a:r>
            <a:r>
              <a:rPr lang="en-US" sz="1400" b="1" dirty="0" err="1">
                <a:latin typeface="+mn-lt"/>
              </a:rPr>
              <a:t>Vol</a:t>
            </a:r>
            <a:r>
              <a:rPr lang="en-US" sz="1400" b="1" dirty="0">
                <a:latin typeface="+mn-lt"/>
              </a:rPr>
              <a:t> 59, #34        MMWR, October 12,2012, </a:t>
            </a:r>
            <a:r>
              <a:rPr lang="en-US" sz="1400" b="1" dirty="0" err="1">
                <a:latin typeface="+mn-lt"/>
              </a:rPr>
              <a:t>Vol</a:t>
            </a:r>
            <a:r>
              <a:rPr lang="en-US" sz="1400" b="1" dirty="0">
                <a:latin typeface="+mn-lt"/>
              </a:rPr>
              <a:t> 61 #40</a:t>
            </a:r>
          </a:p>
        </p:txBody>
      </p:sp>
    </p:spTree>
    <p:extLst>
      <p:ext uri="{BB962C8B-B14F-4D97-AF65-F5344CB8AC3E}">
        <p14:creationId xmlns:p14="http://schemas.microsoft.com/office/powerpoint/2010/main" val="1483374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28600"/>
            <a:ext cx="9144000" cy="1143000"/>
          </a:xfrm>
        </p:spPr>
        <p:txBody>
          <a:bodyPr>
            <a:normAutofit fontScale="90000"/>
          </a:bodyPr>
          <a:lstStyle/>
          <a:p>
            <a:pPr eaLnBrk="1" hangingPunct="1"/>
            <a:r>
              <a:rPr lang="en-US" altLang="en-US" sz="4000" dirty="0"/>
              <a:t>Influenza Vaccines</a:t>
            </a:r>
            <a:br>
              <a:rPr lang="en-US" altLang="en-US" sz="4000" dirty="0"/>
            </a:br>
            <a:r>
              <a:rPr lang="en-US" altLang="en-US" sz="4000" dirty="0"/>
              <a:t>for 2017-2018 Season in the U.S.</a:t>
            </a:r>
          </a:p>
        </p:txBody>
      </p:sp>
      <p:sp>
        <p:nvSpPr>
          <p:cNvPr id="62468" name="Text Box 5"/>
          <p:cNvSpPr txBox="1">
            <a:spLocks noChangeArrowheads="1"/>
          </p:cNvSpPr>
          <p:nvPr/>
        </p:nvSpPr>
        <p:spPr bwMode="auto">
          <a:xfrm>
            <a:off x="0" y="1638300"/>
            <a:ext cx="9067800" cy="179126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    </a:t>
            </a:r>
            <a:r>
              <a:rPr kumimoji="0" lang="en-US" sz="2400" b="0" i="0" u="sng" strike="noStrike" kern="1200" cap="none" spc="0" normalizeH="0" baseline="0" noProof="0" dirty="0">
                <a:ln>
                  <a:noFill/>
                </a:ln>
                <a:solidFill>
                  <a:prstClr val="black"/>
                </a:solidFill>
                <a:effectLst/>
                <a:uLnTx/>
                <a:uFillTx/>
                <a:latin typeface="Segoe UI"/>
                <a:ea typeface="+mn-ea"/>
                <a:cs typeface="Arial" charset="0"/>
              </a:rPr>
              <a:t>Trivalent Vaccines (IIV3): </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A/Michigan/45/2015 (H1N1) </a:t>
            </a:r>
            <a:r>
              <a:rPr kumimoji="0" lang="en-US" sz="2400" b="0" i="0" u="none" strike="noStrike" kern="1200" cap="none" spc="0" normalizeH="0" baseline="0" noProof="0" dirty="0">
                <a:ln>
                  <a:noFill/>
                </a:ln>
                <a:solidFill>
                  <a:srgbClr val="FF0000"/>
                </a:solidFill>
                <a:effectLst/>
                <a:uLnTx/>
                <a:uFillTx/>
                <a:latin typeface="Segoe UI"/>
                <a:ea typeface="+mn-ea"/>
                <a:cs typeface="Arial" charset="0"/>
              </a:rPr>
              <a:t>(NEW)</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A/Hong Kong/4801/2014 (H3N2)-like virus</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B/Brisbane/60/2008-like virus</a:t>
            </a:r>
            <a:endParaRPr kumimoji="0" lang="en-US" sz="2000" b="0" i="1" u="none" strike="noStrike" kern="1200" cap="none" spc="0" normalizeH="0" baseline="0" noProof="0" dirty="0">
              <a:ln>
                <a:noFill/>
              </a:ln>
              <a:solidFill>
                <a:prstClr val="black"/>
              </a:solidFill>
              <a:effectLst>
                <a:glow rad="127000">
                  <a:srgbClr val="FFFF00"/>
                </a:glow>
              </a:effectLst>
              <a:uLnTx/>
              <a:uFillTx/>
              <a:latin typeface="Segoe UI"/>
              <a:ea typeface="+mn-ea"/>
              <a:cs typeface="Arial" charset="0"/>
            </a:endParaRPr>
          </a:p>
        </p:txBody>
      </p:sp>
      <p:sp>
        <p:nvSpPr>
          <p:cNvPr id="2" name="TextBox 1"/>
          <p:cNvSpPr txBox="1"/>
          <p:nvPr/>
        </p:nvSpPr>
        <p:spPr>
          <a:xfrm>
            <a:off x="-76200" y="4306129"/>
            <a:ext cx="8839200" cy="830997"/>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Segoe UI"/>
                <a:ea typeface="+mn-ea"/>
                <a:cs typeface="Arial" charset="0"/>
              </a:rPr>
              <a:t>ACIP </a:t>
            </a:r>
            <a:r>
              <a:rPr kumimoji="0" lang="en-US" sz="2400" b="0" i="0" u="none" strike="noStrike" kern="0" cap="none" spc="0" normalizeH="0" baseline="0" noProof="0" dirty="0">
                <a:ln>
                  <a:noFill/>
                </a:ln>
                <a:solidFill>
                  <a:prstClr val="black"/>
                </a:solidFill>
                <a:effectLst/>
                <a:uLnTx/>
                <a:uFillTx/>
                <a:latin typeface="Segoe UI"/>
                <a:ea typeface="+mn-ea"/>
                <a:cs typeface="+mn-cs"/>
              </a:rPr>
              <a:t>r</a:t>
            </a:r>
            <a:r>
              <a:rPr kumimoji="0" lang="en-US" sz="2400" b="0" i="0" u="none" strike="noStrike" kern="0" cap="none" spc="0" normalizeH="0" baseline="0" noProof="0" dirty="0">
                <a:ln>
                  <a:noFill/>
                </a:ln>
                <a:solidFill>
                  <a:prstClr val="black"/>
                </a:solidFill>
                <a:effectLst/>
                <a:uLnTx/>
                <a:uFillTx/>
                <a:latin typeface="Segoe UI"/>
                <a:ea typeface="+mn-ea"/>
                <a:cs typeface="Arial" charset="0"/>
              </a:rPr>
              <a:t>ecommends annual influenza vaccine for all persons 6 months of age and older who do not have contraindications.</a:t>
            </a:r>
            <a:endParaRPr kumimoji="0" lang="en-US" sz="2400" b="0" i="0" u="none" strike="noStrike" kern="1200" cap="none" spc="0" normalizeH="0" baseline="0" noProof="0" dirty="0">
              <a:ln>
                <a:noFill/>
              </a:ln>
              <a:solidFill>
                <a:prstClr val="black"/>
              </a:solidFill>
              <a:effectLst/>
              <a:uLnTx/>
              <a:uFillTx/>
              <a:latin typeface="Segoe UI"/>
              <a:ea typeface="+mn-ea"/>
              <a:cs typeface="Arial" charset="0"/>
            </a:endParaRPr>
          </a:p>
        </p:txBody>
      </p:sp>
      <p:sp>
        <p:nvSpPr>
          <p:cNvPr id="6" name="TextBox 5"/>
          <p:cNvSpPr txBox="1"/>
          <p:nvPr/>
        </p:nvSpPr>
        <p:spPr>
          <a:xfrm>
            <a:off x="-76200" y="3444507"/>
            <a:ext cx="8991600" cy="8302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2400" b="0" i="0" u="sng" strike="noStrike" kern="1200" cap="none" spc="0" normalizeH="0" baseline="0" noProof="0" dirty="0">
                <a:ln>
                  <a:noFill/>
                </a:ln>
                <a:solidFill>
                  <a:prstClr val="black"/>
                </a:solidFill>
                <a:effectLst/>
                <a:uLnTx/>
                <a:uFillTx/>
                <a:latin typeface="Segoe UI"/>
                <a:ea typeface="+mn-ea"/>
                <a:cs typeface="Arial" charset="0"/>
              </a:rPr>
              <a:t>Quadrivalent Vaccines (IIIV4) will also include: </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B/Phuket/3073/2013-like virus</a:t>
            </a:r>
          </a:p>
        </p:txBody>
      </p:sp>
      <p:sp>
        <p:nvSpPr>
          <p:cNvPr id="3" name="Rectangle 2"/>
          <p:cNvSpPr/>
          <p:nvPr/>
        </p:nvSpPr>
        <p:spPr>
          <a:xfrm>
            <a:off x="808892" y="5874603"/>
            <a:ext cx="8153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Recommendations and Reports  Vol. 66 / No. 2 MMWR / August 25, 2017 </a:t>
            </a:r>
          </a:p>
        </p:txBody>
      </p:sp>
    </p:spTree>
    <p:extLst>
      <p:ext uri="{BB962C8B-B14F-4D97-AF65-F5344CB8AC3E}">
        <p14:creationId xmlns:p14="http://schemas.microsoft.com/office/powerpoint/2010/main" val="1435295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CA66-0069-4330-BE2C-46A3463BF836}"/>
              </a:ext>
            </a:extLst>
          </p:cNvPr>
          <p:cNvSpPr>
            <a:spLocks noGrp="1"/>
          </p:cNvSpPr>
          <p:nvPr>
            <p:ph type="title"/>
          </p:nvPr>
        </p:nvSpPr>
        <p:spPr>
          <a:xfrm>
            <a:off x="152400" y="228600"/>
            <a:ext cx="8839200" cy="990600"/>
          </a:xfrm>
        </p:spPr>
        <p:txBody>
          <a:bodyPr/>
          <a:lstStyle/>
          <a:p>
            <a:r>
              <a:rPr lang="en-US" dirty="0"/>
              <a:t>Product Updates</a:t>
            </a:r>
          </a:p>
        </p:txBody>
      </p:sp>
      <p:sp>
        <p:nvSpPr>
          <p:cNvPr id="3" name="Content Placeholder 2">
            <a:extLst>
              <a:ext uri="{FF2B5EF4-FFF2-40B4-BE49-F238E27FC236}">
                <a16:creationId xmlns:a16="http://schemas.microsoft.com/office/drawing/2014/main" id="{0D19637B-E3C5-4461-8322-5934326605D8}"/>
              </a:ext>
            </a:extLst>
          </p:cNvPr>
          <p:cNvSpPr>
            <a:spLocks noGrp="1"/>
          </p:cNvSpPr>
          <p:nvPr>
            <p:ph idx="1"/>
          </p:nvPr>
        </p:nvSpPr>
        <p:spPr>
          <a:xfrm>
            <a:off x="457200" y="1371600"/>
            <a:ext cx="8229600" cy="4754563"/>
          </a:xfrm>
        </p:spPr>
        <p:txBody>
          <a:bodyPr>
            <a:normAutofit lnSpcReduction="10000"/>
          </a:bodyPr>
          <a:lstStyle/>
          <a:p>
            <a:pPr marL="0" indent="0">
              <a:buNone/>
            </a:pPr>
            <a:r>
              <a:rPr lang="en-US" dirty="0"/>
              <a:t>FDA licensure and labeling changes:</a:t>
            </a:r>
          </a:p>
          <a:p>
            <a:r>
              <a:rPr lang="en-US" sz="2400" dirty="0"/>
              <a:t>Approval of Afluria Quadrivalent (Seqirus) and </a:t>
            </a:r>
            <a:r>
              <a:rPr lang="en-US" sz="2400" dirty="0" err="1"/>
              <a:t>Flublok</a:t>
            </a:r>
            <a:r>
              <a:rPr lang="en-US" sz="2400" dirty="0"/>
              <a:t> Quadrivalent (Protein Sciences)</a:t>
            </a:r>
          </a:p>
          <a:p>
            <a:pPr marL="0" indent="0">
              <a:buNone/>
            </a:pPr>
            <a:endParaRPr lang="en-US" sz="2400" dirty="0"/>
          </a:p>
          <a:p>
            <a:r>
              <a:rPr lang="en-US" sz="2400" dirty="0"/>
              <a:t>Expansion of the age indication for FluLaval Quadrivalent (GSK) and </a:t>
            </a:r>
            <a:r>
              <a:rPr lang="en-US" sz="2400" dirty="0" err="1"/>
              <a:t>Fluarix</a:t>
            </a:r>
            <a:r>
              <a:rPr lang="en-US" sz="2400" dirty="0"/>
              <a:t> Quadrivalent (GSK) to age 6 months and older (previously licensed for people 3 years and older)</a:t>
            </a:r>
          </a:p>
          <a:p>
            <a:pPr marL="0" indent="0">
              <a:buNone/>
            </a:pPr>
            <a:endParaRPr lang="en-US" sz="2400" dirty="0"/>
          </a:p>
          <a:p>
            <a:r>
              <a:rPr lang="en-US" sz="2400" dirty="0"/>
              <a:t>Expansion of the age indication for Afluria (Seqirus) to include persons 5 years and older (previously recommended for persons 9 years and older)</a:t>
            </a:r>
          </a:p>
        </p:txBody>
      </p:sp>
    </p:spTree>
    <p:extLst>
      <p:ext uri="{BB962C8B-B14F-4D97-AF65-F5344CB8AC3E}">
        <p14:creationId xmlns:p14="http://schemas.microsoft.com/office/powerpoint/2010/main" val="3237678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normAutofit/>
          </a:bodyPr>
          <a:lstStyle/>
          <a:p>
            <a:r>
              <a:rPr lang="en-US" dirty="0"/>
              <a:t>Dosing Algorithm for Children </a:t>
            </a:r>
          </a:p>
        </p:txBody>
      </p:sp>
      <p:pic>
        <p:nvPicPr>
          <p:cNvPr id="4" name="Picture 3">
            <a:extLst>
              <a:ext uri="{FF2B5EF4-FFF2-40B4-BE49-F238E27FC236}">
                <a16:creationId xmlns:a16="http://schemas.microsoft.com/office/drawing/2014/main" id="{CFF4CC17-F95E-49BE-B947-2E7D0E74B9B9}"/>
              </a:ext>
            </a:extLst>
          </p:cNvPr>
          <p:cNvPicPr>
            <a:picLocks noChangeAspect="1"/>
          </p:cNvPicPr>
          <p:nvPr/>
        </p:nvPicPr>
        <p:blipFill>
          <a:blip r:embed="rId3"/>
          <a:stretch>
            <a:fillRect/>
          </a:stretch>
        </p:blipFill>
        <p:spPr>
          <a:xfrm>
            <a:off x="533400" y="1219200"/>
            <a:ext cx="7848600" cy="4953000"/>
          </a:xfrm>
          <a:prstGeom prst="rect">
            <a:avLst/>
          </a:prstGeom>
        </p:spPr>
      </p:pic>
    </p:spTree>
    <p:extLst>
      <p:ext uri="{BB962C8B-B14F-4D97-AF65-F5344CB8AC3E}">
        <p14:creationId xmlns:p14="http://schemas.microsoft.com/office/powerpoint/2010/main" val="2589978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804"/>
            <a:ext cx="8839200" cy="990600"/>
          </a:xfrm>
        </p:spPr>
        <p:txBody>
          <a:bodyPr>
            <a:noAutofit/>
          </a:bodyPr>
          <a:lstStyle/>
          <a:p>
            <a:r>
              <a:rPr lang="en-US" sz="3600" b="1" dirty="0"/>
              <a:t>Influenza Vaccination of Persons </a:t>
            </a:r>
            <a:br>
              <a:rPr lang="en-US" sz="3600" b="1" dirty="0"/>
            </a:br>
            <a:r>
              <a:rPr lang="en-US" sz="3600" b="1" dirty="0"/>
              <a:t>with a History of Egg Allergy</a:t>
            </a:r>
          </a:p>
        </p:txBody>
      </p:sp>
      <p:sp>
        <p:nvSpPr>
          <p:cNvPr id="3" name="Content Placeholder 2"/>
          <p:cNvSpPr>
            <a:spLocks noGrp="1"/>
          </p:cNvSpPr>
          <p:nvPr>
            <p:ph idx="1"/>
          </p:nvPr>
        </p:nvSpPr>
        <p:spPr>
          <a:xfrm>
            <a:off x="381000" y="1600200"/>
            <a:ext cx="8382000" cy="5807288"/>
          </a:xfrm>
        </p:spPr>
        <p:txBody>
          <a:bodyPr>
            <a:noAutofit/>
          </a:bodyPr>
          <a:lstStyle/>
          <a:p>
            <a:r>
              <a:rPr lang="en-US" sz="2000" dirty="0"/>
              <a:t>Persons with a history of egg allergy who have experienced only urticarial (hives) after exposure to egg should receive influenza vaccine. </a:t>
            </a:r>
          </a:p>
          <a:p>
            <a:r>
              <a:rPr lang="en-US" sz="2000" dirty="0"/>
              <a:t>Persons who report having had reactions to egg involving symptoms other than urticarial (hives), such as angioedema, respiratory distress, lightheadedness, or recurrent emesis; or who required epinephrine or another emergency medical intervention, may similarly receive any licensed and recommended influenza vaccine (i.e., any IIV or RIV) that is otherwise appropriate for the recipient’s age and health status. </a:t>
            </a:r>
          </a:p>
          <a:p>
            <a:r>
              <a:rPr lang="en-US" sz="2000" u="sng" dirty="0"/>
              <a:t>A previous severe allergic reaction to influenza vaccine is a contraindication to future receipt of the vaccine.</a:t>
            </a:r>
          </a:p>
        </p:txBody>
      </p:sp>
      <p:sp>
        <p:nvSpPr>
          <p:cNvPr id="4" name="Rectangle 3"/>
          <p:cNvSpPr/>
          <p:nvPr/>
        </p:nvSpPr>
        <p:spPr>
          <a:xfrm>
            <a:off x="2200275" y="6400800"/>
            <a:ext cx="4743450" cy="253916"/>
          </a:xfrm>
          <a:prstGeom prst="rect">
            <a:avLst/>
          </a:prstGeom>
        </p:spPr>
        <p:txBody>
          <a:bodyPr wrap="square">
            <a:spAutoFit/>
          </a:bodyPr>
          <a:lstStyle/>
          <a:p>
            <a:pPr algn="ctr" fontAlgn="auto">
              <a:spcBef>
                <a:spcPts val="0"/>
              </a:spcBef>
              <a:spcAft>
                <a:spcPts val="0"/>
              </a:spcAft>
            </a:pPr>
            <a:r>
              <a:rPr lang="en-US" sz="1050" b="1" dirty="0">
                <a:latin typeface="Calibri"/>
                <a:cs typeface="+mn-cs"/>
              </a:rPr>
              <a:t>Recommendations and Reports  Vol. 65 / No. 5 MMWR / August 26, 2016 </a:t>
            </a:r>
            <a:endParaRPr lang="en-US" sz="1050" dirty="0">
              <a:latin typeface="Calibri"/>
              <a:cs typeface="+mn-cs"/>
            </a:endParaRPr>
          </a:p>
        </p:txBody>
      </p:sp>
    </p:spTree>
    <p:extLst>
      <p:ext uri="{BB962C8B-B14F-4D97-AF65-F5344CB8AC3E}">
        <p14:creationId xmlns:p14="http://schemas.microsoft.com/office/powerpoint/2010/main" val="324716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42B9-93DA-47FD-9DD2-59C595BDFD09}"/>
              </a:ext>
            </a:extLst>
          </p:cNvPr>
          <p:cNvSpPr>
            <a:spLocks noGrp="1"/>
          </p:cNvSpPr>
          <p:nvPr>
            <p:ph type="title"/>
          </p:nvPr>
        </p:nvSpPr>
        <p:spPr>
          <a:xfrm>
            <a:off x="152400" y="0"/>
            <a:ext cx="8839200" cy="1447800"/>
          </a:xfrm>
        </p:spPr>
        <p:txBody>
          <a:bodyPr>
            <a:normAutofit/>
          </a:bodyPr>
          <a:lstStyle/>
          <a:p>
            <a:r>
              <a:rPr lang="en-US" dirty="0"/>
              <a:t>Serogroup A, C, W, Y Meningococcal Vaccines</a:t>
            </a:r>
          </a:p>
        </p:txBody>
      </p:sp>
      <p:sp>
        <p:nvSpPr>
          <p:cNvPr id="3" name="Content Placeholder 2">
            <a:extLst>
              <a:ext uri="{FF2B5EF4-FFF2-40B4-BE49-F238E27FC236}">
                <a16:creationId xmlns:a16="http://schemas.microsoft.com/office/drawing/2014/main" id="{2D46676C-BC78-4AF9-AE99-1331ED4792E1}"/>
              </a:ext>
            </a:extLst>
          </p:cNvPr>
          <p:cNvSpPr>
            <a:spLocks noGrp="1"/>
          </p:cNvSpPr>
          <p:nvPr>
            <p:ph idx="1"/>
          </p:nvPr>
        </p:nvSpPr>
        <p:spPr>
          <a:xfrm>
            <a:off x="457200" y="1600201"/>
            <a:ext cx="8229600" cy="3886200"/>
          </a:xfrm>
        </p:spPr>
        <p:txBody>
          <a:bodyPr>
            <a:normAutofit/>
          </a:bodyPr>
          <a:lstStyle/>
          <a:p>
            <a:pPr marL="0" indent="0">
              <a:buNone/>
            </a:pPr>
            <a:r>
              <a:rPr lang="en-US" sz="2800" dirty="0"/>
              <a:t>Routine Recommendation</a:t>
            </a:r>
          </a:p>
          <a:p>
            <a:r>
              <a:rPr lang="en-US" sz="2400" dirty="0"/>
              <a:t>2-dose series at 11-12 years and 16 years</a:t>
            </a:r>
          </a:p>
          <a:p>
            <a:pPr marL="0" indent="0">
              <a:buNone/>
            </a:pPr>
            <a:endParaRPr lang="en-US" sz="2800" dirty="0"/>
          </a:p>
          <a:p>
            <a:r>
              <a:rPr lang="en-US" sz="2400" dirty="0"/>
              <a:t>Age 13-15 years administer 1-dose and booster at age 16-18 years (minimal interval 8 weeks)</a:t>
            </a:r>
          </a:p>
          <a:p>
            <a:pPr marL="0" indent="0">
              <a:buNone/>
            </a:pPr>
            <a:endParaRPr lang="en-US" sz="2800" dirty="0"/>
          </a:p>
          <a:p>
            <a:r>
              <a:rPr lang="en-US" sz="2400" dirty="0"/>
              <a:t>1-dose at age 16-18 years </a:t>
            </a:r>
          </a:p>
        </p:txBody>
      </p:sp>
    </p:spTree>
    <p:extLst>
      <p:ext uri="{BB962C8B-B14F-4D97-AF65-F5344CB8AC3E}">
        <p14:creationId xmlns:p14="http://schemas.microsoft.com/office/powerpoint/2010/main" val="1446384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F4E6-D233-4BD7-9B34-0A6176EA5207}"/>
              </a:ext>
            </a:extLst>
          </p:cNvPr>
          <p:cNvSpPr>
            <a:spLocks noGrp="1"/>
          </p:cNvSpPr>
          <p:nvPr>
            <p:ph type="title"/>
          </p:nvPr>
        </p:nvSpPr>
        <p:spPr>
          <a:xfrm>
            <a:off x="152400" y="152400"/>
            <a:ext cx="8839200" cy="990600"/>
          </a:xfrm>
        </p:spPr>
        <p:txBody>
          <a:bodyPr>
            <a:noAutofit/>
          </a:bodyPr>
          <a:lstStyle/>
          <a:p>
            <a:r>
              <a:rPr lang="en-US" dirty="0"/>
              <a:t>Meningococcal Vaccines for Special Populations and Situations</a:t>
            </a:r>
          </a:p>
        </p:txBody>
      </p:sp>
      <p:sp>
        <p:nvSpPr>
          <p:cNvPr id="3" name="Content Placeholder 2">
            <a:extLst>
              <a:ext uri="{FF2B5EF4-FFF2-40B4-BE49-F238E27FC236}">
                <a16:creationId xmlns:a16="http://schemas.microsoft.com/office/drawing/2014/main" id="{EF677777-271C-4F4F-8B30-E9FA3B43AEDD}"/>
              </a:ext>
            </a:extLst>
          </p:cNvPr>
          <p:cNvSpPr>
            <a:spLocks noGrp="1"/>
          </p:cNvSpPr>
          <p:nvPr>
            <p:ph idx="1"/>
          </p:nvPr>
        </p:nvSpPr>
        <p:spPr>
          <a:xfrm>
            <a:off x="457200" y="1752600"/>
            <a:ext cx="8229600" cy="4525963"/>
          </a:xfrm>
        </p:spPr>
        <p:txBody>
          <a:bodyPr>
            <a:normAutofit/>
          </a:bodyPr>
          <a:lstStyle/>
          <a:p>
            <a:r>
              <a:rPr lang="en-US" sz="2400" dirty="0"/>
              <a:t>Anatomic or functional asplenia, sickle cell disease, HIV infection, persistent complement component deficiency (including eculizumab use)</a:t>
            </a:r>
          </a:p>
          <a:p>
            <a:pPr marL="0" indent="0">
              <a:buNone/>
            </a:pPr>
            <a:endParaRPr lang="en-US" sz="2400" dirty="0"/>
          </a:p>
          <a:p>
            <a:r>
              <a:rPr lang="en-US" sz="2400" dirty="0"/>
              <a:t>Children who travel to or live in countries where meningococcal disease is hyperendemic or epidemic, including countries in the African meningitis belt or during the Hajj, or exposure to an outbreak attributable to a vaccine serogroup</a:t>
            </a:r>
          </a:p>
        </p:txBody>
      </p:sp>
    </p:spTree>
    <p:extLst>
      <p:ext uri="{BB962C8B-B14F-4D97-AF65-F5344CB8AC3E}">
        <p14:creationId xmlns:p14="http://schemas.microsoft.com/office/powerpoint/2010/main" val="265282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DC90-89BF-47FC-9A22-4AD6E7DA4FF3}"/>
              </a:ext>
            </a:extLst>
          </p:cNvPr>
          <p:cNvSpPr>
            <a:spLocks noGrp="1"/>
          </p:cNvSpPr>
          <p:nvPr>
            <p:ph type="title"/>
          </p:nvPr>
        </p:nvSpPr>
        <p:spPr>
          <a:xfrm>
            <a:off x="152400" y="0"/>
            <a:ext cx="8839200" cy="1219200"/>
          </a:xfrm>
        </p:spPr>
        <p:txBody>
          <a:bodyPr>
            <a:noAutofit/>
          </a:bodyPr>
          <a:lstStyle/>
          <a:p>
            <a:r>
              <a:rPr lang="en-US" dirty="0"/>
              <a:t>Serogroup B Meningococcal Vaccines</a:t>
            </a:r>
          </a:p>
        </p:txBody>
      </p:sp>
      <p:sp>
        <p:nvSpPr>
          <p:cNvPr id="3" name="Content Placeholder 2">
            <a:extLst>
              <a:ext uri="{FF2B5EF4-FFF2-40B4-BE49-F238E27FC236}">
                <a16:creationId xmlns:a16="http://schemas.microsoft.com/office/drawing/2014/main" id="{7DE3AD48-60D6-4E34-8CDD-9F32BBC8A3DA}"/>
              </a:ext>
            </a:extLst>
          </p:cNvPr>
          <p:cNvSpPr>
            <a:spLocks noGrp="1"/>
          </p:cNvSpPr>
          <p:nvPr>
            <p:ph idx="1"/>
          </p:nvPr>
        </p:nvSpPr>
        <p:spPr>
          <a:xfrm>
            <a:off x="457200" y="1447800"/>
            <a:ext cx="8229600" cy="4727669"/>
          </a:xfrm>
        </p:spPr>
        <p:txBody>
          <a:bodyPr>
            <a:normAutofit/>
          </a:bodyPr>
          <a:lstStyle/>
          <a:p>
            <a:pPr marL="0" indent="0">
              <a:buNone/>
            </a:pPr>
            <a:r>
              <a:rPr lang="en-US" dirty="0"/>
              <a:t>ACIP Recommendation</a:t>
            </a:r>
          </a:p>
          <a:p>
            <a:r>
              <a:rPr lang="en-US" sz="2800" dirty="0"/>
              <a:t>May be given at clinical discretion to adolescents 16-23 years (preferred age 16-18 years) who are not at increased risk</a:t>
            </a:r>
          </a:p>
          <a:p>
            <a:pPr lvl="1">
              <a:buFont typeface="Wingdings" panose="05000000000000000000" pitchFamily="2" charset="2"/>
              <a:buChar char="ü"/>
            </a:pPr>
            <a:r>
              <a:rPr lang="en-US" sz="2400" dirty="0"/>
              <a:t>Bexsero: 2 doses at least 1 month apart</a:t>
            </a:r>
          </a:p>
          <a:p>
            <a:pPr lvl="1">
              <a:buFont typeface="Wingdings" panose="05000000000000000000" pitchFamily="2" charset="2"/>
              <a:buChar char="ü"/>
            </a:pPr>
            <a:r>
              <a:rPr lang="en-US" sz="2400" dirty="0"/>
              <a:t>Trumenba: 2 doses at least 6 months apart. If 2</a:t>
            </a:r>
            <a:r>
              <a:rPr lang="en-US" sz="2400" baseline="30000" dirty="0"/>
              <a:t>nd</a:t>
            </a:r>
            <a:r>
              <a:rPr lang="en-US" sz="2400" dirty="0"/>
              <a:t> dose given earlier than 6 months, give 3</a:t>
            </a:r>
            <a:r>
              <a:rPr lang="en-US" sz="2400" baseline="30000" dirty="0"/>
              <a:t>rd</a:t>
            </a:r>
            <a:r>
              <a:rPr lang="en-US" sz="2400" dirty="0"/>
              <a:t> dose at least 4 months after the 2</a:t>
            </a:r>
            <a:r>
              <a:rPr lang="en-US" sz="2400" baseline="30000" dirty="0"/>
              <a:t>nd</a:t>
            </a:r>
            <a:r>
              <a:rPr lang="en-US" sz="2400" dirty="0"/>
              <a:t> dose</a:t>
            </a:r>
          </a:p>
        </p:txBody>
      </p:sp>
    </p:spTree>
    <p:extLst>
      <p:ext uri="{BB962C8B-B14F-4D97-AF65-F5344CB8AC3E}">
        <p14:creationId xmlns:p14="http://schemas.microsoft.com/office/powerpoint/2010/main" val="522857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8953-A12B-4864-86C2-FFC89A6010B2}"/>
              </a:ext>
            </a:extLst>
          </p:cNvPr>
          <p:cNvSpPr>
            <a:spLocks noGrp="1"/>
          </p:cNvSpPr>
          <p:nvPr>
            <p:ph type="title"/>
          </p:nvPr>
        </p:nvSpPr>
        <p:spPr>
          <a:xfrm>
            <a:off x="152400" y="304800"/>
            <a:ext cx="8839200" cy="990600"/>
          </a:xfrm>
        </p:spPr>
        <p:txBody>
          <a:bodyPr>
            <a:noAutofit/>
          </a:bodyPr>
          <a:lstStyle/>
          <a:p>
            <a:r>
              <a:rPr lang="en-US" dirty="0"/>
              <a:t>Serogroup B for Special Populations and Situations</a:t>
            </a:r>
          </a:p>
        </p:txBody>
      </p:sp>
      <p:sp>
        <p:nvSpPr>
          <p:cNvPr id="3" name="Content Placeholder 2">
            <a:extLst>
              <a:ext uri="{FF2B5EF4-FFF2-40B4-BE49-F238E27FC236}">
                <a16:creationId xmlns:a16="http://schemas.microsoft.com/office/drawing/2014/main" id="{FC98BECE-6371-4602-B539-4EE118242FA7}"/>
              </a:ext>
            </a:extLst>
          </p:cNvPr>
          <p:cNvSpPr>
            <a:spLocks noGrp="1"/>
          </p:cNvSpPr>
          <p:nvPr>
            <p:ph idx="1"/>
          </p:nvPr>
        </p:nvSpPr>
        <p:spPr>
          <a:xfrm>
            <a:off x="152400" y="1600200"/>
            <a:ext cx="8839200" cy="4525963"/>
          </a:xfrm>
        </p:spPr>
        <p:txBody>
          <a:bodyPr>
            <a:normAutofit/>
          </a:bodyPr>
          <a:lstStyle/>
          <a:p>
            <a:pPr marL="0" indent="0">
              <a:buNone/>
            </a:pPr>
            <a:r>
              <a:rPr lang="en-US" sz="2800" dirty="0"/>
              <a:t>Anatomic or functional asplenia, sickle cell disease, persistent complement component deficiency (including eculizumab use), serogroup B meningococcal disease outbreak</a:t>
            </a:r>
          </a:p>
          <a:p>
            <a:pPr lvl="1">
              <a:buFont typeface="Wingdings" panose="05000000000000000000" pitchFamily="2" charset="2"/>
              <a:buChar char="ü"/>
            </a:pPr>
            <a:r>
              <a:rPr lang="en-US" sz="2400" dirty="0"/>
              <a:t>Bexsero: 2-doses at least 1 month apart</a:t>
            </a:r>
          </a:p>
          <a:p>
            <a:pPr lvl="1">
              <a:buFont typeface="Wingdings" panose="05000000000000000000" pitchFamily="2" charset="2"/>
              <a:buChar char="ü"/>
            </a:pPr>
            <a:r>
              <a:rPr lang="en-US" sz="2400" dirty="0"/>
              <a:t>Trumenba: 3-dose series at 0, 1-2, and 6 months</a:t>
            </a:r>
          </a:p>
          <a:p>
            <a:pPr marL="0" indent="0">
              <a:buNone/>
            </a:pPr>
            <a:endParaRPr lang="en-US" dirty="0"/>
          </a:p>
          <a:p>
            <a:pPr marL="0" indent="0">
              <a:buNone/>
            </a:pPr>
            <a:r>
              <a:rPr lang="en-US" sz="2800" dirty="0"/>
              <a:t>Bexsero and Trumenba are not interchangeable</a:t>
            </a:r>
          </a:p>
        </p:txBody>
      </p:sp>
    </p:spTree>
    <p:extLst>
      <p:ext uri="{BB962C8B-B14F-4D97-AF65-F5344CB8AC3E}">
        <p14:creationId xmlns:p14="http://schemas.microsoft.com/office/powerpoint/2010/main" val="1586725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020574"/>
          </a:xfrm>
        </p:spPr>
        <p:txBody>
          <a:bodyPr/>
          <a:lstStyle/>
          <a:p>
            <a:pPr marL="0" indent="0" eaLnBrk="1" hangingPunct="1">
              <a:lnSpc>
                <a:spcPct val="90000"/>
              </a:lnSpc>
              <a:buFontTx/>
              <a:buNone/>
            </a:pPr>
            <a:r>
              <a:rPr lang="en-US" sz="2400" b="1" dirty="0">
                <a:solidFill>
                  <a:srgbClr val="FFFF99"/>
                </a:solidFill>
                <a:cs typeface="Arial" charset="0"/>
              </a:rPr>
              <a:t>Which patients should receive a 2-dose schedule of Trumenba (MenB, Pfizer)?</a:t>
            </a: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3" name="Rectangle 2"/>
          <p:cNvSpPr/>
          <p:nvPr/>
        </p:nvSpPr>
        <p:spPr>
          <a:xfrm>
            <a:off x="662940" y="5634693"/>
            <a:ext cx="7127383"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charset="0"/>
              </a:rPr>
              <a:t>Ref: Recommended Immunization Schedule for Children and Adolescents Aged 18 years or younger, United States, 2017</a:t>
            </a:r>
            <a:endParaRPr kumimoji="0" lang="en-US" sz="1200" b="1" i="0" u="none" strike="noStrike" kern="1200" cap="none" spc="0" normalizeH="0" baseline="0" noProof="0" dirty="0">
              <a:ln>
                <a:noFill/>
              </a:ln>
              <a:solidFill>
                <a:srgbClr val="FFFFFF"/>
              </a:solidFill>
              <a:effectLst/>
              <a:uLnTx/>
              <a:uFillTx/>
              <a:latin typeface="Calibri"/>
              <a:ea typeface="+mn-ea"/>
              <a:cs typeface="Arial" charset="0"/>
            </a:endParaRPr>
          </a:p>
        </p:txBody>
      </p:sp>
    </p:spTree>
    <p:custDataLst>
      <p:tags r:id="rId1"/>
    </p:custDataLst>
    <p:extLst>
      <p:ext uri="{BB962C8B-B14F-4D97-AF65-F5344CB8AC3E}">
        <p14:creationId xmlns:p14="http://schemas.microsoft.com/office/powerpoint/2010/main" val="3465413454"/>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rgbClr val="FFFF99"/>
                </a:solidFill>
                <a:cs typeface="Arial" charset="0"/>
              </a:rPr>
              <a:t>Which patients should receive a 2-dose schedule of Trumenba (MenB, Pfizer)?</a:t>
            </a: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2" name="TextBox 1"/>
          <p:cNvSpPr txBox="1"/>
          <p:nvPr/>
        </p:nvSpPr>
        <p:spPr>
          <a:xfrm>
            <a:off x="609600" y="3481060"/>
            <a:ext cx="7965584"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lumMod val="40000"/>
                    <a:lumOff val="60000"/>
                  </a:srgbClr>
                </a:solidFill>
                <a:effectLst/>
                <a:uLnTx/>
                <a:uFillTx/>
                <a:latin typeface="Calibri"/>
                <a:ea typeface="+mn-ea"/>
                <a:cs typeface="+mn-cs"/>
              </a:rPr>
              <a:t>Healthy adolescents who are not at increased risk for meningococcal disease should receive 2 doses of Trumenba administered at 0 and 6 months. If the second dose is given at an interval of less than 6 months, a third dose should be given at least 4 months after the 2nd dose.</a:t>
            </a:r>
          </a:p>
        </p:txBody>
      </p:sp>
      <p:sp>
        <p:nvSpPr>
          <p:cNvPr id="3" name="Rectangle 2"/>
          <p:cNvSpPr/>
          <p:nvPr/>
        </p:nvSpPr>
        <p:spPr>
          <a:xfrm>
            <a:off x="645016" y="5827693"/>
            <a:ext cx="7127383"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charset="0"/>
              </a:rPr>
              <a:t>Ref: Recommended Immunization Schedule for Children and Adolescents Aged 18 years or younger, United States, 2017</a:t>
            </a:r>
            <a:endParaRPr kumimoji="0" lang="en-US" sz="1200" b="1" i="0" u="none" strike="noStrike" kern="1200" cap="none" spc="0" normalizeH="0" baseline="0" noProof="0" dirty="0">
              <a:ln>
                <a:noFill/>
              </a:ln>
              <a:solidFill>
                <a:srgbClr val="FFFFFF"/>
              </a:solidFill>
              <a:effectLst/>
              <a:uLnTx/>
              <a:uFillTx/>
              <a:latin typeface="Calibri"/>
              <a:ea typeface="+mn-ea"/>
              <a:cs typeface="Arial" charset="0"/>
            </a:endParaRPr>
          </a:p>
        </p:txBody>
      </p:sp>
    </p:spTree>
    <p:custDataLst>
      <p:tags r:id="rId1"/>
    </p:custDataLst>
    <p:extLst>
      <p:ext uri="{BB962C8B-B14F-4D97-AF65-F5344CB8AC3E}">
        <p14:creationId xmlns:p14="http://schemas.microsoft.com/office/powerpoint/2010/main" val="631835736"/>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543794"/>
          </a:xfrm>
        </p:spPr>
        <p:txBody>
          <a:bodyPr/>
          <a:lstStyle/>
          <a:p>
            <a:pPr marL="0" indent="0" eaLnBrk="1" hangingPunct="1">
              <a:lnSpc>
                <a:spcPct val="90000"/>
              </a:lnSpc>
              <a:buFontTx/>
              <a:buNone/>
            </a:pPr>
            <a:r>
              <a:rPr lang="en-US" sz="2800" b="1" dirty="0">
                <a:solidFill>
                  <a:srgbClr val="FFFF99"/>
                </a:solidFill>
                <a:cs typeface="Arial" charset="0"/>
              </a:rPr>
              <a:t>If someone received MPSV4 or MenACWY at age 9 years, will two additional doses of MenACWY be needed?</a:t>
            </a: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3" name="Rectangle 2"/>
          <p:cNvSpPr/>
          <p:nvPr/>
        </p:nvSpPr>
        <p:spPr>
          <a:xfrm>
            <a:off x="662940" y="5634693"/>
            <a:ext cx="7127383"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charset="0"/>
              </a:rPr>
              <a:t>Ref: Recommended Immunization Schedule for Children and Adolescents Aged 18 years or younger, United States, 2017</a:t>
            </a:r>
            <a:endParaRPr kumimoji="0" lang="en-US" sz="1200" b="1" i="0" u="none" strike="noStrike" kern="1200" cap="none" spc="0" normalizeH="0" baseline="0" noProof="0" dirty="0">
              <a:ln>
                <a:noFill/>
              </a:ln>
              <a:solidFill>
                <a:srgbClr val="FFFFFF"/>
              </a:solidFill>
              <a:effectLst/>
              <a:uLnTx/>
              <a:uFillTx/>
              <a:latin typeface="Calibri"/>
              <a:ea typeface="+mn-ea"/>
              <a:cs typeface="Arial" charset="0"/>
            </a:endParaRPr>
          </a:p>
        </p:txBody>
      </p:sp>
    </p:spTree>
    <p:custDataLst>
      <p:tags r:id="rId1"/>
    </p:custDataLst>
    <p:extLst>
      <p:ext uri="{BB962C8B-B14F-4D97-AF65-F5344CB8AC3E}">
        <p14:creationId xmlns:p14="http://schemas.microsoft.com/office/powerpoint/2010/main" val="3398439543"/>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237561" y="1531292"/>
            <a:ext cx="7962900" cy="1211907"/>
          </a:xfrm>
        </p:spPr>
        <p:txBody>
          <a:bodyPr/>
          <a:lstStyle/>
          <a:p>
            <a:pPr marL="0" indent="0" eaLnBrk="1" hangingPunct="1">
              <a:lnSpc>
                <a:spcPct val="90000"/>
              </a:lnSpc>
              <a:buFontTx/>
              <a:buNone/>
            </a:pPr>
            <a:r>
              <a:rPr lang="en-US" sz="2800" b="1" dirty="0">
                <a:solidFill>
                  <a:srgbClr val="FFFF99"/>
                </a:solidFill>
                <a:cs typeface="Arial" charset="0"/>
              </a:rPr>
              <a:t>If someone received MPSV4 or MenACWY at age 9 years, will two additional doses of MenACWY be needed?</a:t>
            </a:r>
          </a:p>
        </p:txBody>
      </p:sp>
      <p:sp>
        <p:nvSpPr>
          <p:cNvPr id="345092" name="TextBox 5"/>
          <p:cNvSpPr txBox="1">
            <a:spLocks noChangeArrowheads="1"/>
          </p:cNvSpPr>
          <p:nvPr/>
        </p:nvSpPr>
        <p:spPr bwMode="auto">
          <a:xfrm>
            <a:off x="237561" y="3156801"/>
            <a:ext cx="8389620" cy="280692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FF99"/>
                </a:solidFill>
                <a:effectLst/>
                <a:uLnTx/>
                <a:uFillTx/>
                <a:latin typeface="Calibri"/>
                <a:ea typeface="+mn-ea"/>
                <a:cs typeface="Arial" charset="0"/>
              </a:rPr>
              <a:t>Yes. Doses of quadrivalent meningococcal vaccine (either MPSV4 or MenACWY) given before 10 years of age should not be counted as part of the routine 2-dose series. If a child received a dose of either MPSV4 or MenACWY before age 10 years, they should receive a dose of MenACWY at 11 or 12 years and a booster dose at age 16 years.</a:t>
            </a:r>
          </a:p>
        </p:txBody>
      </p:sp>
      <p:sp>
        <p:nvSpPr>
          <p:cNvPr id="3" name="Rectangle 2"/>
          <p:cNvSpPr/>
          <p:nvPr/>
        </p:nvSpPr>
        <p:spPr>
          <a:xfrm>
            <a:off x="237561" y="6031688"/>
            <a:ext cx="7142623"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charset="0"/>
              </a:rPr>
              <a:t>Ref: Recommended Immunization Schedule for Children and Adolescents Aged 18 years or younger, United States, 2017</a:t>
            </a:r>
            <a:endParaRPr kumimoji="0" lang="en-US" sz="1200" b="1" i="0" u="none" strike="noStrike" kern="1200" cap="none" spc="0" normalizeH="0" baseline="0" noProof="0" dirty="0">
              <a:ln>
                <a:noFill/>
              </a:ln>
              <a:solidFill>
                <a:srgbClr val="FFFFFF"/>
              </a:solidFill>
              <a:effectLst/>
              <a:uLnTx/>
              <a:uFillTx/>
              <a:latin typeface="Calibri"/>
              <a:ea typeface="+mn-ea"/>
              <a:cs typeface="Arial" charset="0"/>
            </a:endParaRPr>
          </a:p>
        </p:txBody>
      </p:sp>
    </p:spTree>
    <p:custDataLst>
      <p:tags r:id="rId1"/>
    </p:custDataLst>
    <p:extLst>
      <p:ext uri="{BB962C8B-B14F-4D97-AF65-F5344CB8AC3E}">
        <p14:creationId xmlns:p14="http://schemas.microsoft.com/office/powerpoint/2010/main" val="1902766136"/>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E99E-218B-4570-935C-B0D8B7D682E7}"/>
              </a:ext>
            </a:extLst>
          </p:cNvPr>
          <p:cNvSpPr>
            <a:spLocks noGrp="1"/>
          </p:cNvSpPr>
          <p:nvPr>
            <p:ph type="title"/>
          </p:nvPr>
        </p:nvSpPr>
        <p:spPr>
          <a:xfrm>
            <a:off x="152400" y="0"/>
            <a:ext cx="8839200" cy="990600"/>
          </a:xfrm>
        </p:spPr>
        <p:txBody>
          <a:bodyPr/>
          <a:lstStyle/>
          <a:p>
            <a:r>
              <a:rPr lang="en-US" dirty="0"/>
              <a:t>HPV Vaccine</a:t>
            </a:r>
          </a:p>
        </p:txBody>
      </p:sp>
      <p:sp>
        <p:nvSpPr>
          <p:cNvPr id="3" name="Content Placeholder 2">
            <a:extLst>
              <a:ext uri="{FF2B5EF4-FFF2-40B4-BE49-F238E27FC236}">
                <a16:creationId xmlns:a16="http://schemas.microsoft.com/office/drawing/2014/main" id="{2D0A77CD-C139-48C1-B51C-6EF68E2E5320}"/>
              </a:ext>
            </a:extLst>
          </p:cNvPr>
          <p:cNvSpPr>
            <a:spLocks noGrp="1"/>
          </p:cNvSpPr>
          <p:nvPr>
            <p:ph idx="1"/>
          </p:nvPr>
        </p:nvSpPr>
        <p:spPr>
          <a:xfrm>
            <a:off x="121403" y="990600"/>
            <a:ext cx="8839200" cy="5376620"/>
          </a:xfrm>
        </p:spPr>
        <p:txBody>
          <a:bodyPr>
            <a:normAutofit fontScale="70000" lnSpcReduction="20000"/>
          </a:bodyPr>
          <a:lstStyle/>
          <a:p>
            <a:r>
              <a:rPr lang="en-US" dirty="0"/>
              <a:t>Routine recommendation for adolescents 11-12 years (can start at age 9)</a:t>
            </a:r>
          </a:p>
          <a:p>
            <a:pPr marL="0" indent="0">
              <a:buNone/>
            </a:pPr>
            <a:endParaRPr lang="en-US" dirty="0"/>
          </a:p>
          <a:p>
            <a:r>
              <a:rPr lang="en-US" dirty="0"/>
              <a:t>Number of doses dependent on age at initial vaccination</a:t>
            </a:r>
          </a:p>
          <a:p>
            <a:pPr marL="0" indent="0">
              <a:buNone/>
            </a:pPr>
            <a:r>
              <a:rPr lang="en-US" sz="2600" dirty="0"/>
              <a:t>     &gt;Age 9-14 years: 2-dose series at 0 and 6-12 months </a:t>
            </a:r>
          </a:p>
          <a:p>
            <a:pPr marL="0" indent="0">
              <a:buNone/>
            </a:pPr>
            <a:r>
              <a:rPr lang="en-US" sz="2600" dirty="0"/>
              <a:t>     &gt;Age 15 years or older: 3-dose series at 0, 1-2 months, and 6 months  </a:t>
            </a:r>
            <a:r>
              <a:rPr lang="en-US" dirty="0"/>
              <a:t>	   	   </a:t>
            </a:r>
          </a:p>
          <a:p>
            <a:pPr marL="0" indent="0">
              <a:buNone/>
            </a:pPr>
            <a:endParaRPr lang="en-US" dirty="0"/>
          </a:p>
          <a:p>
            <a:r>
              <a:rPr lang="en-US" dirty="0"/>
              <a:t>Persons who completed a valid series with any HPV vaccine do not need any additional doses</a:t>
            </a:r>
          </a:p>
          <a:p>
            <a:pPr marL="0" indent="0">
              <a:buNone/>
            </a:pPr>
            <a:endParaRPr lang="en-US" dirty="0"/>
          </a:p>
          <a:p>
            <a:r>
              <a:rPr lang="en-US" dirty="0"/>
              <a:t>Special Situations</a:t>
            </a:r>
          </a:p>
          <a:p>
            <a:pPr marL="0" indent="0">
              <a:buNone/>
            </a:pPr>
            <a:r>
              <a:rPr lang="en-US" dirty="0"/>
              <a:t>     </a:t>
            </a:r>
            <a:r>
              <a:rPr lang="en-US" sz="2600" dirty="0"/>
              <a:t>&gt;History of sexual abuse or assault: begin series at age 9 years</a:t>
            </a:r>
          </a:p>
          <a:p>
            <a:pPr marL="0" indent="0">
              <a:buNone/>
            </a:pPr>
            <a:r>
              <a:rPr lang="en-US" sz="2600" dirty="0"/>
              <a:t>      &gt;Immunocompromised: aged 9-26 years administer 3-dose series</a:t>
            </a:r>
          </a:p>
          <a:p>
            <a:pPr marL="0" indent="0">
              <a:lnSpc>
                <a:spcPct val="120000"/>
              </a:lnSpc>
              <a:buNone/>
            </a:pPr>
            <a:r>
              <a:rPr lang="en-US" sz="2600" dirty="0"/>
              <a:t>      &gt;Pregnancy: vaccination not recommended, but if administered</a:t>
            </a:r>
            <a:br>
              <a:rPr lang="en-US" sz="2600" dirty="0"/>
            </a:br>
            <a:r>
              <a:rPr lang="en-US" sz="2600" dirty="0"/>
              <a:t>         inadvertently while pregnant delay remaining doses until after  </a:t>
            </a:r>
          </a:p>
          <a:p>
            <a:pPr marL="0" indent="0">
              <a:lnSpc>
                <a:spcPct val="120000"/>
              </a:lnSpc>
              <a:buNone/>
            </a:pPr>
            <a:r>
              <a:rPr lang="en-US" sz="2600" dirty="0"/>
              <a:t>         pregnancy.  </a:t>
            </a:r>
          </a:p>
        </p:txBody>
      </p:sp>
    </p:spTree>
    <p:extLst>
      <p:ext uri="{BB962C8B-B14F-4D97-AF65-F5344CB8AC3E}">
        <p14:creationId xmlns:p14="http://schemas.microsoft.com/office/powerpoint/2010/main" val="251595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7258C-2BF5-4B6B-A797-FCE701D17301}"/>
              </a:ext>
            </a:extLst>
          </p:cNvPr>
          <p:cNvPicPr>
            <a:picLocks noChangeAspect="1"/>
          </p:cNvPicPr>
          <p:nvPr/>
        </p:nvPicPr>
        <p:blipFill>
          <a:blip r:embed="rId3"/>
          <a:stretch>
            <a:fillRect/>
          </a:stretch>
        </p:blipFill>
        <p:spPr>
          <a:xfrm>
            <a:off x="762000" y="228600"/>
            <a:ext cx="7796461" cy="6019800"/>
          </a:xfrm>
          <a:prstGeom prst="rect">
            <a:avLst/>
          </a:prstGeom>
          <a:ln w="38100">
            <a:solidFill>
              <a:schemeClr val="tx1"/>
            </a:solidFill>
          </a:ln>
        </p:spPr>
      </p:pic>
    </p:spTree>
    <p:extLst>
      <p:ext uri="{BB962C8B-B14F-4D97-AF65-F5344CB8AC3E}">
        <p14:creationId xmlns:p14="http://schemas.microsoft.com/office/powerpoint/2010/main" val="165717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72007469"/>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32803" name="Rectangle 3"/>
          <p:cNvSpPr>
            <a:spLocks noGrp="1" noChangeArrowheads="1"/>
          </p:cNvSpPr>
          <p:nvPr>
            <p:ph type="subTitle" idx="4294967295"/>
          </p:nvPr>
        </p:nvSpPr>
        <p:spPr>
          <a:xfrm>
            <a:off x="304800" y="1409700"/>
            <a:ext cx="8382000" cy="1828800"/>
          </a:xfrm>
        </p:spPr>
        <p:txBody>
          <a:bodyPr/>
          <a:lstStyle/>
          <a:p>
            <a:pPr marL="0" indent="0" eaLnBrk="1" hangingPunct="1">
              <a:lnSpc>
                <a:spcPct val="90000"/>
              </a:lnSpc>
              <a:buFontTx/>
              <a:buNone/>
            </a:pPr>
            <a:r>
              <a:rPr lang="en-US" sz="2800" dirty="0">
                <a:solidFill>
                  <a:srgbClr val="FFFF99"/>
                </a:solidFill>
              </a:rPr>
              <a:t>We have adolescents in our practice who have received the first 2 doses of the HPV series 1 or 2 months apart according to the 3-dose schedule. Can we consider their HPV vaccine series to be complete or do we need to give these patients a third dose?</a:t>
            </a:r>
          </a:p>
        </p:txBody>
      </p:sp>
    </p:spTree>
    <p:custDataLst>
      <p:tags r:id="rId1"/>
    </p:custDataLst>
    <p:extLst>
      <p:ext uri="{BB962C8B-B14F-4D97-AF65-F5344CB8AC3E}">
        <p14:creationId xmlns:p14="http://schemas.microsoft.com/office/powerpoint/2010/main" val="1423417452"/>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32803" name="Rectangle 3"/>
          <p:cNvSpPr>
            <a:spLocks noGrp="1" noChangeArrowheads="1"/>
          </p:cNvSpPr>
          <p:nvPr>
            <p:ph type="subTitle" idx="4294967295"/>
          </p:nvPr>
        </p:nvSpPr>
        <p:spPr>
          <a:xfrm>
            <a:off x="304800" y="1305038"/>
            <a:ext cx="8382000" cy="2123962"/>
          </a:xfrm>
        </p:spPr>
        <p:txBody>
          <a:bodyPr/>
          <a:lstStyle/>
          <a:p>
            <a:pPr marL="0" indent="0" eaLnBrk="1" hangingPunct="1">
              <a:lnSpc>
                <a:spcPct val="90000"/>
              </a:lnSpc>
              <a:buFontTx/>
              <a:buNone/>
            </a:pPr>
            <a:r>
              <a:rPr lang="en-US" sz="2800" dirty="0">
                <a:solidFill>
                  <a:srgbClr val="FFFF99"/>
                </a:solidFill>
              </a:rPr>
              <a:t>We have adolescents in our practice who have received the first 2 doses of the HPV series 1 or 2 months apart according to the 3-dose schedule. Can we consider their HPV vaccine series to be complete or do we need to give these patients a third dose?</a:t>
            </a:r>
          </a:p>
        </p:txBody>
      </p:sp>
      <p:sp>
        <p:nvSpPr>
          <p:cNvPr id="3" name="Rectangle 2">
            <a:extLst>
              <a:ext uri="{FF2B5EF4-FFF2-40B4-BE49-F238E27FC236}">
                <a16:creationId xmlns:a16="http://schemas.microsoft.com/office/drawing/2014/main" id="{D510393A-199B-430A-8E33-5FD0206BD9BE}"/>
              </a:ext>
            </a:extLst>
          </p:cNvPr>
          <p:cNvSpPr/>
          <p:nvPr/>
        </p:nvSpPr>
        <p:spPr>
          <a:xfrm>
            <a:off x="228600" y="4575062"/>
            <a:ext cx="8534400" cy="1089529"/>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Calibri"/>
                <a:ea typeface="+mn-ea"/>
                <a:cs typeface="+mn-cs"/>
              </a:rPr>
              <a:t>No, people who have received 2 doses of HPV vaccine separated by less than 5 months should receive a third dose 6–12 months after dose #1 and at least 12 weeks after dose #2.</a:t>
            </a:r>
          </a:p>
        </p:txBody>
      </p:sp>
    </p:spTree>
    <p:custDataLst>
      <p:tags r:id="rId1"/>
    </p:custDataLst>
    <p:extLst>
      <p:ext uri="{BB962C8B-B14F-4D97-AF65-F5344CB8AC3E}">
        <p14:creationId xmlns:p14="http://schemas.microsoft.com/office/powerpoint/2010/main" val="4207076533"/>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020574"/>
          </a:xfrm>
        </p:spPr>
        <p:txBody>
          <a:bodyPr/>
          <a:lstStyle/>
          <a:p>
            <a:pPr marL="0" indent="0" eaLnBrk="1" hangingPunct="1">
              <a:lnSpc>
                <a:spcPct val="90000"/>
              </a:lnSpc>
              <a:buFontTx/>
              <a:buNone/>
            </a:pPr>
            <a:r>
              <a:rPr lang="en-US" sz="2400" b="1" dirty="0">
                <a:solidFill>
                  <a:srgbClr val="FFFF99"/>
                </a:solidFill>
                <a:cs typeface="Arial" charset="0"/>
              </a:rPr>
              <a:t>Which patients should receive a 2-dose schedule of Trumenba (MenB, Pfizer)?</a:t>
            </a: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3" name="Rectangle 2"/>
          <p:cNvSpPr/>
          <p:nvPr/>
        </p:nvSpPr>
        <p:spPr>
          <a:xfrm>
            <a:off x="662940" y="5634693"/>
            <a:ext cx="7127383"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charset="0"/>
              </a:rPr>
              <a:t>Ref: Recommended Immunization Schedule for Children and Adolescents Aged 18 years or younger, United States, 2017</a:t>
            </a:r>
            <a:endParaRPr kumimoji="0" lang="en-US" sz="1200" b="1" i="0" u="none" strike="noStrike" kern="1200" cap="none" spc="0" normalizeH="0" baseline="0" noProof="0" dirty="0">
              <a:ln>
                <a:noFill/>
              </a:ln>
              <a:solidFill>
                <a:srgbClr val="FFFFFF"/>
              </a:solidFill>
              <a:effectLst/>
              <a:uLnTx/>
              <a:uFillTx/>
              <a:latin typeface="Calibri"/>
              <a:ea typeface="+mn-ea"/>
              <a:cs typeface="Arial" charset="0"/>
            </a:endParaRPr>
          </a:p>
        </p:txBody>
      </p:sp>
    </p:spTree>
    <p:custDataLst>
      <p:tags r:id="rId1"/>
    </p:custDataLst>
    <p:extLst>
      <p:ext uri="{BB962C8B-B14F-4D97-AF65-F5344CB8AC3E}">
        <p14:creationId xmlns:p14="http://schemas.microsoft.com/office/powerpoint/2010/main" val="2904820487"/>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98BF-DF0C-4071-BB45-33460AB335AA}"/>
              </a:ext>
            </a:extLst>
          </p:cNvPr>
          <p:cNvSpPr>
            <a:spLocks noGrp="1"/>
          </p:cNvSpPr>
          <p:nvPr>
            <p:ph type="title"/>
          </p:nvPr>
        </p:nvSpPr>
        <p:spPr/>
        <p:txBody>
          <a:bodyPr/>
          <a:lstStyle/>
          <a:p>
            <a:r>
              <a:rPr lang="en-US" dirty="0"/>
              <a:t>Rotavirus Vaccine</a:t>
            </a:r>
          </a:p>
        </p:txBody>
      </p:sp>
      <p:sp>
        <p:nvSpPr>
          <p:cNvPr id="3" name="Content Placeholder 2">
            <a:extLst>
              <a:ext uri="{FF2B5EF4-FFF2-40B4-BE49-F238E27FC236}">
                <a16:creationId xmlns:a16="http://schemas.microsoft.com/office/drawing/2014/main" id="{21DEE2C2-7E34-4E0F-8A49-56BC333A339A}"/>
              </a:ext>
            </a:extLst>
          </p:cNvPr>
          <p:cNvSpPr>
            <a:spLocks noGrp="1"/>
          </p:cNvSpPr>
          <p:nvPr>
            <p:ph idx="1"/>
          </p:nvPr>
        </p:nvSpPr>
        <p:spPr/>
        <p:txBody>
          <a:bodyPr>
            <a:normAutofit/>
          </a:bodyPr>
          <a:lstStyle/>
          <a:p>
            <a:pPr marL="0" indent="0">
              <a:buNone/>
            </a:pPr>
            <a:r>
              <a:rPr lang="en-US" sz="2800" dirty="0"/>
              <a:t>Routine Recommendation</a:t>
            </a:r>
          </a:p>
          <a:p>
            <a:r>
              <a:rPr lang="en-US" sz="2800" dirty="0"/>
              <a:t>Rotarix: 2-dose series at 2 and 4 months</a:t>
            </a:r>
          </a:p>
          <a:p>
            <a:pPr marL="0" indent="0">
              <a:buNone/>
            </a:pPr>
            <a:endParaRPr lang="en-US" sz="2800" dirty="0"/>
          </a:p>
          <a:p>
            <a:r>
              <a:rPr lang="en-US" sz="2800" dirty="0"/>
              <a:t>RotaTeq: 3-dose series at 2, 4, and 6 months</a:t>
            </a:r>
          </a:p>
          <a:p>
            <a:pPr marL="0" indent="0">
              <a:buNone/>
            </a:pPr>
            <a:endParaRPr lang="en-US" sz="2800" dirty="0"/>
          </a:p>
          <a:p>
            <a:r>
              <a:rPr lang="en-US" sz="2800" dirty="0"/>
              <a:t>If any dose in the series is either RotaTeq or unknown, default to 3-dose series</a:t>
            </a:r>
          </a:p>
        </p:txBody>
      </p:sp>
    </p:spTree>
    <p:extLst>
      <p:ext uri="{BB962C8B-B14F-4D97-AF65-F5344CB8AC3E}">
        <p14:creationId xmlns:p14="http://schemas.microsoft.com/office/powerpoint/2010/main" val="3635443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If dose #1 of HPV vaccine was given before the 15th birthday and it has been more than a year since that dose was given, would the series be complete with just one additional dose?</a:t>
            </a:r>
          </a:p>
          <a:p>
            <a:pPr marL="0" indent="0">
              <a:lnSpc>
                <a:spcPct val="80000"/>
              </a:lnSpc>
              <a:buFontTx/>
              <a:buNone/>
              <a:defRPr/>
            </a:pPr>
            <a:r>
              <a:rPr lang="en-US" sz="2400" dirty="0"/>
              <a:t> </a:t>
            </a:r>
          </a:p>
        </p:txBody>
      </p:sp>
      <p:sp>
        <p:nvSpPr>
          <p:cNvPr id="2" name="TextBox 1"/>
          <p:cNvSpPr txBox="1"/>
          <p:nvPr/>
        </p:nvSpPr>
        <p:spPr>
          <a:xfrm>
            <a:off x="914400" y="3705760"/>
            <a:ext cx="6705600" cy="1323439"/>
          </a:xfrm>
          <a:prstGeom prst="rect">
            <a:avLst/>
          </a:prstGeom>
          <a:noFill/>
        </p:spPr>
        <p:txBody>
          <a:bodyPr wrap="square" rtlCol="0">
            <a:spAutoFit/>
          </a:bodyPr>
          <a:lstStyle/>
          <a:p>
            <a:r>
              <a:rPr lang="en-US" sz="2000" dirty="0">
                <a:solidFill>
                  <a:srgbClr val="FFFFFF"/>
                </a:solidFill>
              </a:rPr>
              <a:t>Yes.  Adolescents and adults who started the HPV vaccine series prior to the 15</a:t>
            </a:r>
            <a:r>
              <a:rPr lang="en-US" sz="2000" baseline="30000" dirty="0">
                <a:solidFill>
                  <a:srgbClr val="FFFFFF"/>
                </a:solidFill>
              </a:rPr>
              <a:t>th</a:t>
            </a:r>
            <a:r>
              <a:rPr lang="en-US" sz="2000" dirty="0">
                <a:solidFill>
                  <a:srgbClr val="FFFFFF"/>
                </a:solidFill>
              </a:rPr>
              <a:t> birthday and who are not immunocompromised are considered to be adequately vaccinated with just one additional dose of HPV vaccine</a:t>
            </a:r>
            <a:r>
              <a:rPr lang="en-US" dirty="0">
                <a:solidFill>
                  <a:srgbClr val="FFFFFF"/>
                </a:solidFill>
              </a:rPr>
              <a:t>.</a:t>
            </a: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34131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a:solidFill>
                  <a:srgbClr val="FFFF99"/>
                </a:solidFill>
              </a:rPr>
              <a:t>Test Your Knowledge!</a:t>
            </a:r>
          </a:p>
        </p:txBody>
      </p:sp>
      <p:sp>
        <p:nvSpPr>
          <p:cNvPr id="437251" name="Rectangle 3"/>
          <p:cNvSpPr>
            <a:spLocks noGrp="1" noChangeArrowheads="1"/>
          </p:cNvSpPr>
          <p:nvPr>
            <p:ph type="subTitle" idx="4294967295"/>
          </p:nvPr>
        </p:nvSpPr>
        <p:spPr>
          <a:xfrm>
            <a:off x="952500" y="1609441"/>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Will the 2-dose recommendation be retroactive for children and teens vaccinated prior to 2016?</a:t>
            </a:r>
          </a:p>
          <a:p>
            <a:pPr marL="0" indent="0">
              <a:lnSpc>
                <a:spcPct val="80000"/>
              </a:lnSpc>
              <a:spcBef>
                <a:spcPct val="0"/>
              </a:spcBef>
              <a:buFontTx/>
              <a:buNone/>
              <a:defRPr/>
            </a:pPr>
            <a:r>
              <a:rPr lang="en-US" sz="2800" b="1" i="1" dirty="0">
                <a:solidFill>
                  <a:srgbClr val="FFFF99"/>
                </a:solidFill>
                <a:latin typeface="+mj-lt"/>
                <a:ea typeface="+mj-ea"/>
                <a:cs typeface="+mj-cs"/>
              </a:rPr>
              <a:t> </a:t>
            </a:r>
          </a:p>
        </p:txBody>
      </p:sp>
      <p:sp>
        <p:nvSpPr>
          <p:cNvPr id="2" name="TextBox 1"/>
          <p:cNvSpPr txBox="1"/>
          <p:nvPr/>
        </p:nvSpPr>
        <p:spPr>
          <a:xfrm>
            <a:off x="1120462" y="3386121"/>
            <a:ext cx="6705600" cy="1323439"/>
          </a:xfrm>
          <a:prstGeom prst="rect">
            <a:avLst/>
          </a:prstGeom>
          <a:noFill/>
        </p:spPr>
        <p:txBody>
          <a:bodyPr wrap="square" rtlCol="0">
            <a:spAutoFit/>
          </a:bodyPr>
          <a:lstStyle/>
          <a:p>
            <a:r>
              <a:rPr lang="en-US" sz="2000" dirty="0">
                <a:solidFill>
                  <a:srgbClr val="FFFFFF"/>
                </a:solidFill>
              </a:rPr>
              <a:t>Yes.  Any person who ever received 2 doses of any combination of HPV vaccines can be considered fully vaccinated if dose #1 was given before the 15</a:t>
            </a:r>
            <a:r>
              <a:rPr lang="en-US" sz="2000" baseline="30000" dirty="0">
                <a:solidFill>
                  <a:srgbClr val="FFFFFF"/>
                </a:solidFill>
              </a:rPr>
              <a:t>th</a:t>
            </a:r>
            <a:r>
              <a:rPr lang="en-US" sz="2000" dirty="0">
                <a:solidFill>
                  <a:srgbClr val="FFFFFF"/>
                </a:solidFill>
              </a:rPr>
              <a:t> birthday and the 2 doses were separated by at least 5 months.</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8899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A64F-C230-4DBD-9D9D-26D2B4E398E6}"/>
              </a:ext>
            </a:extLst>
          </p:cNvPr>
          <p:cNvSpPr>
            <a:spLocks noGrp="1"/>
          </p:cNvSpPr>
          <p:nvPr>
            <p:ph type="title"/>
          </p:nvPr>
        </p:nvSpPr>
        <p:spPr>
          <a:xfrm>
            <a:off x="152400" y="19050"/>
            <a:ext cx="8839200" cy="990600"/>
          </a:xfrm>
        </p:spPr>
        <p:txBody>
          <a:bodyPr/>
          <a:lstStyle/>
          <a:p>
            <a:r>
              <a:rPr lang="en-US" dirty="0"/>
              <a:t>Zostavax</a:t>
            </a:r>
          </a:p>
        </p:txBody>
      </p:sp>
      <p:sp>
        <p:nvSpPr>
          <p:cNvPr id="3" name="Content Placeholder 2">
            <a:extLst>
              <a:ext uri="{FF2B5EF4-FFF2-40B4-BE49-F238E27FC236}">
                <a16:creationId xmlns:a16="http://schemas.microsoft.com/office/drawing/2014/main" id="{86900D62-40DC-4036-9489-2030BE2B020F}"/>
              </a:ext>
            </a:extLst>
          </p:cNvPr>
          <p:cNvSpPr>
            <a:spLocks noGrp="1"/>
          </p:cNvSpPr>
          <p:nvPr>
            <p:ph idx="1"/>
          </p:nvPr>
        </p:nvSpPr>
        <p:spPr>
          <a:xfrm>
            <a:off x="457200" y="1009650"/>
            <a:ext cx="8229600" cy="4887913"/>
          </a:xfrm>
        </p:spPr>
        <p:txBody>
          <a:bodyPr>
            <a:normAutofit fontScale="92500" lnSpcReduction="20000"/>
          </a:bodyPr>
          <a:lstStyle/>
          <a:p>
            <a:r>
              <a:rPr lang="en-US" sz="2600" dirty="0"/>
              <a:t>Herpes zoster or shingles, occurs through reactivation of latent varicella-zoster virus</a:t>
            </a:r>
          </a:p>
          <a:p>
            <a:r>
              <a:rPr lang="en-US" sz="2600" dirty="0"/>
              <a:t>Live attenuated virus vaccine; administered subcutaneous</a:t>
            </a:r>
          </a:p>
          <a:p>
            <a:r>
              <a:rPr lang="en-US" sz="2600" dirty="0"/>
              <a:t>51% fewer episodes of zoster and less severe disease</a:t>
            </a:r>
          </a:p>
          <a:p>
            <a:r>
              <a:rPr lang="en-US" sz="2600" dirty="0"/>
              <a:t>66% less post-herpetic neuralgia</a:t>
            </a:r>
          </a:p>
          <a:p>
            <a:r>
              <a:rPr lang="en-US" sz="2600" dirty="0"/>
              <a:t>Protection wanes within the first 5 years and duration of protection beyond 5 years is uncertain</a:t>
            </a:r>
          </a:p>
          <a:p>
            <a:endParaRPr lang="en-US" sz="2600" dirty="0"/>
          </a:p>
          <a:p>
            <a:pPr marL="0" indent="0">
              <a:buNone/>
            </a:pPr>
            <a:r>
              <a:rPr lang="en-US" sz="2600" dirty="0"/>
              <a:t>ACIP recommends one dose for adults 60 years and older, including those who have experienced previous episodes of shingles.</a:t>
            </a:r>
          </a:p>
          <a:p>
            <a:pPr marL="0" indent="0">
              <a:buNone/>
            </a:pPr>
            <a:endParaRPr lang="en-US" sz="2600" dirty="0"/>
          </a:p>
          <a:p>
            <a:pPr marL="0" indent="0">
              <a:buNone/>
            </a:pPr>
            <a:r>
              <a:rPr lang="en-US" sz="2600" dirty="0"/>
              <a:t>It is not necessary to ask patient about a history of varicella or to do serologic testing for immunity.</a:t>
            </a:r>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3769858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2E68-434D-461A-8F19-FB9425252004}"/>
              </a:ext>
            </a:extLst>
          </p:cNvPr>
          <p:cNvSpPr>
            <a:spLocks noGrp="1"/>
          </p:cNvSpPr>
          <p:nvPr>
            <p:ph type="title"/>
          </p:nvPr>
        </p:nvSpPr>
        <p:spPr>
          <a:xfrm>
            <a:off x="152400" y="152400"/>
            <a:ext cx="8839200" cy="990600"/>
          </a:xfrm>
        </p:spPr>
        <p:txBody>
          <a:bodyPr/>
          <a:lstStyle/>
          <a:p>
            <a:r>
              <a:rPr lang="en-US" dirty="0"/>
              <a:t>SHINGRIX (RZV) </a:t>
            </a:r>
            <a:r>
              <a:rPr lang="en-US" dirty="0">
                <a:solidFill>
                  <a:srgbClr val="FF0000"/>
                </a:solidFill>
              </a:rPr>
              <a:t>NEW</a:t>
            </a:r>
          </a:p>
        </p:txBody>
      </p:sp>
      <p:sp>
        <p:nvSpPr>
          <p:cNvPr id="3" name="Content Placeholder 2">
            <a:extLst>
              <a:ext uri="{FF2B5EF4-FFF2-40B4-BE49-F238E27FC236}">
                <a16:creationId xmlns:a16="http://schemas.microsoft.com/office/drawing/2014/main" id="{20F38FFF-1D1E-4A37-A105-72DF7263BBD3}"/>
              </a:ext>
            </a:extLst>
          </p:cNvPr>
          <p:cNvSpPr>
            <a:spLocks noGrp="1"/>
          </p:cNvSpPr>
          <p:nvPr>
            <p:ph idx="1"/>
          </p:nvPr>
        </p:nvSpPr>
        <p:spPr>
          <a:xfrm>
            <a:off x="457200" y="1295400"/>
            <a:ext cx="8229600" cy="4525963"/>
          </a:xfrm>
        </p:spPr>
        <p:txBody>
          <a:bodyPr>
            <a:normAutofit/>
          </a:bodyPr>
          <a:lstStyle/>
          <a:p>
            <a:r>
              <a:rPr lang="en-US" sz="2400" dirty="0"/>
              <a:t>Administer 2 doses of recombinant zoster vaccine (RZV) 2-6 months apart to adults aged 50 years or older regardless of past episode of herpes zoster or receipt of zoster live (ZVL)</a:t>
            </a:r>
          </a:p>
          <a:p>
            <a:pPr marL="0" indent="0">
              <a:buNone/>
            </a:pPr>
            <a:endParaRPr lang="en-US" sz="2400" dirty="0"/>
          </a:p>
          <a:p>
            <a:r>
              <a:rPr lang="en-US" sz="2400" dirty="0"/>
              <a:t>Administer 2 doses of RZV 2-6 months apart to adults who previously received ZVL at least 2 months after ZVL</a:t>
            </a:r>
          </a:p>
          <a:p>
            <a:pPr marL="0" indent="0">
              <a:buNone/>
            </a:pPr>
            <a:endParaRPr lang="en-US" sz="2400" dirty="0"/>
          </a:p>
          <a:p>
            <a:r>
              <a:rPr lang="en-US" sz="2400" dirty="0"/>
              <a:t>For Adults aged 60 years or older, administer either RZV or ZVL (RZV is preferred)</a:t>
            </a:r>
          </a:p>
        </p:txBody>
      </p:sp>
    </p:spTree>
    <p:extLst>
      <p:ext uri="{BB962C8B-B14F-4D97-AF65-F5344CB8AC3E}">
        <p14:creationId xmlns:p14="http://schemas.microsoft.com/office/powerpoint/2010/main" val="340757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8675-B2D4-4F25-AD33-6C6B132BA5B4}"/>
              </a:ext>
            </a:extLst>
          </p:cNvPr>
          <p:cNvSpPr>
            <a:spLocks noGrp="1"/>
          </p:cNvSpPr>
          <p:nvPr>
            <p:ph type="title"/>
          </p:nvPr>
        </p:nvSpPr>
        <p:spPr>
          <a:xfrm>
            <a:off x="152400" y="0"/>
            <a:ext cx="8839200" cy="990600"/>
          </a:xfrm>
        </p:spPr>
        <p:txBody>
          <a:bodyPr/>
          <a:lstStyle/>
          <a:p>
            <a:r>
              <a:rPr lang="en-US" dirty="0"/>
              <a:t>SHINGRIX (RZV)</a:t>
            </a:r>
          </a:p>
        </p:txBody>
      </p:sp>
      <p:sp>
        <p:nvSpPr>
          <p:cNvPr id="3" name="Content Placeholder 2">
            <a:extLst>
              <a:ext uri="{FF2B5EF4-FFF2-40B4-BE49-F238E27FC236}">
                <a16:creationId xmlns:a16="http://schemas.microsoft.com/office/drawing/2014/main" id="{843578D6-F9BF-4786-85CE-924589DC064F}"/>
              </a:ext>
            </a:extLst>
          </p:cNvPr>
          <p:cNvSpPr>
            <a:spLocks noGrp="1"/>
          </p:cNvSpPr>
          <p:nvPr>
            <p:ph idx="1"/>
          </p:nvPr>
        </p:nvSpPr>
        <p:spPr>
          <a:xfrm>
            <a:off x="457200" y="1219200"/>
            <a:ext cx="8229600" cy="4267200"/>
          </a:xfrm>
        </p:spPr>
        <p:txBody>
          <a:bodyPr>
            <a:noAutofit/>
          </a:bodyPr>
          <a:lstStyle/>
          <a:p>
            <a:r>
              <a:rPr lang="en-US" sz="2400" dirty="0"/>
              <a:t>SHINGRIX delivered 90% efficacy against shingles</a:t>
            </a:r>
          </a:p>
          <a:p>
            <a:r>
              <a:rPr lang="en-US" sz="2400" dirty="0"/>
              <a:t>Recombinant vaccine; </a:t>
            </a:r>
            <a:r>
              <a:rPr lang="en-US" sz="2400" b="1" dirty="0"/>
              <a:t>do not freeze</a:t>
            </a:r>
          </a:p>
          <a:p>
            <a:r>
              <a:rPr lang="en-US" sz="2400" dirty="0"/>
              <a:t>For intramuscular administration only</a:t>
            </a:r>
          </a:p>
          <a:p>
            <a:r>
              <a:rPr lang="en-US" sz="2400" dirty="0"/>
              <a:t>Reconstitute and use immediately; reconstituted vaccine is stable for 6 hours refrigerated between 36-46°F and should be discarded after 6 hours</a:t>
            </a:r>
          </a:p>
          <a:p>
            <a:r>
              <a:rPr lang="en-US" sz="2400" dirty="0"/>
              <a:t>Contraindicated for a history of severe allergic reaction (e.g., anaphylaxis) to any component of the vaccine or after a previous dose of SHINGRIX</a:t>
            </a:r>
          </a:p>
        </p:txBody>
      </p:sp>
    </p:spTree>
    <p:extLst>
      <p:ext uri="{BB962C8B-B14F-4D97-AF65-F5344CB8AC3E}">
        <p14:creationId xmlns:p14="http://schemas.microsoft.com/office/powerpoint/2010/main" val="2129927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77859" name="Rectangle 3"/>
          <p:cNvSpPr>
            <a:spLocks noGrp="1" noChangeArrowheads="1"/>
          </p:cNvSpPr>
          <p:nvPr>
            <p:ph type="subTitle" idx="4294967295"/>
          </p:nvPr>
        </p:nvSpPr>
        <p:spPr>
          <a:xfrm>
            <a:off x="762000" y="1409700"/>
            <a:ext cx="7315200" cy="22098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a:solidFill>
                <a:srgbClr val="FFFF99"/>
              </a:solidFill>
              <a:cs typeface="Arial" charset="0"/>
            </a:endParaRPr>
          </a:p>
          <a:p>
            <a:pPr marL="0" indent="0" eaLnBrk="1" hangingPunct="1">
              <a:lnSpc>
                <a:spcPct val="90000"/>
              </a:lnSpc>
              <a:buFontTx/>
              <a:buNone/>
            </a:pPr>
            <a:r>
              <a:rPr lang="en-US" sz="2400" b="1" dirty="0">
                <a:solidFill>
                  <a:srgbClr val="FFFF99"/>
                </a:solidFill>
                <a:cs typeface="Arial" charset="0"/>
              </a:rPr>
              <a:t>How would you respond to her request?</a:t>
            </a:r>
          </a:p>
          <a:p>
            <a:pPr marL="0" indent="0" eaLnBrk="1" hangingPunct="1">
              <a:lnSpc>
                <a:spcPct val="90000"/>
              </a:lnSpc>
              <a:buFontTx/>
              <a:buNone/>
            </a:pPr>
            <a:r>
              <a:rPr lang="en-US" sz="2400" dirty="0"/>
              <a:t> </a:t>
            </a:r>
          </a:p>
          <a:p>
            <a:pPr marL="0" indent="0" eaLnBrk="1" hangingPunct="1">
              <a:lnSpc>
                <a:spcPct val="90000"/>
              </a:lnSpc>
              <a:buFontTx/>
              <a:buNone/>
            </a:pPr>
            <a:r>
              <a:rPr lang="en-US" sz="2400" dirty="0"/>
              <a:t>  </a:t>
            </a:r>
          </a:p>
        </p:txBody>
      </p:sp>
      <p:sp>
        <p:nvSpPr>
          <p:cNvPr id="2" name="TextBox 1"/>
          <p:cNvSpPr txBox="1"/>
          <p:nvPr/>
        </p:nvSpPr>
        <p:spPr>
          <a:xfrm>
            <a:off x="742950" y="3886200"/>
            <a:ext cx="7715250" cy="1219200"/>
          </a:xfrm>
          <a:prstGeom prst="rect">
            <a:avLst/>
          </a:prstGeom>
          <a:noFill/>
        </p:spPr>
        <p:txBody>
          <a:bodyPr wrap="square" rtlCol="0">
            <a:spAutoFit/>
          </a:bodyPr>
          <a:lstStyle/>
          <a:p>
            <a:r>
              <a:rPr lang="en-US" dirty="0"/>
              <a:t>Zoster vaccine can be given to persons who have recently received blood products. The amount of antigen in zoster vaccine is so substantial that it overpowers any antibody to herpes zoster that may be in the blood product.</a:t>
            </a:r>
          </a:p>
        </p:txBody>
      </p:sp>
      <p:sp>
        <p:nvSpPr>
          <p:cNvPr id="4" name="Rectangle 3"/>
          <p:cNvSpPr/>
          <p:nvPr/>
        </p:nvSpPr>
        <p:spPr>
          <a:xfrm>
            <a:off x="920838" y="5943600"/>
            <a:ext cx="6241961" cy="307777"/>
          </a:xfrm>
          <a:prstGeom prst="rect">
            <a:avLst/>
          </a:prstGeom>
        </p:spPr>
        <p:txBody>
          <a:bodyPr wrap="square">
            <a:spAutoFit/>
          </a:bodyPr>
          <a:lstStyle/>
          <a:p>
            <a:pPr lvl="0"/>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6656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Sixty five year old Nadine requests the shingles vaccine. In addition, she needs pneumococcal and influenza vaccine.  </a:t>
            </a:r>
          </a:p>
          <a:p>
            <a:pPr marL="0" indent="0" eaLnBrk="1" hangingPunct="1">
              <a:lnSpc>
                <a:spcPct val="90000"/>
              </a:lnSpc>
              <a:buFontTx/>
              <a:buNone/>
            </a:pPr>
            <a:endParaRPr lang="en-US" sz="2400" b="1" dirty="0">
              <a:solidFill>
                <a:srgbClr val="FFFF99"/>
              </a:solidFill>
            </a:endParaRPr>
          </a:p>
          <a:p>
            <a:pPr marL="0" indent="0" eaLnBrk="1" hangingPunct="1">
              <a:lnSpc>
                <a:spcPct val="90000"/>
              </a:lnSpc>
              <a:buFontTx/>
              <a:buNone/>
            </a:pPr>
            <a:r>
              <a:rPr lang="en-US" sz="2400" b="1" dirty="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685800" y="4038600"/>
            <a:ext cx="7848600" cy="1200329"/>
          </a:xfrm>
          <a:prstGeom prst="rect">
            <a:avLst/>
          </a:prstGeom>
          <a:noFill/>
        </p:spPr>
        <p:txBody>
          <a:bodyPr wrap="square" rtlCol="0">
            <a:spAutoFit/>
          </a:bodyPr>
          <a:lstStyle/>
          <a:p>
            <a:r>
              <a:rPr lang="en-US" dirty="0"/>
              <a:t>Yes.  Although Merck reports one study showing a reduced immune response to Zostavax when administered at the same time as Pneumovax compared to administration 4 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34004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305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28600"/>
            <a:ext cx="8991600" cy="914400"/>
          </a:xfrm>
        </p:spPr>
        <p:txBody>
          <a:bodyPr/>
          <a:lstStyle/>
          <a:p>
            <a:pPr eaLnBrk="1" hangingPunct="1"/>
            <a:r>
              <a:rPr lang="en-US" dirty="0"/>
              <a:t>Just as a reminder……</a:t>
            </a:r>
          </a:p>
        </p:txBody>
      </p:sp>
      <p:sp>
        <p:nvSpPr>
          <p:cNvPr id="125955" name="Rectangle 3"/>
          <p:cNvSpPr>
            <a:spLocks noGrp="1" noChangeArrowheads="1"/>
          </p:cNvSpPr>
          <p:nvPr>
            <p:ph type="body" idx="1"/>
          </p:nvPr>
        </p:nvSpPr>
        <p:spPr>
          <a:xfrm>
            <a:off x="457200" y="1371600"/>
            <a:ext cx="8178800" cy="3048000"/>
          </a:xfrm>
        </p:spPr>
        <p:txBody>
          <a:bodyPr/>
          <a:lstStyle/>
          <a:p>
            <a:pPr eaLnBrk="1" hangingPunct="1">
              <a:buNone/>
            </a:pPr>
            <a:r>
              <a:rPr lang="en-US" dirty="0"/>
              <a:t>Regardless of: </a:t>
            </a:r>
          </a:p>
          <a:p>
            <a:pPr lvl="1" eaLnBrk="1" hangingPunct="1"/>
            <a:r>
              <a:rPr lang="en-US" dirty="0"/>
              <a:t>the availability of vaccine</a:t>
            </a:r>
          </a:p>
          <a:p>
            <a:pPr lvl="1" eaLnBrk="1" hangingPunct="1"/>
            <a:r>
              <a:rPr lang="en-US" dirty="0"/>
              <a:t>the funding of the vaccine (VFC, state-supplied, or private stock)</a:t>
            </a:r>
          </a:p>
          <a:p>
            <a:pPr lvl="1" eaLnBrk="1" hangingPunct="1"/>
            <a:r>
              <a:rPr lang="en-US" dirty="0"/>
              <a:t>whether the vaccine is required for school or child care or not……….</a:t>
            </a:r>
          </a:p>
        </p:txBody>
      </p:sp>
      <p:sp>
        <p:nvSpPr>
          <p:cNvPr id="784388" name="Text Box 4"/>
          <p:cNvSpPr txBox="1">
            <a:spLocks noChangeArrowheads="1"/>
          </p:cNvSpPr>
          <p:nvPr/>
        </p:nvSpPr>
        <p:spPr bwMode="auto">
          <a:xfrm>
            <a:off x="0" y="4343400"/>
            <a:ext cx="9144000" cy="1952625"/>
          </a:xfrm>
          <a:prstGeom prst="rect">
            <a:avLst/>
          </a:prstGeom>
          <a:noFill/>
          <a:ln w="9525">
            <a:noFill/>
            <a:miter lim="800000"/>
            <a:headEnd/>
            <a:tailEnd/>
          </a:ln>
        </p:spPr>
        <p:txBody>
          <a:bodyPr>
            <a:spAutoFit/>
          </a:bodyPr>
          <a:lstStyle/>
          <a:p>
            <a:pPr algn="ctr" eaLnBrk="0" hangingPunct="0">
              <a:spcBef>
                <a:spcPct val="50000"/>
              </a:spcBef>
            </a:pPr>
            <a:r>
              <a:rPr kumimoji="1" lang="en-US" sz="5600" b="1" dirty="0">
                <a:solidFill>
                  <a:srgbClr val="C00000"/>
                </a:solidFill>
                <a:latin typeface="+mn-lt"/>
              </a:rPr>
              <a:t>FOLLOW ACIP Recommendations</a:t>
            </a:r>
            <a:r>
              <a:rPr kumimoji="1" lang="en-US" sz="6600" b="1" dirty="0">
                <a:solidFill>
                  <a:srgbClr val="C00000"/>
                </a:solidFill>
                <a:latin typeface="+mn-lt"/>
              </a:rPr>
              <a: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a:bodyPr>
          <a:lstStyle/>
          <a:p>
            <a:r>
              <a:rPr lang="en-US" dirty="0"/>
              <a:t>Become a Vaccine Champion!!</a:t>
            </a:r>
          </a:p>
        </p:txBody>
      </p:sp>
      <p:sp>
        <p:nvSpPr>
          <p:cNvPr id="3" name="Content Placeholder 2"/>
          <p:cNvSpPr>
            <a:spLocks noGrp="1"/>
          </p:cNvSpPr>
          <p:nvPr>
            <p:ph idx="1"/>
          </p:nvPr>
        </p:nvSpPr>
        <p:spPr>
          <a:xfrm>
            <a:off x="609600" y="1371600"/>
            <a:ext cx="4953000" cy="4525963"/>
          </a:xfrm>
        </p:spPr>
        <p:txBody>
          <a:bodyPr>
            <a:normAutofit fontScale="92500"/>
          </a:bodyPr>
          <a:lstStyle/>
          <a:p>
            <a:pPr marL="0" indent="0">
              <a:buNone/>
            </a:pPr>
            <a:r>
              <a:rPr lang="en-US" dirty="0"/>
              <a:t>Critical Elements</a:t>
            </a:r>
          </a:p>
          <a:p>
            <a:r>
              <a:rPr lang="en-US" sz="3000" dirty="0"/>
              <a:t>Appropriate storage and handling of all vaccines.</a:t>
            </a:r>
          </a:p>
          <a:p>
            <a:r>
              <a:rPr lang="en-US" sz="3000" dirty="0"/>
              <a:t>Correct administration of vaccines</a:t>
            </a:r>
          </a:p>
          <a:p>
            <a:r>
              <a:rPr lang="en-US" sz="3000" dirty="0"/>
              <a:t>Education of patients and parents about vaccines</a:t>
            </a:r>
          </a:p>
          <a:p>
            <a:r>
              <a:rPr lang="en-US" sz="3000" dirty="0"/>
              <a:t>Every office and clinic needs a vaccine champion. </a:t>
            </a:r>
          </a:p>
          <a:p>
            <a:endParaRPr lang="en-US" dirty="0"/>
          </a:p>
        </p:txBody>
      </p:sp>
      <p:pic>
        <p:nvPicPr>
          <p:cNvPr id="4" name="Picture 3"/>
          <p:cNvPicPr>
            <a:picLocks noChangeAspect="1"/>
          </p:cNvPicPr>
          <p:nvPr/>
        </p:nvPicPr>
        <p:blipFill>
          <a:blip r:embed="rId3"/>
          <a:stretch>
            <a:fillRect/>
          </a:stretch>
        </p:blipFill>
        <p:spPr>
          <a:xfrm>
            <a:off x="5791200" y="2057400"/>
            <a:ext cx="2590800" cy="2819400"/>
          </a:xfrm>
          <a:prstGeom prst="rect">
            <a:avLst/>
          </a:prstGeom>
        </p:spPr>
      </p:pic>
    </p:spTree>
    <p:extLst>
      <p:ext uri="{BB962C8B-B14F-4D97-AF65-F5344CB8AC3E}">
        <p14:creationId xmlns:p14="http://schemas.microsoft.com/office/powerpoint/2010/main" val="3795573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A98-C04E-488B-B5F5-3CB227CE8E91}"/>
              </a:ext>
            </a:extLst>
          </p:cNvPr>
          <p:cNvSpPr>
            <a:spLocks noGrp="1"/>
          </p:cNvSpPr>
          <p:nvPr>
            <p:ph type="title"/>
          </p:nvPr>
        </p:nvSpPr>
        <p:spPr>
          <a:xfrm>
            <a:off x="152400" y="0"/>
            <a:ext cx="8839200" cy="990600"/>
          </a:xfrm>
        </p:spPr>
        <p:txBody>
          <a:bodyPr/>
          <a:lstStyle/>
          <a:p>
            <a:r>
              <a:rPr lang="en-US" dirty="0"/>
              <a:t>Vaccine Champion</a:t>
            </a:r>
          </a:p>
        </p:txBody>
      </p:sp>
      <p:sp>
        <p:nvSpPr>
          <p:cNvPr id="3" name="Content Placeholder 2">
            <a:extLst>
              <a:ext uri="{FF2B5EF4-FFF2-40B4-BE49-F238E27FC236}">
                <a16:creationId xmlns:a16="http://schemas.microsoft.com/office/drawing/2014/main" id="{7664B013-598B-49E8-B860-47F227925BD5}"/>
              </a:ext>
            </a:extLst>
          </p:cNvPr>
          <p:cNvSpPr>
            <a:spLocks noGrp="1"/>
          </p:cNvSpPr>
          <p:nvPr>
            <p:ph idx="1"/>
          </p:nvPr>
        </p:nvSpPr>
        <p:spPr/>
        <p:txBody>
          <a:bodyPr>
            <a:normAutofit/>
          </a:bodyPr>
          <a:lstStyle/>
          <a:p>
            <a:pPr marL="0" indent="0">
              <a:buNone/>
            </a:pPr>
            <a:r>
              <a:rPr lang="en-US" dirty="0"/>
              <a:t>Key Characteristics</a:t>
            </a:r>
          </a:p>
          <a:p>
            <a:r>
              <a:rPr lang="en-US" sz="2800" dirty="0"/>
              <a:t>Lead your immunization team. </a:t>
            </a:r>
          </a:p>
          <a:p>
            <a:r>
              <a:rPr lang="en-US" sz="2800" dirty="0"/>
              <a:t>Educate all staff about new vaccines and recommendations.</a:t>
            </a:r>
          </a:p>
          <a:p>
            <a:r>
              <a:rPr lang="en-US" sz="2800" dirty="0"/>
              <a:t>Educate new staff about vaccine storage, handling, &amp; administration.</a:t>
            </a:r>
          </a:p>
          <a:p>
            <a:r>
              <a:rPr lang="en-US" sz="2800" dirty="0"/>
              <a:t>Initiate processes to improve immunization rates in your practice/facility.</a:t>
            </a:r>
          </a:p>
          <a:p>
            <a:r>
              <a:rPr lang="en-US" sz="2800" dirty="0"/>
              <a:t>Assure immunizations of all staff are up-to-date. </a:t>
            </a:r>
          </a:p>
        </p:txBody>
      </p:sp>
    </p:spTree>
    <p:extLst>
      <p:ext uri="{BB962C8B-B14F-4D97-AF65-F5344CB8AC3E}">
        <p14:creationId xmlns:p14="http://schemas.microsoft.com/office/powerpoint/2010/main" val="464223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797B-2E58-4D39-8684-C05BDF4E5589}"/>
              </a:ext>
            </a:extLst>
          </p:cNvPr>
          <p:cNvSpPr>
            <a:spLocks noGrp="1"/>
          </p:cNvSpPr>
          <p:nvPr>
            <p:ph type="title"/>
          </p:nvPr>
        </p:nvSpPr>
        <p:spPr>
          <a:xfrm>
            <a:off x="108857" y="304800"/>
            <a:ext cx="8839200" cy="990600"/>
          </a:xfrm>
        </p:spPr>
        <p:txBody>
          <a:bodyPr/>
          <a:lstStyle/>
          <a:p>
            <a:r>
              <a:rPr lang="en-US" dirty="0"/>
              <a:t>Improve Access To Immunizations</a:t>
            </a:r>
          </a:p>
        </p:txBody>
      </p:sp>
      <p:sp>
        <p:nvSpPr>
          <p:cNvPr id="3" name="Content Placeholder 2">
            <a:extLst>
              <a:ext uri="{FF2B5EF4-FFF2-40B4-BE49-F238E27FC236}">
                <a16:creationId xmlns:a16="http://schemas.microsoft.com/office/drawing/2014/main" id="{CEF7C83C-B486-439A-AF8B-7441E3E94A42}"/>
              </a:ext>
            </a:extLst>
          </p:cNvPr>
          <p:cNvSpPr>
            <a:spLocks noGrp="1"/>
          </p:cNvSpPr>
          <p:nvPr>
            <p:ph idx="1"/>
          </p:nvPr>
        </p:nvSpPr>
        <p:spPr>
          <a:xfrm>
            <a:off x="413657" y="1310640"/>
            <a:ext cx="8229600" cy="4525963"/>
          </a:xfrm>
        </p:spPr>
        <p:txBody>
          <a:bodyPr/>
          <a:lstStyle/>
          <a:p>
            <a:r>
              <a:rPr lang="en-US" dirty="0"/>
              <a:t>Immunization only visits</a:t>
            </a:r>
          </a:p>
          <a:p>
            <a:r>
              <a:rPr lang="en-US" dirty="0"/>
              <a:t>Walk-ins for immunizations</a:t>
            </a:r>
          </a:p>
          <a:p>
            <a:r>
              <a:rPr lang="en-US" dirty="0"/>
              <a:t>Implement standing orders</a:t>
            </a:r>
          </a:p>
          <a:p>
            <a:r>
              <a:rPr lang="en-US" dirty="0"/>
              <a:t>Early, extended, or weekend hours</a:t>
            </a:r>
          </a:p>
          <a:p>
            <a:r>
              <a:rPr lang="en-US" dirty="0"/>
              <a:t>Mass vaccination clinics</a:t>
            </a:r>
          </a:p>
          <a:p>
            <a:pPr marL="0" indent="0">
              <a:buNone/>
            </a:pPr>
            <a:endParaRPr lang="en-US" dirty="0"/>
          </a:p>
        </p:txBody>
      </p:sp>
    </p:spTree>
    <p:extLst>
      <p:ext uri="{BB962C8B-B14F-4D97-AF65-F5344CB8AC3E}">
        <p14:creationId xmlns:p14="http://schemas.microsoft.com/office/powerpoint/2010/main" val="3702676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CB14-F1D2-4A88-A8C9-5E735CA8D620}"/>
              </a:ext>
            </a:extLst>
          </p:cNvPr>
          <p:cNvSpPr>
            <a:spLocks noGrp="1"/>
          </p:cNvSpPr>
          <p:nvPr>
            <p:ph type="title"/>
          </p:nvPr>
        </p:nvSpPr>
        <p:spPr>
          <a:xfrm>
            <a:off x="152400" y="0"/>
            <a:ext cx="8839200" cy="1447800"/>
          </a:xfrm>
        </p:spPr>
        <p:txBody>
          <a:bodyPr>
            <a:normAutofit/>
          </a:bodyPr>
          <a:lstStyle/>
          <a:p>
            <a:r>
              <a:rPr lang="en-US" dirty="0"/>
              <a:t>Recommended Healthcare Personnel Vaccinations</a:t>
            </a:r>
          </a:p>
        </p:txBody>
      </p:sp>
      <p:sp>
        <p:nvSpPr>
          <p:cNvPr id="3" name="Text Placeholder 2">
            <a:extLst>
              <a:ext uri="{FF2B5EF4-FFF2-40B4-BE49-F238E27FC236}">
                <a16:creationId xmlns:a16="http://schemas.microsoft.com/office/drawing/2014/main" id="{1C756DB9-1A19-4523-AEDF-C98D3230536A}"/>
              </a:ext>
            </a:extLst>
          </p:cNvPr>
          <p:cNvSpPr>
            <a:spLocks noGrp="1"/>
          </p:cNvSpPr>
          <p:nvPr>
            <p:ph type="body" idx="1"/>
          </p:nvPr>
        </p:nvSpPr>
        <p:spPr/>
        <p:txBody>
          <a:bodyPr/>
          <a:lstStyle/>
          <a:p>
            <a:r>
              <a:rPr lang="en-US" dirty="0"/>
              <a:t>ARE YOU UP TO DATE??</a:t>
            </a:r>
          </a:p>
        </p:txBody>
      </p:sp>
      <p:sp>
        <p:nvSpPr>
          <p:cNvPr id="4" name="Content Placeholder 3">
            <a:extLst>
              <a:ext uri="{FF2B5EF4-FFF2-40B4-BE49-F238E27FC236}">
                <a16:creationId xmlns:a16="http://schemas.microsoft.com/office/drawing/2014/main" id="{A1133D72-DC17-4E64-8EC5-AE4B973A9C52}"/>
              </a:ext>
            </a:extLst>
          </p:cNvPr>
          <p:cNvSpPr>
            <a:spLocks noGrp="1"/>
          </p:cNvSpPr>
          <p:nvPr>
            <p:ph sz="half" idx="2"/>
          </p:nvPr>
        </p:nvSpPr>
        <p:spPr/>
        <p:txBody>
          <a:bodyPr/>
          <a:lstStyle/>
          <a:p>
            <a:r>
              <a:rPr lang="en-US" dirty="0"/>
              <a:t>Hepatitis B</a:t>
            </a:r>
          </a:p>
          <a:p>
            <a:r>
              <a:rPr lang="en-US" dirty="0"/>
              <a:t>Influenza</a:t>
            </a:r>
          </a:p>
          <a:p>
            <a:r>
              <a:rPr lang="en-US" dirty="0"/>
              <a:t>Measles, Mumps, Rubella (MMR)</a:t>
            </a:r>
          </a:p>
          <a:p>
            <a:r>
              <a:rPr lang="en-US" dirty="0"/>
              <a:t>Varicella (Chickenpox)</a:t>
            </a:r>
          </a:p>
          <a:p>
            <a:r>
              <a:rPr lang="en-US" dirty="0"/>
              <a:t>Tetanus, Diphtheria, Pertussis (Tdap)</a:t>
            </a:r>
          </a:p>
          <a:p>
            <a:r>
              <a:rPr lang="en-US" dirty="0"/>
              <a:t>Meningococcal</a:t>
            </a:r>
          </a:p>
          <a:p>
            <a:endParaRPr lang="en-US" dirty="0"/>
          </a:p>
        </p:txBody>
      </p:sp>
      <p:sp>
        <p:nvSpPr>
          <p:cNvPr id="5" name="Text Placeholder 4">
            <a:extLst>
              <a:ext uri="{FF2B5EF4-FFF2-40B4-BE49-F238E27FC236}">
                <a16:creationId xmlns:a16="http://schemas.microsoft.com/office/drawing/2014/main" id="{E1652E14-98FD-41A5-90DB-60EC59F83037}"/>
              </a:ext>
            </a:extLst>
          </p:cNvPr>
          <p:cNvSpPr>
            <a:spLocks noGrp="1"/>
          </p:cNvSpPr>
          <p:nvPr>
            <p:ph type="body" sz="quarter" idx="3"/>
          </p:nvPr>
        </p:nvSpPr>
        <p:spPr>
          <a:xfrm>
            <a:off x="4865881" y="1798638"/>
            <a:ext cx="4041775" cy="639762"/>
          </a:xfrm>
        </p:spPr>
        <p:txBody>
          <a:bodyPr/>
          <a:lstStyle/>
          <a:p>
            <a:endParaRPr lang="en-US" dirty="0"/>
          </a:p>
          <a:p>
            <a:endParaRPr lang="en-US" dirty="0"/>
          </a:p>
          <a:p>
            <a:endParaRPr lang="en-US" dirty="0"/>
          </a:p>
        </p:txBody>
      </p:sp>
      <p:pic>
        <p:nvPicPr>
          <p:cNvPr id="7" name="Content Placeholder 6">
            <a:extLst>
              <a:ext uri="{FF2B5EF4-FFF2-40B4-BE49-F238E27FC236}">
                <a16:creationId xmlns:a16="http://schemas.microsoft.com/office/drawing/2014/main" id="{B0BEB626-2321-47A3-9DFB-0C9B46D20D5F}"/>
              </a:ext>
            </a:extLst>
          </p:cNvPr>
          <p:cNvPicPr>
            <a:picLocks noGrp="1" noChangeAspect="1"/>
          </p:cNvPicPr>
          <p:nvPr>
            <p:ph sz="quarter" idx="4"/>
          </p:nvPr>
        </p:nvPicPr>
        <p:blipFill>
          <a:blip r:embed="rId3"/>
          <a:stretch>
            <a:fillRect/>
          </a:stretch>
        </p:blipFill>
        <p:spPr>
          <a:xfrm>
            <a:off x="4832751" y="1798638"/>
            <a:ext cx="3740864" cy="4408487"/>
          </a:xfrm>
          <a:prstGeom prst="rect">
            <a:avLst/>
          </a:prstGeom>
          <a:ln w="19050">
            <a:solidFill>
              <a:schemeClr val="tx1"/>
            </a:solidFill>
          </a:ln>
        </p:spPr>
      </p:pic>
    </p:spTree>
    <p:extLst>
      <p:ext uri="{BB962C8B-B14F-4D97-AF65-F5344CB8AC3E}">
        <p14:creationId xmlns:p14="http://schemas.microsoft.com/office/powerpoint/2010/main" val="1541095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itchFamily="34" charset="0"/>
                <a:ea typeface="+mn-ea"/>
                <a:cs typeface="+mn-cs"/>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337325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CFBB55-9B70-4461-B7C9-0799D95C9F1C}"/>
              </a:ext>
            </a:extLst>
          </p:cNvPr>
          <p:cNvPicPr>
            <a:picLocks noChangeAspect="1"/>
          </p:cNvPicPr>
          <p:nvPr/>
        </p:nvPicPr>
        <p:blipFill>
          <a:blip r:embed="rId3"/>
          <a:stretch>
            <a:fillRect/>
          </a:stretch>
        </p:blipFill>
        <p:spPr>
          <a:xfrm>
            <a:off x="838200" y="228600"/>
            <a:ext cx="7696200" cy="5943600"/>
          </a:xfrm>
          <a:prstGeom prst="rect">
            <a:avLst/>
          </a:prstGeom>
          <a:ln w="38100">
            <a:solidFill>
              <a:schemeClr val="tx1"/>
            </a:solidFill>
          </a:ln>
        </p:spPr>
      </p:pic>
    </p:spTree>
    <p:extLst>
      <p:ext uri="{BB962C8B-B14F-4D97-AF65-F5344CB8AC3E}">
        <p14:creationId xmlns:p14="http://schemas.microsoft.com/office/powerpoint/2010/main" val="591462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normAutofit/>
          </a:bodyPr>
          <a:lstStyle/>
          <a:p>
            <a:pPr eaLnBrk="1" hangingPunct="1">
              <a:buClr>
                <a:srgbClr val="FF0000"/>
              </a:buClr>
              <a:buSzPct val="65000"/>
              <a:buFont typeface="Wingdings" pitchFamily="2" charset="2"/>
              <a:buNone/>
            </a:pPr>
            <a:r>
              <a:rPr lang="en-US" sz="2400" dirty="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hlinkClick r:id="rId3"/>
              </a:rPr>
              <a:t>http://dph.georgia.gov/immunization-section</a:t>
            </a:r>
            <a:endParaRPr lang="en-US" sz="2400" dirty="0">
              <a:cs typeface="Arial" charset="0"/>
            </a:endParaRPr>
          </a:p>
          <a:p>
            <a:pPr lvl="1">
              <a:lnSpc>
                <a:spcPct val="80000"/>
              </a:lnSpc>
              <a:buClr>
                <a:srgbClr val="FF0000"/>
              </a:buClr>
              <a:buSzPct val="65000"/>
              <a:buFont typeface="Wingdings" pitchFamily="2" charset="2"/>
              <a:buChar char="l"/>
            </a:pPr>
            <a:r>
              <a:rPr lang="en-US" sz="2400" dirty="0">
                <a:cs typeface="Arial" charset="0"/>
                <a:hlinkClick r:id="rId4"/>
              </a:rPr>
              <a:t>https://dph.georgia.gov/train-trainer</a:t>
            </a:r>
            <a:endParaRPr lang="en-US" sz="2400" dirty="0">
              <a:cs typeface="Arial" charset="0"/>
            </a:endParaRPr>
          </a:p>
          <a:p>
            <a:pPr lvl="1" eaLnBrk="1" hangingPunct="1">
              <a:lnSpc>
                <a:spcPct val="60000"/>
              </a:lnSpc>
              <a:buClr>
                <a:srgbClr val="FF0000"/>
              </a:buClr>
              <a:buSzPct val="65000"/>
              <a:buFont typeface="Wingdings" pitchFamily="2" charset="2"/>
              <a:buNone/>
            </a:pPr>
            <a:endParaRPr lang="en-US" sz="2400" dirty="0">
              <a:solidFill>
                <a:schemeClr val="tx2"/>
              </a:solidFill>
              <a:cs typeface="Arial" charset="0"/>
            </a:endParaRPr>
          </a:p>
          <a:p>
            <a:pPr eaLnBrk="1" hangingPunct="1">
              <a:buClr>
                <a:srgbClr val="FF0000"/>
              </a:buClr>
              <a:buSzPct val="65000"/>
              <a:buFont typeface="Wingdings" pitchFamily="2" charset="2"/>
              <a:buNone/>
            </a:pPr>
            <a:r>
              <a:rPr lang="en-US" sz="2400" dirty="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a:solidFill>
                  <a:schemeClr val="tx2"/>
                </a:solidFill>
                <a:cs typeface="Arial" charset="0"/>
              </a:rPr>
              <a:t>	</a:t>
            </a:r>
            <a:r>
              <a:rPr lang="en-US" sz="2400" dirty="0">
                <a:cs typeface="Arial" charset="0"/>
              </a:rPr>
              <a:t>http://www.cdc.gov/vaccines/</a:t>
            </a:r>
            <a:r>
              <a:rPr lang="en-US" sz="2000" dirty="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a:solidFill>
                <a:schemeClr val="tx2"/>
              </a:solidFill>
              <a:cs typeface="Arial" charset="0"/>
            </a:endParaRPr>
          </a:p>
          <a:p>
            <a:pPr eaLnBrk="1" hangingPunct="1">
              <a:buClr>
                <a:srgbClr val="FF0000"/>
              </a:buClr>
              <a:buSzPct val="65000"/>
              <a:buFont typeface="Wingdings" pitchFamily="2" charset="2"/>
              <a:buNone/>
            </a:pPr>
            <a:r>
              <a:rPr lang="en-US" sz="2400" dirty="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a:cs typeface="Arial" charset="0"/>
              </a:rPr>
              <a:t>http://www.cdc.gov/flu/</a:t>
            </a:r>
            <a:endParaRPr lang="en-US" sz="2400" dirty="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a:solidFill>
                <a:schemeClr val="tx2"/>
              </a:solidFill>
              <a:cs typeface="Arial" charset="0"/>
            </a:endParaRPr>
          </a:p>
          <a:p>
            <a:pPr eaLnBrk="1" hangingPunct="1">
              <a:buClr>
                <a:srgbClr val="FF0000"/>
              </a:buClr>
              <a:buSzPct val="65000"/>
              <a:buFont typeface="Wingdings" pitchFamily="2" charset="2"/>
              <a:buNone/>
            </a:pPr>
            <a:r>
              <a:rPr lang="en-US" sz="2400" dirty="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a:cs typeface="Arial" charset="0"/>
              </a:rPr>
              <a:t>www.immunize.org</a:t>
            </a:r>
          </a:p>
          <a:p>
            <a:pPr eaLnBrk="1" hangingPunct="1"/>
            <a:endParaRPr lang="en-US" sz="2800" dirty="0"/>
          </a:p>
        </p:txBody>
      </p:sp>
      <p:pic>
        <p:nvPicPr>
          <p:cNvPr id="114692" name="Picture 4" descr="computer"/>
          <p:cNvPicPr>
            <a:picLocks noChangeAspect="1" noChangeArrowheads="1"/>
          </p:cNvPicPr>
          <p:nvPr/>
        </p:nvPicPr>
        <p:blipFill>
          <a:blip r:embed="rId5" cstate="print"/>
          <a:srcRect/>
          <a:stretch>
            <a:fillRect/>
          </a:stretch>
        </p:blipFill>
        <p:spPr bwMode="auto">
          <a:xfrm>
            <a:off x="6248400" y="2847753"/>
            <a:ext cx="2019300" cy="2133600"/>
          </a:xfrm>
          <a:prstGeom prst="rect">
            <a:avLst/>
          </a:prstGeom>
          <a:noFill/>
          <a:ln w="9525">
            <a:noFill/>
            <a:miter lim="800000"/>
            <a:headEnd/>
            <a:tailEnd/>
          </a:ln>
        </p:spPr>
      </p:pic>
    </p:spTree>
    <p:extLst>
      <p:ext uri="{BB962C8B-B14F-4D97-AF65-F5344CB8AC3E}">
        <p14:creationId xmlns:p14="http://schemas.microsoft.com/office/powerpoint/2010/main" val="3919732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152400" y="1600200"/>
            <a:ext cx="8305800" cy="4724400"/>
          </a:xfrm>
        </p:spPr>
        <p:txBody>
          <a:bodyPr>
            <a:normAutofit/>
          </a:bodyPr>
          <a:lstStyle/>
          <a:p>
            <a:pPr eaLnBrk="1" hangingPunct="1">
              <a:lnSpc>
                <a:spcPct val="90000"/>
              </a:lnSpc>
            </a:pPr>
            <a:r>
              <a:rPr lang="en-US" sz="2400" dirty="0"/>
              <a:t>GA Immunization Program Office</a:t>
            </a:r>
          </a:p>
          <a:p>
            <a:pPr lvl="1" eaLnBrk="1" hangingPunct="1">
              <a:lnSpc>
                <a:spcPct val="90000"/>
              </a:lnSpc>
            </a:pPr>
            <a:r>
              <a:rPr lang="en-US" sz="2400" dirty="0"/>
              <a:t>On call Help line: 404-657-3158</a:t>
            </a:r>
          </a:p>
          <a:p>
            <a:pPr lvl="1" eaLnBrk="1" hangingPunct="1">
              <a:lnSpc>
                <a:spcPct val="90000"/>
              </a:lnSpc>
            </a:pPr>
            <a:r>
              <a:rPr lang="en-US" sz="2400" dirty="0"/>
              <a:t>GRITS Help Line:1-866-483-2958</a:t>
            </a:r>
          </a:p>
          <a:p>
            <a:pPr lvl="1" eaLnBrk="1" hangingPunct="1">
              <a:lnSpc>
                <a:spcPct val="90000"/>
              </a:lnSpc>
            </a:pPr>
            <a:r>
              <a:rPr lang="en-US" sz="2400" dirty="0"/>
              <a:t>VFC Help Line:1-800-848-3868</a:t>
            </a:r>
          </a:p>
          <a:p>
            <a:pPr lvl="1" eaLnBrk="1" hangingPunct="1">
              <a:lnSpc>
                <a:spcPct val="90000"/>
              </a:lnSpc>
            </a:pPr>
            <a:r>
              <a:rPr lang="en-US" sz="2400" dirty="0"/>
              <a:t>Website http://</a:t>
            </a:r>
            <a:r>
              <a:rPr lang="en-US" sz="2400" dirty="0">
                <a:solidFill>
                  <a:schemeClr val="tx2"/>
                </a:solidFill>
              </a:rPr>
              <a:t>dph.georgia.gov/immunization-section</a:t>
            </a:r>
          </a:p>
          <a:p>
            <a:pPr lvl="1" eaLnBrk="1" hangingPunct="1">
              <a:lnSpc>
                <a:spcPct val="90000"/>
              </a:lnSpc>
            </a:pPr>
            <a:r>
              <a:rPr lang="en-US" sz="2400" dirty="0"/>
              <a:t>Your local Immunization Regional Program Consultant (IRC)</a:t>
            </a:r>
          </a:p>
          <a:p>
            <a:pPr lvl="1" eaLnBrk="1" hangingPunct="1">
              <a:lnSpc>
                <a:spcPct val="90000"/>
              </a:lnSpc>
            </a:pPr>
            <a:r>
              <a:rPr lang="en-US" sz="2400" dirty="0"/>
              <a:t>Epidemiology: 1-866-782-4584 </a:t>
            </a:r>
          </a:p>
          <a:p>
            <a:pPr eaLnBrk="1" hangingPunct="1">
              <a:lnSpc>
                <a:spcPct val="90000"/>
              </a:lnSpc>
            </a:pPr>
            <a:r>
              <a:rPr lang="en-US" sz="2400" dirty="0"/>
              <a:t>GA Chapter of the AAP</a:t>
            </a:r>
          </a:p>
          <a:p>
            <a:pPr eaLnBrk="1" hangingPunct="1">
              <a:lnSpc>
                <a:spcPct val="90000"/>
              </a:lnSpc>
            </a:pPr>
            <a:r>
              <a:rPr lang="en-US" sz="2400" dirty="0"/>
              <a:t>GA Academy of Family Physicians</a:t>
            </a:r>
          </a:p>
          <a:p>
            <a:pPr marL="0" indent="0" eaLnBrk="1" hangingPunct="1">
              <a:lnSpc>
                <a:spcPct val="90000"/>
              </a:lnSpc>
              <a:buNone/>
            </a:pPr>
            <a:endParaRPr lang="en-US" sz="2400" dirty="0"/>
          </a:p>
          <a:p>
            <a:pPr marL="0" indent="0" eaLnBrk="1" hangingPunct="1">
              <a:lnSpc>
                <a:spcPct val="90000"/>
              </a:lnSpc>
              <a:buNone/>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1272996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Segoe UI"/>
                <a:ea typeface="+mn-ea"/>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Segoe UI"/>
                <a:ea typeface="+mn-ea"/>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27521217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ABD2A2-A8E7-4565-A904-1E76A7C6891E}"/>
              </a:ext>
            </a:extLst>
          </p:cNvPr>
          <p:cNvPicPr>
            <a:picLocks noChangeAspect="1"/>
          </p:cNvPicPr>
          <p:nvPr/>
        </p:nvPicPr>
        <p:blipFill>
          <a:blip r:embed="rId3"/>
          <a:stretch>
            <a:fillRect/>
          </a:stretch>
        </p:blipFill>
        <p:spPr>
          <a:xfrm>
            <a:off x="381000" y="381000"/>
            <a:ext cx="8382000" cy="5562600"/>
          </a:xfrm>
          <a:prstGeom prst="rect">
            <a:avLst/>
          </a:prstGeom>
          <a:ln w="28575">
            <a:solidFill>
              <a:schemeClr val="tx1"/>
            </a:solidFill>
          </a:ln>
        </p:spPr>
      </p:pic>
    </p:spTree>
    <p:extLst>
      <p:ext uri="{BB962C8B-B14F-4D97-AF65-F5344CB8AC3E}">
        <p14:creationId xmlns:p14="http://schemas.microsoft.com/office/powerpoint/2010/main" val="245483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ags/tag10.xml><?xml version="1.0" encoding="utf-8"?>
<p:tagLst xmlns:a="http://schemas.openxmlformats.org/drawingml/2006/main" xmlns:r="http://schemas.openxmlformats.org/officeDocument/2006/relationships" xmlns:p="http://schemas.openxmlformats.org/presentationml/2006/main">
  <p:tag name="TIMING" val="|8.9"/>
</p:tagLst>
</file>

<file path=ppt/tags/tag11.xml><?xml version="1.0" encoding="utf-8"?>
<p:tagLst xmlns:a="http://schemas.openxmlformats.org/drawingml/2006/main" xmlns:r="http://schemas.openxmlformats.org/officeDocument/2006/relationships" xmlns:p="http://schemas.openxmlformats.org/presentationml/2006/main">
  <p:tag name="TIMING" val="|25.6"/>
</p:tagLst>
</file>

<file path=ppt/tags/tag2.xml><?xml version="1.0" encoding="utf-8"?>
<p:tagLst xmlns:a="http://schemas.openxmlformats.org/drawingml/2006/main" xmlns:r="http://schemas.openxmlformats.org/officeDocument/2006/relationships" xmlns:p="http://schemas.openxmlformats.org/presentationml/2006/main">
  <p:tag name="TIMING" val="|8.9"/>
</p:tagLst>
</file>

<file path=ppt/tags/tag3.xml><?xml version="1.0" encoding="utf-8"?>
<p:tagLst xmlns:a="http://schemas.openxmlformats.org/drawingml/2006/main" xmlns:r="http://schemas.openxmlformats.org/officeDocument/2006/relationships" xmlns:p="http://schemas.openxmlformats.org/presentationml/2006/main">
  <p:tag name="TIMING" val="|25.6"/>
</p:tagLst>
</file>

<file path=ppt/tags/tag4.xml><?xml version="1.0" encoding="utf-8"?>
<p:tagLst xmlns:a="http://schemas.openxmlformats.org/drawingml/2006/main" xmlns:r="http://schemas.openxmlformats.org/officeDocument/2006/relationships" xmlns:p="http://schemas.openxmlformats.org/presentationml/2006/main">
  <p:tag name="TIMING" val="|25.6"/>
</p:tagLst>
</file>

<file path=ppt/tags/tag5.xml><?xml version="1.0" encoding="utf-8"?>
<p:tagLst xmlns:a="http://schemas.openxmlformats.org/drawingml/2006/main" xmlns:r="http://schemas.openxmlformats.org/officeDocument/2006/relationships" xmlns:p="http://schemas.openxmlformats.org/presentationml/2006/main">
  <p:tag name="TIMING" val="|25.6"/>
</p:tagLst>
</file>

<file path=ppt/tags/tag6.xml><?xml version="1.0" encoding="utf-8"?>
<p:tagLst xmlns:a="http://schemas.openxmlformats.org/drawingml/2006/main" xmlns:r="http://schemas.openxmlformats.org/officeDocument/2006/relationships" xmlns:p="http://schemas.openxmlformats.org/presentationml/2006/main">
  <p:tag name="TIMING" val="|25.6"/>
</p:tagLst>
</file>

<file path=ppt/tags/tag7.xml><?xml version="1.0" encoding="utf-8"?>
<p:tagLst xmlns:a="http://schemas.openxmlformats.org/drawingml/2006/main" xmlns:r="http://schemas.openxmlformats.org/officeDocument/2006/relationships" xmlns:p="http://schemas.openxmlformats.org/presentationml/2006/main">
  <p:tag name="TIMING" val="|25.6"/>
</p:tagLst>
</file>

<file path=ppt/tags/tag8.xml><?xml version="1.0" encoding="utf-8"?>
<p:tagLst xmlns:a="http://schemas.openxmlformats.org/drawingml/2006/main" xmlns:r="http://schemas.openxmlformats.org/officeDocument/2006/relationships" xmlns:p="http://schemas.openxmlformats.org/presentationml/2006/main">
  <p:tag name="TIMING" val="|25.6"/>
</p:tagLst>
</file>

<file path=ppt/tags/tag9.xml><?xml version="1.0" encoding="utf-8"?>
<p:tagLst xmlns:a="http://schemas.openxmlformats.org/drawingml/2006/main" xmlns:r="http://schemas.openxmlformats.org/officeDocument/2006/relationships" xmlns:p="http://schemas.openxmlformats.org/presentationml/2006/main">
  <p:tag name="TIMING" val="|8.9"/>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20049</TotalTime>
  <Words>18266</Words>
  <Application>Microsoft Office PowerPoint</Application>
  <PresentationFormat>On-screen Show (4:3)</PresentationFormat>
  <Paragraphs>1343</Paragraphs>
  <Slides>72</Slides>
  <Notes>72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72</vt:i4>
      </vt:variant>
    </vt:vector>
  </HeadingPairs>
  <TitlesOfParts>
    <vt:vector size="85" baseType="lpstr">
      <vt:lpstr>Arial</vt:lpstr>
      <vt:lpstr>Calibri</vt:lpstr>
      <vt:lpstr>Myriad Pro</vt:lpstr>
      <vt:lpstr>Segoe UI</vt:lpstr>
      <vt:lpstr>Symbol</vt:lpstr>
      <vt:lpstr>Webdings</vt:lpstr>
      <vt:lpstr>Wingdings</vt:lpstr>
      <vt:lpstr>Wingdings 2</vt:lpstr>
      <vt:lpstr>template USE ME 2</vt:lpstr>
      <vt:lpstr>40_Default Design</vt:lpstr>
      <vt:lpstr>41_Default Design</vt:lpstr>
      <vt:lpstr>45_Default Design</vt:lpstr>
      <vt:lpstr>46_Default Design</vt:lpstr>
      <vt:lpstr>PowerPoint Presentation</vt:lpstr>
      <vt:lpstr>Objectives</vt:lpstr>
      <vt:lpstr>PowerPoint Presentation</vt:lpstr>
      <vt:lpstr>PowerPoint Presentation</vt:lpstr>
      <vt:lpstr>Advisory Committee on Immunization Practices (ACIP)</vt:lpstr>
      <vt:lpstr>Immunization Schedule Updates</vt:lpstr>
      <vt:lpstr>PowerPoint Presentation</vt:lpstr>
      <vt:lpstr>PowerPoint Presentation</vt:lpstr>
      <vt:lpstr>What Does It All Mean?</vt:lpstr>
      <vt:lpstr>General Best Practice Guidelines</vt:lpstr>
      <vt:lpstr>General Best Practice Updates</vt:lpstr>
      <vt:lpstr>“It’s The Law”</vt:lpstr>
      <vt:lpstr>Diphtheria, Tetanus, and Pertussis Vaccines</vt:lpstr>
      <vt:lpstr>Tdap for Pregnant Women</vt:lpstr>
      <vt:lpstr>Test Your Knowledge!</vt:lpstr>
      <vt:lpstr>Test Your Knowledge!</vt:lpstr>
      <vt:lpstr>Test Your Knowledge!</vt:lpstr>
      <vt:lpstr>Test Your Knowledge!</vt:lpstr>
      <vt:lpstr>Hepatitis B Vaccine</vt:lpstr>
      <vt:lpstr>Hepatitis B</vt:lpstr>
      <vt:lpstr>Hepatitis A Vaccine</vt:lpstr>
      <vt:lpstr>Hepatitis A Vaccine for Adults</vt:lpstr>
      <vt:lpstr>Hepatitis A</vt:lpstr>
      <vt:lpstr>Haemophilus influenzae type b (Hib)</vt:lpstr>
      <vt:lpstr>Polio</vt:lpstr>
      <vt:lpstr>Measles, Mumps, Rubella</vt:lpstr>
      <vt:lpstr>Varicella</vt:lpstr>
      <vt:lpstr>Varicella Immunity</vt:lpstr>
      <vt:lpstr>MMRV (ProQuad®)</vt:lpstr>
      <vt:lpstr>Spacing of Live Virus Vaccines  and Other Products </vt:lpstr>
      <vt:lpstr>Five-year-old Tonia received her second MMR a week ago. How long should she wait before receiving live attenuated influenza vaccine (LAIV)?</vt:lpstr>
      <vt:lpstr>Pneumococcal Vaccines  (PCV13) (PPSV23)</vt:lpstr>
      <vt:lpstr>Pneumococcal Vaccines (PCV13) (PPSV23)</vt:lpstr>
      <vt:lpstr>Pneumococcal Conjugate Vaccine for Adults (PCV13)</vt:lpstr>
      <vt:lpstr>Pneumococcal Polysaccharide Vaccine  for Adults (PPSV23)</vt:lpstr>
      <vt:lpstr>Influenza Vaccines for 2017-2018 Season in the U.S.</vt:lpstr>
      <vt:lpstr>Product Updates</vt:lpstr>
      <vt:lpstr>Dosing Algorithm for Children </vt:lpstr>
      <vt:lpstr>Influenza Vaccination of Persons  with a History of Egg Allergy</vt:lpstr>
      <vt:lpstr>Serogroup A, C, W, Y Meningococcal Vaccines</vt:lpstr>
      <vt:lpstr>Meningococcal Vaccines for Special Populations and Situations</vt:lpstr>
      <vt:lpstr>Serogroup B Meningococcal Vaccines</vt:lpstr>
      <vt:lpstr>Serogroup B for Special Populations and Situations</vt:lpstr>
      <vt:lpstr>Test Your Knowledge!</vt:lpstr>
      <vt:lpstr>Test Your Knowledge!</vt:lpstr>
      <vt:lpstr>Test Your Knowledge!</vt:lpstr>
      <vt:lpstr>Test Your Knowledge!</vt:lpstr>
      <vt:lpstr>HPV Vaccine</vt:lpstr>
      <vt:lpstr>PowerPoint Presentation</vt:lpstr>
      <vt:lpstr>Test Your Knowledge!</vt:lpstr>
      <vt:lpstr>Test Your Knowledge!</vt:lpstr>
      <vt:lpstr>Test Your Knowledge!</vt:lpstr>
      <vt:lpstr>Rotavirus Vaccine</vt:lpstr>
      <vt:lpstr>Test Your Knowledge!</vt:lpstr>
      <vt:lpstr>Test Your Knowledge!</vt:lpstr>
      <vt:lpstr>Zostavax</vt:lpstr>
      <vt:lpstr>SHINGRIX (RZV) NEW</vt:lpstr>
      <vt:lpstr>SHINGRIX (RZV)</vt:lpstr>
      <vt:lpstr>Test Your Knowledge!</vt:lpstr>
      <vt:lpstr>Test Your Knowledge!</vt:lpstr>
      <vt:lpstr>PowerPoint Presentation</vt:lpstr>
      <vt:lpstr>Just as a reminder……</vt:lpstr>
      <vt:lpstr>Become a Vaccine Champion!!</vt:lpstr>
      <vt:lpstr>Vaccine Champion</vt:lpstr>
      <vt:lpstr>Improve Access To Immunizations</vt:lpstr>
      <vt:lpstr>VAERS</vt:lpstr>
      <vt:lpstr>Vaccine Injury Compensation Program (VICP)</vt:lpstr>
      <vt:lpstr>Recommended Healthcare Personnel Vaccinations</vt:lpstr>
      <vt:lpstr>Resources for Factual &amp; Responsible Vaccine Information</vt:lpstr>
      <vt:lpstr>Internet Resources</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627</cp:revision>
  <cp:lastPrinted>2016-03-07T18:18:07Z</cp:lastPrinted>
  <dcterms:created xsi:type="dcterms:W3CDTF">2012-06-14T17:04:19Z</dcterms:created>
  <dcterms:modified xsi:type="dcterms:W3CDTF">2018-03-29T19:25:13Z</dcterms:modified>
</cp:coreProperties>
</file>