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4"/>
  </p:notesMasterIdLst>
  <p:sldIdLst>
    <p:sldId id="256" r:id="rId2"/>
    <p:sldId id="888" r:id="rId3"/>
    <p:sldId id="892" r:id="rId4"/>
    <p:sldId id="1335" r:id="rId5"/>
    <p:sldId id="1356" r:id="rId6"/>
    <p:sldId id="1357" r:id="rId7"/>
    <p:sldId id="1358" r:id="rId8"/>
    <p:sldId id="1348" r:id="rId9"/>
    <p:sldId id="1359" r:id="rId10"/>
    <p:sldId id="1386" r:id="rId11"/>
    <p:sldId id="1385" r:id="rId12"/>
    <p:sldId id="1390" r:id="rId13"/>
    <p:sldId id="260" r:id="rId14"/>
    <p:sldId id="275" r:id="rId15"/>
    <p:sldId id="1360" r:id="rId16"/>
    <p:sldId id="1383" r:id="rId17"/>
    <p:sldId id="1387" r:id="rId18"/>
    <p:sldId id="1388" r:id="rId19"/>
    <p:sldId id="1389" r:id="rId20"/>
    <p:sldId id="322" r:id="rId21"/>
    <p:sldId id="609" r:id="rId22"/>
    <p:sldId id="686" r:id="rId23"/>
    <p:sldId id="682" r:id="rId24"/>
    <p:sldId id="685" r:id="rId25"/>
    <p:sldId id="688" r:id="rId26"/>
    <p:sldId id="483" r:id="rId27"/>
    <p:sldId id="689" r:id="rId28"/>
    <p:sldId id="680" r:id="rId29"/>
    <p:sldId id="683" r:id="rId30"/>
    <p:sldId id="684" r:id="rId31"/>
    <p:sldId id="687" r:id="rId32"/>
    <p:sldId id="889" r:id="rId33"/>
    <p:sldId id="426" r:id="rId34"/>
    <p:sldId id="890" r:id="rId35"/>
    <p:sldId id="891" r:id="rId36"/>
    <p:sldId id="269" r:id="rId37"/>
    <p:sldId id="277" r:id="rId38"/>
    <p:sldId id="273" r:id="rId39"/>
    <p:sldId id="425" r:id="rId40"/>
    <p:sldId id="268" r:id="rId41"/>
    <p:sldId id="401" r:id="rId42"/>
    <p:sldId id="586"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D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3750" autoAdjust="0"/>
  </p:normalViewPr>
  <p:slideViewPr>
    <p:cSldViewPr snapToGrid="0">
      <p:cViewPr varScale="1">
        <p:scale>
          <a:sx n="114" d="100"/>
          <a:sy n="114" d="100"/>
        </p:scale>
        <p:origin x="366" y="84"/>
      </p:cViewPr>
      <p:guideLst>
        <p:guide orient="horz" pos="2160"/>
        <p:guide pos="3840"/>
      </p:guideLst>
    </p:cSldViewPr>
  </p:slideViewPr>
  <p:outlineViewPr>
    <p:cViewPr>
      <p:scale>
        <a:sx n="33" d="100"/>
        <a:sy n="33" d="100"/>
      </p:scale>
      <p:origin x="0" y="-7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I:\All%20Reports\2018%20Data%20Surveillance%20Report\Graphs\2018%20Graphs%208.2.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800" b="1" i="0" u="none" strike="noStrike" baseline="0" dirty="0">
                <a:effectLst/>
              </a:rPr>
              <a:t>Opioid-Involved </a:t>
            </a:r>
            <a:r>
              <a:rPr lang="en-US" sz="2800" b="1" dirty="0"/>
              <a:t>Overdose Deaths Occurring in Georgia, by Drug Type, 2010-2018</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9.4508632849465243E-2"/>
          <c:y val="0.20321631460854581"/>
          <c:w val="0.86105245772849803"/>
          <c:h val="0.68735271469440795"/>
        </c:manualLayout>
      </c:layout>
      <c:lineChart>
        <c:grouping val="standard"/>
        <c:varyColors val="0"/>
        <c:ser>
          <c:idx val="0"/>
          <c:order val="0"/>
          <c:tx>
            <c:strRef>
              <c:f>Sheet1!$A$3</c:f>
              <c:strCache>
                <c:ptCount val="1"/>
                <c:pt idx="0">
                  <c:v>Any Opioid</c:v>
                </c:pt>
              </c:strCache>
            </c:strRef>
          </c:tx>
          <c:spPr>
            <a:ln w="38100" cap="rnd">
              <a:solidFill>
                <a:schemeClr val="accent1"/>
              </a:solidFill>
              <a:round/>
            </a:ln>
            <a:effectLst/>
          </c:spPr>
          <c:marker>
            <c:symbol val="none"/>
          </c:marker>
          <c:cat>
            <c:numRef>
              <c:f>Sheet1!$B$2:$J$2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Sheet1!$B$3:$J$3</c:f>
              <c:numCache>
                <c:formatCode>General</c:formatCode>
                <c:ptCount val="9"/>
                <c:pt idx="0">
                  <c:v>514</c:v>
                </c:pt>
                <c:pt idx="1">
                  <c:v>519</c:v>
                </c:pt>
                <c:pt idx="2">
                  <c:v>554</c:v>
                </c:pt>
                <c:pt idx="3">
                  <c:v>556</c:v>
                </c:pt>
                <c:pt idx="4">
                  <c:v>637</c:v>
                </c:pt>
                <c:pt idx="5">
                  <c:v>901</c:v>
                </c:pt>
                <c:pt idx="6">
                  <c:v>954</c:v>
                </c:pt>
                <c:pt idx="7">
                  <c:v>1051</c:v>
                </c:pt>
                <c:pt idx="8">
                  <c:v>876</c:v>
                </c:pt>
              </c:numCache>
            </c:numRef>
          </c:val>
          <c:smooth val="0"/>
          <c:extLst>
            <c:ext xmlns:c16="http://schemas.microsoft.com/office/drawing/2014/chart" uri="{C3380CC4-5D6E-409C-BE32-E72D297353CC}">
              <c16:uniqueId val="{00000000-36EE-4705-AB28-86F17C46A432}"/>
            </c:ext>
          </c:extLst>
        </c:ser>
        <c:ser>
          <c:idx val="2"/>
          <c:order val="1"/>
          <c:tx>
            <c:strRef>
              <c:f>Sheet1!$A$5</c:f>
              <c:strCache>
                <c:ptCount val="1"/>
                <c:pt idx="0">
                  <c:v>Heroin</c:v>
                </c:pt>
              </c:strCache>
            </c:strRef>
          </c:tx>
          <c:spPr>
            <a:ln w="38100" cap="rnd">
              <a:solidFill>
                <a:srgbClr val="C00000"/>
              </a:solidFill>
              <a:round/>
            </a:ln>
            <a:effectLst/>
          </c:spPr>
          <c:marker>
            <c:symbol val="none"/>
          </c:marker>
          <c:cat>
            <c:numRef>
              <c:f>Sheet1!$B$2:$J$2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Sheet1!$B$5:$J$5</c:f>
              <c:numCache>
                <c:formatCode>General</c:formatCode>
                <c:ptCount val="9"/>
                <c:pt idx="0">
                  <c:v>4</c:v>
                </c:pt>
                <c:pt idx="1">
                  <c:v>29</c:v>
                </c:pt>
                <c:pt idx="2">
                  <c:v>106</c:v>
                </c:pt>
                <c:pt idx="3">
                  <c:v>131</c:v>
                </c:pt>
                <c:pt idx="4">
                  <c:v>236</c:v>
                </c:pt>
                <c:pt idx="5">
                  <c:v>252</c:v>
                </c:pt>
                <c:pt idx="6">
                  <c:v>228</c:v>
                </c:pt>
                <c:pt idx="7">
                  <c:v>284</c:v>
                </c:pt>
                <c:pt idx="8">
                  <c:v>319</c:v>
                </c:pt>
              </c:numCache>
            </c:numRef>
          </c:val>
          <c:smooth val="0"/>
          <c:extLst>
            <c:ext xmlns:c16="http://schemas.microsoft.com/office/drawing/2014/chart" uri="{C3380CC4-5D6E-409C-BE32-E72D297353CC}">
              <c16:uniqueId val="{00000002-36EE-4705-AB28-86F17C46A432}"/>
            </c:ext>
          </c:extLst>
        </c:ser>
        <c:ser>
          <c:idx val="3"/>
          <c:order val="2"/>
          <c:tx>
            <c:strRef>
              <c:f>Sheet1!$A$6</c:f>
              <c:strCache>
                <c:ptCount val="1"/>
                <c:pt idx="0">
                  <c:v>Fentanyl</c:v>
                </c:pt>
              </c:strCache>
            </c:strRef>
          </c:tx>
          <c:spPr>
            <a:ln w="38100" cap="rnd">
              <a:solidFill>
                <a:srgbClr val="E7E6E6">
                  <a:lumMod val="50000"/>
                </a:srgbClr>
              </a:solidFill>
              <a:round/>
            </a:ln>
            <a:effectLst/>
          </c:spPr>
          <c:marker>
            <c:symbol val="none"/>
          </c:marker>
          <c:cat>
            <c:numRef>
              <c:f>Sheet1!$B$2:$J$2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Sheet1!$B$6:$J$6</c:f>
              <c:numCache>
                <c:formatCode>General</c:formatCode>
                <c:ptCount val="9"/>
                <c:pt idx="2">
                  <c:v>48</c:v>
                </c:pt>
                <c:pt idx="3">
                  <c:v>52</c:v>
                </c:pt>
                <c:pt idx="4">
                  <c:v>138</c:v>
                </c:pt>
                <c:pt idx="5">
                  <c:v>255</c:v>
                </c:pt>
                <c:pt idx="6">
                  <c:v>245</c:v>
                </c:pt>
                <c:pt idx="7">
                  <c:v>381</c:v>
                </c:pt>
                <c:pt idx="8">
                  <c:v>303</c:v>
                </c:pt>
              </c:numCache>
            </c:numRef>
          </c:val>
          <c:smooth val="0"/>
          <c:extLst>
            <c:ext xmlns:c16="http://schemas.microsoft.com/office/drawing/2014/chart" uri="{C3380CC4-5D6E-409C-BE32-E72D297353CC}">
              <c16:uniqueId val="{00000003-36EE-4705-AB28-86F17C46A432}"/>
            </c:ext>
          </c:extLst>
        </c:ser>
        <c:dLbls>
          <c:showLegendKey val="0"/>
          <c:showVal val="0"/>
          <c:showCatName val="0"/>
          <c:showSerName val="0"/>
          <c:showPercent val="0"/>
          <c:showBubbleSize val="0"/>
        </c:dLbls>
        <c:smooth val="0"/>
        <c:axId val="978676656"/>
        <c:axId val="726061688"/>
      </c:lineChart>
      <c:catAx>
        <c:axId val="97867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726061688"/>
        <c:crosses val="autoZero"/>
        <c:auto val="1"/>
        <c:lblAlgn val="ctr"/>
        <c:lblOffset val="100"/>
        <c:noMultiLvlLbl val="0"/>
      </c:catAx>
      <c:valAx>
        <c:axId val="72606168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400" b="1"/>
                  <a:t>No. deaths</a:t>
                </a:r>
              </a:p>
            </c:rich>
          </c:tx>
          <c:layout>
            <c:manualLayout>
              <c:xMode val="edge"/>
              <c:yMode val="edge"/>
              <c:x val="1.2471655328798186E-2"/>
              <c:y val="0.4785026075491691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978676656"/>
        <c:crosses val="autoZero"/>
        <c:crossBetween val="between"/>
      </c:valAx>
      <c:spPr>
        <a:noFill/>
        <a:ln>
          <a:noFill/>
        </a:ln>
        <a:effectLst/>
      </c:spPr>
    </c:plotArea>
    <c:legend>
      <c:legendPos val="r"/>
      <c:layout>
        <c:manualLayout>
          <c:xMode val="edge"/>
          <c:yMode val="edge"/>
          <c:x val="0.1446184405520739"/>
          <c:y val="0.22942800105238631"/>
          <c:w val="0.33469200278536609"/>
          <c:h val="0.3327469478968285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sz="900">
          <a:latin typeface="Segoe UI" panose="020B0502040204020203" pitchFamily="34" charset="0"/>
          <a:cs typeface="Segoe UI" panose="020B050204020402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EFE40FA-19F8-475B-9FCA-A9D02AA18366}" type="datetimeFigureOut">
              <a:rPr lang="en-US" smtClean="0"/>
              <a:t>11/13/2019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58E188F-D59C-44F0-B6D7-674F122F5AE8}" type="slidenum">
              <a:rPr lang="en-US" smtClean="0"/>
              <a:t>‹#›</a:t>
            </a:fld>
            <a:endParaRPr lang="en-US"/>
          </a:p>
        </p:txBody>
      </p:sp>
    </p:spTree>
    <p:extLst>
      <p:ext uri="{BB962C8B-B14F-4D97-AF65-F5344CB8AC3E}">
        <p14:creationId xmlns:p14="http://schemas.microsoft.com/office/powerpoint/2010/main" val="333313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E188F-D59C-44F0-B6D7-674F122F5AE8}" type="slidenum">
              <a:rPr lang="en-US" smtClean="0"/>
              <a:t>5</a:t>
            </a:fld>
            <a:endParaRPr lang="en-US"/>
          </a:p>
        </p:txBody>
      </p:sp>
    </p:spTree>
    <p:extLst>
      <p:ext uri="{BB962C8B-B14F-4D97-AF65-F5344CB8AC3E}">
        <p14:creationId xmlns:p14="http://schemas.microsoft.com/office/powerpoint/2010/main" val="982044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BB79A-CA43-4327-B7A1-B0E8698F5DDB}" type="slidenum">
              <a:rPr lang="en-US" smtClean="0"/>
              <a:t>20</a:t>
            </a:fld>
            <a:endParaRPr lang="en-US"/>
          </a:p>
        </p:txBody>
      </p:sp>
    </p:spTree>
    <p:extLst>
      <p:ext uri="{BB962C8B-B14F-4D97-AF65-F5344CB8AC3E}">
        <p14:creationId xmlns:p14="http://schemas.microsoft.com/office/powerpoint/2010/main" val="90222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BB79A-CA43-4327-B7A1-B0E8698F5DDB}" type="slidenum">
              <a:rPr lang="en-US" smtClean="0"/>
              <a:t>21</a:t>
            </a:fld>
            <a:endParaRPr lang="en-US"/>
          </a:p>
        </p:txBody>
      </p:sp>
    </p:spTree>
    <p:extLst>
      <p:ext uri="{BB962C8B-B14F-4D97-AF65-F5344CB8AC3E}">
        <p14:creationId xmlns:p14="http://schemas.microsoft.com/office/powerpoint/2010/main" val="133190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BB79A-CA43-4327-B7A1-B0E8698F5DDB}" type="slidenum">
              <a:rPr lang="en-US" smtClean="0"/>
              <a:t>23</a:t>
            </a:fld>
            <a:endParaRPr lang="en-US"/>
          </a:p>
        </p:txBody>
      </p:sp>
    </p:spTree>
    <p:extLst>
      <p:ext uri="{BB962C8B-B14F-4D97-AF65-F5344CB8AC3E}">
        <p14:creationId xmlns:p14="http://schemas.microsoft.com/office/powerpoint/2010/main" val="71505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repository will be used to integrate data sources</a:t>
            </a:r>
          </a:p>
          <a:p>
            <a:endParaRPr lang="en-US" dirty="0"/>
          </a:p>
          <a:p>
            <a:r>
              <a:rPr lang="en-US" dirty="0" err="1"/>
              <a:t>Sidenote</a:t>
            </a:r>
            <a:r>
              <a:rPr lang="en-US" dirty="0"/>
              <a:t>: Due to the constant changing nature of this epidemic, we look at data for all drug overdoses (not just overdoses related to opioids)</a:t>
            </a:r>
          </a:p>
        </p:txBody>
      </p:sp>
      <p:sp>
        <p:nvSpPr>
          <p:cNvPr id="4" name="Slide Number Placeholder 3"/>
          <p:cNvSpPr>
            <a:spLocks noGrp="1"/>
          </p:cNvSpPr>
          <p:nvPr>
            <p:ph type="sldNum" sz="quarter" idx="10"/>
          </p:nvPr>
        </p:nvSpPr>
        <p:spPr/>
        <p:txBody>
          <a:bodyPr/>
          <a:lstStyle/>
          <a:p>
            <a:fld id="{42014C6A-0ECD-4463-BA96-1229376C1A13}" type="slidenum">
              <a:rPr lang="en-US" smtClean="0"/>
              <a:t>26</a:t>
            </a:fld>
            <a:endParaRPr lang="en-US"/>
          </a:p>
        </p:txBody>
      </p:sp>
    </p:spTree>
    <p:extLst>
      <p:ext uri="{BB962C8B-B14F-4D97-AF65-F5344CB8AC3E}">
        <p14:creationId xmlns:p14="http://schemas.microsoft.com/office/powerpoint/2010/main" val="325359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BB79A-CA43-4327-B7A1-B0E8698F5DDB}" type="slidenum">
              <a:rPr lang="en-US" smtClean="0"/>
              <a:t>27</a:t>
            </a:fld>
            <a:endParaRPr lang="en-US"/>
          </a:p>
        </p:txBody>
      </p:sp>
    </p:spTree>
    <p:extLst>
      <p:ext uri="{BB962C8B-B14F-4D97-AF65-F5344CB8AC3E}">
        <p14:creationId xmlns:p14="http://schemas.microsoft.com/office/powerpoint/2010/main" val="2735644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BB79A-CA43-4327-B7A1-B0E8698F5DDB}" type="slidenum">
              <a:rPr lang="en-US" smtClean="0"/>
              <a:t>28</a:t>
            </a:fld>
            <a:endParaRPr lang="en-US"/>
          </a:p>
        </p:txBody>
      </p:sp>
    </p:spTree>
    <p:extLst>
      <p:ext uri="{BB962C8B-B14F-4D97-AF65-F5344CB8AC3E}">
        <p14:creationId xmlns:p14="http://schemas.microsoft.com/office/powerpoint/2010/main" val="197239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5A2894-A3E9-4E9C-BEE2-7E7B77C4A717}" type="slidenum">
              <a:rPr lang="en-US" smtClean="0"/>
              <a:t>32</a:t>
            </a:fld>
            <a:endParaRPr lang="en-US" dirty="0"/>
          </a:p>
        </p:txBody>
      </p:sp>
    </p:spTree>
    <p:extLst>
      <p:ext uri="{BB962C8B-B14F-4D97-AF65-F5344CB8AC3E}">
        <p14:creationId xmlns:p14="http://schemas.microsoft.com/office/powerpoint/2010/main" val="1348240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EBHV</a:t>
            </a:r>
            <a:r>
              <a:rPr lang="en-US" baseline="0" dirty="0">
                <a:latin typeface="Segoe UI" panose="020B0502040204020203" pitchFamily="34" charset="0"/>
                <a:ea typeface="Segoe UI" panose="020B0502040204020203" pitchFamily="34" charset="0"/>
                <a:cs typeface="Segoe UI" panose="020B0502040204020203" pitchFamily="34" charset="0"/>
              </a:rPr>
              <a:t> is a crosscutting intervention with proven outcomes in our state and nation wide.</a:t>
            </a:r>
          </a:p>
          <a:p>
            <a:r>
              <a:rPr lang="en-US" sz="1200" dirty="0"/>
              <a:t>Provide home visits as the primary service delivery strategy.</a:t>
            </a:r>
          </a:p>
          <a:p>
            <a:r>
              <a:rPr lang="en-US" sz="1200" dirty="0"/>
              <a:t>Offer services on a voluntary basis. </a:t>
            </a:r>
          </a:p>
          <a:p>
            <a:r>
              <a:rPr lang="en-US" sz="1200" dirty="0"/>
              <a:t>Provide services to at-risk pregnant women or families with children birth to kindergarten entry.</a:t>
            </a:r>
          </a:p>
          <a:p>
            <a:r>
              <a:rPr lang="en-US" sz="1200" dirty="0"/>
              <a:t>Target specific participant outcomes that promote family functioning and child well-being.</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A78AC8D-03FB-4E8D-8F61-D5D1F61315CD}" type="slidenum">
              <a:rPr lang="en-US" smtClean="0"/>
              <a:t>33</a:t>
            </a:fld>
            <a:endParaRPr lang="en-US"/>
          </a:p>
        </p:txBody>
      </p:sp>
    </p:spTree>
    <p:extLst>
      <p:ext uri="{BB962C8B-B14F-4D97-AF65-F5344CB8AC3E}">
        <p14:creationId xmlns:p14="http://schemas.microsoft.com/office/powerpoint/2010/main" val="43907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EBHV</a:t>
            </a:r>
            <a:r>
              <a:rPr lang="en-US" baseline="0" dirty="0">
                <a:latin typeface="Segoe UI" panose="020B0502040204020203" pitchFamily="34" charset="0"/>
                <a:ea typeface="Segoe UI" panose="020B0502040204020203" pitchFamily="34" charset="0"/>
                <a:cs typeface="Segoe UI" panose="020B0502040204020203" pitchFamily="34" charset="0"/>
              </a:rPr>
              <a:t> is a crosscutting intervention with proven outcomes in our state and nation wide.</a:t>
            </a:r>
          </a:p>
          <a:p>
            <a:r>
              <a:rPr lang="en-US" sz="1200" dirty="0"/>
              <a:t>Provide home visits as the primary service delivery strategy.</a:t>
            </a:r>
          </a:p>
          <a:p>
            <a:r>
              <a:rPr lang="en-US" sz="1200" dirty="0"/>
              <a:t>Offer services on a voluntary basis. </a:t>
            </a:r>
          </a:p>
          <a:p>
            <a:r>
              <a:rPr lang="en-US" sz="1200" dirty="0"/>
              <a:t>Provide services to at-risk pregnant women or families with children birth to kindergarten entry.</a:t>
            </a:r>
          </a:p>
          <a:p>
            <a:r>
              <a:rPr lang="en-US" sz="1200" dirty="0"/>
              <a:t>Target specific participant outcomes that promote family functioning and child well-being.</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A78AC8D-03FB-4E8D-8F61-D5D1F61315CD}" type="slidenum">
              <a:rPr lang="en-US" smtClean="0"/>
              <a:t>34</a:t>
            </a:fld>
            <a:endParaRPr lang="en-US"/>
          </a:p>
        </p:txBody>
      </p:sp>
    </p:spTree>
    <p:extLst>
      <p:ext uri="{BB962C8B-B14F-4D97-AF65-F5344CB8AC3E}">
        <p14:creationId xmlns:p14="http://schemas.microsoft.com/office/powerpoint/2010/main" val="121085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a:t>
            </a:r>
            <a:r>
              <a:rPr lang="en-US" baseline="0" dirty="0"/>
              <a:t> Utilizing the evidence base curriculum the home visitor provides education on may topics including developmental growth and milestones, nutrition, oral health, discipline, positive parent child interactions and more.</a:t>
            </a:r>
          </a:p>
          <a:p>
            <a:endParaRPr lang="en-US" baseline="0" dirty="0"/>
          </a:p>
          <a:p>
            <a:r>
              <a:rPr lang="en-US" baseline="0" dirty="0"/>
              <a:t>Linkage to resources – employment, food pantries, domestic violence, mental health services, quality rated childcare.</a:t>
            </a:r>
          </a:p>
          <a:p>
            <a:r>
              <a:rPr lang="en-US" baseline="0" dirty="0"/>
              <a:t>Linkages are made based upon the needs identified by needs assessment that is administered to all families </a:t>
            </a:r>
          </a:p>
          <a:p>
            <a:endParaRPr lang="en-US" baseline="0" dirty="0"/>
          </a:p>
          <a:p>
            <a:r>
              <a:rPr lang="en-US" baseline="0" dirty="0"/>
              <a:t>Screening and Referrals – Major part of Evidenced Home Visiting is screening and assessments. All children receive the developmental screenings at the prescribed intervals and if there are every any alerts based upon the screenings, referrals will be made. ( Early screening and detection with appropriate linkage to service is key.</a:t>
            </a:r>
          </a:p>
          <a:p>
            <a:endParaRPr lang="en-US" baseline="0" dirty="0"/>
          </a:p>
          <a:p>
            <a:r>
              <a:rPr lang="en-US" baseline="0" dirty="0"/>
              <a:t>Early Brain Development – Families are encouraged to read and talk with their babies to encourage brain development. As a standard practice, the PAT programs provide a book to the family with each visit and some programs help families develop an in-home library.</a:t>
            </a:r>
          </a:p>
          <a:p>
            <a:endParaRPr lang="en-US" baseline="0" dirty="0"/>
          </a:p>
          <a:p>
            <a:r>
              <a:rPr lang="en-US" baseline="0" dirty="0"/>
              <a:t>Goal Setting – families are encouraged to set individual and family goals to improve their family well-being.  The goals can range from obtaining employment with a certain salary or </a:t>
            </a:r>
          </a:p>
          <a:p>
            <a:endParaRPr lang="en-US" dirty="0"/>
          </a:p>
        </p:txBody>
      </p:sp>
      <p:sp>
        <p:nvSpPr>
          <p:cNvPr id="4" name="Slide Number Placeholder 3"/>
          <p:cNvSpPr>
            <a:spLocks noGrp="1"/>
          </p:cNvSpPr>
          <p:nvPr>
            <p:ph type="sldNum" sz="quarter" idx="10"/>
          </p:nvPr>
        </p:nvSpPr>
        <p:spPr/>
        <p:txBody>
          <a:bodyPr/>
          <a:lstStyle/>
          <a:p>
            <a:fld id="{CA78AC8D-03FB-4E8D-8F61-D5D1F61315CD}" type="slidenum">
              <a:rPr lang="en-US" smtClean="0"/>
              <a:t>36</a:t>
            </a:fld>
            <a:endParaRPr lang="en-US"/>
          </a:p>
        </p:txBody>
      </p:sp>
    </p:spTree>
    <p:extLst>
      <p:ext uri="{BB962C8B-B14F-4D97-AF65-F5344CB8AC3E}">
        <p14:creationId xmlns:p14="http://schemas.microsoft.com/office/powerpoint/2010/main" val="153373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CDC/Georgia patients</a:t>
            </a:r>
          </a:p>
        </p:txBody>
      </p:sp>
      <p:sp>
        <p:nvSpPr>
          <p:cNvPr id="4" name="Slide Number Placeholder 3"/>
          <p:cNvSpPr>
            <a:spLocks noGrp="1"/>
          </p:cNvSpPr>
          <p:nvPr>
            <p:ph type="sldNum" sz="quarter" idx="5"/>
          </p:nvPr>
        </p:nvSpPr>
        <p:spPr/>
        <p:txBody>
          <a:bodyPr/>
          <a:lstStyle/>
          <a:p>
            <a:fld id="{41643D68-F7BF-4F71-AE79-64C54BC187DF}" type="slidenum">
              <a:rPr lang="en-US" smtClean="0"/>
              <a:t>6</a:t>
            </a:fld>
            <a:endParaRPr lang="en-US"/>
          </a:p>
        </p:txBody>
      </p:sp>
    </p:spTree>
    <p:extLst>
      <p:ext uri="{BB962C8B-B14F-4D97-AF65-F5344CB8AC3E}">
        <p14:creationId xmlns:p14="http://schemas.microsoft.com/office/powerpoint/2010/main" val="2376689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8AC8D-03FB-4E8D-8F61-D5D1F61315CD}" type="slidenum">
              <a:rPr lang="en-US" smtClean="0"/>
              <a:t>37</a:t>
            </a:fld>
            <a:endParaRPr lang="en-US"/>
          </a:p>
        </p:txBody>
      </p:sp>
    </p:spTree>
    <p:extLst>
      <p:ext uri="{BB962C8B-B14F-4D97-AF65-F5344CB8AC3E}">
        <p14:creationId xmlns:p14="http://schemas.microsoft.com/office/powerpoint/2010/main" val="2420794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performance measures are intended to help tell the</a:t>
            </a:r>
            <a:r>
              <a:rPr lang="en-US" baseline="0" dirty="0"/>
              <a:t> story of home visiting in Georgia.  The data shown are only MIECHV-Funded home visiting in Georgia from 10/1/2017 – 9/30/2018</a:t>
            </a:r>
          </a:p>
          <a:p>
            <a:endParaRPr lang="en-US" dirty="0">
              <a:cs typeface="Calibri"/>
            </a:endParaRPr>
          </a:p>
          <a:p>
            <a:pPr marL="342900" indent="-342900">
              <a:buFont typeface="Arial,Sans-Serif"/>
              <a:buChar char="•"/>
            </a:pPr>
            <a:r>
              <a:rPr lang="en-US" dirty="0"/>
              <a:t>81% of children received their last well child check up</a:t>
            </a:r>
            <a:endParaRPr lang="en-US" dirty="0">
              <a:cs typeface="Calibri"/>
            </a:endParaRPr>
          </a:p>
          <a:p>
            <a:pPr marL="342900" indent="-342900">
              <a:buFont typeface="Arial,Sans-Serif"/>
              <a:buChar char="•"/>
            </a:pPr>
            <a:r>
              <a:rPr lang="en-US" dirty="0"/>
              <a:t>76% of mothers received a postpartum visit with 8 weeks of delivery</a:t>
            </a:r>
            <a:endParaRPr lang="en-US" dirty="0">
              <a:cs typeface="Calibri"/>
            </a:endParaRPr>
          </a:p>
          <a:p>
            <a:pPr marL="342900" indent="-342900">
              <a:buFont typeface="Arial,Sans-Serif"/>
              <a:buChar char="•"/>
            </a:pPr>
            <a:r>
              <a:rPr lang="en-US" dirty="0"/>
              <a:t>9% of women enrolled prenatally delivered preterm   </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A78AC8D-03FB-4E8D-8F61-D5D1F61315CD}" type="slidenum">
              <a:rPr lang="en-US" smtClean="0"/>
              <a:t>38</a:t>
            </a:fld>
            <a:endParaRPr lang="en-US"/>
          </a:p>
        </p:txBody>
      </p:sp>
    </p:spTree>
    <p:extLst>
      <p:ext uri="{BB962C8B-B14F-4D97-AF65-F5344CB8AC3E}">
        <p14:creationId xmlns:p14="http://schemas.microsoft.com/office/powerpoint/2010/main" val="494186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5A2894-A3E9-4E9C-BEE2-7E7B77C4A717}" type="slidenum">
              <a:rPr lang="en-US" smtClean="0"/>
              <a:t>39</a:t>
            </a:fld>
            <a:endParaRPr lang="en-US" dirty="0"/>
          </a:p>
        </p:txBody>
      </p:sp>
    </p:spTree>
    <p:extLst>
      <p:ext uri="{BB962C8B-B14F-4D97-AF65-F5344CB8AC3E}">
        <p14:creationId xmlns:p14="http://schemas.microsoft.com/office/powerpoint/2010/main" val="1599244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visiting transforms</a:t>
            </a:r>
            <a:r>
              <a:rPr lang="en-US" baseline="0" dirty="0"/>
              <a:t> lives. A knock at the front door can bring parents the support they need to feel empowered to improve their lives and to nurture their young child’s healthy development.</a:t>
            </a:r>
          </a:p>
          <a:p>
            <a:endParaRPr lang="en-US" baseline="0" dirty="0"/>
          </a:p>
        </p:txBody>
      </p:sp>
      <p:sp>
        <p:nvSpPr>
          <p:cNvPr id="4" name="Slide Number Placeholder 3"/>
          <p:cNvSpPr>
            <a:spLocks noGrp="1"/>
          </p:cNvSpPr>
          <p:nvPr>
            <p:ph type="sldNum" sz="quarter" idx="10"/>
          </p:nvPr>
        </p:nvSpPr>
        <p:spPr/>
        <p:txBody>
          <a:bodyPr/>
          <a:lstStyle/>
          <a:p>
            <a:fld id="{CA78AC8D-03FB-4E8D-8F61-D5D1F61315CD}" type="slidenum">
              <a:rPr lang="en-US" smtClean="0"/>
              <a:t>40</a:t>
            </a:fld>
            <a:endParaRPr lang="en-US"/>
          </a:p>
        </p:txBody>
      </p:sp>
    </p:spTree>
    <p:extLst>
      <p:ext uri="{BB962C8B-B14F-4D97-AF65-F5344CB8AC3E}">
        <p14:creationId xmlns:p14="http://schemas.microsoft.com/office/powerpoint/2010/main" val="2552751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5A2894-A3E9-4E9C-BEE2-7E7B77C4A717}" type="slidenum">
              <a:rPr lang="en-US" smtClean="0"/>
              <a:t>41</a:t>
            </a:fld>
            <a:endParaRPr lang="en-US" dirty="0"/>
          </a:p>
        </p:txBody>
      </p:sp>
    </p:spTree>
    <p:extLst>
      <p:ext uri="{BB962C8B-B14F-4D97-AF65-F5344CB8AC3E}">
        <p14:creationId xmlns:p14="http://schemas.microsoft.com/office/powerpoint/2010/main" val="893551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88F-D59C-44F0-B6D7-674F122F5A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91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88F-D59C-44F0-B6D7-674F122F5A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04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88F-D59C-44F0-B6D7-674F122F5A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32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from case tracking form or here https://dph.georgia.gov/vapinglunginjury</a:t>
            </a:r>
          </a:p>
        </p:txBody>
      </p:sp>
      <p:sp>
        <p:nvSpPr>
          <p:cNvPr id="4" name="Slide Number Placeholder 3"/>
          <p:cNvSpPr>
            <a:spLocks noGrp="1"/>
          </p:cNvSpPr>
          <p:nvPr>
            <p:ph type="sldNum" sz="quarter" idx="5"/>
          </p:nvPr>
        </p:nvSpPr>
        <p:spPr/>
        <p:txBody>
          <a:bodyPr/>
          <a:lstStyle/>
          <a:p>
            <a:fld id="{41643D68-F7BF-4F71-AE79-64C54BC187DF}" type="slidenum">
              <a:rPr lang="en-US" smtClean="0"/>
              <a:t>13</a:t>
            </a:fld>
            <a:endParaRPr lang="en-US"/>
          </a:p>
        </p:txBody>
      </p:sp>
    </p:spTree>
    <p:extLst>
      <p:ext uri="{BB962C8B-B14F-4D97-AF65-F5344CB8AC3E}">
        <p14:creationId xmlns:p14="http://schemas.microsoft.com/office/powerpoint/2010/main" val="37987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643D68-F7BF-4F71-AE79-64C54BC187DF}" type="slidenum">
              <a:rPr lang="en-US" smtClean="0"/>
              <a:t>14</a:t>
            </a:fld>
            <a:endParaRPr lang="en-US"/>
          </a:p>
        </p:txBody>
      </p:sp>
    </p:spTree>
    <p:extLst>
      <p:ext uri="{BB962C8B-B14F-4D97-AF65-F5344CB8AC3E}">
        <p14:creationId xmlns:p14="http://schemas.microsoft.com/office/powerpoint/2010/main" val="129780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88F-D59C-44F0-B6D7-674F122F5A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25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E188F-D59C-44F0-B6D7-674F122F5A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868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400" y="1669122"/>
            <a:ext cx="7061200" cy="779862"/>
          </a:xfrm>
          <a:prstGeom prst="rect">
            <a:avLst/>
          </a:prstGeom>
        </p:spPr>
        <p:txBody>
          <a:bodyPr anchor="b">
            <a:normAutofit/>
          </a:bodyPr>
          <a:lstStyle>
            <a:lvl1pPr algn="l">
              <a:defRPr sz="4000" baseline="0">
                <a:solidFill>
                  <a:srgbClr val="EC1C28"/>
                </a:solidFill>
                <a:latin typeface="Segoe UI Light" panose="020B0502040204020203" pitchFamily="34" charset="0"/>
                <a:cs typeface="Segoe UI Light" panose="020B0502040204020203" pitchFamily="34" charset="0"/>
              </a:defRPr>
            </a:lvl1pPr>
          </a:lstStyle>
          <a:p>
            <a:r>
              <a:rPr lang="en-US" dirty="0"/>
              <a:t>Title Heading 1(as needed)</a:t>
            </a:r>
          </a:p>
        </p:txBody>
      </p:sp>
      <p:sp>
        <p:nvSpPr>
          <p:cNvPr id="16" name="Text Placeholder 15"/>
          <p:cNvSpPr>
            <a:spLocks noGrp="1"/>
          </p:cNvSpPr>
          <p:nvPr>
            <p:ph type="body" sz="quarter" idx="10" hasCustomPrompt="1"/>
          </p:nvPr>
        </p:nvSpPr>
        <p:spPr>
          <a:xfrm>
            <a:off x="533400" y="2547302"/>
            <a:ext cx="3829484" cy="577143"/>
          </a:xfrm>
          <a:prstGeom prst="rect">
            <a:avLst/>
          </a:prstGeom>
        </p:spPr>
        <p:txBody>
          <a:bodyPr/>
          <a:lstStyle>
            <a:lvl1pPr marL="0" indent="0">
              <a:buNone/>
              <a:defRPr sz="400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130420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6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in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012"/>
            <a:ext cx="9867900" cy="753883"/>
          </a:xfrm>
          <a:prstGeom prst="rect">
            <a:avLst/>
          </a:prstGeom>
        </p:spPr>
      </p:pic>
      <p:sp>
        <p:nvSpPr>
          <p:cNvPr id="5" name="Text Placeholder 4"/>
          <p:cNvSpPr>
            <a:spLocks noGrp="1"/>
          </p:cNvSpPr>
          <p:nvPr>
            <p:ph type="body" sz="quarter" idx="10" hasCustomPrompt="1"/>
          </p:nvPr>
        </p:nvSpPr>
        <p:spPr>
          <a:xfrm>
            <a:off x="571500" y="2508690"/>
            <a:ext cx="4362450" cy="644525"/>
          </a:xfrm>
          <a:prstGeom prst="rect">
            <a:avLst/>
          </a:prstGeom>
        </p:spPr>
        <p:txBody>
          <a:bodyPr/>
          <a:lstStyle>
            <a:lvl1pPr>
              <a:defRPr sz="4000" baseline="0">
                <a:solidFill>
                  <a:schemeClr val="bg1"/>
                </a:solidFill>
              </a:defRPr>
            </a:lvl1pPr>
          </a:lstStyle>
          <a:p>
            <a:pPr lvl="0"/>
            <a:r>
              <a:rPr lang="en-US" dirty="0"/>
              <a:t>SECTION HEADING</a:t>
            </a:r>
          </a:p>
        </p:txBody>
      </p:sp>
    </p:spTree>
    <p:extLst>
      <p:ext uri="{BB962C8B-B14F-4D97-AF65-F5344CB8AC3E}">
        <p14:creationId xmlns:p14="http://schemas.microsoft.com/office/powerpoint/2010/main" val="83502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87514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17361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20812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203017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8BB5-05F7-4970-AB5F-B6BF55959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908B40-5F6D-4BC3-96A8-E34E8315D17B}"/>
              </a:ext>
            </a:extLst>
          </p:cNvPr>
          <p:cNvSpPr>
            <a:spLocks noGrp="1"/>
          </p:cNvSpPr>
          <p:nvPr>
            <p:ph type="dt" sz="half" idx="10"/>
          </p:nvPr>
        </p:nvSpPr>
        <p:spPr/>
        <p:txBody>
          <a:bodyPr/>
          <a:lstStyle/>
          <a:p>
            <a:pPr>
              <a:defRPr/>
            </a:pPr>
            <a:fld id="{0BFC04DD-31DD-4601-9FA3-9B02FE09FF20}" type="datetimeFigureOut">
              <a:rPr lang="en-US" smtClean="0"/>
              <a:pPr>
                <a:defRPr/>
              </a:pPr>
              <a:t>11/13/2019</a:t>
            </a:fld>
            <a:endParaRPr lang="en-US" dirty="0"/>
          </a:p>
        </p:txBody>
      </p:sp>
      <p:sp>
        <p:nvSpPr>
          <p:cNvPr id="4" name="Footer Placeholder 3">
            <a:extLst>
              <a:ext uri="{FF2B5EF4-FFF2-40B4-BE49-F238E27FC236}">
                <a16:creationId xmlns:a16="http://schemas.microsoft.com/office/drawing/2014/main" id="{88154D2E-7CED-4E19-8BB9-99C64A31132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39E204FC-67A0-4D2D-9FAD-6946EB307801}"/>
              </a:ext>
            </a:extLst>
          </p:cNvPr>
          <p:cNvSpPr>
            <a:spLocks noGrp="1"/>
          </p:cNvSpPr>
          <p:nvPr>
            <p:ph type="sldNum" sz="quarter" idx="12"/>
          </p:nvPr>
        </p:nvSpPr>
        <p:spPr/>
        <p:txBody>
          <a:bodyPr/>
          <a:lstStyle/>
          <a:p>
            <a:pPr>
              <a:defRPr/>
            </a:pPr>
            <a:fld id="{55D780A4-B5DF-45C0-A369-EC7D228334DF}" type="slidenum">
              <a:rPr lang="en-US" altLang="en-US" smtClean="0"/>
              <a:pPr>
                <a:defRPr/>
              </a:pPr>
              <a:t>‹#›</a:t>
            </a:fld>
            <a:endParaRPr lang="en-US" altLang="en-US" dirty="0"/>
          </a:p>
        </p:txBody>
      </p:sp>
    </p:spTree>
    <p:extLst>
      <p:ext uri="{BB962C8B-B14F-4D97-AF65-F5344CB8AC3E}">
        <p14:creationId xmlns:p14="http://schemas.microsoft.com/office/powerpoint/2010/main" val="53711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11/13/2019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18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8957-3F02-40BB-80A1-830180433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A12F1-844C-4449-967A-E611A977E1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FAC3E-EE57-47ED-A686-3A5DBA0825C7}"/>
              </a:ext>
            </a:extLst>
          </p:cNvPr>
          <p:cNvSpPr>
            <a:spLocks noGrp="1"/>
          </p:cNvSpPr>
          <p:nvPr>
            <p:ph type="dt" sz="half" idx="10"/>
          </p:nvPr>
        </p:nvSpPr>
        <p:spPr/>
        <p:txBody>
          <a:bodyPr/>
          <a:lstStyle/>
          <a:p>
            <a:fld id="{DFFA96D8-DC5F-470F-8ACF-B9F236264CD5}" type="datetimeFigureOut">
              <a:rPr lang="en-US" smtClean="0"/>
              <a:t>11/13/2019</a:t>
            </a:fld>
            <a:endParaRPr lang="en-US"/>
          </a:p>
        </p:txBody>
      </p:sp>
      <p:sp>
        <p:nvSpPr>
          <p:cNvPr id="5" name="Footer Placeholder 4">
            <a:extLst>
              <a:ext uri="{FF2B5EF4-FFF2-40B4-BE49-F238E27FC236}">
                <a16:creationId xmlns:a16="http://schemas.microsoft.com/office/drawing/2014/main" id="{334F474C-1959-4287-8A52-FD341CD80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A3D42-3C9B-4C44-AA91-C40F7FB9BBC3}"/>
              </a:ext>
            </a:extLst>
          </p:cNvPr>
          <p:cNvSpPr>
            <a:spLocks noGrp="1"/>
          </p:cNvSpPr>
          <p:nvPr>
            <p:ph type="sldNum" sz="quarter" idx="12"/>
          </p:nvPr>
        </p:nvSpPr>
        <p:spPr/>
        <p:txBody>
          <a:bodyPr/>
          <a:lstStyle/>
          <a:p>
            <a:fld id="{1F1BB5DD-DEAB-4590-909A-CEA3BB54FFF1}" type="slidenum">
              <a:rPr lang="en-US" smtClean="0"/>
              <a:t>‹#›</a:t>
            </a:fld>
            <a:endParaRPr lang="en-US"/>
          </a:p>
        </p:txBody>
      </p:sp>
    </p:spTree>
    <p:extLst>
      <p:ext uri="{BB962C8B-B14F-4D97-AF65-F5344CB8AC3E}">
        <p14:creationId xmlns:p14="http://schemas.microsoft.com/office/powerpoint/2010/main" val="357206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175027630"/>
      </p:ext>
    </p:extLst>
  </p:cSld>
  <p:clrMap bg1="lt1" tx1="dk1" bg2="lt2" tx2="dk2" accent1="accent1" accent2="accent2" accent3="accent3" accent4="accent4" accent5="accent5" accent6="accent6" hlink="hlink" folHlink="folHlink"/>
  <p:sldLayoutIdLst>
    <p:sldLayoutId id="2147483709" r:id="rId1"/>
    <p:sldLayoutId id="2147483686" r:id="rId2"/>
    <p:sldLayoutId id="2147483708" r:id="rId3"/>
    <p:sldLayoutId id="2147483665" r:id="rId4"/>
    <p:sldLayoutId id="2147483678" r:id="rId5"/>
    <p:sldLayoutId id="2147483670" r:id="rId6"/>
    <p:sldLayoutId id="2147483711" r:id="rId7"/>
    <p:sldLayoutId id="2147483714"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ph.georgia.gov/vapinglunginjur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cherie.drenzek@dph.ga.gov"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Laura.Edison@dph.ga.gov" TargetMode="External"/><Relationship Id="rId2" Type="http://schemas.openxmlformats.org/officeDocument/2006/relationships/hyperlink" Target="mailto:chris.rustin@dph.ga.gov"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althyfamiliesamerica.org/success-stories/healthy_families_athens/?fbclid=IwAR0n8RitZ5LYo8wuRmttbMubNxR_s108B6s3U1TS3E9npnarASiT3PdkmD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hyperlink" Target="mailto:twanna.nelson@dph.g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400" y="2547302"/>
            <a:ext cx="8560266" cy="577143"/>
          </a:xfrm>
        </p:spPr>
        <p:txBody>
          <a:bodyPr/>
          <a:lstStyle/>
          <a:p>
            <a:r>
              <a:rPr lang="en-US" dirty="0">
                <a:latin typeface="Segoe UI Light" panose="020B0502040204020203" pitchFamily="34" charset="0"/>
                <a:cs typeface="Segoe UI Light" panose="020B0502040204020203" pitchFamily="34" charset="0"/>
              </a:rPr>
              <a:t>Georgia Board of Public Health </a:t>
            </a:r>
          </a:p>
        </p:txBody>
      </p:sp>
      <p:sp>
        <p:nvSpPr>
          <p:cNvPr id="4" name="Text Placeholder 3"/>
          <p:cNvSpPr>
            <a:spLocks noGrp="1"/>
          </p:cNvSpPr>
          <p:nvPr>
            <p:ph type="body" sz="quarter" idx="12"/>
          </p:nvPr>
        </p:nvSpPr>
        <p:spPr>
          <a:xfrm>
            <a:off x="7327796" y="3339336"/>
            <a:ext cx="1897484" cy="419620"/>
          </a:xfrm>
        </p:spPr>
        <p:txBody>
          <a:bodyPr/>
          <a:lstStyle/>
          <a:p>
            <a:r>
              <a:rPr lang="en-US" dirty="0"/>
              <a:t>Nov. 12, 2019</a:t>
            </a:r>
          </a:p>
        </p:txBody>
      </p:sp>
    </p:spTree>
    <p:extLst>
      <p:ext uri="{BB962C8B-B14F-4D97-AF65-F5344CB8AC3E}">
        <p14:creationId xmlns:p14="http://schemas.microsoft.com/office/powerpoint/2010/main" val="183681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8944-4CC4-4B53-A044-8AB9EDBF1EE7}"/>
              </a:ext>
            </a:extLst>
          </p:cNvPr>
          <p:cNvSpPr>
            <a:spLocks noGrp="1"/>
          </p:cNvSpPr>
          <p:nvPr>
            <p:ph type="title"/>
          </p:nvPr>
        </p:nvSpPr>
        <p:spPr>
          <a:xfrm>
            <a:off x="838200" y="755390"/>
            <a:ext cx="10515600" cy="1028960"/>
          </a:xfrm>
        </p:spPr>
        <p:txBody>
          <a:bodyPr>
            <a:normAutofit fontScale="90000"/>
          </a:bodyPr>
          <a:lstStyle/>
          <a:p>
            <a:r>
              <a:rPr lang="en-US" dirty="0"/>
              <a:t>Breaking News: Possible Laboratory Breakthrough</a:t>
            </a:r>
          </a:p>
        </p:txBody>
      </p:sp>
      <p:sp>
        <p:nvSpPr>
          <p:cNvPr id="3" name="Content Placeholder 2">
            <a:extLst>
              <a:ext uri="{FF2B5EF4-FFF2-40B4-BE49-F238E27FC236}">
                <a16:creationId xmlns:a16="http://schemas.microsoft.com/office/drawing/2014/main" id="{465D98EC-D06A-48C7-93BA-52178127605B}"/>
              </a:ext>
            </a:extLst>
          </p:cNvPr>
          <p:cNvSpPr>
            <a:spLocks noGrp="1"/>
          </p:cNvSpPr>
          <p:nvPr>
            <p:ph sz="quarter" idx="10"/>
          </p:nvPr>
        </p:nvSpPr>
        <p:spPr>
          <a:xfrm>
            <a:off x="838200" y="1529707"/>
            <a:ext cx="9636889" cy="4437063"/>
          </a:xfrm>
        </p:spPr>
        <p:txBody>
          <a:bodyPr/>
          <a:lstStyle/>
          <a:p>
            <a:pPr marL="342900" indent="-342900" fontAlgn="base">
              <a:spcAft>
                <a:spcPts val="600"/>
              </a:spcAft>
              <a:buFont typeface="Arial" panose="020B0604020202020204" pitchFamily="34" charset="0"/>
              <a:buChar char="•"/>
            </a:pPr>
            <a:r>
              <a:rPr lang="en-US" sz="2000" dirty="0"/>
              <a:t>Although CDC and FDA had previously not identified any single chemical or product that was linked to all cases, a breakthrough in the investigation was reported last week.</a:t>
            </a:r>
          </a:p>
          <a:p>
            <a:pPr marL="342900" indent="-342900" fontAlgn="base">
              <a:spcAft>
                <a:spcPts val="600"/>
              </a:spcAft>
              <a:buFont typeface="Arial" panose="020B0604020202020204" pitchFamily="34" charset="0"/>
              <a:buChar char="•"/>
            </a:pPr>
            <a:r>
              <a:rPr lang="en-US" sz="2000" dirty="0"/>
              <a:t>CDC tested 29 bronchoalveolar lavage (BAL) fluids from known case-patients in 10 states and found </a:t>
            </a:r>
            <a:r>
              <a:rPr lang="en-US" sz="2000" b="1" dirty="0"/>
              <a:t>Vitamin E acetate in all of them</a:t>
            </a:r>
            <a:r>
              <a:rPr lang="en-US" sz="2000" dirty="0"/>
              <a:t> (THC was found in 82% of the BAL samples). </a:t>
            </a:r>
          </a:p>
          <a:p>
            <a:pPr marL="342900" indent="-342900" fontAlgn="base">
              <a:spcAft>
                <a:spcPts val="600"/>
              </a:spcAft>
              <a:buFont typeface="Arial" panose="020B0604020202020204" pitchFamily="34" charset="0"/>
              <a:buChar char="•"/>
            </a:pPr>
            <a:r>
              <a:rPr lang="en-US" sz="2000" dirty="0"/>
              <a:t>This is significant because this is the first time that a toxic chemical was found in </a:t>
            </a:r>
            <a:r>
              <a:rPr lang="en-US" sz="2000" b="1" dirty="0"/>
              <a:t>biologic </a:t>
            </a:r>
            <a:r>
              <a:rPr lang="en-US" sz="2000" dirty="0"/>
              <a:t>samples from case-patients, actually at the site of injury--the lung. </a:t>
            </a:r>
          </a:p>
          <a:p>
            <a:pPr marL="342900" indent="-342900" fontAlgn="base">
              <a:spcAft>
                <a:spcPts val="600"/>
              </a:spcAft>
              <a:buFont typeface="Arial" panose="020B0604020202020204" pitchFamily="34" charset="0"/>
              <a:buChar char="•"/>
            </a:pPr>
            <a:r>
              <a:rPr lang="en-US" sz="2000" dirty="0"/>
              <a:t>Vitamin E acetate was also previously reported to be found in some </a:t>
            </a:r>
            <a:r>
              <a:rPr lang="en-US" sz="2000" b="1" dirty="0"/>
              <a:t>product</a:t>
            </a:r>
            <a:r>
              <a:rPr lang="en-US" sz="2000" dirty="0"/>
              <a:t> testing done by FDA and state health labs. </a:t>
            </a:r>
          </a:p>
          <a:p>
            <a:pPr marL="342900" indent="-342900" fontAlgn="base">
              <a:spcAft>
                <a:spcPts val="600"/>
              </a:spcAft>
              <a:buFont typeface="Arial" panose="020B0604020202020204" pitchFamily="34" charset="0"/>
              <a:buChar char="•"/>
            </a:pPr>
            <a:r>
              <a:rPr lang="en-US" sz="2000" dirty="0"/>
              <a:t>Vitamin E acetate is an oil usually used as a diluent or cutting agent in the THC-containing vaping products, particularly in the "informal" networks.</a:t>
            </a:r>
          </a:p>
          <a:p>
            <a:pPr marL="342900" indent="-342900" fontAlgn="base">
              <a:spcAft>
                <a:spcPts val="600"/>
              </a:spcAft>
              <a:buFont typeface="Arial" panose="020B0604020202020204" pitchFamily="34" charset="0"/>
              <a:buChar char="•"/>
            </a:pPr>
            <a:r>
              <a:rPr lang="en-US" sz="2000" dirty="0"/>
              <a:t>CDC says this might not be the ONLY cause of the lung injuries, there may be another chemical(s) as well but are focusing here now.</a:t>
            </a:r>
          </a:p>
          <a:p>
            <a:pPr marL="342900" indent="-342900" fontAlgn="base">
              <a:spcAft>
                <a:spcPts val="600"/>
              </a:spcAft>
              <a:buFont typeface="Arial" panose="020B0604020202020204" pitchFamily="34" charset="0"/>
              <a:buChar char="•"/>
            </a:pPr>
            <a:endParaRPr lang="en-US" sz="2000" dirty="0"/>
          </a:p>
          <a:p>
            <a:pPr marL="342900" indent="-342900" fontAlgn="base">
              <a:buFont typeface="Arial" panose="020B0604020202020204" pitchFamily="34" charset="0"/>
              <a:buChar char="•"/>
            </a:pPr>
            <a:endParaRPr lang="en-US" sz="2000" dirty="0"/>
          </a:p>
          <a:p>
            <a:pPr fontAlgn="base"/>
            <a:r>
              <a:rPr lang="en-US" sz="2000" dirty="0"/>
              <a:t> </a:t>
            </a:r>
          </a:p>
          <a:p>
            <a:pPr marL="342900" indent="-342900" fontAlgn="base">
              <a:buFont typeface="Arial" panose="020B0604020202020204" pitchFamily="34" charset="0"/>
              <a:buChar char="•"/>
            </a:pPr>
            <a:endParaRPr lang="en-US" sz="2000" dirty="0"/>
          </a:p>
          <a:p>
            <a:pPr marL="342900" indent="-342900" fontAlgn="base">
              <a:buFont typeface="Arial" panose="020B0604020202020204" pitchFamily="34" charset="0"/>
              <a:buChar char="•"/>
            </a:pPr>
            <a:endParaRPr lang="en-US" sz="2000" dirty="0"/>
          </a:p>
          <a:p>
            <a:pPr fontAlgn="base"/>
            <a:r>
              <a:rPr lang="en-US" sz="2000" dirty="0"/>
              <a:t> </a:t>
            </a:r>
          </a:p>
          <a:p>
            <a:pPr fontAlgn="base"/>
            <a:r>
              <a:rPr lang="en-US" sz="2000" dirty="0"/>
              <a:t> </a:t>
            </a:r>
          </a:p>
          <a:p>
            <a:pPr fontAlgn="base"/>
            <a:r>
              <a:rPr lang="en-US" dirty="0"/>
              <a:t> </a:t>
            </a:r>
          </a:p>
          <a:p>
            <a:endParaRPr lang="en-US" dirty="0"/>
          </a:p>
        </p:txBody>
      </p:sp>
    </p:spTree>
    <p:extLst>
      <p:ext uri="{BB962C8B-B14F-4D97-AF65-F5344CB8AC3E}">
        <p14:creationId xmlns:p14="http://schemas.microsoft.com/office/powerpoint/2010/main" val="299115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3C0EA4-DD81-4789-B918-7B92F616A3FB}"/>
              </a:ext>
            </a:extLst>
          </p:cNvPr>
          <p:cNvPicPr>
            <a:picLocks noChangeAspect="1"/>
          </p:cNvPicPr>
          <p:nvPr/>
        </p:nvPicPr>
        <p:blipFill rotWithShape="1">
          <a:blip r:embed="rId2"/>
          <a:srcRect l="31413" t="22596" r="10000" b="12639"/>
          <a:stretch/>
        </p:blipFill>
        <p:spPr>
          <a:xfrm>
            <a:off x="1431235" y="545650"/>
            <a:ext cx="9541565" cy="5930287"/>
          </a:xfrm>
          <a:prstGeom prst="rect">
            <a:avLst/>
          </a:prstGeom>
          <a:ln w="25400">
            <a:solidFill>
              <a:schemeClr val="tx1"/>
            </a:solidFill>
          </a:ln>
        </p:spPr>
      </p:pic>
    </p:spTree>
    <p:extLst>
      <p:ext uri="{BB962C8B-B14F-4D97-AF65-F5344CB8AC3E}">
        <p14:creationId xmlns:p14="http://schemas.microsoft.com/office/powerpoint/2010/main" val="106193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143895-41D2-4F93-A7CF-CBDE43D76D4E}"/>
              </a:ext>
            </a:extLst>
          </p:cNvPr>
          <p:cNvSpPr>
            <a:spLocks noGrp="1"/>
          </p:cNvSpPr>
          <p:nvPr>
            <p:ph type="title"/>
          </p:nvPr>
        </p:nvSpPr>
        <p:spPr>
          <a:xfrm>
            <a:off x="838200" y="755390"/>
            <a:ext cx="10515600" cy="1028960"/>
          </a:xfrm>
        </p:spPr>
        <p:txBody>
          <a:bodyPr>
            <a:normAutofit fontScale="90000"/>
          </a:bodyPr>
          <a:lstStyle/>
          <a:p>
            <a:r>
              <a:rPr lang="en-US" dirty="0"/>
              <a:t>Epidemiologic Investigation, Georgia</a:t>
            </a:r>
            <a:br>
              <a:rPr lang="en-US" dirty="0"/>
            </a:br>
            <a:endParaRPr lang="en-US" dirty="0"/>
          </a:p>
        </p:txBody>
      </p:sp>
      <p:sp>
        <p:nvSpPr>
          <p:cNvPr id="4" name="Content Placeholder 3">
            <a:extLst>
              <a:ext uri="{FF2B5EF4-FFF2-40B4-BE49-F238E27FC236}">
                <a16:creationId xmlns:a16="http://schemas.microsoft.com/office/drawing/2014/main" id="{7E02351C-43EC-4ECA-A422-CA938E80B808}"/>
              </a:ext>
            </a:extLst>
          </p:cNvPr>
          <p:cNvSpPr>
            <a:spLocks noGrp="1"/>
          </p:cNvSpPr>
          <p:nvPr>
            <p:ph sz="quarter" idx="10"/>
          </p:nvPr>
        </p:nvSpPr>
        <p:spPr>
          <a:xfrm>
            <a:off x="838200" y="1784350"/>
            <a:ext cx="9370671" cy="4437063"/>
          </a:xfrm>
        </p:spPr>
        <p:txBody>
          <a:bodyPr/>
          <a:lstStyle/>
          <a:p>
            <a:pPr>
              <a:lnSpc>
                <a:spcPct val="100000"/>
              </a:lnSpc>
              <a:spcBef>
                <a:spcPts val="0"/>
              </a:spcBef>
            </a:pPr>
            <a:r>
              <a:rPr lang="en-US" dirty="0"/>
              <a:t>Goals are to conduct </a:t>
            </a:r>
            <a:r>
              <a:rPr lang="en-US" b="1" dirty="0"/>
              <a:t>surveillance</a:t>
            </a:r>
            <a:r>
              <a:rPr lang="en-US" dirty="0"/>
              <a:t> for cases of vaping-associated lung injury (case finding), characterize them to see if they meet the national case definition, identify potential exposures, and support the national investigation by collecting products for testing by FDA and CDC.</a:t>
            </a:r>
          </a:p>
          <a:p>
            <a:endParaRPr lang="en-US" dirty="0"/>
          </a:p>
        </p:txBody>
      </p:sp>
    </p:spTree>
    <p:extLst>
      <p:ext uri="{BB962C8B-B14F-4D97-AF65-F5344CB8AC3E}">
        <p14:creationId xmlns:p14="http://schemas.microsoft.com/office/powerpoint/2010/main" val="64894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9CFF-C178-4BE1-8166-4B10BD7FF34F}"/>
              </a:ext>
            </a:extLst>
          </p:cNvPr>
          <p:cNvSpPr>
            <a:spLocks noGrp="1"/>
          </p:cNvSpPr>
          <p:nvPr>
            <p:ph type="title"/>
          </p:nvPr>
        </p:nvSpPr>
        <p:spPr>
          <a:xfrm>
            <a:off x="838200" y="785192"/>
            <a:ext cx="10515600" cy="1028960"/>
          </a:xfrm>
        </p:spPr>
        <p:txBody>
          <a:bodyPr>
            <a:normAutofit fontScale="90000"/>
          </a:bodyPr>
          <a:lstStyle/>
          <a:p>
            <a:r>
              <a:rPr lang="en-US" dirty="0"/>
              <a:t>Epidemiologic Investigation: Georgia (11/12/2019)</a:t>
            </a:r>
          </a:p>
        </p:txBody>
      </p:sp>
      <p:sp>
        <p:nvSpPr>
          <p:cNvPr id="3" name="Content Placeholder 2">
            <a:extLst>
              <a:ext uri="{FF2B5EF4-FFF2-40B4-BE49-F238E27FC236}">
                <a16:creationId xmlns:a16="http://schemas.microsoft.com/office/drawing/2014/main" id="{3D43FF2C-2D1D-4C91-A6A8-572D4A1D58A7}"/>
              </a:ext>
            </a:extLst>
          </p:cNvPr>
          <p:cNvSpPr>
            <a:spLocks noGrp="1"/>
          </p:cNvSpPr>
          <p:nvPr>
            <p:ph sz="quarter" idx="10"/>
          </p:nvPr>
        </p:nvSpPr>
        <p:spPr>
          <a:xfrm>
            <a:off x="838200" y="1531572"/>
            <a:ext cx="9868382" cy="4437063"/>
          </a:xfrm>
        </p:spPr>
        <p:txBody>
          <a:bodyPr/>
          <a:lstStyle/>
          <a:p>
            <a:pPr marL="342900" indent="-342900">
              <a:lnSpc>
                <a:spcPct val="114000"/>
              </a:lnSpc>
              <a:spcBef>
                <a:spcPts val="0"/>
              </a:spcBef>
              <a:buFont typeface="Arial" panose="020B0604020202020204" pitchFamily="34" charset="0"/>
              <a:buChar char="•"/>
            </a:pPr>
            <a:r>
              <a:rPr lang="en-US" sz="2200" dirty="0"/>
              <a:t>Total reported cases: 27 (3 deaths)</a:t>
            </a:r>
          </a:p>
          <a:p>
            <a:pPr marL="342900" indent="-342900">
              <a:lnSpc>
                <a:spcPct val="114000"/>
              </a:lnSpc>
              <a:spcBef>
                <a:spcPts val="0"/>
              </a:spcBef>
              <a:buFont typeface="Arial" panose="020B0604020202020204" pitchFamily="34" charset="0"/>
              <a:buChar char="•"/>
            </a:pPr>
            <a:r>
              <a:rPr lang="en-US" sz="2200" dirty="0"/>
              <a:t>Gender: 56% male</a:t>
            </a:r>
          </a:p>
          <a:p>
            <a:pPr marL="342900" indent="-342900">
              <a:lnSpc>
                <a:spcPct val="114000"/>
              </a:lnSpc>
              <a:spcBef>
                <a:spcPts val="0"/>
              </a:spcBef>
              <a:buFont typeface="Arial" panose="020B0604020202020204" pitchFamily="34" charset="0"/>
              <a:buChar char="•"/>
            </a:pPr>
            <a:r>
              <a:rPr lang="en-US" sz="2200" dirty="0"/>
              <a:t>Geography: 15 counties around the state, but ~60% cases from metro Atlanta</a:t>
            </a:r>
          </a:p>
          <a:p>
            <a:pPr marL="342900" indent="-342900">
              <a:lnSpc>
                <a:spcPct val="114000"/>
              </a:lnSpc>
              <a:spcBef>
                <a:spcPts val="0"/>
              </a:spcBef>
              <a:buFont typeface="Arial" panose="020B0604020202020204" pitchFamily="34" charset="0"/>
              <a:buChar char="•"/>
            </a:pPr>
            <a:r>
              <a:rPr lang="en-US" sz="2200" dirty="0"/>
              <a:t>Overall age range: 18-68 years</a:t>
            </a:r>
          </a:p>
          <a:p>
            <a:pPr marL="342900" indent="-342900">
              <a:lnSpc>
                <a:spcPct val="114000"/>
              </a:lnSpc>
              <a:spcBef>
                <a:spcPts val="0"/>
              </a:spcBef>
              <a:buFont typeface="Arial" panose="020B0604020202020204" pitchFamily="34" charset="0"/>
              <a:buChar char="•"/>
            </a:pPr>
            <a:r>
              <a:rPr lang="en-US" sz="2200" dirty="0"/>
              <a:t>Median age overall: 33 years</a:t>
            </a:r>
          </a:p>
          <a:p>
            <a:pPr marL="342900" indent="-342900">
              <a:lnSpc>
                <a:spcPct val="114000"/>
              </a:lnSpc>
              <a:spcBef>
                <a:spcPts val="0"/>
              </a:spcBef>
              <a:buFont typeface="Arial" panose="020B0604020202020204" pitchFamily="34" charset="0"/>
              <a:buChar char="•"/>
            </a:pPr>
            <a:r>
              <a:rPr lang="en-US" sz="2200" dirty="0"/>
              <a:t>Median age </a:t>
            </a:r>
            <a:r>
              <a:rPr lang="en-US" sz="2200" b="1" dirty="0"/>
              <a:t>fatal</a:t>
            </a:r>
            <a:r>
              <a:rPr lang="en-US" sz="2200" dirty="0"/>
              <a:t> cases: 54 years</a:t>
            </a:r>
          </a:p>
          <a:p>
            <a:pPr marL="342900" indent="-342900">
              <a:lnSpc>
                <a:spcPct val="114000"/>
              </a:lnSpc>
              <a:spcBef>
                <a:spcPts val="0"/>
              </a:spcBef>
              <a:buFont typeface="Arial" panose="020B0604020202020204" pitchFamily="34" charset="0"/>
              <a:buChar char="•"/>
            </a:pPr>
            <a:r>
              <a:rPr lang="en-US" sz="2200" dirty="0"/>
              <a:t>% Hospitalized: 100%</a:t>
            </a:r>
          </a:p>
          <a:p>
            <a:pPr marL="342900" indent="-342900">
              <a:lnSpc>
                <a:spcPct val="114000"/>
              </a:lnSpc>
              <a:spcBef>
                <a:spcPts val="0"/>
              </a:spcBef>
              <a:buFont typeface="Arial" panose="020B0604020202020204" pitchFamily="34" charset="0"/>
              <a:buChar char="•"/>
            </a:pPr>
            <a:r>
              <a:rPr lang="en-US" sz="2200" dirty="0"/>
              <a:t>% ICU: 67%</a:t>
            </a:r>
          </a:p>
          <a:p>
            <a:pPr marL="342900" indent="-342900">
              <a:lnSpc>
                <a:spcPct val="114000"/>
              </a:lnSpc>
              <a:spcBef>
                <a:spcPts val="0"/>
              </a:spcBef>
              <a:buFont typeface="Arial" panose="020B0604020202020204" pitchFamily="34" charset="0"/>
              <a:buChar char="•"/>
            </a:pPr>
            <a:r>
              <a:rPr lang="en-US" sz="2200" dirty="0"/>
              <a:t>% Ventilated: 37%</a:t>
            </a:r>
          </a:p>
          <a:p>
            <a:pPr marL="342900" indent="-342900">
              <a:lnSpc>
                <a:spcPct val="114000"/>
              </a:lnSpc>
              <a:spcBef>
                <a:spcPts val="0"/>
              </a:spcBef>
              <a:buFont typeface="Arial" panose="020B0604020202020204" pitchFamily="34" charset="0"/>
              <a:buChar char="•"/>
            </a:pPr>
            <a:r>
              <a:rPr lang="en-US" sz="2200" dirty="0"/>
              <a:t>Exposures: 63% </a:t>
            </a:r>
            <a:r>
              <a:rPr lang="en-US" sz="2200" b="1" dirty="0"/>
              <a:t>self-report</a:t>
            </a:r>
            <a:r>
              <a:rPr lang="en-US" sz="2200" dirty="0"/>
              <a:t> any </a:t>
            </a:r>
            <a:r>
              <a:rPr lang="en-US" sz="2200" b="1" dirty="0"/>
              <a:t>THC </a:t>
            </a:r>
            <a:r>
              <a:rPr lang="en-US" sz="2200" dirty="0"/>
              <a:t>vaping, 26% any CBD vaping, 14% nicotine only</a:t>
            </a:r>
          </a:p>
          <a:p>
            <a:r>
              <a:rPr lang="en-US" sz="2200" dirty="0"/>
              <a:t>Numbers updated weekly: </a:t>
            </a:r>
            <a:r>
              <a:rPr lang="en-US" sz="2200" dirty="0">
                <a:hlinkClick r:id="rId3"/>
              </a:rPr>
              <a:t>https://dph.georgia.gov/vapinglunginjury</a:t>
            </a:r>
            <a:endParaRPr lang="en-US" sz="2200" dirty="0"/>
          </a:p>
          <a:p>
            <a:endParaRPr lang="en-US" sz="2000" dirty="0"/>
          </a:p>
        </p:txBody>
      </p:sp>
    </p:spTree>
    <p:extLst>
      <p:ext uri="{BB962C8B-B14F-4D97-AF65-F5344CB8AC3E}">
        <p14:creationId xmlns:p14="http://schemas.microsoft.com/office/powerpoint/2010/main" val="86254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AEAAA9-C113-4B80-8A3D-A86F4BC8D067}"/>
              </a:ext>
            </a:extLst>
          </p:cNvPr>
          <p:cNvPicPr>
            <a:picLocks noChangeAspect="1"/>
          </p:cNvPicPr>
          <p:nvPr/>
        </p:nvPicPr>
        <p:blipFill>
          <a:blip r:embed="rId3"/>
          <a:stretch>
            <a:fillRect/>
          </a:stretch>
        </p:blipFill>
        <p:spPr>
          <a:xfrm>
            <a:off x="779819" y="813600"/>
            <a:ext cx="10632361" cy="5230799"/>
          </a:xfrm>
          <a:prstGeom prst="rect">
            <a:avLst/>
          </a:prstGeom>
        </p:spPr>
      </p:pic>
    </p:spTree>
    <p:extLst>
      <p:ext uri="{BB962C8B-B14F-4D97-AF65-F5344CB8AC3E}">
        <p14:creationId xmlns:p14="http://schemas.microsoft.com/office/powerpoint/2010/main" val="216407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663A-6445-45E1-ACDB-760CF16CB16A}"/>
              </a:ext>
            </a:extLst>
          </p:cNvPr>
          <p:cNvSpPr>
            <a:spLocks noGrp="1"/>
          </p:cNvSpPr>
          <p:nvPr>
            <p:ph type="title"/>
          </p:nvPr>
        </p:nvSpPr>
        <p:spPr>
          <a:xfrm>
            <a:off x="838200" y="695866"/>
            <a:ext cx="10515600" cy="1028960"/>
          </a:xfrm>
        </p:spPr>
        <p:txBody>
          <a:bodyPr/>
          <a:lstStyle/>
          <a:p>
            <a:r>
              <a:rPr lang="en-US" dirty="0"/>
              <a:t>Implications/Recommendations</a:t>
            </a:r>
          </a:p>
        </p:txBody>
      </p:sp>
      <p:sp>
        <p:nvSpPr>
          <p:cNvPr id="3" name="Content Placeholder 2">
            <a:extLst>
              <a:ext uri="{FF2B5EF4-FFF2-40B4-BE49-F238E27FC236}">
                <a16:creationId xmlns:a16="http://schemas.microsoft.com/office/drawing/2014/main" id="{D2E4BE03-ABA4-4635-A50B-EE0738D12409}"/>
              </a:ext>
            </a:extLst>
          </p:cNvPr>
          <p:cNvSpPr>
            <a:spLocks noGrp="1"/>
          </p:cNvSpPr>
          <p:nvPr>
            <p:ph sz="quarter" idx="10"/>
          </p:nvPr>
        </p:nvSpPr>
        <p:spPr>
          <a:xfrm>
            <a:off x="939745" y="1789664"/>
            <a:ext cx="10083855" cy="4437063"/>
          </a:xfrm>
        </p:spPr>
        <p:txBody>
          <a:bodyPr/>
          <a:lstStyle/>
          <a:p>
            <a:pPr marL="342900" indent="-342900">
              <a:spcAft>
                <a:spcPts val="600"/>
              </a:spcAft>
              <a:buFont typeface="Arial" panose="020B0604020202020204" pitchFamily="34" charset="0"/>
              <a:buChar char="•"/>
            </a:pPr>
            <a:r>
              <a:rPr lang="en-US" dirty="0"/>
              <a:t>The new lab findings reinforce the recommendation </a:t>
            </a:r>
            <a:r>
              <a:rPr lang="en-US" b="1" dirty="0"/>
              <a:t>not to vape any THC-containing products, especially those acquired through informal networks,</a:t>
            </a:r>
            <a:r>
              <a:rPr lang="en-US" dirty="0"/>
              <a:t> but because there may be other causes as well, CDC still recommends that people </a:t>
            </a:r>
            <a:r>
              <a:rPr lang="en-US" b="1" dirty="0"/>
              <a:t>not vape at all </a:t>
            </a:r>
            <a:r>
              <a:rPr lang="en-US" dirty="0"/>
              <a:t>until this is determined. </a:t>
            </a:r>
          </a:p>
          <a:p>
            <a:pPr marL="342900" indent="-342900">
              <a:spcAft>
                <a:spcPts val="600"/>
              </a:spcAft>
              <a:buFont typeface="Arial" panose="020B0604020202020204" pitchFamily="34" charset="0"/>
              <a:buChar char="•"/>
            </a:pPr>
            <a:r>
              <a:rPr lang="en-US" dirty="0"/>
              <a:t>Persons should </a:t>
            </a:r>
            <a:r>
              <a:rPr lang="en-US" b="1" dirty="0"/>
              <a:t>not</a:t>
            </a:r>
            <a:r>
              <a:rPr lang="en-US" dirty="0"/>
              <a:t> return to traditional cigarettes but consider tobacco cessation (1-877-270-STOP).</a:t>
            </a:r>
          </a:p>
          <a:p>
            <a:pPr marL="342900" indent="-342900">
              <a:spcAft>
                <a:spcPts val="600"/>
              </a:spcAft>
              <a:buFont typeface="Arial" panose="020B0604020202020204" pitchFamily="34" charset="0"/>
              <a:buChar char="•"/>
            </a:pPr>
            <a:r>
              <a:rPr lang="en-US" dirty="0"/>
              <a:t>Clinicians should continue to report possible cases to DPH via the GA Poison Center (1-800-282-5846) for further investigation (i.e. whether they meet the national case definitions, what products and devices were used, the source(s) of the product, and whether any remains for testing).</a:t>
            </a:r>
          </a:p>
          <a:p>
            <a:endParaRPr lang="en-US" sz="2200" dirty="0"/>
          </a:p>
        </p:txBody>
      </p:sp>
    </p:spTree>
    <p:extLst>
      <p:ext uri="{BB962C8B-B14F-4D97-AF65-F5344CB8AC3E}">
        <p14:creationId xmlns:p14="http://schemas.microsoft.com/office/powerpoint/2010/main" val="160813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1B9C17-6286-42D2-9900-2568A5BCF182}"/>
              </a:ext>
            </a:extLst>
          </p:cNvPr>
          <p:cNvPicPr>
            <a:picLocks noGrp="1" noChangeAspect="1"/>
          </p:cNvPicPr>
          <p:nvPr>
            <p:ph sz="quarter" idx="4294967295"/>
          </p:nvPr>
        </p:nvPicPr>
        <p:blipFill rotWithShape="1">
          <a:blip r:embed="rId3"/>
          <a:srcRect l="33298" t="12304" r="32051" b="4377"/>
          <a:stretch/>
        </p:blipFill>
        <p:spPr>
          <a:xfrm>
            <a:off x="1223889" y="365487"/>
            <a:ext cx="4475871" cy="6090946"/>
          </a:xfrm>
          <a:prstGeom prst="rect">
            <a:avLst/>
          </a:prstGeom>
          <a:ln w="25400">
            <a:solidFill>
              <a:schemeClr val="tx1"/>
            </a:solidFill>
          </a:ln>
        </p:spPr>
      </p:pic>
      <p:pic>
        <p:nvPicPr>
          <p:cNvPr id="7" name="Picture 6">
            <a:extLst>
              <a:ext uri="{FF2B5EF4-FFF2-40B4-BE49-F238E27FC236}">
                <a16:creationId xmlns:a16="http://schemas.microsoft.com/office/drawing/2014/main" id="{930FDABA-B285-4049-93E2-FA6A981D8FC8}"/>
              </a:ext>
            </a:extLst>
          </p:cNvPr>
          <p:cNvPicPr>
            <a:picLocks noChangeAspect="1"/>
          </p:cNvPicPr>
          <p:nvPr/>
        </p:nvPicPr>
        <p:blipFill rotWithShape="1">
          <a:blip r:embed="rId4"/>
          <a:srcRect l="37903" t="12760" r="38710" b="5663"/>
          <a:stretch/>
        </p:blipFill>
        <p:spPr>
          <a:xfrm>
            <a:off x="6492242" y="365488"/>
            <a:ext cx="3576420" cy="6090946"/>
          </a:xfrm>
          <a:prstGeom prst="rect">
            <a:avLst/>
          </a:prstGeom>
          <a:ln w="25400">
            <a:solidFill>
              <a:schemeClr val="tx1"/>
            </a:solidFill>
          </a:ln>
        </p:spPr>
      </p:pic>
    </p:spTree>
    <p:extLst>
      <p:ext uri="{BB962C8B-B14F-4D97-AF65-F5344CB8AC3E}">
        <p14:creationId xmlns:p14="http://schemas.microsoft.com/office/powerpoint/2010/main" val="1548830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C96A84-09C5-4E9E-9C8F-1196269F8E84}"/>
              </a:ext>
            </a:extLst>
          </p:cNvPr>
          <p:cNvSpPr>
            <a:spLocks noGrp="1"/>
          </p:cNvSpPr>
          <p:nvPr>
            <p:ph type="body" sz="quarter" idx="10"/>
          </p:nvPr>
        </p:nvSpPr>
        <p:spPr>
          <a:xfrm>
            <a:off x="571499" y="2508690"/>
            <a:ext cx="8068003" cy="644525"/>
          </a:xfrm>
        </p:spPr>
        <p:txBody>
          <a:bodyPr/>
          <a:lstStyle/>
          <a:p>
            <a:r>
              <a:rPr lang="en-US" dirty="0"/>
              <a:t>Breaking News: Measles</a:t>
            </a:r>
          </a:p>
        </p:txBody>
      </p:sp>
    </p:spTree>
    <p:extLst>
      <p:ext uri="{BB962C8B-B14F-4D97-AF65-F5344CB8AC3E}">
        <p14:creationId xmlns:p14="http://schemas.microsoft.com/office/powerpoint/2010/main" val="76618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D068E-4DCA-4F49-BAF2-45398FF63267}"/>
              </a:ext>
            </a:extLst>
          </p:cNvPr>
          <p:cNvPicPr>
            <a:picLocks noChangeAspect="1"/>
          </p:cNvPicPr>
          <p:nvPr/>
        </p:nvPicPr>
        <p:blipFill rotWithShape="1">
          <a:blip r:embed="rId2"/>
          <a:srcRect l="29769" t="16599" r="31577" b="5414"/>
          <a:stretch/>
        </p:blipFill>
        <p:spPr>
          <a:xfrm>
            <a:off x="7182142" y="1660975"/>
            <a:ext cx="4014178" cy="4553395"/>
          </a:xfrm>
          <a:prstGeom prst="rect">
            <a:avLst/>
          </a:prstGeom>
          <a:ln w="25400">
            <a:solidFill>
              <a:schemeClr val="tx1"/>
            </a:solidFill>
          </a:ln>
        </p:spPr>
      </p:pic>
      <p:sp>
        <p:nvSpPr>
          <p:cNvPr id="6" name="Title 5">
            <a:extLst>
              <a:ext uri="{FF2B5EF4-FFF2-40B4-BE49-F238E27FC236}">
                <a16:creationId xmlns:a16="http://schemas.microsoft.com/office/drawing/2014/main" id="{58E9DC33-5A93-4FF9-AF57-8595A4F2A2D1}"/>
              </a:ext>
            </a:extLst>
          </p:cNvPr>
          <p:cNvSpPr>
            <a:spLocks noGrp="1"/>
          </p:cNvSpPr>
          <p:nvPr>
            <p:ph type="title"/>
          </p:nvPr>
        </p:nvSpPr>
        <p:spPr/>
        <p:txBody>
          <a:bodyPr>
            <a:normAutofit fontScale="90000"/>
          </a:bodyPr>
          <a:lstStyle/>
          <a:p>
            <a:br>
              <a:rPr lang="en-US" dirty="0"/>
            </a:br>
            <a:r>
              <a:rPr lang="en-US" dirty="0"/>
              <a:t>Confirmed Measles in Cobb County</a:t>
            </a:r>
          </a:p>
        </p:txBody>
      </p:sp>
      <p:sp>
        <p:nvSpPr>
          <p:cNvPr id="4" name="Content Placeholder 3">
            <a:extLst>
              <a:ext uri="{FF2B5EF4-FFF2-40B4-BE49-F238E27FC236}">
                <a16:creationId xmlns:a16="http://schemas.microsoft.com/office/drawing/2014/main" id="{4EF6744B-97FA-4F98-AC99-C89814017411}"/>
              </a:ext>
            </a:extLst>
          </p:cNvPr>
          <p:cNvSpPr>
            <a:spLocks noGrp="1"/>
          </p:cNvSpPr>
          <p:nvPr>
            <p:ph sz="quarter" idx="10"/>
          </p:nvPr>
        </p:nvSpPr>
        <p:spPr>
          <a:xfrm>
            <a:off x="838200" y="1527530"/>
            <a:ext cx="6197600" cy="4820284"/>
          </a:xfrm>
        </p:spPr>
        <p:txBody>
          <a:bodyPr/>
          <a:lstStyle/>
          <a:p>
            <a:pPr marL="342900" indent="-342900">
              <a:lnSpc>
                <a:spcPct val="114000"/>
              </a:lnSpc>
              <a:spcBef>
                <a:spcPts val="0"/>
              </a:spcBef>
              <a:buFont typeface="Arial" panose="020B0604020202020204" pitchFamily="34" charset="0"/>
              <a:buChar char="•"/>
            </a:pPr>
            <a:r>
              <a:rPr lang="en-US" sz="2000" dirty="0">
                <a:latin typeface="Segoe UI" panose="020B0502040204020203" pitchFamily="34" charset="0"/>
                <a:ea typeface="Segoe UI" panose="020B0502040204020203" pitchFamily="34" charset="0"/>
                <a:cs typeface="Segoe UI" panose="020B0502040204020203" pitchFamily="34" charset="0"/>
              </a:rPr>
              <a:t>Measles infection was confirmed in an unvaccinated child from Cobb County on November 8, 2019.</a:t>
            </a:r>
          </a:p>
          <a:p>
            <a:pPr marL="342900" indent="-342900">
              <a:lnSpc>
                <a:spcPct val="114000"/>
              </a:lnSpc>
              <a:spcBef>
                <a:spcPts val="0"/>
              </a:spcBef>
              <a:buFont typeface="Arial" panose="020B0604020202020204" pitchFamily="34" charset="0"/>
              <a:buChar char="•"/>
            </a:pPr>
            <a:r>
              <a:rPr lang="en-US" sz="2000" dirty="0">
                <a:latin typeface="Segoe UI" panose="020B0502040204020203" pitchFamily="34" charset="0"/>
                <a:ea typeface="Segoe UI" panose="020B0502040204020203" pitchFamily="34" charset="0"/>
                <a:cs typeface="Segoe UI" panose="020B0502040204020203" pitchFamily="34" charset="0"/>
              </a:rPr>
              <a:t>This is our eighth measles case of 2019; all were among unvaccinated children</a:t>
            </a:r>
          </a:p>
          <a:p>
            <a:pPr marL="342900" indent="-342900">
              <a:lnSpc>
                <a:spcPct val="114000"/>
              </a:lnSpc>
              <a:spcBef>
                <a:spcPts val="0"/>
              </a:spcBef>
              <a:buFont typeface="Arial" panose="020B0604020202020204" pitchFamily="34" charset="0"/>
              <a:buChar char="•"/>
            </a:pPr>
            <a:r>
              <a:rPr lang="en-US" sz="2000" dirty="0">
                <a:latin typeface="Segoe UI" panose="020B0502040204020203" pitchFamily="34" charset="0"/>
                <a:ea typeface="Segoe UI" panose="020B0502040204020203" pitchFamily="34" charset="0"/>
                <a:cs typeface="Segoe UI" panose="020B0502040204020203" pitchFamily="34" charset="0"/>
              </a:rPr>
              <a:t>Current investigation ongoing </a:t>
            </a:r>
          </a:p>
          <a:p>
            <a:pPr marL="342900" indent="-342900">
              <a:lnSpc>
                <a:spcPct val="114000"/>
              </a:lnSpc>
              <a:spcBef>
                <a:spcPts val="0"/>
              </a:spcBef>
              <a:buFont typeface="Arial" panose="020B0604020202020204" pitchFamily="34" charset="0"/>
              <a:buChar char="•"/>
            </a:pPr>
            <a:r>
              <a:rPr lang="en-US" sz="2000" dirty="0">
                <a:latin typeface="Segoe UI" panose="020B0502040204020203" pitchFamily="34" charset="0"/>
                <a:ea typeface="Segoe UI" panose="020B0502040204020203" pitchFamily="34" charset="0"/>
                <a:cs typeface="Segoe UI" panose="020B0502040204020203" pitchFamily="34" charset="0"/>
              </a:rPr>
              <a:t>Overarching goal is to </a:t>
            </a:r>
            <a:r>
              <a:rPr lang="en-US" sz="2000" b="1" dirty="0">
                <a:latin typeface="Segoe UI" panose="020B0502040204020203" pitchFamily="34" charset="0"/>
                <a:ea typeface="Segoe UI" panose="020B0502040204020203" pitchFamily="34" charset="0"/>
                <a:cs typeface="Segoe UI" panose="020B0502040204020203" pitchFamily="34" charset="0"/>
              </a:rPr>
              <a:t>stop spread </a:t>
            </a:r>
            <a:r>
              <a:rPr lang="en-US" sz="2000" dirty="0">
                <a:latin typeface="Segoe UI" panose="020B0502040204020203" pitchFamily="34" charset="0"/>
                <a:ea typeface="Segoe UI" panose="020B0502040204020203" pitchFamily="34" charset="0"/>
                <a:cs typeface="Segoe UI" panose="020B0502040204020203" pitchFamily="34" charset="0"/>
              </a:rPr>
              <a:t>by identifying exposed contacts, particularly those who may be susceptible to measles and: 1) offer prophylaxis (MMR or IG) as appropriate; 2) educate them about symptoms and infectious period; 3) monitor for development of symptoms; 4) recommend exclusion from venues where spread may occur.</a:t>
            </a:r>
          </a:p>
          <a:p>
            <a:endParaRPr lang="en-US" dirty="0"/>
          </a:p>
        </p:txBody>
      </p:sp>
    </p:spTree>
    <p:extLst>
      <p:ext uri="{BB962C8B-B14F-4D97-AF65-F5344CB8AC3E}">
        <p14:creationId xmlns:p14="http://schemas.microsoft.com/office/powerpoint/2010/main" val="69302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838200" y="3251718"/>
            <a:ext cx="10514012" cy="823912"/>
          </a:xfrm>
        </p:spPr>
        <p:txBody>
          <a:bodyPr/>
          <a:lstStyle/>
          <a:p>
            <a:r>
              <a:rPr lang="en-US" dirty="0">
                <a:latin typeface="Segoe UI" panose="020B0502040204020203" pitchFamily="34" charset="0"/>
                <a:cs typeface="Segoe UI" panose="020B0502040204020203" pitchFamily="34" charset="0"/>
              </a:rPr>
              <a:t>For more information, please contact:</a:t>
            </a:r>
            <a:endParaRPr lang="en-US" dirty="0"/>
          </a:p>
        </p:txBody>
      </p:sp>
      <p:sp>
        <p:nvSpPr>
          <p:cNvPr id="11" name="Content Placeholder 10"/>
          <p:cNvSpPr>
            <a:spLocks noGrp="1"/>
          </p:cNvSpPr>
          <p:nvPr>
            <p:ph sz="quarter" idx="4"/>
          </p:nvPr>
        </p:nvSpPr>
        <p:spPr>
          <a:xfrm>
            <a:off x="838200" y="3130643"/>
            <a:ext cx="5372819" cy="2932914"/>
          </a:xfrm>
        </p:spPr>
        <p:txBody>
          <a:bodyPr/>
          <a:lstStyle/>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r>
              <a:rPr lang="en-US" sz="2000" b="1" dirty="0"/>
              <a:t>Cherie Drenzek, DVM, MS</a:t>
            </a:r>
          </a:p>
          <a:p>
            <a:pPr>
              <a:lnSpc>
                <a:spcPct val="100000"/>
              </a:lnSpc>
              <a:spcBef>
                <a:spcPts val="0"/>
              </a:spcBef>
            </a:pPr>
            <a:r>
              <a:rPr lang="en-US" sz="2000" dirty="0"/>
              <a:t>State Epidemiologist &amp; Chief Science Officer</a:t>
            </a:r>
          </a:p>
          <a:p>
            <a:pPr>
              <a:lnSpc>
                <a:spcPct val="100000"/>
              </a:lnSpc>
              <a:spcBef>
                <a:spcPts val="0"/>
              </a:spcBef>
            </a:pPr>
            <a:r>
              <a:rPr lang="en-US" sz="2000" dirty="0"/>
              <a:t>Georgia Department of Public Health</a:t>
            </a:r>
          </a:p>
          <a:p>
            <a:pPr>
              <a:lnSpc>
                <a:spcPct val="100000"/>
              </a:lnSpc>
              <a:spcBef>
                <a:spcPts val="0"/>
              </a:spcBef>
            </a:pPr>
            <a:r>
              <a:rPr lang="en-US" sz="2000" dirty="0"/>
              <a:t>(404) 657-2609</a:t>
            </a:r>
          </a:p>
          <a:p>
            <a:pPr>
              <a:lnSpc>
                <a:spcPct val="100000"/>
              </a:lnSpc>
              <a:spcBef>
                <a:spcPts val="0"/>
              </a:spcBef>
            </a:pPr>
            <a:r>
              <a:rPr lang="en-US" sz="2000" dirty="0">
                <a:hlinkClick r:id="rId2"/>
              </a:rPr>
              <a:t>cherie.drenzek@dph.ga.gov</a:t>
            </a: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endParaRPr lang="en-US" sz="2000" b="1" dirty="0"/>
          </a:p>
          <a:p>
            <a:pPr marL="0" indent="0">
              <a:buNone/>
            </a:pPr>
            <a:endParaRPr lang="en-US" dirty="0"/>
          </a:p>
        </p:txBody>
      </p:sp>
      <p:sp>
        <p:nvSpPr>
          <p:cNvPr id="7" name="Title 6"/>
          <p:cNvSpPr>
            <a:spLocks noGrp="1"/>
          </p:cNvSpPr>
          <p:nvPr>
            <p:ph type="title"/>
          </p:nvPr>
        </p:nvSpPr>
        <p:spPr>
          <a:xfrm>
            <a:off x="838200" y="652203"/>
            <a:ext cx="10515600" cy="1028960"/>
          </a:xfrm>
        </p:spPr>
        <p:txBody>
          <a:bodyPr>
            <a:normAutofit/>
          </a:bodyPr>
          <a:lstStyle/>
          <a:p>
            <a:r>
              <a:rPr lang="en-US" dirty="0">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265801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29CCB-5E9B-475F-BDBD-6FFBF01BE756}"/>
              </a:ext>
            </a:extLst>
          </p:cNvPr>
          <p:cNvSpPr>
            <a:spLocks noGrp="1"/>
          </p:cNvSpPr>
          <p:nvPr>
            <p:ph type="title"/>
          </p:nvPr>
        </p:nvSpPr>
        <p:spPr>
          <a:xfrm>
            <a:off x="838200" y="755390"/>
            <a:ext cx="10515600" cy="1028960"/>
          </a:xfrm>
        </p:spPr>
        <p:txBody>
          <a:bodyPr/>
          <a:lstStyle/>
          <a:p>
            <a:r>
              <a:rPr lang="en-US" dirty="0">
                <a:latin typeface="Segoe UI" panose="020B0502040204020203" pitchFamily="34" charset="0"/>
                <a:cs typeface="Segoe UI" panose="020B0502040204020203" pitchFamily="34" charset="0"/>
              </a:rPr>
              <a:t>Agenda</a:t>
            </a:r>
          </a:p>
        </p:txBody>
      </p:sp>
      <p:sp>
        <p:nvSpPr>
          <p:cNvPr id="4" name="Content Placeholder 3">
            <a:extLst>
              <a:ext uri="{FF2B5EF4-FFF2-40B4-BE49-F238E27FC236}">
                <a16:creationId xmlns:a16="http://schemas.microsoft.com/office/drawing/2014/main" id="{C5EB8134-E46E-4071-95F2-17391362D9E6}"/>
              </a:ext>
            </a:extLst>
          </p:cNvPr>
          <p:cNvSpPr>
            <a:spLocks noGrp="1"/>
          </p:cNvSpPr>
          <p:nvPr>
            <p:ph sz="quarter" idx="10"/>
          </p:nvPr>
        </p:nvSpPr>
        <p:spPr>
          <a:xfrm>
            <a:off x="838200" y="1784350"/>
            <a:ext cx="10515600" cy="4437063"/>
          </a:xfrm>
        </p:spPr>
        <p:txBody>
          <a:bodyPr/>
          <a:lstStyle/>
          <a:p>
            <a:pPr marL="342900" indent="-342900" algn="just">
              <a:buFont typeface="Arial" panose="020B0604020202020204" pitchFamily="34" charset="0"/>
              <a:buChar char="•"/>
            </a:pPr>
            <a:r>
              <a:rPr lang="en-US" sz="2200" dirty="0"/>
              <a:t>Call to order			                     James Curran, M.D., Board Chair</a:t>
            </a:r>
          </a:p>
          <a:p>
            <a:pPr marL="342900" indent="-342900" algn="just">
              <a:buFont typeface="Arial" panose="020B0604020202020204" pitchFamily="34" charset="0"/>
              <a:buChar char="•"/>
            </a:pPr>
            <a:r>
              <a:rPr lang="en-US" sz="2200" dirty="0"/>
              <a:t>Roll Call					        Mitch Rodriguez, M.D., Secretary</a:t>
            </a:r>
          </a:p>
          <a:p>
            <a:pPr marL="342900" indent="-342900">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Approval/Adoption of Minutes	                    Mitch Rodriguez, M.D., Secretary</a:t>
            </a:r>
            <a:endParaRPr lang="en-US" sz="22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Commissioner’s Update		   </a:t>
            </a:r>
            <a:r>
              <a:rPr lang="en-US" sz="2200" spc="-100" dirty="0">
                <a:latin typeface="Segoe UI" panose="020B0502040204020203" pitchFamily="34" charset="0"/>
                <a:ea typeface="Segoe UI" panose="020B0502040204020203" pitchFamily="34" charset="0"/>
                <a:cs typeface="Segoe UI" panose="020B0502040204020203" pitchFamily="34" charset="0"/>
              </a:rPr>
              <a:t>Kathleen</a:t>
            </a:r>
            <a:r>
              <a:rPr lang="en-US" sz="2200" dirty="0">
                <a:latin typeface="Segoe UI" panose="020B0502040204020203" pitchFamily="34" charset="0"/>
                <a:ea typeface="Segoe UI" panose="020B0502040204020203" pitchFamily="34" charset="0"/>
                <a:cs typeface="Segoe UI" panose="020B0502040204020203" pitchFamily="34" charset="0"/>
              </a:rPr>
              <a:t> E. </a:t>
            </a:r>
            <a:r>
              <a:rPr lang="en-US" sz="2200" spc="-100" dirty="0">
                <a:latin typeface="Segoe UI" panose="020B0502040204020203" pitchFamily="34" charset="0"/>
                <a:ea typeface="Segoe UI" panose="020B0502040204020203" pitchFamily="34" charset="0"/>
                <a:cs typeface="Segoe UI" panose="020B0502040204020203" pitchFamily="34" charset="0"/>
              </a:rPr>
              <a:t>Toomey, M.D., M.P.H., </a:t>
            </a:r>
            <a:r>
              <a:rPr lang="en-US" sz="2200" dirty="0">
                <a:latin typeface="Segoe UI" panose="020B0502040204020203" pitchFamily="34" charset="0"/>
                <a:ea typeface="Segoe UI" panose="020B0502040204020203" pitchFamily="34" charset="0"/>
                <a:cs typeface="Segoe UI" panose="020B0502040204020203" pitchFamily="34" charset="0"/>
              </a:rPr>
              <a:t>Commissioner</a:t>
            </a:r>
            <a:endParaRPr lang="en-US" dirty="0"/>
          </a:p>
        </p:txBody>
      </p:sp>
    </p:spTree>
    <p:extLst>
      <p:ext uri="{BB962C8B-B14F-4D97-AF65-F5344CB8AC3E}">
        <p14:creationId xmlns:p14="http://schemas.microsoft.com/office/powerpoint/2010/main" val="2674932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0E4EF-5AB4-432E-876F-F1850D380B43}"/>
              </a:ext>
            </a:extLst>
          </p:cNvPr>
          <p:cNvSpPr>
            <a:spLocks noGrp="1"/>
          </p:cNvSpPr>
          <p:nvPr>
            <p:ph type="body" sz="quarter" idx="10"/>
          </p:nvPr>
        </p:nvSpPr>
        <p:spPr>
          <a:xfrm>
            <a:off x="243611" y="2623985"/>
            <a:ext cx="10451805" cy="577143"/>
          </a:xfrm>
        </p:spPr>
        <p:txBody>
          <a:bodyPr/>
          <a:lstStyle/>
          <a:p>
            <a:r>
              <a:rPr lang="en-US" sz="3600" dirty="0"/>
              <a:t>Opioid Response and Drug Misuse Program</a:t>
            </a:r>
          </a:p>
        </p:txBody>
      </p:sp>
      <p:sp>
        <p:nvSpPr>
          <p:cNvPr id="4" name="Text Placeholder 3">
            <a:extLst>
              <a:ext uri="{FF2B5EF4-FFF2-40B4-BE49-F238E27FC236}">
                <a16:creationId xmlns:a16="http://schemas.microsoft.com/office/drawing/2014/main" id="{7560D074-1A3E-4857-B249-8D36343F0815}"/>
              </a:ext>
            </a:extLst>
          </p:cNvPr>
          <p:cNvSpPr>
            <a:spLocks noGrp="1"/>
          </p:cNvSpPr>
          <p:nvPr>
            <p:ph type="body" sz="quarter" idx="12"/>
          </p:nvPr>
        </p:nvSpPr>
        <p:spPr>
          <a:xfrm>
            <a:off x="597194" y="4726729"/>
            <a:ext cx="9974389" cy="807296"/>
          </a:xfrm>
        </p:spPr>
        <p:txBody>
          <a:bodyPr/>
          <a:lstStyle/>
          <a:p>
            <a:r>
              <a:rPr lang="en-US" dirty="0"/>
              <a:t>Board of Public Health Meeting / Chris Rustin, DrPH, M.S., R.E.H.S., Director of Health Protection, Laura Edison DVM, MPH, CDC Career Epidemiology Field Officer / Nov. 12, 2019</a:t>
            </a:r>
          </a:p>
          <a:p>
            <a:endParaRPr lang="en-US" dirty="0"/>
          </a:p>
          <a:p>
            <a:endParaRPr lang="en-US" dirty="0"/>
          </a:p>
        </p:txBody>
      </p:sp>
    </p:spTree>
    <p:extLst>
      <p:ext uri="{BB962C8B-B14F-4D97-AF65-F5344CB8AC3E}">
        <p14:creationId xmlns:p14="http://schemas.microsoft.com/office/powerpoint/2010/main" val="371176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9CAB-FF69-4E05-B0F9-BE86DC69BCAB}"/>
              </a:ext>
            </a:extLst>
          </p:cNvPr>
          <p:cNvSpPr>
            <a:spLocks noGrp="1"/>
          </p:cNvSpPr>
          <p:nvPr>
            <p:ph type="title"/>
          </p:nvPr>
        </p:nvSpPr>
        <p:spPr>
          <a:xfrm>
            <a:off x="838200" y="725593"/>
            <a:ext cx="10515600" cy="1028960"/>
          </a:xfrm>
        </p:spPr>
        <p:txBody>
          <a:bodyPr>
            <a:normAutofit/>
          </a:bodyPr>
          <a:lstStyle/>
          <a:p>
            <a:r>
              <a:rPr lang="en-US" dirty="0"/>
              <a:t>DPH Opioid and Substance Use Program</a:t>
            </a:r>
          </a:p>
        </p:txBody>
      </p:sp>
      <p:sp>
        <p:nvSpPr>
          <p:cNvPr id="3" name="Content Placeholder 2">
            <a:extLst>
              <a:ext uri="{FF2B5EF4-FFF2-40B4-BE49-F238E27FC236}">
                <a16:creationId xmlns:a16="http://schemas.microsoft.com/office/drawing/2014/main" id="{3F4767FB-C3A0-44DE-A6CC-0A66348FAB98}"/>
              </a:ext>
            </a:extLst>
          </p:cNvPr>
          <p:cNvSpPr>
            <a:spLocks noGrp="1"/>
          </p:cNvSpPr>
          <p:nvPr>
            <p:ph sz="quarter" idx="10"/>
          </p:nvPr>
        </p:nvSpPr>
        <p:spPr>
          <a:xfrm>
            <a:off x="838200" y="1574488"/>
            <a:ext cx="10515600" cy="4856293"/>
          </a:xfrm>
        </p:spPr>
        <p:txBody>
          <a:bodyPr/>
          <a:lstStyle/>
          <a:p>
            <a:pPr marL="342900" indent="-342900">
              <a:lnSpc>
                <a:spcPct val="100000"/>
              </a:lnSpc>
              <a:buFont typeface="Arial" panose="020B0604020202020204" pitchFamily="34" charset="0"/>
              <a:buChar char="•"/>
            </a:pPr>
            <a:r>
              <a:rPr lang="en-US" dirty="0"/>
              <a:t>Started in 2016 with 3 CDC grants</a:t>
            </a:r>
          </a:p>
          <a:p>
            <a:pPr marL="342900" indent="-342900">
              <a:lnSpc>
                <a:spcPct val="100000"/>
              </a:lnSpc>
              <a:buFont typeface="Arial" panose="020B0604020202020204" pitchFamily="34" charset="0"/>
              <a:buChar char="•"/>
            </a:pPr>
            <a:r>
              <a:rPr lang="en-US" dirty="0"/>
              <a:t>Three program areas</a:t>
            </a:r>
          </a:p>
          <a:p>
            <a:pPr marL="1033272" lvl="1" indent="-347472">
              <a:lnSpc>
                <a:spcPct val="100000"/>
              </a:lnSpc>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Epidemiology and surveillance (Drug Surveillance Unit)</a:t>
            </a:r>
          </a:p>
          <a:p>
            <a:pPr marL="1033272" lvl="1" indent="-347472">
              <a:lnSpc>
                <a:spcPct val="100000"/>
              </a:lnSpc>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Prescription Drug Monitoring Program (PDMP)</a:t>
            </a:r>
          </a:p>
          <a:p>
            <a:pPr marL="1033272" lvl="1" indent="-347472">
              <a:lnSpc>
                <a:spcPct val="100000"/>
              </a:lnSpc>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Statewide Strategic Planning and Prevention</a:t>
            </a:r>
          </a:p>
          <a:p>
            <a:pPr marL="342900" indent="-342900">
              <a:lnSpc>
                <a:spcPct val="100000"/>
              </a:lnSpc>
              <a:buFont typeface="Arial" panose="020B0604020202020204" pitchFamily="34" charset="0"/>
              <a:buChar char="•"/>
            </a:pPr>
            <a:r>
              <a:rPr lang="en-US" dirty="0"/>
              <a:t>Now supported by the CDC Overdose Data to Action (OD2A) grant and Bureau of Justice-ODMAP grant</a:t>
            </a:r>
          </a:p>
          <a:p>
            <a:pPr marL="1028700" lvl="1" indent="-342900">
              <a:lnSpc>
                <a:spcPct val="100000"/>
              </a:lnSpc>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OD2A-September 2019 - August 2022</a:t>
            </a:r>
          </a:p>
          <a:p>
            <a:pPr marL="1028700" lvl="1" indent="-342900">
              <a:lnSpc>
                <a:spcPct val="100000"/>
              </a:lnSpc>
              <a:buFont typeface="Courier New" panose="02070309020205020404" pitchFamily="49" charset="0"/>
              <a:buChar char="o"/>
            </a:pPr>
            <a:r>
              <a:rPr lang="en-US" sz="1800" dirty="0">
                <a:latin typeface="Segoe UI" panose="020B0502040204020203" pitchFamily="34" charset="0"/>
                <a:cs typeface="Segoe UI" panose="020B0502040204020203" pitchFamily="34" charset="0"/>
              </a:rPr>
              <a:t>C</a:t>
            </a:r>
            <a:r>
              <a:rPr lang="en-US" sz="2000" dirty="0">
                <a:latin typeface="Segoe UI" panose="020B0502040204020203" pitchFamily="34" charset="0"/>
                <a:cs typeface="Segoe UI" panose="020B0502040204020203" pitchFamily="34" charset="0"/>
              </a:rPr>
              <a:t>ombined surveillance and prevention into one grant</a:t>
            </a:r>
          </a:p>
          <a:p>
            <a:pPr marL="1028700" lvl="1" indent="-342900">
              <a:lnSpc>
                <a:spcPct val="100000"/>
              </a:lnSpc>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ODMAP-September 1, 2019-August 31, 2021</a:t>
            </a:r>
          </a:p>
          <a:p>
            <a:pPr>
              <a:lnSpc>
                <a:spcPct val="100000"/>
              </a:lnSpc>
            </a:pPr>
            <a:r>
              <a:rPr lang="en-US" sz="2000" b="1" u="sng" dirty="0">
                <a:solidFill>
                  <a:srgbClr val="FF0000"/>
                </a:solidFill>
              </a:rPr>
              <a:t>https://dph.georgia.gov/stopopioidaddiction</a:t>
            </a:r>
            <a:endParaRPr lang="en-US" sz="2000" u="sng" dirty="0"/>
          </a:p>
          <a:p>
            <a:pPr>
              <a:lnSpc>
                <a:spcPct val="100000"/>
              </a:lnSpc>
            </a:pPr>
            <a:endParaRPr lang="en-US" dirty="0">
              <a:latin typeface="Segoe UI "/>
            </a:endParaRPr>
          </a:p>
          <a:p>
            <a:pPr marL="1028700" lvl="1" indent="-342900">
              <a:lnSpc>
                <a:spcPct val="100000"/>
              </a:lnSpc>
            </a:pPr>
            <a:endParaRPr lang="en-US" sz="2800" dirty="0">
              <a:latin typeface="Segoe UI "/>
            </a:endParaRPr>
          </a:p>
        </p:txBody>
      </p:sp>
    </p:spTree>
    <p:extLst>
      <p:ext uri="{BB962C8B-B14F-4D97-AF65-F5344CB8AC3E}">
        <p14:creationId xmlns:p14="http://schemas.microsoft.com/office/powerpoint/2010/main" val="2616143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2359-8201-421B-A70C-6B158A083B71}"/>
              </a:ext>
            </a:extLst>
          </p:cNvPr>
          <p:cNvSpPr>
            <a:spLocks noGrp="1"/>
          </p:cNvSpPr>
          <p:nvPr>
            <p:ph type="title"/>
          </p:nvPr>
        </p:nvSpPr>
        <p:spPr>
          <a:xfrm>
            <a:off x="838200" y="650459"/>
            <a:ext cx="10515600" cy="1028960"/>
          </a:xfrm>
        </p:spPr>
        <p:txBody>
          <a:bodyPr/>
          <a:lstStyle/>
          <a:p>
            <a:r>
              <a:rPr lang="en-US" dirty="0"/>
              <a:t>OD2A District Public Health Analysts</a:t>
            </a:r>
          </a:p>
        </p:txBody>
      </p:sp>
      <p:sp>
        <p:nvSpPr>
          <p:cNvPr id="3" name="Content Placeholder 2">
            <a:extLst>
              <a:ext uri="{FF2B5EF4-FFF2-40B4-BE49-F238E27FC236}">
                <a16:creationId xmlns:a16="http://schemas.microsoft.com/office/drawing/2014/main" id="{CFC56B0F-4902-4D4C-BD4E-D5EF4220E3CE}"/>
              </a:ext>
            </a:extLst>
          </p:cNvPr>
          <p:cNvSpPr>
            <a:spLocks noGrp="1"/>
          </p:cNvSpPr>
          <p:nvPr>
            <p:ph sz="quarter" idx="10"/>
          </p:nvPr>
        </p:nvSpPr>
        <p:spPr>
          <a:xfrm>
            <a:off x="838199" y="1432677"/>
            <a:ext cx="9324975" cy="5089421"/>
          </a:xfrm>
        </p:spPr>
        <p:txBody>
          <a:bodyPr/>
          <a:lstStyle/>
          <a:p>
            <a:pPr marL="457200" indent="-457200">
              <a:lnSpc>
                <a:spcPct val="100000"/>
              </a:lnSpc>
              <a:buFont typeface="Arial" panose="020B0604020202020204" pitchFamily="34" charset="0"/>
              <a:buChar char="•"/>
            </a:pPr>
            <a:r>
              <a:rPr lang="en-US" dirty="0">
                <a:latin typeface="Segoe UI "/>
              </a:rPr>
              <a:t>PHAs to work on the opioid crisis in each health district to inform prevention and response efforts</a:t>
            </a:r>
          </a:p>
          <a:p>
            <a:pPr marL="457200" indent="-457200">
              <a:lnSpc>
                <a:spcPct val="100000"/>
              </a:lnSpc>
              <a:buFont typeface="Arial" panose="020B0604020202020204" pitchFamily="34" charset="0"/>
              <a:buChar char="•"/>
            </a:pPr>
            <a:r>
              <a:rPr lang="en-US" dirty="0">
                <a:latin typeface="Segoe UI "/>
              </a:rPr>
              <a:t>GIA sent to all 18 PH districts</a:t>
            </a:r>
          </a:p>
          <a:p>
            <a:pPr marL="457200" indent="-457200">
              <a:lnSpc>
                <a:spcPct val="100000"/>
              </a:lnSpc>
              <a:buFont typeface="Arial" panose="020B0604020202020204" pitchFamily="34" charset="0"/>
              <a:buChar char="•"/>
            </a:pPr>
            <a:r>
              <a:rPr lang="en-US" dirty="0">
                <a:latin typeface="Segoe UI "/>
              </a:rPr>
              <a:t>Assist with:</a:t>
            </a:r>
          </a:p>
          <a:p>
            <a:pPr marL="1143000" lvl="1" indent="-457200">
              <a:lnSpc>
                <a:spcPct val="100000"/>
              </a:lnSpc>
              <a:buFont typeface="Courier New" panose="02070309020205020404" pitchFamily="49" charset="0"/>
              <a:buChar char="o"/>
            </a:pPr>
            <a:r>
              <a:rPr lang="en-US" dirty="0">
                <a:latin typeface="Segoe UI "/>
              </a:rPr>
              <a:t>Developing district opioid prevention and response strategies through collaboration</a:t>
            </a:r>
          </a:p>
          <a:p>
            <a:pPr marL="1143000" lvl="1" indent="-457200">
              <a:lnSpc>
                <a:spcPct val="100000"/>
              </a:lnSpc>
              <a:buFont typeface="Courier New" panose="02070309020205020404" pitchFamily="49" charset="0"/>
              <a:buChar char="o"/>
            </a:pPr>
            <a:r>
              <a:rPr lang="en-US" dirty="0">
                <a:latin typeface="Segoe UI "/>
              </a:rPr>
              <a:t>Promote and enroll first responders in using ODMAP</a:t>
            </a:r>
          </a:p>
          <a:p>
            <a:pPr marL="1143000" lvl="1" indent="-457200">
              <a:lnSpc>
                <a:spcPct val="100000"/>
              </a:lnSpc>
              <a:buFont typeface="Courier New" panose="02070309020205020404" pitchFamily="49" charset="0"/>
              <a:buChar char="o"/>
            </a:pPr>
            <a:r>
              <a:rPr lang="en-US" dirty="0">
                <a:latin typeface="Segoe UI "/>
              </a:rPr>
              <a:t>Participate in stakeholder workgroups and provide education</a:t>
            </a:r>
          </a:p>
          <a:p>
            <a:pPr marL="1143000" lvl="1" indent="-457200">
              <a:lnSpc>
                <a:spcPct val="100000"/>
              </a:lnSpc>
              <a:buFont typeface="Courier New" panose="02070309020205020404" pitchFamily="49" charset="0"/>
              <a:buChar char="o"/>
            </a:pPr>
            <a:r>
              <a:rPr lang="en-US" dirty="0">
                <a:latin typeface="Segoe UI "/>
              </a:rPr>
              <a:t>Develop list of medical providers in each health district to refer affected patients if their medical provider is closed</a:t>
            </a:r>
          </a:p>
          <a:p>
            <a:pPr marL="1143000" lvl="1" indent="-457200">
              <a:lnSpc>
                <a:spcPct val="100000"/>
              </a:lnSpc>
              <a:buFont typeface="Courier New" panose="02070309020205020404" pitchFamily="49" charset="0"/>
              <a:buChar char="o"/>
            </a:pPr>
            <a:r>
              <a:rPr lang="en-US" dirty="0">
                <a:latin typeface="Segoe UI "/>
              </a:rPr>
              <a:t>Development of districtwide opioid outbreak response plan</a:t>
            </a:r>
          </a:p>
        </p:txBody>
      </p:sp>
    </p:spTree>
    <p:extLst>
      <p:ext uri="{BB962C8B-B14F-4D97-AF65-F5344CB8AC3E}">
        <p14:creationId xmlns:p14="http://schemas.microsoft.com/office/powerpoint/2010/main" val="287874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2359-8201-421B-A70C-6B158A083B71}"/>
              </a:ext>
            </a:extLst>
          </p:cNvPr>
          <p:cNvSpPr>
            <a:spLocks noGrp="1"/>
          </p:cNvSpPr>
          <p:nvPr>
            <p:ph type="title"/>
          </p:nvPr>
        </p:nvSpPr>
        <p:spPr>
          <a:xfrm>
            <a:off x="838200" y="750820"/>
            <a:ext cx="10515600" cy="1028960"/>
          </a:xfrm>
        </p:spPr>
        <p:txBody>
          <a:bodyPr/>
          <a:lstStyle/>
          <a:p>
            <a:r>
              <a:rPr lang="en-US" dirty="0"/>
              <a:t>OD2A PDMP Integrations</a:t>
            </a:r>
          </a:p>
        </p:txBody>
      </p:sp>
      <p:sp>
        <p:nvSpPr>
          <p:cNvPr id="3" name="Content Placeholder 2">
            <a:extLst>
              <a:ext uri="{FF2B5EF4-FFF2-40B4-BE49-F238E27FC236}">
                <a16:creationId xmlns:a16="http://schemas.microsoft.com/office/drawing/2014/main" id="{CFC56B0F-4902-4D4C-BD4E-D5EF4220E3CE}"/>
              </a:ext>
            </a:extLst>
          </p:cNvPr>
          <p:cNvSpPr>
            <a:spLocks noGrp="1"/>
          </p:cNvSpPr>
          <p:nvPr>
            <p:ph sz="quarter" idx="10"/>
          </p:nvPr>
        </p:nvSpPr>
        <p:spPr>
          <a:xfrm>
            <a:off x="838200" y="1432677"/>
            <a:ext cx="5945659" cy="4437063"/>
          </a:xfrm>
        </p:spPr>
        <p:txBody>
          <a:bodyPr/>
          <a:lstStyle/>
          <a:p>
            <a:pPr marL="457200" indent="-457200">
              <a:lnSpc>
                <a:spcPct val="100000"/>
              </a:lnSpc>
              <a:buFont typeface="Arial" panose="020B0604020202020204" pitchFamily="34" charset="0"/>
              <a:buChar char="•"/>
            </a:pPr>
            <a:r>
              <a:rPr lang="en-US" dirty="0"/>
              <a:t>Facilitate PDMP data and information sharing with other states</a:t>
            </a:r>
          </a:p>
          <a:p>
            <a:pPr marL="457200" indent="-457200">
              <a:lnSpc>
                <a:spcPct val="100000"/>
              </a:lnSpc>
              <a:buFont typeface="Arial" panose="020B0604020202020204" pitchFamily="34" charset="0"/>
              <a:buChar char="•"/>
            </a:pPr>
            <a:r>
              <a:rPr lang="en-US" dirty="0"/>
              <a:t>Integrate the Georgia PDMP data with electronic health records (EHRs)</a:t>
            </a:r>
          </a:p>
          <a:p>
            <a:pPr marL="1143000" lvl="1" indent="-457200">
              <a:lnSpc>
                <a:spcPct val="100000"/>
              </a:lnSpc>
              <a:buFont typeface="Courier New" panose="02070309020205020404" pitchFamily="49" charset="0"/>
              <a:buChar char="o"/>
            </a:pPr>
            <a:r>
              <a:rPr lang="en-US" dirty="0"/>
              <a:t>Epic</a:t>
            </a:r>
          </a:p>
          <a:p>
            <a:pPr marL="1143000" lvl="1" indent="-457200">
              <a:lnSpc>
                <a:spcPct val="100000"/>
              </a:lnSpc>
              <a:buFont typeface="Courier New" panose="02070309020205020404" pitchFamily="49" charset="0"/>
              <a:buChar char="o"/>
            </a:pPr>
            <a:r>
              <a:rPr lang="en-US" dirty="0"/>
              <a:t>Athena Health</a:t>
            </a:r>
          </a:p>
          <a:p>
            <a:pPr marL="1143000" lvl="1" indent="-457200">
              <a:lnSpc>
                <a:spcPct val="100000"/>
              </a:lnSpc>
              <a:buFont typeface="Courier New" panose="02070309020205020404" pitchFamily="49" charset="0"/>
              <a:buChar char="o"/>
            </a:pPr>
            <a:r>
              <a:rPr lang="en-US" dirty="0"/>
              <a:t>Cerner</a:t>
            </a:r>
          </a:p>
          <a:p>
            <a:pPr marL="1143000" lvl="1" indent="-457200">
              <a:lnSpc>
                <a:spcPct val="100000"/>
              </a:lnSpc>
              <a:buFont typeface="Courier New" panose="02070309020205020404" pitchFamily="49" charset="0"/>
              <a:buChar char="o"/>
            </a:pPr>
            <a:r>
              <a:rPr lang="en-US" dirty="0" err="1"/>
              <a:t>EclinicalWorks</a:t>
            </a:r>
            <a:endParaRPr lang="en-US" dirty="0"/>
          </a:p>
          <a:p>
            <a:pPr marL="1143000" lvl="1" indent="-457200">
              <a:lnSpc>
                <a:spcPct val="100000"/>
              </a:lnSpc>
              <a:buFont typeface="Courier New" panose="02070309020205020404" pitchFamily="49" charset="0"/>
              <a:buChar char="o"/>
            </a:pPr>
            <a:r>
              <a:rPr lang="en-US" dirty="0"/>
              <a:t>NextGen</a:t>
            </a:r>
          </a:p>
          <a:p>
            <a:pPr marL="1143000" lvl="1" indent="-457200">
              <a:lnSpc>
                <a:spcPct val="100000"/>
              </a:lnSpc>
              <a:buFont typeface="Courier New" panose="02070309020205020404" pitchFamily="49" charset="0"/>
              <a:buChar char="o"/>
            </a:pPr>
            <a:r>
              <a:rPr lang="en-US" dirty="0" err="1"/>
              <a:t>PioneerRx</a:t>
            </a:r>
            <a:endParaRPr lang="en-US" dirty="0"/>
          </a:p>
          <a:p>
            <a:pPr marL="457200" indent="-457200">
              <a:lnSpc>
                <a:spcPct val="100000"/>
              </a:lnSpc>
              <a:buFont typeface="Arial" panose="020B0604020202020204" pitchFamily="34" charset="0"/>
              <a:buChar char="•"/>
            </a:pPr>
            <a:r>
              <a:rPr lang="en-US" dirty="0"/>
              <a:t>Implement prescriber report cards</a:t>
            </a:r>
          </a:p>
          <a:p>
            <a:pPr>
              <a:lnSpc>
                <a:spcPct val="100000"/>
              </a:lnSpc>
            </a:pPr>
            <a:endParaRPr lang="en-US" dirty="0">
              <a:latin typeface="Segoe UI "/>
            </a:endParaRPr>
          </a:p>
        </p:txBody>
      </p:sp>
      <p:pic>
        <p:nvPicPr>
          <p:cNvPr id="5" name="Picture 4">
            <a:extLst>
              <a:ext uri="{FF2B5EF4-FFF2-40B4-BE49-F238E27FC236}">
                <a16:creationId xmlns:a16="http://schemas.microsoft.com/office/drawing/2014/main" id="{B69D93DA-5E15-46EE-9092-622A74C85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050" y="1889035"/>
            <a:ext cx="3105990" cy="4018950"/>
          </a:xfrm>
          <a:prstGeom prst="rect">
            <a:avLst/>
          </a:prstGeom>
          <a:ln>
            <a:solidFill>
              <a:schemeClr val="tx1"/>
            </a:solidFill>
          </a:ln>
        </p:spPr>
      </p:pic>
    </p:spTree>
    <p:extLst>
      <p:ext uri="{BB962C8B-B14F-4D97-AF65-F5344CB8AC3E}">
        <p14:creationId xmlns:p14="http://schemas.microsoft.com/office/powerpoint/2010/main" val="281577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2359-8201-421B-A70C-6B158A083B71}"/>
              </a:ext>
            </a:extLst>
          </p:cNvPr>
          <p:cNvSpPr>
            <a:spLocks noGrp="1"/>
          </p:cNvSpPr>
          <p:nvPr>
            <p:ph type="title"/>
          </p:nvPr>
        </p:nvSpPr>
        <p:spPr>
          <a:xfrm>
            <a:off x="838200" y="650459"/>
            <a:ext cx="10515600" cy="1028960"/>
          </a:xfrm>
        </p:spPr>
        <p:txBody>
          <a:bodyPr/>
          <a:lstStyle/>
          <a:p>
            <a:r>
              <a:rPr lang="en-US" dirty="0"/>
              <a:t>OD2A Prevention Activities</a:t>
            </a:r>
          </a:p>
        </p:txBody>
      </p:sp>
      <p:sp>
        <p:nvSpPr>
          <p:cNvPr id="3" name="Content Placeholder 2">
            <a:extLst>
              <a:ext uri="{FF2B5EF4-FFF2-40B4-BE49-F238E27FC236}">
                <a16:creationId xmlns:a16="http://schemas.microsoft.com/office/drawing/2014/main" id="{CFC56B0F-4902-4D4C-BD4E-D5EF4220E3CE}"/>
              </a:ext>
            </a:extLst>
          </p:cNvPr>
          <p:cNvSpPr>
            <a:spLocks noGrp="1"/>
          </p:cNvSpPr>
          <p:nvPr>
            <p:ph sz="quarter" idx="10"/>
          </p:nvPr>
        </p:nvSpPr>
        <p:spPr>
          <a:xfrm>
            <a:off x="838200" y="1432677"/>
            <a:ext cx="6848475" cy="4437063"/>
          </a:xfrm>
        </p:spPr>
        <p:txBody>
          <a:bodyPr/>
          <a:lstStyle/>
          <a:p>
            <a:pPr marL="457200" indent="-457200">
              <a:lnSpc>
                <a:spcPct val="100000"/>
              </a:lnSpc>
              <a:buFont typeface="Arial" panose="020B0604020202020204" pitchFamily="34" charset="0"/>
              <a:buChar char="•"/>
            </a:pPr>
            <a:r>
              <a:rPr lang="en-US" dirty="0"/>
              <a:t>Continue statewide strategic planning</a:t>
            </a:r>
          </a:p>
          <a:p>
            <a:pPr marL="457200" indent="-457200">
              <a:lnSpc>
                <a:spcPct val="100000"/>
              </a:lnSpc>
              <a:buFont typeface="Arial" panose="020B0604020202020204" pitchFamily="34" charset="0"/>
              <a:buChar char="•"/>
            </a:pPr>
            <a:r>
              <a:rPr lang="en-US" dirty="0"/>
              <a:t>Develop and conduct educational presentations for emergency department staff on fostering a culture of recovery with the goal of improving linkages to care from their facilities when caring for patients with substance abuse</a:t>
            </a:r>
          </a:p>
          <a:p>
            <a:pPr marL="457200" indent="-457200">
              <a:lnSpc>
                <a:spcPct val="100000"/>
              </a:lnSpc>
              <a:buFont typeface="Arial" panose="020B0604020202020204" pitchFamily="34" charset="0"/>
              <a:buChar char="•"/>
            </a:pPr>
            <a:r>
              <a:rPr lang="en-US" dirty="0"/>
              <a:t>Develop and distribute a best practices document to improve the management of overdose and opioid use disorder patients in Georgia emergency departments</a:t>
            </a:r>
          </a:p>
          <a:p>
            <a:pPr marL="457200" indent="-457200">
              <a:lnSpc>
                <a:spcPct val="100000"/>
              </a:lnSpc>
              <a:buFont typeface="Arial" panose="020B0604020202020204" pitchFamily="34" charset="0"/>
              <a:buChar char="•"/>
            </a:pPr>
            <a:r>
              <a:rPr lang="en-US" dirty="0"/>
              <a:t>Various other educational campaigns</a:t>
            </a:r>
          </a:p>
          <a:p>
            <a:pPr marL="457200" indent="-457200">
              <a:lnSpc>
                <a:spcPct val="100000"/>
              </a:lnSpc>
              <a:buFont typeface="Arial" panose="020B0604020202020204" pitchFamily="34" charset="0"/>
              <a:buChar char="•"/>
            </a:pPr>
            <a:endParaRPr lang="en-US" dirty="0">
              <a:latin typeface="Segoe UI "/>
            </a:endParaRPr>
          </a:p>
          <a:p>
            <a:pPr marL="457200" indent="-457200">
              <a:buFont typeface="Arial" panose="020B0604020202020204" pitchFamily="34" charset="0"/>
              <a:buChar char="•"/>
            </a:pPr>
            <a:endParaRPr lang="en-US" sz="2800" dirty="0">
              <a:latin typeface="Segoe UI "/>
            </a:endParaRPr>
          </a:p>
        </p:txBody>
      </p:sp>
      <p:pic>
        <p:nvPicPr>
          <p:cNvPr id="4" name="Picture 3">
            <a:extLst>
              <a:ext uri="{FF2B5EF4-FFF2-40B4-BE49-F238E27FC236}">
                <a16:creationId xmlns:a16="http://schemas.microsoft.com/office/drawing/2014/main" id="{BF99B8C9-D97E-4488-AC02-E5A27D52C2CD}"/>
              </a:ext>
            </a:extLst>
          </p:cNvPr>
          <p:cNvPicPr>
            <a:picLocks noChangeAspect="1"/>
          </p:cNvPicPr>
          <p:nvPr/>
        </p:nvPicPr>
        <p:blipFill>
          <a:blip r:embed="rId2"/>
          <a:stretch>
            <a:fillRect/>
          </a:stretch>
        </p:blipFill>
        <p:spPr>
          <a:xfrm>
            <a:off x="8064592" y="2466975"/>
            <a:ext cx="3289208" cy="2286000"/>
          </a:xfrm>
          <a:prstGeom prst="rect">
            <a:avLst/>
          </a:prstGeom>
        </p:spPr>
      </p:pic>
    </p:spTree>
    <p:extLst>
      <p:ext uri="{BB962C8B-B14F-4D97-AF65-F5344CB8AC3E}">
        <p14:creationId xmlns:p14="http://schemas.microsoft.com/office/powerpoint/2010/main" val="421738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7E05-470C-4D80-BD2F-414487B6AD74}"/>
              </a:ext>
            </a:extLst>
          </p:cNvPr>
          <p:cNvSpPr>
            <a:spLocks noGrp="1"/>
          </p:cNvSpPr>
          <p:nvPr>
            <p:ph type="title"/>
          </p:nvPr>
        </p:nvSpPr>
        <p:spPr/>
        <p:txBody>
          <a:bodyPr>
            <a:normAutofit fontScale="90000"/>
          </a:bodyPr>
          <a:lstStyle/>
          <a:p>
            <a:r>
              <a:rPr lang="en-US" dirty="0"/>
              <a:t>ODMAP Overdose Detection Mapping Application Program </a:t>
            </a:r>
          </a:p>
        </p:txBody>
      </p:sp>
      <p:sp>
        <p:nvSpPr>
          <p:cNvPr id="3" name="Content Placeholder 2">
            <a:extLst>
              <a:ext uri="{FF2B5EF4-FFF2-40B4-BE49-F238E27FC236}">
                <a16:creationId xmlns:a16="http://schemas.microsoft.com/office/drawing/2014/main" id="{CD16440C-0E39-4049-A9A3-A90EC6042025}"/>
              </a:ext>
            </a:extLst>
          </p:cNvPr>
          <p:cNvSpPr>
            <a:spLocks noGrp="1"/>
          </p:cNvSpPr>
          <p:nvPr>
            <p:ph sz="quarter" idx="10"/>
          </p:nvPr>
        </p:nvSpPr>
        <p:spPr>
          <a:xfrm>
            <a:off x="838200" y="1784350"/>
            <a:ext cx="7286625" cy="4437063"/>
          </a:xfrm>
        </p:spPr>
        <p:txBody>
          <a:bodyPr/>
          <a:lstStyle/>
          <a:p>
            <a:pPr marL="342900" indent="-342900">
              <a:lnSpc>
                <a:spcPct val="100000"/>
              </a:lnSpc>
              <a:spcBef>
                <a:spcPts val="0"/>
              </a:spcBef>
              <a:buFont typeface="Arial" panose="020B0604020202020204" pitchFamily="34" charset="0"/>
              <a:buChar char="•"/>
            </a:pPr>
            <a:r>
              <a:rPr lang="en-US" dirty="0"/>
              <a:t>ODMAP provides near real-time suspected overdose surveillance data across jurisdictions to support public safety and public health efforts to mobilize an immediate response to a sudden increase, or spike in overdose events.</a:t>
            </a:r>
          </a:p>
          <a:p>
            <a:pPr marL="342900" indent="-342900">
              <a:lnSpc>
                <a:spcPct val="100000"/>
              </a:lnSpc>
              <a:spcBef>
                <a:spcPts val="0"/>
              </a:spcBef>
              <a:buFont typeface="Arial" panose="020B0604020202020204" pitchFamily="34" charset="0"/>
              <a:buChar char="•"/>
            </a:pPr>
            <a:endParaRPr lang="en-US" dirty="0"/>
          </a:p>
          <a:p>
            <a:pPr marL="342900" indent="-342900">
              <a:lnSpc>
                <a:spcPct val="100000"/>
              </a:lnSpc>
              <a:spcBef>
                <a:spcPts val="0"/>
              </a:spcBef>
              <a:buFont typeface="Arial" panose="020B0604020202020204" pitchFamily="34" charset="0"/>
              <a:buChar char="•"/>
            </a:pPr>
            <a:r>
              <a:rPr lang="en-US" dirty="0"/>
              <a:t>Continue to roll out ODMAP across the state by enrolling first responders and electronically integrate EMS records into ODMAP</a:t>
            </a:r>
          </a:p>
          <a:p>
            <a:pPr marL="342900" indent="-342900">
              <a:buFont typeface="Arial" panose="020B0604020202020204" pitchFamily="34" charset="0"/>
              <a:buChar char="•"/>
            </a:pPr>
            <a:endParaRPr lang="en-US" dirty="0"/>
          </a:p>
        </p:txBody>
      </p:sp>
      <p:pic>
        <p:nvPicPr>
          <p:cNvPr id="5" name="Picture 4" descr="A close up of a map&#10;&#10;Description automatically generated">
            <a:extLst>
              <a:ext uri="{FF2B5EF4-FFF2-40B4-BE49-F238E27FC236}">
                <a16:creationId xmlns:a16="http://schemas.microsoft.com/office/drawing/2014/main" id="{F13FBD88-933F-4978-83AE-8C63182B53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3922" y="2357695"/>
            <a:ext cx="3159878" cy="2463282"/>
          </a:xfrm>
          <a:prstGeom prst="rect">
            <a:avLst/>
          </a:prstGeom>
        </p:spPr>
      </p:pic>
    </p:spTree>
    <p:extLst>
      <p:ext uri="{BB962C8B-B14F-4D97-AF65-F5344CB8AC3E}">
        <p14:creationId xmlns:p14="http://schemas.microsoft.com/office/powerpoint/2010/main" val="51728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390"/>
            <a:ext cx="10515600" cy="1028960"/>
          </a:xfrm>
        </p:spPr>
        <p:txBody>
          <a:bodyPr>
            <a:normAutofit/>
          </a:bodyPr>
          <a:lstStyle/>
          <a:p>
            <a:r>
              <a:rPr lang="en-US" dirty="0">
                <a:latin typeface="Segoe UI" panose="020B0502040204020203" pitchFamily="34" charset="0"/>
                <a:cs typeface="Segoe UI" panose="020B0502040204020203" pitchFamily="34" charset="0"/>
              </a:rPr>
              <a:t>OD2A Drug Overdose Surveillance</a:t>
            </a:r>
            <a:endParaRPr lang="en-US" dirty="0"/>
          </a:p>
        </p:txBody>
      </p:sp>
      <p:sp>
        <p:nvSpPr>
          <p:cNvPr id="3" name="Content Placeholder 2"/>
          <p:cNvSpPr>
            <a:spLocks noGrp="1"/>
          </p:cNvSpPr>
          <p:nvPr>
            <p:ph sz="quarter" idx="10"/>
          </p:nvPr>
        </p:nvSpPr>
        <p:spPr>
          <a:xfrm>
            <a:off x="751703" y="1512500"/>
            <a:ext cx="8889838" cy="5574099"/>
          </a:xfrm>
        </p:spPr>
        <p:txBody>
          <a:bodyPr>
            <a:normAutofit fontScale="55000" lnSpcReduction="20000"/>
          </a:bodyPr>
          <a:lstStyle/>
          <a:p>
            <a:pPr marL="274320" indent="-274320">
              <a:lnSpc>
                <a:spcPct val="120000"/>
              </a:lnSpc>
              <a:spcBef>
                <a:spcPts val="600"/>
              </a:spcBef>
              <a:buFont typeface="Arial" panose="020B0604020202020204" pitchFamily="34" charset="0"/>
              <a:buChar char="•"/>
            </a:pPr>
            <a:r>
              <a:rPr lang="en-US" sz="4400" dirty="0"/>
              <a:t>Support the DPH Drug Surveillance Unit</a:t>
            </a:r>
          </a:p>
          <a:p>
            <a:pPr marL="274320" indent="-274320">
              <a:lnSpc>
                <a:spcPct val="120000"/>
              </a:lnSpc>
              <a:spcBef>
                <a:spcPts val="600"/>
              </a:spcBef>
              <a:buFont typeface="Arial" panose="020B0604020202020204" pitchFamily="34" charset="0"/>
              <a:buChar char="•"/>
            </a:pPr>
            <a:r>
              <a:rPr lang="en-US" sz="4400" dirty="0"/>
              <a:t>Continue to produce and improve surveillance reports</a:t>
            </a:r>
          </a:p>
          <a:p>
            <a:pPr marL="1143000" lvl="1" indent="-457200">
              <a:lnSpc>
                <a:spcPct val="120000"/>
              </a:lnSpc>
              <a:spcBef>
                <a:spcPts val="600"/>
              </a:spcBef>
              <a:buFont typeface="Courier New" panose="02070309020205020404" pitchFamily="49" charset="0"/>
              <a:buChar char="o"/>
            </a:pPr>
            <a:r>
              <a:rPr lang="en-US" sz="3800" dirty="0">
                <a:latin typeface="Segoe UI" panose="020B0502040204020203" pitchFamily="34" charset="0"/>
                <a:cs typeface="Segoe UI" panose="020B0502040204020203" pitchFamily="34" charset="0"/>
              </a:rPr>
              <a:t>Opioid overdose surveillance reports</a:t>
            </a:r>
          </a:p>
          <a:p>
            <a:pPr marL="1600200" lvl="2" indent="-457200">
              <a:lnSpc>
                <a:spcPct val="120000"/>
              </a:lnSpc>
              <a:spcBef>
                <a:spcPts val="600"/>
              </a:spcBef>
              <a:buFont typeface="Wingdings" panose="05000000000000000000" pitchFamily="2" charset="2"/>
              <a:buChar char="§"/>
            </a:pPr>
            <a:r>
              <a:rPr lang="en-US" sz="3000" dirty="0">
                <a:latin typeface="Segoe UI" panose="020B0502040204020203" pitchFamily="34" charset="0"/>
                <a:cs typeface="Segoe UI" panose="020B0502040204020203" pitchFamily="34" charset="0"/>
              </a:rPr>
              <a:t>2016-2018 annual and county-level data tables</a:t>
            </a:r>
          </a:p>
          <a:p>
            <a:pPr marL="1600200" lvl="2" indent="-457200">
              <a:lnSpc>
                <a:spcPct val="120000"/>
              </a:lnSpc>
              <a:spcBef>
                <a:spcPts val="600"/>
              </a:spcBef>
              <a:buFont typeface="Wingdings" panose="05000000000000000000" pitchFamily="2" charset="2"/>
              <a:buChar char="§"/>
            </a:pPr>
            <a:r>
              <a:rPr lang="en-US" sz="3000" dirty="0">
                <a:latin typeface="Segoe UI" panose="020B0502040204020203" pitchFamily="34" charset="0"/>
                <a:cs typeface="Segoe UI" panose="020B0502040204020203" pitchFamily="34" charset="0"/>
              </a:rPr>
              <a:t>Quarterly reports coming soon</a:t>
            </a:r>
          </a:p>
          <a:p>
            <a:pPr marL="1143000" lvl="1" indent="-457200">
              <a:lnSpc>
                <a:spcPct val="120000"/>
              </a:lnSpc>
              <a:spcBef>
                <a:spcPts val="600"/>
              </a:spcBef>
              <a:buFont typeface="Courier New" panose="02070309020205020404" pitchFamily="49" charset="0"/>
              <a:buChar char="o"/>
            </a:pPr>
            <a:r>
              <a:rPr lang="en-US" sz="3400" dirty="0">
                <a:latin typeface="Segoe UI" panose="020B0502040204020203" pitchFamily="34" charset="0"/>
                <a:cs typeface="Segoe UI" panose="020B0502040204020203" pitchFamily="34" charset="0"/>
              </a:rPr>
              <a:t>PDMP reports</a:t>
            </a:r>
          </a:p>
          <a:p>
            <a:pPr marL="1600200" lvl="2" indent="-457200">
              <a:lnSpc>
                <a:spcPct val="120000"/>
              </a:lnSpc>
              <a:spcBef>
                <a:spcPts val="600"/>
              </a:spcBef>
              <a:buFont typeface="Wingdings" panose="05000000000000000000" pitchFamily="2" charset="2"/>
              <a:buChar char="§"/>
            </a:pPr>
            <a:r>
              <a:rPr lang="en-US" sz="3000" dirty="0">
                <a:latin typeface="Segoe UI" panose="020B0502040204020203" pitchFamily="34" charset="0"/>
                <a:cs typeface="Segoe UI" panose="020B0502040204020203" pitchFamily="34" charset="0"/>
              </a:rPr>
              <a:t>2016-2018 annual and county-level data tables</a:t>
            </a:r>
          </a:p>
          <a:p>
            <a:pPr marL="1600200" lvl="2" indent="-457200">
              <a:lnSpc>
                <a:spcPct val="120000"/>
              </a:lnSpc>
              <a:spcBef>
                <a:spcPts val="600"/>
              </a:spcBef>
              <a:buFont typeface="Wingdings" panose="05000000000000000000" pitchFamily="2" charset="2"/>
              <a:buChar char="§"/>
            </a:pPr>
            <a:r>
              <a:rPr lang="en-US" sz="3000" dirty="0">
                <a:latin typeface="Segoe UI" panose="020B0502040204020203" pitchFamily="34" charset="0"/>
                <a:cs typeface="Segoe UI" panose="020B0502040204020203" pitchFamily="34" charset="0"/>
              </a:rPr>
              <a:t>Monthly reports as of August 2019</a:t>
            </a:r>
          </a:p>
          <a:p>
            <a:pPr marL="1143000" lvl="1" indent="-457200">
              <a:lnSpc>
                <a:spcPct val="120000"/>
              </a:lnSpc>
              <a:spcBef>
                <a:spcPts val="600"/>
              </a:spcBef>
              <a:buFont typeface="Courier New" panose="02070309020205020404" pitchFamily="49" charset="0"/>
              <a:buChar char="o"/>
            </a:pPr>
            <a:r>
              <a:rPr lang="en-US" sz="3400" dirty="0">
                <a:latin typeface="Segoe UI" panose="020B0502040204020203" pitchFamily="34" charset="0"/>
                <a:cs typeface="Segoe UI" panose="020B0502040204020203" pitchFamily="34" charset="0"/>
              </a:rPr>
              <a:t>Monthly Syndromic Surveillance reports</a:t>
            </a:r>
          </a:p>
          <a:p>
            <a:pPr marL="1143000" lvl="1" indent="-457200">
              <a:lnSpc>
                <a:spcPct val="120000"/>
              </a:lnSpc>
              <a:spcBef>
                <a:spcPts val="600"/>
              </a:spcBef>
              <a:buFont typeface="Courier New" panose="02070309020205020404" pitchFamily="49" charset="0"/>
              <a:buChar char="o"/>
            </a:pPr>
            <a:r>
              <a:rPr lang="en-US" sz="3400" dirty="0">
                <a:latin typeface="Segoe UI" panose="020B0502040204020203" pitchFamily="34" charset="0"/>
                <a:cs typeface="Segoe UI" panose="020B0502040204020203" pitchFamily="34" charset="0"/>
              </a:rPr>
              <a:t>SUDORS detailed death investigation report</a:t>
            </a:r>
          </a:p>
          <a:p>
            <a:pPr marL="1143000" lvl="1" indent="-457200">
              <a:lnSpc>
                <a:spcPct val="120000"/>
              </a:lnSpc>
              <a:spcBef>
                <a:spcPts val="600"/>
              </a:spcBef>
              <a:buFont typeface="Courier New" panose="02070309020205020404" pitchFamily="49" charset="0"/>
              <a:buChar char="o"/>
            </a:pPr>
            <a:r>
              <a:rPr lang="en-US" sz="3400" dirty="0">
                <a:latin typeface="Segoe UI" panose="020B0502040204020203" pitchFamily="34" charset="0"/>
                <a:cs typeface="Segoe UI" panose="020B0502040204020203" pitchFamily="34" charset="0"/>
              </a:rPr>
              <a:t>Coming soon</a:t>
            </a:r>
          </a:p>
          <a:p>
            <a:pPr marL="1600200" lvl="2" indent="-457200">
              <a:lnSpc>
                <a:spcPct val="120000"/>
              </a:lnSpc>
              <a:spcBef>
                <a:spcPts val="600"/>
              </a:spcBef>
              <a:buFont typeface="Wingdings" panose="05000000000000000000" pitchFamily="2" charset="2"/>
              <a:buChar char="§"/>
            </a:pPr>
            <a:r>
              <a:rPr lang="en-US" sz="3000" dirty="0">
                <a:latin typeface="Segoe UI" panose="020B0502040204020203" pitchFamily="34" charset="0"/>
                <a:cs typeface="Segoe UI" panose="020B0502040204020203" pitchFamily="34" charset="0"/>
              </a:rPr>
              <a:t>Annual county profiles</a:t>
            </a:r>
          </a:p>
          <a:p>
            <a:pPr marL="1600200" lvl="2" indent="-457200">
              <a:lnSpc>
                <a:spcPct val="120000"/>
              </a:lnSpc>
              <a:spcBef>
                <a:spcPts val="600"/>
              </a:spcBef>
              <a:buFont typeface="Wingdings" panose="05000000000000000000" pitchFamily="2" charset="2"/>
              <a:buChar char="§"/>
            </a:pPr>
            <a:r>
              <a:rPr lang="en-US" sz="3000" dirty="0">
                <a:latin typeface="Segoe UI" panose="020B0502040204020203" pitchFamily="34" charset="0"/>
                <a:cs typeface="Segoe UI" panose="020B0502040204020203" pitchFamily="34" charset="0"/>
              </a:rPr>
              <a:t>Stimulants report</a:t>
            </a:r>
            <a:endParaRPr lang="en-US" sz="3000" b="1" dirty="0"/>
          </a:p>
          <a:p>
            <a:pPr indent="-228600">
              <a:lnSpc>
                <a:spcPct val="100000"/>
              </a:lnSpc>
            </a:pPr>
            <a:r>
              <a:rPr lang="en-US" sz="4200" b="1" dirty="0">
                <a:solidFill>
                  <a:srgbClr val="FF0000"/>
                </a:solidFill>
              </a:rPr>
              <a:t>https://dph.georgia.gov/drug-surveillance-unit </a:t>
            </a:r>
          </a:p>
          <a:p>
            <a:pPr lvl="1">
              <a:buFont typeface="Wingdings" panose="05000000000000000000" pitchFamily="2" charset="2"/>
              <a:buChar char="Ø"/>
            </a:pPr>
            <a:endParaRPr lang="en-US" sz="2200" dirty="0">
              <a:latin typeface="Segoe UI" panose="020B0502040204020203" pitchFamily="34" charset="0"/>
              <a:cs typeface="Segoe UI" panose="020B0502040204020203" pitchFamily="34" charset="0"/>
            </a:endParaRPr>
          </a:p>
          <a:p>
            <a:endParaRPr lang="en-US" dirty="0"/>
          </a:p>
        </p:txBody>
      </p:sp>
      <p:pic>
        <p:nvPicPr>
          <p:cNvPr id="5" name="Picture 4">
            <a:extLst>
              <a:ext uri="{FF2B5EF4-FFF2-40B4-BE49-F238E27FC236}">
                <a16:creationId xmlns:a16="http://schemas.microsoft.com/office/drawing/2014/main" id="{61157ABC-A63D-4C51-B1BB-005B75FDCD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1894189"/>
            <a:ext cx="3251962" cy="4208421"/>
          </a:xfrm>
          <a:prstGeom prst="rect">
            <a:avLst/>
          </a:prstGeom>
          <a:ln>
            <a:solidFill>
              <a:schemeClr val="tx1"/>
            </a:solidFill>
          </a:ln>
        </p:spPr>
      </p:pic>
    </p:spTree>
    <p:extLst>
      <p:ext uri="{BB962C8B-B14F-4D97-AF65-F5344CB8AC3E}">
        <p14:creationId xmlns:p14="http://schemas.microsoft.com/office/powerpoint/2010/main" val="3891781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CDAA2D6-0C0E-4DF3-ABFC-DCAF25288FA1}"/>
              </a:ext>
            </a:extLst>
          </p:cNvPr>
          <p:cNvGraphicFramePr>
            <a:graphicFrameLocks noGrp="1"/>
          </p:cNvGraphicFramePr>
          <p:nvPr>
            <p:ph sz="quarter" idx="10"/>
          </p:nvPr>
        </p:nvGraphicFramePr>
        <p:xfrm>
          <a:off x="495300" y="414867"/>
          <a:ext cx="11201400" cy="6028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7248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2359-8201-421B-A70C-6B158A083B71}"/>
              </a:ext>
            </a:extLst>
          </p:cNvPr>
          <p:cNvSpPr>
            <a:spLocks noGrp="1"/>
          </p:cNvSpPr>
          <p:nvPr>
            <p:ph type="title"/>
          </p:nvPr>
        </p:nvSpPr>
        <p:spPr>
          <a:xfrm>
            <a:off x="838200" y="650459"/>
            <a:ext cx="10515600" cy="1028960"/>
          </a:xfrm>
        </p:spPr>
        <p:txBody>
          <a:bodyPr/>
          <a:lstStyle/>
          <a:p>
            <a:r>
              <a:rPr lang="en-US" dirty="0"/>
              <a:t>OD2A Overdose Death Surveillance</a:t>
            </a:r>
          </a:p>
        </p:txBody>
      </p:sp>
      <p:sp>
        <p:nvSpPr>
          <p:cNvPr id="3" name="Content Placeholder 2">
            <a:extLst>
              <a:ext uri="{FF2B5EF4-FFF2-40B4-BE49-F238E27FC236}">
                <a16:creationId xmlns:a16="http://schemas.microsoft.com/office/drawing/2014/main" id="{CFC56B0F-4902-4D4C-BD4E-D5EF4220E3CE}"/>
              </a:ext>
            </a:extLst>
          </p:cNvPr>
          <p:cNvSpPr>
            <a:spLocks noGrp="1"/>
          </p:cNvSpPr>
          <p:nvPr>
            <p:ph sz="quarter" idx="10"/>
          </p:nvPr>
        </p:nvSpPr>
        <p:spPr>
          <a:xfrm>
            <a:off x="838201" y="1432677"/>
            <a:ext cx="6705599" cy="4437063"/>
          </a:xfrm>
        </p:spPr>
        <p:txBody>
          <a:bodyPr/>
          <a:lstStyle/>
          <a:p>
            <a:pPr marL="457200" indent="-457200">
              <a:lnSpc>
                <a:spcPct val="100000"/>
              </a:lnSpc>
              <a:buFont typeface="Arial" panose="020B0604020202020204" pitchFamily="34" charset="0"/>
              <a:buChar char="•"/>
            </a:pPr>
            <a:r>
              <a:rPr lang="en-US" sz="2000" dirty="0">
                <a:latin typeface="Segoe UI "/>
              </a:rPr>
              <a:t>State Unintentional Drug Overdose Surveillance (SUDORS)</a:t>
            </a:r>
          </a:p>
          <a:p>
            <a:pPr marL="1143000" lvl="1" indent="-457200">
              <a:lnSpc>
                <a:spcPct val="100000"/>
              </a:lnSpc>
              <a:buFont typeface="Courier New" panose="02070309020205020404" pitchFamily="49" charset="0"/>
              <a:buChar char="o"/>
            </a:pPr>
            <a:r>
              <a:rPr lang="en-US" sz="1800" dirty="0">
                <a:latin typeface="Segoe UI "/>
              </a:rPr>
              <a:t>Review medical examiner and coroner (ME/C) reports, toxicology, EMS records and PDMP records for ALL drug overdose deaths</a:t>
            </a:r>
          </a:p>
          <a:p>
            <a:pPr marL="457200" indent="-457200">
              <a:lnSpc>
                <a:spcPct val="100000"/>
              </a:lnSpc>
              <a:buFont typeface="Arial" panose="020B0604020202020204" pitchFamily="34" charset="0"/>
              <a:buChar char="•"/>
            </a:pPr>
            <a:r>
              <a:rPr lang="en-US" sz="2000" dirty="0">
                <a:latin typeface="Segoe UI "/>
              </a:rPr>
              <a:t>Increase use of the suspect overdose checkbox in the electronic vital records system to identify opioid overdose deaths within 30 days</a:t>
            </a:r>
          </a:p>
          <a:p>
            <a:pPr marL="457200" indent="-457200">
              <a:lnSpc>
                <a:spcPct val="100000"/>
              </a:lnSpc>
              <a:buFont typeface="Arial" panose="020B0604020202020204" pitchFamily="34" charset="0"/>
              <a:buChar char="•"/>
            </a:pPr>
            <a:r>
              <a:rPr lang="en-US" sz="2000" dirty="0">
                <a:latin typeface="Segoe UI "/>
              </a:rPr>
              <a:t>Continue developing and implementing the Coroner Death Investigation Database</a:t>
            </a:r>
          </a:p>
          <a:p>
            <a:pPr marL="1143000" lvl="1" indent="-457200">
              <a:lnSpc>
                <a:spcPct val="100000"/>
              </a:lnSpc>
              <a:buFont typeface="Courier New" panose="02070309020205020404" pitchFamily="49" charset="0"/>
              <a:buChar char="o"/>
            </a:pPr>
            <a:r>
              <a:rPr lang="en-US" sz="1800" dirty="0">
                <a:latin typeface="Segoe UI "/>
              </a:rPr>
              <a:t>Free web-based database free for all Coroners to use. Will facilitate data access for many DPH programs</a:t>
            </a:r>
          </a:p>
          <a:p>
            <a:pPr marL="457200" indent="-457200">
              <a:lnSpc>
                <a:spcPct val="100000"/>
              </a:lnSpc>
              <a:buFont typeface="Arial" panose="020B0604020202020204" pitchFamily="34" charset="0"/>
              <a:buChar char="•"/>
            </a:pPr>
            <a:r>
              <a:rPr lang="en-US" sz="2000" dirty="0">
                <a:latin typeface="Segoe UI "/>
              </a:rPr>
              <a:t>Support expanded post-mortem opioid testing through direct funding to GBI and multiple county MEs</a:t>
            </a:r>
          </a:p>
          <a:p>
            <a:pPr marL="1143000" lvl="1" indent="-457200">
              <a:lnSpc>
                <a:spcPct val="100000"/>
              </a:lnSpc>
            </a:pPr>
            <a:endParaRPr lang="en-US" sz="2000" dirty="0">
              <a:latin typeface="Segoe UI "/>
            </a:endParaRPr>
          </a:p>
          <a:p>
            <a:pPr marL="457200" indent="-457200">
              <a:lnSpc>
                <a:spcPct val="100000"/>
              </a:lnSpc>
              <a:buFont typeface="Arial" panose="020B0604020202020204" pitchFamily="34" charset="0"/>
              <a:buChar char="•"/>
            </a:pPr>
            <a:endParaRPr lang="en-US" dirty="0">
              <a:latin typeface="Segoe UI "/>
            </a:endParaRPr>
          </a:p>
          <a:p>
            <a:endParaRPr lang="en-US" sz="2800" dirty="0">
              <a:latin typeface="Segoe UI "/>
            </a:endParaRPr>
          </a:p>
        </p:txBody>
      </p:sp>
      <p:pic>
        <p:nvPicPr>
          <p:cNvPr id="4" name="Picture 3">
            <a:extLst>
              <a:ext uri="{FF2B5EF4-FFF2-40B4-BE49-F238E27FC236}">
                <a16:creationId xmlns:a16="http://schemas.microsoft.com/office/drawing/2014/main" id="{D67FE856-9BE5-4364-BBF9-97061381DCC7}"/>
              </a:ext>
            </a:extLst>
          </p:cNvPr>
          <p:cNvPicPr>
            <a:picLocks noChangeAspect="1"/>
          </p:cNvPicPr>
          <p:nvPr/>
        </p:nvPicPr>
        <p:blipFill>
          <a:blip r:embed="rId3"/>
          <a:stretch>
            <a:fillRect/>
          </a:stretch>
        </p:blipFill>
        <p:spPr>
          <a:xfrm>
            <a:off x="7543800" y="2038825"/>
            <a:ext cx="4450976" cy="3756578"/>
          </a:xfrm>
          <a:prstGeom prst="rect">
            <a:avLst/>
          </a:prstGeom>
          <a:ln>
            <a:solidFill>
              <a:schemeClr val="tx1"/>
            </a:solidFill>
          </a:ln>
        </p:spPr>
      </p:pic>
    </p:spTree>
    <p:extLst>
      <p:ext uri="{BB962C8B-B14F-4D97-AF65-F5344CB8AC3E}">
        <p14:creationId xmlns:p14="http://schemas.microsoft.com/office/powerpoint/2010/main" val="3201917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2359-8201-421B-A70C-6B158A083B71}"/>
              </a:ext>
            </a:extLst>
          </p:cNvPr>
          <p:cNvSpPr>
            <a:spLocks noGrp="1"/>
          </p:cNvSpPr>
          <p:nvPr>
            <p:ph type="title"/>
          </p:nvPr>
        </p:nvSpPr>
        <p:spPr>
          <a:xfrm>
            <a:off x="838200" y="650459"/>
            <a:ext cx="10515600" cy="1028960"/>
          </a:xfrm>
        </p:spPr>
        <p:txBody>
          <a:bodyPr/>
          <a:lstStyle/>
          <a:p>
            <a:r>
              <a:rPr lang="en-US" dirty="0"/>
              <a:t>OD2A Overdose Syndromic Surveillance</a:t>
            </a:r>
          </a:p>
        </p:txBody>
      </p:sp>
      <p:sp>
        <p:nvSpPr>
          <p:cNvPr id="3" name="Content Placeholder 2">
            <a:extLst>
              <a:ext uri="{FF2B5EF4-FFF2-40B4-BE49-F238E27FC236}">
                <a16:creationId xmlns:a16="http://schemas.microsoft.com/office/drawing/2014/main" id="{CFC56B0F-4902-4D4C-BD4E-D5EF4220E3CE}"/>
              </a:ext>
            </a:extLst>
          </p:cNvPr>
          <p:cNvSpPr>
            <a:spLocks noGrp="1"/>
          </p:cNvSpPr>
          <p:nvPr>
            <p:ph sz="quarter" idx="10"/>
          </p:nvPr>
        </p:nvSpPr>
        <p:spPr>
          <a:xfrm>
            <a:off x="838200" y="1432677"/>
            <a:ext cx="6285326" cy="4437063"/>
          </a:xfrm>
        </p:spPr>
        <p:txBody>
          <a:bodyPr/>
          <a:lstStyle/>
          <a:p>
            <a:pPr marL="457200" indent="-457200">
              <a:lnSpc>
                <a:spcPct val="100000"/>
              </a:lnSpc>
              <a:buFont typeface="Arial" panose="020B0604020202020204" pitchFamily="34" charset="0"/>
              <a:buChar char="•"/>
            </a:pPr>
            <a:r>
              <a:rPr lang="en-US" sz="2000" dirty="0">
                <a:latin typeface="Segoe UI "/>
              </a:rPr>
              <a:t>Continue to monitor syndromic surveillance for spikes in drug overdoses</a:t>
            </a:r>
          </a:p>
          <a:p>
            <a:pPr marL="457200" indent="-457200">
              <a:lnSpc>
                <a:spcPct val="100000"/>
              </a:lnSpc>
              <a:buFont typeface="Arial" panose="020B0604020202020204" pitchFamily="34" charset="0"/>
              <a:buChar char="•"/>
            </a:pPr>
            <a:r>
              <a:rPr lang="en-US" sz="2000" dirty="0">
                <a:latin typeface="Segoe UI "/>
              </a:rPr>
              <a:t>Notify districts of clusters, and support response to suspect or confirmed outbreaks</a:t>
            </a:r>
          </a:p>
          <a:p>
            <a:pPr marL="457200" indent="-457200">
              <a:lnSpc>
                <a:spcPct val="100000"/>
              </a:lnSpc>
              <a:buFont typeface="Arial" panose="020B0604020202020204" pitchFamily="34" charset="0"/>
              <a:buChar char="•"/>
            </a:pPr>
            <a:r>
              <a:rPr lang="en-US" sz="2000" dirty="0">
                <a:latin typeface="Segoe UI "/>
              </a:rPr>
              <a:t>Support districts to develop overdose outbreak response plans</a:t>
            </a:r>
          </a:p>
          <a:p>
            <a:pPr marL="457200" indent="-457200">
              <a:lnSpc>
                <a:spcPct val="100000"/>
              </a:lnSpc>
              <a:buFont typeface="Arial" panose="020B0604020202020204" pitchFamily="34" charset="0"/>
              <a:buChar char="•"/>
            </a:pPr>
            <a:r>
              <a:rPr lang="en-US" sz="2000" dirty="0">
                <a:latin typeface="Segoe UI "/>
              </a:rPr>
              <a:t>Improve syndromic surveillance data by onboarding new hospitals and increasing data completeness</a:t>
            </a:r>
          </a:p>
          <a:p>
            <a:pPr marL="457200" indent="-457200">
              <a:lnSpc>
                <a:spcPct val="100000"/>
              </a:lnSpc>
              <a:buFont typeface="Arial" panose="020B0604020202020204" pitchFamily="34" charset="0"/>
              <a:buChar char="•"/>
            </a:pPr>
            <a:r>
              <a:rPr lang="en-US" sz="2000" dirty="0">
                <a:latin typeface="Segoe UI "/>
              </a:rPr>
              <a:t>Share aggregate level emergency department, hospitalization discharge data with CDC </a:t>
            </a:r>
          </a:p>
          <a:p>
            <a:pPr marL="457200" indent="-457200">
              <a:lnSpc>
                <a:spcPct val="100000"/>
              </a:lnSpc>
              <a:buFont typeface="Arial" panose="020B0604020202020204" pitchFamily="34" charset="0"/>
              <a:buChar char="•"/>
            </a:pPr>
            <a:r>
              <a:rPr lang="en-US" sz="2000" dirty="0">
                <a:latin typeface="Segoe UI "/>
              </a:rPr>
              <a:t>Work with surrounding states to identify interjurisdictional outbreaks</a:t>
            </a:r>
          </a:p>
          <a:p>
            <a:pPr marL="457200" indent="-457200">
              <a:lnSpc>
                <a:spcPct val="100000"/>
              </a:lnSpc>
              <a:buFont typeface="Arial" panose="020B0604020202020204" pitchFamily="34" charset="0"/>
              <a:buChar char="•"/>
            </a:pPr>
            <a:r>
              <a:rPr lang="en-US" sz="2000" dirty="0">
                <a:latin typeface="Segoe UI "/>
              </a:rPr>
              <a:t>Integrate EMS data into syndromic surveillance</a:t>
            </a:r>
          </a:p>
          <a:p>
            <a:pPr marL="457200" indent="-457200">
              <a:lnSpc>
                <a:spcPct val="100000"/>
              </a:lnSpc>
              <a:buFont typeface="Arial" panose="020B0604020202020204" pitchFamily="34" charset="0"/>
              <a:buChar char="•"/>
            </a:pPr>
            <a:endParaRPr lang="en-US" dirty="0">
              <a:latin typeface="Segoe UI "/>
            </a:endParaRPr>
          </a:p>
          <a:p>
            <a:pPr marL="457200" indent="-457200">
              <a:lnSpc>
                <a:spcPct val="100000"/>
              </a:lnSpc>
              <a:buFont typeface="Arial" panose="020B0604020202020204" pitchFamily="34" charset="0"/>
              <a:buChar char="•"/>
            </a:pPr>
            <a:endParaRPr lang="en-US" dirty="0">
              <a:latin typeface="Segoe UI "/>
            </a:endParaRPr>
          </a:p>
          <a:p>
            <a:endParaRPr lang="en-US" sz="2800" dirty="0">
              <a:latin typeface="Segoe UI "/>
            </a:endParaRPr>
          </a:p>
        </p:txBody>
      </p:sp>
      <p:pic>
        <p:nvPicPr>
          <p:cNvPr id="4" name="Picture 3">
            <a:extLst>
              <a:ext uri="{FF2B5EF4-FFF2-40B4-BE49-F238E27FC236}">
                <a16:creationId xmlns:a16="http://schemas.microsoft.com/office/drawing/2014/main" id="{E6EFD6C9-BE2A-4780-9B5A-280EB740EBAA}"/>
              </a:ext>
            </a:extLst>
          </p:cNvPr>
          <p:cNvPicPr>
            <a:picLocks noChangeAspect="1"/>
          </p:cNvPicPr>
          <p:nvPr/>
        </p:nvPicPr>
        <p:blipFill>
          <a:blip r:embed="rId2"/>
          <a:stretch>
            <a:fillRect/>
          </a:stretch>
        </p:blipFill>
        <p:spPr>
          <a:xfrm>
            <a:off x="7029396" y="1931204"/>
            <a:ext cx="5068474" cy="3686750"/>
          </a:xfrm>
          <a:prstGeom prst="rect">
            <a:avLst/>
          </a:prstGeom>
          <a:ln>
            <a:solidFill>
              <a:schemeClr val="tx1"/>
            </a:solidFill>
          </a:ln>
        </p:spPr>
      </p:pic>
    </p:spTree>
    <p:extLst>
      <p:ext uri="{BB962C8B-B14F-4D97-AF65-F5344CB8AC3E}">
        <p14:creationId xmlns:p14="http://schemas.microsoft.com/office/powerpoint/2010/main" val="259622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5E1F16-0E55-4453-99F4-F227B8A046B3}"/>
              </a:ext>
            </a:extLst>
          </p:cNvPr>
          <p:cNvSpPr>
            <a:spLocks noGrp="1"/>
          </p:cNvSpPr>
          <p:nvPr>
            <p:ph type="body" sz="quarter" idx="10"/>
          </p:nvPr>
        </p:nvSpPr>
        <p:spPr>
          <a:xfrm>
            <a:off x="533400" y="2547302"/>
            <a:ext cx="8312426" cy="577143"/>
          </a:xfrm>
        </p:spPr>
        <p:txBody>
          <a:bodyPr/>
          <a:lstStyle/>
          <a:p>
            <a:r>
              <a:rPr lang="en-US" dirty="0"/>
              <a:t>Delta Omega Honor Society</a:t>
            </a:r>
          </a:p>
        </p:txBody>
      </p:sp>
      <p:sp>
        <p:nvSpPr>
          <p:cNvPr id="8" name="Rectangle 7">
            <a:extLst>
              <a:ext uri="{FF2B5EF4-FFF2-40B4-BE49-F238E27FC236}">
                <a16:creationId xmlns:a16="http://schemas.microsoft.com/office/drawing/2014/main" id="{A91B6C6B-177C-4288-866C-7A9DDB517078}"/>
              </a:ext>
            </a:extLst>
          </p:cNvPr>
          <p:cNvSpPr/>
          <p:nvPr/>
        </p:nvSpPr>
        <p:spPr>
          <a:xfrm>
            <a:off x="4000498" y="3365122"/>
            <a:ext cx="6096000" cy="368434"/>
          </a:xfrm>
          <a:prstGeom prst="rect">
            <a:avLst/>
          </a:prstGeom>
        </p:spPr>
        <p:txBody>
          <a:bodyPr>
            <a:spAutoFit/>
          </a:bodyPr>
          <a:lstStyle/>
          <a:p>
            <a:pPr marR="0" lvl="0" algn="just">
              <a:lnSpc>
                <a:spcPct val="107000"/>
              </a:lnSpc>
              <a:spcBef>
                <a:spcPts val="0"/>
              </a:spcBef>
              <a:spcAft>
                <a:spcPts val="0"/>
              </a:spcAft>
              <a:tabLst>
                <a:tab pos="457200" algn="l"/>
                <a:tab pos="6286500" algn="r"/>
              </a:tabLst>
            </a:pPr>
            <a:r>
              <a:rPr lang="en-US" dirty="0">
                <a:solidFill>
                  <a:schemeClr val="tx1">
                    <a:lumMod val="75000"/>
                    <a:lumOff val="25000"/>
                  </a:schemeClr>
                </a:solidFill>
                <a:latin typeface="Segoe UI Light" panose="020B0502040204020203" pitchFamily="34" charset="0"/>
                <a:ea typeface="Times New Roman" panose="02020603050405020304" pitchFamily="18" charset="0"/>
                <a:cs typeface="Segoe UI Light" panose="020B0502040204020203" pitchFamily="34" charset="0"/>
              </a:rPr>
              <a:t>Georgia State University Gamma Upsilon Chapter</a:t>
            </a:r>
            <a:endParaRPr lang="en-US" sz="1600" b="1" dirty="0">
              <a:solidFill>
                <a:schemeClr val="tx1">
                  <a:lumMod val="75000"/>
                  <a:lumOff val="25000"/>
                </a:schemeClr>
              </a:solidFill>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TextBox 8">
            <a:extLst>
              <a:ext uri="{FF2B5EF4-FFF2-40B4-BE49-F238E27FC236}">
                <a16:creationId xmlns:a16="http://schemas.microsoft.com/office/drawing/2014/main" id="{366A45BA-4EC1-46F6-90BA-B9A8F7FB0022}"/>
              </a:ext>
            </a:extLst>
          </p:cNvPr>
          <p:cNvSpPr txBox="1"/>
          <p:nvPr/>
        </p:nvSpPr>
        <p:spPr>
          <a:xfrm>
            <a:off x="745434" y="5446643"/>
            <a:ext cx="6828183" cy="369332"/>
          </a:xfrm>
          <a:prstGeom prst="rect">
            <a:avLst/>
          </a:prstGeom>
          <a:noFill/>
        </p:spPr>
        <p:txBody>
          <a:bodyPr wrap="square" rtlCol="0">
            <a:spAutoFit/>
          </a:bodyPr>
          <a:lstStyle/>
          <a:p>
            <a:r>
              <a:rPr lang="en-US" dirty="0">
                <a:latin typeface="Segoe UI Light" panose="020B0502040204020203" pitchFamily="34" charset="0"/>
                <a:ea typeface="Times New Roman" panose="02020603050405020304" pitchFamily="18" charset="0"/>
                <a:cs typeface="Segoe UI Light" panose="020B0502040204020203" pitchFamily="34" charset="0"/>
              </a:rPr>
              <a:t>Amna Tariq, Ph.D., M.P.H., Chapter Vice President</a:t>
            </a:r>
            <a:endParaRPr lang="en-US" dirty="0"/>
          </a:p>
        </p:txBody>
      </p:sp>
    </p:spTree>
    <p:extLst>
      <p:ext uri="{BB962C8B-B14F-4D97-AF65-F5344CB8AC3E}">
        <p14:creationId xmlns:p14="http://schemas.microsoft.com/office/powerpoint/2010/main" val="91056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2359-8201-421B-A70C-6B158A083B71}"/>
              </a:ext>
            </a:extLst>
          </p:cNvPr>
          <p:cNvSpPr>
            <a:spLocks noGrp="1"/>
          </p:cNvSpPr>
          <p:nvPr>
            <p:ph type="title"/>
          </p:nvPr>
        </p:nvSpPr>
        <p:spPr>
          <a:xfrm>
            <a:off x="838200" y="650459"/>
            <a:ext cx="10515600" cy="1028960"/>
          </a:xfrm>
        </p:spPr>
        <p:txBody>
          <a:bodyPr/>
          <a:lstStyle/>
          <a:p>
            <a:r>
              <a:rPr lang="en-US" dirty="0"/>
              <a:t>OD2A Other Surveillance Activities</a:t>
            </a:r>
          </a:p>
        </p:txBody>
      </p:sp>
      <p:sp>
        <p:nvSpPr>
          <p:cNvPr id="3" name="Content Placeholder 2">
            <a:extLst>
              <a:ext uri="{FF2B5EF4-FFF2-40B4-BE49-F238E27FC236}">
                <a16:creationId xmlns:a16="http://schemas.microsoft.com/office/drawing/2014/main" id="{CFC56B0F-4902-4D4C-BD4E-D5EF4220E3CE}"/>
              </a:ext>
            </a:extLst>
          </p:cNvPr>
          <p:cNvSpPr>
            <a:spLocks noGrp="1"/>
          </p:cNvSpPr>
          <p:nvPr>
            <p:ph sz="quarter" idx="10"/>
          </p:nvPr>
        </p:nvSpPr>
        <p:spPr>
          <a:xfrm>
            <a:off x="838200" y="1432677"/>
            <a:ext cx="10067693" cy="4437063"/>
          </a:xfrm>
        </p:spPr>
        <p:txBody>
          <a:bodyPr/>
          <a:lstStyle/>
          <a:p>
            <a:pPr marL="457200" indent="-457200">
              <a:lnSpc>
                <a:spcPct val="100000"/>
              </a:lnSpc>
              <a:buFont typeface="Arial" panose="020B0604020202020204" pitchFamily="34" charset="0"/>
              <a:buChar char="•"/>
            </a:pPr>
            <a:r>
              <a:rPr lang="en-US" dirty="0"/>
              <a:t>Continue to produce and widely distribute timely surveillance reports using multiple data sources</a:t>
            </a:r>
          </a:p>
          <a:p>
            <a:pPr marL="1143000" lvl="1" indent="-457200">
              <a:lnSpc>
                <a:spcPct val="100000"/>
              </a:lnSpc>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https://dph.georgia.gov/drug-surveillance-unit </a:t>
            </a:r>
          </a:p>
          <a:p>
            <a:pPr marL="457200" indent="-457200">
              <a:lnSpc>
                <a:spcPct val="100000"/>
              </a:lnSpc>
              <a:buFont typeface="Arial" panose="020B0604020202020204" pitchFamily="34" charset="0"/>
              <a:buChar char="•"/>
            </a:pPr>
            <a:r>
              <a:rPr lang="en-US" dirty="0"/>
              <a:t>Match PDMP data to multiple data sources for predictive analyses to identify possible intervention points prior to overdose</a:t>
            </a:r>
          </a:p>
          <a:p>
            <a:pPr marL="457200" indent="-457200">
              <a:lnSpc>
                <a:spcPct val="100000"/>
              </a:lnSpc>
              <a:buFont typeface="Arial" panose="020B0604020202020204" pitchFamily="34" charset="0"/>
              <a:buChar char="•"/>
            </a:pPr>
            <a:r>
              <a:rPr lang="en-US" dirty="0"/>
              <a:t>Create a data visualizing platform</a:t>
            </a:r>
          </a:p>
          <a:p>
            <a:pPr marL="1143000" lvl="1" indent="-457200">
              <a:lnSpc>
                <a:spcPct val="100000"/>
              </a:lnSpc>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Improve internal data analysis</a:t>
            </a:r>
          </a:p>
          <a:p>
            <a:pPr marL="1143000" lvl="1" indent="-457200">
              <a:lnSpc>
                <a:spcPct val="100000"/>
              </a:lnSpc>
              <a:buFont typeface="Courier New" panose="02070309020205020404" pitchFamily="49" charset="0"/>
              <a:buChar char="o"/>
            </a:pPr>
            <a:r>
              <a:rPr lang="en-US" sz="2000" dirty="0">
                <a:latin typeface="Segoe UI" panose="020B0502040204020203" pitchFamily="34" charset="0"/>
                <a:cs typeface="Segoe UI" panose="020B0502040204020203" pitchFamily="34" charset="0"/>
              </a:rPr>
              <a:t>Create a public facing data dashboard to improve data access</a:t>
            </a:r>
          </a:p>
          <a:p>
            <a:pPr marL="457200" indent="-457200">
              <a:lnSpc>
                <a:spcPct val="100000"/>
              </a:lnSpc>
              <a:buFont typeface="Arial" panose="020B0604020202020204" pitchFamily="34" charset="0"/>
              <a:buChar char="•"/>
            </a:pPr>
            <a:r>
              <a:rPr lang="en-US" dirty="0"/>
              <a:t>GPHL will begin to perform toxicology testing and offer free testing to hospitals, and support ME/Cs with testing as needed</a:t>
            </a:r>
          </a:p>
          <a:p>
            <a:pPr marL="457200" indent="-457200">
              <a:lnSpc>
                <a:spcPct val="100000"/>
              </a:lnSpc>
              <a:buFont typeface="Arial" panose="020B0604020202020204" pitchFamily="34" charset="0"/>
              <a:buChar char="•"/>
            </a:pPr>
            <a:r>
              <a:rPr lang="en-US" dirty="0"/>
              <a:t>And more!</a:t>
            </a:r>
          </a:p>
          <a:p>
            <a:pPr marL="457200" indent="-457200">
              <a:lnSpc>
                <a:spcPct val="100000"/>
              </a:lnSpc>
              <a:buFont typeface="Arial" panose="020B0604020202020204" pitchFamily="34" charset="0"/>
              <a:buChar char="•"/>
            </a:pPr>
            <a:endParaRPr lang="en-US" dirty="0">
              <a:latin typeface="Segoe UI "/>
            </a:endParaRPr>
          </a:p>
          <a:p>
            <a:pPr marL="457200" indent="-457200">
              <a:lnSpc>
                <a:spcPct val="100000"/>
              </a:lnSpc>
              <a:buFont typeface="Arial" panose="020B0604020202020204" pitchFamily="34" charset="0"/>
              <a:buChar char="•"/>
            </a:pPr>
            <a:endParaRPr lang="en-US" dirty="0">
              <a:latin typeface="Segoe UI "/>
            </a:endParaRPr>
          </a:p>
          <a:p>
            <a:endParaRPr lang="en-US" sz="2800" dirty="0">
              <a:latin typeface="Segoe UI "/>
            </a:endParaRPr>
          </a:p>
        </p:txBody>
      </p:sp>
    </p:spTree>
    <p:extLst>
      <p:ext uri="{BB962C8B-B14F-4D97-AF65-F5344CB8AC3E}">
        <p14:creationId xmlns:p14="http://schemas.microsoft.com/office/powerpoint/2010/main" val="1258506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6DB9-44CF-48D2-B8E1-42616DC19076}"/>
              </a:ext>
            </a:extLst>
          </p:cNvPr>
          <p:cNvSpPr>
            <a:spLocks noGrp="1"/>
          </p:cNvSpPr>
          <p:nvPr>
            <p:ph type="title"/>
          </p:nvPr>
        </p:nvSpPr>
        <p:spPr>
          <a:xfrm>
            <a:off x="838200" y="755651"/>
            <a:ext cx="10515600" cy="1028960"/>
          </a:xfrm>
        </p:spPr>
        <p:txBody>
          <a:bodyPr/>
          <a:lstStyle/>
          <a:p>
            <a:r>
              <a:rPr lang="en-US" dirty="0"/>
              <a:t>Questions?</a:t>
            </a:r>
          </a:p>
        </p:txBody>
      </p:sp>
      <p:sp>
        <p:nvSpPr>
          <p:cNvPr id="6" name="Content Placeholder 5">
            <a:extLst>
              <a:ext uri="{FF2B5EF4-FFF2-40B4-BE49-F238E27FC236}">
                <a16:creationId xmlns:a16="http://schemas.microsoft.com/office/drawing/2014/main" id="{EBF5F130-B8CC-4D0E-B7D5-1DCD2F76E1EA}"/>
              </a:ext>
            </a:extLst>
          </p:cNvPr>
          <p:cNvSpPr>
            <a:spLocks noGrp="1"/>
          </p:cNvSpPr>
          <p:nvPr>
            <p:ph sz="quarter" idx="10"/>
          </p:nvPr>
        </p:nvSpPr>
        <p:spPr>
          <a:xfrm>
            <a:off x="742950" y="2936875"/>
            <a:ext cx="10515600" cy="4437063"/>
          </a:xfrm>
        </p:spPr>
        <p:txBody>
          <a:bodyPr/>
          <a:lstStyle/>
          <a:p>
            <a:pPr>
              <a:lnSpc>
                <a:spcPct val="114000"/>
              </a:lnSpc>
              <a:spcBef>
                <a:spcPts val="0"/>
              </a:spcBef>
            </a:pPr>
            <a:r>
              <a:rPr lang="en-US" sz="2000" dirty="0"/>
              <a:t>For more information, please contact:</a:t>
            </a:r>
          </a:p>
          <a:p>
            <a:pPr>
              <a:lnSpc>
                <a:spcPct val="114000"/>
              </a:lnSpc>
              <a:spcBef>
                <a:spcPts val="0"/>
              </a:spcBef>
            </a:pPr>
            <a:endParaRPr lang="en-US" sz="2000" dirty="0"/>
          </a:p>
          <a:p>
            <a:pPr>
              <a:lnSpc>
                <a:spcPct val="100000"/>
              </a:lnSpc>
              <a:spcBef>
                <a:spcPts val="0"/>
              </a:spcBef>
            </a:pPr>
            <a:r>
              <a:rPr lang="en-US" sz="2000" b="1" dirty="0"/>
              <a:t>Chris Rustin, DrPH, M.S., R.E.H.S.</a:t>
            </a:r>
          </a:p>
          <a:p>
            <a:pPr>
              <a:lnSpc>
                <a:spcPct val="100000"/>
              </a:lnSpc>
              <a:spcBef>
                <a:spcPts val="0"/>
              </a:spcBef>
            </a:pPr>
            <a:r>
              <a:rPr lang="en-US" sz="1800" dirty="0"/>
              <a:t>Director, Division of Health Protection</a:t>
            </a:r>
          </a:p>
          <a:p>
            <a:pPr>
              <a:lnSpc>
                <a:spcPct val="100000"/>
              </a:lnSpc>
              <a:spcBef>
                <a:spcPts val="0"/>
              </a:spcBef>
            </a:pPr>
            <a:r>
              <a:rPr lang="en-US" sz="1800" dirty="0"/>
              <a:t>404-657-6534</a:t>
            </a:r>
          </a:p>
          <a:p>
            <a:pPr>
              <a:lnSpc>
                <a:spcPct val="100000"/>
              </a:lnSpc>
              <a:spcBef>
                <a:spcPts val="0"/>
              </a:spcBef>
            </a:pPr>
            <a:r>
              <a:rPr lang="en-US" sz="1800" dirty="0">
                <a:hlinkClick r:id="rId2"/>
              </a:rPr>
              <a:t>chris.rustin@dph.ga.gov</a:t>
            </a:r>
            <a:endParaRPr lang="en-US" sz="1800" dirty="0"/>
          </a:p>
          <a:p>
            <a:pPr>
              <a:lnSpc>
                <a:spcPct val="100000"/>
              </a:lnSpc>
              <a:spcBef>
                <a:spcPts val="0"/>
              </a:spcBef>
            </a:pPr>
            <a:endParaRPr lang="en-US" sz="2000" dirty="0"/>
          </a:p>
          <a:p>
            <a:pPr>
              <a:lnSpc>
                <a:spcPct val="100000"/>
              </a:lnSpc>
              <a:spcBef>
                <a:spcPts val="0"/>
              </a:spcBef>
            </a:pPr>
            <a:r>
              <a:rPr lang="en-US" sz="2000" b="1" dirty="0"/>
              <a:t>Laura Edison, D.V.M., M.P.H</a:t>
            </a:r>
          </a:p>
          <a:p>
            <a:pPr>
              <a:lnSpc>
                <a:spcPct val="100000"/>
              </a:lnSpc>
              <a:spcBef>
                <a:spcPts val="0"/>
              </a:spcBef>
            </a:pPr>
            <a:r>
              <a:rPr lang="en-US" sz="1800" dirty="0"/>
              <a:t>CDC Career Epidemiology Field Officer</a:t>
            </a:r>
          </a:p>
          <a:p>
            <a:pPr>
              <a:lnSpc>
                <a:spcPct val="100000"/>
              </a:lnSpc>
              <a:spcBef>
                <a:spcPts val="0"/>
              </a:spcBef>
            </a:pPr>
            <a:r>
              <a:rPr lang="en-US" sz="1800" dirty="0"/>
              <a:t>404-657-6452</a:t>
            </a:r>
          </a:p>
          <a:p>
            <a:pPr>
              <a:lnSpc>
                <a:spcPct val="100000"/>
              </a:lnSpc>
              <a:spcBef>
                <a:spcPts val="0"/>
              </a:spcBef>
            </a:pPr>
            <a:r>
              <a:rPr lang="en-US" sz="1800" dirty="0">
                <a:hlinkClick r:id="rId3"/>
              </a:rPr>
              <a:t>laura.edison@dph.ga.gov</a:t>
            </a:r>
            <a:r>
              <a:rPr lang="en-US" sz="1800" dirty="0"/>
              <a:t> </a:t>
            </a:r>
          </a:p>
        </p:txBody>
      </p:sp>
    </p:spTree>
    <p:extLst>
      <p:ext uri="{BB962C8B-B14F-4D97-AF65-F5344CB8AC3E}">
        <p14:creationId xmlns:p14="http://schemas.microsoft.com/office/powerpoint/2010/main" val="2348934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398" y="1834403"/>
            <a:ext cx="9460523" cy="577143"/>
          </a:xfrm>
        </p:spPr>
        <p:txBody>
          <a:bodyPr/>
          <a:lstStyle/>
          <a:p>
            <a:r>
              <a:rPr lang="en-US" sz="3600" dirty="0">
                <a:solidFill>
                  <a:srgbClr val="FF0000"/>
                </a:solidFill>
                <a:latin typeface="Segoe UI Light" panose="020B0502040204020203" pitchFamily="34" charset="0"/>
                <a:cs typeface="Segoe UI Light" panose="020B0502040204020203" pitchFamily="34" charset="0"/>
              </a:rPr>
              <a:t>Georgia Evidenced-Based Home Visiting</a:t>
            </a:r>
          </a:p>
        </p:txBody>
      </p:sp>
      <p:sp>
        <p:nvSpPr>
          <p:cNvPr id="4" name="Text Placeholder 3"/>
          <p:cNvSpPr>
            <a:spLocks noGrp="1"/>
          </p:cNvSpPr>
          <p:nvPr>
            <p:ph type="body" sz="quarter" idx="12"/>
          </p:nvPr>
        </p:nvSpPr>
        <p:spPr/>
        <p:txBody>
          <a:bodyPr/>
          <a:lstStyle/>
          <a:p>
            <a:r>
              <a:rPr lang="en-US" dirty="0"/>
              <a:t>Board of Public Health / Twanna Nelson / Nov. 12, 2019</a:t>
            </a:r>
          </a:p>
        </p:txBody>
      </p:sp>
      <p:sp>
        <p:nvSpPr>
          <p:cNvPr id="5" name="Text Placeholder 4"/>
          <p:cNvSpPr>
            <a:spLocks noGrp="1"/>
          </p:cNvSpPr>
          <p:nvPr>
            <p:ph type="body" sz="quarter" idx="13"/>
          </p:nvPr>
        </p:nvSpPr>
        <p:spPr>
          <a:xfrm>
            <a:off x="533399" y="2604288"/>
            <a:ext cx="9375914" cy="406400"/>
          </a:xfrm>
        </p:spPr>
        <p:txBody>
          <a:bodyPr/>
          <a:lstStyle/>
          <a:p>
            <a:r>
              <a:rPr lang="en-US" sz="3500" spc="-100" dirty="0">
                <a:solidFill>
                  <a:schemeClr val="bg2"/>
                </a:solidFill>
                <a:latin typeface="Segoe UI" panose="020B0502040204020203" pitchFamily="34" charset="0"/>
                <a:cs typeface="Segoe UI" panose="020B0502040204020203" pitchFamily="34" charset="0"/>
              </a:rPr>
              <a:t>Supporting Parents, Improving Child Well-Being</a:t>
            </a:r>
          </a:p>
        </p:txBody>
      </p:sp>
    </p:spTree>
    <p:extLst>
      <p:ext uri="{BB962C8B-B14F-4D97-AF65-F5344CB8AC3E}">
        <p14:creationId xmlns:p14="http://schemas.microsoft.com/office/powerpoint/2010/main" val="639263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809437"/>
            <a:ext cx="10515600" cy="640080"/>
          </a:xfrm>
        </p:spPr>
        <p:txBody>
          <a:bodyPr>
            <a:normAutofit/>
          </a:bodyPr>
          <a:lstStyle/>
          <a:p>
            <a:pPr>
              <a:tabLst>
                <a:tab pos="2573338" algn="l"/>
              </a:tabLst>
            </a:pPr>
            <a:r>
              <a:rPr lang="en-US" sz="3600" dirty="0"/>
              <a:t>What Is Home Visiting?</a:t>
            </a:r>
          </a:p>
        </p:txBody>
      </p:sp>
      <p:sp>
        <p:nvSpPr>
          <p:cNvPr id="3" name="TextBox 2"/>
          <p:cNvSpPr txBox="1"/>
          <p:nvPr/>
        </p:nvSpPr>
        <p:spPr>
          <a:xfrm>
            <a:off x="838200" y="1330247"/>
            <a:ext cx="8754374" cy="2477601"/>
          </a:xfrm>
          <a:prstGeom prst="rect">
            <a:avLst/>
          </a:prstGeom>
          <a:noFill/>
        </p:spPr>
        <p:txBody>
          <a:bodyPr wrap="square" rtlCol="0" anchor="t">
            <a:spAutoFit/>
          </a:bodyPr>
          <a:lstStyle/>
          <a:p>
            <a:endParaRPr lang="en-US" sz="2000" dirty="0">
              <a:solidFill>
                <a:prstClr val="black"/>
              </a:solidFill>
              <a:latin typeface="Segoe UI"/>
              <a:cs typeface="Segoe UI"/>
            </a:endParaRPr>
          </a:p>
          <a:p>
            <a:r>
              <a:rPr lang="en-US" sz="2300" dirty="0">
                <a:solidFill>
                  <a:prstClr val="black"/>
                </a:solidFill>
                <a:latin typeface="Segoe UI"/>
                <a:ea typeface="Segoe UI" panose="020B0502040204020203" pitchFamily="34" charset="0"/>
                <a:cs typeface="Segoe UI"/>
              </a:rPr>
              <a:t>Home Visiting is an evidenced-based program that helps pregnant women and parents of children from birth to five access resources and hone skills needed to ensure children are physically, socially and emotionally healthy and ready to learn. </a:t>
            </a:r>
            <a:endParaRPr lang="en-US" sz="2300" dirty="0">
              <a:latin typeface="Segoe UI"/>
              <a:ea typeface="Segoe UI" panose="020B0502040204020203" pitchFamily="34" charset="0"/>
              <a:cs typeface="Segoe UI"/>
            </a:endParaRPr>
          </a:p>
          <a:p>
            <a:endParaRPr lang="en-US" sz="23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7446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809437"/>
            <a:ext cx="10515600" cy="640080"/>
          </a:xfrm>
        </p:spPr>
        <p:txBody>
          <a:bodyPr>
            <a:normAutofit/>
          </a:bodyPr>
          <a:lstStyle/>
          <a:p>
            <a:pPr>
              <a:tabLst>
                <a:tab pos="2573338" algn="l"/>
              </a:tabLst>
            </a:pPr>
            <a:r>
              <a:rPr lang="en-US" sz="3600" dirty="0"/>
              <a:t>What Is Home Visiting?</a:t>
            </a:r>
          </a:p>
        </p:txBody>
      </p:sp>
      <p:sp>
        <p:nvSpPr>
          <p:cNvPr id="3" name="TextBox 2"/>
          <p:cNvSpPr txBox="1"/>
          <p:nvPr/>
        </p:nvSpPr>
        <p:spPr>
          <a:xfrm>
            <a:off x="838200" y="1181515"/>
            <a:ext cx="9556629" cy="4247317"/>
          </a:xfrm>
          <a:prstGeom prst="rect">
            <a:avLst/>
          </a:prstGeom>
          <a:noFill/>
        </p:spPr>
        <p:txBody>
          <a:bodyPr wrap="square" rtlCol="0" anchor="t">
            <a:spAutoFit/>
          </a:bodyPr>
          <a:lstStyle/>
          <a:p>
            <a:endParaRPr lang="en-US" sz="2000" dirty="0">
              <a:solidFill>
                <a:prstClr val="black"/>
              </a:solidFill>
              <a:latin typeface="Segoe UI"/>
              <a:cs typeface="Segoe UI"/>
            </a:endParaRPr>
          </a:p>
          <a:p>
            <a:r>
              <a:rPr lang="en-US" sz="2300" b="1" dirty="0">
                <a:solidFill>
                  <a:prstClr val="black"/>
                </a:solidFill>
                <a:latin typeface="Segoe UI"/>
                <a:ea typeface="Segoe UI" panose="020B0502040204020203" pitchFamily="34" charset="0"/>
                <a:cs typeface="Segoe UI"/>
              </a:rPr>
              <a:t>Goals:</a:t>
            </a:r>
          </a:p>
          <a:p>
            <a:pPr marL="742950" lvl="1" indent="-285750">
              <a:buFont typeface="Arial" panose="020B0604020202020204" pitchFamily="34" charset="0"/>
              <a:buChar char="•"/>
            </a:pPr>
            <a:r>
              <a:rPr lang="en-US" sz="2300" dirty="0">
                <a:solidFill>
                  <a:prstClr val="black"/>
                </a:solidFill>
                <a:latin typeface="Segoe UI"/>
                <a:ea typeface="Segoe UI" panose="020B0502040204020203" pitchFamily="34" charset="0"/>
                <a:cs typeface="Segoe UI"/>
              </a:rPr>
              <a:t>Improve maternal and child health</a:t>
            </a:r>
          </a:p>
          <a:p>
            <a:pPr marL="742950" lvl="1" indent="-285750">
              <a:buFont typeface="Arial" panose="020B0604020202020204" pitchFamily="34" charset="0"/>
              <a:buChar char="•"/>
            </a:pPr>
            <a:r>
              <a:rPr lang="en-US" sz="2300" dirty="0">
                <a:solidFill>
                  <a:prstClr val="black"/>
                </a:solidFill>
                <a:latin typeface="Segoe UI"/>
                <a:ea typeface="Segoe UI" panose="020B0502040204020203" pitchFamily="34" charset="0"/>
                <a:cs typeface="Segoe UI"/>
              </a:rPr>
              <a:t>Prevent child abuse and neglect</a:t>
            </a:r>
          </a:p>
          <a:p>
            <a:pPr marL="742950" lvl="1" indent="-285750">
              <a:buFont typeface="Arial" panose="020B0604020202020204" pitchFamily="34" charset="0"/>
              <a:buChar char="•"/>
            </a:pPr>
            <a:r>
              <a:rPr lang="en-US" sz="2300" dirty="0">
                <a:solidFill>
                  <a:prstClr val="black"/>
                </a:solidFill>
                <a:latin typeface="Segoe UI"/>
                <a:ea typeface="Segoe UI" panose="020B0502040204020203" pitchFamily="34" charset="0"/>
                <a:cs typeface="Segoe UI"/>
              </a:rPr>
              <a:t>Encourage positive parenting</a:t>
            </a:r>
          </a:p>
          <a:p>
            <a:pPr marL="742950" lvl="1" indent="-285750">
              <a:buFont typeface="Arial" panose="020B0604020202020204" pitchFamily="34" charset="0"/>
              <a:buChar char="•"/>
            </a:pPr>
            <a:r>
              <a:rPr lang="en-US" sz="2300" dirty="0">
                <a:solidFill>
                  <a:prstClr val="black"/>
                </a:solidFill>
                <a:latin typeface="Segoe UI"/>
                <a:ea typeface="Segoe UI" panose="020B0502040204020203" pitchFamily="34" charset="0"/>
                <a:cs typeface="Segoe UI"/>
              </a:rPr>
              <a:t>Promote child development and school readiness</a:t>
            </a:r>
          </a:p>
          <a:p>
            <a:pPr lvl="1"/>
            <a:endParaRPr lang="en-US" sz="2300" dirty="0">
              <a:solidFill>
                <a:prstClr val="black"/>
              </a:solidFill>
              <a:latin typeface="Segoe UI" panose="020B0502040204020203" pitchFamily="34" charset="0"/>
              <a:cs typeface="Segoe UI" panose="020B0502040204020203" pitchFamily="34" charset="0"/>
            </a:endParaRPr>
          </a:p>
          <a:p>
            <a:r>
              <a:rPr lang="en-US" sz="2300" b="1" dirty="0">
                <a:latin typeface="Segoe UI"/>
                <a:cs typeface="Segoe UI"/>
              </a:rPr>
              <a:t>Funding:</a:t>
            </a:r>
          </a:p>
          <a:p>
            <a:pPr marL="800100" lvl="1" indent="-342900">
              <a:buFont typeface="Arial"/>
              <a:buChar char="•"/>
            </a:pPr>
            <a:r>
              <a:rPr lang="en-US" sz="2300" dirty="0">
                <a:latin typeface="Segoe UI"/>
                <a:cs typeface="Segoe UI"/>
              </a:rPr>
              <a:t>Maternal, Infant, Early Childhood Home Visiting (MIECHV) federal grant</a:t>
            </a:r>
            <a:endParaRPr lang="en-US" sz="2300" dirty="0">
              <a:latin typeface="Segoe UI" panose="020B0502040204020203" pitchFamily="34" charset="0"/>
              <a:cs typeface="Segoe UI" panose="020B0502040204020203" pitchFamily="34" charset="0"/>
            </a:endParaRPr>
          </a:p>
          <a:p>
            <a:pPr marL="800100" lvl="1" indent="-342900">
              <a:buFont typeface="Arial"/>
              <a:buChar char="•"/>
            </a:pPr>
            <a:r>
              <a:rPr lang="en-US" sz="2300" dirty="0">
                <a:latin typeface="Segoe UI"/>
                <a:cs typeface="Segoe UI"/>
              </a:rPr>
              <a:t>Title V Block Grant</a:t>
            </a:r>
            <a:endParaRPr lang="en-US" sz="23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0279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96CC91-864C-4552-8250-0453127F3C93}"/>
              </a:ext>
            </a:extLst>
          </p:cNvPr>
          <p:cNvPicPr>
            <a:picLocks noChangeAspect="1"/>
          </p:cNvPicPr>
          <p:nvPr/>
        </p:nvPicPr>
        <p:blipFill>
          <a:blip r:embed="rId2"/>
          <a:stretch>
            <a:fillRect/>
          </a:stretch>
        </p:blipFill>
        <p:spPr>
          <a:xfrm>
            <a:off x="1430122" y="474855"/>
            <a:ext cx="8076188" cy="5908289"/>
          </a:xfrm>
          <a:prstGeom prst="rect">
            <a:avLst/>
          </a:prstGeom>
        </p:spPr>
      </p:pic>
    </p:spTree>
    <p:extLst>
      <p:ext uri="{BB962C8B-B14F-4D97-AF65-F5344CB8AC3E}">
        <p14:creationId xmlns:p14="http://schemas.microsoft.com/office/powerpoint/2010/main" val="2537408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57021"/>
            <a:ext cx="10515600" cy="640080"/>
          </a:xfrm>
        </p:spPr>
        <p:txBody>
          <a:bodyPr>
            <a:normAutofit/>
          </a:bodyPr>
          <a:lstStyle/>
          <a:p>
            <a:r>
              <a:rPr lang="en-US" sz="3600" dirty="0"/>
              <a:t>Home Visiting Services</a:t>
            </a:r>
          </a:p>
        </p:txBody>
      </p:sp>
      <p:sp>
        <p:nvSpPr>
          <p:cNvPr id="6" name="TextBox 5"/>
          <p:cNvSpPr txBox="1"/>
          <p:nvPr/>
        </p:nvSpPr>
        <p:spPr>
          <a:xfrm>
            <a:off x="838200" y="1710229"/>
            <a:ext cx="5135880" cy="4278094"/>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Provide</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Education on a variety of topics</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Linkage to resources </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Support to families </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Screenings and referrals</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Group Connections</a:t>
            </a:r>
          </a:p>
          <a:p>
            <a:pPr lvl="0"/>
            <a:endParaRPr lang="en-US" sz="2400" b="1" dirty="0">
              <a:latin typeface="Segoe UI" panose="020B0502040204020203" pitchFamily="34" charset="0"/>
              <a:cs typeface="Segoe UI" panose="020B0502040204020203" pitchFamily="34" charset="0"/>
            </a:endParaRPr>
          </a:p>
          <a:p>
            <a:pPr lvl="0"/>
            <a:r>
              <a:rPr lang="en-US" sz="2400" b="1" dirty="0">
                <a:latin typeface="Segoe UI" panose="020B0502040204020203" pitchFamily="34" charset="0"/>
                <a:cs typeface="Segoe UI" panose="020B0502040204020203" pitchFamily="34" charset="0"/>
              </a:rPr>
              <a:t>Promote</a:t>
            </a:r>
          </a:p>
          <a:p>
            <a:pPr marL="342900" lvl="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Utilization of health care resources</a:t>
            </a:r>
          </a:p>
          <a:p>
            <a:pPr marL="342900" lvl="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Goal Setting </a:t>
            </a:r>
          </a:p>
          <a:p>
            <a:pPr marL="342900" lvl="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Well-child visits</a:t>
            </a:r>
          </a:p>
          <a:p>
            <a:pPr marL="342900" lvl="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Early brain development</a:t>
            </a:r>
          </a:p>
          <a:p>
            <a:pPr marL="342900" lvl="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Positive parenting skills</a:t>
            </a:r>
          </a:p>
        </p:txBody>
      </p:sp>
      <p:sp>
        <p:nvSpPr>
          <p:cNvPr id="7" name="TextBox 6"/>
          <p:cNvSpPr txBox="1"/>
          <p:nvPr/>
        </p:nvSpPr>
        <p:spPr>
          <a:xfrm>
            <a:off x="6390468" y="1710229"/>
            <a:ext cx="4963332" cy="3231654"/>
          </a:xfrm>
          <a:prstGeom prst="rect">
            <a:avLst/>
          </a:prstGeom>
          <a:noFill/>
        </p:spPr>
        <p:txBody>
          <a:bodyPr wrap="square" rtlCol="0" anchor="t">
            <a:spAutoFit/>
          </a:bodyPr>
          <a:lstStyle/>
          <a:p>
            <a:r>
              <a:rPr lang="en-US" sz="2400" b="1" dirty="0">
                <a:latin typeface="Segoe UI"/>
                <a:cs typeface="Segoe UI"/>
              </a:rPr>
              <a:t>Screen and Assess</a:t>
            </a:r>
            <a:endParaRPr lang="en-US" sz="2400" b="1"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Ages and Stages 3 (ASQ3) Developmental Screening</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Ages and Stages Social Emotional  screening (ASQ-SE)</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Edinburgh Depression Screening</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Maternal and Child Health Assessment</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Hurt, Insulted, Threatened with Harm and Screamed (HITS) Domestic Violence Screening</a:t>
            </a:r>
          </a:p>
        </p:txBody>
      </p:sp>
    </p:spTree>
    <p:extLst>
      <p:ext uri="{BB962C8B-B14F-4D97-AF65-F5344CB8AC3E}">
        <p14:creationId xmlns:p14="http://schemas.microsoft.com/office/powerpoint/2010/main" val="1810512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57017"/>
            <a:ext cx="10515600" cy="640080"/>
          </a:xfrm>
        </p:spPr>
        <p:txBody>
          <a:bodyPr anchor="t">
            <a:noAutofit/>
          </a:bodyPr>
          <a:lstStyle/>
          <a:p>
            <a:pPr>
              <a:spcBef>
                <a:spcPts val="1000"/>
              </a:spcBef>
            </a:pPr>
            <a:r>
              <a:rPr lang="en-US" sz="3600" dirty="0">
                <a:latin typeface="Segoe UI"/>
                <a:cs typeface="Arial"/>
              </a:rPr>
              <a:t>2018 Home Visiting Data</a:t>
            </a:r>
          </a:p>
        </p:txBody>
      </p:sp>
      <p:sp>
        <p:nvSpPr>
          <p:cNvPr id="9" name="TextBox 8"/>
          <p:cNvSpPr txBox="1"/>
          <p:nvPr/>
        </p:nvSpPr>
        <p:spPr>
          <a:xfrm>
            <a:off x="838200" y="5973379"/>
            <a:ext cx="7141234" cy="461665"/>
          </a:xfrm>
          <a:prstGeom prst="rect">
            <a:avLst/>
          </a:prstGeom>
          <a:noFill/>
        </p:spPr>
        <p:txBody>
          <a:bodyPr wrap="square" rtlCol="0">
            <a:spAutoFit/>
          </a:bodyPr>
          <a:lstStyle/>
          <a:p>
            <a:pPr lvl="0"/>
            <a:r>
              <a:rPr lang="en-US" sz="1200" dirty="0">
                <a:solidFill>
                  <a:prstClr val="black"/>
                </a:solidFill>
                <a:latin typeface="Segoe UI" panose="020B0502040204020203" pitchFamily="34" charset="0"/>
                <a:cs typeface="Segoe UI" panose="020B0502040204020203" pitchFamily="34" charset="0"/>
              </a:rPr>
              <a:t>*Data collected from 10/1/2017-9/30/2018 for the Maternal, Infant, and Early Childhood Home Visiting  funded programs – Data accurate as of 10/1/2018.</a:t>
            </a:r>
          </a:p>
        </p:txBody>
      </p:sp>
      <p:sp>
        <p:nvSpPr>
          <p:cNvPr id="8" name="TextBox 7">
            <a:extLst>
              <a:ext uri="{FF2B5EF4-FFF2-40B4-BE49-F238E27FC236}">
                <a16:creationId xmlns:a16="http://schemas.microsoft.com/office/drawing/2014/main" id="{2C747558-D099-4A3F-A910-32A1BE7FF51B}"/>
              </a:ext>
            </a:extLst>
          </p:cNvPr>
          <p:cNvSpPr txBox="1"/>
          <p:nvPr/>
        </p:nvSpPr>
        <p:spPr>
          <a:xfrm>
            <a:off x="838200" y="1639621"/>
            <a:ext cx="4622073" cy="2990562"/>
          </a:xfrm>
          <a:prstGeom prst="rect">
            <a:avLst/>
          </a:prstGeom>
          <a:noFill/>
        </p:spPr>
        <p:txBody>
          <a:bodyPr wrap="square" rtlCol="0" anchor="t">
            <a:spAutoFit/>
          </a:bodyPr>
          <a:lstStyle/>
          <a:p>
            <a:r>
              <a:rPr lang="en-US" sz="2400" b="1" dirty="0">
                <a:latin typeface="Segoe UI"/>
                <a:cs typeface="Segoe UI"/>
              </a:rPr>
              <a:t>Service Utilization Data</a:t>
            </a:r>
          </a:p>
          <a:p>
            <a:endParaRPr lang="en-US" sz="1200" dirty="0">
              <a:latin typeface="Segoe UI"/>
              <a:cs typeface="Segoe UI"/>
            </a:endParaRPr>
          </a:p>
          <a:p>
            <a:pPr marL="373380" indent="-285750">
              <a:spcAft>
                <a:spcPts val="450"/>
              </a:spcAft>
              <a:buClr>
                <a:srgbClr val="002060"/>
              </a:buClr>
              <a:buFont typeface="Arial" panose="020B0604020202020204" pitchFamily="34" charset="0"/>
              <a:buChar char="•"/>
            </a:pPr>
            <a:r>
              <a:rPr lang="en-US" sz="2400" dirty="0">
                <a:latin typeface="Segoe UI" panose="020B0502040204020203" pitchFamily="34" charset="0"/>
                <a:cs typeface="Segoe UI" panose="020B0502040204020203" pitchFamily="34" charset="0"/>
              </a:rPr>
              <a:t>1,489 families served</a:t>
            </a:r>
          </a:p>
          <a:p>
            <a:pPr marL="373380" indent="-285750">
              <a:spcAft>
                <a:spcPts val="450"/>
              </a:spcAft>
              <a:buClr>
                <a:srgbClr val="002060"/>
              </a:buClr>
              <a:buFont typeface="Arial" panose="020B0604020202020204" pitchFamily="34" charset="0"/>
              <a:buChar char="•"/>
            </a:pPr>
            <a:r>
              <a:rPr lang="en-US" sz="2400" dirty="0">
                <a:latin typeface="Segoe UI" panose="020B0502040204020203" pitchFamily="34" charset="0"/>
                <a:cs typeface="Segoe UI" panose="020B0502040204020203" pitchFamily="34" charset="0"/>
              </a:rPr>
              <a:t>19,385 home visits completed</a:t>
            </a:r>
          </a:p>
          <a:p>
            <a:pPr marL="889000" lvl="1" indent="-342900">
              <a:buClr>
                <a:srgbClr val="002060"/>
              </a:buClr>
              <a:buFont typeface="Courier New" panose="02070309020205020404" pitchFamily="49" charset="0"/>
              <a:buChar char="o"/>
            </a:pPr>
            <a:r>
              <a:rPr lang="en-US" sz="2400" dirty="0">
                <a:solidFill>
                  <a:prstClr val="black"/>
                </a:solidFill>
                <a:latin typeface="Segoe UI" panose="020B0502040204020203" pitchFamily="34" charset="0"/>
                <a:cs typeface="Segoe UI" panose="020B0502040204020203" pitchFamily="34" charset="0"/>
              </a:rPr>
              <a:t>316 pregnant women</a:t>
            </a:r>
          </a:p>
          <a:p>
            <a:pPr marL="889000" lvl="1" indent="-342900">
              <a:buClr>
                <a:srgbClr val="002060"/>
              </a:buClr>
              <a:buFont typeface="Courier New" panose="02070309020205020404" pitchFamily="49" charset="0"/>
              <a:buChar char="o"/>
            </a:pPr>
            <a:r>
              <a:rPr lang="en-US" sz="2400" dirty="0">
                <a:solidFill>
                  <a:prstClr val="black"/>
                </a:solidFill>
                <a:latin typeface="Segoe UI" panose="020B0502040204020203" pitchFamily="34" charset="0"/>
                <a:cs typeface="Segoe UI" panose="020B0502040204020203" pitchFamily="34" charset="0"/>
              </a:rPr>
              <a:t>1,489  primary caregivers</a:t>
            </a:r>
          </a:p>
          <a:p>
            <a:pPr marL="889000" lvl="1" indent="-342900">
              <a:buClr>
                <a:srgbClr val="002060"/>
              </a:buClr>
              <a:buFont typeface="Courier New" panose="02070309020205020404" pitchFamily="49" charset="0"/>
              <a:buChar char="o"/>
            </a:pPr>
            <a:r>
              <a:rPr lang="en-US" sz="2400" dirty="0">
                <a:solidFill>
                  <a:prstClr val="black"/>
                </a:solidFill>
                <a:latin typeface="Segoe UI" panose="020B0502040204020203" pitchFamily="34" charset="0"/>
                <a:cs typeface="Segoe UI" panose="020B0502040204020203" pitchFamily="34" charset="0"/>
              </a:rPr>
              <a:t>1,360  children</a:t>
            </a:r>
          </a:p>
          <a:p>
            <a:pPr marL="87630">
              <a:spcAft>
                <a:spcPts val="450"/>
              </a:spcAft>
              <a:buClr>
                <a:srgbClr val="002060"/>
              </a:buClr>
            </a:pPr>
            <a:endParaRPr lang="en-US" sz="2400" dirty="0">
              <a:latin typeface="Segoe UI" panose="020B0502040204020203" pitchFamily="34" charset="0"/>
              <a:cs typeface="Segoe UI" panose="020B0502040204020203" pitchFamily="34" charset="0"/>
            </a:endParaRPr>
          </a:p>
        </p:txBody>
      </p:sp>
      <p:sp>
        <p:nvSpPr>
          <p:cNvPr id="7" name="TextBox 1">
            <a:extLst>
              <a:ext uri="{FF2B5EF4-FFF2-40B4-BE49-F238E27FC236}">
                <a16:creationId xmlns:a16="http://schemas.microsoft.com/office/drawing/2014/main" id="{6B134ECE-132A-48B7-B14E-A3BDA1A5E404}"/>
              </a:ext>
            </a:extLst>
          </p:cNvPr>
          <p:cNvSpPr txBox="1"/>
          <p:nvPr/>
        </p:nvSpPr>
        <p:spPr>
          <a:xfrm>
            <a:off x="5943846" y="1639621"/>
            <a:ext cx="4926874" cy="3241913"/>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7630">
              <a:spcAft>
                <a:spcPts val="450"/>
              </a:spcAft>
            </a:pPr>
            <a:r>
              <a:rPr lang="en-US" sz="2400" b="1" dirty="0">
                <a:latin typeface="Segoe UI"/>
                <a:cs typeface="Segoe UI"/>
              </a:rPr>
              <a:t>Risk Factors</a:t>
            </a:r>
            <a:endParaRPr lang="en-US" sz="2400" b="1" dirty="0">
              <a:latin typeface="Segoe UI"/>
              <a:ea typeface="+mn-lt"/>
              <a:cs typeface="Segoe UI"/>
            </a:endParaRPr>
          </a:p>
          <a:p>
            <a:pPr marL="373380" indent="-285750">
              <a:spcAft>
                <a:spcPts val="450"/>
              </a:spcAft>
              <a:buFont typeface="Arial,Sans-Serif"/>
              <a:buChar char="•"/>
            </a:pPr>
            <a:r>
              <a:rPr lang="en-US" sz="2400" dirty="0">
                <a:latin typeface="Segoe UI"/>
                <a:cs typeface="Segoe UI"/>
              </a:rPr>
              <a:t>70% of families served are low income</a:t>
            </a:r>
            <a:endParaRPr lang="en-US" sz="2400" dirty="0">
              <a:latin typeface="Segoe UI"/>
              <a:ea typeface="+mn-lt"/>
              <a:cs typeface="Segoe UI"/>
            </a:endParaRPr>
          </a:p>
          <a:p>
            <a:pPr marL="373380" indent="-285750">
              <a:spcAft>
                <a:spcPts val="450"/>
              </a:spcAft>
              <a:buFont typeface="Arial,Sans-Serif"/>
              <a:buChar char="•"/>
            </a:pPr>
            <a:r>
              <a:rPr lang="en-US" sz="2400" dirty="0">
                <a:latin typeface="Segoe UI"/>
                <a:cs typeface="Segoe UI"/>
              </a:rPr>
              <a:t>9% had a child with a developmental delay</a:t>
            </a:r>
            <a:endParaRPr lang="en-US" sz="2400" dirty="0">
              <a:latin typeface="Segoe UI"/>
              <a:ea typeface="+mn-lt"/>
              <a:cs typeface="Segoe UI"/>
            </a:endParaRPr>
          </a:p>
          <a:p>
            <a:pPr marL="373380" indent="-285750">
              <a:spcAft>
                <a:spcPts val="450"/>
              </a:spcAft>
              <a:buFont typeface="Arial,Sans-Serif"/>
              <a:buChar char="•"/>
            </a:pPr>
            <a:r>
              <a:rPr lang="en-US" sz="2400" dirty="0">
                <a:latin typeface="Segoe UI"/>
                <a:cs typeface="Segoe UI"/>
              </a:rPr>
              <a:t>8% had previous involvement with Child Protective Services</a:t>
            </a:r>
          </a:p>
          <a:p>
            <a:pPr marL="373380" indent="-285750">
              <a:spcAft>
                <a:spcPts val="450"/>
              </a:spcAft>
              <a:buClr>
                <a:srgbClr val="002060"/>
              </a:buClr>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453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7015"/>
            <a:ext cx="10515600" cy="640080"/>
          </a:xfrm>
        </p:spPr>
        <p:txBody>
          <a:bodyPr anchor="t">
            <a:normAutofit fontScale="90000"/>
          </a:bodyPr>
          <a:lstStyle/>
          <a:p>
            <a:r>
              <a:rPr lang="en-US" sz="3600" dirty="0">
                <a:latin typeface="Segoe UI"/>
                <a:cs typeface="Segoe UI"/>
              </a:rPr>
              <a:t>2018 Home Visiting Data </a:t>
            </a:r>
            <a:r>
              <a:rPr lang="en-US" sz="3600" dirty="0"/>
              <a:t>(10/01/2017 – 9/30/2018)</a:t>
            </a:r>
            <a:br>
              <a:rPr lang="en-US" sz="3600" dirty="0"/>
            </a:br>
            <a:endParaRPr lang="en-US" sz="3600" dirty="0"/>
          </a:p>
        </p:txBody>
      </p:sp>
      <p:sp>
        <p:nvSpPr>
          <p:cNvPr id="3" name="TextBox 2"/>
          <p:cNvSpPr txBox="1"/>
          <p:nvPr/>
        </p:nvSpPr>
        <p:spPr>
          <a:xfrm>
            <a:off x="838200" y="1725212"/>
            <a:ext cx="9001539" cy="3785652"/>
          </a:xfrm>
          <a:prstGeom prst="rect">
            <a:avLst/>
          </a:prstGeom>
          <a:noFill/>
        </p:spPr>
        <p:txBody>
          <a:bodyPr wrap="square" rtlCol="0" anchor="t">
            <a:spAutoFit/>
          </a:bodyPr>
          <a:lstStyle/>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80% of primary caregivers were screened for depression                    </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78% of children received an on-time screening for developmental delays</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95% of children had someone who read or sang to them daily</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69% of primary caregivers were specifically assessed for their parent-child interactions</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29% of primary caregivers referred due to positive screen for depression received mental health services</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67% of children referred due to positive screen for developmental delays received services in a timely manner</a:t>
            </a:r>
          </a:p>
        </p:txBody>
      </p:sp>
    </p:spTree>
    <p:extLst>
      <p:ext uri="{BB962C8B-B14F-4D97-AF65-F5344CB8AC3E}">
        <p14:creationId xmlns:p14="http://schemas.microsoft.com/office/powerpoint/2010/main" val="3159683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8DE236-AD60-43D2-8924-5AE6B12CE4F2}"/>
              </a:ext>
            </a:extLst>
          </p:cNvPr>
          <p:cNvSpPr>
            <a:spLocks noGrp="1"/>
          </p:cNvSpPr>
          <p:nvPr>
            <p:ph type="title"/>
          </p:nvPr>
        </p:nvSpPr>
        <p:spPr>
          <a:xfrm>
            <a:off x="838200" y="731265"/>
            <a:ext cx="10515600" cy="1028960"/>
          </a:xfrm>
        </p:spPr>
        <p:txBody>
          <a:bodyPr/>
          <a:lstStyle/>
          <a:p>
            <a:r>
              <a:rPr lang="en-US" dirty="0"/>
              <a:t>Counties Served </a:t>
            </a:r>
          </a:p>
        </p:txBody>
      </p:sp>
      <p:sp>
        <p:nvSpPr>
          <p:cNvPr id="2" name="TextBox 1"/>
          <p:cNvSpPr txBox="1"/>
          <p:nvPr/>
        </p:nvSpPr>
        <p:spPr>
          <a:xfrm>
            <a:off x="6431860" y="1760225"/>
            <a:ext cx="2838450" cy="3785652"/>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Bartow</a:t>
            </a:r>
          </a:p>
          <a:p>
            <a:r>
              <a:rPr lang="en-US" sz="2400" dirty="0">
                <a:latin typeface="Segoe UI" panose="020B0502040204020203" pitchFamily="34" charset="0"/>
                <a:cs typeface="Segoe UI" panose="020B0502040204020203" pitchFamily="34" charset="0"/>
              </a:rPr>
              <a:t>Bibb</a:t>
            </a:r>
          </a:p>
          <a:p>
            <a:r>
              <a:rPr lang="en-US" sz="2400" dirty="0">
                <a:latin typeface="Segoe UI" panose="020B0502040204020203" pitchFamily="34" charset="0"/>
                <a:cs typeface="Segoe UI" panose="020B0502040204020203" pitchFamily="34" charset="0"/>
              </a:rPr>
              <a:t>Chatham</a:t>
            </a:r>
          </a:p>
          <a:p>
            <a:r>
              <a:rPr lang="en-US" sz="2400" dirty="0">
                <a:latin typeface="Segoe UI" panose="020B0502040204020203" pitchFamily="34" charset="0"/>
                <a:cs typeface="Segoe UI" panose="020B0502040204020203" pitchFamily="34" charset="0"/>
              </a:rPr>
              <a:t>Chattahoochee</a:t>
            </a:r>
          </a:p>
          <a:p>
            <a:r>
              <a:rPr lang="en-US" sz="2400" dirty="0">
                <a:latin typeface="Segoe UI" panose="020B0502040204020203" pitchFamily="34" charset="0"/>
                <a:cs typeface="Segoe UI" panose="020B0502040204020203" pitchFamily="34" charset="0"/>
              </a:rPr>
              <a:t>Clarke</a:t>
            </a:r>
          </a:p>
          <a:p>
            <a:r>
              <a:rPr lang="en-US" sz="2400" dirty="0">
                <a:latin typeface="Segoe UI" panose="020B0502040204020203" pitchFamily="34" charset="0"/>
                <a:cs typeface="Segoe UI" panose="020B0502040204020203" pitchFamily="34" charset="0"/>
              </a:rPr>
              <a:t>Clayton</a:t>
            </a:r>
          </a:p>
          <a:p>
            <a:r>
              <a:rPr lang="en-US" sz="2400" dirty="0">
                <a:latin typeface="Segoe UI" panose="020B0502040204020203" pitchFamily="34" charset="0"/>
                <a:cs typeface="Segoe UI" panose="020B0502040204020203" pitchFamily="34" charset="0"/>
              </a:rPr>
              <a:t>Crisp</a:t>
            </a:r>
          </a:p>
          <a:p>
            <a:r>
              <a:rPr lang="en-US" sz="2400" dirty="0">
                <a:latin typeface="Segoe UI" panose="020B0502040204020203" pitchFamily="34" charset="0"/>
                <a:cs typeface="Segoe UI" panose="020B0502040204020203" pitchFamily="34" charset="0"/>
              </a:rPr>
              <a:t>DeKalb</a:t>
            </a:r>
          </a:p>
          <a:p>
            <a:r>
              <a:rPr lang="en-US" sz="2400" dirty="0">
                <a:latin typeface="Segoe UI" panose="020B0502040204020203" pitchFamily="34" charset="0"/>
                <a:cs typeface="Segoe UI" panose="020B0502040204020203" pitchFamily="34" charset="0"/>
              </a:rPr>
              <a:t>Dooly</a:t>
            </a:r>
          </a:p>
          <a:p>
            <a:r>
              <a:rPr lang="en-US" sz="2400" dirty="0">
                <a:latin typeface="Segoe UI" panose="020B0502040204020203" pitchFamily="34" charset="0"/>
                <a:cs typeface="Segoe UI" panose="020B0502040204020203" pitchFamily="34" charset="0"/>
              </a:rPr>
              <a:t>Echols</a:t>
            </a:r>
          </a:p>
        </p:txBody>
      </p:sp>
      <p:sp>
        <p:nvSpPr>
          <p:cNvPr id="3" name="TextBox 2"/>
          <p:cNvSpPr txBox="1"/>
          <p:nvPr/>
        </p:nvSpPr>
        <p:spPr>
          <a:xfrm>
            <a:off x="9270310" y="1760225"/>
            <a:ext cx="2457450" cy="4062651"/>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Fulton</a:t>
            </a:r>
          </a:p>
          <a:p>
            <a:r>
              <a:rPr lang="en-US" sz="2400" dirty="0">
                <a:latin typeface="Segoe UI" panose="020B0502040204020203" pitchFamily="34" charset="0"/>
                <a:cs typeface="Segoe UI" panose="020B0502040204020203" pitchFamily="34" charset="0"/>
              </a:rPr>
              <a:t>Glynn</a:t>
            </a:r>
          </a:p>
          <a:p>
            <a:r>
              <a:rPr lang="en-US" sz="2400" dirty="0">
                <a:latin typeface="Segoe UI" panose="020B0502040204020203" pitchFamily="34" charset="0"/>
                <a:cs typeface="Segoe UI" panose="020B0502040204020203" pitchFamily="34" charset="0"/>
              </a:rPr>
              <a:t>Houston</a:t>
            </a:r>
          </a:p>
          <a:p>
            <a:r>
              <a:rPr lang="en-US" sz="2400" dirty="0">
                <a:latin typeface="Segoe UI" panose="020B0502040204020203" pitchFamily="34" charset="0"/>
                <a:cs typeface="Segoe UI" panose="020B0502040204020203" pitchFamily="34" charset="0"/>
              </a:rPr>
              <a:t>Jackson</a:t>
            </a:r>
          </a:p>
          <a:p>
            <a:r>
              <a:rPr lang="en-US" sz="2400" dirty="0">
                <a:latin typeface="Segoe UI" panose="020B0502040204020203" pitchFamily="34" charset="0"/>
                <a:cs typeface="Segoe UI" panose="020B0502040204020203" pitchFamily="34" charset="0"/>
              </a:rPr>
              <a:t>Liberty</a:t>
            </a:r>
          </a:p>
          <a:p>
            <a:r>
              <a:rPr lang="en-US" sz="2400" dirty="0">
                <a:latin typeface="Segoe UI" panose="020B0502040204020203" pitchFamily="34" charset="0"/>
                <a:cs typeface="Segoe UI" panose="020B0502040204020203" pitchFamily="34" charset="0"/>
              </a:rPr>
              <a:t>Lowndes</a:t>
            </a:r>
          </a:p>
          <a:p>
            <a:r>
              <a:rPr lang="en-US" sz="2400" dirty="0">
                <a:latin typeface="Segoe UI" panose="020B0502040204020203" pitchFamily="34" charset="0"/>
                <a:cs typeface="Segoe UI" panose="020B0502040204020203" pitchFamily="34" charset="0"/>
              </a:rPr>
              <a:t>Muscogee</a:t>
            </a:r>
          </a:p>
          <a:p>
            <a:r>
              <a:rPr lang="en-US" sz="2400" dirty="0">
                <a:latin typeface="Segoe UI" panose="020B0502040204020203" pitchFamily="34" charset="0"/>
                <a:cs typeface="Segoe UI" panose="020B0502040204020203" pitchFamily="34" charset="0"/>
              </a:rPr>
              <a:t>Peach</a:t>
            </a:r>
          </a:p>
          <a:p>
            <a:r>
              <a:rPr lang="en-US" sz="2400" dirty="0">
                <a:latin typeface="Segoe UI" panose="020B0502040204020203" pitchFamily="34" charset="0"/>
                <a:cs typeface="Segoe UI" panose="020B0502040204020203" pitchFamily="34" charset="0"/>
              </a:rPr>
              <a:t>Richmond</a:t>
            </a:r>
          </a:p>
          <a:p>
            <a:r>
              <a:rPr lang="en-US" sz="2400" dirty="0">
                <a:latin typeface="Segoe UI" panose="020B0502040204020203" pitchFamily="34" charset="0"/>
                <a:cs typeface="Segoe UI" panose="020B0502040204020203" pitchFamily="34" charset="0"/>
              </a:rPr>
              <a:t>Whitfield</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98" y="1590261"/>
            <a:ext cx="3788383" cy="4902613"/>
          </a:xfrm>
          <a:prstGeom prst="rect">
            <a:avLst/>
          </a:prstGeom>
        </p:spPr>
      </p:pic>
    </p:spTree>
    <p:extLst>
      <p:ext uri="{BB962C8B-B14F-4D97-AF65-F5344CB8AC3E}">
        <p14:creationId xmlns:p14="http://schemas.microsoft.com/office/powerpoint/2010/main" val="315817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5560" y="2549111"/>
            <a:ext cx="11437059" cy="644525"/>
          </a:xfrm>
        </p:spPr>
        <p:txBody>
          <a:bodyPr/>
          <a:lstStyle/>
          <a:p>
            <a:pPr algn="ctr"/>
            <a:r>
              <a:rPr lang="en-US" sz="3600" dirty="0">
                <a:latin typeface="Segoe UI" panose="020B0502040204020203" pitchFamily="34" charset="0"/>
                <a:cs typeface="Segoe UI" panose="020B0502040204020203" pitchFamily="34" charset="0"/>
              </a:rPr>
              <a:t>Outbreak of Vaping-Associated Lung Injury</a:t>
            </a:r>
          </a:p>
          <a:p>
            <a:pPr algn="ctr"/>
            <a:endParaRPr lang="en-US" dirty="0"/>
          </a:p>
        </p:txBody>
      </p:sp>
      <p:sp>
        <p:nvSpPr>
          <p:cNvPr id="5" name="Text Placeholder 5">
            <a:extLst>
              <a:ext uri="{FF2B5EF4-FFF2-40B4-BE49-F238E27FC236}">
                <a16:creationId xmlns:a16="http://schemas.microsoft.com/office/drawing/2014/main" id="{B8598900-59F0-4CE1-91DA-909B16EFD449}"/>
              </a:ext>
            </a:extLst>
          </p:cNvPr>
          <p:cNvSpPr txBox="1">
            <a:spLocks/>
          </p:cNvSpPr>
          <p:nvPr/>
        </p:nvSpPr>
        <p:spPr>
          <a:xfrm>
            <a:off x="377470" y="5613013"/>
            <a:ext cx="11437059" cy="11667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Board of Public Health / Cherie L. Drenzek, DVM, MS / State Epidemiologist &amp; Chief Science Officer /Nov. 12, 2019</a:t>
            </a:r>
          </a:p>
          <a:p>
            <a:endParaRPr lang="en-US" dirty="0"/>
          </a:p>
        </p:txBody>
      </p:sp>
      <p:sp>
        <p:nvSpPr>
          <p:cNvPr id="4" name="Text Placeholder 4">
            <a:extLst>
              <a:ext uri="{FF2B5EF4-FFF2-40B4-BE49-F238E27FC236}">
                <a16:creationId xmlns:a16="http://schemas.microsoft.com/office/drawing/2014/main" id="{9BD20081-0C41-4F13-A023-D565E96FCEC2}"/>
              </a:ext>
            </a:extLst>
          </p:cNvPr>
          <p:cNvSpPr txBox="1">
            <a:spLocks/>
          </p:cNvSpPr>
          <p:nvPr/>
        </p:nvSpPr>
        <p:spPr>
          <a:xfrm>
            <a:off x="91643" y="1883376"/>
            <a:ext cx="9662652" cy="7620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kern="1200" baseline="0">
                <a:solidFill>
                  <a:schemeClr val="bg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FF0000"/>
                </a:solidFill>
              </a:rPr>
              <a:t>   Epidemiology Update:</a:t>
            </a:r>
          </a:p>
        </p:txBody>
      </p:sp>
    </p:spTree>
    <p:extLst>
      <p:ext uri="{BB962C8B-B14F-4D97-AF65-F5344CB8AC3E}">
        <p14:creationId xmlns:p14="http://schemas.microsoft.com/office/powerpoint/2010/main" val="2907189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1585"/>
            <a:ext cx="9885218" cy="730774"/>
          </a:xfrm>
        </p:spPr>
        <p:txBody>
          <a:bodyPr>
            <a:normAutofit/>
          </a:bodyPr>
          <a:lstStyle/>
          <a:p>
            <a:r>
              <a:rPr lang="en-US" dirty="0"/>
              <a:t>Home Visiting At Work in Georgia</a:t>
            </a:r>
          </a:p>
        </p:txBody>
      </p:sp>
      <p:sp>
        <p:nvSpPr>
          <p:cNvPr id="3" name="Content Placeholder 2"/>
          <p:cNvSpPr>
            <a:spLocks noGrp="1"/>
          </p:cNvSpPr>
          <p:nvPr>
            <p:ph sz="quarter" idx="10"/>
          </p:nvPr>
        </p:nvSpPr>
        <p:spPr>
          <a:xfrm>
            <a:off x="838200" y="1610697"/>
            <a:ext cx="10515600" cy="4437063"/>
          </a:xfrm>
        </p:spPr>
        <p:txBody>
          <a:bodyPr/>
          <a:lstStyle/>
          <a:p>
            <a:pPr algn="ctr"/>
            <a:r>
              <a:rPr lang="en-US" b="1" dirty="0"/>
              <a:t> </a:t>
            </a:r>
          </a:p>
          <a:p>
            <a:endParaRPr lang="en-US" dirty="0"/>
          </a:p>
        </p:txBody>
      </p:sp>
      <p:sp>
        <p:nvSpPr>
          <p:cNvPr id="5" name="TextBox 4"/>
          <p:cNvSpPr txBox="1"/>
          <p:nvPr/>
        </p:nvSpPr>
        <p:spPr>
          <a:xfrm>
            <a:off x="623681" y="5869099"/>
            <a:ext cx="11333094" cy="553998"/>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hlinkClick r:id="rId3"/>
              </a:rPr>
              <a:t>https://www.healthyfamiliesamerica.org/success-stories/healthy_families_athens/?fbclid=IwAR0n8RitZ5LYo8wuRmttbMubNxR_s108B6s3U1TS3E9npnarASiT3PdkmDw</a:t>
            </a:r>
            <a:endParaRPr lang="en-US" sz="1200" dirty="0">
              <a:latin typeface="Segoe UI" panose="020B0502040204020203" pitchFamily="34" charset="0"/>
              <a:cs typeface="Segoe UI" panose="020B0502040204020203" pitchFamily="34" charset="0"/>
            </a:endParaRP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464" y="1591825"/>
            <a:ext cx="7161072" cy="4028103"/>
          </a:xfrm>
          <a:prstGeom prst="rect">
            <a:avLst/>
          </a:prstGeom>
        </p:spPr>
      </p:pic>
    </p:spTree>
    <p:extLst>
      <p:ext uri="{BB962C8B-B14F-4D97-AF65-F5344CB8AC3E}">
        <p14:creationId xmlns:p14="http://schemas.microsoft.com/office/powerpoint/2010/main" val="1727301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1B21-99D0-41C6-9322-A9BDE0C1D3B0}"/>
              </a:ext>
            </a:extLst>
          </p:cNvPr>
          <p:cNvSpPr>
            <a:spLocks noGrp="1"/>
          </p:cNvSpPr>
          <p:nvPr>
            <p:ph type="title"/>
          </p:nvPr>
        </p:nvSpPr>
        <p:spPr>
          <a:xfrm>
            <a:off x="838200" y="757017"/>
            <a:ext cx="10515600" cy="640080"/>
          </a:xfrm>
        </p:spPr>
        <p:txBody>
          <a:bodyPr anchor="t">
            <a:normAutofit/>
          </a:bodyPr>
          <a:lstStyle/>
          <a:p>
            <a:r>
              <a:rPr lang="en-US" sz="3600" dirty="0">
                <a:latin typeface="Segoe UI"/>
                <a:cs typeface="Segoe UI"/>
              </a:rPr>
              <a:t>Questions?</a:t>
            </a:r>
          </a:p>
        </p:txBody>
      </p:sp>
      <p:sp>
        <p:nvSpPr>
          <p:cNvPr id="4" name="Content Placeholder 3">
            <a:extLst>
              <a:ext uri="{FF2B5EF4-FFF2-40B4-BE49-F238E27FC236}">
                <a16:creationId xmlns:a16="http://schemas.microsoft.com/office/drawing/2014/main" id="{5C0B3886-5B5D-45C9-B761-222BEE69BFF0}"/>
              </a:ext>
            </a:extLst>
          </p:cNvPr>
          <p:cNvSpPr>
            <a:spLocks noGrp="1"/>
          </p:cNvSpPr>
          <p:nvPr>
            <p:ph sz="quarter" idx="10"/>
          </p:nvPr>
        </p:nvSpPr>
        <p:spPr>
          <a:xfrm>
            <a:off x="970280" y="3754120"/>
            <a:ext cx="7505700" cy="4437063"/>
          </a:xfrm>
        </p:spPr>
        <p:txBody>
          <a:bodyPr anchor="t"/>
          <a:lstStyle/>
          <a:p>
            <a:pPr lvl="0">
              <a:lnSpc>
                <a:spcPct val="100000"/>
              </a:lnSpc>
            </a:pPr>
            <a:r>
              <a:rPr lang="en-US" sz="2000" dirty="0">
                <a:solidFill>
                  <a:prstClr val="black"/>
                </a:solidFill>
                <a:latin typeface="Segoe UI"/>
              </a:rPr>
              <a:t>For more information, please contact</a:t>
            </a:r>
            <a:r>
              <a:rPr lang="en-US" b="1" dirty="0">
                <a:solidFill>
                  <a:prstClr val="black"/>
                </a:solidFill>
                <a:latin typeface="Segoe UI"/>
              </a:rPr>
              <a:t>:</a:t>
            </a:r>
          </a:p>
          <a:p>
            <a:pPr lvl="0">
              <a:lnSpc>
                <a:spcPct val="100000"/>
              </a:lnSpc>
            </a:pPr>
            <a:endParaRPr lang="en-US" b="1" dirty="0">
              <a:solidFill>
                <a:prstClr val="black"/>
              </a:solidFill>
              <a:latin typeface="Segoe UI"/>
            </a:endParaRPr>
          </a:p>
          <a:p>
            <a:pPr>
              <a:lnSpc>
                <a:spcPct val="100000"/>
              </a:lnSpc>
              <a:spcBef>
                <a:spcPts val="0"/>
              </a:spcBef>
            </a:pPr>
            <a:r>
              <a:rPr lang="en-US" sz="2000" b="1" dirty="0">
                <a:solidFill>
                  <a:prstClr val="black"/>
                </a:solidFill>
                <a:latin typeface="Segoe UI"/>
                <a:cs typeface="Segoe UI"/>
              </a:rPr>
              <a:t>Twanna L. Nelson</a:t>
            </a:r>
            <a:br>
              <a:rPr lang="en-US" sz="2000" dirty="0">
                <a:latin typeface="Segoe UI"/>
              </a:rPr>
            </a:br>
            <a:r>
              <a:rPr lang="en-US" sz="1800" dirty="0">
                <a:solidFill>
                  <a:prstClr val="black"/>
                </a:solidFill>
                <a:latin typeface="Segoe UI"/>
                <a:cs typeface="Segoe UI"/>
              </a:rPr>
              <a:t>Deputy Director, Family and Community Supports</a:t>
            </a:r>
            <a:br>
              <a:rPr lang="en-US" sz="1800" dirty="0">
                <a:latin typeface="Segoe UI"/>
              </a:rPr>
            </a:br>
            <a:r>
              <a:rPr lang="en-US" sz="1800" dirty="0">
                <a:solidFill>
                  <a:prstClr val="black"/>
                </a:solidFill>
                <a:latin typeface="Segoe UI"/>
                <a:cs typeface="Segoe UI"/>
              </a:rPr>
              <a:t>Maternal and Child Health </a:t>
            </a:r>
          </a:p>
          <a:p>
            <a:pPr lvl="0">
              <a:lnSpc>
                <a:spcPct val="100000"/>
              </a:lnSpc>
              <a:spcBef>
                <a:spcPts val="0"/>
              </a:spcBef>
            </a:pPr>
            <a:r>
              <a:rPr lang="en-US" sz="1800" dirty="0">
                <a:solidFill>
                  <a:prstClr val="black"/>
                </a:solidFill>
                <a:latin typeface="Segoe UI"/>
              </a:rPr>
              <a:t>404-657-2465</a:t>
            </a:r>
          </a:p>
          <a:p>
            <a:pPr lvl="0">
              <a:lnSpc>
                <a:spcPct val="100000"/>
              </a:lnSpc>
              <a:spcBef>
                <a:spcPts val="0"/>
              </a:spcBef>
            </a:pPr>
            <a:r>
              <a:rPr lang="en-US" sz="1800" u="sng" dirty="0">
                <a:solidFill>
                  <a:prstClr val="black"/>
                </a:solidFill>
                <a:latin typeface="Segoe UI"/>
                <a:hlinkClick r:id="rId3"/>
              </a:rPr>
              <a:t>twanna.nelson@dph.ga.gov</a:t>
            </a:r>
            <a:endParaRPr lang="en-US" sz="1800" u="sng" dirty="0">
              <a:solidFill>
                <a:prstClr val="black"/>
              </a:solidFill>
              <a:latin typeface="Segoe UI"/>
            </a:endParaRPr>
          </a:p>
          <a:p>
            <a:endParaRPr lang="en-US" dirty="0"/>
          </a:p>
        </p:txBody>
      </p:sp>
    </p:spTree>
    <p:extLst>
      <p:ext uri="{BB962C8B-B14F-4D97-AF65-F5344CB8AC3E}">
        <p14:creationId xmlns:p14="http://schemas.microsoft.com/office/powerpoint/2010/main" val="111374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7251" y="1765503"/>
            <a:ext cx="9652000" cy="3662541"/>
          </a:xfrm>
          <a:prstGeom prst="rect">
            <a:avLst/>
          </a:prstGeom>
        </p:spPr>
        <p:txBody>
          <a:bodyPr wrap="square">
            <a:spAutoFit/>
          </a:bodyPr>
          <a:lstStyle/>
          <a:p>
            <a:pPr algn="ctr"/>
            <a:endParaRPr lang="en-US" sz="3600" dirty="0">
              <a:latin typeface="Segoe UI" panose="020B0502040204020203" pitchFamily="34" charset="0"/>
              <a:cs typeface="Segoe UI" panose="020B0502040204020203" pitchFamily="34" charset="0"/>
            </a:endParaRPr>
          </a:p>
          <a:p>
            <a:pPr algn="ctr"/>
            <a:endParaRPr lang="en-US" sz="3600" dirty="0">
              <a:latin typeface="Segoe UI" panose="020B0502040204020203" pitchFamily="34" charset="0"/>
              <a:cs typeface="Segoe UI" panose="020B0502040204020203" pitchFamily="34" charset="0"/>
            </a:endParaRPr>
          </a:p>
          <a:p>
            <a:pPr algn="ctr"/>
            <a:r>
              <a:rPr lang="en-US" sz="3200" dirty="0">
                <a:latin typeface="Segoe UI" panose="020B0502040204020203" pitchFamily="34" charset="0"/>
                <a:cs typeface="Segoe UI" panose="020B0502040204020203" pitchFamily="34" charset="0"/>
              </a:rPr>
              <a:t>The next Board of Public Health meeting is scheduled for Tuesday, Dec. 10, 2019 @1 p.m. </a:t>
            </a: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pPr algn="ctr"/>
            <a:endParaRPr lang="en-US" sz="2400" dirty="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41960057-4632-45EF-9ECD-B2BC97BEF903}"/>
              </a:ext>
            </a:extLst>
          </p:cNvPr>
          <p:cNvSpPr>
            <a:spLocks noGrp="1"/>
          </p:cNvSpPr>
          <p:nvPr>
            <p:ph type="title"/>
          </p:nvPr>
        </p:nvSpPr>
        <p:spPr>
          <a:xfrm>
            <a:off x="838200" y="649188"/>
            <a:ext cx="10515600" cy="1028960"/>
          </a:xfrm>
        </p:spPr>
        <p:txBody>
          <a:bodyPr/>
          <a:lstStyle/>
          <a:p>
            <a:r>
              <a:rPr lang="en-US" dirty="0"/>
              <a:t>Next Meeting</a:t>
            </a:r>
          </a:p>
        </p:txBody>
      </p:sp>
    </p:spTree>
    <p:extLst>
      <p:ext uri="{BB962C8B-B14F-4D97-AF65-F5344CB8AC3E}">
        <p14:creationId xmlns:p14="http://schemas.microsoft.com/office/powerpoint/2010/main" val="244418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FB12F-DFD8-4A95-AD84-812FF3563AFD}"/>
              </a:ext>
            </a:extLst>
          </p:cNvPr>
          <p:cNvPicPr>
            <a:picLocks noChangeAspect="1"/>
          </p:cNvPicPr>
          <p:nvPr/>
        </p:nvPicPr>
        <p:blipFill rotWithShape="1">
          <a:blip r:embed="rId3"/>
          <a:srcRect l="31500" t="29336" r="31333" b="29162"/>
          <a:stretch/>
        </p:blipFill>
        <p:spPr>
          <a:xfrm>
            <a:off x="7812245" y="2434053"/>
            <a:ext cx="3997417" cy="2883535"/>
          </a:xfrm>
          <a:prstGeom prst="rect">
            <a:avLst/>
          </a:prstGeom>
          <a:ln w="25400">
            <a:solidFill>
              <a:schemeClr val="tx1"/>
            </a:solidFill>
          </a:ln>
        </p:spPr>
      </p:pic>
      <p:sp>
        <p:nvSpPr>
          <p:cNvPr id="2" name="Title 1">
            <a:extLst>
              <a:ext uri="{FF2B5EF4-FFF2-40B4-BE49-F238E27FC236}">
                <a16:creationId xmlns:a16="http://schemas.microsoft.com/office/drawing/2014/main" id="{97187B0D-1E3F-4BDA-B6DB-23BC9A5B6CE4}"/>
              </a:ext>
            </a:extLst>
          </p:cNvPr>
          <p:cNvSpPr>
            <a:spLocks noGrp="1"/>
          </p:cNvSpPr>
          <p:nvPr>
            <p:ph type="title"/>
          </p:nvPr>
        </p:nvSpPr>
        <p:spPr/>
        <p:txBody>
          <a:bodyPr>
            <a:normAutofit fontScale="90000"/>
          </a:bodyPr>
          <a:lstStyle/>
          <a:p>
            <a:r>
              <a:rPr lang="en-US" dirty="0"/>
              <a:t>Multi-state Outbreak of Lung Injury Associated with Vaping — United States, 2019</a:t>
            </a:r>
          </a:p>
        </p:txBody>
      </p:sp>
      <p:sp>
        <p:nvSpPr>
          <p:cNvPr id="7" name="Content Placeholder 6">
            <a:extLst>
              <a:ext uri="{FF2B5EF4-FFF2-40B4-BE49-F238E27FC236}">
                <a16:creationId xmlns:a16="http://schemas.microsoft.com/office/drawing/2014/main" id="{E0B4D7DF-4440-4C8F-9966-4A0E2CD449D0}"/>
              </a:ext>
            </a:extLst>
          </p:cNvPr>
          <p:cNvSpPr>
            <a:spLocks noGrp="1"/>
          </p:cNvSpPr>
          <p:nvPr>
            <p:ph sz="quarter" idx="10"/>
          </p:nvPr>
        </p:nvSpPr>
        <p:spPr>
          <a:xfrm>
            <a:off x="892733" y="1657288"/>
            <a:ext cx="6974045" cy="4437063"/>
          </a:xfrm>
        </p:spPr>
        <p:txBody>
          <a:bodyPr/>
          <a:lstStyle/>
          <a:p>
            <a:pPr marL="342900" indent="-342900">
              <a:spcAft>
                <a:spcPts val="600"/>
              </a:spcAft>
              <a:buFont typeface="Arial" panose="020B0604020202020204" pitchFamily="34" charset="0"/>
              <a:buChar char="•"/>
            </a:pPr>
            <a:r>
              <a:rPr lang="en-US" dirty="0"/>
              <a:t>In July 2019, the Wisconsin and Illinois state health departments received reports of 53 young persons with severe lung injury associated with </a:t>
            </a:r>
            <a:r>
              <a:rPr lang="en-US" b="1" dirty="0"/>
              <a:t>vaping.</a:t>
            </a:r>
            <a:r>
              <a:rPr lang="en-US" dirty="0"/>
              <a:t> </a:t>
            </a:r>
          </a:p>
          <a:p>
            <a:pPr marL="342900" indent="-342900">
              <a:spcAft>
                <a:spcPts val="600"/>
              </a:spcAft>
              <a:buFont typeface="Arial" panose="020B0604020202020204" pitchFamily="34" charset="0"/>
              <a:buChar char="•"/>
            </a:pPr>
            <a:r>
              <a:rPr lang="en-US" dirty="0"/>
              <a:t>CDC launched a multi-state outbreak investigation and released a national health alert on August 30, 2019.</a:t>
            </a:r>
          </a:p>
          <a:p>
            <a:pPr marL="342900" indent="-342900">
              <a:spcAft>
                <a:spcPts val="600"/>
              </a:spcAft>
              <a:buFont typeface="Arial" panose="020B0604020202020204" pitchFamily="34" charset="0"/>
              <a:buChar char="•"/>
            </a:pPr>
            <a:r>
              <a:rPr lang="en-US" dirty="0"/>
              <a:t>A national </a:t>
            </a:r>
            <a:r>
              <a:rPr lang="en-US" u="sng" dirty="0"/>
              <a:t>case definition</a:t>
            </a:r>
            <a:r>
              <a:rPr lang="en-US" dirty="0"/>
              <a:t> was established so that cases could be identified and counted in   a standard way.</a:t>
            </a:r>
          </a:p>
          <a:p>
            <a:pPr marL="342900" indent="-342900">
              <a:spcAft>
                <a:spcPts val="600"/>
              </a:spcAft>
              <a:buFont typeface="Arial" panose="020B0604020202020204" pitchFamily="34" charset="0"/>
              <a:buChar char="•"/>
            </a:pPr>
            <a:r>
              <a:rPr lang="en-US" dirty="0"/>
              <a:t>As of November 5, 2,051 cases have been identified nationally from 49 states (with 39 reported deaths).</a:t>
            </a:r>
          </a:p>
          <a:p>
            <a:endParaRPr lang="en-US" dirty="0"/>
          </a:p>
          <a:p>
            <a:pPr marL="342900" indent="-34290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6E5467A5-7368-4E3C-9CB1-7B67D6534EF9}"/>
              </a:ext>
            </a:extLst>
          </p:cNvPr>
          <p:cNvSpPr txBox="1"/>
          <p:nvPr/>
        </p:nvSpPr>
        <p:spPr>
          <a:xfrm>
            <a:off x="8081979" y="1661599"/>
            <a:ext cx="3681047"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Geographic Distribution of Case-Patients, Nov 5, 2019</a:t>
            </a:r>
          </a:p>
        </p:txBody>
      </p:sp>
      <p:sp>
        <p:nvSpPr>
          <p:cNvPr id="14" name="TextBox 13">
            <a:extLst>
              <a:ext uri="{FF2B5EF4-FFF2-40B4-BE49-F238E27FC236}">
                <a16:creationId xmlns:a16="http://schemas.microsoft.com/office/drawing/2014/main" id="{991ADA95-9BB0-476F-98A5-53DA93BF4048}"/>
              </a:ext>
            </a:extLst>
          </p:cNvPr>
          <p:cNvSpPr txBox="1"/>
          <p:nvPr/>
        </p:nvSpPr>
        <p:spPr>
          <a:xfrm>
            <a:off x="8179523" y="5851743"/>
            <a:ext cx="3262862" cy="369332"/>
          </a:xfrm>
          <a:prstGeom prst="rect">
            <a:avLst/>
          </a:prstGeom>
          <a:solidFill>
            <a:schemeClr val="accent1">
              <a:lumMod val="20000"/>
              <a:lumOff val="80000"/>
            </a:schemeClr>
          </a:solidFill>
        </p:spPr>
        <p:txBody>
          <a:bodyPr wrap="square" rtlCol="0">
            <a:spAutoFit/>
          </a:bodyPr>
          <a:lstStyle/>
          <a:p>
            <a:r>
              <a:rPr lang="en-US" dirty="0">
                <a:latin typeface="Segoe UI" panose="020B0502040204020203" pitchFamily="34" charset="0"/>
                <a:cs typeface="Segoe UI" panose="020B0502040204020203" pitchFamily="34" charset="0"/>
              </a:rPr>
              <a:t>27 cases in Georgia (3 fatal)</a:t>
            </a:r>
          </a:p>
        </p:txBody>
      </p:sp>
      <p:cxnSp>
        <p:nvCxnSpPr>
          <p:cNvPr id="18" name="Straight Arrow Connector 17">
            <a:extLst>
              <a:ext uri="{FF2B5EF4-FFF2-40B4-BE49-F238E27FC236}">
                <a16:creationId xmlns:a16="http://schemas.microsoft.com/office/drawing/2014/main" id="{7C20FCE2-5B88-45B1-BE43-6A7D89E1F8DF}"/>
              </a:ext>
            </a:extLst>
          </p:cNvPr>
          <p:cNvCxnSpPr>
            <a:cxnSpLocks/>
          </p:cNvCxnSpPr>
          <p:nvPr/>
        </p:nvCxnSpPr>
        <p:spPr>
          <a:xfrm flipH="1">
            <a:off x="10599232" y="4223177"/>
            <a:ext cx="189831" cy="16285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9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97D5-3FE8-4F77-8E56-9074EB445F26}"/>
              </a:ext>
            </a:extLst>
          </p:cNvPr>
          <p:cNvSpPr>
            <a:spLocks noGrp="1"/>
          </p:cNvSpPr>
          <p:nvPr>
            <p:ph type="title"/>
          </p:nvPr>
        </p:nvSpPr>
        <p:spPr>
          <a:xfrm>
            <a:off x="838200" y="793389"/>
            <a:ext cx="10515600" cy="1028960"/>
          </a:xfrm>
        </p:spPr>
        <p:txBody>
          <a:bodyPr>
            <a:normAutofit/>
          </a:bodyPr>
          <a:lstStyle/>
          <a:p>
            <a:r>
              <a:rPr lang="en-US" dirty="0"/>
              <a:t>Clinical Characteristics</a:t>
            </a:r>
          </a:p>
        </p:txBody>
      </p:sp>
      <p:sp>
        <p:nvSpPr>
          <p:cNvPr id="3" name="Content Placeholder 2">
            <a:extLst>
              <a:ext uri="{FF2B5EF4-FFF2-40B4-BE49-F238E27FC236}">
                <a16:creationId xmlns:a16="http://schemas.microsoft.com/office/drawing/2014/main" id="{7426F74A-82A0-4F45-8130-825153A0AB0E}"/>
              </a:ext>
            </a:extLst>
          </p:cNvPr>
          <p:cNvSpPr>
            <a:spLocks noGrp="1"/>
          </p:cNvSpPr>
          <p:nvPr>
            <p:ph sz="quarter" idx="10"/>
          </p:nvPr>
        </p:nvSpPr>
        <p:spPr>
          <a:xfrm>
            <a:off x="930966" y="1627548"/>
            <a:ext cx="9590422" cy="4437063"/>
          </a:xfrm>
        </p:spPr>
        <p:txBody>
          <a:bodyPr/>
          <a:lstStyle/>
          <a:p>
            <a:pPr marL="342900" indent="-342900">
              <a:spcAft>
                <a:spcPts val="600"/>
              </a:spcAft>
              <a:buFont typeface="Arial" panose="020B0604020202020204" pitchFamily="34" charset="0"/>
              <a:buChar char="•"/>
            </a:pPr>
            <a:r>
              <a:rPr lang="en-US" dirty="0"/>
              <a:t>Case-patients reported respiratory symptoms such as cough, shortness of breath, or chest pain as well as gastrointestinal symptoms like nausea, vomiting, or diarrhea.</a:t>
            </a:r>
          </a:p>
          <a:p>
            <a:pPr marL="342900" indent="-342900">
              <a:spcAft>
                <a:spcPts val="600"/>
              </a:spcAft>
              <a:buFont typeface="Arial" panose="020B0604020202020204" pitchFamily="34" charset="0"/>
              <a:buChar char="•"/>
            </a:pPr>
            <a:r>
              <a:rPr lang="en-US" dirty="0"/>
              <a:t>Symptoms developed over a period of days to weeks (and worsened)</a:t>
            </a:r>
          </a:p>
          <a:p>
            <a:pPr marL="342900" indent="-342900">
              <a:spcAft>
                <a:spcPts val="600"/>
              </a:spcAft>
              <a:buFont typeface="Arial" panose="020B0604020202020204" pitchFamily="34" charset="0"/>
              <a:buChar char="•"/>
            </a:pPr>
            <a:r>
              <a:rPr lang="en-US" dirty="0"/>
              <a:t>Almost all case-patients were hospitalized with evidence of </a:t>
            </a:r>
            <a:r>
              <a:rPr lang="en-US" b="1" dirty="0"/>
              <a:t>pneumonia</a:t>
            </a:r>
            <a:r>
              <a:rPr lang="en-US" dirty="0"/>
              <a:t>, more than half in ICU for respiratory failure, and about 1/3 needed mechanical ventilation (esp. &gt;50 years old).</a:t>
            </a:r>
          </a:p>
          <a:p>
            <a:endParaRPr lang="en-US" dirty="0"/>
          </a:p>
        </p:txBody>
      </p:sp>
    </p:spTree>
    <p:extLst>
      <p:ext uri="{BB962C8B-B14F-4D97-AF65-F5344CB8AC3E}">
        <p14:creationId xmlns:p14="http://schemas.microsoft.com/office/powerpoint/2010/main" val="192417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05E3DF-723F-4B38-B2B6-DF04CE6CB51B}"/>
              </a:ext>
            </a:extLst>
          </p:cNvPr>
          <p:cNvSpPr>
            <a:spLocks noGrp="1"/>
          </p:cNvSpPr>
          <p:nvPr>
            <p:ph type="title"/>
          </p:nvPr>
        </p:nvSpPr>
        <p:spPr>
          <a:xfrm>
            <a:off x="838200" y="672865"/>
            <a:ext cx="10515600" cy="1028960"/>
          </a:xfrm>
        </p:spPr>
        <p:txBody>
          <a:bodyPr/>
          <a:lstStyle/>
          <a:p>
            <a:r>
              <a:rPr lang="en-US" dirty="0"/>
              <a:t>Imaging and Treatment</a:t>
            </a:r>
          </a:p>
        </p:txBody>
      </p:sp>
      <p:sp>
        <p:nvSpPr>
          <p:cNvPr id="3" name="Content Placeholder 2">
            <a:extLst>
              <a:ext uri="{FF2B5EF4-FFF2-40B4-BE49-F238E27FC236}">
                <a16:creationId xmlns:a16="http://schemas.microsoft.com/office/drawing/2014/main" id="{966F2479-0D07-45F5-AF38-035E5ED4C205}"/>
              </a:ext>
            </a:extLst>
          </p:cNvPr>
          <p:cNvSpPr>
            <a:spLocks noGrp="1"/>
          </p:cNvSpPr>
          <p:nvPr>
            <p:ph sz="quarter" idx="10"/>
          </p:nvPr>
        </p:nvSpPr>
        <p:spPr>
          <a:xfrm>
            <a:off x="938092" y="1701825"/>
            <a:ext cx="5257801" cy="4437063"/>
          </a:xfrm>
        </p:spPr>
        <p:txBody>
          <a:bodyPr/>
          <a:lstStyle/>
          <a:p>
            <a:pPr marL="342900" indent="-342900">
              <a:spcAft>
                <a:spcPts val="600"/>
              </a:spcAft>
              <a:buFont typeface="Arial" panose="020B0604020202020204" pitchFamily="34" charset="0"/>
              <a:buChar char="•"/>
            </a:pPr>
            <a:r>
              <a:rPr lang="en-US" dirty="0"/>
              <a:t>All case-patients had pulmonary infiltrates, seen as opacities on plain film X-rays or with characteristic </a:t>
            </a:r>
            <a:r>
              <a:rPr lang="en-US" b="1" dirty="0">
                <a:solidFill>
                  <a:srgbClr val="FF0000"/>
                </a:solidFill>
              </a:rPr>
              <a:t>ground-glass</a:t>
            </a:r>
            <a:r>
              <a:rPr lang="en-US" dirty="0"/>
              <a:t> opacities on chest CT.</a:t>
            </a:r>
          </a:p>
          <a:p>
            <a:pPr marL="342900" indent="-342900">
              <a:spcAft>
                <a:spcPts val="600"/>
              </a:spcAft>
              <a:buFont typeface="Arial" panose="020B0604020202020204" pitchFamily="34" charset="0"/>
              <a:buChar char="•"/>
            </a:pPr>
            <a:r>
              <a:rPr lang="en-US" dirty="0"/>
              <a:t>No infectious causes found (extensive testing)</a:t>
            </a:r>
          </a:p>
          <a:p>
            <a:pPr marL="342900" indent="-342900">
              <a:spcAft>
                <a:spcPts val="600"/>
              </a:spcAft>
              <a:buFont typeface="Arial" panose="020B0604020202020204" pitchFamily="34" charset="0"/>
              <a:buChar char="•"/>
            </a:pPr>
            <a:r>
              <a:rPr lang="en-US" dirty="0"/>
              <a:t>Most patients responded to steroid treatment--however, the optimal treatment regimen and the long-term effects of this lung injury are uncertain.</a:t>
            </a:r>
          </a:p>
        </p:txBody>
      </p:sp>
      <p:pic>
        <p:nvPicPr>
          <p:cNvPr id="2" name="Picture 1">
            <a:extLst>
              <a:ext uri="{FF2B5EF4-FFF2-40B4-BE49-F238E27FC236}">
                <a16:creationId xmlns:a16="http://schemas.microsoft.com/office/drawing/2014/main" id="{B11586D5-FF54-4B5B-9BBE-A4C9318BEF36}"/>
              </a:ext>
            </a:extLst>
          </p:cNvPr>
          <p:cNvPicPr>
            <a:picLocks noChangeAspect="1"/>
          </p:cNvPicPr>
          <p:nvPr/>
        </p:nvPicPr>
        <p:blipFill rotWithShape="1">
          <a:blip r:embed="rId3"/>
          <a:srcRect l="52955" t="8116"/>
          <a:stretch/>
        </p:blipFill>
        <p:spPr>
          <a:xfrm>
            <a:off x="7174756" y="1523980"/>
            <a:ext cx="3566815" cy="2144130"/>
          </a:xfrm>
          <a:prstGeom prst="rect">
            <a:avLst/>
          </a:prstGeom>
          <a:ln w="25400">
            <a:solidFill>
              <a:schemeClr val="tx1"/>
            </a:solidFill>
          </a:ln>
        </p:spPr>
      </p:pic>
      <p:pic>
        <p:nvPicPr>
          <p:cNvPr id="5" name="Picture 4">
            <a:extLst>
              <a:ext uri="{FF2B5EF4-FFF2-40B4-BE49-F238E27FC236}">
                <a16:creationId xmlns:a16="http://schemas.microsoft.com/office/drawing/2014/main" id="{D8B25FA1-FCA6-4137-9BEF-3D07296789C4}"/>
              </a:ext>
            </a:extLst>
          </p:cNvPr>
          <p:cNvPicPr>
            <a:picLocks noChangeAspect="1"/>
          </p:cNvPicPr>
          <p:nvPr/>
        </p:nvPicPr>
        <p:blipFill rotWithShape="1">
          <a:blip r:embed="rId4"/>
          <a:srcRect b="3878"/>
          <a:stretch/>
        </p:blipFill>
        <p:spPr>
          <a:xfrm>
            <a:off x="7174756" y="3920357"/>
            <a:ext cx="3566815" cy="2624251"/>
          </a:xfrm>
          <a:prstGeom prst="rect">
            <a:avLst/>
          </a:prstGeom>
          <a:ln w="25400">
            <a:solidFill>
              <a:schemeClr val="tx1"/>
            </a:solidFill>
          </a:ln>
        </p:spPr>
      </p:pic>
    </p:spTree>
    <p:extLst>
      <p:ext uri="{BB962C8B-B14F-4D97-AF65-F5344CB8AC3E}">
        <p14:creationId xmlns:p14="http://schemas.microsoft.com/office/powerpoint/2010/main" val="210781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05E3DF-723F-4B38-B2B6-DF04CE6CB51B}"/>
              </a:ext>
            </a:extLst>
          </p:cNvPr>
          <p:cNvSpPr>
            <a:spLocks noGrp="1"/>
          </p:cNvSpPr>
          <p:nvPr>
            <p:ph type="title"/>
          </p:nvPr>
        </p:nvSpPr>
        <p:spPr>
          <a:xfrm>
            <a:off x="838200" y="714939"/>
            <a:ext cx="10515600" cy="1028960"/>
          </a:xfrm>
        </p:spPr>
        <p:txBody>
          <a:bodyPr>
            <a:normAutofit/>
          </a:bodyPr>
          <a:lstStyle/>
          <a:p>
            <a:r>
              <a:rPr lang="en-US" dirty="0"/>
              <a:t>Lung Injuries: Pathology/Histopathology</a:t>
            </a:r>
          </a:p>
        </p:txBody>
      </p:sp>
      <p:sp>
        <p:nvSpPr>
          <p:cNvPr id="3" name="Content Placeholder 2">
            <a:extLst>
              <a:ext uri="{FF2B5EF4-FFF2-40B4-BE49-F238E27FC236}">
                <a16:creationId xmlns:a16="http://schemas.microsoft.com/office/drawing/2014/main" id="{966F2479-0D07-45F5-AF38-035E5ED4C205}"/>
              </a:ext>
            </a:extLst>
          </p:cNvPr>
          <p:cNvSpPr>
            <a:spLocks noGrp="1"/>
          </p:cNvSpPr>
          <p:nvPr>
            <p:ph sz="quarter" idx="10"/>
          </p:nvPr>
        </p:nvSpPr>
        <p:spPr>
          <a:xfrm>
            <a:off x="838200" y="1564327"/>
            <a:ext cx="5921415" cy="4437063"/>
          </a:xfrm>
        </p:spPr>
        <p:txBody>
          <a:bodyPr/>
          <a:lstStyle/>
          <a:p>
            <a:pPr marL="342900" indent="-342900">
              <a:spcAft>
                <a:spcPts val="600"/>
              </a:spcAft>
              <a:buFont typeface="Arial" panose="020B0604020202020204" pitchFamily="34" charset="0"/>
              <a:buChar char="•"/>
            </a:pPr>
            <a:r>
              <a:rPr lang="en-US" dirty="0"/>
              <a:t>Varies</a:t>
            </a:r>
          </a:p>
          <a:p>
            <a:pPr marL="342900" indent="-342900">
              <a:spcAft>
                <a:spcPts val="600"/>
              </a:spcAft>
              <a:buFont typeface="Arial" panose="020B0604020202020204" pitchFamily="34" charset="0"/>
              <a:buChar char="•"/>
            </a:pPr>
            <a:r>
              <a:rPr lang="en-US" dirty="0"/>
              <a:t>A cluster of 5 case-patients in North Carolina exhibited </a:t>
            </a:r>
            <a:r>
              <a:rPr lang="en-US" b="1" dirty="0">
                <a:solidFill>
                  <a:srgbClr val="FF0000"/>
                </a:solidFill>
              </a:rPr>
              <a:t>“lipoid pneumonia”</a:t>
            </a:r>
            <a:r>
              <a:rPr lang="en-US" dirty="0"/>
              <a:t>, which is an inflammatory response to aspiration of oil into the lungs</a:t>
            </a:r>
          </a:p>
          <a:p>
            <a:pPr marL="342900" indent="-342900">
              <a:spcAft>
                <a:spcPts val="600"/>
              </a:spcAft>
              <a:buFont typeface="Arial" panose="020B0604020202020204" pitchFamily="34" charset="0"/>
              <a:buChar char="•"/>
            </a:pPr>
            <a:r>
              <a:rPr lang="en-US" dirty="0"/>
              <a:t>A recent Mayo Clinic study of 17 case- patients from around the US showed    a pattern of injury in the lung that looked like a </a:t>
            </a:r>
            <a:r>
              <a:rPr lang="en-US" b="1" dirty="0">
                <a:solidFill>
                  <a:srgbClr val="FF0000"/>
                </a:solidFill>
              </a:rPr>
              <a:t>chemical burn; </a:t>
            </a:r>
            <a:r>
              <a:rPr lang="en-US" dirty="0"/>
              <a:t>did not see oil accumulation in lungs</a:t>
            </a:r>
          </a:p>
          <a:p>
            <a:pPr marL="342900" indent="-342900">
              <a:spcAft>
                <a:spcPts val="600"/>
              </a:spcAft>
              <a:buFont typeface="Arial" panose="020B0604020202020204" pitchFamily="34" charset="0"/>
              <a:buChar char="•"/>
            </a:pPr>
            <a:r>
              <a:rPr lang="en-US" dirty="0"/>
              <a:t>More than one mechanism of injury? More than one chemical?</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pic>
        <p:nvPicPr>
          <p:cNvPr id="4" name="Picture 3">
            <a:extLst>
              <a:ext uri="{FF2B5EF4-FFF2-40B4-BE49-F238E27FC236}">
                <a16:creationId xmlns:a16="http://schemas.microsoft.com/office/drawing/2014/main" id="{DF34DE57-F74C-4279-BF07-36C0672CE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829" y="2007475"/>
            <a:ext cx="4715190" cy="3993915"/>
          </a:xfrm>
          <a:prstGeom prst="rect">
            <a:avLst/>
          </a:prstGeom>
          <a:ln w="25400">
            <a:solidFill>
              <a:schemeClr val="tx1"/>
            </a:solidFill>
          </a:ln>
        </p:spPr>
      </p:pic>
    </p:spTree>
    <p:extLst>
      <p:ext uri="{BB962C8B-B14F-4D97-AF65-F5344CB8AC3E}">
        <p14:creationId xmlns:p14="http://schemas.microsoft.com/office/powerpoint/2010/main" val="54490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F85D-8222-4646-BE48-A8FA186A1D15}"/>
              </a:ext>
            </a:extLst>
          </p:cNvPr>
          <p:cNvSpPr>
            <a:spLocks noGrp="1"/>
          </p:cNvSpPr>
          <p:nvPr>
            <p:ph type="title"/>
          </p:nvPr>
        </p:nvSpPr>
        <p:spPr>
          <a:xfrm>
            <a:off x="838200" y="780494"/>
            <a:ext cx="10515600" cy="1028960"/>
          </a:xfrm>
        </p:spPr>
        <p:txBody>
          <a:bodyPr/>
          <a:lstStyle/>
          <a:p>
            <a:r>
              <a:rPr lang="en-US" dirty="0"/>
              <a:t>Epidemiologic Investigation, U.S. </a:t>
            </a:r>
          </a:p>
        </p:txBody>
      </p:sp>
      <p:sp>
        <p:nvSpPr>
          <p:cNvPr id="3" name="Content Placeholder 2">
            <a:extLst>
              <a:ext uri="{FF2B5EF4-FFF2-40B4-BE49-F238E27FC236}">
                <a16:creationId xmlns:a16="http://schemas.microsoft.com/office/drawing/2014/main" id="{8C149753-5C9A-4931-8E11-DA88C241BF7C}"/>
              </a:ext>
            </a:extLst>
          </p:cNvPr>
          <p:cNvSpPr>
            <a:spLocks noGrp="1"/>
          </p:cNvSpPr>
          <p:nvPr>
            <p:ph sz="quarter" idx="10"/>
          </p:nvPr>
        </p:nvSpPr>
        <p:spPr>
          <a:xfrm>
            <a:off x="971538" y="1632672"/>
            <a:ext cx="8670173" cy="4437063"/>
          </a:xfrm>
        </p:spPr>
        <p:txBody>
          <a:bodyPr/>
          <a:lstStyle/>
          <a:p>
            <a:pPr marL="342900" indent="-342900">
              <a:spcAft>
                <a:spcPts val="600"/>
              </a:spcAft>
              <a:buFont typeface="Arial" panose="020B0604020202020204" pitchFamily="34" charset="0"/>
              <a:buChar char="•"/>
            </a:pPr>
            <a:r>
              <a:rPr lang="en-US" dirty="0"/>
              <a:t>CDC coordinating the national investigation, with FDA lab support (testing retained vaping liquids/products from case-patients)</a:t>
            </a:r>
          </a:p>
          <a:p>
            <a:pPr marL="342900" indent="-342900">
              <a:spcAft>
                <a:spcPts val="600"/>
              </a:spcAft>
              <a:buFont typeface="Arial" panose="020B0604020202020204" pitchFamily="34" charset="0"/>
              <a:buChar char="•"/>
            </a:pPr>
            <a:r>
              <a:rPr lang="en-US" dirty="0"/>
              <a:t>Of the 2,051 cases nationally, 70% are male, 79% are under 35 years, and the median age is 24 years (range 13-75 years); fatal cases older (median 45 years)</a:t>
            </a:r>
          </a:p>
          <a:p>
            <a:pPr marL="342900" indent="-342900">
              <a:spcAft>
                <a:spcPts val="600"/>
              </a:spcAft>
              <a:buFont typeface="Arial" panose="020B0604020202020204" pitchFamily="34" charset="0"/>
              <a:buChar char="•"/>
            </a:pPr>
            <a:r>
              <a:rPr lang="en-US" dirty="0"/>
              <a:t>THC products play a major role in the outbreak; about 86% patients reported vaping THC products, or both THC and nicotine.</a:t>
            </a:r>
          </a:p>
          <a:p>
            <a:pPr marL="342900" indent="-342900">
              <a:spcAft>
                <a:spcPts val="600"/>
              </a:spcAft>
              <a:buFont typeface="Arial" panose="020B0604020202020204" pitchFamily="34" charset="0"/>
              <a:buChar char="•"/>
            </a:pPr>
            <a:r>
              <a:rPr lang="en-US" dirty="0"/>
              <a:t>Nearly all THC products were </a:t>
            </a:r>
            <a:r>
              <a:rPr lang="en-US" b="1" dirty="0"/>
              <a:t>packaged, prefilled cartridges </a:t>
            </a:r>
            <a:r>
              <a:rPr lang="en-US" dirty="0"/>
              <a:t>that were primarily acquired from informal sources such as friends, family members, illicit dealers, or off the street.</a:t>
            </a:r>
          </a:p>
          <a:p>
            <a:pPr>
              <a:spcAft>
                <a:spcPts val="600"/>
              </a:spcAft>
            </a:pPr>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706747832"/>
      </p:ext>
    </p:extLst>
  </p:cSld>
  <p:clrMapOvr>
    <a:masterClrMapping/>
  </p:clrMapOvr>
</p:sld>
</file>

<file path=ppt/theme/theme1.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DPH Theme" id="{E1CCD909-0D60-49BD-A0F7-5463BC2A0010}" vid="{91C0C1DB-AF6D-4B8B-8C55-A08C88F13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Final DPH Theme</Template>
  <TotalTime>2948</TotalTime>
  <Words>2649</Words>
  <Application>Microsoft Office PowerPoint</Application>
  <PresentationFormat>Widescreen</PresentationFormat>
  <Paragraphs>346</Paragraphs>
  <Slides>42</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Arial,Sans-Serif</vt:lpstr>
      <vt:lpstr>Calibri</vt:lpstr>
      <vt:lpstr>Courier New</vt:lpstr>
      <vt:lpstr>Segoe UI</vt:lpstr>
      <vt:lpstr>Segoe UI </vt:lpstr>
      <vt:lpstr>Segoe UI Light</vt:lpstr>
      <vt:lpstr>Segoe UI Semibold</vt:lpstr>
      <vt:lpstr>Wingdings</vt:lpstr>
      <vt:lpstr>Final DPH Theme</vt:lpstr>
      <vt:lpstr>PowerPoint Presentation</vt:lpstr>
      <vt:lpstr>Agenda</vt:lpstr>
      <vt:lpstr>PowerPoint Presentation</vt:lpstr>
      <vt:lpstr>PowerPoint Presentation</vt:lpstr>
      <vt:lpstr>Multi-state Outbreak of Lung Injury Associated with Vaping — United States, 2019</vt:lpstr>
      <vt:lpstr>Clinical Characteristics</vt:lpstr>
      <vt:lpstr>Imaging and Treatment</vt:lpstr>
      <vt:lpstr>Lung Injuries: Pathology/Histopathology</vt:lpstr>
      <vt:lpstr>Epidemiologic Investigation, U.S. </vt:lpstr>
      <vt:lpstr>Breaking News: Possible Laboratory Breakthrough</vt:lpstr>
      <vt:lpstr>PowerPoint Presentation</vt:lpstr>
      <vt:lpstr>Epidemiologic Investigation, Georgia </vt:lpstr>
      <vt:lpstr>Epidemiologic Investigation: Georgia (11/12/2019)</vt:lpstr>
      <vt:lpstr>PowerPoint Presentation</vt:lpstr>
      <vt:lpstr>Implications/Recommendations</vt:lpstr>
      <vt:lpstr>PowerPoint Presentation</vt:lpstr>
      <vt:lpstr>PowerPoint Presentation</vt:lpstr>
      <vt:lpstr> Confirmed Measles in Cobb County</vt:lpstr>
      <vt:lpstr>Questions?</vt:lpstr>
      <vt:lpstr>PowerPoint Presentation</vt:lpstr>
      <vt:lpstr>DPH Opioid and Substance Use Program</vt:lpstr>
      <vt:lpstr>OD2A District Public Health Analysts</vt:lpstr>
      <vt:lpstr>OD2A PDMP Integrations</vt:lpstr>
      <vt:lpstr>OD2A Prevention Activities</vt:lpstr>
      <vt:lpstr>ODMAP Overdose Detection Mapping Application Program </vt:lpstr>
      <vt:lpstr>OD2A Drug Overdose Surveillance</vt:lpstr>
      <vt:lpstr>PowerPoint Presentation</vt:lpstr>
      <vt:lpstr>OD2A Overdose Death Surveillance</vt:lpstr>
      <vt:lpstr>OD2A Overdose Syndromic Surveillance</vt:lpstr>
      <vt:lpstr>OD2A Other Surveillance Activities</vt:lpstr>
      <vt:lpstr>Questions?</vt:lpstr>
      <vt:lpstr>PowerPoint Presentation</vt:lpstr>
      <vt:lpstr>What Is Home Visiting?</vt:lpstr>
      <vt:lpstr>What Is Home Visiting?</vt:lpstr>
      <vt:lpstr>PowerPoint Presentation</vt:lpstr>
      <vt:lpstr>Home Visiting Services</vt:lpstr>
      <vt:lpstr>2018 Home Visiting Data</vt:lpstr>
      <vt:lpstr>2018 Home Visiting Data (10/01/2017 – 9/30/2018) </vt:lpstr>
      <vt:lpstr>Counties Served </vt:lpstr>
      <vt:lpstr>Home Visiting At Work in Georgia</vt:lpstr>
      <vt:lpstr>Questions?</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Weatherspoon, Kristian</dc:creator>
  <cp:lastModifiedBy>Beasley, Tammy</cp:lastModifiedBy>
  <cp:revision>155</cp:revision>
  <dcterms:created xsi:type="dcterms:W3CDTF">2018-07-17T18:47:47Z</dcterms:created>
  <dcterms:modified xsi:type="dcterms:W3CDTF">2019-11-13T16:16:16Z</dcterms:modified>
</cp:coreProperties>
</file>