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56" r:id="rId2"/>
    <p:sldId id="888" r:id="rId3"/>
    <p:sldId id="1335" r:id="rId4"/>
    <p:sldId id="1347" r:id="rId5"/>
    <p:sldId id="1348" r:id="rId6"/>
    <p:sldId id="1289" r:id="rId7"/>
    <p:sldId id="298" r:id="rId8"/>
    <p:sldId id="1293" r:id="rId9"/>
    <p:sldId id="1295" r:id="rId10"/>
    <p:sldId id="301" r:id="rId11"/>
    <p:sldId id="1291" r:id="rId12"/>
    <p:sldId id="1292" r:id="rId13"/>
    <p:sldId id="1345" r:id="rId14"/>
    <p:sldId id="1349" r:id="rId15"/>
    <p:sldId id="260" r:id="rId16"/>
    <p:sldId id="261" r:id="rId17"/>
    <p:sldId id="262" r:id="rId18"/>
    <p:sldId id="263" r:id="rId19"/>
    <p:sldId id="258" r:id="rId20"/>
    <p:sldId id="1333" r:id="rId21"/>
    <p:sldId id="1350" r:id="rId22"/>
    <p:sldId id="257" r:id="rId23"/>
    <p:sldId id="1351" r:id="rId24"/>
    <p:sldId id="259" r:id="rId25"/>
    <p:sldId id="1352" r:id="rId26"/>
    <p:sldId id="295" r:id="rId27"/>
    <p:sldId id="296" r:id="rId28"/>
    <p:sldId id="1353" r:id="rId29"/>
    <p:sldId id="279" r:id="rId30"/>
    <p:sldId id="323" r:id="rId31"/>
    <p:sldId id="305" r:id="rId32"/>
    <p:sldId id="299" r:id="rId33"/>
    <p:sldId id="303" r:id="rId34"/>
    <p:sldId id="586"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D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4830" autoAdjust="0"/>
  </p:normalViewPr>
  <p:slideViewPr>
    <p:cSldViewPr snapToGrid="0">
      <p:cViewPr varScale="1">
        <p:scale>
          <a:sx n="108" d="100"/>
          <a:sy n="108" d="100"/>
        </p:scale>
        <p:origin x="438" y="90"/>
      </p:cViewPr>
      <p:guideLst>
        <p:guide orient="horz" pos="2160"/>
        <p:guide pos="3840"/>
      </p:guideLst>
    </p:cSldViewPr>
  </p:slideViewPr>
  <p:notesTextViewPr>
    <p:cViewPr>
      <p:scale>
        <a:sx n="1" d="1"/>
        <a:sy n="1" d="1"/>
      </p:scale>
      <p:origin x="0" y="0"/>
    </p:cViewPr>
  </p:notesTextViewPr>
  <p:sorterViewPr>
    <p:cViewPr>
      <p:scale>
        <a:sx n="100" d="100"/>
        <a:sy n="100" d="100"/>
      </p:scale>
      <p:origin x="0" y="-618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Illicit Drug Use</c:v>
                </c:pt>
                <c:pt idx="1">
                  <c:v>Contact</c:v>
                </c:pt>
                <c:pt idx="2">
                  <c:v>MSM</c:v>
                </c:pt>
                <c:pt idx="3">
                  <c:v>Homeless</c:v>
                </c:pt>
                <c:pt idx="4">
                  <c:v>Incarcerated</c:v>
                </c:pt>
                <c:pt idx="5">
                  <c:v>Travel outside US</c:v>
                </c:pt>
              </c:strCache>
            </c:strRef>
          </c:cat>
          <c:val>
            <c:numRef>
              <c:f>Sheet1!$B$2:$B$7</c:f>
              <c:numCache>
                <c:formatCode>0%</c:formatCode>
                <c:ptCount val="6"/>
                <c:pt idx="0">
                  <c:v>0.44</c:v>
                </c:pt>
                <c:pt idx="1">
                  <c:v>0.25</c:v>
                </c:pt>
                <c:pt idx="2">
                  <c:v>0.02</c:v>
                </c:pt>
                <c:pt idx="3">
                  <c:v>0.09</c:v>
                </c:pt>
                <c:pt idx="4">
                  <c:v>0.16</c:v>
                </c:pt>
                <c:pt idx="5">
                  <c:v>0.02</c:v>
                </c:pt>
              </c:numCache>
            </c:numRef>
          </c:val>
          <c:extLst>
            <c:ext xmlns:c16="http://schemas.microsoft.com/office/drawing/2014/chart" uri="{C3380CC4-5D6E-409C-BE32-E72D297353CC}">
              <c16:uniqueId val="{00000000-D81E-429B-B203-730A60A2055D}"/>
            </c:ext>
          </c:extLst>
        </c:ser>
        <c:ser>
          <c:idx val="1"/>
          <c:order val="1"/>
          <c:tx>
            <c:strRef>
              <c:f>Sheet1!$C$1</c:f>
              <c:strCache>
                <c:ptCount val="1"/>
                <c:pt idx="0">
                  <c:v>Column1</c:v>
                </c:pt>
              </c:strCache>
            </c:strRef>
          </c:tx>
          <c:spPr>
            <a:solidFill>
              <a:schemeClr val="accent2"/>
            </a:solidFill>
            <a:ln>
              <a:noFill/>
            </a:ln>
            <a:effectLst/>
          </c:spPr>
          <c:invertIfNegative val="0"/>
          <c:cat>
            <c:strRef>
              <c:f>Sheet1!$A$2:$A$7</c:f>
              <c:strCache>
                <c:ptCount val="6"/>
                <c:pt idx="0">
                  <c:v>Illicit Drug Use</c:v>
                </c:pt>
                <c:pt idx="1">
                  <c:v>Contact</c:v>
                </c:pt>
                <c:pt idx="2">
                  <c:v>MSM</c:v>
                </c:pt>
                <c:pt idx="3">
                  <c:v>Homeless</c:v>
                </c:pt>
                <c:pt idx="4">
                  <c:v>Incarcerated</c:v>
                </c:pt>
                <c:pt idx="5">
                  <c:v>Travel outside US</c:v>
                </c:pt>
              </c:strCache>
            </c:strRef>
          </c:cat>
          <c:val>
            <c:numRef>
              <c:f>Sheet1!$C$2:$C$7</c:f>
              <c:numCache>
                <c:formatCode>General</c:formatCode>
                <c:ptCount val="6"/>
              </c:numCache>
            </c:numRef>
          </c:val>
          <c:extLst>
            <c:ext xmlns:c16="http://schemas.microsoft.com/office/drawing/2014/chart" uri="{C3380CC4-5D6E-409C-BE32-E72D297353CC}">
              <c16:uniqueId val="{00000001-D81E-429B-B203-730A60A2055D}"/>
            </c:ext>
          </c:extLst>
        </c:ser>
        <c:ser>
          <c:idx val="2"/>
          <c:order val="2"/>
          <c:tx>
            <c:strRef>
              <c:f>Sheet1!$D$1</c:f>
              <c:strCache>
                <c:ptCount val="1"/>
                <c:pt idx="0">
                  <c:v>Column2</c:v>
                </c:pt>
              </c:strCache>
            </c:strRef>
          </c:tx>
          <c:spPr>
            <a:solidFill>
              <a:schemeClr val="accent3"/>
            </a:solidFill>
            <a:ln>
              <a:noFill/>
            </a:ln>
            <a:effectLst/>
          </c:spPr>
          <c:invertIfNegative val="0"/>
          <c:cat>
            <c:strRef>
              <c:f>Sheet1!$A$2:$A$7</c:f>
              <c:strCache>
                <c:ptCount val="6"/>
                <c:pt idx="0">
                  <c:v>Illicit Drug Use</c:v>
                </c:pt>
                <c:pt idx="1">
                  <c:v>Contact</c:v>
                </c:pt>
                <c:pt idx="2">
                  <c:v>MSM</c:v>
                </c:pt>
                <c:pt idx="3">
                  <c:v>Homeless</c:v>
                </c:pt>
                <c:pt idx="4">
                  <c:v>Incarcerated</c:v>
                </c:pt>
                <c:pt idx="5">
                  <c:v>Travel outside US</c:v>
                </c:pt>
              </c:strCache>
            </c:strRef>
          </c:cat>
          <c:val>
            <c:numRef>
              <c:f>Sheet1!$D$2:$D$7</c:f>
              <c:numCache>
                <c:formatCode>General</c:formatCode>
                <c:ptCount val="6"/>
              </c:numCache>
            </c:numRef>
          </c:val>
          <c:extLst>
            <c:ext xmlns:c16="http://schemas.microsoft.com/office/drawing/2014/chart" uri="{C3380CC4-5D6E-409C-BE32-E72D297353CC}">
              <c16:uniqueId val="{00000002-D81E-429B-B203-730A60A2055D}"/>
            </c:ext>
          </c:extLst>
        </c:ser>
        <c:dLbls>
          <c:showLegendKey val="0"/>
          <c:showVal val="0"/>
          <c:showCatName val="0"/>
          <c:showSerName val="0"/>
          <c:showPercent val="0"/>
          <c:showBubbleSize val="0"/>
        </c:dLbls>
        <c:gapWidth val="182"/>
        <c:axId val="373707072"/>
        <c:axId val="373705432"/>
      </c:barChart>
      <c:catAx>
        <c:axId val="37370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73705432"/>
        <c:crosses val="autoZero"/>
        <c:auto val="1"/>
        <c:lblAlgn val="ctr"/>
        <c:lblOffset val="100"/>
        <c:noMultiLvlLbl val="0"/>
      </c:catAx>
      <c:valAx>
        <c:axId val="373705432"/>
        <c:scaling>
          <c:orientation val="minMax"/>
        </c:scaling>
        <c:delete val="0"/>
        <c:axPos val="b"/>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73707072"/>
        <c:crosses val="autoZero"/>
        <c:crossBetween val="between"/>
      </c:valAx>
      <c:spPr>
        <a:no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EFE40FA-19F8-475B-9FCA-A9D02AA18366}" type="datetimeFigureOut">
              <a:rPr lang="en-US" smtClean="0"/>
              <a:t>11/13/2019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58E188F-D59C-44F0-B6D7-674F122F5AE8}" type="slidenum">
              <a:rPr lang="en-US" smtClean="0"/>
              <a:t>‹#›</a:t>
            </a:fld>
            <a:endParaRPr lang="en-US"/>
          </a:p>
        </p:txBody>
      </p:sp>
    </p:spTree>
    <p:extLst>
      <p:ext uri="{BB962C8B-B14F-4D97-AF65-F5344CB8AC3E}">
        <p14:creationId xmlns:p14="http://schemas.microsoft.com/office/powerpoint/2010/main" val="333313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7E87D-5E72-4DB7-8F5F-4B495D530DB9}" type="slidenum">
              <a:rPr lang="en-US" smtClean="0"/>
              <a:t>4</a:t>
            </a:fld>
            <a:endParaRPr lang="en-US"/>
          </a:p>
        </p:txBody>
      </p:sp>
    </p:spTree>
    <p:extLst>
      <p:ext uri="{BB962C8B-B14F-4D97-AF65-F5344CB8AC3E}">
        <p14:creationId xmlns:p14="http://schemas.microsoft.com/office/powerpoint/2010/main" val="393846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BCW program experienced a statewide loss of 21% of contracted providers and 37% of service coordinators from FY 17 to FY19.  Rural areas have been most severely impacted due to chronic provider shortages in these areas. As a result, Special Instructors, who are generalists with education and experience in the human service and education field, are often utilized to address a variety of developmental challenges often with coaching from licensed professionals such as Physical Therapists, Occupational Therapists and Speech Language Pathologists in an effort to assist in addressing provider capacity challenges.</a:t>
            </a:r>
          </a:p>
          <a:p>
            <a:endParaRPr lang="en-US" dirty="0"/>
          </a:p>
        </p:txBody>
      </p:sp>
      <p:sp>
        <p:nvSpPr>
          <p:cNvPr id="4" name="Slide Number Placeholder 3"/>
          <p:cNvSpPr>
            <a:spLocks noGrp="1"/>
          </p:cNvSpPr>
          <p:nvPr>
            <p:ph type="sldNum" sz="quarter" idx="5"/>
          </p:nvPr>
        </p:nvSpPr>
        <p:spPr/>
        <p:txBody>
          <a:bodyPr/>
          <a:lstStyle/>
          <a:p>
            <a:fld id="{355A2894-A3E9-4E9C-BEE2-7E7B77C4A717}" type="slidenum">
              <a:rPr lang="en-US" smtClean="0"/>
              <a:t>30</a:t>
            </a:fld>
            <a:endParaRPr lang="en-US" dirty="0"/>
          </a:p>
        </p:txBody>
      </p:sp>
    </p:spTree>
    <p:extLst>
      <p:ext uri="{BB962C8B-B14F-4D97-AF65-F5344CB8AC3E}">
        <p14:creationId xmlns:p14="http://schemas.microsoft.com/office/powerpoint/2010/main" val="89417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pilot has been extremely successful in the following areas:</a:t>
            </a:r>
          </a:p>
          <a:p>
            <a:endParaRPr lang="en-US" dirty="0"/>
          </a:p>
          <a:p>
            <a:pPr marL="171450" indent="-171450">
              <a:buFont typeface="Arial" panose="020B0604020202020204" pitchFamily="34" charset="0"/>
              <a:buChar char="•"/>
            </a:pPr>
            <a:r>
              <a:rPr lang="en-US" dirty="0"/>
              <a:t>Increased access to services for those families who participated; either in home or in the community </a:t>
            </a:r>
          </a:p>
          <a:p>
            <a:pPr marL="171450" indent="-171450">
              <a:buFont typeface="Arial" panose="020B0604020202020204" pitchFamily="34" charset="0"/>
              <a:buChar char="•"/>
            </a:pPr>
            <a:r>
              <a:rPr lang="en-US" dirty="0"/>
              <a:t>Family interest and excitement about availability of services</a:t>
            </a:r>
          </a:p>
          <a:p>
            <a:pPr marL="171450" indent="-171450">
              <a:buFont typeface="Arial" panose="020B0604020202020204" pitchFamily="34" charset="0"/>
              <a:buChar char="•"/>
            </a:pPr>
            <a:r>
              <a:rPr lang="en-US" dirty="0"/>
              <a:t>Increased coaching opportunities within teams</a:t>
            </a:r>
          </a:p>
          <a:p>
            <a:pPr marL="171450" indent="-171450">
              <a:buFont typeface="Arial" panose="020B0604020202020204" pitchFamily="34" charset="0"/>
              <a:buChar char="•"/>
            </a:pPr>
            <a:r>
              <a:rPr lang="en-US" dirty="0"/>
              <a:t>Increased capacity building of providers across all spectrums. </a:t>
            </a:r>
          </a:p>
          <a:p>
            <a:pPr marL="171450" indent="-171450">
              <a:buFont typeface="Arial" panose="020B0604020202020204" pitchFamily="34" charset="0"/>
              <a:buChar char="•"/>
            </a:pPr>
            <a:r>
              <a:rPr lang="en-US" dirty="0"/>
              <a:t>Less travel for providers &amp; fewer no shows = less loss of income for providers; which we are hoping will help providers see more patients and help the district recruit and retain more providers.</a:t>
            </a:r>
          </a:p>
          <a:p>
            <a:pPr marL="171450" indent="-171450">
              <a:buFont typeface="Arial" panose="020B0604020202020204" pitchFamily="34" charset="0"/>
              <a:buChar char="•"/>
            </a:pPr>
            <a:r>
              <a:rPr lang="en-US" dirty="0"/>
              <a:t>Facilitates confidence and competence for families to have greater involvement in routines-based practices</a:t>
            </a:r>
          </a:p>
          <a:p>
            <a:pPr marL="171450" indent="-171450">
              <a:buFont typeface="Arial" panose="020B0604020202020204" pitchFamily="34" charset="0"/>
              <a:buChar char="•"/>
            </a:pPr>
            <a:r>
              <a:rPr lang="en-US" dirty="0"/>
              <a:t>Reduces exposure to external factors for medically fragile children in some instances and complications related to traveling for families with medically fragile children</a:t>
            </a:r>
          </a:p>
          <a:p>
            <a:pPr marL="171450" indent="-171450">
              <a:buFont typeface="Arial" panose="020B0604020202020204" pitchFamily="34" charset="0"/>
              <a:buChar char="•"/>
            </a:pPr>
            <a:r>
              <a:rPr lang="en-US" dirty="0"/>
              <a:t>Increase in referrals secondary to increase confidence from medical professionals in the area</a:t>
            </a:r>
          </a:p>
          <a:p>
            <a:endParaRPr lang="en-US" dirty="0"/>
          </a:p>
        </p:txBody>
      </p:sp>
      <p:sp>
        <p:nvSpPr>
          <p:cNvPr id="4" name="Slide Number Placeholder 3"/>
          <p:cNvSpPr>
            <a:spLocks noGrp="1"/>
          </p:cNvSpPr>
          <p:nvPr>
            <p:ph type="sldNum" sz="quarter" idx="5"/>
          </p:nvPr>
        </p:nvSpPr>
        <p:spPr/>
        <p:txBody>
          <a:bodyPr/>
          <a:lstStyle/>
          <a:p>
            <a:fld id="{162A33C8-813A-4992-8674-052DB9AA8A06}" type="slidenum">
              <a:rPr lang="en-US" smtClean="0"/>
              <a:t>31</a:t>
            </a:fld>
            <a:endParaRPr lang="en-US"/>
          </a:p>
        </p:txBody>
      </p:sp>
    </p:spTree>
    <p:extLst>
      <p:ext uri="{BB962C8B-B14F-4D97-AF65-F5344CB8AC3E}">
        <p14:creationId xmlns:p14="http://schemas.microsoft.com/office/powerpoint/2010/main" val="237431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meeting typically occurs prior to child reaching 30 months.  </a:t>
            </a:r>
          </a:p>
          <a:p>
            <a:endParaRPr lang="en-US" dirty="0"/>
          </a:p>
          <a:p>
            <a:r>
              <a:rPr lang="en-US" dirty="0"/>
              <a:t>If given consent, families will have the opportunity to meet with a representative from the local school system to discuss services provided through the school system. The school system has their own eligibility process that includes evaluation and if eligible, placement of services within the school system and development of an Individual Education Plan (IEP).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BA117-5BB6-4BA4-94D1-AAB92E72A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65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E188F-D59C-44F0-B6D7-674F122F5AE8}" type="slidenum">
              <a:rPr lang="en-US" smtClean="0"/>
              <a:t>5</a:t>
            </a:fld>
            <a:endParaRPr lang="en-US"/>
          </a:p>
        </p:txBody>
      </p:sp>
    </p:spTree>
    <p:extLst>
      <p:ext uri="{BB962C8B-B14F-4D97-AF65-F5344CB8AC3E}">
        <p14:creationId xmlns:p14="http://schemas.microsoft.com/office/powerpoint/2010/main" val="149799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Rome 64 cases</a:t>
            </a:r>
          </a:p>
          <a:p>
            <a:r>
              <a:rPr lang="en-US" dirty="0"/>
              <a:t>Dalton 17 cases</a:t>
            </a:r>
          </a:p>
          <a:p>
            <a:r>
              <a:rPr lang="en-US" dirty="0"/>
              <a:t>Augusta 19</a:t>
            </a:r>
          </a:p>
          <a:p>
            <a:r>
              <a:rPr lang="en-US" dirty="0"/>
              <a:t>Macon, Fulton, Coastal – monitoring</a:t>
            </a:r>
            <a:r>
              <a:rPr lang="en-US" baseline="0" dirty="0"/>
              <a:t> closely</a:t>
            </a:r>
            <a:endParaRPr lang="en-US" dirty="0"/>
          </a:p>
        </p:txBody>
      </p:sp>
      <p:sp>
        <p:nvSpPr>
          <p:cNvPr id="4" name="Slide Number Placeholder 3"/>
          <p:cNvSpPr>
            <a:spLocks noGrp="1"/>
          </p:cNvSpPr>
          <p:nvPr>
            <p:ph type="sldNum" sz="quarter" idx="10"/>
          </p:nvPr>
        </p:nvSpPr>
        <p:spPr/>
        <p:txBody>
          <a:bodyPr/>
          <a:lstStyle/>
          <a:p>
            <a:fld id="{1857E87D-5E72-4DB7-8F5F-4B495D530DB9}" type="slidenum">
              <a:rPr lang="en-US" smtClean="0"/>
              <a:t>6</a:t>
            </a:fld>
            <a:endParaRPr lang="en-US"/>
          </a:p>
        </p:txBody>
      </p:sp>
    </p:spTree>
    <p:extLst>
      <p:ext uri="{BB962C8B-B14F-4D97-AF65-F5344CB8AC3E}">
        <p14:creationId xmlns:p14="http://schemas.microsoft.com/office/powerpoint/2010/main" val="111715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Dr. Taylor here</a:t>
            </a:r>
          </a:p>
        </p:txBody>
      </p:sp>
      <p:sp>
        <p:nvSpPr>
          <p:cNvPr id="4" name="Slide Number Placeholder 3"/>
          <p:cNvSpPr>
            <a:spLocks noGrp="1"/>
          </p:cNvSpPr>
          <p:nvPr>
            <p:ph type="sldNum" sz="quarter" idx="5"/>
          </p:nvPr>
        </p:nvSpPr>
        <p:spPr/>
        <p:txBody>
          <a:bodyPr/>
          <a:lstStyle/>
          <a:p>
            <a:fld id="{758E188F-D59C-44F0-B6D7-674F122F5AE8}" type="slidenum">
              <a:rPr lang="en-US" smtClean="0"/>
              <a:t>13</a:t>
            </a:fld>
            <a:endParaRPr lang="en-US"/>
          </a:p>
        </p:txBody>
      </p:sp>
    </p:spTree>
    <p:extLst>
      <p:ext uri="{BB962C8B-B14F-4D97-AF65-F5344CB8AC3E}">
        <p14:creationId xmlns:p14="http://schemas.microsoft.com/office/powerpoint/2010/main" val="267787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are an integral member of the team, as they are the experts on their children. Goals will be developed with families to assist the child in functioning as independently as possible.</a:t>
            </a:r>
          </a:p>
          <a:p>
            <a:endParaRPr lang="en-US" dirty="0"/>
          </a:p>
        </p:txBody>
      </p:sp>
      <p:sp>
        <p:nvSpPr>
          <p:cNvPr id="4" name="Slide Number Placeholder 3"/>
          <p:cNvSpPr>
            <a:spLocks noGrp="1"/>
          </p:cNvSpPr>
          <p:nvPr>
            <p:ph type="sldNum" sz="quarter" idx="5"/>
          </p:nvPr>
        </p:nvSpPr>
        <p:spPr/>
        <p:txBody>
          <a:bodyPr/>
          <a:lstStyle/>
          <a:p>
            <a:fld id="{162A33C8-813A-4992-8674-052DB9AA8A06}" type="slidenum">
              <a:rPr lang="en-US" smtClean="0"/>
              <a:t>25</a:t>
            </a:fld>
            <a:endParaRPr lang="en-US"/>
          </a:p>
        </p:txBody>
      </p:sp>
    </p:spTree>
    <p:extLst>
      <p:ext uri="{BB962C8B-B14F-4D97-AF65-F5344CB8AC3E}">
        <p14:creationId xmlns:p14="http://schemas.microsoft.com/office/powerpoint/2010/main" val="316652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5C03E36-9C58-430D-A60C-8150D3C77EB1}"/>
              </a:ext>
            </a:extLst>
          </p:cNvPr>
          <p:cNvSpPr>
            <a:spLocks noGrp="1" noRot="1" noChangeAspect="1" noChangeArrowheads="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9DC70CCA-D740-4ABF-BE37-DCD97A7AE1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Referral sources, such as child care or physician communities, are informed through a variety of methods about referral procedures and the benefits of referring children birth to 5 years of age through Children 1st.</a:t>
            </a:r>
          </a:p>
          <a:p>
            <a:r>
              <a:rPr lang="en-US" altLang="en-US" dirty="0"/>
              <a:t> </a:t>
            </a:r>
          </a:p>
          <a:p>
            <a:r>
              <a:rPr lang="en-US" altLang="en-US" dirty="0"/>
              <a:t>Referrals may come directly to BCW from families, other agencies or the public. Family information will be gathered on the Children 1st Screening and Referral form and sent to Children 1st in order to be presented at the weekly staffing meeting to be reviewed by the Birth to Five Review Team, to ensure the most appropriate referral(s) are made on behalf of the child and family.</a:t>
            </a:r>
          </a:p>
          <a:p>
            <a:endParaRPr lang="en-US" altLang="en-US" dirty="0"/>
          </a:p>
        </p:txBody>
      </p:sp>
      <p:sp>
        <p:nvSpPr>
          <p:cNvPr id="17412" name="Slide Number Placeholder 3">
            <a:extLst>
              <a:ext uri="{FF2B5EF4-FFF2-40B4-BE49-F238E27FC236}">
                <a16:creationId xmlns:a16="http://schemas.microsoft.com/office/drawing/2014/main" id="{31BEA12A-0455-422C-B0C7-E857E98E7A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80" indent="-285723">
              <a:defRPr>
                <a:solidFill>
                  <a:schemeClr val="tx1"/>
                </a:solidFill>
                <a:latin typeface="Arial" panose="020B0604020202020204" pitchFamily="34" charset="0"/>
              </a:defRPr>
            </a:lvl2pPr>
            <a:lvl3pPr marL="1142892" indent="-228578">
              <a:defRPr>
                <a:solidFill>
                  <a:schemeClr val="tx1"/>
                </a:solidFill>
                <a:latin typeface="Arial" panose="020B0604020202020204" pitchFamily="34" charset="0"/>
              </a:defRPr>
            </a:lvl3pPr>
            <a:lvl4pPr marL="1600049" indent="-228578">
              <a:defRPr>
                <a:solidFill>
                  <a:schemeClr val="tx1"/>
                </a:solidFill>
                <a:latin typeface="Arial" panose="020B0604020202020204" pitchFamily="34" charset="0"/>
              </a:defRPr>
            </a:lvl4pPr>
            <a:lvl5pPr marL="2057207" indent="-228578">
              <a:defRPr>
                <a:solidFill>
                  <a:schemeClr val="tx1"/>
                </a:solidFill>
                <a:latin typeface="Arial" panose="020B0604020202020204" pitchFamily="34" charset="0"/>
              </a:defRPr>
            </a:lvl5pPr>
            <a:lvl6pPr marL="2514364" indent="-228578" eaLnBrk="0" fontAlgn="base" hangingPunct="0">
              <a:spcBef>
                <a:spcPct val="0"/>
              </a:spcBef>
              <a:spcAft>
                <a:spcPct val="0"/>
              </a:spcAft>
              <a:defRPr>
                <a:solidFill>
                  <a:schemeClr val="tx1"/>
                </a:solidFill>
                <a:latin typeface="Arial" panose="020B0604020202020204" pitchFamily="34" charset="0"/>
              </a:defRPr>
            </a:lvl6pPr>
            <a:lvl7pPr marL="2971520" indent="-228578" eaLnBrk="0" fontAlgn="base" hangingPunct="0">
              <a:spcBef>
                <a:spcPct val="0"/>
              </a:spcBef>
              <a:spcAft>
                <a:spcPct val="0"/>
              </a:spcAft>
              <a:defRPr>
                <a:solidFill>
                  <a:schemeClr val="tx1"/>
                </a:solidFill>
                <a:latin typeface="Arial" panose="020B0604020202020204" pitchFamily="34" charset="0"/>
              </a:defRPr>
            </a:lvl7pPr>
            <a:lvl8pPr marL="3428677" indent="-228578" eaLnBrk="0" fontAlgn="base" hangingPunct="0">
              <a:spcBef>
                <a:spcPct val="0"/>
              </a:spcBef>
              <a:spcAft>
                <a:spcPct val="0"/>
              </a:spcAft>
              <a:defRPr>
                <a:solidFill>
                  <a:schemeClr val="tx1"/>
                </a:solidFill>
                <a:latin typeface="Arial" panose="020B0604020202020204" pitchFamily="34" charset="0"/>
              </a:defRPr>
            </a:lvl8pPr>
            <a:lvl9pPr marL="3885834" indent="-22857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9314FB-1C0A-46EE-B41E-922B033A2F4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204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 with a diagnosed physical or mental condition (such as blindness, Down Syndrome, or Spina Bifida)  which is known to result in a developmental delay is automatically eligible to receive services through BCW program.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BA117-5BB6-4BA4-94D1-AAB92E72A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1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D0202CD-ED35-4FD9-A526-63F66D094738}"/>
              </a:ext>
            </a:extLst>
          </p:cNvPr>
          <p:cNvSpPr>
            <a:spLocks noGrp="1" noRot="1" noChangeAspect="1" noChangeArrowheads="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1AF5A7B-ED82-42B7-8230-17FBB4EB69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plan is used to identify goals, strategies, and services that will enhance and promote the child’s development. </a:t>
            </a:r>
          </a:p>
          <a:p>
            <a:endParaRPr lang="en-US" altLang="en-US" dirty="0"/>
          </a:p>
          <a:p>
            <a:r>
              <a:rPr lang="en-US" altLang="en-US" dirty="0"/>
              <a:t>Other community programs such as Early Head Start, Private Daycare, Private Therapy, etc.</a:t>
            </a:r>
          </a:p>
          <a:p>
            <a:endParaRPr lang="en-US" altLang="en-US" dirty="0"/>
          </a:p>
          <a:p>
            <a:r>
              <a:rPr lang="en-US" altLang="en-US" dirty="0"/>
              <a:t>Although IFSPs are reviewed every 6 months, a team member (including a parent) can call a review at any time to discuss services or changes to the plan. </a:t>
            </a:r>
          </a:p>
          <a:p>
            <a:endParaRPr lang="en-US" altLang="en-US" dirty="0"/>
          </a:p>
        </p:txBody>
      </p:sp>
      <p:sp>
        <p:nvSpPr>
          <p:cNvPr id="22532" name="Slide Number Placeholder 3">
            <a:extLst>
              <a:ext uri="{FF2B5EF4-FFF2-40B4-BE49-F238E27FC236}">
                <a16:creationId xmlns:a16="http://schemas.microsoft.com/office/drawing/2014/main" id="{82F2C18E-2D51-4FDA-A5BC-48364435DD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80" indent="-285723">
              <a:defRPr>
                <a:solidFill>
                  <a:schemeClr val="tx1"/>
                </a:solidFill>
                <a:latin typeface="Arial" panose="020B0604020202020204" pitchFamily="34" charset="0"/>
              </a:defRPr>
            </a:lvl2pPr>
            <a:lvl3pPr marL="1142892" indent="-228578">
              <a:defRPr>
                <a:solidFill>
                  <a:schemeClr val="tx1"/>
                </a:solidFill>
                <a:latin typeface="Arial" panose="020B0604020202020204" pitchFamily="34" charset="0"/>
              </a:defRPr>
            </a:lvl3pPr>
            <a:lvl4pPr marL="1600049" indent="-228578">
              <a:defRPr>
                <a:solidFill>
                  <a:schemeClr val="tx1"/>
                </a:solidFill>
                <a:latin typeface="Arial" panose="020B0604020202020204" pitchFamily="34" charset="0"/>
              </a:defRPr>
            </a:lvl4pPr>
            <a:lvl5pPr marL="2057207" indent="-228578">
              <a:defRPr>
                <a:solidFill>
                  <a:schemeClr val="tx1"/>
                </a:solidFill>
                <a:latin typeface="Arial" panose="020B0604020202020204" pitchFamily="34" charset="0"/>
              </a:defRPr>
            </a:lvl5pPr>
            <a:lvl6pPr marL="2514364" indent="-228578" eaLnBrk="0" fontAlgn="base" hangingPunct="0">
              <a:spcBef>
                <a:spcPct val="0"/>
              </a:spcBef>
              <a:spcAft>
                <a:spcPct val="0"/>
              </a:spcAft>
              <a:defRPr>
                <a:solidFill>
                  <a:schemeClr val="tx1"/>
                </a:solidFill>
                <a:latin typeface="Arial" panose="020B0604020202020204" pitchFamily="34" charset="0"/>
              </a:defRPr>
            </a:lvl6pPr>
            <a:lvl7pPr marL="2971520" indent="-228578" eaLnBrk="0" fontAlgn="base" hangingPunct="0">
              <a:spcBef>
                <a:spcPct val="0"/>
              </a:spcBef>
              <a:spcAft>
                <a:spcPct val="0"/>
              </a:spcAft>
              <a:defRPr>
                <a:solidFill>
                  <a:schemeClr val="tx1"/>
                </a:solidFill>
                <a:latin typeface="Arial" panose="020B0604020202020204" pitchFamily="34" charset="0"/>
              </a:defRPr>
            </a:lvl7pPr>
            <a:lvl8pPr marL="3428677" indent="-228578" eaLnBrk="0" fontAlgn="base" hangingPunct="0">
              <a:spcBef>
                <a:spcPct val="0"/>
              </a:spcBef>
              <a:spcAft>
                <a:spcPct val="0"/>
              </a:spcAft>
              <a:defRPr>
                <a:solidFill>
                  <a:schemeClr val="tx1"/>
                </a:solidFill>
                <a:latin typeface="Arial" panose="020B0604020202020204" pitchFamily="34" charset="0"/>
              </a:defRPr>
            </a:lvl8pPr>
            <a:lvl9pPr marL="3885834" indent="-22857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50ECF91-1B5D-47AC-B463-26DDD266316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134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Individuals with Disabilities Education Act states that services should be provided in Natural Environments-- settings that are natural or normal for the child's age peers who have no disabilities.</a:t>
            </a:r>
          </a:p>
          <a:p>
            <a:endParaRPr lang="en-US" dirty="0"/>
          </a:p>
          <a:p>
            <a:r>
              <a:rPr lang="en-US" dirty="0"/>
              <a:t>Providing services in natural environments means supporting families in promoting the child’s learning opportunities in the context of daily routines, activities, and events of everyday life. Examples include home, daycare, family members home….anywhere the child normally would be on a consistent basis. This is important because it allows the parent/caregiver to be engaged in the activities and be able to implement those activities outside of scheduled sessions with a provider.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BA117-5BB6-4BA4-94D1-AAB92E72A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918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400" y="1669122"/>
            <a:ext cx="7061200" cy="779862"/>
          </a:xfrm>
          <a:prstGeom prst="rect">
            <a:avLst/>
          </a:prstGeom>
        </p:spPr>
        <p:txBody>
          <a:bodyPr anchor="b">
            <a:normAutofit/>
          </a:bodyPr>
          <a:lstStyle>
            <a:lvl1pPr algn="l">
              <a:defRPr sz="4000" baseline="0">
                <a:solidFill>
                  <a:srgbClr val="EC1C28"/>
                </a:solidFill>
                <a:latin typeface="Segoe UI Light" panose="020B0502040204020203" pitchFamily="34" charset="0"/>
                <a:cs typeface="Segoe UI Light" panose="020B0502040204020203" pitchFamily="34" charset="0"/>
              </a:defRPr>
            </a:lvl1pPr>
          </a:lstStyle>
          <a:p>
            <a:r>
              <a:rPr lang="en-US" dirty="0"/>
              <a:t>Title Heading 1(as needed)</a:t>
            </a:r>
          </a:p>
        </p:txBody>
      </p:sp>
      <p:sp>
        <p:nvSpPr>
          <p:cNvPr id="16" name="Text Placeholder 15"/>
          <p:cNvSpPr>
            <a:spLocks noGrp="1"/>
          </p:cNvSpPr>
          <p:nvPr>
            <p:ph type="body" sz="quarter" idx="10" hasCustomPrompt="1"/>
          </p:nvPr>
        </p:nvSpPr>
        <p:spPr>
          <a:xfrm>
            <a:off x="533400" y="2547302"/>
            <a:ext cx="3829484" cy="577143"/>
          </a:xfrm>
          <a:prstGeom prst="rect">
            <a:avLst/>
          </a:prstGeom>
        </p:spPr>
        <p:txBody>
          <a:bodyPr/>
          <a:lstStyle>
            <a:lvl1pPr marL="0" indent="0">
              <a:buNone/>
              <a:defRPr sz="400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130420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2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8957-3F02-40BB-80A1-830180433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A12F1-844C-4449-967A-E611A977E1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FAC3E-EE57-47ED-A686-3A5DBA0825C7}"/>
              </a:ext>
            </a:extLst>
          </p:cNvPr>
          <p:cNvSpPr>
            <a:spLocks noGrp="1"/>
          </p:cNvSpPr>
          <p:nvPr>
            <p:ph type="dt" sz="half" idx="10"/>
          </p:nvPr>
        </p:nvSpPr>
        <p:spPr/>
        <p:txBody>
          <a:bodyPr/>
          <a:lstStyle/>
          <a:p>
            <a:fld id="{DFFA96D8-DC5F-470F-8ACF-B9F236264CD5}" type="datetimeFigureOut">
              <a:rPr lang="en-US" smtClean="0"/>
              <a:t>11/13/2019</a:t>
            </a:fld>
            <a:endParaRPr lang="en-US"/>
          </a:p>
        </p:txBody>
      </p:sp>
      <p:sp>
        <p:nvSpPr>
          <p:cNvPr id="5" name="Footer Placeholder 4">
            <a:extLst>
              <a:ext uri="{FF2B5EF4-FFF2-40B4-BE49-F238E27FC236}">
                <a16:creationId xmlns:a16="http://schemas.microsoft.com/office/drawing/2014/main" id="{334F474C-1959-4287-8A52-FD341CD80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A3D42-3C9B-4C44-AA91-C40F7FB9BBC3}"/>
              </a:ext>
            </a:extLst>
          </p:cNvPr>
          <p:cNvSpPr>
            <a:spLocks noGrp="1"/>
          </p:cNvSpPr>
          <p:nvPr>
            <p:ph type="sldNum" sz="quarter" idx="12"/>
          </p:nvPr>
        </p:nvSpPr>
        <p:spPr/>
        <p:txBody>
          <a:bodyPr/>
          <a:lstStyle/>
          <a:p>
            <a:fld id="{1F1BB5DD-DEAB-4590-909A-CEA3BB54FFF1}" type="slidenum">
              <a:rPr lang="en-US" smtClean="0"/>
              <a:t>‹#›</a:t>
            </a:fld>
            <a:endParaRPr lang="en-US"/>
          </a:p>
        </p:txBody>
      </p:sp>
    </p:spTree>
    <p:extLst>
      <p:ext uri="{BB962C8B-B14F-4D97-AF65-F5344CB8AC3E}">
        <p14:creationId xmlns:p14="http://schemas.microsoft.com/office/powerpoint/2010/main" val="357206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87514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17361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20812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203017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8BB5-05F7-4970-AB5F-B6BF55959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908B40-5F6D-4BC3-96A8-E34E8315D17B}"/>
              </a:ext>
            </a:extLst>
          </p:cNvPr>
          <p:cNvSpPr>
            <a:spLocks noGrp="1"/>
          </p:cNvSpPr>
          <p:nvPr>
            <p:ph type="dt" sz="half" idx="10"/>
          </p:nvPr>
        </p:nvSpPr>
        <p:spPr/>
        <p:txBody>
          <a:bodyPr/>
          <a:lstStyle/>
          <a:p>
            <a:pPr>
              <a:defRPr/>
            </a:pPr>
            <a:fld id="{0BFC04DD-31DD-4601-9FA3-9B02FE09FF20}" type="datetimeFigureOut">
              <a:rPr lang="en-US" smtClean="0"/>
              <a:pPr>
                <a:defRPr/>
              </a:pPr>
              <a:t>11/13/2019</a:t>
            </a:fld>
            <a:endParaRPr lang="en-US" dirty="0"/>
          </a:p>
        </p:txBody>
      </p:sp>
      <p:sp>
        <p:nvSpPr>
          <p:cNvPr id="4" name="Footer Placeholder 3">
            <a:extLst>
              <a:ext uri="{FF2B5EF4-FFF2-40B4-BE49-F238E27FC236}">
                <a16:creationId xmlns:a16="http://schemas.microsoft.com/office/drawing/2014/main" id="{88154D2E-7CED-4E19-8BB9-99C64A31132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39E204FC-67A0-4D2D-9FAD-6946EB307801}"/>
              </a:ext>
            </a:extLst>
          </p:cNvPr>
          <p:cNvSpPr>
            <a:spLocks noGrp="1"/>
          </p:cNvSpPr>
          <p:nvPr>
            <p:ph type="sldNum" sz="quarter" idx="12"/>
          </p:nvPr>
        </p:nvSpPr>
        <p:spPr/>
        <p:txBody>
          <a:bodyPr/>
          <a:lstStyle/>
          <a:p>
            <a:pPr>
              <a:defRPr/>
            </a:pPr>
            <a:fld id="{55D780A4-B5DF-45C0-A369-EC7D228334DF}" type="slidenum">
              <a:rPr lang="en-US" altLang="en-US" smtClean="0"/>
              <a:pPr>
                <a:defRPr/>
              </a:pPr>
              <a:t>‹#›</a:t>
            </a:fld>
            <a:endParaRPr lang="en-US" altLang="en-US" dirty="0"/>
          </a:p>
        </p:txBody>
      </p:sp>
    </p:spTree>
    <p:extLst>
      <p:ext uri="{BB962C8B-B14F-4D97-AF65-F5344CB8AC3E}">
        <p14:creationId xmlns:p14="http://schemas.microsoft.com/office/powerpoint/2010/main" val="53711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11/13/2019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18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in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012"/>
            <a:ext cx="9867900" cy="753883"/>
          </a:xfrm>
          <a:prstGeom prst="rect">
            <a:avLst/>
          </a:prstGeom>
        </p:spPr>
      </p:pic>
      <p:sp>
        <p:nvSpPr>
          <p:cNvPr id="5" name="Text Placeholder 4"/>
          <p:cNvSpPr>
            <a:spLocks noGrp="1"/>
          </p:cNvSpPr>
          <p:nvPr>
            <p:ph type="body" sz="quarter" idx="10" hasCustomPrompt="1"/>
          </p:nvPr>
        </p:nvSpPr>
        <p:spPr>
          <a:xfrm>
            <a:off x="571500" y="2508690"/>
            <a:ext cx="4362450" cy="644525"/>
          </a:xfrm>
          <a:prstGeom prst="rect">
            <a:avLst/>
          </a:prstGeom>
        </p:spPr>
        <p:txBody>
          <a:bodyPr/>
          <a:lstStyle>
            <a:lvl1pPr>
              <a:defRPr sz="4000" baseline="0">
                <a:solidFill>
                  <a:schemeClr val="bg1"/>
                </a:solidFill>
              </a:defRPr>
            </a:lvl1pPr>
          </a:lstStyle>
          <a:p>
            <a:pPr lvl="0"/>
            <a:r>
              <a:rPr lang="en-US" dirty="0"/>
              <a:t>SECTION HEADING</a:t>
            </a:r>
          </a:p>
        </p:txBody>
      </p:sp>
    </p:spTree>
    <p:extLst>
      <p:ext uri="{BB962C8B-B14F-4D97-AF65-F5344CB8AC3E}">
        <p14:creationId xmlns:p14="http://schemas.microsoft.com/office/powerpoint/2010/main" val="413281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175027630"/>
      </p:ext>
    </p:extLst>
  </p:cSld>
  <p:clrMap bg1="lt1" tx1="dk1" bg2="lt2" tx2="dk2" accent1="accent1" accent2="accent2" accent3="accent3" accent4="accent4" accent5="accent5" accent6="accent6" hlink="hlink" folHlink="folHlink"/>
  <p:sldLayoutIdLst>
    <p:sldLayoutId id="2147483709" r:id="rId1"/>
    <p:sldLayoutId id="2147483686" r:id="rId2"/>
    <p:sldLayoutId id="2147483708" r:id="rId3"/>
    <p:sldLayoutId id="2147483665" r:id="rId4"/>
    <p:sldLayoutId id="2147483678" r:id="rId5"/>
    <p:sldLayoutId id="2147483670" r:id="rId6"/>
    <p:sldLayoutId id="2147483711" r:id="rId7"/>
    <p:sldLayoutId id="2147483714" r:id="rId8"/>
    <p:sldLayoutId id="2147483715" r:id="rId9"/>
    <p:sldLayoutId id="2147483717" r:id="rId10"/>
    <p:sldLayoutId id="2147483719" r:id="rId11"/>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herie.drenzek@dph.ga.gov"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Zachary.taylor@dph.g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Lisa.Pennington@dph.ga.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400" y="2547302"/>
            <a:ext cx="8560266" cy="577143"/>
          </a:xfrm>
        </p:spPr>
        <p:txBody>
          <a:bodyPr/>
          <a:lstStyle/>
          <a:p>
            <a:r>
              <a:rPr lang="en-US" dirty="0">
                <a:latin typeface="Segoe UI Light" panose="020B0502040204020203" pitchFamily="34" charset="0"/>
                <a:cs typeface="Segoe UI Light" panose="020B0502040204020203" pitchFamily="34" charset="0"/>
              </a:rPr>
              <a:t>Georgia Board of Public Health </a:t>
            </a:r>
          </a:p>
        </p:txBody>
      </p:sp>
      <p:sp>
        <p:nvSpPr>
          <p:cNvPr id="4" name="Text Placeholder 3"/>
          <p:cNvSpPr>
            <a:spLocks noGrp="1"/>
          </p:cNvSpPr>
          <p:nvPr>
            <p:ph type="body" sz="quarter" idx="12"/>
          </p:nvPr>
        </p:nvSpPr>
        <p:spPr>
          <a:xfrm>
            <a:off x="7327796" y="3339336"/>
            <a:ext cx="1897484" cy="419620"/>
          </a:xfrm>
        </p:spPr>
        <p:txBody>
          <a:bodyPr/>
          <a:lstStyle/>
          <a:p>
            <a:r>
              <a:rPr lang="en-US" dirty="0"/>
              <a:t> Oct. 8, 2019</a:t>
            </a:r>
          </a:p>
        </p:txBody>
      </p:sp>
    </p:spTree>
    <p:extLst>
      <p:ext uri="{BB962C8B-B14F-4D97-AF65-F5344CB8AC3E}">
        <p14:creationId xmlns:p14="http://schemas.microsoft.com/office/powerpoint/2010/main" val="183681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C5A85-D08D-4C93-81D1-95BFC4ED9678}"/>
              </a:ext>
            </a:extLst>
          </p:cNvPr>
          <p:cNvPicPr>
            <a:picLocks noChangeAspect="1"/>
          </p:cNvPicPr>
          <p:nvPr/>
        </p:nvPicPr>
        <p:blipFill>
          <a:blip r:embed="rId2"/>
          <a:stretch>
            <a:fillRect/>
          </a:stretch>
        </p:blipFill>
        <p:spPr>
          <a:xfrm>
            <a:off x="5750106" y="662560"/>
            <a:ext cx="6219303" cy="5395505"/>
          </a:xfrm>
          <a:prstGeom prst="rect">
            <a:avLst/>
          </a:prstGeom>
        </p:spPr>
      </p:pic>
      <p:pic>
        <p:nvPicPr>
          <p:cNvPr id="11" name="Picture 10">
            <a:extLst>
              <a:ext uri="{FF2B5EF4-FFF2-40B4-BE49-F238E27FC236}">
                <a16:creationId xmlns:a16="http://schemas.microsoft.com/office/drawing/2014/main" id="{789B86DB-C217-4BA1-B57E-0086C8D13FA0}"/>
              </a:ext>
            </a:extLst>
          </p:cNvPr>
          <p:cNvPicPr>
            <a:picLocks noChangeAspect="1"/>
          </p:cNvPicPr>
          <p:nvPr/>
        </p:nvPicPr>
        <p:blipFill>
          <a:blip r:embed="rId3"/>
          <a:stretch>
            <a:fillRect/>
          </a:stretch>
        </p:blipFill>
        <p:spPr>
          <a:xfrm>
            <a:off x="3332949" y="2518023"/>
            <a:ext cx="1284941" cy="1132238"/>
          </a:xfrm>
          <a:prstGeom prst="rect">
            <a:avLst/>
          </a:prstGeom>
        </p:spPr>
      </p:pic>
      <p:sp>
        <p:nvSpPr>
          <p:cNvPr id="3" name="TextBox 2">
            <a:extLst>
              <a:ext uri="{FF2B5EF4-FFF2-40B4-BE49-F238E27FC236}">
                <a16:creationId xmlns:a16="http://schemas.microsoft.com/office/drawing/2014/main" id="{81F9D56A-B1DF-4F3F-A2A6-8B32280C9F99}"/>
              </a:ext>
            </a:extLst>
          </p:cNvPr>
          <p:cNvSpPr txBox="1"/>
          <p:nvPr/>
        </p:nvSpPr>
        <p:spPr>
          <a:xfrm>
            <a:off x="990716" y="1689982"/>
            <a:ext cx="4684467" cy="2400657"/>
          </a:xfrm>
          <a:prstGeom prst="rect">
            <a:avLst/>
          </a:prstGeom>
          <a:noFill/>
        </p:spPr>
        <p:txBody>
          <a:bodyPr wrap="square" rtlCol="0">
            <a:spAutoFit/>
          </a:bodyPr>
          <a:lstStyle/>
          <a:p>
            <a:pPr>
              <a:spcBef>
                <a:spcPts val="600"/>
              </a:spcBef>
              <a:spcAft>
                <a:spcPts val="1200"/>
              </a:spcAft>
            </a:pPr>
            <a:r>
              <a:rPr lang="en-US" sz="2400" dirty="0">
                <a:latin typeface="Segoe UI" panose="020B0502040204020203" pitchFamily="34" charset="0"/>
                <a:cs typeface="Segoe UI" panose="020B0502040204020203" pitchFamily="34" charset="0"/>
              </a:rPr>
              <a:t>Overarching response strategy: target hepatitis vaccination to populations at risk.</a:t>
            </a:r>
          </a:p>
          <a:p>
            <a:pPr>
              <a:spcBef>
                <a:spcPts val="600"/>
              </a:spcBef>
              <a:spcAft>
                <a:spcPts val="1200"/>
              </a:spcAft>
            </a:pPr>
            <a:endParaRPr lang="en-US" sz="2400" dirty="0">
              <a:latin typeface="Segoe UI" panose="020B0502040204020203" pitchFamily="34" charset="0"/>
              <a:cs typeface="Segoe UI" panose="020B0502040204020203" pitchFamily="34" charset="0"/>
            </a:endParaRPr>
          </a:p>
          <a:p>
            <a:pPr>
              <a:spcBef>
                <a:spcPts val="600"/>
              </a:spcBef>
              <a:spcAft>
                <a:spcPts val="1200"/>
              </a:spcAft>
            </a:pPr>
            <a:r>
              <a:rPr lang="en-US" sz="2400" dirty="0">
                <a:latin typeface="Segoe UI" panose="020B0502040204020203" pitchFamily="34" charset="0"/>
                <a:cs typeface="Segoe UI" panose="020B0502040204020203" pitchFamily="34" charset="0"/>
              </a:rPr>
              <a:t> </a:t>
            </a:r>
          </a:p>
        </p:txBody>
      </p:sp>
      <p:sp>
        <p:nvSpPr>
          <p:cNvPr id="5" name="Rectangle 4">
            <a:extLst>
              <a:ext uri="{FF2B5EF4-FFF2-40B4-BE49-F238E27FC236}">
                <a16:creationId xmlns:a16="http://schemas.microsoft.com/office/drawing/2014/main" id="{C2EA9C46-AB29-4A26-8174-308096FFF77F}"/>
              </a:ext>
            </a:extLst>
          </p:cNvPr>
          <p:cNvSpPr/>
          <p:nvPr/>
        </p:nvSpPr>
        <p:spPr>
          <a:xfrm>
            <a:off x="561524" y="5354924"/>
            <a:ext cx="6517819" cy="923330"/>
          </a:xfrm>
          <a:prstGeom prst="rect">
            <a:avLst/>
          </a:prstGeom>
          <a:solidFill>
            <a:schemeClr val="bg2">
              <a:lumMod val="90000"/>
            </a:schemeClr>
          </a:solidFill>
        </p:spPr>
        <p:txBody>
          <a:bodyPr wrap="square">
            <a:spAutoFit/>
          </a:bodyPr>
          <a:lstStyle/>
          <a:p>
            <a:r>
              <a:rPr lang="en-US" dirty="0">
                <a:latin typeface="Segoe UI" panose="020B0502040204020203" pitchFamily="34" charset="0"/>
                <a:ea typeface="Segoe UI Emoji" panose="020B0502040204020203" pitchFamily="34" charset="0"/>
                <a:cs typeface="Segoe UI" panose="020B0502040204020203" pitchFamily="34" charset="0"/>
              </a:rPr>
              <a:t>Blue circles = Hep A vaccines given (private + public) </a:t>
            </a:r>
            <a:r>
              <a:rPr lang="en-US" dirty="0">
                <a:solidFill>
                  <a:srgbClr val="C00000"/>
                </a:solidFill>
                <a:latin typeface="Segoe UI" panose="020B0502040204020203" pitchFamily="34" charset="0"/>
                <a:ea typeface="Segoe UI Emoji" panose="020B0502040204020203" pitchFamily="34" charset="0"/>
                <a:cs typeface="Segoe UI" panose="020B0502040204020203" pitchFamily="34" charset="0"/>
              </a:rPr>
              <a:t>= ~75K </a:t>
            </a:r>
          </a:p>
          <a:p>
            <a:r>
              <a:rPr lang="en-US" dirty="0">
                <a:latin typeface="Segoe UI" panose="020B0502040204020203" pitchFamily="34" charset="0"/>
                <a:ea typeface="Segoe UI Emoji" panose="020B0502040204020203" pitchFamily="34" charset="0"/>
                <a:cs typeface="Segoe UI" panose="020B0502040204020203" pitchFamily="34" charset="0"/>
              </a:rPr>
              <a:t>Red circles =  Hep A cases</a:t>
            </a:r>
          </a:p>
          <a:p>
            <a:r>
              <a:rPr lang="en-US" dirty="0">
                <a:latin typeface="Segoe UI" panose="020B0502040204020203" pitchFamily="34" charset="0"/>
                <a:ea typeface="Segoe UI Emoji" panose="020B0502040204020203" pitchFamily="34" charset="0"/>
                <a:cs typeface="Segoe UI" panose="020B0502040204020203" pitchFamily="34" charset="0"/>
              </a:rPr>
              <a:t>Green circles = DPH Hep A Vaccine Outreach Events </a:t>
            </a:r>
            <a:r>
              <a:rPr lang="en-US" dirty="0">
                <a:solidFill>
                  <a:srgbClr val="C00000"/>
                </a:solidFill>
                <a:latin typeface="Segoe UI" panose="020B0502040204020203" pitchFamily="34" charset="0"/>
                <a:ea typeface="Segoe UI Emoji" panose="020B0502040204020203" pitchFamily="34" charset="0"/>
                <a:cs typeface="Segoe UI" panose="020B0502040204020203" pitchFamily="34" charset="0"/>
              </a:rPr>
              <a:t>=~14K</a:t>
            </a:r>
          </a:p>
        </p:txBody>
      </p:sp>
    </p:spTree>
    <p:extLst>
      <p:ext uri="{BB962C8B-B14F-4D97-AF65-F5344CB8AC3E}">
        <p14:creationId xmlns:p14="http://schemas.microsoft.com/office/powerpoint/2010/main" val="313243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71E3-B538-4551-9CDA-B7187AFA5BE6}"/>
              </a:ext>
            </a:extLst>
          </p:cNvPr>
          <p:cNvSpPr>
            <a:spLocks noGrp="1"/>
          </p:cNvSpPr>
          <p:nvPr>
            <p:ph type="title"/>
          </p:nvPr>
        </p:nvSpPr>
        <p:spPr/>
        <p:txBody>
          <a:bodyPr>
            <a:normAutofit fontScale="90000"/>
          </a:bodyPr>
          <a:lstStyle/>
          <a:p>
            <a:r>
              <a:rPr lang="en-US" dirty="0"/>
              <a:t>Hepatitis A Case Counts and Vaccine Administration, Georgia, 2018-2019</a:t>
            </a:r>
          </a:p>
        </p:txBody>
      </p:sp>
      <p:pic>
        <p:nvPicPr>
          <p:cNvPr id="4" name="Content Placeholder 3">
            <a:extLst>
              <a:ext uri="{FF2B5EF4-FFF2-40B4-BE49-F238E27FC236}">
                <a16:creationId xmlns:a16="http://schemas.microsoft.com/office/drawing/2014/main" id="{91CA72F9-72E0-47FA-BD63-BF11DE18740C}"/>
              </a:ext>
            </a:extLst>
          </p:cNvPr>
          <p:cNvPicPr>
            <a:picLocks noGrp="1" noChangeAspect="1"/>
          </p:cNvPicPr>
          <p:nvPr>
            <p:ph sz="quarter" idx="10"/>
          </p:nvPr>
        </p:nvPicPr>
        <p:blipFill>
          <a:blip r:embed="rId2"/>
          <a:stretch>
            <a:fillRect/>
          </a:stretch>
        </p:blipFill>
        <p:spPr>
          <a:xfrm>
            <a:off x="1314068" y="1659464"/>
            <a:ext cx="9032567" cy="4165783"/>
          </a:xfrm>
          <a:prstGeom prst="rect">
            <a:avLst/>
          </a:prstGeom>
        </p:spPr>
      </p:pic>
    </p:spTree>
    <p:extLst>
      <p:ext uri="{BB962C8B-B14F-4D97-AF65-F5344CB8AC3E}">
        <p14:creationId xmlns:p14="http://schemas.microsoft.com/office/powerpoint/2010/main" val="328033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79F3-3A51-446B-A929-78A54E7999E2}"/>
              </a:ext>
            </a:extLst>
          </p:cNvPr>
          <p:cNvSpPr>
            <a:spLocks noGrp="1"/>
          </p:cNvSpPr>
          <p:nvPr>
            <p:ph type="title"/>
          </p:nvPr>
        </p:nvSpPr>
        <p:spPr>
          <a:xfrm>
            <a:off x="838200" y="725491"/>
            <a:ext cx="10515600" cy="1028960"/>
          </a:xfrm>
        </p:spPr>
        <p:txBody>
          <a:bodyPr/>
          <a:lstStyle/>
          <a:p>
            <a:r>
              <a:rPr lang="en-US" dirty="0">
                <a:latin typeface="Segoe UI" panose="020B0502040204020203" pitchFamily="34" charset="0"/>
                <a:cs typeface="Segoe UI" panose="020B0502040204020203" pitchFamily="34" charset="0"/>
              </a:rPr>
              <a:t>Good News</a:t>
            </a:r>
          </a:p>
        </p:txBody>
      </p:sp>
      <p:sp>
        <p:nvSpPr>
          <p:cNvPr id="3" name="Content Placeholder 2">
            <a:extLst>
              <a:ext uri="{FF2B5EF4-FFF2-40B4-BE49-F238E27FC236}">
                <a16:creationId xmlns:a16="http://schemas.microsoft.com/office/drawing/2014/main" id="{3817E72E-153F-408F-BDA8-120489D3D6CC}"/>
              </a:ext>
            </a:extLst>
          </p:cNvPr>
          <p:cNvSpPr>
            <a:spLocks noGrp="1"/>
          </p:cNvSpPr>
          <p:nvPr>
            <p:ph sz="quarter" idx="10"/>
          </p:nvPr>
        </p:nvSpPr>
        <p:spPr>
          <a:xfrm>
            <a:off x="838200" y="1640975"/>
            <a:ext cx="9498496" cy="4437063"/>
          </a:xfrm>
        </p:spPr>
        <p:txBody>
          <a:bodyPr/>
          <a:lstStyle/>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We received some good news last week from the CDC Hepatitis A Outbreak Response Team:</a:t>
            </a:r>
          </a:p>
          <a:p>
            <a:pPr marL="457200" lvl="1" indent="0">
              <a:lnSpc>
                <a:spcPct val="100000"/>
              </a:lnSpc>
              <a:spcBef>
                <a:spcPts val="600"/>
              </a:spcBef>
              <a:spcAft>
                <a:spcPts val="1200"/>
              </a:spcAft>
              <a:buNone/>
            </a:pPr>
            <a:r>
              <a:rPr lang="en-US" sz="3000" b="1" dirty="0">
                <a:solidFill>
                  <a:srgbClr val="002060"/>
                </a:solidFill>
                <a:latin typeface="Segoe UI" panose="020B0502040204020203" pitchFamily="34" charset="0"/>
                <a:cs typeface="Segoe UI" panose="020B0502040204020203" pitchFamily="34" charset="0"/>
              </a:rPr>
              <a:t>“</a:t>
            </a:r>
            <a:r>
              <a:rPr lang="en-US" b="1" dirty="0">
                <a:solidFill>
                  <a:srgbClr val="002060"/>
                </a:solidFill>
                <a:latin typeface="Segoe UI" panose="020B0502040204020203" pitchFamily="34" charset="0"/>
                <a:cs typeface="Segoe UI" panose="020B0502040204020203" pitchFamily="34" charset="0"/>
              </a:rPr>
              <a:t>We interpret Georgia’s hepatitis A vaccination events as being </a:t>
            </a:r>
            <a:r>
              <a:rPr lang="en-US" b="1" u="sng" dirty="0">
                <a:solidFill>
                  <a:srgbClr val="002060"/>
                </a:solidFill>
                <a:latin typeface="Segoe UI" panose="020B0502040204020203" pitchFamily="34" charset="0"/>
                <a:cs typeface="Segoe UI" panose="020B0502040204020203" pitchFamily="34" charset="0"/>
              </a:rPr>
              <a:t>well targeted</a:t>
            </a:r>
            <a:r>
              <a:rPr lang="en-US" b="1" dirty="0">
                <a:solidFill>
                  <a:srgbClr val="002060"/>
                </a:solidFill>
                <a:latin typeface="Segoe UI" panose="020B0502040204020203" pitchFamily="34" charset="0"/>
                <a:cs typeface="Segoe UI" panose="020B0502040204020203" pitchFamily="34" charset="0"/>
              </a:rPr>
              <a:t> towards high-risk populations, with a minimal amount of vaccines going towards the low-risk populations, particularly in your northwest districts. Georgia’s sustained, targeted vaccination efforts may have blunted the rate of rise and will continue to do so.”</a:t>
            </a:r>
          </a:p>
          <a:p>
            <a:pPr marL="342900" indent="-342900">
              <a:buFont typeface="Arial" panose="020B0604020202020204" pitchFamily="34" charset="0"/>
              <a:buChar char="•"/>
            </a:pPr>
            <a:r>
              <a:rPr lang="en-US" sz="2400" b="1" dirty="0">
                <a:solidFill>
                  <a:srgbClr val="C00000"/>
                </a:solidFill>
                <a:latin typeface="Segoe UI" panose="020B0502040204020203" pitchFamily="34" charset="0"/>
                <a:cs typeface="Segoe UI" panose="020B0502040204020203" pitchFamily="34" charset="0"/>
              </a:rPr>
              <a:t>But we cannot be complacent!</a:t>
            </a:r>
          </a:p>
          <a:p>
            <a:pPr marL="1028700" lvl="1" indent="-342900"/>
            <a:r>
              <a:rPr lang="en-US" sz="2000" dirty="0">
                <a:latin typeface="Segoe UI" panose="020B0502040204020203" pitchFamily="34" charset="0"/>
                <a:cs typeface="Segoe UI" panose="020B0502040204020203" pitchFamily="34" charset="0"/>
              </a:rPr>
              <a:t>Florida and Tennessee outbreaks still on the upswing (~2,600 cases each)</a:t>
            </a:r>
          </a:p>
          <a:p>
            <a:pPr marL="1028700" lvl="1" indent="-342900"/>
            <a:r>
              <a:rPr lang="en-US" sz="2000" dirty="0">
                <a:latin typeface="Segoe UI" panose="020B0502040204020203" pitchFamily="34" charset="0"/>
                <a:cs typeface="Segoe UI" panose="020B0502040204020203" pitchFamily="34" charset="0"/>
              </a:rPr>
              <a:t>Increases among MSM in metro Atlanta </a:t>
            </a:r>
          </a:p>
        </p:txBody>
      </p:sp>
      <p:pic>
        <p:nvPicPr>
          <p:cNvPr id="4" name="Picture 3">
            <a:extLst>
              <a:ext uri="{FF2B5EF4-FFF2-40B4-BE49-F238E27FC236}">
                <a16:creationId xmlns:a16="http://schemas.microsoft.com/office/drawing/2014/main" id="{1EDEFA8B-CF7B-4FB0-A4F4-3D0DFC693E53}"/>
              </a:ext>
            </a:extLst>
          </p:cNvPr>
          <p:cNvPicPr>
            <a:picLocks noChangeAspect="1"/>
          </p:cNvPicPr>
          <p:nvPr/>
        </p:nvPicPr>
        <p:blipFill>
          <a:blip r:embed="rId2"/>
          <a:stretch>
            <a:fillRect/>
          </a:stretch>
        </p:blipFill>
        <p:spPr>
          <a:xfrm>
            <a:off x="9849665" y="2805375"/>
            <a:ext cx="1734440" cy="1704449"/>
          </a:xfrm>
          <a:prstGeom prst="rect">
            <a:avLst/>
          </a:prstGeom>
        </p:spPr>
      </p:pic>
    </p:spTree>
    <p:extLst>
      <p:ext uri="{BB962C8B-B14F-4D97-AF65-F5344CB8AC3E}">
        <p14:creationId xmlns:p14="http://schemas.microsoft.com/office/powerpoint/2010/main" val="222183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838200" y="3251718"/>
            <a:ext cx="10514012" cy="823912"/>
          </a:xfrm>
        </p:spPr>
        <p:txBody>
          <a:bodyPr/>
          <a:lstStyle/>
          <a:p>
            <a:r>
              <a:rPr lang="en-US" dirty="0">
                <a:latin typeface="Segoe UI" panose="020B0502040204020203" pitchFamily="34" charset="0"/>
                <a:cs typeface="Segoe UI" panose="020B0502040204020203" pitchFamily="34" charset="0"/>
              </a:rPr>
              <a:t>For more information, please contact:</a:t>
            </a:r>
            <a:endParaRPr lang="en-US" dirty="0"/>
          </a:p>
        </p:txBody>
      </p:sp>
      <p:sp>
        <p:nvSpPr>
          <p:cNvPr id="11" name="Content Placeholder 10"/>
          <p:cNvSpPr>
            <a:spLocks noGrp="1"/>
          </p:cNvSpPr>
          <p:nvPr>
            <p:ph sz="quarter" idx="4"/>
          </p:nvPr>
        </p:nvSpPr>
        <p:spPr>
          <a:xfrm>
            <a:off x="838200" y="3096194"/>
            <a:ext cx="5372819" cy="2932914"/>
          </a:xfrm>
        </p:spPr>
        <p:txBody>
          <a:bodyPr/>
          <a:lstStyle/>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r>
              <a:rPr lang="en-US" sz="2000" b="1" dirty="0"/>
              <a:t>Cherie Drenzek, DVM</a:t>
            </a:r>
          </a:p>
          <a:p>
            <a:pPr>
              <a:lnSpc>
                <a:spcPct val="100000"/>
              </a:lnSpc>
              <a:spcBef>
                <a:spcPts val="0"/>
              </a:spcBef>
            </a:pPr>
            <a:r>
              <a:rPr lang="en-US" sz="2000" dirty="0"/>
              <a:t>State Epidemiologist &amp; Chief Science Officer</a:t>
            </a:r>
          </a:p>
          <a:p>
            <a:pPr>
              <a:lnSpc>
                <a:spcPct val="100000"/>
              </a:lnSpc>
              <a:spcBef>
                <a:spcPts val="0"/>
              </a:spcBef>
            </a:pPr>
            <a:r>
              <a:rPr lang="en-US" sz="2000" dirty="0"/>
              <a:t>Georgia Department of Public Health</a:t>
            </a:r>
          </a:p>
          <a:p>
            <a:pPr>
              <a:lnSpc>
                <a:spcPct val="100000"/>
              </a:lnSpc>
              <a:spcBef>
                <a:spcPts val="0"/>
              </a:spcBef>
            </a:pPr>
            <a:r>
              <a:rPr lang="en-US" sz="2000" dirty="0"/>
              <a:t>(404) 657-2609</a:t>
            </a:r>
          </a:p>
          <a:p>
            <a:pPr>
              <a:lnSpc>
                <a:spcPct val="100000"/>
              </a:lnSpc>
              <a:spcBef>
                <a:spcPts val="0"/>
              </a:spcBef>
            </a:pPr>
            <a:r>
              <a:rPr lang="en-US" sz="2000" dirty="0">
                <a:hlinkClick r:id="rId3"/>
              </a:rPr>
              <a:t>cherie.drenzek@dph.ga.gov</a:t>
            </a: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marL="0" indent="0">
              <a:buNone/>
            </a:pPr>
            <a:endParaRPr lang="en-US" dirty="0"/>
          </a:p>
        </p:txBody>
      </p:sp>
      <p:sp>
        <p:nvSpPr>
          <p:cNvPr id="7" name="Title 6"/>
          <p:cNvSpPr>
            <a:spLocks noGrp="1"/>
          </p:cNvSpPr>
          <p:nvPr>
            <p:ph type="title"/>
          </p:nvPr>
        </p:nvSpPr>
        <p:spPr>
          <a:xfrm>
            <a:off x="838200" y="652203"/>
            <a:ext cx="10515600" cy="1028960"/>
          </a:xfrm>
        </p:spPr>
        <p:txBody>
          <a:bodyPr>
            <a:normAutofit/>
          </a:bodyPr>
          <a:lstStyle/>
          <a:p>
            <a:r>
              <a:rPr lang="en-US" dirty="0">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387214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479537"/>
            <a:ext cx="7852130" cy="644525"/>
          </a:xfrm>
        </p:spPr>
        <p:txBody>
          <a:bodyPr/>
          <a:lstStyle/>
          <a:p>
            <a:pPr algn="ctr"/>
            <a:r>
              <a:rPr lang="en-US" dirty="0"/>
              <a:t>Hepatitis A Outbreak, District 1-2</a:t>
            </a:r>
          </a:p>
        </p:txBody>
      </p:sp>
      <p:sp>
        <p:nvSpPr>
          <p:cNvPr id="5" name="Text Placeholder 5">
            <a:extLst>
              <a:ext uri="{FF2B5EF4-FFF2-40B4-BE49-F238E27FC236}">
                <a16:creationId xmlns:a16="http://schemas.microsoft.com/office/drawing/2014/main" id="{B8598900-59F0-4CE1-91DA-909B16EFD449}"/>
              </a:ext>
            </a:extLst>
          </p:cNvPr>
          <p:cNvSpPr txBox="1">
            <a:spLocks/>
          </p:cNvSpPr>
          <p:nvPr/>
        </p:nvSpPr>
        <p:spPr>
          <a:xfrm>
            <a:off x="377470" y="5515359"/>
            <a:ext cx="11437059" cy="11667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Board of Public Health / Zachary Taylor, MD, MS / North Georgia District Health Director / Oct. 8, 2019</a:t>
            </a:r>
          </a:p>
          <a:p>
            <a:endParaRPr lang="en-US" dirty="0"/>
          </a:p>
        </p:txBody>
      </p:sp>
    </p:spTree>
    <p:extLst>
      <p:ext uri="{BB962C8B-B14F-4D97-AF65-F5344CB8AC3E}">
        <p14:creationId xmlns:p14="http://schemas.microsoft.com/office/powerpoint/2010/main" val="372485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92D767-24E0-4066-B751-8F64391B3071}"/>
              </a:ext>
            </a:extLst>
          </p:cNvPr>
          <p:cNvPicPr/>
          <p:nvPr/>
        </p:nvPicPr>
        <p:blipFill rotWithShape="1">
          <a:blip r:embed="rId2"/>
          <a:srcRect l="4283" t="8148" r="3241" b="6296"/>
          <a:stretch/>
        </p:blipFill>
        <p:spPr bwMode="auto">
          <a:xfrm>
            <a:off x="709261" y="383928"/>
            <a:ext cx="9816548" cy="5846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458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6C1C-68C7-4AF5-B427-247D4EB39809}"/>
              </a:ext>
            </a:extLst>
          </p:cNvPr>
          <p:cNvSpPr>
            <a:spLocks noGrp="1"/>
          </p:cNvSpPr>
          <p:nvPr>
            <p:ph type="title"/>
          </p:nvPr>
        </p:nvSpPr>
        <p:spPr>
          <a:xfrm>
            <a:off x="838200" y="755390"/>
            <a:ext cx="10515600" cy="1028960"/>
          </a:xfrm>
        </p:spPr>
        <p:txBody>
          <a:bodyPr>
            <a:normAutofit/>
          </a:bodyPr>
          <a:lstStyle/>
          <a:p>
            <a:r>
              <a:rPr lang="en-US" sz="3600" dirty="0"/>
              <a:t>Identified Risk Factors, Confirmed HAV Infections</a:t>
            </a:r>
          </a:p>
        </p:txBody>
      </p:sp>
      <p:graphicFrame>
        <p:nvGraphicFramePr>
          <p:cNvPr id="6" name="Content Placeholder 5">
            <a:extLst>
              <a:ext uri="{FF2B5EF4-FFF2-40B4-BE49-F238E27FC236}">
                <a16:creationId xmlns:a16="http://schemas.microsoft.com/office/drawing/2014/main" id="{B646737E-43BA-4AD1-BB76-6A16005B1F68}"/>
              </a:ext>
            </a:extLst>
          </p:cNvPr>
          <p:cNvGraphicFramePr>
            <a:graphicFrameLocks noGrp="1"/>
          </p:cNvGraphicFramePr>
          <p:nvPr>
            <p:ph sz="quarter" idx="10"/>
            <p:extLst>
              <p:ext uri="{D42A27DB-BD31-4B8C-83A1-F6EECF244321}">
                <p14:modId xmlns:p14="http://schemas.microsoft.com/office/powerpoint/2010/main" val="834209161"/>
              </p:ext>
            </p:extLst>
          </p:nvPr>
        </p:nvGraphicFramePr>
        <p:xfrm>
          <a:off x="838200" y="1784350"/>
          <a:ext cx="10515600" cy="4437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736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8C07-027D-40E0-858D-640D04080F8A}"/>
              </a:ext>
            </a:extLst>
          </p:cNvPr>
          <p:cNvSpPr>
            <a:spLocks noGrp="1"/>
          </p:cNvSpPr>
          <p:nvPr>
            <p:ph type="title"/>
          </p:nvPr>
        </p:nvSpPr>
        <p:spPr>
          <a:xfrm>
            <a:off x="838200" y="755390"/>
            <a:ext cx="10515600" cy="1028960"/>
          </a:xfrm>
        </p:spPr>
        <p:txBody>
          <a:bodyPr>
            <a:normAutofit/>
          </a:bodyPr>
          <a:lstStyle/>
          <a:p>
            <a:r>
              <a:rPr lang="en-US" sz="3600" dirty="0"/>
              <a:t>District Response</a:t>
            </a:r>
          </a:p>
        </p:txBody>
      </p:sp>
      <p:sp>
        <p:nvSpPr>
          <p:cNvPr id="3" name="Content Placeholder 2">
            <a:extLst>
              <a:ext uri="{FF2B5EF4-FFF2-40B4-BE49-F238E27FC236}">
                <a16:creationId xmlns:a16="http://schemas.microsoft.com/office/drawing/2014/main" id="{FCA498C4-DCA1-4478-80F0-87FB1013E00B}"/>
              </a:ext>
            </a:extLst>
          </p:cNvPr>
          <p:cNvSpPr>
            <a:spLocks noGrp="1"/>
          </p:cNvSpPr>
          <p:nvPr>
            <p:ph sz="quarter" idx="10"/>
          </p:nvPr>
        </p:nvSpPr>
        <p:spPr>
          <a:xfrm>
            <a:off x="838200" y="1665547"/>
            <a:ext cx="10515600" cy="4437063"/>
          </a:xfrm>
        </p:spPr>
        <p:txBody>
          <a:bodyPr/>
          <a:lstStyle/>
          <a:p>
            <a:r>
              <a:rPr lang="en-US" dirty="0"/>
              <a:t>Vaccination</a:t>
            </a:r>
          </a:p>
          <a:p>
            <a:pPr lvl="1"/>
            <a:r>
              <a:rPr lang="en-US" dirty="0">
                <a:latin typeface="Segoe UI" panose="020B0502040204020203" pitchFamily="34" charset="0"/>
                <a:cs typeface="Segoe UI" panose="020B0502040204020203" pitchFamily="34" charset="0"/>
              </a:rPr>
              <a:t>Contacts</a:t>
            </a:r>
          </a:p>
          <a:p>
            <a:pPr lvl="1"/>
            <a:r>
              <a:rPr lang="en-US" dirty="0">
                <a:latin typeface="Segoe UI" panose="020B0502040204020203" pitchFamily="34" charset="0"/>
                <a:cs typeface="Segoe UI" panose="020B0502040204020203" pitchFamily="34" charset="0"/>
              </a:rPr>
              <a:t>Outreach </a:t>
            </a:r>
          </a:p>
          <a:p>
            <a:pPr lvl="2">
              <a:buFont typeface="Courier New" panose="02070309020205020404" pitchFamily="49" charset="0"/>
              <a:buChar char="o"/>
            </a:pPr>
            <a:r>
              <a:rPr lang="en-US" dirty="0">
                <a:latin typeface="Segoe UI" panose="020B0502040204020203" pitchFamily="34" charset="0"/>
                <a:cs typeface="Segoe UI" panose="020B0502040204020203" pitchFamily="34" charset="0"/>
              </a:rPr>
              <a:t>Jails</a:t>
            </a:r>
          </a:p>
          <a:p>
            <a:pPr lvl="2">
              <a:buFont typeface="Courier New" panose="02070309020205020404" pitchFamily="49" charset="0"/>
              <a:buChar char="o"/>
            </a:pPr>
            <a:r>
              <a:rPr lang="en-US" dirty="0">
                <a:latin typeface="Segoe UI" panose="020B0502040204020203" pitchFamily="34" charset="0"/>
                <a:cs typeface="Segoe UI" panose="020B0502040204020203" pitchFamily="34" charset="0"/>
              </a:rPr>
              <a:t>Substance Abuse Treatment Centers and Drug Courts</a:t>
            </a:r>
          </a:p>
          <a:p>
            <a:pPr lvl="2">
              <a:buFont typeface="Courier New" panose="02070309020205020404" pitchFamily="49" charset="0"/>
              <a:buChar char="o"/>
            </a:pPr>
            <a:r>
              <a:rPr lang="en-US" dirty="0">
                <a:latin typeface="Segoe UI" panose="020B0502040204020203" pitchFamily="34" charset="0"/>
                <a:cs typeface="Segoe UI" panose="020B0502040204020203" pitchFamily="34" charset="0"/>
              </a:rPr>
              <a:t>Homeless providers</a:t>
            </a:r>
          </a:p>
          <a:p>
            <a:pPr lvl="1"/>
            <a:r>
              <a:rPr lang="en-US" dirty="0">
                <a:latin typeface="Segoe UI" panose="020B0502040204020203" pitchFamily="34" charset="0"/>
                <a:cs typeface="Segoe UI" panose="020B0502040204020203" pitchFamily="34" charset="0"/>
              </a:rPr>
              <a:t>Removal of financial barriers</a:t>
            </a:r>
          </a:p>
          <a:p>
            <a:pPr lvl="1"/>
            <a:r>
              <a:rPr lang="en-US" dirty="0">
                <a:latin typeface="Segoe UI" panose="020B0502040204020203" pitchFamily="34" charset="0"/>
                <a:cs typeface="Segoe UI" panose="020B0502040204020203" pitchFamily="34" charset="0"/>
              </a:rPr>
              <a:t>Food service workers	</a:t>
            </a:r>
          </a:p>
          <a:p>
            <a:r>
              <a:rPr lang="en-US" dirty="0"/>
              <a:t>Environmental Health</a:t>
            </a:r>
          </a:p>
          <a:p>
            <a:r>
              <a:rPr lang="en-US" dirty="0"/>
              <a:t>Social Media</a:t>
            </a:r>
          </a:p>
        </p:txBody>
      </p:sp>
    </p:spTree>
    <p:extLst>
      <p:ext uri="{BB962C8B-B14F-4D97-AF65-F5344CB8AC3E}">
        <p14:creationId xmlns:p14="http://schemas.microsoft.com/office/powerpoint/2010/main" val="346969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1888-16F7-46EC-8071-A535953345FE}"/>
              </a:ext>
            </a:extLst>
          </p:cNvPr>
          <p:cNvSpPr>
            <a:spLocks noGrp="1"/>
          </p:cNvSpPr>
          <p:nvPr>
            <p:ph type="title"/>
          </p:nvPr>
        </p:nvSpPr>
        <p:spPr>
          <a:xfrm>
            <a:off x="838200" y="755390"/>
            <a:ext cx="10515600" cy="1028960"/>
          </a:xfrm>
        </p:spPr>
        <p:txBody>
          <a:bodyPr>
            <a:normAutofit/>
          </a:bodyPr>
          <a:lstStyle/>
          <a:p>
            <a:r>
              <a:rPr lang="en-US" sz="3600" dirty="0"/>
              <a:t>Lessons Learned and Challenges</a:t>
            </a:r>
          </a:p>
        </p:txBody>
      </p:sp>
      <p:sp>
        <p:nvSpPr>
          <p:cNvPr id="3" name="Content Placeholder 2">
            <a:extLst>
              <a:ext uri="{FF2B5EF4-FFF2-40B4-BE49-F238E27FC236}">
                <a16:creationId xmlns:a16="http://schemas.microsoft.com/office/drawing/2014/main" id="{B8755012-2ED0-4AD2-8A37-14F97519C157}"/>
              </a:ext>
            </a:extLst>
          </p:cNvPr>
          <p:cNvSpPr>
            <a:spLocks noGrp="1"/>
          </p:cNvSpPr>
          <p:nvPr>
            <p:ph sz="quarter" idx="10"/>
          </p:nvPr>
        </p:nvSpPr>
        <p:spPr>
          <a:xfrm>
            <a:off x="838200" y="1784350"/>
            <a:ext cx="8256104" cy="4437063"/>
          </a:xfrm>
        </p:spPr>
        <p:txBody>
          <a:bodyPr/>
          <a:lstStyle/>
          <a:p>
            <a:pPr marL="342900" indent="-342900">
              <a:lnSpc>
                <a:spcPct val="114000"/>
              </a:lnSpc>
              <a:spcBef>
                <a:spcPts val="0"/>
              </a:spcBef>
              <a:buFont typeface="Arial" panose="020B0604020202020204" pitchFamily="34" charset="0"/>
              <a:buChar char="•"/>
            </a:pPr>
            <a:r>
              <a:rPr lang="en-US" sz="2800" dirty="0"/>
              <a:t>Early vaccination outreach</a:t>
            </a:r>
          </a:p>
          <a:p>
            <a:pPr marL="342900" indent="-342900">
              <a:lnSpc>
                <a:spcPct val="114000"/>
              </a:lnSpc>
              <a:spcBef>
                <a:spcPts val="0"/>
              </a:spcBef>
              <a:buFont typeface="Arial" panose="020B0604020202020204" pitchFamily="34" charset="0"/>
              <a:buChar char="•"/>
            </a:pPr>
            <a:r>
              <a:rPr lang="en-US" sz="2800" dirty="0"/>
              <a:t>Records and procedures</a:t>
            </a:r>
          </a:p>
          <a:p>
            <a:pPr marL="342900" indent="-342900">
              <a:lnSpc>
                <a:spcPct val="114000"/>
              </a:lnSpc>
              <a:spcBef>
                <a:spcPts val="0"/>
              </a:spcBef>
              <a:buFont typeface="Arial" panose="020B0604020202020204" pitchFamily="34" charset="0"/>
              <a:buChar char="•"/>
            </a:pPr>
            <a:r>
              <a:rPr lang="en-US" sz="2800" dirty="0"/>
              <a:t>Social media</a:t>
            </a:r>
          </a:p>
          <a:p>
            <a:pPr marL="342900" indent="-342900">
              <a:lnSpc>
                <a:spcPct val="114000"/>
              </a:lnSpc>
              <a:spcBef>
                <a:spcPts val="0"/>
              </a:spcBef>
              <a:buFont typeface="Arial" panose="020B0604020202020204" pitchFamily="34" charset="0"/>
              <a:buChar char="•"/>
            </a:pPr>
            <a:r>
              <a:rPr lang="en-US" sz="2800" dirty="0"/>
              <a:t>Partnerships with correctional facilities, courts, drug treatment facilities</a:t>
            </a:r>
          </a:p>
          <a:p>
            <a:pPr marL="342900" indent="-342900">
              <a:lnSpc>
                <a:spcPct val="114000"/>
              </a:lnSpc>
              <a:spcBef>
                <a:spcPts val="0"/>
              </a:spcBef>
              <a:buFont typeface="Arial" panose="020B0604020202020204" pitchFamily="34" charset="0"/>
              <a:buChar char="•"/>
            </a:pPr>
            <a:r>
              <a:rPr lang="en-US" sz="2800" dirty="0"/>
              <a:t>MSM?</a:t>
            </a:r>
          </a:p>
          <a:p>
            <a:endParaRPr lang="en-US" dirty="0"/>
          </a:p>
        </p:txBody>
      </p:sp>
    </p:spTree>
    <p:extLst>
      <p:ext uri="{BB962C8B-B14F-4D97-AF65-F5344CB8AC3E}">
        <p14:creationId xmlns:p14="http://schemas.microsoft.com/office/powerpoint/2010/main" val="421408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972F-C48D-492B-9FF8-925D5A8973D4}"/>
              </a:ext>
            </a:extLst>
          </p:cNvPr>
          <p:cNvSpPr>
            <a:spLocks noGrp="1"/>
          </p:cNvSpPr>
          <p:nvPr>
            <p:ph type="title"/>
          </p:nvPr>
        </p:nvSpPr>
        <p:spPr>
          <a:xfrm>
            <a:off x="838200" y="857120"/>
            <a:ext cx="10515600" cy="1028960"/>
          </a:xfrm>
        </p:spPr>
        <p:txBody>
          <a:bodyPr>
            <a:normAutofit/>
          </a:bodyPr>
          <a:lstStyle/>
          <a:p>
            <a:r>
              <a:rPr lang="en-US" sz="3600" dirty="0"/>
              <a:t>Hepatitis A Cases – 3 NW Georgia Counties</a:t>
            </a:r>
          </a:p>
        </p:txBody>
      </p:sp>
      <p:pic>
        <p:nvPicPr>
          <p:cNvPr id="4" name="Picture 3">
            <a:extLst>
              <a:ext uri="{FF2B5EF4-FFF2-40B4-BE49-F238E27FC236}">
                <a16:creationId xmlns:a16="http://schemas.microsoft.com/office/drawing/2014/main" id="{905B666A-5A12-4800-99A0-A7BE527EFC3A}"/>
              </a:ext>
            </a:extLst>
          </p:cNvPr>
          <p:cNvPicPr>
            <a:picLocks noChangeAspect="1"/>
          </p:cNvPicPr>
          <p:nvPr/>
        </p:nvPicPr>
        <p:blipFill>
          <a:blip r:embed="rId2"/>
          <a:stretch>
            <a:fillRect/>
          </a:stretch>
        </p:blipFill>
        <p:spPr>
          <a:xfrm>
            <a:off x="1304511" y="1653769"/>
            <a:ext cx="9582978" cy="4861952"/>
          </a:xfrm>
          <a:prstGeom prst="rect">
            <a:avLst/>
          </a:prstGeom>
        </p:spPr>
      </p:pic>
    </p:spTree>
    <p:extLst>
      <p:ext uri="{BB962C8B-B14F-4D97-AF65-F5344CB8AC3E}">
        <p14:creationId xmlns:p14="http://schemas.microsoft.com/office/powerpoint/2010/main" val="390825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29CCB-5E9B-475F-BDBD-6FFBF01BE756}"/>
              </a:ext>
            </a:extLst>
          </p:cNvPr>
          <p:cNvSpPr>
            <a:spLocks noGrp="1"/>
          </p:cNvSpPr>
          <p:nvPr>
            <p:ph type="title"/>
          </p:nvPr>
        </p:nvSpPr>
        <p:spPr>
          <a:xfrm>
            <a:off x="838200" y="755390"/>
            <a:ext cx="10515600" cy="1028960"/>
          </a:xfrm>
        </p:spPr>
        <p:txBody>
          <a:bodyPr/>
          <a:lstStyle/>
          <a:p>
            <a:r>
              <a:rPr lang="en-US" dirty="0">
                <a:latin typeface="Segoe UI" panose="020B0502040204020203" pitchFamily="34" charset="0"/>
                <a:cs typeface="Segoe UI" panose="020B0502040204020203" pitchFamily="34" charset="0"/>
              </a:rPr>
              <a:t>Agenda</a:t>
            </a:r>
          </a:p>
        </p:txBody>
      </p:sp>
      <p:sp>
        <p:nvSpPr>
          <p:cNvPr id="4" name="Content Placeholder 3">
            <a:extLst>
              <a:ext uri="{FF2B5EF4-FFF2-40B4-BE49-F238E27FC236}">
                <a16:creationId xmlns:a16="http://schemas.microsoft.com/office/drawing/2014/main" id="{C5EB8134-E46E-4071-95F2-17391362D9E6}"/>
              </a:ext>
            </a:extLst>
          </p:cNvPr>
          <p:cNvSpPr>
            <a:spLocks noGrp="1"/>
          </p:cNvSpPr>
          <p:nvPr>
            <p:ph sz="quarter" idx="10"/>
          </p:nvPr>
        </p:nvSpPr>
        <p:spPr>
          <a:xfrm>
            <a:off x="838200" y="1784350"/>
            <a:ext cx="10515600" cy="4437063"/>
          </a:xfrm>
        </p:spPr>
        <p:txBody>
          <a:bodyPr/>
          <a:lstStyle/>
          <a:p>
            <a:pPr marL="342900" indent="-342900" algn="just">
              <a:buFont typeface="Arial" panose="020B0604020202020204" pitchFamily="34" charset="0"/>
              <a:buChar char="•"/>
            </a:pPr>
            <a:r>
              <a:rPr lang="en-US" sz="2200" dirty="0"/>
              <a:t>Call to order			                     James Curran, M.D., Board Chair</a:t>
            </a:r>
          </a:p>
          <a:p>
            <a:pPr marL="342900" indent="-342900" algn="just">
              <a:buFont typeface="Arial" panose="020B0604020202020204" pitchFamily="34" charset="0"/>
              <a:buChar char="•"/>
            </a:pPr>
            <a:r>
              <a:rPr lang="en-US" sz="2200" dirty="0"/>
              <a:t>Roll Call					        Mitch Rodriguez, M.D., Secretary</a:t>
            </a:r>
          </a:p>
          <a:p>
            <a:pPr marL="342900" indent="-342900">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Approval/Adoption of Minutes	                    Mitch Rodriguez, M.D., Secretary</a:t>
            </a:r>
            <a:endParaRPr lang="en-US" sz="22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Commissioner’s Update		   </a:t>
            </a:r>
            <a:r>
              <a:rPr lang="en-US" sz="2200" spc="-100" dirty="0">
                <a:latin typeface="Segoe UI" panose="020B0502040204020203" pitchFamily="34" charset="0"/>
                <a:ea typeface="Segoe UI" panose="020B0502040204020203" pitchFamily="34" charset="0"/>
                <a:cs typeface="Segoe UI" panose="020B0502040204020203" pitchFamily="34" charset="0"/>
              </a:rPr>
              <a:t>Kathleen</a:t>
            </a:r>
            <a:r>
              <a:rPr lang="en-US" sz="2200" dirty="0">
                <a:latin typeface="Segoe UI" panose="020B0502040204020203" pitchFamily="34" charset="0"/>
                <a:ea typeface="Segoe UI" panose="020B0502040204020203" pitchFamily="34" charset="0"/>
                <a:cs typeface="Segoe UI" panose="020B0502040204020203" pitchFamily="34" charset="0"/>
              </a:rPr>
              <a:t> E. </a:t>
            </a:r>
            <a:r>
              <a:rPr lang="en-US" sz="2200" spc="-100" dirty="0">
                <a:latin typeface="Segoe UI" panose="020B0502040204020203" pitchFamily="34" charset="0"/>
                <a:ea typeface="Segoe UI" panose="020B0502040204020203" pitchFamily="34" charset="0"/>
                <a:cs typeface="Segoe UI" panose="020B0502040204020203" pitchFamily="34" charset="0"/>
              </a:rPr>
              <a:t>Toomey, M.D., M.P.H., </a:t>
            </a:r>
            <a:r>
              <a:rPr lang="en-US" sz="2200" dirty="0">
                <a:latin typeface="Segoe UI" panose="020B0502040204020203" pitchFamily="34" charset="0"/>
                <a:ea typeface="Segoe UI" panose="020B0502040204020203" pitchFamily="34" charset="0"/>
                <a:cs typeface="Segoe UI" panose="020B0502040204020203" pitchFamily="34" charset="0"/>
              </a:rPr>
              <a:t>Commissioner</a:t>
            </a:r>
            <a:endParaRPr lang="en-US" dirty="0"/>
          </a:p>
        </p:txBody>
      </p:sp>
    </p:spTree>
    <p:extLst>
      <p:ext uri="{BB962C8B-B14F-4D97-AF65-F5344CB8AC3E}">
        <p14:creationId xmlns:p14="http://schemas.microsoft.com/office/powerpoint/2010/main" val="2674932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762"/>
            <a:ext cx="10515600" cy="1028960"/>
          </a:xfrm>
        </p:spPr>
        <p:txBody>
          <a:bodyPr/>
          <a:lstStyle/>
          <a:p>
            <a:r>
              <a:rPr lang="en-US" dirty="0"/>
              <a:t>Questions</a:t>
            </a:r>
          </a:p>
        </p:txBody>
      </p:sp>
      <p:sp>
        <p:nvSpPr>
          <p:cNvPr id="3" name="Content Placeholder 2"/>
          <p:cNvSpPr>
            <a:spLocks noGrp="1"/>
          </p:cNvSpPr>
          <p:nvPr>
            <p:ph sz="quarter" idx="10"/>
          </p:nvPr>
        </p:nvSpPr>
        <p:spPr>
          <a:xfrm>
            <a:off x="838200" y="4281381"/>
            <a:ext cx="4895051" cy="2870777"/>
          </a:xfrm>
        </p:spPr>
        <p:txBody>
          <a:bodyPr/>
          <a:lstStyle/>
          <a:p>
            <a:pPr>
              <a:lnSpc>
                <a:spcPct val="100000"/>
              </a:lnSpc>
              <a:spcBef>
                <a:spcPts val="0"/>
              </a:spcBef>
            </a:pPr>
            <a:r>
              <a:rPr lang="en-US" sz="1800" b="1" dirty="0"/>
              <a:t>Zachary Taylor,</a:t>
            </a:r>
            <a:r>
              <a:rPr lang="en-US" altLang="en-US" sz="1800" b="1" dirty="0"/>
              <a:t> MD, MS </a:t>
            </a:r>
          </a:p>
          <a:p>
            <a:pPr>
              <a:lnSpc>
                <a:spcPct val="100000"/>
              </a:lnSpc>
              <a:spcBef>
                <a:spcPts val="0"/>
              </a:spcBef>
            </a:pPr>
            <a:r>
              <a:rPr lang="en-US" sz="1800" dirty="0"/>
              <a:t>North Georgia Health District Director</a:t>
            </a:r>
          </a:p>
          <a:p>
            <a:pPr>
              <a:lnSpc>
                <a:spcPct val="100000"/>
              </a:lnSpc>
              <a:spcBef>
                <a:spcPts val="0"/>
              </a:spcBef>
            </a:pPr>
            <a:r>
              <a:rPr lang="en-US" sz="1800" dirty="0"/>
              <a:t>706-529-5757</a:t>
            </a:r>
          </a:p>
          <a:p>
            <a:pPr>
              <a:lnSpc>
                <a:spcPct val="100000"/>
              </a:lnSpc>
              <a:spcBef>
                <a:spcPts val="0"/>
              </a:spcBef>
            </a:pPr>
            <a:r>
              <a:rPr lang="en-US" altLang="en-US" sz="1800" dirty="0">
                <a:hlinkClick r:id="rId2"/>
              </a:rPr>
              <a:t>zachary.taylor@dph.ga.gov</a:t>
            </a:r>
            <a:endParaRPr lang="en-US" altLang="en-US" sz="1800" dirty="0"/>
          </a:p>
          <a:p>
            <a:pPr>
              <a:lnSpc>
                <a:spcPct val="100000"/>
              </a:lnSpc>
              <a:spcBef>
                <a:spcPts val="0"/>
              </a:spcBef>
            </a:pPr>
            <a:endParaRPr lang="en-US" altLang="en-US" sz="1800" dirty="0"/>
          </a:p>
          <a:p>
            <a:pPr>
              <a:lnSpc>
                <a:spcPct val="100000"/>
              </a:lnSpc>
              <a:spcBef>
                <a:spcPts val="0"/>
              </a:spcBef>
            </a:pPr>
            <a:endParaRPr lang="en-US" sz="1800" dirty="0"/>
          </a:p>
          <a:p>
            <a:endParaRPr lang="en-US" sz="1800" dirty="0"/>
          </a:p>
        </p:txBody>
      </p:sp>
      <p:sp>
        <p:nvSpPr>
          <p:cNvPr id="4" name="Rectangle 3">
            <a:extLst>
              <a:ext uri="{FF2B5EF4-FFF2-40B4-BE49-F238E27FC236}">
                <a16:creationId xmlns:a16="http://schemas.microsoft.com/office/drawing/2014/main" id="{8381E305-2626-4328-B46E-E4580E3F59B8}"/>
              </a:ext>
            </a:extLst>
          </p:cNvPr>
          <p:cNvSpPr/>
          <p:nvPr/>
        </p:nvSpPr>
        <p:spPr>
          <a:xfrm>
            <a:off x="838200" y="3664689"/>
            <a:ext cx="2681440" cy="400110"/>
          </a:xfrm>
          <a:prstGeom prst="rect">
            <a:avLst/>
          </a:prstGeom>
        </p:spPr>
        <p:txBody>
          <a:bodyPr wrap="none">
            <a:spAutoFit/>
          </a:bodyPr>
          <a:lstStyle/>
          <a:p>
            <a:r>
              <a:rPr lang="en-US" sz="2000" dirty="0">
                <a:latin typeface="Segoe UI" panose="020B0502040204020203" pitchFamily="34" charset="0"/>
                <a:cs typeface="Segoe UI" panose="020B0502040204020203" pitchFamily="34" charset="0"/>
              </a:rPr>
              <a:t>For More Information:</a:t>
            </a:r>
          </a:p>
        </p:txBody>
      </p:sp>
    </p:spTree>
    <p:extLst>
      <p:ext uri="{BB962C8B-B14F-4D97-AF65-F5344CB8AC3E}">
        <p14:creationId xmlns:p14="http://schemas.microsoft.com/office/powerpoint/2010/main" val="4090514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400" y="2565409"/>
            <a:ext cx="4704425" cy="577143"/>
          </a:xfrm>
        </p:spPr>
        <p:txBody>
          <a:bodyPr/>
          <a:lstStyle/>
          <a:p>
            <a:r>
              <a:rPr lang="en-US" dirty="0"/>
              <a:t>Babies Can’t Wait</a:t>
            </a:r>
          </a:p>
        </p:txBody>
      </p:sp>
      <p:sp>
        <p:nvSpPr>
          <p:cNvPr id="4" name="Text Placeholder 3"/>
          <p:cNvSpPr>
            <a:spLocks noGrp="1"/>
          </p:cNvSpPr>
          <p:nvPr>
            <p:ph type="body" sz="quarter" idx="12"/>
          </p:nvPr>
        </p:nvSpPr>
        <p:spPr>
          <a:xfrm>
            <a:off x="533400" y="5423741"/>
            <a:ext cx="9633585" cy="419620"/>
          </a:xfrm>
        </p:spPr>
        <p:txBody>
          <a:bodyPr/>
          <a:lstStyle/>
          <a:p>
            <a:r>
              <a:rPr lang="en-US" sz="1800" dirty="0"/>
              <a:t>Board of Public Health / Lisa Pennington, MS, MA, LPC / Oct. 8, 2019</a:t>
            </a:r>
          </a:p>
        </p:txBody>
      </p:sp>
    </p:spTree>
    <p:extLst>
      <p:ext uri="{BB962C8B-B14F-4D97-AF65-F5344CB8AC3E}">
        <p14:creationId xmlns:p14="http://schemas.microsoft.com/office/powerpoint/2010/main" val="95685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3BAC6C-80B6-4268-A717-9EAB53EEEB8F}"/>
              </a:ext>
            </a:extLst>
          </p:cNvPr>
          <p:cNvSpPr>
            <a:spLocks noGrp="1"/>
          </p:cNvSpPr>
          <p:nvPr>
            <p:ph sz="quarter" idx="10"/>
          </p:nvPr>
        </p:nvSpPr>
        <p:spPr>
          <a:xfrm>
            <a:off x="838200" y="1751438"/>
            <a:ext cx="8986891" cy="3833320"/>
          </a:xfrm>
        </p:spPr>
        <p:txBody>
          <a:bodyPr/>
          <a:lstStyle/>
          <a:p>
            <a:pPr>
              <a:lnSpc>
                <a:spcPct val="114000"/>
              </a:lnSpc>
              <a:spcBef>
                <a:spcPct val="0"/>
              </a:spcBef>
            </a:pPr>
            <a:r>
              <a:rPr lang="en-US" altLang="en-US" b="1" dirty="0"/>
              <a:t>Part C of the Individuals with Disabilities Education Act (IDEA) </a:t>
            </a:r>
            <a:r>
              <a:rPr lang="en-US" altLang="en-US" dirty="0"/>
              <a:t>guarantees all eligible children ages birth to 36 months, regardless of their disability,  have access to services that will enhance their development.</a:t>
            </a:r>
          </a:p>
          <a:p>
            <a:pPr>
              <a:lnSpc>
                <a:spcPct val="114000"/>
              </a:lnSpc>
              <a:spcBef>
                <a:spcPct val="0"/>
              </a:spcBef>
            </a:pPr>
            <a:endParaRPr lang="en-US" altLang="en-US" sz="1200" b="1" dirty="0"/>
          </a:p>
          <a:p>
            <a:pPr>
              <a:lnSpc>
                <a:spcPct val="114000"/>
              </a:lnSpc>
              <a:spcBef>
                <a:spcPct val="0"/>
              </a:spcBef>
            </a:pPr>
            <a:r>
              <a:rPr lang="en-US" altLang="en-US" b="1" dirty="0"/>
              <a:t>Babies Can’t Wait (BCW) </a:t>
            </a:r>
            <a:r>
              <a:rPr lang="en-US" kern="0" dirty="0">
                <a:solidFill>
                  <a:srgbClr val="000000"/>
                </a:solidFill>
                <a:ea typeface="Garamond" panose="02020404030301010803" pitchFamily="18" charset="0"/>
                <a:cs typeface="CenturyGothic"/>
              </a:rPr>
              <a:t>is Georgia’s Part C early intervention program for families of infants and toddlers with developmental delays and disabilities.</a:t>
            </a:r>
          </a:p>
          <a:p>
            <a:pPr>
              <a:spcBef>
                <a:spcPct val="0"/>
              </a:spcBef>
            </a:pPr>
            <a:endParaRPr lang="en-US" altLang="en-US" b="1" kern="0" dirty="0">
              <a:solidFill>
                <a:srgbClr val="000000"/>
              </a:solidFill>
            </a:endParaRPr>
          </a:p>
          <a:p>
            <a:endParaRPr lang="en-US" dirty="0"/>
          </a:p>
        </p:txBody>
      </p:sp>
      <p:sp>
        <p:nvSpPr>
          <p:cNvPr id="5" name="Title 4">
            <a:extLst>
              <a:ext uri="{FF2B5EF4-FFF2-40B4-BE49-F238E27FC236}">
                <a16:creationId xmlns:a16="http://schemas.microsoft.com/office/drawing/2014/main" id="{34AABAEA-7238-4A57-8F9A-10EDBB4D5A21}"/>
              </a:ext>
            </a:extLst>
          </p:cNvPr>
          <p:cNvSpPr>
            <a:spLocks noGrp="1"/>
          </p:cNvSpPr>
          <p:nvPr>
            <p:ph type="title"/>
          </p:nvPr>
        </p:nvSpPr>
        <p:spPr>
          <a:xfrm>
            <a:off x="838200" y="817071"/>
            <a:ext cx="10515600" cy="1028960"/>
          </a:xfrm>
        </p:spPr>
        <p:txBody>
          <a:bodyPr/>
          <a:lstStyle/>
          <a:p>
            <a:r>
              <a:rPr lang="en-US" dirty="0"/>
              <a:t>What is Babies Can’t Wait?</a:t>
            </a:r>
          </a:p>
        </p:txBody>
      </p:sp>
    </p:spTree>
    <p:extLst>
      <p:ext uri="{BB962C8B-B14F-4D97-AF65-F5344CB8AC3E}">
        <p14:creationId xmlns:p14="http://schemas.microsoft.com/office/powerpoint/2010/main" val="3281011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54E14-F856-46AE-AA8E-AD1E04AE3593}"/>
              </a:ext>
            </a:extLst>
          </p:cNvPr>
          <p:cNvSpPr>
            <a:spLocks noGrp="1"/>
          </p:cNvSpPr>
          <p:nvPr>
            <p:ph sz="quarter" idx="10"/>
          </p:nvPr>
        </p:nvSpPr>
        <p:spPr>
          <a:xfrm>
            <a:off x="838200" y="1725627"/>
            <a:ext cx="10515600" cy="4437063"/>
          </a:xfrm>
        </p:spPr>
        <p:txBody>
          <a:bodyPr/>
          <a:lstStyle/>
          <a:p>
            <a:pPr marL="342900" indent="-342900">
              <a:lnSpc>
                <a:spcPct val="114000"/>
              </a:lnSpc>
              <a:spcBef>
                <a:spcPts val="0"/>
              </a:spcBef>
              <a:buFont typeface="Arial" panose="020B0604020202020204" pitchFamily="34" charset="0"/>
              <a:buChar char="•"/>
            </a:pPr>
            <a:r>
              <a:rPr lang="en-US" dirty="0"/>
              <a:t>Assistive technology devices </a:t>
            </a:r>
          </a:p>
          <a:p>
            <a:pPr marL="342900" indent="-342900">
              <a:lnSpc>
                <a:spcPct val="114000"/>
              </a:lnSpc>
              <a:spcBef>
                <a:spcPts val="0"/>
              </a:spcBef>
              <a:buFont typeface="Arial" panose="020B0604020202020204" pitchFamily="34" charset="0"/>
              <a:buChar char="•"/>
            </a:pPr>
            <a:r>
              <a:rPr lang="en-US" dirty="0"/>
              <a:t>Audiology</a:t>
            </a:r>
          </a:p>
          <a:p>
            <a:pPr marL="342900" indent="-342900">
              <a:lnSpc>
                <a:spcPct val="114000"/>
              </a:lnSpc>
              <a:spcBef>
                <a:spcPts val="0"/>
              </a:spcBef>
              <a:buFont typeface="Arial" panose="020B0604020202020204" pitchFamily="34" charset="0"/>
              <a:buChar char="•"/>
            </a:pPr>
            <a:r>
              <a:rPr lang="en-US" dirty="0"/>
              <a:t>Behavioral intervention</a:t>
            </a:r>
          </a:p>
          <a:p>
            <a:pPr marL="342900" indent="-342900">
              <a:lnSpc>
                <a:spcPct val="114000"/>
              </a:lnSpc>
              <a:spcBef>
                <a:spcPts val="0"/>
              </a:spcBef>
              <a:buFont typeface="Arial" panose="020B0604020202020204" pitchFamily="34" charset="0"/>
              <a:buChar char="•"/>
            </a:pPr>
            <a:r>
              <a:rPr lang="en-US" dirty="0"/>
              <a:t>Evaluation and assessment</a:t>
            </a:r>
          </a:p>
          <a:p>
            <a:pPr marL="342900" indent="-342900">
              <a:lnSpc>
                <a:spcPct val="114000"/>
              </a:lnSpc>
              <a:spcBef>
                <a:spcPts val="0"/>
              </a:spcBef>
              <a:buFont typeface="Arial" panose="020B0604020202020204" pitchFamily="34" charset="0"/>
              <a:buChar char="•"/>
            </a:pPr>
            <a:r>
              <a:rPr lang="en-US" dirty="0"/>
              <a:t>Family training and counseling </a:t>
            </a:r>
          </a:p>
          <a:p>
            <a:pPr marL="342900" indent="-342900">
              <a:lnSpc>
                <a:spcPct val="114000"/>
              </a:lnSpc>
              <a:spcBef>
                <a:spcPts val="0"/>
              </a:spcBef>
              <a:buFont typeface="Arial" panose="020B0604020202020204" pitchFamily="34" charset="0"/>
              <a:buChar char="•"/>
            </a:pPr>
            <a:r>
              <a:rPr lang="en-US" dirty="0"/>
              <a:t>Health &amp; medical services</a:t>
            </a:r>
          </a:p>
          <a:p>
            <a:pPr marL="342900" indent="-342900">
              <a:lnSpc>
                <a:spcPct val="114000"/>
              </a:lnSpc>
              <a:spcBef>
                <a:spcPts val="0"/>
              </a:spcBef>
              <a:buFont typeface="Arial" panose="020B0604020202020204" pitchFamily="34" charset="0"/>
              <a:buChar char="•"/>
            </a:pPr>
            <a:r>
              <a:rPr lang="en-US" dirty="0"/>
              <a:t>Nutrition services </a:t>
            </a:r>
          </a:p>
        </p:txBody>
      </p:sp>
      <p:sp>
        <p:nvSpPr>
          <p:cNvPr id="5" name="Rectangle 4">
            <a:extLst>
              <a:ext uri="{FF2B5EF4-FFF2-40B4-BE49-F238E27FC236}">
                <a16:creationId xmlns:a16="http://schemas.microsoft.com/office/drawing/2014/main" id="{D19DA64F-FCC5-4984-8E4E-FE6BC01D857D}"/>
              </a:ext>
            </a:extLst>
          </p:cNvPr>
          <p:cNvSpPr/>
          <p:nvPr/>
        </p:nvSpPr>
        <p:spPr>
          <a:xfrm>
            <a:off x="5675586" y="1725627"/>
            <a:ext cx="5173717" cy="3003899"/>
          </a:xfrm>
          <a:prstGeom prst="rect">
            <a:avLst/>
          </a:prstGeom>
        </p:spPr>
        <p:txBody>
          <a:bodyPr wrap="square">
            <a:spAutoFit/>
          </a:bodyPr>
          <a:lstStyle/>
          <a:p>
            <a:pPr marL="342900" indent="-342900">
              <a:lnSpc>
                <a:spcPct val="114000"/>
              </a:lnSpc>
              <a:spcBef>
                <a:spcPct val="0"/>
              </a:spcBef>
              <a:buFont typeface="Arial" panose="020B0604020202020204" pitchFamily="34" charset="0"/>
              <a:buChar char="•"/>
            </a:pPr>
            <a:r>
              <a:rPr lang="en-US" altLang="en-US" sz="2400" dirty="0">
                <a:latin typeface="Segoe UI" panose="020B0502040204020203" pitchFamily="34" charset="0"/>
                <a:ea typeface="Segoe UI" panose="020B0502040204020203" pitchFamily="34" charset="0"/>
                <a:cs typeface="Segoe UI" panose="020B0502040204020203" pitchFamily="34" charset="0"/>
              </a:rPr>
              <a:t>Physical  &amp; Occupational Therapy</a:t>
            </a:r>
          </a:p>
          <a:p>
            <a:pPr marL="342900" indent="-342900">
              <a:lnSpc>
                <a:spcPct val="114000"/>
              </a:lnSpc>
              <a:spcBef>
                <a:spcPct val="0"/>
              </a:spcBef>
              <a:buFont typeface="Arial" panose="020B0604020202020204" pitchFamily="34" charset="0"/>
              <a:buChar char="•"/>
            </a:pPr>
            <a:r>
              <a:rPr lang="en-US" altLang="en-US" sz="2400" dirty="0">
                <a:latin typeface="Segoe UI" panose="020B0502040204020203" pitchFamily="34" charset="0"/>
                <a:ea typeface="Segoe UI" panose="020B0502040204020203" pitchFamily="34" charset="0"/>
                <a:cs typeface="Segoe UI" panose="020B0502040204020203" pitchFamily="34" charset="0"/>
              </a:rPr>
              <a:t>Psychological services</a:t>
            </a:r>
          </a:p>
          <a:p>
            <a:pPr marL="342900" indent="-342900">
              <a:lnSpc>
                <a:spcPct val="114000"/>
              </a:lnSpc>
              <a:spcBef>
                <a:spcPct val="0"/>
              </a:spcBef>
              <a:buFont typeface="Arial" panose="020B0604020202020204" pitchFamily="34" charset="0"/>
              <a:buChar char="•"/>
            </a:pPr>
            <a:r>
              <a:rPr lang="en-US" altLang="en-US" sz="2400" dirty="0">
                <a:latin typeface="Segoe UI" panose="020B0502040204020203" pitchFamily="34" charset="0"/>
                <a:ea typeface="Segoe UI" panose="020B0502040204020203" pitchFamily="34" charset="0"/>
                <a:cs typeface="Segoe UI" panose="020B0502040204020203" pitchFamily="34" charset="0"/>
              </a:rPr>
              <a:t>Service coordination</a:t>
            </a:r>
          </a:p>
          <a:p>
            <a:pPr marL="342900" indent="-342900">
              <a:lnSpc>
                <a:spcPct val="114000"/>
              </a:lnSpc>
              <a:spcBef>
                <a:spcPct val="0"/>
              </a:spcBef>
              <a:buFont typeface="Arial" panose="020B0604020202020204" pitchFamily="34" charset="0"/>
              <a:buChar char="•"/>
            </a:pPr>
            <a:r>
              <a:rPr lang="en-US" altLang="en-US" sz="2400" dirty="0">
                <a:latin typeface="Segoe UI" panose="020B0502040204020203" pitchFamily="34" charset="0"/>
                <a:ea typeface="Segoe UI" panose="020B0502040204020203" pitchFamily="34" charset="0"/>
                <a:cs typeface="Segoe UI" panose="020B0502040204020203" pitchFamily="34" charset="0"/>
              </a:rPr>
              <a:t>Social work</a:t>
            </a:r>
          </a:p>
          <a:p>
            <a:pPr marL="342900" indent="-342900">
              <a:lnSpc>
                <a:spcPct val="114000"/>
              </a:lnSpc>
              <a:spcBef>
                <a:spcPct val="0"/>
              </a:spcBef>
              <a:buFont typeface="Arial" panose="020B0604020202020204" pitchFamily="34" charset="0"/>
              <a:buChar char="•"/>
            </a:pPr>
            <a:r>
              <a:rPr lang="en-US" altLang="en-US" sz="2400" dirty="0">
                <a:latin typeface="Segoe UI" panose="020B0502040204020203" pitchFamily="34" charset="0"/>
                <a:ea typeface="Segoe UI" panose="020B0502040204020203" pitchFamily="34" charset="0"/>
                <a:cs typeface="Segoe UI" panose="020B0502040204020203" pitchFamily="34" charset="0"/>
              </a:rPr>
              <a:t>Special instruction</a:t>
            </a:r>
          </a:p>
          <a:p>
            <a:pPr marL="342900" indent="-342900">
              <a:lnSpc>
                <a:spcPct val="114000"/>
              </a:lnSpc>
              <a:spcBef>
                <a:spcPct val="0"/>
              </a:spcBef>
              <a:buFont typeface="Arial" panose="020B0604020202020204" pitchFamily="34" charset="0"/>
              <a:buChar char="•"/>
            </a:pPr>
            <a:r>
              <a:rPr lang="en-US" altLang="en-US" sz="2400" dirty="0">
                <a:latin typeface="Segoe UI" panose="020B0502040204020203" pitchFamily="34" charset="0"/>
                <a:ea typeface="Segoe UI" panose="020B0502040204020203" pitchFamily="34" charset="0"/>
                <a:cs typeface="Segoe UI" panose="020B0502040204020203" pitchFamily="34" charset="0"/>
              </a:rPr>
              <a:t>Speech-language pathology</a:t>
            </a:r>
          </a:p>
          <a:p>
            <a:pPr marL="342900" indent="-342900">
              <a:lnSpc>
                <a:spcPct val="114000"/>
              </a:lnSpc>
              <a:spcBef>
                <a:spcPct val="0"/>
              </a:spcBef>
              <a:buFont typeface="Arial" panose="020B0604020202020204" pitchFamily="34" charset="0"/>
              <a:buChar char="•"/>
            </a:pPr>
            <a:r>
              <a:rPr lang="en-US" altLang="en-US" sz="2400" dirty="0">
                <a:latin typeface="Segoe UI" panose="020B0502040204020203" pitchFamily="34" charset="0"/>
                <a:ea typeface="Segoe UI" panose="020B0502040204020203" pitchFamily="34" charset="0"/>
                <a:cs typeface="Segoe UI" panose="020B0502040204020203" pitchFamily="34" charset="0"/>
              </a:rPr>
              <a:t>Vision services </a:t>
            </a:r>
          </a:p>
        </p:txBody>
      </p:sp>
      <p:sp>
        <p:nvSpPr>
          <p:cNvPr id="6" name="Title 5">
            <a:extLst>
              <a:ext uri="{FF2B5EF4-FFF2-40B4-BE49-F238E27FC236}">
                <a16:creationId xmlns:a16="http://schemas.microsoft.com/office/drawing/2014/main" id="{98C2AC03-86C8-4C3B-B140-0E284DB9ACA4}"/>
              </a:ext>
            </a:extLst>
          </p:cNvPr>
          <p:cNvSpPr>
            <a:spLocks noGrp="1"/>
          </p:cNvSpPr>
          <p:nvPr>
            <p:ph type="title"/>
          </p:nvPr>
        </p:nvSpPr>
        <p:spPr>
          <a:xfrm>
            <a:off x="754117" y="777947"/>
            <a:ext cx="10515600" cy="1028960"/>
          </a:xfrm>
        </p:spPr>
        <p:txBody>
          <a:bodyPr/>
          <a:lstStyle/>
          <a:p>
            <a:r>
              <a:rPr lang="en-US" dirty="0"/>
              <a:t>What are Early Intervention Services?</a:t>
            </a:r>
          </a:p>
        </p:txBody>
      </p:sp>
    </p:spTree>
    <p:extLst>
      <p:ext uri="{BB962C8B-B14F-4D97-AF65-F5344CB8AC3E}">
        <p14:creationId xmlns:p14="http://schemas.microsoft.com/office/powerpoint/2010/main" val="195314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F0A9-D7FF-4291-81C8-EBB66A3F8F35}"/>
              </a:ext>
            </a:extLst>
          </p:cNvPr>
          <p:cNvSpPr>
            <a:spLocks noGrp="1"/>
          </p:cNvSpPr>
          <p:nvPr>
            <p:ph sz="quarter" idx="10"/>
          </p:nvPr>
        </p:nvSpPr>
        <p:spPr>
          <a:xfrm>
            <a:off x="838200" y="1675473"/>
            <a:ext cx="7835020" cy="4082220"/>
          </a:xfrm>
        </p:spPr>
        <p:txBody>
          <a:bodyPr/>
          <a:lstStyle/>
          <a:p>
            <a:pPr marL="347663" lvl="0" indent="-333375">
              <a:lnSpc>
                <a:spcPct val="114000"/>
              </a:lnSpc>
              <a:spcBef>
                <a:spcPts val="0"/>
              </a:spcBef>
              <a:buFont typeface="Arial" pitchFamily="34" charset="0"/>
              <a:buChar char="•"/>
              <a:defRPr/>
            </a:pPr>
            <a:r>
              <a:rPr lang="en-US" dirty="0">
                <a:solidFill>
                  <a:prstClr val="black"/>
                </a:solidFill>
                <a:latin typeface="Segoe UI"/>
                <a:cs typeface="+mn-cs"/>
              </a:rPr>
              <a:t>Screening</a:t>
            </a:r>
          </a:p>
          <a:p>
            <a:pPr marL="347663" lvl="0" indent="-333375">
              <a:lnSpc>
                <a:spcPct val="114000"/>
              </a:lnSpc>
              <a:spcBef>
                <a:spcPts val="0"/>
              </a:spcBef>
              <a:buFont typeface="Arial" pitchFamily="34" charset="0"/>
              <a:buChar char="•"/>
              <a:defRPr/>
            </a:pPr>
            <a:r>
              <a:rPr lang="en-US" dirty="0">
                <a:solidFill>
                  <a:prstClr val="black"/>
                </a:solidFill>
                <a:latin typeface="Segoe UI"/>
                <a:cs typeface="+mn-cs"/>
              </a:rPr>
              <a:t>Evaluation</a:t>
            </a:r>
          </a:p>
          <a:p>
            <a:pPr marL="347663" lvl="0" indent="-333375">
              <a:lnSpc>
                <a:spcPct val="114000"/>
              </a:lnSpc>
              <a:spcBef>
                <a:spcPts val="0"/>
              </a:spcBef>
              <a:buFont typeface="Arial" pitchFamily="34" charset="0"/>
              <a:buChar char="•"/>
              <a:defRPr/>
            </a:pPr>
            <a:r>
              <a:rPr lang="en-US" dirty="0">
                <a:solidFill>
                  <a:prstClr val="black"/>
                </a:solidFill>
                <a:latin typeface="Segoe UI"/>
                <a:cs typeface="+mn-cs"/>
              </a:rPr>
              <a:t>Assessment</a:t>
            </a:r>
          </a:p>
          <a:p>
            <a:pPr marL="347663" lvl="0" indent="-333375">
              <a:lnSpc>
                <a:spcPct val="114000"/>
              </a:lnSpc>
              <a:spcBef>
                <a:spcPts val="0"/>
              </a:spcBef>
              <a:buFont typeface="Arial" pitchFamily="34" charset="0"/>
              <a:buChar char="•"/>
              <a:defRPr/>
            </a:pPr>
            <a:r>
              <a:rPr lang="en-US" dirty="0">
                <a:solidFill>
                  <a:prstClr val="black"/>
                </a:solidFill>
                <a:latin typeface="Segoe UI"/>
                <a:cs typeface="+mn-cs"/>
              </a:rPr>
              <a:t>Individualized Family Service Plan (IFSP) Development</a:t>
            </a:r>
          </a:p>
          <a:p>
            <a:pPr marL="347663" lvl="0" indent="-333375">
              <a:lnSpc>
                <a:spcPct val="114000"/>
              </a:lnSpc>
              <a:spcBef>
                <a:spcPts val="0"/>
              </a:spcBef>
              <a:buFont typeface="Arial" pitchFamily="34" charset="0"/>
              <a:buChar char="•"/>
              <a:defRPr/>
            </a:pPr>
            <a:r>
              <a:rPr lang="en-US" dirty="0">
                <a:solidFill>
                  <a:prstClr val="black"/>
                </a:solidFill>
                <a:latin typeface="Segoe UI"/>
                <a:cs typeface="+mn-cs"/>
              </a:rPr>
              <a:t>Service Coordination</a:t>
            </a:r>
          </a:p>
          <a:p>
            <a:pPr marL="347663" lvl="0" indent="-333375">
              <a:lnSpc>
                <a:spcPct val="114000"/>
              </a:lnSpc>
              <a:spcBef>
                <a:spcPts val="0"/>
              </a:spcBef>
              <a:buFont typeface="Arial" pitchFamily="34" charset="0"/>
              <a:buChar char="•"/>
              <a:defRPr/>
            </a:pPr>
            <a:r>
              <a:rPr lang="en-US" dirty="0">
                <a:solidFill>
                  <a:prstClr val="black"/>
                </a:solidFill>
                <a:latin typeface="Segoe UI"/>
                <a:cs typeface="+mn-cs"/>
              </a:rPr>
              <a:t>Procedural Safeguards</a:t>
            </a:r>
          </a:p>
          <a:p>
            <a:endParaRPr lang="en-US" dirty="0"/>
          </a:p>
        </p:txBody>
      </p:sp>
      <p:sp>
        <p:nvSpPr>
          <p:cNvPr id="6" name="Title 5">
            <a:extLst>
              <a:ext uri="{FF2B5EF4-FFF2-40B4-BE49-F238E27FC236}">
                <a16:creationId xmlns:a16="http://schemas.microsoft.com/office/drawing/2014/main" id="{A601DDAF-EC74-4C6E-BDFF-B5B3B2A0B95B}"/>
              </a:ext>
            </a:extLst>
          </p:cNvPr>
          <p:cNvSpPr>
            <a:spLocks noGrp="1"/>
          </p:cNvSpPr>
          <p:nvPr>
            <p:ph type="title"/>
          </p:nvPr>
        </p:nvSpPr>
        <p:spPr>
          <a:xfrm>
            <a:off x="838200" y="827582"/>
            <a:ext cx="10515600" cy="1028960"/>
          </a:xfrm>
        </p:spPr>
        <p:txBody>
          <a:bodyPr/>
          <a:lstStyle/>
          <a:p>
            <a:r>
              <a:rPr lang="en-US" dirty="0"/>
              <a:t>Services Provided at No Cost</a:t>
            </a:r>
          </a:p>
        </p:txBody>
      </p:sp>
    </p:spTree>
    <p:extLst>
      <p:ext uri="{BB962C8B-B14F-4D97-AF65-F5344CB8AC3E}">
        <p14:creationId xmlns:p14="http://schemas.microsoft.com/office/powerpoint/2010/main" val="88624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C2C2B-CD90-4BBC-B8BA-D96FA8C999F7}"/>
              </a:ext>
            </a:extLst>
          </p:cNvPr>
          <p:cNvSpPr>
            <a:spLocks noGrp="1"/>
          </p:cNvSpPr>
          <p:nvPr>
            <p:ph sz="quarter" idx="10"/>
          </p:nvPr>
        </p:nvSpPr>
        <p:spPr>
          <a:xfrm>
            <a:off x="838200" y="1631607"/>
            <a:ext cx="8673662" cy="4437063"/>
          </a:xfrm>
        </p:spPr>
        <p:txBody>
          <a:bodyPr/>
          <a:lstStyle/>
          <a:p>
            <a:pPr marL="342900" indent="-342900">
              <a:lnSpc>
                <a:spcPct val="114000"/>
              </a:lnSpc>
              <a:spcBef>
                <a:spcPct val="0"/>
              </a:spcBef>
              <a:buFont typeface="Arial" panose="020B0604020202020204" pitchFamily="34" charset="0"/>
              <a:buChar char="•"/>
            </a:pPr>
            <a:r>
              <a:rPr lang="en-US" altLang="en-US" dirty="0"/>
              <a:t>Minimize need for special education and support services in the future.  </a:t>
            </a:r>
          </a:p>
          <a:p>
            <a:pPr marL="342900" indent="-342900">
              <a:lnSpc>
                <a:spcPct val="114000"/>
              </a:lnSpc>
              <a:spcBef>
                <a:spcPct val="0"/>
              </a:spcBef>
              <a:buFont typeface="Arial" panose="020B0604020202020204" pitchFamily="34" charset="0"/>
              <a:buChar char="•"/>
            </a:pPr>
            <a:r>
              <a:rPr lang="en-US" altLang="en-US" dirty="0"/>
              <a:t>Help children develop to their fullest potential and support families &amp; children fully participate in their communities.</a:t>
            </a:r>
          </a:p>
          <a:p>
            <a:pPr marL="342900" indent="-342900">
              <a:lnSpc>
                <a:spcPct val="114000"/>
              </a:lnSpc>
              <a:spcBef>
                <a:spcPct val="0"/>
              </a:spcBef>
              <a:buFont typeface="Arial" panose="020B0604020202020204" pitchFamily="34" charset="0"/>
              <a:buChar char="•"/>
            </a:pPr>
            <a:r>
              <a:rPr lang="en-US" altLang="en-US" dirty="0"/>
              <a:t>Support families in developing natural support systems that will last after BCW.</a:t>
            </a:r>
          </a:p>
          <a:p>
            <a:pPr marL="342900" indent="-342900">
              <a:lnSpc>
                <a:spcPct val="114000"/>
              </a:lnSpc>
              <a:spcBef>
                <a:spcPct val="0"/>
              </a:spcBef>
              <a:buFont typeface="Arial" panose="020B0604020202020204" pitchFamily="34" charset="0"/>
              <a:buChar char="•"/>
            </a:pPr>
            <a:r>
              <a:rPr lang="en-US" altLang="en-US" dirty="0"/>
              <a:t>Empower families to advocate for their child’s needs.</a:t>
            </a:r>
          </a:p>
          <a:p>
            <a:endParaRPr lang="en-US" dirty="0"/>
          </a:p>
        </p:txBody>
      </p:sp>
      <p:sp>
        <p:nvSpPr>
          <p:cNvPr id="5" name="Title 4">
            <a:extLst>
              <a:ext uri="{FF2B5EF4-FFF2-40B4-BE49-F238E27FC236}">
                <a16:creationId xmlns:a16="http://schemas.microsoft.com/office/drawing/2014/main" id="{34503EBC-56E6-4249-96A0-16CA8BB07EED}"/>
              </a:ext>
            </a:extLst>
          </p:cNvPr>
          <p:cNvSpPr>
            <a:spLocks noGrp="1"/>
          </p:cNvSpPr>
          <p:nvPr>
            <p:ph type="title"/>
          </p:nvPr>
        </p:nvSpPr>
        <p:spPr>
          <a:xfrm>
            <a:off x="838200" y="785540"/>
            <a:ext cx="10515600" cy="1028960"/>
          </a:xfrm>
        </p:spPr>
        <p:txBody>
          <a:bodyPr/>
          <a:lstStyle/>
          <a:p>
            <a:r>
              <a:rPr lang="en-US" dirty="0"/>
              <a:t>Benefits of Early Intervention</a:t>
            </a:r>
          </a:p>
        </p:txBody>
      </p:sp>
    </p:spTree>
    <p:extLst>
      <p:ext uri="{BB962C8B-B14F-4D97-AF65-F5344CB8AC3E}">
        <p14:creationId xmlns:p14="http://schemas.microsoft.com/office/powerpoint/2010/main" val="2881706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87B74838-05DE-4F34-92DF-F0C92B060B54}"/>
              </a:ext>
            </a:extLst>
          </p:cNvPr>
          <p:cNvSpPr>
            <a:spLocks noGrp="1"/>
          </p:cNvSpPr>
          <p:nvPr>
            <p:ph sz="quarter" idx="10"/>
          </p:nvPr>
        </p:nvSpPr>
        <p:spPr>
          <a:xfrm>
            <a:off x="838200" y="1784350"/>
            <a:ext cx="9260851" cy="4437063"/>
          </a:xfrm>
        </p:spPr>
        <p:txBody>
          <a:bodyPr>
            <a:normAutofit/>
          </a:bodyPr>
          <a:lstStyle/>
          <a:p>
            <a:pPr marL="342900" indent="-342900">
              <a:lnSpc>
                <a:spcPct val="114000"/>
              </a:lnSpc>
              <a:spcBef>
                <a:spcPts val="0"/>
              </a:spcBef>
              <a:buFont typeface="Arial" panose="020B0604020202020204" pitchFamily="34" charset="0"/>
              <a:buChar char="•"/>
            </a:pPr>
            <a:r>
              <a:rPr lang="en-US" altLang="en-US" dirty="0"/>
              <a:t>Referrals of children birth to 5 years of age to public health services including early intervention services provided through BCW, come through Children 1st. </a:t>
            </a:r>
          </a:p>
          <a:p>
            <a:pPr marL="342900" indent="-342900">
              <a:lnSpc>
                <a:spcPct val="114000"/>
              </a:lnSpc>
              <a:spcBef>
                <a:spcPts val="0"/>
              </a:spcBef>
              <a:buFont typeface="Arial" panose="020B0604020202020204" pitchFamily="34" charset="0"/>
              <a:buChar char="•"/>
            </a:pPr>
            <a:r>
              <a:rPr lang="en-US" altLang="en-US" dirty="0"/>
              <a:t>Children 1st is the single point of entry for DPH’s Maternal and Child Health program. </a:t>
            </a:r>
          </a:p>
          <a:p>
            <a:pPr marL="342900" indent="-342900">
              <a:lnSpc>
                <a:spcPct val="114000"/>
              </a:lnSpc>
              <a:spcBef>
                <a:spcPts val="0"/>
              </a:spcBef>
              <a:buFont typeface="Arial" panose="020B0604020202020204" pitchFamily="34" charset="0"/>
              <a:buChar char="•"/>
            </a:pPr>
            <a:endParaRPr lang="en-US" altLang="en-US" dirty="0"/>
          </a:p>
          <a:p>
            <a:pPr algn="ctr"/>
            <a:r>
              <a:rPr lang="en-US" altLang="en-US" dirty="0"/>
              <a:t>Referral                  Children 1</a:t>
            </a:r>
            <a:r>
              <a:rPr lang="en-US" altLang="en-US" baseline="30000" dirty="0"/>
              <a:t>st</a:t>
            </a:r>
            <a:r>
              <a:rPr lang="en-US" altLang="en-US" dirty="0"/>
              <a:t>                  BCW</a:t>
            </a:r>
          </a:p>
          <a:p>
            <a:pPr marL="0" indent="0" algn="ctr">
              <a:buNone/>
            </a:pPr>
            <a:r>
              <a:rPr lang="en-US" altLang="en-US" sz="2000" dirty="0"/>
              <a:t>(</a:t>
            </a:r>
            <a:r>
              <a:rPr lang="en-US" altLang="en-US" sz="2000" i="1" dirty="0"/>
              <a:t>Pending Ages &amp; Stages Questionnaire Results</a:t>
            </a:r>
            <a:r>
              <a:rPr lang="en-US" altLang="en-US" dirty="0"/>
              <a:t>)</a:t>
            </a:r>
          </a:p>
          <a:p>
            <a:pPr marL="0" indent="0">
              <a:buNone/>
            </a:pPr>
            <a:endParaRPr lang="en-US" altLang="en-US" dirty="0"/>
          </a:p>
        </p:txBody>
      </p:sp>
      <p:sp>
        <p:nvSpPr>
          <p:cNvPr id="4" name="Arrow: Right 3">
            <a:extLst>
              <a:ext uri="{FF2B5EF4-FFF2-40B4-BE49-F238E27FC236}">
                <a16:creationId xmlns:a16="http://schemas.microsoft.com/office/drawing/2014/main" id="{EA208043-7808-4677-ACF8-55BAA1F09D69}"/>
              </a:ext>
            </a:extLst>
          </p:cNvPr>
          <p:cNvSpPr/>
          <p:nvPr/>
        </p:nvSpPr>
        <p:spPr>
          <a:xfrm>
            <a:off x="3658991" y="4387542"/>
            <a:ext cx="977900" cy="48418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Arrow: Right 6">
            <a:extLst>
              <a:ext uri="{FF2B5EF4-FFF2-40B4-BE49-F238E27FC236}">
                <a16:creationId xmlns:a16="http://schemas.microsoft.com/office/drawing/2014/main" id="{25E838E0-DB05-4BEE-82BD-820DA8849D10}"/>
              </a:ext>
            </a:extLst>
          </p:cNvPr>
          <p:cNvSpPr/>
          <p:nvPr/>
        </p:nvSpPr>
        <p:spPr>
          <a:xfrm>
            <a:off x="6659961" y="4384152"/>
            <a:ext cx="977900" cy="484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 name="Title 2">
            <a:extLst>
              <a:ext uri="{FF2B5EF4-FFF2-40B4-BE49-F238E27FC236}">
                <a16:creationId xmlns:a16="http://schemas.microsoft.com/office/drawing/2014/main" id="{CC2FBDDD-00A3-40E6-9C6D-1BA3E9FAC575}"/>
              </a:ext>
            </a:extLst>
          </p:cNvPr>
          <p:cNvSpPr>
            <a:spLocks noGrp="1"/>
          </p:cNvSpPr>
          <p:nvPr>
            <p:ph type="title"/>
          </p:nvPr>
        </p:nvSpPr>
        <p:spPr>
          <a:xfrm>
            <a:off x="838200" y="755390"/>
            <a:ext cx="10515600" cy="1028960"/>
          </a:xfrm>
        </p:spPr>
        <p:txBody>
          <a:bodyPr/>
          <a:lstStyle/>
          <a:p>
            <a:r>
              <a:rPr lang="en-US" dirty="0"/>
              <a:t>Referrals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7">
            <a:extLst>
              <a:ext uri="{FF2B5EF4-FFF2-40B4-BE49-F238E27FC236}">
                <a16:creationId xmlns:a16="http://schemas.microsoft.com/office/drawing/2014/main" id="{B13FDE22-10CD-4FA9-83AA-5C831388F419}"/>
              </a:ext>
            </a:extLst>
          </p:cNvPr>
          <p:cNvSpPr txBox="1">
            <a:spLocks noChangeArrowheads="1"/>
          </p:cNvSpPr>
          <p:nvPr/>
        </p:nvSpPr>
        <p:spPr bwMode="auto">
          <a:xfrm>
            <a:off x="838200" y="1580686"/>
            <a:ext cx="10058400" cy="597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egoe UI"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9pPr>
          </a:lstStyle>
          <a:p>
            <a:pPr marL="0" marR="0" lvl="0" indent="0" algn="l" defTabSz="914400" rtl="0" eaLnBrk="1" fontAlgn="auto" latinLnBrk="0" hangingPunct="1">
              <a:lnSpc>
                <a:spcPct val="100000"/>
              </a:lnSpc>
              <a:spcBef>
                <a:spcPct val="20000"/>
              </a:spcBef>
              <a:spcAft>
                <a:spcPts val="0"/>
              </a:spcAft>
              <a:buClr>
                <a:srgbClr val="CE242E"/>
              </a:buClr>
              <a:buSzPct val="80000"/>
              <a:buFont typeface="Wingdings" panose="05000000000000000000" pitchFamily="2" charset="2"/>
              <a:buNone/>
              <a:tabLst/>
              <a:defRPr/>
            </a:pPr>
            <a:endParaRPr kumimoji="0" lang="en-US" altLang="en-US" sz="800" i="0"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914400" rtl="0" eaLnBrk="1" fontAlgn="auto" latinLnBrk="0" hangingPunct="1">
              <a:lnSpc>
                <a:spcPct val="100000"/>
              </a:lnSpc>
              <a:spcBef>
                <a:spcPts val="0"/>
              </a:spcBef>
              <a:spcAft>
                <a:spcPts val="0"/>
              </a:spcAft>
              <a:buClr>
                <a:prstClr val="black"/>
              </a:buClr>
              <a:buSzPct val="80000"/>
              <a:buFont typeface="Wingdings" panose="05000000000000000000" pitchFamily="2" charset="2"/>
              <a:buChar char="ü"/>
              <a:tabLst/>
              <a:defRPr/>
            </a:pPr>
            <a:r>
              <a:rPr lang="en-US" altLang="en-US" sz="2400" dirty="0">
                <a:solidFill>
                  <a:prstClr val="black"/>
                </a:solidFill>
                <a:latin typeface="Segoe UI"/>
              </a:rPr>
              <a:t>A</a:t>
            </a:r>
            <a:r>
              <a:rPr kumimoji="0" lang="en-US" altLang="en-US" sz="2400" b="0" i="0" u="none" strike="noStrike" kern="1200" cap="none" spc="0" normalizeH="0" baseline="0" noProof="0" dirty="0">
                <a:ln>
                  <a:noFill/>
                </a:ln>
                <a:solidFill>
                  <a:prstClr val="black"/>
                </a:solidFill>
                <a:effectLst/>
                <a:uLnTx/>
                <a:uFillTx/>
                <a:latin typeface="Segoe UI"/>
                <a:ea typeface="+mn-ea"/>
                <a:cs typeface="+mn-cs"/>
              </a:rPr>
              <a:t> diagnosed medical condition that places the child at risk for developmental delay</a:t>
            </a:r>
            <a:br>
              <a:rPr kumimoji="0" lang="en-US" altLang="en-US" sz="2400" b="0" i="0" u="none" strike="noStrike" kern="1200" cap="none" spc="0" normalizeH="0" baseline="0" noProof="0" dirty="0">
                <a:ln>
                  <a:noFill/>
                </a:ln>
                <a:solidFill>
                  <a:prstClr val="black"/>
                </a:solidFill>
                <a:effectLst/>
                <a:uLnTx/>
                <a:uFillTx/>
                <a:latin typeface="Segoe UI"/>
                <a:ea typeface="+mn-ea"/>
                <a:cs typeface="+mn-cs"/>
              </a:rPr>
            </a:br>
            <a:r>
              <a:rPr kumimoji="0" lang="en-US" altLang="en-US" sz="2400" b="0" i="0" u="none" strike="noStrike" kern="1200" cap="none" spc="0" normalizeH="0" baseline="0" noProof="0" dirty="0">
                <a:ln>
                  <a:noFill/>
                </a:ln>
                <a:solidFill>
                  <a:prstClr val="black"/>
                </a:solidFill>
                <a:effectLst/>
                <a:uLnTx/>
                <a:uFillTx/>
                <a:latin typeface="Segoe UI"/>
                <a:ea typeface="+mn-ea"/>
                <a:cs typeface="+mn-cs"/>
              </a:rPr>
              <a:t>                                                </a:t>
            </a:r>
            <a:r>
              <a:rPr kumimoji="0" lang="en-US" altLang="en-US" sz="2400" b="1" strike="noStrike" kern="1200" cap="none" spc="0" normalizeH="0" baseline="0" noProof="0" dirty="0">
                <a:ln>
                  <a:noFill/>
                </a:ln>
                <a:solidFill>
                  <a:prstClr val="black"/>
                </a:solidFill>
                <a:effectLst/>
                <a:uLnTx/>
                <a:uFillTx/>
                <a:latin typeface="Segoe UI"/>
                <a:ea typeface="+mn-ea"/>
                <a:cs typeface="+mn-cs"/>
              </a:rPr>
              <a:t>OR</a:t>
            </a:r>
          </a:p>
          <a:p>
            <a:pPr marL="342900" indent="-342900">
              <a:lnSpc>
                <a:spcPct val="114000"/>
              </a:lnSpc>
              <a:spcBef>
                <a:spcPts val="0"/>
              </a:spcBef>
              <a:buSzPct val="80000"/>
              <a:buFont typeface="Wingdings" panose="05000000000000000000" pitchFamily="2" charset="2"/>
              <a:buChar char="ü"/>
              <a:defRPr/>
            </a:pPr>
            <a:r>
              <a:rPr kumimoji="0" lang="en-US" altLang="en-US" sz="2400" b="0" i="0" u="none" strike="noStrike" kern="1200" cap="none" spc="0" normalizeH="0" baseline="0" noProof="0" dirty="0">
                <a:ln>
                  <a:noFill/>
                </a:ln>
                <a:solidFill>
                  <a:prstClr val="black"/>
                </a:solidFill>
                <a:effectLst/>
                <a:uLnTx/>
                <a:uFillTx/>
                <a:latin typeface="Segoe UI"/>
                <a:ea typeface="+mn-ea"/>
                <a:cs typeface="+mn-cs"/>
              </a:rPr>
              <a:t>A significant developmental delay in at least one area of development or two moderate delays</a:t>
            </a:r>
          </a:p>
          <a:p>
            <a:pPr marL="342900" indent="-342900">
              <a:lnSpc>
                <a:spcPct val="114000"/>
              </a:lnSpc>
              <a:spcBef>
                <a:spcPts val="0"/>
              </a:spcBef>
              <a:buSzPct val="80000"/>
              <a:buFont typeface="Wingdings" panose="05000000000000000000" pitchFamily="2" charset="2"/>
              <a:buChar char="ü"/>
              <a:defRPr/>
            </a:pPr>
            <a:r>
              <a:rPr lang="en-US" altLang="en-US" sz="2400" dirty="0">
                <a:solidFill>
                  <a:prstClr val="black"/>
                </a:solidFill>
                <a:latin typeface="Segoe UI"/>
              </a:rPr>
              <a:t>If the child is determined eligible, an ongoing family service coordinator is chosen and an Individualized Family Service Plan (IFSP) is developed</a:t>
            </a:r>
          </a:p>
          <a:p>
            <a:pPr marL="342900" indent="-342900">
              <a:lnSpc>
                <a:spcPct val="114000"/>
              </a:lnSpc>
              <a:spcBef>
                <a:spcPts val="0"/>
              </a:spcBef>
              <a:buSzPct val="80000"/>
              <a:buFont typeface="Wingdings" panose="05000000000000000000" pitchFamily="2" charset="2"/>
              <a:buChar char="ü"/>
              <a:defRPr/>
            </a:pPr>
            <a:r>
              <a:rPr lang="en-US" altLang="en-US" sz="2400" dirty="0">
                <a:solidFill>
                  <a:prstClr val="black"/>
                </a:solidFill>
                <a:latin typeface="Segoe UI"/>
              </a:rPr>
              <a:t>If the child is determined ineligible, appropriate referrals are made to other community programs </a:t>
            </a:r>
          </a:p>
          <a:p>
            <a:pPr marL="342900" marR="0" lvl="0" indent="-342900" algn="l" defTabSz="914400" rtl="0" eaLnBrk="1" fontAlgn="auto" latinLnBrk="0" hangingPunct="1">
              <a:lnSpc>
                <a:spcPct val="100000"/>
              </a:lnSpc>
              <a:spcBef>
                <a:spcPts val="300"/>
              </a:spcBef>
              <a:spcAft>
                <a:spcPts val="0"/>
              </a:spcAft>
              <a:buClr>
                <a:srgbClr val="CE242E"/>
              </a:buClr>
              <a:buSzPct val="80000"/>
              <a:buFont typeface="Wingdings" panose="05000000000000000000" pitchFamily="2" charset="2"/>
              <a:buChar char="ü"/>
              <a:tabLst/>
              <a:defRPr/>
            </a:pPr>
            <a:endParaRPr kumimoji="0" lang="en-US" altLang="en-US" sz="2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2">
            <a:extLst>
              <a:ext uri="{FF2B5EF4-FFF2-40B4-BE49-F238E27FC236}">
                <a16:creationId xmlns:a16="http://schemas.microsoft.com/office/drawing/2014/main" id="{754E2881-E173-4C82-A32A-10BBC61029A2}"/>
              </a:ext>
            </a:extLst>
          </p:cNvPr>
          <p:cNvSpPr>
            <a:spLocks noGrp="1"/>
          </p:cNvSpPr>
          <p:nvPr>
            <p:ph type="title"/>
          </p:nvPr>
        </p:nvSpPr>
        <p:spPr>
          <a:xfrm>
            <a:off x="838200" y="785540"/>
            <a:ext cx="10515600" cy="1028960"/>
          </a:xfrm>
        </p:spPr>
        <p:txBody>
          <a:bodyPr/>
          <a:lstStyle/>
          <a:p>
            <a:r>
              <a:rPr lang="en-US" dirty="0"/>
              <a:t>Eligibility Determination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4E9DBA0B-213B-4C34-8025-9A4A0B4F2885}"/>
              </a:ext>
            </a:extLst>
          </p:cNvPr>
          <p:cNvSpPr>
            <a:spLocks noGrp="1"/>
          </p:cNvSpPr>
          <p:nvPr>
            <p:ph sz="quarter" idx="10"/>
          </p:nvPr>
        </p:nvSpPr>
        <p:spPr>
          <a:xfrm>
            <a:off x="829147" y="1836159"/>
            <a:ext cx="8495923" cy="4197304"/>
          </a:xfrm>
        </p:spPr>
        <p:txBody>
          <a:bodyPr>
            <a:normAutofit/>
          </a:bodyPr>
          <a:lstStyle/>
          <a:p>
            <a:pPr marL="0" indent="0" eaLnBrk="1" hangingPunct="1">
              <a:lnSpc>
                <a:spcPct val="114000"/>
              </a:lnSpc>
              <a:spcBef>
                <a:spcPts val="0"/>
              </a:spcBef>
              <a:buNone/>
            </a:pPr>
            <a:r>
              <a:rPr lang="en-US" altLang="en-US" dirty="0"/>
              <a:t>The IFSP is reviewed every six months to evaluate progress or whenever a parent requests a change. </a:t>
            </a:r>
          </a:p>
          <a:p>
            <a:pPr eaLnBrk="1" hangingPunct="1">
              <a:lnSpc>
                <a:spcPct val="114000"/>
              </a:lnSpc>
              <a:spcBef>
                <a:spcPts val="0"/>
              </a:spcBef>
            </a:pPr>
            <a:endParaRPr lang="en-US" altLang="en-US" dirty="0"/>
          </a:p>
          <a:p>
            <a:pPr marL="0" indent="0" eaLnBrk="1" hangingPunct="1">
              <a:lnSpc>
                <a:spcPct val="114000"/>
              </a:lnSpc>
              <a:spcBef>
                <a:spcPts val="0"/>
              </a:spcBef>
              <a:buNone/>
            </a:pPr>
            <a:r>
              <a:rPr lang="en-US" altLang="en-US" dirty="0"/>
              <a:t>It is also reviewed annually with the family, providers, and other individuals specified by the family. </a:t>
            </a:r>
          </a:p>
        </p:txBody>
      </p:sp>
      <p:sp>
        <p:nvSpPr>
          <p:cNvPr id="4" name="Title 3">
            <a:extLst>
              <a:ext uri="{FF2B5EF4-FFF2-40B4-BE49-F238E27FC236}">
                <a16:creationId xmlns:a16="http://schemas.microsoft.com/office/drawing/2014/main" id="{EB15F59C-BFFD-4359-A59B-7B071B449235}"/>
              </a:ext>
            </a:extLst>
          </p:cNvPr>
          <p:cNvSpPr>
            <a:spLocks noGrp="1"/>
          </p:cNvSpPr>
          <p:nvPr>
            <p:ph type="title"/>
          </p:nvPr>
        </p:nvSpPr>
        <p:spPr>
          <a:xfrm>
            <a:off x="754117" y="824537"/>
            <a:ext cx="10515600" cy="1028960"/>
          </a:xfrm>
        </p:spPr>
        <p:txBody>
          <a:bodyPr/>
          <a:lstStyle/>
          <a:p>
            <a:r>
              <a:rPr lang="en-US" dirty="0"/>
              <a:t>Individualized Family Service Plan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6B728F1A-574E-475B-BF43-076E780E7CAC}"/>
              </a:ext>
            </a:extLst>
          </p:cNvPr>
          <p:cNvSpPr>
            <a:spLocks noChangeArrowheads="1"/>
          </p:cNvSpPr>
          <p:nvPr/>
        </p:nvSpPr>
        <p:spPr bwMode="auto">
          <a:xfrm>
            <a:off x="907089" y="1720840"/>
            <a:ext cx="9945414" cy="342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egoe UI" panose="020B0502040204020203" pitchFamily="34" charset="0"/>
              </a:defRPr>
            </a:lvl1pPr>
            <a:lvl2pPr marL="914400" indent="-457200">
              <a:spcBef>
                <a:spcPct val="20000"/>
              </a:spcBef>
              <a:buFont typeface="Arial" panose="020B0604020202020204" pitchFamily="34" charset="0"/>
              <a:buChar char="–"/>
              <a:defRPr sz="2800">
                <a:solidFill>
                  <a:schemeClr val="tx1"/>
                </a:solidFill>
                <a:latin typeface="Segoe UI"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9pPr>
          </a:lstStyle>
          <a:p>
            <a:pPr marL="0" marR="0" lvl="0" indent="0" algn="l" defTabSz="914400" rtl="0" eaLnBrk="1" fontAlgn="auto" latinLnBrk="0" hangingPunct="1">
              <a:lnSpc>
                <a:spcPct val="114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Segoe UI"/>
                <a:ea typeface="+mn-ea"/>
                <a:cs typeface="+mn-cs"/>
              </a:rPr>
              <a:t>Each family is assigned to a team, which may include a variety of providers</a:t>
            </a:r>
          </a:p>
          <a:p>
            <a:pPr marL="914400" marR="0" lvl="1" indent="-457200" algn="l" defTabSz="914400" rtl="0" eaLnBrk="1" fontAlgn="auto" latinLnBrk="0" hangingPunct="1">
              <a:lnSpc>
                <a:spcPct val="114000"/>
              </a:lnSpc>
              <a:spcBef>
                <a:spcPct val="0"/>
              </a:spcBef>
              <a:spcAft>
                <a:spcPts val="0"/>
              </a:spcAft>
              <a:buClrTx/>
              <a:buSzTx/>
              <a:buFont typeface="Wingdings" panose="05000000000000000000" pitchFamily="2" charset="2"/>
              <a:buChar char="ü"/>
              <a:tabLst/>
              <a:defRPr/>
            </a:pPr>
            <a:r>
              <a:rPr kumimoji="0" lang="en-US" altLang="en-US" sz="2400" b="0" u="none" strike="noStrike" kern="1200" cap="none" spc="0" normalizeH="0" baseline="0" noProof="0" dirty="0">
                <a:ln>
                  <a:noFill/>
                </a:ln>
                <a:solidFill>
                  <a:prstClr val="black"/>
                </a:solidFill>
                <a:effectLst/>
                <a:uLnTx/>
                <a:uFillTx/>
                <a:latin typeface="Segoe UI"/>
                <a:ea typeface="+mn-ea"/>
                <a:cs typeface="+mn-cs"/>
              </a:rPr>
              <a:t>Service Coordinator</a:t>
            </a:r>
          </a:p>
          <a:p>
            <a:pPr marL="914400" marR="0" lvl="1" indent="-457200" algn="l" defTabSz="914400" rtl="0" eaLnBrk="1" fontAlgn="auto" latinLnBrk="0" hangingPunct="1">
              <a:lnSpc>
                <a:spcPct val="114000"/>
              </a:lnSpc>
              <a:spcBef>
                <a:spcPct val="0"/>
              </a:spcBef>
              <a:spcAft>
                <a:spcPts val="0"/>
              </a:spcAft>
              <a:buClrTx/>
              <a:buSzTx/>
              <a:buFont typeface="Wingdings" panose="05000000000000000000" pitchFamily="2" charset="2"/>
              <a:buChar char="ü"/>
              <a:tabLst/>
              <a:defRPr/>
            </a:pPr>
            <a:r>
              <a:rPr kumimoji="0" lang="en-US" altLang="en-US" sz="2400" b="0" u="none" strike="noStrike" kern="1200" cap="none" spc="0" normalizeH="0" baseline="0" noProof="0" dirty="0">
                <a:ln>
                  <a:noFill/>
                </a:ln>
                <a:solidFill>
                  <a:prstClr val="black"/>
                </a:solidFill>
                <a:effectLst/>
                <a:uLnTx/>
                <a:uFillTx/>
                <a:latin typeface="Segoe UI"/>
                <a:ea typeface="+mn-ea"/>
                <a:cs typeface="+mn-cs"/>
              </a:rPr>
              <a:t>Speech-language pathologist</a:t>
            </a:r>
          </a:p>
          <a:p>
            <a:pPr marL="914400" marR="0" lvl="1" indent="-457200" algn="l" defTabSz="914400" rtl="0" eaLnBrk="1" fontAlgn="auto" latinLnBrk="0" hangingPunct="1">
              <a:lnSpc>
                <a:spcPct val="114000"/>
              </a:lnSpc>
              <a:spcBef>
                <a:spcPct val="0"/>
              </a:spcBef>
              <a:spcAft>
                <a:spcPts val="0"/>
              </a:spcAft>
              <a:buClrTx/>
              <a:buSzTx/>
              <a:buFont typeface="Wingdings" panose="05000000000000000000" pitchFamily="2" charset="2"/>
              <a:buChar char="ü"/>
              <a:tabLst/>
              <a:defRPr/>
            </a:pPr>
            <a:r>
              <a:rPr kumimoji="0" lang="en-US" altLang="en-US" sz="2400" b="0" u="none" strike="noStrike" kern="1200" cap="none" spc="0" normalizeH="0" baseline="0" noProof="0" dirty="0">
                <a:ln>
                  <a:noFill/>
                </a:ln>
                <a:solidFill>
                  <a:prstClr val="black"/>
                </a:solidFill>
                <a:effectLst/>
                <a:uLnTx/>
                <a:uFillTx/>
                <a:latin typeface="Segoe UI"/>
                <a:ea typeface="+mn-ea"/>
                <a:cs typeface="+mn-cs"/>
              </a:rPr>
              <a:t>Special Instructor</a:t>
            </a:r>
          </a:p>
          <a:p>
            <a:pPr marL="914400" marR="0" lvl="1" indent="-457200" algn="l" defTabSz="914400" rtl="0" eaLnBrk="1" fontAlgn="auto" latinLnBrk="0" hangingPunct="1">
              <a:lnSpc>
                <a:spcPct val="114000"/>
              </a:lnSpc>
              <a:spcBef>
                <a:spcPct val="0"/>
              </a:spcBef>
              <a:spcAft>
                <a:spcPts val="0"/>
              </a:spcAft>
              <a:buClrTx/>
              <a:buSzTx/>
              <a:buFont typeface="Wingdings" panose="05000000000000000000" pitchFamily="2" charset="2"/>
              <a:buChar char="ü"/>
              <a:tabLst/>
              <a:defRPr/>
            </a:pPr>
            <a:r>
              <a:rPr kumimoji="0" lang="en-US" altLang="en-US" sz="2400" b="0" u="none" strike="noStrike" kern="1200" cap="none" spc="0" normalizeH="0" baseline="0" noProof="0" dirty="0">
                <a:ln>
                  <a:noFill/>
                </a:ln>
                <a:solidFill>
                  <a:prstClr val="black"/>
                </a:solidFill>
                <a:effectLst/>
                <a:uLnTx/>
                <a:uFillTx/>
                <a:latin typeface="Segoe UI"/>
                <a:ea typeface="+mn-ea"/>
                <a:cs typeface="+mn-cs"/>
              </a:rPr>
              <a:t>Occupational Therapist</a:t>
            </a:r>
          </a:p>
          <a:p>
            <a:pPr marL="914400" marR="0" lvl="1" indent="-457200" algn="l" defTabSz="914400" rtl="0" eaLnBrk="1" fontAlgn="auto" latinLnBrk="0" hangingPunct="1">
              <a:lnSpc>
                <a:spcPct val="114000"/>
              </a:lnSpc>
              <a:spcBef>
                <a:spcPct val="0"/>
              </a:spcBef>
              <a:spcAft>
                <a:spcPts val="0"/>
              </a:spcAft>
              <a:buClrTx/>
              <a:buSzTx/>
              <a:buFont typeface="Wingdings" panose="05000000000000000000" pitchFamily="2" charset="2"/>
              <a:buChar char="ü"/>
              <a:tabLst/>
              <a:defRPr/>
            </a:pPr>
            <a:r>
              <a:rPr kumimoji="0" lang="en-US" altLang="en-US" sz="2400" b="0" u="none" strike="noStrike" kern="1200" cap="none" spc="0" normalizeH="0" baseline="0" noProof="0" dirty="0">
                <a:ln>
                  <a:noFill/>
                </a:ln>
                <a:solidFill>
                  <a:prstClr val="black"/>
                </a:solidFill>
                <a:effectLst/>
                <a:uLnTx/>
                <a:uFillTx/>
                <a:latin typeface="Segoe UI"/>
                <a:ea typeface="+mn-ea"/>
                <a:cs typeface="+mn-cs"/>
              </a:rPr>
              <a:t>Physical Therapist</a:t>
            </a:r>
          </a:p>
          <a:p>
            <a:pPr marL="914400" marR="0" lvl="1" indent="-457200" algn="l" defTabSz="914400" rtl="0" eaLnBrk="1" fontAlgn="auto" latinLnBrk="0" hangingPunct="1">
              <a:lnSpc>
                <a:spcPct val="114000"/>
              </a:lnSpc>
              <a:spcBef>
                <a:spcPct val="0"/>
              </a:spcBef>
              <a:spcAft>
                <a:spcPts val="0"/>
              </a:spcAft>
              <a:buClrTx/>
              <a:buSzTx/>
              <a:buFont typeface="Wingdings" panose="05000000000000000000" pitchFamily="2" charset="2"/>
              <a:buChar char="ü"/>
              <a:tabLst/>
              <a:defRPr/>
            </a:pPr>
            <a:r>
              <a:rPr kumimoji="0" lang="en-US" altLang="en-US" sz="2400" b="0" u="none" strike="noStrike" kern="1200" cap="none" spc="0" normalizeH="0" baseline="0" noProof="0" dirty="0">
                <a:ln>
                  <a:noFill/>
                </a:ln>
                <a:solidFill>
                  <a:prstClr val="black"/>
                </a:solidFill>
                <a:effectLst/>
                <a:uLnTx/>
                <a:uFillTx/>
                <a:latin typeface="Segoe UI"/>
                <a:ea typeface="+mn-ea"/>
                <a:cs typeface="+mn-cs"/>
              </a:rPr>
              <a:t>Others</a:t>
            </a:r>
          </a:p>
        </p:txBody>
      </p:sp>
      <p:sp>
        <p:nvSpPr>
          <p:cNvPr id="6" name="Title 5">
            <a:extLst>
              <a:ext uri="{FF2B5EF4-FFF2-40B4-BE49-F238E27FC236}">
                <a16:creationId xmlns:a16="http://schemas.microsoft.com/office/drawing/2014/main" id="{A81494DC-0A6A-4A23-9495-48477506C298}"/>
              </a:ext>
            </a:extLst>
          </p:cNvPr>
          <p:cNvSpPr>
            <a:spLocks noGrp="1"/>
          </p:cNvSpPr>
          <p:nvPr>
            <p:ph type="title"/>
          </p:nvPr>
        </p:nvSpPr>
        <p:spPr>
          <a:xfrm>
            <a:off x="838200" y="817071"/>
            <a:ext cx="10515600" cy="1028960"/>
          </a:xfrm>
        </p:spPr>
        <p:txBody>
          <a:bodyPr>
            <a:normAutofit fontScale="90000"/>
          </a:bodyPr>
          <a:lstStyle/>
          <a:p>
            <a:r>
              <a:rPr lang="en-US" sz="4400" spc="-100" dirty="0"/>
              <a:t>Service Delivery-</a:t>
            </a:r>
            <a:r>
              <a:rPr lang="en-US" altLang="en-US" sz="4400" spc="-100" dirty="0">
                <a:solidFill>
                  <a:prstClr val="black"/>
                </a:solidFill>
                <a:latin typeface="Segoe UI"/>
              </a:rPr>
              <a:t>Primary Service Provider Model</a:t>
            </a:r>
            <a:br>
              <a:rPr lang="en-US" altLang="en-US" b="1" dirty="0">
                <a:solidFill>
                  <a:prstClr val="black"/>
                </a:solidFill>
                <a:latin typeface="Segoe UI"/>
              </a:rPr>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7927" y="2489477"/>
            <a:ext cx="6563762" cy="644525"/>
          </a:xfrm>
        </p:spPr>
        <p:txBody>
          <a:bodyPr/>
          <a:lstStyle/>
          <a:p>
            <a:pPr algn="ctr"/>
            <a:r>
              <a:rPr lang="en-US" dirty="0"/>
              <a:t>Hepatitis A Outbreak, Georgia</a:t>
            </a:r>
          </a:p>
        </p:txBody>
      </p:sp>
      <p:sp>
        <p:nvSpPr>
          <p:cNvPr id="5" name="Text Placeholder 5">
            <a:extLst>
              <a:ext uri="{FF2B5EF4-FFF2-40B4-BE49-F238E27FC236}">
                <a16:creationId xmlns:a16="http://schemas.microsoft.com/office/drawing/2014/main" id="{B8598900-59F0-4CE1-91DA-909B16EFD449}"/>
              </a:ext>
            </a:extLst>
          </p:cNvPr>
          <p:cNvSpPr txBox="1">
            <a:spLocks/>
          </p:cNvSpPr>
          <p:nvPr/>
        </p:nvSpPr>
        <p:spPr>
          <a:xfrm>
            <a:off x="377470" y="5515359"/>
            <a:ext cx="11437059" cy="11667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Board of Public Health / Cherie L. Drenzek, DVM, MS / State Epidemiologist &amp; Chief Science Officer / Sept. 10, 2019</a:t>
            </a:r>
          </a:p>
          <a:p>
            <a:endParaRPr lang="en-US" dirty="0"/>
          </a:p>
        </p:txBody>
      </p:sp>
      <p:sp>
        <p:nvSpPr>
          <p:cNvPr id="4" name="Text Placeholder 4">
            <a:extLst>
              <a:ext uri="{FF2B5EF4-FFF2-40B4-BE49-F238E27FC236}">
                <a16:creationId xmlns:a16="http://schemas.microsoft.com/office/drawing/2014/main" id="{9BD20081-0C41-4F13-A023-D565E96FCEC2}"/>
              </a:ext>
            </a:extLst>
          </p:cNvPr>
          <p:cNvSpPr txBox="1">
            <a:spLocks/>
          </p:cNvSpPr>
          <p:nvPr/>
        </p:nvSpPr>
        <p:spPr>
          <a:xfrm>
            <a:off x="267927" y="1894951"/>
            <a:ext cx="9662652" cy="7620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kern="1200" baseline="0">
                <a:solidFill>
                  <a:schemeClr val="bg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lumMod val="75000"/>
                    <a:lumOff val="25000"/>
                  </a:schemeClr>
                </a:solidFill>
              </a:rPr>
              <a:t>Infectious Disease Epidemiology Update</a:t>
            </a:r>
          </a:p>
        </p:txBody>
      </p:sp>
    </p:spTree>
    <p:extLst>
      <p:ext uri="{BB962C8B-B14F-4D97-AF65-F5344CB8AC3E}">
        <p14:creationId xmlns:p14="http://schemas.microsoft.com/office/powerpoint/2010/main" val="2907189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E7D1-AA30-4590-9D20-16F02C00192B}"/>
              </a:ext>
            </a:extLst>
          </p:cNvPr>
          <p:cNvSpPr>
            <a:spLocks noGrp="1"/>
          </p:cNvSpPr>
          <p:nvPr>
            <p:ph type="title"/>
          </p:nvPr>
        </p:nvSpPr>
        <p:spPr>
          <a:xfrm>
            <a:off x="838200" y="819910"/>
            <a:ext cx="10515600" cy="994590"/>
          </a:xfrm>
        </p:spPr>
        <p:txBody>
          <a:bodyPr>
            <a:normAutofit/>
          </a:bodyPr>
          <a:lstStyle/>
          <a:p>
            <a:r>
              <a:rPr lang="en-US" sz="3600" dirty="0"/>
              <a:t>BCW Providers</a:t>
            </a:r>
          </a:p>
        </p:txBody>
      </p:sp>
      <p:sp>
        <p:nvSpPr>
          <p:cNvPr id="3" name="Content Placeholder 2">
            <a:extLst>
              <a:ext uri="{FF2B5EF4-FFF2-40B4-BE49-F238E27FC236}">
                <a16:creationId xmlns:a16="http://schemas.microsoft.com/office/drawing/2014/main" id="{5EDBA410-A907-4CBA-A991-E379B47888D1}"/>
              </a:ext>
            </a:extLst>
          </p:cNvPr>
          <p:cNvSpPr>
            <a:spLocks noGrp="1"/>
          </p:cNvSpPr>
          <p:nvPr>
            <p:ph sz="quarter" idx="10"/>
          </p:nvPr>
        </p:nvSpPr>
        <p:spPr>
          <a:xfrm>
            <a:off x="838200" y="1705726"/>
            <a:ext cx="10515600" cy="4723917"/>
          </a:xfrm>
        </p:spPr>
        <p:txBody>
          <a:bodyPr/>
          <a:lstStyle/>
          <a:p>
            <a:pPr>
              <a:lnSpc>
                <a:spcPct val="114000"/>
              </a:lnSpc>
              <a:spcBef>
                <a:spcPts val="0"/>
              </a:spcBef>
            </a:pPr>
            <a:r>
              <a:rPr lang="en-US" dirty="0"/>
              <a:t>BCW contracts with most of its providers to deliver the required services within the program:</a:t>
            </a:r>
          </a:p>
          <a:p>
            <a:pPr>
              <a:lnSpc>
                <a:spcPct val="114000"/>
              </a:lnSpc>
              <a:spcBef>
                <a:spcPts val="0"/>
              </a:spcBef>
            </a:pPr>
            <a:endParaRPr lang="en-US" sz="800" dirty="0"/>
          </a:p>
          <a:p>
            <a:pPr marL="342900" indent="-342900">
              <a:lnSpc>
                <a:spcPct val="114000"/>
              </a:lnSpc>
              <a:spcBef>
                <a:spcPts val="0"/>
              </a:spcBef>
              <a:buFont typeface="Arial" panose="020B0604020202020204" pitchFamily="34" charset="0"/>
              <a:buChar char="•"/>
            </a:pPr>
            <a:r>
              <a:rPr lang="en-US" dirty="0"/>
              <a:t>Speech/Language Pathologists - 241</a:t>
            </a:r>
          </a:p>
          <a:p>
            <a:pPr marL="342900" indent="-342900">
              <a:lnSpc>
                <a:spcPct val="114000"/>
              </a:lnSpc>
              <a:spcBef>
                <a:spcPts val="0"/>
              </a:spcBef>
              <a:buFont typeface="Arial" panose="020B0604020202020204" pitchFamily="34" charset="0"/>
              <a:buChar char="•"/>
            </a:pPr>
            <a:r>
              <a:rPr lang="en-US" dirty="0"/>
              <a:t>Occupational Therapists - 138</a:t>
            </a:r>
          </a:p>
          <a:p>
            <a:pPr marL="342900" indent="-342900">
              <a:lnSpc>
                <a:spcPct val="114000"/>
              </a:lnSpc>
              <a:spcBef>
                <a:spcPts val="0"/>
              </a:spcBef>
              <a:buFont typeface="Arial" panose="020B0604020202020204" pitchFamily="34" charset="0"/>
              <a:buChar char="•"/>
            </a:pPr>
            <a:r>
              <a:rPr lang="en-US" dirty="0"/>
              <a:t>Physical Therapists - 130</a:t>
            </a:r>
          </a:p>
          <a:p>
            <a:pPr marL="342900" indent="-342900">
              <a:lnSpc>
                <a:spcPct val="114000"/>
              </a:lnSpc>
              <a:spcBef>
                <a:spcPts val="0"/>
              </a:spcBef>
              <a:buFont typeface="Arial" panose="020B0604020202020204" pitchFamily="34" charset="0"/>
              <a:buChar char="•"/>
            </a:pPr>
            <a:r>
              <a:rPr lang="en-US" dirty="0"/>
              <a:t>Special Instructors - 379</a:t>
            </a:r>
          </a:p>
          <a:p>
            <a:pPr marL="342900" indent="-342900">
              <a:lnSpc>
                <a:spcPct val="114000"/>
              </a:lnSpc>
              <a:spcBef>
                <a:spcPts val="0"/>
              </a:spcBef>
              <a:buFont typeface="Arial" panose="020B0604020202020204" pitchFamily="34" charset="0"/>
              <a:buChar char="•"/>
            </a:pPr>
            <a:r>
              <a:rPr lang="en-US" dirty="0"/>
              <a:t>Service Coordinators (Case Managers) - 116</a:t>
            </a:r>
          </a:p>
          <a:p>
            <a:pPr marL="342900" indent="-342900">
              <a:lnSpc>
                <a:spcPct val="114000"/>
              </a:lnSpc>
              <a:spcBef>
                <a:spcPts val="0"/>
              </a:spcBef>
              <a:buFont typeface="Arial" panose="020B0604020202020204" pitchFamily="34" charset="0"/>
              <a:buChar char="•"/>
            </a:pPr>
            <a:r>
              <a:rPr lang="en-US" dirty="0"/>
              <a:t>Board Certified Behavior Analysts &amp; Registered Behavior Technicians - 20</a:t>
            </a:r>
          </a:p>
          <a:p>
            <a:pPr marL="342900" indent="-342900">
              <a:lnSpc>
                <a:spcPct val="114000"/>
              </a:lnSpc>
              <a:spcBef>
                <a:spcPts val="0"/>
              </a:spcBef>
              <a:buFont typeface="Arial" panose="020B0604020202020204" pitchFamily="34" charset="0"/>
              <a:buChar char="•"/>
            </a:pPr>
            <a:r>
              <a:rPr lang="en-US" dirty="0"/>
              <a:t>Clinical Social Workers/Licensed Professional Counselors - 5</a:t>
            </a:r>
          </a:p>
          <a:p>
            <a:pPr marL="342900" indent="-342900">
              <a:lnSpc>
                <a:spcPct val="114000"/>
              </a:lnSpc>
              <a:spcBef>
                <a:spcPts val="0"/>
              </a:spcBef>
              <a:buFont typeface="Arial" panose="020B0604020202020204" pitchFamily="34" charset="0"/>
              <a:buChar char="•"/>
            </a:pPr>
            <a:r>
              <a:rPr lang="en-US" dirty="0"/>
              <a:t>Psychologists - 4</a:t>
            </a:r>
          </a:p>
          <a:p>
            <a:pPr algn="ctr"/>
            <a:endParaRPr lang="en-US" dirty="0"/>
          </a:p>
        </p:txBody>
      </p:sp>
    </p:spTree>
    <p:extLst>
      <p:ext uri="{BB962C8B-B14F-4D97-AF65-F5344CB8AC3E}">
        <p14:creationId xmlns:p14="http://schemas.microsoft.com/office/powerpoint/2010/main" val="1244110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94E5-1FB2-4D04-9092-5036D1024C65}"/>
              </a:ext>
            </a:extLst>
          </p:cNvPr>
          <p:cNvSpPr>
            <a:spLocks noGrp="1"/>
          </p:cNvSpPr>
          <p:nvPr>
            <p:ph type="title"/>
          </p:nvPr>
        </p:nvSpPr>
        <p:spPr>
          <a:xfrm>
            <a:off x="838200" y="755390"/>
            <a:ext cx="10515600" cy="1028960"/>
          </a:xfrm>
        </p:spPr>
        <p:txBody>
          <a:bodyPr>
            <a:normAutofit/>
          </a:bodyPr>
          <a:lstStyle/>
          <a:p>
            <a:r>
              <a:rPr lang="en-US" sz="3600" dirty="0"/>
              <a:t>Teleintervention Services</a:t>
            </a:r>
          </a:p>
        </p:txBody>
      </p:sp>
      <p:sp>
        <p:nvSpPr>
          <p:cNvPr id="3" name="Content Placeholder 2">
            <a:extLst>
              <a:ext uri="{FF2B5EF4-FFF2-40B4-BE49-F238E27FC236}">
                <a16:creationId xmlns:a16="http://schemas.microsoft.com/office/drawing/2014/main" id="{5C38D1B0-3818-40F1-B65E-0E8BFB8EBA99}"/>
              </a:ext>
            </a:extLst>
          </p:cNvPr>
          <p:cNvSpPr>
            <a:spLocks noGrp="1"/>
          </p:cNvSpPr>
          <p:nvPr>
            <p:ph sz="quarter" idx="10"/>
          </p:nvPr>
        </p:nvSpPr>
        <p:spPr>
          <a:xfrm>
            <a:off x="838200" y="1665547"/>
            <a:ext cx="9238307" cy="4437063"/>
          </a:xfrm>
        </p:spPr>
        <p:txBody>
          <a:bodyPr/>
          <a:lstStyle/>
          <a:p>
            <a:pPr marL="342900" indent="-342900">
              <a:lnSpc>
                <a:spcPct val="114000"/>
              </a:lnSpc>
              <a:spcBef>
                <a:spcPts val="0"/>
              </a:spcBef>
              <a:buFont typeface="Arial" panose="020B0604020202020204" pitchFamily="34" charset="0"/>
              <a:buChar char="•"/>
            </a:pPr>
            <a:r>
              <a:rPr lang="en-US" dirty="0"/>
              <a:t>Teleintervention pilot with Waycross Public Health District September 2018</a:t>
            </a:r>
          </a:p>
          <a:p>
            <a:pPr marL="342900" indent="-342900">
              <a:lnSpc>
                <a:spcPct val="114000"/>
              </a:lnSpc>
              <a:spcBef>
                <a:spcPts val="0"/>
              </a:spcBef>
              <a:buFont typeface="Arial" panose="020B0604020202020204" pitchFamily="34" charset="0"/>
              <a:buChar char="•"/>
            </a:pPr>
            <a:r>
              <a:rPr lang="en-US" dirty="0"/>
              <a:t>Teleintervention physical therapy (PT) and speech (SP) services</a:t>
            </a:r>
          </a:p>
          <a:p>
            <a:pPr marL="342900" indent="-342900">
              <a:lnSpc>
                <a:spcPct val="114000"/>
              </a:lnSpc>
              <a:spcBef>
                <a:spcPts val="0"/>
              </a:spcBef>
              <a:buFont typeface="Arial" panose="020B0604020202020204" pitchFamily="34" charset="0"/>
              <a:buChar char="•"/>
            </a:pPr>
            <a:r>
              <a:rPr lang="en-US" dirty="0"/>
              <a:t>Occupational therapy (OT) services added July 2019</a:t>
            </a:r>
          </a:p>
          <a:p>
            <a:pPr marL="342900" indent="-342900">
              <a:lnSpc>
                <a:spcPct val="114000"/>
              </a:lnSpc>
              <a:spcBef>
                <a:spcPts val="0"/>
              </a:spcBef>
              <a:buFont typeface="Arial" panose="020B0604020202020204" pitchFamily="34" charset="0"/>
              <a:buChar char="•"/>
            </a:pPr>
            <a:r>
              <a:rPr lang="en-US" dirty="0"/>
              <a:t>Services to date:</a:t>
            </a:r>
          </a:p>
          <a:p>
            <a:pPr marL="1028700" lvl="1" indent="-342900">
              <a:lnSpc>
                <a:spcPct val="114000"/>
              </a:lnSpc>
              <a:spcBef>
                <a:spcPts val="0"/>
              </a:spcBef>
              <a:buSzPct val="75000"/>
              <a:buFont typeface="Courier New" panose="02070309020205020404" pitchFamily="49" charset="0"/>
              <a:buChar char="o"/>
            </a:pPr>
            <a:r>
              <a:rPr lang="en-US" dirty="0">
                <a:latin typeface="Segoe UI" panose="020B0502040204020203" pitchFamily="34" charset="0"/>
                <a:cs typeface="Segoe UI" panose="020B0502040204020203" pitchFamily="34" charset="0"/>
              </a:rPr>
              <a:t>33 children have received PT </a:t>
            </a:r>
          </a:p>
          <a:p>
            <a:pPr marL="1028700" lvl="1" indent="-342900">
              <a:lnSpc>
                <a:spcPct val="114000"/>
              </a:lnSpc>
              <a:spcBef>
                <a:spcPts val="0"/>
              </a:spcBef>
              <a:buSzPct val="75000"/>
              <a:buFont typeface="Courier New" panose="02070309020205020404" pitchFamily="49" charset="0"/>
              <a:buChar char="o"/>
            </a:pPr>
            <a:r>
              <a:rPr lang="en-US" dirty="0">
                <a:latin typeface="Segoe UI" panose="020B0502040204020203" pitchFamily="34" charset="0"/>
                <a:cs typeface="Segoe UI" panose="020B0502040204020203" pitchFamily="34" charset="0"/>
              </a:rPr>
              <a:t>2 children have received OT</a:t>
            </a:r>
          </a:p>
          <a:p>
            <a:pPr marL="1028700" lvl="1" indent="-342900">
              <a:lnSpc>
                <a:spcPct val="114000"/>
              </a:lnSpc>
              <a:spcBef>
                <a:spcPts val="0"/>
              </a:spcBef>
              <a:buSzPct val="75000"/>
              <a:buFont typeface="Courier New" panose="02070309020205020404" pitchFamily="49" charset="0"/>
              <a:buChar char="o"/>
            </a:pPr>
            <a:r>
              <a:rPr lang="en-US" dirty="0">
                <a:latin typeface="Segoe UI" panose="020B0502040204020203" pitchFamily="34" charset="0"/>
                <a:cs typeface="Segoe UI" panose="020B0502040204020203" pitchFamily="34" charset="0"/>
              </a:rPr>
              <a:t>32 children have received SP services </a:t>
            </a:r>
          </a:p>
          <a:p>
            <a:pPr marL="342900" indent="-342900">
              <a:lnSpc>
                <a:spcPct val="114000"/>
              </a:lnSpc>
              <a:spcBef>
                <a:spcPts val="0"/>
              </a:spcBef>
              <a:buSzPct val="75000"/>
              <a:buFont typeface="Arial" panose="020B0604020202020204" pitchFamily="34" charset="0"/>
              <a:buChar char="•"/>
            </a:pPr>
            <a:r>
              <a:rPr lang="en-US" dirty="0"/>
              <a:t>Pilot expanding into Dublin, Valdosta and Gainesville Districts</a:t>
            </a:r>
          </a:p>
        </p:txBody>
      </p:sp>
    </p:spTree>
    <p:extLst>
      <p:ext uri="{BB962C8B-B14F-4D97-AF65-F5344CB8AC3E}">
        <p14:creationId xmlns:p14="http://schemas.microsoft.com/office/powerpoint/2010/main" val="1251596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4FD36-CCE1-4CF1-9DED-CB2E1A666403}"/>
              </a:ext>
            </a:extLst>
          </p:cNvPr>
          <p:cNvPicPr>
            <a:picLocks noChangeAspect="1"/>
          </p:cNvPicPr>
          <p:nvPr/>
        </p:nvPicPr>
        <p:blipFill>
          <a:blip r:embed="rId3"/>
          <a:stretch>
            <a:fillRect/>
          </a:stretch>
        </p:blipFill>
        <p:spPr>
          <a:xfrm>
            <a:off x="7419786" y="1758583"/>
            <a:ext cx="3475312" cy="4495721"/>
          </a:xfrm>
          <a:prstGeom prst="rect">
            <a:avLst/>
          </a:prstGeom>
        </p:spPr>
      </p:pic>
      <p:sp>
        <p:nvSpPr>
          <p:cNvPr id="19459" name="Rectangle 3">
            <a:extLst>
              <a:ext uri="{FF2B5EF4-FFF2-40B4-BE49-F238E27FC236}">
                <a16:creationId xmlns:a16="http://schemas.microsoft.com/office/drawing/2014/main" id="{C717F122-A1D5-4C4A-8E0F-A6639CDAF578}"/>
              </a:ext>
            </a:extLst>
          </p:cNvPr>
          <p:cNvSpPr>
            <a:spLocks noGrp="1"/>
          </p:cNvSpPr>
          <p:nvPr>
            <p:ph sz="quarter" idx="10"/>
          </p:nvPr>
        </p:nvSpPr>
        <p:spPr>
          <a:xfrm>
            <a:off x="838199" y="1594859"/>
            <a:ext cx="6423734" cy="4667033"/>
          </a:xfrm>
        </p:spPr>
        <p:txBody>
          <a:bodyPr/>
          <a:lstStyle/>
          <a:p>
            <a:pPr marL="0" indent="0">
              <a:lnSpc>
                <a:spcPct val="114000"/>
              </a:lnSpc>
              <a:spcBef>
                <a:spcPts val="0"/>
              </a:spcBef>
              <a:buNone/>
              <a:defRPr/>
            </a:pPr>
            <a:r>
              <a:rPr lang="en-US" altLang="en-US" sz="2400" dirty="0"/>
              <a:t>Prior to the child’s third birthday, the family’s Service Coordinator will discuss transition options with the family. The family then chooses what option best meets their needs,  such as:</a:t>
            </a:r>
          </a:p>
          <a:p>
            <a:pPr marL="342900" indent="-342900" eaLnBrk="1" hangingPunct="1">
              <a:lnSpc>
                <a:spcPct val="114000"/>
              </a:lnSpc>
              <a:spcBef>
                <a:spcPts val="0"/>
              </a:spcBef>
              <a:buFont typeface="Arial" panose="020B0604020202020204" pitchFamily="34" charset="0"/>
              <a:buChar char="•"/>
              <a:defRPr/>
            </a:pPr>
            <a:r>
              <a:rPr lang="en-US" altLang="en-US" sz="2400" dirty="0"/>
              <a:t>Private Child Care</a:t>
            </a:r>
          </a:p>
          <a:p>
            <a:pPr marL="342900" indent="-342900" eaLnBrk="1" hangingPunct="1">
              <a:lnSpc>
                <a:spcPct val="114000"/>
              </a:lnSpc>
              <a:spcBef>
                <a:spcPts val="0"/>
              </a:spcBef>
              <a:buFont typeface="Arial" panose="020B0604020202020204" pitchFamily="34" charset="0"/>
              <a:buChar char="•"/>
              <a:defRPr/>
            </a:pPr>
            <a:r>
              <a:rPr lang="en-US" altLang="en-US" sz="2400" dirty="0"/>
              <a:t>Public Preschool</a:t>
            </a:r>
          </a:p>
          <a:p>
            <a:pPr marL="342900" indent="-342900" eaLnBrk="1" hangingPunct="1">
              <a:lnSpc>
                <a:spcPct val="114000"/>
              </a:lnSpc>
              <a:spcBef>
                <a:spcPts val="0"/>
              </a:spcBef>
              <a:buFont typeface="Arial" panose="020B0604020202020204" pitchFamily="34" charset="0"/>
              <a:buChar char="•"/>
              <a:defRPr/>
            </a:pPr>
            <a:r>
              <a:rPr lang="en-US" altLang="en-US" sz="2400" dirty="0"/>
              <a:t>Head Start</a:t>
            </a:r>
          </a:p>
          <a:p>
            <a:pPr marL="342900" indent="-342900" eaLnBrk="1" hangingPunct="1">
              <a:lnSpc>
                <a:spcPct val="114000"/>
              </a:lnSpc>
              <a:spcBef>
                <a:spcPts val="0"/>
              </a:spcBef>
              <a:buFont typeface="Arial" panose="020B0604020202020204" pitchFamily="34" charset="0"/>
              <a:buChar char="•"/>
              <a:defRPr/>
            </a:pPr>
            <a:r>
              <a:rPr lang="en-US" altLang="en-US" sz="2400" dirty="0"/>
              <a:t>Home</a:t>
            </a:r>
          </a:p>
          <a:p>
            <a:pPr marL="342900" indent="-342900" eaLnBrk="1" hangingPunct="1">
              <a:lnSpc>
                <a:spcPct val="114000"/>
              </a:lnSpc>
              <a:spcBef>
                <a:spcPts val="0"/>
              </a:spcBef>
              <a:buFont typeface="Arial" panose="020B0604020202020204" pitchFamily="34" charset="0"/>
              <a:buChar char="•"/>
              <a:defRPr/>
            </a:pPr>
            <a:r>
              <a:rPr lang="en-US" altLang="en-US" sz="2400" dirty="0"/>
              <a:t>Private Preschool</a:t>
            </a:r>
          </a:p>
          <a:p>
            <a:pPr marL="342900" indent="-342900" eaLnBrk="1" hangingPunct="1">
              <a:lnSpc>
                <a:spcPct val="114000"/>
              </a:lnSpc>
              <a:spcBef>
                <a:spcPts val="0"/>
              </a:spcBef>
              <a:buFont typeface="Arial" panose="020B0604020202020204" pitchFamily="34" charset="0"/>
              <a:buChar char="•"/>
              <a:defRPr/>
            </a:pPr>
            <a:r>
              <a:rPr lang="en-US" altLang="en-US" sz="2400" dirty="0"/>
              <a:t>Private Therapy Services</a:t>
            </a:r>
          </a:p>
          <a:p>
            <a:pPr marL="0" indent="0">
              <a:buNone/>
              <a:defRPr/>
            </a:pPr>
            <a:endParaRPr lang="en-US" altLang="en-US" sz="2400" dirty="0"/>
          </a:p>
          <a:p>
            <a:pPr marL="0" indent="0">
              <a:buNone/>
              <a:defRPr/>
            </a:pPr>
            <a:endParaRPr lang="en-US" altLang="en-US" sz="2400" dirty="0"/>
          </a:p>
        </p:txBody>
      </p:sp>
      <p:sp>
        <p:nvSpPr>
          <p:cNvPr id="4" name="Title 3">
            <a:extLst>
              <a:ext uri="{FF2B5EF4-FFF2-40B4-BE49-F238E27FC236}">
                <a16:creationId xmlns:a16="http://schemas.microsoft.com/office/drawing/2014/main" id="{011B4E60-6DF0-461E-A8E4-02A9215B677F}"/>
              </a:ext>
            </a:extLst>
          </p:cNvPr>
          <p:cNvSpPr>
            <a:spLocks noGrp="1"/>
          </p:cNvSpPr>
          <p:nvPr>
            <p:ph type="title"/>
          </p:nvPr>
        </p:nvSpPr>
        <p:spPr>
          <a:xfrm>
            <a:off x="838199" y="729623"/>
            <a:ext cx="10515600" cy="1028960"/>
          </a:xfrm>
        </p:spPr>
        <p:txBody>
          <a:bodyPr/>
          <a:lstStyle/>
          <a:p>
            <a:r>
              <a:rPr lang="en-US" dirty="0"/>
              <a:t>Transition &amp; Exit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5D304-9617-4147-9D09-19DCE10DE2BC}"/>
              </a:ext>
            </a:extLst>
          </p:cNvPr>
          <p:cNvSpPr>
            <a:spLocks noGrp="1"/>
          </p:cNvSpPr>
          <p:nvPr>
            <p:ph type="title"/>
          </p:nvPr>
        </p:nvSpPr>
        <p:spPr>
          <a:xfrm>
            <a:off x="838200" y="755390"/>
            <a:ext cx="10515600" cy="1028960"/>
          </a:xfrm>
        </p:spPr>
        <p:txBody>
          <a:bodyPr/>
          <a:lstStyle/>
          <a:p>
            <a:r>
              <a:rPr lang="en-US" dirty="0"/>
              <a:t>Questions</a:t>
            </a:r>
          </a:p>
        </p:txBody>
      </p:sp>
      <p:sp>
        <p:nvSpPr>
          <p:cNvPr id="7" name="Content Placeholder 6">
            <a:extLst>
              <a:ext uri="{FF2B5EF4-FFF2-40B4-BE49-F238E27FC236}">
                <a16:creationId xmlns:a16="http://schemas.microsoft.com/office/drawing/2014/main" id="{1DE66738-3010-4861-80E2-C437DB35E932}"/>
              </a:ext>
            </a:extLst>
          </p:cNvPr>
          <p:cNvSpPr>
            <a:spLocks noGrp="1"/>
          </p:cNvSpPr>
          <p:nvPr>
            <p:ph sz="quarter" idx="10"/>
          </p:nvPr>
        </p:nvSpPr>
        <p:spPr/>
        <p:txBody>
          <a:bodyPr/>
          <a:lstStyle/>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r>
              <a:rPr lang="en-US" sz="1800" b="1" dirty="0"/>
              <a:t>Lisa Pennington, MS, MA, LPC</a:t>
            </a:r>
          </a:p>
          <a:p>
            <a:pPr>
              <a:lnSpc>
                <a:spcPct val="100000"/>
              </a:lnSpc>
              <a:spcBef>
                <a:spcPts val="0"/>
              </a:spcBef>
            </a:pPr>
            <a:r>
              <a:rPr lang="en-US" sz="1800" dirty="0"/>
              <a:t>Deputy Director, Early Intervention</a:t>
            </a:r>
          </a:p>
          <a:p>
            <a:pPr>
              <a:lnSpc>
                <a:spcPct val="100000"/>
              </a:lnSpc>
              <a:spcBef>
                <a:spcPts val="0"/>
              </a:spcBef>
            </a:pPr>
            <a:r>
              <a:rPr lang="en-US" sz="1800" dirty="0"/>
              <a:t>Georgia Department of Public Health</a:t>
            </a:r>
          </a:p>
          <a:p>
            <a:pPr>
              <a:lnSpc>
                <a:spcPct val="100000"/>
              </a:lnSpc>
              <a:spcBef>
                <a:spcPts val="0"/>
              </a:spcBef>
            </a:pPr>
            <a:r>
              <a:rPr lang="en-US" sz="1800" dirty="0"/>
              <a:t>404-651-5995 </a:t>
            </a:r>
          </a:p>
          <a:p>
            <a:pPr>
              <a:lnSpc>
                <a:spcPct val="100000"/>
              </a:lnSpc>
              <a:spcBef>
                <a:spcPts val="0"/>
              </a:spcBef>
            </a:pPr>
            <a:r>
              <a:rPr lang="en-US" sz="1800" dirty="0">
                <a:hlinkClick r:id="rId2"/>
              </a:rPr>
              <a:t>Lisa.Pennington@dph.ga.gov</a:t>
            </a:r>
            <a:r>
              <a:rPr lang="en-US" sz="1800" dirty="0"/>
              <a:t> </a:t>
            </a:r>
          </a:p>
          <a:p>
            <a:pPr algn="ctr">
              <a:lnSpc>
                <a:spcPct val="100000"/>
              </a:lnSpc>
              <a:spcBef>
                <a:spcPts val="0"/>
              </a:spcBef>
            </a:pPr>
            <a:endParaRPr lang="en-US" dirty="0"/>
          </a:p>
          <a:p>
            <a:endParaRPr lang="en-US" dirty="0"/>
          </a:p>
        </p:txBody>
      </p:sp>
      <p:sp>
        <p:nvSpPr>
          <p:cNvPr id="4" name="Text Placeholder 7">
            <a:extLst>
              <a:ext uri="{FF2B5EF4-FFF2-40B4-BE49-F238E27FC236}">
                <a16:creationId xmlns:a16="http://schemas.microsoft.com/office/drawing/2014/main" id="{C6151170-265D-4EA1-B07C-CCC9E099E05C}"/>
              </a:ext>
            </a:extLst>
          </p:cNvPr>
          <p:cNvSpPr txBox="1">
            <a:spLocks/>
          </p:cNvSpPr>
          <p:nvPr/>
        </p:nvSpPr>
        <p:spPr>
          <a:xfrm>
            <a:off x="839788" y="3590925"/>
            <a:ext cx="10514012" cy="8239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Segoe UI" panose="020B0502040204020203" pitchFamily="34" charset="0"/>
                <a:cs typeface="Segoe UI" panose="020B0502040204020203" pitchFamily="34" charset="0"/>
              </a:rPr>
              <a:t>For more information, please contact:</a:t>
            </a:r>
            <a:endParaRPr lang="en-US" sz="2000" dirty="0"/>
          </a:p>
        </p:txBody>
      </p:sp>
    </p:spTree>
    <p:extLst>
      <p:ext uri="{BB962C8B-B14F-4D97-AF65-F5344CB8AC3E}">
        <p14:creationId xmlns:p14="http://schemas.microsoft.com/office/powerpoint/2010/main" val="33932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7251" y="1765503"/>
            <a:ext cx="9652000" cy="3662541"/>
          </a:xfrm>
          <a:prstGeom prst="rect">
            <a:avLst/>
          </a:prstGeom>
        </p:spPr>
        <p:txBody>
          <a:bodyPr wrap="square">
            <a:spAutoFit/>
          </a:bodyPr>
          <a:lstStyle/>
          <a:p>
            <a:pPr algn="ctr"/>
            <a:endParaRPr lang="en-US" sz="3600" dirty="0">
              <a:latin typeface="Segoe UI" panose="020B0502040204020203" pitchFamily="34" charset="0"/>
              <a:cs typeface="Segoe UI" panose="020B0502040204020203" pitchFamily="34" charset="0"/>
            </a:endParaRPr>
          </a:p>
          <a:p>
            <a:pPr algn="ctr"/>
            <a:endParaRPr lang="en-US" sz="3600" dirty="0">
              <a:latin typeface="Segoe UI" panose="020B0502040204020203" pitchFamily="34" charset="0"/>
              <a:cs typeface="Segoe UI" panose="020B0502040204020203" pitchFamily="34" charset="0"/>
            </a:endParaRPr>
          </a:p>
          <a:p>
            <a:pPr algn="ctr"/>
            <a:r>
              <a:rPr lang="en-US" sz="3200" dirty="0">
                <a:latin typeface="Segoe UI" panose="020B0502040204020203" pitchFamily="34" charset="0"/>
                <a:cs typeface="Segoe UI" panose="020B0502040204020203" pitchFamily="34" charset="0"/>
              </a:rPr>
              <a:t>The next Board of Public Health meeting is scheduled for Tuesday, Nov. 12, 2019 @1 p.m. </a:t>
            </a: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pPr algn="ctr"/>
            <a:endParaRPr lang="en-US" sz="2400" dirty="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41960057-4632-45EF-9ECD-B2BC97BEF903}"/>
              </a:ext>
            </a:extLst>
          </p:cNvPr>
          <p:cNvSpPr>
            <a:spLocks noGrp="1"/>
          </p:cNvSpPr>
          <p:nvPr>
            <p:ph type="title"/>
          </p:nvPr>
        </p:nvSpPr>
        <p:spPr>
          <a:xfrm>
            <a:off x="838200" y="649188"/>
            <a:ext cx="10515600" cy="1028960"/>
          </a:xfrm>
        </p:spPr>
        <p:txBody>
          <a:bodyPr/>
          <a:lstStyle/>
          <a:p>
            <a:r>
              <a:rPr lang="en-US" dirty="0"/>
              <a:t>Next Meeting</a:t>
            </a:r>
          </a:p>
        </p:txBody>
      </p:sp>
    </p:spTree>
    <p:extLst>
      <p:ext uri="{BB962C8B-B14F-4D97-AF65-F5344CB8AC3E}">
        <p14:creationId xmlns:p14="http://schemas.microsoft.com/office/powerpoint/2010/main" val="244418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6EE5-0B96-410F-9621-7C4FB56734BF}"/>
              </a:ext>
            </a:extLst>
          </p:cNvPr>
          <p:cNvSpPr>
            <a:spLocks noGrp="1"/>
          </p:cNvSpPr>
          <p:nvPr>
            <p:ph type="title"/>
          </p:nvPr>
        </p:nvSpPr>
        <p:spPr>
          <a:xfrm>
            <a:off x="718984" y="361232"/>
            <a:ext cx="10754032" cy="1028960"/>
          </a:xfrm>
        </p:spPr>
        <p:txBody>
          <a:bodyPr>
            <a:normAutofit fontScale="90000"/>
          </a:bodyPr>
          <a:lstStyle/>
          <a:p>
            <a:r>
              <a:rPr lang="en-US" dirty="0"/>
              <a:t>Hepatitis A Virus (HAV) Infections in Georgia, June 1, 2018-Sep.24, 2019* (n=668)</a:t>
            </a:r>
          </a:p>
        </p:txBody>
      </p:sp>
      <p:sp>
        <p:nvSpPr>
          <p:cNvPr id="3" name="Content Placeholder 2">
            <a:extLst>
              <a:ext uri="{FF2B5EF4-FFF2-40B4-BE49-F238E27FC236}">
                <a16:creationId xmlns:a16="http://schemas.microsoft.com/office/drawing/2014/main" id="{FFB4B113-F81D-4793-BF11-16A676EF799C}"/>
              </a:ext>
            </a:extLst>
          </p:cNvPr>
          <p:cNvSpPr>
            <a:spLocks noGrp="1"/>
          </p:cNvSpPr>
          <p:nvPr>
            <p:ph sz="quarter" idx="10"/>
          </p:nvPr>
        </p:nvSpPr>
        <p:spPr>
          <a:xfrm>
            <a:off x="8135762" y="2115024"/>
            <a:ext cx="3792794" cy="3457903"/>
          </a:xfrm>
          <a:ln w="34925">
            <a:noFill/>
          </a:ln>
        </p:spPr>
        <p:txBody>
          <a:bodyPr/>
          <a:lstStyle/>
          <a:p>
            <a:pPr marL="342900" indent="-342900">
              <a:spcBef>
                <a:spcPts val="600"/>
              </a:spcBef>
              <a:spcAft>
                <a:spcPts val="1200"/>
              </a:spcAft>
              <a:buFont typeface="Arial" panose="020B0604020202020204" pitchFamily="34" charset="0"/>
              <a:buChar char="•"/>
            </a:pPr>
            <a:r>
              <a:rPr lang="en-US" sz="2000" dirty="0">
                <a:solidFill>
                  <a:srgbClr val="000000"/>
                </a:solidFill>
              </a:rPr>
              <a:t>Total confirmed HAV infections: </a:t>
            </a:r>
            <a:r>
              <a:rPr lang="en-US" sz="2000" b="1" dirty="0">
                <a:solidFill>
                  <a:srgbClr val="C00000"/>
                </a:solidFill>
              </a:rPr>
              <a:t>668</a:t>
            </a:r>
            <a:endParaRPr lang="en-US" sz="2000" dirty="0">
              <a:solidFill>
                <a:srgbClr val="000000"/>
              </a:solidFill>
            </a:endParaRPr>
          </a:p>
          <a:p>
            <a:pPr marL="342900" indent="-342900">
              <a:spcBef>
                <a:spcPts val="600"/>
              </a:spcBef>
              <a:spcAft>
                <a:spcPts val="1200"/>
              </a:spcAft>
              <a:buFont typeface="Arial" panose="020B0604020202020204" pitchFamily="34" charset="0"/>
              <a:buChar char="•"/>
            </a:pPr>
            <a:r>
              <a:rPr lang="en-US" sz="2000" dirty="0">
                <a:solidFill>
                  <a:srgbClr val="000000"/>
                </a:solidFill>
              </a:rPr>
              <a:t>Median Age: 45 (3-86 Years) </a:t>
            </a:r>
          </a:p>
          <a:p>
            <a:pPr marL="342900" indent="-342900">
              <a:spcBef>
                <a:spcPts val="600"/>
              </a:spcBef>
              <a:spcAft>
                <a:spcPts val="1200"/>
              </a:spcAft>
              <a:buFont typeface="Arial" panose="020B0604020202020204" pitchFamily="34" charset="0"/>
              <a:buChar char="•"/>
            </a:pPr>
            <a:r>
              <a:rPr lang="en-US" sz="2000" dirty="0">
                <a:solidFill>
                  <a:srgbClr val="000000"/>
                </a:solidFill>
              </a:rPr>
              <a:t>66% male, 78% White</a:t>
            </a:r>
          </a:p>
          <a:p>
            <a:pPr marL="342900" indent="-342900">
              <a:spcBef>
                <a:spcPts val="600"/>
              </a:spcBef>
              <a:spcAft>
                <a:spcPts val="1200"/>
              </a:spcAft>
              <a:buFont typeface="Arial" panose="020B0604020202020204" pitchFamily="34" charset="0"/>
              <a:buChar char="•"/>
            </a:pPr>
            <a:r>
              <a:rPr lang="en-US" sz="2000" dirty="0">
                <a:solidFill>
                  <a:srgbClr val="000000"/>
                </a:solidFill>
              </a:rPr>
              <a:t>Hospitalizations: 456 </a:t>
            </a:r>
            <a:r>
              <a:rPr lang="en-US" sz="2000" b="1" dirty="0">
                <a:solidFill>
                  <a:srgbClr val="C00000"/>
                </a:solidFill>
              </a:rPr>
              <a:t>(68%) </a:t>
            </a:r>
          </a:p>
          <a:p>
            <a:pPr marL="342900" indent="-342900">
              <a:spcBef>
                <a:spcPts val="600"/>
              </a:spcBef>
              <a:spcAft>
                <a:spcPts val="1200"/>
              </a:spcAft>
              <a:buFont typeface="Arial" panose="020B0604020202020204" pitchFamily="34" charset="0"/>
              <a:buChar char="•"/>
            </a:pPr>
            <a:r>
              <a:rPr lang="en-US" sz="2000" dirty="0">
                <a:solidFill>
                  <a:srgbClr val="000000"/>
                </a:solidFill>
              </a:rPr>
              <a:t>Deaths: 7 (1.0%) </a:t>
            </a:r>
          </a:p>
          <a:p>
            <a:pPr marL="342900" indent="-342900">
              <a:spcBef>
                <a:spcPts val="600"/>
              </a:spcBef>
              <a:spcAft>
                <a:spcPts val="1200"/>
              </a:spcAft>
              <a:buFont typeface="Arial" panose="020B0604020202020204" pitchFamily="34" charset="0"/>
              <a:buChar char="•"/>
            </a:pPr>
            <a:endParaRPr lang="en-US" dirty="0">
              <a:solidFill>
                <a:srgbClr val="000000"/>
              </a:solidFill>
              <a:latin typeface="Calibri" panose="020F0502020204030204" pitchFamily="34" charset="0"/>
            </a:endParaRPr>
          </a:p>
        </p:txBody>
      </p:sp>
      <p:pic>
        <p:nvPicPr>
          <p:cNvPr id="4" name="Picture 3">
            <a:extLst>
              <a:ext uri="{FF2B5EF4-FFF2-40B4-BE49-F238E27FC236}">
                <a16:creationId xmlns:a16="http://schemas.microsoft.com/office/drawing/2014/main" id="{AEB887E4-2D22-447D-A254-50FF1C7D303F}"/>
              </a:ext>
            </a:extLst>
          </p:cNvPr>
          <p:cNvPicPr>
            <a:picLocks noChangeAspect="1"/>
          </p:cNvPicPr>
          <p:nvPr/>
        </p:nvPicPr>
        <p:blipFill>
          <a:blip r:embed="rId3"/>
          <a:stretch>
            <a:fillRect/>
          </a:stretch>
        </p:blipFill>
        <p:spPr>
          <a:xfrm>
            <a:off x="678730" y="1790895"/>
            <a:ext cx="7278185" cy="4106160"/>
          </a:xfrm>
          <a:prstGeom prst="rect">
            <a:avLst/>
          </a:prstGeom>
          <a:ln w="31750">
            <a:solidFill>
              <a:schemeClr val="tx1"/>
            </a:solidFill>
          </a:ln>
        </p:spPr>
      </p:pic>
    </p:spTree>
    <p:extLst>
      <p:ext uri="{BB962C8B-B14F-4D97-AF65-F5344CB8AC3E}">
        <p14:creationId xmlns:p14="http://schemas.microsoft.com/office/powerpoint/2010/main" val="42870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pc="-100" dirty="0"/>
              <a:t>Geographic Distribution of Confirmed HAV Infections, Georgia, June 1, 2018- Sep. 21, 2019 (n=668)</a:t>
            </a:r>
            <a:br>
              <a:rPr lang="en-US" sz="3200" dirty="0"/>
            </a:br>
            <a:endParaRPr lang="en-US" sz="3200" dirty="0"/>
          </a:p>
        </p:txBody>
      </p:sp>
      <p:pic>
        <p:nvPicPr>
          <p:cNvPr id="6" name="Content Placeholder 5">
            <a:extLst>
              <a:ext uri="{FF2B5EF4-FFF2-40B4-BE49-F238E27FC236}">
                <a16:creationId xmlns:a16="http://schemas.microsoft.com/office/drawing/2014/main" id="{8006407B-3020-49F8-A689-393C8CA48D23}"/>
              </a:ext>
            </a:extLst>
          </p:cNvPr>
          <p:cNvPicPr>
            <a:picLocks noGrp="1" noChangeAspect="1"/>
          </p:cNvPicPr>
          <p:nvPr>
            <p:ph sz="quarter" idx="10"/>
          </p:nvPr>
        </p:nvPicPr>
        <p:blipFill>
          <a:blip r:embed="rId3">
            <a:alphaModFix/>
            <a:lum bright="-29000" contrast="55000"/>
          </a:blip>
          <a:stretch>
            <a:fillRect/>
          </a:stretch>
        </p:blipFill>
        <p:spPr>
          <a:xfrm>
            <a:off x="1225485" y="1784350"/>
            <a:ext cx="9393886" cy="4475048"/>
          </a:xfrm>
          <a:prstGeom prst="rect">
            <a:avLst/>
          </a:prstGeom>
          <a:ln w="31750">
            <a:solidFill>
              <a:schemeClr val="tx1"/>
            </a:solidFill>
          </a:ln>
        </p:spPr>
      </p:pic>
    </p:spTree>
    <p:extLst>
      <p:ext uri="{BB962C8B-B14F-4D97-AF65-F5344CB8AC3E}">
        <p14:creationId xmlns:p14="http://schemas.microsoft.com/office/powerpoint/2010/main" val="223778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pc="-100" dirty="0"/>
              <a:t>Confirmed HAV Infections, by Public Health District, Georgia, June 1, 2018- Sep 28, 2019* (n=686)</a:t>
            </a:r>
            <a:br>
              <a:rPr lang="en-US" sz="3200" dirty="0"/>
            </a:br>
            <a:endParaRPr lang="en-US" sz="3200" dirty="0"/>
          </a:p>
        </p:txBody>
      </p:sp>
      <p:pic>
        <p:nvPicPr>
          <p:cNvPr id="3" name="Picture 2">
            <a:extLst>
              <a:ext uri="{FF2B5EF4-FFF2-40B4-BE49-F238E27FC236}">
                <a16:creationId xmlns:a16="http://schemas.microsoft.com/office/drawing/2014/main" id="{BEDACB71-E7CC-4FB5-84CB-04DE490E6735}"/>
              </a:ext>
            </a:extLst>
          </p:cNvPr>
          <p:cNvPicPr>
            <a:picLocks noChangeAspect="1"/>
          </p:cNvPicPr>
          <p:nvPr/>
        </p:nvPicPr>
        <p:blipFill>
          <a:blip r:embed="rId3"/>
          <a:stretch>
            <a:fillRect/>
          </a:stretch>
        </p:blipFill>
        <p:spPr>
          <a:xfrm>
            <a:off x="1093510" y="1735310"/>
            <a:ext cx="9756742" cy="4437775"/>
          </a:xfrm>
          <a:prstGeom prst="rect">
            <a:avLst/>
          </a:prstGeom>
          <a:ln w="25400">
            <a:solidFill>
              <a:schemeClr val="tx1"/>
            </a:solidFill>
          </a:ln>
        </p:spPr>
      </p:pic>
    </p:spTree>
    <p:extLst>
      <p:ext uri="{BB962C8B-B14F-4D97-AF65-F5344CB8AC3E}">
        <p14:creationId xmlns:p14="http://schemas.microsoft.com/office/powerpoint/2010/main" val="140302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B1A5BB-8CFC-46A7-9B20-CBFB45978849}"/>
              </a:ext>
            </a:extLst>
          </p:cNvPr>
          <p:cNvPicPr>
            <a:picLocks noChangeAspect="1"/>
          </p:cNvPicPr>
          <p:nvPr/>
        </p:nvPicPr>
        <p:blipFill>
          <a:blip r:embed="rId2"/>
          <a:stretch>
            <a:fillRect/>
          </a:stretch>
        </p:blipFill>
        <p:spPr>
          <a:xfrm>
            <a:off x="6780433" y="1838226"/>
            <a:ext cx="5250729" cy="4021132"/>
          </a:xfrm>
          <a:prstGeom prst="rect">
            <a:avLst/>
          </a:prstGeom>
          <a:ln w="25400">
            <a:solidFill>
              <a:schemeClr val="tx1"/>
            </a:solidFill>
          </a:ln>
        </p:spPr>
      </p:pic>
      <p:pic>
        <p:nvPicPr>
          <p:cNvPr id="8" name="Content Placeholder 7">
            <a:extLst>
              <a:ext uri="{FF2B5EF4-FFF2-40B4-BE49-F238E27FC236}">
                <a16:creationId xmlns:a16="http://schemas.microsoft.com/office/drawing/2014/main" id="{FEF53147-D5CF-4002-B807-EC6F233B4452}"/>
              </a:ext>
            </a:extLst>
          </p:cNvPr>
          <p:cNvPicPr>
            <a:picLocks noGrp="1" noChangeAspect="1"/>
          </p:cNvPicPr>
          <p:nvPr>
            <p:ph sz="quarter" idx="10"/>
          </p:nvPr>
        </p:nvPicPr>
        <p:blipFill>
          <a:blip r:embed="rId3"/>
          <a:stretch>
            <a:fillRect/>
          </a:stretch>
        </p:blipFill>
        <p:spPr>
          <a:xfrm>
            <a:off x="688158" y="1891332"/>
            <a:ext cx="5608948" cy="3968026"/>
          </a:xfrm>
          <a:prstGeom prst="rect">
            <a:avLst/>
          </a:prstGeom>
          <a:ln w="25400">
            <a:solidFill>
              <a:schemeClr val="tx1"/>
            </a:solidFill>
          </a:ln>
        </p:spPr>
      </p:pic>
      <p:sp>
        <p:nvSpPr>
          <p:cNvPr id="2" name="Title 1">
            <a:extLst>
              <a:ext uri="{FF2B5EF4-FFF2-40B4-BE49-F238E27FC236}">
                <a16:creationId xmlns:a16="http://schemas.microsoft.com/office/drawing/2014/main" id="{9908C7FD-0348-414F-9D35-94569620FACB}"/>
              </a:ext>
            </a:extLst>
          </p:cNvPr>
          <p:cNvSpPr>
            <a:spLocks noGrp="1"/>
          </p:cNvSpPr>
          <p:nvPr>
            <p:ph type="title"/>
          </p:nvPr>
        </p:nvSpPr>
        <p:spPr/>
        <p:txBody>
          <a:bodyPr>
            <a:normAutofit fontScale="90000"/>
          </a:bodyPr>
          <a:lstStyle/>
          <a:p>
            <a:r>
              <a:rPr lang="en-US" dirty="0"/>
              <a:t>Identified Risk Factors, Confirmed HAV Infections, Georgia, June 1, 2018 – Sep. 28, 2019* (n=686) </a:t>
            </a:r>
          </a:p>
        </p:txBody>
      </p:sp>
      <p:sp>
        <p:nvSpPr>
          <p:cNvPr id="3" name="Oval 2">
            <a:extLst>
              <a:ext uri="{FF2B5EF4-FFF2-40B4-BE49-F238E27FC236}">
                <a16:creationId xmlns:a16="http://schemas.microsoft.com/office/drawing/2014/main" id="{4B54BEC8-6460-4E89-A25A-EC43AB7B9A13}"/>
              </a:ext>
            </a:extLst>
          </p:cNvPr>
          <p:cNvSpPr/>
          <p:nvPr/>
        </p:nvSpPr>
        <p:spPr>
          <a:xfrm rot="19533029" flipH="1">
            <a:off x="5419857" y="1927674"/>
            <a:ext cx="944479" cy="688372"/>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CD1E111-81C2-4E3E-B073-8267E8B6FF2F}"/>
              </a:ext>
            </a:extLst>
          </p:cNvPr>
          <p:cNvPicPr>
            <a:picLocks noChangeAspect="1"/>
          </p:cNvPicPr>
          <p:nvPr/>
        </p:nvPicPr>
        <p:blipFill>
          <a:blip r:embed="rId4"/>
          <a:stretch>
            <a:fillRect/>
          </a:stretch>
        </p:blipFill>
        <p:spPr>
          <a:xfrm>
            <a:off x="11116051" y="2907663"/>
            <a:ext cx="775582" cy="691736"/>
          </a:xfrm>
          <a:prstGeom prst="rect">
            <a:avLst/>
          </a:prstGeom>
        </p:spPr>
      </p:pic>
      <p:sp>
        <p:nvSpPr>
          <p:cNvPr id="15" name="TextBox 14">
            <a:extLst>
              <a:ext uri="{FF2B5EF4-FFF2-40B4-BE49-F238E27FC236}">
                <a16:creationId xmlns:a16="http://schemas.microsoft.com/office/drawing/2014/main" id="{12A68F3B-E0FE-44BF-B26E-176DDA32BEBB}"/>
              </a:ext>
            </a:extLst>
          </p:cNvPr>
          <p:cNvSpPr txBox="1"/>
          <p:nvPr/>
        </p:nvSpPr>
        <p:spPr>
          <a:xfrm>
            <a:off x="2846894" y="6017001"/>
            <a:ext cx="1941922" cy="400110"/>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Georgia</a:t>
            </a:r>
          </a:p>
        </p:txBody>
      </p:sp>
      <p:sp>
        <p:nvSpPr>
          <p:cNvPr id="17" name="TextBox 16">
            <a:extLst>
              <a:ext uri="{FF2B5EF4-FFF2-40B4-BE49-F238E27FC236}">
                <a16:creationId xmlns:a16="http://schemas.microsoft.com/office/drawing/2014/main" id="{6C1735B4-DBA2-498E-9F08-7D22F47DCC10}"/>
              </a:ext>
            </a:extLst>
          </p:cNvPr>
          <p:cNvSpPr txBox="1"/>
          <p:nvPr/>
        </p:nvSpPr>
        <p:spPr>
          <a:xfrm>
            <a:off x="8559538" y="6029791"/>
            <a:ext cx="2026763"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Fulton County</a:t>
            </a:r>
          </a:p>
        </p:txBody>
      </p:sp>
    </p:spTree>
    <p:extLst>
      <p:ext uri="{BB962C8B-B14F-4D97-AF65-F5344CB8AC3E}">
        <p14:creationId xmlns:p14="http://schemas.microsoft.com/office/powerpoint/2010/main" val="132850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28DB-B8FE-4CFA-B232-1CE5383F12D2}"/>
              </a:ext>
            </a:extLst>
          </p:cNvPr>
          <p:cNvSpPr>
            <a:spLocks noGrp="1"/>
          </p:cNvSpPr>
          <p:nvPr>
            <p:ph type="title"/>
          </p:nvPr>
        </p:nvSpPr>
        <p:spPr>
          <a:xfrm>
            <a:off x="838200" y="299139"/>
            <a:ext cx="10515600" cy="1028960"/>
          </a:xfrm>
        </p:spPr>
        <p:txBody>
          <a:bodyPr>
            <a:normAutofit fontScale="90000"/>
          </a:bodyPr>
          <a:lstStyle/>
          <a:p>
            <a:r>
              <a:rPr lang="en-US" dirty="0"/>
              <a:t>Any Recent Changes in the Epidemiology of the Hepatitis A Outbreak in Georgia?</a:t>
            </a:r>
          </a:p>
        </p:txBody>
      </p:sp>
      <p:sp>
        <p:nvSpPr>
          <p:cNvPr id="6" name="Content Placeholder 5">
            <a:extLst>
              <a:ext uri="{FF2B5EF4-FFF2-40B4-BE49-F238E27FC236}">
                <a16:creationId xmlns:a16="http://schemas.microsoft.com/office/drawing/2014/main" id="{7EB5F756-A7C0-4022-A0F5-E03021BE2172}"/>
              </a:ext>
            </a:extLst>
          </p:cNvPr>
          <p:cNvSpPr>
            <a:spLocks noGrp="1"/>
          </p:cNvSpPr>
          <p:nvPr>
            <p:ph sz="quarter" idx="10"/>
          </p:nvPr>
        </p:nvSpPr>
        <p:spPr>
          <a:xfrm>
            <a:off x="917713" y="1524908"/>
            <a:ext cx="8454887" cy="4437063"/>
          </a:xfrm>
        </p:spPr>
        <p:txBody>
          <a:bodyPr/>
          <a:lstStyle/>
          <a:p>
            <a:pPr marL="342900" indent="-342900">
              <a:lnSpc>
                <a:spcPct val="114000"/>
              </a:lnSpc>
              <a:spcBef>
                <a:spcPts val="0"/>
              </a:spcBef>
              <a:buFont typeface="Arial" panose="020B0604020202020204" pitchFamily="34" charset="0"/>
              <a:buChar char="•"/>
            </a:pPr>
            <a:r>
              <a:rPr lang="en-US" sz="2000" dirty="0"/>
              <a:t>Documented additional hepatitis A deaths (7 total to date)	</a:t>
            </a:r>
          </a:p>
          <a:p>
            <a:pPr marL="1028700" lvl="1" indent="-342900">
              <a:lnSpc>
                <a:spcPct val="114000"/>
              </a:lnSpc>
              <a:spcBef>
                <a:spcPts val="0"/>
              </a:spcBef>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New match to death data—occurred earlier in year 	</a:t>
            </a:r>
          </a:p>
          <a:p>
            <a:pPr marL="1028700" lvl="1" indent="-342900">
              <a:lnSpc>
                <a:spcPct val="114000"/>
              </a:lnSpc>
              <a:spcBef>
                <a:spcPts val="0"/>
              </a:spcBef>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Reflects population at risk— numerous chronic and infectious comorbidities</a:t>
            </a:r>
          </a:p>
          <a:p>
            <a:pPr marL="342900" indent="-342900">
              <a:lnSpc>
                <a:spcPct val="114000"/>
              </a:lnSpc>
              <a:spcBef>
                <a:spcPts val="0"/>
              </a:spcBef>
              <a:buFont typeface="Arial" panose="020B0604020202020204" pitchFamily="34" charset="0"/>
              <a:buChar char="•"/>
            </a:pPr>
            <a:r>
              <a:rPr lang="en-US" sz="2000" dirty="0"/>
              <a:t>Increasing number of hepatitis A cases among MSM across metro Atlanta area</a:t>
            </a:r>
          </a:p>
          <a:p>
            <a:pPr marL="1028700" lvl="1" indent="-342900">
              <a:lnSpc>
                <a:spcPct val="114000"/>
              </a:lnSpc>
              <a:spcBef>
                <a:spcPts val="0"/>
              </a:spcBef>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Grindr collaboration </a:t>
            </a:r>
          </a:p>
          <a:p>
            <a:pPr marL="1028700" lvl="1" indent="-342900">
              <a:lnSpc>
                <a:spcPct val="114000"/>
              </a:lnSpc>
              <a:spcBef>
                <a:spcPts val="0"/>
              </a:spcBef>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PRIDE vaccine outreach events</a:t>
            </a:r>
          </a:p>
          <a:p>
            <a:pPr marL="342900" indent="-342900">
              <a:lnSpc>
                <a:spcPct val="114000"/>
              </a:lnSpc>
              <a:spcBef>
                <a:spcPts val="0"/>
              </a:spcBef>
              <a:buFont typeface="Arial" panose="020B0604020202020204" pitchFamily="34" charset="0"/>
              <a:buChar char="•"/>
            </a:pPr>
            <a:r>
              <a:rPr lang="en-US" sz="2000" dirty="0"/>
              <a:t>Decreasing number of cases in the two hotspots (Northwest Georgia and Augusta area)</a:t>
            </a:r>
          </a:p>
          <a:p>
            <a:pPr marL="342900" indent="-342900">
              <a:spcBef>
                <a:spcPts val="600"/>
              </a:spcBef>
              <a:spcAft>
                <a:spcPts val="1200"/>
              </a:spcAft>
            </a:pP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0203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DFCB-2F68-476F-B202-9F26C1EB5414}"/>
              </a:ext>
            </a:extLst>
          </p:cNvPr>
          <p:cNvSpPr>
            <a:spLocks noGrp="1"/>
          </p:cNvSpPr>
          <p:nvPr>
            <p:ph type="title"/>
          </p:nvPr>
        </p:nvSpPr>
        <p:spPr/>
        <p:txBody>
          <a:bodyPr>
            <a:normAutofit fontScale="90000"/>
          </a:bodyPr>
          <a:lstStyle/>
          <a:p>
            <a:r>
              <a:rPr lang="en-US" dirty="0"/>
              <a:t>Any Recent Changes in the Epidemiology of the Hepatitis A Outbreak in Georgia?</a:t>
            </a:r>
          </a:p>
        </p:txBody>
      </p:sp>
      <p:sp>
        <p:nvSpPr>
          <p:cNvPr id="8" name="TextBox 7">
            <a:extLst>
              <a:ext uri="{FF2B5EF4-FFF2-40B4-BE49-F238E27FC236}">
                <a16:creationId xmlns:a16="http://schemas.microsoft.com/office/drawing/2014/main" id="{57DF6F33-30B3-4A26-8057-65B351FAFFEE}"/>
              </a:ext>
            </a:extLst>
          </p:cNvPr>
          <p:cNvSpPr txBox="1"/>
          <p:nvPr/>
        </p:nvSpPr>
        <p:spPr>
          <a:xfrm>
            <a:off x="7131188" y="1753614"/>
            <a:ext cx="4412121" cy="646331"/>
          </a:xfrm>
          <a:prstGeom prst="rect">
            <a:avLst/>
          </a:prstGeom>
          <a:noFill/>
        </p:spPr>
        <p:txBody>
          <a:bodyPr wrap="square" rtlCol="0">
            <a:spAutoFit/>
          </a:bodyPr>
          <a:lstStyle/>
          <a:p>
            <a:r>
              <a:rPr lang="en-US" b="1" dirty="0">
                <a:solidFill>
                  <a:srgbClr val="C00000"/>
                </a:solidFill>
                <a:latin typeface="Segoe UI" panose="020B0502040204020203" pitchFamily="34" charset="0"/>
                <a:cs typeface="Segoe UI" panose="020B0502040204020203" pitchFamily="34" charset="0"/>
              </a:rPr>
              <a:t>Confirmed HAV Infections, District 6-0, June 1, 2018 to Sep 28, 2019 (n=137)</a:t>
            </a:r>
          </a:p>
        </p:txBody>
      </p:sp>
      <p:sp>
        <p:nvSpPr>
          <p:cNvPr id="9" name="Rectangle 8">
            <a:extLst>
              <a:ext uri="{FF2B5EF4-FFF2-40B4-BE49-F238E27FC236}">
                <a16:creationId xmlns:a16="http://schemas.microsoft.com/office/drawing/2014/main" id="{49076243-3D5C-4FEC-BAE0-7ECC6E054AE7}"/>
              </a:ext>
            </a:extLst>
          </p:cNvPr>
          <p:cNvSpPr/>
          <p:nvPr/>
        </p:nvSpPr>
        <p:spPr>
          <a:xfrm>
            <a:off x="1416768" y="1753615"/>
            <a:ext cx="5209881" cy="646331"/>
          </a:xfrm>
          <a:prstGeom prst="rect">
            <a:avLst/>
          </a:prstGeom>
        </p:spPr>
        <p:txBody>
          <a:bodyPr wrap="square">
            <a:spAutoFit/>
          </a:bodyPr>
          <a:lstStyle/>
          <a:p>
            <a:r>
              <a:rPr lang="en-US" b="1" dirty="0">
                <a:solidFill>
                  <a:srgbClr val="C00000"/>
                </a:solidFill>
                <a:latin typeface="Segoe UI" panose="020B0502040204020203" pitchFamily="34" charset="0"/>
                <a:cs typeface="Segoe UI" panose="020B0502040204020203" pitchFamily="34" charset="0"/>
              </a:rPr>
              <a:t>Confirmed HAV Infections, District 1-1, </a:t>
            </a:r>
          </a:p>
          <a:p>
            <a:r>
              <a:rPr lang="en-US" b="1" dirty="0">
                <a:solidFill>
                  <a:srgbClr val="C00000"/>
                </a:solidFill>
                <a:latin typeface="Segoe UI" panose="020B0502040204020203" pitchFamily="34" charset="0"/>
                <a:cs typeface="Segoe UI" panose="020B0502040204020203" pitchFamily="34" charset="0"/>
              </a:rPr>
              <a:t>June 1, 2018 to Sep. 28, 2019 (n= 291)</a:t>
            </a:r>
          </a:p>
        </p:txBody>
      </p:sp>
      <p:pic>
        <p:nvPicPr>
          <p:cNvPr id="7" name="Content Placeholder 6">
            <a:extLst>
              <a:ext uri="{FF2B5EF4-FFF2-40B4-BE49-F238E27FC236}">
                <a16:creationId xmlns:a16="http://schemas.microsoft.com/office/drawing/2014/main" id="{20CAC2BD-1DBF-426C-A9AE-02E81F87F6F4}"/>
              </a:ext>
            </a:extLst>
          </p:cNvPr>
          <p:cNvPicPr>
            <a:picLocks noGrp="1" noChangeAspect="1"/>
          </p:cNvPicPr>
          <p:nvPr>
            <p:ph sz="quarter" idx="10"/>
          </p:nvPr>
        </p:nvPicPr>
        <p:blipFill>
          <a:blip r:embed="rId2"/>
          <a:stretch>
            <a:fillRect/>
          </a:stretch>
        </p:blipFill>
        <p:spPr>
          <a:xfrm>
            <a:off x="6768445" y="2611225"/>
            <a:ext cx="5137609" cy="3525624"/>
          </a:xfrm>
          <a:prstGeom prst="rect">
            <a:avLst/>
          </a:prstGeom>
          <a:ln w="25400">
            <a:solidFill>
              <a:schemeClr val="tx1"/>
            </a:solidFill>
          </a:ln>
        </p:spPr>
      </p:pic>
      <p:pic>
        <p:nvPicPr>
          <p:cNvPr id="10" name="Picture 9">
            <a:extLst>
              <a:ext uri="{FF2B5EF4-FFF2-40B4-BE49-F238E27FC236}">
                <a16:creationId xmlns:a16="http://schemas.microsoft.com/office/drawing/2014/main" id="{F9253D09-B220-4FCD-90E3-F99563095F6F}"/>
              </a:ext>
            </a:extLst>
          </p:cNvPr>
          <p:cNvPicPr>
            <a:picLocks noChangeAspect="1"/>
          </p:cNvPicPr>
          <p:nvPr/>
        </p:nvPicPr>
        <p:blipFill>
          <a:blip r:embed="rId3"/>
          <a:stretch>
            <a:fillRect/>
          </a:stretch>
        </p:blipFill>
        <p:spPr>
          <a:xfrm>
            <a:off x="725864" y="2611225"/>
            <a:ext cx="5438872" cy="3525624"/>
          </a:xfrm>
          <a:prstGeom prst="rect">
            <a:avLst/>
          </a:prstGeom>
          <a:ln w="25400">
            <a:solidFill>
              <a:schemeClr val="tx1"/>
            </a:solidFill>
          </a:ln>
        </p:spPr>
      </p:pic>
    </p:spTree>
    <p:extLst>
      <p:ext uri="{BB962C8B-B14F-4D97-AF65-F5344CB8AC3E}">
        <p14:creationId xmlns:p14="http://schemas.microsoft.com/office/powerpoint/2010/main" val="3692376009"/>
      </p:ext>
    </p:extLst>
  </p:cSld>
  <p:clrMapOvr>
    <a:masterClrMapping/>
  </p:clrMapOvr>
</p:sld>
</file>

<file path=ppt/theme/theme1.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DPH Theme" id="{E1CCD909-0D60-49BD-A0F7-5463BC2A0010}" vid="{91C0C1DB-AF6D-4B8B-8C55-A08C88F13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DPH Theme</Template>
  <TotalTime>1597</TotalTime>
  <Words>1793</Words>
  <Application>Microsoft Office PowerPoint</Application>
  <PresentationFormat>Widescreen</PresentationFormat>
  <Paragraphs>243</Paragraphs>
  <Slides>34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Courier New</vt:lpstr>
      <vt:lpstr>Segoe UI</vt:lpstr>
      <vt:lpstr>Segoe UI Light</vt:lpstr>
      <vt:lpstr>Segoe UI Semibold</vt:lpstr>
      <vt:lpstr>Wingdings</vt:lpstr>
      <vt:lpstr>Final DPH Theme</vt:lpstr>
      <vt:lpstr>PowerPoint Presentation</vt:lpstr>
      <vt:lpstr>Agenda</vt:lpstr>
      <vt:lpstr>PowerPoint Presentation</vt:lpstr>
      <vt:lpstr>Hepatitis A Virus (HAV) Infections in Georgia, June 1, 2018-Sep.24, 2019* (n=668)</vt:lpstr>
      <vt:lpstr>Geographic Distribution of Confirmed HAV Infections, Georgia, June 1, 2018- Sep. 21, 2019 (n=668) </vt:lpstr>
      <vt:lpstr>Confirmed HAV Infections, by Public Health District, Georgia, June 1, 2018- Sep 28, 2019* (n=686) </vt:lpstr>
      <vt:lpstr>Identified Risk Factors, Confirmed HAV Infections, Georgia, June 1, 2018 – Sep. 28, 2019* (n=686) </vt:lpstr>
      <vt:lpstr>Any Recent Changes in the Epidemiology of the Hepatitis A Outbreak in Georgia?</vt:lpstr>
      <vt:lpstr>Any Recent Changes in the Epidemiology of the Hepatitis A Outbreak in Georgia?</vt:lpstr>
      <vt:lpstr>PowerPoint Presentation</vt:lpstr>
      <vt:lpstr>Hepatitis A Case Counts and Vaccine Administration, Georgia, 2018-2019</vt:lpstr>
      <vt:lpstr>Good News</vt:lpstr>
      <vt:lpstr>Questions?</vt:lpstr>
      <vt:lpstr>PowerPoint Presentation</vt:lpstr>
      <vt:lpstr>PowerPoint Presentation</vt:lpstr>
      <vt:lpstr>Identified Risk Factors, Confirmed HAV Infections</vt:lpstr>
      <vt:lpstr>District Response</vt:lpstr>
      <vt:lpstr>Lessons Learned and Challenges</vt:lpstr>
      <vt:lpstr>Hepatitis A Cases – 3 NW Georgia Counties</vt:lpstr>
      <vt:lpstr>Questions</vt:lpstr>
      <vt:lpstr>PowerPoint Presentation</vt:lpstr>
      <vt:lpstr>What is Babies Can’t Wait?</vt:lpstr>
      <vt:lpstr>What are Early Intervention Services?</vt:lpstr>
      <vt:lpstr>Services Provided at No Cost</vt:lpstr>
      <vt:lpstr>Benefits of Early Intervention</vt:lpstr>
      <vt:lpstr>Referrals</vt:lpstr>
      <vt:lpstr>Eligibility Determination</vt:lpstr>
      <vt:lpstr>Individualized Family Service Plan </vt:lpstr>
      <vt:lpstr>Service Delivery-Primary Service Provider Model </vt:lpstr>
      <vt:lpstr>BCW Providers</vt:lpstr>
      <vt:lpstr>Teleintervention Services</vt:lpstr>
      <vt:lpstr>Transition &amp; Exit</vt:lpstr>
      <vt:lpstr>Questions</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Weatherspoon, Kristian</dc:creator>
  <cp:lastModifiedBy>Beasley, Tammy</cp:lastModifiedBy>
  <cp:revision>138</cp:revision>
  <dcterms:created xsi:type="dcterms:W3CDTF">2018-07-17T18:47:47Z</dcterms:created>
  <dcterms:modified xsi:type="dcterms:W3CDTF">2019-11-13T16:15:42Z</dcterms:modified>
</cp:coreProperties>
</file>