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theme/themeOverride1.xml" ContentType="application/vnd.openxmlformats-officedocument.themeOverride+xml"/>
  <Override PartName="/ppt/drawings/drawing1.xml" ContentType="application/vnd.openxmlformats-officedocument.drawingml.chartshapes+xml"/>
  <Override PartName="/ppt/charts/chart2.xml" ContentType="application/vnd.openxmlformats-officedocument.drawingml.chart+xml"/>
  <Override PartName="/ppt/theme/themeOverride2.xml" ContentType="application/vnd.openxmlformats-officedocument.themeOverride+xml"/>
  <Override PartName="/ppt/drawings/drawing2.xml" ContentType="application/vnd.openxmlformats-officedocument.drawingml.chartshapes+xml"/>
  <Override PartName="/ppt/charts/chart3.xml" ContentType="application/vnd.openxmlformats-officedocument.drawingml.chart+xml"/>
  <Override PartName="/ppt/theme/themeOverride3.xml" ContentType="application/vnd.openxmlformats-officedocument.themeOverride+xml"/>
  <Override PartName="/ppt/drawings/drawing3.xml" ContentType="application/vnd.openxmlformats-officedocument.drawingml.chartshapes+xml"/>
  <Override PartName="/ppt/charts/chart4.xml" ContentType="application/vnd.openxmlformats-officedocument.drawingml.chart+xml"/>
  <Override PartName="/ppt/theme/themeOverride4.xml" ContentType="application/vnd.openxmlformats-officedocument.themeOverride+xml"/>
  <Override PartName="/ppt/drawings/drawing4.xml" ContentType="application/vnd.openxmlformats-officedocument.drawingml.chartshapes+xml"/>
  <Override PartName="/ppt/charts/chart5.xml" ContentType="application/vnd.openxmlformats-officedocument.drawingml.chart+xml"/>
  <Override PartName="/ppt/theme/themeOverride5.xml" ContentType="application/vnd.openxmlformats-officedocument.themeOverride+xml"/>
  <Override PartName="/ppt/drawings/drawing5.xml" ContentType="application/vnd.openxmlformats-officedocument.drawingml.chartshapes+xml"/>
  <Override PartName="/ppt/charts/chart6.xml" ContentType="application/vnd.openxmlformats-officedocument.drawingml.chart+xml"/>
  <Override PartName="/ppt/theme/themeOverride6.xml" ContentType="application/vnd.openxmlformats-officedocument.themeOverride+xml"/>
  <Override PartName="/ppt/drawings/drawing6.xml" ContentType="application/vnd.openxmlformats-officedocument.drawingml.chartshapes+xml"/>
  <Override PartName="/ppt/charts/chart7.xml" ContentType="application/vnd.openxmlformats-officedocument.drawingml.chart+xml"/>
  <Override PartName="/ppt/theme/themeOverride7.xml" ContentType="application/vnd.openxmlformats-officedocument.themeOverride+xml"/>
  <Override PartName="/ppt/drawings/drawing7.xml" ContentType="application/vnd.openxmlformats-officedocument.drawingml.chartshapes+xml"/>
  <Override PartName="/ppt/charts/chart8.xml" ContentType="application/vnd.openxmlformats-officedocument.drawingml.chart+xml"/>
  <Override PartName="/ppt/theme/themeOverride8.xml" ContentType="application/vnd.openxmlformats-officedocument.themeOverride+xml"/>
  <Override PartName="/ppt/drawings/drawing8.xml" ContentType="application/vnd.openxmlformats-officedocument.drawingml.chartshapes+xml"/>
  <Override PartName="/ppt/charts/chart9.xml" ContentType="application/vnd.openxmlformats-officedocument.drawingml.chart+xml"/>
  <Override PartName="/ppt/theme/themeOverride9.xml" ContentType="application/vnd.openxmlformats-officedocument.themeOverride+xml"/>
  <Override PartName="/ppt/drawings/drawing9.xml" ContentType="application/vnd.openxmlformats-officedocument.drawingml.chartshapes+xml"/>
  <Override PartName="/ppt/charts/chart10.xml" ContentType="application/vnd.openxmlformats-officedocument.drawingml.chart+xml"/>
  <Override PartName="/ppt/theme/themeOverride10.xml" ContentType="application/vnd.openxmlformats-officedocument.themeOverride+xml"/>
  <Override PartName="/ppt/drawings/drawing10.xml" ContentType="application/vnd.openxmlformats-officedocument.drawingml.chartshapes+xml"/>
  <Override PartName="/ppt/charts/chart11.xml" ContentType="application/vnd.openxmlformats-officedocument.drawingml.chart+xml"/>
  <Override PartName="/ppt/theme/themeOverride11.xml" ContentType="application/vnd.openxmlformats-officedocument.themeOverride+xml"/>
  <Override PartName="/ppt/drawings/drawing11.xml" ContentType="application/vnd.openxmlformats-officedocument.drawingml.chartshapes+xml"/>
  <Override PartName="/ppt/charts/chart12.xml" ContentType="application/vnd.openxmlformats-officedocument.drawingml.chart+xml"/>
  <Override PartName="/ppt/theme/themeOverride12.xml" ContentType="application/vnd.openxmlformats-officedocument.themeOverride+xml"/>
  <Override PartName="/ppt/drawings/drawing12.xml" ContentType="application/vnd.openxmlformats-officedocument.drawingml.chartshapes+xml"/>
  <Override PartName="/ppt/charts/chart13.xml" ContentType="application/vnd.openxmlformats-officedocument.drawingml.chart+xml"/>
  <Override PartName="/ppt/theme/themeOverride13.xml" ContentType="application/vnd.openxmlformats-officedocument.themeOverride+xml"/>
  <Override PartName="/ppt/drawings/drawing13.xml" ContentType="application/vnd.openxmlformats-officedocument.drawingml.chartshapes+xml"/>
  <Override PartName="/ppt/charts/chart14.xml" ContentType="application/vnd.openxmlformats-officedocument.drawingml.chart+xml"/>
  <Override PartName="/ppt/theme/themeOverride14.xml" ContentType="application/vnd.openxmlformats-officedocument.themeOverride+xml"/>
  <Override PartName="/ppt/drawings/drawing14.xml" ContentType="application/vnd.openxmlformats-officedocument.drawingml.chartshapes+xml"/>
  <Override PartName="/ppt/charts/chart15.xml" ContentType="application/vnd.openxmlformats-officedocument.drawingml.chart+xml"/>
  <Override PartName="/ppt/theme/themeOverride15.xml" ContentType="application/vnd.openxmlformats-officedocument.themeOverride+xml"/>
  <Override PartName="/ppt/drawings/drawing15.xml" ContentType="application/vnd.openxmlformats-officedocument.drawingml.chartshapes+xml"/>
  <Override PartName="/ppt/charts/chart16.xml" ContentType="application/vnd.openxmlformats-officedocument.drawingml.chart+xml"/>
  <Override PartName="/ppt/theme/themeOverride16.xml" ContentType="application/vnd.openxmlformats-officedocument.themeOverride+xml"/>
  <Override PartName="/ppt/drawings/drawing16.xml" ContentType="application/vnd.openxmlformats-officedocument.drawingml.chartshapes+xml"/>
  <Override PartName="/ppt/charts/chart17.xml" ContentType="application/vnd.openxmlformats-officedocument.drawingml.chart+xml"/>
  <Override PartName="/ppt/theme/themeOverride17.xml" ContentType="application/vnd.openxmlformats-officedocument.themeOverride+xml"/>
  <Override PartName="/ppt/drawings/drawing17.xml" ContentType="application/vnd.openxmlformats-officedocument.drawingml.chartshapes+xml"/>
  <Override PartName="/ppt/charts/chart18.xml" ContentType="application/vnd.openxmlformats-officedocument.drawingml.chart+xml"/>
  <Override PartName="/ppt/theme/themeOverride18.xml" ContentType="application/vnd.openxmlformats-officedocument.themeOverride+xml"/>
  <Override PartName="/ppt/drawings/drawing18.xml" ContentType="application/vnd.openxmlformats-officedocument.drawingml.chartshapes+xml"/>
  <Override PartName="/ppt/charts/chart19.xml" ContentType="application/vnd.openxmlformats-officedocument.drawingml.chart+xml"/>
  <Override PartName="/ppt/theme/themeOverride19.xml" ContentType="application/vnd.openxmlformats-officedocument.themeOverride+xml"/>
  <Override PartName="/ppt/drawings/drawing19.xml" ContentType="application/vnd.openxmlformats-officedocument.drawingml.chartshapes+xml"/>
  <Override PartName="/ppt/charts/chart20.xml" ContentType="application/vnd.openxmlformats-officedocument.drawingml.chart+xml"/>
  <Override PartName="/ppt/theme/themeOverride20.xml" ContentType="application/vnd.openxmlformats-officedocument.themeOverride+xml"/>
  <Override PartName="/ppt/drawings/drawing20.xml" ContentType="application/vnd.openxmlformats-officedocument.drawingml.chartshapes+xml"/>
  <Override PartName="/ppt/charts/chart21.xml" ContentType="application/vnd.openxmlformats-officedocument.drawingml.chart+xml"/>
  <Override PartName="/ppt/theme/themeOverride21.xml" ContentType="application/vnd.openxmlformats-officedocument.themeOverride+xml"/>
  <Override PartName="/ppt/drawings/drawing21.xml" ContentType="application/vnd.openxmlformats-officedocument.drawingml.chartshapes+xml"/>
  <Override PartName="/ppt/charts/chart22.xml" ContentType="application/vnd.openxmlformats-officedocument.drawingml.chart+xml"/>
  <Override PartName="/ppt/theme/themeOverride22.xml" ContentType="application/vnd.openxmlformats-officedocument.themeOverride+xml"/>
  <Override PartName="/ppt/drawings/drawing22.xml" ContentType="application/vnd.openxmlformats-officedocument.drawingml.chartshapes+xml"/>
  <Override PartName="/ppt/charts/chart23.xml" ContentType="application/vnd.openxmlformats-officedocument.drawingml.chart+xml"/>
  <Override PartName="/ppt/theme/themeOverride23.xml" ContentType="application/vnd.openxmlformats-officedocument.themeOverride+xml"/>
  <Override PartName="/ppt/drawings/drawing23.xml" ContentType="application/vnd.openxmlformats-officedocument.drawingml.chartshapes+xml"/>
  <Override PartName="/ppt/charts/chart24.xml" ContentType="application/vnd.openxmlformats-officedocument.drawingml.chart+xml"/>
  <Override PartName="/ppt/theme/themeOverride24.xml" ContentType="application/vnd.openxmlformats-officedocument.themeOverride+xml"/>
  <Override PartName="/ppt/drawings/drawing24.xml" ContentType="application/vnd.openxmlformats-officedocument.drawingml.chartshapes+xml"/>
  <Override PartName="/ppt/charts/chart25.xml" ContentType="application/vnd.openxmlformats-officedocument.drawingml.chart+xml"/>
  <Override PartName="/ppt/theme/themeOverride25.xml" ContentType="application/vnd.openxmlformats-officedocument.themeOverride+xml"/>
  <Override PartName="/ppt/drawings/drawing25.xml" ContentType="application/vnd.openxmlformats-officedocument.drawingml.chartshapes+xml"/>
  <Override PartName="/ppt/charts/chart26.xml" ContentType="application/vnd.openxmlformats-officedocument.drawingml.chart+xml"/>
  <Override PartName="/ppt/theme/themeOverride26.xml" ContentType="application/vnd.openxmlformats-officedocument.themeOverride+xml"/>
  <Override PartName="/ppt/drawings/drawing26.xml" ContentType="application/vnd.openxmlformats-officedocument.drawingml.chartshapes+xml"/>
  <Override PartName="/ppt/charts/chart27.xml" ContentType="application/vnd.openxmlformats-officedocument.drawingml.chart+xml"/>
  <Override PartName="/ppt/theme/themeOverride27.xml" ContentType="application/vnd.openxmlformats-officedocument.themeOverride+xml"/>
  <Override PartName="/ppt/drawings/drawing27.xml" ContentType="application/vnd.openxmlformats-officedocument.drawingml.chartshapes+xml"/>
  <Override PartName="/ppt/charts/chart28.xml" ContentType="application/vnd.openxmlformats-officedocument.drawingml.chart+xml"/>
  <Override PartName="/ppt/theme/themeOverride28.xml" ContentType="application/vnd.openxmlformats-officedocument.themeOverride+xml"/>
  <Override PartName="/ppt/drawings/drawing28.xml" ContentType="application/vnd.openxmlformats-officedocument.drawingml.chartshapes+xml"/>
  <Override PartName="/ppt/charts/chart29.xml" ContentType="application/vnd.openxmlformats-officedocument.drawingml.chart+xml"/>
  <Override PartName="/ppt/theme/themeOverride29.xml" ContentType="application/vnd.openxmlformats-officedocument.themeOverride+xml"/>
  <Override PartName="/ppt/drawings/drawing29.xml" ContentType="application/vnd.openxmlformats-officedocument.drawingml.chartshapes+xml"/>
  <Override PartName="/ppt/charts/chart30.xml" ContentType="application/vnd.openxmlformats-officedocument.drawingml.chart+xml"/>
  <Override PartName="/ppt/theme/themeOverride30.xml" ContentType="application/vnd.openxmlformats-officedocument.themeOverride+xml"/>
  <Override PartName="/ppt/drawings/drawing30.xml" ContentType="application/vnd.openxmlformats-officedocument.drawingml.chartshapes+xml"/>
  <Override PartName="/ppt/charts/chart31.xml" ContentType="application/vnd.openxmlformats-officedocument.drawingml.chart+xml"/>
  <Override PartName="/ppt/theme/themeOverride31.xml" ContentType="application/vnd.openxmlformats-officedocument.themeOverride+xml"/>
  <Override PartName="/ppt/drawings/drawing31.xml" ContentType="application/vnd.openxmlformats-officedocument.drawingml.chartshapes+xml"/>
  <Override PartName="/ppt/charts/chart32.xml" ContentType="application/vnd.openxmlformats-officedocument.drawingml.chart+xml"/>
  <Override PartName="/ppt/theme/themeOverride32.xml" ContentType="application/vnd.openxmlformats-officedocument.themeOverride+xml"/>
  <Override PartName="/ppt/drawings/drawing32.xml" ContentType="application/vnd.openxmlformats-officedocument.drawingml.chartshapes+xml"/>
  <Override PartName="/ppt/charts/chart33.xml" ContentType="application/vnd.openxmlformats-officedocument.drawingml.chart+xml"/>
  <Override PartName="/ppt/theme/themeOverride33.xml" ContentType="application/vnd.openxmlformats-officedocument.themeOverride+xml"/>
  <Override PartName="/ppt/drawings/drawing33.xml" ContentType="application/vnd.openxmlformats-officedocument.drawingml.chartshapes+xml"/>
  <Override PartName="/ppt/charts/chart34.xml" ContentType="application/vnd.openxmlformats-officedocument.drawingml.chart+xml"/>
  <Override PartName="/ppt/theme/themeOverride34.xml" ContentType="application/vnd.openxmlformats-officedocument.themeOverride+xml"/>
  <Override PartName="/ppt/drawings/drawing34.xml" ContentType="application/vnd.openxmlformats-officedocument.drawingml.chartshapes+xml"/>
  <Override PartName="/ppt/charts/chart35.xml" ContentType="application/vnd.openxmlformats-officedocument.drawingml.chart+xml"/>
  <Override PartName="/ppt/theme/themeOverride35.xml" ContentType="application/vnd.openxmlformats-officedocument.themeOverride+xml"/>
  <Override PartName="/ppt/drawings/drawing35.xml" ContentType="application/vnd.openxmlformats-officedocument.drawingml.chartshapes+xml"/>
  <Override PartName="/ppt/charts/chart36.xml" ContentType="application/vnd.openxmlformats-officedocument.drawingml.chart+xml"/>
  <Override PartName="/ppt/theme/themeOverride36.xml" ContentType="application/vnd.openxmlformats-officedocument.themeOverride+xml"/>
  <Override PartName="/ppt/drawings/drawing36.xml" ContentType="application/vnd.openxmlformats-officedocument.drawingml.chartshapes+xml"/>
  <Override PartName="/ppt/charts/chart37.xml" ContentType="application/vnd.openxmlformats-officedocument.drawingml.chart+xml"/>
  <Override PartName="/ppt/theme/themeOverride37.xml" ContentType="application/vnd.openxmlformats-officedocument.themeOverride+xml"/>
  <Override PartName="/ppt/drawings/drawing37.xml" ContentType="application/vnd.openxmlformats-officedocument.drawingml.chartshapes+xml"/>
  <Override PartName="/ppt/charts/chart38.xml" ContentType="application/vnd.openxmlformats-officedocument.drawingml.chart+xml"/>
  <Override PartName="/ppt/theme/themeOverride38.xml" ContentType="application/vnd.openxmlformats-officedocument.themeOverride+xml"/>
  <Override PartName="/ppt/drawings/drawing38.xml" ContentType="application/vnd.openxmlformats-officedocument.drawingml.chartshapes+xml"/>
  <Override PartName="/ppt/charts/chart39.xml" ContentType="application/vnd.openxmlformats-officedocument.drawingml.chart+xml"/>
  <Override PartName="/ppt/theme/themeOverride39.xml" ContentType="application/vnd.openxmlformats-officedocument.themeOverride+xml"/>
  <Override PartName="/ppt/drawings/drawing39.xml" ContentType="application/vnd.openxmlformats-officedocument.drawingml.chartshapes+xml"/>
  <Override PartName="/ppt/charts/chart40.xml" ContentType="application/vnd.openxmlformats-officedocument.drawingml.chart+xml"/>
  <Override PartName="/ppt/theme/themeOverride40.xml" ContentType="application/vnd.openxmlformats-officedocument.themeOverride+xml"/>
  <Override PartName="/ppt/drawings/drawing40.xml" ContentType="application/vnd.openxmlformats-officedocument.drawingml.chartshapes+xml"/>
  <Override PartName="/ppt/charts/chart41.xml" ContentType="application/vnd.openxmlformats-officedocument.drawingml.chart+xml"/>
  <Override PartName="/ppt/theme/themeOverride41.xml" ContentType="application/vnd.openxmlformats-officedocument.themeOverride+xml"/>
  <Override PartName="/ppt/drawings/drawing41.xml" ContentType="application/vnd.openxmlformats-officedocument.drawingml.chartshapes+xml"/>
  <Override PartName="/ppt/charts/chart42.xml" ContentType="application/vnd.openxmlformats-officedocument.drawingml.chart+xml"/>
  <Override PartName="/ppt/theme/themeOverride42.xml" ContentType="application/vnd.openxmlformats-officedocument.themeOverride+xml"/>
  <Override PartName="/ppt/drawings/drawing42.xml" ContentType="application/vnd.openxmlformats-officedocument.drawingml.chartshapes+xml"/>
  <Override PartName="/ppt/charts/chart43.xml" ContentType="application/vnd.openxmlformats-officedocument.drawingml.chart+xml"/>
  <Override PartName="/ppt/theme/themeOverride43.xml" ContentType="application/vnd.openxmlformats-officedocument.themeOverride+xml"/>
  <Override PartName="/ppt/drawings/drawing43.xml" ContentType="application/vnd.openxmlformats-officedocument.drawingml.chartshapes+xml"/>
  <Override PartName="/ppt/charts/chart44.xml" ContentType="application/vnd.openxmlformats-officedocument.drawingml.chart+xml"/>
  <Override PartName="/ppt/theme/themeOverride44.xml" ContentType="application/vnd.openxmlformats-officedocument.themeOverride+xml"/>
  <Override PartName="/ppt/drawings/drawing44.xml" ContentType="application/vnd.openxmlformats-officedocument.drawingml.chartshapes+xml"/>
  <Override PartName="/ppt/charts/chart45.xml" ContentType="application/vnd.openxmlformats-officedocument.drawingml.chart+xml"/>
  <Override PartName="/ppt/theme/themeOverride45.xml" ContentType="application/vnd.openxmlformats-officedocument.themeOverride+xml"/>
  <Override PartName="/ppt/drawings/drawing45.xml" ContentType="application/vnd.openxmlformats-officedocument.drawingml.chartshapes+xml"/>
  <Override PartName="/ppt/charts/chart46.xml" ContentType="application/vnd.openxmlformats-officedocument.drawingml.chart+xml"/>
  <Override PartName="/ppt/theme/themeOverride46.xml" ContentType="application/vnd.openxmlformats-officedocument.themeOverride+xml"/>
  <Override PartName="/ppt/drawings/drawing46.xml" ContentType="application/vnd.openxmlformats-officedocument.drawingml.chartshapes+xml"/>
  <Override PartName="/ppt/charts/chart47.xml" ContentType="application/vnd.openxmlformats-officedocument.drawingml.chart+xml"/>
  <Override PartName="/ppt/theme/themeOverride47.xml" ContentType="application/vnd.openxmlformats-officedocument.themeOverride+xml"/>
  <Override PartName="/ppt/drawings/drawing47.xml" ContentType="application/vnd.openxmlformats-officedocument.drawingml.chartshapes+xml"/>
  <Override PartName="/ppt/charts/chart48.xml" ContentType="application/vnd.openxmlformats-officedocument.drawingml.chart+xml"/>
  <Override PartName="/ppt/theme/themeOverride48.xml" ContentType="application/vnd.openxmlformats-officedocument.themeOverride+xml"/>
  <Override PartName="/ppt/drawings/drawing48.xml" ContentType="application/vnd.openxmlformats-officedocument.drawingml.chartshapes+xml"/>
  <Override PartName="/ppt/charts/chart49.xml" ContentType="application/vnd.openxmlformats-officedocument.drawingml.chart+xml"/>
  <Override PartName="/ppt/theme/themeOverride49.xml" ContentType="application/vnd.openxmlformats-officedocument.themeOverride+xml"/>
  <Override PartName="/ppt/drawings/drawing49.xml" ContentType="application/vnd.openxmlformats-officedocument.drawingml.chartshapes+xml"/>
  <Override PartName="/ppt/charts/chart50.xml" ContentType="application/vnd.openxmlformats-officedocument.drawingml.chart+xml"/>
  <Override PartName="/ppt/theme/themeOverride50.xml" ContentType="application/vnd.openxmlformats-officedocument.themeOverride+xml"/>
  <Override PartName="/ppt/drawings/drawing50.xml" ContentType="application/vnd.openxmlformats-officedocument.drawingml.chartshapes+xml"/>
  <Override PartName="/ppt/charts/chart51.xml" ContentType="application/vnd.openxmlformats-officedocument.drawingml.chart+xml"/>
  <Override PartName="/ppt/theme/themeOverride51.xml" ContentType="application/vnd.openxmlformats-officedocument.themeOverride+xml"/>
  <Override PartName="/ppt/drawings/drawing51.xml" ContentType="application/vnd.openxmlformats-officedocument.drawingml.chartshapes+xml"/>
  <Override PartName="/ppt/charts/chart52.xml" ContentType="application/vnd.openxmlformats-officedocument.drawingml.chart+xml"/>
  <Override PartName="/ppt/theme/themeOverride52.xml" ContentType="application/vnd.openxmlformats-officedocument.themeOverride+xml"/>
  <Override PartName="/ppt/drawings/drawing52.xml" ContentType="application/vnd.openxmlformats-officedocument.drawingml.chartshapes+xml"/>
  <Override PartName="/ppt/charts/chart53.xml" ContentType="application/vnd.openxmlformats-officedocument.drawingml.chart+xml"/>
  <Override PartName="/ppt/theme/themeOverride53.xml" ContentType="application/vnd.openxmlformats-officedocument.themeOverride+xml"/>
  <Override PartName="/ppt/drawings/drawing53.xml" ContentType="application/vnd.openxmlformats-officedocument.drawingml.chartshapes+xml"/>
  <Override PartName="/ppt/charts/chart54.xml" ContentType="application/vnd.openxmlformats-officedocument.drawingml.chart+xml"/>
  <Override PartName="/ppt/theme/themeOverride54.xml" ContentType="application/vnd.openxmlformats-officedocument.themeOverride+xml"/>
  <Override PartName="/ppt/drawings/drawing54.xml" ContentType="application/vnd.openxmlformats-officedocument.drawingml.chartshapes+xml"/>
  <Override PartName="/ppt/charts/chart55.xml" ContentType="application/vnd.openxmlformats-officedocument.drawingml.chart+xml"/>
  <Override PartName="/ppt/theme/themeOverride55.xml" ContentType="application/vnd.openxmlformats-officedocument.themeOverride+xml"/>
  <Override PartName="/ppt/drawings/drawing55.xml" ContentType="application/vnd.openxmlformats-officedocument.drawingml.chartshapes+xml"/>
  <Override PartName="/ppt/charts/chart56.xml" ContentType="application/vnd.openxmlformats-officedocument.drawingml.chart+xml"/>
  <Override PartName="/ppt/theme/themeOverride56.xml" ContentType="application/vnd.openxmlformats-officedocument.themeOverride+xml"/>
  <Override PartName="/ppt/drawings/drawing56.xml" ContentType="application/vnd.openxmlformats-officedocument.drawingml.chartshapes+xml"/>
  <Override PartName="/ppt/charts/chart57.xml" ContentType="application/vnd.openxmlformats-officedocument.drawingml.chart+xml"/>
  <Override PartName="/ppt/theme/themeOverride57.xml" ContentType="application/vnd.openxmlformats-officedocument.themeOverride+xml"/>
  <Override PartName="/ppt/drawings/drawing57.xml" ContentType="application/vnd.openxmlformats-officedocument.drawingml.chartshapes+xml"/>
  <Override PartName="/ppt/charts/chart58.xml" ContentType="application/vnd.openxmlformats-officedocument.drawingml.chart+xml"/>
  <Override PartName="/ppt/theme/themeOverride58.xml" ContentType="application/vnd.openxmlformats-officedocument.themeOverride+xml"/>
  <Override PartName="/ppt/drawings/drawing58.xml" ContentType="application/vnd.openxmlformats-officedocument.drawingml.chartshapes+xml"/>
  <Override PartName="/ppt/charts/chart59.xml" ContentType="application/vnd.openxmlformats-officedocument.drawingml.chart+xml"/>
  <Override PartName="/ppt/theme/themeOverride59.xml" ContentType="application/vnd.openxmlformats-officedocument.themeOverride+xml"/>
  <Override PartName="/ppt/drawings/drawing59.xml" ContentType="application/vnd.openxmlformats-officedocument.drawingml.chartshapes+xml"/>
  <Override PartName="/ppt/charts/chart60.xml" ContentType="application/vnd.openxmlformats-officedocument.drawingml.chart+xml"/>
  <Override PartName="/ppt/theme/themeOverride60.xml" ContentType="application/vnd.openxmlformats-officedocument.themeOverride+xml"/>
  <Override PartName="/ppt/drawings/drawing60.xml" ContentType="application/vnd.openxmlformats-officedocument.drawingml.chartshapes+xml"/>
  <Override PartName="/ppt/charts/chart61.xml" ContentType="application/vnd.openxmlformats-officedocument.drawingml.chart+xml"/>
  <Override PartName="/ppt/theme/themeOverride61.xml" ContentType="application/vnd.openxmlformats-officedocument.themeOverride+xml"/>
  <Override PartName="/ppt/drawings/drawing61.xml" ContentType="application/vnd.openxmlformats-officedocument.drawingml.chartshapes+xml"/>
  <Override PartName="/ppt/charts/chart62.xml" ContentType="application/vnd.openxmlformats-officedocument.drawingml.chart+xml"/>
  <Override PartName="/ppt/theme/themeOverride62.xml" ContentType="application/vnd.openxmlformats-officedocument.themeOverride+xml"/>
  <Override PartName="/ppt/drawings/drawing62.xml" ContentType="application/vnd.openxmlformats-officedocument.drawingml.chartshapes+xml"/>
  <Override PartName="/ppt/charts/chart63.xml" ContentType="application/vnd.openxmlformats-officedocument.drawingml.chart+xml"/>
  <Override PartName="/ppt/theme/themeOverride63.xml" ContentType="application/vnd.openxmlformats-officedocument.themeOverride+xml"/>
  <Override PartName="/ppt/drawings/drawing63.xml" ContentType="application/vnd.openxmlformats-officedocument.drawingml.chartshapes+xml"/>
  <Override PartName="/ppt/charts/chart64.xml" ContentType="application/vnd.openxmlformats-officedocument.drawingml.chart+xml"/>
  <Override PartName="/ppt/theme/themeOverride64.xml" ContentType="application/vnd.openxmlformats-officedocument.themeOverride+xml"/>
  <Override PartName="/ppt/drawings/drawing64.xml" ContentType="application/vnd.openxmlformats-officedocument.drawingml.chartshapes+xml"/>
  <Override PartName="/ppt/charts/chart65.xml" ContentType="application/vnd.openxmlformats-officedocument.drawingml.chart+xml"/>
  <Override PartName="/ppt/theme/themeOverride65.xml" ContentType="application/vnd.openxmlformats-officedocument.themeOverride+xml"/>
  <Override PartName="/ppt/drawings/drawing65.xml" ContentType="application/vnd.openxmlformats-officedocument.drawingml.chartshapes+xml"/>
  <Override PartName="/ppt/charts/chart66.xml" ContentType="application/vnd.openxmlformats-officedocument.drawingml.chart+xml"/>
  <Override PartName="/ppt/theme/themeOverride66.xml" ContentType="application/vnd.openxmlformats-officedocument.themeOverride+xml"/>
  <Override PartName="/ppt/drawings/drawing66.xml" ContentType="application/vnd.openxmlformats-officedocument.drawingml.chartshapes+xml"/>
  <Override PartName="/ppt/charts/chart67.xml" ContentType="application/vnd.openxmlformats-officedocument.drawingml.chart+xml"/>
  <Override PartName="/ppt/theme/themeOverride67.xml" ContentType="application/vnd.openxmlformats-officedocument.themeOverride+xml"/>
  <Override PartName="/ppt/drawings/drawing67.xml" ContentType="application/vnd.openxmlformats-officedocument.drawingml.chartshapes+xml"/>
  <Override PartName="/ppt/charts/chart68.xml" ContentType="application/vnd.openxmlformats-officedocument.drawingml.chart+xml"/>
  <Override PartName="/ppt/theme/themeOverride68.xml" ContentType="application/vnd.openxmlformats-officedocument.themeOverride+xml"/>
  <Override PartName="/ppt/drawings/drawing68.xml" ContentType="application/vnd.openxmlformats-officedocument.drawingml.chartshapes+xml"/>
  <Override PartName="/ppt/charts/chart69.xml" ContentType="application/vnd.openxmlformats-officedocument.drawingml.chart+xml"/>
  <Override PartName="/ppt/theme/themeOverride69.xml" ContentType="application/vnd.openxmlformats-officedocument.themeOverride+xml"/>
  <Override PartName="/ppt/drawings/drawing69.xml" ContentType="application/vnd.openxmlformats-officedocument.drawingml.chartshapes+xml"/>
  <Override PartName="/ppt/charts/chart70.xml" ContentType="application/vnd.openxmlformats-officedocument.drawingml.chart+xml"/>
  <Override PartName="/ppt/theme/themeOverride70.xml" ContentType="application/vnd.openxmlformats-officedocument.themeOverride+xml"/>
  <Override PartName="/ppt/drawings/drawing70.xml" ContentType="application/vnd.openxmlformats-officedocument.drawingml.chartshapes+xml"/>
  <Override PartName="/ppt/charts/chart71.xml" ContentType="application/vnd.openxmlformats-officedocument.drawingml.chart+xml"/>
  <Override PartName="/ppt/theme/themeOverride71.xml" ContentType="application/vnd.openxmlformats-officedocument.themeOverride+xml"/>
  <Override PartName="/ppt/drawings/drawing71.xml" ContentType="application/vnd.openxmlformats-officedocument.drawingml.chartshapes+xml"/>
  <Override PartName="/ppt/charts/chart72.xml" ContentType="application/vnd.openxmlformats-officedocument.drawingml.chart+xml"/>
  <Override PartName="/ppt/theme/themeOverride72.xml" ContentType="application/vnd.openxmlformats-officedocument.themeOverride+xml"/>
  <Override PartName="/ppt/drawings/drawing72.xml" ContentType="application/vnd.openxmlformats-officedocument.drawingml.chartshapes+xml"/>
  <Override PartName="/ppt/charts/chart73.xml" ContentType="application/vnd.openxmlformats-officedocument.drawingml.chart+xml"/>
  <Override PartName="/ppt/theme/themeOverride73.xml" ContentType="application/vnd.openxmlformats-officedocument.themeOverride+xml"/>
  <Override PartName="/ppt/drawings/drawing73.xml" ContentType="application/vnd.openxmlformats-officedocument.drawingml.chartshapes+xml"/>
  <Override PartName="/ppt/charts/chart74.xml" ContentType="application/vnd.openxmlformats-officedocument.drawingml.chart+xml"/>
  <Override PartName="/ppt/theme/themeOverride74.xml" ContentType="application/vnd.openxmlformats-officedocument.themeOverride+xml"/>
  <Override PartName="/ppt/drawings/drawing74.xml" ContentType="application/vnd.openxmlformats-officedocument.drawingml.chartshapes+xml"/>
  <Override PartName="/ppt/charts/chart75.xml" ContentType="application/vnd.openxmlformats-officedocument.drawingml.chart+xml"/>
  <Override PartName="/ppt/theme/themeOverride75.xml" ContentType="application/vnd.openxmlformats-officedocument.themeOverride+xml"/>
  <Override PartName="/ppt/drawings/drawing75.xml" ContentType="application/vnd.openxmlformats-officedocument.drawingml.chartshapes+xml"/>
  <Override PartName="/ppt/charts/chart76.xml" ContentType="application/vnd.openxmlformats-officedocument.drawingml.chart+xml"/>
  <Override PartName="/ppt/theme/themeOverride76.xml" ContentType="application/vnd.openxmlformats-officedocument.themeOverride+xml"/>
  <Override PartName="/ppt/drawings/drawing76.xml" ContentType="application/vnd.openxmlformats-officedocument.drawingml.chartshapes+xml"/>
  <Override PartName="/ppt/charts/chart77.xml" ContentType="application/vnd.openxmlformats-officedocument.drawingml.chart+xml"/>
  <Override PartName="/ppt/theme/themeOverride77.xml" ContentType="application/vnd.openxmlformats-officedocument.themeOverride+xml"/>
  <Override PartName="/ppt/drawings/drawing77.xml" ContentType="application/vnd.openxmlformats-officedocument.drawingml.chartshapes+xml"/>
  <Override PartName="/ppt/charts/chart78.xml" ContentType="application/vnd.openxmlformats-officedocument.drawingml.chart+xml"/>
  <Override PartName="/ppt/theme/themeOverride78.xml" ContentType="application/vnd.openxmlformats-officedocument.themeOverride+xml"/>
  <Override PartName="/ppt/drawings/drawing78.xml" ContentType="application/vnd.openxmlformats-officedocument.drawingml.chartshapes+xml"/>
  <Override PartName="/ppt/charts/chart79.xml" ContentType="application/vnd.openxmlformats-officedocument.drawingml.chart+xml"/>
  <Override PartName="/ppt/theme/themeOverride79.xml" ContentType="application/vnd.openxmlformats-officedocument.themeOverride+xml"/>
  <Override PartName="/ppt/drawings/drawing79.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 id="321" r:id="rId67"/>
    <p:sldId id="322" r:id="rId68"/>
    <p:sldId id="323" r:id="rId69"/>
    <p:sldId id="324" r:id="rId70"/>
    <p:sldId id="325" r:id="rId71"/>
    <p:sldId id="326" r:id="rId72"/>
    <p:sldId id="327" r:id="rId73"/>
    <p:sldId id="328" r:id="rId74"/>
    <p:sldId id="329" r:id="rId75"/>
    <p:sldId id="330" r:id="rId76"/>
    <p:sldId id="331" r:id="rId77"/>
    <p:sldId id="332" r:id="rId78"/>
    <p:sldId id="333" r:id="rId79"/>
    <p:sldId id="334" r:id="rId80"/>
  </p:sldIdLst>
  <p:sldSz cx="9144000" cy="6858000" type="overhead"/>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9" d="100"/>
          <a:sy n="109" d="100"/>
        </p:scale>
        <p:origin x="167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charts/_rels/chart1.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oleObject" Target="file:///\\westat.com\DFS\SURVEYTA\general\2018%20Profiles\Chart\Macro_2018P_charts.xlsm" TargetMode="External"/><Relationship Id="rId1" Type="http://schemas.openxmlformats.org/officeDocument/2006/relationships/themeOverride" Target="../theme/themeOverride1.xml"/></Relationships>
</file>

<file path=ppt/charts/_rels/chart10.xml.rels><?xml version="1.0" encoding="UTF-8" standalone="yes"?>
<Relationships xmlns="http://schemas.openxmlformats.org/package/2006/relationships"><Relationship Id="rId3" Type="http://schemas.openxmlformats.org/officeDocument/2006/relationships/chartUserShapes" Target="../drawings/drawing10.xml"/><Relationship Id="rId2" Type="http://schemas.openxmlformats.org/officeDocument/2006/relationships/oleObject" Target="file:///\\westat.com\DFS\SURVEYTA\general\2018%20Profiles\Chart\Macro_2018P_charts.xlsm" TargetMode="External"/><Relationship Id="rId1" Type="http://schemas.openxmlformats.org/officeDocument/2006/relationships/themeOverride" Target="../theme/themeOverride10.xml"/></Relationships>
</file>

<file path=ppt/charts/_rels/chart11.xml.rels><?xml version="1.0" encoding="UTF-8" standalone="yes"?>
<Relationships xmlns="http://schemas.openxmlformats.org/package/2006/relationships"><Relationship Id="rId3" Type="http://schemas.openxmlformats.org/officeDocument/2006/relationships/chartUserShapes" Target="../drawings/drawing11.xml"/><Relationship Id="rId2" Type="http://schemas.openxmlformats.org/officeDocument/2006/relationships/oleObject" Target="file:///\\westat.com\DFS\SURVEYTA\general\2018%20Profiles\Chart\Macro_2018P_charts.xlsm" TargetMode="External"/><Relationship Id="rId1" Type="http://schemas.openxmlformats.org/officeDocument/2006/relationships/themeOverride" Target="../theme/themeOverride11.xml"/></Relationships>
</file>

<file path=ppt/charts/_rels/chart12.xml.rels><?xml version="1.0" encoding="UTF-8" standalone="yes"?>
<Relationships xmlns="http://schemas.openxmlformats.org/package/2006/relationships"><Relationship Id="rId3" Type="http://schemas.openxmlformats.org/officeDocument/2006/relationships/chartUserShapes" Target="../drawings/drawing12.xml"/><Relationship Id="rId2" Type="http://schemas.openxmlformats.org/officeDocument/2006/relationships/oleObject" Target="file:///\\westat.com\DFS\SURVEYTA\general\2018%20Profiles\Chart\Macro_2018P_charts.xlsm" TargetMode="External"/><Relationship Id="rId1" Type="http://schemas.openxmlformats.org/officeDocument/2006/relationships/themeOverride" Target="../theme/themeOverride12.xml"/></Relationships>
</file>

<file path=ppt/charts/_rels/chart13.xml.rels><?xml version="1.0" encoding="UTF-8" standalone="yes"?>
<Relationships xmlns="http://schemas.openxmlformats.org/package/2006/relationships"><Relationship Id="rId3" Type="http://schemas.openxmlformats.org/officeDocument/2006/relationships/chartUserShapes" Target="../drawings/drawing13.xml"/><Relationship Id="rId2" Type="http://schemas.openxmlformats.org/officeDocument/2006/relationships/oleObject" Target="file:///\\westat.com\DFS\SURVEYTA\general\2018%20Profiles\Chart\Macro_2018P_charts.xlsm" TargetMode="External"/><Relationship Id="rId1" Type="http://schemas.openxmlformats.org/officeDocument/2006/relationships/themeOverride" Target="../theme/themeOverride13.xml"/></Relationships>
</file>

<file path=ppt/charts/_rels/chart14.xml.rels><?xml version="1.0" encoding="UTF-8" standalone="yes"?>
<Relationships xmlns="http://schemas.openxmlformats.org/package/2006/relationships"><Relationship Id="rId3" Type="http://schemas.openxmlformats.org/officeDocument/2006/relationships/chartUserShapes" Target="../drawings/drawing14.xml"/><Relationship Id="rId2" Type="http://schemas.openxmlformats.org/officeDocument/2006/relationships/oleObject" Target="file:///\\westat.com\DFS\SURVEYTA\general\2018%20Profiles\Chart\Macro_2018P_charts.xlsm" TargetMode="External"/><Relationship Id="rId1" Type="http://schemas.openxmlformats.org/officeDocument/2006/relationships/themeOverride" Target="../theme/themeOverride14.xml"/></Relationships>
</file>

<file path=ppt/charts/_rels/chart15.xml.rels><?xml version="1.0" encoding="UTF-8" standalone="yes"?>
<Relationships xmlns="http://schemas.openxmlformats.org/package/2006/relationships"><Relationship Id="rId3" Type="http://schemas.openxmlformats.org/officeDocument/2006/relationships/chartUserShapes" Target="../drawings/drawing15.xml"/><Relationship Id="rId2" Type="http://schemas.openxmlformats.org/officeDocument/2006/relationships/oleObject" Target="file:///\\westat.com\DFS\SURVEYTA\general\2018%20Profiles\Chart\Macro_2018P_charts.xlsm" TargetMode="External"/><Relationship Id="rId1" Type="http://schemas.openxmlformats.org/officeDocument/2006/relationships/themeOverride" Target="../theme/themeOverride15.xml"/></Relationships>
</file>

<file path=ppt/charts/_rels/chart16.xml.rels><?xml version="1.0" encoding="UTF-8" standalone="yes"?>
<Relationships xmlns="http://schemas.openxmlformats.org/package/2006/relationships"><Relationship Id="rId3" Type="http://schemas.openxmlformats.org/officeDocument/2006/relationships/chartUserShapes" Target="../drawings/drawing16.xml"/><Relationship Id="rId2" Type="http://schemas.openxmlformats.org/officeDocument/2006/relationships/oleObject" Target="file:///\\westat.com\DFS\SURVEYTA\general\2018%20Profiles\Chart\Macro_2018P_charts.xlsm" TargetMode="External"/><Relationship Id="rId1" Type="http://schemas.openxmlformats.org/officeDocument/2006/relationships/themeOverride" Target="../theme/themeOverride16.xml"/></Relationships>
</file>

<file path=ppt/charts/_rels/chart17.xml.rels><?xml version="1.0" encoding="UTF-8" standalone="yes"?>
<Relationships xmlns="http://schemas.openxmlformats.org/package/2006/relationships"><Relationship Id="rId3" Type="http://schemas.openxmlformats.org/officeDocument/2006/relationships/chartUserShapes" Target="../drawings/drawing17.xml"/><Relationship Id="rId2" Type="http://schemas.openxmlformats.org/officeDocument/2006/relationships/oleObject" Target="file:///\\westat.com\DFS\SURVEYTA\general\2018%20Profiles\Chart\Macro_2018P_charts.xlsm" TargetMode="External"/><Relationship Id="rId1" Type="http://schemas.openxmlformats.org/officeDocument/2006/relationships/themeOverride" Target="../theme/themeOverride17.xml"/></Relationships>
</file>

<file path=ppt/charts/_rels/chart18.xml.rels><?xml version="1.0" encoding="UTF-8" standalone="yes"?>
<Relationships xmlns="http://schemas.openxmlformats.org/package/2006/relationships"><Relationship Id="rId3" Type="http://schemas.openxmlformats.org/officeDocument/2006/relationships/chartUserShapes" Target="../drawings/drawing18.xml"/><Relationship Id="rId2" Type="http://schemas.openxmlformats.org/officeDocument/2006/relationships/oleObject" Target="file:///\\westat.com\DFS\SURVEYTA\general\2018%20Profiles\Chart\Macro_2018P_charts.xlsm" TargetMode="External"/><Relationship Id="rId1" Type="http://schemas.openxmlformats.org/officeDocument/2006/relationships/themeOverride" Target="../theme/themeOverride18.xml"/></Relationships>
</file>

<file path=ppt/charts/_rels/chart19.xml.rels><?xml version="1.0" encoding="UTF-8" standalone="yes"?>
<Relationships xmlns="http://schemas.openxmlformats.org/package/2006/relationships"><Relationship Id="rId3" Type="http://schemas.openxmlformats.org/officeDocument/2006/relationships/chartUserShapes" Target="../drawings/drawing19.xml"/><Relationship Id="rId2" Type="http://schemas.openxmlformats.org/officeDocument/2006/relationships/oleObject" Target="file:///\\westat.com\DFS\SURVEYTA\general\2018%20Profiles\Chart\Macro_2018P_charts.xlsm" TargetMode="External"/><Relationship Id="rId1" Type="http://schemas.openxmlformats.org/officeDocument/2006/relationships/themeOverride" Target="../theme/themeOverride19.xml"/></Relationships>
</file>

<file path=ppt/charts/_rels/chart2.xml.rels><?xml version="1.0" encoding="UTF-8" standalone="yes"?>
<Relationships xmlns="http://schemas.openxmlformats.org/package/2006/relationships"><Relationship Id="rId3" Type="http://schemas.openxmlformats.org/officeDocument/2006/relationships/chartUserShapes" Target="../drawings/drawing2.xml"/><Relationship Id="rId2" Type="http://schemas.openxmlformats.org/officeDocument/2006/relationships/oleObject" Target="file:///\\westat.com\DFS\SURVEYTA\general\2018%20Profiles\Chart\Macro_2018P_charts.xlsm" TargetMode="External"/><Relationship Id="rId1" Type="http://schemas.openxmlformats.org/officeDocument/2006/relationships/themeOverride" Target="../theme/themeOverride2.xml"/></Relationships>
</file>

<file path=ppt/charts/_rels/chart20.xml.rels><?xml version="1.0" encoding="UTF-8" standalone="yes"?>
<Relationships xmlns="http://schemas.openxmlformats.org/package/2006/relationships"><Relationship Id="rId3" Type="http://schemas.openxmlformats.org/officeDocument/2006/relationships/chartUserShapes" Target="../drawings/drawing20.xml"/><Relationship Id="rId2" Type="http://schemas.openxmlformats.org/officeDocument/2006/relationships/oleObject" Target="file:///\\westat.com\DFS\SURVEYTA\general\2018%20Profiles\Chart\Macro_2018P_charts.xlsm" TargetMode="External"/><Relationship Id="rId1" Type="http://schemas.openxmlformats.org/officeDocument/2006/relationships/themeOverride" Target="../theme/themeOverride20.xml"/></Relationships>
</file>

<file path=ppt/charts/_rels/chart21.xml.rels><?xml version="1.0" encoding="UTF-8" standalone="yes"?>
<Relationships xmlns="http://schemas.openxmlformats.org/package/2006/relationships"><Relationship Id="rId3" Type="http://schemas.openxmlformats.org/officeDocument/2006/relationships/chartUserShapes" Target="../drawings/drawing21.xml"/><Relationship Id="rId2" Type="http://schemas.openxmlformats.org/officeDocument/2006/relationships/oleObject" Target="file:///\\westat.com\DFS\SURVEYTA\general\2018%20Profiles\Chart\Macro_2018P_charts.xlsm" TargetMode="External"/><Relationship Id="rId1" Type="http://schemas.openxmlformats.org/officeDocument/2006/relationships/themeOverride" Target="../theme/themeOverride21.xml"/></Relationships>
</file>

<file path=ppt/charts/_rels/chart22.xml.rels><?xml version="1.0" encoding="UTF-8" standalone="yes"?>
<Relationships xmlns="http://schemas.openxmlformats.org/package/2006/relationships"><Relationship Id="rId3" Type="http://schemas.openxmlformats.org/officeDocument/2006/relationships/chartUserShapes" Target="../drawings/drawing22.xml"/><Relationship Id="rId2" Type="http://schemas.openxmlformats.org/officeDocument/2006/relationships/oleObject" Target="file:///\\westat.com\DFS\SURVEYTA\general\2018%20Profiles\Chart\Macro_2018P_charts.xlsm" TargetMode="External"/><Relationship Id="rId1" Type="http://schemas.openxmlformats.org/officeDocument/2006/relationships/themeOverride" Target="../theme/themeOverride22.xml"/></Relationships>
</file>

<file path=ppt/charts/_rels/chart23.xml.rels><?xml version="1.0" encoding="UTF-8" standalone="yes"?>
<Relationships xmlns="http://schemas.openxmlformats.org/package/2006/relationships"><Relationship Id="rId3" Type="http://schemas.openxmlformats.org/officeDocument/2006/relationships/chartUserShapes" Target="../drawings/drawing23.xml"/><Relationship Id="rId2" Type="http://schemas.openxmlformats.org/officeDocument/2006/relationships/oleObject" Target="file:///\\westat.com\DFS\SURVEYTA\general\2018%20Profiles\Chart\Macro_2018P_charts.xlsm" TargetMode="External"/><Relationship Id="rId1" Type="http://schemas.openxmlformats.org/officeDocument/2006/relationships/themeOverride" Target="../theme/themeOverride23.xml"/></Relationships>
</file>

<file path=ppt/charts/_rels/chart24.xml.rels><?xml version="1.0" encoding="UTF-8" standalone="yes"?>
<Relationships xmlns="http://schemas.openxmlformats.org/package/2006/relationships"><Relationship Id="rId3" Type="http://schemas.openxmlformats.org/officeDocument/2006/relationships/chartUserShapes" Target="../drawings/drawing24.xml"/><Relationship Id="rId2" Type="http://schemas.openxmlformats.org/officeDocument/2006/relationships/oleObject" Target="file:///\\westat.com\DFS\SURVEYTA\general\2018%20Profiles\Chart\Macro_2018P_charts.xlsm" TargetMode="External"/><Relationship Id="rId1" Type="http://schemas.openxmlformats.org/officeDocument/2006/relationships/themeOverride" Target="../theme/themeOverride24.xml"/></Relationships>
</file>

<file path=ppt/charts/_rels/chart25.xml.rels><?xml version="1.0" encoding="UTF-8" standalone="yes"?>
<Relationships xmlns="http://schemas.openxmlformats.org/package/2006/relationships"><Relationship Id="rId3" Type="http://schemas.openxmlformats.org/officeDocument/2006/relationships/chartUserShapes" Target="../drawings/drawing25.xml"/><Relationship Id="rId2" Type="http://schemas.openxmlformats.org/officeDocument/2006/relationships/oleObject" Target="file:///\\westat.com\DFS\SURVEYTA\general\2018%20Profiles\Chart\Macro_2018P_charts.xlsm" TargetMode="External"/><Relationship Id="rId1" Type="http://schemas.openxmlformats.org/officeDocument/2006/relationships/themeOverride" Target="../theme/themeOverride25.xml"/></Relationships>
</file>

<file path=ppt/charts/_rels/chart26.xml.rels><?xml version="1.0" encoding="UTF-8" standalone="yes"?>
<Relationships xmlns="http://schemas.openxmlformats.org/package/2006/relationships"><Relationship Id="rId3" Type="http://schemas.openxmlformats.org/officeDocument/2006/relationships/chartUserShapes" Target="../drawings/drawing26.xml"/><Relationship Id="rId2" Type="http://schemas.openxmlformats.org/officeDocument/2006/relationships/oleObject" Target="file:///\\westat.com\DFS\SURVEYTA\general\2018%20Profiles\Chart\Macro_2018P_charts.xlsm" TargetMode="External"/><Relationship Id="rId1" Type="http://schemas.openxmlformats.org/officeDocument/2006/relationships/themeOverride" Target="../theme/themeOverride26.xml"/></Relationships>
</file>

<file path=ppt/charts/_rels/chart27.xml.rels><?xml version="1.0" encoding="UTF-8" standalone="yes"?>
<Relationships xmlns="http://schemas.openxmlformats.org/package/2006/relationships"><Relationship Id="rId3" Type="http://schemas.openxmlformats.org/officeDocument/2006/relationships/chartUserShapes" Target="../drawings/drawing27.xml"/><Relationship Id="rId2" Type="http://schemas.openxmlformats.org/officeDocument/2006/relationships/oleObject" Target="file:///\\westat.com\DFS\SURVEYTA\general\2018%20Profiles\Chart\Macro_2018P_charts.xlsm" TargetMode="External"/><Relationship Id="rId1" Type="http://schemas.openxmlformats.org/officeDocument/2006/relationships/themeOverride" Target="../theme/themeOverride27.xml"/></Relationships>
</file>

<file path=ppt/charts/_rels/chart28.xml.rels><?xml version="1.0" encoding="UTF-8" standalone="yes"?>
<Relationships xmlns="http://schemas.openxmlformats.org/package/2006/relationships"><Relationship Id="rId3" Type="http://schemas.openxmlformats.org/officeDocument/2006/relationships/chartUserShapes" Target="../drawings/drawing28.xml"/><Relationship Id="rId2" Type="http://schemas.openxmlformats.org/officeDocument/2006/relationships/oleObject" Target="file:///\\westat.com\DFS\SURVEYTA\general\2018%20Profiles\Chart\Macro_2018P_charts.xlsm" TargetMode="External"/><Relationship Id="rId1" Type="http://schemas.openxmlformats.org/officeDocument/2006/relationships/themeOverride" Target="../theme/themeOverride28.xml"/></Relationships>
</file>

<file path=ppt/charts/_rels/chart29.xml.rels><?xml version="1.0" encoding="UTF-8" standalone="yes"?>
<Relationships xmlns="http://schemas.openxmlformats.org/package/2006/relationships"><Relationship Id="rId3" Type="http://schemas.openxmlformats.org/officeDocument/2006/relationships/chartUserShapes" Target="../drawings/drawing29.xml"/><Relationship Id="rId2" Type="http://schemas.openxmlformats.org/officeDocument/2006/relationships/oleObject" Target="file:///\\westat.com\DFS\SURVEYTA\general\2018%20Profiles\Chart\Macro_2018P_charts.xlsm" TargetMode="External"/><Relationship Id="rId1" Type="http://schemas.openxmlformats.org/officeDocument/2006/relationships/themeOverride" Target="../theme/themeOverride29.xml"/></Relationships>
</file>

<file path=ppt/charts/_rels/chart3.xml.rels><?xml version="1.0" encoding="UTF-8" standalone="yes"?>
<Relationships xmlns="http://schemas.openxmlformats.org/package/2006/relationships"><Relationship Id="rId3" Type="http://schemas.openxmlformats.org/officeDocument/2006/relationships/chartUserShapes" Target="../drawings/drawing3.xml"/><Relationship Id="rId2" Type="http://schemas.openxmlformats.org/officeDocument/2006/relationships/oleObject" Target="file:///\\westat.com\DFS\SURVEYTA\general\2018%20Profiles\Chart\Macro_2018P_charts.xlsm" TargetMode="External"/><Relationship Id="rId1" Type="http://schemas.openxmlformats.org/officeDocument/2006/relationships/themeOverride" Target="../theme/themeOverride3.xml"/></Relationships>
</file>

<file path=ppt/charts/_rels/chart30.xml.rels><?xml version="1.0" encoding="UTF-8" standalone="yes"?>
<Relationships xmlns="http://schemas.openxmlformats.org/package/2006/relationships"><Relationship Id="rId3" Type="http://schemas.openxmlformats.org/officeDocument/2006/relationships/chartUserShapes" Target="../drawings/drawing30.xml"/><Relationship Id="rId2" Type="http://schemas.openxmlformats.org/officeDocument/2006/relationships/oleObject" Target="file:///\\westat.com\DFS\SURVEYTA\general\2018%20Profiles\Chart\Macro_2018P_charts.xlsm" TargetMode="External"/><Relationship Id="rId1" Type="http://schemas.openxmlformats.org/officeDocument/2006/relationships/themeOverride" Target="../theme/themeOverride30.xml"/></Relationships>
</file>

<file path=ppt/charts/_rels/chart31.xml.rels><?xml version="1.0" encoding="UTF-8" standalone="yes"?>
<Relationships xmlns="http://schemas.openxmlformats.org/package/2006/relationships"><Relationship Id="rId3" Type="http://schemas.openxmlformats.org/officeDocument/2006/relationships/chartUserShapes" Target="../drawings/drawing31.xml"/><Relationship Id="rId2" Type="http://schemas.openxmlformats.org/officeDocument/2006/relationships/oleObject" Target="file:///\\westat.com\DFS\SURVEYTA\general\2018%20Profiles\Chart\Macro_2018P_charts.xlsm" TargetMode="External"/><Relationship Id="rId1" Type="http://schemas.openxmlformats.org/officeDocument/2006/relationships/themeOverride" Target="../theme/themeOverride31.xml"/></Relationships>
</file>

<file path=ppt/charts/_rels/chart32.xml.rels><?xml version="1.0" encoding="UTF-8" standalone="yes"?>
<Relationships xmlns="http://schemas.openxmlformats.org/package/2006/relationships"><Relationship Id="rId3" Type="http://schemas.openxmlformats.org/officeDocument/2006/relationships/chartUserShapes" Target="../drawings/drawing32.xml"/><Relationship Id="rId2" Type="http://schemas.openxmlformats.org/officeDocument/2006/relationships/oleObject" Target="file:///\\westat.com\DFS\SURVEYTA\general\2018%20Profiles\Chart\Macro_2018P_charts.xlsm" TargetMode="External"/><Relationship Id="rId1" Type="http://schemas.openxmlformats.org/officeDocument/2006/relationships/themeOverride" Target="../theme/themeOverride32.xml"/></Relationships>
</file>

<file path=ppt/charts/_rels/chart33.xml.rels><?xml version="1.0" encoding="UTF-8" standalone="yes"?>
<Relationships xmlns="http://schemas.openxmlformats.org/package/2006/relationships"><Relationship Id="rId3" Type="http://schemas.openxmlformats.org/officeDocument/2006/relationships/chartUserShapes" Target="../drawings/drawing33.xml"/><Relationship Id="rId2" Type="http://schemas.openxmlformats.org/officeDocument/2006/relationships/oleObject" Target="file:///\\westat.com\DFS\SURVEYTA\general\2018%20Profiles\Chart\Macro_2018P_charts.xlsm" TargetMode="External"/><Relationship Id="rId1" Type="http://schemas.openxmlformats.org/officeDocument/2006/relationships/themeOverride" Target="../theme/themeOverride33.xml"/></Relationships>
</file>

<file path=ppt/charts/_rels/chart34.xml.rels><?xml version="1.0" encoding="UTF-8" standalone="yes"?>
<Relationships xmlns="http://schemas.openxmlformats.org/package/2006/relationships"><Relationship Id="rId3" Type="http://schemas.openxmlformats.org/officeDocument/2006/relationships/chartUserShapes" Target="../drawings/drawing34.xml"/><Relationship Id="rId2" Type="http://schemas.openxmlformats.org/officeDocument/2006/relationships/oleObject" Target="file:///\\westat.com\DFS\SURVEYTA\general\2018%20Profiles\Chart\Macro_2018P_charts.xlsm" TargetMode="External"/><Relationship Id="rId1" Type="http://schemas.openxmlformats.org/officeDocument/2006/relationships/themeOverride" Target="../theme/themeOverride34.xml"/></Relationships>
</file>

<file path=ppt/charts/_rels/chart35.xml.rels><?xml version="1.0" encoding="UTF-8" standalone="yes"?>
<Relationships xmlns="http://schemas.openxmlformats.org/package/2006/relationships"><Relationship Id="rId3" Type="http://schemas.openxmlformats.org/officeDocument/2006/relationships/chartUserShapes" Target="../drawings/drawing35.xml"/><Relationship Id="rId2" Type="http://schemas.openxmlformats.org/officeDocument/2006/relationships/oleObject" Target="file:///\\westat.com\DFS\SURVEYTA\general\2018%20Profiles\Chart\Macro_2018P_charts.xlsm" TargetMode="External"/><Relationship Id="rId1" Type="http://schemas.openxmlformats.org/officeDocument/2006/relationships/themeOverride" Target="../theme/themeOverride35.xml"/></Relationships>
</file>

<file path=ppt/charts/_rels/chart36.xml.rels><?xml version="1.0" encoding="UTF-8" standalone="yes"?>
<Relationships xmlns="http://schemas.openxmlformats.org/package/2006/relationships"><Relationship Id="rId3" Type="http://schemas.openxmlformats.org/officeDocument/2006/relationships/chartUserShapes" Target="../drawings/drawing36.xml"/><Relationship Id="rId2" Type="http://schemas.openxmlformats.org/officeDocument/2006/relationships/oleObject" Target="file:///\\westat.com\DFS\SURVEYTA\general\2018%20Profiles\Chart\Macro_2018P_charts.xlsm" TargetMode="External"/><Relationship Id="rId1" Type="http://schemas.openxmlformats.org/officeDocument/2006/relationships/themeOverride" Target="../theme/themeOverride36.xml"/></Relationships>
</file>

<file path=ppt/charts/_rels/chart37.xml.rels><?xml version="1.0" encoding="UTF-8" standalone="yes"?>
<Relationships xmlns="http://schemas.openxmlformats.org/package/2006/relationships"><Relationship Id="rId3" Type="http://schemas.openxmlformats.org/officeDocument/2006/relationships/chartUserShapes" Target="../drawings/drawing37.xml"/><Relationship Id="rId2" Type="http://schemas.openxmlformats.org/officeDocument/2006/relationships/oleObject" Target="file:///\\westat.com\DFS\SURVEYTA\general\2018%20Profiles\Chart\Macro_2018P_charts.xlsm" TargetMode="External"/><Relationship Id="rId1" Type="http://schemas.openxmlformats.org/officeDocument/2006/relationships/themeOverride" Target="../theme/themeOverride37.xml"/></Relationships>
</file>

<file path=ppt/charts/_rels/chart38.xml.rels><?xml version="1.0" encoding="UTF-8" standalone="yes"?>
<Relationships xmlns="http://schemas.openxmlformats.org/package/2006/relationships"><Relationship Id="rId3" Type="http://schemas.openxmlformats.org/officeDocument/2006/relationships/chartUserShapes" Target="../drawings/drawing38.xml"/><Relationship Id="rId2" Type="http://schemas.openxmlformats.org/officeDocument/2006/relationships/oleObject" Target="file:///\\westat.com\DFS\SURVEYTA\general\2018%20Profiles\Chart\Macro_2018P_charts.xlsm" TargetMode="External"/><Relationship Id="rId1" Type="http://schemas.openxmlformats.org/officeDocument/2006/relationships/themeOverride" Target="../theme/themeOverride38.xml"/></Relationships>
</file>

<file path=ppt/charts/_rels/chart39.xml.rels><?xml version="1.0" encoding="UTF-8" standalone="yes"?>
<Relationships xmlns="http://schemas.openxmlformats.org/package/2006/relationships"><Relationship Id="rId3" Type="http://schemas.openxmlformats.org/officeDocument/2006/relationships/chartUserShapes" Target="../drawings/drawing39.xml"/><Relationship Id="rId2" Type="http://schemas.openxmlformats.org/officeDocument/2006/relationships/oleObject" Target="file:///\\westat.com\DFS\SURVEYTA\general\2018%20Profiles\Chart\Macro_2018P_charts.xlsm" TargetMode="External"/><Relationship Id="rId1" Type="http://schemas.openxmlformats.org/officeDocument/2006/relationships/themeOverride" Target="../theme/themeOverride39.xml"/></Relationships>
</file>

<file path=ppt/charts/_rels/chart4.xml.rels><?xml version="1.0" encoding="UTF-8" standalone="yes"?>
<Relationships xmlns="http://schemas.openxmlformats.org/package/2006/relationships"><Relationship Id="rId3" Type="http://schemas.openxmlformats.org/officeDocument/2006/relationships/chartUserShapes" Target="../drawings/drawing4.xml"/><Relationship Id="rId2" Type="http://schemas.openxmlformats.org/officeDocument/2006/relationships/oleObject" Target="file:///\\westat.com\DFS\SURVEYTA\general\2018%20Profiles\Chart\Macro_2018P_charts.xlsm" TargetMode="External"/><Relationship Id="rId1" Type="http://schemas.openxmlformats.org/officeDocument/2006/relationships/themeOverride" Target="../theme/themeOverride4.xml"/></Relationships>
</file>

<file path=ppt/charts/_rels/chart40.xml.rels><?xml version="1.0" encoding="UTF-8" standalone="yes"?>
<Relationships xmlns="http://schemas.openxmlformats.org/package/2006/relationships"><Relationship Id="rId3" Type="http://schemas.openxmlformats.org/officeDocument/2006/relationships/chartUserShapes" Target="../drawings/drawing40.xml"/><Relationship Id="rId2" Type="http://schemas.openxmlformats.org/officeDocument/2006/relationships/oleObject" Target="file:///\\westat.com\DFS\SURVEYTA\general\2018%20Profiles\Chart\Macro_2018P_charts.xlsm" TargetMode="External"/><Relationship Id="rId1" Type="http://schemas.openxmlformats.org/officeDocument/2006/relationships/themeOverride" Target="../theme/themeOverride40.xml"/></Relationships>
</file>

<file path=ppt/charts/_rels/chart41.xml.rels><?xml version="1.0" encoding="UTF-8" standalone="yes"?>
<Relationships xmlns="http://schemas.openxmlformats.org/package/2006/relationships"><Relationship Id="rId3" Type="http://schemas.openxmlformats.org/officeDocument/2006/relationships/chartUserShapes" Target="../drawings/drawing41.xml"/><Relationship Id="rId2" Type="http://schemas.openxmlformats.org/officeDocument/2006/relationships/oleObject" Target="file:///\\westat.com\DFS\SURVEYTA\general\2018%20Profiles\Chart\Macro_2018P_charts.xlsm" TargetMode="External"/><Relationship Id="rId1" Type="http://schemas.openxmlformats.org/officeDocument/2006/relationships/themeOverride" Target="../theme/themeOverride41.xml"/></Relationships>
</file>

<file path=ppt/charts/_rels/chart42.xml.rels><?xml version="1.0" encoding="UTF-8" standalone="yes"?>
<Relationships xmlns="http://schemas.openxmlformats.org/package/2006/relationships"><Relationship Id="rId3" Type="http://schemas.openxmlformats.org/officeDocument/2006/relationships/chartUserShapes" Target="../drawings/drawing42.xml"/><Relationship Id="rId2" Type="http://schemas.openxmlformats.org/officeDocument/2006/relationships/oleObject" Target="file:///\\westat.com\DFS\SURVEYTA\general\2018%20Profiles\Chart\Macro_2018P_charts.xlsm" TargetMode="External"/><Relationship Id="rId1" Type="http://schemas.openxmlformats.org/officeDocument/2006/relationships/themeOverride" Target="../theme/themeOverride42.xml"/></Relationships>
</file>

<file path=ppt/charts/_rels/chart43.xml.rels><?xml version="1.0" encoding="UTF-8" standalone="yes"?>
<Relationships xmlns="http://schemas.openxmlformats.org/package/2006/relationships"><Relationship Id="rId3" Type="http://schemas.openxmlformats.org/officeDocument/2006/relationships/chartUserShapes" Target="../drawings/drawing43.xml"/><Relationship Id="rId2" Type="http://schemas.openxmlformats.org/officeDocument/2006/relationships/oleObject" Target="file:///\\westat.com\DFS\SURVEYTA\general\2018%20Profiles\Chart\Macro_2018P_charts.xlsm" TargetMode="External"/><Relationship Id="rId1" Type="http://schemas.openxmlformats.org/officeDocument/2006/relationships/themeOverride" Target="../theme/themeOverride43.xml"/></Relationships>
</file>

<file path=ppt/charts/_rels/chart44.xml.rels><?xml version="1.0" encoding="UTF-8" standalone="yes"?>
<Relationships xmlns="http://schemas.openxmlformats.org/package/2006/relationships"><Relationship Id="rId3" Type="http://schemas.openxmlformats.org/officeDocument/2006/relationships/chartUserShapes" Target="../drawings/drawing44.xml"/><Relationship Id="rId2" Type="http://schemas.openxmlformats.org/officeDocument/2006/relationships/oleObject" Target="file:///\\westat.com\DFS\SURVEYTA\general\2018%20Profiles\Chart\Macro_2018P_charts.xlsm" TargetMode="External"/><Relationship Id="rId1" Type="http://schemas.openxmlformats.org/officeDocument/2006/relationships/themeOverride" Target="../theme/themeOverride44.xml"/></Relationships>
</file>

<file path=ppt/charts/_rels/chart45.xml.rels><?xml version="1.0" encoding="UTF-8" standalone="yes"?>
<Relationships xmlns="http://schemas.openxmlformats.org/package/2006/relationships"><Relationship Id="rId3" Type="http://schemas.openxmlformats.org/officeDocument/2006/relationships/chartUserShapes" Target="../drawings/drawing45.xml"/><Relationship Id="rId2" Type="http://schemas.openxmlformats.org/officeDocument/2006/relationships/oleObject" Target="file:///\\westat.com\DFS\SURVEYTA\general\2018%20Profiles\Chart\Macro_2018P_charts.xlsm" TargetMode="External"/><Relationship Id="rId1" Type="http://schemas.openxmlformats.org/officeDocument/2006/relationships/themeOverride" Target="../theme/themeOverride45.xml"/></Relationships>
</file>

<file path=ppt/charts/_rels/chart46.xml.rels><?xml version="1.0" encoding="UTF-8" standalone="yes"?>
<Relationships xmlns="http://schemas.openxmlformats.org/package/2006/relationships"><Relationship Id="rId3" Type="http://schemas.openxmlformats.org/officeDocument/2006/relationships/chartUserShapes" Target="../drawings/drawing46.xml"/><Relationship Id="rId2" Type="http://schemas.openxmlformats.org/officeDocument/2006/relationships/oleObject" Target="file:///\\westat.com\DFS\SURVEYTA\general\2018%20Profiles\Chart\Macro_2018P_charts.xlsm" TargetMode="External"/><Relationship Id="rId1" Type="http://schemas.openxmlformats.org/officeDocument/2006/relationships/themeOverride" Target="../theme/themeOverride46.xml"/></Relationships>
</file>

<file path=ppt/charts/_rels/chart47.xml.rels><?xml version="1.0" encoding="UTF-8" standalone="yes"?>
<Relationships xmlns="http://schemas.openxmlformats.org/package/2006/relationships"><Relationship Id="rId3" Type="http://schemas.openxmlformats.org/officeDocument/2006/relationships/chartUserShapes" Target="../drawings/drawing47.xml"/><Relationship Id="rId2" Type="http://schemas.openxmlformats.org/officeDocument/2006/relationships/oleObject" Target="file:///\\westat.com\DFS\SURVEYTA\general\2018%20Profiles\Chart\Macro_2018P_charts.xlsm" TargetMode="External"/><Relationship Id="rId1" Type="http://schemas.openxmlformats.org/officeDocument/2006/relationships/themeOverride" Target="../theme/themeOverride47.xml"/></Relationships>
</file>

<file path=ppt/charts/_rels/chart48.xml.rels><?xml version="1.0" encoding="UTF-8" standalone="yes"?>
<Relationships xmlns="http://schemas.openxmlformats.org/package/2006/relationships"><Relationship Id="rId3" Type="http://schemas.openxmlformats.org/officeDocument/2006/relationships/chartUserShapes" Target="../drawings/drawing48.xml"/><Relationship Id="rId2" Type="http://schemas.openxmlformats.org/officeDocument/2006/relationships/oleObject" Target="file:///\\westat.com\DFS\SURVEYTA\general\2018%20Profiles\Chart\Macro_2018P_charts.xlsm" TargetMode="External"/><Relationship Id="rId1" Type="http://schemas.openxmlformats.org/officeDocument/2006/relationships/themeOverride" Target="../theme/themeOverride48.xml"/></Relationships>
</file>

<file path=ppt/charts/_rels/chart49.xml.rels><?xml version="1.0" encoding="UTF-8" standalone="yes"?>
<Relationships xmlns="http://schemas.openxmlformats.org/package/2006/relationships"><Relationship Id="rId3" Type="http://schemas.openxmlformats.org/officeDocument/2006/relationships/chartUserShapes" Target="../drawings/drawing49.xml"/><Relationship Id="rId2" Type="http://schemas.openxmlformats.org/officeDocument/2006/relationships/oleObject" Target="file:///\\westat.com\DFS\SURVEYTA\general\2018%20Profiles\Chart\Macro_2018P_charts.xlsm" TargetMode="External"/><Relationship Id="rId1" Type="http://schemas.openxmlformats.org/officeDocument/2006/relationships/themeOverride" Target="../theme/themeOverride49.xml"/></Relationships>
</file>

<file path=ppt/charts/_rels/chart5.xml.rels><?xml version="1.0" encoding="UTF-8" standalone="yes"?>
<Relationships xmlns="http://schemas.openxmlformats.org/package/2006/relationships"><Relationship Id="rId3" Type="http://schemas.openxmlformats.org/officeDocument/2006/relationships/chartUserShapes" Target="../drawings/drawing5.xml"/><Relationship Id="rId2" Type="http://schemas.openxmlformats.org/officeDocument/2006/relationships/oleObject" Target="file:///\\westat.com\DFS\SURVEYTA\general\2018%20Profiles\Chart\Macro_2018P_charts.xlsm" TargetMode="External"/><Relationship Id="rId1" Type="http://schemas.openxmlformats.org/officeDocument/2006/relationships/themeOverride" Target="../theme/themeOverride5.xml"/></Relationships>
</file>

<file path=ppt/charts/_rels/chart50.xml.rels><?xml version="1.0" encoding="UTF-8" standalone="yes"?>
<Relationships xmlns="http://schemas.openxmlformats.org/package/2006/relationships"><Relationship Id="rId3" Type="http://schemas.openxmlformats.org/officeDocument/2006/relationships/chartUserShapes" Target="../drawings/drawing50.xml"/><Relationship Id="rId2" Type="http://schemas.openxmlformats.org/officeDocument/2006/relationships/oleObject" Target="file:///\\westat.com\DFS\SURVEYTA\general\2018%20Profiles\Chart\Macro_2018P_charts.xlsm" TargetMode="External"/><Relationship Id="rId1" Type="http://schemas.openxmlformats.org/officeDocument/2006/relationships/themeOverride" Target="../theme/themeOverride50.xml"/></Relationships>
</file>

<file path=ppt/charts/_rels/chart51.xml.rels><?xml version="1.0" encoding="UTF-8" standalone="yes"?>
<Relationships xmlns="http://schemas.openxmlformats.org/package/2006/relationships"><Relationship Id="rId3" Type="http://schemas.openxmlformats.org/officeDocument/2006/relationships/chartUserShapes" Target="../drawings/drawing51.xml"/><Relationship Id="rId2" Type="http://schemas.openxmlformats.org/officeDocument/2006/relationships/oleObject" Target="file:///\\westat.com\DFS\SURVEYTA\general\2018%20Profiles\Chart\Macro_2018P_charts.xlsm" TargetMode="External"/><Relationship Id="rId1" Type="http://schemas.openxmlformats.org/officeDocument/2006/relationships/themeOverride" Target="../theme/themeOverride51.xml"/></Relationships>
</file>

<file path=ppt/charts/_rels/chart52.xml.rels><?xml version="1.0" encoding="UTF-8" standalone="yes"?>
<Relationships xmlns="http://schemas.openxmlformats.org/package/2006/relationships"><Relationship Id="rId3" Type="http://schemas.openxmlformats.org/officeDocument/2006/relationships/chartUserShapes" Target="../drawings/drawing52.xml"/><Relationship Id="rId2" Type="http://schemas.openxmlformats.org/officeDocument/2006/relationships/oleObject" Target="file:///\\westat.com\DFS\SURVEYTA\general\2018%20Profiles\Chart\Macro_2018P_charts.xlsm" TargetMode="External"/><Relationship Id="rId1" Type="http://schemas.openxmlformats.org/officeDocument/2006/relationships/themeOverride" Target="../theme/themeOverride52.xml"/></Relationships>
</file>

<file path=ppt/charts/_rels/chart53.xml.rels><?xml version="1.0" encoding="UTF-8" standalone="yes"?>
<Relationships xmlns="http://schemas.openxmlformats.org/package/2006/relationships"><Relationship Id="rId3" Type="http://schemas.openxmlformats.org/officeDocument/2006/relationships/chartUserShapes" Target="../drawings/drawing53.xml"/><Relationship Id="rId2" Type="http://schemas.openxmlformats.org/officeDocument/2006/relationships/oleObject" Target="file:///\\westat.com\DFS\SURVEYTA\general\2018%20Profiles\Chart\Macro_2018P_charts.xlsm" TargetMode="External"/><Relationship Id="rId1" Type="http://schemas.openxmlformats.org/officeDocument/2006/relationships/themeOverride" Target="../theme/themeOverride53.xml"/></Relationships>
</file>

<file path=ppt/charts/_rels/chart54.xml.rels><?xml version="1.0" encoding="UTF-8" standalone="yes"?>
<Relationships xmlns="http://schemas.openxmlformats.org/package/2006/relationships"><Relationship Id="rId3" Type="http://schemas.openxmlformats.org/officeDocument/2006/relationships/chartUserShapes" Target="../drawings/drawing54.xml"/><Relationship Id="rId2" Type="http://schemas.openxmlformats.org/officeDocument/2006/relationships/oleObject" Target="file:///\\westat.com\DFS\SURVEYTA\general\2018%20Profiles\Chart\Macro_2018P_charts.xlsm" TargetMode="External"/><Relationship Id="rId1" Type="http://schemas.openxmlformats.org/officeDocument/2006/relationships/themeOverride" Target="../theme/themeOverride54.xml"/></Relationships>
</file>

<file path=ppt/charts/_rels/chart55.xml.rels><?xml version="1.0" encoding="UTF-8" standalone="yes"?>
<Relationships xmlns="http://schemas.openxmlformats.org/package/2006/relationships"><Relationship Id="rId3" Type="http://schemas.openxmlformats.org/officeDocument/2006/relationships/chartUserShapes" Target="../drawings/drawing55.xml"/><Relationship Id="rId2" Type="http://schemas.openxmlformats.org/officeDocument/2006/relationships/oleObject" Target="file:///\\westat.com\DFS\SURVEYTA\general\2018%20Profiles\Chart\Macro_2018P_charts.xlsm" TargetMode="External"/><Relationship Id="rId1" Type="http://schemas.openxmlformats.org/officeDocument/2006/relationships/themeOverride" Target="../theme/themeOverride55.xml"/></Relationships>
</file>

<file path=ppt/charts/_rels/chart56.xml.rels><?xml version="1.0" encoding="UTF-8" standalone="yes"?>
<Relationships xmlns="http://schemas.openxmlformats.org/package/2006/relationships"><Relationship Id="rId3" Type="http://schemas.openxmlformats.org/officeDocument/2006/relationships/chartUserShapes" Target="../drawings/drawing56.xml"/><Relationship Id="rId2" Type="http://schemas.openxmlformats.org/officeDocument/2006/relationships/oleObject" Target="file:///\\westat.com\DFS\SURVEYTA\general\2018%20Profiles\Chart\Macro_2018P_charts.xlsm" TargetMode="External"/><Relationship Id="rId1" Type="http://schemas.openxmlformats.org/officeDocument/2006/relationships/themeOverride" Target="../theme/themeOverride56.xml"/></Relationships>
</file>

<file path=ppt/charts/_rels/chart57.xml.rels><?xml version="1.0" encoding="UTF-8" standalone="yes"?>
<Relationships xmlns="http://schemas.openxmlformats.org/package/2006/relationships"><Relationship Id="rId3" Type="http://schemas.openxmlformats.org/officeDocument/2006/relationships/chartUserShapes" Target="../drawings/drawing57.xml"/><Relationship Id="rId2" Type="http://schemas.openxmlformats.org/officeDocument/2006/relationships/oleObject" Target="file:///\\westat.com\DFS\SURVEYTA\general\2018%20Profiles\Chart\Macro_2018P_charts.xlsm" TargetMode="External"/><Relationship Id="rId1" Type="http://schemas.openxmlformats.org/officeDocument/2006/relationships/themeOverride" Target="../theme/themeOverride57.xml"/></Relationships>
</file>

<file path=ppt/charts/_rels/chart58.xml.rels><?xml version="1.0" encoding="UTF-8" standalone="yes"?>
<Relationships xmlns="http://schemas.openxmlformats.org/package/2006/relationships"><Relationship Id="rId3" Type="http://schemas.openxmlformats.org/officeDocument/2006/relationships/chartUserShapes" Target="../drawings/drawing58.xml"/><Relationship Id="rId2" Type="http://schemas.openxmlformats.org/officeDocument/2006/relationships/oleObject" Target="file:///\\westat.com\DFS\SURVEYTA\general\2018%20Profiles\Chart\Macro_2018P_charts.xlsm" TargetMode="External"/><Relationship Id="rId1" Type="http://schemas.openxmlformats.org/officeDocument/2006/relationships/themeOverride" Target="../theme/themeOverride58.xml"/></Relationships>
</file>

<file path=ppt/charts/_rels/chart59.xml.rels><?xml version="1.0" encoding="UTF-8" standalone="yes"?>
<Relationships xmlns="http://schemas.openxmlformats.org/package/2006/relationships"><Relationship Id="rId3" Type="http://schemas.openxmlformats.org/officeDocument/2006/relationships/chartUserShapes" Target="../drawings/drawing59.xml"/><Relationship Id="rId2" Type="http://schemas.openxmlformats.org/officeDocument/2006/relationships/oleObject" Target="file:///\\westat.com\DFS\SURVEYTA\general\2018%20Profiles\Chart\Macro_2018P_charts.xlsm" TargetMode="External"/><Relationship Id="rId1" Type="http://schemas.openxmlformats.org/officeDocument/2006/relationships/themeOverride" Target="../theme/themeOverride59.xml"/></Relationships>
</file>

<file path=ppt/charts/_rels/chart6.xml.rels><?xml version="1.0" encoding="UTF-8" standalone="yes"?>
<Relationships xmlns="http://schemas.openxmlformats.org/package/2006/relationships"><Relationship Id="rId3" Type="http://schemas.openxmlformats.org/officeDocument/2006/relationships/chartUserShapes" Target="../drawings/drawing6.xml"/><Relationship Id="rId2" Type="http://schemas.openxmlformats.org/officeDocument/2006/relationships/oleObject" Target="file:///\\westat.com\DFS\SURVEYTA\general\2018%20Profiles\Chart\Macro_2018P_charts.xlsm" TargetMode="External"/><Relationship Id="rId1" Type="http://schemas.openxmlformats.org/officeDocument/2006/relationships/themeOverride" Target="../theme/themeOverride6.xml"/></Relationships>
</file>

<file path=ppt/charts/_rels/chart60.xml.rels><?xml version="1.0" encoding="UTF-8" standalone="yes"?>
<Relationships xmlns="http://schemas.openxmlformats.org/package/2006/relationships"><Relationship Id="rId3" Type="http://schemas.openxmlformats.org/officeDocument/2006/relationships/chartUserShapes" Target="../drawings/drawing60.xml"/><Relationship Id="rId2" Type="http://schemas.openxmlformats.org/officeDocument/2006/relationships/oleObject" Target="file:///\\westat.com\DFS\SURVEYTA\general\2018%20Profiles\Chart\Macro_2018P_charts.xlsm" TargetMode="External"/><Relationship Id="rId1" Type="http://schemas.openxmlformats.org/officeDocument/2006/relationships/themeOverride" Target="../theme/themeOverride60.xml"/></Relationships>
</file>

<file path=ppt/charts/_rels/chart61.xml.rels><?xml version="1.0" encoding="UTF-8" standalone="yes"?>
<Relationships xmlns="http://schemas.openxmlformats.org/package/2006/relationships"><Relationship Id="rId3" Type="http://schemas.openxmlformats.org/officeDocument/2006/relationships/chartUserShapes" Target="../drawings/drawing61.xml"/><Relationship Id="rId2" Type="http://schemas.openxmlformats.org/officeDocument/2006/relationships/oleObject" Target="file:///\\westat.com\DFS\SURVEYTA\general\2018%20Profiles\Chart\Macro_2018P_charts.xlsm" TargetMode="External"/><Relationship Id="rId1" Type="http://schemas.openxmlformats.org/officeDocument/2006/relationships/themeOverride" Target="../theme/themeOverride61.xml"/></Relationships>
</file>

<file path=ppt/charts/_rels/chart62.xml.rels><?xml version="1.0" encoding="UTF-8" standalone="yes"?>
<Relationships xmlns="http://schemas.openxmlformats.org/package/2006/relationships"><Relationship Id="rId3" Type="http://schemas.openxmlformats.org/officeDocument/2006/relationships/chartUserShapes" Target="../drawings/drawing62.xml"/><Relationship Id="rId2" Type="http://schemas.openxmlformats.org/officeDocument/2006/relationships/oleObject" Target="file:///\\westat.com\DFS\SURVEYTA\general\2018%20Profiles\Chart\Macro_2018P_charts.xlsm" TargetMode="External"/><Relationship Id="rId1" Type="http://schemas.openxmlformats.org/officeDocument/2006/relationships/themeOverride" Target="../theme/themeOverride62.xml"/></Relationships>
</file>

<file path=ppt/charts/_rels/chart63.xml.rels><?xml version="1.0" encoding="UTF-8" standalone="yes"?>
<Relationships xmlns="http://schemas.openxmlformats.org/package/2006/relationships"><Relationship Id="rId3" Type="http://schemas.openxmlformats.org/officeDocument/2006/relationships/chartUserShapes" Target="../drawings/drawing63.xml"/><Relationship Id="rId2" Type="http://schemas.openxmlformats.org/officeDocument/2006/relationships/oleObject" Target="file:///\\westat.com\DFS\SURVEYTA\general\2018%20Profiles\Chart\Macro_2018P_charts.xlsm" TargetMode="External"/><Relationship Id="rId1" Type="http://schemas.openxmlformats.org/officeDocument/2006/relationships/themeOverride" Target="../theme/themeOverride63.xml"/></Relationships>
</file>

<file path=ppt/charts/_rels/chart64.xml.rels><?xml version="1.0" encoding="UTF-8" standalone="yes"?>
<Relationships xmlns="http://schemas.openxmlformats.org/package/2006/relationships"><Relationship Id="rId3" Type="http://schemas.openxmlformats.org/officeDocument/2006/relationships/chartUserShapes" Target="../drawings/drawing64.xml"/><Relationship Id="rId2" Type="http://schemas.openxmlformats.org/officeDocument/2006/relationships/oleObject" Target="file:///\\westat.com\DFS\SURVEYTA\general\2018%20Profiles\Chart\Macro_2018P_charts.xlsm" TargetMode="External"/><Relationship Id="rId1" Type="http://schemas.openxmlformats.org/officeDocument/2006/relationships/themeOverride" Target="../theme/themeOverride64.xml"/></Relationships>
</file>

<file path=ppt/charts/_rels/chart65.xml.rels><?xml version="1.0" encoding="UTF-8" standalone="yes"?>
<Relationships xmlns="http://schemas.openxmlformats.org/package/2006/relationships"><Relationship Id="rId3" Type="http://schemas.openxmlformats.org/officeDocument/2006/relationships/chartUserShapes" Target="../drawings/drawing65.xml"/><Relationship Id="rId2" Type="http://schemas.openxmlformats.org/officeDocument/2006/relationships/oleObject" Target="file:///\\westat.com\DFS\SURVEYTA\general\2018%20Profiles\Chart\Macro_2018P_charts.xlsm" TargetMode="External"/><Relationship Id="rId1" Type="http://schemas.openxmlformats.org/officeDocument/2006/relationships/themeOverride" Target="../theme/themeOverride65.xml"/></Relationships>
</file>

<file path=ppt/charts/_rels/chart66.xml.rels><?xml version="1.0" encoding="UTF-8" standalone="yes"?>
<Relationships xmlns="http://schemas.openxmlformats.org/package/2006/relationships"><Relationship Id="rId3" Type="http://schemas.openxmlformats.org/officeDocument/2006/relationships/chartUserShapes" Target="../drawings/drawing66.xml"/><Relationship Id="rId2" Type="http://schemas.openxmlformats.org/officeDocument/2006/relationships/oleObject" Target="file:///\\westat.com\DFS\SURVEYTA\general\2018%20Profiles\Chart\Macro_2018P_charts.xlsm" TargetMode="External"/><Relationship Id="rId1" Type="http://schemas.openxmlformats.org/officeDocument/2006/relationships/themeOverride" Target="../theme/themeOverride66.xml"/></Relationships>
</file>

<file path=ppt/charts/_rels/chart67.xml.rels><?xml version="1.0" encoding="UTF-8" standalone="yes"?>
<Relationships xmlns="http://schemas.openxmlformats.org/package/2006/relationships"><Relationship Id="rId3" Type="http://schemas.openxmlformats.org/officeDocument/2006/relationships/chartUserShapes" Target="../drawings/drawing67.xml"/><Relationship Id="rId2" Type="http://schemas.openxmlformats.org/officeDocument/2006/relationships/oleObject" Target="file:///\\westat.com\DFS\SURVEYTA\general\2018%20Profiles\Chart\Macro_2018P_charts.xlsm" TargetMode="External"/><Relationship Id="rId1" Type="http://schemas.openxmlformats.org/officeDocument/2006/relationships/themeOverride" Target="../theme/themeOverride67.xml"/></Relationships>
</file>

<file path=ppt/charts/_rels/chart68.xml.rels><?xml version="1.0" encoding="UTF-8" standalone="yes"?>
<Relationships xmlns="http://schemas.openxmlformats.org/package/2006/relationships"><Relationship Id="rId3" Type="http://schemas.openxmlformats.org/officeDocument/2006/relationships/chartUserShapes" Target="../drawings/drawing68.xml"/><Relationship Id="rId2" Type="http://schemas.openxmlformats.org/officeDocument/2006/relationships/oleObject" Target="file:///\\westat.com\DFS\SURVEYTA\general\2018%20Profiles\Chart\Macro_2018P_charts.xlsm" TargetMode="External"/><Relationship Id="rId1" Type="http://schemas.openxmlformats.org/officeDocument/2006/relationships/themeOverride" Target="../theme/themeOverride68.xml"/></Relationships>
</file>

<file path=ppt/charts/_rels/chart69.xml.rels><?xml version="1.0" encoding="UTF-8" standalone="yes"?>
<Relationships xmlns="http://schemas.openxmlformats.org/package/2006/relationships"><Relationship Id="rId3" Type="http://schemas.openxmlformats.org/officeDocument/2006/relationships/chartUserShapes" Target="../drawings/drawing69.xml"/><Relationship Id="rId2" Type="http://schemas.openxmlformats.org/officeDocument/2006/relationships/oleObject" Target="file:///\\westat.com\DFS\SURVEYTA\general\2018%20Profiles\Chart\Macro_2018P_charts.xlsm" TargetMode="External"/><Relationship Id="rId1" Type="http://schemas.openxmlformats.org/officeDocument/2006/relationships/themeOverride" Target="../theme/themeOverride69.xml"/></Relationships>
</file>

<file path=ppt/charts/_rels/chart7.xml.rels><?xml version="1.0" encoding="UTF-8" standalone="yes"?>
<Relationships xmlns="http://schemas.openxmlformats.org/package/2006/relationships"><Relationship Id="rId3" Type="http://schemas.openxmlformats.org/officeDocument/2006/relationships/chartUserShapes" Target="../drawings/drawing7.xml"/><Relationship Id="rId2" Type="http://schemas.openxmlformats.org/officeDocument/2006/relationships/oleObject" Target="file:///\\westat.com\DFS\SURVEYTA\general\2018%20Profiles\Chart\Macro_2018P_charts.xlsm" TargetMode="External"/><Relationship Id="rId1" Type="http://schemas.openxmlformats.org/officeDocument/2006/relationships/themeOverride" Target="../theme/themeOverride7.xml"/></Relationships>
</file>

<file path=ppt/charts/_rels/chart70.xml.rels><?xml version="1.0" encoding="UTF-8" standalone="yes"?>
<Relationships xmlns="http://schemas.openxmlformats.org/package/2006/relationships"><Relationship Id="rId3" Type="http://schemas.openxmlformats.org/officeDocument/2006/relationships/chartUserShapes" Target="../drawings/drawing70.xml"/><Relationship Id="rId2" Type="http://schemas.openxmlformats.org/officeDocument/2006/relationships/oleObject" Target="file:///\\westat.com\DFS\SURVEYTA\general\2018%20Profiles\Chart\Macro_2018P_charts.xlsm" TargetMode="External"/><Relationship Id="rId1" Type="http://schemas.openxmlformats.org/officeDocument/2006/relationships/themeOverride" Target="../theme/themeOverride70.xml"/></Relationships>
</file>

<file path=ppt/charts/_rels/chart71.xml.rels><?xml version="1.0" encoding="UTF-8" standalone="yes"?>
<Relationships xmlns="http://schemas.openxmlformats.org/package/2006/relationships"><Relationship Id="rId3" Type="http://schemas.openxmlformats.org/officeDocument/2006/relationships/chartUserShapes" Target="../drawings/drawing71.xml"/><Relationship Id="rId2" Type="http://schemas.openxmlformats.org/officeDocument/2006/relationships/oleObject" Target="file:///\\westat.com\DFS\SURVEYTA\general\2018%20Profiles\Chart\Macro_2018P_charts.xlsm" TargetMode="External"/><Relationship Id="rId1" Type="http://schemas.openxmlformats.org/officeDocument/2006/relationships/themeOverride" Target="../theme/themeOverride71.xml"/></Relationships>
</file>

<file path=ppt/charts/_rels/chart72.xml.rels><?xml version="1.0" encoding="UTF-8" standalone="yes"?>
<Relationships xmlns="http://schemas.openxmlformats.org/package/2006/relationships"><Relationship Id="rId3" Type="http://schemas.openxmlformats.org/officeDocument/2006/relationships/chartUserShapes" Target="../drawings/drawing72.xml"/><Relationship Id="rId2" Type="http://schemas.openxmlformats.org/officeDocument/2006/relationships/oleObject" Target="file:///\\westat.com\DFS\SURVEYTA\general\2018%20Profiles\Chart\Macro_2018P_charts.xlsm" TargetMode="External"/><Relationship Id="rId1" Type="http://schemas.openxmlformats.org/officeDocument/2006/relationships/themeOverride" Target="../theme/themeOverride72.xml"/></Relationships>
</file>

<file path=ppt/charts/_rels/chart73.xml.rels><?xml version="1.0" encoding="UTF-8" standalone="yes"?>
<Relationships xmlns="http://schemas.openxmlformats.org/package/2006/relationships"><Relationship Id="rId3" Type="http://schemas.openxmlformats.org/officeDocument/2006/relationships/chartUserShapes" Target="../drawings/drawing73.xml"/><Relationship Id="rId2" Type="http://schemas.openxmlformats.org/officeDocument/2006/relationships/oleObject" Target="file:///\\westat.com\DFS\SURVEYTA\general\2018%20Profiles\Chart\Macro_2018P_charts.xlsm" TargetMode="External"/><Relationship Id="rId1" Type="http://schemas.openxmlformats.org/officeDocument/2006/relationships/themeOverride" Target="../theme/themeOverride73.xml"/></Relationships>
</file>

<file path=ppt/charts/_rels/chart74.xml.rels><?xml version="1.0" encoding="UTF-8" standalone="yes"?>
<Relationships xmlns="http://schemas.openxmlformats.org/package/2006/relationships"><Relationship Id="rId3" Type="http://schemas.openxmlformats.org/officeDocument/2006/relationships/chartUserShapes" Target="../drawings/drawing74.xml"/><Relationship Id="rId2" Type="http://schemas.openxmlformats.org/officeDocument/2006/relationships/oleObject" Target="file:///\\westat.com\DFS\SURVEYTA\general\2018%20Profiles\Chart\Macro_2018P_charts.xlsm" TargetMode="External"/><Relationship Id="rId1" Type="http://schemas.openxmlformats.org/officeDocument/2006/relationships/themeOverride" Target="../theme/themeOverride74.xml"/></Relationships>
</file>

<file path=ppt/charts/_rels/chart75.xml.rels><?xml version="1.0" encoding="UTF-8" standalone="yes"?>
<Relationships xmlns="http://schemas.openxmlformats.org/package/2006/relationships"><Relationship Id="rId3" Type="http://schemas.openxmlformats.org/officeDocument/2006/relationships/chartUserShapes" Target="../drawings/drawing75.xml"/><Relationship Id="rId2" Type="http://schemas.openxmlformats.org/officeDocument/2006/relationships/oleObject" Target="file:///\\westat.com\DFS\SURVEYTA\general\2018%20Profiles\Chart\Macro_2018P_charts.xlsm" TargetMode="External"/><Relationship Id="rId1" Type="http://schemas.openxmlformats.org/officeDocument/2006/relationships/themeOverride" Target="../theme/themeOverride75.xml"/></Relationships>
</file>

<file path=ppt/charts/_rels/chart76.xml.rels><?xml version="1.0" encoding="UTF-8" standalone="yes"?>
<Relationships xmlns="http://schemas.openxmlformats.org/package/2006/relationships"><Relationship Id="rId3" Type="http://schemas.openxmlformats.org/officeDocument/2006/relationships/chartUserShapes" Target="../drawings/drawing76.xml"/><Relationship Id="rId2" Type="http://schemas.openxmlformats.org/officeDocument/2006/relationships/oleObject" Target="file:///\\westat.com\DFS\SURVEYTA\general\2018%20Profiles\Chart\Macro_2018P_charts.xlsm" TargetMode="External"/><Relationship Id="rId1" Type="http://schemas.openxmlformats.org/officeDocument/2006/relationships/themeOverride" Target="../theme/themeOverride76.xml"/></Relationships>
</file>

<file path=ppt/charts/_rels/chart77.xml.rels><?xml version="1.0" encoding="UTF-8" standalone="yes"?>
<Relationships xmlns="http://schemas.openxmlformats.org/package/2006/relationships"><Relationship Id="rId3" Type="http://schemas.openxmlformats.org/officeDocument/2006/relationships/chartUserShapes" Target="../drawings/drawing77.xml"/><Relationship Id="rId2" Type="http://schemas.openxmlformats.org/officeDocument/2006/relationships/oleObject" Target="file:///\\westat.com\DFS\SURVEYTA\general\2018%20Profiles\Chart\Macro_2018P_charts.xlsm" TargetMode="External"/><Relationship Id="rId1" Type="http://schemas.openxmlformats.org/officeDocument/2006/relationships/themeOverride" Target="../theme/themeOverride77.xml"/></Relationships>
</file>

<file path=ppt/charts/_rels/chart78.xml.rels><?xml version="1.0" encoding="UTF-8" standalone="yes"?>
<Relationships xmlns="http://schemas.openxmlformats.org/package/2006/relationships"><Relationship Id="rId3" Type="http://schemas.openxmlformats.org/officeDocument/2006/relationships/chartUserShapes" Target="../drawings/drawing78.xml"/><Relationship Id="rId2" Type="http://schemas.openxmlformats.org/officeDocument/2006/relationships/oleObject" Target="file:///\\westat.com\DFS\SURVEYTA\general\2018%20Profiles\Chart\Macro_2018P_charts.xlsm" TargetMode="External"/><Relationship Id="rId1" Type="http://schemas.openxmlformats.org/officeDocument/2006/relationships/themeOverride" Target="../theme/themeOverride78.xml"/></Relationships>
</file>

<file path=ppt/charts/_rels/chart79.xml.rels><?xml version="1.0" encoding="UTF-8" standalone="yes"?>
<Relationships xmlns="http://schemas.openxmlformats.org/package/2006/relationships"><Relationship Id="rId3" Type="http://schemas.openxmlformats.org/officeDocument/2006/relationships/chartUserShapes" Target="../drawings/drawing79.xml"/><Relationship Id="rId2" Type="http://schemas.openxmlformats.org/officeDocument/2006/relationships/oleObject" Target="file:///\\westat.com\DFS\SURVEYTA\general\2018%20Profiles\Chart\Macro_2018P_charts.xlsm" TargetMode="External"/><Relationship Id="rId1" Type="http://schemas.openxmlformats.org/officeDocument/2006/relationships/themeOverride" Target="../theme/themeOverride79.xml"/></Relationships>
</file>

<file path=ppt/charts/_rels/chart8.xml.rels><?xml version="1.0" encoding="UTF-8" standalone="yes"?>
<Relationships xmlns="http://schemas.openxmlformats.org/package/2006/relationships"><Relationship Id="rId3" Type="http://schemas.openxmlformats.org/officeDocument/2006/relationships/chartUserShapes" Target="../drawings/drawing8.xml"/><Relationship Id="rId2" Type="http://schemas.openxmlformats.org/officeDocument/2006/relationships/oleObject" Target="file:///\\westat.com\DFS\SURVEYTA\general\2018%20Profiles\Chart\Macro_2018P_charts.xlsm" TargetMode="External"/><Relationship Id="rId1" Type="http://schemas.openxmlformats.org/officeDocument/2006/relationships/themeOverride" Target="../theme/themeOverride8.xml"/></Relationships>
</file>

<file path=ppt/charts/_rels/chart9.xml.rels><?xml version="1.0" encoding="UTF-8" standalone="yes"?>
<Relationships xmlns="http://schemas.openxmlformats.org/package/2006/relationships"><Relationship Id="rId3" Type="http://schemas.openxmlformats.org/officeDocument/2006/relationships/chartUserShapes" Target="../drawings/drawing9.xml"/><Relationship Id="rId2" Type="http://schemas.openxmlformats.org/officeDocument/2006/relationships/oleObject" Target="file:///\\westat.com\DFS\SURVEYTA\general\2018%20Profiles\Chart\Macro_2018P_charts.xlsm" TargetMode="External"/><Relationship Id="rId1" Type="http://schemas.openxmlformats.org/officeDocument/2006/relationships/themeOverride" Target="../theme/themeOverrid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7876398785999"/>
          <c:y val="0.14961749470774677"/>
          <c:w val="0.65973256762027943"/>
          <c:h val="0.70765031280691049"/>
        </c:manualLayout>
      </c:layout>
      <c:barChart>
        <c:barDir val="bar"/>
        <c:grouping val="clustered"/>
        <c:varyColors val="0"/>
        <c:ser>
          <c:idx val="0"/>
          <c:order val="0"/>
          <c:tx>
            <c:strRef>
              <c:f>DQ01_1!$D$1</c:f>
              <c:strCache>
                <c:ptCount val="1"/>
                <c:pt idx="0">
                  <c:v>All Schools</c:v>
                </c:pt>
              </c:strCache>
            </c:strRef>
          </c:tx>
          <c:spPr>
            <a:solidFill>
              <a:srgbClr val="797B7E"/>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multiLvlStrRef>
              <c:f>DQ01_1!$B$2:$C$4</c:f>
              <c:multiLvlStrCache>
                <c:ptCount val="3"/>
                <c:lvl>
                  <c:pt idx="0">
                    <c:v>Tobacco-use prevention</c:v>
                  </c:pt>
                  <c:pt idx="1">
                    <c:v>Nutrition</c:v>
                  </c:pt>
                  <c:pt idx="2">
                    <c:v>Physical education and physical activity</c:v>
                  </c:pt>
                </c:lvl>
                <c:lvl>
                  <c:pt idx="0">
                    <c:v>c.</c:v>
                  </c:pt>
                  <c:pt idx="1">
                    <c:v>b.</c:v>
                  </c:pt>
                  <c:pt idx="2">
                    <c:v>a.</c:v>
                  </c:pt>
                </c:lvl>
              </c:multiLvlStrCache>
            </c:multiLvlStrRef>
          </c:cat>
          <c:val>
            <c:numRef>
              <c:f>DQ01_1!$D$2:$D$4</c:f>
              <c:numCache>
                <c:formatCode>General</c:formatCode>
                <c:ptCount val="3"/>
                <c:pt idx="0">
                  <c:v>53.3</c:v>
                </c:pt>
                <c:pt idx="1">
                  <c:v>58.4</c:v>
                </c:pt>
                <c:pt idx="2">
                  <c:v>64</c:v>
                </c:pt>
              </c:numCache>
            </c:numRef>
          </c:val>
          <c:extLst>
            <c:ext xmlns:c16="http://schemas.microsoft.com/office/drawing/2014/chart" uri="{C3380CC4-5D6E-409C-BE32-E72D297353CC}">
              <c16:uniqueId val="{00000000-A267-4387-9DE8-8352E0ED8BC9}"/>
            </c:ext>
          </c:extLst>
        </c:ser>
        <c:ser>
          <c:idx val="1"/>
          <c:order val="1"/>
          <c:tx>
            <c:strRef>
              <c:f>DQ01_1!$E$1</c:f>
              <c:strCache>
                <c:ptCount val="1"/>
                <c:pt idx="0">
                  <c:v>Junior/Senior High Schools</c:v>
                </c:pt>
              </c:strCache>
            </c:strRef>
          </c:tx>
          <c:spPr>
            <a:solidFill>
              <a:srgbClr val="F96A1B"/>
            </a:solidFill>
            <a:ln w="12700">
              <a:solidFill>
                <a:srgbClr val="000000"/>
              </a:solidFill>
              <a:prstDash val="solid"/>
            </a:ln>
          </c:spPr>
          <c:invertIfNegative val="0"/>
          <c:dLbls>
            <c:dLbl>
              <c:idx val="0"/>
              <c:layout/>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A267-4387-9DE8-8352E0ED8BC9}"/>
                </c:ext>
              </c:extLst>
            </c:dLbl>
            <c:dLbl>
              <c:idx val="1"/>
              <c:layout/>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A267-4387-9DE8-8352E0ED8BC9}"/>
                </c:ext>
              </c:extLst>
            </c:dLbl>
            <c:dLbl>
              <c:idx val="2"/>
              <c:layout/>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A267-4387-9DE8-8352E0ED8BC9}"/>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DQ01_1!$B$2:$C$4</c:f>
              <c:multiLvlStrCache>
                <c:ptCount val="3"/>
                <c:lvl>
                  <c:pt idx="0">
                    <c:v>Tobacco-use prevention</c:v>
                  </c:pt>
                  <c:pt idx="1">
                    <c:v>Nutrition</c:v>
                  </c:pt>
                  <c:pt idx="2">
                    <c:v>Physical education and physical activity</c:v>
                  </c:pt>
                </c:lvl>
                <c:lvl>
                  <c:pt idx="0">
                    <c:v>c.</c:v>
                  </c:pt>
                  <c:pt idx="1">
                    <c:v>b.</c:v>
                  </c:pt>
                  <c:pt idx="2">
                    <c:v>a.</c:v>
                  </c:pt>
                </c:lvl>
              </c:multiLvlStrCache>
            </c:multiLvlStrRef>
          </c:cat>
          <c:val>
            <c:numRef>
              <c:f>DQ01_1!$E$2:$E$4</c:f>
              <c:numCache>
                <c:formatCode>General</c:formatCode>
                <c:ptCount val="3"/>
                <c:pt idx="0">
                  <c:v>8.9999999999999998E-4</c:v>
                </c:pt>
                <c:pt idx="1">
                  <c:v>8.9999999999999998E-4</c:v>
                </c:pt>
                <c:pt idx="2">
                  <c:v>8.9999999999999998E-4</c:v>
                </c:pt>
              </c:numCache>
            </c:numRef>
          </c:val>
          <c:extLst>
            <c:ext xmlns:c16="http://schemas.microsoft.com/office/drawing/2014/chart" uri="{C3380CC4-5D6E-409C-BE32-E72D297353CC}">
              <c16:uniqueId val="{00000004-A267-4387-9DE8-8352E0ED8BC9}"/>
            </c:ext>
          </c:extLst>
        </c:ser>
        <c:ser>
          <c:idx val="2"/>
          <c:order val="2"/>
          <c:tx>
            <c:strRef>
              <c:f>DQ01_1!$F$1</c:f>
              <c:strCache>
                <c:ptCount val="1"/>
                <c:pt idx="0">
                  <c:v>Middle Schools</c:v>
                </c:pt>
              </c:strCache>
            </c:strRef>
          </c:tx>
          <c:spPr>
            <a:solidFill>
              <a:srgbClr val="08A1D9"/>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multiLvlStrRef>
              <c:f>DQ01_1!$B$2:$C$4</c:f>
              <c:multiLvlStrCache>
                <c:ptCount val="3"/>
                <c:lvl>
                  <c:pt idx="0">
                    <c:v>Tobacco-use prevention</c:v>
                  </c:pt>
                  <c:pt idx="1">
                    <c:v>Nutrition</c:v>
                  </c:pt>
                  <c:pt idx="2">
                    <c:v>Physical education and physical activity</c:v>
                  </c:pt>
                </c:lvl>
                <c:lvl>
                  <c:pt idx="0">
                    <c:v>c.</c:v>
                  </c:pt>
                  <c:pt idx="1">
                    <c:v>b.</c:v>
                  </c:pt>
                  <c:pt idx="2">
                    <c:v>a.</c:v>
                  </c:pt>
                </c:lvl>
              </c:multiLvlStrCache>
            </c:multiLvlStrRef>
          </c:cat>
          <c:val>
            <c:numRef>
              <c:f>DQ01_1!$F$2:$F$4</c:f>
              <c:numCache>
                <c:formatCode>General</c:formatCode>
                <c:ptCount val="3"/>
                <c:pt idx="0">
                  <c:v>51.7</c:v>
                </c:pt>
                <c:pt idx="1">
                  <c:v>60.4</c:v>
                </c:pt>
                <c:pt idx="2">
                  <c:v>67.599999999999994</c:v>
                </c:pt>
              </c:numCache>
            </c:numRef>
          </c:val>
          <c:extLst>
            <c:ext xmlns:c16="http://schemas.microsoft.com/office/drawing/2014/chart" uri="{C3380CC4-5D6E-409C-BE32-E72D297353CC}">
              <c16:uniqueId val="{00000005-A267-4387-9DE8-8352E0ED8BC9}"/>
            </c:ext>
          </c:extLst>
        </c:ser>
        <c:ser>
          <c:idx val="3"/>
          <c:order val="3"/>
          <c:tx>
            <c:strRef>
              <c:f>DQ01_1!$G$1</c:f>
              <c:strCache>
                <c:ptCount val="1"/>
                <c:pt idx="0">
                  <c:v>High Schools</c:v>
                </c:pt>
              </c:strCache>
            </c:strRef>
          </c:tx>
          <c:spPr>
            <a:solidFill>
              <a:srgbClr val="7C984A"/>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multiLvlStrRef>
              <c:f>DQ01_1!$B$2:$C$4</c:f>
              <c:multiLvlStrCache>
                <c:ptCount val="3"/>
                <c:lvl>
                  <c:pt idx="0">
                    <c:v>Tobacco-use prevention</c:v>
                  </c:pt>
                  <c:pt idx="1">
                    <c:v>Nutrition</c:v>
                  </c:pt>
                  <c:pt idx="2">
                    <c:v>Physical education and physical activity</c:v>
                  </c:pt>
                </c:lvl>
                <c:lvl>
                  <c:pt idx="0">
                    <c:v>c.</c:v>
                  </c:pt>
                  <c:pt idx="1">
                    <c:v>b.</c:v>
                  </c:pt>
                  <c:pt idx="2">
                    <c:v>a.</c:v>
                  </c:pt>
                </c:lvl>
              </c:multiLvlStrCache>
            </c:multiLvlStrRef>
          </c:cat>
          <c:val>
            <c:numRef>
              <c:f>DQ01_1!$G$2:$G$4</c:f>
              <c:numCache>
                <c:formatCode>General</c:formatCode>
                <c:ptCount val="3"/>
                <c:pt idx="0">
                  <c:v>57</c:v>
                </c:pt>
                <c:pt idx="1">
                  <c:v>57</c:v>
                </c:pt>
                <c:pt idx="2">
                  <c:v>60.8</c:v>
                </c:pt>
              </c:numCache>
            </c:numRef>
          </c:val>
          <c:extLst>
            <c:ext xmlns:c16="http://schemas.microsoft.com/office/drawing/2014/chart" uri="{C3380CC4-5D6E-409C-BE32-E72D297353CC}">
              <c16:uniqueId val="{00000006-A267-4387-9DE8-8352E0ED8BC9}"/>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55375077300685E-2"/>
          <c:y val="0.86737709769761318"/>
          <c:w val="0.93095595653083874"/>
          <c:h val="4.6502734841596977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7876398785999"/>
          <c:y val="0.14961749470774677"/>
          <c:w val="0.65973256762027943"/>
          <c:h val="0.70765031280691049"/>
        </c:manualLayout>
      </c:layout>
      <c:barChart>
        <c:barDir val="bar"/>
        <c:grouping val="clustered"/>
        <c:varyColors val="0"/>
        <c:ser>
          <c:idx val="0"/>
          <c:order val="0"/>
          <c:tx>
            <c:v>All Schools</c:v>
          </c:tx>
          <c:spPr>
            <a:solidFill>
              <a:srgbClr val="797B7E"/>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DQ06_1!$D$2</c:f>
              <c:numCache>
                <c:formatCode>General</c:formatCode>
                <c:ptCount val="1"/>
                <c:pt idx="0">
                  <c:v>47.7</c:v>
                </c:pt>
              </c:numCache>
            </c:numRef>
          </c:val>
          <c:extLst>
            <c:ext xmlns:c16="http://schemas.microsoft.com/office/drawing/2014/chart" uri="{C3380CC4-5D6E-409C-BE32-E72D297353CC}">
              <c16:uniqueId val="{00000000-7BB4-460D-A1C5-C79277390BE7}"/>
            </c:ext>
          </c:extLst>
        </c:ser>
        <c:ser>
          <c:idx val="1"/>
          <c:order val="1"/>
          <c:tx>
            <c:v>Junior/Senior High Schools</c:v>
          </c:tx>
          <c:spPr>
            <a:solidFill>
              <a:srgbClr val="F96A1B"/>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7BB4-460D-A1C5-C79277390BE7}"/>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DQ06_1!$E$2</c:f>
              <c:numCache>
                <c:formatCode>General</c:formatCode>
                <c:ptCount val="1"/>
                <c:pt idx="0">
                  <c:v>8.9999999999999998E-4</c:v>
                </c:pt>
              </c:numCache>
            </c:numRef>
          </c:val>
          <c:extLst>
            <c:ext xmlns:c16="http://schemas.microsoft.com/office/drawing/2014/chart" uri="{C3380CC4-5D6E-409C-BE32-E72D297353CC}">
              <c16:uniqueId val="{00000002-7BB4-460D-A1C5-C79277390BE7}"/>
            </c:ext>
          </c:extLst>
        </c:ser>
        <c:ser>
          <c:idx val="2"/>
          <c:order val="2"/>
          <c:tx>
            <c:v>Middle Schools</c:v>
          </c:tx>
          <c:spPr>
            <a:solidFill>
              <a:srgbClr val="08A1D9"/>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DQ06_1!$F$2</c:f>
              <c:numCache>
                <c:formatCode>General</c:formatCode>
                <c:ptCount val="1"/>
                <c:pt idx="0">
                  <c:v>48.9</c:v>
                </c:pt>
              </c:numCache>
            </c:numRef>
          </c:val>
          <c:extLst>
            <c:ext xmlns:c16="http://schemas.microsoft.com/office/drawing/2014/chart" uri="{C3380CC4-5D6E-409C-BE32-E72D297353CC}">
              <c16:uniqueId val="{00000003-7BB4-460D-A1C5-C79277390BE7}"/>
            </c:ext>
          </c:extLst>
        </c:ser>
        <c:ser>
          <c:idx val="3"/>
          <c:order val="3"/>
          <c:tx>
            <c:v>High Schools</c:v>
          </c:tx>
          <c:spPr>
            <a:solidFill>
              <a:srgbClr val="7C984A"/>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DQ06_1!$G$2</c:f>
              <c:numCache>
                <c:formatCode>General</c:formatCode>
                <c:ptCount val="1"/>
                <c:pt idx="0">
                  <c:v>47.5</c:v>
                </c:pt>
              </c:numCache>
            </c:numRef>
          </c:val>
          <c:extLst>
            <c:ext xmlns:c16="http://schemas.microsoft.com/office/drawing/2014/chart" uri="{C3380CC4-5D6E-409C-BE32-E72D297353CC}">
              <c16:uniqueId val="{00000004-7BB4-460D-A1C5-C79277390BE7}"/>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55375077300685E-2"/>
          <c:y val="0.86737709769761318"/>
          <c:w val="0.93095595653083874"/>
          <c:h val="4.6502734841596977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7876398785999"/>
          <c:y val="0.14961749470774677"/>
          <c:w val="0.65973256762027943"/>
          <c:h val="0.70765031280691049"/>
        </c:manualLayout>
      </c:layout>
      <c:barChart>
        <c:barDir val="bar"/>
        <c:grouping val="clustered"/>
        <c:varyColors val="0"/>
        <c:ser>
          <c:idx val="0"/>
          <c:order val="0"/>
          <c:tx>
            <c:strRef>
              <c:f>DQ07_1!$D$1</c:f>
              <c:strCache>
                <c:ptCount val="1"/>
                <c:pt idx="0">
                  <c:v>All Schools</c:v>
                </c:pt>
              </c:strCache>
            </c:strRef>
          </c:tx>
          <c:spPr>
            <a:solidFill>
              <a:srgbClr val="797B7E"/>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DQ07_1!$B$2:$C$5</c:f>
              <c:multiLvlStrCache>
                <c:ptCount val="4"/>
                <c:lvl>
                  <c:pt idx="0">
                    <c:v>Communicated the importance of health and safety policies and activities to district administrators, school administrators, parent-teacher groups, or community members</c:v>
                  </c:pt>
                  <c:pt idx="1">
                    <c:v>Sought funding or leveraged resources to support health and safety priorities for students and staff</c:v>
                  </c:pt>
                  <c:pt idx="2">
                    <c:v>Recommended new or revised health and safety policies and activities to school administrators or the school improvement team</c:v>
                  </c:pt>
                  <c:pt idx="3">
                    <c:v>Identified student health needs based on a review of relevant data</c:v>
                  </c:pt>
                </c:lvl>
                <c:lvl>
                  <c:pt idx="0">
                    <c:v>d.</c:v>
                  </c:pt>
                  <c:pt idx="1">
                    <c:v>c.</c:v>
                  </c:pt>
                  <c:pt idx="2">
                    <c:v>b.</c:v>
                  </c:pt>
                  <c:pt idx="3">
                    <c:v>a.</c:v>
                  </c:pt>
                </c:lvl>
              </c:multiLvlStrCache>
            </c:multiLvlStrRef>
          </c:cat>
          <c:val>
            <c:numRef>
              <c:f>DQ07_1!$D$2:$D$5</c:f>
              <c:numCache>
                <c:formatCode>General</c:formatCode>
                <c:ptCount val="4"/>
                <c:pt idx="0">
                  <c:v>80.8</c:v>
                </c:pt>
                <c:pt idx="1">
                  <c:v>55.5</c:v>
                </c:pt>
                <c:pt idx="2">
                  <c:v>74.099999999999994</c:v>
                </c:pt>
                <c:pt idx="3">
                  <c:v>73.599999999999994</c:v>
                </c:pt>
              </c:numCache>
            </c:numRef>
          </c:val>
          <c:extLst>
            <c:ext xmlns:c16="http://schemas.microsoft.com/office/drawing/2014/chart" uri="{C3380CC4-5D6E-409C-BE32-E72D297353CC}">
              <c16:uniqueId val="{00000000-FC59-40C6-84AF-CC5DBDF729B2}"/>
            </c:ext>
          </c:extLst>
        </c:ser>
        <c:ser>
          <c:idx val="1"/>
          <c:order val="1"/>
          <c:tx>
            <c:strRef>
              <c:f>DQ07_1!$E$1</c:f>
              <c:strCache>
                <c:ptCount val="1"/>
                <c:pt idx="0">
                  <c:v>Junior/Senior High Schools</c:v>
                </c:pt>
              </c:strCache>
            </c:strRef>
          </c:tx>
          <c:spPr>
            <a:solidFill>
              <a:srgbClr val="F96A1B"/>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FC59-40C6-84AF-CC5DBDF729B2}"/>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FC59-40C6-84AF-CC5DBDF729B2}"/>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FC59-40C6-84AF-CC5DBDF729B2}"/>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FC59-40C6-84AF-CC5DBDF729B2}"/>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DQ07_1!$B$2:$C$5</c:f>
              <c:multiLvlStrCache>
                <c:ptCount val="4"/>
                <c:lvl>
                  <c:pt idx="0">
                    <c:v>Communicated the importance of health and safety policies and activities to district administrators, school administrators, parent-teacher groups, or community members</c:v>
                  </c:pt>
                  <c:pt idx="1">
                    <c:v>Sought funding or leveraged resources to support health and safety priorities for students and staff</c:v>
                  </c:pt>
                  <c:pt idx="2">
                    <c:v>Recommended new or revised health and safety policies and activities to school administrators or the school improvement team</c:v>
                  </c:pt>
                  <c:pt idx="3">
                    <c:v>Identified student health needs based on a review of relevant data</c:v>
                  </c:pt>
                </c:lvl>
                <c:lvl>
                  <c:pt idx="0">
                    <c:v>d.</c:v>
                  </c:pt>
                  <c:pt idx="1">
                    <c:v>c.</c:v>
                  </c:pt>
                  <c:pt idx="2">
                    <c:v>b.</c:v>
                  </c:pt>
                  <c:pt idx="3">
                    <c:v>a.</c:v>
                  </c:pt>
                </c:lvl>
              </c:multiLvlStrCache>
            </c:multiLvlStrRef>
          </c:cat>
          <c:val>
            <c:numRef>
              <c:f>DQ07_1!$E$2:$E$5</c:f>
              <c:numCache>
                <c:formatCode>General</c:formatCode>
                <c:ptCount val="4"/>
                <c:pt idx="0">
                  <c:v>8.9999999999999998E-4</c:v>
                </c:pt>
                <c:pt idx="1">
                  <c:v>8.9999999999999998E-4</c:v>
                </c:pt>
                <c:pt idx="2">
                  <c:v>8.9999999999999998E-4</c:v>
                </c:pt>
                <c:pt idx="3">
                  <c:v>8.9999999999999998E-4</c:v>
                </c:pt>
              </c:numCache>
            </c:numRef>
          </c:val>
          <c:extLst>
            <c:ext xmlns:c16="http://schemas.microsoft.com/office/drawing/2014/chart" uri="{C3380CC4-5D6E-409C-BE32-E72D297353CC}">
              <c16:uniqueId val="{00000005-FC59-40C6-84AF-CC5DBDF729B2}"/>
            </c:ext>
          </c:extLst>
        </c:ser>
        <c:ser>
          <c:idx val="2"/>
          <c:order val="2"/>
          <c:tx>
            <c:strRef>
              <c:f>DQ07_1!$F$1</c:f>
              <c:strCache>
                <c:ptCount val="1"/>
                <c:pt idx="0">
                  <c:v>Middle Schools</c:v>
                </c:pt>
              </c:strCache>
            </c:strRef>
          </c:tx>
          <c:spPr>
            <a:solidFill>
              <a:srgbClr val="08A1D9"/>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DQ07_1!$B$2:$C$5</c:f>
              <c:multiLvlStrCache>
                <c:ptCount val="4"/>
                <c:lvl>
                  <c:pt idx="0">
                    <c:v>Communicated the importance of health and safety policies and activities to district administrators, school administrators, parent-teacher groups, or community members</c:v>
                  </c:pt>
                  <c:pt idx="1">
                    <c:v>Sought funding or leveraged resources to support health and safety priorities for students and staff</c:v>
                  </c:pt>
                  <c:pt idx="2">
                    <c:v>Recommended new or revised health and safety policies and activities to school administrators or the school improvement team</c:v>
                  </c:pt>
                  <c:pt idx="3">
                    <c:v>Identified student health needs based on a review of relevant data</c:v>
                  </c:pt>
                </c:lvl>
                <c:lvl>
                  <c:pt idx="0">
                    <c:v>d.</c:v>
                  </c:pt>
                  <c:pt idx="1">
                    <c:v>c.</c:v>
                  </c:pt>
                  <c:pt idx="2">
                    <c:v>b.</c:v>
                  </c:pt>
                  <c:pt idx="3">
                    <c:v>a.</c:v>
                  </c:pt>
                </c:lvl>
              </c:multiLvlStrCache>
            </c:multiLvlStrRef>
          </c:cat>
          <c:val>
            <c:numRef>
              <c:f>DQ07_1!$F$2:$F$5</c:f>
              <c:numCache>
                <c:formatCode>General</c:formatCode>
                <c:ptCount val="4"/>
                <c:pt idx="0">
                  <c:v>82</c:v>
                </c:pt>
                <c:pt idx="1">
                  <c:v>47.6</c:v>
                </c:pt>
                <c:pt idx="2">
                  <c:v>73.3</c:v>
                </c:pt>
                <c:pt idx="3">
                  <c:v>65.599999999999994</c:v>
                </c:pt>
              </c:numCache>
            </c:numRef>
          </c:val>
          <c:extLst>
            <c:ext xmlns:c16="http://schemas.microsoft.com/office/drawing/2014/chart" uri="{C3380CC4-5D6E-409C-BE32-E72D297353CC}">
              <c16:uniqueId val="{00000006-FC59-40C6-84AF-CC5DBDF729B2}"/>
            </c:ext>
          </c:extLst>
        </c:ser>
        <c:ser>
          <c:idx val="3"/>
          <c:order val="3"/>
          <c:tx>
            <c:strRef>
              <c:f>DQ07_1!$G$1</c:f>
              <c:strCache>
                <c:ptCount val="1"/>
                <c:pt idx="0">
                  <c:v>High Schools</c:v>
                </c:pt>
              </c:strCache>
            </c:strRef>
          </c:tx>
          <c:spPr>
            <a:solidFill>
              <a:srgbClr val="7C984A"/>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DQ07_1!$B$2:$C$5</c:f>
              <c:multiLvlStrCache>
                <c:ptCount val="4"/>
                <c:lvl>
                  <c:pt idx="0">
                    <c:v>Communicated the importance of health and safety policies and activities to district administrators, school administrators, parent-teacher groups, or community members</c:v>
                  </c:pt>
                  <c:pt idx="1">
                    <c:v>Sought funding or leveraged resources to support health and safety priorities for students and staff</c:v>
                  </c:pt>
                  <c:pt idx="2">
                    <c:v>Recommended new or revised health and safety policies and activities to school administrators or the school improvement team</c:v>
                  </c:pt>
                  <c:pt idx="3">
                    <c:v>Identified student health needs based on a review of relevant data</c:v>
                  </c:pt>
                </c:lvl>
                <c:lvl>
                  <c:pt idx="0">
                    <c:v>d.</c:v>
                  </c:pt>
                  <c:pt idx="1">
                    <c:v>c.</c:v>
                  </c:pt>
                  <c:pt idx="2">
                    <c:v>b.</c:v>
                  </c:pt>
                  <c:pt idx="3">
                    <c:v>a.</c:v>
                  </c:pt>
                </c:lvl>
              </c:multiLvlStrCache>
            </c:multiLvlStrRef>
          </c:cat>
          <c:val>
            <c:numRef>
              <c:f>DQ07_1!$G$2:$G$5</c:f>
              <c:numCache>
                <c:formatCode>General</c:formatCode>
                <c:ptCount val="4"/>
                <c:pt idx="0">
                  <c:v>80.7</c:v>
                </c:pt>
                <c:pt idx="1">
                  <c:v>65.5</c:v>
                </c:pt>
                <c:pt idx="2">
                  <c:v>73.8</c:v>
                </c:pt>
                <c:pt idx="3">
                  <c:v>82.2</c:v>
                </c:pt>
              </c:numCache>
            </c:numRef>
          </c:val>
          <c:extLst>
            <c:ext xmlns:c16="http://schemas.microsoft.com/office/drawing/2014/chart" uri="{C3380CC4-5D6E-409C-BE32-E72D297353CC}">
              <c16:uniqueId val="{00000007-FC59-40C6-84AF-CC5DBDF729B2}"/>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55375077300685E-2"/>
          <c:y val="0.86737709769761318"/>
          <c:w val="0.93095595653083874"/>
          <c:h val="4.6502734841596977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7876398785999"/>
          <c:y val="0.14961749470774677"/>
          <c:w val="0.65973256762027943"/>
          <c:h val="0.70765031280691049"/>
        </c:manualLayout>
      </c:layout>
      <c:barChart>
        <c:barDir val="bar"/>
        <c:grouping val="clustered"/>
        <c:varyColors val="0"/>
        <c:ser>
          <c:idx val="0"/>
          <c:order val="0"/>
          <c:tx>
            <c:strRef>
              <c:f>DQ07_2!$D$1</c:f>
              <c:strCache>
                <c:ptCount val="1"/>
                <c:pt idx="0">
                  <c:v>All Schools</c:v>
                </c:pt>
              </c:strCache>
            </c:strRef>
          </c:tx>
          <c:spPr>
            <a:solidFill>
              <a:srgbClr val="797B7E"/>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DQ07_2!$B$2:$C$4</c:f>
              <c:multiLvlStrCache>
                <c:ptCount val="3"/>
                <c:lvl>
                  <c:pt idx="0">
                    <c:v>Developed a written plan for implementing a Comprehensive School Physical Activity Program (a multi-component approach that provides opportunities for students to be physically active before, during, and after school)</c:v>
                  </c:pt>
                  <c:pt idx="1">
                    <c:v>Assessed the availability of physical activity opportunities for students</c:v>
                  </c:pt>
                  <c:pt idx="2">
                    <c:v>Reviewed health-related curricula or instructional materials</c:v>
                  </c:pt>
                </c:lvl>
                <c:lvl>
                  <c:pt idx="0">
                    <c:v>g.</c:v>
                  </c:pt>
                  <c:pt idx="1">
                    <c:v>f.</c:v>
                  </c:pt>
                  <c:pt idx="2">
                    <c:v>e.</c:v>
                  </c:pt>
                </c:lvl>
              </c:multiLvlStrCache>
            </c:multiLvlStrRef>
          </c:cat>
          <c:val>
            <c:numRef>
              <c:f>DQ07_2!$D$2:$D$4</c:f>
              <c:numCache>
                <c:formatCode>General</c:formatCode>
                <c:ptCount val="3"/>
                <c:pt idx="0">
                  <c:v>29.4</c:v>
                </c:pt>
                <c:pt idx="1">
                  <c:v>75</c:v>
                </c:pt>
                <c:pt idx="2">
                  <c:v>78.099999999999994</c:v>
                </c:pt>
              </c:numCache>
            </c:numRef>
          </c:val>
          <c:extLst>
            <c:ext xmlns:c16="http://schemas.microsoft.com/office/drawing/2014/chart" uri="{C3380CC4-5D6E-409C-BE32-E72D297353CC}">
              <c16:uniqueId val="{00000000-7354-41D9-B32F-99DC80EC20E7}"/>
            </c:ext>
          </c:extLst>
        </c:ser>
        <c:ser>
          <c:idx val="1"/>
          <c:order val="1"/>
          <c:tx>
            <c:strRef>
              <c:f>DQ07_2!$E$1</c:f>
              <c:strCache>
                <c:ptCount val="1"/>
                <c:pt idx="0">
                  <c:v>Junior/Senior High Schools</c:v>
                </c:pt>
              </c:strCache>
            </c:strRef>
          </c:tx>
          <c:spPr>
            <a:solidFill>
              <a:srgbClr val="F96A1B"/>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7354-41D9-B32F-99DC80EC20E7}"/>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7354-41D9-B32F-99DC80EC20E7}"/>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7354-41D9-B32F-99DC80EC20E7}"/>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DQ07_2!$B$2:$C$4</c:f>
              <c:multiLvlStrCache>
                <c:ptCount val="3"/>
                <c:lvl>
                  <c:pt idx="0">
                    <c:v>Developed a written plan for implementing a Comprehensive School Physical Activity Program (a multi-component approach that provides opportunities for students to be physically active before, during, and after school)</c:v>
                  </c:pt>
                  <c:pt idx="1">
                    <c:v>Assessed the availability of physical activity opportunities for students</c:v>
                  </c:pt>
                  <c:pt idx="2">
                    <c:v>Reviewed health-related curricula or instructional materials</c:v>
                  </c:pt>
                </c:lvl>
                <c:lvl>
                  <c:pt idx="0">
                    <c:v>g.</c:v>
                  </c:pt>
                  <c:pt idx="1">
                    <c:v>f.</c:v>
                  </c:pt>
                  <c:pt idx="2">
                    <c:v>e.</c:v>
                  </c:pt>
                </c:lvl>
              </c:multiLvlStrCache>
            </c:multiLvlStrRef>
          </c:cat>
          <c:val>
            <c:numRef>
              <c:f>DQ07_2!$E$2:$E$4</c:f>
              <c:numCache>
                <c:formatCode>General</c:formatCode>
                <c:ptCount val="3"/>
                <c:pt idx="0">
                  <c:v>8.9999999999999998E-4</c:v>
                </c:pt>
                <c:pt idx="1">
                  <c:v>8.9999999999999998E-4</c:v>
                </c:pt>
                <c:pt idx="2">
                  <c:v>8.9999999999999998E-4</c:v>
                </c:pt>
              </c:numCache>
            </c:numRef>
          </c:val>
          <c:extLst>
            <c:ext xmlns:c16="http://schemas.microsoft.com/office/drawing/2014/chart" uri="{C3380CC4-5D6E-409C-BE32-E72D297353CC}">
              <c16:uniqueId val="{00000004-7354-41D9-B32F-99DC80EC20E7}"/>
            </c:ext>
          </c:extLst>
        </c:ser>
        <c:ser>
          <c:idx val="2"/>
          <c:order val="2"/>
          <c:tx>
            <c:strRef>
              <c:f>DQ07_2!$F$1</c:f>
              <c:strCache>
                <c:ptCount val="1"/>
                <c:pt idx="0">
                  <c:v>Middle Schools</c:v>
                </c:pt>
              </c:strCache>
            </c:strRef>
          </c:tx>
          <c:spPr>
            <a:solidFill>
              <a:srgbClr val="08A1D9"/>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DQ07_2!$B$2:$C$4</c:f>
              <c:multiLvlStrCache>
                <c:ptCount val="3"/>
                <c:lvl>
                  <c:pt idx="0">
                    <c:v>Developed a written plan for implementing a Comprehensive School Physical Activity Program (a multi-component approach that provides opportunities for students to be physically active before, during, and after school)</c:v>
                  </c:pt>
                  <c:pt idx="1">
                    <c:v>Assessed the availability of physical activity opportunities for students</c:v>
                  </c:pt>
                  <c:pt idx="2">
                    <c:v>Reviewed health-related curricula or instructional materials</c:v>
                  </c:pt>
                </c:lvl>
                <c:lvl>
                  <c:pt idx="0">
                    <c:v>g.</c:v>
                  </c:pt>
                  <c:pt idx="1">
                    <c:v>f.</c:v>
                  </c:pt>
                  <c:pt idx="2">
                    <c:v>e.</c:v>
                  </c:pt>
                </c:lvl>
              </c:multiLvlStrCache>
            </c:multiLvlStrRef>
          </c:cat>
          <c:val>
            <c:numRef>
              <c:f>DQ07_2!$F$2:$F$4</c:f>
              <c:numCache>
                <c:formatCode>General</c:formatCode>
                <c:ptCount val="3"/>
                <c:pt idx="0">
                  <c:v>32.799999999999997</c:v>
                </c:pt>
                <c:pt idx="1">
                  <c:v>77</c:v>
                </c:pt>
                <c:pt idx="2">
                  <c:v>78.7</c:v>
                </c:pt>
              </c:numCache>
            </c:numRef>
          </c:val>
          <c:extLst>
            <c:ext xmlns:c16="http://schemas.microsoft.com/office/drawing/2014/chart" uri="{C3380CC4-5D6E-409C-BE32-E72D297353CC}">
              <c16:uniqueId val="{00000005-7354-41D9-B32F-99DC80EC20E7}"/>
            </c:ext>
          </c:extLst>
        </c:ser>
        <c:ser>
          <c:idx val="3"/>
          <c:order val="3"/>
          <c:tx>
            <c:strRef>
              <c:f>DQ07_2!$G$1</c:f>
              <c:strCache>
                <c:ptCount val="1"/>
                <c:pt idx="0">
                  <c:v>High Schools</c:v>
                </c:pt>
              </c:strCache>
            </c:strRef>
          </c:tx>
          <c:spPr>
            <a:solidFill>
              <a:srgbClr val="7C984A"/>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DQ07_2!$B$2:$C$4</c:f>
              <c:multiLvlStrCache>
                <c:ptCount val="3"/>
                <c:lvl>
                  <c:pt idx="0">
                    <c:v>Developed a written plan for implementing a Comprehensive School Physical Activity Program (a multi-component approach that provides opportunities for students to be physically active before, during, and after school)</c:v>
                  </c:pt>
                  <c:pt idx="1">
                    <c:v>Assessed the availability of physical activity opportunities for students</c:v>
                  </c:pt>
                  <c:pt idx="2">
                    <c:v>Reviewed health-related curricula or instructional materials</c:v>
                  </c:pt>
                </c:lvl>
                <c:lvl>
                  <c:pt idx="0">
                    <c:v>g.</c:v>
                  </c:pt>
                  <c:pt idx="1">
                    <c:v>f.</c:v>
                  </c:pt>
                  <c:pt idx="2">
                    <c:v>e.</c:v>
                  </c:pt>
                </c:lvl>
              </c:multiLvlStrCache>
            </c:multiLvlStrRef>
          </c:cat>
          <c:val>
            <c:numRef>
              <c:f>DQ07_2!$G$2:$G$4</c:f>
              <c:numCache>
                <c:formatCode>General</c:formatCode>
                <c:ptCount val="3"/>
                <c:pt idx="0">
                  <c:v>24.3</c:v>
                </c:pt>
                <c:pt idx="1">
                  <c:v>73.7</c:v>
                </c:pt>
                <c:pt idx="2">
                  <c:v>78.599999999999994</c:v>
                </c:pt>
              </c:numCache>
            </c:numRef>
          </c:val>
          <c:extLst>
            <c:ext xmlns:c16="http://schemas.microsoft.com/office/drawing/2014/chart" uri="{C3380CC4-5D6E-409C-BE32-E72D297353CC}">
              <c16:uniqueId val="{00000006-7354-41D9-B32F-99DC80EC20E7}"/>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55375077300685E-2"/>
          <c:y val="0.86737709769761318"/>
          <c:w val="0.93095595653083874"/>
          <c:h val="4.6502734841596977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7876398785999"/>
          <c:y val="0.14961749470774677"/>
          <c:w val="0.65973256762027943"/>
          <c:h val="0.70765031280691049"/>
        </c:manualLayout>
      </c:layout>
      <c:barChart>
        <c:barDir val="bar"/>
        <c:grouping val="clustered"/>
        <c:varyColors val="0"/>
        <c:ser>
          <c:idx val="0"/>
          <c:order val="0"/>
          <c:tx>
            <c:v>All Schools</c:v>
          </c:tx>
          <c:spPr>
            <a:solidFill>
              <a:srgbClr val="797B7E"/>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DQ08_1!$D$2</c:f>
              <c:numCache>
                <c:formatCode>General</c:formatCode>
                <c:ptCount val="1"/>
                <c:pt idx="0">
                  <c:v>71.8</c:v>
                </c:pt>
              </c:numCache>
            </c:numRef>
          </c:val>
          <c:extLst>
            <c:ext xmlns:c16="http://schemas.microsoft.com/office/drawing/2014/chart" uri="{C3380CC4-5D6E-409C-BE32-E72D297353CC}">
              <c16:uniqueId val="{00000000-7958-4115-B11E-3B59AFDBBCAB}"/>
            </c:ext>
          </c:extLst>
        </c:ser>
        <c:ser>
          <c:idx val="1"/>
          <c:order val="1"/>
          <c:tx>
            <c:v>Junior/Senior High Schools</c:v>
          </c:tx>
          <c:spPr>
            <a:solidFill>
              <a:srgbClr val="F96A1B"/>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7958-4115-B11E-3B59AFDBBCAB}"/>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DQ08_1!$E$2</c:f>
              <c:numCache>
                <c:formatCode>General</c:formatCode>
                <c:ptCount val="1"/>
                <c:pt idx="0">
                  <c:v>8.9999999999999998E-4</c:v>
                </c:pt>
              </c:numCache>
            </c:numRef>
          </c:val>
          <c:extLst>
            <c:ext xmlns:c16="http://schemas.microsoft.com/office/drawing/2014/chart" uri="{C3380CC4-5D6E-409C-BE32-E72D297353CC}">
              <c16:uniqueId val="{00000002-7958-4115-B11E-3B59AFDBBCAB}"/>
            </c:ext>
          </c:extLst>
        </c:ser>
        <c:ser>
          <c:idx val="2"/>
          <c:order val="2"/>
          <c:tx>
            <c:v>Middle Schools</c:v>
          </c:tx>
          <c:spPr>
            <a:solidFill>
              <a:srgbClr val="08A1D9"/>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DQ08_1!$F$2</c:f>
              <c:numCache>
                <c:formatCode>General</c:formatCode>
                <c:ptCount val="1"/>
                <c:pt idx="0">
                  <c:v>62.7</c:v>
                </c:pt>
              </c:numCache>
            </c:numRef>
          </c:val>
          <c:extLst>
            <c:ext xmlns:c16="http://schemas.microsoft.com/office/drawing/2014/chart" uri="{C3380CC4-5D6E-409C-BE32-E72D297353CC}">
              <c16:uniqueId val="{00000003-7958-4115-B11E-3B59AFDBBCAB}"/>
            </c:ext>
          </c:extLst>
        </c:ser>
        <c:ser>
          <c:idx val="3"/>
          <c:order val="3"/>
          <c:tx>
            <c:v>High Schools</c:v>
          </c:tx>
          <c:spPr>
            <a:solidFill>
              <a:srgbClr val="7C984A"/>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DQ08_1!$G$2</c:f>
              <c:numCache>
                <c:formatCode>General</c:formatCode>
                <c:ptCount val="1"/>
                <c:pt idx="0">
                  <c:v>85</c:v>
                </c:pt>
              </c:numCache>
            </c:numRef>
          </c:val>
          <c:extLst>
            <c:ext xmlns:c16="http://schemas.microsoft.com/office/drawing/2014/chart" uri="{C3380CC4-5D6E-409C-BE32-E72D297353CC}">
              <c16:uniqueId val="{00000004-7958-4115-B11E-3B59AFDBBCAB}"/>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55375077300685E-2"/>
          <c:y val="0.86737709769761318"/>
          <c:w val="0.93095595653083874"/>
          <c:h val="4.6502734841596977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7876398785999"/>
          <c:y val="0.14961749470774677"/>
          <c:w val="0.65973256762027943"/>
          <c:h val="0.70765031280691049"/>
        </c:manualLayout>
      </c:layout>
      <c:barChart>
        <c:barDir val="bar"/>
        <c:grouping val="clustered"/>
        <c:varyColors val="0"/>
        <c:ser>
          <c:idx val="0"/>
          <c:order val="0"/>
          <c:tx>
            <c:strRef>
              <c:f>DQ09_1!$D$1</c:f>
              <c:strCache>
                <c:ptCount val="1"/>
                <c:pt idx="0">
                  <c:v>All Schools</c:v>
                </c:pt>
              </c:strCache>
            </c:strRef>
          </c:tx>
          <c:spPr>
            <a:solidFill>
              <a:srgbClr val="797B7E"/>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DQ09_1!$B$2:$C$3</c:f>
              <c:multiLvlStrCache>
                <c:ptCount val="2"/>
                <c:lvl>
                  <c:pt idx="0">
                    <c:v>Special events sponsored by the school or community organizations (e.g., multicultural week, family night)</c:v>
                  </c:pt>
                  <c:pt idx="1">
                    <c:v>Lessons in class</c:v>
                  </c:pt>
                </c:lvl>
                <c:lvl>
                  <c:pt idx="0">
                    <c:v>b.</c:v>
                  </c:pt>
                  <c:pt idx="1">
                    <c:v>a.</c:v>
                  </c:pt>
                </c:lvl>
              </c:multiLvlStrCache>
            </c:multiLvlStrRef>
          </c:cat>
          <c:val>
            <c:numRef>
              <c:f>DQ09_1!$D$2:$D$3</c:f>
              <c:numCache>
                <c:formatCode>General</c:formatCode>
                <c:ptCount val="2"/>
                <c:pt idx="0">
                  <c:v>80.2</c:v>
                </c:pt>
                <c:pt idx="1">
                  <c:v>82.4</c:v>
                </c:pt>
              </c:numCache>
            </c:numRef>
          </c:val>
          <c:extLst>
            <c:ext xmlns:c16="http://schemas.microsoft.com/office/drawing/2014/chart" uri="{C3380CC4-5D6E-409C-BE32-E72D297353CC}">
              <c16:uniqueId val="{00000000-BC77-468E-8A29-98C74AB5A2DE}"/>
            </c:ext>
          </c:extLst>
        </c:ser>
        <c:ser>
          <c:idx val="1"/>
          <c:order val="1"/>
          <c:tx>
            <c:strRef>
              <c:f>DQ09_1!$E$1</c:f>
              <c:strCache>
                <c:ptCount val="1"/>
                <c:pt idx="0">
                  <c:v>Junior/Senior High Schools</c:v>
                </c:pt>
              </c:strCache>
            </c:strRef>
          </c:tx>
          <c:spPr>
            <a:solidFill>
              <a:srgbClr val="F96A1B"/>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BC77-468E-8A29-98C74AB5A2DE}"/>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BC77-468E-8A29-98C74AB5A2DE}"/>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DQ09_1!$B$2:$C$3</c:f>
              <c:multiLvlStrCache>
                <c:ptCount val="2"/>
                <c:lvl>
                  <c:pt idx="0">
                    <c:v>Special events sponsored by the school or community organizations (e.g., multicultural week, family night)</c:v>
                  </c:pt>
                  <c:pt idx="1">
                    <c:v>Lessons in class</c:v>
                  </c:pt>
                </c:lvl>
                <c:lvl>
                  <c:pt idx="0">
                    <c:v>b.</c:v>
                  </c:pt>
                  <c:pt idx="1">
                    <c:v>a.</c:v>
                  </c:pt>
                </c:lvl>
              </c:multiLvlStrCache>
            </c:multiLvlStrRef>
          </c:cat>
          <c:val>
            <c:numRef>
              <c:f>DQ09_1!$E$2:$E$3</c:f>
              <c:numCache>
                <c:formatCode>General</c:formatCode>
                <c:ptCount val="2"/>
                <c:pt idx="0">
                  <c:v>8.9999999999999998E-4</c:v>
                </c:pt>
                <c:pt idx="1">
                  <c:v>8.9999999999999998E-4</c:v>
                </c:pt>
              </c:numCache>
            </c:numRef>
          </c:val>
          <c:extLst>
            <c:ext xmlns:c16="http://schemas.microsoft.com/office/drawing/2014/chart" uri="{C3380CC4-5D6E-409C-BE32-E72D297353CC}">
              <c16:uniqueId val="{00000003-BC77-468E-8A29-98C74AB5A2DE}"/>
            </c:ext>
          </c:extLst>
        </c:ser>
        <c:ser>
          <c:idx val="2"/>
          <c:order val="2"/>
          <c:tx>
            <c:strRef>
              <c:f>DQ09_1!$F$1</c:f>
              <c:strCache>
                <c:ptCount val="1"/>
                <c:pt idx="0">
                  <c:v>Middle Schools</c:v>
                </c:pt>
              </c:strCache>
            </c:strRef>
          </c:tx>
          <c:spPr>
            <a:solidFill>
              <a:srgbClr val="08A1D9"/>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DQ09_1!$B$2:$C$3</c:f>
              <c:multiLvlStrCache>
                <c:ptCount val="2"/>
                <c:lvl>
                  <c:pt idx="0">
                    <c:v>Special events sponsored by the school or community organizations (e.g., multicultural week, family night)</c:v>
                  </c:pt>
                  <c:pt idx="1">
                    <c:v>Lessons in class</c:v>
                  </c:pt>
                </c:lvl>
                <c:lvl>
                  <c:pt idx="0">
                    <c:v>b.</c:v>
                  </c:pt>
                  <c:pt idx="1">
                    <c:v>a.</c:v>
                  </c:pt>
                </c:lvl>
              </c:multiLvlStrCache>
            </c:multiLvlStrRef>
          </c:cat>
          <c:val>
            <c:numRef>
              <c:f>DQ09_1!$F$2:$F$3</c:f>
              <c:numCache>
                <c:formatCode>General</c:formatCode>
                <c:ptCount val="2"/>
                <c:pt idx="0">
                  <c:v>78.5</c:v>
                </c:pt>
                <c:pt idx="1">
                  <c:v>82.8</c:v>
                </c:pt>
              </c:numCache>
            </c:numRef>
          </c:val>
          <c:extLst>
            <c:ext xmlns:c16="http://schemas.microsoft.com/office/drawing/2014/chart" uri="{C3380CC4-5D6E-409C-BE32-E72D297353CC}">
              <c16:uniqueId val="{00000004-BC77-468E-8A29-98C74AB5A2DE}"/>
            </c:ext>
          </c:extLst>
        </c:ser>
        <c:ser>
          <c:idx val="3"/>
          <c:order val="3"/>
          <c:tx>
            <c:strRef>
              <c:f>DQ09_1!$G$1</c:f>
              <c:strCache>
                <c:ptCount val="1"/>
                <c:pt idx="0">
                  <c:v>High Schools</c:v>
                </c:pt>
              </c:strCache>
            </c:strRef>
          </c:tx>
          <c:spPr>
            <a:solidFill>
              <a:srgbClr val="7C984A"/>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DQ09_1!$B$2:$C$3</c:f>
              <c:multiLvlStrCache>
                <c:ptCount val="2"/>
                <c:lvl>
                  <c:pt idx="0">
                    <c:v>Special events sponsored by the school or community organizations (e.g., multicultural week, family night)</c:v>
                  </c:pt>
                  <c:pt idx="1">
                    <c:v>Lessons in class</c:v>
                  </c:pt>
                </c:lvl>
                <c:lvl>
                  <c:pt idx="0">
                    <c:v>b.</c:v>
                  </c:pt>
                  <c:pt idx="1">
                    <c:v>a.</c:v>
                  </c:pt>
                </c:lvl>
              </c:multiLvlStrCache>
            </c:multiLvlStrRef>
          </c:cat>
          <c:val>
            <c:numRef>
              <c:f>DQ09_1!$G$2:$G$3</c:f>
              <c:numCache>
                <c:formatCode>General</c:formatCode>
                <c:ptCount val="2"/>
                <c:pt idx="0">
                  <c:v>80.7</c:v>
                </c:pt>
                <c:pt idx="1">
                  <c:v>81.8</c:v>
                </c:pt>
              </c:numCache>
            </c:numRef>
          </c:val>
          <c:extLst>
            <c:ext xmlns:c16="http://schemas.microsoft.com/office/drawing/2014/chart" uri="{C3380CC4-5D6E-409C-BE32-E72D297353CC}">
              <c16:uniqueId val="{00000005-BC77-468E-8A29-98C74AB5A2DE}"/>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55375077300685E-2"/>
          <c:y val="0.86737709769761318"/>
          <c:w val="0.93095595653083874"/>
          <c:h val="4.6502734841596977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7876398785999"/>
          <c:y val="0.14961749470774677"/>
          <c:w val="0.65973256762027943"/>
          <c:h val="0.70765031280691049"/>
        </c:manualLayout>
      </c:layout>
      <c:barChart>
        <c:barDir val="bar"/>
        <c:grouping val="clustered"/>
        <c:varyColors val="0"/>
        <c:ser>
          <c:idx val="0"/>
          <c:order val="0"/>
          <c:tx>
            <c:v>All Schools</c:v>
          </c:tx>
          <c:spPr>
            <a:solidFill>
              <a:srgbClr val="797B7E"/>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DQ10_1!$D$2</c:f>
              <c:numCache>
                <c:formatCode>General</c:formatCode>
                <c:ptCount val="1"/>
                <c:pt idx="0">
                  <c:v>28.8</c:v>
                </c:pt>
              </c:numCache>
            </c:numRef>
          </c:val>
          <c:extLst>
            <c:ext xmlns:c16="http://schemas.microsoft.com/office/drawing/2014/chart" uri="{C3380CC4-5D6E-409C-BE32-E72D297353CC}">
              <c16:uniqueId val="{00000000-2A16-4ED3-B868-C4E9C429619B}"/>
            </c:ext>
          </c:extLst>
        </c:ser>
        <c:ser>
          <c:idx val="1"/>
          <c:order val="1"/>
          <c:tx>
            <c:v>Junior/Senior High Schools</c:v>
          </c:tx>
          <c:spPr>
            <a:solidFill>
              <a:srgbClr val="F96A1B"/>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2A16-4ED3-B868-C4E9C429619B}"/>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DQ10_1!$E$2</c:f>
              <c:numCache>
                <c:formatCode>General</c:formatCode>
                <c:ptCount val="1"/>
                <c:pt idx="0">
                  <c:v>8.9999999999999998E-4</c:v>
                </c:pt>
              </c:numCache>
            </c:numRef>
          </c:val>
          <c:extLst>
            <c:ext xmlns:c16="http://schemas.microsoft.com/office/drawing/2014/chart" uri="{C3380CC4-5D6E-409C-BE32-E72D297353CC}">
              <c16:uniqueId val="{00000002-2A16-4ED3-B868-C4E9C429619B}"/>
            </c:ext>
          </c:extLst>
        </c:ser>
        <c:ser>
          <c:idx val="2"/>
          <c:order val="2"/>
          <c:tx>
            <c:v>Middle Schools</c:v>
          </c:tx>
          <c:spPr>
            <a:solidFill>
              <a:srgbClr val="08A1D9"/>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DQ10_1!$F$2</c:f>
              <c:numCache>
                <c:formatCode>General</c:formatCode>
                <c:ptCount val="1"/>
                <c:pt idx="0">
                  <c:v>17.3</c:v>
                </c:pt>
              </c:numCache>
            </c:numRef>
          </c:val>
          <c:extLst>
            <c:ext xmlns:c16="http://schemas.microsoft.com/office/drawing/2014/chart" uri="{C3380CC4-5D6E-409C-BE32-E72D297353CC}">
              <c16:uniqueId val="{00000003-2A16-4ED3-B868-C4E9C429619B}"/>
            </c:ext>
          </c:extLst>
        </c:ser>
        <c:ser>
          <c:idx val="3"/>
          <c:order val="3"/>
          <c:tx>
            <c:v>High Schools</c:v>
          </c:tx>
          <c:spPr>
            <a:solidFill>
              <a:srgbClr val="7C984A"/>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DQ10_1!$G$2</c:f>
              <c:numCache>
                <c:formatCode>General</c:formatCode>
                <c:ptCount val="1"/>
                <c:pt idx="0">
                  <c:v>41.3</c:v>
                </c:pt>
              </c:numCache>
            </c:numRef>
          </c:val>
          <c:extLst>
            <c:ext xmlns:c16="http://schemas.microsoft.com/office/drawing/2014/chart" uri="{C3380CC4-5D6E-409C-BE32-E72D297353CC}">
              <c16:uniqueId val="{00000004-2A16-4ED3-B868-C4E9C429619B}"/>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55375077300685E-2"/>
          <c:y val="0.86737709769761318"/>
          <c:w val="0.93095595653083874"/>
          <c:h val="4.6502734841596977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7876398785999"/>
          <c:y val="0.14961749470774677"/>
          <c:w val="0.65973256762027943"/>
          <c:h val="0.70765031280691049"/>
        </c:manualLayout>
      </c:layout>
      <c:barChart>
        <c:barDir val="bar"/>
        <c:grouping val="clustered"/>
        <c:varyColors val="0"/>
        <c:ser>
          <c:idx val="0"/>
          <c:order val="0"/>
          <c:tx>
            <c:strRef>
              <c:f>DQ11_1!$D$1</c:f>
              <c:strCache>
                <c:ptCount val="1"/>
                <c:pt idx="0">
                  <c:v>All Schools</c:v>
                </c:pt>
              </c:strCache>
            </c:strRef>
          </c:tx>
          <c:spPr>
            <a:solidFill>
              <a:srgbClr val="797B7E"/>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DQ11_1!$B$2:$C$6</c:f>
              <c:multiLvlStrCache>
                <c:ptCount val="5"/>
                <c:lvl>
                  <c:pt idx="0">
                    <c:v>Facilitate access to providers not on school property who have experience in providing social and psychological services to LGBTQ youth</c:v>
                  </c:pt>
                  <c:pt idx="1">
                    <c:v>Facilitate access to providers not on school property who have experience in providing health services, including HIV/STD testing and counseling, to LGBTQ youth</c:v>
                  </c:pt>
                  <c:pt idx="2">
                    <c:v>Encourage staff to attend professional development on safe and supportive school environments for all students, regardless of sexual orientation or gender identity</c:v>
                  </c:pt>
                  <c:pt idx="3">
                    <c:v>Prohibit harassment based on a student’s perceived or actual sexual orientation or gender identity</c:v>
                  </c:pt>
                  <c:pt idx="4">
                    <c:v>Identify "safe spaces" (e.g., a counselor’s office, designated classroom, or student organization) where LGBTQ youth can receive support from administrators, teachers, or other school staff</c:v>
                  </c:pt>
                </c:lvl>
                <c:lvl>
                  <c:pt idx="0">
                    <c:v>e.</c:v>
                  </c:pt>
                  <c:pt idx="1">
                    <c:v>d.</c:v>
                  </c:pt>
                  <c:pt idx="2">
                    <c:v>c.</c:v>
                  </c:pt>
                  <c:pt idx="3">
                    <c:v>b.</c:v>
                  </c:pt>
                  <c:pt idx="4">
                    <c:v>a.</c:v>
                  </c:pt>
                </c:lvl>
              </c:multiLvlStrCache>
            </c:multiLvlStrRef>
          </c:cat>
          <c:val>
            <c:numRef>
              <c:f>DQ11_1!$D$2:$D$6</c:f>
              <c:numCache>
                <c:formatCode>General</c:formatCode>
                <c:ptCount val="5"/>
                <c:pt idx="0">
                  <c:v>48.9</c:v>
                </c:pt>
                <c:pt idx="1">
                  <c:v>40</c:v>
                </c:pt>
                <c:pt idx="2">
                  <c:v>59.3</c:v>
                </c:pt>
                <c:pt idx="3">
                  <c:v>91</c:v>
                </c:pt>
                <c:pt idx="4">
                  <c:v>65.8</c:v>
                </c:pt>
              </c:numCache>
            </c:numRef>
          </c:val>
          <c:extLst>
            <c:ext xmlns:c16="http://schemas.microsoft.com/office/drawing/2014/chart" uri="{C3380CC4-5D6E-409C-BE32-E72D297353CC}">
              <c16:uniqueId val="{00000000-55C5-4916-AE37-4E7A4EEC6986}"/>
            </c:ext>
          </c:extLst>
        </c:ser>
        <c:ser>
          <c:idx val="1"/>
          <c:order val="1"/>
          <c:tx>
            <c:strRef>
              <c:f>DQ11_1!$E$1</c:f>
              <c:strCache>
                <c:ptCount val="1"/>
                <c:pt idx="0">
                  <c:v>Junior/Senior High Schools</c:v>
                </c:pt>
              </c:strCache>
            </c:strRef>
          </c:tx>
          <c:spPr>
            <a:solidFill>
              <a:srgbClr val="F96A1B"/>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55C5-4916-AE37-4E7A4EEC6986}"/>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55C5-4916-AE37-4E7A4EEC6986}"/>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55C5-4916-AE37-4E7A4EEC6986}"/>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55C5-4916-AE37-4E7A4EEC6986}"/>
                </c:ext>
              </c:extLst>
            </c:dLbl>
            <c:dLbl>
              <c:idx val="4"/>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55C5-4916-AE37-4E7A4EEC6986}"/>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DQ11_1!$B$2:$C$6</c:f>
              <c:multiLvlStrCache>
                <c:ptCount val="5"/>
                <c:lvl>
                  <c:pt idx="0">
                    <c:v>Facilitate access to providers not on school property who have experience in providing social and psychological services to LGBTQ youth</c:v>
                  </c:pt>
                  <c:pt idx="1">
                    <c:v>Facilitate access to providers not on school property who have experience in providing health services, including HIV/STD testing and counseling, to LGBTQ youth</c:v>
                  </c:pt>
                  <c:pt idx="2">
                    <c:v>Encourage staff to attend professional development on safe and supportive school environments for all students, regardless of sexual orientation or gender identity</c:v>
                  </c:pt>
                  <c:pt idx="3">
                    <c:v>Prohibit harassment based on a student’s perceived or actual sexual orientation or gender identity</c:v>
                  </c:pt>
                  <c:pt idx="4">
                    <c:v>Identify "safe spaces" (e.g., a counselor’s office, designated classroom, or student organization) where LGBTQ youth can receive support from administrators, teachers, or other school staff</c:v>
                  </c:pt>
                </c:lvl>
                <c:lvl>
                  <c:pt idx="0">
                    <c:v>e.</c:v>
                  </c:pt>
                  <c:pt idx="1">
                    <c:v>d.</c:v>
                  </c:pt>
                  <c:pt idx="2">
                    <c:v>c.</c:v>
                  </c:pt>
                  <c:pt idx="3">
                    <c:v>b.</c:v>
                  </c:pt>
                  <c:pt idx="4">
                    <c:v>a.</c:v>
                  </c:pt>
                </c:lvl>
              </c:multiLvlStrCache>
            </c:multiLvlStrRef>
          </c:cat>
          <c:val>
            <c:numRef>
              <c:f>DQ11_1!$E$2:$E$6</c:f>
              <c:numCache>
                <c:formatCode>General</c:formatCode>
                <c:ptCount val="5"/>
                <c:pt idx="0">
                  <c:v>8.9999999999999998E-4</c:v>
                </c:pt>
                <c:pt idx="1">
                  <c:v>8.9999999999999998E-4</c:v>
                </c:pt>
                <c:pt idx="2">
                  <c:v>8.9999999999999998E-4</c:v>
                </c:pt>
                <c:pt idx="3">
                  <c:v>8.9999999999999998E-4</c:v>
                </c:pt>
                <c:pt idx="4">
                  <c:v>8.9999999999999998E-4</c:v>
                </c:pt>
              </c:numCache>
            </c:numRef>
          </c:val>
          <c:extLst>
            <c:ext xmlns:c16="http://schemas.microsoft.com/office/drawing/2014/chart" uri="{C3380CC4-5D6E-409C-BE32-E72D297353CC}">
              <c16:uniqueId val="{00000006-55C5-4916-AE37-4E7A4EEC6986}"/>
            </c:ext>
          </c:extLst>
        </c:ser>
        <c:ser>
          <c:idx val="2"/>
          <c:order val="2"/>
          <c:tx>
            <c:strRef>
              <c:f>DQ11_1!$F$1</c:f>
              <c:strCache>
                <c:ptCount val="1"/>
                <c:pt idx="0">
                  <c:v>Middle Schools</c:v>
                </c:pt>
              </c:strCache>
            </c:strRef>
          </c:tx>
          <c:spPr>
            <a:solidFill>
              <a:srgbClr val="08A1D9"/>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DQ11_1!$B$2:$C$6</c:f>
              <c:multiLvlStrCache>
                <c:ptCount val="5"/>
                <c:lvl>
                  <c:pt idx="0">
                    <c:v>Facilitate access to providers not on school property who have experience in providing social and psychological services to LGBTQ youth</c:v>
                  </c:pt>
                  <c:pt idx="1">
                    <c:v>Facilitate access to providers not on school property who have experience in providing health services, including HIV/STD testing and counseling, to LGBTQ youth</c:v>
                  </c:pt>
                  <c:pt idx="2">
                    <c:v>Encourage staff to attend professional development on safe and supportive school environments for all students, regardless of sexual orientation or gender identity</c:v>
                  </c:pt>
                  <c:pt idx="3">
                    <c:v>Prohibit harassment based on a student’s perceived or actual sexual orientation or gender identity</c:v>
                  </c:pt>
                  <c:pt idx="4">
                    <c:v>Identify "safe spaces" (e.g., a counselor’s office, designated classroom, or student organization) where LGBTQ youth can receive support from administrators, teachers, or other school staff</c:v>
                  </c:pt>
                </c:lvl>
                <c:lvl>
                  <c:pt idx="0">
                    <c:v>e.</c:v>
                  </c:pt>
                  <c:pt idx="1">
                    <c:v>d.</c:v>
                  </c:pt>
                  <c:pt idx="2">
                    <c:v>c.</c:v>
                  </c:pt>
                  <c:pt idx="3">
                    <c:v>b.</c:v>
                  </c:pt>
                  <c:pt idx="4">
                    <c:v>a.</c:v>
                  </c:pt>
                </c:lvl>
              </c:multiLvlStrCache>
            </c:multiLvlStrRef>
          </c:cat>
          <c:val>
            <c:numRef>
              <c:f>DQ11_1!$F$2:$F$6</c:f>
              <c:numCache>
                <c:formatCode>General</c:formatCode>
                <c:ptCount val="5"/>
                <c:pt idx="0">
                  <c:v>44</c:v>
                </c:pt>
                <c:pt idx="1">
                  <c:v>37.9</c:v>
                </c:pt>
                <c:pt idx="2">
                  <c:v>52.6</c:v>
                </c:pt>
                <c:pt idx="3">
                  <c:v>91.4</c:v>
                </c:pt>
                <c:pt idx="4">
                  <c:v>62.6</c:v>
                </c:pt>
              </c:numCache>
            </c:numRef>
          </c:val>
          <c:extLst>
            <c:ext xmlns:c16="http://schemas.microsoft.com/office/drawing/2014/chart" uri="{C3380CC4-5D6E-409C-BE32-E72D297353CC}">
              <c16:uniqueId val="{00000007-55C5-4916-AE37-4E7A4EEC6986}"/>
            </c:ext>
          </c:extLst>
        </c:ser>
        <c:ser>
          <c:idx val="3"/>
          <c:order val="3"/>
          <c:tx>
            <c:strRef>
              <c:f>DQ11_1!$G$1</c:f>
              <c:strCache>
                <c:ptCount val="1"/>
                <c:pt idx="0">
                  <c:v>High Schools</c:v>
                </c:pt>
              </c:strCache>
            </c:strRef>
          </c:tx>
          <c:spPr>
            <a:solidFill>
              <a:srgbClr val="7C984A"/>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DQ11_1!$B$2:$C$6</c:f>
              <c:multiLvlStrCache>
                <c:ptCount val="5"/>
                <c:lvl>
                  <c:pt idx="0">
                    <c:v>Facilitate access to providers not on school property who have experience in providing social and psychological services to LGBTQ youth</c:v>
                  </c:pt>
                  <c:pt idx="1">
                    <c:v>Facilitate access to providers not on school property who have experience in providing health services, including HIV/STD testing and counseling, to LGBTQ youth</c:v>
                  </c:pt>
                  <c:pt idx="2">
                    <c:v>Encourage staff to attend professional development on safe and supportive school environments for all students, regardless of sexual orientation or gender identity</c:v>
                  </c:pt>
                  <c:pt idx="3">
                    <c:v>Prohibit harassment based on a student’s perceived or actual sexual orientation or gender identity</c:v>
                  </c:pt>
                  <c:pt idx="4">
                    <c:v>Identify "safe spaces" (e.g., a counselor’s office, designated classroom, or student organization) where LGBTQ youth can receive support from administrators, teachers, or other school staff</c:v>
                  </c:pt>
                </c:lvl>
                <c:lvl>
                  <c:pt idx="0">
                    <c:v>e.</c:v>
                  </c:pt>
                  <c:pt idx="1">
                    <c:v>d.</c:v>
                  </c:pt>
                  <c:pt idx="2">
                    <c:v>c.</c:v>
                  </c:pt>
                  <c:pt idx="3">
                    <c:v>b.</c:v>
                  </c:pt>
                  <c:pt idx="4">
                    <c:v>a.</c:v>
                  </c:pt>
                </c:lvl>
              </c:multiLvlStrCache>
            </c:multiLvlStrRef>
          </c:cat>
          <c:val>
            <c:numRef>
              <c:f>DQ11_1!$G$2:$G$6</c:f>
              <c:numCache>
                <c:formatCode>General</c:formatCode>
                <c:ptCount val="5"/>
                <c:pt idx="0">
                  <c:v>56.4</c:v>
                </c:pt>
                <c:pt idx="1">
                  <c:v>43.4</c:v>
                </c:pt>
                <c:pt idx="2">
                  <c:v>66.400000000000006</c:v>
                </c:pt>
                <c:pt idx="3">
                  <c:v>90.9</c:v>
                </c:pt>
                <c:pt idx="4">
                  <c:v>69.2</c:v>
                </c:pt>
              </c:numCache>
            </c:numRef>
          </c:val>
          <c:extLst>
            <c:ext xmlns:c16="http://schemas.microsoft.com/office/drawing/2014/chart" uri="{C3380CC4-5D6E-409C-BE32-E72D297353CC}">
              <c16:uniqueId val="{00000008-55C5-4916-AE37-4E7A4EEC6986}"/>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55375077300685E-2"/>
          <c:y val="0.86737709769761318"/>
          <c:w val="0.93095595653083874"/>
          <c:h val="4.6502734841596977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7876398785999"/>
          <c:y val="0.14961749470774677"/>
          <c:w val="0.65973256762027943"/>
          <c:h val="0.70765031280691049"/>
        </c:manualLayout>
      </c:layout>
      <c:barChart>
        <c:barDir val="bar"/>
        <c:grouping val="clustered"/>
        <c:varyColors val="0"/>
        <c:ser>
          <c:idx val="0"/>
          <c:order val="0"/>
          <c:tx>
            <c:v>All Schools</c:v>
          </c:tx>
          <c:spPr>
            <a:solidFill>
              <a:srgbClr val="797B7E"/>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DQ12_1!$D$2</c:f>
              <c:numCache>
                <c:formatCode>General</c:formatCode>
                <c:ptCount val="1"/>
                <c:pt idx="0">
                  <c:v>89.7</c:v>
                </c:pt>
              </c:numCache>
            </c:numRef>
          </c:val>
          <c:extLst>
            <c:ext xmlns:c16="http://schemas.microsoft.com/office/drawing/2014/chart" uri="{C3380CC4-5D6E-409C-BE32-E72D297353CC}">
              <c16:uniqueId val="{00000000-8E1E-42E8-9C8C-53163657E99B}"/>
            </c:ext>
          </c:extLst>
        </c:ser>
        <c:ser>
          <c:idx val="1"/>
          <c:order val="1"/>
          <c:tx>
            <c:v>Junior/Senior High Schools</c:v>
          </c:tx>
          <c:spPr>
            <a:solidFill>
              <a:srgbClr val="F96A1B"/>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8E1E-42E8-9C8C-53163657E99B}"/>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DQ12_1!$E$2</c:f>
              <c:numCache>
                <c:formatCode>General</c:formatCode>
                <c:ptCount val="1"/>
                <c:pt idx="0">
                  <c:v>8.9999999999999998E-4</c:v>
                </c:pt>
              </c:numCache>
            </c:numRef>
          </c:val>
          <c:extLst>
            <c:ext xmlns:c16="http://schemas.microsoft.com/office/drawing/2014/chart" uri="{C3380CC4-5D6E-409C-BE32-E72D297353CC}">
              <c16:uniqueId val="{00000002-8E1E-42E8-9C8C-53163657E99B}"/>
            </c:ext>
          </c:extLst>
        </c:ser>
        <c:ser>
          <c:idx val="2"/>
          <c:order val="2"/>
          <c:tx>
            <c:v>Middle Schools</c:v>
          </c:tx>
          <c:spPr>
            <a:solidFill>
              <a:srgbClr val="08A1D9"/>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DQ12_1!$F$2</c:f>
              <c:numCache>
                <c:formatCode>General</c:formatCode>
                <c:ptCount val="1"/>
                <c:pt idx="0">
                  <c:v>87.9</c:v>
                </c:pt>
              </c:numCache>
            </c:numRef>
          </c:val>
          <c:extLst>
            <c:ext xmlns:c16="http://schemas.microsoft.com/office/drawing/2014/chart" uri="{C3380CC4-5D6E-409C-BE32-E72D297353CC}">
              <c16:uniqueId val="{00000003-8E1E-42E8-9C8C-53163657E99B}"/>
            </c:ext>
          </c:extLst>
        </c:ser>
        <c:ser>
          <c:idx val="3"/>
          <c:order val="3"/>
          <c:tx>
            <c:v>High Schools</c:v>
          </c:tx>
          <c:spPr>
            <a:solidFill>
              <a:srgbClr val="7C984A"/>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DQ12_1!$G$2</c:f>
              <c:numCache>
                <c:formatCode>General</c:formatCode>
                <c:ptCount val="1"/>
                <c:pt idx="0">
                  <c:v>91.2</c:v>
                </c:pt>
              </c:numCache>
            </c:numRef>
          </c:val>
          <c:extLst>
            <c:ext xmlns:c16="http://schemas.microsoft.com/office/drawing/2014/chart" uri="{C3380CC4-5D6E-409C-BE32-E72D297353CC}">
              <c16:uniqueId val="{00000004-8E1E-42E8-9C8C-53163657E99B}"/>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55375077300685E-2"/>
          <c:y val="0.86737709769761318"/>
          <c:w val="0.93095595653083874"/>
          <c:h val="4.6502734841596977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7876398785999"/>
          <c:y val="0.14961749470774677"/>
          <c:w val="0.65973256762027943"/>
          <c:h val="0.70765031280691049"/>
        </c:manualLayout>
      </c:layout>
      <c:barChart>
        <c:barDir val="bar"/>
        <c:grouping val="clustered"/>
        <c:varyColors val="0"/>
        <c:ser>
          <c:idx val="0"/>
          <c:order val="0"/>
          <c:tx>
            <c:v>All Schools</c:v>
          </c:tx>
          <c:spPr>
            <a:solidFill>
              <a:srgbClr val="797B7E"/>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DQ13_1!$D$2</c:f>
              <c:numCache>
                <c:formatCode>General</c:formatCode>
                <c:ptCount val="1"/>
                <c:pt idx="0">
                  <c:v>96.8</c:v>
                </c:pt>
              </c:numCache>
            </c:numRef>
          </c:val>
          <c:extLst>
            <c:ext xmlns:c16="http://schemas.microsoft.com/office/drawing/2014/chart" uri="{C3380CC4-5D6E-409C-BE32-E72D297353CC}">
              <c16:uniqueId val="{00000000-F395-4B00-BF02-12290662C163}"/>
            </c:ext>
          </c:extLst>
        </c:ser>
        <c:ser>
          <c:idx val="1"/>
          <c:order val="1"/>
          <c:tx>
            <c:v>Junior/Senior High Schools</c:v>
          </c:tx>
          <c:spPr>
            <a:solidFill>
              <a:srgbClr val="F96A1B"/>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F395-4B00-BF02-12290662C163}"/>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DQ13_1!$E$2</c:f>
              <c:numCache>
                <c:formatCode>General</c:formatCode>
                <c:ptCount val="1"/>
                <c:pt idx="0">
                  <c:v>8.9999999999999998E-4</c:v>
                </c:pt>
              </c:numCache>
            </c:numRef>
          </c:val>
          <c:extLst>
            <c:ext xmlns:c16="http://schemas.microsoft.com/office/drawing/2014/chart" uri="{C3380CC4-5D6E-409C-BE32-E72D297353CC}">
              <c16:uniqueId val="{00000002-F395-4B00-BF02-12290662C163}"/>
            </c:ext>
          </c:extLst>
        </c:ser>
        <c:ser>
          <c:idx val="2"/>
          <c:order val="2"/>
          <c:tx>
            <c:v>Middle Schools</c:v>
          </c:tx>
          <c:spPr>
            <a:solidFill>
              <a:srgbClr val="08A1D9"/>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DQ13_1!$F$2</c:f>
              <c:numCache>
                <c:formatCode>General</c:formatCode>
                <c:ptCount val="1"/>
                <c:pt idx="0">
                  <c:v>97.9</c:v>
                </c:pt>
              </c:numCache>
            </c:numRef>
          </c:val>
          <c:extLst>
            <c:ext xmlns:c16="http://schemas.microsoft.com/office/drawing/2014/chart" uri="{C3380CC4-5D6E-409C-BE32-E72D297353CC}">
              <c16:uniqueId val="{00000003-F395-4B00-BF02-12290662C163}"/>
            </c:ext>
          </c:extLst>
        </c:ser>
        <c:ser>
          <c:idx val="3"/>
          <c:order val="3"/>
          <c:tx>
            <c:v>High Schools</c:v>
          </c:tx>
          <c:spPr>
            <a:solidFill>
              <a:srgbClr val="7C984A"/>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DQ13_1!$G$2</c:f>
              <c:numCache>
                <c:formatCode>General</c:formatCode>
                <c:ptCount val="1"/>
                <c:pt idx="0">
                  <c:v>95.1</c:v>
                </c:pt>
              </c:numCache>
            </c:numRef>
          </c:val>
          <c:extLst>
            <c:ext xmlns:c16="http://schemas.microsoft.com/office/drawing/2014/chart" uri="{C3380CC4-5D6E-409C-BE32-E72D297353CC}">
              <c16:uniqueId val="{00000004-F395-4B00-BF02-12290662C163}"/>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55375077300685E-2"/>
          <c:y val="0.86737709769761318"/>
          <c:w val="0.93095595653083874"/>
          <c:h val="4.6502734841596977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7876398785999"/>
          <c:y val="0.14961749470774677"/>
          <c:w val="0.65973256762027943"/>
          <c:h val="0.70765031280691049"/>
        </c:manualLayout>
      </c:layout>
      <c:barChart>
        <c:barDir val="bar"/>
        <c:grouping val="clustered"/>
        <c:varyColors val="0"/>
        <c:ser>
          <c:idx val="0"/>
          <c:order val="0"/>
          <c:tx>
            <c:v>All Schools</c:v>
          </c:tx>
          <c:spPr>
            <a:solidFill>
              <a:srgbClr val="797B7E"/>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DQ14_1!$D$2</c:f>
              <c:numCache>
                <c:formatCode>General</c:formatCode>
                <c:ptCount val="1"/>
                <c:pt idx="0">
                  <c:v>96.1</c:v>
                </c:pt>
              </c:numCache>
            </c:numRef>
          </c:val>
          <c:extLst>
            <c:ext xmlns:c16="http://schemas.microsoft.com/office/drawing/2014/chart" uri="{C3380CC4-5D6E-409C-BE32-E72D297353CC}">
              <c16:uniqueId val="{00000000-B777-492B-B670-A52059A3CAE4}"/>
            </c:ext>
          </c:extLst>
        </c:ser>
        <c:ser>
          <c:idx val="1"/>
          <c:order val="1"/>
          <c:tx>
            <c:v>Junior/Senior High Schools</c:v>
          </c:tx>
          <c:spPr>
            <a:solidFill>
              <a:srgbClr val="F96A1B"/>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B777-492B-B670-A52059A3CAE4}"/>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DQ14_1!$E$2</c:f>
              <c:numCache>
                <c:formatCode>General</c:formatCode>
                <c:ptCount val="1"/>
                <c:pt idx="0">
                  <c:v>8.9999999999999998E-4</c:v>
                </c:pt>
              </c:numCache>
            </c:numRef>
          </c:val>
          <c:extLst>
            <c:ext xmlns:c16="http://schemas.microsoft.com/office/drawing/2014/chart" uri="{C3380CC4-5D6E-409C-BE32-E72D297353CC}">
              <c16:uniqueId val="{00000002-B777-492B-B670-A52059A3CAE4}"/>
            </c:ext>
          </c:extLst>
        </c:ser>
        <c:ser>
          <c:idx val="2"/>
          <c:order val="2"/>
          <c:tx>
            <c:v>Middle Schools</c:v>
          </c:tx>
          <c:spPr>
            <a:solidFill>
              <a:srgbClr val="08A1D9"/>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DQ14_1!$F$2</c:f>
              <c:numCache>
                <c:formatCode>General</c:formatCode>
                <c:ptCount val="1"/>
                <c:pt idx="0">
                  <c:v>94.4</c:v>
                </c:pt>
              </c:numCache>
            </c:numRef>
          </c:val>
          <c:extLst>
            <c:ext xmlns:c16="http://schemas.microsoft.com/office/drawing/2014/chart" uri="{C3380CC4-5D6E-409C-BE32-E72D297353CC}">
              <c16:uniqueId val="{00000003-B777-492B-B670-A52059A3CAE4}"/>
            </c:ext>
          </c:extLst>
        </c:ser>
        <c:ser>
          <c:idx val="3"/>
          <c:order val="3"/>
          <c:tx>
            <c:v>High Schools</c:v>
          </c:tx>
          <c:spPr>
            <a:solidFill>
              <a:srgbClr val="7C984A"/>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DQ14_1!$G$2</c:f>
              <c:numCache>
                <c:formatCode>General</c:formatCode>
                <c:ptCount val="1"/>
                <c:pt idx="0">
                  <c:v>98</c:v>
                </c:pt>
              </c:numCache>
            </c:numRef>
          </c:val>
          <c:extLst>
            <c:ext xmlns:c16="http://schemas.microsoft.com/office/drawing/2014/chart" uri="{C3380CC4-5D6E-409C-BE32-E72D297353CC}">
              <c16:uniqueId val="{00000004-B777-492B-B670-A52059A3CAE4}"/>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55375077300685E-2"/>
          <c:y val="0.86737709769761318"/>
          <c:w val="0.93095595653083874"/>
          <c:h val="4.6502734841596977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7876398785999"/>
          <c:y val="0.14961749470774677"/>
          <c:w val="0.65973256762027943"/>
          <c:h val="0.70765031280691049"/>
        </c:manualLayout>
      </c:layout>
      <c:barChart>
        <c:barDir val="bar"/>
        <c:grouping val="clustered"/>
        <c:varyColors val="0"/>
        <c:ser>
          <c:idx val="0"/>
          <c:order val="0"/>
          <c:tx>
            <c:strRef>
              <c:f>DQ01_2!$D$1</c:f>
              <c:strCache>
                <c:ptCount val="1"/>
                <c:pt idx="0">
                  <c:v>All Schools</c:v>
                </c:pt>
              </c:strCache>
            </c:strRef>
          </c:tx>
          <c:spPr>
            <a:solidFill>
              <a:srgbClr val="797B7E"/>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DQ01_2!$B$2:$C$4</c:f>
              <c:multiLvlStrCache>
                <c:ptCount val="3"/>
                <c:lvl>
                  <c:pt idx="0">
                    <c:v>Sexual health, including HIV, other STD, and pregnancy prevention</c:v>
                  </c:pt>
                  <c:pt idx="1">
                    <c:v>Unintentional injury and violence prevention (safety)</c:v>
                  </c:pt>
                  <c:pt idx="2">
                    <c:v>Chronic health conditions (e.g., asthma, food allergies)</c:v>
                  </c:pt>
                </c:lvl>
                <c:lvl>
                  <c:pt idx="0">
                    <c:v>f.</c:v>
                  </c:pt>
                  <c:pt idx="1">
                    <c:v>e.</c:v>
                  </c:pt>
                  <c:pt idx="2">
                    <c:v>d.</c:v>
                  </c:pt>
                </c:lvl>
              </c:multiLvlStrCache>
            </c:multiLvlStrRef>
          </c:cat>
          <c:val>
            <c:numRef>
              <c:f>DQ01_2!$D$2:$D$4</c:f>
              <c:numCache>
                <c:formatCode>General</c:formatCode>
                <c:ptCount val="3"/>
                <c:pt idx="0">
                  <c:v>47.4</c:v>
                </c:pt>
                <c:pt idx="1">
                  <c:v>50</c:v>
                </c:pt>
                <c:pt idx="2">
                  <c:v>43.2</c:v>
                </c:pt>
              </c:numCache>
            </c:numRef>
          </c:val>
          <c:extLst>
            <c:ext xmlns:c16="http://schemas.microsoft.com/office/drawing/2014/chart" uri="{C3380CC4-5D6E-409C-BE32-E72D297353CC}">
              <c16:uniqueId val="{00000000-721F-46C8-9ED5-A1296FF2554A}"/>
            </c:ext>
          </c:extLst>
        </c:ser>
        <c:ser>
          <c:idx val="1"/>
          <c:order val="1"/>
          <c:tx>
            <c:strRef>
              <c:f>DQ01_2!$E$1</c:f>
              <c:strCache>
                <c:ptCount val="1"/>
                <c:pt idx="0">
                  <c:v>Junior/Senior High Schools</c:v>
                </c:pt>
              </c:strCache>
            </c:strRef>
          </c:tx>
          <c:spPr>
            <a:solidFill>
              <a:srgbClr val="F96A1B"/>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721F-46C8-9ED5-A1296FF2554A}"/>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721F-46C8-9ED5-A1296FF2554A}"/>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721F-46C8-9ED5-A1296FF2554A}"/>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DQ01_2!$B$2:$C$4</c:f>
              <c:multiLvlStrCache>
                <c:ptCount val="3"/>
                <c:lvl>
                  <c:pt idx="0">
                    <c:v>Sexual health, including HIV, other STD, and pregnancy prevention</c:v>
                  </c:pt>
                  <c:pt idx="1">
                    <c:v>Unintentional injury and violence prevention (safety)</c:v>
                  </c:pt>
                  <c:pt idx="2">
                    <c:v>Chronic health conditions (e.g., asthma, food allergies)</c:v>
                  </c:pt>
                </c:lvl>
                <c:lvl>
                  <c:pt idx="0">
                    <c:v>f.</c:v>
                  </c:pt>
                  <c:pt idx="1">
                    <c:v>e.</c:v>
                  </c:pt>
                  <c:pt idx="2">
                    <c:v>d.</c:v>
                  </c:pt>
                </c:lvl>
              </c:multiLvlStrCache>
            </c:multiLvlStrRef>
          </c:cat>
          <c:val>
            <c:numRef>
              <c:f>DQ01_2!$E$2:$E$4</c:f>
              <c:numCache>
                <c:formatCode>General</c:formatCode>
                <c:ptCount val="3"/>
                <c:pt idx="0">
                  <c:v>8.9999999999999998E-4</c:v>
                </c:pt>
                <c:pt idx="1">
                  <c:v>8.9999999999999998E-4</c:v>
                </c:pt>
                <c:pt idx="2">
                  <c:v>8.9999999999999998E-4</c:v>
                </c:pt>
              </c:numCache>
            </c:numRef>
          </c:val>
          <c:extLst>
            <c:ext xmlns:c16="http://schemas.microsoft.com/office/drawing/2014/chart" uri="{C3380CC4-5D6E-409C-BE32-E72D297353CC}">
              <c16:uniqueId val="{00000004-721F-46C8-9ED5-A1296FF2554A}"/>
            </c:ext>
          </c:extLst>
        </c:ser>
        <c:ser>
          <c:idx val="2"/>
          <c:order val="2"/>
          <c:tx>
            <c:strRef>
              <c:f>DQ01_2!$F$1</c:f>
              <c:strCache>
                <c:ptCount val="1"/>
                <c:pt idx="0">
                  <c:v>Middle Schools</c:v>
                </c:pt>
              </c:strCache>
            </c:strRef>
          </c:tx>
          <c:spPr>
            <a:solidFill>
              <a:srgbClr val="08A1D9"/>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DQ01_2!$B$2:$C$4</c:f>
              <c:multiLvlStrCache>
                <c:ptCount val="3"/>
                <c:lvl>
                  <c:pt idx="0">
                    <c:v>Sexual health, including HIV, other STD, and pregnancy prevention</c:v>
                  </c:pt>
                  <c:pt idx="1">
                    <c:v>Unintentional injury and violence prevention (safety)</c:v>
                  </c:pt>
                  <c:pt idx="2">
                    <c:v>Chronic health conditions (e.g., asthma, food allergies)</c:v>
                  </c:pt>
                </c:lvl>
                <c:lvl>
                  <c:pt idx="0">
                    <c:v>f.</c:v>
                  </c:pt>
                  <c:pt idx="1">
                    <c:v>e.</c:v>
                  </c:pt>
                  <c:pt idx="2">
                    <c:v>d.</c:v>
                  </c:pt>
                </c:lvl>
              </c:multiLvlStrCache>
            </c:multiLvlStrRef>
          </c:cat>
          <c:val>
            <c:numRef>
              <c:f>DQ01_2!$F$2:$F$4</c:f>
              <c:numCache>
                <c:formatCode>General</c:formatCode>
                <c:ptCount val="3"/>
                <c:pt idx="0">
                  <c:v>45.6</c:v>
                </c:pt>
                <c:pt idx="1">
                  <c:v>49.7</c:v>
                </c:pt>
                <c:pt idx="2">
                  <c:v>42.3</c:v>
                </c:pt>
              </c:numCache>
            </c:numRef>
          </c:val>
          <c:extLst>
            <c:ext xmlns:c16="http://schemas.microsoft.com/office/drawing/2014/chart" uri="{C3380CC4-5D6E-409C-BE32-E72D297353CC}">
              <c16:uniqueId val="{00000005-721F-46C8-9ED5-A1296FF2554A}"/>
            </c:ext>
          </c:extLst>
        </c:ser>
        <c:ser>
          <c:idx val="3"/>
          <c:order val="3"/>
          <c:tx>
            <c:strRef>
              <c:f>DQ01_2!$G$1</c:f>
              <c:strCache>
                <c:ptCount val="1"/>
                <c:pt idx="0">
                  <c:v>High Schools</c:v>
                </c:pt>
              </c:strCache>
            </c:strRef>
          </c:tx>
          <c:spPr>
            <a:solidFill>
              <a:srgbClr val="7C984A"/>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DQ01_2!$B$2:$C$4</c:f>
              <c:multiLvlStrCache>
                <c:ptCount val="3"/>
                <c:lvl>
                  <c:pt idx="0">
                    <c:v>Sexual health, including HIV, other STD, and pregnancy prevention</c:v>
                  </c:pt>
                  <c:pt idx="1">
                    <c:v>Unintentional injury and violence prevention (safety)</c:v>
                  </c:pt>
                  <c:pt idx="2">
                    <c:v>Chronic health conditions (e.g., asthma, food allergies)</c:v>
                  </c:pt>
                </c:lvl>
                <c:lvl>
                  <c:pt idx="0">
                    <c:v>f.</c:v>
                  </c:pt>
                  <c:pt idx="1">
                    <c:v>e.</c:v>
                  </c:pt>
                  <c:pt idx="2">
                    <c:v>d.</c:v>
                  </c:pt>
                </c:lvl>
              </c:multiLvlStrCache>
            </c:multiLvlStrRef>
          </c:cat>
          <c:val>
            <c:numRef>
              <c:f>DQ01_2!$G$2:$G$4</c:f>
              <c:numCache>
                <c:formatCode>General</c:formatCode>
                <c:ptCount val="3"/>
                <c:pt idx="0">
                  <c:v>49</c:v>
                </c:pt>
                <c:pt idx="1">
                  <c:v>50.9</c:v>
                </c:pt>
                <c:pt idx="2">
                  <c:v>45.3</c:v>
                </c:pt>
              </c:numCache>
            </c:numRef>
          </c:val>
          <c:extLst>
            <c:ext xmlns:c16="http://schemas.microsoft.com/office/drawing/2014/chart" uri="{C3380CC4-5D6E-409C-BE32-E72D297353CC}">
              <c16:uniqueId val="{00000006-721F-46C8-9ED5-A1296FF2554A}"/>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55375077300685E-2"/>
          <c:y val="0.86737709769761318"/>
          <c:w val="0.93095595653083874"/>
          <c:h val="4.6502734841596977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7876398785999"/>
          <c:y val="0.14961749470774677"/>
          <c:w val="0.65973256762027943"/>
          <c:h val="0.70765031280691049"/>
        </c:manualLayout>
      </c:layout>
      <c:barChart>
        <c:barDir val="bar"/>
        <c:grouping val="clustered"/>
        <c:varyColors val="0"/>
        <c:ser>
          <c:idx val="0"/>
          <c:order val="0"/>
          <c:tx>
            <c:strRef>
              <c:f>DQ15_1!$D$1</c:f>
              <c:strCache>
                <c:ptCount val="1"/>
                <c:pt idx="0">
                  <c:v>All Schools</c:v>
                </c:pt>
              </c:strCache>
            </c:strRef>
          </c:tx>
          <c:spPr>
            <a:solidFill>
              <a:srgbClr val="797B7E"/>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DQ15_1!$B$2:$C$5</c:f>
              <c:multiLvlStrCache>
                <c:ptCount val="4"/>
                <c:lvl>
                  <c:pt idx="0">
                    <c:v>Ninth grade</c:v>
                  </c:pt>
                  <c:pt idx="1">
                    <c:v>Eighth grade</c:v>
                  </c:pt>
                  <c:pt idx="2">
                    <c:v>Seventh grade</c:v>
                  </c:pt>
                  <c:pt idx="3">
                    <c:v>Sixth grade</c:v>
                  </c:pt>
                </c:lvl>
                <c:lvl>
                  <c:pt idx="0">
                    <c:v>d.</c:v>
                  </c:pt>
                  <c:pt idx="1">
                    <c:v>c.</c:v>
                  </c:pt>
                  <c:pt idx="2">
                    <c:v>b.</c:v>
                  </c:pt>
                  <c:pt idx="3">
                    <c:v>a.</c:v>
                  </c:pt>
                </c:lvl>
              </c:multiLvlStrCache>
            </c:multiLvlStrRef>
          </c:cat>
          <c:val>
            <c:numRef>
              <c:f>DQ15_1!$D$2:$D$5</c:f>
              <c:numCache>
                <c:formatCode>General</c:formatCode>
                <c:ptCount val="4"/>
                <c:pt idx="0">
                  <c:v>97.4</c:v>
                </c:pt>
                <c:pt idx="1">
                  <c:v>80.599999999999994</c:v>
                </c:pt>
                <c:pt idx="2">
                  <c:v>80.099999999999994</c:v>
                </c:pt>
                <c:pt idx="3">
                  <c:v>82.2</c:v>
                </c:pt>
              </c:numCache>
            </c:numRef>
          </c:val>
          <c:extLst>
            <c:ext xmlns:c16="http://schemas.microsoft.com/office/drawing/2014/chart" uri="{C3380CC4-5D6E-409C-BE32-E72D297353CC}">
              <c16:uniqueId val="{00000000-7854-4F41-9357-5CAF9C60AB00}"/>
            </c:ext>
          </c:extLst>
        </c:ser>
        <c:ser>
          <c:idx val="1"/>
          <c:order val="1"/>
          <c:tx>
            <c:strRef>
              <c:f>DQ15_1!$E$1</c:f>
              <c:strCache>
                <c:ptCount val="1"/>
                <c:pt idx="0">
                  <c:v>Junior/Senior High Schools</c:v>
                </c:pt>
              </c:strCache>
            </c:strRef>
          </c:tx>
          <c:spPr>
            <a:solidFill>
              <a:srgbClr val="F96A1B"/>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7854-4F41-9357-5CAF9C60AB00}"/>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7854-4F41-9357-5CAF9C60AB00}"/>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7854-4F41-9357-5CAF9C60AB00}"/>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7854-4F41-9357-5CAF9C60AB00}"/>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DQ15_1!$B$2:$C$5</c:f>
              <c:multiLvlStrCache>
                <c:ptCount val="4"/>
                <c:lvl>
                  <c:pt idx="0">
                    <c:v>Ninth grade</c:v>
                  </c:pt>
                  <c:pt idx="1">
                    <c:v>Eighth grade</c:v>
                  </c:pt>
                  <c:pt idx="2">
                    <c:v>Seventh grade</c:v>
                  </c:pt>
                  <c:pt idx="3">
                    <c:v>Sixth grade</c:v>
                  </c:pt>
                </c:lvl>
                <c:lvl>
                  <c:pt idx="0">
                    <c:v>d.</c:v>
                  </c:pt>
                  <c:pt idx="1">
                    <c:v>c.</c:v>
                  </c:pt>
                  <c:pt idx="2">
                    <c:v>b.</c:v>
                  </c:pt>
                  <c:pt idx="3">
                    <c:v>a.</c:v>
                  </c:pt>
                </c:lvl>
              </c:multiLvlStrCache>
            </c:multiLvlStrRef>
          </c:cat>
          <c:val>
            <c:numRef>
              <c:f>DQ15_1!$E$2:$E$5</c:f>
              <c:numCache>
                <c:formatCode>General</c:formatCode>
                <c:ptCount val="4"/>
                <c:pt idx="0">
                  <c:v>8.9999999999999998E-4</c:v>
                </c:pt>
                <c:pt idx="1">
                  <c:v>8.9999999999999998E-4</c:v>
                </c:pt>
                <c:pt idx="2">
                  <c:v>8.9999999999999998E-4</c:v>
                </c:pt>
                <c:pt idx="3">
                  <c:v>8.9999999999999998E-4</c:v>
                </c:pt>
              </c:numCache>
            </c:numRef>
          </c:val>
          <c:extLst>
            <c:ext xmlns:c16="http://schemas.microsoft.com/office/drawing/2014/chart" uri="{C3380CC4-5D6E-409C-BE32-E72D297353CC}">
              <c16:uniqueId val="{00000005-7854-4F41-9357-5CAF9C60AB00}"/>
            </c:ext>
          </c:extLst>
        </c:ser>
        <c:ser>
          <c:idx val="2"/>
          <c:order val="2"/>
          <c:tx>
            <c:strRef>
              <c:f>DQ15_1!$F$1</c:f>
              <c:strCache>
                <c:ptCount val="1"/>
                <c:pt idx="0">
                  <c:v>Middle Schools</c:v>
                </c:pt>
              </c:strCache>
            </c:strRef>
          </c:tx>
          <c:spPr>
            <a:solidFill>
              <a:srgbClr val="08A1D9"/>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7854-4F41-9357-5CAF9C60AB00}"/>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DQ15_1!$B$2:$C$5</c:f>
              <c:multiLvlStrCache>
                <c:ptCount val="4"/>
                <c:lvl>
                  <c:pt idx="0">
                    <c:v>Ninth grade</c:v>
                  </c:pt>
                  <c:pt idx="1">
                    <c:v>Eighth grade</c:v>
                  </c:pt>
                  <c:pt idx="2">
                    <c:v>Seventh grade</c:v>
                  </c:pt>
                  <c:pt idx="3">
                    <c:v>Sixth grade</c:v>
                  </c:pt>
                </c:lvl>
                <c:lvl>
                  <c:pt idx="0">
                    <c:v>d.</c:v>
                  </c:pt>
                  <c:pt idx="1">
                    <c:v>c.</c:v>
                  </c:pt>
                  <c:pt idx="2">
                    <c:v>b.</c:v>
                  </c:pt>
                  <c:pt idx="3">
                    <c:v>a.</c:v>
                  </c:pt>
                </c:lvl>
              </c:multiLvlStrCache>
            </c:multiLvlStrRef>
          </c:cat>
          <c:val>
            <c:numRef>
              <c:f>DQ15_1!$F$2:$F$5</c:f>
              <c:numCache>
                <c:formatCode>General</c:formatCode>
                <c:ptCount val="4"/>
                <c:pt idx="0">
                  <c:v>8.9999999999999998E-4</c:v>
                </c:pt>
                <c:pt idx="1">
                  <c:v>81.2</c:v>
                </c:pt>
                <c:pt idx="2">
                  <c:v>80.7</c:v>
                </c:pt>
                <c:pt idx="3">
                  <c:v>82.9</c:v>
                </c:pt>
              </c:numCache>
            </c:numRef>
          </c:val>
          <c:extLst>
            <c:ext xmlns:c16="http://schemas.microsoft.com/office/drawing/2014/chart" uri="{C3380CC4-5D6E-409C-BE32-E72D297353CC}">
              <c16:uniqueId val="{00000007-7854-4F41-9357-5CAF9C60AB00}"/>
            </c:ext>
          </c:extLst>
        </c:ser>
        <c:ser>
          <c:idx val="3"/>
          <c:order val="3"/>
          <c:tx>
            <c:strRef>
              <c:f>DQ15_1!$G$1</c:f>
              <c:strCache>
                <c:ptCount val="1"/>
                <c:pt idx="0">
                  <c:v>High Schools</c:v>
                </c:pt>
              </c:strCache>
            </c:strRef>
          </c:tx>
          <c:spPr>
            <a:solidFill>
              <a:srgbClr val="7C984A"/>
            </a:solidFill>
            <a:ln w="12700">
              <a:solidFill>
                <a:srgbClr val="000000"/>
              </a:solidFill>
              <a:prstDash val="solid"/>
            </a:ln>
          </c:spPr>
          <c:invertIfNegative val="0"/>
          <c:dLbls>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7854-4F41-9357-5CAF9C60AB00}"/>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7854-4F41-9357-5CAF9C60AB00}"/>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7854-4F41-9357-5CAF9C60AB00}"/>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DQ15_1!$B$2:$C$5</c:f>
              <c:multiLvlStrCache>
                <c:ptCount val="4"/>
                <c:lvl>
                  <c:pt idx="0">
                    <c:v>Ninth grade</c:v>
                  </c:pt>
                  <c:pt idx="1">
                    <c:v>Eighth grade</c:v>
                  </c:pt>
                  <c:pt idx="2">
                    <c:v>Seventh grade</c:v>
                  </c:pt>
                  <c:pt idx="3">
                    <c:v>Sixth grade</c:v>
                  </c:pt>
                </c:lvl>
                <c:lvl>
                  <c:pt idx="0">
                    <c:v>d.</c:v>
                  </c:pt>
                  <c:pt idx="1">
                    <c:v>c.</c:v>
                  </c:pt>
                  <c:pt idx="2">
                    <c:v>b.</c:v>
                  </c:pt>
                  <c:pt idx="3">
                    <c:v>a.</c:v>
                  </c:pt>
                </c:lvl>
              </c:multiLvlStrCache>
            </c:multiLvlStrRef>
          </c:cat>
          <c:val>
            <c:numRef>
              <c:f>DQ15_1!$G$2:$G$5</c:f>
              <c:numCache>
                <c:formatCode>General</c:formatCode>
                <c:ptCount val="4"/>
                <c:pt idx="0">
                  <c:v>98</c:v>
                </c:pt>
                <c:pt idx="1">
                  <c:v>8.9999999999999998E-4</c:v>
                </c:pt>
                <c:pt idx="2">
                  <c:v>8.9999999999999998E-4</c:v>
                </c:pt>
                <c:pt idx="3">
                  <c:v>8.9999999999999998E-4</c:v>
                </c:pt>
              </c:numCache>
            </c:numRef>
          </c:val>
          <c:extLst>
            <c:ext xmlns:c16="http://schemas.microsoft.com/office/drawing/2014/chart" uri="{C3380CC4-5D6E-409C-BE32-E72D297353CC}">
              <c16:uniqueId val="{0000000B-7854-4F41-9357-5CAF9C60AB00}"/>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55375077300685E-2"/>
          <c:y val="0.86737709769761318"/>
          <c:w val="0.93095595653083874"/>
          <c:h val="4.6502734841596977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7876398785999"/>
          <c:y val="0.14961749470774677"/>
          <c:w val="0.65973256762027943"/>
          <c:h val="0.70765031280691049"/>
        </c:manualLayout>
      </c:layout>
      <c:barChart>
        <c:barDir val="bar"/>
        <c:grouping val="clustered"/>
        <c:varyColors val="0"/>
        <c:ser>
          <c:idx val="0"/>
          <c:order val="0"/>
          <c:tx>
            <c:strRef>
              <c:f>DQ15_2!$D$1</c:f>
              <c:strCache>
                <c:ptCount val="1"/>
                <c:pt idx="0">
                  <c:v>All Schools</c:v>
                </c:pt>
              </c:strCache>
            </c:strRef>
          </c:tx>
          <c:spPr>
            <a:solidFill>
              <a:srgbClr val="797B7E"/>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DQ15_2!$B$2:$C$4</c:f>
              <c:multiLvlStrCache>
                <c:ptCount val="3"/>
                <c:lvl>
                  <c:pt idx="0">
                    <c:v>Twelfth grade</c:v>
                  </c:pt>
                  <c:pt idx="1">
                    <c:v>Eleventh grade</c:v>
                  </c:pt>
                  <c:pt idx="2">
                    <c:v>Tenth grade</c:v>
                  </c:pt>
                </c:lvl>
                <c:lvl>
                  <c:pt idx="0">
                    <c:v>g.</c:v>
                  </c:pt>
                  <c:pt idx="1">
                    <c:v>f.</c:v>
                  </c:pt>
                  <c:pt idx="2">
                    <c:v>e.</c:v>
                  </c:pt>
                </c:lvl>
              </c:multiLvlStrCache>
            </c:multiLvlStrRef>
          </c:cat>
          <c:val>
            <c:numRef>
              <c:f>DQ15_2!$D$2:$D$4</c:f>
              <c:numCache>
                <c:formatCode>General</c:formatCode>
                <c:ptCount val="3"/>
                <c:pt idx="0">
                  <c:v>35.200000000000003</c:v>
                </c:pt>
                <c:pt idx="1">
                  <c:v>35.200000000000003</c:v>
                </c:pt>
                <c:pt idx="2">
                  <c:v>40.799999999999997</c:v>
                </c:pt>
              </c:numCache>
            </c:numRef>
          </c:val>
          <c:extLst>
            <c:ext xmlns:c16="http://schemas.microsoft.com/office/drawing/2014/chart" uri="{C3380CC4-5D6E-409C-BE32-E72D297353CC}">
              <c16:uniqueId val="{00000000-3F87-44DF-A985-AB6B7C24AB46}"/>
            </c:ext>
          </c:extLst>
        </c:ser>
        <c:ser>
          <c:idx val="1"/>
          <c:order val="1"/>
          <c:tx>
            <c:strRef>
              <c:f>DQ15_2!$E$1</c:f>
              <c:strCache>
                <c:ptCount val="1"/>
                <c:pt idx="0">
                  <c:v>Junior/Senior High Schools</c:v>
                </c:pt>
              </c:strCache>
            </c:strRef>
          </c:tx>
          <c:spPr>
            <a:solidFill>
              <a:srgbClr val="F96A1B"/>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3F87-44DF-A985-AB6B7C24AB46}"/>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3F87-44DF-A985-AB6B7C24AB46}"/>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3F87-44DF-A985-AB6B7C24AB46}"/>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DQ15_2!$B$2:$C$4</c:f>
              <c:multiLvlStrCache>
                <c:ptCount val="3"/>
                <c:lvl>
                  <c:pt idx="0">
                    <c:v>Twelfth grade</c:v>
                  </c:pt>
                  <c:pt idx="1">
                    <c:v>Eleventh grade</c:v>
                  </c:pt>
                  <c:pt idx="2">
                    <c:v>Tenth grade</c:v>
                  </c:pt>
                </c:lvl>
                <c:lvl>
                  <c:pt idx="0">
                    <c:v>g.</c:v>
                  </c:pt>
                  <c:pt idx="1">
                    <c:v>f.</c:v>
                  </c:pt>
                  <c:pt idx="2">
                    <c:v>e.</c:v>
                  </c:pt>
                </c:lvl>
              </c:multiLvlStrCache>
            </c:multiLvlStrRef>
          </c:cat>
          <c:val>
            <c:numRef>
              <c:f>DQ15_2!$E$2:$E$4</c:f>
              <c:numCache>
                <c:formatCode>General</c:formatCode>
                <c:ptCount val="3"/>
                <c:pt idx="0">
                  <c:v>8.9999999999999998E-4</c:v>
                </c:pt>
                <c:pt idx="1">
                  <c:v>8.9999999999999998E-4</c:v>
                </c:pt>
                <c:pt idx="2">
                  <c:v>8.9999999999999998E-4</c:v>
                </c:pt>
              </c:numCache>
            </c:numRef>
          </c:val>
          <c:extLst>
            <c:ext xmlns:c16="http://schemas.microsoft.com/office/drawing/2014/chart" uri="{C3380CC4-5D6E-409C-BE32-E72D297353CC}">
              <c16:uniqueId val="{00000004-3F87-44DF-A985-AB6B7C24AB46}"/>
            </c:ext>
          </c:extLst>
        </c:ser>
        <c:ser>
          <c:idx val="2"/>
          <c:order val="2"/>
          <c:tx>
            <c:strRef>
              <c:f>DQ15_2!$F$1</c:f>
              <c:strCache>
                <c:ptCount val="1"/>
                <c:pt idx="0">
                  <c:v>Middle Schools</c:v>
                </c:pt>
              </c:strCache>
            </c:strRef>
          </c:tx>
          <c:spPr>
            <a:solidFill>
              <a:srgbClr val="08A1D9"/>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3F87-44DF-A985-AB6B7C24AB46}"/>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3F87-44DF-A985-AB6B7C24AB46}"/>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3F87-44DF-A985-AB6B7C24AB46}"/>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DQ15_2!$B$2:$C$4</c:f>
              <c:multiLvlStrCache>
                <c:ptCount val="3"/>
                <c:lvl>
                  <c:pt idx="0">
                    <c:v>Twelfth grade</c:v>
                  </c:pt>
                  <c:pt idx="1">
                    <c:v>Eleventh grade</c:v>
                  </c:pt>
                  <c:pt idx="2">
                    <c:v>Tenth grade</c:v>
                  </c:pt>
                </c:lvl>
                <c:lvl>
                  <c:pt idx="0">
                    <c:v>g.</c:v>
                  </c:pt>
                  <c:pt idx="1">
                    <c:v>f.</c:v>
                  </c:pt>
                  <c:pt idx="2">
                    <c:v>e.</c:v>
                  </c:pt>
                </c:lvl>
              </c:multiLvlStrCache>
            </c:multiLvlStrRef>
          </c:cat>
          <c:val>
            <c:numRef>
              <c:f>DQ15_2!$F$2:$F$4</c:f>
              <c:numCache>
                <c:formatCode>General</c:formatCode>
                <c:ptCount val="3"/>
                <c:pt idx="0">
                  <c:v>8.9999999999999998E-4</c:v>
                </c:pt>
                <c:pt idx="1">
                  <c:v>8.9999999999999998E-4</c:v>
                </c:pt>
                <c:pt idx="2">
                  <c:v>8.9999999999999998E-4</c:v>
                </c:pt>
              </c:numCache>
            </c:numRef>
          </c:val>
          <c:extLst>
            <c:ext xmlns:c16="http://schemas.microsoft.com/office/drawing/2014/chart" uri="{C3380CC4-5D6E-409C-BE32-E72D297353CC}">
              <c16:uniqueId val="{00000008-3F87-44DF-A985-AB6B7C24AB46}"/>
            </c:ext>
          </c:extLst>
        </c:ser>
        <c:ser>
          <c:idx val="3"/>
          <c:order val="3"/>
          <c:tx>
            <c:strRef>
              <c:f>DQ15_2!$G$1</c:f>
              <c:strCache>
                <c:ptCount val="1"/>
                <c:pt idx="0">
                  <c:v>High Schools</c:v>
                </c:pt>
              </c:strCache>
            </c:strRef>
          </c:tx>
          <c:spPr>
            <a:solidFill>
              <a:srgbClr val="7C984A"/>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DQ15_2!$B$2:$C$4</c:f>
              <c:multiLvlStrCache>
                <c:ptCount val="3"/>
                <c:lvl>
                  <c:pt idx="0">
                    <c:v>Twelfth grade</c:v>
                  </c:pt>
                  <c:pt idx="1">
                    <c:v>Eleventh grade</c:v>
                  </c:pt>
                  <c:pt idx="2">
                    <c:v>Tenth grade</c:v>
                  </c:pt>
                </c:lvl>
                <c:lvl>
                  <c:pt idx="0">
                    <c:v>g.</c:v>
                  </c:pt>
                  <c:pt idx="1">
                    <c:v>f.</c:v>
                  </c:pt>
                  <c:pt idx="2">
                    <c:v>e.</c:v>
                  </c:pt>
                </c:lvl>
              </c:multiLvlStrCache>
            </c:multiLvlStrRef>
          </c:cat>
          <c:val>
            <c:numRef>
              <c:f>DQ15_2!$G$2:$G$4</c:f>
              <c:numCache>
                <c:formatCode>General</c:formatCode>
                <c:ptCount val="3"/>
                <c:pt idx="0">
                  <c:v>34.700000000000003</c:v>
                </c:pt>
                <c:pt idx="1">
                  <c:v>34.700000000000003</c:v>
                </c:pt>
                <c:pt idx="2">
                  <c:v>39.700000000000003</c:v>
                </c:pt>
              </c:numCache>
            </c:numRef>
          </c:val>
          <c:extLst>
            <c:ext xmlns:c16="http://schemas.microsoft.com/office/drawing/2014/chart" uri="{C3380CC4-5D6E-409C-BE32-E72D297353CC}">
              <c16:uniqueId val="{00000009-3F87-44DF-A985-AB6B7C24AB46}"/>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55375077300685E-2"/>
          <c:y val="0.86737709769761318"/>
          <c:w val="0.93095595653083874"/>
          <c:h val="4.6502734841596977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7876398785999"/>
          <c:y val="0.14961749470774677"/>
          <c:w val="0.65973256762027943"/>
          <c:h val="0.70765031280691049"/>
        </c:manualLayout>
      </c:layout>
      <c:barChart>
        <c:barDir val="bar"/>
        <c:grouping val="clustered"/>
        <c:varyColors val="0"/>
        <c:ser>
          <c:idx val="0"/>
          <c:order val="0"/>
          <c:tx>
            <c:v>All Schools</c:v>
          </c:tx>
          <c:spPr>
            <a:solidFill>
              <a:srgbClr val="797B7E"/>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DQ16_1!$D$2</c:f>
              <c:numCache>
                <c:formatCode>General</c:formatCode>
                <c:ptCount val="1"/>
                <c:pt idx="0">
                  <c:v>89</c:v>
                </c:pt>
              </c:numCache>
            </c:numRef>
          </c:val>
          <c:extLst>
            <c:ext xmlns:c16="http://schemas.microsoft.com/office/drawing/2014/chart" uri="{C3380CC4-5D6E-409C-BE32-E72D297353CC}">
              <c16:uniqueId val="{00000000-5FFE-4E73-8988-8DEF54698612}"/>
            </c:ext>
          </c:extLst>
        </c:ser>
        <c:ser>
          <c:idx val="1"/>
          <c:order val="1"/>
          <c:tx>
            <c:v>Junior/Senior High Schools</c:v>
          </c:tx>
          <c:spPr>
            <a:solidFill>
              <a:srgbClr val="F96A1B"/>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5FFE-4E73-8988-8DEF54698612}"/>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DQ16_1!$E$2</c:f>
              <c:numCache>
                <c:formatCode>General</c:formatCode>
                <c:ptCount val="1"/>
                <c:pt idx="0">
                  <c:v>8.9999999999999998E-4</c:v>
                </c:pt>
              </c:numCache>
            </c:numRef>
          </c:val>
          <c:extLst>
            <c:ext xmlns:c16="http://schemas.microsoft.com/office/drawing/2014/chart" uri="{C3380CC4-5D6E-409C-BE32-E72D297353CC}">
              <c16:uniqueId val="{00000002-5FFE-4E73-8988-8DEF54698612}"/>
            </c:ext>
          </c:extLst>
        </c:ser>
        <c:ser>
          <c:idx val="2"/>
          <c:order val="2"/>
          <c:tx>
            <c:v>Middle Schools</c:v>
          </c:tx>
          <c:spPr>
            <a:solidFill>
              <a:srgbClr val="08A1D9"/>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DQ16_1!$F$2</c:f>
              <c:numCache>
                <c:formatCode>General</c:formatCode>
                <c:ptCount val="1"/>
                <c:pt idx="0">
                  <c:v>91.6</c:v>
                </c:pt>
              </c:numCache>
            </c:numRef>
          </c:val>
          <c:extLst>
            <c:ext xmlns:c16="http://schemas.microsoft.com/office/drawing/2014/chart" uri="{C3380CC4-5D6E-409C-BE32-E72D297353CC}">
              <c16:uniqueId val="{00000003-5FFE-4E73-8988-8DEF54698612}"/>
            </c:ext>
          </c:extLst>
        </c:ser>
        <c:ser>
          <c:idx val="3"/>
          <c:order val="3"/>
          <c:tx>
            <c:v>High Schools</c:v>
          </c:tx>
          <c:spPr>
            <a:solidFill>
              <a:srgbClr val="7C984A"/>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DQ16_1!$G$2</c:f>
              <c:numCache>
                <c:formatCode>General</c:formatCode>
                <c:ptCount val="1"/>
                <c:pt idx="0">
                  <c:v>85.6</c:v>
                </c:pt>
              </c:numCache>
            </c:numRef>
          </c:val>
          <c:extLst>
            <c:ext xmlns:c16="http://schemas.microsoft.com/office/drawing/2014/chart" uri="{C3380CC4-5D6E-409C-BE32-E72D297353CC}">
              <c16:uniqueId val="{00000004-5FFE-4E73-8988-8DEF54698612}"/>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55375077300685E-2"/>
          <c:y val="0.86737709769761318"/>
          <c:w val="0.93095595653083874"/>
          <c:h val="4.6502734841596977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2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7876398785999"/>
          <c:y val="0.14961749470774677"/>
          <c:w val="0.65973256762027943"/>
          <c:h val="0.70765031280691049"/>
        </c:manualLayout>
      </c:layout>
      <c:barChart>
        <c:barDir val="bar"/>
        <c:grouping val="clustered"/>
        <c:varyColors val="0"/>
        <c:ser>
          <c:idx val="0"/>
          <c:order val="0"/>
          <c:tx>
            <c:strRef>
              <c:f>DQ17_1!$D$1</c:f>
              <c:strCache>
                <c:ptCount val="1"/>
                <c:pt idx="0">
                  <c:v>All Schools</c:v>
                </c:pt>
              </c:strCache>
            </c:strRef>
          </c:tx>
          <c:spPr>
            <a:solidFill>
              <a:srgbClr val="797B7E"/>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DQ17_1!$B$2:$C$4</c:f>
              <c:multiLvlStrCache>
                <c:ptCount val="3"/>
                <c:lvl>
                  <c:pt idx="0">
                    <c:v>Plans for how to assess student performance in physical education</c:v>
                  </c:pt>
                  <c:pt idx="1">
                    <c:v>A chart describing the annual scope and sequence of instruction for physical education</c:v>
                  </c:pt>
                  <c:pt idx="2">
                    <c:v>Goals, objectives, and expected outcomes for physical education</c:v>
                  </c:pt>
                </c:lvl>
                <c:lvl>
                  <c:pt idx="0">
                    <c:v>c.</c:v>
                  </c:pt>
                  <c:pt idx="1">
                    <c:v>b.</c:v>
                  </c:pt>
                  <c:pt idx="2">
                    <c:v>a.</c:v>
                  </c:pt>
                </c:lvl>
              </c:multiLvlStrCache>
            </c:multiLvlStrRef>
          </c:cat>
          <c:val>
            <c:numRef>
              <c:f>DQ17_1!$D$2:$D$4</c:f>
              <c:numCache>
                <c:formatCode>General</c:formatCode>
                <c:ptCount val="3"/>
                <c:pt idx="0">
                  <c:v>90.8</c:v>
                </c:pt>
                <c:pt idx="1">
                  <c:v>87.9</c:v>
                </c:pt>
                <c:pt idx="2">
                  <c:v>95.2</c:v>
                </c:pt>
              </c:numCache>
            </c:numRef>
          </c:val>
          <c:extLst>
            <c:ext xmlns:c16="http://schemas.microsoft.com/office/drawing/2014/chart" uri="{C3380CC4-5D6E-409C-BE32-E72D297353CC}">
              <c16:uniqueId val="{00000000-D8BA-4D75-B8B0-0E9C4E971839}"/>
            </c:ext>
          </c:extLst>
        </c:ser>
        <c:ser>
          <c:idx val="1"/>
          <c:order val="1"/>
          <c:tx>
            <c:strRef>
              <c:f>DQ17_1!$E$1</c:f>
              <c:strCache>
                <c:ptCount val="1"/>
                <c:pt idx="0">
                  <c:v>Junior/Senior High Schools</c:v>
                </c:pt>
              </c:strCache>
            </c:strRef>
          </c:tx>
          <c:spPr>
            <a:solidFill>
              <a:srgbClr val="F96A1B"/>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D8BA-4D75-B8B0-0E9C4E971839}"/>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D8BA-4D75-B8B0-0E9C4E971839}"/>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D8BA-4D75-B8B0-0E9C4E971839}"/>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DQ17_1!$B$2:$C$4</c:f>
              <c:multiLvlStrCache>
                <c:ptCount val="3"/>
                <c:lvl>
                  <c:pt idx="0">
                    <c:v>Plans for how to assess student performance in physical education</c:v>
                  </c:pt>
                  <c:pt idx="1">
                    <c:v>A chart describing the annual scope and sequence of instruction for physical education</c:v>
                  </c:pt>
                  <c:pt idx="2">
                    <c:v>Goals, objectives, and expected outcomes for physical education</c:v>
                  </c:pt>
                </c:lvl>
                <c:lvl>
                  <c:pt idx="0">
                    <c:v>c.</c:v>
                  </c:pt>
                  <c:pt idx="1">
                    <c:v>b.</c:v>
                  </c:pt>
                  <c:pt idx="2">
                    <c:v>a.</c:v>
                  </c:pt>
                </c:lvl>
              </c:multiLvlStrCache>
            </c:multiLvlStrRef>
          </c:cat>
          <c:val>
            <c:numRef>
              <c:f>DQ17_1!$E$2:$E$4</c:f>
              <c:numCache>
                <c:formatCode>General</c:formatCode>
                <c:ptCount val="3"/>
                <c:pt idx="0">
                  <c:v>8.9999999999999998E-4</c:v>
                </c:pt>
                <c:pt idx="1">
                  <c:v>8.9999999999999998E-4</c:v>
                </c:pt>
                <c:pt idx="2">
                  <c:v>8.9999999999999998E-4</c:v>
                </c:pt>
              </c:numCache>
            </c:numRef>
          </c:val>
          <c:extLst>
            <c:ext xmlns:c16="http://schemas.microsoft.com/office/drawing/2014/chart" uri="{C3380CC4-5D6E-409C-BE32-E72D297353CC}">
              <c16:uniqueId val="{00000004-D8BA-4D75-B8B0-0E9C4E971839}"/>
            </c:ext>
          </c:extLst>
        </c:ser>
        <c:ser>
          <c:idx val="2"/>
          <c:order val="2"/>
          <c:tx>
            <c:strRef>
              <c:f>DQ17_1!$F$1</c:f>
              <c:strCache>
                <c:ptCount val="1"/>
                <c:pt idx="0">
                  <c:v>Middle Schools</c:v>
                </c:pt>
              </c:strCache>
            </c:strRef>
          </c:tx>
          <c:spPr>
            <a:solidFill>
              <a:srgbClr val="08A1D9"/>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DQ17_1!$B$2:$C$4</c:f>
              <c:multiLvlStrCache>
                <c:ptCount val="3"/>
                <c:lvl>
                  <c:pt idx="0">
                    <c:v>Plans for how to assess student performance in physical education</c:v>
                  </c:pt>
                  <c:pt idx="1">
                    <c:v>A chart describing the annual scope and sequence of instruction for physical education</c:v>
                  </c:pt>
                  <c:pt idx="2">
                    <c:v>Goals, objectives, and expected outcomes for physical education</c:v>
                  </c:pt>
                </c:lvl>
                <c:lvl>
                  <c:pt idx="0">
                    <c:v>c.</c:v>
                  </c:pt>
                  <c:pt idx="1">
                    <c:v>b.</c:v>
                  </c:pt>
                  <c:pt idx="2">
                    <c:v>a.</c:v>
                  </c:pt>
                </c:lvl>
              </c:multiLvlStrCache>
            </c:multiLvlStrRef>
          </c:cat>
          <c:val>
            <c:numRef>
              <c:f>DQ17_1!$F$2:$F$4</c:f>
              <c:numCache>
                <c:formatCode>General</c:formatCode>
                <c:ptCount val="3"/>
                <c:pt idx="0">
                  <c:v>92.4</c:v>
                </c:pt>
                <c:pt idx="1">
                  <c:v>92.3</c:v>
                </c:pt>
                <c:pt idx="2">
                  <c:v>95.8</c:v>
                </c:pt>
              </c:numCache>
            </c:numRef>
          </c:val>
          <c:extLst>
            <c:ext xmlns:c16="http://schemas.microsoft.com/office/drawing/2014/chart" uri="{C3380CC4-5D6E-409C-BE32-E72D297353CC}">
              <c16:uniqueId val="{00000005-D8BA-4D75-B8B0-0E9C4E971839}"/>
            </c:ext>
          </c:extLst>
        </c:ser>
        <c:ser>
          <c:idx val="3"/>
          <c:order val="3"/>
          <c:tx>
            <c:strRef>
              <c:f>DQ17_1!$G$1</c:f>
              <c:strCache>
                <c:ptCount val="1"/>
                <c:pt idx="0">
                  <c:v>High Schools</c:v>
                </c:pt>
              </c:strCache>
            </c:strRef>
          </c:tx>
          <c:spPr>
            <a:solidFill>
              <a:srgbClr val="7C984A"/>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DQ17_1!$B$2:$C$4</c:f>
              <c:multiLvlStrCache>
                <c:ptCount val="3"/>
                <c:lvl>
                  <c:pt idx="0">
                    <c:v>Plans for how to assess student performance in physical education</c:v>
                  </c:pt>
                  <c:pt idx="1">
                    <c:v>A chart describing the annual scope and sequence of instruction for physical education</c:v>
                  </c:pt>
                  <c:pt idx="2">
                    <c:v>Goals, objectives, and expected outcomes for physical education</c:v>
                  </c:pt>
                </c:lvl>
                <c:lvl>
                  <c:pt idx="0">
                    <c:v>c.</c:v>
                  </c:pt>
                  <c:pt idx="1">
                    <c:v>b.</c:v>
                  </c:pt>
                  <c:pt idx="2">
                    <c:v>a.</c:v>
                  </c:pt>
                </c:lvl>
              </c:multiLvlStrCache>
            </c:multiLvlStrRef>
          </c:cat>
          <c:val>
            <c:numRef>
              <c:f>DQ17_1!$G$2:$G$4</c:f>
              <c:numCache>
                <c:formatCode>General</c:formatCode>
                <c:ptCount val="3"/>
                <c:pt idx="0">
                  <c:v>89.1</c:v>
                </c:pt>
                <c:pt idx="1">
                  <c:v>82.1</c:v>
                </c:pt>
                <c:pt idx="2">
                  <c:v>95</c:v>
                </c:pt>
              </c:numCache>
            </c:numRef>
          </c:val>
          <c:extLst>
            <c:ext xmlns:c16="http://schemas.microsoft.com/office/drawing/2014/chart" uri="{C3380CC4-5D6E-409C-BE32-E72D297353CC}">
              <c16:uniqueId val="{00000006-D8BA-4D75-B8B0-0E9C4E971839}"/>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55375077300685E-2"/>
          <c:y val="0.86737709769761318"/>
          <c:w val="0.93095595653083874"/>
          <c:h val="4.6502734841596977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2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7876398785999"/>
          <c:y val="0.14961749470774677"/>
          <c:w val="0.65973256762027943"/>
          <c:h val="0.70765031280691049"/>
        </c:manualLayout>
      </c:layout>
      <c:barChart>
        <c:barDir val="bar"/>
        <c:grouping val="clustered"/>
        <c:varyColors val="0"/>
        <c:ser>
          <c:idx val="0"/>
          <c:order val="0"/>
          <c:tx>
            <c:strRef>
              <c:f>DQ17_2!$D$1</c:f>
              <c:strCache>
                <c:ptCount val="1"/>
                <c:pt idx="0">
                  <c:v>All Schools</c:v>
                </c:pt>
              </c:strCache>
            </c:strRef>
          </c:tx>
          <c:spPr>
            <a:solidFill>
              <a:srgbClr val="797B7E"/>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DQ17_2!$B$2:$C$4</c:f>
              <c:multiLvlStrCache>
                <c:ptCount val="3"/>
                <c:lvl>
                  <c:pt idx="0">
                    <c:v>Physical activity monitoring devices, such as pedometers or heart rate monitors, for physical education</c:v>
                  </c:pt>
                  <c:pt idx="1">
                    <c:v>Resources for fitness testing</c:v>
                  </c:pt>
                  <c:pt idx="2">
                    <c:v>A written physical education curriculum</c:v>
                  </c:pt>
                </c:lvl>
                <c:lvl>
                  <c:pt idx="0">
                    <c:v>f.</c:v>
                  </c:pt>
                  <c:pt idx="1">
                    <c:v>e.</c:v>
                  </c:pt>
                  <c:pt idx="2">
                    <c:v>d.</c:v>
                  </c:pt>
                </c:lvl>
              </c:multiLvlStrCache>
            </c:multiLvlStrRef>
          </c:cat>
          <c:val>
            <c:numRef>
              <c:f>DQ17_2!$D$2:$D$4</c:f>
              <c:numCache>
                <c:formatCode>General</c:formatCode>
                <c:ptCount val="3"/>
                <c:pt idx="0">
                  <c:v>75.599999999999994</c:v>
                </c:pt>
                <c:pt idx="1">
                  <c:v>97.1</c:v>
                </c:pt>
                <c:pt idx="2">
                  <c:v>90.9</c:v>
                </c:pt>
              </c:numCache>
            </c:numRef>
          </c:val>
          <c:extLst>
            <c:ext xmlns:c16="http://schemas.microsoft.com/office/drawing/2014/chart" uri="{C3380CC4-5D6E-409C-BE32-E72D297353CC}">
              <c16:uniqueId val="{00000000-8E3C-4715-9281-A36B05944F72}"/>
            </c:ext>
          </c:extLst>
        </c:ser>
        <c:ser>
          <c:idx val="1"/>
          <c:order val="1"/>
          <c:tx>
            <c:strRef>
              <c:f>DQ17_2!$E$1</c:f>
              <c:strCache>
                <c:ptCount val="1"/>
                <c:pt idx="0">
                  <c:v>Junior/Senior High Schools</c:v>
                </c:pt>
              </c:strCache>
            </c:strRef>
          </c:tx>
          <c:spPr>
            <a:solidFill>
              <a:srgbClr val="F96A1B"/>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8E3C-4715-9281-A36B05944F72}"/>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8E3C-4715-9281-A36B05944F72}"/>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8E3C-4715-9281-A36B05944F72}"/>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DQ17_2!$B$2:$C$4</c:f>
              <c:multiLvlStrCache>
                <c:ptCount val="3"/>
                <c:lvl>
                  <c:pt idx="0">
                    <c:v>Physical activity monitoring devices, such as pedometers or heart rate monitors, for physical education</c:v>
                  </c:pt>
                  <c:pt idx="1">
                    <c:v>Resources for fitness testing</c:v>
                  </c:pt>
                  <c:pt idx="2">
                    <c:v>A written physical education curriculum</c:v>
                  </c:pt>
                </c:lvl>
                <c:lvl>
                  <c:pt idx="0">
                    <c:v>f.</c:v>
                  </c:pt>
                  <c:pt idx="1">
                    <c:v>e.</c:v>
                  </c:pt>
                  <c:pt idx="2">
                    <c:v>d.</c:v>
                  </c:pt>
                </c:lvl>
              </c:multiLvlStrCache>
            </c:multiLvlStrRef>
          </c:cat>
          <c:val>
            <c:numRef>
              <c:f>DQ17_2!$E$2:$E$4</c:f>
              <c:numCache>
                <c:formatCode>General</c:formatCode>
                <c:ptCount val="3"/>
                <c:pt idx="0">
                  <c:v>8.9999999999999998E-4</c:v>
                </c:pt>
                <c:pt idx="1">
                  <c:v>8.9999999999999998E-4</c:v>
                </c:pt>
                <c:pt idx="2">
                  <c:v>8.9999999999999998E-4</c:v>
                </c:pt>
              </c:numCache>
            </c:numRef>
          </c:val>
          <c:extLst>
            <c:ext xmlns:c16="http://schemas.microsoft.com/office/drawing/2014/chart" uri="{C3380CC4-5D6E-409C-BE32-E72D297353CC}">
              <c16:uniqueId val="{00000004-8E3C-4715-9281-A36B05944F72}"/>
            </c:ext>
          </c:extLst>
        </c:ser>
        <c:ser>
          <c:idx val="2"/>
          <c:order val="2"/>
          <c:tx>
            <c:strRef>
              <c:f>DQ17_2!$F$1</c:f>
              <c:strCache>
                <c:ptCount val="1"/>
                <c:pt idx="0">
                  <c:v>Middle Schools</c:v>
                </c:pt>
              </c:strCache>
            </c:strRef>
          </c:tx>
          <c:spPr>
            <a:solidFill>
              <a:srgbClr val="08A1D9"/>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DQ17_2!$B$2:$C$4</c:f>
              <c:multiLvlStrCache>
                <c:ptCount val="3"/>
                <c:lvl>
                  <c:pt idx="0">
                    <c:v>Physical activity monitoring devices, such as pedometers or heart rate monitors, for physical education</c:v>
                  </c:pt>
                  <c:pt idx="1">
                    <c:v>Resources for fitness testing</c:v>
                  </c:pt>
                  <c:pt idx="2">
                    <c:v>A written physical education curriculum</c:v>
                  </c:pt>
                </c:lvl>
                <c:lvl>
                  <c:pt idx="0">
                    <c:v>f.</c:v>
                  </c:pt>
                  <c:pt idx="1">
                    <c:v>e.</c:v>
                  </c:pt>
                  <c:pt idx="2">
                    <c:v>d.</c:v>
                  </c:pt>
                </c:lvl>
              </c:multiLvlStrCache>
            </c:multiLvlStrRef>
          </c:cat>
          <c:val>
            <c:numRef>
              <c:f>DQ17_2!$F$2:$F$4</c:f>
              <c:numCache>
                <c:formatCode>General</c:formatCode>
                <c:ptCount val="3"/>
                <c:pt idx="0">
                  <c:v>72.2</c:v>
                </c:pt>
                <c:pt idx="1">
                  <c:v>98.6</c:v>
                </c:pt>
                <c:pt idx="2">
                  <c:v>90.3</c:v>
                </c:pt>
              </c:numCache>
            </c:numRef>
          </c:val>
          <c:extLst>
            <c:ext xmlns:c16="http://schemas.microsoft.com/office/drawing/2014/chart" uri="{C3380CC4-5D6E-409C-BE32-E72D297353CC}">
              <c16:uniqueId val="{00000005-8E3C-4715-9281-A36B05944F72}"/>
            </c:ext>
          </c:extLst>
        </c:ser>
        <c:ser>
          <c:idx val="3"/>
          <c:order val="3"/>
          <c:tx>
            <c:strRef>
              <c:f>DQ17_2!$G$1</c:f>
              <c:strCache>
                <c:ptCount val="1"/>
                <c:pt idx="0">
                  <c:v>High Schools</c:v>
                </c:pt>
              </c:strCache>
            </c:strRef>
          </c:tx>
          <c:spPr>
            <a:solidFill>
              <a:srgbClr val="7C984A"/>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DQ17_2!$B$2:$C$4</c:f>
              <c:multiLvlStrCache>
                <c:ptCount val="3"/>
                <c:lvl>
                  <c:pt idx="0">
                    <c:v>Physical activity monitoring devices, such as pedometers or heart rate monitors, for physical education</c:v>
                  </c:pt>
                  <c:pt idx="1">
                    <c:v>Resources for fitness testing</c:v>
                  </c:pt>
                  <c:pt idx="2">
                    <c:v>A written physical education curriculum</c:v>
                  </c:pt>
                </c:lvl>
                <c:lvl>
                  <c:pt idx="0">
                    <c:v>f.</c:v>
                  </c:pt>
                  <c:pt idx="1">
                    <c:v>e.</c:v>
                  </c:pt>
                  <c:pt idx="2">
                    <c:v>d.</c:v>
                  </c:pt>
                </c:lvl>
              </c:multiLvlStrCache>
            </c:multiLvlStrRef>
          </c:cat>
          <c:val>
            <c:numRef>
              <c:f>DQ17_2!$G$2:$G$4</c:f>
              <c:numCache>
                <c:formatCode>General</c:formatCode>
                <c:ptCount val="3"/>
                <c:pt idx="0">
                  <c:v>80</c:v>
                </c:pt>
                <c:pt idx="1">
                  <c:v>96</c:v>
                </c:pt>
                <c:pt idx="2">
                  <c:v>92.1</c:v>
                </c:pt>
              </c:numCache>
            </c:numRef>
          </c:val>
          <c:extLst>
            <c:ext xmlns:c16="http://schemas.microsoft.com/office/drawing/2014/chart" uri="{C3380CC4-5D6E-409C-BE32-E72D297353CC}">
              <c16:uniqueId val="{00000006-8E3C-4715-9281-A36B05944F72}"/>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55375077300685E-2"/>
          <c:y val="0.86737709769761318"/>
          <c:w val="0.93095595653083874"/>
          <c:h val="4.6502734841596977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2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7876398785999"/>
          <c:y val="0.14961749470774677"/>
          <c:w val="0.65973256762027943"/>
          <c:h val="0.70765031280691049"/>
        </c:manualLayout>
      </c:layout>
      <c:barChart>
        <c:barDir val="bar"/>
        <c:grouping val="clustered"/>
        <c:varyColors val="0"/>
        <c:ser>
          <c:idx val="0"/>
          <c:order val="0"/>
          <c:tx>
            <c:v>All Schools</c:v>
          </c:tx>
          <c:spPr>
            <a:solidFill>
              <a:srgbClr val="797B7E"/>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DQ18_1!$D$2</c:f>
              <c:numCache>
                <c:formatCode>General</c:formatCode>
                <c:ptCount val="1"/>
                <c:pt idx="0">
                  <c:v>34.700000000000003</c:v>
                </c:pt>
              </c:numCache>
            </c:numRef>
          </c:val>
          <c:extLst>
            <c:ext xmlns:c16="http://schemas.microsoft.com/office/drawing/2014/chart" uri="{C3380CC4-5D6E-409C-BE32-E72D297353CC}">
              <c16:uniqueId val="{00000000-1BB6-40ED-BAD5-62AFA42F21AB}"/>
            </c:ext>
          </c:extLst>
        </c:ser>
        <c:ser>
          <c:idx val="1"/>
          <c:order val="1"/>
          <c:tx>
            <c:v>Junior/Senior High Schools</c:v>
          </c:tx>
          <c:spPr>
            <a:solidFill>
              <a:srgbClr val="F96A1B"/>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1BB6-40ED-BAD5-62AFA42F21AB}"/>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DQ18_1!$E$2</c:f>
              <c:numCache>
                <c:formatCode>General</c:formatCode>
                <c:ptCount val="1"/>
                <c:pt idx="0">
                  <c:v>8.9999999999999998E-4</c:v>
                </c:pt>
              </c:numCache>
            </c:numRef>
          </c:val>
          <c:extLst>
            <c:ext xmlns:c16="http://schemas.microsoft.com/office/drawing/2014/chart" uri="{C3380CC4-5D6E-409C-BE32-E72D297353CC}">
              <c16:uniqueId val="{00000002-1BB6-40ED-BAD5-62AFA42F21AB}"/>
            </c:ext>
          </c:extLst>
        </c:ser>
        <c:ser>
          <c:idx val="2"/>
          <c:order val="2"/>
          <c:tx>
            <c:v>Middle Schools</c:v>
          </c:tx>
          <c:spPr>
            <a:solidFill>
              <a:srgbClr val="08A1D9"/>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DQ18_1!$F$2</c:f>
              <c:numCache>
                <c:formatCode>General</c:formatCode>
                <c:ptCount val="1"/>
                <c:pt idx="0">
                  <c:v>47.6</c:v>
                </c:pt>
              </c:numCache>
            </c:numRef>
          </c:val>
          <c:extLst>
            <c:ext xmlns:c16="http://schemas.microsoft.com/office/drawing/2014/chart" uri="{C3380CC4-5D6E-409C-BE32-E72D297353CC}">
              <c16:uniqueId val="{00000003-1BB6-40ED-BAD5-62AFA42F21AB}"/>
            </c:ext>
          </c:extLst>
        </c:ser>
        <c:ser>
          <c:idx val="3"/>
          <c:order val="3"/>
          <c:tx>
            <c:v>High Schools</c:v>
          </c:tx>
          <c:spPr>
            <a:solidFill>
              <a:srgbClr val="7C984A"/>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DQ18_1!$G$2</c:f>
              <c:numCache>
                <c:formatCode>General</c:formatCode>
                <c:ptCount val="1"/>
                <c:pt idx="0">
                  <c:v>19.2</c:v>
                </c:pt>
              </c:numCache>
            </c:numRef>
          </c:val>
          <c:extLst>
            <c:ext xmlns:c16="http://schemas.microsoft.com/office/drawing/2014/chart" uri="{C3380CC4-5D6E-409C-BE32-E72D297353CC}">
              <c16:uniqueId val="{00000004-1BB6-40ED-BAD5-62AFA42F21AB}"/>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55375077300685E-2"/>
          <c:y val="0.86737709769761318"/>
          <c:w val="0.93095595653083874"/>
          <c:h val="4.6502734841596977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2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7876398785999"/>
          <c:y val="0.14961749470774677"/>
          <c:w val="0.65973256762027943"/>
          <c:h val="0.70765031280691049"/>
        </c:manualLayout>
      </c:layout>
      <c:barChart>
        <c:barDir val="bar"/>
        <c:grouping val="clustered"/>
        <c:varyColors val="0"/>
        <c:ser>
          <c:idx val="0"/>
          <c:order val="0"/>
          <c:tx>
            <c:v>All Schools</c:v>
          </c:tx>
          <c:spPr>
            <a:solidFill>
              <a:srgbClr val="797B7E"/>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DQ19_1!$D$2</c:f>
              <c:numCache>
                <c:formatCode>General</c:formatCode>
                <c:ptCount val="1"/>
                <c:pt idx="0">
                  <c:v>57.7</c:v>
                </c:pt>
              </c:numCache>
            </c:numRef>
          </c:val>
          <c:extLst>
            <c:ext xmlns:c16="http://schemas.microsoft.com/office/drawing/2014/chart" uri="{C3380CC4-5D6E-409C-BE32-E72D297353CC}">
              <c16:uniqueId val="{00000000-D93C-400D-8882-BE1C74F7DD9C}"/>
            </c:ext>
          </c:extLst>
        </c:ser>
        <c:ser>
          <c:idx val="1"/>
          <c:order val="1"/>
          <c:tx>
            <c:v>Junior/Senior High Schools</c:v>
          </c:tx>
          <c:spPr>
            <a:solidFill>
              <a:srgbClr val="F96A1B"/>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D93C-400D-8882-BE1C74F7DD9C}"/>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DQ19_1!$E$2</c:f>
              <c:numCache>
                <c:formatCode>General</c:formatCode>
                <c:ptCount val="1"/>
                <c:pt idx="0">
                  <c:v>8.9999999999999998E-4</c:v>
                </c:pt>
              </c:numCache>
            </c:numRef>
          </c:val>
          <c:extLst>
            <c:ext xmlns:c16="http://schemas.microsoft.com/office/drawing/2014/chart" uri="{C3380CC4-5D6E-409C-BE32-E72D297353CC}">
              <c16:uniqueId val="{00000002-D93C-400D-8882-BE1C74F7DD9C}"/>
            </c:ext>
          </c:extLst>
        </c:ser>
        <c:ser>
          <c:idx val="2"/>
          <c:order val="2"/>
          <c:tx>
            <c:v>Middle Schools</c:v>
          </c:tx>
          <c:spPr>
            <a:solidFill>
              <a:srgbClr val="08A1D9"/>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DQ19_1!$F$2</c:f>
              <c:numCache>
                <c:formatCode>General</c:formatCode>
                <c:ptCount val="1"/>
                <c:pt idx="0">
                  <c:v>70.599999999999994</c:v>
                </c:pt>
              </c:numCache>
            </c:numRef>
          </c:val>
          <c:extLst>
            <c:ext xmlns:c16="http://schemas.microsoft.com/office/drawing/2014/chart" uri="{C3380CC4-5D6E-409C-BE32-E72D297353CC}">
              <c16:uniqueId val="{00000003-D93C-400D-8882-BE1C74F7DD9C}"/>
            </c:ext>
          </c:extLst>
        </c:ser>
        <c:ser>
          <c:idx val="3"/>
          <c:order val="3"/>
          <c:tx>
            <c:v>High Schools</c:v>
          </c:tx>
          <c:spPr>
            <a:solidFill>
              <a:srgbClr val="7C984A"/>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DQ19_1!$G$2</c:f>
              <c:numCache>
                <c:formatCode>General</c:formatCode>
                <c:ptCount val="1"/>
                <c:pt idx="0">
                  <c:v>43.3</c:v>
                </c:pt>
              </c:numCache>
            </c:numRef>
          </c:val>
          <c:extLst>
            <c:ext xmlns:c16="http://schemas.microsoft.com/office/drawing/2014/chart" uri="{C3380CC4-5D6E-409C-BE32-E72D297353CC}">
              <c16:uniqueId val="{00000004-D93C-400D-8882-BE1C74F7DD9C}"/>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55375077300685E-2"/>
          <c:y val="0.86737709769761318"/>
          <c:w val="0.93095595653083874"/>
          <c:h val="4.6502734841596977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2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7876398785999"/>
          <c:y val="0.14961749470774677"/>
          <c:w val="0.65973256762027943"/>
          <c:h val="0.70765031280691049"/>
        </c:manualLayout>
      </c:layout>
      <c:barChart>
        <c:barDir val="bar"/>
        <c:grouping val="clustered"/>
        <c:varyColors val="0"/>
        <c:ser>
          <c:idx val="0"/>
          <c:order val="0"/>
          <c:tx>
            <c:v>All Schools</c:v>
          </c:tx>
          <c:spPr>
            <a:solidFill>
              <a:srgbClr val="797B7E"/>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DQ20_1!$D$2</c:f>
              <c:numCache>
                <c:formatCode>General</c:formatCode>
                <c:ptCount val="1"/>
                <c:pt idx="0">
                  <c:v>78.5</c:v>
                </c:pt>
              </c:numCache>
            </c:numRef>
          </c:val>
          <c:extLst>
            <c:ext xmlns:c16="http://schemas.microsoft.com/office/drawing/2014/chart" uri="{C3380CC4-5D6E-409C-BE32-E72D297353CC}">
              <c16:uniqueId val="{00000000-BC1F-4799-86A1-94476F147E3D}"/>
            </c:ext>
          </c:extLst>
        </c:ser>
        <c:ser>
          <c:idx val="1"/>
          <c:order val="1"/>
          <c:tx>
            <c:v>Junior/Senior High Schools</c:v>
          </c:tx>
          <c:spPr>
            <a:solidFill>
              <a:srgbClr val="F96A1B"/>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BC1F-4799-86A1-94476F147E3D}"/>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DQ20_1!$E$2</c:f>
              <c:numCache>
                <c:formatCode>General</c:formatCode>
                <c:ptCount val="1"/>
                <c:pt idx="0">
                  <c:v>8.9999999999999998E-4</c:v>
                </c:pt>
              </c:numCache>
            </c:numRef>
          </c:val>
          <c:extLst>
            <c:ext xmlns:c16="http://schemas.microsoft.com/office/drawing/2014/chart" uri="{C3380CC4-5D6E-409C-BE32-E72D297353CC}">
              <c16:uniqueId val="{00000002-BC1F-4799-86A1-94476F147E3D}"/>
            </c:ext>
          </c:extLst>
        </c:ser>
        <c:ser>
          <c:idx val="2"/>
          <c:order val="2"/>
          <c:tx>
            <c:v>Middle Schools</c:v>
          </c:tx>
          <c:spPr>
            <a:solidFill>
              <a:srgbClr val="08A1D9"/>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DQ20_1!$F$2</c:f>
              <c:numCache>
                <c:formatCode>General</c:formatCode>
                <c:ptCount val="1"/>
                <c:pt idx="0">
                  <c:v>76.400000000000006</c:v>
                </c:pt>
              </c:numCache>
            </c:numRef>
          </c:val>
          <c:extLst>
            <c:ext xmlns:c16="http://schemas.microsoft.com/office/drawing/2014/chart" uri="{C3380CC4-5D6E-409C-BE32-E72D297353CC}">
              <c16:uniqueId val="{00000003-BC1F-4799-86A1-94476F147E3D}"/>
            </c:ext>
          </c:extLst>
        </c:ser>
        <c:ser>
          <c:idx val="3"/>
          <c:order val="3"/>
          <c:tx>
            <c:v>High Schools</c:v>
          </c:tx>
          <c:spPr>
            <a:solidFill>
              <a:srgbClr val="7C984A"/>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DQ20_1!$G$2</c:f>
              <c:numCache>
                <c:formatCode>General</c:formatCode>
                <c:ptCount val="1"/>
                <c:pt idx="0">
                  <c:v>82.7</c:v>
                </c:pt>
              </c:numCache>
            </c:numRef>
          </c:val>
          <c:extLst>
            <c:ext xmlns:c16="http://schemas.microsoft.com/office/drawing/2014/chart" uri="{C3380CC4-5D6E-409C-BE32-E72D297353CC}">
              <c16:uniqueId val="{00000004-BC1F-4799-86A1-94476F147E3D}"/>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55375077300685E-2"/>
          <c:y val="0.86737709769761318"/>
          <c:w val="0.93095595653083874"/>
          <c:h val="4.6502734841596977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2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7876398785999"/>
          <c:y val="0.14961749470774677"/>
          <c:w val="0.65973256762027943"/>
          <c:h val="0.70765031280691049"/>
        </c:manualLayout>
      </c:layout>
      <c:barChart>
        <c:barDir val="bar"/>
        <c:grouping val="clustered"/>
        <c:varyColors val="0"/>
        <c:ser>
          <c:idx val="0"/>
          <c:order val="0"/>
          <c:tx>
            <c:strRef>
              <c:f>DQ21_1!$D$1</c:f>
              <c:strCache>
                <c:ptCount val="1"/>
                <c:pt idx="0">
                  <c:v>All Schools</c:v>
                </c:pt>
              </c:strCache>
            </c:strRef>
          </c:tx>
          <c:spPr>
            <a:solidFill>
              <a:srgbClr val="797B7E"/>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DQ21_1!$B$2:$C$3</c:f>
              <c:multiLvlStrCache>
                <c:ptCount val="2"/>
                <c:lvl>
                  <c:pt idx="0">
                    <c:v>After the school day</c:v>
                  </c:pt>
                  <c:pt idx="1">
                    <c:v>Before the school day</c:v>
                  </c:pt>
                </c:lvl>
                <c:lvl>
                  <c:pt idx="0">
                    <c:v>b.</c:v>
                  </c:pt>
                  <c:pt idx="1">
                    <c:v>a.</c:v>
                  </c:pt>
                </c:lvl>
              </c:multiLvlStrCache>
            </c:multiLvlStrRef>
          </c:cat>
          <c:val>
            <c:numRef>
              <c:f>DQ21_1!$D$2:$D$3</c:f>
              <c:numCache>
                <c:formatCode>General</c:formatCode>
                <c:ptCount val="2"/>
                <c:pt idx="0">
                  <c:v>76.5</c:v>
                </c:pt>
                <c:pt idx="1">
                  <c:v>32</c:v>
                </c:pt>
              </c:numCache>
            </c:numRef>
          </c:val>
          <c:extLst>
            <c:ext xmlns:c16="http://schemas.microsoft.com/office/drawing/2014/chart" uri="{C3380CC4-5D6E-409C-BE32-E72D297353CC}">
              <c16:uniqueId val="{00000000-24C1-4F82-AF1C-27A1F3A6F4A6}"/>
            </c:ext>
          </c:extLst>
        </c:ser>
        <c:ser>
          <c:idx val="1"/>
          <c:order val="1"/>
          <c:tx>
            <c:strRef>
              <c:f>DQ21_1!$E$1</c:f>
              <c:strCache>
                <c:ptCount val="1"/>
                <c:pt idx="0">
                  <c:v>Junior/Senior High Schools</c:v>
                </c:pt>
              </c:strCache>
            </c:strRef>
          </c:tx>
          <c:spPr>
            <a:solidFill>
              <a:srgbClr val="F96A1B"/>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24C1-4F82-AF1C-27A1F3A6F4A6}"/>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24C1-4F82-AF1C-27A1F3A6F4A6}"/>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DQ21_1!$B$2:$C$3</c:f>
              <c:multiLvlStrCache>
                <c:ptCount val="2"/>
                <c:lvl>
                  <c:pt idx="0">
                    <c:v>After the school day</c:v>
                  </c:pt>
                  <c:pt idx="1">
                    <c:v>Before the school day</c:v>
                  </c:pt>
                </c:lvl>
                <c:lvl>
                  <c:pt idx="0">
                    <c:v>b.</c:v>
                  </c:pt>
                  <c:pt idx="1">
                    <c:v>a.</c:v>
                  </c:pt>
                </c:lvl>
              </c:multiLvlStrCache>
            </c:multiLvlStrRef>
          </c:cat>
          <c:val>
            <c:numRef>
              <c:f>DQ21_1!$E$2:$E$3</c:f>
              <c:numCache>
                <c:formatCode>General</c:formatCode>
                <c:ptCount val="2"/>
                <c:pt idx="0">
                  <c:v>8.9999999999999998E-4</c:v>
                </c:pt>
                <c:pt idx="1">
                  <c:v>8.9999999999999998E-4</c:v>
                </c:pt>
              </c:numCache>
            </c:numRef>
          </c:val>
          <c:extLst>
            <c:ext xmlns:c16="http://schemas.microsoft.com/office/drawing/2014/chart" uri="{C3380CC4-5D6E-409C-BE32-E72D297353CC}">
              <c16:uniqueId val="{00000003-24C1-4F82-AF1C-27A1F3A6F4A6}"/>
            </c:ext>
          </c:extLst>
        </c:ser>
        <c:ser>
          <c:idx val="2"/>
          <c:order val="2"/>
          <c:tx>
            <c:strRef>
              <c:f>DQ21_1!$F$1</c:f>
              <c:strCache>
                <c:ptCount val="1"/>
                <c:pt idx="0">
                  <c:v>Middle Schools</c:v>
                </c:pt>
              </c:strCache>
            </c:strRef>
          </c:tx>
          <c:spPr>
            <a:solidFill>
              <a:srgbClr val="08A1D9"/>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DQ21_1!$B$2:$C$3</c:f>
              <c:multiLvlStrCache>
                <c:ptCount val="2"/>
                <c:lvl>
                  <c:pt idx="0">
                    <c:v>After the school day</c:v>
                  </c:pt>
                  <c:pt idx="1">
                    <c:v>Before the school day</c:v>
                  </c:pt>
                </c:lvl>
                <c:lvl>
                  <c:pt idx="0">
                    <c:v>b.</c:v>
                  </c:pt>
                  <c:pt idx="1">
                    <c:v>a.</c:v>
                  </c:pt>
                </c:lvl>
              </c:multiLvlStrCache>
            </c:multiLvlStrRef>
          </c:cat>
          <c:val>
            <c:numRef>
              <c:f>DQ21_1!$F$2:$F$3</c:f>
              <c:numCache>
                <c:formatCode>General</c:formatCode>
                <c:ptCount val="2"/>
                <c:pt idx="0">
                  <c:v>75</c:v>
                </c:pt>
                <c:pt idx="1">
                  <c:v>27.1</c:v>
                </c:pt>
              </c:numCache>
            </c:numRef>
          </c:val>
          <c:extLst>
            <c:ext xmlns:c16="http://schemas.microsoft.com/office/drawing/2014/chart" uri="{C3380CC4-5D6E-409C-BE32-E72D297353CC}">
              <c16:uniqueId val="{00000004-24C1-4F82-AF1C-27A1F3A6F4A6}"/>
            </c:ext>
          </c:extLst>
        </c:ser>
        <c:ser>
          <c:idx val="3"/>
          <c:order val="3"/>
          <c:tx>
            <c:strRef>
              <c:f>DQ21_1!$G$1</c:f>
              <c:strCache>
                <c:ptCount val="1"/>
                <c:pt idx="0">
                  <c:v>High Schools</c:v>
                </c:pt>
              </c:strCache>
            </c:strRef>
          </c:tx>
          <c:spPr>
            <a:solidFill>
              <a:srgbClr val="7C984A"/>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DQ21_1!$B$2:$C$3</c:f>
              <c:multiLvlStrCache>
                <c:ptCount val="2"/>
                <c:lvl>
                  <c:pt idx="0">
                    <c:v>After the school day</c:v>
                  </c:pt>
                  <c:pt idx="1">
                    <c:v>Before the school day</c:v>
                  </c:pt>
                </c:lvl>
                <c:lvl>
                  <c:pt idx="0">
                    <c:v>b.</c:v>
                  </c:pt>
                  <c:pt idx="1">
                    <c:v>a.</c:v>
                  </c:pt>
                </c:lvl>
              </c:multiLvlStrCache>
            </c:multiLvlStrRef>
          </c:cat>
          <c:val>
            <c:numRef>
              <c:f>DQ21_1!$G$2:$G$3</c:f>
              <c:numCache>
                <c:formatCode>General</c:formatCode>
                <c:ptCount val="2"/>
                <c:pt idx="0">
                  <c:v>78.8</c:v>
                </c:pt>
                <c:pt idx="1">
                  <c:v>38.4</c:v>
                </c:pt>
              </c:numCache>
            </c:numRef>
          </c:val>
          <c:extLst>
            <c:ext xmlns:c16="http://schemas.microsoft.com/office/drawing/2014/chart" uri="{C3380CC4-5D6E-409C-BE32-E72D297353CC}">
              <c16:uniqueId val="{00000005-24C1-4F82-AF1C-27A1F3A6F4A6}"/>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55375077300685E-2"/>
          <c:y val="0.86737709769761318"/>
          <c:w val="0.93095595653083874"/>
          <c:h val="4.6502734841596977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2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7876398785999"/>
          <c:y val="0.14961749470774677"/>
          <c:w val="0.65973256762027943"/>
          <c:h val="0.70765031280691049"/>
        </c:manualLayout>
      </c:layout>
      <c:barChart>
        <c:barDir val="bar"/>
        <c:grouping val="clustered"/>
        <c:varyColors val="0"/>
        <c:ser>
          <c:idx val="0"/>
          <c:order val="0"/>
          <c:tx>
            <c:strRef>
              <c:f>DQ22_1!$D$1</c:f>
              <c:strCache>
                <c:ptCount val="1"/>
                <c:pt idx="0">
                  <c:v>All Schools</c:v>
                </c:pt>
              </c:strCache>
            </c:strRef>
          </c:tx>
          <c:spPr>
            <a:solidFill>
              <a:srgbClr val="797B7E"/>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DQ22_1!$B$2:$C$3</c:f>
              <c:multiLvlStrCache>
                <c:ptCount val="2"/>
                <c:lvl>
                  <c:pt idx="0">
                    <c:v>Kitchen facilities and equipment</c:v>
                  </c:pt>
                  <c:pt idx="1">
                    <c:v>Physical activity or sports facilities</c:v>
                  </c:pt>
                </c:lvl>
                <c:lvl>
                  <c:pt idx="0">
                    <c:v>b.</c:v>
                  </c:pt>
                  <c:pt idx="1">
                    <c:v>a.</c:v>
                  </c:pt>
                </c:lvl>
              </c:multiLvlStrCache>
            </c:multiLvlStrRef>
          </c:cat>
          <c:val>
            <c:numRef>
              <c:f>DQ22_1!$D$2:$D$3</c:f>
              <c:numCache>
                <c:formatCode>General</c:formatCode>
                <c:ptCount val="2"/>
                <c:pt idx="0">
                  <c:v>20.8</c:v>
                </c:pt>
                <c:pt idx="1">
                  <c:v>67.7</c:v>
                </c:pt>
              </c:numCache>
            </c:numRef>
          </c:val>
          <c:extLst>
            <c:ext xmlns:c16="http://schemas.microsoft.com/office/drawing/2014/chart" uri="{C3380CC4-5D6E-409C-BE32-E72D297353CC}">
              <c16:uniqueId val="{00000000-0531-4334-A984-9D073A4BAFAB}"/>
            </c:ext>
          </c:extLst>
        </c:ser>
        <c:ser>
          <c:idx val="1"/>
          <c:order val="1"/>
          <c:tx>
            <c:strRef>
              <c:f>DQ22_1!$E$1</c:f>
              <c:strCache>
                <c:ptCount val="1"/>
                <c:pt idx="0">
                  <c:v>Junior/Senior High Schools</c:v>
                </c:pt>
              </c:strCache>
            </c:strRef>
          </c:tx>
          <c:spPr>
            <a:solidFill>
              <a:srgbClr val="F96A1B"/>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0531-4334-A984-9D073A4BAFAB}"/>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0531-4334-A984-9D073A4BAFAB}"/>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DQ22_1!$B$2:$C$3</c:f>
              <c:multiLvlStrCache>
                <c:ptCount val="2"/>
                <c:lvl>
                  <c:pt idx="0">
                    <c:v>Kitchen facilities and equipment</c:v>
                  </c:pt>
                  <c:pt idx="1">
                    <c:v>Physical activity or sports facilities</c:v>
                  </c:pt>
                </c:lvl>
                <c:lvl>
                  <c:pt idx="0">
                    <c:v>b.</c:v>
                  </c:pt>
                  <c:pt idx="1">
                    <c:v>a.</c:v>
                  </c:pt>
                </c:lvl>
              </c:multiLvlStrCache>
            </c:multiLvlStrRef>
          </c:cat>
          <c:val>
            <c:numRef>
              <c:f>DQ22_1!$E$2:$E$3</c:f>
              <c:numCache>
                <c:formatCode>General</c:formatCode>
                <c:ptCount val="2"/>
                <c:pt idx="0">
                  <c:v>8.9999999999999998E-4</c:v>
                </c:pt>
                <c:pt idx="1">
                  <c:v>8.9999999999999998E-4</c:v>
                </c:pt>
              </c:numCache>
            </c:numRef>
          </c:val>
          <c:extLst>
            <c:ext xmlns:c16="http://schemas.microsoft.com/office/drawing/2014/chart" uri="{C3380CC4-5D6E-409C-BE32-E72D297353CC}">
              <c16:uniqueId val="{00000003-0531-4334-A984-9D073A4BAFAB}"/>
            </c:ext>
          </c:extLst>
        </c:ser>
        <c:ser>
          <c:idx val="2"/>
          <c:order val="2"/>
          <c:tx>
            <c:strRef>
              <c:f>DQ22_1!$F$1</c:f>
              <c:strCache>
                <c:ptCount val="1"/>
                <c:pt idx="0">
                  <c:v>Middle Schools</c:v>
                </c:pt>
              </c:strCache>
            </c:strRef>
          </c:tx>
          <c:spPr>
            <a:solidFill>
              <a:srgbClr val="08A1D9"/>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DQ22_1!$B$2:$C$3</c:f>
              <c:multiLvlStrCache>
                <c:ptCount val="2"/>
                <c:lvl>
                  <c:pt idx="0">
                    <c:v>Kitchen facilities and equipment</c:v>
                  </c:pt>
                  <c:pt idx="1">
                    <c:v>Physical activity or sports facilities</c:v>
                  </c:pt>
                </c:lvl>
                <c:lvl>
                  <c:pt idx="0">
                    <c:v>b.</c:v>
                  </c:pt>
                  <c:pt idx="1">
                    <c:v>a.</c:v>
                  </c:pt>
                </c:lvl>
              </c:multiLvlStrCache>
            </c:multiLvlStrRef>
          </c:cat>
          <c:val>
            <c:numRef>
              <c:f>DQ22_1!$F$2:$F$3</c:f>
              <c:numCache>
                <c:formatCode>General</c:formatCode>
                <c:ptCount val="2"/>
                <c:pt idx="0">
                  <c:v>19</c:v>
                </c:pt>
                <c:pt idx="1">
                  <c:v>68.599999999999994</c:v>
                </c:pt>
              </c:numCache>
            </c:numRef>
          </c:val>
          <c:extLst>
            <c:ext xmlns:c16="http://schemas.microsoft.com/office/drawing/2014/chart" uri="{C3380CC4-5D6E-409C-BE32-E72D297353CC}">
              <c16:uniqueId val="{00000004-0531-4334-A984-9D073A4BAFAB}"/>
            </c:ext>
          </c:extLst>
        </c:ser>
        <c:ser>
          <c:idx val="3"/>
          <c:order val="3"/>
          <c:tx>
            <c:strRef>
              <c:f>DQ22_1!$G$1</c:f>
              <c:strCache>
                <c:ptCount val="1"/>
                <c:pt idx="0">
                  <c:v>High Schools</c:v>
                </c:pt>
              </c:strCache>
            </c:strRef>
          </c:tx>
          <c:spPr>
            <a:solidFill>
              <a:srgbClr val="7C984A"/>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DQ22_1!$B$2:$C$3</c:f>
              <c:multiLvlStrCache>
                <c:ptCount val="2"/>
                <c:lvl>
                  <c:pt idx="0">
                    <c:v>Kitchen facilities and equipment</c:v>
                  </c:pt>
                  <c:pt idx="1">
                    <c:v>Physical activity or sports facilities</c:v>
                  </c:pt>
                </c:lvl>
                <c:lvl>
                  <c:pt idx="0">
                    <c:v>b.</c:v>
                  </c:pt>
                  <c:pt idx="1">
                    <c:v>a.</c:v>
                  </c:pt>
                </c:lvl>
              </c:multiLvlStrCache>
            </c:multiLvlStrRef>
          </c:cat>
          <c:val>
            <c:numRef>
              <c:f>DQ22_1!$G$2:$G$3</c:f>
              <c:numCache>
                <c:formatCode>General</c:formatCode>
                <c:ptCount val="2"/>
                <c:pt idx="0">
                  <c:v>24.6</c:v>
                </c:pt>
                <c:pt idx="1">
                  <c:v>69.599999999999994</c:v>
                </c:pt>
              </c:numCache>
            </c:numRef>
          </c:val>
          <c:extLst>
            <c:ext xmlns:c16="http://schemas.microsoft.com/office/drawing/2014/chart" uri="{C3380CC4-5D6E-409C-BE32-E72D297353CC}">
              <c16:uniqueId val="{00000005-0531-4334-A984-9D073A4BAFAB}"/>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55375077300685E-2"/>
          <c:y val="0.86737709769761318"/>
          <c:w val="0.93095595653083874"/>
          <c:h val="4.6502734841596977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7876398785999"/>
          <c:y val="0.14961749470774677"/>
          <c:w val="0.65973256762027943"/>
          <c:h val="0.70765031280691049"/>
        </c:manualLayout>
      </c:layout>
      <c:barChart>
        <c:barDir val="bar"/>
        <c:grouping val="clustered"/>
        <c:varyColors val="0"/>
        <c:ser>
          <c:idx val="0"/>
          <c:order val="0"/>
          <c:tx>
            <c:strRef>
              <c:f>DQ02_1!$D$1</c:f>
              <c:strCache>
                <c:ptCount val="1"/>
                <c:pt idx="0">
                  <c:v>All Schools</c:v>
                </c:pt>
              </c:strCache>
            </c:strRef>
          </c:tx>
          <c:spPr>
            <a:solidFill>
              <a:srgbClr val="797B7E"/>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DQ02_1!$B$2:$C$6</c:f>
              <c:multiLvlStrCache>
                <c:ptCount val="5"/>
                <c:lvl>
                  <c:pt idx="0">
                    <c:v>Foods and beverages available at school outside the school meal programs</c:v>
                  </c:pt>
                  <c:pt idx="1">
                    <c:v>School meal programs</c:v>
                  </c:pt>
                  <c:pt idx="2">
                    <c:v>Physical activity</c:v>
                  </c:pt>
                  <c:pt idx="3">
                    <c:v>Physical education</c:v>
                  </c:pt>
                  <c:pt idx="4">
                    <c:v>Health education</c:v>
                  </c:pt>
                </c:lvl>
                <c:lvl>
                  <c:pt idx="0">
                    <c:v>e.</c:v>
                  </c:pt>
                  <c:pt idx="1">
                    <c:v>d.</c:v>
                  </c:pt>
                  <c:pt idx="2">
                    <c:v>c.</c:v>
                  </c:pt>
                  <c:pt idx="3">
                    <c:v>b.</c:v>
                  </c:pt>
                  <c:pt idx="4">
                    <c:v>a.</c:v>
                  </c:pt>
                </c:lvl>
              </c:multiLvlStrCache>
            </c:multiLvlStrRef>
          </c:cat>
          <c:val>
            <c:numRef>
              <c:f>DQ02_1!$D$2:$D$6</c:f>
              <c:numCache>
                <c:formatCode>General</c:formatCode>
                <c:ptCount val="5"/>
                <c:pt idx="0">
                  <c:v>18</c:v>
                </c:pt>
                <c:pt idx="1">
                  <c:v>19.2</c:v>
                </c:pt>
                <c:pt idx="2">
                  <c:v>21.7</c:v>
                </c:pt>
                <c:pt idx="3">
                  <c:v>29.6</c:v>
                </c:pt>
                <c:pt idx="4">
                  <c:v>31.9</c:v>
                </c:pt>
              </c:numCache>
            </c:numRef>
          </c:val>
          <c:extLst>
            <c:ext xmlns:c16="http://schemas.microsoft.com/office/drawing/2014/chart" uri="{C3380CC4-5D6E-409C-BE32-E72D297353CC}">
              <c16:uniqueId val="{00000000-76A9-48D3-96C4-F99869CBCDF6}"/>
            </c:ext>
          </c:extLst>
        </c:ser>
        <c:ser>
          <c:idx val="1"/>
          <c:order val="1"/>
          <c:tx>
            <c:strRef>
              <c:f>DQ02_1!$E$1</c:f>
              <c:strCache>
                <c:ptCount val="1"/>
                <c:pt idx="0">
                  <c:v>Junior/Senior High Schools</c:v>
                </c:pt>
              </c:strCache>
            </c:strRef>
          </c:tx>
          <c:spPr>
            <a:solidFill>
              <a:srgbClr val="F96A1B"/>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76A9-48D3-96C4-F99869CBCDF6}"/>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76A9-48D3-96C4-F99869CBCDF6}"/>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76A9-48D3-96C4-F99869CBCDF6}"/>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76A9-48D3-96C4-F99869CBCDF6}"/>
                </c:ext>
              </c:extLst>
            </c:dLbl>
            <c:dLbl>
              <c:idx val="4"/>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76A9-48D3-96C4-F99869CBCDF6}"/>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DQ02_1!$B$2:$C$6</c:f>
              <c:multiLvlStrCache>
                <c:ptCount val="5"/>
                <c:lvl>
                  <c:pt idx="0">
                    <c:v>Foods and beverages available at school outside the school meal programs</c:v>
                  </c:pt>
                  <c:pt idx="1">
                    <c:v>School meal programs</c:v>
                  </c:pt>
                  <c:pt idx="2">
                    <c:v>Physical activity</c:v>
                  </c:pt>
                  <c:pt idx="3">
                    <c:v>Physical education</c:v>
                  </c:pt>
                  <c:pt idx="4">
                    <c:v>Health education</c:v>
                  </c:pt>
                </c:lvl>
                <c:lvl>
                  <c:pt idx="0">
                    <c:v>e.</c:v>
                  </c:pt>
                  <c:pt idx="1">
                    <c:v>d.</c:v>
                  </c:pt>
                  <c:pt idx="2">
                    <c:v>c.</c:v>
                  </c:pt>
                  <c:pt idx="3">
                    <c:v>b.</c:v>
                  </c:pt>
                  <c:pt idx="4">
                    <c:v>a.</c:v>
                  </c:pt>
                </c:lvl>
              </c:multiLvlStrCache>
            </c:multiLvlStrRef>
          </c:cat>
          <c:val>
            <c:numRef>
              <c:f>DQ02_1!$E$2:$E$6</c:f>
              <c:numCache>
                <c:formatCode>General</c:formatCode>
                <c:ptCount val="5"/>
                <c:pt idx="0">
                  <c:v>8.9999999999999998E-4</c:v>
                </c:pt>
                <c:pt idx="1">
                  <c:v>8.9999999999999998E-4</c:v>
                </c:pt>
                <c:pt idx="2">
                  <c:v>8.9999999999999998E-4</c:v>
                </c:pt>
                <c:pt idx="3">
                  <c:v>8.9999999999999998E-4</c:v>
                </c:pt>
                <c:pt idx="4">
                  <c:v>8.9999999999999998E-4</c:v>
                </c:pt>
              </c:numCache>
            </c:numRef>
          </c:val>
          <c:extLst>
            <c:ext xmlns:c16="http://schemas.microsoft.com/office/drawing/2014/chart" uri="{C3380CC4-5D6E-409C-BE32-E72D297353CC}">
              <c16:uniqueId val="{00000006-76A9-48D3-96C4-F99869CBCDF6}"/>
            </c:ext>
          </c:extLst>
        </c:ser>
        <c:ser>
          <c:idx val="2"/>
          <c:order val="2"/>
          <c:tx>
            <c:strRef>
              <c:f>DQ02_1!$F$1</c:f>
              <c:strCache>
                <c:ptCount val="1"/>
                <c:pt idx="0">
                  <c:v>Middle Schools</c:v>
                </c:pt>
              </c:strCache>
            </c:strRef>
          </c:tx>
          <c:spPr>
            <a:solidFill>
              <a:srgbClr val="08A1D9"/>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DQ02_1!$B$2:$C$6</c:f>
              <c:multiLvlStrCache>
                <c:ptCount val="5"/>
                <c:lvl>
                  <c:pt idx="0">
                    <c:v>Foods and beverages available at school outside the school meal programs</c:v>
                  </c:pt>
                  <c:pt idx="1">
                    <c:v>School meal programs</c:v>
                  </c:pt>
                  <c:pt idx="2">
                    <c:v>Physical activity</c:v>
                  </c:pt>
                  <c:pt idx="3">
                    <c:v>Physical education</c:v>
                  </c:pt>
                  <c:pt idx="4">
                    <c:v>Health education</c:v>
                  </c:pt>
                </c:lvl>
                <c:lvl>
                  <c:pt idx="0">
                    <c:v>e.</c:v>
                  </c:pt>
                  <c:pt idx="1">
                    <c:v>d.</c:v>
                  </c:pt>
                  <c:pt idx="2">
                    <c:v>c.</c:v>
                  </c:pt>
                  <c:pt idx="3">
                    <c:v>b.</c:v>
                  </c:pt>
                  <c:pt idx="4">
                    <c:v>a.</c:v>
                  </c:pt>
                </c:lvl>
              </c:multiLvlStrCache>
            </c:multiLvlStrRef>
          </c:cat>
          <c:val>
            <c:numRef>
              <c:f>DQ02_1!$F$2:$F$6</c:f>
              <c:numCache>
                <c:formatCode>General</c:formatCode>
                <c:ptCount val="5"/>
                <c:pt idx="0">
                  <c:v>17</c:v>
                </c:pt>
                <c:pt idx="1">
                  <c:v>20</c:v>
                </c:pt>
                <c:pt idx="2">
                  <c:v>20.7</c:v>
                </c:pt>
                <c:pt idx="3">
                  <c:v>25.2</c:v>
                </c:pt>
                <c:pt idx="4">
                  <c:v>27.2</c:v>
                </c:pt>
              </c:numCache>
            </c:numRef>
          </c:val>
          <c:extLst>
            <c:ext xmlns:c16="http://schemas.microsoft.com/office/drawing/2014/chart" uri="{C3380CC4-5D6E-409C-BE32-E72D297353CC}">
              <c16:uniqueId val="{00000007-76A9-48D3-96C4-F99869CBCDF6}"/>
            </c:ext>
          </c:extLst>
        </c:ser>
        <c:ser>
          <c:idx val="3"/>
          <c:order val="3"/>
          <c:tx>
            <c:strRef>
              <c:f>DQ02_1!$G$1</c:f>
              <c:strCache>
                <c:ptCount val="1"/>
                <c:pt idx="0">
                  <c:v>High Schools</c:v>
                </c:pt>
              </c:strCache>
            </c:strRef>
          </c:tx>
          <c:spPr>
            <a:solidFill>
              <a:srgbClr val="7C984A"/>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DQ02_1!$B$2:$C$6</c:f>
              <c:multiLvlStrCache>
                <c:ptCount val="5"/>
                <c:lvl>
                  <c:pt idx="0">
                    <c:v>Foods and beverages available at school outside the school meal programs</c:v>
                  </c:pt>
                  <c:pt idx="1">
                    <c:v>School meal programs</c:v>
                  </c:pt>
                  <c:pt idx="2">
                    <c:v>Physical activity</c:v>
                  </c:pt>
                  <c:pt idx="3">
                    <c:v>Physical education</c:v>
                  </c:pt>
                  <c:pt idx="4">
                    <c:v>Health education</c:v>
                  </c:pt>
                </c:lvl>
                <c:lvl>
                  <c:pt idx="0">
                    <c:v>e.</c:v>
                  </c:pt>
                  <c:pt idx="1">
                    <c:v>d.</c:v>
                  </c:pt>
                  <c:pt idx="2">
                    <c:v>c.</c:v>
                  </c:pt>
                  <c:pt idx="3">
                    <c:v>b.</c:v>
                  </c:pt>
                  <c:pt idx="4">
                    <c:v>a.</c:v>
                  </c:pt>
                </c:lvl>
              </c:multiLvlStrCache>
            </c:multiLvlStrRef>
          </c:cat>
          <c:val>
            <c:numRef>
              <c:f>DQ02_1!$G$2:$G$6</c:f>
              <c:numCache>
                <c:formatCode>General</c:formatCode>
                <c:ptCount val="5"/>
                <c:pt idx="0">
                  <c:v>18.600000000000001</c:v>
                </c:pt>
                <c:pt idx="1">
                  <c:v>17.600000000000001</c:v>
                </c:pt>
                <c:pt idx="2">
                  <c:v>21.3</c:v>
                </c:pt>
                <c:pt idx="3">
                  <c:v>34</c:v>
                </c:pt>
                <c:pt idx="4">
                  <c:v>37.9</c:v>
                </c:pt>
              </c:numCache>
            </c:numRef>
          </c:val>
          <c:extLst>
            <c:ext xmlns:c16="http://schemas.microsoft.com/office/drawing/2014/chart" uri="{C3380CC4-5D6E-409C-BE32-E72D297353CC}">
              <c16:uniqueId val="{00000008-76A9-48D3-96C4-F99869CBCDF6}"/>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55375077300685E-2"/>
          <c:y val="0.86737709769761318"/>
          <c:w val="0.93095595653083874"/>
          <c:h val="4.6502734841596977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3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7876398785999"/>
          <c:y val="0.14961749470774677"/>
          <c:w val="0.65973256762027943"/>
          <c:h val="0.70765031280691049"/>
        </c:manualLayout>
      </c:layout>
      <c:barChart>
        <c:barDir val="bar"/>
        <c:grouping val="clustered"/>
        <c:varyColors val="0"/>
        <c:ser>
          <c:idx val="0"/>
          <c:order val="0"/>
          <c:tx>
            <c:v>All Schools</c:v>
          </c:tx>
          <c:spPr>
            <a:solidFill>
              <a:srgbClr val="797B7E"/>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DQ23_1!$D$2</c:f>
              <c:numCache>
                <c:formatCode>General</c:formatCode>
                <c:ptCount val="1"/>
                <c:pt idx="0">
                  <c:v>95.1</c:v>
                </c:pt>
              </c:numCache>
            </c:numRef>
          </c:val>
          <c:extLst>
            <c:ext xmlns:c16="http://schemas.microsoft.com/office/drawing/2014/chart" uri="{C3380CC4-5D6E-409C-BE32-E72D297353CC}">
              <c16:uniqueId val="{00000000-0DDC-4332-9F97-5AC606FA6D68}"/>
            </c:ext>
          </c:extLst>
        </c:ser>
        <c:ser>
          <c:idx val="1"/>
          <c:order val="1"/>
          <c:tx>
            <c:v>Junior/Senior High Schools</c:v>
          </c:tx>
          <c:spPr>
            <a:solidFill>
              <a:srgbClr val="F96A1B"/>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0DDC-4332-9F97-5AC606FA6D68}"/>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DQ23_1!$E$2</c:f>
              <c:numCache>
                <c:formatCode>General</c:formatCode>
                <c:ptCount val="1"/>
                <c:pt idx="0">
                  <c:v>8.9999999999999998E-4</c:v>
                </c:pt>
              </c:numCache>
            </c:numRef>
          </c:val>
          <c:extLst>
            <c:ext xmlns:c16="http://schemas.microsoft.com/office/drawing/2014/chart" uri="{C3380CC4-5D6E-409C-BE32-E72D297353CC}">
              <c16:uniqueId val="{00000002-0DDC-4332-9F97-5AC606FA6D68}"/>
            </c:ext>
          </c:extLst>
        </c:ser>
        <c:ser>
          <c:idx val="2"/>
          <c:order val="2"/>
          <c:tx>
            <c:v>Middle Schools</c:v>
          </c:tx>
          <c:spPr>
            <a:solidFill>
              <a:srgbClr val="08A1D9"/>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DQ23_1!$F$2</c:f>
              <c:numCache>
                <c:formatCode>General</c:formatCode>
                <c:ptCount val="1"/>
                <c:pt idx="0">
                  <c:v>94.2</c:v>
                </c:pt>
              </c:numCache>
            </c:numRef>
          </c:val>
          <c:extLst>
            <c:ext xmlns:c16="http://schemas.microsoft.com/office/drawing/2014/chart" uri="{C3380CC4-5D6E-409C-BE32-E72D297353CC}">
              <c16:uniqueId val="{00000003-0DDC-4332-9F97-5AC606FA6D68}"/>
            </c:ext>
          </c:extLst>
        </c:ser>
        <c:ser>
          <c:idx val="3"/>
          <c:order val="3"/>
          <c:tx>
            <c:v>High Schools</c:v>
          </c:tx>
          <c:spPr>
            <a:solidFill>
              <a:srgbClr val="7C984A"/>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DQ23_1!$G$2</c:f>
              <c:numCache>
                <c:formatCode>General</c:formatCode>
                <c:ptCount val="1"/>
                <c:pt idx="0">
                  <c:v>95.9</c:v>
                </c:pt>
              </c:numCache>
            </c:numRef>
          </c:val>
          <c:extLst>
            <c:ext xmlns:c16="http://schemas.microsoft.com/office/drawing/2014/chart" uri="{C3380CC4-5D6E-409C-BE32-E72D297353CC}">
              <c16:uniqueId val="{00000004-0DDC-4332-9F97-5AC606FA6D68}"/>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55375077300685E-2"/>
          <c:y val="0.86737709769761318"/>
          <c:w val="0.93095595653083874"/>
          <c:h val="4.6502734841596977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3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7876398785999"/>
          <c:y val="0.14961749470774677"/>
          <c:w val="0.65973256762027943"/>
          <c:h val="0.70765031280691049"/>
        </c:manualLayout>
      </c:layout>
      <c:barChart>
        <c:barDir val="bar"/>
        <c:grouping val="clustered"/>
        <c:varyColors val="0"/>
        <c:ser>
          <c:idx val="0"/>
          <c:order val="0"/>
          <c:tx>
            <c:strRef>
              <c:f>DQ24A_1!$D$1</c:f>
              <c:strCache>
                <c:ptCount val="1"/>
                <c:pt idx="0">
                  <c:v>All Schools</c:v>
                </c:pt>
              </c:strCache>
            </c:strRef>
          </c:tx>
          <c:spPr>
            <a:solidFill>
              <a:srgbClr val="797B7E"/>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DQ24A_1!$B$2:$C$6</c:f>
              <c:multiLvlStrCache>
                <c:ptCount val="5"/>
                <c:lvl>
                  <c:pt idx="0">
                    <c:v>Electronic vapor products (e.g., e-cigarettes, vape pipes, hookah pens)</c:v>
                  </c:pt>
                  <c:pt idx="1">
                    <c:v>Pipes</c:v>
                  </c:pt>
                  <c:pt idx="2">
                    <c:v>Cigars</c:v>
                  </c:pt>
                  <c:pt idx="3">
                    <c:v>Smokeless tobacco (e.g., chewing tobacco, snuff, dip, snus)</c:v>
                  </c:pt>
                  <c:pt idx="4">
                    <c:v>Cigarettes</c:v>
                  </c:pt>
                </c:lvl>
                <c:lvl>
                  <c:pt idx="0">
                    <c:v>e.</c:v>
                  </c:pt>
                  <c:pt idx="1">
                    <c:v>d.</c:v>
                  </c:pt>
                  <c:pt idx="2">
                    <c:v>c.</c:v>
                  </c:pt>
                  <c:pt idx="3">
                    <c:v>b.</c:v>
                  </c:pt>
                  <c:pt idx="4">
                    <c:v>a.</c:v>
                  </c:pt>
                </c:lvl>
              </c:multiLvlStrCache>
            </c:multiLvlStrRef>
          </c:cat>
          <c:val>
            <c:numRef>
              <c:f>DQ24A_1!$D$2:$D$6</c:f>
              <c:numCache>
                <c:formatCode>General</c:formatCode>
                <c:ptCount val="5"/>
                <c:pt idx="0">
                  <c:v>91.2</c:v>
                </c:pt>
                <c:pt idx="1">
                  <c:v>93</c:v>
                </c:pt>
                <c:pt idx="2">
                  <c:v>92.5</c:v>
                </c:pt>
                <c:pt idx="3">
                  <c:v>93.5</c:v>
                </c:pt>
                <c:pt idx="4">
                  <c:v>94.8</c:v>
                </c:pt>
              </c:numCache>
            </c:numRef>
          </c:val>
          <c:extLst>
            <c:ext xmlns:c16="http://schemas.microsoft.com/office/drawing/2014/chart" uri="{C3380CC4-5D6E-409C-BE32-E72D297353CC}">
              <c16:uniqueId val="{00000000-1B50-4BA2-9E01-4AF37073110E}"/>
            </c:ext>
          </c:extLst>
        </c:ser>
        <c:ser>
          <c:idx val="1"/>
          <c:order val="1"/>
          <c:tx>
            <c:strRef>
              <c:f>DQ24A_1!$E$1</c:f>
              <c:strCache>
                <c:ptCount val="1"/>
                <c:pt idx="0">
                  <c:v>Junior/Senior High Schools</c:v>
                </c:pt>
              </c:strCache>
            </c:strRef>
          </c:tx>
          <c:spPr>
            <a:solidFill>
              <a:srgbClr val="F96A1B"/>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1B50-4BA2-9E01-4AF37073110E}"/>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1B50-4BA2-9E01-4AF37073110E}"/>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1B50-4BA2-9E01-4AF37073110E}"/>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1B50-4BA2-9E01-4AF37073110E}"/>
                </c:ext>
              </c:extLst>
            </c:dLbl>
            <c:dLbl>
              <c:idx val="4"/>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1B50-4BA2-9E01-4AF37073110E}"/>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DQ24A_1!$B$2:$C$6</c:f>
              <c:multiLvlStrCache>
                <c:ptCount val="5"/>
                <c:lvl>
                  <c:pt idx="0">
                    <c:v>Electronic vapor products (e.g., e-cigarettes, vape pipes, hookah pens)</c:v>
                  </c:pt>
                  <c:pt idx="1">
                    <c:v>Pipes</c:v>
                  </c:pt>
                  <c:pt idx="2">
                    <c:v>Cigars</c:v>
                  </c:pt>
                  <c:pt idx="3">
                    <c:v>Smokeless tobacco (e.g., chewing tobacco, snuff, dip, snus)</c:v>
                  </c:pt>
                  <c:pt idx="4">
                    <c:v>Cigarettes</c:v>
                  </c:pt>
                </c:lvl>
                <c:lvl>
                  <c:pt idx="0">
                    <c:v>e.</c:v>
                  </c:pt>
                  <c:pt idx="1">
                    <c:v>d.</c:v>
                  </c:pt>
                  <c:pt idx="2">
                    <c:v>c.</c:v>
                  </c:pt>
                  <c:pt idx="3">
                    <c:v>b.</c:v>
                  </c:pt>
                  <c:pt idx="4">
                    <c:v>a.</c:v>
                  </c:pt>
                </c:lvl>
              </c:multiLvlStrCache>
            </c:multiLvlStrRef>
          </c:cat>
          <c:val>
            <c:numRef>
              <c:f>DQ24A_1!$E$2:$E$6</c:f>
              <c:numCache>
                <c:formatCode>General</c:formatCode>
                <c:ptCount val="5"/>
                <c:pt idx="0">
                  <c:v>8.9999999999999998E-4</c:v>
                </c:pt>
                <c:pt idx="1">
                  <c:v>8.9999999999999998E-4</c:v>
                </c:pt>
                <c:pt idx="2">
                  <c:v>8.9999999999999998E-4</c:v>
                </c:pt>
                <c:pt idx="3">
                  <c:v>8.9999999999999998E-4</c:v>
                </c:pt>
                <c:pt idx="4">
                  <c:v>8.9999999999999998E-4</c:v>
                </c:pt>
              </c:numCache>
            </c:numRef>
          </c:val>
          <c:extLst>
            <c:ext xmlns:c16="http://schemas.microsoft.com/office/drawing/2014/chart" uri="{C3380CC4-5D6E-409C-BE32-E72D297353CC}">
              <c16:uniqueId val="{00000006-1B50-4BA2-9E01-4AF37073110E}"/>
            </c:ext>
          </c:extLst>
        </c:ser>
        <c:ser>
          <c:idx val="2"/>
          <c:order val="2"/>
          <c:tx>
            <c:strRef>
              <c:f>DQ24A_1!$F$1</c:f>
              <c:strCache>
                <c:ptCount val="1"/>
                <c:pt idx="0">
                  <c:v>Middle Schools</c:v>
                </c:pt>
              </c:strCache>
            </c:strRef>
          </c:tx>
          <c:spPr>
            <a:solidFill>
              <a:srgbClr val="08A1D9"/>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DQ24A_1!$B$2:$C$6</c:f>
              <c:multiLvlStrCache>
                <c:ptCount val="5"/>
                <c:lvl>
                  <c:pt idx="0">
                    <c:v>Electronic vapor products (e.g., e-cigarettes, vape pipes, hookah pens)</c:v>
                  </c:pt>
                  <c:pt idx="1">
                    <c:v>Pipes</c:v>
                  </c:pt>
                  <c:pt idx="2">
                    <c:v>Cigars</c:v>
                  </c:pt>
                  <c:pt idx="3">
                    <c:v>Smokeless tobacco (e.g., chewing tobacco, snuff, dip, snus)</c:v>
                  </c:pt>
                  <c:pt idx="4">
                    <c:v>Cigarettes</c:v>
                  </c:pt>
                </c:lvl>
                <c:lvl>
                  <c:pt idx="0">
                    <c:v>e.</c:v>
                  </c:pt>
                  <c:pt idx="1">
                    <c:v>d.</c:v>
                  </c:pt>
                  <c:pt idx="2">
                    <c:v>c.</c:v>
                  </c:pt>
                  <c:pt idx="3">
                    <c:v>b.</c:v>
                  </c:pt>
                  <c:pt idx="4">
                    <c:v>a.</c:v>
                  </c:pt>
                </c:lvl>
              </c:multiLvlStrCache>
            </c:multiLvlStrRef>
          </c:cat>
          <c:val>
            <c:numRef>
              <c:f>DQ24A_1!$F$2:$F$6</c:f>
              <c:numCache>
                <c:formatCode>General</c:formatCode>
                <c:ptCount val="5"/>
                <c:pt idx="0">
                  <c:v>88.9</c:v>
                </c:pt>
                <c:pt idx="1">
                  <c:v>91.4</c:v>
                </c:pt>
                <c:pt idx="2">
                  <c:v>92.1</c:v>
                </c:pt>
                <c:pt idx="3">
                  <c:v>91.4</c:v>
                </c:pt>
                <c:pt idx="4">
                  <c:v>93.7</c:v>
                </c:pt>
              </c:numCache>
            </c:numRef>
          </c:val>
          <c:extLst>
            <c:ext xmlns:c16="http://schemas.microsoft.com/office/drawing/2014/chart" uri="{C3380CC4-5D6E-409C-BE32-E72D297353CC}">
              <c16:uniqueId val="{00000007-1B50-4BA2-9E01-4AF37073110E}"/>
            </c:ext>
          </c:extLst>
        </c:ser>
        <c:ser>
          <c:idx val="3"/>
          <c:order val="3"/>
          <c:tx>
            <c:strRef>
              <c:f>DQ24A_1!$G$1</c:f>
              <c:strCache>
                <c:ptCount val="1"/>
                <c:pt idx="0">
                  <c:v>High Schools</c:v>
                </c:pt>
              </c:strCache>
            </c:strRef>
          </c:tx>
          <c:spPr>
            <a:solidFill>
              <a:srgbClr val="7C984A"/>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DQ24A_1!$B$2:$C$6</c:f>
              <c:multiLvlStrCache>
                <c:ptCount val="5"/>
                <c:lvl>
                  <c:pt idx="0">
                    <c:v>Electronic vapor products (e.g., e-cigarettes, vape pipes, hookah pens)</c:v>
                  </c:pt>
                  <c:pt idx="1">
                    <c:v>Pipes</c:v>
                  </c:pt>
                  <c:pt idx="2">
                    <c:v>Cigars</c:v>
                  </c:pt>
                  <c:pt idx="3">
                    <c:v>Smokeless tobacco (e.g., chewing tobacco, snuff, dip, snus)</c:v>
                  </c:pt>
                  <c:pt idx="4">
                    <c:v>Cigarettes</c:v>
                  </c:pt>
                </c:lvl>
                <c:lvl>
                  <c:pt idx="0">
                    <c:v>e.</c:v>
                  </c:pt>
                  <c:pt idx="1">
                    <c:v>d.</c:v>
                  </c:pt>
                  <c:pt idx="2">
                    <c:v>c.</c:v>
                  </c:pt>
                  <c:pt idx="3">
                    <c:v>b.</c:v>
                  </c:pt>
                  <c:pt idx="4">
                    <c:v>a.</c:v>
                  </c:pt>
                </c:lvl>
              </c:multiLvlStrCache>
            </c:multiLvlStrRef>
          </c:cat>
          <c:val>
            <c:numRef>
              <c:f>DQ24A_1!$G$2:$G$6</c:f>
              <c:numCache>
                <c:formatCode>General</c:formatCode>
                <c:ptCount val="5"/>
                <c:pt idx="0">
                  <c:v>93.5</c:v>
                </c:pt>
                <c:pt idx="1">
                  <c:v>94.6</c:v>
                </c:pt>
                <c:pt idx="2">
                  <c:v>92.4</c:v>
                </c:pt>
                <c:pt idx="3">
                  <c:v>95.7</c:v>
                </c:pt>
                <c:pt idx="4">
                  <c:v>95.7</c:v>
                </c:pt>
              </c:numCache>
            </c:numRef>
          </c:val>
          <c:extLst>
            <c:ext xmlns:c16="http://schemas.microsoft.com/office/drawing/2014/chart" uri="{C3380CC4-5D6E-409C-BE32-E72D297353CC}">
              <c16:uniqueId val="{00000008-1B50-4BA2-9E01-4AF37073110E}"/>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55375077300685E-2"/>
          <c:y val="0.86737709769761318"/>
          <c:w val="0.93095595653083874"/>
          <c:h val="4.6502734841596977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3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7876398785999"/>
          <c:y val="0.14961749470774677"/>
          <c:w val="0.65973256762027943"/>
          <c:h val="0.70765031280691049"/>
        </c:manualLayout>
      </c:layout>
      <c:barChart>
        <c:barDir val="bar"/>
        <c:grouping val="clustered"/>
        <c:varyColors val="0"/>
        <c:ser>
          <c:idx val="0"/>
          <c:order val="0"/>
          <c:tx>
            <c:strRef>
              <c:f>DQ24B_1!$D$1</c:f>
              <c:strCache>
                <c:ptCount val="1"/>
                <c:pt idx="0">
                  <c:v>All Schools</c:v>
                </c:pt>
              </c:strCache>
            </c:strRef>
          </c:tx>
          <c:spPr>
            <a:solidFill>
              <a:srgbClr val="797B7E"/>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DQ24B_1!$B$2:$C$6</c:f>
              <c:multiLvlStrCache>
                <c:ptCount val="5"/>
                <c:lvl>
                  <c:pt idx="0">
                    <c:v>Electronic vapor products (e.g., e-cigarettes, vape pipes, hookah pens)</c:v>
                  </c:pt>
                  <c:pt idx="1">
                    <c:v>Pipes</c:v>
                  </c:pt>
                  <c:pt idx="2">
                    <c:v>Cigars</c:v>
                  </c:pt>
                  <c:pt idx="3">
                    <c:v>Smokeless tobacco (e.g., chewing tobacco, snuff, dip, snus)</c:v>
                  </c:pt>
                  <c:pt idx="4">
                    <c:v>Cigarettes</c:v>
                  </c:pt>
                </c:lvl>
                <c:lvl>
                  <c:pt idx="0">
                    <c:v>e.</c:v>
                  </c:pt>
                  <c:pt idx="1">
                    <c:v>d.</c:v>
                  </c:pt>
                  <c:pt idx="2">
                    <c:v>c.</c:v>
                  </c:pt>
                  <c:pt idx="3">
                    <c:v>b.</c:v>
                  </c:pt>
                  <c:pt idx="4">
                    <c:v>a.</c:v>
                  </c:pt>
                </c:lvl>
              </c:multiLvlStrCache>
            </c:multiLvlStrRef>
          </c:cat>
          <c:val>
            <c:numRef>
              <c:f>DQ24B_1!$D$2:$D$6</c:f>
              <c:numCache>
                <c:formatCode>General</c:formatCode>
                <c:ptCount val="5"/>
                <c:pt idx="0">
                  <c:v>90.8</c:v>
                </c:pt>
                <c:pt idx="1">
                  <c:v>92.6</c:v>
                </c:pt>
                <c:pt idx="2">
                  <c:v>92.5</c:v>
                </c:pt>
                <c:pt idx="3">
                  <c:v>93.5</c:v>
                </c:pt>
                <c:pt idx="4">
                  <c:v>94.3</c:v>
                </c:pt>
              </c:numCache>
            </c:numRef>
          </c:val>
          <c:extLst>
            <c:ext xmlns:c16="http://schemas.microsoft.com/office/drawing/2014/chart" uri="{C3380CC4-5D6E-409C-BE32-E72D297353CC}">
              <c16:uniqueId val="{00000000-FFFB-4E89-92FB-C5D265E7EAEE}"/>
            </c:ext>
          </c:extLst>
        </c:ser>
        <c:ser>
          <c:idx val="1"/>
          <c:order val="1"/>
          <c:tx>
            <c:strRef>
              <c:f>DQ24B_1!$E$1</c:f>
              <c:strCache>
                <c:ptCount val="1"/>
                <c:pt idx="0">
                  <c:v>Junior/Senior High Schools</c:v>
                </c:pt>
              </c:strCache>
            </c:strRef>
          </c:tx>
          <c:spPr>
            <a:solidFill>
              <a:srgbClr val="F96A1B"/>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FFFB-4E89-92FB-C5D265E7EAEE}"/>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FFFB-4E89-92FB-C5D265E7EAEE}"/>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FFFB-4E89-92FB-C5D265E7EAEE}"/>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FFFB-4E89-92FB-C5D265E7EAEE}"/>
                </c:ext>
              </c:extLst>
            </c:dLbl>
            <c:dLbl>
              <c:idx val="4"/>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FFFB-4E89-92FB-C5D265E7EAEE}"/>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DQ24B_1!$B$2:$C$6</c:f>
              <c:multiLvlStrCache>
                <c:ptCount val="5"/>
                <c:lvl>
                  <c:pt idx="0">
                    <c:v>Electronic vapor products (e.g., e-cigarettes, vape pipes, hookah pens)</c:v>
                  </c:pt>
                  <c:pt idx="1">
                    <c:v>Pipes</c:v>
                  </c:pt>
                  <c:pt idx="2">
                    <c:v>Cigars</c:v>
                  </c:pt>
                  <c:pt idx="3">
                    <c:v>Smokeless tobacco (e.g., chewing tobacco, snuff, dip, snus)</c:v>
                  </c:pt>
                  <c:pt idx="4">
                    <c:v>Cigarettes</c:v>
                  </c:pt>
                </c:lvl>
                <c:lvl>
                  <c:pt idx="0">
                    <c:v>e.</c:v>
                  </c:pt>
                  <c:pt idx="1">
                    <c:v>d.</c:v>
                  </c:pt>
                  <c:pt idx="2">
                    <c:v>c.</c:v>
                  </c:pt>
                  <c:pt idx="3">
                    <c:v>b.</c:v>
                  </c:pt>
                  <c:pt idx="4">
                    <c:v>a.</c:v>
                  </c:pt>
                </c:lvl>
              </c:multiLvlStrCache>
            </c:multiLvlStrRef>
          </c:cat>
          <c:val>
            <c:numRef>
              <c:f>DQ24B_1!$E$2:$E$6</c:f>
              <c:numCache>
                <c:formatCode>General</c:formatCode>
                <c:ptCount val="5"/>
                <c:pt idx="0">
                  <c:v>8.9999999999999998E-4</c:v>
                </c:pt>
                <c:pt idx="1">
                  <c:v>8.9999999999999998E-4</c:v>
                </c:pt>
                <c:pt idx="2">
                  <c:v>8.9999999999999998E-4</c:v>
                </c:pt>
                <c:pt idx="3">
                  <c:v>8.9999999999999998E-4</c:v>
                </c:pt>
                <c:pt idx="4">
                  <c:v>8.9999999999999998E-4</c:v>
                </c:pt>
              </c:numCache>
            </c:numRef>
          </c:val>
          <c:extLst>
            <c:ext xmlns:c16="http://schemas.microsoft.com/office/drawing/2014/chart" uri="{C3380CC4-5D6E-409C-BE32-E72D297353CC}">
              <c16:uniqueId val="{00000006-FFFB-4E89-92FB-C5D265E7EAEE}"/>
            </c:ext>
          </c:extLst>
        </c:ser>
        <c:ser>
          <c:idx val="2"/>
          <c:order val="2"/>
          <c:tx>
            <c:strRef>
              <c:f>DQ24B_1!$F$1</c:f>
              <c:strCache>
                <c:ptCount val="1"/>
                <c:pt idx="0">
                  <c:v>Middle Schools</c:v>
                </c:pt>
              </c:strCache>
            </c:strRef>
          </c:tx>
          <c:spPr>
            <a:solidFill>
              <a:srgbClr val="08A1D9"/>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DQ24B_1!$B$2:$C$6</c:f>
              <c:multiLvlStrCache>
                <c:ptCount val="5"/>
                <c:lvl>
                  <c:pt idx="0">
                    <c:v>Electronic vapor products (e.g., e-cigarettes, vape pipes, hookah pens)</c:v>
                  </c:pt>
                  <c:pt idx="1">
                    <c:v>Pipes</c:v>
                  </c:pt>
                  <c:pt idx="2">
                    <c:v>Cigars</c:v>
                  </c:pt>
                  <c:pt idx="3">
                    <c:v>Smokeless tobacco (e.g., chewing tobacco, snuff, dip, snus)</c:v>
                  </c:pt>
                  <c:pt idx="4">
                    <c:v>Cigarettes</c:v>
                  </c:pt>
                </c:lvl>
                <c:lvl>
                  <c:pt idx="0">
                    <c:v>e.</c:v>
                  </c:pt>
                  <c:pt idx="1">
                    <c:v>d.</c:v>
                  </c:pt>
                  <c:pt idx="2">
                    <c:v>c.</c:v>
                  </c:pt>
                  <c:pt idx="3">
                    <c:v>b.</c:v>
                  </c:pt>
                  <c:pt idx="4">
                    <c:v>a.</c:v>
                  </c:pt>
                </c:lvl>
              </c:multiLvlStrCache>
            </c:multiLvlStrRef>
          </c:cat>
          <c:val>
            <c:numRef>
              <c:f>DQ24B_1!$F$2:$F$6</c:f>
              <c:numCache>
                <c:formatCode>General</c:formatCode>
                <c:ptCount val="5"/>
                <c:pt idx="0">
                  <c:v>88.2</c:v>
                </c:pt>
                <c:pt idx="1">
                  <c:v>90.6</c:v>
                </c:pt>
                <c:pt idx="2">
                  <c:v>91.4</c:v>
                </c:pt>
                <c:pt idx="3">
                  <c:v>91.3</c:v>
                </c:pt>
                <c:pt idx="4">
                  <c:v>92.9</c:v>
                </c:pt>
              </c:numCache>
            </c:numRef>
          </c:val>
          <c:extLst>
            <c:ext xmlns:c16="http://schemas.microsoft.com/office/drawing/2014/chart" uri="{C3380CC4-5D6E-409C-BE32-E72D297353CC}">
              <c16:uniqueId val="{00000007-FFFB-4E89-92FB-C5D265E7EAEE}"/>
            </c:ext>
          </c:extLst>
        </c:ser>
        <c:ser>
          <c:idx val="3"/>
          <c:order val="3"/>
          <c:tx>
            <c:strRef>
              <c:f>DQ24B_1!$G$1</c:f>
              <c:strCache>
                <c:ptCount val="1"/>
                <c:pt idx="0">
                  <c:v>High Schools</c:v>
                </c:pt>
              </c:strCache>
            </c:strRef>
          </c:tx>
          <c:spPr>
            <a:solidFill>
              <a:srgbClr val="7C984A"/>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DQ24B_1!$B$2:$C$6</c:f>
              <c:multiLvlStrCache>
                <c:ptCount val="5"/>
                <c:lvl>
                  <c:pt idx="0">
                    <c:v>Electronic vapor products (e.g., e-cigarettes, vape pipes, hookah pens)</c:v>
                  </c:pt>
                  <c:pt idx="1">
                    <c:v>Pipes</c:v>
                  </c:pt>
                  <c:pt idx="2">
                    <c:v>Cigars</c:v>
                  </c:pt>
                  <c:pt idx="3">
                    <c:v>Smokeless tobacco (e.g., chewing tobacco, snuff, dip, snus)</c:v>
                  </c:pt>
                  <c:pt idx="4">
                    <c:v>Cigarettes</c:v>
                  </c:pt>
                </c:lvl>
                <c:lvl>
                  <c:pt idx="0">
                    <c:v>e.</c:v>
                  </c:pt>
                  <c:pt idx="1">
                    <c:v>d.</c:v>
                  </c:pt>
                  <c:pt idx="2">
                    <c:v>c.</c:v>
                  </c:pt>
                  <c:pt idx="3">
                    <c:v>b.</c:v>
                  </c:pt>
                  <c:pt idx="4">
                    <c:v>a.</c:v>
                  </c:pt>
                </c:lvl>
              </c:multiLvlStrCache>
            </c:multiLvlStrRef>
          </c:cat>
          <c:val>
            <c:numRef>
              <c:f>DQ24B_1!$G$2:$G$6</c:f>
              <c:numCache>
                <c:formatCode>General</c:formatCode>
                <c:ptCount val="5"/>
                <c:pt idx="0">
                  <c:v>93.5</c:v>
                </c:pt>
                <c:pt idx="1">
                  <c:v>94.6</c:v>
                </c:pt>
                <c:pt idx="2">
                  <c:v>93.5</c:v>
                </c:pt>
                <c:pt idx="3">
                  <c:v>95.7</c:v>
                </c:pt>
                <c:pt idx="4">
                  <c:v>95.7</c:v>
                </c:pt>
              </c:numCache>
            </c:numRef>
          </c:val>
          <c:extLst>
            <c:ext xmlns:c16="http://schemas.microsoft.com/office/drawing/2014/chart" uri="{C3380CC4-5D6E-409C-BE32-E72D297353CC}">
              <c16:uniqueId val="{00000008-FFFB-4E89-92FB-C5D265E7EAEE}"/>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55375077300685E-2"/>
          <c:y val="0.86737709769761318"/>
          <c:w val="0.93095595653083874"/>
          <c:h val="4.6502734841596977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3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7876398785999"/>
          <c:y val="0.14961749470774677"/>
          <c:w val="0.65973256762027943"/>
          <c:h val="0.70765031280691049"/>
        </c:manualLayout>
      </c:layout>
      <c:barChart>
        <c:barDir val="bar"/>
        <c:grouping val="clustered"/>
        <c:varyColors val="0"/>
        <c:ser>
          <c:idx val="0"/>
          <c:order val="0"/>
          <c:tx>
            <c:strRef>
              <c:f>DQ24C_1!$D$1</c:f>
              <c:strCache>
                <c:ptCount val="1"/>
                <c:pt idx="0">
                  <c:v>All Schools</c:v>
                </c:pt>
              </c:strCache>
            </c:strRef>
          </c:tx>
          <c:spPr>
            <a:solidFill>
              <a:srgbClr val="797B7E"/>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DQ24C_1!$B$2:$C$6</c:f>
              <c:multiLvlStrCache>
                <c:ptCount val="5"/>
                <c:lvl>
                  <c:pt idx="0">
                    <c:v>Electronic vapor products (e.g., e-cigarettes, vape pipes, hookah pens)</c:v>
                  </c:pt>
                  <c:pt idx="1">
                    <c:v>Pipes</c:v>
                  </c:pt>
                  <c:pt idx="2">
                    <c:v>Cigars</c:v>
                  </c:pt>
                  <c:pt idx="3">
                    <c:v>Smokeless tobacco (e.g., chewing tobacco, snuff, dip, snus)</c:v>
                  </c:pt>
                  <c:pt idx="4">
                    <c:v>Cigarettes</c:v>
                  </c:pt>
                </c:lvl>
                <c:lvl>
                  <c:pt idx="0">
                    <c:v>e.</c:v>
                  </c:pt>
                  <c:pt idx="1">
                    <c:v>d.</c:v>
                  </c:pt>
                  <c:pt idx="2">
                    <c:v>c.</c:v>
                  </c:pt>
                  <c:pt idx="3">
                    <c:v>b.</c:v>
                  </c:pt>
                  <c:pt idx="4">
                    <c:v>a.</c:v>
                  </c:pt>
                </c:lvl>
              </c:multiLvlStrCache>
            </c:multiLvlStrRef>
          </c:cat>
          <c:val>
            <c:numRef>
              <c:f>DQ24C_1!$D$2:$D$6</c:f>
              <c:numCache>
                <c:formatCode>General</c:formatCode>
                <c:ptCount val="5"/>
                <c:pt idx="0">
                  <c:v>89.1</c:v>
                </c:pt>
                <c:pt idx="1">
                  <c:v>90.4</c:v>
                </c:pt>
                <c:pt idx="2">
                  <c:v>90.4</c:v>
                </c:pt>
                <c:pt idx="3">
                  <c:v>91.3</c:v>
                </c:pt>
                <c:pt idx="4">
                  <c:v>93</c:v>
                </c:pt>
              </c:numCache>
            </c:numRef>
          </c:val>
          <c:extLst>
            <c:ext xmlns:c16="http://schemas.microsoft.com/office/drawing/2014/chart" uri="{C3380CC4-5D6E-409C-BE32-E72D297353CC}">
              <c16:uniqueId val="{00000000-3CC1-48BB-B32B-56C4553F4D8D}"/>
            </c:ext>
          </c:extLst>
        </c:ser>
        <c:ser>
          <c:idx val="1"/>
          <c:order val="1"/>
          <c:tx>
            <c:strRef>
              <c:f>DQ24C_1!$E$1</c:f>
              <c:strCache>
                <c:ptCount val="1"/>
                <c:pt idx="0">
                  <c:v>Junior/Senior High Schools</c:v>
                </c:pt>
              </c:strCache>
            </c:strRef>
          </c:tx>
          <c:spPr>
            <a:solidFill>
              <a:srgbClr val="F96A1B"/>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3CC1-48BB-B32B-56C4553F4D8D}"/>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3CC1-48BB-B32B-56C4553F4D8D}"/>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3CC1-48BB-B32B-56C4553F4D8D}"/>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3CC1-48BB-B32B-56C4553F4D8D}"/>
                </c:ext>
              </c:extLst>
            </c:dLbl>
            <c:dLbl>
              <c:idx val="4"/>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3CC1-48BB-B32B-56C4553F4D8D}"/>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DQ24C_1!$B$2:$C$6</c:f>
              <c:multiLvlStrCache>
                <c:ptCount val="5"/>
                <c:lvl>
                  <c:pt idx="0">
                    <c:v>Electronic vapor products (e.g., e-cigarettes, vape pipes, hookah pens)</c:v>
                  </c:pt>
                  <c:pt idx="1">
                    <c:v>Pipes</c:v>
                  </c:pt>
                  <c:pt idx="2">
                    <c:v>Cigars</c:v>
                  </c:pt>
                  <c:pt idx="3">
                    <c:v>Smokeless tobacco (e.g., chewing tobacco, snuff, dip, snus)</c:v>
                  </c:pt>
                  <c:pt idx="4">
                    <c:v>Cigarettes</c:v>
                  </c:pt>
                </c:lvl>
                <c:lvl>
                  <c:pt idx="0">
                    <c:v>e.</c:v>
                  </c:pt>
                  <c:pt idx="1">
                    <c:v>d.</c:v>
                  </c:pt>
                  <c:pt idx="2">
                    <c:v>c.</c:v>
                  </c:pt>
                  <c:pt idx="3">
                    <c:v>b.</c:v>
                  </c:pt>
                  <c:pt idx="4">
                    <c:v>a.</c:v>
                  </c:pt>
                </c:lvl>
              </c:multiLvlStrCache>
            </c:multiLvlStrRef>
          </c:cat>
          <c:val>
            <c:numRef>
              <c:f>DQ24C_1!$E$2:$E$6</c:f>
              <c:numCache>
                <c:formatCode>General</c:formatCode>
                <c:ptCount val="5"/>
                <c:pt idx="0">
                  <c:v>8.9999999999999998E-4</c:v>
                </c:pt>
                <c:pt idx="1">
                  <c:v>8.9999999999999998E-4</c:v>
                </c:pt>
                <c:pt idx="2">
                  <c:v>8.9999999999999998E-4</c:v>
                </c:pt>
                <c:pt idx="3">
                  <c:v>8.9999999999999998E-4</c:v>
                </c:pt>
                <c:pt idx="4">
                  <c:v>8.9999999999999998E-4</c:v>
                </c:pt>
              </c:numCache>
            </c:numRef>
          </c:val>
          <c:extLst>
            <c:ext xmlns:c16="http://schemas.microsoft.com/office/drawing/2014/chart" uri="{C3380CC4-5D6E-409C-BE32-E72D297353CC}">
              <c16:uniqueId val="{00000006-3CC1-48BB-B32B-56C4553F4D8D}"/>
            </c:ext>
          </c:extLst>
        </c:ser>
        <c:ser>
          <c:idx val="2"/>
          <c:order val="2"/>
          <c:tx>
            <c:strRef>
              <c:f>DQ24C_1!$F$1</c:f>
              <c:strCache>
                <c:ptCount val="1"/>
                <c:pt idx="0">
                  <c:v>Middle Schools</c:v>
                </c:pt>
              </c:strCache>
            </c:strRef>
          </c:tx>
          <c:spPr>
            <a:solidFill>
              <a:srgbClr val="08A1D9"/>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DQ24C_1!$B$2:$C$6</c:f>
              <c:multiLvlStrCache>
                <c:ptCount val="5"/>
                <c:lvl>
                  <c:pt idx="0">
                    <c:v>Electronic vapor products (e.g., e-cigarettes, vape pipes, hookah pens)</c:v>
                  </c:pt>
                  <c:pt idx="1">
                    <c:v>Pipes</c:v>
                  </c:pt>
                  <c:pt idx="2">
                    <c:v>Cigars</c:v>
                  </c:pt>
                  <c:pt idx="3">
                    <c:v>Smokeless tobacco (e.g., chewing tobacco, snuff, dip, snus)</c:v>
                  </c:pt>
                  <c:pt idx="4">
                    <c:v>Cigarettes</c:v>
                  </c:pt>
                </c:lvl>
                <c:lvl>
                  <c:pt idx="0">
                    <c:v>e.</c:v>
                  </c:pt>
                  <c:pt idx="1">
                    <c:v>d.</c:v>
                  </c:pt>
                  <c:pt idx="2">
                    <c:v>c.</c:v>
                  </c:pt>
                  <c:pt idx="3">
                    <c:v>b.</c:v>
                  </c:pt>
                  <c:pt idx="4">
                    <c:v>a.</c:v>
                  </c:pt>
                </c:lvl>
              </c:multiLvlStrCache>
            </c:multiLvlStrRef>
          </c:cat>
          <c:val>
            <c:numRef>
              <c:f>DQ24C_1!$F$2:$F$6</c:f>
              <c:numCache>
                <c:formatCode>General</c:formatCode>
                <c:ptCount val="5"/>
                <c:pt idx="0">
                  <c:v>86.6</c:v>
                </c:pt>
                <c:pt idx="1">
                  <c:v>89.1</c:v>
                </c:pt>
                <c:pt idx="2">
                  <c:v>89.9</c:v>
                </c:pt>
                <c:pt idx="3">
                  <c:v>89.9</c:v>
                </c:pt>
                <c:pt idx="4">
                  <c:v>92.2</c:v>
                </c:pt>
              </c:numCache>
            </c:numRef>
          </c:val>
          <c:extLst>
            <c:ext xmlns:c16="http://schemas.microsoft.com/office/drawing/2014/chart" uri="{C3380CC4-5D6E-409C-BE32-E72D297353CC}">
              <c16:uniqueId val="{00000007-3CC1-48BB-B32B-56C4553F4D8D}"/>
            </c:ext>
          </c:extLst>
        </c:ser>
        <c:ser>
          <c:idx val="3"/>
          <c:order val="3"/>
          <c:tx>
            <c:strRef>
              <c:f>DQ24C_1!$G$1</c:f>
              <c:strCache>
                <c:ptCount val="1"/>
                <c:pt idx="0">
                  <c:v>High Schools</c:v>
                </c:pt>
              </c:strCache>
            </c:strRef>
          </c:tx>
          <c:spPr>
            <a:solidFill>
              <a:srgbClr val="7C984A"/>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DQ24C_1!$B$2:$C$6</c:f>
              <c:multiLvlStrCache>
                <c:ptCount val="5"/>
                <c:lvl>
                  <c:pt idx="0">
                    <c:v>Electronic vapor products (e.g., e-cigarettes, vape pipes, hookah pens)</c:v>
                  </c:pt>
                  <c:pt idx="1">
                    <c:v>Pipes</c:v>
                  </c:pt>
                  <c:pt idx="2">
                    <c:v>Cigars</c:v>
                  </c:pt>
                  <c:pt idx="3">
                    <c:v>Smokeless tobacco (e.g., chewing tobacco, snuff, dip, snus)</c:v>
                  </c:pt>
                  <c:pt idx="4">
                    <c:v>Cigarettes</c:v>
                  </c:pt>
                </c:lvl>
                <c:lvl>
                  <c:pt idx="0">
                    <c:v>e.</c:v>
                  </c:pt>
                  <c:pt idx="1">
                    <c:v>d.</c:v>
                  </c:pt>
                  <c:pt idx="2">
                    <c:v>c.</c:v>
                  </c:pt>
                  <c:pt idx="3">
                    <c:v>b.</c:v>
                  </c:pt>
                  <c:pt idx="4">
                    <c:v>a.</c:v>
                  </c:pt>
                </c:lvl>
              </c:multiLvlStrCache>
            </c:multiLvlStrRef>
          </c:cat>
          <c:val>
            <c:numRef>
              <c:f>DQ24C_1!$G$2:$G$6</c:f>
              <c:numCache>
                <c:formatCode>General</c:formatCode>
                <c:ptCount val="5"/>
                <c:pt idx="0">
                  <c:v>91.4</c:v>
                </c:pt>
                <c:pt idx="1">
                  <c:v>91.4</c:v>
                </c:pt>
                <c:pt idx="2">
                  <c:v>90.3</c:v>
                </c:pt>
                <c:pt idx="3">
                  <c:v>92.5</c:v>
                </c:pt>
                <c:pt idx="4">
                  <c:v>93.6</c:v>
                </c:pt>
              </c:numCache>
            </c:numRef>
          </c:val>
          <c:extLst>
            <c:ext xmlns:c16="http://schemas.microsoft.com/office/drawing/2014/chart" uri="{C3380CC4-5D6E-409C-BE32-E72D297353CC}">
              <c16:uniqueId val="{00000008-3CC1-48BB-B32B-56C4553F4D8D}"/>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55375077300685E-2"/>
          <c:y val="0.86737709769761318"/>
          <c:w val="0.93095595653083874"/>
          <c:h val="4.6502734841596977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3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7876398785999"/>
          <c:y val="0.14961749470774677"/>
          <c:w val="0.65973256762027943"/>
          <c:h val="0.70765031280691049"/>
        </c:manualLayout>
      </c:layout>
      <c:barChart>
        <c:barDir val="bar"/>
        <c:grouping val="clustered"/>
        <c:varyColors val="0"/>
        <c:ser>
          <c:idx val="0"/>
          <c:order val="0"/>
          <c:tx>
            <c:strRef>
              <c:f>DQ25A_1!$D$1</c:f>
              <c:strCache>
                <c:ptCount val="1"/>
                <c:pt idx="0">
                  <c:v>All Schools</c:v>
                </c:pt>
              </c:strCache>
            </c:strRef>
          </c:tx>
          <c:spPr>
            <a:solidFill>
              <a:srgbClr val="797B7E"/>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DQ25A_1!$B$2:$C$3</c:f>
              <c:multiLvlStrCache>
                <c:ptCount val="2"/>
                <c:lvl>
                  <c:pt idx="0">
                    <c:v>During non-school hours</c:v>
                  </c:pt>
                  <c:pt idx="1">
                    <c:v>During school hours</c:v>
                  </c:pt>
                </c:lvl>
                <c:lvl>
                  <c:pt idx="0">
                    <c:v>b.</c:v>
                  </c:pt>
                  <c:pt idx="1">
                    <c:v>a.</c:v>
                  </c:pt>
                </c:lvl>
              </c:multiLvlStrCache>
            </c:multiLvlStrRef>
          </c:cat>
          <c:val>
            <c:numRef>
              <c:f>DQ25A_1!$D$2:$D$3</c:f>
              <c:numCache>
                <c:formatCode>General</c:formatCode>
                <c:ptCount val="2"/>
                <c:pt idx="0">
                  <c:v>85.9</c:v>
                </c:pt>
                <c:pt idx="1">
                  <c:v>94.7</c:v>
                </c:pt>
              </c:numCache>
            </c:numRef>
          </c:val>
          <c:extLst>
            <c:ext xmlns:c16="http://schemas.microsoft.com/office/drawing/2014/chart" uri="{C3380CC4-5D6E-409C-BE32-E72D297353CC}">
              <c16:uniqueId val="{00000000-0B7C-49D8-824A-2A6B91DA8435}"/>
            </c:ext>
          </c:extLst>
        </c:ser>
        <c:ser>
          <c:idx val="1"/>
          <c:order val="1"/>
          <c:tx>
            <c:strRef>
              <c:f>DQ25A_1!$E$1</c:f>
              <c:strCache>
                <c:ptCount val="1"/>
                <c:pt idx="0">
                  <c:v>Junior/Senior High Schools</c:v>
                </c:pt>
              </c:strCache>
            </c:strRef>
          </c:tx>
          <c:spPr>
            <a:solidFill>
              <a:srgbClr val="F96A1B"/>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0B7C-49D8-824A-2A6B91DA8435}"/>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0B7C-49D8-824A-2A6B91DA8435}"/>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DQ25A_1!$B$2:$C$3</c:f>
              <c:multiLvlStrCache>
                <c:ptCount val="2"/>
                <c:lvl>
                  <c:pt idx="0">
                    <c:v>During non-school hours</c:v>
                  </c:pt>
                  <c:pt idx="1">
                    <c:v>During school hours</c:v>
                  </c:pt>
                </c:lvl>
                <c:lvl>
                  <c:pt idx="0">
                    <c:v>b.</c:v>
                  </c:pt>
                  <c:pt idx="1">
                    <c:v>a.</c:v>
                  </c:pt>
                </c:lvl>
              </c:multiLvlStrCache>
            </c:multiLvlStrRef>
          </c:cat>
          <c:val>
            <c:numRef>
              <c:f>DQ25A_1!$E$2:$E$3</c:f>
              <c:numCache>
                <c:formatCode>General</c:formatCode>
                <c:ptCount val="2"/>
                <c:pt idx="0">
                  <c:v>8.9999999999999998E-4</c:v>
                </c:pt>
                <c:pt idx="1">
                  <c:v>8.9999999999999998E-4</c:v>
                </c:pt>
              </c:numCache>
            </c:numRef>
          </c:val>
          <c:extLst>
            <c:ext xmlns:c16="http://schemas.microsoft.com/office/drawing/2014/chart" uri="{C3380CC4-5D6E-409C-BE32-E72D297353CC}">
              <c16:uniqueId val="{00000003-0B7C-49D8-824A-2A6B91DA8435}"/>
            </c:ext>
          </c:extLst>
        </c:ser>
        <c:ser>
          <c:idx val="2"/>
          <c:order val="2"/>
          <c:tx>
            <c:strRef>
              <c:f>DQ25A_1!$F$1</c:f>
              <c:strCache>
                <c:ptCount val="1"/>
                <c:pt idx="0">
                  <c:v>Middle Schools</c:v>
                </c:pt>
              </c:strCache>
            </c:strRef>
          </c:tx>
          <c:spPr>
            <a:solidFill>
              <a:srgbClr val="08A1D9"/>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DQ25A_1!$B$2:$C$3</c:f>
              <c:multiLvlStrCache>
                <c:ptCount val="2"/>
                <c:lvl>
                  <c:pt idx="0">
                    <c:v>During non-school hours</c:v>
                  </c:pt>
                  <c:pt idx="1">
                    <c:v>During school hours</c:v>
                  </c:pt>
                </c:lvl>
                <c:lvl>
                  <c:pt idx="0">
                    <c:v>b.</c:v>
                  </c:pt>
                  <c:pt idx="1">
                    <c:v>a.</c:v>
                  </c:pt>
                </c:lvl>
              </c:multiLvlStrCache>
            </c:multiLvlStrRef>
          </c:cat>
          <c:val>
            <c:numRef>
              <c:f>DQ25A_1!$F$2:$F$3</c:f>
              <c:numCache>
                <c:formatCode>General</c:formatCode>
                <c:ptCount val="2"/>
                <c:pt idx="0">
                  <c:v>87.1</c:v>
                </c:pt>
                <c:pt idx="1">
                  <c:v>93.6</c:v>
                </c:pt>
              </c:numCache>
            </c:numRef>
          </c:val>
          <c:extLst>
            <c:ext xmlns:c16="http://schemas.microsoft.com/office/drawing/2014/chart" uri="{C3380CC4-5D6E-409C-BE32-E72D297353CC}">
              <c16:uniqueId val="{00000004-0B7C-49D8-824A-2A6B91DA8435}"/>
            </c:ext>
          </c:extLst>
        </c:ser>
        <c:ser>
          <c:idx val="3"/>
          <c:order val="3"/>
          <c:tx>
            <c:strRef>
              <c:f>DQ25A_1!$G$1</c:f>
              <c:strCache>
                <c:ptCount val="1"/>
                <c:pt idx="0">
                  <c:v>High Schools</c:v>
                </c:pt>
              </c:strCache>
            </c:strRef>
          </c:tx>
          <c:spPr>
            <a:solidFill>
              <a:srgbClr val="7C984A"/>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DQ25A_1!$B$2:$C$3</c:f>
              <c:multiLvlStrCache>
                <c:ptCount val="2"/>
                <c:lvl>
                  <c:pt idx="0">
                    <c:v>During non-school hours</c:v>
                  </c:pt>
                  <c:pt idx="1">
                    <c:v>During school hours</c:v>
                  </c:pt>
                </c:lvl>
                <c:lvl>
                  <c:pt idx="0">
                    <c:v>b.</c:v>
                  </c:pt>
                  <c:pt idx="1">
                    <c:v>a.</c:v>
                  </c:pt>
                </c:lvl>
              </c:multiLvlStrCache>
            </c:multiLvlStrRef>
          </c:cat>
          <c:val>
            <c:numRef>
              <c:f>DQ25A_1!$G$2:$G$3</c:f>
              <c:numCache>
                <c:formatCode>General</c:formatCode>
                <c:ptCount val="2"/>
                <c:pt idx="0">
                  <c:v>85.6</c:v>
                </c:pt>
                <c:pt idx="1">
                  <c:v>95.6</c:v>
                </c:pt>
              </c:numCache>
            </c:numRef>
          </c:val>
          <c:extLst>
            <c:ext xmlns:c16="http://schemas.microsoft.com/office/drawing/2014/chart" uri="{C3380CC4-5D6E-409C-BE32-E72D297353CC}">
              <c16:uniqueId val="{00000005-0B7C-49D8-824A-2A6B91DA8435}"/>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55375077300685E-2"/>
          <c:y val="0.86737709769761318"/>
          <c:w val="0.93095595653083874"/>
          <c:h val="4.6502734841596977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3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7876398785999"/>
          <c:y val="0.14961749470774677"/>
          <c:w val="0.65973256762027943"/>
          <c:h val="0.70765031280691049"/>
        </c:manualLayout>
      </c:layout>
      <c:barChart>
        <c:barDir val="bar"/>
        <c:grouping val="clustered"/>
        <c:varyColors val="0"/>
        <c:ser>
          <c:idx val="0"/>
          <c:order val="0"/>
          <c:tx>
            <c:strRef>
              <c:f>DQ25B_1!$D$1</c:f>
              <c:strCache>
                <c:ptCount val="1"/>
                <c:pt idx="0">
                  <c:v>All Schools</c:v>
                </c:pt>
              </c:strCache>
            </c:strRef>
          </c:tx>
          <c:spPr>
            <a:solidFill>
              <a:srgbClr val="797B7E"/>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DQ25B_1!$B$2:$C$3</c:f>
              <c:multiLvlStrCache>
                <c:ptCount val="2"/>
                <c:lvl>
                  <c:pt idx="0">
                    <c:v>During non-school hours</c:v>
                  </c:pt>
                  <c:pt idx="1">
                    <c:v>During school hours</c:v>
                  </c:pt>
                </c:lvl>
                <c:lvl>
                  <c:pt idx="0">
                    <c:v>b.</c:v>
                  </c:pt>
                  <c:pt idx="1">
                    <c:v>a.</c:v>
                  </c:pt>
                </c:lvl>
              </c:multiLvlStrCache>
            </c:multiLvlStrRef>
          </c:cat>
          <c:val>
            <c:numRef>
              <c:f>DQ25B_1!$D$2:$D$3</c:f>
              <c:numCache>
                <c:formatCode>General</c:formatCode>
                <c:ptCount val="2"/>
                <c:pt idx="0">
                  <c:v>84.4</c:v>
                </c:pt>
                <c:pt idx="1">
                  <c:v>94.2</c:v>
                </c:pt>
              </c:numCache>
            </c:numRef>
          </c:val>
          <c:extLst>
            <c:ext xmlns:c16="http://schemas.microsoft.com/office/drawing/2014/chart" uri="{C3380CC4-5D6E-409C-BE32-E72D297353CC}">
              <c16:uniqueId val="{00000000-D52D-4108-AED3-D69D50A5B942}"/>
            </c:ext>
          </c:extLst>
        </c:ser>
        <c:ser>
          <c:idx val="1"/>
          <c:order val="1"/>
          <c:tx>
            <c:strRef>
              <c:f>DQ25B_1!$E$1</c:f>
              <c:strCache>
                <c:ptCount val="1"/>
                <c:pt idx="0">
                  <c:v>Junior/Senior High Schools</c:v>
                </c:pt>
              </c:strCache>
            </c:strRef>
          </c:tx>
          <c:spPr>
            <a:solidFill>
              <a:srgbClr val="F96A1B"/>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D52D-4108-AED3-D69D50A5B942}"/>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D52D-4108-AED3-D69D50A5B942}"/>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DQ25B_1!$B$2:$C$3</c:f>
              <c:multiLvlStrCache>
                <c:ptCount val="2"/>
                <c:lvl>
                  <c:pt idx="0">
                    <c:v>During non-school hours</c:v>
                  </c:pt>
                  <c:pt idx="1">
                    <c:v>During school hours</c:v>
                  </c:pt>
                </c:lvl>
                <c:lvl>
                  <c:pt idx="0">
                    <c:v>b.</c:v>
                  </c:pt>
                  <c:pt idx="1">
                    <c:v>a.</c:v>
                  </c:pt>
                </c:lvl>
              </c:multiLvlStrCache>
            </c:multiLvlStrRef>
          </c:cat>
          <c:val>
            <c:numRef>
              <c:f>DQ25B_1!$E$2:$E$3</c:f>
              <c:numCache>
                <c:formatCode>General</c:formatCode>
                <c:ptCount val="2"/>
                <c:pt idx="0">
                  <c:v>8.9999999999999998E-4</c:v>
                </c:pt>
                <c:pt idx="1">
                  <c:v>8.9999999999999998E-4</c:v>
                </c:pt>
              </c:numCache>
            </c:numRef>
          </c:val>
          <c:extLst>
            <c:ext xmlns:c16="http://schemas.microsoft.com/office/drawing/2014/chart" uri="{C3380CC4-5D6E-409C-BE32-E72D297353CC}">
              <c16:uniqueId val="{00000003-D52D-4108-AED3-D69D50A5B942}"/>
            </c:ext>
          </c:extLst>
        </c:ser>
        <c:ser>
          <c:idx val="2"/>
          <c:order val="2"/>
          <c:tx>
            <c:strRef>
              <c:f>DQ25B_1!$F$1</c:f>
              <c:strCache>
                <c:ptCount val="1"/>
                <c:pt idx="0">
                  <c:v>Middle Schools</c:v>
                </c:pt>
              </c:strCache>
            </c:strRef>
          </c:tx>
          <c:spPr>
            <a:solidFill>
              <a:srgbClr val="08A1D9"/>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DQ25B_1!$B$2:$C$3</c:f>
              <c:multiLvlStrCache>
                <c:ptCount val="2"/>
                <c:lvl>
                  <c:pt idx="0">
                    <c:v>During non-school hours</c:v>
                  </c:pt>
                  <c:pt idx="1">
                    <c:v>During school hours</c:v>
                  </c:pt>
                </c:lvl>
                <c:lvl>
                  <c:pt idx="0">
                    <c:v>b.</c:v>
                  </c:pt>
                  <c:pt idx="1">
                    <c:v>a.</c:v>
                  </c:pt>
                </c:lvl>
              </c:multiLvlStrCache>
            </c:multiLvlStrRef>
          </c:cat>
          <c:val>
            <c:numRef>
              <c:f>DQ25B_1!$F$2:$F$3</c:f>
              <c:numCache>
                <c:formatCode>General</c:formatCode>
                <c:ptCount val="2"/>
                <c:pt idx="0">
                  <c:v>84.4</c:v>
                </c:pt>
                <c:pt idx="1">
                  <c:v>92.7</c:v>
                </c:pt>
              </c:numCache>
            </c:numRef>
          </c:val>
          <c:extLst>
            <c:ext xmlns:c16="http://schemas.microsoft.com/office/drawing/2014/chart" uri="{C3380CC4-5D6E-409C-BE32-E72D297353CC}">
              <c16:uniqueId val="{00000004-D52D-4108-AED3-D69D50A5B942}"/>
            </c:ext>
          </c:extLst>
        </c:ser>
        <c:ser>
          <c:idx val="3"/>
          <c:order val="3"/>
          <c:tx>
            <c:strRef>
              <c:f>DQ25B_1!$G$1</c:f>
              <c:strCache>
                <c:ptCount val="1"/>
                <c:pt idx="0">
                  <c:v>High Schools</c:v>
                </c:pt>
              </c:strCache>
            </c:strRef>
          </c:tx>
          <c:spPr>
            <a:solidFill>
              <a:srgbClr val="7C984A"/>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DQ25B_1!$B$2:$C$3</c:f>
              <c:multiLvlStrCache>
                <c:ptCount val="2"/>
                <c:lvl>
                  <c:pt idx="0">
                    <c:v>During non-school hours</c:v>
                  </c:pt>
                  <c:pt idx="1">
                    <c:v>During school hours</c:v>
                  </c:pt>
                </c:lvl>
                <c:lvl>
                  <c:pt idx="0">
                    <c:v>b.</c:v>
                  </c:pt>
                  <c:pt idx="1">
                    <c:v>a.</c:v>
                  </c:pt>
                </c:lvl>
              </c:multiLvlStrCache>
            </c:multiLvlStrRef>
          </c:cat>
          <c:val>
            <c:numRef>
              <c:f>DQ25B_1!$G$2:$G$3</c:f>
              <c:numCache>
                <c:formatCode>General</c:formatCode>
                <c:ptCount val="2"/>
                <c:pt idx="0">
                  <c:v>85.4</c:v>
                </c:pt>
                <c:pt idx="1">
                  <c:v>95.6</c:v>
                </c:pt>
              </c:numCache>
            </c:numRef>
          </c:val>
          <c:extLst>
            <c:ext xmlns:c16="http://schemas.microsoft.com/office/drawing/2014/chart" uri="{C3380CC4-5D6E-409C-BE32-E72D297353CC}">
              <c16:uniqueId val="{00000005-D52D-4108-AED3-D69D50A5B942}"/>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55375077300685E-2"/>
          <c:y val="0.86737709769761318"/>
          <c:w val="0.93095595653083874"/>
          <c:h val="4.6502734841596977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3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7876398785999"/>
          <c:y val="0.14961749470774677"/>
          <c:w val="0.65973256762027943"/>
          <c:h val="0.70765031280691049"/>
        </c:manualLayout>
      </c:layout>
      <c:barChart>
        <c:barDir val="bar"/>
        <c:grouping val="clustered"/>
        <c:varyColors val="0"/>
        <c:ser>
          <c:idx val="0"/>
          <c:order val="0"/>
          <c:tx>
            <c:strRef>
              <c:f>DQ25C_1!$D$1</c:f>
              <c:strCache>
                <c:ptCount val="1"/>
                <c:pt idx="0">
                  <c:v>All Schools</c:v>
                </c:pt>
              </c:strCache>
            </c:strRef>
          </c:tx>
          <c:spPr>
            <a:solidFill>
              <a:srgbClr val="797B7E"/>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DQ25C_1!$B$2:$C$3</c:f>
              <c:multiLvlStrCache>
                <c:ptCount val="2"/>
                <c:lvl>
                  <c:pt idx="0">
                    <c:v>During non-school hours</c:v>
                  </c:pt>
                  <c:pt idx="1">
                    <c:v>During school hours</c:v>
                  </c:pt>
                </c:lvl>
                <c:lvl>
                  <c:pt idx="0">
                    <c:v>b.</c:v>
                  </c:pt>
                  <c:pt idx="1">
                    <c:v>a.</c:v>
                  </c:pt>
                </c:lvl>
              </c:multiLvlStrCache>
            </c:multiLvlStrRef>
          </c:cat>
          <c:val>
            <c:numRef>
              <c:f>DQ25C_1!$D$2:$D$3</c:f>
              <c:numCache>
                <c:formatCode>General</c:formatCode>
                <c:ptCount val="2"/>
                <c:pt idx="0">
                  <c:v>85.5</c:v>
                </c:pt>
                <c:pt idx="1">
                  <c:v>94.6</c:v>
                </c:pt>
              </c:numCache>
            </c:numRef>
          </c:val>
          <c:extLst>
            <c:ext xmlns:c16="http://schemas.microsoft.com/office/drawing/2014/chart" uri="{C3380CC4-5D6E-409C-BE32-E72D297353CC}">
              <c16:uniqueId val="{00000000-1A25-4018-B803-600AF50FACC6}"/>
            </c:ext>
          </c:extLst>
        </c:ser>
        <c:ser>
          <c:idx val="1"/>
          <c:order val="1"/>
          <c:tx>
            <c:strRef>
              <c:f>DQ25C_1!$E$1</c:f>
              <c:strCache>
                <c:ptCount val="1"/>
                <c:pt idx="0">
                  <c:v>Junior/Senior High Schools</c:v>
                </c:pt>
              </c:strCache>
            </c:strRef>
          </c:tx>
          <c:spPr>
            <a:solidFill>
              <a:srgbClr val="F96A1B"/>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1A25-4018-B803-600AF50FACC6}"/>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1A25-4018-B803-600AF50FACC6}"/>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DQ25C_1!$B$2:$C$3</c:f>
              <c:multiLvlStrCache>
                <c:ptCount val="2"/>
                <c:lvl>
                  <c:pt idx="0">
                    <c:v>During non-school hours</c:v>
                  </c:pt>
                  <c:pt idx="1">
                    <c:v>During school hours</c:v>
                  </c:pt>
                </c:lvl>
                <c:lvl>
                  <c:pt idx="0">
                    <c:v>b.</c:v>
                  </c:pt>
                  <c:pt idx="1">
                    <c:v>a.</c:v>
                  </c:pt>
                </c:lvl>
              </c:multiLvlStrCache>
            </c:multiLvlStrRef>
          </c:cat>
          <c:val>
            <c:numRef>
              <c:f>DQ25C_1!$E$2:$E$3</c:f>
              <c:numCache>
                <c:formatCode>General</c:formatCode>
                <c:ptCount val="2"/>
                <c:pt idx="0">
                  <c:v>8.9999999999999998E-4</c:v>
                </c:pt>
                <c:pt idx="1">
                  <c:v>8.9999999999999998E-4</c:v>
                </c:pt>
              </c:numCache>
            </c:numRef>
          </c:val>
          <c:extLst>
            <c:ext xmlns:c16="http://schemas.microsoft.com/office/drawing/2014/chart" uri="{C3380CC4-5D6E-409C-BE32-E72D297353CC}">
              <c16:uniqueId val="{00000003-1A25-4018-B803-600AF50FACC6}"/>
            </c:ext>
          </c:extLst>
        </c:ser>
        <c:ser>
          <c:idx val="2"/>
          <c:order val="2"/>
          <c:tx>
            <c:strRef>
              <c:f>DQ25C_1!$F$1</c:f>
              <c:strCache>
                <c:ptCount val="1"/>
                <c:pt idx="0">
                  <c:v>Middle Schools</c:v>
                </c:pt>
              </c:strCache>
            </c:strRef>
          </c:tx>
          <c:spPr>
            <a:solidFill>
              <a:srgbClr val="08A1D9"/>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DQ25C_1!$B$2:$C$3</c:f>
              <c:multiLvlStrCache>
                <c:ptCount val="2"/>
                <c:lvl>
                  <c:pt idx="0">
                    <c:v>During non-school hours</c:v>
                  </c:pt>
                  <c:pt idx="1">
                    <c:v>During school hours</c:v>
                  </c:pt>
                </c:lvl>
                <c:lvl>
                  <c:pt idx="0">
                    <c:v>b.</c:v>
                  </c:pt>
                  <c:pt idx="1">
                    <c:v>a.</c:v>
                  </c:pt>
                </c:lvl>
              </c:multiLvlStrCache>
            </c:multiLvlStrRef>
          </c:cat>
          <c:val>
            <c:numRef>
              <c:f>DQ25C_1!$F$2:$F$3</c:f>
              <c:numCache>
                <c:formatCode>General</c:formatCode>
                <c:ptCount val="2"/>
                <c:pt idx="0">
                  <c:v>86.3</c:v>
                </c:pt>
                <c:pt idx="1">
                  <c:v>93.5</c:v>
                </c:pt>
              </c:numCache>
            </c:numRef>
          </c:val>
          <c:extLst>
            <c:ext xmlns:c16="http://schemas.microsoft.com/office/drawing/2014/chart" uri="{C3380CC4-5D6E-409C-BE32-E72D297353CC}">
              <c16:uniqueId val="{00000004-1A25-4018-B803-600AF50FACC6}"/>
            </c:ext>
          </c:extLst>
        </c:ser>
        <c:ser>
          <c:idx val="3"/>
          <c:order val="3"/>
          <c:tx>
            <c:strRef>
              <c:f>DQ25C_1!$G$1</c:f>
              <c:strCache>
                <c:ptCount val="1"/>
                <c:pt idx="0">
                  <c:v>High Schools</c:v>
                </c:pt>
              </c:strCache>
            </c:strRef>
          </c:tx>
          <c:spPr>
            <a:solidFill>
              <a:srgbClr val="7C984A"/>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DQ25C_1!$B$2:$C$3</c:f>
              <c:multiLvlStrCache>
                <c:ptCount val="2"/>
                <c:lvl>
                  <c:pt idx="0">
                    <c:v>During non-school hours</c:v>
                  </c:pt>
                  <c:pt idx="1">
                    <c:v>During school hours</c:v>
                  </c:pt>
                </c:lvl>
                <c:lvl>
                  <c:pt idx="0">
                    <c:v>b.</c:v>
                  </c:pt>
                  <c:pt idx="1">
                    <c:v>a.</c:v>
                  </c:pt>
                </c:lvl>
              </c:multiLvlStrCache>
            </c:multiLvlStrRef>
          </c:cat>
          <c:val>
            <c:numRef>
              <c:f>DQ25C_1!$G$2:$G$3</c:f>
              <c:numCache>
                <c:formatCode>General</c:formatCode>
                <c:ptCount val="2"/>
                <c:pt idx="0">
                  <c:v>85.6</c:v>
                </c:pt>
                <c:pt idx="1">
                  <c:v>95.6</c:v>
                </c:pt>
              </c:numCache>
            </c:numRef>
          </c:val>
          <c:extLst>
            <c:ext xmlns:c16="http://schemas.microsoft.com/office/drawing/2014/chart" uri="{C3380CC4-5D6E-409C-BE32-E72D297353CC}">
              <c16:uniqueId val="{00000005-1A25-4018-B803-600AF50FACC6}"/>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55375077300685E-2"/>
          <c:y val="0.86737709769761318"/>
          <c:w val="0.93095595653083874"/>
          <c:h val="4.6502734841596977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3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7876398785999"/>
          <c:y val="0.14961749470774677"/>
          <c:w val="0.65973256762027943"/>
          <c:h val="0.70765031280691049"/>
        </c:manualLayout>
      </c:layout>
      <c:barChart>
        <c:barDir val="bar"/>
        <c:grouping val="clustered"/>
        <c:varyColors val="0"/>
        <c:ser>
          <c:idx val="0"/>
          <c:order val="0"/>
          <c:tx>
            <c:strRef>
              <c:f>DQ26A_1!$D$1</c:f>
              <c:strCache>
                <c:ptCount val="1"/>
                <c:pt idx="0">
                  <c:v>All Schools</c:v>
                </c:pt>
              </c:strCache>
            </c:strRef>
          </c:tx>
          <c:spPr>
            <a:solidFill>
              <a:srgbClr val="797B7E"/>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DQ26A_1!$B$2:$C$5</c:f>
              <c:multiLvlStrCache>
                <c:ptCount val="4"/>
                <c:lvl>
                  <c:pt idx="0">
                    <c:v>At off-campus, school-sponsored events</c:v>
                  </c:pt>
                  <c:pt idx="1">
                    <c:v>On school buses or other vehicles used to transport students</c:v>
                  </c:pt>
                  <c:pt idx="2">
                    <c:v>Outside on school grounds, including parking lots and playing fields</c:v>
                  </c:pt>
                  <c:pt idx="3">
                    <c:v>In school buildings</c:v>
                  </c:pt>
                </c:lvl>
                <c:lvl>
                  <c:pt idx="0">
                    <c:v>d.</c:v>
                  </c:pt>
                  <c:pt idx="1">
                    <c:v>c.</c:v>
                  </c:pt>
                  <c:pt idx="2">
                    <c:v>b.</c:v>
                  </c:pt>
                  <c:pt idx="3">
                    <c:v>a.</c:v>
                  </c:pt>
                </c:lvl>
              </c:multiLvlStrCache>
            </c:multiLvlStrRef>
          </c:cat>
          <c:val>
            <c:numRef>
              <c:f>DQ26A_1!$D$2:$D$5</c:f>
              <c:numCache>
                <c:formatCode>General</c:formatCode>
                <c:ptCount val="4"/>
                <c:pt idx="0">
                  <c:v>91.4</c:v>
                </c:pt>
                <c:pt idx="1">
                  <c:v>94.1</c:v>
                </c:pt>
                <c:pt idx="2">
                  <c:v>94.6</c:v>
                </c:pt>
                <c:pt idx="3">
                  <c:v>94.6</c:v>
                </c:pt>
              </c:numCache>
            </c:numRef>
          </c:val>
          <c:extLst>
            <c:ext xmlns:c16="http://schemas.microsoft.com/office/drawing/2014/chart" uri="{C3380CC4-5D6E-409C-BE32-E72D297353CC}">
              <c16:uniqueId val="{00000000-6884-4BA8-ADC8-2209932F688A}"/>
            </c:ext>
          </c:extLst>
        </c:ser>
        <c:ser>
          <c:idx val="1"/>
          <c:order val="1"/>
          <c:tx>
            <c:strRef>
              <c:f>DQ26A_1!$E$1</c:f>
              <c:strCache>
                <c:ptCount val="1"/>
                <c:pt idx="0">
                  <c:v>Junior/Senior High Schools</c:v>
                </c:pt>
              </c:strCache>
            </c:strRef>
          </c:tx>
          <c:spPr>
            <a:solidFill>
              <a:srgbClr val="F96A1B"/>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6884-4BA8-ADC8-2209932F688A}"/>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6884-4BA8-ADC8-2209932F688A}"/>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6884-4BA8-ADC8-2209932F688A}"/>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6884-4BA8-ADC8-2209932F688A}"/>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DQ26A_1!$B$2:$C$5</c:f>
              <c:multiLvlStrCache>
                <c:ptCount val="4"/>
                <c:lvl>
                  <c:pt idx="0">
                    <c:v>At off-campus, school-sponsored events</c:v>
                  </c:pt>
                  <c:pt idx="1">
                    <c:v>On school buses or other vehicles used to transport students</c:v>
                  </c:pt>
                  <c:pt idx="2">
                    <c:v>Outside on school grounds, including parking lots and playing fields</c:v>
                  </c:pt>
                  <c:pt idx="3">
                    <c:v>In school buildings</c:v>
                  </c:pt>
                </c:lvl>
                <c:lvl>
                  <c:pt idx="0">
                    <c:v>d.</c:v>
                  </c:pt>
                  <c:pt idx="1">
                    <c:v>c.</c:v>
                  </c:pt>
                  <c:pt idx="2">
                    <c:v>b.</c:v>
                  </c:pt>
                  <c:pt idx="3">
                    <c:v>a.</c:v>
                  </c:pt>
                </c:lvl>
              </c:multiLvlStrCache>
            </c:multiLvlStrRef>
          </c:cat>
          <c:val>
            <c:numRef>
              <c:f>DQ26A_1!$E$2:$E$5</c:f>
              <c:numCache>
                <c:formatCode>General</c:formatCode>
                <c:ptCount val="4"/>
                <c:pt idx="0">
                  <c:v>8.9999999999999998E-4</c:v>
                </c:pt>
                <c:pt idx="1">
                  <c:v>8.9999999999999998E-4</c:v>
                </c:pt>
                <c:pt idx="2">
                  <c:v>8.9999999999999998E-4</c:v>
                </c:pt>
                <c:pt idx="3">
                  <c:v>8.9999999999999998E-4</c:v>
                </c:pt>
              </c:numCache>
            </c:numRef>
          </c:val>
          <c:extLst>
            <c:ext xmlns:c16="http://schemas.microsoft.com/office/drawing/2014/chart" uri="{C3380CC4-5D6E-409C-BE32-E72D297353CC}">
              <c16:uniqueId val="{00000005-6884-4BA8-ADC8-2209932F688A}"/>
            </c:ext>
          </c:extLst>
        </c:ser>
        <c:ser>
          <c:idx val="2"/>
          <c:order val="2"/>
          <c:tx>
            <c:strRef>
              <c:f>DQ26A_1!$F$1</c:f>
              <c:strCache>
                <c:ptCount val="1"/>
                <c:pt idx="0">
                  <c:v>Middle Schools</c:v>
                </c:pt>
              </c:strCache>
            </c:strRef>
          </c:tx>
          <c:spPr>
            <a:solidFill>
              <a:srgbClr val="08A1D9"/>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DQ26A_1!$B$2:$C$5</c:f>
              <c:multiLvlStrCache>
                <c:ptCount val="4"/>
                <c:lvl>
                  <c:pt idx="0">
                    <c:v>At off-campus, school-sponsored events</c:v>
                  </c:pt>
                  <c:pt idx="1">
                    <c:v>On school buses or other vehicles used to transport students</c:v>
                  </c:pt>
                  <c:pt idx="2">
                    <c:v>Outside on school grounds, including parking lots and playing fields</c:v>
                  </c:pt>
                  <c:pt idx="3">
                    <c:v>In school buildings</c:v>
                  </c:pt>
                </c:lvl>
                <c:lvl>
                  <c:pt idx="0">
                    <c:v>d.</c:v>
                  </c:pt>
                  <c:pt idx="1">
                    <c:v>c.</c:v>
                  </c:pt>
                  <c:pt idx="2">
                    <c:v>b.</c:v>
                  </c:pt>
                  <c:pt idx="3">
                    <c:v>a.</c:v>
                  </c:pt>
                </c:lvl>
              </c:multiLvlStrCache>
            </c:multiLvlStrRef>
          </c:cat>
          <c:val>
            <c:numRef>
              <c:f>DQ26A_1!$F$2:$F$5</c:f>
              <c:numCache>
                <c:formatCode>General</c:formatCode>
                <c:ptCount val="4"/>
                <c:pt idx="0">
                  <c:v>89.2</c:v>
                </c:pt>
                <c:pt idx="1">
                  <c:v>92.5</c:v>
                </c:pt>
                <c:pt idx="2">
                  <c:v>93.3</c:v>
                </c:pt>
                <c:pt idx="3">
                  <c:v>93.3</c:v>
                </c:pt>
              </c:numCache>
            </c:numRef>
          </c:val>
          <c:extLst>
            <c:ext xmlns:c16="http://schemas.microsoft.com/office/drawing/2014/chart" uri="{C3380CC4-5D6E-409C-BE32-E72D297353CC}">
              <c16:uniqueId val="{00000006-6884-4BA8-ADC8-2209932F688A}"/>
            </c:ext>
          </c:extLst>
        </c:ser>
        <c:ser>
          <c:idx val="3"/>
          <c:order val="3"/>
          <c:tx>
            <c:strRef>
              <c:f>DQ26A_1!$G$1</c:f>
              <c:strCache>
                <c:ptCount val="1"/>
                <c:pt idx="0">
                  <c:v>High Schools</c:v>
                </c:pt>
              </c:strCache>
            </c:strRef>
          </c:tx>
          <c:spPr>
            <a:solidFill>
              <a:srgbClr val="7C984A"/>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DQ26A_1!$B$2:$C$5</c:f>
              <c:multiLvlStrCache>
                <c:ptCount val="4"/>
                <c:lvl>
                  <c:pt idx="0">
                    <c:v>At off-campus, school-sponsored events</c:v>
                  </c:pt>
                  <c:pt idx="1">
                    <c:v>On school buses or other vehicles used to transport students</c:v>
                  </c:pt>
                  <c:pt idx="2">
                    <c:v>Outside on school grounds, including parking lots and playing fields</c:v>
                  </c:pt>
                  <c:pt idx="3">
                    <c:v>In school buildings</c:v>
                  </c:pt>
                </c:lvl>
                <c:lvl>
                  <c:pt idx="0">
                    <c:v>d.</c:v>
                  </c:pt>
                  <c:pt idx="1">
                    <c:v>c.</c:v>
                  </c:pt>
                  <c:pt idx="2">
                    <c:v>b.</c:v>
                  </c:pt>
                  <c:pt idx="3">
                    <c:v>a.</c:v>
                  </c:pt>
                </c:lvl>
              </c:multiLvlStrCache>
            </c:multiLvlStrRef>
          </c:cat>
          <c:val>
            <c:numRef>
              <c:f>DQ26A_1!$G$2:$G$5</c:f>
              <c:numCache>
                <c:formatCode>General</c:formatCode>
                <c:ptCount val="4"/>
                <c:pt idx="0">
                  <c:v>94.4</c:v>
                </c:pt>
                <c:pt idx="1">
                  <c:v>95.6</c:v>
                </c:pt>
                <c:pt idx="2">
                  <c:v>95.6</c:v>
                </c:pt>
                <c:pt idx="3">
                  <c:v>95.6</c:v>
                </c:pt>
              </c:numCache>
            </c:numRef>
          </c:val>
          <c:extLst>
            <c:ext xmlns:c16="http://schemas.microsoft.com/office/drawing/2014/chart" uri="{C3380CC4-5D6E-409C-BE32-E72D297353CC}">
              <c16:uniqueId val="{00000007-6884-4BA8-ADC8-2209932F688A}"/>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55375077300685E-2"/>
          <c:y val="0.86737709769761318"/>
          <c:w val="0.93095595653083874"/>
          <c:h val="4.6502734841596977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3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7876398785999"/>
          <c:y val="0.14961749470774677"/>
          <c:w val="0.65973256762027943"/>
          <c:h val="0.70765031280691049"/>
        </c:manualLayout>
      </c:layout>
      <c:barChart>
        <c:barDir val="bar"/>
        <c:grouping val="clustered"/>
        <c:varyColors val="0"/>
        <c:ser>
          <c:idx val="0"/>
          <c:order val="0"/>
          <c:tx>
            <c:strRef>
              <c:f>DQ26B_1!$D$1</c:f>
              <c:strCache>
                <c:ptCount val="1"/>
                <c:pt idx="0">
                  <c:v>All Schools</c:v>
                </c:pt>
              </c:strCache>
            </c:strRef>
          </c:tx>
          <c:spPr>
            <a:solidFill>
              <a:srgbClr val="797B7E"/>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DQ26B_1!$B$2:$C$5</c:f>
              <c:multiLvlStrCache>
                <c:ptCount val="4"/>
                <c:lvl>
                  <c:pt idx="0">
                    <c:v>At off-campus, school-sponsored events</c:v>
                  </c:pt>
                  <c:pt idx="1">
                    <c:v>On school buses or other vehicles used to transport students</c:v>
                  </c:pt>
                  <c:pt idx="2">
                    <c:v>Outside on school grounds, including parking lots and playing fields</c:v>
                  </c:pt>
                  <c:pt idx="3">
                    <c:v>In school buildings</c:v>
                  </c:pt>
                </c:lvl>
                <c:lvl>
                  <c:pt idx="0">
                    <c:v>d.</c:v>
                  </c:pt>
                  <c:pt idx="1">
                    <c:v>c.</c:v>
                  </c:pt>
                  <c:pt idx="2">
                    <c:v>b.</c:v>
                  </c:pt>
                  <c:pt idx="3">
                    <c:v>a.</c:v>
                  </c:pt>
                </c:lvl>
              </c:multiLvlStrCache>
            </c:multiLvlStrRef>
          </c:cat>
          <c:val>
            <c:numRef>
              <c:f>DQ26B_1!$D$2:$D$5</c:f>
              <c:numCache>
                <c:formatCode>General</c:formatCode>
                <c:ptCount val="4"/>
                <c:pt idx="0">
                  <c:v>91</c:v>
                </c:pt>
                <c:pt idx="1">
                  <c:v>94.1</c:v>
                </c:pt>
                <c:pt idx="2">
                  <c:v>94.6</c:v>
                </c:pt>
                <c:pt idx="3">
                  <c:v>94.6</c:v>
                </c:pt>
              </c:numCache>
            </c:numRef>
          </c:val>
          <c:extLst>
            <c:ext xmlns:c16="http://schemas.microsoft.com/office/drawing/2014/chart" uri="{C3380CC4-5D6E-409C-BE32-E72D297353CC}">
              <c16:uniqueId val="{00000000-5E6C-4FCE-9AA3-1C6104CBEC49}"/>
            </c:ext>
          </c:extLst>
        </c:ser>
        <c:ser>
          <c:idx val="1"/>
          <c:order val="1"/>
          <c:tx>
            <c:strRef>
              <c:f>DQ26B_1!$E$1</c:f>
              <c:strCache>
                <c:ptCount val="1"/>
                <c:pt idx="0">
                  <c:v>Junior/Senior High Schools</c:v>
                </c:pt>
              </c:strCache>
            </c:strRef>
          </c:tx>
          <c:spPr>
            <a:solidFill>
              <a:srgbClr val="F96A1B"/>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5E6C-4FCE-9AA3-1C6104CBEC49}"/>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5E6C-4FCE-9AA3-1C6104CBEC49}"/>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5E6C-4FCE-9AA3-1C6104CBEC49}"/>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5E6C-4FCE-9AA3-1C6104CBEC49}"/>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DQ26B_1!$B$2:$C$5</c:f>
              <c:multiLvlStrCache>
                <c:ptCount val="4"/>
                <c:lvl>
                  <c:pt idx="0">
                    <c:v>At off-campus, school-sponsored events</c:v>
                  </c:pt>
                  <c:pt idx="1">
                    <c:v>On school buses or other vehicles used to transport students</c:v>
                  </c:pt>
                  <c:pt idx="2">
                    <c:v>Outside on school grounds, including parking lots and playing fields</c:v>
                  </c:pt>
                  <c:pt idx="3">
                    <c:v>In school buildings</c:v>
                  </c:pt>
                </c:lvl>
                <c:lvl>
                  <c:pt idx="0">
                    <c:v>d.</c:v>
                  </c:pt>
                  <c:pt idx="1">
                    <c:v>c.</c:v>
                  </c:pt>
                  <c:pt idx="2">
                    <c:v>b.</c:v>
                  </c:pt>
                  <c:pt idx="3">
                    <c:v>a.</c:v>
                  </c:pt>
                </c:lvl>
              </c:multiLvlStrCache>
            </c:multiLvlStrRef>
          </c:cat>
          <c:val>
            <c:numRef>
              <c:f>DQ26B_1!$E$2:$E$5</c:f>
              <c:numCache>
                <c:formatCode>General</c:formatCode>
                <c:ptCount val="4"/>
                <c:pt idx="0">
                  <c:v>8.9999999999999998E-4</c:v>
                </c:pt>
                <c:pt idx="1">
                  <c:v>8.9999999999999998E-4</c:v>
                </c:pt>
                <c:pt idx="2">
                  <c:v>8.9999999999999998E-4</c:v>
                </c:pt>
                <c:pt idx="3">
                  <c:v>8.9999999999999998E-4</c:v>
                </c:pt>
              </c:numCache>
            </c:numRef>
          </c:val>
          <c:extLst>
            <c:ext xmlns:c16="http://schemas.microsoft.com/office/drawing/2014/chart" uri="{C3380CC4-5D6E-409C-BE32-E72D297353CC}">
              <c16:uniqueId val="{00000005-5E6C-4FCE-9AA3-1C6104CBEC49}"/>
            </c:ext>
          </c:extLst>
        </c:ser>
        <c:ser>
          <c:idx val="2"/>
          <c:order val="2"/>
          <c:tx>
            <c:strRef>
              <c:f>DQ26B_1!$F$1</c:f>
              <c:strCache>
                <c:ptCount val="1"/>
                <c:pt idx="0">
                  <c:v>Middle Schools</c:v>
                </c:pt>
              </c:strCache>
            </c:strRef>
          </c:tx>
          <c:spPr>
            <a:solidFill>
              <a:srgbClr val="08A1D9"/>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DQ26B_1!$B$2:$C$5</c:f>
              <c:multiLvlStrCache>
                <c:ptCount val="4"/>
                <c:lvl>
                  <c:pt idx="0">
                    <c:v>At off-campus, school-sponsored events</c:v>
                  </c:pt>
                  <c:pt idx="1">
                    <c:v>On school buses or other vehicles used to transport students</c:v>
                  </c:pt>
                  <c:pt idx="2">
                    <c:v>Outside on school grounds, including parking lots and playing fields</c:v>
                  </c:pt>
                  <c:pt idx="3">
                    <c:v>In school buildings</c:v>
                  </c:pt>
                </c:lvl>
                <c:lvl>
                  <c:pt idx="0">
                    <c:v>d.</c:v>
                  </c:pt>
                  <c:pt idx="1">
                    <c:v>c.</c:v>
                  </c:pt>
                  <c:pt idx="2">
                    <c:v>b.</c:v>
                  </c:pt>
                  <c:pt idx="3">
                    <c:v>a.</c:v>
                  </c:pt>
                </c:lvl>
              </c:multiLvlStrCache>
            </c:multiLvlStrRef>
          </c:cat>
          <c:val>
            <c:numRef>
              <c:f>DQ26B_1!$F$2:$F$5</c:f>
              <c:numCache>
                <c:formatCode>General</c:formatCode>
                <c:ptCount val="4"/>
                <c:pt idx="0">
                  <c:v>88.4</c:v>
                </c:pt>
                <c:pt idx="1">
                  <c:v>92.4</c:v>
                </c:pt>
                <c:pt idx="2">
                  <c:v>93.3</c:v>
                </c:pt>
                <c:pt idx="3">
                  <c:v>93.3</c:v>
                </c:pt>
              </c:numCache>
            </c:numRef>
          </c:val>
          <c:extLst>
            <c:ext xmlns:c16="http://schemas.microsoft.com/office/drawing/2014/chart" uri="{C3380CC4-5D6E-409C-BE32-E72D297353CC}">
              <c16:uniqueId val="{00000006-5E6C-4FCE-9AA3-1C6104CBEC49}"/>
            </c:ext>
          </c:extLst>
        </c:ser>
        <c:ser>
          <c:idx val="3"/>
          <c:order val="3"/>
          <c:tx>
            <c:strRef>
              <c:f>DQ26B_1!$G$1</c:f>
              <c:strCache>
                <c:ptCount val="1"/>
                <c:pt idx="0">
                  <c:v>High Schools</c:v>
                </c:pt>
              </c:strCache>
            </c:strRef>
          </c:tx>
          <c:spPr>
            <a:solidFill>
              <a:srgbClr val="7C984A"/>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DQ26B_1!$B$2:$C$5</c:f>
              <c:multiLvlStrCache>
                <c:ptCount val="4"/>
                <c:lvl>
                  <c:pt idx="0">
                    <c:v>At off-campus, school-sponsored events</c:v>
                  </c:pt>
                  <c:pt idx="1">
                    <c:v>On school buses or other vehicles used to transport students</c:v>
                  </c:pt>
                  <c:pt idx="2">
                    <c:v>Outside on school grounds, including parking lots and playing fields</c:v>
                  </c:pt>
                  <c:pt idx="3">
                    <c:v>In school buildings</c:v>
                  </c:pt>
                </c:lvl>
                <c:lvl>
                  <c:pt idx="0">
                    <c:v>d.</c:v>
                  </c:pt>
                  <c:pt idx="1">
                    <c:v>c.</c:v>
                  </c:pt>
                  <c:pt idx="2">
                    <c:v>b.</c:v>
                  </c:pt>
                  <c:pt idx="3">
                    <c:v>a.</c:v>
                  </c:pt>
                </c:lvl>
              </c:multiLvlStrCache>
            </c:multiLvlStrRef>
          </c:cat>
          <c:val>
            <c:numRef>
              <c:f>DQ26B_1!$G$2:$G$5</c:f>
              <c:numCache>
                <c:formatCode>General</c:formatCode>
                <c:ptCount val="4"/>
                <c:pt idx="0">
                  <c:v>94.5</c:v>
                </c:pt>
                <c:pt idx="1">
                  <c:v>95.6</c:v>
                </c:pt>
                <c:pt idx="2">
                  <c:v>95.6</c:v>
                </c:pt>
                <c:pt idx="3">
                  <c:v>95.6</c:v>
                </c:pt>
              </c:numCache>
            </c:numRef>
          </c:val>
          <c:extLst>
            <c:ext xmlns:c16="http://schemas.microsoft.com/office/drawing/2014/chart" uri="{C3380CC4-5D6E-409C-BE32-E72D297353CC}">
              <c16:uniqueId val="{00000007-5E6C-4FCE-9AA3-1C6104CBEC49}"/>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55375077300685E-2"/>
          <c:y val="0.86737709769761318"/>
          <c:w val="0.93095595653083874"/>
          <c:h val="4.6502734841596977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3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7876398785999"/>
          <c:y val="0.14961749470774677"/>
          <c:w val="0.65973256762027943"/>
          <c:h val="0.70765031280691049"/>
        </c:manualLayout>
      </c:layout>
      <c:barChart>
        <c:barDir val="bar"/>
        <c:grouping val="clustered"/>
        <c:varyColors val="0"/>
        <c:ser>
          <c:idx val="0"/>
          <c:order val="0"/>
          <c:tx>
            <c:strRef>
              <c:f>DQ26C_1!$D$1</c:f>
              <c:strCache>
                <c:ptCount val="1"/>
                <c:pt idx="0">
                  <c:v>All Schools</c:v>
                </c:pt>
              </c:strCache>
            </c:strRef>
          </c:tx>
          <c:spPr>
            <a:solidFill>
              <a:srgbClr val="797B7E"/>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DQ26C_1!$B$2:$C$5</c:f>
              <c:multiLvlStrCache>
                <c:ptCount val="4"/>
                <c:lvl>
                  <c:pt idx="0">
                    <c:v>At off-campus, school-sponsored events</c:v>
                  </c:pt>
                  <c:pt idx="1">
                    <c:v>On school buses or other vehicles used to transport students</c:v>
                  </c:pt>
                  <c:pt idx="2">
                    <c:v>Outside on school grounds, including parking lots and playing fields</c:v>
                  </c:pt>
                  <c:pt idx="3">
                    <c:v>In school buildings</c:v>
                  </c:pt>
                </c:lvl>
                <c:lvl>
                  <c:pt idx="0">
                    <c:v>d.</c:v>
                  </c:pt>
                  <c:pt idx="1">
                    <c:v>c.</c:v>
                  </c:pt>
                  <c:pt idx="2">
                    <c:v>b.</c:v>
                  </c:pt>
                  <c:pt idx="3">
                    <c:v>a.</c:v>
                  </c:pt>
                </c:lvl>
              </c:multiLvlStrCache>
            </c:multiLvlStrRef>
          </c:cat>
          <c:val>
            <c:numRef>
              <c:f>DQ26C_1!$D$2:$D$5</c:f>
              <c:numCache>
                <c:formatCode>General</c:formatCode>
                <c:ptCount val="4"/>
                <c:pt idx="0">
                  <c:v>84.1</c:v>
                </c:pt>
                <c:pt idx="1">
                  <c:v>93.7</c:v>
                </c:pt>
                <c:pt idx="2">
                  <c:v>94.1</c:v>
                </c:pt>
                <c:pt idx="3">
                  <c:v>94.6</c:v>
                </c:pt>
              </c:numCache>
            </c:numRef>
          </c:val>
          <c:extLst>
            <c:ext xmlns:c16="http://schemas.microsoft.com/office/drawing/2014/chart" uri="{C3380CC4-5D6E-409C-BE32-E72D297353CC}">
              <c16:uniqueId val="{00000000-53DE-4BDB-8C71-034606AF9380}"/>
            </c:ext>
          </c:extLst>
        </c:ser>
        <c:ser>
          <c:idx val="1"/>
          <c:order val="1"/>
          <c:tx>
            <c:strRef>
              <c:f>DQ26C_1!$E$1</c:f>
              <c:strCache>
                <c:ptCount val="1"/>
                <c:pt idx="0">
                  <c:v>Junior/Senior High Schools</c:v>
                </c:pt>
              </c:strCache>
            </c:strRef>
          </c:tx>
          <c:spPr>
            <a:solidFill>
              <a:srgbClr val="F96A1B"/>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53DE-4BDB-8C71-034606AF9380}"/>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53DE-4BDB-8C71-034606AF9380}"/>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53DE-4BDB-8C71-034606AF9380}"/>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53DE-4BDB-8C71-034606AF9380}"/>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DQ26C_1!$B$2:$C$5</c:f>
              <c:multiLvlStrCache>
                <c:ptCount val="4"/>
                <c:lvl>
                  <c:pt idx="0">
                    <c:v>At off-campus, school-sponsored events</c:v>
                  </c:pt>
                  <c:pt idx="1">
                    <c:v>On school buses or other vehicles used to transport students</c:v>
                  </c:pt>
                  <c:pt idx="2">
                    <c:v>Outside on school grounds, including parking lots and playing fields</c:v>
                  </c:pt>
                  <c:pt idx="3">
                    <c:v>In school buildings</c:v>
                  </c:pt>
                </c:lvl>
                <c:lvl>
                  <c:pt idx="0">
                    <c:v>d.</c:v>
                  </c:pt>
                  <c:pt idx="1">
                    <c:v>c.</c:v>
                  </c:pt>
                  <c:pt idx="2">
                    <c:v>b.</c:v>
                  </c:pt>
                  <c:pt idx="3">
                    <c:v>a.</c:v>
                  </c:pt>
                </c:lvl>
              </c:multiLvlStrCache>
            </c:multiLvlStrRef>
          </c:cat>
          <c:val>
            <c:numRef>
              <c:f>DQ26C_1!$E$2:$E$5</c:f>
              <c:numCache>
                <c:formatCode>General</c:formatCode>
                <c:ptCount val="4"/>
                <c:pt idx="0">
                  <c:v>8.9999999999999998E-4</c:v>
                </c:pt>
                <c:pt idx="1">
                  <c:v>8.9999999999999998E-4</c:v>
                </c:pt>
                <c:pt idx="2">
                  <c:v>8.9999999999999998E-4</c:v>
                </c:pt>
                <c:pt idx="3">
                  <c:v>8.9999999999999998E-4</c:v>
                </c:pt>
              </c:numCache>
            </c:numRef>
          </c:val>
          <c:extLst>
            <c:ext xmlns:c16="http://schemas.microsoft.com/office/drawing/2014/chart" uri="{C3380CC4-5D6E-409C-BE32-E72D297353CC}">
              <c16:uniqueId val="{00000005-53DE-4BDB-8C71-034606AF9380}"/>
            </c:ext>
          </c:extLst>
        </c:ser>
        <c:ser>
          <c:idx val="2"/>
          <c:order val="2"/>
          <c:tx>
            <c:strRef>
              <c:f>DQ26C_1!$F$1</c:f>
              <c:strCache>
                <c:ptCount val="1"/>
                <c:pt idx="0">
                  <c:v>Middle Schools</c:v>
                </c:pt>
              </c:strCache>
            </c:strRef>
          </c:tx>
          <c:spPr>
            <a:solidFill>
              <a:srgbClr val="08A1D9"/>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DQ26C_1!$B$2:$C$5</c:f>
              <c:multiLvlStrCache>
                <c:ptCount val="4"/>
                <c:lvl>
                  <c:pt idx="0">
                    <c:v>At off-campus, school-sponsored events</c:v>
                  </c:pt>
                  <c:pt idx="1">
                    <c:v>On school buses or other vehicles used to transport students</c:v>
                  </c:pt>
                  <c:pt idx="2">
                    <c:v>Outside on school grounds, including parking lots and playing fields</c:v>
                  </c:pt>
                  <c:pt idx="3">
                    <c:v>In school buildings</c:v>
                  </c:pt>
                </c:lvl>
                <c:lvl>
                  <c:pt idx="0">
                    <c:v>d.</c:v>
                  </c:pt>
                  <c:pt idx="1">
                    <c:v>c.</c:v>
                  </c:pt>
                  <c:pt idx="2">
                    <c:v>b.</c:v>
                  </c:pt>
                  <c:pt idx="3">
                    <c:v>a.</c:v>
                  </c:pt>
                </c:lvl>
              </c:multiLvlStrCache>
            </c:multiLvlStrRef>
          </c:cat>
          <c:val>
            <c:numRef>
              <c:f>DQ26C_1!$F$2:$F$5</c:f>
              <c:numCache>
                <c:formatCode>General</c:formatCode>
                <c:ptCount val="4"/>
                <c:pt idx="0">
                  <c:v>81.7</c:v>
                </c:pt>
                <c:pt idx="1">
                  <c:v>91.7</c:v>
                </c:pt>
                <c:pt idx="2">
                  <c:v>93.3</c:v>
                </c:pt>
                <c:pt idx="3">
                  <c:v>93.3</c:v>
                </c:pt>
              </c:numCache>
            </c:numRef>
          </c:val>
          <c:extLst>
            <c:ext xmlns:c16="http://schemas.microsoft.com/office/drawing/2014/chart" uri="{C3380CC4-5D6E-409C-BE32-E72D297353CC}">
              <c16:uniqueId val="{00000006-53DE-4BDB-8C71-034606AF9380}"/>
            </c:ext>
          </c:extLst>
        </c:ser>
        <c:ser>
          <c:idx val="3"/>
          <c:order val="3"/>
          <c:tx>
            <c:strRef>
              <c:f>DQ26C_1!$G$1</c:f>
              <c:strCache>
                <c:ptCount val="1"/>
                <c:pt idx="0">
                  <c:v>High Schools</c:v>
                </c:pt>
              </c:strCache>
            </c:strRef>
          </c:tx>
          <c:spPr>
            <a:solidFill>
              <a:srgbClr val="7C984A"/>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DQ26C_1!$B$2:$C$5</c:f>
              <c:multiLvlStrCache>
                <c:ptCount val="4"/>
                <c:lvl>
                  <c:pt idx="0">
                    <c:v>At off-campus, school-sponsored events</c:v>
                  </c:pt>
                  <c:pt idx="1">
                    <c:v>On school buses or other vehicles used to transport students</c:v>
                  </c:pt>
                  <c:pt idx="2">
                    <c:v>Outside on school grounds, including parking lots and playing fields</c:v>
                  </c:pt>
                  <c:pt idx="3">
                    <c:v>In school buildings</c:v>
                  </c:pt>
                </c:lvl>
                <c:lvl>
                  <c:pt idx="0">
                    <c:v>d.</c:v>
                  </c:pt>
                  <c:pt idx="1">
                    <c:v>c.</c:v>
                  </c:pt>
                  <c:pt idx="2">
                    <c:v>b.</c:v>
                  </c:pt>
                  <c:pt idx="3">
                    <c:v>a.</c:v>
                  </c:pt>
                </c:lvl>
              </c:multiLvlStrCache>
            </c:multiLvlStrRef>
          </c:cat>
          <c:val>
            <c:numRef>
              <c:f>DQ26C_1!$G$2:$G$5</c:f>
              <c:numCache>
                <c:formatCode>General</c:formatCode>
                <c:ptCount val="4"/>
                <c:pt idx="0">
                  <c:v>87</c:v>
                </c:pt>
                <c:pt idx="1">
                  <c:v>95.6</c:v>
                </c:pt>
                <c:pt idx="2">
                  <c:v>94.6</c:v>
                </c:pt>
                <c:pt idx="3">
                  <c:v>95.6</c:v>
                </c:pt>
              </c:numCache>
            </c:numRef>
          </c:val>
          <c:extLst>
            <c:ext xmlns:c16="http://schemas.microsoft.com/office/drawing/2014/chart" uri="{C3380CC4-5D6E-409C-BE32-E72D297353CC}">
              <c16:uniqueId val="{00000007-53DE-4BDB-8C71-034606AF9380}"/>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55375077300685E-2"/>
          <c:y val="0.86737709769761318"/>
          <c:w val="0.93095595653083874"/>
          <c:h val="4.6502734841596977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7876398785999"/>
          <c:y val="0.14961749470774677"/>
          <c:w val="0.65973256762027943"/>
          <c:h val="0.70765031280691049"/>
        </c:manualLayout>
      </c:layout>
      <c:barChart>
        <c:barDir val="bar"/>
        <c:grouping val="clustered"/>
        <c:varyColors val="0"/>
        <c:ser>
          <c:idx val="0"/>
          <c:order val="0"/>
          <c:tx>
            <c:strRef>
              <c:f>DQ02_2!$D$1</c:f>
              <c:strCache>
                <c:ptCount val="1"/>
                <c:pt idx="0">
                  <c:v>All Schools</c:v>
                </c:pt>
              </c:strCache>
            </c:strRef>
          </c:tx>
          <c:spPr>
            <a:solidFill>
              <a:srgbClr val="797B7E"/>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DQ02_2!$B$2:$C$6</c:f>
              <c:multiLvlStrCache>
                <c:ptCount val="5"/>
                <c:lvl>
                  <c:pt idx="0">
                    <c:v>Family engagement</c:v>
                  </c:pt>
                  <c:pt idx="1">
                    <c:v>Social and emotional climate</c:v>
                  </c:pt>
                  <c:pt idx="2">
                    <c:v>Physical environment</c:v>
                  </c:pt>
                  <c:pt idx="3">
                    <c:v>Counseling, psychological, and social services</c:v>
                  </c:pt>
                  <c:pt idx="4">
                    <c:v>Health services</c:v>
                  </c:pt>
                </c:lvl>
                <c:lvl>
                  <c:pt idx="0">
                    <c:v>j.</c:v>
                  </c:pt>
                  <c:pt idx="1">
                    <c:v>i.</c:v>
                  </c:pt>
                  <c:pt idx="2">
                    <c:v>h.</c:v>
                  </c:pt>
                  <c:pt idx="3">
                    <c:v>g.</c:v>
                  </c:pt>
                  <c:pt idx="4">
                    <c:v>f.</c:v>
                  </c:pt>
                </c:lvl>
              </c:multiLvlStrCache>
            </c:multiLvlStrRef>
          </c:cat>
          <c:val>
            <c:numRef>
              <c:f>DQ02_2!$D$2:$D$6</c:f>
              <c:numCache>
                <c:formatCode>General</c:formatCode>
                <c:ptCount val="5"/>
                <c:pt idx="0">
                  <c:v>82.2</c:v>
                </c:pt>
                <c:pt idx="1">
                  <c:v>72.7</c:v>
                </c:pt>
                <c:pt idx="2">
                  <c:v>48.9</c:v>
                </c:pt>
                <c:pt idx="3">
                  <c:v>57.7</c:v>
                </c:pt>
                <c:pt idx="4">
                  <c:v>28.6</c:v>
                </c:pt>
              </c:numCache>
            </c:numRef>
          </c:val>
          <c:extLst>
            <c:ext xmlns:c16="http://schemas.microsoft.com/office/drawing/2014/chart" uri="{C3380CC4-5D6E-409C-BE32-E72D297353CC}">
              <c16:uniqueId val="{00000000-F92D-4A1D-A959-60132DE49425}"/>
            </c:ext>
          </c:extLst>
        </c:ser>
        <c:ser>
          <c:idx val="1"/>
          <c:order val="1"/>
          <c:tx>
            <c:strRef>
              <c:f>DQ02_2!$E$1</c:f>
              <c:strCache>
                <c:ptCount val="1"/>
                <c:pt idx="0">
                  <c:v>Junior/Senior High Schools</c:v>
                </c:pt>
              </c:strCache>
            </c:strRef>
          </c:tx>
          <c:spPr>
            <a:solidFill>
              <a:srgbClr val="F96A1B"/>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F92D-4A1D-A959-60132DE49425}"/>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F92D-4A1D-A959-60132DE49425}"/>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F92D-4A1D-A959-60132DE49425}"/>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F92D-4A1D-A959-60132DE49425}"/>
                </c:ext>
              </c:extLst>
            </c:dLbl>
            <c:dLbl>
              <c:idx val="4"/>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F92D-4A1D-A959-60132DE49425}"/>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DQ02_2!$B$2:$C$6</c:f>
              <c:multiLvlStrCache>
                <c:ptCount val="5"/>
                <c:lvl>
                  <c:pt idx="0">
                    <c:v>Family engagement</c:v>
                  </c:pt>
                  <c:pt idx="1">
                    <c:v>Social and emotional climate</c:v>
                  </c:pt>
                  <c:pt idx="2">
                    <c:v>Physical environment</c:v>
                  </c:pt>
                  <c:pt idx="3">
                    <c:v>Counseling, psychological, and social services</c:v>
                  </c:pt>
                  <c:pt idx="4">
                    <c:v>Health services</c:v>
                  </c:pt>
                </c:lvl>
                <c:lvl>
                  <c:pt idx="0">
                    <c:v>j.</c:v>
                  </c:pt>
                  <c:pt idx="1">
                    <c:v>i.</c:v>
                  </c:pt>
                  <c:pt idx="2">
                    <c:v>h.</c:v>
                  </c:pt>
                  <c:pt idx="3">
                    <c:v>g.</c:v>
                  </c:pt>
                  <c:pt idx="4">
                    <c:v>f.</c:v>
                  </c:pt>
                </c:lvl>
              </c:multiLvlStrCache>
            </c:multiLvlStrRef>
          </c:cat>
          <c:val>
            <c:numRef>
              <c:f>DQ02_2!$E$2:$E$6</c:f>
              <c:numCache>
                <c:formatCode>General</c:formatCode>
                <c:ptCount val="5"/>
                <c:pt idx="0">
                  <c:v>8.9999999999999998E-4</c:v>
                </c:pt>
                <c:pt idx="1">
                  <c:v>8.9999999999999998E-4</c:v>
                </c:pt>
                <c:pt idx="2">
                  <c:v>8.9999999999999998E-4</c:v>
                </c:pt>
                <c:pt idx="3">
                  <c:v>8.9999999999999998E-4</c:v>
                </c:pt>
                <c:pt idx="4">
                  <c:v>8.9999999999999998E-4</c:v>
                </c:pt>
              </c:numCache>
            </c:numRef>
          </c:val>
          <c:extLst>
            <c:ext xmlns:c16="http://schemas.microsoft.com/office/drawing/2014/chart" uri="{C3380CC4-5D6E-409C-BE32-E72D297353CC}">
              <c16:uniqueId val="{00000006-F92D-4A1D-A959-60132DE49425}"/>
            </c:ext>
          </c:extLst>
        </c:ser>
        <c:ser>
          <c:idx val="2"/>
          <c:order val="2"/>
          <c:tx>
            <c:strRef>
              <c:f>DQ02_2!$F$1</c:f>
              <c:strCache>
                <c:ptCount val="1"/>
                <c:pt idx="0">
                  <c:v>Middle Schools</c:v>
                </c:pt>
              </c:strCache>
            </c:strRef>
          </c:tx>
          <c:spPr>
            <a:solidFill>
              <a:srgbClr val="08A1D9"/>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DQ02_2!$B$2:$C$6</c:f>
              <c:multiLvlStrCache>
                <c:ptCount val="5"/>
                <c:lvl>
                  <c:pt idx="0">
                    <c:v>Family engagement</c:v>
                  </c:pt>
                  <c:pt idx="1">
                    <c:v>Social and emotional climate</c:v>
                  </c:pt>
                  <c:pt idx="2">
                    <c:v>Physical environment</c:v>
                  </c:pt>
                  <c:pt idx="3">
                    <c:v>Counseling, psychological, and social services</c:v>
                  </c:pt>
                  <c:pt idx="4">
                    <c:v>Health services</c:v>
                  </c:pt>
                </c:lvl>
                <c:lvl>
                  <c:pt idx="0">
                    <c:v>j.</c:v>
                  </c:pt>
                  <c:pt idx="1">
                    <c:v>i.</c:v>
                  </c:pt>
                  <c:pt idx="2">
                    <c:v>h.</c:v>
                  </c:pt>
                  <c:pt idx="3">
                    <c:v>g.</c:v>
                  </c:pt>
                  <c:pt idx="4">
                    <c:v>f.</c:v>
                  </c:pt>
                </c:lvl>
              </c:multiLvlStrCache>
            </c:multiLvlStrRef>
          </c:cat>
          <c:val>
            <c:numRef>
              <c:f>DQ02_2!$F$2:$F$6</c:f>
              <c:numCache>
                <c:formatCode>General</c:formatCode>
                <c:ptCount val="5"/>
                <c:pt idx="0">
                  <c:v>83.8</c:v>
                </c:pt>
                <c:pt idx="1">
                  <c:v>69.900000000000006</c:v>
                </c:pt>
                <c:pt idx="2">
                  <c:v>44.8</c:v>
                </c:pt>
                <c:pt idx="3">
                  <c:v>50</c:v>
                </c:pt>
                <c:pt idx="4">
                  <c:v>25.7</c:v>
                </c:pt>
              </c:numCache>
            </c:numRef>
          </c:val>
          <c:extLst>
            <c:ext xmlns:c16="http://schemas.microsoft.com/office/drawing/2014/chart" uri="{C3380CC4-5D6E-409C-BE32-E72D297353CC}">
              <c16:uniqueId val="{00000007-F92D-4A1D-A959-60132DE49425}"/>
            </c:ext>
          </c:extLst>
        </c:ser>
        <c:ser>
          <c:idx val="3"/>
          <c:order val="3"/>
          <c:tx>
            <c:strRef>
              <c:f>DQ02_2!$G$1</c:f>
              <c:strCache>
                <c:ptCount val="1"/>
                <c:pt idx="0">
                  <c:v>High Schools</c:v>
                </c:pt>
              </c:strCache>
            </c:strRef>
          </c:tx>
          <c:spPr>
            <a:solidFill>
              <a:srgbClr val="7C984A"/>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DQ02_2!$B$2:$C$6</c:f>
              <c:multiLvlStrCache>
                <c:ptCount val="5"/>
                <c:lvl>
                  <c:pt idx="0">
                    <c:v>Family engagement</c:v>
                  </c:pt>
                  <c:pt idx="1">
                    <c:v>Social and emotional climate</c:v>
                  </c:pt>
                  <c:pt idx="2">
                    <c:v>Physical environment</c:v>
                  </c:pt>
                  <c:pt idx="3">
                    <c:v>Counseling, psychological, and social services</c:v>
                  </c:pt>
                  <c:pt idx="4">
                    <c:v>Health services</c:v>
                  </c:pt>
                </c:lvl>
                <c:lvl>
                  <c:pt idx="0">
                    <c:v>j.</c:v>
                  </c:pt>
                  <c:pt idx="1">
                    <c:v>i.</c:v>
                  </c:pt>
                  <c:pt idx="2">
                    <c:v>h.</c:v>
                  </c:pt>
                  <c:pt idx="3">
                    <c:v>g.</c:v>
                  </c:pt>
                  <c:pt idx="4">
                    <c:v>f.</c:v>
                  </c:pt>
                </c:lvl>
              </c:multiLvlStrCache>
            </c:multiLvlStrRef>
          </c:cat>
          <c:val>
            <c:numRef>
              <c:f>DQ02_2!$G$2:$G$6</c:f>
              <c:numCache>
                <c:formatCode>General</c:formatCode>
                <c:ptCount val="5"/>
                <c:pt idx="0">
                  <c:v>79.900000000000006</c:v>
                </c:pt>
                <c:pt idx="1">
                  <c:v>76.099999999999994</c:v>
                </c:pt>
                <c:pt idx="2">
                  <c:v>54.3</c:v>
                </c:pt>
                <c:pt idx="3">
                  <c:v>66.2</c:v>
                </c:pt>
                <c:pt idx="4">
                  <c:v>32.200000000000003</c:v>
                </c:pt>
              </c:numCache>
            </c:numRef>
          </c:val>
          <c:extLst>
            <c:ext xmlns:c16="http://schemas.microsoft.com/office/drawing/2014/chart" uri="{C3380CC4-5D6E-409C-BE32-E72D297353CC}">
              <c16:uniqueId val="{00000008-F92D-4A1D-A959-60132DE49425}"/>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55375077300685E-2"/>
          <c:y val="0.86737709769761318"/>
          <c:w val="0.93095595653083874"/>
          <c:h val="4.6502734841596977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4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7876398785999"/>
          <c:y val="0.14961749470774677"/>
          <c:w val="0.65973256762027943"/>
          <c:h val="0.70765031280691049"/>
        </c:manualLayout>
      </c:layout>
      <c:barChart>
        <c:barDir val="bar"/>
        <c:grouping val="clustered"/>
        <c:varyColors val="0"/>
        <c:ser>
          <c:idx val="0"/>
          <c:order val="0"/>
          <c:tx>
            <c:v>All Schools</c:v>
          </c:tx>
          <c:spPr>
            <a:solidFill>
              <a:srgbClr val="797B7E"/>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DQ26N_1!$D$2</c:f>
              <c:numCache>
                <c:formatCode>General</c:formatCode>
                <c:ptCount val="1"/>
                <c:pt idx="0">
                  <c:v>69.5</c:v>
                </c:pt>
              </c:numCache>
            </c:numRef>
          </c:val>
          <c:extLst>
            <c:ext xmlns:c16="http://schemas.microsoft.com/office/drawing/2014/chart" uri="{C3380CC4-5D6E-409C-BE32-E72D297353CC}">
              <c16:uniqueId val="{00000000-CA7D-4209-9996-E5C7A8370DAF}"/>
            </c:ext>
          </c:extLst>
        </c:ser>
        <c:ser>
          <c:idx val="1"/>
          <c:order val="1"/>
          <c:tx>
            <c:v>Junior/Senior High Schools</c:v>
          </c:tx>
          <c:spPr>
            <a:solidFill>
              <a:srgbClr val="F96A1B"/>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CA7D-4209-9996-E5C7A8370DAF}"/>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DQ26N_1!$E$2</c:f>
              <c:numCache>
                <c:formatCode>General</c:formatCode>
                <c:ptCount val="1"/>
                <c:pt idx="0">
                  <c:v>8.9999999999999998E-4</c:v>
                </c:pt>
              </c:numCache>
            </c:numRef>
          </c:val>
          <c:extLst>
            <c:ext xmlns:c16="http://schemas.microsoft.com/office/drawing/2014/chart" uri="{C3380CC4-5D6E-409C-BE32-E72D297353CC}">
              <c16:uniqueId val="{00000002-CA7D-4209-9996-E5C7A8370DAF}"/>
            </c:ext>
          </c:extLst>
        </c:ser>
        <c:ser>
          <c:idx val="2"/>
          <c:order val="2"/>
          <c:tx>
            <c:v>Middle Schools</c:v>
          </c:tx>
          <c:spPr>
            <a:solidFill>
              <a:srgbClr val="08A1D9"/>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DQ26N_1!$F$2</c:f>
              <c:numCache>
                <c:formatCode>General</c:formatCode>
                <c:ptCount val="1"/>
                <c:pt idx="0">
                  <c:v>68.099999999999994</c:v>
                </c:pt>
              </c:numCache>
            </c:numRef>
          </c:val>
          <c:extLst>
            <c:ext xmlns:c16="http://schemas.microsoft.com/office/drawing/2014/chart" uri="{C3380CC4-5D6E-409C-BE32-E72D297353CC}">
              <c16:uniqueId val="{00000003-CA7D-4209-9996-E5C7A8370DAF}"/>
            </c:ext>
          </c:extLst>
        </c:ser>
        <c:ser>
          <c:idx val="3"/>
          <c:order val="3"/>
          <c:tx>
            <c:v>High Schools</c:v>
          </c:tx>
          <c:spPr>
            <a:solidFill>
              <a:srgbClr val="7C984A"/>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DQ26N_1!$G$2</c:f>
              <c:numCache>
                <c:formatCode>General</c:formatCode>
                <c:ptCount val="1"/>
                <c:pt idx="0">
                  <c:v>72.099999999999994</c:v>
                </c:pt>
              </c:numCache>
            </c:numRef>
          </c:val>
          <c:extLst>
            <c:ext xmlns:c16="http://schemas.microsoft.com/office/drawing/2014/chart" uri="{C3380CC4-5D6E-409C-BE32-E72D297353CC}">
              <c16:uniqueId val="{00000004-CA7D-4209-9996-E5C7A8370DAF}"/>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55375077300685E-2"/>
          <c:y val="0.86737709769761318"/>
          <c:w val="0.93095595653083874"/>
          <c:h val="4.6502734841596977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4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7876398785999"/>
          <c:y val="0.14961749470774677"/>
          <c:w val="0.65973256762027943"/>
          <c:h val="0.70765031280691049"/>
        </c:manualLayout>
      </c:layout>
      <c:barChart>
        <c:barDir val="bar"/>
        <c:grouping val="clustered"/>
        <c:varyColors val="0"/>
        <c:ser>
          <c:idx val="0"/>
          <c:order val="0"/>
          <c:tx>
            <c:v>All Schools</c:v>
          </c:tx>
          <c:spPr>
            <a:solidFill>
              <a:srgbClr val="797B7E"/>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DQ27_1!$D$2</c:f>
              <c:numCache>
                <c:formatCode>General</c:formatCode>
                <c:ptCount val="1"/>
                <c:pt idx="0">
                  <c:v>88.6</c:v>
                </c:pt>
              </c:numCache>
            </c:numRef>
          </c:val>
          <c:extLst>
            <c:ext xmlns:c16="http://schemas.microsoft.com/office/drawing/2014/chart" uri="{C3380CC4-5D6E-409C-BE32-E72D297353CC}">
              <c16:uniqueId val="{00000000-582D-4933-BDF6-2EA3AE54F41E}"/>
            </c:ext>
          </c:extLst>
        </c:ser>
        <c:ser>
          <c:idx val="1"/>
          <c:order val="1"/>
          <c:tx>
            <c:v>Junior/Senior High Schools</c:v>
          </c:tx>
          <c:spPr>
            <a:solidFill>
              <a:srgbClr val="F96A1B"/>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582D-4933-BDF6-2EA3AE54F41E}"/>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DQ27_1!$E$2</c:f>
              <c:numCache>
                <c:formatCode>General</c:formatCode>
                <c:ptCount val="1"/>
                <c:pt idx="0">
                  <c:v>8.9999999999999998E-4</c:v>
                </c:pt>
              </c:numCache>
            </c:numRef>
          </c:val>
          <c:extLst>
            <c:ext xmlns:c16="http://schemas.microsoft.com/office/drawing/2014/chart" uri="{C3380CC4-5D6E-409C-BE32-E72D297353CC}">
              <c16:uniqueId val="{00000002-582D-4933-BDF6-2EA3AE54F41E}"/>
            </c:ext>
          </c:extLst>
        </c:ser>
        <c:ser>
          <c:idx val="2"/>
          <c:order val="2"/>
          <c:tx>
            <c:v>Middle Schools</c:v>
          </c:tx>
          <c:spPr>
            <a:solidFill>
              <a:srgbClr val="08A1D9"/>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DQ27_1!$F$2</c:f>
              <c:numCache>
                <c:formatCode>General</c:formatCode>
                <c:ptCount val="1"/>
                <c:pt idx="0">
                  <c:v>89.3</c:v>
                </c:pt>
              </c:numCache>
            </c:numRef>
          </c:val>
          <c:extLst>
            <c:ext xmlns:c16="http://schemas.microsoft.com/office/drawing/2014/chart" uri="{C3380CC4-5D6E-409C-BE32-E72D297353CC}">
              <c16:uniqueId val="{00000003-582D-4933-BDF6-2EA3AE54F41E}"/>
            </c:ext>
          </c:extLst>
        </c:ser>
        <c:ser>
          <c:idx val="3"/>
          <c:order val="3"/>
          <c:tx>
            <c:v>High Schools</c:v>
          </c:tx>
          <c:spPr>
            <a:solidFill>
              <a:srgbClr val="7C984A"/>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DQ27_1!$G$2</c:f>
              <c:numCache>
                <c:formatCode>General</c:formatCode>
                <c:ptCount val="1"/>
                <c:pt idx="0">
                  <c:v>87.9</c:v>
                </c:pt>
              </c:numCache>
            </c:numRef>
          </c:val>
          <c:extLst>
            <c:ext xmlns:c16="http://schemas.microsoft.com/office/drawing/2014/chart" uri="{C3380CC4-5D6E-409C-BE32-E72D297353CC}">
              <c16:uniqueId val="{00000004-582D-4933-BDF6-2EA3AE54F41E}"/>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55375077300685E-2"/>
          <c:y val="0.86737709769761318"/>
          <c:w val="0.93095595653083874"/>
          <c:h val="4.6502734841596977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4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7876398785999"/>
          <c:y val="0.14961749470774677"/>
          <c:w val="0.65973256762027943"/>
          <c:h val="0.70765031280691049"/>
        </c:manualLayout>
      </c:layout>
      <c:barChart>
        <c:barDir val="bar"/>
        <c:grouping val="clustered"/>
        <c:varyColors val="0"/>
        <c:ser>
          <c:idx val="0"/>
          <c:order val="0"/>
          <c:tx>
            <c:strRef>
              <c:f>DQ28_1!$D$1</c:f>
              <c:strCache>
                <c:ptCount val="1"/>
                <c:pt idx="0">
                  <c:v>All Schools</c:v>
                </c:pt>
              </c:strCache>
            </c:strRef>
          </c:tx>
          <c:spPr>
            <a:solidFill>
              <a:srgbClr val="797B7E"/>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DQ28_1!$B$2:$C$6</c:f>
              <c:multiLvlStrCache>
                <c:ptCount val="5"/>
                <c:lvl>
                  <c:pt idx="0">
                    <c:v>Always or almost always</c:v>
                  </c:pt>
                  <c:pt idx="1">
                    <c:v>Sometimes</c:v>
                  </c:pt>
                  <c:pt idx="2">
                    <c:v>Rarely</c:v>
                  </c:pt>
                  <c:pt idx="3">
                    <c:v>Never</c:v>
                  </c:pt>
                  <c:pt idx="4">
                    <c:v>Foods or beverages are not offered at school celebrations</c:v>
                  </c:pt>
                </c:lvl>
                <c:lvl>
                  <c:pt idx="0">
                    <c:v>e.</c:v>
                  </c:pt>
                  <c:pt idx="1">
                    <c:v>d.</c:v>
                  </c:pt>
                  <c:pt idx="2">
                    <c:v>c.</c:v>
                  </c:pt>
                  <c:pt idx="3">
                    <c:v>b.</c:v>
                  </c:pt>
                  <c:pt idx="4">
                    <c:v>a.</c:v>
                  </c:pt>
                </c:lvl>
              </c:multiLvlStrCache>
            </c:multiLvlStrRef>
          </c:cat>
          <c:val>
            <c:numRef>
              <c:f>DQ28_1!$D$2:$D$6</c:f>
              <c:numCache>
                <c:formatCode>General</c:formatCode>
                <c:ptCount val="5"/>
                <c:pt idx="0">
                  <c:v>28.7</c:v>
                </c:pt>
                <c:pt idx="1">
                  <c:v>51</c:v>
                </c:pt>
                <c:pt idx="2">
                  <c:v>13.4</c:v>
                </c:pt>
                <c:pt idx="3">
                  <c:v>4.8</c:v>
                </c:pt>
                <c:pt idx="4">
                  <c:v>2.2000000000000002</c:v>
                </c:pt>
              </c:numCache>
            </c:numRef>
          </c:val>
          <c:extLst>
            <c:ext xmlns:c16="http://schemas.microsoft.com/office/drawing/2014/chart" uri="{C3380CC4-5D6E-409C-BE32-E72D297353CC}">
              <c16:uniqueId val="{00000000-8FBB-493F-A0F8-39E14B101913}"/>
            </c:ext>
          </c:extLst>
        </c:ser>
        <c:ser>
          <c:idx val="1"/>
          <c:order val="1"/>
          <c:tx>
            <c:strRef>
              <c:f>DQ28_1!$E$1</c:f>
              <c:strCache>
                <c:ptCount val="1"/>
                <c:pt idx="0">
                  <c:v>Junior/Senior High Schools</c:v>
                </c:pt>
              </c:strCache>
            </c:strRef>
          </c:tx>
          <c:spPr>
            <a:solidFill>
              <a:srgbClr val="F96A1B"/>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8FBB-493F-A0F8-39E14B101913}"/>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8FBB-493F-A0F8-39E14B101913}"/>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8FBB-493F-A0F8-39E14B101913}"/>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8FBB-493F-A0F8-39E14B101913}"/>
                </c:ext>
              </c:extLst>
            </c:dLbl>
            <c:dLbl>
              <c:idx val="4"/>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8FBB-493F-A0F8-39E14B101913}"/>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DQ28_1!$B$2:$C$6</c:f>
              <c:multiLvlStrCache>
                <c:ptCount val="5"/>
                <c:lvl>
                  <c:pt idx="0">
                    <c:v>Always or almost always</c:v>
                  </c:pt>
                  <c:pt idx="1">
                    <c:v>Sometimes</c:v>
                  </c:pt>
                  <c:pt idx="2">
                    <c:v>Rarely</c:v>
                  </c:pt>
                  <c:pt idx="3">
                    <c:v>Never</c:v>
                  </c:pt>
                  <c:pt idx="4">
                    <c:v>Foods or beverages are not offered at school celebrations</c:v>
                  </c:pt>
                </c:lvl>
                <c:lvl>
                  <c:pt idx="0">
                    <c:v>e.</c:v>
                  </c:pt>
                  <c:pt idx="1">
                    <c:v>d.</c:v>
                  </c:pt>
                  <c:pt idx="2">
                    <c:v>c.</c:v>
                  </c:pt>
                  <c:pt idx="3">
                    <c:v>b.</c:v>
                  </c:pt>
                  <c:pt idx="4">
                    <c:v>a.</c:v>
                  </c:pt>
                </c:lvl>
              </c:multiLvlStrCache>
            </c:multiLvlStrRef>
          </c:cat>
          <c:val>
            <c:numRef>
              <c:f>DQ28_1!$E$2:$E$6</c:f>
              <c:numCache>
                <c:formatCode>General</c:formatCode>
                <c:ptCount val="5"/>
                <c:pt idx="0">
                  <c:v>8.9999999999999998E-4</c:v>
                </c:pt>
                <c:pt idx="1">
                  <c:v>8.9999999999999998E-4</c:v>
                </c:pt>
                <c:pt idx="2">
                  <c:v>8.9999999999999998E-4</c:v>
                </c:pt>
                <c:pt idx="3">
                  <c:v>8.9999999999999998E-4</c:v>
                </c:pt>
                <c:pt idx="4">
                  <c:v>8.9999999999999998E-4</c:v>
                </c:pt>
              </c:numCache>
            </c:numRef>
          </c:val>
          <c:extLst>
            <c:ext xmlns:c16="http://schemas.microsoft.com/office/drawing/2014/chart" uri="{C3380CC4-5D6E-409C-BE32-E72D297353CC}">
              <c16:uniqueId val="{00000006-8FBB-493F-A0F8-39E14B101913}"/>
            </c:ext>
          </c:extLst>
        </c:ser>
        <c:ser>
          <c:idx val="2"/>
          <c:order val="2"/>
          <c:tx>
            <c:strRef>
              <c:f>DQ28_1!$F$1</c:f>
              <c:strCache>
                <c:ptCount val="1"/>
                <c:pt idx="0">
                  <c:v>Middle Schools</c:v>
                </c:pt>
              </c:strCache>
            </c:strRef>
          </c:tx>
          <c:spPr>
            <a:solidFill>
              <a:srgbClr val="08A1D9"/>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DQ28_1!$B$2:$C$6</c:f>
              <c:multiLvlStrCache>
                <c:ptCount val="5"/>
                <c:lvl>
                  <c:pt idx="0">
                    <c:v>Always or almost always</c:v>
                  </c:pt>
                  <c:pt idx="1">
                    <c:v>Sometimes</c:v>
                  </c:pt>
                  <c:pt idx="2">
                    <c:v>Rarely</c:v>
                  </c:pt>
                  <c:pt idx="3">
                    <c:v>Never</c:v>
                  </c:pt>
                  <c:pt idx="4">
                    <c:v>Foods or beverages are not offered at school celebrations</c:v>
                  </c:pt>
                </c:lvl>
                <c:lvl>
                  <c:pt idx="0">
                    <c:v>e.</c:v>
                  </c:pt>
                  <c:pt idx="1">
                    <c:v>d.</c:v>
                  </c:pt>
                  <c:pt idx="2">
                    <c:v>c.</c:v>
                  </c:pt>
                  <c:pt idx="3">
                    <c:v>b.</c:v>
                  </c:pt>
                  <c:pt idx="4">
                    <c:v>a.</c:v>
                  </c:pt>
                </c:lvl>
              </c:multiLvlStrCache>
            </c:multiLvlStrRef>
          </c:cat>
          <c:val>
            <c:numRef>
              <c:f>DQ28_1!$F$2:$F$6</c:f>
              <c:numCache>
                <c:formatCode>General</c:formatCode>
                <c:ptCount val="5"/>
                <c:pt idx="0">
                  <c:v>30.2</c:v>
                </c:pt>
                <c:pt idx="1">
                  <c:v>48.4</c:v>
                </c:pt>
                <c:pt idx="2">
                  <c:v>15.1</c:v>
                </c:pt>
                <c:pt idx="3">
                  <c:v>4.8</c:v>
                </c:pt>
                <c:pt idx="4">
                  <c:v>1.6</c:v>
                </c:pt>
              </c:numCache>
            </c:numRef>
          </c:val>
          <c:extLst>
            <c:ext xmlns:c16="http://schemas.microsoft.com/office/drawing/2014/chart" uri="{C3380CC4-5D6E-409C-BE32-E72D297353CC}">
              <c16:uniqueId val="{00000007-8FBB-493F-A0F8-39E14B101913}"/>
            </c:ext>
          </c:extLst>
        </c:ser>
        <c:ser>
          <c:idx val="3"/>
          <c:order val="3"/>
          <c:tx>
            <c:strRef>
              <c:f>DQ28_1!$G$1</c:f>
              <c:strCache>
                <c:ptCount val="1"/>
                <c:pt idx="0">
                  <c:v>High Schools</c:v>
                </c:pt>
              </c:strCache>
            </c:strRef>
          </c:tx>
          <c:spPr>
            <a:solidFill>
              <a:srgbClr val="7C984A"/>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DQ28_1!$B$2:$C$6</c:f>
              <c:multiLvlStrCache>
                <c:ptCount val="5"/>
                <c:lvl>
                  <c:pt idx="0">
                    <c:v>Always or almost always</c:v>
                  </c:pt>
                  <c:pt idx="1">
                    <c:v>Sometimes</c:v>
                  </c:pt>
                  <c:pt idx="2">
                    <c:v>Rarely</c:v>
                  </c:pt>
                  <c:pt idx="3">
                    <c:v>Never</c:v>
                  </c:pt>
                  <c:pt idx="4">
                    <c:v>Foods or beverages are not offered at school celebrations</c:v>
                  </c:pt>
                </c:lvl>
                <c:lvl>
                  <c:pt idx="0">
                    <c:v>e.</c:v>
                  </c:pt>
                  <c:pt idx="1">
                    <c:v>d.</c:v>
                  </c:pt>
                  <c:pt idx="2">
                    <c:v>c.</c:v>
                  </c:pt>
                  <c:pt idx="3">
                    <c:v>b.</c:v>
                  </c:pt>
                  <c:pt idx="4">
                    <c:v>a.</c:v>
                  </c:pt>
                </c:lvl>
              </c:multiLvlStrCache>
            </c:multiLvlStrRef>
          </c:cat>
          <c:val>
            <c:numRef>
              <c:f>DQ28_1!$G$2:$G$6</c:f>
              <c:numCache>
                <c:formatCode>General</c:formatCode>
                <c:ptCount val="5"/>
                <c:pt idx="0">
                  <c:v>23.7</c:v>
                </c:pt>
                <c:pt idx="1">
                  <c:v>55.7</c:v>
                </c:pt>
                <c:pt idx="2">
                  <c:v>12.4</c:v>
                </c:pt>
                <c:pt idx="3">
                  <c:v>5.2</c:v>
                </c:pt>
                <c:pt idx="4">
                  <c:v>3</c:v>
                </c:pt>
              </c:numCache>
            </c:numRef>
          </c:val>
          <c:extLst>
            <c:ext xmlns:c16="http://schemas.microsoft.com/office/drawing/2014/chart" uri="{C3380CC4-5D6E-409C-BE32-E72D297353CC}">
              <c16:uniqueId val="{00000008-8FBB-493F-A0F8-39E14B101913}"/>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55375077300685E-2"/>
          <c:y val="0.86737709769761318"/>
          <c:w val="0.93095595653083874"/>
          <c:h val="4.6502734841596977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4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7876398785999"/>
          <c:y val="0.14961749470774677"/>
          <c:w val="0.65973256762027943"/>
          <c:h val="0.70765031280691049"/>
        </c:manualLayout>
      </c:layout>
      <c:barChart>
        <c:barDir val="bar"/>
        <c:grouping val="clustered"/>
        <c:varyColors val="0"/>
        <c:ser>
          <c:idx val="0"/>
          <c:order val="0"/>
          <c:tx>
            <c:v>All Schools</c:v>
          </c:tx>
          <c:spPr>
            <a:solidFill>
              <a:srgbClr val="797B7E"/>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DQ28N_1!$D$2</c:f>
              <c:numCache>
                <c:formatCode>General</c:formatCode>
                <c:ptCount val="1"/>
                <c:pt idx="0">
                  <c:v>11.1</c:v>
                </c:pt>
              </c:numCache>
            </c:numRef>
          </c:val>
          <c:extLst>
            <c:ext xmlns:c16="http://schemas.microsoft.com/office/drawing/2014/chart" uri="{C3380CC4-5D6E-409C-BE32-E72D297353CC}">
              <c16:uniqueId val="{00000000-49E3-4C4C-873F-AA6C191408F3}"/>
            </c:ext>
          </c:extLst>
        </c:ser>
        <c:ser>
          <c:idx val="1"/>
          <c:order val="1"/>
          <c:tx>
            <c:v>Junior/Senior High Schools</c:v>
          </c:tx>
          <c:spPr>
            <a:solidFill>
              <a:srgbClr val="F96A1B"/>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49E3-4C4C-873F-AA6C191408F3}"/>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DQ28N_1!$E$2</c:f>
              <c:numCache>
                <c:formatCode>General</c:formatCode>
                <c:ptCount val="1"/>
                <c:pt idx="0">
                  <c:v>8.9999999999999998E-4</c:v>
                </c:pt>
              </c:numCache>
            </c:numRef>
          </c:val>
          <c:extLst>
            <c:ext xmlns:c16="http://schemas.microsoft.com/office/drawing/2014/chart" uri="{C3380CC4-5D6E-409C-BE32-E72D297353CC}">
              <c16:uniqueId val="{00000002-49E3-4C4C-873F-AA6C191408F3}"/>
            </c:ext>
          </c:extLst>
        </c:ser>
        <c:ser>
          <c:idx val="2"/>
          <c:order val="2"/>
          <c:tx>
            <c:v>Middle Schools</c:v>
          </c:tx>
          <c:spPr>
            <a:solidFill>
              <a:srgbClr val="08A1D9"/>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DQ28N_1!$F$2</c:f>
              <c:numCache>
                <c:formatCode>General</c:formatCode>
                <c:ptCount val="1"/>
                <c:pt idx="0">
                  <c:v>6.4</c:v>
                </c:pt>
              </c:numCache>
            </c:numRef>
          </c:val>
          <c:extLst>
            <c:ext xmlns:c16="http://schemas.microsoft.com/office/drawing/2014/chart" uri="{C3380CC4-5D6E-409C-BE32-E72D297353CC}">
              <c16:uniqueId val="{00000003-49E3-4C4C-873F-AA6C191408F3}"/>
            </c:ext>
          </c:extLst>
        </c:ser>
        <c:ser>
          <c:idx val="3"/>
          <c:order val="3"/>
          <c:tx>
            <c:v>High Schools</c:v>
          </c:tx>
          <c:spPr>
            <a:solidFill>
              <a:srgbClr val="7C984A"/>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DQ28N_1!$G$2</c:f>
              <c:numCache>
                <c:formatCode>General</c:formatCode>
                <c:ptCount val="1"/>
                <c:pt idx="0">
                  <c:v>16.600000000000001</c:v>
                </c:pt>
              </c:numCache>
            </c:numRef>
          </c:val>
          <c:extLst>
            <c:ext xmlns:c16="http://schemas.microsoft.com/office/drawing/2014/chart" uri="{C3380CC4-5D6E-409C-BE32-E72D297353CC}">
              <c16:uniqueId val="{00000004-49E3-4C4C-873F-AA6C191408F3}"/>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55375077300685E-2"/>
          <c:y val="0.86737709769761318"/>
          <c:w val="0.93095595653083874"/>
          <c:h val="4.6502734841596977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4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7876398785999"/>
          <c:y val="0.14961749470774677"/>
          <c:w val="0.65973256762027943"/>
          <c:h val="0.70765031280691049"/>
        </c:manualLayout>
      </c:layout>
      <c:barChart>
        <c:barDir val="bar"/>
        <c:grouping val="clustered"/>
        <c:varyColors val="0"/>
        <c:ser>
          <c:idx val="0"/>
          <c:order val="0"/>
          <c:tx>
            <c:v>All Schools</c:v>
          </c:tx>
          <c:spPr>
            <a:solidFill>
              <a:srgbClr val="797B7E"/>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DQ29_1!$D$2</c:f>
              <c:numCache>
                <c:formatCode>General</c:formatCode>
                <c:ptCount val="1"/>
                <c:pt idx="0">
                  <c:v>81.099999999999994</c:v>
                </c:pt>
              </c:numCache>
            </c:numRef>
          </c:val>
          <c:extLst>
            <c:ext xmlns:c16="http://schemas.microsoft.com/office/drawing/2014/chart" uri="{C3380CC4-5D6E-409C-BE32-E72D297353CC}">
              <c16:uniqueId val="{00000000-65E1-4E5B-A618-2D3B587888DB}"/>
            </c:ext>
          </c:extLst>
        </c:ser>
        <c:ser>
          <c:idx val="1"/>
          <c:order val="1"/>
          <c:tx>
            <c:v>Junior/Senior High Schools</c:v>
          </c:tx>
          <c:spPr>
            <a:solidFill>
              <a:srgbClr val="F96A1B"/>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65E1-4E5B-A618-2D3B587888DB}"/>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DQ29_1!$E$2</c:f>
              <c:numCache>
                <c:formatCode>General</c:formatCode>
                <c:ptCount val="1"/>
                <c:pt idx="0">
                  <c:v>8.9999999999999998E-4</c:v>
                </c:pt>
              </c:numCache>
            </c:numRef>
          </c:val>
          <c:extLst>
            <c:ext xmlns:c16="http://schemas.microsoft.com/office/drawing/2014/chart" uri="{C3380CC4-5D6E-409C-BE32-E72D297353CC}">
              <c16:uniqueId val="{00000002-65E1-4E5B-A618-2D3B587888DB}"/>
            </c:ext>
          </c:extLst>
        </c:ser>
        <c:ser>
          <c:idx val="2"/>
          <c:order val="2"/>
          <c:tx>
            <c:v>Middle Schools</c:v>
          </c:tx>
          <c:spPr>
            <a:solidFill>
              <a:srgbClr val="08A1D9"/>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DQ29_1!$F$2</c:f>
              <c:numCache>
                <c:formatCode>General</c:formatCode>
                <c:ptCount val="1"/>
                <c:pt idx="0">
                  <c:v>67.5</c:v>
                </c:pt>
              </c:numCache>
            </c:numRef>
          </c:val>
          <c:extLst>
            <c:ext xmlns:c16="http://schemas.microsoft.com/office/drawing/2014/chart" uri="{C3380CC4-5D6E-409C-BE32-E72D297353CC}">
              <c16:uniqueId val="{00000003-65E1-4E5B-A618-2D3B587888DB}"/>
            </c:ext>
          </c:extLst>
        </c:ser>
        <c:ser>
          <c:idx val="3"/>
          <c:order val="3"/>
          <c:tx>
            <c:v>High Schools</c:v>
          </c:tx>
          <c:spPr>
            <a:solidFill>
              <a:srgbClr val="7C984A"/>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DQ29_1!$G$2</c:f>
              <c:numCache>
                <c:formatCode>General</c:formatCode>
                <c:ptCount val="1"/>
                <c:pt idx="0">
                  <c:v>95.7</c:v>
                </c:pt>
              </c:numCache>
            </c:numRef>
          </c:val>
          <c:extLst>
            <c:ext xmlns:c16="http://schemas.microsoft.com/office/drawing/2014/chart" uri="{C3380CC4-5D6E-409C-BE32-E72D297353CC}">
              <c16:uniqueId val="{00000004-65E1-4E5B-A618-2D3B587888DB}"/>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55375077300685E-2"/>
          <c:y val="0.86737709769761318"/>
          <c:w val="0.93095595653083874"/>
          <c:h val="4.6502734841596977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4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7876398785999"/>
          <c:y val="0.14961749470774677"/>
          <c:w val="0.65973256762027943"/>
          <c:h val="0.70765031280691049"/>
        </c:manualLayout>
      </c:layout>
      <c:barChart>
        <c:barDir val="bar"/>
        <c:grouping val="clustered"/>
        <c:varyColors val="0"/>
        <c:ser>
          <c:idx val="0"/>
          <c:order val="0"/>
          <c:tx>
            <c:strRef>
              <c:f>DQ30_1!$D$1</c:f>
              <c:strCache>
                <c:ptCount val="1"/>
                <c:pt idx="0">
                  <c:v>All Schools</c:v>
                </c:pt>
              </c:strCache>
            </c:strRef>
          </c:tx>
          <c:spPr>
            <a:solidFill>
              <a:srgbClr val="797B7E"/>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DQ30_1!$B$2:$C$6</c:f>
              <c:multiLvlStrCache>
                <c:ptCount val="5"/>
                <c:lvl>
                  <c:pt idx="0">
                    <c:v>Cookies, crackers, cakes, pastries, or other baked goods that are not low in fat</c:v>
                  </c:pt>
                  <c:pt idx="1">
                    <c:v>Low sodium or "no added salt" pretzels, crackers, or chips</c:v>
                  </c:pt>
                  <c:pt idx="2">
                    <c:v>Salty snacks that are not low in fat (e.g., regular potato chips)</c:v>
                  </c:pt>
                  <c:pt idx="3">
                    <c:v>Other kinds of candy</c:v>
                  </c:pt>
                  <c:pt idx="4">
                    <c:v>Chocolate candy</c:v>
                  </c:pt>
                </c:lvl>
                <c:lvl>
                  <c:pt idx="0">
                    <c:v>e.</c:v>
                  </c:pt>
                  <c:pt idx="1">
                    <c:v>d.</c:v>
                  </c:pt>
                  <c:pt idx="2">
                    <c:v>c.</c:v>
                  </c:pt>
                  <c:pt idx="3">
                    <c:v>b.</c:v>
                  </c:pt>
                  <c:pt idx="4">
                    <c:v>a.</c:v>
                  </c:pt>
                </c:lvl>
              </c:multiLvlStrCache>
            </c:multiLvlStrRef>
          </c:cat>
          <c:val>
            <c:numRef>
              <c:f>DQ30_1!$D$2:$D$6</c:f>
              <c:numCache>
                <c:formatCode>General</c:formatCode>
                <c:ptCount val="5"/>
                <c:pt idx="0">
                  <c:v>23.6</c:v>
                </c:pt>
                <c:pt idx="1">
                  <c:v>59.3</c:v>
                </c:pt>
                <c:pt idx="2">
                  <c:v>24.8</c:v>
                </c:pt>
                <c:pt idx="3">
                  <c:v>26.6</c:v>
                </c:pt>
                <c:pt idx="4">
                  <c:v>19.3</c:v>
                </c:pt>
              </c:numCache>
            </c:numRef>
          </c:val>
          <c:extLst>
            <c:ext xmlns:c16="http://schemas.microsoft.com/office/drawing/2014/chart" uri="{C3380CC4-5D6E-409C-BE32-E72D297353CC}">
              <c16:uniqueId val="{00000000-3785-4A95-A2B7-F98EB30DE9B4}"/>
            </c:ext>
          </c:extLst>
        </c:ser>
        <c:ser>
          <c:idx val="1"/>
          <c:order val="1"/>
          <c:tx>
            <c:strRef>
              <c:f>DQ30_1!$E$1</c:f>
              <c:strCache>
                <c:ptCount val="1"/>
                <c:pt idx="0">
                  <c:v>Junior/Senior High Schools</c:v>
                </c:pt>
              </c:strCache>
            </c:strRef>
          </c:tx>
          <c:spPr>
            <a:solidFill>
              <a:srgbClr val="F96A1B"/>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3785-4A95-A2B7-F98EB30DE9B4}"/>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3785-4A95-A2B7-F98EB30DE9B4}"/>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3785-4A95-A2B7-F98EB30DE9B4}"/>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3785-4A95-A2B7-F98EB30DE9B4}"/>
                </c:ext>
              </c:extLst>
            </c:dLbl>
            <c:dLbl>
              <c:idx val="4"/>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3785-4A95-A2B7-F98EB30DE9B4}"/>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DQ30_1!$B$2:$C$6</c:f>
              <c:multiLvlStrCache>
                <c:ptCount val="5"/>
                <c:lvl>
                  <c:pt idx="0">
                    <c:v>Cookies, crackers, cakes, pastries, or other baked goods that are not low in fat</c:v>
                  </c:pt>
                  <c:pt idx="1">
                    <c:v>Low sodium or "no added salt" pretzels, crackers, or chips</c:v>
                  </c:pt>
                  <c:pt idx="2">
                    <c:v>Salty snacks that are not low in fat (e.g., regular potato chips)</c:v>
                  </c:pt>
                  <c:pt idx="3">
                    <c:v>Other kinds of candy</c:v>
                  </c:pt>
                  <c:pt idx="4">
                    <c:v>Chocolate candy</c:v>
                  </c:pt>
                </c:lvl>
                <c:lvl>
                  <c:pt idx="0">
                    <c:v>e.</c:v>
                  </c:pt>
                  <c:pt idx="1">
                    <c:v>d.</c:v>
                  </c:pt>
                  <c:pt idx="2">
                    <c:v>c.</c:v>
                  </c:pt>
                  <c:pt idx="3">
                    <c:v>b.</c:v>
                  </c:pt>
                  <c:pt idx="4">
                    <c:v>a.</c:v>
                  </c:pt>
                </c:lvl>
              </c:multiLvlStrCache>
            </c:multiLvlStrRef>
          </c:cat>
          <c:val>
            <c:numRef>
              <c:f>DQ30_1!$E$2:$E$6</c:f>
              <c:numCache>
                <c:formatCode>General</c:formatCode>
                <c:ptCount val="5"/>
                <c:pt idx="0">
                  <c:v>8.9999999999999998E-4</c:v>
                </c:pt>
                <c:pt idx="1">
                  <c:v>8.9999999999999998E-4</c:v>
                </c:pt>
                <c:pt idx="2">
                  <c:v>8.9999999999999998E-4</c:v>
                </c:pt>
                <c:pt idx="3">
                  <c:v>8.9999999999999998E-4</c:v>
                </c:pt>
                <c:pt idx="4">
                  <c:v>8.9999999999999998E-4</c:v>
                </c:pt>
              </c:numCache>
            </c:numRef>
          </c:val>
          <c:extLst>
            <c:ext xmlns:c16="http://schemas.microsoft.com/office/drawing/2014/chart" uri="{C3380CC4-5D6E-409C-BE32-E72D297353CC}">
              <c16:uniqueId val="{00000006-3785-4A95-A2B7-F98EB30DE9B4}"/>
            </c:ext>
          </c:extLst>
        </c:ser>
        <c:ser>
          <c:idx val="2"/>
          <c:order val="2"/>
          <c:tx>
            <c:strRef>
              <c:f>DQ30_1!$F$1</c:f>
              <c:strCache>
                <c:ptCount val="1"/>
                <c:pt idx="0">
                  <c:v>Middle Schools</c:v>
                </c:pt>
              </c:strCache>
            </c:strRef>
          </c:tx>
          <c:spPr>
            <a:solidFill>
              <a:srgbClr val="08A1D9"/>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DQ30_1!$B$2:$C$6</c:f>
              <c:multiLvlStrCache>
                <c:ptCount val="5"/>
                <c:lvl>
                  <c:pt idx="0">
                    <c:v>Cookies, crackers, cakes, pastries, or other baked goods that are not low in fat</c:v>
                  </c:pt>
                  <c:pt idx="1">
                    <c:v>Low sodium or "no added salt" pretzels, crackers, or chips</c:v>
                  </c:pt>
                  <c:pt idx="2">
                    <c:v>Salty snacks that are not low in fat (e.g., regular potato chips)</c:v>
                  </c:pt>
                  <c:pt idx="3">
                    <c:v>Other kinds of candy</c:v>
                  </c:pt>
                  <c:pt idx="4">
                    <c:v>Chocolate candy</c:v>
                  </c:pt>
                </c:lvl>
                <c:lvl>
                  <c:pt idx="0">
                    <c:v>e.</c:v>
                  </c:pt>
                  <c:pt idx="1">
                    <c:v>d.</c:v>
                  </c:pt>
                  <c:pt idx="2">
                    <c:v>c.</c:v>
                  </c:pt>
                  <c:pt idx="3">
                    <c:v>b.</c:v>
                  </c:pt>
                  <c:pt idx="4">
                    <c:v>a.</c:v>
                  </c:pt>
                </c:lvl>
              </c:multiLvlStrCache>
            </c:multiLvlStrRef>
          </c:cat>
          <c:val>
            <c:numRef>
              <c:f>DQ30_1!$F$2:$F$6</c:f>
              <c:numCache>
                <c:formatCode>General</c:formatCode>
                <c:ptCount val="5"/>
                <c:pt idx="0">
                  <c:v>17.600000000000001</c:v>
                </c:pt>
                <c:pt idx="1">
                  <c:v>42.7</c:v>
                </c:pt>
                <c:pt idx="2">
                  <c:v>25.6</c:v>
                </c:pt>
                <c:pt idx="3">
                  <c:v>23.5</c:v>
                </c:pt>
                <c:pt idx="4">
                  <c:v>16.2</c:v>
                </c:pt>
              </c:numCache>
            </c:numRef>
          </c:val>
          <c:extLst>
            <c:ext xmlns:c16="http://schemas.microsoft.com/office/drawing/2014/chart" uri="{C3380CC4-5D6E-409C-BE32-E72D297353CC}">
              <c16:uniqueId val="{00000007-3785-4A95-A2B7-F98EB30DE9B4}"/>
            </c:ext>
          </c:extLst>
        </c:ser>
        <c:ser>
          <c:idx val="3"/>
          <c:order val="3"/>
          <c:tx>
            <c:strRef>
              <c:f>DQ30_1!$G$1</c:f>
              <c:strCache>
                <c:ptCount val="1"/>
                <c:pt idx="0">
                  <c:v>High Schools</c:v>
                </c:pt>
              </c:strCache>
            </c:strRef>
          </c:tx>
          <c:spPr>
            <a:solidFill>
              <a:srgbClr val="7C984A"/>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DQ30_1!$B$2:$C$6</c:f>
              <c:multiLvlStrCache>
                <c:ptCount val="5"/>
                <c:lvl>
                  <c:pt idx="0">
                    <c:v>Cookies, crackers, cakes, pastries, or other baked goods that are not low in fat</c:v>
                  </c:pt>
                  <c:pt idx="1">
                    <c:v>Low sodium or "no added salt" pretzels, crackers, or chips</c:v>
                  </c:pt>
                  <c:pt idx="2">
                    <c:v>Salty snacks that are not low in fat (e.g., regular potato chips)</c:v>
                  </c:pt>
                  <c:pt idx="3">
                    <c:v>Other kinds of candy</c:v>
                  </c:pt>
                  <c:pt idx="4">
                    <c:v>Chocolate candy</c:v>
                  </c:pt>
                </c:lvl>
                <c:lvl>
                  <c:pt idx="0">
                    <c:v>e.</c:v>
                  </c:pt>
                  <c:pt idx="1">
                    <c:v>d.</c:v>
                  </c:pt>
                  <c:pt idx="2">
                    <c:v>c.</c:v>
                  </c:pt>
                  <c:pt idx="3">
                    <c:v>b.</c:v>
                  </c:pt>
                  <c:pt idx="4">
                    <c:v>a.</c:v>
                  </c:pt>
                </c:lvl>
              </c:multiLvlStrCache>
            </c:multiLvlStrRef>
          </c:cat>
          <c:val>
            <c:numRef>
              <c:f>DQ30_1!$G$2:$G$6</c:f>
              <c:numCache>
                <c:formatCode>General</c:formatCode>
                <c:ptCount val="5"/>
                <c:pt idx="0">
                  <c:v>31.4</c:v>
                </c:pt>
                <c:pt idx="1">
                  <c:v>78.5</c:v>
                </c:pt>
                <c:pt idx="2">
                  <c:v>22.4</c:v>
                </c:pt>
                <c:pt idx="3">
                  <c:v>29.2</c:v>
                </c:pt>
                <c:pt idx="4">
                  <c:v>22.3</c:v>
                </c:pt>
              </c:numCache>
            </c:numRef>
          </c:val>
          <c:extLst>
            <c:ext xmlns:c16="http://schemas.microsoft.com/office/drawing/2014/chart" uri="{C3380CC4-5D6E-409C-BE32-E72D297353CC}">
              <c16:uniqueId val="{00000008-3785-4A95-A2B7-F98EB30DE9B4}"/>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55375077300685E-2"/>
          <c:y val="0.86737709769761318"/>
          <c:w val="0.93095595653083874"/>
          <c:h val="4.6502734841596977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4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7876398785999"/>
          <c:y val="0.14961749470774677"/>
          <c:w val="0.65973256762027943"/>
          <c:h val="0.70765031280691049"/>
        </c:manualLayout>
      </c:layout>
      <c:barChart>
        <c:barDir val="bar"/>
        <c:grouping val="clustered"/>
        <c:varyColors val="0"/>
        <c:ser>
          <c:idx val="0"/>
          <c:order val="0"/>
          <c:tx>
            <c:strRef>
              <c:f>DQ30_2!$D$1</c:f>
              <c:strCache>
                <c:ptCount val="1"/>
                <c:pt idx="0">
                  <c:v>All Schools</c:v>
                </c:pt>
              </c:strCache>
            </c:strRef>
          </c:tx>
          <c:spPr>
            <a:solidFill>
              <a:srgbClr val="797B7E"/>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DQ30_2!$B$2:$C$6</c:f>
              <c:multiLvlStrCache>
                <c:ptCount val="5"/>
                <c:lvl>
                  <c:pt idx="0">
                    <c:v>Soda pop or fruit drinks that are not 100% juice</c:v>
                  </c:pt>
                  <c:pt idx="1">
                    <c:v>Water ices or frozen slushes that do not contain juice</c:v>
                  </c:pt>
                  <c:pt idx="2">
                    <c:v>Nonfat or 1% (low-fat) milk (plain)</c:v>
                  </c:pt>
                  <c:pt idx="3">
                    <c:v>2% or whole milk (plain or flavored)</c:v>
                  </c:pt>
                  <c:pt idx="4">
                    <c:v>Ice cream or frozen yogurt that is not low in fat</c:v>
                  </c:pt>
                </c:lvl>
                <c:lvl>
                  <c:pt idx="0">
                    <c:v>j.</c:v>
                  </c:pt>
                  <c:pt idx="1">
                    <c:v>i.</c:v>
                  </c:pt>
                  <c:pt idx="2">
                    <c:v>h.</c:v>
                  </c:pt>
                  <c:pt idx="3">
                    <c:v>g.</c:v>
                  </c:pt>
                  <c:pt idx="4">
                    <c:v>f.</c:v>
                  </c:pt>
                </c:lvl>
              </c:multiLvlStrCache>
            </c:multiLvlStrRef>
          </c:cat>
          <c:val>
            <c:numRef>
              <c:f>DQ30_2!$D$2:$D$6</c:f>
              <c:numCache>
                <c:formatCode>General</c:formatCode>
                <c:ptCount val="5"/>
                <c:pt idx="0">
                  <c:v>28.5</c:v>
                </c:pt>
                <c:pt idx="1">
                  <c:v>23.3</c:v>
                </c:pt>
                <c:pt idx="2">
                  <c:v>46.8</c:v>
                </c:pt>
                <c:pt idx="3">
                  <c:v>38.9</c:v>
                </c:pt>
                <c:pt idx="4">
                  <c:v>22.2</c:v>
                </c:pt>
              </c:numCache>
            </c:numRef>
          </c:val>
          <c:extLst>
            <c:ext xmlns:c16="http://schemas.microsoft.com/office/drawing/2014/chart" uri="{C3380CC4-5D6E-409C-BE32-E72D297353CC}">
              <c16:uniqueId val="{00000000-DC2B-4838-B062-1DC29CEC7328}"/>
            </c:ext>
          </c:extLst>
        </c:ser>
        <c:ser>
          <c:idx val="1"/>
          <c:order val="1"/>
          <c:tx>
            <c:strRef>
              <c:f>DQ30_2!$E$1</c:f>
              <c:strCache>
                <c:ptCount val="1"/>
                <c:pt idx="0">
                  <c:v>Junior/Senior High Schools</c:v>
                </c:pt>
              </c:strCache>
            </c:strRef>
          </c:tx>
          <c:spPr>
            <a:solidFill>
              <a:srgbClr val="F96A1B"/>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DC2B-4838-B062-1DC29CEC7328}"/>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DC2B-4838-B062-1DC29CEC7328}"/>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DC2B-4838-B062-1DC29CEC7328}"/>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DC2B-4838-B062-1DC29CEC7328}"/>
                </c:ext>
              </c:extLst>
            </c:dLbl>
            <c:dLbl>
              <c:idx val="4"/>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DC2B-4838-B062-1DC29CEC7328}"/>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DQ30_2!$B$2:$C$6</c:f>
              <c:multiLvlStrCache>
                <c:ptCount val="5"/>
                <c:lvl>
                  <c:pt idx="0">
                    <c:v>Soda pop or fruit drinks that are not 100% juice</c:v>
                  </c:pt>
                  <c:pt idx="1">
                    <c:v>Water ices or frozen slushes that do not contain juice</c:v>
                  </c:pt>
                  <c:pt idx="2">
                    <c:v>Nonfat or 1% (low-fat) milk (plain)</c:v>
                  </c:pt>
                  <c:pt idx="3">
                    <c:v>2% or whole milk (plain or flavored)</c:v>
                  </c:pt>
                  <c:pt idx="4">
                    <c:v>Ice cream or frozen yogurt that is not low in fat</c:v>
                  </c:pt>
                </c:lvl>
                <c:lvl>
                  <c:pt idx="0">
                    <c:v>j.</c:v>
                  </c:pt>
                  <c:pt idx="1">
                    <c:v>i.</c:v>
                  </c:pt>
                  <c:pt idx="2">
                    <c:v>h.</c:v>
                  </c:pt>
                  <c:pt idx="3">
                    <c:v>g.</c:v>
                  </c:pt>
                  <c:pt idx="4">
                    <c:v>f.</c:v>
                  </c:pt>
                </c:lvl>
              </c:multiLvlStrCache>
            </c:multiLvlStrRef>
          </c:cat>
          <c:val>
            <c:numRef>
              <c:f>DQ30_2!$E$2:$E$6</c:f>
              <c:numCache>
                <c:formatCode>General</c:formatCode>
                <c:ptCount val="5"/>
                <c:pt idx="0">
                  <c:v>8.9999999999999998E-4</c:v>
                </c:pt>
                <c:pt idx="1">
                  <c:v>8.9999999999999998E-4</c:v>
                </c:pt>
                <c:pt idx="2">
                  <c:v>8.9999999999999998E-4</c:v>
                </c:pt>
                <c:pt idx="3">
                  <c:v>8.9999999999999998E-4</c:v>
                </c:pt>
                <c:pt idx="4">
                  <c:v>8.9999999999999998E-4</c:v>
                </c:pt>
              </c:numCache>
            </c:numRef>
          </c:val>
          <c:extLst>
            <c:ext xmlns:c16="http://schemas.microsoft.com/office/drawing/2014/chart" uri="{C3380CC4-5D6E-409C-BE32-E72D297353CC}">
              <c16:uniqueId val="{00000006-DC2B-4838-B062-1DC29CEC7328}"/>
            </c:ext>
          </c:extLst>
        </c:ser>
        <c:ser>
          <c:idx val="2"/>
          <c:order val="2"/>
          <c:tx>
            <c:strRef>
              <c:f>DQ30_2!$F$1</c:f>
              <c:strCache>
                <c:ptCount val="1"/>
                <c:pt idx="0">
                  <c:v>Middle Schools</c:v>
                </c:pt>
              </c:strCache>
            </c:strRef>
          </c:tx>
          <c:spPr>
            <a:solidFill>
              <a:srgbClr val="08A1D9"/>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DQ30_2!$B$2:$C$6</c:f>
              <c:multiLvlStrCache>
                <c:ptCount val="5"/>
                <c:lvl>
                  <c:pt idx="0">
                    <c:v>Soda pop or fruit drinks that are not 100% juice</c:v>
                  </c:pt>
                  <c:pt idx="1">
                    <c:v>Water ices or frozen slushes that do not contain juice</c:v>
                  </c:pt>
                  <c:pt idx="2">
                    <c:v>Nonfat or 1% (low-fat) milk (plain)</c:v>
                  </c:pt>
                  <c:pt idx="3">
                    <c:v>2% or whole milk (plain or flavored)</c:v>
                  </c:pt>
                  <c:pt idx="4">
                    <c:v>Ice cream or frozen yogurt that is not low in fat</c:v>
                  </c:pt>
                </c:lvl>
                <c:lvl>
                  <c:pt idx="0">
                    <c:v>j.</c:v>
                  </c:pt>
                  <c:pt idx="1">
                    <c:v>i.</c:v>
                  </c:pt>
                  <c:pt idx="2">
                    <c:v>h.</c:v>
                  </c:pt>
                  <c:pt idx="3">
                    <c:v>g.</c:v>
                  </c:pt>
                  <c:pt idx="4">
                    <c:v>f.</c:v>
                  </c:pt>
                </c:lvl>
              </c:multiLvlStrCache>
            </c:multiLvlStrRef>
          </c:cat>
          <c:val>
            <c:numRef>
              <c:f>DQ30_2!$F$2:$F$6</c:f>
              <c:numCache>
                <c:formatCode>General</c:formatCode>
                <c:ptCount val="5"/>
                <c:pt idx="0">
                  <c:v>13.8</c:v>
                </c:pt>
                <c:pt idx="1">
                  <c:v>17.899999999999999</c:v>
                </c:pt>
                <c:pt idx="2">
                  <c:v>36.200000000000003</c:v>
                </c:pt>
                <c:pt idx="3">
                  <c:v>32.799999999999997</c:v>
                </c:pt>
                <c:pt idx="4">
                  <c:v>21.4</c:v>
                </c:pt>
              </c:numCache>
            </c:numRef>
          </c:val>
          <c:extLst>
            <c:ext xmlns:c16="http://schemas.microsoft.com/office/drawing/2014/chart" uri="{C3380CC4-5D6E-409C-BE32-E72D297353CC}">
              <c16:uniqueId val="{00000007-DC2B-4838-B062-1DC29CEC7328}"/>
            </c:ext>
          </c:extLst>
        </c:ser>
        <c:ser>
          <c:idx val="3"/>
          <c:order val="3"/>
          <c:tx>
            <c:strRef>
              <c:f>DQ30_2!$G$1</c:f>
              <c:strCache>
                <c:ptCount val="1"/>
                <c:pt idx="0">
                  <c:v>High Schools</c:v>
                </c:pt>
              </c:strCache>
            </c:strRef>
          </c:tx>
          <c:spPr>
            <a:solidFill>
              <a:srgbClr val="7C984A"/>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DQ30_2!$B$2:$C$6</c:f>
              <c:multiLvlStrCache>
                <c:ptCount val="5"/>
                <c:lvl>
                  <c:pt idx="0">
                    <c:v>Soda pop or fruit drinks that are not 100% juice</c:v>
                  </c:pt>
                  <c:pt idx="1">
                    <c:v>Water ices or frozen slushes that do not contain juice</c:v>
                  </c:pt>
                  <c:pt idx="2">
                    <c:v>Nonfat or 1% (low-fat) milk (plain)</c:v>
                  </c:pt>
                  <c:pt idx="3">
                    <c:v>2% or whole milk (plain or flavored)</c:v>
                  </c:pt>
                  <c:pt idx="4">
                    <c:v>Ice cream or frozen yogurt that is not low in fat</c:v>
                  </c:pt>
                </c:lvl>
                <c:lvl>
                  <c:pt idx="0">
                    <c:v>j.</c:v>
                  </c:pt>
                  <c:pt idx="1">
                    <c:v>i.</c:v>
                  </c:pt>
                  <c:pt idx="2">
                    <c:v>h.</c:v>
                  </c:pt>
                  <c:pt idx="3">
                    <c:v>g.</c:v>
                  </c:pt>
                  <c:pt idx="4">
                    <c:v>f.</c:v>
                  </c:pt>
                </c:lvl>
              </c:multiLvlStrCache>
            </c:multiLvlStrRef>
          </c:cat>
          <c:val>
            <c:numRef>
              <c:f>DQ30_2!$G$2:$G$6</c:f>
              <c:numCache>
                <c:formatCode>General</c:formatCode>
                <c:ptCount val="5"/>
                <c:pt idx="0">
                  <c:v>46.5</c:v>
                </c:pt>
                <c:pt idx="1">
                  <c:v>30.6</c:v>
                </c:pt>
                <c:pt idx="2">
                  <c:v>59.9</c:v>
                </c:pt>
                <c:pt idx="3">
                  <c:v>47.1</c:v>
                </c:pt>
                <c:pt idx="4">
                  <c:v>22.6</c:v>
                </c:pt>
              </c:numCache>
            </c:numRef>
          </c:val>
          <c:extLst>
            <c:ext xmlns:c16="http://schemas.microsoft.com/office/drawing/2014/chart" uri="{C3380CC4-5D6E-409C-BE32-E72D297353CC}">
              <c16:uniqueId val="{00000008-DC2B-4838-B062-1DC29CEC7328}"/>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55375077300685E-2"/>
          <c:y val="0.86737709769761318"/>
          <c:w val="0.93095595653083874"/>
          <c:h val="4.6502734841596977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4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7876398785999"/>
          <c:y val="0.14961749470774677"/>
          <c:w val="0.65973256762027943"/>
          <c:h val="0.70765031280691049"/>
        </c:manualLayout>
      </c:layout>
      <c:barChart>
        <c:barDir val="bar"/>
        <c:grouping val="clustered"/>
        <c:varyColors val="0"/>
        <c:ser>
          <c:idx val="0"/>
          <c:order val="0"/>
          <c:tx>
            <c:strRef>
              <c:f>DQ30_3!$D$1</c:f>
              <c:strCache>
                <c:ptCount val="1"/>
                <c:pt idx="0">
                  <c:v>All Schools</c:v>
                </c:pt>
              </c:strCache>
            </c:strRef>
          </c:tx>
          <c:spPr>
            <a:solidFill>
              <a:srgbClr val="797B7E"/>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DQ30_3!$B$2:$C$6</c:f>
              <c:multiLvlStrCache>
                <c:ptCount val="5"/>
                <c:lvl>
                  <c:pt idx="0">
                    <c:v>100% fruit or vegetable juice</c:v>
                  </c:pt>
                  <c:pt idx="1">
                    <c:v>Calorie-free, flavored water, with or without carbonation (e.g., Dasani Flavors, Aquafina FlavorSplash)</c:v>
                  </c:pt>
                  <c:pt idx="2">
                    <c:v>Plain water, with or without carbonation (e.g., Dasani, Aquafina, Smart Water)</c:v>
                  </c:pt>
                  <c:pt idx="3">
                    <c:v>Energy drinks (e.g., Red Bull, Monster)</c:v>
                  </c:pt>
                  <c:pt idx="4">
                    <c:v>Sports drinks (e.g., Gatorade)</c:v>
                  </c:pt>
                </c:lvl>
                <c:lvl>
                  <c:pt idx="0">
                    <c:v>o.</c:v>
                  </c:pt>
                  <c:pt idx="1">
                    <c:v>n.</c:v>
                  </c:pt>
                  <c:pt idx="2">
                    <c:v>m.</c:v>
                  </c:pt>
                  <c:pt idx="3">
                    <c:v>l.</c:v>
                  </c:pt>
                  <c:pt idx="4">
                    <c:v>k.</c:v>
                  </c:pt>
                </c:lvl>
              </c:multiLvlStrCache>
            </c:multiLvlStrRef>
          </c:cat>
          <c:val>
            <c:numRef>
              <c:f>DQ30_3!$D$2:$D$6</c:f>
              <c:numCache>
                <c:formatCode>General</c:formatCode>
                <c:ptCount val="5"/>
                <c:pt idx="0">
                  <c:v>54.1</c:v>
                </c:pt>
                <c:pt idx="1">
                  <c:v>53.1</c:v>
                </c:pt>
                <c:pt idx="2">
                  <c:v>77.2</c:v>
                </c:pt>
                <c:pt idx="3">
                  <c:v>5.4</c:v>
                </c:pt>
                <c:pt idx="4">
                  <c:v>47.5</c:v>
                </c:pt>
              </c:numCache>
            </c:numRef>
          </c:val>
          <c:extLst>
            <c:ext xmlns:c16="http://schemas.microsoft.com/office/drawing/2014/chart" uri="{C3380CC4-5D6E-409C-BE32-E72D297353CC}">
              <c16:uniqueId val="{00000000-B74C-489A-8467-01B2DBFA8CDD}"/>
            </c:ext>
          </c:extLst>
        </c:ser>
        <c:ser>
          <c:idx val="1"/>
          <c:order val="1"/>
          <c:tx>
            <c:strRef>
              <c:f>DQ30_3!$E$1</c:f>
              <c:strCache>
                <c:ptCount val="1"/>
                <c:pt idx="0">
                  <c:v>Junior/Senior High Schools</c:v>
                </c:pt>
              </c:strCache>
            </c:strRef>
          </c:tx>
          <c:spPr>
            <a:solidFill>
              <a:srgbClr val="F96A1B"/>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B74C-489A-8467-01B2DBFA8CDD}"/>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B74C-489A-8467-01B2DBFA8CDD}"/>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B74C-489A-8467-01B2DBFA8CDD}"/>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B74C-489A-8467-01B2DBFA8CDD}"/>
                </c:ext>
              </c:extLst>
            </c:dLbl>
            <c:dLbl>
              <c:idx val="4"/>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B74C-489A-8467-01B2DBFA8CDD}"/>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DQ30_3!$B$2:$C$6</c:f>
              <c:multiLvlStrCache>
                <c:ptCount val="5"/>
                <c:lvl>
                  <c:pt idx="0">
                    <c:v>100% fruit or vegetable juice</c:v>
                  </c:pt>
                  <c:pt idx="1">
                    <c:v>Calorie-free, flavored water, with or without carbonation (e.g., Dasani Flavors, Aquafina FlavorSplash)</c:v>
                  </c:pt>
                  <c:pt idx="2">
                    <c:v>Plain water, with or without carbonation (e.g., Dasani, Aquafina, Smart Water)</c:v>
                  </c:pt>
                  <c:pt idx="3">
                    <c:v>Energy drinks (e.g., Red Bull, Monster)</c:v>
                  </c:pt>
                  <c:pt idx="4">
                    <c:v>Sports drinks (e.g., Gatorade)</c:v>
                  </c:pt>
                </c:lvl>
                <c:lvl>
                  <c:pt idx="0">
                    <c:v>o.</c:v>
                  </c:pt>
                  <c:pt idx="1">
                    <c:v>n.</c:v>
                  </c:pt>
                  <c:pt idx="2">
                    <c:v>m.</c:v>
                  </c:pt>
                  <c:pt idx="3">
                    <c:v>l.</c:v>
                  </c:pt>
                  <c:pt idx="4">
                    <c:v>k.</c:v>
                  </c:pt>
                </c:lvl>
              </c:multiLvlStrCache>
            </c:multiLvlStrRef>
          </c:cat>
          <c:val>
            <c:numRef>
              <c:f>DQ30_3!$E$2:$E$6</c:f>
              <c:numCache>
                <c:formatCode>General</c:formatCode>
                <c:ptCount val="5"/>
                <c:pt idx="0">
                  <c:v>8.9999999999999998E-4</c:v>
                </c:pt>
                <c:pt idx="1">
                  <c:v>8.9999999999999998E-4</c:v>
                </c:pt>
                <c:pt idx="2">
                  <c:v>8.9999999999999998E-4</c:v>
                </c:pt>
                <c:pt idx="3">
                  <c:v>8.9999999999999998E-4</c:v>
                </c:pt>
                <c:pt idx="4">
                  <c:v>8.9999999999999998E-4</c:v>
                </c:pt>
              </c:numCache>
            </c:numRef>
          </c:val>
          <c:extLst>
            <c:ext xmlns:c16="http://schemas.microsoft.com/office/drawing/2014/chart" uri="{C3380CC4-5D6E-409C-BE32-E72D297353CC}">
              <c16:uniqueId val="{00000006-B74C-489A-8467-01B2DBFA8CDD}"/>
            </c:ext>
          </c:extLst>
        </c:ser>
        <c:ser>
          <c:idx val="2"/>
          <c:order val="2"/>
          <c:tx>
            <c:strRef>
              <c:f>DQ30_3!$F$1</c:f>
              <c:strCache>
                <c:ptCount val="1"/>
                <c:pt idx="0">
                  <c:v>Middle Schools</c:v>
                </c:pt>
              </c:strCache>
            </c:strRef>
          </c:tx>
          <c:spPr>
            <a:solidFill>
              <a:srgbClr val="08A1D9"/>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DQ30_3!$B$2:$C$6</c:f>
              <c:multiLvlStrCache>
                <c:ptCount val="5"/>
                <c:lvl>
                  <c:pt idx="0">
                    <c:v>100% fruit or vegetable juice</c:v>
                  </c:pt>
                  <c:pt idx="1">
                    <c:v>Calorie-free, flavored water, with or without carbonation (e.g., Dasani Flavors, Aquafina FlavorSplash)</c:v>
                  </c:pt>
                  <c:pt idx="2">
                    <c:v>Plain water, with or without carbonation (e.g., Dasani, Aquafina, Smart Water)</c:v>
                  </c:pt>
                  <c:pt idx="3">
                    <c:v>Energy drinks (e.g., Red Bull, Monster)</c:v>
                  </c:pt>
                  <c:pt idx="4">
                    <c:v>Sports drinks (e.g., Gatorade)</c:v>
                  </c:pt>
                </c:lvl>
                <c:lvl>
                  <c:pt idx="0">
                    <c:v>o.</c:v>
                  </c:pt>
                  <c:pt idx="1">
                    <c:v>n.</c:v>
                  </c:pt>
                  <c:pt idx="2">
                    <c:v>m.</c:v>
                  </c:pt>
                  <c:pt idx="3">
                    <c:v>l.</c:v>
                  </c:pt>
                  <c:pt idx="4">
                    <c:v>k.</c:v>
                  </c:pt>
                </c:lvl>
              </c:multiLvlStrCache>
            </c:multiLvlStrRef>
          </c:cat>
          <c:val>
            <c:numRef>
              <c:f>DQ30_3!$F$2:$F$6</c:f>
              <c:numCache>
                <c:formatCode>General</c:formatCode>
                <c:ptCount val="5"/>
                <c:pt idx="0">
                  <c:v>44.9</c:v>
                </c:pt>
                <c:pt idx="1">
                  <c:v>29.1</c:v>
                </c:pt>
                <c:pt idx="2">
                  <c:v>62.7</c:v>
                </c:pt>
                <c:pt idx="3">
                  <c:v>0.9</c:v>
                </c:pt>
                <c:pt idx="4">
                  <c:v>21.4</c:v>
                </c:pt>
              </c:numCache>
            </c:numRef>
          </c:val>
          <c:extLst>
            <c:ext xmlns:c16="http://schemas.microsoft.com/office/drawing/2014/chart" uri="{C3380CC4-5D6E-409C-BE32-E72D297353CC}">
              <c16:uniqueId val="{00000007-B74C-489A-8467-01B2DBFA8CDD}"/>
            </c:ext>
          </c:extLst>
        </c:ser>
        <c:ser>
          <c:idx val="3"/>
          <c:order val="3"/>
          <c:tx>
            <c:strRef>
              <c:f>DQ30_3!$G$1</c:f>
              <c:strCache>
                <c:ptCount val="1"/>
                <c:pt idx="0">
                  <c:v>High Schools</c:v>
                </c:pt>
              </c:strCache>
            </c:strRef>
          </c:tx>
          <c:spPr>
            <a:solidFill>
              <a:srgbClr val="7C984A"/>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DQ30_3!$B$2:$C$6</c:f>
              <c:multiLvlStrCache>
                <c:ptCount val="5"/>
                <c:lvl>
                  <c:pt idx="0">
                    <c:v>100% fruit or vegetable juice</c:v>
                  </c:pt>
                  <c:pt idx="1">
                    <c:v>Calorie-free, flavored water, with or without carbonation (e.g., Dasani Flavors, Aquafina FlavorSplash)</c:v>
                  </c:pt>
                  <c:pt idx="2">
                    <c:v>Plain water, with or without carbonation (e.g., Dasani, Aquafina, Smart Water)</c:v>
                  </c:pt>
                  <c:pt idx="3">
                    <c:v>Energy drinks (e.g., Red Bull, Monster)</c:v>
                  </c:pt>
                  <c:pt idx="4">
                    <c:v>Sports drinks (e.g., Gatorade)</c:v>
                  </c:pt>
                </c:lvl>
                <c:lvl>
                  <c:pt idx="0">
                    <c:v>o.</c:v>
                  </c:pt>
                  <c:pt idx="1">
                    <c:v>n.</c:v>
                  </c:pt>
                  <c:pt idx="2">
                    <c:v>m.</c:v>
                  </c:pt>
                  <c:pt idx="3">
                    <c:v>l.</c:v>
                  </c:pt>
                  <c:pt idx="4">
                    <c:v>k.</c:v>
                  </c:pt>
                </c:lvl>
              </c:multiLvlStrCache>
            </c:multiLvlStrRef>
          </c:cat>
          <c:val>
            <c:numRef>
              <c:f>DQ30_3!$G$2:$G$6</c:f>
              <c:numCache>
                <c:formatCode>General</c:formatCode>
                <c:ptCount val="5"/>
                <c:pt idx="0">
                  <c:v>63.9</c:v>
                </c:pt>
                <c:pt idx="1">
                  <c:v>79.599999999999994</c:v>
                </c:pt>
                <c:pt idx="2">
                  <c:v>93.1</c:v>
                </c:pt>
                <c:pt idx="3">
                  <c:v>10.1</c:v>
                </c:pt>
                <c:pt idx="4">
                  <c:v>77.3</c:v>
                </c:pt>
              </c:numCache>
            </c:numRef>
          </c:val>
          <c:extLst>
            <c:ext xmlns:c16="http://schemas.microsoft.com/office/drawing/2014/chart" uri="{C3380CC4-5D6E-409C-BE32-E72D297353CC}">
              <c16:uniqueId val="{00000008-B74C-489A-8467-01B2DBFA8CDD}"/>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55375077300685E-2"/>
          <c:y val="0.86737709769761318"/>
          <c:w val="0.93095595653083874"/>
          <c:h val="4.6502734841596977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4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7876398785999"/>
          <c:y val="0.14961749470774677"/>
          <c:w val="0.65973256762027943"/>
          <c:h val="0.70765031280691049"/>
        </c:manualLayout>
      </c:layout>
      <c:barChart>
        <c:barDir val="bar"/>
        <c:grouping val="clustered"/>
        <c:varyColors val="0"/>
        <c:ser>
          <c:idx val="0"/>
          <c:order val="0"/>
          <c:tx>
            <c:strRef>
              <c:f>DQ30_4!$D$1</c:f>
              <c:strCache>
                <c:ptCount val="1"/>
                <c:pt idx="0">
                  <c:v>All Schools</c:v>
                </c:pt>
              </c:strCache>
            </c:strRef>
          </c:tx>
          <c:spPr>
            <a:solidFill>
              <a:srgbClr val="797B7E"/>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DQ30_4!$B$2:$C$4</c:f>
              <c:multiLvlStrCache>
                <c:ptCount val="3"/>
                <c:lvl>
                  <c:pt idx="0">
                    <c:v>Non-fried vegetables (not vegetable juice)</c:v>
                  </c:pt>
                  <c:pt idx="1">
                    <c:v>Fruits (not fruit juice)</c:v>
                  </c:pt>
                  <c:pt idx="2">
                    <c:v>Foods or beverages containing caffeine</c:v>
                  </c:pt>
                </c:lvl>
                <c:lvl>
                  <c:pt idx="0">
                    <c:v>r.</c:v>
                  </c:pt>
                  <c:pt idx="1">
                    <c:v>q.</c:v>
                  </c:pt>
                  <c:pt idx="2">
                    <c:v>p.</c:v>
                  </c:pt>
                </c:lvl>
              </c:multiLvlStrCache>
            </c:multiLvlStrRef>
          </c:cat>
          <c:val>
            <c:numRef>
              <c:f>DQ30_4!$D$2:$D$4</c:f>
              <c:numCache>
                <c:formatCode>General</c:formatCode>
                <c:ptCount val="3"/>
                <c:pt idx="0">
                  <c:v>22.1</c:v>
                </c:pt>
                <c:pt idx="1">
                  <c:v>28.7</c:v>
                </c:pt>
                <c:pt idx="2">
                  <c:v>29.9</c:v>
                </c:pt>
              </c:numCache>
            </c:numRef>
          </c:val>
          <c:extLst>
            <c:ext xmlns:c16="http://schemas.microsoft.com/office/drawing/2014/chart" uri="{C3380CC4-5D6E-409C-BE32-E72D297353CC}">
              <c16:uniqueId val="{00000000-D5E5-444D-B669-CCD98C9C0892}"/>
            </c:ext>
          </c:extLst>
        </c:ser>
        <c:ser>
          <c:idx val="1"/>
          <c:order val="1"/>
          <c:tx>
            <c:strRef>
              <c:f>DQ30_4!$E$1</c:f>
              <c:strCache>
                <c:ptCount val="1"/>
                <c:pt idx="0">
                  <c:v>Junior/Senior High Schools</c:v>
                </c:pt>
              </c:strCache>
            </c:strRef>
          </c:tx>
          <c:spPr>
            <a:solidFill>
              <a:srgbClr val="F96A1B"/>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D5E5-444D-B669-CCD98C9C0892}"/>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D5E5-444D-B669-CCD98C9C0892}"/>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D5E5-444D-B669-CCD98C9C0892}"/>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DQ30_4!$B$2:$C$4</c:f>
              <c:multiLvlStrCache>
                <c:ptCount val="3"/>
                <c:lvl>
                  <c:pt idx="0">
                    <c:v>Non-fried vegetables (not vegetable juice)</c:v>
                  </c:pt>
                  <c:pt idx="1">
                    <c:v>Fruits (not fruit juice)</c:v>
                  </c:pt>
                  <c:pt idx="2">
                    <c:v>Foods or beverages containing caffeine</c:v>
                  </c:pt>
                </c:lvl>
                <c:lvl>
                  <c:pt idx="0">
                    <c:v>r.</c:v>
                  </c:pt>
                  <c:pt idx="1">
                    <c:v>q.</c:v>
                  </c:pt>
                  <c:pt idx="2">
                    <c:v>p.</c:v>
                  </c:pt>
                </c:lvl>
              </c:multiLvlStrCache>
            </c:multiLvlStrRef>
          </c:cat>
          <c:val>
            <c:numRef>
              <c:f>DQ30_4!$E$2:$E$4</c:f>
              <c:numCache>
                <c:formatCode>General</c:formatCode>
                <c:ptCount val="3"/>
                <c:pt idx="0">
                  <c:v>8.9999999999999998E-4</c:v>
                </c:pt>
                <c:pt idx="1">
                  <c:v>8.9999999999999998E-4</c:v>
                </c:pt>
                <c:pt idx="2">
                  <c:v>8.9999999999999998E-4</c:v>
                </c:pt>
              </c:numCache>
            </c:numRef>
          </c:val>
          <c:extLst>
            <c:ext xmlns:c16="http://schemas.microsoft.com/office/drawing/2014/chart" uri="{C3380CC4-5D6E-409C-BE32-E72D297353CC}">
              <c16:uniqueId val="{00000004-D5E5-444D-B669-CCD98C9C0892}"/>
            </c:ext>
          </c:extLst>
        </c:ser>
        <c:ser>
          <c:idx val="2"/>
          <c:order val="2"/>
          <c:tx>
            <c:strRef>
              <c:f>DQ30_4!$F$1</c:f>
              <c:strCache>
                <c:ptCount val="1"/>
                <c:pt idx="0">
                  <c:v>Middle Schools</c:v>
                </c:pt>
              </c:strCache>
            </c:strRef>
          </c:tx>
          <c:spPr>
            <a:solidFill>
              <a:srgbClr val="08A1D9"/>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DQ30_4!$B$2:$C$4</c:f>
              <c:multiLvlStrCache>
                <c:ptCount val="3"/>
                <c:lvl>
                  <c:pt idx="0">
                    <c:v>Non-fried vegetables (not vegetable juice)</c:v>
                  </c:pt>
                  <c:pt idx="1">
                    <c:v>Fruits (not fruit juice)</c:v>
                  </c:pt>
                  <c:pt idx="2">
                    <c:v>Foods or beverages containing caffeine</c:v>
                  </c:pt>
                </c:lvl>
                <c:lvl>
                  <c:pt idx="0">
                    <c:v>r.</c:v>
                  </c:pt>
                  <c:pt idx="1">
                    <c:v>q.</c:v>
                  </c:pt>
                  <c:pt idx="2">
                    <c:v>p.</c:v>
                  </c:pt>
                </c:lvl>
              </c:multiLvlStrCache>
            </c:multiLvlStrRef>
          </c:cat>
          <c:val>
            <c:numRef>
              <c:f>DQ30_4!$F$2:$F$4</c:f>
              <c:numCache>
                <c:formatCode>General</c:formatCode>
                <c:ptCount val="3"/>
                <c:pt idx="0">
                  <c:v>12.1</c:v>
                </c:pt>
                <c:pt idx="1">
                  <c:v>16.2</c:v>
                </c:pt>
                <c:pt idx="2">
                  <c:v>12.1</c:v>
                </c:pt>
              </c:numCache>
            </c:numRef>
          </c:val>
          <c:extLst>
            <c:ext xmlns:c16="http://schemas.microsoft.com/office/drawing/2014/chart" uri="{C3380CC4-5D6E-409C-BE32-E72D297353CC}">
              <c16:uniqueId val="{00000005-D5E5-444D-B669-CCD98C9C0892}"/>
            </c:ext>
          </c:extLst>
        </c:ser>
        <c:ser>
          <c:idx val="3"/>
          <c:order val="3"/>
          <c:tx>
            <c:strRef>
              <c:f>DQ30_4!$G$1</c:f>
              <c:strCache>
                <c:ptCount val="1"/>
                <c:pt idx="0">
                  <c:v>High Schools</c:v>
                </c:pt>
              </c:strCache>
            </c:strRef>
          </c:tx>
          <c:spPr>
            <a:solidFill>
              <a:srgbClr val="7C984A"/>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DQ30_4!$B$2:$C$4</c:f>
              <c:multiLvlStrCache>
                <c:ptCount val="3"/>
                <c:lvl>
                  <c:pt idx="0">
                    <c:v>Non-fried vegetables (not vegetable juice)</c:v>
                  </c:pt>
                  <c:pt idx="1">
                    <c:v>Fruits (not fruit juice)</c:v>
                  </c:pt>
                  <c:pt idx="2">
                    <c:v>Foods or beverages containing caffeine</c:v>
                  </c:pt>
                </c:lvl>
                <c:lvl>
                  <c:pt idx="0">
                    <c:v>r.</c:v>
                  </c:pt>
                  <c:pt idx="1">
                    <c:v>q.</c:v>
                  </c:pt>
                  <c:pt idx="2">
                    <c:v>p.</c:v>
                  </c:pt>
                </c:lvl>
              </c:multiLvlStrCache>
            </c:multiLvlStrRef>
          </c:cat>
          <c:val>
            <c:numRef>
              <c:f>DQ30_4!$G$2:$G$4</c:f>
              <c:numCache>
                <c:formatCode>General</c:formatCode>
                <c:ptCount val="3"/>
                <c:pt idx="0">
                  <c:v>34.700000000000003</c:v>
                </c:pt>
                <c:pt idx="1">
                  <c:v>45</c:v>
                </c:pt>
                <c:pt idx="2">
                  <c:v>50.4</c:v>
                </c:pt>
              </c:numCache>
            </c:numRef>
          </c:val>
          <c:extLst>
            <c:ext xmlns:c16="http://schemas.microsoft.com/office/drawing/2014/chart" uri="{C3380CC4-5D6E-409C-BE32-E72D297353CC}">
              <c16:uniqueId val="{00000006-D5E5-444D-B669-CCD98C9C0892}"/>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55375077300685E-2"/>
          <c:y val="0.86737709769761318"/>
          <c:w val="0.93095595653083874"/>
          <c:h val="4.6502734841596977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4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7876398785999"/>
          <c:y val="0.14961749470774677"/>
          <c:w val="0.65973256762027943"/>
          <c:h val="0.70765031280691049"/>
        </c:manualLayout>
      </c:layout>
      <c:barChart>
        <c:barDir val="bar"/>
        <c:grouping val="clustered"/>
        <c:varyColors val="0"/>
        <c:ser>
          <c:idx val="0"/>
          <c:order val="0"/>
          <c:tx>
            <c:strRef>
              <c:f>DQ31_1!$D$1</c:f>
              <c:strCache>
                <c:ptCount val="1"/>
                <c:pt idx="0">
                  <c:v>All Schools</c:v>
                </c:pt>
              </c:strCache>
            </c:strRef>
          </c:tx>
          <c:spPr>
            <a:solidFill>
              <a:srgbClr val="797B7E"/>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DQ31_1!$B$2:$C$6</c:f>
              <c:multiLvlStrCache>
                <c:ptCount val="5"/>
                <c:lvl>
                  <c:pt idx="0">
                    <c:v>Provided opportunities for students to visit the cafeteria to learn about food safety, food preparation, or other nutrition-related topics</c:v>
                  </c:pt>
                  <c:pt idx="1">
                    <c:v>Conducted taste tests to determine food preferences for nutritious items</c:v>
                  </c:pt>
                  <c:pt idx="2">
                    <c:v>Provided information to students or families on the nutrition and caloric content of foods available</c:v>
                  </c:pt>
                  <c:pt idx="3">
                    <c:v>Collected suggestions from students, families, and school staff on nutritious food preferences and strategies to promote healthy eating</c:v>
                  </c:pt>
                  <c:pt idx="4">
                    <c:v>Priced nutritious foods and beverages at a lower cost while increasing the price of less nutritious foods and beverages</c:v>
                  </c:pt>
                </c:lvl>
                <c:lvl>
                  <c:pt idx="0">
                    <c:v>e.</c:v>
                  </c:pt>
                  <c:pt idx="1">
                    <c:v>d.</c:v>
                  </c:pt>
                  <c:pt idx="2">
                    <c:v>c.</c:v>
                  </c:pt>
                  <c:pt idx="3">
                    <c:v>b.</c:v>
                  </c:pt>
                  <c:pt idx="4">
                    <c:v>a.</c:v>
                  </c:pt>
                </c:lvl>
              </c:multiLvlStrCache>
            </c:multiLvlStrRef>
          </c:cat>
          <c:val>
            <c:numRef>
              <c:f>DQ31_1!$D$2:$D$6</c:f>
              <c:numCache>
                <c:formatCode>General</c:formatCode>
                <c:ptCount val="5"/>
                <c:pt idx="0">
                  <c:v>22</c:v>
                </c:pt>
                <c:pt idx="1">
                  <c:v>44.5</c:v>
                </c:pt>
                <c:pt idx="2">
                  <c:v>57.3</c:v>
                </c:pt>
                <c:pt idx="3">
                  <c:v>38.799999999999997</c:v>
                </c:pt>
                <c:pt idx="4">
                  <c:v>12.9</c:v>
                </c:pt>
              </c:numCache>
            </c:numRef>
          </c:val>
          <c:extLst>
            <c:ext xmlns:c16="http://schemas.microsoft.com/office/drawing/2014/chart" uri="{C3380CC4-5D6E-409C-BE32-E72D297353CC}">
              <c16:uniqueId val="{00000000-D6B6-4840-9DCB-BFA951362081}"/>
            </c:ext>
          </c:extLst>
        </c:ser>
        <c:ser>
          <c:idx val="1"/>
          <c:order val="1"/>
          <c:tx>
            <c:strRef>
              <c:f>DQ31_1!$E$1</c:f>
              <c:strCache>
                <c:ptCount val="1"/>
                <c:pt idx="0">
                  <c:v>Junior/Senior High Schools</c:v>
                </c:pt>
              </c:strCache>
            </c:strRef>
          </c:tx>
          <c:spPr>
            <a:solidFill>
              <a:srgbClr val="F96A1B"/>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D6B6-4840-9DCB-BFA951362081}"/>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D6B6-4840-9DCB-BFA951362081}"/>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D6B6-4840-9DCB-BFA951362081}"/>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D6B6-4840-9DCB-BFA951362081}"/>
                </c:ext>
              </c:extLst>
            </c:dLbl>
            <c:dLbl>
              <c:idx val="4"/>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D6B6-4840-9DCB-BFA951362081}"/>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DQ31_1!$B$2:$C$6</c:f>
              <c:multiLvlStrCache>
                <c:ptCount val="5"/>
                <c:lvl>
                  <c:pt idx="0">
                    <c:v>Provided opportunities for students to visit the cafeteria to learn about food safety, food preparation, or other nutrition-related topics</c:v>
                  </c:pt>
                  <c:pt idx="1">
                    <c:v>Conducted taste tests to determine food preferences for nutritious items</c:v>
                  </c:pt>
                  <c:pt idx="2">
                    <c:v>Provided information to students or families on the nutrition and caloric content of foods available</c:v>
                  </c:pt>
                  <c:pt idx="3">
                    <c:v>Collected suggestions from students, families, and school staff on nutritious food preferences and strategies to promote healthy eating</c:v>
                  </c:pt>
                  <c:pt idx="4">
                    <c:v>Priced nutritious foods and beverages at a lower cost while increasing the price of less nutritious foods and beverages</c:v>
                  </c:pt>
                </c:lvl>
                <c:lvl>
                  <c:pt idx="0">
                    <c:v>e.</c:v>
                  </c:pt>
                  <c:pt idx="1">
                    <c:v>d.</c:v>
                  </c:pt>
                  <c:pt idx="2">
                    <c:v>c.</c:v>
                  </c:pt>
                  <c:pt idx="3">
                    <c:v>b.</c:v>
                  </c:pt>
                  <c:pt idx="4">
                    <c:v>a.</c:v>
                  </c:pt>
                </c:lvl>
              </c:multiLvlStrCache>
            </c:multiLvlStrRef>
          </c:cat>
          <c:val>
            <c:numRef>
              <c:f>DQ31_1!$E$2:$E$6</c:f>
              <c:numCache>
                <c:formatCode>General</c:formatCode>
                <c:ptCount val="5"/>
                <c:pt idx="0">
                  <c:v>8.9999999999999998E-4</c:v>
                </c:pt>
                <c:pt idx="1">
                  <c:v>8.9999999999999998E-4</c:v>
                </c:pt>
                <c:pt idx="2">
                  <c:v>8.9999999999999998E-4</c:v>
                </c:pt>
                <c:pt idx="3">
                  <c:v>8.9999999999999998E-4</c:v>
                </c:pt>
                <c:pt idx="4">
                  <c:v>8.9999999999999998E-4</c:v>
                </c:pt>
              </c:numCache>
            </c:numRef>
          </c:val>
          <c:extLst>
            <c:ext xmlns:c16="http://schemas.microsoft.com/office/drawing/2014/chart" uri="{C3380CC4-5D6E-409C-BE32-E72D297353CC}">
              <c16:uniqueId val="{00000006-D6B6-4840-9DCB-BFA951362081}"/>
            </c:ext>
          </c:extLst>
        </c:ser>
        <c:ser>
          <c:idx val="2"/>
          <c:order val="2"/>
          <c:tx>
            <c:strRef>
              <c:f>DQ31_1!$F$1</c:f>
              <c:strCache>
                <c:ptCount val="1"/>
                <c:pt idx="0">
                  <c:v>Middle Schools</c:v>
                </c:pt>
              </c:strCache>
            </c:strRef>
          </c:tx>
          <c:spPr>
            <a:solidFill>
              <a:srgbClr val="08A1D9"/>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DQ31_1!$B$2:$C$6</c:f>
              <c:multiLvlStrCache>
                <c:ptCount val="5"/>
                <c:lvl>
                  <c:pt idx="0">
                    <c:v>Provided opportunities for students to visit the cafeteria to learn about food safety, food preparation, or other nutrition-related topics</c:v>
                  </c:pt>
                  <c:pt idx="1">
                    <c:v>Conducted taste tests to determine food preferences for nutritious items</c:v>
                  </c:pt>
                  <c:pt idx="2">
                    <c:v>Provided information to students or families on the nutrition and caloric content of foods available</c:v>
                  </c:pt>
                  <c:pt idx="3">
                    <c:v>Collected suggestions from students, families, and school staff on nutritious food preferences and strategies to promote healthy eating</c:v>
                  </c:pt>
                  <c:pt idx="4">
                    <c:v>Priced nutritious foods and beverages at a lower cost while increasing the price of less nutritious foods and beverages</c:v>
                  </c:pt>
                </c:lvl>
                <c:lvl>
                  <c:pt idx="0">
                    <c:v>e.</c:v>
                  </c:pt>
                  <c:pt idx="1">
                    <c:v>d.</c:v>
                  </c:pt>
                  <c:pt idx="2">
                    <c:v>c.</c:v>
                  </c:pt>
                  <c:pt idx="3">
                    <c:v>b.</c:v>
                  </c:pt>
                  <c:pt idx="4">
                    <c:v>a.</c:v>
                  </c:pt>
                </c:lvl>
              </c:multiLvlStrCache>
            </c:multiLvlStrRef>
          </c:cat>
          <c:val>
            <c:numRef>
              <c:f>DQ31_1!$F$2:$F$6</c:f>
              <c:numCache>
                <c:formatCode>General</c:formatCode>
                <c:ptCount val="5"/>
                <c:pt idx="0">
                  <c:v>21.6</c:v>
                </c:pt>
                <c:pt idx="1">
                  <c:v>39.700000000000003</c:v>
                </c:pt>
                <c:pt idx="2">
                  <c:v>53.4</c:v>
                </c:pt>
                <c:pt idx="3">
                  <c:v>40.200000000000003</c:v>
                </c:pt>
                <c:pt idx="4">
                  <c:v>10.3</c:v>
                </c:pt>
              </c:numCache>
            </c:numRef>
          </c:val>
          <c:extLst>
            <c:ext xmlns:c16="http://schemas.microsoft.com/office/drawing/2014/chart" uri="{C3380CC4-5D6E-409C-BE32-E72D297353CC}">
              <c16:uniqueId val="{00000007-D6B6-4840-9DCB-BFA951362081}"/>
            </c:ext>
          </c:extLst>
        </c:ser>
        <c:ser>
          <c:idx val="3"/>
          <c:order val="3"/>
          <c:tx>
            <c:strRef>
              <c:f>DQ31_1!$G$1</c:f>
              <c:strCache>
                <c:ptCount val="1"/>
                <c:pt idx="0">
                  <c:v>High Schools</c:v>
                </c:pt>
              </c:strCache>
            </c:strRef>
          </c:tx>
          <c:spPr>
            <a:solidFill>
              <a:srgbClr val="7C984A"/>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DQ31_1!$B$2:$C$6</c:f>
              <c:multiLvlStrCache>
                <c:ptCount val="5"/>
                <c:lvl>
                  <c:pt idx="0">
                    <c:v>Provided opportunities for students to visit the cafeteria to learn about food safety, food preparation, or other nutrition-related topics</c:v>
                  </c:pt>
                  <c:pt idx="1">
                    <c:v>Conducted taste tests to determine food preferences for nutritious items</c:v>
                  </c:pt>
                  <c:pt idx="2">
                    <c:v>Provided information to students or families on the nutrition and caloric content of foods available</c:v>
                  </c:pt>
                  <c:pt idx="3">
                    <c:v>Collected suggestions from students, families, and school staff on nutritious food preferences and strategies to promote healthy eating</c:v>
                  </c:pt>
                  <c:pt idx="4">
                    <c:v>Priced nutritious foods and beverages at a lower cost while increasing the price of less nutritious foods and beverages</c:v>
                  </c:pt>
                </c:lvl>
                <c:lvl>
                  <c:pt idx="0">
                    <c:v>e.</c:v>
                  </c:pt>
                  <c:pt idx="1">
                    <c:v>d.</c:v>
                  </c:pt>
                  <c:pt idx="2">
                    <c:v>c.</c:v>
                  </c:pt>
                  <c:pt idx="3">
                    <c:v>b.</c:v>
                  </c:pt>
                  <c:pt idx="4">
                    <c:v>a.</c:v>
                  </c:pt>
                </c:lvl>
              </c:multiLvlStrCache>
            </c:multiLvlStrRef>
          </c:cat>
          <c:val>
            <c:numRef>
              <c:f>DQ31_1!$G$2:$G$6</c:f>
              <c:numCache>
                <c:formatCode>General</c:formatCode>
                <c:ptCount val="5"/>
                <c:pt idx="0">
                  <c:v>23.2</c:v>
                </c:pt>
                <c:pt idx="1">
                  <c:v>49.3</c:v>
                </c:pt>
                <c:pt idx="2">
                  <c:v>61</c:v>
                </c:pt>
                <c:pt idx="3">
                  <c:v>36.799999999999997</c:v>
                </c:pt>
                <c:pt idx="4">
                  <c:v>17.3</c:v>
                </c:pt>
              </c:numCache>
            </c:numRef>
          </c:val>
          <c:extLst>
            <c:ext xmlns:c16="http://schemas.microsoft.com/office/drawing/2014/chart" uri="{C3380CC4-5D6E-409C-BE32-E72D297353CC}">
              <c16:uniqueId val="{00000008-D6B6-4840-9DCB-BFA951362081}"/>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55375077300685E-2"/>
          <c:y val="0.86737709769761318"/>
          <c:w val="0.93095595653083874"/>
          <c:h val="4.6502734841596977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7876398785999"/>
          <c:y val="0.14961749470774677"/>
          <c:w val="0.65973256762027943"/>
          <c:h val="0.70765031280691049"/>
        </c:manualLayout>
      </c:layout>
      <c:barChart>
        <c:barDir val="bar"/>
        <c:grouping val="clustered"/>
        <c:varyColors val="0"/>
        <c:ser>
          <c:idx val="0"/>
          <c:order val="0"/>
          <c:tx>
            <c:strRef>
              <c:f>DQ02_3!$D$1</c:f>
              <c:strCache>
                <c:ptCount val="1"/>
                <c:pt idx="0">
                  <c:v>All Schools</c:v>
                </c:pt>
              </c:strCache>
            </c:strRef>
          </c:tx>
          <c:spPr>
            <a:solidFill>
              <a:srgbClr val="797B7E"/>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DQ02_3!$B$2:$C$3</c:f>
              <c:multiLvlStrCache>
                <c:ptCount val="2"/>
                <c:lvl>
                  <c:pt idx="0">
                    <c:v>Employee wellness</c:v>
                  </c:pt>
                  <c:pt idx="1">
                    <c:v>Community involvement</c:v>
                  </c:pt>
                </c:lvl>
                <c:lvl>
                  <c:pt idx="0">
                    <c:v>l.</c:v>
                  </c:pt>
                  <c:pt idx="1">
                    <c:v>k.</c:v>
                  </c:pt>
                </c:lvl>
              </c:multiLvlStrCache>
            </c:multiLvlStrRef>
          </c:cat>
          <c:val>
            <c:numRef>
              <c:f>DQ02_3!$D$2:$D$3</c:f>
              <c:numCache>
                <c:formatCode>General</c:formatCode>
                <c:ptCount val="2"/>
                <c:pt idx="0">
                  <c:v>26</c:v>
                </c:pt>
                <c:pt idx="1">
                  <c:v>81.2</c:v>
                </c:pt>
              </c:numCache>
            </c:numRef>
          </c:val>
          <c:extLst>
            <c:ext xmlns:c16="http://schemas.microsoft.com/office/drawing/2014/chart" uri="{C3380CC4-5D6E-409C-BE32-E72D297353CC}">
              <c16:uniqueId val="{00000000-9DB1-4A6F-8B6E-1BD3ADB8FEEA}"/>
            </c:ext>
          </c:extLst>
        </c:ser>
        <c:ser>
          <c:idx val="1"/>
          <c:order val="1"/>
          <c:tx>
            <c:strRef>
              <c:f>DQ02_3!$E$1</c:f>
              <c:strCache>
                <c:ptCount val="1"/>
                <c:pt idx="0">
                  <c:v>Junior/Senior High Schools</c:v>
                </c:pt>
              </c:strCache>
            </c:strRef>
          </c:tx>
          <c:spPr>
            <a:solidFill>
              <a:srgbClr val="F96A1B"/>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9DB1-4A6F-8B6E-1BD3ADB8FEEA}"/>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9DB1-4A6F-8B6E-1BD3ADB8FEEA}"/>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DQ02_3!$B$2:$C$3</c:f>
              <c:multiLvlStrCache>
                <c:ptCount val="2"/>
                <c:lvl>
                  <c:pt idx="0">
                    <c:v>Employee wellness</c:v>
                  </c:pt>
                  <c:pt idx="1">
                    <c:v>Community involvement</c:v>
                  </c:pt>
                </c:lvl>
                <c:lvl>
                  <c:pt idx="0">
                    <c:v>l.</c:v>
                  </c:pt>
                  <c:pt idx="1">
                    <c:v>k.</c:v>
                  </c:pt>
                </c:lvl>
              </c:multiLvlStrCache>
            </c:multiLvlStrRef>
          </c:cat>
          <c:val>
            <c:numRef>
              <c:f>DQ02_3!$E$2:$E$3</c:f>
              <c:numCache>
                <c:formatCode>General</c:formatCode>
                <c:ptCount val="2"/>
                <c:pt idx="0">
                  <c:v>8.9999999999999998E-4</c:v>
                </c:pt>
                <c:pt idx="1">
                  <c:v>8.9999999999999998E-4</c:v>
                </c:pt>
              </c:numCache>
            </c:numRef>
          </c:val>
          <c:extLst>
            <c:ext xmlns:c16="http://schemas.microsoft.com/office/drawing/2014/chart" uri="{C3380CC4-5D6E-409C-BE32-E72D297353CC}">
              <c16:uniqueId val="{00000003-9DB1-4A6F-8B6E-1BD3ADB8FEEA}"/>
            </c:ext>
          </c:extLst>
        </c:ser>
        <c:ser>
          <c:idx val="2"/>
          <c:order val="2"/>
          <c:tx>
            <c:strRef>
              <c:f>DQ02_3!$F$1</c:f>
              <c:strCache>
                <c:ptCount val="1"/>
                <c:pt idx="0">
                  <c:v>Middle Schools</c:v>
                </c:pt>
              </c:strCache>
            </c:strRef>
          </c:tx>
          <c:spPr>
            <a:solidFill>
              <a:srgbClr val="08A1D9"/>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DQ02_3!$B$2:$C$3</c:f>
              <c:multiLvlStrCache>
                <c:ptCount val="2"/>
                <c:lvl>
                  <c:pt idx="0">
                    <c:v>Employee wellness</c:v>
                  </c:pt>
                  <c:pt idx="1">
                    <c:v>Community involvement</c:v>
                  </c:pt>
                </c:lvl>
                <c:lvl>
                  <c:pt idx="0">
                    <c:v>l.</c:v>
                  </c:pt>
                  <c:pt idx="1">
                    <c:v>k.</c:v>
                  </c:pt>
                </c:lvl>
              </c:multiLvlStrCache>
            </c:multiLvlStrRef>
          </c:cat>
          <c:val>
            <c:numRef>
              <c:f>DQ02_3!$F$2:$F$3</c:f>
              <c:numCache>
                <c:formatCode>General</c:formatCode>
                <c:ptCount val="2"/>
                <c:pt idx="0">
                  <c:v>22.6</c:v>
                </c:pt>
                <c:pt idx="1">
                  <c:v>79.400000000000006</c:v>
                </c:pt>
              </c:numCache>
            </c:numRef>
          </c:val>
          <c:extLst>
            <c:ext xmlns:c16="http://schemas.microsoft.com/office/drawing/2014/chart" uri="{C3380CC4-5D6E-409C-BE32-E72D297353CC}">
              <c16:uniqueId val="{00000004-9DB1-4A6F-8B6E-1BD3ADB8FEEA}"/>
            </c:ext>
          </c:extLst>
        </c:ser>
        <c:ser>
          <c:idx val="3"/>
          <c:order val="3"/>
          <c:tx>
            <c:strRef>
              <c:f>DQ02_3!$G$1</c:f>
              <c:strCache>
                <c:ptCount val="1"/>
                <c:pt idx="0">
                  <c:v>High Schools</c:v>
                </c:pt>
              </c:strCache>
            </c:strRef>
          </c:tx>
          <c:spPr>
            <a:solidFill>
              <a:srgbClr val="7C984A"/>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DQ02_3!$B$2:$C$3</c:f>
              <c:multiLvlStrCache>
                <c:ptCount val="2"/>
                <c:lvl>
                  <c:pt idx="0">
                    <c:v>Employee wellness</c:v>
                  </c:pt>
                  <c:pt idx="1">
                    <c:v>Community involvement</c:v>
                  </c:pt>
                </c:lvl>
                <c:lvl>
                  <c:pt idx="0">
                    <c:v>l.</c:v>
                  </c:pt>
                  <c:pt idx="1">
                    <c:v>k.</c:v>
                  </c:pt>
                </c:lvl>
              </c:multiLvlStrCache>
            </c:multiLvlStrRef>
          </c:cat>
          <c:val>
            <c:numRef>
              <c:f>DQ02_3!$G$2:$G$3</c:f>
              <c:numCache>
                <c:formatCode>General</c:formatCode>
                <c:ptCount val="2"/>
                <c:pt idx="0">
                  <c:v>30</c:v>
                </c:pt>
                <c:pt idx="1">
                  <c:v>82.9</c:v>
                </c:pt>
              </c:numCache>
            </c:numRef>
          </c:val>
          <c:extLst>
            <c:ext xmlns:c16="http://schemas.microsoft.com/office/drawing/2014/chart" uri="{C3380CC4-5D6E-409C-BE32-E72D297353CC}">
              <c16:uniqueId val="{00000005-9DB1-4A6F-8B6E-1BD3ADB8FEEA}"/>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55375077300685E-2"/>
          <c:y val="0.86737709769761318"/>
          <c:w val="0.93095595653083874"/>
          <c:h val="4.6502734841596977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5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7876398785999"/>
          <c:y val="0.14961749470774677"/>
          <c:w val="0.65973256762027943"/>
          <c:h val="0.70765031280691049"/>
        </c:manualLayout>
      </c:layout>
      <c:barChart>
        <c:barDir val="bar"/>
        <c:grouping val="clustered"/>
        <c:varyColors val="0"/>
        <c:ser>
          <c:idx val="0"/>
          <c:order val="0"/>
          <c:tx>
            <c:strRef>
              <c:f>DQ31_2!$D$1</c:f>
              <c:strCache>
                <c:ptCount val="1"/>
                <c:pt idx="0">
                  <c:v>All Schools</c:v>
                </c:pt>
              </c:strCache>
            </c:strRef>
          </c:tx>
          <c:spPr>
            <a:solidFill>
              <a:srgbClr val="797B7E"/>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DQ31_2!$B$2:$C$6</c:f>
              <c:multiLvlStrCache>
                <c:ptCount val="5"/>
                <c:lvl>
                  <c:pt idx="0">
                    <c:v>Offered a self-serve salad bar to students</c:v>
                  </c:pt>
                  <c:pt idx="1">
                    <c:v>Used attractive displays for fruits and vegetables in the cafeteria</c:v>
                  </c:pt>
                  <c:pt idx="2">
                    <c:v>Placed fruits and vegetables near the cafeteria cashier, where they are easy to access</c:v>
                  </c:pt>
                  <c:pt idx="3">
                    <c:v>Planted a school food or vegetable garden</c:v>
                  </c:pt>
                  <c:pt idx="4">
                    <c:v>Served locally or regionally grown foods in the cafeteria or classrooms</c:v>
                  </c:pt>
                </c:lvl>
                <c:lvl>
                  <c:pt idx="0">
                    <c:v>j.</c:v>
                  </c:pt>
                  <c:pt idx="1">
                    <c:v>i.</c:v>
                  </c:pt>
                  <c:pt idx="2">
                    <c:v>h.</c:v>
                  </c:pt>
                  <c:pt idx="3">
                    <c:v>g.</c:v>
                  </c:pt>
                  <c:pt idx="4">
                    <c:v>f.</c:v>
                  </c:pt>
                </c:lvl>
              </c:multiLvlStrCache>
            </c:multiLvlStrRef>
          </c:cat>
          <c:val>
            <c:numRef>
              <c:f>DQ31_2!$D$2:$D$6</c:f>
              <c:numCache>
                <c:formatCode>General</c:formatCode>
                <c:ptCount val="5"/>
                <c:pt idx="0">
                  <c:v>29</c:v>
                </c:pt>
                <c:pt idx="1">
                  <c:v>75.2</c:v>
                </c:pt>
                <c:pt idx="2">
                  <c:v>78.2</c:v>
                </c:pt>
                <c:pt idx="3">
                  <c:v>43.9</c:v>
                </c:pt>
                <c:pt idx="4">
                  <c:v>57.2</c:v>
                </c:pt>
              </c:numCache>
            </c:numRef>
          </c:val>
          <c:extLst>
            <c:ext xmlns:c16="http://schemas.microsoft.com/office/drawing/2014/chart" uri="{C3380CC4-5D6E-409C-BE32-E72D297353CC}">
              <c16:uniqueId val="{00000000-1B63-4886-B59D-4C742416E34E}"/>
            </c:ext>
          </c:extLst>
        </c:ser>
        <c:ser>
          <c:idx val="1"/>
          <c:order val="1"/>
          <c:tx>
            <c:strRef>
              <c:f>DQ31_2!$E$1</c:f>
              <c:strCache>
                <c:ptCount val="1"/>
                <c:pt idx="0">
                  <c:v>Junior/Senior High Schools</c:v>
                </c:pt>
              </c:strCache>
            </c:strRef>
          </c:tx>
          <c:spPr>
            <a:solidFill>
              <a:srgbClr val="F96A1B"/>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1B63-4886-B59D-4C742416E34E}"/>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1B63-4886-B59D-4C742416E34E}"/>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1B63-4886-B59D-4C742416E34E}"/>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1B63-4886-B59D-4C742416E34E}"/>
                </c:ext>
              </c:extLst>
            </c:dLbl>
            <c:dLbl>
              <c:idx val="4"/>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1B63-4886-B59D-4C742416E34E}"/>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DQ31_2!$B$2:$C$6</c:f>
              <c:multiLvlStrCache>
                <c:ptCount val="5"/>
                <c:lvl>
                  <c:pt idx="0">
                    <c:v>Offered a self-serve salad bar to students</c:v>
                  </c:pt>
                  <c:pt idx="1">
                    <c:v>Used attractive displays for fruits and vegetables in the cafeteria</c:v>
                  </c:pt>
                  <c:pt idx="2">
                    <c:v>Placed fruits and vegetables near the cafeteria cashier, where they are easy to access</c:v>
                  </c:pt>
                  <c:pt idx="3">
                    <c:v>Planted a school food or vegetable garden</c:v>
                  </c:pt>
                  <c:pt idx="4">
                    <c:v>Served locally or regionally grown foods in the cafeteria or classrooms</c:v>
                  </c:pt>
                </c:lvl>
                <c:lvl>
                  <c:pt idx="0">
                    <c:v>j.</c:v>
                  </c:pt>
                  <c:pt idx="1">
                    <c:v>i.</c:v>
                  </c:pt>
                  <c:pt idx="2">
                    <c:v>h.</c:v>
                  </c:pt>
                  <c:pt idx="3">
                    <c:v>g.</c:v>
                  </c:pt>
                  <c:pt idx="4">
                    <c:v>f.</c:v>
                  </c:pt>
                </c:lvl>
              </c:multiLvlStrCache>
            </c:multiLvlStrRef>
          </c:cat>
          <c:val>
            <c:numRef>
              <c:f>DQ31_2!$E$2:$E$6</c:f>
              <c:numCache>
                <c:formatCode>General</c:formatCode>
                <c:ptCount val="5"/>
                <c:pt idx="0">
                  <c:v>8.9999999999999998E-4</c:v>
                </c:pt>
                <c:pt idx="1">
                  <c:v>8.9999999999999998E-4</c:v>
                </c:pt>
                <c:pt idx="2">
                  <c:v>8.9999999999999998E-4</c:v>
                </c:pt>
                <c:pt idx="3">
                  <c:v>8.9999999999999998E-4</c:v>
                </c:pt>
                <c:pt idx="4">
                  <c:v>8.9999999999999998E-4</c:v>
                </c:pt>
              </c:numCache>
            </c:numRef>
          </c:val>
          <c:extLst>
            <c:ext xmlns:c16="http://schemas.microsoft.com/office/drawing/2014/chart" uri="{C3380CC4-5D6E-409C-BE32-E72D297353CC}">
              <c16:uniqueId val="{00000006-1B63-4886-B59D-4C742416E34E}"/>
            </c:ext>
          </c:extLst>
        </c:ser>
        <c:ser>
          <c:idx val="2"/>
          <c:order val="2"/>
          <c:tx>
            <c:strRef>
              <c:f>DQ31_2!$F$1</c:f>
              <c:strCache>
                <c:ptCount val="1"/>
                <c:pt idx="0">
                  <c:v>Middle Schools</c:v>
                </c:pt>
              </c:strCache>
            </c:strRef>
          </c:tx>
          <c:spPr>
            <a:solidFill>
              <a:srgbClr val="08A1D9"/>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DQ31_2!$B$2:$C$6</c:f>
              <c:multiLvlStrCache>
                <c:ptCount val="5"/>
                <c:lvl>
                  <c:pt idx="0">
                    <c:v>Offered a self-serve salad bar to students</c:v>
                  </c:pt>
                  <c:pt idx="1">
                    <c:v>Used attractive displays for fruits and vegetables in the cafeteria</c:v>
                  </c:pt>
                  <c:pt idx="2">
                    <c:v>Placed fruits and vegetables near the cafeteria cashier, where they are easy to access</c:v>
                  </c:pt>
                  <c:pt idx="3">
                    <c:v>Planted a school food or vegetable garden</c:v>
                  </c:pt>
                  <c:pt idx="4">
                    <c:v>Served locally or regionally grown foods in the cafeteria or classrooms</c:v>
                  </c:pt>
                </c:lvl>
                <c:lvl>
                  <c:pt idx="0">
                    <c:v>j.</c:v>
                  </c:pt>
                  <c:pt idx="1">
                    <c:v>i.</c:v>
                  </c:pt>
                  <c:pt idx="2">
                    <c:v>h.</c:v>
                  </c:pt>
                  <c:pt idx="3">
                    <c:v>g.</c:v>
                  </c:pt>
                  <c:pt idx="4">
                    <c:v>f.</c:v>
                  </c:pt>
                </c:lvl>
              </c:multiLvlStrCache>
            </c:multiLvlStrRef>
          </c:cat>
          <c:val>
            <c:numRef>
              <c:f>DQ31_2!$F$2:$F$6</c:f>
              <c:numCache>
                <c:formatCode>General</c:formatCode>
                <c:ptCount val="5"/>
                <c:pt idx="0">
                  <c:v>25</c:v>
                </c:pt>
                <c:pt idx="1">
                  <c:v>75.900000000000006</c:v>
                </c:pt>
                <c:pt idx="2">
                  <c:v>73.3</c:v>
                </c:pt>
                <c:pt idx="3">
                  <c:v>40.9</c:v>
                </c:pt>
                <c:pt idx="4">
                  <c:v>57</c:v>
                </c:pt>
              </c:numCache>
            </c:numRef>
          </c:val>
          <c:extLst>
            <c:ext xmlns:c16="http://schemas.microsoft.com/office/drawing/2014/chart" uri="{C3380CC4-5D6E-409C-BE32-E72D297353CC}">
              <c16:uniqueId val="{00000007-1B63-4886-B59D-4C742416E34E}"/>
            </c:ext>
          </c:extLst>
        </c:ser>
        <c:ser>
          <c:idx val="3"/>
          <c:order val="3"/>
          <c:tx>
            <c:strRef>
              <c:f>DQ31_2!$G$1</c:f>
              <c:strCache>
                <c:ptCount val="1"/>
                <c:pt idx="0">
                  <c:v>High Schools</c:v>
                </c:pt>
              </c:strCache>
            </c:strRef>
          </c:tx>
          <c:spPr>
            <a:solidFill>
              <a:srgbClr val="7C984A"/>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DQ31_2!$B$2:$C$6</c:f>
              <c:multiLvlStrCache>
                <c:ptCount val="5"/>
                <c:lvl>
                  <c:pt idx="0">
                    <c:v>Offered a self-serve salad bar to students</c:v>
                  </c:pt>
                  <c:pt idx="1">
                    <c:v>Used attractive displays for fruits and vegetables in the cafeteria</c:v>
                  </c:pt>
                  <c:pt idx="2">
                    <c:v>Placed fruits and vegetables near the cafeteria cashier, where they are easy to access</c:v>
                  </c:pt>
                  <c:pt idx="3">
                    <c:v>Planted a school food or vegetable garden</c:v>
                  </c:pt>
                  <c:pt idx="4">
                    <c:v>Served locally or regionally grown foods in the cafeteria or classrooms</c:v>
                  </c:pt>
                </c:lvl>
                <c:lvl>
                  <c:pt idx="0">
                    <c:v>j.</c:v>
                  </c:pt>
                  <c:pt idx="1">
                    <c:v>i.</c:v>
                  </c:pt>
                  <c:pt idx="2">
                    <c:v>h.</c:v>
                  </c:pt>
                  <c:pt idx="3">
                    <c:v>g.</c:v>
                  </c:pt>
                  <c:pt idx="4">
                    <c:v>f.</c:v>
                  </c:pt>
                </c:lvl>
              </c:multiLvlStrCache>
            </c:multiLvlStrRef>
          </c:cat>
          <c:val>
            <c:numRef>
              <c:f>DQ31_2!$G$2:$G$6</c:f>
              <c:numCache>
                <c:formatCode>General</c:formatCode>
                <c:ptCount val="5"/>
                <c:pt idx="0">
                  <c:v>31.6</c:v>
                </c:pt>
                <c:pt idx="1">
                  <c:v>74.7</c:v>
                </c:pt>
                <c:pt idx="2">
                  <c:v>83.7</c:v>
                </c:pt>
                <c:pt idx="3">
                  <c:v>50.1</c:v>
                </c:pt>
                <c:pt idx="4">
                  <c:v>58.6</c:v>
                </c:pt>
              </c:numCache>
            </c:numRef>
          </c:val>
          <c:extLst>
            <c:ext xmlns:c16="http://schemas.microsoft.com/office/drawing/2014/chart" uri="{C3380CC4-5D6E-409C-BE32-E72D297353CC}">
              <c16:uniqueId val="{00000008-1B63-4886-B59D-4C742416E34E}"/>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55375077300685E-2"/>
          <c:y val="0.86737709769761318"/>
          <c:w val="0.93095595653083874"/>
          <c:h val="4.6502734841596977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5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7876398785999"/>
          <c:y val="0.14961749470774677"/>
          <c:w val="0.65973256762027943"/>
          <c:h val="0.70765031280691049"/>
        </c:manualLayout>
      </c:layout>
      <c:barChart>
        <c:barDir val="bar"/>
        <c:grouping val="clustered"/>
        <c:varyColors val="0"/>
        <c:ser>
          <c:idx val="0"/>
          <c:order val="0"/>
          <c:tx>
            <c:strRef>
              <c:f>DQ31_3!$D$1</c:f>
              <c:strCache>
                <c:ptCount val="1"/>
                <c:pt idx="0">
                  <c:v>All Schools</c:v>
                </c:pt>
              </c:strCache>
            </c:strRef>
          </c:tx>
          <c:spPr>
            <a:solidFill>
              <a:srgbClr val="797B7E"/>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DQ31_3!$B$2:$C$5</c:f>
              <c:multiLvlStrCache>
                <c:ptCount val="4"/>
                <c:lvl>
                  <c:pt idx="0">
                    <c:v>Prohibited less nutritious foods and beverages (e.g., candy, baked goods) from being sold for fundraising purposes</c:v>
                  </c:pt>
                  <c:pt idx="1">
                    <c:v>Prohibited school staff from giving students food or food coupons as a reward for good behavior or good academic performance</c:v>
                  </c:pt>
                  <c:pt idx="2">
                    <c:v>Encouraged students to drink plain water</c:v>
                  </c:pt>
                  <c:pt idx="3">
                    <c:v>Labeled healthful foods with appealing names (e.g., crunchy carrots)</c:v>
                  </c:pt>
                </c:lvl>
                <c:lvl>
                  <c:pt idx="0">
                    <c:v>n.</c:v>
                  </c:pt>
                  <c:pt idx="1">
                    <c:v>m.</c:v>
                  </c:pt>
                  <c:pt idx="2">
                    <c:v>l.</c:v>
                  </c:pt>
                  <c:pt idx="3">
                    <c:v>k.</c:v>
                  </c:pt>
                </c:lvl>
              </c:multiLvlStrCache>
            </c:multiLvlStrRef>
          </c:cat>
          <c:val>
            <c:numRef>
              <c:f>DQ31_3!$D$2:$D$5</c:f>
              <c:numCache>
                <c:formatCode>General</c:formatCode>
                <c:ptCount val="4"/>
                <c:pt idx="0">
                  <c:v>37.700000000000003</c:v>
                </c:pt>
                <c:pt idx="1">
                  <c:v>15.1</c:v>
                </c:pt>
                <c:pt idx="2">
                  <c:v>77.599999999999994</c:v>
                </c:pt>
                <c:pt idx="3">
                  <c:v>42</c:v>
                </c:pt>
              </c:numCache>
            </c:numRef>
          </c:val>
          <c:extLst>
            <c:ext xmlns:c16="http://schemas.microsoft.com/office/drawing/2014/chart" uri="{C3380CC4-5D6E-409C-BE32-E72D297353CC}">
              <c16:uniqueId val="{00000000-304D-4E99-9602-BF614CA14403}"/>
            </c:ext>
          </c:extLst>
        </c:ser>
        <c:ser>
          <c:idx val="1"/>
          <c:order val="1"/>
          <c:tx>
            <c:strRef>
              <c:f>DQ31_3!$E$1</c:f>
              <c:strCache>
                <c:ptCount val="1"/>
                <c:pt idx="0">
                  <c:v>Junior/Senior High Schools</c:v>
                </c:pt>
              </c:strCache>
            </c:strRef>
          </c:tx>
          <c:spPr>
            <a:solidFill>
              <a:srgbClr val="F96A1B"/>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304D-4E99-9602-BF614CA14403}"/>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304D-4E99-9602-BF614CA14403}"/>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304D-4E99-9602-BF614CA14403}"/>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304D-4E99-9602-BF614CA14403}"/>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DQ31_3!$B$2:$C$5</c:f>
              <c:multiLvlStrCache>
                <c:ptCount val="4"/>
                <c:lvl>
                  <c:pt idx="0">
                    <c:v>Prohibited less nutritious foods and beverages (e.g., candy, baked goods) from being sold for fundraising purposes</c:v>
                  </c:pt>
                  <c:pt idx="1">
                    <c:v>Prohibited school staff from giving students food or food coupons as a reward for good behavior or good academic performance</c:v>
                  </c:pt>
                  <c:pt idx="2">
                    <c:v>Encouraged students to drink plain water</c:v>
                  </c:pt>
                  <c:pt idx="3">
                    <c:v>Labeled healthful foods with appealing names (e.g., crunchy carrots)</c:v>
                  </c:pt>
                </c:lvl>
                <c:lvl>
                  <c:pt idx="0">
                    <c:v>n.</c:v>
                  </c:pt>
                  <c:pt idx="1">
                    <c:v>m.</c:v>
                  </c:pt>
                  <c:pt idx="2">
                    <c:v>l.</c:v>
                  </c:pt>
                  <c:pt idx="3">
                    <c:v>k.</c:v>
                  </c:pt>
                </c:lvl>
              </c:multiLvlStrCache>
            </c:multiLvlStrRef>
          </c:cat>
          <c:val>
            <c:numRef>
              <c:f>DQ31_3!$E$2:$E$5</c:f>
              <c:numCache>
                <c:formatCode>General</c:formatCode>
                <c:ptCount val="4"/>
                <c:pt idx="0">
                  <c:v>8.9999999999999998E-4</c:v>
                </c:pt>
                <c:pt idx="1">
                  <c:v>8.9999999999999998E-4</c:v>
                </c:pt>
                <c:pt idx="2">
                  <c:v>8.9999999999999998E-4</c:v>
                </c:pt>
                <c:pt idx="3">
                  <c:v>8.9999999999999998E-4</c:v>
                </c:pt>
              </c:numCache>
            </c:numRef>
          </c:val>
          <c:extLst>
            <c:ext xmlns:c16="http://schemas.microsoft.com/office/drawing/2014/chart" uri="{C3380CC4-5D6E-409C-BE32-E72D297353CC}">
              <c16:uniqueId val="{00000005-304D-4E99-9602-BF614CA14403}"/>
            </c:ext>
          </c:extLst>
        </c:ser>
        <c:ser>
          <c:idx val="2"/>
          <c:order val="2"/>
          <c:tx>
            <c:strRef>
              <c:f>DQ31_3!$F$1</c:f>
              <c:strCache>
                <c:ptCount val="1"/>
                <c:pt idx="0">
                  <c:v>Middle Schools</c:v>
                </c:pt>
              </c:strCache>
            </c:strRef>
          </c:tx>
          <c:spPr>
            <a:solidFill>
              <a:srgbClr val="08A1D9"/>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DQ31_3!$B$2:$C$5</c:f>
              <c:multiLvlStrCache>
                <c:ptCount val="4"/>
                <c:lvl>
                  <c:pt idx="0">
                    <c:v>Prohibited less nutritious foods and beverages (e.g., candy, baked goods) from being sold for fundraising purposes</c:v>
                  </c:pt>
                  <c:pt idx="1">
                    <c:v>Prohibited school staff from giving students food or food coupons as a reward for good behavior or good academic performance</c:v>
                  </c:pt>
                  <c:pt idx="2">
                    <c:v>Encouraged students to drink plain water</c:v>
                  </c:pt>
                  <c:pt idx="3">
                    <c:v>Labeled healthful foods with appealing names (e.g., crunchy carrots)</c:v>
                  </c:pt>
                </c:lvl>
                <c:lvl>
                  <c:pt idx="0">
                    <c:v>n.</c:v>
                  </c:pt>
                  <c:pt idx="1">
                    <c:v>m.</c:v>
                  </c:pt>
                  <c:pt idx="2">
                    <c:v>l.</c:v>
                  </c:pt>
                  <c:pt idx="3">
                    <c:v>k.</c:v>
                  </c:pt>
                </c:lvl>
              </c:multiLvlStrCache>
            </c:multiLvlStrRef>
          </c:cat>
          <c:val>
            <c:numRef>
              <c:f>DQ31_3!$F$2:$F$5</c:f>
              <c:numCache>
                <c:formatCode>General</c:formatCode>
                <c:ptCount val="4"/>
                <c:pt idx="0">
                  <c:v>32.5</c:v>
                </c:pt>
                <c:pt idx="1">
                  <c:v>10.4</c:v>
                </c:pt>
                <c:pt idx="2">
                  <c:v>78.3</c:v>
                </c:pt>
                <c:pt idx="3">
                  <c:v>37.4</c:v>
                </c:pt>
              </c:numCache>
            </c:numRef>
          </c:val>
          <c:extLst>
            <c:ext xmlns:c16="http://schemas.microsoft.com/office/drawing/2014/chart" uri="{C3380CC4-5D6E-409C-BE32-E72D297353CC}">
              <c16:uniqueId val="{00000006-304D-4E99-9602-BF614CA14403}"/>
            </c:ext>
          </c:extLst>
        </c:ser>
        <c:ser>
          <c:idx val="3"/>
          <c:order val="3"/>
          <c:tx>
            <c:strRef>
              <c:f>DQ31_3!$G$1</c:f>
              <c:strCache>
                <c:ptCount val="1"/>
                <c:pt idx="0">
                  <c:v>High Schools</c:v>
                </c:pt>
              </c:strCache>
            </c:strRef>
          </c:tx>
          <c:spPr>
            <a:solidFill>
              <a:srgbClr val="7C984A"/>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DQ31_3!$B$2:$C$5</c:f>
              <c:multiLvlStrCache>
                <c:ptCount val="4"/>
                <c:lvl>
                  <c:pt idx="0">
                    <c:v>Prohibited less nutritious foods and beverages (e.g., candy, baked goods) from being sold for fundraising purposes</c:v>
                  </c:pt>
                  <c:pt idx="1">
                    <c:v>Prohibited school staff from giving students food or food coupons as a reward for good behavior or good academic performance</c:v>
                  </c:pt>
                  <c:pt idx="2">
                    <c:v>Encouraged students to drink plain water</c:v>
                  </c:pt>
                  <c:pt idx="3">
                    <c:v>Labeled healthful foods with appealing names (e.g., crunchy carrots)</c:v>
                  </c:pt>
                </c:lvl>
                <c:lvl>
                  <c:pt idx="0">
                    <c:v>n.</c:v>
                  </c:pt>
                  <c:pt idx="1">
                    <c:v>m.</c:v>
                  </c:pt>
                  <c:pt idx="2">
                    <c:v>l.</c:v>
                  </c:pt>
                  <c:pt idx="3">
                    <c:v>k.</c:v>
                  </c:pt>
                </c:lvl>
              </c:multiLvlStrCache>
            </c:multiLvlStrRef>
          </c:cat>
          <c:val>
            <c:numRef>
              <c:f>DQ31_3!$G$2:$G$5</c:f>
              <c:numCache>
                <c:formatCode>General</c:formatCode>
                <c:ptCount val="4"/>
                <c:pt idx="0">
                  <c:v>43.6</c:v>
                </c:pt>
                <c:pt idx="1">
                  <c:v>18.399999999999999</c:v>
                </c:pt>
                <c:pt idx="2">
                  <c:v>74.900000000000006</c:v>
                </c:pt>
                <c:pt idx="3">
                  <c:v>47.4</c:v>
                </c:pt>
              </c:numCache>
            </c:numRef>
          </c:val>
          <c:extLst>
            <c:ext xmlns:c16="http://schemas.microsoft.com/office/drawing/2014/chart" uri="{C3380CC4-5D6E-409C-BE32-E72D297353CC}">
              <c16:uniqueId val="{00000007-304D-4E99-9602-BF614CA14403}"/>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55375077300685E-2"/>
          <c:y val="0.86737709769761318"/>
          <c:w val="0.93095595653083874"/>
          <c:h val="4.6502734841596977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5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7876398785999"/>
          <c:y val="0.14961749470774677"/>
          <c:w val="0.65973256762027943"/>
          <c:h val="0.70765031280691049"/>
        </c:manualLayout>
      </c:layout>
      <c:barChart>
        <c:barDir val="bar"/>
        <c:grouping val="clustered"/>
        <c:varyColors val="0"/>
        <c:ser>
          <c:idx val="0"/>
          <c:order val="0"/>
          <c:tx>
            <c:strRef>
              <c:f>DQ32_1!$D$1</c:f>
              <c:strCache>
                <c:ptCount val="1"/>
                <c:pt idx="0">
                  <c:v>All Schools</c:v>
                </c:pt>
              </c:strCache>
            </c:strRef>
          </c:tx>
          <c:spPr>
            <a:solidFill>
              <a:srgbClr val="797B7E"/>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DQ32_1!$B$2:$C$6</c:f>
              <c:multiLvlStrCache>
                <c:ptCount val="5"/>
                <c:lvl>
                  <c:pt idx="0">
                    <c:v>In curricula or other educational materials (including assignment books, school supplies, book covers, and electronic media)</c:v>
                  </c:pt>
                  <c:pt idx="1">
                    <c:v>In school publications (e.g., newsletters, newspapers, web sites, other school publications)</c:v>
                  </c:pt>
                  <c:pt idx="2">
                    <c:v>On school buses or other vehicles used to transport students</c:v>
                  </c:pt>
                  <c:pt idx="3">
                    <c:v>On school grounds including on the outside of the school building, on playing fields, or other areas of the campus</c:v>
                  </c:pt>
                  <c:pt idx="4">
                    <c:v>In the school building</c:v>
                  </c:pt>
                </c:lvl>
                <c:lvl>
                  <c:pt idx="0">
                    <c:v>e.</c:v>
                  </c:pt>
                  <c:pt idx="1">
                    <c:v>d.</c:v>
                  </c:pt>
                  <c:pt idx="2">
                    <c:v>c.</c:v>
                  </c:pt>
                  <c:pt idx="3">
                    <c:v>b.</c:v>
                  </c:pt>
                  <c:pt idx="4">
                    <c:v>a.</c:v>
                  </c:pt>
                </c:lvl>
              </c:multiLvlStrCache>
            </c:multiLvlStrRef>
          </c:cat>
          <c:val>
            <c:numRef>
              <c:f>DQ32_1!$D$2:$D$6</c:f>
              <c:numCache>
                <c:formatCode>General</c:formatCode>
                <c:ptCount val="5"/>
                <c:pt idx="0">
                  <c:v>64.599999999999994</c:v>
                </c:pt>
                <c:pt idx="1">
                  <c:v>59.7</c:v>
                </c:pt>
                <c:pt idx="2">
                  <c:v>71.599999999999994</c:v>
                </c:pt>
                <c:pt idx="3">
                  <c:v>57</c:v>
                </c:pt>
                <c:pt idx="4">
                  <c:v>70.400000000000006</c:v>
                </c:pt>
              </c:numCache>
            </c:numRef>
          </c:val>
          <c:extLst>
            <c:ext xmlns:c16="http://schemas.microsoft.com/office/drawing/2014/chart" uri="{C3380CC4-5D6E-409C-BE32-E72D297353CC}">
              <c16:uniqueId val="{00000000-F79B-4C56-BA6F-E5114E5F57F9}"/>
            </c:ext>
          </c:extLst>
        </c:ser>
        <c:ser>
          <c:idx val="1"/>
          <c:order val="1"/>
          <c:tx>
            <c:strRef>
              <c:f>DQ32_1!$E$1</c:f>
              <c:strCache>
                <c:ptCount val="1"/>
                <c:pt idx="0">
                  <c:v>Junior/Senior High Schools</c:v>
                </c:pt>
              </c:strCache>
            </c:strRef>
          </c:tx>
          <c:spPr>
            <a:solidFill>
              <a:srgbClr val="F96A1B"/>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F79B-4C56-BA6F-E5114E5F57F9}"/>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F79B-4C56-BA6F-E5114E5F57F9}"/>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F79B-4C56-BA6F-E5114E5F57F9}"/>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F79B-4C56-BA6F-E5114E5F57F9}"/>
                </c:ext>
              </c:extLst>
            </c:dLbl>
            <c:dLbl>
              <c:idx val="4"/>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F79B-4C56-BA6F-E5114E5F57F9}"/>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DQ32_1!$B$2:$C$6</c:f>
              <c:multiLvlStrCache>
                <c:ptCount val="5"/>
                <c:lvl>
                  <c:pt idx="0">
                    <c:v>In curricula or other educational materials (including assignment books, school supplies, book covers, and electronic media)</c:v>
                  </c:pt>
                  <c:pt idx="1">
                    <c:v>In school publications (e.g., newsletters, newspapers, web sites, other school publications)</c:v>
                  </c:pt>
                  <c:pt idx="2">
                    <c:v>On school buses or other vehicles used to transport students</c:v>
                  </c:pt>
                  <c:pt idx="3">
                    <c:v>On school grounds including on the outside of the school building, on playing fields, or other areas of the campus</c:v>
                  </c:pt>
                  <c:pt idx="4">
                    <c:v>In the school building</c:v>
                  </c:pt>
                </c:lvl>
                <c:lvl>
                  <c:pt idx="0">
                    <c:v>e.</c:v>
                  </c:pt>
                  <c:pt idx="1">
                    <c:v>d.</c:v>
                  </c:pt>
                  <c:pt idx="2">
                    <c:v>c.</c:v>
                  </c:pt>
                  <c:pt idx="3">
                    <c:v>b.</c:v>
                  </c:pt>
                  <c:pt idx="4">
                    <c:v>a.</c:v>
                  </c:pt>
                </c:lvl>
              </c:multiLvlStrCache>
            </c:multiLvlStrRef>
          </c:cat>
          <c:val>
            <c:numRef>
              <c:f>DQ32_1!$E$2:$E$6</c:f>
              <c:numCache>
                <c:formatCode>General</c:formatCode>
                <c:ptCount val="5"/>
                <c:pt idx="0">
                  <c:v>8.9999999999999998E-4</c:v>
                </c:pt>
                <c:pt idx="1">
                  <c:v>8.9999999999999998E-4</c:v>
                </c:pt>
                <c:pt idx="2">
                  <c:v>8.9999999999999998E-4</c:v>
                </c:pt>
                <c:pt idx="3">
                  <c:v>8.9999999999999998E-4</c:v>
                </c:pt>
                <c:pt idx="4">
                  <c:v>8.9999999999999998E-4</c:v>
                </c:pt>
              </c:numCache>
            </c:numRef>
          </c:val>
          <c:extLst>
            <c:ext xmlns:c16="http://schemas.microsoft.com/office/drawing/2014/chart" uri="{C3380CC4-5D6E-409C-BE32-E72D297353CC}">
              <c16:uniqueId val="{00000006-F79B-4C56-BA6F-E5114E5F57F9}"/>
            </c:ext>
          </c:extLst>
        </c:ser>
        <c:ser>
          <c:idx val="2"/>
          <c:order val="2"/>
          <c:tx>
            <c:strRef>
              <c:f>DQ32_1!$F$1</c:f>
              <c:strCache>
                <c:ptCount val="1"/>
                <c:pt idx="0">
                  <c:v>Middle Schools</c:v>
                </c:pt>
              </c:strCache>
            </c:strRef>
          </c:tx>
          <c:spPr>
            <a:solidFill>
              <a:srgbClr val="08A1D9"/>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DQ32_1!$B$2:$C$6</c:f>
              <c:multiLvlStrCache>
                <c:ptCount val="5"/>
                <c:lvl>
                  <c:pt idx="0">
                    <c:v>In curricula or other educational materials (including assignment books, school supplies, book covers, and electronic media)</c:v>
                  </c:pt>
                  <c:pt idx="1">
                    <c:v>In school publications (e.g., newsletters, newspapers, web sites, other school publications)</c:v>
                  </c:pt>
                  <c:pt idx="2">
                    <c:v>On school buses or other vehicles used to transport students</c:v>
                  </c:pt>
                  <c:pt idx="3">
                    <c:v>On school grounds including on the outside of the school building, on playing fields, or other areas of the campus</c:v>
                  </c:pt>
                  <c:pt idx="4">
                    <c:v>In the school building</c:v>
                  </c:pt>
                </c:lvl>
                <c:lvl>
                  <c:pt idx="0">
                    <c:v>e.</c:v>
                  </c:pt>
                  <c:pt idx="1">
                    <c:v>d.</c:v>
                  </c:pt>
                  <c:pt idx="2">
                    <c:v>c.</c:v>
                  </c:pt>
                  <c:pt idx="3">
                    <c:v>b.</c:v>
                  </c:pt>
                  <c:pt idx="4">
                    <c:v>a.</c:v>
                  </c:pt>
                </c:lvl>
              </c:multiLvlStrCache>
            </c:multiLvlStrRef>
          </c:cat>
          <c:val>
            <c:numRef>
              <c:f>DQ32_1!$F$2:$F$6</c:f>
              <c:numCache>
                <c:formatCode>General</c:formatCode>
                <c:ptCount val="5"/>
                <c:pt idx="0">
                  <c:v>64.7</c:v>
                </c:pt>
                <c:pt idx="1">
                  <c:v>66.400000000000006</c:v>
                </c:pt>
                <c:pt idx="2">
                  <c:v>69.8</c:v>
                </c:pt>
                <c:pt idx="3">
                  <c:v>61.3</c:v>
                </c:pt>
                <c:pt idx="4">
                  <c:v>69.2</c:v>
                </c:pt>
              </c:numCache>
            </c:numRef>
          </c:val>
          <c:extLst>
            <c:ext xmlns:c16="http://schemas.microsoft.com/office/drawing/2014/chart" uri="{C3380CC4-5D6E-409C-BE32-E72D297353CC}">
              <c16:uniqueId val="{00000007-F79B-4C56-BA6F-E5114E5F57F9}"/>
            </c:ext>
          </c:extLst>
        </c:ser>
        <c:ser>
          <c:idx val="3"/>
          <c:order val="3"/>
          <c:tx>
            <c:strRef>
              <c:f>DQ32_1!$G$1</c:f>
              <c:strCache>
                <c:ptCount val="1"/>
                <c:pt idx="0">
                  <c:v>High Schools</c:v>
                </c:pt>
              </c:strCache>
            </c:strRef>
          </c:tx>
          <c:spPr>
            <a:solidFill>
              <a:srgbClr val="7C984A"/>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DQ32_1!$B$2:$C$6</c:f>
              <c:multiLvlStrCache>
                <c:ptCount val="5"/>
                <c:lvl>
                  <c:pt idx="0">
                    <c:v>In curricula or other educational materials (including assignment books, school supplies, book covers, and electronic media)</c:v>
                  </c:pt>
                  <c:pt idx="1">
                    <c:v>In school publications (e.g., newsletters, newspapers, web sites, other school publications)</c:v>
                  </c:pt>
                  <c:pt idx="2">
                    <c:v>On school buses or other vehicles used to transport students</c:v>
                  </c:pt>
                  <c:pt idx="3">
                    <c:v>On school grounds including on the outside of the school building, on playing fields, or other areas of the campus</c:v>
                  </c:pt>
                  <c:pt idx="4">
                    <c:v>In the school building</c:v>
                  </c:pt>
                </c:lvl>
                <c:lvl>
                  <c:pt idx="0">
                    <c:v>e.</c:v>
                  </c:pt>
                  <c:pt idx="1">
                    <c:v>d.</c:v>
                  </c:pt>
                  <c:pt idx="2">
                    <c:v>c.</c:v>
                  </c:pt>
                  <c:pt idx="3">
                    <c:v>b.</c:v>
                  </c:pt>
                  <c:pt idx="4">
                    <c:v>a.</c:v>
                  </c:pt>
                </c:lvl>
              </c:multiLvlStrCache>
            </c:multiLvlStrRef>
          </c:cat>
          <c:val>
            <c:numRef>
              <c:f>DQ32_1!$G$2:$G$6</c:f>
              <c:numCache>
                <c:formatCode>General</c:formatCode>
                <c:ptCount val="5"/>
                <c:pt idx="0">
                  <c:v>62.6</c:v>
                </c:pt>
                <c:pt idx="1">
                  <c:v>49.1</c:v>
                </c:pt>
                <c:pt idx="2">
                  <c:v>72.8</c:v>
                </c:pt>
                <c:pt idx="3">
                  <c:v>48</c:v>
                </c:pt>
                <c:pt idx="4">
                  <c:v>70.7</c:v>
                </c:pt>
              </c:numCache>
            </c:numRef>
          </c:val>
          <c:extLst>
            <c:ext xmlns:c16="http://schemas.microsoft.com/office/drawing/2014/chart" uri="{C3380CC4-5D6E-409C-BE32-E72D297353CC}">
              <c16:uniqueId val="{00000008-F79B-4C56-BA6F-E5114E5F57F9}"/>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55375077300685E-2"/>
          <c:y val="0.86737709769761318"/>
          <c:w val="0.93095595653083874"/>
          <c:h val="4.6502734841596977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5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7876398785999"/>
          <c:y val="0.14961749470774677"/>
          <c:w val="0.65973256762027943"/>
          <c:h val="0.70765031280691049"/>
        </c:manualLayout>
      </c:layout>
      <c:barChart>
        <c:barDir val="bar"/>
        <c:grouping val="clustered"/>
        <c:varyColors val="0"/>
        <c:ser>
          <c:idx val="0"/>
          <c:order val="0"/>
          <c:tx>
            <c:strRef>
              <c:f>DQ33_1!$D$1</c:f>
              <c:strCache>
                <c:ptCount val="1"/>
                <c:pt idx="0">
                  <c:v>All Schools</c:v>
                </c:pt>
              </c:strCache>
            </c:strRef>
          </c:tx>
          <c:spPr>
            <a:solidFill>
              <a:srgbClr val="797B7E"/>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DQ33_1!$B$2:$C$4</c:f>
              <c:multiLvlStrCache>
                <c:ptCount val="3"/>
                <c:lvl>
                  <c:pt idx="0">
                    <c:v>No</c:v>
                  </c:pt>
                  <c:pt idx="1">
                    <c:v>Yes, in certain locations</c:v>
                  </c:pt>
                  <c:pt idx="2">
                    <c:v>Yes, in all locations</c:v>
                  </c:pt>
                </c:lvl>
                <c:lvl>
                  <c:pt idx="0">
                    <c:v>c.</c:v>
                  </c:pt>
                  <c:pt idx="1">
                    <c:v>b.</c:v>
                  </c:pt>
                  <c:pt idx="2">
                    <c:v>a.</c:v>
                  </c:pt>
                </c:lvl>
              </c:multiLvlStrCache>
            </c:multiLvlStrRef>
          </c:cat>
          <c:val>
            <c:numRef>
              <c:f>DQ33_1!$D$2:$D$4</c:f>
              <c:numCache>
                <c:formatCode>General</c:formatCode>
                <c:ptCount val="3"/>
                <c:pt idx="0">
                  <c:v>4.2</c:v>
                </c:pt>
                <c:pt idx="1">
                  <c:v>26.7</c:v>
                </c:pt>
                <c:pt idx="2">
                  <c:v>69.099999999999994</c:v>
                </c:pt>
              </c:numCache>
            </c:numRef>
          </c:val>
          <c:extLst>
            <c:ext xmlns:c16="http://schemas.microsoft.com/office/drawing/2014/chart" uri="{C3380CC4-5D6E-409C-BE32-E72D297353CC}">
              <c16:uniqueId val="{00000000-55B7-499B-865D-A3D4877AC5A5}"/>
            </c:ext>
          </c:extLst>
        </c:ser>
        <c:ser>
          <c:idx val="1"/>
          <c:order val="1"/>
          <c:tx>
            <c:strRef>
              <c:f>DQ33_1!$E$1</c:f>
              <c:strCache>
                <c:ptCount val="1"/>
                <c:pt idx="0">
                  <c:v>Junior/Senior High Schools</c:v>
                </c:pt>
              </c:strCache>
            </c:strRef>
          </c:tx>
          <c:spPr>
            <a:solidFill>
              <a:srgbClr val="F96A1B"/>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55B7-499B-865D-A3D4877AC5A5}"/>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55B7-499B-865D-A3D4877AC5A5}"/>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55B7-499B-865D-A3D4877AC5A5}"/>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DQ33_1!$B$2:$C$4</c:f>
              <c:multiLvlStrCache>
                <c:ptCount val="3"/>
                <c:lvl>
                  <c:pt idx="0">
                    <c:v>No</c:v>
                  </c:pt>
                  <c:pt idx="1">
                    <c:v>Yes, in certain locations</c:v>
                  </c:pt>
                  <c:pt idx="2">
                    <c:v>Yes, in all locations</c:v>
                  </c:pt>
                </c:lvl>
                <c:lvl>
                  <c:pt idx="0">
                    <c:v>c.</c:v>
                  </c:pt>
                  <c:pt idx="1">
                    <c:v>b.</c:v>
                  </c:pt>
                  <c:pt idx="2">
                    <c:v>a.</c:v>
                  </c:pt>
                </c:lvl>
              </c:multiLvlStrCache>
            </c:multiLvlStrRef>
          </c:cat>
          <c:val>
            <c:numRef>
              <c:f>DQ33_1!$E$2:$E$4</c:f>
              <c:numCache>
                <c:formatCode>General</c:formatCode>
                <c:ptCount val="3"/>
                <c:pt idx="0">
                  <c:v>8.9999999999999998E-4</c:v>
                </c:pt>
                <c:pt idx="1">
                  <c:v>8.9999999999999998E-4</c:v>
                </c:pt>
                <c:pt idx="2">
                  <c:v>8.9999999999999998E-4</c:v>
                </c:pt>
              </c:numCache>
            </c:numRef>
          </c:val>
          <c:extLst>
            <c:ext xmlns:c16="http://schemas.microsoft.com/office/drawing/2014/chart" uri="{C3380CC4-5D6E-409C-BE32-E72D297353CC}">
              <c16:uniqueId val="{00000004-55B7-499B-865D-A3D4877AC5A5}"/>
            </c:ext>
          </c:extLst>
        </c:ser>
        <c:ser>
          <c:idx val="2"/>
          <c:order val="2"/>
          <c:tx>
            <c:strRef>
              <c:f>DQ33_1!$F$1</c:f>
              <c:strCache>
                <c:ptCount val="1"/>
                <c:pt idx="0">
                  <c:v>Middle Schools</c:v>
                </c:pt>
              </c:strCache>
            </c:strRef>
          </c:tx>
          <c:spPr>
            <a:solidFill>
              <a:srgbClr val="08A1D9"/>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DQ33_1!$B$2:$C$4</c:f>
              <c:multiLvlStrCache>
                <c:ptCount val="3"/>
                <c:lvl>
                  <c:pt idx="0">
                    <c:v>No</c:v>
                  </c:pt>
                  <c:pt idx="1">
                    <c:v>Yes, in certain locations</c:v>
                  </c:pt>
                  <c:pt idx="2">
                    <c:v>Yes, in all locations</c:v>
                  </c:pt>
                </c:lvl>
                <c:lvl>
                  <c:pt idx="0">
                    <c:v>c.</c:v>
                  </c:pt>
                  <c:pt idx="1">
                    <c:v>b.</c:v>
                  </c:pt>
                  <c:pt idx="2">
                    <c:v>a.</c:v>
                  </c:pt>
                </c:lvl>
              </c:multiLvlStrCache>
            </c:multiLvlStrRef>
          </c:cat>
          <c:val>
            <c:numRef>
              <c:f>DQ33_1!$F$2:$F$4</c:f>
              <c:numCache>
                <c:formatCode>General</c:formatCode>
                <c:ptCount val="3"/>
                <c:pt idx="0">
                  <c:v>6.3</c:v>
                </c:pt>
                <c:pt idx="1">
                  <c:v>29.1</c:v>
                </c:pt>
                <c:pt idx="2">
                  <c:v>64.599999999999994</c:v>
                </c:pt>
              </c:numCache>
            </c:numRef>
          </c:val>
          <c:extLst>
            <c:ext xmlns:c16="http://schemas.microsoft.com/office/drawing/2014/chart" uri="{C3380CC4-5D6E-409C-BE32-E72D297353CC}">
              <c16:uniqueId val="{00000005-55B7-499B-865D-A3D4877AC5A5}"/>
            </c:ext>
          </c:extLst>
        </c:ser>
        <c:ser>
          <c:idx val="3"/>
          <c:order val="3"/>
          <c:tx>
            <c:strRef>
              <c:f>DQ33_1!$G$1</c:f>
              <c:strCache>
                <c:ptCount val="1"/>
                <c:pt idx="0">
                  <c:v>High Schools</c:v>
                </c:pt>
              </c:strCache>
            </c:strRef>
          </c:tx>
          <c:spPr>
            <a:solidFill>
              <a:srgbClr val="7C984A"/>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DQ33_1!$B$2:$C$4</c:f>
              <c:multiLvlStrCache>
                <c:ptCount val="3"/>
                <c:lvl>
                  <c:pt idx="0">
                    <c:v>No</c:v>
                  </c:pt>
                  <c:pt idx="1">
                    <c:v>Yes, in certain locations</c:v>
                  </c:pt>
                  <c:pt idx="2">
                    <c:v>Yes, in all locations</c:v>
                  </c:pt>
                </c:lvl>
                <c:lvl>
                  <c:pt idx="0">
                    <c:v>c.</c:v>
                  </c:pt>
                  <c:pt idx="1">
                    <c:v>b.</c:v>
                  </c:pt>
                  <c:pt idx="2">
                    <c:v>a.</c:v>
                  </c:pt>
                </c:lvl>
              </c:multiLvlStrCache>
            </c:multiLvlStrRef>
          </c:cat>
          <c:val>
            <c:numRef>
              <c:f>DQ33_1!$G$2:$G$4</c:f>
              <c:numCache>
                <c:formatCode>General</c:formatCode>
                <c:ptCount val="3"/>
                <c:pt idx="0">
                  <c:v>2</c:v>
                </c:pt>
                <c:pt idx="1">
                  <c:v>21.5</c:v>
                </c:pt>
                <c:pt idx="2">
                  <c:v>76.5</c:v>
                </c:pt>
              </c:numCache>
            </c:numRef>
          </c:val>
          <c:extLst>
            <c:ext xmlns:c16="http://schemas.microsoft.com/office/drawing/2014/chart" uri="{C3380CC4-5D6E-409C-BE32-E72D297353CC}">
              <c16:uniqueId val="{00000006-55B7-499B-865D-A3D4877AC5A5}"/>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55375077300685E-2"/>
          <c:y val="0.86737709769761318"/>
          <c:w val="0.93095595653083874"/>
          <c:h val="4.6502734841596977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5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7876398785999"/>
          <c:y val="0.14961749470774677"/>
          <c:w val="0.65973256762027943"/>
          <c:h val="0.70765031280691049"/>
        </c:manualLayout>
      </c:layout>
      <c:barChart>
        <c:barDir val="bar"/>
        <c:grouping val="clustered"/>
        <c:varyColors val="0"/>
        <c:ser>
          <c:idx val="0"/>
          <c:order val="0"/>
          <c:tx>
            <c:v>All Schools</c:v>
          </c:tx>
          <c:spPr>
            <a:solidFill>
              <a:srgbClr val="797B7E"/>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DQ33N_1!$D$2</c:f>
              <c:numCache>
                <c:formatCode>General</c:formatCode>
                <c:ptCount val="1"/>
                <c:pt idx="0">
                  <c:v>95.8</c:v>
                </c:pt>
              </c:numCache>
            </c:numRef>
          </c:val>
          <c:extLst>
            <c:ext xmlns:c16="http://schemas.microsoft.com/office/drawing/2014/chart" uri="{C3380CC4-5D6E-409C-BE32-E72D297353CC}">
              <c16:uniqueId val="{00000000-4505-4C68-880E-439E8AEA2235}"/>
            </c:ext>
          </c:extLst>
        </c:ser>
        <c:ser>
          <c:idx val="1"/>
          <c:order val="1"/>
          <c:tx>
            <c:v>Junior/Senior High Schools</c:v>
          </c:tx>
          <c:spPr>
            <a:solidFill>
              <a:srgbClr val="F96A1B"/>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4505-4C68-880E-439E8AEA2235}"/>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DQ33N_1!$E$2</c:f>
              <c:numCache>
                <c:formatCode>General</c:formatCode>
                <c:ptCount val="1"/>
                <c:pt idx="0">
                  <c:v>8.9999999999999998E-4</c:v>
                </c:pt>
              </c:numCache>
            </c:numRef>
          </c:val>
          <c:extLst>
            <c:ext xmlns:c16="http://schemas.microsoft.com/office/drawing/2014/chart" uri="{C3380CC4-5D6E-409C-BE32-E72D297353CC}">
              <c16:uniqueId val="{00000002-4505-4C68-880E-439E8AEA2235}"/>
            </c:ext>
          </c:extLst>
        </c:ser>
        <c:ser>
          <c:idx val="2"/>
          <c:order val="2"/>
          <c:tx>
            <c:v>Middle Schools</c:v>
          </c:tx>
          <c:spPr>
            <a:solidFill>
              <a:srgbClr val="08A1D9"/>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DQ33N_1!$F$2</c:f>
              <c:numCache>
                <c:formatCode>General</c:formatCode>
                <c:ptCount val="1"/>
                <c:pt idx="0">
                  <c:v>93.7</c:v>
                </c:pt>
              </c:numCache>
            </c:numRef>
          </c:val>
          <c:extLst>
            <c:ext xmlns:c16="http://schemas.microsoft.com/office/drawing/2014/chart" uri="{C3380CC4-5D6E-409C-BE32-E72D297353CC}">
              <c16:uniqueId val="{00000003-4505-4C68-880E-439E8AEA2235}"/>
            </c:ext>
          </c:extLst>
        </c:ser>
        <c:ser>
          <c:idx val="3"/>
          <c:order val="3"/>
          <c:tx>
            <c:v>High Schools</c:v>
          </c:tx>
          <c:spPr>
            <a:solidFill>
              <a:srgbClr val="7C984A"/>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DQ33N_1!$G$2</c:f>
              <c:numCache>
                <c:formatCode>General</c:formatCode>
                <c:ptCount val="1"/>
                <c:pt idx="0">
                  <c:v>98</c:v>
                </c:pt>
              </c:numCache>
            </c:numRef>
          </c:val>
          <c:extLst>
            <c:ext xmlns:c16="http://schemas.microsoft.com/office/drawing/2014/chart" uri="{C3380CC4-5D6E-409C-BE32-E72D297353CC}">
              <c16:uniqueId val="{00000004-4505-4C68-880E-439E8AEA2235}"/>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55375077300685E-2"/>
          <c:y val="0.86737709769761318"/>
          <c:w val="0.93095595653083874"/>
          <c:h val="4.6502734841596977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5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7876398785999"/>
          <c:y val="0.14961749470774677"/>
          <c:w val="0.65973256762027943"/>
          <c:h val="0.70765031280691049"/>
        </c:manualLayout>
      </c:layout>
      <c:barChart>
        <c:barDir val="bar"/>
        <c:grouping val="clustered"/>
        <c:varyColors val="0"/>
        <c:ser>
          <c:idx val="0"/>
          <c:order val="0"/>
          <c:tx>
            <c:strRef>
              <c:f>DQ34_1!$D$1</c:f>
              <c:strCache>
                <c:ptCount val="1"/>
                <c:pt idx="0">
                  <c:v>All Schools</c:v>
                </c:pt>
              </c:strCache>
            </c:strRef>
          </c:tx>
          <c:spPr>
            <a:solidFill>
              <a:srgbClr val="797B7E"/>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DQ34_1!$B$2:$C$6</c:f>
              <c:multiLvlStrCache>
                <c:ptCount val="5"/>
                <c:lvl>
                  <c:pt idx="0">
                    <c:v>Hallways throughout the school</c:v>
                  </c:pt>
                  <c:pt idx="1">
                    <c:v>Outdoor physical activity facilities or sports fields</c:v>
                  </c:pt>
                  <c:pt idx="2">
                    <c:v>Gymnasium or other indoor physical activity facilities</c:v>
                  </c:pt>
                  <c:pt idx="3">
                    <c:v>Cafeteria during lunch</c:v>
                  </c:pt>
                  <c:pt idx="4">
                    <c:v>Cafeteria during breakfast</c:v>
                  </c:pt>
                </c:lvl>
                <c:lvl>
                  <c:pt idx="0">
                    <c:v>e.</c:v>
                  </c:pt>
                  <c:pt idx="1">
                    <c:v>d.</c:v>
                  </c:pt>
                  <c:pt idx="2">
                    <c:v>c.</c:v>
                  </c:pt>
                  <c:pt idx="3">
                    <c:v>b.</c:v>
                  </c:pt>
                  <c:pt idx="4">
                    <c:v>a.</c:v>
                  </c:pt>
                </c:lvl>
              </c:multiLvlStrCache>
            </c:multiLvlStrRef>
          </c:cat>
          <c:val>
            <c:numRef>
              <c:f>DQ34_1!$D$2:$D$6</c:f>
              <c:numCache>
                <c:formatCode>General</c:formatCode>
                <c:ptCount val="5"/>
                <c:pt idx="0">
                  <c:v>99.2</c:v>
                </c:pt>
                <c:pt idx="1">
                  <c:v>84.5</c:v>
                </c:pt>
                <c:pt idx="2">
                  <c:v>98.8</c:v>
                </c:pt>
                <c:pt idx="3">
                  <c:v>96.9</c:v>
                </c:pt>
                <c:pt idx="4">
                  <c:v>96.9</c:v>
                </c:pt>
              </c:numCache>
            </c:numRef>
          </c:val>
          <c:extLst>
            <c:ext xmlns:c16="http://schemas.microsoft.com/office/drawing/2014/chart" uri="{C3380CC4-5D6E-409C-BE32-E72D297353CC}">
              <c16:uniqueId val="{00000000-0505-4934-938D-42E1688DA363}"/>
            </c:ext>
          </c:extLst>
        </c:ser>
        <c:ser>
          <c:idx val="1"/>
          <c:order val="1"/>
          <c:tx>
            <c:strRef>
              <c:f>DQ34_1!$E$1</c:f>
              <c:strCache>
                <c:ptCount val="1"/>
                <c:pt idx="0">
                  <c:v>Junior/Senior High Schools</c:v>
                </c:pt>
              </c:strCache>
            </c:strRef>
          </c:tx>
          <c:spPr>
            <a:solidFill>
              <a:srgbClr val="F96A1B"/>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0505-4934-938D-42E1688DA363}"/>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0505-4934-938D-42E1688DA363}"/>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0505-4934-938D-42E1688DA363}"/>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0505-4934-938D-42E1688DA363}"/>
                </c:ext>
              </c:extLst>
            </c:dLbl>
            <c:dLbl>
              <c:idx val="4"/>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0505-4934-938D-42E1688DA363}"/>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DQ34_1!$B$2:$C$6</c:f>
              <c:multiLvlStrCache>
                <c:ptCount val="5"/>
                <c:lvl>
                  <c:pt idx="0">
                    <c:v>Hallways throughout the school</c:v>
                  </c:pt>
                  <c:pt idx="1">
                    <c:v>Outdoor physical activity facilities or sports fields</c:v>
                  </c:pt>
                  <c:pt idx="2">
                    <c:v>Gymnasium or other indoor physical activity facilities</c:v>
                  </c:pt>
                  <c:pt idx="3">
                    <c:v>Cafeteria during lunch</c:v>
                  </c:pt>
                  <c:pt idx="4">
                    <c:v>Cafeteria during breakfast</c:v>
                  </c:pt>
                </c:lvl>
                <c:lvl>
                  <c:pt idx="0">
                    <c:v>e.</c:v>
                  </c:pt>
                  <c:pt idx="1">
                    <c:v>d.</c:v>
                  </c:pt>
                  <c:pt idx="2">
                    <c:v>c.</c:v>
                  </c:pt>
                  <c:pt idx="3">
                    <c:v>b.</c:v>
                  </c:pt>
                  <c:pt idx="4">
                    <c:v>a.</c:v>
                  </c:pt>
                </c:lvl>
              </c:multiLvlStrCache>
            </c:multiLvlStrRef>
          </c:cat>
          <c:val>
            <c:numRef>
              <c:f>DQ34_1!$E$2:$E$6</c:f>
              <c:numCache>
                <c:formatCode>General</c:formatCode>
                <c:ptCount val="5"/>
                <c:pt idx="0">
                  <c:v>8.9999999999999998E-4</c:v>
                </c:pt>
                <c:pt idx="1">
                  <c:v>8.9999999999999998E-4</c:v>
                </c:pt>
                <c:pt idx="2">
                  <c:v>8.9999999999999998E-4</c:v>
                </c:pt>
                <c:pt idx="3">
                  <c:v>8.9999999999999998E-4</c:v>
                </c:pt>
                <c:pt idx="4">
                  <c:v>8.9999999999999998E-4</c:v>
                </c:pt>
              </c:numCache>
            </c:numRef>
          </c:val>
          <c:extLst>
            <c:ext xmlns:c16="http://schemas.microsoft.com/office/drawing/2014/chart" uri="{C3380CC4-5D6E-409C-BE32-E72D297353CC}">
              <c16:uniqueId val="{00000006-0505-4934-938D-42E1688DA363}"/>
            </c:ext>
          </c:extLst>
        </c:ser>
        <c:ser>
          <c:idx val="2"/>
          <c:order val="2"/>
          <c:tx>
            <c:strRef>
              <c:f>DQ34_1!$F$1</c:f>
              <c:strCache>
                <c:ptCount val="1"/>
                <c:pt idx="0">
                  <c:v>Middle Schools</c:v>
                </c:pt>
              </c:strCache>
            </c:strRef>
          </c:tx>
          <c:spPr>
            <a:solidFill>
              <a:srgbClr val="08A1D9"/>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DQ34_1!$B$2:$C$6</c:f>
              <c:multiLvlStrCache>
                <c:ptCount val="5"/>
                <c:lvl>
                  <c:pt idx="0">
                    <c:v>Hallways throughout the school</c:v>
                  </c:pt>
                  <c:pt idx="1">
                    <c:v>Outdoor physical activity facilities or sports fields</c:v>
                  </c:pt>
                  <c:pt idx="2">
                    <c:v>Gymnasium or other indoor physical activity facilities</c:v>
                  </c:pt>
                  <c:pt idx="3">
                    <c:v>Cafeteria during lunch</c:v>
                  </c:pt>
                  <c:pt idx="4">
                    <c:v>Cafeteria during breakfast</c:v>
                  </c:pt>
                </c:lvl>
                <c:lvl>
                  <c:pt idx="0">
                    <c:v>e.</c:v>
                  </c:pt>
                  <c:pt idx="1">
                    <c:v>d.</c:v>
                  </c:pt>
                  <c:pt idx="2">
                    <c:v>c.</c:v>
                  </c:pt>
                  <c:pt idx="3">
                    <c:v>b.</c:v>
                  </c:pt>
                  <c:pt idx="4">
                    <c:v>a.</c:v>
                  </c:pt>
                </c:lvl>
              </c:multiLvlStrCache>
            </c:multiLvlStrRef>
          </c:cat>
          <c:val>
            <c:numRef>
              <c:f>DQ34_1!$F$2:$F$6</c:f>
              <c:numCache>
                <c:formatCode>General</c:formatCode>
                <c:ptCount val="5"/>
                <c:pt idx="0">
                  <c:v>98.5</c:v>
                </c:pt>
                <c:pt idx="1">
                  <c:v>75.400000000000006</c:v>
                </c:pt>
                <c:pt idx="2">
                  <c:v>97.7</c:v>
                </c:pt>
                <c:pt idx="3">
                  <c:v>97.6</c:v>
                </c:pt>
                <c:pt idx="4">
                  <c:v>97.6</c:v>
                </c:pt>
              </c:numCache>
            </c:numRef>
          </c:val>
          <c:extLst>
            <c:ext xmlns:c16="http://schemas.microsoft.com/office/drawing/2014/chart" uri="{C3380CC4-5D6E-409C-BE32-E72D297353CC}">
              <c16:uniqueId val="{00000007-0505-4934-938D-42E1688DA363}"/>
            </c:ext>
          </c:extLst>
        </c:ser>
        <c:ser>
          <c:idx val="3"/>
          <c:order val="3"/>
          <c:tx>
            <c:strRef>
              <c:f>DQ34_1!$G$1</c:f>
              <c:strCache>
                <c:ptCount val="1"/>
                <c:pt idx="0">
                  <c:v>High Schools</c:v>
                </c:pt>
              </c:strCache>
            </c:strRef>
          </c:tx>
          <c:spPr>
            <a:solidFill>
              <a:srgbClr val="7C984A"/>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DQ34_1!$B$2:$C$6</c:f>
              <c:multiLvlStrCache>
                <c:ptCount val="5"/>
                <c:lvl>
                  <c:pt idx="0">
                    <c:v>Hallways throughout the school</c:v>
                  </c:pt>
                  <c:pt idx="1">
                    <c:v>Outdoor physical activity facilities or sports fields</c:v>
                  </c:pt>
                  <c:pt idx="2">
                    <c:v>Gymnasium or other indoor physical activity facilities</c:v>
                  </c:pt>
                  <c:pt idx="3">
                    <c:v>Cafeteria during lunch</c:v>
                  </c:pt>
                  <c:pt idx="4">
                    <c:v>Cafeteria during breakfast</c:v>
                  </c:pt>
                </c:lvl>
                <c:lvl>
                  <c:pt idx="0">
                    <c:v>e.</c:v>
                  </c:pt>
                  <c:pt idx="1">
                    <c:v>d.</c:v>
                  </c:pt>
                  <c:pt idx="2">
                    <c:v>c.</c:v>
                  </c:pt>
                  <c:pt idx="3">
                    <c:v>b.</c:v>
                  </c:pt>
                  <c:pt idx="4">
                    <c:v>a.</c:v>
                  </c:pt>
                </c:lvl>
              </c:multiLvlStrCache>
            </c:multiLvlStrRef>
          </c:cat>
          <c:val>
            <c:numRef>
              <c:f>DQ34_1!$G$2:$G$6</c:f>
              <c:numCache>
                <c:formatCode>General</c:formatCode>
                <c:ptCount val="5"/>
                <c:pt idx="0">
                  <c:v>100</c:v>
                </c:pt>
                <c:pt idx="1">
                  <c:v>94.7</c:v>
                </c:pt>
                <c:pt idx="2">
                  <c:v>100</c:v>
                </c:pt>
                <c:pt idx="3">
                  <c:v>95.8</c:v>
                </c:pt>
                <c:pt idx="4">
                  <c:v>95.8</c:v>
                </c:pt>
              </c:numCache>
            </c:numRef>
          </c:val>
          <c:extLst>
            <c:ext xmlns:c16="http://schemas.microsoft.com/office/drawing/2014/chart" uri="{C3380CC4-5D6E-409C-BE32-E72D297353CC}">
              <c16:uniqueId val="{00000008-0505-4934-938D-42E1688DA363}"/>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55375077300685E-2"/>
          <c:y val="0.86737709769761318"/>
          <c:w val="0.93095595653083874"/>
          <c:h val="4.6502734841596977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5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7876398785999"/>
          <c:y val="0.14961749470774677"/>
          <c:w val="0.65973256762027943"/>
          <c:h val="0.70765031280691049"/>
        </c:manualLayout>
      </c:layout>
      <c:barChart>
        <c:barDir val="bar"/>
        <c:grouping val="clustered"/>
        <c:varyColors val="0"/>
        <c:ser>
          <c:idx val="0"/>
          <c:order val="0"/>
          <c:tx>
            <c:v>All Schools</c:v>
          </c:tx>
          <c:spPr>
            <a:solidFill>
              <a:srgbClr val="797B7E"/>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DQ35_1!$D$2</c:f>
              <c:numCache>
                <c:formatCode>General</c:formatCode>
                <c:ptCount val="1"/>
                <c:pt idx="0">
                  <c:v>59.6</c:v>
                </c:pt>
              </c:numCache>
            </c:numRef>
          </c:val>
          <c:extLst>
            <c:ext xmlns:c16="http://schemas.microsoft.com/office/drawing/2014/chart" uri="{C3380CC4-5D6E-409C-BE32-E72D297353CC}">
              <c16:uniqueId val="{00000000-B7D0-49DD-917F-1D10D9699970}"/>
            </c:ext>
          </c:extLst>
        </c:ser>
        <c:ser>
          <c:idx val="1"/>
          <c:order val="1"/>
          <c:tx>
            <c:v>Junior/Senior High Schools</c:v>
          </c:tx>
          <c:spPr>
            <a:solidFill>
              <a:srgbClr val="F96A1B"/>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B7D0-49DD-917F-1D10D9699970}"/>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DQ35_1!$E$2</c:f>
              <c:numCache>
                <c:formatCode>General</c:formatCode>
                <c:ptCount val="1"/>
                <c:pt idx="0">
                  <c:v>8.9999999999999998E-4</c:v>
                </c:pt>
              </c:numCache>
            </c:numRef>
          </c:val>
          <c:extLst>
            <c:ext xmlns:c16="http://schemas.microsoft.com/office/drawing/2014/chart" uri="{C3380CC4-5D6E-409C-BE32-E72D297353CC}">
              <c16:uniqueId val="{00000002-B7D0-49DD-917F-1D10D9699970}"/>
            </c:ext>
          </c:extLst>
        </c:ser>
        <c:ser>
          <c:idx val="2"/>
          <c:order val="2"/>
          <c:tx>
            <c:v>Middle Schools</c:v>
          </c:tx>
          <c:spPr>
            <a:solidFill>
              <a:srgbClr val="08A1D9"/>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DQ35_1!$F$2</c:f>
              <c:numCache>
                <c:formatCode>General</c:formatCode>
                <c:ptCount val="1"/>
                <c:pt idx="0">
                  <c:v>60.9</c:v>
                </c:pt>
              </c:numCache>
            </c:numRef>
          </c:val>
          <c:extLst>
            <c:ext xmlns:c16="http://schemas.microsoft.com/office/drawing/2014/chart" uri="{C3380CC4-5D6E-409C-BE32-E72D297353CC}">
              <c16:uniqueId val="{00000003-B7D0-49DD-917F-1D10D9699970}"/>
            </c:ext>
          </c:extLst>
        </c:ser>
        <c:ser>
          <c:idx val="3"/>
          <c:order val="3"/>
          <c:tx>
            <c:v>High Schools</c:v>
          </c:tx>
          <c:spPr>
            <a:solidFill>
              <a:srgbClr val="7C984A"/>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DQ35_1!$G$2</c:f>
              <c:numCache>
                <c:formatCode>General</c:formatCode>
                <c:ptCount val="1"/>
                <c:pt idx="0">
                  <c:v>56.1</c:v>
                </c:pt>
              </c:numCache>
            </c:numRef>
          </c:val>
          <c:extLst>
            <c:ext xmlns:c16="http://schemas.microsoft.com/office/drawing/2014/chart" uri="{C3380CC4-5D6E-409C-BE32-E72D297353CC}">
              <c16:uniqueId val="{00000004-B7D0-49DD-917F-1D10D9699970}"/>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55375077300685E-2"/>
          <c:y val="0.86737709769761318"/>
          <c:w val="0.93095595653083874"/>
          <c:h val="4.6502734841596977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5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7876398785999"/>
          <c:y val="0.14961749470774677"/>
          <c:w val="0.65973256762027943"/>
          <c:h val="0.70765031280691049"/>
        </c:manualLayout>
      </c:layout>
      <c:barChart>
        <c:barDir val="bar"/>
        <c:grouping val="clustered"/>
        <c:varyColors val="0"/>
        <c:ser>
          <c:idx val="0"/>
          <c:order val="0"/>
          <c:tx>
            <c:v>All Schools</c:v>
          </c:tx>
          <c:spPr>
            <a:solidFill>
              <a:srgbClr val="797B7E"/>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DQ36_1!$D$2</c:f>
              <c:numCache>
                <c:formatCode>General</c:formatCode>
                <c:ptCount val="1"/>
                <c:pt idx="0">
                  <c:v>29.5</c:v>
                </c:pt>
              </c:numCache>
            </c:numRef>
          </c:val>
          <c:extLst>
            <c:ext xmlns:c16="http://schemas.microsoft.com/office/drawing/2014/chart" uri="{C3380CC4-5D6E-409C-BE32-E72D297353CC}">
              <c16:uniqueId val="{00000000-2DAA-46FC-B8B9-E15EA91CFFE6}"/>
            </c:ext>
          </c:extLst>
        </c:ser>
        <c:ser>
          <c:idx val="1"/>
          <c:order val="1"/>
          <c:tx>
            <c:v>Junior/Senior High Schools</c:v>
          </c:tx>
          <c:spPr>
            <a:solidFill>
              <a:srgbClr val="F96A1B"/>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2DAA-46FC-B8B9-E15EA91CFFE6}"/>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DQ36_1!$E$2</c:f>
              <c:numCache>
                <c:formatCode>General</c:formatCode>
                <c:ptCount val="1"/>
                <c:pt idx="0">
                  <c:v>8.9999999999999998E-4</c:v>
                </c:pt>
              </c:numCache>
            </c:numRef>
          </c:val>
          <c:extLst>
            <c:ext xmlns:c16="http://schemas.microsoft.com/office/drawing/2014/chart" uri="{C3380CC4-5D6E-409C-BE32-E72D297353CC}">
              <c16:uniqueId val="{00000002-2DAA-46FC-B8B9-E15EA91CFFE6}"/>
            </c:ext>
          </c:extLst>
        </c:ser>
        <c:ser>
          <c:idx val="2"/>
          <c:order val="2"/>
          <c:tx>
            <c:v>Middle Schools</c:v>
          </c:tx>
          <c:spPr>
            <a:solidFill>
              <a:srgbClr val="08A1D9"/>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DQ36_1!$F$2</c:f>
              <c:numCache>
                <c:formatCode>General</c:formatCode>
                <c:ptCount val="1"/>
                <c:pt idx="0">
                  <c:v>31.9</c:v>
                </c:pt>
              </c:numCache>
            </c:numRef>
          </c:val>
          <c:extLst>
            <c:ext xmlns:c16="http://schemas.microsoft.com/office/drawing/2014/chart" uri="{C3380CC4-5D6E-409C-BE32-E72D297353CC}">
              <c16:uniqueId val="{00000003-2DAA-46FC-B8B9-E15EA91CFFE6}"/>
            </c:ext>
          </c:extLst>
        </c:ser>
        <c:ser>
          <c:idx val="3"/>
          <c:order val="3"/>
          <c:tx>
            <c:v>High Schools</c:v>
          </c:tx>
          <c:spPr>
            <a:solidFill>
              <a:srgbClr val="7C984A"/>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DQ36_1!$G$2</c:f>
              <c:numCache>
                <c:formatCode>General</c:formatCode>
                <c:ptCount val="1"/>
                <c:pt idx="0">
                  <c:v>27.9</c:v>
                </c:pt>
              </c:numCache>
            </c:numRef>
          </c:val>
          <c:extLst>
            <c:ext xmlns:c16="http://schemas.microsoft.com/office/drawing/2014/chart" uri="{C3380CC4-5D6E-409C-BE32-E72D297353CC}">
              <c16:uniqueId val="{00000004-2DAA-46FC-B8B9-E15EA91CFFE6}"/>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55375077300685E-2"/>
          <c:y val="0.86737709769761318"/>
          <c:w val="0.93095595653083874"/>
          <c:h val="4.6502734841596977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5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7876398785999"/>
          <c:y val="0.14961749470774677"/>
          <c:w val="0.65973256762027943"/>
          <c:h val="0.70765031280691049"/>
        </c:manualLayout>
      </c:layout>
      <c:barChart>
        <c:barDir val="bar"/>
        <c:grouping val="clustered"/>
        <c:varyColors val="0"/>
        <c:ser>
          <c:idx val="0"/>
          <c:order val="0"/>
          <c:tx>
            <c:v>All Schools</c:v>
          </c:tx>
          <c:spPr>
            <a:solidFill>
              <a:srgbClr val="797B7E"/>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DQ37_1!$D$2</c:f>
              <c:numCache>
                <c:formatCode>General</c:formatCode>
                <c:ptCount val="1"/>
                <c:pt idx="0">
                  <c:v>21.8</c:v>
                </c:pt>
              </c:numCache>
            </c:numRef>
          </c:val>
          <c:extLst>
            <c:ext xmlns:c16="http://schemas.microsoft.com/office/drawing/2014/chart" uri="{C3380CC4-5D6E-409C-BE32-E72D297353CC}">
              <c16:uniqueId val="{00000000-D318-4DE3-BEC8-ACBA2C0500B5}"/>
            </c:ext>
          </c:extLst>
        </c:ser>
        <c:ser>
          <c:idx val="1"/>
          <c:order val="1"/>
          <c:tx>
            <c:v>Junior/Senior High Schools</c:v>
          </c:tx>
          <c:spPr>
            <a:solidFill>
              <a:srgbClr val="F96A1B"/>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D318-4DE3-BEC8-ACBA2C0500B5}"/>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DQ37_1!$E$2</c:f>
              <c:numCache>
                <c:formatCode>General</c:formatCode>
                <c:ptCount val="1"/>
                <c:pt idx="0">
                  <c:v>8.9999999999999998E-4</c:v>
                </c:pt>
              </c:numCache>
            </c:numRef>
          </c:val>
          <c:extLst>
            <c:ext xmlns:c16="http://schemas.microsoft.com/office/drawing/2014/chart" uri="{C3380CC4-5D6E-409C-BE32-E72D297353CC}">
              <c16:uniqueId val="{00000002-D318-4DE3-BEC8-ACBA2C0500B5}"/>
            </c:ext>
          </c:extLst>
        </c:ser>
        <c:ser>
          <c:idx val="2"/>
          <c:order val="2"/>
          <c:tx>
            <c:v>Middle Schools</c:v>
          </c:tx>
          <c:spPr>
            <a:solidFill>
              <a:srgbClr val="08A1D9"/>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DQ37_1!$F$2</c:f>
              <c:numCache>
                <c:formatCode>General</c:formatCode>
                <c:ptCount val="1"/>
                <c:pt idx="0">
                  <c:v>20</c:v>
                </c:pt>
              </c:numCache>
            </c:numRef>
          </c:val>
          <c:extLst>
            <c:ext xmlns:c16="http://schemas.microsoft.com/office/drawing/2014/chart" uri="{C3380CC4-5D6E-409C-BE32-E72D297353CC}">
              <c16:uniqueId val="{00000003-D318-4DE3-BEC8-ACBA2C0500B5}"/>
            </c:ext>
          </c:extLst>
        </c:ser>
        <c:ser>
          <c:idx val="3"/>
          <c:order val="3"/>
          <c:tx>
            <c:v>High Schools</c:v>
          </c:tx>
          <c:spPr>
            <a:solidFill>
              <a:srgbClr val="7C984A"/>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DQ37_1!$G$2</c:f>
              <c:numCache>
                <c:formatCode>General</c:formatCode>
                <c:ptCount val="1"/>
                <c:pt idx="0">
                  <c:v>22.3</c:v>
                </c:pt>
              </c:numCache>
            </c:numRef>
          </c:val>
          <c:extLst>
            <c:ext xmlns:c16="http://schemas.microsoft.com/office/drawing/2014/chart" uri="{C3380CC4-5D6E-409C-BE32-E72D297353CC}">
              <c16:uniqueId val="{00000004-D318-4DE3-BEC8-ACBA2C0500B5}"/>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55375077300685E-2"/>
          <c:y val="0.86737709769761318"/>
          <c:w val="0.93095595653083874"/>
          <c:h val="4.6502734841596977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5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7876398785999"/>
          <c:y val="0.14961749470774677"/>
          <c:w val="0.65973256762027943"/>
          <c:h val="0.70765031280691049"/>
        </c:manualLayout>
      </c:layout>
      <c:barChart>
        <c:barDir val="bar"/>
        <c:grouping val="clustered"/>
        <c:varyColors val="0"/>
        <c:ser>
          <c:idx val="0"/>
          <c:order val="0"/>
          <c:tx>
            <c:strRef>
              <c:f>DQ38_1!$D$1</c:f>
              <c:strCache>
                <c:ptCount val="1"/>
                <c:pt idx="0">
                  <c:v>All Schools</c:v>
                </c:pt>
              </c:strCache>
            </c:strRef>
          </c:tx>
          <c:spPr>
            <a:solidFill>
              <a:srgbClr val="797B7E"/>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DQ38_1!$B$2:$C$6</c:f>
              <c:multiLvlStrCache>
                <c:ptCount val="5"/>
                <c:lvl>
                  <c:pt idx="0">
                    <c:v>Pregnancy testing</c:v>
                  </c:pt>
                  <c:pt idx="1">
                    <c:v>STD treatment</c:v>
                  </c:pt>
                  <c:pt idx="2">
                    <c:v>STD testing</c:v>
                  </c:pt>
                  <c:pt idx="3">
                    <c:v>HIV treatment (ongoing medical care for persons living with HIV)</c:v>
                  </c:pt>
                  <c:pt idx="4">
                    <c:v>HIV testing</c:v>
                  </c:pt>
                </c:lvl>
                <c:lvl>
                  <c:pt idx="0">
                    <c:v>e.</c:v>
                  </c:pt>
                  <c:pt idx="1">
                    <c:v>d.</c:v>
                  </c:pt>
                  <c:pt idx="2">
                    <c:v>c.</c:v>
                  </c:pt>
                  <c:pt idx="3">
                    <c:v>b.</c:v>
                  </c:pt>
                  <c:pt idx="4">
                    <c:v>a.</c:v>
                  </c:pt>
                </c:lvl>
              </c:multiLvlStrCache>
            </c:multiLvlStrRef>
          </c:cat>
          <c:val>
            <c:numRef>
              <c:f>DQ38_1!$D$2:$D$6</c:f>
              <c:numCache>
                <c:formatCode>General</c:formatCode>
                <c:ptCount val="5"/>
                <c:pt idx="0">
                  <c:v>0.5</c:v>
                </c:pt>
                <c:pt idx="1">
                  <c:v>8.0000000000000004E-4</c:v>
                </c:pt>
                <c:pt idx="2">
                  <c:v>0.5</c:v>
                </c:pt>
                <c:pt idx="3">
                  <c:v>8.0000000000000004E-4</c:v>
                </c:pt>
                <c:pt idx="4">
                  <c:v>8.0000000000000004E-4</c:v>
                </c:pt>
              </c:numCache>
            </c:numRef>
          </c:val>
          <c:extLst>
            <c:ext xmlns:c16="http://schemas.microsoft.com/office/drawing/2014/chart" uri="{C3380CC4-5D6E-409C-BE32-E72D297353CC}">
              <c16:uniqueId val="{00000000-6AE4-493A-B5DC-6596AD61668B}"/>
            </c:ext>
          </c:extLst>
        </c:ser>
        <c:ser>
          <c:idx val="1"/>
          <c:order val="1"/>
          <c:tx>
            <c:strRef>
              <c:f>DQ38_1!$E$1</c:f>
              <c:strCache>
                <c:ptCount val="1"/>
                <c:pt idx="0">
                  <c:v>Junior/Senior High Schools</c:v>
                </c:pt>
              </c:strCache>
            </c:strRef>
          </c:tx>
          <c:spPr>
            <a:solidFill>
              <a:srgbClr val="F96A1B"/>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6AE4-493A-B5DC-6596AD61668B}"/>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6AE4-493A-B5DC-6596AD61668B}"/>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6AE4-493A-B5DC-6596AD61668B}"/>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6AE4-493A-B5DC-6596AD61668B}"/>
                </c:ext>
              </c:extLst>
            </c:dLbl>
            <c:dLbl>
              <c:idx val="4"/>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6AE4-493A-B5DC-6596AD61668B}"/>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DQ38_1!$B$2:$C$6</c:f>
              <c:multiLvlStrCache>
                <c:ptCount val="5"/>
                <c:lvl>
                  <c:pt idx="0">
                    <c:v>Pregnancy testing</c:v>
                  </c:pt>
                  <c:pt idx="1">
                    <c:v>STD treatment</c:v>
                  </c:pt>
                  <c:pt idx="2">
                    <c:v>STD testing</c:v>
                  </c:pt>
                  <c:pt idx="3">
                    <c:v>HIV treatment (ongoing medical care for persons living with HIV)</c:v>
                  </c:pt>
                  <c:pt idx="4">
                    <c:v>HIV testing</c:v>
                  </c:pt>
                </c:lvl>
                <c:lvl>
                  <c:pt idx="0">
                    <c:v>e.</c:v>
                  </c:pt>
                  <c:pt idx="1">
                    <c:v>d.</c:v>
                  </c:pt>
                  <c:pt idx="2">
                    <c:v>c.</c:v>
                  </c:pt>
                  <c:pt idx="3">
                    <c:v>b.</c:v>
                  </c:pt>
                  <c:pt idx="4">
                    <c:v>a.</c:v>
                  </c:pt>
                </c:lvl>
              </c:multiLvlStrCache>
            </c:multiLvlStrRef>
          </c:cat>
          <c:val>
            <c:numRef>
              <c:f>DQ38_1!$E$2:$E$6</c:f>
              <c:numCache>
                <c:formatCode>General</c:formatCode>
                <c:ptCount val="5"/>
                <c:pt idx="0">
                  <c:v>8.9999999999999998E-4</c:v>
                </c:pt>
                <c:pt idx="1">
                  <c:v>8.9999999999999998E-4</c:v>
                </c:pt>
                <c:pt idx="2">
                  <c:v>8.9999999999999998E-4</c:v>
                </c:pt>
                <c:pt idx="3">
                  <c:v>8.9999999999999998E-4</c:v>
                </c:pt>
                <c:pt idx="4">
                  <c:v>8.9999999999999998E-4</c:v>
                </c:pt>
              </c:numCache>
            </c:numRef>
          </c:val>
          <c:extLst>
            <c:ext xmlns:c16="http://schemas.microsoft.com/office/drawing/2014/chart" uri="{C3380CC4-5D6E-409C-BE32-E72D297353CC}">
              <c16:uniqueId val="{00000006-6AE4-493A-B5DC-6596AD61668B}"/>
            </c:ext>
          </c:extLst>
        </c:ser>
        <c:ser>
          <c:idx val="2"/>
          <c:order val="2"/>
          <c:tx>
            <c:strRef>
              <c:f>DQ38_1!$F$1</c:f>
              <c:strCache>
                <c:ptCount val="1"/>
                <c:pt idx="0">
                  <c:v>Middle Schools</c:v>
                </c:pt>
              </c:strCache>
            </c:strRef>
          </c:tx>
          <c:spPr>
            <a:solidFill>
              <a:srgbClr val="08A1D9"/>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DQ38_1!$B$2:$C$6</c:f>
              <c:multiLvlStrCache>
                <c:ptCount val="5"/>
                <c:lvl>
                  <c:pt idx="0">
                    <c:v>Pregnancy testing</c:v>
                  </c:pt>
                  <c:pt idx="1">
                    <c:v>STD treatment</c:v>
                  </c:pt>
                  <c:pt idx="2">
                    <c:v>STD testing</c:v>
                  </c:pt>
                  <c:pt idx="3">
                    <c:v>HIV treatment (ongoing medical care for persons living with HIV)</c:v>
                  </c:pt>
                  <c:pt idx="4">
                    <c:v>HIV testing</c:v>
                  </c:pt>
                </c:lvl>
                <c:lvl>
                  <c:pt idx="0">
                    <c:v>e.</c:v>
                  </c:pt>
                  <c:pt idx="1">
                    <c:v>d.</c:v>
                  </c:pt>
                  <c:pt idx="2">
                    <c:v>c.</c:v>
                  </c:pt>
                  <c:pt idx="3">
                    <c:v>b.</c:v>
                  </c:pt>
                  <c:pt idx="4">
                    <c:v>a.</c:v>
                  </c:pt>
                </c:lvl>
              </c:multiLvlStrCache>
            </c:multiLvlStrRef>
          </c:cat>
          <c:val>
            <c:numRef>
              <c:f>DQ38_1!$F$2:$F$6</c:f>
              <c:numCache>
                <c:formatCode>General</c:formatCode>
                <c:ptCount val="5"/>
                <c:pt idx="0">
                  <c:v>8.0000000000000004E-4</c:v>
                </c:pt>
                <c:pt idx="1">
                  <c:v>8.0000000000000004E-4</c:v>
                </c:pt>
                <c:pt idx="2">
                  <c:v>8.0000000000000004E-4</c:v>
                </c:pt>
                <c:pt idx="3">
                  <c:v>8.0000000000000004E-4</c:v>
                </c:pt>
                <c:pt idx="4">
                  <c:v>8.0000000000000004E-4</c:v>
                </c:pt>
              </c:numCache>
            </c:numRef>
          </c:val>
          <c:extLst>
            <c:ext xmlns:c16="http://schemas.microsoft.com/office/drawing/2014/chart" uri="{C3380CC4-5D6E-409C-BE32-E72D297353CC}">
              <c16:uniqueId val="{00000007-6AE4-493A-B5DC-6596AD61668B}"/>
            </c:ext>
          </c:extLst>
        </c:ser>
        <c:ser>
          <c:idx val="3"/>
          <c:order val="3"/>
          <c:tx>
            <c:strRef>
              <c:f>DQ38_1!$G$1</c:f>
              <c:strCache>
                <c:ptCount val="1"/>
                <c:pt idx="0">
                  <c:v>High Schools</c:v>
                </c:pt>
              </c:strCache>
            </c:strRef>
          </c:tx>
          <c:spPr>
            <a:solidFill>
              <a:srgbClr val="7C984A"/>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DQ38_1!$B$2:$C$6</c:f>
              <c:multiLvlStrCache>
                <c:ptCount val="5"/>
                <c:lvl>
                  <c:pt idx="0">
                    <c:v>Pregnancy testing</c:v>
                  </c:pt>
                  <c:pt idx="1">
                    <c:v>STD treatment</c:v>
                  </c:pt>
                  <c:pt idx="2">
                    <c:v>STD testing</c:v>
                  </c:pt>
                  <c:pt idx="3">
                    <c:v>HIV treatment (ongoing medical care for persons living with HIV)</c:v>
                  </c:pt>
                  <c:pt idx="4">
                    <c:v>HIV testing</c:v>
                  </c:pt>
                </c:lvl>
                <c:lvl>
                  <c:pt idx="0">
                    <c:v>e.</c:v>
                  </c:pt>
                  <c:pt idx="1">
                    <c:v>d.</c:v>
                  </c:pt>
                  <c:pt idx="2">
                    <c:v>c.</c:v>
                  </c:pt>
                  <c:pt idx="3">
                    <c:v>b.</c:v>
                  </c:pt>
                  <c:pt idx="4">
                    <c:v>a.</c:v>
                  </c:pt>
                </c:lvl>
              </c:multiLvlStrCache>
            </c:multiLvlStrRef>
          </c:cat>
          <c:val>
            <c:numRef>
              <c:f>DQ38_1!$G$2:$G$6</c:f>
              <c:numCache>
                <c:formatCode>General</c:formatCode>
                <c:ptCount val="5"/>
                <c:pt idx="0">
                  <c:v>1.3</c:v>
                </c:pt>
                <c:pt idx="1">
                  <c:v>8.0000000000000004E-4</c:v>
                </c:pt>
                <c:pt idx="2">
                  <c:v>1.3</c:v>
                </c:pt>
                <c:pt idx="3">
                  <c:v>8.0000000000000004E-4</c:v>
                </c:pt>
                <c:pt idx="4">
                  <c:v>8.0000000000000004E-4</c:v>
                </c:pt>
              </c:numCache>
            </c:numRef>
          </c:val>
          <c:extLst>
            <c:ext xmlns:c16="http://schemas.microsoft.com/office/drawing/2014/chart" uri="{C3380CC4-5D6E-409C-BE32-E72D297353CC}">
              <c16:uniqueId val="{00000008-6AE4-493A-B5DC-6596AD61668B}"/>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55375077300685E-2"/>
          <c:y val="0.86737709769761318"/>
          <c:w val="0.93095595653083874"/>
          <c:h val="4.6502734841596977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7876398785999"/>
          <c:y val="0.14961749470774677"/>
          <c:w val="0.65973256762027943"/>
          <c:h val="0.70765031280691049"/>
        </c:manualLayout>
      </c:layout>
      <c:barChart>
        <c:barDir val="bar"/>
        <c:grouping val="clustered"/>
        <c:varyColors val="0"/>
        <c:ser>
          <c:idx val="0"/>
          <c:order val="0"/>
          <c:tx>
            <c:v>All Schools</c:v>
          </c:tx>
          <c:spPr>
            <a:solidFill>
              <a:srgbClr val="797B7E"/>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DQ03_1!$D$2</c:f>
              <c:numCache>
                <c:formatCode>General</c:formatCode>
                <c:ptCount val="1"/>
                <c:pt idx="0">
                  <c:v>58.2</c:v>
                </c:pt>
              </c:numCache>
            </c:numRef>
          </c:val>
          <c:extLst>
            <c:ext xmlns:c16="http://schemas.microsoft.com/office/drawing/2014/chart" uri="{C3380CC4-5D6E-409C-BE32-E72D297353CC}">
              <c16:uniqueId val="{00000000-D15D-4556-9976-B3F00B1D1B85}"/>
            </c:ext>
          </c:extLst>
        </c:ser>
        <c:ser>
          <c:idx val="1"/>
          <c:order val="1"/>
          <c:tx>
            <c:v>Junior/Senior High Schools</c:v>
          </c:tx>
          <c:spPr>
            <a:solidFill>
              <a:srgbClr val="F96A1B"/>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D15D-4556-9976-B3F00B1D1B85}"/>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DQ03_1!$E$2</c:f>
              <c:numCache>
                <c:formatCode>General</c:formatCode>
                <c:ptCount val="1"/>
                <c:pt idx="0">
                  <c:v>8.9999999999999998E-4</c:v>
                </c:pt>
              </c:numCache>
            </c:numRef>
          </c:val>
          <c:extLst>
            <c:ext xmlns:c16="http://schemas.microsoft.com/office/drawing/2014/chart" uri="{C3380CC4-5D6E-409C-BE32-E72D297353CC}">
              <c16:uniqueId val="{00000002-D15D-4556-9976-B3F00B1D1B85}"/>
            </c:ext>
          </c:extLst>
        </c:ser>
        <c:ser>
          <c:idx val="2"/>
          <c:order val="2"/>
          <c:tx>
            <c:v>Middle Schools</c:v>
          </c:tx>
          <c:spPr>
            <a:solidFill>
              <a:srgbClr val="08A1D9"/>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DQ03_1!$F$2</c:f>
              <c:numCache>
                <c:formatCode>General</c:formatCode>
                <c:ptCount val="1"/>
                <c:pt idx="0">
                  <c:v>60.3</c:v>
                </c:pt>
              </c:numCache>
            </c:numRef>
          </c:val>
          <c:extLst>
            <c:ext xmlns:c16="http://schemas.microsoft.com/office/drawing/2014/chart" uri="{C3380CC4-5D6E-409C-BE32-E72D297353CC}">
              <c16:uniqueId val="{00000003-D15D-4556-9976-B3F00B1D1B85}"/>
            </c:ext>
          </c:extLst>
        </c:ser>
        <c:ser>
          <c:idx val="3"/>
          <c:order val="3"/>
          <c:tx>
            <c:v>High Schools</c:v>
          </c:tx>
          <c:spPr>
            <a:solidFill>
              <a:srgbClr val="7C984A"/>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DQ03_1!$G$2</c:f>
              <c:numCache>
                <c:formatCode>General</c:formatCode>
                <c:ptCount val="1"/>
                <c:pt idx="0">
                  <c:v>56.7</c:v>
                </c:pt>
              </c:numCache>
            </c:numRef>
          </c:val>
          <c:extLst>
            <c:ext xmlns:c16="http://schemas.microsoft.com/office/drawing/2014/chart" uri="{C3380CC4-5D6E-409C-BE32-E72D297353CC}">
              <c16:uniqueId val="{00000004-D15D-4556-9976-B3F00B1D1B85}"/>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55375077300685E-2"/>
          <c:y val="0.86737709769761318"/>
          <c:w val="0.93095595653083874"/>
          <c:h val="4.6502734841596977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6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7876398785999"/>
          <c:y val="0.14961749470774677"/>
          <c:w val="0.65973256762027943"/>
          <c:h val="0.70765031280691049"/>
        </c:manualLayout>
      </c:layout>
      <c:barChart>
        <c:barDir val="bar"/>
        <c:grouping val="clustered"/>
        <c:varyColors val="0"/>
        <c:ser>
          <c:idx val="0"/>
          <c:order val="0"/>
          <c:tx>
            <c:strRef>
              <c:f>DQ38_2!$D$1</c:f>
              <c:strCache>
                <c:ptCount val="1"/>
                <c:pt idx="0">
                  <c:v>All Schools</c:v>
                </c:pt>
              </c:strCache>
            </c:strRef>
          </c:tx>
          <c:spPr>
            <a:solidFill>
              <a:srgbClr val="797B7E"/>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DQ38_2!$B$2:$C$6</c:f>
              <c:multiLvlStrCache>
                <c:ptCount val="5"/>
                <c:lvl>
                  <c:pt idx="0">
                    <c:v>Human papillomavirus (HPV) vaccine administration</c:v>
                  </c:pt>
                  <c:pt idx="1">
                    <c:v>Prenatal care</c:v>
                  </c:pt>
                  <c:pt idx="2">
                    <c:v>Provision of contraceptives other than condoms (e.g., birth control pill, birth control shot, intrauterine device [IUD])</c:v>
                  </c:pt>
                  <c:pt idx="3">
                    <c:v>Provision of condom-compatible lubricants (i.e., water- or silicone-based)</c:v>
                  </c:pt>
                  <c:pt idx="4">
                    <c:v>Provision of condoms</c:v>
                  </c:pt>
                </c:lvl>
                <c:lvl>
                  <c:pt idx="0">
                    <c:v>j.</c:v>
                  </c:pt>
                  <c:pt idx="1">
                    <c:v>i.</c:v>
                  </c:pt>
                  <c:pt idx="2">
                    <c:v>h.</c:v>
                  </c:pt>
                  <c:pt idx="3">
                    <c:v>g.</c:v>
                  </c:pt>
                  <c:pt idx="4">
                    <c:v>f.</c:v>
                  </c:pt>
                </c:lvl>
              </c:multiLvlStrCache>
            </c:multiLvlStrRef>
          </c:cat>
          <c:val>
            <c:numRef>
              <c:f>DQ38_2!$D$2:$D$6</c:f>
              <c:numCache>
                <c:formatCode>General</c:formatCode>
                <c:ptCount val="5"/>
                <c:pt idx="0">
                  <c:v>0.5</c:v>
                </c:pt>
                <c:pt idx="1">
                  <c:v>0.5</c:v>
                </c:pt>
                <c:pt idx="2">
                  <c:v>8.0000000000000004E-4</c:v>
                </c:pt>
                <c:pt idx="3">
                  <c:v>8.0000000000000004E-4</c:v>
                </c:pt>
                <c:pt idx="4">
                  <c:v>8.0000000000000004E-4</c:v>
                </c:pt>
              </c:numCache>
            </c:numRef>
          </c:val>
          <c:extLst>
            <c:ext xmlns:c16="http://schemas.microsoft.com/office/drawing/2014/chart" uri="{C3380CC4-5D6E-409C-BE32-E72D297353CC}">
              <c16:uniqueId val="{00000000-1BE8-4F6A-8A04-EA5B95E40D50}"/>
            </c:ext>
          </c:extLst>
        </c:ser>
        <c:ser>
          <c:idx val="1"/>
          <c:order val="1"/>
          <c:tx>
            <c:strRef>
              <c:f>DQ38_2!$E$1</c:f>
              <c:strCache>
                <c:ptCount val="1"/>
                <c:pt idx="0">
                  <c:v>Junior/Senior High Schools</c:v>
                </c:pt>
              </c:strCache>
            </c:strRef>
          </c:tx>
          <c:spPr>
            <a:solidFill>
              <a:srgbClr val="F96A1B"/>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1BE8-4F6A-8A04-EA5B95E40D50}"/>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1BE8-4F6A-8A04-EA5B95E40D50}"/>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1BE8-4F6A-8A04-EA5B95E40D50}"/>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1BE8-4F6A-8A04-EA5B95E40D50}"/>
                </c:ext>
              </c:extLst>
            </c:dLbl>
            <c:dLbl>
              <c:idx val="4"/>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1BE8-4F6A-8A04-EA5B95E40D50}"/>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DQ38_2!$B$2:$C$6</c:f>
              <c:multiLvlStrCache>
                <c:ptCount val="5"/>
                <c:lvl>
                  <c:pt idx="0">
                    <c:v>Human papillomavirus (HPV) vaccine administration</c:v>
                  </c:pt>
                  <c:pt idx="1">
                    <c:v>Prenatal care</c:v>
                  </c:pt>
                  <c:pt idx="2">
                    <c:v>Provision of contraceptives other than condoms (e.g., birth control pill, birth control shot, intrauterine device [IUD])</c:v>
                  </c:pt>
                  <c:pt idx="3">
                    <c:v>Provision of condom-compatible lubricants (i.e., water- or silicone-based)</c:v>
                  </c:pt>
                  <c:pt idx="4">
                    <c:v>Provision of condoms</c:v>
                  </c:pt>
                </c:lvl>
                <c:lvl>
                  <c:pt idx="0">
                    <c:v>j.</c:v>
                  </c:pt>
                  <c:pt idx="1">
                    <c:v>i.</c:v>
                  </c:pt>
                  <c:pt idx="2">
                    <c:v>h.</c:v>
                  </c:pt>
                  <c:pt idx="3">
                    <c:v>g.</c:v>
                  </c:pt>
                  <c:pt idx="4">
                    <c:v>f.</c:v>
                  </c:pt>
                </c:lvl>
              </c:multiLvlStrCache>
            </c:multiLvlStrRef>
          </c:cat>
          <c:val>
            <c:numRef>
              <c:f>DQ38_2!$E$2:$E$6</c:f>
              <c:numCache>
                <c:formatCode>General</c:formatCode>
                <c:ptCount val="5"/>
                <c:pt idx="0">
                  <c:v>8.9999999999999998E-4</c:v>
                </c:pt>
                <c:pt idx="1">
                  <c:v>8.9999999999999998E-4</c:v>
                </c:pt>
                <c:pt idx="2">
                  <c:v>8.9999999999999998E-4</c:v>
                </c:pt>
                <c:pt idx="3">
                  <c:v>8.9999999999999998E-4</c:v>
                </c:pt>
                <c:pt idx="4">
                  <c:v>8.9999999999999998E-4</c:v>
                </c:pt>
              </c:numCache>
            </c:numRef>
          </c:val>
          <c:extLst>
            <c:ext xmlns:c16="http://schemas.microsoft.com/office/drawing/2014/chart" uri="{C3380CC4-5D6E-409C-BE32-E72D297353CC}">
              <c16:uniqueId val="{00000006-1BE8-4F6A-8A04-EA5B95E40D50}"/>
            </c:ext>
          </c:extLst>
        </c:ser>
        <c:ser>
          <c:idx val="2"/>
          <c:order val="2"/>
          <c:tx>
            <c:strRef>
              <c:f>DQ38_2!$F$1</c:f>
              <c:strCache>
                <c:ptCount val="1"/>
                <c:pt idx="0">
                  <c:v>Middle Schools</c:v>
                </c:pt>
              </c:strCache>
            </c:strRef>
          </c:tx>
          <c:spPr>
            <a:solidFill>
              <a:srgbClr val="08A1D9"/>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DQ38_2!$B$2:$C$6</c:f>
              <c:multiLvlStrCache>
                <c:ptCount val="5"/>
                <c:lvl>
                  <c:pt idx="0">
                    <c:v>Human papillomavirus (HPV) vaccine administration</c:v>
                  </c:pt>
                  <c:pt idx="1">
                    <c:v>Prenatal care</c:v>
                  </c:pt>
                  <c:pt idx="2">
                    <c:v>Provision of contraceptives other than condoms (e.g., birth control pill, birth control shot, intrauterine device [IUD])</c:v>
                  </c:pt>
                  <c:pt idx="3">
                    <c:v>Provision of condom-compatible lubricants (i.e., water- or silicone-based)</c:v>
                  </c:pt>
                  <c:pt idx="4">
                    <c:v>Provision of condoms</c:v>
                  </c:pt>
                </c:lvl>
                <c:lvl>
                  <c:pt idx="0">
                    <c:v>j.</c:v>
                  </c:pt>
                  <c:pt idx="1">
                    <c:v>i.</c:v>
                  </c:pt>
                  <c:pt idx="2">
                    <c:v>h.</c:v>
                  </c:pt>
                  <c:pt idx="3">
                    <c:v>g.</c:v>
                  </c:pt>
                  <c:pt idx="4">
                    <c:v>f.</c:v>
                  </c:pt>
                </c:lvl>
              </c:multiLvlStrCache>
            </c:multiLvlStrRef>
          </c:cat>
          <c:val>
            <c:numRef>
              <c:f>DQ38_2!$F$2:$F$6</c:f>
              <c:numCache>
                <c:formatCode>General</c:formatCode>
                <c:ptCount val="5"/>
                <c:pt idx="0">
                  <c:v>8.0000000000000004E-4</c:v>
                </c:pt>
                <c:pt idx="1">
                  <c:v>8.0000000000000004E-4</c:v>
                </c:pt>
                <c:pt idx="2">
                  <c:v>8.0000000000000004E-4</c:v>
                </c:pt>
                <c:pt idx="3">
                  <c:v>8.0000000000000004E-4</c:v>
                </c:pt>
                <c:pt idx="4">
                  <c:v>8.0000000000000004E-4</c:v>
                </c:pt>
              </c:numCache>
            </c:numRef>
          </c:val>
          <c:extLst>
            <c:ext xmlns:c16="http://schemas.microsoft.com/office/drawing/2014/chart" uri="{C3380CC4-5D6E-409C-BE32-E72D297353CC}">
              <c16:uniqueId val="{00000007-1BE8-4F6A-8A04-EA5B95E40D50}"/>
            </c:ext>
          </c:extLst>
        </c:ser>
        <c:ser>
          <c:idx val="3"/>
          <c:order val="3"/>
          <c:tx>
            <c:strRef>
              <c:f>DQ38_2!$G$1</c:f>
              <c:strCache>
                <c:ptCount val="1"/>
                <c:pt idx="0">
                  <c:v>High Schools</c:v>
                </c:pt>
              </c:strCache>
            </c:strRef>
          </c:tx>
          <c:spPr>
            <a:solidFill>
              <a:srgbClr val="7C984A"/>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DQ38_2!$B$2:$C$6</c:f>
              <c:multiLvlStrCache>
                <c:ptCount val="5"/>
                <c:lvl>
                  <c:pt idx="0">
                    <c:v>Human papillomavirus (HPV) vaccine administration</c:v>
                  </c:pt>
                  <c:pt idx="1">
                    <c:v>Prenatal care</c:v>
                  </c:pt>
                  <c:pt idx="2">
                    <c:v>Provision of contraceptives other than condoms (e.g., birth control pill, birth control shot, intrauterine device [IUD])</c:v>
                  </c:pt>
                  <c:pt idx="3">
                    <c:v>Provision of condom-compatible lubricants (i.e., water- or silicone-based)</c:v>
                  </c:pt>
                  <c:pt idx="4">
                    <c:v>Provision of condoms</c:v>
                  </c:pt>
                </c:lvl>
                <c:lvl>
                  <c:pt idx="0">
                    <c:v>j.</c:v>
                  </c:pt>
                  <c:pt idx="1">
                    <c:v>i.</c:v>
                  </c:pt>
                  <c:pt idx="2">
                    <c:v>h.</c:v>
                  </c:pt>
                  <c:pt idx="3">
                    <c:v>g.</c:v>
                  </c:pt>
                  <c:pt idx="4">
                    <c:v>f.</c:v>
                  </c:pt>
                </c:lvl>
              </c:multiLvlStrCache>
            </c:multiLvlStrRef>
          </c:cat>
          <c:val>
            <c:numRef>
              <c:f>DQ38_2!$G$2:$G$6</c:f>
              <c:numCache>
                <c:formatCode>General</c:formatCode>
                <c:ptCount val="5"/>
                <c:pt idx="0">
                  <c:v>1.2</c:v>
                </c:pt>
                <c:pt idx="1">
                  <c:v>1.2</c:v>
                </c:pt>
                <c:pt idx="2">
                  <c:v>8.0000000000000004E-4</c:v>
                </c:pt>
                <c:pt idx="3">
                  <c:v>8.0000000000000004E-4</c:v>
                </c:pt>
                <c:pt idx="4">
                  <c:v>8.0000000000000004E-4</c:v>
                </c:pt>
              </c:numCache>
            </c:numRef>
          </c:val>
          <c:extLst>
            <c:ext xmlns:c16="http://schemas.microsoft.com/office/drawing/2014/chart" uri="{C3380CC4-5D6E-409C-BE32-E72D297353CC}">
              <c16:uniqueId val="{00000008-1BE8-4F6A-8A04-EA5B95E40D50}"/>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55375077300685E-2"/>
          <c:y val="0.86737709769761318"/>
          <c:w val="0.93095595653083874"/>
          <c:h val="4.6502734841596977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6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7876398785999"/>
          <c:y val="0.14961749470774677"/>
          <c:w val="0.65973256762027943"/>
          <c:h val="0.70765031280691049"/>
        </c:manualLayout>
      </c:layout>
      <c:barChart>
        <c:barDir val="bar"/>
        <c:grouping val="clustered"/>
        <c:varyColors val="0"/>
        <c:ser>
          <c:idx val="0"/>
          <c:order val="0"/>
          <c:tx>
            <c:strRef>
              <c:f>DQ38_3!$D$1</c:f>
              <c:strCache>
                <c:ptCount val="1"/>
                <c:pt idx="0">
                  <c:v>All Schools</c:v>
                </c:pt>
              </c:strCache>
            </c:strRef>
          </c:tx>
          <c:spPr>
            <a:solidFill>
              <a:srgbClr val="797B7E"/>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DQ38_3!$B$2:$C$5</c:f>
              <c:multiLvlStrCache>
                <c:ptCount val="4"/>
                <c:lvl>
                  <c:pt idx="0">
                    <c:v>Case management for students with chronic health conditions (e.g., asthma, diabetes)</c:v>
                  </c:pt>
                  <c:pt idx="1">
                    <c:v>Stock rescue or "as needed" medication for any student experiencing a health emergency (e.g., asthma episode, severe allergic reaction)</c:v>
                  </c:pt>
                  <c:pt idx="2">
                    <c:v>Daily medication administration for students with chronic health conditions (e.g., asthma, diabetes)</c:v>
                  </c:pt>
                  <c:pt idx="3">
                    <c:v>Assessment for alcohol or other drug use, abuse, or dependency</c:v>
                  </c:pt>
                </c:lvl>
                <c:lvl>
                  <c:pt idx="0">
                    <c:v>n.</c:v>
                  </c:pt>
                  <c:pt idx="1">
                    <c:v>m.</c:v>
                  </c:pt>
                  <c:pt idx="2">
                    <c:v>l.</c:v>
                  </c:pt>
                  <c:pt idx="3">
                    <c:v>k.</c:v>
                  </c:pt>
                </c:lvl>
              </c:multiLvlStrCache>
            </c:multiLvlStrRef>
          </c:cat>
          <c:val>
            <c:numRef>
              <c:f>DQ38_3!$D$2:$D$5</c:f>
              <c:numCache>
                <c:formatCode>General</c:formatCode>
                <c:ptCount val="4"/>
                <c:pt idx="0">
                  <c:v>69.3</c:v>
                </c:pt>
                <c:pt idx="1">
                  <c:v>73.8</c:v>
                </c:pt>
                <c:pt idx="2">
                  <c:v>82.8</c:v>
                </c:pt>
                <c:pt idx="3">
                  <c:v>7.5</c:v>
                </c:pt>
              </c:numCache>
            </c:numRef>
          </c:val>
          <c:extLst>
            <c:ext xmlns:c16="http://schemas.microsoft.com/office/drawing/2014/chart" uri="{C3380CC4-5D6E-409C-BE32-E72D297353CC}">
              <c16:uniqueId val="{00000000-A8EC-422F-AC35-23447F5B51D8}"/>
            </c:ext>
          </c:extLst>
        </c:ser>
        <c:ser>
          <c:idx val="1"/>
          <c:order val="1"/>
          <c:tx>
            <c:strRef>
              <c:f>DQ38_3!$E$1</c:f>
              <c:strCache>
                <c:ptCount val="1"/>
                <c:pt idx="0">
                  <c:v>Junior/Senior High Schools</c:v>
                </c:pt>
              </c:strCache>
            </c:strRef>
          </c:tx>
          <c:spPr>
            <a:solidFill>
              <a:srgbClr val="F96A1B"/>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A8EC-422F-AC35-23447F5B51D8}"/>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A8EC-422F-AC35-23447F5B51D8}"/>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A8EC-422F-AC35-23447F5B51D8}"/>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A8EC-422F-AC35-23447F5B51D8}"/>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DQ38_3!$B$2:$C$5</c:f>
              <c:multiLvlStrCache>
                <c:ptCount val="4"/>
                <c:lvl>
                  <c:pt idx="0">
                    <c:v>Case management for students with chronic health conditions (e.g., asthma, diabetes)</c:v>
                  </c:pt>
                  <c:pt idx="1">
                    <c:v>Stock rescue or "as needed" medication for any student experiencing a health emergency (e.g., asthma episode, severe allergic reaction)</c:v>
                  </c:pt>
                  <c:pt idx="2">
                    <c:v>Daily medication administration for students with chronic health conditions (e.g., asthma, diabetes)</c:v>
                  </c:pt>
                  <c:pt idx="3">
                    <c:v>Assessment for alcohol or other drug use, abuse, or dependency</c:v>
                  </c:pt>
                </c:lvl>
                <c:lvl>
                  <c:pt idx="0">
                    <c:v>n.</c:v>
                  </c:pt>
                  <c:pt idx="1">
                    <c:v>m.</c:v>
                  </c:pt>
                  <c:pt idx="2">
                    <c:v>l.</c:v>
                  </c:pt>
                  <c:pt idx="3">
                    <c:v>k.</c:v>
                  </c:pt>
                </c:lvl>
              </c:multiLvlStrCache>
            </c:multiLvlStrRef>
          </c:cat>
          <c:val>
            <c:numRef>
              <c:f>DQ38_3!$E$2:$E$5</c:f>
              <c:numCache>
                <c:formatCode>General</c:formatCode>
                <c:ptCount val="4"/>
                <c:pt idx="0">
                  <c:v>8.9999999999999998E-4</c:v>
                </c:pt>
                <c:pt idx="1">
                  <c:v>8.9999999999999998E-4</c:v>
                </c:pt>
                <c:pt idx="2">
                  <c:v>8.9999999999999998E-4</c:v>
                </c:pt>
                <c:pt idx="3">
                  <c:v>8.9999999999999998E-4</c:v>
                </c:pt>
              </c:numCache>
            </c:numRef>
          </c:val>
          <c:extLst>
            <c:ext xmlns:c16="http://schemas.microsoft.com/office/drawing/2014/chart" uri="{C3380CC4-5D6E-409C-BE32-E72D297353CC}">
              <c16:uniqueId val="{00000005-A8EC-422F-AC35-23447F5B51D8}"/>
            </c:ext>
          </c:extLst>
        </c:ser>
        <c:ser>
          <c:idx val="2"/>
          <c:order val="2"/>
          <c:tx>
            <c:strRef>
              <c:f>DQ38_3!$F$1</c:f>
              <c:strCache>
                <c:ptCount val="1"/>
                <c:pt idx="0">
                  <c:v>Middle Schools</c:v>
                </c:pt>
              </c:strCache>
            </c:strRef>
          </c:tx>
          <c:spPr>
            <a:solidFill>
              <a:srgbClr val="08A1D9"/>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DQ38_3!$B$2:$C$5</c:f>
              <c:multiLvlStrCache>
                <c:ptCount val="4"/>
                <c:lvl>
                  <c:pt idx="0">
                    <c:v>Case management for students with chronic health conditions (e.g., asthma, diabetes)</c:v>
                  </c:pt>
                  <c:pt idx="1">
                    <c:v>Stock rescue or "as needed" medication for any student experiencing a health emergency (e.g., asthma episode, severe allergic reaction)</c:v>
                  </c:pt>
                  <c:pt idx="2">
                    <c:v>Daily medication administration for students with chronic health conditions (e.g., asthma, diabetes)</c:v>
                  </c:pt>
                  <c:pt idx="3">
                    <c:v>Assessment for alcohol or other drug use, abuse, or dependency</c:v>
                  </c:pt>
                </c:lvl>
                <c:lvl>
                  <c:pt idx="0">
                    <c:v>n.</c:v>
                  </c:pt>
                  <c:pt idx="1">
                    <c:v>m.</c:v>
                  </c:pt>
                  <c:pt idx="2">
                    <c:v>l.</c:v>
                  </c:pt>
                  <c:pt idx="3">
                    <c:v>k.</c:v>
                  </c:pt>
                </c:lvl>
              </c:multiLvlStrCache>
            </c:multiLvlStrRef>
          </c:cat>
          <c:val>
            <c:numRef>
              <c:f>DQ38_3!$F$2:$F$5</c:f>
              <c:numCache>
                <c:formatCode>General</c:formatCode>
                <c:ptCount val="4"/>
                <c:pt idx="0">
                  <c:v>73.599999999999994</c:v>
                </c:pt>
                <c:pt idx="1">
                  <c:v>76.400000000000006</c:v>
                </c:pt>
                <c:pt idx="2">
                  <c:v>85.5</c:v>
                </c:pt>
                <c:pt idx="3">
                  <c:v>6.4</c:v>
                </c:pt>
              </c:numCache>
            </c:numRef>
          </c:val>
          <c:extLst>
            <c:ext xmlns:c16="http://schemas.microsoft.com/office/drawing/2014/chart" uri="{C3380CC4-5D6E-409C-BE32-E72D297353CC}">
              <c16:uniqueId val="{00000006-A8EC-422F-AC35-23447F5B51D8}"/>
            </c:ext>
          </c:extLst>
        </c:ser>
        <c:ser>
          <c:idx val="3"/>
          <c:order val="3"/>
          <c:tx>
            <c:strRef>
              <c:f>DQ38_3!$G$1</c:f>
              <c:strCache>
                <c:ptCount val="1"/>
                <c:pt idx="0">
                  <c:v>High Schools</c:v>
                </c:pt>
              </c:strCache>
            </c:strRef>
          </c:tx>
          <c:spPr>
            <a:solidFill>
              <a:srgbClr val="7C984A"/>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DQ38_3!$B$2:$C$5</c:f>
              <c:multiLvlStrCache>
                <c:ptCount val="4"/>
                <c:lvl>
                  <c:pt idx="0">
                    <c:v>Case management for students with chronic health conditions (e.g., asthma, diabetes)</c:v>
                  </c:pt>
                  <c:pt idx="1">
                    <c:v>Stock rescue or "as needed" medication for any student experiencing a health emergency (e.g., asthma episode, severe allergic reaction)</c:v>
                  </c:pt>
                  <c:pt idx="2">
                    <c:v>Daily medication administration for students with chronic health conditions (e.g., asthma, diabetes)</c:v>
                  </c:pt>
                  <c:pt idx="3">
                    <c:v>Assessment for alcohol or other drug use, abuse, or dependency</c:v>
                  </c:pt>
                </c:lvl>
                <c:lvl>
                  <c:pt idx="0">
                    <c:v>n.</c:v>
                  </c:pt>
                  <c:pt idx="1">
                    <c:v>m.</c:v>
                  </c:pt>
                  <c:pt idx="2">
                    <c:v>l.</c:v>
                  </c:pt>
                  <c:pt idx="3">
                    <c:v>k.</c:v>
                  </c:pt>
                </c:lvl>
              </c:multiLvlStrCache>
            </c:multiLvlStrRef>
          </c:cat>
          <c:val>
            <c:numRef>
              <c:f>DQ38_3!$G$2:$G$5</c:f>
              <c:numCache>
                <c:formatCode>General</c:formatCode>
                <c:ptCount val="4"/>
                <c:pt idx="0">
                  <c:v>63.7</c:v>
                </c:pt>
                <c:pt idx="1">
                  <c:v>72.2</c:v>
                </c:pt>
                <c:pt idx="2">
                  <c:v>80.599999999999994</c:v>
                </c:pt>
                <c:pt idx="3">
                  <c:v>9.6</c:v>
                </c:pt>
              </c:numCache>
            </c:numRef>
          </c:val>
          <c:extLst>
            <c:ext xmlns:c16="http://schemas.microsoft.com/office/drawing/2014/chart" uri="{C3380CC4-5D6E-409C-BE32-E72D297353CC}">
              <c16:uniqueId val="{00000007-A8EC-422F-AC35-23447F5B51D8}"/>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55375077300685E-2"/>
          <c:y val="0.86737709769761318"/>
          <c:w val="0.93095595653083874"/>
          <c:h val="4.6502734841596977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6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7876398785999"/>
          <c:y val="0.14961749470774677"/>
          <c:w val="0.65973256762027943"/>
          <c:h val="0.70765031280691049"/>
        </c:manualLayout>
      </c:layout>
      <c:barChart>
        <c:barDir val="bar"/>
        <c:grouping val="clustered"/>
        <c:varyColors val="0"/>
        <c:ser>
          <c:idx val="0"/>
          <c:order val="0"/>
          <c:tx>
            <c:strRef>
              <c:f>DQ39_1!$D$1</c:f>
              <c:strCache>
                <c:ptCount val="1"/>
                <c:pt idx="0">
                  <c:v>All Schools</c:v>
                </c:pt>
              </c:strCache>
            </c:strRef>
          </c:tx>
          <c:spPr>
            <a:solidFill>
              <a:srgbClr val="797B7E"/>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DQ39_1!$B$2:$C$6</c:f>
              <c:multiLvlStrCache>
                <c:ptCount val="5"/>
                <c:lvl>
                  <c:pt idx="0">
                    <c:v>STD treatment</c:v>
                  </c:pt>
                  <c:pt idx="1">
                    <c:v>STD testing</c:v>
                  </c:pt>
                  <c:pt idx="2">
                    <c:v>nPEP (non-occupational post-exposure prophylaxis for HIV-- a short course of medication given within 72 hours of exposure to infectious bodily fluids from a person known to be HIV positive)</c:v>
                  </c:pt>
                  <c:pt idx="3">
                    <c:v>HIV treatment (ongoing medical care for persons living with HIV)</c:v>
                  </c:pt>
                  <c:pt idx="4">
                    <c:v>HIV testing</c:v>
                  </c:pt>
                </c:lvl>
                <c:lvl>
                  <c:pt idx="0">
                    <c:v>e.</c:v>
                  </c:pt>
                  <c:pt idx="1">
                    <c:v>d.</c:v>
                  </c:pt>
                  <c:pt idx="2">
                    <c:v>c.</c:v>
                  </c:pt>
                  <c:pt idx="3">
                    <c:v>b.</c:v>
                  </c:pt>
                  <c:pt idx="4">
                    <c:v>a.</c:v>
                  </c:pt>
                </c:lvl>
              </c:multiLvlStrCache>
            </c:multiLvlStrRef>
          </c:cat>
          <c:val>
            <c:numRef>
              <c:f>DQ39_1!$D$2:$D$6</c:f>
              <c:numCache>
                <c:formatCode>General</c:formatCode>
                <c:ptCount val="5"/>
                <c:pt idx="0">
                  <c:v>18.600000000000001</c:v>
                </c:pt>
                <c:pt idx="1">
                  <c:v>19.2</c:v>
                </c:pt>
                <c:pt idx="2">
                  <c:v>20.8</c:v>
                </c:pt>
                <c:pt idx="3">
                  <c:v>23.2</c:v>
                </c:pt>
                <c:pt idx="4">
                  <c:v>16.600000000000001</c:v>
                </c:pt>
              </c:numCache>
            </c:numRef>
          </c:val>
          <c:extLst>
            <c:ext xmlns:c16="http://schemas.microsoft.com/office/drawing/2014/chart" uri="{C3380CC4-5D6E-409C-BE32-E72D297353CC}">
              <c16:uniqueId val="{00000000-2014-4DD7-A90C-0B1BCD559722}"/>
            </c:ext>
          </c:extLst>
        </c:ser>
        <c:ser>
          <c:idx val="1"/>
          <c:order val="1"/>
          <c:tx>
            <c:strRef>
              <c:f>DQ39_1!$E$1</c:f>
              <c:strCache>
                <c:ptCount val="1"/>
                <c:pt idx="0">
                  <c:v>Junior/Senior High Schools</c:v>
                </c:pt>
              </c:strCache>
            </c:strRef>
          </c:tx>
          <c:spPr>
            <a:solidFill>
              <a:srgbClr val="F96A1B"/>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2014-4DD7-A90C-0B1BCD559722}"/>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2014-4DD7-A90C-0B1BCD559722}"/>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2014-4DD7-A90C-0B1BCD559722}"/>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2014-4DD7-A90C-0B1BCD559722}"/>
                </c:ext>
              </c:extLst>
            </c:dLbl>
            <c:dLbl>
              <c:idx val="4"/>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2014-4DD7-A90C-0B1BCD559722}"/>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DQ39_1!$B$2:$C$6</c:f>
              <c:multiLvlStrCache>
                <c:ptCount val="5"/>
                <c:lvl>
                  <c:pt idx="0">
                    <c:v>STD treatment</c:v>
                  </c:pt>
                  <c:pt idx="1">
                    <c:v>STD testing</c:v>
                  </c:pt>
                  <c:pt idx="2">
                    <c:v>nPEP (non-occupational post-exposure prophylaxis for HIV-- a short course of medication given within 72 hours of exposure to infectious bodily fluids from a person known to be HIV positive)</c:v>
                  </c:pt>
                  <c:pt idx="3">
                    <c:v>HIV treatment (ongoing medical care for persons living with HIV)</c:v>
                  </c:pt>
                  <c:pt idx="4">
                    <c:v>HIV testing</c:v>
                  </c:pt>
                </c:lvl>
                <c:lvl>
                  <c:pt idx="0">
                    <c:v>e.</c:v>
                  </c:pt>
                  <c:pt idx="1">
                    <c:v>d.</c:v>
                  </c:pt>
                  <c:pt idx="2">
                    <c:v>c.</c:v>
                  </c:pt>
                  <c:pt idx="3">
                    <c:v>b.</c:v>
                  </c:pt>
                  <c:pt idx="4">
                    <c:v>a.</c:v>
                  </c:pt>
                </c:lvl>
              </c:multiLvlStrCache>
            </c:multiLvlStrRef>
          </c:cat>
          <c:val>
            <c:numRef>
              <c:f>DQ39_1!$E$2:$E$6</c:f>
              <c:numCache>
                <c:formatCode>General</c:formatCode>
                <c:ptCount val="5"/>
                <c:pt idx="0">
                  <c:v>8.9999999999999998E-4</c:v>
                </c:pt>
                <c:pt idx="1">
                  <c:v>8.9999999999999998E-4</c:v>
                </c:pt>
                <c:pt idx="2">
                  <c:v>8.9999999999999998E-4</c:v>
                </c:pt>
                <c:pt idx="3">
                  <c:v>8.9999999999999998E-4</c:v>
                </c:pt>
                <c:pt idx="4">
                  <c:v>8.9999999999999998E-4</c:v>
                </c:pt>
              </c:numCache>
            </c:numRef>
          </c:val>
          <c:extLst>
            <c:ext xmlns:c16="http://schemas.microsoft.com/office/drawing/2014/chart" uri="{C3380CC4-5D6E-409C-BE32-E72D297353CC}">
              <c16:uniqueId val="{00000006-2014-4DD7-A90C-0B1BCD559722}"/>
            </c:ext>
          </c:extLst>
        </c:ser>
        <c:ser>
          <c:idx val="2"/>
          <c:order val="2"/>
          <c:tx>
            <c:strRef>
              <c:f>DQ39_1!$F$1</c:f>
              <c:strCache>
                <c:ptCount val="1"/>
                <c:pt idx="0">
                  <c:v>Middle Schools</c:v>
                </c:pt>
              </c:strCache>
            </c:strRef>
          </c:tx>
          <c:spPr>
            <a:solidFill>
              <a:srgbClr val="08A1D9"/>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DQ39_1!$B$2:$C$6</c:f>
              <c:multiLvlStrCache>
                <c:ptCount val="5"/>
                <c:lvl>
                  <c:pt idx="0">
                    <c:v>STD treatment</c:v>
                  </c:pt>
                  <c:pt idx="1">
                    <c:v>STD testing</c:v>
                  </c:pt>
                  <c:pt idx="2">
                    <c:v>nPEP (non-occupational post-exposure prophylaxis for HIV-- a short course of medication given within 72 hours of exposure to infectious bodily fluids from a person known to be HIV positive)</c:v>
                  </c:pt>
                  <c:pt idx="3">
                    <c:v>HIV treatment (ongoing medical care for persons living with HIV)</c:v>
                  </c:pt>
                  <c:pt idx="4">
                    <c:v>HIV testing</c:v>
                  </c:pt>
                </c:lvl>
                <c:lvl>
                  <c:pt idx="0">
                    <c:v>e.</c:v>
                  </c:pt>
                  <c:pt idx="1">
                    <c:v>d.</c:v>
                  </c:pt>
                  <c:pt idx="2">
                    <c:v>c.</c:v>
                  </c:pt>
                  <c:pt idx="3">
                    <c:v>b.</c:v>
                  </c:pt>
                  <c:pt idx="4">
                    <c:v>a.</c:v>
                  </c:pt>
                </c:lvl>
              </c:multiLvlStrCache>
            </c:multiLvlStrRef>
          </c:cat>
          <c:val>
            <c:numRef>
              <c:f>DQ39_1!$F$2:$F$6</c:f>
              <c:numCache>
                <c:formatCode>General</c:formatCode>
                <c:ptCount val="5"/>
                <c:pt idx="0">
                  <c:v>8.3000000000000007</c:v>
                </c:pt>
                <c:pt idx="1">
                  <c:v>7.3</c:v>
                </c:pt>
                <c:pt idx="2">
                  <c:v>12.9</c:v>
                </c:pt>
                <c:pt idx="3">
                  <c:v>16.5</c:v>
                </c:pt>
                <c:pt idx="4">
                  <c:v>6.2</c:v>
                </c:pt>
              </c:numCache>
            </c:numRef>
          </c:val>
          <c:extLst>
            <c:ext xmlns:c16="http://schemas.microsoft.com/office/drawing/2014/chart" uri="{C3380CC4-5D6E-409C-BE32-E72D297353CC}">
              <c16:uniqueId val="{00000007-2014-4DD7-A90C-0B1BCD559722}"/>
            </c:ext>
          </c:extLst>
        </c:ser>
        <c:ser>
          <c:idx val="3"/>
          <c:order val="3"/>
          <c:tx>
            <c:strRef>
              <c:f>DQ39_1!$G$1</c:f>
              <c:strCache>
                <c:ptCount val="1"/>
                <c:pt idx="0">
                  <c:v>High Schools</c:v>
                </c:pt>
              </c:strCache>
            </c:strRef>
          </c:tx>
          <c:spPr>
            <a:solidFill>
              <a:srgbClr val="7C984A"/>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DQ39_1!$B$2:$C$6</c:f>
              <c:multiLvlStrCache>
                <c:ptCount val="5"/>
                <c:lvl>
                  <c:pt idx="0">
                    <c:v>STD treatment</c:v>
                  </c:pt>
                  <c:pt idx="1">
                    <c:v>STD testing</c:v>
                  </c:pt>
                  <c:pt idx="2">
                    <c:v>nPEP (non-occupational post-exposure prophylaxis for HIV-- a short course of medication given within 72 hours of exposure to infectious bodily fluids from a person known to be HIV positive)</c:v>
                  </c:pt>
                  <c:pt idx="3">
                    <c:v>HIV treatment (ongoing medical care for persons living with HIV)</c:v>
                  </c:pt>
                  <c:pt idx="4">
                    <c:v>HIV testing</c:v>
                  </c:pt>
                </c:lvl>
                <c:lvl>
                  <c:pt idx="0">
                    <c:v>e.</c:v>
                  </c:pt>
                  <c:pt idx="1">
                    <c:v>d.</c:v>
                  </c:pt>
                  <c:pt idx="2">
                    <c:v>c.</c:v>
                  </c:pt>
                  <c:pt idx="3">
                    <c:v>b.</c:v>
                  </c:pt>
                  <c:pt idx="4">
                    <c:v>a.</c:v>
                  </c:pt>
                </c:lvl>
              </c:multiLvlStrCache>
            </c:multiLvlStrRef>
          </c:cat>
          <c:val>
            <c:numRef>
              <c:f>DQ39_1!$G$2:$G$6</c:f>
              <c:numCache>
                <c:formatCode>General</c:formatCode>
                <c:ptCount val="5"/>
                <c:pt idx="0">
                  <c:v>32.5</c:v>
                </c:pt>
                <c:pt idx="1">
                  <c:v>35.200000000000003</c:v>
                </c:pt>
                <c:pt idx="2">
                  <c:v>31.3</c:v>
                </c:pt>
                <c:pt idx="3">
                  <c:v>32.5</c:v>
                </c:pt>
                <c:pt idx="4">
                  <c:v>30.2</c:v>
                </c:pt>
              </c:numCache>
            </c:numRef>
          </c:val>
          <c:extLst>
            <c:ext xmlns:c16="http://schemas.microsoft.com/office/drawing/2014/chart" uri="{C3380CC4-5D6E-409C-BE32-E72D297353CC}">
              <c16:uniqueId val="{00000008-2014-4DD7-A90C-0B1BCD559722}"/>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55375077300685E-2"/>
          <c:y val="0.86737709769761318"/>
          <c:w val="0.93095595653083874"/>
          <c:h val="4.6502734841596977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6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7876398785999"/>
          <c:y val="0.14961749470774677"/>
          <c:w val="0.65973256762027943"/>
          <c:h val="0.70765031280691049"/>
        </c:manualLayout>
      </c:layout>
      <c:barChart>
        <c:barDir val="bar"/>
        <c:grouping val="clustered"/>
        <c:varyColors val="0"/>
        <c:ser>
          <c:idx val="0"/>
          <c:order val="0"/>
          <c:tx>
            <c:strRef>
              <c:f>DQ39_2!$D$1</c:f>
              <c:strCache>
                <c:ptCount val="1"/>
                <c:pt idx="0">
                  <c:v>All Schools</c:v>
                </c:pt>
              </c:strCache>
            </c:strRef>
          </c:tx>
          <c:spPr>
            <a:solidFill>
              <a:srgbClr val="797B7E"/>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DQ39_2!$B$2:$C$6</c:f>
              <c:multiLvlStrCache>
                <c:ptCount val="5"/>
                <c:lvl>
                  <c:pt idx="0">
                    <c:v>Prenatal care</c:v>
                  </c:pt>
                  <c:pt idx="1">
                    <c:v>Provision of contraceptives other than condoms (e.g., birth control pill, birth control shot, intrauterine device [IUD])</c:v>
                  </c:pt>
                  <c:pt idx="2">
                    <c:v>Provision of condom-compatible lubricants (i.e., water- or silicone-based)</c:v>
                  </c:pt>
                  <c:pt idx="3">
                    <c:v>Provision of condoms</c:v>
                  </c:pt>
                  <c:pt idx="4">
                    <c:v>Pregnancy testing</c:v>
                  </c:pt>
                </c:lvl>
                <c:lvl>
                  <c:pt idx="0">
                    <c:v>j.</c:v>
                  </c:pt>
                  <c:pt idx="1">
                    <c:v>i.</c:v>
                  </c:pt>
                  <c:pt idx="2">
                    <c:v>h.</c:v>
                  </c:pt>
                  <c:pt idx="3">
                    <c:v>g.</c:v>
                  </c:pt>
                  <c:pt idx="4">
                    <c:v>f.</c:v>
                  </c:pt>
                </c:lvl>
              </c:multiLvlStrCache>
            </c:multiLvlStrRef>
          </c:cat>
          <c:val>
            <c:numRef>
              <c:f>DQ39_2!$D$2:$D$6</c:f>
              <c:numCache>
                <c:formatCode>General</c:formatCode>
                <c:ptCount val="5"/>
                <c:pt idx="0">
                  <c:v>19.899999999999999</c:v>
                </c:pt>
                <c:pt idx="1">
                  <c:v>14.1</c:v>
                </c:pt>
                <c:pt idx="2">
                  <c:v>11.7</c:v>
                </c:pt>
                <c:pt idx="3">
                  <c:v>11.8</c:v>
                </c:pt>
                <c:pt idx="4">
                  <c:v>20.8</c:v>
                </c:pt>
              </c:numCache>
            </c:numRef>
          </c:val>
          <c:extLst>
            <c:ext xmlns:c16="http://schemas.microsoft.com/office/drawing/2014/chart" uri="{C3380CC4-5D6E-409C-BE32-E72D297353CC}">
              <c16:uniqueId val="{00000000-8309-4FB4-A087-2B6771090210}"/>
            </c:ext>
          </c:extLst>
        </c:ser>
        <c:ser>
          <c:idx val="1"/>
          <c:order val="1"/>
          <c:tx>
            <c:strRef>
              <c:f>DQ39_2!$E$1</c:f>
              <c:strCache>
                <c:ptCount val="1"/>
                <c:pt idx="0">
                  <c:v>Junior/Senior High Schools</c:v>
                </c:pt>
              </c:strCache>
            </c:strRef>
          </c:tx>
          <c:spPr>
            <a:solidFill>
              <a:srgbClr val="F96A1B"/>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8309-4FB4-A087-2B6771090210}"/>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8309-4FB4-A087-2B6771090210}"/>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8309-4FB4-A087-2B6771090210}"/>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8309-4FB4-A087-2B6771090210}"/>
                </c:ext>
              </c:extLst>
            </c:dLbl>
            <c:dLbl>
              <c:idx val="4"/>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8309-4FB4-A087-2B6771090210}"/>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DQ39_2!$B$2:$C$6</c:f>
              <c:multiLvlStrCache>
                <c:ptCount val="5"/>
                <c:lvl>
                  <c:pt idx="0">
                    <c:v>Prenatal care</c:v>
                  </c:pt>
                  <c:pt idx="1">
                    <c:v>Provision of contraceptives other than condoms (e.g., birth control pill, birth control shot, intrauterine device [IUD])</c:v>
                  </c:pt>
                  <c:pt idx="2">
                    <c:v>Provision of condom-compatible lubricants (i.e., water- or silicone-based)</c:v>
                  </c:pt>
                  <c:pt idx="3">
                    <c:v>Provision of condoms</c:v>
                  </c:pt>
                  <c:pt idx="4">
                    <c:v>Pregnancy testing</c:v>
                  </c:pt>
                </c:lvl>
                <c:lvl>
                  <c:pt idx="0">
                    <c:v>j.</c:v>
                  </c:pt>
                  <c:pt idx="1">
                    <c:v>i.</c:v>
                  </c:pt>
                  <c:pt idx="2">
                    <c:v>h.</c:v>
                  </c:pt>
                  <c:pt idx="3">
                    <c:v>g.</c:v>
                  </c:pt>
                  <c:pt idx="4">
                    <c:v>f.</c:v>
                  </c:pt>
                </c:lvl>
              </c:multiLvlStrCache>
            </c:multiLvlStrRef>
          </c:cat>
          <c:val>
            <c:numRef>
              <c:f>DQ39_2!$E$2:$E$6</c:f>
              <c:numCache>
                <c:formatCode>General</c:formatCode>
                <c:ptCount val="5"/>
                <c:pt idx="0">
                  <c:v>8.9999999999999998E-4</c:v>
                </c:pt>
                <c:pt idx="1">
                  <c:v>8.9999999999999998E-4</c:v>
                </c:pt>
                <c:pt idx="2">
                  <c:v>8.9999999999999998E-4</c:v>
                </c:pt>
                <c:pt idx="3">
                  <c:v>8.9999999999999998E-4</c:v>
                </c:pt>
                <c:pt idx="4">
                  <c:v>8.9999999999999998E-4</c:v>
                </c:pt>
              </c:numCache>
            </c:numRef>
          </c:val>
          <c:extLst>
            <c:ext xmlns:c16="http://schemas.microsoft.com/office/drawing/2014/chart" uri="{C3380CC4-5D6E-409C-BE32-E72D297353CC}">
              <c16:uniqueId val="{00000006-8309-4FB4-A087-2B6771090210}"/>
            </c:ext>
          </c:extLst>
        </c:ser>
        <c:ser>
          <c:idx val="2"/>
          <c:order val="2"/>
          <c:tx>
            <c:strRef>
              <c:f>DQ39_2!$F$1</c:f>
              <c:strCache>
                <c:ptCount val="1"/>
                <c:pt idx="0">
                  <c:v>Middle Schools</c:v>
                </c:pt>
              </c:strCache>
            </c:strRef>
          </c:tx>
          <c:spPr>
            <a:solidFill>
              <a:srgbClr val="08A1D9"/>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DQ39_2!$B$2:$C$6</c:f>
              <c:multiLvlStrCache>
                <c:ptCount val="5"/>
                <c:lvl>
                  <c:pt idx="0">
                    <c:v>Prenatal care</c:v>
                  </c:pt>
                  <c:pt idx="1">
                    <c:v>Provision of contraceptives other than condoms (e.g., birth control pill, birth control shot, intrauterine device [IUD])</c:v>
                  </c:pt>
                  <c:pt idx="2">
                    <c:v>Provision of condom-compatible lubricants (i.e., water- or silicone-based)</c:v>
                  </c:pt>
                  <c:pt idx="3">
                    <c:v>Provision of condoms</c:v>
                  </c:pt>
                  <c:pt idx="4">
                    <c:v>Pregnancy testing</c:v>
                  </c:pt>
                </c:lvl>
                <c:lvl>
                  <c:pt idx="0">
                    <c:v>j.</c:v>
                  </c:pt>
                  <c:pt idx="1">
                    <c:v>i.</c:v>
                  </c:pt>
                  <c:pt idx="2">
                    <c:v>h.</c:v>
                  </c:pt>
                  <c:pt idx="3">
                    <c:v>g.</c:v>
                  </c:pt>
                  <c:pt idx="4">
                    <c:v>f.</c:v>
                  </c:pt>
                </c:lvl>
              </c:multiLvlStrCache>
            </c:multiLvlStrRef>
          </c:cat>
          <c:val>
            <c:numRef>
              <c:f>DQ39_2!$F$2:$F$6</c:f>
              <c:numCache>
                <c:formatCode>General</c:formatCode>
                <c:ptCount val="5"/>
                <c:pt idx="0">
                  <c:v>8.3000000000000007</c:v>
                </c:pt>
                <c:pt idx="1">
                  <c:v>4.9000000000000004</c:v>
                </c:pt>
                <c:pt idx="2">
                  <c:v>3.9</c:v>
                </c:pt>
                <c:pt idx="3">
                  <c:v>4</c:v>
                </c:pt>
                <c:pt idx="4">
                  <c:v>7.4</c:v>
                </c:pt>
              </c:numCache>
            </c:numRef>
          </c:val>
          <c:extLst>
            <c:ext xmlns:c16="http://schemas.microsoft.com/office/drawing/2014/chart" uri="{C3380CC4-5D6E-409C-BE32-E72D297353CC}">
              <c16:uniqueId val="{00000007-8309-4FB4-A087-2B6771090210}"/>
            </c:ext>
          </c:extLst>
        </c:ser>
        <c:ser>
          <c:idx val="3"/>
          <c:order val="3"/>
          <c:tx>
            <c:strRef>
              <c:f>DQ39_2!$G$1</c:f>
              <c:strCache>
                <c:ptCount val="1"/>
                <c:pt idx="0">
                  <c:v>High Schools</c:v>
                </c:pt>
              </c:strCache>
            </c:strRef>
          </c:tx>
          <c:spPr>
            <a:solidFill>
              <a:srgbClr val="7C984A"/>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DQ39_2!$B$2:$C$6</c:f>
              <c:multiLvlStrCache>
                <c:ptCount val="5"/>
                <c:lvl>
                  <c:pt idx="0">
                    <c:v>Prenatal care</c:v>
                  </c:pt>
                  <c:pt idx="1">
                    <c:v>Provision of contraceptives other than condoms (e.g., birth control pill, birth control shot, intrauterine device [IUD])</c:v>
                  </c:pt>
                  <c:pt idx="2">
                    <c:v>Provision of condom-compatible lubricants (i.e., water- or silicone-based)</c:v>
                  </c:pt>
                  <c:pt idx="3">
                    <c:v>Provision of condoms</c:v>
                  </c:pt>
                  <c:pt idx="4">
                    <c:v>Pregnancy testing</c:v>
                  </c:pt>
                </c:lvl>
                <c:lvl>
                  <c:pt idx="0">
                    <c:v>j.</c:v>
                  </c:pt>
                  <c:pt idx="1">
                    <c:v>i.</c:v>
                  </c:pt>
                  <c:pt idx="2">
                    <c:v>h.</c:v>
                  </c:pt>
                  <c:pt idx="3">
                    <c:v>g.</c:v>
                  </c:pt>
                  <c:pt idx="4">
                    <c:v>f.</c:v>
                  </c:pt>
                </c:lvl>
              </c:multiLvlStrCache>
            </c:multiLvlStrRef>
          </c:cat>
          <c:val>
            <c:numRef>
              <c:f>DQ39_2!$G$2:$G$6</c:f>
              <c:numCache>
                <c:formatCode>General</c:formatCode>
                <c:ptCount val="5"/>
                <c:pt idx="0">
                  <c:v>35.700000000000003</c:v>
                </c:pt>
                <c:pt idx="1">
                  <c:v>26.7</c:v>
                </c:pt>
                <c:pt idx="2">
                  <c:v>22.4</c:v>
                </c:pt>
                <c:pt idx="3">
                  <c:v>22.7</c:v>
                </c:pt>
                <c:pt idx="4">
                  <c:v>39</c:v>
                </c:pt>
              </c:numCache>
            </c:numRef>
          </c:val>
          <c:extLst>
            <c:ext xmlns:c16="http://schemas.microsoft.com/office/drawing/2014/chart" uri="{C3380CC4-5D6E-409C-BE32-E72D297353CC}">
              <c16:uniqueId val="{00000008-8309-4FB4-A087-2B6771090210}"/>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55375077300685E-2"/>
          <c:y val="0.86737709769761318"/>
          <c:w val="0.93095595653083874"/>
          <c:h val="4.6502734841596977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6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7876398785999"/>
          <c:y val="0.14961749470774677"/>
          <c:w val="0.65973256762027943"/>
          <c:h val="0.70765031280691049"/>
        </c:manualLayout>
      </c:layout>
      <c:barChart>
        <c:barDir val="bar"/>
        <c:grouping val="clustered"/>
        <c:varyColors val="0"/>
        <c:ser>
          <c:idx val="0"/>
          <c:order val="0"/>
          <c:tx>
            <c:strRef>
              <c:f>DQ39_3!$D$1</c:f>
              <c:strCache>
                <c:ptCount val="1"/>
                <c:pt idx="0">
                  <c:v>All Schools</c:v>
                </c:pt>
              </c:strCache>
            </c:strRef>
          </c:tx>
          <c:spPr>
            <a:solidFill>
              <a:srgbClr val="797B7E"/>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DQ39_3!$B$2:$C$3</c:f>
              <c:multiLvlStrCache>
                <c:ptCount val="2"/>
                <c:lvl>
                  <c:pt idx="0">
                    <c:v>Alcohol or other drug abuse treatment</c:v>
                  </c:pt>
                  <c:pt idx="1">
                    <c:v>Human papillomavirus (HPV) vaccine administration</c:v>
                  </c:pt>
                </c:lvl>
                <c:lvl>
                  <c:pt idx="0">
                    <c:v>l.</c:v>
                  </c:pt>
                  <c:pt idx="1">
                    <c:v>k.</c:v>
                  </c:pt>
                </c:lvl>
              </c:multiLvlStrCache>
            </c:multiLvlStrRef>
          </c:cat>
          <c:val>
            <c:numRef>
              <c:f>DQ39_3!$D$2:$D$3</c:f>
              <c:numCache>
                <c:formatCode>General</c:formatCode>
                <c:ptCount val="2"/>
                <c:pt idx="0">
                  <c:v>38.799999999999997</c:v>
                </c:pt>
                <c:pt idx="1">
                  <c:v>24.7</c:v>
                </c:pt>
              </c:numCache>
            </c:numRef>
          </c:val>
          <c:extLst>
            <c:ext xmlns:c16="http://schemas.microsoft.com/office/drawing/2014/chart" uri="{C3380CC4-5D6E-409C-BE32-E72D297353CC}">
              <c16:uniqueId val="{00000000-1EDE-4C1C-9C48-46428B4DEBD1}"/>
            </c:ext>
          </c:extLst>
        </c:ser>
        <c:ser>
          <c:idx val="1"/>
          <c:order val="1"/>
          <c:tx>
            <c:strRef>
              <c:f>DQ39_3!$E$1</c:f>
              <c:strCache>
                <c:ptCount val="1"/>
                <c:pt idx="0">
                  <c:v>Junior/Senior High Schools</c:v>
                </c:pt>
              </c:strCache>
            </c:strRef>
          </c:tx>
          <c:spPr>
            <a:solidFill>
              <a:srgbClr val="F96A1B"/>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1EDE-4C1C-9C48-46428B4DEBD1}"/>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1EDE-4C1C-9C48-46428B4DEBD1}"/>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DQ39_3!$B$2:$C$3</c:f>
              <c:multiLvlStrCache>
                <c:ptCount val="2"/>
                <c:lvl>
                  <c:pt idx="0">
                    <c:v>Alcohol or other drug abuse treatment</c:v>
                  </c:pt>
                  <c:pt idx="1">
                    <c:v>Human papillomavirus (HPV) vaccine administration</c:v>
                  </c:pt>
                </c:lvl>
                <c:lvl>
                  <c:pt idx="0">
                    <c:v>l.</c:v>
                  </c:pt>
                  <c:pt idx="1">
                    <c:v>k.</c:v>
                  </c:pt>
                </c:lvl>
              </c:multiLvlStrCache>
            </c:multiLvlStrRef>
          </c:cat>
          <c:val>
            <c:numRef>
              <c:f>DQ39_3!$E$2:$E$3</c:f>
              <c:numCache>
                <c:formatCode>General</c:formatCode>
                <c:ptCount val="2"/>
                <c:pt idx="0">
                  <c:v>8.9999999999999998E-4</c:v>
                </c:pt>
                <c:pt idx="1">
                  <c:v>8.9999999999999998E-4</c:v>
                </c:pt>
              </c:numCache>
            </c:numRef>
          </c:val>
          <c:extLst>
            <c:ext xmlns:c16="http://schemas.microsoft.com/office/drawing/2014/chart" uri="{C3380CC4-5D6E-409C-BE32-E72D297353CC}">
              <c16:uniqueId val="{00000003-1EDE-4C1C-9C48-46428B4DEBD1}"/>
            </c:ext>
          </c:extLst>
        </c:ser>
        <c:ser>
          <c:idx val="2"/>
          <c:order val="2"/>
          <c:tx>
            <c:strRef>
              <c:f>DQ39_3!$F$1</c:f>
              <c:strCache>
                <c:ptCount val="1"/>
                <c:pt idx="0">
                  <c:v>Middle Schools</c:v>
                </c:pt>
              </c:strCache>
            </c:strRef>
          </c:tx>
          <c:spPr>
            <a:solidFill>
              <a:srgbClr val="08A1D9"/>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DQ39_3!$B$2:$C$3</c:f>
              <c:multiLvlStrCache>
                <c:ptCount val="2"/>
                <c:lvl>
                  <c:pt idx="0">
                    <c:v>Alcohol or other drug abuse treatment</c:v>
                  </c:pt>
                  <c:pt idx="1">
                    <c:v>Human papillomavirus (HPV) vaccine administration</c:v>
                  </c:pt>
                </c:lvl>
                <c:lvl>
                  <c:pt idx="0">
                    <c:v>l.</c:v>
                  </c:pt>
                  <c:pt idx="1">
                    <c:v>k.</c:v>
                  </c:pt>
                </c:lvl>
              </c:multiLvlStrCache>
            </c:multiLvlStrRef>
          </c:cat>
          <c:val>
            <c:numRef>
              <c:f>DQ39_3!$F$2:$F$3</c:f>
              <c:numCache>
                <c:formatCode>General</c:formatCode>
                <c:ptCount val="2"/>
                <c:pt idx="0">
                  <c:v>34.6</c:v>
                </c:pt>
                <c:pt idx="1">
                  <c:v>18.3</c:v>
                </c:pt>
              </c:numCache>
            </c:numRef>
          </c:val>
          <c:extLst>
            <c:ext xmlns:c16="http://schemas.microsoft.com/office/drawing/2014/chart" uri="{C3380CC4-5D6E-409C-BE32-E72D297353CC}">
              <c16:uniqueId val="{00000004-1EDE-4C1C-9C48-46428B4DEBD1}"/>
            </c:ext>
          </c:extLst>
        </c:ser>
        <c:ser>
          <c:idx val="3"/>
          <c:order val="3"/>
          <c:tx>
            <c:strRef>
              <c:f>DQ39_3!$G$1</c:f>
              <c:strCache>
                <c:ptCount val="1"/>
                <c:pt idx="0">
                  <c:v>High Schools</c:v>
                </c:pt>
              </c:strCache>
            </c:strRef>
          </c:tx>
          <c:spPr>
            <a:solidFill>
              <a:srgbClr val="7C984A"/>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DQ39_3!$B$2:$C$3</c:f>
              <c:multiLvlStrCache>
                <c:ptCount val="2"/>
                <c:lvl>
                  <c:pt idx="0">
                    <c:v>Alcohol or other drug abuse treatment</c:v>
                  </c:pt>
                  <c:pt idx="1">
                    <c:v>Human papillomavirus (HPV) vaccine administration</c:v>
                  </c:pt>
                </c:lvl>
                <c:lvl>
                  <c:pt idx="0">
                    <c:v>l.</c:v>
                  </c:pt>
                  <c:pt idx="1">
                    <c:v>k.</c:v>
                  </c:pt>
                </c:lvl>
              </c:multiLvlStrCache>
            </c:multiLvlStrRef>
          </c:cat>
          <c:val>
            <c:numRef>
              <c:f>DQ39_3!$G$2:$G$3</c:f>
              <c:numCache>
                <c:formatCode>General</c:formatCode>
                <c:ptCount val="2"/>
                <c:pt idx="0">
                  <c:v>46.3</c:v>
                </c:pt>
                <c:pt idx="1">
                  <c:v>35</c:v>
                </c:pt>
              </c:numCache>
            </c:numRef>
          </c:val>
          <c:extLst>
            <c:ext xmlns:c16="http://schemas.microsoft.com/office/drawing/2014/chart" uri="{C3380CC4-5D6E-409C-BE32-E72D297353CC}">
              <c16:uniqueId val="{00000005-1EDE-4C1C-9C48-46428B4DEBD1}"/>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55375077300685E-2"/>
          <c:y val="0.86737709769761318"/>
          <c:w val="0.93095595653083874"/>
          <c:h val="4.6502734841596977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6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7876398785999"/>
          <c:y val="0.14961749470774677"/>
          <c:w val="0.65973256762027943"/>
          <c:h val="0.70765031280691049"/>
        </c:manualLayout>
      </c:layout>
      <c:barChart>
        <c:barDir val="bar"/>
        <c:grouping val="clustered"/>
        <c:varyColors val="0"/>
        <c:ser>
          <c:idx val="0"/>
          <c:order val="0"/>
          <c:tx>
            <c:v>All Schools</c:v>
          </c:tx>
          <c:spPr>
            <a:solidFill>
              <a:srgbClr val="797B7E"/>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DQ40_1!$D$2</c:f>
              <c:numCache>
                <c:formatCode>General</c:formatCode>
                <c:ptCount val="1"/>
                <c:pt idx="0">
                  <c:v>64.099999999999994</c:v>
                </c:pt>
              </c:numCache>
            </c:numRef>
          </c:val>
          <c:extLst>
            <c:ext xmlns:c16="http://schemas.microsoft.com/office/drawing/2014/chart" uri="{C3380CC4-5D6E-409C-BE32-E72D297353CC}">
              <c16:uniqueId val="{00000000-DFA9-4DB5-BC69-38F64375021F}"/>
            </c:ext>
          </c:extLst>
        </c:ser>
        <c:ser>
          <c:idx val="1"/>
          <c:order val="1"/>
          <c:tx>
            <c:v>Junior/Senior High Schools</c:v>
          </c:tx>
          <c:spPr>
            <a:solidFill>
              <a:srgbClr val="F96A1B"/>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DFA9-4DB5-BC69-38F64375021F}"/>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DQ40_1!$E$2</c:f>
              <c:numCache>
                <c:formatCode>General</c:formatCode>
                <c:ptCount val="1"/>
                <c:pt idx="0">
                  <c:v>8.9999999999999998E-4</c:v>
                </c:pt>
              </c:numCache>
            </c:numRef>
          </c:val>
          <c:extLst>
            <c:ext xmlns:c16="http://schemas.microsoft.com/office/drawing/2014/chart" uri="{C3380CC4-5D6E-409C-BE32-E72D297353CC}">
              <c16:uniqueId val="{00000002-DFA9-4DB5-BC69-38F64375021F}"/>
            </c:ext>
          </c:extLst>
        </c:ser>
        <c:ser>
          <c:idx val="2"/>
          <c:order val="2"/>
          <c:tx>
            <c:v>Middle Schools</c:v>
          </c:tx>
          <c:spPr>
            <a:solidFill>
              <a:srgbClr val="08A1D9"/>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DQ40_1!$F$2</c:f>
              <c:numCache>
                <c:formatCode>General</c:formatCode>
                <c:ptCount val="1"/>
                <c:pt idx="0">
                  <c:v>62.3</c:v>
                </c:pt>
              </c:numCache>
            </c:numRef>
          </c:val>
          <c:extLst>
            <c:ext xmlns:c16="http://schemas.microsoft.com/office/drawing/2014/chart" uri="{C3380CC4-5D6E-409C-BE32-E72D297353CC}">
              <c16:uniqueId val="{00000003-DFA9-4DB5-BC69-38F64375021F}"/>
            </c:ext>
          </c:extLst>
        </c:ser>
        <c:ser>
          <c:idx val="3"/>
          <c:order val="3"/>
          <c:tx>
            <c:v>High Schools</c:v>
          </c:tx>
          <c:spPr>
            <a:solidFill>
              <a:srgbClr val="7C984A"/>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DQ40_1!$G$2</c:f>
              <c:numCache>
                <c:formatCode>General</c:formatCode>
                <c:ptCount val="1"/>
                <c:pt idx="0">
                  <c:v>64.5</c:v>
                </c:pt>
              </c:numCache>
            </c:numRef>
          </c:val>
          <c:extLst>
            <c:ext xmlns:c16="http://schemas.microsoft.com/office/drawing/2014/chart" uri="{C3380CC4-5D6E-409C-BE32-E72D297353CC}">
              <c16:uniqueId val="{00000004-DFA9-4DB5-BC69-38F64375021F}"/>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55375077300685E-2"/>
          <c:y val="0.86737709769761318"/>
          <c:w val="0.93095595653083874"/>
          <c:h val="4.6502734841596977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6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7876398785999"/>
          <c:y val="0.14961749470774677"/>
          <c:w val="0.65973256762027943"/>
          <c:h val="0.70765031280691049"/>
        </c:manualLayout>
      </c:layout>
      <c:barChart>
        <c:barDir val="bar"/>
        <c:grouping val="clustered"/>
        <c:varyColors val="0"/>
        <c:ser>
          <c:idx val="0"/>
          <c:order val="0"/>
          <c:tx>
            <c:strRef>
              <c:f>DQ41_1!$D$1</c:f>
              <c:strCache>
                <c:ptCount val="1"/>
                <c:pt idx="0">
                  <c:v>All Schools</c:v>
                </c:pt>
              </c:strCache>
            </c:strRef>
          </c:tx>
          <c:spPr>
            <a:solidFill>
              <a:srgbClr val="797B7E"/>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DQ41_1!$B$2:$C$5</c:f>
              <c:multiLvlStrCache>
                <c:ptCount val="4"/>
                <c:lvl>
                  <c:pt idx="0">
                    <c:v>Epilepsy or seizure disorder</c:v>
                  </c:pt>
                  <c:pt idx="1">
                    <c:v>Diabetes</c:v>
                  </c:pt>
                  <c:pt idx="2">
                    <c:v>Food allergies</c:v>
                  </c:pt>
                  <c:pt idx="3">
                    <c:v>Asthma</c:v>
                  </c:pt>
                </c:lvl>
                <c:lvl>
                  <c:pt idx="0">
                    <c:v>d.</c:v>
                  </c:pt>
                  <c:pt idx="1">
                    <c:v>c.</c:v>
                  </c:pt>
                  <c:pt idx="2">
                    <c:v>b.</c:v>
                  </c:pt>
                  <c:pt idx="3">
                    <c:v>a.</c:v>
                  </c:pt>
                </c:lvl>
              </c:multiLvlStrCache>
            </c:multiLvlStrRef>
          </c:cat>
          <c:val>
            <c:numRef>
              <c:f>DQ41_1!$D$2:$D$5</c:f>
              <c:numCache>
                <c:formatCode>General</c:formatCode>
                <c:ptCount val="4"/>
                <c:pt idx="0">
                  <c:v>93.8</c:v>
                </c:pt>
                <c:pt idx="1">
                  <c:v>94.7</c:v>
                </c:pt>
                <c:pt idx="2">
                  <c:v>93.8</c:v>
                </c:pt>
                <c:pt idx="3">
                  <c:v>93.2</c:v>
                </c:pt>
              </c:numCache>
            </c:numRef>
          </c:val>
          <c:extLst>
            <c:ext xmlns:c16="http://schemas.microsoft.com/office/drawing/2014/chart" uri="{C3380CC4-5D6E-409C-BE32-E72D297353CC}">
              <c16:uniqueId val="{00000000-BAEC-4D31-B7A7-DDB2D0E4153E}"/>
            </c:ext>
          </c:extLst>
        </c:ser>
        <c:ser>
          <c:idx val="1"/>
          <c:order val="1"/>
          <c:tx>
            <c:strRef>
              <c:f>DQ41_1!$E$1</c:f>
              <c:strCache>
                <c:ptCount val="1"/>
                <c:pt idx="0">
                  <c:v>Junior/Senior High Schools</c:v>
                </c:pt>
              </c:strCache>
            </c:strRef>
          </c:tx>
          <c:spPr>
            <a:solidFill>
              <a:srgbClr val="F96A1B"/>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BAEC-4D31-B7A7-DDB2D0E4153E}"/>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BAEC-4D31-B7A7-DDB2D0E4153E}"/>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BAEC-4D31-B7A7-DDB2D0E4153E}"/>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BAEC-4D31-B7A7-DDB2D0E4153E}"/>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DQ41_1!$B$2:$C$5</c:f>
              <c:multiLvlStrCache>
                <c:ptCount val="4"/>
                <c:lvl>
                  <c:pt idx="0">
                    <c:v>Epilepsy or seizure disorder</c:v>
                  </c:pt>
                  <c:pt idx="1">
                    <c:v>Diabetes</c:v>
                  </c:pt>
                  <c:pt idx="2">
                    <c:v>Food allergies</c:v>
                  </c:pt>
                  <c:pt idx="3">
                    <c:v>Asthma</c:v>
                  </c:pt>
                </c:lvl>
                <c:lvl>
                  <c:pt idx="0">
                    <c:v>d.</c:v>
                  </c:pt>
                  <c:pt idx="1">
                    <c:v>c.</c:v>
                  </c:pt>
                  <c:pt idx="2">
                    <c:v>b.</c:v>
                  </c:pt>
                  <c:pt idx="3">
                    <c:v>a.</c:v>
                  </c:pt>
                </c:lvl>
              </c:multiLvlStrCache>
            </c:multiLvlStrRef>
          </c:cat>
          <c:val>
            <c:numRef>
              <c:f>DQ41_1!$E$2:$E$5</c:f>
              <c:numCache>
                <c:formatCode>General</c:formatCode>
                <c:ptCount val="4"/>
                <c:pt idx="0">
                  <c:v>8.9999999999999998E-4</c:v>
                </c:pt>
                <c:pt idx="1">
                  <c:v>8.9999999999999998E-4</c:v>
                </c:pt>
                <c:pt idx="2">
                  <c:v>8.9999999999999998E-4</c:v>
                </c:pt>
                <c:pt idx="3">
                  <c:v>8.9999999999999998E-4</c:v>
                </c:pt>
              </c:numCache>
            </c:numRef>
          </c:val>
          <c:extLst>
            <c:ext xmlns:c16="http://schemas.microsoft.com/office/drawing/2014/chart" uri="{C3380CC4-5D6E-409C-BE32-E72D297353CC}">
              <c16:uniqueId val="{00000005-BAEC-4D31-B7A7-DDB2D0E4153E}"/>
            </c:ext>
          </c:extLst>
        </c:ser>
        <c:ser>
          <c:idx val="2"/>
          <c:order val="2"/>
          <c:tx>
            <c:strRef>
              <c:f>DQ41_1!$F$1</c:f>
              <c:strCache>
                <c:ptCount val="1"/>
                <c:pt idx="0">
                  <c:v>Middle Schools</c:v>
                </c:pt>
              </c:strCache>
            </c:strRef>
          </c:tx>
          <c:spPr>
            <a:solidFill>
              <a:srgbClr val="08A1D9"/>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DQ41_1!$B$2:$C$5</c:f>
              <c:multiLvlStrCache>
                <c:ptCount val="4"/>
                <c:lvl>
                  <c:pt idx="0">
                    <c:v>Epilepsy or seizure disorder</c:v>
                  </c:pt>
                  <c:pt idx="1">
                    <c:v>Diabetes</c:v>
                  </c:pt>
                  <c:pt idx="2">
                    <c:v>Food allergies</c:v>
                  </c:pt>
                  <c:pt idx="3">
                    <c:v>Asthma</c:v>
                  </c:pt>
                </c:lvl>
                <c:lvl>
                  <c:pt idx="0">
                    <c:v>d.</c:v>
                  </c:pt>
                  <c:pt idx="1">
                    <c:v>c.</c:v>
                  </c:pt>
                  <c:pt idx="2">
                    <c:v>b.</c:v>
                  </c:pt>
                  <c:pt idx="3">
                    <c:v>a.</c:v>
                  </c:pt>
                </c:lvl>
              </c:multiLvlStrCache>
            </c:multiLvlStrRef>
          </c:cat>
          <c:val>
            <c:numRef>
              <c:f>DQ41_1!$F$2:$F$5</c:f>
              <c:numCache>
                <c:formatCode>General</c:formatCode>
                <c:ptCount val="4"/>
                <c:pt idx="0">
                  <c:v>93.9</c:v>
                </c:pt>
                <c:pt idx="1">
                  <c:v>94.8</c:v>
                </c:pt>
                <c:pt idx="2">
                  <c:v>93.1</c:v>
                </c:pt>
                <c:pt idx="3">
                  <c:v>94.8</c:v>
                </c:pt>
              </c:numCache>
            </c:numRef>
          </c:val>
          <c:extLst>
            <c:ext xmlns:c16="http://schemas.microsoft.com/office/drawing/2014/chart" uri="{C3380CC4-5D6E-409C-BE32-E72D297353CC}">
              <c16:uniqueId val="{00000006-BAEC-4D31-B7A7-DDB2D0E4153E}"/>
            </c:ext>
          </c:extLst>
        </c:ser>
        <c:ser>
          <c:idx val="3"/>
          <c:order val="3"/>
          <c:tx>
            <c:strRef>
              <c:f>DQ41_1!$G$1</c:f>
              <c:strCache>
                <c:ptCount val="1"/>
                <c:pt idx="0">
                  <c:v>High Schools</c:v>
                </c:pt>
              </c:strCache>
            </c:strRef>
          </c:tx>
          <c:spPr>
            <a:solidFill>
              <a:srgbClr val="7C984A"/>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DQ41_1!$B$2:$C$5</c:f>
              <c:multiLvlStrCache>
                <c:ptCount val="4"/>
                <c:lvl>
                  <c:pt idx="0">
                    <c:v>Epilepsy or seizure disorder</c:v>
                  </c:pt>
                  <c:pt idx="1">
                    <c:v>Diabetes</c:v>
                  </c:pt>
                  <c:pt idx="2">
                    <c:v>Food allergies</c:v>
                  </c:pt>
                  <c:pt idx="3">
                    <c:v>Asthma</c:v>
                  </c:pt>
                </c:lvl>
                <c:lvl>
                  <c:pt idx="0">
                    <c:v>d.</c:v>
                  </c:pt>
                  <c:pt idx="1">
                    <c:v>c.</c:v>
                  </c:pt>
                  <c:pt idx="2">
                    <c:v>b.</c:v>
                  </c:pt>
                  <c:pt idx="3">
                    <c:v>a.</c:v>
                  </c:pt>
                </c:lvl>
              </c:multiLvlStrCache>
            </c:multiLvlStrRef>
          </c:cat>
          <c:val>
            <c:numRef>
              <c:f>DQ41_1!$G$2:$G$5</c:f>
              <c:numCache>
                <c:formatCode>General</c:formatCode>
                <c:ptCount val="4"/>
                <c:pt idx="0">
                  <c:v>93.1</c:v>
                </c:pt>
                <c:pt idx="1">
                  <c:v>94.3</c:v>
                </c:pt>
                <c:pt idx="2">
                  <c:v>94.2</c:v>
                </c:pt>
                <c:pt idx="3">
                  <c:v>90.7</c:v>
                </c:pt>
              </c:numCache>
            </c:numRef>
          </c:val>
          <c:extLst>
            <c:ext xmlns:c16="http://schemas.microsoft.com/office/drawing/2014/chart" uri="{C3380CC4-5D6E-409C-BE32-E72D297353CC}">
              <c16:uniqueId val="{00000007-BAEC-4D31-B7A7-DDB2D0E4153E}"/>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55375077300685E-2"/>
          <c:y val="0.86737709769761318"/>
          <c:w val="0.93095595653083874"/>
          <c:h val="4.6502734841596977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6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7876398785999"/>
          <c:y val="0.14961749470774677"/>
          <c:w val="0.65973256762027943"/>
          <c:h val="0.70765031280691049"/>
        </c:manualLayout>
      </c:layout>
      <c:barChart>
        <c:barDir val="bar"/>
        <c:grouping val="clustered"/>
        <c:varyColors val="0"/>
        <c:ser>
          <c:idx val="0"/>
          <c:order val="0"/>
          <c:tx>
            <c:strRef>
              <c:f>DQ41_2!$D$1</c:f>
              <c:strCache>
                <c:ptCount val="1"/>
                <c:pt idx="0">
                  <c:v>All Schools</c:v>
                </c:pt>
              </c:strCache>
            </c:strRef>
          </c:tx>
          <c:spPr>
            <a:solidFill>
              <a:srgbClr val="797B7E"/>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DQ41_2!$B$2:$C$4</c:f>
              <c:multiLvlStrCache>
                <c:ptCount val="3"/>
                <c:lvl>
                  <c:pt idx="0">
                    <c:v>Oral health condition (e.g., abscess, tooth decay)</c:v>
                  </c:pt>
                  <c:pt idx="1">
                    <c:v>Hypertension/high blood pressure</c:v>
                  </c:pt>
                  <c:pt idx="2">
                    <c:v>Obesity</c:v>
                  </c:pt>
                </c:lvl>
                <c:lvl>
                  <c:pt idx="0">
                    <c:v>g.</c:v>
                  </c:pt>
                  <c:pt idx="1">
                    <c:v>f.</c:v>
                  </c:pt>
                  <c:pt idx="2">
                    <c:v>e.</c:v>
                  </c:pt>
                </c:lvl>
              </c:multiLvlStrCache>
            </c:multiLvlStrRef>
          </c:cat>
          <c:val>
            <c:numRef>
              <c:f>DQ41_2!$D$2:$D$4</c:f>
              <c:numCache>
                <c:formatCode>General</c:formatCode>
                <c:ptCount val="3"/>
                <c:pt idx="0">
                  <c:v>43.8</c:v>
                </c:pt>
                <c:pt idx="1">
                  <c:v>67</c:v>
                </c:pt>
                <c:pt idx="2">
                  <c:v>33.4</c:v>
                </c:pt>
              </c:numCache>
            </c:numRef>
          </c:val>
          <c:extLst>
            <c:ext xmlns:c16="http://schemas.microsoft.com/office/drawing/2014/chart" uri="{C3380CC4-5D6E-409C-BE32-E72D297353CC}">
              <c16:uniqueId val="{00000000-204D-4EE6-9ED0-5941151D5948}"/>
            </c:ext>
          </c:extLst>
        </c:ser>
        <c:ser>
          <c:idx val="1"/>
          <c:order val="1"/>
          <c:tx>
            <c:strRef>
              <c:f>DQ41_2!$E$1</c:f>
              <c:strCache>
                <c:ptCount val="1"/>
                <c:pt idx="0">
                  <c:v>Junior/Senior High Schools</c:v>
                </c:pt>
              </c:strCache>
            </c:strRef>
          </c:tx>
          <c:spPr>
            <a:solidFill>
              <a:srgbClr val="F96A1B"/>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204D-4EE6-9ED0-5941151D5948}"/>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204D-4EE6-9ED0-5941151D5948}"/>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204D-4EE6-9ED0-5941151D5948}"/>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DQ41_2!$B$2:$C$4</c:f>
              <c:multiLvlStrCache>
                <c:ptCount val="3"/>
                <c:lvl>
                  <c:pt idx="0">
                    <c:v>Oral health condition (e.g., abscess, tooth decay)</c:v>
                  </c:pt>
                  <c:pt idx="1">
                    <c:v>Hypertension/high blood pressure</c:v>
                  </c:pt>
                  <c:pt idx="2">
                    <c:v>Obesity</c:v>
                  </c:pt>
                </c:lvl>
                <c:lvl>
                  <c:pt idx="0">
                    <c:v>g.</c:v>
                  </c:pt>
                  <c:pt idx="1">
                    <c:v>f.</c:v>
                  </c:pt>
                  <c:pt idx="2">
                    <c:v>e.</c:v>
                  </c:pt>
                </c:lvl>
              </c:multiLvlStrCache>
            </c:multiLvlStrRef>
          </c:cat>
          <c:val>
            <c:numRef>
              <c:f>DQ41_2!$E$2:$E$4</c:f>
              <c:numCache>
                <c:formatCode>General</c:formatCode>
                <c:ptCount val="3"/>
                <c:pt idx="0">
                  <c:v>8.9999999999999998E-4</c:v>
                </c:pt>
                <c:pt idx="1">
                  <c:v>8.9999999999999998E-4</c:v>
                </c:pt>
                <c:pt idx="2">
                  <c:v>8.9999999999999998E-4</c:v>
                </c:pt>
              </c:numCache>
            </c:numRef>
          </c:val>
          <c:extLst>
            <c:ext xmlns:c16="http://schemas.microsoft.com/office/drawing/2014/chart" uri="{C3380CC4-5D6E-409C-BE32-E72D297353CC}">
              <c16:uniqueId val="{00000004-204D-4EE6-9ED0-5941151D5948}"/>
            </c:ext>
          </c:extLst>
        </c:ser>
        <c:ser>
          <c:idx val="2"/>
          <c:order val="2"/>
          <c:tx>
            <c:strRef>
              <c:f>DQ41_2!$F$1</c:f>
              <c:strCache>
                <c:ptCount val="1"/>
                <c:pt idx="0">
                  <c:v>Middle Schools</c:v>
                </c:pt>
              </c:strCache>
            </c:strRef>
          </c:tx>
          <c:spPr>
            <a:solidFill>
              <a:srgbClr val="08A1D9"/>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DQ41_2!$B$2:$C$4</c:f>
              <c:multiLvlStrCache>
                <c:ptCount val="3"/>
                <c:lvl>
                  <c:pt idx="0">
                    <c:v>Oral health condition (e.g., abscess, tooth decay)</c:v>
                  </c:pt>
                  <c:pt idx="1">
                    <c:v>Hypertension/high blood pressure</c:v>
                  </c:pt>
                  <c:pt idx="2">
                    <c:v>Obesity</c:v>
                  </c:pt>
                </c:lvl>
                <c:lvl>
                  <c:pt idx="0">
                    <c:v>g.</c:v>
                  </c:pt>
                  <c:pt idx="1">
                    <c:v>f.</c:v>
                  </c:pt>
                  <c:pt idx="2">
                    <c:v>e.</c:v>
                  </c:pt>
                </c:lvl>
              </c:multiLvlStrCache>
            </c:multiLvlStrRef>
          </c:cat>
          <c:val>
            <c:numRef>
              <c:f>DQ41_2!$F$2:$F$4</c:f>
              <c:numCache>
                <c:formatCode>General</c:formatCode>
                <c:ptCount val="3"/>
                <c:pt idx="0">
                  <c:v>47.9</c:v>
                </c:pt>
                <c:pt idx="1">
                  <c:v>67</c:v>
                </c:pt>
                <c:pt idx="2">
                  <c:v>34.799999999999997</c:v>
                </c:pt>
              </c:numCache>
            </c:numRef>
          </c:val>
          <c:extLst>
            <c:ext xmlns:c16="http://schemas.microsoft.com/office/drawing/2014/chart" uri="{C3380CC4-5D6E-409C-BE32-E72D297353CC}">
              <c16:uniqueId val="{00000005-204D-4EE6-9ED0-5941151D5948}"/>
            </c:ext>
          </c:extLst>
        </c:ser>
        <c:ser>
          <c:idx val="3"/>
          <c:order val="3"/>
          <c:tx>
            <c:strRef>
              <c:f>DQ41_2!$G$1</c:f>
              <c:strCache>
                <c:ptCount val="1"/>
                <c:pt idx="0">
                  <c:v>High Schools</c:v>
                </c:pt>
              </c:strCache>
            </c:strRef>
          </c:tx>
          <c:spPr>
            <a:solidFill>
              <a:srgbClr val="7C984A"/>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DQ41_2!$B$2:$C$4</c:f>
              <c:multiLvlStrCache>
                <c:ptCount val="3"/>
                <c:lvl>
                  <c:pt idx="0">
                    <c:v>Oral health condition (e.g., abscess, tooth decay)</c:v>
                  </c:pt>
                  <c:pt idx="1">
                    <c:v>Hypertension/high blood pressure</c:v>
                  </c:pt>
                  <c:pt idx="2">
                    <c:v>Obesity</c:v>
                  </c:pt>
                </c:lvl>
                <c:lvl>
                  <c:pt idx="0">
                    <c:v>g.</c:v>
                  </c:pt>
                  <c:pt idx="1">
                    <c:v>f.</c:v>
                  </c:pt>
                  <c:pt idx="2">
                    <c:v>e.</c:v>
                  </c:pt>
                </c:lvl>
              </c:multiLvlStrCache>
            </c:multiLvlStrRef>
          </c:cat>
          <c:val>
            <c:numRef>
              <c:f>DQ41_2!$G$2:$G$4</c:f>
              <c:numCache>
                <c:formatCode>General</c:formatCode>
                <c:ptCount val="3"/>
                <c:pt idx="0">
                  <c:v>39.9</c:v>
                </c:pt>
                <c:pt idx="1">
                  <c:v>67.900000000000006</c:v>
                </c:pt>
                <c:pt idx="2">
                  <c:v>32.200000000000003</c:v>
                </c:pt>
              </c:numCache>
            </c:numRef>
          </c:val>
          <c:extLst>
            <c:ext xmlns:c16="http://schemas.microsoft.com/office/drawing/2014/chart" uri="{C3380CC4-5D6E-409C-BE32-E72D297353CC}">
              <c16:uniqueId val="{00000006-204D-4EE6-9ED0-5941151D5948}"/>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55375077300685E-2"/>
          <c:y val="0.86737709769761318"/>
          <c:w val="0.93095595653083874"/>
          <c:h val="4.6502734841596977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6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7876398785999"/>
          <c:y val="0.14961749470774677"/>
          <c:w val="0.65973256762027943"/>
          <c:h val="0.70765031280691049"/>
        </c:manualLayout>
      </c:layout>
      <c:barChart>
        <c:barDir val="bar"/>
        <c:grouping val="clustered"/>
        <c:varyColors val="0"/>
        <c:ser>
          <c:idx val="0"/>
          <c:order val="0"/>
          <c:tx>
            <c:strRef>
              <c:f>DQ42_1!$D$1</c:f>
              <c:strCache>
                <c:ptCount val="1"/>
                <c:pt idx="0">
                  <c:v>All Schools</c:v>
                </c:pt>
              </c:strCache>
            </c:strRef>
          </c:tx>
          <c:spPr>
            <a:solidFill>
              <a:srgbClr val="797B7E"/>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DQ42_1!$B$2:$C$5</c:f>
              <c:multiLvlStrCache>
                <c:ptCount val="4"/>
                <c:lvl>
                  <c:pt idx="0">
                    <c:v>Epilepsy or seizure disorder</c:v>
                  </c:pt>
                  <c:pt idx="1">
                    <c:v>Diabetes</c:v>
                  </c:pt>
                  <c:pt idx="2">
                    <c:v>Food allergies</c:v>
                  </c:pt>
                  <c:pt idx="3">
                    <c:v>Asthma</c:v>
                  </c:pt>
                </c:lvl>
                <c:lvl>
                  <c:pt idx="0">
                    <c:v>d.</c:v>
                  </c:pt>
                  <c:pt idx="1">
                    <c:v>c.</c:v>
                  </c:pt>
                  <c:pt idx="2">
                    <c:v>b.</c:v>
                  </c:pt>
                  <c:pt idx="3">
                    <c:v>a.</c:v>
                  </c:pt>
                </c:lvl>
              </c:multiLvlStrCache>
            </c:multiLvlStrRef>
          </c:cat>
          <c:val>
            <c:numRef>
              <c:f>DQ42_1!$D$2:$D$5</c:f>
              <c:numCache>
                <c:formatCode>General</c:formatCode>
                <c:ptCount val="4"/>
                <c:pt idx="0">
                  <c:v>46.6</c:v>
                </c:pt>
                <c:pt idx="1">
                  <c:v>47.1</c:v>
                </c:pt>
                <c:pt idx="2">
                  <c:v>45.2</c:v>
                </c:pt>
                <c:pt idx="3">
                  <c:v>47.5</c:v>
                </c:pt>
              </c:numCache>
            </c:numRef>
          </c:val>
          <c:extLst>
            <c:ext xmlns:c16="http://schemas.microsoft.com/office/drawing/2014/chart" uri="{C3380CC4-5D6E-409C-BE32-E72D297353CC}">
              <c16:uniqueId val="{00000000-C31A-4F4F-BEB3-A967DB644F7F}"/>
            </c:ext>
          </c:extLst>
        </c:ser>
        <c:ser>
          <c:idx val="1"/>
          <c:order val="1"/>
          <c:tx>
            <c:strRef>
              <c:f>DQ42_1!$E$1</c:f>
              <c:strCache>
                <c:ptCount val="1"/>
                <c:pt idx="0">
                  <c:v>Junior/Senior High Schools</c:v>
                </c:pt>
              </c:strCache>
            </c:strRef>
          </c:tx>
          <c:spPr>
            <a:solidFill>
              <a:srgbClr val="F96A1B"/>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C31A-4F4F-BEB3-A967DB644F7F}"/>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C31A-4F4F-BEB3-A967DB644F7F}"/>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C31A-4F4F-BEB3-A967DB644F7F}"/>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C31A-4F4F-BEB3-A967DB644F7F}"/>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DQ42_1!$B$2:$C$5</c:f>
              <c:multiLvlStrCache>
                <c:ptCount val="4"/>
                <c:lvl>
                  <c:pt idx="0">
                    <c:v>Epilepsy or seizure disorder</c:v>
                  </c:pt>
                  <c:pt idx="1">
                    <c:v>Diabetes</c:v>
                  </c:pt>
                  <c:pt idx="2">
                    <c:v>Food allergies</c:v>
                  </c:pt>
                  <c:pt idx="3">
                    <c:v>Asthma</c:v>
                  </c:pt>
                </c:lvl>
                <c:lvl>
                  <c:pt idx="0">
                    <c:v>d.</c:v>
                  </c:pt>
                  <c:pt idx="1">
                    <c:v>c.</c:v>
                  </c:pt>
                  <c:pt idx="2">
                    <c:v>b.</c:v>
                  </c:pt>
                  <c:pt idx="3">
                    <c:v>a.</c:v>
                  </c:pt>
                </c:lvl>
              </c:multiLvlStrCache>
            </c:multiLvlStrRef>
          </c:cat>
          <c:val>
            <c:numRef>
              <c:f>DQ42_1!$E$2:$E$5</c:f>
              <c:numCache>
                <c:formatCode>General</c:formatCode>
                <c:ptCount val="4"/>
                <c:pt idx="0">
                  <c:v>8.9999999999999998E-4</c:v>
                </c:pt>
                <c:pt idx="1">
                  <c:v>8.9999999999999998E-4</c:v>
                </c:pt>
                <c:pt idx="2">
                  <c:v>8.9999999999999998E-4</c:v>
                </c:pt>
                <c:pt idx="3">
                  <c:v>8.9999999999999998E-4</c:v>
                </c:pt>
              </c:numCache>
            </c:numRef>
          </c:val>
          <c:extLst>
            <c:ext xmlns:c16="http://schemas.microsoft.com/office/drawing/2014/chart" uri="{C3380CC4-5D6E-409C-BE32-E72D297353CC}">
              <c16:uniqueId val="{00000005-C31A-4F4F-BEB3-A967DB644F7F}"/>
            </c:ext>
          </c:extLst>
        </c:ser>
        <c:ser>
          <c:idx val="2"/>
          <c:order val="2"/>
          <c:tx>
            <c:strRef>
              <c:f>DQ42_1!$F$1</c:f>
              <c:strCache>
                <c:ptCount val="1"/>
                <c:pt idx="0">
                  <c:v>Middle Schools</c:v>
                </c:pt>
              </c:strCache>
            </c:strRef>
          </c:tx>
          <c:spPr>
            <a:solidFill>
              <a:srgbClr val="08A1D9"/>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DQ42_1!$B$2:$C$5</c:f>
              <c:multiLvlStrCache>
                <c:ptCount val="4"/>
                <c:lvl>
                  <c:pt idx="0">
                    <c:v>Epilepsy or seizure disorder</c:v>
                  </c:pt>
                  <c:pt idx="1">
                    <c:v>Diabetes</c:v>
                  </c:pt>
                  <c:pt idx="2">
                    <c:v>Food allergies</c:v>
                  </c:pt>
                  <c:pt idx="3">
                    <c:v>Asthma</c:v>
                  </c:pt>
                </c:lvl>
                <c:lvl>
                  <c:pt idx="0">
                    <c:v>d.</c:v>
                  </c:pt>
                  <c:pt idx="1">
                    <c:v>c.</c:v>
                  </c:pt>
                  <c:pt idx="2">
                    <c:v>b.</c:v>
                  </c:pt>
                  <c:pt idx="3">
                    <c:v>a.</c:v>
                  </c:pt>
                </c:lvl>
              </c:multiLvlStrCache>
            </c:multiLvlStrRef>
          </c:cat>
          <c:val>
            <c:numRef>
              <c:f>DQ42_1!$F$2:$F$5</c:f>
              <c:numCache>
                <c:formatCode>General</c:formatCode>
                <c:ptCount val="4"/>
                <c:pt idx="0">
                  <c:v>42.1</c:v>
                </c:pt>
                <c:pt idx="1">
                  <c:v>43</c:v>
                </c:pt>
                <c:pt idx="2">
                  <c:v>40.299999999999997</c:v>
                </c:pt>
                <c:pt idx="3">
                  <c:v>44.7</c:v>
                </c:pt>
              </c:numCache>
            </c:numRef>
          </c:val>
          <c:extLst>
            <c:ext xmlns:c16="http://schemas.microsoft.com/office/drawing/2014/chart" uri="{C3380CC4-5D6E-409C-BE32-E72D297353CC}">
              <c16:uniqueId val="{00000006-C31A-4F4F-BEB3-A967DB644F7F}"/>
            </c:ext>
          </c:extLst>
        </c:ser>
        <c:ser>
          <c:idx val="3"/>
          <c:order val="3"/>
          <c:tx>
            <c:strRef>
              <c:f>DQ42_1!$G$1</c:f>
              <c:strCache>
                <c:ptCount val="1"/>
                <c:pt idx="0">
                  <c:v>High Schools</c:v>
                </c:pt>
              </c:strCache>
            </c:strRef>
          </c:tx>
          <c:spPr>
            <a:solidFill>
              <a:srgbClr val="7C984A"/>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DQ42_1!$B$2:$C$5</c:f>
              <c:multiLvlStrCache>
                <c:ptCount val="4"/>
                <c:lvl>
                  <c:pt idx="0">
                    <c:v>Epilepsy or seizure disorder</c:v>
                  </c:pt>
                  <c:pt idx="1">
                    <c:v>Diabetes</c:v>
                  </c:pt>
                  <c:pt idx="2">
                    <c:v>Food allergies</c:v>
                  </c:pt>
                  <c:pt idx="3">
                    <c:v>Asthma</c:v>
                  </c:pt>
                </c:lvl>
                <c:lvl>
                  <c:pt idx="0">
                    <c:v>d.</c:v>
                  </c:pt>
                  <c:pt idx="1">
                    <c:v>c.</c:v>
                  </c:pt>
                  <c:pt idx="2">
                    <c:v>b.</c:v>
                  </c:pt>
                  <c:pt idx="3">
                    <c:v>a.</c:v>
                  </c:pt>
                </c:lvl>
              </c:multiLvlStrCache>
            </c:multiLvlStrRef>
          </c:cat>
          <c:val>
            <c:numRef>
              <c:f>DQ42_1!$G$2:$G$5</c:f>
              <c:numCache>
                <c:formatCode>General</c:formatCode>
                <c:ptCount val="4"/>
                <c:pt idx="0">
                  <c:v>54.9</c:v>
                </c:pt>
                <c:pt idx="1">
                  <c:v>54.9</c:v>
                </c:pt>
                <c:pt idx="2">
                  <c:v>53.7</c:v>
                </c:pt>
                <c:pt idx="3">
                  <c:v>53.7</c:v>
                </c:pt>
              </c:numCache>
            </c:numRef>
          </c:val>
          <c:extLst>
            <c:ext xmlns:c16="http://schemas.microsoft.com/office/drawing/2014/chart" uri="{C3380CC4-5D6E-409C-BE32-E72D297353CC}">
              <c16:uniqueId val="{00000007-C31A-4F4F-BEB3-A967DB644F7F}"/>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55375077300685E-2"/>
          <c:y val="0.86737709769761318"/>
          <c:w val="0.93095595653083874"/>
          <c:h val="4.6502734841596977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6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7876398785999"/>
          <c:y val="0.14961749470774677"/>
          <c:w val="0.65973256762027943"/>
          <c:h val="0.70765031280691049"/>
        </c:manualLayout>
      </c:layout>
      <c:barChart>
        <c:barDir val="bar"/>
        <c:grouping val="clustered"/>
        <c:varyColors val="0"/>
        <c:ser>
          <c:idx val="0"/>
          <c:order val="0"/>
          <c:tx>
            <c:strRef>
              <c:f>DQ42_2!$D$1</c:f>
              <c:strCache>
                <c:ptCount val="1"/>
                <c:pt idx="0">
                  <c:v>All Schools</c:v>
                </c:pt>
              </c:strCache>
            </c:strRef>
          </c:tx>
          <c:spPr>
            <a:solidFill>
              <a:srgbClr val="797B7E"/>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DQ42_2!$B$2:$C$4</c:f>
              <c:multiLvlStrCache>
                <c:ptCount val="3"/>
                <c:lvl>
                  <c:pt idx="0">
                    <c:v>Oral health condition (e.g., abscess, tooth decay)</c:v>
                  </c:pt>
                  <c:pt idx="1">
                    <c:v>Hypertension/high blood pressure</c:v>
                  </c:pt>
                  <c:pt idx="2">
                    <c:v>Obesity</c:v>
                  </c:pt>
                </c:lvl>
                <c:lvl>
                  <c:pt idx="0">
                    <c:v>g.</c:v>
                  </c:pt>
                  <c:pt idx="1">
                    <c:v>f.</c:v>
                  </c:pt>
                  <c:pt idx="2">
                    <c:v>e.</c:v>
                  </c:pt>
                </c:lvl>
              </c:multiLvlStrCache>
            </c:multiLvlStrRef>
          </c:cat>
          <c:val>
            <c:numRef>
              <c:f>DQ42_2!$D$2:$D$4</c:f>
              <c:numCache>
                <c:formatCode>General</c:formatCode>
                <c:ptCount val="3"/>
                <c:pt idx="0">
                  <c:v>46.4</c:v>
                </c:pt>
                <c:pt idx="1">
                  <c:v>42</c:v>
                </c:pt>
                <c:pt idx="2">
                  <c:v>33.200000000000003</c:v>
                </c:pt>
              </c:numCache>
            </c:numRef>
          </c:val>
          <c:extLst>
            <c:ext xmlns:c16="http://schemas.microsoft.com/office/drawing/2014/chart" uri="{C3380CC4-5D6E-409C-BE32-E72D297353CC}">
              <c16:uniqueId val="{00000000-660C-4907-B5A1-02718F9791B5}"/>
            </c:ext>
          </c:extLst>
        </c:ser>
        <c:ser>
          <c:idx val="1"/>
          <c:order val="1"/>
          <c:tx>
            <c:strRef>
              <c:f>DQ42_2!$E$1</c:f>
              <c:strCache>
                <c:ptCount val="1"/>
                <c:pt idx="0">
                  <c:v>Junior/Senior High Schools</c:v>
                </c:pt>
              </c:strCache>
            </c:strRef>
          </c:tx>
          <c:spPr>
            <a:solidFill>
              <a:srgbClr val="F96A1B"/>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660C-4907-B5A1-02718F9791B5}"/>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660C-4907-B5A1-02718F9791B5}"/>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660C-4907-B5A1-02718F9791B5}"/>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DQ42_2!$B$2:$C$4</c:f>
              <c:multiLvlStrCache>
                <c:ptCount val="3"/>
                <c:lvl>
                  <c:pt idx="0">
                    <c:v>Oral health condition (e.g., abscess, tooth decay)</c:v>
                  </c:pt>
                  <c:pt idx="1">
                    <c:v>Hypertension/high blood pressure</c:v>
                  </c:pt>
                  <c:pt idx="2">
                    <c:v>Obesity</c:v>
                  </c:pt>
                </c:lvl>
                <c:lvl>
                  <c:pt idx="0">
                    <c:v>g.</c:v>
                  </c:pt>
                  <c:pt idx="1">
                    <c:v>f.</c:v>
                  </c:pt>
                  <c:pt idx="2">
                    <c:v>e.</c:v>
                  </c:pt>
                </c:lvl>
              </c:multiLvlStrCache>
            </c:multiLvlStrRef>
          </c:cat>
          <c:val>
            <c:numRef>
              <c:f>DQ42_2!$E$2:$E$4</c:f>
              <c:numCache>
                <c:formatCode>General</c:formatCode>
                <c:ptCount val="3"/>
                <c:pt idx="0">
                  <c:v>8.9999999999999998E-4</c:v>
                </c:pt>
                <c:pt idx="1">
                  <c:v>8.9999999999999998E-4</c:v>
                </c:pt>
                <c:pt idx="2">
                  <c:v>8.9999999999999998E-4</c:v>
                </c:pt>
              </c:numCache>
            </c:numRef>
          </c:val>
          <c:extLst>
            <c:ext xmlns:c16="http://schemas.microsoft.com/office/drawing/2014/chart" uri="{C3380CC4-5D6E-409C-BE32-E72D297353CC}">
              <c16:uniqueId val="{00000004-660C-4907-B5A1-02718F9791B5}"/>
            </c:ext>
          </c:extLst>
        </c:ser>
        <c:ser>
          <c:idx val="2"/>
          <c:order val="2"/>
          <c:tx>
            <c:strRef>
              <c:f>DQ42_2!$F$1</c:f>
              <c:strCache>
                <c:ptCount val="1"/>
                <c:pt idx="0">
                  <c:v>Middle Schools</c:v>
                </c:pt>
              </c:strCache>
            </c:strRef>
          </c:tx>
          <c:spPr>
            <a:solidFill>
              <a:srgbClr val="08A1D9"/>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DQ42_2!$B$2:$C$4</c:f>
              <c:multiLvlStrCache>
                <c:ptCount val="3"/>
                <c:lvl>
                  <c:pt idx="0">
                    <c:v>Oral health condition (e.g., abscess, tooth decay)</c:v>
                  </c:pt>
                  <c:pt idx="1">
                    <c:v>Hypertension/high blood pressure</c:v>
                  </c:pt>
                  <c:pt idx="2">
                    <c:v>Obesity</c:v>
                  </c:pt>
                </c:lvl>
                <c:lvl>
                  <c:pt idx="0">
                    <c:v>g.</c:v>
                  </c:pt>
                  <c:pt idx="1">
                    <c:v>f.</c:v>
                  </c:pt>
                  <c:pt idx="2">
                    <c:v>e.</c:v>
                  </c:pt>
                </c:lvl>
              </c:multiLvlStrCache>
            </c:multiLvlStrRef>
          </c:cat>
          <c:val>
            <c:numRef>
              <c:f>DQ42_2!$F$2:$F$4</c:f>
              <c:numCache>
                <c:formatCode>General</c:formatCode>
                <c:ptCount val="3"/>
                <c:pt idx="0">
                  <c:v>45.6</c:v>
                </c:pt>
                <c:pt idx="1">
                  <c:v>36.299999999999997</c:v>
                </c:pt>
                <c:pt idx="2">
                  <c:v>30.1</c:v>
                </c:pt>
              </c:numCache>
            </c:numRef>
          </c:val>
          <c:extLst>
            <c:ext xmlns:c16="http://schemas.microsoft.com/office/drawing/2014/chart" uri="{C3380CC4-5D6E-409C-BE32-E72D297353CC}">
              <c16:uniqueId val="{00000005-660C-4907-B5A1-02718F9791B5}"/>
            </c:ext>
          </c:extLst>
        </c:ser>
        <c:ser>
          <c:idx val="3"/>
          <c:order val="3"/>
          <c:tx>
            <c:strRef>
              <c:f>DQ42_2!$G$1</c:f>
              <c:strCache>
                <c:ptCount val="1"/>
                <c:pt idx="0">
                  <c:v>High Schools</c:v>
                </c:pt>
              </c:strCache>
            </c:strRef>
          </c:tx>
          <c:spPr>
            <a:solidFill>
              <a:srgbClr val="7C984A"/>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DQ42_2!$B$2:$C$4</c:f>
              <c:multiLvlStrCache>
                <c:ptCount val="3"/>
                <c:lvl>
                  <c:pt idx="0">
                    <c:v>Oral health condition (e.g., abscess, tooth decay)</c:v>
                  </c:pt>
                  <c:pt idx="1">
                    <c:v>Hypertension/high blood pressure</c:v>
                  </c:pt>
                  <c:pt idx="2">
                    <c:v>Obesity</c:v>
                  </c:pt>
                </c:lvl>
                <c:lvl>
                  <c:pt idx="0">
                    <c:v>g.</c:v>
                  </c:pt>
                  <c:pt idx="1">
                    <c:v>f.</c:v>
                  </c:pt>
                  <c:pt idx="2">
                    <c:v>e.</c:v>
                  </c:pt>
                </c:lvl>
              </c:multiLvlStrCache>
            </c:multiLvlStrRef>
          </c:cat>
          <c:val>
            <c:numRef>
              <c:f>DQ42_2!$G$2:$G$4</c:f>
              <c:numCache>
                <c:formatCode>General</c:formatCode>
                <c:ptCount val="3"/>
                <c:pt idx="0">
                  <c:v>50.2</c:v>
                </c:pt>
                <c:pt idx="1">
                  <c:v>51.4</c:v>
                </c:pt>
                <c:pt idx="2">
                  <c:v>38.6</c:v>
                </c:pt>
              </c:numCache>
            </c:numRef>
          </c:val>
          <c:extLst>
            <c:ext xmlns:c16="http://schemas.microsoft.com/office/drawing/2014/chart" uri="{C3380CC4-5D6E-409C-BE32-E72D297353CC}">
              <c16:uniqueId val="{00000006-660C-4907-B5A1-02718F9791B5}"/>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55375077300685E-2"/>
          <c:y val="0.86737709769761318"/>
          <c:w val="0.93095595653083874"/>
          <c:h val="4.6502734841596977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7876398785999"/>
          <c:y val="0.14961749470774677"/>
          <c:w val="0.65973256762027943"/>
          <c:h val="0.70765031280691049"/>
        </c:manualLayout>
      </c:layout>
      <c:barChart>
        <c:barDir val="bar"/>
        <c:grouping val="clustered"/>
        <c:varyColors val="0"/>
        <c:ser>
          <c:idx val="0"/>
          <c:order val="0"/>
          <c:tx>
            <c:strRef>
              <c:f>DQ04_1!$D$1</c:f>
              <c:strCache>
                <c:ptCount val="1"/>
                <c:pt idx="0">
                  <c:v>All Schools</c:v>
                </c:pt>
              </c:strCache>
            </c:strRef>
          </c:tx>
          <c:spPr>
            <a:solidFill>
              <a:srgbClr val="797B7E"/>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DQ04_1!$B$2:$C$5</c:f>
              <c:multiLvlStrCache>
                <c:ptCount val="4"/>
                <c:lvl>
                  <c:pt idx="0">
                    <c:v>Communicated to parents and families about district’s local wellness policy</c:v>
                  </c:pt>
                  <c:pt idx="1">
                    <c:v>Communicated to school staff about district’s local wellness policy</c:v>
                  </c:pt>
                  <c:pt idx="2">
                    <c:v>Helped revise district’s local wellness policy</c:v>
                  </c:pt>
                  <c:pt idx="3">
                    <c:v>Reviewed district’s local wellness policy</c:v>
                  </c:pt>
                </c:lvl>
                <c:lvl>
                  <c:pt idx="0">
                    <c:v>d.</c:v>
                  </c:pt>
                  <c:pt idx="1">
                    <c:v>c.</c:v>
                  </c:pt>
                  <c:pt idx="2">
                    <c:v>b.</c:v>
                  </c:pt>
                  <c:pt idx="3">
                    <c:v>a.</c:v>
                  </c:pt>
                </c:lvl>
              </c:multiLvlStrCache>
            </c:multiLvlStrRef>
          </c:cat>
          <c:val>
            <c:numRef>
              <c:f>DQ04_1!$D$2:$D$5</c:f>
              <c:numCache>
                <c:formatCode>General</c:formatCode>
                <c:ptCount val="4"/>
                <c:pt idx="0">
                  <c:v>53.4</c:v>
                </c:pt>
                <c:pt idx="1">
                  <c:v>67.599999999999994</c:v>
                </c:pt>
                <c:pt idx="2">
                  <c:v>45</c:v>
                </c:pt>
                <c:pt idx="3">
                  <c:v>78.8</c:v>
                </c:pt>
              </c:numCache>
            </c:numRef>
          </c:val>
          <c:extLst>
            <c:ext xmlns:c16="http://schemas.microsoft.com/office/drawing/2014/chart" uri="{C3380CC4-5D6E-409C-BE32-E72D297353CC}">
              <c16:uniqueId val="{00000000-1478-4E1D-BFCE-596C4786A5A9}"/>
            </c:ext>
          </c:extLst>
        </c:ser>
        <c:ser>
          <c:idx val="1"/>
          <c:order val="1"/>
          <c:tx>
            <c:strRef>
              <c:f>DQ04_1!$E$1</c:f>
              <c:strCache>
                <c:ptCount val="1"/>
                <c:pt idx="0">
                  <c:v>Junior/Senior High Schools</c:v>
                </c:pt>
              </c:strCache>
            </c:strRef>
          </c:tx>
          <c:spPr>
            <a:solidFill>
              <a:srgbClr val="F96A1B"/>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1478-4E1D-BFCE-596C4786A5A9}"/>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1478-4E1D-BFCE-596C4786A5A9}"/>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1478-4E1D-BFCE-596C4786A5A9}"/>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1478-4E1D-BFCE-596C4786A5A9}"/>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DQ04_1!$B$2:$C$5</c:f>
              <c:multiLvlStrCache>
                <c:ptCount val="4"/>
                <c:lvl>
                  <c:pt idx="0">
                    <c:v>Communicated to parents and families about district’s local wellness policy</c:v>
                  </c:pt>
                  <c:pt idx="1">
                    <c:v>Communicated to school staff about district’s local wellness policy</c:v>
                  </c:pt>
                  <c:pt idx="2">
                    <c:v>Helped revise district’s local wellness policy</c:v>
                  </c:pt>
                  <c:pt idx="3">
                    <c:v>Reviewed district’s local wellness policy</c:v>
                  </c:pt>
                </c:lvl>
                <c:lvl>
                  <c:pt idx="0">
                    <c:v>d.</c:v>
                  </c:pt>
                  <c:pt idx="1">
                    <c:v>c.</c:v>
                  </c:pt>
                  <c:pt idx="2">
                    <c:v>b.</c:v>
                  </c:pt>
                  <c:pt idx="3">
                    <c:v>a.</c:v>
                  </c:pt>
                </c:lvl>
              </c:multiLvlStrCache>
            </c:multiLvlStrRef>
          </c:cat>
          <c:val>
            <c:numRef>
              <c:f>DQ04_1!$E$2:$E$5</c:f>
              <c:numCache>
                <c:formatCode>General</c:formatCode>
                <c:ptCount val="4"/>
                <c:pt idx="0">
                  <c:v>8.9999999999999998E-4</c:v>
                </c:pt>
                <c:pt idx="1">
                  <c:v>8.9999999999999998E-4</c:v>
                </c:pt>
                <c:pt idx="2">
                  <c:v>8.9999999999999998E-4</c:v>
                </c:pt>
                <c:pt idx="3">
                  <c:v>8.9999999999999998E-4</c:v>
                </c:pt>
              </c:numCache>
            </c:numRef>
          </c:val>
          <c:extLst>
            <c:ext xmlns:c16="http://schemas.microsoft.com/office/drawing/2014/chart" uri="{C3380CC4-5D6E-409C-BE32-E72D297353CC}">
              <c16:uniqueId val="{00000005-1478-4E1D-BFCE-596C4786A5A9}"/>
            </c:ext>
          </c:extLst>
        </c:ser>
        <c:ser>
          <c:idx val="2"/>
          <c:order val="2"/>
          <c:tx>
            <c:strRef>
              <c:f>DQ04_1!$F$1</c:f>
              <c:strCache>
                <c:ptCount val="1"/>
                <c:pt idx="0">
                  <c:v>Middle Schools</c:v>
                </c:pt>
              </c:strCache>
            </c:strRef>
          </c:tx>
          <c:spPr>
            <a:solidFill>
              <a:srgbClr val="08A1D9"/>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DQ04_1!$B$2:$C$5</c:f>
              <c:multiLvlStrCache>
                <c:ptCount val="4"/>
                <c:lvl>
                  <c:pt idx="0">
                    <c:v>Communicated to parents and families about district’s local wellness policy</c:v>
                  </c:pt>
                  <c:pt idx="1">
                    <c:v>Communicated to school staff about district’s local wellness policy</c:v>
                  </c:pt>
                  <c:pt idx="2">
                    <c:v>Helped revise district’s local wellness policy</c:v>
                  </c:pt>
                  <c:pt idx="3">
                    <c:v>Reviewed district’s local wellness policy</c:v>
                  </c:pt>
                </c:lvl>
                <c:lvl>
                  <c:pt idx="0">
                    <c:v>d.</c:v>
                  </c:pt>
                  <c:pt idx="1">
                    <c:v>c.</c:v>
                  </c:pt>
                  <c:pt idx="2">
                    <c:v>b.</c:v>
                  </c:pt>
                  <c:pt idx="3">
                    <c:v>a.</c:v>
                  </c:pt>
                </c:lvl>
              </c:multiLvlStrCache>
            </c:multiLvlStrRef>
          </c:cat>
          <c:val>
            <c:numRef>
              <c:f>DQ04_1!$F$2:$F$5</c:f>
              <c:numCache>
                <c:formatCode>General</c:formatCode>
                <c:ptCount val="4"/>
                <c:pt idx="0">
                  <c:v>55.1</c:v>
                </c:pt>
                <c:pt idx="1">
                  <c:v>67.7</c:v>
                </c:pt>
                <c:pt idx="2">
                  <c:v>44.9</c:v>
                </c:pt>
                <c:pt idx="3">
                  <c:v>78</c:v>
                </c:pt>
              </c:numCache>
            </c:numRef>
          </c:val>
          <c:extLst>
            <c:ext xmlns:c16="http://schemas.microsoft.com/office/drawing/2014/chart" uri="{C3380CC4-5D6E-409C-BE32-E72D297353CC}">
              <c16:uniqueId val="{00000006-1478-4E1D-BFCE-596C4786A5A9}"/>
            </c:ext>
          </c:extLst>
        </c:ser>
        <c:ser>
          <c:idx val="3"/>
          <c:order val="3"/>
          <c:tx>
            <c:strRef>
              <c:f>DQ04_1!$G$1</c:f>
              <c:strCache>
                <c:ptCount val="1"/>
                <c:pt idx="0">
                  <c:v>High Schools</c:v>
                </c:pt>
              </c:strCache>
            </c:strRef>
          </c:tx>
          <c:spPr>
            <a:solidFill>
              <a:srgbClr val="7C984A"/>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DQ04_1!$B$2:$C$5</c:f>
              <c:multiLvlStrCache>
                <c:ptCount val="4"/>
                <c:lvl>
                  <c:pt idx="0">
                    <c:v>Communicated to parents and families about district’s local wellness policy</c:v>
                  </c:pt>
                  <c:pt idx="1">
                    <c:v>Communicated to school staff about district’s local wellness policy</c:v>
                  </c:pt>
                  <c:pt idx="2">
                    <c:v>Helped revise district’s local wellness policy</c:v>
                  </c:pt>
                  <c:pt idx="3">
                    <c:v>Reviewed district’s local wellness policy</c:v>
                  </c:pt>
                </c:lvl>
                <c:lvl>
                  <c:pt idx="0">
                    <c:v>d.</c:v>
                  </c:pt>
                  <c:pt idx="1">
                    <c:v>c.</c:v>
                  </c:pt>
                  <c:pt idx="2">
                    <c:v>b.</c:v>
                  </c:pt>
                  <c:pt idx="3">
                    <c:v>a.</c:v>
                  </c:pt>
                </c:lvl>
              </c:multiLvlStrCache>
            </c:multiLvlStrRef>
          </c:cat>
          <c:val>
            <c:numRef>
              <c:f>DQ04_1!$G$2:$G$5</c:f>
              <c:numCache>
                <c:formatCode>General</c:formatCode>
                <c:ptCount val="4"/>
                <c:pt idx="0">
                  <c:v>51.1</c:v>
                </c:pt>
                <c:pt idx="1">
                  <c:v>68.099999999999994</c:v>
                </c:pt>
                <c:pt idx="2">
                  <c:v>47.5</c:v>
                </c:pt>
                <c:pt idx="3">
                  <c:v>82.3</c:v>
                </c:pt>
              </c:numCache>
            </c:numRef>
          </c:val>
          <c:extLst>
            <c:ext xmlns:c16="http://schemas.microsoft.com/office/drawing/2014/chart" uri="{C3380CC4-5D6E-409C-BE32-E72D297353CC}">
              <c16:uniqueId val="{00000007-1478-4E1D-BFCE-596C4786A5A9}"/>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55375077300685E-2"/>
          <c:y val="0.86737709769761318"/>
          <c:w val="0.93095595653083874"/>
          <c:h val="4.6502734841596977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7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7876398785999"/>
          <c:y val="0.14961749470774677"/>
          <c:w val="0.65973256762027943"/>
          <c:h val="0.70765031280691049"/>
        </c:manualLayout>
      </c:layout>
      <c:barChart>
        <c:barDir val="bar"/>
        <c:grouping val="clustered"/>
        <c:varyColors val="0"/>
        <c:ser>
          <c:idx val="0"/>
          <c:order val="0"/>
          <c:tx>
            <c:strRef>
              <c:f>DQ43_1!$D$1</c:f>
              <c:strCache>
                <c:ptCount val="1"/>
                <c:pt idx="0">
                  <c:v>All Schools</c:v>
                </c:pt>
              </c:strCache>
            </c:strRef>
          </c:tx>
          <c:spPr>
            <a:solidFill>
              <a:srgbClr val="797B7E"/>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DQ43_1!$B$2:$C$4</c:f>
              <c:multiLvlStrCache>
                <c:ptCount val="3"/>
                <c:lvl>
                  <c:pt idx="0">
                    <c:v>Parental consent is not required for sexual or reproductive health services and parents are provided with information about services provided only upon request</c:v>
                  </c:pt>
                  <c:pt idx="1">
                    <c:v>Parental consent is required before any sexual or reproductive health services are provided</c:v>
                  </c:pt>
                  <c:pt idx="2">
                    <c:v>This school does not provide any sexual or reproductive health services</c:v>
                  </c:pt>
                </c:lvl>
                <c:lvl>
                  <c:pt idx="0">
                    <c:v>c.</c:v>
                  </c:pt>
                  <c:pt idx="1">
                    <c:v>b.</c:v>
                  </c:pt>
                  <c:pt idx="2">
                    <c:v>a.</c:v>
                  </c:pt>
                </c:lvl>
              </c:multiLvlStrCache>
            </c:multiLvlStrRef>
          </c:cat>
          <c:val>
            <c:numRef>
              <c:f>DQ43_1!$D$2:$D$4</c:f>
              <c:numCache>
                <c:formatCode>General</c:formatCode>
                <c:ptCount val="3"/>
                <c:pt idx="0">
                  <c:v>0.6</c:v>
                </c:pt>
                <c:pt idx="1">
                  <c:v>11.4</c:v>
                </c:pt>
                <c:pt idx="2">
                  <c:v>86.9</c:v>
                </c:pt>
              </c:numCache>
            </c:numRef>
          </c:val>
          <c:extLst>
            <c:ext xmlns:c16="http://schemas.microsoft.com/office/drawing/2014/chart" uri="{C3380CC4-5D6E-409C-BE32-E72D297353CC}">
              <c16:uniqueId val="{00000000-F02F-4439-ADF1-34EE7A60B2AF}"/>
            </c:ext>
          </c:extLst>
        </c:ser>
        <c:ser>
          <c:idx val="1"/>
          <c:order val="1"/>
          <c:tx>
            <c:strRef>
              <c:f>DQ43_1!$E$1</c:f>
              <c:strCache>
                <c:ptCount val="1"/>
                <c:pt idx="0">
                  <c:v>Junior/Senior High Schools</c:v>
                </c:pt>
              </c:strCache>
            </c:strRef>
          </c:tx>
          <c:spPr>
            <a:solidFill>
              <a:srgbClr val="F96A1B"/>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F02F-4439-ADF1-34EE7A60B2AF}"/>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F02F-4439-ADF1-34EE7A60B2AF}"/>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F02F-4439-ADF1-34EE7A60B2AF}"/>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DQ43_1!$B$2:$C$4</c:f>
              <c:multiLvlStrCache>
                <c:ptCount val="3"/>
                <c:lvl>
                  <c:pt idx="0">
                    <c:v>Parental consent is not required for sexual or reproductive health services and parents are provided with information about services provided only upon request</c:v>
                  </c:pt>
                  <c:pt idx="1">
                    <c:v>Parental consent is required before any sexual or reproductive health services are provided</c:v>
                  </c:pt>
                  <c:pt idx="2">
                    <c:v>This school does not provide any sexual or reproductive health services</c:v>
                  </c:pt>
                </c:lvl>
                <c:lvl>
                  <c:pt idx="0">
                    <c:v>c.</c:v>
                  </c:pt>
                  <c:pt idx="1">
                    <c:v>b.</c:v>
                  </c:pt>
                  <c:pt idx="2">
                    <c:v>a.</c:v>
                  </c:pt>
                </c:lvl>
              </c:multiLvlStrCache>
            </c:multiLvlStrRef>
          </c:cat>
          <c:val>
            <c:numRef>
              <c:f>DQ43_1!$E$2:$E$4</c:f>
              <c:numCache>
                <c:formatCode>General</c:formatCode>
                <c:ptCount val="3"/>
                <c:pt idx="0">
                  <c:v>8.9999999999999998E-4</c:v>
                </c:pt>
                <c:pt idx="1">
                  <c:v>8.9999999999999998E-4</c:v>
                </c:pt>
                <c:pt idx="2">
                  <c:v>8.9999999999999998E-4</c:v>
                </c:pt>
              </c:numCache>
            </c:numRef>
          </c:val>
          <c:extLst>
            <c:ext xmlns:c16="http://schemas.microsoft.com/office/drawing/2014/chart" uri="{C3380CC4-5D6E-409C-BE32-E72D297353CC}">
              <c16:uniqueId val="{00000004-F02F-4439-ADF1-34EE7A60B2AF}"/>
            </c:ext>
          </c:extLst>
        </c:ser>
        <c:ser>
          <c:idx val="2"/>
          <c:order val="2"/>
          <c:tx>
            <c:strRef>
              <c:f>DQ43_1!$F$1</c:f>
              <c:strCache>
                <c:ptCount val="1"/>
                <c:pt idx="0">
                  <c:v>Middle Schools</c:v>
                </c:pt>
              </c:strCache>
            </c:strRef>
          </c:tx>
          <c:spPr>
            <a:solidFill>
              <a:srgbClr val="08A1D9"/>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DQ43_1!$B$2:$C$4</c:f>
              <c:multiLvlStrCache>
                <c:ptCount val="3"/>
                <c:lvl>
                  <c:pt idx="0">
                    <c:v>Parental consent is not required for sexual or reproductive health services and parents are provided with information about services provided only upon request</c:v>
                  </c:pt>
                  <c:pt idx="1">
                    <c:v>Parental consent is required before any sexual or reproductive health services are provided</c:v>
                  </c:pt>
                  <c:pt idx="2">
                    <c:v>This school does not provide any sexual or reproductive health services</c:v>
                  </c:pt>
                </c:lvl>
                <c:lvl>
                  <c:pt idx="0">
                    <c:v>c.</c:v>
                  </c:pt>
                  <c:pt idx="1">
                    <c:v>b.</c:v>
                  </c:pt>
                  <c:pt idx="2">
                    <c:v>a.</c:v>
                  </c:pt>
                </c:lvl>
              </c:multiLvlStrCache>
            </c:multiLvlStrRef>
          </c:cat>
          <c:val>
            <c:numRef>
              <c:f>DQ43_1!$F$2:$F$4</c:f>
              <c:numCache>
                <c:formatCode>General</c:formatCode>
                <c:ptCount val="3"/>
                <c:pt idx="0">
                  <c:v>8.0000000000000004E-4</c:v>
                </c:pt>
                <c:pt idx="1">
                  <c:v>8.4</c:v>
                </c:pt>
                <c:pt idx="2">
                  <c:v>91.6</c:v>
                </c:pt>
              </c:numCache>
            </c:numRef>
          </c:val>
          <c:extLst>
            <c:ext xmlns:c16="http://schemas.microsoft.com/office/drawing/2014/chart" uri="{C3380CC4-5D6E-409C-BE32-E72D297353CC}">
              <c16:uniqueId val="{00000005-F02F-4439-ADF1-34EE7A60B2AF}"/>
            </c:ext>
          </c:extLst>
        </c:ser>
        <c:ser>
          <c:idx val="3"/>
          <c:order val="3"/>
          <c:tx>
            <c:strRef>
              <c:f>DQ43_1!$G$1</c:f>
              <c:strCache>
                <c:ptCount val="1"/>
                <c:pt idx="0">
                  <c:v>High Schools</c:v>
                </c:pt>
              </c:strCache>
            </c:strRef>
          </c:tx>
          <c:spPr>
            <a:solidFill>
              <a:srgbClr val="7C984A"/>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DQ43_1!$B$2:$C$4</c:f>
              <c:multiLvlStrCache>
                <c:ptCount val="3"/>
                <c:lvl>
                  <c:pt idx="0">
                    <c:v>Parental consent is not required for sexual or reproductive health services and parents are provided with information about services provided only upon request</c:v>
                  </c:pt>
                  <c:pt idx="1">
                    <c:v>Parental consent is required before any sexual or reproductive health services are provided</c:v>
                  </c:pt>
                  <c:pt idx="2">
                    <c:v>This school does not provide any sexual or reproductive health services</c:v>
                  </c:pt>
                </c:lvl>
                <c:lvl>
                  <c:pt idx="0">
                    <c:v>c.</c:v>
                  </c:pt>
                  <c:pt idx="1">
                    <c:v>b.</c:v>
                  </c:pt>
                  <c:pt idx="2">
                    <c:v>a.</c:v>
                  </c:pt>
                </c:lvl>
              </c:multiLvlStrCache>
            </c:multiLvlStrRef>
          </c:cat>
          <c:val>
            <c:numRef>
              <c:f>DQ43_1!$G$2:$G$4</c:f>
              <c:numCache>
                <c:formatCode>General</c:formatCode>
                <c:ptCount val="3"/>
                <c:pt idx="0">
                  <c:v>1.3</c:v>
                </c:pt>
                <c:pt idx="1">
                  <c:v>16.2</c:v>
                </c:pt>
                <c:pt idx="2">
                  <c:v>79.900000000000006</c:v>
                </c:pt>
              </c:numCache>
            </c:numRef>
          </c:val>
          <c:extLst>
            <c:ext xmlns:c16="http://schemas.microsoft.com/office/drawing/2014/chart" uri="{C3380CC4-5D6E-409C-BE32-E72D297353CC}">
              <c16:uniqueId val="{00000006-F02F-4439-ADF1-34EE7A60B2AF}"/>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55375077300685E-2"/>
          <c:y val="0.86737709769761318"/>
          <c:w val="0.93095595653083874"/>
          <c:h val="4.6502734841596977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7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7876398785999"/>
          <c:y val="0.14961749470774677"/>
          <c:w val="0.65973256762027943"/>
          <c:h val="0.70765031280691049"/>
        </c:manualLayout>
      </c:layout>
      <c:barChart>
        <c:barDir val="bar"/>
        <c:grouping val="clustered"/>
        <c:varyColors val="0"/>
        <c:ser>
          <c:idx val="0"/>
          <c:order val="0"/>
          <c:tx>
            <c:strRef>
              <c:f>DQ43_2!$D$1</c:f>
              <c:strCache>
                <c:ptCount val="1"/>
                <c:pt idx="0">
                  <c:v>All Schools</c:v>
                </c:pt>
              </c:strCache>
            </c:strRef>
          </c:tx>
          <c:spPr>
            <a:solidFill>
              <a:srgbClr val="797B7E"/>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DQ43_2!$B$2:$C$4</c:f>
              <c:multiLvlStrCache>
                <c:ptCount val="3"/>
                <c:lvl>
                  <c:pt idx="0">
                    <c:v>Parental consent is not required for sexual or reproductive health services and parents are not notified about any services provided</c:v>
                  </c:pt>
                  <c:pt idx="1">
                    <c:v>Parental consent is not required for sexual or reproductive health services, but parents are notified about all services provided</c:v>
                  </c:pt>
                  <c:pt idx="2">
                    <c:v>Parental consent is not required for sexual or reproductive health services, but parents may be notified depending on the service provided</c:v>
                  </c:pt>
                </c:lvl>
                <c:lvl>
                  <c:pt idx="0">
                    <c:v>f.</c:v>
                  </c:pt>
                  <c:pt idx="1">
                    <c:v>e.</c:v>
                  </c:pt>
                  <c:pt idx="2">
                    <c:v>d.</c:v>
                  </c:pt>
                </c:lvl>
              </c:multiLvlStrCache>
            </c:multiLvlStrRef>
          </c:cat>
          <c:val>
            <c:numRef>
              <c:f>DQ43_2!$D$2:$D$4</c:f>
              <c:numCache>
                <c:formatCode>General</c:formatCode>
                <c:ptCount val="3"/>
                <c:pt idx="0">
                  <c:v>8.0000000000000004E-4</c:v>
                </c:pt>
                <c:pt idx="1">
                  <c:v>0.6</c:v>
                </c:pt>
                <c:pt idx="2">
                  <c:v>0.6</c:v>
                </c:pt>
              </c:numCache>
            </c:numRef>
          </c:val>
          <c:extLst>
            <c:ext xmlns:c16="http://schemas.microsoft.com/office/drawing/2014/chart" uri="{C3380CC4-5D6E-409C-BE32-E72D297353CC}">
              <c16:uniqueId val="{00000000-9C5F-4903-91EC-6E445F5EFD4B}"/>
            </c:ext>
          </c:extLst>
        </c:ser>
        <c:ser>
          <c:idx val="1"/>
          <c:order val="1"/>
          <c:tx>
            <c:strRef>
              <c:f>DQ43_2!$E$1</c:f>
              <c:strCache>
                <c:ptCount val="1"/>
                <c:pt idx="0">
                  <c:v>Junior/Senior High Schools</c:v>
                </c:pt>
              </c:strCache>
            </c:strRef>
          </c:tx>
          <c:spPr>
            <a:solidFill>
              <a:srgbClr val="F96A1B"/>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9C5F-4903-91EC-6E445F5EFD4B}"/>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9C5F-4903-91EC-6E445F5EFD4B}"/>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9C5F-4903-91EC-6E445F5EFD4B}"/>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DQ43_2!$B$2:$C$4</c:f>
              <c:multiLvlStrCache>
                <c:ptCount val="3"/>
                <c:lvl>
                  <c:pt idx="0">
                    <c:v>Parental consent is not required for sexual or reproductive health services and parents are not notified about any services provided</c:v>
                  </c:pt>
                  <c:pt idx="1">
                    <c:v>Parental consent is not required for sexual or reproductive health services, but parents are notified about all services provided</c:v>
                  </c:pt>
                  <c:pt idx="2">
                    <c:v>Parental consent is not required for sexual or reproductive health services, but parents may be notified depending on the service provided</c:v>
                  </c:pt>
                </c:lvl>
                <c:lvl>
                  <c:pt idx="0">
                    <c:v>f.</c:v>
                  </c:pt>
                  <c:pt idx="1">
                    <c:v>e.</c:v>
                  </c:pt>
                  <c:pt idx="2">
                    <c:v>d.</c:v>
                  </c:pt>
                </c:lvl>
              </c:multiLvlStrCache>
            </c:multiLvlStrRef>
          </c:cat>
          <c:val>
            <c:numRef>
              <c:f>DQ43_2!$E$2:$E$4</c:f>
              <c:numCache>
                <c:formatCode>General</c:formatCode>
                <c:ptCount val="3"/>
                <c:pt idx="0">
                  <c:v>8.9999999999999998E-4</c:v>
                </c:pt>
                <c:pt idx="1">
                  <c:v>8.9999999999999998E-4</c:v>
                </c:pt>
                <c:pt idx="2">
                  <c:v>8.9999999999999998E-4</c:v>
                </c:pt>
              </c:numCache>
            </c:numRef>
          </c:val>
          <c:extLst>
            <c:ext xmlns:c16="http://schemas.microsoft.com/office/drawing/2014/chart" uri="{C3380CC4-5D6E-409C-BE32-E72D297353CC}">
              <c16:uniqueId val="{00000004-9C5F-4903-91EC-6E445F5EFD4B}"/>
            </c:ext>
          </c:extLst>
        </c:ser>
        <c:ser>
          <c:idx val="2"/>
          <c:order val="2"/>
          <c:tx>
            <c:strRef>
              <c:f>DQ43_2!$F$1</c:f>
              <c:strCache>
                <c:ptCount val="1"/>
                <c:pt idx="0">
                  <c:v>Middle Schools</c:v>
                </c:pt>
              </c:strCache>
            </c:strRef>
          </c:tx>
          <c:spPr>
            <a:solidFill>
              <a:srgbClr val="08A1D9"/>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DQ43_2!$B$2:$C$4</c:f>
              <c:multiLvlStrCache>
                <c:ptCount val="3"/>
                <c:lvl>
                  <c:pt idx="0">
                    <c:v>Parental consent is not required for sexual or reproductive health services and parents are not notified about any services provided</c:v>
                  </c:pt>
                  <c:pt idx="1">
                    <c:v>Parental consent is not required for sexual or reproductive health services, but parents are notified about all services provided</c:v>
                  </c:pt>
                  <c:pt idx="2">
                    <c:v>Parental consent is not required for sexual or reproductive health services, but parents may be notified depending on the service provided</c:v>
                  </c:pt>
                </c:lvl>
                <c:lvl>
                  <c:pt idx="0">
                    <c:v>f.</c:v>
                  </c:pt>
                  <c:pt idx="1">
                    <c:v>e.</c:v>
                  </c:pt>
                  <c:pt idx="2">
                    <c:v>d.</c:v>
                  </c:pt>
                </c:lvl>
              </c:multiLvlStrCache>
            </c:multiLvlStrRef>
          </c:cat>
          <c:val>
            <c:numRef>
              <c:f>DQ43_2!$F$2:$F$4</c:f>
              <c:numCache>
                <c:formatCode>General</c:formatCode>
                <c:ptCount val="3"/>
                <c:pt idx="0">
                  <c:v>8.0000000000000004E-4</c:v>
                </c:pt>
                <c:pt idx="1">
                  <c:v>8.0000000000000004E-4</c:v>
                </c:pt>
                <c:pt idx="2">
                  <c:v>8.0000000000000004E-4</c:v>
                </c:pt>
              </c:numCache>
            </c:numRef>
          </c:val>
          <c:extLst>
            <c:ext xmlns:c16="http://schemas.microsoft.com/office/drawing/2014/chart" uri="{C3380CC4-5D6E-409C-BE32-E72D297353CC}">
              <c16:uniqueId val="{00000005-9C5F-4903-91EC-6E445F5EFD4B}"/>
            </c:ext>
          </c:extLst>
        </c:ser>
        <c:ser>
          <c:idx val="3"/>
          <c:order val="3"/>
          <c:tx>
            <c:strRef>
              <c:f>DQ43_2!$G$1</c:f>
              <c:strCache>
                <c:ptCount val="1"/>
                <c:pt idx="0">
                  <c:v>High Schools</c:v>
                </c:pt>
              </c:strCache>
            </c:strRef>
          </c:tx>
          <c:spPr>
            <a:solidFill>
              <a:srgbClr val="7C984A"/>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DQ43_2!$B$2:$C$4</c:f>
              <c:multiLvlStrCache>
                <c:ptCount val="3"/>
                <c:lvl>
                  <c:pt idx="0">
                    <c:v>Parental consent is not required for sexual or reproductive health services and parents are not notified about any services provided</c:v>
                  </c:pt>
                  <c:pt idx="1">
                    <c:v>Parental consent is not required for sexual or reproductive health services, but parents are notified about all services provided</c:v>
                  </c:pt>
                  <c:pt idx="2">
                    <c:v>Parental consent is not required for sexual or reproductive health services, but parents may be notified depending on the service provided</c:v>
                  </c:pt>
                </c:lvl>
                <c:lvl>
                  <c:pt idx="0">
                    <c:v>f.</c:v>
                  </c:pt>
                  <c:pt idx="1">
                    <c:v>e.</c:v>
                  </c:pt>
                  <c:pt idx="2">
                    <c:v>d.</c:v>
                  </c:pt>
                </c:lvl>
              </c:multiLvlStrCache>
            </c:multiLvlStrRef>
          </c:cat>
          <c:val>
            <c:numRef>
              <c:f>DQ43_2!$G$2:$G$4</c:f>
              <c:numCache>
                <c:formatCode>General</c:formatCode>
                <c:ptCount val="3"/>
                <c:pt idx="0">
                  <c:v>8.0000000000000004E-4</c:v>
                </c:pt>
                <c:pt idx="1">
                  <c:v>1.3</c:v>
                </c:pt>
                <c:pt idx="2">
                  <c:v>1.3</c:v>
                </c:pt>
              </c:numCache>
            </c:numRef>
          </c:val>
          <c:extLst>
            <c:ext xmlns:c16="http://schemas.microsoft.com/office/drawing/2014/chart" uri="{C3380CC4-5D6E-409C-BE32-E72D297353CC}">
              <c16:uniqueId val="{00000006-9C5F-4903-91EC-6E445F5EFD4B}"/>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55375077300685E-2"/>
          <c:y val="0.86737709769761318"/>
          <c:w val="0.93095595653083874"/>
          <c:h val="4.6502734841596977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7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7876398785999"/>
          <c:y val="0.14961749470774677"/>
          <c:w val="0.65973256762027943"/>
          <c:h val="0.70765031280691049"/>
        </c:manualLayout>
      </c:layout>
      <c:barChart>
        <c:barDir val="bar"/>
        <c:grouping val="clustered"/>
        <c:varyColors val="0"/>
        <c:ser>
          <c:idx val="0"/>
          <c:order val="0"/>
          <c:tx>
            <c:strRef>
              <c:f>DQ44_1!$D$1</c:f>
              <c:strCache>
                <c:ptCount val="1"/>
                <c:pt idx="0">
                  <c:v>All Schools</c:v>
                </c:pt>
              </c:strCache>
            </c:strRef>
          </c:tx>
          <c:spPr>
            <a:solidFill>
              <a:srgbClr val="797B7E"/>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DQ44_1!$B$2:$C$4</c:f>
              <c:multiLvlStrCache>
                <c:ptCount val="3"/>
                <c:lvl>
                  <c:pt idx="0">
                    <c:v>Parental consent is not required for sexual or reproductive health services and parents are provided with information about referrals provided only upon request</c:v>
                  </c:pt>
                  <c:pt idx="1">
                    <c:v>Parental consent is required before any sexual or reproductive health services are referred</c:v>
                  </c:pt>
                  <c:pt idx="2">
                    <c:v>This school does not refer any sexual or reproductive health services</c:v>
                  </c:pt>
                </c:lvl>
                <c:lvl>
                  <c:pt idx="0">
                    <c:v>c.</c:v>
                  </c:pt>
                  <c:pt idx="1">
                    <c:v>b.</c:v>
                  </c:pt>
                  <c:pt idx="2">
                    <c:v>a.</c:v>
                  </c:pt>
                </c:lvl>
              </c:multiLvlStrCache>
            </c:multiLvlStrRef>
          </c:cat>
          <c:val>
            <c:numRef>
              <c:f>DQ44_1!$D$2:$D$4</c:f>
              <c:numCache>
                <c:formatCode>General</c:formatCode>
                <c:ptCount val="3"/>
                <c:pt idx="0">
                  <c:v>1.2</c:v>
                </c:pt>
                <c:pt idx="1">
                  <c:v>22.5</c:v>
                </c:pt>
                <c:pt idx="2">
                  <c:v>70.3</c:v>
                </c:pt>
              </c:numCache>
            </c:numRef>
          </c:val>
          <c:extLst>
            <c:ext xmlns:c16="http://schemas.microsoft.com/office/drawing/2014/chart" uri="{C3380CC4-5D6E-409C-BE32-E72D297353CC}">
              <c16:uniqueId val="{00000000-4490-4C9D-B573-0F88E7BD1447}"/>
            </c:ext>
          </c:extLst>
        </c:ser>
        <c:ser>
          <c:idx val="1"/>
          <c:order val="1"/>
          <c:tx>
            <c:strRef>
              <c:f>DQ44_1!$E$1</c:f>
              <c:strCache>
                <c:ptCount val="1"/>
                <c:pt idx="0">
                  <c:v>Junior/Senior High Schools</c:v>
                </c:pt>
              </c:strCache>
            </c:strRef>
          </c:tx>
          <c:spPr>
            <a:solidFill>
              <a:srgbClr val="F96A1B"/>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4490-4C9D-B573-0F88E7BD1447}"/>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4490-4C9D-B573-0F88E7BD1447}"/>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4490-4C9D-B573-0F88E7BD1447}"/>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DQ44_1!$B$2:$C$4</c:f>
              <c:multiLvlStrCache>
                <c:ptCount val="3"/>
                <c:lvl>
                  <c:pt idx="0">
                    <c:v>Parental consent is not required for sexual or reproductive health services and parents are provided with information about referrals provided only upon request</c:v>
                  </c:pt>
                  <c:pt idx="1">
                    <c:v>Parental consent is required before any sexual or reproductive health services are referred</c:v>
                  </c:pt>
                  <c:pt idx="2">
                    <c:v>This school does not refer any sexual or reproductive health services</c:v>
                  </c:pt>
                </c:lvl>
                <c:lvl>
                  <c:pt idx="0">
                    <c:v>c.</c:v>
                  </c:pt>
                  <c:pt idx="1">
                    <c:v>b.</c:v>
                  </c:pt>
                  <c:pt idx="2">
                    <c:v>a.</c:v>
                  </c:pt>
                </c:lvl>
              </c:multiLvlStrCache>
            </c:multiLvlStrRef>
          </c:cat>
          <c:val>
            <c:numRef>
              <c:f>DQ44_1!$E$2:$E$4</c:f>
              <c:numCache>
                <c:formatCode>General</c:formatCode>
                <c:ptCount val="3"/>
                <c:pt idx="0">
                  <c:v>8.9999999999999998E-4</c:v>
                </c:pt>
                <c:pt idx="1">
                  <c:v>8.9999999999999998E-4</c:v>
                </c:pt>
                <c:pt idx="2">
                  <c:v>8.9999999999999998E-4</c:v>
                </c:pt>
              </c:numCache>
            </c:numRef>
          </c:val>
          <c:extLst>
            <c:ext xmlns:c16="http://schemas.microsoft.com/office/drawing/2014/chart" uri="{C3380CC4-5D6E-409C-BE32-E72D297353CC}">
              <c16:uniqueId val="{00000004-4490-4C9D-B573-0F88E7BD1447}"/>
            </c:ext>
          </c:extLst>
        </c:ser>
        <c:ser>
          <c:idx val="2"/>
          <c:order val="2"/>
          <c:tx>
            <c:strRef>
              <c:f>DQ44_1!$F$1</c:f>
              <c:strCache>
                <c:ptCount val="1"/>
                <c:pt idx="0">
                  <c:v>Middle Schools</c:v>
                </c:pt>
              </c:strCache>
            </c:strRef>
          </c:tx>
          <c:spPr>
            <a:solidFill>
              <a:srgbClr val="08A1D9"/>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DQ44_1!$B$2:$C$4</c:f>
              <c:multiLvlStrCache>
                <c:ptCount val="3"/>
                <c:lvl>
                  <c:pt idx="0">
                    <c:v>Parental consent is not required for sexual or reproductive health services and parents are provided with information about referrals provided only upon request</c:v>
                  </c:pt>
                  <c:pt idx="1">
                    <c:v>Parental consent is required before any sexual or reproductive health services are referred</c:v>
                  </c:pt>
                  <c:pt idx="2">
                    <c:v>This school does not refer any sexual or reproductive health services</c:v>
                  </c:pt>
                </c:lvl>
                <c:lvl>
                  <c:pt idx="0">
                    <c:v>c.</c:v>
                  </c:pt>
                  <c:pt idx="1">
                    <c:v>b.</c:v>
                  </c:pt>
                  <c:pt idx="2">
                    <c:v>a.</c:v>
                  </c:pt>
                </c:lvl>
              </c:multiLvlStrCache>
            </c:multiLvlStrRef>
          </c:cat>
          <c:val>
            <c:numRef>
              <c:f>DQ44_1!$F$2:$F$4</c:f>
              <c:numCache>
                <c:formatCode>General</c:formatCode>
                <c:ptCount val="3"/>
                <c:pt idx="0">
                  <c:v>8.0000000000000004E-4</c:v>
                </c:pt>
                <c:pt idx="1">
                  <c:v>15.4</c:v>
                </c:pt>
                <c:pt idx="2">
                  <c:v>83.5</c:v>
                </c:pt>
              </c:numCache>
            </c:numRef>
          </c:val>
          <c:extLst>
            <c:ext xmlns:c16="http://schemas.microsoft.com/office/drawing/2014/chart" uri="{C3380CC4-5D6E-409C-BE32-E72D297353CC}">
              <c16:uniqueId val="{00000005-4490-4C9D-B573-0F88E7BD1447}"/>
            </c:ext>
          </c:extLst>
        </c:ser>
        <c:ser>
          <c:idx val="3"/>
          <c:order val="3"/>
          <c:tx>
            <c:strRef>
              <c:f>DQ44_1!$G$1</c:f>
              <c:strCache>
                <c:ptCount val="1"/>
                <c:pt idx="0">
                  <c:v>High Schools</c:v>
                </c:pt>
              </c:strCache>
            </c:strRef>
          </c:tx>
          <c:spPr>
            <a:solidFill>
              <a:srgbClr val="7C984A"/>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DQ44_1!$B$2:$C$4</c:f>
              <c:multiLvlStrCache>
                <c:ptCount val="3"/>
                <c:lvl>
                  <c:pt idx="0">
                    <c:v>Parental consent is not required for sexual or reproductive health services and parents are provided with information about referrals provided only upon request</c:v>
                  </c:pt>
                  <c:pt idx="1">
                    <c:v>Parental consent is required before any sexual or reproductive health services are referred</c:v>
                  </c:pt>
                  <c:pt idx="2">
                    <c:v>This school does not refer any sexual or reproductive health services</c:v>
                  </c:pt>
                </c:lvl>
                <c:lvl>
                  <c:pt idx="0">
                    <c:v>c.</c:v>
                  </c:pt>
                  <c:pt idx="1">
                    <c:v>b.</c:v>
                  </c:pt>
                  <c:pt idx="2">
                    <c:v>a.</c:v>
                  </c:pt>
                </c:lvl>
              </c:multiLvlStrCache>
            </c:multiLvlStrRef>
          </c:cat>
          <c:val>
            <c:numRef>
              <c:f>DQ44_1!$G$2:$G$4</c:f>
              <c:numCache>
                <c:formatCode>General</c:formatCode>
                <c:ptCount val="3"/>
                <c:pt idx="0">
                  <c:v>2.7</c:v>
                </c:pt>
                <c:pt idx="1">
                  <c:v>32.4</c:v>
                </c:pt>
                <c:pt idx="2">
                  <c:v>52.7</c:v>
                </c:pt>
              </c:numCache>
            </c:numRef>
          </c:val>
          <c:extLst>
            <c:ext xmlns:c16="http://schemas.microsoft.com/office/drawing/2014/chart" uri="{C3380CC4-5D6E-409C-BE32-E72D297353CC}">
              <c16:uniqueId val="{00000006-4490-4C9D-B573-0F88E7BD1447}"/>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55375077300685E-2"/>
          <c:y val="0.86737709769761318"/>
          <c:w val="0.93095595653083874"/>
          <c:h val="4.6502734841596977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7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7876398785999"/>
          <c:y val="0.14961749470774677"/>
          <c:w val="0.65973256762027943"/>
          <c:h val="0.70765031280691049"/>
        </c:manualLayout>
      </c:layout>
      <c:barChart>
        <c:barDir val="bar"/>
        <c:grouping val="clustered"/>
        <c:varyColors val="0"/>
        <c:ser>
          <c:idx val="0"/>
          <c:order val="0"/>
          <c:tx>
            <c:strRef>
              <c:f>DQ44_2!$D$1</c:f>
              <c:strCache>
                <c:ptCount val="1"/>
                <c:pt idx="0">
                  <c:v>All Schools</c:v>
                </c:pt>
              </c:strCache>
            </c:strRef>
          </c:tx>
          <c:spPr>
            <a:solidFill>
              <a:srgbClr val="797B7E"/>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DQ44_2!$B$2:$C$4</c:f>
              <c:multiLvlStrCache>
                <c:ptCount val="3"/>
                <c:lvl>
                  <c:pt idx="0">
                    <c:v>Parental consent is not required for sexual or reproductive health services and parents are not notified about any referrals provided</c:v>
                  </c:pt>
                  <c:pt idx="1">
                    <c:v>Parental consent is not required for sexual or reproductive health services, but parents are notified about all referrals provided</c:v>
                  </c:pt>
                  <c:pt idx="2">
                    <c:v>Parental consent is not required for sexual or reproductive health services, but parents may be notified depending on the referral provided</c:v>
                  </c:pt>
                </c:lvl>
                <c:lvl>
                  <c:pt idx="0">
                    <c:v>f.</c:v>
                  </c:pt>
                  <c:pt idx="1">
                    <c:v>e.</c:v>
                  </c:pt>
                  <c:pt idx="2">
                    <c:v>d.</c:v>
                  </c:pt>
                </c:lvl>
              </c:multiLvlStrCache>
            </c:multiLvlStrRef>
          </c:cat>
          <c:val>
            <c:numRef>
              <c:f>DQ44_2!$D$2:$D$4</c:f>
              <c:numCache>
                <c:formatCode>General</c:formatCode>
                <c:ptCount val="3"/>
                <c:pt idx="0">
                  <c:v>1.9</c:v>
                </c:pt>
                <c:pt idx="1">
                  <c:v>1.2</c:v>
                </c:pt>
                <c:pt idx="2">
                  <c:v>3</c:v>
                </c:pt>
              </c:numCache>
            </c:numRef>
          </c:val>
          <c:extLst>
            <c:ext xmlns:c16="http://schemas.microsoft.com/office/drawing/2014/chart" uri="{C3380CC4-5D6E-409C-BE32-E72D297353CC}">
              <c16:uniqueId val="{00000000-F9EA-4E05-9425-41480A354C46}"/>
            </c:ext>
          </c:extLst>
        </c:ser>
        <c:ser>
          <c:idx val="1"/>
          <c:order val="1"/>
          <c:tx>
            <c:strRef>
              <c:f>DQ44_2!$E$1</c:f>
              <c:strCache>
                <c:ptCount val="1"/>
                <c:pt idx="0">
                  <c:v>Junior/Senior High Schools</c:v>
                </c:pt>
              </c:strCache>
            </c:strRef>
          </c:tx>
          <c:spPr>
            <a:solidFill>
              <a:srgbClr val="F96A1B"/>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F9EA-4E05-9425-41480A354C46}"/>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F9EA-4E05-9425-41480A354C46}"/>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F9EA-4E05-9425-41480A354C46}"/>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DQ44_2!$B$2:$C$4</c:f>
              <c:multiLvlStrCache>
                <c:ptCount val="3"/>
                <c:lvl>
                  <c:pt idx="0">
                    <c:v>Parental consent is not required for sexual or reproductive health services and parents are not notified about any referrals provided</c:v>
                  </c:pt>
                  <c:pt idx="1">
                    <c:v>Parental consent is not required for sexual or reproductive health services, but parents are notified about all referrals provided</c:v>
                  </c:pt>
                  <c:pt idx="2">
                    <c:v>Parental consent is not required for sexual or reproductive health services, but parents may be notified depending on the referral provided</c:v>
                  </c:pt>
                </c:lvl>
                <c:lvl>
                  <c:pt idx="0">
                    <c:v>f.</c:v>
                  </c:pt>
                  <c:pt idx="1">
                    <c:v>e.</c:v>
                  </c:pt>
                  <c:pt idx="2">
                    <c:v>d.</c:v>
                  </c:pt>
                </c:lvl>
              </c:multiLvlStrCache>
            </c:multiLvlStrRef>
          </c:cat>
          <c:val>
            <c:numRef>
              <c:f>DQ44_2!$E$2:$E$4</c:f>
              <c:numCache>
                <c:formatCode>General</c:formatCode>
                <c:ptCount val="3"/>
                <c:pt idx="0">
                  <c:v>8.9999999999999998E-4</c:v>
                </c:pt>
                <c:pt idx="1">
                  <c:v>8.9999999999999998E-4</c:v>
                </c:pt>
                <c:pt idx="2">
                  <c:v>8.9999999999999998E-4</c:v>
                </c:pt>
              </c:numCache>
            </c:numRef>
          </c:val>
          <c:extLst>
            <c:ext xmlns:c16="http://schemas.microsoft.com/office/drawing/2014/chart" uri="{C3380CC4-5D6E-409C-BE32-E72D297353CC}">
              <c16:uniqueId val="{00000004-F9EA-4E05-9425-41480A354C46}"/>
            </c:ext>
          </c:extLst>
        </c:ser>
        <c:ser>
          <c:idx val="2"/>
          <c:order val="2"/>
          <c:tx>
            <c:strRef>
              <c:f>DQ44_2!$F$1</c:f>
              <c:strCache>
                <c:ptCount val="1"/>
                <c:pt idx="0">
                  <c:v>Middle Schools</c:v>
                </c:pt>
              </c:strCache>
            </c:strRef>
          </c:tx>
          <c:spPr>
            <a:solidFill>
              <a:srgbClr val="08A1D9"/>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DQ44_2!$B$2:$C$4</c:f>
              <c:multiLvlStrCache>
                <c:ptCount val="3"/>
                <c:lvl>
                  <c:pt idx="0">
                    <c:v>Parental consent is not required for sexual or reproductive health services and parents are not notified about any referrals provided</c:v>
                  </c:pt>
                  <c:pt idx="1">
                    <c:v>Parental consent is not required for sexual or reproductive health services, but parents are notified about all referrals provided</c:v>
                  </c:pt>
                  <c:pt idx="2">
                    <c:v>Parental consent is not required for sexual or reproductive health services, but parents may be notified depending on the referral provided</c:v>
                  </c:pt>
                </c:lvl>
                <c:lvl>
                  <c:pt idx="0">
                    <c:v>f.</c:v>
                  </c:pt>
                  <c:pt idx="1">
                    <c:v>e.</c:v>
                  </c:pt>
                  <c:pt idx="2">
                    <c:v>d.</c:v>
                  </c:pt>
                </c:lvl>
              </c:multiLvlStrCache>
            </c:multiLvlStrRef>
          </c:cat>
          <c:val>
            <c:numRef>
              <c:f>DQ44_2!$F$2:$F$4</c:f>
              <c:numCache>
                <c:formatCode>General</c:formatCode>
                <c:ptCount val="3"/>
                <c:pt idx="0">
                  <c:v>8.0000000000000004E-4</c:v>
                </c:pt>
                <c:pt idx="1">
                  <c:v>1.1000000000000001</c:v>
                </c:pt>
                <c:pt idx="2">
                  <c:v>8.0000000000000004E-4</c:v>
                </c:pt>
              </c:numCache>
            </c:numRef>
          </c:val>
          <c:extLst>
            <c:ext xmlns:c16="http://schemas.microsoft.com/office/drawing/2014/chart" uri="{C3380CC4-5D6E-409C-BE32-E72D297353CC}">
              <c16:uniqueId val="{00000005-F9EA-4E05-9425-41480A354C46}"/>
            </c:ext>
          </c:extLst>
        </c:ser>
        <c:ser>
          <c:idx val="3"/>
          <c:order val="3"/>
          <c:tx>
            <c:strRef>
              <c:f>DQ44_2!$G$1</c:f>
              <c:strCache>
                <c:ptCount val="1"/>
                <c:pt idx="0">
                  <c:v>High Schools</c:v>
                </c:pt>
              </c:strCache>
            </c:strRef>
          </c:tx>
          <c:spPr>
            <a:solidFill>
              <a:srgbClr val="7C984A"/>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DQ44_2!$B$2:$C$4</c:f>
              <c:multiLvlStrCache>
                <c:ptCount val="3"/>
                <c:lvl>
                  <c:pt idx="0">
                    <c:v>Parental consent is not required for sexual or reproductive health services and parents are not notified about any referrals provided</c:v>
                  </c:pt>
                  <c:pt idx="1">
                    <c:v>Parental consent is not required for sexual or reproductive health services, but parents are notified about all referrals provided</c:v>
                  </c:pt>
                  <c:pt idx="2">
                    <c:v>Parental consent is not required for sexual or reproductive health services, but parents may be notified depending on the referral provided</c:v>
                  </c:pt>
                </c:lvl>
                <c:lvl>
                  <c:pt idx="0">
                    <c:v>f.</c:v>
                  </c:pt>
                  <c:pt idx="1">
                    <c:v>e.</c:v>
                  </c:pt>
                  <c:pt idx="2">
                    <c:v>d.</c:v>
                  </c:pt>
                </c:lvl>
              </c:multiLvlStrCache>
            </c:multiLvlStrRef>
          </c:cat>
          <c:val>
            <c:numRef>
              <c:f>DQ44_2!$G$2:$G$4</c:f>
              <c:numCache>
                <c:formatCode>General</c:formatCode>
                <c:ptCount val="3"/>
                <c:pt idx="0">
                  <c:v>4.2</c:v>
                </c:pt>
                <c:pt idx="1">
                  <c:v>1.3</c:v>
                </c:pt>
                <c:pt idx="2">
                  <c:v>6.7</c:v>
                </c:pt>
              </c:numCache>
            </c:numRef>
          </c:val>
          <c:extLst>
            <c:ext xmlns:c16="http://schemas.microsoft.com/office/drawing/2014/chart" uri="{C3380CC4-5D6E-409C-BE32-E72D297353CC}">
              <c16:uniqueId val="{00000006-F9EA-4E05-9425-41480A354C46}"/>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55375077300685E-2"/>
          <c:y val="0.86737709769761318"/>
          <c:w val="0.93095595653083874"/>
          <c:h val="4.6502734841596977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7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7876398785999"/>
          <c:y val="0.14961749470774677"/>
          <c:w val="0.65973256762027943"/>
          <c:h val="0.70765031280691049"/>
        </c:manualLayout>
      </c:layout>
      <c:barChart>
        <c:barDir val="bar"/>
        <c:grouping val="clustered"/>
        <c:varyColors val="0"/>
        <c:ser>
          <c:idx val="0"/>
          <c:order val="0"/>
          <c:tx>
            <c:strRef>
              <c:f>DQ45_1!$D$1</c:f>
              <c:strCache>
                <c:ptCount val="1"/>
                <c:pt idx="0">
                  <c:v>All Schools</c:v>
                </c:pt>
              </c:strCache>
            </c:strRef>
          </c:tx>
          <c:spPr>
            <a:solidFill>
              <a:srgbClr val="797B7E"/>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DQ45_1!$B$2:$C$6</c:f>
              <c:multiLvlStrCache>
                <c:ptCount val="5"/>
                <c:lvl>
                  <c:pt idx="0">
                    <c:v>Provided disease-specific education for parents and families of students with chronic health conditions (e.g., asthma, diabetes)</c:v>
                  </c:pt>
                  <c:pt idx="1">
                    <c:v>Linked parents and families to health services and programs in the community</c:v>
                  </c:pt>
                  <c:pt idx="2">
                    <c:v>Involved parents as school volunteers in the delivery of health education activities and services</c:v>
                  </c:pt>
                  <c:pt idx="3">
                    <c:v>Provided parents with information about how to monitor their child (e.g., setting parental expectations, keeping track of their child, responding when their child breaks the rules)</c:v>
                  </c:pt>
                  <c:pt idx="4">
                    <c:v>Provided parents and families with information about how to communicate with their child about sex</c:v>
                  </c:pt>
                </c:lvl>
                <c:lvl>
                  <c:pt idx="0">
                    <c:v>e.</c:v>
                  </c:pt>
                  <c:pt idx="1">
                    <c:v>d.</c:v>
                  </c:pt>
                  <c:pt idx="2">
                    <c:v>c.</c:v>
                  </c:pt>
                  <c:pt idx="3">
                    <c:v>b.</c:v>
                  </c:pt>
                  <c:pt idx="4">
                    <c:v>a.</c:v>
                  </c:pt>
                </c:lvl>
              </c:multiLvlStrCache>
            </c:multiLvlStrRef>
          </c:cat>
          <c:val>
            <c:numRef>
              <c:f>DQ45_1!$D$2:$D$6</c:f>
              <c:numCache>
                <c:formatCode>General</c:formatCode>
                <c:ptCount val="5"/>
                <c:pt idx="0">
                  <c:v>39.9</c:v>
                </c:pt>
                <c:pt idx="1">
                  <c:v>73.3</c:v>
                </c:pt>
                <c:pt idx="2">
                  <c:v>17</c:v>
                </c:pt>
                <c:pt idx="3">
                  <c:v>56.7</c:v>
                </c:pt>
                <c:pt idx="4">
                  <c:v>17.8</c:v>
                </c:pt>
              </c:numCache>
            </c:numRef>
          </c:val>
          <c:extLst>
            <c:ext xmlns:c16="http://schemas.microsoft.com/office/drawing/2014/chart" uri="{C3380CC4-5D6E-409C-BE32-E72D297353CC}">
              <c16:uniqueId val="{00000000-14F3-4BCE-805E-47AD40056004}"/>
            </c:ext>
          </c:extLst>
        </c:ser>
        <c:ser>
          <c:idx val="1"/>
          <c:order val="1"/>
          <c:tx>
            <c:strRef>
              <c:f>DQ45_1!$E$1</c:f>
              <c:strCache>
                <c:ptCount val="1"/>
                <c:pt idx="0">
                  <c:v>Junior/Senior High Schools</c:v>
                </c:pt>
              </c:strCache>
            </c:strRef>
          </c:tx>
          <c:spPr>
            <a:solidFill>
              <a:srgbClr val="F96A1B"/>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14F3-4BCE-805E-47AD40056004}"/>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14F3-4BCE-805E-47AD40056004}"/>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14F3-4BCE-805E-47AD40056004}"/>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14F3-4BCE-805E-47AD40056004}"/>
                </c:ext>
              </c:extLst>
            </c:dLbl>
            <c:dLbl>
              <c:idx val="4"/>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14F3-4BCE-805E-47AD40056004}"/>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DQ45_1!$B$2:$C$6</c:f>
              <c:multiLvlStrCache>
                <c:ptCount val="5"/>
                <c:lvl>
                  <c:pt idx="0">
                    <c:v>Provided disease-specific education for parents and families of students with chronic health conditions (e.g., asthma, diabetes)</c:v>
                  </c:pt>
                  <c:pt idx="1">
                    <c:v>Linked parents and families to health services and programs in the community</c:v>
                  </c:pt>
                  <c:pt idx="2">
                    <c:v>Involved parents as school volunteers in the delivery of health education activities and services</c:v>
                  </c:pt>
                  <c:pt idx="3">
                    <c:v>Provided parents with information about how to monitor their child (e.g., setting parental expectations, keeping track of their child, responding when their child breaks the rules)</c:v>
                  </c:pt>
                  <c:pt idx="4">
                    <c:v>Provided parents and families with information about how to communicate with their child about sex</c:v>
                  </c:pt>
                </c:lvl>
                <c:lvl>
                  <c:pt idx="0">
                    <c:v>e.</c:v>
                  </c:pt>
                  <c:pt idx="1">
                    <c:v>d.</c:v>
                  </c:pt>
                  <c:pt idx="2">
                    <c:v>c.</c:v>
                  </c:pt>
                  <c:pt idx="3">
                    <c:v>b.</c:v>
                  </c:pt>
                  <c:pt idx="4">
                    <c:v>a.</c:v>
                  </c:pt>
                </c:lvl>
              </c:multiLvlStrCache>
            </c:multiLvlStrRef>
          </c:cat>
          <c:val>
            <c:numRef>
              <c:f>DQ45_1!$E$2:$E$6</c:f>
              <c:numCache>
                <c:formatCode>General</c:formatCode>
                <c:ptCount val="5"/>
                <c:pt idx="0">
                  <c:v>8.9999999999999998E-4</c:v>
                </c:pt>
                <c:pt idx="1">
                  <c:v>8.9999999999999998E-4</c:v>
                </c:pt>
                <c:pt idx="2">
                  <c:v>8.9999999999999998E-4</c:v>
                </c:pt>
                <c:pt idx="3">
                  <c:v>8.9999999999999998E-4</c:v>
                </c:pt>
                <c:pt idx="4">
                  <c:v>8.9999999999999998E-4</c:v>
                </c:pt>
              </c:numCache>
            </c:numRef>
          </c:val>
          <c:extLst>
            <c:ext xmlns:c16="http://schemas.microsoft.com/office/drawing/2014/chart" uri="{C3380CC4-5D6E-409C-BE32-E72D297353CC}">
              <c16:uniqueId val="{00000006-14F3-4BCE-805E-47AD40056004}"/>
            </c:ext>
          </c:extLst>
        </c:ser>
        <c:ser>
          <c:idx val="2"/>
          <c:order val="2"/>
          <c:tx>
            <c:strRef>
              <c:f>DQ45_1!$F$1</c:f>
              <c:strCache>
                <c:ptCount val="1"/>
                <c:pt idx="0">
                  <c:v>Middle Schools</c:v>
                </c:pt>
              </c:strCache>
            </c:strRef>
          </c:tx>
          <c:spPr>
            <a:solidFill>
              <a:srgbClr val="08A1D9"/>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DQ45_1!$B$2:$C$6</c:f>
              <c:multiLvlStrCache>
                <c:ptCount val="5"/>
                <c:lvl>
                  <c:pt idx="0">
                    <c:v>Provided disease-specific education for parents and families of students with chronic health conditions (e.g., asthma, diabetes)</c:v>
                  </c:pt>
                  <c:pt idx="1">
                    <c:v>Linked parents and families to health services and programs in the community</c:v>
                  </c:pt>
                  <c:pt idx="2">
                    <c:v>Involved parents as school volunteers in the delivery of health education activities and services</c:v>
                  </c:pt>
                  <c:pt idx="3">
                    <c:v>Provided parents with information about how to monitor their child (e.g., setting parental expectations, keeping track of their child, responding when their child breaks the rules)</c:v>
                  </c:pt>
                  <c:pt idx="4">
                    <c:v>Provided parents and families with information about how to communicate with their child about sex</c:v>
                  </c:pt>
                </c:lvl>
                <c:lvl>
                  <c:pt idx="0">
                    <c:v>e.</c:v>
                  </c:pt>
                  <c:pt idx="1">
                    <c:v>d.</c:v>
                  </c:pt>
                  <c:pt idx="2">
                    <c:v>c.</c:v>
                  </c:pt>
                  <c:pt idx="3">
                    <c:v>b.</c:v>
                  </c:pt>
                  <c:pt idx="4">
                    <c:v>a.</c:v>
                  </c:pt>
                </c:lvl>
              </c:multiLvlStrCache>
            </c:multiLvlStrRef>
          </c:cat>
          <c:val>
            <c:numRef>
              <c:f>DQ45_1!$F$2:$F$6</c:f>
              <c:numCache>
                <c:formatCode>General</c:formatCode>
                <c:ptCount val="5"/>
                <c:pt idx="0">
                  <c:v>43.7</c:v>
                </c:pt>
                <c:pt idx="1">
                  <c:v>77.2</c:v>
                </c:pt>
                <c:pt idx="2">
                  <c:v>17</c:v>
                </c:pt>
                <c:pt idx="3">
                  <c:v>64.099999999999994</c:v>
                </c:pt>
                <c:pt idx="4">
                  <c:v>16.8</c:v>
                </c:pt>
              </c:numCache>
            </c:numRef>
          </c:val>
          <c:extLst>
            <c:ext xmlns:c16="http://schemas.microsoft.com/office/drawing/2014/chart" uri="{C3380CC4-5D6E-409C-BE32-E72D297353CC}">
              <c16:uniqueId val="{00000007-14F3-4BCE-805E-47AD40056004}"/>
            </c:ext>
          </c:extLst>
        </c:ser>
        <c:ser>
          <c:idx val="3"/>
          <c:order val="3"/>
          <c:tx>
            <c:strRef>
              <c:f>DQ45_1!$G$1</c:f>
              <c:strCache>
                <c:ptCount val="1"/>
                <c:pt idx="0">
                  <c:v>High Schools</c:v>
                </c:pt>
              </c:strCache>
            </c:strRef>
          </c:tx>
          <c:spPr>
            <a:solidFill>
              <a:srgbClr val="7C984A"/>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DQ45_1!$B$2:$C$6</c:f>
              <c:multiLvlStrCache>
                <c:ptCount val="5"/>
                <c:lvl>
                  <c:pt idx="0">
                    <c:v>Provided disease-specific education for parents and families of students with chronic health conditions (e.g., asthma, diabetes)</c:v>
                  </c:pt>
                  <c:pt idx="1">
                    <c:v>Linked parents and families to health services and programs in the community</c:v>
                  </c:pt>
                  <c:pt idx="2">
                    <c:v>Involved parents as school volunteers in the delivery of health education activities and services</c:v>
                  </c:pt>
                  <c:pt idx="3">
                    <c:v>Provided parents with information about how to monitor their child (e.g., setting parental expectations, keeping track of their child, responding when their child breaks the rules)</c:v>
                  </c:pt>
                  <c:pt idx="4">
                    <c:v>Provided parents and families with information about how to communicate with their child about sex</c:v>
                  </c:pt>
                </c:lvl>
                <c:lvl>
                  <c:pt idx="0">
                    <c:v>e.</c:v>
                  </c:pt>
                  <c:pt idx="1">
                    <c:v>d.</c:v>
                  </c:pt>
                  <c:pt idx="2">
                    <c:v>c.</c:v>
                  </c:pt>
                  <c:pt idx="3">
                    <c:v>b.</c:v>
                  </c:pt>
                  <c:pt idx="4">
                    <c:v>a.</c:v>
                  </c:pt>
                </c:lvl>
              </c:multiLvlStrCache>
            </c:multiLvlStrRef>
          </c:cat>
          <c:val>
            <c:numRef>
              <c:f>DQ45_1!$G$2:$G$6</c:f>
              <c:numCache>
                <c:formatCode>General</c:formatCode>
                <c:ptCount val="5"/>
                <c:pt idx="0">
                  <c:v>38.700000000000003</c:v>
                </c:pt>
                <c:pt idx="1">
                  <c:v>70</c:v>
                </c:pt>
                <c:pt idx="2">
                  <c:v>17.3</c:v>
                </c:pt>
                <c:pt idx="3">
                  <c:v>48.7</c:v>
                </c:pt>
                <c:pt idx="4">
                  <c:v>19.2</c:v>
                </c:pt>
              </c:numCache>
            </c:numRef>
          </c:val>
          <c:extLst>
            <c:ext xmlns:c16="http://schemas.microsoft.com/office/drawing/2014/chart" uri="{C3380CC4-5D6E-409C-BE32-E72D297353CC}">
              <c16:uniqueId val="{00000008-14F3-4BCE-805E-47AD40056004}"/>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55375077300685E-2"/>
          <c:y val="0.86737709769761318"/>
          <c:w val="0.93095595653083874"/>
          <c:h val="4.6502734841596977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7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7876398785999"/>
          <c:y val="0.14961749470774677"/>
          <c:w val="0.65973256762027943"/>
          <c:h val="0.70765031280691049"/>
        </c:manualLayout>
      </c:layout>
      <c:barChart>
        <c:barDir val="bar"/>
        <c:grouping val="clustered"/>
        <c:varyColors val="0"/>
        <c:ser>
          <c:idx val="0"/>
          <c:order val="0"/>
          <c:tx>
            <c:v>All Schools</c:v>
          </c:tx>
          <c:spPr>
            <a:solidFill>
              <a:srgbClr val="797B7E"/>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DQ46_1!$D$2</c:f>
              <c:numCache>
                <c:formatCode>General</c:formatCode>
                <c:ptCount val="1"/>
                <c:pt idx="0">
                  <c:v>75.2</c:v>
                </c:pt>
              </c:numCache>
            </c:numRef>
          </c:val>
          <c:extLst>
            <c:ext xmlns:c16="http://schemas.microsoft.com/office/drawing/2014/chart" uri="{C3380CC4-5D6E-409C-BE32-E72D297353CC}">
              <c16:uniqueId val="{00000000-7745-4D38-8D2A-7B98814F0973}"/>
            </c:ext>
          </c:extLst>
        </c:ser>
        <c:ser>
          <c:idx val="1"/>
          <c:order val="1"/>
          <c:tx>
            <c:v>Junior/Senior High Schools</c:v>
          </c:tx>
          <c:spPr>
            <a:solidFill>
              <a:srgbClr val="F96A1B"/>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7745-4D38-8D2A-7B98814F0973}"/>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DQ46_1!$E$2</c:f>
              <c:numCache>
                <c:formatCode>General</c:formatCode>
                <c:ptCount val="1"/>
                <c:pt idx="0">
                  <c:v>8.9999999999999998E-4</c:v>
                </c:pt>
              </c:numCache>
            </c:numRef>
          </c:val>
          <c:extLst>
            <c:ext xmlns:c16="http://schemas.microsoft.com/office/drawing/2014/chart" uri="{C3380CC4-5D6E-409C-BE32-E72D297353CC}">
              <c16:uniqueId val="{00000002-7745-4D38-8D2A-7B98814F0973}"/>
            </c:ext>
          </c:extLst>
        </c:ser>
        <c:ser>
          <c:idx val="2"/>
          <c:order val="2"/>
          <c:tx>
            <c:v>Middle Schools</c:v>
          </c:tx>
          <c:spPr>
            <a:solidFill>
              <a:srgbClr val="08A1D9"/>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DQ46_1!$F$2</c:f>
              <c:numCache>
                <c:formatCode>General</c:formatCode>
                <c:ptCount val="1"/>
                <c:pt idx="0">
                  <c:v>77.5</c:v>
                </c:pt>
              </c:numCache>
            </c:numRef>
          </c:val>
          <c:extLst>
            <c:ext xmlns:c16="http://schemas.microsoft.com/office/drawing/2014/chart" uri="{C3380CC4-5D6E-409C-BE32-E72D297353CC}">
              <c16:uniqueId val="{00000003-7745-4D38-8D2A-7B98814F0973}"/>
            </c:ext>
          </c:extLst>
        </c:ser>
        <c:ser>
          <c:idx val="3"/>
          <c:order val="3"/>
          <c:tx>
            <c:v>High Schools</c:v>
          </c:tx>
          <c:spPr>
            <a:solidFill>
              <a:srgbClr val="7C984A"/>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DQ46_1!$G$2</c:f>
              <c:numCache>
                <c:formatCode>General</c:formatCode>
                <c:ptCount val="1"/>
                <c:pt idx="0">
                  <c:v>72.5</c:v>
                </c:pt>
              </c:numCache>
            </c:numRef>
          </c:val>
          <c:extLst>
            <c:ext xmlns:c16="http://schemas.microsoft.com/office/drawing/2014/chart" uri="{C3380CC4-5D6E-409C-BE32-E72D297353CC}">
              <c16:uniqueId val="{00000004-7745-4D38-8D2A-7B98814F0973}"/>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55375077300685E-2"/>
          <c:y val="0.86737709769761318"/>
          <c:w val="0.93095595653083874"/>
          <c:h val="4.6502734841596977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7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7876398785999"/>
          <c:y val="0.14961749470774677"/>
          <c:w val="0.65973256762027943"/>
          <c:h val="0.70765031280691049"/>
        </c:manualLayout>
      </c:layout>
      <c:barChart>
        <c:barDir val="bar"/>
        <c:grouping val="clustered"/>
        <c:varyColors val="0"/>
        <c:ser>
          <c:idx val="0"/>
          <c:order val="0"/>
          <c:tx>
            <c:v>All Schools</c:v>
          </c:tx>
          <c:spPr>
            <a:solidFill>
              <a:srgbClr val="797B7E"/>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DQ47_1!$D$2</c:f>
              <c:numCache>
                <c:formatCode>General</c:formatCode>
                <c:ptCount val="1"/>
                <c:pt idx="0">
                  <c:v>61.8</c:v>
                </c:pt>
              </c:numCache>
            </c:numRef>
          </c:val>
          <c:extLst>
            <c:ext xmlns:c16="http://schemas.microsoft.com/office/drawing/2014/chart" uri="{C3380CC4-5D6E-409C-BE32-E72D297353CC}">
              <c16:uniqueId val="{00000000-90E8-459E-AE6A-BDF49A7BFC05}"/>
            </c:ext>
          </c:extLst>
        </c:ser>
        <c:ser>
          <c:idx val="1"/>
          <c:order val="1"/>
          <c:tx>
            <c:v>Junior/Senior High Schools</c:v>
          </c:tx>
          <c:spPr>
            <a:solidFill>
              <a:srgbClr val="F96A1B"/>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90E8-459E-AE6A-BDF49A7BFC05}"/>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DQ47_1!$E$2</c:f>
              <c:numCache>
                <c:formatCode>General</c:formatCode>
                <c:ptCount val="1"/>
                <c:pt idx="0">
                  <c:v>8.9999999999999998E-4</c:v>
                </c:pt>
              </c:numCache>
            </c:numRef>
          </c:val>
          <c:extLst>
            <c:ext xmlns:c16="http://schemas.microsoft.com/office/drawing/2014/chart" uri="{C3380CC4-5D6E-409C-BE32-E72D297353CC}">
              <c16:uniqueId val="{00000002-90E8-459E-AE6A-BDF49A7BFC05}"/>
            </c:ext>
          </c:extLst>
        </c:ser>
        <c:ser>
          <c:idx val="2"/>
          <c:order val="2"/>
          <c:tx>
            <c:v>Middle Schools</c:v>
          </c:tx>
          <c:spPr>
            <a:solidFill>
              <a:srgbClr val="08A1D9"/>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DQ47_1!$F$2</c:f>
              <c:numCache>
                <c:formatCode>General</c:formatCode>
                <c:ptCount val="1"/>
                <c:pt idx="0">
                  <c:v>64.5</c:v>
                </c:pt>
              </c:numCache>
            </c:numRef>
          </c:val>
          <c:extLst>
            <c:ext xmlns:c16="http://schemas.microsoft.com/office/drawing/2014/chart" uri="{C3380CC4-5D6E-409C-BE32-E72D297353CC}">
              <c16:uniqueId val="{00000003-90E8-459E-AE6A-BDF49A7BFC05}"/>
            </c:ext>
          </c:extLst>
        </c:ser>
        <c:ser>
          <c:idx val="3"/>
          <c:order val="3"/>
          <c:tx>
            <c:v>High Schools</c:v>
          </c:tx>
          <c:spPr>
            <a:solidFill>
              <a:srgbClr val="7C984A"/>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DQ47_1!$G$2</c:f>
              <c:numCache>
                <c:formatCode>General</c:formatCode>
                <c:ptCount val="1"/>
                <c:pt idx="0">
                  <c:v>61.1</c:v>
                </c:pt>
              </c:numCache>
            </c:numRef>
          </c:val>
          <c:extLst>
            <c:ext xmlns:c16="http://schemas.microsoft.com/office/drawing/2014/chart" uri="{C3380CC4-5D6E-409C-BE32-E72D297353CC}">
              <c16:uniqueId val="{00000004-90E8-459E-AE6A-BDF49A7BFC05}"/>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55375077300685E-2"/>
          <c:y val="0.86737709769761318"/>
          <c:w val="0.93095595653083874"/>
          <c:h val="4.6502734841596977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7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7876398785999"/>
          <c:y val="0.14961749470774677"/>
          <c:w val="0.65973256762027943"/>
          <c:h val="0.70765031280691049"/>
        </c:manualLayout>
      </c:layout>
      <c:barChart>
        <c:barDir val="bar"/>
        <c:grouping val="clustered"/>
        <c:varyColors val="0"/>
        <c:ser>
          <c:idx val="0"/>
          <c:order val="0"/>
          <c:tx>
            <c:v>All Schools</c:v>
          </c:tx>
          <c:spPr>
            <a:solidFill>
              <a:srgbClr val="797B7E"/>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DQ48_1!$D$2</c:f>
              <c:numCache>
                <c:formatCode>General</c:formatCode>
                <c:ptCount val="1"/>
                <c:pt idx="0">
                  <c:v>66.900000000000006</c:v>
                </c:pt>
              </c:numCache>
            </c:numRef>
          </c:val>
          <c:extLst>
            <c:ext xmlns:c16="http://schemas.microsoft.com/office/drawing/2014/chart" uri="{C3380CC4-5D6E-409C-BE32-E72D297353CC}">
              <c16:uniqueId val="{00000000-4E83-4D0E-B50D-F049262D3831}"/>
            </c:ext>
          </c:extLst>
        </c:ser>
        <c:ser>
          <c:idx val="1"/>
          <c:order val="1"/>
          <c:tx>
            <c:v>Junior/Senior High Schools</c:v>
          </c:tx>
          <c:spPr>
            <a:solidFill>
              <a:srgbClr val="F96A1B"/>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4E83-4D0E-B50D-F049262D3831}"/>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DQ48_1!$E$2</c:f>
              <c:numCache>
                <c:formatCode>General</c:formatCode>
                <c:ptCount val="1"/>
                <c:pt idx="0">
                  <c:v>8.9999999999999998E-4</c:v>
                </c:pt>
              </c:numCache>
            </c:numRef>
          </c:val>
          <c:extLst>
            <c:ext xmlns:c16="http://schemas.microsoft.com/office/drawing/2014/chart" uri="{C3380CC4-5D6E-409C-BE32-E72D297353CC}">
              <c16:uniqueId val="{00000002-4E83-4D0E-B50D-F049262D3831}"/>
            </c:ext>
          </c:extLst>
        </c:ser>
        <c:ser>
          <c:idx val="2"/>
          <c:order val="2"/>
          <c:tx>
            <c:v>Middle Schools</c:v>
          </c:tx>
          <c:spPr>
            <a:solidFill>
              <a:srgbClr val="08A1D9"/>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DQ48_1!$F$2</c:f>
              <c:numCache>
                <c:formatCode>General</c:formatCode>
                <c:ptCount val="1"/>
                <c:pt idx="0">
                  <c:v>53.7</c:v>
                </c:pt>
              </c:numCache>
            </c:numRef>
          </c:val>
          <c:extLst>
            <c:ext xmlns:c16="http://schemas.microsoft.com/office/drawing/2014/chart" uri="{C3380CC4-5D6E-409C-BE32-E72D297353CC}">
              <c16:uniqueId val="{00000003-4E83-4D0E-B50D-F049262D3831}"/>
            </c:ext>
          </c:extLst>
        </c:ser>
        <c:ser>
          <c:idx val="3"/>
          <c:order val="3"/>
          <c:tx>
            <c:v>High Schools</c:v>
          </c:tx>
          <c:spPr>
            <a:solidFill>
              <a:srgbClr val="7C984A"/>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DQ48_1!$G$2</c:f>
              <c:numCache>
                <c:formatCode>General</c:formatCode>
                <c:ptCount val="1"/>
                <c:pt idx="0">
                  <c:v>80.900000000000006</c:v>
                </c:pt>
              </c:numCache>
            </c:numRef>
          </c:val>
          <c:extLst>
            <c:ext xmlns:c16="http://schemas.microsoft.com/office/drawing/2014/chart" uri="{C3380CC4-5D6E-409C-BE32-E72D297353CC}">
              <c16:uniqueId val="{00000004-4E83-4D0E-B50D-F049262D3831}"/>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55375077300685E-2"/>
          <c:y val="0.86737709769761318"/>
          <c:w val="0.93095595653083874"/>
          <c:h val="4.6502734841596977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7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7876398785999"/>
          <c:y val="0.14961749470774677"/>
          <c:w val="0.65973256762027943"/>
          <c:h val="0.70765031280691049"/>
        </c:manualLayout>
      </c:layout>
      <c:barChart>
        <c:barDir val="bar"/>
        <c:grouping val="clustered"/>
        <c:varyColors val="0"/>
        <c:ser>
          <c:idx val="0"/>
          <c:order val="0"/>
          <c:tx>
            <c:v>All Schools</c:v>
          </c:tx>
          <c:spPr>
            <a:solidFill>
              <a:srgbClr val="797B7E"/>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DQ49_1!$D$2</c:f>
              <c:numCache>
                <c:formatCode>General</c:formatCode>
                <c:ptCount val="1"/>
                <c:pt idx="0">
                  <c:v>88.4</c:v>
                </c:pt>
              </c:numCache>
            </c:numRef>
          </c:val>
          <c:extLst>
            <c:ext xmlns:c16="http://schemas.microsoft.com/office/drawing/2014/chart" uri="{C3380CC4-5D6E-409C-BE32-E72D297353CC}">
              <c16:uniqueId val="{00000000-6453-41F0-A475-78913235F7E5}"/>
            </c:ext>
          </c:extLst>
        </c:ser>
        <c:ser>
          <c:idx val="1"/>
          <c:order val="1"/>
          <c:tx>
            <c:v>Junior/Senior High Schools</c:v>
          </c:tx>
          <c:spPr>
            <a:solidFill>
              <a:srgbClr val="F96A1B"/>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6453-41F0-A475-78913235F7E5}"/>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DQ49_1!$E$2</c:f>
              <c:numCache>
                <c:formatCode>General</c:formatCode>
                <c:ptCount val="1"/>
                <c:pt idx="0">
                  <c:v>8.9999999999999998E-4</c:v>
                </c:pt>
              </c:numCache>
            </c:numRef>
          </c:val>
          <c:extLst>
            <c:ext xmlns:c16="http://schemas.microsoft.com/office/drawing/2014/chart" uri="{C3380CC4-5D6E-409C-BE32-E72D297353CC}">
              <c16:uniqueId val="{00000002-6453-41F0-A475-78913235F7E5}"/>
            </c:ext>
          </c:extLst>
        </c:ser>
        <c:ser>
          <c:idx val="2"/>
          <c:order val="2"/>
          <c:tx>
            <c:v>Middle Schools</c:v>
          </c:tx>
          <c:spPr>
            <a:solidFill>
              <a:srgbClr val="08A1D9"/>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DQ49_1!$F$2</c:f>
              <c:numCache>
                <c:formatCode>General</c:formatCode>
                <c:ptCount val="1"/>
                <c:pt idx="0">
                  <c:v>83.5</c:v>
                </c:pt>
              </c:numCache>
            </c:numRef>
          </c:val>
          <c:extLst>
            <c:ext xmlns:c16="http://schemas.microsoft.com/office/drawing/2014/chart" uri="{C3380CC4-5D6E-409C-BE32-E72D297353CC}">
              <c16:uniqueId val="{00000003-6453-41F0-A475-78913235F7E5}"/>
            </c:ext>
          </c:extLst>
        </c:ser>
        <c:ser>
          <c:idx val="3"/>
          <c:order val="3"/>
          <c:tx>
            <c:v>High Schools</c:v>
          </c:tx>
          <c:spPr>
            <a:solidFill>
              <a:srgbClr val="7C984A"/>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DQ49_1!$G$2</c:f>
              <c:numCache>
                <c:formatCode>General</c:formatCode>
                <c:ptCount val="1"/>
                <c:pt idx="0">
                  <c:v>94.5</c:v>
                </c:pt>
              </c:numCache>
            </c:numRef>
          </c:val>
          <c:extLst>
            <c:ext xmlns:c16="http://schemas.microsoft.com/office/drawing/2014/chart" uri="{C3380CC4-5D6E-409C-BE32-E72D297353CC}">
              <c16:uniqueId val="{00000004-6453-41F0-A475-78913235F7E5}"/>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55375077300685E-2"/>
          <c:y val="0.86737709769761318"/>
          <c:w val="0.93095595653083874"/>
          <c:h val="4.6502734841596977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7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7876398785999"/>
          <c:y val="0.14961749470774677"/>
          <c:w val="0.65973256762027943"/>
          <c:h val="0.70765031280691049"/>
        </c:manualLayout>
      </c:layout>
      <c:barChart>
        <c:barDir val="bar"/>
        <c:grouping val="clustered"/>
        <c:varyColors val="0"/>
        <c:ser>
          <c:idx val="0"/>
          <c:order val="0"/>
          <c:tx>
            <c:v>All Schools</c:v>
          </c:tx>
          <c:spPr>
            <a:solidFill>
              <a:srgbClr val="797B7E"/>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val>
            <c:numRef>
              <c:f>DQ50_1!$D$2</c:f>
              <c:numCache>
                <c:formatCode>General</c:formatCode>
                <c:ptCount val="1"/>
                <c:pt idx="0">
                  <c:v>32.1</c:v>
                </c:pt>
              </c:numCache>
            </c:numRef>
          </c:val>
          <c:extLst>
            <c:ext xmlns:c16="http://schemas.microsoft.com/office/drawing/2014/chart" uri="{C3380CC4-5D6E-409C-BE32-E72D297353CC}">
              <c16:uniqueId val="{00000000-9C86-4BC2-BD94-52098E95077C}"/>
            </c:ext>
          </c:extLst>
        </c:ser>
        <c:ser>
          <c:idx val="1"/>
          <c:order val="1"/>
          <c:tx>
            <c:v>Junior/Senior High Schools</c:v>
          </c:tx>
          <c:spPr>
            <a:solidFill>
              <a:srgbClr val="F96A1B"/>
            </a:solidFill>
            <a:ln w="12700">
              <a:solidFill>
                <a:srgbClr val="000000"/>
              </a:solidFill>
              <a:prstDash val="solid"/>
            </a:ln>
          </c:spPr>
          <c:invertIfNegative val="0"/>
          <c:dLbls>
            <c:dLbl>
              <c:idx val="0"/>
              <c:layout/>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9C86-4BC2-BD94-52098E95077C}"/>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DQ50_1!$E$2</c:f>
              <c:numCache>
                <c:formatCode>General</c:formatCode>
                <c:ptCount val="1"/>
                <c:pt idx="0">
                  <c:v>8.9999999999999998E-4</c:v>
                </c:pt>
              </c:numCache>
            </c:numRef>
          </c:val>
          <c:extLst>
            <c:ext xmlns:c16="http://schemas.microsoft.com/office/drawing/2014/chart" uri="{C3380CC4-5D6E-409C-BE32-E72D297353CC}">
              <c16:uniqueId val="{00000002-9C86-4BC2-BD94-52098E95077C}"/>
            </c:ext>
          </c:extLst>
        </c:ser>
        <c:ser>
          <c:idx val="2"/>
          <c:order val="2"/>
          <c:tx>
            <c:v>Middle Schools</c:v>
          </c:tx>
          <c:spPr>
            <a:solidFill>
              <a:srgbClr val="08A1D9"/>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val>
            <c:numRef>
              <c:f>DQ50_1!$F$2</c:f>
              <c:numCache>
                <c:formatCode>General</c:formatCode>
                <c:ptCount val="1"/>
                <c:pt idx="0">
                  <c:v>34.200000000000003</c:v>
                </c:pt>
              </c:numCache>
            </c:numRef>
          </c:val>
          <c:extLst>
            <c:ext xmlns:c16="http://schemas.microsoft.com/office/drawing/2014/chart" uri="{C3380CC4-5D6E-409C-BE32-E72D297353CC}">
              <c16:uniqueId val="{00000003-9C86-4BC2-BD94-52098E95077C}"/>
            </c:ext>
          </c:extLst>
        </c:ser>
        <c:ser>
          <c:idx val="3"/>
          <c:order val="3"/>
          <c:tx>
            <c:v>High Schools</c:v>
          </c:tx>
          <c:spPr>
            <a:solidFill>
              <a:srgbClr val="7C984A"/>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val>
            <c:numRef>
              <c:f>DQ50_1!$G$2</c:f>
              <c:numCache>
                <c:formatCode>General</c:formatCode>
                <c:ptCount val="1"/>
                <c:pt idx="0">
                  <c:v>31</c:v>
                </c:pt>
              </c:numCache>
            </c:numRef>
          </c:val>
          <c:extLst>
            <c:ext xmlns:c16="http://schemas.microsoft.com/office/drawing/2014/chart" uri="{C3380CC4-5D6E-409C-BE32-E72D297353CC}">
              <c16:uniqueId val="{00000004-9C86-4BC2-BD94-52098E95077C}"/>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55375077300685E-2"/>
          <c:y val="0.86737709769761318"/>
          <c:w val="0.93095595653083874"/>
          <c:h val="4.6502734841596977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7876398785999"/>
          <c:y val="0.14961749470774677"/>
          <c:w val="0.65973256762027943"/>
          <c:h val="0.70765031280691049"/>
        </c:manualLayout>
      </c:layout>
      <c:barChart>
        <c:barDir val="bar"/>
        <c:grouping val="clustered"/>
        <c:varyColors val="0"/>
        <c:ser>
          <c:idx val="0"/>
          <c:order val="0"/>
          <c:tx>
            <c:strRef>
              <c:f>DQ04_2!$D$1</c:f>
              <c:strCache>
                <c:ptCount val="1"/>
                <c:pt idx="0">
                  <c:v>All Schools</c:v>
                </c:pt>
              </c:strCache>
            </c:strRef>
          </c:tx>
          <c:spPr>
            <a:solidFill>
              <a:srgbClr val="797B7E"/>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DQ04_2!$B$2:$C$4</c:f>
              <c:multiLvlStrCache>
                <c:ptCount val="3"/>
                <c:lvl>
                  <c:pt idx="0">
                    <c:v>Developed an action plan that describes steps to meet requirements of district’s local wellness policy</c:v>
                  </c:pt>
                  <c:pt idx="1">
                    <c:v>Measured school’s compliance with district’s local wellness policy</c:v>
                  </c:pt>
                  <c:pt idx="2">
                    <c:v>Communicated to students about district’s local wellness policy</c:v>
                  </c:pt>
                </c:lvl>
                <c:lvl>
                  <c:pt idx="0">
                    <c:v>g.</c:v>
                  </c:pt>
                  <c:pt idx="1">
                    <c:v>f.</c:v>
                  </c:pt>
                  <c:pt idx="2">
                    <c:v>e.</c:v>
                  </c:pt>
                </c:lvl>
              </c:multiLvlStrCache>
            </c:multiLvlStrRef>
          </c:cat>
          <c:val>
            <c:numRef>
              <c:f>DQ04_2!$D$2:$D$4</c:f>
              <c:numCache>
                <c:formatCode>General</c:formatCode>
                <c:ptCount val="3"/>
                <c:pt idx="0">
                  <c:v>47.9</c:v>
                </c:pt>
                <c:pt idx="1">
                  <c:v>56.3</c:v>
                </c:pt>
                <c:pt idx="2">
                  <c:v>59.5</c:v>
                </c:pt>
              </c:numCache>
            </c:numRef>
          </c:val>
          <c:extLst>
            <c:ext xmlns:c16="http://schemas.microsoft.com/office/drawing/2014/chart" uri="{C3380CC4-5D6E-409C-BE32-E72D297353CC}">
              <c16:uniqueId val="{00000000-7858-4B15-915D-1B9FE6AAF261}"/>
            </c:ext>
          </c:extLst>
        </c:ser>
        <c:ser>
          <c:idx val="1"/>
          <c:order val="1"/>
          <c:tx>
            <c:strRef>
              <c:f>DQ04_2!$E$1</c:f>
              <c:strCache>
                <c:ptCount val="1"/>
                <c:pt idx="0">
                  <c:v>Junior/Senior High Schools</c:v>
                </c:pt>
              </c:strCache>
            </c:strRef>
          </c:tx>
          <c:spPr>
            <a:solidFill>
              <a:srgbClr val="F96A1B"/>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7858-4B15-915D-1B9FE6AAF261}"/>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7858-4B15-915D-1B9FE6AAF261}"/>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7858-4B15-915D-1B9FE6AAF261}"/>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DQ04_2!$B$2:$C$4</c:f>
              <c:multiLvlStrCache>
                <c:ptCount val="3"/>
                <c:lvl>
                  <c:pt idx="0">
                    <c:v>Developed an action plan that describes steps to meet requirements of district’s local wellness policy</c:v>
                  </c:pt>
                  <c:pt idx="1">
                    <c:v>Measured school’s compliance with district’s local wellness policy</c:v>
                  </c:pt>
                  <c:pt idx="2">
                    <c:v>Communicated to students about district’s local wellness policy</c:v>
                  </c:pt>
                </c:lvl>
                <c:lvl>
                  <c:pt idx="0">
                    <c:v>g.</c:v>
                  </c:pt>
                  <c:pt idx="1">
                    <c:v>f.</c:v>
                  </c:pt>
                  <c:pt idx="2">
                    <c:v>e.</c:v>
                  </c:pt>
                </c:lvl>
              </c:multiLvlStrCache>
            </c:multiLvlStrRef>
          </c:cat>
          <c:val>
            <c:numRef>
              <c:f>DQ04_2!$E$2:$E$4</c:f>
              <c:numCache>
                <c:formatCode>General</c:formatCode>
                <c:ptCount val="3"/>
                <c:pt idx="0">
                  <c:v>8.9999999999999998E-4</c:v>
                </c:pt>
                <c:pt idx="1">
                  <c:v>8.9999999999999998E-4</c:v>
                </c:pt>
                <c:pt idx="2">
                  <c:v>8.9999999999999998E-4</c:v>
                </c:pt>
              </c:numCache>
            </c:numRef>
          </c:val>
          <c:extLst>
            <c:ext xmlns:c16="http://schemas.microsoft.com/office/drawing/2014/chart" uri="{C3380CC4-5D6E-409C-BE32-E72D297353CC}">
              <c16:uniqueId val="{00000004-7858-4B15-915D-1B9FE6AAF261}"/>
            </c:ext>
          </c:extLst>
        </c:ser>
        <c:ser>
          <c:idx val="2"/>
          <c:order val="2"/>
          <c:tx>
            <c:strRef>
              <c:f>DQ04_2!$F$1</c:f>
              <c:strCache>
                <c:ptCount val="1"/>
                <c:pt idx="0">
                  <c:v>Middle Schools</c:v>
                </c:pt>
              </c:strCache>
            </c:strRef>
          </c:tx>
          <c:spPr>
            <a:solidFill>
              <a:srgbClr val="08A1D9"/>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DQ04_2!$B$2:$C$4</c:f>
              <c:multiLvlStrCache>
                <c:ptCount val="3"/>
                <c:lvl>
                  <c:pt idx="0">
                    <c:v>Developed an action plan that describes steps to meet requirements of district’s local wellness policy</c:v>
                  </c:pt>
                  <c:pt idx="1">
                    <c:v>Measured school’s compliance with district’s local wellness policy</c:v>
                  </c:pt>
                  <c:pt idx="2">
                    <c:v>Communicated to students about district’s local wellness policy</c:v>
                  </c:pt>
                </c:lvl>
                <c:lvl>
                  <c:pt idx="0">
                    <c:v>g.</c:v>
                  </c:pt>
                  <c:pt idx="1">
                    <c:v>f.</c:v>
                  </c:pt>
                  <c:pt idx="2">
                    <c:v>e.</c:v>
                  </c:pt>
                </c:lvl>
              </c:multiLvlStrCache>
            </c:multiLvlStrRef>
          </c:cat>
          <c:val>
            <c:numRef>
              <c:f>DQ04_2!$F$2:$F$4</c:f>
              <c:numCache>
                <c:formatCode>General</c:formatCode>
                <c:ptCount val="3"/>
                <c:pt idx="0">
                  <c:v>45.2</c:v>
                </c:pt>
                <c:pt idx="1">
                  <c:v>59.5</c:v>
                </c:pt>
                <c:pt idx="2">
                  <c:v>57.5</c:v>
                </c:pt>
              </c:numCache>
            </c:numRef>
          </c:val>
          <c:extLst>
            <c:ext xmlns:c16="http://schemas.microsoft.com/office/drawing/2014/chart" uri="{C3380CC4-5D6E-409C-BE32-E72D297353CC}">
              <c16:uniqueId val="{00000005-7858-4B15-915D-1B9FE6AAF261}"/>
            </c:ext>
          </c:extLst>
        </c:ser>
        <c:ser>
          <c:idx val="3"/>
          <c:order val="3"/>
          <c:tx>
            <c:strRef>
              <c:f>DQ04_2!$G$1</c:f>
              <c:strCache>
                <c:ptCount val="1"/>
                <c:pt idx="0">
                  <c:v>High Schools</c:v>
                </c:pt>
              </c:strCache>
            </c:strRef>
          </c:tx>
          <c:spPr>
            <a:solidFill>
              <a:srgbClr val="7C984A"/>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DQ04_2!$B$2:$C$4</c:f>
              <c:multiLvlStrCache>
                <c:ptCount val="3"/>
                <c:lvl>
                  <c:pt idx="0">
                    <c:v>Developed an action plan that describes steps to meet requirements of district’s local wellness policy</c:v>
                  </c:pt>
                  <c:pt idx="1">
                    <c:v>Measured school’s compliance with district’s local wellness policy</c:v>
                  </c:pt>
                  <c:pt idx="2">
                    <c:v>Communicated to students about district’s local wellness policy</c:v>
                  </c:pt>
                </c:lvl>
                <c:lvl>
                  <c:pt idx="0">
                    <c:v>g.</c:v>
                  </c:pt>
                  <c:pt idx="1">
                    <c:v>f.</c:v>
                  </c:pt>
                  <c:pt idx="2">
                    <c:v>e.</c:v>
                  </c:pt>
                </c:lvl>
              </c:multiLvlStrCache>
            </c:multiLvlStrRef>
          </c:cat>
          <c:val>
            <c:numRef>
              <c:f>DQ04_2!$G$2:$G$4</c:f>
              <c:numCache>
                <c:formatCode>General</c:formatCode>
                <c:ptCount val="3"/>
                <c:pt idx="0">
                  <c:v>51.5</c:v>
                </c:pt>
                <c:pt idx="1">
                  <c:v>53.6</c:v>
                </c:pt>
                <c:pt idx="2">
                  <c:v>62.1</c:v>
                </c:pt>
              </c:numCache>
            </c:numRef>
          </c:val>
          <c:extLst>
            <c:ext xmlns:c16="http://schemas.microsoft.com/office/drawing/2014/chart" uri="{C3380CC4-5D6E-409C-BE32-E72D297353CC}">
              <c16:uniqueId val="{00000006-7858-4B15-915D-1B9FE6AAF261}"/>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55375077300685E-2"/>
          <c:y val="0.86737709769761318"/>
          <c:w val="0.93095595653083874"/>
          <c:h val="4.6502734841596977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7876398785999"/>
          <c:y val="0.14961749470774677"/>
          <c:w val="0.65973256762027943"/>
          <c:h val="0.70765031280691049"/>
        </c:manualLayout>
      </c:layout>
      <c:barChart>
        <c:barDir val="bar"/>
        <c:grouping val="clustered"/>
        <c:varyColors val="0"/>
        <c:ser>
          <c:idx val="0"/>
          <c:order val="0"/>
          <c:tx>
            <c:v>All Schools</c:v>
          </c:tx>
          <c:spPr>
            <a:solidFill>
              <a:srgbClr val="797B7E"/>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DQ05_1!$D$2</c:f>
              <c:numCache>
                <c:formatCode>General</c:formatCode>
                <c:ptCount val="1"/>
                <c:pt idx="0">
                  <c:v>89</c:v>
                </c:pt>
              </c:numCache>
            </c:numRef>
          </c:val>
          <c:extLst>
            <c:ext xmlns:c16="http://schemas.microsoft.com/office/drawing/2014/chart" uri="{C3380CC4-5D6E-409C-BE32-E72D297353CC}">
              <c16:uniqueId val="{00000000-C37A-43E5-A61C-8E86EFF308EC}"/>
            </c:ext>
          </c:extLst>
        </c:ser>
        <c:ser>
          <c:idx val="1"/>
          <c:order val="1"/>
          <c:tx>
            <c:v>Junior/Senior High Schools</c:v>
          </c:tx>
          <c:spPr>
            <a:solidFill>
              <a:srgbClr val="F96A1B"/>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C37A-43E5-A61C-8E86EFF308EC}"/>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DQ05_1!$E$2</c:f>
              <c:numCache>
                <c:formatCode>General</c:formatCode>
                <c:ptCount val="1"/>
                <c:pt idx="0">
                  <c:v>8.9999999999999998E-4</c:v>
                </c:pt>
              </c:numCache>
            </c:numRef>
          </c:val>
          <c:extLst>
            <c:ext xmlns:c16="http://schemas.microsoft.com/office/drawing/2014/chart" uri="{C3380CC4-5D6E-409C-BE32-E72D297353CC}">
              <c16:uniqueId val="{00000002-C37A-43E5-A61C-8E86EFF308EC}"/>
            </c:ext>
          </c:extLst>
        </c:ser>
        <c:ser>
          <c:idx val="2"/>
          <c:order val="2"/>
          <c:tx>
            <c:v>Middle Schools</c:v>
          </c:tx>
          <c:spPr>
            <a:solidFill>
              <a:srgbClr val="08A1D9"/>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DQ05_1!$F$2</c:f>
              <c:numCache>
                <c:formatCode>General</c:formatCode>
                <c:ptCount val="1"/>
                <c:pt idx="0">
                  <c:v>88.9</c:v>
                </c:pt>
              </c:numCache>
            </c:numRef>
          </c:val>
          <c:extLst>
            <c:ext xmlns:c16="http://schemas.microsoft.com/office/drawing/2014/chart" uri="{C3380CC4-5D6E-409C-BE32-E72D297353CC}">
              <c16:uniqueId val="{00000003-C37A-43E5-A61C-8E86EFF308EC}"/>
            </c:ext>
          </c:extLst>
        </c:ser>
        <c:ser>
          <c:idx val="3"/>
          <c:order val="3"/>
          <c:tx>
            <c:v>High Schools</c:v>
          </c:tx>
          <c:spPr>
            <a:solidFill>
              <a:srgbClr val="7C984A"/>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DQ05_1!$G$2</c:f>
              <c:numCache>
                <c:formatCode>General</c:formatCode>
                <c:ptCount val="1"/>
                <c:pt idx="0">
                  <c:v>89.4</c:v>
                </c:pt>
              </c:numCache>
            </c:numRef>
          </c:val>
          <c:extLst>
            <c:ext xmlns:c16="http://schemas.microsoft.com/office/drawing/2014/chart" uri="{C3380CC4-5D6E-409C-BE32-E72D297353CC}">
              <c16:uniqueId val="{00000004-C37A-43E5-A61C-8E86EFF308EC}"/>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55375077300685E-2"/>
          <c:y val="0.86737709769761318"/>
          <c:w val="0.93095595653083874"/>
          <c:h val="4.6502734841596977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drawings/drawing1.xml><?xml version="1.0" encoding="utf-8"?>
<c:userShapes xmlns:c="http://schemas.openxmlformats.org/drawingml/2006/chart">
  <cdr:relSizeAnchor xmlns:cdr="http://schemas.openxmlformats.org/drawingml/2006/chartDrawing">
    <cdr:from>
      <cdr:x>0.05278</cdr:x>
      <cdr:y>0.22685</cdr:y>
    </cdr:from>
    <cdr:to>
      <cdr:x>0.08056</cdr:x>
      <cdr:y>0.36574</cdr:y>
    </cdr:to>
    <cdr:sp macro="" textlink="">
      <cdr:nvSpPr>
        <cdr:cNvPr id="2" name="y1"/>
        <cdr:cNvSpPr txBox="1"/>
      </cdr:nvSpPr>
      <cdr:spPr>
        <a:xfrm xmlns:a="http://schemas.openxmlformats.org/drawingml/2006/main">
          <a:off x="241300" y="622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a.</a:t>
          </a:r>
        </a:p>
      </cdr:txBody>
    </cdr:sp>
  </cdr:relSizeAnchor>
  <cdr:relSizeAnchor xmlns:cdr="http://schemas.openxmlformats.org/drawingml/2006/chartDrawing">
    <cdr:from>
      <cdr:x>0.08056</cdr:x>
      <cdr:y>0.22685</cdr:y>
    </cdr:from>
    <cdr:to>
      <cdr:x>0.30278</cdr:x>
      <cdr:y>0.36574</cdr:y>
    </cdr:to>
    <cdr:sp macro="" textlink="">
      <cdr:nvSpPr>
        <cdr:cNvPr id="3" name="yt1"/>
        <cdr:cNvSpPr txBox="1"/>
      </cdr:nvSpPr>
      <cdr:spPr>
        <a:xfrm xmlns:a="http://schemas.openxmlformats.org/drawingml/2006/main">
          <a:off x="368300" y="622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Physical education and physical activity</a:t>
          </a:r>
        </a:p>
      </cdr:txBody>
    </cdr:sp>
  </cdr:relSizeAnchor>
  <cdr:relSizeAnchor xmlns:cdr="http://schemas.openxmlformats.org/drawingml/2006/chartDrawing">
    <cdr:from>
      <cdr:x>0.05278</cdr:x>
      <cdr:y>0.45833</cdr:y>
    </cdr:from>
    <cdr:to>
      <cdr:x>0.08056</cdr:x>
      <cdr:y>0.59722</cdr:y>
    </cdr:to>
    <cdr:sp macro="" textlink="">
      <cdr:nvSpPr>
        <cdr:cNvPr id="4" name="y2"/>
        <cdr:cNvSpPr txBox="1"/>
      </cdr:nvSpPr>
      <cdr:spPr>
        <a:xfrm xmlns:a="http://schemas.openxmlformats.org/drawingml/2006/main">
          <a:off x="241300" y="1257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b.</a:t>
          </a:r>
        </a:p>
      </cdr:txBody>
    </cdr:sp>
  </cdr:relSizeAnchor>
  <cdr:relSizeAnchor xmlns:cdr="http://schemas.openxmlformats.org/drawingml/2006/chartDrawing">
    <cdr:from>
      <cdr:x>0.08056</cdr:x>
      <cdr:y>0.45833</cdr:y>
    </cdr:from>
    <cdr:to>
      <cdr:x>0.30278</cdr:x>
      <cdr:y>0.59722</cdr:y>
    </cdr:to>
    <cdr:sp macro="" textlink="">
      <cdr:nvSpPr>
        <cdr:cNvPr id="5" name="yt2"/>
        <cdr:cNvSpPr txBox="1"/>
      </cdr:nvSpPr>
      <cdr:spPr>
        <a:xfrm xmlns:a="http://schemas.openxmlformats.org/drawingml/2006/main">
          <a:off x="368300" y="1257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Nutrition</a:t>
          </a:r>
        </a:p>
      </cdr:txBody>
    </cdr:sp>
  </cdr:relSizeAnchor>
  <cdr:relSizeAnchor xmlns:cdr="http://schemas.openxmlformats.org/drawingml/2006/chartDrawing">
    <cdr:from>
      <cdr:x>0.05278</cdr:x>
      <cdr:y>0.67593</cdr:y>
    </cdr:from>
    <cdr:to>
      <cdr:x>0.08056</cdr:x>
      <cdr:y>0.81481</cdr:y>
    </cdr:to>
    <cdr:sp macro="" textlink="">
      <cdr:nvSpPr>
        <cdr:cNvPr id="6" name="y3"/>
        <cdr:cNvSpPr txBox="1"/>
      </cdr:nvSpPr>
      <cdr:spPr>
        <a:xfrm xmlns:a="http://schemas.openxmlformats.org/drawingml/2006/main">
          <a:off x="241300" y="18542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c.</a:t>
          </a:r>
        </a:p>
      </cdr:txBody>
    </cdr:sp>
  </cdr:relSizeAnchor>
  <cdr:relSizeAnchor xmlns:cdr="http://schemas.openxmlformats.org/drawingml/2006/chartDrawing">
    <cdr:from>
      <cdr:x>0.08056</cdr:x>
      <cdr:y>0.67593</cdr:y>
    </cdr:from>
    <cdr:to>
      <cdr:x>0.30278</cdr:x>
      <cdr:y>0.81481</cdr:y>
    </cdr:to>
    <cdr:sp macro="" textlink="">
      <cdr:nvSpPr>
        <cdr:cNvPr id="7" name="yt3"/>
        <cdr:cNvSpPr txBox="1"/>
      </cdr:nvSpPr>
      <cdr:spPr>
        <a:xfrm xmlns:a="http://schemas.openxmlformats.org/drawingml/2006/main">
          <a:off x="368300" y="18542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Tobacco-use prevention</a:t>
          </a:r>
        </a:p>
      </cdr:txBody>
    </cdr:sp>
  </cdr:relSizeAnchor>
  <cdr:relSizeAnchor xmlns:cdr="http://schemas.openxmlformats.org/drawingml/2006/chartDrawing">
    <cdr:from>
      <cdr:x>0.02053</cdr:x>
      <cdr:y>0.02831</cdr:y>
    </cdr:from>
    <cdr:to>
      <cdr:x>0.04985</cdr:x>
      <cdr:y>0.10918</cdr:y>
    </cdr:to>
    <cdr:sp macro="" textlink="">
      <cdr:nvSpPr>
        <cdr:cNvPr id="8"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1.</a:t>
          </a:r>
        </a:p>
      </cdr:txBody>
    </cdr:sp>
  </cdr:relSizeAnchor>
  <cdr:relSizeAnchor xmlns:cdr="http://schemas.openxmlformats.org/drawingml/2006/chartDrawing">
    <cdr:from>
      <cdr:x>0.04985</cdr:x>
      <cdr:y>0.02831</cdr:y>
    </cdr:from>
    <cdr:to>
      <cdr:x>0.97347</cdr:x>
      <cdr:y>0.10918</cdr:y>
    </cdr:to>
    <cdr:sp macro="" textlink="">
      <cdr:nvSpPr>
        <cdr:cNvPr id="9"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ever used the School Health Index or other self-assessment tool to assess school policies, activities, and programs in the following areas.</a:t>
          </a:r>
        </a:p>
      </cdr:txBody>
    </cdr:sp>
  </cdr:relSizeAnchor>
  <cdr:relSizeAnchor xmlns:cdr="http://schemas.openxmlformats.org/drawingml/2006/chartDrawing">
    <cdr:from>
      <cdr:x>0.02053</cdr:x>
      <cdr:y>0.91792</cdr:y>
    </cdr:from>
    <cdr:to>
      <cdr:x>0.97347</cdr:x>
      <cdr:y>0.9988</cdr:y>
    </cdr:to>
    <cdr:sp macro="" textlink="">
      <cdr:nvSpPr>
        <cdr:cNvPr id="10"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0.89004</cdr:x>
      <cdr:y>0.95956</cdr:y>
    </cdr:from>
    <cdr:to>
      <cdr:x>1</cdr:x>
      <cdr:y>1</cdr:y>
    </cdr:to>
    <cdr:sp macro="" textlink="">
      <cdr:nvSpPr>
        <cdr:cNvPr id="11"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panose="02020603050405020304" pitchFamily="18" charset="0"/>
            </a:rPr>
            <a:t>Page 1 of 79</a:t>
          </a:r>
        </a:p>
      </cdr:txBody>
    </cdr:sp>
  </cdr:relSizeAnchor>
  <cdr:relSizeAnchor xmlns:cdr="http://schemas.openxmlformats.org/drawingml/2006/chartDrawing">
    <cdr:from>
      <cdr:x>0.02053</cdr:x>
      <cdr:y>0.95956</cdr:y>
    </cdr:from>
    <cdr:to>
      <cdr:x>0.9808</cdr:x>
      <cdr:y>1</cdr:y>
    </cdr:to>
    <cdr:sp macro="" textlink="">
      <cdr:nvSpPr>
        <cdr:cNvPr id="12"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10.xml><?xml version="1.0" encoding="utf-8"?>
<c:userShapes xmlns:c="http://schemas.openxmlformats.org/drawingml/2006/chart">
  <cdr:relSizeAnchor xmlns:cdr="http://schemas.openxmlformats.org/drawingml/2006/chartDrawing">
    <cdr:from>
      <cdr:x>0.02053</cdr:x>
      <cdr:y>0.02831</cdr:y>
    </cdr:from>
    <cdr:to>
      <cdr:x>0.04985</cdr:x>
      <cdr:y>0.10918</cdr:y>
    </cdr:to>
    <cdr:sp macro="" textlink="">
      <cdr:nvSpPr>
        <cdr:cNvPr id="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6.</a:t>
          </a:r>
        </a:p>
      </cdr:txBody>
    </cdr:sp>
  </cdr:relSizeAnchor>
  <cdr:relSizeAnchor xmlns:cdr="http://schemas.openxmlformats.org/drawingml/2006/chartDrawing">
    <cdr:from>
      <cdr:x>0.04985</cdr:x>
      <cdr:y>0.02831</cdr:y>
    </cdr:from>
    <cdr:to>
      <cdr:x>0.97347</cdr:x>
      <cdr:y>0.10918</cdr:y>
    </cdr:to>
    <cdr:sp macro="" textlink="">
      <cdr:nvSpPr>
        <cdr:cNvPr id="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have one or more than one group (e.g., a school health council, committee, team) that offers guidance on the development of policies or coordinates activities on health topics.</a:t>
          </a:r>
        </a:p>
      </cdr:txBody>
    </cdr:sp>
  </cdr:relSizeAnchor>
  <cdr:relSizeAnchor xmlns:cdr="http://schemas.openxmlformats.org/drawingml/2006/chartDrawing">
    <cdr:from>
      <cdr:x>0.02053</cdr:x>
      <cdr:y>0.91792</cdr:y>
    </cdr:from>
    <cdr:to>
      <cdr:x>0.97347</cdr:x>
      <cdr:y>0.9988</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0.89004</cdr:x>
      <cdr:y>0.95956</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panose="02020603050405020304" pitchFamily="18" charset="0"/>
            </a:rPr>
            <a:t>Page 10 of 79</a:t>
          </a:r>
        </a:p>
      </cdr:txBody>
    </cdr:sp>
  </cdr:relSizeAnchor>
  <cdr:relSizeAnchor xmlns:cdr="http://schemas.openxmlformats.org/drawingml/2006/chartDrawing">
    <cdr:from>
      <cdr:x>0.02052</cdr:x>
      <cdr:y>0.95963</cdr:y>
    </cdr:from>
    <cdr:to>
      <cdr:x>0.9806</cdr:x>
      <cdr:y>1</cdr:y>
    </cdr:to>
    <cdr:sp macro="" textlink="">
      <cdr:nvSpPr>
        <cdr:cNvPr id="6"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11.xml><?xml version="1.0" encoding="utf-8"?>
<c:userShapes xmlns:c="http://schemas.openxmlformats.org/drawingml/2006/chart">
  <cdr:relSizeAnchor xmlns:cdr="http://schemas.openxmlformats.org/drawingml/2006/chartDrawing">
    <cdr:from>
      <cdr:x>0.05278</cdr:x>
      <cdr:y>0.2037</cdr:y>
    </cdr:from>
    <cdr:to>
      <cdr:x>0.08056</cdr:x>
      <cdr:y>0.34259</cdr:y>
    </cdr:to>
    <cdr:sp macro="" textlink="">
      <cdr:nvSpPr>
        <cdr:cNvPr id="2" name="y1"/>
        <cdr:cNvSpPr txBox="1"/>
      </cdr:nvSpPr>
      <cdr:spPr>
        <a:xfrm xmlns:a="http://schemas.openxmlformats.org/drawingml/2006/main">
          <a:off x="241300" y="5588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a.</a:t>
          </a:r>
        </a:p>
      </cdr:txBody>
    </cdr:sp>
  </cdr:relSizeAnchor>
  <cdr:relSizeAnchor xmlns:cdr="http://schemas.openxmlformats.org/drawingml/2006/chartDrawing">
    <cdr:from>
      <cdr:x>0.08056</cdr:x>
      <cdr:y>0.2037</cdr:y>
    </cdr:from>
    <cdr:to>
      <cdr:x>0.30278</cdr:x>
      <cdr:y>0.34259</cdr:y>
    </cdr:to>
    <cdr:sp macro="" textlink="">
      <cdr:nvSpPr>
        <cdr:cNvPr id="3" name="yt1"/>
        <cdr:cNvSpPr txBox="1"/>
      </cdr:nvSpPr>
      <cdr:spPr>
        <a:xfrm xmlns:a="http://schemas.openxmlformats.org/drawingml/2006/main">
          <a:off x="368300" y="5588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Identified student health needs based on a review of relevant data</a:t>
          </a:r>
        </a:p>
      </cdr:txBody>
    </cdr:sp>
  </cdr:relSizeAnchor>
  <cdr:relSizeAnchor xmlns:cdr="http://schemas.openxmlformats.org/drawingml/2006/chartDrawing">
    <cdr:from>
      <cdr:x>0.05278</cdr:x>
      <cdr:y>0.36574</cdr:y>
    </cdr:from>
    <cdr:to>
      <cdr:x>0.08056</cdr:x>
      <cdr:y>0.50463</cdr:y>
    </cdr:to>
    <cdr:sp macro="" textlink="">
      <cdr:nvSpPr>
        <cdr:cNvPr id="4" name="y2"/>
        <cdr:cNvSpPr txBox="1"/>
      </cdr:nvSpPr>
      <cdr:spPr>
        <a:xfrm xmlns:a="http://schemas.openxmlformats.org/drawingml/2006/main">
          <a:off x="241300" y="1003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b.</a:t>
          </a:r>
        </a:p>
      </cdr:txBody>
    </cdr:sp>
  </cdr:relSizeAnchor>
  <cdr:relSizeAnchor xmlns:cdr="http://schemas.openxmlformats.org/drawingml/2006/chartDrawing">
    <cdr:from>
      <cdr:x>0.08056</cdr:x>
      <cdr:y>0.36574</cdr:y>
    </cdr:from>
    <cdr:to>
      <cdr:x>0.30278</cdr:x>
      <cdr:y>0.50463</cdr:y>
    </cdr:to>
    <cdr:sp macro="" textlink="">
      <cdr:nvSpPr>
        <cdr:cNvPr id="5" name="yt2"/>
        <cdr:cNvSpPr txBox="1"/>
      </cdr:nvSpPr>
      <cdr:spPr>
        <a:xfrm xmlns:a="http://schemas.openxmlformats.org/drawingml/2006/main">
          <a:off x="368300" y="1003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Recommended new or revised health and safety policies and activities to school administrators or the school improvement team</a:t>
          </a:r>
        </a:p>
      </cdr:txBody>
    </cdr:sp>
  </cdr:relSizeAnchor>
  <cdr:relSizeAnchor xmlns:cdr="http://schemas.openxmlformats.org/drawingml/2006/chartDrawing">
    <cdr:from>
      <cdr:x>0.05278</cdr:x>
      <cdr:y>0.54167</cdr:y>
    </cdr:from>
    <cdr:to>
      <cdr:x>0.08056</cdr:x>
      <cdr:y>0.68056</cdr:y>
    </cdr:to>
    <cdr:sp macro="" textlink="">
      <cdr:nvSpPr>
        <cdr:cNvPr id="6" name="y3"/>
        <cdr:cNvSpPr txBox="1"/>
      </cdr:nvSpPr>
      <cdr:spPr>
        <a:xfrm xmlns:a="http://schemas.openxmlformats.org/drawingml/2006/main">
          <a:off x="241300" y="14859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c.</a:t>
          </a:r>
        </a:p>
      </cdr:txBody>
    </cdr:sp>
  </cdr:relSizeAnchor>
  <cdr:relSizeAnchor xmlns:cdr="http://schemas.openxmlformats.org/drawingml/2006/chartDrawing">
    <cdr:from>
      <cdr:x>0.08056</cdr:x>
      <cdr:y>0.54167</cdr:y>
    </cdr:from>
    <cdr:to>
      <cdr:x>0.30278</cdr:x>
      <cdr:y>0.68056</cdr:y>
    </cdr:to>
    <cdr:sp macro="" textlink="">
      <cdr:nvSpPr>
        <cdr:cNvPr id="7" name="yt3"/>
        <cdr:cNvSpPr txBox="1"/>
      </cdr:nvSpPr>
      <cdr:spPr>
        <a:xfrm xmlns:a="http://schemas.openxmlformats.org/drawingml/2006/main">
          <a:off x="368300" y="14859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Sought funding or leveraged resources to support health and safety priorities for students and staff</a:t>
          </a:r>
        </a:p>
      </cdr:txBody>
    </cdr:sp>
  </cdr:relSizeAnchor>
  <cdr:relSizeAnchor xmlns:cdr="http://schemas.openxmlformats.org/drawingml/2006/chartDrawing">
    <cdr:from>
      <cdr:x>0.05278</cdr:x>
      <cdr:y>0.71296</cdr:y>
    </cdr:from>
    <cdr:to>
      <cdr:x>0.08056</cdr:x>
      <cdr:y>0.85185</cdr:y>
    </cdr:to>
    <cdr:sp macro="" textlink="">
      <cdr:nvSpPr>
        <cdr:cNvPr id="8" name="y4"/>
        <cdr:cNvSpPr txBox="1"/>
      </cdr:nvSpPr>
      <cdr:spPr>
        <a:xfrm xmlns:a="http://schemas.openxmlformats.org/drawingml/2006/main">
          <a:off x="241300" y="19558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d.</a:t>
          </a:r>
        </a:p>
      </cdr:txBody>
    </cdr:sp>
  </cdr:relSizeAnchor>
  <cdr:relSizeAnchor xmlns:cdr="http://schemas.openxmlformats.org/drawingml/2006/chartDrawing">
    <cdr:from>
      <cdr:x>0.08056</cdr:x>
      <cdr:y>0.71296</cdr:y>
    </cdr:from>
    <cdr:to>
      <cdr:x>0.30312</cdr:x>
      <cdr:y>0.8668</cdr:y>
    </cdr:to>
    <cdr:sp macro="" textlink="">
      <cdr:nvSpPr>
        <cdr:cNvPr id="9" name="yt4"/>
        <cdr:cNvSpPr txBox="1"/>
      </cdr:nvSpPr>
      <cdr:spPr>
        <a:xfrm xmlns:a="http://schemas.openxmlformats.org/drawingml/2006/main">
          <a:off x="697859" y="4478352"/>
          <a:ext cx="1927952" cy="966344"/>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Communicated the importance of health and safety policies and activities to district administrators, school administrators, parent-teacher groups, or community members</a:t>
          </a:r>
        </a:p>
      </cdr:txBody>
    </cdr:sp>
  </cdr:relSizeAnchor>
  <cdr:relSizeAnchor xmlns:cdr="http://schemas.openxmlformats.org/drawingml/2006/chartDrawing">
    <cdr:from>
      <cdr:x>0.02053</cdr:x>
      <cdr:y>0.02831</cdr:y>
    </cdr:from>
    <cdr:to>
      <cdr:x>0.04985</cdr:x>
      <cdr:y>0.10918</cdr:y>
    </cdr:to>
    <cdr:sp macro="" textlink="">
      <cdr:nvSpPr>
        <cdr:cNvPr id="10"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7.</a:t>
          </a:r>
        </a:p>
      </cdr:txBody>
    </cdr:sp>
  </cdr:relSizeAnchor>
  <cdr:relSizeAnchor xmlns:cdr="http://schemas.openxmlformats.org/drawingml/2006/chartDrawing">
    <cdr:from>
      <cdr:x>0.04985</cdr:x>
      <cdr:y>0.02831</cdr:y>
    </cdr:from>
    <cdr:to>
      <cdr:x>0.97347</cdr:x>
      <cdr:y>0.10918</cdr:y>
    </cdr:to>
    <cdr:sp macro="" textlink="">
      <cdr:nvSpPr>
        <cdr:cNvPr id="11"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have a school health council, committee, or team that did the following activities during the past year.*</a:t>
          </a:r>
        </a:p>
      </cdr:txBody>
    </cdr:sp>
  </cdr:relSizeAnchor>
  <cdr:relSizeAnchor xmlns:cdr="http://schemas.openxmlformats.org/drawingml/2006/chartDrawing">
    <cdr:from>
      <cdr:x>0.02053</cdr:x>
      <cdr:y>0.91792</cdr:y>
    </cdr:from>
    <cdr:to>
      <cdr:x>0.97347</cdr:x>
      <cdr:y>0.9988</cdr:y>
    </cdr:to>
    <cdr:sp macro="" textlink="">
      <cdr:nvSpPr>
        <cdr:cNvPr id="12"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*Among schools that have one or more than one group that offers guidance on the development of policies or coordinates activities on health topics.</a:t>
          </a:r>
        </a:p>
      </cdr:txBody>
    </cdr:sp>
  </cdr:relSizeAnchor>
  <cdr:relSizeAnchor xmlns:cdr="http://schemas.openxmlformats.org/drawingml/2006/chartDrawing">
    <cdr:from>
      <cdr:x>0.89004</cdr:x>
      <cdr:y>0.95956</cdr:y>
    </cdr:from>
    <cdr:to>
      <cdr:x>1</cdr:x>
      <cdr:y>1</cdr:y>
    </cdr:to>
    <cdr:sp macro="" textlink="">
      <cdr:nvSpPr>
        <cdr:cNvPr id="13"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panose="02020603050405020304" pitchFamily="18" charset="0"/>
            </a:rPr>
            <a:t>Page 11 of 79</a:t>
          </a:r>
        </a:p>
      </cdr:txBody>
    </cdr:sp>
  </cdr:relSizeAnchor>
  <cdr:relSizeAnchor xmlns:cdr="http://schemas.openxmlformats.org/drawingml/2006/chartDrawing">
    <cdr:from>
      <cdr:x>0.02053</cdr:x>
      <cdr:y>0.95956</cdr:y>
    </cdr:from>
    <cdr:to>
      <cdr:x>0.9808</cdr:x>
      <cdr:y>1</cdr:y>
    </cdr:to>
    <cdr:sp macro="" textlink="">
      <cdr:nvSpPr>
        <cdr:cNvPr id="14"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12.xml><?xml version="1.0" encoding="utf-8"?>
<c:userShapes xmlns:c="http://schemas.openxmlformats.org/drawingml/2006/chart">
  <cdr:relSizeAnchor xmlns:cdr="http://schemas.openxmlformats.org/drawingml/2006/chartDrawing">
    <cdr:from>
      <cdr:x>0.05278</cdr:x>
      <cdr:y>0.22685</cdr:y>
    </cdr:from>
    <cdr:to>
      <cdr:x>0.08056</cdr:x>
      <cdr:y>0.36574</cdr:y>
    </cdr:to>
    <cdr:sp macro="" textlink="">
      <cdr:nvSpPr>
        <cdr:cNvPr id="2" name="y1"/>
        <cdr:cNvSpPr txBox="1"/>
      </cdr:nvSpPr>
      <cdr:spPr>
        <a:xfrm xmlns:a="http://schemas.openxmlformats.org/drawingml/2006/main">
          <a:off x="241300" y="622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e.</a:t>
          </a:r>
        </a:p>
      </cdr:txBody>
    </cdr:sp>
  </cdr:relSizeAnchor>
  <cdr:relSizeAnchor xmlns:cdr="http://schemas.openxmlformats.org/drawingml/2006/chartDrawing">
    <cdr:from>
      <cdr:x>0.08056</cdr:x>
      <cdr:y>0.22685</cdr:y>
    </cdr:from>
    <cdr:to>
      <cdr:x>0.30278</cdr:x>
      <cdr:y>0.36574</cdr:y>
    </cdr:to>
    <cdr:sp macro="" textlink="">
      <cdr:nvSpPr>
        <cdr:cNvPr id="3" name="yt1"/>
        <cdr:cNvSpPr txBox="1"/>
      </cdr:nvSpPr>
      <cdr:spPr>
        <a:xfrm xmlns:a="http://schemas.openxmlformats.org/drawingml/2006/main">
          <a:off x="368300" y="622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Reviewed health-related curricula or instructional materials</a:t>
          </a:r>
        </a:p>
      </cdr:txBody>
    </cdr:sp>
  </cdr:relSizeAnchor>
  <cdr:relSizeAnchor xmlns:cdr="http://schemas.openxmlformats.org/drawingml/2006/chartDrawing">
    <cdr:from>
      <cdr:x>0.05278</cdr:x>
      <cdr:y>0.45833</cdr:y>
    </cdr:from>
    <cdr:to>
      <cdr:x>0.08056</cdr:x>
      <cdr:y>0.59722</cdr:y>
    </cdr:to>
    <cdr:sp macro="" textlink="">
      <cdr:nvSpPr>
        <cdr:cNvPr id="4" name="y2"/>
        <cdr:cNvSpPr txBox="1"/>
      </cdr:nvSpPr>
      <cdr:spPr>
        <a:xfrm xmlns:a="http://schemas.openxmlformats.org/drawingml/2006/main">
          <a:off x="241300" y="1257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f.</a:t>
          </a:r>
        </a:p>
      </cdr:txBody>
    </cdr:sp>
  </cdr:relSizeAnchor>
  <cdr:relSizeAnchor xmlns:cdr="http://schemas.openxmlformats.org/drawingml/2006/chartDrawing">
    <cdr:from>
      <cdr:x>0.08056</cdr:x>
      <cdr:y>0.45833</cdr:y>
    </cdr:from>
    <cdr:to>
      <cdr:x>0.30278</cdr:x>
      <cdr:y>0.59722</cdr:y>
    </cdr:to>
    <cdr:sp macro="" textlink="">
      <cdr:nvSpPr>
        <cdr:cNvPr id="5" name="yt2"/>
        <cdr:cNvSpPr txBox="1"/>
      </cdr:nvSpPr>
      <cdr:spPr>
        <a:xfrm xmlns:a="http://schemas.openxmlformats.org/drawingml/2006/main">
          <a:off x="368300" y="1257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Assessed the availability of physical activity opportunities for students</a:t>
          </a:r>
        </a:p>
      </cdr:txBody>
    </cdr:sp>
  </cdr:relSizeAnchor>
  <cdr:relSizeAnchor xmlns:cdr="http://schemas.openxmlformats.org/drawingml/2006/chartDrawing">
    <cdr:from>
      <cdr:x>0.05724</cdr:x>
      <cdr:y>0.61445</cdr:y>
    </cdr:from>
    <cdr:to>
      <cdr:x>0.08502</cdr:x>
      <cdr:y>0.75333</cdr:y>
    </cdr:to>
    <cdr:sp macro="" textlink="">
      <cdr:nvSpPr>
        <cdr:cNvPr id="6" name="y3"/>
        <cdr:cNvSpPr txBox="1"/>
      </cdr:nvSpPr>
      <cdr:spPr>
        <a:xfrm xmlns:a="http://schemas.openxmlformats.org/drawingml/2006/main">
          <a:off x="495827" y="3859605"/>
          <a:ext cx="240647" cy="872354"/>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g.</a:t>
          </a:r>
        </a:p>
      </cdr:txBody>
    </cdr:sp>
  </cdr:relSizeAnchor>
  <cdr:relSizeAnchor xmlns:cdr="http://schemas.openxmlformats.org/drawingml/2006/chartDrawing">
    <cdr:from>
      <cdr:x>0.08056</cdr:x>
      <cdr:y>0.61885</cdr:y>
    </cdr:from>
    <cdr:to>
      <cdr:x>0.30163</cdr:x>
      <cdr:y>0.8668</cdr:y>
    </cdr:to>
    <cdr:sp macro="" textlink="">
      <cdr:nvSpPr>
        <cdr:cNvPr id="7" name="yt3"/>
        <cdr:cNvSpPr txBox="1"/>
      </cdr:nvSpPr>
      <cdr:spPr>
        <a:xfrm xmlns:a="http://schemas.openxmlformats.org/drawingml/2006/main">
          <a:off x="697860" y="3887230"/>
          <a:ext cx="1915080" cy="1557466"/>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Developed a written plan for implementing a Comprehensive School Physical Activity Program (a multi-component approach that provides opportunities for students to be physically active before, during, and after school)</a:t>
          </a:r>
        </a:p>
      </cdr:txBody>
    </cdr:sp>
  </cdr:relSizeAnchor>
  <cdr:relSizeAnchor xmlns:cdr="http://schemas.openxmlformats.org/drawingml/2006/chartDrawing">
    <cdr:from>
      <cdr:x>0.02053</cdr:x>
      <cdr:y>0.02831</cdr:y>
    </cdr:from>
    <cdr:to>
      <cdr:x>0.04985</cdr:x>
      <cdr:y>0.10918</cdr:y>
    </cdr:to>
    <cdr:sp macro="" textlink="">
      <cdr:nvSpPr>
        <cdr:cNvPr id="8"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7.</a:t>
          </a:r>
        </a:p>
      </cdr:txBody>
    </cdr:sp>
  </cdr:relSizeAnchor>
  <cdr:relSizeAnchor xmlns:cdr="http://schemas.openxmlformats.org/drawingml/2006/chartDrawing">
    <cdr:from>
      <cdr:x>0.04985</cdr:x>
      <cdr:y>0.02831</cdr:y>
    </cdr:from>
    <cdr:to>
      <cdr:x>0.97347</cdr:x>
      <cdr:y>0.10918</cdr:y>
    </cdr:to>
    <cdr:sp macro="" textlink="">
      <cdr:nvSpPr>
        <cdr:cNvPr id="9"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have a school health council, committee, or team that did the following activities during the past year.*</a:t>
          </a:r>
        </a:p>
      </cdr:txBody>
    </cdr:sp>
  </cdr:relSizeAnchor>
  <cdr:relSizeAnchor xmlns:cdr="http://schemas.openxmlformats.org/drawingml/2006/chartDrawing">
    <cdr:from>
      <cdr:x>0.02053</cdr:x>
      <cdr:y>0.91792</cdr:y>
    </cdr:from>
    <cdr:to>
      <cdr:x>0.97347</cdr:x>
      <cdr:y>0.9988</cdr:y>
    </cdr:to>
    <cdr:sp macro="" textlink="">
      <cdr:nvSpPr>
        <cdr:cNvPr id="10"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*Among schools that have one or more than one group that offers guidance on the development of policies or coordinates activities on health topics.</a:t>
          </a:r>
        </a:p>
      </cdr:txBody>
    </cdr:sp>
  </cdr:relSizeAnchor>
  <cdr:relSizeAnchor xmlns:cdr="http://schemas.openxmlformats.org/drawingml/2006/chartDrawing">
    <cdr:from>
      <cdr:x>0.89004</cdr:x>
      <cdr:y>0.95956</cdr:y>
    </cdr:from>
    <cdr:to>
      <cdr:x>1</cdr:x>
      <cdr:y>1</cdr:y>
    </cdr:to>
    <cdr:sp macro="" textlink="">
      <cdr:nvSpPr>
        <cdr:cNvPr id="11"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panose="02020603050405020304" pitchFamily="18" charset="0"/>
            </a:rPr>
            <a:t>Page 12 of 79</a:t>
          </a:r>
        </a:p>
      </cdr:txBody>
    </cdr:sp>
  </cdr:relSizeAnchor>
  <cdr:relSizeAnchor xmlns:cdr="http://schemas.openxmlformats.org/drawingml/2006/chartDrawing">
    <cdr:from>
      <cdr:x>0.02053</cdr:x>
      <cdr:y>0.95956</cdr:y>
    </cdr:from>
    <cdr:to>
      <cdr:x>0.9808</cdr:x>
      <cdr:y>1</cdr:y>
    </cdr:to>
    <cdr:sp macro="" textlink="">
      <cdr:nvSpPr>
        <cdr:cNvPr id="12"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13.xml><?xml version="1.0" encoding="utf-8"?>
<c:userShapes xmlns:c="http://schemas.openxmlformats.org/drawingml/2006/chart">
  <cdr:relSizeAnchor xmlns:cdr="http://schemas.openxmlformats.org/drawingml/2006/chartDrawing">
    <cdr:from>
      <cdr:x>0.02053</cdr:x>
      <cdr:y>0.02831</cdr:y>
    </cdr:from>
    <cdr:to>
      <cdr:x>0.04985</cdr:x>
      <cdr:y>0.10918</cdr:y>
    </cdr:to>
    <cdr:sp macro="" textlink="">
      <cdr:nvSpPr>
        <cdr:cNvPr id="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8.</a:t>
          </a:r>
        </a:p>
      </cdr:txBody>
    </cdr:sp>
  </cdr:relSizeAnchor>
  <cdr:relSizeAnchor xmlns:cdr="http://schemas.openxmlformats.org/drawingml/2006/chartDrawing">
    <cdr:from>
      <cdr:x>0.04985</cdr:x>
      <cdr:y>0.02831</cdr:y>
    </cdr:from>
    <cdr:to>
      <cdr:x>0.97347</cdr:x>
      <cdr:y>0.10918</cdr:y>
    </cdr:to>
    <cdr:sp macro="" textlink="">
      <cdr:nvSpPr>
        <cdr:cNvPr id="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have any clubs that give students opportunities to learn about people different from them, such as students with disabilities, homeless youth, or people from different cultures.</a:t>
          </a:r>
        </a:p>
      </cdr:txBody>
    </cdr:sp>
  </cdr:relSizeAnchor>
  <cdr:relSizeAnchor xmlns:cdr="http://schemas.openxmlformats.org/drawingml/2006/chartDrawing">
    <cdr:from>
      <cdr:x>0.02053</cdr:x>
      <cdr:y>0.91792</cdr:y>
    </cdr:from>
    <cdr:to>
      <cdr:x>0.97347</cdr:x>
      <cdr:y>0.9988</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0.89004</cdr:x>
      <cdr:y>0.95956</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panose="02020603050405020304" pitchFamily="18" charset="0"/>
            </a:rPr>
            <a:t>Page 13 of 79</a:t>
          </a:r>
        </a:p>
      </cdr:txBody>
    </cdr:sp>
  </cdr:relSizeAnchor>
  <cdr:relSizeAnchor xmlns:cdr="http://schemas.openxmlformats.org/drawingml/2006/chartDrawing">
    <cdr:from>
      <cdr:x>0.02053</cdr:x>
      <cdr:y>0.95956</cdr:y>
    </cdr:from>
    <cdr:to>
      <cdr:x>0.9808</cdr:x>
      <cdr:y>1</cdr:y>
    </cdr:to>
    <cdr:sp macro="" textlink="">
      <cdr:nvSpPr>
        <cdr:cNvPr id="6"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14.xml><?xml version="1.0" encoding="utf-8"?>
<c:userShapes xmlns:c="http://schemas.openxmlformats.org/drawingml/2006/chart">
  <cdr:relSizeAnchor xmlns:cdr="http://schemas.openxmlformats.org/drawingml/2006/chartDrawing">
    <cdr:from>
      <cdr:x>0.05278</cdr:x>
      <cdr:y>0.27315</cdr:y>
    </cdr:from>
    <cdr:to>
      <cdr:x>0.08056</cdr:x>
      <cdr:y>0.45833</cdr:y>
    </cdr:to>
    <cdr:sp macro="" textlink="">
      <cdr:nvSpPr>
        <cdr:cNvPr id="2" name="y1"/>
        <cdr:cNvSpPr txBox="1"/>
      </cdr:nvSpPr>
      <cdr:spPr>
        <a:xfrm xmlns:a="http://schemas.openxmlformats.org/drawingml/2006/main">
          <a:off x="241300" y="749300"/>
          <a:ext cx="127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a.</a:t>
          </a:r>
        </a:p>
      </cdr:txBody>
    </cdr:sp>
  </cdr:relSizeAnchor>
  <cdr:relSizeAnchor xmlns:cdr="http://schemas.openxmlformats.org/drawingml/2006/chartDrawing">
    <cdr:from>
      <cdr:x>0.08056</cdr:x>
      <cdr:y>0.27315</cdr:y>
    </cdr:from>
    <cdr:to>
      <cdr:x>0.30278</cdr:x>
      <cdr:y>0.45833</cdr:y>
    </cdr:to>
    <cdr:sp macro="" textlink="">
      <cdr:nvSpPr>
        <cdr:cNvPr id="3" name="yt1"/>
        <cdr:cNvSpPr txBox="1"/>
      </cdr:nvSpPr>
      <cdr:spPr>
        <a:xfrm xmlns:a="http://schemas.openxmlformats.org/drawingml/2006/main">
          <a:off x="368300" y="749300"/>
          <a:ext cx="1016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Lessons in class</a:t>
          </a:r>
        </a:p>
      </cdr:txBody>
    </cdr:sp>
  </cdr:relSizeAnchor>
  <cdr:relSizeAnchor xmlns:cdr="http://schemas.openxmlformats.org/drawingml/2006/chartDrawing">
    <cdr:from>
      <cdr:x>0.05278</cdr:x>
      <cdr:y>0.62037</cdr:y>
    </cdr:from>
    <cdr:to>
      <cdr:x>0.08056</cdr:x>
      <cdr:y>0.80556</cdr:y>
    </cdr:to>
    <cdr:sp macro="" textlink="">
      <cdr:nvSpPr>
        <cdr:cNvPr id="4" name="y2"/>
        <cdr:cNvSpPr txBox="1"/>
      </cdr:nvSpPr>
      <cdr:spPr>
        <a:xfrm xmlns:a="http://schemas.openxmlformats.org/drawingml/2006/main">
          <a:off x="241300" y="1701800"/>
          <a:ext cx="127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b.</a:t>
          </a:r>
        </a:p>
      </cdr:txBody>
    </cdr:sp>
  </cdr:relSizeAnchor>
  <cdr:relSizeAnchor xmlns:cdr="http://schemas.openxmlformats.org/drawingml/2006/chartDrawing">
    <cdr:from>
      <cdr:x>0.08056</cdr:x>
      <cdr:y>0.62037</cdr:y>
    </cdr:from>
    <cdr:to>
      <cdr:x>0.30278</cdr:x>
      <cdr:y>0.80556</cdr:y>
    </cdr:to>
    <cdr:sp macro="" textlink="">
      <cdr:nvSpPr>
        <cdr:cNvPr id="5" name="yt2"/>
        <cdr:cNvSpPr txBox="1"/>
      </cdr:nvSpPr>
      <cdr:spPr>
        <a:xfrm xmlns:a="http://schemas.openxmlformats.org/drawingml/2006/main">
          <a:off x="368300" y="1701800"/>
          <a:ext cx="1016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Special events sponsored by the school or community organizations (e.g., multicultural week, family night)</a:t>
          </a:r>
        </a:p>
      </cdr:txBody>
    </cdr:sp>
  </cdr:relSizeAnchor>
  <cdr:relSizeAnchor xmlns:cdr="http://schemas.openxmlformats.org/drawingml/2006/chartDrawing">
    <cdr:from>
      <cdr:x>0.02053</cdr:x>
      <cdr:y>0.02831</cdr:y>
    </cdr:from>
    <cdr:to>
      <cdr:x>0.04985</cdr:x>
      <cdr:y>0.10918</cdr:y>
    </cdr:to>
    <cdr:sp macro="" textlink="">
      <cdr:nvSpPr>
        <cdr:cNvPr id="6"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9.</a:t>
          </a:r>
        </a:p>
      </cdr:txBody>
    </cdr:sp>
  </cdr:relSizeAnchor>
  <cdr:relSizeAnchor xmlns:cdr="http://schemas.openxmlformats.org/drawingml/2006/chartDrawing">
    <cdr:from>
      <cdr:x>0.04985</cdr:x>
      <cdr:y>0.02831</cdr:y>
    </cdr:from>
    <cdr:to>
      <cdr:x>0.97347</cdr:x>
      <cdr:y>0.10918</cdr:y>
    </cdr:to>
    <cdr:sp macro="" textlink="">
      <cdr:nvSpPr>
        <cdr:cNvPr id="7"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offer each of the following activities for students to learn about people different from them, such as students with disabilities, homeless youth, or people from different cultures.</a:t>
          </a:r>
        </a:p>
      </cdr:txBody>
    </cdr:sp>
  </cdr:relSizeAnchor>
  <cdr:relSizeAnchor xmlns:cdr="http://schemas.openxmlformats.org/drawingml/2006/chartDrawing">
    <cdr:from>
      <cdr:x>0.02053</cdr:x>
      <cdr:y>0.91792</cdr:y>
    </cdr:from>
    <cdr:to>
      <cdr:x>0.97347</cdr:x>
      <cdr:y>0.9988</cdr:y>
    </cdr:to>
    <cdr:sp macro="" textlink="">
      <cdr:nvSpPr>
        <cdr:cNvPr id="8"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0.89004</cdr:x>
      <cdr:y>0.95956</cdr:y>
    </cdr:from>
    <cdr:to>
      <cdr:x>1</cdr:x>
      <cdr:y>1</cdr:y>
    </cdr:to>
    <cdr:sp macro="" textlink="">
      <cdr:nvSpPr>
        <cdr:cNvPr id="9"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panose="02020603050405020304" pitchFamily="18" charset="0"/>
            </a:rPr>
            <a:t>Page 14 of 79</a:t>
          </a:r>
        </a:p>
      </cdr:txBody>
    </cdr:sp>
  </cdr:relSizeAnchor>
  <cdr:relSizeAnchor xmlns:cdr="http://schemas.openxmlformats.org/drawingml/2006/chartDrawing">
    <cdr:from>
      <cdr:x>0.02053</cdr:x>
      <cdr:y>0.95956</cdr:y>
    </cdr:from>
    <cdr:to>
      <cdr:x>0.9808</cdr:x>
      <cdr:y>1</cdr:y>
    </cdr:to>
    <cdr:sp macro="" textlink="">
      <cdr:nvSpPr>
        <cdr:cNvPr id="10"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15.xml><?xml version="1.0" encoding="utf-8"?>
<c:userShapes xmlns:c="http://schemas.openxmlformats.org/drawingml/2006/chart">
  <cdr:relSizeAnchor xmlns:cdr="http://schemas.openxmlformats.org/drawingml/2006/chartDrawing">
    <cdr:from>
      <cdr:x>0.02053</cdr:x>
      <cdr:y>0.02831</cdr:y>
    </cdr:from>
    <cdr:to>
      <cdr:x>0.04985</cdr:x>
      <cdr:y>0.10918</cdr:y>
    </cdr:to>
    <cdr:sp macro="" textlink="">
      <cdr:nvSpPr>
        <cdr:cNvPr id="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10.</a:t>
          </a:r>
        </a:p>
      </cdr:txBody>
    </cdr:sp>
  </cdr:relSizeAnchor>
  <cdr:relSizeAnchor xmlns:cdr="http://schemas.openxmlformats.org/drawingml/2006/chartDrawing">
    <cdr:from>
      <cdr:x>0.04985</cdr:x>
      <cdr:y>0.02831</cdr:y>
    </cdr:from>
    <cdr:to>
      <cdr:x>0.97347</cdr:x>
      <cdr:y>0.10918</cdr:y>
    </cdr:to>
    <cdr:sp macro="" textlink="">
      <cdr:nvSpPr>
        <cdr:cNvPr id="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have a student-led club that aims to create a safe, welcoming, and accepting school environment for all youth, regardless of sexual orientation or gender identity.</a:t>
          </a:r>
        </a:p>
      </cdr:txBody>
    </cdr:sp>
  </cdr:relSizeAnchor>
  <cdr:relSizeAnchor xmlns:cdr="http://schemas.openxmlformats.org/drawingml/2006/chartDrawing">
    <cdr:from>
      <cdr:x>0.02053</cdr:x>
      <cdr:y>0.91792</cdr:y>
    </cdr:from>
    <cdr:to>
      <cdr:x>0.97347</cdr:x>
      <cdr:y>0.9988</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0.89004</cdr:x>
      <cdr:y>0.95956</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panose="02020603050405020304" pitchFamily="18" charset="0"/>
            </a:rPr>
            <a:t>Page 15 of 79</a:t>
          </a:r>
        </a:p>
      </cdr:txBody>
    </cdr:sp>
  </cdr:relSizeAnchor>
  <cdr:relSizeAnchor xmlns:cdr="http://schemas.openxmlformats.org/drawingml/2006/chartDrawing">
    <cdr:from>
      <cdr:x>0.02053</cdr:x>
      <cdr:y>0.95956</cdr:y>
    </cdr:from>
    <cdr:to>
      <cdr:x>0.9808</cdr:x>
      <cdr:y>1</cdr:y>
    </cdr:to>
    <cdr:sp macro="" textlink="">
      <cdr:nvSpPr>
        <cdr:cNvPr id="6"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16.xml><?xml version="1.0" encoding="utf-8"?>
<c:userShapes xmlns:c="http://schemas.openxmlformats.org/drawingml/2006/chart">
  <cdr:relSizeAnchor xmlns:cdr="http://schemas.openxmlformats.org/drawingml/2006/chartDrawing">
    <cdr:from>
      <cdr:x>0.0416</cdr:x>
      <cdr:y>0.13525</cdr:y>
    </cdr:from>
    <cdr:to>
      <cdr:x>0.08056</cdr:x>
      <cdr:y>0.31019</cdr:y>
    </cdr:to>
    <cdr:sp macro="" textlink="">
      <cdr:nvSpPr>
        <cdr:cNvPr id="2" name="y1"/>
        <cdr:cNvSpPr txBox="1"/>
      </cdr:nvSpPr>
      <cdr:spPr>
        <a:xfrm xmlns:a="http://schemas.openxmlformats.org/drawingml/2006/main">
          <a:off x="360406" y="849527"/>
          <a:ext cx="337454" cy="1098885"/>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a.</a:t>
          </a:r>
        </a:p>
      </cdr:txBody>
    </cdr:sp>
  </cdr:relSizeAnchor>
  <cdr:relSizeAnchor xmlns:cdr="http://schemas.openxmlformats.org/drawingml/2006/chartDrawing">
    <cdr:from>
      <cdr:x>0.07429</cdr:x>
      <cdr:y>0.1332</cdr:y>
    </cdr:from>
    <cdr:to>
      <cdr:x>0.30278</cdr:x>
      <cdr:y>0.31019</cdr:y>
    </cdr:to>
    <cdr:sp macro="" textlink="">
      <cdr:nvSpPr>
        <cdr:cNvPr id="3" name="yt1"/>
        <cdr:cNvSpPr txBox="1"/>
      </cdr:nvSpPr>
      <cdr:spPr>
        <a:xfrm xmlns:a="http://schemas.openxmlformats.org/drawingml/2006/main">
          <a:off x="643581" y="836655"/>
          <a:ext cx="1979281" cy="1111757"/>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Identify "safe spaces" (e.g., a counselor’s office, designated classroom, or student organization) where LGBTQ youth can receive support from administrators, teachers, or other school staff</a:t>
          </a:r>
        </a:p>
      </cdr:txBody>
    </cdr:sp>
  </cdr:relSizeAnchor>
  <cdr:relSizeAnchor xmlns:cdr="http://schemas.openxmlformats.org/drawingml/2006/chartDrawing">
    <cdr:from>
      <cdr:x>0.04755</cdr:x>
      <cdr:y>0.31967</cdr:y>
    </cdr:from>
    <cdr:to>
      <cdr:x>0.08056</cdr:x>
      <cdr:y>0.43519</cdr:y>
    </cdr:to>
    <cdr:sp macro="" textlink="">
      <cdr:nvSpPr>
        <cdr:cNvPr id="4" name="y2"/>
        <cdr:cNvSpPr txBox="1"/>
      </cdr:nvSpPr>
      <cdr:spPr>
        <a:xfrm xmlns:a="http://schemas.openxmlformats.org/drawingml/2006/main">
          <a:off x="411892" y="2007973"/>
          <a:ext cx="285967" cy="725608"/>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b.</a:t>
          </a:r>
        </a:p>
      </cdr:txBody>
    </cdr:sp>
  </cdr:relSizeAnchor>
  <cdr:relSizeAnchor xmlns:cdr="http://schemas.openxmlformats.org/drawingml/2006/chartDrawing">
    <cdr:from>
      <cdr:x>0.07727</cdr:x>
      <cdr:y>0.31944</cdr:y>
    </cdr:from>
    <cdr:to>
      <cdr:x>0.30278</cdr:x>
      <cdr:y>0.43519</cdr:y>
    </cdr:to>
    <cdr:sp macro="" textlink="">
      <cdr:nvSpPr>
        <cdr:cNvPr id="5" name="yt2"/>
        <cdr:cNvSpPr txBox="1"/>
      </cdr:nvSpPr>
      <cdr:spPr>
        <a:xfrm xmlns:a="http://schemas.openxmlformats.org/drawingml/2006/main">
          <a:off x="669325" y="2006515"/>
          <a:ext cx="1953538" cy="727066"/>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Prohibit harassment based on a student’s perceived or actual sexual orientation or gender identity</a:t>
          </a:r>
        </a:p>
      </cdr:txBody>
    </cdr:sp>
  </cdr:relSizeAnchor>
  <cdr:relSizeAnchor xmlns:cdr="http://schemas.openxmlformats.org/drawingml/2006/chartDrawing">
    <cdr:from>
      <cdr:x>0.04903</cdr:x>
      <cdr:y>0.40574</cdr:y>
    </cdr:from>
    <cdr:to>
      <cdr:x>0.08056</cdr:x>
      <cdr:y>0.56019</cdr:y>
    </cdr:to>
    <cdr:sp macro="" textlink="">
      <cdr:nvSpPr>
        <cdr:cNvPr id="6" name="y3"/>
        <cdr:cNvSpPr txBox="1"/>
      </cdr:nvSpPr>
      <cdr:spPr>
        <a:xfrm xmlns:a="http://schemas.openxmlformats.org/drawingml/2006/main">
          <a:off x="424764" y="2548581"/>
          <a:ext cx="273095" cy="970169"/>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c.</a:t>
          </a:r>
        </a:p>
      </cdr:txBody>
    </cdr:sp>
  </cdr:relSizeAnchor>
  <cdr:relSizeAnchor xmlns:cdr="http://schemas.openxmlformats.org/drawingml/2006/chartDrawing">
    <cdr:from>
      <cdr:x>0.07727</cdr:x>
      <cdr:y>0.40779</cdr:y>
    </cdr:from>
    <cdr:to>
      <cdr:x>0.30278</cdr:x>
      <cdr:y>0.56019</cdr:y>
    </cdr:to>
    <cdr:sp macro="" textlink="">
      <cdr:nvSpPr>
        <cdr:cNvPr id="7" name="yt3"/>
        <cdr:cNvSpPr txBox="1"/>
      </cdr:nvSpPr>
      <cdr:spPr>
        <a:xfrm xmlns:a="http://schemas.openxmlformats.org/drawingml/2006/main">
          <a:off x="669325" y="2561453"/>
          <a:ext cx="1953538" cy="957297"/>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Encourage staff to attend professional development on safe and supportive school environments for all students, regardless of sexual orientation or gender identity</a:t>
          </a:r>
        </a:p>
      </cdr:txBody>
    </cdr:sp>
  </cdr:relSizeAnchor>
  <cdr:relSizeAnchor xmlns:cdr="http://schemas.openxmlformats.org/drawingml/2006/chartDrawing">
    <cdr:from>
      <cdr:x>0.05201</cdr:x>
      <cdr:y>0.56148</cdr:y>
    </cdr:from>
    <cdr:to>
      <cdr:x>0.08056</cdr:x>
      <cdr:y>0.69907</cdr:y>
    </cdr:to>
    <cdr:sp macro="" textlink="">
      <cdr:nvSpPr>
        <cdr:cNvPr id="8" name="y4"/>
        <cdr:cNvSpPr txBox="1"/>
      </cdr:nvSpPr>
      <cdr:spPr>
        <a:xfrm xmlns:a="http://schemas.openxmlformats.org/drawingml/2006/main">
          <a:off x="450508" y="3526824"/>
          <a:ext cx="247352" cy="86428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d.</a:t>
          </a:r>
        </a:p>
      </cdr:txBody>
    </cdr:sp>
  </cdr:relSizeAnchor>
  <cdr:relSizeAnchor xmlns:cdr="http://schemas.openxmlformats.org/drawingml/2006/chartDrawing">
    <cdr:from>
      <cdr:x>0.07578</cdr:x>
      <cdr:y>0.55943</cdr:y>
    </cdr:from>
    <cdr:to>
      <cdr:x>0.30278</cdr:x>
      <cdr:y>0.69907</cdr:y>
    </cdr:to>
    <cdr:sp macro="" textlink="">
      <cdr:nvSpPr>
        <cdr:cNvPr id="9" name="yt4"/>
        <cdr:cNvSpPr txBox="1"/>
      </cdr:nvSpPr>
      <cdr:spPr>
        <a:xfrm xmlns:a="http://schemas.openxmlformats.org/drawingml/2006/main">
          <a:off x="656453" y="3513953"/>
          <a:ext cx="1966409" cy="877151"/>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Facilitate access to providers not on school property who have experience in providing health services, including HIV/STD testing and counseling, to LGBTQ youth</a:t>
          </a:r>
        </a:p>
      </cdr:txBody>
    </cdr:sp>
  </cdr:relSizeAnchor>
  <cdr:relSizeAnchor xmlns:cdr="http://schemas.openxmlformats.org/drawingml/2006/chartDrawing">
    <cdr:from>
      <cdr:x>0.05278</cdr:x>
      <cdr:y>0.71296</cdr:y>
    </cdr:from>
    <cdr:to>
      <cdr:x>0.08056</cdr:x>
      <cdr:y>0.8287</cdr:y>
    </cdr:to>
    <cdr:sp macro="" textlink="">
      <cdr:nvSpPr>
        <cdr:cNvPr id="10" name="y5"/>
        <cdr:cNvSpPr txBox="1"/>
      </cdr:nvSpPr>
      <cdr:spPr>
        <a:xfrm xmlns:a="http://schemas.openxmlformats.org/drawingml/2006/main">
          <a:off x="241300" y="19558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e.</a:t>
          </a:r>
        </a:p>
      </cdr:txBody>
    </cdr:sp>
  </cdr:relSizeAnchor>
  <cdr:relSizeAnchor xmlns:cdr="http://schemas.openxmlformats.org/drawingml/2006/chartDrawing">
    <cdr:from>
      <cdr:x>0.07429</cdr:x>
      <cdr:y>0.71296</cdr:y>
    </cdr:from>
    <cdr:to>
      <cdr:x>0.30278</cdr:x>
      <cdr:y>0.86885</cdr:y>
    </cdr:to>
    <cdr:sp macro="" textlink="">
      <cdr:nvSpPr>
        <cdr:cNvPr id="11" name="yt5"/>
        <cdr:cNvSpPr txBox="1"/>
      </cdr:nvSpPr>
      <cdr:spPr>
        <a:xfrm xmlns:a="http://schemas.openxmlformats.org/drawingml/2006/main">
          <a:off x="643581" y="4478352"/>
          <a:ext cx="1979281" cy="979216"/>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Facilitate access to providers not on school property who have experience in providing social and psychological services to LGBTQ youth</a:t>
          </a:r>
        </a:p>
      </cdr:txBody>
    </cdr:sp>
  </cdr:relSizeAnchor>
  <cdr:relSizeAnchor xmlns:cdr="http://schemas.openxmlformats.org/drawingml/2006/chartDrawing">
    <cdr:from>
      <cdr:x>0.02053</cdr:x>
      <cdr:y>0.02831</cdr:y>
    </cdr:from>
    <cdr:to>
      <cdr:x>0.04985</cdr:x>
      <cdr:y>0.10918</cdr:y>
    </cdr:to>
    <cdr:sp macro="" textlink="">
      <cdr:nvSpPr>
        <cdr:cNvPr id="1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11.</a:t>
          </a:r>
        </a:p>
      </cdr:txBody>
    </cdr:sp>
  </cdr:relSizeAnchor>
  <cdr:relSizeAnchor xmlns:cdr="http://schemas.openxmlformats.org/drawingml/2006/chartDrawing">
    <cdr:from>
      <cdr:x>0.04985</cdr:x>
      <cdr:y>0.02831</cdr:y>
    </cdr:from>
    <cdr:to>
      <cdr:x>0.97347</cdr:x>
      <cdr:y>0.10918</cdr:y>
    </cdr:to>
    <cdr:sp macro="" textlink="">
      <cdr:nvSpPr>
        <cdr:cNvPr id="1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engage in the following practices related to lesbian, gay, bisexual, trangender, or questioning (LGBTQ) youth.</a:t>
          </a:r>
        </a:p>
      </cdr:txBody>
    </cdr:sp>
  </cdr:relSizeAnchor>
  <cdr:relSizeAnchor xmlns:cdr="http://schemas.openxmlformats.org/drawingml/2006/chartDrawing">
    <cdr:from>
      <cdr:x>0.02053</cdr:x>
      <cdr:y>0.91792</cdr:y>
    </cdr:from>
    <cdr:to>
      <cdr:x>0.97347</cdr:x>
      <cdr:y>0.9988</cdr:y>
    </cdr:to>
    <cdr:sp macro="" textlink="">
      <cdr:nvSpPr>
        <cdr:cNvPr id="1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0.89004</cdr:x>
      <cdr:y>0.95956</cdr:y>
    </cdr:from>
    <cdr:to>
      <cdr:x>1</cdr:x>
      <cdr:y>1</cdr:y>
    </cdr:to>
    <cdr:sp macro="" textlink="">
      <cdr:nvSpPr>
        <cdr:cNvPr id="1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panose="02020603050405020304" pitchFamily="18" charset="0"/>
            </a:rPr>
            <a:t>Page 16 of 79</a:t>
          </a:r>
        </a:p>
      </cdr:txBody>
    </cdr:sp>
  </cdr:relSizeAnchor>
  <cdr:relSizeAnchor xmlns:cdr="http://schemas.openxmlformats.org/drawingml/2006/chartDrawing">
    <cdr:from>
      <cdr:x>0.02053</cdr:x>
      <cdr:y>0.95956</cdr:y>
    </cdr:from>
    <cdr:to>
      <cdr:x>0.9808</cdr:x>
      <cdr:y>1</cdr:y>
    </cdr:to>
    <cdr:sp macro="" textlink="">
      <cdr:nvSpPr>
        <cdr:cNvPr id="16"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17.xml><?xml version="1.0" encoding="utf-8"?>
<c:userShapes xmlns:c="http://schemas.openxmlformats.org/drawingml/2006/chart">
  <cdr:relSizeAnchor xmlns:cdr="http://schemas.openxmlformats.org/drawingml/2006/chartDrawing">
    <cdr:from>
      <cdr:x>0.02053</cdr:x>
      <cdr:y>0.02831</cdr:y>
    </cdr:from>
    <cdr:to>
      <cdr:x>0.04985</cdr:x>
      <cdr:y>0.10918</cdr:y>
    </cdr:to>
    <cdr:sp macro="" textlink="">
      <cdr:nvSpPr>
        <cdr:cNvPr id="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12.</a:t>
          </a:r>
        </a:p>
      </cdr:txBody>
    </cdr:sp>
  </cdr:relSizeAnchor>
  <cdr:relSizeAnchor xmlns:cdr="http://schemas.openxmlformats.org/drawingml/2006/chartDrawing">
    <cdr:from>
      <cdr:x>0.04985</cdr:x>
      <cdr:y>0.02831</cdr:y>
    </cdr:from>
    <cdr:to>
      <cdr:x>0.97347</cdr:x>
      <cdr:y>0.10918</cdr:y>
    </cdr:to>
    <cdr:sp macro="" textlink="">
      <cdr:nvSpPr>
        <cdr:cNvPr id="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in which all staff received professional development on preventing, identifying, and responding to student bullying and sexual harassment, including electronic aggression, during</a:t>
          </a:r>
          <a:r>
            <a:rPr lang="en-US" sz="1000" baseline="0">
              <a:latin typeface="Times New Roman" panose="02020603050405020304" pitchFamily="18" charset="0"/>
            </a:rPr>
            <a:t> the past year</a:t>
          </a:r>
          <a:r>
            <a:rPr lang="en-US" sz="1000">
              <a:latin typeface="Times New Roman" panose="02020603050405020304" pitchFamily="18" charset="0"/>
            </a:rPr>
            <a:t>.</a:t>
          </a:r>
        </a:p>
      </cdr:txBody>
    </cdr:sp>
  </cdr:relSizeAnchor>
  <cdr:relSizeAnchor xmlns:cdr="http://schemas.openxmlformats.org/drawingml/2006/chartDrawing">
    <cdr:from>
      <cdr:x>0.02053</cdr:x>
      <cdr:y>0.91792</cdr:y>
    </cdr:from>
    <cdr:to>
      <cdr:x>0.97347</cdr:x>
      <cdr:y>0.9988</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0.89004</cdr:x>
      <cdr:y>0.95956</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panose="02020603050405020304" pitchFamily="18" charset="0"/>
            </a:rPr>
            <a:t>Page 17 of 79</a:t>
          </a:r>
        </a:p>
      </cdr:txBody>
    </cdr:sp>
  </cdr:relSizeAnchor>
  <cdr:relSizeAnchor xmlns:cdr="http://schemas.openxmlformats.org/drawingml/2006/chartDrawing">
    <cdr:from>
      <cdr:x>0.02053</cdr:x>
      <cdr:y>0.95956</cdr:y>
    </cdr:from>
    <cdr:to>
      <cdr:x>0.9808</cdr:x>
      <cdr:y>1</cdr:y>
    </cdr:to>
    <cdr:sp macro="" textlink="">
      <cdr:nvSpPr>
        <cdr:cNvPr id="6"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18.xml><?xml version="1.0" encoding="utf-8"?>
<c:userShapes xmlns:c="http://schemas.openxmlformats.org/drawingml/2006/chart">
  <cdr:relSizeAnchor xmlns:cdr="http://schemas.openxmlformats.org/drawingml/2006/chartDrawing">
    <cdr:from>
      <cdr:x>0.02053</cdr:x>
      <cdr:y>0.02831</cdr:y>
    </cdr:from>
    <cdr:to>
      <cdr:x>0.04985</cdr:x>
      <cdr:y>0.10918</cdr:y>
    </cdr:to>
    <cdr:sp macro="" textlink="">
      <cdr:nvSpPr>
        <cdr:cNvPr id="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13.</a:t>
          </a:r>
        </a:p>
      </cdr:txBody>
    </cdr:sp>
  </cdr:relSizeAnchor>
  <cdr:relSizeAnchor xmlns:cdr="http://schemas.openxmlformats.org/drawingml/2006/chartDrawing">
    <cdr:from>
      <cdr:x>0.04985</cdr:x>
      <cdr:y>0.02831</cdr:y>
    </cdr:from>
    <cdr:to>
      <cdr:x>0.97347</cdr:x>
      <cdr:y>0.10918</cdr:y>
    </cdr:to>
    <cdr:sp macro="" textlink="">
      <cdr:nvSpPr>
        <cdr:cNvPr id="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have a designated staff member to whom students can confidentially report student bullying and sexual harassment, including electronic aggression.</a:t>
          </a:r>
        </a:p>
      </cdr:txBody>
    </cdr:sp>
  </cdr:relSizeAnchor>
  <cdr:relSizeAnchor xmlns:cdr="http://schemas.openxmlformats.org/drawingml/2006/chartDrawing">
    <cdr:from>
      <cdr:x>0.02053</cdr:x>
      <cdr:y>0.91792</cdr:y>
    </cdr:from>
    <cdr:to>
      <cdr:x>0.97347</cdr:x>
      <cdr:y>0.9988</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0.89004</cdr:x>
      <cdr:y>0.95956</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panose="02020603050405020304" pitchFamily="18" charset="0"/>
            </a:rPr>
            <a:t>Page 18 of 79</a:t>
          </a:r>
        </a:p>
      </cdr:txBody>
    </cdr:sp>
  </cdr:relSizeAnchor>
  <cdr:relSizeAnchor xmlns:cdr="http://schemas.openxmlformats.org/drawingml/2006/chartDrawing">
    <cdr:from>
      <cdr:x>0.02053</cdr:x>
      <cdr:y>0.95956</cdr:y>
    </cdr:from>
    <cdr:to>
      <cdr:x>0.9808</cdr:x>
      <cdr:y>1</cdr:y>
    </cdr:to>
    <cdr:sp macro="" textlink="">
      <cdr:nvSpPr>
        <cdr:cNvPr id="6"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19.xml><?xml version="1.0" encoding="utf-8"?>
<c:userShapes xmlns:c="http://schemas.openxmlformats.org/drawingml/2006/chart">
  <cdr:relSizeAnchor xmlns:cdr="http://schemas.openxmlformats.org/drawingml/2006/chartDrawing">
    <cdr:from>
      <cdr:x>0.02053</cdr:x>
      <cdr:y>0.02831</cdr:y>
    </cdr:from>
    <cdr:to>
      <cdr:x>0.04985</cdr:x>
      <cdr:y>0.10918</cdr:y>
    </cdr:to>
    <cdr:sp macro="" textlink="">
      <cdr:nvSpPr>
        <cdr:cNvPr id="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14.</a:t>
          </a:r>
        </a:p>
      </cdr:txBody>
    </cdr:sp>
  </cdr:relSizeAnchor>
  <cdr:relSizeAnchor xmlns:cdr="http://schemas.openxmlformats.org/drawingml/2006/chartDrawing">
    <cdr:from>
      <cdr:x>0.04985</cdr:x>
      <cdr:y>0.02831</cdr:y>
    </cdr:from>
    <cdr:to>
      <cdr:x>0.97347</cdr:x>
      <cdr:y>0.10918</cdr:y>
    </cdr:to>
    <cdr:sp macro="" textlink="">
      <cdr:nvSpPr>
        <cdr:cNvPr id="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use electronic, paper, or oral communication to publicize and disseminate policies, rules, or regulations on bullying and sexual harassment, including electronic aggression.</a:t>
          </a:r>
        </a:p>
      </cdr:txBody>
    </cdr:sp>
  </cdr:relSizeAnchor>
  <cdr:relSizeAnchor xmlns:cdr="http://schemas.openxmlformats.org/drawingml/2006/chartDrawing">
    <cdr:from>
      <cdr:x>0.02053</cdr:x>
      <cdr:y>0.91792</cdr:y>
    </cdr:from>
    <cdr:to>
      <cdr:x>0.97347</cdr:x>
      <cdr:y>0.9988</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0.89004</cdr:x>
      <cdr:y>0.95956</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panose="02020603050405020304" pitchFamily="18" charset="0"/>
            </a:rPr>
            <a:t>Page 19 of 79</a:t>
          </a:r>
        </a:p>
      </cdr:txBody>
    </cdr:sp>
  </cdr:relSizeAnchor>
  <cdr:relSizeAnchor xmlns:cdr="http://schemas.openxmlformats.org/drawingml/2006/chartDrawing">
    <cdr:from>
      <cdr:x>0.02053</cdr:x>
      <cdr:y>0.95956</cdr:y>
    </cdr:from>
    <cdr:to>
      <cdr:x>0.9808</cdr:x>
      <cdr:y>1</cdr:y>
    </cdr:to>
    <cdr:sp macro="" textlink="">
      <cdr:nvSpPr>
        <cdr:cNvPr id="6"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2.xml><?xml version="1.0" encoding="utf-8"?>
<c:userShapes xmlns:c="http://schemas.openxmlformats.org/drawingml/2006/chart">
  <cdr:relSizeAnchor xmlns:cdr="http://schemas.openxmlformats.org/drawingml/2006/chartDrawing">
    <cdr:from>
      <cdr:x>0.05278</cdr:x>
      <cdr:y>0.22685</cdr:y>
    </cdr:from>
    <cdr:to>
      <cdr:x>0.08056</cdr:x>
      <cdr:y>0.36574</cdr:y>
    </cdr:to>
    <cdr:sp macro="" textlink="">
      <cdr:nvSpPr>
        <cdr:cNvPr id="2" name="y1"/>
        <cdr:cNvSpPr txBox="1"/>
      </cdr:nvSpPr>
      <cdr:spPr>
        <a:xfrm xmlns:a="http://schemas.openxmlformats.org/drawingml/2006/main">
          <a:off x="241300" y="622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d.</a:t>
          </a:r>
        </a:p>
      </cdr:txBody>
    </cdr:sp>
  </cdr:relSizeAnchor>
  <cdr:relSizeAnchor xmlns:cdr="http://schemas.openxmlformats.org/drawingml/2006/chartDrawing">
    <cdr:from>
      <cdr:x>0.08056</cdr:x>
      <cdr:y>0.22685</cdr:y>
    </cdr:from>
    <cdr:to>
      <cdr:x>0.30278</cdr:x>
      <cdr:y>0.36574</cdr:y>
    </cdr:to>
    <cdr:sp macro="" textlink="">
      <cdr:nvSpPr>
        <cdr:cNvPr id="3" name="yt1"/>
        <cdr:cNvSpPr txBox="1"/>
      </cdr:nvSpPr>
      <cdr:spPr>
        <a:xfrm xmlns:a="http://schemas.openxmlformats.org/drawingml/2006/main">
          <a:off x="368300" y="622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Chronic health conditions (e.g., asthma, food allergies)</a:t>
          </a:r>
        </a:p>
      </cdr:txBody>
    </cdr:sp>
  </cdr:relSizeAnchor>
  <cdr:relSizeAnchor xmlns:cdr="http://schemas.openxmlformats.org/drawingml/2006/chartDrawing">
    <cdr:from>
      <cdr:x>0.05278</cdr:x>
      <cdr:y>0.45833</cdr:y>
    </cdr:from>
    <cdr:to>
      <cdr:x>0.08056</cdr:x>
      <cdr:y>0.59722</cdr:y>
    </cdr:to>
    <cdr:sp macro="" textlink="">
      <cdr:nvSpPr>
        <cdr:cNvPr id="4" name="y2"/>
        <cdr:cNvSpPr txBox="1"/>
      </cdr:nvSpPr>
      <cdr:spPr>
        <a:xfrm xmlns:a="http://schemas.openxmlformats.org/drawingml/2006/main">
          <a:off x="241300" y="1257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e.</a:t>
          </a:r>
        </a:p>
      </cdr:txBody>
    </cdr:sp>
  </cdr:relSizeAnchor>
  <cdr:relSizeAnchor xmlns:cdr="http://schemas.openxmlformats.org/drawingml/2006/chartDrawing">
    <cdr:from>
      <cdr:x>0.08056</cdr:x>
      <cdr:y>0.45833</cdr:y>
    </cdr:from>
    <cdr:to>
      <cdr:x>0.30278</cdr:x>
      <cdr:y>0.59722</cdr:y>
    </cdr:to>
    <cdr:sp macro="" textlink="">
      <cdr:nvSpPr>
        <cdr:cNvPr id="5" name="yt2"/>
        <cdr:cNvSpPr txBox="1"/>
      </cdr:nvSpPr>
      <cdr:spPr>
        <a:xfrm xmlns:a="http://schemas.openxmlformats.org/drawingml/2006/main">
          <a:off x="368300" y="1257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Unintentional injury and violence prevention (safety)</a:t>
          </a:r>
        </a:p>
      </cdr:txBody>
    </cdr:sp>
  </cdr:relSizeAnchor>
  <cdr:relSizeAnchor xmlns:cdr="http://schemas.openxmlformats.org/drawingml/2006/chartDrawing">
    <cdr:from>
      <cdr:x>0.05278</cdr:x>
      <cdr:y>0.67593</cdr:y>
    </cdr:from>
    <cdr:to>
      <cdr:x>0.08056</cdr:x>
      <cdr:y>0.81481</cdr:y>
    </cdr:to>
    <cdr:sp macro="" textlink="">
      <cdr:nvSpPr>
        <cdr:cNvPr id="6" name="y3"/>
        <cdr:cNvSpPr txBox="1"/>
      </cdr:nvSpPr>
      <cdr:spPr>
        <a:xfrm xmlns:a="http://schemas.openxmlformats.org/drawingml/2006/main">
          <a:off x="241300" y="18542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f.</a:t>
          </a:r>
        </a:p>
      </cdr:txBody>
    </cdr:sp>
  </cdr:relSizeAnchor>
  <cdr:relSizeAnchor xmlns:cdr="http://schemas.openxmlformats.org/drawingml/2006/chartDrawing">
    <cdr:from>
      <cdr:x>0.08056</cdr:x>
      <cdr:y>0.67593</cdr:y>
    </cdr:from>
    <cdr:to>
      <cdr:x>0.30278</cdr:x>
      <cdr:y>0.81481</cdr:y>
    </cdr:to>
    <cdr:sp macro="" textlink="">
      <cdr:nvSpPr>
        <cdr:cNvPr id="7" name="yt3"/>
        <cdr:cNvSpPr txBox="1"/>
      </cdr:nvSpPr>
      <cdr:spPr>
        <a:xfrm xmlns:a="http://schemas.openxmlformats.org/drawingml/2006/main">
          <a:off x="368300" y="18542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Sexual health, including HIV, other STD, and pregnancy prevention</a:t>
          </a:r>
        </a:p>
      </cdr:txBody>
    </cdr:sp>
  </cdr:relSizeAnchor>
  <cdr:relSizeAnchor xmlns:cdr="http://schemas.openxmlformats.org/drawingml/2006/chartDrawing">
    <cdr:from>
      <cdr:x>0.02053</cdr:x>
      <cdr:y>0.02831</cdr:y>
    </cdr:from>
    <cdr:to>
      <cdr:x>0.04985</cdr:x>
      <cdr:y>0.10918</cdr:y>
    </cdr:to>
    <cdr:sp macro="" textlink="">
      <cdr:nvSpPr>
        <cdr:cNvPr id="8"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1.</a:t>
          </a:r>
        </a:p>
      </cdr:txBody>
    </cdr:sp>
  </cdr:relSizeAnchor>
  <cdr:relSizeAnchor xmlns:cdr="http://schemas.openxmlformats.org/drawingml/2006/chartDrawing">
    <cdr:from>
      <cdr:x>0.04985</cdr:x>
      <cdr:y>0.02831</cdr:y>
    </cdr:from>
    <cdr:to>
      <cdr:x>0.97347</cdr:x>
      <cdr:y>0.10918</cdr:y>
    </cdr:to>
    <cdr:sp macro="" textlink="">
      <cdr:nvSpPr>
        <cdr:cNvPr id="9"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ever used the School Health Index or other self-assessment tool to assess school policies, activities, and programs in the following areas.</a:t>
          </a:r>
        </a:p>
      </cdr:txBody>
    </cdr:sp>
  </cdr:relSizeAnchor>
  <cdr:relSizeAnchor xmlns:cdr="http://schemas.openxmlformats.org/drawingml/2006/chartDrawing">
    <cdr:from>
      <cdr:x>0.02053</cdr:x>
      <cdr:y>0.91792</cdr:y>
    </cdr:from>
    <cdr:to>
      <cdr:x>0.97347</cdr:x>
      <cdr:y>0.9988</cdr:y>
    </cdr:to>
    <cdr:sp macro="" textlink="">
      <cdr:nvSpPr>
        <cdr:cNvPr id="10"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0.89004</cdr:x>
      <cdr:y>0.95956</cdr:y>
    </cdr:from>
    <cdr:to>
      <cdr:x>1</cdr:x>
      <cdr:y>1</cdr:y>
    </cdr:to>
    <cdr:sp macro="" textlink="">
      <cdr:nvSpPr>
        <cdr:cNvPr id="11"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panose="02020603050405020304" pitchFamily="18" charset="0"/>
            </a:rPr>
            <a:t>Page 2 of 79</a:t>
          </a:r>
        </a:p>
      </cdr:txBody>
    </cdr:sp>
  </cdr:relSizeAnchor>
  <cdr:relSizeAnchor xmlns:cdr="http://schemas.openxmlformats.org/drawingml/2006/chartDrawing">
    <cdr:from>
      <cdr:x>0.02053</cdr:x>
      <cdr:y>0.95956</cdr:y>
    </cdr:from>
    <cdr:to>
      <cdr:x>0.9808</cdr:x>
      <cdr:y>1</cdr:y>
    </cdr:to>
    <cdr:sp macro="" textlink="">
      <cdr:nvSpPr>
        <cdr:cNvPr id="12"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20.xml><?xml version="1.0" encoding="utf-8"?>
<c:userShapes xmlns:c="http://schemas.openxmlformats.org/drawingml/2006/chart">
  <cdr:relSizeAnchor xmlns:cdr="http://schemas.openxmlformats.org/drawingml/2006/chartDrawing">
    <cdr:from>
      <cdr:x>0.05278</cdr:x>
      <cdr:y>0.2037</cdr:y>
    </cdr:from>
    <cdr:to>
      <cdr:x>0.08056</cdr:x>
      <cdr:y>0.34259</cdr:y>
    </cdr:to>
    <cdr:sp macro="" textlink="">
      <cdr:nvSpPr>
        <cdr:cNvPr id="2" name="y1"/>
        <cdr:cNvSpPr txBox="1"/>
      </cdr:nvSpPr>
      <cdr:spPr>
        <a:xfrm xmlns:a="http://schemas.openxmlformats.org/drawingml/2006/main">
          <a:off x="241300" y="5588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a.</a:t>
          </a:r>
        </a:p>
      </cdr:txBody>
    </cdr:sp>
  </cdr:relSizeAnchor>
  <cdr:relSizeAnchor xmlns:cdr="http://schemas.openxmlformats.org/drawingml/2006/chartDrawing">
    <cdr:from>
      <cdr:x>0.08056</cdr:x>
      <cdr:y>0.2037</cdr:y>
    </cdr:from>
    <cdr:to>
      <cdr:x>0.30278</cdr:x>
      <cdr:y>0.34259</cdr:y>
    </cdr:to>
    <cdr:sp macro="" textlink="">
      <cdr:nvSpPr>
        <cdr:cNvPr id="3" name="yt1"/>
        <cdr:cNvSpPr txBox="1"/>
      </cdr:nvSpPr>
      <cdr:spPr>
        <a:xfrm xmlns:a="http://schemas.openxmlformats.org/drawingml/2006/main">
          <a:off x="368300" y="5588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Sixth grade</a:t>
          </a:r>
        </a:p>
      </cdr:txBody>
    </cdr:sp>
  </cdr:relSizeAnchor>
  <cdr:relSizeAnchor xmlns:cdr="http://schemas.openxmlformats.org/drawingml/2006/chartDrawing">
    <cdr:from>
      <cdr:x>0.05278</cdr:x>
      <cdr:y>0.36574</cdr:y>
    </cdr:from>
    <cdr:to>
      <cdr:x>0.08056</cdr:x>
      <cdr:y>0.50463</cdr:y>
    </cdr:to>
    <cdr:sp macro="" textlink="">
      <cdr:nvSpPr>
        <cdr:cNvPr id="4" name="y2"/>
        <cdr:cNvSpPr txBox="1"/>
      </cdr:nvSpPr>
      <cdr:spPr>
        <a:xfrm xmlns:a="http://schemas.openxmlformats.org/drawingml/2006/main">
          <a:off x="241300" y="1003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b.</a:t>
          </a:r>
        </a:p>
      </cdr:txBody>
    </cdr:sp>
  </cdr:relSizeAnchor>
  <cdr:relSizeAnchor xmlns:cdr="http://schemas.openxmlformats.org/drawingml/2006/chartDrawing">
    <cdr:from>
      <cdr:x>0.08056</cdr:x>
      <cdr:y>0.36574</cdr:y>
    </cdr:from>
    <cdr:to>
      <cdr:x>0.30278</cdr:x>
      <cdr:y>0.50463</cdr:y>
    </cdr:to>
    <cdr:sp macro="" textlink="">
      <cdr:nvSpPr>
        <cdr:cNvPr id="5" name="yt2"/>
        <cdr:cNvSpPr txBox="1"/>
      </cdr:nvSpPr>
      <cdr:spPr>
        <a:xfrm xmlns:a="http://schemas.openxmlformats.org/drawingml/2006/main">
          <a:off x="368300" y="1003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Seventh grade</a:t>
          </a:r>
        </a:p>
      </cdr:txBody>
    </cdr:sp>
  </cdr:relSizeAnchor>
  <cdr:relSizeAnchor xmlns:cdr="http://schemas.openxmlformats.org/drawingml/2006/chartDrawing">
    <cdr:from>
      <cdr:x>0.05278</cdr:x>
      <cdr:y>0.54167</cdr:y>
    </cdr:from>
    <cdr:to>
      <cdr:x>0.08056</cdr:x>
      <cdr:y>0.68056</cdr:y>
    </cdr:to>
    <cdr:sp macro="" textlink="">
      <cdr:nvSpPr>
        <cdr:cNvPr id="6" name="y3"/>
        <cdr:cNvSpPr txBox="1"/>
      </cdr:nvSpPr>
      <cdr:spPr>
        <a:xfrm xmlns:a="http://schemas.openxmlformats.org/drawingml/2006/main">
          <a:off x="241300" y="14859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c.</a:t>
          </a:r>
        </a:p>
      </cdr:txBody>
    </cdr:sp>
  </cdr:relSizeAnchor>
  <cdr:relSizeAnchor xmlns:cdr="http://schemas.openxmlformats.org/drawingml/2006/chartDrawing">
    <cdr:from>
      <cdr:x>0.08056</cdr:x>
      <cdr:y>0.54167</cdr:y>
    </cdr:from>
    <cdr:to>
      <cdr:x>0.30278</cdr:x>
      <cdr:y>0.68056</cdr:y>
    </cdr:to>
    <cdr:sp macro="" textlink="">
      <cdr:nvSpPr>
        <cdr:cNvPr id="7" name="yt3"/>
        <cdr:cNvSpPr txBox="1"/>
      </cdr:nvSpPr>
      <cdr:spPr>
        <a:xfrm xmlns:a="http://schemas.openxmlformats.org/drawingml/2006/main">
          <a:off x="368300" y="14859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Eighth grade</a:t>
          </a:r>
        </a:p>
      </cdr:txBody>
    </cdr:sp>
  </cdr:relSizeAnchor>
  <cdr:relSizeAnchor xmlns:cdr="http://schemas.openxmlformats.org/drawingml/2006/chartDrawing">
    <cdr:from>
      <cdr:x>0.05278</cdr:x>
      <cdr:y>0.71296</cdr:y>
    </cdr:from>
    <cdr:to>
      <cdr:x>0.08056</cdr:x>
      <cdr:y>0.85185</cdr:y>
    </cdr:to>
    <cdr:sp macro="" textlink="">
      <cdr:nvSpPr>
        <cdr:cNvPr id="8" name="y4"/>
        <cdr:cNvSpPr txBox="1"/>
      </cdr:nvSpPr>
      <cdr:spPr>
        <a:xfrm xmlns:a="http://schemas.openxmlformats.org/drawingml/2006/main">
          <a:off x="241300" y="19558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d.</a:t>
          </a:r>
        </a:p>
      </cdr:txBody>
    </cdr:sp>
  </cdr:relSizeAnchor>
  <cdr:relSizeAnchor xmlns:cdr="http://schemas.openxmlformats.org/drawingml/2006/chartDrawing">
    <cdr:from>
      <cdr:x>0.08056</cdr:x>
      <cdr:y>0.71296</cdr:y>
    </cdr:from>
    <cdr:to>
      <cdr:x>0.30278</cdr:x>
      <cdr:y>0.85185</cdr:y>
    </cdr:to>
    <cdr:sp macro="" textlink="">
      <cdr:nvSpPr>
        <cdr:cNvPr id="9" name="yt4"/>
        <cdr:cNvSpPr txBox="1"/>
      </cdr:nvSpPr>
      <cdr:spPr>
        <a:xfrm xmlns:a="http://schemas.openxmlformats.org/drawingml/2006/main">
          <a:off x="368300" y="19558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Ninth grade</a:t>
          </a:r>
        </a:p>
      </cdr:txBody>
    </cdr:sp>
  </cdr:relSizeAnchor>
  <cdr:relSizeAnchor xmlns:cdr="http://schemas.openxmlformats.org/drawingml/2006/chartDrawing">
    <cdr:from>
      <cdr:x>0.02053</cdr:x>
      <cdr:y>0.02831</cdr:y>
    </cdr:from>
    <cdr:to>
      <cdr:x>0.04985</cdr:x>
      <cdr:y>0.10918</cdr:y>
    </cdr:to>
    <cdr:sp macro="" textlink="">
      <cdr:nvSpPr>
        <cdr:cNvPr id="10"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15.</a:t>
          </a:r>
        </a:p>
      </cdr:txBody>
    </cdr:sp>
  </cdr:relSizeAnchor>
  <cdr:relSizeAnchor xmlns:cdr="http://schemas.openxmlformats.org/drawingml/2006/chartDrawing">
    <cdr:from>
      <cdr:x>0.04985</cdr:x>
      <cdr:y>0.02831</cdr:y>
    </cdr:from>
    <cdr:to>
      <cdr:x>0.97347</cdr:x>
      <cdr:y>0.10918</cdr:y>
    </cdr:to>
    <cdr:sp macro="" textlink="">
      <cdr:nvSpPr>
        <cdr:cNvPr id="11"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taught a required physical education course in each of the following grades.*</a:t>
          </a:r>
        </a:p>
      </cdr:txBody>
    </cdr:sp>
  </cdr:relSizeAnchor>
  <cdr:relSizeAnchor xmlns:cdr="http://schemas.openxmlformats.org/drawingml/2006/chartDrawing">
    <cdr:from>
      <cdr:x>0.02053</cdr:x>
      <cdr:y>0.91792</cdr:y>
    </cdr:from>
    <cdr:to>
      <cdr:x>0.97347</cdr:x>
      <cdr:y>0.9988</cdr:y>
    </cdr:to>
    <cdr:sp macro="" textlink="">
      <cdr:nvSpPr>
        <cdr:cNvPr id="12"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*Among schools with students in that grade.</a:t>
          </a:r>
        </a:p>
      </cdr:txBody>
    </cdr:sp>
  </cdr:relSizeAnchor>
  <cdr:relSizeAnchor xmlns:cdr="http://schemas.openxmlformats.org/drawingml/2006/chartDrawing">
    <cdr:from>
      <cdr:x>0.89004</cdr:x>
      <cdr:y>0.95956</cdr:y>
    </cdr:from>
    <cdr:to>
      <cdr:x>1</cdr:x>
      <cdr:y>1</cdr:y>
    </cdr:to>
    <cdr:sp macro="" textlink="">
      <cdr:nvSpPr>
        <cdr:cNvPr id="13"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panose="02020603050405020304" pitchFamily="18" charset="0"/>
            </a:rPr>
            <a:t>Page 20 of 79</a:t>
          </a:r>
        </a:p>
      </cdr:txBody>
    </cdr:sp>
  </cdr:relSizeAnchor>
  <cdr:relSizeAnchor xmlns:cdr="http://schemas.openxmlformats.org/drawingml/2006/chartDrawing">
    <cdr:from>
      <cdr:x>0.02053</cdr:x>
      <cdr:y>0.95956</cdr:y>
    </cdr:from>
    <cdr:to>
      <cdr:x>0.9808</cdr:x>
      <cdr:y>1</cdr:y>
    </cdr:to>
    <cdr:sp macro="" textlink="">
      <cdr:nvSpPr>
        <cdr:cNvPr id="15"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21.xml><?xml version="1.0" encoding="utf-8"?>
<c:userShapes xmlns:c="http://schemas.openxmlformats.org/drawingml/2006/chart">
  <cdr:relSizeAnchor xmlns:cdr="http://schemas.openxmlformats.org/drawingml/2006/chartDrawing">
    <cdr:from>
      <cdr:x>0.05278</cdr:x>
      <cdr:y>0.22685</cdr:y>
    </cdr:from>
    <cdr:to>
      <cdr:x>0.08056</cdr:x>
      <cdr:y>0.36574</cdr:y>
    </cdr:to>
    <cdr:sp macro="" textlink="">
      <cdr:nvSpPr>
        <cdr:cNvPr id="2" name="y1"/>
        <cdr:cNvSpPr txBox="1"/>
      </cdr:nvSpPr>
      <cdr:spPr>
        <a:xfrm xmlns:a="http://schemas.openxmlformats.org/drawingml/2006/main">
          <a:off x="241300" y="622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e.</a:t>
          </a:r>
        </a:p>
      </cdr:txBody>
    </cdr:sp>
  </cdr:relSizeAnchor>
  <cdr:relSizeAnchor xmlns:cdr="http://schemas.openxmlformats.org/drawingml/2006/chartDrawing">
    <cdr:from>
      <cdr:x>0.08056</cdr:x>
      <cdr:y>0.22685</cdr:y>
    </cdr:from>
    <cdr:to>
      <cdr:x>0.30278</cdr:x>
      <cdr:y>0.36574</cdr:y>
    </cdr:to>
    <cdr:sp macro="" textlink="">
      <cdr:nvSpPr>
        <cdr:cNvPr id="3" name="yt1"/>
        <cdr:cNvSpPr txBox="1"/>
      </cdr:nvSpPr>
      <cdr:spPr>
        <a:xfrm xmlns:a="http://schemas.openxmlformats.org/drawingml/2006/main">
          <a:off x="368300" y="622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Tenth grade</a:t>
          </a:r>
        </a:p>
      </cdr:txBody>
    </cdr:sp>
  </cdr:relSizeAnchor>
  <cdr:relSizeAnchor xmlns:cdr="http://schemas.openxmlformats.org/drawingml/2006/chartDrawing">
    <cdr:from>
      <cdr:x>0.05278</cdr:x>
      <cdr:y>0.45833</cdr:y>
    </cdr:from>
    <cdr:to>
      <cdr:x>0.08056</cdr:x>
      <cdr:y>0.59722</cdr:y>
    </cdr:to>
    <cdr:sp macro="" textlink="">
      <cdr:nvSpPr>
        <cdr:cNvPr id="4" name="y2"/>
        <cdr:cNvSpPr txBox="1"/>
      </cdr:nvSpPr>
      <cdr:spPr>
        <a:xfrm xmlns:a="http://schemas.openxmlformats.org/drawingml/2006/main">
          <a:off x="241300" y="1257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f.</a:t>
          </a:r>
        </a:p>
      </cdr:txBody>
    </cdr:sp>
  </cdr:relSizeAnchor>
  <cdr:relSizeAnchor xmlns:cdr="http://schemas.openxmlformats.org/drawingml/2006/chartDrawing">
    <cdr:from>
      <cdr:x>0.08056</cdr:x>
      <cdr:y>0.45833</cdr:y>
    </cdr:from>
    <cdr:to>
      <cdr:x>0.30278</cdr:x>
      <cdr:y>0.59722</cdr:y>
    </cdr:to>
    <cdr:sp macro="" textlink="">
      <cdr:nvSpPr>
        <cdr:cNvPr id="5" name="yt2"/>
        <cdr:cNvSpPr txBox="1"/>
      </cdr:nvSpPr>
      <cdr:spPr>
        <a:xfrm xmlns:a="http://schemas.openxmlformats.org/drawingml/2006/main">
          <a:off x="368300" y="1257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Eleventh grade</a:t>
          </a:r>
        </a:p>
      </cdr:txBody>
    </cdr:sp>
  </cdr:relSizeAnchor>
  <cdr:relSizeAnchor xmlns:cdr="http://schemas.openxmlformats.org/drawingml/2006/chartDrawing">
    <cdr:from>
      <cdr:x>0.05278</cdr:x>
      <cdr:y>0.67593</cdr:y>
    </cdr:from>
    <cdr:to>
      <cdr:x>0.08056</cdr:x>
      <cdr:y>0.81481</cdr:y>
    </cdr:to>
    <cdr:sp macro="" textlink="">
      <cdr:nvSpPr>
        <cdr:cNvPr id="6" name="y3"/>
        <cdr:cNvSpPr txBox="1"/>
      </cdr:nvSpPr>
      <cdr:spPr>
        <a:xfrm xmlns:a="http://schemas.openxmlformats.org/drawingml/2006/main">
          <a:off x="241300" y="18542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g.</a:t>
          </a:r>
        </a:p>
      </cdr:txBody>
    </cdr:sp>
  </cdr:relSizeAnchor>
  <cdr:relSizeAnchor xmlns:cdr="http://schemas.openxmlformats.org/drawingml/2006/chartDrawing">
    <cdr:from>
      <cdr:x>0.08056</cdr:x>
      <cdr:y>0.67593</cdr:y>
    </cdr:from>
    <cdr:to>
      <cdr:x>0.30278</cdr:x>
      <cdr:y>0.81481</cdr:y>
    </cdr:to>
    <cdr:sp macro="" textlink="">
      <cdr:nvSpPr>
        <cdr:cNvPr id="7" name="yt3"/>
        <cdr:cNvSpPr txBox="1"/>
      </cdr:nvSpPr>
      <cdr:spPr>
        <a:xfrm xmlns:a="http://schemas.openxmlformats.org/drawingml/2006/main">
          <a:off x="368300" y="18542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Twelfth grade</a:t>
          </a:r>
        </a:p>
      </cdr:txBody>
    </cdr:sp>
  </cdr:relSizeAnchor>
  <cdr:relSizeAnchor xmlns:cdr="http://schemas.openxmlformats.org/drawingml/2006/chartDrawing">
    <cdr:from>
      <cdr:x>0.02053</cdr:x>
      <cdr:y>0.02831</cdr:y>
    </cdr:from>
    <cdr:to>
      <cdr:x>0.04985</cdr:x>
      <cdr:y>0.10918</cdr:y>
    </cdr:to>
    <cdr:sp macro="" textlink="">
      <cdr:nvSpPr>
        <cdr:cNvPr id="8"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15.</a:t>
          </a:r>
        </a:p>
      </cdr:txBody>
    </cdr:sp>
  </cdr:relSizeAnchor>
  <cdr:relSizeAnchor xmlns:cdr="http://schemas.openxmlformats.org/drawingml/2006/chartDrawing">
    <cdr:from>
      <cdr:x>0.04985</cdr:x>
      <cdr:y>0.02831</cdr:y>
    </cdr:from>
    <cdr:to>
      <cdr:x>0.97347</cdr:x>
      <cdr:y>0.10918</cdr:y>
    </cdr:to>
    <cdr:sp macro="" textlink="">
      <cdr:nvSpPr>
        <cdr:cNvPr id="9"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taught a required physical education course in each of the following grades.*</a:t>
          </a:r>
        </a:p>
      </cdr:txBody>
    </cdr:sp>
  </cdr:relSizeAnchor>
  <cdr:relSizeAnchor xmlns:cdr="http://schemas.openxmlformats.org/drawingml/2006/chartDrawing">
    <cdr:from>
      <cdr:x>0.02053</cdr:x>
      <cdr:y>0.91792</cdr:y>
    </cdr:from>
    <cdr:to>
      <cdr:x>0.97347</cdr:x>
      <cdr:y>0.9988</cdr:y>
    </cdr:to>
    <cdr:sp macro="" textlink="">
      <cdr:nvSpPr>
        <cdr:cNvPr id="10"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*Among schools with students in that grade.</a:t>
          </a:r>
        </a:p>
      </cdr:txBody>
    </cdr:sp>
  </cdr:relSizeAnchor>
  <cdr:relSizeAnchor xmlns:cdr="http://schemas.openxmlformats.org/drawingml/2006/chartDrawing">
    <cdr:from>
      <cdr:x>0.89004</cdr:x>
      <cdr:y>0.95956</cdr:y>
    </cdr:from>
    <cdr:to>
      <cdr:x>1</cdr:x>
      <cdr:y>1</cdr:y>
    </cdr:to>
    <cdr:sp macro="" textlink="">
      <cdr:nvSpPr>
        <cdr:cNvPr id="11"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panose="02020603050405020304" pitchFamily="18" charset="0"/>
            </a:rPr>
            <a:t>Page 21 of 79</a:t>
          </a:r>
        </a:p>
      </cdr:txBody>
    </cdr:sp>
  </cdr:relSizeAnchor>
  <cdr:relSizeAnchor xmlns:cdr="http://schemas.openxmlformats.org/drawingml/2006/chartDrawing">
    <cdr:from>
      <cdr:x>0.02053</cdr:x>
      <cdr:y>0.95956</cdr:y>
    </cdr:from>
    <cdr:to>
      <cdr:x>0.9808</cdr:x>
      <cdr:y>1</cdr:y>
    </cdr:to>
    <cdr:sp macro="" textlink="">
      <cdr:nvSpPr>
        <cdr:cNvPr id="13"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22.xml><?xml version="1.0" encoding="utf-8"?>
<c:userShapes xmlns:c="http://schemas.openxmlformats.org/drawingml/2006/chart">
  <cdr:relSizeAnchor xmlns:cdr="http://schemas.openxmlformats.org/drawingml/2006/chartDrawing">
    <cdr:from>
      <cdr:x>0.02053</cdr:x>
      <cdr:y>0.02831</cdr:y>
    </cdr:from>
    <cdr:to>
      <cdr:x>0.04985</cdr:x>
      <cdr:y>0.10918</cdr:y>
    </cdr:to>
    <cdr:sp macro="" textlink="">
      <cdr:nvSpPr>
        <cdr:cNvPr id="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16.</a:t>
          </a:r>
        </a:p>
      </cdr:txBody>
    </cdr:sp>
  </cdr:relSizeAnchor>
  <cdr:relSizeAnchor xmlns:cdr="http://schemas.openxmlformats.org/drawingml/2006/chartDrawing">
    <cdr:from>
      <cdr:x>0.04985</cdr:x>
      <cdr:y>0.02831</cdr:y>
    </cdr:from>
    <cdr:to>
      <cdr:x>0.97347</cdr:x>
      <cdr:y>0.10918</cdr:y>
    </cdr:to>
    <cdr:sp macro="" textlink="">
      <cdr:nvSpPr>
        <cdr:cNvPr id="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in which physical education teachers or specialists received professional development on physical education or physical activity during the past year.</a:t>
          </a:r>
        </a:p>
      </cdr:txBody>
    </cdr:sp>
  </cdr:relSizeAnchor>
  <cdr:relSizeAnchor xmlns:cdr="http://schemas.openxmlformats.org/drawingml/2006/chartDrawing">
    <cdr:from>
      <cdr:x>0.02053</cdr:x>
      <cdr:y>0.91792</cdr:y>
    </cdr:from>
    <cdr:to>
      <cdr:x>0.97347</cdr:x>
      <cdr:y>0.9988</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0.89004</cdr:x>
      <cdr:y>0.95956</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panose="02020603050405020304" pitchFamily="18" charset="0"/>
            </a:rPr>
            <a:t>Page 22 of 79</a:t>
          </a:r>
        </a:p>
      </cdr:txBody>
    </cdr:sp>
  </cdr:relSizeAnchor>
  <cdr:relSizeAnchor xmlns:cdr="http://schemas.openxmlformats.org/drawingml/2006/chartDrawing">
    <cdr:from>
      <cdr:x>0.02053</cdr:x>
      <cdr:y>0.95956</cdr:y>
    </cdr:from>
    <cdr:to>
      <cdr:x>0.9808</cdr:x>
      <cdr:y>1</cdr:y>
    </cdr:to>
    <cdr:sp macro="" textlink="">
      <cdr:nvSpPr>
        <cdr:cNvPr id="6"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23.xml><?xml version="1.0" encoding="utf-8"?>
<c:userShapes xmlns:c="http://schemas.openxmlformats.org/drawingml/2006/chart">
  <cdr:relSizeAnchor xmlns:cdr="http://schemas.openxmlformats.org/drawingml/2006/chartDrawing">
    <cdr:from>
      <cdr:x>0.05278</cdr:x>
      <cdr:y>0.22685</cdr:y>
    </cdr:from>
    <cdr:to>
      <cdr:x>0.08056</cdr:x>
      <cdr:y>0.36574</cdr:y>
    </cdr:to>
    <cdr:sp macro="" textlink="">
      <cdr:nvSpPr>
        <cdr:cNvPr id="2" name="y1"/>
        <cdr:cNvSpPr txBox="1"/>
      </cdr:nvSpPr>
      <cdr:spPr>
        <a:xfrm xmlns:a="http://schemas.openxmlformats.org/drawingml/2006/main">
          <a:off x="241300" y="622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a.</a:t>
          </a:r>
        </a:p>
      </cdr:txBody>
    </cdr:sp>
  </cdr:relSizeAnchor>
  <cdr:relSizeAnchor xmlns:cdr="http://schemas.openxmlformats.org/drawingml/2006/chartDrawing">
    <cdr:from>
      <cdr:x>0.08056</cdr:x>
      <cdr:y>0.22685</cdr:y>
    </cdr:from>
    <cdr:to>
      <cdr:x>0.30278</cdr:x>
      <cdr:y>0.36574</cdr:y>
    </cdr:to>
    <cdr:sp macro="" textlink="">
      <cdr:nvSpPr>
        <cdr:cNvPr id="3" name="yt1"/>
        <cdr:cNvSpPr txBox="1"/>
      </cdr:nvSpPr>
      <cdr:spPr>
        <a:xfrm xmlns:a="http://schemas.openxmlformats.org/drawingml/2006/main">
          <a:off x="368300" y="622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Goals, objectives, and expected outcomes for physical education</a:t>
          </a:r>
        </a:p>
      </cdr:txBody>
    </cdr:sp>
  </cdr:relSizeAnchor>
  <cdr:relSizeAnchor xmlns:cdr="http://schemas.openxmlformats.org/drawingml/2006/chartDrawing">
    <cdr:from>
      <cdr:x>0.05278</cdr:x>
      <cdr:y>0.45833</cdr:y>
    </cdr:from>
    <cdr:to>
      <cdr:x>0.08056</cdr:x>
      <cdr:y>0.59722</cdr:y>
    </cdr:to>
    <cdr:sp macro="" textlink="">
      <cdr:nvSpPr>
        <cdr:cNvPr id="4" name="y2"/>
        <cdr:cNvSpPr txBox="1"/>
      </cdr:nvSpPr>
      <cdr:spPr>
        <a:xfrm xmlns:a="http://schemas.openxmlformats.org/drawingml/2006/main">
          <a:off x="241300" y="1257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b.</a:t>
          </a:r>
        </a:p>
      </cdr:txBody>
    </cdr:sp>
  </cdr:relSizeAnchor>
  <cdr:relSizeAnchor xmlns:cdr="http://schemas.openxmlformats.org/drawingml/2006/chartDrawing">
    <cdr:from>
      <cdr:x>0.08056</cdr:x>
      <cdr:y>0.45833</cdr:y>
    </cdr:from>
    <cdr:to>
      <cdr:x>0.30278</cdr:x>
      <cdr:y>0.59722</cdr:y>
    </cdr:to>
    <cdr:sp macro="" textlink="">
      <cdr:nvSpPr>
        <cdr:cNvPr id="5" name="yt2"/>
        <cdr:cNvSpPr txBox="1"/>
      </cdr:nvSpPr>
      <cdr:spPr>
        <a:xfrm xmlns:a="http://schemas.openxmlformats.org/drawingml/2006/main">
          <a:off x="368300" y="1257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A chart describing the annual scope and sequence of instruction for physical education</a:t>
          </a:r>
        </a:p>
      </cdr:txBody>
    </cdr:sp>
  </cdr:relSizeAnchor>
  <cdr:relSizeAnchor xmlns:cdr="http://schemas.openxmlformats.org/drawingml/2006/chartDrawing">
    <cdr:from>
      <cdr:x>0.05278</cdr:x>
      <cdr:y>0.67593</cdr:y>
    </cdr:from>
    <cdr:to>
      <cdr:x>0.08056</cdr:x>
      <cdr:y>0.81481</cdr:y>
    </cdr:to>
    <cdr:sp macro="" textlink="">
      <cdr:nvSpPr>
        <cdr:cNvPr id="6" name="y3"/>
        <cdr:cNvSpPr txBox="1"/>
      </cdr:nvSpPr>
      <cdr:spPr>
        <a:xfrm xmlns:a="http://schemas.openxmlformats.org/drawingml/2006/main">
          <a:off x="241300" y="18542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c.</a:t>
          </a:r>
        </a:p>
      </cdr:txBody>
    </cdr:sp>
  </cdr:relSizeAnchor>
  <cdr:relSizeAnchor xmlns:cdr="http://schemas.openxmlformats.org/drawingml/2006/chartDrawing">
    <cdr:from>
      <cdr:x>0.08056</cdr:x>
      <cdr:y>0.67593</cdr:y>
    </cdr:from>
    <cdr:to>
      <cdr:x>0.30278</cdr:x>
      <cdr:y>0.81481</cdr:y>
    </cdr:to>
    <cdr:sp macro="" textlink="">
      <cdr:nvSpPr>
        <cdr:cNvPr id="7" name="yt3"/>
        <cdr:cNvSpPr txBox="1"/>
      </cdr:nvSpPr>
      <cdr:spPr>
        <a:xfrm xmlns:a="http://schemas.openxmlformats.org/drawingml/2006/main">
          <a:off x="368300" y="18542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Plans for how to assess student performance in physical education</a:t>
          </a:r>
        </a:p>
      </cdr:txBody>
    </cdr:sp>
  </cdr:relSizeAnchor>
  <cdr:relSizeAnchor xmlns:cdr="http://schemas.openxmlformats.org/drawingml/2006/chartDrawing">
    <cdr:from>
      <cdr:x>0.02053</cdr:x>
      <cdr:y>0.02831</cdr:y>
    </cdr:from>
    <cdr:to>
      <cdr:x>0.04985</cdr:x>
      <cdr:y>0.10918</cdr:y>
    </cdr:to>
    <cdr:sp macro="" textlink="">
      <cdr:nvSpPr>
        <cdr:cNvPr id="8"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17.</a:t>
          </a:r>
        </a:p>
      </cdr:txBody>
    </cdr:sp>
  </cdr:relSizeAnchor>
  <cdr:relSizeAnchor xmlns:cdr="http://schemas.openxmlformats.org/drawingml/2006/chartDrawing">
    <cdr:from>
      <cdr:x>0.04985</cdr:x>
      <cdr:y>0.02831</cdr:y>
    </cdr:from>
    <cdr:to>
      <cdr:x>0.97347</cdr:x>
      <cdr:y>0.10918</cdr:y>
    </cdr:to>
    <cdr:sp macro="" textlink="">
      <cdr:nvSpPr>
        <cdr:cNvPr id="9"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provide those who teach physical education with the following materials.</a:t>
          </a:r>
        </a:p>
      </cdr:txBody>
    </cdr:sp>
  </cdr:relSizeAnchor>
  <cdr:relSizeAnchor xmlns:cdr="http://schemas.openxmlformats.org/drawingml/2006/chartDrawing">
    <cdr:from>
      <cdr:x>0.02053</cdr:x>
      <cdr:y>0.91792</cdr:y>
    </cdr:from>
    <cdr:to>
      <cdr:x>0.97347</cdr:x>
      <cdr:y>0.9988</cdr:y>
    </cdr:to>
    <cdr:sp macro="" textlink="">
      <cdr:nvSpPr>
        <cdr:cNvPr id="10"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0.89004</cdr:x>
      <cdr:y>0.95956</cdr:y>
    </cdr:from>
    <cdr:to>
      <cdr:x>1</cdr:x>
      <cdr:y>1</cdr:y>
    </cdr:to>
    <cdr:sp macro="" textlink="">
      <cdr:nvSpPr>
        <cdr:cNvPr id="11"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panose="02020603050405020304" pitchFamily="18" charset="0"/>
            </a:rPr>
            <a:t>Page 23 of 79</a:t>
          </a:r>
        </a:p>
      </cdr:txBody>
    </cdr:sp>
  </cdr:relSizeAnchor>
  <cdr:relSizeAnchor xmlns:cdr="http://schemas.openxmlformats.org/drawingml/2006/chartDrawing">
    <cdr:from>
      <cdr:x>0.02053</cdr:x>
      <cdr:y>0.95956</cdr:y>
    </cdr:from>
    <cdr:to>
      <cdr:x>0.9808</cdr:x>
      <cdr:y>1</cdr:y>
    </cdr:to>
    <cdr:sp macro="" textlink="">
      <cdr:nvSpPr>
        <cdr:cNvPr id="12"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24.xml><?xml version="1.0" encoding="utf-8"?>
<c:userShapes xmlns:c="http://schemas.openxmlformats.org/drawingml/2006/chart">
  <cdr:relSizeAnchor xmlns:cdr="http://schemas.openxmlformats.org/drawingml/2006/chartDrawing">
    <cdr:from>
      <cdr:x>0.05278</cdr:x>
      <cdr:y>0.22685</cdr:y>
    </cdr:from>
    <cdr:to>
      <cdr:x>0.08056</cdr:x>
      <cdr:y>0.36574</cdr:y>
    </cdr:to>
    <cdr:sp macro="" textlink="">
      <cdr:nvSpPr>
        <cdr:cNvPr id="2" name="y1"/>
        <cdr:cNvSpPr txBox="1"/>
      </cdr:nvSpPr>
      <cdr:spPr>
        <a:xfrm xmlns:a="http://schemas.openxmlformats.org/drawingml/2006/main">
          <a:off x="241300" y="622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d.</a:t>
          </a:r>
        </a:p>
      </cdr:txBody>
    </cdr:sp>
  </cdr:relSizeAnchor>
  <cdr:relSizeAnchor xmlns:cdr="http://schemas.openxmlformats.org/drawingml/2006/chartDrawing">
    <cdr:from>
      <cdr:x>0.08056</cdr:x>
      <cdr:y>0.22685</cdr:y>
    </cdr:from>
    <cdr:to>
      <cdr:x>0.30278</cdr:x>
      <cdr:y>0.36574</cdr:y>
    </cdr:to>
    <cdr:sp macro="" textlink="">
      <cdr:nvSpPr>
        <cdr:cNvPr id="3" name="yt1"/>
        <cdr:cNvSpPr txBox="1"/>
      </cdr:nvSpPr>
      <cdr:spPr>
        <a:xfrm xmlns:a="http://schemas.openxmlformats.org/drawingml/2006/main">
          <a:off x="368300" y="622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A written physical education curriculum</a:t>
          </a:r>
        </a:p>
      </cdr:txBody>
    </cdr:sp>
  </cdr:relSizeAnchor>
  <cdr:relSizeAnchor xmlns:cdr="http://schemas.openxmlformats.org/drawingml/2006/chartDrawing">
    <cdr:from>
      <cdr:x>0.05278</cdr:x>
      <cdr:y>0.45833</cdr:y>
    </cdr:from>
    <cdr:to>
      <cdr:x>0.08056</cdr:x>
      <cdr:y>0.59722</cdr:y>
    </cdr:to>
    <cdr:sp macro="" textlink="">
      <cdr:nvSpPr>
        <cdr:cNvPr id="4" name="y2"/>
        <cdr:cNvSpPr txBox="1"/>
      </cdr:nvSpPr>
      <cdr:spPr>
        <a:xfrm xmlns:a="http://schemas.openxmlformats.org/drawingml/2006/main">
          <a:off x="241300" y="1257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e.</a:t>
          </a:r>
        </a:p>
      </cdr:txBody>
    </cdr:sp>
  </cdr:relSizeAnchor>
  <cdr:relSizeAnchor xmlns:cdr="http://schemas.openxmlformats.org/drawingml/2006/chartDrawing">
    <cdr:from>
      <cdr:x>0.08056</cdr:x>
      <cdr:y>0.45833</cdr:y>
    </cdr:from>
    <cdr:to>
      <cdr:x>0.30278</cdr:x>
      <cdr:y>0.59722</cdr:y>
    </cdr:to>
    <cdr:sp macro="" textlink="">
      <cdr:nvSpPr>
        <cdr:cNvPr id="5" name="yt2"/>
        <cdr:cNvSpPr txBox="1"/>
      </cdr:nvSpPr>
      <cdr:spPr>
        <a:xfrm xmlns:a="http://schemas.openxmlformats.org/drawingml/2006/main">
          <a:off x="368300" y="1257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Resources for fitness testing</a:t>
          </a:r>
        </a:p>
      </cdr:txBody>
    </cdr:sp>
  </cdr:relSizeAnchor>
  <cdr:relSizeAnchor xmlns:cdr="http://schemas.openxmlformats.org/drawingml/2006/chartDrawing">
    <cdr:from>
      <cdr:x>0.05278</cdr:x>
      <cdr:y>0.67593</cdr:y>
    </cdr:from>
    <cdr:to>
      <cdr:x>0.08056</cdr:x>
      <cdr:y>0.81481</cdr:y>
    </cdr:to>
    <cdr:sp macro="" textlink="">
      <cdr:nvSpPr>
        <cdr:cNvPr id="6" name="y3"/>
        <cdr:cNvSpPr txBox="1"/>
      </cdr:nvSpPr>
      <cdr:spPr>
        <a:xfrm xmlns:a="http://schemas.openxmlformats.org/drawingml/2006/main">
          <a:off x="241300" y="18542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f.</a:t>
          </a:r>
        </a:p>
      </cdr:txBody>
    </cdr:sp>
  </cdr:relSizeAnchor>
  <cdr:relSizeAnchor xmlns:cdr="http://schemas.openxmlformats.org/drawingml/2006/chartDrawing">
    <cdr:from>
      <cdr:x>0.08056</cdr:x>
      <cdr:y>0.67593</cdr:y>
    </cdr:from>
    <cdr:to>
      <cdr:x>0.30278</cdr:x>
      <cdr:y>0.81481</cdr:y>
    </cdr:to>
    <cdr:sp macro="" textlink="">
      <cdr:nvSpPr>
        <cdr:cNvPr id="7" name="yt3"/>
        <cdr:cNvSpPr txBox="1"/>
      </cdr:nvSpPr>
      <cdr:spPr>
        <a:xfrm xmlns:a="http://schemas.openxmlformats.org/drawingml/2006/main">
          <a:off x="368300" y="18542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Physical activity monitoring devices, such as pedometers or heart rate monitors, for physical education</a:t>
          </a:r>
        </a:p>
      </cdr:txBody>
    </cdr:sp>
  </cdr:relSizeAnchor>
  <cdr:relSizeAnchor xmlns:cdr="http://schemas.openxmlformats.org/drawingml/2006/chartDrawing">
    <cdr:from>
      <cdr:x>0.02053</cdr:x>
      <cdr:y>0.02831</cdr:y>
    </cdr:from>
    <cdr:to>
      <cdr:x>0.04985</cdr:x>
      <cdr:y>0.10918</cdr:y>
    </cdr:to>
    <cdr:sp macro="" textlink="">
      <cdr:nvSpPr>
        <cdr:cNvPr id="8"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17.</a:t>
          </a:r>
        </a:p>
      </cdr:txBody>
    </cdr:sp>
  </cdr:relSizeAnchor>
  <cdr:relSizeAnchor xmlns:cdr="http://schemas.openxmlformats.org/drawingml/2006/chartDrawing">
    <cdr:from>
      <cdr:x>0.04985</cdr:x>
      <cdr:y>0.02831</cdr:y>
    </cdr:from>
    <cdr:to>
      <cdr:x>0.97347</cdr:x>
      <cdr:y>0.10918</cdr:y>
    </cdr:to>
    <cdr:sp macro="" textlink="">
      <cdr:nvSpPr>
        <cdr:cNvPr id="9"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provide those who teach physical education with the following materials.</a:t>
          </a:r>
        </a:p>
      </cdr:txBody>
    </cdr:sp>
  </cdr:relSizeAnchor>
  <cdr:relSizeAnchor xmlns:cdr="http://schemas.openxmlformats.org/drawingml/2006/chartDrawing">
    <cdr:from>
      <cdr:x>0.02053</cdr:x>
      <cdr:y>0.91792</cdr:y>
    </cdr:from>
    <cdr:to>
      <cdr:x>0.97347</cdr:x>
      <cdr:y>0.9988</cdr:y>
    </cdr:to>
    <cdr:sp macro="" textlink="">
      <cdr:nvSpPr>
        <cdr:cNvPr id="10"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0.89004</cdr:x>
      <cdr:y>0.95956</cdr:y>
    </cdr:from>
    <cdr:to>
      <cdr:x>1</cdr:x>
      <cdr:y>1</cdr:y>
    </cdr:to>
    <cdr:sp macro="" textlink="">
      <cdr:nvSpPr>
        <cdr:cNvPr id="11"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panose="02020603050405020304" pitchFamily="18" charset="0"/>
            </a:rPr>
            <a:t>Page 24 of 79</a:t>
          </a:r>
        </a:p>
      </cdr:txBody>
    </cdr:sp>
  </cdr:relSizeAnchor>
  <cdr:relSizeAnchor xmlns:cdr="http://schemas.openxmlformats.org/drawingml/2006/chartDrawing">
    <cdr:from>
      <cdr:x>0.02053</cdr:x>
      <cdr:y>0.95956</cdr:y>
    </cdr:from>
    <cdr:to>
      <cdr:x>0.9808</cdr:x>
      <cdr:y>1</cdr:y>
    </cdr:to>
    <cdr:sp macro="" textlink="">
      <cdr:nvSpPr>
        <cdr:cNvPr id="12"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25.xml><?xml version="1.0" encoding="utf-8"?>
<c:userShapes xmlns:c="http://schemas.openxmlformats.org/drawingml/2006/chart">
  <cdr:relSizeAnchor xmlns:cdr="http://schemas.openxmlformats.org/drawingml/2006/chartDrawing">
    <cdr:from>
      <cdr:x>0.02053</cdr:x>
      <cdr:y>0.02831</cdr:y>
    </cdr:from>
    <cdr:to>
      <cdr:x>0.04985</cdr:x>
      <cdr:y>0.10918</cdr:y>
    </cdr:to>
    <cdr:sp macro="" textlink="">
      <cdr:nvSpPr>
        <cdr:cNvPr id="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18.</a:t>
          </a:r>
        </a:p>
      </cdr:txBody>
    </cdr:sp>
  </cdr:relSizeAnchor>
  <cdr:relSizeAnchor xmlns:cdr="http://schemas.openxmlformats.org/drawingml/2006/chartDrawing">
    <cdr:from>
      <cdr:x>0.04985</cdr:x>
      <cdr:y>0.02831</cdr:y>
    </cdr:from>
    <cdr:to>
      <cdr:x>0.97347</cdr:x>
      <cdr:y>0.10918</cdr:y>
    </cdr:to>
    <cdr:sp macro="" textlink="">
      <cdr:nvSpPr>
        <cdr:cNvPr id="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in which students participate in physical activity breaks in classrooms during the school day outside of physical education.</a:t>
          </a:r>
        </a:p>
      </cdr:txBody>
    </cdr:sp>
  </cdr:relSizeAnchor>
  <cdr:relSizeAnchor xmlns:cdr="http://schemas.openxmlformats.org/drawingml/2006/chartDrawing">
    <cdr:from>
      <cdr:x>0.02053</cdr:x>
      <cdr:y>0.91792</cdr:y>
    </cdr:from>
    <cdr:to>
      <cdr:x>0.97347</cdr:x>
      <cdr:y>0.9988</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0.89004</cdr:x>
      <cdr:y>0.95956</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panose="02020603050405020304" pitchFamily="18" charset="0"/>
            </a:rPr>
            <a:t>Page 25 of 79</a:t>
          </a:r>
        </a:p>
      </cdr:txBody>
    </cdr:sp>
  </cdr:relSizeAnchor>
  <cdr:relSizeAnchor xmlns:cdr="http://schemas.openxmlformats.org/drawingml/2006/chartDrawing">
    <cdr:from>
      <cdr:x>0.02053</cdr:x>
      <cdr:y>0.95956</cdr:y>
    </cdr:from>
    <cdr:to>
      <cdr:x>0.9808</cdr:x>
      <cdr:y>1</cdr:y>
    </cdr:to>
    <cdr:sp macro="" textlink="">
      <cdr:nvSpPr>
        <cdr:cNvPr id="6"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26.xml><?xml version="1.0" encoding="utf-8"?>
<c:userShapes xmlns:c="http://schemas.openxmlformats.org/drawingml/2006/chart">
  <cdr:relSizeAnchor xmlns:cdr="http://schemas.openxmlformats.org/drawingml/2006/chartDrawing">
    <cdr:from>
      <cdr:x>0.02053</cdr:x>
      <cdr:y>0.02831</cdr:y>
    </cdr:from>
    <cdr:to>
      <cdr:x>0.04985</cdr:x>
      <cdr:y>0.10918</cdr:y>
    </cdr:to>
    <cdr:sp macro="" textlink="">
      <cdr:nvSpPr>
        <cdr:cNvPr id="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19.</a:t>
          </a:r>
        </a:p>
      </cdr:txBody>
    </cdr:sp>
  </cdr:relSizeAnchor>
  <cdr:relSizeAnchor xmlns:cdr="http://schemas.openxmlformats.org/drawingml/2006/chartDrawing">
    <cdr:from>
      <cdr:x>0.04985</cdr:x>
      <cdr:y>0.02831</cdr:y>
    </cdr:from>
    <cdr:to>
      <cdr:x>0.97347</cdr:x>
      <cdr:y>0.10918</cdr:y>
    </cdr:to>
    <cdr:sp macro="" textlink="">
      <cdr:nvSpPr>
        <cdr:cNvPr id="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offer opportunities for all students to participate in intramural sports programs or physical activity clubs.</a:t>
          </a:r>
        </a:p>
      </cdr:txBody>
    </cdr:sp>
  </cdr:relSizeAnchor>
  <cdr:relSizeAnchor xmlns:cdr="http://schemas.openxmlformats.org/drawingml/2006/chartDrawing">
    <cdr:from>
      <cdr:x>0.02053</cdr:x>
      <cdr:y>0.91792</cdr:y>
    </cdr:from>
    <cdr:to>
      <cdr:x>0.97347</cdr:x>
      <cdr:y>0.9988</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0.89004</cdr:x>
      <cdr:y>0.95956</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panose="02020603050405020304" pitchFamily="18" charset="0"/>
            </a:rPr>
            <a:t>Page 26 of 79</a:t>
          </a:r>
        </a:p>
      </cdr:txBody>
    </cdr:sp>
  </cdr:relSizeAnchor>
  <cdr:relSizeAnchor xmlns:cdr="http://schemas.openxmlformats.org/drawingml/2006/chartDrawing">
    <cdr:from>
      <cdr:x>0.02053</cdr:x>
      <cdr:y>0.95956</cdr:y>
    </cdr:from>
    <cdr:to>
      <cdr:x>0.9808</cdr:x>
      <cdr:y>1</cdr:y>
    </cdr:to>
    <cdr:sp macro="" textlink="">
      <cdr:nvSpPr>
        <cdr:cNvPr id="6"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27.xml><?xml version="1.0" encoding="utf-8"?>
<c:userShapes xmlns:c="http://schemas.openxmlformats.org/drawingml/2006/chart">
  <cdr:relSizeAnchor xmlns:cdr="http://schemas.openxmlformats.org/drawingml/2006/chartDrawing">
    <cdr:from>
      <cdr:x>0.02053</cdr:x>
      <cdr:y>0.02831</cdr:y>
    </cdr:from>
    <cdr:to>
      <cdr:x>0.04985</cdr:x>
      <cdr:y>0.10918</cdr:y>
    </cdr:to>
    <cdr:sp macro="" textlink="">
      <cdr:nvSpPr>
        <cdr:cNvPr id="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20.</a:t>
          </a:r>
        </a:p>
      </cdr:txBody>
    </cdr:sp>
  </cdr:relSizeAnchor>
  <cdr:relSizeAnchor xmlns:cdr="http://schemas.openxmlformats.org/drawingml/2006/chartDrawing">
    <cdr:from>
      <cdr:x>0.04985</cdr:x>
      <cdr:y>0.02831</cdr:y>
    </cdr:from>
    <cdr:to>
      <cdr:x>0.97347</cdr:x>
      <cdr:y>0.10918</cdr:y>
    </cdr:to>
    <cdr:sp macro="" textlink="">
      <cdr:nvSpPr>
        <cdr:cNvPr id="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offer interscholastic sports to students.</a:t>
          </a:r>
        </a:p>
      </cdr:txBody>
    </cdr:sp>
  </cdr:relSizeAnchor>
  <cdr:relSizeAnchor xmlns:cdr="http://schemas.openxmlformats.org/drawingml/2006/chartDrawing">
    <cdr:from>
      <cdr:x>0.02053</cdr:x>
      <cdr:y>0.91792</cdr:y>
    </cdr:from>
    <cdr:to>
      <cdr:x>0.97347</cdr:x>
      <cdr:y>0.9988</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0.89004</cdr:x>
      <cdr:y>0.95956</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panose="02020603050405020304" pitchFamily="18" charset="0"/>
            </a:rPr>
            <a:t>Page 27 of 79</a:t>
          </a:r>
        </a:p>
      </cdr:txBody>
    </cdr:sp>
  </cdr:relSizeAnchor>
  <cdr:relSizeAnchor xmlns:cdr="http://schemas.openxmlformats.org/drawingml/2006/chartDrawing">
    <cdr:from>
      <cdr:x>0.02053</cdr:x>
      <cdr:y>0.95956</cdr:y>
    </cdr:from>
    <cdr:to>
      <cdr:x>0.9808</cdr:x>
      <cdr:y>1</cdr:y>
    </cdr:to>
    <cdr:sp macro="" textlink="">
      <cdr:nvSpPr>
        <cdr:cNvPr id="6"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28.xml><?xml version="1.0" encoding="utf-8"?>
<c:userShapes xmlns:c="http://schemas.openxmlformats.org/drawingml/2006/chart">
  <cdr:relSizeAnchor xmlns:cdr="http://schemas.openxmlformats.org/drawingml/2006/chartDrawing">
    <cdr:from>
      <cdr:x>0.05278</cdr:x>
      <cdr:y>0.27315</cdr:y>
    </cdr:from>
    <cdr:to>
      <cdr:x>0.08056</cdr:x>
      <cdr:y>0.45833</cdr:y>
    </cdr:to>
    <cdr:sp macro="" textlink="">
      <cdr:nvSpPr>
        <cdr:cNvPr id="2" name="y1"/>
        <cdr:cNvSpPr txBox="1"/>
      </cdr:nvSpPr>
      <cdr:spPr>
        <a:xfrm xmlns:a="http://schemas.openxmlformats.org/drawingml/2006/main">
          <a:off x="241300" y="749300"/>
          <a:ext cx="127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a.</a:t>
          </a:r>
        </a:p>
      </cdr:txBody>
    </cdr:sp>
  </cdr:relSizeAnchor>
  <cdr:relSizeAnchor xmlns:cdr="http://schemas.openxmlformats.org/drawingml/2006/chartDrawing">
    <cdr:from>
      <cdr:x>0.08056</cdr:x>
      <cdr:y>0.27315</cdr:y>
    </cdr:from>
    <cdr:to>
      <cdr:x>0.30278</cdr:x>
      <cdr:y>0.45833</cdr:y>
    </cdr:to>
    <cdr:sp macro="" textlink="">
      <cdr:nvSpPr>
        <cdr:cNvPr id="3" name="yt1"/>
        <cdr:cNvSpPr txBox="1"/>
      </cdr:nvSpPr>
      <cdr:spPr>
        <a:xfrm xmlns:a="http://schemas.openxmlformats.org/drawingml/2006/main">
          <a:off x="368300" y="749300"/>
          <a:ext cx="1016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Before the school day</a:t>
          </a:r>
        </a:p>
      </cdr:txBody>
    </cdr:sp>
  </cdr:relSizeAnchor>
  <cdr:relSizeAnchor xmlns:cdr="http://schemas.openxmlformats.org/drawingml/2006/chartDrawing">
    <cdr:from>
      <cdr:x>0.05278</cdr:x>
      <cdr:y>0.62037</cdr:y>
    </cdr:from>
    <cdr:to>
      <cdr:x>0.08056</cdr:x>
      <cdr:y>0.80556</cdr:y>
    </cdr:to>
    <cdr:sp macro="" textlink="">
      <cdr:nvSpPr>
        <cdr:cNvPr id="4" name="y2"/>
        <cdr:cNvSpPr txBox="1"/>
      </cdr:nvSpPr>
      <cdr:spPr>
        <a:xfrm xmlns:a="http://schemas.openxmlformats.org/drawingml/2006/main">
          <a:off x="241300" y="1701800"/>
          <a:ext cx="127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b.</a:t>
          </a:r>
        </a:p>
      </cdr:txBody>
    </cdr:sp>
  </cdr:relSizeAnchor>
  <cdr:relSizeAnchor xmlns:cdr="http://schemas.openxmlformats.org/drawingml/2006/chartDrawing">
    <cdr:from>
      <cdr:x>0.08056</cdr:x>
      <cdr:y>0.62037</cdr:y>
    </cdr:from>
    <cdr:to>
      <cdr:x>0.30278</cdr:x>
      <cdr:y>0.80556</cdr:y>
    </cdr:to>
    <cdr:sp macro="" textlink="">
      <cdr:nvSpPr>
        <cdr:cNvPr id="5" name="yt2"/>
        <cdr:cNvSpPr txBox="1"/>
      </cdr:nvSpPr>
      <cdr:spPr>
        <a:xfrm xmlns:a="http://schemas.openxmlformats.org/drawingml/2006/main">
          <a:off x="368300" y="1701800"/>
          <a:ext cx="1016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After the school day</a:t>
          </a:r>
        </a:p>
      </cdr:txBody>
    </cdr:sp>
  </cdr:relSizeAnchor>
  <cdr:relSizeAnchor xmlns:cdr="http://schemas.openxmlformats.org/drawingml/2006/chartDrawing">
    <cdr:from>
      <cdr:x>0.02053</cdr:x>
      <cdr:y>0.02831</cdr:y>
    </cdr:from>
    <cdr:to>
      <cdr:x>0.04985</cdr:x>
      <cdr:y>0.10918</cdr:y>
    </cdr:to>
    <cdr:sp macro="" textlink="">
      <cdr:nvSpPr>
        <cdr:cNvPr id="6"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21.</a:t>
          </a:r>
        </a:p>
      </cdr:txBody>
    </cdr:sp>
  </cdr:relSizeAnchor>
  <cdr:relSizeAnchor xmlns:cdr="http://schemas.openxmlformats.org/drawingml/2006/chartDrawing">
    <cdr:from>
      <cdr:x>0.04985</cdr:x>
      <cdr:y>0.02831</cdr:y>
    </cdr:from>
    <cdr:to>
      <cdr:x>0.97347</cdr:x>
      <cdr:y>0.10918</cdr:y>
    </cdr:to>
    <cdr:sp macro="" textlink="">
      <cdr:nvSpPr>
        <cdr:cNvPr id="7"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offer opportunities for students to participate in physical activity through organized physical activities or access to facilities or equipment for physical activity during the following times.</a:t>
          </a:r>
        </a:p>
      </cdr:txBody>
    </cdr:sp>
  </cdr:relSizeAnchor>
  <cdr:relSizeAnchor xmlns:cdr="http://schemas.openxmlformats.org/drawingml/2006/chartDrawing">
    <cdr:from>
      <cdr:x>0.02053</cdr:x>
      <cdr:y>0.91792</cdr:y>
    </cdr:from>
    <cdr:to>
      <cdr:x>0.97347</cdr:x>
      <cdr:y>0.9988</cdr:y>
    </cdr:to>
    <cdr:sp macro="" textlink="">
      <cdr:nvSpPr>
        <cdr:cNvPr id="8"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0.89004</cdr:x>
      <cdr:y>0.95956</cdr:y>
    </cdr:from>
    <cdr:to>
      <cdr:x>1</cdr:x>
      <cdr:y>1</cdr:y>
    </cdr:to>
    <cdr:sp macro="" textlink="">
      <cdr:nvSpPr>
        <cdr:cNvPr id="9"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panose="02020603050405020304" pitchFamily="18" charset="0"/>
            </a:rPr>
            <a:t>Page 28 of 79</a:t>
          </a:r>
        </a:p>
      </cdr:txBody>
    </cdr:sp>
  </cdr:relSizeAnchor>
  <cdr:relSizeAnchor xmlns:cdr="http://schemas.openxmlformats.org/drawingml/2006/chartDrawing">
    <cdr:from>
      <cdr:x>0.02052</cdr:x>
      <cdr:y>0.95963</cdr:y>
    </cdr:from>
    <cdr:to>
      <cdr:x>0.9806</cdr:x>
      <cdr:y>1</cdr:y>
    </cdr:to>
    <cdr:sp macro="" textlink="">
      <cdr:nvSpPr>
        <cdr:cNvPr id="10"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29.xml><?xml version="1.0" encoding="utf-8"?>
<c:userShapes xmlns:c="http://schemas.openxmlformats.org/drawingml/2006/chart">
  <cdr:relSizeAnchor xmlns:cdr="http://schemas.openxmlformats.org/drawingml/2006/chartDrawing">
    <cdr:from>
      <cdr:x>0.05278</cdr:x>
      <cdr:y>0.27315</cdr:y>
    </cdr:from>
    <cdr:to>
      <cdr:x>0.08056</cdr:x>
      <cdr:y>0.45833</cdr:y>
    </cdr:to>
    <cdr:sp macro="" textlink="">
      <cdr:nvSpPr>
        <cdr:cNvPr id="2" name="y1"/>
        <cdr:cNvSpPr txBox="1"/>
      </cdr:nvSpPr>
      <cdr:spPr>
        <a:xfrm xmlns:a="http://schemas.openxmlformats.org/drawingml/2006/main">
          <a:off x="241300" y="749300"/>
          <a:ext cx="127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a.</a:t>
          </a:r>
        </a:p>
      </cdr:txBody>
    </cdr:sp>
  </cdr:relSizeAnchor>
  <cdr:relSizeAnchor xmlns:cdr="http://schemas.openxmlformats.org/drawingml/2006/chartDrawing">
    <cdr:from>
      <cdr:x>0.08056</cdr:x>
      <cdr:y>0.27315</cdr:y>
    </cdr:from>
    <cdr:to>
      <cdr:x>0.30278</cdr:x>
      <cdr:y>0.45833</cdr:y>
    </cdr:to>
    <cdr:sp macro="" textlink="">
      <cdr:nvSpPr>
        <cdr:cNvPr id="3" name="yt1"/>
        <cdr:cNvSpPr txBox="1"/>
      </cdr:nvSpPr>
      <cdr:spPr>
        <a:xfrm xmlns:a="http://schemas.openxmlformats.org/drawingml/2006/main">
          <a:off x="368300" y="749300"/>
          <a:ext cx="1016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Physical activity or sports facilities</a:t>
          </a:r>
        </a:p>
      </cdr:txBody>
    </cdr:sp>
  </cdr:relSizeAnchor>
  <cdr:relSizeAnchor xmlns:cdr="http://schemas.openxmlformats.org/drawingml/2006/chartDrawing">
    <cdr:from>
      <cdr:x>0.05278</cdr:x>
      <cdr:y>0.62037</cdr:y>
    </cdr:from>
    <cdr:to>
      <cdr:x>0.08056</cdr:x>
      <cdr:y>0.80556</cdr:y>
    </cdr:to>
    <cdr:sp macro="" textlink="">
      <cdr:nvSpPr>
        <cdr:cNvPr id="4" name="y2"/>
        <cdr:cNvSpPr txBox="1"/>
      </cdr:nvSpPr>
      <cdr:spPr>
        <a:xfrm xmlns:a="http://schemas.openxmlformats.org/drawingml/2006/main">
          <a:off x="241300" y="1701800"/>
          <a:ext cx="127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b.</a:t>
          </a:r>
        </a:p>
      </cdr:txBody>
    </cdr:sp>
  </cdr:relSizeAnchor>
  <cdr:relSizeAnchor xmlns:cdr="http://schemas.openxmlformats.org/drawingml/2006/chartDrawing">
    <cdr:from>
      <cdr:x>0.08056</cdr:x>
      <cdr:y>0.62037</cdr:y>
    </cdr:from>
    <cdr:to>
      <cdr:x>0.30278</cdr:x>
      <cdr:y>0.80556</cdr:y>
    </cdr:to>
    <cdr:sp macro="" textlink="">
      <cdr:nvSpPr>
        <cdr:cNvPr id="5" name="yt2"/>
        <cdr:cNvSpPr txBox="1"/>
      </cdr:nvSpPr>
      <cdr:spPr>
        <a:xfrm xmlns:a="http://schemas.openxmlformats.org/drawingml/2006/main">
          <a:off x="368300" y="1701800"/>
          <a:ext cx="1016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Kitchen facilities and equipment</a:t>
          </a:r>
        </a:p>
      </cdr:txBody>
    </cdr:sp>
  </cdr:relSizeAnchor>
  <cdr:relSizeAnchor xmlns:cdr="http://schemas.openxmlformats.org/drawingml/2006/chartDrawing">
    <cdr:from>
      <cdr:x>0.02053</cdr:x>
      <cdr:y>0.02831</cdr:y>
    </cdr:from>
    <cdr:to>
      <cdr:x>0.04985</cdr:x>
      <cdr:y>0.10918</cdr:y>
    </cdr:to>
    <cdr:sp macro="" textlink="">
      <cdr:nvSpPr>
        <cdr:cNvPr id="6"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22.</a:t>
          </a:r>
        </a:p>
      </cdr:txBody>
    </cdr:sp>
  </cdr:relSizeAnchor>
  <cdr:relSizeAnchor xmlns:cdr="http://schemas.openxmlformats.org/drawingml/2006/chartDrawing">
    <cdr:from>
      <cdr:x>0.04985</cdr:x>
      <cdr:y>0.02831</cdr:y>
    </cdr:from>
    <cdr:to>
      <cdr:x>0.97347</cdr:x>
      <cdr:y>0.10918</cdr:y>
    </cdr:to>
    <cdr:sp macro="" textlink="">
      <cdr:nvSpPr>
        <cdr:cNvPr id="7"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have a joint use agreement for shared use of the following school or community facilities.</a:t>
          </a:r>
        </a:p>
      </cdr:txBody>
    </cdr:sp>
  </cdr:relSizeAnchor>
  <cdr:relSizeAnchor xmlns:cdr="http://schemas.openxmlformats.org/drawingml/2006/chartDrawing">
    <cdr:from>
      <cdr:x>0.02053</cdr:x>
      <cdr:y>0.91792</cdr:y>
    </cdr:from>
    <cdr:to>
      <cdr:x>0.97347</cdr:x>
      <cdr:y>0.9988</cdr:y>
    </cdr:to>
    <cdr:sp macro="" textlink="">
      <cdr:nvSpPr>
        <cdr:cNvPr id="8"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0.89004</cdr:x>
      <cdr:y>0.95956</cdr:y>
    </cdr:from>
    <cdr:to>
      <cdr:x>1</cdr:x>
      <cdr:y>1</cdr:y>
    </cdr:to>
    <cdr:sp macro="" textlink="">
      <cdr:nvSpPr>
        <cdr:cNvPr id="9"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panose="02020603050405020304" pitchFamily="18" charset="0"/>
            </a:rPr>
            <a:t>Page 29 of 79</a:t>
          </a:r>
        </a:p>
      </cdr:txBody>
    </cdr:sp>
  </cdr:relSizeAnchor>
  <cdr:relSizeAnchor xmlns:cdr="http://schemas.openxmlformats.org/drawingml/2006/chartDrawing">
    <cdr:from>
      <cdr:x>0.02053</cdr:x>
      <cdr:y>0.95956</cdr:y>
    </cdr:from>
    <cdr:to>
      <cdr:x>0.9808</cdr:x>
      <cdr:y>1</cdr:y>
    </cdr:to>
    <cdr:sp macro="" textlink="">
      <cdr:nvSpPr>
        <cdr:cNvPr id="10"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3.xml><?xml version="1.0" encoding="utf-8"?>
<c:userShapes xmlns:c="http://schemas.openxmlformats.org/drawingml/2006/chart">
  <cdr:relSizeAnchor xmlns:cdr="http://schemas.openxmlformats.org/drawingml/2006/chartDrawing">
    <cdr:from>
      <cdr:x>0.05278</cdr:x>
      <cdr:y>0.19444</cdr:y>
    </cdr:from>
    <cdr:to>
      <cdr:x>0.08056</cdr:x>
      <cdr:y>0.31019</cdr:y>
    </cdr:to>
    <cdr:sp macro="" textlink="">
      <cdr:nvSpPr>
        <cdr:cNvPr id="2" name="y1"/>
        <cdr:cNvSpPr txBox="1"/>
      </cdr:nvSpPr>
      <cdr:spPr>
        <a:xfrm xmlns:a="http://schemas.openxmlformats.org/drawingml/2006/main">
          <a:off x="241300" y="5334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a.</a:t>
          </a:r>
        </a:p>
      </cdr:txBody>
    </cdr:sp>
  </cdr:relSizeAnchor>
  <cdr:relSizeAnchor xmlns:cdr="http://schemas.openxmlformats.org/drawingml/2006/chartDrawing">
    <cdr:from>
      <cdr:x>0.08056</cdr:x>
      <cdr:y>0.19444</cdr:y>
    </cdr:from>
    <cdr:to>
      <cdr:x>0.30278</cdr:x>
      <cdr:y>0.31019</cdr:y>
    </cdr:to>
    <cdr:sp macro="" textlink="">
      <cdr:nvSpPr>
        <cdr:cNvPr id="3" name="yt1"/>
        <cdr:cNvSpPr txBox="1"/>
      </cdr:nvSpPr>
      <cdr:spPr>
        <a:xfrm xmlns:a="http://schemas.openxmlformats.org/drawingml/2006/main">
          <a:off x="368300" y="5334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Health education</a:t>
          </a:r>
        </a:p>
      </cdr:txBody>
    </cdr:sp>
  </cdr:relSizeAnchor>
  <cdr:relSizeAnchor xmlns:cdr="http://schemas.openxmlformats.org/drawingml/2006/chartDrawing">
    <cdr:from>
      <cdr:x>0.05278</cdr:x>
      <cdr:y>0.31944</cdr:y>
    </cdr:from>
    <cdr:to>
      <cdr:x>0.08056</cdr:x>
      <cdr:y>0.43519</cdr:y>
    </cdr:to>
    <cdr:sp macro="" textlink="">
      <cdr:nvSpPr>
        <cdr:cNvPr id="4" name="y2"/>
        <cdr:cNvSpPr txBox="1"/>
      </cdr:nvSpPr>
      <cdr:spPr>
        <a:xfrm xmlns:a="http://schemas.openxmlformats.org/drawingml/2006/main">
          <a:off x="241300" y="8763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b.</a:t>
          </a:r>
        </a:p>
      </cdr:txBody>
    </cdr:sp>
  </cdr:relSizeAnchor>
  <cdr:relSizeAnchor xmlns:cdr="http://schemas.openxmlformats.org/drawingml/2006/chartDrawing">
    <cdr:from>
      <cdr:x>0.08056</cdr:x>
      <cdr:y>0.31944</cdr:y>
    </cdr:from>
    <cdr:to>
      <cdr:x>0.30278</cdr:x>
      <cdr:y>0.43519</cdr:y>
    </cdr:to>
    <cdr:sp macro="" textlink="">
      <cdr:nvSpPr>
        <cdr:cNvPr id="5" name="yt2"/>
        <cdr:cNvSpPr txBox="1"/>
      </cdr:nvSpPr>
      <cdr:spPr>
        <a:xfrm xmlns:a="http://schemas.openxmlformats.org/drawingml/2006/main">
          <a:off x="368300" y="8763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Physical education</a:t>
          </a:r>
        </a:p>
      </cdr:txBody>
    </cdr:sp>
  </cdr:relSizeAnchor>
  <cdr:relSizeAnchor xmlns:cdr="http://schemas.openxmlformats.org/drawingml/2006/chartDrawing">
    <cdr:from>
      <cdr:x>0.05278</cdr:x>
      <cdr:y>0.44444</cdr:y>
    </cdr:from>
    <cdr:to>
      <cdr:x>0.08056</cdr:x>
      <cdr:y>0.56019</cdr:y>
    </cdr:to>
    <cdr:sp macro="" textlink="">
      <cdr:nvSpPr>
        <cdr:cNvPr id="6" name="y3"/>
        <cdr:cNvSpPr txBox="1"/>
      </cdr:nvSpPr>
      <cdr:spPr>
        <a:xfrm xmlns:a="http://schemas.openxmlformats.org/drawingml/2006/main">
          <a:off x="241300" y="12192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c.</a:t>
          </a:r>
        </a:p>
      </cdr:txBody>
    </cdr:sp>
  </cdr:relSizeAnchor>
  <cdr:relSizeAnchor xmlns:cdr="http://schemas.openxmlformats.org/drawingml/2006/chartDrawing">
    <cdr:from>
      <cdr:x>0.08056</cdr:x>
      <cdr:y>0.44444</cdr:y>
    </cdr:from>
    <cdr:to>
      <cdr:x>0.30278</cdr:x>
      <cdr:y>0.56019</cdr:y>
    </cdr:to>
    <cdr:sp macro="" textlink="">
      <cdr:nvSpPr>
        <cdr:cNvPr id="7" name="yt3"/>
        <cdr:cNvSpPr txBox="1"/>
      </cdr:nvSpPr>
      <cdr:spPr>
        <a:xfrm xmlns:a="http://schemas.openxmlformats.org/drawingml/2006/main">
          <a:off x="368300" y="12192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Physical activity</a:t>
          </a:r>
        </a:p>
      </cdr:txBody>
    </cdr:sp>
  </cdr:relSizeAnchor>
  <cdr:relSizeAnchor xmlns:cdr="http://schemas.openxmlformats.org/drawingml/2006/chartDrawing">
    <cdr:from>
      <cdr:x>0.05278</cdr:x>
      <cdr:y>0.58333</cdr:y>
    </cdr:from>
    <cdr:to>
      <cdr:x>0.08056</cdr:x>
      <cdr:y>0.69907</cdr:y>
    </cdr:to>
    <cdr:sp macro="" textlink="">
      <cdr:nvSpPr>
        <cdr:cNvPr id="8" name="y4"/>
        <cdr:cNvSpPr txBox="1"/>
      </cdr:nvSpPr>
      <cdr:spPr>
        <a:xfrm xmlns:a="http://schemas.openxmlformats.org/drawingml/2006/main">
          <a:off x="241300" y="16002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d.</a:t>
          </a:r>
        </a:p>
      </cdr:txBody>
    </cdr:sp>
  </cdr:relSizeAnchor>
  <cdr:relSizeAnchor xmlns:cdr="http://schemas.openxmlformats.org/drawingml/2006/chartDrawing">
    <cdr:from>
      <cdr:x>0.08056</cdr:x>
      <cdr:y>0.58333</cdr:y>
    </cdr:from>
    <cdr:to>
      <cdr:x>0.30278</cdr:x>
      <cdr:y>0.69907</cdr:y>
    </cdr:to>
    <cdr:sp macro="" textlink="">
      <cdr:nvSpPr>
        <cdr:cNvPr id="9" name="yt4"/>
        <cdr:cNvSpPr txBox="1"/>
      </cdr:nvSpPr>
      <cdr:spPr>
        <a:xfrm xmlns:a="http://schemas.openxmlformats.org/drawingml/2006/main">
          <a:off x="368300" y="16002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School meal programs</a:t>
          </a:r>
        </a:p>
      </cdr:txBody>
    </cdr:sp>
  </cdr:relSizeAnchor>
  <cdr:relSizeAnchor xmlns:cdr="http://schemas.openxmlformats.org/drawingml/2006/chartDrawing">
    <cdr:from>
      <cdr:x>0.05278</cdr:x>
      <cdr:y>0.71296</cdr:y>
    </cdr:from>
    <cdr:to>
      <cdr:x>0.08056</cdr:x>
      <cdr:y>0.8287</cdr:y>
    </cdr:to>
    <cdr:sp macro="" textlink="">
      <cdr:nvSpPr>
        <cdr:cNvPr id="10" name="y5"/>
        <cdr:cNvSpPr txBox="1"/>
      </cdr:nvSpPr>
      <cdr:spPr>
        <a:xfrm xmlns:a="http://schemas.openxmlformats.org/drawingml/2006/main">
          <a:off x="241300" y="19558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e.</a:t>
          </a:r>
        </a:p>
      </cdr:txBody>
    </cdr:sp>
  </cdr:relSizeAnchor>
  <cdr:relSizeAnchor xmlns:cdr="http://schemas.openxmlformats.org/drawingml/2006/chartDrawing">
    <cdr:from>
      <cdr:x>0.08056</cdr:x>
      <cdr:y>0.71296</cdr:y>
    </cdr:from>
    <cdr:to>
      <cdr:x>0.30278</cdr:x>
      <cdr:y>0.8287</cdr:y>
    </cdr:to>
    <cdr:sp macro="" textlink="">
      <cdr:nvSpPr>
        <cdr:cNvPr id="11" name="yt5"/>
        <cdr:cNvSpPr txBox="1"/>
      </cdr:nvSpPr>
      <cdr:spPr>
        <a:xfrm xmlns:a="http://schemas.openxmlformats.org/drawingml/2006/main">
          <a:off x="368300" y="19558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Foods and beverages available at school outside the school meal programs</a:t>
          </a:r>
        </a:p>
      </cdr:txBody>
    </cdr:sp>
  </cdr:relSizeAnchor>
  <cdr:relSizeAnchor xmlns:cdr="http://schemas.openxmlformats.org/drawingml/2006/chartDrawing">
    <cdr:from>
      <cdr:x>0.02053</cdr:x>
      <cdr:y>0.02831</cdr:y>
    </cdr:from>
    <cdr:to>
      <cdr:x>0.04985</cdr:x>
      <cdr:y>0.10918</cdr:y>
    </cdr:to>
    <cdr:sp macro="" textlink="">
      <cdr:nvSpPr>
        <cdr:cNvPr id="1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2.</a:t>
          </a:r>
        </a:p>
      </cdr:txBody>
    </cdr:sp>
  </cdr:relSizeAnchor>
  <cdr:relSizeAnchor xmlns:cdr="http://schemas.openxmlformats.org/drawingml/2006/chartDrawing">
    <cdr:from>
      <cdr:x>0.04985</cdr:x>
      <cdr:y>0.02831</cdr:y>
    </cdr:from>
    <cdr:to>
      <cdr:x>0.97347</cdr:x>
      <cdr:y>0.10918</cdr:y>
    </cdr:to>
    <cdr:sp macro="" textlink="">
      <cdr:nvSpPr>
        <cdr:cNvPr id="1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with a School Improvement Plan that includes health-related objectives on the following topics.</a:t>
          </a:r>
        </a:p>
      </cdr:txBody>
    </cdr:sp>
  </cdr:relSizeAnchor>
  <cdr:relSizeAnchor xmlns:cdr="http://schemas.openxmlformats.org/drawingml/2006/chartDrawing">
    <cdr:from>
      <cdr:x>0.02053</cdr:x>
      <cdr:y>0.91792</cdr:y>
    </cdr:from>
    <cdr:to>
      <cdr:x>0.97347</cdr:x>
      <cdr:y>0.9988</cdr:y>
    </cdr:to>
    <cdr:sp macro="" textlink="">
      <cdr:nvSpPr>
        <cdr:cNvPr id="1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0.89004</cdr:x>
      <cdr:y>0.95956</cdr:y>
    </cdr:from>
    <cdr:to>
      <cdr:x>1</cdr:x>
      <cdr:y>1</cdr:y>
    </cdr:to>
    <cdr:sp macro="" textlink="">
      <cdr:nvSpPr>
        <cdr:cNvPr id="1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panose="02020603050405020304" pitchFamily="18" charset="0"/>
            </a:rPr>
            <a:t>Page 3 of 79</a:t>
          </a:r>
        </a:p>
      </cdr:txBody>
    </cdr:sp>
  </cdr:relSizeAnchor>
  <cdr:relSizeAnchor xmlns:cdr="http://schemas.openxmlformats.org/drawingml/2006/chartDrawing">
    <cdr:from>
      <cdr:x>0.02053</cdr:x>
      <cdr:y>0.95956</cdr:y>
    </cdr:from>
    <cdr:to>
      <cdr:x>0.9808</cdr:x>
      <cdr:y>1</cdr:y>
    </cdr:to>
    <cdr:sp macro="" textlink="">
      <cdr:nvSpPr>
        <cdr:cNvPr id="16"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30.xml><?xml version="1.0" encoding="utf-8"?>
<c:userShapes xmlns:c="http://schemas.openxmlformats.org/drawingml/2006/chart">
  <cdr:relSizeAnchor xmlns:cdr="http://schemas.openxmlformats.org/drawingml/2006/chartDrawing">
    <cdr:from>
      <cdr:x>0.02053</cdr:x>
      <cdr:y>0.02831</cdr:y>
    </cdr:from>
    <cdr:to>
      <cdr:x>0.04985</cdr:x>
      <cdr:y>0.10918</cdr:y>
    </cdr:to>
    <cdr:sp macro="" textlink="">
      <cdr:nvSpPr>
        <cdr:cNvPr id="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23.</a:t>
          </a:r>
        </a:p>
      </cdr:txBody>
    </cdr:sp>
  </cdr:relSizeAnchor>
  <cdr:relSizeAnchor xmlns:cdr="http://schemas.openxmlformats.org/drawingml/2006/chartDrawing">
    <cdr:from>
      <cdr:x>0.04985</cdr:x>
      <cdr:y>0.02831</cdr:y>
    </cdr:from>
    <cdr:to>
      <cdr:x>0.97347</cdr:x>
      <cdr:y>0.10918</cdr:y>
    </cdr:to>
    <cdr:sp macro="" textlink="">
      <cdr:nvSpPr>
        <cdr:cNvPr id="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have adopted a policy prohibiting tobacco use.</a:t>
          </a:r>
        </a:p>
      </cdr:txBody>
    </cdr:sp>
  </cdr:relSizeAnchor>
  <cdr:relSizeAnchor xmlns:cdr="http://schemas.openxmlformats.org/drawingml/2006/chartDrawing">
    <cdr:from>
      <cdr:x>0.02053</cdr:x>
      <cdr:y>0.91792</cdr:y>
    </cdr:from>
    <cdr:to>
      <cdr:x>0.97347</cdr:x>
      <cdr:y>0.9988</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0.89004</cdr:x>
      <cdr:y>0.95956</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panose="02020603050405020304" pitchFamily="18" charset="0"/>
            </a:rPr>
            <a:t>Page 30 of 79</a:t>
          </a:r>
        </a:p>
      </cdr:txBody>
    </cdr:sp>
  </cdr:relSizeAnchor>
  <cdr:relSizeAnchor xmlns:cdr="http://schemas.openxmlformats.org/drawingml/2006/chartDrawing">
    <cdr:from>
      <cdr:x>0.02053</cdr:x>
      <cdr:y>0.95956</cdr:y>
    </cdr:from>
    <cdr:to>
      <cdr:x>0.9808</cdr:x>
      <cdr:y>1</cdr:y>
    </cdr:to>
    <cdr:sp macro="" textlink="">
      <cdr:nvSpPr>
        <cdr:cNvPr id="6"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31.xml><?xml version="1.0" encoding="utf-8"?>
<c:userShapes xmlns:c="http://schemas.openxmlformats.org/drawingml/2006/chart">
  <cdr:relSizeAnchor xmlns:cdr="http://schemas.openxmlformats.org/drawingml/2006/chartDrawing">
    <cdr:from>
      <cdr:x>0.05278</cdr:x>
      <cdr:y>0.19444</cdr:y>
    </cdr:from>
    <cdr:to>
      <cdr:x>0.08056</cdr:x>
      <cdr:y>0.31019</cdr:y>
    </cdr:to>
    <cdr:sp macro="" textlink="">
      <cdr:nvSpPr>
        <cdr:cNvPr id="2" name="y1"/>
        <cdr:cNvSpPr txBox="1"/>
      </cdr:nvSpPr>
      <cdr:spPr>
        <a:xfrm xmlns:a="http://schemas.openxmlformats.org/drawingml/2006/main">
          <a:off x="241300" y="5334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a.</a:t>
          </a:r>
        </a:p>
      </cdr:txBody>
    </cdr:sp>
  </cdr:relSizeAnchor>
  <cdr:relSizeAnchor xmlns:cdr="http://schemas.openxmlformats.org/drawingml/2006/chartDrawing">
    <cdr:from>
      <cdr:x>0.08056</cdr:x>
      <cdr:y>0.19444</cdr:y>
    </cdr:from>
    <cdr:to>
      <cdr:x>0.30278</cdr:x>
      <cdr:y>0.31019</cdr:y>
    </cdr:to>
    <cdr:sp macro="" textlink="">
      <cdr:nvSpPr>
        <cdr:cNvPr id="3" name="yt1"/>
        <cdr:cNvSpPr txBox="1"/>
      </cdr:nvSpPr>
      <cdr:spPr>
        <a:xfrm xmlns:a="http://schemas.openxmlformats.org/drawingml/2006/main">
          <a:off x="368300" y="5334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Cigarettes</a:t>
          </a:r>
        </a:p>
      </cdr:txBody>
    </cdr:sp>
  </cdr:relSizeAnchor>
  <cdr:relSizeAnchor xmlns:cdr="http://schemas.openxmlformats.org/drawingml/2006/chartDrawing">
    <cdr:from>
      <cdr:x>0.05278</cdr:x>
      <cdr:y>0.31944</cdr:y>
    </cdr:from>
    <cdr:to>
      <cdr:x>0.08056</cdr:x>
      <cdr:y>0.43519</cdr:y>
    </cdr:to>
    <cdr:sp macro="" textlink="">
      <cdr:nvSpPr>
        <cdr:cNvPr id="4" name="y2"/>
        <cdr:cNvSpPr txBox="1"/>
      </cdr:nvSpPr>
      <cdr:spPr>
        <a:xfrm xmlns:a="http://schemas.openxmlformats.org/drawingml/2006/main">
          <a:off x="241300" y="8763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b.</a:t>
          </a:r>
        </a:p>
      </cdr:txBody>
    </cdr:sp>
  </cdr:relSizeAnchor>
  <cdr:relSizeAnchor xmlns:cdr="http://schemas.openxmlformats.org/drawingml/2006/chartDrawing">
    <cdr:from>
      <cdr:x>0.08056</cdr:x>
      <cdr:y>0.31944</cdr:y>
    </cdr:from>
    <cdr:to>
      <cdr:x>0.30278</cdr:x>
      <cdr:y>0.43519</cdr:y>
    </cdr:to>
    <cdr:sp macro="" textlink="">
      <cdr:nvSpPr>
        <cdr:cNvPr id="5" name="yt2"/>
        <cdr:cNvSpPr txBox="1"/>
      </cdr:nvSpPr>
      <cdr:spPr>
        <a:xfrm xmlns:a="http://schemas.openxmlformats.org/drawingml/2006/main">
          <a:off x="368300" y="8763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Smokeless tobacco (e.g., chewing tobacco, snuff, dip, snus)</a:t>
          </a:r>
        </a:p>
      </cdr:txBody>
    </cdr:sp>
  </cdr:relSizeAnchor>
  <cdr:relSizeAnchor xmlns:cdr="http://schemas.openxmlformats.org/drawingml/2006/chartDrawing">
    <cdr:from>
      <cdr:x>0.05278</cdr:x>
      <cdr:y>0.44444</cdr:y>
    </cdr:from>
    <cdr:to>
      <cdr:x>0.08056</cdr:x>
      <cdr:y>0.56019</cdr:y>
    </cdr:to>
    <cdr:sp macro="" textlink="">
      <cdr:nvSpPr>
        <cdr:cNvPr id="6" name="y3"/>
        <cdr:cNvSpPr txBox="1"/>
      </cdr:nvSpPr>
      <cdr:spPr>
        <a:xfrm xmlns:a="http://schemas.openxmlformats.org/drawingml/2006/main">
          <a:off x="241300" y="12192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c.</a:t>
          </a:r>
        </a:p>
      </cdr:txBody>
    </cdr:sp>
  </cdr:relSizeAnchor>
  <cdr:relSizeAnchor xmlns:cdr="http://schemas.openxmlformats.org/drawingml/2006/chartDrawing">
    <cdr:from>
      <cdr:x>0.08056</cdr:x>
      <cdr:y>0.44444</cdr:y>
    </cdr:from>
    <cdr:to>
      <cdr:x>0.30278</cdr:x>
      <cdr:y>0.56019</cdr:y>
    </cdr:to>
    <cdr:sp macro="" textlink="">
      <cdr:nvSpPr>
        <cdr:cNvPr id="7" name="yt3"/>
        <cdr:cNvSpPr txBox="1"/>
      </cdr:nvSpPr>
      <cdr:spPr>
        <a:xfrm xmlns:a="http://schemas.openxmlformats.org/drawingml/2006/main">
          <a:off x="368300" y="12192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Cigars</a:t>
          </a:r>
        </a:p>
      </cdr:txBody>
    </cdr:sp>
  </cdr:relSizeAnchor>
  <cdr:relSizeAnchor xmlns:cdr="http://schemas.openxmlformats.org/drawingml/2006/chartDrawing">
    <cdr:from>
      <cdr:x>0.05278</cdr:x>
      <cdr:y>0.58333</cdr:y>
    </cdr:from>
    <cdr:to>
      <cdr:x>0.08056</cdr:x>
      <cdr:y>0.69907</cdr:y>
    </cdr:to>
    <cdr:sp macro="" textlink="">
      <cdr:nvSpPr>
        <cdr:cNvPr id="8" name="y4"/>
        <cdr:cNvSpPr txBox="1"/>
      </cdr:nvSpPr>
      <cdr:spPr>
        <a:xfrm xmlns:a="http://schemas.openxmlformats.org/drawingml/2006/main">
          <a:off x="241300" y="16002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d.</a:t>
          </a:r>
        </a:p>
      </cdr:txBody>
    </cdr:sp>
  </cdr:relSizeAnchor>
  <cdr:relSizeAnchor xmlns:cdr="http://schemas.openxmlformats.org/drawingml/2006/chartDrawing">
    <cdr:from>
      <cdr:x>0.08056</cdr:x>
      <cdr:y>0.58333</cdr:y>
    </cdr:from>
    <cdr:to>
      <cdr:x>0.30278</cdr:x>
      <cdr:y>0.69907</cdr:y>
    </cdr:to>
    <cdr:sp macro="" textlink="">
      <cdr:nvSpPr>
        <cdr:cNvPr id="9" name="yt4"/>
        <cdr:cNvSpPr txBox="1"/>
      </cdr:nvSpPr>
      <cdr:spPr>
        <a:xfrm xmlns:a="http://schemas.openxmlformats.org/drawingml/2006/main">
          <a:off x="368300" y="16002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Pipes</a:t>
          </a:r>
        </a:p>
      </cdr:txBody>
    </cdr:sp>
  </cdr:relSizeAnchor>
  <cdr:relSizeAnchor xmlns:cdr="http://schemas.openxmlformats.org/drawingml/2006/chartDrawing">
    <cdr:from>
      <cdr:x>0.05278</cdr:x>
      <cdr:y>0.71296</cdr:y>
    </cdr:from>
    <cdr:to>
      <cdr:x>0.08056</cdr:x>
      <cdr:y>0.8287</cdr:y>
    </cdr:to>
    <cdr:sp macro="" textlink="">
      <cdr:nvSpPr>
        <cdr:cNvPr id="10" name="y5"/>
        <cdr:cNvSpPr txBox="1"/>
      </cdr:nvSpPr>
      <cdr:spPr>
        <a:xfrm xmlns:a="http://schemas.openxmlformats.org/drawingml/2006/main">
          <a:off x="241300" y="19558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e.</a:t>
          </a:r>
        </a:p>
      </cdr:txBody>
    </cdr:sp>
  </cdr:relSizeAnchor>
  <cdr:relSizeAnchor xmlns:cdr="http://schemas.openxmlformats.org/drawingml/2006/chartDrawing">
    <cdr:from>
      <cdr:x>0.08056</cdr:x>
      <cdr:y>0.71296</cdr:y>
    </cdr:from>
    <cdr:to>
      <cdr:x>0.30278</cdr:x>
      <cdr:y>0.8287</cdr:y>
    </cdr:to>
    <cdr:sp macro="" textlink="">
      <cdr:nvSpPr>
        <cdr:cNvPr id="11" name="yt5"/>
        <cdr:cNvSpPr txBox="1"/>
      </cdr:nvSpPr>
      <cdr:spPr>
        <a:xfrm xmlns:a="http://schemas.openxmlformats.org/drawingml/2006/main">
          <a:off x="368300" y="19558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Electronic vapor products (e.g., e-cigarettes, vape pipes, hookah pens)</a:t>
          </a:r>
        </a:p>
      </cdr:txBody>
    </cdr:sp>
  </cdr:relSizeAnchor>
  <cdr:relSizeAnchor xmlns:cdr="http://schemas.openxmlformats.org/drawingml/2006/chartDrawing">
    <cdr:from>
      <cdr:x>0.02053</cdr:x>
      <cdr:y>0.02831</cdr:y>
    </cdr:from>
    <cdr:to>
      <cdr:x>0.04985</cdr:x>
      <cdr:y>0.10918</cdr:y>
    </cdr:to>
    <cdr:sp macro="" textlink="">
      <cdr:nvSpPr>
        <cdr:cNvPr id="1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24.</a:t>
          </a:r>
        </a:p>
      </cdr:txBody>
    </cdr:sp>
  </cdr:relSizeAnchor>
  <cdr:relSizeAnchor xmlns:cdr="http://schemas.openxmlformats.org/drawingml/2006/chartDrawing">
    <cdr:from>
      <cdr:x>0.04985</cdr:x>
      <cdr:y>0.02831</cdr:y>
    </cdr:from>
    <cdr:to>
      <cdr:x>0.97347</cdr:x>
      <cdr:y>0.10918</cdr:y>
    </cdr:to>
    <cdr:sp macro="" textlink="">
      <cdr:nvSpPr>
        <cdr:cNvPr id="1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(Students) Percentage of schools that have a tobacco-use prevention policy that specifically prohibits the use of each type of tobacco for students during any school-related activity.</a:t>
          </a:r>
        </a:p>
      </cdr:txBody>
    </cdr:sp>
  </cdr:relSizeAnchor>
  <cdr:relSizeAnchor xmlns:cdr="http://schemas.openxmlformats.org/drawingml/2006/chartDrawing">
    <cdr:from>
      <cdr:x>0.02053</cdr:x>
      <cdr:y>0.91792</cdr:y>
    </cdr:from>
    <cdr:to>
      <cdr:x>0.97347</cdr:x>
      <cdr:y>0.9988</cdr:y>
    </cdr:to>
    <cdr:sp macro="" textlink="">
      <cdr:nvSpPr>
        <cdr:cNvPr id="1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0.89004</cdr:x>
      <cdr:y>0.95956</cdr:y>
    </cdr:from>
    <cdr:to>
      <cdr:x>1</cdr:x>
      <cdr:y>1</cdr:y>
    </cdr:to>
    <cdr:sp macro="" textlink="">
      <cdr:nvSpPr>
        <cdr:cNvPr id="1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panose="02020603050405020304" pitchFamily="18" charset="0"/>
            </a:rPr>
            <a:t>Page 31 of 79</a:t>
          </a:r>
        </a:p>
      </cdr:txBody>
    </cdr:sp>
  </cdr:relSizeAnchor>
  <cdr:relSizeAnchor xmlns:cdr="http://schemas.openxmlformats.org/drawingml/2006/chartDrawing">
    <cdr:from>
      <cdr:x>0.02053</cdr:x>
      <cdr:y>0.95956</cdr:y>
    </cdr:from>
    <cdr:to>
      <cdr:x>0.9808</cdr:x>
      <cdr:y>1</cdr:y>
    </cdr:to>
    <cdr:sp macro="" textlink="">
      <cdr:nvSpPr>
        <cdr:cNvPr id="16"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32.xml><?xml version="1.0" encoding="utf-8"?>
<c:userShapes xmlns:c="http://schemas.openxmlformats.org/drawingml/2006/chart">
  <cdr:relSizeAnchor xmlns:cdr="http://schemas.openxmlformats.org/drawingml/2006/chartDrawing">
    <cdr:from>
      <cdr:x>0.05278</cdr:x>
      <cdr:y>0.19444</cdr:y>
    </cdr:from>
    <cdr:to>
      <cdr:x>0.08056</cdr:x>
      <cdr:y>0.31019</cdr:y>
    </cdr:to>
    <cdr:sp macro="" textlink="">
      <cdr:nvSpPr>
        <cdr:cNvPr id="2" name="y1"/>
        <cdr:cNvSpPr txBox="1"/>
      </cdr:nvSpPr>
      <cdr:spPr>
        <a:xfrm xmlns:a="http://schemas.openxmlformats.org/drawingml/2006/main">
          <a:off x="241300" y="5334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a.</a:t>
          </a:r>
        </a:p>
      </cdr:txBody>
    </cdr:sp>
  </cdr:relSizeAnchor>
  <cdr:relSizeAnchor xmlns:cdr="http://schemas.openxmlformats.org/drawingml/2006/chartDrawing">
    <cdr:from>
      <cdr:x>0.08056</cdr:x>
      <cdr:y>0.19444</cdr:y>
    </cdr:from>
    <cdr:to>
      <cdr:x>0.30278</cdr:x>
      <cdr:y>0.31019</cdr:y>
    </cdr:to>
    <cdr:sp macro="" textlink="">
      <cdr:nvSpPr>
        <cdr:cNvPr id="3" name="yt1"/>
        <cdr:cNvSpPr txBox="1"/>
      </cdr:nvSpPr>
      <cdr:spPr>
        <a:xfrm xmlns:a="http://schemas.openxmlformats.org/drawingml/2006/main">
          <a:off x="368300" y="5334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Cigarettes</a:t>
          </a:r>
        </a:p>
      </cdr:txBody>
    </cdr:sp>
  </cdr:relSizeAnchor>
  <cdr:relSizeAnchor xmlns:cdr="http://schemas.openxmlformats.org/drawingml/2006/chartDrawing">
    <cdr:from>
      <cdr:x>0.05278</cdr:x>
      <cdr:y>0.31944</cdr:y>
    </cdr:from>
    <cdr:to>
      <cdr:x>0.08056</cdr:x>
      <cdr:y>0.43519</cdr:y>
    </cdr:to>
    <cdr:sp macro="" textlink="">
      <cdr:nvSpPr>
        <cdr:cNvPr id="4" name="y2"/>
        <cdr:cNvSpPr txBox="1"/>
      </cdr:nvSpPr>
      <cdr:spPr>
        <a:xfrm xmlns:a="http://schemas.openxmlformats.org/drawingml/2006/main">
          <a:off x="241300" y="8763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b.</a:t>
          </a:r>
        </a:p>
      </cdr:txBody>
    </cdr:sp>
  </cdr:relSizeAnchor>
  <cdr:relSizeAnchor xmlns:cdr="http://schemas.openxmlformats.org/drawingml/2006/chartDrawing">
    <cdr:from>
      <cdr:x>0.08056</cdr:x>
      <cdr:y>0.31944</cdr:y>
    </cdr:from>
    <cdr:to>
      <cdr:x>0.30278</cdr:x>
      <cdr:y>0.43519</cdr:y>
    </cdr:to>
    <cdr:sp macro="" textlink="">
      <cdr:nvSpPr>
        <cdr:cNvPr id="5" name="yt2"/>
        <cdr:cNvSpPr txBox="1"/>
      </cdr:nvSpPr>
      <cdr:spPr>
        <a:xfrm xmlns:a="http://schemas.openxmlformats.org/drawingml/2006/main">
          <a:off x="368300" y="8763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Smokeless tobacco (e.g., chewing tobacco, snuff, dip, snus)</a:t>
          </a:r>
        </a:p>
      </cdr:txBody>
    </cdr:sp>
  </cdr:relSizeAnchor>
  <cdr:relSizeAnchor xmlns:cdr="http://schemas.openxmlformats.org/drawingml/2006/chartDrawing">
    <cdr:from>
      <cdr:x>0.05278</cdr:x>
      <cdr:y>0.44444</cdr:y>
    </cdr:from>
    <cdr:to>
      <cdr:x>0.08056</cdr:x>
      <cdr:y>0.56019</cdr:y>
    </cdr:to>
    <cdr:sp macro="" textlink="">
      <cdr:nvSpPr>
        <cdr:cNvPr id="6" name="y3"/>
        <cdr:cNvSpPr txBox="1"/>
      </cdr:nvSpPr>
      <cdr:spPr>
        <a:xfrm xmlns:a="http://schemas.openxmlformats.org/drawingml/2006/main">
          <a:off x="241300" y="12192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c.</a:t>
          </a:r>
        </a:p>
      </cdr:txBody>
    </cdr:sp>
  </cdr:relSizeAnchor>
  <cdr:relSizeAnchor xmlns:cdr="http://schemas.openxmlformats.org/drawingml/2006/chartDrawing">
    <cdr:from>
      <cdr:x>0.08056</cdr:x>
      <cdr:y>0.44444</cdr:y>
    </cdr:from>
    <cdr:to>
      <cdr:x>0.30278</cdr:x>
      <cdr:y>0.56019</cdr:y>
    </cdr:to>
    <cdr:sp macro="" textlink="">
      <cdr:nvSpPr>
        <cdr:cNvPr id="7" name="yt3"/>
        <cdr:cNvSpPr txBox="1"/>
      </cdr:nvSpPr>
      <cdr:spPr>
        <a:xfrm xmlns:a="http://schemas.openxmlformats.org/drawingml/2006/main">
          <a:off x="368300" y="12192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Cigars</a:t>
          </a:r>
        </a:p>
      </cdr:txBody>
    </cdr:sp>
  </cdr:relSizeAnchor>
  <cdr:relSizeAnchor xmlns:cdr="http://schemas.openxmlformats.org/drawingml/2006/chartDrawing">
    <cdr:from>
      <cdr:x>0.05278</cdr:x>
      <cdr:y>0.58333</cdr:y>
    </cdr:from>
    <cdr:to>
      <cdr:x>0.08056</cdr:x>
      <cdr:y>0.69907</cdr:y>
    </cdr:to>
    <cdr:sp macro="" textlink="">
      <cdr:nvSpPr>
        <cdr:cNvPr id="8" name="y4"/>
        <cdr:cNvSpPr txBox="1"/>
      </cdr:nvSpPr>
      <cdr:spPr>
        <a:xfrm xmlns:a="http://schemas.openxmlformats.org/drawingml/2006/main">
          <a:off x="241300" y="16002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d.</a:t>
          </a:r>
        </a:p>
      </cdr:txBody>
    </cdr:sp>
  </cdr:relSizeAnchor>
  <cdr:relSizeAnchor xmlns:cdr="http://schemas.openxmlformats.org/drawingml/2006/chartDrawing">
    <cdr:from>
      <cdr:x>0.08056</cdr:x>
      <cdr:y>0.58333</cdr:y>
    </cdr:from>
    <cdr:to>
      <cdr:x>0.30278</cdr:x>
      <cdr:y>0.69907</cdr:y>
    </cdr:to>
    <cdr:sp macro="" textlink="">
      <cdr:nvSpPr>
        <cdr:cNvPr id="9" name="yt4"/>
        <cdr:cNvSpPr txBox="1"/>
      </cdr:nvSpPr>
      <cdr:spPr>
        <a:xfrm xmlns:a="http://schemas.openxmlformats.org/drawingml/2006/main">
          <a:off x="368300" y="16002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Pipes</a:t>
          </a:r>
        </a:p>
      </cdr:txBody>
    </cdr:sp>
  </cdr:relSizeAnchor>
  <cdr:relSizeAnchor xmlns:cdr="http://schemas.openxmlformats.org/drawingml/2006/chartDrawing">
    <cdr:from>
      <cdr:x>0.05278</cdr:x>
      <cdr:y>0.71296</cdr:y>
    </cdr:from>
    <cdr:to>
      <cdr:x>0.08056</cdr:x>
      <cdr:y>0.8287</cdr:y>
    </cdr:to>
    <cdr:sp macro="" textlink="">
      <cdr:nvSpPr>
        <cdr:cNvPr id="10" name="y5"/>
        <cdr:cNvSpPr txBox="1"/>
      </cdr:nvSpPr>
      <cdr:spPr>
        <a:xfrm xmlns:a="http://schemas.openxmlformats.org/drawingml/2006/main">
          <a:off x="241300" y="19558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e.</a:t>
          </a:r>
        </a:p>
      </cdr:txBody>
    </cdr:sp>
  </cdr:relSizeAnchor>
  <cdr:relSizeAnchor xmlns:cdr="http://schemas.openxmlformats.org/drawingml/2006/chartDrawing">
    <cdr:from>
      <cdr:x>0.08056</cdr:x>
      <cdr:y>0.71296</cdr:y>
    </cdr:from>
    <cdr:to>
      <cdr:x>0.30278</cdr:x>
      <cdr:y>0.8287</cdr:y>
    </cdr:to>
    <cdr:sp macro="" textlink="">
      <cdr:nvSpPr>
        <cdr:cNvPr id="11" name="yt5"/>
        <cdr:cNvSpPr txBox="1"/>
      </cdr:nvSpPr>
      <cdr:spPr>
        <a:xfrm xmlns:a="http://schemas.openxmlformats.org/drawingml/2006/main">
          <a:off x="368300" y="19558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Electronic vapor products (e.g., e-cigarettes, vape pipes, hookah pens)</a:t>
          </a:r>
        </a:p>
      </cdr:txBody>
    </cdr:sp>
  </cdr:relSizeAnchor>
  <cdr:relSizeAnchor xmlns:cdr="http://schemas.openxmlformats.org/drawingml/2006/chartDrawing">
    <cdr:from>
      <cdr:x>0.02053</cdr:x>
      <cdr:y>0.02831</cdr:y>
    </cdr:from>
    <cdr:to>
      <cdr:x>0.04985</cdr:x>
      <cdr:y>0.10918</cdr:y>
    </cdr:to>
    <cdr:sp macro="" textlink="">
      <cdr:nvSpPr>
        <cdr:cNvPr id="1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24.</a:t>
          </a:r>
        </a:p>
      </cdr:txBody>
    </cdr:sp>
  </cdr:relSizeAnchor>
  <cdr:relSizeAnchor xmlns:cdr="http://schemas.openxmlformats.org/drawingml/2006/chartDrawing">
    <cdr:from>
      <cdr:x>0.04985</cdr:x>
      <cdr:y>0.02831</cdr:y>
    </cdr:from>
    <cdr:to>
      <cdr:x>0.97347</cdr:x>
      <cdr:y>0.10918</cdr:y>
    </cdr:to>
    <cdr:sp macro="" textlink="">
      <cdr:nvSpPr>
        <cdr:cNvPr id="1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(Faculty/Staff) Percentage of schools that have a tobacco-use prevention policy that specifically prohibits the use of each type of tobacco for faculty/staff during any school-related activity.</a:t>
          </a:r>
        </a:p>
      </cdr:txBody>
    </cdr:sp>
  </cdr:relSizeAnchor>
  <cdr:relSizeAnchor xmlns:cdr="http://schemas.openxmlformats.org/drawingml/2006/chartDrawing">
    <cdr:from>
      <cdr:x>0.02053</cdr:x>
      <cdr:y>0.91792</cdr:y>
    </cdr:from>
    <cdr:to>
      <cdr:x>0.97347</cdr:x>
      <cdr:y>0.9988</cdr:y>
    </cdr:to>
    <cdr:sp macro="" textlink="">
      <cdr:nvSpPr>
        <cdr:cNvPr id="1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0.89004</cdr:x>
      <cdr:y>0.95956</cdr:y>
    </cdr:from>
    <cdr:to>
      <cdr:x>1</cdr:x>
      <cdr:y>1</cdr:y>
    </cdr:to>
    <cdr:sp macro="" textlink="">
      <cdr:nvSpPr>
        <cdr:cNvPr id="1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panose="02020603050405020304" pitchFamily="18" charset="0"/>
            </a:rPr>
            <a:t>Page 32 of 79</a:t>
          </a:r>
        </a:p>
      </cdr:txBody>
    </cdr:sp>
  </cdr:relSizeAnchor>
  <cdr:relSizeAnchor xmlns:cdr="http://schemas.openxmlformats.org/drawingml/2006/chartDrawing">
    <cdr:from>
      <cdr:x>0.02053</cdr:x>
      <cdr:y>0.95956</cdr:y>
    </cdr:from>
    <cdr:to>
      <cdr:x>0.9808</cdr:x>
      <cdr:y>1</cdr:y>
    </cdr:to>
    <cdr:sp macro="" textlink="">
      <cdr:nvSpPr>
        <cdr:cNvPr id="16"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33.xml><?xml version="1.0" encoding="utf-8"?>
<c:userShapes xmlns:c="http://schemas.openxmlformats.org/drawingml/2006/chart">
  <cdr:relSizeAnchor xmlns:cdr="http://schemas.openxmlformats.org/drawingml/2006/chartDrawing">
    <cdr:from>
      <cdr:x>0.05278</cdr:x>
      <cdr:y>0.19444</cdr:y>
    </cdr:from>
    <cdr:to>
      <cdr:x>0.08056</cdr:x>
      <cdr:y>0.31019</cdr:y>
    </cdr:to>
    <cdr:sp macro="" textlink="">
      <cdr:nvSpPr>
        <cdr:cNvPr id="2" name="y1"/>
        <cdr:cNvSpPr txBox="1"/>
      </cdr:nvSpPr>
      <cdr:spPr>
        <a:xfrm xmlns:a="http://schemas.openxmlformats.org/drawingml/2006/main">
          <a:off x="241300" y="5334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a.</a:t>
          </a:r>
        </a:p>
      </cdr:txBody>
    </cdr:sp>
  </cdr:relSizeAnchor>
  <cdr:relSizeAnchor xmlns:cdr="http://schemas.openxmlformats.org/drawingml/2006/chartDrawing">
    <cdr:from>
      <cdr:x>0.08056</cdr:x>
      <cdr:y>0.19444</cdr:y>
    </cdr:from>
    <cdr:to>
      <cdr:x>0.30278</cdr:x>
      <cdr:y>0.31019</cdr:y>
    </cdr:to>
    <cdr:sp macro="" textlink="">
      <cdr:nvSpPr>
        <cdr:cNvPr id="3" name="yt1"/>
        <cdr:cNvSpPr txBox="1"/>
      </cdr:nvSpPr>
      <cdr:spPr>
        <a:xfrm xmlns:a="http://schemas.openxmlformats.org/drawingml/2006/main">
          <a:off x="368300" y="5334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Cigarettes</a:t>
          </a:r>
        </a:p>
      </cdr:txBody>
    </cdr:sp>
  </cdr:relSizeAnchor>
  <cdr:relSizeAnchor xmlns:cdr="http://schemas.openxmlformats.org/drawingml/2006/chartDrawing">
    <cdr:from>
      <cdr:x>0.05278</cdr:x>
      <cdr:y>0.31944</cdr:y>
    </cdr:from>
    <cdr:to>
      <cdr:x>0.08056</cdr:x>
      <cdr:y>0.43519</cdr:y>
    </cdr:to>
    <cdr:sp macro="" textlink="">
      <cdr:nvSpPr>
        <cdr:cNvPr id="4" name="y2"/>
        <cdr:cNvSpPr txBox="1"/>
      </cdr:nvSpPr>
      <cdr:spPr>
        <a:xfrm xmlns:a="http://schemas.openxmlformats.org/drawingml/2006/main">
          <a:off x="241300" y="8763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b.</a:t>
          </a:r>
        </a:p>
      </cdr:txBody>
    </cdr:sp>
  </cdr:relSizeAnchor>
  <cdr:relSizeAnchor xmlns:cdr="http://schemas.openxmlformats.org/drawingml/2006/chartDrawing">
    <cdr:from>
      <cdr:x>0.08056</cdr:x>
      <cdr:y>0.31944</cdr:y>
    </cdr:from>
    <cdr:to>
      <cdr:x>0.30278</cdr:x>
      <cdr:y>0.43519</cdr:y>
    </cdr:to>
    <cdr:sp macro="" textlink="">
      <cdr:nvSpPr>
        <cdr:cNvPr id="5" name="yt2"/>
        <cdr:cNvSpPr txBox="1"/>
      </cdr:nvSpPr>
      <cdr:spPr>
        <a:xfrm xmlns:a="http://schemas.openxmlformats.org/drawingml/2006/main">
          <a:off x="368300" y="8763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Smokeless tobacco (e.g., chewing tobacco, snuff, dip, snus)</a:t>
          </a:r>
        </a:p>
      </cdr:txBody>
    </cdr:sp>
  </cdr:relSizeAnchor>
  <cdr:relSizeAnchor xmlns:cdr="http://schemas.openxmlformats.org/drawingml/2006/chartDrawing">
    <cdr:from>
      <cdr:x>0.05278</cdr:x>
      <cdr:y>0.44444</cdr:y>
    </cdr:from>
    <cdr:to>
      <cdr:x>0.08056</cdr:x>
      <cdr:y>0.56019</cdr:y>
    </cdr:to>
    <cdr:sp macro="" textlink="">
      <cdr:nvSpPr>
        <cdr:cNvPr id="6" name="y3"/>
        <cdr:cNvSpPr txBox="1"/>
      </cdr:nvSpPr>
      <cdr:spPr>
        <a:xfrm xmlns:a="http://schemas.openxmlformats.org/drawingml/2006/main">
          <a:off x="241300" y="12192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c.</a:t>
          </a:r>
        </a:p>
      </cdr:txBody>
    </cdr:sp>
  </cdr:relSizeAnchor>
  <cdr:relSizeAnchor xmlns:cdr="http://schemas.openxmlformats.org/drawingml/2006/chartDrawing">
    <cdr:from>
      <cdr:x>0.08056</cdr:x>
      <cdr:y>0.44444</cdr:y>
    </cdr:from>
    <cdr:to>
      <cdr:x>0.30278</cdr:x>
      <cdr:y>0.56019</cdr:y>
    </cdr:to>
    <cdr:sp macro="" textlink="">
      <cdr:nvSpPr>
        <cdr:cNvPr id="7" name="yt3"/>
        <cdr:cNvSpPr txBox="1"/>
      </cdr:nvSpPr>
      <cdr:spPr>
        <a:xfrm xmlns:a="http://schemas.openxmlformats.org/drawingml/2006/main">
          <a:off x="368300" y="12192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Cigars</a:t>
          </a:r>
        </a:p>
      </cdr:txBody>
    </cdr:sp>
  </cdr:relSizeAnchor>
  <cdr:relSizeAnchor xmlns:cdr="http://schemas.openxmlformats.org/drawingml/2006/chartDrawing">
    <cdr:from>
      <cdr:x>0.05278</cdr:x>
      <cdr:y>0.58333</cdr:y>
    </cdr:from>
    <cdr:to>
      <cdr:x>0.08056</cdr:x>
      <cdr:y>0.69907</cdr:y>
    </cdr:to>
    <cdr:sp macro="" textlink="">
      <cdr:nvSpPr>
        <cdr:cNvPr id="8" name="y4"/>
        <cdr:cNvSpPr txBox="1"/>
      </cdr:nvSpPr>
      <cdr:spPr>
        <a:xfrm xmlns:a="http://schemas.openxmlformats.org/drawingml/2006/main">
          <a:off x="241300" y="16002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d.</a:t>
          </a:r>
        </a:p>
      </cdr:txBody>
    </cdr:sp>
  </cdr:relSizeAnchor>
  <cdr:relSizeAnchor xmlns:cdr="http://schemas.openxmlformats.org/drawingml/2006/chartDrawing">
    <cdr:from>
      <cdr:x>0.08056</cdr:x>
      <cdr:y>0.58333</cdr:y>
    </cdr:from>
    <cdr:to>
      <cdr:x>0.30278</cdr:x>
      <cdr:y>0.69907</cdr:y>
    </cdr:to>
    <cdr:sp macro="" textlink="">
      <cdr:nvSpPr>
        <cdr:cNvPr id="9" name="yt4"/>
        <cdr:cNvSpPr txBox="1"/>
      </cdr:nvSpPr>
      <cdr:spPr>
        <a:xfrm xmlns:a="http://schemas.openxmlformats.org/drawingml/2006/main">
          <a:off x="368300" y="16002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Pipes</a:t>
          </a:r>
        </a:p>
      </cdr:txBody>
    </cdr:sp>
  </cdr:relSizeAnchor>
  <cdr:relSizeAnchor xmlns:cdr="http://schemas.openxmlformats.org/drawingml/2006/chartDrawing">
    <cdr:from>
      <cdr:x>0.05278</cdr:x>
      <cdr:y>0.71296</cdr:y>
    </cdr:from>
    <cdr:to>
      <cdr:x>0.08056</cdr:x>
      <cdr:y>0.8287</cdr:y>
    </cdr:to>
    <cdr:sp macro="" textlink="">
      <cdr:nvSpPr>
        <cdr:cNvPr id="10" name="y5"/>
        <cdr:cNvSpPr txBox="1"/>
      </cdr:nvSpPr>
      <cdr:spPr>
        <a:xfrm xmlns:a="http://schemas.openxmlformats.org/drawingml/2006/main">
          <a:off x="241300" y="19558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e.</a:t>
          </a:r>
        </a:p>
      </cdr:txBody>
    </cdr:sp>
  </cdr:relSizeAnchor>
  <cdr:relSizeAnchor xmlns:cdr="http://schemas.openxmlformats.org/drawingml/2006/chartDrawing">
    <cdr:from>
      <cdr:x>0.08056</cdr:x>
      <cdr:y>0.71296</cdr:y>
    </cdr:from>
    <cdr:to>
      <cdr:x>0.30278</cdr:x>
      <cdr:y>0.8287</cdr:y>
    </cdr:to>
    <cdr:sp macro="" textlink="">
      <cdr:nvSpPr>
        <cdr:cNvPr id="11" name="yt5"/>
        <cdr:cNvSpPr txBox="1"/>
      </cdr:nvSpPr>
      <cdr:spPr>
        <a:xfrm xmlns:a="http://schemas.openxmlformats.org/drawingml/2006/main">
          <a:off x="368300" y="19558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Electronic vapor products (e.g., e-cigarettes, vape pipes, hookah pens)</a:t>
          </a:r>
        </a:p>
      </cdr:txBody>
    </cdr:sp>
  </cdr:relSizeAnchor>
  <cdr:relSizeAnchor xmlns:cdr="http://schemas.openxmlformats.org/drawingml/2006/chartDrawing">
    <cdr:from>
      <cdr:x>0.02053</cdr:x>
      <cdr:y>0.02831</cdr:y>
    </cdr:from>
    <cdr:to>
      <cdr:x>0.04985</cdr:x>
      <cdr:y>0.10918</cdr:y>
    </cdr:to>
    <cdr:sp macro="" textlink="">
      <cdr:nvSpPr>
        <cdr:cNvPr id="1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24.</a:t>
          </a:r>
        </a:p>
      </cdr:txBody>
    </cdr:sp>
  </cdr:relSizeAnchor>
  <cdr:relSizeAnchor xmlns:cdr="http://schemas.openxmlformats.org/drawingml/2006/chartDrawing">
    <cdr:from>
      <cdr:x>0.04985</cdr:x>
      <cdr:y>0.02831</cdr:y>
    </cdr:from>
    <cdr:to>
      <cdr:x>0.97347</cdr:x>
      <cdr:y>0.10918</cdr:y>
    </cdr:to>
    <cdr:sp macro="" textlink="">
      <cdr:nvSpPr>
        <cdr:cNvPr id="1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(Visitors) Percentage of schools that have a tobacco-use prevention policy that specifically prohibits the use of each type of tobacco for visitors during any school-related activity.</a:t>
          </a:r>
        </a:p>
      </cdr:txBody>
    </cdr:sp>
  </cdr:relSizeAnchor>
  <cdr:relSizeAnchor xmlns:cdr="http://schemas.openxmlformats.org/drawingml/2006/chartDrawing">
    <cdr:from>
      <cdr:x>0.02053</cdr:x>
      <cdr:y>0.91792</cdr:y>
    </cdr:from>
    <cdr:to>
      <cdr:x>0.97347</cdr:x>
      <cdr:y>0.9988</cdr:y>
    </cdr:to>
    <cdr:sp macro="" textlink="">
      <cdr:nvSpPr>
        <cdr:cNvPr id="1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0.89004</cdr:x>
      <cdr:y>0.95956</cdr:y>
    </cdr:from>
    <cdr:to>
      <cdr:x>1</cdr:x>
      <cdr:y>1</cdr:y>
    </cdr:to>
    <cdr:sp macro="" textlink="">
      <cdr:nvSpPr>
        <cdr:cNvPr id="1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panose="02020603050405020304" pitchFamily="18" charset="0"/>
            </a:rPr>
            <a:t>Page 33 of 79</a:t>
          </a:r>
        </a:p>
      </cdr:txBody>
    </cdr:sp>
  </cdr:relSizeAnchor>
  <cdr:relSizeAnchor xmlns:cdr="http://schemas.openxmlformats.org/drawingml/2006/chartDrawing">
    <cdr:from>
      <cdr:x>0.02053</cdr:x>
      <cdr:y>0.95956</cdr:y>
    </cdr:from>
    <cdr:to>
      <cdr:x>0.9808</cdr:x>
      <cdr:y>1</cdr:y>
    </cdr:to>
    <cdr:sp macro="" textlink="">
      <cdr:nvSpPr>
        <cdr:cNvPr id="16"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34.xml><?xml version="1.0" encoding="utf-8"?>
<c:userShapes xmlns:c="http://schemas.openxmlformats.org/drawingml/2006/chart">
  <cdr:relSizeAnchor xmlns:cdr="http://schemas.openxmlformats.org/drawingml/2006/chartDrawing">
    <cdr:from>
      <cdr:x>0.05278</cdr:x>
      <cdr:y>0.27315</cdr:y>
    </cdr:from>
    <cdr:to>
      <cdr:x>0.08056</cdr:x>
      <cdr:y>0.45833</cdr:y>
    </cdr:to>
    <cdr:sp macro="" textlink="">
      <cdr:nvSpPr>
        <cdr:cNvPr id="2" name="y1"/>
        <cdr:cNvSpPr txBox="1"/>
      </cdr:nvSpPr>
      <cdr:spPr>
        <a:xfrm xmlns:a="http://schemas.openxmlformats.org/drawingml/2006/main">
          <a:off x="241300" y="749300"/>
          <a:ext cx="127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a.</a:t>
          </a:r>
        </a:p>
      </cdr:txBody>
    </cdr:sp>
  </cdr:relSizeAnchor>
  <cdr:relSizeAnchor xmlns:cdr="http://schemas.openxmlformats.org/drawingml/2006/chartDrawing">
    <cdr:from>
      <cdr:x>0.08056</cdr:x>
      <cdr:y>0.27315</cdr:y>
    </cdr:from>
    <cdr:to>
      <cdr:x>0.30278</cdr:x>
      <cdr:y>0.45833</cdr:y>
    </cdr:to>
    <cdr:sp macro="" textlink="">
      <cdr:nvSpPr>
        <cdr:cNvPr id="3" name="yt1"/>
        <cdr:cNvSpPr txBox="1"/>
      </cdr:nvSpPr>
      <cdr:spPr>
        <a:xfrm xmlns:a="http://schemas.openxmlformats.org/drawingml/2006/main">
          <a:off x="368300" y="749300"/>
          <a:ext cx="1016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During school hours</a:t>
          </a:r>
        </a:p>
      </cdr:txBody>
    </cdr:sp>
  </cdr:relSizeAnchor>
  <cdr:relSizeAnchor xmlns:cdr="http://schemas.openxmlformats.org/drawingml/2006/chartDrawing">
    <cdr:from>
      <cdr:x>0.05278</cdr:x>
      <cdr:y>0.62037</cdr:y>
    </cdr:from>
    <cdr:to>
      <cdr:x>0.08056</cdr:x>
      <cdr:y>0.80556</cdr:y>
    </cdr:to>
    <cdr:sp macro="" textlink="">
      <cdr:nvSpPr>
        <cdr:cNvPr id="4" name="y2"/>
        <cdr:cNvSpPr txBox="1"/>
      </cdr:nvSpPr>
      <cdr:spPr>
        <a:xfrm xmlns:a="http://schemas.openxmlformats.org/drawingml/2006/main">
          <a:off x="241300" y="1701800"/>
          <a:ext cx="127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b.</a:t>
          </a:r>
        </a:p>
      </cdr:txBody>
    </cdr:sp>
  </cdr:relSizeAnchor>
  <cdr:relSizeAnchor xmlns:cdr="http://schemas.openxmlformats.org/drawingml/2006/chartDrawing">
    <cdr:from>
      <cdr:x>0.08056</cdr:x>
      <cdr:y>0.62037</cdr:y>
    </cdr:from>
    <cdr:to>
      <cdr:x>0.30278</cdr:x>
      <cdr:y>0.80556</cdr:y>
    </cdr:to>
    <cdr:sp macro="" textlink="">
      <cdr:nvSpPr>
        <cdr:cNvPr id="5" name="yt2"/>
        <cdr:cNvSpPr txBox="1"/>
      </cdr:nvSpPr>
      <cdr:spPr>
        <a:xfrm xmlns:a="http://schemas.openxmlformats.org/drawingml/2006/main">
          <a:off x="368300" y="1701800"/>
          <a:ext cx="1016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During non-school hours</a:t>
          </a:r>
        </a:p>
      </cdr:txBody>
    </cdr:sp>
  </cdr:relSizeAnchor>
  <cdr:relSizeAnchor xmlns:cdr="http://schemas.openxmlformats.org/drawingml/2006/chartDrawing">
    <cdr:from>
      <cdr:x>0.02053</cdr:x>
      <cdr:y>0.02831</cdr:y>
    </cdr:from>
    <cdr:to>
      <cdr:x>0.04985</cdr:x>
      <cdr:y>0.10918</cdr:y>
    </cdr:to>
    <cdr:sp macro="" textlink="">
      <cdr:nvSpPr>
        <cdr:cNvPr id="6"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25.</a:t>
          </a:r>
        </a:p>
      </cdr:txBody>
    </cdr:sp>
  </cdr:relSizeAnchor>
  <cdr:relSizeAnchor xmlns:cdr="http://schemas.openxmlformats.org/drawingml/2006/chartDrawing">
    <cdr:from>
      <cdr:x>0.04985</cdr:x>
      <cdr:y>0.02831</cdr:y>
    </cdr:from>
    <cdr:to>
      <cdr:x>0.97347</cdr:x>
      <cdr:y>0.10918</cdr:y>
    </cdr:to>
    <cdr:sp macro="" textlink="">
      <cdr:nvSpPr>
        <cdr:cNvPr id="7"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(Students) Percentage of schools that have a tobacco-use prevention policy that specifically prohibits tobacco use during each of the following times for students.</a:t>
          </a:r>
        </a:p>
      </cdr:txBody>
    </cdr:sp>
  </cdr:relSizeAnchor>
  <cdr:relSizeAnchor xmlns:cdr="http://schemas.openxmlformats.org/drawingml/2006/chartDrawing">
    <cdr:from>
      <cdr:x>0.02053</cdr:x>
      <cdr:y>0.91792</cdr:y>
    </cdr:from>
    <cdr:to>
      <cdr:x>0.97347</cdr:x>
      <cdr:y>0.9988</cdr:y>
    </cdr:to>
    <cdr:sp macro="" textlink="">
      <cdr:nvSpPr>
        <cdr:cNvPr id="8"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0.89004</cdr:x>
      <cdr:y>0.95956</cdr:y>
    </cdr:from>
    <cdr:to>
      <cdr:x>1</cdr:x>
      <cdr:y>1</cdr:y>
    </cdr:to>
    <cdr:sp macro="" textlink="">
      <cdr:nvSpPr>
        <cdr:cNvPr id="9"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panose="02020603050405020304" pitchFamily="18" charset="0"/>
            </a:rPr>
            <a:t>Page 34 of 79</a:t>
          </a:r>
        </a:p>
      </cdr:txBody>
    </cdr:sp>
  </cdr:relSizeAnchor>
  <cdr:relSizeAnchor xmlns:cdr="http://schemas.openxmlformats.org/drawingml/2006/chartDrawing">
    <cdr:from>
      <cdr:x>0.02053</cdr:x>
      <cdr:y>0.95956</cdr:y>
    </cdr:from>
    <cdr:to>
      <cdr:x>0.9808</cdr:x>
      <cdr:y>1</cdr:y>
    </cdr:to>
    <cdr:sp macro="" textlink="">
      <cdr:nvSpPr>
        <cdr:cNvPr id="10"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35.xml><?xml version="1.0" encoding="utf-8"?>
<c:userShapes xmlns:c="http://schemas.openxmlformats.org/drawingml/2006/chart">
  <cdr:relSizeAnchor xmlns:cdr="http://schemas.openxmlformats.org/drawingml/2006/chartDrawing">
    <cdr:from>
      <cdr:x>0.05278</cdr:x>
      <cdr:y>0.27315</cdr:y>
    </cdr:from>
    <cdr:to>
      <cdr:x>0.08056</cdr:x>
      <cdr:y>0.45833</cdr:y>
    </cdr:to>
    <cdr:sp macro="" textlink="">
      <cdr:nvSpPr>
        <cdr:cNvPr id="2" name="y1"/>
        <cdr:cNvSpPr txBox="1"/>
      </cdr:nvSpPr>
      <cdr:spPr>
        <a:xfrm xmlns:a="http://schemas.openxmlformats.org/drawingml/2006/main">
          <a:off x="241300" y="749300"/>
          <a:ext cx="127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a.</a:t>
          </a:r>
        </a:p>
      </cdr:txBody>
    </cdr:sp>
  </cdr:relSizeAnchor>
  <cdr:relSizeAnchor xmlns:cdr="http://schemas.openxmlformats.org/drawingml/2006/chartDrawing">
    <cdr:from>
      <cdr:x>0.08056</cdr:x>
      <cdr:y>0.27315</cdr:y>
    </cdr:from>
    <cdr:to>
      <cdr:x>0.30278</cdr:x>
      <cdr:y>0.45833</cdr:y>
    </cdr:to>
    <cdr:sp macro="" textlink="">
      <cdr:nvSpPr>
        <cdr:cNvPr id="3" name="yt1"/>
        <cdr:cNvSpPr txBox="1"/>
      </cdr:nvSpPr>
      <cdr:spPr>
        <a:xfrm xmlns:a="http://schemas.openxmlformats.org/drawingml/2006/main">
          <a:off x="368300" y="749300"/>
          <a:ext cx="1016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During school hours</a:t>
          </a:r>
        </a:p>
      </cdr:txBody>
    </cdr:sp>
  </cdr:relSizeAnchor>
  <cdr:relSizeAnchor xmlns:cdr="http://schemas.openxmlformats.org/drawingml/2006/chartDrawing">
    <cdr:from>
      <cdr:x>0.05278</cdr:x>
      <cdr:y>0.62037</cdr:y>
    </cdr:from>
    <cdr:to>
      <cdr:x>0.08056</cdr:x>
      <cdr:y>0.80556</cdr:y>
    </cdr:to>
    <cdr:sp macro="" textlink="">
      <cdr:nvSpPr>
        <cdr:cNvPr id="4" name="y2"/>
        <cdr:cNvSpPr txBox="1"/>
      </cdr:nvSpPr>
      <cdr:spPr>
        <a:xfrm xmlns:a="http://schemas.openxmlformats.org/drawingml/2006/main">
          <a:off x="241300" y="1701800"/>
          <a:ext cx="127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b.</a:t>
          </a:r>
        </a:p>
      </cdr:txBody>
    </cdr:sp>
  </cdr:relSizeAnchor>
  <cdr:relSizeAnchor xmlns:cdr="http://schemas.openxmlformats.org/drawingml/2006/chartDrawing">
    <cdr:from>
      <cdr:x>0.08056</cdr:x>
      <cdr:y>0.62037</cdr:y>
    </cdr:from>
    <cdr:to>
      <cdr:x>0.30278</cdr:x>
      <cdr:y>0.80556</cdr:y>
    </cdr:to>
    <cdr:sp macro="" textlink="">
      <cdr:nvSpPr>
        <cdr:cNvPr id="5" name="yt2"/>
        <cdr:cNvSpPr txBox="1"/>
      </cdr:nvSpPr>
      <cdr:spPr>
        <a:xfrm xmlns:a="http://schemas.openxmlformats.org/drawingml/2006/main">
          <a:off x="368300" y="1701800"/>
          <a:ext cx="1016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During non-school hours</a:t>
          </a:r>
        </a:p>
      </cdr:txBody>
    </cdr:sp>
  </cdr:relSizeAnchor>
  <cdr:relSizeAnchor xmlns:cdr="http://schemas.openxmlformats.org/drawingml/2006/chartDrawing">
    <cdr:from>
      <cdr:x>0.02053</cdr:x>
      <cdr:y>0.02831</cdr:y>
    </cdr:from>
    <cdr:to>
      <cdr:x>0.04985</cdr:x>
      <cdr:y>0.10918</cdr:y>
    </cdr:to>
    <cdr:sp macro="" textlink="">
      <cdr:nvSpPr>
        <cdr:cNvPr id="6"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25.</a:t>
          </a:r>
        </a:p>
      </cdr:txBody>
    </cdr:sp>
  </cdr:relSizeAnchor>
  <cdr:relSizeAnchor xmlns:cdr="http://schemas.openxmlformats.org/drawingml/2006/chartDrawing">
    <cdr:from>
      <cdr:x>0.04985</cdr:x>
      <cdr:y>0.02831</cdr:y>
    </cdr:from>
    <cdr:to>
      <cdr:x>0.97347</cdr:x>
      <cdr:y>0.10918</cdr:y>
    </cdr:to>
    <cdr:sp macro="" textlink="">
      <cdr:nvSpPr>
        <cdr:cNvPr id="7"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(Faculty/Staff) Percentage of schools that have a tobacco-use prevention policy that specifically prohibits tobacco use during each of the following times for faculty/staff.</a:t>
          </a:r>
        </a:p>
      </cdr:txBody>
    </cdr:sp>
  </cdr:relSizeAnchor>
  <cdr:relSizeAnchor xmlns:cdr="http://schemas.openxmlformats.org/drawingml/2006/chartDrawing">
    <cdr:from>
      <cdr:x>0.02053</cdr:x>
      <cdr:y>0.91792</cdr:y>
    </cdr:from>
    <cdr:to>
      <cdr:x>0.97347</cdr:x>
      <cdr:y>0.9988</cdr:y>
    </cdr:to>
    <cdr:sp macro="" textlink="">
      <cdr:nvSpPr>
        <cdr:cNvPr id="8"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0.89004</cdr:x>
      <cdr:y>0.95956</cdr:y>
    </cdr:from>
    <cdr:to>
      <cdr:x>1</cdr:x>
      <cdr:y>1</cdr:y>
    </cdr:to>
    <cdr:sp macro="" textlink="">
      <cdr:nvSpPr>
        <cdr:cNvPr id="9"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panose="02020603050405020304" pitchFamily="18" charset="0"/>
            </a:rPr>
            <a:t>Page 35 of 79</a:t>
          </a:r>
        </a:p>
      </cdr:txBody>
    </cdr:sp>
  </cdr:relSizeAnchor>
  <cdr:relSizeAnchor xmlns:cdr="http://schemas.openxmlformats.org/drawingml/2006/chartDrawing">
    <cdr:from>
      <cdr:x>0.02053</cdr:x>
      <cdr:y>0.95956</cdr:y>
    </cdr:from>
    <cdr:to>
      <cdr:x>0.9808</cdr:x>
      <cdr:y>1</cdr:y>
    </cdr:to>
    <cdr:sp macro="" textlink="">
      <cdr:nvSpPr>
        <cdr:cNvPr id="10"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36.xml><?xml version="1.0" encoding="utf-8"?>
<c:userShapes xmlns:c="http://schemas.openxmlformats.org/drawingml/2006/chart">
  <cdr:relSizeAnchor xmlns:cdr="http://schemas.openxmlformats.org/drawingml/2006/chartDrawing">
    <cdr:from>
      <cdr:x>0.05278</cdr:x>
      <cdr:y>0.27315</cdr:y>
    </cdr:from>
    <cdr:to>
      <cdr:x>0.08056</cdr:x>
      <cdr:y>0.45833</cdr:y>
    </cdr:to>
    <cdr:sp macro="" textlink="">
      <cdr:nvSpPr>
        <cdr:cNvPr id="2" name="y1"/>
        <cdr:cNvSpPr txBox="1"/>
      </cdr:nvSpPr>
      <cdr:spPr>
        <a:xfrm xmlns:a="http://schemas.openxmlformats.org/drawingml/2006/main">
          <a:off x="241300" y="749300"/>
          <a:ext cx="127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a.</a:t>
          </a:r>
        </a:p>
      </cdr:txBody>
    </cdr:sp>
  </cdr:relSizeAnchor>
  <cdr:relSizeAnchor xmlns:cdr="http://schemas.openxmlformats.org/drawingml/2006/chartDrawing">
    <cdr:from>
      <cdr:x>0.08056</cdr:x>
      <cdr:y>0.27315</cdr:y>
    </cdr:from>
    <cdr:to>
      <cdr:x>0.30278</cdr:x>
      <cdr:y>0.45833</cdr:y>
    </cdr:to>
    <cdr:sp macro="" textlink="">
      <cdr:nvSpPr>
        <cdr:cNvPr id="3" name="yt1"/>
        <cdr:cNvSpPr txBox="1"/>
      </cdr:nvSpPr>
      <cdr:spPr>
        <a:xfrm xmlns:a="http://schemas.openxmlformats.org/drawingml/2006/main">
          <a:off x="368300" y="749300"/>
          <a:ext cx="1016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During school hours</a:t>
          </a:r>
        </a:p>
      </cdr:txBody>
    </cdr:sp>
  </cdr:relSizeAnchor>
  <cdr:relSizeAnchor xmlns:cdr="http://schemas.openxmlformats.org/drawingml/2006/chartDrawing">
    <cdr:from>
      <cdr:x>0.05278</cdr:x>
      <cdr:y>0.62037</cdr:y>
    </cdr:from>
    <cdr:to>
      <cdr:x>0.08056</cdr:x>
      <cdr:y>0.80556</cdr:y>
    </cdr:to>
    <cdr:sp macro="" textlink="">
      <cdr:nvSpPr>
        <cdr:cNvPr id="4" name="y2"/>
        <cdr:cNvSpPr txBox="1"/>
      </cdr:nvSpPr>
      <cdr:spPr>
        <a:xfrm xmlns:a="http://schemas.openxmlformats.org/drawingml/2006/main">
          <a:off x="241300" y="1701800"/>
          <a:ext cx="127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b.</a:t>
          </a:r>
        </a:p>
      </cdr:txBody>
    </cdr:sp>
  </cdr:relSizeAnchor>
  <cdr:relSizeAnchor xmlns:cdr="http://schemas.openxmlformats.org/drawingml/2006/chartDrawing">
    <cdr:from>
      <cdr:x>0.08056</cdr:x>
      <cdr:y>0.62037</cdr:y>
    </cdr:from>
    <cdr:to>
      <cdr:x>0.30278</cdr:x>
      <cdr:y>0.80556</cdr:y>
    </cdr:to>
    <cdr:sp macro="" textlink="">
      <cdr:nvSpPr>
        <cdr:cNvPr id="5" name="yt2"/>
        <cdr:cNvSpPr txBox="1"/>
      </cdr:nvSpPr>
      <cdr:spPr>
        <a:xfrm xmlns:a="http://schemas.openxmlformats.org/drawingml/2006/main">
          <a:off x="368300" y="1701800"/>
          <a:ext cx="1016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During non-school hours</a:t>
          </a:r>
        </a:p>
      </cdr:txBody>
    </cdr:sp>
  </cdr:relSizeAnchor>
  <cdr:relSizeAnchor xmlns:cdr="http://schemas.openxmlformats.org/drawingml/2006/chartDrawing">
    <cdr:from>
      <cdr:x>0.02053</cdr:x>
      <cdr:y>0.02831</cdr:y>
    </cdr:from>
    <cdr:to>
      <cdr:x>0.04985</cdr:x>
      <cdr:y>0.10918</cdr:y>
    </cdr:to>
    <cdr:sp macro="" textlink="">
      <cdr:nvSpPr>
        <cdr:cNvPr id="6"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25.</a:t>
          </a:r>
        </a:p>
      </cdr:txBody>
    </cdr:sp>
  </cdr:relSizeAnchor>
  <cdr:relSizeAnchor xmlns:cdr="http://schemas.openxmlformats.org/drawingml/2006/chartDrawing">
    <cdr:from>
      <cdr:x>0.04985</cdr:x>
      <cdr:y>0.02831</cdr:y>
    </cdr:from>
    <cdr:to>
      <cdr:x>0.97347</cdr:x>
      <cdr:y>0.10918</cdr:y>
    </cdr:to>
    <cdr:sp macro="" textlink="">
      <cdr:nvSpPr>
        <cdr:cNvPr id="7"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(Visitors) Percentage of schools that have a tobacco-use prevention policy that specifically prohibits tobacco use during each of the following times for visitors.</a:t>
          </a:r>
        </a:p>
      </cdr:txBody>
    </cdr:sp>
  </cdr:relSizeAnchor>
  <cdr:relSizeAnchor xmlns:cdr="http://schemas.openxmlformats.org/drawingml/2006/chartDrawing">
    <cdr:from>
      <cdr:x>0.02053</cdr:x>
      <cdr:y>0.91792</cdr:y>
    </cdr:from>
    <cdr:to>
      <cdr:x>0.97347</cdr:x>
      <cdr:y>0.9988</cdr:y>
    </cdr:to>
    <cdr:sp macro="" textlink="">
      <cdr:nvSpPr>
        <cdr:cNvPr id="8"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0.89004</cdr:x>
      <cdr:y>0.95956</cdr:y>
    </cdr:from>
    <cdr:to>
      <cdr:x>1</cdr:x>
      <cdr:y>1</cdr:y>
    </cdr:to>
    <cdr:sp macro="" textlink="">
      <cdr:nvSpPr>
        <cdr:cNvPr id="9"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panose="02020603050405020304" pitchFamily="18" charset="0"/>
            </a:rPr>
            <a:t>Page 36 of 79</a:t>
          </a:r>
        </a:p>
      </cdr:txBody>
    </cdr:sp>
  </cdr:relSizeAnchor>
  <cdr:relSizeAnchor xmlns:cdr="http://schemas.openxmlformats.org/drawingml/2006/chartDrawing">
    <cdr:from>
      <cdr:x>0.02053</cdr:x>
      <cdr:y>0.95956</cdr:y>
    </cdr:from>
    <cdr:to>
      <cdr:x>0.9808</cdr:x>
      <cdr:y>1</cdr:y>
    </cdr:to>
    <cdr:sp macro="" textlink="">
      <cdr:nvSpPr>
        <cdr:cNvPr id="10"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37.xml><?xml version="1.0" encoding="utf-8"?>
<c:userShapes xmlns:c="http://schemas.openxmlformats.org/drawingml/2006/chart">
  <cdr:relSizeAnchor xmlns:cdr="http://schemas.openxmlformats.org/drawingml/2006/chartDrawing">
    <cdr:from>
      <cdr:x>0.05278</cdr:x>
      <cdr:y>0.2037</cdr:y>
    </cdr:from>
    <cdr:to>
      <cdr:x>0.08056</cdr:x>
      <cdr:y>0.34259</cdr:y>
    </cdr:to>
    <cdr:sp macro="" textlink="">
      <cdr:nvSpPr>
        <cdr:cNvPr id="2" name="y1"/>
        <cdr:cNvSpPr txBox="1"/>
      </cdr:nvSpPr>
      <cdr:spPr>
        <a:xfrm xmlns:a="http://schemas.openxmlformats.org/drawingml/2006/main">
          <a:off x="241300" y="5588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a.</a:t>
          </a:r>
        </a:p>
      </cdr:txBody>
    </cdr:sp>
  </cdr:relSizeAnchor>
  <cdr:relSizeAnchor xmlns:cdr="http://schemas.openxmlformats.org/drawingml/2006/chartDrawing">
    <cdr:from>
      <cdr:x>0.08056</cdr:x>
      <cdr:y>0.2037</cdr:y>
    </cdr:from>
    <cdr:to>
      <cdr:x>0.30278</cdr:x>
      <cdr:y>0.34259</cdr:y>
    </cdr:to>
    <cdr:sp macro="" textlink="">
      <cdr:nvSpPr>
        <cdr:cNvPr id="3" name="yt1"/>
        <cdr:cNvSpPr txBox="1"/>
      </cdr:nvSpPr>
      <cdr:spPr>
        <a:xfrm xmlns:a="http://schemas.openxmlformats.org/drawingml/2006/main">
          <a:off x="368300" y="5588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In school buildings</a:t>
          </a:r>
        </a:p>
      </cdr:txBody>
    </cdr:sp>
  </cdr:relSizeAnchor>
  <cdr:relSizeAnchor xmlns:cdr="http://schemas.openxmlformats.org/drawingml/2006/chartDrawing">
    <cdr:from>
      <cdr:x>0.05278</cdr:x>
      <cdr:y>0.36574</cdr:y>
    </cdr:from>
    <cdr:to>
      <cdr:x>0.08056</cdr:x>
      <cdr:y>0.50463</cdr:y>
    </cdr:to>
    <cdr:sp macro="" textlink="">
      <cdr:nvSpPr>
        <cdr:cNvPr id="4" name="y2"/>
        <cdr:cNvSpPr txBox="1"/>
      </cdr:nvSpPr>
      <cdr:spPr>
        <a:xfrm xmlns:a="http://schemas.openxmlformats.org/drawingml/2006/main">
          <a:off x="241300" y="1003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b.</a:t>
          </a:r>
        </a:p>
      </cdr:txBody>
    </cdr:sp>
  </cdr:relSizeAnchor>
  <cdr:relSizeAnchor xmlns:cdr="http://schemas.openxmlformats.org/drawingml/2006/chartDrawing">
    <cdr:from>
      <cdr:x>0.08056</cdr:x>
      <cdr:y>0.36574</cdr:y>
    </cdr:from>
    <cdr:to>
      <cdr:x>0.30278</cdr:x>
      <cdr:y>0.50463</cdr:y>
    </cdr:to>
    <cdr:sp macro="" textlink="">
      <cdr:nvSpPr>
        <cdr:cNvPr id="5" name="yt2"/>
        <cdr:cNvSpPr txBox="1"/>
      </cdr:nvSpPr>
      <cdr:spPr>
        <a:xfrm xmlns:a="http://schemas.openxmlformats.org/drawingml/2006/main">
          <a:off x="368300" y="1003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Outside on school grounds, including parking lots and playing fields</a:t>
          </a:r>
        </a:p>
      </cdr:txBody>
    </cdr:sp>
  </cdr:relSizeAnchor>
  <cdr:relSizeAnchor xmlns:cdr="http://schemas.openxmlformats.org/drawingml/2006/chartDrawing">
    <cdr:from>
      <cdr:x>0.05278</cdr:x>
      <cdr:y>0.54167</cdr:y>
    </cdr:from>
    <cdr:to>
      <cdr:x>0.08056</cdr:x>
      <cdr:y>0.68056</cdr:y>
    </cdr:to>
    <cdr:sp macro="" textlink="">
      <cdr:nvSpPr>
        <cdr:cNvPr id="6" name="y3"/>
        <cdr:cNvSpPr txBox="1"/>
      </cdr:nvSpPr>
      <cdr:spPr>
        <a:xfrm xmlns:a="http://schemas.openxmlformats.org/drawingml/2006/main">
          <a:off x="241300" y="14859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c.</a:t>
          </a:r>
        </a:p>
      </cdr:txBody>
    </cdr:sp>
  </cdr:relSizeAnchor>
  <cdr:relSizeAnchor xmlns:cdr="http://schemas.openxmlformats.org/drawingml/2006/chartDrawing">
    <cdr:from>
      <cdr:x>0.08056</cdr:x>
      <cdr:y>0.54167</cdr:y>
    </cdr:from>
    <cdr:to>
      <cdr:x>0.30278</cdr:x>
      <cdr:y>0.68056</cdr:y>
    </cdr:to>
    <cdr:sp macro="" textlink="">
      <cdr:nvSpPr>
        <cdr:cNvPr id="7" name="yt3"/>
        <cdr:cNvSpPr txBox="1"/>
      </cdr:nvSpPr>
      <cdr:spPr>
        <a:xfrm xmlns:a="http://schemas.openxmlformats.org/drawingml/2006/main">
          <a:off x="368300" y="14859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On school buses or other vehicles used to transport students</a:t>
          </a:r>
        </a:p>
      </cdr:txBody>
    </cdr:sp>
  </cdr:relSizeAnchor>
  <cdr:relSizeAnchor xmlns:cdr="http://schemas.openxmlformats.org/drawingml/2006/chartDrawing">
    <cdr:from>
      <cdr:x>0.05278</cdr:x>
      <cdr:y>0.71296</cdr:y>
    </cdr:from>
    <cdr:to>
      <cdr:x>0.08056</cdr:x>
      <cdr:y>0.85185</cdr:y>
    </cdr:to>
    <cdr:sp macro="" textlink="">
      <cdr:nvSpPr>
        <cdr:cNvPr id="8" name="y4"/>
        <cdr:cNvSpPr txBox="1"/>
      </cdr:nvSpPr>
      <cdr:spPr>
        <a:xfrm xmlns:a="http://schemas.openxmlformats.org/drawingml/2006/main">
          <a:off x="241300" y="19558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d.</a:t>
          </a:r>
        </a:p>
      </cdr:txBody>
    </cdr:sp>
  </cdr:relSizeAnchor>
  <cdr:relSizeAnchor xmlns:cdr="http://schemas.openxmlformats.org/drawingml/2006/chartDrawing">
    <cdr:from>
      <cdr:x>0.08056</cdr:x>
      <cdr:y>0.71296</cdr:y>
    </cdr:from>
    <cdr:to>
      <cdr:x>0.30278</cdr:x>
      <cdr:y>0.85185</cdr:y>
    </cdr:to>
    <cdr:sp macro="" textlink="">
      <cdr:nvSpPr>
        <cdr:cNvPr id="9" name="yt4"/>
        <cdr:cNvSpPr txBox="1"/>
      </cdr:nvSpPr>
      <cdr:spPr>
        <a:xfrm xmlns:a="http://schemas.openxmlformats.org/drawingml/2006/main">
          <a:off x="368300" y="19558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At off-campus, school-sponsored events</a:t>
          </a:r>
        </a:p>
      </cdr:txBody>
    </cdr:sp>
  </cdr:relSizeAnchor>
  <cdr:relSizeAnchor xmlns:cdr="http://schemas.openxmlformats.org/drawingml/2006/chartDrawing">
    <cdr:from>
      <cdr:x>0.02053</cdr:x>
      <cdr:y>0.02831</cdr:y>
    </cdr:from>
    <cdr:to>
      <cdr:x>0.04985</cdr:x>
      <cdr:y>0.10918</cdr:y>
    </cdr:to>
    <cdr:sp macro="" textlink="">
      <cdr:nvSpPr>
        <cdr:cNvPr id="10"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26.</a:t>
          </a:r>
        </a:p>
      </cdr:txBody>
    </cdr:sp>
  </cdr:relSizeAnchor>
  <cdr:relSizeAnchor xmlns:cdr="http://schemas.openxmlformats.org/drawingml/2006/chartDrawing">
    <cdr:from>
      <cdr:x>0.04985</cdr:x>
      <cdr:y>0.02831</cdr:y>
    </cdr:from>
    <cdr:to>
      <cdr:x>0.97347</cdr:x>
      <cdr:y>0.10918</cdr:y>
    </cdr:to>
    <cdr:sp macro="" textlink="">
      <cdr:nvSpPr>
        <cdr:cNvPr id="11"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(Students) Percentage of schools that have a tobacco-use prevention policy that specifically prohibits tobacco use in each of the following locations for students.</a:t>
          </a:r>
        </a:p>
      </cdr:txBody>
    </cdr:sp>
  </cdr:relSizeAnchor>
  <cdr:relSizeAnchor xmlns:cdr="http://schemas.openxmlformats.org/drawingml/2006/chartDrawing">
    <cdr:from>
      <cdr:x>0.02053</cdr:x>
      <cdr:y>0.91792</cdr:y>
    </cdr:from>
    <cdr:to>
      <cdr:x>0.97347</cdr:x>
      <cdr:y>0.9988</cdr:y>
    </cdr:to>
    <cdr:sp macro="" textlink="">
      <cdr:nvSpPr>
        <cdr:cNvPr id="12"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0.89004</cdr:x>
      <cdr:y>0.95956</cdr:y>
    </cdr:from>
    <cdr:to>
      <cdr:x>1</cdr:x>
      <cdr:y>1</cdr:y>
    </cdr:to>
    <cdr:sp macro="" textlink="">
      <cdr:nvSpPr>
        <cdr:cNvPr id="13"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panose="02020603050405020304" pitchFamily="18" charset="0"/>
            </a:rPr>
            <a:t>Page 37 of 79</a:t>
          </a:r>
        </a:p>
      </cdr:txBody>
    </cdr:sp>
  </cdr:relSizeAnchor>
  <cdr:relSizeAnchor xmlns:cdr="http://schemas.openxmlformats.org/drawingml/2006/chartDrawing">
    <cdr:from>
      <cdr:x>0.02053</cdr:x>
      <cdr:y>0.95956</cdr:y>
    </cdr:from>
    <cdr:to>
      <cdr:x>0.9808</cdr:x>
      <cdr:y>1</cdr:y>
    </cdr:to>
    <cdr:sp macro="" textlink="">
      <cdr:nvSpPr>
        <cdr:cNvPr id="14"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38.xml><?xml version="1.0" encoding="utf-8"?>
<c:userShapes xmlns:c="http://schemas.openxmlformats.org/drawingml/2006/chart">
  <cdr:relSizeAnchor xmlns:cdr="http://schemas.openxmlformats.org/drawingml/2006/chartDrawing">
    <cdr:from>
      <cdr:x>0.05278</cdr:x>
      <cdr:y>0.2037</cdr:y>
    </cdr:from>
    <cdr:to>
      <cdr:x>0.08056</cdr:x>
      <cdr:y>0.34259</cdr:y>
    </cdr:to>
    <cdr:sp macro="" textlink="">
      <cdr:nvSpPr>
        <cdr:cNvPr id="2" name="y1"/>
        <cdr:cNvSpPr txBox="1"/>
      </cdr:nvSpPr>
      <cdr:spPr>
        <a:xfrm xmlns:a="http://schemas.openxmlformats.org/drawingml/2006/main">
          <a:off x="241300" y="5588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a.</a:t>
          </a:r>
        </a:p>
      </cdr:txBody>
    </cdr:sp>
  </cdr:relSizeAnchor>
  <cdr:relSizeAnchor xmlns:cdr="http://schemas.openxmlformats.org/drawingml/2006/chartDrawing">
    <cdr:from>
      <cdr:x>0.08056</cdr:x>
      <cdr:y>0.2037</cdr:y>
    </cdr:from>
    <cdr:to>
      <cdr:x>0.30278</cdr:x>
      <cdr:y>0.34259</cdr:y>
    </cdr:to>
    <cdr:sp macro="" textlink="">
      <cdr:nvSpPr>
        <cdr:cNvPr id="3" name="yt1"/>
        <cdr:cNvSpPr txBox="1"/>
      </cdr:nvSpPr>
      <cdr:spPr>
        <a:xfrm xmlns:a="http://schemas.openxmlformats.org/drawingml/2006/main">
          <a:off x="368300" y="5588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In school buildings</a:t>
          </a:r>
        </a:p>
      </cdr:txBody>
    </cdr:sp>
  </cdr:relSizeAnchor>
  <cdr:relSizeAnchor xmlns:cdr="http://schemas.openxmlformats.org/drawingml/2006/chartDrawing">
    <cdr:from>
      <cdr:x>0.05278</cdr:x>
      <cdr:y>0.36574</cdr:y>
    </cdr:from>
    <cdr:to>
      <cdr:x>0.08056</cdr:x>
      <cdr:y>0.50463</cdr:y>
    </cdr:to>
    <cdr:sp macro="" textlink="">
      <cdr:nvSpPr>
        <cdr:cNvPr id="4" name="y2"/>
        <cdr:cNvSpPr txBox="1"/>
      </cdr:nvSpPr>
      <cdr:spPr>
        <a:xfrm xmlns:a="http://schemas.openxmlformats.org/drawingml/2006/main">
          <a:off x="241300" y="1003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b.</a:t>
          </a:r>
        </a:p>
      </cdr:txBody>
    </cdr:sp>
  </cdr:relSizeAnchor>
  <cdr:relSizeAnchor xmlns:cdr="http://schemas.openxmlformats.org/drawingml/2006/chartDrawing">
    <cdr:from>
      <cdr:x>0.08056</cdr:x>
      <cdr:y>0.36574</cdr:y>
    </cdr:from>
    <cdr:to>
      <cdr:x>0.30278</cdr:x>
      <cdr:y>0.50463</cdr:y>
    </cdr:to>
    <cdr:sp macro="" textlink="">
      <cdr:nvSpPr>
        <cdr:cNvPr id="5" name="yt2"/>
        <cdr:cNvSpPr txBox="1"/>
      </cdr:nvSpPr>
      <cdr:spPr>
        <a:xfrm xmlns:a="http://schemas.openxmlformats.org/drawingml/2006/main">
          <a:off x="368300" y="1003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Outside on school grounds, including parking lots and playing fields</a:t>
          </a:r>
        </a:p>
      </cdr:txBody>
    </cdr:sp>
  </cdr:relSizeAnchor>
  <cdr:relSizeAnchor xmlns:cdr="http://schemas.openxmlformats.org/drawingml/2006/chartDrawing">
    <cdr:from>
      <cdr:x>0.05278</cdr:x>
      <cdr:y>0.54167</cdr:y>
    </cdr:from>
    <cdr:to>
      <cdr:x>0.08056</cdr:x>
      <cdr:y>0.68056</cdr:y>
    </cdr:to>
    <cdr:sp macro="" textlink="">
      <cdr:nvSpPr>
        <cdr:cNvPr id="6" name="y3"/>
        <cdr:cNvSpPr txBox="1"/>
      </cdr:nvSpPr>
      <cdr:spPr>
        <a:xfrm xmlns:a="http://schemas.openxmlformats.org/drawingml/2006/main">
          <a:off x="241300" y="14859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c.</a:t>
          </a:r>
        </a:p>
      </cdr:txBody>
    </cdr:sp>
  </cdr:relSizeAnchor>
  <cdr:relSizeAnchor xmlns:cdr="http://schemas.openxmlformats.org/drawingml/2006/chartDrawing">
    <cdr:from>
      <cdr:x>0.08056</cdr:x>
      <cdr:y>0.54167</cdr:y>
    </cdr:from>
    <cdr:to>
      <cdr:x>0.30278</cdr:x>
      <cdr:y>0.68056</cdr:y>
    </cdr:to>
    <cdr:sp macro="" textlink="">
      <cdr:nvSpPr>
        <cdr:cNvPr id="7" name="yt3"/>
        <cdr:cNvSpPr txBox="1"/>
      </cdr:nvSpPr>
      <cdr:spPr>
        <a:xfrm xmlns:a="http://schemas.openxmlformats.org/drawingml/2006/main">
          <a:off x="368300" y="14859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On school buses or other vehicles used to transport students</a:t>
          </a:r>
        </a:p>
      </cdr:txBody>
    </cdr:sp>
  </cdr:relSizeAnchor>
  <cdr:relSizeAnchor xmlns:cdr="http://schemas.openxmlformats.org/drawingml/2006/chartDrawing">
    <cdr:from>
      <cdr:x>0.05278</cdr:x>
      <cdr:y>0.71296</cdr:y>
    </cdr:from>
    <cdr:to>
      <cdr:x>0.08056</cdr:x>
      <cdr:y>0.85185</cdr:y>
    </cdr:to>
    <cdr:sp macro="" textlink="">
      <cdr:nvSpPr>
        <cdr:cNvPr id="8" name="y4"/>
        <cdr:cNvSpPr txBox="1"/>
      </cdr:nvSpPr>
      <cdr:spPr>
        <a:xfrm xmlns:a="http://schemas.openxmlformats.org/drawingml/2006/main">
          <a:off x="241300" y="19558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d.</a:t>
          </a:r>
        </a:p>
      </cdr:txBody>
    </cdr:sp>
  </cdr:relSizeAnchor>
  <cdr:relSizeAnchor xmlns:cdr="http://schemas.openxmlformats.org/drawingml/2006/chartDrawing">
    <cdr:from>
      <cdr:x>0.08056</cdr:x>
      <cdr:y>0.71296</cdr:y>
    </cdr:from>
    <cdr:to>
      <cdr:x>0.30278</cdr:x>
      <cdr:y>0.85185</cdr:y>
    </cdr:to>
    <cdr:sp macro="" textlink="">
      <cdr:nvSpPr>
        <cdr:cNvPr id="9" name="yt4"/>
        <cdr:cNvSpPr txBox="1"/>
      </cdr:nvSpPr>
      <cdr:spPr>
        <a:xfrm xmlns:a="http://schemas.openxmlformats.org/drawingml/2006/main">
          <a:off x="368300" y="19558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At off-campus, school-sponsored events</a:t>
          </a:r>
        </a:p>
      </cdr:txBody>
    </cdr:sp>
  </cdr:relSizeAnchor>
  <cdr:relSizeAnchor xmlns:cdr="http://schemas.openxmlformats.org/drawingml/2006/chartDrawing">
    <cdr:from>
      <cdr:x>0.02053</cdr:x>
      <cdr:y>0.02831</cdr:y>
    </cdr:from>
    <cdr:to>
      <cdr:x>0.04985</cdr:x>
      <cdr:y>0.10918</cdr:y>
    </cdr:to>
    <cdr:sp macro="" textlink="">
      <cdr:nvSpPr>
        <cdr:cNvPr id="10"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26.</a:t>
          </a:r>
        </a:p>
      </cdr:txBody>
    </cdr:sp>
  </cdr:relSizeAnchor>
  <cdr:relSizeAnchor xmlns:cdr="http://schemas.openxmlformats.org/drawingml/2006/chartDrawing">
    <cdr:from>
      <cdr:x>0.04985</cdr:x>
      <cdr:y>0.02831</cdr:y>
    </cdr:from>
    <cdr:to>
      <cdr:x>0.97347</cdr:x>
      <cdr:y>0.10918</cdr:y>
    </cdr:to>
    <cdr:sp macro="" textlink="">
      <cdr:nvSpPr>
        <cdr:cNvPr id="11"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(Faculty/Staff) Percentage of schools that have a tobacco-use prevention policy that specifically prohibits tobacco use in each of the following locations for faculty/staff.</a:t>
          </a:r>
        </a:p>
      </cdr:txBody>
    </cdr:sp>
  </cdr:relSizeAnchor>
  <cdr:relSizeAnchor xmlns:cdr="http://schemas.openxmlformats.org/drawingml/2006/chartDrawing">
    <cdr:from>
      <cdr:x>0.02053</cdr:x>
      <cdr:y>0.91792</cdr:y>
    </cdr:from>
    <cdr:to>
      <cdr:x>0.97347</cdr:x>
      <cdr:y>0.9988</cdr:y>
    </cdr:to>
    <cdr:sp macro="" textlink="">
      <cdr:nvSpPr>
        <cdr:cNvPr id="12"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0.89004</cdr:x>
      <cdr:y>0.95956</cdr:y>
    </cdr:from>
    <cdr:to>
      <cdr:x>1</cdr:x>
      <cdr:y>1</cdr:y>
    </cdr:to>
    <cdr:sp macro="" textlink="">
      <cdr:nvSpPr>
        <cdr:cNvPr id="13"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panose="02020603050405020304" pitchFamily="18" charset="0"/>
            </a:rPr>
            <a:t>Page 38 of 79</a:t>
          </a:r>
        </a:p>
      </cdr:txBody>
    </cdr:sp>
  </cdr:relSizeAnchor>
  <cdr:relSizeAnchor xmlns:cdr="http://schemas.openxmlformats.org/drawingml/2006/chartDrawing">
    <cdr:from>
      <cdr:x>0.02053</cdr:x>
      <cdr:y>0.95956</cdr:y>
    </cdr:from>
    <cdr:to>
      <cdr:x>0.9808</cdr:x>
      <cdr:y>1</cdr:y>
    </cdr:to>
    <cdr:sp macro="" textlink="">
      <cdr:nvSpPr>
        <cdr:cNvPr id="14"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39.xml><?xml version="1.0" encoding="utf-8"?>
<c:userShapes xmlns:c="http://schemas.openxmlformats.org/drawingml/2006/chart">
  <cdr:relSizeAnchor xmlns:cdr="http://schemas.openxmlformats.org/drawingml/2006/chartDrawing">
    <cdr:from>
      <cdr:x>0.05278</cdr:x>
      <cdr:y>0.2037</cdr:y>
    </cdr:from>
    <cdr:to>
      <cdr:x>0.08056</cdr:x>
      <cdr:y>0.34259</cdr:y>
    </cdr:to>
    <cdr:sp macro="" textlink="">
      <cdr:nvSpPr>
        <cdr:cNvPr id="2" name="y1"/>
        <cdr:cNvSpPr txBox="1"/>
      </cdr:nvSpPr>
      <cdr:spPr>
        <a:xfrm xmlns:a="http://schemas.openxmlformats.org/drawingml/2006/main">
          <a:off x="241300" y="5588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a.</a:t>
          </a:r>
        </a:p>
      </cdr:txBody>
    </cdr:sp>
  </cdr:relSizeAnchor>
  <cdr:relSizeAnchor xmlns:cdr="http://schemas.openxmlformats.org/drawingml/2006/chartDrawing">
    <cdr:from>
      <cdr:x>0.08056</cdr:x>
      <cdr:y>0.2037</cdr:y>
    </cdr:from>
    <cdr:to>
      <cdr:x>0.30278</cdr:x>
      <cdr:y>0.34259</cdr:y>
    </cdr:to>
    <cdr:sp macro="" textlink="">
      <cdr:nvSpPr>
        <cdr:cNvPr id="3" name="yt1"/>
        <cdr:cNvSpPr txBox="1"/>
      </cdr:nvSpPr>
      <cdr:spPr>
        <a:xfrm xmlns:a="http://schemas.openxmlformats.org/drawingml/2006/main">
          <a:off x="368300" y="5588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In school buildings</a:t>
          </a:r>
        </a:p>
      </cdr:txBody>
    </cdr:sp>
  </cdr:relSizeAnchor>
  <cdr:relSizeAnchor xmlns:cdr="http://schemas.openxmlformats.org/drawingml/2006/chartDrawing">
    <cdr:from>
      <cdr:x>0.05278</cdr:x>
      <cdr:y>0.36574</cdr:y>
    </cdr:from>
    <cdr:to>
      <cdr:x>0.08056</cdr:x>
      <cdr:y>0.50463</cdr:y>
    </cdr:to>
    <cdr:sp macro="" textlink="">
      <cdr:nvSpPr>
        <cdr:cNvPr id="4" name="y2"/>
        <cdr:cNvSpPr txBox="1"/>
      </cdr:nvSpPr>
      <cdr:spPr>
        <a:xfrm xmlns:a="http://schemas.openxmlformats.org/drawingml/2006/main">
          <a:off x="241300" y="1003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b.</a:t>
          </a:r>
        </a:p>
      </cdr:txBody>
    </cdr:sp>
  </cdr:relSizeAnchor>
  <cdr:relSizeAnchor xmlns:cdr="http://schemas.openxmlformats.org/drawingml/2006/chartDrawing">
    <cdr:from>
      <cdr:x>0.08056</cdr:x>
      <cdr:y>0.36574</cdr:y>
    </cdr:from>
    <cdr:to>
      <cdr:x>0.30278</cdr:x>
      <cdr:y>0.50463</cdr:y>
    </cdr:to>
    <cdr:sp macro="" textlink="">
      <cdr:nvSpPr>
        <cdr:cNvPr id="5" name="yt2"/>
        <cdr:cNvSpPr txBox="1"/>
      </cdr:nvSpPr>
      <cdr:spPr>
        <a:xfrm xmlns:a="http://schemas.openxmlformats.org/drawingml/2006/main">
          <a:off x="368300" y="1003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Outside on school grounds, including parking lots and playing fields</a:t>
          </a:r>
        </a:p>
      </cdr:txBody>
    </cdr:sp>
  </cdr:relSizeAnchor>
  <cdr:relSizeAnchor xmlns:cdr="http://schemas.openxmlformats.org/drawingml/2006/chartDrawing">
    <cdr:from>
      <cdr:x>0.05278</cdr:x>
      <cdr:y>0.54167</cdr:y>
    </cdr:from>
    <cdr:to>
      <cdr:x>0.08056</cdr:x>
      <cdr:y>0.68056</cdr:y>
    </cdr:to>
    <cdr:sp macro="" textlink="">
      <cdr:nvSpPr>
        <cdr:cNvPr id="6" name="y3"/>
        <cdr:cNvSpPr txBox="1"/>
      </cdr:nvSpPr>
      <cdr:spPr>
        <a:xfrm xmlns:a="http://schemas.openxmlformats.org/drawingml/2006/main">
          <a:off x="241300" y="14859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c.</a:t>
          </a:r>
        </a:p>
      </cdr:txBody>
    </cdr:sp>
  </cdr:relSizeAnchor>
  <cdr:relSizeAnchor xmlns:cdr="http://schemas.openxmlformats.org/drawingml/2006/chartDrawing">
    <cdr:from>
      <cdr:x>0.08056</cdr:x>
      <cdr:y>0.54167</cdr:y>
    </cdr:from>
    <cdr:to>
      <cdr:x>0.30278</cdr:x>
      <cdr:y>0.68056</cdr:y>
    </cdr:to>
    <cdr:sp macro="" textlink="">
      <cdr:nvSpPr>
        <cdr:cNvPr id="7" name="yt3"/>
        <cdr:cNvSpPr txBox="1"/>
      </cdr:nvSpPr>
      <cdr:spPr>
        <a:xfrm xmlns:a="http://schemas.openxmlformats.org/drawingml/2006/main">
          <a:off x="368300" y="14859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On school buses or other vehicles used to transport students</a:t>
          </a:r>
        </a:p>
      </cdr:txBody>
    </cdr:sp>
  </cdr:relSizeAnchor>
  <cdr:relSizeAnchor xmlns:cdr="http://schemas.openxmlformats.org/drawingml/2006/chartDrawing">
    <cdr:from>
      <cdr:x>0.05278</cdr:x>
      <cdr:y>0.71296</cdr:y>
    </cdr:from>
    <cdr:to>
      <cdr:x>0.08056</cdr:x>
      <cdr:y>0.85185</cdr:y>
    </cdr:to>
    <cdr:sp macro="" textlink="">
      <cdr:nvSpPr>
        <cdr:cNvPr id="8" name="y4"/>
        <cdr:cNvSpPr txBox="1"/>
      </cdr:nvSpPr>
      <cdr:spPr>
        <a:xfrm xmlns:a="http://schemas.openxmlformats.org/drawingml/2006/main">
          <a:off x="241300" y="19558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d.</a:t>
          </a:r>
        </a:p>
      </cdr:txBody>
    </cdr:sp>
  </cdr:relSizeAnchor>
  <cdr:relSizeAnchor xmlns:cdr="http://schemas.openxmlformats.org/drawingml/2006/chartDrawing">
    <cdr:from>
      <cdr:x>0.08056</cdr:x>
      <cdr:y>0.71296</cdr:y>
    </cdr:from>
    <cdr:to>
      <cdr:x>0.30278</cdr:x>
      <cdr:y>0.85185</cdr:y>
    </cdr:to>
    <cdr:sp macro="" textlink="">
      <cdr:nvSpPr>
        <cdr:cNvPr id="9" name="yt4"/>
        <cdr:cNvSpPr txBox="1"/>
      </cdr:nvSpPr>
      <cdr:spPr>
        <a:xfrm xmlns:a="http://schemas.openxmlformats.org/drawingml/2006/main">
          <a:off x="368300" y="19558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At off-campus, school-sponsored events</a:t>
          </a:r>
        </a:p>
      </cdr:txBody>
    </cdr:sp>
  </cdr:relSizeAnchor>
  <cdr:relSizeAnchor xmlns:cdr="http://schemas.openxmlformats.org/drawingml/2006/chartDrawing">
    <cdr:from>
      <cdr:x>0.02053</cdr:x>
      <cdr:y>0.02831</cdr:y>
    </cdr:from>
    <cdr:to>
      <cdr:x>0.04985</cdr:x>
      <cdr:y>0.10918</cdr:y>
    </cdr:to>
    <cdr:sp macro="" textlink="">
      <cdr:nvSpPr>
        <cdr:cNvPr id="10"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26.</a:t>
          </a:r>
        </a:p>
      </cdr:txBody>
    </cdr:sp>
  </cdr:relSizeAnchor>
  <cdr:relSizeAnchor xmlns:cdr="http://schemas.openxmlformats.org/drawingml/2006/chartDrawing">
    <cdr:from>
      <cdr:x>0.04985</cdr:x>
      <cdr:y>0.02831</cdr:y>
    </cdr:from>
    <cdr:to>
      <cdr:x>0.97347</cdr:x>
      <cdr:y>0.10918</cdr:y>
    </cdr:to>
    <cdr:sp macro="" textlink="">
      <cdr:nvSpPr>
        <cdr:cNvPr id="11"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(Visitors) Percentage of schools that have a tobacco-use prevention policy that specifically prohibits tobacco use in each of the following locations for visitors.</a:t>
          </a:r>
        </a:p>
      </cdr:txBody>
    </cdr:sp>
  </cdr:relSizeAnchor>
  <cdr:relSizeAnchor xmlns:cdr="http://schemas.openxmlformats.org/drawingml/2006/chartDrawing">
    <cdr:from>
      <cdr:x>0.02053</cdr:x>
      <cdr:y>0.91792</cdr:y>
    </cdr:from>
    <cdr:to>
      <cdr:x>0.97347</cdr:x>
      <cdr:y>0.9988</cdr:y>
    </cdr:to>
    <cdr:sp macro="" textlink="">
      <cdr:nvSpPr>
        <cdr:cNvPr id="12"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0.89004</cdr:x>
      <cdr:y>0.95956</cdr:y>
    </cdr:from>
    <cdr:to>
      <cdr:x>1</cdr:x>
      <cdr:y>1</cdr:y>
    </cdr:to>
    <cdr:sp macro="" textlink="">
      <cdr:nvSpPr>
        <cdr:cNvPr id="13"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panose="02020603050405020304" pitchFamily="18" charset="0"/>
            </a:rPr>
            <a:t>Page 39 of 79</a:t>
          </a:r>
        </a:p>
      </cdr:txBody>
    </cdr:sp>
  </cdr:relSizeAnchor>
  <cdr:relSizeAnchor xmlns:cdr="http://schemas.openxmlformats.org/drawingml/2006/chartDrawing">
    <cdr:from>
      <cdr:x>0.02053</cdr:x>
      <cdr:y>0.95956</cdr:y>
    </cdr:from>
    <cdr:to>
      <cdr:x>0.9808</cdr:x>
      <cdr:y>1</cdr:y>
    </cdr:to>
    <cdr:sp macro="" textlink="">
      <cdr:nvSpPr>
        <cdr:cNvPr id="14"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4.xml><?xml version="1.0" encoding="utf-8"?>
<c:userShapes xmlns:c="http://schemas.openxmlformats.org/drawingml/2006/chart">
  <cdr:relSizeAnchor xmlns:cdr="http://schemas.openxmlformats.org/drawingml/2006/chartDrawing">
    <cdr:from>
      <cdr:x>0.05278</cdr:x>
      <cdr:y>0.19444</cdr:y>
    </cdr:from>
    <cdr:to>
      <cdr:x>0.08056</cdr:x>
      <cdr:y>0.31019</cdr:y>
    </cdr:to>
    <cdr:sp macro="" textlink="">
      <cdr:nvSpPr>
        <cdr:cNvPr id="2" name="y1"/>
        <cdr:cNvSpPr txBox="1"/>
      </cdr:nvSpPr>
      <cdr:spPr>
        <a:xfrm xmlns:a="http://schemas.openxmlformats.org/drawingml/2006/main">
          <a:off x="241300" y="5334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f.</a:t>
          </a:r>
        </a:p>
      </cdr:txBody>
    </cdr:sp>
  </cdr:relSizeAnchor>
  <cdr:relSizeAnchor xmlns:cdr="http://schemas.openxmlformats.org/drawingml/2006/chartDrawing">
    <cdr:from>
      <cdr:x>0.08056</cdr:x>
      <cdr:y>0.19444</cdr:y>
    </cdr:from>
    <cdr:to>
      <cdr:x>0.30278</cdr:x>
      <cdr:y>0.31019</cdr:y>
    </cdr:to>
    <cdr:sp macro="" textlink="">
      <cdr:nvSpPr>
        <cdr:cNvPr id="3" name="yt1"/>
        <cdr:cNvSpPr txBox="1"/>
      </cdr:nvSpPr>
      <cdr:spPr>
        <a:xfrm xmlns:a="http://schemas.openxmlformats.org/drawingml/2006/main">
          <a:off x="368300" y="5334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Health services</a:t>
          </a:r>
        </a:p>
      </cdr:txBody>
    </cdr:sp>
  </cdr:relSizeAnchor>
  <cdr:relSizeAnchor xmlns:cdr="http://schemas.openxmlformats.org/drawingml/2006/chartDrawing">
    <cdr:from>
      <cdr:x>0.05278</cdr:x>
      <cdr:y>0.31944</cdr:y>
    </cdr:from>
    <cdr:to>
      <cdr:x>0.08056</cdr:x>
      <cdr:y>0.43519</cdr:y>
    </cdr:to>
    <cdr:sp macro="" textlink="">
      <cdr:nvSpPr>
        <cdr:cNvPr id="4" name="y2"/>
        <cdr:cNvSpPr txBox="1"/>
      </cdr:nvSpPr>
      <cdr:spPr>
        <a:xfrm xmlns:a="http://schemas.openxmlformats.org/drawingml/2006/main">
          <a:off x="241300" y="8763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g.</a:t>
          </a:r>
        </a:p>
      </cdr:txBody>
    </cdr:sp>
  </cdr:relSizeAnchor>
  <cdr:relSizeAnchor xmlns:cdr="http://schemas.openxmlformats.org/drawingml/2006/chartDrawing">
    <cdr:from>
      <cdr:x>0.08056</cdr:x>
      <cdr:y>0.31944</cdr:y>
    </cdr:from>
    <cdr:to>
      <cdr:x>0.30278</cdr:x>
      <cdr:y>0.43519</cdr:y>
    </cdr:to>
    <cdr:sp macro="" textlink="">
      <cdr:nvSpPr>
        <cdr:cNvPr id="5" name="yt2"/>
        <cdr:cNvSpPr txBox="1"/>
      </cdr:nvSpPr>
      <cdr:spPr>
        <a:xfrm xmlns:a="http://schemas.openxmlformats.org/drawingml/2006/main">
          <a:off x="368300" y="8763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Counseling, psychological, and social services</a:t>
          </a:r>
        </a:p>
      </cdr:txBody>
    </cdr:sp>
  </cdr:relSizeAnchor>
  <cdr:relSizeAnchor xmlns:cdr="http://schemas.openxmlformats.org/drawingml/2006/chartDrawing">
    <cdr:from>
      <cdr:x>0.05278</cdr:x>
      <cdr:y>0.44444</cdr:y>
    </cdr:from>
    <cdr:to>
      <cdr:x>0.08056</cdr:x>
      <cdr:y>0.56019</cdr:y>
    </cdr:to>
    <cdr:sp macro="" textlink="">
      <cdr:nvSpPr>
        <cdr:cNvPr id="6" name="y3"/>
        <cdr:cNvSpPr txBox="1"/>
      </cdr:nvSpPr>
      <cdr:spPr>
        <a:xfrm xmlns:a="http://schemas.openxmlformats.org/drawingml/2006/main">
          <a:off x="241300" y="12192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h.</a:t>
          </a:r>
        </a:p>
      </cdr:txBody>
    </cdr:sp>
  </cdr:relSizeAnchor>
  <cdr:relSizeAnchor xmlns:cdr="http://schemas.openxmlformats.org/drawingml/2006/chartDrawing">
    <cdr:from>
      <cdr:x>0.08056</cdr:x>
      <cdr:y>0.44444</cdr:y>
    </cdr:from>
    <cdr:to>
      <cdr:x>0.30278</cdr:x>
      <cdr:y>0.56019</cdr:y>
    </cdr:to>
    <cdr:sp macro="" textlink="">
      <cdr:nvSpPr>
        <cdr:cNvPr id="7" name="yt3"/>
        <cdr:cNvSpPr txBox="1"/>
      </cdr:nvSpPr>
      <cdr:spPr>
        <a:xfrm xmlns:a="http://schemas.openxmlformats.org/drawingml/2006/main">
          <a:off x="368300" y="12192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Physical environment</a:t>
          </a:r>
        </a:p>
      </cdr:txBody>
    </cdr:sp>
  </cdr:relSizeAnchor>
  <cdr:relSizeAnchor xmlns:cdr="http://schemas.openxmlformats.org/drawingml/2006/chartDrawing">
    <cdr:from>
      <cdr:x>0.05278</cdr:x>
      <cdr:y>0.58333</cdr:y>
    </cdr:from>
    <cdr:to>
      <cdr:x>0.08056</cdr:x>
      <cdr:y>0.69907</cdr:y>
    </cdr:to>
    <cdr:sp macro="" textlink="">
      <cdr:nvSpPr>
        <cdr:cNvPr id="8" name="y4"/>
        <cdr:cNvSpPr txBox="1"/>
      </cdr:nvSpPr>
      <cdr:spPr>
        <a:xfrm xmlns:a="http://schemas.openxmlformats.org/drawingml/2006/main">
          <a:off x="241300" y="16002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i.</a:t>
          </a:r>
        </a:p>
      </cdr:txBody>
    </cdr:sp>
  </cdr:relSizeAnchor>
  <cdr:relSizeAnchor xmlns:cdr="http://schemas.openxmlformats.org/drawingml/2006/chartDrawing">
    <cdr:from>
      <cdr:x>0.08056</cdr:x>
      <cdr:y>0.58333</cdr:y>
    </cdr:from>
    <cdr:to>
      <cdr:x>0.30278</cdr:x>
      <cdr:y>0.69907</cdr:y>
    </cdr:to>
    <cdr:sp macro="" textlink="">
      <cdr:nvSpPr>
        <cdr:cNvPr id="9" name="yt4"/>
        <cdr:cNvSpPr txBox="1"/>
      </cdr:nvSpPr>
      <cdr:spPr>
        <a:xfrm xmlns:a="http://schemas.openxmlformats.org/drawingml/2006/main">
          <a:off x="368300" y="16002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Social and emotional climate</a:t>
          </a:r>
        </a:p>
      </cdr:txBody>
    </cdr:sp>
  </cdr:relSizeAnchor>
  <cdr:relSizeAnchor xmlns:cdr="http://schemas.openxmlformats.org/drawingml/2006/chartDrawing">
    <cdr:from>
      <cdr:x>0.05278</cdr:x>
      <cdr:y>0.71296</cdr:y>
    </cdr:from>
    <cdr:to>
      <cdr:x>0.08056</cdr:x>
      <cdr:y>0.8287</cdr:y>
    </cdr:to>
    <cdr:sp macro="" textlink="">
      <cdr:nvSpPr>
        <cdr:cNvPr id="10" name="y5"/>
        <cdr:cNvSpPr txBox="1"/>
      </cdr:nvSpPr>
      <cdr:spPr>
        <a:xfrm xmlns:a="http://schemas.openxmlformats.org/drawingml/2006/main">
          <a:off x="241300" y="19558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j.</a:t>
          </a:r>
        </a:p>
      </cdr:txBody>
    </cdr:sp>
  </cdr:relSizeAnchor>
  <cdr:relSizeAnchor xmlns:cdr="http://schemas.openxmlformats.org/drawingml/2006/chartDrawing">
    <cdr:from>
      <cdr:x>0.08056</cdr:x>
      <cdr:y>0.71296</cdr:y>
    </cdr:from>
    <cdr:to>
      <cdr:x>0.30278</cdr:x>
      <cdr:y>0.8287</cdr:y>
    </cdr:to>
    <cdr:sp macro="" textlink="">
      <cdr:nvSpPr>
        <cdr:cNvPr id="11" name="yt5"/>
        <cdr:cNvSpPr txBox="1"/>
      </cdr:nvSpPr>
      <cdr:spPr>
        <a:xfrm xmlns:a="http://schemas.openxmlformats.org/drawingml/2006/main">
          <a:off x="368300" y="19558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Family engagement</a:t>
          </a:r>
        </a:p>
      </cdr:txBody>
    </cdr:sp>
  </cdr:relSizeAnchor>
  <cdr:relSizeAnchor xmlns:cdr="http://schemas.openxmlformats.org/drawingml/2006/chartDrawing">
    <cdr:from>
      <cdr:x>0.02053</cdr:x>
      <cdr:y>0.02831</cdr:y>
    </cdr:from>
    <cdr:to>
      <cdr:x>0.04985</cdr:x>
      <cdr:y>0.10918</cdr:y>
    </cdr:to>
    <cdr:sp macro="" textlink="">
      <cdr:nvSpPr>
        <cdr:cNvPr id="1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2.</a:t>
          </a:r>
        </a:p>
      </cdr:txBody>
    </cdr:sp>
  </cdr:relSizeAnchor>
  <cdr:relSizeAnchor xmlns:cdr="http://schemas.openxmlformats.org/drawingml/2006/chartDrawing">
    <cdr:from>
      <cdr:x>0.04985</cdr:x>
      <cdr:y>0.02831</cdr:y>
    </cdr:from>
    <cdr:to>
      <cdr:x>0.97347</cdr:x>
      <cdr:y>0.10918</cdr:y>
    </cdr:to>
    <cdr:sp macro="" textlink="">
      <cdr:nvSpPr>
        <cdr:cNvPr id="1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with a School Improvement Plan that includes health-related objectives on the following topics.</a:t>
          </a:r>
        </a:p>
      </cdr:txBody>
    </cdr:sp>
  </cdr:relSizeAnchor>
  <cdr:relSizeAnchor xmlns:cdr="http://schemas.openxmlformats.org/drawingml/2006/chartDrawing">
    <cdr:from>
      <cdr:x>0.02053</cdr:x>
      <cdr:y>0.91792</cdr:y>
    </cdr:from>
    <cdr:to>
      <cdr:x>0.97347</cdr:x>
      <cdr:y>0.9988</cdr:y>
    </cdr:to>
    <cdr:sp macro="" textlink="">
      <cdr:nvSpPr>
        <cdr:cNvPr id="1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0.89004</cdr:x>
      <cdr:y>0.95956</cdr:y>
    </cdr:from>
    <cdr:to>
      <cdr:x>1</cdr:x>
      <cdr:y>1</cdr:y>
    </cdr:to>
    <cdr:sp macro="" textlink="">
      <cdr:nvSpPr>
        <cdr:cNvPr id="1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panose="02020603050405020304" pitchFamily="18" charset="0"/>
            </a:rPr>
            <a:t>Page 4 of 79</a:t>
          </a:r>
        </a:p>
      </cdr:txBody>
    </cdr:sp>
  </cdr:relSizeAnchor>
  <cdr:relSizeAnchor xmlns:cdr="http://schemas.openxmlformats.org/drawingml/2006/chartDrawing">
    <cdr:from>
      <cdr:x>0.02053</cdr:x>
      <cdr:y>0.95956</cdr:y>
    </cdr:from>
    <cdr:to>
      <cdr:x>0.9808</cdr:x>
      <cdr:y>1</cdr:y>
    </cdr:to>
    <cdr:sp macro="" textlink="">
      <cdr:nvSpPr>
        <cdr:cNvPr id="16"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40.xml><?xml version="1.0" encoding="utf-8"?>
<c:userShapes xmlns:c="http://schemas.openxmlformats.org/drawingml/2006/chart">
  <cdr:relSizeAnchor xmlns:cdr="http://schemas.openxmlformats.org/drawingml/2006/chartDrawing">
    <cdr:from>
      <cdr:x>0.02053</cdr:x>
      <cdr:y>0.02831</cdr:y>
    </cdr:from>
    <cdr:to>
      <cdr:x>0.04985</cdr:x>
      <cdr:y>0.10918</cdr:y>
    </cdr:to>
    <cdr:sp macro="" textlink="">
      <cdr:nvSpPr>
        <cdr:cNvPr id="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26N.</a:t>
          </a:r>
        </a:p>
      </cdr:txBody>
    </cdr:sp>
  </cdr:relSizeAnchor>
  <cdr:relSizeAnchor xmlns:cdr="http://schemas.openxmlformats.org/drawingml/2006/chartDrawing">
    <cdr:from>
      <cdr:x>0.05349</cdr:x>
      <cdr:y>0.02831</cdr:y>
    </cdr:from>
    <cdr:to>
      <cdr:x>0.97347</cdr:x>
      <cdr:y>0.14344</cdr:y>
    </cdr:to>
    <cdr:sp macro="" textlink="">
      <cdr:nvSpPr>
        <cdr:cNvPr id="3" name="PageTitle"/>
        <cdr:cNvSpPr txBox="1"/>
      </cdr:nvSpPr>
      <cdr:spPr>
        <a:xfrm xmlns:a="http://schemas.openxmlformats.org/drawingml/2006/main">
          <a:off x="463363" y="177825"/>
          <a:ext cx="7969419" cy="723189"/>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follow a policy that mandates a "tobacco-free environment."  A "tobacco-free environment" is one that prohibits tobacco use by students, staff, and visitors in school buildings, at school functions, in school vehicles, on school grounds, and at off-site school events, applicable 24 hours a day and seven days a week.*</a:t>
          </a:r>
        </a:p>
      </cdr:txBody>
    </cdr:sp>
  </cdr:relSizeAnchor>
  <cdr:relSizeAnchor xmlns:cdr="http://schemas.openxmlformats.org/drawingml/2006/chartDrawing">
    <cdr:from>
      <cdr:x>0.02053</cdr:x>
      <cdr:y>0.91792</cdr:y>
    </cdr:from>
    <cdr:to>
      <cdr:x>0.97347</cdr:x>
      <cdr:y>0.9988</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*Responses to question 24 (a, b, c, and d), question 25 (a and b), and question 26 (a, b, c, and d) are all "yes."</a:t>
          </a:r>
        </a:p>
      </cdr:txBody>
    </cdr:sp>
  </cdr:relSizeAnchor>
  <cdr:relSizeAnchor xmlns:cdr="http://schemas.openxmlformats.org/drawingml/2006/chartDrawing">
    <cdr:from>
      <cdr:x>0.89004</cdr:x>
      <cdr:y>0.95956</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panose="02020603050405020304" pitchFamily="18" charset="0"/>
            </a:rPr>
            <a:t>Page 40 of 79</a:t>
          </a:r>
        </a:p>
      </cdr:txBody>
    </cdr:sp>
  </cdr:relSizeAnchor>
  <cdr:relSizeAnchor xmlns:cdr="http://schemas.openxmlformats.org/drawingml/2006/chartDrawing">
    <cdr:from>
      <cdr:x>0.02052</cdr:x>
      <cdr:y>0.9596</cdr:y>
    </cdr:from>
    <cdr:to>
      <cdr:x>0.98069</cdr:x>
      <cdr:y>1</cdr:y>
    </cdr:to>
    <cdr:sp macro="" textlink="">
      <cdr:nvSpPr>
        <cdr:cNvPr id="6"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41.xml><?xml version="1.0" encoding="utf-8"?>
<c:userShapes xmlns:c="http://schemas.openxmlformats.org/drawingml/2006/chart">
  <cdr:relSizeAnchor xmlns:cdr="http://schemas.openxmlformats.org/drawingml/2006/chartDrawing">
    <cdr:from>
      <cdr:x>0.02053</cdr:x>
      <cdr:y>0.02831</cdr:y>
    </cdr:from>
    <cdr:to>
      <cdr:x>0.04985</cdr:x>
      <cdr:y>0.10918</cdr:y>
    </cdr:to>
    <cdr:sp macro="" textlink="">
      <cdr:nvSpPr>
        <cdr:cNvPr id="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27.</a:t>
          </a:r>
        </a:p>
      </cdr:txBody>
    </cdr:sp>
  </cdr:relSizeAnchor>
  <cdr:relSizeAnchor xmlns:cdr="http://schemas.openxmlformats.org/drawingml/2006/chartDrawing">
    <cdr:from>
      <cdr:x>0.04985</cdr:x>
      <cdr:y>0.02831</cdr:y>
    </cdr:from>
    <cdr:to>
      <cdr:x>0.97347</cdr:x>
      <cdr:y>0.10918</cdr:y>
    </cdr:to>
    <cdr:sp macro="" textlink="">
      <cdr:nvSpPr>
        <cdr:cNvPr id="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post signs marking a tobacco-free school zone, that is, a specified distance from school grounds where tobacco use is not allowed.</a:t>
          </a:r>
        </a:p>
      </cdr:txBody>
    </cdr:sp>
  </cdr:relSizeAnchor>
  <cdr:relSizeAnchor xmlns:cdr="http://schemas.openxmlformats.org/drawingml/2006/chartDrawing">
    <cdr:from>
      <cdr:x>0.02053</cdr:x>
      <cdr:y>0.91792</cdr:y>
    </cdr:from>
    <cdr:to>
      <cdr:x>0.97347</cdr:x>
      <cdr:y>0.9988</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0.89004</cdr:x>
      <cdr:y>0.95956</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panose="02020603050405020304" pitchFamily="18" charset="0"/>
            </a:rPr>
            <a:t>Page 41 of 79</a:t>
          </a:r>
        </a:p>
      </cdr:txBody>
    </cdr:sp>
  </cdr:relSizeAnchor>
  <cdr:relSizeAnchor xmlns:cdr="http://schemas.openxmlformats.org/drawingml/2006/chartDrawing">
    <cdr:from>
      <cdr:x>0.02053</cdr:x>
      <cdr:y>0.95956</cdr:y>
    </cdr:from>
    <cdr:to>
      <cdr:x>0.9808</cdr:x>
      <cdr:y>1</cdr:y>
    </cdr:to>
    <cdr:sp macro="" textlink="">
      <cdr:nvSpPr>
        <cdr:cNvPr id="6"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42.xml><?xml version="1.0" encoding="utf-8"?>
<c:userShapes xmlns:c="http://schemas.openxmlformats.org/drawingml/2006/chart">
  <cdr:relSizeAnchor xmlns:cdr="http://schemas.openxmlformats.org/drawingml/2006/chartDrawing">
    <cdr:from>
      <cdr:x>0.05278</cdr:x>
      <cdr:y>0.19444</cdr:y>
    </cdr:from>
    <cdr:to>
      <cdr:x>0.08056</cdr:x>
      <cdr:y>0.31019</cdr:y>
    </cdr:to>
    <cdr:sp macro="" textlink="">
      <cdr:nvSpPr>
        <cdr:cNvPr id="2" name="y1"/>
        <cdr:cNvSpPr txBox="1"/>
      </cdr:nvSpPr>
      <cdr:spPr>
        <a:xfrm xmlns:a="http://schemas.openxmlformats.org/drawingml/2006/main">
          <a:off x="241300" y="5334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a.</a:t>
          </a:r>
        </a:p>
      </cdr:txBody>
    </cdr:sp>
  </cdr:relSizeAnchor>
  <cdr:relSizeAnchor xmlns:cdr="http://schemas.openxmlformats.org/drawingml/2006/chartDrawing">
    <cdr:from>
      <cdr:x>0.08056</cdr:x>
      <cdr:y>0.19444</cdr:y>
    </cdr:from>
    <cdr:to>
      <cdr:x>0.30278</cdr:x>
      <cdr:y>0.31019</cdr:y>
    </cdr:to>
    <cdr:sp macro="" textlink="">
      <cdr:nvSpPr>
        <cdr:cNvPr id="3" name="yt1"/>
        <cdr:cNvSpPr txBox="1"/>
      </cdr:nvSpPr>
      <cdr:spPr>
        <a:xfrm xmlns:a="http://schemas.openxmlformats.org/drawingml/2006/main">
          <a:off x="368300" y="5334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Foods or beverages are not offered at school celebrations</a:t>
          </a:r>
        </a:p>
      </cdr:txBody>
    </cdr:sp>
  </cdr:relSizeAnchor>
  <cdr:relSizeAnchor xmlns:cdr="http://schemas.openxmlformats.org/drawingml/2006/chartDrawing">
    <cdr:from>
      <cdr:x>0.05278</cdr:x>
      <cdr:y>0.31944</cdr:y>
    </cdr:from>
    <cdr:to>
      <cdr:x>0.08056</cdr:x>
      <cdr:y>0.43519</cdr:y>
    </cdr:to>
    <cdr:sp macro="" textlink="">
      <cdr:nvSpPr>
        <cdr:cNvPr id="4" name="y2"/>
        <cdr:cNvSpPr txBox="1"/>
      </cdr:nvSpPr>
      <cdr:spPr>
        <a:xfrm xmlns:a="http://schemas.openxmlformats.org/drawingml/2006/main">
          <a:off x="241300" y="8763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b.</a:t>
          </a:r>
        </a:p>
      </cdr:txBody>
    </cdr:sp>
  </cdr:relSizeAnchor>
  <cdr:relSizeAnchor xmlns:cdr="http://schemas.openxmlformats.org/drawingml/2006/chartDrawing">
    <cdr:from>
      <cdr:x>0.08056</cdr:x>
      <cdr:y>0.31944</cdr:y>
    </cdr:from>
    <cdr:to>
      <cdr:x>0.30278</cdr:x>
      <cdr:y>0.43519</cdr:y>
    </cdr:to>
    <cdr:sp macro="" textlink="">
      <cdr:nvSpPr>
        <cdr:cNvPr id="5" name="yt2"/>
        <cdr:cNvSpPr txBox="1"/>
      </cdr:nvSpPr>
      <cdr:spPr>
        <a:xfrm xmlns:a="http://schemas.openxmlformats.org/drawingml/2006/main">
          <a:off x="368300" y="8763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Never</a:t>
          </a:r>
        </a:p>
      </cdr:txBody>
    </cdr:sp>
  </cdr:relSizeAnchor>
  <cdr:relSizeAnchor xmlns:cdr="http://schemas.openxmlformats.org/drawingml/2006/chartDrawing">
    <cdr:from>
      <cdr:x>0.05278</cdr:x>
      <cdr:y>0.44444</cdr:y>
    </cdr:from>
    <cdr:to>
      <cdr:x>0.08056</cdr:x>
      <cdr:y>0.56019</cdr:y>
    </cdr:to>
    <cdr:sp macro="" textlink="">
      <cdr:nvSpPr>
        <cdr:cNvPr id="6" name="y3"/>
        <cdr:cNvSpPr txBox="1"/>
      </cdr:nvSpPr>
      <cdr:spPr>
        <a:xfrm xmlns:a="http://schemas.openxmlformats.org/drawingml/2006/main">
          <a:off x="241300" y="12192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c.</a:t>
          </a:r>
        </a:p>
      </cdr:txBody>
    </cdr:sp>
  </cdr:relSizeAnchor>
  <cdr:relSizeAnchor xmlns:cdr="http://schemas.openxmlformats.org/drawingml/2006/chartDrawing">
    <cdr:from>
      <cdr:x>0.08056</cdr:x>
      <cdr:y>0.44444</cdr:y>
    </cdr:from>
    <cdr:to>
      <cdr:x>0.30278</cdr:x>
      <cdr:y>0.56019</cdr:y>
    </cdr:to>
    <cdr:sp macro="" textlink="">
      <cdr:nvSpPr>
        <cdr:cNvPr id="7" name="yt3"/>
        <cdr:cNvSpPr txBox="1"/>
      </cdr:nvSpPr>
      <cdr:spPr>
        <a:xfrm xmlns:a="http://schemas.openxmlformats.org/drawingml/2006/main">
          <a:off x="368300" y="12192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Rarely</a:t>
          </a:r>
        </a:p>
      </cdr:txBody>
    </cdr:sp>
  </cdr:relSizeAnchor>
  <cdr:relSizeAnchor xmlns:cdr="http://schemas.openxmlformats.org/drawingml/2006/chartDrawing">
    <cdr:from>
      <cdr:x>0.05278</cdr:x>
      <cdr:y>0.58333</cdr:y>
    </cdr:from>
    <cdr:to>
      <cdr:x>0.08056</cdr:x>
      <cdr:y>0.69907</cdr:y>
    </cdr:to>
    <cdr:sp macro="" textlink="">
      <cdr:nvSpPr>
        <cdr:cNvPr id="8" name="y4"/>
        <cdr:cNvSpPr txBox="1"/>
      </cdr:nvSpPr>
      <cdr:spPr>
        <a:xfrm xmlns:a="http://schemas.openxmlformats.org/drawingml/2006/main">
          <a:off x="241300" y="16002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d.</a:t>
          </a:r>
        </a:p>
      </cdr:txBody>
    </cdr:sp>
  </cdr:relSizeAnchor>
  <cdr:relSizeAnchor xmlns:cdr="http://schemas.openxmlformats.org/drawingml/2006/chartDrawing">
    <cdr:from>
      <cdr:x>0.08056</cdr:x>
      <cdr:y>0.58333</cdr:y>
    </cdr:from>
    <cdr:to>
      <cdr:x>0.30278</cdr:x>
      <cdr:y>0.69907</cdr:y>
    </cdr:to>
    <cdr:sp macro="" textlink="">
      <cdr:nvSpPr>
        <cdr:cNvPr id="9" name="yt4"/>
        <cdr:cNvSpPr txBox="1"/>
      </cdr:nvSpPr>
      <cdr:spPr>
        <a:xfrm xmlns:a="http://schemas.openxmlformats.org/drawingml/2006/main">
          <a:off x="368300" y="16002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Sometimes</a:t>
          </a:r>
        </a:p>
      </cdr:txBody>
    </cdr:sp>
  </cdr:relSizeAnchor>
  <cdr:relSizeAnchor xmlns:cdr="http://schemas.openxmlformats.org/drawingml/2006/chartDrawing">
    <cdr:from>
      <cdr:x>0.05278</cdr:x>
      <cdr:y>0.71296</cdr:y>
    </cdr:from>
    <cdr:to>
      <cdr:x>0.08056</cdr:x>
      <cdr:y>0.8287</cdr:y>
    </cdr:to>
    <cdr:sp macro="" textlink="">
      <cdr:nvSpPr>
        <cdr:cNvPr id="10" name="y5"/>
        <cdr:cNvSpPr txBox="1"/>
      </cdr:nvSpPr>
      <cdr:spPr>
        <a:xfrm xmlns:a="http://schemas.openxmlformats.org/drawingml/2006/main">
          <a:off x="241300" y="19558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e.</a:t>
          </a:r>
        </a:p>
      </cdr:txBody>
    </cdr:sp>
  </cdr:relSizeAnchor>
  <cdr:relSizeAnchor xmlns:cdr="http://schemas.openxmlformats.org/drawingml/2006/chartDrawing">
    <cdr:from>
      <cdr:x>0.08056</cdr:x>
      <cdr:y>0.71296</cdr:y>
    </cdr:from>
    <cdr:to>
      <cdr:x>0.30278</cdr:x>
      <cdr:y>0.8287</cdr:y>
    </cdr:to>
    <cdr:sp macro="" textlink="">
      <cdr:nvSpPr>
        <cdr:cNvPr id="11" name="yt5"/>
        <cdr:cNvSpPr txBox="1"/>
      </cdr:nvSpPr>
      <cdr:spPr>
        <a:xfrm xmlns:a="http://schemas.openxmlformats.org/drawingml/2006/main">
          <a:off x="368300" y="19558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Always or almost always</a:t>
          </a:r>
        </a:p>
      </cdr:txBody>
    </cdr:sp>
  </cdr:relSizeAnchor>
  <cdr:relSizeAnchor xmlns:cdr="http://schemas.openxmlformats.org/drawingml/2006/chartDrawing">
    <cdr:from>
      <cdr:x>0.02053</cdr:x>
      <cdr:y>0.02831</cdr:y>
    </cdr:from>
    <cdr:to>
      <cdr:x>0.04985</cdr:x>
      <cdr:y>0.10918</cdr:y>
    </cdr:to>
    <cdr:sp macro="" textlink="">
      <cdr:nvSpPr>
        <cdr:cNvPr id="1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28.</a:t>
          </a:r>
        </a:p>
      </cdr:txBody>
    </cdr:sp>
  </cdr:relSizeAnchor>
  <cdr:relSizeAnchor xmlns:cdr="http://schemas.openxmlformats.org/drawingml/2006/chartDrawing">
    <cdr:from>
      <cdr:x>0.04985</cdr:x>
      <cdr:y>0.02831</cdr:y>
    </cdr:from>
    <cdr:to>
      <cdr:x>0.97347</cdr:x>
      <cdr:y>0.10918</cdr:y>
    </cdr:to>
    <cdr:sp macro="" textlink="">
      <cdr:nvSpPr>
        <cdr:cNvPr id="1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never, rarely, sometimes, or always or almost always offer fruits or non-fried vegetables at celebrations when foods and beverages are offered.</a:t>
          </a:r>
        </a:p>
      </cdr:txBody>
    </cdr:sp>
  </cdr:relSizeAnchor>
  <cdr:relSizeAnchor xmlns:cdr="http://schemas.openxmlformats.org/drawingml/2006/chartDrawing">
    <cdr:from>
      <cdr:x>0.02053</cdr:x>
      <cdr:y>0.91792</cdr:y>
    </cdr:from>
    <cdr:to>
      <cdr:x>0.97347</cdr:x>
      <cdr:y>0.9988</cdr:y>
    </cdr:to>
    <cdr:sp macro="" textlink="">
      <cdr:nvSpPr>
        <cdr:cNvPr id="1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0.89004</cdr:x>
      <cdr:y>0.95956</cdr:y>
    </cdr:from>
    <cdr:to>
      <cdr:x>1</cdr:x>
      <cdr:y>1</cdr:y>
    </cdr:to>
    <cdr:sp macro="" textlink="">
      <cdr:nvSpPr>
        <cdr:cNvPr id="1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panose="02020603050405020304" pitchFamily="18" charset="0"/>
            </a:rPr>
            <a:t>Page 42 of 79</a:t>
          </a:r>
        </a:p>
      </cdr:txBody>
    </cdr:sp>
  </cdr:relSizeAnchor>
  <cdr:relSizeAnchor xmlns:cdr="http://schemas.openxmlformats.org/drawingml/2006/chartDrawing">
    <cdr:from>
      <cdr:x>0.02052</cdr:x>
      <cdr:y>0.9596</cdr:y>
    </cdr:from>
    <cdr:to>
      <cdr:x>0.98069</cdr:x>
      <cdr:y>1</cdr:y>
    </cdr:to>
    <cdr:sp macro="" textlink="">
      <cdr:nvSpPr>
        <cdr:cNvPr id="16"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43.xml><?xml version="1.0" encoding="utf-8"?>
<c:userShapes xmlns:c="http://schemas.openxmlformats.org/drawingml/2006/chart">
  <cdr:relSizeAnchor xmlns:cdr="http://schemas.openxmlformats.org/drawingml/2006/chartDrawing">
    <cdr:from>
      <cdr:x>0.02053</cdr:x>
      <cdr:y>0.02831</cdr:y>
    </cdr:from>
    <cdr:to>
      <cdr:x>0.04985</cdr:x>
      <cdr:y>0.10918</cdr:y>
    </cdr:to>
    <cdr:sp macro="" textlink="">
      <cdr:nvSpPr>
        <cdr:cNvPr id="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28N.</a:t>
          </a:r>
        </a:p>
      </cdr:txBody>
    </cdr:sp>
  </cdr:relSizeAnchor>
  <cdr:relSizeAnchor xmlns:cdr="http://schemas.openxmlformats.org/drawingml/2006/chartDrawing">
    <cdr:from>
      <cdr:x>0.05349</cdr:x>
      <cdr:y>0.02831</cdr:y>
    </cdr:from>
    <cdr:to>
      <cdr:x>0.97347</cdr:x>
      <cdr:y>0.10918</cdr:y>
    </cdr:to>
    <cdr:sp macro="" textlink="">
      <cdr:nvSpPr>
        <cdr:cNvPr id="3" name="PageTitle"/>
        <cdr:cNvSpPr txBox="1"/>
      </cdr:nvSpPr>
      <cdr:spPr>
        <a:xfrm xmlns:a="http://schemas.openxmlformats.org/drawingml/2006/main">
          <a:off x="463378" y="177825"/>
          <a:ext cx="7969404" cy="507973"/>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offer fruits or non-fried vegetables in vending machines or school stores, and almost always or always at celebrations when foods and beverages are offered.</a:t>
          </a:r>
        </a:p>
      </cdr:txBody>
    </cdr:sp>
  </cdr:relSizeAnchor>
  <cdr:relSizeAnchor xmlns:cdr="http://schemas.openxmlformats.org/drawingml/2006/chartDrawing">
    <cdr:from>
      <cdr:x>0.02053</cdr:x>
      <cdr:y>0.91792</cdr:y>
    </cdr:from>
    <cdr:to>
      <cdr:x>0.97347</cdr:x>
      <cdr:y>0.9988</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0.89004</cdr:x>
      <cdr:y>0.95956</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panose="02020603050405020304" pitchFamily="18" charset="0"/>
            </a:rPr>
            <a:t>Page 43 of 79</a:t>
          </a:r>
        </a:p>
      </cdr:txBody>
    </cdr:sp>
  </cdr:relSizeAnchor>
  <cdr:relSizeAnchor xmlns:cdr="http://schemas.openxmlformats.org/drawingml/2006/chartDrawing">
    <cdr:from>
      <cdr:x>0.02053</cdr:x>
      <cdr:y>0.95956</cdr:y>
    </cdr:from>
    <cdr:to>
      <cdr:x>0.9808</cdr:x>
      <cdr:y>1</cdr:y>
    </cdr:to>
    <cdr:sp macro="" textlink="">
      <cdr:nvSpPr>
        <cdr:cNvPr id="6"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44.xml><?xml version="1.0" encoding="utf-8"?>
<c:userShapes xmlns:c="http://schemas.openxmlformats.org/drawingml/2006/chart">
  <cdr:relSizeAnchor xmlns:cdr="http://schemas.openxmlformats.org/drawingml/2006/chartDrawing">
    <cdr:from>
      <cdr:x>0.02053</cdr:x>
      <cdr:y>0.02831</cdr:y>
    </cdr:from>
    <cdr:to>
      <cdr:x>0.04985</cdr:x>
      <cdr:y>0.10918</cdr:y>
    </cdr:to>
    <cdr:sp macro="" textlink="">
      <cdr:nvSpPr>
        <cdr:cNvPr id="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29.</a:t>
          </a:r>
        </a:p>
      </cdr:txBody>
    </cdr:sp>
  </cdr:relSizeAnchor>
  <cdr:relSizeAnchor xmlns:cdr="http://schemas.openxmlformats.org/drawingml/2006/chartDrawing">
    <cdr:from>
      <cdr:x>0.04985</cdr:x>
      <cdr:y>0.02831</cdr:y>
    </cdr:from>
    <cdr:to>
      <cdr:x>0.97347</cdr:x>
      <cdr:y>0.10918</cdr:y>
    </cdr:to>
    <cdr:sp macro="" textlink="">
      <cdr:nvSpPr>
        <cdr:cNvPr id="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in which students can purchase snack foods or beverages from one or more vending machines at the school or at a school store, canteen, or snack bar.</a:t>
          </a:r>
        </a:p>
      </cdr:txBody>
    </cdr:sp>
  </cdr:relSizeAnchor>
  <cdr:relSizeAnchor xmlns:cdr="http://schemas.openxmlformats.org/drawingml/2006/chartDrawing">
    <cdr:from>
      <cdr:x>0.02053</cdr:x>
      <cdr:y>0.91792</cdr:y>
    </cdr:from>
    <cdr:to>
      <cdr:x>0.97347</cdr:x>
      <cdr:y>0.9988</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0.89004</cdr:x>
      <cdr:y>0.95956</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panose="02020603050405020304" pitchFamily="18" charset="0"/>
            </a:rPr>
            <a:t>Page 44 of 79</a:t>
          </a:r>
        </a:p>
      </cdr:txBody>
    </cdr:sp>
  </cdr:relSizeAnchor>
  <cdr:relSizeAnchor xmlns:cdr="http://schemas.openxmlformats.org/drawingml/2006/chartDrawing">
    <cdr:from>
      <cdr:x>0.02053</cdr:x>
      <cdr:y>0.95956</cdr:y>
    </cdr:from>
    <cdr:to>
      <cdr:x>0.9808</cdr:x>
      <cdr:y>1</cdr:y>
    </cdr:to>
    <cdr:sp macro="" textlink="">
      <cdr:nvSpPr>
        <cdr:cNvPr id="6"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45.xml><?xml version="1.0" encoding="utf-8"?>
<c:userShapes xmlns:c="http://schemas.openxmlformats.org/drawingml/2006/chart">
  <cdr:relSizeAnchor xmlns:cdr="http://schemas.openxmlformats.org/drawingml/2006/chartDrawing">
    <cdr:from>
      <cdr:x>0.05278</cdr:x>
      <cdr:y>0.19444</cdr:y>
    </cdr:from>
    <cdr:to>
      <cdr:x>0.08056</cdr:x>
      <cdr:y>0.31019</cdr:y>
    </cdr:to>
    <cdr:sp macro="" textlink="">
      <cdr:nvSpPr>
        <cdr:cNvPr id="2" name="y1"/>
        <cdr:cNvSpPr txBox="1"/>
      </cdr:nvSpPr>
      <cdr:spPr>
        <a:xfrm xmlns:a="http://schemas.openxmlformats.org/drawingml/2006/main">
          <a:off x="241300" y="5334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a.</a:t>
          </a:r>
        </a:p>
      </cdr:txBody>
    </cdr:sp>
  </cdr:relSizeAnchor>
  <cdr:relSizeAnchor xmlns:cdr="http://schemas.openxmlformats.org/drawingml/2006/chartDrawing">
    <cdr:from>
      <cdr:x>0.08056</cdr:x>
      <cdr:y>0.19444</cdr:y>
    </cdr:from>
    <cdr:to>
      <cdr:x>0.30278</cdr:x>
      <cdr:y>0.31019</cdr:y>
    </cdr:to>
    <cdr:sp macro="" textlink="">
      <cdr:nvSpPr>
        <cdr:cNvPr id="3" name="yt1"/>
        <cdr:cNvSpPr txBox="1"/>
      </cdr:nvSpPr>
      <cdr:spPr>
        <a:xfrm xmlns:a="http://schemas.openxmlformats.org/drawingml/2006/main">
          <a:off x="368300" y="5334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Chocolate candy</a:t>
          </a:r>
        </a:p>
      </cdr:txBody>
    </cdr:sp>
  </cdr:relSizeAnchor>
  <cdr:relSizeAnchor xmlns:cdr="http://schemas.openxmlformats.org/drawingml/2006/chartDrawing">
    <cdr:from>
      <cdr:x>0.05278</cdr:x>
      <cdr:y>0.31944</cdr:y>
    </cdr:from>
    <cdr:to>
      <cdr:x>0.08056</cdr:x>
      <cdr:y>0.43519</cdr:y>
    </cdr:to>
    <cdr:sp macro="" textlink="">
      <cdr:nvSpPr>
        <cdr:cNvPr id="4" name="y2"/>
        <cdr:cNvSpPr txBox="1"/>
      </cdr:nvSpPr>
      <cdr:spPr>
        <a:xfrm xmlns:a="http://schemas.openxmlformats.org/drawingml/2006/main">
          <a:off x="241300" y="8763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b.</a:t>
          </a:r>
        </a:p>
      </cdr:txBody>
    </cdr:sp>
  </cdr:relSizeAnchor>
  <cdr:relSizeAnchor xmlns:cdr="http://schemas.openxmlformats.org/drawingml/2006/chartDrawing">
    <cdr:from>
      <cdr:x>0.08056</cdr:x>
      <cdr:y>0.31944</cdr:y>
    </cdr:from>
    <cdr:to>
      <cdr:x>0.30278</cdr:x>
      <cdr:y>0.43519</cdr:y>
    </cdr:to>
    <cdr:sp macro="" textlink="">
      <cdr:nvSpPr>
        <cdr:cNvPr id="5" name="yt2"/>
        <cdr:cNvSpPr txBox="1"/>
      </cdr:nvSpPr>
      <cdr:spPr>
        <a:xfrm xmlns:a="http://schemas.openxmlformats.org/drawingml/2006/main">
          <a:off x="368300" y="8763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Other kinds of candy</a:t>
          </a:r>
        </a:p>
      </cdr:txBody>
    </cdr:sp>
  </cdr:relSizeAnchor>
  <cdr:relSizeAnchor xmlns:cdr="http://schemas.openxmlformats.org/drawingml/2006/chartDrawing">
    <cdr:from>
      <cdr:x>0.05278</cdr:x>
      <cdr:y>0.44444</cdr:y>
    </cdr:from>
    <cdr:to>
      <cdr:x>0.08056</cdr:x>
      <cdr:y>0.56019</cdr:y>
    </cdr:to>
    <cdr:sp macro="" textlink="">
      <cdr:nvSpPr>
        <cdr:cNvPr id="6" name="y3"/>
        <cdr:cNvSpPr txBox="1"/>
      </cdr:nvSpPr>
      <cdr:spPr>
        <a:xfrm xmlns:a="http://schemas.openxmlformats.org/drawingml/2006/main">
          <a:off x="241300" y="12192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c.</a:t>
          </a:r>
        </a:p>
      </cdr:txBody>
    </cdr:sp>
  </cdr:relSizeAnchor>
  <cdr:relSizeAnchor xmlns:cdr="http://schemas.openxmlformats.org/drawingml/2006/chartDrawing">
    <cdr:from>
      <cdr:x>0.08056</cdr:x>
      <cdr:y>0.44444</cdr:y>
    </cdr:from>
    <cdr:to>
      <cdr:x>0.30278</cdr:x>
      <cdr:y>0.56019</cdr:y>
    </cdr:to>
    <cdr:sp macro="" textlink="">
      <cdr:nvSpPr>
        <cdr:cNvPr id="7" name="yt3"/>
        <cdr:cNvSpPr txBox="1"/>
      </cdr:nvSpPr>
      <cdr:spPr>
        <a:xfrm xmlns:a="http://schemas.openxmlformats.org/drawingml/2006/main">
          <a:off x="368300" y="12192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Salty snacks that are not low in fat (e.g., regular potato chips)</a:t>
          </a:r>
        </a:p>
      </cdr:txBody>
    </cdr:sp>
  </cdr:relSizeAnchor>
  <cdr:relSizeAnchor xmlns:cdr="http://schemas.openxmlformats.org/drawingml/2006/chartDrawing">
    <cdr:from>
      <cdr:x>0.05278</cdr:x>
      <cdr:y>0.58333</cdr:y>
    </cdr:from>
    <cdr:to>
      <cdr:x>0.08056</cdr:x>
      <cdr:y>0.69907</cdr:y>
    </cdr:to>
    <cdr:sp macro="" textlink="">
      <cdr:nvSpPr>
        <cdr:cNvPr id="8" name="y4"/>
        <cdr:cNvSpPr txBox="1"/>
      </cdr:nvSpPr>
      <cdr:spPr>
        <a:xfrm xmlns:a="http://schemas.openxmlformats.org/drawingml/2006/main">
          <a:off x="241300" y="16002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d.</a:t>
          </a:r>
        </a:p>
      </cdr:txBody>
    </cdr:sp>
  </cdr:relSizeAnchor>
  <cdr:relSizeAnchor xmlns:cdr="http://schemas.openxmlformats.org/drawingml/2006/chartDrawing">
    <cdr:from>
      <cdr:x>0.08056</cdr:x>
      <cdr:y>0.58333</cdr:y>
    </cdr:from>
    <cdr:to>
      <cdr:x>0.30278</cdr:x>
      <cdr:y>0.69907</cdr:y>
    </cdr:to>
    <cdr:sp macro="" textlink="">
      <cdr:nvSpPr>
        <cdr:cNvPr id="9" name="yt4"/>
        <cdr:cNvSpPr txBox="1"/>
      </cdr:nvSpPr>
      <cdr:spPr>
        <a:xfrm xmlns:a="http://schemas.openxmlformats.org/drawingml/2006/main">
          <a:off x="368300" y="16002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Low sodium or "no added salt" pretzels, crackers, or chips</a:t>
          </a:r>
        </a:p>
      </cdr:txBody>
    </cdr:sp>
  </cdr:relSizeAnchor>
  <cdr:relSizeAnchor xmlns:cdr="http://schemas.openxmlformats.org/drawingml/2006/chartDrawing">
    <cdr:from>
      <cdr:x>0.05278</cdr:x>
      <cdr:y>0.71296</cdr:y>
    </cdr:from>
    <cdr:to>
      <cdr:x>0.08056</cdr:x>
      <cdr:y>0.8287</cdr:y>
    </cdr:to>
    <cdr:sp macro="" textlink="">
      <cdr:nvSpPr>
        <cdr:cNvPr id="10" name="y5"/>
        <cdr:cNvSpPr txBox="1"/>
      </cdr:nvSpPr>
      <cdr:spPr>
        <a:xfrm xmlns:a="http://schemas.openxmlformats.org/drawingml/2006/main">
          <a:off x="241300" y="19558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e.</a:t>
          </a:r>
        </a:p>
      </cdr:txBody>
    </cdr:sp>
  </cdr:relSizeAnchor>
  <cdr:relSizeAnchor xmlns:cdr="http://schemas.openxmlformats.org/drawingml/2006/chartDrawing">
    <cdr:from>
      <cdr:x>0.08056</cdr:x>
      <cdr:y>0.71296</cdr:y>
    </cdr:from>
    <cdr:to>
      <cdr:x>0.30278</cdr:x>
      <cdr:y>0.8287</cdr:y>
    </cdr:to>
    <cdr:sp macro="" textlink="">
      <cdr:nvSpPr>
        <cdr:cNvPr id="11" name="yt5"/>
        <cdr:cNvSpPr txBox="1"/>
      </cdr:nvSpPr>
      <cdr:spPr>
        <a:xfrm xmlns:a="http://schemas.openxmlformats.org/drawingml/2006/main">
          <a:off x="368300" y="19558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Cookies, crackers, cakes, pastries, or other baked goods that are not low in fat</a:t>
          </a:r>
        </a:p>
      </cdr:txBody>
    </cdr:sp>
  </cdr:relSizeAnchor>
  <cdr:relSizeAnchor xmlns:cdr="http://schemas.openxmlformats.org/drawingml/2006/chartDrawing">
    <cdr:from>
      <cdr:x>0.02053</cdr:x>
      <cdr:y>0.02831</cdr:y>
    </cdr:from>
    <cdr:to>
      <cdr:x>0.04985</cdr:x>
      <cdr:y>0.10918</cdr:y>
    </cdr:to>
    <cdr:sp macro="" textlink="">
      <cdr:nvSpPr>
        <cdr:cNvPr id="1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30.</a:t>
          </a:r>
        </a:p>
      </cdr:txBody>
    </cdr:sp>
  </cdr:relSizeAnchor>
  <cdr:relSizeAnchor xmlns:cdr="http://schemas.openxmlformats.org/drawingml/2006/chartDrawing">
    <cdr:from>
      <cdr:x>0.04985</cdr:x>
      <cdr:y>0.02831</cdr:y>
    </cdr:from>
    <cdr:to>
      <cdr:x>0.97347</cdr:x>
      <cdr:y>0.10918</cdr:y>
    </cdr:to>
    <cdr:sp macro="" textlink="">
      <cdr:nvSpPr>
        <cdr:cNvPr id="1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in which students can purchase the following snack foods or beverages from vending machines or at the school store, canteen, or snack bar.</a:t>
          </a:r>
        </a:p>
      </cdr:txBody>
    </cdr:sp>
  </cdr:relSizeAnchor>
  <cdr:relSizeAnchor xmlns:cdr="http://schemas.openxmlformats.org/drawingml/2006/chartDrawing">
    <cdr:from>
      <cdr:x>0.02053</cdr:x>
      <cdr:y>0.91792</cdr:y>
    </cdr:from>
    <cdr:to>
      <cdr:x>0.97347</cdr:x>
      <cdr:y>0.9988</cdr:y>
    </cdr:to>
    <cdr:sp macro="" textlink="">
      <cdr:nvSpPr>
        <cdr:cNvPr id="1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0.89004</cdr:x>
      <cdr:y>0.95956</cdr:y>
    </cdr:from>
    <cdr:to>
      <cdr:x>1</cdr:x>
      <cdr:y>1</cdr:y>
    </cdr:to>
    <cdr:sp macro="" textlink="">
      <cdr:nvSpPr>
        <cdr:cNvPr id="1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panose="02020603050405020304" pitchFamily="18" charset="0"/>
            </a:rPr>
            <a:t>Page 45 of 79</a:t>
          </a:r>
        </a:p>
      </cdr:txBody>
    </cdr:sp>
  </cdr:relSizeAnchor>
  <cdr:relSizeAnchor xmlns:cdr="http://schemas.openxmlformats.org/drawingml/2006/chartDrawing">
    <cdr:from>
      <cdr:x>0.02052</cdr:x>
      <cdr:y>0.9596</cdr:y>
    </cdr:from>
    <cdr:to>
      <cdr:x>0.98069</cdr:x>
      <cdr:y>1</cdr:y>
    </cdr:to>
    <cdr:sp macro="" textlink="">
      <cdr:nvSpPr>
        <cdr:cNvPr id="16"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46.xml><?xml version="1.0" encoding="utf-8"?>
<c:userShapes xmlns:c="http://schemas.openxmlformats.org/drawingml/2006/chart">
  <cdr:relSizeAnchor xmlns:cdr="http://schemas.openxmlformats.org/drawingml/2006/chartDrawing">
    <cdr:from>
      <cdr:x>0.05278</cdr:x>
      <cdr:y>0.19444</cdr:y>
    </cdr:from>
    <cdr:to>
      <cdr:x>0.08056</cdr:x>
      <cdr:y>0.31019</cdr:y>
    </cdr:to>
    <cdr:sp macro="" textlink="">
      <cdr:nvSpPr>
        <cdr:cNvPr id="2" name="y1"/>
        <cdr:cNvSpPr txBox="1"/>
      </cdr:nvSpPr>
      <cdr:spPr>
        <a:xfrm xmlns:a="http://schemas.openxmlformats.org/drawingml/2006/main">
          <a:off x="241300" y="5334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f.</a:t>
          </a:r>
        </a:p>
      </cdr:txBody>
    </cdr:sp>
  </cdr:relSizeAnchor>
  <cdr:relSizeAnchor xmlns:cdr="http://schemas.openxmlformats.org/drawingml/2006/chartDrawing">
    <cdr:from>
      <cdr:x>0.08056</cdr:x>
      <cdr:y>0.19444</cdr:y>
    </cdr:from>
    <cdr:to>
      <cdr:x>0.30278</cdr:x>
      <cdr:y>0.31019</cdr:y>
    </cdr:to>
    <cdr:sp macro="" textlink="">
      <cdr:nvSpPr>
        <cdr:cNvPr id="3" name="yt1"/>
        <cdr:cNvSpPr txBox="1"/>
      </cdr:nvSpPr>
      <cdr:spPr>
        <a:xfrm xmlns:a="http://schemas.openxmlformats.org/drawingml/2006/main">
          <a:off x="368300" y="5334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Ice cream or frozen yogurt that is not low in fat</a:t>
          </a:r>
        </a:p>
      </cdr:txBody>
    </cdr:sp>
  </cdr:relSizeAnchor>
  <cdr:relSizeAnchor xmlns:cdr="http://schemas.openxmlformats.org/drawingml/2006/chartDrawing">
    <cdr:from>
      <cdr:x>0.05278</cdr:x>
      <cdr:y>0.31944</cdr:y>
    </cdr:from>
    <cdr:to>
      <cdr:x>0.08056</cdr:x>
      <cdr:y>0.43519</cdr:y>
    </cdr:to>
    <cdr:sp macro="" textlink="">
      <cdr:nvSpPr>
        <cdr:cNvPr id="4" name="y2"/>
        <cdr:cNvSpPr txBox="1"/>
      </cdr:nvSpPr>
      <cdr:spPr>
        <a:xfrm xmlns:a="http://schemas.openxmlformats.org/drawingml/2006/main">
          <a:off x="241300" y="8763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g.</a:t>
          </a:r>
        </a:p>
      </cdr:txBody>
    </cdr:sp>
  </cdr:relSizeAnchor>
  <cdr:relSizeAnchor xmlns:cdr="http://schemas.openxmlformats.org/drawingml/2006/chartDrawing">
    <cdr:from>
      <cdr:x>0.08056</cdr:x>
      <cdr:y>0.31944</cdr:y>
    </cdr:from>
    <cdr:to>
      <cdr:x>0.30278</cdr:x>
      <cdr:y>0.43519</cdr:y>
    </cdr:to>
    <cdr:sp macro="" textlink="">
      <cdr:nvSpPr>
        <cdr:cNvPr id="5" name="yt2"/>
        <cdr:cNvSpPr txBox="1"/>
      </cdr:nvSpPr>
      <cdr:spPr>
        <a:xfrm xmlns:a="http://schemas.openxmlformats.org/drawingml/2006/main">
          <a:off x="368300" y="8763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2% or whole milk (plain or flavored)</a:t>
          </a:r>
        </a:p>
      </cdr:txBody>
    </cdr:sp>
  </cdr:relSizeAnchor>
  <cdr:relSizeAnchor xmlns:cdr="http://schemas.openxmlformats.org/drawingml/2006/chartDrawing">
    <cdr:from>
      <cdr:x>0.05278</cdr:x>
      <cdr:y>0.44444</cdr:y>
    </cdr:from>
    <cdr:to>
      <cdr:x>0.08056</cdr:x>
      <cdr:y>0.56019</cdr:y>
    </cdr:to>
    <cdr:sp macro="" textlink="">
      <cdr:nvSpPr>
        <cdr:cNvPr id="6" name="y3"/>
        <cdr:cNvSpPr txBox="1"/>
      </cdr:nvSpPr>
      <cdr:spPr>
        <a:xfrm xmlns:a="http://schemas.openxmlformats.org/drawingml/2006/main">
          <a:off x="241300" y="12192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h.</a:t>
          </a:r>
        </a:p>
      </cdr:txBody>
    </cdr:sp>
  </cdr:relSizeAnchor>
  <cdr:relSizeAnchor xmlns:cdr="http://schemas.openxmlformats.org/drawingml/2006/chartDrawing">
    <cdr:from>
      <cdr:x>0.08056</cdr:x>
      <cdr:y>0.44444</cdr:y>
    </cdr:from>
    <cdr:to>
      <cdr:x>0.30278</cdr:x>
      <cdr:y>0.56019</cdr:y>
    </cdr:to>
    <cdr:sp macro="" textlink="">
      <cdr:nvSpPr>
        <cdr:cNvPr id="7" name="yt3"/>
        <cdr:cNvSpPr txBox="1"/>
      </cdr:nvSpPr>
      <cdr:spPr>
        <a:xfrm xmlns:a="http://schemas.openxmlformats.org/drawingml/2006/main">
          <a:off x="368300" y="12192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Nonfat or 1% (low-fat) milk (plain)</a:t>
          </a:r>
        </a:p>
      </cdr:txBody>
    </cdr:sp>
  </cdr:relSizeAnchor>
  <cdr:relSizeAnchor xmlns:cdr="http://schemas.openxmlformats.org/drawingml/2006/chartDrawing">
    <cdr:from>
      <cdr:x>0.05278</cdr:x>
      <cdr:y>0.58333</cdr:y>
    </cdr:from>
    <cdr:to>
      <cdr:x>0.08056</cdr:x>
      <cdr:y>0.69907</cdr:y>
    </cdr:to>
    <cdr:sp macro="" textlink="">
      <cdr:nvSpPr>
        <cdr:cNvPr id="8" name="y4"/>
        <cdr:cNvSpPr txBox="1"/>
      </cdr:nvSpPr>
      <cdr:spPr>
        <a:xfrm xmlns:a="http://schemas.openxmlformats.org/drawingml/2006/main">
          <a:off x="241300" y="16002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i.</a:t>
          </a:r>
        </a:p>
      </cdr:txBody>
    </cdr:sp>
  </cdr:relSizeAnchor>
  <cdr:relSizeAnchor xmlns:cdr="http://schemas.openxmlformats.org/drawingml/2006/chartDrawing">
    <cdr:from>
      <cdr:x>0.08056</cdr:x>
      <cdr:y>0.58333</cdr:y>
    </cdr:from>
    <cdr:to>
      <cdr:x>0.30278</cdr:x>
      <cdr:y>0.69907</cdr:y>
    </cdr:to>
    <cdr:sp macro="" textlink="">
      <cdr:nvSpPr>
        <cdr:cNvPr id="9" name="yt4"/>
        <cdr:cNvSpPr txBox="1"/>
      </cdr:nvSpPr>
      <cdr:spPr>
        <a:xfrm xmlns:a="http://schemas.openxmlformats.org/drawingml/2006/main">
          <a:off x="368300" y="16002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Water ices or frozen slushes that do not contain juice</a:t>
          </a:r>
        </a:p>
      </cdr:txBody>
    </cdr:sp>
  </cdr:relSizeAnchor>
  <cdr:relSizeAnchor xmlns:cdr="http://schemas.openxmlformats.org/drawingml/2006/chartDrawing">
    <cdr:from>
      <cdr:x>0.05278</cdr:x>
      <cdr:y>0.71296</cdr:y>
    </cdr:from>
    <cdr:to>
      <cdr:x>0.08056</cdr:x>
      <cdr:y>0.8287</cdr:y>
    </cdr:to>
    <cdr:sp macro="" textlink="">
      <cdr:nvSpPr>
        <cdr:cNvPr id="10" name="y5"/>
        <cdr:cNvSpPr txBox="1"/>
      </cdr:nvSpPr>
      <cdr:spPr>
        <a:xfrm xmlns:a="http://schemas.openxmlformats.org/drawingml/2006/main">
          <a:off x="241300" y="19558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j.</a:t>
          </a:r>
        </a:p>
      </cdr:txBody>
    </cdr:sp>
  </cdr:relSizeAnchor>
  <cdr:relSizeAnchor xmlns:cdr="http://schemas.openxmlformats.org/drawingml/2006/chartDrawing">
    <cdr:from>
      <cdr:x>0.08056</cdr:x>
      <cdr:y>0.71296</cdr:y>
    </cdr:from>
    <cdr:to>
      <cdr:x>0.30278</cdr:x>
      <cdr:y>0.8287</cdr:y>
    </cdr:to>
    <cdr:sp macro="" textlink="">
      <cdr:nvSpPr>
        <cdr:cNvPr id="11" name="yt5"/>
        <cdr:cNvSpPr txBox="1"/>
      </cdr:nvSpPr>
      <cdr:spPr>
        <a:xfrm xmlns:a="http://schemas.openxmlformats.org/drawingml/2006/main">
          <a:off x="368300" y="19558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Soda pop or fruit drinks that are not 100% juice</a:t>
          </a:r>
        </a:p>
      </cdr:txBody>
    </cdr:sp>
  </cdr:relSizeAnchor>
  <cdr:relSizeAnchor xmlns:cdr="http://schemas.openxmlformats.org/drawingml/2006/chartDrawing">
    <cdr:from>
      <cdr:x>0.02053</cdr:x>
      <cdr:y>0.02831</cdr:y>
    </cdr:from>
    <cdr:to>
      <cdr:x>0.04985</cdr:x>
      <cdr:y>0.10918</cdr:y>
    </cdr:to>
    <cdr:sp macro="" textlink="">
      <cdr:nvSpPr>
        <cdr:cNvPr id="1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30.</a:t>
          </a:r>
        </a:p>
      </cdr:txBody>
    </cdr:sp>
  </cdr:relSizeAnchor>
  <cdr:relSizeAnchor xmlns:cdr="http://schemas.openxmlformats.org/drawingml/2006/chartDrawing">
    <cdr:from>
      <cdr:x>0.04985</cdr:x>
      <cdr:y>0.02831</cdr:y>
    </cdr:from>
    <cdr:to>
      <cdr:x>0.97347</cdr:x>
      <cdr:y>0.10918</cdr:y>
    </cdr:to>
    <cdr:sp macro="" textlink="">
      <cdr:nvSpPr>
        <cdr:cNvPr id="1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in which students can purchase the following snack foods or beverages from vending machines or at the school store, canteen, or snack bar.</a:t>
          </a:r>
        </a:p>
      </cdr:txBody>
    </cdr:sp>
  </cdr:relSizeAnchor>
  <cdr:relSizeAnchor xmlns:cdr="http://schemas.openxmlformats.org/drawingml/2006/chartDrawing">
    <cdr:from>
      <cdr:x>0.02053</cdr:x>
      <cdr:y>0.91792</cdr:y>
    </cdr:from>
    <cdr:to>
      <cdr:x>0.97347</cdr:x>
      <cdr:y>0.9988</cdr:y>
    </cdr:to>
    <cdr:sp macro="" textlink="">
      <cdr:nvSpPr>
        <cdr:cNvPr id="1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0.89004</cdr:x>
      <cdr:y>0.95956</cdr:y>
    </cdr:from>
    <cdr:to>
      <cdr:x>1</cdr:x>
      <cdr:y>1</cdr:y>
    </cdr:to>
    <cdr:sp macro="" textlink="">
      <cdr:nvSpPr>
        <cdr:cNvPr id="1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panose="02020603050405020304" pitchFamily="18" charset="0"/>
            </a:rPr>
            <a:t>Page 46 of 79</a:t>
          </a:r>
        </a:p>
      </cdr:txBody>
    </cdr:sp>
  </cdr:relSizeAnchor>
  <cdr:relSizeAnchor xmlns:cdr="http://schemas.openxmlformats.org/drawingml/2006/chartDrawing">
    <cdr:from>
      <cdr:x>0.02053</cdr:x>
      <cdr:y>0.95956</cdr:y>
    </cdr:from>
    <cdr:to>
      <cdr:x>0.9808</cdr:x>
      <cdr:y>1</cdr:y>
    </cdr:to>
    <cdr:sp macro="" textlink="">
      <cdr:nvSpPr>
        <cdr:cNvPr id="16"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47.xml><?xml version="1.0" encoding="utf-8"?>
<c:userShapes xmlns:c="http://schemas.openxmlformats.org/drawingml/2006/chart">
  <cdr:relSizeAnchor xmlns:cdr="http://schemas.openxmlformats.org/drawingml/2006/chartDrawing">
    <cdr:from>
      <cdr:x>0.05278</cdr:x>
      <cdr:y>0.19444</cdr:y>
    </cdr:from>
    <cdr:to>
      <cdr:x>0.08056</cdr:x>
      <cdr:y>0.31019</cdr:y>
    </cdr:to>
    <cdr:sp macro="" textlink="">
      <cdr:nvSpPr>
        <cdr:cNvPr id="2" name="y1"/>
        <cdr:cNvSpPr txBox="1"/>
      </cdr:nvSpPr>
      <cdr:spPr>
        <a:xfrm xmlns:a="http://schemas.openxmlformats.org/drawingml/2006/main">
          <a:off x="241300" y="5334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k.</a:t>
          </a:r>
        </a:p>
      </cdr:txBody>
    </cdr:sp>
  </cdr:relSizeAnchor>
  <cdr:relSizeAnchor xmlns:cdr="http://schemas.openxmlformats.org/drawingml/2006/chartDrawing">
    <cdr:from>
      <cdr:x>0.08056</cdr:x>
      <cdr:y>0.19444</cdr:y>
    </cdr:from>
    <cdr:to>
      <cdr:x>0.30278</cdr:x>
      <cdr:y>0.31019</cdr:y>
    </cdr:to>
    <cdr:sp macro="" textlink="">
      <cdr:nvSpPr>
        <cdr:cNvPr id="3" name="yt1"/>
        <cdr:cNvSpPr txBox="1"/>
      </cdr:nvSpPr>
      <cdr:spPr>
        <a:xfrm xmlns:a="http://schemas.openxmlformats.org/drawingml/2006/main">
          <a:off x="368300" y="5334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Sports drinks (e.g., Gatorade)</a:t>
          </a:r>
        </a:p>
      </cdr:txBody>
    </cdr:sp>
  </cdr:relSizeAnchor>
  <cdr:relSizeAnchor xmlns:cdr="http://schemas.openxmlformats.org/drawingml/2006/chartDrawing">
    <cdr:from>
      <cdr:x>0.05278</cdr:x>
      <cdr:y>0.31944</cdr:y>
    </cdr:from>
    <cdr:to>
      <cdr:x>0.08056</cdr:x>
      <cdr:y>0.43519</cdr:y>
    </cdr:to>
    <cdr:sp macro="" textlink="">
      <cdr:nvSpPr>
        <cdr:cNvPr id="4" name="y2"/>
        <cdr:cNvSpPr txBox="1"/>
      </cdr:nvSpPr>
      <cdr:spPr>
        <a:xfrm xmlns:a="http://schemas.openxmlformats.org/drawingml/2006/main">
          <a:off x="241300" y="8763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l.</a:t>
          </a:r>
        </a:p>
      </cdr:txBody>
    </cdr:sp>
  </cdr:relSizeAnchor>
  <cdr:relSizeAnchor xmlns:cdr="http://schemas.openxmlformats.org/drawingml/2006/chartDrawing">
    <cdr:from>
      <cdr:x>0.08056</cdr:x>
      <cdr:y>0.31944</cdr:y>
    </cdr:from>
    <cdr:to>
      <cdr:x>0.30278</cdr:x>
      <cdr:y>0.43519</cdr:y>
    </cdr:to>
    <cdr:sp macro="" textlink="">
      <cdr:nvSpPr>
        <cdr:cNvPr id="5" name="yt2"/>
        <cdr:cNvSpPr txBox="1"/>
      </cdr:nvSpPr>
      <cdr:spPr>
        <a:xfrm xmlns:a="http://schemas.openxmlformats.org/drawingml/2006/main">
          <a:off x="368300" y="8763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Energy drinks (e.g., Red Bull, Monster)</a:t>
          </a:r>
        </a:p>
      </cdr:txBody>
    </cdr:sp>
  </cdr:relSizeAnchor>
  <cdr:relSizeAnchor xmlns:cdr="http://schemas.openxmlformats.org/drawingml/2006/chartDrawing">
    <cdr:from>
      <cdr:x>0.05278</cdr:x>
      <cdr:y>0.44444</cdr:y>
    </cdr:from>
    <cdr:to>
      <cdr:x>0.08056</cdr:x>
      <cdr:y>0.56019</cdr:y>
    </cdr:to>
    <cdr:sp macro="" textlink="">
      <cdr:nvSpPr>
        <cdr:cNvPr id="6" name="y3"/>
        <cdr:cNvSpPr txBox="1"/>
      </cdr:nvSpPr>
      <cdr:spPr>
        <a:xfrm xmlns:a="http://schemas.openxmlformats.org/drawingml/2006/main">
          <a:off x="241300" y="12192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m.</a:t>
          </a:r>
        </a:p>
      </cdr:txBody>
    </cdr:sp>
  </cdr:relSizeAnchor>
  <cdr:relSizeAnchor xmlns:cdr="http://schemas.openxmlformats.org/drawingml/2006/chartDrawing">
    <cdr:from>
      <cdr:x>0.08056</cdr:x>
      <cdr:y>0.44444</cdr:y>
    </cdr:from>
    <cdr:to>
      <cdr:x>0.30278</cdr:x>
      <cdr:y>0.56019</cdr:y>
    </cdr:to>
    <cdr:sp macro="" textlink="">
      <cdr:nvSpPr>
        <cdr:cNvPr id="7" name="yt3"/>
        <cdr:cNvSpPr txBox="1"/>
      </cdr:nvSpPr>
      <cdr:spPr>
        <a:xfrm xmlns:a="http://schemas.openxmlformats.org/drawingml/2006/main">
          <a:off x="368300" y="12192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Plain water, with or without carbonation (e.g., Dasani, Aquafina, Smart Water)</a:t>
          </a:r>
        </a:p>
      </cdr:txBody>
    </cdr:sp>
  </cdr:relSizeAnchor>
  <cdr:relSizeAnchor xmlns:cdr="http://schemas.openxmlformats.org/drawingml/2006/chartDrawing">
    <cdr:from>
      <cdr:x>0.05278</cdr:x>
      <cdr:y>0.58333</cdr:y>
    </cdr:from>
    <cdr:to>
      <cdr:x>0.08056</cdr:x>
      <cdr:y>0.69907</cdr:y>
    </cdr:to>
    <cdr:sp macro="" textlink="">
      <cdr:nvSpPr>
        <cdr:cNvPr id="8" name="y4"/>
        <cdr:cNvSpPr txBox="1"/>
      </cdr:nvSpPr>
      <cdr:spPr>
        <a:xfrm xmlns:a="http://schemas.openxmlformats.org/drawingml/2006/main">
          <a:off x="241300" y="16002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t>
          </a:r>
        </a:p>
      </cdr:txBody>
    </cdr:sp>
  </cdr:relSizeAnchor>
  <cdr:relSizeAnchor xmlns:cdr="http://schemas.openxmlformats.org/drawingml/2006/chartDrawing">
    <cdr:from>
      <cdr:x>0.08056</cdr:x>
      <cdr:y>0.58333</cdr:y>
    </cdr:from>
    <cdr:to>
      <cdr:x>0.30278</cdr:x>
      <cdr:y>0.69907</cdr:y>
    </cdr:to>
    <cdr:sp macro="" textlink="">
      <cdr:nvSpPr>
        <cdr:cNvPr id="9" name="yt4"/>
        <cdr:cNvSpPr txBox="1"/>
      </cdr:nvSpPr>
      <cdr:spPr>
        <a:xfrm xmlns:a="http://schemas.openxmlformats.org/drawingml/2006/main">
          <a:off x="368300" y="16002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Calorie-free, flavored water, with or without carbonation (e.g., Dasani Flavors, Aquafina FlavorSplash)</a:t>
          </a:r>
        </a:p>
      </cdr:txBody>
    </cdr:sp>
  </cdr:relSizeAnchor>
  <cdr:relSizeAnchor xmlns:cdr="http://schemas.openxmlformats.org/drawingml/2006/chartDrawing">
    <cdr:from>
      <cdr:x>0.05278</cdr:x>
      <cdr:y>0.71296</cdr:y>
    </cdr:from>
    <cdr:to>
      <cdr:x>0.08056</cdr:x>
      <cdr:y>0.8287</cdr:y>
    </cdr:to>
    <cdr:sp macro="" textlink="">
      <cdr:nvSpPr>
        <cdr:cNvPr id="10" name="y5"/>
        <cdr:cNvSpPr txBox="1"/>
      </cdr:nvSpPr>
      <cdr:spPr>
        <a:xfrm xmlns:a="http://schemas.openxmlformats.org/drawingml/2006/main">
          <a:off x="241300" y="19558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o.</a:t>
          </a:r>
        </a:p>
      </cdr:txBody>
    </cdr:sp>
  </cdr:relSizeAnchor>
  <cdr:relSizeAnchor xmlns:cdr="http://schemas.openxmlformats.org/drawingml/2006/chartDrawing">
    <cdr:from>
      <cdr:x>0.08056</cdr:x>
      <cdr:y>0.71296</cdr:y>
    </cdr:from>
    <cdr:to>
      <cdr:x>0.30278</cdr:x>
      <cdr:y>0.8287</cdr:y>
    </cdr:to>
    <cdr:sp macro="" textlink="">
      <cdr:nvSpPr>
        <cdr:cNvPr id="11" name="yt5"/>
        <cdr:cNvSpPr txBox="1"/>
      </cdr:nvSpPr>
      <cdr:spPr>
        <a:xfrm xmlns:a="http://schemas.openxmlformats.org/drawingml/2006/main">
          <a:off x="368300" y="19558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100% fruit or vegetable juice</a:t>
          </a:r>
        </a:p>
      </cdr:txBody>
    </cdr:sp>
  </cdr:relSizeAnchor>
  <cdr:relSizeAnchor xmlns:cdr="http://schemas.openxmlformats.org/drawingml/2006/chartDrawing">
    <cdr:from>
      <cdr:x>0.02053</cdr:x>
      <cdr:y>0.02831</cdr:y>
    </cdr:from>
    <cdr:to>
      <cdr:x>0.04985</cdr:x>
      <cdr:y>0.10918</cdr:y>
    </cdr:to>
    <cdr:sp macro="" textlink="">
      <cdr:nvSpPr>
        <cdr:cNvPr id="1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30.</a:t>
          </a:r>
        </a:p>
      </cdr:txBody>
    </cdr:sp>
  </cdr:relSizeAnchor>
  <cdr:relSizeAnchor xmlns:cdr="http://schemas.openxmlformats.org/drawingml/2006/chartDrawing">
    <cdr:from>
      <cdr:x>0.04985</cdr:x>
      <cdr:y>0.02831</cdr:y>
    </cdr:from>
    <cdr:to>
      <cdr:x>0.97347</cdr:x>
      <cdr:y>0.10918</cdr:y>
    </cdr:to>
    <cdr:sp macro="" textlink="">
      <cdr:nvSpPr>
        <cdr:cNvPr id="1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in which students can purchase the following snack foods or beverages from vending machines or at the school store, canteen, or snack bar.</a:t>
          </a:r>
        </a:p>
      </cdr:txBody>
    </cdr:sp>
  </cdr:relSizeAnchor>
  <cdr:relSizeAnchor xmlns:cdr="http://schemas.openxmlformats.org/drawingml/2006/chartDrawing">
    <cdr:from>
      <cdr:x>0.02053</cdr:x>
      <cdr:y>0.91792</cdr:y>
    </cdr:from>
    <cdr:to>
      <cdr:x>0.97347</cdr:x>
      <cdr:y>0.9988</cdr:y>
    </cdr:to>
    <cdr:sp macro="" textlink="">
      <cdr:nvSpPr>
        <cdr:cNvPr id="1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0.89004</cdr:x>
      <cdr:y>0.95956</cdr:y>
    </cdr:from>
    <cdr:to>
      <cdr:x>1</cdr:x>
      <cdr:y>1</cdr:y>
    </cdr:to>
    <cdr:sp macro="" textlink="">
      <cdr:nvSpPr>
        <cdr:cNvPr id="1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panose="02020603050405020304" pitchFamily="18" charset="0"/>
            </a:rPr>
            <a:t>Page 47 of 79</a:t>
          </a:r>
        </a:p>
      </cdr:txBody>
    </cdr:sp>
  </cdr:relSizeAnchor>
  <cdr:relSizeAnchor xmlns:cdr="http://schemas.openxmlformats.org/drawingml/2006/chartDrawing">
    <cdr:from>
      <cdr:x>0.02053</cdr:x>
      <cdr:y>0.95956</cdr:y>
    </cdr:from>
    <cdr:to>
      <cdr:x>0.9808</cdr:x>
      <cdr:y>1</cdr:y>
    </cdr:to>
    <cdr:sp macro="" textlink="">
      <cdr:nvSpPr>
        <cdr:cNvPr id="16"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48.xml><?xml version="1.0" encoding="utf-8"?>
<c:userShapes xmlns:c="http://schemas.openxmlformats.org/drawingml/2006/chart">
  <cdr:relSizeAnchor xmlns:cdr="http://schemas.openxmlformats.org/drawingml/2006/chartDrawing">
    <cdr:from>
      <cdr:x>0.05278</cdr:x>
      <cdr:y>0.22685</cdr:y>
    </cdr:from>
    <cdr:to>
      <cdr:x>0.08056</cdr:x>
      <cdr:y>0.36574</cdr:y>
    </cdr:to>
    <cdr:sp macro="" textlink="">
      <cdr:nvSpPr>
        <cdr:cNvPr id="2" name="y1"/>
        <cdr:cNvSpPr txBox="1"/>
      </cdr:nvSpPr>
      <cdr:spPr>
        <a:xfrm xmlns:a="http://schemas.openxmlformats.org/drawingml/2006/main">
          <a:off x="241300" y="622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a:t>
          </a:r>
        </a:p>
      </cdr:txBody>
    </cdr:sp>
  </cdr:relSizeAnchor>
  <cdr:relSizeAnchor xmlns:cdr="http://schemas.openxmlformats.org/drawingml/2006/chartDrawing">
    <cdr:from>
      <cdr:x>0.08056</cdr:x>
      <cdr:y>0.22685</cdr:y>
    </cdr:from>
    <cdr:to>
      <cdr:x>0.30278</cdr:x>
      <cdr:y>0.36574</cdr:y>
    </cdr:to>
    <cdr:sp macro="" textlink="">
      <cdr:nvSpPr>
        <cdr:cNvPr id="3" name="yt1"/>
        <cdr:cNvSpPr txBox="1"/>
      </cdr:nvSpPr>
      <cdr:spPr>
        <a:xfrm xmlns:a="http://schemas.openxmlformats.org/drawingml/2006/main">
          <a:off x="368300" y="622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Foods or beverages containing caffeine</a:t>
          </a:r>
        </a:p>
      </cdr:txBody>
    </cdr:sp>
  </cdr:relSizeAnchor>
  <cdr:relSizeAnchor xmlns:cdr="http://schemas.openxmlformats.org/drawingml/2006/chartDrawing">
    <cdr:from>
      <cdr:x>0.05278</cdr:x>
      <cdr:y>0.45833</cdr:y>
    </cdr:from>
    <cdr:to>
      <cdr:x>0.08056</cdr:x>
      <cdr:y>0.59722</cdr:y>
    </cdr:to>
    <cdr:sp macro="" textlink="">
      <cdr:nvSpPr>
        <cdr:cNvPr id="4" name="y2"/>
        <cdr:cNvSpPr txBox="1"/>
      </cdr:nvSpPr>
      <cdr:spPr>
        <a:xfrm xmlns:a="http://schemas.openxmlformats.org/drawingml/2006/main">
          <a:off x="241300" y="1257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q.</a:t>
          </a:r>
        </a:p>
      </cdr:txBody>
    </cdr:sp>
  </cdr:relSizeAnchor>
  <cdr:relSizeAnchor xmlns:cdr="http://schemas.openxmlformats.org/drawingml/2006/chartDrawing">
    <cdr:from>
      <cdr:x>0.08056</cdr:x>
      <cdr:y>0.45833</cdr:y>
    </cdr:from>
    <cdr:to>
      <cdr:x>0.30278</cdr:x>
      <cdr:y>0.59722</cdr:y>
    </cdr:to>
    <cdr:sp macro="" textlink="">
      <cdr:nvSpPr>
        <cdr:cNvPr id="5" name="yt2"/>
        <cdr:cNvSpPr txBox="1"/>
      </cdr:nvSpPr>
      <cdr:spPr>
        <a:xfrm xmlns:a="http://schemas.openxmlformats.org/drawingml/2006/main">
          <a:off x="368300" y="1257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Fruits (not fruit juice)</a:t>
          </a:r>
        </a:p>
      </cdr:txBody>
    </cdr:sp>
  </cdr:relSizeAnchor>
  <cdr:relSizeAnchor xmlns:cdr="http://schemas.openxmlformats.org/drawingml/2006/chartDrawing">
    <cdr:from>
      <cdr:x>0.05278</cdr:x>
      <cdr:y>0.67593</cdr:y>
    </cdr:from>
    <cdr:to>
      <cdr:x>0.08056</cdr:x>
      <cdr:y>0.81481</cdr:y>
    </cdr:to>
    <cdr:sp macro="" textlink="">
      <cdr:nvSpPr>
        <cdr:cNvPr id="6" name="y3"/>
        <cdr:cNvSpPr txBox="1"/>
      </cdr:nvSpPr>
      <cdr:spPr>
        <a:xfrm xmlns:a="http://schemas.openxmlformats.org/drawingml/2006/main">
          <a:off x="241300" y="18542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r.</a:t>
          </a:r>
        </a:p>
      </cdr:txBody>
    </cdr:sp>
  </cdr:relSizeAnchor>
  <cdr:relSizeAnchor xmlns:cdr="http://schemas.openxmlformats.org/drawingml/2006/chartDrawing">
    <cdr:from>
      <cdr:x>0.08056</cdr:x>
      <cdr:y>0.67593</cdr:y>
    </cdr:from>
    <cdr:to>
      <cdr:x>0.30278</cdr:x>
      <cdr:y>0.81481</cdr:y>
    </cdr:to>
    <cdr:sp macro="" textlink="">
      <cdr:nvSpPr>
        <cdr:cNvPr id="7" name="yt3"/>
        <cdr:cNvSpPr txBox="1"/>
      </cdr:nvSpPr>
      <cdr:spPr>
        <a:xfrm xmlns:a="http://schemas.openxmlformats.org/drawingml/2006/main">
          <a:off x="368300" y="18542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Non-fried vegetables (not vegetable juice)</a:t>
          </a:r>
        </a:p>
      </cdr:txBody>
    </cdr:sp>
  </cdr:relSizeAnchor>
  <cdr:relSizeAnchor xmlns:cdr="http://schemas.openxmlformats.org/drawingml/2006/chartDrawing">
    <cdr:from>
      <cdr:x>0.02053</cdr:x>
      <cdr:y>0.02831</cdr:y>
    </cdr:from>
    <cdr:to>
      <cdr:x>0.04985</cdr:x>
      <cdr:y>0.10918</cdr:y>
    </cdr:to>
    <cdr:sp macro="" textlink="">
      <cdr:nvSpPr>
        <cdr:cNvPr id="8"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30.</a:t>
          </a:r>
        </a:p>
      </cdr:txBody>
    </cdr:sp>
  </cdr:relSizeAnchor>
  <cdr:relSizeAnchor xmlns:cdr="http://schemas.openxmlformats.org/drawingml/2006/chartDrawing">
    <cdr:from>
      <cdr:x>0.04985</cdr:x>
      <cdr:y>0.02831</cdr:y>
    </cdr:from>
    <cdr:to>
      <cdr:x>0.97347</cdr:x>
      <cdr:y>0.10918</cdr:y>
    </cdr:to>
    <cdr:sp macro="" textlink="">
      <cdr:nvSpPr>
        <cdr:cNvPr id="9"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in which students can purchase the following snack foods or beverages from vending machines or at the school store, canteen, or snack bar.</a:t>
          </a:r>
        </a:p>
      </cdr:txBody>
    </cdr:sp>
  </cdr:relSizeAnchor>
  <cdr:relSizeAnchor xmlns:cdr="http://schemas.openxmlformats.org/drawingml/2006/chartDrawing">
    <cdr:from>
      <cdr:x>0.02053</cdr:x>
      <cdr:y>0.91792</cdr:y>
    </cdr:from>
    <cdr:to>
      <cdr:x>0.97347</cdr:x>
      <cdr:y>0.9988</cdr:y>
    </cdr:to>
    <cdr:sp macro="" textlink="">
      <cdr:nvSpPr>
        <cdr:cNvPr id="10"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0.89004</cdr:x>
      <cdr:y>0.95956</cdr:y>
    </cdr:from>
    <cdr:to>
      <cdr:x>1</cdr:x>
      <cdr:y>1</cdr:y>
    </cdr:to>
    <cdr:sp macro="" textlink="">
      <cdr:nvSpPr>
        <cdr:cNvPr id="11"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panose="02020603050405020304" pitchFamily="18" charset="0"/>
            </a:rPr>
            <a:t>Page 48 of 79</a:t>
          </a:r>
        </a:p>
      </cdr:txBody>
    </cdr:sp>
  </cdr:relSizeAnchor>
  <cdr:relSizeAnchor xmlns:cdr="http://schemas.openxmlformats.org/drawingml/2006/chartDrawing">
    <cdr:from>
      <cdr:x>0.02053</cdr:x>
      <cdr:y>0.95956</cdr:y>
    </cdr:from>
    <cdr:to>
      <cdr:x>0.9808</cdr:x>
      <cdr:y>1</cdr:y>
    </cdr:to>
    <cdr:sp macro="" textlink="">
      <cdr:nvSpPr>
        <cdr:cNvPr id="12"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49.xml><?xml version="1.0" encoding="utf-8"?>
<c:userShapes xmlns:c="http://schemas.openxmlformats.org/drawingml/2006/chart">
  <cdr:relSizeAnchor xmlns:cdr="http://schemas.openxmlformats.org/drawingml/2006/chartDrawing">
    <cdr:from>
      <cdr:x>0.04755</cdr:x>
      <cdr:y>0.14754</cdr:y>
    </cdr:from>
    <cdr:to>
      <cdr:x>0.06269</cdr:x>
      <cdr:y>0.80808</cdr:y>
    </cdr:to>
    <cdr:sp macro="" textlink="">
      <cdr:nvSpPr>
        <cdr:cNvPr id="2" name="y1"/>
        <cdr:cNvSpPr txBox="1"/>
      </cdr:nvSpPr>
      <cdr:spPr>
        <a:xfrm xmlns:a="http://schemas.openxmlformats.org/drawingml/2006/main">
          <a:off x="411955" y="927510"/>
          <a:ext cx="131137" cy="415249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a.</a:t>
          </a:r>
        </a:p>
      </cdr:txBody>
    </cdr:sp>
  </cdr:relSizeAnchor>
  <cdr:relSizeAnchor xmlns:cdr="http://schemas.openxmlformats.org/drawingml/2006/chartDrawing">
    <cdr:from>
      <cdr:x>0.07619</cdr:x>
      <cdr:y>0.14754</cdr:y>
    </cdr:from>
    <cdr:to>
      <cdr:x>0.30278</cdr:x>
      <cdr:y>0.83998</cdr:y>
    </cdr:to>
    <cdr:sp macro="" textlink="">
      <cdr:nvSpPr>
        <cdr:cNvPr id="3" name="yt1"/>
        <cdr:cNvSpPr txBox="1"/>
      </cdr:nvSpPr>
      <cdr:spPr>
        <a:xfrm xmlns:a="http://schemas.openxmlformats.org/drawingml/2006/main">
          <a:off x="660067" y="927510"/>
          <a:ext cx="1963102" cy="4353016"/>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Priced nutritious foods and beverages at a lower cost while increasing the price of less nutritious foods and beverages</a:t>
          </a:r>
        </a:p>
      </cdr:txBody>
    </cdr:sp>
  </cdr:relSizeAnchor>
  <cdr:relSizeAnchor xmlns:cdr="http://schemas.openxmlformats.org/drawingml/2006/chartDrawing">
    <cdr:from>
      <cdr:x>0.04755</cdr:x>
      <cdr:y>0.29918</cdr:y>
    </cdr:from>
    <cdr:to>
      <cdr:x>0.08056</cdr:x>
      <cdr:y>0.43519</cdr:y>
    </cdr:to>
    <cdr:sp macro="" textlink="">
      <cdr:nvSpPr>
        <cdr:cNvPr id="4" name="y2"/>
        <cdr:cNvSpPr txBox="1"/>
      </cdr:nvSpPr>
      <cdr:spPr>
        <a:xfrm xmlns:a="http://schemas.openxmlformats.org/drawingml/2006/main">
          <a:off x="411892" y="1879257"/>
          <a:ext cx="285967" cy="854324"/>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b.</a:t>
          </a:r>
        </a:p>
      </cdr:txBody>
    </cdr:sp>
  </cdr:relSizeAnchor>
  <cdr:relSizeAnchor xmlns:cdr="http://schemas.openxmlformats.org/drawingml/2006/chartDrawing">
    <cdr:from>
      <cdr:x>0.07578</cdr:x>
      <cdr:y>0.29918</cdr:y>
    </cdr:from>
    <cdr:to>
      <cdr:x>0.30278</cdr:x>
      <cdr:y>0.43519</cdr:y>
    </cdr:to>
    <cdr:sp macro="" textlink="">
      <cdr:nvSpPr>
        <cdr:cNvPr id="5" name="yt2"/>
        <cdr:cNvSpPr txBox="1"/>
      </cdr:nvSpPr>
      <cdr:spPr>
        <a:xfrm xmlns:a="http://schemas.openxmlformats.org/drawingml/2006/main">
          <a:off x="656453" y="1879257"/>
          <a:ext cx="1966409" cy="854324"/>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Collected suggestions from students, families, and school staff on nutritious food preferences and strategies to promote healthy eating</a:t>
          </a:r>
        </a:p>
      </cdr:txBody>
    </cdr:sp>
  </cdr:relSizeAnchor>
  <cdr:relSizeAnchor xmlns:cdr="http://schemas.openxmlformats.org/drawingml/2006/chartDrawing">
    <cdr:from>
      <cdr:x>0.04726</cdr:x>
      <cdr:y>0.44444</cdr:y>
    </cdr:from>
    <cdr:to>
      <cdr:x>0.08056</cdr:x>
      <cdr:y>0.56019</cdr:y>
    </cdr:to>
    <cdr:sp macro="" textlink="">
      <cdr:nvSpPr>
        <cdr:cNvPr id="6" name="y3"/>
        <cdr:cNvSpPr txBox="1"/>
      </cdr:nvSpPr>
      <cdr:spPr>
        <a:xfrm xmlns:a="http://schemas.openxmlformats.org/drawingml/2006/main">
          <a:off x="409408" y="2793972"/>
          <a:ext cx="288533" cy="727662"/>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c.</a:t>
          </a:r>
        </a:p>
      </cdr:txBody>
    </cdr:sp>
  </cdr:relSizeAnchor>
  <cdr:relSizeAnchor xmlns:cdr="http://schemas.openxmlformats.org/drawingml/2006/chartDrawing">
    <cdr:from>
      <cdr:x>0.0733</cdr:x>
      <cdr:y>0.44444</cdr:y>
    </cdr:from>
    <cdr:to>
      <cdr:x>0.30278</cdr:x>
      <cdr:y>0.56019</cdr:y>
    </cdr:to>
    <cdr:sp macro="" textlink="">
      <cdr:nvSpPr>
        <cdr:cNvPr id="7" name="yt3"/>
        <cdr:cNvSpPr txBox="1"/>
      </cdr:nvSpPr>
      <cdr:spPr>
        <a:xfrm xmlns:a="http://schemas.openxmlformats.org/drawingml/2006/main">
          <a:off x="635000" y="2793972"/>
          <a:ext cx="1988168" cy="727662"/>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Provided information to students or families on the nutrition and caloric content of foods available</a:t>
          </a:r>
        </a:p>
      </cdr:txBody>
    </cdr:sp>
  </cdr:relSizeAnchor>
  <cdr:relSizeAnchor xmlns:cdr="http://schemas.openxmlformats.org/drawingml/2006/chartDrawing">
    <cdr:from>
      <cdr:x>0.04822</cdr:x>
      <cdr:y>0.58333</cdr:y>
    </cdr:from>
    <cdr:to>
      <cdr:x>0.08056</cdr:x>
      <cdr:y>0.69907</cdr:y>
    </cdr:to>
    <cdr:sp macro="" textlink="">
      <cdr:nvSpPr>
        <cdr:cNvPr id="8" name="y4"/>
        <cdr:cNvSpPr txBox="1"/>
      </cdr:nvSpPr>
      <cdr:spPr>
        <a:xfrm xmlns:a="http://schemas.openxmlformats.org/drawingml/2006/main">
          <a:off x="417763" y="3667104"/>
          <a:ext cx="280177" cy="7276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d.</a:t>
          </a:r>
        </a:p>
      </cdr:txBody>
    </cdr:sp>
  </cdr:relSizeAnchor>
  <cdr:relSizeAnchor xmlns:cdr="http://schemas.openxmlformats.org/drawingml/2006/chartDrawing">
    <cdr:from>
      <cdr:x>0.07522</cdr:x>
      <cdr:y>0.58333</cdr:y>
    </cdr:from>
    <cdr:to>
      <cdr:x>0.30278</cdr:x>
      <cdr:y>0.69907</cdr:y>
    </cdr:to>
    <cdr:sp macro="" textlink="">
      <cdr:nvSpPr>
        <cdr:cNvPr id="9" name="yt4"/>
        <cdr:cNvSpPr txBox="1"/>
      </cdr:nvSpPr>
      <cdr:spPr>
        <a:xfrm xmlns:a="http://schemas.openxmlformats.org/drawingml/2006/main">
          <a:off x="651711" y="3667104"/>
          <a:ext cx="1971457" cy="7276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Conducted taste tests to determine food preferences for nutritious items</a:t>
          </a:r>
        </a:p>
      </cdr:txBody>
    </cdr:sp>
  </cdr:relSizeAnchor>
  <cdr:relSizeAnchor xmlns:cdr="http://schemas.openxmlformats.org/drawingml/2006/chartDrawing">
    <cdr:from>
      <cdr:x>0.04823</cdr:x>
      <cdr:y>0.71296</cdr:y>
    </cdr:from>
    <cdr:to>
      <cdr:x>0.08056</cdr:x>
      <cdr:y>0.8287</cdr:y>
    </cdr:to>
    <cdr:sp macro="" textlink="">
      <cdr:nvSpPr>
        <cdr:cNvPr id="10" name="y5"/>
        <cdr:cNvSpPr txBox="1"/>
      </cdr:nvSpPr>
      <cdr:spPr>
        <a:xfrm xmlns:a="http://schemas.openxmlformats.org/drawingml/2006/main">
          <a:off x="417763" y="4478352"/>
          <a:ext cx="280096" cy="727004"/>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e.</a:t>
          </a:r>
        </a:p>
      </cdr:txBody>
    </cdr:sp>
  </cdr:relSizeAnchor>
  <cdr:relSizeAnchor xmlns:cdr="http://schemas.openxmlformats.org/drawingml/2006/chartDrawing">
    <cdr:from>
      <cdr:x>0.07522</cdr:x>
      <cdr:y>0.71296</cdr:y>
    </cdr:from>
    <cdr:to>
      <cdr:x>0.30278</cdr:x>
      <cdr:y>0.84426</cdr:y>
    </cdr:to>
    <cdr:sp macro="" textlink="">
      <cdr:nvSpPr>
        <cdr:cNvPr id="11" name="yt5"/>
        <cdr:cNvSpPr txBox="1"/>
      </cdr:nvSpPr>
      <cdr:spPr>
        <a:xfrm xmlns:a="http://schemas.openxmlformats.org/drawingml/2006/main">
          <a:off x="651711" y="4482023"/>
          <a:ext cx="1971457" cy="825417"/>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Provided opportunities for students to visit the cafeteria to learn about food safety, food preparation, or other nutrition-related topics</a:t>
          </a:r>
        </a:p>
      </cdr:txBody>
    </cdr:sp>
  </cdr:relSizeAnchor>
  <cdr:relSizeAnchor xmlns:cdr="http://schemas.openxmlformats.org/drawingml/2006/chartDrawing">
    <cdr:from>
      <cdr:x>0.02053</cdr:x>
      <cdr:y>0.02831</cdr:y>
    </cdr:from>
    <cdr:to>
      <cdr:x>0.04985</cdr:x>
      <cdr:y>0.10918</cdr:y>
    </cdr:to>
    <cdr:sp macro="" textlink="">
      <cdr:nvSpPr>
        <cdr:cNvPr id="1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31.</a:t>
          </a:r>
        </a:p>
      </cdr:txBody>
    </cdr:sp>
  </cdr:relSizeAnchor>
  <cdr:relSizeAnchor xmlns:cdr="http://schemas.openxmlformats.org/drawingml/2006/chartDrawing">
    <cdr:from>
      <cdr:x>0.04985</cdr:x>
      <cdr:y>0.02831</cdr:y>
    </cdr:from>
    <cdr:to>
      <cdr:x>0.97347</cdr:x>
      <cdr:y>0.10918</cdr:y>
    </cdr:to>
    <cdr:sp macro="" textlink="">
      <cdr:nvSpPr>
        <cdr:cNvPr id="1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have done any of the following activities during the current school year.</a:t>
          </a:r>
        </a:p>
      </cdr:txBody>
    </cdr:sp>
  </cdr:relSizeAnchor>
  <cdr:relSizeAnchor xmlns:cdr="http://schemas.openxmlformats.org/drawingml/2006/chartDrawing">
    <cdr:from>
      <cdr:x>0.02053</cdr:x>
      <cdr:y>0.91792</cdr:y>
    </cdr:from>
    <cdr:to>
      <cdr:x>0.97347</cdr:x>
      <cdr:y>0.9988</cdr:y>
    </cdr:to>
    <cdr:sp macro="" textlink="">
      <cdr:nvSpPr>
        <cdr:cNvPr id="1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0.89004</cdr:x>
      <cdr:y>0.95956</cdr:y>
    </cdr:from>
    <cdr:to>
      <cdr:x>1</cdr:x>
      <cdr:y>1</cdr:y>
    </cdr:to>
    <cdr:sp macro="" textlink="">
      <cdr:nvSpPr>
        <cdr:cNvPr id="1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panose="02020603050405020304" pitchFamily="18" charset="0"/>
            </a:rPr>
            <a:t>Page 49 of 79</a:t>
          </a:r>
        </a:p>
      </cdr:txBody>
    </cdr:sp>
  </cdr:relSizeAnchor>
  <cdr:relSizeAnchor xmlns:cdr="http://schemas.openxmlformats.org/drawingml/2006/chartDrawing">
    <cdr:from>
      <cdr:x>0.02053</cdr:x>
      <cdr:y>0.95956</cdr:y>
    </cdr:from>
    <cdr:to>
      <cdr:x>0.9808</cdr:x>
      <cdr:y>1</cdr:y>
    </cdr:to>
    <cdr:sp macro="" textlink="">
      <cdr:nvSpPr>
        <cdr:cNvPr id="16"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5.xml><?xml version="1.0" encoding="utf-8"?>
<c:userShapes xmlns:c="http://schemas.openxmlformats.org/drawingml/2006/chart">
  <cdr:relSizeAnchor xmlns:cdr="http://schemas.openxmlformats.org/drawingml/2006/chartDrawing">
    <cdr:from>
      <cdr:x>0.05278</cdr:x>
      <cdr:y>0.27315</cdr:y>
    </cdr:from>
    <cdr:to>
      <cdr:x>0.08056</cdr:x>
      <cdr:y>0.45833</cdr:y>
    </cdr:to>
    <cdr:sp macro="" textlink="">
      <cdr:nvSpPr>
        <cdr:cNvPr id="2" name="y1"/>
        <cdr:cNvSpPr txBox="1"/>
      </cdr:nvSpPr>
      <cdr:spPr>
        <a:xfrm xmlns:a="http://schemas.openxmlformats.org/drawingml/2006/main">
          <a:off x="241300" y="749300"/>
          <a:ext cx="127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k.</a:t>
          </a:r>
        </a:p>
      </cdr:txBody>
    </cdr:sp>
  </cdr:relSizeAnchor>
  <cdr:relSizeAnchor xmlns:cdr="http://schemas.openxmlformats.org/drawingml/2006/chartDrawing">
    <cdr:from>
      <cdr:x>0.08056</cdr:x>
      <cdr:y>0.27315</cdr:y>
    </cdr:from>
    <cdr:to>
      <cdr:x>0.30278</cdr:x>
      <cdr:y>0.45833</cdr:y>
    </cdr:to>
    <cdr:sp macro="" textlink="">
      <cdr:nvSpPr>
        <cdr:cNvPr id="3" name="yt1"/>
        <cdr:cNvSpPr txBox="1"/>
      </cdr:nvSpPr>
      <cdr:spPr>
        <a:xfrm xmlns:a="http://schemas.openxmlformats.org/drawingml/2006/main">
          <a:off x="368300" y="749300"/>
          <a:ext cx="1016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Community involvement</a:t>
          </a:r>
        </a:p>
      </cdr:txBody>
    </cdr:sp>
  </cdr:relSizeAnchor>
  <cdr:relSizeAnchor xmlns:cdr="http://schemas.openxmlformats.org/drawingml/2006/chartDrawing">
    <cdr:from>
      <cdr:x>0.05278</cdr:x>
      <cdr:y>0.62037</cdr:y>
    </cdr:from>
    <cdr:to>
      <cdr:x>0.08056</cdr:x>
      <cdr:y>0.80556</cdr:y>
    </cdr:to>
    <cdr:sp macro="" textlink="">
      <cdr:nvSpPr>
        <cdr:cNvPr id="4" name="y2"/>
        <cdr:cNvSpPr txBox="1"/>
      </cdr:nvSpPr>
      <cdr:spPr>
        <a:xfrm xmlns:a="http://schemas.openxmlformats.org/drawingml/2006/main">
          <a:off x="241300" y="1701800"/>
          <a:ext cx="127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l.</a:t>
          </a:r>
        </a:p>
      </cdr:txBody>
    </cdr:sp>
  </cdr:relSizeAnchor>
  <cdr:relSizeAnchor xmlns:cdr="http://schemas.openxmlformats.org/drawingml/2006/chartDrawing">
    <cdr:from>
      <cdr:x>0.08056</cdr:x>
      <cdr:y>0.62037</cdr:y>
    </cdr:from>
    <cdr:to>
      <cdr:x>0.30278</cdr:x>
      <cdr:y>0.80556</cdr:y>
    </cdr:to>
    <cdr:sp macro="" textlink="">
      <cdr:nvSpPr>
        <cdr:cNvPr id="5" name="yt2"/>
        <cdr:cNvSpPr txBox="1"/>
      </cdr:nvSpPr>
      <cdr:spPr>
        <a:xfrm xmlns:a="http://schemas.openxmlformats.org/drawingml/2006/main">
          <a:off x="368300" y="1701800"/>
          <a:ext cx="1016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Employee wellness</a:t>
          </a:r>
        </a:p>
      </cdr:txBody>
    </cdr:sp>
  </cdr:relSizeAnchor>
  <cdr:relSizeAnchor xmlns:cdr="http://schemas.openxmlformats.org/drawingml/2006/chartDrawing">
    <cdr:from>
      <cdr:x>0.02053</cdr:x>
      <cdr:y>0.02831</cdr:y>
    </cdr:from>
    <cdr:to>
      <cdr:x>0.04985</cdr:x>
      <cdr:y>0.10918</cdr:y>
    </cdr:to>
    <cdr:sp macro="" textlink="">
      <cdr:nvSpPr>
        <cdr:cNvPr id="6"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2.</a:t>
          </a:r>
        </a:p>
      </cdr:txBody>
    </cdr:sp>
  </cdr:relSizeAnchor>
  <cdr:relSizeAnchor xmlns:cdr="http://schemas.openxmlformats.org/drawingml/2006/chartDrawing">
    <cdr:from>
      <cdr:x>0.04985</cdr:x>
      <cdr:y>0.02831</cdr:y>
    </cdr:from>
    <cdr:to>
      <cdr:x>0.97347</cdr:x>
      <cdr:y>0.10918</cdr:y>
    </cdr:to>
    <cdr:sp macro="" textlink="">
      <cdr:nvSpPr>
        <cdr:cNvPr id="7"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with a School Improvement Plan that includes health-related objectives on the following topics.</a:t>
          </a:r>
        </a:p>
      </cdr:txBody>
    </cdr:sp>
  </cdr:relSizeAnchor>
  <cdr:relSizeAnchor xmlns:cdr="http://schemas.openxmlformats.org/drawingml/2006/chartDrawing">
    <cdr:from>
      <cdr:x>0.02053</cdr:x>
      <cdr:y>0.91792</cdr:y>
    </cdr:from>
    <cdr:to>
      <cdr:x>0.97347</cdr:x>
      <cdr:y>0.9988</cdr:y>
    </cdr:to>
    <cdr:sp macro="" textlink="">
      <cdr:nvSpPr>
        <cdr:cNvPr id="8"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0.89004</cdr:x>
      <cdr:y>0.95956</cdr:y>
    </cdr:from>
    <cdr:to>
      <cdr:x>1</cdr:x>
      <cdr:y>1</cdr:y>
    </cdr:to>
    <cdr:sp macro="" textlink="">
      <cdr:nvSpPr>
        <cdr:cNvPr id="9"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panose="02020603050405020304" pitchFamily="18" charset="0"/>
            </a:rPr>
            <a:t>Page 5 of 79</a:t>
          </a:r>
        </a:p>
      </cdr:txBody>
    </cdr:sp>
  </cdr:relSizeAnchor>
  <cdr:relSizeAnchor xmlns:cdr="http://schemas.openxmlformats.org/drawingml/2006/chartDrawing">
    <cdr:from>
      <cdr:x>0.02053</cdr:x>
      <cdr:y>0.95956</cdr:y>
    </cdr:from>
    <cdr:to>
      <cdr:x>0.9808</cdr:x>
      <cdr:y>1</cdr:y>
    </cdr:to>
    <cdr:sp macro="" textlink="">
      <cdr:nvSpPr>
        <cdr:cNvPr id="10"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50.xml><?xml version="1.0" encoding="utf-8"?>
<c:userShapes xmlns:c="http://schemas.openxmlformats.org/drawingml/2006/chart">
  <cdr:relSizeAnchor xmlns:cdr="http://schemas.openxmlformats.org/drawingml/2006/chartDrawing">
    <cdr:from>
      <cdr:x>0.05278</cdr:x>
      <cdr:y>0.19444</cdr:y>
    </cdr:from>
    <cdr:to>
      <cdr:x>0.08056</cdr:x>
      <cdr:y>0.31019</cdr:y>
    </cdr:to>
    <cdr:sp macro="" textlink="">
      <cdr:nvSpPr>
        <cdr:cNvPr id="2" name="y1"/>
        <cdr:cNvSpPr txBox="1"/>
      </cdr:nvSpPr>
      <cdr:spPr>
        <a:xfrm xmlns:a="http://schemas.openxmlformats.org/drawingml/2006/main">
          <a:off x="241300" y="5334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f.</a:t>
          </a:r>
        </a:p>
      </cdr:txBody>
    </cdr:sp>
  </cdr:relSizeAnchor>
  <cdr:relSizeAnchor xmlns:cdr="http://schemas.openxmlformats.org/drawingml/2006/chartDrawing">
    <cdr:from>
      <cdr:x>0.08056</cdr:x>
      <cdr:y>0.19444</cdr:y>
    </cdr:from>
    <cdr:to>
      <cdr:x>0.30278</cdr:x>
      <cdr:y>0.31019</cdr:y>
    </cdr:to>
    <cdr:sp macro="" textlink="">
      <cdr:nvSpPr>
        <cdr:cNvPr id="3" name="yt1"/>
        <cdr:cNvSpPr txBox="1"/>
      </cdr:nvSpPr>
      <cdr:spPr>
        <a:xfrm xmlns:a="http://schemas.openxmlformats.org/drawingml/2006/main">
          <a:off x="368300" y="5334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Served locally or regionally grown foods in the cafeteria or classrooms</a:t>
          </a:r>
        </a:p>
      </cdr:txBody>
    </cdr:sp>
  </cdr:relSizeAnchor>
  <cdr:relSizeAnchor xmlns:cdr="http://schemas.openxmlformats.org/drawingml/2006/chartDrawing">
    <cdr:from>
      <cdr:x>0.05278</cdr:x>
      <cdr:y>0.31944</cdr:y>
    </cdr:from>
    <cdr:to>
      <cdr:x>0.08056</cdr:x>
      <cdr:y>0.43519</cdr:y>
    </cdr:to>
    <cdr:sp macro="" textlink="">
      <cdr:nvSpPr>
        <cdr:cNvPr id="4" name="y2"/>
        <cdr:cNvSpPr txBox="1"/>
      </cdr:nvSpPr>
      <cdr:spPr>
        <a:xfrm xmlns:a="http://schemas.openxmlformats.org/drawingml/2006/main">
          <a:off x="241300" y="8763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g.</a:t>
          </a:r>
        </a:p>
      </cdr:txBody>
    </cdr:sp>
  </cdr:relSizeAnchor>
  <cdr:relSizeAnchor xmlns:cdr="http://schemas.openxmlformats.org/drawingml/2006/chartDrawing">
    <cdr:from>
      <cdr:x>0.08056</cdr:x>
      <cdr:y>0.31944</cdr:y>
    </cdr:from>
    <cdr:to>
      <cdr:x>0.30278</cdr:x>
      <cdr:y>0.43519</cdr:y>
    </cdr:to>
    <cdr:sp macro="" textlink="">
      <cdr:nvSpPr>
        <cdr:cNvPr id="5" name="yt2"/>
        <cdr:cNvSpPr txBox="1"/>
      </cdr:nvSpPr>
      <cdr:spPr>
        <a:xfrm xmlns:a="http://schemas.openxmlformats.org/drawingml/2006/main">
          <a:off x="368300" y="8763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Planted a school food or vegetable garden</a:t>
          </a:r>
        </a:p>
      </cdr:txBody>
    </cdr:sp>
  </cdr:relSizeAnchor>
  <cdr:relSizeAnchor xmlns:cdr="http://schemas.openxmlformats.org/drawingml/2006/chartDrawing">
    <cdr:from>
      <cdr:x>0.05278</cdr:x>
      <cdr:y>0.44444</cdr:y>
    </cdr:from>
    <cdr:to>
      <cdr:x>0.08056</cdr:x>
      <cdr:y>0.56019</cdr:y>
    </cdr:to>
    <cdr:sp macro="" textlink="">
      <cdr:nvSpPr>
        <cdr:cNvPr id="6" name="y3"/>
        <cdr:cNvSpPr txBox="1"/>
      </cdr:nvSpPr>
      <cdr:spPr>
        <a:xfrm xmlns:a="http://schemas.openxmlformats.org/drawingml/2006/main">
          <a:off x="241300" y="12192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h.</a:t>
          </a:r>
        </a:p>
      </cdr:txBody>
    </cdr:sp>
  </cdr:relSizeAnchor>
  <cdr:relSizeAnchor xmlns:cdr="http://schemas.openxmlformats.org/drawingml/2006/chartDrawing">
    <cdr:from>
      <cdr:x>0.08056</cdr:x>
      <cdr:y>0.44444</cdr:y>
    </cdr:from>
    <cdr:to>
      <cdr:x>0.30278</cdr:x>
      <cdr:y>0.56019</cdr:y>
    </cdr:to>
    <cdr:sp macro="" textlink="">
      <cdr:nvSpPr>
        <cdr:cNvPr id="7" name="yt3"/>
        <cdr:cNvSpPr txBox="1"/>
      </cdr:nvSpPr>
      <cdr:spPr>
        <a:xfrm xmlns:a="http://schemas.openxmlformats.org/drawingml/2006/main">
          <a:off x="368300" y="12192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Placed fruits and vegetables near the cafeteria cashier, where they are easy to access</a:t>
          </a:r>
        </a:p>
      </cdr:txBody>
    </cdr:sp>
  </cdr:relSizeAnchor>
  <cdr:relSizeAnchor xmlns:cdr="http://schemas.openxmlformats.org/drawingml/2006/chartDrawing">
    <cdr:from>
      <cdr:x>0.05278</cdr:x>
      <cdr:y>0.58333</cdr:y>
    </cdr:from>
    <cdr:to>
      <cdr:x>0.08056</cdr:x>
      <cdr:y>0.69907</cdr:y>
    </cdr:to>
    <cdr:sp macro="" textlink="">
      <cdr:nvSpPr>
        <cdr:cNvPr id="8" name="y4"/>
        <cdr:cNvSpPr txBox="1"/>
      </cdr:nvSpPr>
      <cdr:spPr>
        <a:xfrm xmlns:a="http://schemas.openxmlformats.org/drawingml/2006/main">
          <a:off x="241300" y="16002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i.</a:t>
          </a:r>
        </a:p>
      </cdr:txBody>
    </cdr:sp>
  </cdr:relSizeAnchor>
  <cdr:relSizeAnchor xmlns:cdr="http://schemas.openxmlformats.org/drawingml/2006/chartDrawing">
    <cdr:from>
      <cdr:x>0.08056</cdr:x>
      <cdr:y>0.58333</cdr:y>
    </cdr:from>
    <cdr:to>
      <cdr:x>0.30278</cdr:x>
      <cdr:y>0.69907</cdr:y>
    </cdr:to>
    <cdr:sp macro="" textlink="">
      <cdr:nvSpPr>
        <cdr:cNvPr id="9" name="yt4"/>
        <cdr:cNvSpPr txBox="1"/>
      </cdr:nvSpPr>
      <cdr:spPr>
        <a:xfrm xmlns:a="http://schemas.openxmlformats.org/drawingml/2006/main">
          <a:off x="368300" y="16002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Used attractive displays for fruits and vegetables in the cafeteria</a:t>
          </a:r>
        </a:p>
      </cdr:txBody>
    </cdr:sp>
  </cdr:relSizeAnchor>
  <cdr:relSizeAnchor xmlns:cdr="http://schemas.openxmlformats.org/drawingml/2006/chartDrawing">
    <cdr:from>
      <cdr:x>0.05278</cdr:x>
      <cdr:y>0.71296</cdr:y>
    </cdr:from>
    <cdr:to>
      <cdr:x>0.08056</cdr:x>
      <cdr:y>0.8287</cdr:y>
    </cdr:to>
    <cdr:sp macro="" textlink="">
      <cdr:nvSpPr>
        <cdr:cNvPr id="10" name="y5"/>
        <cdr:cNvSpPr txBox="1"/>
      </cdr:nvSpPr>
      <cdr:spPr>
        <a:xfrm xmlns:a="http://schemas.openxmlformats.org/drawingml/2006/main">
          <a:off x="241300" y="19558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j.</a:t>
          </a:r>
        </a:p>
      </cdr:txBody>
    </cdr:sp>
  </cdr:relSizeAnchor>
  <cdr:relSizeAnchor xmlns:cdr="http://schemas.openxmlformats.org/drawingml/2006/chartDrawing">
    <cdr:from>
      <cdr:x>0.08056</cdr:x>
      <cdr:y>0.71296</cdr:y>
    </cdr:from>
    <cdr:to>
      <cdr:x>0.30278</cdr:x>
      <cdr:y>0.8287</cdr:y>
    </cdr:to>
    <cdr:sp macro="" textlink="">
      <cdr:nvSpPr>
        <cdr:cNvPr id="11" name="yt5"/>
        <cdr:cNvSpPr txBox="1"/>
      </cdr:nvSpPr>
      <cdr:spPr>
        <a:xfrm xmlns:a="http://schemas.openxmlformats.org/drawingml/2006/main">
          <a:off x="368300" y="19558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Offered a self-serve salad bar to students</a:t>
          </a:r>
        </a:p>
      </cdr:txBody>
    </cdr:sp>
  </cdr:relSizeAnchor>
  <cdr:relSizeAnchor xmlns:cdr="http://schemas.openxmlformats.org/drawingml/2006/chartDrawing">
    <cdr:from>
      <cdr:x>0.02053</cdr:x>
      <cdr:y>0.02831</cdr:y>
    </cdr:from>
    <cdr:to>
      <cdr:x>0.04985</cdr:x>
      <cdr:y>0.10918</cdr:y>
    </cdr:to>
    <cdr:sp macro="" textlink="">
      <cdr:nvSpPr>
        <cdr:cNvPr id="1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31.</a:t>
          </a:r>
        </a:p>
      </cdr:txBody>
    </cdr:sp>
  </cdr:relSizeAnchor>
  <cdr:relSizeAnchor xmlns:cdr="http://schemas.openxmlformats.org/drawingml/2006/chartDrawing">
    <cdr:from>
      <cdr:x>0.04985</cdr:x>
      <cdr:y>0.02831</cdr:y>
    </cdr:from>
    <cdr:to>
      <cdr:x>0.97347</cdr:x>
      <cdr:y>0.10918</cdr:y>
    </cdr:to>
    <cdr:sp macro="" textlink="">
      <cdr:nvSpPr>
        <cdr:cNvPr id="1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have done any of the following activities during the current school year.</a:t>
          </a:r>
        </a:p>
      </cdr:txBody>
    </cdr:sp>
  </cdr:relSizeAnchor>
  <cdr:relSizeAnchor xmlns:cdr="http://schemas.openxmlformats.org/drawingml/2006/chartDrawing">
    <cdr:from>
      <cdr:x>0.02053</cdr:x>
      <cdr:y>0.91792</cdr:y>
    </cdr:from>
    <cdr:to>
      <cdr:x>0.97347</cdr:x>
      <cdr:y>0.9988</cdr:y>
    </cdr:to>
    <cdr:sp macro="" textlink="">
      <cdr:nvSpPr>
        <cdr:cNvPr id="1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0.89004</cdr:x>
      <cdr:y>0.95956</cdr:y>
    </cdr:from>
    <cdr:to>
      <cdr:x>1</cdr:x>
      <cdr:y>1</cdr:y>
    </cdr:to>
    <cdr:sp macro="" textlink="">
      <cdr:nvSpPr>
        <cdr:cNvPr id="1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panose="02020603050405020304" pitchFamily="18" charset="0"/>
            </a:rPr>
            <a:t>Page 50 of 79</a:t>
          </a:r>
        </a:p>
      </cdr:txBody>
    </cdr:sp>
  </cdr:relSizeAnchor>
  <cdr:relSizeAnchor xmlns:cdr="http://schemas.openxmlformats.org/drawingml/2006/chartDrawing">
    <cdr:from>
      <cdr:x>0.02052</cdr:x>
      <cdr:y>0.95963</cdr:y>
    </cdr:from>
    <cdr:to>
      <cdr:x>0.9806</cdr:x>
      <cdr:y>1</cdr:y>
    </cdr:to>
    <cdr:sp macro="" textlink="">
      <cdr:nvSpPr>
        <cdr:cNvPr id="16"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51.xml><?xml version="1.0" encoding="utf-8"?>
<c:userShapes xmlns:c="http://schemas.openxmlformats.org/drawingml/2006/chart">
  <cdr:relSizeAnchor xmlns:cdr="http://schemas.openxmlformats.org/drawingml/2006/chartDrawing">
    <cdr:from>
      <cdr:x>0.05278</cdr:x>
      <cdr:y>0.2037</cdr:y>
    </cdr:from>
    <cdr:to>
      <cdr:x>0.08056</cdr:x>
      <cdr:y>0.34259</cdr:y>
    </cdr:to>
    <cdr:sp macro="" textlink="">
      <cdr:nvSpPr>
        <cdr:cNvPr id="2" name="y1"/>
        <cdr:cNvSpPr txBox="1"/>
      </cdr:nvSpPr>
      <cdr:spPr>
        <a:xfrm xmlns:a="http://schemas.openxmlformats.org/drawingml/2006/main">
          <a:off x="241300" y="5588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k.</a:t>
          </a:r>
        </a:p>
      </cdr:txBody>
    </cdr:sp>
  </cdr:relSizeAnchor>
  <cdr:relSizeAnchor xmlns:cdr="http://schemas.openxmlformats.org/drawingml/2006/chartDrawing">
    <cdr:from>
      <cdr:x>0.08056</cdr:x>
      <cdr:y>0.2037</cdr:y>
    </cdr:from>
    <cdr:to>
      <cdr:x>0.30278</cdr:x>
      <cdr:y>0.34259</cdr:y>
    </cdr:to>
    <cdr:sp macro="" textlink="">
      <cdr:nvSpPr>
        <cdr:cNvPr id="3" name="yt1"/>
        <cdr:cNvSpPr txBox="1"/>
      </cdr:nvSpPr>
      <cdr:spPr>
        <a:xfrm xmlns:a="http://schemas.openxmlformats.org/drawingml/2006/main">
          <a:off x="368300" y="5588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Labeled healthful foods with appealing names (e.g., crunchy carrots)</a:t>
          </a:r>
        </a:p>
      </cdr:txBody>
    </cdr:sp>
  </cdr:relSizeAnchor>
  <cdr:relSizeAnchor xmlns:cdr="http://schemas.openxmlformats.org/drawingml/2006/chartDrawing">
    <cdr:from>
      <cdr:x>0.05278</cdr:x>
      <cdr:y>0.36574</cdr:y>
    </cdr:from>
    <cdr:to>
      <cdr:x>0.08056</cdr:x>
      <cdr:y>0.50463</cdr:y>
    </cdr:to>
    <cdr:sp macro="" textlink="">
      <cdr:nvSpPr>
        <cdr:cNvPr id="4" name="y2"/>
        <cdr:cNvSpPr txBox="1"/>
      </cdr:nvSpPr>
      <cdr:spPr>
        <a:xfrm xmlns:a="http://schemas.openxmlformats.org/drawingml/2006/main">
          <a:off x="241300" y="1003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l.</a:t>
          </a:r>
        </a:p>
      </cdr:txBody>
    </cdr:sp>
  </cdr:relSizeAnchor>
  <cdr:relSizeAnchor xmlns:cdr="http://schemas.openxmlformats.org/drawingml/2006/chartDrawing">
    <cdr:from>
      <cdr:x>0.08056</cdr:x>
      <cdr:y>0.36574</cdr:y>
    </cdr:from>
    <cdr:to>
      <cdr:x>0.30278</cdr:x>
      <cdr:y>0.50463</cdr:y>
    </cdr:to>
    <cdr:sp macro="" textlink="">
      <cdr:nvSpPr>
        <cdr:cNvPr id="5" name="yt2"/>
        <cdr:cNvSpPr txBox="1"/>
      </cdr:nvSpPr>
      <cdr:spPr>
        <a:xfrm xmlns:a="http://schemas.openxmlformats.org/drawingml/2006/main">
          <a:off x="368300" y="1003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Encouraged students to drink plain water</a:t>
          </a:r>
        </a:p>
      </cdr:txBody>
    </cdr:sp>
  </cdr:relSizeAnchor>
  <cdr:relSizeAnchor xmlns:cdr="http://schemas.openxmlformats.org/drawingml/2006/chartDrawing">
    <cdr:from>
      <cdr:x>0.05278</cdr:x>
      <cdr:y>0.54167</cdr:y>
    </cdr:from>
    <cdr:to>
      <cdr:x>0.08056</cdr:x>
      <cdr:y>0.68056</cdr:y>
    </cdr:to>
    <cdr:sp macro="" textlink="">
      <cdr:nvSpPr>
        <cdr:cNvPr id="6" name="y3"/>
        <cdr:cNvSpPr txBox="1"/>
      </cdr:nvSpPr>
      <cdr:spPr>
        <a:xfrm xmlns:a="http://schemas.openxmlformats.org/drawingml/2006/main">
          <a:off x="241300" y="14859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m.</a:t>
          </a:r>
        </a:p>
      </cdr:txBody>
    </cdr:sp>
  </cdr:relSizeAnchor>
  <cdr:relSizeAnchor xmlns:cdr="http://schemas.openxmlformats.org/drawingml/2006/chartDrawing">
    <cdr:from>
      <cdr:x>0.08056</cdr:x>
      <cdr:y>0.54167</cdr:y>
    </cdr:from>
    <cdr:to>
      <cdr:x>0.30278</cdr:x>
      <cdr:y>0.68056</cdr:y>
    </cdr:to>
    <cdr:sp macro="" textlink="">
      <cdr:nvSpPr>
        <cdr:cNvPr id="7" name="yt3"/>
        <cdr:cNvSpPr txBox="1"/>
      </cdr:nvSpPr>
      <cdr:spPr>
        <a:xfrm xmlns:a="http://schemas.openxmlformats.org/drawingml/2006/main">
          <a:off x="368300" y="14859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Prohibited school staff from giving students food or food coupons as a reward for good behavior or good academic performance</a:t>
          </a:r>
        </a:p>
      </cdr:txBody>
    </cdr:sp>
  </cdr:relSizeAnchor>
  <cdr:relSizeAnchor xmlns:cdr="http://schemas.openxmlformats.org/drawingml/2006/chartDrawing">
    <cdr:from>
      <cdr:x>0.05278</cdr:x>
      <cdr:y>0.71296</cdr:y>
    </cdr:from>
    <cdr:to>
      <cdr:x>0.08056</cdr:x>
      <cdr:y>0.85185</cdr:y>
    </cdr:to>
    <cdr:sp macro="" textlink="">
      <cdr:nvSpPr>
        <cdr:cNvPr id="8" name="y4"/>
        <cdr:cNvSpPr txBox="1"/>
      </cdr:nvSpPr>
      <cdr:spPr>
        <a:xfrm xmlns:a="http://schemas.openxmlformats.org/drawingml/2006/main">
          <a:off x="241300" y="19558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t>
          </a:r>
        </a:p>
      </cdr:txBody>
    </cdr:sp>
  </cdr:relSizeAnchor>
  <cdr:relSizeAnchor xmlns:cdr="http://schemas.openxmlformats.org/drawingml/2006/chartDrawing">
    <cdr:from>
      <cdr:x>0.08056</cdr:x>
      <cdr:y>0.71296</cdr:y>
    </cdr:from>
    <cdr:to>
      <cdr:x>0.30278</cdr:x>
      <cdr:y>0.85185</cdr:y>
    </cdr:to>
    <cdr:sp macro="" textlink="">
      <cdr:nvSpPr>
        <cdr:cNvPr id="9" name="yt4"/>
        <cdr:cNvSpPr txBox="1"/>
      </cdr:nvSpPr>
      <cdr:spPr>
        <a:xfrm xmlns:a="http://schemas.openxmlformats.org/drawingml/2006/main">
          <a:off x="368300" y="19558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Prohibited less nutritious foods and beverages (e.g., candy, baked goods) from being sold for fundraising purposes</a:t>
          </a:r>
        </a:p>
      </cdr:txBody>
    </cdr:sp>
  </cdr:relSizeAnchor>
  <cdr:relSizeAnchor xmlns:cdr="http://schemas.openxmlformats.org/drawingml/2006/chartDrawing">
    <cdr:from>
      <cdr:x>0.02053</cdr:x>
      <cdr:y>0.02831</cdr:y>
    </cdr:from>
    <cdr:to>
      <cdr:x>0.04985</cdr:x>
      <cdr:y>0.10918</cdr:y>
    </cdr:to>
    <cdr:sp macro="" textlink="">
      <cdr:nvSpPr>
        <cdr:cNvPr id="10"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31.</a:t>
          </a:r>
        </a:p>
      </cdr:txBody>
    </cdr:sp>
  </cdr:relSizeAnchor>
  <cdr:relSizeAnchor xmlns:cdr="http://schemas.openxmlformats.org/drawingml/2006/chartDrawing">
    <cdr:from>
      <cdr:x>0.04985</cdr:x>
      <cdr:y>0.02831</cdr:y>
    </cdr:from>
    <cdr:to>
      <cdr:x>0.97347</cdr:x>
      <cdr:y>0.10918</cdr:y>
    </cdr:to>
    <cdr:sp macro="" textlink="">
      <cdr:nvSpPr>
        <cdr:cNvPr id="11"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have done any of the following activities during the current school year.</a:t>
          </a:r>
        </a:p>
      </cdr:txBody>
    </cdr:sp>
  </cdr:relSizeAnchor>
  <cdr:relSizeAnchor xmlns:cdr="http://schemas.openxmlformats.org/drawingml/2006/chartDrawing">
    <cdr:from>
      <cdr:x>0.02053</cdr:x>
      <cdr:y>0.91792</cdr:y>
    </cdr:from>
    <cdr:to>
      <cdr:x>0.97347</cdr:x>
      <cdr:y>0.9988</cdr:y>
    </cdr:to>
    <cdr:sp macro="" textlink="">
      <cdr:nvSpPr>
        <cdr:cNvPr id="12"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0.89004</cdr:x>
      <cdr:y>0.95956</cdr:y>
    </cdr:from>
    <cdr:to>
      <cdr:x>1</cdr:x>
      <cdr:y>1</cdr:y>
    </cdr:to>
    <cdr:sp macro="" textlink="">
      <cdr:nvSpPr>
        <cdr:cNvPr id="13"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panose="02020603050405020304" pitchFamily="18" charset="0"/>
            </a:rPr>
            <a:t>Page 51 of 79</a:t>
          </a:r>
        </a:p>
      </cdr:txBody>
    </cdr:sp>
  </cdr:relSizeAnchor>
  <cdr:relSizeAnchor xmlns:cdr="http://schemas.openxmlformats.org/drawingml/2006/chartDrawing">
    <cdr:from>
      <cdr:x>0.02053</cdr:x>
      <cdr:y>0.95956</cdr:y>
    </cdr:from>
    <cdr:to>
      <cdr:x>0.9808</cdr:x>
      <cdr:y>1</cdr:y>
    </cdr:to>
    <cdr:sp macro="" textlink="">
      <cdr:nvSpPr>
        <cdr:cNvPr id="14"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52.xml><?xml version="1.0" encoding="utf-8"?>
<c:userShapes xmlns:c="http://schemas.openxmlformats.org/drawingml/2006/chart">
  <cdr:relSizeAnchor xmlns:cdr="http://schemas.openxmlformats.org/drawingml/2006/chartDrawing">
    <cdr:from>
      <cdr:x>0.05278</cdr:x>
      <cdr:y>0.19444</cdr:y>
    </cdr:from>
    <cdr:to>
      <cdr:x>0.08056</cdr:x>
      <cdr:y>0.31019</cdr:y>
    </cdr:to>
    <cdr:sp macro="" textlink="">
      <cdr:nvSpPr>
        <cdr:cNvPr id="2" name="y1"/>
        <cdr:cNvSpPr txBox="1"/>
      </cdr:nvSpPr>
      <cdr:spPr>
        <a:xfrm xmlns:a="http://schemas.openxmlformats.org/drawingml/2006/main">
          <a:off x="241300" y="5334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a.</a:t>
          </a:r>
        </a:p>
      </cdr:txBody>
    </cdr:sp>
  </cdr:relSizeAnchor>
  <cdr:relSizeAnchor xmlns:cdr="http://schemas.openxmlformats.org/drawingml/2006/chartDrawing">
    <cdr:from>
      <cdr:x>0.08056</cdr:x>
      <cdr:y>0.19444</cdr:y>
    </cdr:from>
    <cdr:to>
      <cdr:x>0.30278</cdr:x>
      <cdr:y>0.31019</cdr:y>
    </cdr:to>
    <cdr:sp macro="" textlink="">
      <cdr:nvSpPr>
        <cdr:cNvPr id="3" name="yt1"/>
        <cdr:cNvSpPr txBox="1"/>
      </cdr:nvSpPr>
      <cdr:spPr>
        <a:xfrm xmlns:a="http://schemas.openxmlformats.org/drawingml/2006/main">
          <a:off x="368300" y="5334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In the school building</a:t>
          </a:r>
        </a:p>
      </cdr:txBody>
    </cdr:sp>
  </cdr:relSizeAnchor>
  <cdr:relSizeAnchor xmlns:cdr="http://schemas.openxmlformats.org/drawingml/2006/chartDrawing">
    <cdr:from>
      <cdr:x>0.05278</cdr:x>
      <cdr:y>0.31944</cdr:y>
    </cdr:from>
    <cdr:to>
      <cdr:x>0.08056</cdr:x>
      <cdr:y>0.43519</cdr:y>
    </cdr:to>
    <cdr:sp macro="" textlink="">
      <cdr:nvSpPr>
        <cdr:cNvPr id="4" name="y2"/>
        <cdr:cNvSpPr txBox="1"/>
      </cdr:nvSpPr>
      <cdr:spPr>
        <a:xfrm xmlns:a="http://schemas.openxmlformats.org/drawingml/2006/main">
          <a:off x="241300" y="8763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b.</a:t>
          </a:r>
        </a:p>
      </cdr:txBody>
    </cdr:sp>
  </cdr:relSizeAnchor>
  <cdr:relSizeAnchor xmlns:cdr="http://schemas.openxmlformats.org/drawingml/2006/chartDrawing">
    <cdr:from>
      <cdr:x>0.08056</cdr:x>
      <cdr:y>0.31944</cdr:y>
    </cdr:from>
    <cdr:to>
      <cdr:x>0.30278</cdr:x>
      <cdr:y>0.43519</cdr:y>
    </cdr:to>
    <cdr:sp macro="" textlink="">
      <cdr:nvSpPr>
        <cdr:cNvPr id="5" name="yt2"/>
        <cdr:cNvSpPr txBox="1"/>
      </cdr:nvSpPr>
      <cdr:spPr>
        <a:xfrm xmlns:a="http://schemas.openxmlformats.org/drawingml/2006/main">
          <a:off x="368300" y="8763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On school grounds including on the outside of the school building, on playing fields, or other areas of the campus</a:t>
          </a:r>
        </a:p>
      </cdr:txBody>
    </cdr:sp>
  </cdr:relSizeAnchor>
  <cdr:relSizeAnchor xmlns:cdr="http://schemas.openxmlformats.org/drawingml/2006/chartDrawing">
    <cdr:from>
      <cdr:x>0.05278</cdr:x>
      <cdr:y>0.44444</cdr:y>
    </cdr:from>
    <cdr:to>
      <cdr:x>0.08056</cdr:x>
      <cdr:y>0.56019</cdr:y>
    </cdr:to>
    <cdr:sp macro="" textlink="">
      <cdr:nvSpPr>
        <cdr:cNvPr id="6" name="y3"/>
        <cdr:cNvSpPr txBox="1"/>
      </cdr:nvSpPr>
      <cdr:spPr>
        <a:xfrm xmlns:a="http://schemas.openxmlformats.org/drawingml/2006/main">
          <a:off x="241300" y="12192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c.</a:t>
          </a:r>
        </a:p>
      </cdr:txBody>
    </cdr:sp>
  </cdr:relSizeAnchor>
  <cdr:relSizeAnchor xmlns:cdr="http://schemas.openxmlformats.org/drawingml/2006/chartDrawing">
    <cdr:from>
      <cdr:x>0.08056</cdr:x>
      <cdr:y>0.44444</cdr:y>
    </cdr:from>
    <cdr:to>
      <cdr:x>0.30278</cdr:x>
      <cdr:y>0.56019</cdr:y>
    </cdr:to>
    <cdr:sp macro="" textlink="">
      <cdr:nvSpPr>
        <cdr:cNvPr id="7" name="yt3"/>
        <cdr:cNvSpPr txBox="1"/>
      </cdr:nvSpPr>
      <cdr:spPr>
        <a:xfrm xmlns:a="http://schemas.openxmlformats.org/drawingml/2006/main">
          <a:off x="368300" y="12192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On school buses or other vehicles used to transport students</a:t>
          </a:r>
        </a:p>
      </cdr:txBody>
    </cdr:sp>
  </cdr:relSizeAnchor>
  <cdr:relSizeAnchor xmlns:cdr="http://schemas.openxmlformats.org/drawingml/2006/chartDrawing">
    <cdr:from>
      <cdr:x>0.05278</cdr:x>
      <cdr:y>0.58333</cdr:y>
    </cdr:from>
    <cdr:to>
      <cdr:x>0.08056</cdr:x>
      <cdr:y>0.69907</cdr:y>
    </cdr:to>
    <cdr:sp macro="" textlink="">
      <cdr:nvSpPr>
        <cdr:cNvPr id="8" name="y4"/>
        <cdr:cNvSpPr txBox="1"/>
      </cdr:nvSpPr>
      <cdr:spPr>
        <a:xfrm xmlns:a="http://schemas.openxmlformats.org/drawingml/2006/main">
          <a:off x="241300" y="16002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d.</a:t>
          </a:r>
        </a:p>
      </cdr:txBody>
    </cdr:sp>
  </cdr:relSizeAnchor>
  <cdr:relSizeAnchor xmlns:cdr="http://schemas.openxmlformats.org/drawingml/2006/chartDrawing">
    <cdr:from>
      <cdr:x>0.08056</cdr:x>
      <cdr:y>0.58333</cdr:y>
    </cdr:from>
    <cdr:to>
      <cdr:x>0.30278</cdr:x>
      <cdr:y>0.69907</cdr:y>
    </cdr:to>
    <cdr:sp macro="" textlink="">
      <cdr:nvSpPr>
        <cdr:cNvPr id="9" name="yt4"/>
        <cdr:cNvSpPr txBox="1"/>
      </cdr:nvSpPr>
      <cdr:spPr>
        <a:xfrm xmlns:a="http://schemas.openxmlformats.org/drawingml/2006/main">
          <a:off x="368300" y="16002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In school publications (e.g., newsletters, newspapers, web sites, other school publications)</a:t>
          </a:r>
        </a:p>
      </cdr:txBody>
    </cdr:sp>
  </cdr:relSizeAnchor>
  <cdr:relSizeAnchor xmlns:cdr="http://schemas.openxmlformats.org/drawingml/2006/chartDrawing">
    <cdr:from>
      <cdr:x>0.05278</cdr:x>
      <cdr:y>0.71296</cdr:y>
    </cdr:from>
    <cdr:to>
      <cdr:x>0.08056</cdr:x>
      <cdr:y>0.8287</cdr:y>
    </cdr:to>
    <cdr:sp macro="" textlink="">
      <cdr:nvSpPr>
        <cdr:cNvPr id="10" name="y5"/>
        <cdr:cNvSpPr txBox="1"/>
      </cdr:nvSpPr>
      <cdr:spPr>
        <a:xfrm xmlns:a="http://schemas.openxmlformats.org/drawingml/2006/main">
          <a:off x="241300" y="19558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e.</a:t>
          </a:r>
        </a:p>
      </cdr:txBody>
    </cdr:sp>
  </cdr:relSizeAnchor>
  <cdr:relSizeAnchor xmlns:cdr="http://schemas.openxmlformats.org/drawingml/2006/chartDrawing">
    <cdr:from>
      <cdr:x>0.08056</cdr:x>
      <cdr:y>0.71296</cdr:y>
    </cdr:from>
    <cdr:to>
      <cdr:x>0.30278</cdr:x>
      <cdr:y>0.8287</cdr:y>
    </cdr:to>
    <cdr:sp macro="" textlink="">
      <cdr:nvSpPr>
        <cdr:cNvPr id="11" name="yt5"/>
        <cdr:cNvSpPr txBox="1"/>
      </cdr:nvSpPr>
      <cdr:spPr>
        <a:xfrm xmlns:a="http://schemas.openxmlformats.org/drawingml/2006/main">
          <a:off x="368300" y="19558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In curricula or other educational materials (including assignment books, school supplies, book covers, and electronic media)</a:t>
          </a:r>
        </a:p>
      </cdr:txBody>
    </cdr:sp>
  </cdr:relSizeAnchor>
  <cdr:relSizeAnchor xmlns:cdr="http://schemas.openxmlformats.org/drawingml/2006/chartDrawing">
    <cdr:from>
      <cdr:x>0.02053</cdr:x>
      <cdr:y>0.02831</cdr:y>
    </cdr:from>
    <cdr:to>
      <cdr:x>0.04985</cdr:x>
      <cdr:y>0.10918</cdr:y>
    </cdr:to>
    <cdr:sp macro="" textlink="">
      <cdr:nvSpPr>
        <cdr:cNvPr id="1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32.</a:t>
          </a:r>
        </a:p>
      </cdr:txBody>
    </cdr:sp>
  </cdr:relSizeAnchor>
  <cdr:relSizeAnchor xmlns:cdr="http://schemas.openxmlformats.org/drawingml/2006/chartDrawing">
    <cdr:from>
      <cdr:x>0.04985</cdr:x>
      <cdr:y>0.02831</cdr:y>
    </cdr:from>
    <cdr:to>
      <cdr:x>0.97347</cdr:x>
      <cdr:y>0.10918</cdr:y>
    </cdr:to>
    <cdr:sp macro="" textlink="">
      <cdr:nvSpPr>
        <cdr:cNvPr id="1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prohibit advertisements for candy, fast food restaurants, or soft drinks in the following locations.</a:t>
          </a:r>
        </a:p>
      </cdr:txBody>
    </cdr:sp>
  </cdr:relSizeAnchor>
  <cdr:relSizeAnchor xmlns:cdr="http://schemas.openxmlformats.org/drawingml/2006/chartDrawing">
    <cdr:from>
      <cdr:x>0.02053</cdr:x>
      <cdr:y>0.91792</cdr:y>
    </cdr:from>
    <cdr:to>
      <cdr:x>0.97347</cdr:x>
      <cdr:y>0.9988</cdr:y>
    </cdr:to>
    <cdr:sp macro="" textlink="">
      <cdr:nvSpPr>
        <cdr:cNvPr id="1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0.89004</cdr:x>
      <cdr:y>0.95956</cdr:y>
    </cdr:from>
    <cdr:to>
      <cdr:x>1</cdr:x>
      <cdr:y>1</cdr:y>
    </cdr:to>
    <cdr:sp macro="" textlink="">
      <cdr:nvSpPr>
        <cdr:cNvPr id="1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panose="02020603050405020304" pitchFamily="18" charset="0"/>
            </a:rPr>
            <a:t>Page 52 of 79</a:t>
          </a:r>
        </a:p>
      </cdr:txBody>
    </cdr:sp>
  </cdr:relSizeAnchor>
  <cdr:relSizeAnchor xmlns:cdr="http://schemas.openxmlformats.org/drawingml/2006/chartDrawing">
    <cdr:from>
      <cdr:x>0.02054</cdr:x>
      <cdr:y>0.95959</cdr:y>
    </cdr:from>
    <cdr:to>
      <cdr:x>0.98138</cdr:x>
      <cdr:y>1</cdr:y>
    </cdr:to>
    <cdr:sp macro="" textlink="">
      <cdr:nvSpPr>
        <cdr:cNvPr id="16"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53.xml><?xml version="1.0" encoding="utf-8"?>
<c:userShapes xmlns:c="http://schemas.openxmlformats.org/drawingml/2006/chart">
  <cdr:relSizeAnchor xmlns:cdr="http://schemas.openxmlformats.org/drawingml/2006/chartDrawing">
    <cdr:from>
      <cdr:x>0.05278</cdr:x>
      <cdr:y>0.22685</cdr:y>
    </cdr:from>
    <cdr:to>
      <cdr:x>0.08056</cdr:x>
      <cdr:y>0.36574</cdr:y>
    </cdr:to>
    <cdr:sp macro="" textlink="">
      <cdr:nvSpPr>
        <cdr:cNvPr id="2" name="y1"/>
        <cdr:cNvSpPr txBox="1"/>
      </cdr:nvSpPr>
      <cdr:spPr>
        <a:xfrm xmlns:a="http://schemas.openxmlformats.org/drawingml/2006/main">
          <a:off x="241300" y="622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a.</a:t>
          </a:r>
        </a:p>
      </cdr:txBody>
    </cdr:sp>
  </cdr:relSizeAnchor>
  <cdr:relSizeAnchor xmlns:cdr="http://schemas.openxmlformats.org/drawingml/2006/chartDrawing">
    <cdr:from>
      <cdr:x>0.08056</cdr:x>
      <cdr:y>0.22685</cdr:y>
    </cdr:from>
    <cdr:to>
      <cdr:x>0.30278</cdr:x>
      <cdr:y>0.36574</cdr:y>
    </cdr:to>
    <cdr:sp macro="" textlink="">
      <cdr:nvSpPr>
        <cdr:cNvPr id="3" name="yt1"/>
        <cdr:cNvSpPr txBox="1"/>
      </cdr:nvSpPr>
      <cdr:spPr>
        <a:xfrm xmlns:a="http://schemas.openxmlformats.org/drawingml/2006/main">
          <a:off x="368300" y="622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Yes, in all locations</a:t>
          </a:r>
        </a:p>
      </cdr:txBody>
    </cdr:sp>
  </cdr:relSizeAnchor>
  <cdr:relSizeAnchor xmlns:cdr="http://schemas.openxmlformats.org/drawingml/2006/chartDrawing">
    <cdr:from>
      <cdr:x>0.05278</cdr:x>
      <cdr:y>0.45833</cdr:y>
    </cdr:from>
    <cdr:to>
      <cdr:x>0.08056</cdr:x>
      <cdr:y>0.59722</cdr:y>
    </cdr:to>
    <cdr:sp macro="" textlink="">
      <cdr:nvSpPr>
        <cdr:cNvPr id="4" name="y2"/>
        <cdr:cNvSpPr txBox="1"/>
      </cdr:nvSpPr>
      <cdr:spPr>
        <a:xfrm xmlns:a="http://schemas.openxmlformats.org/drawingml/2006/main">
          <a:off x="241300" y="1257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b.</a:t>
          </a:r>
        </a:p>
      </cdr:txBody>
    </cdr:sp>
  </cdr:relSizeAnchor>
  <cdr:relSizeAnchor xmlns:cdr="http://schemas.openxmlformats.org/drawingml/2006/chartDrawing">
    <cdr:from>
      <cdr:x>0.08056</cdr:x>
      <cdr:y>0.45833</cdr:y>
    </cdr:from>
    <cdr:to>
      <cdr:x>0.30278</cdr:x>
      <cdr:y>0.59722</cdr:y>
    </cdr:to>
    <cdr:sp macro="" textlink="">
      <cdr:nvSpPr>
        <cdr:cNvPr id="5" name="yt2"/>
        <cdr:cNvSpPr txBox="1"/>
      </cdr:nvSpPr>
      <cdr:spPr>
        <a:xfrm xmlns:a="http://schemas.openxmlformats.org/drawingml/2006/main">
          <a:off x="368300" y="1257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Yes, in certain locations</a:t>
          </a:r>
        </a:p>
      </cdr:txBody>
    </cdr:sp>
  </cdr:relSizeAnchor>
  <cdr:relSizeAnchor xmlns:cdr="http://schemas.openxmlformats.org/drawingml/2006/chartDrawing">
    <cdr:from>
      <cdr:x>0.05278</cdr:x>
      <cdr:y>0.67593</cdr:y>
    </cdr:from>
    <cdr:to>
      <cdr:x>0.08056</cdr:x>
      <cdr:y>0.81481</cdr:y>
    </cdr:to>
    <cdr:sp macro="" textlink="">
      <cdr:nvSpPr>
        <cdr:cNvPr id="6" name="y3"/>
        <cdr:cNvSpPr txBox="1"/>
      </cdr:nvSpPr>
      <cdr:spPr>
        <a:xfrm xmlns:a="http://schemas.openxmlformats.org/drawingml/2006/main">
          <a:off x="241300" y="18542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c.</a:t>
          </a:r>
        </a:p>
      </cdr:txBody>
    </cdr:sp>
  </cdr:relSizeAnchor>
  <cdr:relSizeAnchor xmlns:cdr="http://schemas.openxmlformats.org/drawingml/2006/chartDrawing">
    <cdr:from>
      <cdr:x>0.08056</cdr:x>
      <cdr:y>0.67593</cdr:y>
    </cdr:from>
    <cdr:to>
      <cdr:x>0.30278</cdr:x>
      <cdr:y>0.81481</cdr:y>
    </cdr:to>
    <cdr:sp macro="" textlink="">
      <cdr:nvSpPr>
        <cdr:cNvPr id="7" name="yt3"/>
        <cdr:cNvSpPr txBox="1"/>
      </cdr:nvSpPr>
      <cdr:spPr>
        <a:xfrm xmlns:a="http://schemas.openxmlformats.org/drawingml/2006/main">
          <a:off x="368300" y="18542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No</a:t>
          </a:r>
        </a:p>
      </cdr:txBody>
    </cdr:sp>
  </cdr:relSizeAnchor>
  <cdr:relSizeAnchor xmlns:cdr="http://schemas.openxmlformats.org/drawingml/2006/chartDrawing">
    <cdr:from>
      <cdr:x>0.02053</cdr:x>
      <cdr:y>0.02831</cdr:y>
    </cdr:from>
    <cdr:to>
      <cdr:x>0.04985</cdr:x>
      <cdr:y>0.10918</cdr:y>
    </cdr:to>
    <cdr:sp macro="" textlink="">
      <cdr:nvSpPr>
        <cdr:cNvPr id="8"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33.</a:t>
          </a:r>
        </a:p>
      </cdr:txBody>
    </cdr:sp>
  </cdr:relSizeAnchor>
  <cdr:relSizeAnchor xmlns:cdr="http://schemas.openxmlformats.org/drawingml/2006/chartDrawing">
    <cdr:from>
      <cdr:x>0.04985</cdr:x>
      <cdr:y>0.02831</cdr:y>
    </cdr:from>
    <cdr:to>
      <cdr:x>0.97347</cdr:x>
      <cdr:y>0.10918</cdr:y>
    </cdr:to>
    <cdr:sp macro="" textlink="">
      <cdr:nvSpPr>
        <cdr:cNvPr id="9"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permit students to have a drinking water bottle with them during the school day.</a:t>
          </a:r>
        </a:p>
      </cdr:txBody>
    </cdr:sp>
  </cdr:relSizeAnchor>
  <cdr:relSizeAnchor xmlns:cdr="http://schemas.openxmlformats.org/drawingml/2006/chartDrawing">
    <cdr:from>
      <cdr:x>0.02053</cdr:x>
      <cdr:y>0.91792</cdr:y>
    </cdr:from>
    <cdr:to>
      <cdr:x>0.97347</cdr:x>
      <cdr:y>0.9988</cdr:y>
    </cdr:to>
    <cdr:sp macro="" textlink="">
      <cdr:nvSpPr>
        <cdr:cNvPr id="10"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0.89004</cdr:x>
      <cdr:y>0.95956</cdr:y>
    </cdr:from>
    <cdr:to>
      <cdr:x>1</cdr:x>
      <cdr:y>1</cdr:y>
    </cdr:to>
    <cdr:sp macro="" textlink="">
      <cdr:nvSpPr>
        <cdr:cNvPr id="11"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panose="02020603050405020304" pitchFamily="18" charset="0"/>
            </a:rPr>
            <a:t>Page 53 of 79</a:t>
          </a:r>
        </a:p>
      </cdr:txBody>
    </cdr:sp>
  </cdr:relSizeAnchor>
  <cdr:relSizeAnchor xmlns:cdr="http://schemas.openxmlformats.org/drawingml/2006/chartDrawing">
    <cdr:from>
      <cdr:x>0.02053</cdr:x>
      <cdr:y>0.95956</cdr:y>
    </cdr:from>
    <cdr:to>
      <cdr:x>0.9808</cdr:x>
      <cdr:y>1</cdr:y>
    </cdr:to>
    <cdr:sp macro="" textlink="">
      <cdr:nvSpPr>
        <cdr:cNvPr id="12"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54.xml><?xml version="1.0" encoding="utf-8"?>
<c:userShapes xmlns:c="http://schemas.openxmlformats.org/drawingml/2006/chart">
  <cdr:relSizeAnchor xmlns:cdr="http://schemas.openxmlformats.org/drawingml/2006/chartDrawing">
    <cdr:from>
      <cdr:x>0.02053</cdr:x>
      <cdr:y>0.02831</cdr:y>
    </cdr:from>
    <cdr:to>
      <cdr:x>0.04985</cdr:x>
      <cdr:y>0.10918</cdr:y>
    </cdr:to>
    <cdr:sp macro="" textlink="">
      <cdr:nvSpPr>
        <cdr:cNvPr id="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33N.</a:t>
          </a:r>
        </a:p>
      </cdr:txBody>
    </cdr:sp>
  </cdr:relSizeAnchor>
  <cdr:relSizeAnchor xmlns:cdr="http://schemas.openxmlformats.org/drawingml/2006/chartDrawing">
    <cdr:from>
      <cdr:x>0.05498</cdr:x>
      <cdr:y>0.02831</cdr:y>
    </cdr:from>
    <cdr:to>
      <cdr:x>0.97347</cdr:x>
      <cdr:y>0.10918</cdr:y>
    </cdr:to>
    <cdr:sp macro="" textlink="">
      <cdr:nvSpPr>
        <cdr:cNvPr id="3" name="PageTitle"/>
        <cdr:cNvSpPr txBox="1"/>
      </cdr:nvSpPr>
      <cdr:spPr>
        <a:xfrm xmlns:a="http://schemas.openxmlformats.org/drawingml/2006/main">
          <a:off x="476250" y="177825"/>
          <a:ext cx="7956532" cy="507973"/>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permit students to have a drinking water bottle with them in either all locations or certain locations during the school day.</a:t>
          </a:r>
        </a:p>
      </cdr:txBody>
    </cdr:sp>
  </cdr:relSizeAnchor>
  <cdr:relSizeAnchor xmlns:cdr="http://schemas.openxmlformats.org/drawingml/2006/chartDrawing">
    <cdr:from>
      <cdr:x>0.02053</cdr:x>
      <cdr:y>0.91792</cdr:y>
    </cdr:from>
    <cdr:to>
      <cdr:x>0.97347</cdr:x>
      <cdr:y>0.9988</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0.89004</cdr:x>
      <cdr:y>0.95956</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panose="02020603050405020304" pitchFamily="18" charset="0"/>
            </a:rPr>
            <a:t>Page 54 of 79</a:t>
          </a:r>
        </a:p>
      </cdr:txBody>
    </cdr:sp>
  </cdr:relSizeAnchor>
  <cdr:relSizeAnchor xmlns:cdr="http://schemas.openxmlformats.org/drawingml/2006/chartDrawing">
    <cdr:from>
      <cdr:x>0.02053</cdr:x>
      <cdr:y>0.95956</cdr:y>
    </cdr:from>
    <cdr:to>
      <cdr:x>0.9808</cdr:x>
      <cdr:y>1</cdr:y>
    </cdr:to>
    <cdr:sp macro="" textlink="">
      <cdr:nvSpPr>
        <cdr:cNvPr id="6"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55.xml><?xml version="1.0" encoding="utf-8"?>
<c:userShapes xmlns:c="http://schemas.openxmlformats.org/drawingml/2006/chart">
  <cdr:relSizeAnchor xmlns:cdr="http://schemas.openxmlformats.org/drawingml/2006/chartDrawing">
    <cdr:from>
      <cdr:x>0.05278</cdr:x>
      <cdr:y>0.19444</cdr:y>
    </cdr:from>
    <cdr:to>
      <cdr:x>0.08056</cdr:x>
      <cdr:y>0.31019</cdr:y>
    </cdr:to>
    <cdr:sp macro="" textlink="">
      <cdr:nvSpPr>
        <cdr:cNvPr id="2" name="y1"/>
        <cdr:cNvSpPr txBox="1"/>
      </cdr:nvSpPr>
      <cdr:spPr>
        <a:xfrm xmlns:a="http://schemas.openxmlformats.org/drawingml/2006/main">
          <a:off x="241300" y="5334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a.</a:t>
          </a:r>
        </a:p>
      </cdr:txBody>
    </cdr:sp>
  </cdr:relSizeAnchor>
  <cdr:relSizeAnchor xmlns:cdr="http://schemas.openxmlformats.org/drawingml/2006/chartDrawing">
    <cdr:from>
      <cdr:x>0.08056</cdr:x>
      <cdr:y>0.19444</cdr:y>
    </cdr:from>
    <cdr:to>
      <cdr:x>0.30278</cdr:x>
      <cdr:y>0.31019</cdr:y>
    </cdr:to>
    <cdr:sp macro="" textlink="">
      <cdr:nvSpPr>
        <cdr:cNvPr id="3" name="yt1"/>
        <cdr:cNvSpPr txBox="1"/>
      </cdr:nvSpPr>
      <cdr:spPr>
        <a:xfrm xmlns:a="http://schemas.openxmlformats.org/drawingml/2006/main">
          <a:off x="368300" y="5334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Cafeteria during breakfast</a:t>
          </a:r>
        </a:p>
      </cdr:txBody>
    </cdr:sp>
  </cdr:relSizeAnchor>
  <cdr:relSizeAnchor xmlns:cdr="http://schemas.openxmlformats.org/drawingml/2006/chartDrawing">
    <cdr:from>
      <cdr:x>0.05278</cdr:x>
      <cdr:y>0.31944</cdr:y>
    </cdr:from>
    <cdr:to>
      <cdr:x>0.08056</cdr:x>
      <cdr:y>0.43519</cdr:y>
    </cdr:to>
    <cdr:sp macro="" textlink="">
      <cdr:nvSpPr>
        <cdr:cNvPr id="4" name="y2"/>
        <cdr:cNvSpPr txBox="1"/>
      </cdr:nvSpPr>
      <cdr:spPr>
        <a:xfrm xmlns:a="http://schemas.openxmlformats.org/drawingml/2006/main">
          <a:off x="241300" y="8763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b.</a:t>
          </a:r>
        </a:p>
      </cdr:txBody>
    </cdr:sp>
  </cdr:relSizeAnchor>
  <cdr:relSizeAnchor xmlns:cdr="http://schemas.openxmlformats.org/drawingml/2006/chartDrawing">
    <cdr:from>
      <cdr:x>0.08056</cdr:x>
      <cdr:y>0.31944</cdr:y>
    </cdr:from>
    <cdr:to>
      <cdr:x>0.30278</cdr:x>
      <cdr:y>0.43519</cdr:y>
    </cdr:to>
    <cdr:sp macro="" textlink="">
      <cdr:nvSpPr>
        <cdr:cNvPr id="5" name="yt2"/>
        <cdr:cNvSpPr txBox="1"/>
      </cdr:nvSpPr>
      <cdr:spPr>
        <a:xfrm xmlns:a="http://schemas.openxmlformats.org/drawingml/2006/main">
          <a:off x="368300" y="8763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Cafeteria during lunch</a:t>
          </a:r>
        </a:p>
      </cdr:txBody>
    </cdr:sp>
  </cdr:relSizeAnchor>
  <cdr:relSizeAnchor xmlns:cdr="http://schemas.openxmlformats.org/drawingml/2006/chartDrawing">
    <cdr:from>
      <cdr:x>0.05278</cdr:x>
      <cdr:y>0.44444</cdr:y>
    </cdr:from>
    <cdr:to>
      <cdr:x>0.08056</cdr:x>
      <cdr:y>0.56019</cdr:y>
    </cdr:to>
    <cdr:sp macro="" textlink="">
      <cdr:nvSpPr>
        <cdr:cNvPr id="6" name="y3"/>
        <cdr:cNvSpPr txBox="1"/>
      </cdr:nvSpPr>
      <cdr:spPr>
        <a:xfrm xmlns:a="http://schemas.openxmlformats.org/drawingml/2006/main">
          <a:off x="241300" y="12192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c.</a:t>
          </a:r>
        </a:p>
      </cdr:txBody>
    </cdr:sp>
  </cdr:relSizeAnchor>
  <cdr:relSizeAnchor xmlns:cdr="http://schemas.openxmlformats.org/drawingml/2006/chartDrawing">
    <cdr:from>
      <cdr:x>0.08056</cdr:x>
      <cdr:y>0.44444</cdr:y>
    </cdr:from>
    <cdr:to>
      <cdr:x>0.30278</cdr:x>
      <cdr:y>0.56019</cdr:y>
    </cdr:to>
    <cdr:sp macro="" textlink="">
      <cdr:nvSpPr>
        <cdr:cNvPr id="7" name="yt3"/>
        <cdr:cNvSpPr txBox="1"/>
      </cdr:nvSpPr>
      <cdr:spPr>
        <a:xfrm xmlns:a="http://schemas.openxmlformats.org/drawingml/2006/main">
          <a:off x="368300" y="12192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Gymnasium or other indoor physical activity facilities</a:t>
          </a:r>
        </a:p>
      </cdr:txBody>
    </cdr:sp>
  </cdr:relSizeAnchor>
  <cdr:relSizeAnchor xmlns:cdr="http://schemas.openxmlformats.org/drawingml/2006/chartDrawing">
    <cdr:from>
      <cdr:x>0.05278</cdr:x>
      <cdr:y>0.58333</cdr:y>
    </cdr:from>
    <cdr:to>
      <cdr:x>0.08056</cdr:x>
      <cdr:y>0.69907</cdr:y>
    </cdr:to>
    <cdr:sp macro="" textlink="">
      <cdr:nvSpPr>
        <cdr:cNvPr id="8" name="y4"/>
        <cdr:cNvSpPr txBox="1"/>
      </cdr:nvSpPr>
      <cdr:spPr>
        <a:xfrm xmlns:a="http://schemas.openxmlformats.org/drawingml/2006/main">
          <a:off x="241300" y="16002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d.</a:t>
          </a:r>
        </a:p>
      </cdr:txBody>
    </cdr:sp>
  </cdr:relSizeAnchor>
  <cdr:relSizeAnchor xmlns:cdr="http://schemas.openxmlformats.org/drawingml/2006/chartDrawing">
    <cdr:from>
      <cdr:x>0.08056</cdr:x>
      <cdr:y>0.58333</cdr:y>
    </cdr:from>
    <cdr:to>
      <cdr:x>0.30278</cdr:x>
      <cdr:y>0.69907</cdr:y>
    </cdr:to>
    <cdr:sp macro="" textlink="">
      <cdr:nvSpPr>
        <cdr:cNvPr id="9" name="yt4"/>
        <cdr:cNvSpPr txBox="1"/>
      </cdr:nvSpPr>
      <cdr:spPr>
        <a:xfrm xmlns:a="http://schemas.openxmlformats.org/drawingml/2006/main">
          <a:off x="368300" y="16002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Outdoor physical activity facilities or sports fields</a:t>
          </a:r>
        </a:p>
      </cdr:txBody>
    </cdr:sp>
  </cdr:relSizeAnchor>
  <cdr:relSizeAnchor xmlns:cdr="http://schemas.openxmlformats.org/drawingml/2006/chartDrawing">
    <cdr:from>
      <cdr:x>0.05278</cdr:x>
      <cdr:y>0.71296</cdr:y>
    </cdr:from>
    <cdr:to>
      <cdr:x>0.08056</cdr:x>
      <cdr:y>0.8287</cdr:y>
    </cdr:to>
    <cdr:sp macro="" textlink="">
      <cdr:nvSpPr>
        <cdr:cNvPr id="10" name="y5"/>
        <cdr:cNvSpPr txBox="1"/>
      </cdr:nvSpPr>
      <cdr:spPr>
        <a:xfrm xmlns:a="http://schemas.openxmlformats.org/drawingml/2006/main">
          <a:off x="241300" y="19558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e.</a:t>
          </a:r>
        </a:p>
      </cdr:txBody>
    </cdr:sp>
  </cdr:relSizeAnchor>
  <cdr:relSizeAnchor xmlns:cdr="http://schemas.openxmlformats.org/drawingml/2006/chartDrawing">
    <cdr:from>
      <cdr:x>0.08056</cdr:x>
      <cdr:y>0.71296</cdr:y>
    </cdr:from>
    <cdr:to>
      <cdr:x>0.30278</cdr:x>
      <cdr:y>0.8287</cdr:y>
    </cdr:to>
    <cdr:sp macro="" textlink="">
      <cdr:nvSpPr>
        <cdr:cNvPr id="11" name="yt5"/>
        <cdr:cNvSpPr txBox="1"/>
      </cdr:nvSpPr>
      <cdr:spPr>
        <a:xfrm xmlns:a="http://schemas.openxmlformats.org/drawingml/2006/main">
          <a:off x="368300" y="19558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Hallways throughout the school</a:t>
          </a:r>
        </a:p>
      </cdr:txBody>
    </cdr:sp>
  </cdr:relSizeAnchor>
  <cdr:relSizeAnchor xmlns:cdr="http://schemas.openxmlformats.org/drawingml/2006/chartDrawing">
    <cdr:from>
      <cdr:x>0.02053</cdr:x>
      <cdr:y>0.02831</cdr:y>
    </cdr:from>
    <cdr:to>
      <cdr:x>0.04985</cdr:x>
      <cdr:y>0.10918</cdr:y>
    </cdr:to>
    <cdr:sp macro="" textlink="">
      <cdr:nvSpPr>
        <cdr:cNvPr id="1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34.</a:t>
          </a:r>
        </a:p>
      </cdr:txBody>
    </cdr:sp>
  </cdr:relSizeAnchor>
  <cdr:relSizeAnchor xmlns:cdr="http://schemas.openxmlformats.org/drawingml/2006/chartDrawing">
    <cdr:from>
      <cdr:x>0.04985</cdr:x>
      <cdr:y>0.02831</cdr:y>
    </cdr:from>
    <cdr:to>
      <cdr:x>0.97347</cdr:x>
      <cdr:y>0.10918</cdr:y>
    </cdr:to>
    <cdr:sp macro="" textlink="">
      <cdr:nvSpPr>
        <cdr:cNvPr id="1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offer a free source of drinking water in the following locations.*</a:t>
          </a:r>
        </a:p>
      </cdr:txBody>
    </cdr:sp>
  </cdr:relSizeAnchor>
  <cdr:relSizeAnchor xmlns:cdr="http://schemas.openxmlformats.org/drawingml/2006/chartDrawing">
    <cdr:from>
      <cdr:x>0.02053</cdr:x>
      <cdr:y>0.91792</cdr:y>
    </cdr:from>
    <cdr:to>
      <cdr:x>0.97347</cdr:x>
      <cdr:y>0.9988</cdr:y>
    </cdr:to>
    <cdr:sp macro="" textlink="">
      <cdr:nvSpPr>
        <cdr:cNvPr id="1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*Among schools with that location.</a:t>
          </a:r>
        </a:p>
      </cdr:txBody>
    </cdr:sp>
  </cdr:relSizeAnchor>
  <cdr:relSizeAnchor xmlns:cdr="http://schemas.openxmlformats.org/drawingml/2006/chartDrawing">
    <cdr:from>
      <cdr:x>0.89004</cdr:x>
      <cdr:y>0.95956</cdr:y>
    </cdr:from>
    <cdr:to>
      <cdr:x>1</cdr:x>
      <cdr:y>1</cdr:y>
    </cdr:to>
    <cdr:sp macro="" textlink="">
      <cdr:nvSpPr>
        <cdr:cNvPr id="1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panose="02020603050405020304" pitchFamily="18" charset="0"/>
            </a:rPr>
            <a:t>Page 55 of 79</a:t>
          </a:r>
        </a:p>
      </cdr:txBody>
    </cdr:sp>
  </cdr:relSizeAnchor>
  <cdr:relSizeAnchor xmlns:cdr="http://schemas.openxmlformats.org/drawingml/2006/chartDrawing">
    <cdr:from>
      <cdr:x>0.02052</cdr:x>
      <cdr:y>0.95963</cdr:y>
    </cdr:from>
    <cdr:to>
      <cdr:x>0.9806</cdr:x>
      <cdr:y>1</cdr:y>
    </cdr:to>
    <cdr:sp macro="" textlink="">
      <cdr:nvSpPr>
        <cdr:cNvPr id="16"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56.xml><?xml version="1.0" encoding="utf-8"?>
<c:userShapes xmlns:c="http://schemas.openxmlformats.org/drawingml/2006/chart">
  <cdr:relSizeAnchor xmlns:cdr="http://schemas.openxmlformats.org/drawingml/2006/chartDrawing">
    <cdr:from>
      <cdr:x>0.02053</cdr:x>
      <cdr:y>0.02831</cdr:y>
    </cdr:from>
    <cdr:to>
      <cdr:x>0.04985</cdr:x>
      <cdr:y>0.10918</cdr:y>
    </cdr:to>
    <cdr:sp macro="" textlink="">
      <cdr:nvSpPr>
        <cdr:cNvPr id="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35.</a:t>
          </a:r>
        </a:p>
      </cdr:txBody>
    </cdr:sp>
  </cdr:relSizeAnchor>
  <cdr:relSizeAnchor xmlns:cdr="http://schemas.openxmlformats.org/drawingml/2006/chartDrawing">
    <cdr:from>
      <cdr:x>0.04985</cdr:x>
      <cdr:y>0.02831</cdr:y>
    </cdr:from>
    <cdr:to>
      <cdr:x>0.97347</cdr:x>
      <cdr:y>0.10918</cdr:y>
    </cdr:to>
    <cdr:sp macro="" textlink="">
      <cdr:nvSpPr>
        <cdr:cNvPr id="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have a full-time registered nurse who provides health services to students.</a:t>
          </a:r>
        </a:p>
      </cdr:txBody>
    </cdr:sp>
  </cdr:relSizeAnchor>
  <cdr:relSizeAnchor xmlns:cdr="http://schemas.openxmlformats.org/drawingml/2006/chartDrawing">
    <cdr:from>
      <cdr:x>0.02053</cdr:x>
      <cdr:y>0.91792</cdr:y>
    </cdr:from>
    <cdr:to>
      <cdr:x>0.97347</cdr:x>
      <cdr:y>0.9988</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0.89004</cdr:x>
      <cdr:y>0.95956</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panose="02020603050405020304" pitchFamily="18" charset="0"/>
            </a:rPr>
            <a:t>Page 56 of 79</a:t>
          </a:r>
        </a:p>
      </cdr:txBody>
    </cdr:sp>
  </cdr:relSizeAnchor>
  <cdr:relSizeAnchor xmlns:cdr="http://schemas.openxmlformats.org/drawingml/2006/chartDrawing">
    <cdr:from>
      <cdr:x>0.02053</cdr:x>
      <cdr:y>0.95956</cdr:y>
    </cdr:from>
    <cdr:to>
      <cdr:x>0.9808</cdr:x>
      <cdr:y>1</cdr:y>
    </cdr:to>
    <cdr:sp macro="" textlink="">
      <cdr:nvSpPr>
        <cdr:cNvPr id="6"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57.xml><?xml version="1.0" encoding="utf-8"?>
<c:userShapes xmlns:c="http://schemas.openxmlformats.org/drawingml/2006/chart">
  <cdr:relSizeAnchor xmlns:cdr="http://schemas.openxmlformats.org/drawingml/2006/chartDrawing">
    <cdr:from>
      <cdr:x>0.02053</cdr:x>
      <cdr:y>0.02831</cdr:y>
    </cdr:from>
    <cdr:to>
      <cdr:x>0.04985</cdr:x>
      <cdr:y>0.10918</cdr:y>
    </cdr:to>
    <cdr:sp macro="" textlink="">
      <cdr:nvSpPr>
        <cdr:cNvPr id="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36.</a:t>
          </a:r>
        </a:p>
      </cdr:txBody>
    </cdr:sp>
  </cdr:relSizeAnchor>
  <cdr:relSizeAnchor xmlns:cdr="http://schemas.openxmlformats.org/drawingml/2006/chartDrawing">
    <cdr:from>
      <cdr:x>0.04985</cdr:x>
      <cdr:y>0.02831</cdr:y>
    </cdr:from>
    <cdr:to>
      <cdr:x>0.97347</cdr:x>
      <cdr:y>0.10918</cdr:y>
    </cdr:to>
    <cdr:sp macro="" textlink="">
      <cdr:nvSpPr>
        <cdr:cNvPr id="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have a part-time registered nurse who provides health services to students.</a:t>
          </a:r>
        </a:p>
      </cdr:txBody>
    </cdr:sp>
  </cdr:relSizeAnchor>
  <cdr:relSizeAnchor xmlns:cdr="http://schemas.openxmlformats.org/drawingml/2006/chartDrawing">
    <cdr:from>
      <cdr:x>0.02053</cdr:x>
      <cdr:y>0.91792</cdr:y>
    </cdr:from>
    <cdr:to>
      <cdr:x>0.97347</cdr:x>
      <cdr:y>0.9988</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0.89004</cdr:x>
      <cdr:y>0.95956</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panose="02020603050405020304" pitchFamily="18" charset="0"/>
            </a:rPr>
            <a:t>Page 57 of 79</a:t>
          </a:r>
        </a:p>
      </cdr:txBody>
    </cdr:sp>
  </cdr:relSizeAnchor>
  <cdr:relSizeAnchor xmlns:cdr="http://schemas.openxmlformats.org/drawingml/2006/chartDrawing">
    <cdr:from>
      <cdr:x>0.02053</cdr:x>
      <cdr:y>0.95956</cdr:y>
    </cdr:from>
    <cdr:to>
      <cdr:x>0.9808</cdr:x>
      <cdr:y>1</cdr:y>
    </cdr:to>
    <cdr:sp macro="" textlink="">
      <cdr:nvSpPr>
        <cdr:cNvPr id="6"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58.xml><?xml version="1.0" encoding="utf-8"?>
<c:userShapes xmlns:c="http://schemas.openxmlformats.org/drawingml/2006/chart">
  <cdr:relSizeAnchor xmlns:cdr="http://schemas.openxmlformats.org/drawingml/2006/chartDrawing">
    <cdr:from>
      <cdr:x>0.02053</cdr:x>
      <cdr:y>0.02831</cdr:y>
    </cdr:from>
    <cdr:to>
      <cdr:x>0.04985</cdr:x>
      <cdr:y>0.10918</cdr:y>
    </cdr:to>
    <cdr:sp macro="" textlink="">
      <cdr:nvSpPr>
        <cdr:cNvPr id="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37.</a:t>
          </a:r>
        </a:p>
      </cdr:txBody>
    </cdr:sp>
  </cdr:relSizeAnchor>
  <cdr:relSizeAnchor xmlns:cdr="http://schemas.openxmlformats.org/drawingml/2006/chartDrawing">
    <cdr:from>
      <cdr:x>0.04985</cdr:x>
      <cdr:y>0.02831</cdr:y>
    </cdr:from>
    <cdr:to>
      <cdr:x>0.97347</cdr:x>
      <cdr:y>0.10918</cdr:y>
    </cdr:to>
    <cdr:sp macro="" textlink="">
      <cdr:nvSpPr>
        <cdr:cNvPr id="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have a school-based health center that offers health services to students.</a:t>
          </a:r>
        </a:p>
      </cdr:txBody>
    </cdr:sp>
  </cdr:relSizeAnchor>
  <cdr:relSizeAnchor xmlns:cdr="http://schemas.openxmlformats.org/drawingml/2006/chartDrawing">
    <cdr:from>
      <cdr:x>0.02053</cdr:x>
      <cdr:y>0.91792</cdr:y>
    </cdr:from>
    <cdr:to>
      <cdr:x>0.97347</cdr:x>
      <cdr:y>0.9988</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0.89004</cdr:x>
      <cdr:y>0.95956</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panose="02020603050405020304" pitchFamily="18" charset="0"/>
            </a:rPr>
            <a:t>Page 58 of 79</a:t>
          </a:r>
        </a:p>
      </cdr:txBody>
    </cdr:sp>
  </cdr:relSizeAnchor>
  <cdr:relSizeAnchor xmlns:cdr="http://schemas.openxmlformats.org/drawingml/2006/chartDrawing">
    <cdr:from>
      <cdr:x>0.02053</cdr:x>
      <cdr:y>0.95956</cdr:y>
    </cdr:from>
    <cdr:to>
      <cdr:x>0.9808</cdr:x>
      <cdr:y>1</cdr:y>
    </cdr:to>
    <cdr:sp macro="" textlink="">
      <cdr:nvSpPr>
        <cdr:cNvPr id="6"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59.xml><?xml version="1.0" encoding="utf-8"?>
<c:userShapes xmlns:c="http://schemas.openxmlformats.org/drawingml/2006/chart">
  <cdr:relSizeAnchor xmlns:cdr="http://schemas.openxmlformats.org/drawingml/2006/chartDrawing">
    <cdr:from>
      <cdr:x>0.05278</cdr:x>
      <cdr:y>0.19444</cdr:y>
    </cdr:from>
    <cdr:to>
      <cdr:x>0.08056</cdr:x>
      <cdr:y>0.31019</cdr:y>
    </cdr:to>
    <cdr:sp macro="" textlink="">
      <cdr:nvSpPr>
        <cdr:cNvPr id="2" name="y1"/>
        <cdr:cNvSpPr txBox="1"/>
      </cdr:nvSpPr>
      <cdr:spPr>
        <a:xfrm xmlns:a="http://schemas.openxmlformats.org/drawingml/2006/main">
          <a:off x="241300" y="5334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a.</a:t>
          </a:r>
        </a:p>
      </cdr:txBody>
    </cdr:sp>
  </cdr:relSizeAnchor>
  <cdr:relSizeAnchor xmlns:cdr="http://schemas.openxmlformats.org/drawingml/2006/chartDrawing">
    <cdr:from>
      <cdr:x>0.08056</cdr:x>
      <cdr:y>0.19444</cdr:y>
    </cdr:from>
    <cdr:to>
      <cdr:x>0.30278</cdr:x>
      <cdr:y>0.31019</cdr:y>
    </cdr:to>
    <cdr:sp macro="" textlink="">
      <cdr:nvSpPr>
        <cdr:cNvPr id="3" name="yt1"/>
        <cdr:cNvSpPr txBox="1"/>
      </cdr:nvSpPr>
      <cdr:spPr>
        <a:xfrm xmlns:a="http://schemas.openxmlformats.org/drawingml/2006/main">
          <a:off x="368300" y="5334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HIV testing</a:t>
          </a:r>
        </a:p>
      </cdr:txBody>
    </cdr:sp>
  </cdr:relSizeAnchor>
  <cdr:relSizeAnchor xmlns:cdr="http://schemas.openxmlformats.org/drawingml/2006/chartDrawing">
    <cdr:from>
      <cdr:x>0.05278</cdr:x>
      <cdr:y>0.31944</cdr:y>
    </cdr:from>
    <cdr:to>
      <cdr:x>0.08056</cdr:x>
      <cdr:y>0.43519</cdr:y>
    </cdr:to>
    <cdr:sp macro="" textlink="">
      <cdr:nvSpPr>
        <cdr:cNvPr id="4" name="y2"/>
        <cdr:cNvSpPr txBox="1"/>
      </cdr:nvSpPr>
      <cdr:spPr>
        <a:xfrm xmlns:a="http://schemas.openxmlformats.org/drawingml/2006/main">
          <a:off x="241300" y="8763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b.</a:t>
          </a:r>
        </a:p>
      </cdr:txBody>
    </cdr:sp>
  </cdr:relSizeAnchor>
  <cdr:relSizeAnchor xmlns:cdr="http://schemas.openxmlformats.org/drawingml/2006/chartDrawing">
    <cdr:from>
      <cdr:x>0.08056</cdr:x>
      <cdr:y>0.31944</cdr:y>
    </cdr:from>
    <cdr:to>
      <cdr:x>0.30278</cdr:x>
      <cdr:y>0.43519</cdr:y>
    </cdr:to>
    <cdr:sp macro="" textlink="">
      <cdr:nvSpPr>
        <cdr:cNvPr id="5" name="yt2"/>
        <cdr:cNvSpPr txBox="1"/>
      </cdr:nvSpPr>
      <cdr:spPr>
        <a:xfrm xmlns:a="http://schemas.openxmlformats.org/drawingml/2006/main">
          <a:off x="368300" y="8763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HIV treatment (ongoing medical care for persons living with HIV)</a:t>
          </a:r>
        </a:p>
      </cdr:txBody>
    </cdr:sp>
  </cdr:relSizeAnchor>
  <cdr:relSizeAnchor xmlns:cdr="http://schemas.openxmlformats.org/drawingml/2006/chartDrawing">
    <cdr:from>
      <cdr:x>0.05278</cdr:x>
      <cdr:y>0.44444</cdr:y>
    </cdr:from>
    <cdr:to>
      <cdr:x>0.08056</cdr:x>
      <cdr:y>0.56019</cdr:y>
    </cdr:to>
    <cdr:sp macro="" textlink="">
      <cdr:nvSpPr>
        <cdr:cNvPr id="6" name="y3"/>
        <cdr:cNvSpPr txBox="1"/>
      </cdr:nvSpPr>
      <cdr:spPr>
        <a:xfrm xmlns:a="http://schemas.openxmlformats.org/drawingml/2006/main">
          <a:off x="241300" y="12192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c.</a:t>
          </a:r>
        </a:p>
      </cdr:txBody>
    </cdr:sp>
  </cdr:relSizeAnchor>
  <cdr:relSizeAnchor xmlns:cdr="http://schemas.openxmlformats.org/drawingml/2006/chartDrawing">
    <cdr:from>
      <cdr:x>0.08056</cdr:x>
      <cdr:y>0.44444</cdr:y>
    </cdr:from>
    <cdr:to>
      <cdr:x>0.30278</cdr:x>
      <cdr:y>0.56019</cdr:y>
    </cdr:to>
    <cdr:sp macro="" textlink="">
      <cdr:nvSpPr>
        <cdr:cNvPr id="7" name="yt3"/>
        <cdr:cNvSpPr txBox="1"/>
      </cdr:nvSpPr>
      <cdr:spPr>
        <a:xfrm xmlns:a="http://schemas.openxmlformats.org/drawingml/2006/main">
          <a:off x="368300" y="12192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STD testing</a:t>
          </a:r>
        </a:p>
      </cdr:txBody>
    </cdr:sp>
  </cdr:relSizeAnchor>
  <cdr:relSizeAnchor xmlns:cdr="http://schemas.openxmlformats.org/drawingml/2006/chartDrawing">
    <cdr:from>
      <cdr:x>0.05278</cdr:x>
      <cdr:y>0.58333</cdr:y>
    </cdr:from>
    <cdr:to>
      <cdr:x>0.08056</cdr:x>
      <cdr:y>0.69907</cdr:y>
    </cdr:to>
    <cdr:sp macro="" textlink="">
      <cdr:nvSpPr>
        <cdr:cNvPr id="8" name="y4"/>
        <cdr:cNvSpPr txBox="1"/>
      </cdr:nvSpPr>
      <cdr:spPr>
        <a:xfrm xmlns:a="http://schemas.openxmlformats.org/drawingml/2006/main">
          <a:off x="241300" y="16002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d.</a:t>
          </a:r>
        </a:p>
      </cdr:txBody>
    </cdr:sp>
  </cdr:relSizeAnchor>
  <cdr:relSizeAnchor xmlns:cdr="http://schemas.openxmlformats.org/drawingml/2006/chartDrawing">
    <cdr:from>
      <cdr:x>0.08056</cdr:x>
      <cdr:y>0.58333</cdr:y>
    </cdr:from>
    <cdr:to>
      <cdr:x>0.30278</cdr:x>
      <cdr:y>0.69907</cdr:y>
    </cdr:to>
    <cdr:sp macro="" textlink="">
      <cdr:nvSpPr>
        <cdr:cNvPr id="9" name="yt4"/>
        <cdr:cNvSpPr txBox="1"/>
      </cdr:nvSpPr>
      <cdr:spPr>
        <a:xfrm xmlns:a="http://schemas.openxmlformats.org/drawingml/2006/main">
          <a:off x="368300" y="16002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STD treatment</a:t>
          </a:r>
        </a:p>
      </cdr:txBody>
    </cdr:sp>
  </cdr:relSizeAnchor>
  <cdr:relSizeAnchor xmlns:cdr="http://schemas.openxmlformats.org/drawingml/2006/chartDrawing">
    <cdr:from>
      <cdr:x>0.05278</cdr:x>
      <cdr:y>0.71296</cdr:y>
    </cdr:from>
    <cdr:to>
      <cdr:x>0.08056</cdr:x>
      <cdr:y>0.8287</cdr:y>
    </cdr:to>
    <cdr:sp macro="" textlink="">
      <cdr:nvSpPr>
        <cdr:cNvPr id="10" name="y5"/>
        <cdr:cNvSpPr txBox="1"/>
      </cdr:nvSpPr>
      <cdr:spPr>
        <a:xfrm xmlns:a="http://schemas.openxmlformats.org/drawingml/2006/main">
          <a:off x="241300" y="19558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e.</a:t>
          </a:r>
        </a:p>
      </cdr:txBody>
    </cdr:sp>
  </cdr:relSizeAnchor>
  <cdr:relSizeAnchor xmlns:cdr="http://schemas.openxmlformats.org/drawingml/2006/chartDrawing">
    <cdr:from>
      <cdr:x>0.08056</cdr:x>
      <cdr:y>0.71296</cdr:y>
    </cdr:from>
    <cdr:to>
      <cdr:x>0.30278</cdr:x>
      <cdr:y>0.8287</cdr:y>
    </cdr:to>
    <cdr:sp macro="" textlink="">
      <cdr:nvSpPr>
        <cdr:cNvPr id="11" name="yt5"/>
        <cdr:cNvSpPr txBox="1"/>
      </cdr:nvSpPr>
      <cdr:spPr>
        <a:xfrm xmlns:a="http://schemas.openxmlformats.org/drawingml/2006/main">
          <a:off x="368300" y="19558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Pregnancy testing</a:t>
          </a:r>
        </a:p>
      </cdr:txBody>
    </cdr:sp>
  </cdr:relSizeAnchor>
  <cdr:relSizeAnchor xmlns:cdr="http://schemas.openxmlformats.org/drawingml/2006/chartDrawing">
    <cdr:from>
      <cdr:x>0.02053</cdr:x>
      <cdr:y>0.02831</cdr:y>
    </cdr:from>
    <cdr:to>
      <cdr:x>0.04985</cdr:x>
      <cdr:y>0.10918</cdr:y>
    </cdr:to>
    <cdr:sp macro="" textlink="">
      <cdr:nvSpPr>
        <cdr:cNvPr id="1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38.</a:t>
          </a:r>
        </a:p>
      </cdr:txBody>
    </cdr:sp>
  </cdr:relSizeAnchor>
  <cdr:relSizeAnchor xmlns:cdr="http://schemas.openxmlformats.org/drawingml/2006/chartDrawing">
    <cdr:from>
      <cdr:x>0.04985</cdr:x>
      <cdr:y>0.02831</cdr:y>
    </cdr:from>
    <cdr:to>
      <cdr:x>0.97347</cdr:x>
      <cdr:y>0.10918</cdr:y>
    </cdr:to>
    <cdr:sp macro="" textlink="">
      <cdr:nvSpPr>
        <cdr:cNvPr id="1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provide the following services to students.</a:t>
          </a:r>
        </a:p>
      </cdr:txBody>
    </cdr:sp>
  </cdr:relSizeAnchor>
  <cdr:relSizeAnchor xmlns:cdr="http://schemas.openxmlformats.org/drawingml/2006/chartDrawing">
    <cdr:from>
      <cdr:x>0.02053</cdr:x>
      <cdr:y>0.91792</cdr:y>
    </cdr:from>
    <cdr:to>
      <cdr:x>0.97347</cdr:x>
      <cdr:y>0.9988</cdr:y>
    </cdr:to>
    <cdr:sp macro="" textlink="">
      <cdr:nvSpPr>
        <cdr:cNvPr id="1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0.89004</cdr:x>
      <cdr:y>0.95956</cdr:y>
    </cdr:from>
    <cdr:to>
      <cdr:x>1</cdr:x>
      <cdr:y>1</cdr:y>
    </cdr:to>
    <cdr:sp macro="" textlink="">
      <cdr:nvSpPr>
        <cdr:cNvPr id="1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panose="02020603050405020304" pitchFamily="18" charset="0"/>
            </a:rPr>
            <a:t>Page 59 of 79</a:t>
          </a:r>
        </a:p>
      </cdr:txBody>
    </cdr:sp>
  </cdr:relSizeAnchor>
  <cdr:relSizeAnchor xmlns:cdr="http://schemas.openxmlformats.org/drawingml/2006/chartDrawing">
    <cdr:from>
      <cdr:x>0.02053</cdr:x>
      <cdr:y>0.95956</cdr:y>
    </cdr:from>
    <cdr:to>
      <cdr:x>0.9808</cdr:x>
      <cdr:y>1</cdr:y>
    </cdr:to>
    <cdr:sp macro="" textlink="">
      <cdr:nvSpPr>
        <cdr:cNvPr id="16"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6.xml><?xml version="1.0" encoding="utf-8"?>
<c:userShapes xmlns:c="http://schemas.openxmlformats.org/drawingml/2006/chart">
  <cdr:relSizeAnchor xmlns:cdr="http://schemas.openxmlformats.org/drawingml/2006/chartDrawing">
    <cdr:from>
      <cdr:x>0.02053</cdr:x>
      <cdr:y>0.02831</cdr:y>
    </cdr:from>
    <cdr:to>
      <cdr:x>0.04985</cdr:x>
      <cdr:y>0.10918</cdr:y>
    </cdr:to>
    <cdr:sp macro="" textlink="">
      <cdr:nvSpPr>
        <cdr:cNvPr id="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3.</a:t>
          </a:r>
        </a:p>
      </cdr:txBody>
    </cdr:sp>
  </cdr:relSizeAnchor>
  <cdr:relSizeAnchor xmlns:cdr="http://schemas.openxmlformats.org/drawingml/2006/chartDrawing">
    <cdr:from>
      <cdr:x>0.04985</cdr:x>
      <cdr:y>0.02831</cdr:y>
    </cdr:from>
    <cdr:to>
      <cdr:x>0.97347</cdr:x>
      <cdr:y>0.10918</cdr:y>
    </cdr:to>
    <cdr:sp macro="" textlink="">
      <cdr:nvSpPr>
        <cdr:cNvPr id="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reviewed health and safety data as part of school’s improvement planning process.*</a:t>
          </a:r>
        </a:p>
      </cdr:txBody>
    </cdr:sp>
  </cdr:relSizeAnchor>
  <cdr:relSizeAnchor xmlns:cdr="http://schemas.openxmlformats.org/drawingml/2006/chartDrawing">
    <cdr:from>
      <cdr:x>0.02053</cdr:x>
      <cdr:y>0.91792</cdr:y>
    </cdr:from>
    <cdr:to>
      <cdr:x>0.97347</cdr:x>
      <cdr:y>0.9988</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*Among schools that engaged in an improvement planning process during the past year.</a:t>
          </a:r>
        </a:p>
      </cdr:txBody>
    </cdr:sp>
  </cdr:relSizeAnchor>
  <cdr:relSizeAnchor xmlns:cdr="http://schemas.openxmlformats.org/drawingml/2006/chartDrawing">
    <cdr:from>
      <cdr:x>0.89004</cdr:x>
      <cdr:y>0.95956</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panose="02020603050405020304" pitchFamily="18" charset="0"/>
            </a:rPr>
            <a:t>Page 6 of 79</a:t>
          </a:r>
        </a:p>
      </cdr:txBody>
    </cdr:sp>
  </cdr:relSizeAnchor>
  <cdr:relSizeAnchor xmlns:cdr="http://schemas.openxmlformats.org/drawingml/2006/chartDrawing">
    <cdr:from>
      <cdr:x>0.02053</cdr:x>
      <cdr:y>0.95956</cdr:y>
    </cdr:from>
    <cdr:to>
      <cdr:x>0.9808</cdr:x>
      <cdr:y>1</cdr:y>
    </cdr:to>
    <cdr:sp macro="" textlink="">
      <cdr:nvSpPr>
        <cdr:cNvPr id="6"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60.xml><?xml version="1.0" encoding="utf-8"?>
<c:userShapes xmlns:c="http://schemas.openxmlformats.org/drawingml/2006/chart">
  <cdr:relSizeAnchor xmlns:cdr="http://schemas.openxmlformats.org/drawingml/2006/chartDrawing">
    <cdr:from>
      <cdr:x>0.05278</cdr:x>
      <cdr:y>0.19444</cdr:y>
    </cdr:from>
    <cdr:to>
      <cdr:x>0.08056</cdr:x>
      <cdr:y>0.31019</cdr:y>
    </cdr:to>
    <cdr:sp macro="" textlink="">
      <cdr:nvSpPr>
        <cdr:cNvPr id="2" name="y1"/>
        <cdr:cNvSpPr txBox="1"/>
      </cdr:nvSpPr>
      <cdr:spPr>
        <a:xfrm xmlns:a="http://schemas.openxmlformats.org/drawingml/2006/main">
          <a:off x="241300" y="5334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f.</a:t>
          </a:r>
        </a:p>
      </cdr:txBody>
    </cdr:sp>
  </cdr:relSizeAnchor>
  <cdr:relSizeAnchor xmlns:cdr="http://schemas.openxmlformats.org/drawingml/2006/chartDrawing">
    <cdr:from>
      <cdr:x>0.08056</cdr:x>
      <cdr:y>0.19444</cdr:y>
    </cdr:from>
    <cdr:to>
      <cdr:x>0.30278</cdr:x>
      <cdr:y>0.31019</cdr:y>
    </cdr:to>
    <cdr:sp macro="" textlink="">
      <cdr:nvSpPr>
        <cdr:cNvPr id="3" name="yt1"/>
        <cdr:cNvSpPr txBox="1"/>
      </cdr:nvSpPr>
      <cdr:spPr>
        <a:xfrm xmlns:a="http://schemas.openxmlformats.org/drawingml/2006/main">
          <a:off x="368300" y="5334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Provision of condoms</a:t>
          </a:r>
        </a:p>
      </cdr:txBody>
    </cdr:sp>
  </cdr:relSizeAnchor>
  <cdr:relSizeAnchor xmlns:cdr="http://schemas.openxmlformats.org/drawingml/2006/chartDrawing">
    <cdr:from>
      <cdr:x>0.05278</cdr:x>
      <cdr:y>0.31944</cdr:y>
    </cdr:from>
    <cdr:to>
      <cdr:x>0.08056</cdr:x>
      <cdr:y>0.43519</cdr:y>
    </cdr:to>
    <cdr:sp macro="" textlink="">
      <cdr:nvSpPr>
        <cdr:cNvPr id="4" name="y2"/>
        <cdr:cNvSpPr txBox="1"/>
      </cdr:nvSpPr>
      <cdr:spPr>
        <a:xfrm xmlns:a="http://schemas.openxmlformats.org/drawingml/2006/main">
          <a:off x="241300" y="8763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g.</a:t>
          </a:r>
        </a:p>
      </cdr:txBody>
    </cdr:sp>
  </cdr:relSizeAnchor>
  <cdr:relSizeAnchor xmlns:cdr="http://schemas.openxmlformats.org/drawingml/2006/chartDrawing">
    <cdr:from>
      <cdr:x>0.08056</cdr:x>
      <cdr:y>0.31944</cdr:y>
    </cdr:from>
    <cdr:to>
      <cdr:x>0.30278</cdr:x>
      <cdr:y>0.43519</cdr:y>
    </cdr:to>
    <cdr:sp macro="" textlink="">
      <cdr:nvSpPr>
        <cdr:cNvPr id="5" name="yt2"/>
        <cdr:cNvSpPr txBox="1"/>
      </cdr:nvSpPr>
      <cdr:spPr>
        <a:xfrm xmlns:a="http://schemas.openxmlformats.org/drawingml/2006/main">
          <a:off x="368300" y="8763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Provision of condom-compatible lubricants (i.e., water- or silicone-based)</a:t>
          </a:r>
        </a:p>
      </cdr:txBody>
    </cdr:sp>
  </cdr:relSizeAnchor>
  <cdr:relSizeAnchor xmlns:cdr="http://schemas.openxmlformats.org/drawingml/2006/chartDrawing">
    <cdr:from>
      <cdr:x>0.05278</cdr:x>
      <cdr:y>0.44444</cdr:y>
    </cdr:from>
    <cdr:to>
      <cdr:x>0.08056</cdr:x>
      <cdr:y>0.56019</cdr:y>
    </cdr:to>
    <cdr:sp macro="" textlink="">
      <cdr:nvSpPr>
        <cdr:cNvPr id="6" name="y3"/>
        <cdr:cNvSpPr txBox="1"/>
      </cdr:nvSpPr>
      <cdr:spPr>
        <a:xfrm xmlns:a="http://schemas.openxmlformats.org/drawingml/2006/main">
          <a:off x="241300" y="12192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h.</a:t>
          </a:r>
        </a:p>
      </cdr:txBody>
    </cdr:sp>
  </cdr:relSizeAnchor>
  <cdr:relSizeAnchor xmlns:cdr="http://schemas.openxmlformats.org/drawingml/2006/chartDrawing">
    <cdr:from>
      <cdr:x>0.08056</cdr:x>
      <cdr:y>0.44444</cdr:y>
    </cdr:from>
    <cdr:to>
      <cdr:x>0.30278</cdr:x>
      <cdr:y>0.56019</cdr:y>
    </cdr:to>
    <cdr:sp macro="" textlink="">
      <cdr:nvSpPr>
        <cdr:cNvPr id="7" name="yt3"/>
        <cdr:cNvSpPr txBox="1"/>
      </cdr:nvSpPr>
      <cdr:spPr>
        <a:xfrm xmlns:a="http://schemas.openxmlformats.org/drawingml/2006/main">
          <a:off x="368300" y="12192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Provision of contraceptives other than condoms (e.g., birth control pill, birth control shot, intrauterine device [IUD])</a:t>
          </a:r>
        </a:p>
      </cdr:txBody>
    </cdr:sp>
  </cdr:relSizeAnchor>
  <cdr:relSizeAnchor xmlns:cdr="http://schemas.openxmlformats.org/drawingml/2006/chartDrawing">
    <cdr:from>
      <cdr:x>0.05278</cdr:x>
      <cdr:y>0.58333</cdr:y>
    </cdr:from>
    <cdr:to>
      <cdr:x>0.08056</cdr:x>
      <cdr:y>0.69907</cdr:y>
    </cdr:to>
    <cdr:sp macro="" textlink="">
      <cdr:nvSpPr>
        <cdr:cNvPr id="8" name="y4"/>
        <cdr:cNvSpPr txBox="1"/>
      </cdr:nvSpPr>
      <cdr:spPr>
        <a:xfrm xmlns:a="http://schemas.openxmlformats.org/drawingml/2006/main">
          <a:off x="241300" y="16002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i.</a:t>
          </a:r>
        </a:p>
      </cdr:txBody>
    </cdr:sp>
  </cdr:relSizeAnchor>
  <cdr:relSizeAnchor xmlns:cdr="http://schemas.openxmlformats.org/drawingml/2006/chartDrawing">
    <cdr:from>
      <cdr:x>0.08056</cdr:x>
      <cdr:y>0.58333</cdr:y>
    </cdr:from>
    <cdr:to>
      <cdr:x>0.30278</cdr:x>
      <cdr:y>0.69907</cdr:y>
    </cdr:to>
    <cdr:sp macro="" textlink="">
      <cdr:nvSpPr>
        <cdr:cNvPr id="9" name="yt4"/>
        <cdr:cNvSpPr txBox="1"/>
      </cdr:nvSpPr>
      <cdr:spPr>
        <a:xfrm xmlns:a="http://schemas.openxmlformats.org/drawingml/2006/main">
          <a:off x="368300" y="16002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Prenatal care</a:t>
          </a:r>
        </a:p>
      </cdr:txBody>
    </cdr:sp>
  </cdr:relSizeAnchor>
  <cdr:relSizeAnchor xmlns:cdr="http://schemas.openxmlformats.org/drawingml/2006/chartDrawing">
    <cdr:from>
      <cdr:x>0.05278</cdr:x>
      <cdr:y>0.71296</cdr:y>
    </cdr:from>
    <cdr:to>
      <cdr:x>0.08056</cdr:x>
      <cdr:y>0.8287</cdr:y>
    </cdr:to>
    <cdr:sp macro="" textlink="">
      <cdr:nvSpPr>
        <cdr:cNvPr id="10" name="y5"/>
        <cdr:cNvSpPr txBox="1"/>
      </cdr:nvSpPr>
      <cdr:spPr>
        <a:xfrm xmlns:a="http://schemas.openxmlformats.org/drawingml/2006/main">
          <a:off x="241300" y="19558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j.</a:t>
          </a:r>
        </a:p>
      </cdr:txBody>
    </cdr:sp>
  </cdr:relSizeAnchor>
  <cdr:relSizeAnchor xmlns:cdr="http://schemas.openxmlformats.org/drawingml/2006/chartDrawing">
    <cdr:from>
      <cdr:x>0.08056</cdr:x>
      <cdr:y>0.71296</cdr:y>
    </cdr:from>
    <cdr:to>
      <cdr:x>0.30278</cdr:x>
      <cdr:y>0.8287</cdr:y>
    </cdr:to>
    <cdr:sp macro="" textlink="">
      <cdr:nvSpPr>
        <cdr:cNvPr id="11" name="yt5"/>
        <cdr:cNvSpPr txBox="1"/>
      </cdr:nvSpPr>
      <cdr:spPr>
        <a:xfrm xmlns:a="http://schemas.openxmlformats.org/drawingml/2006/main">
          <a:off x="368300" y="19558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Human papillomavirus (HPV) vaccine administration</a:t>
          </a:r>
        </a:p>
      </cdr:txBody>
    </cdr:sp>
  </cdr:relSizeAnchor>
  <cdr:relSizeAnchor xmlns:cdr="http://schemas.openxmlformats.org/drawingml/2006/chartDrawing">
    <cdr:from>
      <cdr:x>0.02053</cdr:x>
      <cdr:y>0.02831</cdr:y>
    </cdr:from>
    <cdr:to>
      <cdr:x>0.04985</cdr:x>
      <cdr:y>0.10918</cdr:y>
    </cdr:to>
    <cdr:sp macro="" textlink="">
      <cdr:nvSpPr>
        <cdr:cNvPr id="1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38.</a:t>
          </a:r>
        </a:p>
      </cdr:txBody>
    </cdr:sp>
  </cdr:relSizeAnchor>
  <cdr:relSizeAnchor xmlns:cdr="http://schemas.openxmlformats.org/drawingml/2006/chartDrawing">
    <cdr:from>
      <cdr:x>0.04985</cdr:x>
      <cdr:y>0.02831</cdr:y>
    </cdr:from>
    <cdr:to>
      <cdr:x>0.97347</cdr:x>
      <cdr:y>0.10918</cdr:y>
    </cdr:to>
    <cdr:sp macro="" textlink="">
      <cdr:nvSpPr>
        <cdr:cNvPr id="1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provide the following services to students.</a:t>
          </a:r>
        </a:p>
      </cdr:txBody>
    </cdr:sp>
  </cdr:relSizeAnchor>
  <cdr:relSizeAnchor xmlns:cdr="http://schemas.openxmlformats.org/drawingml/2006/chartDrawing">
    <cdr:from>
      <cdr:x>0.02053</cdr:x>
      <cdr:y>0.91792</cdr:y>
    </cdr:from>
    <cdr:to>
      <cdr:x>0.97347</cdr:x>
      <cdr:y>0.9988</cdr:y>
    </cdr:to>
    <cdr:sp macro="" textlink="">
      <cdr:nvSpPr>
        <cdr:cNvPr id="1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0.89004</cdr:x>
      <cdr:y>0.95956</cdr:y>
    </cdr:from>
    <cdr:to>
      <cdr:x>1</cdr:x>
      <cdr:y>1</cdr:y>
    </cdr:to>
    <cdr:sp macro="" textlink="">
      <cdr:nvSpPr>
        <cdr:cNvPr id="1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panose="02020603050405020304" pitchFamily="18" charset="0"/>
            </a:rPr>
            <a:t>Page 60 of 79</a:t>
          </a:r>
        </a:p>
      </cdr:txBody>
    </cdr:sp>
  </cdr:relSizeAnchor>
  <cdr:relSizeAnchor xmlns:cdr="http://schemas.openxmlformats.org/drawingml/2006/chartDrawing">
    <cdr:from>
      <cdr:x>0.02053</cdr:x>
      <cdr:y>0.95956</cdr:y>
    </cdr:from>
    <cdr:to>
      <cdr:x>0.9808</cdr:x>
      <cdr:y>1</cdr:y>
    </cdr:to>
    <cdr:sp macro="" textlink="">
      <cdr:nvSpPr>
        <cdr:cNvPr id="16"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61.xml><?xml version="1.0" encoding="utf-8"?>
<c:userShapes xmlns:c="http://schemas.openxmlformats.org/drawingml/2006/chart">
  <cdr:relSizeAnchor xmlns:cdr="http://schemas.openxmlformats.org/drawingml/2006/chartDrawing">
    <cdr:from>
      <cdr:x>0.05278</cdr:x>
      <cdr:y>0.2037</cdr:y>
    </cdr:from>
    <cdr:to>
      <cdr:x>0.08056</cdr:x>
      <cdr:y>0.34259</cdr:y>
    </cdr:to>
    <cdr:sp macro="" textlink="">
      <cdr:nvSpPr>
        <cdr:cNvPr id="2" name="y1"/>
        <cdr:cNvSpPr txBox="1"/>
      </cdr:nvSpPr>
      <cdr:spPr>
        <a:xfrm xmlns:a="http://schemas.openxmlformats.org/drawingml/2006/main">
          <a:off x="241300" y="5588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k.</a:t>
          </a:r>
        </a:p>
      </cdr:txBody>
    </cdr:sp>
  </cdr:relSizeAnchor>
  <cdr:relSizeAnchor xmlns:cdr="http://schemas.openxmlformats.org/drawingml/2006/chartDrawing">
    <cdr:from>
      <cdr:x>0.08056</cdr:x>
      <cdr:y>0.2037</cdr:y>
    </cdr:from>
    <cdr:to>
      <cdr:x>0.30278</cdr:x>
      <cdr:y>0.34259</cdr:y>
    </cdr:to>
    <cdr:sp macro="" textlink="">
      <cdr:nvSpPr>
        <cdr:cNvPr id="3" name="yt1"/>
        <cdr:cNvSpPr txBox="1"/>
      </cdr:nvSpPr>
      <cdr:spPr>
        <a:xfrm xmlns:a="http://schemas.openxmlformats.org/drawingml/2006/main">
          <a:off x="368300" y="5588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Assessment for alcohol or other drug use, abuse, or dependency</a:t>
          </a:r>
        </a:p>
      </cdr:txBody>
    </cdr:sp>
  </cdr:relSizeAnchor>
  <cdr:relSizeAnchor xmlns:cdr="http://schemas.openxmlformats.org/drawingml/2006/chartDrawing">
    <cdr:from>
      <cdr:x>0.05278</cdr:x>
      <cdr:y>0.36574</cdr:y>
    </cdr:from>
    <cdr:to>
      <cdr:x>0.08056</cdr:x>
      <cdr:y>0.50463</cdr:y>
    </cdr:to>
    <cdr:sp macro="" textlink="">
      <cdr:nvSpPr>
        <cdr:cNvPr id="4" name="y2"/>
        <cdr:cNvSpPr txBox="1"/>
      </cdr:nvSpPr>
      <cdr:spPr>
        <a:xfrm xmlns:a="http://schemas.openxmlformats.org/drawingml/2006/main">
          <a:off x="241300" y="1003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l.</a:t>
          </a:r>
        </a:p>
      </cdr:txBody>
    </cdr:sp>
  </cdr:relSizeAnchor>
  <cdr:relSizeAnchor xmlns:cdr="http://schemas.openxmlformats.org/drawingml/2006/chartDrawing">
    <cdr:from>
      <cdr:x>0.08056</cdr:x>
      <cdr:y>0.36574</cdr:y>
    </cdr:from>
    <cdr:to>
      <cdr:x>0.30278</cdr:x>
      <cdr:y>0.50463</cdr:y>
    </cdr:to>
    <cdr:sp macro="" textlink="">
      <cdr:nvSpPr>
        <cdr:cNvPr id="5" name="yt2"/>
        <cdr:cNvSpPr txBox="1"/>
      </cdr:nvSpPr>
      <cdr:spPr>
        <a:xfrm xmlns:a="http://schemas.openxmlformats.org/drawingml/2006/main">
          <a:off x="368300" y="1003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Daily medication administration for students with chronic health conditions (e.g., asthma, diabetes)</a:t>
          </a:r>
        </a:p>
      </cdr:txBody>
    </cdr:sp>
  </cdr:relSizeAnchor>
  <cdr:relSizeAnchor xmlns:cdr="http://schemas.openxmlformats.org/drawingml/2006/chartDrawing">
    <cdr:from>
      <cdr:x>0.04903</cdr:x>
      <cdr:y>0.5041</cdr:y>
    </cdr:from>
    <cdr:to>
      <cdr:x>0.08056</cdr:x>
      <cdr:y>0.68056</cdr:y>
    </cdr:to>
    <cdr:sp macro="" textlink="">
      <cdr:nvSpPr>
        <cdr:cNvPr id="6" name="y3"/>
        <cdr:cNvSpPr txBox="1"/>
      </cdr:nvSpPr>
      <cdr:spPr>
        <a:xfrm xmlns:a="http://schemas.openxmlformats.org/drawingml/2006/main">
          <a:off x="424764" y="3166419"/>
          <a:ext cx="273095" cy="1108417"/>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m.</a:t>
          </a:r>
        </a:p>
      </cdr:txBody>
    </cdr:sp>
  </cdr:relSizeAnchor>
  <cdr:relSizeAnchor xmlns:cdr="http://schemas.openxmlformats.org/drawingml/2006/chartDrawing">
    <cdr:from>
      <cdr:x>0.08172</cdr:x>
      <cdr:y>0.50615</cdr:y>
    </cdr:from>
    <cdr:to>
      <cdr:x>0.30278</cdr:x>
      <cdr:y>0.68056</cdr:y>
    </cdr:to>
    <cdr:sp macro="" textlink="">
      <cdr:nvSpPr>
        <cdr:cNvPr id="7" name="yt3"/>
        <cdr:cNvSpPr txBox="1"/>
      </cdr:nvSpPr>
      <cdr:spPr>
        <a:xfrm xmlns:a="http://schemas.openxmlformats.org/drawingml/2006/main">
          <a:off x="707939" y="3179291"/>
          <a:ext cx="1914923" cy="1095545"/>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Stock rescue or "as needed" medication for any student experiencing a health emergency (e.g., asthma episode, severe allergic reaction)</a:t>
          </a:r>
        </a:p>
      </cdr:txBody>
    </cdr:sp>
  </cdr:relSizeAnchor>
  <cdr:relSizeAnchor xmlns:cdr="http://schemas.openxmlformats.org/drawingml/2006/chartDrawing">
    <cdr:from>
      <cdr:x>0.05278</cdr:x>
      <cdr:y>0.71296</cdr:y>
    </cdr:from>
    <cdr:to>
      <cdr:x>0.08056</cdr:x>
      <cdr:y>0.85185</cdr:y>
    </cdr:to>
    <cdr:sp macro="" textlink="">
      <cdr:nvSpPr>
        <cdr:cNvPr id="8" name="y4"/>
        <cdr:cNvSpPr txBox="1"/>
      </cdr:nvSpPr>
      <cdr:spPr>
        <a:xfrm xmlns:a="http://schemas.openxmlformats.org/drawingml/2006/main">
          <a:off x="241300" y="19558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t>
          </a:r>
        </a:p>
      </cdr:txBody>
    </cdr:sp>
  </cdr:relSizeAnchor>
  <cdr:relSizeAnchor xmlns:cdr="http://schemas.openxmlformats.org/drawingml/2006/chartDrawing">
    <cdr:from>
      <cdr:x>0.08056</cdr:x>
      <cdr:y>0.71296</cdr:y>
    </cdr:from>
    <cdr:to>
      <cdr:x>0.30278</cdr:x>
      <cdr:y>0.85185</cdr:y>
    </cdr:to>
    <cdr:sp macro="" textlink="">
      <cdr:nvSpPr>
        <cdr:cNvPr id="9" name="yt4"/>
        <cdr:cNvSpPr txBox="1"/>
      </cdr:nvSpPr>
      <cdr:spPr>
        <a:xfrm xmlns:a="http://schemas.openxmlformats.org/drawingml/2006/main">
          <a:off x="368300" y="19558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Case management for students with chronic health conditions (e.g., asthma, diabetes)</a:t>
          </a:r>
        </a:p>
      </cdr:txBody>
    </cdr:sp>
  </cdr:relSizeAnchor>
  <cdr:relSizeAnchor xmlns:cdr="http://schemas.openxmlformats.org/drawingml/2006/chartDrawing">
    <cdr:from>
      <cdr:x>0.02053</cdr:x>
      <cdr:y>0.02831</cdr:y>
    </cdr:from>
    <cdr:to>
      <cdr:x>0.04985</cdr:x>
      <cdr:y>0.10918</cdr:y>
    </cdr:to>
    <cdr:sp macro="" textlink="">
      <cdr:nvSpPr>
        <cdr:cNvPr id="10"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38.</a:t>
          </a:r>
        </a:p>
      </cdr:txBody>
    </cdr:sp>
  </cdr:relSizeAnchor>
  <cdr:relSizeAnchor xmlns:cdr="http://schemas.openxmlformats.org/drawingml/2006/chartDrawing">
    <cdr:from>
      <cdr:x>0.04985</cdr:x>
      <cdr:y>0.02831</cdr:y>
    </cdr:from>
    <cdr:to>
      <cdr:x>0.97347</cdr:x>
      <cdr:y>0.10918</cdr:y>
    </cdr:to>
    <cdr:sp macro="" textlink="">
      <cdr:nvSpPr>
        <cdr:cNvPr id="11"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provide the following services to students.</a:t>
          </a:r>
        </a:p>
      </cdr:txBody>
    </cdr:sp>
  </cdr:relSizeAnchor>
  <cdr:relSizeAnchor xmlns:cdr="http://schemas.openxmlformats.org/drawingml/2006/chartDrawing">
    <cdr:from>
      <cdr:x>0.02053</cdr:x>
      <cdr:y>0.91792</cdr:y>
    </cdr:from>
    <cdr:to>
      <cdr:x>0.97347</cdr:x>
      <cdr:y>0.9988</cdr:y>
    </cdr:to>
    <cdr:sp macro="" textlink="">
      <cdr:nvSpPr>
        <cdr:cNvPr id="12"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0.89004</cdr:x>
      <cdr:y>0.95956</cdr:y>
    </cdr:from>
    <cdr:to>
      <cdr:x>1</cdr:x>
      <cdr:y>1</cdr:y>
    </cdr:to>
    <cdr:sp macro="" textlink="">
      <cdr:nvSpPr>
        <cdr:cNvPr id="13"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panose="02020603050405020304" pitchFamily="18" charset="0"/>
            </a:rPr>
            <a:t>Page 61 of 79</a:t>
          </a:r>
        </a:p>
      </cdr:txBody>
    </cdr:sp>
  </cdr:relSizeAnchor>
  <cdr:relSizeAnchor xmlns:cdr="http://schemas.openxmlformats.org/drawingml/2006/chartDrawing">
    <cdr:from>
      <cdr:x>0.02053</cdr:x>
      <cdr:y>0.95956</cdr:y>
    </cdr:from>
    <cdr:to>
      <cdr:x>0.9808</cdr:x>
      <cdr:y>1</cdr:y>
    </cdr:to>
    <cdr:sp macro="" textlink="">
      <cdr:nvSpPr>
        <cdr:cNvPr id="14"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62.xml><?xml version="1.0" encoding="utf-8"?>
<c:userShapes xmlns:c="http://schemas.openxmlformats.org/drawingml/2006/chart">
  <cdr:relSizeAnchor xmlns:cdr="http://schemas.openxmlformats.org/drawingml/2006/chartDrawing">
    <cdr:from>
      <cdr:x>0.05278</cdr:x>
      <cdr:y>0.19444</cdr:y>
    </cdr:from>
    <cdr:to>
      <cdr:x>0.07137</cdr:x>
      <cdr:y>0.77087</cdr:y>
    </cdr:to>
    <cdr:sp macro="" textlink="">
      <cdr:nvSpPr>
        <cdr:cNvPr id="2" name="y1"/>
        <cdr:cNvSpPr txBox="1"/>
      </cdr:nvSpPr>
      <cdr:spPr>
        <a:xfrm xmlns:a="http://schemas.openxmlformats.org/drawingml/2006/main">
          <a:off x="457266" y="1222347"/>
          <a:ext cx="161024" cy="3623706"/>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a.</a:t>
          </a:r>
        </a:p>
      </cdr:txBody>
    </cdr:sp>
  </cdr:relSizeAnchor>
  <cdr:relSizeAnchor xmlns:cdr="http://schemas.openxmlformats.org/drawingml/2006/chartDrawing">
    <cdr:from>
      <cdr:x>0.08056</cdr:x>
      <cdr:y>0.19444</cdr:y>
    </cdr:from>
    <cdr:to>
      <cdr:x>0.30278</cdr:x>
      <cdr:y>0.83333</cdr:y>
    </cdr:to>
    <cdr:sp macro="" textlink="">
      <cdr:nvSpPr>
        <cdr:cNvPr id="3" name="yt1"/>
        <cdr:cNvSpPr txBox="1"/>
      </cdr:nvSpPr>
      <cdr:spPr>
        <a:xfrm xmlns:a="http://schemas.openxmlformats.org/drawingml/2006/main">
          <a:off x="697940" y="1222346"/>
          <a:ext cx="1925228" cy="4016403"/>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HIV testing</a:t>
          </a:r>
        </a:p>
      </cdr:txBody>
    </cdr:sp>
  </cdr:relSizeAnchor>
  <cdr:relSizeAnchor xmlns:cdr="http://schemas.openxmlformats.org/drawingml/2006/chartDrawing">
    <cdr:from>
      <cdr:x>0.05278</cdr:x>
      <cdr:y>0.31944</cdr:y>
    </cdr:from>
    <cdr:to>
      <cdr:x>0.08056</cdr:x>
      <cdr:y>0.43519</cdr:y>
    </cdr:to>
    <cdr:sp macro="" textlink="">
      <cdr:nvSpPr>
        <cdr:cNvPr id="4" name="y2"/>
        <cdr:cNvSpPr txBox="1"/>
      </cdr:nvSpPr>
      <cdr:spPr>
        <a:xfrm xmlns:a="http://schemas.openxmlformats.org/drawingml/2006/main">
          <a:off x="241300" y="8763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b.</a:t>
          </a:r>
        </a:p>
      </cdr:txBody>
    </cdr:sp>
  </cdr:relSizeAnchor>
  <cdr:relSizeAnchor xmlns:cdr="http://schemas.openxmlformats.org/drawingml/2006/chartDrawing">
    <cdr:from>
      <cdr:x>0.08056</cdr:x>
      <cdr:y>0.31944</cdr:y>
    </cdr:from>
    <cdr:to>
      <cdr:x>0.30278</cdr:x>
      <cdr:y>0.43519</cdr:y>
    </cdr:to>
    <cdr:sp macro="" textlink="">
      <cdr:nvSpPr>
        <cdr:cNvPr id="5" name="yt2"/>
        <cdr:cNvSpPr txBox="1"/>
      </cdr:nvSpPr>
      <cdr:spPr>
        <a:xfrm xmlns:a="http://schemas.openxmlformats.org/drawingml/2006/main">
          <a:off x="368300" y="8763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HIV treatment (ongoing medical care for persons living with HIV)</a:t>
          </a:r>
        </a:p>
      </cdr:txBody>
    </cdr:sp>
  </cdr:relSizeAnchor>
  <cdr:relSizeAnchor xmlns:cdr="http://schemas.openxmlformats.org/drawingml/2006/chartDrawing">
    <cdr:from>
      <cdr:x>0.05208</cdr:x>
      <cdr:y>0.40164</cdr:y>
    </cdr:from>
    <cdr:to>
      <cdr:x>0.08056</cdr:x>
      <cdr:y>0.56019</cdr:y>
    </cdr:to>
    <cdr:sp macro="" textlink="">
      <cdr:nvSpPr>
        <cdr:cNvPr id="6" name="y3"/>
        <cdr:cNvSpPr txBox="1"/>
      </cdr:nvSpPr>
      <cdr:spPr>
        <a:xfrm xmlns:a="http://schemas.openxmlformats.org/drawingml/2006/main">
          <a:off x="451184" y="2524910"/>
          <a:ext cx="246756" cy="996724"/>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c.</a:t>
          </a:r>
        </a:p>
      </cdr:txBody>
    </cdr:sp>
  </cdr:relSizeAnchor>
  <cdr:relSizeAnchor xmlns:cdr="http://schemas.openxmlformats.org/drawingml/2006/chartDrawing">
    <cdr:from>
      <cdr:x>0.08005</cdr:x>
      <cdr:y>0.40164</cdr:y>
    </cdr:from>
    <cdr:to>
      <cdr:x>0.30278</cdr:x>
      <cdr:y>0.57377</cdr:y>
    </cdr:to>
    <cdr:sp macro="" textlink="">
      <cdr:nvSpPr>
        <cdr:cNvPr id="7" name="yt3"/>
        <cdr:cNvSpPr txBox="1"/>
      </cdr:nvSpPr>
      <cdr:spPr>
        <a:xfrm xmlns:a="http://schemas.openxmlformats.org/drawingml/2006/main">
          <a:off x="693486" y="2524910"/>
          <a:ext cx="1929681" cy="1082095"/>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nPEP (non-occupational post-exposure prophylaxis for HIV-- a short course of medication given within 72 hours of exposure to infectious bodily fluids from a person known to be HIV positive)</a:t>
          </a:r>
        </a:p>
      </cdr:txBody>
    </cdr:sp>
  </cdr:relSizeAnchor>
  <cdr:relSizeAnchor xmlns:cdr="http://schemas.openxmlformats.org/drawingml/2006/chartDrawing">
    <cdr:from>
      <cdr:x>0.05278</cdr:x>
      <cdr:y>0.58333</cdr:y>
    </cdr:from>
    <cdr:to>
      <cdr:x>0.08056</cdr:x>
      <cdr:y>0.69907</cdr:y>
    </cdr:to>
    <cdr:sp macro="" textlink="">
      <cdr:nvSpPr>
        <cdr:cNvPr id="8" name="y4"/>
        <cdr:cNvSpPr txBox="1"/>
      </cdr:nvSpPr>
      <cdr:spPr>
        <a:xfrm xmlns:a="http://schemas.openxmlformats.org/drawingml/2006/main">
          <a:off x="241300" y="16002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d.</a:t>
          </a:r>
        </a:p>
      </cdr:txBody>
    </cdr:sp>
  </cdr:relSizeAnchor>
  <cdr:relSizeAnchor xmlns:cdr="http://schemas.openxmlformats.org/drawingml/2006/chartDrawing">
    <cdr:from>
      <cdr:x>0.08056</cdr:x>
      <cdr:y>0.58333</cdr:y>
    </cdr:from>
    <cdr:to>
      <cdr:x>0.30278</cdr:x>
      <cdr:y>0.69907</cdr:y>
    </cdr:to>
    <cdr:sp macro="" textlink="">
      <cdr:nvSpPr>
        <cdr:cNvPr id="9" name="yt4"/>
        <cdr:cNvSpPr txBox="1"/>
      </cdr:nvSpPr>
      <cdr:spPr>
        <a:xfrm xmlns:a="http://schemas.openxmlformats.org/drawingml/2006/main">
          <a:off x="368300" y="16002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STD testing</a:t>
          </a:r>
        </a:p>
      </cdr:txBody>
    </cdr:sp>
  </cdr:relSizeAnchor>
  <cdr:relSizeAnchor xmlns:cdr="http://schemas.openxmlformats.org/drawingml/2006/chartDrawing">
    <cdr:from>
      <cdr:x>0.05278</cdr:x>
      <cdr:y>0.71296</cdr:y>
    </cdr:from>
    <cdr:to>
      <cdr:x>0.08056</cdr:x>
      <cdr:y>0.8287</cdr:y>
    </cdr:to>
    <cdr:sp macro="" textlink="">
      <cdr:nvSpPr>
        <cdr:cNvPr id="10" name="y5"/>
        <cdr:cNvSpPr txBox="1"/>
      </cdr:nvSpPr>
      <cdr:spPr>
        <a:xfrm xmlns:a="http://schemas.openxmlformats.org/drawingml/2006/main">
          <a:off x="241300" y="19558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e.</a:t>
          </a:r>
        </a:p>
      </cdr:txBody>
    </cdr:sp>
  </cdr:relSizeAnchor>
  <cdr:relSizeAnchor xmlns:cdr="http://schemas.openxmlformats.org/drawingml/2006/chartDrawing">
    <cdr:from>
      <cdr:x>0.08056</cdr:x>
      <cdr:y>0.71296</cdr:y>
    </cdr:from>
    <cdr:to>
      <cdr:x>0.30278</cdr:x>
      <cdr:y>0.8287</cdr:y>
    </cdr:to>
    <cdr:sp macro="" textlink="">
      <cdr:nvSpPr>
        <cdr:cNvPr id="11" name="yt5"/>
        <cdr:cNvSpPr txBox="1"/>
      </cdr:nvSpPr>
      <cdr:spPr>
        <a:xfrm xmlns:a="http://schemas.openxmlformats.org/drawingml/2006/main">
          <a:off x="368300" y="19558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STD treatment</a:t>
          </a:r>
        </a:p>
      </cdr:txBody>
    </cdr:sp>
  </cdr:relSizeAnchor>
  <cdr:relSizeAnchor xmlns:cdr="http://schemas.openxmlformats.org/drawingml/2006/chartDrawing">
    <cdr:from>
      <cdr:x>0.02053</cdr:x>
      <cdr:y>0.02831</cdr:y>
    </cdr:from>
    <cdr:to>
      <cdr:x>0.04985</cdr:x>
      <cdr:y>0.10918</cdr:y>
    </cdr:to>
    <cdr:sp macro="" textlink="">
      <cdr:nvSpPr>
        <cdr:cNvPr id="1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39.</a:t>
          </a:r>
        </a:p>
      </cdr:txBody>
    </cdr:sp>
  </cdr:relSizeAnchor>
  <cdr:relSizeAnchor xmlns:cdr="http://schemas.openxmlformats.org/drawingml/2006/chartDrawing">
    <cdr:from>
      <cdr:x>0.04985</cdr:x>
      <cdr:y>0.02831</cdr:y>
    </cdr:from>
    <cdr:to>
      <cdr:x>0.97347</cdr:x>
      <cdr:y>0.10918</cdr:y>
    </cdr:to>
    <cdr:sp macro="" textlink="">
      <cdr:nvSpPr>
        <cdr:cNvPr id="1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provide students with referrals to any organizations or health care professionals not on school property for the following services.</a:t>
          </a:r>
        </a:p>
      </cdr:txBody>
    </cdr:sp>
  </cdr:relSizeAnchor>
  <cdr:relSizeAnchor xmlns:cdr="http://schemas.openxmlformats.org/drawingml/2006/chartDrawing">
    <cdr:from>
      <cdr:x>0.02053</cdr:x>
      <cdr:y>0.91792</cdr:y>
    </cdr:from>
    <cdr:to>
      <cdr:x>0.97347</cdr:x>
      <cdr:y>0.9988</cdr:y>
    </cdr:to>
    <cdr:sp macro="" textlink="">
      <cdr:nvSpPr>
        <cdr:cNvPr id="1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0.89004</cdr:x>
      <cdr:y>0.95956</cdr:y>
    </cdr:from>
    <cdr:to>
      <cdr:x>1</cdr:x>
      <cdr:y>1</cdr:y>
    </cdr:to>
    <cdr:sp macro="" textlink="">
      <cdr:nvSpPr>
        <cdr:cNvPr id="1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panose="02020603050405020304" pitchFamily="18" charset="0"/>
            </a:rPr>
            <a:t>Page 62 of 79</a:t>
          </a:r>
        </a:p>
      </cdr:txBody>
    </cdr:sp>
  </cdr:relSizeAnchor>
  <cdr:relSizeAnchor xmlns:cdr="http://schemas.openxmlformats.org/drawingml/2006/chartDrawing">
    <cdr:from>
      <cdr:x>0.02052</cdr:x>
      <cdr:y>0.95963</cdr:y>
    </cdr:from>
    <cdr:to>
      <cdr:x>0.9806</cdr:x>
      <cdr:y>1</cdr:y>
    </cdr:to>
    <cdr:sp macro="" textlink="">
      <cdr:nvSpPr>
        <cdr:cNvPr id="16"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63.xml><?xml version="1.0" encoding="utf-8"?>
<c:userShapes xmlns:c="http://schemas.openxmlformats.org/drawingml/2006/chart">
  <cdr:relSizeAnchor xmlns:cdr="http://schemas.openxmlformats.org/drawingml/2006/chartDrawing">
    <cdr:from>
      <cdr:x>0.05278</cdr:x>
      <cdr:y>0.19444</cdr:y>
    </cdr:from>
    <cdr:to>
      <cdr:x>0.08056</cdr:x>
      <cdr:y>0.31019</cdr:y>
    </cdr:to>
    <cdr:sp macro="" textlink="">
      <cdr:nvSpPr>
        <cdr:cNvPr id="2" name="y1"/>
        <cdr:cNvSpPr txBox="1"/>
      </cdr:nvSpPr>
      <cdr:spPr>
        <a:xfrm xmlns:a="http://schemas.openxmlformats.org/drawingml/2006/main">
          <a:off x="241300" y="5334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f.</a:t>
          </a:r>
        </a:p>
      </cdr:txBody>
    </cdr:sp>
  </cdr:relSizeAnchor>
  <cdr:relSizeAnchor xmlns:cdr="http://schemas.openxmlformats.org/drawingml/2006/chartDrawing">
    <cdr:from>
      <cdr:x>0.08056</cdr:x>
      <cdr:y>0.19444</cdr:y>
    </cdr:from>
    <cdr:to>
      <cdr:x>0.30278</cdr:x>
      <cdr:y>0.31019</cdr:y>
    </cdr:to>
    <cdr:sp macro="" textlink="">
      <cdr:nvSpPr>
        <cdr:cNvPr id="3" name="yt1"/>
        <cdr:cNvSpPr txBox="1"/>
      </cdr:nvSpPr>
      <cdr:spPr>
        <a:xfrm xmlns:a="http://schemas.openxmlformats.org/drawingml/2006/main">
          <a:off x="368300" y="5334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Pregnancy testing</a:t>
          </a:r>
        </a:p>
      </cdr:txBody>
    </cdr:sp>
  </cdr:relSizeAnchor>
  <cdr:relSizeAnchor xmlns:cdr="http://schemas.openxmlformats.org/drawingml/2006/chartDrawing">
    <cdr:from>
      <cdr:x>0.05278</cdr:x>
      <cdr:y>0.31944</cdr:y>
    </cdr:from>
    <cdr:to>
      <cdr:x>0.08056</cdr:x>
      <cdr:y>0.43519</cdr:y>
    </cdr:to>
    <cdr:sp macro="" textlink="">
      <cdr:nvSpPr>
        <cdr:cNvPr id="4" name="y2"/>
        <cdr:cNvSpPr txBox="1"/>
      </cdr:nvSpPr>
      <cdr:spPr>
        <a:xfrm xmlns:a="http://schemas.openxmlformats.org/drawingml/2006/main">
          <a:off x="241300" y="8763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g.</a:t>
          </a:r>
        </a:p>
      </cdr:txBody>
    </cdr:sp>
  </cdr:relSizeAnchor>
  <cdr:relSizeAnchor xmlns:cdr="http://schemas.openxmlformats.org/drawingml/2006/chartDrawing">
    <cdr:from>
      <cdr:x>0.08056</cdr:x>
      <cdr:y>0.31944</cdr:y>
    </cdr:from>
    <cdr:to>
      <cdr:x>0.30278</cdr:x>
      <cdr:y>0.43519</cdr:y>
    </cdr:to>
    <cdr:sp macro="" textlink="">
      <cdr:nvSpPr>
        <cdr:cNvPr id="5" name="yt2"/>
        <cdr:cNvSpPr txBox="1"/>
      </cdr:nvSpPr>
      <cdr:spPr>
        <a:xfrm xmlns:a="http://schemas.openxmlformats.org/drawingml/2006/main">
          <a:off x="368300" y="8763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Provision of condoms</a:t>
          </a:r>
        </a:p>
      </cdr:txBody>
    </cdr:sp>
  </cdr:relSizeAnchor>
  <cdr:relSizeAnchor xmlns:cdr="http://schemas.openxmlformats.org/drawingml/2006/chartDrawing">
    <cdr:from>
      <cdr:x>0.05278</cdr:x>
      <cdr:y>0.44444</cdr:y>
    </cdr:from>
    <cdr:to>
      <cdr:x>0.08056</cdr:x>
      <cdr:y>0.56019</cdr:y>
    </cdr:to>
    <cdr:sp macro="" textlink="">
      <cdr:nvSpPr>
        <cdr:cNvPr id="6" name="y3"/>
        <cdr:cNvSpPr txBox="1"/>
      </cdr:nvSpPr>
      <cdr:spPr>
        <a:xfrm xmlns:a="http://schemas.openxmlformats.org/drawingml/2006/main">
          <a:off x="241300" y="12192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h.</a:t>
          </a:r>
        </a:p>
      </cdr:txBody>
    </cdr:sp>
  </cdr:relSizeAnchor>
  <cdr:relSizeAnchor xmlns:cdr="http://schemas.openxmlformats.org/drawingml/2006/chartDrawing">
    <cdr:from>
      <cdr:x>0.08056</cdr:x>
      <cdr:y>0.44444</cdr:y>
    </cdr:from>
    <cdr:to>
      <cdr:x>0.30278</cdr:x>
      <cdr:y>0.56019</cdr:y>
    </cdr:to>
    <cdr:sp macro="" textlink="">
      <cdr:nvSpPr>
        <cdr:cNvPr id="7" name="yt3"/>
        <cdr:cNvSpPr txBox="1"/>
      </cdr:nvSpPr>
      <cdr:spPr>
        <a:xfrm xmlns:a="http://schemas.openxmlformats.org/drawingml/2006/main">
          <a:off x="368300" y="12192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Provision of condom-compatible lubricants (i.e., water- or silicone-based)</a:t>
          </a:r>
        </a:p>
      </cdr:txBody>
    </cdr:sp>
  </cdr:relSizeAnchor>
  <cdr:relSizeAnchor xmlns:cdr="http://schemas.openxmlformats.org/drawingml/2006/chartDrawing">
    <cdr:from>
      <cdr:x>0.05278</cdr:x>
      <cdr:y>0.58333</cdr:y>
    </cdr:from>
    <cdr:to>
      <cdr:x>0.08056</cdr:x>
      <cdr:y>0.69907</cdr:y>
    </cdr:to>
    <cdr:sp macro="" textlink="">
      <cdr:nvSpPr>
        <cdr:cNvPr id="8" name="y4"/>
        <cdr:cNvSpPr txBox="1"/>
      </cdr:nvSpPr>
      <cdr:spPr>
        <a:xfrm xmlns:a="http://schemas.openxmlformats.org/drawingml/2006/main">
          <a:off x="241300" y="16002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i.</a:t>
          </a:r>
        </a:p>
      </cdr:txBody>
    </cdr:sp>
  </cdr:relSizeAnchor>
  <cdr:relSizeAnchor xmlns:cdr="http://schemas.openxmlformats.org/drawingml/2006/chartDrawing">
    <cdr:from>
      <cdr:x>0.08056</cdr:x>
      <cdr:y>0.58333</cdr:y>
    </cdr:from>
    <cdr:to>
      <cdr:x>0.30278</cdr:x>
      <cdr:y>0.69907</cdr:y>
    </cdr:to>
    <cdr:sp macro="" textlink="">
      <cdr:nvSpPr>
        <cdr:cNvPr id="9" name="yt4"/>
        <cdr:cNvSpPr txBox="1"/>
      </cdr:nvSpPr>
      <cdr:spPr>
        <a:xfrm xmlns:a="http://schemas.openxmlformats.org/drawingml/2006/main">
          <a:off x="368300" y="16002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Provision of contraceptives other than condoms (e.g., birth control pill, birth control shot, intrauterine device [IUD])</a:t>
          </a:r>
        </a:p>
      </cdr:txBody>
    </cdr:sp>
  </cdr:relSizeAnchor>
  <cdr:relSizeAnchor xmlns:cdr="http://schemas.openxmlformats.org/drawingml/2006/chartDrawing">
    <cdr:from>
      <cdr:x>0.05278</cdr:x>
      <cdr:y>0.71296</cdr:y>
    </cdr:from>
    <cdr:to>
      <cdr:x>0.08056</cdr:x>
      <cdr:y>0.8287</cdr:y>
    </cdr:to>
    <cdr:sp macro="" textlink="">
      <cdr:nvSpPr>
        <cdr:cNvPr id="10" name="y5"/>
        <cdr:cNvSpPr txBox="1"/>
      </cdr:nvSpPr>
      <cdr:spPr>
        <a:xfrm xmlns:a="http://schemas.openxmlformats.org/drawingml/2006/main">
          <a:off x="241300" y="19558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j.</a:t>
          </a:r>
        </a:p>
      </cdr:txBody>
    </cdr:sp>
  </cdr:relSizeAnchor>
  <cdr:relSizeAnchor xmlns:cdr="http://schemas.openxmlformats.org/drawingml/2006/chartDrawing">
    <cdr:from>
      <cdr:x>0.08056</cdr:x>
      <cdr:y>0.71296</cdr:y>
    </cdr:from>
    <cdr:to>
      <cdr:x>0.30278</cdr:x>
      <cdr:y>0.8287</cdr:y>
    </cdr:to>
    <cdr:sp macro="" textlink="">
      <cdr:nvSpPr>
        <cdr:cNvPr id="11" name="yt5"/>
        <cdr:cNvSpPr txBox="1"/>
      </cdr:nvSpPr>
      <cdr:spPr>
        <a:xfrm xmlns:a="http://schemas.openxmlformats.org/drawingml/2006/main">
          <a:off x="368300" y="19558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Prenatal care</a:t>
          </a:r>
        </a:p>
      </cdr:txBody>
    </cdr:sp>
  </cdr:relSizeAnchor>
  <cdr:relSizeAnchor xmlns:cdr="http://schemas.openxmlformats.org/drawingml/2006/chartDrawing">
    <cdr:from>
      <cdr:x>0.02053</cdr:x>
      <cdr:y>0.02831</cdr:y>
    </cdr:from>
    <cdr:to>
      <cdr:x>0.04985</cdr:x>
      <cdr:y>0.10918</cdr:y>
    </cdr:to>
    <cdr:sp macro="" textlink="">
      <cdr:nvSpPr>
        <cdr:cNvPr id="1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39.</a:t>
          </a:r>
        </a:p>
      </cdr:txBody>
    </cdr:sp>
  </cdr:relSizeAnchor>
  <cdr:relSizeAnchor xmlns:cdr="http://schemas.openxmlformats.org/drawingml/2006/chartDrawing">
    <cdr:from>
      <cdr:x>0.04985</cdr:x>
      <cdr:y>0.02831</cdr:y>
    </cdr:from>
    <cdr:to>
      <cdr:x>0.97347</cdr:x>
      <cdr:y>0.10918</cdr:y>
    </cdr:to>
    <cdr:sp macro="" textlink="">
      <cdr:nvSpPr>
        <cdr:cNvPr id="1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provide students with referrals to any organizations or health care professionals not on school property for the following services.</a:t>
          </a:r>
        </a:p>
      </cdr:txBody>
    </cdr:sp>
  </cdr:relSizeAnchor>
  <cdr:relSizeAnchor xmlns:cdr="http://schemas.openxmlformats.org/drawingml/2006/chartDrawing">
    <cdr:from>
      <cdr:x>0.02053</cdr:x>
      <cdr:y>0.91792</cdr:y>
    </cdr:from>
    <cdr:to>
      <cdr:x>0.97347</cdr:x>
      <cdr:y>0.9988</cdr:y>
    </cdr:to>
    <cdr:sp macro="" textlink="">
      <cdr:nvSpPr>
        <cdr:cNvPr id="1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0.89004</cdr:x>
      <cdr:y>0.95956</cdr:y>
    </cdr:from>
    <cdr:to>
      <cdr:x>1</cdr:x>
      <cdr:y>1</cdr:y>
    </cdr:to>
    <cdr:sp macro="" textlink="">
      <cdr:nvSpPr>
        <cdr:cNvPr id="1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panose="02020603050405020304" pitchFamily="18" charset="0"/>
            </a:rPr>
            <a:t>Page 63 of 79</a:t>
          </a:r>
        </a:p>
      </cdr:txBody>
    </cdr:sp>
  </cdr:relSizeAnchor>
  <cdr:relSizeAnchor xmlns:cdr="http://schemas.openxmlformats.org/drawingml/2006/chartDrawing">
    <cdr:from>
      <cdr:x>0.02052</cdr:x>
      <cdr:y>0.9596</cdr:y>
    </cdr:from>
    <cdr:to>
      <cdr:x>0.98069</cdr:x>
      <cdr:y>1</cdr:y>
    </cdr:to>
    <cdr:sp macro="" textlink="">
      <cdr:nvSpPr>
        <cdr:cNvPr id="16"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64.xml><?xml version="1.0" encoding="utf-8"?>
<c:userShapes xmlns:c="http://schemas.openxmlformats.org/drawingml/2006/chart">
  <cdr:relSizeAnchor xmlns:cdr="http://schemas.openxmlformats.org/drawingml/2006/chartDrawing">
    <cdr:from>
      <cdr:x>0.05278</cdr:x>
      <cdr:y>0.27315</cdr:y>
    </cdr:from>
    <cdr:to>
      <cdr:x>0.08056</cdr:x>
      <cdr:y>0.45833</cdr:y>
    </cdr:to>
    <cdr:sp macro="" textlink="">
      <cdr:nvSpPr>
        <cdr:cNvPr id="2" name="y1"/>
        <cdr:cNvSpPr txBox="1"/>
      </cdr:nvSpPr>
      <cdr:spPr>
        <a:xfrm xmlns:a="http://schemas.openxmlformats.org/drawingml/2006/main">
          <a:off x="241300" y="749300"/>
          <a:ext cx="127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k.</a:t>
          </a:r>
        </a:p>
      </cdr:txBody>
    </cdr:sp>
  </cdr:relSizeAnchor>
  <cdr:relSizeAnchor xmlns:cdr="http://schemas.openxmlformats.org/drawingml/2006/chartDrawing">
    <cdr:from>
      <cdr:x>0.08056</cdr:x>
      <cdr:y>0.27315</cdr:y>
    </cdr:from>
    <cdr:to>
      <cdr:x>0.30278</cdr:x>
      <cdr:y>0.45833</cdr:y>
    </cdr:to>
    <cdr:sp macro="" textlink="">
      <cdr:nvSpPr>
        <cdr:cNvPr id="3" name="yt1"/>
        <cdr:cNvSpPr txBox="1"/>
      </cdr:nvSpPr>
      <cdr:spPr>
        <a:xfrm xmlns:a="http://schemas.openxmlformats.org/drawingml/2006/main">
          <a:off x="368300" y="749300"/>
          <a:ext cx="1016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Human papillomavirus (HPV) vaccine administration</a:t>
          </a:r>
        </a:p>
      </cdr:txBody>
    </cdr:sp>
  </cdr:relSizeAnchor>
  <cdr:relSizeAnchor xmlns:cdr="http://schemas.openxmlformats.org/drawingml/2006/chartDrawing">
    <cdr:from>
      <cdr:x>0.05278</cdr:x>
      <cdr:y>0.62037</cdr:y>
    </cdr:from>
    <cdr:to>
      <cdr:x>0.08056</cdr:x>
      <cdr:y>0.80556</cdr:y>
    </cdr:to>
    <cdr:sp macro="" textlink="">
      <cdr:nvSpPr>
        <cdr:cNvPr id="4" name="y2"/>
        <cdr:cNvSpPr txBox="1"/>
      </cdr:nvSpPr>
      <cdr:spPr>
        <a:xfrm xmlns:a="http://schemas.openxmlformats.org/drawingml/2006/main">
          <a:off x="241300" y="1701800"/>
          <a:ext cx="127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l.</a:t>
          </a:r>
        </a:p>
      </cdr:txBody>
    </cdr:sp>
  </cdr:relSizeAnchor>
  <cdr:relSizeAnchor xmlns:cdr="http://schemas.openxmlformats.org/drawingml/2006/chartDrawing">
    <cdr:from>
      <cdr:x>0.08056</cdr:x>
      <cdr:y>0.62037</cdr:y>
    </cdr:from>
    <cdr:to>
      <cdr:x>0.30278</cdr:x>
      <cdr:y>0.80556</cdr:y>
    </cdr:to>
    <cdr:sp macro="" textlink="">
      <cdr:nvSpPr>
        <cdr:cNvPr id="5" name="yt2"/>
        <cdr:cNvSpPr txBox="1"/>
      </cdr:nvSpPr>
      <cdr:spPr>
        <a:xfrm xmlns:a="http://schemas.openxmlformats.org/drawingml/2006/main">
          <a:off x="368300" y="1701800"/>
          <a:ext cx="1016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Alcohol or other drug abuse treatment</a:t>
          </a:r>
        </a:p>
      </cdr:txBody>
    </cdr:sp>
  </cdr:relSizeAnchor>
  <cdr:relSizeAnchor xmlns:cdr="http://schemas.openxmlformats.org/drawingml/2006/chartDrawing">
    <cdr:from>
      <cdr:x>0.02053</cdr:x>
      <cdr:y>0.02831</cdr:y>
    </cdr:from>
    <cdr:to>
      <cdr:x>0.04985</cdr:x>
      <cdr:y>0.10918</cdr:y>
    </cdr:to>
    <cdr:sp macro="" textlink="">
      <cdr:nvSpPr>
        <cdr:cNvPr id="6"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39.</a:t>
          </a:r>
        </a:p>
      </cdr:txBody>
    </cdr:sp>
  </cdr:relSizeAnchor>
  <cdr:relSizeAnchor xmlns:cdr="http://schemas.openxmlformats.org/drawingml/2006/chartDrawing">
    <cdr:from>
      <cdr:x>0.04985</cdr:x>
      <cdr:y>0.02831</cdr:y>
    </cdr:from>
    <cdr:to>
      <cdr:x>0.97347</cdr:x>
      <cdr:y>0.10918</cdr:y>
    </cdr:to>
    <cdr:sp macro="" textlink="">
      <cdr:nvSpPr>
        <cdr:cNvPr id="7"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provide students with referrals to any organizations or health care professionals not on school property for the following services.</a:t>
          </a:r>
        </a:p>
      </cdr:txBody>
    </cdr:sp>
  </cdr:relSizeAnchor>
  <cdr:relSizeAnchor xmlns:cdr="http://schemas.openxmlformats.org/drawingml/2006/chartDrawing">
    <cdr:from>
      <cdr:x>0.02053</cdr:x>
      <cdr:y>0.91792</cdr:y>
    </cdr:from>
    <cdr:to>
      <cdr:x>0.97347</cdr:x>
      <cdr:y>0.9988</cdr:y>
    </cdr:to>
    <cdr:sp macro="" textlink="">
      <cdr:nvSpPr>
        <cdr:cNvPr id="8"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0.89004</cdr:x>
      <cdr:y>0.95956</cdr:y>
    </cdr:from>
    <cdr:to>
      <cdr:x>1</cdr:x>
      <cdr:y>1</cdr:y>
    </cdr:to>
    <cdr:sp macro="" textlink="">
      <cdr:nvSpPr>
        <cdr:cNvPr id="9"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panose="02020603050405020304" pitchFamily="18" charset="0"/>
            </a:rPr>
            <a:t>Page 64 of 79</a:t>
          </a:r>
        </a:p>
      </cdr:txBody>
    </cdr:sp>
  </cdr:relSizeAnchor>
  <cdr:relSizeAnchor xmlns:cdr="http://schemas.openxmlformats.org/drawingml/2006/chartDrawing">
    <cdr:from>
      <cdr:x>0.02052</cdr:x>
      <cdr:y>0.9596</cdr:y>
    </cdr:from>
    <cdr:to>
      <cdr:x>0.98069</cdr:x>
      <cdr:y>1</cdr:y>
    </cdr:to>
    <cdr:sp macro="" textlink="">
      <cdr:nvSpPr>
        <cdr:cNvPr id="10"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65.xml><?xml version="1.0" encoding="utf-8"?>
<c:userShapes xmlns:c="http://schemas.openxmlformats.org/drawingml/2006/chart">
  <cdr:relSizeAnchor xmlns:cdr="http://schemas.openxmlformats.org/drawingml/2006/chartDrawing">
    <cdr:from>
      <cdr:x>0.02053</cdr:x>
      <cdr:y>0.02831</cdr:y>
    </cdr:from>
    <cdr:to>
      <cdr:x>0.04985</cdr:x>
      <cdr:y>0.10918</cdr:y>
    </cdr:to>
    <cdr:sp macro="" textlink="">
      <cdr:nvSpPr>
        <cdr:cNvPr id="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40.</a:t>
          </a:r>
        </a:p>
      </cdr:txBody>
    </cdr:sp>
  </cdr:relSizeAnchor>
  <cdr:relSizeAnchor xmlns:cdr="http://schemas.openxmlformats.org/drawingml/2006/chartDrawing">
    <cdr:from>
      <cdr:x>0.04985</cdr:x>
      <cdr:y>0.02831</cdr:y>
    </cdr:from>
    <cdr:to>
      <cdr:x>0.97347</cdr:x>
      <cdr:y>0.10918</cdr:y>
    </cdr:to>
    <cdr:sp macro="" textlink="">
      <cdr:nvSpPr>
        <cdr:cNvPr id="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have a protocol that ensures students with a chronic condition that may require daily or emergency management (e.g., asthma, diabetes, food allergies) are enrolled in private, state, or federally funded insurance programs if eligible.</a:t>
          </a:r>
        </a:p>
      </cdr:txBody>
    </cdr:sp>
  </cdr:relSizeAnchor>
  <cdr:relSizeAnchor xmlns:cdr="http://schemas.openxmlformats.org/drawingml/2006/chartDrawing">
    <cdr:from>
      <cdr:x>0.02053</cdr:x>
      <cdr:y>0.91792</cdr:y>
    </cdr:from>
    <cdr:to>
      <cdr:x>0.97347</cdr:x>
      <cdr:y>0.9988</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0.89004</cdr:x>
      <cdr:y>0.95956</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panose="02020603050405020304" pitchFamily="18" charset="0"/>
            </a:rPr>
            <a:t>Page 65 of 79</a:t>
          </a:r>
        </a:p>
      </cdr:txBody>
    </cdr:sp>
  </cdr:relSizeAnchor>
  <cdr:relSizeAnchor xmlns:cdr="http://schemas.openxmlformats.org/drawingml/2006/chartDrawing">
    <cdr:from>
      <cdr:x>0.02053</cdr:x>
      <cdr:y>0.95956</cdr:y>
    </cdr:from>
    <cdr:to>
      <cdr:x>0.9808</cdr:x>
      <cdr:y>1</cdr:y>
    </cdr:to>
    <cdr:sp macro="" textlink="">
      <cdr:nvSpPr>
        <cdr:cNvPr id="6"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66.xml><?xml version="1.0" encoding="utf-8"?>
<c:userShapes xmlns:c="http://schemas.openxmlformats.org/drawingml/2006/chart">
  <cdr:relSizeAnchor xmlns:cdr="http://schemas.openxmlformats.org/drawingml/2006/chartDrawing">
    <cdr:from>
      <cdr:x>0.05278</cdr:x>
      <cdr:y>0.2037</cdr:y>
    </cdr:from>
    <cdr:to>
      <cdr:x>0.08056</cdr:x>
      <cdr:y>0.34259</cdr:y>
    </cdr:to>
    <cdr:sp macro="" textlink="">
      <cdr:nvSpPr>
        <cdr:cNvPr id="2" name="y1"/>
        <cdr:cNvSpPr txBox="1"/>
      </cdr:nvSpPr>
      <cdr:spPr>
        <a:xfrm xmlns:a="http://schemas.openxmlformats.org/drawingml/2006/main">
          <a:off x="241300" y="5588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a.</a:t>
          </a:r>
        </a:p>
      </cdr:txBody>
    </cdr:sp>
  </cdr:relSizeAnchor>
  <cdr:relSizeAnchor xmlns:cdr="http://schemas.openxmlformats.org/drawingml/2006/chartDrawing">
    <cdr:from>
      <cdr:x>0.08056</cdr:x>
      <cdr:y>0.2037</cdr:y>
    </cdr:from>
    <cdr:to>
      <cdr:x>0.30278</cdr:x>
      <cdr:y>0.34259</cdr:y>
    </cdr:to>
    <cdr:sp macro="" textlink="">
      <cdr:nvSpPr>
        <cdr:cNvPr id="3" name="yt1"/>
        <cdr:cNvSpPr txBox="1"/>
      </cdr:nvSpPr>
      <cdr:spPr>
        <a:xfrm xmlns:a="http://schemas.openxmlformats.org/drawingml/2006/main">
          <a:off x="368300" y="5588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Asthma</a:t>
          </a:r>
        </a:p>
      </cdr:txBody>
    </cdr:sp>
  </cdr:relSizeAnchor>
  <cdr:relSizeAnchor xmlns:cdr="http://schemas.openxmlformats.org/drawingml/2006/chartDrawing">
    <cdr:from>
      <cdr:x>0.05278</cdr:x>
      <cdr:y>0.36574</cdr:y>
    </cdr:from>
    <cdr:to>
      <cdr:x>0.08056</cdr:x>
      <cdr:y>0.50463</cdr:y>
    </cdr:to>
    <cdr:sp macro="" textlink="">
      <cdr:nvSpPr>
        <cdr:cNvPr id="4" name="y2"/>
        <cdr:cNvSpPr txBox="1"/>
      </cdr:nvSpPr>
      <cdr:spPr>
        <a:xfrm xmlns:a="http://schemas.openxmlformats.org/drawingml/2006/main">
          <a:off x="241300" y="1003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b.</a:t>
          </a:r>
        </a:p>
      </cdr:txBody>
    </cdr:sp>
  </cdr:relSizeAnchor>
  <cdr:relSizeAnchor xmlns:cdr="http://schemas.openxmlformats.org/drawingml/2006/chartDrawing">
    <cdr:from>
      <cdr:x>0.08056</cdr:x>
      <cdr:y>0.36574</cdr:y>
    </cdr:from>
    <cdr:to>
      <cdr:x>0.30278</cdr:x>
      <cdr:y>0.50463</cdr:y>
    </cdr:to>
    <cdr:sp macro="" textlink="">
      <cdr:nvSpPr>
        <cdr:cNvPr id="5" name="yt2"/>
        <cdr:cNvSpPr txBox="1"/>
      </cdr:nvSpPr>
      <cdr:spPr>
        <a:xfrm xmlns:a="http://schemas.openxmlformats.org/drawingml/2006/main">
          <a:off x="368300" y="1003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Food allergies</a:t>
          </a:r>
        </a:p>
      </cdr:txBody>
    </cdr:sp>
  </cdr:relSizeAnchor>
  <cdr:relSizeAnchor xmlns:cdr="http://schemas.openxmlformats.org/drawingml/2006/chartDrawing">
    <cdr:from>
      <cdr:x>0.05278</cdr:x>
      <cdr:y>0.54167</cdr:y>
    </cdr:from>
    <cdr:to>
      <cdr:x>0.08056</cdr:x>
      <cdr:y>0.68056</cdr:y>
    </cdr:to>
    <cdr:sp macro="" textlink="">
      <cdr:nvSpPr>
        <cdr:cNvPr id="6" name="y3"/>
        <cdr:cNvSpPr txBox="1"/>
      </cdr:nvSpPr>
      <cdr:spPr>
        <a:xfrm xmlns:a="http://schemas.openxmlformats.org/drawingml/2006/main">
          <a:off x="241300" y="14859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c.</a:t>
          </a:r>
        </a:p>
      </cdr:txBody>
    </cdr:sp>
  </cdr:relSizeAnchor>
  <cdr:relSizeAnchor xmlns:cdr="http://schemas.openxmlformats.org/drawingml/2006/chartDrawing">
    <cdr:from>
      <cdr:x>0.08056</cdr:x>
      <cdr:y>0.54167</cdr:y>
    </cdr:from>
    <cdr:to>
      <cdr:x>0.30278</cdr:x>
      <cdr:y>0.68056</cdr:y>
    </cdr:to>
    <cdr:sp macro="" textlink="">
      <cdr:nvSpPr>
        <cdr:cNvPr id="7" name="yt3"/>
        <cdr:cNvSpPr txBox="1"/>
      </cdr:nvSpPr>
      <cdr:spPr>
        <a:xfrm xmlns:a="http://schemas.openxmlformats.org/drawingml/2006/main">
          <a:off x="368300" y="14859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Diabetes</a:t>
          </a:r>
        </a:p>
      </cdr:txBody>
    </cdr:sp>
  </cdr:relSizeAnchor>
  <cdr:relSizeAnchor xmlns:cdr="http://schemas.openxmlformats.org/drawingml/2006/chartDrawing">
    <cdr:from>
      <cdr:x>0.05278</cdr:x>
      <cdr:y>0.71296</cdr:y>
    </cdr:from>
    <cdr:to>
      <cdr:x>0.08056</cdr:x>
      <cdr:y>0.85185</cdr:y>
    </cdr:to>
    <cdr:sp macro="" textlink="">
      <cdr:nvSpPr>
        <cdr:cNvPr id="8" name="y4"/>
        <cdr:cNvSpPr txBox="1"/>
      </cdr:nvSpPr>
      <cdr:spPr>
        <a:xfrm xmlns:a="http://schemas.openxmlformats.org/drawingml/2006/main">
          <a:off x="241300" y="19558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d.</a:t>
          </a:r>
        </a:p>
      </cdr:txBody>
    </cdr:sp>
  </cdr:relSizeAnchor>
  <cdr:relSizeAnchor xmlns:cdr="http://schemas.openxmlformats.org/drawingml/2006/chartDrawing">
    <cdr:from>
      <cdr:x>0.08056</cdr:x>
      <cdr:y>0.71296</cdr:y>
    </cdr:from>
    <cdr:to>
      <cdr:x>0.30278</cdr:x>
      <cdr:y>0.85185</cdr:y>
    </cdr:to>
    <cdr:sp macro="" textlink="">
      <cdr:nvSpPr>
        <cdr:cNvPr id="9" name="yt4"/>
        <cdr:cNvSpPr txBox="1"/>
      </cdr:nvSpPr>
      <cdr:spPr>
        <a:xfrm xmlns:a="http://schemas.openxmlformats.org/drawingml/2006/main">
          <a:off x="368300" y="19558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Epilepsy or seizure disorder</a:t>
          </a:r>
        </a:p>
      </cdr:txBody>
    </cdr:sp>
  </cdr:relSizeAnchor>
  <cdr:relSizeAnchor xmlns:cdr="http://schemas.openxmlformats.org/drawingml/2006/chartDrawing">
    <cdr:from>
      <cdr:x>0.02053</cdr:x>
      <cdr:y>0.02831</cdr:y>
    </cdr:from>
    <cdr:to>
      <cdr:x>0.04985</cdr:x>
      <cdr:y>0.10918</cdr:y>
    </cdr:to>
    <cdr:sp macro="" textlink="">
      <cdr:nvSpPr>
        <cdr:cNvPr id="10"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41.</a:t>
          </a:r>
        </a:p>
      </cdr:txBody>
    </cdr:sp>
  </cdr:relSizeAnchor>
  <cdr:relSizeAnchor xmlns:cdr="http://schemas.openxmlformats.org/drawingml/2006/chartDrawing">
    <cdr:from>
      <cdr:x>0.04985</cdr:x>
      <cdr:y>0.02831</cdr:y>
    </cdr:from>
    <cdr:to>
      <cdr:x>0.97347</cdr:x>
      <cdr:y>0.10918</cdr:y>
    </cdr:to>
    <cdr:sp macro="" textlink="">
      <cdr:nvSpPr>
        <cdr:cNvPr id="11"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routinely use school records to identify and track students with a current diagnosis of the following chronic conditions.</a:t>
          </a:r>
        </a:p>
      </cdr:txBody>
    </cdr:sp>
  </cdr:relSizeAnchor>
  <cdr:relSizeAnchor xmlns:cdr="http://schemas.openxmlformats.org/drawingml/2006/chartDrawing">
    <cdr:from>
      <cdr:x>0.02053</cdr:x>
      <cdr:y>0.91792</cdr:y>
    </cdr:from>
    <cdr:to>
      <cdr:x>0.97347</cdr:x>
      <cdr:y>0.9988</cdr:y>
    </cdr:to>
    <cdr:sp macro="" textlink="">
      <cdr:nvSpPr>
        <cdr:cNvPr id="12"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0.89004</cdr:x>
      <cdr:y>0.95956</cdr:y>
    </cdr:from>
    <cdr:to>
      <cdr:x>1</cdr:x>
      <cdr:y>1</cdr:y>
    </cdr:to>
    <cdr:sp macro="" textlink="">
      <cdr:nvSpPr>
        <cdr:cNvPr id="13"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panose="02020603050405020304" pitchFamily="18" charset="0"/>
            </a:rPr>
            <a:t>Page 66 of 79</a:t>
          </a:r>
        </a:p>
      </cdr:txBody>
    </cdr:sp>
  </cdr:relSizeAnchor>
  <cdr:relSizeAnchor xmlns:cdr="http://schemas.openxmlformats.org/drawingml/2006/chartDrawing">
    <cdr:from>
      <cdr:x>0.02053</cdr:x>
      <cdr:y>0.95956</cdr:y>
    </cdr:from>
    <cdr:to>
      <cdr:x>0.9808</cdr:x>
      <cdr:y>1</cdr:y>
    </cdr:to>
    <cdr:sp macro="" textlink="">
      <cdr:nvSpPr>
        <cdr:cNvPr id="14"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67.xml><?xml version="1.0" encoding="utf-8"?>
<c:userShapes xmlns:c="http://schemas.openxmlformats.org/drawingml/2006/chart">
  <cdr:relSizeAnchor xmlns:cdr="http://schemas.openxmlformats.org/drawingml/2006/chartDrawing">
    <cdr:from>
      <cdr:x>0.05278</cdr:x>
      <cdr:y>0.22685</cdr:y>
    </cdr:from>
    <cdr:to>
      <cdr:x>0.08056</cdr:x>
      <cdr:y>0.36574</cdr:y>
    </cdr:to>
    <cdr:sp macro="" textlink="">
      <cdr:nvSpPr>
        <cdr:cNvPr id="2" name="y1"/>
        <cdr:cNvSpPr txBox="1"/>
      </cdr:nvSpPr>
      <cdr:spPr>
        <a:xfrm xmlns:a="http://schemas.openxmlformats.org/drawingml/2006/main">
          <a:off x="241300" y="622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e.</a:t>
          </a:r>
        </a:p>
      </cdr:txBody>
    </cdr:sp>
  </cdr:relSizeAnchor>
  <cdr:relSizeAnchor xmlns:cdr="http://schemas.openxmlformats.org/drawingml/2006/chartDrawing">
    <cdr:from>
      <cdr:x>0.08056</cdr:x>
      <cdr:y>0.22685</cdr:y>
    </cdr:from>
    <cdr:to>
      <cdr:x>0.30278</cdr:x>
      <cdr:y>0.36574</cdr:y>
    </cdr:to>
    <cdr:sp macro="" textlink="">
      <cdr:nvSpPr>
        <cdr:cNvPr id="3" name="yt1"/>
        <cdr:cNvSpPr txBox="1"/>
      </cdr:nvSpPr>
      <cdr:spPr>
        <a:xfrm xmlns:a="http://schemas.openxmlformats.org/drawingml/2006/main">
          <a:off x="368300" y="622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Obesity</a:t>
          </a:r>
        </a:p>
      </cdr:txBody>
    </cdr:sp>
  </cdr:relSizeAnchor>
  <cdr:relSizeAnchor xmlns:cdr="http://schemas.openxmlformats.org/drawingml/2006/chartDrawing">
    <cdr:from>
      <cdr:x>0.05278</cdr:x>
      <cdr:y>0.45833</cdr:y>
    </cdr:from>
    <cdr:to>
      <cdr:x>0.08056</cdr:x>
      <cdr:y>0.59722</cdr:y>
    </cdr:to>
    <cdr:sp macro="" textlink="">
      <cdr:nvSpPr>
        <cdr:cNvPr id="4" name="y2"/>
        <cdr:cNvSpPr txBox="1"/>
      </cdr:nvSpPr>
      <cdr:spPr>
        <a:xfrm xmlns:a="http://schemas.openxmlformats.org/drawingml/2006/main">
          <a:off x="241300" y="1257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f.</a:t>
          </a:r>
        </a:p>
      </cdr:txBody>
    </cdr:sp>
  </cdr:relSizeAnchor>
  <cdr:relSizeAnchor xmlns:cdr="http://schemas.openxmlformats.org/drawingml/2006/chartDrawing">
    <cdr:from>
      <cdr:x>0.08056</cdr:x>
      <cdr:y>0.45833</cdr:y>
    </cdr:from>
    <cdr:to>
      <cdr:x>0.30278</cdr:x>
      <cdr:y>0.59722</cdr:y>
    </cdr:to>
    <cdr:sp macro="" textlink="">
      <cdr:nvSpPr>
        <cdr:cNvPr id="5" name="yt2"/>
        <cdr:cNvSpPr txBox="1"/>
      </cdr:nvSpPr>
      <cdr:spPr>
        <a:xfrm xmlns:a="http://schemas.openxmlformats.org/drawingml/2006/main">
          <a:off x="368300" y="1257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Hypertension/high blood pressure</a:t>
          </a:r>
        </a:p>
      </cdr:txBody>
    </cdr:sp>
  </cdr:relSizeAnchor>
  <cdr:relSizeAnchor xmlns:cdr="http://schemas.openxmlformats.org/drawingml/2006/chartDrawing">
    <cdr:from>
      <cdr:x>0.05278</cdr:x>
      <cdr:y>0.67593</cdr:y>
    </cdr:from>
    <cdr:to>
      <cdr:x>0.08056</cdr:x>
      <cdr:y>0.81481</cdr:y>
    </cdr:to>
    <cdr:sp macro="" textlink="">
      <cdr:nvSpPr>
        <cdr:cNvPr id="6" name="y3"/>
        <cdr:cNvSpPr txBox="1"/>
      </cdr:nvSpPr>
      <cdr:spPr>
        <a:xfrm xmlns:a="http://schemas.openxmlformats.org/drawingml/2006/main">
          <a:off x="241300" y="18542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g.</a:t>
          </a:r>
        </a:p>
      </cdr:txBody>
    </cdr:sp>
  </cdr:relSizeAnchor>
  <cdr:relSizeAnchor xmlns:cdr="http://schemas.openxmlformats.org/drawingml/2006/chartDrawing">
    <cdr:from>
      <cdr:x>0.08056</cdr:x>
      <cdr:y>0.67593</cdr:y>
    </cdr:from>
    <cdr:to>
      <cdr:x>0.30278</cdr:x>
      <cdr:y>0.81481</cdr:y>
    </cdr:to>
    <cdr:sp macro="" textlink="">
      <cdr:nvSpPr>
        <cdr:cNvPr id="7" name="yt3"/>
        <cdr:cNvSpPr txBox="1"/>
      </cdr:nvSpPr>
      <cdr:spPr>
        <a:xfrm xmlns:a="http://schemas.openxmlformats.org/drawingml/2006/main">
          <a:off x="368300" y="18542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Oral health condition (e.g., abscess, tooth decay)</a:t>
          </a:r>
        </a:p>
      </cdr:txBody>
    </cdr:sp>
  </cdr:relSizeAnchor>
  <cdr:relSizeAnchor xmlns:cdr="http://schemas.openxmlformats.org/drawingml/2006/chartDrawing">
    <cdr:from>
      <cdr:x>0.02053</cdr:x>
      <cdr:y>0.02831</cdr:y>
    </cdr:from>
    <cdr:to>
      <cdr:x>0.04985</cdr:x>
      <cdr:y>0.10918</cdr:y>
    </cdr:to>
    <cdr:sp macro="" textlink="">
      <cdr:nvSpPr>
        <cdr:cNvPr id="8"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41.</a:t>
          </a:r>
        </a:p>
      </cdr:txBody>
    </cdr:sp>
  </cdr:relSizeAnchor>
  <cdr:relSizeAnchor xmlns:cdr="http://schemas.openxmlformats.org/drawingml/2006/chartDrawing">
    <cdr:from>
      <cdr:x>0.04985</cdr:x>
      <cdr:y>0.02831</cdr:y>
    </cdr:from>
    <cdr:to>
      <cdr:x>0.97347</cdr:x>
      <cdr:y>0.10918</cdr:y>
    </cdr:to>
    <cdr:sp macro="" textlink="">
      <cdr:nvSpPr>
        <cdr:cNvPr id="9"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routinely use school records to identify and track students with a current diagnosis of the following chronic conditions.</a:t>
          </a:r>
        </a:p>
      </cdr:txBody>
    </cdr:sp>
  </cdr:relSizeAnchor>
  <cdr:relSizeAnchor xmlns:cdr="http://schemas.openxmlformats.org/drawingml/2006/chartDrawing">
    <cdr:from>
      <cdr:x>0.02053</cdr:x>
      <cdr:y>0.91792</cdr:y>
    </cdr:from>
    <cdr:to>
      <cdr:x>0.97347</cdr:x>
      <cdr:y>0.9988</cdr:y>
    </cdr:to>
    <cdr:sp macro="" textlink="">
      <cdr:nvSpPr>
        <cdr:cNvPr id="10"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0.89004</cdr:x>
      <cdr:y>0.95956</cdr:y>
    </cdr:from>
    <cdr:to>
      <cdr:x>1</cdr:x>
      <cdr:y>1</cdr:y>
    </cdr:to>
    <cdr:sp macro="" textlink="">
      <cdr:nvSpPr>
        <cdr:cNvPr id="11"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panose="02020603050405020304" pitchFamily="18" charset="0"/>
            </a:rPr>
            <a:t>Page 67 of 79</a:t>
          </a:r>
        </a:p>
      </cdr:txBody>
    </cdr:sp>
  </cdr:relSizeAnchor>
  <cdr:relSizeAnchor xmlns:cdr="http://schemas.openxmlformats.org/drawingml/2006/chartDrawing">
    <cdr:from>
      <cdr:x>0.02053</cdr:x>
      <cdr:y>0.95956</cdr:y>
    </cdr:from>
    <cdr:to>
      <cdr:x>0.9808</cdr:x>
      <cdr:y>1</cdr:y>
    </cdr:to>
    <cdr:sp macro="" textlink="">
      <cdr:nvSpPr>
        <cdr:cNvPr id="12"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68.xml><?xml version="1.0" encoding="utf-8"?>
<c:userShapes xmlns:c="http://schemas.openxmlformats.org/drawingml/2006/chart">
  <cdr:relSizeAnchor xmlns:cdr="http://schemas.openxmlformats.org/drawingml/2006/chartDrawing">
    <cdr:from>
      <cdr:x>0.05278</cdr:x>
      <cdr:y>0.2037</cdr:y>
    </cdr:from>
    <cdr:to>
      <cdr:x>0.08056</cdr:x>
      <cdr:y>0.34259</cdr:y>
    </cdr:to>
    <cdr:sp macro="" textlink="">
      <cdr:nvSpPr>
        <cdr:cNvPr id="2" name="y1"/>
        <cdr:cNvSpPr txBox="1"/>
      </cdr:nvSpPr>
      <cdr:spPr>
        <a:xfrm xmlns:a="http://schemas.openxmlformats.org/drawingml/2006/main">
          <a:off x="241300" y="5588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a.</a:t>
          </a:r>
        </a:p>
      </cdr:txBody>
    </cdr:sp>
  </cdr:relSizeAnchor>
  <cdr:relSizeAnchor xmlns:cdr="http://schemas.openxmlformats.org/drawingml/2006/chartDrawing">
    <cdr:from>
      <cdr:x>0.08056</cdr:x>
      <cdr:y>0.2037</cdr:y>
    </cdr:from>
    <cdr:to>
      <cdr:x>0.30278</cdr:x>
      <cdr:y>0.34259</cdr:y>
    </cdr:to>
    <cdr:sp macro="" textlink="">
      <cdr:nvSpPr>
        <cdr:cNvPr id="3" name="yt1"/>
        <cdr:cNvSpPr txBox="1"/>
      </cdr:nvSpPr>
      <cdr:spPr>
        <a:xfrm xmlns:a="http://schemas.openxmlformats.org/drawingml/2006/main">
          <a:off x="368300" y="5588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Asthma</a:t>
          </a:r>
        </a:p>
      </cdr:txBody>
    </cdr:sp>
  </cdr:relSizeAnchor>
  <cdr:relSizeAnchor xmlns:cdr="http://schemas.openxmlformats.org/drawingml/2006/chartDrawing">
    <cdr:from>
      <cdr:x>0.05278</cdr:x>
      <cdr:y>0.36574</cdr:y>
    </cdr:from>
    <cdr:to>
      <cdr:x>0.08056</cdr:x>
      <cdr:y>0.50463</cdr:y>
    </cdr:to>
    <cdr:sp macro="" textlink="">
      <cdr:nvSpPr>
        <cdr:cNvPr id="4" name="y2"/>
        <cdr:cNvSpPr txBox="1"/>
      </cdr:nvSpPr>
      <cdr:spPr>
        <a:xfrm xmlns:a="http://schemas.openxmlformats.org/drawingml/2006/main">
          <a:off x="241300" y="1003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b.</a:t>
          </a:r>
        </a:p>
      </cdr:txBody>
    </cdr:sp>
  </cdr:relSizeAnchor>
  <cdr:relSizeAnchor xmlns:cdr="http://schemas.openxmlformats.org/drawingml/2006/chartDrawing">
    <cdr:from>
      <cdr:x>0.08056</cdr:x>
      <cdr:y>0.36574</cdr:y>
    </cdr:from>
    <cdr:to>
      <cdr:x>0.30278</cdr:x>
      <cdr:y>0.50463</cdr:y>
    </cdr:to>
    <cdr:sp macro="" textlink="">
      <cdr:nvSpPr>
        <cdr:cNvPr id="5" name="yt2"/>
        <cdr:cNvSpPr txBox="1"/>
      </cdr:nvSpPr>
      <cdr:spPr>
        <a:xfrm xmlns:a="http://schemas.openxmlformats.org/drawingml/2006/main">
          <a:off x="368300" y="1003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Food allergies</a:t>
          </a:r>
        </a:p>
      </cdr:txBody>
    </cdr:sp>
  </cdr:relSizeAnchor>
  <cdr:relSizeAnchor xmlns:cdr="http://schemas.openxmlformats.org/drawingml/2006/chartDrawing">
    <cdr:from>
      <cdr:x>0.05278</cdr:x>
      <cdr:y>0.54167</cdr:y>
    </cdr:from>
    <cdr:to>
      <cdr:x>0.08056</cdr:x>
      <cdr:y>0.68056</cdr:y>
    </cdr:to>
    <cdr:sp macro="" textlink="">
      <cdr:nvSpPr>
        <cdr:cNvPr id="6" name="y3"/>
        <cdr:cNvSpPr txBox="1"/>
      </cdr:nvSpPr>
      <cdr:spPr>
        <a:xfrm xmlns:a="http://schemas.openxmlformats.org/drawingml/2006/main">
          <a:off x="241300" y="14859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c.</a:t>
          </a:r>
        </a:p>
      </cdr:txBody>
    </cdr:sp>
  </cdr:relSizeAnchor>
  <cdr:relSizeAnchor xmlns:cdr="http://schemas.openxmlformats.org/drawingml/2006/chartDrawing">
    <cdr:from>
      <cdr:x>0.08056</cdr:x>
      <cdr:y>0.54167</cdr:y>
    </cdr:from>
    <cdr:to>
      <cdr:x>0.30278</cdr:x>
      <cdr:y>0.68056</cdr:y>
    </cdr:to>
    <cdr:sp macro="" textlink="">
      <cdr:nvSpPr>
        <cdr:cNvPr id="7" name="yt3"/>
        <cdr:cNvSpPr txBox="1"/>
      </cdr:nvSpPr>
      <cdr:spPr>
        <a:xfrm xmlns:a="http://schemas.openxmlformats.org/drawingml/2006/main">
          <a:off x="368300" y="14859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Diabetes</a:t>
          </a:r>
        </a:p>
      </cdr:txBody>
    </cdr:sp>
  </cdr:relSizeAnchor>
  <cdr:relSizeAnchor xmlns:cdr="http://schemas.openxmlformats.org/drawingml/2006/chartDrawing">
    <cdr:from>
      <cdr:x>0.05278</cdr:x>
      <cdr:y>0.71296</cdr:y>
    </cdr:from>
    <cdr:to>
      <cdr:x>0.08056</cdr:x>
      <cdr:y>0.85185</cdr:y>
    </cdr:to>
    <cdr:sp macro="" textlink="">
      <cdr:nvSpPr>
        <cdr:cNvPr id="8" name="y4"/>
        <cdr:cNvSpPr txBox="1"/>
      </cdr:nvSpPr>
      <cdr:spPr>
        <a:xfrm xmlns:a="http://schemas.openxmlformats.org/drawingml/2006/main">
          <a:off x="241300" y="19558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d.</a:t>
          </a:r>
        </a:p>
      </cdr:txBody>
    </cdr:sp>
  </cdr:relSizeAnchor>
  <cdr:relSizeAnchor xmlns:cdr="http://schemas.openxmlformats.org/drawingml/2006/chartDrawing">
    <cdr:from>
      <cdr:x>0.08056</cdr:x>
      <cdr:y>0.71296</cdr:y>
    </cdr:from>
    <cdr:to>
      <cdr:x>0.30278</cdr:x>
      <cdr:y>0.85185</cdr:y>
    </cdr:to>
    <cdr:sp macro="" textlink="">
      <cdr:nvSpPr>
        <cdr:cNvPr id="9" name="yt4"/>
        <cdr:cNvSpPr txBox="1"/>
      </cdr:nvSpPr>
      <cdr:spPr>
        <a:xfrm xmlns:a="http://schemas.openxmlformats.org/drawingml/2006/main">
          <a:off x="368300" y="19558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Epilepsy or seizure disorder</a:t>
          </a:r>
        </a:p>
      </cdr:txBody>
    </cdr:sp>
  </cdr:relSizeAnchor>
  <cdr:relSizeAnchor xmlns:cdr="http://schemas.openxmlformats.org/drawingml/2006/chartDrawing">
    <cdr:from>
      <cdr:x>0.02053</cdr:x>
      <cdr:y>0.02831</cdr:y>
    </cdr:from>
    <cdr:to>
      <cdr:x>0.04985</cdr:x>
      <cdr:y>0.10918</cdr:y>
    </cdr:to>
    <cdr:sp macro="" textlink="">
      <cdr:nvSpPr>
        <cdr:cNvPr id="10"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42.</a:t>
          </a:r>
        </a:p>
      </cdr:txBody>
    </cdr:sp>
  </cdr:relSizeAnchor>
  <cdr:relSizeAnchor xmlns:cdr="http://schemas.openxmlformats.org/drawingml/2006/chartDrawing">
    <cdr:from>
      <cdr:x>0.04985</cdr:x>
      <cdr:y>0.02831</cdr:y>
    </cdr:from>
    <cdr:to>
      <cdr:x>0.97347</cdr:x>
      <cdr:y>0.10918</cdr:y>
    </cdr:to>
    <cdr:sp macro="" textlink="">
      <cdr:nvSpPr>
        <cdr:cNvPr id="11"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provide referrals to any organizations or health care professionals not on school property for students diagnosed with or suspected to have the following chronic conditions.</a:t>
          </a:r>
        </a:p>
      </cdr:txBody>
    </cdr:sp>
  </cdr:relSizeAnchor>
  <cdr:relSizeAnchor xmlns:cdr="http://schemas.openxmlformats.org/drawingml/2006/chartDrawing">
    <cdr:from>
      <cdr:x>0.02053</cdr:x>
      <cdr:y>0.91792</cdr:y>
    </cdr:from>
    <cdr:to>
      <cdr:x>0.97347</cdr:x>
      <cdr:y>0.9988</cdr:y>
    </cdr:to>
    <cdr:sp macro="" textlink="">
      <cdr:nvSpPr>
        <cdr:cNvPr id="12"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0.89004</cdr:x>
      <cdr:y>0.95956</cdr:y>
    </cdr:from>
    <cdr:to>
      <cdr:x>1</cdr:x>
      <cdr:y>1</cdr:y>
    </cdr:to>
    <cdr:sp macro="" textlink="">
      <cdr:nvSpPr>
        <cdr:cNvPr id="13"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panose="02020603050405020304" pitchFamily="18" charset="0"/>
            </a:rPr>
            <a:t>Page 68 of 79</a:t>
          </a:r>
        </a:p>
      </cdr:txBody>
    </cdr:sp>
  </cdr:relSizeAnchor>
  <cdr:relSizeAnchor xmlns:cdr="http://schemas.openxmlformats.org/drawingml/2006/chartDrawing">
    <cdr:from>
      <cdr:x>0.02053</cdr:x>
      <cdr:y>0.95956</cdr:y>
    </cdr:from>
    <cdr:to>
      <cdr:x>0.9808</cdr:x>
      <cdr:y>1</cdr:y>
    </cdr:to>
    <cdr:sp macro="" textlink="">
      <cdr:nvSpPr>
        <cdr:cNvPr id="14"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69.xml><?xml version="1.0" encoding="utf-8"?>
<c:userShapes xmlns:c="http://schemas.openxmlformats.org/drawingml/2006/chart">
  <cdr:relSizeAnchor xmlns:cdr="http://schemas.openxmlformats.org/drawingml/2006/chartDrawing">
    <cdr:from>
      <cdr:x>0.05278</cdr:x>
      <cdr:y>0.22685</cdr:y>
    </cdr:from>
    <cdr:to>
      <cdr:x>0.08056</cdr:x>
      <cdr:y>0.36574</cdr:y>
    </cdr:to>
    <cdr:sp macro="" textlink="">
      <cdr:nvSpPr>
        <cdr:cNvPr id="2" name="y1"/>
        <cdr:cNvSpPr txBox="1"/>
      </cdr:nvSpPr>
      <cdr:spPr>
        <a:xfrm xmlns:a="http://schemas.openxmlformats.org/drawingml/2006/main">
          <a:off x="241300" y="622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e.</a:t>
          </a:r>
        </a:p>
      </cdr:txBody>
    </cdr:sp>
  </cdr:relSizeAnchor>
  <cdr:relSizeAnchor xmlns:cdr="http://schemas.openxmlformats.org/drawingml/2006/chartDrawing">
    <cdr:from>
      <cdr:x>0.08056</cdr:x>
      <cdr:y>0.22685</cdr:y>
    </cdr:from>
    <cdr:to>
      <cdr:x>0.30278</cdr:x>
      <cdr:y>0.36574</cdr:y>
    </cdr:to>
    <cdr:sp macro="" textlink="">
      <cdr:nvSpPr>
        <cdr:cNvPr id="3" name="yt1"/>
        <cdr:cNvSpPr txBox="1"/>
      </cdr:nvSpPr>
      <cdr:spPr>
        <a:xfrm xmlns:a="http://schemas.openxmlformats.org/drawingml/2006/main">
          <a:off x="368300" y="622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Obesity</a:t>
          </a:r>
        </a:p>
      </cdr:txBody>
    </cdr:sp>
  </cdr:relSizeAnchor>
  <cdr:relSizeAnchor xmlns:cdr="http://schemas.openxmlformats.org/drawingml/2006/chartDrawing">
    <cdr:from>
      <cdr:x>0.05278</cdr:x>
      <cdr:y>0.45833</cdr:y>
    </cdr:from>
    <cdr:to>
      <cdr:x>0.08056</cdr:x>
      <cdr:y>0.59722</cdr:y>
    </cdr:to>
    <cdr:sp macro="" textlink="">
      <cdr:nvSpPr>
        <cdr:cNvPr id="4" name="y2"/>
        <cdr:cNvSpPr txBox="1"/>
      </cdr:nvSpPr>
      <cdr:spPr>
        <a:xfrm xmlns:a="http://schemas.openxmlformats.org/drawingml/2006/main">
          <a:off x="241300" y="1257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f.</a:t>
          </a:r>
        </a:p>
      </cdr:txBody>
    </cdr:sp>
  </cdr:relSizeAnchor>
  <cdr:relSizeAnchor xmlns:cdr="http://schemas.openxmlformats.org/drawingml/2006/chartDrawing">
    <cdr:from>
      <cdr:x>0.08056</cdr:x>
      <cdr:y>0.45833</cdr:y>
    </cdr:from>
    <cdr:to>
      <cdr:x>0.30278</cdr:x>
      <cdr:y>0.59722</cdr:y>
    </cdr:to>
    <cdr:sp macro="" textlink="">
      <cdr:nvSpPr>
        <cdr:cNvPr id="5" name="yt2"/>
        <cdr:cNvSpPr txBox="1"/>
      </cdr:nvSpPr>
      <cdr:spPr>
        <a:xfrm xmlns:a="http://schemas.openxmlformats.org/drawingml/2006/main">
          <a:off x="368300" y="1257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Hypertension/high blood pressure</a:t>
          </a:r>
        </a:p>
      </cdr:txBody>
    </cdr:sp>
  </cdr:relSizeAnchor>
  <cdr:relSizeAnchor xmlns:cdr="http://schemas.openxmlformats.org/drawingml/2006/chartDrawing">
    <cdr:from>
      <cdr:x>0.05278</cdr:x>
      <cdr:y>0.67593</cdr:y>
    </cdr:from>
    <cdr:to>
      <cdr:x>0.08056</cdr:x>
      <cdr:y>0.81481</cdr:y>
    </cdr:to>
    <cdr:sp macro="" textlink="">
      <cdr:nvSpPr>
        <cdr:cNvPr id="6" name="y3"/>
        <cdr:cNvSpPr txBox="1"/>
      </cdr:nvSpPr>
      <cdr:spPr>
        <a:xfrm xmlns:a="http://schemas.openxmlformats.org/drawingml/2006/main">
          <a:off x="241300" y="18542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g.</a:t>
          </a:r>
        </a:p>
      </cdr:txBody>
    </cdr:sp>
  </cdr:relSizeAnchor>
  <cdr:relSizeAnchor xmlns:cdr="http://schemas.openxmlformats.org/drawingml/2006/chartDrawing">
    <cdr:from>
      <cdr:x>0.08056</cdr:x>
      <cdr:y>0.67593</cdr:y>
    </cdr:from>
    <cdr:to>
      <cdr:x>0.30278</cdr:x>
      <cdr:y>0.81481</cdr:y>
    </cdr:to>
    <cdr:sp macro="" textlink="">
      <cdr:nvSpPr>
        <cdr:cNvPr id="7" name="yt3"/>
        <cdr:cNvSpPr txBox="1"/>
      </cdr:nvSpPr>
      <cdr:spPr>
        <a:xfrm xmlns:a="http://schemas.openxmlformats.org/drawingml/2006/main">
          <a:off x="368300" y="18542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Oral health condition (e.g., abscess, tooth decay)</a:t>
          </a:r>
        </a:p>
      </cdr:txBody>
    </cdr:sp>
  </cdr:relSizeAnchor>
  <cdr:relSizeAnchor xmlns:cdr="http://schemas.openxmlformats.org/drawingml/2006/chartDrawing">
    <cdr:from>
      <cdr:x>0.02053</cdr:x>
      <cdr:y>0.02831</cdr:y>
    </cdr:from>
    <cdr:to>
      <cdr:x>0.04985</cdr:x>
      <cdr:y>0.10918</cdr:y>
    </cdr:to>
    <cdr:sp macro="" textlink="">
      <cdr:nvSpPr>
        <cdr:cNvPr id="8"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42.</a:t>
          </a:r>
        </a:p>
      </cdr:txBody>
    </cdr:sp>
  </cdr:relSizeAnchor>
  <cdr:relSizeAnchor xmlns:cdr="http://schemas.openxmlformats.org/drawingml/2006/chartDrawing">
    <cdr:from>
      <cdr:x>0.04985</cdr:x>
      <cdr:y>0.02831</cdr:y>
    </cdr:from>
    <cdr:to>
      <cdr:x>0.97347</cdr:x>
      <cdr:y>0.10918</cdr:y>
    </cdr:to>
    <cdr:sp macro="" textlink="">
      <cdr:nvSpPr>
        <cdr:cNvPr id="9"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provide referrals to any organizations or health care professionals not on school property for students diagnosed with or suspected to have the following chronic conditions.</a:t>
          </a:r>
        </a:p>
      </cdr:txBody>
    </cdr:sp>
  </cdr:relSizeAnchor>
  <cdr:relSizeAnchor xmlns:cdr="http://schemas.openxmlformats.org/drawingml/2006/chartDrawing">
    <cdr:from>
      <cdr:x>0.02053</cdr:x>
      <cdr:y>0.91792</cdr:y>
    </cdr:from>
    <cdr:to>
      <cdr:x>0.97347</cdr:x>
      <cdr:y>0.9988</cdr:y>
    </cdr:to>
    <cdr:sp macro="" textlink="">
      <cdr:nvSpPr>
        <cdr:cNvPr id="10"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0.89004</cdr:x>
      <cdr:y>0.95956</cdr:y>
    </cdr:from>
    <cdr:to>
      <cdr:x>1</cdr:x>
      <cdr:y>1</cdr:y>
    </cdr:to>
    <cdr:sp macro="" textlink="">
      <cdr:nvSpPr>
        <cdr:cNvPr id="11"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panose="02020603050405020304" pitchFamily="18" charset="0"/>
            </a:rPr>
            <a:t>Page 69 of 79</a:t>
          </a:r>
        </a:p>
      </cdr:txBody>
    </cdr:sp>
  </cdr:relSizeAnchor>
  <cdr:relSizeAnchor xmlns:cdr="http://schemas.openxmlformats.org/drawingml/2006/chartDrawing">
    <cdr:from>
      <cdr:x>0.02053</cdr:x>
      <cdr:y>0.95956</cdr:y>
    </cdr:from>
    <cdr:to>
      <cdr:x>0.9808</cdr:x>
      <cdr:y>1</cdr:y>
    </cdr:to>
    <cdr:sp macro="" textlink="">
      <cdr:nvSpPr>
        <cdr:cNvPr id="12"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7.xml><?xml version="1.0" encoding="utf-8"?>
<c:userShapes xmlns:c="http://schemas.openxmlformats.org/drawingml/2006/chart">
  <cdr:relSizeAnchor xmlns:cdr="http://schemas.openxmlformats.org/drawingml/2006/chartDrawing">
    <cdr:from>
      <cdr:x>0.05278</cdr:x>
      <cdr:y>0.2037</cdr:y>
    </cdr:from>
    <cdr:to>
      <cdr:x>0.08056</cdr:x>
      <cdr:y>0.34259</cdr:y>
    </cdr:to>
    <cdr:sp macro="" textlink="">
      <cdr:nvSpPr>
        <cdr:cNvPr id="2" name="y1"/>
        <cdr:cNvSpPr txBox="1"/>
      </cdr:nvSpPr>
      <cdr:spPr>
        <a:xfrm xmlns:a="http://schemas.openxmlformats.org/drawingml/2006/main">
          <a:off x="241300" y="5588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a.</a:t>
          </a:r>
        </a:p>
      </cdr:txBody>
    </cdr:sp>
  </cdr:relSizeAnchor>
  <cdr:relSizeAnchor xmlns:cdr="http://schemas.openxmlformats.org/drawingml/2006/chartDrawing">
    <cdr:from>
      <cdr:x>0.08056</cdr:x>
      <cdr:y>0.2037</cdr:y>
    </cdr:from>
    <cdr:to>
      <cdr:x>0.30278</cdr:x>
      <cdr:y>0.34259</cdr:y>
    </cdr:to>
    <cdr:sp macro="" textlink="">
      <cdr:nvSpPr>
        <cdr:cNvPr id="3" name="yt1"/>
        <cdr:cNvSpPr txBox="1"/>
      </cdr:nvSpPr>
      <cdr:spPr>
        <a:xfrm xmlns:a="http://schemas.openxmlformats.org/drawingml/2006/main">
          <a:off x="368300" y="5588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Reviewed district’s local wellness policy</a:t>
          </a:r>
        </a:p>
      </cdr:txBody>
    </cdr:sp>
  </cdr:relSizeAnchor>
  <cdr:relSizeAnchor xmlns:cdr="http://schemas.openxmlformats.org/drawingml/2006/chartDrawing">
    <cdr:from>
      <cdr:x>0.05278</cdr:x>
      <cdr:y>0.36574</cdr:y>
    </cdr:from>
    <cdr:to>
      <cdr:x>0.08056</cdr:x>
      <cdr:y>0.50463</cdr:y>
    </cdr:to>
    <cdr:sp macro="" textlink="">
      <cdr:nvSpPr>
        <cdr:cNvPr id="4" name="y2"/>
        <cdr:cNvSpPr txBox="1"/>
      </cdr:nvSpPr>
      <cdr:spPr>
        <a:xfrm xmlns:a="http://schemas.openxmlformats.org/drawingml/2006/main">
          <a:off x="241300" y="1003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b.</a:t>
          </a:r>
        </a:p>
      </cdr:txBody>
    </cdr:sp>
  </cdr:relSizeAnchor>
  <cdr:relSizeAnchor xmlns:cdr="http://schemas.openxmlformats.org/drawingml/2006/chartDrawing">
    <cdr:from>
      <cdr:x>0.08056</cdr:x>
      <cdr:y>0.36574</cdr:y>
    </cdr:from>
    <cdr:to>
      <cdr:x>0.30278</cdr:x>
      <cdr:y>0.50463</cdr:y>
    </cdr:to>
    <cdr:sp macro="" textlink="">
      <cdr:nvSpPr>
        <cdr:cNvPr id="5" name="yt2"/>
        <cdr:cNvSpPr txBox="1"/>
      </cdr:nvSpPr>
      <cdr:spPr>
        <a:xfrm xmlns:a="http://schemas.openxmlformats.org/drawingml/2006/main">
          <a:off x="368300" y="1003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Helped revise district’s local wellness policy</a:t>
          </a:r>
        </a:p>
      </cdr:txBody>
    </cdr:sp>
  </cdr:relSizeAnchor>
  <cdr:relSizeAnchor xmlns:cdr="http://schemas.openxmlformats.org/drawingml/2006/chartDrawing">
    <cdr:from>
      <cdr:x>0.05278</cdr:x>
      <cdr:y>0.54167</cdr:y>
    </cdr:from>
    <cdr:to>
      <cdr:x>0.08056</cdr:x>
      <cdr:y>0.68056</cdr:y>
    </cdr:to>
    <cdr:sp macro="" textlink="">
      <cdr:nvSpPr>
        <cdr:cNvPr id="6" name="y3"/>
        <cdr:cNvSpPr txBox="1"/>
      </cdr:nvSpPr>
      <cdr:spPr>
        <a:xfrm xmlns:a="http://schemas.openxmlformats.org/drawingml/2006/main">
          <a:off x="241300" y="14859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c.</a:t>
          </a:r>
        </a:p>
      </cdr:txBody>
    </cdr:sp>
  </cdr:relSizeAnchor>
  <cdr:relSizeAnchor xmlns:cdr="http://schemas.openxmlformats.org/drawingml/2006/chartDrawing">
    <cdr:from>
      <cdr:x>0.08056</cdr:x>
      <cdr:y>0.54167</cdr:y>
    </cdr:from>
    <cdr:to>
      <cdr:x>0.30278</cdr:x>
      <cdr:y>0.68056</cdr:y>
    </cdr:to>
    <cdr:sp macro="" textlink="">
      <cdr:nvSpPr>
        <cdr:cNvPr id="7" name="yt3"/>
        <cdr:cNvSpPr txBox="1"/>
      </cdr:nvSpPr>
      <cdr:spPr>
        <a:xfrm xmlns:a="http://schemas.openxmlformats.org/drawingml/2006/main">
          <a:off x="368300" y="14859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Communicated to school staff about district’s local wellness policy</a:t>
          </a:r>
        </a:p>
      </cdr:txBody>
    </cdr:sp>
  </cdr:relSizeAnchor>
  <cdr:relSizeAnchor xmlns:cdr="http://schemas.openxmlformats.org/drawingml/2006/chartDrawing">
    <cdr:from>
      <cdr:x>0.05278</cdr:x>
      <cdr:y>0.71296</cdr:y>
    </cdr:from>
    <cdr:to>
      <cdr:x>0.08056</cdr:x>
      <cdr:y>0.85185</cdr:y>
    </cdr:to>
    <cdr:sp macro="" textlink="">
      <cdr:nvSpPr>
        <cdr:cNvPr id="8" name="y4"/>
        <cdr:cNvSpPr txBox="1"/>
      </cdr:nvSpPr>
      <cdr:spPr>
        <a:xfrm xmlns:a="http://schemas.openxmlformats.org/drawingml/2006/main">
          <a:off x="241300" y="19558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d.</a:t>
          </a:r>
        </a:p>
      </cdr:txBody>
    </cdr:sp>
  </cdr:relSizeAnchor>
  <cdr:relSizeAnchor xmlns:cdr="http://schemas.openxmlformats.org/drawingml/2006/chartDrawing">
    <cdr:from>
      <cdr:x>0.08056</cdr:x>
      <cdr:y>0.71296</cdr:y>
    </cdr:from>
    <cdr:to>
      <cdr:x>0.30278</cdr:x>
      <cdr:y>0.85185</cdr:y>
    </cdr:to>
    <cdr:sp macro="" textlink="">
      <cdr:nvSpPr>
        <cdr:cNvPr id="9" name="yt4"/>
        <cdr:cNvSpPr txBox="1"/>
      </cdr:nvSpPr>
      <cdr:spPr>
        <a:xfrm xmlns:a="http://schemas.openxmlformats.org/drawingml/2006/main">
          <a:off x="368300" y="19558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Communicated to parents and families about district’s local wellness policy</a:t>
          </a:r>
        </a:p>
      </cdr:txBody>
    </cdr:sp>
  </cdr:relSizeAnchor>
  <cdr:relSizeAnchor xmlns:cdr="http://schemas.openxmlformats.org/drawingml/2006/chartDrawing">
    <cdr:from>
      <cdr:x>0.02053</cdr:x>
      <cdr:y>0.02831</cdr:y>
    </cdr:from>
    <cdr:to>
      <cdr:x>0.04985</cdr:x>
      <cdr:y>0.10918</cdr:y>
    </cdr:to>
    <cdr:sp macro="" textlink="">
      <cdr:nvSpPr>
        <cdr:cNvPr id="10"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4.</a:t>
          </a:r>
        </a:p>
      </cdr:txBody>
    </cdr:sp>
  </cdr:relSizeAnchor>
  <cdr:relSizeAnchor xmlns:cdr="http://schemas.openxmlformats.org/drawingml/2006/chartDrawing">
    <cdr:from>
      <cdr:x>0.04985</cdr:x>
      <cdr:y>0.02831</cdr:y>
    </cdr:from>
    <cdr:to>
      <cdr:x>0.97347</cdr:x>
      <cdr:y>0.10918</cdr:y>
    </cdr:to>
    <cdr:sp macro="" textlink="">
      <cdr:nvSpPr>
        <cdr:cNvPr id="11"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did the following activities during the past year.</a:t>
          </a:r>
        </a:p>
      </cdr:txBody>
    </cdr:sp>
  </cdr:relSizeAnchor>
  <cdr:relSizeAnchor xmlns:cdr="http://schemas.openxmlformats.org/drawingml/2006/chartDrawing">
    <cdr:from>
      <cdr:x>0.02053</cdr:x>
      <cdr:y>0.91792</cdr:y>
    </cdr:from>
    <cdr:to>
      <cdr:x>0.97347</cdr:x>
      <cdr:y>0.9988</cdr:y>
    </cdr:to>
    <cdr:sp macro="" textlink="">
      <cdr:nvSpPr>
        <cdr:cNvPr id="12"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0.89004</cdr:x>
      <cdr:y>0.95956</cdr:y>
    </cdr:from>
    <cdr:to>
      <cdr:x>1</cdr:x>
      <cdr:y>1</cdr:y>
    </cdr:to>
    <cdr:sp macro="" textlink="">
      <cdr:nvSpPr>
        <cdr:cNvPr id="13"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panose="02020603050405020304" pitchFamily="18" charset="0"/>
            </a:rPr>
            <a:t>Page 7 of 79</a:t>
          </a:r>
        </a:p>
      </cdr:txBody>
    </cdr:sp>
  </cdr:relSizeAnchor>
  <cdr:relSizeAnchor xmlns:cdr="http://schemas.openxmlformats.org/drawingml/2006/chartDrawing">
    <cdr:from>
      <cdr:x>0.02053</cdr:x>
      <cdr:y>0.95956</cdr:y>
    </cdr:from>
    <cdr:to>
      <cdr:x>0.9808</cdr:x>
      <cdr:y>1</cdr:y>
    </cdr:to>
    <cdr:sp macro="" textlink="">
      <cdr:nvSpPr>
        <cdr:cNvPr id="14"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70.xml><?xml version="1.0" encoding="utf-8"?>
<c:userShapes xmlns:c="http://schemas.openxmlformats.org/drawingml/2006/chart">
  <cdr:relSizeAnchor xmlns:cdr="http://schemas.openxmlformats.org/drawingml/2006/chartDrawing">
    <cdr:from>
      <cdr:x>0.05278</cdr:x>
      <cdr:y>0.22685</cdr:y>
    </cdr:from>
    <cdr:to>
      <cdr:x>0.08056</cdr:x>
      <cdr:y>0.36574</cdr:y>
    </cdr:to>
    <cdr:sp macro="" textlink="">
      <cdr:nvSpPr>
        <cdr:cNvPr id="2" name="y1"/>
        <cdr:cNvSpPr txBox="1"/>
      </cdr:nvSpPr>
      <cdr:spPr>
        <a:xfrm xmlns:a="http://schemas.openxmlformats.org/drawingml/2006/main">
          <a:off x="241300" y="622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a.</a:t>
          </a:r>
        </a:p>
      </cdr:txBody>
    </cdr:sp>
  </cdr:relSizeAnchor>
  <cdr:relSizeAnchor xmlns:cdr="http://schemas.openxmlformats.org/drawingml/2006/chartDrawing">
    <cdr:from>
      <cdr:x>0.08056</cdr:x>
      <cdr:y>0.22685</cdr:y>
    </cdr:from>
    <cdr:to>
      <cdr:x>0.30278</cdr:x>
      <cdr:y>0.36574</cdr:y>
    </cdr:to>
    <cdr:sp macro="" textlink="">
      <cdr:nvSpPr>
        <cdr:cNvPr id="3" name="yt1"/>
        <cdr:cNvSpPr txBox="1"/>
      </cdr:nvSpPr>
      <cdr:spPr>
        <a:xfrm xmlns:a="http://schemas.openxmlformats.org/drawingml/2006/main">
          <a:off x="368300" y="622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This school does not provide any sexual or reproductive health services</a:t>
          </a:r>
        </a:p>
      </cdr:txBody>
    </cdr:sp>
  </cdr:relSizeAnchor>
  <cdr:relSizeAnchor xmlns:cdr="http://schemas.openxmlformats.org/drawingml/2006/chartDrawing">
    <cdr:from>
      <cdr:x>0.05278</cdr:x>
      <cdr:y>0.45833</cdr:y>
    </cdr:from>
    <cdr:to>
      <cdr:x>0.08056</cdr:x>
      <cdr:y>0.59722</cdr:y>
    </cdr:to>
    <cdr:sp macro="" textlink="">
      <cdr:nvSpPr>
        <cdr:cNvPr id="4" name="y2"/>
        <cdr:cNvSpPr txBox="1"/>
      </cdr:nvSpPr>
      <cdr:spPr>
        <a:xfrm xmlns:a="http://schemas.openxmlformats.org/drawingml/2006/main">
          <a:off x="241300" y="1257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b.</a:t>
          </a:r>
        </a:p>
      </cdr:txBody>
    </cdr:sp>
  </cdr:relSizeAnchor>
  <cdr:relSizeAnchor xmlns:cdr="http://schemas.openxmlformats.org/drawingml/2006/chartDrawing">
    <cdr:from>
      <cdr:x>0.08056</cdr:x>
      <cdr:y>0.45833</cdr:y>
    </cdr:from>
    <cdr:to>
      <cdr:x>0.30278</cdr:x>
      <cdr:y>0.59722</cdr:y>
    </cdr:to>
    <cdr:sp macro="" textlink="">
      <cdr:nvSpPr>
        <cdr:cNvPr id="5" name="yt2"/>
        <cdr:cNvSpPr txBox="1"/>
      </cdr:nvSpPr>
      <cdr:spPr>
        <a:xfrm xmlns:a="http://schemas.openxmlformats.org/drawingml/2006/main">
          <a:off x="368300" y="1257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Parental consent is required before any sexual or reproductive health services are provided</a:t>
          </a:r>
        </a:p>
      </cdr:txBody>
    </cdr:sp>
  </cdr:relSizeAnchor>
  <cdr:relSizeAnchor xmlns:cdr="http://schemas.openxmlformats.org/drawingml/2006/chartDrawing">
    <cdr:from>
      <cdr:x>0.05278</cdr:x>
      <cdr:y>0.67593</cdr:y>
    </cdr:from>
    <cdr:to>
      <cdr:x>0.08056</cdr:x>
      <cdr:y>0.81481</cdr:y>
    </cdr:to>
    <cdr:sp macro="" textlink="">
      <cdr:nvSpPr>
        <cdr:cNvPr id="6" name="y3"/>
        <cdr:cNvSpPr txBox="1"/>
      </cdr:nvSpPr>
      <cdr:spPr>
        <a:xfrm xmlns:a="http://schemas.openxmlformats.org/drawingml/2006/main">
          <a:off x="241300" y="18542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c.</a:t>
          </a:r>
        </a:p>
      </cdr:txBody>
    </cdr:sp>
  </cdr:relSizeAnchor>
  <cdr:relSizeAnchor xmlns:cdr="http://schemas.openxmlformats.org/drawingml/2006/chartDrawing">
    <cdr:from>
      <cdr:x>0.08056</cdr:x>
      <cdr:y>0.67593</cdr:y>
    </cdr:from>
    <cdr:to>
      <cdr:x>0.30278</cdr:x>
      <cdr:y>0.85246</cdr:y>
    </cdr:to>
    <cdr:sp macro="" textlink="">
      <cdr:nvSpPr>
        <cdr:cNvPr id="7" name="yt3"/>
        <cdr:cNvSpPr txBox="1"/>
      </cdr:nvSpPr>
      <cdr:spPr>
        <a:xfrm xmlns:a="http://schemas.openxmlformats.org/drawingml/2006/main">
          <a:off x="697859" y="4245753"/>
          <a:ext cx="1925003" cy="1108841"/>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Parental consent is not required for sexual or reproductive health services and parents are provided with information about services provided only upon request</a:t>
          </a:r>
        </a:p>
      </cdr:txBody>
    </cdr:sp>
  </cdr:relSizeAnchor>
  <cdr:relSizeAnchor xmlns:cdr="http://schemas.openxmlformats.org/drawingml/2006/chartDrawing">
    <cdr:from>
      <cdr:x>0.02053</cdr:x>
      <cdr:y>0.02831</cdr:y>
    </cdr:from>
    <cdr:to>
      <cdr:x>0.04985</cdr:x>
      <cdr:y>0.10918</cdr:y>
    </cdr:to>
    <cdr:sp macro="" textlink="">
      <cdr:nvSpPr>
        <cdr:cNvPr id="8"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43.</a:t>
          </a:r>
        </a:p>
      </cdr:txBody>
    </cdr:sp>
  </cdr:relSizeAnchor>
  <cdr:relSizeAnchor xmlns:cdr="http://schemas.openxmlformats.org/drawingml/2006/chartDrawing">
    <cdr:from>
      <cdr:x>0.04985</cdr:x>
      <cdr:y>0.02831</cdr:y>
    </cdr:from>
    <cdr:to>
      <cdr:x>0.97347</cdr:x>
      <cdr:y>0.10918</cdr:y>
    </cdr:to>
    <cdr:sp macro="" textlink="">
      <cdr:nvSpPr>
        <cdr:cNvPr id="9"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with practices regarding parental consent and notification when sexual or reproductive health services are provided.</a:t>
          </a:r>
        </a:p>
      </cdr:txBody>
    </cdr:sp>
  </cdr:relSizeAnchor>
  <cdr:relSizeAnchor xmlns:cdr="http://schemas.openxmlformats.org/drawingml/2006/chartDrawing">
    <cdr:from>
      <cdr:x>0.02053</cdr:x>
      <cdr:y>0.91792</cdr:y>
    </cdr:from>
    <cdr:to>
      <cdr:x>0.97347</cdr:x>
      <cdr:y>0.9988</cdr:y>
    </cdr:to>
    <cdr:sp macro="" textlink="">
      <cdr:nvSpPr>
        <cdr:cNvPr id="10"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0.89004</cdr:x>
      <cdr:y>0.95956</cdr:y>
    </cdr:from>
    <cdr:to>
      <cdr:x>1</cdr:x>
      <cdr:y>1</cdr:y>
    </cdr:to>
    <cdr:sp macro="" textlink="">
      <cdr:nvSpPr>
        <cdr:cNvPr id="11"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panose="02020603050405020304" pitchFamily="18" charset="0"/>
            </a:rPr>
            <a:t>Page 70 of 79</a:t>
          </a:r>
        </a:p>
      </cdr:txBody>
    </cdr:sp>
  </cdr:relSizeAnchor>
  <cdr:relSizeAnchor xmlns:cdr="http://schemas.openxmlformats.org/drawingml/2006/chartDrawing">
    <cdr:from>
      <cdr:x>0.02053</cdr:x>
      <cdr:y>0.95956</cdr:y>
    </cdr:from>
    <cdr:to>
      <cdr:x>0.9808</cdr:x>
      <cdr:y>1</cdr:y>
    </cdr:to>
    <cdr:sp macro="" textlink="">
      <cdr:nvSpPr>
        <cdr:cNvPr id="12"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71.xml><?xml version="1.0" encoding="utf-8"?>
<c:userShapes xmlns:c="http://schemas.openxmlformats.org/drawingml/2006/chart">
  <cdr:relSizeAnchor xmlns:cdr="http://schemas.openxmlformats.org/drawingml/2006/chartDrawing">
    <cdr:from>
      <cdr:x>0.05278</cdr:x>
      <cdr:y>0.22685</cdr:y>
    </cdr:from>
    <cdr:to>
      <cdr:x>0.08056</cdr:x>
      <cdr:y>0.36574</cdr:y>
    </cdr:to>
    <cdr:sp macro="" textlink="">
      <cdr:nvSpPr>
        <cdr:cNvPr id="2" name="y1"/>
        <cdr:cNvSpPr txBox="1"/>
      </cdr:nvSpPr>
      <cdr:spPr>
        <a:xfrm xmlns:a="http://schemas.openxmlformats.org/drawingml/2006/main">
          <a:off x="241300" y="622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d.</a:t>
          </a:r>
        </a:p>
      </cdr:txBody>
    </cdr:sp>
  </cdr:relSizeAnchor>
  <cdr:relSizeAnchor xmlns:cdr="http://schemas.openxmlformats.org/drawingml/2006/chartDrawing">
    <cdr:from>
      <cdr:x>0.08056</cdr:x>
      <cdr:y>0.22685</cdr:y>
    </cdr:from>
    <cdr:to>
      <cdr:x>0.30278</cdr:x>
      <cdr:y>0.36574</cdr:y>
    </cdr:to>
    <cdr:sp macro="" textlink="">
      <cdr:nvSpPr>
        <cdr:cNvPr id="3" name="yt1"/>
        <cdr:cNvSpPr txBox="1"/>
      </cdr:nvSpPr>
      <cdr:spPr>
        <a:xfrm xmlns:a="http://schemas.openxmlformats.org/drawingml/2006/main">
          <a:off x="368300" y="622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Parental consent is not required for sexual or reproductive health services, but parents may be notified depending on the service provided</a:t>
          </a:r>
        </a:p>
      </cdr:txBody>
    </cdr:sp>
  </cdr:relSizeAnchor>
  <cdr:relSizeAnchor xmlns:cdr="http://schemas.openxmlformats.org/drawingml/2006/chartDrawing">
    <cdr:from>
      <cdr:x>0.05278</cdr:x>
      <cdr:y>0.45833</cdr:y>
    </cdr:from>
    <cdr:to>
      <cdr:x>0.08056</cdr:x>
      <cdr:y>0.59722</cdr:y>
    </cdr:to>
    <cdr:sp macro="" textlink="">
      <cdr:nvSpPr>
        <cdr:cNvPr id="4" name="y2"/>
        <cdr:cNvSpPr txBox="1"/>
      </cdr:nvSpPr>
      <cdr:spPr>
        <a:xfrm xmlns:a="http://schemas.openxmlformats.org/drawingml/2006/main">
          <a:off x="241300" y="1257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e.</a:t>
          </a:r>
        </a:p>
      </cdr:txBody>
    </cdr:sp>
  </cdr:relSizeAnchor>
  <cdr:relSizeAnchor xmlns:cdr="http://schemas.openxmlformats.org/drawingml/2006/chartDrawing">
    <cdr:from>
      <cdr:x>0.08056</cdr:x>
      <cdr:y>0.45833</cdr:y>
    </cdr:from>
    <cdr:to>
      <cdr:x>0.30278</cdr:x>
      <cdr:y>0.59722</cdr:y>
    </cdr:to>
    <cdr:sp macro="" textlink="">
      <cdr:nvSpPr>
        <cdr:cNvPr id="5" name="yt2"/>
        <cdr:cNvSpPr txBox="1"/>
      </cdr:nvSpPr>
      <cdr:spPr>
        <a:xfrm xmlns:a="http://schemas.openxmlformats.org/drawingml/2006/main">
          <a:off x="368300" y="1257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Parental consent is not required for sexual or reproductive health services, but parents are notified about all services provided</a:t>
          </a:r>
        </a:p>
      </cdr:txBody>
    </cdr:sp>
  </cdr:relSizeAnchor>
  <cdr:relSizeAnchor xmlns:cdr="http://schemas.openxmlformats.org/drawingml/2006/chartDrawing">
    <cdr:from>
      <cdr:x>0.05278</cdr:x>
      <cdr:y>0.67593</cdr:y>
    </cdr:from>
    <cdr:to>
      <cdr:x>0.08056</cdr:x>
      <cdr:y>0.81481</cdr:y>
    </cdr:to>
    <cdr:sp macro="" textlink="">
      <cdr:nvSpPr>
        <cdr:cNvPr id="6" name="y3"/>
        <cdr:cNvSpPr txBox="1"/>
      </cdr:nvSpPr>
      <cdr:spPr>
        <a:xfrm xmlns:a="http://schemas.openxmlformats.org/drawingml/2006/main">
          <a:off x="241300" y="18542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f.</a:t>
          </a:r>
        </a:p>
      </cdr:txBody>
    </cdr:sp>
  </cdr:relSizeAnchor>
  <cdr:relSizeAnchor xmlns:cdr="http://schemas.openxmlformats.org/drawingml/2006/chartDrawing">
    <cdr:from>
      <cdr:x>0.08056</cdr:x>
      <cdr:y>0.67593</cdr:y>
    </cdr:from>
    <cdr:to>
      <cdr:x>0.30278</cdr:x>
      <cdr:y>0.81481</cdr:y>
    </cdr:to>
    <cdr:sp macro="" textlink="">
      <cdr:nvSpPr>
        <cdr:cNvPr id="7" name="yt3"/>
        <cdr:cNvSpPr txBox="1"/>
      </cdr:nvSpPr>
      <cdr:spPr>
        <a:xfrm xmlns:a="http://schemas.openxmlformats.org/drawingml/2006/main">
          <a:off x="368300" y="18542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Parental consent is not required for sexual or reproductive health services and parents are not notified about any services provided</a:t>
          </a:r>
        </a:p>
      </cdr:txBody>
    </cdr:sp>
  </cdr:relSizeAnchor>
  <cdr:relSizeAnchor xmlns:cdr="http://schemas.openxmlformats.org/drawingml/2006/chartDrawing">
    <cdr:from>
      <cdr:x>0.02053</cdr:x>
      <cdr:y>0.02831</cdr:y>
    </cdr:from>
    <cdr:to>
      <cdr:x>0.04985</cdr:x>
      <cdr:y>0.10918</cdr:y>
    </cdr:to>
    <cdr:sp macro="" textlink="">
      <cdr:nvSpPr>
        <cdr:cNvPr id="8"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43.</a:t>
          </a:r>
        </a:p>
      </cdr:txBody>
    </cdr:sp>
  </cdr:relSizeAnchor>
  <cdr:relSizeAnchor xmlns:cdr="http://schemas.openxmlformats.org/drawingml/2006/chartDrawing">
    <cdr:from>
      <cdr:x>0.04985</cdr:x>
      <cdr:y>0.02831</cdr:y>
    </cdr:from>
    <cdr:to>
      <cdr:x>0.97347</cdr:x>
      <cdr:y>0.10918</cdr:y>
    </cdr:to>
    <cdr:sp macro="" textlink="">
      <cdr:nvSpPr>
        <cdr:cNvPr id="9"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with practices regarding parental consent and notification when sexual or reproductive health services are provided.</a:t>
          </a:r>
        </a:p>
      </cdr:txBody>
    </cdr:sp>
  </cdr:relSizeAnchor>
  <cdr:relSizeAnchor xmlns:cdr="http://schemas.openxmlformats.org/drawingml/2006/chartDrawing">
    <cdr:from>
      <cdr:x>0.02053</cdr:x>
      <cdr:y>0.91792</cdr:y>
    </cdr:from>
    <cdr:to>
      <cdr:x>0.97347</cdr:x>
      <cdr:y>0.9988</cdr:y>
    </cdr:to>
    <cdr:sp macro="" textlink="">
      <cdr:nvSpPr>
        <cdr:cNvPr id="10"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0.89004</cdr:x>
      <cdr:y>0.95956</cdr:y>
    </cdr:from>
    <cdr:to>
      <cdr:x>1</cdr:x>
      <cdr:y>1</cdr:y>
    </cdr:to>
    <cdr:sp macro="" textlink="">
      <cdr:nvSpPr>
        <cdr:cNvPr id="11"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panose="02020603050405020304" pitchFamily="18" charset="0"/>
            </a:rPr>
            <a:t>Page 71 of 79</a:t>
          </a:r>
        </a:p>
      </cdr:txBody>
    </cdr:sp>
  </cdr:relSizeAnchor>
  <cdr:relSizeAnchor xmlns:cdr="http://schemas.openxmlformats.org/drawingml/2006/chartDrawing">
    <cdr:from>
      <cdr:x>0.02053</cdr:x>
      <cdr:y>0.95956</cdr:y>
    </cdr:from>
    <cdr:to>
      <cdr:x>0.9808</cdr:x>
      <cdr:y>1</cdr:y>
    </cdr:to>
    <cdr:sp macro="" textlink="">
      <cdr:nvSpPr>
        <cdr:cNvPr id="12"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72.xml><?xml version="1.0" encoding="utf-8"?>
<c:userShapes xmlns:c="http://schemas.openxmlformats.org/drawingml/2006/chart">
  <cdr:relSizeAnchor xmlns:cdr="http://schemas.openxmlformats.org/drawingml/2006/chartDrawing">
    <cdr:from>
      <cdr:x>0.05278</cdr:x>
      <cdr:y>0.22685</cdr:y>
    </cdr:from>
    <cdr:to>
      <cdr:x>0.08056</cdr:x>
      <cdr:y>0.36574</cdr:y>
    </cdr:to>
    <cdr:sp macro="" textlink="">
      <cdr:nvSpPr>
        <cdr:cNvPr id="2" name="y1"/>
        <cdr:cNvSpPr txBox="1"/>
      </cdr:nvSpPr>
      <cdr:spPr>
        <a:xfrm xmlns:a="http://schemas.openxmlformats.org/drawingml/2006/main">
          <a:off x="241300" y="622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a.</a:t>
          </a:r>
        </a:p>
      </cdr:txBody>
    </cdr:sp>
  </cdr:relSizeAnchor>
  <cdr:relSizeAnchor xmlns:cdr="http://schemas.openxmlformats.org/drawingml/2006/chartDrawing">
    <cdr:from>
      <cdr:x>0.08056</cdr:x>
      <cdr:y>0.22685</cdr:y>
    </cdr:from>
    <cdr:to>
      <cdr:x>0.30278</cdr:x>
      <cdr:y>0.36574</cdr:y>
    </cdr:to>
    <cdr:sp macro="" textlink="">
      <cdr:nvSpPr>
        <cdr:cNvPr id="3" name="yt1"/>
        <cdr:cNvSpPr txBox="1"/>
      </cdr:nvSpPr>
      <cdr:spPr>
        <a:xfrm xmlns:a="http://schemas.openxmlformats.org/drawingml/2006/main">
          <a:off x="368300" y="622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This school does not refer any sexual or reproductive health services</a:t>
          </a:r>
        </a:p>
      </cdr:txBody>
    </cdr:sp>
  </cdr:relSizeAnchor>
  <cdr:relSizeAnchor xmlns:cdr="http://schemas.openxmlformats.org/drawingml/2006/chartDrawing">
    <cdr:from>
      <cdr:x>0.05278</cdr:x>
      <cdr:y>0.45833</cdr:y>
    </cdr:from>
    <cdr:to>
      <cdr:x>0.08056</cdr:x>
      <cdr:y>0.59722</cdr:y>
    </cdr:to>
    <cdr:sp macro="" textlink="">
      <cdr:nvSpPr>
        <cdr:cNvPr id="4" name="y2"/>
        <cdr:cNvSpPr txBox="1"/>
      </cdr:nvSpPr>
      <cdr:spPr>
        <a:xfrm xmlns:a="http://schemas.openxmlformats.org/drawingml/2006/main">
          <a:off x="241300" y="1257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b.</a:t>
          </a:r>
        </a:p>
      </cdr:txBody>
    </cdr:sp>
  </cdr:relSizeAnchor>
  <cdr:relSizeAnchor xmlns:cdr="http://schemas.openxmlformats.org/drawingml/2006/chartDrawing">
    <cdr:from>
      <cdr:x>0.08056</cdr:x>
      <cdr:y>0.45833</cdr:y>
    </cdr:from>
    <cdr:to>
      <cdr:x>0.30278</cdr:x>
      <cdr:y>0.59722</cdr:y>
    </cdr:to>
    <cdr:sp macro="" textlink="">
      <cdr:nvSpPr>
        <cdr:cNvPr id="5" name="yt2"/>
        <cdr:cNvSpPr txBox="1"/>
      </cdr:nvSpPr>
      <cdr:spPr>
        <a:xfrm xmlns:a="http://schemas.openxmlformats.org/drawingml/2006/main">
          <a:off x="368300" y="1257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Parental consent is required before any sexual or reproductive health services are referred</a:t>
          </a:r>
        </a:p>
      </cdr:txBody>
    </cdr:sp>
  </cdr:relSizeAnchor>
  <cdr:relSizeAnchor xmlns:cdr="http://schemas.openxmlformats.org/drawingml/2006/chartDrawing">
    <cdr:from>
      <cdr:x>0.05278</cdr:x>
      <cdr:y>0.67593</cdr:y>
    </cdr:from>
    <cdr:to>
      <cdr:x>0.08056</cdr:x>
      <cdr:y>0.81481</cdr:y>
    </cdr:to>
    <cdr:sp macro="" textlink="">
      <cdr:nvSpPr>
        <cdr:cNvPr id="6" name="y3"/>
        <cdr:cNvSpPr txBox="1"/>
      </cdr:nvSpPr>
      <cdr:spPr>
        <a:xfrm xmlns:a="http://schemas.openxmlformats.org/drawingml/2006/main">
          <a:off x="241300" y="18542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c.</a:t>
          </a:r>
        </a:p>
      </cdr:txBody>
    </cdr:sp>
  </cdr:relSizeAnchor>
  <cdr:relSizeAnchor xmlns:cdr="http://schemas.openxmlformats.org/drawingml/2006/chartDrawing">
    <cdr:from>
      <cdr:x>0.08056</cdr:x>
      <cdr:y>0.67593</cdr:y>
    </cdr:from>
    <cdr:to>
      <cdr:x>0.30278</cdr:x>
      <cdr:y>0.85246</cdr:y>
    </cdr:to>
    <cdr:sp macro="" textlink="">
      <cdr:nvSpPr>
        <cdr:cNvPr id="7" name="yt3"/>
        <cdr:cNvSpPr txBox="1"/>
      </cdr:nvSpPr>
      <cdr:spPr>
        <a:xfrm xmlns:a="http://schemas.openxmlformats.org/drawingml/2006/main">
          <a:off x="697859" y="4245753"/>
          <a:ext cx="1925003" cy="1108841"/>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Parental consent is not required for sexual or reproductive health services and parents are provided with information about referrals provided only upon request</a:t>
          </a:r>
        </a:p>
      </cdr:txBody>
    </cdr:sp>
  </cdr:relSizeAnchor>
  <cdr:relSizeAnchor xmlns:cdr="http://schemas.openxmlformats.org/drawingml/2006/chartDrawing">
    <cdr:from>
      <cdr:x>0.02053</cdr:x>
      <cdr:y>0.02831</cdr:y>
    </cdr:from>
    <cdr:to>
      <cdr:x>0.04985</cdr:x>
      <cdr:y>0.10918</cdr:y>
    </cdr:to>
    <cdr:sp macro="" textlink="">
      <cdr:nvSpPr>
        <cdr:cNvPr id="8"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44.</a:t>
          </a:r>
        </a:p>
      </cdr:txBody>
    </cdr:sp>
  </cdr:relSizeAnchor>
  <cdr:relSizeAnchor xmlns:cdr="http://schemas.openxmlformats.org/drawingml/2006/chartDrawing">
    <cdr:from>
      <cdr:x>0.04985</cdr:x>
      <cdr:y>0.02831</cdr:y>
    </cdr:from>
    <cdr:to>
      <cdr:x>0.97347</cdr:x>
      <cdr:y>0.10918</cdr:y>
    </cdr:to>
    <cdr:sp macro="" textlink="">
      <cdr:nvSpPr>
        <cdr:cNvPr id="9"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with practices regarding parental consent and notification when sexual or reproductive health services are referred.</a:t>
          </a:r>
        </a:p>
      </cdr:txBody>
    </cdr:sp>
  </cdr:relSizeAnchor>
  <cdr:relSizeAnchor xmlns:cdr="http://schemas.openxmlformats.org/drawingml/2006/chartDrawing">
    <cdr:from>
      <cdr:x>0.02053</cdr:x>
      <cdr:y>0.91792</cdr:y>
    </cdr:from>
    <cdr:to>
      <cdr:x>0.97347</cdr:x>
      <cdr:y>0.9988</cdr:y>
    </cdr:to>
    <cdr:sp macro="" textlink="">
      <cdr:nvSpPr>
        <cdr:cNvPr id="10"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0.89004</cdr:x>
      <cdr:y>0.95956</cdr:y>
    </cdr:from>
    <cdr:to>
      <cdr:x>1</cdr:x>
      <cdr:y>1</cdr:y>
    </cdr:to>
    <cdr:sp macro="" textlink="">
      <cdr:nvSpPr>
        <cdr:cNvPr id="11"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panose="02020603050405020304" pitchFamily="18" charset="0"/>
            </a:rPr>
            <a:t>Page 72 of 79</a:t>
          </a:r>
        </a:p>
      </cdr:txBody>
    </cdr:sp>
  </cdr:relSizeAnchor>
  <cdr:relSizeAnchor xmlns:cdr="http://schemas.openxmlformats.org/drawingml/2006/chartDrawing">
    <cdr:from>
      <cdr:x>0.02053</cdr:x>
      <cdr:y>0.95956</cdr:y>
    </cdr:from>
    <cdr:to>
      <cdr:x>0.9808</cdr:x>
      <cdr:y>1</cdr:y>
    </cdr:to>
    <cdr:sp macro="" textlink="">
      <cdr:nvSpPr>
        <cdr:cNvPr id="12"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73.xml><?xml version="1.0" encoding="utf-8"?>
<c:userShapes xmlns:c="http://schemas.openxmlformats.org/drawingml/2006/chart">
  <cdr:relSizeAnchor xmlns:cdr="http://schemas.openxmlformats.org/drawingml/2006/chartDrawing">
    <cdr:from>
      <cdr:x>0.05278</cdr:x>
      <cdr:y>0.22685</cdr:y>
    </cdr:from>
    <cdr:to>
      <cdr:x>0.08056</cdr:x>
      <cdr:y>0.36574</cdr:y>
    </cdr:to>
    <cdr:sp macro="" textlink="">
      <cdr:nvSpPr>
        <cdr:cNvPr id="2" name="y1"/>
        <cdr:cNvSpPr txBox="1"/>
      </cdr:nvSpPr>
      <cdr:spPr>
        <a:xfrm xmlns:a="http://schemas.openxmlformats.org/drawingml/2006/main">
          <a:off x="241300" y="622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d.</a:t>
          </a:r>
        </a:p>
      </cdr:txBody>
    </cdr:sp>
  </cdr:relSizeAnchor>
  <cdr:relSizeAnchor xmlns:cdr="http://schemas.openxmlformats.org/drawingml/2006/chartDrawing">
    <cdr:from>
      <cdr:x>0.08056</cdr:x>
      <cdr:y>0.22685</cdr:y>
    </cdr:from>
    <cdr:to>
      <cdr:x>0.30278</cdr:x>
      <cdr:y>0.36574</cdr:y>
    </cdr:to>
    <cdr:sp macro="" textlink="">
      <cdr:nvSpPr>
        <cdr:cNvPr id="3" name="yt1"/>
        <cdr:cNvSpPr txBox="1"/>
      </cdr:nvSpPr>
      <cdr:spPr>
        <a:xfrm xmlns:a="http://schemas.openxmlformats.org/drawingml/2006/main">
          <a:off x="368300" y="622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Parental consent is not required for sexual or reproductive health services, but parents may be notified depending on the referral provided</a:t>
          </a:r>
        </a:p>
      </cdr:txBody>
    </cdr:sp>
  </cdr:relSizeAnchor>
  <cdr:relSizeAnchor xmlns:cdr="http://schemas.openxmlformats.org/drawingml/2006/chartDrawing">
    <cdr:from>
      <cdr:x>0.05278</cdr:x>
      <cdr:y>0.45833</cdr:y>
    </cdr:from>
    <cdr:to>
      <cdr:x>0.08056</cdr:x>
      <cdr:y>0.59722</cdr:y>
    </cdr:to>
    <cdr:sp macro="" textlink="">
      <cdr:nvSpPr>
        <cdr:cNvPr id="4" name="y2"/>
        <cdr:cNvSpPr txBox="1"/>
      </cdr:nvSpPr>
      <cdr:spPr>
        <a:xfrm xmlns:a="http://schemas.openxmlformats.org/drawingml/2006/main">
          <a:off x="241300" y="1257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e.</a:t>
          </a:r>
        </a:p>
      </cdr:txBody>
    </cdr:sp>
  </cdr:relSizeAnchor>
  <cdr:relSizeAnchor xmlns:cdr="http://schemas.openxmlformats.org/drawingml/2006/chartDrawing">
    <cdr:from>
      <cdr:x>0.08056</cdr:x>
      <cdr:y>0.45833</cdr:y>
    </cdr:from>
    <cdr:to>
      <cdr:x>0.30278</cdr:x>
      <cdr:y>0.59722</cdr:y>
    </cdr:to>
    <cdr:sp macro="" textlink="">
      <cdr:nvSpPr>
        <cdr:cNvPr id="5" name="yt2"/>
        <cdr:cNvSpPr txBox="1"/>
      </cdr:nvSpPr>
      <cdr:spPr>
        <a:xfrm xmlns:a="http://schemas.openxmlformats.org/drawingml/2006/main">
          <a:off x="368300" y="1257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Parental consent is not required for sexual or reproductive health services, but parents are notified about all referrals provided</a:t>
          </a:r>
        </a:p>
      </cdr:txBody>
    </cdr:sp>
  </cdr:relSizeAnchor>
  <cdr:relSizeAnchor xmlns:cdr="http://schemas.openxmlformats.org/drawingml/2006/chartDrawing">
    <cdr:from>
      <cdr:x>0.05278</cdr:x>
      <cdr:y>0.67593</cdr:y>
    </cdr:from>
    <cdr:to>
      <cdr:x>0.08056</cdr:x>
      <cdr:y>0.81481</cdr:y>
    </cdr:to>
    <cdr:sp macro="" textlink="">
      <cdr:nvSpPr>
        <cdr:cNvPr id="6" name="y3"/>
        <cdr:cNvSpPr txBox="1"/>
      </cdr:nvSpPr>
      <cdr:spPr>
        <a:xfrm xmlns:a="http://schemas.openxmlformats.org/drawingml/2006/main">
          <a:off x="241300" y="18542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f.</a:t>
          </a:r>
        </a:p>
      </cdr:txBody>
    </cdr:sp>
  </cdr:relSizeAnchor>
  <cdr:relSizeAnchor xmlns:cdr="http://schemas.openxmlformats.org/drawingml/2006/chartDrawing">
    <cdr:from>
      <cdr:x>0.08056</cdr:x>
      <cdr:y>0.67593</cdr:y>
    </cdr:from>
    <cdr:to>
      <cdr:x>0.30278</cdr:x>
      <cdr:y>0.81481</cdr:y>
    </cdr:to>
    <cdr:sp macro="" textlink="">
      <cdr:nvSpPr>
        <cdr:cNvPr id="7" name="yt3"/>
        <cdr:cNvSpPr txBox="1"/>
      </cdr:nvSpPr>
      <cdr:spPr>
        <a:xfrm xmlns:a="http://schemas.openxmlformats.org/drawingml/2006/main">
          <a:off x="368300" y="18542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Parental consent is not required for sexual or reproductive health services and parents are not notified about any referrals provided</a:t>
          </a:r>
        </a:p>
      </cdr:txBody>
    </cdr:sp>
  </cdr:relSizeAnchor>
  <cdr:relSizeAnchor xmlns:cdr="http://schemas.openxmlformats.org/drawingml/2006/chartDrawing">
    <cdr:from>
      <cdr:x>0.02053</cdr:x>
      <cdr:y>0.02831</cdr:y>
    </cdr:from>
    <cdr:to>
      <cdr:x>0.04985</cdr:x>
      <cdr:y>0.10918</cdr:y>
    </cdr:to>
    <cdr:sp macro="" textlink="">
      <cdr:nvSpPr>
        <cdr:cNvPr id="8"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44.</a:t>
          </a:r>
        </a:p>
      </cdr:txBody>
    </cdr:sp>
  </cdr:relSizeAnchor>
  <cdr:relSizeAnchor xmlns:cdr="http://schemas.openxmlformats.org/drawingml/2006/chartDrawing">
    <cdr:from>
      <cdr:x>0.04985</cdr:x>
      <cdr:y>0.02831</cdr:y>
    </cdr:from>
    <cdr:to>
      <cdr:x>0.97347</cdr:x>
      <cdr:y>0.10918</cdr:y>
    </cdr:to>
    <cdr:sp macro="" textlink="">
      <cdr:nvSpPr>
        <cdr:cNvPr id="9"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with practices regarding parental consent and notification when sexual or reproductive health services are referred.</a:t>
          </a:r>
        </a:p>
      </cdr:txBody>
    </cdr:sp>
  </cdr:relSizeAnchor>
  <cdr:relSizeAnchor xmlns:cdr="http://schemas.openxmlformats.org/drawingml/2006/chartDrawing">
    <cdr:from>
      <cdr:x>0.02053</cdr:x>
      <cdr:y>0.91792</cdr:y>
    </cdr:from>
    <cdr:to>
      <cdr:x>0.97347</cdr:x>
      <cdr:y>0.9988</cdr:y>
    </cdr:to>
    <cdr:sp macro="" textlink="">
      <cdr:nvSpPr>
        <cdr:cNvPr id="10"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0.89004</cdr:x>
      <cdr:y>0.95956</cdr:y>
    </cdr:from>
    <cdr:to>
      <cdr:x>1</cdr:x>
      <cdr:y>1</cdr:y>
    </cdr:to>
    <cdr:sp macro="" textlink="">
      <cdr:nvSpPr>
        <cdr:cNvPr id="11"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panose="02020603050405020304" pitchFamily="18" charset="0"/>
            </a:rPr>
            <a:t>Page 73 of 79</a:t>
          </a:r>
        </a:p>
      </cdr:txBody>
    </cdr:sp>
  </cdr:relSizeAnchor>
  <cdr:relSizeAnchor xmlns:cdr="http://schemas.openxmlformats.org/drawingml/2006/chartDrawing">
    <cdr:from>
      <cdr:x>0.02053</cdr:x>
      <cdr:y>0.95956</cdr:y>
    </cdr:from>
    <cdr:to>
      <cdr:x>0.9808</cdr:x>
      <cdr:y>1</cdr:y>
    </cdr:to>
    <cdr:sp macro="" textlink="">
      <cdr:nvSpPr>
        <cdr:cNvPr id="12"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74.xml><?xml version="1.0" encoding="utf-8"?>
<c:userShapes xmlns:c="http://schemas.openxmlformats.org/drawingml/2006/chart">
  <cdr:relSizeAnchor xmlns:cdr="http://schemas.openxmlformats.org/drawingml/2006/chartDrawing">
    <cdr:from>
      <cdr:x>0.05349</cdr:x>
      <cdr:y>0.14549</cdr:y>
    </cdr:from>
    <cdr:to>
      <cdr:x>0.08056</cdr:x>
      <cdr:y>0.31019</cdr:y>
    </cdr:to>
    <cdr:sp macro="" textlink="">
      <cdr:nvSpPr>
        <cdr:cNvPr id="2" name="y1"/>
        <cdr:cNvSpPr txBox="1"/>
      </cdr:nvSpPr>
      <cdr:spPr>
        <a:xfrm xmlns:a="http://schemas.openxmlformats.org/drawingml/2006/main">
          <a:off x="463378" y="913885"/>
          <a:ext cx="234481" cy="1034527"/>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a.</a:t>
          </a:r>
        </a:p>
      </cdr:txBody>
    </cdr:sp>
  </cdr:relSizeAnchor>
  <cdr:relSizeAnchor xmlns:cdr="http://schemas.openxmlformats.org/drawingml/2006/chartDrawing">
    <cdr:from>
      <cdr:x>0.08056</cdr:x>
      <cdr:y>0.14344</cdr:y>
    </cdr:from>
    <cdr:to>
      <cdr:x>0.30278</cdr:x>
      <cdr:y>0.31019</cdr:y>
    </cdr:to>
    <cdr:sp macro="" textlink="">
      <cdr:nvSpPr>
        <cdr:cNvPr id="3" name="yt1"/>
        <cdr:cNvSpPr txBox="1"/>
      </cdr:nvSpPr>
      <cdr:spPr>
        <a:xfrm xmlns:a="http://schemas.openxmlformats.org/drawingml/2006/main">
          <a:off x="697859" y="901014"/>
          <a:ext cx="1925003" cy="1047398"/>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Provided parents and families with information about how to communicate with their child about sex</a:t>
          </a:r>
        </a:p>
      </cdr:txBody>
    </cdr:sp>
  </cdr:relSizeAnchor>
  <cdr:relSizeAnchor xmlns:cdr="http://schemas.openxmlformats.org/drawingml/2006/chartDrawing">
    <cdr:from>
      <cdr:x>0.05646</cdr:x>
      <cdr:y>0.26025</cdr:y>
    </cdr:from>
    <cdr:to>
      <cdr:x>0.08056</cdr:x>
      <cdr:y>0.43519</cdr:y>
    </cdr:to>
    <cdr:sp macro="" textlink="">
      <cdr:nvSpPr>
        <cdr:cNvPr id="4" name="y2"/>
        <cdr:cNvSpPr txBox="1"/>
      </cdr:nvSpPr>
      <cdr:spPr>
        <a:xfrm xmlns:a="http://schemas.openxmlformats.org/drawingml/2006/main">
          <a:off x="489122" y="1634696"/>
          <a:ext cx="208737" cy="1098885"/>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b.</a:t>
          </a:r>
        </a:p>
      </cdr:txBody>
    </cdr:sp>
  </cdr:relSizeAnchor>
  <cdr:relSizeAnchor xmlns:cdr="http://schemas.openxmlformats.org/drawingml/2006/chartDrawing">
    <cdr:from>
      <cdr:x>0.08056</cdr:x>
      <cdr:y>0.26025</cdr:y>
    </cdr:from>
    <cdr:to>
      <cdr:x>0.30278</cdr:x>
      <cdr:y>0.43519</cdr:y>
    </cdr:to>
    <cdr:sp macro="" textlink="">
      <cdr:nvSpPr>
        <cdr:cNvPr id="5" name="yt2"/>
        <cdr:cNvSpPr txBox="1"/>
      </cdr:nvSpPr>
      <cdr:spPr>
        <a:xfrm xmlns:a="http://schemas.openxmlformats.org/drawingml/2006/main">
          <a:off x="697859" y="1634696"/>
          <a:ext cx="1925003" cy="1098885"/>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Provided parents with information about how to monitor their child (e.g., setting parental expectations, keeping track of their child, responding when their child breaks the rules)</a:t>
          </a:r>
        </a:p>
      </cdr:txBody>
    </cdr:sp>
  </cdr:relSizeAnchor>
  <cdr:relSizeAnchor xmlns:cdr="http://schemas.openxmlformats.org/drawingml/2006/chartDrawing">
    <cdr:from>
      <cdr:x>0.05278</cdr:x>
      <cdr:y>0.44444</cdr:y>
    </cdr:from>
    <cdr:to>
      <cdr:x>0.08056</cdr:x>
      <cdr:y>0.56019</cdr:y>
    </cdr:to>
    <cdr:sp macro="" textlink="">
      <cdr:nvSpPr>
        <cdr:cNvPr id="6" name="y3"/>
        <cdr:cNvSpPr txBox="1"/>
      </cdr:nvSpPr>
      <cdr:spPr>
        <a:xfrm xmlns:a="http://schemas.openxmlformats.org/drawingml/2006/main">
          <a:off x="241300" y="12192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c.</a:t>
          </a:r>
        </a:p>
      </cdr:txBody>
    </cdr:sp>
  </cdr:relSizeAnchor>
  <cdr:relSizeAnchor xmlns:cdr="http://schemas.openxmlformats.org/drawingml/2006/chartDrawing">
    <cdr:from>
      <cdr:x>0.08056</cdr:x>
      <cdr:y>0.44444</cdr:y>
    </cdr:from>
    <cdr:to>
      <cdr:x>0.30278</cdr:x>
      <cdr:y>0.56019</cdr:y>
    </cdr:to>
    <cdr:sp macro="" textlink="">
      <cdr:nvSpPr>
        <cdr:cNvPr id="7" name="yt3"/>
        <cdr:cNvSpPr txBox="1"/>
      </cdr:nvSpPr>
      <cdr:spPr>
        <a:xfrm xmlns:a="http://schemas.openxmlformats.org/drawingml/2006/main">
          <a:off x="368300" y="12192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Involved parents as school volunteers in the delivery of health education activities and services</a:t>
          </a:r>
        </a:p>
      </cdr:txBody>
    </cdr:sp>
  </cdr:relSizeAnchor>
  <cdr:relSizeAnchor xmlns:cdr="http://schemas.openxmlformats.org/drawingml/2006/chartDrawing">
    <cdr:from>
      <cdr:x>0.05278</cdr:x>
      <cdr:y>0.58333</cdr:y>
    </cdr:from>
    <cdr:to>
      <cdr:x>0.08056</cdr:x>
      <cdr:y>0.69907</cdr:y>
    </cdr:to>
    <cdr:sp macro="" textlink="">
      <cdr:nvSpPr>
        <cdr:cNvPr id="8" name="y4"/>
        <cdr:cNvSpPr txBox="1"/>
      </cdr:nvSpPr>
      <cdr:spPr>
        <a:xfrm xmlns:a="http://schemas.openxmlformats.org/drawingml/2006/main">
          <a:off x="241300" y="16002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d.</a:t>
          </a:r>
        </a:p>
      </cdr:txBody>
    </cdr:sp>
  </cdr:relSizeAnchor>
  <cdr:relSizeAnchor xmlns:cdr="http://schemas.openxmlformats.org/drawingml/2006/chartDrawing">
    <cdr:from>
      <cdr:x>0.08056</cdr:x>
      <cdr:y>0.58333</cdr:y>
    </cdr:from>
    <cdr:to>
      <cdr:x>0.30278</cdr:x>
      <cdr:y>0.69907</cdr:y>
    </cdr:to>
    <cdr:sp macro="" textlink="">
      <cdr:nvSpPr>
        <cdr:cNvPr id="9" name="yt4"/>
        <cdr:cNvSpPr txBox="1"/>
      </cdr:nvSpPr>
      <cdr:spPr>
        <a:xfrm xmlns:a="http://schemas.openxmlformats.org/drawingml/2006/main">
          <a:off x="368300" y="16002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Linked parents and families to health services and programs in the community</a:t>
          </a:r>
        </a:p>
      </cdr:txBody>
    </cdr:sp>
  </cdr:relSizeAnchor>
  <cdr:relSizeAnchor xmlns:cdr="http://schemas.openxmlformats.org/drawingml/2006/chartDrawing">
    <cdr:from>
      <cdr:x>0.05278</cdr:x>
      <cdr:y>0.71296</cdr:y>
    </cdr:from>
    <cdr:to>
      <cdr:x>0.08056</cdr:x>
      <cdr:y>0.8287</cdr:y>
    </cdr:to>
    <cdr:sp macro="" textlink="">
      <cdr:nvSpPr>
        <cdr:cNvPr id="10" name="y5"/>
        <cdr:cNvSpPr txBox="1"/>
      </cdr:nvSpPr>
      <cdr:spPr>
        <a:xfrm xmlns:a="http://schemas.openxmlformats.org/drawingml/2006/main">
          <a:off x="241300" y="19558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e.</a:t>
          </a:r>
        </a:p>
      </cdr:txBody>
    </cdr:sp>
  </cdr:relSizeAnchor>
  <cdr:relSizeAnchor xmlns:cdr="http://schemas.openxmlformats.org/drawingml/2006/chartDrawing">
    <cdr:from>
      <cdr:x>0.08056</cdr:x>
      <cdr:y>0.71296</cdr:y>
    </cdr:from>
    <cdr:to>
      <cdr:x>0.30278</cdr:x>
      <cdr:y>0.8287</cdr:y>
    </cdr:to>
    <cdr:sp macro="" textlink="">
      <cdr:nvSpPr>
        <cdr:cNvPr id="11" name="yt5"/>
        <cdr:cNvSpPr txBox="1"/>
      </cdr:nvSpPr>
      <cdr:spPr>
        <a:xfrm xmlns:a="http://schemas.openxmlformats.org/drawingml/2006/main">
          <a:off x="368300" y="19558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Provided disease-specific education for parents and families of students with chronic health conditions (e.g., asthma, diabetes)</a:t>
          </a:r>
        </a:p>
      </cdr:txBody>
    </cdr:sp>
  </cdr:relSizeAnchor>
  <cdr:relSizeAnchor xmlns:cdr="http://schemas.openxmlformats.org/drawingml/2006/chartDrawing">
    <cdr:from>
      <cdr:x>0.02053</cdr:x>
      <cdr:y>0.02831</cdr:y>
    </cdr:from>
    <cdr:to>
      <cdr:x>0.04985</cdr:x>
      <cdr:y>0.10918</cdr:y>
    </cdr:to>
    <cdr:sp macro="" textlink="">
      <cdr:nvSpPr>
        <cdr:cNvPr id="1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45.</a:t>
          </a:r>
        </a:p>
      </cdr:txBody>
    </cdr:sp>
  </cdr:relSizeAnchor>
  <cdr:relSizeAnchor xmlns:cdr="http://schemas.openxmlformats.org/drawingml/2006/chartDrawing">
    <cdr:from>
      <cdr:x>0.04985</cdr:x>
      <cdr:y>0.02831</cdr:y>
    </cdr:from>
    <cdr:to>
      <cdr:x>0.97347</cdr:x>
      <cdr:y>0.10918</cdr:y>
    </cdr:to>
    <cdr:sp macro="" textlink="">
      <cdr:nvSpPr>
        <cdr:cNvPr id="1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have done any of the following activities during the current school year.</a:t>
          </a:r>
        </a:p>
      </cdr:txBody>
    </cdr:sp>
  </cdr:relSizeAnchor>
  <cdr:relSizeAnchor xmlns:cdr="http://schemas.openxmlformats.org/drawingml/2006/chartDrawing">
    <cdr:from>
      <cdr:x>0.02053</cdr:x>
      <cdr:y>0.91792</cdr:y>
    </cdr:from>
    <cdr:to>
      <cdr:x>0.97347</cdr:x>
      <cdr:y>0.9988</cdr:y>
    </cdr:to>
    <cdr:sp macro="" textlink="">
      <cdr:nvSpPr>
        <cdr:cNvPr id="1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0.89004</cdr:x>
      <cdr:y>0.95956</cdr:y>
    </cdr:from>
    <cdr:to>
      <cdr:x>1</cdr:x>
      <cdr:y>1</cdr:y>
    </cdr:to>
    <cdr:sp macro="" textlink="">
      <cdr:nvSpPr>
        <cdr:cNvPr id="1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panose="02020603050405020304" pitchFamily="18" charset="0"/>
            </a:rPr>
            <a:t>Page 74 of 79</a:t>
          </a:r>
        </a:p>
      </cdr:txBody>
    </cdr:sp>
  </cdr:relSizeAnchor>
  <cdr:relSizeAnchor xmlns:cdr="http://schemas.openxmlformats.org/drawingml/2006/chartDrawing">
    <cdr:from>
      <cdr:x>0.02053</cdr:x>
      <cdr:y>0.95956</cdr:y>
    </cdr:from>
    <cdr:to>
      <cdr:x>0.9808</cdr:x>
      <cdr:y>1</cdr:y>
    </cdr:to>
    <cdr:sp macro="" textlink="">
      <cdr:nvSpPr>
        <cdr:cNvPr id="16"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75.xml><?xml version="1.0" encoding="utf-8"?>
<c:userShapes xmlns:c="http://schemas.openxmlformats.org/drawingml/2006/chart">
  <cdr:relSizeAnchor xmlns:cdr="http://schemas.openxmlformats.org/drawingml/2006/chartDrawing">
    <cdr:from>
      <cdr:x>0.02053</cdr:x>
      <cdr:y>0.02831</cdr:y>
    </cdr:from>
    <cdr:to>
      <cdr:x>0.04985</cdr:x>
      <cdr:y>0.10918</cdr:y>
    </cdr:to>
    <cdr:sp macro="" textlink="">
      <cdr:nvSpPr>
        <cdr:cNvPr id="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46.</a:t>
          </a:r>
        </a:p>
      </cdr:txBody>
    </cdr:sp>
  </cdr:relSizeAnchor>
  <cdr:relSizeAnchor xmlns:cdr="http://schemas.openxmlformats.org/drawingml/2006/chartDrawing">
    <cdr:from>
      <cdr:x>0.04985</cdr:x>
      <cdr:y>0.02831</cdr:y>
    </cdr:from>
    <cdr:to>
      <cdr:x>0.97347</cdr:x>
      <cdr:y>0.10918</cdr:y>
    </cdr:to>
    <cdr:sp macro="" textlink="">
      <cdr:nvSpPr>
        <cdr:cNvPr id="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use electronic, paper, or oral communication to inform parents about school health services and programs.</a:t>
          </a:r>
        </a:p>
      </cdr:txBody>
    </cdr:sp>
  </cdr:relSizeAnchor>
  <cdr:relSizeAnchor xmlns:cdr="http://schemas.openxmlformats.org/drawingml/2006/chartDrawing">
    <cdr:from>
      <cdr:x>0.02053</cdr:x>
      <cdr:y>0.91792</cdr:y>
    </cdr:from>
    <cdr:to>
      <cdr:x>0.97347</cdr:x>
      <cdr:y>0.9988</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0.89004</cdr:x>
      <cdr:y>0.95956</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panose="02020603050405020304" pitchFamily="18" charset="0"/>
            </a:rPr>
            <a:t>Page 75 of 79</a:t>
          </a:r>
        </a:p>
      </cdr:txBody>
    </cdr:sp>
  </cdr:relSizeAnchor>
  <cdr:relSizeAnchor xmlns:cdr="http://schemas.openxmlformats.org/drawingml/2006/chartDrawing">
    <cdr:from>
      <cdr:x>0.02053</cdr:x>
      <cdr:y>0.95956</cdr:y>
    </cdr:from>
    <cdr:to>
      <cdr:x>0.9808</cdr:x>
      <cdr:y>1</cdr:y>
    </cdr:to>
    <cdr:sp macro="" textlink="">
      <cdr:nvSpPr>
        <cdr:cNvPr id="6"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76.xml><?xml version="1.0" encoding="utf-8"?>
<c:userShapes xmlns:c="http://schemas.openxmlformats.org/drawingml/2006/chart">
  <cdr:relSizeAnchor xmlns:cdr="http://schemas.openxmlformats.org/drawingml/2006/chartDrawing">
    <cdr:from>
      <cdr:x>0.02053</cdr:x>
      <cdr:y>0.02831</cdr:y>
    </cdr:from>
    <cdr:to>
      <cdr:x>0.04985</cdr:x>
      <cdr:y>0.10918</cdr:y>
    </cdr:to>
    <cdr:sp macro="" textlink="">
      <cdr:nvSpPr>
        <cdr:cNvPr id="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47.</a:t>
          </a:r>
        </a:p>
      </cdr:txBody>
    </cdr:sp>
  </cdr:relSizeAnchor>
  <cdr:relSizeAnchor xmlns:cdr="http://schemas.openxmlformats.org/drawingml/2006/chartDrawing">
    <cdr:from>
      <cdr:x>0.04985</cdr:x>
      <cdr:y>0.02831</cdr:y>
    </cdr:from>
    <cdr:to>
      <cdr:x>0.97347</cdr:x>
      <cdr:y>0.10918</cdr:y>
    </cdr:to>
    <cdr:sp macro="" textlink="">
      <cdr:nvSpPr>
        <cdr:cNvPr id="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participate in a program in which family or community members serve as role models to students or mentor students, such as the Big Brothers Big Sisters program.</a:t>
          </a:r>
        </a:p>
      </cdr:txBody>
    </cdr:sp>
  </cdr:relSizeAnchor>
  <cdr:relSizeAnchor xmlns:cdr="http://schemas.openxmlformats.org/drawingml/2006/chartDrawing">
    <cdr:from>
      <cdr:x>0.02053</cdr:x>
      <cdr:y>0.91792</cdr:y>
    </cdr:from>
    <cdr:to>
      <cdr:x>0.97347</cdr:x>
      <cdr:y>0.9988</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0.89004</cdr:x>
      <cdr:y>0.95956</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panose="02020603050405020304" pitchFamily="18" charset="0"/>
            </a:rPr>
            <a:t>Page 76 of 79</a:t>
          </a:r>
        </a:p>
      </cdr:txBody>
    </cdr:sp>
  </cdr:relSizeAnchor>
  <cdr:relSizeAnchor xmlns:cdr="http://schemas.openxmlformats.org/drawingml/2006/chartDrawing">
    <cdr:from>
      <cdr:x>0.02053</cdr:x>
      <cdr:y>0.95956</cdr:y>
    </cdr:from>
    <cdr:to>
      <cdr:x>0.9808</cdr:x>
      <cdr:y>1</cdr:y>
    </cdr:to>
    <cdr:sp macro="" textlink="">
      <cdr:nvSpPr>
        <cdr:cNvPr id="6"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77.xml><?xml version="1.0" encoding="utf-8"?>
<c:userShapes xmlns:c="http://schemas.openxmlformats.org/drawingml/2006/chart">
  <cdr:relSizeAnchor xmlns:cdr="http://schemas.openxmlformats.org/drawingml/2006/chartDrawing">
    <cdr:from>
      <cdr:x>0.02053</cdr:x>
      <cdr:y>0.02831</cdr:y>
    </cdr:from>
    <cdr:to>
      <cdr:x>0.04985</cdr:x>
      <cdr:y>0.10918</cdr:y>
    </cdr:to>
    <cdr:sp macro="" textlink="">
      <cdr:nvSpPr>
        <cdr:cNvPr id="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48.</a:t>
          </a:r>
        </a:p>
      </cdr:txBody>
    </cdr:sp>
  </cdr:relSizeAnchor>
  <cdr:relSizeAnchor xmlns:cdr="http://schemas.openxmlformats.org/drawingml/2006/chartDrawing">
    <cdr:from>
      <cdr:x>0.04985</cdr:x>
      <cdr:y>0.02831</cdr:y>
    </cdr:from>
    <cdr:to>
      <cdr:x>0.97347</cdr:x>
      <cdr:y>0.10918</cdr:y>
    </cdr:to>
    <cdr:sp macro="" textlink="">
      <cdr:nvSpPr>
        <cdr:cNvPr id="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provide service-learning opportunities for students.</a:t>
          </a:r>
        </a:p>
      </cdr:txBody>
    </cdr:sp>
  </cdr:relSizeAnchor>
  <cdr:relSizeAnchor xmlns:cdr="http://schemas.openxmlformats.org/drawingml/2006/chartDrawing">
    <cdr:from>
      <cdr:x>0.02053</cdr:x>
      <cdr:y>0.91792</cdr:y>
    </cdr:from>
    <cdr:to>
      <cdr:x>0.97347</cdr:x>
      <cdr:y>0.9988</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0.89004</cdr:x>
      <cdr:y>0.95956</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panose="02020603050405020304" pitchFamily="18" charset="0"/>
            </a:rPr>
            <a:t>Page 77 of 79</a:t>
          </a:r>
        </a:p>
      </cdr:txBody>
    </cdr:sp>
  </cdr:relSizeAnchor>
  <cdr:relSizeAnchor xmlns:cdr="http://schemas.openxmlformats.org/drawingml/2006/chartDrawing">
    <cdr:from>
      <cdr:x>0.02053</cdr:x>
      <cdr:y>0.95956</cdr:y>
    </cdr:from>
    <cdr:to>
      <cdr:x>0.9808</cdr:x>
      <cdr:y>1</cdr:y>
    </cdr:to>
    <cdr:sp macro="" textlink="">
      <cdr:nvSpPr>
        <cdr:cNvPr id="6"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78.xml><?xml version="1.0" encoding="utf-8"?>
<c:userShapes xmlns:c="http://schemas.openxmlformats.org/drawingml/2006/chart">
  <cdr:relSizeAnchor xmlns:cdr="http://schemas.openxmlformats.org/drawingml/2006/chartDrawing">
    <cdr:from>
      <cdr:x>0.02053</cdr:x>
      <cdr:y>0.02831</cdr:y>
    </cdr:from>
    <cdr:to>
      <cdr:x>0.04985</cdr:x>
      <cdr:y>0.10918</cdr:y>
    </cdr:to>
    <cdr:sp macro="" textlink="">
      <cdr:nvSpPr>
        <cdr:cNvPr id="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49.</a:t>
          </a:r>
        </a:p>
      </cdr:txBody>
    </cdr:sp>
  </cdr:relSizeAnchor>
  <cdr:relSizeAnchor xmlns:cdr="http://schemas.openxmlformats.org/drawingml/2006/chartDrawing">
    <cdr:from>
      <cdr:x>0.04985</cdr:x>
      <cdr:y>0.02831</cdr:y>
    </cdr:from>
    <cdr:to>
      <cdr:x>0.97347</cdr:x>
      <cdr:y>0.10918</cdr:y>
    </cdr:to>
    <cdr:sp macro="" textlink="">
      <cdr:nvSpPr>
        <cdr:cNvPr id="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provide peer tutoring opportunities for students.</a:t>
          </a:r>
        </a:p>
      </cdr:txBody>
    </cdr:sp>
  </cdr:relSizeAnchor>
  <cdr:relSizeAnchor xmlns:cdr="http://schemas.openxmlformats.org/drawingml/2006/chartDrawing">
    <cdr:from>
      <cdr:x>0.02053</cdr:x>
      <cdr:y>0.91792</cdr:y>
    </cdr:from>
    <cdr:to>
      <cdr:x>0.97347</cdr:x>
      <cdr:y>0.9988</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0.89004</cdr:x>
      <cdr:y>0.95956</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panose="02020603050405020304" pitchFamily="18" charset="0"/>
            </a:rPr>
            <a:t>Page 78 of 79</a:t>
          </a:r>
        </a:p>
      </cdr:txBody>
    </cdr:sp>
  </cdr:relSizeAnchor>
  <cdr:relSizeAnchor xmlns:cdr="http://schemas.openxmlformats.org/drawingml/2006/chartDrawing">
    <cdr:from>
      <cdr:x>0.02053</cdr:x>
      <cdr:y>0.95956</cdr:y>
    </cdr:from>
    <cdr:to>
      <cdr:x>0.9808</cdr:x>
      <cdr:y>1</cdr:y>
    </cdr:to>
    <cdr:sp macro="" textlink="">
      <cdr:nvSpPr>
        <cdr:cNvPr id="6"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79.xml><?xml version="1.0" encoding="utf-8"?>
<c:userShapes xmlns:c="http://schemas.openxmlformats.org/drawingml/2006/chart">
  <cdr:relSizeAnchor xmlns:cdr="http://schemas.openxmlformats.org/drawingml/2006/chartDrawing">
    <cdr:from>
      <cdr:x>0.02053</cdr:x>
      <cdr:y>0.02831</cdr:y>
    </cdr:from>
    <cdr:to>
      <cdr:x>0.04985</cdr:x>
      <cdr:y>0.10918</cdr:y>
    </cdr:to>
    <cdr:sp macro="" textlink="">
      <cdr:nvSpPr>
        <cdr:cNvPr id="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50.</a:t>
          </a:r>
        </a:p>
      </cdr:txBody>
    </cdr:sp>
  </cdr:relSizeAnchor>
  <cdr:relSizeAnchor xmlns:cdr="http://schemas.openxmlformats.org/drawingml/2006/chartDrawing">
    <cdr:from>
      <cdr:x>0.04985</cdr:x>
      <cdr:y>0.02831</cdr:y>
    </cdr:from>
    <cdr:to>
      <cdr:x>0.97347</cdr:x>
      <cdr:y>0.10918</cdr:y>
    </cdr:to>
    <cdr:sp macro="" textlink="">
      <cdr:nvSpPr>
        <cdr:cNvPr id="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in which students’ families helped develop or implement policies and programs related to school health during the past two years.</a:t>
          </a:r>
        </a:p>
      </cdr:txBody>
    </cdr:sp>
  </cdr:relSizeAnchor>
  <cdr:relSizeAnchor xmlns:cdr="http://schemas.openxmlformats.org/drawingml/2006/chartDrawing">
    <cdr:from>
      <cdr:x>0.02053</cdr:x>
      <cdr:y>0.91792</cdr:y>
    </cdr:from>
    <cdr:to>
      <cdr:x>0.97347</cdr:x>
      <cdr:y>0.9988</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0.89004</cdr:x>
      <cdr:y>0.95956</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panose="02020603050405020304" pitchFamily="18" charset="0"/>
            </a:rPr>
            <a:t>Page 79 of 79</a:t>
          </a:r>
        </a:p>
      </cdr:txBody>
    </cdr:sp>
  </cdr:relSizeAnchor>
  <cdr:relSizeAnchor xmlns:cdr="http://schemas.openxmlformats.org/drawingml/2006/chartDrawing">
    <cdr:from>
      <cdr:x>0.02053</cdr:x>
      <cdr:y>0.95956</cdr:y>
    </cdr:from>
    <cdr:to>
      <cdr:x>0.9808</cdr:x>
      <cdr:y>1</cdr:y>
    </cdr:to>
    <cdr:sp macro="" textlink="">
      <cdr:nvSpPr>
        <cdr:cNvPr id="6"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8.xml><?xml version="1.0" encoding="utf-8"?>
<c:userShapes xmlns:c="http://schemas.openxmlformats.org/drawingml/2006/chart">
  <cdr:relSizeAnchor xmlns:cdr="http://schemas.openxmlformats.org/drawingml/2006/chartDrawing">
    <cdr:from>
      <cdr:x>0.05278</cdr:x>
      <cdr:y>0.22685</cdr:y>
    </cdr:from>
    <cdr:to>
      <cdr:x>0.08056</cdr:x>
      <cdr:y>0.36574</cdr:y>
    </cdr:to>
    <cdr:sp macro="" textlink="">
      <cdr:nvSpPr>
        <cdr:cNvPr id="2" name="y1"/>
        <cdr:cNvSpPr txBox="1"/>
      </cdr:nvSpPr>
      <cdr:spPr>
        <a:xfrm xmlns:a="http://schemas.openxmlformats.org/drawingml/2006/main">
          <a:off x="241300" y="622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e.</a:t>
          </a:r>
        </a:p>
      </cdr:txBody>
    </cdr:sp>
  </cdr:relSizeAnchor>
  <cdr:relSizeAnchor xmlns:cdr="http://schemas.openxmlformats.org/drawingml/2006/chartDrawing">
    <cdr:from>
      <cdr:x>0.08056</cdr:x>
      <cdr:y>0.22685</cdr:y>
    </cdr:from>
    <cdr:to>
      <cdr:x>0.30278</cdr:x>
      <cdr:y>0.36574</cdr:y>
    </cdr:to>
    <cdr:sp macro="" textlink="">
      <cdr:nvSpPr>
        <cdr:cNvPr id="3" name="yt1"/>
        <cdr:cNvSpPr txBox="1"/>
      </cdr:nvSpPr>
      <cdr:spPr>
        <a:xfrm xmlns:a="http://schemas.openxmlformats.org/drawingml/2006/main">
          <a:off x="368300" y="622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Communicated to students about district’s local wellness policy</a:t>
          </a:r>
        </a:p>
      </cdr:txBody>
    </cdr:sp>
  </cdr:relSizeAnchor>
  <cdr:relSizeAnchor xmlns:cdr="http://schemas.openxmlformats.org/drawingml/2006/chartDrawing">
    <cdr:from>
      <cdr:x>0.05278</cdr:x>
      <cdr:y>0.45833</cdr:y>
    </cdr:from>
    <cdr:to>
      <cdr:x>0.08056</cdr:x>
      <cdr:y>0.59722</cdr:y>
    </cdr:to>
    <cdr:sp macro="" textlink="">
      <cdr:nvSpPr>
        <cdr:cNvPr id="4" name="y2"/>
        <cdr:cNvSpPr txBox="1"/>
      </cdr:nvSpPr>
      <cdr:spPr>
        <a:xfrm xmlns:a="http://schemas.openxmlformats.org/drawingml/2006/main">
          <a:off x="241300" y="1257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f.</a:t>
          </a:r>
        </a:p>
      </cdr:txBody>
    </cdr:sp>
  </cdr:relSizeAnchor>
  <cdr:relSizeAnchor xmlns:cdr="http://schemas.openxmlformats.org/drawingml/2006/chartDrawing">
    <cdr:from>
      <cdr:x>0.08056</cdr:x>
      <cdr:y>0.45833</cdr:y>
    </cdr:from>
    <cdr:to>
      <cdr:x>0.30278</cdr:x>
      <cdr:y>0.59722</cdr:y>
    </cdr:to>
    <cdr:sp macro="" textlink="">
      <cdr:nvSpPr>
        <cdr:cNvPr id="5" name="yt2"/>
        <cdr:cNvSpPr txBox="1"/>
      </cdr:nvSpPr>
      <cdr:spPr>
        <a:xfrm xmlns:a="http://schemas.openxmlformats.org/drawingml/2006/main">
          <a:off x="368300" y="1257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Measured school’s compliance with district’s local wellness policy</a:t>
          </a:r>
        </a:p>
      </cdr:txBody>
    </cdr:sp>
  </cdr:relSizeAnchor>
  <cdr:relSizeAnchor xmlns:cdr="http://schemas.openxmlformats.org/drawingml/2006/chartDrawing">
    <cdr:from>
      <cdr:x>0.05278</cdr:x>
      <cdr:y>0.67593</cdr:y>
    </cdr:from>
    <cdr:to>
      <cdr:x>0.08056</cdr:x>
      <cdr:y>0.81481</cdr:y>
    </cdr:to>
    <cdr:sp macro="" textlink="">
      <cdr:nvSpPr>
        <cdr:cNvPr id="6" name="y3"/>
        <cdr:cNvSpPr txBox="1"/>
      </cdr:nvSpPr>
      <cdr:spPr>
        <a:xfrm xmlns:a="http://schemas.openxmlformats.org/drawingml/2006/main">
          <a:off x="241300" y="18542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g.</a:t>
          </a:r>
        </a:p>
      </cdr:txBody>
    </cdr:sp>
  </cdr:relSizeAnchor>
  <cdr:relSizeAnchor xmlns:cdr="http://schemas.openxmlformats.org/drawingml/2006/chartDrawing">
    <cdr:from>
      <cdr:x>0.08056</cdr:x>
      <cdr:y>0.67593</cdr:y>
    </cdr:from>
    <cdr:to>
      <cdr:x>0.30278</cdr:x>
      <cdr:y>0.81481</cdr:y>
    </cdr:to>
    <cdr:sp macro="" textlink="">
      <cdr:nvSpPr>
        <cdr:cNvPr id="7" name="yt3"/>
        <cdr:cNvSpPr txBox="1"/>
      </cdr:nvSpPr>
      <cdr:spPr>
        <a:xfrm xmlns:a="http://schemas.openxmlformats.org/drawingml/2006/main">
          <a:off x="368300" y="18542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Developed an action plan that describes steps to meet requirements of district’s local wellness policy</a:t>
          </a:r>
        </a:p>
      </cdr:txBody>
    </cdr:sp>
  </cdr:relSizeAnchor>
  <cdr:relSizeAnchor xmlns:cdr="http://schemas.openxmlformats.org/drawingml/2006/chartDrawing">
    <cdr:from>
      <cdr:x>0.02053</cdr:x>
      <cdr:y>0.02831</cdr:y>
    </cdr:from>
    <cdr:to>
      <cdr:x>0.04985</cdr:x>
      <cdr:y>0.10918</cdr:y>
    </cdr:to>
    <cdr:sp macro="" textlink="">
      <cdr:nvSpPr>
        <cdr:cNvPr id="8"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4.</a:t>
          </a:r>
        </a:p>
      </cdr:txBody>
    </cdr:sp>
  </cdr:relSizeAnchor>
  <cdr:relSizeAnchor xmlns:cdr="http://schemas.openxmlformats.org/drawingml/2006/chartDrawing">
    <cdr:from>
      <cdr:x>0.04985</cdr:x>
      <cdr:y>0.02831</cdr:y>
    </cdr:from>
    <cdr:to>
      <cdr:x>0.97347</cdr:x>
      <cdr:y>0.10918</cdr:y>
    </cdr:to>
    <cdr:sp macro="" textlink="">
      <cdr:nvSpPr>
        <cdr:cNvPr id="9"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did the following activities during the past year.</a:t>
          </a:r>
        </a:p>
      </cdr:txBody>
    </cdr:sp>
  </cdr:relSizeAnchor>
  <cdr:relSizeAnchor xmlns:cdr="http://schemas.openxmlformats.org/drawingml/2006/chartDrawing">
    <cdr:from>
      <cdr:x>0.02053</cdr:x>
      <cdr:y>0.91792</cdr:y>
    </cdr:from>
    <cdr:to>
      <cdr:x>0.97347</cdr:x>
      <cdr:y>0.9988</cdr:y>
    </cdr:to>
    <cdr:sp macro="" textlink="">
      <cdr:nvSpPr>
        <cdr:cNvPr id="10"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0.89004</cdr:x>
      <cdr:y>0.95956</cdr:y>
    </cdr:from>
    <cdr:to>
      <cdr:x>1</cdr:x>
      <cdr:y>1</cdr:y>
    </cdr:to>
    <cdr:sp macro="" textlink="">
      <cdr:nvSpPr>
        <cdr:cNvPr id="11"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panose="02020603050405020304" pitchFamily="18" charset="0"/>
            </a:rPr>
            <a:t>Page 8 of 79</a:t>
          </a:r>
        </a:p>
      </cdr:txBody>
    </cdr:sp>
  </cdr:relSizeAnchor>
  <cdr:relSizeAnchor xmlns:cdr="http://schemas.openxmlformats.org/drawingml/2006/chartDrawing">
    <cdr:from>
      <cdr:x>0.02052</cdr:x>
      <cdr:y>0.95963</cdr:y>
    </cdr:from>
    <cdr:to>
      <cdr:x>0.9806</cdr:x>
      <cdr:y>1</cdr:y>
    </cdr:to>
    <cdr:sp macro="" textlink="">
      <cdr:nvSpPr>
        <cdr:cNvPr id="12"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9.xml><?xml version="1.0" encoding="utf-8"?>
<c:userShapes xmlns:c="http://schemas.openxmlformats.org/drawingml/2006/chart">
  <cdr:relSizeAnchor xmlns:cdr="http://schemas.openxmlformats.org/drawingml/2006/chartDrawing">
    <cdr:from>
      <cdr:x>0.02053</cdr:x>
      <cdr:y>0.02831</cdr:y>
    </cdr:from>
    <cdr:to>
      <cdr:x>0.04985</cdr:x>
      <cdr:y>0.10918</cdr:y>
    </cdr:to>
    <cdr:sp macro="" textlink="">
      <cdr:nvSpPr>
        <cdr:cNvPr id="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5.</a:t>
          </a:r>
        </a:p>
      </cdr:txBody>
    </cdr:sp>
  </cdr:relSizeAnchor>
  <cdr:relSizeAnchor xmlns:cdr="http://schemas.openxmlformats.org/drawingml/2006/chartDrawing">
    <cdr:from>
      <cdr:x>0.04985</cdr:x>
      <cdr:y>0.02831</cdr:y>
    </cdr:from>
    <cdr:to>
      <cdr:x>0.97347</cdr:x>
      <cdr:y>0.10918</cdr:y>
    </cdr:to>
    <cdr:sp macro="" textlink="">
      <cdr:nvSpPr>
        <cdr:cNvPr id="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currently have someone who oversees or coordinates school health and safety programs and activities.</a:t>
          </a:r>
        </a:p>
      </cdr:txBody>
    </cdr:sp>
  </cdr:relSizeAnchor>
  <cdr:relSizeAnchor xmlns:cdr="http://schemas.openxmlformats.org/drawingml/2006/chartDrawing">
    <cdr:from>
      <cdr:x>0.02053</cdr:x>
      <cdr:y>0.91792</cdr:y>
    </cdr:from>
    <cdr:to>
      <cdr:x>0.97347</cdr:x>
      <cdr:y>0.9988</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0.89004</cdr:x>
      <cdr:y>0.95956</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panose="02020603050405020304" pitchFamily="18" charset="0"/>
            </a:rPr>
            <a:t>Page 9 of 79</a:t>
          </a:r>
        </a:p>
      </cdr:txBody>
    </cdr:sp>
  </cdr:relSizeAnchor>
  <cdr:relSizeAnchor xmlns:cdr="http://schemas.openxmlformats.org/drawingml/2006/chartDrawing">
    <cdr:from>
      <cdr:x>0.02052</cdr:x>
      <cdr:y>0.9596</cdr:y>
    </cdr:from>
    <cdr:to>
      <cdr:x>0.98069</cdr:x>
      <cdr:y>1</cdr:y>
    </cdr:to>
    <cdr:sp macro="" textlink="">
      <cdr:nvSpPr>
        <cdr:cNvPr id="6"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9098958-9511-474E-BDAA-206D01C0FD26}" type="datetimeFigureOut">
              <a:rPr lang="en-US" smtClean="0"/>
              <a:t>11/29/2018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5AECDF-CC15-46A5-B886-E7875048D3A2}" type="slidenum">
              <a:rPr lang="en-US" smtClean="0"/>
              <a:t>‹#›</a:t>
            </a:fld>
            <a:endParaRPr lang="en-US"/>
          </a:p>
        </p:txBody>
      </p:sp>
    </p:spTree>
    <p:extLst>
      <p:ext uri="{BB962C8B-B14F-4D97-AF65-F5344CB8AC3E}">
        <p14:creationId xmlns:p14="http://schemas.microsoft.com/office/powerpoint/2010/main" val="25200264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9098958-9511-474E-BDAA-206D01C0FD26}" type="datetimeFigureOut">
              <a:rPr lang="en-US" smtClean="0"/>
              <a:t>11/29/2018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5AECDF-CC15-46A5-B886-E7875048D3A2}" type="slidenum">
              <a:rPr lang="en-US" smtClean="0"/>
              <a:t>‹#›</a:t>
            </a:fld>
            <a:endParaRPr lang="en-US"/>
          </a:p>
        </p:txBody>
      </p:sp>
    </p:spTree>
    <p:extLst>
      <p:ext uri="{BB962C8B-B14F-4D97-AF65-F5344CB8AC3E}">
        <p14:creationId xmlns:p14="http://schemas.microsoft.com/office/powerpoint/2010/main" val="7830224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9098958-9511-474E-BDAA-206D01C0FD26}" type="datetimeFigureOut">
              <a:rPr lang="en-US" smtClean="0"/>
              <a:t>11/29/2018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5AECDF-CC15-46A5-B886-E7875048D3A2}" type="slidenum">
              <a:rPr lang="en-US" smtClean="0"/>
              <a:t>‹#›</a:t>
            </a:fld>
            <a:endParaRPr lang="en-US"/>
          </a:p>
        </p:txBody>
      </p:sp>
    </p:spTree>
    <p:extLst>
      <p:ext uri="{BB962C8B-B14F-4D97-AF65-F5344CB8AC3E}">
        <p14:creationId xmlns:p14="http://schemas.microsoft.com/office/powerpoint/2010/main" val="36977135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9098958-9511-474E-BDAA-206D01C0FD26}" type="datetimeFigureOut">
              <a:rPr lang="en-US" smtClean="0"/>
              <a:t>11/29/2018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5AECDF-CC15-46A5-B886-E7875048D3A2}" type="slidenum">
              <a:rPr lang="en-US" smtClean="0"/>
              <a:t>‹#›</a:t>
            </a:fld>
            <a:endParaRPr lang="en-US"/>
          </a:p>
        </p:txBody>
      </p:sp>
    </p:spTree>
    <p:extLst>
      <p:ext uri="{BB962C8B-B14F-4D97-AF65-F5344CB8AC3E}">
        <p14:creationId xmlns:p14="http://schemas.microsoft.com/office/powerpoint/2010/main" val="5759059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smtClean="0"/>
              <a:t>Click to edit Master title style</a:t>
            </a:r>
            <a:endParaRPr lang="en-US"/>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9098958-9511-474E-BDAA-206D01C0FD26}" type="datetimeFigureOut">
              <a:rPr lang="en-US" smtClean="0"/>
              <a:t>11/29/2018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5AECDF-CC15-46A5-B886-E7875048D3A2}" type="slidenum">
              <a:rPr lang="en-US" smtClean="0"/>
              <a:t>‹#›</a:t>
            </a:fld>
            <a:endParaRPr lang="en-US"/>
          </a:p>
        </p:txBody>
      </p:sp>
    </p:spTree>
    <p:extLst>
      <p:ext uri="{BB962C8B-B14F-4D97-AF65-F5344CB8AC3E}">
        <p14:creationId xmlns:p14="http://schemas.microsoft.com/office/powerpoint/2010/main" val="21642191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9098958-9511-474E-BDAA-206D01C0FD26}" type="datetimeFigureOut">
              <a:rPr lang="en-US" smtClean="0"/>
              <a:t>11/29/2018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5AECDF-CC15-46A5-B886-E7875048D3A2}" type="slidenum">
              <a:rPr lang="en-US" smtClean="0"/>
              <a:t>‹#›</a:t>
            </a:fld>
            <a:endParaRPr lang="en-US"/>
          </a:p>
        </p:txBody>
      </p:sp>
    </p:spTree>
    <p:extLst>
      <p:ext uri="{BB962C8B-B14F-4D97-AF65-F5344CB8AC3E}">
        <p14:creationId xmlns:p14="http://schemas.microsoft.com/office/powerpoint/2010/main" val="39877430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9098958-9511-474E-BDAA-206D01C0FD26}" type="datetimeFigureOut">
              <a:rPr lang="en-US" smtClean="0"/>
              <a:t>11/29/2018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55AECDF-CC15-46A5-B886-E7875048D3A2}" type="slidenum">
              <a:rPr lang="en-US" smtClean="0"/>
              <a:t>‹#›</a:t>
            </a:fld>
            <a:endParaRPr lang="en-US"/>
          </a:p>
        </p:txBody>
      </p:sp>
    </p:spTree>
    <p:extLst>
      <p:ext uri="{BB962C8B-B14F-4D97-AF65-F5344CB8AC3E}">
        <p14:creationId xmlns:p14="http://schemas.microsoft.com/office/powerpoint/2010/main" val="3504690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9098958-9511-474E-BDAA-206D01C0FD26}" type="datetimeFigureOut">
              <a:rPr lang="en-US" smtClean="0"/>
              <a:t>11/29/2018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55AECDF-CC15-46A5-B886-E7875048D3A2}" type="slidenum">
              <a:rPr lang="en-US" smtClean="0"/>
              <a:t>‹#›</a:t>
            </a:fld>
            <a:endParaRPr lang="en-US"/>
          </a:p>
        </p:txBody>
      </p:sp>
    </p:spTree>
    <p:extLst>
      <p:ext uri="{BB962C8B-B14F-4D97-AF65-F5344CB8AC3E}">
        <p14:creationId xmlns:p14="http://schemas.microsoft.com/office/powerpoint/2010/main" val="10594660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9098958-9511-474E-BDAA-206D01C0FD26}" type="datetimeFigureOut">
              <a:rPr lang="en-US" smtClean="0"/>
              <a:t>11/29/2018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55AECDF-CC15-46A5-B886-E7875048D3A2}" type="slidenum">
              <a:rPr lang="en-US" smtClean="0"/>
              <a:t>‹#›</a:t>
            </a:fld>
            <a:endParaRPr lang="en-US"/>
          </a:p>
        </p:txBody>
      </p:sp>
    </p:spTree>
    <p:extLst>
      <p:ext uri="{BB962C8B-B14F-4D97-AF65-F5344CB8AC3E}">
        <p14:creationId xmlns:p14="http://schemas.microsoft.com/office/powerpoint/2010/main" val="42363233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p>
            <a:fld id="{29098958-9511-474E-BDAA-206D01C0FD26}" type="datetimeFigureOut">
              <a:rPr lang="en-US" smtClean="0"/>
              <a:t>11/29/2018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5AECDF-CC15-46A5-B886-E7875048D3A2}" type="slidenum">
              <a:rPr lang="en-US" smtClean="0"/>
              <a:t>‹#›</a:t>
            </a:fld>
            <a:endParaRPr lang="en-US"/>
          </a:p>
        </p:txBody>
      </p:sp>
    </p:spTree>
    <p:extLst>
      <p:ext uri="{BB962C8B-B14F-4D97-AF65-F5344CB8AC3E}">
        <p14:creationId xmlns:p14="http://schemas.microsoft.com/office/powerpoint/2010/main" val="28269829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p>
            <a:fld id="{29098958-9511-474E-BDAA-206D01C0FD26}" type="datetimeFigureOut">
              <a:rPr lang="en-US" smtClean="0"/>
              <a:t>11/29/2018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5AECDF-CC15-46A5-B886-E7875048D3A2}" type="slidenum">
              <a:rPr lang="en-US" smtClean="0"/>
              <a:t>‹#›</a:t>
            </a:fld>
            <a:endParaRPr lang="en-US"/>
          </a:p>
        </p:txBody>
      </p:sp>
    </p:spTree>
    <p:extLst>
      <p:ext uri="{BB962C8B-B14F-4D97-AF65-F5344CB8AC3E}">
        <p14:creationId xmlns:p14="http://schemas.microsoft.com/office/powerpoint/2010/main" val="11337085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29098958-9511-474E-BDAA-206D01C0FD26}" type="datetimeFigureOut">
              <a:rPr lang="en-US" smtClean="0"/>
              <a:t>11/29/2018</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55AECDF-CC15-46A5-B886-E7875048D3A2}" type="slidenum">
              <a:rPr lang="en-US" smtClean="0"/>
              <a:t>‹#›</a:t>
            </a:fld>
            <a:endParaRPr lang="en-US"/>
          </a:p>
        </p:txBody>
      </p:sp>
    </p:spTree>
    <p:extLst>
      <p:ext uri="{BB962C8B-B14F-4D97-AF65-F5344CB8AC3E}">
        <p14:creationId xmlns:p14="http://schemas.microsoft.com/office/powerpoint/2010/main" val="4482097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chart" Target="../charts/chart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chart" Target="../charts/chart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chart" Target="../charts/chart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chart" Target="../charts/chart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chart" Target="../charts/chart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chart" Target="../charts/chart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chart" Target="../charts/chart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chart" Target="../charts/chart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chart" Target="../charts/chart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chart" Target="../charts/chart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chart" Target="../charts/chart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chart" Target="../charts/chart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chart" Target="../charts/chart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chart" Target="../charts/chart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chart" Target="../charts/chart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chart" Target="../charts/chart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chart" Target="../charts/chart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chart" Target="../charts/chart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chart" Target="../charts/chart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chart" Target="../charts/chart32.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chart" Target="../charts/chart3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chart" Target="../charts/chart34.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chart" Target="../charts/chart35.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chart" Target="../charts/chart36.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chart" Target="../charts/chart37.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chart" Target="../charts/chart38.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chart" Target="../charts/chart39.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chart" Target="../charts/chart40.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chart" Target="../charts/chart41.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chart" Target="../charts/chart42.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chart" Target="../charts/chart43.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chart" Target="../charts/chart44.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chart" Target="../charts/chart45.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chart" Target="../charts/chart46.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chart" Target="../charts/chart47.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chart" Target="../charts/chart48.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chart" Target="../charts/chart49.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chart" Target="../charts/chart50.xml"/><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2" Type="http://schemas.openxmlformats.org/officeDocument/2006/relationships/chart" Target="../charts/chart51.xml"/><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chart" Target="../charts/chart52.xml"/><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chart" Target="../charts/chart53.xml"/><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chart" Target="../charts/chart54.xml"/><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chart" Target="../charts/chart55.xml"/><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2" Type="http://schemas.openxmlformats.org/officeDocument/2006/relationships/chart" Target="../charts/chart56.xml"/><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2" Type="http://schemas.openxmlformats.org/officeDocument/2006/relationships/chart" Target="../charts/chart57.xml"/><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2" Type="http://schemas.openxmlformats.org/officeDocument/2006/relationships/chart" Target="../charts/chart58.xml"/><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2" Type="http://schemas.openxmlformats.org/officeDocument/2006/relationships/chart" Target="../charts/chart59.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2" Type="http://schemas.openxmlformats.org/officeDocument/2006/relationships/chart" Target="../charts/chart60.xml"/><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2" Type="http://schemas.openxmlformats.org/officeDocument/2006/relationships/chart" Target="../charts/chart61.xml"/><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2" Type="http://schemas.openxmlformats.org/officeDocument/2006/relationships/chart" Target="../charts/chart62.xml"/><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2" Type="http://schemas.openxmlformats.org/officeDocument/2006/relationships/chart" Target="../charts/chart63.xml"/><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2" Type="http://schemas.openxmlformats.org/officeDocument/2006/relationships/chart" Target="../charts/chart64.xml"/><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2" Type="http://schemas.openxmlformats.org/officeDocument/2006/relationships/chart" Target="../charts/chart65.xml"/><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2" Type="http://schemas.openxmlformats.org/officeDocument/2006/relationships/chart" Target="../charts/chart66.xml"/><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2" Type="http://schemas.openxmlformats.org/officeDocument/2006/relationships/chart" Target="../charts/chart67.xml"/><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2" Type="http://schemas.openxmlformats.org/officeDocument/2006/relationships/chart" Target="../charts/chart68.xml"/><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2" Type="http://schemas.openxmlformats.org/officeDocument/2006/relationships/chart" Target="../charts/chart69.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2" Type="http://schemas.openxmlformats.org/officeDocument/2006/relationships/chart" Target="../charts/chart70.xml"/><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2" Type="http://schemas.openxmlformats.org/officeDocument/2006/relationships/chart" Target="../charts/chart71.xml"/><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2" Type="http://schemas.openxmlformats.org/officeDocument/2006/relationships/chart" Target="../charts/chart72.xml"/><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2" Type="http://schemas.openxmlformats.org/officeDocument/2006/relationships/chart" Target="../charts/chart73.xml"/><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2" Type="http://schemas.openxmlformats.org/officeDocument/2006/relationships/chart" Target="../charts/chart74.xml"/><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2" Type="http://schemas.openxmlformats.org/officeDocument/2006/relationships/chart" Target="../charts/chart75.xml"/><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2" Type="http://schemas.openxmlformats.org/officeDocument/2006/relationships/chart" Target="../charts/chart76.xml"/><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2" Type="http://schemas.openxmlformats.org/officeDocument/2006/relationships/chart" Target="../charts/chart77.xml"/><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2" Type="http://schemas.openxmlformats.org/officeDocument/2006/relationships/chart" Target="../charts/chart78.xml"/><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2" Type="http://schemas.openxmlformats.org/officeDocument/2006/relationships/chart" Target="../charts/chart79.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1785757784"/>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7844"/>
                </a:solidFill>
                <a:latin typeface="Arial" panose="020B0604020202020204" pitchFamily="34" charset="0"/>
              </a:rPr>
              <a:t>G E O R G I A</a:t>
            </a:r>
            <a:endParaRPr lang="en-US" sz="1100" b="1">
              <a:solidFill>
                <a:srgbClr val="00784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2018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00784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209204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719656169"/>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7844"/>
                </a:solidFill>
                <a:latin typeface="Arial" panose="020B0604020202020204" pitchFamily="34" charset="0"/>
              </a:rPr>
              <a:t>G E O R G I A</a:t>
            </a:r>
            <a:endParaRPr lang="en-US" sz="1100" b="1">
              <a:solidFill>
                <a:srgbClr val="00784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2018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00784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531100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3824077763"/>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7844"/>
                </a:solidFill>
                <a:latin typeface="Arial" panose="020B0604020202020204" pitchFamily="34" charset="0"/>
              </a:rPr>
              <a:t>G E O R G I A</a:t>
            </a:r>
            <a:endParaRPr lang="en-US" sz="1100" b="1">
              <a:solidFill>
                <a:srgbClr val="00784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2018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00784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540263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3172375317"/>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7844"/>
                </a:solidFill>
                <a:latin typeface="Arial" panose="020B0604020202020204" pitchFamily="34" charset="0"/>
              </a:rPr>
              <a:t>G E O R G I A</a:t>
            </a:r>
            <a:endParaRPr lang="en-US" sz="1100" b="1">
              <a:solidFill>
                <a:srgbClr val="00784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2018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00784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995333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3301057452"/>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7844"/>
                </a:solidFill>
                <a:latin typeface="Arial" panose="020B0604020202020204" pitchFamily="34" charset="0"/>
              </a:rPr>
              <a:t>G E O R G I A</a:t>
            </a:r>
            <a:endParaRPr lang="en-US" sz="1100" b="1">
              <a:solidFill>
                <a:srgbClr val="00784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2018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00784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770866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4048250562"/>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7844"/>
                </a:solidFill>
                <a:latin typeface="Arial" panose="020B0604020202020204" pitchFamily="34" charset="0"/>
              </a:rPr>
              <a:t>G E O R G I A</a:t>
            </a:r>
            <a:endParaRPr lang="en-US" sz="1100" b="1">
              <a:solidFill>
                <a:srgbClr val="00784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2018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00784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629694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4244167295"/>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7844"/>
                </a:solidFill>
                <a:latin typeface="Arial" panose="020B0604020202020204" pitchFamily="34" charset="0"/>
              </a:rPr>
              <a:t>G E O R G I A</a:t>
            </a:r>
            <a:endParaRPr lang="en-US" sz="1100" b="1">
              <a:solidFill>
                <a:srgbClr val="00784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2018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00784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433897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3987395424"/>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7844"/>
                </a:solidFill>
                <a:latin typeface="Arial" panose="020B0604020202020204" pitchFamily="34" charset="0"/>
              </a:rPr>
              <a:t>G E O R G I A</a:t>
            </a:r>
            <a:endParaRPr lang="en-US" sz="1100" b="1">
              <a:solidFill>
                <a:srgbClr val="00784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2018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00784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993636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3656982794"/>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7844"/>
                </a:solidFill>
                <a:latin typeface="Arial" panose="020B0604020202020204" pitchFamily="34" charset="0"/>
              </a:rPr>
              <a:t>G E O R G I A</a:t>
            </a:r>
            <a:endParaRPr lang="en-US" sz="1100" b="1">
              <a:solidFill>
                <a:srgbClr val="00784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2018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00784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161480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3754337377"/>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7844"/>
                </a:solidFill>
                <a:latin typeface="Arial" panose="020B0604020202020204" pitchFamily="34" charset="0"/>
              </a:rPr>
              <a:t>G E O R G I A</a:t>
            </a:r>
            <a:endParaRPr lang="en-US" sz="1100" b="1">
              <a:solidFill>
                <a:srgbClr val="00784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2018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00784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72312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185390943"/>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7844"/>
                </a:solidFill>
                <a:latin typeface="Arial" panose="020B0604020202020204" pitchFamily="34" charset="0"/>
              </a:rPr>
              <a:t>G E O R G I A</a:t>
            </a:r>
            <a:endParaRPr lang="en-US" sz="1100" b="1">
              <a:solidFill>
                <a:srgbClr val="00784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2018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00784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547025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2467224005"/>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7844"/>
                </a:solidFill>
                <a:latin typeface="Arial" panose="020B0604020202020204" pitchFamily="34" charset="0"/>
              </a:rPr>
              <a:t>G E O R G I A</a:t>
            </a:r>
            <a:endParaRPr lang="en-US" sz="1100" b="1">
              <a:solidFill>
                <a:srgbClr val="00784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2018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00784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4777244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945756134"/>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7844"/>
                </a:solidFill>
                <a:latin typeface="Arial" panose="020B0604020202020204" pitchFamily="34" charset="0"/>
              </a:rPr>
              <a:t>G E O R G I A</a:t>
            </a:r>
            <a:endParaRPr lang="en-US" sz="1100" b="1">
              <a:solidFill>
                <a:srgbClr val="00784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2018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00784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534566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2013083327"/>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7844"/>
                </a:solidFill>
                <a:latin typeface="Arial" panose="020B0604020202020204" pitchFamily="34" charset="0"/>
              </a:rPr>
              <a:t>G E O R G I A</a:t>
            </a:r>
            <a:endParaRPr lang="en-US" sz="1100" b="1">
              <a:solidFill>
                <a:srgbClr val="00784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2018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00784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097315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2100395839"/>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7844"/>
                </a:solidFill>
                <a:latin typeface="Arial" panose="020B0604020202020204" pitchFamily="34" charset="0"/>
              </a:rPr>
              <a:t>G E O R G I A</a:t>
            </a:r>
            <a:endParaRPr lang="en-US" sz="1100" b="1">
              <a:solidFill>
                <a:srgbClr val="00784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2018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00784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378888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839244380"/>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7844"/>
                </a:solidFill>
                <a:latin typeface="Arial" panose="020B0604020202020204" pitchFamily="34" charset="0"/>
              </a:rPr>
              <a:t>G E O R G I A</a:t>
            </a:r>
            <a:endParaRPr lang="en-US" sz="1100" b="1">
              <a:solidFill>
                <a:srgbClr val="00784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2018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00784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4149240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3822303876"/>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7844"/>
                </a:solidFill>
                <a:latin typeface="Arial" panose="020B0604020202020204" pitchFamily="34" charset="0"/>
              </a:rPr>
              <a:t>G E O R G I A</a:t>
            </a:r>
            <a:endParaRPr lang="en-US" sz="1100" b="1">
              <a:solidFill>
                <a:srgbClr val="00784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2018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00784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8155452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2345736405"/>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7844"/>
                </a:solidFill>
                <a:latin typeface="Arial" panose="020B0604020202020204" pitchFamily="34" charset="0"/>
              </a:rPr>
              <a:t>G E O R G I A</a:t>
            </a:r>
            <a:endParaRPr lang="en-US" sz="1100" b="1">
              <a:solidFill>
                <a:srgbClr val="00784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2018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00784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1378557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546956731"/>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7844"/>
                </a:solidFill>
                <a:latin typeface="Arial" panose="020B0604020202020204" pitchFamily="34" charset="0"/>
              </a:rPr>
              <a:t>G E O R G I A</a:t>
            </a:r>
            <a:endParaRPr lang="en-US" sz="1100" b="1">
              <a:solidFill>
                <a:srgbClr val="00784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2018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00784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8747760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734346784"/>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7844"/>
                </a:solidFill>
                <a:latin typeface="Arial" panose="020B0604020202020204" pitchFamily="34" charset="0"/>
              </a:rPr>
              <a:t>G E O R G I A</a:t>
            </a:r>
            <a:endParaRPr lang="en-US" sz="1100" b="1">
              <a:solidFill>
                <a:srgbClr val="00784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2018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00784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683311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532204659"/>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7844"/>
                </a:solidFill>
                <a:latin typeface="Arial" panose="020B0604020202020204" pitchFamily="34" charset="0"/>
              </a:rPr>
              <a:t>G E O R G I A</a:t>
            </a:r>
            <a:endParaRPr lang="en-US" sz="1100" b="1">
              <a:solidFill>
                <a:srgbClr val="00784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2018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00784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2717640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1656166493"/>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7844"/>
                </a:solidFill>
                <a:latin typeface="Arial" panose="020B0604020202020204" pitchFamily="34" charset="0"/>
              </a:rPr>
              <a:t>G E O R G I A</a:t>
            </a:r>
            <a:endParaRPr lang="en-US" sz="1100" b="1">
              <a:solidFill>
                <a:srgbClr val="00784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2018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00784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962874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1052103884"/>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7844"/>
                </a:solidFill>
                <a:latin typeface="Arial" panose="020B0604020202020204" pitchFamily="34" charset="0"/>
              </a:rPr>
              <a:t>G E O R G I A</a:t>
            </a:r>
            <a:endParaRPr lang="en-US" sz="1100" b="1">
              <a:solidFill>
                <a:srgbClr val="00784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2018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00784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716223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2278254627"/>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7844"/>
                </a:solidFill>
                <a:latin typeface="Arial" panose="020B0604020202020204" pitchFamily="34" charset="0"/>
              </a:rPr>
              <a:t>G E O R G I A</a:t>
            </a:r>
            <a:endParaRPr lang="en-US" sz="1100" b="1">
              <a:solidFill>
                <a:srgbClr val="00784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2018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00784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647574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366624688"/>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7844"/>
                </a:solidFill>
                <a:latin typeface="Arial" panose="020B0604020202020204" pitchFamily="34" charset="0"/>
              </a:rPr>
              <a:t>G E O R G I A</a:t>
            </a:r>
            <a:endParaRPr lang="en-US" sz="1100" b="1">
              <a:solidFill>
                <a:srgbClr val="00784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2018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00784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5748153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3890387224"/>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7844"/>
                </a:solidFill>
                <a:latin typeface="Arial" panose="020B0604020202020204" pitchFamily="34" charset="0"/>
              </a:rPr>
              <a:t>G E O R G I A</a:t>
            </a:r>
            <a:endParaRPr lang="en-US" sz="1100" b="1">
              <a:solidFill>
                <a:srgbClr val="00784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2018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00784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4659864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1033791085"/>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7844"/>
                </a:solidFill>
                <a:latin typeface="Arial" panose="020B0604020202020204" pitchFamily="34" charset="0"/>
              </a:rPr>
              <a:t>G E O R G I A</a:t>
            </a:r>
            <a:endParaRPr lang="en-US" sz="1100" b="1">
              <a:solidFill>
                <a:srgbClr val="00784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2018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00784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132305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750290146"/>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7844"/>
                </a:solidFill>
                <a:latin typeface="Arial" panose="020B0604020202020204" pitchFamily="34" charset="0"/>
              </a:rPr>
              <a:t>G E O R G I A</a:t>
            </a:r>
            <a:endParaRPr lang="en-US" sz="1100" b="1">
              <a:solidFill>
                <a:srgbClr val="00784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2018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00784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177315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3165273091"/>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7844"/>
                </a:solidFill>
                <a:latin typeface="Arial" panose="020B0604020202020204" pitchFamily="34" charset="0"/>
              </a:rPr>
              <a:t>G E O R G I A</a:t>
            </a:r>
            <a:endParaRPr lang="en-US" sz="1100" b="1">
              <a:solidFill>
                <a:srgbClr val="00784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2018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00784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1545946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2731267079"/>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7844"/>
                </a:solidFill>
                <a:latin typeface="Arial" panose="020B0604020202020204" pitchFamily="34" charset="0"/>
              </a:rPr>
              <a:t>G E O R G I A</a:t>
            </a:r>
            <a:endParaRPr lang="en-US" sz="1100" b="1">
              <a:solidFill>
                <a:srgbClr val="00784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2018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00784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4428732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50205616"/>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7844"/>
                </a:solidFill>
                <a:latin typeface="Arial" panose="020B0604020202020204" pitchFamily="34" charset="0"/>
              </a:rPr>
              <a:t>G E O R G I A</a:t>
            </a:r>
            <a:endParaRPr lang="en-US" sz="1100" b="1">
              <a:solidFill>
                <a:srgbClr val="00784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2018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00784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1927910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3711777052"/>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7844"/>
                </a:solidFill>
                <a:latin typeface="Arial" panose="020B0604020202020204" pitchFamily="34" charset="0"/>
              </a:rPr>
              <a:t>G E O R G I A</a:t>
            </a:r>
            <a:endParaRPr lang="en-US" sz="1100" b="1">
              <a:solidFill>
                <a:srgbClr val="00784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2018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00784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6846279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4003589292"/>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7844"/>
                </a:solidFill>
                <a:latin typeface="Arial" panose="020B0604020202020204" pitchFamily="34" charset="0"/>
              </a:rPr>
              <a:t>G E O R G I A</a:t>
            </a:r>
            <a:endParaRPr lang="en-US" sz="1100" b="1">
              <a:solidFill>
                <a:srgbClr val="00784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2018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00784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179898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2838776798"/>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7844"/>
                </a:solidFill>
                <a:latin typeface="Arial" panose="020B0604020202020204" pitchFamily="34" charset="0"/>
              </a:rPr>
              <a:t>G E O R G I A</a:t>
            </a:r>
            <a:endParaRPr lang="en-US" sz="1100" b="1">
              <a:solidFill>
                <a:srgbClr val="00784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2018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00784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5054042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4216270634"/>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7844"/>
                </a:solidFill>
                <a:latin typeface="Arial" panose="020B0604020202020204" pitchFamily="34" charset="0"/>
              </a:rPr>
              <a:t>G E O R G I A</a:t>
            </a:r>
            <a:endParaRPr lang="en-US" sz="1100" b="1">
              <a:solidFill>
                <a:srgbClr val="00784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2018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00784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772286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151344316"/>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7844"/>
                </a:solidFill>
                <a:latin typeface="Arial" panose="020B0604020202020204" pitchFamily="34" charset="0"/>
              </a:rPr>
              <a:t>G E O R G I A</a:t>
            </a:r>
            <a:endParaRPr lang="en-US" sz="1100" b="1">
              <a:solidFill>
                <a:srgbClr val="00784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2018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00784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8550122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1401914783"/>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7844"/>
                </a:solidFill>
                <a:latin typeface="Arial" panose="020B0604020202020204" pitchFamily="34" charset="0"/>
              </a:rPr>
              <a:t>G E O R G I A</a:t>
            </a:r>
            <a:endParaRPr lang="en-US" sz="1100" b="1">
              <a:solidFill>
                <a:srgbClr val="00784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2018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00784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8063750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2658823561"/>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7844"/>
                </a:solidFill>
                <a:latin typeface="Arial" panose="020B0604020202020204" pitchFamily="34" charset="0"/>
              </a:rPr>
              <a:t>G E O R G I A</a:t>
            </a:r>
            <a:endParaRPr lang="en-US" sz="1100" b="1">
              <a:solidFill>
                <a:srgbClr val="00784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2018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00784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7241459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3132310236"/>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7844"/>
                </a:solidFill>
                <a:latin typeface="Arial" panose="020B0604020202020204" pitchFamily="34" charset="0"/>
              </a:rPr>
              <a:t>G E O R G I A</a:t>
            </a:r>
            <a:endParaRPr lang="en-US" sz="1100" b="1">
              <a:solidFill>
                <a:srgbClr val="00784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2018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00784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3420144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842799176"/>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7844"/>
                </a:solidFill>
                <a:latin typeface="Arial" panose="020B0604020202020204" pitchFamily="34" charset="0"/>
              </a:rPr>
              <a:t>G E O R G I A</a:t>
            </a:r>
            <a:endParaRPr lang="en-US" sz="1100" b="1">
              <a:solidFill>
                <a:srgbClr val="00784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2018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00784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5925160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3031132947"/>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7844"/>
                </a:solidFill>
                <a:latin typeface="Arial" panose="020B0604020202020204" pitchFamily="34" charset="0"/>
              </a:rPr>
              <a:t>G E O R G I A</a:t>
            </a:r>
            <a:endParaRPr lang="en-US" sz="1100" b="1">
              <a:solidFill>
                <a:srgbClr val="00784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2018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00784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6003769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1864133307"/>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7844"/>
                </a:solidFill>
                <a:latin typeface="Arial" panose="020B0604020202020204" pitchFamily="34" charset="0"/>
              </a:rPr>
              <a:t>G E O R G I A</a:t>
            </a:r>
            <a:endParaRPr lang="en-US" sz="1100" b="1">
              <a:solidFill>
                <a:srgbClr val="00784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2018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00784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1786603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197191721"/>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7844"/>
                </a:solidFill>
                <a:latin typeface="Arial" panose="020B0604020202020204" pitchFamily="34" charset="0"/>
              </a:rPr>
              <a:t>G E O R G I A</a:t>
            </a:r>
            <a:endParaRPr lang="en-US" sz="1100" b="1">
              <a:solidFill>
                <a:srgbClr val="00784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2018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00784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1320665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3193918910"/>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7844"/>
                </a:solidFill>
                <a:latin typeface="Arial" panose="020B0604020202020204" pitchFamily="34" charset="0"/>
              </a:rPr>
              <a:t>G E O R G I A</a:t>
            </a:r>
            <a:endParaRPr lang="en-US" sz="1100" b="1">
              <a:solidFill>
                <a:srgbClr val="00784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2018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00784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895498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2415112946"/>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7844"/>
                </a:solidFill>
                <a:latin typeface="Arial" panose="020B0604020202020204" pitchFamily="34" charset="0"/>
              </a:rPr>
              <a:t>G E O R G I A</a:t>
            </a:r>
            <a:endParaRPr lang="en-US" sz="1100" b="1">
              <a:solidFill>
                <a:srgbClr val="00784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2018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00784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9367008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3193497137"/>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7844"/>
                </a:solidFill>
                <a:latin typeface="Arial" panose="020B0604020202020204" pitchFamily="34" charset="0"/>
              </a:rPr>
              <a:t>G E O R G I A</a:t>
            </a:r>
            <a:endParaRPr lang="en-US" sz="1100" b="1">
              <a:solidFill>
                <a:srgbClr val="00784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2018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00784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6813804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3049054129"/>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7844"/>
                </a:solidFill>
                <a:latin typeface="Arial" panose="020B0604020202020204" pitchFamily="34" charset="0"/>
              </a:rPr>
              <a:t>G E O R G I A</a:t>
            </a:r>
            <a:endParaRPr lang="en-US" sz="1100" b="1">
              <a:solidFill>
                <a:srgbClr val="00784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2018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00784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9255007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3194063054"/>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7844"/>
                </a:solidFill>
                <a:latin typeface="Arial" panose="020B0604020202020204" pitchFamily="34" charset="0"/>
              </a:rPr>
              <a:t>G E O R G I A</a:t>
            </a:r>
            <a:endParaRPr lang="en-US" sz="1100" b="1">
              <a:solidFill>
                <a:srgbClr val="00784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2018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00784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4302064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3106828944"/>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7844"/>
                </a:solidFill>
                <a:latin typeface="Arial" panose="020B0604020202020204" pitchFamily="34" charset="0"/>
              </a:rPr>
              <a:t>G E O R G I A</a:t>
            </a:r>
            <a:endParaRPr lang="en-US" sz="1100" b="1">
              <a:solidFill>
                <a:srgbClr val="00784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2018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00784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9747813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3101040137"/>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7844"/>
                </a:solidFill>
                <a:latin typeface="Arial" panose="020B0604020202020204" pitchFamily="34" charset="0"/>
              </a:rPr>
              <a:t>G E O R G I A</a:t>
            </a:r>
            <a:endParaRPr lang="en-US" sz="1100" b="1">
              <a:solidFill>
                <a:srgbClr val="00784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2018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00784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168045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2411903637"/>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7844"/>
                </a:solidFill>
                <a:latin typeface="Arial" panose="020B0604020202020204" pitchFamily="34" charset="0"/>
              </a:rPr>
              <a:t>G E O R G I A</a:t>
            </a:r>
            <a:endParaRPr lang="en-US" sz="1100" b="1">
              <a:solidFill>
                <a:srgbClr val="00784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2018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00784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6985997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1992677065"/>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7844"/>
                </a:solidFill>
                <a:latin typeface="Arial" panose="020B0604020202020204" pitchFamily="34" charset="0"/>
              </a:rPr>
              <a:t>G E O R G I A</a:t>
            </a:r>
            <a:endParaRPr lang="en-US" sz="1100" b="1">
              <a:solidFill>
                <a:srgbClr val="00784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2018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00784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888178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353120301"/>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7844"/>
                </a:solidFill>
                <a:latin typeface="Arial" panose="020B0604020202020204" pitchFamily="34" charset="0"/>
              </a:rPr>
              <a:t>G E O R G I A</a:t>
            </a:r>
            <a:endParaRPr lang="en-US" sz="1100" b="1">
              <a:solidFill>
                <a:srgbClr val="00784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2018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00784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0145279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3826984184"/>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7844"/>
                </a:solidFill>
                <a:latin typeface="Arial" panose="020B0604020202020204" pitchFamily="34" charset="0"/>
              </a:rPr>
              <a:t>G E O R G I A</a:t>
            </a:r>
            <a:endParaRPr lang="en-US" sz="1100" b="1">
              <a:solidFill>
                <a:srgbClr val="00784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2018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00784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3439377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222441675"/>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7844"/>
                </a:solidFill>
                <a:latin typeface="Arial" panose="020B0604020202020204" pitchFamily="34" charset="0"/>
              </a:rPr>
              <a:t>G E O R G I A</a:t>
            </a:r>
            <a:endParaRPr lang="en-US" sz="1100" b="1">
              <a:solidFill>
                <a:srgbClr val="00784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2018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00784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856577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898021561"/>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7844"/>
                </a:solidFill>
                <a:latin typeface="Arial" panose="020B0604020202020204" pitchFamily="34" charset="0"/>
              </a:rPr>
              <a:t>G E O R G I A</a:t>
            </a:r>
            <a:endParaRPr lang="en-US" sz="1100" b="1">
              <a:solidFill>
                <a:srgbClr val="00784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2018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00784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0940097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1146306988"/>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7844"/>
                </a:solidFill>
                <a:latin typeface="Arial" panose="020B0604020202020204" pitchFamily="34" charset="0"/>
              </a:rPr>
              <a:t>G E O R G I A</a:t>
            </a:r>
            <a:endParaRPr lang="en-US" sz="1100" b="1">
              <a:solidFill>
                <a:srgbClr val="00784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2018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00784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1735642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463958659"/>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7844"/>
                </a:solidFill>
                <a:latin typeface="Arial" panose="020B0604020202020204" pitchFamily="34" charset="0"/>
              </a:rPr>
              <a:t>G E O R G I A</a:t>
            </a:r>
            <a:endParaRPr lang="en-US" sz="1100" b="1">
              <a:solidFill>
                <a:srgbClr val="00784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2018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00784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755268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2953555538"/>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7844"/>
                </a:solidFill>
                <a:latin typeface="Arial" panose="020B0604020202020204" pitchFamily="34" charset="0"/>
              </a:rPr>
              <a:t>G E O R G I A</a:t>
            </a:r>
            <a:endParaRPr lang="en-US" sz="1100" b="1">
              <a:solidFill>
                <a:srgbClr val="00784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2018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00784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7076169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811767477"/>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7844"/>
                </a:solidFill>
                <a:latin typeface="Arial" panose="020B0604020202020204" pitchFamily="34" charset="0"/>
              </a:rPr>
              <a:t>G E O R G I A</a:t>
            </a:r>
            <a:endParaRPr lang="en-US" sz="1100" b="1">
              <a:solidFill>
                <a:srgbClr val="00784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2018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00784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7548724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257472427"/>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7844"/>
                </a:solidFill>
                <a:latin typeface="Arial" panose="020B0604020202020204" pitchFamily="34" charset="0"/>
              </a:rPr>
              <a:t>G E O R G I A</a:t>
            </a:r>
            <a:endParaRPr lang="en-US" sz="1100" b="1">
              <a:solidFill>
                <a:srgbClr val="00784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2018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00784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76798357"/>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3516188866"/>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7844"/>
                </a:solidFill>
                <a:latin typeface="Arial" panose="020B0604020202020204" pitchFamily="34" charset="0"/>
              </a:rPr>
              <a:t>G E O R G I A</a:t>
            </a:r>
            <a:endParaRPr lang="en-US" sz="1100" b="1">
              <a:solidFill>
                <a:srgbClr val="00784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2018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00784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11256936"/>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2894744311"/>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7844"/>
                </a:solidFill>
                <a:latin typeface="Arial" panose="020B0604020202020204" pitchFamily="34" charset="0"/>
              </a:rPr>
              <a:t>G E O R G I A</a:t>
            </a:r>
            <a:endParaRPr lang="en-US" sz="1100" b="1">
              <a:solidFill>
                <a:srgbClr val="00784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2018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00784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28756845"/>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3766692153"/>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7844"/>
                </a:solidFill>
                <a:latin typeface="Arial" panose="020B0604020202020204" pitchFamily="34" charset="0"/>
              </a:rPr>
              <a:t>G E O R G I A</a:t>
            </a:r>
            <a:endParaRPr lang="en-US" sz="1100" b="1">
              <a:solidFill>
                <a:srgbClr val="00784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2018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00784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21782010"/>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2459011569"/>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7844"/>
                </a:solidFill>
                <a:latin typeface="Arial" panose="020B0604020202020204" pitchFamily="34" charset="0"/>
              </a:rPr>
              <a:t>G E O R G I A</a:t>
            </a:r>
            <a:endParaRPr lang="en-US" sz="1100" b="1">
              <a:solidFill>
                <a:srgbClr val="00784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2018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00784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1655380"/>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1097555747"/>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7844"/>
                </a:solidFill>
                <a:latin typeface="Arial" panose="020B0604020202020204" pitchFamily="34" charset="0"/>
              </a:rPr>
              <a:t>G E O R G I A</a:t>
            </a:r>
            <a:endParaRPr lang="en-US" sz="1100" b="1">
              <a:solidFill>
                <a:srgbClr val="00784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2018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00784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390787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3819051051"/>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7844"/>
                </a:solidFill>
                <a:latin typeface="Arial" panose="020B0604020202020204" pitchFamily="34" charset="0"/>
              </a:rPr>
              <a:t>G E O R G I A</a:t>
            </a:r>
            <a:endParaRPr lang="en-US" sz="1100" b="1">
              <a:solidFill>
                <a:srgbClr val="00784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2018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00784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55247008"/>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908586281"/>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7844"/>
                </a:solidFill>
                <a:latin typeface="Arial" panose="020B0604020202020204" pitchFamily="34" charset="0"/>
              </a:rPr>
              <a:t>G E O R G I A</a:t>
            </a:r>
            <a:endParaRPr lang="en-US" sz="1100" b="1">
              <a:solidFill>
                <a:srgbClr val="00784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2018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00784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78195016"/>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664491950"/>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7844"/>
                </a:solidFill>
                <a:latin typeface="Arial" panose="020B0604020202020204" pitchFamily="34" charset="0"/>
              </a:rPr>
              <a:t>G E O R G I A</a:t>
            </a:r>
            <a:endParaRPr lang="en-US" sz="1100" b="1">
              <a:solidFill>
                <a:srgbClr val="00784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2018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00784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92660655"/>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680497707"/>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7844"/>
                </a:solidFill>
                <a:latin typeface="Arial" panose="020B0604020202020204" pitchFamily="34" charset="0"/>
              </a:rPr>
              <a:t>G E O R G I A</a:t>
            </a:r>
            <a:endParaRPr lang="en-US" sz="1100" b="1">
              <a:solidFill>
                <a:srgbClr val="00784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2018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00784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38882332"/>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741321485"/>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7844"/>
                </a:solidFill>
                <a:latin typeface="Arial" panose="020B0604020202020204" pitchFamily="34" charset="0"/>
              </a:rPr>
              <a:t>G E O R G I A</a:t>
            </a:r>
            <a:endParaRPr lang="en-US" sz="1100" b="1">
              <a:solidFill>
                <a:srgbClr val="00784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2018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00784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82509669"/>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1711060747"/>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7844"/>
                </a:solidFill>
                <a:latin typeface="Arial" panose="020B0604020202020204" pitchFamily="34" charset="0"/>
              </a:rPr>
              <a:t>G E O R G I A</a:t>
            </a:r>
            <a:endParaRPr lang="en-US" sz="1100" b="1">
              <a:solidFill>
                <a:srgbClr val="00784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2018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00784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51630054"/>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1470468717"/>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7844"/>
                </a:solidFill>
                <a:latin typeface="Arial" panose="020B0604020202020204" pitchFamily="34" charset="0"/>
              </a:rPr>
              <a:t>G E O R G I A</a:t>
            </a:r>
            <a:endParaRPr lang="en-US" sz="1100" b="1">
              <a:solidFill>
                <a:srgbClr val="00784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2018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00784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79616504"/>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2387822434"/>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7844"/>
                </a:solidFill>
                <a:latin typeface="Arial" panose="020B0604020202020204" pitchFamily="34" charset="0"/>
              </a:rPr>
              <a:t>G E O R G I A</a:t>
            </a:r>
            <a:endParaRPr lang="en-US" sz="1100" b="1">
              <a:solidFill>
                <a:srgbClr val="00784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2018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00784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34068771"/>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1343301124"/>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7844"/>
                </a:solidFill>
                <a:latin typeface="Arial" panose="020B0604020202020204" pitchFamily="34" charset="0"/>
              </a:rPr>
              <a:t>G E O R G I A</a:t>
            </a:r>
            <a:endParaRPr lang="en-US" sz="1100" b="1">
              <a:solidFill>
                <a:srgbClr val="00784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2018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00784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71549990"/>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2998868140"/>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7844"/>
                </a:solidFill>
                <a:latin typeface="Arial" panose="020B0604020202020204" pitchFamily="34" charset="0"/>
              </a:rPr>
              <a:t>G E O R G I A</a:t>
            </a:r>
            <a:endParaRPr lang="en-US" sz="1100" b="1">
              <a:solidFill>
                <a:srgbClr val="00784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2018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00784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18340454"/>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3426995047"/>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7844"/>
                </a:solidFill>
                <a:latin typeface="Arial" panose="020B0604020202020204" pitchFamily="34" charset="0"/>
              </a:rPr>
              <a:t>G E O R G I A</a:t>
            </a:r>
            <a:endParaRPr lang="en-US" sz="1100" b="1">
              <a:solidFill>
                <a:srgbClr val="00784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2018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00784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69122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1587575875"/>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7844"/>
                </a:solidFill>
                <a:latin typeface="Arial" panose="020B0604020202020204" pitchFamily="34" charset="0"/>
              </a:rPr>
              <a:t>G E O R G I A</a:t>
            </a:r>
            <a:endParaRPr lang="en-US" sz="1100" b="1">
              <a:solidFill>
                <a:srgbClr val="00784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2018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00784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985816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1451192796"/>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7844"/>
                </a:solidFill>
                <a:latin typeface="Arial" panose="020B0604020202020204" pitchFamily="34" charset="0"/>
              </a:rPr>
              <a:t>G E O R G I A</a:t>
            </a:r>
            <a:endParaRPr lang="en-US" sz="1100" b="1">
              <a:solidFill>
                <a:srgbClr val="00784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2018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00784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090213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0</TotalTime>
  <Words>6432</Words>
  <Application>Microsoft Office PowerPoint</Application>
  <PresentationFormat>Overhead</PresentationFormat>
  <Paragraphs>1182</Paragraphs>
  <Slides>79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79</vt:i4>
      </vt:variant>
    </vt:vector>
  </HeadingPairs>
  <TitlesOfParts>
    <vt:vector size="84"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Westat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Alla Belenky</dc:creator>
  <cp:lastModifiedBy>Alla Belenky</cp:lastModifiedBy>
  <cp:revision>1</cp:revision>
  <dcterms:created xsi:type="dcterms:W3CDTF">2018-11-29T18:50:38Z</dcterms:created>
  <dcterms:modified xsi:type="dcterms:W3CDTF">2018-11-29T18:51:13Z</dcterms:modified>
</cp:coreProperties>
</file>