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handoutMasterIdLst>
    <p:handoutMasterId r:id="rId25"/>
  </p:handout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57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Fb9Ha+Z3w9quzrMafSZQEQ==" hashData="sEmwK+xLb+h4KuCaVobndqbZ47Y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2" autoAdjust="0"/>
    <p:restoredTop sz="94651" autoAdjust="0"/>
  </p:normalViewPr>
  <p:slideViewPr>
    <p:cSldViewPr>
      <p:cViewPr>
        <p:scale>
          <a:sx n="103" d="100"/>
          <a:sy n="103" d="100"/>
        </p:scale>
        <p:origin x="-474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48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9BEDDE-E955-47E0-A4E3-9974B6720D6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FDAED06-BEED-4250-B921-C0497E18D37D}">
      <dgm:prSet phldrT="[Text]" custT="1"/>
      <dgm:spPr/>
      <dgm:t>
        <a:bodyPr lIns="0" tIns="182880" rIns="0" bIns="0" anchor="t"/>
        <a:lstStyle/>
        <a:p>
          <a:pPr>
            <a:lnSpc>
              <a:spcPts val="2600"/>
            </a:lnSpc>
            <a:spcAft>
              <a:spcPts val="0"/>
            </a:spcAft>
          </a:pPr>
          <a:r>
            <a:rPr lang="en-US" sz="3600" b="0" dirty="0" smtClean="0">
              <a:solidFill>
                <a:srgbClr val="FF0000"/>
              </a:solidFill>
              <a:latin typeface="+mj-lt"/>
            </a:rPr>
            <a:t>1</a:t>
          </a:r>
          <a:r>
            <a:rPr lang="en-US" sz="3600" b="0" baseline="30000" dirty="0" smtClean="0">
              <a:solidFill>
                <a:srgbClr val="FF0000"/>
              </a:solidFill>
              <a:latin typeface="+mj-lt"/>
            </a:rPr>
            <a:t>st</a:t>
          </a:r>
          <a:r>
            <a:rPr lang="en-US" sz="2600" dirty="0" smtClean="0"/>
            <a:t> </a:t>
          </a:r>
        </a:p>
        <a:p>
          <a:pPr>
            <a:lnSpc>
              <a:spcPts val="2500"/>
            </a:lnSpc>
            <a:spcAft>
              <a:spcPts val="0"/>
            </a:spcAft>
          </a:pPr>
          <a:endParaRPr lang="en-US" sz="2400" dirty="0" smtClean="0"/>
        </a:p>
        <a:p>
          <a:pPr>
            <a:lnSpc>
              <a:spcPts val="2500"/>
            </a:lnSpc>
            <a:spcAft>
              <a:spcPts val="0"/>
            </a:spcAft>
          </a:pPr>
          <a:r>
            <a:rPr lang="en-US" sz="2400" dirty="0" smtClean="0"/>
            <a:t>Keeping the Patient at the Center </a:t>
          </a:r>
          <a:endParaRPr lang="en-US" sz="2400" dirty="0"/>
        </a:p>
      </dgm:t>
    </dgm:pt>
    <dgm:pt modelId="{4DF9C63D-A32F-4DDE-97B2-FDF7B5B16AD1}" type="parTrans" cxnId="{CE2ABBB8-622F-4444-A515-215C2BCC979C}">
      <dgm:prSet/>
      <dgm:spPr/>
      <dgm:t>
        <a:bodyPr/>
        <a:lstStyle/>
        <a:p>
          <a:endParaRPr lang="en-US"/>
        </a:p>
      </dgm:t>
    </dgm:pt>
    <dgm:pt modelId="{41D7E16A-297A-4D51-A3DD-F89C7EB97ABD}" type="sibTrans" cxnId="{CE2ABBB8-622F-4444-A515-215C2BCC979C}">
      <dgm:prSet/>
      <dgm:spPr/>
      <dgm:t>
        <a:bodyPr/>
        <a:lstStyle/>
        <a:p>
          <a:endParaRPr lang="en-US"/>
        </a:p>
      </dgm:t>
    </dgm:pt>
    <dgm:pt modelId="{5BC933A9-38D6-47BF-B269-A5AD25A28E78}">
      <dgm:prSet custT="1"/>
      <dgm:spPr/>
      <dgm:t>
        <a:bodyPr lIns="45720" tIns="91440" rIns="0" bIns="0" anchor="t" anchorCtr="0"/>
        <a:lstStyle/>
        <a:p>
          <a:pPr algn="ctr">
            <a:lnSpc>
              <a:spcPts val="2500"/>
            </a:lnSpc>
            <a:spcAft>
              <a:spcPts val="0"/>
            </a:spcAft>
          </a:pPr>
          <a:r>
            <a:rPr lang="en-US" sz="2000" dirty="0" smtClean="0"/>
            <a:t> </a:t>
          </a:r>
          <a:r>
            <a:rPr lang="en-US" sz="3600" b="0" dirty="0" smtClean="0">
              <a:solidFill>
                <a:srgbClr val="FF0000"/>
              </a:solidFill>
              <a:latin typeface="+mj-lt"/>
            </a:rPr>
            <a:t>+</a:t>
          </a:r>
          <a:r>
            <a:rPr lang="en-US" sz="2400" dirty="0" smtClean="0"/>
            <a:t> </a:t>
          </a:r>
        </a:p>
        <a:p>
          <a:pPr algn="l">
            <a:lnSpc>
              <a:spcPts val="2500"/>
            </a:lnSpc>
            <a:spcAft>
              <a:spcPts val="0"/>
            </a:spcAft>
          </a:pPr>
          <a:r>
            <a:rPr lang="en-US" sz="2400" spc="-50" baseline="0" dirty="0" smtClean="0"/>
            <a:t>CMS and HHS Priorities </a:t>
          </a:r>
        </a:p>
      </dgm:t>
    </dgm:pt>
    <dgm:pt modelId="{C2BF97CE-DF59-4459-BB58-302800A0F0AF}" type="parTrans" cxnId="{26C952A0-C419-4C55-B199-5F49853C5A3F}">
      <dgm:prSet/>
      <dgm:spPr/>
      <dgm:t>
        <a:bodyPr/>
        <a:lstStyle/>
        <a:p>
          <a:endParaRPr lang="en-US"/>
        </a:p>
      </dgm:t>
    </dgm:pt>
    <dgm:pt modelId="{D47AB1BD-7F45-4F0A-8E5B-A84974214D74}" type="sibTrans" cxnId="{26C952A0-C419-4C55-B199-5F49853C5A3F}">
      <dgm:prSet/>
      <dgm:spPr/>
      <dgm:t>
        <a:bodyPr/>
        <a:lstStyle/>
        <a:p>
          <a:endParaRPr lang="en-US"/>
        </a:p>
      </dgm:t>
    </dgm:pt>
    <dgm:pt modelId="{31D85F0C-D709-4B17-A63F-613423634D2C}">
      <dgm:prSet custT="1"/>
      <dgm:spPr/>
      <dgm:t>
        <a:bodyPr lIns="0" tIns="91440" rIns="0" bIns="0" anchor="t" anchorCtr="0"/>
        <a:lstStyle/>
        <a:p>
          <a:pPr>
            <a:lnSpc>
              <a:spcPts val="2500"/>
            </a:lnSpc>
            <a:spcAft>
              <a:spcPts val="0"/>
            </a:spcAft>
          </a:pPr>
          <a:r>
            <a:rPr lang="en-US" sz="4000" b="1" u="none" dirty="0" smtClean="0">
              <a:solidFill>
                <a:srgbClr val="FF0000"/>
              </a:solidFill>
            </a:rPr>
            <a:t>=</a:t>
          </a:r>
        </a:p>
        <a:p>
          <a:pPr>
            <a:lnSpc>
              <a:spcPts val="2500"/>
            </a:lnSpc>
            <a:spcAft>
              <a:spcPts val="0"/>
            </a:spcAft>
          </a:pPr>
          <a:r>
            <a:rPr lang="en-US" sz="2000" u="none" dirty="0" smtClean="0"/>
            <a:t> </a:t>
          </a:r>
        </a:p>
        <a:p>
          <a:pPr>
            <a:lnSpc>
              <a:spcPts val="2500"/>
            </a:lnSpc>
            <a:spcAft>
              <a:spcPts val="0"/>
            </a:spcAft>
          </a:pPr>
          <a:r>
            <a:rPr lang="en-US" sz="2400" u="none" dirty="0" smtClean="0"/>
            <a:t>QIO </a:t>
          </a:r>
        </a:p>
        <a:p>
          <a:pPr>
            <a:lnSpc>
              <a:spcPts val="2500"/>
            </a:lnSpc>
            <a:spcAft>
              <a:spcPts val="0"/>
            </a:spcAft>
          </a:pPr>
          <a:r>
            <a:rPr lang="en-US" sz="2400" u="none" dirty="0" smtClean="0"/>
            <a:t>11</a:t>
          </a:r>
          <a:r>
            <a:rPr lang="en-US" sz="2400" u="none" baseline="30000" dirty="0" smtClean="0"/>
            <a:t>th</a:t>
          </a:r>
          <a:r>
            <a:rPr lang="en-US" sz="2400" u="none" dirty="0" smtClean="0"/>
            <a:t> SOW</a:t>
          </a:r>
        </a:p>
      </dgm:t>
    </dgm:pt>
    <dgm:pt modelId="{FA200BA1-5CF5-4DB3-9018-9D11A35EA5C4}" type="parTrans" cxnId="{008CC89F-B2F1-4FBC-890D-6D8667BE5AAD}">
      <dgm:prSet/>
      <dgm:spPr/>
      <dgm:t>
        <a:bodyPr/>
        <a:lstStyle/>
        <a:p>
          <a:endParaRPr lang="en-US"/>
        </a:p>
      </dgm:t>
    </dgm:pt>
    <dgm:pt modelId="{488E3037-BC77-4822-9EAB-590AB738C7B0}" type="sibTrans" cxnId="{008CC89F-B2F1-4FBC-890D-6D8667BE5AAD}">
      <dgm:prSet/>
      <dgm:spPr/>
      <dgm:t>
        <a:bodyPr/>
        <a:lstStyle/>
        <a:p>
          <a:endParaRPr lang="en-US"/>
        </a:p>
      </dgm:t>
    </dgm:pt>
    <dgm:pt modelId="{10CE7E56-9D88-421B-854F-9A77958C3002}">
      <dgm:prSet custT="1"/>
      <dgm:spPr/>
      <dgm:t>
        <a:bodyPr lIns="45720" tIns="91440" rIns="0" bIns="0" anchor="t" anchorCtr="0"/>
        <a:lstStyle/>
        <a:p>
          <a:pPr algn="ctr">
            <a:lnSpc>
              <a:spcPts val="2500"/>
            </a:lnSpc>
            <a:spcAft>
              <a:spcPts val="0"/>
            </a:spcAft>
          </a:pPr>
          <a:r>
            <a:rPr lang="en-US" sz="3600" b="0" dirty="0" smtClean="0">
              <a:solidFill>
                <a:srgbClr val="FF0000"/>
              </a:solidFill>
              <a:latin typeface="+mj-lt"/>
            </a:rPr>
            <a:t>+</a:t>
          </a:r>
        </a:p>
        <a:p>
          <a:pPr algn="l">
            <a:lnSpc>
              <a:spcPts val="2500"/>
            </a:lnSpc>
            <a:spcAft>
              <a:spcPts val="0"/>
            </a:spcAft>
          </a:pPr>
          <a:r>
            <a:rPr lang="en-US" sz="2400" spc="-50" baseline="0" dirty="0" smtClean="0"/>
            <a:t>Statutory Require-</a:t>
          </a:r>
          <a:r>
            <a:rPr lang="en-US" sz="2400" spc="-50" baseline="0" dirty="0" err="1" smtClean="0"/>
            <a:t>ments</a:t>
          </a:r>
          <a:r>
            <a:rPr lang="en-US" sz="2400" spc="-50" baseline="0" dirty="0" smtClean="0"/>
            <a:t> </a:t>
          </a:r>
        </a:p>
      </dgm:t>
    </dgm:pt>
    <dgm:pt modelId="{C35A88E8-E528-4677-805B-02FC9255B1F9}" type="parTrans" cxnId="{65225F15-937D-4E00-B3CC-40C02975E522}">
      <dgm:prSet/>
      <dgm:spPr/>
      <dgm:t>
        <a:bodyPr/>
        <a:lstStyle/>
        <a:p>
          <a:endParaRPr lang="en-US"/>
        </a:p>
      </dgm:t>
    </dgm:pt>
    <dgm:pt modelId="{7C19C801-7827-4B24-B428-5FB1AA9FFE9E}" type="sibTrans" cxnId="{65225F15-937D-4E00-B3CC-40C02975E522}">
      <dgm:prSet/>
      <dgm:spPr/>
      <dgm:t>
        <a:bodyPr/>
        <a:lstStyle/>
        <a:p>
          <a:endParaRPr lang="en-US"/>
        </a:p>
      </dgm:t>
    </dgm:pt>
    <dgm:pt modelId="{0B34126A-15CE-42B1-89E8-43BD08738EF3}">
      <dgm:prSet custT="1"/>
      <dgm:spPr/>
      <dgm:t>
        <a:bodyPr lIns="18288" tIns="91440" rIns="0" bIns="0" anchor="t"/>
        <a:lstStyle/>
        <a:p>
          <a:pPr algn="ctr">
            <a:lnSpc>
              <a:spcPts val="2500"/>
            </a:lnSpc>
            <a:spcAft>
              <a:spcPts val="0"/>
            </a:spcAft>
          </a:pPr>
          <a:r>
            <a:rPr lang="en-US" sz="3600" b="0" dirty="0" smtClean="0">
              <a:solidFill>
                <a:srgbClr val="FF0000"/>
              </a:solidFill>
              <a:latin typeface="+mj-lt"/>
            </a:rPr>
            <a:t>+</a:t>
          </a:r>
        </a:p>
        <a:p>
          <a:pPr algn="l">
            <a:lnSpc>
              <a:spcPts val="2500"/>
            </a:lnSpc>
            <a:spcAft>
              <a:spcPts val="0"/>
            </a:spcAft>
          </a:pPr>
          <a:r>
            <a:rPr lang="en-US" sz="2400" dirty="0" smtClean="0"/>
            <a:t>Evidence &amp; Input from National &amp; Local Leaders in the Field</a:t>
          </a:r>
        </a:p>
      </dgm:t>
    </dgm:pt>
    <dgm:pt modelId="{C60E3165-1FAB-4290-849E-D964E2204E8F}" type="parTrans" cxnId="{1390A0AE-DE5C-424E-A9DE-67B863DF540F}">
      <dgm:prSet/>
      <dgm:spPr/>
      <dgm:t>
        <a:bodyPr/>
        <a:lstStyle/>
        <a:p>
          <a:endParaRPr lang="en-US"/>
        </a:p>
      </dgm:t>
    </dgm:pt>
    <dgm:pt modelId="{F7D902B7-09C9-4A9E-8841-190C64C8E554}" type="sibTrans" cxnId="{1390A0AE-DE5C-424E-A9DE-67B863DF540F}">
      <dgm:prSet/>
      <dgm:spPr/>
      <dgm:t>
        <a:bodyPr/>
        <a:lstStyle/>
        <a:p>
          <a:endParaRPr lang="en-US"/>
        </a:p>
      </dgm:t>
    </dgm:pt>
    <dgm:pt modelId="{333104A5-3404-4DB5-B173-9330F720DACC}">
      <dgm:prSet custT="1"/>
      <dgm:spPr/>
      <dgm:t>
        <a:bodyPr lIns="27432" tIns="91440" rIns="0" bIns="0" anchor="t" anchorCtr="0"/>
        <a:lstStyle/>
        <a:p>
          <a:pPr algn="ctr">
            <a:lnSpc>
              <a:spcPts val="2500"/>
            </a:lnSpc>
            <a:spcAft>
              <a:spcPts val="0"/>
            </a:spcAft>
          </a:pPr>
          <a:r>
            <a:rPr lang="en-US" sz="3600" b="0" dirty="0" smtClean="0">
              <a:solidFill>
                <a:srgbClr val="FF0000"/>
              </a:solidFill>
              <a:latin typeface="+mj-lt"/>
            </a:rPr>
            <a:t>+</a:t>
          </a:r>
          <a:r>
            <a:rPr lang="en-US" sz="2000" b="1" dirty="0" smtClean="0">
              <a:solidFill>
                <a:srgbClr val="FF0000"/>
              </a:solidFill>
            </a:rPr>
            <a:t> </a:t>
          </a:r>
        </a:p>
        <a:p>
          <a:pPr algn="l">
            <a:lnSpc>
              <a:spcPts val="2500"/>
            </a:lnSpc>
            <a:spcAft>
              <a:spcPts val="0"/>
            </a:spcAft>
          </a:pPr>
          <a:r>
            <a:rPr lang="en-US" sz="2400" spc="0" baseline="0" dirty="0" err="1" smtClean="0"/>
            <a:t>Experi-ence</a:t>
          </a:r>
          <a:r>
            <a:rPr lang="en-US" sz="2400" spc="0" dirty="0" smtClean="0"/>
            <a:t> &amp; </a:t>
          </a:r>
          <a:r>
            <a:rPr lang="en-US" sz="2400" spc="-50" dirty="0" smtClean="0"/>
            <a:t>Data from 10</a:t>
          </a:r>
          <a:r>
            <a:rPr lang="en-US" sz="2400" spc="-50" baseline="30000" dirty="0" smtClean="0"/>
            <a:t>th</a:t>
          </a:r>
          <a:r>
            <a:rPr lang="en-US" sz="2400" spc="-50" dirty="0" smtClean="0"/>
            <a:t> SOW and Previous Contracts </a:t>
          </a:r>
          <a:endParaRPr lang="en-US" sz="2400" spc="-50" dirty="0"/>
        </a:p>
      </dgm:t>
    </dgm:pt>
    <dgm:pt modelId="{851710F8-61D9-4113-8B28-E99093E7D990}" type="parTrans" cxnId="{596DBD04-DC4D-4F65-875C-E00A692A4014}">
      <dgm:prSet/>
      <dgm:spPr/>
      <dgm:t>
        <a:bodyPr/>
        <a:lstStyle/>
        <a:p>
          <a:endParaRPr lang="en-US"/>
        </a:p>
      </dgm:t>
    </dgm:pt>
    <dgm:pt modelId="{64FD286E-A1DF-496A-91FF-5A659C8DD02B}" type="sibTrans" cxnId="{596DBD04-DC4D-4F65-875C-E00A692A4014}">
      <dgm:prSet/>
      <dgm:spPr/>
      <dgm:t>
        <a:bodyPr/>
        <a:lstStyle/>
        <a:p>
          <a:endParaRPr lang="en-US"/>
        </a:p>
      </dgm:t>
    </dgm:pt>
    <dgm:pt modelId="{CA534C60-716B-4971-8358-2A00452C2A6C}" type="pres">
      <dgm:prSet presAssocID="{0F9BEDDE-E955-47E0-A4E3-9974B6720D64}" presName="CompostProcess" presStyleCnt="0">
        <dgm:presLayoutVars>
          <dgm:dir/>
          <dgm:resizeHandles val="exact"/>
        </dgm:presLayoutVars>
      </dgm:prSet>
      <dgm:spPr/>
    </dgm:pt>
    <dgm:pt modelId="{46222EEA-11DE-4156-A294-59D05E6CAC62}" type="pres">
      <dgm:prSet presAssocID="{0F9BEDDE-E955-47E0-A4E3-9974B6720D64}" presName="arrow" presStyleLbl="bgShp" presStyleIdx="0" presStyleCnt="1" custScaleX="116974" custScaleY="85547" custLinFactNeighborX="337" custLinFactNeighborY="-6950"/>
      <dgm:spPr>
        <a:gradFill rotWithShape="0">
          <a:gsLst>
            <a:gs pos="0">
              <a:schemeClr val="accent3">
                <a:alpha val="20000"/>
              </a:schemeClr>
            </a:gs>
            <a:gs pos="56000">
              <a:schemeClr val="accent3">
                <a:alpha val="45000"/>
              </a:schemeClr>
            </a:gs>
            <a:gs pos="100000">
              <a:schemeClr val="accent3">
                <a:alpha val="30000"/>
              </a:schemeClr>
            </a:gs>
          </a:gsLst>
          <a:lin ang="0" scaled="0"/>
        </a:gra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B42967BE-BE25-4CB2-81D0-7B1D49498EE1}" type="pres">
      <dgm:prSet presAssocID="{0F9BEDDE-E955-47E0-A4E3-9974B6720D64}" presName="linearProcess" presStyleCnt="0"/>
      <dgm:spPr/>
    </dgm:pt>
    <dgm:pt modelId="{A40AED7F-48E0-4EF8-B97A-062749963F4B}" type="pres">
      <dgm:prSet presAssocID="{6FDAED06-BEED-4250-B921-C0497E18D37D}" presName="textNode" presStyleLbl="node1" presStyleIdx="0" presStyleCnt="6" custScaleY="100180" custLinFactX="121" custLinFactNeighborX="100000" custLinFactNeighborY="-16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9CD0A-AB72-4F94-89B2-AEB15E99ABA4}" type="pres">
      <dgm:prSet presAssocID="{41D7E16A-297A-4D51-A3DD-F89C7EB97ABD}" presName="sibTrans" presStyleCnt="0"/>
      <dgm:spPr/>
    </dgm:pt>
    <dgm:pt modelId="{9978A421-1B99-47A5-8DD4-95DCAF885C36}" type="pres">
      <dgm:prSet presAssocID="{5BC933A9-38D6-47BF-B269-A5AD25A28E78}" presName="textNode" presStyleLbl="node1" presStyleIdx="1" presStyleCnt="6" custScaleY="100180" custLinFactNeighborX="57504" custLinFactNeighborY="-16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29A33-18EB-4EEB-9648-789ACB30822B}" type="pres">
      <dgm:prSet presAssocID="{D47AB1BD-7F45-4F0A-8E5B-A84974214D74}" presName="sibTrans" presStyleCnt="0"/>
      <dgm:spPr/>
    </dgm:pt>
    <dgm:pt modelId="{E6B26109-1857-4DD4-8F0A-2381AD9E0BCC}" type="pres">
      <dgm:prSet presAssocID="{10CE7E56-9D88-421B-854F-9A77958C3002}" presName="textNode" presStyleLbl="node1" presStyleIdx="2" presStyleCnt="6" custScaleY="100180" custLinFactNeighborX="14284" custLinFactNeighborY="-16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994D5-CB69-4A72-B2B1-ABFCC77B0B7B}" type="pres">
      <dgm:prSet presAssocID="{7C19C801-7827-4B24-B428-5FB1AA9FFE9E}" presName="sibTrans" presStyleCnt="0"/>
      <dgm:spPr/>
    </dgm:pt>
    <dgm:pt modelId="{0084F772-0C7A-452B-972E-3FA6FAF7D2DB}" type="pres">
      <dgm:prSet presAssocID="{0B34126A-15CE-42B1-89E8-43BD08738EF3}" presName="textNode" presStyleLbl="node1" presStyleIdx="3" presStyleCnt="6" custScaleY="100081" custLinFactNeighborX="-16581" custLinFactNeighborY="-169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82224B-7D89-45DE-B5A5-17DBD143AB89}" type="pres">
      <dgm:prSet presAssocID="{F7D902B7-09C9-4A9E-8841-190C64C8E554}" presName="sibTrans" presStyleCnt="0"/>
      <dgm:spPr/>
    </dgm:pt>
    <dgm:pt modelId="{417AF224-4CBE-44EF-8F24-F111F8EE7207}" type="pres">
      <dgm:prSet presAssocID="{333104A5-3404-4DB5-B173-9330F720DACC}" presName="textNode" presStyleLbl="node1" presStyleIdx="4" presStyleCnt="6" custScaleY="100180" custLinFactNeighborX="-59802" custLinFactNeighborY="-16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C842E6-BA1B-4DCC-A9BA-EA8953757613}" type="pres">
      <dgm:prSet presAssocID="{64FD286E-A1DF-496A-91FF-5A659C8DD02B}" presName="sibTrans" presStyleCnt="0"/>
      <dgm:spPr/>
    </dgm:pt>
    <dgm:pt modelId="{9D5948C6-507D-4646-900A-09AECA932B9A}" type="pres">
      <dgm:prSet presAssocID="{31D85F0C-D709-4B17-A63F-613423634D2C}" presName="textNode" presStyleLbl="node1" presStyleIdx="5" presStyleCnt="6" custScaleY="100180" custLinFactX="-504" custLinFactNeighborX="-100000" custLinFactNeighborY="-16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5B1E90-E105-48D7-9901-57C66985C041}" type="presOf" srcId="{0B34126A-15CE-42B1-89E8-43BD08738EF3}" destId="{0084F772-0C7A-452B-972E-3FA6FAF7D2DB}" srcOrd="0" destOrd="0" presId="urn:microsoft.com/office/officeart/2005/8/layout/hProcess9"/>
    <dgm:cxn modelId="{E46140C2-F75A-4842-8AFD-4B2F72826135}" type="presOf" srcId="{0F9BEDDE-E955-47E0-A4E3-9974B6720D64}" destId="{CA534C60-716B-4971-8358-2A00452C2A6C}" srcOrd="0" destOrd="0" presId="urn:microsoft.com/office/officeart/2005/8/layout/hProcess9"/>
    <dgm:cxn modelId="{CE2ABBB8-622F-4444-A515-215C2BCC979C}" srcId="{0F9BEDDE-E955-47E0-A4E3-9974B6720D64}" destId="{6FDAED06-BEED-4250-B921-C0497E18D37D}" srcOrd="0" destOrd="0" parTransId="{4DF9C63D-A32F-4DDE-97B2-FDF7B5B16AD1}" sibTransId="{41D7E16A-297A-4D51-A3DD-F89C7EB97ABD}"/>
    <dgm:cxn modelId="{29D77B46-249C-4658-A88E-38ACD9A9A8DA}" type="presOf" srcId="{31D85F0C-D709-4B17-A63F-613423634D2C}" destId="{9D5948C6-507D-4646-900A-09AECA932B9A}" srcOrd="0" destOrd="0" presId="urn:microsoft.com/office/officeart/2005/8/layout/hProcess9"/>
    <dgm:cxn modelId="{AE7BA121-10E2-4EEE-B339-36673D8A7218}" type="presOf" srcId="{10CE7E56-9D88-421B-854F-9A77958C3002}" destId="{E6B26109-1857-4DD4-8F0A-2381AD9E0BCC}" srcOrd="0" destOrd="0" presId="urn:microsoft.com/office/officeart/2005/8/layout/hProcess9"/>
    <dgm:cxn modelId="{56E05060-5324-463D-B381-5BF671968651}" type="presOf" srcId="{6FDAED06-BEED-4250-B921-C0497E18D37D}" destId="{A40AED7F-48E0-4EF8-B97A-062749963F4B}" srcOrd="0" destOrd="0" presId="urn:microsoft.com/office/officeart/2005/8/layout/hProcess9"/>
    <dgm:cxn modelId="{008CC89F-B2F1-4FBC-890D-6D8667BE5AAD}" srcId="{0F9BEDDE-E955-47E0-A4E3-9974B6720D64}" destId="{31D85F0C-D709-4B17-A63F-613423634D2C}" srcOrd="5" destOrd="0" parTransId="{FA200BA1-5CF5-4DB3-9018-9D11A35EA5C4}" sibTransId="{488E3037-BC77-4822-9EAB-590AB738C7B0}"/>
    <dgm:cxn modelId="{65225F15-937D-4E00-B3CC-40C02975E522}" srcId="{0F9BEDDE-E955-47E0-A4E3-9974B6720D64}" destId="{10CE7E56-9D88-421B-854F-9A77958C3002}" srcOrd="2" destOrd="0" parTransId="{C35A88E8-E528-4677-805B-02FC9255B1F9}" sibTransId="{7C19C801-7827-4B24-B428-5FB1AA9FFE9E}"/>
    <dgm:cxn modelId="{1390A0AE-DE5C-424E-A9DE-67B863DF540F}" srcId="{0F9BEDDE-E955-47E0-A4E3-9974B6720D64}" destId="{0B34126A-15CE-42B1-89E8-43BD08738EF3}" srcOrd="3" destOrd="0" parTransId="{C60E3165-1FAB-4290-849E-D964E2204E8F}" sibTransId="{F7D902B7-09C9-4A9E-8841-190C64C8E554}"/>
    <dgm:cxn modelId="{26C952A0-C419-4C55-B199-5F49853C5A3F}" srcId="{0F9BEDDE-E955-47E0-A4E3-9974B6720D64}" destId="{5BC933A9-38D6-47BF-B269-A5AD25A28E78}" srcOrd="1" destOrd="0" parTransId="{C2BF97CE-DF59-4459-BB58-302800A0F0AF}" sibTransId="{D47AB1BD-7F45-4F0A-8E5B-A84974214D74}"/>
    <dgm:cxn modelId="{33320D81-4A52-4692-8135-BEDF4AA6443C}" type="presOf" srcId="{5BC933A9-38D6-47BF-B269-A5AD25A28E78}" destId="{9978A421-1B99-47A5-8DD4-95DCAF885C36}" srcOrd="0" destOrd="0" presId="urn:microsoft.com/office/officeart/2005/8/layout/hProcess9"/>
    <dgm:cxn modelId="{3162E5B6-031C-4BBA-B6F6-7B60E24880E8}" type="presOf" srcId="{333104A5-3404-4DB5-B173-9330F720DACC}" destId="{417AF224-4CBE-44EF-8F24-F111F8EE7207}" srcOrd="0" destOrd="0" presId="urn:microsoft.com/office/officeart/2005/8/layout/hProcess9"/>
    <dgm:cxn modelId="{596DBD04-DC4D-4F65-875C-E00A692A4014}" srcId="{0F9BEDDE-E955-47E0-A4E3-9974B6720D64}" destId="{333104A5-3404-4DB5-B173-9330F720DACC}" srcOrd="4" destOrd="0" parTransId="{851710F8-61D9-4113-8B28-E99093E7D990}" sibTransId="{64FD286E-A1DF-496A-91FF-5A659C8DD02B}"/>
    <dgm:cxn modelId="{F90E74B6-924D-456C-8DAC-5EB64F2CEA6B}" type="presParOf" srcId="{CA534C60-716B-4971-8358-2A00452C2A6C}" destId="{46222EEA-11DE-4156-A294-59D05E6CAC62}" srcOrd="0" destOrd="0" presId="urn:microsoft.com/office/officeart/2005/8/layout/hProcess9"/>
    <dgm:cxn modelId="{C90F4CFF-A7B6-4D00-91D9-A360C06AFDA4}" type="presParOf" srcId="{CA534C60-716B-4971-8358-2A00452C2A6C}" destId="{B42967BE-BE25-4CB2-81D0-7B1D49498EE1}" srcOrd="1" destOrd="0" presId="urn:microsoft.com/office/officeart/2005/8/layout/hProcess9"/>
    <dgm:cxn modelId="{4AFB673A-A4F5-4565-A615-12A4DBDA804C}" type="presParOf" srcId="{B42967BE-BE25-4CB2-81D0-7B1D49498EE1}" destId="{A40AED7F-48E0-4EF8-B97A-062749963F4B}" srcOrd="0" destOrd="0" presId="urn:microsoft.com/office/officeart/2005/8/layout/hProcess9"/>
    <dgm:cxn modelId="{140B9FD4-D949-418F-B83E-52056130F4F9}" type="presParOf" srcId="{B42967BE-BE25-4CB2-81D0-7B1D49498EE1}" destId="{58E9CD0A-AB72-4F94-89B2-AEB15E99ABA4}" srcOrd="1" destOrd="0" presId="urn:microsoft.com/office/officeart/2005/8/layout/hProcess9"/>
    <dgm:cxn modelId="{D7A09A43-0231-44F7-B741-43DD6102D0BD}" type="presParOf" srcId="{B42967BE-BE25-4CB2-81D0-7B1D49498EE1}" destId="{9978A421-1B99-47A5-8DD4-95DCAF885C36}" srcOrd="2" destOrd="0" presId="urn:microsoft.com/office/officeart/2005/8/layout/hProcess9"/>
    <dgm:cxn modelId="{3C5726E5-B308-45B3-9DAF-7D4E6662A7D3}" type="presParOf" srcId="{B42967BE-BE25-4CB2-81D0-7B1D49498EE1}" destId="{2B529A33-18EB-4EEB-9648-789ACB30822B}" srcOrd="3" destOrd="0" presId="urn:microsoft.com/office/officeart/2005/8/layout/hProcess9"/>
    <dgm:cxn modelId="{037ADD27-6CFB-4A0A-AA5F-033D50D51B33}" type="presParOf" srcId="{B42967BE-BE25-4CB2-81D0-7B1D49498EE1}" destId="{E6B26109-1857-4DD4-8F0A-2381AD9E0BCC}" srcOrd="4" destOrd="0" presId="urn:microsoft.com/office/officeart/2005/8/layout/hProcess9"/>
    <dgm:cxn modelId="{0CA22623-D5A6-4E9A-AF7E-AAD854393522}" type="presParOf" srcId="{B42967BE-BE25-4CB2-81D0-7B1D49498EE1}" destId="{9D7994D5-CB69-4A72-B2B1-ABFCC77B0B7B}" srcOrd="5" destOrd="0" presId="urn:microsoft.com/office/officeart/2005/8/layout/hProcess9"/>
    <dgm:cxn modelId="{C5B1851B-13B9-41A0-8486-943EB6318318}" type="presParOf" srcId="{B42967BE-BE25-4CB2-81D0-7B1D49498EE1}" destId="{0084F772-0C7A-452B-972E-3FA6FAF7D2DB}" srcOrd="6" destOrd="0" presId="urn:microsoft.com/office/officeart/2005/8/layout/hProcess9"/>
    <dgm:cxn modelId="{E8E9F519-5C03-4E48-BF5A-8E205CB6169D}" type="presParOf" srcId="{B42967BE-BE25-4CB2-81D0-7B1D49498EE1}" destId="{2182224B-7D89-45DE-B5A5-17DBD143AB89}" srcOrd="7" destOrd="0" presId="urn:microsoft.com/office/officeart/2005/8/layout/hProcess9"/>
    <dgm:cxn modelId="{F620DB3D-FB32-47EA-960E-DC0F8309E389}" type="presParOf" srcId="{B42967BE-BE25-4CB2-81D0-7B1D49498EE1}" destId="{417AF224-4CBE-44EF-8F24-F111F8EE7207}" srcOrd="8" destOrd="0" presId="urn:microsoft.com/office/officeart/2005/8/layout/hProcess9"/>
    <dgm:cxn modelId="{7AD92A7C-B2BF-4C5F-AA08-24395BDF20BD}" type="presParOf" srcId="{B42967BE-BE25-4CB2-81D0-7B1D49498EE1}" destId="{7AC842E6-BA1B-4DCC-A9BA-EA8953757613}" srcOrd="9" destOrd="0" presId="urn:microsoft.com/office/officeart/2005/8/layout/hProcess9"/>
    <dgm:cxn modelId="{EDFC1B05-1DD7-42FB-932F-03B16A77E3CB}" type="presParOf" srcId="{B42967BE-BE25-4CB2-81D0-7B1D49498EE1}" destId="{9D5948C6-507D-4646-900A-09AECA932B9A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65F899-3C36-448C-B94D-FA8E43B6ADE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251BFC-7089-4C0A-8FBE-A57C15A3E867}">
      <dgm:prSet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dirty="0" smtClean="0"/>
            <a:t>More focus on physician and physician practices</a:t>
          </a:r>
        </a:p>
      </dgm:t>
    </dgm:pt>
    <dgm:pt modelId="{84939015-E313-40FB-B779-A565AD011F6C}" type="parTrans" cxnId="{9F3BAE80-1481-4CDA-A65E-02B0A578B60B}">
      <dgm:prSet/>
      <dgm:spPr/>
      <dgm:t>
        <a:bodyPr/>
        <a:lstStyle/>
        <a:p>
          <a:endParaRPr lang="en-US"/>
        </a:p>
      </dgm:t>
    </dgm:pt>
    <dgm:pt modelId="{76140235-DD9B-4F6C-99F2-E3F5777B26DB}" type="sibTrans" cxnId="{9F3BAE80-1481-4CDA-A65E-02B0A578B60B}">
      <dgm:prSet/>
      <dgm:spPr/>
      <dgm:t>
        <a:bodyPr/>
        <a:lstStyle/>
        <a:p>
          <a:endParaRPr lang="en-US"/>
        </a:p>
      </dgm:t>
    </dgm:pt>
    <dgm:pt modelId="{BCBC127B-2BF9-4A81-A0F8-A43B6F0F0479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 anchor="ctr"/>
        <a:lstStyle/>
        <a:p>
          <a:pPr algn="l"/>
          <a:r>
            <a:rPr lang="en-US" sz="2000" dirty="0" smtClean="0">
              <a:solidFill>
                <a:srgbClr val="000000"/>
              </a:solidFill>
            </a:rPr>
            <a:t>Technical assistance for quality reporting</a:t>
          </a:r>
          <a:endParaRPr lang="en-US" sz="2000" dirty="0">
            <a:solidFill>
              <a:srgbClr val="000000"/>
            </a:solidFill>
          </a:endParaRPr>
        </a:p>
      </dgm:t>
    </dgm:pt>
    <dgm:pt modelId="{BE208777-DAEE-4301-ADFD-622C23BA790E}" type="parTrans" cxnId="{C1B522EC-52BC-471E-BFDA-E6C0002F22DC}">
      <dgm:prSet/>
      <dgm:spPr/>
      <dgm:t>
        <a:bodyPr/>
        <a:lstStyle/>
        <a:p>
          <a:endParaRPr lang="en-US"/>
        </a:p>
      </dgm:t>
    </dgm:pt>
    <dgm:pt modelId="{01427311-904E-45BC-8BB7-C1231BCAE83F}" type="sibTrans" cxnId="{C1B522EC-52BC-471E-BFDA-E6C0002F22DC}">
      <dgm:prSet/>
      <dgm:spPr/>
      <dgm:t>
        <a:bodyPr/>
        <a:lstStyle/>
        <a:p>
          <a:endParaRPr lang="en-US"/>
        </a:p>
      </dgm:t>
    </dgm:pt>
    <dgm:pt modelId="{3EA9E6BB-7DA3-406C-90F1-AF205C1B6957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 anchor="ctr"/>
        <a:lstStyle/>
        <a:p>
          <a:pPr algn="l"/>
          <a:r>
            <a:rPr lang="en-US" sz="2000" dirty="0" smtClean="0">
              <a:solidFill>
                <a:srgbClr val="000000"/>
              </a:solidFill>
            </a:rPr>
            <a:t>Promote use of EHRs and electronic data reporting</a:t>
          </a:r>
        </a:p>
      </dgm:t>
    </dgm:pt>
    <dgm:pt modelId="{CDDA6792-881B-47DE-BBE1-F11035149975}" type="parTrans" cxnId="{18976612-0495-4E45-A5B8-CEE2B8239340}">
      <dgm:prSet/>
      <dgm:spPr/>
      <dgm:t>
        <a:bodyPr/>
        <a:lstStyle/>
        <a:p>
          <a:endParaRPr lang="en-US"/>
        </a:p>
      </dgm:t>
    </dgm:pt>
    <dgm:pt modelId="{23734D04-E2E0-4E66-B06B-F471F946B71F}" type="sibTrans" cxnId="{18976612-0495-4E45-A5B8-CEE2B8239340}">
      <dgm:prSet/>
      <dgm:spPr/>
      <dgm:t>
        <a:bodyPr/>
        <a:lstStyle/>
        <a:p>
          <a:endParaRPr lang="en-US"/>
        </a:p>
      </dgm:t>
    </dgm:pt>
    <dgm:pt modelId="{D271FCA8-2C0F-4950-B20E-FF3828DE5981}">
      <dgm:prSet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dirty="0" smtClean="0"/>
            <a:t>Leverage “virtual” activities such as learning and action networks</a:t>
          </a:r>
        </a:p>
      </dgm:t>
    </dgm:pt>
    <dgm:pt modelId="{9605A2AF-4430-4E54-B704-FF27C2440770}" type="parTrans" cxnId="{BB267474-7CBF-4993-9740-BC8D238D891A}">
      <dgm:prSet/>
      <dgm:spPr/>
      <dgm:t>
        <a:bodyPr/>
        <a:lstStyle/>
        <a:p>
          <a:endParaRPr lang="en-US"/>
        </a:p>
      </dgm:t>
    </dgm:pt>
    <dgm:pt modelId="{53057656-D527-46A1-BFD0-C379BDA2E08C}" type="sibTrans" cxnId="{BB267474-7CBF-4993-9740-BC8D238D891A}">
      <dgm:prSet/>
      <dgm:spPr/>
      <dgm:t>
        <a:bodyPr/>
        <a:lstStyle/>
        <a:p>
          <a:endParaRPr lang="en-US"/>
        </a:p>
      </dgm:t>
    </dgm:pt>
    <dgm:pt modelId="{C70A2A84-0E8C-43A6-AFDA-5CD0EE230C93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 anchor="ctr"/>
        <a:lstStyle/>
        <a:p>
          <a:r>
            <a:rPr lang="en-US" sz="2000" dirty="0" smtClean="0">
              <a:solidFill>
                <a:srgbClr val="000000"/>
              </a:solidFill>
            </a:rPr>
            <a:t>Work with communities that cover 60% of beneficiaries</a:t>
          </a:r>
          <a:endParaRPr lang="en-US" sz="2000" dirty="0">
            <a:solidFill>
              <a:srgbClr val="000000"/>
            </a:solidFill>
          </a:endParaRPr>
        </a:p>
      </dgm:t>
    </dgm:pt>
    <dgm:pt modelId="{4617C83E-640E-434F-90D1-D0E15C431C0B}" type="parTrans" cxnId="{06E5406D-8AE2-4EE5-90CC-14E3A2452E21}">
      <dgm:prSet/>
      <dgm:spPr/>
      <dgm:t>
        <a:bodyPr/>
        <a:lstStyle/>
        <a:p>
          <a:endParaRPr lang="en-US"/>
        </a:p>
      </dgm:t>
    </dgm:pt>
    <dgm:pt modelId="{1C8BD978-A16D-4248-B731-8572AFDE0207}" type="sibTrans" cxnId="{06E5406D-8AE2-4EE5-90CC-14E3A2452E21}">
      <dgm:prSet/>
      <dgm:spPr/>
      <dgm:t>
        <a:bodyPr/>
        <a:lstStyle/>
        <a:p>
          <a:endParaRPr lang="en-US"/>
        </a:p>
      </dgm:t>
    </dgm:pt>
    <dgm:pt modelId="{00F5130E-53EA-4167-831C-2BC1AE34BC11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 anchor="ctr"/>
        <a:lstStyle/>
        <a:p>
          <a:r>
            <a:rPr lang="en-US" sz="2000" dirty="0" smtClean="0">
              <a:solidFill>
                <a:srgbClr val="000000"/>
              </a:solidFill>
            </a:rPr>
            <a:t>Work with 75% of nursing homes</a:t>
          </a:r>
        </a:p>
      </dgm:t>
    </dgm:pt>
    <dgm:pt modelId="{D803E978-99FC-4100-BA6A-EF8FF8C2FCAC}" type="parTrans" cxnId="{11A3B484-5097-46EB-B336-91EA0537ABC2}">
      <dgm:prSet/>
      <dgm:spPr/>
      <dgm:t>
        <a:bodyPr/>
        <a:lstStyle/>
        <a:p>
          <a:endParaRPr lang="en-US"/>
        </a:p>
      </dgm:t>
    </dgm:pt>
    <dgm:pt modelId="{FC2FCF82-683A-480C-948B-B50443BA4F05}" type="sibTrans" cxnId="{11A3B484-5097-46EB-B336-91EA0537ABC2}">
      <dgm:prSet/>
      <dgm:spPr/>
      <dgm:t>
        <a:bodyPr/>
        <a:lstStyle/>
        <a:p>
          <a:endParaRPr lang="en-US"/>
        </a:p>
      </dgm:t>
    </dgm:pt>
    <dgm:pt modelId="{634D3B87-310D-4F60-921C-1FF18E2D529B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 anchor="ctr"/>
        <a:lstStyle/>
        <a:p>
          <a:r>
            <a:rPr lang="en-US" sz="2000" dirty="0" smtClean="0">
              <a:solidFill>
                <a:srgbClr val="000000"/>
              </a:solidFill>
            </a:rPr>
            <a:t>Integrate efforts across aims</a:t>
          </a:r>
        </a:p>
      </dgm:t>
    </dgm:pt>
    <dgm:pt modelId="{FE36739B-5F48-41A2-A96C-C64347EAB65E}" type="parTrans" cxnId="{956D5E0B-F585-451B-978C-E2F278948E0D}">
      <dgm:prSet/>
      <dgm:spPr/>
      <dgm:t>
        <a:bodyPr/>
        <a:lstStyle/>
        <a:p>
          <a:endParaRPr lang="en-US"/>
        </a:p>
      </dgm:t>
    </dgm:pt>
    <dgm:pt modelId="{765249D1-730A-4E8E-962E-E37979A1A6E0}" type="sibTrans" cxnId="{956D5E0B-F585-451B-978C-E2F278948E0D}">
      <dgm:prSet/>
      <dgm:spPr/>
      <dgm:t>
        <a:bodyPr/>
        <a:lstStyle/>
        <a:p>
          <a:endParaRPr lang="en-US"/>
        </a:p>
      </dgm:t>
    </dgm:pt>
    <dgm:pt modelId="{ECECFC3A-F8CD-4FF0-8EA4-F26B50649279}">
      <dgm:prSet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dirty="0" smtClean="0"/>
            <a:t>Plan for sustainability </a:t>
          </a:r>
          <a:br>
            <a:rPr lang="en-US" dirty="0" smtClean="0"/>
          </a:br>
          <a:r>
            <a:rPr lang="en-US" dirty="0" smtClean="0"/>
            <a:t>from the start</a:t>
          </a:r>
        </a:p>
      </dgm:t>
    </dgm:pt>
    <dgm:pt modelId="{97F356A1-24E1-4B1D-BA7D-02E9126C6EA4}" type="parTrans" cxnId="{931D0D27-0FAD-4AEA-BC9E-064BC366FD6E}">
      <dgm:prSet/>
      <dgm:spPr/>
      <dgm:t>
        <a:bodyPr/>
        <a:lstStyle/>
        <a:p>
          <a:endParaRPr lang="en-US"/>
        </a:p>
      </dgm:t>
    </dgm:pt>
    <dgm:pt modelId="{4097A2F1-034D-462B-A156-31A6AECA3708}" type="sibTrans" cxnId="{931D0D27-0FAD-4AEA-BC9E-064BC366FD6E}">
      <dgm:prSet/>
      <dgm:spPr/>
      <dgm:t>
        <a:bodyPr/>
        <a:lstStyle/>
        <a:p>
          <a:endParaRPr lang="en-US"/>
        </a:p>
      </dgm:t>
    </dgm:pt>
    <dgm:pt modelId="{66896903-06C3-4B5D-AB7A-33955DC76517}" type="pres">
      <dgm:prSet presAssocID="{FE65F899-3C36-448C-B94D-FA8E43B6ADE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73112DD-0065-409D-96DC-D5EE93E70FF9}" type="pres">
      <dgm:prSet presAssocID="{02251BFC-7089-4C0A-8FBE-A57C15A3E867}" presName="linNode" presStyleCnt="0"/>
      <dgm:spPr/>
      <dgm:t>
        <a:bodyPr/>
        <a:lstStyle/>
        <a:p>
          <a:endParaRPr lang="en-US"/>
        </a:p>
      </dgm:t>
    </dgm:pt>
    <dgm:pt modelId="{88E10220-12EF-4658-8EC8-06826D59770D}" type="pres">
      <dgm:prSet presAssocID="{02251BFC-7089-4C0A-8FBE-A57C15A3E867}" presName="parentShp" presStyleLbl="node1" presStyleIdx="0" presStyleCnt="3" custScaleX="70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ABE2EF-F200-4120-9E3F-AD4FF299C78F}" type="pres">
      <dgm:prSet presAssocID="{02251BFC-7089-4C0A-8FBE-A57C15A3E867}" presName="childShp" presStyleLbl="bgAccFollowNode1" presStyleIdx="0" presStyleCnt="3" custScaleX="120290" custScaleY="132012" custLinFactNeighborX="17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D29A2-534E-422C-83F4-CED345E5D489}" type="pres">
      <dgm:prSet presAssocID="{76140235-DD9B-4F6C-99F2-E3F5777B26DB}" presName="spacing" presStyleCnt="0"/>
      <dgm:spPr/>
      <dgm:t>
        <a:bodyPr/>
        <a:lstStyle/>
        <a:p>
          <a:endParaRPr lang="en-US"/>
        </a:p>
      </dgm:t>
    </dgm:pt>
    <dgm:pt modelId="{725AF18B-212C-496E-9BF2-514CB9B98B19}" type="pres">
      <dgm:prSet presAssocID="{D271FCA8-2C0F-4950-B20E-FF3828DE5981}" presName="linNode" presStyleCnt="0"/>
      <dgm:spPr/>
      <dgm:t>
        <a:bodyPr/>
        <a:lstStyle/>
        <a:p>
          <a:endParaRPr lang="en-US"/>
        </a:p>
      </dgm:t>
    </dgm:pt>
    <dgm:pt modelId="{E75F9D10-D4FF-4450-9BF3-090B2B0CDB01}" type="pres">
      <dgm:prSet presAssocID="{D271FCA8-2C0F-4950-B20E-FF3828DE5981}" presName="parentShp" presStyleLbl="node1" presStyleIdx="1" presStyleCnt="3" custScaleX="719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187146-73F6-43C9-91EA-EF6D4FE7A594}" type="pres">
      <dgm:prSet presAssocID="{D271FCA8-2C0F-4950-B20E-FF3828DE5981}" presName="childShp" presStyleLbl="bgAccFollowNode1" presStyleIdx="1" presStyleCnt="3" custScaleX="123189" custScaleY="131795" custLinFactNeighborX="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30507F-352C-4A05-B6A2-869BCF8DE128}" type="pres">
      <dgm:prSet presAssocID="{53057656-D527-46A1-BFD0-C379BDA2E08C}" presName="spacing" presStyleCnt="0"/>
      <dgm:spPr/>
      <dgm:t>
        <a:bodyPr/>
        <a:lstStyle/>
        <a:p>
          <a:endParaRPr lang="en-US"/>
        </a:p>
      </dgm:t>
    </dgm:pt>
    <dgm:pt modelId="{8D35415B-EED4-455A-8731-F01DD844AAFD}" type="pres">
      <dgm:prSet presAssocID="{ECECFC3A-F8CD-4FF0-8EA4-F26B50649279}" presName="linNode" presStyleCnt="0"/>
      <dgm:spPr/>
      <dgm:t>
        <a:bodyPr/>
        <a:lstStyle/>
        <a:p>
          <a:endParaRPr lang="en-US"/>
        </a:p>
      </dgm:t>
    </dgm:pt>
    <dgm:pt modelId="{C53E5836-C189-4992-99B6-3E0BE5A0EE90}" type="pres">
      <dgm:prSet presAssocID="{ECECFC3A-F8CD-4FF0-8EA4-F26B50649279}" presName="parentShp" presStyleLbl="node1" presStyleIdx="2" presStyleCnt="3" custScaleX="69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4D31CC-52C1-4C1E-AD52-91CC21D701AE}" type="pres">
      <dgm:prSet presAssocID="{ECECFC3A-F8CD-4FF0-8EA4-F26B50649279}" presName="childShp" presStyleLbl="bgAccFollowNode1" presStyleIdx="2" presStyleCnt="3" custScaleX="120290" custScaleY="134253" custLinFactNeighborX="1779">
        <dgm:presLayoutVars>
          <dgm:bulletEnabled val="1"/>
        </dgm:presLayoutVars>
      </dgm:prSet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bg1">
              <a:alpha val="9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/>
        </a:p>
      </dgm:t>
    </dgm:pt>
  </dgm:ptLst>
  <dgm:cxnLst>
    <dgm:cxn modelId="{4F5048F5-02B2-47DD-84EB-580DEE4EC144}" type="presOf" srcId="{02251BFC-7089-4C0A-8FBE-A57C15A3E867}" destId="{88E10220-12EF-4658-8EC8-06826D59770D}" srcOrd="0" destOrd="0" presId="urn:microsoft.com/office/officeart/2005/8/layout/vList6"/>
    <dgm:cxn modelId="{9F3BAE80-1481-4CDA-A65E-02B0A578B60B}" srcId="{FE65F899-3C36-448C-B94D-FA8E43B6ADEB}" destId="{02251BFC-7089-4C0A-8FBE-A57C15A3E867}" srcOrd="0" destOrd="0" parTransId="{84939015-E313-40FB-B779-A565AD011F6C}" sibTransId="{76140235-DD9B-4F6C-99F2-E3F5777B26DB}"/>
    <dgm:cxn modelId="{D81795E5-1F52-44B1-99C9-B231A7647075}" type="presOf" srcId="{00F5130E-53EA-4167-831C-2BC1AE34BC11}" destId="{4B187146-73F6-43C9-91EA-EF6D4FE7A594}" srcOrd="0" destOrd="1" presId="urn:microsoft.com/office/officeart/2005/8/layout/vList6"/>
    <dgm:cxn modelId="{8597A48D-E66F-4749-9FB4-F355C1425591}" type="presOf" srcId="{634D3B87-310D-4F60-921C-1FF18E2D529B}" destId="{4B187146-73F6-43C9-91EA-EF6D4FE7A594}" srcOrd="0" destOrd="2" presId="urn:microsoft.com/office/officeart/2005/8/layout/vList6"/>
    <dgm:cxn modelId="{11A3B484-5097-46EB-B336-91EA0537ABC2}" srcId="{D271FCA8-2C0F-4950-B20E-FF3828DE5981}" destId="{00F5130E-53EA-4167-831C-2BC1AE34BC11}" srcOrd="1" destOrd="0" parTransId="{D803E978-99FC-4100-BA6A-EF8FF8C2FCAC}" sibTransId="{FC2FCF82-683A-480C-948B-B50443BA4F05}"/>
    <dgm:cxn modelId="{9C6520DD-E8CA-49C2-A23E-53BC1CC41B42}" type="presOf" srcId="{D271FCA8-2C0F-4950-B20E-FF3828DE5981}" destId="{E75F9D10-D4FF-4450-9BF3-090B2B0CDB01}" srcOrd="0" destOrd="0" presId="urn:microsoft.com/office/officeart/2005/8/layout/vList6"/>
    <dgm:cxn modelId="{A011EA98-1244-472A-BC98-C2AFF71E4744}" type="presOf" srcId="{BCBC127B-2BF9-4A81-A0F8-A43B6F0F0479}" destId="{08ABE2EF-F200-4120-9E3F-AD4FF299C78F}" srcOrd="0" destOrd="0" presId="urn:microsoft.com/office/officeart/2005/8/layout/vList6"/>
    <dgm:cxn modelId="{956D5E0B-F585-451B-978C-E2F278948E0D}" srcId="{D271FCA8-2C0F-4950-B20E-FF3828DE5981}" destId="{634D3B87-310D-4F60-921C-1FF18E2D529B}" srcOrd="2" destOrd="0" parTransId="{FE36739B-5F48-41A2-A96C-C64347EAB65E}" sibTransId="{765249D1-730A-4E8E-962E-E37979A1A6E0}"/>
    <dgm:cxn modelId="{2CD02008-B38F-4D33-8043-D6452B65FF40}" type="presOf" srcId="{3EA9E6BB-7DA3-406C-90F1-AF205C1B6957}" destId="{08ABE2EF-F200-4120-9E3F-AD4FF299C78F}" srcOrd="0" destOrd="1" presId="urn:microsoft.com/office/officeart/2005/8/layout/vList6"/>
    <dgm:cxn modelId="{BB267474-7CBF-4993-9740-BC8D238D891A}" srcId="{FE65F899-3C36-448C-B94D-FA8E43B6ADEB}" destId="{D271FCA8-2C0F-4950-B20E-FF3828DE5981}" srcOrd="1" destOrd="0" parTransId="{9605A2AF-4430-4E54-B704-FF27C2440770}" sibTransId="{53057656-D527-46A1-BFD0-C379BDA2E08C}"/>
    <dgm:cxn modelId="{A5A4736B-4C70-4A4F-95BC-FC354D3312FF}" type="presOf" srcId="{C70A2A84-0E8C-43A6-AFDA-5CD0EE230C93}" destId="{4B187146-73F6-43C9-91EA-EF6D4FE7A594}" srcOrd="0" destOrd="0" presId="urn:microsoft.com/office/officeart/2005/8/layout/vList6"/>
    <dgm:cxn modelId="{06E5406D-8AE2-4EE5-90CC-14E3A2452E21}" srcId="{D271FCA8-2C0F-4950-B20E-FF3828DE5981}" destId="{C70A2A84-0E8C-43A6-AFDA-5CD0EE230C93}" srcOrd="0" destOrd="0" parTransId="{4617C83E-640E-434F-90D1-D0E15C431C0B}" sibTransId="{1C8BD978-A16D-4248-B731-8572AFDE0207}"/>
    <dgm:cxn modelId="{C1B522EC-52BC-471E-BFDA-E6C0002F22DC}" srcId="{02251BFC-7089-4C0A-8FBE-A57C15A3E867}" destId="{BCBC127B-2BF9-4A81-A0F8-A43B6F0F0479}" srcOrd="0" destOrd="0" parTransId="{BE208777-DAEE-4301-ADFD-622C23BA790E}" sibTransId="{01427311-904E-45BC-8BB7-C1231BCAE83F}"/>
    <dgm:cxn modelId="{18976612-0495-4E45-A5B8-CEE2B8239340}" srcId="{02251BFC-7089-4C0A-8FBE-A57C15A3E867}" destId="{3EA9E6BB-7DA3-406C-90F1-AF205C1B6957}" srcOrd="1" destOrd="0" parTransId="{CDDA6792-881B-47DE-BBE1-F11035149975}" sibTransId="{23734D04-E2E0-4E66-B06B-F471F946B71F}"/>
    <dgm:cxn modelId="{CB31759E-D444-4C8A-9DE5-3F9842CB16CE}" type="presOf" srcId="{FE65F899-3C36-448C-B94D-FA8E43B6ADEB}" destId="{66896903-06C3-4B5D-AB7A-33955DC76517}" srcOrd="0" destOrd="0" presId="urn:microsoft.com/office/officeart/2005/8/layout/vList6"/>
    <dgm:cxn modelId="{931D0D27-0FAD-4AEA-BC9E-064BC366FD6E}" srcId="{FE65F899-3C36-448C-B94D-FA8E43B6ADEB}" destId="{ECECFC3A-F8CD-4FF0-8EA4-F26B50649279}" srcOrd="2" destOrd="0" parTransId="{97F356A1-24E1-4B1D-BA7D-02E9126C6EA4}" sibTransId="{4097A2F1-034D-462B-A156-31A6AECA3708}"/>
    <dgm:cxn modelId="{FAE57CFA-2956-4071-9F48-87B4C2DFC7A7}" type="presOf" srcId="{ECECFC3A-F8CD-4FF0-8EA4-F26B50649279}" destId="{C53E5836-C189-4992-99B6-3E0BE5A0EE90}" srcOrd="0" destOrd="0" presId="urn:microsoft.com/office/officeart/2005/8/layout/vList6"/>
    <dgm:cxn modelId="{064C9C01-9909-4508-8E1A-2E79DA9D3840}" type="presParOf" srcId="{66896903-06C3-4B5D-AB7A-33955DC76517}" destId="{F73112DD-0065-409D-96DC-D5EE93E70FF9}" srcOrd="0" destOrd="0" presId="urn:microsoft.com/office/officeart/2005/8/layout/vList6"/>
    <dgm:cxn modelId="{1BEB4B38-B067-43DA-85FF-698D9D7C5EF7}" type="presParOf" srcId="{F73112DD-0065-409D-96DC-D5EE93E70FF9}" destId="{88E10220-12EF-4658-8EC8-06826D59770D}" srcOrd="0" destOrd="0" presId="urn:microsoft.com/office/officeart/2005/8/layout/vList6"/>
    <dgm:cxn modelId="{A9165666-10C5-4066-8A33-21AC8F7FA645}" type="presParOf" srcId="{F73112DD-0065-409D-96DC-D5EE93E70FF9}" destId="{08ABE2EF-F200-4120-9E3F-AD4FF299C78F}" srcOrd="1" destOrd="0" presId="urn:microsoft.com/office/officeart/2005/8/layout/vList6"/>
    <dgm:cxn modelId="{A1179D17-D2B5-4289-BCFF-DD0C4D54D29E}" type="presParOf" srcId="{66896903-06C3-4B5D-AB7A-33955DC76517}" destId="{CC7D29A2-534E-422C-83F4-CED345E5D489}" srcOrd="1" destOrd="0" presId="urn:microsoft.com/office/officeart/2005/8/layout/vList6"/>
    <dgm:cxn modelId="{2F01EE1F-6EC0-42EF-99F5-3DE076FF347D}" type="presParOf" srcId="{66896903-06C3-4B5D-AB7A-33955DC76517}" destId="{725AF18B-212C-496E-9BF2-514CB9B98B19}" srcOrd="2" destOrd="0" presId="urn:microsoft.com/office/officeart/2005/8/layout/vList6"/>
    <dgm:cxn modelId="{650867DC-C221-4DB4-B6BA-88017EC5C985}" type="presParOf" srcId="{725AF18B-212C-496E-9BF2-514CB9B98B19}" destId="{E75F9D10-D4FF-4450-9BF3-090B2B0CDB01}" srcOrd="0" destOrd="0" presId="urn:microsoft.com/office/officeart/2005/8/layout/vList6"/>
    <dgm:cxn modelId="{44DCA4D1-D07F-4A0D-8165-615B3DAF25E4}" type="presParOf" srcId="{725AF18B-212C-496E-9BF2-514CB9B98B19}" destId="{4B187146-73F6-43C9-91EA-EF6D4FE7A594}" srcOrd="1" destOrd="0" presId="urn:microsoft.com/office/officeart/2005/8/layout/vList6"/>
    <dgm:cxn modelId="{26BF37F9-3558-4C9D-BE0D-70CE486922AB}" type="presParOf" srcId="{66896903-06C3-4B5D-AB7A-33955DC76517}" destId="{6630507F-352C-4A05-B6A2-869BCF8DE128}" srcOrd="3" destOrd="0" presId="urn:microsoft.com/office/officeart/2005/8/layout/vList6"/>
    <dgm:cxn modelId="{5DDC8E24-A329-4B93-99B1-EC3C5D9E9613}" type="presParOf" srcId="{66896903-06C3-4B5D-AB7A-33955DC76517}" destId="{8D35415B-EED4-455A-8731-F01DD844AAFD}" srcOrd="4" destOrd="0" presId="urn:microsoft.com/office/officeart/2005/8/layout/vList6"/>
    <dgm:cxn modelId="{B0005CB3-3545-40A8-B232-83A4A1CC5D49}" type="presParOf" srcId="{8D35415B-EED4-455A-8731-F01DD844AAFD}" destId="{C53E5836-C189-4992-99B6-3E0BE5A0EE90}" srcOrd="0" destOrd="0" presId="urn:microsoft.com/office/officeart/2005/8/layout/vList6"/>
    <dgm:cxn modelId="{3F5DA331-647E-4241-89E0-8D9E42137EE0}" type="presParOf" srcId="{8D35415B-EED4-455A-8731-F01DD844AAFD}" destId="{B14D31CC-52C1-4C1E-AD52-91CC21D701A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6373AF-760A-4BA6-93CB-808AE00A33F7}" type="doc">
      <dgm:prSet loTypeId="urn:microsoft.com/office/officeart/2005/8/layout/hList6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15325B3-19F3-4D98-B029-6EDD747C0727}">
      <dgm:prSet phldrT="[Tex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sz="2200" dirty="0" smtClean="0"/>
            <a:t>Collaborate with RECs to spread best practices</a:t>
          </a:r>
          <a:endParaRPr lang="en-US" sz="2200" dirty="0"/>
        </a:p>
      </dgm:t>
    </dgm:pt>
    <dgm:pt modelId="{5B5B21F1-1455-4789-8747-C0B9451795F2}" type="parTrans" cxnId="{836EF1EF-8DCA-4578-B6DC-7F5FDBBDDC21}">
      <dgm:prSet/>
      <dgm:spPr/>
      <dgm:t>
        <a:bodyPr/>
        <a:lstStyle/>
        <a:p>
          <a:endParaRPr lang="en-US"/>
        </a:p>
      </dgm:t>
    </dgm:pt>
    <dgm:pt modelId="{D18B9B68-9EFC-4AD4-802B-FD91662FE8B6}" type="sibTrans" cxnId="{836EF1EF-8DCA-4578-B6DC-7F5FDBBDDC21}">
      <dgm:prSet/>
      <dgm:spPr/>
      <dgm:t>
        <a:bodyPr/>
        <a:lstStyle/>
        <a:p>
          <a:endParaRPr lang="en-US"/>
        </a:p>
      </dgm:t>
    </dgm:pt>
    <dgm:pt modelId="{9C40D478-1771-419D-A451-204A338A58B5}">
      <dgm:prSet phldrT="[Tex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sz="2200" dirty="0" smtClean="0"/>
            <a:t>Provide technical assistance on workflow adjustments needed to improve EHR functionality</a:t>
          </a:r>
          <a:endParaRPr lang="en-US" sz="2200" dirty="0"/>
        </a:p>
      </dgm:t>
    </dgm:pt>
    <dgm:pt modelId="{950568C1-4C6A-4F78-B4BA-B4EFB8711BEC}" type="parTrans" cxnId="{0B7D9E36-198B-4701-8097-54BA385BB60F}">
      <dgm:prSet/>
      <dgm:spPr/>
      <dgm:t>
        <a:bodyPr/>
        <a:lstStyle/>
        <a:p>
          <a:endParaRPr lang="en-US"/>
        </a:p>
      </dgm:t>
    </dgm:pt>
    <dgm:pt modelId="{0F713AA2-778F-4F67-B387-0DA33B323AB6}" type="sibTrans" cxnId="{0B7D9E36-198B-4701-8097-54BA385BB60F}">
      <dgm:prSet/>
      <dgm:spPr/>
      <dgm:t>
        <a:bodyPr/>
        <a:lstStyle/>
        <a:p>
          <a:endParaRPr lang="en-US"/>
        </a:p>
      </dgm:t>
    </dgm:pt>
    <dgm:pt modelId="{7377E54A-D4DA-413E-B5FB-FD90E29E893A}">
      <dgm:prSet phldrT="[Text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>
            <a:spcAft>
              <a:spcPts val="0"/>
            </a:spcAft>
          </a:pPr>
          <a:r>
            <a:rPr lang="en-US" sz="2200" dirty="0" smtClean="0"/>
            <a:t>Partner with ACOs and </a:t>
          </a:r>
        </a:p>
        <a:p>
          <a:pPr algn="l">
            <a:spcAft>
              <a:spcPts val="0"/>
            </a:spcAft>
          </a:pPr>
          <a:r>
            <a:rPr lang="en-US" sz="2200" dirty="0" smtClean="0"/>
            <a:t>other new coordinated care models</a:t>
          </a:r>
          <a:endParaRPr lang="en-US" sz="2200" dirty="0"/>
        </a:p>
      </dgm:t>
    </dgm:pt>
    <dgm:pt modelId="{CF52914E-7AF9-4D6E-B1C1-3F42FFD4E56B}" type="parTrans" cxnId="{B2CEB9A7-38DA-47D1-A03B-CD83B0812631}">
      <dgm:prSet/>
      <dgm:spPr/>
      <dgm:t>
        <a:bodyPr/>
        <a:lstStyle/>
        <a:p>
          <a:endParaRPr lang="en-US"/>
        </a:p>
      </dgm:t>
    </dgm:pt>
    <dgm:pt modelId="{6E7EE3BF-4E66-402C-8B75-609127597F8A}" type="sibTrans" cxnId="{B2CEB9A7-38DA-47D1-A03B-CD83B0812631}">
      <dgm:prSet/>
      <dgm:spPr/>
      <dgm:t>
        <a:bodyPr/>
        <a:lstStyle/>
        <a:p>
          <a:endParaRPr lang="en-US"/>
        </a:p>
      </dgm:t>
    </dgm:pt>
    <dgm:pt modelId="{C880F0FF-4437-4494-B4C5-D988540C5074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en-US" sz="2200" spc="-70" baseline="0" dirty="0" smtClean="0"/>
            <a:t>Work with providers to increase reporting  of quality measures under Meaningful Use and Medicare EHR Incentive Program</a:t>
          </a:r>
          <a:endParaRPr lang="en-US" sz="2200" spc="-70" baseline="0" dirty="0"/>
        </a:p>
      </dgm:t>
    </dgm:pt>
    <dgm:pt modelId="{F6AAE0F7-187C-44E5-B489-47AD9654B110}" type="parTrans" cxnId="{4C39683E-FB9D-4FCA-8965-ABDF8456942D}">
      <dgm:prSet/>
      <dgm:spPr/>
      <dgm:t>
        <a:bodyPr/>
        <a:lstStyle/>
        <a:p>
          <a:endParaRPr lang="en-US"/>
        </a:p>
      </dgm:t>
    </dgm:pt>
    <dgm:pt modelId="{7D8BC1D6-E314-4DB7-8014-67E54064807F}" type="sibTrans" cxnId="{4C39683E-FB9D-4FCA-8965-ABDF8456942D}">
      <dgm:prSet/>
      <dgm:spPr/>
      <dgm:t>
        <a:bodyPr/>
        <a:lstStyle/>
        <a:p>
          <a:endParaRPr lang="en-US"/>
        </a:p>
      </dgm:t>
    </dgm:pt>
    <dgm:pt modelId="{C4984F1F-BD58-4D8E-9648-4E174094A0F8}" type="pres">
      <dgm:prSet presAssocID="{A96373AF-760A-4BA6-93CB-808AE00A33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8277C9-C2E3-4965-A412-A32B4774C3B4}" type="pres">
      <dgm:prSet presAssocID="{B15325B3-19F3-4D98-B029-6EDD747C0727}" presName="node" presStyleLbl="node1" presStyleIdx="0" presStyleCnt="4" custScaleX="199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317F2A-A6A2-4A38-A01C-81A7FE8B482C}" type="pres">
      <dgm:prSet presAssocID="{D18B9B68-9EFC-4AD4-802B-FD91662FE8B6}" presName="sibTrans" presStyleCnt="0"/>
      <dgm:spPr/>
    </dgm:pt>
    <dgm:pt modelId="{0F937737-70F4-49EC-87B9-58B6FDA3DE61}" type="pres">
      <dgm:prSet presAssocID="{9C40D478-1771-419D-A451-204A338A58B5}" presName="node" presStyleLbl="node1" presStyleIdx="1" presStyleCnt="4" custScaleX="199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2E0569-BF63-4D75-90F2-F92D136C2165}" type="pres">
      <dgm:prSet presAssocID="{0F713AA2-778F-4F67-B387-0DA33B323AB6}" presName="sibTrans" presStyleCnt="0"/>
      <dgm:spPr/>
    </dgm:pt>
    <dgm:pt modelId="{70BED478-55DE-4CA0-8491-4645B8766A2F}" type="pres">
      <dgm:prSet presAssocID="{7377E54A-D4DA-413E-B5FB-FD90E29E893A}" presName="node" presStyleLbl="node1" presStyleIdx="2" presStyleCnt="4" custScaleX="199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1B104A-96B2-4B55-8E1E-818E6B8A33B2}" type="pres">
      <dgm:prSet presAssocID="{6E7EE3BF-4E66-402C-8B75-609127597F8A}" presName="sibTrans" presStyleCnt="0"/>
      <dgm:spPr/>
    </dgm:pt>
    <dgm:pt modelId="{5AF813B2-2BAB-454A-9EF7-EDADAA6F4315}" type="pres">
      <dgm:prSet presAssocID="{C880F0FF-4437-4494-B4C5-D988540C5074}" presName="node" presStyleLbl="node1" presStyleIdx="3" presStyleCnt="4" custScaleX="199582" custLinFactNeighborX="8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482BA2-5203-400A-97B6-1B5E7152F6F1}" type="presOf" srcId="{A96373AF-760A-4BA6-93CB-808AE00A33F7}" destId="{C4984F1F-BD58-4D8E-9648-4E174094A0F8}" srcOrd="0" destOrd="0" presId="urn:microsoft.com/office/officeart/2005/8/layout/hList6"/>
    <dgm:cxn modelId="{B6E3DE30-1D55-4780-A74E-BE7E7F934D5D}" type="presOf" srcId="{C880F0FF-4437-4494-B4C5-D988540C5074}" destId="{5AF813B2-2BAB-454A-9EF7-EDADAA6F4315}" srcOrd="0" destOrd="0" presId="urn:microsoft.com/office/officeart/2005/8/layout/hList6"/>
    <dgm:cxn modelId="{836EF1EF-8DCA-4578-B6DC-7F5FDBBDDC21}" srcId="{A96373AF-760A-4BA6-93CB-808AE00A33F7}" destId="{B15325B3-19F3-4D98-B029-6EDD747C0727}" srcOrd="0" destOrd="0" parTransId="{5B5B21F1-1455-4789-8747-C0B9451795F2}" sibTransId="{D18B9B68-9EFC-4AD4-802B-FD91662FE8B6}"/>
    <dgm:cxn modelId="{B2CEB9A7-38DA-47D1-A03B-CD83B0812631}" srcId="{A96373AF-760A-4BA6-93CB-808AE00A33F7}" destId="{7377E54A-D4DA-413E-B5FB-FD90E29E893A}" srcOrd="2" destOrd="0" parTransId="{CF52914E-7AF9-4D6E-B1C1-3F42FFD4E56B}" sibTransId="{6E7EE3BF-4E66-402C-8B75-609127597F8A}"/>
    <dgm:cxn modelId="{A88372CB-B6E1-4A3A-8C98-DC1224720494}" type="presOf" srcId="{7377E54A-D4DA-413E-B5FB-FD90E29E893A}" destId="{70BED478-55DE-4CA0-8491-4645B8766A2F}" srcOrd="0" destOrd="0" presId="urn:microsoft.com/office/officeart/2005/8/layout/hList6"/>
    <dgm:cxn modelId="{F13CDED4-C62F-47A2-A51D-648FBAE07EB1}" type="presOf" srcId="{9C40D478-1771-419D-A451-204A338A58B5}" destId="{0F937737-70F4-49EC-87B9-58B6FDA3DE61}" srcOrd="0" destOrd="0" presId="urn:microsoft.com/office/officeart/2005/8/layout/hList6"/>
    <dgm:cxn modelId="{0B7D9E36-198B-4701-8097-54BA385BB60F}" srcId="{A96373AF-760A-4BA6-93CB-808AE00A33F7}" destId="{9C40D478-1771-419D-A451-204A338A58B5}" srcOrd="1" destOrd="0" parTransId="{950568C1-4C6A-4F78-B4BA-B4EFB8711BEC}" sibTransId="{0F713AA2-778F-4F67-B387-0DA33B323AB6}"/>
    <dgm:cxn modelId="{AD94303D-C7D4-4AAB-9862-7A4ADE6F2BD5}" type="presOf" srcId="{B15325B3-19F3-4D98-B029-6EDD747C0727}" destId="{0E8277C9-C2E3-4965-A412-A32B4774C3B4}" srcOrd="0" destOrd="0" presId="urn:microsoft.com/office/officeart/2005/8/layout/hList6"/>
    <dgm:cxn modelId="{4C39683E-FB9D-4FCA-8965-ABDF8456942D}" srcId="{A96373AF-760A-4BA6-93CB-808AE00A33F7}" destId="{C880F0FF-4437-4494-B4C5-D988540C5074}" srcOrd="3" destOrd="0" parTransId="{F6AAE0F7-187C-44E5-B489-47AD9654B110}" sibTransId="{7D8BC1D6-E314-4DB7-8014-67E54064807F}"/>
    <dgm:cxn modelId="{422A40D5-911B-4916-89E3-A96EDA6CCE2B}" type="presParOf" srcId="{C4984F1F-BD58-4D8E-9648-4E174094A0F8}" destId="{0E8277C9-C2E3-4965-A412-A32B4774C3B4}" srcOrd="0" destOrd="0" presId="urn:microsoft.com/office/officeart/2005/8/layout/hList6"/>
    <dgm:cxn modelId="{FBAE394F-B388-4C61-B904-EBF64A5336AE}" type="presParOf" srcId="{C4984F1F-BD58-4D8E-9648-4E174094A0F8}" destId="{F6317F2A-A6A2-4A38-A01C-81A7FE8B482C}" srcOrd="1" destOrd="0" presId="urn:microsoft.com/office/officeart/2005/8/layout/hList6"/>
    <dgm:cxn modelId="{9F5C3213-FACE-4241-9AD0-7AC75059B4FA}" type="presParOf" srcId="{C4984F1F-BD58-4D8E-9648-4E174094A0F8}" destId="{0F937737-70F4-49EC-87B9-58B6FDA3DE61}" srcOrd="2" destOrd="0" presId="urn:microsoft.com/office/officeart/2005/8/layout/hList6"/>
    <dgm:cxn modelId="{76B08FC7-A7F5-4809-83AE-F102A7B9E880}" type="presParOf" srcId="{C4984F1F-BD58-4D8E-9648-4E174094A0F8}" destId="{702E0569-BF63-4D75-90F2-F92D136C2165}" srcOrd="3" destOrd="0" presId="urn:microsoft.com/office/officeart/2005/8/layout/hList6"/>
    <dgm:cxn modelId="{DD93494D-570D-43E5-8238-3ABE52937639}" type="presParOf" srcId="{C4984F1F-BD58-4D8E-9648-4E174094A0F8}" destId="{70BED478-55DE-4CA0-8491-4645B8766A2F}" srcOrd="4" destOrd="0" presId="urn:microsoft.com/office/officeart/2005/8/layout/hList6"/>
    <dgm:cxn modelId="{1EA55807-3446-4C7D-B153-09962462BAE3}" type="presParOf" srcId="{C4984F1F-BD58-4D8E-9648-4E174094A0F8}" destId="{951B104A-96B2-4B55-8E1E-818E6B8A33B2}" srcOrd="5" destOrd="0" presId="urn:microsoft.com/office/officeart/2005/8/layout/hList6"/>
    <dgm:cxn modelId="{738846AC-3CAA-412A-96CD-DB9D6B4C2411}" type="presParOf" srcId="{C4984F1F-BD58-4D8E-9648-4E174094A0F8}" destId="{5AF813B2-2BAB-454A-9EF7-EDADAA6F4315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34F643-FC0B-4CF0-A456-3FE5E1A1659B}" type="doc">
      <dgm:prSet loTypeId="urn:microsoft.com/office/officeart/2005/8/layout/hList6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47B293C-B577-456D-B62E-EB52737A3E35}">
      <dgm:prSet phldrT="[Text]" custT="1"/>
      <dgm:spPr>
        <a:solidFill>
          <a:schemeClr val="accent3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/>
        <a:lstStyle/>
        <a:p>
          <a:pPr algn="l"/>
          <a:r>
            <a:rPr lang="en-US" sz="2200" dirty="0" smtClean="0"/>
            <a:t>Recruit beneficiaries using three </a:t>
          </a:r>
          <a:br>
            <a:rPr lang="en-US" sz="2200" dirty="0" smtClean="0"/>
          </a:br>
          <a:r>
            <a:rPr lang="en-US" sz="2200" dirty="0" smtClean="0"/>
            <a:t>or more medications, one of </a:t>
          </a:r>
          <a:br>
            <a:rPr lang="en-US" sz="2200" dirty="0" smtClean="0"/>
          </a:br>
          <a:r>
            <a:rPr lang="en-US" sz="2200" dirty="0" smtClean="0"/>
            <a:t>which is an anticoagulant, a diabetic agent or an opioid</a:t>
          </a:r>
          <a:endParaRPr lang="en-US" sz="2200" dirty="0"/>
        </a:p>
      </dgm:t>
    </dgm:pt>
    <dgm:pt modelId="{A09D3245-3FD2-4ECF-B08C-CBA6BB23CDE4}" type="parTrans" cxnId="{4858E419-F2AF-46E1-A6BB-DD8F391CA905}">
      <dgm:prSet/>
      <dgm:spPr/>
      <dgm:t>
        <a:bodyPr/>
        <a:lstStyle/>
        <a:p>
          <a:endParaRPr lang="en-US"/>
        </a:p>
      </dgm:t>
    </dgm:pt>
    <dgm:pt modelId="{92C77A7C-6A91-4BCB-AF32-0A48EA969F54}" type="sibTrans" cxnId="{4858E419-F2AF-46E1-A6BB-DD8F391CA905}">
      <dgm:prSet/>
      <dgm:spPr/>
      <dgm:t>
        <a:bodyPr/>
        <a:lstStyle/>
        <a:p>
          <a:endParaRPr lang="en-US"/>
        </a:p>
      </dgm:t>
    </dgm:pt>
    <dgm:pt modelId="{6C7017AC-EC81-4D7E-AD6A-84FDC67B66AB}">
      <dgm:prSet phldrT="[Text]" custT="1"/>
      <dgm:spPr>
        <a:solidFill>
          <a:schemeClr val="accent3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/>
        <a:lstStyle/>
        <a:p>
          <a:pPr algn="l"/>
          <a:r>
            <a:rPr lang="en-US" sz="2200" dirty="0" smtClean="0"/>
            <a:t>Recruit pharmacies</a:t>
          </a:r>
          <a:endParaRPr lang="en-US" sz="2200" dirty="0"/>
        </a:p>
      </dgm:t>
    </dgm:pt>
    <dgm:pt modelId="{5677F875-75F8-4CE0-A98A-A249E2C57A73}" type="parTrans" cxnId="{2BE3A282-6C88-4F5A-AC01-64BD8EDF5265}">
      <dgm:prSet/>
      <dgm:spPr/>
      <dgm:t>
        <a:bodyPr/>
        <a:lstStyle/>
        <a:p>
          <a:endParaRPr lang="en-US"/>
        </a:p>
      </dgm:t>
    </dgm:pt>
    <dgm:pt modelId="{24DBC8D2-B516-40C8-9E73-84C7EBA6E785}" type="sibTrans" cxnId="{2BE3A282-6C88-4F5A-AC01-64BD8EDF5265}">
      <dgm:prSet/>
      <dgm:spPr/>
      <dgm:t>
        <a:bodyPr/>
        <a:lstStyle/>
        <a:p>
          <a:endParaRPr lang="en-US"/>
        </a:p>
      </dgm:t>
    </dgm:pt>
    <dgm:pt modelId="{D6D00FA8-206C-4FAF-8C19-C3BC9E19019B}">
      <dgm:prSet phldrT="[Text]" custT="1"/>
      <dgm:spPr>
        <a:solidFill>
          <a:schemeClr val="accent3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/>
        <a:lstStyle/>
        <a:p>
          <a:pPr algn="l"/>
          <a:r>
            <a:rPr lang="en-US" sz="2200" dirty="0" smtClean="0"/>
            <a:t>Partner with local and regional schools of pharmacy and pharmacy organizations</a:t>
          </a:r>
          <a:endParaRPr lang="en-US" sz="2200" dirty="0"/>
        </a:p>
      </dgm:t>
    </dgm:pt>
    <dgm:pt modelId="{FC89742E-7ED2-415B-8677-32B7C90F0600}" type="parTrans" cxnId="{4CE2E03B-4CFD-470F-B3CB-01782740A021}">
      <dgm:prSet/>
      <dgm:spPr/>
      <dgm:t>
        <a:bodyPr/>
        <a:lstStyle/>
        <a:p>
          <a:endParaRPr lang="en-US"/>
        </a:p>
      </dgm:t>
    </dgm:pt>
    <dgm:pt modelId="{8857AEC3-DD93-4B71-BC31-4C682A7282AA}" type="sibTrans" cxnId="{4CE2E03B-4CFD-470F-B3CB-01782740A021}">
      <dgm:prSet/>
      <dgm:spPr/>
      <dgm:t>
        <a:bodyPr/>
        <a:lstStyle/>
        <a:p>
          <a:endParaRPr lang="en-US"/>
        </a:p>
      </dgm:t>
    </dgm:pt>
    <dgm:pt modelId="{DD13C77C-CB67-4B26-9C39-63EECBF93854}">
      <dgm:prSet custT="1"/>
      <dgm:spPr>
        <a:solidFill>
          <a:schemeClr val="accent3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182880"/>
        <a:lstStyle/>
        <a:p>
          <a:pPr algn="l"/>
          <a:r>
            <a:rPr lang="en-US" sz="2200" dirty="0" smtClean="0"/>
            <a:t>Work with communities to screen </a:t>
          </a:r>
          <a:br>
            <a:rPr lang="en-US" sz="2200" dirty="0" smtClean="0"/>
          </a:br>
          <a:r>
            <a:rPr lang="en-US" sz="2200" dirty="0" smtClean="0"/>
            <a:t>high-risk beneficiaries for adverse events</a:t>
          </a:r>
        </a:p>
      </dgm:t>
    </dgm:pt>
    <dgm:pt modelId="{FA75280D-F46D-40C5-B99A-815648875CFC}" type="parTrans" cxnId="{4E9DD71B-0E57-47F1-AD86-9A65BAE3F5EF}">
      <dgm:prSet/>
      <dgm:spPr/>
      <dgm:t>
        <a:bodyPr/>
        <a:lstStyle/>
        <a:p>
          <a:endParaRPr lang="en-US"/>
        </a:p>
      </dgm:t>
    </dgm:pt>
    <dgm:pt modelId="{75335545-E4D5-40A6-AFC9-B7A5847FFF71}" type="sibTrans" cxnId="{4E9DD71B-0E57-47F1-AD86-9A65BAE3F5EF}">
      <dgm:prSet/>
      <dgm:spPr/>
      <dgm:t>
        <a:bodyPr/>
        <a:lstStyle/>
        <a:p>
          <a:endParaRPr lang="en-US"/>
        </a:p>
      </dgm:t>
    </dgm:pt>
    <dgm:pt modelId="{00CE2719-F432-4E2F-8EC4-11C43036C564}" type="pres">
      <dgm:prSet presAssocID="{3234F643-FC0B-4CF0-A456-3FE5E1A1659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27A409-4BA1-41EA-AA9E-E810538A7455}" type="pres">
      <dgm:prSet presAssocID="{047B293C-B577-456D-B62E-EB52737A3E3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B3934-7C96-40F3-9BDE-11BB99F0B96A}" type="pres">
      <dgm:prSet presAssocID="{92C77A7C-6A91-4BCB-AF32-0A48EA969F54}" presName="sibTrans" presStyleCnt="0"/>
      <dgm:spPr/>
    </dgm:pt>
    <dgm:pt modelId="{2BEC6F5A-093D-4690-B681-5389057EC00F}" type="pres">
      <dgm:prSet presAssocID="{6C7017AC-EC81-4D7E-AD6A-84FDC67B66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4BEC1-6D53-4589-BE3A-DCE67D1607CA}" type="pres">
      <dgm:prSet presAssocID="{24DBC8D2-B516-40C8-9E73-84C7EBA6E785}" presName="sibTrans" presStyleCnt="0"/>
      <dgm:spPr/>
    </dgm:pt>
    <dgm:pt modelId="{EC14A131-6FB7-4745-A3A7-A6E2A705250C}" type="pres">
      <dgm:prSet presAssocID="{D6D00FA8-206C-4FAF-8C19-C3BC9E19019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5DA506-B72B-44D9-A466-B8C219C25A06}" type="pres">
      <dgm:prSet presAssocID="{8857AEC3-DD93-4B71-BC31-4C682A7282AA}" presName="sibTrans" presStyleCnt="0"/>
      <dgm:spPr/>
    </dgm:pt>
    <dgm:pt modelId="{26F5517D-95A4-458A-92C3-9DB985ACA0BE}" type="pres">
      <dgm:prSet presAssocID="{DD13C77C-CB67-4B26-9C39-63EECBF9385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9DD71B-0E57-47F1-AD86-9A65BAE3F5EF}" srcId="{3234F643-FC0B-4CF0-A456-3FE5E1A1659B}" destId="{DD13C77C-CB67-4B26-9C39-63EECBF93854}" srcOrd="3" destOrd="0" parTransId="{FA75280D-F46D-40C5-B99A-815648875CFC}" sibTransId="{75335545-E4D5-40A6-AFC9-B7A5847FFF71}"/>
    <dgm:cxn modelId="{4858E419-F2AF-46E1-A6BB-DD8F391CA905}" srcId="{3234F643-FC0B-4CF0-A456-3FE5E1A1659B}" destId="{047B293C-B577-456D-B62E-EB52737A3E35}" srcOrd="0" destOrd="0" parTransId="{A09D3245-3FD2-4ECF-B08C-CBA6BB23CDE4}" sibTransId="{92C77A7C-6A91-4BCB-AF32-0A48EA969F54}"/>
    <dgm:cxn modelId="{86A3A296-2B99-4092-B230-211DCD59B942}" type="presOf" srcId="{047B293C-B577-456D-B62E-EB52737A3E35}" destId="{6A27A409-4BA1-41EA-AA9E-E810538A7455}" srcOrd="0" destOrd="0" presId="urn:microsoft.com/office/officeart/2005/8/layout/hList6"/>
    <dgm:cxn modelId="{4CE2E03B-4CFD-470F-B3CB-01782740A021}" srcId="{3234F643-FC0B-4CF0-A456-3FE5E1A1659B}" destId="{D6D00FA8-206C-4FAF-8C19-C3BC9E19019B}" srcOrd="2" destOrd="0" parTransId="{FC89742E-7ED2-415B-8677-32B7C90F0600}" sibTransId="{8857AEC3-DD93-4B71-BC31-4C682A7282AA}"/>
    <dgm:cxn modelId="{5F492E79-39D3-40EC-ADBE-6FA6A5E0CE03}" type="presOf" srcId="{DD13C77C-CB67-4B26-9C39-63EECBF93854}" destId="{26F5517D-95A4-458A-92C3-9DB985ACA0BE}" srcOrd="0" destOrd="0" presId="urn:microsoft.com/office/officeart/2005/8/layout/hList6"/>
    <dgm:cxn modelId="{7C7594E5-E705-4174-A021-493979B1698B}" type="presOf" srcId="{6C7017AC-EC81-4D7E-AD6A-84FDC67B66AB}" destId="{2BEC6F5A-093D-4690-B681-5389057EC00F}" srcOrd="0" destOrd="0" presId="urn:microsoft.com/office/officeart/2005/8/layout/hList6"/>
    <dgm:cxn modelId="{49FAF972-87B5-4E7B-A1F9-E8091850B01E}" type="presOf" srcId="{D6D00FA8-206C-4FAF-8C19-C3BC9E19019B}" destId="{EC14A131-6FB7-4745-A3A7-A6E2A705250C}" srcOrd="0" destOrd="0" presId="urn:microsoft.com/office/officeart/2005/8/layout/hList6"/>
    <dgm:cxn modelId="{007922D7-F76E-4E58-9B4F-1E7E984BC716}" type="presOf" srcId="{3234F643-FC0B-4CF0-A456-3FE5E1A1659B}" destId="{00CE2719-F432-4E2F-8EC4-11C43036C564}" srcOrd="0" destOrd="0" presId="urn:microsoft.com/office/officeart/2005/8/layout/hList6"/>
    <dgm:cxn modelId="{2BE3A282-6C88-4F5A-AC01-64BD8EDF5265}" srcId="{3234F643-FC0B-4CF0-A456-3FE5E1A1659B}" destId="{6C7017AC-EC81-4D7E-AD6A-84FDC67B66AB}" srcOrd="1" destOrd="0" parTransId="{5677F875-75F8-4CE0-A98A-A249E2C57A73}" sibTransId="{24DBC8D2-B516-40C8-9E73-84C7EBA6E785}"/>
    <dgm:cxn modelId="{3C6D6198-C93D-4F9F-969E-39B2F3CD129C}" type="presParOf" srcId="{00CE2719-F432-4E2F-8EC4-11C43036C564}" destId="{6A27A409-4BA1-41EA-AA9E-E810538A7455}" srcOrd="0" destOrd="0" presId="urn:microsoft.com/office/officeart/2005/8/layout/hList6"/>
    <dgm:cxn modelId="{F0074587-74E6-4AB4-91BB-264CEE3A9CB4}" type="presParOf" srcId="{00CE2719-F432-4E2F-8EC4-11C43036C564}" destId="{BB8B3934-7C96-40F3-9BDE-11BB99F0B96A}" srcOrd="1" destOrd="0" presId="urn:microsoft.com/office/officeart/2005/8/layout/hList6"/>
    <dgm:cxn modelId="{954295AC-2DCD-43EF-83DA-91A0B8C2F8AC}" type="presParOf" srcId="{00CE2719-F432-4E2F-8EC4-11C43036C564}" destId="{2BEC6F5A-093D-4690-B681-5389057EC00F}" srcOrd="2" destOrd="0" presId="urn:microsoft.com/office/officeart/2005/8/layout/hList6"/>
    <dgm:cxn modelId="{830EABC1-4F95-4AA4-AFC4-2B4A87A64C66}" type="presParOf" srcId="{00CE2719-F432-4E2F-8EC4-11C43036C564}" destId="{12C4BEC1-6D53-4589-BE3A-DCE67D1607CA}" srcOrd="3" destOrd="0" presId="urn:microsoft.com/office/officeart/2005/8/layout/hList6"/>
    <dgm:cxn modelId="{74060034-4AF7-4678-B192-007B6052B217}" type="presParOf" srcId="{00CE2719-F432-4E2F-8EC4-11C43036C564}" destId="{EC14A131-6FB7-4745-A3A7-A6E2A705250C}" srcOrd="4" destOrd="0" presId="urn:microsoft.com/office/officeart/2005/8/layout/hList6"/>
    <dgm:cxn modelId="{C64394E8-A388-44B9-8AE3-D301161C21DE}" type="presParOf" srcId="{00CE2719-F432-4E2F-8EC4-11C43036C564}" destId="{265DA506-B72B-44D9-A466-B8C219C25A06}" srcOrd="5" destOrd="0" presId="urn:microsoft.com/office/officeart/2005/8/layout/hList6"/>
    <dgm:cxn modelId="{EF523F86-C3C6-466F-9C85-6C9DA355AD19}" type="presParOf" srcId="{00CE2719-F432-4E2F-8EC4-11C43036C564}" destId="{26F5517D-95A4-458A-92C3-9DB985ACA0BE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241F7B-B476-47FE-87B9-FCCDB4B9701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D12FFE-8900-4FC4-AA17-812BF14685CF}">
      <dgm:prSet phldrT="[Text]" custT="1"/>
      <dgm:spPr>
        <a:solidFill>
          <a:schemeClr val="accent4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274320"/>
        <a:lstStyle/>
        <a:p>
          <a:pPr algn="l"/>
          <a:r>
            <a:rPr lang="en-US" sz="2400" dirty="0" smtClean="0"/>
            <a:t>Can be asked to </a:t>
          </a:r>
          <a:br>
            <a:rPr lang="en-US" sz="2400" dirty="0" smtClean="0"/>
          </a:br>
          <a:r>
            <a:rPr lang="en-US" sz="2400" dirty="0" smtClean="0"/>
            <a:t>conduct a QII after </a:t>
          </a:r>
          <a:br>
            <a:rPr lang="en-US" sz="2400" dirty="0" smtClean="0"/>
          </a:br>
          <a:r>
            <a:rPr lang="en-US" sz="2400" dirty="0" smtClean="0"/>
            <a:t>BFCC-QIO case review, </a:t>
          </a:r>
          <a:br>
            <a:rPr lang="en-US" sz="2400" dirty="0" smtClean="0"/>
          </a:br>
          <a:r>
            <a:rPr lang="en-US" sz="2400" dirty="0" smtClean="0"/>
            <a:t>a survey and certification finding or low total performance score</a:t>
          </a:r>
          <a:endParaRPr lang="en-US" sz="2400" dirty="0"/>
        </a:p>
      </dgm:t>
    </dgm:pt>
    <dgm:pt modelId="{5959CFC3-C1E8-420D-BC84-596F741ADECB}" type="parTrans" cxnId="{73BA2207-2E88-4E66-B601-7A21204C5FDA}">
      <dgm:prSet/>
      <dgm:spPr/>
      <dgm:t>
        <a:bodyPr/>
        <a:lstStyle/>
        <a:p>
          <a:endParaRPr lang="en-US"/>
        </a:p>
      </dgm:t>
    </dgm:pt>
    <dgm:pt modelId="{9CE2DD02-3CD3-47B0-8534-FDB0064EBCCB}" type="sibTrans" cxnId="{73BA2207-2E88-4E66-B601-7A21204C5FDA}">
      <dgm:prSet/>
      <dgm:spPr/>
      <dgm:t>
        <a:bodyPr/>
        <a:lstStyle/>
        <a:p>
          <a:endParaRPr lang="en-US"/>
        </a:p>
      </dgm:t>
    </dgm:pt>
    <dgm:pt modelId="{A48DE46E-B476-4389-8504-3E1E97481E00}">
      <dgm:prSet phldrT="[Text]" custT="1"/>
      <dgm:spPr>
        <a:solidFill>
          <a:schemeClr val="accent4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274320"/>
        <a:lstStyle/>
        <a:p>
          <a:pPr algn="l"/>
          <a:r>
            <a:rPr lang="en-US" sz="2400" dirty="0" smtClean="0"/>
            <a:t>Assist provider in developing a formal plan including a root cause analysis and specific process improvements</a:t>
          </a:r>
          <a:endParaRPr lang="en-US" sz="2400" dirty="0"/>
        </a:p>
      </dgm:t>
    </dgm:pt>
    <dgm:pt modelId="{758BDAD8-66E5-4C68-B61C-34D6DCF78AC4}" type="parTrans" cxnId="{67EBA8B1-71BC-4702-9578-FD8333511CF5}">
      <dgm:prSet/>
      <dgm:spPr/>
      <dgm:t>
        <a:bodyPr/>
        <a:lstStyle/>
        <a:p>
          <a:endParaRPr lang="en-US"/>
        </a:p>
      </dgm:t>
    </dgm:pt>
    <dgm:pt modelId="{00CC0717-4B81-48B0-80EA-3C70D0D97CD2}" type="sibTrans" cxnId="{67EBA8B1-71BC-4702-9578-FD8333511CF5}">
      <dgm:prSet/>
      <dgm:spPr/>
      <dgm:t>
        <a:bodyPr/>
        <a:lstStyle/>
        <a:p>
          <a:endParaRPr lang="en-US"/>
        </a:p>
      </dgm:t>
    </dgm:pt>
    <dgm:pt modelId="{0FB64816-B917-4C4C-8F92-E917FEEF1C97}" type="pres">
      <dgm:prSet presAssocID="{CA241F7B-B476-47FE-87B9-FCCDB4B9701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30C627-6EA3-4D63-A752-9A0B36A322B0}" type="pres">
      <dgm:prSet presAssocID="{2FD12FFE-8900-4FC4-AA17-812BF14685C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076E1-83BE-447A-9950-6EE8B626D0E0}" type="pres">
      <dgm:prSet presAssocID="{9CE2DD02-3CD3-47B0-8534-FDB0064EBCCB}" presName="sibTrans" presStyleCnt="0"/>
      <dgm:spPr/>
    </dgm:pt>
    <dgm:pt modelId="{C39709FF-18B3-461A-A444-58887C58DDC4}" type="pres">
      <dgm:prSet presAssocID="{A48DE46E-B476-4389-8504-3E1E97481E0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BA2207-2E88-4E66-B601-7A21204C5FDA}" srcId="{CA241F7B-B476-47FE-87B9-FCCDB4B97013}" destId="{2FD12FFE-8900-4FC4-AA17-812BF14685CF}" srcOrd="0" destOrd="0" parTransId="{5959CFC3-C1E8-420D-BC84-596F741ADECB}" sibTransId="{9CE2DD02-3CD3-47B0-8534-FDB0064EBCCB}"/>
    <dgm:cxn modelId="{697F73D2-F25F-435D-AEE7-2F973EB55AAF}" type="presOf" srcId="{CA241F7B-B476-47FE-87B9-FCCDB4B97013}" destId="{0FB64816-B917-4C4C-8F92-E917FEEF1C97}" srcOrd="0" destOrd="0" presId="urn:microsoft.com/office/officeart/2005/8/layout/hList6"/>
    <dgm:cxn modelId="{67EBA8B1-71BC-4702-9578-FD8333511CF5}" srcId="{CA241F7B-B476-47FE-87B9-FCCDB4B97013}" destId="{A48DE46E-B476-4389-8504-3E1E97481E00}" srcOrd="1" destOrd="0" parTransId="{758BDAD8-66E5-4C68-B61C-34D6DCF78AC4}" sibTransId="{00CC0717-4B81-48B0-80EA-3C70D0D97CD2}"/>
    <dgm:cxn modelId="{30AEDE4B-1F0C-4F14-9623-BC3158E02D3B}" type="presOf" srcId="{2FD12FFE-8900-4FC4-AA17-812BF14685CF}" destId="{5A30C627-6EA3-4D63-A752-9A0B36A322B0}" srcOrd="0" destOrd="0" presId="urn:microsoft.com/office/officeart/2005/8/layout/hList6"/>
    <dgm:cxn modelId="{0A235F43-269F-4446-9715-E0D1527F705D}" type="presOf" srcId="{A48DE46E-B476-4389-8504-3E1E97481E00}" destId="{C39709FF-18B3-461A-A444-58887C58DDC4}" srcOrd="0" destOrd="0" presId="urn:microsoft.com/office/officeart/2005/8/layout/hList6"/>
    <dgm:cxn modelId="{58148468-31EE-4982-971D-E08EF2DB3706}" type="presParOf" srcId="{0FB64816-B917-4C4C-8F92-E917FEEF1C97}" destId="{5A30C627-6EA3-4D63-A752-9A0B36A322B0}" srcOrd="0" destOrd="0" presId="urn:microsoft.com/office/officeart/2005/8/layout/hList6"/>
    <dgm:cxn modelId="{BD48B328-DBC6-474A-9EFD-904D3242400A}" type="presParOf" srcId="{0FB64816-B917-4C4C-8F92-E917FEEF1C97}" destId="{E1F076E1-83BE-447A-9950-6EE8B626D0E0}" srcOrd="1" destOrd="0" presId="urn:microsoft.com/office/officeart/2005/8/layout/hList6"/>
    <dgm:cxn modelId="{7A33DBFF-4D6C-443D-8405-73E60DE23B31}" type="presParOf" srcId="{0FB64816-B917-4C4C-8F92-E917FEEF1C97}" destId="{C39709FF-18B3-461A-A444-58887C58DDC4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22EEA-11DE-4156-A294-59D05E6CAC62}">
      <dsp:nvSpPr>
        <dsp:cNvPr id="0" name=""/>
        <dsp:cNvSpPr/>
      </dsp:nvSpPr>
      <dsp:spPr>
        <a:xfrm>
          <a:off x="52286" y="21704"/>
          <a:ext cx="9087095" cy="6715215"/>
        </a:xfrm>
        <a:prstGeom prst="rightArrow">
          <a:avLst/>
        </a:prstGeom>
        <a:gradFill rotWithShape="0">
          <a:gsLst>
            <a:gs pos="0">
              <a:schemeClr val="accent3">
                <a:alpha val="20000"/>
              </a:schemeClr>
            </a:gs>
            <a:gs pos="56000">
              <a:schemeClr val="accent3">
                <a:alpha val="45000"/>
              </a:schemeClr>
            </a:gs>
            <a:gs pos="100000">
              <a:schemeClr val="accent3">
                <a:alpha val="30000"/>
              </a:schemeClr>
            </a:gs>
          </a:gsLst>
          <a:lin ang="0" scaled="0"/>
        </a:gra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0AED7F-48E0-4EF8-B97A-062749963F4B}">
      <dsp:nvSpPr>
        <dsp:cNvPr id="0" name=""/>
        <dsp:cNvSpPr/>
      </dsp:nvSpPr>
      <dsp:spPr>
        <a:xfrm>
          <a:off x="224636" y="1818690"/>
          <a:ext cx="1337437" cy="3145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2880" rIns="0" bIns="0" numCol="1" spcCol="1270" anchor="t" anchorCtr="0">
          <a:noAutofit/>
        </a:bodyPr>
        <a:lstStyle/>
        <a:p>
          <a:pPr lvl="0" algn="ctr" defTabSz="1600200">
            <a:lnSpc>
              <a:spcPts val="2600"/>
            </a:lnSpc>
            <a:spcBef>
              <a:spcPct val="0"/>
            </a:spcBef>
            <a:spcAft>
              <a:spcPts val="0"/>
            </a:spcAft>
          </a:pPr>
          <a:r>
            <a:rPr lang="en-US" sz="3600" b="0" kern="1200" dirty="0" smtClean="0">
              <a:solidFill>
                <a:srgbClr val="FF0000"/>
              </a:solidFill>
              <a:latin typeface="+mj-lt"/>
            </a:rPr>
            <a:t>1</a:t>
          </a:r>
          <a:r>
            <a:rPr lang="en-US" sz="3600" b="0" kern="1200" baseline="30000" dirty="0" smtClean="0">
              <a:solidFill>
                <a:srgbClr val="FF0000"/>
              </a:solidFill>
              <a:latin typeface="+mj-lt"/>
            </a:rPr>
            <a:t>st</a:t>
          </a:r>
          <a:r>
            <a:rPr lang="en-US" sz="2600" kern="1200" dirty="0" smtClean="0"/>
            <a:t> </a:t>
          </a:r>
        </a:p>
        <a:p>
          <a:pPr lvl="0" algn="ctr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endParaRPr lang="en-US" sz="2400" kern="1200" dirty="0" smtClean="0"/>
        </a:p>
        <a:p>
          <a:pPr lvl="0" algn="ctr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Keeping the Patient at the Center </a:t>
          </a:r>
          <a:endParaRPr lang="en-US" sz="2400" kern="1200" dirty="0"/>
        </a:p>
      </dsp:txBody>
      <dsp:txXfrm>
        <a:off x="289924" y="1883978"/>
        <a:ext cx="1206861" cy="3014971"/>
      </dsp:txXfrm>
    </dsp:sp>
    <dsp:sp modelId="{9978A421-1B99-47A5-8DD4-95DCAF885C36}">
      <dsp:nvSpPr>
        <dsp:cNvPr id="0" name=""/>
        <dsp:cNvSpPr/>
      </dsp:nvSpPr>
      <dsp:spPr>
        <a:xfrm>
          <a:off x="1688635" y="1818690"/>
          <a:ext cx="1337437" cy="3145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91440" rIns="0" bIns="0" numCol="1" spcCol="1270" anchor="t" anchorCtr="0">
          <a:noAutofit/>
        </a:bodyPr>
        <a:lstStyle/>
        <a:p>
          <a:pPr lvl="0" algn="ctr" defTabSz="889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/>
            <a:t> </a:t>
          </a:r>
          <a:r>
            <a:rPr lang="en-US" sz="3600" b="0" kern="1200" dirty="0" smtClean="0">
              <a:solidFill>
                <a:srgbClr val="FF0000"/>
              </a:solidFill>
              <a:latin typeface="+mj-lt"/>
            </a:rPr>
            <a:t>+</a:t>
          </a:r>
          <a:r>
            <a:rPr lang="en-US" sz="2400" kern="1200" dirty="0" smtClean="0"/>
            <a:t> </a:t>
          </a:r>
        </a:p>
        <a:p>
          <a:pPr lvl="0" algn="l" defTabSz="889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spc="-50" baseline="0" dirty="0" smtClean="0"/>
            <a:t>CMS and HHS Priorities </a:t>
          </a:r>
        </a:p>
      </dsp:txBody>
      <dsp:txXfrm>
        <a:off x="1753923" y="1883978"/>
        <a:ext cx="1206861" cy="3014971"/>
      </dsp:txXfrm>
    </dsp:sp>
    <dsp:sp modelId="{E6B26109-1857-4DD4-8F0A-2381AD9E0BCC}">
      <dsp:nvSpPr>
        <dsp:cNvPr id="0" name=""/>
        <dsp:cNvSpPr/>
      </dsp:nvSpPr>
      <dsp:spPr>
        <a:xfrm>
          <a:off x="3152639" y="1818690"/>
          <a:ext cx="1337437" cy="3145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91440" rIns="0" bIns="0" numCol="1" spcCol="1270" anchor="t" anchorCtr="0">
          <a:noAutofit/>
        </a:bodyPr>
        <a:lstStyle/>
        <a:p>
          <a:pPr lvl="0" algn="ctr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3600" b="0" kern="1200" dirty="0" smtClean="0">
              <a:solidFill>
                <a:srgbClr val="FF0000"/>
              </a:solidFill>
              <a:latin typeface="+mj-lt"/>
            </a:rPr>
            <a:t>+</a:t>
          </a:r>
        </a:p>
        <a:p>
          <a:pPr lvl="0" algn="l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spc="-50" baseline="0" dirty="0" smtClean="0"/>
            <a:t>Statutory Require-</a:t>
          </a:r>
          <a:r>
            <a:rPr lang="en-US" sz="2400" kern="1200" spc="-50" baseline="0" dirty="0" err="1" smtClean="0"/>
            <a:t>ments</a:t>
          </a:r>
          <a:r>
            <a:rPr lang="en-US" sz="2400" kern="1200" spc="-50" baseline="0" dirty="0" smtClean="0"/>
            <a:t> </a:t>
          </a:r>
        </a:p>
      </dsp:txBody>
      <dsp:txXfrm>
        <a:off x="3217927" y="1883978"/>
        <a:ext cx="1206861" cy="3014971"/>
      </dsp:txXfrm>
    </dsp:sp>
    <dsp:sp modelId="{0084F772-0C7A-452B-972E-3FA6FAF7D2DB}">
      <dsp:nvSpPr>
        <dsp:cNvPr id="0" name=""/>
        <dsp:cNvSpPr/>
      </dsp:nvSpPr>
      <dsp:spPr>
        <a:xfrm>
          <a:off x="4644184" y="1821406"/>
          <a:ext cx="1337437" cy="31424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" tIns="91440" rIns="0" bIns="0" numCol="1" spcCol="1270" anchor="t" anchorCtr="0">
          <a:noAutofit/>
        </a:bodyPr>
        <a:lstStyle/>
        <a:p>
          <a:pPr lvl="0" algn="ctr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3600" b="0" kern="1200" dirty="0" smtClean="0">
              <a:solidFill>
                <a:srgbClr val="FF0000"/>
              </a:solidFill>
              <a:latin typeface="+mj-lt"/>
            </a:rPr>
            <a:t>+</a:t>
          </a:r>
        </a:p>
        <a:p>
          <a:pPr lvl="0" algn="l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Evidence &amp; Input from National &amp; Local Leaders in the Field</a:t>
          </a:r>
        </a:p>
      </dsp:txBody>
      <dsp:txXfrm>
        <a:off x="4709472" y="1886694"/>
        <a:ext cx="1206861" cy="3011862"/>
      </dsp:txXfrm>
    </dsp:sp>
    <dsp:sp modelId="{417AF224-4CBE-44EF-8F24-F111F8EE7207}">
      <dsp:nvSpPr>
        <dsp:cNvPr id="0" name=""/>
        <dsp:cNvSpPr/>
      </dsp:nvSpPr>
      <dsp:spPr>
        <a:xfrm>
          <a:off x="6108185" y="1818690"/>
          <a:ext cx="1337437" cy="3145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2" tIns="91440" rIns="0" bIns="0" numCol="1" spcCol="1270" anchor="t" anchorCtr="0">
          <a:noAutofit/>
        </a:bodyPr>
        <a:lstStyle/>
        <a:p>
          <a:pPr lvl="0" algn="ctr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3600" b="0" kern="1200" dirty="0" smtClean="0">
              <a:solidFill>
                <a:srgbClr val="FF0000"/>
              </a:solidFill>
              <a:latin typeface="+mj-lt"/>
            </a:rPr>
            <a:t>+</a:t>
          </a:r>
          <a:r>
            <a:rPr lang="en-US" sz="2000" b="1" kern="1200" dirty="0" smtClean="0">
              <a:solidFill>
                <a:srgbClr val="FF0000"/>
              </a:solidFill>
            </a:rPr>
            <a:t> </a:t>
          </a:r>
        </a:p>
        <a:p>
          <a:pPr lvl="0" algn="l" defTabSz="16002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spc="0" baseline="0" dirty="0" err="1" smtClean="0"/>
            <a:t>Experi-ence</a:t>
          </a:r>
          <a:r>
            <a:rPr lang="en-US" sz="2400" kern="1200" spc="0" dirty="0" smtClean="0"/>
            <a:t> &amp; </a:t>
          </a:r>
          <a:r>
            <a:rPr lang="en-US" sz="2400" kern="1200" spc="-50" dirty="0" smtClean="0"/>
            <a:t>Data from 10</a:t>
          </a:r>
          <a:r>
            <a:rPr lang="en-US" sz="2400" kern="1200" spc="-50" baseline="30000" dirty="0" smtClean="0"/>
            <a:t>th</a:t>
          </a:r>
          <a:r>
            <a:rPr lang="en-US" sz="2400" kern="1200" spc="-50" dirty="0" smtClean="0"/>
            <a:t> SOW and Previous Contracts </a:t>
          </a:r>
          <a:endParaRPr lang="en-US" sz="2400" kern="1200" spc="-50" dirty="0"/>
        </a:p>
      </dsp:txBody>
      <dsp:txXfrm>
        <a:off x="6173473" y="1883978"/>
        <a:ext cx="1206861" cy="3014971"/>
      </dsp:txXfrm>
    </dsp:sp>
    <dsp:sp modelId="{9D5948C6-507D-4646-900A-09AECA932B9A}">
      <dsp:nvSpPr>
        <dsp:cNvPr id="0" name=""/>
        <dsp:cNvSpPr/>
      </dsp:nvSpPr>
      <dsp:spPr>
        <a:xfrm>
          <a:off x="7572185" y="1818690"/>
          <a:ext cx="1337437" cy="31455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1440" rIns="0" bIns="0" numCol="1" spcCol="1270" anchor="t" anchorCtr="0">
          <a:noAutofit/>
        </a:bodyPr>
        <a:lstStyle/>
        <a:p>
          <a:pPr lvl="0" algn="ctr" defTabSz="1778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4000" b="1" u="none" kern="1200" dirty="0" smtClean="0">
              <a:solidFill>
                <a:srgbClr val="FF0000"/>
              </a:solidFill>
            </a:rPr>
            <a:t>=</a:t>
          </a:r>
        </a:p>
        <a:p>
          <a:pPr lvl="0" algn="ctr" defTabSz="1778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000" u="none" kern="1200" dirty="0" smtClean="0"/>
            <a:t> </a:t>
          </a:r>
        </a:p>
        <a:p>
          <a:pPr lvl="0" algn="ctr" defTabSz="1778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u="none" kern="1200" dirty="0" smtClean="0"/>
            <a:t>QIO </a:t>
          </a:r>
        </a:p>
        <a:p>
          <a:pPr lvl="0" algn="ctr" defTabSz="1778000">
            <a:lnSpc>
              <a:spcPts val="2500"/>
            </a:lnSpc>
            <a:spcBef>
              <a:spcPct val="0"/>
            </a:spcBef>
            <a:spcAft>
              <a:spcPts val="0"/>
            </a:spcAft>
          </a:pPr>
          <a:r>
            <a:rPr lang="en-US" sz="2400" u="none" kern="1200" dirty="0" smtClean="0"/>
            <a:t>11</a:t>
          </a:r>
          <a:r>
            <a:rPr lang="en-US" sz="2400" u="none" kern="1200" baseline="30000" dirty="0" smtClean="0"/>
            <a:t>th</a:t>
          </a:r>
          <a:r>
            <a:rPr lang="en-US" sz="2400" u="none" kern="1200" dirty="0" smtClean="0"/>
            <a:t> SOW</a:t>
          </a:r>
        </a:p>
      </dsp:txBody>
      <dsp:txXfrm>
        <a:off x="7637473" y="1883978"/>
        <a:ext cx="1206861" cy="30149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58BAD-AF85-4557-A432-81EDB43FEAD6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AE357-57CB-4495-B339-BC2C27132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72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B8122A6-DD65-414E-9FA8-CB9BD17C2D45}" type="datetimeFigureOut">
              <a:rPr lang="en-US" smtClean="0"/>
              <a:pPr/>
              <a:t>8/14/2014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B2A89B-0B14-4F32-BA52-961E872DD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95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900" dirty="0"/>
              <a:t>5-year contracts.</a:t>
            </a:r>
          </a:p>
          <a:p>
            <a:pPr marL="465887" lvl="1"/>
            <a:endParaRPr lang="en-US" sz="2900" dirty="0"/>
          </a:p>
          <a:p>
            <a:pPr lvl="1"/>
            <a:r>
              <a:rPr lang="en-US" sz="2900" dirty="0"/>
              <a:t>Separation of case review &amp; quality improvement.</a:t>
            </a:r>
          </a:p>
          <a:p>
            <a:pPr marL="465887" lvl="1"/>
            <a:endParaRPr lang="en-US" sz="2900" dirty="0"/>
          </a:p>
          <a:p>
            <a:pPr lvl="1"/>
            <a:r>
              <a:rPr lang="en-US" sz="2900" dirty="0"/>
              <a:t>Unique solicitation provisions = 53 states open for bidding, must meet certain qualifications for accounting, security, etc.</a:t>
            </a:r>
          </a:p>
          <a:p>
            <a:pPr marL="465887" lvl="1"/>
            <a:endParaRPr lang="en-US" sz="2900" dirty="0"/>
          </a:p>
          <a:p>
            <a:pPr lvl="1"/>
            <a:r>
              <a:rPr lang="en-US" sz="2900" dirty="0"/>
              <a:t>Additional support contracts = looking for additional contractors to support the new QIN- QIOs.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92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 and implement a train-the-trainer program to increase the number of certified diabetes educators and community health workers </a:t>
            </a:r>
          </a:p>
          <a:p>
            <a:r>
              <a:rPr lang="en-US" dirty="0" smtClean="0"/>
              <a:t>Recruit beneficiaries to participate in Diabetes self-management classes</a:t>
            </a:r>
          </a:p>
          <a:p>
            <a:r>
              <a:rPr lang="en-US" dirty="0" smtClean="0"/>
              <a:t>Work with providers to increase adherence to clinical guidelines for HbA1c and lipid monitoring and eye examinations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12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Collaborate with RECs to spread best practices </a:t>
            </a:r>
          </a:p>
          <a:p>
            <a:r>
              <a:rPr lang="en-US" dirty="0" smtClean="0"/>
              <a:t>Provide technical assistance on workflow adjustments needed to improve EHR functionality</a:t>
            </a:r>
          </a:p>
          <a:p>
            <a:r>
              <a:rPr lang="en-US" dirty="0" smtClean="0"/>
              <a:t>Partner with ACOs and other new coordinated care models</a:t>
            </a:r>
          </a:p>
          <a:p>
            <a:r>
              <a:rPr lang="en-US" dirty="0" smtClean="0"/>
              <a:t>Work with providers to increase reporting of quality measures under Meaningful Use and Medicare EHR Incentive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192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 hospitals currently working with QIO on CAUTI and CDI</a:t>
            </a:r>
          </a:p>
          <a:p>
            <a:r>
              <a:rPr lang="en-US" dirty="0" smtClean="0"/>
              <a:t>Recruit new hospitals or units with high CLABSI or CDI rates</a:t>
            </a:r>
          </a:p>
          <a:p>
            <a:r>
              <a:rPr lang="en-US" dirty="0" smtClean="0"/>
              <a:t>Support hospitals identified by accrediting body as having open infection control deficiencies</a:t>
            </a:r>
          </a:p>
          <a:p>
            <a:r>
              <a:rPr lang="en-US" dirty="0" smtClean="0"/>
              <a:t>Collaborate with other federal, state and local HAI initiatives and avoid duplication of effort</a:t>
            </a:r>
          </a:p>
          <a:p>
            <a:r>
              <a:rPr lang="en-US" dirty="0" smtClean="0"/>
              <a:t>Develop a regional-level HAI map that can help visualize and analyze resources and resource gaps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37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Aligned with the Nursing Home Action Plan: include residents and families in peer-coaching groups; Support adoption of QAPI framework for quality improvement ; Focus on systems issues that affect quality (e.g., consistent staff assignment) as well as specific issues such as increasing mobility, avoiding anti-psychotics, reducing avoidable hospitalizations and decreasing HAIs</a:t>
            </a:r>
          </a:p>
          <a:p>
            <a:r>
              <a:rPr lang="en-US" dirty="0" smtClean="0"/>
              <a:t>Recruit at least 75% of all nursing homes for an 18 month National Nursing Home Quality Care Collaborative</a:t>
            </a:r>
          </a:p>
          <a:p>
            <a:r>
              <a:rPr lang="en-US" dirty="0" smtClean="0"/>
              <a:t>Special attention to recruiting “One-Star” homes</a:t>
            </a:r>
          </a:p>
          <a:p>
            <a:r>
              <a:rPr lang="en-US" dirty="0" smtClean="0"/>
              <a:t>Recruit high performing homes as “Peer-coaches”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29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 community coalitions that reach 60% of beneficiaries in the state</a:t>
            </a:r>
          </a:p>
          <a:p>
            <a:r>
              <a:rPr lang="en-US" dirty="0" smtClean="0"/>
              <a:t>Target recruitment to improve care for beneficiaries that are dual-eligible; have multiple chronic conditions, behavioral health issues or dementia; or impacted by socioeconomic status</a:t>
            </a:r>
          </a:p>
          <a:p>
            <a:r>
              <a:rPr lang="en-US" dirty="0" smtClean="0"/>
              <a:t>Do a community root cause analysis and build a logic model to identify appropriate intervention</a:t>
            </a:r>
          </a:p>
          <a:p>
            <a:r>
              <a:rPr lang="en-US" dirty="0" smtClean="0"/>
              <a:t>Provide quarterly hospital-specific readmission reports to all acute care and critical access hospitals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78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Recruit beneficiaries using three or more medications, one of which is an anticoagulant, a diabetic agent or an </a:t>
            </a:r>
            <a:r>
              <a:rPr lang="en-US" dirty="0" err="1" smtClean="0"/>
              <a:t>opiod</a:t>
            </a:r>
            <a:endParaRPr lang="en-US" dirty="0" smtClean="0"/>
          </a:p>
          <a:p>
            <a:r>
              <a:rPr lang="en-US" dirty="0" smtClean="0"/>
              <a:t>Recruit pharmacies</a:t>
            </a:r>
          </a:p>
          <a:p>
            <a:r>
              <a:rPr lang="en-US" dirty="0" smtClean="0"/>
              <a:t>Partner with local and regional schools of pharmacy and pharmacy organizations</a:t>
            </a:r>
          </a:p>
          <a:p>
            <a:r>
              <a:rPr lang="en-US" dirty="0" smtClean="0"/>
              <a:t>Work with communities to screen high-risk beneficiaries for adverse events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5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Technical assistance to acute-care and critical access hospitals, PPS-exempt cancer hospitals, inpatient psychiatric facilities and ambulatory surgery center to </a:t>
            </a:r>
            <a:r>
              <a:rPr lang="en-US" i="1" dirty="0" smtClean="0"/>
              <a:t>improve</a:t>
            </a:r>
            <a:r>
              <a:rPr lang="en-US" dirty="0" smtClean="0"/>
              <a:t> on incentive measures</a:t>
            </a:r>
          </a:p>
          <a:p>
            <a:r>
              <a:rPr lang="en-US" dirty="0" smtClean="0"/>
              <a:t>No technical assistance for hospital </a:t>
            </a:r>
            <a:r>
              <a:rPr lang="en-US" i="1" dirty="0" smtClean="0"/>
              <a:t>reporting </a:t>
            </a:r>
            <a:r>
              <a:rPr lang="en-US" dirty="0" smtClean="0"/>
              <a:t>alone</a:t>
            </a:r>
          </a:p>
          <a:p>
            <a:r>
              <a:rPr lang="en-US" dirty="0" smtClean="0"/>
              <a:t>Develop expertise in and support physician reporting through PQRS and participation in Value Modifier/Physician Feedback program</a:t>
            </a:r>
          </a:p>
          <a:p>
            <a:r>
              <a:rPr lang="en-US" dirty="0" smtClean="0"/>
              <a:t>Support physicians in quality improvement initiatives based upon Value Modifier/Physician Feedback performance</a:t>
            </a:r>
          </a:p>
          <a:p>
            <a:r>
              <a:rPr lang="en-US" dirty="0" smtClean="0"/>
              <a:t>Collaborate with REC to identify and characterize physicians not reporting data electronically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460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be asked to conduct a QII after BFCC-QIO case review, a survey and certification finding or low total performance score</a:t>
            </a:r>
          </a:p>
          <a:p>
            <a:r>
              <a:rPr lang="en-US" dirty="0" smtClean="0"/>
              <a:t>Assist provider in developing a formal plan including a root cause analysis and specific process improvements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382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 submit Special Innovation Projects after the contract award</a:t>
            </a:r>
          </a:p>
          <a:p>
            <a:r>
              <a:rPr lang="en-US" dirty="0" smtClean="0"/>
              <a:t>Identify promising initiatives that will improve quality and reduce costs in local area</a:t>
            </a:r>
          </a:p>
          <a:p>
            <a:r>
              <a:rPr lang="en-US" dirty="0" smtClean="0"/>
              <a:t>Targeted to communities/regions currently performing substantially below the national averages</a:t>
            </a:r>
          </a:p>
          <a:p>
            <a:r>
              <a:rPr lang="en-US" dirty="0" smtClean="0"/>
              <a:t>If requested by CMS – use the state immunization information system to improve prevention coordination in the Medicare beneficiary immunizations for influenza and pneumonia.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9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/>
              <a:t>QIO History:</a:t>
            </a:r>
          </a:p>
          <a:p>
            <a:pPr marL="465887" indent="-465887">
              <a:buFont typeface="Arial" panose="020B0604020202020204" pitchFamily="34" charset="0"/>
              <a:buChar char="•"/>
            </a:pPr>
            <a:r>
              <a:rPr lang="en-US" sz="2000" dirty="0"/>
              <a:t>QIO program dates back to the 1970s with the creation of the Professional Standards Review Organization (PSRO) program. </a:t>
            </a:r>
          </a:p>
          <a:p>
            <a:pPr marL="465887" indent="-465887">
              <a:buFont typeface="Arial" panose="020B0604020202020204" pitchFamily="34" charset="0"/>
              <a:buChar char="•"/>
            </a:pPr>
            <a:r>
              <a:rPr lang="en-US" sz="2000" dirty="0"/>
              <a:t>PSROs performed utilization reviews and special studies to improve the quality of care, primarily for Medicare and Medicaid.</a:t>
            </a:r>
          </a:p>
          <a:p>
            <a:pPr marL="465887" indent="-465887">
              <a:buFont typeface="Arial" panose="020B0604020202020204" pitchFamily="34" charset="0"/>
              <a:buChar char="•"/>
            </a:pPr>
            <a:r>
              <a:rPr lang="en-US" sz="2000" dirty="0"/>
              <a:t>In 1982, as part of the Tax Equity and Fiscal Responsibility Act, Congress replaced the PSRO program with the Utilization and Quality Control PRO.</a:t>
            </a:r>
          </a:p>
          <a:p>
            <a:pPr>
              <a:buFont typeface="Arial" panose="020B0604020202020204" pitchFamily="34" charset="0"/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None/>
            </a:pPr>
            <a:r>
              <a:rPr lang="en-US" sz="2000" b="1" dirty="0"/>
              <a:t>Moving from Review to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In 1992, role of PROs changed with implementation of Health Care Quality Improvement Initiative (HCQII). </a:t>
            </a:r>
          </a:p>
          <a:p>
            <a:pPr lvl="2" eaLnBrk="1" hangingPunct="1">
              <a:buFont typeface="Arial" panose="020B0604020202020204" pitchFamily="34" charset="0"/>
              <a:buChar char="–"/>
            </a:pPr>
            <a:r>
              <a:rPr lang="en-US" dirty="0" smtClean="0"/>
              <a:t>HCQII shifted focus from individual case reviews to reporting patterns of care delivered to beneficiaries.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PROs were to:</a:t>
            </a:r>
          </a:p>
          <a:p>
            <a:pPr lvl="2" eaLnBrk="1" hangingPunct="1">
              <a:buFont typeface="Arial" panose="020B0604020202020204" pitchFamily="34" charset="0"/>
              <a:buChar char="–"/>
            </a:pPr>
            <a:r>
              <a:rPr lang="en-US" dirty="0" smtClean="0"/>
              <a:t>Examine practice patterns at the institutional, regional, and national level, rather than uncover individual physician lapses in quality for punitive purposes. </a:t>
            </a:r>
          </a:p>
          <a:p>
            <a:pPr lvl="2" eaLnBrk="1" hangingPunct="1">
              <a:buFont typeface="Arial" panose="020B0604020202020204" pitchFamily="34" charset="0"/>
              <a:buChar char="–"/>
            </a:pPr>
            <a:r>
              <a:rPr lang="en-US" dirty="0" smtClean="0"/>
              <a:t>Evaluate quality of care using national, disease-specific guidelines, rather than local criteria. </a:t>
            </a:r>
          </a:p>
          <a:p>
            <a:pPr lvl="2" eaLnBrk="1" hangingPunct="1">
              <a:buFont typeface="Arial" panose="020B0604020202020204" pitchFamily="34" charset="0"/>
              <a:buChar char="–"/>
            </a:pPr>
            <a:r>
              <a:rPr lang="en-US" dirty="0" smtClean="0"/>
              <a:t>Work collaboratively with hospitals as partners in the development and implementation of hospital quality improvement initiatives (instead of merely collecting data).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Consistent with the new collaborative style and broadening scope of the PRO program, it was officially renamed the QIO Program in 2001.</a:t>
            </a:r>
          </a:p>
          <a:p>
            <a:pPr marL="349415" indent="-349415">
              <a:spcBef>
                <a:spcPct val="20000"/>
              </a:spcBef>
            </a:pPr>
            <a:endParaRPr lang="en-US" sz="2600" dirty="0">
              <a:solidFill>
                <a:srgbClr val="003895"/>
              </a:solidFill>
            </a:endParaRPr>
          </a:p>
          <a:p>
            <a:pPr marL="349415" indent="-349415">
              <a:spcBef>
                <a:spcPct val="20000"/>
              </a:spcBef>
            </a:pPr>
            <a:r>
              <a:rPr lang="en-US" sz="2600" b="1" dirty="0">
                <a:solidFill>
                  <a:srgbClr val="003895"/>
                </a:solidFill>
              </a:rPr>
              <a:t>Changes Proposed in Congress</a:t>
            </a:r>
          </a:p>
          <a:p>
            <a:pPr marL="349415" indent="-349415">
              <a:spcBef>
                <a:spcPct val="20000"/>
              </a:spcBef>
            </a:pPr>
            <a:r>
              <a:rPr lang="en-US" sz="2600" dirty="0">
                <a:solidFill>
                  <a:srgbClr val="003895"/>
                </a:solidFill>
              </a:rPr>
              <a:t>Trade Bill</a:t>
            </a:r>
          </a:p>
          <a:p>
            <a:r>
              <a:rPr lang="en-US" sz="2000" dirty="0"/>
              <a:t>Amends the SSA to:</a:t>
            </a:r>
          </a:p>
          <a:p>
            <a:r>
              <a:rPr lang="en-US" sz="2000" dirty="0"/>
              <a:t>(1) rename a utilization and quality control peer review organization a quality improvement organization (QIO), and</a:t>
            </a:r>
          </a:p>
          <a:p>
            <a:r>
              <a:rPr lang="en-US" sz="2000" dirty="0"/>
              <a:t>(2) revise requirements for contracts with Medicare QIOs with respect to the quality of care furnished to beneficiaries under SSA title XVIII (Medicare). </a:t>
            </a:r>
          </a:p>
          <a:p>
            <a:pPr marL="232943" indent="-232943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srgbClr val="333333"/>
                </a:solidFill>
              </a:rPr>
              <a:t>Requires the Secretary to establish throughout the United States local, state, regional, national, or other geographic areas with respect to QIO contracts.</a:t>
            </a:r>
          </a:p>
          <a:p>
            <a:pPr marL="232943" indent="-232943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srgbClr val="333333"/>
                </a:solidFill>
              </a:rPr>
              <a:t>Extends the term of QIO contracts from three years to five years.</a:t>
            </a:r>
          </a:p>
          <a:p>
            <a:pPr marL="232943" indent="-232943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srgbClr val="333333"/>
                </a:solidFill>
              </a:rPr>
              <a:t>Authorizes the Secretary to consider a variety of factors in selecting QIO contractors that would provide for the most efficient and effective administration, such as geographic location, size, and prior experience in health care quality improvement.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48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- Keeping the Patient at the Center </a:t>
            </a:r>
          </a:p>
          <a:p>
            <a:pPr marL="465887" lvl="1"/>
            <a:r>
              <a:rPr lang="en-US" b="1" dirty="0" smtClean="0">
                <a:solidFill>
                  <a:srgbClr val="C00000"/>
                </a:solidFill>
              </a:rPr>
              <a:t>+</a:t>
            </a:r>
            <a:r>
              <a:rPr lang="en-US" dirty="0" smtClean="0"/>
              <a:t> CMS and HHS Priorities </a:t>
            </a:r>
          </a:p>
          <a:p>
            <a:pPr marL="465887" lvl="1"/>
            <a:r>
              <a:rPr lang="en-US" b="1" dirty="0" smtClean="0">
                <a:solidFill>
                  <a:srgbClr val="C00000"/>
                </a:solidFill>
              </a:rPr>
              <a:t>+</a:t>
            </a:r>
            <a:r>
              <a:rPr lang="en-US" dirty="0" smtClean="0"/>
              <a:t> Statutory Requirements </a:t>
            </a:r>
          </a:p>
          <a:p>
            <a:pPr marL="465887" lvl="1"/>
            <a:r>
              <a:rPr lang="en-US" b="1" dirty="0" smtClean="0">
                <a:solidFill>
                  <a:srgbClr val="C00000"/>
                </a:solidFill>
              </a:rPr>
              <a:t>+</a:t>
            </a:r>
            <a:r>
              <a:rPr lang="en-US" dirty="0" smtClean="0"/>
              <a:t> Evidence and Input from National and Local Leaders in the Field</a:t>
            </a:r>
          </a:p>
          <a:p>
            <a:pPr marL="465887" lvl="1"/>
            <a:r>
              <a:rPr lang="en-US" b="1" dirty="0" smtClean="0">
                <a:solidFill>
                  <a:srgbClr val="C00000"/>
                </a:solidFill>
              </a:rPr>
              <a:t>+</a:t>
            </a:r>
            <a:r>
              <a:rPr lang="en-US" dirty="0" smtClean="0"/>
              <a:t> Experience and Data from 10</a:t>
            </a:r>
            <a:r>
              <a:rPr lang="en-US" baseline="30000" dirty="0" smtClean="0"/>
              <a:t>th</a:t>
            </a:r>
            <a:r>
              <a:rPr lang="en-US" dirty="0" smtClean="0"/>
              <a:t> SOW and Previous Contracts </a:t>
            </a:r>
          </a:p>
          <a:p>
            <a:pPr marL="465887" lvl="1"/>
            <a:endParaRPr lang="en-US" b="1" dirty="0" smtClean="0">
              <a:solidFill>
                <a:srgbClr val="C00000"/>
              </a:solidFill>
            </a:endParaRPr>
          </a:p>
          <a:p>
            <a:pPr marL="465887" lvl="1"/>
            <a:r>
              <a:rPr lang="en-US" b="1" dirty="0" smtClean="0">
                <a:solidFill>
                  <a:srgbClr val="C00000"/>
                </a:solidFill>
              </a:rPr>
              <a:t>=     </a:t>
            </a:r>
            <a:r>
              <a:rPr lang="en-US" u="sng" dirty="0" smtClean="0"/>
              <a:t>QIO 11</a:t>
            </a:r>
            <a:r>
              <a:rPr lang="en-US" u="sng" baseline="30000" dirty="0" smtClean="0"/>
              <a:t>th</a:t>
            </a:r>
            <a:r>
              <a:rPr lang="en-US" u="sng" dirty="0" smtClean="0"/>
              <a:t> Statement of 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45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B84A1-8B74-42EB-862E-E2E6C85AB29E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67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38596" lvl="1" indent="-465887">
              <a:buFont typeface="+mj-lt"/>
              <a:buAutoNum type="arabicPeriod"/>
            </a:pPr>
            <a:r>
              <a:rPr lang="en-US" sz="1600" b="1" i="1" dirty="0"/>
              <a:t>Results-Oriented</a:t>
            </a:r>
            <a:r>
              <a:rPr lang="en-US" sz="1600" dirty="0"/>
              <a:t>: A Multi-State and Local Change-Agent Champion 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Data driven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Active engagement of patients and other partners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Proactive, intentional innovation spread that improves and “sticks”</a:t>
            </a:r>
          </a:p>
          <a:p>
            <a:pPr marL="838596" lvl="1" indent="-465887">
              <a:buFont typeface="+mj-lt"/>
              <a:buAutoNum type="arabicPeriod"/>
            </a:pPr>
            <a:r>
              <a:rPr lang="en-US" sz="1600" b="1" i="1" dirty="0"/>
              <a:t>Learning and Action Networks</a:t>
            </a:r>
            <a:r>
              <a:rPr lang="en-US" sz="1600" dirty="0"/>
              <a:t>: A Facilitator of Learning and Action 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Implement an “all teach, all learn” approach  to share clinical QI expertise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Placing impetus for improvement at the bedside level</a:t>
            </a:r>
          </a:p>
          <a:p>
            <a:pPr marL="838596" lvl="1" indent="-465887">
              <a:buFont typeface="+mj-lt"/>
              <a:buAutoNum type="arabicPeriod"/>
            </a:pPr>
            <a:r>
              <a:rPr lang="en-US" sz="1600" b="1" i="1" dirty="0"/>
              <a:t>Technical Assistance</a:t>
            </a:r>
            <a:r>
              <a:rPr lang="en-US" sz="1600" dirty="0"/>
              <a:t>: A Teacher and Advisor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Consultation and education in QI science and process improvement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Knowledge management so learning is never lost</a:t>
            </a:r>
          </a:p>
          <a:p>
            <a:pPr marL="838596" lvl="1" indent="-465887">
              <a:buFont typeface="+mj-lt"/>
              <a:buAutoNum type="arabicPeriod"/>
            </a:pPr>
            <a:r>
              <a:rPr lang="en-US" sz="1600" b="1" i="1" dirty="0"/>
              <a:t>Communication</a:t>
            </a:r>
            <a:r>
              <a:rPr lang="en-US" sz="1600" dirty="0"/>
              <a:t>: A Highly Effective Communicator and Trusted Partner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Optimal learning, patient activation, and sustained behavior change</a:t>
            </a:r>
          </a:p>
          <a:p>
            <a:pPr marL="1246247" lvl="2" indent="-465887">
              <a:buFont typeface="Arial" pitchFamily="34" charset="0"/>
              <a:buChar char="−"/>
            </a:pPr>
            <a:r>
              <a:rPr lang="en-US" sz="1400" dirty="0"/>
              <a:t>The “Go To” for healthcare transformation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27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61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5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5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 Million Hearts initiative</a:t>
            </a:r>
          </a:p>
          <a:p>
            <a:r>
              <a:rPr lang="en-US" dirty="0" smtClean="0"/>
              <a:t>ABCS: Aspirin therapy, Blood pressure control, Cholesterol management and Smoking screening and cessation</a:t>
            </a:r>
          </a:p>
          <a:p>
            <a:r>
              <a:rPr lang="en-US" dirty="0" smtClean="0"/>
              <a:t>Work with Home Health Agencies along with clinics</a:t>
            </a:r>
          </a:p>
          <a:p>
            <a:r>
              <a:rPr lang="en-US" dirty="0" smtClean="0"/>
              <a:t>Recruit a subset of providers who commit to report PQRS measures via a Certified Electronic Health Record Technology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9D680-EA82-4BA9-950C-5BA46EEA10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7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5 Bullet Lev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221" y="1447800"/>
            <a:ext cx="7772400" cy="4525963"/>
          </a:xfrm>
          <a:prstGeom prst="rect">
            <a:avLst/>
          </a:prstGeom>
        </p:spPr>
        <p:txBody>
          <a:bodyPr/>
          <a:lstStyle>
            <a:lvl1pPr marL="365760" indent="-365760">
              <a:spcBef>
                <a:spcPts val="0"/>
              </a:spcBef>
              <a:defRPr>
                <a:solidFill>
                  <a:srgbClr val="000000"/>
                </a:solidFill>
              </a:defRPr>
            </a:lvl1pPr>
            <a:lvl2pPr marL="731520" indent="-365760">
              <a:spcBef>
                <a:spcPts val="1200"/>
              </a:spcBef>
              <a:defRPr>
                <a:solidFill>
                  <a:srgbClr val="000000"/>
                </a:solidFill>
              </a:defRPr>
            </a:lvl2pPr>
            <a:lvl3pPr marL="1097280" indent="-365760">
              <a:spcBef>
                <a:spcPts val="400"/>
              </a:spcBef>
              <a:defRPr>
                <a:solidFill>
                  <a:srgbClr val="000000"/>
                </a:solidFill>
              </a:defRPr>
            </a:lvl3pPr>
            <a:lvl4pPr marL="1463040" indent="-365760">
              <a:spcBef>
                <a:spcPts val="400"/>
              </a:spcBef>
              <a:defRPr>
                <a:solidFill>
                  <a:srgbClr val="000000"/>
                </a:solidFill>
              </a:defRPr>
            </a:lvl4pPr>
            <a:lvl5pPr marL="1828800" indent="-365760">
              <a:spcBef>
                <a:spcPts val="400"/>
              </a:spcBef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Line Title &amp; 5 Bullet Lev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000"/>
            <a:ext cx="7772400" cy="1470025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Use this Layout for a Two Line Title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4578" y="1646237"/>
            <a:ext cx="77724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</a:defRPr>
            </a:lvl1pPr>
            <a:lvl2pPr>
              <a:defRPr sz="2000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  <a:lvl4pPr>
              <a:defRPr sz="1600">
                <a:solidFill>
                  <a:srgbClr val="000000"/>
                </a:solidFill>
              </a:defRPr>
            </a:lvl4pPr>
            <a:lvl5pPr>
              <a:defRPr sz="1600">
                <a:solidFill>
                  <a:srgbClr val="0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</a:defRPr>
            </a:lvl1pPr>
            <a:lvl2pPr>
              <a:defRPr sz="2000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  <a:lvl4pPr>
              <a:defRPr sz="1600">
                <a:solidFill>
                  <a:srgbClr val="000000"/>
                </a:solidFill>
              </a:defRPr>
            </a:lvl4pPr>
            <a:lvl5pPr>
              <a:defRPr sz="1600">
                <a:solidFill>
                  <a:srgbClr val="00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0" y="5410200"/>
            <a:ext cx="5486400" cy="804862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4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001"/>
            <a:ext cx="7772400" cy="11430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Use this Layout for a Two Line Title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5 Vertical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0"/>
            <a:ext cx="77724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74" b="1"/>
          <a:stretch/>
        </p:blipFill>
        <p:spPr>
          <a:xfrm>
            <a:off x="-104774" y="-438150"/>
            <a:ext cx="9308928" cy="2876550"/>
          </a:xfrm>
          <a:prstGeom prst="rect">
            <a:avLst/>
          </a:prstGeom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11"/>
          <a:stretch/>
        </p:blipFill>
        <p:spPr>
          <a:xfrm>
            <a:off x="-76200" y="4396199"/>
            <a:ext cx="9297583" cy="2538000"/>
          </a:xfrm>
          <a:prstGeom prst="rect">
            <a:avLst/>
          </a:prstGeom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6319838"/>
            <a:ext cx="8610600" cy="461962"/>
          </a:xfrm>
          <a:prstGeom prst="rect">
            <a:avLst/>
          </a:prstGeom>
        </p:spPr>
        <p:txBody>
          <a:bodyPr/>
          <a:lstStyle>
            <a:lvl1pPr marL="0" indent="0" algn="just">
              <a:buFontTx/>
              <a:buNone/>
              <a:defRPr sz="90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900"/>
            </a:lvl2pPr>
            <a:lvl3pPr marL="914400" indent="0">
              <a:buFontTx/>
              <a:buNone/>
              <a:defRPr sz="900"/>
            </a:lvl3pPr>
            <a:lvl4pPr marL="1371600" indent="0">
              <a:buFontTx/>
              <a:buNone/>
              <a:defRPr sz="900"/>
            </a:lvl4pPr>
            <a:lvl5pPr marL="1828800" indent="0">
              <a:buFontTx/>
              <a:buNone/>
              <a:defRPr sz="900"/>
            </a:lvl5pPr>
          </a:lstStyle>
          <a:p>
            <a:r>
              <a:rPr lang="en-US" sz="900" dirty="0" smtClean="0"/>
              <a:t>This material was prepared by Alliant GMCF, the Medicare Quality Improvement Organization for Georgia, under contract with the Centers for Medicare &amp; Medicaid Services (CMS), an agency of the U.S. Department of Health and Human Services. The contents presented do not necessarily reflect CMS policy. Publication No. 10SOW-GA-ZZZZ-00-00</a:t>
            </a:r>
            <a:endParaRPr lang="en-US" sz="90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308603"/>
            <a:ext cx="5746102" cy="28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7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93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bg1"/>
            </a:gs>
            <a:gs pos="100000">
              <a:schemeClr val="accent1">
                <a:tint val="44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-35050" y="4320000"/>
            <a:ext cx="9297583" cy="2538000"/>
            <a:chOff x="-35050" y="4320000"/>
            <a:chExt cx="9297583" cy="2538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-2869" r="-705" b="78980"/>
            <a:stretch/>
          </p:blipFill>
          <p:spPr>
            <a:xfrm>
              <a:off x="-35050" y="4320000"/>
              <a:ext cx="9297583" cy="2538000"/>
            </a:xfrm>
            <a:prstGeom prst="rect">
              <a:avLst/>
            </a:prstGeom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168" y="6096000"/>
              <a:ext cx="3401432" cy="411147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80" r:id="rId7"/>
    <p:sldLayoutId id="2147483685" r:id="rId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Franklin Gothic Book" pitchFamily="34" charset="0"/>
        <a:buChar char="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1447800"/>
            <a:ext cx="7315200" cy="1143000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3600"/>
              </a:spcBef>
              <a:spcAft>
                <a:spcPts val="2400"/>
              </a:spcAft>
            </a:pPr>
            <a:r>
              <a:rPr lang="en-US" sz="4000" dirty="0"/>
              <a:t>Quality Improvement </a:t>
            </a:r>
            <a:r>
              <a:rPr lang="en-US" sz="4000" dirty="0" smtClean="0"/>
              <a:t>Network</a:t>
            </a:r>
            <a:br>
              <a:rPr lang="en-US" sz="4000" dirty="0" smtClean="0"/>
            </a:br>
            <a:r>
              <a:rPr lang="en-US" sz="4000" dirty="0" smtClean="0"/>
              <a:t>11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</a:t>
            </a:r>
            <a:r>
              <a:rPr lang="en-US" sz="4000" dirty="0"/>
              <a:t>SOW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sz="3200" dirty="0">
                <a:latin typeface="+mn-lt"/>
              </a:rPr>
              <a:t>Updates on the proposed changes in the CMS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5200" y="609600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+mj-lt"/>
              </a:rPr>
              <a:t>QIN</a:t>
            </a:r>
          </a:p>
        </p:txBody>
      </p:sp>
    </p:spTree>
    <p:extLst>
      <p:ext uri="{BB962C8B-B14F-4D97-AF65-F5344CB8AC3E}">
        <p14:creationId xmlns:p14="http://schemas.microsoft.com/office/powerpoint/2010/main" val="246715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972"/>
            <a:ext cx="8229600" cy="1143000"/>
          </a:xfrm>
        </p:spPr>
        <p:txBody>
          <a:bodyPr/>
          <a:lstStyle/>
          <a:p>
            <a:r>
              <a:rPr lang="en-US" dirty="0" smtClean="0"/>
              <a:t>Reducing Disparities in Diabetes Care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10712" y="1589534"/>
            <a:ext cx="8289919" cy="4735066"/>
            <a:chOff x="410712" y="1589534"/>
            <a:chExt cx="8289919" cy="4735066"/>
          </a:xfrm>
        </p:grpSpPr>
        <p:sp>
          <p:nvSpPr>
            <p:cNvPr id="4" name="Freeform 3"/>
            <p:cNvSpPr/>
            <p:nvPr/>
          </p:nvSpPr>
          <p:spPr>
            <a:xfrm>
              <a:off x="410712" y="1589534"/>
              <a:ext cx="2631721" cy="4735066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914400" rIns="182880" bIns="916533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Develop and implement a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train-the-trainer program to increase the number of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certified diabetes educators and community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health workers </a:t>
              </a:r>
              <a:endParaRPr lang="en-US" sz="2200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3239810" y="1589534"/>
              <a:ext cx="2631721" cy="4735066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916534" rIns="182880" bIns="916533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Recruit beneficiaries </a:t>
              </a:r>
              <a:br>
                <a:rPr lang="en-US" sz="2200" kern="1200" dirty="0" smtClean="0"/>
              </a:br>
              <a:r>
                <a:rPr lang="en-US" sz="2200" kern="1200" dirty="0" smtClean="0"/>
                <a:t>to participate </a:t>
              </a:r>
              <a:br>
                <a:rPr lang="en-US" sz="2200" kern="1200" dirty="0" smtClean="0"/>
              </a:br>
              <a:r>
                <a:rPr lang="en-US" sz="2200" kern="1200" dirty="0" smtClean="0"/>
                <a:t>in diabetes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self-management classes</a:t>
              </a:r>
              <a:endParaRPr lang="en-US" sz="220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6068910" y="1589534"/>
              <a:ext cx="2631721" cy="4735066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640080" rIns="182880" bIns="916533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Work with providers to increase adherence to clinical guidelines for HbA1c and 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lipid monitoring and eye examinations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792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ts val="3700"/>
              </a:lnSpc>
            </a:pPr>
            <a:r>
              <a:rPr lang="en-US" dirty="0" smtClean="0"/>
              <a:t>Collaborate with </a:t>
            </a:r>
            <a:br>
              <a:rPr lang="en-US" dirty="0" smtClean="0"/>
            </a:br>
            <a:r>
              <a:rPr lang="en-US" dirty="0" smtClean="0"/>
              <a:t>Regional Extension Centers (RECs) and Promote Meaningful Use of HIT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6548598"/>
              </p:ext>
            </p:extLst>
          </p:nvPr>
        </p:nvGraphicFramePr>
        <p:xfrm>
          <a:off x="143493" y="2133600"/>
          <a:ext cx="8858991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6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ts val="3700"/>
              </a:lnSpc>
            </a:pPr>
            <a:r>
              <a:rPr lang="en-US" dirty="0" smtClean="0"/>
              <a:t>Reduce Healthcare-Associated Infections in Hospitals </a:t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" y="1575679"/>
            <a:ext cx="8973485" cy="4748920"/>
            <a:chOff x="76200" y="1575679"/>
            <a:chExt cx="8973485" cy="4748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Freeform 3"/>
            <p:cNvSpPr/>
            <p:nvPr/>
          </p:nvSpPr>
          <p:spPr>
            <a:xfrm>
              <a:off x="76200" y="1575679"/>
              <a:ext cx="1737360" cy="474892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949784" rIns="91440" bIns="94978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Support hospitals currently working </a:t>
              </a:r>
              <a:br>
                <a:rPr lang="en-US" sz="2200" kern="1200" dirty="0" smtClean="0"/>
              </a:br>
              <a:r>
                <a:rPr lang="en-US" sz="2200" kern="1200" dirty="0" smtClean="0"/>
                <a:t>with QIO on CAUTI and CDI</a:t>
              </a:r>
              <a:endParaRPr lang="en-US" sz="2200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1887275" y="1575679"/>
              <a:ext cx="1737360" cy="474892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949784" rIns="91440" bIns="94978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Recruit new hospitals or units with high CLABSI or CDI rates</a:t>
              </a:r>
              <a:endParaRPr lang="en-US" sz="220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3706511" y="1575679"/>
              <a:ext cx="1737360" cy="474892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949784" rIns="91440" bIns="94978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Support hospitals identified by accrediting body as having open infection control deficiencies</a:t>
              </a:r>
              <a:endParaRPr lang="en-US" sz="22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5514861" y="1575679"/>
              <a:ext cx="1737360" cy="474892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949784" rIns="91440" bIns="94978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Collaborate with other federal,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state and local HAI initiatives and avoid duplication of effort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7312325" y="1575679"/>
              <a:ext cx="1737360" cy="474892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949784" rIns="91440" bIns="94978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Develop </a:t>
              </a:r>
              <a:br>
                <a:rPr lang="en-US" sz="2200" kern="1200" dirty="0" smtClean="0"/>
              </a:br>
              <a:r>
                <a:rPr lang="en-US" sz="2200" kern="1200" dirty="0" smtClean="0"/>
                <a:t>a regional</a:t>
              </a:r>
              <a:br>
                <a:rPr lang="en-US" sz="2200" kern="1200" dirty="0" smtClean="0"/>
              </a:br>
              <a:r>
                <a:rPr lang="en-US" sz="2200" kern="1200" dirty="0" smtClean="0"/>
                <a:t>level HAI map that can help visualize </a:t>
              </a:r>
              <a:br>
                <a:rPr lang="en-US" sz="2200" kern="1200" dirty="0" smtClean="0"/>
              </a:br>
              <a:r>
                <a:rPr lang="en-US" sz="2200" kern="1200" dirty="0" smtClean="0"/>
                <a:t>and analyze resources and </a:t>
              </a:r>
              <a:br>
                <a:rPr lang="en-US" sz="2200" kern="1200" dirty="0" smtClean="0"/>
              </a:br>
              <a:r>
                <a:rPr lang="en-US" sz="2200" kern="1200" dirty="0" smtClean="0"/>
                <a:t>resource gaps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049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lnSpc>
                <a:spcPts val="3700"/>
              </a:lnSpc>
            </a:pPr>
            <a:r>
              <a:rPr lang="en-US" dirty="0" smtClean="0"/>
              <a:t>Reducing Healthcare-Acquired Conditions </a:t>
            </a:r>
            <a:br>
              <a:rPr lang="en-US" dirty="0" smtClean="0"/>
            </a:br>
            <a:r>
              <a:rPr lang="en-US" dirty="0" smtClean="0"/>
              <a:t>in Nursing Homes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06828" y="1576252"/>
            <a:ext cx="8739286" cy="5142412"/>
            <a:chOff x="228600" y="1576252"/>
            <a:chExt cx="8739286" cy="51424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Freeform 9"/>
            <p:cNvSpPr/>
            <p:nvPr/>
          </p:nvSpPr>
          <p:spPr>
            <a:xfrm>
              <a:off x="228600" y="1578430"/>
              <a:ext cx="4419600" cy="5127170"/>
            </a:xfrm>
            <a:custGeom>
              <a:avLst/>
              <a:gdLst>
                <a:gd name="connsiteX0" fmla="*/ 0 w 4167286"/>
                <a:gd name="connsiteY0" fmla="*/ 0 h 2500371"/>
                <a:gd name="connsiteX1" fmla="*/ 4167286 w 4167286"/>
                <a:gd name="connsiteY1" fmla="*/ 0 h 2500371"/>
                <a:gd name="connsiteX2" fmla="*/ 4167286 w 4167286"/>
                <a:gd name="connsiteY2" fmla="*/ 2500371 h 2500371"/>
                <a:gd name="connsiteX3" fmla="*/ 0 w 4167286"/>
                <a:gd name="connsiteY3" fmla="*/ 2500371 h 2500371"/>
                <a:gd name="connsiteX4" fmla="*/ 0 w 4167286"/>
                <a:gd name="connsiteY4" fmla="*/ 0 h 250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7286" h="2500371">
                  <a:moveTo>
                    <a:pt x="0" y="0"/>
                  </a:moveTo>
                  <a:lnTo>
                    <a:pt x="4167286" y="0"/>
                  </a:lnTo>
                  <a:lnTo>
                    <a:pt x="4167286" y="2500371"/>
                  </a:lnTo>
                  <a:lnTo>
                    <a:pt x="0" y="2500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7160" tIns="274320" rIns="137160" bIns="0" numCol="1" spcCol="1270" anchor="t" anchorCtr="0">
              <a:noAutofit/>
            </a:bodyPr>
            <a:lstStyle/>
            <a:p>
              <a:pPr lvl="0" algn="ctr" defTabSz="84455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</a:pPr>
              <a:r>
                <a:rPr lang="en-US" sz="2200" kern="1200" spc="-70" dirty="0" smtClean="0"/>
                <a:t>Aligned with the Nursing Home </a:t>
              </a:r>
              <a:br>
                <a:rPr lang="en-US" sz="2200" kern="1200" spc="-70" dirty="0" smtClean="0"/>
              </a:br>
              <a:r>
                <a:rPr lang="en-US" sz="2200" kern="1200" spc="-70" dirty="0" smtClean="0"/>
                <a:t>Action Plan: </a:t>
              </a:r>
              <a:endParaRPr lang="en-US" sz="2200" kern="1200" spc="-70" dirty="0"/>
            </a:p>
            <a:p>
              <a:pPr marL="171450" lvl="1" indent="-171450" algn="l" defTabSz="71120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  <a:buChar char="••"/>
              </a:pPr>
              <a:r>
                <a:rPr lang="en-US" sz="2200" kern="1200" spc="-70" dirty="0" smtClean="0"/>
                <a:t>Include residents and families in peer-coaching groups</a:t>
              </a:r>
              <a:endParaRPr lang="en-US" sz="2200" kern="1200" spc="-70" dirty="0"/>
            </a:p>
            <a:p>
              <a:pPr marL="171450" lvl="1" indent="-171450" algn="l" defTabSz="71120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  <a:buChar char="••"/>
              </a:pPr>
              <a:r>
                <a:rPr lang="en-US" sz="2200" kern="1200" spc="-70" dirty="0" smtClean="0"/>
                <a:t>Support adoption of QAPI framework for quality improvement</a:t>
              </a:r>
              <a:endParaRPr lang="en-US" sz="2200" kern="1200" spc="-70" dirty="0"/>
            </a:p>
            <a:p>
              <a:pPr marL="171450" lvl="1" indent="-171450" algn="l" defTabSz="71120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  <a:buChar char="••"/>
              </a:pPr>
              <a:r>
                <a:rPr lang="en-US" sz="2200" kern="1200" spc="-70" dirty="0" smtClean="0"/>
                <a:t>Focus on systems issues that affect quality (e.g., consistent staff assignment) as well as specific issues such as increasing mobility</a:t>
              </a:r>
              <a:endParaRPr lang="en-US" sz="2200" kern="1200" spc="-70" dirty="0"/>
            </a:p>
            <a:p>
              <a:pPr marL="171450" lvl="1" indent="-171450" algn="l" defTabSz="71120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  <a:buChar char="••"/>
              </a:pPr>
              <a:r>
                <a:rPr lang="en-US" sz="2200" kern="1200" spc="-70" dirty="0" smtClean="0"/>
                <a:t>Reducing avoidable hospitalizations</a:t>
              </a:r>
              <a:endParaRPr lang="en-US" sz="2200" kern="1200" spc="-70" dirty="0"/>
            </a:p>
            <a:p>
              <a:pPr marL="171450" lvl="1" indent="-171450" algn="l" defTabSz="711200">
                <a:lnSpc>
                  <a:spcPts val="2400"/>
                </a:lnSpc>
                <a:spcBef>
                  <a:spcPct val="0"/>
                </a:spcBef>
                <a:spcAft>
                  <a:spcPts val="1200"/>
                </a:spcAft>
                <a:buChar char="••"/>
              </a:pPr>
              <a:r>
                <a:rPr lang="en-US" sz="2200" kern="1200" spc="-70" dirty="0" smtClean="0"/>
                <a:t>Decreasing HAIs</a:t>
              </a:r>
              <a:endParaRPr lang="en-US" sz="2200" kern="1200" spc="-7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799662" y="1576252"/>
              <a:ext cx="4167286" cy="1645920"/>
            </a:xfrm>
            <a:custGeom>
              <a:avLst/>
              <a:gdLst>
                <a:gd name="connsiteX0" fmla="*/ 0 w 4167286"/>
                <a:gd name="connsiteY0" fmla="*/ 0 h 2500371"/>
                <a:gd name="connsiteX1" fmla="*/ 4167286 w 4167286"/>
                <a:gd name="connsiteY1" fmla="*/ 0 h 2500371"/>
                <a:gd name="connsiteX2" fmla="*/ 4167286 w 4167286"/>
                <a:gd name="connsiteY2" fmla="*/ 2500371 h 2500371"/>
                <a:gd name="connsiteX3" fmla="*/ 0 w 4167286"/>
                <a:gd name="connsiteY3" fmla="*/ 2500371 h 2500371"/>
                <a:gd name="connsiteX4" fmla="*/ 0 w 4167286"/>
                <a:gd name="connsiteY4" fmla="*/ 0 h 250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7286" h="2500371">
                  <a:moveTo>
                    <a:pt x="0" y="0"/>
                  </a:moveTo>
                  <a:lnTo>
                    <a:pt x="4167286" y="0"/>
                  </a:lnTo>
                  <a:lnTo>
                    <a:pt x="4167286" y="2500371"/>
                  </a:lnTo>
                  <a:lnTo>
                    <a:pt x="0" y="2500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Recruit at least 75% of all nursing homes for an 18 month National Nursing Home Quality Care Collaborative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800600" y="3328852"/>
              <a:ext cx="4167286" cy="1645920"/>
            </a:xfrm>
            <a:custGeom>
              <a:avLst/>
              <a:gdLst>
                <a:gd name="connsiteX0" fmla="*/ 0 w 4167286"/>
                <a:gd name="connsiteY0" fmla="*/ 0 h 2500371"/>
                <a:gd name="connsiteX1" fmla="*/ 4167286 w 4167286"/>
                <a:gd name="connsiteY1" fmla="*/ 0 h 2500371"/>
                <a:gd name="connsiteX2" fmla="*/ 4167286 w 4167286"/>
                <a:gd name="connsiteY2" fmla="*/ 2500371 h 2500371"/>
                <a:gd name="connsiteX3" fmla="*/ 0 w 4167286"/>
                <a:gd name="connsiteY3" fmla="*/ 2500371 h 2500371"/>
                <a:gd name="connsiteX4" fmla="*/ 0 w 4167286"/>
                <a:gd name="connsiteY4" fmla="*/ 0 h 250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7286" h="2500371">
                  <a:moveTo>
                    <a:pt x="0" y="0"/>
                  </a:moveTo>
                  <a:lnTo>
                    <a:pt x="4167286" y="0"/>
                  </a:lnTo>
                  <a:lnTo>
                    <a:pt x="4167286" y="2500371"/>
                  </a:lnTo>
                  <a:lnTo>
                    <a:pt x="0" y="2500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Special attention to recruiting “One-Star” homes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799662" y="5072744"/>
              <a:ext cx="4167286" cy="1645920"/>
            </a:xfrm>
            <a:custGeom>
              <a:avLst/>
              <a:gdLst>
                <a:gd name="connsiteX0" fmla="*/ 0 w 4167286"/>
                <a:gd name="connsiteY0" fmla="*/ 0 h 2500371"/>
                <a:gd name="connsiteX1" fmla="*/ 4167286 w 4167286"/>
                <a:gd name="connsiteY1" fmla="*/ 0 h 2500371"/>
                <a:gd name="connsiteX2" fmla="*/ 4167286 w 4167286"/>
                <a:gd name="connsiteY2" fmla="*/ 2500371 h 2500371"/>
                <a:gd name="connsiteX3" fmla="*/ 0 w 4167286"/>
                <a:gd name="connsiteY3" fmla="*/ 2500371 h 2500371"/>
                <a:gd name="connsiteX4" fmla="*/ 0 w 4167286"/>
                <a:gd name="connsiteY4" fmla="*/ 0 h 250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7286" h="2500371">
                  <a:moveTo>
                    <a:pt x="0" y="0"/>
                  </a:moveTo>
                  <a:lnTo>
                    <a:pt x="4167286" y="0"/>
                  </a:lnTo>
                  <a:lnTo>
                    <a:pt x="4167286" y="2500371"/>
                  </a:lnTo>
                  <a:lnTo>
                    <a:pt x="0" y="2500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Recruit high performing homes as “Peer-coaches”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3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744"/>
            <a:ext cx="8229600" cy="1143000"/>
          </a:xfrm>
        </p:spPr>
        <p:txBody>
          <a:bodyPr/>
          <a:lstStyle/>
          <a:p>
            <a:r>
              <a:rPr lang="en-US" dirty="0" smtClean="0"/>
              <a:t>Improve Coordination of Care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48342" y="1524000"/>
            <a:ext cx="8423945" cy="4953565"/>
            <a:chOff x="364786" y="1524000"/>
            <a:chExt cx="8423945" cy="4953565"/>
          </a:xfrm>
        </p:grpSpPr>
        <p:sp>
          <p:nvSpPr>
            <p:cNvPr id="4" name="Freeform 3"/>
            <p:cNvSpPr/>
            <p:nvPr/>
          </p:nvSpPr>
          <p:spPr>
            <a:xfrm>
              <a:off x="364786" y="1524000"/>
              <a:ext cx="4114800" cy="1524565"/>
            </a:xfrm>
            <a:custGeom>
              <a:avLst/>
              <a:gdLst>
                <a:gd name="connsiteX0" fmla="*/ 0 w 3925815"/>
                <a:gd name="connsiteY0" fmla="*/ 0 h 2355489"/>
                <a:gd name="connsiteX1" fmla="*/ 3925815 w 3925815"/>
                <a:gd name="connsiteY1" fmla="*/ 0 h 2355489"/>
                <a:gd name="connsiteX2" fmla="*/ 3925815 w 3925815"/>
                <a:gd name="connsiteY2" fmla="*/ 2355489 h 2355489"/>
                <a:gd name="connsiteX3" fmla="*/ 0 w 3925815"/>
                <a:gd name="connsiteY3" fmla="*/ 2355489 h 2355489"/>
                <a:gd name="connsiteX4" fmla="*/ 0 w 3925815"/>
                <a:gd name="connsiteY4" fmla="*/ 0 h 2355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5815" h="2355489">
                  <a:moveTo>
                    <a:pt x="0" y="0"/>
                  </a:moveTo>
                  <a:lnTo>
                    <a:pt x="3925815" y="0"/>
                  </a:lnTo>
                  <a:lnTo>
                    <a:pt x="3925815" y="2355489"/>
                  </a:lnTo>
                  <a:lnTo>
                    <a:pt x="0" y="23554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Develop community 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coalitions that reach 60% of beneficiaries in the state</a:t>
              </a:r>
              <a:endParaRPr lang="en-US" sz="2200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364786" y="3200400"/>
              <a:ext cx="4114800" cy="3277165"/>
            </a:xfrm>
            <a:custGeom>
              <a:avLst/>
              <a:gdLst>
                <a:gd name="connsiteX0" fmla="*/ 0 w 3925815"/>
                <a:gd name="connsiteY0" fmla="*/ 0 h 2355489"/>
                <a:gd name="connsiteX1" fmla="*/ 3925815 w 3925815"/>
                <a:gd name="connsiteY1" fmla="*/ 0 h 2355489"/>
                <a:gd name="connsiteX2" fmla="*/ 3925815 w 3925815"/>
                <a:gd name="connsiteY2" fmla="*/ 2355489 h 2355489"/>
                <a:gd name="connsiteX3" fmla="*/ 0 w 3925815"/>
                <a:gd name="connsiteY3" fmla="*/ 2355489 h 2355489"/>
                <a:gd name="connsiteX4" fmla="*/ 0 w 3925815"/>
                <a:gd name="connsiteY4" fmla="*/ 0 h 2355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5815" h="2355489">
                  <a:moveTo>
                    <a:pt x="0" y="0"/>
                  </a:moveTo>
                  <a:lnTo>
                    <a:pt x="3925815" y="0"/>
                  </a:lnTo>
                  <a:lnTo>
                    <a:pt x="3925815" y="2355489"/>
                  </a:lnTo>
                  <a:lnTo>
                    <a:pt x="0" y="23554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2880" tIns="0" rIns="83820" bIns="0" numCol="1" spcCol="1270" anchor="ctr" anchorCtr="0">
              <a:noAutofit/>
            </a:bodyPr>
            <a:lstStyle/>
            <a:p>
              <a:pPr lvl="0" algn="l" defTabSz="844550">
                <a:lnSpc>
                  <a:spcPts val="2400"/>
                </a:lnSpc>
                <a:spcBef>
                  <a:spcPct val="0"/>
                </a:spcBef>
                <a:spcAft>
                  <a:spcPts val="900"/>
                </a:spcAft>
              </a:pPr>
              <a:r>
                <a:rPr lang="en-US" sz="2200" kern="1200" dirty="0" smtClean="0"/>
                <a:t>Target recruitment to improve care for beneficiaries that are:</a:t>
              </a:r>
            </a:p>
            <a:p>
              <a:pPr marL="182880" marR="0" lvl="1" indent="-182880" algn="l" defTabSz="914400" eaLnBrk="1" fontAlgn="auto" latinLnBrk="0" hangingPunct="1">
                <a:lnSpc>
                  <a:spcPts val="2400"/>
                </a:lnSpc>
                <a:spcBef>
                  <a:spcPct val="0"/>
                </a:spcBef>
                <a:spcAft>
                  <a:spcPts val="9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2200" kern="1200" dirty="0" smtClean="0"/>
                <a:t>Dual-eligible</a:t>
              </a:r>
              <a:endParaRPr lang="en-US" sz="2200" kern="1200" dirty="0"/>
            </a:p>
            <a:p>
              <a:pPr marL="182880" marR="0" lvl="1" indent="-182880" algn="l" defTabSz="914400" eaLnBrk="1" fontAlgn="auto" latinLnBrk="0" hangingPunct="1">
                <a:lnSpc>
                  <a:spcPts val="2400"/>
                </a:lnSpc>
                <a:spcBef>
                  <a:spcPct val="0"/>
                </a:spcBef>
                <a:spcAft>
                  <a:spcPts val="9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2200" kern="1200" dirty="0" smtClean="0"/>
                <a:t>Have multiple chronic conditions, behavioral health issues or dementia</a:t>
              </a:r>
              <a:endParaRPr lang="en-US" sz="2200" kern="1200" dirty="0"/>
            </a:p>
            <a:p>
              <a:pPr marL="182880" marR="0" lvl="1" indent="-182880" algn="l" defTabSz="914400" eaLnBrk="1" fontAlgn="auto" latinLnBrk="0" hangingPunct="1">
                <a:lnSpc>
                  <a:spcPts val="2400"/>
                </a:lnSpc>
                <a:spcBef>
                  <a:spcPct val="0"/>
                </a:spcBef>
                <a:spcAft>
                  <a:spcPts val="900"/>
                </a:spcAft>
                <a:buClrTx/>
                <a:buSzTx/>
                <a:buFontTx/>
                <a:buChar char="••"/>
                <a:tabLst/>
                <a:defRPr/>
              </a:pPr>
              <a:r>
                <a:rPr lang="en-US" sz="2200" kern="1200" dirty="0" smtClean="0"/>
                <a:t>Or impacted by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socioeconomic status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4642874" y="1524000"/>
              <a:ext cx="4114800" cy="2588395"/>
            </a:xfrm>
            <a:custGeom>
              <a:avLst/>
              <a:gdLst>
                <a:gd name="connsiteX0" fmla="*/ 0 w 3925815"/>
                <a:gd name="connsiteY0" fmla="*/ 0 h 2355489"/>
                <a:gd name="connsiteX1" fmla="*/ 3925815 w 3925815"/>
                <a:gd name="connsiteY1" fmla="*/ 0 h 2355489"/>
                <a:gd name="connsiteX2" fmla="*/ 3925815 w 3925815"/>
                <a:gd name="connsiteY2" fmla="*/ 2355489 h 2355489"/>
                <a:gd name="connsiteX3" fmla="*/ 0 w 3925815"/>
                <a:gd name="connsiteY3" fmla="*/ 2355489 h 2355489"/>
                <a:gd name="connsiteX4" fmla="*/ 0 w 3925815"/>
                <a:gd name="connsiteY4" fmla="*/ 0 h 2355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5815" h="2355489">
                  <a:moveTo>
                    <a:pt x="0" y="0"/>
                  </a:moveTo>
                  <a:lnTo>
                    <a:pt x="3925815" y="0"/>
                  </a:lnTo>
                  <a:lnTo>
                    <a:pt x="3925815" y="2355489"/>
                  </a:lnTo>
                  <a:lnTo>
                    <a:pt x="0" y="23554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Do a community </a:t>
              </a:r>
              <a:br>
                <a:rPr lang="en-US" sz="2200" kern="1200" dirty="0" smtClean="0"/>
              </a:br>
              <a:r>
                <a:rPr lang="en-US" sz="2200" kern="1200" dirty="0" smtClean="0"/>
                <a:t>root cause analysis and </a:t>
              </a:r>
              <a:br>
                <a:rPr lang="en-US" sz="2200" kern="1200" dirty="0" smtClean="0"/>
              </a:br>
              <a:r>
                <a:rPr lang="en-US" sz="2200" kern="1200" dirty="0" smtClean="0"/>
                <a:t>build a logic model </a:t>
              </a:r>
              <a:br>
                <a:rPr lang="en-US" sz="2200" kern="1200" dirty="0" smtClean="0"/>
              </a:br>
              <a:r>
                <a:rPr lang="en-US" sz="2200" kern="1200" dirty="0" smtClean="0"/>
                <a:t>to identify appropriate intervention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4642874" y="4267200"/>
              <a:ext cx="4145857" cy="2209800"/>
            </a:xfrm>
            <a:custGeom>
              <a:avLst/>
              <a:gdLst>
                <a:gd name="connsiteX0" fmla="*/ 0 w 3925815"/>
                <a:gd name="connsiteY0" fmla="*/ 0 h 1906909"/>
                <a:gd name="connsiteX1" fmla="*/ 3925815 w 3925815"/>
                <a:gd name="connsiteY1" fmla="*/ 0 h 1906909"/>
                <a:gd name="connsiteX2" fmla="*/ 3925815 w 3925815"/>
                <a:gd name="connsiteY2" fmla="*/ 1906909 h 1906909"/>
                <a:gd name="connsiteX3" fmla="*/ 0 w 3925815"/>
                <a:gd name="connsiteY3" fmla="*/ 1906909 h 1906909"/>
                <a:gd name="connsiteX4" fmla="*/ 0 w 3925815"/>
                <a:gd name="connsiteY4" fmla="*/ 0 h 190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5815" h="1906909">
                  <a:moveTo>
                    <a:pt x="0" y="0"/>
                  </a:moveTo>
                  <a:lnTo>
                    <a:pt x="3925815" y="0"/>
                  </a:lnTo>
                  <a:lnTo>
                    <a:pt x="3925815" y="1906909"/>
                  </a:lnTo>
                  <a:lnTo>
                    <a:pt x="0" y="19069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Provide quarterly hospital-</a:t>
              </a:r>
              <a:br>
                <a:rPr lang="en-US" sz="2200" kern="1200" dirty="0" smtClean="0"/>
              </a:br>
              <a:r>
                <a:rPr lang="en-US" sz="2200" kern="1200" dirty="0" smtClean="0"/>
                <a:t>specific readmission reports </a:t>
              </a:r>
              <a:br>
                <a:rPr lang="en-US" sz="2200" kern="1200" dirty="0" smtClean="0"/>
              </a:br>
              <a:r>
                <a:rPr lang="en-US" sz="2200" kern="1200" dirty="0" smtClean="0"/>
                <a:t>to all acute care and critical access hospitals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51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744"/>
            <a:ext cx="8229600" cy="1143000"/>
          </a:xfrm>
        </p:spPr>
        <p:txBody>
          <a:bodyPr/>
          <a:lstStyle/>
          <a:p>
            <a:r>
              <a:rPr lang="en-US" dirty="0" smtClean="0"/>
              <a:t>Reduce Adverse Drug Events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26710174"/>
              </p:ext>
            </p:extLst>
          </p:nvPr>
        </p:nvGraphicFramePr>
        <p:xfrm>
          <a:off x="174172" y="1502228"/>
          <a:ext cx="8763989" cy="444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682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pPr>
              <a:lnSpc>
                <a:spcPts val="3700"/>
              </a:lnSpc>
            </a:pPr>
            <a:r>
              <a:rPr lang="en-US" dirty="0" smtClean="0"/>
              <a:t>Support Quality </a:t>
            </a:r>
            <a:r>
              <a:rPr lang="en-US" dirty="0"/>
              <a:t>R</a:t>
            </a:r>
            <a:r>
              <a:rPr lang="en-US" dirty="0" smtClean="0"/>
              <a:t>eporting </a:t>
            </a:r>
            <a:br>
              <a:rPr lang="en-US" dirty="0" smtClean="0"/>
            </a:br>
            <a:r>
              <a:rPr lang="en-US" dirty="0" smtClean="0"/>
              <a:t>with an </a:t>
            </a:r>
            <a:r>
              <a:rPr lang="en-US" dirty="0"/>
              <a:t>E</a:t>
            </a:r>
            <a:r>
              <a:rPr lang="en-US" dirty="0" smtClean="0"/>
              <a:t>mphasis on Improvement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48344" y="1600200"/>
            <a:ext cx="8412480" cy="4953000"/>
            <a:chOff x="381000" y="1600200"/>
            <a:chExt cx="8412480" cy="4953000"/>
          </a:xfrm>
        </p:grpSpPr>
        <p:sp>
          <p:nvSpPr>
            <p:cNvPr id="4" name="Freeform 3"/>
            <p:cNvSpPr/>
            <p:nvPr/>
          </p:nvSpPr>
          <p:spPr>
            <a:xfrm>
              <a:off x="381000" y="1600200"/>
              <a:ext cx="4023360" cy="3124200"/>
            </a:xfrm>
            <a:custGeom>
              <a:avLst/>
              <a:gdLst>
                <a:gd name="connsiteX0" fmla="*/ 0 w 2809875"/>
                <a:gd name="connsiteY0" fmla="*/ 0 h 1685925"/>
                <a:gd name="connsiteX1" fmla="*/ 2809875 w 2809875"/>
                <a:gd name="connsiteY1" fmla="*/ 0 h 1685925"/>
                <a:gd name="connsiteX2" fmla="*/ 2809875 w 2809875"/>
                <a:gd name="connsiteY2" fmla="*/ 1685925 h 1685925"/>
                <a:gd name="connsiteX3" fmla="*/ 0 w 2809875"/>
                <a:gd name="connsiteY3" fmla="*/ 1685925 h 1685925"/>
                <a:gd name="connsiteX4" fmla="*/ 0 w 2809875"/>
                <a:gd name="connsiteY4" fmla="*/ 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9875" h="1685925">
                  <a:moveTo>
                    <a:pt x="0" y="0"/>
                  </a:moveTo>
                  <a:lnTo>
                    <a:pt x="2809875" y="0"/>
                  </a:lnTo>
                  <a:lnTo>
                    <a:pt x="2809875" y="1685925"/>
                  </a:lnTo>
                  <a:lnTo>
                    <a:pt x="0" y="1685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9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Technical assistance to </a:t>
              </a:r>
              <a:br>
                <a:rPr lang="en-US" sz="2200" kern="1200" dirty="0" smtClean="0"/>
              </a:br>
              <a:r>
                <a:rPr lang="en-US" sz="2200" kern="1200" dirty="0" smtClean="0"/>
                <a:t>acute-care and critical </a:t>
              </a:r>
              <a:br>
                <a:rPr lang="en-US" sz="2200" kern="1200" dirty="0" smtClean="0"/>
              </a:br>
              <a:r>
                <a:rPr lang="en-US" sz="2200" kern="1200" dirty="0" smtClean="0"/>
                <a:t>access hospitals, PPS-exempt cancer hospitals, inpatient psychiatric facilities and ambulatory surgery center </a:t>
              </a:r>
              <a:br>
                <a:rPr lang="en-US" sz="2200" kern="1200" dirty="0" smtClean="0"/>
              </a:br>
              <a:r>
                <a:rPr lang="en-US" sz="2200" kern="1200" dirty="0" smtClean="0"/>
                <a:t>to </a:t>
              </a:r>
              <a:r>
                <a:rPr lang="en-US" sz="2200" i="1" kern="1200" dirty="0" smtClean="0"/>
                <a:t>improve</a:t>
              </a:r>
              <a:r>
                <a:rPr lang="en-US" sz="2200" kern="1200" dirty="0" smtClean="0"/>
                <a:t> on incentive measures</a:t>
              </a:r>
              <a:endParaRPr lang="en-US" sz="2200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381000" y="4800600"/>
              <a:ext cx="4023360" cy="1685925"/>
            </a:xfrm>
            <a:custGeom>
              <a:avLst/>
              <a:gdLst>
                <a:gd name="connsiteX0" fmla="*/ 0 w 2809875"/>
                <a:gd name="connsiteY0" fmla="*/ 0 h 1685925"/>
                <a:gd name="connsiteX1" fmla="*/ 2809875 w 2809875"/>
                <a:gd name="connsiteY1" fmla="*/ 0 h 1685925"/>
                <a:gd name="connsiteX2" fmla="*/ 2809875 w 2809875"/>
                <a:gd name="connsiteY2" fmla="*/ 1685925 h 1685925"/>
                <a:gd name="connsiteX3" fmla="*/ 0 w 2809875"/>
                <a:gd name="connsiteY3" fmla="*/ 1685925 h 1685925"/>
                <a:gd name="connsiteX4" fmla="*/ 0 w 2809875"/>
                <a:gd name="connsiteY4" fmla="*/ 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9875" h="1685925">
                  <a:moveTo>
                    <a:pt x="0" y="0"/>
                  </a:moveTo>
                  <a:lnTo>
                    <a:pt x="2809875" y="0"/>
                  </a:lnTo>
                  <a:lnTo>
                    <a:pt x="2809875" y="1685925"/>
                  </a:lnTo>
                  <a:lnTo>
                    <a:pt x="0" y="1685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9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No technical assistance for hospital </a:t>
              </a:r>
              <a:r>
                <a:rPr lang="en-US" sz="2200" i="1" kern="1200" dirty="0" smtClean="0"/>
                <a:t>reporting</a:t>
              </a:r>
              <a:r>
                <a:rPr lang="en-US" sz="2200" kern="1200" dirty="0" smtClean="0"/>
                <a:t> alone</a:t>
              </a:r>
              <a:endParaRPr lang="en-US" sz="220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4495800" y="1600200"/>
              <a:ext cx="4297680" cy="1905000"/>
            </a:xfrm>
            <a:custGeom>
              <a:avLst/>
              <a:gdLst>
                <a:gd name="connsiteX0" fmla="*/ 0 w 2809875"/>
                <a:gd name="connsiteY0" fmla="*/ 0 h 1685925"/>
                <a:gd name="connsiteX1" fmla="*/ 2809875 w 2809875"/>
                <a:gd name="connsiteY1" fmla="*/ 0 h 1685925"/>
                <a:gd name="connsiteX2" fmla="*/ 2809875 w 2809875"/>
                <a:gd name="connsiteY2" fmla="*/ 1685925 h 1685925"/>
                <a:gd name="connsiteX3" fmla="*/ 0 w 2809875"/>
                <a:gd name="connsiteY3" fmla="*/ 1685925 h 1685925"/>
                <a:gd name="connsiteX4" fmla="*/ 0 w 2809875"/>
                <a:gd name="connsiteY4" fmla="*/ 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9875" h="1685925">
                  <a:moveTo>
                    <a:pt x="0" y="0"/>
                  </a:moveTo>
                  <a:lnTo>
                    <a:pt x="2809875" y="0"/>
                  </a:lnTo>
                  <a:lnTo>
                    <a:pt x="2809875" y="1685925"/>
                  </a:lnTo>
                  <a:lnTo>
                    <a:pt x="0" y="1685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9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Develop expertise in and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support physician reporting through PQRS and participation </a:t>
              </a:r>
              <a:br>
                <a:rPr lang="en-US" sz="2200" kern="1200" dirty="0" smtClean="0"/>
              </a:br>
              <a:r>
                <a:rPr lang="en-US" sz="2200" kern="1200" dirty="0" smtClean="0"/>
                <a:t>in Value Modifier/Physician Feedback program</a:t>
              </a:r>
              <a:endParaRPr lang="en-US" sz="22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4495800" y="3581400"/>
              <a:ext cx="4297680" cy="1600200"/>
            </a:xfrm>
            <a:custGeom>
              <a:avLst/>
              <a:gdLst>
                <a:gd name="connsiteX0" fmla="*/ 0 w 2809875"/>
                <a:gd name="connsiteY0" fmla="*/ 0 h 1685925"/>
                <a:gd name="connsiteX1" fmla="*/ 2809875 w 2809875"/>
                <a:gd name="connsiteY1" fmla="*/ 0 h 1685925"/>
                <a:gd name="connsiteX2" fmla="*/ 2809875 w 2809875"/>
                <a:gd name="connsiteY2" fmla="*/ 1685925 h 1685925"/>
                <a:gd name="connsiteX3" fmla="*/ 0 w 2809875"/>
                <a:gd name="connsiteY3" fmla="*/ 1685925 h 1685925"/>
                <a:gd name="connsiteX4" fmla="*/ 0 w 2809875"/>
                <a:gd name="connsiteY4" fmla="*/ 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9875" h="1685925">
                  <a:moveTo>
                    <a:pt x="0" y="0"/>
                  </a:moveTo>
                  <a:lnTo>
                    <a:pt x="2809875" y="0"/>
                  </a:lnTo>
                  <a:lnTo>
                    <a:pt x="2809875" y="1685925"/>
                  </a:lnTo>
                  <a:lnTo>
                    <a:pt x="0" y="1685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9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Support physicians in quality improvement initiatives based upon Value Modifier/</a:t>
              </a:r>
              <a:br>
                <a:rPr lang="en-US" sz="2200" kern="1200" dirty="0" smtClean="0"/>
              </a:br>
              <a:r>
                <a:rPr lang="en-US" sz="2200" kern="1200" dirty="0" smtClean="0"/>
                <a:t>Physician Feedback performance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495800" y="5257800"/>
              <a:ext cx="4297680" cy="1295400"/>
            </a:xfrm>
            <a:custGeom>
              <a:avLst/>
              <a:gdLst>
                <a:gd name="connsiteX0" fmla="*/ 0 w 2809875"/>
                <a:gd name="connsiteY0" fmla="*/ 0 h 1685925"/>
                <a:gd name="connsiteX1" fmla="*/ 2809875 w 2809875"/>
                <a:gd name="connsiteY1" fmla="*/ 0 h 1685925"/>
                <a:gd name="connsiteX2" fmla="*/ 2809875 w 2809875"/>
                <a:gd name="connsiteY2" fmla="*/ 1685925 h 1685925"/>
                <a:gd name="connsiteX3" fmla="*/ 0 w 2809875"/>
                <a:gd name="connsiteY3" fmla="*/ 1685925 h 1685925"/>
                <a:gd name="connsiteX4" fmla="*/ 0 w 2809875"/>
                <a:gd name="connsiteY4" fmla="*/ 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9875" h="1685925">
                  <a:moveTo>
                    <a:pt x="0" y="0"/>
                  </a:moveTo>
                  <a:lnTo>
                    <a:pt x="2809875" y="0"/>
                  </a:lnTo>
                  <a:lnTo>
                    <a:pt x="2809875" y="1685925"/>
                  </a:lnTo>
                  <a:lnTo>
                    <a:pt x="0" y="1685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9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Collaborate with REC to identify and characterize physicians not reporting data electronically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81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9856"/>
            <a:ext cx="8229600" cy="1143000"/>
          </a:xfrm>
        </p:spPr>
        <p:txBody>
          <a:bodyPr/>
          <a:lstStyle/>
          <a:p>
            <a:r>
              <a:rPr lang="en-US" dirty="0" smtClean="0"/>
              <a:t>Quality Improvement Initiatives (QII)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35771819"/>
              </p:ext>
            </p:extLst>
          </p:nvPr>
        </p:nvGraphicFramePr>
        <p:xfrm>
          <a:off x="685800" y="1631867"/>
          <a:ext cx="7971312" cy="4464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181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ts val="3700"/>
              </a:lnSpc>
            </a:pPr>
            <a:r>
              <a:rPr lang="en-US" sz="4000" dirty="0" smtClean="0"/>
              <a:t>Opportunity to Propose Projects that Meet Regional Needs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57200" y="1676400"/>
            <a:ext cx="8229600" cy="4797643"/>
            <a:chOff x="892801" y="1755557"/>
            <a:chExt cx="7129797" cy="4413684"/>
          </a:xfrm>
        </p:grpSpPr>
        <p:sp>
          <p:nvSpPr>
            <p:cNvPr id="10" name="Freeform 9"/>
            <p:cNvSpPr/>
            <p:nvPr/>
          </p:nvSpPr>
          <p:spPr>
            <a:xfrm>
              <a:off x="892801" y="1755557"/>
              <a:ext cx="3395141" cy="1819924"/>
            </a:xfrm>
            <a:custGeom>
              <a:avLst/>
              <a:gdLst>
                <a:gd name="connsiteX0" fmla="*/ 0 w 3395141"/>
                <a:gd name="connsiteY0" fmla="*/ 0 h 2037084"/>
                <a:gd name="connsiteX1" fmla="*/ 3395141 w 3395141"/>
                <a:gd name="connsiteY1" fmla="*/ 0 h 2037084"/>
                <a:gd name="connsiteX2" fmla="*/ 3395141 w 3395141"/>
                <a:gd name="connsiteY2" fmla="*/ 2037084 h 2037084"/>
                <a:gd name="connsiteX3" fmla="*/ 0 w 3395141"/>
                <a:gd name="connsiteY3" fmla="*/ 2037084 h 2037084"/>
                <a:gd name="connsiteX4" fmla="*/ 0 w 3395141"/>
                <a:gd name="connsiteY4" fmla="*/ 0 h 203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5141" h="2037084">
                  <a:moveTo>
                    <a:pt x="0" y="0"/>
                  </a:moveTo>
                  <a:lnTo>
                    <a:pt x="3395141" y="0"/>
                  </a:lnTo>
                  <a:lnTo>
                    <a:pt x="3395141" y="2037084"/>
                  </a:lnTo>
                  <a:lnTo>
                    <a:pt x="0" y="2037084"/>
                  </a:lnTo>
                  <a:lnTo>
                    <a:pt x="0" y="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</a:pPr>
              <a:r>
                <a:rPr lang="en-US" sz="2200" kern="1200" dirty="0" smtClean="0"/>
                <a:t>May submit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Special Innovation Projects after the contract award</a:t>
              </a:r>
              <a:endParaRPr lang="en-US" sz="2200" kern="12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627457" y="1755557"/>
              <a:ext cx="3395141" cy="1539517"/>
            </a:xfrm>
            <a:custGeom>
              <a:avLst/>
              <a:gdLst>
                <a:gd name="connsiteX0" fmla="*/ 0 w 3395141"/>
                <a:gd name="connsiteY0" fmla="*/ 0 h 2037084"/>
                <a:gd name="connsiteX1" fmla="*/ 3395141 w 3395141"/>
                <a:gd name="connsiteY1" fmla="*/ 0 h 2037084"/>
                <a:gd name="connsiteX2" fmla="*/ 3395141 w 3395141"/>
                <a:gd name="connsiteY2" fmla="*/ 2037084 h 2037084"/>
                <a:gd name="connsiteX3" fmla="*/ 0 w 3395141"/>
                <a:gd name="connsiteY3" fmla="*/ 2037084 h 2037084"/>
                <a:gd name="connsiteX4" fmla="*/ 0 w 3395141"/>
                <a:gd name="connsiteY4" fmla="*/ 0 h 203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5141" h="2037084">
                  <a:moveTo>
                    <a:pt x="0" y="0"/>
                  </a:moveTo>
                  <a:lnTo>
                    <a:pt x="3395141" y="0"/>
                  </a:lnTo>
                  <a:lnTo>
                    <a:pt x="3395141" y="2037084"/>
                  </a:lnTo>
                  <a:lnTo>
                    <a:pt x="0" y="2037084"/>
                  </a:lnTo>
                  <a:lnTo>
                    <a:pt x="0" y="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Identify promising initiatives that will improve quality and reduce costs in local area</a:t>
              </a:r>
              <a:endParaRPr lang="en-US" sz="2200" kern="1200" dirty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892801" y="3925989"/>
              <a:ext cx="3395141" cy="2243252"/>
            </a:xfrm>
            <a:custGeom>
              <a:avLst/>
              <a:gdLst>
                <a:gd name="connsiteX0" fmla="*/ 0 w 3395141"/>
                <a:gd name="connsiteY0" fmla="*/ 0 h 2037084"/>
                <a:gd name="connsiteX1" fmla="*/ 3395141 w 3395141"/>
                <a:gd name="connsiteY1" fmla="*/ 0 h 2037084"/>
                <a:gd name="connsiteX2" fmla="*/ 3395141 w 3395141"/>
                <a:gd name="connsiteY2" fmla="*/ 2037084 h 2037084"/>
                <a:gd name="connsiteX3" fmla="*/ 0 w 3395141"/>
                <a:gd name="connsiteY3" fmla="*/ 2037084 h 2037084"/>
                <a:gd name="connsiteX4" fmla="*/ 0 w 3395141"/>
                <a:gd name="connsiteY4" fmla="*/ 0 h 203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5141" h="2037084">
                  <a:moveTo>
                    <a:pt x="0" y="0"/>
                  </a:moveTo>
                  <a:lnTo>
                    <a:pt x="3395141" y="0"/>
                  </a:lnTo>
                  <a:lnTo>
                    <a:pt x="3395141" y="2037084"/>
                  </a:lnTo>
                  <a:lnTo>
                    <a:pt x="0" y="2037084"/>
                  </a:lnTo>
                  <a:lnTo>
                    <a:pt x="0" y="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Targeted to </a:t>
              </a:r>
              <a:br>
                <a:rPr lang="en-US" sz="2200" kern="1200" dirty="0" smtClean="0"/>
              </a:br>
              <a:r>
                <a:rPr lang="en-US" sz="2200" kern="1200" dirty="0" smtClean="0"/>
                <a:t>communities/regions </a:t>
              </a:r>
              <a:br>
                <a:rPr lang="en-US" sz="2200" kern="1200" dirty="0" smtClean="0"/>
              </a:br>
              <a:r>
                <a:rPr lang="en-US" sz="2200" kern="1200" dirty="0" smtClean="0"/>
                <a:t>currently performing substantially below the </a:t>
              </a:r>
              <a:br>
                <a:rPr lang="en-US" sz="2200" kern="1200" dirty="0" smtClean="0"/>
              </a:br>
              <a:r>
                <a:rPr lang="en-US" sz="2200" kern="1200" dirty="0" smtClean="0"/>
                <a:t>national averages</a:t>
              </a:r>
              <a:endParaRPr lang="en-US" sz="22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627457" y="3645582"/>
              <a:ext cx="3395141" cy="2523659"/>
            </a:xfrm>
            <a:custGeom>
              <a:avLst/>
              <a:gdLst>
                <a:gd name="connsiteX0" fmla="*/ 0 w 3395141"/>
                <a:gd name="connsiteY0" fmla="*/ 0 h 2037084"/>
                <a:gd name="connsiteX1" fmla="*/ 3395141 w 3395141"/>
                <a:gd name="connsiteY1" fmla="*/ 0 h 2037084"/>
                <a:gd name="connsiteX2" fmla="*/ 3395141 w 3395141"/>
                <a:gd name="connsiteY2" fmla="*/ 2037084 h 2037084"/>
                <a:gd name="connsiteX3" fmla="*/ 0 w 3395141"/>
                <a:gd name="connsiteY3" fmla="*/ 2037084 h 2037084"/>
                <a:gd name="connsiteX4" fmla="*/ 0 w 3395141"/>
                <a:gd name="connsiteY4" fmla="*/ 0 h 203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5141" h="2037084">
                  <a:moveTo>
                    <a:pt x="0" y="0"/>
                  </a:moveTo>
                  <a:lnTo>
                    <a:pt x="3395141" y="0"/>
                  </a:lnTo>
                  <a:lnTo>
                    <a:pt x="3395141" y="2037084"/>
                  </a:lnTo>
                  <a:lnTo>
                    <a:pt x="0" y="2037084"/>
                  </a:lnTo>
                  <a:lnTo>
                    <a:pt x="0" y="0"/>
                  </a:lnTo>
                  <a:close/>
                </a:path>
              </a:pathLst>
            </a:cu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If requested by CMS – </a:t>
              </a:r>
              <a:br>
                <a:rPr lang="en-US" sz="2200" kern="1200" dirty="0" smtClean="0"/>
              </a:br>
              <a:r>
                <a:rPr lang="en-US" sz="2200" kern="1200" dirty="0" smtClean="0"/>
                <a:t>use the state immunization information system to </a:t>
              </a:r>
              <a:br>
                <a:rPr lang="en-US" sz="2200" kern="1200" dirty="0" smtClean="0"/>
              </a:br>
              <a:r>
                <a:rPr lang="en-US" sz="2200" kern="1200" dirty="0" smtClean="0"/>
                <a:t>improve prevention coordination in the Medicare beneficiary immunizations </a:t>
              </a:r>
              <a:br>
                <a:rPr lang="en-US" sz="2200" kern="1200" dirty="0" smtClean="0"/>
              </a:br>
              <a:r>
                <a:rPr lang="en-US" sz="2200" kern="1200" dirty="0" smtClean="0"/>
                <a:t>for influenza and pneumonia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7389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This material was prepared by Alliant GMCF, the Medicare Quality Improvement Organization for Georgia, under contract with the Centers for Medicare &amp; Medicaid Services (CMS), an agency of the U.S. Department of Health and Human Services. The contents presented do not necessarily reflect CMS policy. Publication No. 10SOW-GA-IIPC-14-70</a:t>
            </a:r>
          </a:p>
        </p:txBody>
      </p:sp>
    </p:spTree>
    <p:extLst>
      <p:ext uri="{BB962C8B-B14F-4D97-AF65-F5344CB8AC3E}">
        <p14:creationId xmlns:p14="http://schemas.microsoft.com/office/powerpoint/2010/main" val="154821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1108"/>
            <a:ext cx="9144000" cy="1470025"/>
          </a:xfrm>
        </p:spPr>
        <p:txBody>
          <a:bodyPr/>
          <a:lstStyle/>
          <a:p>
            <a:r>
              <a:rPr lang="en-US" dirty="0" smtClean="0"/>
              <a:t>Quality Improvement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472" y="1438421"/>
            <a:ext cx="7135505" cy="4525963"/>
          </a:xfrm>
        </p:spPr>
        <p:txBody>
          <a:bodyPr/>
          <a:lstStyle/>
          <a:p>
            <a:pPr marL="365760" indent="-365760">
              <a:spcBef>
                <a:spcPts val="0"/>
              </a:spcBef>
            </a:pPr>
            <a:r>
              <a:rPr lang="en-US" dirty="0" smtClean="0"/>
              <a:t>QIO History</a:t>
            </a:r>
          </a:p>
          <a:p>
            <a:pPr marL="640080" lvl="1" indent="-274320">
              <a:spcBef>
                <a:spcPts val="0"/>
              </a:spcBef>
            </a:pPr>
            <a:r>
              <a:rPr lang="en-US" dirty="0" smtClean="0"/>
              <a:t>PSROs</a:t>
            </a:r>
          </a:p>
          <a:p>
            <a:pPr marL="365760" indent="-365760">
              <a:spcBef>
                <a:spcPts val="1200"/>
              </a:spcBef>
            </a:pPr>
            <a:r>
              <a:rPr lang="en-US" dirty="0" smtClean="0"/>
              <a:t>Moving from Review to Improvement</a:t>
            </a:r>
          </a:p>
          <a:p>
            <a:pPr marL="640080" lvl="1" indent="-274320">
              <a:spcBef>
                <a:spcPts val="0"/>
              </a:spcBef>
            </a:pPr>
            <a:r>
              <a:rPr lang="en-US" dirty="0" smtClean="0"/>
              <a:t>HCQII</a:t>
            </a:r>
          </a:p>
          <a:p>
            <a:pPr marL="640080" lvl="1" indent="-274320">
              <a:spcBef>
                <a:spcPts val="0"/>
              </a:spcBef>
            </a:pPr>
            <a:r>
              <a:rPr lang="en-US" dirty="0" smtClean="0"/>
              <a:t>PROs</a:t>
            </a:r>
          </a:p>
          <a:p>
            <a:pPr marL="640080" lvl="1" indent="-274320">
              <a:spcBef>
                <a:spcPts val="0"/>
              </a:spcBef>
            </a:pPr>
            <a:r>
              <a:rPr lang="en-US" dirty="0" smtClean="0"/>
              <a:t>Names QIO Program in 2001</a:t>
            </a:r>
          </a:p>
          <a:p>
            <a:pPr marL="365760" indent="-365760">
              <a:spcBef>
                <a:spcPts val="1200"/>
              </a:spcBef>
            </a:pPr>
            <a:r>
              <a:rPr lang="en-US" dirty="0" smtClean="0"/>
              <a:t>Changes Proposed in Congress</a:t>
            </a:r>
          </a:p>
          <a:p>
            <a:pPr marL="640080" lvl="1" indent="-274320">
              <a:spcBef>
                <a:spcPts val="0"/>
              </a:spcBef>
            </a:pPr>
            <a:r>
              <a:rPr lang="en-US" dirty="0" smtClean="0"/>
              <a:t>Trade Bill amends the SSA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20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5715000" cy="1143000"/>
          </a:xfrm>
        </p:spPr>
        <p:txBody>
          <a:bodyPr/>
          <a:lstStyle/>
          <a:p>
            <a:pPr>
              <a:lnSpc>
                <a:spcPts val="3800"/>
              </a:lnSpc>
            </a:pPr>
            <a:r>
              <a:rPr lang="en-US" dirty="0" smtClean="0"/>
              <a:t>Formula for the </a:t>
            </a:r>
            <a:br>
              <a:rPr lang="en-US" dirty="0" smtClean="0"/>
            </a:br>
            <a:r>
              <a:rPr lang="en-US" dirty="0" smtClean="0"/>
              <a:t>11</a:t>
            </a:r>
            <a:r>
              <a:rPr lang="en-US" baseline="30000" dirty="0" smtClean="0"/>
              <a:t>th</a:t>
            </a:r>
            <a:r>
              <a:rPr lang="en-US" dirty="0" smtClean="0"/>
              <a:t> SOW Development</a:t>
            </a:r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29977992"/>
              </p:ext>
            </p:extLst>
          </p:nvPr>
        </p:nvGraphicFramePr>
        <p:xfrm>
          <a:off x="15504" y="32657"/>
          <a:ext cx="9139382" cy="784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9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6629400" y="2895600"/>
            <a:ext cx="2275114" cy="197059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10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2743200" y="2514600"/>
            <a:ext cx="3657600" cy="30480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95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228600" y="3733800"/>
            <a:ext cx="2286000" cy="1676400"/>
          </a:xfrm>
          <a:prstGeom prst="roundRect">
            <a:avLst/>
          </a:prstGeom>
          <a:solidFill>
            <a:schemeClr val="accent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10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781799" y="3429000"/>
            <a:ext cx="1992351" cy="12686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QIO AREAS TBD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# and distribution of awards based on results of full-and-open competition</a:t>
            </a:r>
            <a:endParaRPr lang="en-US" sz="1400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2288547" y="1143000"/>
            <a:ext cx="4569453" cy="425664"/>
          </a:xfrm>
          <a:prstGeom prst="roundRect">
            <a:avLst/>
          </a:prstGeom>
          <a:solidFill>
            <a:schemeClr val="tx2"/>
          </a:solidFill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Program Collaboration Center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743200" y="1752600"/>
            <a:ext cx="3657600" cy="609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bIns="9144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4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Independent Evaluation Center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000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6766257" y="1905000"/>
            <a:ext cx="1941032" cy="62997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QIN NCC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04800" y="2819400"/>
            <a:ext cx="2057400" cy="621549"/>
          </a:xfrm>
          <a:prstGeom prst="roundRect">
            <a:avLst/>
          </a:prstGeom>
          <a:solidFill>
            <a:schemeClr val="accent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BFCC NCC</a:t>
            </a: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310936"/>
            <a:ext cx="9144000" cy="60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Program Contract Structure </a:t>
            </a:r>
          </a:p>
          <a:p>
            <a:pPr algn="ctr" eaLnBrk="1" fontAlgn="auto" hangingPunct="1">
              <a:lnSpc>
                <a:spcPts val="2400"/>
              </a:lnSpc>
              <a:spcAft>
                <a:spcPts val="0"/>
              </a:spcAft>
              <a:defRPr/>
            </a:pPr>
            <a:r>
              <a:rPr lang="en-US" sz="2400" dirty="0" smtClean="0">
                <a:solidFill>
                  <a:prstClr val="black"/>
                </a:solidFill>
                <a:latin typeface="+mj-lt"/>
                <a:ea typeface="+mj-ea"/>
                <a:cs typeface="Times New Roman" pitchFamily="18" charset="0"/>
              </a:rPr>
              <a:t>as of 8/1/2014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81000" y="5830669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BFCC</a:t>
            </a:r>
            <a:r>
              <a:rPr lang="en-US" sz="12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 -- Beneficiary </a:t>
            </a:r>
            <a:r>
              <a:rPr lang="en-US" sz="12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and Family Centered </a:t>
            </a:r>
            <a:r>
              <a:rPr lang="en-US" sz="12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Care          </a:t>
            </a:r>
            <a:r>
              <a:rPr lang="en-US" sz="1200" b="1" dirty="0">
                <a:solidFill>
                  <a:prstClr val="black"/>
                </a:solidFill>
                <a:cs typeface="Times New Roman" pitchFamily="18" charset="0"/>
              </a:rPr>
              <a:t>M&amp;E</a:t>
            </a:r>
            <a:r>
              <a:rPr lang="en-US" sz="1200" dirty="0">
                <a:solidFill>
                  <a:prstClr val="black"/>
                </a:solidFill>
                <a:cs typeface="Times New Roman" pitchFamily="18" charset="0"/>
              </a:rPr>
              <a:t> -- Monitoring and </a:t>
            </a:r>
            <a:r>
              <a:rPr lang="en-US" sz="1200" dirty="0" smtClean="0">
                <a:solidFill>
                  <a:prstClr val="black"/>
                </a:solidFill>
                <a:cs typeface="Times New Roman" pitchFamily="18" charset="0"/>
              </a:rPr>
              <a:t>Evaluation</a:t>
            </a:r>
            <a:r>
              <a:rPr lang="en-US" sz="12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         </a:t>
            </a:r>
            <a:r>
              <a:rPr lang="en-US" sz="1200" b="1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NCC</a:t>
            </a:r>
            <a:r>
              <a:rPr lang="en-US" sz="12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 -- National </a:t>
            </a:r>
            <a:r>
              <a:rPr lang="en-US" sz="12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Coordinating </a:t>
            </a:r>
            <a:r>
              <a:rPr lang="en-US" sz="12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Center</a:t>
            </a:r>
          </a:p>
          <a:p>
            <a:r>
              <a:rPr lang="en-US" sz="1200" b="1" dirty="0" smtClean="0">
                <a:solidFill>
                  <a:prstClr val="black"/>
                </a:solidFill>
                <a:cs typeface="Times New Roman" pitchFamily="18" charset="0"/>
              </a:rPr>
              <a:t>O&amp;E</a:t>
            </a:r>
            <a:r>
              <a:rPr lang="en-US" sz="12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cs typeface="Times New Roman" pitchFamily="18" charset="0"/>
              </a:rPr>
              <a:t>-- Outreach and </a:t>
            </a:r>
            <a:r>
              <a:rPr lang="en-US" sz="1200" dirty="0" smtClean="0">
                <a:solidFill>
                  <a:prstClr val="black"/>
                </a:solidFill>
                <a:cs typeface="Times New Roman" pitchFamily="18" charset="0"/>
              </a:rPr>
              <a:t>Education</a:t>
            </a:r>
            <a:r>
              <a:rPr lang="en-US" sz="12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12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QIN</a:t>
            </a:r>
            <a:r>
              <a:rPr lang="en-US" sz="12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cs typeface="Times New Roman" pitchFamily="18" charset="0"/>
              </a:rPr>
              <a:t>-- Quality Innovation Network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2993066" y="3234385"/>
            <a:ext cx="1502734" cy="70757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O&amp;E Hospital Inpatient-Psych-Cancer </a:t>
            </a:r>
            <a:endParaRPr lang="en-US" sz="1400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04800" y="1905000"/>
            <a:ext cx="2057400" cy="685800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BFCC Oversight &amp; Review </a:t>
            </a:r>
            <a:r>
              <a:rPr lang="en-US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Center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402772" y="4267200"/>
            <a:ext cx="885824" cy="88616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05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BFCC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QIO Area 1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KEPRO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9486" y="3834825"/>
            <a:ext cx="234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BFCC – QIOs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1447800" y="4267200"/>
            <a:ext cx="885824" cy="8861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BFCC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QIO </a:t>
            </a:r>
            <a:r>
              <a:rPr lang="en-US" sz="14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Area </a:t>
            </a: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2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err="1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Livanta</a:t>
            </a: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 </a:t>
            </a:r>
            <a:endParaRPr lang="en-US" sz="1400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477000" y="2971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QIN - QIOs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70200" y="2596594"/>
            <a:ext cx="3302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Value Incentives and Quality Reporting </a:t>
            </a:r>
            <a:r>
              <a:rPr lang="en-US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Centers</a:t>
            </a:r>
            <a:endParaRPr lang="en-US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4639870" y="3243147"/>
            <a:ext cx="1510028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O&amp;E </a:t>
            </a:r>
            <a:r>
              <a:rPr lang="en-US" sz="14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ASC and </a:t>
            </a: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Outpatient</a:t>
            </a:r>
            <a:endParaRPr lang="en-US" sz="1400" dirty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993066" y="4038600"/>
            <a:ext cx="1502734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M&amp;E </a:t>
            </a:r>
            <a:r>
              <a:rPr lang="en-US" sz="14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/Analytics </a:t>
            </a:r>
            <a:endParaRPr lang="en-US" sz="1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4628719" y="4038600"/>
            <a:ext cx="1510028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Validation </a:t>
            </a:r>
            <a:r>
              <a:rPr lang="en-US" sz="140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Support </a:t>
            </a:r>
            <a:endParaRPr lang="en-US" sz="1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3823972" y="4800600"/>
            <a:ext cx="1510028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Appeals </a:t>
            </a:r>
          </a:p>
        </p:txBody>
      </p:sp>
    </p:spTree>
    <p:extLst>
      <p:ext uri="{BB962C8B-B14F-4D97-AF65-F5344CB8AC3E}">
        <p14:creationId xmlns:p14="http://schemas.microsoft.com/office/powerpoint/2010/main" val="34438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8775"/>
            <a:ext cx="7772400" cy="1470025"/>
          </a:xfrm>
        </p:spPr>
        <p:txBody>
          <a:bodyPr/>
          <a:lstStyle/>
          <a:p>
            <a:pPr>
              <a:lnSpc>
                <a:spcPts val="3700"/>
              </a:lnSpc>
            </a:pPr>
            <a:r>
              <a:rPr lang="en-US" sz="3200" dirty="0" smtClean="0"/>
              <a:t>QIN Statement of Work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Four </a:t>
            </a:r>
            <a:r>
              <a:rPr lang="en-US" dirty="0" smtClean="0"/>
              <a:t>Key Roles </a:t>
            </a:r>
            <a:r>
              <a:rPr lang="en-US" dirty="0"/>
              <a:t>of the QIO </a:t>
            </a:r>
            <a:r>
              <a:rPr lang="en-US" dirty="0" smtClean="0"/>
              <a:t>Permeate All </a:t>
            </a:r>
            <a:r>
              <a:rPr lang="en-US" dirty="0"/>
              <a:t>QIN </a:t>
            </a:r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4027714" cy="32766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ClrTx/>
              <a:buSzPct val="100000"/>
              <a:buFont typeface="+mj-lt"/>
              <a:buAutoNum type="arabicPeriod"/>
            </a:pPr>
            <a:r>
              <a:rPr lang="en-US" dirty="0" smtClean="0">
                <a:latin typeface="+mj-lt"/>
              </a:rPr>
              <a:t>Results Oriented </a:t>
            </a:r>
          </a:p>
          <a:p>
            <a:pPr marL="511175" lvl="1" indent="0">
              <a:lnSpc>
                <a:spcPts val="2500"/>
              </a:lnSpc>
              <a:spcBef>
                <a:spcPts val="0"/>
              </a:spcBef>
              <a:buNone/>
            </a:pPr>
            <a:r>
              <a:rPr lang="en-US" dirty="0" smtClean="0"/>
              <a:t>A Multi-state &amp; Local Change-agent Champion</a:t>
            </a:r>
          </a:p>
          <a:p>
            <a:pPr marL="514350" indent="-514350">
              <a:lnSpc>
                <a:spcPts val="3000"/>
              </a:lnSpc>
              <a:spcBef>
                <a:spcPts val="1800"/>
              </a:spcBef>
              <a:buClrTx/>
              <a:buSzPct val="100000"/>
              <a:buFont typeface="+mj-lt"/>
              <a:buAutoNum type="arabicPeriod"/>
            </a:pPr>
            <a:r>
              <a:rPr lang="en-US" dirty="0" smtClean="0">
                <a:latin typeface="+mj-lt"/>
              </a:rPr>
              <a:t>Learning &amp; Action Networks </a:t>
            </a:r>
            <a:r>
              <a:rPr lang="en-US" dirty="0" smtClean="0"/>
              <a:t> </a:t>
            </a:r>
          </a:p>
          <a:p>
            <a:pPr marL="511175" lvl="1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en-US" dirty="0" smtClean="0"/>
              <a:t>A Facilitator of Learning &amp; Action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2015966"/>
            <a:ext cx="38862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SzPct val="100000"/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Technical Assistance  </a:t>
            </a:r>
          </a:p>
          <a:p>
            <a:pPr marL="511175" lvl="1"/>
            <a:r>
              <a:rPr lang="en-US" sz="2400" dirty="0">
                <a:solidFill>
                  <a:srgbClr val="000000"/>
                </a:solidFill>
              </a:rPr>
              <a:t>A Teacher &amp; Advisor</a:t>
            </a:r>
          </a:p>
          <a:p>
            <a:pPr marL="514350" indent="-514350">
              <a:spcBef>
                <a:spcPts val="1800"/>
              </a:spcBef>
              <a:buSzPct val="100000"/>
              <a:buFont typeface="+mj-lt"/>
              <a:buAutoNum type="arabicPeriod" startAt="4"/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Communication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511175" lvl="1"/>
            <a:r>
              <a:rPr lang="en-US" sz="2400" dirty="0">
                <a:solidFill>
                  <a:srgbClr val="000000"/>
                </a:solidFill>
              </a:rPr>
              <a:t>A </a:t>
            </a:r>
            <a:r>
              <a:rPr lang="en-US" sz="2400" dirty="0" smtClean="0">
                <a:solidFill>
                  <a:srgbClr val="000000"/>
                </a:solidFill>
              </a:rPr>
              <a:t>Highly-effective </a:t>
            </a:r>
            <a:r>
              <a:rPr lang="en-US" sz="2400" dirty="0">
                <a:solidFill>
                  <a:srgbClr val="000000"/>
                </a:solidFill>
              </a:rPr>
              <a:t>Communicator and Trusted Partner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92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304800" y="1372118"/>
            <a:ext cx="2743200" cy="1188720"/>
          </a:xfrm>
          <a:custGeom>
            <a:avLst/>
            <a:gdLst>
              <a:gd name="connsiteX0" fmla="*/ 0 w 2554519"/>
              <a:gd name="connsiteY0" fmla="*/ 0 h 1121197"/>
              <a:gd name="connsiteX1" fmla="*/ 2554519 w 2554519"/>
              <a:gd name="connsiteY1" fmla="*/ 0 h 1121197"/>
              <a:gd name="connsiteX2" fmla="*/ 2554519 w 2554519"/>
              <a:gd name="connsiteY2" fmla="*/ 1121197 h 1121197"/>
              <a:gd name="connsiteX3" fmla="*/ 0 w 2554519"/>
              <a:gd name="connsiteY3" fmla="*/ 1121197 h 1121197"/>
              <a:gd name="connsiteX4" fmla="*/ 0 w 2554519"/>
              <a:gd name="connsiteY4" fmla="*/ 0 h 112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519" h="1121197">
                <a:moveTo>
                  <a:pt x="0" y="0"/>
                </a:moveTo>
                <a:lnTo>
                  <a:pt x="2554519" y="0"/>
                </a:lnTo>
                <a:lnTo>
                  <a:pt x="2554519" y="1121197"/>
                </a:lnTo>
                <a:lnTo>
                  <a:pt x="0" y="112119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Improve Cardiac Health and Reduce Cardiac Healthcare Disparities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200400" y="1371600"/>
            <a:ext cx="2743200" cy="1188720"/>
          </a:xfrm>
          <a:custGeom>
            <a:avLst/>
            <a:gdLst>
              <a:gd name="connsiteX0" fmla="*/ 0 w 2570844"/>
              <a:gd name="connsiteY0" fmla="*/ 0 h 1121197"/>
              <a:gd name="connsiteX1" fmla="*/ 2570844 w 2570844"/>
              <a:gd name="connsiteY1" fmla="*/ 0 h 1121197"/>
              <a:gd name="connsiteX2" fmla="*/ 2570844 w 2570844"/>
              <a:gd name="connsiteY2" fmla="*/ 1121197 h 1121197"/>
              <a:gd name="connsiteX3" fmla="*/ 0 w 2570844"/>
              <a:gd name="connsiteY3" fmla="*/ 1121197 h 1121197"/>
              <a:gd name="connsiteX4" fmla="*/ 0 w 2570844"/>
              <a:gd name="connsiteY4" fmla="*/ 0 h 112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0844" h="1121197">
                <a:moveTo>
                  <a:pt x="0" y="0"/>
                </a:moveTo>
                <a:lnTo>
                  <a:pt x="2570844" y="0"/>
                </a:lnTo>
                <a:lnTo>
                  <a:pt x="2570844" y="1121197"/>
                </a:lnTo>
                <a:lnTo>
                  <a:pt x="0" y="112119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Reduce Disparities in Diabetes Care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096000" y="1371600"/>
            <a:ext cx="2743200" cy="1188720"/>
          </a:xfrm>
          <a:custGeom>
            <a:avLst/>
            <a:gdLst>
              <a:gd name="connsiteX0" fmla="*/ 0 w 2587366"/>
              <a:gd name="connsiteY0" fmla="*/ 0 h 1121197"/>
              <a:gd name="connsiteX1" fmla="*/ 2587366 w 2587366"/>
              <a:gd name="connsiteY1" fmla="*/ 0 h 1121197"/>
              <a:gd name="connsiteX2" fmla="*/ 2587366 w 2587366"/>
              <a:gd name="connsiteY2" fmla="*/ 1121197 h 1121197"/>
              <a:gd name="connsiteX3" fmla="*/ 0 w 2587366"/>
              <a:gd name="connsiteY3" fmla="*/ 1121197 h 1121197"/>
              <a:gd name="connsiteX4" fmla="*/ 0 w 2587366"/>
              <a:gd name="connsiteY4" fmla="*/ 0 h 112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7366" h="1121197">
                <a:moveTo>
                  <a:pt x="0" y="0"/>
                </a:moveTo>
                <a:lnTo>
                  <a:pt x="2587366" y="0"/>
                </a:lnTo>
                <a:lnTo>
                  <a:pt x="2587366" y="1121197"/>
                </a:lnTo>
                <a:lnTo>
                  <a:pt x="0" y="112119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Collaborate with Regional Extension Centers and Promote Meaningful Use of HIT</a:t>
            </a:r>
          </a:p>
        </p:txBody>
      </p:sp>
      <p:sp>
        <p:nvSpPr>
          <p:cNvPr id="8" name="Freeform 7"/>
          <p:cNvSpPr/>
          <p:nvPr/>
        </p:nvSpPr>
        <p:spPr>
          <a:xfrm>
            <a:off x="304800" y="2699656"/>
            <a:ext cx="2743200" cy="1188720"/>
          </a:xfrm>
          <a:custGeom>
            <a:avLst/>
            <a:gdLst>
              <a:gd name="connsiteX0" fmla="*/ 0 w 2535738"/>
              <a:gd name="connsiteY0" fmla="*/ 0 h 1098813"/>
              <a:gd name="connsiteX1" fmla="*/ 2535738 w 2535738"/>
              <a:gd name="connsiteY1" fmla="*/ 0 h 1098813"/>
              <a:gd name="connsiteX2" fmla="*/ 2535738 w 2535738"/>
              <a:gd name="connsiteY2" fmla="*/ 1098813 h 1098813"/>
              <a:gd name="connsiteX3" fmla="*/ 0 w 2535738"/>
              <a:gd name="connsiteY3" fmla="*/ 1098813 h 1098813"/>
              <a:gd name="connsiteX4" fmla="*/ 0 w 2535738"/>
              <a:gd name="connsiteY4" fmla="*/ 0 h 109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738" h="1098813">
                <a:moveTo>
                  <a:pt x="0" y="0"/>
                </a:moveTo>
                <a:lnTo>
                  <a:pt x="2535738" y="0"/>
                </a:lnTo>
                <a:lnTo>
                  <a:pt x="2535738" y="1098813"/>
                </a:lnTo>
                <a:lnTo>
                  <a:pt x="0" y="10988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Reduce Healthcare-Associated Infections in Hospitals 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200400" y="2694550"/>
            <a:ext cx="2743200" cy="1188720"/>
          </a:xfrm>
          <a:custGeom>
            <a:avLst/>
            <a:gdLst>
              <a:gd name="connsiteX0" fmla="*/ 0 w 1964531"/>
              <a:gd name="connsiteY0" fmla="*/ 0 h 1178718"/>
              <a:gd name="connsiteX1" fmla="*/ 1964531 w 1964531"/>
              <a:gd name="connsiteY1" fmla="*/ 0 h 1178718"/>
              <a:gd name="connsiteX2" fmla="*/ 1964531 w 1964531"/>
              <a:gd name="connsiteY2" fmla="*/ 1178718 h 1178718"/>
              <a:gd name="connsiteX3" fmla="*/ 0 w 1964531"/>
              <a:gd name="connsiteY3" fmla="*/ 1178718 h 1178718"/>
              <a:gd name="connsiteX4" fmla="*/ 0 w 1964531"/>
              <a:gd name="connsiteY4" fmla="*/ 0 h 117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531" h="1178718">
                <a:moveTo>
                  <a:pt x="0" y="0"/>
                </a:moveTo>
                <a:lnTo>
                  <a:pt x="1964531" y="0"/>
                </a:lnTo>
                <a:lnTo>
                  <a:pt x="1964531" y="1178718"/>
                </a:lnTo>
                <a:lnTo>
                  <a:pt x="0" y="11787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Reduce Healthcare-Acquired Conditions in Nursing Homes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096000" y="2683887"/>
            <a:ext cx="2743200" cy="1188720"/>
          </a:xfrm>
          <a:custGeom>
            <a:avLst/>
            <a:gdLst>
              <a:gd name="connsiteX0" fmla="*/ 0 w 3899869"/>
              <a:gd name="connsiteY0" fmla="*/ 0 h 1134575"/>
              <a:gd name="connsiteX1" fmla="*/ 3899869 w 3899869"/>
              <a:gd name="connsiteY1" fmla="*/ 0 h 1134575"/>
              <a:gd name="connsiteX2" fmla="*/ 3899869 w 3899869"/>
              <a:gd name="connsiteY2" fmla="*/ 1134575 h 1134575"/>
              <a:gd name="connsiteX3" fmla="*/ 0 w 3899869"/>
              <a:gd name="connsiteY3" fmla="*/ 1134575 h 1134575"/>
              <a:gd name="connsiteX4" fmla="*/ 0 w 3899869"/>
              <a:gd name="connsiteY4" fmla="*/ 0 h 113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9869" h="1134575">
                <a:moveTo>
                  <a:pt x="0" y="0"/>
                </a:moveTo>
                <a:lnTo>
                  <a:pt x="3899869" y="0"/>
                </a:lnTo>
                <a:lnTo>
                  <a:pt x="3899869" y="1134575"/>
                </a:lnTo>
                <a:lnTo>
                  <a:pt x="0" y="11345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Improve Coordination </a:t>
            </a:r>
            <a:br>
              <a:rPr lang="en-US" sz="1800" kern="1200" dirty="0" smtClean="0">
                <a:solidFill>
                  <a:schemeClr val="bg1"/>
                </a:solidFill>
                <a:latin typeface="+mj-lt"/>
              </a:rPr>
            </a:b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of Care 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04800" y="3995056"/>
            <a:ext cx="2743200" cy="1188720"/>
          </a:xfrm>
          <a:custGeom>
            <a:avLst/>
            <a:gdLst>
              <a:gd name="connsiteX0" fmla="*/ 0 w 1964531"/>
              <a:gd name="connsiteY0" fmla="*/ 0 h 1178718"/>
              <a:gd name="connsiteX1" fmla="*/ 1964531 w 1964531"/>
              <a:gd name="connsiteY1" fmla="*/ 0 h 1178718"/>
              <a:gd name="connsiteX2" fmla="*/ 1964531 w 1964531"/>
              <a:gd name="connsiteY2" fmla="*/ 1178718 h 1178718"/>
              <a:gd name="connsiteX3" fmla="*/ 0 w 1964531"/>
              <a:gd name="connsiteY3" fmla="*/ 1178718 h 1178718"/>
              <a:gd name="connsiteX4" fmla="*/ 0 w 1964531"/>
              <a:gd name="connsiteY4" fmla="*/ 0 h 117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531" h="1178718">
                <a:moveTo>
                  <a:pt x="0" y="0"/>
                </a:moveTo>
                <a:lnTo>
                  <a:pt x="1964531" y="0"/>
                </a:lnTo>
                <a:lnTo>
                  <a:pt x="1964531" y="1178718"/>
                </a:lnTo>
                <a:lnTo>
                  <a:pt x="0" y="11787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Reduce Adverse Drug Events</a:t>
            </a:r>
          </a:p>
        </p:txBody>
      </p:sp>
      <p:sp>
        <p:nvSpPr>
          <p:cNvPr id="12" name="Freeform 11"/>
          <p:cNvSpPr/>
          <p:nvPr/>
        </p:nvSpPr>
        <p:spPr>
          <a:xfrm>
            <a:off x="3200400" y="3995056"/>
            <a:ext cx="2743200" cy="1188720"/>
          </a:xfrm>
          <a:custGeom>
            <a:avLst/>
            <a:gdLst>
              <a:gd name="connsiteX0" fmla="*/ 0 w 1964531"/>
              <a:gd name="connsiteY0" fmla="*/ 0 h 1178718"/>
              <a:gd name="connsiteX1" fmla="*/ 1964531 w 1964531"/>
              <a:gd name="connsiteY1" fmla="*/ 0 h 1178718"/>
              <a:gd name="connsiteX2" fmla="*/ 1964531 w 1964531"/>
              <a:gd name="connsiteY2" fmla="*/ 1178718 h 1178718"/>
              <a:gd name="connsiteX3" fmla="*/ 0 w 1964531"/>
              <a:gd name="connsiteY3" fmla="*/ 1178718 h 1178718"/>
              <a:gd name="connsiteX4" fmla="*/ 0 w 1964531"/>
              <a:gd name="connsiteY4" fmla="*/ 0 h 117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531" h="1178718">
                <a:moveTo>
                  <a:pt x="0" y="0"/>
                </a:moveTo>
                <a:lnTo>
                  <a:pt x="1964531" y="0"/>
                </a:lnTo>
                <a:lnTo>
                  <a:pt x="1964531" y="1178718"/>
                </a:lnTo>
                <a:lnTo>
                  <a:pt x="0" y="11787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Support Quality Reporting with an Emphasis on Improvement </a:t>
            </a:r>
          </a:p>
        </p:txBody>
      </p:sp>
      <p:sp>
        <p:nvSpPr>
          <p:cNvPr id="13" name="Freeform 12"/>
          <p:cNvSpPr/>
          <p:nvPr/>
        </p:nvSpPr>
        <p:spPr>
          <a:xfrm>
            <a:off x="6096000" y="3995056"/>
            <a:ext cx="2743200" cy="1188720"/>
          </a:xfrm>
          <a:custGeom>
            <a:avLst/>
            <a:gdLst>
              <a:gd name="connsiteX0" fmla="*/ 0 w 1964531"/>
              <a:gd name="connsiteY0" fmla="*/ 0 h 1178718"/>
              <a:gd name="connsiteX1" fmla="*/ 1964531 w 1964531"/>
              <a:gd name="connsiteY1" fmla="*/ 0 h 1178718"/>
              <a:gd name="connsiteX2" fmla="*/ 1964531 w 1964531"/>
              <a:gd name="connsiteY2" fmla="*/ 1178718 h 1178718"/>
              <a:gd name="connsiteX3" fmla="*/ 0 w 1964531"/>
              <a:gd name="connsiteY3" fmla="*/ 1178718 h 1178718"/>
              <a:gd name="connsiteX4" fmla="*/ 0 w 1964531"/>
              <a:gd name="connsiteY4" fmla="*/ 0 h 117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531" h="1178718">
                <a:moveTo>
                  <a:pt x="0" y="0"/>
                </a:moveTo>
                <a:lnTo>
                  <a:pt x="1964531" y="0"/>
                </a:lnTo>
                <a:lnTo>
                  <a:pt x="1964531" y="1178718"/>
                </a:lnTo>
                <a:lnTo>
                  <a:pt x="0" y="11787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Perform Quality Improvement Initiatives </a:t>
            </a:r>
            <a:br>
              <a:rPr lang="en-US" sz="1800" kern="1200" dirty="0" smtClean="0">
                <a:solidFill>
                  <a:schemeClr val="bg1"/>
                </a:solidFill>
                <a:latin typeface="+mj-lt"/>
              </a:rPr>
            </a:b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as Requested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00398" y="5323114"/>
            <a:ext cx="2743200" cy="1188720"/>
          </a:xfrm>
          <a:custGeom>
            <a:avLst/>
            <a:gdLst>
              <a:gd name="connsiteX0" fmla="*/ 0 w 1964531"/>
              <a:gd name="connsiteY0" fmla="*/ 0 h 1178718"/>
              <a:gd name="connsiteX1" fmla="*/ 1964531 w 1964531"/>
              <a:gd name="connsiteY1" fmla="*/ 0 h 1178718"/>
              <a:gd name="connsiteX2" fmla="*/ 1964531 w 1964531"/>
              <a:gd name="connsiteY2" fmla="*/ 1178718 h 1178718"/>
              <a:gd name="connsiteX3" fmla="*/ 0 w 1964531"/>
              <a:gd name="connsiteY3" fmla="*/ 1178718 h 1178718"/>
              <a:gd name="connsiteX4" fmla="*/ 0 w 1964531"/>
              <a:gd name="connsiteY4" fmla="*/ 0 h 117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4531" h="1178718">
                <a:moveTo>
                  <a:pt x="0" y="0"/>
                </a:moveTo>
                <a:lnTo>
                  <a:pt x="1964531" y="0"/>
                </a:lnTo>
                <a:lnTo>
                  <a:pt x="1964531" y="1178718"/>
                </a:lnTo>
                <a:lnTo>
                  <a:pt x="0" y="11787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>
                <a:solidFill>
                  <a:schemeClr val="bg1"/>
                </a:solidFill>
                <a:latin typeface="+mj-lt"/>
              </a:rPr>
              <a:t>Opportunity to Propose Projects that Meet Regional Needs</a:t>
            </a:r>
            <a:endParaRPr lang="en-US" sz="1800" kern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81000"/>
            <a:ext cx="7276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Clinical Focus of 11</a:t>
            </a:r>
            <a:r>
              <a:rPr lang="en-US" sz="3600" baseline="30000" dirty="0">
                <a:latin typeface="+mj-lt"/>
              </a:rPr>
              <a:t>th</a:t>
            </a:r>
            <a:r>
              <a:rPr lang="en-US" sz="3600" dirty="0">
                <a:latin typeface="+mj-lt"/>
              </a:rPr>
              <a:t> SOW Activities</a:t>
            </a:r>
          </a:p>
        </p:txBody>
      </p:sp>
    </p:spTree>
    <p:extLst>
      <p:ext uri="{BB962C8B-B14F-4D97-AF65-F5344CB8AC3E}">
        <p14:creationId xmlns:p14="http://schemas.microsoft.com/office/powerpoint/2010/main" val="331363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9856"/>
            <a:ext cx="8229600" cy="1143000"/>
          </a:xfrm>
        </p:spPr>
        <p:txBody>
          <a:bodyPr/>
          <a:lstStyle/>
          <a:p>
            <a:r>
              <a:rPr lang="en-US" dirty="0" smtClean="0"/>
              <a:t>How They Want the Work Done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2566089" y="1258345"/>
            <a:ext cx="6422305" cy="2094455"/>
          </a:xfrm>
          <a:custGeom>
            <a:avLst/>
            <a:gdLst>
              <a:gd name="connsiteX0" fmla="*/ 0 w 6422305"/>
              <a:gd name="connsiteY0" fmla="*/ 261807 h 2094455"/>
              <a:gd name="connsiteX1" fmla="*/ 5375078 w 6422305"/>
              <a:gd name="connsiteY1" fmla="*/ 261807 h 2094455"/>
              <a:gd name="connsiteX2" fmla="*/ 5375078 w 6422305"/>
              <a:gd name="connsiteY2" fmla="*/ 0 h 2094455"/>
              <a:gd name="connsiteX3" fmla="*/ 6422305 w 6422305"/>
              <a:gd name="connsiteY3" fmla="*/ 1047228 h 2094455"/>
              <a:gd name="connsiteX4" fmla="*/ 5375078 w 6422305"/>
              <a:gd name="connsiteY4" fmla="*/ 2094455 h 2094455"/>
              <a:gd name="connsiteX5" fmla="*/ 5375078 w 6422305"/>
              <a:gd name="connsiteY5" fmla="*/ 1832648 h 2094455"/>
              <a:gd name="connsiteX6" fmla="*/ 0 w 6422305"/>
              <a:gd name="connsiteY6" fmla="*/ 1832648 h 2094455"/>
              <a:gd name="connsiteX7" fmla="*/ 0 w 6422305"/>
              <a:gd name="connsiteY7" fmla="*/ 261807 h 209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2305" h="2094455">
                <a:moveTo>
                  <a:pt x="0" y="261807"/>
                </a:moveTo>
                <a:lnTo>
                  <a:pt x="5375078" y="261807"/>
                </a:lnTo>
                <a:lnTo>
                  <a:pt x="5375078" y="0"/>
                </a:lnTo>
                <a:lnTo>
                  <a:pt x="6422305" y="1047228"/>
                </a:lnTo>
                <a:lnTo>
                  <a:pt x="5375078" y="2094455"/>
                </a:lnTo>
                <a:lnTo>
                  <a:pt x="5375078" y="1832648"/>
                </a:lnTo>
                <a:lnTo>
                  <a:pt x="0" y="1832648"/>
                </a:lnTo>
                <a:lnTo>
                  <a:pt x="0" y="26180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9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2880" tIns="274507" rIns="798121" bIns="274507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Strategic plan</a:t>
            </a:r>
            <a:endParaRPr lang="en-US" sz="2000" kern="1200" dirty="0">
              <a:solidFill>
                <a:srgbClr val="000000"/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Management plan</a:t>
            </a: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Continuous Internal Quality Improvement Program Plan</a:t>
            </a:r>
          </a:p>
        </p:txBody>
      </p:sp>
      <p:sp>
        <p:nvSpPr>
          <p:cNvPr id="6" name="Freeform 5"/>
          <p:cNvSpPr/>
          <p:nvPr/>
        </p:nvSpPr>
        <p:spPr>
          <a:xfrm>
            <a:off x="152400" y="1289974"/>
            <a:ext cx="2410484" cy="2242090"/>
          </a:xfrm>
          <a:custGeom>
            <a:avLst/>
            <a:gdLst>
              <a:gd name="connsiteX0" fmla="*/ 0 w 2410484"/>
              <a:gd name="connsiteY0" fmla="*/ 373689 h 2242090"/>
              <a:gd name="connsiteX1" fmla="*/ 373689 w 2410484"/>
              <a:gd name="connsiteY1" fmla="*/ 0 h 2242090"/>
              <a:gd name="connsiteX2" fmla="*/ 2036795 w 2410484"/>
              <a:gd name="connsiteY2" fmla="*/ 0 h 2242090"/>
              <a:gd name="connsiteX3" fmla="*/ 2410484 w 2410484"/>
              <a:gd name="connsiteY3" fmla="*/ 373689 h 2242090"/>
              <a:gd name="connsiteX4" fmla="*/ 2410484 w 2410484"/>
              <a:gd name="connsiteY4" fmla="*/ 1868401 h 2242090"/>
              <a:gd name="connsiteX5" fmla="*/ 2036795 w 2410484"/>
              <a:gd name="connsiteY5" fmla="*/ 2242090 h 2242090"/>
              <a:gd name="connsiteX6" fmla="*/ 373689 w 2410484"/>
              <a:gd name="connsiteY6" fmla="*/ 2242090 h 2242090"/>
              <a:gd name="connsiteX7" fmla="*/ 0 w 2410484"/>
              <a:gd name="connsiteY7" fmla="*/ 1868401 h 2242090"/>
              <a:gd name="connsiteX8" fmla="*/ 0 w 2410484"/>
              <a:gd name="connsiteY8" fmla="*/ 373689 h 224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10484" h="2242090">
                <a:moveTo>
                  <a:pt x="0" y="373689"/>
                </a:moveTo>
                <a:cubicBezTo>
                  <a:pt x="0" y="167306"/>
                  <a:pt x="167306" y="0"/>
                  <a:pt x="373689" y="0"/>
                </a:cubicBezTo>
                <a:lnTo>
                  <a:pt x="2036795" y="0"/>
                </a:lnTo>
                <a:cubicBezTo>
                  <a:pt x="2243178" y="0"/>
                  <a:pt x="2410484" y="167306"/>
                  <a:pt x="2410484" y="373689"/>
                </a:cubicBezTo>
                <a:lnTo>
                  <a:pt x="2410484" y="1868401"/>
                </a:lnTo>
                <a:cubicBezTo>
                  <a:pt x="2410484" y="2074784"/>
                  <a:pt x="2243178" y="2242090"/>
                  <a:pt x="2036795" y="2242090"/>
                </a:cubicBezTo>
                <a:lnTo>
                  <a:pt x="373689" y="2242090"/>
                </a:lnTo>
                <a:cubicBezTo>
                  <a:pt x="167306" y="2242090"/>
                  <a:pt x="0" y="2074784"/>
                  <a:pt x="0" y="1868401"/>
                </a:cubicBezTo>
                <a:lnTo>
                  <a:pt x="0" y="373689"/>
                </a:ln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0890" tIns="155170" rIns="200890" bIns="15517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kern="1200" dirty="0" smtClean="0"/>
              <a:t>Demonstrate excellence in operations across aims and across states</a:t>
            </a:r>
          </a:p>
        </p:txBody>
      </p:sp>
      <p:sp>
        <p:nvSpPr>
          <p:cNvPr id="7" name="Freeform 6"/>
          <p:cNvSpPr/>
          <p:nvPr/>
        </p:nvSpPr>
        <p:spPr>
          <a:xfrm>
            <a:off x="2527522" y="3475808"/>
            <a:ext cx="6460473" cy="3302988"/>
          </a:xfrm>
          <a:custGeom>
            <a:avLst/>
            <a:gdLst>
              <a:gd name="connsiteX0" fmla="*/ 0 w 6460473"/>
              <a:gd name="connsiteY0" fmla="*/ 412874 h 3302988"/>
              <a:gd name="connsiteX1" fmla="*/ 4808979 w 6460473"/>
              <a:gd name="connsiteY1" fmla="*/ 412874 h 3302988"/>
              <a:gd name="connsiteX2" fmla="*/ 4808979 w 6460473"/>
              <a:gd name="connsiteY2" fmla="*/ 0 h 3302988"/>
              <a:gd name="connsiteX3" fmla="*/ 6460473 w 6460473"/>
              <a:gd name="connsiteY3" fmla="*/ 1651494 h 3302988"/>
              <a:gd name="connsiteX4" fmla="*/ 4808979 w 6460473"/>
              <a:gd name="connsiteY4" fmla="*/ 3302988 h 3302988"/>
              <a:gd name="connsiteX5" fmla="*/ 4808979 w 6460473"/>
              <a:gd name="connsiteY5" fmla="*/ 2890115 h 3302988"/>
              <a:gd name="connsiteX6" fmla="*/ 0 w 6460473"/>
              <a:gd name="connsiteY6" fmla="*/ 2890115 h 3302988"/>
              <a:gd name="connsiteX7" fmla="*/ 0 w 6460473"/>
              <a:gd name="connsiteY7" fmla="*/ 412874 h 330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60473" h="3302988">
                <a:moveTo>
                  <a:pt x="0" y="412874"/>
                </a:moveTo>
                <a:lnTo>
                  <a:pt x="4808979" y="412874"/>
                </a:lnTo>
                <a:lnTo>
                  <a:pt x="4808979" y="0"/>
                </a:lnTo>
                <a:lnTo>
                  <a:pt x="6460473" y="1651494"/>
                </a:lnTo>
                <a:lnTo>
                  <a:pt x="4808979" y="3302988"/>
                </a:lnTo>
                <a:lnTo>
                  <a:pt x="4808979" y="2890115"/>
                </a:lnTo>
                <a:lnTo>
                  <a:pt x="0" y="2890115"/>
                </a:lnTo>
                <a:lnTo>
                  <a:pt x="0" y="412874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9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2880" tIns="425574" rIns="457200" bIns="425573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Included as one component of every aim</a:t>
            </a:r>
            <a:endParaRPr lang="en-US" sz="2000" kern="1200" dirty="0">
              <a:solidFill>
                <a:srgbClr val="000000"/>
              </a:solidFill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Work directly with beneficiaries and include beneficiaries in meetings </a:t>
            </a: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kern="1200" dirty="0" smtClean="0">
                <a:solidFill>
                  <a:srgbClr val="000000"/>
                </a:solidFill>
              </a:rPr>
              <a:t>Target racial and ethnic minority beneficiaries, dual-eligible beneficiaries and the community providers who serve them</a:t>
            </a:r>
          </a:p>
          <a:p>
            <a:pPr marL="342900" lvl="2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600" kern="1200" dirty="0" smtClean="0">
                <a:solidFill>
                  <a:srgbClr val="000000"/>
                </a:solidFill>
              </a:rPr>
              <a:t>At least 10% must be rural</a:t>
            </a:r>
          </a:p>
          <a:p>
            <a:pPr marL="342900" lvl="2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600" kern="1200" dirty="0" smtClean="0">
                <a:solidFill>
                  <a:srgbClr val="000000"/>
                </a:solidFill>
              </a:rPr>
              <a:t>Target areas most challenged to meet quality goals</a:t>
            </a:r>
          </a:p>
        </p:txBody>
      </p:sp>
      <p:sp>
        <p:nvSpPr>
          <p:cNvPr id="8" name="Freeform 7"/>
          <p:cNvSpPr/>
          <p:nvPr/>
        </p:nvSpPr>
        <p:spPr>
          <a:xfrm>
            <a:off x="152400" y="4304377"/>
            <a:ext cx="2371518" cy="1624502"/>
          </a:xfrm>
          <a:custGeom>
            <a:avLst/>
            <a:gdLst>
              <a:gd name="connsiteX0" fmla="*/ 0 w 2371518"/>
              <a:gd name="connsiteY0" fmla="*/ 270756 h 1624502"/>
              <a:gd name="connsiteX1" fmla="*/ 270756 w 2371518"/>
              <a:gd name="connsiteY1" fmla="*/ 0 h 1624502"/>
              <a:gd name="connsiteX2" fmla="*/ 2100762 w 2371518"/>
              <a:gd name="connsiteY2" fmla="*/ 0 h 1624502"/>
              <a:gd name="connsiteX3" fmla="*/ 2371518 w 2371518"/>
              <a:gd name="connsiteY3" fmla="*/ 270756 h 1624502"/>
              <a:gd name="connsiteX4" fmla="*/ 2371518 w 2371518"/>
              <a:gd name="connsiteY4" fmla="*/ 1353746 h 1624502"/>
              <a:gd name="connsiteX5" fmla="*/ 2100762 w 2371518"/>
              <a:gd name="connsiteY5" fmla="*/ 1624502 h 1624502"/>
              <a:gd name="connsiteX6" fmla="*/ 270756 w 2371518"/>
              <a:gd name="connsiteY6" fmla="*/ 1624502 h 1624502"/>
              <a:gd name="connsiteX7" fmla="*/ 0 w 2371518"/>
              <a:gd name="connsiteY7" fmla="*/ 1353746 h 1624502"/>
              <a:gd name="connsiteX8" fmla="*/ 0 w 2371518"/>
              <a:gd name="connsiteY8" fmla="*/ 270756 h 162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1518" h="1624502">
                <a:moveTo>
                  <a:pt x="0" y="270756"/>
                </a:moveTo>
                <a:cubicBezTo>
                  <a:pt x="0" y="121222"/>
                  <a:pt x="121222" y="0"/>
                  <a:pt x="270756" y="0"/>
                </a:cubicBezTo>
                <a:lnTo>
                  <a:pt x="2100762" y="0"/>
                </a:lnTo>
                <a:cubicBezTo>
                  <a:pt x="2250296" y="0"/>
                  <a:pt x="2371518" y="121222"/>
                  <a:pt x="2371518" y="270756"/>
                </a:cubicBezTo>
                <a:lnTo>
                  <a:pt x="2371518" y="1353746"/>
                </a:lnTo>
                <a:cubicBezTo>
                  <a:pt x="2371518" y="1503280"/>
                  <a:pt x="2250296" y="1624502"/>
                  <a:pt x="2100762" y="1624502"/>
                </a:cubicBezTo>
                <a:lnTo>
                  <a:pt x="270756" y="1624502"/>
                </a:lnTo>
                <a:cubicBezTo>
                  <a:pt x="121222" y="1624502"/>
                  <a:pt x="0" y="1503280"/>
                  <a:pt x="0" y="1353746"/>
                </a:cubicBezTo>
                <a:lnTo>
                  <a:pt x="0" y="270756"/>
                </a:ln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70742" tIns="125022" rIns="170742" bIns="125022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kern="1200" dirty="0" smtClean="0"/>
              <a:t>Beneficiary engagement</a:t>
            </a:r>
          </a:p>
        </p:txBody>
      </p:sp>
    </p:spTree>
    <p:extLst>
      <p:ext uri="{BB962C8B-B14F-4D97-AF65-F5344CB8AC3E}">
        <p14:creationId xmlns:p14="http://schemas.microsoft.com/office/powerpoint/2010/main" val="1134610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9856"/>
            <a:ext cx="8229600" cy="1143000"/>
          </a:xfrm>
        </p:spPr>
        <p:txBody>
          <a:bodyPr/>
          <a:lstStyle/>
          <a:p>
            <a:r>
              <a:rPr lang="en-US" dirty="0" smtClean="0"/>
              <a:t>How They Want the Work Done </a:t>
            </a:r>
            <a:r>
              <a:rPr lang="en-US" sz="3200" dirty="0" smtClean="0"/>
              <a:t>(</a:t>
            </a:r>
            <a:r>
              <a:rPr lang="en-US" sz="3200" dirty="0" err="1" smtClean="0"/>
              <a:t>con’t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680803"/>
              </p:ext>
            </p:extLst>
          </p:nvPr>
        </p:nvGraphicFramePr>
        <p:xfrm>
          <a:off x="152400" y="1143000"/>
          <a:ext cx="8763000" cy="5564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0502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>
              <a:lnSpc>
                <a:spcPts val="3800"/>
              </a:lnSpc>
            </a:pPr>
            <a:r>
              <a:rPr lang="en-US" dirty="0" smtClean="0"/>
              <a:t>Improving Cardiac Health and Reducing Cardiac Healthcare Disparities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" y="1600201"/>
            <a:ext cx="8983254" cy="4876800"/>
            <a:chOff x="76200" y="1600199"/>
            <a:chExt cx="8983254" cy="42519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Freeform 3"/>
            <p:cNvSpPr/>
            <p:nvPr/>
          </p:nvSpPr>
          <p:spPr>
            <a:xfrm>
              <a:off x="76200" y="1600199"/>
              <a:ext cx="2194560" cy="4250156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0" tIns="850031" rIns="127000" bIns="850031" numCol="1" spcCol="1270" anchor="ctr" anchorCtr="0">
              <a:noAutofit/>
            </a:bodyPr>
            <a:lstStyle/>
            <a:p>
              <a:pPr lvl="0" algn="ctr" defTabSz="889000">
                <a:lnSpc>
                  <a:spcPts val="2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Support </a:t>
              </a:r>
            </a:p>
            <a:p>
              <a:pPr lvl="0" algn="ctr" defTabSz="889000">
                <a:lnSpc>
                  <a:spcPts val="2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Million Hearts initiative</a:t>
              </a:r>
              <a:endParaRPr lang="en-US" sz="2200" kern="1200" dirty="0"/>
            </a:p>
          </p:txBody>
        </p:sp>
        <p:sp>
          <p:nvSpPr>
            <p:cNvPr id="5" name="Freeform 4"/>
            <p:cNvSpPr/>
            <p:nvPr/>
          </p:nvSpPr>
          <p:spPr>
            <a:xfrm>
              <a:off x="2340430" y="1600220"/>
              <a:ext cx="2194560" cy="425196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822960" rIns="0" bIns="839873" numCol="1" spcCol="1270" anchor="t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spc="-50" dirty="0" smtClean="0"/>
                <a:t>         ABCS:</a:t>
              </a:r>
              <a:endParaRPr lang="en-US" sz="2200" kern="1200" spc="-5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200" kern="1200" spc="-50" dirty="0" smtClean="0"/>
                <a:t>Aspirin Therapy</a:t>
              </a:r>
              <a:endParaRPr lang="en-US" sz="2200" kern="1200" spc="-5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200" kern="1200" spc="-50" dirty="0" smtClean="0"/>
                <a:t>Blood Pressure Control</a:t>
              </a:r>
              <a:endParaRPr lang="en-US" sz="2200" kern="1200" spc="-5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200" kern="1200" spc="-50" dirty="0" smtClean="0"/>
                <a:t>Cholesterol Management</a:t>
              </a:r>
              <a:endParaRPr lang="en-US" sz="2200" kern="1200" spc="-5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200" kern="1200" spc="-50" dirty="0" smtClean="0"/>
                <a:t>Smoking Screening &amp; Cessation</a:t>
              </a:r>
              <a:endParaRPr lang="en-US" sz="2200" kern="1200" spc="-5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4605168" y="1600199"/>
              <a:ext cx="2194560" cy="4250156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850031" rIns="127000" bIns="850031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Work with </a:t>
              </a:r>
              <a:br>
                <a:rPr lang="en-US" sz="2200" kern="1200" dirty="0" smtClean="0"/>
              </a:br>
              <a:r>
                <a:rPr lang="en-US" sz="2200" kern="1200" dirty="0" smtClean="0"/>
                <a:t>Home Health Agencies 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2200" kern="1200" dirty="0" smtClean="0"/>
                <a:t>along with Clinics</a:t>
              </a:r>
              <a:r>
                <a:rPr lang="en-US" sz="1900" kern="1200" dirty="0" smtClean="0"/>
                <a:t>	</a:t>
              </a:r>
              <a:endParaRPr lang="en-US" sz="19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6864894" y="1600199"/>
              <a:ext cx="2194560" cy="4250157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365760" rIns="91440" bIns="4572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Recruit a </a:t>
              </a:r>
              <a:br>
                <a:rPr lang="en-US" sz="2200" kern="1200" dirty="0" smtClean="0"/>
              </a:br>
              <a:r>
                <a:rPr lang="en-US" sz="2200" kern="1200" dirty="0" smtClean="0"/>
                <a:t>subset of providers who commit to </a:t>
              </a:r>
              <a:br>
                <a:rPr lang="en-US" sz="2200" kern="1200" dirty="0" smtClean="0"/>
              </a:br>
              <a:r>
                <a:rPr lang="en-US" sz="2200" kern="1200" dirty="0" smtClean="0"/>
                <a:t>report PQRS measures via </a:t>
              </a:r>
              <a:br>
                <a:rPr lang="en-US" sz="2200" kern="1200" dirty="0" smtClean="0"/>
              </a:br>
              <a:r>
                <a:rPr lang="en-US" sz="2200" kern="1200" dirty="0" smtClean="0"/>
                <a:t>a Certified Electronic </a:t>
              </a:r>
              <a:br>
                <a:rPr lang="en-US" sz="2200" kern="1200" dirty="0" smtClean="0"/>
              </a:br>
              <a:r>
                <a:rPr lang="en-US" sz="2200" kern="1200" dirty="0" smtClean="0"/>
                <a:t>Health Record Technology </a:t>
              </a:r>
              <a:endParaRPr lang="en-US" sz="2200" kern="1200" dirty="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676142"/>
            <a:ext cx="1438659" cy="75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90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3 Alliant QIO GMCF">
  <a:themeElements>
    <a:clrScheme name="Custom 1">
      <a:dk1>
        <a:srgbClr val="7F7F7F"/>
      </a:dk1>
      <a:lt1>
        <a:sysClr val="window" lastClr="FFFFFF"/>
      </a:lt1>
      <a:dk2>
        <a:srgbClr val="06357A"/>
      </a:dk2>
      <a:lt2>
        <a:srgbClr val="F2F2F2"/>
      </a:lt2>
      <a:accent1>
        <a:srgbClr val="06357A"/>
      </a:accent1>
      <a:accent2>
        <a:srgbClr val="4F81BD"/>
      </a:accent2>
      <a:accent3>
        <a:srgbClr val="485E2A"/>
      </a:accent3>
      <a:accent4>
        <a:srgbClr val="C26627"/>
      </a:accent4>
      <a:accent5>
        <a:srgbClr val="737C86"/>
      </a:accent5>
      <a:accent6>
        <a:srgbClr val="E31837"/>
      </a:accent6>
      <a:hlink>
        <a:srgbClr val="0000FF"/>
      </a:hlink>
      <a:folHlink>
        <a:srgbClr val="8000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279c20c3caf3300dae6b438536eb8c56">
  <xsd:schema xmlns:xsd="http://www.w3.org/2001/XMLSchema" xmlns:p="http://schemas.microsoft.com/office/2006/metadata/properties" targetNamespace="http://schemas.microsoft.com/office/2006/metadata/properties" ma:root="true" ma:fieldsID="0d2e1ca116041f9e11471c52c4c9d6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242ACC8-92B6-4C14-B802-0CF924B64989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A5BFDE1-843E-48E8-841F-3944E3E0FB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7B7BF8-19AE-4E61-8C31-6801DD4F34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1972</Words>
  <Application>Microsoft Office PowerPoint</Application>
  <PresentationFormat>On-screen Show (4:3)</PresentationFormat>
  <Paragraphs>271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2013 Alliant QIO GMCF</vt:lpstr>
      <vt:lpstr>Quality Improvement Network 11th SOW </vt:lpstr>
      <vt:lpstr>Quality Improvement Network</vt:lpstr>
      <vt:lpstr>Formula for the  11th SOW Development</vt:lpstr>
      <vt:lpstr>PowerPoint Presentation</vt:lpstr>
      <vt:lpstr>QIN Statement of Work Four Key Roles of the QIO Permeate All QIN Work</vt:lpstr>
      <vt:lpstr>PowerPoint Presentation</vt:lpstr>
      <vt:lpstr>How They Want the Work Done</vt:lpstr>
      <vt:lpstr>How They Want the Work Done (con’t)</vt:lpstr>
      <vt:lpstr>Improving Cardiac Health and Reducing Cardiac Healthcare Disparities</vt:lpstr>
      <vt:lpstr>Reducing Disparities in Diabetes Care</vt:lpstr>
      <vt:lpstr>Collaborate with  Regional Extension Centers (RECs) and Promote Meaningful Use of HIT </vt:lpstr>
      <vt:lpstr>Reduce Healthcare-Associated Infections in Hospitals  </vt:lpstr>
      <vt:lpstr>Reducing Healthcare-Acquired Conditions  in Nursing Homes</vt:lpstr>
      <vt:lpstr>Improve Coordination of Care</vt:lpstr>
      <vt:lpstr>Reduce Adverse Drug Events</vt:lpstr>
      <vt:lpstr>Support Quality Reporting  with an Emphasis on Improvement </vt:lpstr>
      <vt:lpstr>Quality Improvement Initiatives (QII)</vt:lpstr>
      <vt:lpstr>Opportunity to Propose Projects that Meet Regional Needs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Payne, Debbie</dc:creator>
  <cp:lastModifiedBy>Lauren Lorentzson</cp:lastModifiedBy>
  <cp:revision>46</cp:revision>
  <dcterms:created xsi:type="dcterms:W3CDTF">2013-09-16T20:50:17Z</dcterms:created>
  <dcterms:modified xsi:type="dcterms:W3CDTF">2014-08-14T16:49:24Z</dcterms:modified>
</cp:coreProperties>
</file>