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26" r:id="rId2"/>
  </p:sldMasterIdLst>
  <p:notesMasterIdLst>
    <p:notesMasterId r:id="rId47"/>
  </p:notesMasterIdLst>
  <p:handoutMasterIdLst>
    <p:handoutMasterId r:id="rId48"/>
  </p:handoutMasterIdLst>
  <p:sldIdLst>
    <p:sldId id="320" r:id="rId3"/>
    <p:sldId id="328" r:id="rId4"/>
    <p:sldId id="297" r:id="rId5"/>
    <p:sldId id="330" r:id="rId6"/>
    <p:sldId id="324" r:id="rId7"/>
    <p:sldId id="336" r:id="rId8"/>
    <p:sldId id="335" r:id="rId9"/>
    <p:sldId id="339"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37" r:id="rId23"/>
    <p:sldId id="364" r:id="rId24"/>
    <p:sldId id="365" r:id="rId25"/>
    <p:sldId id="366" r:id="rId26"/>
    <p:sldId id="367" r:id="rId27"/>
    <p:sldId id="325" r:id="rId28"/>
    <p:sldId id="332" r:id="rId29"/>
    <p:sldId id="333" r:id="rId30"/>
    <p:sldId id="334" r:id="rId31"/>
    <p:sldId id="331" r:id="rId32"/>
    <p:sldId id="341" r:id="rId33"/>
    <p:sldId id="342" r:id="rId34"/>
    <p:sldId id="343" r:id="rId35"/>
    <p:sldId id="344" r:id="rId36"/>
    <p:sldId id="345" r:id="rId37"/>
    <p:sldId id="346" r:id="rId38"/>
    <p:sldId id="347" r:id="rId39"/>
    <p:sldId id="340" r:id="rId40"/>
    <p:sldId id="360" r:id="rId41"/>
    <p:sldId id="361" r:id="rId42"/>
    <p:sldId id="362" r:id="rId43"/>
    <p:sldId id="363" r:id="rId44"/>
    <p:sldId id="326" r:id="rId45"/>
    <p:sldId id="329"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dd Stormant" initials="tr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87043" autoAdjust="0"/>
  </p:normalViewPr>
  <p:slideViewPr>
    <p:cSldViewPr>
      <p:cViewPr varScale="1">
        <p:scale>
          <a:sx n="66" d="100"/>
          <a:sy n="66" d="100"/>
        </p:scale>
        <p:origin x="11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B1460FF-E5C0-474C-89E4-AFF64CFD7F54}" type="datetimeFigureOut">
              <a:rPr lang="en-US" smtClean="0"/>
              <a:pPr/>
              <a:t>8/15/2017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F3FE80F-838D-48D4-804E-183F441E523E}" type="slidenum">
              <a:rPr lang="en-US" smtClean="0"/>
              <a:pPr/>
              <a:t>‹#›</a:t>
            </a:fld>
            <a:endParaRPr lang="en-US" dirty="0"/>
          </a:p>
        </p:txBody>
      </p:sp>
    </p:spTree>
    <p:extLst>
      <p:ext uri="{BB962C8B-B14F-4D97-AF65-F5344CB8AC3E}">
        <p14:creationId xmlns:p14="http://schemas.microsoft.com/office/powerpoint/2010/main" val="416349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38A2E3B-B388-497C-B261-93E309239197}" type="datetimeFigureOut">
              <a:rPr lang="en-US" smtClean="0"/>
              <a:pPr/>
              <a:t>8/15/2017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66C27C8-1BAE-47D6-99F3-A58DFEF1F40E}" type="slidenum">
              <a:rPr lang="en-US" smtClean="0"/>
              <a:pPr/>
              <a:t>‹#›</a:t>
            </a:fld>
            <a:endParaRPr lang="en-US" dirty="0"/>
          </a:p>
        </p:txBody>
      </p:sp>
    </p:spTree>
    <p:extLst>
      <p:ext uri="{BB962C8B-B14F-4D97-AF65-F5344CB8AC3E}">
        <p14:creationId xmlns:p14="http://schemas.microsoft.com/office/powerpoint/2010/main" val="184476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C27C8-1BAE-47D6-99F3-A58DFEF1F40E}" type="slidenum">
              <a:rPr lang="en-US" smtClean="0"/>
              <a:pPr/>
              <a:t>1</a:t>
            </a:fld>
            <a:endParaRPr lang="en-US" dirty="0"/>
          </a:p>
        </p:txBody>
      </p:sp>
    </p:spTree>
    <p:extLst>
      <p:ext uri="{BB962C8B-B14F-4D97-AF65-F5344CB8AC3E}">
        <p14:creationId xmlns:p14="http://schemas.microsoft.com/office/powerpoint/2010/main" val="189915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1CCA21-B474-4117-BD40-C1B5CA4B1CD5}" type="slidenum">
              <a:rPr lang="en-US" smtClean="0"/>
              <a:t>37</a:t>
            </a:fld>
            <a:endParaRPr lang="en-US" dirty="0"/>
          </a:p>
        </p:txBody>
      </p:sp>
    </p:spTree>
    <p:extLst>
      <p:ext uri="{BB962C8B-B14F-4D97-AF65-F5344CB8AC3E}">
        <p14:creationId xmlns:p14="http://schemas.microsoft.com/office/powerpoint/2010/main" val="1212646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srcRect/>
          <a:stretch>
            <a:fillRect/>
          </a:stretch>
        </p:blipFill>
        <p:spPr bwMode="auto">
          <a:xfrm>
            <a:off x="0" y="-114300"/>
            <a:ext cx="9144000" cy="7105650"/>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smtClean="0"/>
              <a:t>Click to edit Master title style</a:t>
            </a:r>
            <a:endParaRPr lang="en-US" dirty="0"/>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Vendor</a:t>
            </a:r>
            <a:r>
              <a:rPr lang="en-US" sz="2000" baseline="0" dirty="0" smtClean="0">
                <a:solidFill>
                  <a:schemeClr val="tx1">
                    <a:lumMod val="65000"/>
                    <a:lumOff val="35000"/>
                  </a:schemeClr>
                </a:solidFill>
                <a:latin typeface="Segoe UI" pitchFamily="34" charset="0"/>
                <a:cs typeface="Segoe UI" pitchFamily="34" charset="0"/>
              </a:rPr>
              <a:t> Advisory Forum</a:t>
            </a:r>
            <a:r>
              <a:rPr lang="en-US" sz="2000" dirty="0" smtClean="0">
                <a:solidFill>
                  <a:schemeClr val="tx1">
                    <a:lumMod val="65000"/>
                    <a:lumOff val="35000"/>
                  </a:schemeClr>
                </a:solidFill>
                <a:latin typeface="Segoe UI" pitchFamily="34" charset="0"/>
                <a:cs typeface="Segoe UI" pitchFamily="34" charset="0"/>
              </a:rPr>
              <a:t>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	 Caroline Powers, RD, LD</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 		 December 8, 2015</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27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BA9FF2-DF02-4508-933D-1D679939DACB}"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0CADCC-DAD7-4D20-BBAC-39160CA90718}" type="slidenum">
              <a:rPr lang="en-US" smtClean="0"/>
              <a:t>‹#›</a:t>
            </a:fld>
            <a:endParaRPr lang="en-US" dirty="0"/>
          </a:p>
        </p:txBody>
      </p:sp>
    </p:spTree>
    <p:extLst>
      <p:ext uri="{BB962C8B-B14F-4D97-AF65-F5344CB8AC3E}">
        <p14:creationId xmlns:p14="http://schemas.microsoft.com/office/powerpoint/2010/main" val="269967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A9FF2-DF02-4508-933D-1D679939DACB}"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0CADCC-DAD7-4D20-BBAC-39160CA90718}" type="slidenum">
              <a:rPr lang="en-US" smtClean="0"/>
              <a:t>‹#›</a:t>
            </a:fld>
            <a:endParaRPr lang="en-US" dirty="0"/>
          </a:p>
        </p:txBody>
      </p:sp>
    </p:spTree>
    <p:extLst>
      <p:ext uri="{BB962C8B-B14F-4D97-AF65-F5344CB8AC3E}">
        <p14:creationId xmlns:p14="http://schemas.microsoft.com/office/powerpoint/2010/main" val="280571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srcRect/>
          <a:stretch>
            <a:fillRect/>
          </a:stretch>
        </p:blipFill>
        <p:spPr bwMode="auto">
          <a:xfrm>
            <a:off x="0" y="-114300"/>
            <a:ext cx="9144000" cy="7105650"/>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smtClean="0"/>
              <a:t>Click to edit Master title style</a:t>
            </a:r>
            <a:endParaRPr lang="en-US" dirty="0"/>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extLst>
      <p:ext uri="{BB962C8B-B14F-4D97-AF65-F5344CB8AC3E}">
        <p14:creationId xmlns:p14="http://schemas.microsoft.com/office/powerpoint/2010/main" val="3705016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4024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196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4594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239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3105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500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204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9520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0506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3615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0CADCC-DAD7-4D20-BBAC-39160CA90718}" type="slidenum">
              <a:rPr lang="en-US" smtClean="0"/>
              <a:t>‹#›</a:t>
            </a:fld>
            <a:endParaRPr lang="en-US" dirty="0"/>
          </a:p>
        </p:txBody>
      </p:sp>
    </p:spTree>
    <p:extLst>
      <p:ext uri="{BB962C8B-B14F-4D97-AF65-F5344CB8AC3E}">
        <p14:creationId xmlns:p14="http://schemas.microsoft.com/office/powerpoint/2010/main" val="373502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extLst>
      <p:ext uri="{BB962C8B-B14F-4D97-AF65-F5344CB8AC3E}">
        <p14:creationId xmlns:p14="http://schemas.microsoft.com/office/powerpoint/2010/main" val="302674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dirty="0"/>
          </a:p>
        </p:txBody>
      </p:sp>
      <p:pic>
        <p:nvPicPr>
          <p:cNvPr id="7" name="Picture 4" descr="DPH_PPT2.jpg"/>
          <p:cNvPicPr>
            <a:picLocks noChangeAspect="1"/>
          </p:cNvPicPr>
          <p:nvPr/>
        </p:nvPicPr>
        <p:blipFill>
          <a:blip r:embed="rId16"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25" r:id="rId12"/>
    <p:sldLayoutId id="2147483839" r:id="rId13"/>
    <p:sldLayoutId id="2147483840" r:id="rId14"/>
  </p:sldLayoutIdLst>
  <p:hf hdr="0" ftr="0" dt="0"/>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solidFill>
                  <a:prstClr val="black">
                    <a:tint val="75000"/>
                  </a:prstClr>
                </a:solidFill>
              </a:rPr>
              <a:pPr>
                <a:defRPr/>
              </a:pPr>
              <a:t>‹#›</a:t>
            </a:fld>
            <a:endParaRPr lang="en-US" dirty="0">
              <a:solidFill>
                <a:prstClr val="black">
                  <a:tint val="75000"/>
                </a:prstClr>
              </a:solidFill>
            </a:endParaRPr>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338025322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ftr="0" dt="0"/>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mailto:wic-vendor.relations@dph.ga.gov" TargetMode="External"/><Relationship Id="rId2" Type="http://schemas.openxmlformats.org/officeDocument/2006/relationships/hyperlink" Target="mailto:nichole.monroe@dph.ga.gov"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endParaRPr lang="en-US" sz="2800" b="1" dirty="0">
              <a:solidFill>
                <a:prstClr val="black">
                  <a:lumMod val="65000"/>
                  <a:lumOff val="35000"/>
                </a:prstClr>
              </a:solidFill>
              <a:latin typeface="Segoe UI" pitchFamily="34" charset="0"/>
              <a:cs typeface="Segoe UI" pitchFamily="34" charset="0"/>
            </a:endParaRPr>
          </a:p>
        </p:txBody>
      </p:sp>
      <p:sp>
        <p:nvSpPr>
          <p:cNvPr id="12" name="Title 11"/>
          <p:cNvSpPr>
            <a:spLocks noGrp="1"/>
          </p:cNvSpPr>
          <p:nvPr>
            <p:ph type="ctrTitle"/>
          </p:nvPr>
        </p:nvSpPr>
        <p:spPr/>
        <p:txBody>
          <a:bodyPr/>
          <a:lstStyle/>
          <a:p>
            <a:r>
              <a:rPr lang="en-US" smtClean="0"/>
              <a:t>Quarterly Revenue Data Collection Process</a:t>
            </a:r>
            <a:br>
              <a:rPr lang="en-US" smtClean="0"/>
            </a:br>
            <a:r>
              <a:rPr lang="en-US" smtClean="0"/>
              <a:t>   </a:t>
            </a:r>
            <a:endParaRPr lang="en-US" dirty="0"/>
          </a:p>
        </p:txBody>
      </p:sp>
      <p:sp>
        <p:nvSpPr>
          <p:cNvPr id="7" name="Text Placeholder 5"/>
          <p:cNvSpPr txBox="1">
            <a:spLocks/>
          </p:cNvSpPr>
          <p:nvPr/>
        </p:nvSpPr>
        <p:spPr>
          <a:xfrm>
            <a:off x="2476500" y="6459682"/>
            <a:ext cx="4191000" cy="381000"/>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solidFill>
                <a:latin typeface="+mn-lt"/>
                <a:ea typeface="+mn-ea"/>
                <a:cs typeface="+mn-cs"/>
              </a:defRPr>
            </a:lvl1pPr>
            <a:lvl2pPr marL="457200" indent="0" algn="l" defTabSz="914400" rtl="0" eaLnBrk="1" latinLnBrk="0" hangingPunct="1">
              <a:spcBef>
                <a:spcPct val="20000"/>
              </a:spcBef>
              <a:buFontTx/>
              <a:buNone/>
              <a:defRPr sz="2000" kern="1200">
                <a:solidFill>
                  <a:schemeClr val="tx1"/>
                </a:solidFill>
                <a:latin typeface="+mn-lt"/>
                <a:ea typeface="+mn-ea"/>
                <a:cs typeface="+mn-cs"/>
              </a:defRPr>
            </a:lvl2pPr>
            <a:lvl3pPr marL="914400" indent="0" algn="l" defTabSz="914400" rtl="0" eaLnBrk="1" latinLnBrk="0" hangingPunct="1">
              <a:spcBef>
                <a:spcPct val="20000"/>
              </a:spcBef>
              <a:buFontTx/>
              <a:buNone/>
              <a:defRPr sz="20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sz="1400" dirty="0" smtClean="0">
                <a:solidFill>
                  <a:srgbClr val="595959"/>
                </a:solidFill>
              </a:rPr>
              <a:t>Revision Date 3/23/2017</a:t>
            </a:r>
            <a:endParaRPr lang="en-US" sz="1400" dirty="0">
              <a:solidFill>
                <a:srgbClr val="595959"/>
              </a:solidFill>
            </a:endParaRPr>
          </a:p>
        </p:txBody>
      </p:sp>
    </p:spTree>
    <p:extLst>
      <p:ext uri="{BB962C8B-B14F-4D97-AF65-F5344CB8AC3E}">
        <p14:creationId xmlns:p14="http://schemas.microsoft.com/office/powerpoint/2010/main" val="479695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0" y="1379220"/>
            <a:ext cx="2895600" cy="124206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solidFill>
                  <a:srgbClr val="D7D8D9">
                    <a:lumMod val="10000"/>
                  </a:srgbClr>
                </a:solidFill>
              </a:rPr>
              <a:t>Input the brand and prices in the appropriate sections. </a:t>
            </a:r>
            <a:endParaRPr lang="en-US" sz="2000" dirty="0">
              <a:solidFill>
                <a:srgbClr val="D7D8D9">
                  <a:lumMod val="10000"/>
                </a:srgbClr>
              </a:solidFill>
            </a:endParaRPr>
          </a:p>
        </p:txBody>
      </p:sp>
      <p:grpSp>
        <p:nvGrpSpPr>
          <p:cNvPr id="2" name="Group 1"/>
          <p:cNvGrpSpPr/>
          <p:nvPr/>
        </p:nvGrpSpPr>
        <p:grpSpPr>
          <a:xfrm>
            <a:off x="3373192" y="1109472"/>
            <a:ext cx="5770808" cy="5714184"/>
            <a:chOff x="3373192" y="852152"/>
            <a:chExt cx="5770808" cy="5714184"/>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852152"/>
              <a:ext cx="4905375" cy="571418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462587" y="1371600"/>
              <a:ext cx="1600200" cy="230832"/>
            </a:xfrm>
            <a:prstGeom prst="rect">
              <a:avLst/>
            </a:prstGeom>
            <a:noFill/>
          </p:spPr>
          <p:txBody>
            <a:bodyPr wrap="square" rtlCol="0">
              <a:spAutoFit/>
            </a:bodyPr>
            <a:lstStyle/>
            <a:p>
              <a:r>
                <a:rPr lang="en-US" sz="900" dirty="0" smtClean="0">
                  <a:solidFill>
                    <a:srgbClr val="D7D8D9">
                      <a:lumMod val="10000"/>
                    </a:srgbClr>
                  </a:solidFill>
                </a:rPr>
                <a:t>Nacho Libre</a:t>
              </a:r>
              <a:endParaRPr lang="en-US" sz="900" dirty="0">
                <a:solidFill>
                  <a:srgbClr val="D7D8D9">
                    <a:lumMod val="10000"/>
                  </a:srgbClr>
                </a:solidFill>
              </a:endParaRPr>
            </a:p>
          </p:txBody>
        </p:sp>
        <p:sp>
          <p:nvSpPr>
            <p:cNvPr id="7" name="TextBox 6"/>
            <p:cNvSpPr txBox="1"/>
            <p:nvPr/>
          </p:nvSpPr>
          <p:spPr>
            <a:xfrm>
              <a:off x="5462587" y="1567960"/>
              <a:ext cx="1600200" cy="230832"/>
            </a:xfrm>
            <a:prstGeom prst="rect">
              <a:avLst/>
            </a:prstGeom>
            <a:noFill/>
          </p:spPr>
          <p:txBody>
            <a:bodyPr wrap="square" rtlCol="0">
              <a:spAutoFit/>
            </a:bodyPr>
            <a:lstStyle/>
            <a:p>
              <a:r>
                <a:rPr lang="en-US" sz="900" dirty="0" smtClean="0">
                  <a:solidFill>
                    <a:srgbClr val="D7D8D9">
                      <a:lumMod val="10000"/>
                    </a:srgbClr>
                  </a:solidFill>
                </a:rPr>
                <a:t>Better Cheddar</a:t>
              </a:r>
              <a:endParaRPr lang="en-US" sz="900" dirty="0">
                <a:solidFill>
                  <a:srgbClr val="D7D8D9">
                    <a:lumMod val="10000"/>
                  </a:srgbClr>
                </a:solidFill>
              </a:endParaRPr>
            </a:p>
          </p:txBody>
        </p:sp>
        <p:sp>
          <p:nvSpPr>
            <p:cNvPr id="8" name="TextBox 7"/>
            <p:cNvSpPr txBox="1"/>
            <p:nvPr/>
          </p:nvSpPr>
          <p:spPr>
            <a:xfrm>
              <a:off x="7528560" y="1376988"/>
              <a:ext cx="1600200" cy="230832"/>
            </a:xfrm>
            <a:prstGeom prst="rect">
              <a:avLst/>
            </a:prstGeom>
            <a:noFill/>
          </p:spPr>
          <p:txBody>
            <a:bodyPr wrap="square" rtlCol="0">
              <a:spAutoFit/>
            </a:bodyPr>
            <a:lstStyle/>
            <a:p>
              <a:r>
                <a:rPr lang="en-US" sz="900" dirty="0" smtClean="0">
                  <a:solidFill>
                    <a:srgbClr val="D7D8D9">
                      <a:lumMod val="10000"/>
                    </a:srgbClr>
                  </a:solidFill>
                </a:rPr>
                <a:t>2.22</a:t>
              </a:r>
              <a:endParaRPr lang="en-US" sz="900" dirty="0">
                <a:solidFill>
                  <a:srgbClr val="D7D8D9">
                    <a:lumMod val="10000"/>
                  </a:srgbClr>
                </a:solidFill>
              </a:endParaRPr>
            </a:p>
          </p:txBody>
        </p:sp>
        <p:sp>
          <p:nvSpPr>
            <p:cNvPr id="10" name="TextBox 9"/>
            <p:cNvSpPr txBox="1"/>
            <p:nvPr/>
          </p:nvSpPr>
          <p:spPr>
            <a:xfrm>
              <a:off x="7543800" y="1560340"/>
              <a:ext cx="1600200" cy="230832"/>
            </a:xfrm>
            <a:prstGeom prst="rect">
              <a:avLst/>
            </a:prstGeom>
            <a:noFill/>
          </p:spPr>
          <p:txBody>
            <a:bodyPr wrap="square" rtlCol="0">
              <a:spAutoFit/>
            </a:bodyPr>
            <a:lstStyle/>
            <a:p>
              <a:r>
                <a:rPr lang="en-US" sz="900" dirty="0" smtClean="0">
                  <a:solidFill>
                    <a:srgbClr val="D7D8D9">
                      <a:lumMod val="10000"/>
                    </a:srgbClr>
                  </a:solidFill>
                </a:rPr>
                <a:t>4.44</a:t>
              </a:r>
              <a:endParaRPr lang="en-US" sz="900" dirty="0">
                <a:solidFill>
                  <a:srgbClr val="D7D8D9">
                    <a:lumMod val="10000"/>
                  </a:srgbClr>
                </a:solidFill>
              </a:endParaRPr>
            </a:p>
          </p:txBody>
        </p:sp>
        <p:sp>
          <p:nvSpPr>
            <p:cNvPr id="11" name="Right Arrow 10"/>
            <p:cNvSpPr/>
            <p:nvPr/>
          </p:nvSpPr>
          <p:spPr>
            <a:xfrm>
              <a:off x="4724400" y="1379220"/>
              <a:ext cx="6096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7D8D9">
                    <a:lumMod val="10000"/>
                  </a:srgbClr>
                </a:solidFill>
              </a:endParaRPr>
            </a:p>
          </p:txBody>
        </p:sp>
        <p:sp>
          <p:nvSpPr>
            <p:cNvPr id="12" name="Right Arrow 11"/>
            <p:cNvSpPr/>
            <p:nvPr/>
          </p:nvSpPr>
          <p:spPr>
            <a:xfrm>
              <a:off x="3396803" y="4015740"/>
              <a:ext cx="6096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7D8D9">
                    <a:lumMod val="10000"/>
                  </a:srgbClr>
                </a:solidFill>
              </a:endParaRPr>
            </a:p>
          </p:txBody>
        </p:sp>
        <p:sp>
          <p:nvSpPr>
            <p:cNvPr id="13" name="TextBox 12"/>
            <p:cNvSpPr txBox="1"/>
            <p:nvPr/>
          </p:nvSpPr>
          <p:spPr>
            <a:xfrm>
              <a:off x="5996940" y="4015740"/>
              <a:ext cx="1065848" cy="230832"/>
            </a:xfrm>
            <a:prstGeom prst="rect">
              <a:avLst/>
            </a:prstGeom>
            <a:noFill/>
          </p:spPr>
          <p:txBody>
            <a:bodyPr wrap="square" rtlCol="0">
              <a:spAutoFit/>
            </a:bodyPr>
            <a:lstStyle/>
            <a:p>
              <a:r>
                <a:rPr lang="en-US" sz="900" dirty="0" smtClean="0">
                  <a:solidFill>
                    <a:srgbClr val="D7D8D9">
                      <a:lumMod val="10000"/>
                    </a:srgbClr>
                  </a:solidFill>
                </a:rPr>
                <a:t>Humpty Dumpty</a:t>
              </a:r>
              <a:endParaRPr lang="en-US" sz="900" dirty="0">
                <a:solidFill>
                  <a:srgbClr val="D7D8D9">
                    <a:lumMod val="10000"/>
                  </a:srgbClr>
                </a:solidFill>
              </a:endParaRPr>
            </a:p>
          </p:txBody>
        </p:sp>
        <p:sp>
          <p:nvSpPr>
            <p:cNvPr id="14" name="TextBox 13"/>
            <p:cNvSpPr txBox="1"/>
            <p:nvPr/>
          </p:nvSpPr>
          <p:spPr>
            <a:xfrm>
              <a:off x="7055166" y="4048452"/>
              <a:ext cx="473393" cy="230832"/>
            </a:xfrm>
            <a:prstGeom prst="rect">
              <a:avLst/>
            </a:prstGeom>
            <a:noFill/>
          </p:spPr>
          <p:txBody>
            <a:bodyPr wrap="square" rtlCol="0">
              <a:spAutoFit/>
            </a:bodyPr>
            <a:lstStyle/>
            <a:p>
              <a:r>
                <a:rPr lang="en-US" sz="900" dirty="0" smtClean="0">
                  <a:solidFill>
                    <a:srgbClr val="D7D8D9">
                      <a:lumMod val="10000"/>
                    </a:srgbClr>
                  </a:solidFill>
                </a:rPr>
                <a:t>2.34</a:t>
              </a:r>
              <a:endParaRPr lang="en-US" sz="900" dirty="0">
                <a:solidFill>
                  <a:srgbClr val="D7D8D9">
                    <a:lumMod val="10000"/>
                  </a:srgbClr>
                </a:solidFill>
              </a:endParaRPr>
            </a:p>
          </p:txBody>
        </p:sp>
        <p:sp>
          <p:nvSpPr>
            <p:cNvPr id="15" name="TextBox 14"/>
            <p:cNvSpPr txBox="1"/>
            <p:nvPr/>
          </p:nvSpPr>
          <p:spPr>
            <a:xfrm>
              <a:off x="6026944" y="5257800"/>
              <a:ext cx="1065848" cy="230832"/>
            </a:xfrm>
            <a:prstGeom prst="rect">
              <a:avLst/>
            </a:prstGeom>
            <a:noFill/>
          </p:spPr>
          <p:txBody>
            <a:bodyPr wrap="square" rtlCol="0">
              <a:spAutoFit/>
            </a:bodyPr>
            <a:lstStyle/>
            <a:p>
              <a:r>
                <a:rPr lang="en-US" sz="900" dirty="0" smtClean="0">
                  <a:solidFill>
                    <a:srgbClr val="D7D8D9">
                      <a:lumMod val="10000"/>
                    </a:srgbClr>
                  </a:solidFill>
                </a:rPr>
                <a:t>Something Fishy</a:t>
              </a:r>
              <a:endParaRPr lang="en-US" sz="900" dirty="0">
                <a:solidFill>
                  <a:srgbClr val="D7D8D9">
                    <a:lumMod val="10000"/>
                  </a:srgbClr>
                </a:solidFill>
              </a:endParaRPr>
            </a:p>
          </p:txBody>
        </p:sp>
        <p:sp>
          <p:nvSpPr>
            <p:cNvPr id="16" name="TextBox 15"/>
            <p:cNvSpPr txBox="1"/>
            <p:nvPr/>
          </p:nvSpPr>
          <p:spPr>
            <a:xfrm>
              <a:off x="7406639" y="5285124"/>
              <a:ext cx="1600200" cy="230832"/>
            </a:xfrm>
            <a:prstGeom prst="rect">
              <a:avLst/>
            </a:prstGeom>
            <a:noFill/>
          </p:spPr>
          <p:txBody>
            <a:bodyPr wrap="square" rtlCol="0">
              <a:spAutoFit/>
            </a:bodyPr>
            <a:lstStyle/>
            <a:p>
              <a:r>
                <a:rPr lang="en-US" sz="900" dirty="0" smtClean="0">
                  <a:solidFill>
                    <a:srgbClr val="D7D8D9">
                      <a:lumMod val="10000"/>
                    </a:srgbClr>
                  </a:solidFill>
                </a:rPr>
                <a:t>3.45</a:t>
              </a:r>
              <a:endParaRPr lang="en-US" sz="900" dirty="0">
                <a:solidFill>
                  <a:srgbClr val="D7D8D9">
                    <a:lumMod val="10000"/>
                  </a:srgbClr>
                </a:solidFill>
              </a:endParaRPr>
            </a:p>
          </p:txBody>
        </p:sp>
        <p:sp>
          <p:nvSpPr>
            <p:cNvPr id="17" name="Right Arrow 16"/>
            <p:cNvSpPr/>
            <p:nvPr/>
          </p:nvSpPr>
          <p:spPr>
            <a:xfrm>
              <a:off x="3373192" y="5286240"/>
              <a:ext cx="6096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7D8D9">
                    <a:lumMod val="10000"/>
                  </a:srgbClr>
                </a:solidFill>
              </a:endParaRPr>
            </a:p>
          </p:txBody>
        </p:sp>
      </p:grpSp>
      <p:sp>
        <p:nvSpPr>
          <p:cNvPr id="18" name="Rounded Rectangle 17"/>
          <p:cNvSpPr/>
          <p:nvPr/>
        </p:nvSpPr>
        <p:spPr>
          <a:xfrm>
            <a:off x="304800" y="3505200"/>
            <a:ext cx="2895600" cy="21237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solidFill>
                  <a:srgbClr val="D7D8D9">
                    <a:lumMod val="10000"/>
                  </a:srgbClr>
                </a:solidFill>
              </a:rPr>
              <a:t>An asterisk (*) indicates you must fill in the price. Any missing information will be asked for when you finalize the survey. </a:t>
            </a:r>
          </a:p>
        </p:txBody>
      </p:sp>
      <p:sp>
        <p:nvSpPr>
          <p:cNvPr id="20" name="Rectangle 5"/>
          <p:cNvSpPr txBox="1">
            <a:spLocks noChangeArrowheads="1"/>
          </p:cNvSpPr>
          <p:nvPr/>
        </p:nvSpPr>
        <p:spPr bwMode="gray">
          <a:xfrm>
            <a:off x="1819371" y="225231"/>
            <a:ext cx="5505259"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Price Listing Completion</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178679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990600"/>
            <a:ext cx="8153400" cy="91439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rgbClr val="D7D8D9">
                    <a:lumMod val="10000"/>
                  </a:srgbClr>
                </a:solidFill>
              </a:rPr>
              <a:t>You are not required to complete the entire survey in one session. A save feature allows you to save what has been entered and return later to continue the survey </a:t>
            </a:r>
            <a:r>
              <a:rPr lang="en-US" sz="2000" dirty="0" smtClean="0">
                <a:solidFill>
                  <a:srgbClr val="D7D8D9">
                    <a:lumMod val="10000"/>
                  </a:srgbClr>
                </a:solidFill>
              </a:rPr>
              <a:t>.</a:t>
            </a:r>
            <a:r>
              <a:rPr lang="en-US" sz="2000" dirty="0">
                <a:solidFill>
                  <a:srgbClr val="D7D8D9">
                    <a:lumMod val="10000"/>
                  </a:srgbClr>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855" y="2057400"/>
            <a:ext cx="4139862" cy="40290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4451986" y="5781544"/>
            <a:ext cx="609600" cy="295273"/>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7" name="Straight Connector 6"/>
          <p:cNvCxnSpPr>
            <a:stCxn id="6" idx="1"/>
          </p:cNvCxnSpPr>
          <p:nvPr/>
        </p:nvCxnSpPr>
        <p:spPr>
          <a:xfrm flipH="1" flipV="1">
            <a:off x="1708786" y="5781544"/>
            <a:ext cx="2743200" cy="147637"/>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8" name="Rounded Rectangle 7"/>
          <p:cNvSpPr/>
          <p:nvPr/>
        </p:nvSpPr>
        <p:spPr>
          <a:xfrm>
            <a:off x="210892" y="4800600"/>
            <a:ext cx="1905000" cy="1600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D7D8D9">
                    <a:lumMod val="10000"/>
                  </a:srgbClr>
                </a:solidFill>
              </a:rPr>
              <a:t>To </a:t>
            </a:r>
            <a:r>
              <a:rPr lang="en-US" sz="2000" dirty="0">
                <a:solidFill>
                  <a:srgbClr val="D7D8D9">
                    <a:lumMod val="10000"/>
                  </a:srgbClr>
                </a:solidFill>
              </a:rPr>
              <a:t>save, go to the bottom of the screen and select “</a:t>
            </a:r>
            <a:r>
              <a:rPr lang="en-US" sz="2000" b="1" u="sng" dirty="0">
                <a:solidFill>
                  <a:srgbClr val="D7D8D9">
                    <a:lumMod val="10000"/>
                  </a:srgbClr>
                </a:solidFill>
              </a:rPr>
              <a:t>Save</a:t>
            </a:r>
            <a:r>
              <a:rPr lang="en-US" sz="2000" dirty="0">
                <a:solidFill>
                  <a:srgbClr val="D7D8D9">
                    <a:lumMod val="10000"/>
                  </a:srgbClr>
                </a:solidFill>
              </a:rPr>
              <a:t>”.  </a:t>
            </a:r>
          </a:p>
        </p:txBody>
      </p:sp>
      <p:sp>
        <p:nvSpPr>
          <p:cNvPr id="10" name="Rectangle 5"/>
          <p:cNvSpPr txBox="1">
            <a:spLocks noChangeArrowheads="1"/>
          </p:cNvSpPr>
          <p:nvPr/>
        </p:nvSpPr>
        <p:spPr bwMode="gray">
          <a:xfrm>
            <a:off x="1219200" y="213440"/>
            <a:ext cx="6705600"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Saving a </a:t>
            </a:r>
            <a:r>
              <a:rPr lang="en-US" sz="3000" b="1" dirty="0">
                <a:ln>
                  <a:solidFill>
                    <a:srgbClr val="D7D8D9">
                      <a:lumMod val="10000"/>
                    </a:srgbClr>
                  </a:solidFill>
                </a:ln>
                <a:solidFill>
                  <a:srgbClr val="D7D8D9">
                    <a:lumMod val="10000"/>
                  </a:srgbClr>
                </a:solidFill>
              </a:rPr>
              <a:t>P</a:t>
            </a:r>
            <a:r>
              <a:rPr lang="en-US" sz="3000" b="1" dirty="0" smtClean="0">
                <a:ln>
                  <a:solidFill>
                    <a:srgbClr val="D7D8D9">
                      <a:lumMod val="10000"/>
                    </a:srgbClr>
                  </a:solidFill>
                </a:ln>
                <a:solidFill>
                  <a:srgbClr val="D7D8D9">
                    <a:lumMod val="10000"/>
                  </a:srgbClr>
                </a:solidFill>
              </a:rPr>
              <a:t>artially </a:t>
            </a:r>
            <a:r>
              <a:rPr lang="en-US" sz="3000" b="1" dirty="0">
                <a:ln>
                  <a:solidFill>
                    <a:srgbClr val="D7D8D9">
                      <a:lumMod val="10000"/>
                    </a:srgbClr>
                  </a:solidFill>
                </a:ln>
                <a:solidFill>
                  <a:srgbClr val="D7D8D9">
                    <a:lumMod val="10000"/>
                  </a:srgbClr>
                </a:solidFill>
              </a:rPr>
              <a:t>C</a:t>
            </a:r>
            <a:r>
              <a:rPr lang="en-US" sz="3000" b="1" dirty="0" smtClean="0">
                <a:ln>
                  <a:solidFill>
                    <a:srgbClr val="D7D8D9">
                      <a:lumMod val="10000"/>
                    </a:srgbClr>
                  </a:solidFill>
                </a:ln>
                <a:solidFill>
                  <a:srgbClr val="D7D8D9">
                    <a:lumMod val="10000"/>
                  </a:srgbClr>
                </a:solidFill>
              </a:rPr>
              <a:t>ompleted Survey</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390659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5300" y="990600"/>
            <a:ext cx="8153400" cy="72866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D7D8D9">
                    <a:lumMod val="10000"/>
                  </a:srgbClr>
                </a:solidFill>
              </a:rPr>
              <a:t>After clicking “</a:t>
            </a:r>
            <a:r>
              <a:rPr lang="en-US" sz="2000" b="1" u="sng" dirty="0" smtClean="0">
                <a:solidFill>
                  <a:srgbClr val="D7D8D9">
                    <a:lumMod val="10000"/>
                  </a:srgbClr>
                </a:solidFill>
              </a:rPr>
              <a:t>Save</a:t>
            </a:r>
            <a:r>
              <a:rPr lang="en-US" sz="2000" dirty="0" smtClean="0">
                <a:solidFill>
                  <a:srgbClr val="D7D8D9">
                    <a:lumMod val="10000"/>
                  </a:srgbClr>
                </a:solidFill>
              </a:rPr>
              <a:t>”, a screen will appear that will allow you to review your survey and make changes. </a:t>
            </a:r>
            <a:endParaRPr lang="en-US" sz="2000" dirty="0">
              <a:solidFill>
                <a:srgbClr val="D7D8D9">
                  <a:lumMod val="10000"/>
                </a:srgb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905000"/>
            <a:ext cx="4191000" cy="4038600"/>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990305" y="5583132"/>
            <a:ext cx="609600" cy="295273"/>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7" name="Straight Connector 6"/>
          <p:cNvCxnSpPr>
            <a:stCxn id="6" idx="1"/>
          </p:cNvCxnSpPr>
          <p:nvPr/>
        </p:nvCxnSpPr>
        <p:spPr>
          <a:xfrm flipH="1" flipV="1">
            <a:off x="1247105" y="5583132"/>
            <a:ext cx="2743200" cy="147637"/>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8" name="Rounded Rectangle 7"/>
          <p:cNvSpPr/>
          <p:nvPr/>
        </p:nvSpPr>
        <p:spPr>
          <a:xfrm>
            <a:off x="294605" y="4602188"/>
            <a:ext cx="1905000" cy="14478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D7D8D9">
                    <a:lumMod val="10000"/>
                  </a:srgbClr>
                </a:solidFill>
              </a:rPr>
              <a:t>To make changes, click on “</a:t>
            </a:r>
            <a:r>
              <a:rPr lang="en-US" sz="2000" b="1" u="sng" dirty="0" smtClean="0">
                <a:solidFill>
                  <a:srgbClr val="D7D8D9">
                    <a:lumMod val="10000"/>
                  </a:srgbClr>
                </a:solidFill>
              </a:rPr>
              <a:t>Make Changes</a:t>
            </a:r>
            <a:r>
              <a:rPr lang="en-US" sz="2000" dirty="0" smtClean="0">
                <a:solidFill>
                  <a:srgbClr val="D7D8D9">
                    <a:lumMod val="10000"/>
                  </a:srgbClr>
                </a:solidFill>
              </a:rPr>
              <a:t>”.  </a:t>
            </a:r>
            <a:endParaRPr lang="en-US" sz="2000" dirty="0">
              <a:solidFill>
                <a:srgbClr val="D7D8D9">
                  <a:lumMod val="10000"/>
                </a:srgbClr>
              </a:solidFill>
            </a:endParaRPr>
          </a:p>
        </p:txBody>
      </p:sp>
      <p:sp>
        <p:nvSpPr>
          <p:cNvPr id="10" name="Rounded Rectangle 9"/>
          <p:cNvSpPr/>
          <p:nvPr/>
        </p:nvSpPr>
        <p:spPr>
          <a:xfrm>
            <a:off x="4599905" y="5583132"/>
            <a:ext cx="609600" cy="295273"/>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11" name="Straight Connector 10"/>
          <p:cNvCxnSpPr/>
          <p:nvPr/>
        </p:nvCxnSpPr>
        <p:spPr>
          <a:xfrm flipV="1">
            <a:off x="5209505" y="4739494"/>
            <a:ext cx="1953295" cy="991275"/>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2" name="Rounded Rectangle 11"/>
          <p:cNvSpPr/>
          <p:nvPr/>
        </p:nvSpPr>
        <p:spPr>
          <a:xfrm>
            <a:off x="7068892" y="3429000"/>
            <a:ext cx="1905000" cy="262098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D7D8D9">
                    <a:lumMod val="10000"/>
                  </a:srgbClr>
                </a:solidFill>
              </a:rPr>
              <a:t>Clicking on “</a:t>
            </a:r>
            <a:r>
              <a:rPr lang="en-US" sz="2000" b="1" u="sng" dirty="0" smtClean="0">
                <a:solidFill>
                  <a:srgbClr val="D7D8D9">
                    <a:lumMod val="10000"/>
                  </a:srgbClr>
                </a:solidFill>
              </a:rPr>
              <a:t>Next</a:t>
            </a:r>
            <a:r>
              <a:rPr lang="en-US" sz="2000" dirty="0" smtClean="0">
                <a:solidFill>
                  <a:srgbClr val="D7D8D9">
                    <a:lumMod val="10000"/>
                  </a:srgbClr>
                </a:solidFill>
              </a:rPr>
              <a:t>” will display a dialogue box to either finalize the survey or finish later.  </a:t>
            </a:r>
            <a:endParaRPr lang="en-US" sz="2000" dirty="0">
              <a:solidFill>
                <a:srgbClr val="D7D8D9">
                  <a:lumMod val="10000"/>
                </a:srgbClr>
              </a:solidFill>
            </a:endParaRPr>
          </a:p>
        </p:txBody>
      </p:sp>
      <p:sp>
        <p:nvSpPr>
          <p:cNvPr id="13" name="Rectangle 5"/>
          <p:cNvSpPr txBox="1">
            <a:spLocks noChangeArrowheads="1"/>
          </p:cNvSpPr>
          <p:nvPr/>
        </p:nvSpPr>
        <p:spPr bwMode="gray">
          <a:xfrm>
            <a:off x="1219200" y="213440"/>
            <a:ext cx="6705600"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Saving a </a:t>
            </a:r>
            <a:r>
              <a:rPr lang="en-US" sz="3000" b="1" dirty="0">
                <a:ln>
                  <a:solidFill>
                    <a:srgbClr val="D7D8D9">
                      <a:lumMod val="10000"/>
                    </a:srgbClr>
                  </a:solidFill>
                </a:ln>
                <a:solidFill>
                  <a:srgbClr val="D7D8D9">
                    <a:lumMod val="10000"/>
                  </a:srgbClr>
                </a:solidFill>
              </a:rPr>
              <a:t>P</a:t>
            </a:r>
            <a:r>
              <a:rPr lang="en-US" sz="3000" b="1" dirty="0" smtClean="0">
                <a:ln>
                  <a:solidFill>
                    <a:srgbClr val="D7D8D9">
                      <a:lumMod val="10000"/>
                    </a:srgbClr>
                  </a:solidFill>
                </a:ln>
                <a:solidFill>
                  <a:srgbClr val="D7D8D9">
                    <a:lumMod val="10000"/>
                  </a:srgbClr>
                </a:solidFill>
              </a:rPr>
              <a:t>artially </a:t>
            </a:r>
            <a:r>
              <a:rPr lang="en-US" sz="3000" b="1" dirty="0">
                <a:ln>
                  <a:solidFill>
                    <a:srgbClr val="D7D8D9">
                      <a:lumMod val="10000"/>
                    </a:srgbClr>
                  </a:solidFill>
                </a:ln>
                <a:solidFill>
                  <a:srgbClr val="D7D8D9">
                    <a:lumMod val="10000"/>
                  </a:srgbClr>
                </a:solidFill>
              </a:rPr>
              <a:t>C</a:t>
            </a:r>
            <a:r>
              <a:rPr lang="en-US" sz="3000" b="1" dirty="0" smtClean="0">
                <a:ln>
                  <a:solidFill>
                    <a:srgbClr val="D7D8D9">
                      <a:lumMod val="10000"/>
                    </a:srgbClr>
                  </a:solidFill>
                </a:ln>
                <a:solidFill>
                  <a:srgbClr val="D7D8D9">
                    <a:lumMod val="10000"/>
                  </a:srgbClr>
                </a:solidFill>
              </a:rPr>
              <a:t>ompleted Survey</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45426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1000"/>
                                        <p:tgtEl>
                                          <p:spTgt spid="6"/>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par>
                          <p:cTn id="28" fill="hold">
                            <p:stCondLst>
                              <p:cond delay="6000"/>
                            </p:stCondLst>
                            <p:childTnLst>
                              <p:par>
                                <p:cTn id="29" presetID="22" presetClass="entr" presetSubtype="2"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1000"/>
                                        <p:tgtEl>
                                          <p:spTgt spid="11"/>
                                        </p:tgtEl>
                                      </p:cBhvr>
                                    </p:animEffect>
                                  </p:childTnLst>
                                </p:cTn>
                              </p:par>
                            </p:childTnLst>
                          </p:cTn>
                        </p:par>
                        <p:par>
                          <p:cTn id="32" fill="hold">
                            <p:stCondLst>
                              <p:cond delay="700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391" y="1295400"/>
            <a:ext cx="6705600" cy="2400300"/>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733800" y="3048000"/>
            <a:ext cx="825322" cy="357307"/>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12" name="Straight Connector 11"/>
          <p:cNvCxnSpPr/>
          <p:nvPr/>
        </p:nvCxnSpPr>
        <p:spPr>
          <a:xfrm flipH="1">
            <a:off x="1865292" y="3405307"/>
            <a:ext cx="1944708" cy="1383689"/>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8" name="Rounded Rectangle 7"/>
          <p:cNvSpPr/>
          <p:nvPr/>
        </p:nvSpPr>
        <p:spPr>
          <a:xfrm>
            <a:off x="248992" y="4044841"/>
            <a:ext cx="1828799" cy="27646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rgbClr val="D7D8D9">
                    <a:lumMod val="10000"/>
                  </a:srgbClr>
                </a:solidFill>
              </a:rPr>
              <a:t>“</a:t>
            </a:r>
            <a:r>
              <a:rPr lang="en-US" sz="2000" b="1" u="sng" dirty="0">
                <a:solidFill>
                  <a:srgbClr val="D7D8D9">
                    <a:lumMod val="10000"/>
                  </a:srgbClr>
                </a:solidFill>
              </a:rPr>
              <a:t>Finish Later</a:t>
            </a:r>
            <a:r>
              <a:rPr lang="en-US" sz="2000" dirty="0">
                <a:solidFill>
                  <a:srgbClr val="D7D8D9">
                    <a:lumMod val="10000"/>
                  </a:srgbClr>
                </a:solidFill>
              </a:rPr>
              <a:t>”. This option can be used when you want to return later to complete the survey. </a:t>
            </a:r>
          </a:p>
        </p:txBody>
      </p:sp>
      <p:sp>
        <p:nvSpPr>
          <p:cNvPr id="13" name="Rounded Rectangle 12"/>
          <p:cNvSpPr/>
          <p:nvPr/>
        </p:nvSpPr>
        <p:spPr>
          <a:xfrm>
            <a:off x="4592392" y="3048000"/>
            <a:ext cx="741608" cy="374116"/>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14" name="Straight Connector 13"/>
          <p:cNvCxnSpPr>
            <a:stCxn id="6" idx="1"/>
            <a:endCxn id="13" idx="3"/>
          </p:cNvCxnSpPr>
          <p:nvPr/>
        </p:nvCxnSpPr>
        <p:spPr>
          <a:xfrm flipH="1" flipV="1">
            <a:off x="5334000" y="3235058"/>
            <a:ext cx="990600" cy="1350779"/>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6" name="Rounded Rectangle 5"/>
          <p:cNvSpPr/>
          <p:nvPr/>
        </p:nvSpPr>
        <p:spPr>
          <a:xfrm>
            <a:off x="6324600" y="2362200"/>
            <a:ext cx="2552700" cy="444727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1600" dirty="0" smtClean="0">
                <a:solidFill>
                  <a:srgbClr val="D7D8D9">
                    <a:lumMod val="10000"/>
                  </a:srgbClr>
                </a:solidFill>
              </a:rPr>
              <a:t>”</a:t>
            </a:r>
            <a:r>
              <a:rPr lang="en-US" sz="2000" b="1" u="sng" dirty="0" smtClean="0">
                <a:solidFill>
                  <a:srgbClr val="D7D8D9">
                    <a:lumMod val="10000"/>
                  </a:srgbClr>
                </a:solidFill>
              </a:rPr>
              <a:t>Finalize </a:t>
            </a:r>
            <a:r>
              <a:rPr lang="en-US" sz="2000" b="1" u="sng" dirty="0">
                <a:solidFill>
                  <a:srgbClr val="D7D8D9">
                    <a:lumMod val="10000"/>
                  </a:srgbClr>
                </a:solidFill>
              </a:rPr>
              <a:t>Now</a:t>
            </a:r>
            <a:r>
              <a:rPr lang="en-US" sz="2000" dirty="0">
                <a:solidFill>
                  <a:srgbClr val="D7D8D9">
                    <a:lumMod val="10000"/>
                  </a:srgbClr>
                </a:solidFill>
              </a:rPr>
              <a:t>”. If you have </a:t>
            </a:r>
            <a:r>
              <a:rPr lang="en-US" sz="2000" dirty="0" smtClean="0">
                <a:solidFill>
                  <a:srgbClr val="D7D8D9">
                    <a:lumMod val="10000"/>
                  </a:srgbClr>
                </a:solidFill>
              </a:rPr>
              <a:t>completed the </a:t>
            </a:r>
            <a:r>
              <a:rPr lang="en-US" sz="2000" dirty="0">
                <a:solidFill>
                  <a:srgbClr val="D7D8D9">
                    <a:lumMod val="10000"/>
                  </a:srgbClr>
                </a:solidFill>
              </a:rPr>
              <a:t>survey, select this option</a:t>
            </a:r>
            <a:r>
              <a:rPr lang="en-US" sz="2000" dirty="0" smtClean="0">
                <a:solidFill>
                  <a:srgbClr val="D7D8D9">
                    <a:lumMod val="10000"/>
                  </a:srgbClr>
                </a:solidFill>
              </a:rPr>
              <a:t>. Once selected, </a:t>
            </a:r>
            <a:r>
              <a:rPr lang="en-US" sz="2000" dirty="0">
                <a:solidFill>
                  <a:srgbClr val="D7D8D9">
                    <a:lumMod val="10000"/>
                  </a:srgbClr>
                </a:solidFill>
              </a:rPr>
              <a:t>the system will check that all fields have been entered correctly. Any fields that have not been entered will be reported back to you. </a:t>
            </a:r>
          </a:p>
        </p:txBody>
      </p:sp>
      <p:sp>
        <p:nvSpPr>
          <p:cNvPr id="10" name="Rectangle 5"/>
          <p:cNvSpPr txBox="1">
            <a:spLocks noChangeArrowheads="1"/>
          </p:cNvSpPr>
          <p:nvPr/>
        </p:nvSpPr>
        <p:spPr bwMode="gray">
          <a:xfrm>
            <a:off x="1219200" y="213440"/>
            <a:ext cx="6705600"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Saving a </a:t>
            </a:r>
            <a:r>
              <a:rPr lang="en-US" sz="3000" b="1" dirty="0">
                <a:ln>
                  <a:solidFill>
                    <a:srgbClr val="D7D8D9">
                      <a:lumMod val="10000"/>
                    </a:srgbClr>
                  </a:solidFill>
                </a:ln>
                <a:solidFill>
                  <a:srgbClr val="D7D8D9">
                    <a:lumMod val="10000"/>
                  </a:srgbClr>
                </a:solidFill>
              </a:rPr>
              <a:t>P</a:t>
            </a:r>
            <a:r>
              <a:rPr lang="en-US" sz="3000" b="1" dirty="0" smtClean="0">
                <a:ln>
                  <a:solidFill>
                    <a:srgbClr val="D7D8D9">
                      <a:lumMod val="10000"/>
                    </a:srgbClr>
                  </a:solidFill>
                </a:ln>
                <a:solidFill>
                  <a:srgbClr val="D7D8D9">
                    <a:lumMod val="10000"/>
                  </a:srgbClr>
                </a:solidFill>
              </a:rPr>
              <a:t>artially </a:t>
            </a:r>
            <a:r>
              <a:rPr lang="en-US" sz="3000" b="1" dirty="0">
                <a:ln>
                  <a:solidFill>
                    <a:srgbClr val="D7D8D9">
                      <a:lumMod val="10000"/>
                    </a:srgbClr>
                  </a:solidFill>
                </a:ln>
                <a:solidFill>
                  <a:srgbClr val="D7D8D9">
                    <a:lumMod val="10000"/>
                  </a:srgbClr>
                </a:solidFill>
              </a:rPr>
              <a:t>C</a:t>
            </a:r>
            <a:r>
              <a:rPr lang="en-US" sz="3000" b="1" dirty="0" smtClean="0">
                <a:ln>
                  <a:solidFill>
                    <a:srgbClr val="D7D8D9">
                      <a:lumMod val="10000"/>
                    </a:srgbClr>
                  </a:solidFill>
                </a:ln>
                <a:solidFill>
                  <a:srgbClr val="D7D8D9">
                    <a:lumMod val="10000"/>
                  </a:srgbClr>
                </a:solidFill>
              </a:rPr>
              <a:t>ompleted Survey</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14261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000"/>
                                        <p:tgtEl>
                                          <p:spTgt spid="1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1000"/>
                                        <p:tgtEl>
                                          <p:spTgt spid="14"/>
                                        </p:tgtEl>
                                      </p:cBhvr>
                                    </p:animEffect>
                                  </p:childTnLst>
                                </p:cTn>
                              </p:par>
                            </p:childTnLst>
                          </p:cTn>
                        </p:par>
                        <p:par>
                          <p:cTn id="28" fill="hold">
                            <p:stCondLst>
                              <p:cond delay="6000"/>
                            </p:stCondLst>
                            <p:childTnLst>
                              <p:par>
                                <p:cTn id="29" presetID="21"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38593" y="2514600"/>
            <a:ext cx="3598725" cy="2178274"/>
          </a:xfrm>
          <a:prstGeom prst="rect">
            <a:avLst/>
          </a:prstGeom>
        </p:spPr>
        <p:style>
          <a:lnRef idx="1">
            <a:schemeClr val="accent6"/>
          </a:lnRef>
          <a:fillRef idx="2">
            <a:schemeClr val="accent6"/>
          </a:fillRef>
          <a:effectRef idx="1">
            <a:schemeClr val="accent6"/>
          </a:effectRef>
          <a:fontRef idx="minor">
            <a:schemeClr val="dk1"/>
          </a:fontRef>
        </p:style>
      </p:pic>
      <p:sp>
        <p:nvSpPr>
          <p:cNvPr id="4" name="Rounded Rectangle 3"/>
          <p:cNvSpPr/>
          <p:nvPr/>
        </p:nvSpPr>
        <p:spPr>
          <a:xfrm>
            <a:off x="1981201" y="1104900"/>
            <a:ext cx="4570926" cy="11811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rgbClr val="000000"/>
                </a:solidFill>
              </a:rPr>
              <a:t>Once you have completed the survey go to the bottom of the page and select “</a:t>
            </a:r>
            <a:r>
              <a:rPr lang="en-US" sz="2000" b="1" u="sng" dirty="0">
                <a:solidFill>
                  <a:srgbClr val="000000"/>
                </a:solidFill>
              </a:rPr>
              <a:t>Save</a:t>
            </a:r>
            <a:r>
              <a:rPr lang="en-US" sz="2000" dirty="0">
                <a:solidFill>
                  <a:srgbClr val="000000"/>
                </a:solidFill>
              </a:rPr>
              <a:t>”. </a:t>
            </a:r>
            <a:r>
              <a:rPr lang="en-US" sz="2000" dirty="0" smtClean="0">
                <a:solidFill>
                  <a:srgbClr val="000000"/>
                </a:solidFill>
              </a:rPr>
              <a:t>The window below will appear.</a:t>
            </a:r>
            <a:endParaRPr lang="en-US" sz="2000" dirty="0">
              <a:solidFill>
                <a:srgbClr val="FFFCF9"/>
              </a:solidFill>
            </a:endParaRPr>
          </a:p>
        </p:txBody>
      </p:sp>
      <p:sp>
        <p:nvSpPr>
          <p:cNvPr id="7" name="Right Arrow 6"/>
          <p:cNvSpPr/>
          <p:nvPr/>
        </p:nvSpPr>
        <p:spPr>
          <a:xfrm rot="10800000">
            <a:off x="5284416" y="4223946"/>
            <a:ext cx="1421183" cy="3810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7D8D9">
                  <a:lumMod val="10000"/>
                </a:srgbClr>
              </a:solidFill>
            </a:endParaRPr>
          </a:p>
        </p:txBody>
      </p:sp>
      <p:sp>
        <p:nvSpPr>
          <p:cNvPr id="6" name="Rounded Rectangle 5"/>
          <p:cNvSpPr/>
          <p:nvPr/>
        </p:nvSpPr>
        <p:spPr>
          <a:xfrm>
            <a:off x="6552126" y="4005985"/>
            <a:ext cx="2591874" cy="9163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A </a:t>
            </a:r>
            <a:r>
              <a:rPr lang="en-US" sz="2000" dirty="0">
                <a:solidFill>
                  <a:srgbClr val="000000"/>
                </a:solidFill>
              </a:rPr>
              <a:t>dialog box will be displayed. Click on “</a:t>
            </a:r>
            <a:r>
              <a:rPr lang="en-US" sz="2000" b="1" u="sng" dirty="0" smtClean="0">
                <a:solidFill>
                  <a:srgbClr val="000000"/>
                </a:solidFill>
              </a:rPr>
              <a:t>Finalize Now</a:t>
            </a:r>
            <a:r>
              <a:rPr lang="en-US" sz="2000" dirty="0" smtClean="0">
                <a:solidFill>
                  <a:srgbClr val="000000"/>
                </a:solidFill>
              </a:rPr>
              <a:t>”. </a:t>
            </a:r>
            <a:endParaRPr lang="en-US" sz="2000" dirty="0">
              <a:solidFill>
                <a:srgbClr val="FFFCF9"/>
              </a:solidFill>
            </a:endParaRPr>
          </a:p>
        </p:txBody>
      </p:sp>
      <p:sp>
        <p:nvSpPr>
          <p:cNvPr id="10" name="Right Arrow 9"/>
          <p:cNvSpPr/>
          <p:nvPr/>
        </p:nvSpPr>
        <p:spPr>
          <a:xfrm>
            <a:off x="1371600" y="3624985"/>
            <a:ext cx="1421183" cy="3810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7D8D9">
                  <a:lumMod val="10000"/>
                </a:srgbClr>
              </a:solidFill>
            </a:endParaRPr>
          </a:p>
        </p:txBody>
      </p:sp>
      <p:sp>
        <p:nvSpPr>
          <p:cNvPr id="8" name="Rounded Rectangle 7"/>
          <p:cNvSpPr/>
          <p:nvPr/>
        </p:nvSpPr>
        <p:spPr>
          <a:xfrm>
            <a:off x="228600" y="3294413"/>
            <a:ext cx="1752600" cy="226818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You </a:t>
            </a:r>
            <a:r>
              <a:rPr lang="en-US" sz="2000" dirty="0">
                <a:solidFill>
                  <a:srgbClr val="000000"/>
                </a:solidFill>
              </a:rPr>
              <a:t>will be asked if you are sure you want to finalize the </a:t>
            </a:r>
            <a:r>
              <a:rPr lang="en-US" sz="2000" dirty="0" smtClean="0">
                <a:solidFill>
                  <a:srgbClr val="000000"/>
                </a:solidFill>
              </a:rPr>
              <a:t>survey. Click “</a:t>
            </a:r>
            <a:r>
              <a:rPr lang="en-US" sz="2000" b="1" u="sng" dirty="0" smtClean="0">
                <a:solidFill>
                  <a:srgbClr val="000000"/>
                </a:solidFill>
              </a:rPr>
              <a:t>OK</a:t>
            </a:r>
            <a:r>
              <a:rPr lang="en-US" sz="2000" dirty="0" smtClean="0">
                <a:solidFill>
                  <a:srgbClr val="000000"/>
                </a:solidFill>
              </a:rPr>
              <a:t>”. </a:t>
            </a:r>
            <a:endParaRPr lang="en-US" sz="2000" dirty="0">
              <a:solidFill>
                <a:srgbClr val="FFFCF9"/>
              </a:solidFill>
            </a:endParaRPr>
          </a:p>
        </p:txBody>
      </p:sp>
      <p:sp>
        <p:nvSpPr>
          <p:cNvPr id="11" name="Rectangle 5"/>
          <p:cNvSpPr txBox="1">
            <a:spLocks noChangeArrowheads="1"/>
          </p:cNvSpPr>
          <p:nvPr/>
        </p:nvSpPr>
        <p:spPr bwMode="gray">
          <a:xfrm>
            <a:off x="1219200" y="213440"/>
            <a:ext cx="6705600"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Finalizing a Completed Survey</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5945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par>
                          <p:cTn id="25" fill="hold">
                            <p:stCondLst>
                              <p:cond delay="5000"/>
                            </p:stCondLst>
                            <p:childTnLst>
                              <p:par>
                                <p:cTn id="26" presetID="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10"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05300"/>
            <a:ext cx="5581650" cy="990600"/>
          </a:xfrm>
          <a:prstGeom prst="rect">
            <a:avLst/>
          </a:prstGeom>
          <a:noFill/>
          <a:ln w="9525">
            <a:solidFill>
              <a:schemeClr val="bg2">
                <a:lumMod val="1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34225"/>
            <a:ext cx="5581650" cy="3086100"/>
          </a:xfrm>
          <a:prstGeom prst="rect">
            <a:avLst/>
          </a:prstGeom>
          <a:noFill/>
          <a:ln w="9525">
            <a:solidFill>
              <a:schemeClr val="bg2">
                <a:lumMod val="1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6096000" y="1234225"/>
            <a:ext cx="2760525" cy="154305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If the survey questionnaire </a:t>
            </a:r>
            <a:r>
              <a:rPr lang="en-US" sz="2000" dirty="0">
                <a:solidFill>
                  <a:srgbClr val="000000"/>
                </a:solidFill>
              </a:rPr>
              <a:t>i</a:t>
            </a:r>
            <a:r>
              <a:rPr lang="en-US" sz="2000" dirty="0" smtClean="0">
                <a:solidFill>
                  <a:srgbClr val="000000"/>
                </a:solidFill>
              </a:rPr>
              <a:t>s incomplete, the survey will prompt you in a new page</a:t>
            </a:r>
            <a:r>
              <a:rPr lang="en-US" sz="1600" dirty="0" smtClean="0">
                <a:solidFill>
                  <a:srgbClr val="000000"/>
                </a:solidFill>
                <a:latin typeface="Arial" panose="020B0604020202020204" pitchFamily="34" charset="0"/>
              </a:rPr>
              <a:t>.</a:t>
            </a:r>
            <a:endParaRPr lang="en-US" sz="1600" dirty="0">
              <a:solidFill>
                <a:srgbClr val="FFFCF9"/>
              </a:solidFill>
            </a:endParaRPr>
          </a:p>
        </p:txBody>
      </p:sp>
      <p:sp>
        <p:nvSpPr>
          <p:cNvPr id="7" name="Rounded Rectangle 6"/>
          <p:cNvSpPr/>
          <p:nvPr/>
        </p:nvSpPr>
        <p:spPr>
          <a:xfrm>
            <a:off x="457200" y="4506113"/>
            <a:ext cx="5029200" cy="294487"/>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8" name="Straight Connector 7"/>
          <p:cNvCxnSpPr/>
          <p:nvPr/>
        </p:nvCxnSpPr>
        <p:spPr>
          <a:xfrm flipH="1">
            <a:off x="5486400" y="4632964"/>
            <a:ext cx="893875" cy="0"/>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6" name="Rounded Rectangle 5"/>
          <p:cNvSpPr/>
          <p:nvPr/>
        </p:nvSpPr>
        <p:spPr>
          <a:xfrm>
            <a:off x="6114245" y="4152900"/>
            <a:ext cx="2760525" cy="18669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Click on the hyperlink to return to the incomplete response, then click edit to make the necessary changes. </a:t>
            </a:r>
            <a:endParaRPr lang="en-US" sz="2000" dirty="0">
              <a:solidFill>
                <a:srgbClr val="FFFCF9"/>
              </a:solidFill>
            </a:endParaRPr>
          </a:p>
        </p:txBody>
      </p:sp>
      <p:sp>
        <p:nvSpPr>
          <p:cNvPr id="19" name="Rounded Rectangle 18"/>
          <p:cNvSpPr/>
          <p:nvPr/>
        </p:nvSpPr>
        <p:spPr>
          <a:xfrm>
            <a:off x="457200" y="2133600"/>
            <a:ext cx="5181600" cy="2186725"/>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20" name="Straight Connector 19"/>
          <p:cNvCxnSpPr>
            <a:stCxn id="5" idx="1"/>
          </p:cNvCxnSpPr>
          <p:nvPr/>
        </p:nvCxnSpPr>
        <p:spPr>
          <a:xfrm flipH="1">
            <a:off x="5638802" y="2005750"/>
            <a:ext cx="457198" cy="585050"/>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1" name="Rectangle 5"/>
          <p:cNvSpPr txBox="1">
            <a:spLocks noChangeArrowheads="1"/>
          </p:cNvSpPr>
          <p:nvPr/>
        </p:nvSpPr>
        <p:spPr bwMode="gray">
          <a:xfrm>
            <a:off x="1219200" y="213440"/>
            <a:ext cx="6705600"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Missing Data Screen</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386141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1000"/>
                                        <p:tgtEl>
                                          <p:spTgt spid="20"/>
                                        </p:tgtEl>
                                      </p:cBhvr>
                                    </p:animEffect>
                                  </p:childTnLst>
                                </p:cTn>
                              </p:par>
                            </p:childTnLst>
                          </p:cTn>
                        </p:par>
                        <p:par>
                          <p:cTn id="19" fill="hold">
                            <p:stCondLst>
                              <p:cond delay="3000"/>
                            </p:stCondLst>
                            <p:childTnLst>
                              <p:par>
                                <p:cTn id="20" presetID="21" presetClass="entr" presetSubtype="1"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1000"/>
                                        <p:tgtEl>
                                          <p:spTgt spid="19"/>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par>
                          <p:cTn id="27" fill="hold">
                            <p:stCondLst>
                              <p:cond delay="5000"/>
                            </p:stCondLst>
                            <p:childTnLst>
                              <p:par>
                                <p:cTn id="28" presetID="22" presetClass="entr" presetSubtype="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1000"/>
                                        <p:tgtEl>
                                          <p:spTgt spid="8"/>
                                        </p:tgtEl>
                                      </p:cBhvr>
                                    </p:animEffect>
                                  </p:childTnLst>
                                </p:cTn>
                              </p:par>
                            </p:childTnLst>
                          </p:cTn>
                        </p:par>
                        <p:par>
                          <p:cTn id="31" fill="hold">
                            <p:stCondLst>
                              <p:cond delay="6000"/>
                            </p:stCondLst>
                            <p:childTnLst>
                              <p:par>
                                <p:cTn id="32" presetID="21"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86050" y="1219200"/>
            <a:ext cx="3771900" cy="990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If the survey questionnaire </a:t>
            </a:r>
            <a:r>
              <a:rPr lang="en-US" sz="2000" dirty="0">
                <a:solidFill>
                  <a:srgbClr val="000000"/>
                </a:solidFill>
              </a:rPr>
              <a:t>i</a:t>
            </a:r>
            <a:r>
              <a:rPr lang="en-US" sz="2000" dirty="0" smtClean="0">
                <a:solidFill>
                  <a:srgbClr val="000000"/>
                </a:solidFill>
              </a:rPr>
              <a:t>s complete, the survey will prompt you in a new page</a:t>
            </a:r>
            <a:r>
              <a:rPr lang="en-US" sz="1600" dirty="0" smtClean="0">
                <a:solidFill>
                  <a:srgbClr val="000000"/>
                </a:solidFill>
                <a:latin typeface="Arial" panose="020B0604020202020204" pitchFamily="34" charset="0"/>
              </a:rPr>
              <a:t>.</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663" y="2590800"/>
            <a:ext cx="48577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H="1">
            <a:off x="2667000" y="4385054"/>
            <a:ext cx="2209800" cy="796546"/>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0" name="Rounded Rectangle 9"/>
          <p:cNvSpPr/>
          <p:nvPr/>
        </p:nvSpPr>
        <p:spPr>
          <a:xfrm>
            <a:off x="2165663" y="3967765"/>
            <a:ext cx="4857750" cy="417289"/>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 name="Rounded Rectangle 5"/>
          <p:cNvSpPr/>
          <p:nvPr/>
        </p:nvSpPr>
        <p:spPr>
          <a:xfrm>
            <a:off x="304800" y="5105400"/>
            <a:ext cx="4000500" cy="1295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As a corporate vendor, you will click on “</a:t>
            </a:r>
            <a:r>
              <a:rPr lang="en-US" sz="2000" b="1" u="sng" dirty="0" smtClean="0">
                <a:solidFill>
                  <a:srgbClr val="000000"/>
                </a:solidFill>
              </a:rPr>
              <a:t>Click Here</a:t>
            </a:r>
            <a:r>
              <a:rPr lang="en-US" sz="2000" dirty="0" smtClean="0">
                <a:solidFill>
                  <a:srgbClr val="000000"/>
                </a:solidFill>
              </a:rPr>
              <a:t>” to take you back to the survey to copy the information for additional stores.</a:t>
            </a:r>
            <a:endParaRPr lang="en-US" sz="2000" dirty="0"/>
          </a:p>
        </p:txBody>
      </p:sp>
      <p:sp>
        <p:nvSpPr>
          <p:cNvPr id="11" name="Rectangle 5"/>
          <p:cNvSpPr txBox="1">
            <a:spLocks noChangeArrowheads="1"/>
          </p:cNvSpPr>
          <p:nvPr/>
        </p:nvSpPr>
        <p:spPr bwMode="gray">
          <a:xfrm>
            <a:off x="1219200" y="381000"/>
            <a:ext cx="6705600"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Survey Completed</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21028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1000"/>
                                        <p:tgtEl>
                                          <p:spTgt spid="307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000"/>
                                        <p:tgtEl>
                                          <p:spTgt spid="8"/>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5858" y="1295400"/>
            <a:ext cx="2312850" cy="1752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After selecting the “</a:t>
            </a:r>
            <a:r>
              <a:rPr lang="en-US" sz="2000" b="1" u="sng" dirty="0" smtClean="0">
                <a:solidFill>
                  <a:srgbClr val="000000"/>
                </a:solidFill>
              </a:rPr>
              <a:t>Click Here</a:t>
            </a:r>
            <a:r>
              <a:rPr lang="en-US" sz="2000" dirty="0" smtClean="0">
                <a:solidFill>
                  <a:srgbClr val="000000"/>
                </a:solidFill>
              </a:rPr>
              <a:t>” hyperlink, the following screen will appear.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609" y="1143000"/>
            <a:ext cx="5791200" cy="4981575"/>
          </a:xfrm>
          <a:prstGeom prst="rect">
            <a:avLst/>
          </a:prstGeom>
          <a:noFill/>
          <a:ln w="28575">
            <a:solidFill>
              <a:schemeClr val="bg2">
                <a:lumMod val="1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Rounded Rectangle 9"/>
          <p:cNvSpPr/>
          <p:nvPr/>
        </p:nvSpPr>
        <p:spPr>
          <a:xfrm>
            <a:off x="3606883" y="5612371"/>
            <a:ext cx="764290" cy="417289"/>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8" name="Straight Connector 7"/>
          <p:cNvCxnSpPr/>
          <p:nvPr/>
        </p:nvCxnSpPr>
        <p:spPr>
          <a:xfrm>
            <a:off x="2667000" y="4385054"/>
            <a:ext cx="939883" cy="1368046"/>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6" name="Rounded Rectangle 5"/>
          <p:cNvSpPr/>
          <p:nvPr/>
        </p:nvSpPr>
        <p:spPr>
          <a:xfrm>
            <a:off x="215858" y="3980861"/>
            <a:ext cx="2852434" cy="16315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rgbClr val="000000"/>
                </a:solidFill>
              </a:rPr>
              <a:t>The “</a:t>
            </a:r>
            <a:r>
              <a:rPr lang="en-US" sz="2000" b="1" u="sng" dirty="0">
                <a:solidFill>
                  <a:srgbClr val="000000"/>
                </a:solidFill>
              </a:rPr>
              <a:t>+</a:t>
            </a:r>
            <a:r>
              <a:rPr lang="en-US" sz="2000" dirty="0">
                <a:solidFill>
                  <a:srgbClr val="000000"/>
                </a:solidFill>
              </a:rPr>
              <a:t>” </a:t>
            </a:r>
            <a:r>
              <a:rPr lang="en-US" sz="2000" dirty="0" smtClean="0">
                <a:solidFill>
                  <a:srgbClr val="000000"/>
                </a:solidFill>
              </a:rPr>
              <a:t> will not appear until the survey is completed and finalized. Click the “</a:t>
            </a:r>
            <a:r>
              <a:rPr lang="en-US" sz="2000" b="1" u="sng" dirty="0" smtClean="0">
                <a:solidFill>
                  <a:srgbClr val="000000"/>
                </a:solidFill>
              </a:rPr>
              <a:t>+</a:t>
            </a:r>
            <a:r>
              <a:rPr lang="en-US" sz="2000" dirty="0" smtClean="0">
                <a:solidFill>
                  <a:srgbClr val="000000"/>
                </a:solidFill>
              </a:rPr>
              <a:t>” sign here.</a:t>
            </a:r>
            <a:endParaRPr lang="en-US" sz="2000" dirty="0"/>
          </a:p>
        </p:txBody>
      </p:sp>
      <p:sp>
        <p:nvSpPr>
          <p:cNvPr id="11" name="Rectangle 5"/>
          <p:cNvSpPr txBox="1">
            <a:spLocks noChangeArrowheads="1"/>
          </p:cNvSpPr>
          <p:nvPr/>
        </p:nvSpPr>
        <p:spPr bwMode="gray">
          <a:xfrm>
            <a:off x="1219200" y="213440"/>
            <a:ext cx="6705600"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Copying Multiple Stores</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162374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000"/>
                                        <p:tgtEl>
                                          <p:spTgt spid="512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5858" y="1295400"/>
            <a:ext cx="2312850" cy="1524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After selecting the “</a:t>
            </a:r>
            <a:r>
              <a:rPr lang="en-US" sz="2000" b="1" u="sng" dirty="0" smtClean="0">
                <a:solidFill>
                  <a:srgbClr val="000000"/>
                </a:solidFill>
              </a:rPr>
              <a:t>+</a:t>
            </a:r>
            <a:r>
              <a:rPr lang="en-US" sz="2000" dirty="0" smtClean="0">
                <a:solidFill>
                  <a:srgbClr val="000000"/>
                </a:solidFill>
              </a:rPr>
              <a:t>”, the stores will appear at the bottom.</a:t>
            </a:r>
          </a:p>
        </p:txBody>
      </p:sp>
      <p:cxnSp>
        <p:nvCxnSpPr>
          <p:cNvPr id="8" name="Straight Connector 7"/>
          <p:cNvCxnSpPr>
            <a:endCxn id="10" idx="1"/>
          </p:cNvCxnSpPr>
          <p:nvPr/>
        </p:nvCxnSpPr>
        <p:spPr>
          <a:xfrm>
            <a:off x="2708173" y="4181542"/>
            <a:ext cx="336928" cy="1567533"/>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6" name="Rounded Rectangle 5"/>
          <p:cNvSpPr/>
          <p:nvPr/>
        </p:nvSpPr>
        <p:spPr>
          <a:xfrm>
            <a:off x="215858" y="3190942"/>
            <a:ext cx="2636576" cy="990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Select the stores you wish to copy the information to.</a:t>
            </a:r>
            <a:endParaRPr lang="en-US" sz="2000" dirty="0"/>
          </a:p>
        </p:txBody>
      </p:sp>
      <p:grpSp>
        <p:nvGrpSpPr>
          <p:cNvPr id="3" name="Group 2"/>
          <p:cNvGrpSpPr/>
          <p:nvPr/>
        </p:nvGrpSpPr>
        <p:grpSpPr>
          <a:xfrm>
            <a:off x="3045101" y="933837"/>
            <a:ext cx="5791200" cy="5553661"/>
            <a:chOff x="3733800" y="881967"/>
            <a:chExt cx="5791200" cy="5553661"/>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881967"/>
              <a:ext cx="5791200" cy="4981575"/>
            </a:xfrm>
            <a:prstGeom prst="rect">
              <a:avLst/>
            </a:prstGeom>
            <a:noFill/>
            <a:ln w="28575">
              <a:solidFill>
                <a:schemeClr val="bg2">
                  <a:lumMod val="1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68828"/>
              <a:ext cx="5791200" cy="1066800"/>
            </a:xfrm>
            <a:prstGeom prst="rect">
              <a:avLst/>
            </a:prstGeom>
            <a:noFill/>
            <a:ln w="28575">
              <a:solidFill>
                <a:schemeClr val="bg2">
                  <a:lumMod val="10000"/>
                </a:schemeClr>
              </a:solidFill>
              <a:miter lim="800000"/>
              <a:headEnd/>
              <a:tailEnd/>
            </a:ln>
            <a:extLst>
              <a:ext uri="{909E8E84-426E-40DD-AFC4-6F175D3DCCD1}">
                <a14:hiddenFill xmlns:a14="http://schemas.microsoft.com/office/drawing/2010/main">
                  <a:solidFill>
                    <a:schemeClr val="accent1"/>
                  </a:solidFill>
                </a14:hiddenFill>
              </a:ext>
            </a:extLst>
          </p:spPr>
        </p:pic>
      </p:grpSp>
      <p:sp>
        <p:nvSpPr>
          <p:cNvPr id="10" name="Rounded Rectangle 9"/>
          <p:cNvSpPr/>
          <p:nvPr/>
        </p:nvSpPr>
        <p:spPr>
          <a:xfrm>
            <a:off x="3045101" y="5445299"/>
            <a:ext cx="5791199" cy="607552"/>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4" name="Rounded Rectangle 13"/>
          <p:cNvSpPr/>
          <p:nvPr/>
        </p:nvSpPr>
        <p:spPr>
          <a:xfrm>
            <a:off x="71597" y="4965308"/>
            <a:ext cx="2636576" cy="18164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Click on the  “</a:t>
            </a:r>
            <a:r>
              <a:rPr lang="en-US" sz="2000" b="1" u="sng" dirty="0" smtClean="0">
                <a:solidFill>
                  <a:srgbClr val="000000"/>
                </a:solidFill>
              </a:rPr>
              <a:t>Copy</a:t>
            </a:r>
            <a:r>
              <a:rPr lang="en-US" sz="2000" dirty="0" smtClean="0">
                <a:solidFill>
                  <a:srgbClr val="000000"/>
                </a:solidFill>
              </a:rPr>
              <a:t>” icon.</a:t>
            </a:r>
            <a:r>
              <a:rPr lang="en-US" sz="2000" dirty="0">
                <a:solidFill>
                  <a:srgbClr val="000000"/>
                </a:solidFill>
              </a:rPr>
              <a:t> A message will appear instructing you to wait for the copy process to finish</a:t>
            </a:r>
            <a:r>
              <a:rPr lang="en-US" sz="2000" dirty="0" smtClean="0">
                <a:solidFill>
                  <a:srgbClr val="000000"/>
                </a:solidFill>
              </a:rPr>
              <a:t>.</a:t>
            </a:r>
            <a:endParaRPr lang="en-US" sz="2000" dirty="0"/>
          </a:p>
        </p:txBody>
      </p:sp>
      <p:sp>
        <p:nvSpPr>
          <p:cNvPr id="15" name="Right Arrow 14"/>
          <p:cNvSpPr/>
          <p:nvPr/>
        </p:nvSpPr>
        <p:spPr>
          <a:xfrm>
            <a:off x="4562662" y="6106498"/>
            <a:ext cx="1421183" cy="3810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12" name="Rectangle 5"/>
          <p:cNvSpPr txBox="1">
            <a:spLocks noChangeArrowheads="1"/>
          </p:cNvSpPr>
          <p:nvPr/>
        </p:nvSpPr>
        <p:spPr bwMode="gray">
          <a:xfrm>
            <a:off x="1219200" y="213440"/>
            <a:ext cx="6705600"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Copying Multiple Stores</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19325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6000"/>
                            </p:stCondLst>
                            <p:childTnLst>
                              <p:par>
                                <p:cTn id="29" presetID="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0-#ppt_w/2"/>
                                          </p:val>
                                        </p:tav>
                                        <p:tav tm="100000">
                                          <p:val>
                                            <p:strVal val="#ppt_x"/>
                                          </p:val>
                                        </p:tav>
                                      </p:tavLst>
                                    </p:anim>
                                    <p:anim calcmode="lin" valueType="num">
                                      <p:cBhvr additive="base">
                                        <p:cTn id="3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10200" y="2684990"/>
            <a:ext cx="3426100" cy="18870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smtClean="0">
                <a:solidFill>
                  <a:srgbClr val="000000"/>
                </a:solidFill>
              </a:rPr>
              <a:t>NOTE:</a:t>
            </a:r>
            <a:r>
              <a:rPr lang="en-US" sz="2000" dirty="0" smtClean="0">
                <a:solidFill>
                  <a:srgbClr val="000000"/>
                </a:solidFill>
              </a:rPr>
              <a:t> In this example, since we used Vendor ID 2870, it will not show as finalized. It is considered the primary for this example.</a:t>
            </a:r>
          </a:p>
        </p:txBody>
      </p:sp>
      <p:sp>
        <p:nvSpPr>
          <p:cNvPr id="6" name="Rounded Rectangle 5"/>
          <p:cNvSpPr/>
          <p:nvPr/>
        </p:nvSpPr>
        <p:spPr>
          <a:xfrm>
            <a:off x="838200" y="4974303"/>
            <a:ext cx="7620000" cy="990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000" dirty="0" smtClean="0">
                <a:solidFill>
                  <a:srgbClr val="000000"/>
                </a:solidFill>
              </a:rPr>
              <a:t>Using the Corporate Vendor ID, the primary Vendor ID (in this case 2870) would be selected to update the survey from this screen or to access the survey from the Login screen.</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4610100" cy="1857375"/>
          </a:xfrm>
          <a:prstGeom prst="rect">
            <a:avLst/>
          </a:prstGeom>
          <a:noFill/>
          <a:ln w="9525">
            <a:solidFill>
              <a:schemeClr val="bg2">
                <a:lumMod val="1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Rounded Rectangle 9"/>
          <p:cNvSpPr/>
          <p:nvPr/>
        </p:nvSpPr>
        <p:spPr>
          <a:xfrm>
            <a:off x="387627" y="2133600"/>
            <a:ext cx="4343400" cy="1066914"/>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8" name="Straight Connector 7"/>
          <p:cNvCxnSpPr>
            <a:endCxn id="14" idx="1"/>
          </p:cNvCxnSpPr>
          <p:nvPr/>
        </p:nvCxnSpPr>
        <p:spPr>
          <a:xfrm flipV="1">
            <a:off x="4731027" y="1835944"/>
            <a:ext cx="679173" cy="761666"/>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4" name="Rounded Rectangle 13"/>
          <p:cNvSpPr/>
          <p:nvPr/>
        </p:nvSpPr>
        <p:spPr>
          <a:xfrm>
            <a:off x="5410200" y="1219200"/>
            <a:ext cx="3426100" cy="123348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Click the refresh icon on your browser and now the selected stores are now finalized.</a:t>
            </a:r>
            <a:endParaRPr lang="en-US" sz="2000" dirty="0"/>
          </a:p>
        </p:txBody>
      </p:sp>
      <p:sp>
        <p:nvSpPr>
          <p:cNvPr id="11" name="Rectangle 5"/>
          <p:cNvSpPr txBox="1">
            <a:spLocks noChangeArrowheads="1"/>
          </p:cNvSpPr>
          <p:nvPr/>
        </p:nvSpPr>
        <p:spPr bwMode="gray">
          <a:xfrm>
            <a:off x="1219200" y="213440"/>
            <a:ext cx="6705600"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Copying Multiple Stores</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239248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000"/>
                                        <p:tgtEl>
                                          <p:spTgt spid="8"/>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1000"/>
                                        <p:tgtEl>
                                          <p:spTgt spid="10"/>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gray">
          <a:xfrm>
            <a:off x="1615803" y="1594895"/>
            <a:ext cx="4608512" cy="506412"/>
          </a:xfrm>
          <a:prstGeom prst="rect">
            <a:avLst/>
          </a:prstGeom>
          <a:noFill/>
          <a:ln w="9525">
            <a:noFill/>
            <a:miter lim="800000"/>
            <a:headEnd/>
            <a:tailEnd/>
          </a:ln>
        </p:spPr>
        <p:txBody>
          <a:bodyPr lIns="0" rIns="0" anchor="ctr"/>
          <a:lstStyle/>
          <a:p>
            <a:pPr defTabSz="914400" eaLnBrk="0" hangingPunct="0">
              <a:lnSpc>
                <a:spcPct val="95000"/>
              </a:lnSpc>
            </a:pPr>
            <a:r>
              <a:rPr lang="en-US" sz="3000" b="1" dirty="0" smtClean="0">
                <a:solidFill>
                  <a:schemeClr val="bg1"/>
                </a:solidFill>
              </a:rPr>
              <a:t>Learning Objectives</a:t>
            </a:r>
            <a:endParaRPr lang="en-US" sz="3000" b="1" dirty="0">
              <a:solidFill>
                <a:schemeClr val="bg1"/>
              </a:solidFill>
            </a:endParaRPr>
          </a:p>
        </p:txBody>
      </p:sp>
      <p:sp>
        <p:nvSpPr>
          <p:cNvPr id="7" name="Rektangel 9"/>
          <p:cNvSpPr>
            <a:spLocks noChangeArrowheads="1"/>
          </p:cNvSpPr>
          <p:nvPr/>
        </p:nvSpPr>
        <p:spPr bwMode="auto">
          <a:xfrm>
            <a:off x="825022" y="2762365"/>
            <a:ext cx="384585" cy="707886"/>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da-DK" noProof="1" smtClean="0">
                <a:solidFill>
                  <a:schemeClr val="tx1"/>
                </a:solidFill>
                <a:latin typeface="Arial" pitchFamily="34" charset="0"/>
              </a:rPr>
              <a:t>2</a:t>
            </a:r>
            <a:endParaRPr lang="da-DK" noProof="1">
              <a:solidFill>
                <a:schemeClr val="tx1"/>
              </a:solidFill>
              <a:latin typeface="Arial" pitchFamily="34" charset="0"/>
            </a:endParaRPr>
          </a:p>
        </p:txBody>
      </p:sp>
      <p:sp>
        <p:nvSpPr>
          <p:cNvPr id="8" name="Rektangel 7"/>
          <p:cNvSpPr>
            <a:spLocks noChangeArrowheads="1"/>
          </p:cNvSpPr>
          <p:nvPr/>
        </p:nvSpPr>
        <p:spPr bwMode="auto">
          <a:xfrm>
            <a:off x="838201" y="1494158"/>
            <a:ext cx="391210" cy="707886"/>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da-DK" noProof="1">
                <a:solidFill>
                  <a:schemeClr val="tx1"/>
                </a:solidFill>
                <a:latin typeface="Arial" pitchFamily="34" charset="0"/>
              </a:rPr>
              <a:t>1</a:t>
            </a:r>
          </a:p>
        </p:txBody>
      </p:sp>
      <p:sp>
        <p:nvSpPr>
          <p:cNvPr id="13" name="Tekstboks 49"/>
          <p:cNvSpPr txBox="1">
            <a:spLocks noChangeArrowheads="1"/>
          </p:cNvSpPr>
          <p:nvPr/>
        </p:nvSpPr>
        <p:spPr bwMode="auto">
          <a:xfrm>
            <a:off x="1331321" y="2762365"/>
            <a:ext cx="6889206"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r>
              <a:rPr lang="en-US" sz="2000" dirty="0" smtClean="0">
                <a:solidFill>
                  <a:srgbClr val="000000"/>
                </a:solidFill>
                <a:latin typeface="+mn-lt"/>
              </a:rPr>
              <a:t>Review the steps needed to successfully submit Sales and Use Documents (ST3’s). </a:t>
            </a:r>
          </a:p>
        </p:txBody>
      </p:sp>
      <p:sp>
        <p:nvSpPr>
          <p:cNvPr id="14" name="Tekstboks 48"/>
          <p:cNvSpPr txBox="1">
            <a:spLocks noChangeArrowheads="1"/>
          </p:cNvSpPr>
          <p:nvPr/>
        </p:nvSpPr>
        <p:spPr bwMode="auto">
          <a:xfrm>
            <a:off x="1340392" y="1494158"/>
            <a:ext cx="6889208"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t">
            <a:spAutoFit/>
          </a:bodyPr>
          <a:lstStyle/>
          <a:p>
            <a:r>
              <a:rPr lang="en-US" sz="2000" dirty="0" smtClean="0"/>
              <a:t>Review the process for submitting Shelf Prices, Food Sales Data, and UPC Code submissions. </a:t>
            </a:r>
            <a:endParaRPr lang="en-US" sz="2000" dirty="0"/>
          </a:p>
        </p:txBody>
      </p:sp>
      <p:sp>
        <p:nvSpPr>
          <p:cNvPr id="10" name="Rectangle 5"/>
          <p:cNvSpPr txBox="1">
            <a:spLocks noChangeArrowheads="1"/>
          </p:cNvSpPr>
          <p:nvPr/>
        </p:nvSpPr>
        <p:spPr bwMode="gray">
          <a:xfrm>
            <a:off x="825687" y="333762"/>
            <a:ext cx="7518213"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chemeClr val="bg2">
                      <a:lumMod val="10000"/>
                    </a:schemeClr>
                  </a:solidFill>
                </a:ln>
                <a:solidFill>
                  <a:schemeClr val="bg2">
                    <a:lumMod val="10000"/>
                  </a:schemeClr>
                </a:solidFill>
              </a:rPr>
              <a:t>Objectives</a:t>
            </a:r>
            <a:endParaRPr lang="en-US" sz="3000" b="1" dirty="0">
              <a:ln>
                <a:solidFill>
                  <a:schemeClr val="bg2">
                    <a:lumMod val="10000"/>
                  </a:schemeClr>
                </a:solidFill>
              </a:ln>
              <a:solidFill>
                <a:schemeClr val="bg2">
                  <a:lumMod val="10000"/>
                </a:schemeClr>
              </a:solidFill>
            </a:endParaRPr>
          </a:p>
        </p:txBody>
      </p:sp>
      <p:sp>
        <p:nvSpPr>
          <p:cNvPr id="2" name="Slide Number Placeholder 1"/>
          <p:cNvSpPr>
            <a:spLocks noGrp="1"/>
          </p:cNvSpPr>
          <p:nvPr>
            <p:ph type="sldNum" sz="quarter" idx="12"/>
          </p:nvPr>
        </p:nvSpPr>
        <p:spPr/>
        <p:txBody>
          <a:bodyPr/>
          <a:lstStyle/>
          <a:p>
            <a:fld id="{0A0CADCC-DAD7-4D20-BBAC-39160CA90718}" type="slidenum">
              <a:rPr lang="en-US" smtClean="0"/>
              <a:t>2</a:t>
            </a:fld>
            <a:endParaRPr lang="en-US" dirty="0"/>
          </a:p>
        </p:txBody>
      </p:sp>
    </p:spTree>
    <p:extLst>
      <p:ext uri="{BB962C8B-B14F-4D97-AF65-F5344CB8AC3E}">
        <p14:creationId xmlns:p14="http://schemas.microsoft.com/office/powerpoint/2010/main" val="427584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8" y="2160196"/>
            <a:ext cx="4657725" cy="1809750"/>
          </a:xfrm>
          <a:prstGeom prst="rect">
            <a:avLst/>
          </a:prstGeom>
          <a:noFill/>
          <a:ln w="9525">
            <a:solidFill>
              <a:schemeClr val="bg2">
                <a:lumMod val="1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533400" y="1143000"/>
            <a:ext cx="8077200" cy="6858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This feature is for stores that have price variations for WIC approved items.</a:t>
            </a:r>
            <a:endParaRPr lang="en-US" sz="2000" dirty="0"/>
          </a:p>
        </p:txBody>
      </p:sp>
      <p:cxnSp>
        <p:nvCxnSpPr>
          <p:cNvPr id="8" name="Straight Connector 7"/>
          <p:cNvCxnSpPr>
            <a:endCxn id="10" idx="3"/>
          </p:cNvCxnSpPr>
          <p:nvPr/>
        </p:nvCxnSpPr>
        <p:spPr>
          <a:xfrm flipV="1">
            <a:off x="4840309" y="3028950"/>
            <a:ext cx="493691" cy="1337324"/>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5" name="Rounded Rectangle 4"/>
          <p:cNvSpPr/>
          <p:nvPr/>
        </p:nvSpPr>
        <p:spPr>
          <a:xfrm>
            <a:off x="2412638" y="4366272"/>
            <a:ext cx="4318725" cy="1524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Click on the Vendor ID and the survey will open in edit mode. In edit mode you can make price changes. In this example, we unfinalized vendor #3491</a:t>
            </a:r>
          </a:p>
        </p:txBody>
      </p:sp>
      <p:sp>
        <p:nvSpPr>
          <p:cNvPr id="11" name="Rectangle 5"/>
          <p:cNvSpPr txBox="1">
            <a:spLocks noChangeArrowheads="1"/>
          </p:cNvSpPr>
          <p:nvPr/>
        </p:nvSpPr>
        <p:spPr bwMode="gray">
          <a:xfrm>
            <a:off x="1219200" y="213440"/>
            <a:ext cx="6705600"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Making Changes to Finalized Surveys</a:t>
            </a:r>
            <a:endParaRPr lang="en-US" sz="3000" b="1" dirty="0">
              <a:ln>
                <a:solidFill>
                  <a:srgbClr val="D7D8D9">
                    <a:lumMod val="10000"/>
                  </a:srgbClr>
                </a:solidFill>
              </a:ln>
              <a:solidFill>
                <a:srgbClr val="D7D8D9">
                  <a:lumMod val="10000"/>
                </a:srgbClr>
              </a:solidFill>
            </a:endParaRPr>
          </a:p>
        </p:txBody>
      </p:sp>
      <p:sp>
        <p:nvSpPr>
          <p:cNvPr id="10" name="Rounded Rectangle 9"/>
          <p:cNvSpPr/>
          <p:nvPr/>
        </p:nvSpPr>
        <p:spPr>
          <a:xfrm>
            <a:off x="2412638" y="2971800"/>
            <a:ext cx="2921362" cy="114300"/>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1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3505200"/>
            <a:ext cx="9144000" cy="0"/>
          </a:xfrm>
          <a:prstGeom prst="line">
            <a:avLst/>
          </a:prstGeom>
          <a:noFill/>
          <a:ln w="38100" cap="flat" cmpd="sng" algn="ctr">
            <a:solidFill>
              <a:sysClr val="windowText" lastClr="000000"/>
            </a:solidFill>
            <a:prstDash val="solid"/>
          </a:ln>
          <a:effectLst/>
        </p:spPr>
      </p:cxnSp>
      <p:cxnSp>
        <p:nvCxnSpPr>
          <p:cNvPr id="13" name="Straight Connector 12"/>
          <p:cNvCxnSpPr/>
          <p:nvPr/>
        </p:nvCxnSpPr>
        <p:spPr>
          <a:xfrm>
            <a:off x="0" y="4648200"/>
            <a:ext cx="9144000" cy="0"/>
          </a:xfrm>
          <a:prstGeom prst="line">
            <a:avLst/>
          </a:prstGeom>
          <a:noFill/>
          <a:ln w="38100" cap="flat" cmpd="sng" algn="ctr">
            <a:solidFill>
              <a:sysClr val="windowText" lastClr="000000"/>
            </a:solidFill>
            <a:prstDash val="solid"/>
          </a:ln>
          <a:effectLst/>
        </p:spPr>
      </p:cxnSp>
      <p:sp>
        <p:nvSpPr>
          <p:cNvPr id="5" name="Rectangle 5"/>
          <p:cNvSpPr txBox="1">
            <a:spLocks noChangeArrowheads="1"/>
          </p:cNvSpPr>
          <p:nvPr/>
        </p:nvSpPr>
        <p:spPr bwMode="gray">
          <a:xfrm>
            <a:off x="0" y="3642440"/>
            <a:ext cx="9144000" cy="7771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r>
              <a:rPr lang="en-US" sz="2400" b="1" kern="0" dirty="0" smtClean="0">
                <a:solidFill>
                  <a:sysClr val="window" lastClr="FFFFFF"/>
                </a:solidFill>
              </a:rPr>
              <a:t>   </a:t>
            </a:r>
            <a:r>
              <a:rPr lang="en-US" sz="2400" b="1" kern="0" dirty="0" smtClean="0">
                <a:solidFill>
                  <a:srgbClr val="D7D8D9">
                    <a:lumMod val="10000"/>
                  </a:srgbClr>
                </a:solidFill>
              </a:rPr>
              <a:t>UPC Code Submissions</a:t>
            </a:r>
            <a:endParaRPr lang="en-US" sz="2400" b="1" kern="0" dirty="0">
              <a:solidFill>
                <a:srgbClr val="D7D8D9">
                  <a:lumMod val="10000"/>
                </a:srgbClr>
              </a:solidFill>
            </a:endParaRPr>
          </a:p>
        </p:txBody>
      </p:sp>
      <p:pic>
        <p:nvPicPr>
          <p:cNvPr id="1030" name="Picture 6" descr="Image result for UPC Sub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329" y="4762500"/>
            <a:ext cx="2275342" cy="174932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7"/>
          <p:cNvSpPr txBox="1">
            <a:spLocks/>
          </p:cNvSpPr>
          <p:nvPr/>
        </p:nvSpPr>
        <p:spPr>
          <a:xfrm>
            <a:off x="2369313" y="1104900"/>
            <a:ext cx="4405374" cy="903019"/>
          </a:xfrm>
          <a:prstGeom prst="rect">
            <a:avLst/>
          </a:prstGeom>
        </p:spPr>
        <p:txBody>
          <a:bodyPr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600" dirty="0" smtClean="0"/>
              <a:t>If you have not been authorized to submit UPC Codes, please skip this section and move on to the Shelf Price Submission Section.</a:t>
            </a:r>
            <a:endParaRPr lang="en-US" sz="1600" dirty="0"/>
          </a:p>
        </p:txBody>
      </p:sp>
      <p:pic>
        <p:nvPicPr>
          <p:cNvPr id="7" name="Picture 6"/>
          <p:cNvPicPr>
            <a:picLocks noChangeAspect="1"/>
          </p:cNvPicPr>
          <p:nvPr/>
        </p:nvPicPr>
        <p:blipFill>
          <a:blip r:embed="rId3"/>
          <a:stretch>
            <a:fillRect/>
          </a:stretch>
        </p:blipFill>
        <p:spPr>
          <a:xfrm>
            <a:off x="1104900" y="648857"/>
            <a:ext cx="1396217" cy="1790699"/>
          </a:xfrm>
          <a:prstGeom prst="rect">
            <a:avLst/>
          </a:prstGeom>
        </p:spPr>
      </p:pic>
    </p:spTree>
    <p:extLst>
      <p:ext uri="{BB962C8B-B14F-4D97-AF65-F5344CB8AC3E}">
        <p14:creationId xmlns:p14="http://schemas.microsoft.com/office/powerpoint/2010/main" val="7357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0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1000"/>
                                        <p:tgtEl>
                                          <p:spTgt spid="6">
                                            <p:txEl>
                                              <p:pRg st="0" end="0"/>
                                            </p:txEl>
                                          </p:spTgt>
                                        </p:tgtEl>
                                      </p:cBhvr>
                                    </p:animEffect>
                                  </p:childTnLst>
                                </p:cTn>
                              </p:par>
                            </p:childTnLst>
                          </p:cTn>
                        </p:par>
                        <p:par>
                          <p:cTn id="18" fill="hold">
                            <p:stCondLst>
                              <p:cond delay="2000"/>
                            </p:stCondLst>
                            <p:childTnLst>
                              <p:par>
                                <p:cTn id="19" presetID="35" presetClass="emph" presetSubtype="0" repeatCount="indefinite" fill="hold" nodeType="afterEffect">
                                  <p:stCondLst>
                                    <p:cond delay="0"/>
                                  </p:stCondLst>
                                  <p:endCondLst>
                                    <p:cond evt="onNext" delay="0">
                                      <p:tgtEl>
                                        <p:sldTgt/>
                                      </p:tgtEl>
                                    </p:cond>
                                  </p:endCondLst>
                                  <p:childTnLst>
                                    <p:anim calcmode="discrete" valueType="str">
                                      <p:cBhvr>
                                        <p:cTn id="20"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txBox="1">
            <a:spLocks noChangeArrowheads="1"/>
          </p:cNvSpPr>
          <p:nvPr/>
        </p:nvSpPr>
        <p:spPr bwMode="gray">
          <a:xfrm>
            <a:off x="1847850" y="190500"/>
            <a:ext cx="5505259"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chemeClr val="bg2">
                      <a:lumMod val="10000"/>
                    </a:schemeClr>
                  </a:solidFill>
                </a:ln>
                <a:solidFill>
                  <a:schemeClr val="bg2">
                    <a:lumMod val="10000"/>
                  </a:schemeClr>
                </a:solidFill>
              </a:rPr>
              <a:t>Vendor Information Screen</a:t>
            </a:r>
            <a:endParaRPr lang="en-US" sz="3000" b="1" dirty="0">
              <a:ln>
                <a:solidFill>
                  <a:schemeClr val="bg2">
                    <a:lumMod val="10000"/>
                  </a:schemeClr>
                </a:solidFill>
              </a:ln>
              <a:solidFill>
                <a:schemeClr val="bg2">
                  <a:lumMod val="10000"/>
                </a:schemeClr>
              </a:solidFill>
            </a:endParaRPr>
          </a:p>
        </p:txBody>
      </p:sp>
      <p:pic>
        <p:nvPicPr>
          <p:cNvPr id="10" name="Picture 9"/>
          <p:cNvPicPr/>
          <p:nvPr/>
        </p:nvPicPr>
        <p:blipFill>
          <a:blip r:embed="rId2"/>
          <a:stretch>
            <a:fillRect/>
          </a:stretch>
        </p:blipFill>
        <p:spPr>
          <a:xfrm>
            <a:off x="800100" y="1028700"/>
            <a:ext cx="7543800" cy="4429760"/>
          </a:xfrm>
          <a:prstGeom prst="rect">
            <a:avLst/>
          </a:prstGeom>
          <a:ln w="28575">
            <a:solidFill>
              <a:schemeClr val="tx1"/>
            </a:solidFill>
          </a:ln>
        </p:spPr>
      </p:pic>
      <p:sp>
        <p:nvSpPr>
          <p:cNvPr id="7" name="Rounded Rectangle 6"/>
          <p:cNvSpPr/>
          <p:nvPr/>
        </p:nvSpPr>
        <p:spPr>
          <a:xfrm>
            <a:off x="5924334" y="1986403"/>
            <a:ext cx="2991066" cy="164682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R="0" lvl="0" defTabSz="914400" eaLnBrk="1" fontAlgn="auto" latinLnBrk="0" hangingPunct="1">
              <a:lnSpc>
                <a:spcPct val="100000"/>
              </a:lnSpc>
              <a:spcBef>
                <a:spcPts val="0"/>
              </a:spcBef>
              <a:spcAft>
                <a:spcPts val="0"/>
              </a:spcAft>
              <a:buClrTx/>
              <a:buSzTx/>
              <a:tabLst/>
              <a:defRPr/>
            </a:pPr>
            <a:r>
              <a:rPr kumimoji="0" lang="en-US" sz="2000" i="0" u="none" strike="noStrike" kern="0" cap="none" spc="0" normalizeH="0" baseline="0" noProof="0" dirty="0" smtClean="0">
                <a:ln>
                  <a:noFill/>
                </a:ln>
                <a:solidFill>
                  <a:prstClr val="black"/>
                </a:solidFill>
                <a:effectLst/>
                <a:uLnTx/>
                <a:uFillTx/>
                <a:ea typeface="+mn-ea"/>
                <a:cs typeface="+mn-cs"/>
              </a:rPr>
              <a:t>Click on the plus sign to expand the </a:t>
            </a:r>
            <a:r>
              <a:rPr kumimoji="0" lang="en-US" sz="2000" b="1" i="0" u="none" strike="noStrike" kern="0" cap="none" spc="0" normalizeH="0" baseline="0" noProof="0" dirty="0" smtClean="0">
                <a:ln>
                  <a:noFill/>
                </a:ln>
                <a:solidFill>
                  <a:prstClr val="black"/>
                </a:solidFill>
                <a:effectLst/>
                <a:uLnTx/>
                <a:uFillTx/>
                <a:ea typeface="+mn-ea"/>
                <a:cs typeface="+mn-cs"/>
              </a:rPr>
              <a:t>“Vendor Information” </a:t>
            </a:r>
            <a:r>
              <a:rPr kumimoji="0" lang="en-US" sz="2000" i="0" u="none" strike="noStrike" kern="0" cap="none" spc="0" normalizeH="0" baseline="0" noProof="0" dirty="0" smtClean="0">
                <a:ln>
                  <a:noFill/>
                </a:ln>
                <a:solidFill>
                  <a:prstClr val="black"/>
                </a:solidFill>
                <a:effectLst/>
                <a:uLnTx/>
                <a:uFillTx/>
                <a:ea typeface="+mn-ea"/>
                <a:cs typeface="+mn-cs"/>
              </a:rPr>
              <a:t>section or any other section on this screen.</a:t>
            </a:r>
          </a:p>
        </p:txBody>
      </p:sp>
      <p:cxnSp>
        <p:nvCxnSpPr>
          <p:cNvPr id="8" name="Straight Connector 7"/>
          <p:cNvCxnSpPr>
            <a:stCxn id="9" idx="3"/>
          </p:cNvCxnSpPr>
          <p:nvPr/>
        </p:nvCxnSpPr>
        <p:spPr>
          <a:xfrm>
            <a:off x="3337856" y="1516578"/>
            <a:ext cx="2586478" cy="564079"/>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sp>
        <p:nvSpPr>
          <p:cNvPr id="9" name="Rounded Rectangle 8"/>
          <p:cNvSpPr/>
          <p:nvPr/>
        </p:nvSpPr>
        <p:spPr>
          <a:xfrm>
            <a:off x="1204255" y="1394856"/>
            <a:ext cx="2133601" cy="243444"/>
          </a:xfrm>
          <a:prstGeom prst="roundRect">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2" name="Straight Connector 11"/>
          <p:cNvCxnSpPr/>
          <p:nvPr/>
        </p:nvCxnSpPr>
        <p:spPr>
          <a:xfrm>
            <a:off x="3627926" y="4132698"/>
            <a:ext cx="1364988" cy="337702"/>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sp>
        <p:nvSpPr>
          <p:cNvPr id="13" name="Rounded Rectangle 12"/>
          <p:cNvSpPr/>
          <p:nvPr/>
        </p:nvSpPr>
        <p:spPr>
          <a:xfrm>
            <a:off x="1204255" y="4010976"/>
            <a:ext cx="2362201" cy="256224"/>
          </a:xfrm>
          <a:prstGeom prst="roundRect">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 name="Rounded Rectangle 10"/>
          <p:cNvSpPr/>
          <p:nvPr/>
        </p:nvSpPr>
        <p:spPr>
          <a:xfrm>
            <a:off x="4949371" y="4426858"/>
            <a:ext cx="2994479" cy="75738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R="0" lvl="0" defTabSz="914400" eaLnBrk="1" fontAlgn="auto" latinLnBrk="0" hangingPunct="1">
              <a:lnSpc>
                <a:spcPct val="100000"/>
              </a:lnSpc>
              <a:spcBef>
                <a:spcPts val="0"/>
              </a:spcBef>
              <a:spcAft>
                <a:spcPts val="0"/>
              </a:spcAft>
              <a:buClrTx/>
              <a:buSzTx/>
              <a:tabLst/>
              <a:defRPr/>
            </a:pPr>
            <a:r>
              <a:rPr kumimoji="0" lang="en-US" sz="2000" i="0" u="none" strike="noStrike" kern="0" cap="none" spc="0" normalizeH="0" baseline="0" noProof="0" dirty="0" smtClean="0">
                <a:ln>
                  <a:noFill/>
                </a:ln>
                <a:solidFill>
                  <a:prstClr val="black"/>
                </a:solidFill>
                <a:effectLst/>
                <a:uLnTx/>
                <a:uFillTx/>
                <a:ea typeface="+mn-ea"/>
                <a:cs typeface="+mn-cs"/>
              </a:rPr>
              <a:t>Click on the </a:t>
            </a:r>
            <a:r>
              <a:rPr kumimoji="0" lang="en-US" sz="2000" b="1" i="0" u="none" strike="noStrike" kern="0" cap="none" spc="0" normalizeH="0" baseline="0" noProof="0" dirty="0" smtClean="0">
                <a:ln>
                  <a:noFill/>
                </a:ln>
                <a:solidFill>
                  <a:prstClr val="black"/>
                </a:solidFill>
                <a:effectLst/>
                <a:uLnTx/>
                <a:uFillTx/>
                <a:ea typeface="+mn-ea"/>
                <a:cs typeface="+mn-cs"/>
              </a:rPr>
              <a:t>Upload</a:t>
            </a:r>
            <a:r>
              <a:rPr kumimoji="0" lang="en-US" sz="2000" b="1" i="0" u="none" strike="noStrike" kern="0" cap="none" spc="0" normalizeH="0" noProof="0" dirty="0" smtClean="0">
                <a:ln>
                  <a:noFill/>
                </a:ln>
                <a:solidFill>
                  <a:prstClr val="black"/>
                </a:solidFill>
                <a:effectLst/>
                <a:uLnTx/>
                <a:uFillTx/>
                <a:ea typeface="+mn-ea"/>
                <a:cs typeface="+mn-cs"/>
              </a:rPr>
              <a:t> UPC Files</a:t>
            </a:r>
            <a:r>
              <a:rPr kumimoji="0" lang="en-US" sz="2000" i="0" u="none" strike="noStrike" kern="0" cap="none" spc="0" normalizeH="0" noProof="0" dirty="0" smtClean="0">
                <a:ln>
                  <a:noFill/>
                </a:ln>
                <a:solidFill>
                  <a:prstClr val="black"/>
                </a:solidFill>
                <a:effectLst/>
                <a:uLnTx/>
                <a:uFillTx/>
                <a:ea typeface="+mn-ea"/>
                <a:cs typeface="+mn-cs"/>
              </a:rPr>
              <a:t> hyperlink. </a:t>
            </a:r>
            <a:endParaRPr kumimoji="0" lang="en-US" sz="2000" i="0" u="none" strike="noStrike" kern="0" cap="none" spc="0" normalizeH="0" baseline="0" noProof="0" dirty="0" smtClean="0">
              <a:ln>
                <a:noFill/>
              </a:ln>
              <a:solidFill>
                <a:prstClr val="black"/>
              </a:solidFill>
              <a:effectLst/>
              <a:uLnTx/>
              <a:uFillTx/>
              <a:ea typeface="+mn-ea"/>
              <a:cs typeface="+mn-cs"/>
            </a:endParaRPr>
          </a:p>
        </p:txBody>
      </p:sp>
    </p:spTree>
    <p:extLst>
      <p:ext uri="{BB962C8B-B14F-4D97-AF65-F5344CB8AC3E}">
        <p14:creationId xmlns:p14="http://schemas.microsoft.com/office/powerpoint/2010/main" val="25105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1000"/>
                                        <p:tgtEl>
                                          <p:spTgt spid="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724400" y="4038600"/>
            <a:ext cx="685800" cy="228600"/>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8" name="Straight Connector 7"/>
          <p:cNvCxnSpPr/>
          <p:nvPr/>
        </p:nvCxnSpPr>
        <p:spPr>
          <a:xfrm flipV="1">
            <a:off x="5067300" y="4267200"/>
            <a:ext cx="171450" cy="767332"/>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1" name="Rectangle 5"/>
          <p:cNvSpPr txBox="1">
            <a:spLocks noChangeArrowheads="1"/>
          </p:cNvSpPr>
          <p:nvPr/>
        </p:nvSpPr>
        <p:spPr bwMode="gray">
          <a:xfrm>
            <a:off x="1219200" y="213440"/>
            <a:ext cx="6705600" cy="6247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Uploading UPC Files</a:t>
            </a:r>
          </a:p>
        </p:txBody>
      </p:sp>
      <p:pic>
        <p:nvPicPr>
          <p:cNvPr id="9" name="Picture 8"/>
          <p:cNvPicPr/>
          <p:nvPr/>
        </p:nvPicPr>
        <p:blipFill>
          <a:blip r:embed="rId2"/>
          <a:stretch>
            <a:fillRect/>
          </a:stretch>
        </p:blipFill>
        <p:spPr>
          <a:xfrm>
            <a:off x="1219200" y="1486534"/>
            <a:ext cx="6705600" cy="4190366"/>
          </a:xfrm>
          <a:prstGeom prst="rect">
            <a:avLst/>
          </a:prstGeom>
          <a:ln w="28575">
            <a:solidFill>
              <a:schemeClr val="tx1"/>
            </a:solidFill>
          </a:ln>
        </p:spPr>
      </p:pic>
      <p:sp>
        <p:nvSpPr>
          <p:cNvPr id="5" name="Rounded Rectangle 4"/>
          <p:cNvSpPr/>
          <p:nvPr/>
        </p:nvSpPr>
        <p:spPr>
          <a:xfrm>
            <a:off x="1981200" y="4012015"/>
            <a:ext cx="4318725" cy="98526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Click on the “</a:t>
            </a:r>
            <a:r>
              <a:rPr lang="en-US" sz="2000" b="1" u="sng" dirty="0" smtClean="0">
                <a:solidFill>
                  <a:srgbClr val="000000"/>
                </a:solidFill>
              </a:rPr>
              <a:t>Browse</a:t>
            </a:r>
            <a:r>
              <a:rPr lang="en-US" sz="2000" dirty="0">
                <a:solidFill>
                  <a:srgbClr val="000000"/>
                </a:solidFill>
              </a:rPr>
              <a:t>” </a:t>
            </a:r>
            <a:r>
              <a:rPr lang="en-US" sz="2000" dirty="0" smtClean="0">
                <a:solidFill>
                  <a:srgbClr val="000000"/>
                </a:solidFill>
              </a:rPr>
              <a:t>icon to </a:t>
            </a:r>
            <a:r>
              <a:rPr lang="en-US" sz="2000" dirty="0">
                <a:solidFill>
                  <a:srgbClr val="000000"/>
                </a:solidFill>
              </a:rPr>
              <a:t>open window </a:t>
            </a:r>
            <a:r>
              <a:rPr lang="en-US" sz="2000" dirty="0" smtClean="0">
                <a:solidFill>
                  <a:srgbClr val="000000"/>
                </a:solidFill>
              </a:rPr>
              <a:t>explorer </a:t>
            </a:r>
            <a:r>
              <a:rPr lang="en-US" sz="2000" dirty="0">
                <a:solidFill>
                  <a:srgbClr val="000000"/>
                </a:solidFill>
              </a:rPr>
              <a:t>to choose a file to upload. </a:t>
            </a:r>
            <a:endParaRPr lang="en-US" sz="2000" dirty="0" smtClean="0">
              <a:solidFill>
                <a:srgbClr val="000000"/>
              </a:solidFill>
            </a:endParaRPr>
          </a:p>
        </p:txBody>
      </p:sp>
      <p:cxnSp>
        <p:nvCxnSpPr>
          <p:cNvPr id="12" name="Straight Connector 11"/>
          <p:cNvCxnSpPr/>
          <p:nvPr/>
        </p:nvCxnSpPr>
        <p:spPr>
          <a:xfrm flipV="1">
            <a:off x="3848100" y="3399235"/>
            <a:ext cx="952500" cy="61278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sp>
        <p:nvSpPr>
          <p:cNvPr id="13" name="Rounded Rectangle 12"/>
          <p:cNvSpPr/>
          <p:nvPr/>
        </p:nvSpPr>
        <p:spPr>
          <a:xfrm>
            <a:off x="4800600" y="3274510"/>
            <a:ext cx="762000" cy="249450"/>
          </a:xfrm>
          <a:prstGeom prst="roundRect">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310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tretch>
            <a:fillRect/>
          </a:stretch>
        </p:blipFill>
        <p:spPr>
          <a:xfrm>
            <a:off x="1219200" y="1524000"/>
            <a:ext cx="6705600" cy="3810000"/>
          </a:xfrm>
          <a:prstGeom prst="rect">
            <a:avLst/>
          </a:prstGeom>
          <a:ln w="28575">
            <a:solidFill>
              <a:schemeClr val="bg2">
                <a:lumMod val="10000"/>
              </a:schemeClr>
            </a:solidFill>
          </a:ln>
        </p:spPr>
      </p:pic>
      <p:cxnSp>
        <p:nvCxnSpPr>
          <p:cNvPr id="8" name="Straight Connector 7"/>
          <p:cNvCxnSpPr>
            <a:endCxn id="10" idx="1"/>
          </p:cNvCxnSpPr>
          <p:nvPr/>
        </p:nvCxnSpPr>
        <p:spPr>
          <a:xfrm>
            <a:off x="2497181" y="3964468"/>
            <a:ext cx="1504406" cy="480665"/>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5" name="Rounded Rectangle 4"/>
          <p:cNvSpPr/>
          <p:nvPr/>
        </p:nvSpPr>
        <p:spPr>
          <a:xfrm>
            <a:off x="407034" y="3594324"/>
            <a:ext cx="2261325" cy="92476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solidFill>
                  <a:srgbClr val="D7D8D9">
                    <a:lumMod val="10000"/>
                  </a:srgbClr>
                </a:solidFill>
              </a:rPr>
              <a:t>Select the file the UPC files are saved as. </a:t>
            </a:r>
            <a:endParaRPr lang="en-US" sz="2000" dirty="0">
              <a:solidFill>
                <a:srgbClr val="D7D8D9">
                  <a:lumMod val="10000"/>
                </a:srgbClr>
              </a:solidFill>
            </a:endParaRPr>
          </a:p>
        </p:txBody>
      </p:sp>
      <p:sp>
        <p:nvSpPr>
          <p:cNvPr id="17" name="Rounded Rectangle 16"/>
          <p:cNvSpPr/>
          <p:nvPr/>
        </p:nvSpPr>
        <p:spPr>
          <a:xfrm>
            <a:off x="5829300" y="4989582"/>
            <a:ext cx="952500" cy="312313"/>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18" name="Straight Connector 17"/>
          <p:cNvCxnSpPr/>
          <p:nvPr/>
        </p:nvCxnSpPr>
        <p:spPr>
          <a:xfrm flipV="1">
            <a:off x="3771900" y="5245233"/>
            <a:ext cx="2057400" cy="1102337"/>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2" name="Rounded Rectangle 11"/>
          <p:cNvSpPr/>
          <p:nvPr/>
        </p:nvSpPr>
        <p:spPr>
          <a:xfrm>
            <a:off x="87994" y="5448300"/>
            <a:ext cx="4318725" cy="1371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solidFill>
                  <a:srgbClr val="D7D8D9">
                    <a:lumMod val="10000"/>
                  </a:srgbClr>
                </a:solidFill>
              </a:rPr>
              <a:t>C</a:t>
            </a:r>
            <a:r>
              <a:rPr lang="en-US" sz="2000" dirty="0" smtClean="0">
                <a:solidFill>
                  <a:srgbClr val="D7D8D9">
                    <a:lumMod val="10000"/>
                  </a:srgbClr>
                </a:solidFill>
              </a:rPr>
              <a:t>lick </a:t>
            </a:r>
            <a:r>
              <a:rPr lang="en-US" sz="2000" dirty="0">
                <a:solidFill>
                  <a:srgbClr val="D7D8D9">
                    <a:lumMod val="10000"/>
                  </a:srgbClr>
                </a:solidFill>
              </a:rPr>
              <a:t>the </a:t>
            </a:r>
            <a:r>
              <a:rPr lang="en-US" sz="2000" b="1" u="sng" dirty="0">
                <a:solidFill>
                  <a:srgbClr val="D7D8D9">
                    <a:lumMod val="10000"/>
                  </a:srgbClr>
                </a:solidFill>
              </a:rPr>
              <a:t>Open</a:t>
            </a:r>
            <a:r>
              <a:rPr lang="en-US" sz="2000" dirty="0">
                <a:solidFill>
                  <a:srgbClr val="D7D8D9">
                    <a:lumMod val="10000"/>
                  </a:srgbClr>
                </a:solidFill>
              </a:rPr>
              <a:t> button on the window </a:t>
            </a:r>
            <a:r>
              <a:rPr lang="en-US" sz="2000" dirty="0" smtClean="0">
                <a:solidFill>
                  <a:srgbClr val="D7D8D9">
                    <a:lumMod val="10000"/>
                  </a:srgbClr>
                </a:solidFill>
              </a:rPr>
              <a:t>explorer </a:t>
            </a:r>
            <a:r>
              <a:rPr lang="en-US" sz="2000" dirty="0">
                <a:solidFill>
                  <a:srgbClr val="D7D8D9">
                    <a:lumMod val="10000"/>
                  </a:srgbClr>
                </a:solidFill>
              </a:rPr>
              <a:t>in order to show the selected </a:t>
            </a:r>
            <a:r>
              <a:rPr lang="en-US" sz="2000" dirty="0" smtClean="0">
                <a:solidFill>
                  <a:srgbClr val="D7D8D9">
                    <a:lumMod val="10000"/>
                  </a:srgbClr>
                </a:solidFill>
              </a:rPr>
              <a:t>file. The file will show in </a:t>
            </a:r>
            <a:r>
              <a:rPr lang="en-US" sz="2000" dirty="0">
                <a:solidFill>
                  <a:srgbClr val="D7D8D9">
                    <a:lumMod val="10000"/>
                  </a:srgbClr>
                </a:solidFill>
              </a:rPr>
              <a:t>the </a:t>
            </a:r>
            <a:r>
              <a:rPr lang="en-US" sz="2000" b="1" dirty="0">
                <a:solidFill>
                  <a:srgbClr val="D7D8D9">
                    <a:lumMod val="10000"/>
                  </a:srgbClr>
                </a:solidFill>
              </a:rPr>
              <a:t>Select File</a:t>
            </a:r>
            <a:r>
              <a:rPr lang="en-US" sz="2000" dirty="0">
                <a:solidFill>
                  <a:srgbClr val="D7D8D9">
                    <a:lumMod val="10000"/>
                  </a:srgbClr>
                </a:solidFill>
              </a:rPr>
              <a:t> </a:t>
            </a:r>
            <a:r>
              <a:rPr lang="en-US" sz="2000" dirty="0" smtClean="0">
                <a:solidFill>
                  <a:srgbClr val="D7D8D9">
                    <a:lumMod val="10000"/>
                  </a:srgbClr>
                </a:solidFill>
              </a:rPr>
              <a:t>box.</a:t>
            </a:r>
            <a:endParaRPr lang="en-US" sz="2000" dirty="0">
              <a:solidFill>
                <a:srgbClr val="D7D8D9">
                  <a:lumMod val="10000"/>
                </a:srgbClr>
              </a:solidFill>
            </a:endParaRPr>
          </a:p>
        </p:txBody>
      </p:sp>
      <p:sp>
        <p:nvSpPr>
          <p:cNvPr id="11" name="Rectangle 5"/>
          <p:cNvSpPr txBox="1">
            <a:spLocks noChangeArrowheads="1"/>
          </p:cNvSpPr>
          <p:nvPr/>
        </p:nvSpPr>
        <p:spPr bwMode="gray">
          <a:xfrm>
            <a:off x="1219200" y="213440"/>
            <a:ext cx="6705600" cy="5104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Uploading UPC Files</a:t>
            </a:r>
            <a:endParaRPr lang="en-US" sz="3000" b="1" dirty="0">
              <a:ln>
                <a:solidFill>
                  <a:srgbClr val="D7D8D9">
                    <a:lumMod val="10000"/>
                  </a:srgbClr>
                </a:solidFill>
              </a:ln>
              <a:solidFill>
                <a:srgbClr val="D7D8D9">
                  <a:lumMod val="10000"/>
                </a:srgbClr>
              </a:solidFill>
            </a:endParaRPr>
          </a:p>
        </p:txBody>
      </p:sp>
      <p:sp>
        <p:nvSpPr>
          <p:cNvPr id="2" name="TextBox 1"/>
          <p:cNvSpPr txBox="1"/>
          <p:nvPr/>
        </p:nvSpPr>
        <p:spPr>
          <a:xfrm>
            <a:off x="4152900" y="4344990"/>
            <a:ext cx="2425519" cy="230832"/>
          </a:xfrm>
          <a:prstGeom prst="rect">
            <a:avLst/>
          </a:prstGeom>
          <a:solidFill>
            <a:schemeClr val="bg1"/>
          </a:solidFill>
        </p:spPr>
        <p:txBody>
          <a:bodyPr wrap="square" rtlCol="0">
            <a:spAutoFit/>
          </a:bodyPr>
          <a:lstStyle/>
          <a:p>
            <a:r>
              <a:rPr lang="en-US" sz="900" dirty="0" smtClean="0"/>
              <a:t>UPC Files Quarter 1</a:t>
            </a:r>
            <a:endParaRPr lang="en-US" sz="900" dirty="0"/>
          </a:p>
        </p:txBody>
      </p:sp>
      <p:sp>
        <p:nvSpPr>
          <p:cNvPr id="10" name="Rounded Rectangle 9"/>
          <p:cNvSpPr/>
          <p:nvPr/>
        </p:nvSpPr>
        <p:spPr>
          <a:xfrm>
            <a:off x="4001587" y="4322022"/>
            <a:ext cx="3581400" cy="246221"/>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sp>
        <p:nvSpPr>
          <p:cNvPr id="15" name="TextBox 14"/>
          <p:cNvSpPr txBox="1"/>
          <p:nvPr/>
        </p:nvSpPr>
        <p:spPr>
          <a:xfrm>
            <a:off x="3086100" y="4764568"/>
            <a:ext cx="2552700" cy="230832"/>
          </a:xfrm>
          <a:prstGeom prst="rect">
            <a:avLst/>
          </a:prstGeom>
          <a:solidFill>
            <a:schemeClr val="bg1"/>
          </a:solidFill>
        </p:spPr>
        <p:txBody>
          <a:bodyPr wrap="square" rtlCol="0">
            <a:spAutoFit/>
          </a:bodyPr>
          <a:lstStyle/>
          <a:p>
            <a:r>
              <a:rPr lang="en-US" sz="900" dirty="0" smtClean="0"/>
              <a:t>UPC Files Quarter 1</a:t>
            </a:r>
            <a:endParaRPr lang="en-US" sz="900" dirty="0"/>
          </a:p>
        </p:txBody>
      </p:sp>
      <p:grpSp>
        <p:nvGrpSpPr>
          <p:cNvPr id="30" name="Group 29"/>
          <p:cNvGrpSpPr/>
          <p:nvPr/>
        </p:nvGrpSpPr>
        <p:grpSpPr>
          <a:xfrm>
            <a:off x="2819401" y="2457633"/>
            <a:ext cx="5638120" cy="1093075"/>
            <a:chOff x="2668359" y="973734"/>
            <a:chExt cx="5256441" cy="1151776"/>
          </a:xfrm>
        </p:grpSpPr>
        <p:sp>
          <p:nvSpPr>
            <p:cNvPr id="22" name="Rounded Rectangle 21"/>
            <p:cNvSpPr/>
            <p:nvPr/>
          </p:nvSpPr>
          <p:spPr>
            <a:xfrm>
              <a:off x="2668359" y="973734"/>
              <a:ext cx="5256441" cy="115177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1030288"/>
              <a:r>
                <a:rPr lang="en-US" sz="2000" b="1" u="sng" dirty="0">
                  <a:solidFill>
                    <a:srgbClr val="D7D8D9">
                      <a:lumMod val="10000"/>
                    </a:srgbClr>
                  </a:solidFill>
                </a:rPr>
                <a:t>Please Note</a:t>
              </a:r>
              <a:r>
                <a:rPr lang="en-US" sz="2000" dirty="0">
                  <a:solidFill>
                    <a:srgbClr val="D7D8D9">
                      <a:lumMod val="10000"/>
                    </a:srgbClr>
                  </a:solidFill>
                </a:rPr>
                <a:t>: The UPC file being submitted must be in Microsoft Excel or CSV (Comma Delimited) format. </a:t>
              </a:r>
            </a:p>
          </p:txBody>
        </p:sp>
        <p:pic>
          <p:nvPicPr>
            <p:cNvPr id="16" name="Picture 15"/>
            <p:cNvPicPr>
              <a:picLocks noChangeAspect="1"/>
            </p:cNvPicPr>
            <p:nvPr/>
          </p:nvPicPr>
          <p:blipFill>
            <a:blip r:embed="rId3"/>
            <a:stretch>
              <a:fillRect/>
            </a:stretch>
          </p:blipFill>
          <p:spPr>
            <a:xfrm>
              <a:off x="2857500" y="1027338"/>
              <a:ext cx="774543" cy="10897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179615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2"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724400" y="4038600"/>
            <a:ext cx="685800" cy="228600"/>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8" name="Straight Connector 7"/>
          <p:cNvCxnSpPr/>
          <p:nvPr/>
        </p:nvCxnSpPr>
        <p:spPr>
          <a:xfrm flipV="1">
            <a:off x="5067300" y="4267200"/>
            <a:ext cx="171450" cy="767332"/>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1" name="Rectangle 5"/>
          <p:cNvSpPr txBox="1">
            <a:spLocks noChangeArrowheads="1"/>
          </p:cNvSpPr>
          <p:nvPr/>
        </p:nvSpPr>
        <p:spPr bwMode="gray">
          <a:xfrm>
            <a:off x="1219200" y="213440"/>
            <a:ext cx="6705600" cy="6247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Uploading UPC Files</a:t>
            </a:r>
          </a:p>
        </p:txBody>
      </p:sp>
      <p:pic>
        <p:nvPicPr>
          <p:cNvPr id="9" name="Picture 8"/>
          <p:cNvPicPr/>
          <p:nvPr/>
        </p:nvPicPr>
        <p:blipFill>
          <a:blip r:embed="rId2"/>
          <a:stretch>
            <a:fillRect/>
          </a:stretch>
        </p:blipFill>
        <p:spPr>
          <a:xfrm>
            <a:off x="1219200" y="1486534"/>
            <a:ext cx="6705600" cy="4190366"/>
          </a:xfrm>
          <a:prstGeom prst="rect">
            <a:avLst/>
          </a:prstGeom>
          <a:ln w="28575">
            <a:solidFill>
              <a:schemeClr val="tx1"/>
            </a:solidFill>
          </a:ln>
        </p:spPr>
      </p:pic>
      <p:sp>
        <p:nvSpPr>
          <p:cNvPr id="5" name="Rounded Rectangle 4"/>
          <p:cNvSpPr/>
          <p:nvPr/>
        </p:nvSpPr>
        <p:spPr>
          <a:xfrm>
            <a:off x="1981200" y="4012015"/>
            <a:ext cx="4318725" cy="98526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Click on the “</a:t>
            </a:r>
            <a:r>
              <a:rPr lang="en-US" sz="2000" b="1" u="sng" dirty="0" smtClean="0">
                <a:solidFill>
                  <a:srgbClr val="000000"/>
                </a:solidFill>
              </a:rPr>
              <a:t>Upload File</a:t>
            </a:r>
            <a:r>
              <a:rPr lang="en-US" sz="2000" dirty="0" smtClean="0">
                <a:solidFill>
                  <a:srgbClr val="000000"/>
                </a:solidFill>
              </a:rPr>
              <a:t>” icon to upload the UPC File.</a:t>
            </a:r>
          </a:p>
        </p:txBody>
      </p:sp>
      <p:cxnSp>
        <p:nvCxnSpPr>
          <p:cNvPr id="12" name="Straight Connector 11"/>
          <p:cNvCxnSpPr/>
          <p:nvPr/>
        </p:nvCxnSpPr>
        <p:spPr>
          <a:xfrm flipV="1">
            <a:off x="4800600" y="3410616"/>
            <a:ext cx="952500" cy="61278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sp>
        <p:nvSpPr>
          <p:cNvPr id="13" name="Rounded Rectangle 12"/>
          <p:cNvSpPr/>
          <p:nvPr/>
        </p:nvSpPr>
        <p:spPr>
          <a:xfrm>
            <a:off x="5753100" y="3238956"/>
            <a:ext cx="762000" cy="249450"/>
          </a:xfrm>
          <a:prstGeom prst="roundRect">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4" name="TextBox 13"/>
          <p:cNvSpPr txBox="1"/>
          <p:nvPr/>
        </p:nvSpPr>
        <p:spPr>
          <a:xfrm>
            <a:off x="1701075" y="3273903"/>
            <a:ext cx="2552700" cy="215444"/>
          </a:xfrm>
          <a:prstGeom prst="rect">
            <a:avLst/>
          </a:prstGeom>
          <a:noFill/>
        </p:spPr>
        <p:txBody>
          <a:bodyPr wrap="square" rtlCol="0">
            <a:spAutoFit/>
          </a:bodyPr>
          <a:lstStyle/>
          <a:p>
            <a:r>
              <a:rPr lang="en-US" sz="800" dirty="0" smtClean="0"/>
              <a:t>UPC Files Quarter 1</a:t>
            </a:r>
            <a:endParaRPr lang="en-US" sz="800" dirty="0"/>
          </a:p>
        </p:txBody>
      </p:sp>
    </p:spTree>
    <p:extLst>
      <p:ext uri="{BB962C8B-B14F-4D97-AF65-F5344CB8AC3E}">
        <p14:creationId xmlns:p14="http://schemas.microsoft.com/office/powerpoint/2010/main" val="252519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3505200"/>
            <a:ext cx="9144000" cy="0"/>
          </a:xfrm>
          <a:prstGeom prst="line">
            <a:avLst/>
          </a:prstGeom>
          <a:noFill/>
          <a:ln w="38100" cap="flat" cmpd="sng" algn="ctr">
            <a:solidFill>
              <a:sysClr val="windowText" lastClr="000000"/>
            </a:solidFill>
            <a:prstDash val="solid"/>
          </a:ln>
          <a:effectLst/>
        </p:spPr>
      </p:cxnSp>
      <p:cxnSp>
        <p:nvCxnSpPr>
          <p:cNvPr id="13" name="Straight Connector 12"/>
          <p:cNvCxnSpPr/>
          <p:nvPr/>
        </p:nvCxnSpPr>
        <p:spPr>
          <a:xfrm>
            <a:off x="0" y="4648200"/>
            <a:ext cx="9144000" cy="0"/>
          </a:xfrm>
          <a:prstGeom prst="line">
            <a:avLst/>
          </a:prstGeom>
          <a:noFill/>
          <a:ln w="38100" cap="flat" cmpd="sng" algn="ctr">
            <a:solidFill>
              <a:sysClr val="windowText" lastClr="000000"/>
            </a:solidFill>
            <a:prstDash val="solid"/>
          </a:ln>
          <a:effectLst/>
        </p:spPr>
      </p:cxnSp>
      <p:sp>
        <p:nvSpPr>
          <p:cNvPr id="5" name="Rectangle 5"/>
          <p:cNvSpPr txBox="1">
            <a:spLocks noChangeArrowheads="1"/>
          </p:cNvSpPr>
          <p:nvPr/>
        </p:nvSpPr>
        <p:spPr bwMode="gray">
          <a:xfrm>
            <a:off x="0" y="3642440"/>
            <a:ext cx="9144000" cy="7771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r>
              <a:rPr lang="en-US" sz="2400" b="1" kern="0" dirty="0">
                <a:solidFill>
                  <a:sysClr val="window" lastClr="FFFFFF"/>
                </a:solidFill>
              </a:rPr>
              <a:t> </a:t>
            </a:r>
            <a:r>
              <a:rPr lang="en-US" sz="2400" b="1" kern="0" dirty="0" smtClean="0">
                <a:solidFill>
                  <a:schemeClr val="tx1"/>
                </a:solidFill>
              </a:rPr>
              <a:t>Food Sales Data Submissions</a:t>
            </a:r>
            <a:endParaRPr lang="en-US" sz="2400" b="1" kern="0" dirty="0">
              <a:solidFill>
                <a:schemeClr val="tx1"/>
              </a:solidFill>
            </a:endParaRPr>
          </a:p>
        </p:txBody>
      </p:sp>
    </p:spTree>
    <p:extLst>
      <p:ext uri="{BB962C8B-B14F-4D97-AF65-F5344CB8AC3E}">
        <p14:creationId xmlns:p14="http://schemas.microsoft.com/office/powerpoint/2010/main" val="238540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800100" y="1028700"/>
            <a:ext cx="7543800" cy="5143500"/>
          </a:xfrm>
          <a:prstGeom prst="rect">
            <a:avLst/>
          </a:prstGeom>
          <a:ln w="28575">
            <a:solidFill>
              <a:schemeClr val="tx1"/>
            </a:solidFill>
          </a:ln>
        </p:spPr>
      </p:pic>
      <p:cxnSp>
        <p:nvCxnSpPr>
          <p:cNvPr id="15" name="Straight Connector 14"/>
          <p:cNvCxnSpPr>
            <a:stCxn id="13" idx="3"/>
            <a:endCxn id="11" idx="1"/>
          </p:cNvCxnSpPr>
          <p:nvPr/>
        </p:nvCxnSpPr>
        <p:spPr>
          <a:xfrm>
            <a:off x="3581400" y="3966607"/>
            <a:ext cx="1042988" cy="529192"/>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1" name="Rounded Rectangle 10"/>
          <p:cNvSpPr/>
          <p:nvPr/>
        </p:nvSpPr>
        <p:spPr>
          <a:xfrm>
            <a:off x="4624388" y="4061857"/>
            <a:ext cx="3209830" cy="86788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black"/>
                </a:solidFill>
                <a:effectLst/>
                <a:uLnTx/>
                <a:uFillTx/>
                <a:ea typeface="+mn-ea"/>
                <a:cs typeface="+mn-cs"/>
              </a:rPr>
              <a:t>Click on the link </a:t>
            </a:r>
            <a:r>
              <a:rPr kumimoji="0" lang="en-US" sz="2000" b="1" i="0" u="none" strike="noStrike" kern="0" cap="none" spc="0" normalizeH="0" baseline="0" noProof="0" dirty="0" smtClean="0">
                <a:ln>
                  <a:noFill/>
                </a:ln>
                <a:solidFill>
                  <a:prstClr val="black"/>
                </a:solidFill>
                <a:effectLst/>
                <a:uLnTx/>
                <a:uFillTx/>
                <a:ea typeface="+mn-ea"/>
                <a:cs typeface="+mn-cs"/>
              </a:rPr>
              <a:t>“Required Monthly Sales Data”</a:t>
            </a:r>
          </a:p>
        </p:txBody>
      </p:sp>
      <p:sp>
        <p:nvSpPr>
          <p:cNvPr id="16" name="Rectangle 5"/>
          <p:cNvSpPr txBox="1">
            <a:spLocks noChangeArrowheads="1"/>
          </p:cNvSpPr>
          <p:nvPr/>
        </p:nvSpPr>
        <p:spPr bwMode="gray">
          <a:xfrm>
            <a:off x="1847850" y="190500"/>
            <a:ext cx="5505259"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chemeClr val="bg2">
                      <a:lumMod val="10000"/>
                    </a:schemeClr>
                  </a:solidFill>
                </a:ln>
                <a:solidFill>
                  <a:schemeClr val="bg2">
                    <a:lumMod val="10000"/>
                  </a:schemeClr>
                </a:solidFill>
              </a:rPr>
              <a:t>Food Sales Data Entry</a:t>
            </a:r>
            <a:endParaRPr lang="en-US" sz="3000" b="1" dirty="0">
              <a:ln>
                <a:solidFill>
                  <a:schemeClr val="bg2">
                    <a:lumMod val="10000"/>
                  </a:schemeClr>
                </a:solidFill>
              </a:ln>
              <a:solidFill>
                <a:schemeClr val="bg2">
                  <a:lumMod val="10000"/>
                </a:schemeClr>
              </a:solidFill>
            </a:endParaRPr>
          </a:p>
        </p:txBody>
      </p:sp>
      <p:sp>
        <p:nvSpPr>
          <p:cNvPr id="13" name="Rounded Rectangle 12"/>
          <p:cNvSpPr/>
          <p:nvPr/>
        </p:nvSpPr>
        <p:spPr>
          <a:xfrm>
            <a:off x="1219200" y="3871356"/>
            <a:ext cx="2362200" cy="190501"/>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018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6627" y="1128876"/>
            <a:ext cx="8110746" cy="4600249"/>
          </a:xfrm>
          <a:prstGeom prst="rect">
            <a:avLst/>
          </a:prstGeom>
          <a:ln w="19050">
            <a:solidFill>
              <a:schemeClr val="tx1"/>
            </a:solidFill>
          </a:ln>
        </p:spPr>
      </p:pic>
      <p:sp>
        <p:nvSpPr>
          <p:cNvPr id="5" name="Rounded Rectangle 4"/>
          <p:cNvSpPr/>
          <p:nvPr/>
        </p:nvSpPr>
        <p:spPr>
          <a:xfrm>
            <a:off x="3302304" y="1362804"/>
            <a:ext cx="3898596" cy="10081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mj-lt"/>
              <a:buAutoNum type="arabicPeriod"/>
            </a:pPr>
            <a:r>
              <a:rPr lang="en-US" sz="2000" dirty="0" smtClean="0">
                <a:solidFill>
                  <a:schemeClr val="bg2">
                    <a:lumMod val="10000"/>
                  </a:schemeClr>
                </a:solidFill>
              </a:rPr>
              <a:t>Click on the plus sign to expand the Vendor’s Monthly Sales Data Section.</a:t>
            </a:r>
            <a:endParaRPr lang="en-US" sz="2000" dirty="0">
              <a:solidFill>
                <a:schemeClr val="bg2">
                  <a:lumMod val="10000"/>
                </a:schemeClr>
              </a:solidFill>
            </a:endParaRPr>
          </a:p>
        </p:txBody>
      </p:sp>
      <p:sp>
        <p:nvSpPr>
          <p:cNvPr id="18" name="Rounded Rectangle 17"/>
          <p:cNvSpPr/>
          <p:nvPr/>
        </p:nvSpPr>
        <p:spPr>
          <a:xfrm>
            <a:off x="5290703" y="2580744"/>
            <a:ext cx="3472295" cy="8738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lvl="0" indent="-457200">
              <a:buFont typeface="+mj-lt"/>
              <a:buAutoNum type="arabicPeriod" startAt="2"/>
            </a:pPr>
            <a:r>
              <a:rPr lang="en-US" sz="2000" dirty="0" smtClean="0">
                <a:solidFill>
                  <a:srgbClr val="D7D8D9">
                    <a:lumMod val="10000"/>
                  </a:srgbClr>
                </a:solidFill>
              </a:rPr>
              <a:t>Enter all required fields in which a red dot is next to the field entry. </a:t>
            </a:r>
            <a:endParaRPr lang="en-US" sz="2000" dirty="0">
              <a:solidFill>
                <a:srgbClr val="D7D8D9">
                  <a:lumMod val="10000"/>
                </a:srgbClr>
              </a:solidFill>
            </a:endParaRPr>
          </a:p>
        </p:txBody>
      </p:sp>
      <p:sp>
        <p:nvSpPr>
          <p:cNvPr id="20" name="Rectangle 5"/>
          <p:cNvSpPr txBox="1">
            <a:spLocks noChangeArrowheads="1"/>
          </p:cNvSpPr>
          <p:nvPr/>
        </p:nvSpPr>
        <p:spPr bwMode="gray">
          <a:xfrm>
            <a:off x="1819371" y="225231"/>
            <a:ext cx="5505259"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chemeClr val="bg2">
                      <a:lumMod val="10000"/>
                    </a:schemeClr>
                  </a:solidFill>
                </a:ln>
                <a:solidFill>
                  <a:schemeClr val="bg2">
                    <a:lumMod val="10000"/>
                  </a:schemeClr>
                </a:solidFill>
              </a:rPr>
              <a:t>Monthly Sales Data Entry</a:t>
            </a:r>
            <a:endParaRPr lang="en-US" sz="3000" b="1" dirty="0">
              <a:ln>
                <a:solidFill>
                  <a:schemeClr val="bg2">
                    <a:lumMod val="10000"/>
                  </a:schemeClr>
                </a:solidFill>
              </a:ln>
              <a:solidFill>
                <a:schemeClr val="bg2">
                  <a:lumMod val="10000"/>
                </a:schemeClr>
              </a:solidFill>
            </a:endParaRPr>
          </a:p>
        </p:txBody>
      </p:sp>
      <p:sp>
        <p:nvSpPr>
          <p:cNvPr id="19" name="Rounded Rectangle 18"/>
          <p:cNvSpPr/>
          <p:nvPr/>
        </p:nvSpPr>
        <p:spPr>
          <a:xfrm>
            <a:off x="381001" y="2163734"/>
            <a:ext cx="381000" cy="350866"/>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1" name="Straight Connector 20"/>
          <p:cNvCxnSpPr/>
          <p:nvPr/>
        </p:nvCxnSpPr>
        <p:spPr>
          <a:xfrm flipV="1">
            <a:off x="838199" y="1860165"/>
            <a:ext cx="2464105" cy="349635"/>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cxnSp>
        <p:nvCxnSpPr>
          <p:cNvPr id="25" name="Straight Connector 24"/>
          <p:cNvCxnSpPr/>
          <p:nvPr/>
        </p:nvCxnSpPr>
        <p:spPr>
          <a:xfrm flipH="1">
            <a:off x="3687313" y="2959446"/>
            <a:ext cx="1603391" cy="660054"/>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26" name="Rounded Rectangle 25"/>
          <p:cNvSpPr/>
          <p:nvPr/>
        </p:nvSpPr>
        <p:spPr>
          <a:xfrm>
            <a:off x="838199" y="3619500"/>
            <a:ext cx="7353301" cy="557779"/>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5" name="Rounded Rectangle 34"/>
          <p:cNvSpPr/>
          <p:nvPr/>
        </p:nvSpPr>
        <p:spPr>
          <a:xfrm>
            <a:off x="1439220" y="5354770"/>
            <a:ext cx="1262062" cy="303282"/>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8" name="Straight Connector 37"/>
          <p:cNvCxnSpPr/>
          <p:nvPr/>
        </p:nvCxnSpPr>
        <p:spPr>
          <a:xfrm flipH="1">
            <a:off x="2249904" y="4645573"/>
            <a:ext cx="1437409" cy="704850"/>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39" name="Rounded Rectangle 38"/>
          <p:cNvSpPr/>
          <p:nvPr/>
        </p:nvSpPr>
        <p:spPr>
          <a:xfrm>
            <a:off x="3646533" y="4299091"/>
            <a:ext cx="2525667" cy="87225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lvl="0" indent="-457200">
              <a:buFont typeface="+mj-lt"/>
              <a:buAutoNum type="arabicPeriod" startAt="3"/>
            </a:pPr>
            <a:r>
              <a:rPr lang="en-US" sz="2000" dirty="0" smtClean="0">
                <a:solidFill>
                  <a:srgbClr val="D7D8D9">
                    <a:lumMod val="10000"/>
                  </a:srgbClr>
                </a:solidFill>
              </a:rPr>
              <a:t>Click on </a:t>
            </a:r>
            <a:r>
              <a:rPr lang="en-US" sz="2000" b="1" dirty="0" smtClean="0">
                <a:solidFill>
                  <a:srgbClr val="D7D8D9">
                    <a:lumMod val="10000"/>
                  </a:srgbClr>
                </a:solidFill>
              </a:rPr>
              <a:t>“Add” </a:t>
            </a:r>
            <a:r>
              <a:rPr lang="en-US" sz="2000" dirty="0" smtClean="0">
                <a:solidFill>
                  <a:srgbClr val="D7D8D9">
                    <a:lumMod val="10000"/>
                  </a:srgbClr>
                </a:solidFill>
              </a:rPr>
              <a:t>to add the sales figures.</a:t>
            </a:r>
            <a:endParaRPr lang="en-US" sz="2000" dirty="0">
              <a:solidFill>
                <a:srgbClr val="D7D8D9">
                  <a:lumMod val="10000"/>
                </a:srgbClr>
              </a:solidFill>
            </a:endParaRPr>
          </a:p>
        </p:txBody>
      </p:sp>
    </p:spTree>
    <p:extLst>
      <p:ext uri="{BB962C8B-B14F-4D97-AF65-F5344CB8AC3E}">
        <p14:creationId xmlns:p14="http://schemas.microsoft.com/office/powerpoint/2010/main" val="171668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1000"/>
                                        <p:tgtEl>
                                          <p:spTgt spid="21"/>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1000"/>
                                        <p:tgtEl>
                                          <p:spTgt spid="19"/>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1000"/>
                                        <p:tgtEl>
                                          <p:spTgt spid="25"/>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1000"/>
                                        <p:tgtEl>
                                          <p:spTgt spid="26"/>
                                        </p:tgtEl>
                                      </p:cBhvr>
                                    </p:animEffect>
                                  </p:childTnLst>
                                </p:cTn>
                              </p:par>
                            </p:childTnLst>
                          </p:cTn>
                        </p:par>
                        <p:par>
                          <p:cTn id="28" fill="hold">
                            <p:stCondLst>
                              <p:cond delay="6000"/>
                            </p:stCondLst>
                            <p:childTnLst>
                              <p:par>
                                <p:cTn id="29" presetID="21" presetClass="entr" presetSubtype="1"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heel(1)">
                                      <p:cBhvr>
                                        <p:cTn id="31" dur="1000"/>
                                        <p:tgtEl>
                                          <p:spTgt spid="35"/>
                                        </p:tgtEl>
                                      </p:cBhvr>
                                    </p:animEffect>
                                  </p:childTnLst>
                                </p:cTn>
                              </p:par>
                            </p:childTnLst>
                          </p:cTn>
                        </p:par>
                        <p:par>
                          <p:cTn id="32" fill="hold">
                            <p:stCondLst>
                              <p:cond delay="7000"/>
                            </p:stCondLst>
                            <p:childTnLst>
                              <p:par>
                                <p:cTn id="33" presetID="22" presetClass="entr" presetSubtype="2"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right)">
                                      <p:cBhvr>
                                        <p:cTn id="35" dur="1000"/>
                                        <p:tgtEl>
                                          <p:spTgt spid="38"/>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6" grpId="0" animBg="1"/>
      <p:bldP spid="35"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6627" y="1128876"/>
            <a:ext cx="8110746" cy="4600249"/>
          </a:xfrm>
          <a:prstGeom prst="rect">
            <a:avLst/>
          </a:prstGeom>
          <a:ln w="19050">
            <a:solidFill>
              <a:schemeClr val="tx1"/>
            </a:solidFill>
          </a:ln>
        </p:spPr>
      </p:pic>
      <p:sp>
        <p:nvSpPr>
          <p:cNvPr id="5" name="Rounded Rectangle 4"/>
          <p:cNvSpPr/>
          <p:nvPr/>
        </p:nvSpPr>
        <p:spPr>
          <a:xfrm>
            <a:off x="762000" y="3438449"/>
            <a:ext cx="7772400" cy="90612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mj-lt"/>
              <a:buAutoNum type="arabicPeriod" startAt="4"/>
            </a:pPr>
            <a:r>
              <a:rPr lang="en-US" sz="2000" dirty="0" smtClean="0">
                <a:solidFill>
                  <a:schemeClr val="bg2">
                    <a:lumMod val="10000"/>
                  </a:schemeClr>
                </a:solidFill>
              </a:rPr>
              <a:t>After clicking the </a:t>
            </a:r>
            <a:r>
              <a:rPr lang="en-US" sz="2000" b="1" dirty="0" smtClean="0">
                <a:solidFill>
                  <a:schemeClr val="bg2">
                    <a:lumMod val="10000"/>
                  </a:schemeClr>
                </a:solidFill>
              </a:rPr>
              <a:t>“Add” </a:t>
            </a:r>
            <a:r>
              <a:rPr lang="en-US" sz="2000" dirty="0" smtClean="0">
                <a:solidFill>
                  <a:schemeClr val="bg2">
                    <a:lumMod val="10000"/>
                  </a:schemeClr>
                </a:solidFill>
              </a:rPr>
              <a:t>button, entries will appear here. Click the </a:t>
            </a:r>
            <a:r>
              <a:rPr lang="en-US" sz="2000" b="1" dirty="0" smtClean="0">
                <a:solidFill>
                  <a:schemeClr val="bg2">
                    <a:lumMod val="10000"/>
                  </a:schemeClr>
                </a:solidFill>
              </a:rPr>
              <a:t>“Edit” </a:t>
            </a:r>
            <a:r>
              <a:rPr lang="en-US" sz="2000" dirty="0" smtClean="0">
                <a:solidFill>
                  <a:schemeClr val="bg2">
                    <a:lumMod val="10000"/>
                  </a:schemeClr>
                </a:solidFill>
              </a:rPr>
              <a:t>hyperlink to make changes and click the </a:t>
            </a:r>
            <a:r>
              <a:rPr lang="en-US" sz="2000" b="1" dirty="0" smtClean="0">
                <a:solidFill>
                  <a:schemeClr val="bg2">
                    <a:lumMod val="10000"/>
                  </a:schemeClr>
                </a:solidFill>
              </a:rPr>
              <a:t>“Update” </a:t>
            </a:r>
            <a:r>
              <a:rPr lang="en-US" sz="2000" dirty="0" smtClean="0">
                <a:solidFill>
                  <a:schemeClr val="bg2">
                    <a:lumMod val="10000"/>
                  </a:schemeClr>
                </a:solidFill>
              </a:rPr>
              <a:t>button. </a:t>
            </a:r>
            <a:endParaRPr lang="en-US" sz="2000" dirty="0">
              <a:solidFill>
                <a:schemeClr val="bg2">
                  <a:lumMod val="10000"/>
                </a:schemeClr>
              </a:solidFill>
            </a:endParaRPr>
          </a:p>
        </p:txBody>
      </p:sp>
      <p:sp>
        <p:nvSpPr>
          <p:cNvPr id="20" name="Rectangle 5"/>
          <p:cNvSpPr txBox="1">
            <a:spLocks noChangeArrowheads="1"/>
          </p:cNvSpPr>
          <p:nvPr/>
        </p:nvSpPr>
        <p:spPr bwMode="gray">
          <a:xfrm>
            <a:off x="1819371" y="225231"/>
            <a:ext cx="5505259"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chemeClr val="bg2">
                      <a:lumMod val="10000"/>
                    </a:schemeClr>
                  </a:solidFill>
                </a:ln>
                <a:solidFill>
                  <a:schemeClr val="bg2">
                    <a:lumMod val="10000"/>
                  </a:schemeClr>
                </a:solidFill>
              </a:rPr>
              <a:t>Monthly Sales Data Entry</a:t>
            </a:r>
            <a:endParaRPr lang="en-US" sz="3000" b="1" dirty="0">
              <a:ln>
                <a:solidFill>
                  <a:schemeClr val="bg2">
                    <a:lumMod val="10000"/>
                  </a:schemeClr>
                </a:solidFill>
              </a:ln>
              <a:solidFill>
                <a:schemeClr val="bg2">
                  <a:lumMod val="10000"/>
                </a:schemeClr>
              </a:solidFill>
            </a:endParaRPr>
          </a:p>
        </p:txBody>
      </p:sp>
      <p:cxnSp>
        <p:nvCxnSpPr>
          <p:cNvPr id="21" name="Straight Connector 20"/>
          <p:cNvCxnSpPr/>
          <p:nvPr/>
        </p:nvCxnSpPr>
        <p:spPr>
          <a:xfrm flipH="1" flipV="1">
            <a:off x="1219200" y="3134881"/>
            <a:ext cx="800100" cy="303568"/>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26" name="Rounded Rectangle 25"/>
          <p:cNvSpPr/>
          <p:nvPr/>
        </p:nvSpPr>
        <p:spPr>
          <a:xfrm>
            <a:off x="762000" y="2462187"/>
            <a:ext cx="7543800" cy="672692"/>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5" name="Rounded Rectangle 34"/>
          <p:cNvSpPr/>
          <p:nvPr/>
        </p:nvSpPr>
        <p:spPr>
          <a:xfrm>
            <a:off x="4152900" y="5425843"/>
            <a:ext cx="1447800" cy="303282"/>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38" name="Straight Connector 37"/>
          <p:cNvCxnSpPr>
            <a:stCxn id="39" idx="1"/>
          </p:cNvCxnSpPr>
          <p:nvPr/>
        </p:nvCxnSpPr>
        <p:spPr>
          <a:xfrm flipH="1" flipV="1">
            <a:off x="5372100" y="5729125"/>
            <a:ext cx="445919" cy="168170"/>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39" name="Rounded Rectangle 38"/>
          <p:cNvSpPr/>
          <p:nvPr/>
        </p:nvSpPr>
        <p:spPr>
          <a:xfrm>
            <a:off x="5818019" y="5262771"/>
            <a:ext cx="3162300" cy="12690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lvl="0" indent="-457200">
              <a:buFont typeface="+mj-lt"/>
              <a:buAutoNum type="arabicPeriod" startAt="5"/>
            </a:pPr>
            <a:r>
              <a:rPr lang="en-US" sz="2000" dirty="0" smtClean="0">
                <a:solidFill>
                  <a:srgbClr val="D7D8D9">
                    <a:lumMod val="10000"/>
                  </a:srgbClr>
                </a:solidFill>
              </a:rPr>
              <a:t>Click the </a:t>
            </a:r>
            <a:r>
              <a:rPr lang="en-US" sz="2000" b="1" dirty="0" smtClean="0">
                <a:solidFill>
                  <a:srgbClr val="D7D8D9">
                    <a:lumMod val="10000"/>
                  </a:srgbClr>
                </a:solidFill>
              </a:rPr>
              <a:t>“Save Food Sales” </a:t>
            </a:r>
            <a:r>
              <a:rPr lang="en-US" sz="2000" dirty="0" smtClean="0">
                <a:solidFill>
                  <a:srgbClr val="D7D8D9">
                    <a:lumMod val="10000"/>
                  </a:srgbClr>
                </a:solidFill>
              </a:rPr>
              <a:t>button to save the entered information. </a:t>
            </a:r>
            <a:endParaRPr lang="en-US" sz="2000" dirty="0">
              <a:solidFill>
                <a:srgbClr val="D7D8D9">
                  <a:lumMod val="10000"/>
                </a:srgbClr>
              </a:solidFill>
            </a:endParaRPr>
          </a:p>
        </p:txBody>
      </p:sp>
    </p:spTree>
    <p:extLst>
      <p:ext uri="{BB962C8B-B14F-4D97-AF65-F5344CB8AC3E}">
        <p14:creationId xmlns:p14="http://schemas.microsoft.com/office/powerpoint/2010/main" val="10606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1000"/>
                                        <p:tgtEl>
                                          <p:spTgt spid="26"/>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heel(1)">
                                      <p:cBhvr>
                                        <p:cTn id="19" dur="1000"/>
                                        <p:tgtEl>
                                          <p:spTgt spid="35"/>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right)">
                                      <p:cBhvr>
                                        <p:cTn id="23" dur="1000"/>
                                        <p:tgtEl>
                                          <p:spTgt spid="38"/>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35"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txBox="1">
            <a:spLocks noChangeArrowheads="1"/>
          </p:cNvSpPr>
          <p:nvPr/>
        </p:nvSpPr>
        <p:spPr bwMode="gray">
          <a:xfrm>
            <a:off x="1819371" y="333762"/>
            <a:ext cx="5505259"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chemeClr val="bg2">
                      <a:lumMod val="10000"/>
                    </a:schemeClr>
                  </a:solidFill>
                </a:ln>
                <a:solidFill>
                  <a:schemeClr val="bg2">
                    <a:lumMod val="10000"/>
                  </a:schemeClr>
                </a:solidFill>
              </a:rPr>
              <a:t>Please Note…</a:t>
            </a:r>
            <a:endParaRPr lang="en-US" sz="3000" b="1" dirty="0">
              <a:ln>
                <a:solidFill>
                  <a:schemeClr val="bg2">
                    <a:lumMod val="10000"/>
                  </a:schemeClr>
                </a:solidFill>
              </a:ln>
              <a:solidFill>
                <a:schemeClr val="bg2">
                  <a:lumMod val="10000"/>
                </a:schemeClr>
              </a:solidFill>
            </a:endParaRPr>
          </a:p>
        </p:txBody>
      </p:sp>
      <p:pic>
        <p:nvPicPr>
          <p:cNvPr id="19" name="Picture 18"/>
          <p:cNvPicPr>
            <a:picLocks noChangeAspect="1"/>
          </p:cNvPicPr>
          <p:nvPr/>
        </p:nvPicPr>
        <p:blipFill>
          <a:blip r:embed="rId2"/>
          <a:stretch>
            <a:fillRect/>
          </a:stretch>
        </p:blipFill>
        <p:spPr>
          <a:xfrm>
            <a:off x="823024" y="1516945"/>
            <a:ext cx="1331949" cy="1873955"/>
          </a:xfrm>
          <a:prstGeom prst="rect">
            <a:avLst/>
          </a:prstGeom>
        </p:spPr>
      </p:pic>
      <p:sp>
        <p:nvSpPr>
          <p:cNvPr id="1033" name="TextBox 1032"/>
          <p:cNvSpPr txBox="1"/>
          <p:nvPr/>
        </p:nvSpPr>
        <p:spPr>
          <a:xfrm>
            <a:off x="2324100" y="1913572"/>
            <a:ext cx="5829300" cy="3139321"/>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All vendors who are approved to submit UPC codes are </a:t>
            </a:r>
            <a:r>
              <a:rPr lang="en-US" b="1" u="sng" dirty="0" smtClean="0"/>
              <a:t>required</a:t>
            </a:r>
            <a:r>
              <a:rPr lang="en-US" dirty="0" smtClean="0"/>
              <a:t> to complete the Food Sales Assessment and submit Sales and Use Documents (ST3’s) through the SENDSS website.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Vendors completing the Shelf Price survey (vendors who do not submit UPC’s) are </a:t>
            </a:r>
            <a:r>
              <a:rPr lang="en-US" b="1" u="sng" dirty="0" smtClean="0"/>
              <a:t>required</a:t>
            </a:r>
            <a:r>
              <a:rPr lang="en-US" dirty="0" smtClean="0"/>
              <a:t> to complete the Shelf Price Survey, Food Sales Assessment and </a:t>
            </a:r>
            <a:r>
              <a:rPr lang="en-US" dirty="0"/>
              <a:t>submit Sales and Use Documents (ST3’s) through the </a:t>
            </a:r>
            <a:r>
              <a:rPr lang="en-US" dirty="0" smtClean="0"/>
              <a:t>SENDSS </a:t>
            </a:r>
            <a:r>
              <a:rPr lang="en-US" dirty="0"/>
              <a:t>website. </a:t>
            </a:r>
            <a:endParaRPr lang="en-US" dirty="0" smtClean="0"/>
          </a:p>
          <a:p>
            <a:endParaRPr lang="en-US" dirty="0"/>
          </a:p>
        </p:txBody>
      </p:sp>
    </p:spTree>
    <p:extLst>
      <p:ext uri="{BB962C8B-B14F-4D97-AF65-F5344CB8AC3E}">
        <p14:creationId xmlns:p14="http://schemas.microsoft.com/office/powerpoint/2010/main" val="32677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childTnLst>
                          </p:cTn>
                        </p:par>
                        <p:par>
                          <p:cTn id="8" fill="hold">
                            <p:stCondLst>
                              <p:cond delay="1000"/>
                            </p:stCondLst>
                            <p:childTnLst>
                              <p:par>
                                <p:cTn id="9" presetID="35" presetClass="emph" presetSubtype="0" repeatCount="indefinite" fill="hold" nodeType="afterEffect">
                                  <p:stCondLst>
                                    <p:cond delay="0"/>
                                  </p:stCondLst>
                                  <p:endCondLst>
                                    <p:cond evt="onNext" delay="0">
                                      <p:tgtEl>
                                        <p:sldTgt/>
                                      </p:tgtEl>
                                    </p:cond>
                                  </p:endCondLst>
                                  <p:childTnLst>
                                    <p:anim calcmode="discrete" valueType="str">
                                      <p:cBhvr>
                                        <p:cTn id="10" dur="1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3505200"/>
            <a:ext cx="9144000" cy="0"/>
          </a:xfrm>
          <a:prstGeom prst="line">
            <a:avLst/>
          </a:prstGeom>
          <a:noFill/>
          <a:ln w="38100" cap="flat" cmpd="sng" algn="ctr">
            <a:solidFill>
              <a:sysClr val="windowText" lastClr="000000"/>
            </a:solidFill>
            <a:prstDash val="solid"/>
          </a:ln>
          <a:effectLst/>
        </p:spPr>
      </p:cxnSp>
      <p:cxnSp>
        <p:nvCxnSpPr>
          <p:cNvPr id="13" name="Straight Connector 12"/>
          <p:cNvCxnSpPr/>
          <p:nvPr/>
        </p:nvCxnSpPr>
        <p:spPr>
          <a:xfrm>
            <a:off x="0" y="4648200"/>
            <a:ext cx="9144000" cy="0"/>
          </a:xfrm>
          <a:prstGeom prst="line">
            <a:avLst/>
          </a:prstGeom>
          <a:noFill/>
          <a:ln w="38100" cap="flat" cmpd="sng" algn="ctr">
            <a:solidFill>
              <a:sysClr val="windowText" lastClr="000000"/>
            </a:solidFill>
            <a:prstDash val="solid"/>
          </a:ln>
          <a:effectLst/>
        </p:spPr>
      </p:cxnSp>
      <p:sp>
        <p:nvSpPr>
          <p:cNvPr id="5" name="Rectangle 5"/>
          <p:cNvSpPr txBox="1">
            <a:spLocks noChangeArrowheads="1"/>
          </p:cNvSpPr>
          <p:nvPr/>
        </p:nvSpPr>
        <p:spPr bwMode="gray">
          <a:xfrm>
            <a:off x="0" y="3642440"/>
            <a:ext cx="9144000" cy="7771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r>
              <a:rPr lang="en-US" sz="2400" b="1" kern="0" dirty="0">
                <a:solidFill>
                  <a:sysClr val="window" lastClr="FFFFFF"/>
                </a:solidFill>
              </a:rPr>
              <a:t> </a:t>
            </a:r>
            <a:r>
              <a:rPr lang="en-US" sz="2400" b="1" kern="0" dirty="0" smtClean="0">
                <a:solidFill>
                  <a:schemeClr val="tx1"/>
                </a:solidFill>
              </a:rPr>
              <a:t>Retrieving Sales and Use Documents (ST3)</a:t>
            </a:r>
            <a:endParaRPr lang="en-US" sz="2400" b="1" kern="0" dirty="0">
              <a:solidFill>
                <a:schemeClr val="tx1"/>
              </a:solidFill>
            </a:endParaRPr>
          </a:p>
        </p:txBody>
      </p:sp>
    </p:spTree>
    <p:extLst>
      <p:ext uri="{BB962C8B-B14F-4D97-AF65-F5344CB8AC3E}">
        <p14:creationId xmlns:p14="http://schemas.microsoft.com/office/powerpoint/2010/main" val="30468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351" t="14561" r="22109" b="2885"/>
          <a:stretch/>
        </p:blipFill>
        <p:spPr bwMode="auto">
          <a:xfrm>
            <a:off x="152400" y="1066800"/>
            <a:ext cx="5780043"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4419600" y="2705874"/>
            <a:ext cx="1371600" cy="646926"/>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5" name="Straight Connector 4"/>
          <p:cNvCxnSpPr/>
          <p:nvPr/>
        </p:nvCxnSpPr>
        <p:spPr>
          <a:xfrm flipH="1">
            <a:off x="5791200" y="2362200"/>
            <a:ext cx="762000" cy="667137"/>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6" name="Rounded Rectangle 5"/>
          <p:cNvSpPr/>
          <p:nvPr/>
        </p:nvSpPr>
        <p:spPr>
          <a:xfrm>
            <a:off x="6487513" y="1066800"/>
            <a:ext cx="2438400" cy="2133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smtClean="0"/>
              <a:t>Step 1</a:t>
            </a:r>
            <a:r>
              <a:rPr lang="en-US" sz="2000" b="1" dirty="0" smtClean="0"/>
              <a:t>:</a:t>
            </a:r>
            <a:r>
              <a:rPr lang="en-US" sz="2000" dirty="0" smtClean="0"/>
              <a:t> Log-In using the username and  password provided by the GA Department of Revenue. </a:t>
            </a:r>
            <a:endParaRPr lang="en-US" sz="2000" dirty="0"/>
          </a:p>
        </p:txBody>
      </p:sp>
      <p:sp>
        <p:nvSpPr>
          <p:cNvPr id="7" name="Rounded Rectangle 6"/>
          <p:cNvSpPr/>
          <p:nvPr/>
        </p:nvSpPr>
        <p:spPr>
          <a:xfrm>
            <a:off x="5018043" y="3657600"/>
            <a:ext cx="914400" cy="329684"/>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8" name="Straight Connector 7"/>
          <p:cNvCxnSpPr/>
          <p:nvPr/>
        </p:nvCxnSpPr>
        <p:spPr>
          <a:xfrm>
            <a:off x="5932443" y="3987284"/>
            <a:ext cx="1077957" cy="1499116"/>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9" name="Rounded Rectangle 8"/>
          <p:cNvSpPr/>
          <p:nvPr/>
        </p:nvSpPr>
        <p:spPr>
          <a:xfrm>
            <a:off x="6332731" y="3822442"/>
            <a:ext cx="2747964" cy="231165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2000" b="1" u="sng" dirty="0" smtClean="0"/>
              <a:t>Please Note</a:t>
            </a:r>
            <a:r>
              <a:rPr lang="en-US" sz="2000" b="1" dirty="0" smtClean="0"/>
              <a:t>:</a:t>
            </a:r>
            <a:r>
              <a:rPr lang="en-US" sz="2000" dirty="0" smtClean="0"/>
              <a:t> If you forgot the username and password, click on the “</a:t>
            </a:r>
            <a:r>
              <a:rPr lang="en-US" sz="2000" b="1" u="sng" dirty="0" smtClean="0"/>
              <a:t>Forgot Username</a:t>
            </a:r>
            <a:r>
              <a:rPr lang="en-US" sz="2000" dirty="0" smtClean="0"/>
              <a:t>” or “</a:t>
            </a:r>
            <a:r>
              <a:rPr lang="en-US" sz="2000" b="1" u="sng" dirty="0" smtClean="0"/>
              <a:t>Forgot Password</a:t>
            </a:r>
            <a:r>
              <a:rPr lang="en-US" sz="2000" dirty="0" smtClean="0"/>
              <a:t>” link.</a:t>
            </a:r>
            <a:endParaRPr lang="en-US" sz="2000" dirty="0"/>
          </a:p>
        </p:txBody>
      </p:sp>
      <p:sp>
        <p:nvSpPr>
          <p:cNvPr id="10" name="Rectangle 5"/>
          <p:cNvSpPr txBox="1">
            <a:spLocks noChangeArrowheads="1"/>
          </p:cNvSpPr>
          <p:nvPr/>
        </p:nvSpPr>
        <p:spPr bwMode="gray">
          <a:xfrm>
            <a:off x="1219200" y="213439"/>
            <a:ext cx="6705600" cy="59427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marL="0" marR="0" lvl="0" indent="0" algn="ctr" defTabSz="914400" eaLnBrk="0" fontAlgn="auto" latinLnBrk="0" hangingPunct="0">
              <a:lnSpc>
                <a:spcPct val="95000"/>
              </a:lnSpc>
              <a:spcBef>
                <a:spcPts val="0"/>
              </a:spcBef>
              <a:spcAft>
                <a:spcPts val="0"/>
              </a:spcAft>
              <a:buClrTx/>
              <a:buSzTx/>
              <a:buFontTx/>
              <a:buNone/>
              <a:tabLst/>
              <a:defRPr/>
            </a:pPr>
            <a:r>
              <a:rPr kumimoji="0" lang="en-US" sz="3000" b="1" i="0" u="none" strike="noStrike" kern="0" cap="none" spc="0" normalizeH="0" baseline="0" noProof="0" dirty="0" smtClean="0">
                <a:ln>
                  <a:solidFill>
                    <a:srgbClr val="D7D8D9">
                      <a:lumMod val="10000"/>
                    </a:srgbClr>
                  </a:solidFill>
                </a:ln>
                <a:solidFill>
                  <a:srgbClr val="D7D8D9">
                    <a:lumMod val="10000"/>
                  </a:srgbClr>
                </a:solidFill>
                <a:effectLst/>
                <a:uLnTx/>
                <a:uFillTx/>
                <a:latin typeface="Calibri"/>
                <a:ea typeface="+mn-ea"/>
                <a:cs typeface="+mn-cs"/>
              </a:rPr>
              <a:t>Logging In to the GA Tax Center</a:t>
            </a:r>
          </a:p>
        </p:txBody>
      </p:sp>
    </p:spTree>
    <p:extLst>
      <p:ext uri="{BB962C8B-B14F-4D97-AF65-F5344CB8AC3E}">
        <p14:creationId xmlns:p14="http://schemas.microsoft.com/office/powerpoint/2010/main" val="3279446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g342339" descr="55ab8178-89be-440d-88c6-0f9dc0134067"/>
          <p:cNvPicPr>
            <a:picLocks noChangeAspect="1" noChangeArrowheads="1"/>
          </p:cNvPicPr>
          <p:nvPr/>
        </p:nvPicPr>
        <p:blipFill rotWithShape="1">
          <a:blip r:embed="rId2">
            <a:extLst>
              <a:ext uri="{28A0092B-C50C-407E-A947-70E740481C1C}">
                <a14:useLocalDpi xmlns:a14="http://schemas.microsoft.com/office/drawing/2010/main" val="0"/>
              </a:ext>
            </a:extLst>
          </a:blip>
          <a:srcRect l="7746" t="7304" r="7746" b="28690"/>
          <a:stretch/>
        </p:blipFill>
        <p:spPr bwMode="auto">
          <a:xfrm>
            <a:off x="-1" y="1893195"/>
            <a:ext cx="9144001" cy="4237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981201" y="4394716"/>
            <a:ext cx="914400" cy="329684"/>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7" name="Straight Connector 6"/>
          <p:cNvCxnSpPr/>
          <p:nvPr/>
        </p:nvCxnSpPr>
        <p:spPr>
          <a:xfrm flipH="1">
            <a:off x="1600200" y="4724400"/>
            <a:ext cx="447674" cy="1194316"/>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604837" y="5752088"/>
            <a:ext cx="2438400" cy="87731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smtClean="0"/>
              <a:t>Step 2</a:t>
            </a:r>
            <a:r>
              <a:rPr lang="en-US" sz="2000" b="1" dirty="0" smtClean="0"/>
              <a:t>:</a:t>
            </a:r>
            <a:r>
              <a:rPr lang="en-US" sz="2000" dirty="0" smtClean="0"/>
              <a:t> Click on the “</a:t>
            </a:r>
            <a:r>
              <a:rPr lang="en-US" sz="2000" b="1" u="sng" dirty="0" smtClean="0"/>
              <a:t>Accounts</a:t>
            </a:r>
            <a:r>
              <a:rPr lang="en-US" sz="2000" dirty="0" smtClean="0"/>
              <a:t>” tab.</a:t>
            </a:r>
            <a:endParaRPr lang="en-US" sz="2000" dirty="0"/>
          </a:p>
        </p:txBody>
      </p:sp>
      <p:cxnSp>
        <p:nvCxnSpPr>
          <p:cNvPr id="10" name="Straight Connector 9"/>
          <p:cNvCxnSpPr/>
          <p:nvPr/>
        </p:nvCxnSpPr>
        <p:spPr>
          <a:xfrm>
            <a:off x="2743201" y="5486400"/>
            <a:ext cx="1828798" cy="531376"/>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Rounded Rectangle 12"/>
          <p:cNvSpPr/>
          <p:nvPr/>
        </p:nvSpPr>
        <p:spPr>
          <a:xfrm>
            <a:off x="4541519" y="5752088"/>
            <a:ext cx="2438400" cy="87731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smtClean="0"/>
              <a:t>Step 3</a:t>
            </a:r>
            <a:r>
              <a:rPr lang="en-US" sz="2000" b="1" dirty="0" smtClean="0"/>
              <a:t>: </a:t>
            </a:r>
            <a:r>
              <a:rPr lang="en-US" sz="2000" dirty="0"/>
              <a:t>C</a:t>
            </a:r>
            <a:r>
              <a:rPr lang="en-US" sz="2000" dirty="0" smtClean="0"/>
              <a:t>lick on your account number. </a:t>
            </a:r>
            <a:endParaRPr lang="en-US" sz="2000" dirty="0"/>
          </a:p>
        </p:txBody>
      </p:sp>
      <p:sp>
        <p:nvSpPr>
          <p:cNvPr id="14" name="Rounded Rectangle 13"/>
          <p:cNvSpPr/>
          <p:nvPr/>
        </p:nvSpPr>
        <p:spPr>
          <a:xfrm>
            <a:off x="1981201" y="5156716"/>
            <a:ext cx="762000" cy="405884"/>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Rectangle 5"/>
          <p:cNvSpPr txBox="1">
            <a:spLocks noChangeArrowheads="1"/>
          </p:cNvSpPr>
          <p:nvPr/>
        </p:nvSpPr>
        <p:spPr bwMode="gray">
          <a:xfrm>
            <a:off x="1219200" y="213440"/>
            <a:ext cx="6705600" cy="5485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marL="0" marR="0" lvl="0" indent="0" algn="ctr" defTabSz="914400" eaLnBrk="0" fontAlgn="auto" latinLnBrk="0" hangingPunct="0">
              <a:lnSpc>
                <a:spcPct val="95000"/>
              </a:lnSpc>
              <a:spcBef>
                <a:spcPts val="0"/>
              </a:spcBef>
              <a:spcAft>
                <a:spcPts val="0"/>
              </a:spcAft>
              <a:buClrTx/>
              <a:buSzTx/>
              <a:buFontTx/>
              <a:buNone/>
              <a:tabLst/>
              <a:defRPr/>
            </a:pPr>
            <a:r>
              <a:rPr kumimoji="0" lang="en-US" sz="3000" b="1" i="0" u="none" strike="noStrike" kern="0" cap="none" spc="0" normalizeH="0" baseline="0" noProof="0" dirty="0" smtClean="0">
                <a:ln>
                  <a:solidFill>
                    <a:srgbClr val="D7D8D9">
                      <a:lumMod val="10000"/>
                    </a:srgbClr>
                  </a:solidFill>
                </a:ln>
                <a:solidFill>
                  <a:srgbClr val="D7D8D9">
                    <a:lumMod val="10000"/>
                  </a:srgbClr>
                </a:solidFill>
                <a:effectLst/>
                <a:uLnTx/>
                <a:uFillTx/>
                <a:latin typeface="Calibri"/>
                <a:ea typeface="+mn-ea"/>
                <a:cs typeface="+mn-cs"/>
              </a:rPr>
              <a:t>Selecting an Account</a:t>
            </a:r>
          </a:p>
        </p:txBody>
      </p:sp>
    </p:spTree>
    <p:extLst>
      <p:ext uri="{BB962C8B-B14F-4D97-AF65-F5344CB8AC3E}">
        <p14:creationId xmlns:p14="http://schemas.microsoft.com/office/powerpoint/2010/main" val="3633176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img236235" descr="9d46a8d4-7e1c-49c1-b344-fa790c45615a"/>
          <p:cNvPicPr>
            <a:picLocks noChangeAspect="1" noChangeArrowheads="1"/>
          </p:cNvPicPr>
          <p:nvPr/>
        </p:nvPicPr>
        <p:blipFill rotWithShape="1">
          <a:blip r:embed="rId2">
            <a:extLst>
              <a:ext uri="{28A0092B-C50C-407E-A947-70E740481C1C}">
                <a14:useLocalDpi xmlns:a14="http://schemas.microsoft.com/office/drawing/2010/main" val="0"/>
              </a:ext>
            </a:extLst>
          </a:blip>
          <a:srcRect l="7946" t="9780" r="7858"/>
          <a:stretch/>
        </p:blipFill>
        <p:spPr bwMode="auto">
          <a:xfrm>
            <a:off x="25757" y="838200"/>
            <a:ext cx="9118243" cy="384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3505200" y="3962400"/>
            <a:ext cx="0" cy="162966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2" name="Rounded Rectangle 11"/>
          <p:cNvSpPr/>
          <p:nvPr/>
        </p:nvSpPr>
        <p:spPr>
          <a:xfrm>
            <a:off x="1905000" y="5257800"/>
            <a:ext cx="2895600" cy="10287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smtClean="0"/>
              <a:t>Step 4</a:t>
            </a:r>
            <a:r>
              <a:rPr lang="en-US" sz="2000" b="1" dirty="0" smtClean="0"/>
              <a:t>: </a:t>
            </a:r>
            <a:r>
              <a:rPr lang="en-US" sz="2000" dirty="0"/>
              <a:t>C</a:t>
            </a:r>
            <a:r>
              <a:rPr lang="en-US" sz="2000" dirty="0" smtClean="0"/>
              <a:t>lick on the sub-tab “</a:t>
            </a:r>
            <a:r>
              <a:rPr lang="en-US" sz="2000" b="1" u="sng" dirty="0" smtClean="0"/>
              <a:t>All Periods/Period</a:t>
            </a:r>
            <a:r>
              <a:rPr lang="en-US" sz="2000" dirty="0" smtClean="0"/>
              <a:t>”.</a:t>
            </a:r>
            <a:endParaRPr lang="en-US" sz="2000" dirty="0"/>
          </a:p>
        </p:txBody>
      </p:sp>
      <p:sp>
        <p:nvSpPr>
          <p:cNvPr id="13" name="Rounded Rectangle 12"/>
          <p:cNvSpPr/>
          <p:nvPr/>
        </p:nvSpPr>
        <p:spPr>
          <a:xfrm>
            <a:off x="3276600" y="3657600"/>
            <a:ext cx="2057400" cy="304800"/>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18" name="Straight Connector 17"/>
          <p:cNvCxnSpPr/>
          <p:nvPr/>
        </p:nvCxnSpPr>
        <p:spPr>
          <a:xfrm flipV="1">
            <a:off x="6934200" y="4854208"/>
            <a:ext cx="0" cy="100320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Rounded Rectangle 18"/>
          <p:cNvSpPr/>
          <p:nvPr/>
        </p:nvSpPr>
        <p:spPr>
          <a:xfrm>
            <a:off x="5638800" y="5605389"/>
            <a:ext cx="2438400" cy="113412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smtClean="0"/>
              <a:t>Step 5</a:t>
            </a:r>
            <a:r>
              <a:rPr lang="en-US" sz="2000" b="1" dirty="0" smtClean="0"/>
              <a:t>: </a:t>
            </a:r>
            <a:r>
              <a:rPr lang="en-US" sz="2000" dirty="0" smtClean="0"/>
              <a:t>Search under the “</a:t>
            </a:r>
            <a:r>
              <a:rPr lang="en-US" sz="2000" b="1" u="sng" dirty="0" smtClean="0"/>
              <a:t>Periods</a:t>
            </a:r>
            <a:r>
              <a:rPr lang="en-US" sz="2000" dirty="0" smtClean="0"/>
              <a:t>” tab.</a:t>
            </a:r>
            <a:endParaRPr lang="en-US" sz="2000" dirty="0"/>
          </a:p>
        </p:txBody>
      </p:sp>
      <p:sp>
        <p:nvSpPr>
          <p:cNvPr id="20" name="Rounded Rectangle 19"/>
          <p:cNvSpPr/>
          <p:nvPr/>
        </p:nvSpPr>
        <p:spPr>
          <a:xfrm>
            <a:off x="1905000" y="3894356"/>
            <a:ext cx="7208518" cy="959852"/>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Rectangle 5"/>
          <p:cNvSpPr txBox="1">
            <a:spLocks noChangeArrowheads="1"/>
          </p:cNvSpPr>
          <p:nvPr/>
        </p:nvSpPr>
        <p:spPr bwMode="gray">
          <a:xfrm>
            <a:off x="1232078" y="-29395"/>
            <a:ext cx="6705600" cy="75329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marL="0" marR="0" lvl="0" indent="0" algn="ctr" defTabSz="914400" eaLnBrk="0" fontAlgn="auto" latinLnBrk="0" hangingPunct="0">
              <a:lnSpc>
                <a:spcPct val="95000"/>
              </a:lnSpc>
              <a:spcBef>
                <a:spcPts val="0"/>
              </a:spcBef>
              <a:spcAft>
                <a:spcPts val="0"/>
              </a:spcAft>
              <a:buClrTx/>
              <a:buSzTx/>
              <a:buFontTx/>
              <a:buNone/>
              <a:tabLst/>
              <a:defRPr/>
            </a:pPr>
            <a:r>
              <a:rPr kumimoji="0" lang="en-US" sz="3000" b="1" i="0" u="none" strike="noStrike" kern="0" cap="none" spc="0" normalizeH="0" baseline="0" noProof="0" dirty="0" smtClean="0">
                <a:ln>
                  <a:solidFill>
                    <a:srgbClr val="D7D8D9">
                      <a:lumMod val="10000"/>
                    </a:srgbClr>
                  </a:solidFill>
                </a:ln>
                <a:solidFill>
                  <a:srgbClr val="D7D8D9">
                    <a:lumMod val="10000"/>
                  </a:srgbClr>
                </a:solidFill>
                <a:effectLst/>
                <a:uLnTx/>
                <a:uFillTx/>
                <a:latin typeface="Calibri"/>
                <a:ea typeface="+mn-ea"/>
                <a:cs typeface="+mn-cs"/>
              </a:rPr>
              <a:t>Searching and Selecting a Tax Period</a:t>
            </a:r>
          </a:p>
        </p:txBody>
      </p:sp>
    </p:spTree>
    <p:extLst>
      <p:ext uri="{BB962C8B-B14F-4D97-AF65-F5344CB8AC3E}">
        <p14:creationId xmlns:p14="http://schemas.microsoft.com/office/powerpoint/2010/main" val="387413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g973235" descr="1ef8c0bf-3f46-473e-a64a-2947a40acb0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17" y="1638299"/>
            <a:ext cx="4044677" cy="4267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rot="10800000" flipV="1">
            <a:off x="3605210" y="3124199"/>
            <a:ext cx="1728793" cy="772952"/>
          </a:xfrm>
          <a:prstGeom prst="bentConnector3">
            <a:avLst>
              <a:gd name="adj1" fmla="val 50000"/>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Rounded Rectangle 6"/>
          <p:cNvSpPr/>
          <p:nvPr/>
        </p:nvSpPr>
        <p:spPr>
          <a:xfrm>
            <a:off x="4648200" y="1905000"/>
            <a:ext cx="2438400" cy="160567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smtClean="0"/>
              <a:t>Step 6</a:t>
            </a:r>
            <a:r>
              <a:rPr lang="en-US" sz="2000" b="1" dirty="0" smtClean="0"/>
              <a:t>: </a:t>
            </a:r>
            <a:r>
              <a:rPr lang="en-US" sz="2000" dirty="0"/>
              <a:t>C</a:t>
            </a:r>
            <a:r>
              <a:rPr lang="en-US" sz="2000" dirty="0" smtClean="0"/>
              <a:t>lick on “</a:t>
            </a:r>
            <a:r>
              <a:rPr lang="en-US" sz="2000" b="1" u="sng" dirty="0" smtClean="0"/>
              <a:t>View Return</a:t>
            </a:r>
            <a:r>
              <a:rPr lang="en-US" sz="2000" dirty="0" smtClean="0"/>
              <a:t>” and select the return period you wish to review.</a:t>
            </a:r>
            <a:endParaRPr lang="en-US" sz="2000" dirty="0"/>
          </a:p>
        </p:txBody>
      </p:sp>
      <p:sp>
        <p:nvSpPr>
          <p:cNvPr id="8" name="Rounded Rectangle 7"/>
          <p:cNvSpPr/>
          <p:nvPr/>
        </p:nvSpPr>
        <p:spPr>
          <a:xfrm>
            <a:off x="2662234" y="3106173"/>
            <a:ext cx="942975" cy="2743200"/>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ounded Rectangle 30"/>
          <p:cNvSpPr/>
          <p:nvPr/>
        </p:nvSpPr>
        <p:spPr>
          <a:xfrm>
            <a:off x="4800600" y="4058673"/>
            <a:ext cx="4114800" cy="119912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a:t>R</a:t>
            </a:r>
            <a:r>
              <a:rPr lang="en-US" sz="2000" b="1" u="sng" dirty="0" smtClean="0"/>
              <a:t>eminder</a:t>
            </a:r>
            <a:r>
              <a:rPr lang="en-US" sz="2000" b="1" dirty="0" smtClean="0"/>
              <a:t>: </a:t>
            </a:r>
            <a:r>
              <a:rPr lang="en-US" sz="2000" dirty="0" smtClean="0"/>
              <a:t>The selected document can be saved to PDF. The print tab gives you the option to save the selected file. </a:t>
            </a:r>
            <a:endParaRPr lang="en-US" sz="2000" dirty="0"/>
          </a:p>
        </p:txBody>
      </p:sp>
      <p:sp>
        <p:nvSpPr>
          <p:cNvPr id="10" name="Rectangle 5"/>
          <p:cNvSpPr txBox="1">
            <a:spLocks noChangeArrowheads="1"/>
          </p:cNvSpPr>
          <p:nvPr/>
        </p:nvSpPr>
        <p:spPr bwMode="gray">
          <a:xfrm>
            <a:off x="1232078" y="169303"/>
            <a:ext cx="6705600" cy="5485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marL="0" marR="0" lvl="0" indent="0" algn="ctr" defTabSz="914400" eaLnBrk="0" fontAlgn="auto" latinLnBrk="0" hangingPunct="0">
              <a:lnSpc>
                <a:spcPct val="95000"/>
              </a:lnSpc>
              <a:spcBef>
                <a:spcPts val="0"/>
              </a:spcBef>
              <a:spcAft>
                <a:spcPts val="0"/>
              </a:spcAft>
              <a:buClrTx/>
              <a:buSzTx/>
              <a:buFontTx/>
              <a:buNone/>
              <a:tabLst/>
              <a:defRPr/>
            </a:pPr>
            <a:r>
              <a:rPr kumimoji="0" lang="en-US" sz="3000" b="1" i="0" u="none" strike="noStrike" kern="0" cap="none" spc="0" normalizeH="0" baseline="0" noProof="0" dirty="0" smtClean="0">
                <a:ln>
                  <a:solidFill>
                    <a:srgbClr val="D7D8D9">
                      <a:lumMod val="10000"/>
                    </a:srgbClr>
                  </a:solidFill>
                </a:ln>
                <a:solidFill>
                  <a:srgbClr val="D7D8D9">
                    <a:lumMod val="10000"/>
                  </a:srgbClr>
                </a:solidFill>
                <a:effectLst/>
                <a:uLnTx/>
                <a:uFillTx/>
                <a:latin typeface="Calibri"/>
                <a:ea typeface="+mn-ea"/>
                <a:cs typeface="+mn-cs"/>
              </a:rPr>
              <a:t>Searching and Selecting a Tax Period</a:t>
            </a:r>
          </a:p>
        </p:txBody>
      </p:sp>
    </p:spTree>
    <p:extLst>
      <p:ext uri="{BB962C8B-B14F-4D97-AF65-F5344CB8AC3E}">
        <p14:creationId xmlns:p14="http://schemas.microsoft.com/office/powerpoint/2010/main" val="3613594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g661672" descr="48a53fc4-ad4c-4622-b14d-614b520dab31"/>
          <p:cNvPicPr>
            <a:picLocks noChangeAspect="1" noChangeArrowheads="1"/>
          </p:cNvPicPr>
          <p:nvPr/>
        </p:nvPicPr>
        <p:blipFill rotWithShape="1">
          <a:blip r:embed="rId2">
            <a:extLst>
              <a:ext uri="{28A0092B-C50C-407E-A947-70E740481C1C}">
                <a14:useLocalDpi xmlns:a14="http://schemas.microsoft.com/office/drawing/2010/main" val="0"/>
              </a:ext>
            </a:extLst>
          </a:blip>
          <a:srcRect l="7842" t="9061" r="7443"/>
          <a:stretch/>
        </p:blipFill>
        <p:spPr bwMode="auto">
          <a:xfrm>
            <a:off x="408071" y="1143000"/>
            <a:ext cx="8327858" cy="4572000"/>
          </a:xfrm>
          <a:prstGeom prst="rect">
            <a:avLst/>
          </a:prstGeom>
          <a:ln>
            <a:headEnd/>
            <a:tailEnd/>
          </a:ln>
          <a:extLst/>
        </p:spPr>
        <p:style>
          <a:lnRef idx="1">
            <a:schemeClr val="accent1"/>
          </a:lnRef>
          <a:fillRef idx="2">
            <a:schemeClr val="accent1"/>
          </a:fillRef>
          <a:effectRef idx="1">
            <a:schemeClr val="accent1"/>
          </a:effectRef>
          <a:fontRef idx="minor">
            <a:schemeClr val="dk1"/>
          </a:fontRef>
        </p:style>
      </p:pic>
      <p:cxnSp>
        <p:nvCxnSpPr>
          <p:cNvPr id="5" name="Straight Connector 4"/>
          <p:cNvCxnSpPr>
            <a:stCxn id="7" idx="2"/>
            <a:endCxn id="6" idx="3"/>
          </p:cNvCxnSpPr>
          <p:nvPr/>
        </p:nvCxnSpPr>
        <p:spPr>
          <a:xfrm flipH="1">
            <a:off x="7467600" y="2057399"/>
            <a:ext cx="1028700" cy="68580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Rounded Rectangle 6"/>
          <p:cNvSpPr/>
          <p:nvPr/>
        </p:nvSpPr>
        <p:spPr>
          <a:xfrm>
            <a:off x="8305800" y="1746160"/>
            <a:ext cx="381000" cy="311239"/>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 name="Rounded Rectangle 7"/>
          <p:cNvSpPr/>
          <p:nvPr/>
        </p:nvSpPr>
        <p:spPr>
          <a:xfrm>
            <a:off x="5562600" y="3581400"/>
            <a:ext cx="3314700" cy="3124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a:t>R</a:t>
            </a:r>
            <a:r>
              <a:rPr lang="en-US" sz="2000" b="1" u="sng" dirty="0" smtClean="0"/>
              <a:t>eminder</a:t>
            </a:r>
            <a:r>
              <a:rPr lang="en-US" sz="2000" b="1" dirty="0" smtClean="0"/>
              <a:t>: </a:t>
            </a:r>
            <a:r>
              <a:rPr lang="en-US" sz="2000" dirty="0" smtClean="0"/>
              <a:t>The selected document can be saved to PDF. The print tab gives you the option to save the selected file. A separate tab will open to save the file.  Make sure your Pop-Up blocker is turned off in order to do so. </a:t>
            </a:r>
            <a:endParaRPr lang="en-US" sz="2000" dirty="0"/>
          </a:p>
        </p:txBody>
      </p:sp>
      <p:sp>
        <p:nvSpPr>
          <p:cNvPr id="6" name="Rounded Rectangle 5"/>
          <p:cNvSpPr/>
          <p:nvPr/>
        </p:nvSpPr>
        <p:spPr>
          <a:xfrm>
            <a:off x="5029200" y="2057399"/>
            <a:ext cx="2438400" cy="13716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smtClean="0"/>
              <a:t>Step 7</a:t>
            </a:r>
            <a:r>
              <a:rPr lang="en-US" sz="2000" b="1" dirty="0" smtClean="0"/>
              <a:t>: </a:t>
            </a:r>
            <a:r>
              <a:rPr lang="en-US" sz="2000" dirty="0" smtClean="0"/>
              <a:t>In the upper right hand corner, click on the “</a:t>
            </a:r>
            <a:r>
              <a:rPr lang="en-US" sz="2000" b="1" u="sng" dirty="0" smtClean="0"/>
              <a:t>Print</a:t>
            </a:r>
            <a:r>
              <a:rPr lang="en-US" sz="2000" dirty="0" smtClean="0"/>
              <a:t>” tab.</a:t>
            </a:r>
            <a:endParaRPr lang="en-US" sz="2000" dirty="0"/>
          </a:p>
        </p:txBody>
      </p:sp>
      <p:sp>
        <p:nvSpPr>
          <p:cNvPr id="11" name="Rectangle 5"/>
          <p:cNvSpPr txBox="1">
            <a:spLocks noChangeArrowheads="1"/>
          </p:cNvSpPr>
          <p:nvPr/>
        </p:nvSpPr>
        <p:spPr bwMode="gray">
          <a:xfrm>
            <a:off x="1232078" y="169303"/>
            <a:ext cx="6705600" cy="5485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marL="0" marR="0" lvl="0" indent="0" algn="ctr" defTabSz="914400" eaLnBrk="0" fontAlgn="auto" latinLnBrk="0" hangingPunct="0">
              <a:lnSpc>
                <a:spcPct val="95000"/>
              </a:lnSpc>
              <a:spcBef>
                <a:spcPts val="0"/>
              </a:spcBef>
              <a:spcAft>
                <a:spcPts val="0"/>
              </a:spcAft>
              <a:buClrTx/>
              <a:buSzTx/>
              <a:buFontTx/>
              <a:buNone/>
              <a:tabLst/>
              <a:defRPr/>
            </a:pPr>
            <a:r>
              <a:rPr kumimoji="0" lang="en-US" sz="3000" b="1" i="0" u="none" strike="noStrike" kern="0" cap="none" spc="0" normalizeH="0" baseline="0" noProof="0" dirty="0" smtClean="0">
                <a:ln>
                  <a:solidFill>
                    <a:srgbClr val="D7D8D9">
                      <a:lumMod val="10000"/>
                    </a:srgbClr>
                  </a:solidFill>
                </a:ln>
                <a:solidFill>
                  <a:srgbClr val="D7D8D9">
                    <a:lumMod val="10000"/>
                  </a:srgbClr>
                </a:solidFill>
                <a:effectLst/>
                <a:uLnTx/>
                <a:uFillTx/>
                <a:latin typeface="Calibri"/>
                <a:ea typeface="+mn-ea"/>
                <a:cs typeface="+mn-cs"/>
              </a:rPr>
              <a:t>Printing and Saving the Document</a:t>
            </a:r>
          </a:p>
        </p:txBody>
      </p:sp>
    </p:spTree>
    <p:extLst>
      <p:ext uri="{BB962C8B-B14F-4D97-AF65-F5344CB8AC3E}">
        <p14:creationId xmlns:p14="http://schemas.microsoft.com/office/powerpoint/2010/main" val="2923953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22049"/>
            <a:ext cx="4410075" cy="5698509"/>
          </a:xfrm>
          <a:prstGeom prst="rect">
            <a:avLst/>
          </a:prstGeom>
          <a:ln w="28575">
            <a:solidFill>
              <a:schemeClr val="tx1"/>
            </a:solidFill>
          </a:ln>
        </p:spPr>
      </p:pic>
      <p:cxnSp>
        <p:nvCxnSpPr>
          <p:cNvPr id="4" name="Straight Connector 3"/>
          <p:cNvCxnSpPr/>
          <p:nvPr/>
        </p:nvCxnSpPr>
        <p:spPr>
          <a:xfrm rot="10800000">
            <a:off x="5047031" y="1529477"/>
            <a:ext cx="919164" cy="598649"/>
          </a:xfrm>
          <a:prstGeom prst="bentConnector3">
            <a:avLst>
              <a:gd name="adj1" fmla="val 50000"/>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6" name="Rounded Rectangle 5"/>
          <p:cNvSpPr/>
          <p:nvPr/>
        </p:nvSpPr>
        <p:spPr>
          <a:xfrm>
            <a:off x="5966195" y="1860074"/>
            <a:ext cx="1971483" cy="6545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smtClean="0"/>
              <a:t>Confirmation Number</a:t>
            </a:r>
            <a:endParaRPr lang="en-US" sz="2000" dirty="0"/>
          </a:p>
        </p:txBody>
      </p:sp>
      <p:sp>
        <p:nvSpPr>
          <p:cNvPr id="7" name="Rounded Rectangle 6"/>
          <p:cNvSpPr/>
          <p:nvPr/>
        </p:nvSpPr>
        <p:spPr>
          <a:xfrm rot="16200000">
            <a:off x="4111470" y="791532"/>
            <a:ext cx="457200" cy="1443036"/>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8" name="Straight Connector 7"/>
          <p:cNvCxnSpPr>
            <a:endCxn id="10" idx="2"/>
          </p:cNvCxnSpPr>
          <p:nvPr/>
        </p:nvCxnSpPr>
        <p:spPr>
          <a:xfrm flipH="1" flipV="1">
            <a:off x="2996679" y="1513049"/>
            <a:ext cx="2971797" cy="1700697"/>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9" name="Rounded Rectangle 8"/>
          <p:cNvSpPr/>
          <p:nvPr/>
        </p:nvSpPr>
        <p:spPr>
          <a:xfrm>
            <a:off x="5966195" y="3074919"/>
            <a:ext cx="1762125" cy="79638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u="sng" dirty="0" smtClean="0"/>
              <a:t>Period End Date</a:t>
            </a:r>
            <a:endParaRPr lang="en-US" sz="2000" dirty="0"/>
          </a:p>
        </p:txBody>
      </p:sp>
      <p:sp>
        <p:nvSpPr>
          <p:cNvPr id="10" name="Rounded Rectangle 9"/>
          <p:cNvSpPr/>
          <p:nvPr/>
        </p:nvSpPr>
        <p:spPr>
          <a:xfrm rot="16200000">
            <a:off x="2260339" y="891010"/>
            <a:ext cx="228601" cy="1244079"/>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Rectangle 5"/>
          <p:cNvSpPr txBox="1">
            <a:spLocks noChangeArrowheads="1"/>
          </p:cNvSpPr>
          <p:nvPr/>
        </p:nvSpPr>
        <p:spPr bwMode="gray">
          <a:xfrm>
            <a:off x="1232078" y="169303"/>
            <a:ext cx="6705600" cy="5485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marL="0" marR="0" lvl="0" indent="0" algn="ctr" defTabSz="914400" eaLnBrk="0" fontAlgn="auto" latinLnBrk="0" hangingPunct="0">
              <a:lnSpc>
                <a:spcPct val="95000"/>
              </a:lnSpc>
              <a:spcBef>
                <a:spcPts val="0"/>
              </a:spcBef>
              <a:spcAft>
                <a:spcPts val="0"/>
              </a:spcAft>
              <a:buClrTx/>
              <a:buSzTx/>
              <a:buFontTx/>
              <a:buNone/>
              <a:tabLst/>
              <a:defRPr/>
            </a:pPr>
            <a:r>
              <a:rPr kumimoji="0" lang="en-US" sz="3000" b="1" i="0" u="none" strike="noStrike" kern="0" cap="none" spc="0" normalizeH="0" baseline="0" noProof="0" dirty="0" smtClean="0">
                <a:ln>
                  <a:solidFill>
                    <a:srgbClr val="D7D8D9">
                      <a:lumMod val="10000"/>
                    </a:srgbClr>
                  </a:solidFill>
                </a:ln>
                <a:solidFill>
                  <a:srgbClr val="D7D8D9">
                    <a:lumMod val="10000"/>
                  </a:srgbClr>
                </a:solidFill>
                <a:effectLst/>
                <a:uLnTx/>
                <a:uFillTx/>
                <a:latin typeface="Calibri"/>
                <a:ea typeface="+mn-ea"/>
                <a:cs typeface="+mn-cs"/>
              </a:rPr>
              <a:t>Sales and Use Return Example</a:t>
            </a:r>
          </a:p>
        </p:txBody>
      </p:sp>
    </p:spTree>
    <p:extLst>
      <p:ext uri="{BB962C8B-B14F-4D97-AF65-F5344CB8AC3E}">
        <p14:creationId xmlns:p14="http://schemas.microsoft.com/office/powerpoint/2010/main" val="1290693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txBox="1">
            <a:spLocks noChangeArrowheads="1"/>
          </p:cNvSpPr>
          <p:nvPr/>
        </p:nvSpPr>
        <p:spPr bwMode="gray">
          <a:xfrm>
            <a:off x="1232078" y="169303"/>
            <a:ext cx="6705600" cy="5485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marL="0" marR="0" lvl="0" indent="0" algn="ctr" defTabSz="914400" eaLnBrk="0" fontAlgn="auto" latinLnBrk="0" hangingPunct="0">
              <a:lnSpc>
                <a:spcPct val="95000"/>
              </a:lnSpc>
              <a:spcBef>
                <a:spcPts val="0"/>
              </a:spcBef>
              <a:spcAft>
                <a:spcPts val="0"/>
              </a:spcAft>
              <a:buClrTx/>
              <a:buSzTx/>
              <a:buFontTx/>
              <a:buNone/>
              <a:tabLst/>
              <a:defRPr/>
            </a:pPr>
            <a:r>
              <a:rPr kumimoji="0" lang="en-US" sz="3000" b="1" i="0" u="none" strike="noStrike" kern="0" cap="none" spc="0" normalizeH="0" baseline="0" noProof="0" dirty="0" smtClean="0">
                <a:ln>
                  <a:solidFill>
                    <a:srgbClr val="D7D8D9">
                      <a:lumMod val="10000"/>
                    </a:srgbClr>
                  </a:solidFill>
                </a:ln>
                <a:solidFill>
                  <a:srgbClr val="D7D8D9">
                    <a:lumMod val="10000"/>
                  </a:srgbClr>
                </a:solidFill>
                <a:effectLst/>
                <a:uLnTx/>
                <a:uFillTx/>
                <a:latin typeface="Calibri"/>
                <a:ea typeface="+mn-ea"/>
                <a:cs typeface="+mn-cs"/>
              </a:rPr>
              <a:t>Corporate Spreadsheet Example</a:t>
            </a:r>
          </a:p>
        </p:txBody>
      </p:sp>
      <p:sp>
        <p:nvSpPr>
          <p:cNvPr id="11" name="Rounded Rectangle 10"/>
          <p:cNvSpPr/>
          <p:nvPr/>
        </p:nvSpPr>
        <p:spPr>
          <a:xfrm>
            <a:off x="342900" y="868965"/>
            <a:ext cx="8489223" cy="78391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b="1" u="sng" dirty="0" smtClean="0"/>
              <a:t>NOTE</a:t>
            </a:r>
            <a:r>
              <a:rPr lang="en-US" b="1" u="sng" dirty="0"/>
              <a:t>: </a:t>
            </a:r>
            <a:r>
              <a:rPr lang="en-US" dirty="0"/>
              <a:t>Corporate vendors must provide an itemized spreadsheet separating total state sales, exempt sales, and taxable sales for </a:t>
            </a:r>
            <a:r>
              <a:rPr lang="en-US" b="1" u="sng" dirty="0"/>
              <a:t>each WIC authorized store</a:t>
            </a:r>
            <a:r>
              <a:rPr lang="en-US" dirty="0"/>
              <a:t>. </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5264"/>
          <a:stretch/>
        </p:blipFill>
        <p:spPr>
          <a:xfrm>
            <a:off x="67814" y="2488917"/>
            <a:ext cx="4311627" cy="2621613"/>
          </a:xfrm>
          <a:prstGeom prst="rect">
            <a:avLst/>
          </a:prstGeom>
          <a:ln w="28575">
            <a:solidFill>
              <a:schemeClr val="tx1"/>
            </a:solidFill>
          </a:ln>
        </p:spPr>
      </p:pic>
      <p:pic>
        <p:nvPicPr>
          <p:cNvPr id="15" name="Picture 14"/>
          <p:cNvPicPr>
            <a:picLocks noChangeAspect="1"/>
          </p:cNvPicPr>
          <p:nvPr/>
        </p:nvPicPr>
        <p:blipFill>
          <a:blip r:embed="rId4"/>
          <a:stretch>
            <a:fillRect/>
          </a:stretch>
        </p:blipFill>
        <p:spPr>
          <a:xfrm>
            <a:off x="4170540" y="2892904"/>
            <a:ext cx="4745180" cy="3010712"/>
          </a:xfrm>
          <a:prstGeom prst="rect">
            <a:avLst/>
          </a:prstGeom>
          <a:solidFill>
            <a:schemeClr val="accent2">
              <a:lumMod val="40000"/>
              <a:lumOff val="60000"/>
            </a:schemeClr>
          </a:solidFill>
          <a:ln w="28575">
            <a:solidFill>
              <a:schemeClr val="tx1"/>
            </a:solidFill>
          </a:ln>
        </p:spPr>
      </p:pic>
      <p:sp>
        <p:nvSpPr>
          <p:cNvPr id="16" name="Rounded Rectangle 15"/>
          <p:cNvSpPr/>
          <p:nvPr/>
        </p:nvSpPr>
        <p:spPr>
          <a:xfrm>
            <a:off x="2633234" y="3702807"/>
            <a:ext cx="860822" cy="198749"/>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7" name="TextBox 16"/>
          <p:cNvSpPr txBox="1"/>
          <p:nvPr/>
        </p:nvSpPr>
        <p:spPr>
          <a:xfrm>
            <a:off x="5771591" y="3347844"/>
            <a:ext cx="3144129" cy="253916"/>
          </a:xfrm>
          <a:prstGeom prst="rect">
            <a:avLst/>
          </a:prstGeom>
          <a:noFill/>
        </p:spPr>
        <p:txBody>
          <a:bodyPr wrap="square" rtlCol="0">
            <a:spAutoFit/>
          </a:bodyPr>
          <a:lstStyle/>
          <a:p>
            <a:r>
              <a:rPr lang="en-US" sz="1050" dirty="0"/>
              <a:t>Break down the Total Sales for each store.</a:t>
            </a:r>
          </a:p>
        </p:txBody>
      </p:sp>
      <p:sp>
        <p:nvSpPr>
          <p:cNvPr id="18" name="TextBox 17"/>
          <p:cNvSpPr txBox="1"/>
          <p:nvPr/>
        </p:nvSpPr>
        <p:spPr>
          <a:xfrm>
            <a:off x="5771591" y="3505487"/>
            <a:ext cx="3144129" cy="246221"/>
          </a:xfrm>
          <a:prstGeom prst="rect">
            <a:avLst/>
          </a:prstGeom>
          <a:noFill/>
        </p:spPr>
        <p:txBody>
          <a:bodyPr wrap="square" rtlCol="0">
            <a:spAutoFit/>
          </a:bodyPr>
          <a:lstStyle/>
          <a:p>
            <a:r>
              <a:rPr lang="en-US" sz="1000" dirty="0"/>
              <a:t>Break down the Total Exempt Sales for each store.</a:t>
            </a:r>
          </a:p>
        </p:txBody>
      </p:sp>
      <p:sp>
        <p:nvSpPr>
          <p:cNvPr id="19" name="TextBox 18"/>
          <p:cNvSpPr txBox="1"/>
          <p:nvPr/>
        </p:nvSpPr>
        <p:spPr>
          <a:xfrm>
            <a:off x="5771590" y="3674335"/>
            <a:ext cx="3372410" cy="246221"/>
          </a:xfrm>
          <a:prstGeom prst="rect">
            <a:avLst/>
          </a:prstGeom>
          <a:noFill/>
        </p:spPr>
        <p:txBody>
          <a:bodyPr wrap="square" rtlCol="0">
            <a:spAutoFit/>
          </a:bodyPr>
          <a:lstStyle/>
          <a:p>
            <a:r>
              <a:rPr lang="en-US" sz="1000" dirty="0"/>
              <a:t>Break down the Total Non-Exempt Sales for each store.</a:t>
            </a:r>
          </a:p>
        </p:txBody>
      </p:sp>
      <p:cxnSp>
        <p:nvCxnSpPr>
          <p:cNvPr id="20" name="Straight Arrow Connector 19"/>
          <p:cNvCxnSpPr>
            <a:stCxn id="16" idx="3"/>
          </p:cNvCxnSpPr>
          <p:nvPr/>
        </p:nvCxnSpPr>
        <p:spPr>
          <a:xfrm flipV="1">
            <a:off x="3494056" y="3530052"/>
            <a:ext cx="676482" cy="2721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3"/>
          </p:cNvCxnSpPr>
          <p:nvPr/>
        </p:nvCxnSpPr>
        <p:spPr>
          <a:xfrm flipV="1">
            <a:off x="3494056" y="3681154"/>
            <a:ext cx="676482" cy="328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4" idx="3"/>
          </p:cNvCxnSpPr>
          <p:nvPr/>
        </p:nvCxnSpPr>
        <p:spPr>
          <a:xfrm flipV="1">
            <a:off x="3494056" y="3896719"/>
            <a:ext cx="624159" cy="295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633234" y="3929783"/>
            <a:ext cx="860822" cy="160375"/>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4" name="Rounded Rectangle 23"/>
          <p:cNvSpPr/>
          <p:nvPr/>
        </p:nvSpPr>
        <p:spPr>
          <a:xfrm>
            <a:off x="2633234" y="4102567"/>
            <a:ext cx="860822" cy="179562"/>
          </a:xfrm>
          <a:prstGeom prst="round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6" name="Rectangle 5"/>
          <p:cNvSpPr txBox="1">
            <a:spLocks noChangeArrowheads="1"/>
          </p:cNvSpPr>
          <p:nvPr/>
        </p:nvSpPr>
        <p:spPr bwMode="gray">
          <a:xfrm>
            <a:off x="922264" y="1869710"/>
            <a:ext cx="2598821" cy="491606"/>
          </a:xfrm>
          <a:prstGeom prst="rect">
            <a:avLst/>
          </a:prstGeom>
          <a:ln w="285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defTabSz="685800" eaLnBrk="0" fontAlgn="auto" hangingPunct="0">
              <a:lnSpc>
                <a:spcPct val="95000"/>
              </a:lnSpc>
              <a:spcBef>
                <a:spcPts val="0"/>
              </a:spcBef>
              <a:spcAft>
                <a:spcPts val="0"/>
              </a:spcAft>
              <a:defRPr/>
            </a:pPr>
            <a:r>
              <a:rPr lang="en-US" b="1" kern="0" dirty="0">
                <a:ln>
                  <a:solidFill>
                    <a:srgbClr val="D7D8D9">
                      <a:lumMod val="10000"/>
                    </a:srgbClr>
                  </a:solidFill>
                </a:ln>
                <a:solidFill>
                  <a:srgbClr val="D7D8D9">
                    <a:lumMod val="10000"/>
                  </a:srgbClr>
                </a:solidFill>
                <a:latin typeface="Calibri"/>
              </a:rPr>
              <a:t>Sales and Use Return Example</a:t>
            </a:r>
          </a:p>
        </p:txBody>
      </p:sp>
      <p:sp>
        <p:nvSpPr>
          <p:cNvPr id="27" name="Rectangle 5"/>
          <p:cNvSpPr txBox="1">
            <a:spLocks noChangeArrowheads="1"/>
          </p:cNvSpPr>
          <p:nvPr/>
        </p:nvSpPr>
        <p:spPr bwMode="gray">
          <a:xfrm>
            <a:off x="5666874" y="2247900"/>
            <a:ext cx="2435928" cy="517403"/>
          </a:xfrm>
          <a:prstGeom prst="rect">
            <a:avLst/>
          </a:prstGeom>
          <a:ln w="285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defTabSz="685800" eaLnBrk="0" fontAlgn="auto" hangingPunct="0">
              <a:lnSpc>
                <a:spcPct val="95000"/>
              </a:lnSpc>
              <a:spcBef>
                <a:spcPts val="0"/>
              </a:spcBef>
              <a:spcAft>
                <a:spcPts val="0"/>
              </a:spcAft>
              <a:defRPr/>
            </a:pPr>
            <a:r>
              <a:rPr lang="en-US" b="1" kern="0" dirty="0">
                <a:ln>
                  <a:solidFill>
                    <a:srgbClr val="D7D8D9">
                      <a:lumMod val="10000"/>
                    </a:srgbClr>
                  </a:solidFill>
                </a:ln>
                <a:solidFill>
                  <a:srgbClr val="D7D8D9">
                    <a:lumMod val="10000"/>
                  </a:srgbClr>
                </a:solidFill>
                <a:latin typeface="Calibri"/>
              </a:rPr>
              <a:t>Corporate Spreadsheet Example</a:t>
            </a:r>
          </a:p>
        </p:txBody>
      </p:sp>
      <p:sp>
        <p:nvSpPr>
          <p:cNvPr id="28" name="Rectangle 5"/>
          <p:cNvSpPr txBox="1">
            <a:spLocks noChangeArrowheads="1"/>
          </p:cNvSpPr>
          <p:nvPr/>
        </p:nvSpPr>
        <p:spPr bwMode="gray">
          <a:xfrm>
            <a:off x="2390533" y="4592512"/>
            <a:ext cx="4494305" cy="1980630"/>
          </a:xfrm>
          <a:prstGeom prst="rect">
            <a:avLst/>
          </a:prstGeom>
          <a:ln w="285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0" rIns="0" anchor="ctr"/>
          <a:lstStyle/>
          <a:p>
            <a:pPr marL="342900" indent="-209550">
              <a:spcBef>
                <a:spcPts val="0"/>
              </a:spcBef>
              <a:spcAft>
                <a:spcPts val="0"/>
              </a:spcAft>
              <a:buFont typeface="+mj-lt"/>
              <a:buAutoNum type="arabicPeriod"/>
            </a:pPr>
            <a:r>
              <a:rPr lang="en-US" b="1" u="sng" dirty="0">
                <a:latin typeface="Calibri" panose="020F0502020204030204" pitchFamily="34" charset="0"/>
                <a:ea typeface="Calibri" panose="020F0502020204030204" pitchFamily="34" charset="0"/>
                <a:cs typeface="Times New Roman" panose="02020603050405020304" pitchFamily="18" charset="0"/>
              </a:rPr>
              <a:t>Total Sales </a:t>
            </a:r>
            <a:r>
              <a:rPr lang="en-US" dirty="0">
                <a:latin typeface="Calibri" panose="020F0502020204030204" pitchFamily="34" charset="0"/>
                <a:ea typeface="Calibri" panose="020F0502020204030204" pitchFamily="34" charset="0"/>
                <a:cs typeface="Times New Roman" panose="02020603050405020304" pitchFamily="18" charset="0"/>
              </a:rPr>
              <a:t>= State Exempt Sales + State Taxable </a:t>
            </a:r>
            <a:r>
              <a:rPr lang="en-US" dirty="0" smtClean="0">
                <a:latin typeface="Calibri" panose="020F0502020204030204" pitchFamily="34" charset="0"/>
                <a:ea typeface="Calibri" panose="020F0502020204030204" pitchFamily="34" charset="0"/>
                <a:cs typeface="Times New Roman" panose="02020603050405020304" pitchFamily="18" charset="0"/>
              </a:rPr>
              <a:t>Sales</a:t>
            </a:r>
          </a:p>
          <a:p>
            <a:pPr marL="342900" indent="-209550">
              <a:spcBef>
                <a:spcPts val="0"/>
              </a:spcBef>
              <a:spcAft>
                <a:spcPts val="0"/>
              </a:spcAft>
              <a:buFont typeface="+mj-lt"/>
              <a:buAutoNum type="arabicPeriod"/>
            </a:pPr>
            <a:r>
              <a:rPr lang="en-US" b="1" u="sng" dirty="0" smtClean="0">
                <a:latin typeface="Calibri" panose="020F0502020204030204" pitchFamily="34" charset="0"/>
                <a:ea typeface="Calibri" panose="020F0502020204030204" pitchFamily="34" charset="0"/>
                <a:cs typeface="Times New Roman" panose="02020603050405020304" pitchFamily="18" charset="0"/>
              </a:rPr>
              <a:t>State </a:t>
            </a:r>
            <a:r>
              <a:rPr lang="en-US" b="1" u="sng" dirty="0">
                <a:latin typeface="Calibri" panose="020F0502020204030204" pitchFamily="34" charset="0"/>
                <a:ea typeface="Calibri" panose="020F0502020204030204" pitchFamily="34" charset="0"/>
                <a:cs typeface="Times New Roman" panose="02020603050405020304" pitchFamily="18" charset="0"/>
              </a:rPr>
              <a:t>Exempt Sales </a:t>
            </a:r>
            <a:r>
              <a:rPr lang="en-US" dirty="0">
                <a:latin typeface="Calibri" panose="020F0502020204030204" pitchFamily="34" charset="0"/>
                <a:ea typeface="Calibri" panose="020F0502020204030204" pitchFamily="34" charset="0"/>
                <a:cs typeface="Times New Roman" panose="02020603050405020304" pitchFamily="18" charset="0"/>
              </a:rPr>
              <a:t>= The sales that are exempt from state taxes. Please reference the attachment for a complete listing. </a:t>
            </a:r>
          </a:p>
          <a:p>
            <a:pPr marL="342900" indent="-209550">
              <a:spcBef>
                <a:spcPts val="0"/>
              </a:spcBef>
              <a:spcAft>
                <a:spcPts val="0"/>
              </a:spcAft>
              <a:buFont typeface="+mj-lt"/>
              <a:buAutoNum type="arabicPeriod"/>
            </a:pPr>
            <a:r>
              <a:rPr lang="en-US" b="1" u="sng" dirty="0">
                <a:latin typeface="Calibri" panose="020F0502020204030204" pitchFamily="34" charset="0"/>
                <a:ea typeface="Calibri" panose="020F0502020204030204" pitchFamily="34" charset="0"/>
                <a:cs typeface="Times New Roman" panose="02020603050405020304" pitchFamily="18" charset="0"/>
              </a:rPr>
              <a:t>State Taxable Sales </a:t>
            </a:r>
            <a:r>
              <a:rPr lang="en-US" dirty="0">
                <a:latin typeface="Calibri" panose="020F0502020204030204" pitchFamily="34" charset="0"/>
                <a:ea typeface="Calibri" panose="020F0502020204030204" pitchFamily="34" charset="0"/>
                <a:cs typeface="Times New Roman" panose="02020603050405020304" pitchFamily="18" charset="0"/>
              </a:rPr>
              <a:t>= Total Sales – State Exempt Sales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651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3505200"/>
            <a:ext cx="9144000" cy="0"/>
          </a:xfrm>
          <a:prstGeom prst="line">
            <a:avLst/>
          </a:prstGeom>
          <a:noFill/>
          <a:ln w="38100" cap="flat" cmpd="sng" algn="ctr">
            <a:solidFill>
              <a:sysClr val="windowText" lastClr="000000"/>
            </a:solidFill>
            <a:prstDash val="solid"/>
          </a:ln>
          <a:effectLst/>
        </p:spPr>
      </p:cxnSp>
      <p:cxnSp>
        <p:nvCxnSpPr>
          <p:cNvPr id="13" name="Straight Connector 12"/>
          <p:cNvCxnSpPr/>
          <p:nvPr/>
        </p:nvCxnSpPr>
        <p:spPr>
          <a:xfrm>
            <a:off x="0" y="4648200"/>
            <a:ext cx="9144000" cy="0"/>
          </a:xfrm>
          <a:prstGeom prst="line">
            <a:avLst/>
          </a:prstGeom>
          <a:noFill/>
          <a:ln w="38100" cap="flat" cmpd="sng" algn="ctr">
            <a:solidFill>
              <a:sysClr val="windowText" lastClr="000000"/>
            </a:solidFill>
            <a:prstDash val="solid"/>
          </a:ln>
          <a:effectLst/>
        </p:spPr>
      </p:cxnSp>
      <p:sp>
        <p:nvSpPr>
          <p:cNvPr id="5" name="Rectangle 5"/>
          <p:cNvSpPr txBox="1">
            <a:spLocks noChangeArrowheads="1"/>
          </p:cNvSpPr>
          <p:nvPr/>
        </p:nvSpPr>
        <p:spPr bwMode="gray">
          <a:xfrm>
            <a:off x="0" y="3642440"/>
            <a:ext cx="9144000" cy="7771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r>
              <a:rPr lang="en-US" sz="2400" b="1" kern="0" dirty="0">
                <a:solidFill>
                  <a:sysClr val="window" lastClr="FFFFFF"/>
                </a:solidFill>
              </a:rPr>
              <a:t> </a:t>
            </a:r>
            <a:r>
              <a:rPr lang="en-US" sz="2400" b="1" kern="0" dirty="0" smtClean="0">
                <a:solidFill>
                  <a:schemeClr val="tx1"/>
                </a:solidFill>
              </a:rPr>
              <a:t>Sales and Use Documents (ST3)Submissions</a:t>
            </a:r>
            <a:endParaRPr lang="en-US" sz="2400" b="1" kern="0" dirty="0">
              <a:solidFill>
                <a:schemeClr val="tx1"/>
              </a:solidFill>
            </a:endParaRPr>
          </a:p>
        </p:txBody>
      </p:sp>
    </p:spTree>
    <p:extLst>
      <p:ext uri="{BB962C8B-B14F-4D97-AF65-F5344CB8AC3E}">
        <p14:creationId xmlns:p14="http://schemas.microsoft.com/office/powerpoint/2010/main" val="37392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28125" y="1485900"/>
            <a:ext cx="8077200" cy="609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As part of the Shelf Price Survey, Sales and </a:t>
            </a:r>
            <a:r>
              <a:rPr lang="en-US" sz="2000" dirty="0">
                <a:solidFill>
                  <a:srgbClr val="000000"/>
                </a:solidFill>
              </a:rPr>
              <a:t>U</a:t>
            </a:r>
            <a:r>
              <a:rPr lang="en-US" sz="2000" dirty="0" smtClean="0">
                <a:solidFill>
                  <a:srgbClr val="000000"/>
                </a:solidFill>
              </a:rPr>
              <a:t>se documents (ST-3 Form) must be uploaded to the SENDSS website. </a:t>
            </a:r>
            <a:endParaRPr lang="en-US" sz="2000" dirty="0">
              <a:solidFill>
                <a:srgbClr val="FFFCF9"/>
              </a:solidFill>
            </a:endParaRPr>
          </a:p>
        </p:txBody>
      </p:sp>
      <p:sp>
        <p:nvSpPr>
          <p:cNvPr id="5" name="Rounded Rectangle 4"/>
          <p:cNvSpPr/>
          <p:nvPr/>
        </p:nvSpPr>
        <p:spPr>
          <a:xfrm>
            <a:off x="1676400" y="5034531"/>
            <a:ext cx="4318725" cy="98526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Click on the “</a:t>
            </a:r>
            <a:r>
              <a:rPr lang="en-US" sz="2000" b="1" u="sng" dirty="0" smtClean="0">
                <a:solidFill>
                  <a:srgbClr val="000000"/>
                </a:solidFill>
              </a:rPr>
              <a:t>Browse</a:t>
            </a:r>
            <a:r>
              <a:rPr lang="en-US" sz="2000" dirty="0">
                <a:solidFill>
                  <a:srgbClr val="000000"/>
                </a:solidFill>
              </a:rPr>
              <a:t>” </a:t>
            </a:r>
            <a:r>
              <a:rPr lang="en-US" sz="2000" dirty="0" smtClean="0">
                <a:solidFill>
                  <a:srgbClr val="000000"/>
                </a:solidFill>
              </a:rPr>
              <a:t>icon to </a:t>
            </a:r>
            <a:r>
              <a:rPr lang="en-US" sz="2000" dirty="0">
                <a:solidFill>
                  <a:srgbClr val="000000"/>
                </a:solidFill>
              </a:rPr>
              <a:t>open window </a:t>
            </a:r>
            <a:r>
              <a:rPr lang="en-US" sz="2000" dirty="0" smtClean="0">
                <a:solidFill>
                  <a:srgbClr val="000000"/>
                </a:solidFill>
              </a:rPr>
              <a:t>explorer </a:t>
            </a:r>
            <a:r>
              <a:rPr lang="en-US" sz="2000" dirty="0">
                <a:solidFill>
                  <a:srgbClr val="000000"/>
                </a:solidFill>
              </a:rPr>
              <a:t>to choose a file to upload. </a:t>
            </a:r>
            <a:endParaRPr lang="en-US" sz="2000" dirty="0" smtClean="0">
              <a:solidFill>
                <a:srgbClr val="000000"/>
              </a:solidFill>
            </a:endParaRPr>
          </a:p>
        </p:txBody>
      </p:sp>
      <p:pic>
        <p:nvPicPr>
          <p:cNvPr id="7" name="Picture 6"/>
          <p:cNvPicPr/>
          <p:nvPr/>
        </p:nvPicPr>
        <p:blipFill>
          <a:blip r:embed="rId2"/>
          <a:stretch>
            <a:fillRect/>
          </a:stretch>
        </p:blipFill>
        <p:spPr>
          <a:xfrm>
            <a:off x="1524001" y="2438400"/>
            <a:ext cx="5943600" cy="2147570"/>
          </a:xfrm>
          <a:prstGeom prst="rect">
            <a:avLst/>
          </a:prstGeom>
          <a:ln w="28575">
            <a:solidFill>
              <a:schemeClr val="bg2">
                <a:lumMod val="10000"/>
              </a:schemeClr>
            </a:solidFill>
          </a:ln>
        </p:spPr>
      </p:pic>
      <p:sp>
        <p:nvSpPr>
          <p:cNvPr id="10" name="Rounded Rectangle 9"/>
          <p:cNvSpPr/>
          <p:nvPr/>
        </p:nvSpPr>
        <p:spPr>
          <a:xfrm>
            <a:off x="4724400" y="4038600"/>
            <a:ext cx="685800" cy="228600"/>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8" name="Straight Connector 7"/>
          <p:cNvCxnSpPr/>
          <p:nvPr/>
        </p:nvCxnSpPr>
        <p:spPr>
          <a:xfrm flipV="1">
            <a:off x="5067300" y="4267200"/>
            <a:ext cx="171450" cy="767332"/>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1" name="Rectangle 5"/>
          <p:cNvSpPr txBox="1">
            <a:spLocks noChangeArrowheads="1"/>
          </p:cNvSpPr>
          <p:nvPr/>
        </p:nvSpPr>
        <p:spPr bwMode="gray">
          <a:xfrm>
            <a:off x="1219200" y="213440"/>
            <a:ext cx="6705600" cy="8533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Uploading Sales and Use Documents</a:t>
            </a:r>
          </a:p>
          <a:p>
            <a:pPr algn="ctr" eaLnBrk="0" hangingPunct="0">
              <a:lnSpc>
                <a:spcPct val="95000"/>
              </a:lnSpc>
            </a:pPr>
            <a:r>
              <a:rPr lang="en-US" sz="3000" b="1" dirty="0" smtClean="0">
                <a:ln>
                  <a:solidFill>
                    <a:srgbClr val="D7D8D9">
                      <a:lumMod val="10000"/>
                    </a:srgbClr>
                  </a:solidFill>
                </a:ln>
                <a:solidFill>
                  <a:srgbClr val="D7D8D9">
                    <a:lumMod val="10000"/>
                  </a:srgbClr>
                </a:solidFill>
              </a:rPr>
              <a:t>(ST-3 Forms)</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63033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txBox="1">
            <a:spLocks noChangeArrowheads="1"/>
          </p:cNvSpPr>
          <p:nvPr/>
        </p:nvSpPr>
        <p:spPr bwMode="gray">
          <a:xfrm>
            <a:off x="1462135" y="333762"/>
            <a:ext cx="6219730" cy="87305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chemeClr val="bg2">
                      <a:lumMod val="10000"/>
                    </a:schemeClr>
                  </a:solidFill>
                </a:ln>
                <a:solidFill>
                  <a:schemeClr val="bg2">
                    <a:lumMod val="10000"/>
                  </a:schemeClr>
                </a:solidFill>
              </a:rPr>
              <a:t>Two Categories for Submission</a:t>
            </a:r>
            <a:endParaRPr lang="en-US" sz="3000" b="1" dirty="0">
              <a:ln>
                <a:solidFill>
                  <a:schemeClr val="bg2">
                    <a:lumMod val="10000"/>
                  </a:schemeClr>
                </a:solidFill>
              </a:ln>
              <a:solidFill>
                <a:schemeClr val="bg2">
                  <a:lumMod val="10000"/>
                </a:schemeClr>
              </a:solidFill>
            </a:endParaRPr>
          </a:p>
        </p:txBody>
      </p:sp>
      <p:sp>
        <p:nvSpPr>
          <p:cNvPr id="6" name="Flowchart: Process 5"/>
          <p:cNvSpPr/>
          <p:nvPr/>
        </p:nvSpPr>
        <p:spPr>
          <a:xfrm>
            <a:off x="415161" y="2895600"/>
            <a:ext cx="3775839" cy="2891336"/>
          </a:xfrm>
          <a:prstGeom prst="flowChartProcess">
            <a:avLst/>
          </a:prstGeom>
          <a:ln/>
        </p:spPr>
        <p:style>
          <a:lnRef idx="1">
            <a:schemeClr val="accent1"/>
          </a:lnRef>
          <a:fillRef idx="2">
            <a:schemeClr val="accent1"/>
          </a:fillRef>
          <a:effectRef idx="1">
            <a:schemeClr val="accent1"/>
          </a:effectRef>
          <a:fontRef idx="minor">
            <a:schemeClr val="dk1"/>
          </a:fontRef>
        </p:style>
        <p:txBody>
          <a:bodyPr numCol="1" rtlCol="0" anchor="ct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ea typeface="+mn-ea"/>
                <a:cs typeface="+mn-cs"/>
              </a:rPr>
              <a:t>Submit </a:t>
            </a:r>
            <a:r>
              <a:rPr kumimoji="0" lang="en-US" sz="2000" b="1" i="0" u="none" strike="noStrike" kern="0" cap="none" spc="0" normalizeH="0" baseline="0" noProof="0" dirty="0" smtClean="0">
                <a:ln>
                  <a:noFill/>
                </a:ln>
                <a:solidFill>
                  <a:prstClr val="black"/>
                </a:solidFill>
                <a:effectLst/>
                <a:uLnTx/>
                <a:uFillTx/>
                <a:ea typeface="+mn-ea"/>
                <a:cs typeface="+mn-cs"/>
              </a:rPr>
              <a:t>UPC Codes</a:t>
            </a:r>
            <a:r>
              <a:rPr kumimoji="0" lang="en-US" sz="2000" b="1" i="0" u="none" strike="noStrike" kern="0" cap="none" spc="0" normalizeH="0" noProof="0" dirty="0" smtClean="0">
                <a:ln>
                  <a:noFill/>
                </a:ln>
                <a:solidFill>
                  <a:prstClr val="black"/>
                </a:solidFill>
                <a:effectLst/>
                <a:uLnTx/>
                <a:uFillTx/>
                <a:ea typeface="+mn-ea"/>
                <a:cs typeface="+mn-cs"/>
              </a:rPr>
              <a:t> </a:t>
            </a:r>
            <a:r>
              <a:rPr kumimoji="0" lang="en-US" sz="2000" b="0" i="0" u="none" strike="noStrike" kern="0" cap="none" spc="0" normalizeH="0" noProof="0" dirty="0" smtClean="0">
                <a:ln>
                  <a:noFill/>
                </a:ln>
                <a:solidFill>
                  <a:prstClr val="black"/>
                </a:solidFill>
                <a:effectLst/>
                <a:uLnTx/>
                <a:uFillTx/>
                <a:ea typeface="+mn-ea"/>
                <a:cs typeface="+mn-cs"/>
              </a:rPr>
              <a:t>for all WIC Approved items.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noProof="0" dirty="0" smtClean="0">
              <a:ln>
                <a:noFill/>
              </a:ln>
              <a:solidFill>
                <a:prstClr val="black"/>
              </a:solidFill>
              <a:effectLst/>
              <a:uLnTx/>
              <a:uFillTx/>
              <a:ea typeface="+mn-ea"/>
              <a:cs typeface="+mn-cs"/>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000" kern="0" baseline="0" dirty="0" smtClean="0">
                <a:solidFill>
                  <a:prstClr val="black"/>
                </a:solidFill>
              </a:rPr>
              <a:t>Complete</a:t>
            </a:r>
            <a:r>
              <a:rPr lang="en-US" sz="2000" kern="0" dirty="0" smtClean="0">
                <a:solidFill>
                  <a:prstClr val="black"/>
                </a:solidFill>
              </a:rPr>
              <a:t> the </a:t>
            </a:r>
            <a:r>
              <a:rPr lang="en-US" sz="2000" b="1" kern="0" dirty="0" smtClean="0">
                <a:solidFill>
                  <a:prstClr val="black"/>
                </a:solidFill>
              </a:rPr>
              <a:t>Food Sales Assessment</a:t>
            </a:r>
            <a:r>
              <a:rPr lang="en-US" sz="2000" kern="0" dirty="0" smtClean="0">
                <a:solidFill>
                  <a:prstClr val="black"/>
                </a:solidFill>
              </a:rPr>
              <a:t>.</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sz="2000" kern="0" dirty="0" smtClean="0">
              <a:solidFill>
                <a:prstClr val="black"/>
              </a:solidFill>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ea typeface="+mn-ea"/>
                <a:cs typeface="+mn-cs"/>
              </a:rPr>
              <a:t>Submit</a:t>
            </a:r>
            <a:r>
              <a:rPr lang="en-US" sz="2000" kern="0" dirty="0" smtClean="0">
                <a:solidFill>
                  <a:prstClr val="black"/>
                </a:solidFill>
              </a:rPr>
              <a:t> </a:t>
            </a:r>
            <a:r>
              <a:rPr lang="en-US" sz="2000" b="1" kern="0" dirty="0" smtClean="0">
                <a:solidFill>
                  <a:prstClr val="black"/>
                </a:solidFill>
              </a:rPr>
              <a:t>Sales and Use documents (ST3’s) </a:t>
            </a:r>
            <a:r>
              <a:rPr lang="en-US" sz="2000" kern="0" dirty="0" smtClean="0">
                <a:solidFill>
                  <a:prstClr val="black"/>
                </a:solidFill>
              </a:rPr>
              <a:t>via the SENDSS website. </a:t>
            </a:r>
            <a:endParaRPr kumimoji="0" lang="en-US" sz="2000" b="0" i="0" u="none" strike="noStrike" kern="0" cap="none" spc="0" normalizeH="0" baseline="0" noProof="0" dirty="0" smtClean="0">
              <a:ln>
                <a:noFill/>
              </a:ln>
              <a:solidFill>
                <a:prstClr val="black"/>
              </a:solidFill>
              <a:effectLst/>
              <a:uLnTx/>
              <a:uFillTx/>
              <a:ea typeface="+mn-ea"/>
              <a:cs typeface="+mn-cs"/>
            </a:endParaRPr>
          </a:p>
        </p:txBody>
      </p:sp>
      <p:sp>
        <p:nvSpPr>
          <p:cNvPr id="8" name="Rectangle 5"/>
          <p:cNvSpPr txBox="1">
            <a:spLocks noChangeArrowheads="1"/>
          </p:cNvSpPr>
          <p:nvPr/>
        </p:nvSpPr>
        <p:spPr bwMode="gray">
          <a:xfrm>
            <a:off x="415160" y="1595936"/>
            <a:ext cx="3775839" cy="91054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2400" b="1" dirty="0" smtClean="0">
                <a:ln>
                  <a:solidFill>
                    <a:schemeClr val="bg2">
                      <a:lumMod val="10000"/>
                    </a:schemeClr>
                  </a:solidFill>
                </a:ln>
                <a:solidFill>
                  <a:schemeClr val="bg2">
                    <a:lumMod val="10000"/>
                  </a:schemeClr>
                </a:solidFill>
              </a:rPr>
              <a:t>Vendors submitting UPC Codes must:</a:t>
            </a:r>
            <a:endParaRPr lang="en-US" sz="2400" b="1" dirty="0">
              <a:ln>
                <a:solidFill>
                  <a:schemeClr val="bg2">
                    <a:lumMod val="10000"/>
                  </a:schemeClr>
                </a:solidFill>
              </a:ln>
              <a:solidFill>
                <a:schemeClr val="bg2">
                  <a:lumMod val="10000"/>
                </a:schemeClr>
              </a:solidFill>
            </a:endParaRPr>
          </a:p>
        </p:txBody>
      </p:sp>
      <p:sp>
        <p:nvSpPr>
          <p:cNvPr id="9" name="Rectangle 5"/>
          <p:cNvSpPr txBox="1">
            <a:spLocks noChangeArrowheads="1"/>
          </p:cNvSpPr>
          <p:nvPr/>
        </p:nvSpPr>
        <p:spPr bwMode="gray">
          <a:xfrm>
            <a:off x="4840514" y="1595935"/>
            <a:ext cx="3618259" cy="91054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2400" b="1" dirty="0" smtClean="0">
                <a:ln>
                  <a:solidFill>
                    <a:schemeClr val="bg2">
                      <a:lumMod val="10000"/>
                    </a:schemeClr>
                  </a:solidFill>
                </a:ln>
                <a:solidFill>
                  <a:schemeClr val="bg2">
                    <a:lumMod val="10000"/>
                  </a:schemeClr>
                </a:solidFill>
              </a:rPr>
              <a:t>Vendors who </a:t>
            </a:r>
            <a:r>
              <a:rPr lang="en-US" sz="2400" b="1" u="sng" dirty="0" smtClean="0">
                <a:ln>
                  <a:solidFill>
                    <a:schemeClr val="bg2">
                      <a:lumMod val="10000"/>
                    </a:schemeClr>
                  </a:solidFill>
                </a:ln>
                <a:solidFill>
                  <a:schemeClr val="bg2">
                    <a:lumMod val="10000"/>
                  </a:schemeClr>
                </a:solidFill>
              </a:rPr>
              <a:t>do not </a:t>
            </a:r>
            <a:r>
              <a:rPr lang="en-US" sz="2400" b="1" dirty="0" smtClean="0">
                <a:ln>
                  <a:solidFill>
                    <a:schemeClr val="bg2">
                      <a:lumMod val="10000"/>
                    </a:schemeClr>
                  </a:solidFill>
                </a:ln>
                <a:solidFill>
                  <a:schemeClr val="bg2">
                    <a:lumMod val="10000"/>
                  </a:schemeClr>
                </a:solidFill>
              </a:rPr>
              <a:t>submit UPC Codes must:</a:t>
            </a:r>
            <a:endParaRPr lang="en-US" sz="2400" b="1" dirty="0">
              <a:ln>
                <a:solidFill>
                  <a:schemeClr val="bg2">
                    <a:lumMod val="10000"/>
                  </a:schemeClr>
                </a:solidFill>
              </a:ln>
              <a:solidFill>
                <a:schemeClr val="bg2">
                  <a:lumMod val="10000"/>
                </a:schemeClr>
              </a:solidFill>
            </a:endParaRPr>
          </a:p>
        </p:txBody>
      </p:sp>
      <p:sp>
        <p:nvSpPr>
          <p:cNvPr id="13" name="Flowchart: Process 12"/>
          <p:cNvSpPr/>
          <p:nvPr/>
        </p:nvSpPr>
        <p:spPr>
          <a:xfrm>
            <a:off x="4856843" y="2895600"/>
            <a:ext cx="3618260" cy="2891337"/>
          </a:xfrm>
          <a:prstGeom prst="flowChartProcess">
            <a:avLst/>
          </a:prstGeom>
          <a:ln/>
        </p:spPr>
        <p:style>
          <a:lnRef idx="1">
            <a:schemeClr val="accent1"/>
          </a:lnRef>
          <a:fillRef idx="2">
            <a:schemeClr val="accent1"/>
          </a:fillRef>
          <a:effectRef idx="1">
            <a:schemeClr val="accent1"/>
          </a:effectRef>
          <a:fontRef idx="minor">
            <a:schemeClr val="dk1"/>
          </a:fontRef>
        </p:style>
        <p:txBody>
          <a:bodyPr numCol="1" rtlCol="0" anchor="ct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ea typeface="+mn-ea"/>
                <a:cs typeface="+mn-cs"/>
              </a:rPr>
              <a:t>Complete the </a:t>
            </a:r>
            <a:r>
              <a:rPr kumimoji="0" lang="en-US" sz="2000" b="1" i="0" u="none" strike="noStrike" kern="0" cap="none" spc="0" normalizeH="0" baseline="0" noProof="0" dirty="0" smtClean="0">
                <a:ln>
                  <a:noFill/>
                </a:ln>
                <a:solidFill>
                  <a:prstClr val="black"/>
                </a:solidFill>
                <a:effectLst/>
                <a:uLnTx/>
                <a:uFillTx/>
                <a:ea typeface="+mn-ea"/>
                <a:cs typeface="+mn-cs"/>
              </a:rPr>
              <a:t>Shelf Price Survey</a:t>
            </a:r>
            <a:r>
              <a:rPr kumimoji="0" lang="en-US" sz="2000" b="0" i="0" u="none" strike="noStrike" kern="0" cap="none" spc="0" normalizeH="0" baseline="0" noProof="0" dirty="0" smtClean="0">
                <a:ln>
                  <a:noFill/>
                </a:ln>
                <a:solidFill>
                  <a:prstClr val="black"/>
                </a:solidFill>
                <a:effectLst/>
                <a:uLnTx/>
                <a:uFillTx/>
                <a:ea typeface="+mn-ea"/>
                <a:cs typeface="+mn-cs"/>
              </a:rPr>
              <a:t>.</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noProof="0" dirty="0" smtClean="0">
              <a:ln>
                <a:noFill/>
              </a:ln>
              <a:solidFill>
                <a:prstClr val="black"/>
              </a:solidFill>
              <a:effectLst/>
              <a:uLnTx/>
              <a:uFillTx/>
              <a:ea typeface="+mn-ea"/>
              <a:cs typeface="+mn-cs"/>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000" kern="0" baseline="0" dirty="0" smtClean="0">
                <a:solidFill>
                  <a:prstClr val="black"/>
                </a:solidFill>
              </a:rPr>
              <a:t>Complete</a:t>
            </a:r>
            <a:r>
              <a:rPr lang="en-US" sz="2000" kern="0" dirty="0" smtClean="0">
                <a:solidFill>
                  <a:prstClr val="black"/>
                </a:solidFill>
              </a:rPr>
              <a:t> the </a:t>
            </a:r>
            <a:r>
              <a:rPr lang="en-US" sz="2000" b="1" kern="0" dirty="0" smtClean="0">
                <a:solidFill>
                  <a:prstClr val="black"/>
                </a:solidFill>
              </a:rPr>
              <a:t>Food Sales Assessment</a:t>
            </a:r>
            <a:r>
              <a:rPr lang="en-US" sz="2000" kern="0" dirty="0" smtClean="0">
                <a:solidFill>
                  <a:prstClr val="black"/>
                </a:solidFill>
              </a:rPr>
              <a:t>.</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sz="2000" kern="0" dirty="0" smtClean="0">
              <a:solidFill>
                <a:prstClr val="black"/>
              </a:solidFill>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ea typeface="+mn-ea"/>
                <a:cs typeface="+mn-cs"/>
              </a:rPr>
              <a:t>Submit</a:t>
            </a:r>
            <a:r>
              <a:rPr lang="en-US" sz="2000" kern="0" dirty="0" smtClean="0">
                <a:solidFill>
                  <a:prstClr val="black"/>
                </a:solidFill>
              </a:rPr>
              <a:t> </a:t>
            </a:r>
            <a:r>
              <a:rPr lang="en-US" sz="2000" b="1" kern="0" dirty="0" smtClean="0">
                <a:solidFill>
                  <a:prstClr val="black"/>
                </a:solidFill>
              </a:rPr>
              <a:t>Sales and Use documents (ST3’s) </a:t>
            </a:r>
            <a:r>
              <a:rPr lang="en-US" sz="2000" kern="0" dirty="0" smtClean="0">
                <a:solidFill>
                  <a:prstClr val="black"/>
                </a:solidFill>
              </a:rPr>
              <a:t>via the SENDSS website. </a:t>
            </a:r>
            <a:endParaRPr kumimoji="0" lang="en-US" sz="2000" b="0" i="0" u="none" strike="noStrike" kern="0" cap="none" spc="0" normalizeH="0" baseline="0" noProof="0" dirty="0" smtClean="0">
              <a:ln>
                <a:noFill/>
              </a:ln>
              <a:solidFill>
                <a:prstClr val="black"/>
              </a:solidFill>
              <a:effectLst/>
              <a:uLnTx/>
              <a:uFillTx/>
              <a:ea typeface="+mn-ea"/>
              <a:cs typeface="+mn-cs"/>
            </a:endParaRPr>
          </a:p>
        </p:txBody>
      </p:sp>
    </p:spTree>
    <p:extLst>
      <p:ext uri="{BB962C8B-B14F-4D97-AF65-F5344CB8AC3E}">
        <p14:creationId xmlns:p14="http://schemas.microsoft.com/office/powerpoint/2010/main" val="139340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ox(in)">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tretch>
            <a:fillRect/>
          </a:stretch>
        </p:blipFill>
        <p:spPr>
          <a:xfrm>
            <a:off x="1219200" y="1181100"/>
            <a:ext cx="6705600" cy="3810000"/>
          </a:xfrm>
          <a:prstGeom prst="rect">
            <a:avLst/>
          </a:prstGeom>
          <a:ln w="28575">
            <a:solidFill>
              <a:schemeClr val="bg2">
                <a:lumMod val="10000"/>
              </a:schemeClr>
            </a:solidFill>
          </a:ln>
        </p:spPr>
      </p:pic>
      <p:sp>
        <p:nvSpPr>
          <p:cNvPr id="10" name="Rounded Rectangle 9"/>
          <p:cNvSpPr/>
          <p:nvPr/>
        </p:nvSpPr>
        <p:spPr>
          <a:xfrm>
            <a:off x="4038600" y="4038600"/>
            <a:ext cx="3581400" cy="228600"/>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8" name="Straight Connector 7"/>
          <p:cNvCxnSpPr/>
          <p:nvPr/>
        </p:nvCxnSpPr>
        <p:spPr>
          <a:xfrm>
            <a:off x="2489925" y="3352800"/>
            <a:ext cx="1548675" cy="800100"/>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5" name="Rounded Rectangle 4"/>
          <p:cNvSpPr/>
          <p:nvPr/>
        </p:nvSpPr>
        <p:spPr>
          <a:xfrm>
            <a:off x="393338" y="2961437"/>
            <a:ext cx="2261325" cy="73426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solidFill>
                  <a:srgbClr val="D7D8D9">
                    <a:lumMod val="10000"/>
                  </a:srgbClr>
                </a:solidFill>
              </a:rPr>
              <a:t>Select the file the ST-3 is saved as. </a:t>
            </a:r>
            <a:endParaRPr lang="en-US" sz="2000" dirty="0">
              <a:solidFill>
                <a:srgbClr val="D7D8D9">
                  <a:lumMod val="10000"/>
                </a:srgbClr>
              </a:solidFill>
            </a:endParaRPr>
          </a:p>
        </p:txBody>
      </p:sp>
      <p:sp>
        <p:nvSpPr>
          <p:cNvPr id="17" name="Rounded Rectangle 16"/>
          <p:cNvSpPr/>
          <p:nvPr/>
        </p:nvSpPr>
        <p:spPr>
          <a:xfrm>
            <a:off x="5829300" y="4648200"/>
            <a:ext cx="952500" cy="312313"/>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18" name="Straight Connector 17"/>
          <p:cNvCxnSpPr/>
          <p:nvPr/>
        </p:nvCxnSpPr>
        <p:spPr>
          <a:xfrm flipV="1">
            <a:off x="4038600" y="4846213"/>
            <a:ext cx="1790700" cy="411588"/>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2" name="Rounded Rectangle 11"/>
          <p:cNvSpPr/>
          <p:nvPr/>
        </p:nvSpPr>
        <p:spPr>
          <a:xfrm>
            <a:off x="3264262" y="5105400"/>
            <a:ext cx="4318725" cy="1371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solidFill>
                  <a:srgbClr val="D7D8D9">
                    <a:lumMod val="10000"/>
                  </a:srgbClr>
                </a:solidFill>
              </a:rPr>
              <a:t>C</a:t>
            </a:r>
            <a:r>
              <a:rPr lang="en-US" sz="2000" dirty="0" smtClean="0">
                <a:solidFill>
                  <a:srgbClr val="D7D8D9">
                    <a:lumMod val="10000"/>
                  </a:srgbClr>
                </a:solidFill>
              </a:rPr>
              <a:t>lick </a:t>
            </a:r>
            <a:r>
              <a:rPr lang="en-US" sz="2000" dirty="0">
                <a:solidFill>
                  <a:srgbClr val="D7D8D9">
                    <a:lumMod val="10000"/>
                  </a:srgbClr>
                </a:solidFill>
              </a:rPr>
              <a:t>the </a:t>
            </a:r>
            <a:r>
              <a:rPr lang="en-US" sz="2000" b="1" u="sng" dirty="0">
                <a:solidFill>
                  <a:srgbClr val="D7D8D9">
                    <a:lumMod val="10000"/>
                  </a:srgbClr>
                </a:solidFill>
              </a:rPr>
              <a:t>Open</a:t>
            </a:r>
            <a:r>
              <a:rPr lang="en-US" sz="2000" dirty="0">
                <a:solidFill>
                  <a:srgbClr val="D7D8D9">
                    <a:lumMod val="10000"/>
                  </a:srgbClr>
                </a:solidFill>
              </a:rPr>
              <a:t> button on the window </a:t>
            </a:r>
            <a:r>
              <a:rPr lang="en-US" sz="2000" dirty="0" smtClean="0">
                <a:solidFill>
                  <a:srgbClr val="D7D8D9">
                    <a:lumMod val="10000"/>
                  </a:srgbClr>
                </a:solidFill>
              </a:rPr>
              <a:t>explorer </a:t>
            </a:r>
            <a:r>
              <a:rPr lang="en-US" sz="2000" dirty="0">
                <a:solidFill>
                  <a:srgbClr val="D7D8D9">
                    <a:lumMod val="10000"/>
                  </a:srgbClr>
                </a:solidFill>
              </a:rPr>
              <a:t>in order to show the selected </a:t>
            </a:r>
            <a:r>
              <a:rPr lang="en-US" sz="2000" dirty="0" smtClean="0">
                <a:solidFill>
                  <a:srgbClr val="D7D8D9">
                    <a:lumMod val="10000"/>
                  </a:srgbClr>
                </a:solidFill>
              </a:rPr>
              <a:t>file. The file will show in </a:t>
            </a:r>
            <a:r>
              <a:rPr lang="en-US" sz="2000" dirty="0">
                <a:solidFill>
                  <a:srgbClr val="D7D8D9">
                    <a:lumMod val="10000"/>
                  </a:srgbClr>
                </a:solidFill>
              </a:rPr>
              <a:t>the </a:t>
            </a:r>
            <a:r>
              <a:rPr lang="en-US" sz="2000" b="1" dirty="0">
                <a:solidFill>
                  <a:srgbClr val="D7D8D9">
                    <a:lumMod val="10000"/>
                  </a:srgbClr>
                </a:solidFill>
              </a:rPr>
              <a:t>Select File</a:t>
            </a:r>
            <a:r>
              <a:rPr lang="en-US" sz="2000" dirty="0">
                <a:solidFill>
                  <a:srgbClr val="D7D8D9">
                    <a:lumMod val="10000"/>
                  </a:srgbClr>
                </a:solidFill>
              </a:rPr>
              <a:t> </a:t>
            </a:r>
            <a:r>
              <a:rPr lang="en-US" sz="2000" dirty="0" smtClean="0">
                <a:solidFill>
                  <a:srgbClr val="D7D8D9">
                    <a:lumMod val="10000"/>
                  </a:srgbClr>
                </a:solidFill>
              </a:rPr>
              <a:t>box.</a:t>
            </a:r>
            <a:endParaRPr lang="en-US" sz="2000" dirty="0">
              <a:solidFill>
                <a:srgbClr val="D7D8D9">
                  <a:lumMod val="10000"/>
                </a:srgbClr>
              </a:solidFill>
            </a:endParaRPr>
          </a:p>
        </p:txBody>
      </p:sp>
      <p:sp>
        <p:nvSpPr>
          <p:cNvPr id="11" name="Rectangle 5"/>
          <p:cNvSpPr txBox="1">
            <a:spLocks noChangeArrowheads="1"/>
          </p:cNvSpPr>
          <p:nvPr/>
        </p:nvSpPr>
        <p:spPr bwMode="gray">
          <a:xfrm>
            <a:off x="1219200" y="213440"/>
            <a:ext cx="6705600" cy="8533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Uploading Sales and Use Documents</a:t>
            </a:r>
          </a:p>
          <a:p>
            <a:pPr algn="ctr" eaLnBrk="0" hangingPunct="0">
              <a:lnSpc>
                <a:spcPct val="95000"/>
              </a:lnSpc>
            </a:pPr>
            <a:r>
              <a:rPr lang="en-US" sz="3000" b="1" dirty="0" smtClean="0">
                <a:ln>
                  <a:solidFill>
                    <a:srgbClr val="D7D8D9">
                      <a:lumMod val="10000"/>
                    </a:srgbClr>
                  </a:solidFill>
                </a:ln>
                <a:solidFill>
                  <a:srgbClr val="D7D8D9">
                    <a:lumMod val="10000"/>
                  </a:srgbClr>
                </a:solidFill>
              </a:rPr>
              <a:t>(ST-3 Forms)</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31565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7"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6800" y="1512948"/>
            <a:ext cx="7010400" cy="3276600"/>
            <a:chOff x="1066800" y="1905000"/>
            <a:chExt cx="7010400" cy="3276600"/>
          </a:xfrm>
        </p:grpSpPr>
        <p:pic>
          <p:nvPicPr>
            <p:cNvPr id="7" name="Picture 6"/>
            <p:cNvPicPr/>
            <p:nvPr/>
          </p:nvPicPr>
          <p:blipFill>
            <a:blip r:embed="rId2"/>
            <a:stretch>
              <a:fillRect/>
            </a:stretch>
          </p:blipFill>
          <p:spPr>
            <a:xfrm>
              <a:off x="1066800" y="1905000"/>
              <a:ext cx="7010400" cy="3276600"/>
            </a:xfrm>
            <a:prstGeom prst="rect">
              <a:avLst/>
            </a:prstGeom>
            <a:ln w="28575">
              <a:solidFill>
                <a:schemeClr val="bg2">
                  <a:lumMod val="10000"/>
                </a:schemeClr>
              </a:solidFill>
            </a:ln>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852" t="93750" r="35139" b="3125"/>
            <a:stretch/>
          </p:blipFill>
          <p:spPr bwMode="auto">
            <a:xfrm>
              <a:off x="1752600" y="4365782"/>
              <a:ext cx="3124200" cy="20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ounded Rectangle 9"/>
          <p:cNvSpPr/>
          <p:nvPr/>
        </p:nvSpPr>
        <p:spPr>
          <a:xfrm>
            <a:off x="5867400" y="3923186"/>
            <a:ext cx="914400" cy="344013"/>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8" name="Straight Connector 7"/>
          <p:cNvCxnSpPr/>
          <p:nvPr/>
        </p:nvCxnSpPr>
        <p:spPr>
          <a:xfrm flipV="1">
            <a:off x="5562600" y="4267199"/>
            <a:ext cx="476250" cy="1020420"/>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5" name="Rounded Rectangle 4"/>
          <p:cNvSpPr/>
          <p:nvPr/>
        </p:nvSpPr>
        <p:spPr>
          <a:xfrm>
            <a:off x="2209800" y="5234612"/>
            <a:ext cx="3501887" cy="63278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Click on the “</a:t>
            </a:r>
            <a:r>
              <a:rPr lang="en-US" sz="2000" b="1" u="sng" dirty="0" smtClean="0">
                <a:solidFill>
                  <a:srgbClr val="000000"/>
                </a:solidFill>
              </a:rPr>
              <a:t>Upload</a:t>
            </a:r>
            <a:r>
              <a:rPr lang="en-US" sz="2000" dirty="0" smtClean="0">
                <a:solidFill>
                  <a:srgbClr val="000000"/>
                </a:solidFill>
              </a:rPr>
              <a:t>” file icon.</a:t>
            </a:r>
          </a:p>
        </p:txBody>
      </p:sp>
      <p:sp>
        <p:nvSpPr>
          <p:cNvPr id="12" name="Rectangle 5"/>
          <p:cNvSpPr txBox="1">
            <a:spLocks noChangeArrowheads="1"/>
          </p:cNvSpPr>
          <p:nvPr/>
        </p:nvSpPr>
        <p:spPr bwMode="gray">
          <a:xfrm>
            <a:off x="1219200" y="213440"/>
            <a:ext cx="6705600" cy="8533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Uploading Sales and Use Documents</a:t>
            </a:r>
          </a:p>
          <a:p>
            <a:pPr algn="ctr" eaLnBrk="0" hangingPunct="0">
              <a:lnSpc>
                <a:spcPct val="95000"/>
              </a:lnSpc>
            </a:pPr>
            <a:r>
              <a:rPr lang="en-US" sz="3000" b="1" dirty="0" smtClean="0">
                <a:ln>
                  <a:solidFill>
                    <a:srgbClr val="D7D8D9">
                      <a:lumMod val="10000"/>
                    </a:srgbClr>
                  </a:solidFill>
                </a:ln>
                <a:solidFill>
                  <a:srgbClr val="D7D8D9">
                    <a:lumMod val="10000"/>
                  </a:srgbClr>
                </a:solidFill>
              </a:rPr>
              <a:t>(ST-3 Forms)</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280662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1676400" y="2057400"/>
            <a:ext cx="5943600" cy="2338377"/>
          </a:xfrm>
          <a:prstGeom prst="rect">
            <a:avLst/>
          </a:prstGeom>
          <a:ln w="28575">
            <a:solidFill>
              <a:schemeClr val="bg2">
                <a:lumMod val="10000"/>
              </a:schemeClr>
            </a:solidFill>
          </a:ln>
        </p:spPr>
      </p:pic>
      <p:sp>
        <p:nvSpPr>
          <p:cNvPr id="10" name="Rounded Rectangle 9"/>
          <p:cNvSpPr/>
          <p:nvPr/>
        </p:nvSpPr>
        <p:spPr>
          <a:xfrm>
            <a:off x="1981200" y="3751179"/>
            <a:ext cx="4267200" cy="516020"/>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8" name="Straight Connector 7"/>
          <p:cNvCxnSpPr/>
          <p:nvPr/>
        </p:nvCxnSpPr>
        <p:spPr>
          <a:xfrm flipV="1">
            <a:off x="5562600" y="4267199"/>
            <a:ext cx="476250" cy="1020420"/>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5" name="Rounded Rectangle 4"/>
          <p:cNvSpPr/>
          <p:nvPr/>
        </p:nvSpPr>
        <p:spPr>
          <a:xfrm>
            <a:off x="2209800" y="5234612"/>
            <a:ext cx="3501887" cy="93758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srgbClr val="000000"/>
                </a:solidFill>
              </a:rPr>
              <a:t>Once you click “</a:t>
            </a:r>
            <a:r>
              <a:rPr lang="en-US" sz="2000" b="1" u="sng" dirty="0" smtClean="0">
                <a:solidFill>
                  <a:srgbClr val="000000"/>
                </a:solidFill>
              </a:rPr>
              <a:t>Upload</a:t>
            </a:r>
            <a:r>
              <a:rPr lang="en-US" sz="2000" dirty="0" smtClean="0">
                <a:solidFill>
                  <a:srgbClr val="000000"/>
                </a:solidFill>
              </a:rPr>
              <a:t>” the file name will appear here with the time and date. </a:t>
            </a:r>
          </a:p>
        </p:txBody>
      </p:sp>
      <p:sp>
        <p:nvSpPr>
          <p:cNvPr id="7" name="Rectangle 5"/>
          <p:cNvSpPr txBox="1">
            <a:spLocks noChangeArrowheads="1"/>
          </p:cNvSpPr>
          <p:nvPr/>
        </p:nvSpPr>
        <p:spPr bwMode="gray">
          <a:xfrm>
            <a:off x="1219200" y="213440"/>
            <a:ext cx="6705600" cy="8533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Uploading Sales and Use Documents</a:t>
            </a:r>
          </a:p>
          <a:p>
            <a:pPr algn="ctr" eaLnBrk="0" hangingPunct="0">
              <a:lnSpc>
                <a:spcPct val="95000"/>
              </a:lnSpc>
            </a:pPr>
            <a:r>
              <a:rPr lang="en-US" sz="3000" b="1" dirty="0" smtClean="0">
                <a:ln>
                  <a:solidFill>
                    <a:srgbClr val="D7D8D9">
                      <a:lumMod val="10000"/>
                    </a:srgbClr>
                  </a:solidFill>
                </a:ln>
                <a:solidFill>
                  <a:srgbClr val="D7D8D9">
                    <a:lumMod val="10000"/>
                  </a:srgbClr>
                </a:solidFill>
              </a:rPr>
              <a:t>(ST-3 Forms)</a:t>
            </a:r>
            <a:endParaRPr lang="en-US" sz="3000" b="1" dirty="0">
              <a:ln>
                <a:solidFill>
                  <a:srgbClr val="D7D8D9">
                    <a:lumMod val="10000"/>
                  </a:srgbClr>
                </a:solidFill>
              </a:ln>
              <a:solidFill>
                <a:srgbClr val="D7D8D9">
                  <a:lumMod val="10000"/>
                </a:srgbClr>
              </a:solidFill>
            </a:endParaRPr>
          </a:p>
        </p:txBody>
      </p:sp>
    </p:spTree>
    <p:extLst>
      <p:ext uri="{BB962C8B-B14F-4D97-AF65-F5344CB8AC3E}">
        <p14:creationId xmlns:p14="http://schemas.microsoft.com/office/powerpoint/2010/main" val="297262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txBox="1">
            <a:spLocks noChangeArrowheads="1"/>
          </p:cNvSpPr>
          <p:nvPr/>
        </p:nvSpPr>
        <p:spPr bwMode="gray">
          <a:xfrm>
            <a:off x="1819371" y="333762"/>
            <a:ext cx="5505259"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2400" b="1" dirty="0" smtClean="0">
                <a:ln>
                  <a:solidFill>
                    <a:schemeClr val="bg2">
                      <a:lumMod val="10000"/>
                    </a:schemeClr>
                  </a:solidFill>
                </a:ln>
                <a:solidFill>
                  <a:schemeClr val="bg2">
                    <a:lumMod val="10000"/>
                  </a:schemeClr>
                </a:solidFill>
              </a:rPr>
              <a:t>Sales and Use Document Submission</a:t>
            </a:r>
            <a:endParaRPr lang="en-US" sz="2400" b="1" dirty="0">
              <a:ln>
                <a:solidFill>
                  <a:schemeClr val="bg2">
                    <a:lumMod val="10000"/>
                  </a:schemeClr>
                </a:solidFill>
              </a:ln>
              <a:solidFill>
                <a:schemeClr val="bg2">
                  <a:lumMod val="10000"/>
                </a:schemeClr>
              </a:solidFill>
            </a:endParaRPr>
          </a:p>
        </p:txBody>
      </p:sp>
      <p:sp>
        <p:nvSpPr>
          <p:cNvPr id="5" name="TextBox 4"/>
          <p:cNvSpPr txBox="1"/>
          <p:nvPr/>
        </p:nvSpPr>
        <p:spPr>
          <a:xfrm>
            <a:off x="2093949" y="1913571"/>
            <a:ext cx="3435566"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Don’t forget to submit your </a:t>
            </a:r>
            <a:r>
              <a:rPr lang="en-US" b="1" u="sng" dirty="0" smtClean="0"/>
              <a:t>Sales and Use Documents </a:t>
            </a:r>
            <a:r>
              <a:rPr lang="en-US" dirty="0" smtClean="0"/>
              <a:t>(ST3’s) for the 3 month period within the requested quarter. (see example)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Sales and Use document (ST3’s) can be submitted via the Shelf Price Survey section. Please see the Shelf price Survey Instructions for more detail.</a:t>
            </a:r>
          </a:p>
          <a:p>
            <a:endParaRPr lang="en-US" dirty="0" smtClean="0"/>
          </a:p>
        </p:txBody>
      </p:sp>
      <p:pic>
        <p:nvPicPr>
          <p:cNvPr id="6" name="Picture 5"/>
          <p:cNvPicPr>
            <a:picLocks noChangeAspect="1"/>
          </p:cNvPicPr>
          <p:nvPr/>
        </p:nvPicPr>
        <p:blipFill>
          <a:blip r:embed="rId2"/>
          <a:stretch>
            <a:fillRect/>
          </a:stretch>
        </p:blipFill>
        <p:spPr>
          <a:xfrm>
            <a:off x="762000" y="1438259"/>
            <a:ext cx="1331949" cy="187395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442" y="1913571"/>
            <a:ext cx="3000375" cy="3876955"/>
          </a:xfrm>
          <a:prstGeom prst="rect">
            <a:avLst/>
          </a:prstGeom>
          <a:ln w="28575">
            <a:solidFill>
              <a:schemeClr val="tx1"/>
            </a:solidFill>
          </a:ln>
        </p:spPr>
      </p:pic>
      <p:sp>
        <p:nvSpPr>
          <p:cNvPr id="3" name="Right Arrow 2"/>
          <p:cNvSpPr/>
          <p:nvPr/>
        </p:nvSpPr>
        <p:spPr>
          <a:xfrm>
            <a:off x="4850642" y="3045514"/>
            <a:ext cx="678873" cy="2667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637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35" presetClass="emph" presetSubtype="0" repeatCount="indefinite" fill="hold" nodeType="afterEffect">
                                  <p:stCondLst>
                                    <p:cond delay="0"/>
                                  </p:stCondLst>
                                  <p:endCondLst>
                                    <p:cond evt="onNext" delay="0">
                                      <p:tgtEl>
                                        <p:sldTgt/>
                                      </p:tgtEl>
                                    </p:cond>
                                  </p:endCondLst>
                                  <p:childTnLst>
                                    <p:anim calcmode="discrete" valueType="str">
                                      <p:cBhvr>
                                        <p:cTn id="10"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457200"/>
            <a:ext cx="8839200" cy="990600"/>
          </a:xfrm>
          <a:prstGeom prst="rect">
            <a:avLst/>
          </a:prstGeom>
        </p:spPr>
        <p:txBody>
          <a:bodyPr>
            <a:normAutofit/>
          </a:bodyPr>
          <a:lst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a:lstStyle>
          <a:p>
            <a:r>
              <a:rPr lang="en-US" sz="4000" b="1" dirty="0" smtClean="0"/>
              <a:t>Contact Information </a:t>
            </a:r>
            <a:endParaRPr lang="en-US" sz="4000" b="1" dirty="0"/>
          </a:p>
        </p:txBody>
      </p:sp>
      <p:sp>
        <p:nvSpPr>
          <p:cNvPr id="3" name="Content Placeholder 7"/>
          <p:cNvSpPr txBox="1">
            <a:spLocks/>
          </p:cNvSpPr>
          <p:nvPr/>
        </p:nvSpPr>
        <p:spPr>
          <a:xfrm>
            <a:off x="464127" y="1455174"/>
            <a:ext cx="8229600" cy="2286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sz="2400" dirty="0" smtClean="0"/>
              <a:t>For UPC Submissions only</a:t>
            </a:r>
          </a:p>
          <a:p>
            <a:pPr marL="0" indent="0" algn="ctr" fontAlgn="auto">
              <a:spcAft>
                <a:spcPts val="0"/>
              </a:spcAft>
              <a:buNone/>
            </a:pPr>
            <a:r>
              <a:rPr lang="en-US" sz="2400" dirty="0" smtClean="0"/>
              <a:t>Nicole </a:t>
            </a:r>
            <a:r>
              <a:rPr lang="en-US" sz="2400" dirty="0"/>
              <a:t>M</a:t>
            </a:r>
            <a:r>
              <a:rPr lang="en-US" sz="2400" dirty="0" smtClean="0"/>
              <a:t>onroe</a:t>
            </a:r>
            <a:r>
              <a:rPr lang="en-US" sz="2400" dirty="0"/>
              <a:t>, WIC Vendor Senior Data </a:t>
            </a:r>
            <a:r>
              <a:rPr lang="en-US" sz="2400" dirty="0" smtClean="0"/>
              <a:t>Analyst</a:t>
            </a:r>
          </a:p>
          <a:p>
            <a:pPr marL="0" indent="0" algn="ctr" fontAlgn="auto">
              <a:spcAft>
                <a:spcPts val="0"/>
              </a:spcAft>
              <a:buNone/>
            </a:pPr>
            <a:r>
              <a:rPr lang="en-US" sz="2400" dirty="0" smtClean="0"/>
              <a:t>Office: (404) 657-2898</a:t>
            </a:r>
          </a:p>
          <a:p>
            <a:pPr marL="0" indent="0" algn="ctr" fontAlgn="auto">
              <a:spcAft>
                <a:spcPts val="0"/>
              </a:spcAft>
              <a:buNone/>
            </a:pPr>
            <a:r>
              <a:rPr lang="en-US" sz="2400" dirty="0" smtClean="0">
                <a:hlinkClick r:id="rId2"/>
              </a:rPr>
              <a:t>nichole.monroe@dph.ga.gov</a:t>
            </a:r>
            <a:r>
              <a:rPr lang="en-US" sz="2400" dirty="0" smtClean="0"/>
              <a:t> </a:t>
            </a:r>
          </a:p>
          <a:p>
            <a:pPr marL="0" indent="0" algn="ctr" fontAlgn="auto">
              <a:spcAft>
                <a:spcPts val="0"/>
              </a:spcAft>
              <a:buNone/>
            </a:pPr>
            <a:endParaRPr lang="en-US" sz="2800" dirty="0"/>
          </a:p>
          <a:p>
            <a:pPr marL="0" indent="0" algn="ctr" fontAlgn="auto">
              <a:spcAft>
                <a:spcPts val="0"/>
              </a:spcAft>
              <a:buFont typeface="Arial" pitchFamily="34" charset="0"/>
              <a:buNone/>
            </a:pPr>
            <a:endParaRPr lang="en-US" dirty="0" smtClean="0"/>
          </a:p>
          <a:p>
            <a:pPr marL="0" indent="0" fontAlgn="auto">
              <a:spcAft>
                <a:spcPts val="0"/>
              </a:spcAft>
              <a:buFont typeface="Arial" pitchFamily="34" charset="0"/>
              <a:buNone/>
            </a:pPr>
            <a:endParaRPr lang="en-US" dirty="0"/>
          </a:p>
        </p:txBody>
      </p:sp>
      <p:sp>
        <p:nvSpPr>
          <p:cNvPr id="4" name="Content Placeholder 7"/>
          <p:cNvSpPr txBox="1">
            <a:spLocks/>
          </p:cNvSpPr>
          <p:nvPr/>
        </p:nvSpPr>
        <p:spPr>
          <a:xfrm>
            <a:off x="457200" y="3886200"/>
            <a:ext cx="8229600" cy="2286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sz="2400" dirty="0" smtClean="0"/>
              <a:t>For Food Sales Data Information</a:t>
            </a:r>
          </a:p>
          <a:p>
            <a:pPr marL="0" indent="0" algn="ctr" fontAlgn="auto">
              <a:spcAft>
                <a:spcPts val="0"/>
              </a:spcAft>
              <a:buNone/>
            </a:pPr>
            <a:r>
              <a:rPr lang="en-US" sz="2400" dirty="0" smtClean="0"/>
              <a:t>Vendor Relations Information</a:t>
            </a:r>
          </a:p>
          <a:p>
            <a:pPr marL="0" indent="0" algn="ctr" fontAlgn="auto">
              <a:spcAft>
                <a:spcPts val="0"/>
              </a:spcAft>
              <a:buNone/>
            </a:pPr>
            <a:r>
              <a:rPr lang="en-US" sz="2400" dirty="0" smtClean="0"/>
              <a:t>Office: (404) 657-2900 and </a:t>
            </a:r>
            <a:r>
              <a:rPr lang="en-US" sz="2400" dirty="0"/>
              <a:t>866-814-5468 </a:t>
            </a:r>
          </a:p>
          <a:p>
            <a:pPr marL="0" indent="0" algn="ctr" fontAlgn="auto">
              <a:spcAft>
                <a:spcPts val="0"/>
              </a:spcAft>
              <a:buNone/>
            </a:pPr>
            <a:r>
              <a:rPr lang="en-US" sz="2400" dirty="0" smtClean="0">
                <a:hlinkClick r:id="rId3"/>
              </a:rPr>
              <a:t>wic-vendor.relations@dph.ga.gov</a:t>
            </a:r>
            <a:r>
              <a:rPr lang="en-US" sz="2400" dirty="0" smtClean="0"/>
              <a:t>  </a:t>
            </a:r>
            <a:endParaRPr lang="en-US" sz="2400" dirty="0"/>
          </a:p>
          <a:p>
            <a:pPr marL="0" indent="0" algn="ctr" fontAlgn="auto">
              <a:spcAft>
                <a:spcPts val="0"/>
              </a:spcAft>
              <a:buFont typeface="Arial" pitchFamily="34" charset="0"/>
              <a:buNone/>
            </a:pPr>
            <a:endParaRPr lang="en-US" dirty="0" smtClean="0"/>
          </a:p>
          <a:p>
            <a:pPr marL="0" indent="0" fontAlgn="auto">
              <a:spcAft>
                <a:spcPts val="0"/>
              </a:spcAft>
              <a:buFont typeface="Arial" pitchFamily="34" charset="0"/>
              <a:buNone/>
            </a:pPr>
            <a:endParaRPr lang="en-US" dirty="0"/>
          </a:p>
        </p:txBody>
      </p:sp>
      <p:sp>
        <p:nvSpPr>
          <p:cNvPr id="5" name="Slide Number Placeholder 4"/>
          <p:cNvSpPr>
            <a:spLocks noGrp="1"/>
          </p:cNvSpPr>
          <p:nvPr>
            <p:ph type="sldNum" sz="quarter" idx="12"/>
          </p:nvPr>
        </p:nvSpPr>
        <p:spPr/>
        <p:txBody>
          <a:bodyPr/>
          <a:lstStyle/>
          <a:p>
            <a:pPr>
              <a:defRPr/>
            </a:pPr>
            <a:fld id="{116D3F53-4215-46A5-948E-95F23085F21D}" type="slidenum">
              <a:rPr lang="en-US" smtClean="0"/>
              <a:pPr>
                <a:defRPr/>
              </a:pPr>
              <a:t>44</a:t>
            </a:fld>
            <a:endParaRPr lang="en-US" dirty="0"/>
          </a:p>
        </p:txBody>
      </p:sp>
    </p:spTree>
    <p:extLst>
      <p:ext uri="{BB962C8B-B14F-4D97-AF65-F5344CB8AC3E}">
        <p14:creationId xmlns:p14="http://schemas.microsoft.com/office/powerpoint/2010/main" val="79166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3505200"/>
            <a:ext cx="9144000" cy="0"/>
          </a:xfrm>
          <a:prstGeom prst="line">
            <a:avLst/>
          </a:prstGeom>
          <a:noFill/>
          <a:ln w="38100" cap="flat" cmpd="sng" algn="ctr">
            <a:solidFill>
              <a:sysClr val="windowText" lastClr="000000"/>
            </a:solidFill>
            <a:prstDash val="solid"/>
          </a:ln>
          <a:effectLst/>
        </p:spPr>
      </p:cxnSp>
      <p:cxnSp>
        <p:nvCxnSpPr>
          <p:cNvPr id="13" name="Straight Connector 12"/>
          <p:cNvCxnSpPr/>
          <p:nvPr/>
        </p:nvCxnSpPr>
        <p:spPr>
          <a:xfrm>
            <a:off x="0" y="4648200"/>
            <a:ext cx="9144000" cy="0"/>
          </a:xfrm>
          <a:prstGeom prst="line">
            <a:avLst/>
          </a:prstGeom>
          <a:noFill/>
          <a:ln w="38100" cap="flat" cmpd="sng" algn="ctr">
            <a:solidFill>
              <a:sysClr val="windowText" lastClr="000000"/>
            </a:solidFill>
            <a:prstDash val="solid"/>
          </a:ln>
          <a:effectLst/>
        </p:spPr>
      </p:cxnSp>
      <p:sp>
        <p:nvSpPr>
          <p:cNvPr id="5" name="Rectangle 5"/>
          <p:cNvSpPr txBox="1">
            <a:spLocks noChangeArrowheads="1"/>
          </p:cNvSpPr>
          <p:nvPr/>
        </p:nvSpPr>
        <p:spPr bwMode="gray">
          <a:xfrm>
            <a:off x="0" y="3642440"/>
            <a:ext cx="9144000" cy="7771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r>
              <a:rPr lang="en-US" sz="2400" b="1" kern="0" dirty="0" smtClean="0">
                <a:solidFill>
                  <a:sysClr val="window" lastClr="FFFFFF"/>
                </a:solidFill>
              </a:rPr>
              <a:t>   </a:t>
            </a:r>
            <a:r>
              <a:rPr lang="en-US" sz="2400" b="1" kern="0" dirty="0" smtClean="0">
                <a:solidFill>
                  <a:srgbClr val="D7D8D9">
                    <a:lumMod val="10000"/>
                  </a:srgbClr>
                </a:solidFill>
              </a:rPr>
              <a:t>Logging into the SENDSS website</a:t>
            </a:r>
            <a:endParaRPr lang="en-US" sz="2400" b="1" kern="0" dirty="0">
              <a:solidFill>
                <a:srgbClr val="D7D8D9">
                  <a:lumMod val="10000"/>
                </a:srgbClr>
              </a:solidFill>
            </a:endParaRPr>
          </a:p>
        </p:txBody>
      </p:sp>
    </p:spTree>
    <p:extLst>
      <p:ext uri="{BB962C8B-B14F-4D97-AF65-F5344CB8AC3E}">
        <p14:creationId xmlns:p14="http://schemas.microsoft.com/office/powerpoint/2010/main" val="108235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2244" t="11718" r="50320" b="29178"/>
          <a:stretch/>
        </p:blipFill>
        <p:spPr bwMode="auto">
          <a:xfrm>
            <a:off x="228600" y="1143000"/>
            <a:ext cx="4427418" cy="5334000"/>
          </a:xfrm>
          <a:prstGeom prst="rect">
            <a:avLst/>
          </a:prstGeom>
          <a:ln w="28575">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cxnSp>
        <p:nvCxnSpPr>
          <p:cNvPr id="7" name="Straight Connector 6"/>
          <p:cNvCxnSpPr/>
          <p:nvPr/>
        </p:nvCxnSpPr>
        <p:spPr>
          <a:xfrm flipH="1">
            <a:off x="1447800" y="3695700"/>
            <a:ext cx="1447800" cy="1518082"/>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0" name="Rectangle 5"/>
          <p:cNvSpPr txBox="1">
            <a:spLocks noChangeArrowheads="1"/>
          </p:cNvSpPr>
          <p:nvPr/>
        </p:nvSpPr>
        <p:spPr bwMode="gray">
          <a:xfrm>
            <a:off x="1819371" y="333762"/>
            <a:ext cx="5505259"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chemeClr val="bg2">
                      <a:lumMod val="10000"/>
                    </a:schemeClr>
                  </a:solidFill>
                </a:ln>
                <a:solidFill>
                  <a:schemeClr val="bg2">
                    <a:lumMod val="10000"/>
                  </a:schemeClr>
                </a:solidFill>
              </a:rPr>
              <a:t>Logging into the Survey</a:t>
            </a:r>
            <a:endParaRPr lang="en-US" sz="3000" b="1" dirty="0">
              <a:ln>
                <a:solidFill>
                  <a:schemeClr val="bg2">
                    <a:lumMod val="10000"/>
                  </a:schemeClr>
                </a:solidFill>
              </a:ln>
              <a:solidFill>
                <a:schemeClr val="bg2">
                  <a:lumMod val="10000"/>
                </a:schemeClr>
              </a:solidFill>
            </a:endParaRPr>
          </a:p>
        </p:txBody>
      </p:sp>
      <p:pic>
        <p:nvPicPr>
          <p:cNvPr id="3" name="Picture 2"/>
          <p:cNvPicPr>
            <a:picLocks noChangeAspect="1"/>
          </p:cNvPicPr>
          <p:nvPr/>
        </p:nvPicPr>
        <p:blipFill rotWithShape="1">
          <a:blip r:embed="rId3"/>
          <a:srcRect l="35153" t="22283" r="35735" b="7609"/>
          <a:stretch/>
        </p:blipFill>
        <p:spPr>
          <a:xfrm>
            <a:off x="5600700" y="1143000"/>
            <a:ext cx="3002082" cy="3872686"/>
          </a:xfrm>
          <a:prstGeom prst="rect">
            <a:avLst/>
          </a:prstGeom>
          <a:ln w="19050">
            <a:solidFill>
              <a:schemeClr val="tx1"/>
            </a:solidFill>
          </a:ln>
        </p:spPr>
      </p:pic>
      <p:sp>
        <p:nvSpPr>
          <p:cNvPr id="9" name="Rounded Rectangle 8"/>
          <p:cNvSpPr/>
          <p:nvPr/>
        </p:nvSpPr>
        <p:spPr>
          <a:xfrm>
            <a:off x="6667500" y="4229100"/>
            <a:ext cx="990600" cy="342900"/>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2" name="Straight Connector 11"/>
          <p:cNvCxnSpPr>
            <a:endCxn id="9" idx="1"/>
          </p:cNvCxnSpPr>
          <p:nvPr/>
        </p:nvCxnSpPr>
        <p:spPr>
          <a:xfrm>
            <a:off x="5344391" y="4021449"/>
            <a:ext cx="1323109" cy="379101"/>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8" name="Rounded Rectangle 7"/>
          <p:cNvSpPr/>
          <p:nvPr/>
        </p:nvSpPr>
        <p:spPr>
          <a:xfrm>
            <a:off x="2743200" y="1961533"/>
            <a:ext cx="2628900" cy="299046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ea typeface="+mn-ea"/>
                <a:cs typeface="+mn-cs"/>
              </a:rPr>
              <a:t>Log-In using the username (Vendor Number)and  password provided</a:t>
            </a:r>
            <a:r>
              <a:rPr kumimoji="0" lang="en-US" sz="2000" b="0" i="0" u="none" strike="noStrike" kern="0" cap="none" spc="0" normalizeH="0" noProof="0" dirty="0" smtClean="0">
                <a:ln>
                  <a:noFill/>
                </a:ln>
                <a:solidFill>
                  <a:prstClr val="black"/>
                </a:solidFill>
                <a:effectLst/>
                <a:uLnTx/>
                <a:uFillTx/>
                <a:ea typeface="+mn-ea"/>
                <a:cs typeface="+mn-cs"/>
              </a:rPr>
              <a:t> in the letter </a:t>
            </a:r>
            <a:r>
              <a:rPr lang="en-US" sz="2000" kern="0" dirty="0" smtClean="0">
                <a:solidFill>
                  <a:prstClr val="black"/>
                </a:solidFill>
              </a:rPr>
              <a:t>received from the Office of Vendor Management. </a:t>
            </a:r>
            <a:r>
              <a:rPr kumimoji="0" lang="en-US" sz="2000" b="0" i="0" u="none" strike="noStrike" kern="0" cap="none" spc="0" normalizeH="0" baseline="0" noProof="0" dirty="0" smtClean="0">
                <a:ln>
                  <a:noFill/>
                </a:ln>
                <a:solidFill>
                  <a:prstClr val="black"/>
                </a:solidFill>
                <a:effectLst/>
                <a:uLnTx/>
                <a:uFillTx/>
                <a:ea typeface="+mn-ea"/>
                <a:cs typeface="+mn-cs"/>
              </a:rPr>
              <a:t>Click on the Login icon.</a:t>
            </a:r>
          </a:p>
        </p:txBody>
      </p:sp>
      <p:sp>
        <p:nvSpPr>
          <p:cNvPr id="6" name="Rounded Rectangle 5"/>
          <p:cNvSpPr/>
          <p:nvPr/>
        </p:nvSpPr>
        <p:spPr>
          <a:xfrm>
            <a:off x="575409" y="5213782"/>
            <a:ext cx="3733800" cy="838200"/>
          </a:xfrm>
          <a:prstGeom prst="round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 name="Text Placeholder 7"/>
          <p:cNvSpPr txBox="1">
            <a:spLocks/>
          </p:cNvSpPr>
          <p:nvPr/>
        </p:nvSpPr>
        <p:spPr>
          <a:xfrm>
            <a:off x="5721853" y="5388538"/>
            <a:ext cx="3422147" cy="827836"/>
          </a:xfrm>
          <a:prstGeom prst="rect">
            <a:avLst/>
          </a:prstGeom>
        </p:spPr>
        <p:txBody>
          <a:bodyPr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400" dirty="0" smtClean="0"/>
              <a:t>Keep your log-in information handy</a:t>
            </a:r>
            <a:r>
              <a:rPr lang="en-US" sz="1400" dirty="0"/>
              <a:t>. The login credentials remain effective until the next quarterly survey.</a:t>
            </a:r>
          </a:p>
        </p:txBody>
      </p:sp>
      <p:pic>
        <p:nvPicPr>
          <p:cNvPr id="19" name="Picture 18"/>
          <p:cNvPicPr>
            <a:picLocks noChangeAspect="1"/>
          </p:cNvPicPr>
          <p:nvPr/>
        </p:nvPicPr>
        <p:blipFill>
          <a:blip r:embed="rId4"/>
          <a:stretch>
            <a:fillRect/>
          </a:stretch>
        </p:blipFill>
        <p:spPr>
          <a:xfrm>
            <a:off x="4831327" y="5168694"/>
            <a:ext cx="900917" cy="1267524"/>
          </a:xfrm>
          <a:prstGeom prst="rect">
            <a:avLst/>
          </a:prstGeom>
        </p:spPr>
      </p:pic>
    </p:spTree>
    <p:extLst>
      <p:ext uri="{BB962C8B-B14F-4D97-AF65-F5344CB8AC3E}">
        <p14:creationId xmlns:p14="http://schemas.microsoft.com/office/powerpoint/2010/main" val="15153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1000"/>
                                        <p:tgtEl>
                                          <p:spTgt spid="8"/>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1000"/>
                                        <p:tgtEl>
                                          <p:spTgt spid="7"/>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1000"/>
                                        <p:tgtEl>
                                          <p:spTgt spid="9"/>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1000"/>
                                        <p:tgtEl>
                                          <p:spTgt spid="12"/>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10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wipe(left)">
                                      <p:cBhvr>
                                        <p:cTn id="34" dur="1000"/>
                                        <p:tgtEl>
                                          <p:spTgt spid="18">
                                            <p:txEl>
                                              <p:pRg st="0" end="0"/>
                                            </p:txEl>
                                          </p:spTgt>
                                        </p:tgtEl>
                                      </p:cBhvr>
                                    </p:animEffect>
                                  </p:childTnLst>
                                </p:cTn>
                              </p:par>
                            </p:childTnLst>
                          </p:cTn>
                        </p:par>
                        <p:par>
                          <p:cTn id="35" fill="hold">
                            <p:stCondLst>
                              <p:cond delay="7000"/>
                            </p:stCondLst>
                            <p:childTnLst>
                              <p:par>
                                <p:cTn id="36" presetID="35" presetClass="emph" presetSubtype="0" repeatCount="indefinite" fill="hold" nodeType="afterEffect">
                                  <p:stCondLst>
                                    <p:cond delay="0"/>
                                  </p:stCondLst>
                                  <p:endCondLst>
                                    <p:cond evt="onNext" delay="0">
                                      <p:tgtEl>
                                        <p:sldTgt/>
                                      </p:tgtEl>
                                    </p:cond>
                                  </p:endCondLst>
                                  <p:childTnLst>
                                    <p:anim calcmode="discrete" valueType="str">
                                      <p:cBhvr>
                                        <p:cTn id="37" dur="1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3505200"/>
            <a:ext cx="9144000" cy="0"/>
          </a:xfrm>
          <a:prstGeom prst="line">
            <a:avLst/>
          </a:prstGeom>
          <a:noFill/>
          <a:ln w="38100" cap="flat" cmpd="sng" algn="ctr">
            <a:solidFill>
              <a:sysClr val="windowText" lastClr="000000"/>
            </a:solidFill>
            <a:prstDash val="solid"/>
          </a:ln>
          <a:effectLst/>
        </p:spPr>
      </p:cxnSp>
      <p:cxnSp>
        <p:nvCxnSpPr>
          <p:cNvPr id="13" name="Straight Connector 12"/>
          <p:cNvCxnSpPr/>
          <p:nvPr/>
        </p:nvCxnSpPr>
        <p:spPr>
          <a:xfrm>
            <a:off x="0" y="4648200"/>
            <a:ext cx="9144000" cy="0"/>
          </a:xfrm>
          <a:prstGeom prst="line">
            <a:avLst/>
          </a:prstGeom>
          <a:noFill/>
          <a:ln w="38100" cap="flat" cmpd="sng" algn="ctr">
            <a:solidFill>
              <a:sysClr val="windowText" lastClr="000000"/>
            </a:solidFill>
            <a:prstDash val="solid"/>
          </a:ln>
          <a:effectLst/>
        </p:spPr>
      </p:cxnSp>
      <p:sp>
        <p:nvSpPr>
          <p:cNvPr id="5" name="Rectangle 5"/>
          <p:cNvSpPr txBox="1">
            <a:spLocks noChangeArrowheads="1"/>
          </p:cNvSpPr>
          <p:nvPr/>
        </p:nvSpPr>
        <p:spPr bwMode="gray">
          <a:xfrm>
            <a:off x="0" y="3642440"/>
            <a:ext cx="9144000" cy="7771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r>
              <a:rPr lang="en-US" sz="2400" b="1" kern="0" dirty="0" smtClean="0">
                <a:solidFill>
                  <a:sysClr val="window" lastClr="FFFFFF"/>
                </a:solidFill>
              </a:rPr>
              <a:t>   </a:t>
            </a:r>
            <a:r>
              <a:rPr lang="en-US" sz="2400" b="1" kern="0" dirty="0" smtClean="0">
                <a:solidFill>
                  <a:srgbClr val="D7D8D9">
                    <a:lumMod val="10000"/>
                  </a:srgbClr>
                </a:solidFill>
              </a:rPr>
              <a:t>Shelf Price Submissions</a:t>
            </a:r>
            <a:endParaRPr lang="en-US" sz="2400" b="1" kern="0" dirty="0">
              <a:solidFill>
                <a:srgbClr val="D7D8D9">
                  <a:lumMod val="10000"/>
                </a:srgbClr>
              </a:solidFill>
            </a:endParaRPr>
          </a:p>
        </p:txBody>
      </p:sp>
      <p:sp>
        <p:nvSpPr>
          <p:cNvPr id="6" name="Text Placeholder 7"/>
          <p:cNvSpPr txBox="1">
            <a:spLocks/>
          </p:cNvSpPr>
          <p:nvPr/>
        </p:nvSpPr>
        <p:spPr>
          <a:xfrm>
            <a:off x="2369313" y="1304968"/>
            <a:ext cx="4405374" cy="990600"/>
          </a:xfrm>
          <a:prstGeom prst="rect">
            <a:avLst/>
          </a:prstGeom>
        </p:spPr>
        <p:txBody>
          <a:bodyPr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600" dirty="0" smtClean="0"/>
              <a:t>If you have been authorized to submit UPC Codes, please skip this section and move on to the UPC Submission Section.</a:t>
            </a:r>
            <a:endParaRPr lang="en-US" sz="1600" dirty="0"/>
          </a:p>
        </p:txBody>
      </p:sp>
      <p:pic>
        <p:nvPicPr>
          <p:cNvPr id="7" name="Picture 6"/>
          <p:cNvPicPr>
            <a:picLocks noChangeAspect="1"/>
          </p:cNvPicPr>
          <p:nvPr/>
        </p:nvPicPr>
        <p:blipFill>
          <a:blip r:embed="rId2"/>
          <a:stretch>
            <a:fillRect/>
          </a:stretch>
        </p:blipFill>
        <p:spPr>
          <a:xfrm>
            <a:off x="973096" y="818080"/>
            <a:ext cx="1396217" cy="1964375"/>
          </a:xfrm>
          <a:prstGeom prst="rect">
            <a:avLst/>
          </a:prstGeom>
        </p:spPr>
      </p:pic>
    </p:spTree>
    <p:extLst>
      <p:ext uri="{BB962C8B-B14F-4D97-AF65-F5344CB8AC3E}">
        <p14:creationId xmlns:p14="http://schemas.microsoft.com/office/powerpoint/2010/main" val="68262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0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1000"/>
                                        <p:tgtEl>
                                          <p:spTgt spid="6">
                                            <p:txEl>
                                              <p:pRg st="0" end="0"/>
                                            </p:txEl>
                                          </p:spTgt>
                                        </p:tgtEl>
                                      </p:cBhvr>
                                    </p:animEffect>
                                  </p:childTnLst>
                                </p:cTn>
                              </p:par>
                            </p:childTnLst>
                          </p:cTn>
                        </p:par>
                        <p:par>
                          <p:cTn id="18" fill="hold">
                            <p:stCondLst>
                              <p:cond delay="2000"/>
                            </p:stCondLst>
                            <p:childTnLst>
                              <p:par>
                                <p:cTn id="19" presetID="35" presetClass="emph" presetSubtype="0" repeatCount="indefinite" fill="hold" nodeType="afterEffect">
                                  <p:stCondLst>
                                    <p:cond delay="0"/>
                                  </p:stCondLst>
                                  <p:endCondLst>
                                    <p:cond evt="onNext" delay="0">
                                      <p:tgtEl>
                                        <p:sldTgt/>
                                      </p:tgtEl>
                                    </p:cond>
                                  </p:endCondLst>
                                  <p:childTnLst>
                                    <p:anim calcmode="discrete" valueType="str">
                                      <p:cBhvr>
                                        <p:cTn id="20"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373545" y="1325913"/>
            <a:ext cx="6515100" cy="4419600"/>
          </a:xfrm>
          <a:prstGeom prst="rect">
            <a:avLst/>
          </a:prstGeom>
          <a:ln w="28575">
            <a:solidFill>
              <a:schemeClr val="tx1"/>
            </a:solidFill>
          </a:ln>
        </p:spPr>
      </p:pic>
      <p:sp>
        <p:nvSpPr>
          <p:cNvPr id="16" name="Rectangle 5"/>
          <p:cNvSpPr txBox="1">
            <a:spLocks noChangeArrowheads="1"/>
          </p:cNvSpPr>
          <p:nvPr/>
        </p:nvSpPr>
        <p:spPr bwMode="gray">
          <a:xfrm>
            <a:off x="1847850" y="190500"/>
            <a:ext cx="5505259"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chemeClr val="bg2">
                      <a:lumMod val="10000"/>
                    </a:schemeClr>
                  </a:solidFill>
                </a:ln>
                <a:solidFill>
                  <a:schemeClr val="bg2">
                    <a:lumMod val="10000"/>
                  </a:schemeClr>
                </a:solidFill>
              </a:rPr>
              <a:t>Vendor Information Screen</a:t>
            </a:r>
            <a:endParaRPr lang="en-US" sz="3000" b="1" dirty="0">
              <a:ln>
                <a:solidFill>
                  <a:schemeClr val="bg2">
                    <a:lumMod val="10000"/>
                  </a:schemeClr>
                </a:solidFill>
              </a:ln>
              <a:solidFill>
                <a:schemeClr val="bg2">
                  <a:lumMod val="10000"/>
                </a:schemeClr>
              </a:solidFill>
            </a:endParaRPr>
          </a:p>
        </p:txBody>
      </p:sp>
      <p:cxnSp>
        <p:nvCxnSpPr>
          <p:cNvPr id="8" name="Straight Connector 7"/>
          <p:cNvCxnSpPr>
            <a:stCxn id="9" idx="3"/>
          </p:cNvCxnSpPr>
          <p:nvPr/>
        </p:nvCxnSpPr>
        <p:spPr>
          <a:xfrm>
            <a:off x="3433303" y="1919229"/>
            <a:ext cx="2586478" cy="509531"/>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sp>
        <p:nvSpPr>
          <p:cNvPr id="9" name="Rounded Rectangle 8"/>
          <p:cNvSpPr/>
          <p:nvPr/>
        </p:nvSpPr>
        <p:spPr>
          <a:xfrm>
            <a:off x="1299702" y="1742958"/>
            <a:ext cx="2133601" cy="352541"/>
          </a:xfrm>
          <a:prstGeom prst="roundRect">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 name="Rounded Rectangle 6"/>
          <p:cNvSpPr/>
          <p:nvPr/>
        </p:nvSpPr>
        <p:spPr>
          <a:xfrm>
            <a:off x="5924334" y="1986403"/>
            <a:ext cx="2991066" cy="164682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R="0" lvl="0" defTabSz="914400" eaLnBrk="1" fontAlgn="auto" latinLnBrk="0" hangingPunct="1">
              <a:lnSpc>
                <a:spcPct val="100000"/>
              </a:lnSpc>
              <a:spcBef>
                <a:spcPts val="0"/>
              </a:spcBef>
              <a:spcAft>
                <a:spcPts val="0"/>
              </a:spcAft>
              <a:buClrTx/>
              <a:buSzTx/>
              <a:tabLst/>
              <a:defRPr/>
            </a:pPr>
            <a:r>
              <a:rPr kumimoji="0" lang="en-US" sz="2000" i="0" u="none" strike="noStrike" kern="0" cap="none" spc="0" normalizeH="0" baseline="0" noProof="0" dirty="0" smtClean="0">
                <a:ln>
                  <a:noFill/>
                </a:ln>
                <a:solidFill>
                  <a:prstClr val="black"/>
                </a:solidFill>
                <a:effectLst/>
                <a:uLnTx/>
                <a:uFillTx/>
                <a:ea typeface="+mn-ea"/>
                <a:cs typeface="+mn-cs"/>
              </a:rPr>
              <a:t>Click on the plus sign to expand the </a:t>
            </a:r>
            <a:r>
              <a:rPr kumimoji="0" lang="en-US" sz="2000" b="1" i="0" u="none" strike="noStrike" kern="0" cap="none" spc="0" normalizeH="0" baseline="0" noProof="0" dirty="0" smtClean="0">
                <a:ln>
                  <a:noFill/>
                </a:ln>
                <a:solidFill>
                  <a:prstClr val="black"/>
                </a:solidFill>
                <a:effectLst/>
                <a:uLnTx/>
                <a:uFillTx/>
                <a:ea typeface="+mn-ea"/>
                <a:cs typeface="+mn-cs"/>
              </a:rPr>
              <a:t>“Vendor Information” </a:t>
            </a:r>
            <a:r>
              <a:rPr kumimoji="0" lang="en-US" sz="2000" i="0" u="none" strike="noStrike" kern="0" cap="none" spc="0" normalizeH="0" baseline="0" noProof="0" dirty="0" smtClean="0">
                <a:ln>
                  <a:noFill/>
                </a:ln>
                <a:solidFill>
                  <a:prstClr val="black"/>
                </a:solidFill>
                <a:effectLst/>
                <a:uLnTx/>
                <a:uFillTx/>
                <a:ea typeface="+mn-ea"/>
                <a:cs typeface="+mn-cs"/>
              </a:rPr>
              <a:t>section or any other section on this screen.</a:t>
            </a:r>
          </a:p>
        </p:txBody>
      </p:sp>
    </p:spTree>
    <p:extLst>
      <p:ext uri="{BB962C8B-B14F-4D97-AF65-F5344CB8AC3E}">
        <p14:creationId xmlns:p14="http://schemas.microsoft.com/office/powerpoint/2010/main" val="5650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152901" y="1555537"/>
            <a:ext cx="4838702" cy="4452938"/>
          </a:xfrm>
          <a:prstGeom prst="rect">
            <a:avLst/>
          </a:prstGeom>
          <a:ln w="28575">
            <a:solidFill>
              <a:schemeClr val="tx1"/>
            </a:solidFill>
          </a:ln>
        </p:spPr>
      </p:pic>
      <p:sp>
        <p:nvSpPr>
          <p:cNvPr id="12" name="Rounded Rectangle 11"/>
          <p:cNvSpPr/>
          <p:nvPr/>
        </p:nvSpPr>
        <p:spPr>
          <a:xfrm>
            <a:off x="142971" y="4804725"/>
            <a:ext cx="3324129" cy="120375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kern="0" dirty="0">
                <a:solidFill>
                  <a:prstClr val="black"/>
                </a:solidFill>
              </a:rPr>
              <a:t>P</a:t>
            </a:r>
            <a:r>
              <a:rPr lang="en-US" sz="2000" kern="0" dirty="0" smtClean="0">
                <a:solidFill>
                  <a:prstClr val="black"/>
                </a:solidFill>
              </a:rPr>
              <a:t>rovide </a:t>
            </a:r>
            <a:r>
              <a:rPr lang="en-US" sz="2000" kern="0" dirty="0">
                <a:solidFill>
                  <a:prstClr val="black"/>
                </a:solidFill>
              </a:rPr>
              <a:t>the name and phone number of the person completing the </a:t>
            </a:r>
            <a:r>
              <a:rPr lang="en-US" sz="2000" kern="0" dirty="0" smtClean="0">
                <a:solidFill>
                  <a:prstClr val="black"/>
                </a:solidFill>
              </a:rPr>
              <a:t>survey.</a:t>
            </a:r>
          </a:p>
        </p:txBody>
      </p:sp>
      <p:sp>
        <p:nvSpPr>
          <p:cNvPr id="8" name="Rounded Rectangle 7"/>
          <p:cNvSpPr/>
          <p:nvPr/>
        </p:nvSpPr>
        <p:spPr>
          <a:xfrm>
            <a:off x="4038600" y="4572000"/>
            <a:ext cx="4953000" cy="1638300"/>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cxnSp>
        <p:nvCxnSpPr>
          <p:cNvPr id="15" name="Straight Connector 14"/>
          <p:cNvCxnSpPr>
            <a:endCxn id="11" idx="3"/>
          </p:cNvCxnSpPr>
          <p:nvPr/>
        </p:nvCxnSpPr>
        <p:spPr>
          <a:xfrm flipH="1" flipV="1">
            <a:off x="3352801" y="2556563"/>
            <a:ext cx="533400" cy="880166"/>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1" name="Rounded Rectangle 10"/>
          <p:cNvSpPr/>
          <p:nvPr/>
        </p:nvSpPr>
        <p:spPr>
          <a:xfrm>
            <a:off x="142971" y="1676400"/>
            <a:ext cx="3209830" cy="17603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US" sz="2000" kern="0" dirty="0" smtClean="0">
                <a:solidFill>
                  <a:prstClr val="black"/>
                </a:solidFill>
              </a:rPr>
              <a:t>The Vendor information is pre-populated. However, you can enter updates or any missing information.</a:t>
            </a:r>
          </a:p>
        </p:txBody>
      </p:sp>
      <p:cxnSp>
        <p:nvCxnSpPr>
          <p:cNvPr id="14" name="Straight Connector 13"/>
          <p:cNvCxnSpPr>
            <a:stCxn id="12" idx="3"/>
          </p:cNvCxnSpPr>
          <p:nvPr/>
        </p:nvCxnSpPr>
        <p:spPr>
          <a:xfrm flipV="1">
            <a:off x="3467100" y="4804726"/>
            <a:ext cx="585836" cy="601874"/>
          </a:xfrm>
          <a:prstGeom prst="line">
            <a:avLst/>
          </a:prstGeom>
          <a:noFill/>
          <a:ln w="28575" cap="flat" cmpd="sng" algn="ctr">
            <a:solidFill>
              <a:srgbClr val="FF0000"/>
            </a:solidFill>
            <a:prstDash val="solid"/>
          </a:ln>
          <a:effectLst>
            <a:outerShdw blurRad="40000" dist="23000" dir="5400000" rotWithShape="0">
              <a:srgbClr val="000000">
                <a:alpha val="35000"/>
              </a:srgbClr>
            </a:outerShdw>
          </a:effectLst>
        </p:spPr>
      </p:cxnSp>
      <p:sp>
        <p:nvSpPr>
          <p:cNvPr id="16" name="Rectangle 5"/>
          <p:cNvSpPr txBox="1">
            <a:spLocks noChangeArrowheads="1"/>
          </p:cNvSpPr>
          <p:nvPr/>
        </p:nvSpPr>
        <p:spPr bwMode="gray">
          <a:xfrm>
            <a:off x="1404986" y="333762"/>
            <a:ext cx="6334029" cy="6000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eaLnBrk="0" hangingPunct="0">
              <a:lnSpc>
                <a:spcPct val="95000"/>
              </a:lnSpc>
            </a:pPr>
            <a:r>
              <a:rPr lang="en-US" sz="3000" b="1" dirty="0" smtClean="0">
                <a:ln>
                  <a:solidFill>
                    <a:srgbClr val="D7D8D9">
                      <a:lumMod val="10000"/>
                    </a:srgbClr>
                  </a:solidFill>
                </a:ln>
                <a:solidFill>
                  <a:srgbClr val="D7D8D9">
                    <a:lumMod val="10000"/>
                  </a:srgbClr>
                </a:solidFill>
              </a:rPr>
              <a:t>Completing the Shelf Price Section</a:t>
            </a:r>
            <a:endParaRPr lang="en-US" sz="3000" b="1" dirty="0">
              <a:ln>
                <a:solidFill>
                  <a:srgbClr val="D7D8D9">
                    <a:lumMod val="10000"/>
                  </a:srgbClr>
                </a:solidFill>
              </a:ln>
              <a:solidFill>
                <a:srgbClr val="D7D8D9">
                  <a:lumMod val="10000"/>
                </a:srgbClr>
              </a:solidFill>
            </a:endParaRPr>
          </a:p>
        </p:txBody>
      </p:sp>
      <p:sp>
        <p:nvSpPr>
          <p:cNvPr id="13" name="Rounded Rectangle 12"/>
          <p:cNvSpPr/>
          <p:nvPr/>
        </p:nvSpPr>
        <p:spPr>
          <a:xfrm>
            <a:off x="3886200" y="2034486"/>
            <a:ext cx="4981977" cy="2289864"/>
          </a:xfrm>
          <a:prstGeom prst="roundRect">
            <a:avLst/>
          </a:prstGeom>
          <a:noFill/>
          <a:ln w="28575" cap="flat" cmpd="sng" algn="ctr">
            <a:solidFill>
              <a:srgbClr val="FF0000"/>
            </a:solidFill>
            <a:prstDash val="solid"/>
          </a:ln>
          <a:effectLst/>
        </p:spPr>
        <p:txBody>
          <a:bodyPr rtlCol="0" anchor="ctr"/>
          <a:lstStyle/>
          <a:p>
            <a:pPr algn="ctr">
              <a:defRPr/>
            </a:pPr>
            <a:endParaRPr lang="en-US" kern="0" dirty="0" smtClean="0">
              <a:solidFill>
                <a:prstClr val="black"/>
              </a:solidFill>
            </a:endParaRPr>
          </a:p>
        </p:txBody>
      </p:sp>
    </p:spTree>
    <p:extLst>
      <p:ext uri="{BB962C8B-B14F-4D97-AF65-F5344CB8AC3E}">
        <p14:creationId xmlns:p14="http://schemas.microsoft.com/office/powerpoint/2010/main" val="9772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1000"/>
                                        <p:tgtEl>
                                          <p:spTgt spid="13"/>
                                        </p:tgtEl>
                                      </p:cBhvr>
                                    </p:animEffect>
                                  </p:child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1" grpId="0" animBg="1"/>
      <p:bldP spid="13" grpId="0" animBg="1"/>
    </p:bldLst>
  </p:timing>
</p:sld>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DPH_PPT_TEMPLATE-1</Template>
  <TotalTime>6353</TotalTime>
  <Words>1801</Words>
  <Application>Microsoft Office PowerPoint</Application>
  <PresentationFormat>On-screen Show (4:3)</PresentationFormat>
  <Paragraphs>169</Paragraphs>
  <Slides>44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Arial Narrow</vt:lpstr>
      <vt:lpstr>Calibri</vt:lpstr>
      <vt:lpstr>Segoe UI</vt:lpstr>
      <vt:lpstr>Times New Roman</vt:lpstr>
      <vt:lpstr>DPH_PPT_TEMPLATE-1</vt:lpstr>
      <vt:lpstr>1_DPH_PPT_TEMPLATE-1</vt:lpstr>
      <vt:lpstr>Quarterly Revenue Data Collection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Georgia Department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 Miller</dc:creator>
  <cp:lastModifiedBy>Hebbert, Edwardo</cp:lastModifiedBy>
  <cp:revision>187</cp:revision>
  <cp:lastPrinted>2015-02-17T15:40:28Z</cp:lastPrinted>
  <dcterms:created xsi:type="dcterms:W3CDTF">2014-03-11T14:24:55Z</dcterms:created>
  <dcterms:modified xsi:type="dcterms:W3CDTF">2017-08-15T20:43:52Z</dcterms:modified>
</cp:coreProperties>
</file>