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3" r:id="rId2"/>
    <p:sldId id="256" r:id="rId3"/>
    <p:sldId id="257" r:id="rId4"/>
    <p:sldId id="258" r:id="rId5"/>
    <p:sldId id="259" r:id="rId6"/>
    <p:sldId id="260" r:id="rId7"/>
    <p:sldId id="261" r:id="rId8"/>
    <p:sldId id="262" r:id="rId9"/>
    <p:sldId id="263" r:id="rId10"/>
    <p:sldId id="264" r:id="rId11"/>
    <p:sldId id="265" r:id="rId12"/>
    <p:sldId id="266" r:id="rId13"/>
    <p:sldId id="279" r:id="rId14"/>
    <p:sldId id="272" r:id="rId15"/>
    <p:sldId id="280" r:id="rId16"/>
    <p:sldId id="284" r:id="rId17"/>
    <p:sldId id="282" r:id="rId18"/>
    <p:sldId id="283" r:id="rId19"/>
    <p:sldId id="289" r:id="rId20"/>
    <p:sldId id="290" r:id="rId21"/>
    <p:sldId id="278" r:id="rId22"/>
    <p:sldId id="291" r:id="rId23"/>
    <p:sldId id="29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5D4DB-E85E-431E-91AC-58122D551D3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5D4DB-E85E-431E-91AC-58122D551D3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5D4DB-E85E-431E-91AC-58122D551D3D}"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5D4DB-E85E-431E-91AC-58122D551D3D}"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5D4DB-E85E-431E-91AC-58122D551D3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5D4DB-E85E-431E-91AC-58122D551D3D}"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85D4DB-E85E-431E-91AC-58122D551D3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85D4DB-E85E-431E-91AC-58122D551D3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85D4DB-E85E-431E-91AC-58122D551D3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5D4DB-E85E-431E-91AC-58122D551D3D}"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21E1F-E78E-4EB7-9346-13BC6B5698B0}"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5D4DB-E85E-431E-91AC-58122D551D3D}"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E021E1F-E78E-4EB7-9346-13BC6B5698B0}" type="datetimeFigureOut">
              <a:rPr lang="en-US" smtClean="0"/>
              <a:t>9/28/2017</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E85D4DB-E85E-431E-91AC-58122D551D3D}"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Office of Vital Records </a:t>
            </a:r>
            <a:endParaRPr lang="en-US" dirty="0"/>
          </a:p>
        </p:txBody>
      </p:sp>
      <p:sp>
        <p:nvSpPr>
          <p:cNvPr id="3" name="Subtitle 2"/>
          <p:cNvSpPr>
            <a:spLocks noGrp="1"/>
          </p:cNvSpPr>
          <p:nvPr>
            <p:ph type="subTitle" idx="1"/>
          </p:nvPr>
        </p:nvSpPr>
        <p:spPr/>
        <p:txBody>
          <a:bodyPr/>
          <a:lstStyle/>
          <a:p>
            <a:r>
              <a:rPr lang="en-US" dirty="0" smtClean="0"/>
              <a:t>Records Management Webinar</a:t>
            </a:r>
          </a:p>
          <a:p>
            <a:r>
              <a:rPr lang="en-US" dirty="0" smtClean="0"/>
              <a:t>September 27, 2017 </a:t>
            </a:r>
          </a:p>
          <a:p>
            <a:r>
              <a:rPr lang="en-US" dirty="0" smtClean="0"/>
              <a:t>10- 11am </a:t>
            </a:r>
            <a:endParaRPr lang="en-US" dirty="0"/>
          </a:p>
        </p:txBody>
      </p:sp>
    </p:spTree>
    <p:extLst>
      <p:ext uri="{BB962C8B-B14F-4D97-AF65-F5344CB8AC3E}">
        <p14:creationId xmlns:p14="http://schemas.microsoft.com/office/powerpoint/2010/main" val="181470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latin typeface="Arial" pitchFamily="34" charset="0"/>
                <a:cs typeface="Arial" pitchFamily="34" charset="0"/>
              </a:rPr>
              <a:t>More Common Misperceptions</a:t>
            </a:r>
            <a:r>
              <a:rPr lang="en-US" b="1" dirty="0">
                <a:solidFill>
                  <a:srgbClr val="000000"/>
                </a:solidFill>
                <a:latin typeface="Arial" pitchFamily="34" charset="0"/>
                <a:cs typeface="Arial" pitchFamily="34" charset="0"/>
              </a:rPr>
              <a:t/>
            </a:r>
            <a:br>
              <a:rPr lang="en-US" b="1" dirty="0">
                <a:solidFill>
                  <a:srgbClr val="000000"/>
                </a:solidFill>
                <a:latin typeface="Arial" pitchFamily="34" charset="0"/>
                <a:cs typeface="Arial" pitchFamily="34" charset="0"/>
              </a:rPr>
            </a:br>
            <a:endParaRPr lang="en-US" dirty="0"/>
          </a:p>
        </p:txBody>
      </p:sp>
      <p:sp>
        <p:nvSpPr>
          <p:cNvPr id="3" name="Content Placeholder 2"/>
          <p:cNvSpPr>
            <a:spLocks noGrp="1"/>
          </p:cNvSpPr>
          <p:nvPr>
            <p:ph sz="quarter" idx="13"/>
          </p:nvPr>
        </p:nvSpPr>
        <p:spPr/>
        <p:txBody>
          <a:bodyPr/>
          <a:lstStyle/>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Always have three copies of everything</a:t>
            </a:r>
          </a:p>
          <a:p>
            <a:pPr marL="342900" indent="-342900" algn="just" eaLnBrk="0" hangingPunct="0">
              <a:buClr>
                <a:srgbClr val="C00000"/>
              </a:buClr>
              <a:buFont typeface="Wingdings" pitchFamily="2" charset="2"/>
              <a:buChar char="§"/>
              <a:defRPr/>
            </a:pP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It’s better to have the records than not to have them</a:t>
            </a:r>
          </a:p>
          <a:p>
            <a:endParaRPr lang="en-US" dirty="0"/>
          </a:p>
        </p:txBody>
      </p:sp>
      <p:pic>
        <p:nvPicPr>
          <p:cNvPr id="5" name="Content Placeholder 4"/>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946774" y="2438400"/>
            <a:ext cx="2574131" cy="25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3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1" descr="Working Daze May 17, 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130" y="381000"/>
            <a:ext cx="4421187"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07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Myths</a:t>
            </a:r>
            <a:endParaRPr lang="en-US" dirty="0"/>
          </a:p>
        </p:txBody>
      </p:sp>
      <p:sp>
        <p:nvSpPr>
          <p:cNvPr id="3" name="Content Placeholder 2"/>
          <p:cNvSpPr>
            <a:spLocks noGrp="1"/>
          </p:cNvSpPr>
          <p:nvPr>
            <p:ph sz="quarter" idx="13"/>
          </p:nvPr>
        </p:nvSpPr>
        <p:spPr/>
        <p:txBody>
          <a:bodyPr/>
          <a:lstStyle/>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Personal Records</a:t>
            </a:r>
          </a:p>
          <a:p>
            <a:pPr marL="342900" indent="-342900" algn="just" eaLnBrk="0" hangingPunct="0">
              <a:buClr>
                <a:srgbClr val="C00000"/>
              </a:buClr>
              <a:buFont typeface="Wingdings" pitchFamily="2" charset="2"/>
              <a:buChar char="§"/>
              <a:defRPr/>
            </a:pP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Non Records</a:t>
            </a:r>
          </a:p>
          <a:p>
            <a:pPr marL="342900" indent="-342900" algn="just" eaLnBrk="0" hangingPunct="0">
              <a:buClr>
                <a:srgbClr val="C00000"/>
              </a:buClr>
              <a:buFont typeface="Wingdings" pitchFamily="2" charset="2"/>
              <a:buChar char="§"/>
              <a:defRPr/>
            </a:pP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Unofficial Records</a:t>
            </a:r>
          </a:p>
          <a:p>
            <a:endParaRPr lang="en-US" dirty="0"/>
          </a:p>
        </p:txBody>
      </p:sp>
      <p:pic>
        <p:nvPicPr>
          <p:cNvPr id="5" name="Picture 6"/>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752600"/>
            <a:ext cx="1853489" cy="166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754438"/>
            <a:ext cx="2752725"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09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marL="742950" indent="-742950">
              <a:buFont typeface="+mj-lt"/>
              <a:buAutoNum type="arabicPeriod"/>
            </a:pPr>
            <a:r>
              <a:rPr lang="en-US" sz="3600" dirty="0" smtClean="0"/>
              <a:t>Records Management Software</a:t>
            </a:r>
          </a:p>
          <a:p>
            <a:pPr marL="742950" indent="-742950">
              <a:buFont typeface="+mj-lt"/>
              <a:buAutoNum type="arabicPeriod"/>
            </a:pPr>
            <a:r>
              <a:rPr lang="en-US" sz="3600" dirty="0" smtClean="0"/>
              <a:t>Access</a:t>
            </a:r>
          </a:p>
          <a:p>
            <a:pPr marL="742950" indent="-742950">
              <a:buFont typeface="+mj-lt"/>
              <a:buAutoNum type="arabicPeriod"/>
            </a:pPr>
            <a:r>
              <a:rPr lang="en-US" sz="3600" dirty="0" smtClean="0"/>
              <a:t>Excel </a:t>
            </a:r>
          </a:p>
          <a:p>
            <a:pPr marL="742950" indent="-742950">
              <a:buFont typeface="+mj-lt"/>
              <a:buAutoNum type="arabicPeriod"/>
            </a:pPr>
            <a:r>
              <a:rPr lang="en-US" sz="3600" dirty="0" smtClean="0"/>
              <a:t>Notebooks</a:t>
            </a:r>
          </a:p>
          <a:p>
            <a:pPr marL="742950" indent="-742950">
              <a:buFont typeface="+mj-lt"/>
              <a:buAutoNum type="arabicPeriod"/>
            </a:pPr>
            <a:r>
              <a:rPr lang="en-US" sz="3600" dirty="0" smtClean="0"/>
              <a:t>Memory</a:t>
            </a: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Tracking Records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27005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latin typeface="Arial" charset="0"/>
                <a:cs typeface="Arial" charset="0"/>
              </a:rPr>
              <a:t>Electronic Records Locations</a:t>
            </a:r>
            <a:r>
              <a:rPr lang="en-US" b="1" dirty="0">
                <a:solidFill>
                  <a:srgbClr val="000000"/>
                </a:solidFill>
                <a:latin typeface="Arial" charset="0"/>
                <a:cs typeface="Arial" charset="0"/>
              </a:rPr>
              <a:t/>
            </a:r>
            <a:br>
              <a:rPr lang="en-US" b="1" dirty="0">
                <a:solidFill>
                  <a:srgbClr val="000000"/>
                </a:solidFill>
                <a:latin typeface="Arial" charset="0"/>
                <a:cs typeface="Arial" charset="0"/>
              </a:rPr>
            </a:br>
            <a:endParaRPr lang="en-US" dirty="0"/>
          </a:p>
        </p:txBody>
      </p:sp>
      <p:sp>
        <p:nvSpPr>
          <p:cNvPr id="3" name="Content Placeholder 2"/>
          <p:cNvSpPr>
            <a:spLocks noGrp="1"/>
          </p:cNvSpPr>
          <p:nvPr>
            <p:ph sz="quarter" idx="13"/>
          </p:nvPr>
        </p:nvSpPr>
        <p:spPr/>
        <p:txBody>
          <a:bodyPr/>
          <a:lstStyle/>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Hard Drives</a:t>
            </a:r>
          </a:p>
          <a:p>
            <a:pPr marL="342900" indent="-342900" algn="just" eaLnBrk="0" hangingPunct="0">
              <a:buClr>
                <a:srgbClr val="C00000"/>
              </a:buClr>
              <a:buFont typeface="Wingdings" pitchFamily="2" charset="2"/>
              <a:buChar char="§"/>
              <a:defRPr/>
            </a:pP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Tape Drives</a:t>
            </a:r>
          </a:p>
          <a:p>
            <a:pPr marL="342900" indent="-342900" algn="just" eaLnBrk="0" hangingPunct="0">
              <a:buClr>
                <a:srgbClr val="C00000"/>
              </a:buClr>
              <a:buFont typeface="Wingdings" pitchFamily="2" charset="2"/>
              <a:buChar char="§"/>
              <a:defRPr/>
            </a:pP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Thumb Drives</a:t>
            </a:r>
          </a:p>
          <a:p>
            <a:pPr marL="342900" indent="-342900" algn="just" eaLnBrk="0" hangingPunct="0">
              <a:buClr>
                <a:srgbClr val="C00000"/>
              </a:buClr>
              <a:buFont typeface="Wingdings" pitchFamily="2" charset="2"/>
              <a:buChar char="§"/>
              <a:defRPr/>
            </a:pP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r>
              <a:rPr lang="en-US" dirty="0">
                <a:solidFill>
                  <a:srgbClr val="000000"/>
                </a:solidFill>
                <a:latin typeface="Arial" charset="0"/>
                <a:ea typeface="Times New Roman" pitchFamily="18" charset="0"/>
                <a:cs typeface="Arial" charset="0"/>
              </a:rPr>
              <a:t>Wireless Devices</a:t>
            </a:r>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752600"/>
            <a:ext cx="185578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47800"/>
            <a:ext cx="2359025"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descr="C:\Users\drollo\AppData\Local\Microsoft\Windows\Temporary Internet Files\Content.IE5\VUKKU5Z2\MC900433879[1].PNG"/>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114800" y="4343400"/>
            <a:ext cx="1828572" cy="182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drollo\AppData\Local\Microsoft\Windows\Temporary Internet Files\Content.IE5\VUKKU5Z2\MC90043979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775" y="4368800"/>
            <a:ext cx="1660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drollo\AppData\Local\Microsoft\Windows\Temporary Internet Files\Content.IE5\VUKKU5Z2\MC90043979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449" y="4389971"/>
            <a:ext cx="1660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400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Supplies</a:t>
            </a:r>
            <a:endParaRPr lang="en-US" dirty="0"/>
          </a:p>
        </p:txBody>
      </p:sp>
      <p:sp>
        <p:nvSpPr>
          <p:cNvPr id="3" name="Content Placeholder 2"/>
          <p:cNvSpPr>
            <a:spLocks noGrp="1"/>
          </p:cNvSpPr>
          <p:nvPr>
            <p:ph sz="quarter" idx="13"/>
          </p:nvPr>
        </p:nvSpPr>
        <p:spPr/>
        <p:txBody>
          <a:bodyPr/>
          <a:lstStyle/>
          <a:p>
            <a:r>
              <a:rPr lang="en-US" dirty="0" smtClean="0"/>
              <a:t>File Folders</a:t>
            </a:r>
          </a:p>
          <a:p>
            <a:endParaRPr lang="en-US" dirty="0"/>
          </a:p>
          <a:p>
            <a:r>
              <a:rPr lang="en-US" dirty="0" smtClean="0"/>
              <a:t>Shelving</a:t>
            </a:r>
          </a:p>
          <a:p>
            <a:endParaRPr lang="en-US" dirty="0"/>
          </a:p>
          <a:p>
            <a:r>
              <a:rPr lang="en-US" dirty="0" smtClean="0"/>
              <a:t>Boxes</a:t>
            </a:r>
            <a:endParaRPr lang="en-US" dirty="0"/>
          </a:p>
        </p:txBody>
      </p:sp>
      <p:sp>
        <p:nvSpPr>
          <p:cNvPr id="4" name="Content Placeholder 3"/>
          <p:cNvSpPr>
            <a:spLocks noGrp="1"/>
          </p:cNvSpPr>
          <p:nvPr>
            <p:ph sz="quarter" idx="14"/>
          </p:nvPr>
        </p:nvSpPr>
        <p:spPr/>
        <p:txBody>
          <a:bodyPr/>
          <a:lstStyle/>
          <a:p>
            <a:pPr marL="0" indent="0">
              <a:buNone/>
            </a:pPr>
            <a:endParaRPr lang="en-US" dirty="0"/>
          </a:p>
        </p:txBody>
      </p:sp>
      <p:sp>
        <p:nvSpPr>
          <p:cNvPr id="5" name="File"/>
          <p:cNvSpPr>
            <a:spLocks noEditPoints="1" noChangeArrowheads="1"/>
          </p:cNvSpPr>
          <p:nvPr/>
        </p:nvSpPr>
        <p:spPr bwMode="auto">
          <a:xfrm>
            <a:off x="4724400" y="2057400"/>
            <a:ext cx="2244725" cy="130333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48664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p:txBody>
          <a:bodyPr/>
          <a:lstStyle/>
          <a:p>
            <a:endParaRPr lang="en-US" dirty="0"/>
          </a:p>
        </p:txBody>
      </p:sp>
      <p:pic>
        <p:nvPicPr>
          <p:cNvPr id="1026" name="Picture 2" descr="D:\Data\My Documents\My Documents\IMAG0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599"/>
            <a:ext cx="3755397" cy="6641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Data\My Documents\My Documents\IMAG0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799" y="244266"/>
            <a:ext cx="3755397" cy="664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43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information should go on the box?</a:t>
            </a:r>
          </a:p>
          <a:p>
            <a:endParaRPr lang="en-US" dirty="0"/>
          </a:p>
          <a:p>
            <a:r>
              <a:rPr lang="en-US" dirty="0" smtClean="0"/>
              <a:t>What information should not go on the box?</a:t>
            </a:r>
            <a:endParaRPr lang="en-US" dirty="0"/>
          </a:p>
        </p:txBody>
      </p:sp>
      <p:sp>
        <p:nvSpPr>
          <p:cNvPr id="2" name="Title 1"/>
          <p:cNvSpPr>
            <a:spLocks noGrp="1"/>
          </p:cNvSpPr>
          <p:nvPr>
            <p:ph type="title"/>
          </p:nvPr>
        </p:nvSpPr>
        <p:spPr/>
        <p:txBody>
          <a:bodyPr/>
          <a:lstStyle/>
          <a:p>
            <a:r>
              <a:rPr lang="en-US" dirty="0" smtClean="0"/>
              <a:t>Labeling Box</a:t>
            </a:r>
            <a:endParaRPr lang="en-US" dirty="0"/>
          </a:p>
        </p:txBody>
      </p:sp>
    </p:spTree>
    <p:extLst>
      <p:ext uri="{BB962C8B-B14F-4D97-AF65-F5344CB8AC3E}">
        <p14:creationId xmlns:p14="http://schemas.microsoft.com/office/powerpoint/2010/main" val="11152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Centers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Should active and inactive records be stored together?</a:t>
            </a:r>
          </a:p>
          <a:p>
            <a:endParaRPr lang="en-US" dirty="0"/>
          </a:p>
          <a:p>
            <a:r>
              <a:rPr lang="en-US" dirty="0" smtClean="0"/>
              <a:t>How should a records room be set up?</a:t>
            </a:r>
          </a:p>
          <a:p>
            <a:endParaRPr lang="en-US" dirty="0"/>
          </a:p>
          <a:p>
            <a:r>
              <a:rPr lang="en-US" dirty="0" smtClean="0"/>
              <a:t>How is the space to be allocated?</a:t>
            </a:r>
            <a:endParaRPr lang="en-US" dirty="0"/>
          </a:p>
        </p:txBody>
      </p:sp>
      <p:sp>
        <p:nvSpPr>
          <p:cNvPr id="4" name="Content Placeholder 3"/>
          <p:cNvSpPr>
            <a:spLocks noGrp="1"/>
          </p:cNvSpPr>
          <p:nvPr>
            <p:ph sz="quarter" idx="14"/>
          </p:nvPr>
        </p:nvSpPr>
        <p:spPr/>
        <p:txBody>
          <a:bodyPr/>
          <a:lstStyle/>
          <a:p>
            <a:r>
              <a:rPr lang="en-US" dirty="0" smtClean="0"/>
              <a:t>Should departments have their own space?</a:t>
            </a:r>
          </a:p>
          <a:p>
            <a:pPr marL="0" indent="0">
              <a:buNone/>
            </a:pPr>
            <a:endParaRPr lang="en-US" dirty="0"/>
          </a:p>
        </p:txBody>
      </p:sp>
    </p:spTree>
    <p:extLst>
      <p:ext uri="{BB962C8B-B14F-4D97-AF65-F5344CB8AC3E}">
        <p14:creationId xmlns:p14="http://schemas.microsoft.com/office/powerpoint/2010/main" val="1031205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Cleanliness</a:t>
            </a:r>
          </a:p>
          <a:p>
            <a:endParaRPr lang="en-US" dirty="0" smtClean="0"/>
          </a:p>
          <a:p>
            <a:r>
              <a:rPr lang="en-US" dirty="0" smtClean="0"/>
              <a:t>Shelving</a:t>
            </a:r>
          </a:p>
          <a:p>
            <a:endParaRPr lang="en-US" dirty="0"/>
          </a:p>
          <a:p>
            <a:r>
              <a:rPr lang="en-US" dirty="0" smtClean="0"/>
              <a:t>Critters</a:t>
            </a:r>
          </a:p>
          <a:p>
            <a:endParaRPr lang="en-US" dirty="0"/>
          </a:p>
          <a:p>
            <a:r>
              <a:rPr lang="en-US" dirty="0" smtClean="0"/>
              <a:t>Weather</a:t>
            </a:r>
          </a:p>
          <a:p>
            <a:endParaRPr lang="en-US" dirty="0"/>
          </a:p>
          <a:p>
            <a:r>
              <a:rPr lang="en-US" dirty="0" smtClean="0"/>
              <a:t>Security</a:t>
            </a:r>
            <a:endParaRPr lang="en-US" dirty="0"/>
          </a:p>
        </p:txBody>
      </p:sp>
      <p:sp>
        <p:nvSpPr>
          <p:cNvPr id="3" name="Title 2"/>
          <p:cNvSpPr>
            <a:spLocks noGrp="1"/>
          </p:cNvSpPr>
          <p:nvPr>
            <p:ph type="title"/>
          </p:nvPr>
        </p:nvSpPr>
        <p:spPr/>
        <p:txBody>
          <a:bodyPr/>
          <a:lstStyle/>
          <a:p>
            <a:r>
              <a:rPr lang="en-US" dirty="0" smtClean="0"/>
              <a:t>Records Storage Facility</a:t>
            </a:r>
            <a:endParaRPr lang="en-US" dirty="0"/>
          </a:p>
        </p:txBody>
      </p:sp>
    </p:spTree>
    <p:extLst>
      <p:ext uri="{BB962C8B-B14F-4D97-AF65-F5344CB8AC3E}">
        <p14:creationId xmlns:p14="http://schemas.microsoft.com/office/powerpoint/2010/main" val="321764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Records Management 101</a:t>
            </a:r>
            <a:endParaRPr lang="en-US" dirty="0"/>
          </a:p>
        </p:txBody>
      </p:sp>
      <p:sp>
        <p:nvSpPr>
          <p:cNvPr id="3" name="Subtitle 2"/>
          <p:cNvSpPr>
            <a:spLocks noGrp="1"/>
          </p:cNvSpPr>
          <p:nvPr>
            <p:ph type="subTitle" idx="1"/>
          </p:nvPr>
        </p:nvSpPr>
        <p:spPr/>
        <p:txBody>
          <a:bodyPr>
            <a:normAutofit/>
          </a:bodyPr>
          <a:lstStyle/>
          <a:p>
            <a:r>
              <a:rPr lang="en-US" dirty="0" smtClean="0"/>
              <a:t>Presented by: Doug Rollo</a:t>
            </a:r>
          </a:p>
          <a:p>
            <a:r>
              <a:rPr lang="en-US" dirty="0" smtClean="0"/>
              <a:t>Asst. Director, Records Management</a:t>
            </a:r>
          </a:p>
          <a:p>
            <a:r>
              <a:rPr lang="en-US" dirty="0" smtClean="0"/>
              <a:t>Georgia State Archives</a:t>
            </a:r>
          </a:p>
          <a:p>
            <a:endParaRPr lang="en-US" dirty="0"/>
          </a:p>
        </p:txBody>
      </p:sp>
    </p:spTree>
    <p:extLst>
      <p:ext uri="{BB962C8B-B14F-4D97-AF65-F5344CB8AC3E}">
        <p14:creationId xmlns:p14="http://schemas.microsoft.com/office/powerpoint/2010/main" val="2358418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3200" dirty="0" smtClean="0"/>
          </a:p>
          <a:p>
            <a:pPr marL="0" indent="0" algn="ctr">
              <a:buNone/>
            </a:pPr>
            <a:endParaRPr lang="en-US" sz="3200" dirty="0"/>
          </a:p>
          <a:p>
            <a:pPr marL="0" indent="0" algn="ctr">
              <a:buNone/>
            </a:pPr>
            <a:r>
              <a:rPr lang="en-US" sz="3200" dirty="0" smtClean="0"/>
              <a:t>www.georgiaarchives.org</a:t>
            </a:r>
            <a:endParaRPr lang="en-US" sz="32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082954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Doug Rollo</a:t>
            </a:r>
          </a:p>
          <a:p>
            <a:pPr marL="0" indent="0">
              <a:buNone/>
            </a:pPr>
            <a:r>
              <a:rPr lang="en-US" dirty="0" smtClean="0"/>
              <a:t>Asst. Director, Records Management</a:t>
            </a:r>
          </a:p>
          <a:p>
            <a:pPr marL="0" indent="0">
              <a:buNone/>
            </a:pPr>
            <a:r>
              <a:rPr lang="en-US" dirty="0" smtClean="0">
                <a:solidFill>
                  <a:schemeClr val="tx1"/>
                </a:solidFill>
              </a:rPr>
              <a:t>Georgia State Archives</a:t>
            </a:r>
          </a:p>
          <a:p>
            <a:pPr marL="0" indent="0">
              <a:buNone/>
            </a:pPr>
            <a:r>
              <a:rPr lang="en-US" u="sng" dirty="0" smtClean="0">
                <a:solidFill>
                  <a:schemeClr val="accent1">
                    <a:lumMod val="75000"/>
                  </a:schemeClr>
                </a:solidFill>
              </a:rPr>
              <a:t>doug.rollo@usg.edu</a:t>
            </a:r>
          </a:p>
          <a:p>
            <a:pPr marL="0" indent="0">
              <a:buNone/>
            </a:pPr>
            <a:r>
              <a:rPr lang="en-US" dirty="0" smtClean="0"/>
              <a:t>404.756.4866</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Contact Info.</a:t>
            </a:r>
            <a:endParaRPr lang="en-US" dirty="0"/>
          </a:p>
        </p:txBody>
      </p:sp>
    </p:spTree>
    <p:extLst>
      <p:ext uri="{BB962C8B-B14F-4D97-AF65-F5344CB8AC3E}">
        <p14:creationId xmlns:p14="http://schemas.microsoft.com/office/powerpoint/2010/main" val="3030673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1613745"/>
              </p:ext>
            </p:extLst>
          </p:nvPr>
        </p:nvGraphicFramePr>
        <p:xfrm>
          <a:off x="871538" y="2057402"/>
          <a:ext cx="7815262" cy="2928554"/>
        </p:xfrm>
        <a:graphic>
          <a:graphicData uri="http://schemas.openxmlformats.org/drawingml/2006/table">
            <a:tbl>
              <a:tblPr firstRow="1" bandRow="1">
                <a:tableStyleId>{5C22544A-7EE6-4342-B048-85BDC9FD1C3A}</a:tableStyleId>
              </a:tblPr>
              <a:tblGrid>
                <a:gridCol w="3907631"/>
                <a:gridCol w="3907631"/>
              </a:tblGrid>
              <a:tr h="458437">
                <a:tc>
                  <a:txBody>
                    <a:bodyPr/>
                    <a:lstStyle/>
                    <a:p>
                      <a:r>
                        <a:rPr lang="en-US" dirty="0" smtClean="0"/>
                        <a:t>Forms </a:t>
                      </a:r>
                      <a:endParaRPr lang="en-US" dirty="0"/>
                    </a:p>
                  </a:txBody>
                  <a:tcPr/>
                </a:tc>
                <a:tc>
                  <a:txBody>
                    <a:bodyPr/>
                    <a:lstStyle/>
                    <a:p>
                      <a:r>
                        <a:rPr lang="en-US" dirty="0" smtClean="0"/>
                        <a:t>Retention Period </a:t>
                      </a:r>
                      <a:endParaRPr lang="en-US" dirty="0"/>
                    </a:p>
                  </a:txBody>
                  <a:tcPr/>
                </a:tc>
              </a:tr>
              <a:tr h="359768">
                <a:tc>
                  <a:txBody>
                    <a:bodyPr/>
                    <a:lstStyle/>
                    <a:p>
                      <a:pPr algn="l"/>
                      <a:r>
                        <a:rPr lang="en-US" sz="1800" dirty="0" smtClean="0"/>
                        <a:t>Drop to Paper </a:t>
                      </a:r>
                      <a:endParaRPr lang="en-US" sz="1800" dirty="0"/>
                    </a:p>
                  </a:txBody>
                  <a:tcPr/>
                </a:tc>
                <a:tc>
                  <a:txBody>
                    <a:bodyPr/>
                    <a:lstStyle/>
                    <a:p>
                      <a:pPr algn="l"/>
                      <a:r>
                        <a:rPr lang="en-US" sz="1800" baseline="0" dirty="0" smtClean="0"/>
                        <a:t>3 years </a:t>
                      </a:r>
                      <a:endParaRPr lang="en-US" sz="1800" dirty="0"/>
                    </a:p>
                  </a:txBody>
                  <a:tcPr/>
                </a:tc>
              </a:tr>
              <a:tr h="359768">
                <a:tc>
                  <a:txBody>
                    <a:bodyPr/>
                    <a:lstStyle/>
                    <a:p>
                      <a:pPr algn="l"/>
                      <a:r>
                        <a:rPr lang="en-US" sz="1800" dirty="0" smtClean="0"/>
                        <a:t>Long Form</a:t>
                      </a:r>
                      <a:r>
                        <a:rPr lang="en-US" sz="1800" baseline="0" dirty="0" smtClean="0"/>
                        <a:t> Death Report </a:t>
                      </a:r>
                      <a:endParaRPr lang="en-US" sz="1800" dirty="0"/>
                    </a:p>
                  </a:txBody>
                  <a:tcPr/>
                </a:tc>
                <a:tc>
                  <a:txBody>
                    <a:bodyPr/>
                    <a:lstStyle/>
                    <a:p>
                      <a:pPr algn="l"/>
                      <a:r>
                        <a:rPr lang="en-US" sz="1800" dirty="0" smtClean="0"/>
                        <a:t>3 years</a:t>
                      </a:r>
                      <a:r>
                        <a:rPr lang="en-US" sz="1800" baseline="0" dirty="0" smtClean="0"/>
                        <a:t> </a:t>
                      </a:r>
                      <a:endParaRPr lang="en-US" sz="1800" dirty="0"/>
                    </a:p>
                  </a:txBody>
                  <a:tcPr/>
                </a:tc>
              </a:tr>
              <a:tr h="629594">
                <a:tc>
                  <a:txBody>
                    <a:bodyPr/>
                    <a:lstStyle/>
                    <a:p>
                      <a:pPr algn="l"/>
                      <a:r>
                        <a:rPr lang="en-US" sz="1800" dirty="0" smtClean="0"/>
                        <a:t>Paternity Acknowledgement </a:t>
                      </a:r>
                      <a:endParaRPr lang="en-US" sz="1800" dirty="0"/>
                    </a:p>
                  </a:txBody>
                  <a:tcPr/>
                </a:tc>
                <a:tc>
                  <a:txBody>
                    <a:bodyPr/>
                    <a:lstStyle/>
                    <a:p>
                      <a:pPr algn="l"/>
                      <a:r>
                        <a:rPr lang="en-US" sz="1800" dirty="0" smtClean="0"/>
                        <a:t>Check GAVERS</a:t>
                      </a:r>
                      <a:r>
                        <a:rPr lang="en-US" sz="1800" baseline="0" dirty="0" smtClean="0"/>
                        <a:t> ( if update is complete – destroy)</a:t>
                      </a:r>
                      <a:endParaRPr lang="en-US" sz="1800" dirty="0"/>
                    </a:p>
                  </a:txBody>
                  <a:tcPr/>
                </a:tc>
              </a:tr>
              <a:tr h="629594">
                <a:tc>
                  <a:txBody>
                    <a:bodyPr/>
                    <a:lstStyle/>
                    <a:p>
                      <a:pPr algn="l"/>
                      <a:r>
                        <a:rPr lang="en-US" sz="1800" dirty="0" smtClean="0"/>
                        <a:t>Amendments </a:t>
                      </a:r>
                      <a:endParaRPr lang="en-US" sz="1800" dirty="0"/>
                    </a:p>
                  </a:txBody>
                  <a:tcPr/>
                </a:tc>
                <a:tc>
                  <a:txBody>
                    <a:bodyPr/>
                    <a:lstStyle/>
                    <a:p>
                      <a:pPr algn="l"/>
                      <a:r>
                        <a:rPr lang="en-US" sz="1800" dirty="0" smtClean="0"/>
                        <a:t>Check GAVERS ( if correction</a:t>
                      </a:r>
                      <a:r>
                        <a:rPr lang="en-US" sz="1800" baseline="0" dirty="0" smtClean="0"/>
                        <a:t> is made – destroy) </a:t>
                      </a:r>
                      <a:endParaRPr lang="en-US" sz="1800" dirty="0"/>
                    </a:p>
                  </a:txBody>
                  <a:tcPr/>
                </a:tc>
              </a:tr>
              <a:tr h="458437">
                <a:tc>
                  <a:txBody>
                    <a:bodyPr/>
                    <a:lstStyle/>
                    <a:p>
                      <a:pPr algn="l"/>
                      <a:r>
                        <a:rPr lang="en-US" sz="1800" dirty="0" smtClean="0"/>
                        <a:t>Disposition Permits </a:t>
                      </a:r>
                      <a:endParaRPr lang="en-US" sz="1800" dirty="0"/>
                    </a:p>
                  </a:txBody>
                  <a:tcPr/>
                </a:tc>
                <a:tc>
                  <a:txBody>
                    <a:bodyPr/>
                    <a:lstStyle/>
                    <a:p>
                      <a:pPr algn="l"/>
                      <a:r>
                        <a:rPr lang="en-US" sz="1800" dirty="0" smtClean="0"/>
                        <a:t>Permanently</a:t>
                      </a:r>
                      <a:r>
                        <a:rPr lang="en-US" sz="1800" baseline="0" dirty="0" smtClean="0"/>
                        <a:t> </a:t>
                      </a:r>
                      <a:endParaRPr lang="en-US" sz="1800" dirty="0"/>
                    </a:p>
                  </a:txBody>
                  <a:tcPr/>
                </a:tc>
              </a:tr>
            </a:tbl>
          </a:graphicData>
        </a:graphic>
      </p:graphicFrame>
      <p:sp>
        <p:nvSpPr>
          <p:cNvPr id="3" name="Title 2"/>
          <p:cNvSpPr>
            <a:spLocks noGrp="1"/>
          </p:cNvSpPr>
          <p:nvPr>
            <p:ph type="title"/>
          </p:nvPr>
        </p:nvSpPr>
        <p:spPr/>
        <p:txBody>
          <a:bodyPr>
            <a:normAutofit fontScale="90000"/>
          </a:bodyPr>
          <a:lstStyle/>
          <a:p>
            <a:r>
              <a:rPr lang="en-US" sz="4000" dirty="0" smtClean="0"/>
              <a:t>Vital Records – Retention Period </a:t>
            </a:r>
            <a:r>
              <a:rPr lang="en-US" dirty="0" smtClean="0"/>
              <a:t/>
            </a:r>
            <a:br>
              <a:rPr lang="en-US" dirty="0" smtClean="0"/>
            </a:b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61747966"/>
              </p:ext>
            </p:extLst>
          </p:nvPr>
        </p:nvGraphicFramePr>
        <p:xfrm>
          <a:off x="884238" y="4952999"/>
          <a:ext cx="7802562" cy="1259839"/>
        </p:xfrm>
        <a:graphic>
          <a:graphicData uri="http://schemas.openxmlformats.org/drawingml/2006/table">
            <a:tbl>
              <a:tblPr firstRow="1" bandRow="1">
                <a:tableStyleId>{5C22544A-7EE6-4342-B048-85BDC9FD1C3A}</a:tableStyleId>
              </a:tblPr>
              <a:tblGrid>
                <a:gridCol w="3901281"/>
                <a:gridCol w="3901281"/>
              </a:tblGrid>
              <a:tr h="553721">
                <a:tc>
                  <a:txBody>
                    <a:bodyPr/>
                    <a:lstStyle/>
                    <a:p>
                      <a:pPr algn="l"/>
                      <a:r>
                        <a:rPr lang="en-US" sz="1800" b="0" dirty="0" smtClean="0">
                          <a:solidFill>
                            <a:schemeClr val="tx1"/>
                          </a:solidFill>
                        </a:rPr>
                        <a:t>Custodial Copies </a:t>
                      </a:r>
                    </a:p>
                    <a:p>
                      <a:pPr algn="l"/>
                      <a:endParaRPr lang="en-US" sz="1800" b="0" dirty="0"/>
                    </a:p>
                  </a:txBody>
                  <a:tcPr>
                    <a:noFill/>
                  </a:tcPr>
                </a:tc>
                <a:tc>
                  <a:txBody>
                    <a:bodyPr/>
                    <a:lstStyle/>
                    <a:p>
                      <a:pPr algn="l"/>
                      <a:r>
                        <a:rPr lang="en-US" sz="1800" b="0" dirty="0" smtClean="0">
                          <a:solidFill>
                            <a:schemeClr val="tx1"/>
                          </a:solidFill>
                        </a:rPr>
                        <a:t>Check GAVERS ( if correction</a:t>
                      </a:r>
                      <a:r>
                        <a:rPr lang="en-US" sz="1800" b="0" baseline="0" dirty="0" smtClean="0">
                          <a:solidFill>
                            <a:schemeClr val="tx1"/>
                          </a:solidFill>
                        </a:rPr>
                        <a:t> is made – destroy) </a:t>
                      </a:r>
                      <a:endParaRPr lang="en-US" sz="1800" b="0" dirty="0">
                        <a:solidFill>
                          <a:schemeClr val="tx1"/>
                        </a:solidFill>
                      </a:endParaRPr>
                    </a:p>
                  </a:txBody>
                  <a:tcPr>
                    <a:noFill/>
                  </a:tcPr>
                </a:tc>
              </a:tr>
              <a:tr h="619759">
                <a:tc>
                  <a:txBody>
                    <a:bodyPr/>
                    <a:lstStyle/>
                    <a:p>
                      <a:pPr algn="l"/>
                      <a:r>
                        <a:rPr lang="en-US" sz="1800" dirty="0" smtClean="0"/>
                        <a:t>Customer  Request Forms (with fee)</a:t>
                      </a:r>
                      <a:endParaRPr lang="en-US" sz="1800" dirty="0"/>
                    </a:p>
                  </a:txBody>
                  <a:tcPr>
                    <a:solidFill>
                      <a:schemeClr val="tx2">
                        <a:lumMod val="20000"/>
                        <a:lumOff val="80000"/>
                      </a:schemeClr>
                    </a:solidFill>
                  </a:tcPr>
                </a:tc>
                <a:tc>
                  <a:txBody>
                    <a:bodyPr/>
                    <a:lstStyle/>
                    <a:p>
                      <a:pPr algn="l"/>
                      <a:r>
                        <a:rPr lang="en-US" sz="1800" dirty="0" smtClean="0"/>
                        <a:t>1 year</a:t>
                      </a:r>
                      <a:endParaRPr lang="en-US" sz="18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079419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209800"/>
          </a:xfrm>
        </p:spPr>
        <p:txBody>
          <a:bodyPr/>
          <a:lstStyle/>
          <a:p>
            <a:r>
              <a:rPr lang="en-US" dirty="0" smtClean="0"/>
              <a:t>Questions ?????</a:t>
            </a:r>
            <a:endParaRPr lang="en-US" dirty="0"/>
          </a:p>
        </p:txBody>
      </p:sp>
    </p:spTree>
    <p:extLst>
      <p:ext uri="{BB962C8B-B14F-4D97-AF65-F5344CB8AC3E}">
        <p14:creationId xmlns:p14="http://schemas.microsoft.com/office/powerpoint/2010/main" val="52417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42900" indent="-342900" algn="just" eaLnBrk="0" hangingPunct="0">
              <a:buClr>
                <a:srgbClr val="C00000"/>
              </a:buClr>
              <a:buFontTx/>
              <a:buAutoNum type="arabicPeriod"/>
              <a:defRPr/>
            </a:pPr>
            <a:r>
              <a:rPr lang="en-US" dirty="0">
                <a:solidFill>
                  <a:schemeClr val="tx1"/>
                </a:solidFill>
                <a:latin typeface="Arial" charset="0"/>
                <a:ea typeface="Times New Roman" pitchFamily="18" charset="0"/>
                <a:cs typeface="Arial" charset="0"/>
              </a:rPr>
              <a:t>What is Records Management</a:t>
            </a:r>
          </a:p>
          <a:p>
            <a:pPr marL="342900" indent="-342900" algn="just" eaLnBrk="0" hangingPunct="0">
              <a:buClr>
                <a:srgbClr val="C00000"/>
              </a:buClr>
              <a:buFontTx/>
              <a:buAutoNum type="arabicPeriod"/>
              <a:defRPr/>
            </a:pPr>
            <a:endParaRPr lang="en-US" dirty="0">
              <a:latin typeface="Arial" charset="0"/>
              <a:ea typeface="Times New Roman" pitchFamily="18" charset="0"/>
              <a:cs typeface="Arial" charset="0"/>
            </a:endParaRPr>
          </a:p>
          <a:p>
            <a:pPr marL="342900" indent="-342900" algn="just" eaLnBrk="0" hangingPunct="0">
              <a:buClr>
                <a:srgbClr val="C00000"/>
              </a:buClr>
              <a:buFontTx/>
              <a:buAutoNum type="arabicPeriod"/>
              <a:defRPr/>
            </a:pPr>
            <a:r>
              <a:rPr lang="en-US" dirty="0">
                <a:solidFill>
                  <a:schemeClr val="tx1"/>
                </a:solidFill>
                <a:latin typeface="Arial" charset="0"/>
                <a:ea typeface="Times New Roman" pitchFamily="18" charset="0"/>
                <a:cs typeface="Arial" charset="0"/>
              </a:rPr>
              <a:t>Common Myths</a:t>
            </a:r>
          </a:p>
          <a:p>
            <a:pPr marL="342900" indent="-342900" algn="just" eaLnBrk="0" hangingPunct="0">
              <a:buClr>
                <a:srgbClr val="C00000"/>
              </a:buClr>
              <a:buFontTx/>
              <a:buAutoNum type="arabicPeriod"/>
              <a:defRPr/>
            </a:pPr>
            <a:endParaRPr lang="en-US" dirty="0">
              <a:latin typeface="Arial" charset="0"/>
              <a:ea typeface="Times New Roman" pitchFamily="18" charset="0"/>
              <a:cs typeface="Arial" charset="0"/>
            </a:endParaRPr>
          </a:p>
          <a:p>
            <a:pPr marL="342900" indent="-342900" algn="just" eaLnBrk="0" hangingPunct="0">
              <a:buClr>
                <a:srgbClr val="C00000"/>
              </a:buClr>
              <a:buFontTx/>
              <a:buAutoNum type="arabicPeriod"/>
              <a:defRPr/>
            </a:pPr>
            <a:r>
              <a:rPr lang="en-US" dirty="0" smtClean="0">
                <a:solidFill>
                  <a:schemeClr val="tx1"/>
                </a:solidFill>
                <a:latin typeface="Arial" charset="0"/>
                <a:ea typeface="Times New Roman" pitchFamily="18" charset="0"/>
                <a:cs typeface="Arial" charset="0"/>
              </a:rPr>
              <a:t>Ways to Track Records</a:t>
            </a:r>
            <a:endParaRPr lang="en-US" dirty="0">
              <a:solidFill>
                <a:schemeClr val="tx1"/>
              </a:solidFill>
              <a:latin typeface="Arial" charset="0"/>
              <a:ea typeface="Times New Roman" pitchFamily="18" charset="0"/>
              <a:cs typeface="Arial" charset="0"/>
            </a:endParaRPr>
          </a:p>
          <a:p>
            <a:pPr marL="342900" indent="-342900" algn="just" eaLnBrk="0" hangingPunct="0">
              <a:buClr>
                <a:srgbClr val="C00000"/>
              </a:buClr>
              <a:buFontTx/>
              <a:buAutoNum type="arabicPeriod"/>
              <a:defRPr/>
            </a:pPr>
            <a:endParaRPr lang="en-US" dirty="0">
              <a:latin typeface="Arial" charset="0"/>
              <a:ea typeface="Times New Roman" pitchFamily="18" charset="0"/>
              <a:cs typeface="Arial" charset="0"/>
            </a:endParaRPr>
          </a:p>
          <a:p>
            <a:pPr marL="342900" indent="-342900" algn="just" eaLnBrk="0" hangingPunct="0">
              <a:buClr>
                <a:srgbClr val="C00000"/>
              </a:buClr>
              <a:buFontTx/>
              <a:buAutoNum type="arabicPeriod"/>
              <a:defRPr/>
            </a:pPr>
            <a:r>
              <a:rPr lang="en-US" dirty="0">
                <a:solidFill>
                  <a:schemeClr val="tx1"/>
                </a:solidFill>
                <a:latin typeface="Arial" charset="0"/>
                <a:ea typeface="Times New Roman" pitchFamily="18" charset="0"/>
                <a:cs typeface="Arial" charset="0"/>
              </a:rPr>
              <a:t>Records Retention Policy</a:t>
            </a:r>
          </a:p>
          <a:p>
            <a:pPr marL="342900" indent="-342900" algn="just" eaLnBrk="0" hangingPunct="0">
              <a:buClr>
                <a:srgbClr val="C00000"/>
              </a:buClr>
              <a:buFontTx/>
              <a:buAutoNum type="arabicPeriod"/>
              <a:defRPr/>
            </a:pPr>
            <a:endParaRPr lang="en-US" dirty="0">
              <a:latin typeface="Arial" charset="0"/>
              <a:ea typeface="Times New Roman" pitchFamily="18" charset="0"/>
              <a:cs typeface="Arial" charset="0"/>
            </a:endParaRPr>
          </a:p>
          <a:p>
            <a:pPr marL="342900" indent="-342900" algn="just" eaLnBrk="0" hangingPunct="0">
              <a:buClr>
                <a:srgbClr val="C00000"/>
              </a:buClr>
              <a:buFontTx/>
              <a:buAutoNum type="arabicPeriod"/>
              <a:defRPr/>
            </a:pPr>
            <a:r>
              <a:rPr lang="en-US" dirty="0">
                <a:solidFill>
                  <a:schemeClr val="tx1"/>
                </a:solidFill>
                <a:latin typeface="Arial" charset="0"/>
                <a:ea typeface="Times New Roman" pitchFamily="18" charset="0"/>
                <a:cs typeface="Arial" charset="0"/>
              </a:rPr>
              <a:t>What is a Record</a:t>
            </a:r>
          </a:p>
          <a:p>
            <a:endParaRPr lang="en-US" dirty="0"/>
          </a:p>
        </p:txBody>
      </p:sp>
      <p:sp>
        <p:nvSpPr>
          <p:cNvPr id="3" name="Title 2"/>
          <p:cNvSpPr>
            <a:spLocks noGrp="1"/>
          </p:cNvSpPr>
          <p:nvPr>
            <p:ph type="title"/>
          </p:nvPr>
        </p:nvSpPr>
        <p:spPr/>
        <p:txBody>
          <a:bodyPr>
            <a:normAutofit fontScale="90000"/>
          </a:bodyPr>
          <a:lstStyle/>
          <a:p>
            <a:r>
              <a:rPr lang="en-US" b="1" dirty="0">
                <a:latin typeface="Arial" pitchFamily="34" charset="0"/>
                <a:cs typeface="Arial" pitchFamily="34" charset="0"/>
              </a:rPr>
              <a:t>Table of Contents</a:t>
            </a:r>
            <a:br>
              <a:rPr lang="en-US" b="1" dirty="0">
                <a:latin typeface="Arial" pitchFamily="34" charset="0"/>
                <a:cs typeface="Arial" pitchFamily="34" charset="0"/>
              </a:rPr>
            </a:b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107" y="3124200"/>
            <a:ext cx="2581275"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02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144963"/>
          </a:xfrm>
        </p:spPr>
        <p:txBody>
          <a:bodyPr>
            <a:normAutofit/>
          </a:bodyPr>
          <a:lstStyle/>
          <a:p>
            <a:pPr marL="0" indent="0" algn="just" eaLnBrk="0" hangingPunct="0">
              <a:buClr>
                <a:srgbClr val="C00000"/>
              </a:buClr>
              <a:buNone/>
              <a:defRPr/>
            </a:pPr>
            <a:r>
              <a:rPr lang="en-US" dirty="0" smtClean="0">
                <a:solidFill>
                  <a:srgbClr val="C00000"/>
                </a:solidFill>
                <a:latin typeface="Arial" charset="0"/>
                <a:ea typeface="Times New Roman" pitchFamily="18" charset="0"/>
                <a:cs typeface="Arial" charset="0"/>
              </a:rPr>
              <a:t>6. </a:t>
            </a:r>
            <a:r>
              <a:rPr lang="en-US" dirty="0" smtClean="0">
                <a:solidFill>
                  <a:schemeClr val="tx1"/>
                </a:solidFill>
                <a:latin typeface="Arial" charset="0"/>
                <a:ea typeface="Times New Roman" pitchFamily="18" charset="0"/>
                <a:cs typeface="Arial" charset="0"/>
              </a:rPr>
              <a:t>Electronic </a:t>
            </a:r>
            <a:r>
              <a:rPr lang="en-US" dirty="0">
                <a:solidFill>
                  <a:schemeClr val="tx1"/>
                </a:solidFill>
                <a:latin typeface="Arial" charset="0"/>
                <a:ea typeface="Times New Roman" pitchFamily="18" charset="0"/>
                <a:cs typeface="Arial" charset="0"/>
              </a:rPr>
              <a:t>Records</a:t>
            </a:r>
          </a:p>
          <a:p>
            <a:pPr marL="342900" indent="-342900" algn="just" eaLnBrk="0" hangingPunct="0">
              <a:buClr>
                <a:srgbClr val="C00000"/>
              </a:buClr>
              <a:defRPr/>
            </a:pPr>
            <a:endParaRPr lang="en-US" dirty="0">
              <a:solidFill>
                <a:srgbClr val="0070C0"/>
              </a:solidFill>
              <a:latin typeface="Arial" charset="0"/>
              <a:ea typeface="Times New Roman" pitchFamily="18" charset="0"/>
              <a:cs typeface="Arial" charset="0"/>
            </a:endParaRPr>
          </a:p>
          <a:p>
            <a:pPr marL="457200" indent="-457200" algn="just" eaLnBrk="0" hangingPunct="0">
              <a:buClr>
                <a:srgbClr val="C00000"/>
              </a:buClr>
              <a:buAutoNum type="arabicPeriod" startAt="7"/>
              <a:defRPr/>
            </a:pPr>
            <a:r>
              <a:rPr lang="en-US" dirty="0" smtClean="0">
                <a:solidFill>
                  <a:schemeClr val="tx1"/>
                </a:solidFill>
                <a:latin typeface="Arial" charset="0"/>
                <a:ea typeface="Times New Roman" pitchFamily="18" charset="0"/>
                <a:cs typeface="Arial" charset="0"/>
              </a:rPr>
              <a:t>Hard </a:t>
            </a:r>
            <a:r>
              <a:rPr lang="en-US" dirty="0">
                <a:solidFill>
                  <a:schemeClr val="tx1"/>
                </a:solidFill>
                <a:latin typeface="Arial" charset="0"/>
                <a:ea typeface="Times New Roman" pitchFamily="18" charset="0"/>
                <a:cs typeface="Arial" charset="0"/>
              </a:rPr>
              <a:t>Copy </a:t>
            </a:r>
            <a:r>
              <a:rPr lang="en-US" dirty="0" smtClean="0">
                <a:solidFill>
                  <a:schemeClr val="tx1"/>
                </a:solidFill>
                <a:latin typeface="Arial" charset="0"/>
                <a:ea typeface="Times New Roman" pitchFamily="18" charset="0"/>
                <a:cs typeface="Arial" charset="0"/>
              </a:rPr>
              <a:t>Records</a:t>
            </a:r>
          </a:p>
          <a:p>
            <a:pPr marL="457200" indent="-457200" algn="just" eaLnBrk="0" hangingPunct="0">
              <a:buClr>
                <a:srgbClr val="C00000"/>
              </a:buClr>
              <a:buAutoNum type="arabicPeriod" startAt="7"/>
              <a:defRPr/>
            </a:pPr>
            <a:endParaRPr lang="en-US" dirty="0" smtClean="0">
              <a:solidFill>
                <a:schemeClr val="tx1"/>
              </a:solidFill>
              <a:latin typeface="Arial" charset="0"/>
              <a:ea typeface="Times New Roman" pitchFamily="18" charset="0"/>
              <a:cs typeface="Arial" charset="0"/>
            </a:endParaRPr>
          </a:p>
          <a:p>
            <a:pPr marL="457200" indent="-457200" algn="just" eaLnBrk="0" hangingPunct="0">
              <a:buClr>
                <a:srgbClr val="C00000"/>
              </a:buClr>
              <a:buAutoNum type="arabicPeriod" startAt="7"/>
              <a:defRPr/>
            </a:pPr>
            <a:r>
              <a:rPr lang="en-US" dirty="0" smtClean="0">
                <a:solidFill>
                  <a:schemeClr val="tx1"/>
                </a:solidFill>
                <a:latin typeface="Arial" charset="0"/>
                <a:ea typeface="Times New Roman" pitchFamily="18" charset="0"/>
                <a:cs typeface="Arial" charset="0"/>
              </a:rPr>
              <a:t>Records Supplies</a:t>
            </a:r>
          </a:p>
          <a:p>
            <a:pPr marL="457200" indent="-457200" algn="just" eaLnBrk="0" hangingPunct="0">
              <a:buClr>
                <a:srgbClr val="C00000"/>
              </a:buClr>
              <a:buAutoNum type="arabicPeriod" startAt="7"/>
              <a:defRPr/>
            </a:pPr>
            <a:endParaRPr lang="en-US" dirty="0">
              <a:solidFill>
                <a:schemeClr val="tx1"/>
              </a:solidFill>
              <a:latin typeface="Arial" charset="0"/>
              <a:ea typeface="Times New Roman" pitchFamily="18" charset="0"/>
              <a:cs typeface="Arial" charset="0"/>
            </a:endParaRPr>
          </a:p>
          <a:p>
            <a:pPr marL="457200" indent="-457200" algn="just" eaLnBrk="0" hangingPunct="0">
              <a:buClr>
                <a:srgbClr val="C00000"/>
              </a:buClr>
              <a:buFont typeface="Symbol" pitchFamily="18" charset="2"/>
              <a:buAutoNum type="arabicPeriod" startAt="7"/>
              <a:defRPr/>
            </a:pPr>
            <a:r>
              <a:rPr lang="en-US" dirty="0">
                <a:solidFill>
                  <a:srgbClr val="000000"/>
                </a:solidFill>
                <a:latin typeface="Arial" charset="0"/>
                <a:ea typeface="Times New Roman" pitchFamily="18" charset="0"/>
                <a:cs typeface="Arial" charset="0"/>
              </a:rPr>
              <a:t>Destruction</a:t>
            </a:r>
          </a:p>
          <a:p>
            <a:pPr marL="0" indent="0" algn="just" eaLnBrk="0" hangingPunct="0">
              <a:buClr>
                <a:srgbClr val="C00000"/>
              </a:buClr>
              <a:buNone/>
              <a:defRPr/>
            </a:pPr>
            <a:r>
              <a:rPr lang="en-US" dirty="0" smtClean="0">
                <a:solidFill>
                  <a:srgbClr val="C00000"/>
                </a:solidFill>
                <a:latin typeface="Arial" charset="0"/>
                <a:ea typeface="Times New Roman" pitchFamily="18" charset="0"/>
                <a:cs typeface="Arial" charset="0"/>
              </a:rPr>
              <a:t> </a:t>
            </a:r>
            <a:endParaRPr lang="en-US" dirty="0">
              <a:solidFill>
                <a:srgbClr val="000000"/>
              </a:solidFill>
              <a:latin typeface="Arial" charset="0"/>
              <a:ea typeface="Times New Roman" pitchFamily="18" charset="0"/>
              <a:cs typeface="Arial" charset="0"/>
            </a:endParaRPr>
          </a:p>
          <a:p>
            <a:pPr marL="342900" indent="-342900" algn="just" eaLnBrk="0" hangingPunct="0">
              <a:buClr>
                <a:srgbClr val="C00000"/>
              </a:buClr>
              <a:defRPr/>
            </a:pPr>
            <a:endParaRPr lang="en-US" dirty="0">
              <a:solidFill>
                <a:srgbClr val="000000"/>
              </a:solidFill>
              <a:latin typeface="Arial" charset="0"/>
              <a:ea typeface="Times New Roman" pitchFamily="18" charset="0"/>
              <a:cs typeface="Arial" charset="0"/>
            </a:endParaRPr>
          </a:p>
          <a:p>
            <a:endParaRPr lang="en-US" dirty="0"/>
          </a:p>
        </p:txBody>
      </p:sp>
      <p:sp>
        <p:nvSpPr>
          <p:cNvPr id="3" name="Title 2"/>
          <p:cNvSpPr>
            <a:spLocks noGrp="1"/>
          </p:cNvSpPr>
          <p:nvPr>
            <p:ph type="title"/>
          </p:nvPr>
        </p:nvSpPr>
        <p:spPr/>
        <p:txBody>
          <a:bodyPr>
            <a:normAutofit fontScale="90000"/>
          </a:bodyPr>
          <a:lstStyle/>
          <a:p>
            <a:r>
              <a:rPr lang="en-US" b="1" dirty="0">
                <a:solidFill>
                  <a:schemeClr val="bg1"/>
                </a:solidFill>
                <a:latin typeface="Arial" pitchFamily="34" charset="0"/>
                <a:cs typeface="Arial" pitchFamily="34" charset="0"/>
              </a:rPr>
              <a:t>Table of Contents </a:t>
            </a:r>
            <a:r>
              <a:rPr lang="en-US" b="1" dirty="0" smtClean="0">
                <a:solidFill>
                  <a:schemeClr val="bg1"/>
                </a:solidFill>
                <a:latin typeface="Arial" pitchFamily="34" charset="0"/>
                <a:cs typeface="Arial" pitchFamily="34" charset="0"/>
              </a:rPr>
              <a:t>Continued</a:t>
            </a:r>
            <a:r>
              <a:rPr lang="en-US" b="1" dirty="0">
                <a:solidFill>
                  <a:srgbClr val="000000"/>
                </a:solidFill>
                <a:latin typeface="Arial" pitchFamily="34" charset="0"/>
                <a:cs typeface="Arial" pitchFamily="34" charset="0"/>
              </a:rPr>
              <a:t/>
            </a:r>
            <a:br>
              <a:rPr lang="en-US" b="1" dirty="0">
                <a:solidFill>
                  <a:srgbClr val="000000"/>
                </a:solidFill>
                <a:latin typeface="Arial" pitchFamily="34" charset="0"/>
                <a:cs typeface="Arial" pitchFamily="34" charset="0"/>
              </a:rPr>
            </a:b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559" y="2743200"/>
            <a:ext cx="3433762"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47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latin typeface="Arial" pitchFamily="34" charset="0"/>
                <a:cs typeface="Arial" pitchFamily="34" charset="0"/>
              </a:rPr>
              <a:t>Records management</a:t>
            </a:r>
            <a:r>
              <a:rPr lang="en-US" dirty="0">
                <a:latin typeface="Arial" pitchFamily="34" charset="0"/>
                <a:cs typeface="Arial" pitchFamily="34" charset="0"/>
              </a:rPr>
              <a:t>, or </a:t>
            </a:r>
            <a:r>
              <a:rPr lang="en-US" b="1" dirty="0">
                <a:latin typeface="Arial" pitchFamily="34" charset="0"/>
                <a:cs typeface="Arial" pitchFamily="34" charset="0"/>
              </a:rPr>
              <a:t>RM</a:t>
            </a:r>
            <a:r>
              <a:rPr lang="en-US" dirty="0">
                <a:latin typeface="Arial" pitchFamily="34" charset="0"/>
                <a:cs typeface="Arial" pitchFamily="34" charset="0"/>
              </a:rPr>
              <a:t>, is the practice of maintaining the records of an organization from the time they are created up to their eventual disposal. This may include classifying, storing, securing, and destruction (or in some cases, archival preservation) of records.</a:t>
            </a:r>
            <a:endParaRPr lang="en-US" dirty="0">
              <a:latin typeface="Arial" pitchFamily="34" charset="0"/>
              <a:ea typeface="Times New Roman" pitchFamily="18" charset="0"/>
              <a:cs typeface="Arial" pitchFamily="34" charset="0"/>
            </a:endParaRPr>
          </a:p>
          <a:p>
            <a:endParaRPr lang="en-US" dirty="0"/>
          </a:p>
        </p:txBody>
      </p:sp>
      <p:sp>
        <p:nvSpPr>
          <p:cNvPr id="3" name="Title 2"/>
          <p:cNvSpPr>
            <a:spLocks noGrp="1"/>
          </p:cNvSpPr>
          <p:nvPr>
            <p:ph type="title"/>
          </p:nvPr>
        </p:nvSpPr>
        <p:spPr/>
        <p:txBody>
          <a:bodyPr>
            <a:normAutofit fontScale="90000"/>
          </a:bodyPr>
          <a:lstStyle/>
          <a:p>
            <a:r>
              <a:rPr lang="en-US" b="1" dirty="0">
                <a:latin typeface="Arial" pitchFamily="34" charset="0"/>
                <a:cs typeface="Arial" pitchFamily="34" charset="0"/>
              </a:rPr>
              <a:t>What is Records Management?</a:t>
            </a:r>
            <a:br>
              <a:rPr lang="en-US" b="1" dirty="0">
                <a:latin typeface="Arial" pitchFamily="34" charset="0"/>
                <a:cs typeface="Arial" pitchFamily="34" charset="0"/>
              </a:rPr>
            </a:br>
            <a:endParaRPr lang="en-US" dirty="0"/>
          </a:p>
        </p:txBody>
      </p:sp>
    </p:spTree>
    <p:extLst>
      <p:ext uri="{BB962C8B-B14F-4D97-AF65-F5344CB8AC3E}">
        <p14:creationId xmlns:p14="http://schemas.microsoft.com/office/powerpoint/2010/main" val="109205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76655" y="533400"/>
            <a:ext cx="3822192" cy="5593080"/>
          </a:xfrm>
        </p:spPr>
        <p:txBody>
          <a:bodyPr>
            <a:normAutofit/>
          </a:bodyPr>
          <a:lstStyle/>
          <a:p>
            <a:pPr>
              <a:defRPr/>
            </a:pPr>
            <a:r>
              <a:rPr lang="en-US" sz="3200" b="1" dirty="0">
                <a:solidFill>
                  <a:schemeClr val="bg1"/>
                </a:solidFill>
                <a:latin typeface="Arial" pitchFamily="34" charset="0"/>
                <a:cs typeface="Arial" pitchFamily="34" charset="0"/>
              </a:rPr>
              <a:t>What Records Management Is</a:t>
            </a:r>
          </a:p>
          <a:p>
            <a:pPr>
              <a:defRPr/>
            </a:pPr>
            <a:endParaRPr lang="en-US" b="1" dirty="0">
              <a:latin typeface="Arial" charset="0"/>
              <a:cs typeface="Arial" charset="0"/>
            </a:endParaRPr>
          </a:p>
          <a:p>
            <a:pPr>
              <a:defRPr/>
            </a:pPr>
            <a:endParaRPr lang="en-US" b="1" dirty="0">
              <a:latin typeface="Arial" charset="0"/>
              <a:cs typeface="Arial" charset="0"/>
            </a:endParaRPr>
          </a:p>
          <a:p>
            <a:pPr marL="0" indent="0" algn="just" eaLnBrk="0" hangingPunct="0">
              <a:buClr>
                <a:srgbClr val="C00000"/>
              </a:buClr>
              <a:buNone/>
              <a:defRPr/>
            </a:pPr>
            <a:r>
              <a:rPr lang="en-US" sz="2200" dirty="0">
                <a:latin typeface="Arial" charset="0"/>
                <a:ea typeface="Times New Roman" pitchFamily="18" charset="0"/>
                <a:cs typeface="Arial" charset="0"/>
              </a:rPr>
              <a:t>Records Creation</a:t>
            </a:r>
          </a:p>
          <a:p>
            <a:pPr marL="342900" indent="-342900" algn="just" eaLnBrk="0" hangingPunct="0">
              <a:buClr>
                <a:srgbClr val="C00000"/>
              </a:buClr>
              <a:buFont typeface="Wingdings" pitchFamily="2" charset="2"/>
              <a:buChar char="§"/>
              <a:defRPr/>
            </a:pPr>
            <a:endParaRPr lang="en-US" sz="2200" dirty="0">
              <a:latin typeface="Arial" charset="0"/>
              <a:ea typeface="Times New Roman" pitchFamily="18" charset="0"/>
              <a:cs typeface="Arial" charset="0"/>
            </a:endParaRPr>
          </a:p>
          <a:p>
            <a:pPr marL="0" indent="0" algn="just" eaLnBrk="0" hangingPunct="0">
              <a:buClr>
                <a:srgbClr val="C00000"/>
              </a:buClr>
              <a:buNone/>
              <a:defRPr/>
            </a:pPr>
            <a:r>
              <a:rPr lang="en-US" sz="2200" dirty="0">
                <a:latin typeface="Arial" charset="0"/>
                <a:ea typeface="Times New Roman" pitchFamily="18" charset="0"/>
                <a:cs typeface="Arial" charset="0"/>
              </a:rPr>
              <a:t>Filing and Storage</a:t>
            </a:r>
          </a:p>
          <a:p>
            <a:pPr marL="342900" indent="-342900" algn="just" eaLnBrk="0" hangingPunct="0">
              <a:buClr>
                <a:srgbClr val="C00000"/>
              </a:buClr>
              <a:buFont typeface="Wingdings" pitchFamily="2" charset="2"/>
              <a:buChar char="§"/>
              <a:defRPr/>
            </a:pPr>
            <a:endParaRPr lang="en-US" sz="2200" dirty="0">
              <a:latin typeface="Arial" charset="0"/>
              <a:ea typeface="Times New Roman" pitchFamily="18" charset="0"/>
              <a:cs typeface="Arial" charset="0"/>
            </a:endParaRPr>
          </a:p>
          <a:p>
            <a:pPr marL="0" indent="0" algn="just" eaLnBrk="0" hangingPunct="0">
              <a:buClr>
                <a:srgbClr val="C00000"/>
              </a:buClr>
              <a:buNone/>
              <a:defRPr/>
            </a:pPr>
            <a:r>
              <a:rPr lang="en-US" sz="2200" dirty="0">
                <a:latin typeface="Arial" charset="0"/>
                <a:ea typeface="Times New Roman" pitchFamily="18" charset="0"/>
                <a:cs typeface="Arial" charset="0"/>
              </a:rPr>
              <a:t>Tracking</a:t>
            </a:r>
          </a:p>
          <a:p>
            <a:pPr marL="342900" indent="-342900" algn="just" eaLnBrk="0" hangingPunct="0">
              <a:buClr>
                <a:srgbClr val="C00000"/>
              </a:buClr>
              <a:buFont typeface="Wingdings" pitchFamily="2" charset="2"/>
              <a:buChar char="§"/>
              <a:defRPr/>
            </a:pPr>
            <a:endParaRPr lang="en-US" sz="2200" dirty="0">
              <a:latin typeface="Arial" charset="0"/>
              <a:ea typeface="Times New Roman" pitchFamily="18" charset="0"/>
              <a:cs typeface="Arial" charset="0"/>
            </a:endParaRPr>
          </a:p>
          <a:p>
            <a:pPr marL="0" indent="0" algn="just" eaLnBrk="0" hangingPunct="0">
              <a:buClr>
                <a:srgbClr val="C00000"/>
              </a:buClr>
              <a:buNone/>
              <a:defRPr/>
            </a:pPr>
            <a:r>
              <a:rPr lang="en-US" sz="2200" dirty="0" smtClean="0">
                <a:latin typeface="Arial" charset="0"/>
                <a:ea typeface="Times New Roman" pitchFamily="18" charset="0"/>
                <a:cs typeface="Arial" charset="0"/>
              </a:rPr>
              <a:t>Ethical Walls</a:t>
            </a:r>
          </a:p>
          <a:p>
            <a:pPr marL="0" indent="0" algn="just" eaLnBrk="0" hangingPunct="0">
              <a:buClr>
                <a:srgbClr val="C00000"/>
              </a:buClr>
              <a:buNone/>
              <a:defRPr/>
            </a:pPr>
            <a:endParaRPr lang="en-US" sz="2200" dirty="0" smtClean="0">
              <a:latin typeface="Arial" charset="0"/>
              <a:ea typeface="Times New Roman" pitchFamily="18" charset="0"/>
              <a:cs typeface="Arial" charset="0"/>
            </a:endParaRPr>
          </a:p>
          <a:p>
            <a:pPr marL="0" indent="0" algn="just" eaLnBrk="0" hangingPunct="0">
              <a:buClr>
                <a:srgbClr val="C00000"/>
              </a:buClr>
              <a:buNone/>
              <a:defRPr/>
            </a:pPr>
            <a:r>
              <a:rPr lang="en-US" sz="2200" dirty="0">
                <a:latin typeface="Arial" charset="0"/>
                <a:ea typeface="Times New Roman" pitchFamily="18" charset="0"/>
                <a:cs typeface="Arial" charset="0"/>
              </a:rPr>
              <a:t>Destruction</a:t>
            </a:r>
          </a:p>
          <a:p>
            <a:pPr marL="0" indent="0" algn="just" eaLnBrk="0" hangingPunct="0">
              <a:buClr>
                <a:srgbClr val="C00000"/>
              </a:buClr>
              <a:buNone/>
              <a:defRPr/>
            </a:pPr>
            <a:endParaRPr lang="en-US" sz="2200" dirty="0" smtClean="0">
              <a:latin typeface="Arial" charset="0"/>
              <a:ea typeface="Times New Roman" pitchFamily="18" charset="0"/>
              <a:cs typeface="Arial" charset="0"/>
            </a:endParaRPr>
          </a:p>
          <a:p>
            <a:endParaRPr lang="en-US" dirty="0"/>
          </a:p>
        </p:txBody>
      </p:sp>
      <p:pic>
        <p:nvPicPr>
          <p:cNvPr id="7" name="Picture 4"/>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3650966"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654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642872"/>
          </a:xfrm>
        </p:spPr>
        <p:txBody>
          <a:bodyPr>
            <a:normAutofit fontScale="90000"/>
          </a:bodyPr>
          <a:lstStyle/>
          <a:p>
            <a:r>
              <a:rPr lang="en-US" b="1" dirty="0">
                <a:solidFill>
                  <a:schemeClr val="bg1"/>
                </a:solidFill>
                <a:latin typeface="Arial" pitchFamily="34" charset="0"/>
                <a:cs typeface="Arial" pitchFamily="34" charset="0"/>
              </a:rPr>
              <a:t>What Records Management Is Cont.</a:t>
            </a:r>
            <a:r>
              <a:rPr lang="en-US" b="1" dirty="0">
                <a:solidFill>
                  <a:schemeClr val="bg1"/>
                </a:solidFill>
                <a:latin typeface="Arial" charset="0"/>
                <a:cs typeface="Arial" charset="0"/>
              </a:rPr>
              <a:t/>
            </a:r>
            <a:br>
              <a:rPr lang="en-US" b="1" dirty="0">
                <a:solidFill>
                  <a:schemeClr val="bg1"/>
                </a:solidFill>
                <a:latin typeface="Arial" charset="0"/>
                <a:cs typeface="Arial" charset="0"/>
              </a:rPr>
            </a:br>
            <a:endParaRPr lang="en-US" dirty="0"/>
          </a:p>
        </p:txBody>
      </p:sp>
      <p:sp>
        <p:nvSpPr>
          <p:cNvPr id="3" name="Content Placeholder 2"/>
          <p:cNvSpPr>
            <a:spLocks noGrp="1"/>
          </p:cNvSpPr>
          <p:nvPr>
            <p:ph sz="quarter" idx="13"/>
          </p:nvPr>
        </p:nvSpPr>
        <p:spPr>
          <a:xfrm>
            <a:off x="609600" y="1447800"/>
            <a:ext cx="3889247" cy="4678680"/>
          </a:xfrm>
        </p:spPr>
        <p:txBody>
          <a:bodyPr>
            <a:normAutofit/>
          </a:bodyPr>
          <a:lstStyle/>
          <a:p>
            <a:pPr marL="342900" indent="-342900" algn="just" eaLnBrk="0" hangingPunct="0">
              <a:buClr>
                <a:srgbClr val="C00000"/>
              </a:buClr>
              <a:buFont typeface="Wingdings" pitchFamily="2" charset="2"/>
              <a:buChar char="§"/>
              <a:defRPr/>
            </a:pPr>
            <a:endParaRPr lang="en-US" dirty="0" smtClean="0">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endParaRPr lang="en-US" dirty="0" smtClean="0">
              <a:latin typeface="Arial" charset="0"/>
              <a:ea typeface="Times New Roman" pitchFamily="18" charset="0"/>
              <a:cs typeface="Arial" charset="0"/>
            </a:endParaRPr>
          </a:p>
          <a:p>
            <a:pPr marL="342900" indent="-342900" algn="just" eaLnBrk="0" hangingPunct="0">
              <a:buClr>
                <a:srgbClr val="C00000"/>
              </a:buClr>
              <a:buFont typeface="Wingdings" pitchFamily="2" charset="2"/>
              <a:buChar char="§"/>
              <a:defRPr/>
            </a:pPr>
            <a:endParaRPr lang="en-US" dirty="0">
              <a:latin typeface="Arial" charset="0"/>
              <a:ea typeface="Times New Roman" pitchFamily="18" charset="0"/>
              <a:cs typeface="Arial" charset="0"/>
            </a:endParaRPr>
          </a:p>
          <a:p>
            <a:pPr marL="0" indent="0" algn="just" eaLnBrk="0" hangingPunct="0">
              <a:buClr>
                <a:srgbClr val="C00000"/>
              </a:buClr>
              <a:buNone/>
              <a:defRPr/>
            </a:pPr>
            <a:r>
              <a:rPr lang="en-US" dirty="0">
                <a:latin typeface="Arial" charset="0"/>
                <a:ea typeface="Times New Roman" pitchFamily="18" charset="0"/>
                <a:cs typeface="Arial" charset="0"/>
              </a:rPr>
              <a:t>Anything that has to do with a record during its </a:t>
            </a:r>
            <a:r>
              <a:rPr lang="en-US" dirty="0" smtClean="0">
                <a:latin typeface="Arial" charset="0"/>
                <a:ea typeface="Times New Roman" pitchFamily="18" charset="0"/>
                <a:cs typeface="Arial" charset="0"/>
              </a:rPr>
              <a:t>lifecycle and beyond</a:t>
            </a:r>
            <a:endParaRPr lang="en-US" dirty="0">
              <a:latin typeface="Arial" charset="0"/>
              <a:ea typeface="Times New Roman" pitchFamily="18" charset="0"/>
              <a:cs typeface="Arial" charset="0"/>
            </a:endParaRPr>
          </a:p>
          <a:p>
            <a:pPr marL="0" indent="0">
              <a:buNone/>
            </a:pPr>
            <a:endParaRPr lang="en-US" dirty="0"/>
          </a:p>
        </p:txBody>
      </p:sp>
      <p:pic>
        <p:nvPicPr>
          <p:cNvPr id="5" name="Content Placeholder 4"/>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3060992" cy="381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80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p:spPr>
        <p:txBody>
          <a:bodyPr>
            <a:normAutofit fontScale="90000"/>
          </a:bodyPr>
          <a:lstStyle/>
          <a:p>
            <a:r>
              <a:rPr lang="en-US" b="1" dirty="0">
                <a:latin typeface="Arial" pitchFamily="34" charset="0"/>
                <a:cs typeface="Arial" pitchFamily="34" charset="0"/>
              </a:rPr>
              <a:t>What Records Management Can Do !</a:t>
            </a:r>
            <a:br>
              <a:rPr lang="en-US" b="1" dirty="0">
                <a:latin typeface="Arial" pitchFamily="34" charset="0"/>
                <a:cs typeface="Arial" pitchFamily="34" charset="0"/>
              </a:rPr>
            </a:br>
            <a:endParaRPr lang="en-US" dirty="0"/>
          </a:p>
        </p:txBody>
      </p:sp>
      <p:sp>
        <p:nvSpPr>
          <p:cNvPr id="3" name="Content Placeholder 2"/>
          <p:cNvSpPr>
            <a:spLocks noGrp="1"/>
          </p:cNvSpPr>
          <p:nvPr>
            <p:ph sz="quarter" idx="13"/>
          </p:nvPr>
        </p:nvSpPr>
        <p:spPr>
          <a:xfrm>
            <a:off x="676655" y="2133600"/>
            <a:ext cx="3822192" cy="3992880"/>
          </a:xfrm>
        </p:spPr>
        <p:txBody>
          <a:bodyPr>
            <a:normAutofit/>
          </a:bodyPr>
          <a:lstStyle/>
          <a:p>
            <a:pPr marL="0" indent="0" algn="just" eaLnBrk="0" hangingPunct="0">
              <a:buClr>
                <a:srgbClr val="C00000"/>
              </a:buClr>
              <a:buNone/>
              <a:defRPr/>
            </a:pPr>
            <a:endParaRPr lang="en-US" dirty="0">
              <a:latin typeface="Arial" charset="0"/>
              <a:ea typeface="Times New Roman" pitchFamily="18" charset="0"/>
              <a:cs typeface="Arial" charset="0"/>
            </a:endParaRPr>
          </a:p>
          <a:p>
            <a:pPr marL="0" indent="0" algn="just" eaLnBrk="0" hangingPunct="0">
              <a:buClr>
                <a:srgbClr val="C00000"/>
              </a:buClr>
              <a:buNone/>
              <a:defRPr/>
            </a:pPr>
            <a:endParaRPr lang="en-US" dirty="0">
              <a:latin typeface="Arial" charset="0"/>
              <a:ea typeface="Times New Roman" pitchFamily="18" charset="0"/>
              <a:cs typeface="Arial" charset="0"/>
            </a:endParaRPr>
          </a:p>
          <a:p>
            <a:r>
              <a:rPr lang="en-US" dirty="0" smtClean="0"/>
              <a:t>Save Money</a:t>
            </a:r>
          </a:p>
          <a:p>
            <a:endParaRPr lang="en-US" dirty="0"/>
          </a:p>
          <a:p>
            <a:r>
              <a:rPr lang="en-US" dirty="0" smtClean="0"/>
              <a:t>Save Time</a:t>
            </a:r>
          </a:p>
          <a:p>
            <a:endParaRPr lang="en-US" dirty="0"/>
          </a:p>
          <a:p>
            <a:r>
              <a:rPr lang="en-US" dirty="0" smtClean="0"/>
              <a:t>Lessen Liability</a:t>
            </a:r>
            <a:endParaRPr lang="en-US" dirty="0"/>
          </a:p>
        </p:txBody>
      </p:sp>
      <p:pic>
        <p:nvPicPr>
          <p:cNvPr id="5" name="Picture 7"/>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876091"/>
            <a:ext cx="3822700" cy="30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425" y="3028491"/>
            <a:ext cx="3822700" cy="30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11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itchFamily="34" charset="0"/>
                <a:cs typeface="Arial" pitchFamily="34" charset="0"/>
              </a:rPr>
              <a:t>Common Misperceptions</a:t>
            </a:r>
            <a:br>
              <a:rPr lang="en-US" b="1" dirty="0">
                <a:latin typeface="Arial" pitchFamily="34" charset="0"/>
                <a:cs typeface="Arial" pitchFamily="34" charset="0"/>
              </a:rPr>
            </a:br>
            <a:endParaRPr lang="en-US" dirty="0"/>
          </a:p>
        </p:txBody>
      </p:sp>
      <p:sp>
        <p:nvSpPr>
          <p:cNvPr id="3" name="Content Placeholder 2"/>
          <p:cNvSpPr>
            <a:spLocks noGrp="1"/>
          </p:cNvSpPr>
          <p:nvPr>
            <p:ph sz="quarter" idx="13"/>
          </p:nvPr>
        </p:nvSpPr>
        <p:spPr/>
        <p:txBody>
          <a:bodyPr/>
          <a:lstStyle/>
          <a:p>
            <a:r>
              <a:rPr lang="en-US" dirty="0">
                <a:latin typeface="Arial" charset="0"/>
                <a:ea typeface="Times New Roman" pitchFamily="18" charset="0"/>
                <a:cs typeface="Arial" charset="0"/>
              </a:rPr>
              <a:t>We are required to keep all </a:t>
            </a:r>
            <a:r>
              <a:rPr lang="en-US" dirty="0" smtClean="0">
                <a:latin typeface="Arial" charset="0"/>
                <a:ea typeface="Times New Roman" pitchFamily="18" charset="0"/>
                <a:cs typeface="Arial" charset="0"/>
              </a:rPr>
              <a:t>records forever</a:t>
            </a:r>
          </a:p>
          <a:p>
            <a:r>
              <a:rPr lang="en-US" b="1" i="1" dirty="0" smtClean="0">
                <a:latin typeface="Arial" charset="0"/>
                <a:ea typeface="Times New Roman" pitchFamily="18" charset="0"/>
                <a:cs typeface="Arial" charset="0"/>
              </a:rPr>
              <a:t>What are the requirements?</a:t>
            </a:r>
            <a:endParaRPr lang="en-US" b="1" i="1" dirty="0">
              <a:latin typeface="Arial" charset="0"/>
              <a:ea typeface="Times New Roman" pitchFamily="18" charset="0"/>
              <a:cs typeface="Arial" charset="0"/>
            </a:endParaRPr>
          </a:p>
          <a:p>
            <a:r>
              <a:rPr lang="en-US" dirty="0" smtClean="0">
                <a:latin typeface="Arial" charset="0"/>
                <a:ea typeface="Times New Roman" pitchFamily="18" charset="0"/>
                <a:cs typeface="Arial" charset="0"/>
              </a:rPr>
              <a:t>Birth Records 100 years</a:t>
            </a:r>
          </a:p>
          <a:p>
            <a:r>
              <a:rPr lang="en-US" dirty="0" smtClean="0">
                <a:latin typeface="Arial" charset="0"/>
                <a:ea typeface="Times New Roman" pitchFamily="18" charset="0"/>
                <a:cs typeface="Arial" charset="0"/>
              </a:rPr>
              <a:t>Death Records 75 years</a:t>
            </a:r>
          </a:p>
          <a:p>
            <a:endParaRPr lang="en-US" dirty="0"/>
          </a:p>
        </p:txBody>
      </p:sp>
      <p:pic>
        <p:nvPicPr>
          <p:cNvPr id="5" name="Content Placeholder 4"/>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86000"/>
            <a:ext cx="3822700" cy="305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843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1218</TotalTime>
  <Words>388</Words>
  <Application>Microsoft Office PowerPoint</Application>
  <PresentationFormat>On-screen Show (4:3)</PresentationFormat>
  <Paragraphs>139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State Office of Vital Records </vt:lpstr>
      <vt:lpstr>Records Management 101</vt:lpstr>
      <vt:lpstr>Table of Contents </vt:lpstr>
      <vt:lpstr>Table of Contents Continued </vt:lpstr>
      <vt:lpstr>What is Records Management? </vt:lpstr>
      <vt:lpstr>PowerPoint Presentation</vt:lpstr>
      <vt:lpstr>What Records Management Is Cont. </vt:lpstr>
      <vt:lpstr>What Records Management Can Do ! </vt:lpstr>
      <vt:lpstr>Common Misperceptions </vt:lpstr>
      <vt:lpstr>More Common Misperceptions </vt:lpstr>
      <vt:lpstr>PowerPoint Presentation</vt:lpstr>
      <vt:lpstr>Common Myths</vt:lpstr>
      <vt:lpstr>  Tracking Records  </vt:lpstr>
      <vt:lpstr>Electronic Records Locations </vt:lpstr>
      <vt:lpstr>Records Supplies</vt:lpstr>
      <vt:lpstr>PowerPoint Presentation</vt:lpstr>
      <vt:lpstr>Labeling Box</vt:lpstr>
      <vt:lpstr>Records Centers</vt:lpstr>
      <vt:lpstr>Records Storage Facility</vt:lpstr>
      <vt:lpstr>PowerPoint Presentation</vt:lpstr>
      <vt:lpstr>Contact Info.</vt:lpstr>
      <vt:lpstr>Vital Records – Retention Period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Records Management 101</dc:title>
  <dc:creator>Rollo, Douglas</dc:creator>
  <cp:lastModifiedBy>Mayberry, D'Andre</cp:lastModifiedBy>
  <cp:revision>51</cp:revision>
  <cp:lastPrinted>2017-09-27T21:17:32Z</cp:lastPrinted>
  <dcterms:created xsi:type="dcterms:W3CDTF">2013-04-11T14:35:34Z</dcterms:created>
  <dcterms:modified xsi:type="dcterms:W3CDTF">2017-09-28T15:17:07Z</dcterms:modified>
</cp:coreProperties>
</file>