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Lst>
  <p:notesMasterIdLst>
    <p:notesMasterId r:id="rId80"/>
  </p:notesMasterIdLst>
  <p:sldIdLst>
    <p:sldId id="264" r:id="rId5"/>
    <p:sldId id="265" r:id="rId6"/>
    <p:sldId id="1064" r:id="rId7"/>
    <p:sldId id="1065" r:id="rId8"/>
    <p:sldId id="1066" r:id="rId9"/>
    <p:sldId id="1068" r:id="rId10"/>
    <p:sldId id="1067" r:id="rId11"/>
    <p:sldId id="1069" r:id="rId12"/>
    <p:sldId id="874" r:id="rId13"/>
    <p:sldId id="972" r:id="rId14"/>
    <p:sldId id="973" r:id="rId15"/>
    <p:sldId id="877" r:id="rId16"/>
    <p:sldId id="671" r:id="rId17"/>
    <p:sldId id="1045" r:id="rId18"/>
    <p:sldId id="1075" r:id="rId19"/>
    <p:sldId id="1071" r:id="rId20"/>
    <p:sldId id="1074" r:id="rId21"/>
    <p:sldId id="1073" r:id="rId22"/>
    <p:sldId id="1072" r:id="rId23"/>
    <p:sldId id="1076" r:id="rId24"/>
    <p:sldId id="1077" r:id="rId25"/>
    <p:sldId id="1078" r:id="rId26"/>
    <p:sldId id="1079" r:id="rId27"/>
    <p:sldId id="1080" r:id="rId28"/>
    <p:sldId id="1081" r:id="rId29"/>
    <p:sldId id="1082" r:id="rId30"/>
    <p:sldId id="1083" r:id="rId31"/>
    <p:sldId id="1084" r:id="rId32"/>
    <p:sldId id="1085" r:id="rId33"/>
    <p:sldId id="1086" r:id="rId34"/>
    <p:sldId id="1087" r:id="rId35"/>
    <p:sldId id="1088" r:id="rId36"/>
    <p:sldId id="1089" r:id="rId37"/>
    <p:sldId id="1090" r:id="rId38"/>
    <p:sldId id="1091" r:id="rId39"/>
    <p:sldId id="1092" r:id="rId40"/>
    <p:sldId id="1093" r:id="rId41"/>
    <p:sldId id="1094" r:id="rId42"/>
    <p:sldId id="1095" r:id="rId43"/>
    <p:sldId id="1096" r:id="rId44"/>
    <p:sldId id="1097" r:id="rId45"/>
    <p:sldId id="1098" r:id="rId46"/>
    <p:sldId id="1099" r:id="rId47"/>
    <p:sldId id="1100" r:id="rId48"/>
    <p:sldId id="262" r:id="rId49"/>
    <p:sldId id="1040" r:id="rId50"/>
    <p:sldId id="1046" r:id="rId51"/>
    <p:sldId id="1101" r:id="rId52"/>
    <p:sldId id="1102" r:id="rId53"/>
    <p:sldId id="1103" r:id="rId54"/>
    <p:sldId id="1104" r:id="rId55"/>
    <p:sldId id="1105" r:id="rId56"/>
    <p:sldId id="1106" r:id="rId57"/>
    <p:sldId id="1107" r:id="rId58"/>
    <p:sldId id="1108" r:id="rId59"/>
    <p:sldId id="1109" r:id="rId60"/>
    <p:sldId id="1110" r:id="rId61"/>
    <p:sldId id="1111" r:id="rId62"/>
    <p:sldId id="1112" r:id="rId63"/>
    <p:sldId id="1048" r:id="rId64"/>
    <p:sldId id="1113" r:id="rId65"/>
    <p:sldId id="1114" r:id="rId66"/>
    <p:sldId id="1115" r:id="rId67"/>
    <p:sldId id="1116" r:id="rId68"/>
    <p:sldId id="1117" r:id="rId69"/>
    <p:sldId id="1118" r:id="rId70"/>
    <p:sldId id="1119" r:id="rId71"/>
    <p:sldId id="565" r:id="rId72"/>
    <p:sldId id="1120" r:id="rId73"/>
    <p:sldId id="1121" r:id="rId74"/>
    <p:sldId id="1122" r:id="rId75"/>
    <p:sldId id="1123" r:id="rId76"/>
    <p:sldId id="1124" r:id="rId77"/>
    <p:sldId id="726" r:id="rId78"/>
    <p:sldId id="1125" r:id="rId79"/>
  </p:sldIdLst>
  <p:sldSz cx="12192000" cy="6858000"/>
  <p:notesSz cx="7010400" cy="9296400"/>
  <p:embeddedFontLst>
    <p:embeddedFont>
      <p:font typeface="Calibri" panose="020F0502020204030204" pitchFamily="34" charset="0"/>
      <p:regular r:id="rId81"/>
      <p:bold r:id="rId82"/>
      <p:italic r:id="rId83"/>
      <p:boldItalic r:id="rId84"/>
    </p:embeddedFont>
    <p:embeddedFont>
      <p:font typeface="Merriweather" panose="00000500000000000000" pitchFamily="2" charset="0"/>
      <p:regular r:id="rId85"/>
      <p:bold r:id="rId86"/>
      <p:italic r:id="rId87"/>
      <p:boldItalic r:id="rId88"/>
    </p:embeddedFont>
    <p:embeddedFont>
      <p:font typeface="Open Sans" panose="020B0606030504020204" pitchFamily="34" charset="0"/>
      <p:regular r:id="rId89"/>
      <p:bold r:id="rId90"/>
      <p:italic r:id="rId91"/>
      <p:boldItalic r:id="rId92"/>
    </p:embeddedFont>
    <p:embeddedFont>
      <p:font typeface="Segoe UI" panose="020B0502040204020203" pitchFamily="34" charset="0"/>
      <p:regular r:id="rId93"/>
      <p:bold r:id="rId94"/>
      <p:italic r:id="rId95"/>
      <p:boldItalic r:id="rId96"/>
    </p:embeddedFont>
    <p:embeddedFont>
      <p:font typeface="Segoe UI Light" panose="020B0502040204020203" pitchFamily="34" charset="0"/>
      <p:regular r:id="rId97"/>
      <p:italic r:id="rId98"/>
    </p:embeddedFont>
    <p:embeddedFont>
      <p:font typeface="Segoe UI Semibold" panose="020B0702040204020203" pitchFamily="34" charset="0"/>
      <p:bold r:id="rId99"/>
      <p:boldItalic r:id="rId100"/>
    </p:embeddedFont>
    <p:embeddedFont>
      <p:font typeface="Wingdings 2" panose="05020102010507070707" pitchFamily="18" charset="2"/>
      <p:regular r:id="rId10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76A618-C248-7334-D1D5-54F87955604E}" name="McGruder, Janet" initials="MJ" userId="S::janet.mcgruder@dph.ga.gov::5e2c8ea7-bf3f-4a4f-ac35-221b51986678" providerId="AD"/>
  <p188:author id="{F25EF83B-A53D-F24C-2DD3-2ACF9D9BF8E6}" name="Millman, Alexander J." initials="MAJ" userId="S::alexander.millman@dph.ga.gov::a005a7cf-3dd8-4c05-a617-54d03e8242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70715" autoAdjust="0"/>
  </p:normalViewPr>
  <p:slideViewPr>
    <p:cSldViewPr snapToGrid="0">
      <p:cViewPr varScale="1">
        <p:scale>
          <a:sx n="47" d="100"/>
          <a:sy n="47" d="100"/>
        </p:scale>
        <p:origin x="1368" y="4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4.fntdata"/><Relationship Id="rId89" Type="http://schemas.openxmlformats.org/officeDocument/2006/relationships/font" Target="fonts/font9.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font" Target="fonts/font7.fntdata"/><Relationship Id="rId102"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2.fntdata"/><Relationship Id="rId90" Type="http://schemas.openxmlformats.org/officeDocument/2006/relationships/font" Target="fonts/font10.fntdata"/><Relationship Id="rId95" Type="http://schemas.openxmlformats.org/officeDocument/2006/relationships/font" Target="fonts/font1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font" Target="fonts/font20.fntdata"/><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font" Target="fonts/font5.fntdata"/><Relationship Id="rId93" Type="http://schemas.openxmlformats.org/officeDocument/2006/relationships/font" Target="fonts/font13.fntdata"/><Relationship Id="rId98"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font" Target="fonts/font19.fntdata"/><Relationship Id="rId101" Type="http://schemas.openxmlformats.org/officeDocument/2006/relationships/font" Target="fonts/font21.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7.fntdata"/><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8BDFD2E-6802-49D5-BE6E-D0925B1FB660}" type="datetimeFigureOut">
              <a:rPr lang="en-US" smtClean="0"/>
              <a:t>1/17/2023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2FBD0A8-3735-4B25-B0D5-9F9DB832A547}" type="slidenum">
              <a:rPr lang="en-US" smtClean="0"/>
              <a:t>‹#›</a:t>
            </a:fld>
            <a:endParaRPr lang="en-US"/>
          </a:p>
        </p:txBody>
      </p:sp>
    </p:spTree>
    <p:extLst>
      <p:ext uri="{BB962C8B-B14F-4D97-AF65-F5344CB8AC3E}">
        <p14:creationId xmlns:p14="http://schemas.microsoft.com/office/powerpoint/2010/main" val="55897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dc.gov/vaccines/schedules/hcp/child-adolescent.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vaccines/schedules/hcp/imz/child-adolescent.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vaccines/hcp/acip-recs/general-recs/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vaccines/hcp/acip-recs/general-recs/general-recs-errata.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vaccines/hcp/acip-recs/general-recs/general-recs-errata.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cdc.gov/vaccines/schedules/downloads/child/job-aids/tdap-2.pdf" TargetMode="External"/><Relationship Id="rId5" Type="http://schemas.openxmlformats.org/officeDocument/2006/relationships/hyperlink" Target="https://www.cdc.gov/vaccines/schedules/downloads/child/job-aids/tdap-1.pdf" TargetMode="External"/><Relationship Id="rId4" Type="http://schemas.openxmlformats.org/officeDocument/2006/relationships/hyperlink" Target="https://www.cdc.gov/vaccines/schedules/downloads/child/job-aids/dtap.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cdc.gov/vaccines/schedules/downloads/child/job-aids/hib-pedvax.pdf" TargetMode="External"/><Relationship Id="rId4" Type="http://schemas.openxmlformats.org/officeDocument/2006/relationships/hyperlink" Target="https://www.cdc.gov/vaccines/schedules/downloads/child/job-aids/hib-actHib.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mmwr/volumes/67/wr/mm6743a5.htm"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cdc.gov/vaccines/schedules/hcp/imz/child-adolescent.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flu/prevent/nasalspray.htm"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dc.gov/vaccines/schedules/hcp/imz/child-adolescent.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flu/prevent/nasalspray.htm"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dc.gov/vaccines/schedules/hcp/imz/child-adolescent.html"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c.gov/vaccines/covid-19/clinical-considerations/covid-19-vaccines-us.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cdc.gov/vaccines/schedules/downloads/child/job-aids/pneumococcal.pdf"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cdc.gov/vaccines/schedules/downloads/child/job-aids/ipv.pdf"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healthit.gov/sites/default/files/nlc_shared_decision_making_fact_sheet.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cdc.gov/vaccines/covid-19/clinical-considerations/interim-considerations-us.html#recommendations"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s://www.cdc.gov/vaccines/covid-19/downloads/COVID-19-immunization-schedule-ages-5yrs-older.pdf"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cdc.gov/vaccines/covid-19/clinical-considerations/interim-considerations-us.html#recommendations"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www.cdc.gov/vaccines/covid-19/downloads/COVID-19-immunization-schedule-ages-5yrs-older.pdf" TargetMode="Externa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cdc.gov/vaccines/covid-19/clinical-considerations/interim-considerations-us.html#recommendations"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https://www.cdc.gov/vaccines/covid-19/downloads/COVID-19-immunization-schedule-ages-5yrs-older.pdf"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vaccines/acip/members/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dc.gov/vaccines/schedules/hcp/child-adolescent.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cdc.gov/vaccines/schedules/hcp/adult.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1</a:t>
            </a:fld>
            <a:endParaRPr lang="en-US"/>
          </a:p>
        </p:txBody>
      </p:sp>
    </p:spTree>
    <p:extLst>
      <p:ext uri="{BB962C8B-B14F-4D97-AF65-F5344CB8AC3E}">
        <p14:creationId xmlns:p14="http://schemas.microsoft.com/office/powerpoint/2010/main" val="166987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Changes to Table 1 for 2022 include: </a:t>
            </a:r>
            <a:endParaRPr lang="en-US" sz="1200" dirty="0">
              <a:latin typeface="+mn-lt"/>
              <a:cs typeface="Arial" panose="020B0604020202020204" pitchFamily="34" charset="0"/>
            </a:endParaRPr>
          </a:p>
          <a:p>
            <a:pPr algn="l"/>
            <a:r>
              <a:rPr lang="en-US" sz="1200" b="0" i="0" dirty="0">
                <a:solidFill>
                  <a:srgbClr val="000000"/>
                </a:solidFill>
                <a:effectLst/>
                <a:latin typeface="+mn-lt"/>
              </a:rPr>
              <a:t>• The color of the columns for children aged 4–6 years, children aged 11–12 years, and adolescents aged 16 years has been changed from gray to black to align with the color of the other age range columns. The sentence in the table header stating “School entry and adolescent vaccine age groups are shaded in gray” has been deleted.</a:t>
            </a:r>
          </a:p>
          <a:p>
            <a:pPr algn="l"/>
            <a:r>
              <a:rPr lang="en-US" sz="1200" b="0" i="0" dirty="0">
                <a:solidFill>
                  <a:srgbClr val="000000"/>
                </a:solidFill>
                <a:effectLst/>
                <a:latin typeface="+mn-lt"/>
              </a:rPr>
              <a:t>• </a:t>
            </a:r>
            <a:r>
              <a:rPr lang="en-US" sz="1200" b="1" i="0" dirty="0">
                <a:solidFill>
                  <a:srgbClr val="000000"/>
                </a:solidFill>
                <a:effectLst/>
                <a:latin typeface="+mn-lt"/>
              </a:rPr>
              <a:t>Tdap row:</a:t>
            </a:r>
            <a:r>
              <a:rPr lang="en-US" sz="1200" b="0" i="0" dirty="0">
                <a:solidFill>
                  <a:srgbClr val="000000"/>
                </a:solidFill>
                <a:effectLst/>
                <a:latin typeface="+mn-lt"/>
              </a:rPr>
              <a:t> The overlying text in the column for children aged 11–12 years has been changed from “Tdap” to “1 dose” to be consistent with the format used for other vaccines in the table.</a:t>
            </a:r>
          </a:p>
          <a:p>
            <a:pPr algn="l"/>
            <a:r>
              <a:rPr lang="en-US" sz="1200" b="0" i="0" dirty="0">
                <a:solidFill>
                  <a:srgbClr val="000000"/>
                </a:solidFill>
                <a:effectLst/>
                <a:latin typeface="+mn-lt"/>
              </a:rPr>
              <a:t>• </a:t>
            </a:r>
            <a:r>
              <a:rPr lang="en-US" sz="1200" b="1" i="0" dirty="0">
                <a:solidFill>
                  <a:srgbClr val="000000"/>
                </a:solidFill>
                <a:effectLst/>
                <a:latin typeface="+mn-lt"/>
              </a:rPr>
              <a:t>HPV row:</a:t>
            </a:r>
            <a:r>
              <a:rPr lang="en-US" sz="1200" b="0" i="0" dirty="0">
                <a:solidFill>
                  <a:srgbClr val="000000"/>
                </a:solidFill>
                <a:effectLst/>
                <a:latin typeface="+mn-lt"/>
              </a:rPr>
              <a:t> The asterisk that was previously present for children aged 9–10 years and its associated descriptive text in the table legend (i.e., “*can be used in this age group”) have been deleted. Instead, the color for children aged 9–10 years has been changed from blue to checked yellow, which is a new color in Table 1. Within the table’s legend, a new checked yellow box has been added, which now indicates that “Recommended vaccination can begin in this age group.”</a:t>
            </a:r>
          </a:p>
          <a:p>
            <a:pPr algn="l"/>
            <a:r>
              <a:rPr lang="en-US" sz="1200" b="0" i="0" dirty="0">
                <a:solidFill>
                  <a:srgbClr val="000000"/>
                </a:solidFill>
                <a:effectLst/>
                <a:latin typeface="+mn-lt"/>
              </a:rPr>
              <a:t>• </a:t>
            </a:r>
            <a:r>
              <a:rPr lang="en-US" sz="1200" b="1" i="0" dirty="0">
                <a:solidFill>
                  <a:srgbClr val="000000"/>
                </a:solidFill>
                <a:effectLst/>
                <a:latin typeface="+mn-lt"/>
              </a:rPr>
              <a:t>Dengue row:</a:t>
            </a:r>
            <a:r>
              <a:rPr lang="en-US" sz="1200" b="0" i="0" dirty="0">
                <a:solidFill>
                  <a:srgbClr val="000000"/>
                </a:solidFill>
                <a:effectLst/>
                <a:latin typeface="+mn-lt"/>
              </a:rPr>
              <a:t> A new row has been added with the boxes for children and adolescents aged 9–16 years highlighted in yellow to indicate the recommended age for routine dengue vaccination. The overlying text “Seropositive in endemic areas only (see notes)” has been added to the yellow boxes.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none" dirty="0">
              <a:latin typeface="+mn-lt"/>
              <a:ea typeface="+mn-ea"/>
              <a:cs typeface="+mn-cs"/>
              <a:hlinkClick r:id="rId3">
                <a:extLst>
                  <a:ext uri="{A12FA001-AC4F-418D-AE19-62706E023703}">
                    <ahyp:hlinkClr xmlns:ahyp="http://schemas.microsoft.com/office/drawing/2018/hyperlinkcolor" val="tx"/>
                  </a:ext>
                </a:extLst>
              </a:hlinkClick>
            </a:endParaRPr>
          </a:p>
          <a:p>
            <a:r>
              <a:rPr lang="en-US" sz="1200" b="1" dirty="0">
                <a:latin typeface="+mn-lt"/>
                <a:cs typeface="Arial" panose="020B0604020202020204" pitchFamily="34" charset="0"/>
              </a:rPr>
              <a:t>References:</a:t>
            </a: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4"/>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E1F22C30-83F4-4A4F-A76B-34E5AA965BCA}" type="slidenum">
              <a:rPr lang="en-US" smtClean="0"/>
              <a:t>10</a:t>
            </a:fld>
            <a:endParaRPr lang="en-US"/>
          </a:p>
        </p:txBody>
      </p:sp>
    </p:spTree>
    <p:extLst>
      <p:ext uri="{BB962C8B-B14F-4D97-AF65-F5344CB8AC3E}">
        <p14:creationId xmlns:p14="http://schemas.microsoft.com/office/powerpoint/2010/main" val="875017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anose="020B0604020202020204" pitchFamily="34" charset="0"/>
              </a:rPr>
              <a:t>Changes to Table 2 for 2022 include: </a:t>
            </a:r>
          </a:p>
          <a:p>
            <a:pPr algn="l"/>
            <a:r>
              <a:rPr lang="en-US" sz="1200" b="0" i="0" dirty="0">
                <a:solidFill>
                  <a:srgbClr val="000000"/>
                </a:solidFill>
                <a:effectLst/>
                <a:latin typeface="+mn-lt"/>
              </a:rPr>
              <a:t>• </a:t>
            </a:r>
            <a:r>
              <a:rPr lang="en-US" sz="1200" b="1" i="0" dirty="0">
                <a:solidFill>
                  <a:srgbClr val="000000"/>
                </a:solidFill>
                <a:effectLst/>
                <a:latin typeface="+mn-lt"/>
              </a:rPr>
              <a:t>Hib row:</a:t>
            </a:r>
            <a:r>
              <a:rPr lang="en-US" sz="1200" b="0" i="0" dirty="0">
                <a:solidFill>
                  <a:srgbClr val="000000"/>
                </a:solidFill>
                <a:effectLst/>
                <a:latin typeface="+mn-lt"/>
              </a:rPr>
              <a:t> The text for the 4-week minimum interval between doses 2 and 3 has been revised to include recommendations for DTaP-IPV-Hib-</a:t>
            </a:r>
            <a:r>
              <a:rPr lang="en-US" sz="1200" b="0" i="0" dirty="0" err="1">
                <a:solidFill>
                  <a:srgbClr val="000000"/>
                </a:solidFill>
                <a:effectLst/>
                <a:latin typeface="+mn-lt"/>
              </a:rPr>
              <a:t>HepB</a:t>
            </a:r>
            <a:r>
              <a:rPr lang="en-US" sz="1200" b="0" i="0" dirty="0">
                <a:solidFill>
                  <a:srgbClr val="000000"/>
                </a:solidFill>
                <a:effectLst/>
                <a:latin typeface="+mn-lt"/>
              </a:rPr>
              <a:t> (</a:t>
            </a:r>
            <a:r>
              <a:rPr lang="en-US" sz="1200" b="0" i="0" dirty="0" err="1">
                <a:solidFill>
                  <a:srgbClr val="000000"/>
                </a:solidFill>
                <a:effectLst/>
                <a:latin typeface="+mn-lt"/>
              </a:rPr>
              <a:t>Vaxelis</a:t>
            </a:r>
            <a:r>
              <a:rPr lang="en-US" sz="1200" b="0" i="0" dirty="0">
                <a:solidFill>
                  <a:srgbClr val="000000"/>
                </a:solidFill>
                <a:effectLst/>
                <a:latin typeface="+mn-lt"/>
              </a:rPr>
              <a:t>). The text now reads, “if current age is younger than 12 months </a:t>
            </a:r>
            <a:r>
              <a:rPr lang="en-US" sz="1200" b="1" i="1" dirty="0">
                <a:solidFill>
                  <a:srgbClr val="000000"/>
                </a:solidFill>
                <a:effectLst/>
                <a:latin typeface="+mn-lt"/>
              </a:rPr>
              <a:t>and</a:t>
            </a:r>
            <a:r>
              <a:rPr lang="en-US" sz="1200" b="0" i="0" dirty="0">
                <a:solidFill>
                  <a:srgbClr val="000000"/>
                </a:solidFill>
                <a:effectLst/>
                <a:latin typeface="+mn-lt"/>
              </a:rPr>
              <a:t> first dose was administered at younger than age 7 months </a:t>
            </a:r>
            <a:r>
              <a:rPr lang="en-US" sz="1200" b="1" i="1" dirty="0">
                <a:solidFill>
                  <a:srgbClr val="000000"/>
                </a:solidFill>
                <a:effectLst/>
                <a:latin typeface="+mn-lt"/>
              </a:rPr>
              <a:t>and</a:t>
            </a:r>
            <a:r>
              <a:rPr lang="en-US" sz="1200" b="0" i="0" dirty="0">
                <a:solidFill>
                  <a:srgbClr val="000000"/>
                </a:solidFill>
                <a:effectLst/>
                <a:latin typeface="+mn-lt"/>
              </a:rPr>
              <a:t> at least 1 previous dose was PRP-T (</a:t>
            </a:r>
            <a:r>
              <a:rPr lang="en-US" sz="1200" b="0" i="0" dirty="0" err="1">
                <a:solidFill>
                  <a:srgbClr val="000000"/>
                </a:solidFill>
                <a:effectLst/>
                <a:latin typeface="+mn-lt"/>
              </a:rPr>
              <a:t>ActHib</a:t>
            </a:r>
            <a:r>
              <a:rPr lang="en-US" sz="1200" b="0" i="0" dirty="0">
                <a:solidFill>
                  <a:srgbClr val="000000"/>
                </a:solidFill>
                <a:effectLst/>
                <a:latin typeface="+mn-lt"/>
              </a:rPr>
              <a:t>, </a:t>
            </a:r>
            <a:r>
              <a:rPr lang="en-US" sz="1200" b="0" i="0" dirty="0" err="1">
                <a:solidFill>
                  <a:srgbClr val="000000"/>
                </a:solidFill>
                <a:effectLst/>
                <a:latin typeface="+mn-lt"/>
              </a:rPr>
              <a:t>Pentacel</a:t>
            </a:r>
            <a:r>
              <a:rPr lang="en-US" sz="1200" b="0" i="0" dirty="0">
                <a:solidFill>
                  <a:srgbClr val="000000"/>
                </a:solidFill>
                <a:effectLst/>
                <a:latin typeface="+mn-lt"/>
              </a:rPr>
              <a:t>, </a:t>
            </a:r>
            <a:r>
              <a:rPr lang="en-US" sz="1200" b="0" i="0" dirty="0" err="1">
                <a:solidFill>
                  <a:srgbClr val="000000"/>
                </a:solidFill>
                <a:effectLst/>
                <a:latin typeface="+mn-lt"/>
              </a:rPr>
              <a:t>Hiberix</a:t>
            </a:r>
            <a:r>
              <a:rPr lang="en-US" sz="1200" b="0" i="0" dirty="0">
                <a:solidFill>
                  <a:srgbClr val="000000"/>
                </a:solidFill>
                <a:effectLst/>
                <a:latin typeface="+mn-lt"/>
              </a:rPr>
              <a:t>), </a:t>
            </a:r>
            <a:r>
              <a:rPr lang="en-US" sz="1200" b="0" i="0" dirty="0" err="1">
                <a:solidFill>
                  <a:srgbClr val="000000"/>
                </a:solidFill>
                <a:effectLst/>
                <a:latin typeface="+mn-lt"/>
              </a:rPr>
              <a:t>Vaxelis</a:t>
            </a:r>
            <a:r>
              <a:rPr lang="en-US" sz="1200" b="0" i="0" dirty="0">
                <a:solidFill>
                  <a:srgbClr val="000000"/>
                </a:solidFill>
                <a:effectLst/>
                <a:latin typeface="+mn-lt"/>
              </a:rPr>
              <a:t>, or unknown.” In addition, Hib-</a:t>
            </a:r>
            <a:r>
              <a:rPr lang="en-US" sz="1200" b="0" i="0" dirty="0" err="1">
                <a:solidFill>
                  <a:srgbClr val="000000"/>
                </a:solidFill>
                <a:effectLst/>
                <a:latin typeface="+mn-lt"/>
              </a:rPr>
              <a:t>HepB</a:t>
            </a:r>
            <a:r>
              <a:rPr lang="en-US" sz="1200" b="0" i="0" dirty="0">
                <a:solidFill>
                  <a:srgbClr val="000000"/>
                </a:solidFill>
                <a:effectLst/>
                <a:latin typeface="+mn-lt"/>
              </a:rPr>
              <a:t> (</a:t>
            </a:r>
            <a:r>
              <a:rPr lang="en-US" sz="1200" b="0" i="0" dirty="0" err="1">
                <a:solidFill>
                  <a:srgbClr val="000000"/>
                </a:solidFill>
                <a:effectLst/>
                <a:latin typeface="+mn-lt"/>
              </a:rPr>
              <a:t>Comvax</a:t>
            </a:r>
            <a:r>
              <a:rPr lang="en-US" sz="1200" b="0" i="0" dirty="0">
                <a:solidFill>
                  <a:srgbClr val="000000"/>
                </a:solidFill>
                <a:effectLst/>
                <a:latin typeface="+mn-lt"/>
              </a:rPr>
              <a:t>) was deleted from the text for the 8-week minimum interval between doses 2 and 3 because this vaccine product is no longer available.</a:t>
            </a:r>
          </a:p>
          <a:p>
            <a:pPr algn="l"/>
            <a:r>
              <a:rPr lang="en-US" sz="1200" b="0" i="0" dirty="0">
                <a:solidFill>
                  <a:srgbClr val="000000"/>
                </a:solidFill>
                <a:effectLst/>
                <a:latin typeface="+mn-lt"/>
              </a:rPr>
              <a:t>• </a:t>
            </a:r>
            <a:r>
              <a:rPr lang="en-US" sz="1200" b="1" i="0" dirty="0">
                <a:solidFill>
                  <a:srgbClr val="000000"/>
                </a:solidFill>
                <a:effectLst/>
                <a:latin typeface="+mn-lt"/>
              </a:rPr>
              <a:t>Dengue row:</a:t>
            </a:r>
            <a:r>
              <a:rPr lang="en-US" sz="1200" b="0" i="0" dirty="0">
                <a:solidFill>
                  <a:srgbClr val="000000"/>
                </a:solidFill>
                <a:effectLst/>
                <a:latin typeface="+mn-lt"/>
              </a:rPr>
              <a:t> A new row has been added for the dengue vaccine outlining the minimum age and minimum interval between doses.</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References:</a:t>
            </a: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a:p>
            <a:endParaRPr lang="en-US" sz="1000" dirty="0"/>
          </a:p>
        </p:txBody>
      </p:sp>
      <p:sp>
        <p:nvSpPr>
          <p:cNvPr id="4" name="Slide Number Placeholder 3"/>
          <p:cNvSpPr>
            <a:spLocks noGrp="1"/>
          </p:cNvSpPr>
          <p:nvPr>
            <p:ph type="sldNum" sz="quarter" idx="5"/>
          </p:nvPr>
        </p:nvSpPr>
        <p:spPr/>
        <p:txBody>
          <a:bodyPr/>
          <a:lstStyle/>
          <a:p>
            <a:fld id="{E1F22C30-83F4-4A4F-A76B-34E5AA965BCA}" type="slidenum">
              <a:rPr lang="en-US" smtClean="0"/>
              <a:t>11</a:t>
            </a:fld>
            <a:endParaRPr lang="en-US"/>
          </a:p>
        </p:txBody>
      </p:sp>
    </p:spTree>
    <p:extLst>
      <p:ext uri="{BB962C8B-B14F-4D97-AF65-F5344CB8AC3E}">
        <p14:creationId xmlns:p14="http://schemas.microsoft.com/office/powerpoint/2010/main" val="655693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5857">
              <a:defRPr/>
            </a:pPr>
            <a:r>
              <a:rPr lang="en-US" sz="1200" b="1" u="none" dirty="0">
                <a:latin typeface="+mn-lt"/>
                <a:cs typeface="Arial" panose="020B0604020202020204" pitchFamily="34" charset="0"/>
              </a:rPr>
              <a:t>Changes to Table 3 (Medical Indication) for 2022 include: </a:t>
            </a:r>
          </a:p>
          <a:p>
            <a:pPr algn="l"/>
            <a:r>
              <a:rPr lang="en-US" sz="1200" b="0" i="0" dirty="0">
                <a:solidFill>
                  <a:srgbClr val="000000"/>
                </a:solidFill>
                <a:effectLst/>
                <a:latin typeface="+mn-lt"/>
              </a:rPr>
              <a:t>• The definition of severe immunosuppression because of HIV infection has been revised to be consistent with ACIP’s General Best Practice Guidelines for Immunization and now reads, “&lt;15% or total CD4 cell count of &lt;200/mm</a:t>
            </a:r>
            <a:r>
              <a:rPr lang="en-US" sz="1200" b="0" i="0" u="none" strike="noStrike" baseline="30000" dirty="0">
                <a:solidFill>
                  <a:srgbClr val="000000"/>
                </a:solidFill>
                <a:effectLst/>
                <a:latin typeface="+mn-lt"/>
              </a:rPr>
              <a:t>3</a:t>
            </a:r>
            <a:r>
              <a:rPr lang="en-US" sz="1200" b="0" i="0" dirty="0">
                <a:solidFill>
                  <a:srgbClr val="000000"/>
                </a:solidFill>
                <a:effectLst/>
                <a:latin typeface="+mn-lt"/>
              </a:rPr>
              <a:t>.”</a:t>
            </a:r>
          </a:p>
          <a:p>
            <a:pPr algn="l"/>
            <a:r>
              <a:rPr lang="en-US" sz="1200" b="0" i="0" dirty="0">
                <a:solidFill>
                  <a:srgbClr val="000000"/>
                </a:solidFill>
                <a:effectLst/>
                <a:latin typeface="+mn-lt"/>
              </a:rPr>
              <a:t>• </a:t>
            </a:r>
            <a:r>
              <a:rPr lang="en-US" sz="1200" b="1" i="0" dirty="0">
                <a:solidFill>
                  <a:srgbClr val="000000"/>
                </a:solidFill>
                <a:effectLst/>
                <a:latin typeface="+mn-lt"/>
              </a:rPr>
              <a:t>Legend:</a:t>
            </a:r>
            <a:r>
              <a:rPr lang="en-US" sz="1200" b="0" i="0" dirty="0">
                <a:solidFill>
                  <a:srgbClr val="000000"/>
                </a:solidFill>
                <a:effectLst/>
                <a:latin typeface="+mn-lt"/>
              </a:rPr>
              <a:t> The text that defines the red box in the table’s legend has been edited for clarity and now reads, “Contraindicated or not recommended—vaccine should not be administered.” In addition, the text that defines the checked yellow box in the table’s legend has been edited and now reads, “Vaccination is recommended, and additional doses might be necessary based on medical condition or vaccine. See Notes.”</a:t>
            </a:r>
          </a:p>
          <a:p>
            <a:pPr algn="l"/>
            <a:r>
              <a:rPr lang="en-US" sz="1200" b="0" i="0" dirty="0">
                <a:solidFill>
                  <a:srgbClr val="000000"/>
                </a:solidFill>
                <a:effectLst/>
                <a:latin typeface="+mn-lt"/>
              </a:rPr>
              <a:t>• </a:t>
            </a:r>
            <a:r>
              <a:rPr lang="en-US" sz="1200" b="1" i="0" dirty="0">
                <a:solidFill>
                  <a:srgbClr val="000000"/>
                </a:solidFill>
                <a:effectLst/>
                <a:latin typeface="+mn-lt"/>
              </a:rPr>
              <a:t>Dengue:</a:t>
            </a:r>
            <a:r>
              <a:rPr lang="en-US" sz="1200" b="0" i="0" dirty="0">
                <a:solidFill>
                  <a:srgbClr val="000000"/>
                </a:solidFill>
                <a:effectLst/>
                <a:latin typeface="+mn-lt"/>
              </a:rPr>
              <a:t> A new row has been added for dengue vaccine recommendations by medical conditions or other indications.</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References:</a:t>
            </a: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7C0E7FDD-2F6E-494A-8C67-8EB0DA30143E}" type="slidenum">
              <a:rPr lang="en-US" smtClean="0"/>
              <a:t>12</a:t>
            </a:fld>
            <a:endParaRPr lang="en-US"/>
          </a:p>
        </p:txBody>
      </p:sp>
    </p:spTree>
    <p:extLst>
      <p:ext uri="{BB962C8B-B14F-4D97-AF65-F5344CB8AC3E}">
        <p14:creationId xmlns:p14="http://schemas.microsoft.com/office/powerpoint/2010/main" val="541586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1" i="0" dirty="0">
                <a:solidFill>
                  <a:srgbClr val="000000"/>
                </a:solidFill>
                <a:effectLst/>
                <a:latin typeface="+mn-lt"/>
              </a:rPr>
              <a:t>Changes to the 2022 Notes section includes:</a:t>
            </a:r>
          </a:p>
          <a:p>
            <a:pPr algn="l"/>
            <a:r>
              <a:rPr lang="en-US" sz="1200" b="0" i="0" dirty="0">
                <a:solidFill>
                  <a:srgbClr val="000000"/>
                </a:solidFill>
                <a:effectLst/>
                <a:latin typeface="+mn-lt"/>
              </a:rPr>
              <a:t>• </a:t>
            </a:r>
            <a:r>
              <a:rPr lang="en-US" sz="1200" b="1" i="0" dirty="0">
                <a:solidFill>
                  <a:srgbClr val="000000"/>
                </a:solidFill>
                <a:effectLst/>
                <a:latin typeface="+mn-lt"/>
              </a:rPr>
              <a:t>Additional information:</a:t>
            </a:r>
            <a:r>
              <a:rPr lang="en-US" sz="1200" b="0" i="0" dirty="0">
                <a:solidFill>
                  <a:srgbClr val="000000"/>
                </a:solidFill>
                <a:effectLst/>
                <a:latin typeface="+mn-lt"/>
              </a:rPr>
              <a:t> The text for COVID-19 vaccination has been updated to include a hyperlink to the webpage for CDC’s interim clinical considerations for use of COVID-19 vaccines currently approved or authorized in the United States.</a:t>
            </a:r>
          </a:p>
          <a:p>
            <a:pPr algn="l"/>
            <a:r>
              <a:rPr lang="en-US" sz="1200" b="0" i="0" dirty="0">
                <a:solidFill>
                  <a:srgbClr val="000000"/>
                </a:solidFill>
                <a:effectLst/>
                <a:latin typeface="+mn-lt"/>
              </a:rPr>
              <a:t>• </a:t>
            </a:r>
            <a:r>
              <a:rPr lang="en-US" sz="1200" b="1" i="0" dirty="0">
                <a:solidFill>
                  <a:srgbClr val="000000"/>
                </a:solidFill>
                <a:effectLst/>
                <a:latin typeface="+mn-lt"/>
              </a:rPr>
              <a:t>Dengue:</a:t>
            </a:r>
            <a:r>
              <a:rPr lang="en-US" sz="1200" b="0" i="0" dirty="0">
                <a:solidFill>
                  <a:srgbClr val="000000"/>
                </a:solidFill>
                <a:effectLst/>
                <a:latin typeface="+mn-lt"/>
              </a:rPr>
              <a:t> This new section was added to provide details for routine dengue vaccination in areas with endemic dengue. In addition, a hyperlink referring health care providers to the latest guidance on areas with endemic dengue and pre-vaccination laboratory testing is included.</a:t>
            </a:r>
          </a:p>
          <a:p>
            <a:pPr algn="l"/>
            <a:r>
              <a:rPr lang="en-US" sz="1200" b="0" i="0" dirty="0">
                <a:solidFill>
                  <a:srgbClr val="000000"/>
                </a:solidFill>
                <a:effectLst/>
                <a:latin typeface="+mn-lt"/>
              </a:rPr>
              <a:t>• </a:t>
            </a:r>
            <a:r>
              <a:rPr lang="en-US" sz="1200" b="1" i="0" dirty="0">
                <a:solidFill>
                  <a:srgbClr val="000000"/>
                </a:solidFill>
                <a:effectLst/>
                <a:latin typeface="+mn-lt"/>
              </a:rPr>
              <a:t>Hib:</a:t>
            </a:r>
            <a:r>
              <a:rPr lang="en-US" sz="1200" b="0" i="0" dirty="0">
                <a:solidFill>
                  <a:srgbClr val="000000"/>
                </a:solidFill>
                <a:effectLst/>
                <a:latin typeface="+mn-lt"/>
              </a:rPr>
              <a:t> The note was updated to include the recommendations for routine and catch-up vaccination when DTaP-IPV-Hib-</a:t>
            </a:r>
            <a:r>
              <a:rPr lang="en-US" sz="1200" b="0" i="0" dirty="0" err="1">
                <a:solidFill>
                  <a:srgbClr val="000000"/>
                </a:solidFill>
                <a:effectLst/>
                <a:latin typeface="+mn-lt"/>
              </a:rPr>
              <a:t>HepB</a:t>
            </a:r>
            <a:r>
              <a:rPr lang="en-US" sz="1200" b="0" i="0" dirty="0">
                <a:solidFill>
                  <a:srgbClr val="000000"/>
                </a:solidFill>
                <a:effectLst/>
                <a:latin typeface="+mn-lt"/>
              </a:rPr>
              <a:t> (</a:t>
            </a:r>
            <a:r>
              <a:rPr lang="en-US" sz="1200" b="0" i="0" dirty="0" err="1">
                <a:solidFill>
                  <a:srgbClr val="000000"/>
                </a:solidFill>
                <a:effectLst/>
                <a:latin typeface="+mn-lt"/>
              </a:rPr>
              <a:t>Vaxelis</a:t>
            </a:r>
            <a:r>
              <a:rPr lang="en-US" sz="1200" b="0" i="0" dirty="0">
                <a:solidFill>
                  <a:srgbClr val="000000"/>
                </a:solidFill>
                <a:effectLst/>
                <a:latin typeface="+mn-lt"/>
              </a:rPr>
              <a:t>) is used.</a:t>
            </a:r>
          </a:p>
          <a:p>
            <a:pPr algn="l"/>
            <a:endParaRPr lang="en-US" sz="1200" b="0" i="0" dirty="0">
              <a:solidFill>
                <a:srgbClr val="000000"/>
              </a:solidFill>
              <a:effectLst/>
              <a:latin typeface="+mn-lt"/>
            </a:endParaRPr>
          </a:p>
          <a:p>
            <a:r>
              <a:rPr lang="en-US" sz="1200" b="1" dirty="0">
                <a:latin typeface="+mn-lt"/>
                <a:cs typeface="Arial" panose="020B0604020202020204" pitchFamily="34" charset="0"/>
              </a:rPr>
              <a:t>References:</a:t>
            </a: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a:p>
            <a:pPr algn="l"/>
            <a:endParaRPr lang="en-US" sz="1000"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pPr defTabSz="948447" fontAlgn="base">
              <a:spcBef>
                <a:spcPct val="0"/>
              </a:spcBef>
              <a:spcAft>
                <a:spcPct val="0"/>
              </a:spcAft>
              <a:defRPr/>
            </a:pPr>
            <a:fld id="{E066E9E5-10E0-4BBE-BE44-6E2F2F5F5975}" type="slidenum">
              <a:rPr lang="en-US">
                <a:solidFill>
                  <a:prstClr val="black"/>
                </a:solidFill>
                <a:latin typeface="Arial" charset="0"/>
              </a:rPr>
              <a:pPr defTabSz="948447" fontAlgn="base">
                <a:spcBef>
                  <a:spcPct val="0"/>
                </a:spcBef>
                <a:spcAft>
                  <a:spcPct val="0"/>
                </a:spcAft>
                <a:defRPr/>
              </a:pPr>
              <a:t>13</a:t>
            </a:fld>
            <a:endParaRPr lang="en-US">
              <a:solidFill>
                <a:prstClr val="black"/>
              </a:solidFill>
              <a:latin typeface="Arial" charset="0"/>
            </a:endParaRPr>
          </a:p>
        </p:txBody>
      </p:sp>
    </p:spTree>
    <p:extLst>
      <p:ext uri="{BB962C8B-B14F-4D97-AF65-F5344CB8AC3E}">
        <p14:creationId xmlns:p14="http://schemas.microsoft.com/office/powerpoint/2010/main" val="56835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mn-lt"/>
              </a:rPr>
              <a:t>A newly created appendix listing the contraindications and precautions for each vaccine type included in the 2022 child and adolescent immunization schedule has been added. The information in the appendix is adapted from ACIP General Best Practice Guidelines for Immunization and ACIP recommendations for use of 2021–22 influenza vaccines.</a:t>
            </a:r>
          </a:p>
          <a:p>
            <a:endParaRPr lang="en-US" sz="1200" b="0" i="0" dirty="0">
              <a:solidFill>
                <a:srgbClr val="000000"/>
              </a:solidFill>
              <a:effectLst/>
              <a:latin typeface="+mn-lt"/>
            </a:endParaRP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References:</a:t>
            </a: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E1F22C30-83F4-4A4F-A76B-34E5AA965BCA}" type="slidenum">
              <a:rPr lang="en-US" smtClean="0"/>
              <a:t>14</a:t>
            </a:fld>
            <a:endParaRPr lang="en-US"/>
          </a:p>
        </p:txBody>
      </p:sp>
    </p:spTree>
    <p:extLst>
      <p:ext uri="{BB962C8B-B14F-4D97-AF65-F5344CB8AC3E}">
        <p14:creationId xmlns:p14="http://schemas.microsoft.com/office/powerpoint/2010/main" val="228172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charset="0"/>
              </a:rPr>
              <a:t>It is important that providers understand the difference between an indication, recommendation and a requirement when assessing immunization need.</a:t>
            </a:r>
          </a:p>
          <a:p>
            <a:endParaRPr lang="en-US" sz="1200" b="1" dirty="0">
              <a:latin typeface="+mn-lt"/>
              <a:cs typeface="Arial" charset="0"/>
            </a:endParaRPr>
          </a:p>
          <a:p>
            <a:r>
              <a:rPr lang="en-US" sz="1200" b="1" dirty="0">
                <a:latin typeface="+mn-lt"/>
                <a:cs typeface="Arial" charset="0"/>
              </a:rPr>
              <a:t>An </a:t>
            </a:r>
            <a:r>
              <a:rPr lang="en-US" sz="1200" b="1" u="sng" dirty="0">
                <a:latin typeface="+mn-lt"/>
                <a:cs typeface="Arial" charset="0"/>
              </a:rPr>
              <a:t>indication</a:t>
            </a:r>
            <a:r>
              <a:rPr lang="en-US" sz="1200" b="1" dirty="0">
                <a:latin typeface="+mn-lt"/>
                <a:cs typeface="Arial" charset="0"/>
              </a:rPr>
              <a:t> provides information about the appropriate use of the vaccines; the prescribing information. FDA decides whether to approve (also known as to license) the vaccine for use in the United States. If FDA approves the vaccine, the company is permitted to market it in the United States for use in the population for which it is approved.</a:t>
            </a:r>
          </a:p>
          <a:p>
            <a:r>
              <a:rPr lang="en-US" sz="1200" b="1" dirty="0">
                <a:latin typeface="+mn-lt"/>
                <a:cs typeface="Arial" charset="0"/>
              </a:rPr>
              <a:t>EXAMPLE of an </a:t>
            </a:r>
            <a:r>
              <a:rPr lang="en-US" sz="1200" b="1" u="sng" dirty="0">
                <a:latin typeface="+mn-lt"/>
                <a:cs typeface="Arial" charset="0"/>
              </a:rPr>
              <a:t>indication</a:t>
            </a:r>
            <a:r>
              <a:rPr lang="en-US" sz="1200" b="1" dirty="0">
                <a:latin typeface="+mn-lt"/>
                <a:cs typeface="Arial" charset="0"/>
              </a:rPr>
              <a:t>:</a:t>
            </a:r>
            <a:endParaRPr lang="en-US" sz="1200" b="1" u="sng" dirty="0">
              <a:latin typeface="+mn-lt"/>
              <a:cs typeface="Arial" charset="0"/>
            </a:endParaRPr>
          </a:p>
          <a:p>
            <a:r>
              <a:rPr lang="en-US" sz="1200" b="1" u="sng" dirty="0">
                <a:latin typeface="+mn-lt"/>
                <a:cs typeface="Arial" charset="0"/>
              </a:rPr>
              <a:t>ADACEL</a:t>
            </a:r>
            <a:r>
              <a:rPr lang="en-US" sz="1200" dirty="0">
                <a:latin typeface="+mn-lt"/>
                <a:cs typeface="Arial" charset="0"/>
              </a:rPr>
              <a:t> vaccine is indicated for active booster immunization for the prevention of tetanus, diphtheria and pertussis as a single dose in persons 10 through 64 years of age.</a:t>
            </a:r>
          </a:p>
          <a:p>
            <a:r>
              <a:rPr lang="en-US" sz="1200" b="1" u="sng" dirty="0">
                <a:latin typeface="+mn-lt"/>
                <a:cs typeface="Arial" charset="0"/>
              </a:rPr>
              <a:t>BOOSTRIX®</a:t>
            </a:r>
            <a:r>
              <a:rPr lang="en-US" sz="1200" dirty="0">
                <a:latin typeface="+mn-lt"/>
                <a:cs typeface="Arial" charset="0"/>
              </a:rPr>
              <a:t> is indicated for active booster immunization against tetanus, diphtheria, and pertussis as a single dose in individuals 10 years and older.</a:t>
            </a:r>
          </a:p>
          <a:p>
            <a:endParaRPr lang="en-US" sz="1200" b="1" dirty="0">
              <a:latin typeface="+mn-lt"/>
              <a:cs typeface="Arial" charset="0"/>
            </a:endParaRPr>
          </a:p>
          <a:p>
            <a:r>
              <a:rPr lang="en-US" sz="1200" b="1" dirty="0">
                <a:latin typeface="+mn-lt"/>
                <a:cs typeface="Arial" charset="0"/>
              </a:rPr>
              <a:t>A </a:t>
            </a:r>
            <a:r>
              <a:rPr lang="en-US" sz="1200" b="1" u="sng" dirty="0">
                <a:latin typeface="+mn-lt"/>
                <a:cs typeface="Arial" charset="0"/>
              </a:rPr>
              <a:t>recommendation</a:t>
            </a:r>
            <a:r>
              <a:rPr lang="en-US" sz="1200" b="1" dirty="0">
                <a:latin typeface="+mn-lt"/>
                <a:cs typeface="Arial" charset="0"/>
              </a:rPr>
              <a:t> is the ACIP statement that broadens and delineates the indication found in the package insert.  ACIP develops written recommendations for the routine administration of vaccines, along with schedules regarding appropriate timing, dosage, and contraindications.</a:t>
            </a:r>
          </a:p>
          <a:p>
            <a:endParaRPr lang="en-US" sz="1200" b="1" dirty="0">
              <a:latin typeface="+mn-lt"/>
              <a:cs typeface="Arial" charset="0"/>
            </a:endParaRPr>
          </a:p>
          <a:p>
            <a:r>
              <a:rPr lang="en-US" sz="1200" b="1" dirty="0">
                <a:latin typeface="+mn-lt"/>
                <a:cs typeface="Arial" charset="0"/>
              </a:rPr>
              <a:t>EXAMPLE of a </a:t>
            </a:r>
            <a:r>
              <a:rPr lang="en-US" sz="1200" b="1" u="sng" dirty="0">
                <a:latin typeface="+mn-lt"/>
                <a:cs typeface="Arial" charset="0"/>
              </a:rPr>
              <a:t>recommendation</a:t>
            </a:r>
            <a:r>
              <a:rPr lang="en-US" sz="1200" b="1" dirty="0">
                <a:latin typeface="+mn-lt"/>
                <a:cs typeface="Arial" charset="0"/>
              </a:rPr>
              <a:t>: </a:t>
            </a:r>
          </a:p>
          <a:p>
            <a:r>
              <a:rPr lang="en-US" sz="1200" dirty="0">
                <a:latin typeface="+mn-lt"/>
                <a:cs typeface="Arial" charset="0"/>
              </a:rPr>
              <a:t>The ACIP recommendation for Tdap would be, “Administer 1 dose of Tdap vaccine to all adolescents aged 11 through 12 years.”  The recommendation may include other information and guidance on epidemiology of the disease, appropriate timing, dosage, contraindications to the vaccine and guidance for use in special populations. The recommendation appears first as “provisional recommendation” but once approved, it appears in the MMWR as a full recommendation.</a:t>
            </a:r>
          </a:p>
          <a:p>
            <a:endParaRPr lang="en-US" sz="1200" b="1" dirty="0">
              <a:latin typeface="+mn-lt"/>
              <a:cs typeface="Arial" charset="0"/>
            </a:endParaRPr>
          </a:p>
          <a:p>
            <a:r>
              <a:rPr lang="en-US" sz="1200" b="1" dirty="0">
                <a:latin typeface="+mn-lt"/>
                <a:cs typeface="Arial" charset="0"/>
              </a:rPr>
              <a:t>A vaccine </a:t>
            </a:r>
            <a:r>
              <a:rPr lang="en-US" sz="1200" b="1" u="sng" dirty="0">
                <a:latin typeface="+mn-lt"/>
                <a:cs typeface="Arial" charset="0"/>
              </a:rPr>
              <a:t>requirement </a:t>
            </a:r>
            <a:r>
              <a:rPr lang="en-US" sz="1200" b="1" dirty="0">
                <a:latin typeface="+mn-lt"/>
                <a:cs typeface="Arial" charset="0"/>
              </a:rPr>
              <a:t>is consistent with the ACIP Recommended Childhood/Adolescent Immunization Schedule.  The state mandates that a particular vaccine must be administered and documented before entrance to school or childcare.</a:t>
            </a:r>
          </a:p>
          <a:p>
            <a:endParaRPr lang="en-US" sz="1200" b="1" dirty="0">
              <a:latin typeface="+mn-lt"/>
              <a:cs typeface="Arial" charset="0"/>
            </a:endParaRPr>
          </a:p>
          <a:p>
            <a:r>
              <a:rPr lang="en-US" sz="1200" b="1" dirty="0">
                <a:latin typeface="+mn-lt"/>
                <a:cs typeface="Arial" charset="0"/>
              </a:rPr>
              <a:t>EXAMPLE of a state vaccine </a:t>
            </a:r>
            <a:r>
              <a:rPr lang="en-US" sz="1200" b="1" u="sng" dirty="0">
                <a:latin typeface="+mn-lt"/>
                <a:cs typeface="Arial" charset="0"/>
              </a:rPr>
              <a:t>requirement</a:t>
            </a:r>
            <a:r>
              <a:rPr lang="en-US" sz="1200" b="1" u="none" dirty="0">
                <a:latin typeface="+mn-lt"/>
                <a:cs typeface="Arial" charset="0"/>
              </a:rPr>
              <a:t>:</a:t>
            </a:r>
          </a:p>
          <a:p>
            <a:pPr eaLnBrk="1" hangingPunct="1"/>
            <a:r>
              <a:rPr lang="en-US" sz="1200" dirty="0">
                <a:latin typeface="+mn-lt"/>
                <a:cs typeface="Arial" charset="0"/>
              </a:rPr>
              <a:t>Requirements are consistent with the Recommended Childhood and Adolescent Immunization Schedule.  GA DPH rules and regulations state that children entering any school or childcare facility in GA must be age appropriately immunized against each of these diseases: Hepatitis B, Diphtheria, Tetanus, Pertussis, Polio, Hib, Pneumococcus, Measles, Mumps, Rubella, Varicella, Hepatitis A and Meningococcal.  </a:t>
            </a:r>
          </a:p>
          <a:p>
            <a:pPr eaLnBrk="1" hangingPunct="1"/>
            <a:endParaRPr lang="en-US" sz="1200" dirty="0">
              <a:latin typeface="+mn-lt"/>
              <a:cs typeface="Arial" charset="0"/>
            </a:endParaRPr>
          </a:p>
          <a:p>
            <a:pPr eaLnBrk="1" hangingPunct="1"/>
            <a:r>
              <a:rPr lang="en-US" sz="1200" i="1" dirty="0">
                <a:latin typeface="+mn-lt"/>
              </a:rPr>
              <a:t>Remember that GRITS:</a:t>
            </a:r>
            <a:br>
              <a:rPr lang="en-US" sz="1200" dirty="0">
                <a:latin typeface="+mn-lt"/>
              </a:rPr>
            </a:br>
            <a:r>
              <a:rPr lang="en-US" sz="1200" dirty="0">
                <a:latin typeface="+mn-lt"/>
              </a:rPr>
              <a:t>Calculates validity based on recommendations; Prints certificates based on requirements, which are first based on the recommendations. Some of the vaccines that will be discussed are RECOMMENDED for particular age groups, but MAY NOT BE REQUIRED for school or childcare attendance. (i.e. HPV, </a:t>
            </a:r>
            <a:r>
              <a:rPr lang="en-US" sz="1200" dirty="0" err="1">
                <a:latin typeface="+mn-lt"/>
              </a:rPr>
              <a:t>MenB</a:t>
            </a:r>
            <a:r>
              <a:rPr lang="en-US" sz="1200" dirty="0">
                <a:latin typeface="+mn-lt"/>
              </a:rPr>
              <a:t>).</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15</a:t>
            </a:fld>
            <a:endParaRPr lang="en-US"/>
          </a:p>
        </p:txBody>
      </p:sp>
    </p:spTree>
    <p:extLst>
      <p:ext uri="{BB962C8B-B14F-4D97-AF65-F5344CB8AC3E}">
        <p14:creationId xmlns:p14="http://schemas.microsoft.com/office/powerpoint/2010/main" val="2040183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On April 20, 2017, ACIP published The General Best Practice Guidelines for Immunization. Providers and patients must navigate numerous issues, such as the timing of each dose, screening for contraindications and precautions, the number of vaccines to be administered, the educational needs of patients and parents, and interpreting and responding to adverse events. Vaccination providers help patients understand the substantial body of (occasionally conflicting) information about vaccination.</a:t>
            </a:r>
          </a:p>
          <a:p>
            <a:endParaRPr lang="en-US" sz="1200" dirty="0">
              <a:latin typeface="+mn-lt"/>
              <a:cs typeface="Arial" panose="020B0604020202020204" pitchFamily="34" charset="0"/>
            </a:endParaRPr>
          </a:p>
          <a:p>
            <a:r>
              <a:rPr lang="en-US" sz="1200" dirty="0">
                <a:latin typeface="+mn-lt"/>
                <a:cs typeface="Arial" panose="020B0604020202020204" pitchFamily="34" charset="0"/>
              </a:rPr>
              <a:t>This report will help vaccination providers to assess vaccine benefits and risks, use recommended administration practices, understand the most effective strategies for ensuring that vaccination coverage in the population remains high, and communicate the importance of vaccination to reduce the effects of vaccine-preventable disease. These best practice guidelines are intended for use in the United States; vaccine availability, use, and epidemiologic circumstances might differ in other countries and might warrant different guidance.</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Reference: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b="0" dirty="0">
                <a:latin typeface="Segoe UI" panose="020B0502040204020203" pitchFamily="34" charset="0"/>
                <a:cs typeface="Segoe UI" panose="020B0502040204020203" pitchFamily="34" charset="0"/>
                <a:hlinkClick r:id="rId3"/>
              </a:rPr>
              <a:t>https://www.cdc.gov/vaccines/hcp/acip-recs/general-recs/index.html</a:t>
            </a:r>
            <a:r>
              <a:rPr lang="en-US" sz="1800" b="0" dirty="0">
                <a:latin typeface="Segoe UI" panose="020B0502040204020203" pitchFamily="34" charset="0"/>
                <a:cs typeface="Segoe UI" panose="020B0502040204020203" pitchFamily="34" charset="0"/>
              </a:rPr>
              <a:t>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16</a:t>
            </a:fld>
            <a:endParaRPr lang="en-US"/>
          </a:p>
        </p:txBody>
      </p:sp>
    </p:spTree>
    <p:extLst>
      <p:ext uri="{BB962C8B-B14F-4D97-AF65-F5344CB8AC3E}">
        <p14:creationId xmlns:p14="http://schemas.microsoft.com/office/powerpoint/2010/main" val="2587234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cs typeface="Arial" panose="020B0604020202020204" pitchFamily="34" charset="0"/>
              </a:rPr>
              <a:t>Here are some of the most recent updates for 2022. </a:t>
            </a:r>
            <a:r>
              <a:rPr lang="en-US" sz="1200" b="1" dirty="0">
                <a:latin typeface="+mn-lt"/>
                <a:cs typeface="Arial" panose="020B0604020202020204" pitchFamily="34" charset="0"/>
              </a:rPr>
              <a:t>As always, please make sure you are going online under the ACIP Recs Home page to stay up to date on any changes.</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References:</a:t>
            </a:r>
          </a:p>
          <a:p>
            <a:pPr marL="0" marR="0" lvl="0" indent="0" algn="l" defTabSz="1083993"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1. </a:t>
            </a:r>
            <a:r>
              <a:rPr lang="en-US" sz="1200" b="0" dirty="0">
                <a:solidFill>
                  <a:prstClr val="black"/>
                </a:solidFill>
                <a:latin typeface="Segoe UI" panose="020B0502040204020203" pitchFamily="34" charset="0"/>
                <a:cs typeface="Segoe UI" panose="020B0502040204020203" pitchFamily="34" charset="0"/>
                <a:hlinkClick r:id="rId3"/>
              </a:rPr>
              <a:t>https://www.cdc.gov/vaccines/hcp/acip-recs/general-recs/general-recs-errata.html</a:t>
            </a:r>
            <a:r>
              <a:rPr lang="en-US" sz="1200" b="0" dirty="0">
                <a:solidFill>
                  <a:prstClr val="black"/>
                </a:solidFill>
                <a:latin typeface="Segoe UI" panose="020B0502040204020203" pitchFamily="34" charset="0"/>
                <a:cs typeface="Segoe UI" panose="020B0502040204020203" pitchFamily="34" charset="0"/>
              </a:rPr>
              <a:t>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17</a:t>
            </a:fld>
            <a:endParaRPr lang="en-US"/>
          </a:p>
        </p:txBody>
      </p:sp>
    </p:spTree>
    <p:extLst>
      <p:ext uri="{BB962C8B-B14F-4D97-AF65-F5344CB8AC3E}">
        <p14:creationId xmlns:p14="http://schemas.microsoft.com/office/powerpoint/2010/main" val="4201756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cs typeface="Arial" panose="020B0604020202020204" pitchFamily="34" charset="0"/>
              </a:rPr>
              <a:t>Here are some of the most recent updates for 2022. </a:t>
            </a:r>
            <a:r>
              <a:rPr lang="en-US" sz="1200" b="1" dirty="0">
                <a:latin typeface="+mn-lt"/>
                <a:cs typeface="Arial" panose="020B0604020202020204" pitchFamily="34" charset="0"/>
              </a:rPr>
              <a:t>As always, please make sure you are going online under the ACIP Recs Home page to stay up to date on any changes.</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References:</a:t>
            </a:r>
          </a:p>
          <a:p>
            <a:pPr marL="0" marR="0" lvl="0" indent="0" algn="l" defTabSz="1083993"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1. </a:t>
            </a:r>
            <a:r>
              <a:rPr lang="en-US" sz="1200" b="0" dirty="0">
                <a:solidFill>
                  <a:prstClr val="black"/>
                </a:solidFill>
                <a:latin typeface="Segoe UI" panose="020B0502040204020203" pitchFamily="34" charset="0"/>
                <a:cs typeface="Segoe UI" panose="020B0502040204020203" pitchFamily="34" charset="0"/>
                <a:hlinkClick r:id="rId3"/>
              </a:rPr>
              <a:t>https://www.cdc.gov/vaccines/hcp/acip-recs/general-recs/general-recs-errata.html</a:t>
            </a:r>
            <a:r>
              <a:rPr lang="en-US" sz="1200" b="0" dirty="0">
                <a:solidFill>
                  <a:prstClr val="black"/>
                </a:solidFill>
                <a:latin typeface="Segoe UI" panose="020B0502040204020203" pitchFamily="34" charset="0"/>
                <a:cs typeface="Segoe UI" panose="020B0502040204020203" pitchFamily="34" charset="0"/>
              </a:rPr>
              <a:t>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18</a:t>
            </a:fld>
            <a:endParaRPr lang="en-US"/>
          </a:p>
        </p:txBody>
      </p:sp>
    </p:spTree>
    <p:extLst>
      <p:ext uri="{BB962C8B-B14F-4D97-AF65-F5344CB8AC3E}">
        <p14:creationId xmlns:p14="http://schemas.microsoft.com/office/powerpoint/2010/main" val="2087351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sz="1200" dirty="0">
                <a:latin typeface="+mn-lt"/>
                <a:cs typeface="Arial" panose="020B0604020202020204" pitchFamily="34" charset="0"/>
              </a:rPr>
              <a:t>***</a:t>
            </a:r>
            <a:r>
              <a:rPr lang="en-US" sz="1200" b="1" dirty="0">
                <a:latin typeface="+mn-lt"/>
                <a:cs typeface="Arial" panose="020B0604020202020204" pitchFamily="34" charset="0"/>
              </a:rPr>
              <a:t>Required for childcare attendance***</a:t>
            </a:r>
          </a:p>
          <a:p>
            <a:r>
              <a:rPr lang="en-US" sz="1200" b="1" dirty="0">
                <a:latin typeface="+mn-lt"/>
                <a:cs typeface="Arial" panose="020B0604020202020204" pitchFamily="34" charset="0"/>
              </a:rPr>
              <a:t>Routine vaccination</a:t>
            </a:r>
          </a:p>
          <a:p>
            <a:pPr marL="176405" indent="-176405">
              <a:buFont typeface="Arial" panose="020B0604020202020204" pitchFamily="34" charset="0"/>
              <a:buChar char="•"/>
            </a:pPr>
            <a:r>
              <a:rPr lang="en-US" sz="1200" dirty="0">
                <a:latin typeface="+mn-lt"/>
                <a:cs typeface="Arial" panose="020B0604020202020204" pitchFamily="34" charset="0"/>
              </a:rPr>
              <a:t>The fourth dose may be administered as early as age 12 months, provided at least 6 months have elapsed since the third dose.  </a:t>
            </a:r>
            <a:endParaRPr lang="en-US" sz="1200" i="1" dirty="0">
              <a:latin typeface="+mn-lt"/>
              <a:cs typeface="Arial" panose="020B0604020202020204" pitchFamily="34" charset="0"/>
            </a:endParaRPr>
          </a:p>
          <a:p>
            <a:pPr marL="176405" indent="-176405" defTabSz="940826">
              <a:buFont typeface="Arial" panose="020B0604020202020204" pitchFamily="34" charset="0"/>
              <a:buChar char="•"/>
              <a:defRPr/>
            </a:pPr>
            <a:r>
              <a:rPr lang="en-US" sz="1200" i="1" dirty="0">
                <a:latin typeface="+mn-lt"/>
                <a:cs typeface="Arial" panose="020B0604020202020204" pitchFamily="34" charset="0"/>
              </a:rPr>
              <a:t>Inadvertent administration of fourth DTaP dose early</a:t>
            </a:r>
            <a:r>
              <a:rPr lang="en-US" sz="1200" dirty="0">
                <a:latin typeface="+mn-lt"/>
                <a:cs typeface="Arial" panose="020B0604020202020204" pitchFamily="34" charset="0"/>
              </a:rPr>
              <a:t>: If the fourth dose of DTaP was administered at least 4 months after the third dose of DTaP and the child was 12 months of age or older, it does not need to be repeated. </a:t>
            </a:r>
          </a:p>
          <a:p>
            <a:pPr marL="176405" indent="-176405">
              <a:buFont typeface="Arial" panose="020B0604020202020204" pitchFamily="34" charset="0"/>
              <a:buChar char="•"/>
            </a:pPr>
            <a:r>
              <a:rPr lang="en-US" sz="1200" dirty="0">
                <a:latin typeface="+mn-lt"/>
                <a:cs typeface="Arial" panose="020B0604020202020204" pitchFamily="34" charset="0"/>
              </a:rPr>
              <a:t>All pregnant women should receive a dose of Tdap during </a:t>
            </a:r>
            <a:r>
              <a:rPr lang="en-US" sz="1200" b="1" dirty="0">
                <a:latin typeface="+mn-lt"/>
                <a:cs typeface="Arial" panose="020B0604020202020204" pitchFamily="34" charset="0"/>
              </a:rPr>
              <a:t>EACH </a:t>
            </a:r>
            <a:r>
              <a:rPr lang="en-US" sz="1200" dirty="0">
                <a:latin typeface="+mn-lt"/>
                <a:cs typeface="Arial" panose="020B0604020202020204" pitchFamily="34" charset="0"/>
              </a:rPr>
              <a:t>pregnancy, irrespective of prior history of receiving Tdap. Per ACIP, it is recommended that the Tdap vaccination is administered early in the 27 through 36 week “window” to maximize passive antibody transfer to the infant. </a:t>
            </a:r>
            <a:r>
              <a:rPr lang="en-US" sz="1200" b="1" dirty="0">
                <a:latin typeface="+mn-lt"/>
                <a:cs typeface="Arial" panose="020B0604020202020204" pitchFamily="34" charset="0"/>
              </a:rPr>
              <a:t>If a dose is given early in that same pregnancy, do NOT repeat it at 27-36 weeks.  If not given during pregnancy, give Tdap immediately postpartum, if the patient has NEVER received a dose of Tdap before. Repeat postpartum vaccination is not an ACIP recommendation as it takes about 2 weeks after receipt of vaccine for mother to be protected, which can put her at risk of contracting or spreading the disease to her vulnerable newborn during this time. </a:t>
            </a:r>
          </a:p>
          <a:p>
            <a:pPr marL="176405" indent="-176405">
              <a:buFont typeface="Arial" panose="020B0604020202020204" pitchFamily="34" charset="0"/>
              <a:buChar char="•"/>
            </a:pPr>
            <a:r>
              <a:rPr lang="en-US" sz="1200" dirty="0">
                <a:latin typeface="+mn-lt"/>
                <a:cs typeface="Arial" panose="020B0604020202020204" pitchFamily="34" charset="0"/>
              </a:rPr>
              <a:t>No minimum interval between doses of Td and Tdap</a:t>
            </a:r>
          </a:p>
          <a:p>
            <a:r>
              <a:rPr lang="en-US" sz="1200" b="1" dirty="0">
                <a:latin typeface="+mn-lt"/>
                <a:cs typeface="Arial" panose="020B0604020202020204" pitchFamily="34" charset="0"/>
              </a:rPr>
              <a:t>Catch up vaccination</a:t>
            </a:r>
            <a:endParaRPr lang="en-US" sz="1200" b="1" i="1" dirty="0">
              <a:latin typeface="+mn-lt"/>
              <a:cs typeface="Arial" panose="020B0604020202020204" pitchFamily="34" charset="0"/>
            </a:endParaRPr>
          </a:p>
          <a:p>
            <a:r>
              <a:rPr lang="en-US" sz="1200" b="1" i="1" dirty="0">
                <a:latin typeface="+mn-lt"/>
                <a:cs typeface="Arial" panose="020B0604020202020204" pitchFamily="34" charset="0"/>
              </a:rPr>
              <a:t>DTaP 5</a:t>
            </a:r>
            <a:r>
              <a:rPr lang="en-US" sz="1200" b="1" i="1" baseline="30000" dirty="0">
                <a:latin typeface="+mn-lt"/>
                <a:cs typeface="Arial" panose="020B0604020202020204" pitchFamily="34" charset="0"/>
              </a:rPr>
              <a:t>th</a:t>
            </a:r>
            <a:r>
              <a:rPr lang="en-US" sz="1200" b="1" i="1" dirty="0">
                <a:latin typeface="+mn-lt"/>
                <a:cs typeface="Arial" panose="020B0604020202020204" pitchFamily="34" charset="0"/>
              </a:rPr>
              <a:t> dose/inadvertent administration </a:t>
            </a:r>
          </a:p>
          <a:p>
            <a:pPr marL="176405" indent="-176405">
              <a:buFont typeface="Arial" panose="020B0604020202020204" pitchFamily="34" charset="0"/>
              <a:buChar char="•"/>
            </a:pPr>
            <a:r>
              <a:rPr lang="en-US" sz="1200" b="0" i="0" dirty="0">
                <a:latin typeface="+mn-lt"/>
                <a:cs typeface="Arial" panose="020B0604020202020204" pitchFamily="34" charset="0"/>
              </a:rPr>
              <a:t>The 2020 schedule has been updated to clarify that a 5</a:t>
            </a:r>
            <a:r>
              <a:rPr lang="en-US" sz="1200" b="0" i="0" baseline="30000" dirty="0">
                <a:latin typeface="+mn-lt"/>
                <a:cs typeface="Arial" panose="020B0604020202020204" pitchFamily="34" charset="0"/>
              </a:rPr>
              <a:t>th</a:t>
            </a:r>
            <a:r>
              <a:rPr lang="en-US" sz="1200" b="0" i="0" dirty="0">
                <a:latin typeface="+mn-lt"/>
                <a:cs typeface="Arial" panose="020B0604020202020204" pitchFamily="34" charset="0"/>
              </a:rPr>
              <a:t> dose of DTaP is not necessary if dose 4 was administered at age 4 years or older </a:t>
            </a:r>
            <a:r>
              <a:rPr lang="en-US" sz="1200" b="1" i="0" dirty="0">
                <a:latin typeface="+mn-lt"/>
                <a:cs typeface="Arial" panose="020B0604020202020204" pitchFamily="34" charset="0"/>
              </a:rPr>
              <a:t>and at least 6 months after 3</a:t>
            </a:r>
            <a:r>
              <a:rPr lang="en-US" sz="1200" b="1" i="0" baseline="30000" dirty="0">
                <a:latin typeface="+mn-lt"/>
                <a:cs typeface="Arial" panose="020B0604020202020204" pitchFamily="34" charset="0"/>
              </a:rPr>
              <a:t>rd</a:t>
            </a:r>
            <a:r>
              <a:rPr lang="en-US" sz="1200" b="1" i="0" dirty="0">
                <a:latin typeface="+mn-lt"/>
                <a:cs typeface="Arial" panose="020B0604020202020204" pitchFamily="34" charset="0"/>
              </a:rPr>
              <a:t> dose </a:t>
            </a:r>
          </a:p>
          <a:p>
            <a:pPr marL="176405" indent="-176405" defTabSz="940826">
              <a:buFont typeface="Arial" panose="020B0604020202020204" pitchFamily="34" charset="0"/>
              <a:buChar char="•"/>
              <a:defRPr/>
            </a:pPr>
            <a:r>
              <a:rPr lang="en-US" sz="1200" b="0" i="0" dirty="0">
                <a:latin typeface="+mn-lt"/>
                <a:cs typeface="Arial" panose="020B0604020202020204" pitchFamily="34" charset="0"/>
              </a:rPr>
              <a:t>DTaP inadvertently administered to children ages 7-9 years, DTaP may count as part of the catch-up series; routine Tdap dose at age 11-12 years old should be administered. For children ages 10-18 years, the DTaP dose will be counted as the adolescent Tdap dose. </a:t>
            </a:r>
            <a:endParaRPr lang="en-US" sz="1200" b="1" i="1" dirty="0">
              <a:latin typeface="+mn-lt"/>
              <a:cs typeface="Arial" panose="020B0604020202020204" pitchFamily="34" charset="0"/>
            </a:endParaRPr>
          </a:p>
          <a:p>
            <a:r>
              <a:rPr lang="en-US" sz="1200" b="1" i="1" dirty="0">
                <a:latin typeface="+mn-lt"/>
                <a:cs typeface="Arial" panose="020B0604020202020204" pitchFamily="34" charset="0"/>
              </a:rPr>
              <a:t>One dose of Tdap</a:t>
            </a:r>
          </a:p>
          <a:p>
            <a:pPr marL="176405" indent="-176405">
              <a:buFont typeface="Arial" panose="020B0604020202020204" pitchFamily="34" charset="0"/>
              <a:buChar char="•"/>
            </a:pPr>
            <a:r>
              <a:rPr lang="en-US" sz="1200" dirty="0">
                <a:latin typeface="+mn-lt"/>
                <a:cs typeface="Arial" panose="020B0604020202020204" pitchFamily="34" charset="0"/>
              </a:rPr>
              <a:t>For children and adolescents starting at 11 or 12 years of age; Tdap can be administered regardless of the interval since the last tetanus and diphtheria toxoid-containing vaccine. </a:t>
            </a:r>
            <a:r>
              <a:rPr lang="en-US" sz="1200" b="1" u="sng" dirty="0">
                <a:latin typeface="+mn-lt"/>
                <a:cs typeface="Arial" panose="020B0604020202020204" pitchFamily="34" charset="0"/>
              </a:rPr>
              <a:t>The 2021-2022 recommendations have been updated to reflect that children aged 7 through 9 years who receive Tdap as part of a catch-up series should be given an additional Tdap for the routinely recommended adolescent dose at 11-12 years of age.**  However, children aged 10 that receive a dose of Tdap as part of the catch-up series, do not need to receive the routine Tdap dose at ages 11-12. </a:t>
            </a:r>
          </a:p>
          <a:p>
            <a:endParaRPr lang="en-US" sz="1200" dirty="0">
              <a:latin typeface="+mn-lt"/>
              <a:cs typeface="Arial" panose="020B0604020202020204" pitchFamily="34" charset="0"/>
            </a:endParaRPr>
          </a:p>
          <a:p>
            <a:pPr marL="177834" indent="-177834" defTabSz="948447">
              <a:spcBef>
                <a:spcPct val="0"/>
              </a:spcBef>
              <a:buFont typeface="Arial" panose="020B0604020202020204" pitchFamily="34" charset="0"/>
              <a:buChar char="•"/>
              <a:defRPr/>
            </a:pPr>
            <a:r>
              <a:rPr lang="en-US" sz="1200" dirty="0">
                <a:latin typeface="+mn-lt"/>
                <a:cs typeface="Arial" panose="020B0604020202020204" pitchFamily="34" charset="0"/>
              </a:rPr>
              <a:t>For all adults aged 19 years and older who have not had Tdap previously, 1 dose of Tdap followed by 1 dose of </a:t>
            </a:r>
            <a:r>
              <a:rPr lang="en-US" sz="1200" b="1" dirty="0">
                <a:latin typeface="+mn-lt"/>
                <a:cs typeface="Arial" panose="020B0604020202020204" pitchFamily="34" charset="0"/>
              </a:rPr>
              <a:t>Td OR Tdap </a:t>
            </a:r>
            <a:r>
              <a:rPr lang="en-US" sz="1200" dirty="0">
                <a:latin typeface="+mn-lt"/>
                <a:cs typeface="Arial" panose="020B0604020202020204" pitchFamily="34" charset="0"/>
              </a:rPr>
              <a:t>with a minimal interval of 4 weeks is recommended and another dose of Td 6-12 months after the last Td dose should be given (Tdap can be substituted for any Td dose but is preferred as the first dose); then a Td booster is to be given ever 10 years thereafter. </a:t>
            </a:r>
          </a:p>
          <a:p>
            <a:pPr marL="176405" indent="-176405" defTabSz="940826">
              <a:buFont typeface="Arial" panose="020B0604020202020204" pitchFamily="34" charset="0"/>
              <a:buChar char="•"/>
              <a:defRPr/>
            </a:pPr>
            <a:endParaRPr lang="en-US" sz="1200" b="1" dirty="0">
              <a:latin typeface="+mn-lt"/>
              <a:cs typeface="Arial" panose="020B0604020202020204" pitchFamily="34" charset="0"/>
            </a:endParaRPr>
          </a:p>
          <a:p>
            <a:pPr defTabSz="1083993">
              <a:defRPr/>
            </a:pPr>
            <a:r>
              <a:rPr lang="en-US" sz="1200" b="1" dirty="0">
                <a:latin typeface="+mn-lt"/>
                <a:cs typeface="Arial" panose="020B0604020202020204" pitchFamily="34" charset="0"/>
              </a:rPr>
              <a:t>Additional Info:</a:t>
            </a:r>
          </a:p>
          <a:p>
            <a:pPr defTabSz="1083993">
              <a:defRPr/>
            </a:pPr>
            <a:r>
              <a:rPr lang="en-US" sz="1200" dirty="0" err="1">
                <a:latin typeface="+mn-lt"/>
                <a:cs typeface="Arial" panose="020B0604020202020204" pitchFamily="34" charset="0"/>
              </a:rPr>
              <a:t>Adacel</a:t>
            </a:r>
            <a:r>
              <a:rPr lang="en-US" sz="1200" dirty="0">
                <a:latin typeface="+mn-lt"/>
                <a:cs typeface="Arial" panose="020B0604020202020204" pitchFamily="34" charset="0"/>
              </a:rPr>
              <a:t> is licensed for persons 10 through 64 years</a:t>
            </a:r>
          </a:p>
          <a:p>
            <a:pPr eaLnBrk="1" hangingPunct="1"/>
            <a:r>
              <a:rPr lang="en-US" sz="1200" dirty="0">
                <a:latin typeface="+mn-lt"/>
                <a:cs typeface="Arial" panose="020B0604020202020204" pitchFamily="34" charset="0"/>
              </a:rPr>
              <a:t>Boostrix is licensed for persons 10 years and older  </a:t>
            </a:r>
          </a:p>
          <a:p>
            <a:pPr eaLnBrk="1" hangingPunct="1"/>
            <a:endParaRPr lang="en-US" sz="1200" dirty="0">
              <a:latin typeface="+mn-lt"/>
              <a:cs typeface="Arial" panose="020B0604020202020204" pitchFamily="34" charset="0"/>
            </a:endParaRPr>
          </a:p>
          <a:p>
            <a:pPr defTabSz="1083993">
              <a:defRPr/>
            </a:pPr>
            <a:r>
              <a:rPr lang="en-US" sz="1200" i="1" dirty="0">
                <a:latin typeface="+mn-lt"/>
                <a:cs typeface="Arial" panose="020B0604020202020204" pitchFamily="34" charset="0"/>
              </a:rPr>
              <a:t>For adults 65 years and older Boostrix should be used, when feasible; however, either vaccine product provides protection and is considered valid.</a:t>
            </a:r>
          </a:p>
          <a:p>
            <a:endParaRPr lang="en-US" sz="1200" dirty="0">
              <a:latin typeface="+mn-lt"/>
              <a:cs typeface="Arial" panose="020B0604020202020204" pitchFamily="34" charset="0"/>
            </a:endParaRPr>
          </a:p>
          <a:p>
            <a:pPr defTabSz="940826">
              <a:defRPr/>
            </a:pPr>
            <a:endParaRPr lang="en-US" sz="1200" b="1" i="0" u="none" dirty="0">
              <a:latin typeface="+mn-lt"/>
              <a:cs typeface="Arial" panose="020B0604020202020204" pitchFamily="34" charset="0"/>
            </a:endParaRPr>
          </a:p>
          <a:p>
            <a:pPr defTabSz="940826">
              <a:defRPr/>
            </a:pPr>
            <a:r>
              <a:rPr lang="en-US" sz="1200" b="1" i="0" u="none" dirty="0">
                <a:latin typeface="+mn-lt"/>
                <a:cs typeface="Arial" panose="020B0604020202020204" pitchFamily="34" charset="0"/>
              </a:rPr>
              <a:t>Notes:</a:t>
            </a:r>
          </a:p>
          <a:p>
            <a:pPr marL="176405" indent="-176405" defTabSz="940826">
              <a:buFont typeface="Arial" panose="020B0604020202020204" pitchFamily="34" charset="0"/>
              <a:buChar char="•"/>
              <a:defRPr/>
            </a:pPr>
            <a:r>
              <a:rPr lang="en-US" sz="1200" b="0" i="1" dirty="0">
                <a:latin typeface="+mn-lt"/>
                <a:cs typeface="Arial" panose="020B0604020202020204" pitchFamily="34" charset="0"/>
              </a:rPr>
              <a:t>5</a:t>
            </a:r>
            <a:r>
              <a:rPr lang="en-US" sz="1200" b="0" i="1" baseline="30000" dirty="0">
                <a:latin typeface="+mn-lt"/>
                <a:cs typeface="Arial" panose="020B0604020202020204" pitchFamily="34" charset="0"/>
              </a:rPr>
              <a:t>th</a:t>
            </a:r>
            <a:r>
              <a:rPr lang="en-US" sz="1200" b="0" i="1" dirty="0">
                <a:latin typeface="+mn-lt"/>
                <a:cs typeface="Arial" panose="020B0604020202020204" pitchFamily="34" charset="0"/>
              </a:rPr>
              <a:t> dose of DTaP is not necessary if dose 4 was administer at age 4 years or older and at least 6 months after 3</a:t>
            </a:r>
            <a:r>
              <a:rPr lang="en-US" sz="1200" b="0" i="1" baseline="30000" dirty="0">
                <a:latin typeface="+mn-lt"/>
                <a:cs typeface="Arial" panose="020B0604020202020204" pitchFamily="34" charset="0"/>
              </a:rPr>
              <a:t>rd</a:t>
            </a:r>
            <a:r>
              <a:rPr lang="en-US" sz="1200" b="0" i="1" dirty="0">
                <a:latin typeface="+mn-lt"/>
                <a:cs typeface="Arial" panose="020B0604020202020204" pitchFamily="34" charset="0"/>
              </a:rPr>
              <a:t> dose. </a:t>
            </a:r>
          </a:p>
          <a:p>
            <a:pPr marL="176405" indent="-176405" defTabSz="940826">
              <a:buFont typeface="Arial" panose="020B0604020202020204" pitchFamily="34" charset="0"/>
              <a:buChar char="•"/>
              <a:defRPr/>
            </a:pPr>
            <a:r>
              <a:rPr lang="en-US" sz="1200" b="0" i="0" dirty="0">
                <a:latin typeface="+mn-lt"/>
                <a:cs typeface="Arial" panose="020B0604020202020204" pitchFamily="34" charset="0"/>
              </a:rPr>
              <a:t>DTaP inadvertently administered to children ages 7-9 years, DTaP may count as part of the catch-up series; routine Tdap dose at age 11-12 years old should be administered. For children ages 10-18 years, the DTaP dose will be counted as the adolescent Tdap dose. </a:t>
            </a:r>
            <a:endParaRPr lang="en-US" sz="1200" b="0" i="1" dirty="0">
              <a:latin typeface="+mn-lt"/>
              <a:cs typeface="Arial" panose="020B0604020202020204" pitchFamily="34" charset="0"/>
            </a:endParaRPr>
          </a:p>
          <a:p>
            <a:pPr marL="176405" indent="-176405" defTabSz="940826">
              <a:buFont typeface="Arial" panose="020B0604020202020204" pitchFamily="34" charset="0"/>
              <a:buChar char="•"/>
              <a:defRPr/>
            </a:pPr>
            <a:r>
              <a:rPr lang="en-US" sz="1200" b="0" i="0" dirty="0">
                <a:latin typeface="+mn-lt"/>
                <a:cs typeface="Arial" panose="020B0604020202020204" pitchFamily="34" charset="0"/>
              </a:rPr>
              <a:t>either Td or Tdap is allowed as an option for decennial tetanus booster doses and catch-up series doses in persons who have previously received Tdap. </a:t>
            </a:r>
          </a:p>
          <a:p>
            <a:pPr marL="176405" indent="-176405" defTabSz="940826">
              <a:buFont typeface="Arial" panose="020B0604020202020204" pitchFamily="34" charset="0"/>
              <a:buChar char="•"/>
              <a:defRPr/>
            </a:pPr>
            <a:r>
              <a:rPr lang="en-US" sz="1200" u="none" dirty="0">
                <a:latin typeface="+mn-lt"/>
                <a:cs typeface="Arial" panose="020B0604020202020204" pitchFamily="34" charset="0"/>
              </a:rPr>
              <a:t>Children aged 7 through 9 years who receive Tdap as part of a catch-up series </a:t>
            </a:r>
            <a:r>
              <a:rPr lang="en-US" sz="1200" b="1" u="none" dirty="0">
                <a:latin typeface="+mn-lt"/>
                <a:cs typeface="Arial" panose="020B0604020202020204" pitchFamily="34" charset="0"/>
              </a:rPr>
              <a:t>should</a:t>
            </a:r>
            <a:r>
              <a:rPr lang="en-US" sz="1200" u="none" dirty="0">
                <a:latin typeface="+mn-lt"/>
                <a:cs typeface="Arial" panose="020B0604020202020204" pitchFamily="34" charset="0"/>
              </a:rPr>
              <a:t> be given an additional Tdap for the routinely recommended adolescent dose at 11-12 years of age.**  However, children aged 10 that receive a dose of Tdap as part of the catch-up series</a:t>
            </a:r>
            <a:r>
              <a:rPr lang="en-US" sz="1200" b="0" u="none" dirty="0">
                <a:latin typeface="+mn-lt"/>
                <a:cs typeface="Arial" panose="020B0604020202020204" pitchFamily="34" charset="0"/>
              </a:rPr>
              <a:t>, </a:t>
            </a:r>
            <a:r>
              <a:rPr lang="en-US" sz="1200" b="1" u="none" dirty="0">
                <a:latin typeface="+mn-lt"/>
                <a:cs typeface="Arial" panose="020B0604020202020204" pitchFamily="34" charset="0"/>
              </a:rPr>
              <a:t>do not </a:t>
            </a:r>
            <a:r>
              <a:rPr lang="en-US" sz="1200" u="none" dirty="0">
                <a:latin typeface="+mn-lt"/>
                <a:cs typeface="Arial" panose="020B0604020202020204" pitchFamily="34" charset="0"/>
              </a:rPr>
              <a:t>need to receive the routine Tdap dose at ages 11-12; it will be counted as the adolescent Tdap booster. </a:t>
            </a:r>
            <a:endParaRPr lang="en-US" sz="1200" dirty="0">
              <a:latin typeface="+mn-lt"/>
              <a:cs typeface="Arial" panose="020B0604020202020204" pitchFamily="34" charset="0"/>
            </a:endParaRPr>
          </a:p>
          <a:p>
            <a:endParaRPr lang="en-US" sz="1200" dirty="0">
              <a:latin typeface="+mn-lt"/>
              <a:cs typeface="Arial" panose="020B0604020202020204" pitchFamily="34" charset="0"/>
            </a:endParaRPr>
          </a:p>
          <a:p>
            <a:r>
              <a:rPr lang="en-US" sz="1200" b="1" dirty="0">
                <a:latin typeface="+mn-lt"/>
                <a:cs typeface="Arial" panose="020B0604020202020204" pitchFamily="34" charset="0"/>
              </a:rPr>
              <a:t>Optional Info:</a:t>
            </a:r>
          </a:p>
          <a:p>
            <a:endParaRPr lang="en-US" sz="1200" b="1" dirty="0">
              <a:latin typeface="+mn-lt"/>
              <a:cs typeface="Arial" panose="020B0604020202020204" pitchFamily="34" charset="0"/>
            </a:endParaRPr>
          </a:p>
          <a:p>
            <a:pPr eaLnBrk="1" hangingPunct="1"/>
            <a:r>
              <a:rPr lang="en-US" sz="1200" b="1" dirty="0">
                <a:latin typeface="+mn-lt"/>
              </a:rPr>
              <a:t>Presenter may use one-pagers to discuss vaccine usage.</a:t>
            </a:r>
          </a:p>
          <a:p>
            <a:pPr eaLnBrk="1" hangingPunct="1"/>
            <a:endParaRPr lang="en-US" sz="1200" b="1" dirty="0">
              <a:latin typeface="+mn-lt"/>
            </a:endParaRPr>
          </a:p>
          <a:p>
            <a:pPr eaLnBrk="1" hangingPunct="1"/>
            <a:r>
              <a:rPr lang="en-US" sz="1200" dirty="0">
                <a:latin typeface="+mn-lt"/>
              </a:rPr>
              <a:t>The diphtheria germ lives in the throat and mouth of the infected person. The disease is spread through direct contact with the infected person. We don’t see as much of this disease in the United States now.</a:t>
            </a:r>
          </a:p>
          <a:p>
            <a:pPr eaLnBrk="1" hangingPunct="1"/>
            <a:endParaRPr lang="en-US" sz="1200" dirty="0">
              <a:latin typeface="+mn-lt"/>
            </a:endParaRPr>
          </a:p>
          <a:p>
            <a:pPr eaLnBrk="1" hangingPunct="1"/>
            <a:r>
              <a:rPr lang="en-US" sz="1200" dirty="0">
                <a:latin typeface="+mn-lt"/>
              </a:rPr>
              <a:t>The tetanus germ lives in dirt and the intestines and the feces of animals. The germ enters the body through cuts, punctures, burns, and other wounds. However, there are still outbreaks throughout the world, and the danger is for an international traveler to bring infection into the US. Most cases of tetanus reported occur in adults who have not been immunized or who are under immunized; i.e., they have not received boosters to maintain a level of protection.                    </a:t>
            </a:r>
          </a:p>
          <a:p>
            <a:pPr eaLnBrk="1" hangingPunct="1"/>
            <a:endParaRPr lang="en-US" sz="1200" dirty="0">
              <a:latin typeface="+mn-lt"/>
            </a:endParaRPr>
          </a:p>
          <a:p>
            <a:pPr eaLnBrk="1" hangingPunct="1"/>
            <a:r>
              <a:rPr lang="en-US" sz="1200" dirty="0">
                <a:latin typeface="+mn-lt"/>
              </a:rPr>
              <a:t>The pertussis germ lives in the mouth, nose, and throat of the infected person. The germ is spread from person to person by coughing and sneezing. Pertussis vaccine is given to prevent pertussis in infants and children. Other complications include pneumonia, seizures, and death.  Adults may also get pertussis, but they usually do not get very sick and may not be aware they have the disease. </a:t>
            </a:r>
          </a:p>
          <a:p>
            <a:endParaRPr lang="en-US" sz="1200" b="1" dirty="0">
              <a:latin typeface="+mn-lt"/>
              <a:cs typeface="Arial" panose="020B0604020202020204" pitchFamily="34" charset="0"/>
            </a:endParaRPr>
          </a:p>
          <a:p>
            <a:pPr eaLnBrk="1" hangingPunct="1"/>
            <a:r>
              <a:rPr lang="en-US" sz="1200" b="1" dirty="0">
                <a:latin typeface="+mn-lt"/>
                <a:cs typeface="Arial" panose="020B0604020202020204" pitchFamily="34" charset="0"/>
              </a:rPr>
              <a:t>Job Aids: </a:t>
            </a:r>
            <a:r>
              <a:rPr lang="en-US" sz="1200" b="0" dirty="0">
                <a:latin typeface="+mn-lt"/>
                <a:cs typeface="Arial" panose="020B0604020202020204" pitchFamily="34" charset="0"/>
              </a:rPr>
              <a:t>catch-up guidance links included above </a:t>
            </a:r>
            <a:endParaRPr lang="en-US" sz="1200" b="1" dirty="0">
              <a:latin typeface="+mn-lt"/>
              <a:cs typeface="Arial" panose="020B0604020202020204" pitchFamily="34" charset="0"/>
            </a:endParaRPr>
          </a:p>
          <a:p>
            <a:pPr eaLnBrk="1" hangingPunct="1"/>
            <a:endParaRPr lang="en-US" sz="1200" b="1" dirty="0">
              <a:latin typeface="+mn-lt"/>
              <a:cs typeface="Arial" panose="020B0604020202020204" pitchFamily="34" charset="0"/>
            </a:endParaRPr>
          </a:p>
          <a:p>
            <a:pPr eaLnBrk="1" hangingPunct="1"/>
            <a:r>
              <a:rPr lang="en-US" sz="1200" b="1" dirty="0">
                <a:latin typeface="+mn-lt"/>
                <a:cs typeface="Arial" panose="020B0604020202020204" pitchFamily="34" charset="0"/>
              </a:rPr>
              <a:t>References:</a:t>
            </a:r>
          </a:p>
          <a:p>
            <a:pPr marL="235207" indent="-235207" defTabSz="940826">
              <a:buFontTx/>
              <a:buAutoNum type="arabicPeriod"/>
              <a:defRPr/>
            </a:pPr>
            <a:r>
              <a:rPr lang="en-US" sz="1200" u="sng" dirty="0">
                <a:latin typeface="+mn-lt"/>
                <a:cs typeface="Arial" panose="020B0604020202020204" pitchFamily="34" charset="0"/>
              </a:rPr>
              <a:t>Prevention of Pertussis, Tetanus, and Diphtheria with Vaccines in the United States: Recommendations of the Advisory Committee on Immunization Practices (ACIP)</a:t>
            </a:r>
            <a:r>
              <a:rPr lang="en-US" sz="1200" dirty="0">
                <a:latin typeface="+mn-lt"/>
                <a:cs typeface="Arial" panose="020B0604020202020204" pitchFamily="34" charset="0"/>
              </a:rPr>
              <a:t>; MMWR/ April 27, 2018 / 67 (2);1-44</a:t>
            </a:r>
          </a:p>
          <a:p>
            <a:pPr marL="235207" indent="-235207" defTabSz="940826">
              <a:buFontTx/>
              <a:buAutoNum type="arabicPeriod"/>
              <a:defRPr/>
            </a:pPr>
            <a:r>
              <a:rPr lang="en-US" sz="1200" u="sng" dirty="0">
                <a:latin typeface="+mn-lt"/>
                <a:cs typeface="Arial" panose="020B0604020202020204" pitchFamily="34" charset="0"/>
              </a:rPr>
              <a:t>Use of Tetanus Toxoid, Reduced Diphtheria Toxoid, and Acellular Pertussis Vaccines: Updated Recommendations of the Advisory Committee on Immunization Practices (ACIP) — United States, 2019</a:t>
            </a:r>
            <a:r>
              <a:rPr lang="en-US" sz="1200" dirty="0">
                <a:latin typeface="+mn-lt"/>
                <a:cs typeface="Arial" panose="020B0604020202020204" pitchFamily="34" charset="0"/>
              </a:rPr>
              <a:t>; MMWR/ January 24, 2020 / 69(3);77-83</a:t>
            </a:r>
          </a:p>
          <a:p>
            <a:pPr marL="235207" indent="-235207" defTabSz="940826">
              <a:buFontTx/>
              <a:buAutoNum type="arabicPeriod"/>
              <a:defRPr/>
            </a:pPr>
            <a:r>
              <a:rPr lang="en-US" sz="12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a:t>
            </a: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hlinkClick r:id="rId4"/>
              </a:rPr>
              <a:t>https://www.cdc.gov/vaccines/schedules/downloads/child/job-aids/dtap.pdf</a:t>
            </a:r>
            <a:r>
              <a:rPr lang="en-US" sz="1200" b="0" dirty="0">
                <a:latin typeface="+mn-lt"/>
                <a:ea typeface="Segoe UI" panose="020B0502040204020203" pitchFamily="34" charset="0"/>
                <a:cs typeface="Segoe UI" panose="020B0502040204020203" pitchFamily="34" charset="0"/>
              </a:rPr>
              <a:t> </a:t>
            </a:r>
            <a:r>
              <a:rPr lang="en-US" sz="1200" b="0" u="none" dirty="0">
                <a:latin typeface="+mn-lt"/>
                <a:ea typeface="Segoe UI" panose="020B0502040204020203" pitchFamily="34" charset="0"/>
                <a:cs typeface="Segoe UI" panose="020B0502040204020203" pitchFamily="34" charset="0"/>
              </a:rPr>
              <a:t>  </a:t>
            </a:r>
          </a:p>
          <a:p>
            <a:pPr marL="235207" indent="-235207" defTabSz="940826">
              <a:buFontTx/>
              <a:buAutoNum type="arabicPeriod"/>
              <a:defRPr/>
            </a:pPr>
            <a:r>
              <a:rPr lang="en-US" sz="1200" b="0" dirty="0">
                <a:latin typeface="+mn-lt"/>
                <a:ea typeface="Segoe UI" panose="020B0502040204020203" pitchFamily="34" charset="0"/>
                <a:cs typeface="Segoe UI" panose="020B0502040204020203" pitchFamily="34" charset="0"/>
              </a:rPr>
              <a:t> </a:t>
            </a:r>
            <a:r>
              <a:rPr lang="en-US" sz="1200" b="0" dirty="0">
                <a:latin typeface="+mn-lt"/>
                <a:ea typeface="Segoe UI" panose="020B0502040204020203" pitchFamily="34" charset="0"/>
                <a:cs typeface="Segoe UI" panose="020B0502040204020203" pitchFamily="34" charset="0"/>
                <a:hlinkClick r:id="rId5"/>
              </a:rPr>
              <a:t>https://www.cdc.gov/vaccines/schedules/downloads/child/job-aids/tdap-1.pdf</a:t>
            </a:r>
            <a:r>
              <a:rPr lang="en-US" sz="1200" b="0" dirty="0">
                <a:latin typeface="+mn-lt"/>
                <a:ea typeface="Segoe UI" panose="020B0502040204020203" pitchFamily="34" charset="0"/>
                <a:cs typeface="Segoe UI" panose="020B0502040204020203" pitchFamily="34" charset="0"/>
              </a:rPr>
              <a:t> </a:t>
            </a:r>
          </a:p>
          <a:p>
            <a:pPr marL="235207" marR="0" lvl="0" indent="-235207" algn="l" defTabSz="940826"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6"/>
              </a:rPr>
              <a:t>https://www.cdc.gov/vaccines/schedules/downloads/child/job-aids/tdap-2.pdf</a:t>
            </a:r>
            <a:r>
              <a:rPr lang="en-US" sz="1200" b="0" dirty="0">
                <a:latin typeface="+mn-lt"/>
                <a:ea typeface="Segoe UI" panose="020B0502040204020203" pitchFamily="34" charset="0"/>
                <a:cs typeface="Segoe UI" panose="020B0502040204020203" pitchFamily="34" charset="0"/>
              </a:rPr>
              <a:t> </a:t>
            </a:r>
            <a:endParaRPr lang="en-US" sz="1200" b="0" dirty="0">
              <a:latin typeface="+mn-lt"/>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19</a:t>
            </a:fld>
            <a:endParaRPr lang="en-US"/>
          </a:p>
        </p:txBody>
      </p:sp>
    </p:spTree>
    <p:extLst>
      <p:ext uri="{BB962C8B-B14F-4D97-AF65-F5344CB8AC3E}">
        <p14:creationId xmlns:p14="http://schemas.microsoft.com/office/powerpoint/2010/main" val="185401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Prior to beginning I will review the disclosure statements </a:t>
            </a:r>
          </a:p>
          <a:p>
            <a:endParaRPr lang="en-US" dirty="0"/>
          </a:p>
        </p:txBody>
      </p:sp>
      <p:sp>
        <p:nvSpPr>
          <p:cNvPr id="4" name="Slide Number Placeholder 3"/>
          <p:cNvSpPr>
            <a:spLocks noGrp="1"/>
          </p:cNvSpPr>
          <p:nvPr>
            <p:ph type="sldNum" sz="quarter" idx="5"/>
          </p:nvPr>
        </p:nvSpPr>
        <p:spPr/>
        <p:txBody>
          <a:bodyPr/>
          <a:lstStyle/>
          <a:p>
            <a:fld id="{E1F22C30-83F4-4A4F-A76B-34E5AA965BCA}" type="slidenum">
              <a:rPr lang="en-US" smtClean="0"/>
              <a:t>2</a:t>
            </a:fld>
            <a:endParaRPr lang="en-US"/>
          </a:p>
        </p:txBody>
      </p:sp>
    </p:spTree>
    <p:extLst>
      <p:ext uri="{BB962C8B-B14F-4D97-AF65-F5344CB8AC3E}">
        <p14:creationId xmlns:p14="http://schemas.microsoft.com/office/powerpoint/2010/main" val="3967827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latin typeface="+mn-lt"/>
                <a:cs typeface="Arial" panose="020B0604020202020204" pitchFamily="34" charset="0"/>
              </a:rPr>
              <a:t>***Required for school and childcare attendance***</a:t>
            </a:r>
          </a:p>
          <a:p>
            <a:pPr defTabSz="954665">
              <a:buSzPct val="65000"/>
              <a:defRPr/>
            </a:pPr>
            <a:r>
              <a:rPr lang="en-US" sz="1200" b="1" i="0" dirty="0">
                <a:latin typeface="+mn-lt"/>
                <a:cs typeface="Arial" panose="020B0604020202020204" pitchFamily="34" charset="0"/>
              </a:rPr>
              <a:t>Optional Info:</a:t>
            </a:r>
          </a:p>
          <a:p>
            <a:pPr defTabSz="954665">
              <a:buSzPct val="65000"/>
              <a:defRPr/>
            </a:pPr>
            <a:r>
              <a:rPr lang="en-US" sz="1200" b="1" i="1" dirty="0" err="1">
                <a:latin typeface="+mn-lt"/>
                <a:cs typeface="Arial" panose="020B0604020202020204" pitchFamily="34" charset="0"/>
              </a:rPr>
              <a:t>Haemophilus</a:t>
            </a:r>
            <a:r>
              <a:rPr lang="en-US" sz="1200" b="1" i="1" dirty="0">
                <a:latin typeface="+mn-lt"/>
                <a:cs typeface="Arial" panose="020B0604020202020204" pitchFamily="34" charset="0"/>
              </a:rPr>
              <a:t> influenzae</a:t>
            </a:r>
            <a:r>
              <a:rPr lang="en-US" sz="1200" b="1" dirty="0">
                <a:latin typeface="+mn-lt"/>
                <a:cs typeface="Arial" panose="020B0604020202020204" pitchFamily="34" charset="0"/>
              </a:rPr>
              <a:t> type B vaccine updates:  </a:t>
            </a:r>
            <a:r>
              <a:rPr lang="en-US" sz="1200" dirty="0">
                <a:latin typeface="+mn-lt"/>
                <a:cs typeface="Arial" panose="020B0604020202020204" pitchFamily="34" charset="0"/>
              </a:rPr>
              <a:t>Within the </a:t>
            </a:r>
            <a:r>
              <a:rPr lang="en-US" sz="1200" i="1" dirty="0" err="1">
                <a:latin typeface="+mn-lt"/>
                <a:cs typeface="Arial" panose="020B0604020202020204" pitchFamily="34" charset="0"/>
              </a:rPr>
              <a:t>Haemophilus</a:t>
            </a:r>
            <a:r>
              <a:rPr lang="en-US" sz="1200" i="1" dirty="0">
                <a:latin typeface="+mn-lt"/>
                <a:cs typeface="Arial" panose="020B0604020202020204" pitchFamily="34" charset="0"/>
              </a:rPr>
              <a:t> influenzae</a:t>
            </a:r>
            <a:r>
              <a:rPr lang="en-US" sz="1200" dirty="0">
                <a:latin typeface="+mn-lt"/>
                <a:cs typeface="Arial" panose="020B0604020202020204" pitchFamily="34" charset="0"/>
              </a:rPr>
              <a:t> type b vaccine (Hib) footnote, </a:t>
            </a:r>
            <a:r>
              <a:rPr lang="en-US" sz="1200" dirty="0" err="1">
                <a:latin typeface="+mn-lt"/>
                <a:cs typeface="Arial" panose="020B0604020202020204" pitchFamily="34" charset="0"/>
              </a:rPr>
              <a:t>Comvax</a:t>
            </a:r>
            <a:r>
              <a:rPr lang="en-US" sz="1200" dirty="0">
                <a:latin typeface="+mn-lt"/>
                <a:cs typeface="Arial" panose="020B0604020202020204" pitchFamily="34" charset="0"/>
              </a:rPr>
              <a:t> was removed from the routine vaccination portion of footnote. This vaccine has been removed from the market, and all available doses have expired.  Additionally, </a:t>
            </a:r>
            <a:r>
              <a:rPr lang="en-US" sz="1200" dirty="0" err="1">
                <a:latin typeface="+mn-lt"/>
                <a:cs typeface="Arial" panose="020B0604020202020204" pitchFamily="34" charset="0"/>
              </a:rPr>
              <a:t>Hiberix</a:t>
            </a:r>
            <a:r>
              <a:rPr lang="en-US" sz="1200" dirty="0">
                <a:latin typeface="+mn-lt"/>
                <a:cs typeface="Arial" panose="020B0604020202020204" pitchFamily="34" charset="0"/>
              </a:rPr>
              <a:t> has been added to the list of vaccines that may be used for the primary vaccination series.</a:t>
            </a:r>
          </a:p>
          <a:p>
            <a:pPr defTabSz="954665">
              <a:buSzPct val="65000"/>
              <a:defRPr/>
            </a:pPr>
            <a:r>
              <a:rPr lang="en-US" sz="1200" b="1" i="1" dirty="0">
                <a:latin typeface="+mn-lt"/>
                <a:cs typeface="Arial" panose="020B0604020202020204" pitchFamily="34" charset="0"/>
              </a:rPr>
              <a:t>What causes Hib disease?</a:t>
            </a:r>
            <a:r>
              <a:rPr lang="en-US" sz="1200" b="1" dirty="0">
                <a:latin typeface="+mn-lt"/>
                <a:cs typeface="Arial" panose="020B0604020202020204" pitchFamily="34" charset="0"/>
              </a:rPr>
              <a:t> </a:t>
            </a:r>
            <a:r>
              <a:rPr lang="en-US" sz="1200" dirty="0">
                <a:latin typeface="+mn-lt"/>
                <a:cs typeface="Arial" panose="020B0604020202020204" pitchFamily="34" charset="0"/>
              </a:rPr>
              <a:t>Hib disease is caused by a bacterium, </a:t>
            </a:r>
            <a:r>
              <a:rPr lang="en-US" sz="1200" dirty="0" err="1">
                <a:latin typeface="+mn-lt"/>
                <a:cs typeface="Arial" panose="020B0604020202020204" pitchFamily="34" charset="0"/>
              </a:rPr>
              <a:t>Haemophilus</a:t>
            </a:r>
            <a:r>
              <a:rPr lang="en-US" sz="1200" dirty="0">
                <a:latin typeface="+mn-lt"/>
                <a:cs typeface="Arial" panose="020B0604020202020204" pitchFamily="34" charset="0"/>
              </a:rPr>
              <a:t> influenzae type b. There are six different types of these bacteria (a through f). Type b organisms account for 95% of all strains that cause invasive disease, and this is the type against which the Hib vaccine protects.</a:t>
            </a:r>
          </a:p>
          <a:p>
            <a:pPr defTabSz="954665">
              <a:buSzPct val="65000"/>
              <a:defRPr/>
            </a:pPr>
            <a:r>
              <a:rPr lang="en-US" sz="1200" b="1" i="1" dirty="0">
                <a:latin typeface="+mn-lt"/>
                <a:cs typeface="Arial" panose="020B0604020202020204" pitchFamily="34" charset="0"/>
              </a:rPr>
              <a:t>How does Hib disease spread? </a:t>
            </a:r>
            <a:r>
              <a:rPr lang="en-US" sz="1200" dirty="0">
                <a:latin typeface="+mn-lt"/>
                <a:cs typeface="Arial" panose="020B0604020202020204" pitchFamily="34" charset="0"/>
              </a:rPr>
              <a:t>Hib disease is spread person-to-person by direct contact or through respiratory droplets. Usually, the organisms remain in the nose and throat, but occasionally the bacteria spread to the lungs or bloodstream and cause a serious infection in the individual.</a:t>
            </a:r>
          </a:p>
          <a:p>
            <a:pPr defTabSz="954665">
              <a:buSzPct val="65000"/>
              <a:defRPr/>
            </a:pPr>
            <a:r>
              <a:rPr lang="en-US" sz="1200" b="1" i="1" dirty="0">
                <a:latin typeface="+mn-lt"/>
                <a:cs typeface="Arial" panose="020B0604020202020204" pitchFamily="34" charset="0"/>
              </a:rPr>
              <a:t>How serious is Hib disease? </a:t>
            </a:r>
            <a:r>
              <a:rPr lang="en-US" sz="1200" dirty="0">
                <a:latin typeface="+mn-lt"/>
                <a:cs typeface="Arial" panose="020B0604020202020204" pitchFamily="34" charset="0"/>
              </a:rPr>
              <a:t>Hib disease can be very serious. The most common type of invasive Hib disease is meningitis, an infection of the membranes covering the brain (50%–65% of cases).</a:t>
            </a:r>
          </a:p>
          <a:p>
            <a:pPr defTabSz="954665">
              <a:buSzPct val="65000"/>
              <a:defRPr/>
            </a:pPr>
            <a:endParaRPr lang="en-US" sz="1200" dirty="0">
              <a:latin typeface="+mn-lt"/>
              <a:cs typeface="Arial" panose="020B0604020202020204" pitchFamily="34" charset="0"/>
            </a:endParaRPr>
          </a:p>
          <a:p>
            <a:pPr eaLnBrk="1" hangingPunct="1">
              <a:buSzPct val="65000"/>
              <a:buFont typeface="Wingdings 2" pitchFamily="18" charset="2"/>
              <a:buNone/>
            </a:pPr>
            <a:r>
              <a:rPr lang="en-US" sz="1200" b="1" dirty="0"/>
              <a:t>Routine vaccination:</a:t>
            </a:r>
          </a:p>
          <a:p>
            <a:pPr marL="171450" indent="-171450" eaLnBrk="1" hangingPunct="1">
              <a:buSzPct val="65000"/>
              <a:buFont typeface="Arial" panose="020B0604020202020204" pitchFamily="34" charset="0"/>
              <a:buChar char="•"/>
            </a:pPr>
            <a:r>
              <a:rPr lang="en-US" sz="1200" dirty="0"/>
              <a:t>*</a:t>
            </a:r>
            <a:r>
              <a:rPr lang="en-US" sz="1200" dirty="0" err="1"/>
              <a:t>Vaxelis</a:t>
            </a:r>
            <a:r>
              <a:rPr lang="en-US" sz="1200" dirty="0"/>
              <a:t>® is not recommended for use as a booster dose. A different Hib-containing vaccine should be used for the booster dose</a:t>
            </a:r>
            <a:r>
              <a:rPr lang="en-US" sz="1200" b="0" dirty="0"/>
              <a:t>.</a:t>
            </a:r>
          </a:p>
          <a:p>
            <a:pPr eaLnBrk="1" hangingPunct="1">
              <a:buSzPct val="65000"/>
              <a:buFont typeface="Wingdings 2" pitchFamily="18" charset="2"/>
              <a:buNone/>
            </a:pPr>
            <a:endParaRPr lang="en-US" sz="1200" b="1" dirty="0"/>
          </a:p>
          <a:p>
            <a:pPr eaLnBrk="1" hangingPunct="1">
              <a:buSzPct val="65000"/>
              <a:buFont typeface="Wingdings 2" pitchFamily="18" charset="2"/>
              <a:buNone/>
            </a:pPr>
            <a:r>
              <a:rPr lang="en-US" sz="1200" b="1" dirty="0"/>
              <a:t>Catch-up vaccination:</a:t>
            </a:r>
          </a:p>
          <a:p>
            <a:pPr marL="171450" indent="-171450" eaLnBrk="1" hangingPunct="1">
              <a:buSzPct val="65000"/>
              <a:buFont typeface="Arial" panose="020B0604020202020204" pitchFamily="34" charset="0"/>
              <a:buChar char="•"/>
            </a:pPr>
            <a:r>
              <a:rPr lang="en-US" sz="1200" dirty="0"/>
              <a:t>Dose 1 at age 7–11 months: Administer dose 2 at least 4 weeks later and dose 3 (final dose) at age 12–15 months or 8 weeks after dose 2 (whichever is later). </a:t>
            </a:r>
          </a:p>
          <a:p>
            <a:pPr marL="171450" indent="-171450" eaLnBrk="1" hangingPunct="1">
              <a:buSzPct val="65000"/>
              <a:buFont typeface="Arial" panose="020B0604020202020204" pitchFamily="34" charset="0"/>
              <a:buChar char="•"/>
            </a:pPr>
            <a:r>
              <a:rPr lang="en-US" sz="1200" dirty="0"/>
              <a:t>Dose 1 at age 12–14 months: Administer dose 2 (final dose) at least 8 weeks after dose 1.</a:t>
            </a:r>
          </a:p>
          <a:p>
            <a:pPr marL="171450" indent="-171450" eaLnBrk="1" hangingPunct="1">
              <a:buSzPct val="65000"/>
              <a:buFont typeface="Arial" panose="020B0604020202020204" pitchFamily="34" charset="0"/>
              <a:buChar char="•"/>
            </a:pPr>
            <a:r>
              <a:rPr lang="en-US" sz="1200" dirty="0"/>
              <a:t>Dose 1 before age 12 months and dose 2 before age 15 months: Administer dose 3 (final dose) at least 8 weeks after dose 2.  </a:t>
            </a:r>
          </a:p>
          <a:p>
            <a:pPr marL="171450" indent="-171450" eaLnBrk="1" hangingPunct="1">
              <a:buSzPct val="65000"/>
              <a:buFont typeface="Arial" panose="020B0604020202020204" pitchFamily="34" charset="0"/>
              <a:buChar char="•"/>
            </a:pPr>
            <a:r>
              <a:rPr lang="en-US" sz="1200" dirty="0"/>
              <a:t>2 doses of </a:t>
            </a:r>
            <a:r>
              <a:rPr lang="en-US" sz="1200" dirty="0" err="1"/>
              <a:t>PedvaxHIB</a:t>
            </a:r>
            <a:r>
              <a:rPr lang="en-US" sz="1200" dirty="0"/>
              <a:t>® before age 12 months: Administer dose 3 (final dose) at 12–59 months and at least 8 weeks after dose 2.</a:t>
            </a:r>
            <a:endParaRPr lang="en-US" sz="1200" b="1" dirty="0">
              <a:latin typeface="+mn-lt"/>
              <a:cs typeface="Arial" panose="020B0604020202020204" pitchFamily="34" charset="0"/>
            </a:endParaRPr>
          </a:p>
          <a:p>
            <a:endParaRPr lang="en-US" sz="1200" b="1" baseline="0" dirty="0">
              <a:latin typeface="+mn-lt"/>
              <a:cs typeface="Arial" panose="020B0604020202020204" pitchFamily="34" charset="0"/>
            </a:endParaRPr>
          </a:p>
          <a:p>
            <a:r>
              <a:rPr lang="en-US" sz="1200" b="1" baseline="0" dirty="0">
                <a:latin typeface="+mn-lt"/>
                <a:cs typeface="Arial" panose="020B0604020202020204" pitchFamily="34" charset="0"/>
              </a:rPr>
              <a:t>Job Aids: </a:t>
            </a:r>
            <a:r>
              <a:rPr lang="en-US" sz="1200" b="0" baseline="0" dirty="0">
                <a:latin typeface="+mn-lt"/>
                <a:cs typeface="Arial" panose="020B0604020202020204" pitchFamily="34" charset="0"/>
              </a:rPr>
              <a:t>Please see links above</a:t>
            </a:r>
            <a:endParaRPr lang="en-US" sz="1200" b="1" baseline="0" dirty="0">
              <a:latin typeface="+mn-lt"/>
              <a:cs typeface="Arial" panose="020B0604020202020204" pitchFamily="34" charset="0"/>
            </a:endParaRPr>
          </a:p>
          <a:p>
            <a:r>
              <a:rPr lang="en-US" sz="1200" b="1" baseline="0" dirty="0">
                <a:latin typeface="+mn-lt"/>
                <a:cs typeface="Arial" panose="020B0604020202020204" pitchFamily="34" charset="0"/>
              </a:rPr>
              <a:t>References:</a:t>
            </a:r>
          </a:p>
          <a:p>
            <a:pPr marL="243980" indent="-243980" defTabSz="975919">
              <a:lnSpc>
                <a:spcPct val="80000"/>
              </a:lnSpc>
              <a:buFontTx/>
              <a:buAutoNum type="arabicPeriod"/>
              <a:defRPr/>
            </a:pPr>
            <a:r>
              <a:rPr lang="en-US" sz="1800" b="0" i="0" u="sng" dirty="0">
                <a:solidFill>
                  <a:srgbClr val="000000"/>
                </a:solidFill>
                <a:effectLst/>
                <a:latin typeface="Merriweather" panose="00000500000000000000" pitchFamily="2" charset="0"/>
              </a:rPr>
              <a:t>Advisory Committee on Immunization Practices Recommended Immunization Schedule for Children and Adolescents Aged 18 Years or Younger — United States, 2022</a:t>
            </a:r>
            <a:r>
              <a:rPr lang="en-US" sz="1800" b="0" i="0" dirty="0">
                <a:solidFill>
                  <a:srgbClr val="000000"/>
                </a:solidFill>
                <a:effectLst/>
                <a:latin typeface="Merriweather" panose="00000500000000000000" pitchFamily="2" charset="0"/>
              </a:rPr>
              <a:t>; MMWR / </a:t>
            </a:r>
            <a:r>
              <a:rPr lang="en-US" sz="1800" b="0" i="1" dirty="0">
                <a:solidFill>
                  <a:srgbClr val="000000"/>
                </a:solidFill>
                <a:effectLst/>
                <a:latin typeface="Open Sans" panose="020B0606030504020204" pitchFamily="34" charset="0"/>
              </a:rPr>
              <a:t>Weekly</a:t>
            </a:r>
            <a:r>
              <a:rPr lang="en-US" sz="1800" b="0" i="0" dirty="0">
                <a:solidFill>
                  <a:srgbClr val="000000"/>
                </a:solidFill>
                <a:effectLst/>
                <a:latin typeface="Open Sans" panose="020B0606030504020204" pitchFamily="34" charset="0"/>
              </a:rPr>
              <a:t> / February 18, 2022 / 71(7);234–237</a:t>
            </a:r>
          </a:p>
          <a:p>
            <a:pPr marL="243980" marR="0" lvl="0" indent="-243980" algn="l" defTabSz="975919" rtl="0" eaLnBrk="1" fontAlgn="auto" latinLnBrk="0" hangingPunct="1">
              <a:lnSpc>
                <a:spcPct val="80000"/>
              </a:lnSpc>
              <a:spcBef>
                <a:spcPts val="0"/>
              </a:spcBef>
              <a:spcAft>
                <a:spcPts val="0"/>
              </a:spcAft>
              <a:buClrTx/>
              <a:buSzTx/>
              <a:buFontTx/>
              <a:buAutoNum type="arabicPeriod"/>
              <a:tabLst/>
              <a:defRPr/>
            </a:pPr>
            <a:r>
              <a:rPr lang="en-US" sz="18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r>
              <a:rPr lang="en-US" sz="18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p>
          <a:p>
            <a:pPr marL="243980" marR="0" lvl="0" indent="-243980" algn="l" defTabSz="975919" rtl="0" eaLnBrk="1" fontAlgn="auto" latinLnBrk="0" hangingPunct="1">
              <a:lnSpc>
                <a:spcPct val="80000"/>
              </a:lnSpc>
              <a:spcBef>
                <a:spcPts val="0"/>
              </a:spcBef>
              <a:spcAft>
                <a:spcPts val="0"/>
              </a:spcAft>
              <a:buClrTx/>
              <a:buSzTx/>
              <a:buFontTx/>
              <a:buAutoNum type="arabicPeriod"/>
              <a:tabLst/>
              <a:defRPr/>
            </a:pPr>
            <a:r>
              <a:rPr lang="en-US" sz="1200" b="0" dirty="0">
                <a:latin typeface="+mn-lt"/>
                <a:cs typeface="Segoe UI" panose="020B0502040204020203" pitchFamily="34" charset="0"/>
                <a:hlinkClick r:id="rId4"/>
              </a:rPr>
              <a:t>https://www.cdc.gov/vaccines/schedules/downloads/child/job-aids/hib-actHib.pdf</a:t>
            </a:r>
            <a:r>
              <a:rPr lang="en-US" sz="1200" b="0" dirty="0">
                <a:latin typeface="+mn-lt"/>
                <a:cs typeface="Segoe UI" panose="020B0502040204020203" pitchFamily="34" charset="0"/>
              </a:rPr>
              <a:t> </a:t>
            </a:r>
          </a:p>
          <a:p>
            <a:pPr marL="243980" marR="0" lvl="0" indent="-243980" algn="l" defTabSz="975919" rtl="0" eaLnBrk="1" fontAlgn="auto" latinLnBrk="0" hangingPunct="1">
              <a:lnSpc>
                <a:spcPct val="80000"/>
              </a:lnSpc>
              <a:spcBef>
                <a:spcPts val="0"/>
              </a:spcBef>
              <a:spcAft>
                <a:spcPts val="0"/>
              </a:spcAft>
              <a:buClrTx/>
              <a:buSzTx/>
              <a:buFontTx/>
              <a:buAutoNum type="arabicPeriod"/>
              <a:tabLst/>
              <a:defRPr/>
            </a:pPr>
            <a:r>
              <a:rPr lang="en-US" sz="1200" b="0" dirty="0">
                <a:latin typeface="+mn-lt"/>
                <a:cs typeface="Segoe UI" panose="020B0502040204020203" pitchFamily="34" charset="0"/>
                <a:hlinkClick r:id="rId5"/>
              </a:rPr>
              <a:t>https://www.cdc.gov/vaccines/schedules/downloads/child/job-aids/hib-pedvax.pdf</a:t>
            </a:r>
            <a:r>
              <a:rPr lang="en-US" sz="1200" b="0" dirty="0">
                <a:latin typeface="+mn-lt"/>
                <a:cs typeface="Segoe UI" panose="020B0502040204020203" pitchFamily="34" charset="0"/>
              </a:rPr>
              <a:t>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20</a:t>
            </a:fld>
            <a:endParaRPr lang="en-US"/>
          </a:p>
        </p:txBody>
      </p:sp>
    </p:spTree>
    <p:extLst>
      <p:ext uri="{BB962C8B-B14F-4D97-AF65-F5344CB8AC3E}">
        <p14:creationId xmlns:p14="http://schemas.microsoft.com/office/powerpoint/2010/main" val="890512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0826"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a:t>
            </a:r>
            <a:r>
              <a:rPr lang="en-US" sz="1200" b="1" dirty="0">
                <a:latin typeface="Calibri" panose="020F0502020204030204" pitchFamily="34" charset="0"/>
                <a:cs typeface="Calibri" panose="020F0502020204030204" pitchFamily="34" charset="0"/>
              </a:rPr>
              <a:t>Required for childcare attendance***</a:t>
            </a:r>
            <a:endParaRPr lang="en-US" sz="1200" dirty="0">
              <a:latin typeface="Calibri" panose="020F0502020204030204" pitchFamily="34" charset="0"/>
              <a:cs typeface="Calibri" panose="020F0502020204030204" pitchFamily="34" charset="0"/>
            </a:endParaRPr>
          </a:p>
          <a:p>
            <a:pPr marL="0" marR="0" lvl="0" indent="0" algn="l" defTabSz="940826"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Hepatitis A is a serious liver disease caused by a virus. The virus is found in the feces (poop) of infected people. The hepatitis A virus is spread when invisible particles of feces (poop) get into a person’s mouth. You can get hepatitis A by eating contaminated food or drinking contaminated water, during sex, or just by living with an infected person. Hepatitis A can turn your skin and eyes turn yellow. You can get very sick for weeks, need to be hospitalized, and even die. Some people don’t look or feel sick, but they can still spread hepatitis A to others. Everyone is at some risk for getting infected with hepatitis A. People who travel outside the U.S. have an increased chance of getting infected.</a:t>
            </a:r>
          </a:p>
          <a:p>
            <a:pPr defTabSz="940826">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Calibri" panose="020F0502020204030204" pitchFamily="34" charset="0"/>
                <a:cs typeface="Calibri" panose="020F0502020204030204" pitchFamily="34" charset="0"/>
              </a:rPr>
              <a:t>Routine vaccination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Intervals for </a:t>
            </a:r>
            <a:r>
              <a:rPr lang="en-US" sz="1200" dirty="0" err="1">
                <a:latin typeface="Calibri" panose="020F0502020204030204" pitchFamily="34" charset="0"/>
                <a:cs typeface="Calibri" panose="020F0502020204030204" pitchFamily="34" charset="0"/>
              </a:rPr>
              <a:t>Havrix</a:t>
            </a:r>
            <a:r>
              <a:rPr lang="en-US" sz="1200" dirty="0">
                <a:latin typeface="Calibri" panose="020F0502020204030204" pitchFamily="34" charset="0"/>
                <a:cs typeface="Calibri" panose="020F0502020204030204" pitchFamily="34" charset="0"/>
              </a:rPr>
              <a:t> (2 dose series 6-12 months apart) and </a:t>
            </a:r>
            <a:r>
              <a:rPr lang="en-US" sz="1200" dirty="0" err="1">
                <a:latin typeface="Calibri" panose="020F0502020204030204" pitchFamily="34" charset="0"/>
                <a:cs typeface="Calibri" panose="020F0502020204030204" pitchFamily="34" charset="0"/>
              </a:rPr>
              <a:t>Vaqta</a:t>
            </a:r>
            <a:r>
              <a:rPr lang="en-US" sz="1200" dirty="0">
                <a:latin typeface="Calibri" panose="020F0502020204030204" pitchFamily="34" charset="0"/>
                <a:cs typeface="Calibri" panose="020F0502020204030204" pitchFamily="34" charset="0"/>
              </a:rPr>
              <a:t> (6-18 months apart with min of 6 months).</a:t>
            </a:r>
            <a:endParaRPr lang="en-US" sz="1200" b="1" baseline="0" dirty="0">
              <a:latin typeface="Calibri" panose="020F0502020204030204" pitchFamily="34" charset="0"/>
              <a:cs typeface="Calibri" panose="020F0502020204030204" pitchFamily="34" charset="0"/>
            </a:endParaRPr>
          </a:p>
          <a:p>
            <a:pPr eaLnBrk="1" hangingPunct="1"/>
            <a:endParaRPr lang="en-US" sz="1200" b="1" baseline="0" dirty="0">
              <a:latin typeface="Calibri" panose="020F0502020204030204" pitchFamily="34" charset="0"/>
              <a:cs typeface="Calibri" panose="020F0502020204030204" pitchFamily="34" charset="0"/>
            </a:endParaRPr>
          </a:p>
          <a:p>
            <a:pPr eaLnBrk="1" hangingPunct="1"/>
            <a:r>
              <a:rPr lang="en-US" sz="1200" b="1" baseline="0" dirty="0">
                <a:latin typeface="Calibri" panose="020F0502020204030204" pitchFamily="34" charset="0"/>
                <a:cs typeface="Calibri" panose="020F0502020204030204" pitchFamily="34" charset="0"/>
              </a:rPr>
              <a:t>Catch-up vaccination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latin typeface="Calibri" panose="020F0502020204030204" pitchFamily="34" charset="0"/>
                <a:cs typeface="Calibri" panose="020F0502020204030204" pitchFamily="34" charset="0"/>
              </a:rPr>
              <a:t>Adolescents 18 years or older may receive </a:t>
            </a:r>
            <a:r>
              <a:rPr lang="en-US" sz="1200" b="1" i="1" dirty="0" err="1">
                <a:latin typeface="Calibri" panose="020F0502020204030204" pitchFamily="34" charset="0"/>
                <a:cs typeface="Calibri" panose="020F0502020204030204" pitchFamily="34" charset="0"/>
              </a:rPr>
              <a:t>Twinrix</a:t>
            </a:r>
            <a:r>
              <a:rPr lang="en-US" sz="1200" b="1" i="1" dirty="0">
                <a:latin typeface="Calibri" panose="020F0502020204030204" pitchFamily="34" charset="0"/>
                <a:cs typeface="Calibri" panose="020F0502020204030204" pitchFamily="34" charset="0"/>
              </a:rPr>
              <a:t> (combined </a:t>
            </a:r>
            <a:r>
              <a:rPr lang="en-US" sz="1200" b="1" i="1" dirty="0" err="1">
                <a:latin typeface="Calibri" panose="020F0502020204030204" pitchFamily="34" charset="0"/>
                <a:cs typeface="Calibri" panose="020F0502020204030204" pitchFamily="34" charset="0"/>
              </a:rPr>
              <a:t>HepA</a:t>
            </a:r>
            <a:r>
              <a:rPr lang="en-US" sz="1200" b="1" i="1" dirty="0">
                <a:latin typeface="Calibri" panose="020F0502020204030204" pitchFamily="34" charset="0"/>
                <a:cs typeface="Calibri" panose="020F0502020204030204" pitchFamily="34" charset="0"/>
              </a:rPr>
              <a:t> and </a:t>
            </a:r>
            <a:r>
              <a:rPr lang="en-US" sz="1200" b="1" i="1" dirty="0" err="1">
                <a:latin typeface="Calibri" panose="020F0502020204030204" pitchFamily="34" charset="0"/>
                <a:cs typeface="Calibri" panose="020F0502020204030204" pitchFamily="34" charset="0"/>
              </a:rPr>
              <a:t>HepB</a:t>
            </a:r>
            <a:r>
              <a:rPr lang="en-US" sz="1200" b="1" i="1" dirty="0">
                <a:latin typeface="Calibri" panose="020F0502020204030204" pitchFamily="34" charset="0"/>
                <a:cs typeface="Calibri" panose="020F0502020204030204" pitchFamily="34" charset="0"/>
              </a:rPr>
              <a:t> vaccine) </a:t>
            </a:r>
            <a:r>
              <a:rPr lang="en-US" sz="1200" dirty="0">
                <a:latin typeface="Calibri" panose="020F0502020204030204" pitchFamily="34" charset="0"/>
                <a:cs typeface="Calibri" panose="020F0502020204030204" pitchFamily="34" charset="0"/>
              </a:rPr>
              <a:t>as a 3-dose series of 0, 1, 6 months or 4-dose series of 0, 7, and 21-30 days, followed by a dose at 12 months.</a:t>
            </a:r>
            <a:endParaRPr lang="en-US" sz="1200" b="1" i="1" dirty="0">
              <a:latin typeface="Calibri" panose="020F0502020204030204" pitchFamily="34" charset="0"/>
              <a:cs typeface="Calibri" panose="020F0502020204030204" pitchFamily="34" charset="0"/>
            </a:endParaRPr>
          </a:p>
          <a:p>
            <a:pPr eaLnBrk="1" hangingPunct="1"/>
            <a:endParaRPr lang="en-US" sz="1200" b="1" baseline="0" dirty="0">
              <a:latin typeface="Calibri" panose="020F0502020204030204" pitchFamily="34" charset="0"/>
              <a:cs typeface="Calibri" panose="020F0502020204030204" pitchFamily="34" charset="0"/>
            </a:endParaRPr>
          </a:p>
          <a:p>
            <a:pPr eaLnBrk="1" hangingPunct="1"/>
            <a:r>
              <a:rPr lang="en-US" sz="1200" b="1" baseline="0" dirty="0">
                <a:latin typeface="Calibri" panose="020F0502020204030204" pitchFamily="34" charset="0"/>
                <a:cs typeface="Calibri" panose="020F0502020204030204" pitchFamily="34" charset="0"/>
              </a:rPr>
              <a:t>International travel</a:t>
            </a:r>
          </a:p>
          <a:p>
            <a:pPr marL="176405" indent="-176405" defTabSz="940826">
              <a:buFont typeface="Arial" panose="020B0604020202020204" pitchFamily="34" charset="0"/>
              <a:buChar char="•"/>
              <a:defRPr/>
            </a:pPr>
            <a:r>
              <a:rPr lang="en-US" sz="1200" dirty="0">
                <a:latin typeface="Calibri" panose="020F0502020204030204" pitchFamily="34" charset="0"/>
                <a:cs typeface="Calibri" panose="020F0502020204030204" pitchFamily="34" charset="0"/>
              </a:rPr>
              <a:t>For travelers, it is best to start the vaccine series at least one month before traveling. (Some protection may still result if the vaccine is given on or closer to the travel date.)  Some people who cannot get the vaccine before traveling, or for whom the vaccine might not be effective, can get a shot called immune globulin (IG).  IG gives immediate, temporary protection.</a:t>
            </a:r>
          </a:p>
          <a:p>
            <a:pPr marL="171450" indent="-171450" eaLnBrk="1" hangingPunct="1">
              <a:buFont typeface="Arial" panose="020B0604020202020204" pitchFamily="34" charset="0"/>
              <a:buChar char="•"/>
            </a:pPr>
            <a:r>
              <a:rPr lang="en-US" sz="1200" b="1" i="1" baseline="0" dirty="0"/>
              <a:t>Adoption: </a:t>
            </a:r>
            <a:r>
              <a:rPr lang="en-US" sz="1200" b="0" baseline="0" dirty="0"/>
              <a:t>Administer 2 doses to persons who anticipate close, personal contact with an international adoptee during the first 60 days after arrival in the U.S. from a country with high or intermediate endemicity (administer the 1</a:t>
            </a:r>
            <a:r>
              <a:rPr lang="en-US" sz="1200" b="0" baseline="30000" dirty="0"/>
              <a:t>st</a:t>
            </a:r>
            <a:r>
              <a:rPr lang="en-US" sz="1200" b="0" baseline="0" dirty="0"/>
              <a:t> dose as soon as the adoption is planned—ideally at least 2 weeks before the adoptee’s arrival).</a:t>
            </a:r>
            <a:endParaRPr lang="en-US" sz="1200" dirty="0">
              <a:latin typeface="Calibri" panose="020F0502020204030204" pitchFamily="34" charset="0"/>
              <a:cs typeface="Calibri" panose="020F0502020204030204" pitchFamily="34" charset="0"/>
            </a:endParaRPr>
          </a:p>
          <a:p>
            <a:pPr marL="176405" marR="0" lvl="0" indent="-176405" algn="l" defTabSz="9408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err="1">
                <a:latin typeface="Calibri" panose="020F0502020204030204" pitchFamily="34" charset="0"/>
                <a:cs typeface="Calibri" panose="020F0502020204030204" pitchFamily="34" charset="0"/>
              </a:rPr>
              <a:t>HepA</a:t>
            </a:r>
            <a:r>
              <a:rPr lang="en-US" sz="1200" b="1" i="1" dirty="0">
                <a:latin typeface="Calibri" panose="020F0502020204030204" pitchFamily="34" charset="0"/>
                <a:cs typeface="Calibri" panose="020F0502020204030204" pitchFamily="34" charset="0"/>
              </a:rPr>
              <a:t> and MMR vaccine: </a:t>
            </a:r>
            <a:r>
              <a:rPr lang="en-US" sz="1200" b="0" i="0" dirty="0">
                <a:solidFill>
                  <a:srgbClr val="030303"/>
                </a:solidFill>
                <a:effectLst/>
                <a:latin typeface="+mn-lt"/>
              </a:rPr>
              <a:t>The antibodies in immune globulin (IG) typically used to prevent HAV infection in infants before the first birthday can interfere with the effectiveness of MMR vaccine. An infant who is given IG should not be vaccinated with MMR or varicella vaccines for at least 6 months after IG administration. If an infant age 6 through 11 months is traveling to a destination where protection from infection with HAV is desired, ACIP recommends off-label use of </a:t>
            </a:r>
            <a:r>
              <a:rPr lang="en-US" sz="1200" b="0" i="0" dirty="0" err="1">
                <a:solidFill>
                  <a:srgbClr val="030303"/>
                </a:solidFill>
                <a:effectLst/>
                <a:latin typeface="+mn-lt"/>
              </a:rPr>
              <a:t>HepA</a:t>
            </a:r>
            <a:r>
              <a:rPr lang="en-US" sz="1200" b="0" i="0" dirty="0">
                <a:solidFill>
                  <a:srgbClr val="030303"/>
                </a:solidFill>
                <a:effectLst/>
                <a:latin typeface="+mn-lt"/>
              </a:rPr>
              <a:t> vaccine (not IG) in addition to MMR. The </a:t>
            </a:r>
            <a:r>
              <a:rPr lang="en-US" sz="1200" b="0" i="0" dirty="0" err="1">
                <a:solidFill>
                  <a:srgbClr val="030303"/>
                </a:solidFill>
                <a:effectLst/>
                <a:latin typeface="+mn-lt"/>
              </a:rPr>
              <a:t>HepA</a:t>
            </a:r>
            <a:r>
              <a:rPr lang="en-US" sz="1200" b="0" i="0" dirty="0">
                <a:solidFill>
                  <a:srgbClr val="030303"/>
                </a:solidFill>
                <a:effectLst/>
                <a:latin typeface="+mn-lt"/>
              </a:rPr>
              <a:t> and MMR doses administered before the first birthday do not count toward the routine vaccination series of either vaccine: these infant travelers will still need two doses of </a:t>
            </a:r>
            <a:r>
              <a:rPr lang="en-US" sz="1200" b="0" i="0" dirty="0" err="1">
                <a:solidFill>
                  <a:srgbClr val="030303"/>
                </a:solidFill>
                <a:effectLst/>
                <a:latin typeface="+mn-lt"/>
              </a:rPr>
              <a:t>HepA</a:t>
            </a:r>
            <a:r>
              <a:rPr lang="en-US" sz="1200" b="0" i="0" dirty="0">
                <a:solidFill>
                  <a:srgbClr val="030303"/>
                </a:solidFill>
                <a:effectLst/>
                <a:latin typeface="+mn-lt"/>
              </a:rPr>
              <a:t> and two doses of MMR when age appropriate.</a:t>
            </a:r>
            <a:endParaRPr lang="en-US" sz="1200" dirty="0">
              <a:latin typeface="+mn-lt"/>
              <a:cs typeface="Calibri" panose="020F0502020204030204" pitchFamily="34" charset="0"/>
            </a:endParaRPr>
          </a:p>
          <a:p>
            <a:pPr defTabSz="940826">
              <a:lnSpc>
                <a:spcPct val="80000"/>
              </a:lnSpc>
              <a:defRPr/>
            </a:pPr>
            <a:endParaRPr lang="en-US" sz="1200" b="1" dirty="0">
              <a:latin typeface="Calibri" panose="020F0502020204030204" pitchFamily="34" charset="0"/>
              <a:cs typeface="Calibri" panose="020F0502020204030204" pitchFamily="34" charset="0"/>
            </a:endParaRPr>
          </a:p>
          <a:p>
            <a:pPr defTabSz="948447">
              <a:defRPr/>
            </a:pPr>
            <a:r>
              <a:rPr lang="en-US" sz="1200" b="1" dirty="0">
                <a:latin typeface="Calibri" panose="020F0502020204030204" pitchFamily="34" charset="0"/>
                <a:cs typeface="Calibri" panose="020F0502020204030204" pitchFamily="34" charset="0"/>
              </a:rPr>
              <a:t>Optional Info:</a:t>
            </a:r>
            <a:br>
              <a:rPr lang="en-US" sz="1200" b="1"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The nature of hepatitis A disease is cyclical. Children play an important role in HAV transmission.  Symptomatic infection is uncommon in children, so they may be a source of infection for household or other close contacts.  Almost half of people with hepatitis A do not have an identified source of their infection.  Groups of persons at risk for hepatitis A are international travelers, men who have sex with men, and illegal drug users.  Food handlers are not at risk. For others at risk, the hepatitis A vaccine series may be started whenever a person wishes to be protected or is at risk of infection.  </a:t>
            </a:r>
          </a:p>
          <a:p>
            <a:pPr>
              <a:lnSpc>
                <a:spcPct val="80000"/>
              </a:lnSpc>
            </a:pPr>
            <a:endParaRPr lang="en-US" sz="1200" dirty="0">
              <a:latin typeface="Calibri" panose="020F0502020204030204" pitchFamily="34" charset="0"/>
              <a:cs typeface="Calibri" panose="020F0502020204030204" pitchFamily="34" charset="0"/>
            </a:endParaRPr>
          </a:p>
          <a:p>
            <a:pPr>
              <a:lnSpc>
                <a:spcPct val="80000"/>
              </a:lnSpc>
            </a:pPr>
            <a:r>
              <a:rPr lang="en-US" sz="1200" b="1" dirty="0">
                <a:latin typeface="Calibri" panose="020F0502020204030204" pitchFamily="34" charset="0"/>
                <a:cs typeface="Calibri" panose="020F0502020204030204" pitchFamily="34" charset="0"/>
              </a:rPr>
              <a:t>References:</a:t>
            </a:r>
            <a:endParaRPr lang="en-US" sz="1200" dirty="0">
              <a:latin typeface="Calibri" panose="020F0502020204030204" pitchFamily="34" charset="0"/>
              <a:cs typeface="Calibri" panose="020F0502020204030204" pitchFamily="34" charset="0"/>
            </a:endParaRPr>
          </a:p>
          <a:p>
            <a:pPr marL="243980" indent="-243980" defTabSz="975919">
              <a:lnSpc>
                <a:spcPct val="80000"/>
              </a:lnSpc>
              <a:buFontTx/>
              <a:buAutoNum type="arabicPeriod"/>
              <a:defRPr/>
            </a:pPr>
            <a:r>
              <a:rPr lang="en-US" sz="12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Recommendations of the Advisory Committee on Immunization Practices for Use of Hepatitis A Vaccine for Postexposure Prophylaxis and for Preexposure Prophylaxis for International Travel</a:t>
            </a:r>
            <a:r>
              <a:rPr lang="en-US" sz="1200" dirty="0">
                <a:latin typeface="Calibri" panose="020F0502020204030204" pitchFamily="34" charset="0"/>
                <a:cs typeface="Calibri" panose="020F0502020204030204" pitchFamily="34" charset="0"/>
              </a:rPr>
              <a:t>; MMWR / </a:t>
            </a:r>
            <a:r>
              <a:rPr lang="en-US" sz="1200" i="0" dirty="0">
                <a:latin typeface="Calibri" panose="020F0502020204030204" pitchFamily="34" charset="0"/>
                <a:cs typeface="Calibri" panose="020F0502020204030204" pitchFamily="34" charset="0"/>
              </a:rPr>
              <a:t>Weekly / November</a:t>
            </a:r>
            <a:r>
              <a:rPr lang="en-US" sz="1200" dirty="0">
                <a:latin typeface="Calibri" panose="020F0502020204030204" pitchFamily="34" charset="0"/>
                <a:cs typeface="Calibri" panose="020F0502020204030204" pitchFamily="34" charset="0"/>
              </a:rPr>
              <a:t> 2, 2018 / 67(43);1216-1220</a:t>
            </a:r>
          </a:p>
          <a:p>
            <a:pPr marL="243980" indent="-243980" defTabSz="975919">
              <a:lnSpc>
                <a:spcPct val="80000"/>
              </a:lnSpc>
              <a:buFontTx/>
              <a:buAutoNum type="arabicPeriod"/>
              <a:defRPr/>
            </a:pPr>
            <a:r>
              <a:rPr lang="en-US" sz="1800" b="0" i="0" u="sng" dirty="0">
                <a:solidFill>
                  <a:srgbClr val="000000"/>
                </a:solidFill>
                <a:effectLst/>
                <a:latin typeface="Merriweather" panose="00000500000000000000" pitchFamily="2" charset="0"/>
              </a:rPr>
              <a:t>Advisory Committee on Immunization Practices Recommended Immunization Schedule for Children and Adolescents Aged 18 Years or Younger — United States, 2022</a:t>
            </a:r>
            <a:r>
              <a:rPr lang="en-US" sz="1800" b="0" i="0" u="none" dirty="0">
                <a:solidFill>
                  <a:srgbClr val="000000"/>
                </a:solidFill>
                <a:effectLst/>
                <a:latin typeface="Merriweather" panose="00000500000000000000" pitchFamily="2" charset="0"/>
              </a:rPr>
              <a:t>; </a:t>
            </a:r>
            <a:r>
              <a:rPr lang="en-US" sz="1800" b="0" i="0" dirty="0">
                <a:solidFill>
                  <a:srgbClr val="000000"/>
                </a:solidFill>
                <a:effectLst/>
                <a:latin typeface="Merriweather" panose="00000500000000000000" pitchFamily="2" charset="0"/>
              </a:rPr>
              <a:t>MMWR / </a:t>
            </a:r>
            <a:r>
              <a:rPr lang="en-US" sz="1800" b="0" i="1" dirty="0">
                <a:solidFill>
                  <a:srgbClr val="000000"/>
                </a:solidFill>
                <a:effectLst/>
                <a:latin typeface="Open Sans" panose="020B0606030504020204" pitchFamily="34" charset="0"/>
              </a:rPr>
              <a:t>Weekly</a:t>
            </a:r>
            <a:r>
              <a:rPr lang="en-US" sz="1800" b="0" i="0" dirty="0">
                <a:solidFill>
                  <a:srgbClr val="000000"/>
                </a:solidFill>
                <a:effectLst/>
                <a:latin typeface="Open Sans" panose="020B0606030504020204" pitchFamily="34" charset="0"/>
              </a:rPr>
              <a:t> / February 18, 2022 / 71(7);234–237</a:t>
            </a:r>
          </a:p>
          <a:p>
            <a:pPr marL="243980" indent="-243980" defTabSz="975919">
              <a:lnSpc>
                <a:spcPct val="80000"/>
              </a:lnSpc>
              <a:buFontTx/>
              <a:buAutoNum type="arabicPeriod"/>
              <a:defRPr/>
            </a:pPr>
            <a:r>
              <a:rPr lang="en-US" sz="1200" b="0" dirty="0">
                <a:latin typeface="Segoe UI" panose="020B0502040204020203" pitchFamily="34" charset="0"/>
                <a:ea typeface="Segoe UI" panose="020B0502040204020203" pitchFamily="34" charset="0"/>
                <a:cs typeface="Segoe UI" panose="020B0502040204020203" pitchFamily="34" charset="0"/>
                <a:hlinkClick r:id="rId4"/>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21</a:t>
            </a:fld>
            <a:endParaRPr lang="en-US"/>
          </a:p>
        </p:txBody>
      </p:sp>
    </p:spTree>
    <p:extLst>
      <p:ext uri="{BB962C8B-B14F-4D97-AF65-F5344CB8AC3E}">
        <p14:creationId xmlns:p14="http://schemas.microsoft.com/office/powerpoint/2010/main" val="819601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sz="1200" b="1" baseline="0" dirty="0">
                <a:latin typeface="+mn-lt"/>
                <a:cs typeface="Calibri" panose="020F0502020204030204" pitchFamily="34" charset="0"/>
              </a:rPr>
              <a:t>***Required for childcare and school attendance***</a:t>
            </a:r>
          </a:p>
          <a:p>
            <a:r>
              <a:rPr lang="en-US" sz="1200" b="1" baseline="0" dirty="0">
                <a:latin typeface="+mn-lt"/>
                <a:cs typeface="Calibri" panose="020F0502020204030204" pitchFamily="34" charset="0"/>
              </a:rPr>
              <a:t>Optional Info:</a:t>
            </a:r>
          </a:p>
          <a:p>
            <a:r>
              <a:rPr lang="en-US" sz="1200" b="0" baseline="0" dirty="0">
                <a:latin typeface="+mn-lt"/>
                <a:cs typeface="Calibri" panose="020F0502020204030204" pitchFamily="34" charset="0"/>
              </a:rPr>
              <a:t>Hepatitis 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endParaRPr lang="en-US" sz="1200" b="1" baseline="0" dirty="0">
              <a:latin typeface="+mn-lt"/>
              <a:cs typeface="Calibri" panose="020F0502020204030204" pitchFamily="34" charset="0"/>
            </a:endParaRPr>
          </a:p>
          <a:p>
            <a:endParaRPr lang="en-US" sz="1200" baseline="0" dirty="0">
              <a:latin typeface="+mn-lt"/>
              <a:cs typeface="Calibri" panose="020F0502020204030204" pitchFamily="34" charset="0"/>
            </a:endParaRPr>
          </a:p>
          <a:p>
            <a:r>
              <a:rPr lang="en-US" sz="1200" b="1" baseline="0" dirty="0">
                <a:latin typeface="+mn-lt"/>
                <a:cs typeface="Calibri" panose="020F0502020204030204" pitchFamily="34" charset="0"/>
              </a:rPr>
              <a:t>Routine vaccination:</a:t>
            </a:r>
          </a:p>
          <a:p>
            <a:pPr marL="171450" indent="-171450">
              <a:buFont typeface="Arial" panose="020B0604020202020204" pitchFamily="34" charset="0"/>
              <a:buChar char="•"/>
            </a:pPr>
            <a:r>
              <a:rPr lang="en-US" sz="1200" baseline="0" dirty="0">
                <a:latin typeface="+mn-lt"/>
                <a:cs typeface="Calibri" panose="020F0502020204030204" pitchFamily="34" charset="0"/>
              </a:rPr>
              <a:t>Universal hep B vaccination: first dose </a:t>
            </a:r>
            <a:r>
              <a:rPr lang="en-US" sz="1200" b="1" baseline="0" dirty="0">
                <a:latin typeface="+mn-lt"/>
                <a:cs typeface="Calibri" panose="020F0502020204030204" pitchFamily="34" charset="0"/>
              </a:rPr>
              <a:t>within 24 hours of birth for all medically stable infants weighing greater than or equal to 2,000 grams </a:t>
            </a:r>
            <a:r>
              <a:rPr lang="en-US" sz="1200" b="0" baseline="0" dirty="0">
                <a:latin typeface="+mn-lt"/>
                <a:cs typeface="Calibri" panose="020F0502020204030204" pitchFamily="34" charset="0"/>
              </a:rPr>
              <a:t>(monovalent </a:t>
            </a:r>
            <a:r>
              <a:rPr lang="en-US" sz="1200" b="0" baseline="0" dirty="0" err="1">
                <a:latin typeface="+mn-lt"/>
                <a:cs typeface="Calibri" panose="020F0502020204030204" pitchFamily="34" charset="0"/>
              </a:rPr>
              <a:t>HepB</a:t>
            </a:r>
            <a:r>
              <a:rPr lang="en-US" sz="1200" b="0" baseline="0" dirty="0">
                <a:latin typeface="+mn-lt"/>
                <a:cs typeface="Calibri" panose="020F0502020204030204" pitchFamily="34" charset="0"/>
              </a:rPr>
              <a:t>,</a:t>
            </a:r>
            <a:r>
              <a:rPr lang="en-US" sz="1200" b="1" baseline="0" dirty="0">
                <a:latin typeface="+mn-lt"/>
                <a:cs typeface="Calibri" panose="020F0502020204030204" pitchFamily="34" charset="0"/>
              </a:rPr>
              <a:t> </a:t>
            </a:r>
            <a:r>
              <a:rPr lang="en-US" sz="1200" b="1" baseline="0" dirty="0" err="1">
                <a:latin typeface="+mn-lt"/>
                <a:cs typeface="Calibri" panose="020F0502020204030204" pitchFamily="34" charset="0"/>
              </a:rPr>
              <a:t>Engerix</a:t>
            </a:r>
            <a:r>
              <a:rPr lang="en-US" sz="1200" b="1" baseline="0" dirty="0">
                <a:latin typeface="+mn-lt"/>
                <a:cs typeface="Calibri" panose="020F0502020204030204" pitchFamily="34" charset="0"/>
              </a:rPr>
              <a:t>-B</a:t>
            </a:r>
            <a:r>
              <a:rPr lang="en-US" sz="1200" b="0" baseline="0" dirty="0">
                <a:latin typeface="+mn-lt"/>
                <a:cs typeface="Calibri" panose="020F0502020204030204" pitchFamily="34" charset="0"/>
              </a:rPr>
              <a:t>, to be used for doses administered before 6 weeks</a:t>
            </a:r>
          </a:p>
          <a:p>
            <a:pPr marL="171450" indent="-171450">
              <a:buFont typeface="Arial" panose="020B0604020202020204" pitchFamily="34" charset="0"/>
              <a:buChar char="•"/>
            </a:pPr>
            <a:r>
              <a:rPr lang="en-US" sz="1200" b="0" baseline="0" dirty="0">
                <a:latin typeface="+mn-lt"/>
                <a:cs typeface="Calibri" panose="020F0502020204030204" pitchFamily="34" charset="0"/>
              </a:rPr>
              <a:t>Hep B virus DNA (HBsAg)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mn-lt"/>
                <a:cs typeface="Calibri" panose="020F0502020204030204" pitchFamily="34" charset="0"/>
              </a:rPr>
              <a:t>Infants less than 2,000 grams should receive a dose at the chronological age of 1 month or at hospital discharge, whichever comes first, independent of weight (HBsAg-negative mother)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dirty="0">
                <a:latin typeface="+mn-lt"/>
                <a:cs typeface="Calibri" panose="020F0502020204030204" pitchFamily="34" charset="0"/>
              </a:rPr>
              <a:t>Infant less than 2,000 grams, should receive 3 additional doses of the vaccine (total of 4 doses) beginning at age 1 month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latin typeface="+mn-lt"/>
                <a:cs typeface="Calibri" panose="020F0502020204030204" pitchFamily="34" charset="0"/>
              </a:rPr>
              <a:t>HBsAg-positive mother: 1 dose of </a:t>
            </a:r>
            <a:r>
              <a:rPr lang="en-US" sz="1200" b="0" u="none" dirty="0" err="1">
                <a:latin typeface="+mn-lt"/>
                <a:cs typeface="Calibri" panose="020F0502020204030204" pitchFamily="34" charset="0"/>
              </a:rPr>
              <a:t>HepB</a:t>
            </a:r>
            <a:r>
              <a:rPr lang="en-US" sz="1200" b="0" u="none" dirty="0">
                <a:latin typeface="+mn-lt"/>
                <a:cs typeface="Calibri" panose="020F0502020204030204" pitchFamily="34" charset="0"/>
              </a:rPr>
              <a:t> vaccine and hepatitis B immune globulin (HBIG) in separate limbs within 12 hours of birth, regardless of birth weight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latin typeface="+mn-lt"/>
                <a:cs typeface="Calibri" panose="020F0502020204030204" pitchFamily="34" charset="0"/>
              </a:rPr>
              <a:t>HBsAg status unknown: 1 dose of </a:t>
            </a:r>
            <a:r>
              <a:rPr lang="en-US" sz="1200" b="0" u="none" dirty="0" err="1">
                <a:latin typeface="+mn-lt"/>
                <a:cs typeface="Calibri" panose="020F0502020204030204" pitchFamily="34" charset="0"/>
              </a:rPr>
              <a:t>HepB</a:t>
            </a:r>
            <a:r>
              <a:rPr lang="en-US" sz="1200" b="0" u="none" dirty="0">
                <a:latin typeface="+mn-lt"/>
                <a:cs typeface="Calibri" panose="020F0502020204030204" pitchFamily="34" charset="0"/>
              </a:rPr>
              <a:t> vaccine within 12 hours; if infant is less than 2,000 grams, administer HBIG in separate limbs, within 12 hours of birth. Determine HBsAg status as soon as possible. If positive, HBIG should be administered no later than 7 days of age for infants weighing 2,000 grams or greater </a:t>
            </a:r>
          </a:p>
          <a:p>
            <a:pPr marL="0" indent="0">
              <a:buFont typeface="Arial" panose="020B0604020202020204" pitchFamily="34" charset="0"/>
              <a:buNone/>
            </a:pPr>
            <a:endParaRPr lang="en-US" sz="1200" b="1" i="0" u="none" dirty="0">
              <a:latin typeface="+mn-lt"/>
              <a:cs typeface="Calibri" panose="020F0502020204030204" pitchFamily="34" charset="0"/>
            </a:endParaRPr>
          </a:p>
          <a:p>
            <a:pPr marL="0" indent="0">
              <a:buFont typeface="Arial" panose="020B0604020202020204" pitchFamily="34" charset="0"/>
              <a:buNone/>
            </a:pPr>
            <a:r>
              <a:rPr lang="en-US" sz="1200" b="1" i="0" u="none" dirty="0">
                <a:latin typeface="+mn-lt"/>
                <a:cs typeface="Calibri" panose="020F0502020204030204" pitchFamily="34" charset="0"/>
              </a:rPr>
              <a:t>Catch-up vaccination:</a:t>
            </a:r>
          </a:p>
          <a:p>
            <a:pPr marL="171450" indent="-171450" defTabSz="940826">
              <a:buFont typeface="Arial" panose="020B0604020202020204" pitchFamily="34" charset="0"/>
              <a:buChar char="•"/>
              <a:defRPr/>
            </a:pPr>
            <a:r>
              <a:rPr lang="en-US" sz="1200" b="0" i="0" u="none" dirty="0">
                <a:latin typeface="+mn-lt"/>
                <a:cs typeface="Calibri" panose="020F0502020204030204" pitchFamily="34" charset="0"/>
              </a:rPr>
              <a:t>Alternative series for adolescents 18 years and older: </a:t>
            </a:r>
          </a:p>
          <a:p>
            <a:pPr marL="171450" indent="-171450" defTabSz="940826">
              <a:buFont typeface="Arial" panose="020B0604020202020204" pitchFamily="34" charset="0"/>
              <a:buChar char="•"/>
              <a:defRPr/>
            </a:pPr>
            <a:r>
              <a:rPr lang="en-US" sz="1200" b="1" i="0" u="none" dirty="0" err="1">
                <a:latin typeface="+mn-lt"/>
                <a:cs typeface="Calibri" panose="020F0502020204030204" pitchFamily="34" charset="0"/>
              </a:rPr>
              <a:t>Heplisav</a:t>
            </a:r>
            <a:r>
              <a:rPr lang="en-US" sz="1200" b="1" i="0" u="none" dirty="0">
                <a:latin typeface="+mn-lt"/>
                <a:cs typeface="Calibri" panose="020F0502020204030204" pitchFamily="34" charset="0"/>
              </a:rPr>
              <a:t>-B</a:t>
            </a:r>
            <a:r>
              <a:rPr lang="en-US" sz="1200" b="0" i="0" u="none" dirty="0">
                <a:latin typeface="+mn-lt"/>
                <a:cs typeface="Calibri" panose="020F0502020204030204" pitchFamily="34" charset="0"/>
              </a:rPr>
              <a:t>, as a 2-dose series to be administered at least 4 weeks apart</a:t>
            </a:r>
          </a:p>
          <a:p>
            <a:pPr marL="171450" indent="-171450" defTabSz="940826">
              <a:buFont typeface="Arial" panose="020B0604020202020204" pitchFamily="34" charset="0"/>
              <a:buChar char="•"/>
              <a:defRPr/>
            </a:pPr>
            <a:r>
              <a:rPr lang="en-US" sz="1200" b="0" i="0" u="none" dirty="0">
                <a:latin typeface="+mn-lt"/>
                <a:cs typeface="Calibri" panose="020F0502020204030204" pitchFamily="34" charset="0"/>
              </a:rPr>
              <a:t>Combined </a:t>
            </a:r>
            <a:r>
              <a:rPr lang="en-US" sz="1200" b="0" i="0" u="none" dirty="0" err="1">
                <a:latin typeface="+mn-lt"/>
                <a:cs typeface="Calibri" panose="020F0502020204030204" pitchFamily="34" charset="0"/>
              </a:rPr>
              <a:t>HepA</a:t>
            </a:r>
            <a:r>
              <a:rPr lang="en-US" sz="1200" b="0" i="0" u="none" dirty="0">
                <a:latin typeface="+mn-lt"/>
                <a:cs typeface="Calibri" panose="020F0502020204030204" pitchFamily="34" charset="0"/>
              </a:rPr>
              <a:t> and </a:t>
            </a:r>
            <a:r>
              <a:rPr lang="en-US" sz="1200" b="0" i="0" u="none" dirty="0" err="1">
                <a:latin typeface="+mn-lt"/>
                <a:cs typeface="Calibri" panose="020F0502020204030204" pitchFamily="34" charset="0"/>
              </a:rPr>
              <a:t>HepB</a:t>
            </a:r>
            <a:r>
              <a:rPr lang="en-US" sz="1200" b="0" i="0" u="none" dirty="0">
                <a:latin typeface="+mn-lt"/>
                <a:cs typeface="Calibri" panose="020F0502020204030204" pitchFamily="34" charset="0"/>
              </a:rPr>
              <a:t> vaccine, </a:t>
            </a:r>
            <a:r>
              <a:rPr lang="en-US" sz="1200" b="1" i="0" u="none" dirty="0" err="1">
                <a:latin typeface="+mn-lt"/>
                <a:cs typeface="Calibri" panose="020F0502020204030204" pitchFamily="34" charset="0"/>
              </a:rPr>
              <a:t>Twinrix</a:t>
            </a:r>
            <a:r>
              <a:rPr lang="en-US" sz="1200" b="0" i="0" u="none" dirty="0">
                <a:latin typeface="+mn-lt"/>
                <a:cs typeface="Calibri" panose="020F0502020204030204" pitchFamily="34" charset="0"/>
              </a:rPr>
              <a:t>, as a 3-dose series (0,1, and 6 months) or a 4-dose series (0,7, and 21-30 days, followed by a booster dose at 12 months)</a:t>
            </a:r>
          </a:p>
          <a:p>
            <a:pPr defTabSz="940826">
              <a:defRPr/>
            </a:pPr>
            <a:endParaRPr lang="en-US" sz="1200" b="1" i="0" u="none" dirty="0">
              <a:latin typeface="+mn-lt"/>
              <a:cs typeface="Calibri" panose="020F0502020204030204" pitchFamily="34" charset="0"/>
            </a:endParaRPr>
          </a:p>
          <a:p>
            <a:pPr defTabSz="940826">
              <a:defRPr/>
            </a:pPr>
            <a:r>
              <a:rPr lang="en-US" sz="1200" b="1" i="0" u="none" dirty="0">
                <a:latin typeface="+mn-lt"/>
                <a:cs typeface="Calibri" panose="020F0502020204030204" pitchFamily="34" charset="0"/>
              </a:rPr>
              <a:t>Special Situations:</a:t>
            </a:r>
          </a:p>
          <a:p>
            <a:pPr marL="176405" indent="-176405" defTabSz="940826">
              <a:buFont typeface="Arial" panose="020B0604020202020204" pitchFamily="34" charset="0"/>
              <a:buChar char="•"/>
              <a:defRPr/>
            </a:pPr>
            <a:r>
              <a:rPr lang="en-US" sz="1200" b="0" i="0" u="none" dirty="0">
                <a:latin typeface="+mn-lt"/>
                <a:cs typeface="Calibri" panose="020F0502020204030204" pitchFamily="34" charset="0"/>
              </a:rPr>
              <a:t>Revaccination may be recommended  </a:t>
            </a:r>
            <a:r>
              <a:rPr lang="en-US" sz="1200" b="1" i="0" u="none" dirty="0">
                <a:latin typeface="+mn-lt"/>
                <a:cs typeface="Calibri" panose="020F0502020204030204" pitchFamily="34" charset="0"/>
              </a:rPr>
              <a:t>(i.e., </a:t>
            </a:r>
            <a:r>
              <a:rPr lang="en-US" sz="1200" b="1" i="0" u="none" dirty="0">
                <a:solidFill>
                  <a:schemeClr val="tx1"/>
                </a:solidFill>
                <a:latin typeface="+mn-lt"/>
                <a:cs typeface="Calibri" panose="020F0502020204030204" pitchFamily="34" charset="0"/>
              </a:rPr>
              <a:t>infants born to HBs-Ag positive mothers, hemodialysis patients and other immunocompromised persons)</a:t>
            </a:r>
          </a:p>
          <a:p>
            <a:endParaRPr lang="en-US" sz="1200" b="1" baseline="0" dirty="0">
              <a:latin typeface="+mn-lt"/>
              <a:cs typeface="Calibri" panose="020F0502020204030204" pitchFamily="34" charset="0"/>
            </a:endParaRPr>
          </a:p>
          <a:p>
            <a:r>
              <a:rPr lang="en-US" sz="1200" b="1" baseline="0" dirty="0">
                <a:latin typeface="+mn-lt"/>
                <a:cs typeface="Calibri" panose="020F0502020204030204" pitchFamily="34" charset="0"/>
              </a:rPr>
              <a:t>References:</a:t>
            </a:r>
          </a:p>
          <a:p>
            <a:pPr marL="243980" marR="0" lvl="0" indent="-243980" algn="l" defTabSz="975919" rtl="0" eaLnBrk="1" fontAlgn="auto" latinLnBrk="0" hangingPunct="1">
              <a:lnSpc>
                <a:spcPct val="80000"/>
              </a:lnSpc>
              <a:spcBef>
                <a:spcPts val="0"/>
              </a:spcBef>
              <a:spcAft>
                <a:spcPts val="0"/>
              </a:spcAft>
              <a:buClrTx/>
              <a:buSzTx/>
              <a:buFontTx/>
              <a:buAutoNum type="arabicPeriod"/>
              <a:tabLst/>
              <a:defRPr/>
            </a:pPr>
            <a:r>
              <a:rPr lang="en-US" sz="1200" b="0" i="0" u="sng" dirty="0">
                <a:solidFill>
                  <a:srgbClr val="000000"/>
                </a:solidFill>
                <a:effectLst/>
                <a:latin typeface="+mn-lt"/>
              </a:rPr>
              <a:t>Advisory Committee on Immunization Practices Recommended Immunization Schedule for Children and Adolescents Aged 18 Years or Younger — United States, 2022</a:t>
            </a:r>
            <a:r>
              <a:rPr lang="en-US" sz="1200" b="0" i="0" dirty="0">
                <a:solidFill>
                  <a:srgbClr val="000000"/>
                </a:solidFill>
                <a:effectLst/>
                <a:latin typeface="+mn-lt"/>
              </a:rPr>
              <a:t>;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71(7);234–237</a:t>
            </a:r>
          </a:p>
          <a:p>
            <a:pPr marL="243980" marR="0" lvl="0" indent="-243980" algn="l" defTabSz="975919" rtl="0" eaLnBrk="1" fontAlgn="auto" latinLnBrk="0" hangingPunct="1">
              <a:lnSpc>
                <a:spcPct val="8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22</a:t>
            </a:fld>
            <a:endParaRPr lang="en-US"/>
          </a:p>
        </p:txBody>
      </p:sp>
    </p:spTree>
    <p:extLst>
      <p:ext uri="{BB962C8B-B14F-4D97-AF65-F5344CB8AC3E}">
        <p14:creationId xmlns:p14="http://schemas.microsoft.com/office/powerpoint/2010/main" val="1591016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latin typeface="+mn-lt"/>
                <a:cs typeface="Arial" panose="020B0604020202020204" pitchFamily="34" charset="0"/>
              </a:rPr>
              <a:t>Clinicians also need to emphasize the importance of immunizing preteens and teens early because of the following:</a:t>
            </a:r>
          </a:p>
          <a:p>
            <a:pPr marL="210831" indent="-210831">
              <a:buFont typeface="Arial" panose="020B0604020202020204" pitchFamily="34" charset="0"/>
              <a:buChar char="•"/>
            </a:pPr>
            <a:r>
              <a:rPr lang="en-US" sz="1200" dirty="0">
                <a:latin typeface="+mn-lt"/>
                <a:cs typeface="Arial" panose="020B0604020202020204" pitchFamily="34" charset="0"/>
              </a:rPr>
              <a:t>Higher antibody level attained when given to pre-teens rather than to older adolescents or women</a:t>
            </a:r>
          </a:p>
          <a:p>
            <a:pPr marL="210831" indent="-210831">
              <a:buFont typeface="Arial" panose="020B0604020202020204" pitchFamily="34" charset="0"/>
              <a:buChar char="•"/>
            </a:pPr>
            <a:r>
              <a:rPr lang="en-US" sz="1200" dirty="0">
                <a:latin typeface="+mn-lt"/>
                <a:cs typeface="Arial" panose="020B0604020202020204" pitchFamily="34" charset="0"/>
              </a:rPr>
              <a:t>At this age, more likely to be administered before onset of sexual activity</a:t>
            </a:r>
          </a:p>
          <a:p>
            <a:pPr marL="210831" indent="-210831">
              <a:buFont typeface="Arial" panose="020B0604020202020204" pitchFamily="34" charset="0"/>
              <a:buChar char="•"/>
            </a:pPr>
            <a:r>
              <a:rPr lang="en-US" sz="1200" dirty="0">
                <a:latin typeface="+mn-lt"/>
                <a:cs typeface="Arial" panose="020B0604020202020204" pitchFamily="34" charset="0"/>
              </a:rPr>
              <a:t>HPV can be transmitted by other skin-to-skin contact, not just sexual intercourse</a:t>
            </a:r>
          </a:p>
          <a:p>
            <a:pPr marL="210831" indent="-210831">
              <a:buFont typeface="Arial" panose="020B0604020202020204" pitchFamily="34" charset="0"/>
              <a:buChar char="•"/>
            </a:pPr>
            <a:r>
              <a:rPr lang="en-US" sz="1200" dirty="0">
                <a:latin typeface="+mn-lt"/>
                <a:cs typeface="Arial" panose="020B0604020202020204" pitchFamily="34" charset="0"/>
              </a:rPr>
              <a:t>This is an anti-cancer vaccine</a:t>
            </a:r>
            <a:endParaRPr lang="en-US" sz="1200" b="1" dirty="0">
              <a:latin typeface="+mn-lt"/>
              <a:cs typeface="Arial" panose="020B0604020202020204" pitchFamily="34" charset="0"/>
            </a:endParaRPr>
          </a:p>
          <a:p>
            <a:pPr>
              <a:spcBef>
                <a:spcPts val="247"/>
              </a:spcBef>
            </a:pPr>
            <a:endParaRPr lang="en-US" sz="1200" b="1" dirty="0">
              <a:latin typeface="+mn-lt"/>
              <a:cs typeface="Arial" panose="020B0604020202020204" pitchFamily="34" charset="0"/>
            </a:endParaRPr>
          </a:p>
          <a:p>
            <a:pPr>
              <a:spcBef>
                <a:spcPts val="247"/>
              </a:spcBef>
            </a:pPr>
            <a:r>
              <a:rPr lang="en-US" sz="1200" b="1" dirty="0">
                <a:latin typeface="+mn-lt"/>
                <a:cs typeface="Arial" panose="020B0604020202020204" pitchFamily="34" charset="0"/>
              </a:rPr>
              <a:t>Catch up Vaccination</a:t>
            </a:r>
          </a:p>
          <a:p>
            <a:pPr marL="176405" indent="-176405">
              <a:spcBef>
                <a:spcPts val="247"/>
              </a:spcBef>
              <a:buFont typeface="Arial" panose="020B0604020202020204" pitchFamily="34" charset="0"/>
              <a:buChar char="•"/>
            </a:pPr>
            <a:r>
              <a:rPr lang="en-US" sz="1200" dirty="0">
                <a:latin typeface="+mn-lt"/>
                <a:cs typeface="Arial" panose="020B0604020202020204" pitchFamily="34" charset="0"/>
              </a:rPr>
              <a:t>All persons ((harmonization of catch-up vaccination for males and females) through 26 years of age, if not previously adequately vaccinated</a:t>
            </a:r>
            <a:endParaRPr lang="en-US" sz="1200" b="1" dirty="0">
              <a:latin typeface="+mn-lt"/>
              <a:cs typeface="Arial" panose="020B0604020202020204" pitchFamily="34" charset="0"/>
            </a:endParaRPr>
          </a:p>
          <a:p>
            <a:pPr>
              <a:spcBef>
                <a:spcPts val="247"/>
              </a:spcBef>
            </a:pPr>
            <a:endParaRPr lang="en-US" sz="1200" b="1" dirty="0">
              <a:latin typeface="+mn-lt"/>
              <a:cs typeface="Arial" panose="020B0604020202020204" pitchFamily="34" charset="0"/>
            </a:endParaRPr>
          </a:p>
          <a:p>
            <a:pPr>
              <a:spcBef>
                <a:spcPts val="247"/>
              </a:spcBef>
            </a:pPr>
            <a:r>
              <a:rPr lang="en-US" sz="1200" b="1" dirty="0">
                <a:latin typeface="+mn-lt"/>
                <a:cs typeface="Arial" panose="020B0604020202020204" pitchFamily="34" charset="0"/>
              </a:rPr>
              <a:t>Special situations</a:t>
            </a:r>
          </a:p>
          <a:p>
            <a:pPr marL="176405" indent="-176405">
              <a:spcBef>
                <a:spcPts val="247"/>
              </a:spcBef>
              <a:buFont typeface="Arial" panose="020B0604020202020204" pitchFamily="34" charset="0"/>
              <a:buChar char="•"/>
            </a:pPr>
            <a:r>
              <a:rPr lang="en-US" sz="1200" dirty="0">
                <a:latin typeface="+mn-lt"/>
                <a:cs typeface="Arial" panose="020B0604020202020204" pitchFamily="34" charset="0"/>
              </a:rPr>
              <a:t>History of sexual abuse or assault: begin series at age 9 </a:t>
            </a:r>
          </a:p>
          <a:p>
            <a:pPr marL="176405" indent="-176405">
              <a:spcBef>
                <a:spcPts val="247"/>
              </a:spcBef>
              <a:buFont typeface="Arial" panose="020B0604020202020204" pitchFamily="34" charset="0"/>
              <a:buChar char="•"/>
            </a:pPr>
            <a:r>
              <a:rPr lang="en-US" sz="1200" dirty="0">
                <a:latin typeface="+mn-lt"/>
                <a:cs typeface="Arial" panose="020B0604020202020204" pitchFamily="34" charset="0"/>
              </a:rPr>
              <a:t>Pregnancy: vaccine is not recommended during pregnancy </a:t>
            </a:r>
          </a:p>
          <a:p>
            <a:pPr marL="907283" lvl="1" indent="-176405">
              <a:spcBef>
                <a:spcPts val="247"/>
              </a:spcBef>
              <a:buFont typeface="Courier New" panose="02070309020205020404" pitchFamily="49" charset="0"/>
              <a:buChar char="o"/>
            </a:pPr>
            <a:r>
              <a:rPr lang="en-US" sz="1200" dirty="0">
                <a:latin typeface="+mn-lt"/>
                <a:cs typeface="Arial" panose="020B0604020202020204" pitchFamily="34" charset="0"/>
              </a:rPr>
              <a:t>If administered inadvertently while pregnant, no intervention needed-delay further doses until after pregnancy</a:t>
            </a:r>
          </a:p>
          <a:p>
            <a:pPr marL="907283" lvl="1" indent="-176405">
              <a:spcBef>
                <a:spcPts val="247"/>
              </a:spcBef>
              <a:buFont typeface="Courier New" panose="02070309020205020404" pitchFamily="49" charset="0"/>
              <a:buChar char="o"/>
            </a:pPr>
            <a:r>
              <a:rPr lang="en-US" sz="1200" dirty="0">
                <a:latin typeface="+mn-lt"/>
                <a:cs typeface="Arial" panose="020B0604020202020204" pitchFamily="34" charset="0"/>
              </a:rPr>
              <a:t>Pregnancy testing not needed before vaccination</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References:</a:t>
            </a:r>
          </a:p>
          <a:p>
            <a:pPr marL="228600" indent="-228600" defTabSz="940826">
              <a:buAutoNum type="arabicPeriod"/>
            </a:pPr>
            <a:r>
              <a:rPr lang="en-US" sz="1200" u="sng" dirty="0">
                <a:latin typeface="+mn-lt"/>
                <a:cs typeface="Arial" panose="020B0604020202020204" pitchFamily="34" charset="0"/>
              </a:rPr>
              <a:t>Human Papillomavirus Vaccination for Adults: Updated Recommendations of the Advisory Committee on Immunization Practices</a:t>
            </a:r>
            <a:r>
              <a:rPr lang="en-US" sz="1200" dirty="0">
                <a:latin typeface="+mn-lt"/>
                <a:cs typeface="Arial" panose="020B0604020202020204" pitchFamily="34" charset="0"/>
              </a:rPr>
              <a:t>; MMWR / </a:t>
            </a:r>
            <a:r>
              <a:rPr lang="en-US" sz="1200" i="1" dirty="0">
                <a:latin typeface="+mn-lt"/>
                <a:cs typeface="Arial" panose="020B0604020202020204" pitchFamily="34" charset="0"/>
              </a:rPr>
              <a:t>Weekly </a:t>
            </a:r>
            <a:r>
              <a:rPr lang="en-US" sz="1200" i="0" dirty="0">
                <a:latin typeface="+mn-lt"/>
                <a:cs typeface="Arial" panose="020B0604020202020204" pitchFamily="34" charset="0"/>
              </a:rPr>
              <a:t>/ </a:t>
            </a:r>
            <a:r>
              <a:rPr lang="en-US" sz="1200" i="1" dirty="0">
                <a:latin typeface="+mn-lt"/>
                <a:cs typeface="Arial" panose="020B0604020202020204" pitchFamily="34" charset="0"/>
              </a:rPr>
              <a:t>August</a:t>
            </a:r>
            <a:r>
              <a:rPr lang="en-US" sz="1200" dirty="0">
                <a:latin typeface="+mn-lt"/>
                <a:cs typeface="Arial" panose="020B0604020202020204" pitchFamily="34" charset="0"/>
              </a:rPr>
              <a:t> 16, 2019/ 68(32);698–702</a:t>
            </a:r>
          </a:p>
          <a:p>
            <a:pPr marL="228600" marR="0" lvl="0" indent="-228600" algn="l" defTabSz="940826"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00000"/>
                </a:solidFill>
                <a:effectLst/>
                <a:latin typeface="+mn-lt"/>
              </a:rPr>
              <a:t>Advisory Committee on Immunization Practices Recommended Immunization Schedule for Children and Adolescents Aged 18 Years or Younger — United States, 2022</a:t>
            </a:r>
            <a:r>
              <a:rPr lang="en-US" sz="1200" b="0" i="0" dirty="0">
                <a:solidFill>
                  <a:srgbClr val="000000"/>
                </a:solidFill>
                <a:effectLst/>
                <a:latin typeface="+mn-lt"/>
              </a:rPr>
              <a:t>;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71(7);234–237</a:t>
            </a:r>
            <a:endParaRPr lang="en-US" sz="1200" dirty="0">
              <a:latin typeface="+mn-lt"/>
              <a:cs typeface="Arial" panose="020B0604020202020204" pitchFamily="34" charset="0"/>
            </a:endParaRPr>
          </a:p>
          <a:p>
            <a:pPr marL="228600" marR="0" lvl="0" indent="-228600" algn="l" defTabSz="940826"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23</a:t>
            </a:fld>
            <a:endParaRPr lang="en-US"/>
          </a:p>
        </p:txBody>
      </p:sp>
    </p:spTree>
    <p:extLst>
      <p:ext uri="{BB962C8B-B14F-4D97-AF65-F5344CB8AC3E}">
        <p14:creationId xmlns:p14="http://schemas.microsoft.com/office/powerpoint/2010/main" val="1610989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47"/>
              </a:spcBef>
            </a:pPr>
            <a:r>
              <a:rPr lang="en-US" sz="1200" b="1" dirty="0">
                <a:latin typeface="+mn-lt"/>
                <a:cs typeface="Arial" panose="020B0604020202020204" pitchFamily="34" charset="0"/>
              </a:rPr>
              <a:t>Special situations</a:t>
            </a:r>
          </a:p>
          <a:p>
            <a:pPr marL="176405" indent="-176405">
              <a:spcBef>
                <a:spcPts val="247"/>
              </a:spcBef>
              <a:buFont typeface="Arial" panose="020B0604020202020204" pitchFamily="34" charset="0"/>
              <a:buChar char="•"/>
            </a:pPr>
            <a:r>
              <a:rPr lang="en-US" sz="1200" dirty="0">
                <a:latin typeface="+mn-lt"/>
                <a:cs typeface="Arial" panose="020B0604020202020204" pitchFamily="34" charset="0"/>
              </a:rPr>
              <a:t>History of sexual abuse or assault: begin series at age 9 </a:t>
            </a:r>
          </a:p>
          <a:p>
            <a:pPr marL="176405" indent="-176405">
              <a:spcBef>
                <a:spcPts val="247"/>
              </a:spcBef>
              <a:buFont typeface="Arial" panose="020B0604020202020204" pitchFamily="34" charset="0"/>
              <a:buChar char="•"/>
            </a:pPr>
            <a:r>
              <a:rPr lang="en-US" sz="1200" dirty="0">
                <a:latin typeface="+mn-lt"/>
                <a:cs typeface="Arial" panose="020B0604020202020204" pitchFamily="34" charset="0"/>
              </a:rPr>
              <a:t>Pregnancy: vaccine is not recommended during pregnancy </a:t>
            </a:r>
          </a:p>
          <a:p>
            <a:pPr marL="907283" lvl="1" indent="-176405">
              <a:spcBef>
                <a:spcPts val="247"/>
              </a:spcBef>
              <a:buFont typeface="Courier New" panose="02070309020205020404" pitchFamily="49" charset="0"/>
              <a:buChar char="o"/>
            </a:pPr>
            <a:r>
              <a:rPr lang="en-US" sz="1200" dirty="0">
                <a:latin typeface="+mn-lt"/>
                <a:cs typeface="Arial" panose="020B0604020202020204" pitchFamily="34" charset="0"/>
              </a:rPr>
              <a:t>If administered inadvertently while pregnant, no intervention needed-delay further doses until after pregnancy</a:t>
            </a:r>
          </a:p>
          <a:p>
            <a:pPr marL="907283" lvl="1" indent="-176405">
              <a:spcBef>
                <a:spcPts val="247"/>
              </a:spcBef>
              <a:buFont typeface="Courier New" panose="02070309020205020404" pitchFamily="49" charset="0"/>
              <a:buChar char="o"/>
            </a:pPr>
            <a:r>
              <a:rPr lang="en-US" sz="1200" dirty="0">
                <a:latin typeface="+mn-lt"/>
                <a:cs typeface="Arial" panose="020B0604020202020204" pitchFamily="34" charset="0"/>
              </a:rPr>
              <a:t>Pregnancy testing not needed before vaccination</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References:</a:t>
            </a:r>
          </a:p>
          <a:p>
            <a:pPr marL="228600" indent="-228600" defTabSz="940826">
              <a:buAutoNum type="arabicPeriod"/>
            </a:pPr>
            <a:r>
              <a:rPr lang="en-US" sz="1200" u="sng" dirty="0">
                <a:latin typeface="+mn-lt"/>
                <a:cs typeface="Arial" panose="020B0604020202020204" pitchFamily="34" charset="0"/>
              </a:rPr>
              <a:t>Human Papillomavirus Vaccination for Adults: Updated Recommendations of the Advisory Committee on Immunization Practices</a:t>
            </a:r>
            <a:r>
              <a:rPr lang="en-US" sz="1200" dirty="0">
                <a:latin typeface="+mn-lt"/>
                <a:cs typeface="Arial" panose="020B0604020202020204" pitchFamily="34" charset="0"/>
              </a:rPr>
              <a:t>; MMWR / </a:t>
            </a:r>
            <a:r>
              <a:rPr lang="en-US" sz="1200" i="1" dirty="0">
                <a:latin typeface="+mn-lt"/>
                <a:cs typeface="Arial" panose="020B0604020202020204" pitchFamily="34" charset="0"/>
              </a:rPr>
              <a:t>Weekly </a:t>
            </a:r>
            <a:r>
              <a:rPr lang="en-US" sz="1200" i="0" dirty="0">
                <a:latin typeface="+mn-lt"/>
                <a:cs typeface="Arial" panose="020B0604020202020204" pitchFamily="34" charset="0"/>
              </a:rPr>
              <a:t>/ </a:t>
            </a:r>
            <a:r>
              <a:rPr lang="en-US" sz="1200" i="1" dirty="0">
                <a:latin typeface="+mn-lt"/>
                <a:cs typeface="Arial" panose="020B0604020202020204" pitchFamily="34" charset="0"/>
              </a:rPr>
              <a:t>August</a:t>
            </a:r>
            <a:r>
              <a:rPr lang="en-US" sz="1200" dirty="0">
                <a:latin typeface="+mn-lt"/>
                <a:cs typeface="Arial" panose="020B0604020202020204" pitchFamily="34" charset="0"/>
              </a:rPr>
              <a:t> 16, 2019/ 68(32);698–702</a:t>
            </a:r>
          </a:p>
          <a:p>
            <a:pPr marL="228600" marR="0" lvl="0" indent="-228600" algn="l" defTabSz="940826"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00000"/>
                </a:solidFill>
                <a:effectLst/>
                <a:latin typeface="+mn-lt"/>
              </a:rPr>
              <a:t>Advisory Committee on Immunization Practices Recommended Immunization Schedule for Children and Adolescents Aged 18 Years or Younger — United States, 2022</a:t>
            </a:r>
            <a:r>
              <a:rPr lang="en-US" sz="1200" b="0" i="0" dirty="0">
                <a:solidFill>
                  <a:srgbClr val="000000"/>
                </a:solidFill>
                <a:effectLst/>
                <a:latin typeface="+mn-lt"/>
              </a:rPr>
              <a:t>;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71(7);234–237</a:t>
            </a:r>
            <a:endParaRPr lang="en-US" sz="1200" dirty="0">
              <a:latin typeface="+mn-lt"/>
              <a:cs typeface="Arial" panose="020B0604020202020204" pitchFamily="34" charset="0"/>
            </a:endParaRPr>
          </a:p>
          <a:p>
            <a:pPr marL="228600" marR="0" lvl="0" indent="-228600" algn="l" defTabSz="940826"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24</a:t>
            </a:fld>
            <a:endParaRPr lang="en-US"/>
          </a:p>
        </p:txBody>
      </p:sp>
    </p:spTree>
    <p:extLst>
      <p:ext uri="{BB962C8B-B14F-4D97-AF65-F5344CB8AC3E}">
        <p14:creationId xmlns:p14="http://schemas.microsoft.com/office/powerpoint/2010/main" val="3213304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Routine vaccination</a:t>
            </a:r>
          </a:p>
          <a:p>
            <a:pPr marL="210831" indent="-210831">
              <a:buFont typeface="Arial" panose="020B0604020202020204" pitchFamily="34" charset="0"/>
              <a:buChar char="•"/>
            </a:pPr>
            <a:r>
              <a:rPr lang="en-US" sz="1200" dirty="0">
                <a:latin typeface="+mn-lt"/>
                <a:cs typeface="Arial" panose="020B0604020202020204" pitchFamily="34" charset="0"/>
              </a:rPr>
              <a:t>Routine annual influenza vaccination is recommended for all persons aged ≥6 months who do not have contraindications. </a:t>
            </a:r>
          </a:p>
          <a:p>
            <a:pPr marL="176405" indent="-176405">
              <a:buFont typeface="Arial" panose="020B0604020202020204" pitchFamily="34" charset="0"/>
              <a:buChar char="•"/>
            </a:pPr>
            <a:r>
              <a:rPr lang="en-US" sz="1200" dirty="0">
                <a:latin typeface="+mn-lt"/>
                <a:cs typeface="Arial" panose="020B0604020202020204" pitchFamily="34" charset="0"/>
              </a:rPr>
              <a:t>2 doses, separated by at least 4 weeks, for </a:t>
            </a:r>
            <a:r>
              <a:rPr lang="en-US" sz="1200" b="1" dirty="0">
                <a:latin typeface="+mn-lt"/>
                <a:cs typeface="Arial" panose="020B0604020202020204" pitchFamily="34" charset="0"/>
              </a:rPr>
              <a:t>children ages 6 months–8 years </a:t>
            </a:r>
            <a:r>
              <a:rPr lang="en-US" sz="1200" dirty="0">
                <a:latin typeface="+mn-lt"/>
                <a:cs typeface="Arial" panose="020B0604020202020204" pitchFamily="34" charset="0"/>
              </a:rPr>
              <a:t>who have received fewer than 2 influenza vaccine doses before July 1, 2021, or whose influenza vaccination history is unknown (administer dose 2 even if the child turns 9 between receipt of dose 1 and dose 2)</a:t>
            </a:r>
          </a:p>
          <a:p>
            <a:pPr marL="176405" indent="-176405">
              <a:buFont typeface="Arial" panose="020B0604020202020204" pitchFamily="34" charset="0"/>
              <a:buChar char="•"/>
            </a:pPr>
            <a:r>
              <a:rPr lang="en-US" sz="1200" dirty="0">
                <a:latin typeface="+mn-lt"/>
                <a:cs typeface="Arial" panose="020B0604020202020204" pitchFamily="34" charset="0"/>
              </a:rPr>
              <a:t>1 dose for </a:t>
            </a:r>
            <a:r>
              <a:rPr lang="en-US" sz="1200" b="1" dirty="0">
                <a:latin typeface="+mn-lt"/>
                <a:cs typeface="Arial" panose="020B0604020202020204" pitchFamily="34" charset="0"/>
              </a:rPr>
              <a:t>children ages 6 months–8 years </a:t>
            </a:r>
            <a:r>
              <a:rPr lang="en-US" sz="1200" dirty="0">
                <a:latin typeface="+mn-lt"/>
                <a:cs typeface="Arial" panose="020B0604020202020204" pitchFamily="34" charset="0"/>
              </a:rPr>
              <a:t>who have received at least 2 influenza vaccine doses before July 1, 2021</a:t>
            </a:r>
          </a:p>
          <a:p>
            <a:pPr marL="176405" indent="-176405">
              <a:buFont typeface="Arial" panose="020B0604020202020204" pitchFamily="34" charset="0"/>
              <a:buChar char="•"/>
            </a:pPr>
            <a:r>
              <a:rPr lang="en-US" sz="1200" dirty="0">
                <a:latin typeface="+mn-lt"/>
                <a:cs typeface="Arial" panose="020B0604020202020204" pitchFamily="34" charset="0"/>
              </a:rPr>
              <a:t>1 dose for </a:t>
            </a:r>
            <a:r>
              <a:rPr lang="en-US" sz="1200" b="1" dirty="0">
                <a:latin typeface="+mn-lt"/>
                <a:cs typeface="Arial" panose="020B0604020202020204" pitchFamily="34" charset="0"/>
              </a:rPr>
              <a:t>all persons ages 9 years and older</a:t>
            </a:r>
          </a:p>
          <a:p>
            <a:pPr marL="176405" indent="-176405">
              <a:buFont typeface="Arial" panose="020B0604020202020204" pitchFamily="34" charset="0"/>
              <a:buChar char="•"/>
            </a:pPr>
            <a:endParaRPr lang="en-US" sz="1200" b="1" dirty="0">
              <a:latin typeface="+mn-lt"/>
              <a:cs typeface="Arial" panose="020B0604020202020204" pitchFamily="34" charset="0"/>
            </a:endParaRPr>
          </a:p>
          <a:p>
            <a:r>
              <a:rPr lang="en-US" sz="1200" b="1" kern="0" dirty="0">
                <a:solidFill>
                  <a:prstClr val="black"/>
                </a:solidFill>
                <a:latin typeface="+mn-lt"/>
                <a:cs typeface="Arial" charset="0"/>
              </a:rPr>
              <a:t>Special situations</a:t>
            </a:r>
          </a:p>
          <a:p>
            <a:pPr marL="342900" indent="-342900">
              <a:buFont typeface="Arial" panose="020B0604020202020204" pitchFamily="34" charset="0"/>
              <a:buChar char="•"/>
            </a:pPr>
            <a:r>
              <a:rPr lang="en-US" sz="1200" b="1" kern="0" dirty="0">
                <a:solidFill>
                  <a:prstClr val="black"/>
                </a:solidFill>
                <a:latin typeface="+mn-lt"/>
                <a:cs typeface="Arial" charset="0"/>
              </a:rPr>
              <a:t>Egg allergy, hives only: </a:t>
            </a:r>
            <a:r>
              <a:rPr lang="en-US" sz="1200" kern="0" dirty="0">
                <a:solidFill>
                  <a:prstClr val="black"/>
                </a:solidFill>
                <a:latin typeface="+mn-lt"/>
                <a:cs typeface="Arial" charset="0"/>
              </a:rPr>
              <a:t>any influenza vaccine appropriate for age and health status annually</a:t>
            </a:r>
          </a:p>
          <a:p>
            <a:pPr marL="342900" indent="-342900">
              <a:buFont typeface="Arial" panose="020B0604020202020204" pitchFamily="34" charset="0"/>
              <a:buChar char="•"/>
            </a:pPr>
            <a:r>
              <a:rPr lang="en-US" sz="1200" b="1" kern="0" dirty="0">
                <a:solidFill>
                  <a:prstClr val="black"/>
                </a:solidFill>
                <a:latin typeface="+mn-lt"/>
                <a:cs typeface="Arial" charset="0"/>
              </a:rPr>
              <a:t>Please refer to Appendix listing contraindications and precautions </a:t>
            </a:r>
            <a:r>
              <a:rPr lang="en-US" sz="1200" kern="0" dirty="0">
                <a:solidFill>
                  <a:prstClr val="black"/>
                </a:solidFill>
                <a:latin typeface="+mn-lt"/>
                <a:cs typeface="Arial" charset="0"/>
              </a:rPr>
              <a:t>for egg allergy with symptoms other than hives (angioedema, respiratory distress) or required epinephrine or another emergency medical intervention; and for severe allergic reaction (anaphylaxis) to a vaccine component or a previous dose of any influenza vaccine</a:t>
            </a:r>
          </a:p>
          <a:p>
            <a:pPr defTabSz="940826">
              <a:defRPr/>
            </a:pPr>
            <a:endParaRPr lang="en-US" sz="1200" b="1" dirty="0">
              <a:latin typeface="+mn-lt"/>
              <a:cs typeface="Arial" panose="020B0604020202020204" pitchFamily="34" charset="0"/>
            </a:endParaRPr>
          </a:p>
          <a:p>
            <a:pPr defTabSz="940826">
              <a:defRPr/>
            </a:pPr>
            <a:r>
              <a:rPr lang="en-US" sz="1200" b="1" dirty="0">
                <a:latin typeface="+mn-lt"/>
                <a:cs typeface="Arial" panose="020B0604020202020204" pitchFamily="34" charset="0"/>
              </a:rPr>
              <a:t>References:</a:t>
            </a:r>
          </a:p>
          <a:p>
            <a:pPr marL="228600" indent="-228600">
              <a:buAutoNum type="arabicPeriod"/>
            </a:pPr>
            <a:r>
              <a:rPr lang="en-US" sz="1200" u="sng" dirty="0">
                <a:latin typeface="+mn-lt"/>
                <a:cs typeface="Arial" panose="020B0604020202020204" pitchFamily="34" charset="0"/>
              </a:rPr>
              <a:t>Prevention and Control of Seasonal Influenza with Vaccines: Recommendations of the Advisory Committee on Immunization Practices — United States, 2021–22 Influenza Season</a:t>
            </a:r>
            <a:r>
              <a:rPr lang="en-US" sz="1200" dirty="0">
                <a:latin typeface="+mn-lt"/>
                <a:cs typeface="Arial" panose="020B0604020202020204" pitchFamily="34" charset="0"/>
              </a:rPr>
              <a:t>; MMWR/ </a:t>
            </a:r>
            <a:r>
              <a:rPr lang="en-US" sz="1200" i="1" dirty="0">
                <a:latin typeface="+mn-lt"/>
                <a:cs typeface="Arial" panose="020B0604020202020204" pitchFamily="34" charset="0"/>
              </a:rPr>
              <a:t>Recommendations and Reports </a:t>
            </a:r>
            <a:r>
              <a:rPr lang="en-US" sz="1200" dirty="0">
                <a:latin typeface="+mn-lt"/>
                <a:cs typeface="Arial" panose="020B0604020202020204" pitchFamily="34" charset="0"/>
              </a:rPr>
              <a:t>/ August 27, 2021 / 70(5);1–28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00000"/>
                </a:solidFill>
                <a:effectLst/>
                <a:latin typeface="Merriweather" panose="00000500000000000000" pitchFamily="2" charset="0"/>
              </a:rPr>
              <a:t>Advisory Committee on Immunization Practices Recommended Immunization Schedule for Children and Adolescents Aged 18 Years or Younger — United States, 2022</a:t>
            </a:r>
            <a:r>
              <a:rPr lang="en-US" sz="1200" b="0" i="0" dirty="0">
                <a:solidFill>
                  <a:srgbClr val="000000"/>
                </a:solidFill>
                <a:effectLst/>
                <a:latin typeface="Merriweather" panose="00000500000000000000" pitchFamily="2" charset="0"/>
              </a:rPr>
              <a:t>; MMWR / </a:t>
            </a:r>
            <a:r>
              <a:rPr lang="en-US" sz="1200" b="0" i="1" dirty="0">
                <a:solidFill>
                  <a:srgbClr val="000000"/>
                </a:solidFill>
                <a:effectLst/>
                <a:latin typeface="Open Sans" panose="020B0606030504020204" pitchFamily="34" charset="0"/>
              </a:rPr>
              <a:t>Weekly</a:t>
            </a:r>
            <a:r>
              <a:rPr lang="en-US" sz="1200" b="0" i="0" dirty="0">
                <a:solidFill>
                  <a:srgbClr val="000000"/>
                </a:solidFill>
                <a:effectLst/>
                <a:latin typeface="Open Sans" panose="020B0606030504020204" pitchFamily="34" charset="0"/>
              </a:rPr>
              <a:t> / February 18, 2022 / 71(7);234–237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25</a:t>
            </a:fld>
            <a:endParaRPr lang="en-US"/>
          </a:p>
        </p:txBody>
      </p:sp>
    </p:spTree>
    <p:extLst>
      <p:ext uri="{BB962C8B-B14F-4D97-AF65-F5344CB8AC3E}">
        <p14:creationId xmlns:p14="http://schemas.microsoft.com/office/powerpoint/2010/main" val="857835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92774">
              <a:defRPr/>
            </a:pPr>
            <a:r>
              <a:rPr lang="en-US" sz="1200" dirty="0">
                <a:latin typeface="Arial" panose="020B0604020202020204" pitchFamily="34" charset="0"/>
                <a:cs typeface="Arial" panose="020B0604020202020204" pitchFamily="34" charset="0"/>
              </a:rPr>
              <a:t>For the 2020–2021 U.S. influenza season, providers may choose to administer any licensed, age-appropriate influenza vaccine (IIV, recombinant influenza vaccine [RIV], or LAIV4). LAIV4 is an option for those for whom it is otherwise appropriate.   </a:t>
            </a:r>
          </a:p>
          <a:p>
            <a:pPr defTabSz="1092774">
              <a:defRPr/>
            </a:pPr>
            <a:endParaRPr lang="en-US" sz="1200" dirty="0">
              <a:latin typeface="Arial" panose="020B0604020202020204" pitchFamily="34" charset="0"/>
              <a:cs typeface="Arial" panose="020B0604020202020204" pitchFamily="34" charset="0"/>
            </a:endParaRPr>
          </a:p>
          <a:p>
            <a:pPr defTabSz="457310">
              <a:spcBef>
                <a:spcPts val="237"/>
              </a:spcBef>
            </a:pPr>
            <a:r>
              <a:rPr lang="en-US" sz="1200" b="1" kern="0" dirty="0">
                <a:latin typeface="Arial" panose="020B0604020202020204" pitchFamily="34" charset="0"/>
                <a:cs typeface="Arial" panose="020B0604020202020204" pitchFamily="34" charset="0"/>
              </a:rPr>
              <a:t>Administration</a:t>
            </a:r>
            <a:r>
              <a:rPr lang="en-US" sz="1200" kern="0" dirty="0">
                <a:latin typeface="Arial" panose="020B0604020202020204" pitchFamily="34" charset="0"/>
                <a:cs typeface="Arial" panose="020B0604020202020204" pitchFamily="34" charset="0"/>
              </a:rPr>
              <a:t> </a:t>
            </a:r>
            <a:endParaRPr lang="en-US" sz="1200" b="1" i="1" dirty="0">
              <a:latin typeface="Arial" panose="020B0604020202020204" pitchFamily="34" charset="0"/>
              <a:cs typeface="Arial" panose="020B0604020202020204" pitchFamily="34" charset="0"/>
            </a:endParaRPr>
          </a:p>
          <a:p>
            <a:r>
              <a:rPr lang="en-US" sz="1200" b="1" i="1" dirty="0">
                <a:latin typeface="Arial" panose="020B0604020202020204" pitchFamily="34" charset="0"/>
                <a:cs typeface="Arial" panose="020B0604020202020204" pitchFamily="34" charset="0"/>
              </a:rPr>
              <a:t>If the vaccine recipient sneezes immediately after administration, the dose should not be repeated. However, if nasal congestion is present that might impede delivery of the vaccine to the nasopharyngeal mucosa, deferral of administration should be considered until resolution of the illness, or another appropriate vaccine should be administered instead.</a:t>
            </a:r>
            <a:endParaRPr lang="en-US" sz="1200" b="1" i="1" kern="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References:</a:t>
            </a:r>
          </a:p>
          <a:p>
            <a:pPr marL="228600" indent="-228600">
              <a:buFont typeface="+mj-lt"/>
              <a:buAutoNum type="arabicPeriod"/>
            </a:pPr>
            <a:r>
              <a:rPr lang="en-US" sz="1200" u="sng" dirty="0">
                <a:latin typeface="+mn-lt"/>
                <a:cs typeface="Arial" panose="020B0604020202020204" pitchFamily="34" charset="0"/>
              </a:rPr>
              <a:t>Prevention and Control of Seasonal Influenza with Vaccines: Recommendations of the Advisory Committee on Immunization Practices — United States, 2021–22 Influenza Season</a:t>
            </a:r>
            <a:r>
              <a:rPr lang="en-US" sz="1200" dirty="0">
                <a:latin typeface="+mn-lt"/>
                <a:cs typeface="Arial" panose="020B0604020202020204" pitchFamily="34" charset="0"/>
              </a:rPr>
              <a:t>; MMWR/ </a:t>
            </a:r>
            <a:r>
              <a:rPr lang="en-US" sz="1200" i="1" dirty="0">
                <a:latin typeface="+mn-lt"/>
                <a:cs typeface="Arial" panose="020B0604020202020204" pitchFamily="34" charset="0"/>
              </a:rPr>
              <a:t>Recommendations and Reports </a:t>
            </a:r>
            <a:r>
              <a:rPr lang="en-US" sz="1200" dirty="0">
                <a:latin typeface="+mn-lt"/>
                <a:cs typeface="Arial" panose="020B0604020202020204" pitchFamily="34" charset="0"/>
              </a:rPr>
              <a:t>/ August 27, 2021 / 70(5);1–28</a:t>
            </a:r>
          </a:p>
          <a:p>
            <a:pPr marL="228600" indent="-228600">
              <a:buFont typeface="+mj-lt"/>
              <a:buAutoNum type="arabicPeriod"/>
            </a:pPr>
            <a:r>
              <a:rPr lang="en-US" sz="1200" dirty="0">
                <a:latin typeface="Arial" panose="020B0604020202020204" pitchFamily="34" charset="0"/>
                <a:cs typeface="Arial" panose="020B0604020202020204" pitchFamily="34" charset="0"/>
                <a:hlinkClick r:id="rId3"/>
              </a:rPr>
              <a:t>https://www.cdc.gov/flu/prevent/nasalspray.htm</a:t>
            </a:r>
            <a:r>
              <a:rPr lang="en-US" sz="1200" dirty="0">
                <a:latin typeface="Arial" panose="020B0604020202020204" pitchFamily="34" charset="0"/>
                <a:cs typeface="Arial" panose="020B0604020202020204" pitchFamily="34" charset="0"/>
              </a:rPr>
              <a:t> </a:t>
            </a:r>
          </a:p>
          <a:p>
            <a:pPr marL="228600" indent="-228600">
              <a:buFont typeface="+mj-lt"/>
              <a:buAutoNum type="arabicPeriod"/>
            </a:pPr>
            <a:r>
              <a:rPr lang="en-US" sz="1200" b="0" dirty="0">
                <a:latin typeface="Segoe UI" panose="020B0502040204020203" pitchFamily="34" charset="0"/>
                <a:ea typeface="Segoe UI" panose="020B0502040204020203" pitchFamily="34" charset="0"/>
                <a:cs typeface="Segoe UI" panose="020B0502040204020203" pitchFamily="34" charset="0"/>
                <a:hlinkClick r:id="rId4"/>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26</a:t>
            </a:fld>
            <a:endParaRPr lang="en-US"/>
          </a:p>
        </p:txBody>
      </p:sp>
    </p:spTree>
    <p:extLst>
      <p:ext uri="{BB962C8B-B14F-4D97-AF65-F5344CB8AC3E}">
        <p14:creationId xmlns:p14="http://schemas.microsoft.com/office/powerpoint/2010/main" val="1782042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8165" defTabSz="396912">
              <a:spcBef>
                <a:spcPts val="206"/>
              </a:spcBef>
            </a:pPr>
            <a:r>
              <a:rPr lang="en-US" sz="1200" b="1" kern="0" dirty="0">
                <a:latin typeface="Arial" panose="020B0604020202020204" pitchFamily="34" charset="0"/>
                <a:cs typeface="Arial" panose="020B0604020202020204" pitchFamily="34" charset="0"/>
              </a:rPr>
              <a:t>Contraindications  </a:t>
            </a:r>
          </a:p>
          <a:p>
            <a:pPr indent="-188165" defTabSz="396912">
              <a:spcBef>
                <a:spcPts val="206"/>
              </a:spcBef>
              <a:buFont typeface="Arial" panose="020B0604020202020204" pitchFamily="34" charset="0"/>
              <a:buChar char="•"/>
            </a:pPr>
            <a:r>
              <a:rPr lang="en-US" sz="1200" b="1" kern="0" dirty="0">
                <a:latin typeface="Arial" panose="020B0604020202020204" pitchFamily="34" charset="0"/>
                <a:cs typeface="Arial" panose="020B0604020202020204" pitchFamily="34" charset="0"/>
              </a:rPr>
              <a:t>Children younger than 2 years of age and/or adults 50 years and older (not licensed)</a:t>
            </a:r>
          </a:p>
          <a:p>
            <a:pPr indent="-188165" defTabSz="396912">
              <a:spcBef>
                <a:spcPts val="206"/>
              </a:spcBef>
              <a:buFont typeface="Arial" panose="020B0604020202020204" pitchFamily="34" charset="0"/>
              <a:buChar char="•"/>
              <a:defRPr/>
            </a:pPr>
            <a:r>
              <a:rPr lang="en-US" sz="1200" kern="0" dirty="0">
                <a:latin typeface="Arial" panose="020B0604020202020204" pitchFamily="34" charset="0"/>
                <a:cs typeface="Arial" panose="020B0604020202020204" pitchFamily="34" charset="0"/>
              </a:rPr>
              <a:t>History of severe allergic reaction to a previous dose of any influenza vaccine or to any vaccine component (excluding egg)</a:t>
            </a:r>
            <a:endParaRPr lang="en-US" sz="1200" b="1" kern="0" dirty="0">
              <a:latin typeface="Arial" panose="020B0604020202020204" pitchFamily="34" charset="0"/>
              <a:cs typeface="Arial" panose="020B0604020202020204" pitchFamily="34" charset="0"/>
            </a:endParaRPr>
          </a:p>
          <a:p>
            <a:pPr indent="-188165" defTabSz="396912">
              <a:spcBef>
                <a:spcPts val="206"/>
              </a:spcBef>
              <a:buFont typeface="Arial" panose="020B0604020202020204" pitchFamily="34" charset="0"/>
              <a:buChar char="•"/>
            </a:pPr>
            <a:r>
              <a:rPr lang="en-US" sz="1200" kern="0" dirty="0">
                <a:latin typeface="Arial" panose="020B0604020202020204" pitchFamily="34" charset="0"/>
                <a:cs typeface="Arial" panose="020B0604020202020204" pitchFamily="34" charset="0"/>
              </a:rPr>
              <a:t>Children 2-4 years of age with a diagnosis of asthma or who have had a history of wheezing in the past 12 months, as reported by a parent or caregiver that a HCP has told them the child has had wheezing or asthma or whose medical record indicates an episode within the last 12 months</a:t>
            </a:r>
          </a:p>
          <a:p>
            <a:pPr indent="-188165" defTabSz="396912">
              <a:spcBef>
                <a:spcPts val="206"/>
              </a:spcBef>
              <a:buFont typeface="Arial" panose="020B0604020202020204" pitchFamily="34" charset="0"/>
              <a:buChar char="•"/>
            </a:pPr>
            <a:r>
              <a:rPr lang="en-US" sz="1200" kern="0" dirty="0">
                <a:latin typeface="Arial" panose="020B0604020202020204" pitchFamily="34" charset="0"/>
                <a:cs typeface="Arial" panose="020B0604020202020204" pitchFamily="34" charset="0"/>
              </a:rPr>
              <a:t>Children 2-17 years of age who are receiving aspirin or salicylate-containing medications</a:t>
            </a:r>
          </a:p>
          <a:p>
            <a:pPr indent="-188165" defTabSz="396912">
              <a:spcBef>
                <a:spcPts val="206"/>
              </a:spcBef>
              <a:buFont typeface="Arial" panose="020B0604020202020204" pitchFamily="34" charset="0"/>
              <a:buChar char="•"/>
            </a:pPr>
            <a:r>
              <a:rPr lang="en-US" sz="1200" kern="0" dirty="0">
                <a:latin typeface="Arial" panose="020B0604020202020204" pitchFamily="34" charset="0"/>
                <a:cs typeface="Arial" panose="020B0604020202020204" pitchFamily="34" charset="0"/>
              </a:rPr>
              <a:t>Persons who are immunocompromised, due to any cause (includes but is not limited to medications</a:t>
            </a:r>
            <a:r>
              <a:rPr lang="en-US" sz="1200" b="1" kern="0" dirty="0">
                <a:latin typeface="Arial" panose="020B0604020202020204" pitchFamily="34" charset="0"/>
                <a:cs typeface="Arial" panose="020B0604020202020204" pitchFamily="34" charset="0"/>
              </a:rPr>
              <a:t> </a:t>
            </a:r>
            <a:r>
              <a:rPr lang="en-US" sz="1200" kern="0" dirty="0">
                <a:latin typeface="Arial" panose="020B0604020202020204" pitchFamily="34" charset="0"/>
                <a:cs typeface="Arial" panose="020B0604020202020204" pitchFamily="34" charset="0"/>
              </a:rPr>
              <a:t>and HIV infection)</a:t>
            </a:r>
          </a:p>
          <a:p>
            <a:pPr indent="-188165" defTabSz="396912">
              <a:spcBef>
                <a:spcPts val="206"/>
              </a:spcBef>
              <a:buFont typeface="Arial" panose="020B0604020202020204" pitchFamily="34" charset="0"/>
              <a:buChar char="•"/>
              <a:defRPr/>
            </a:pPr>
            <a:r>
              <a:rPr lang="en-US" sz="1200" kern="0" dirty="0">
                <a:latin typeface="Arial" panose="020B0604020202020204" pitchFamily="34" charset="0"/>
                <a:cs typeface="Arial" panose="020B0604020202020204" pitchFamily="34" charset="0"/>
              </a:rPr>
              <a:t>Certain at-risk population including anatomic or functional asplenia, cochlear implants, cerebrospinal fluid-oropharyngeal communication </a:t>
            </a:r>
          </a:p>
          <a:p>
            <a:pPr indent="-188165" defTabSz="396912">
              <a:spcBef>
                <a:spcPts val="206"/>
              </a:spcBef>
              <a:buFont typeface="Arial" panose="020B0604020202020204" pitchFamily="34" charset="0"/>
              <a:buChar char="•"/>
            </a:pPr>
            <a:r>
              <a:rPr lang="en-US" sz="1200" kern="0" dirty="0">
                <a:latin typeface="Arial" panose="020B0604020202020204" pitchFamily="34" charset="0"/>
                <a:cs typeface="Arial" panose="020B0604020202020204" pitchFamily="34" charset="0"/>
              </a:rPr>
              <a:t>Close contacts and caregivers of severely immunosuppressed persons who require a protected environment</a:t>
            </a:r>
          </a:p>
          <a:p>
            <a:pPr indent="-188165" defTabSz="396912">
              <a:spcBef>
                <a:spcPts val="206"/>
              </a:spcBef>
              <a:buFont typeface="Arial" panose="020B0604020202020204" pitchFamily="34" charset="0"/>
              <a:buChar char="•"/>
            </a:pPr>
            <a:r>
              <a:rPr lang="en-US" sz="1200" kern="0" dirty="0">
                <a:latin typeface="Arial" panose="020B0604020202020204" pitchFamily="34" charset="0"/>
                <a:cs typeface="Arial" panose="020B0604020202020204" pitchFamily="34" charset="0"/>
              </a:rPr>
              <a:t>Pregnancy</a:t>
            </a:r>
          </a:p>
          <a:p>
            <a:pPr indent="-188165" defTabSz="396912">
              <a:spcBef>
                <a:spcPts val="206"/>
              </a:spcBef>
              <a:buFont typeface="Arial" panose="020B0604020202020204" pitchFamily="34" charset="0"/>
              <a:buChar char="•"/>
            </a:pPr>
            <a:r>
              <a:rPr lang="en-US" sz="1200" kern="0" dirty="0">
                <a:latin typeface="Arial" panose="020B0604020202020204" pitchFamily="34" charset="0"/>
                <a:cs typeface="Arial" panose="020B0604020202020204" pitchFamily="34" charset="0"/>
              </a:rPr>
              <a:t>Persons who have received influenza antiviral medications within the previous 48 hours</a:t>
            </a:r>
            <a:endParaRPr lang="en-US" sz="1200" dirty="0">
              <a:latin typeface="Arial" panose="020B0604020202020204" pitchFamily="34" charset="0"/>
              <a:cs typeface="Arial" panose="020B0604020202020204" pitchFamily="34" charset="0"/>
            </a:endParaRPr>
          </a:p>
          <a:p>
            <a:pPr defTabSz="1092774">
              <a:defRPr/>
            </a:pPr>
            <a:endParaRPr lang="en-US" sz="1200" b="1" dirty="0">
              <a:latin typeface="Arial" panose="020B0604020202020204" pitchFamily="34" charset="0"/>
              <a:cs typeface="Arial" panose="020B0604020202020204" pitchFamily="34" charset="0"/>
            </a:endParaRPr>
          </a:p>
          <a:p>
            <a:pPr defTabSz="1092774">
              <a:defRPr/>
            </a:pPr>
            <a:r>
              <a:rPr lang="en-US" sz="1200" b="1" dirty="0">
                <a:latin typeface="Arial" panose="020B0604020202020204" pitchFamily="34" charset="0"/>
                <a:cs typeface="Arial" panose="020B0604020202020204" pitchFamily="34" charset="0"/>
              </a:rPr>
              <a:t>Precautions include:</a:t>
            </a:r>
          </a:p>
          <a:p>
            <a:pPr marL="176405" indent="-176405" defTabSz="1092774">
              <a:buFont typeface="Arial" panose="020B0604020202020204" pitchFamily="34" charset="0"/>
              <a:buChar char="•"/>
              <a:defRPr/>
            </a:pPr>
            <a:r>
              <a:rPr lang="en-US" sz="1200" dirty="0">
                <a:latin typeface="Arial" panose="020B0604020202020204" pitchFamily="34" charset="0"/>
                <a:cs typeface="Arial" panose="020B0604020202020204" pitchFamily="34" charset="0"/>
              </a:rPr>
              <a:t>Moderate or severe acute illness with/without fever (general precaution for vaccination) </a:t>
            </a:r>
          </a:p>
          <a:p>
            <a:pPr marL="176405" indent="-176405" defTabSz="1092774">
              <a:buFont typeface="Arial" panose="020B0604020202020204" pitchFamily="34" charset="0"/>
              <a:buChar char="•"/>
              <a:defRPr/>
            </a:pPr>
            <a:r>
              <a:rPr lang="en-US" sz="1200" dirty="0">
                <a:latin typeface="Arial" panose="020B0604020202020204" pitchFamily="34" charset="0"/>
                <a:cs typeface="Arial" panose="020B0604020202020204" pitchFamily="34" charset="0"/>
              </a:rPr>
              <a:t>A history of Guillain Barre syndrome 6 weeks after receipt of a previous dose of the influenza vaccine (precaution for use of all influenza vaccine presentations)</a:t>
            </a:r>
          </a:p>
          <a:p>
            <a:pPr marL="176405" indent="-176405" defTabSz="1092774">
              <a:buFont typeface="Arial" panose="020B0604020202020204" pitchFamily="34" charset="0"/>
              <a:buChar char="•"/>
              <a:defRPr/>
            </a:pPr>
            <a:r>
              <a:rPr lang="en-US" sz="1200" kern="0" dirty="0">
                <a:latin typeface="Arial" panose="020B0604020202020204" pitchFamily="34" charset="0"/>
                <a:cs typeface="Arial" panose="020B0604020202020204" pitchFamily="34" charset="0"/>
              </a:rPr>
              <a:t>Asthma in people 5 yrs. of age and older</a:t>
            </a:r>
          </a:p>
          <a:p>
            <a:pPr marL="176405" indent="-176405" defTabSz="1092774">
              <a:buFont typeface="Arial" panose="020B0604020202020204" pitchFamily="34" charset="0"/>
              <a:buChar char="•"/>
              <a:defRPr/>
            </a:pPr>
            <a:r>
              <a:rPr lang="en-US" sz="1200" kern="0" dirty="0">
                <a:latin typeface="Arial" panose="020B0604020202020204" pitchFamily="34" charset="0"/>
                <a:cs typeface="Arial" panose="020B0604020202020204" pitchFamily="34" charset="0"/>
              </a:rPr>
              <a:t>Presence of an underlying medical condition (other than those previously listed in which LAIV4 should not be used) that might predispose to severe illness with wild-type influenza virus infection such as lung disease, heart disease (excluding isolated hypertension), kidney disease (i.e. diabetes), kidney or liver disorders, neurologic/neuromuscular, or metabolic disorders</a:t>
            </a:r>
          </a:p>
          <a:p>
            <a:pPr marL="176405" indent="-176405" defTabSz="1092774">
              <a:buFont typeface="Arial" panose="020B0604020202020204" pitchFamily="34" charset="0"/>
              <a:buChar char="•"/>
              <a:defRPr/>
            </a:pPr>
            <a:endParaRPr lang="en-US" sz="1200" kern="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References:</a:t>
            </a:r>
          </a:p>
          <a:p>
            <a:pPr marL="228600" indent="-228600">
              <a:buFont typeface="+mj-lt"/>
              <a:buAutoNum type="arabicPeriod"/>
            </a:pPr>
            <a:r>
              <a:rPr lang="en-US" sz="1200" u="sng" dirty="0">
                <a:latin typeface="+mn-lt"/>
                <a:cs typeface="Arial" panose="020B0604020202020204" pitchFamily="34" charset="0"/>
              </a:rPr>
              <a:t>Prevention and Control of Seasonal Influenza with Vaccines: Recommendations of the Advisory Committee on Immunization Practices — United States, 2021–22 Influenza Season</a:t>
            </a:r>
            <a:r>
              <a:rPr lang="en-US" sz="1200" dirty="0">
                <a:latin typeface="+mn-lt"/>
                <a:cs typeface="Arial" panose="020B0604020202020204" pitchFamily="34" charset="0"/>
              </a:rPr>
              <a:t>; MMWR/ </a:t>
            </a:r>
            <a:r>
              <a:rPr lang="en-US" sz="1200" i="1" dirty="0">
                <a:latin typeface="+mn-lt"/>
                <a:cs typeface="Arial" panose="020B0604020202020204" pitchFamily="34" charset="0"/>
              </a:rPr>
              <a:t>Recommendations and Reports </a:t>
            </a:r>
            <a:r>
              <a:rPr lang="en-US" sz="1200" dirty="0">
                <a:latin typeface="+mn-lt"/>
                <a:cs typeface="Arial" panose="020B0604020202020204" pitchFamily="34" charset="0"/>
              </a:rPr>
              <a:t>/ August 27, 2021 / 70(5);1–28</a:t>
            </a:r>
          </a:p>
          <a:p>
            <a:pPr marL="228600" indent="-228600">
              <a:buFont typeface="+mj-lt"/>
              <a:buAutoNum type="arabicPeriod"/>
            </a:pPr>
            <a:r>
              <a:rPr lang="en-US" sz="1200" dirty="0">
                <a:latin typeface="Arial" panose="020B0604020202020204" pitchFamily="34" charset="0"/>
                <a:cs typeface="Arial" panose="020B0604020202020204" pitchFamily="34" charset="0"/>
                <a:hlinkClick r:id="rId3"/>
              </a:rPr>
              <a:t>https://www.cdc.gov/flu/prevent/nasalspray.htm</a:t>
            </a:r>
            <a:r>
              <a:rPr lang="en-US" sz="1200" dirty="0">
                <a:latin typeface="Arial" panose="020B0604020202020204" pitchFamily="34" charset="0"/>
                <a:cs typeface="Arial" panose="020B0604020202020204" pitchFamily="34" charset="0"/>
              </a:rPr>
              <a:t> </a:t>
            </a:r>
          </a:p>
          <a:p>
            <a:pPr marL="228600" indent="-228600">
              <a:buFont typeface="+mj-lt"/>
              <a:buAutoNum type="arabicPeriod"/>
            </a:pPr>
            <a:r>
              <a:rPr lang="en-US" sz="1200" b="0" dirty="0">
                <a:latin typeface="Segoe UI" panose="020B0502040204020203" pitchFamily="34" charset="0"/>
                <a:ea typeface="Segoe UI" panose="020B0502040204020203" pitchFamily="34" charset="0"/>
                <a:cs typeface="Segoe UI" panose="020B0502040204020203" pitchFamily="34" charset="0"/>
                <a:hlinkClick r:id="rId4"/>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a:p>
            <a:pPr marL="176405" indent="-176405" defTabSz="1092774">
              <a:buFont typeface="Arial" panose="020B0604020202020204" pitchFamily="34" charset="0"/>
              <a:buChar char="•"/>
              <a:defRPr/>
            </a:pPr>
            <a:endParaRPr lang="en-US" sz="1200" kern="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27</a:t>
            </a:fld>
            <a:endParaRPr lang="en-US"/>
          </a:p>
        </p:txBody>
      </p:sp>
    </p:spTree>
    <p:extLst>
      <p:ext uri="{BB962C8B-B14F-4D97-AF65-F5344CB8AC3E}">
        <p14:creationId xmlns:p14="http://schemas.microsoft.com/office/powerpoint/2010/main" val="986374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cs typeface="Arial" panose="020B0604020202020204" pitchFamily="34" charset="0"/>
              </a:rPr>
              <a:t>This is the Influenza vaccine dosing algorithm for children aged 6 months through 8 years developed by ACIP for the 2021-22 influenza season.</a:t>
            </a:r>
          </a:p>
          <a:p>
            <a:endParaRPr lang="en-US" sz="1000" dirty="0">
              <a:latin typeface="+mn-lt"/>
              <a:cs typeface="Arial" panose="020B0604020202020204" pitchFamily="34" charset="0"/>
            </a:endParaRPr>
          </a:p>
          <a:p>
            <a:pPr marL="171450" indent="-171450">
              <a:buFont typeface="Arial" panose="020B0604020202020204" pitchFamily="34" charset="0"/>
              <a:buChar char="•"/>
            </a:pPr>
            <a:r>
              <a:rPr lang="en-US" sz="1000" dirty="0">
                <a:latin typeface="+mn-lt"/>
                <a:cs typeface="Arial" panose="020B0604020202020204" pitchFamily="34" charset="0"/>
              </a:rPr>
              <a:t>For those aged 6 months through 8 years, the number of doses of influenza vaccine needed for the 2021–22 influenza season is determined as follows:</a:t>
            </a:r>
          </a:p>
          <a:p>
            <a:pPr marL="633605" lvl="1" indent="-176405">
              <a:buFont typeface="Arial" panose="020B0604020202020204" pitchFamily="34" charset="0"/>
              <a:buChar char="•"/>
            </a:pPr>
            <a:r>
              <a:rPr lang="en-US" sz="1000" b="1" dirty="0">
                <a:latin typeface="+mn-lt"/>
                <a:cs typeface="Arial" panose="020B0604020202020204" pitchFamily="34" charset="0"/>
              </a:rPr>
              <a:t>Those who have previously received ≥2 total doses of trivalent or quadrivalent influenza vaccine ≥4 weeks apart before July 1, 2021, require only 1 dose for 2021-22</a:t>
            </a:r>
            <a:r>
              <a:rPr lang="en-US" sz="1000" dirty="0">
                <a:latin typeface="+mn-lt"/>
                <a:cs typeface="Arial" panose="020B0604020202020204" pitchFamily="34" charset="0"/>
              </a:rPr>
              <a:t>. The 2 previous doses of influenza vaccine do not need to have been administered in the same season or consecutive seasons.</a:t>
            </a:r>
          </a:p>
          <a:p>
            <a:pPr marL="633605" lvl="1" indent="-176405">
              <a:buFont typeface="Arial" panose="020B0604020202020204" pitchFamily="34" charset="0"/>
              <a:buChar char="•"/>
            </a:pPr>
            <a:r>
              <a:rPr lang="en-US" sz="1000" dirty="0">
                <a:latin typeface="+mn-lt"/>
                <a:cs typeface="Arial" panose="020B0604020202020204" pitchFamily="34" charset="0"/>
              </a:rPr>
              <a:t>Those who have not previously received ≥2 doses of trivalent or quadrivalent influenza vaccine ≥4 weeks apart before July 1, 2021, or whose previous influenza vaccination history is unknown, </a:t>
            </a:r>
            <a:r>
              <a:rPr lang="en-US" sz="1000" b="1" dirty="0">
                <a:latin typeface="+mn-lt"/>
                <a:cs typeface="Arial" panose="020B0604020202020204" pitchFamily="34" charset="0"/>
              </a:rPr>
              <a:t>require 2 doses for 2021-22</a:t>
            </a:r>
            <a:r>
              <a:rPr lang="en-US" sz="1000" dirty="0">
                <a:latin typeface="+mn-lt"/>
                <a:cs typeface="Arial" panose="020B0604020202020204" pitchFamily="34" charset="0"/>
              </a:rPr>
              <a:t>. The interval between the 2 doses should be ≥4 weeks. </a:t>
            </a:r>
            <a:r>
              <a:rPr lang="en-US" sz="1000" b="1" dirty="0">
                <a:latin typeface="+mn-lt"/>
                <a:cs typeface="Arial" panose="020B0604020202020204" pitchFamily="34" charset="0"/>
              </a:rPr>
              <a:t>Two doses are recommended even if the child turns age 9 years between receipt of dose 1 and dose 2.</a:t>
            </a:r>
          </a:p>
          <a:p>
            <a:pPr marL="176405" indent="-176405">
              <a:buFont typeface="Arial" panose="020B0604020202020204" pitchFamily="34" charset="0"/>
              <a:buChar char="•"/>
            </a:pPr>
            <a:r>
              <a:rPr lang="en-US" sz="1000" b="0" dirty="0">
                <a:latin typeface="+mn-lt"/>
                <a:cs typeface="Arial" panose="020B0604020202020204" pitchFamily="34" charset="0"/>
              </a:rPr>
              <a:t>1 dose for all persons ages 9 years and older </a:t>
            </a:r>
          </a:p>
          <a:p>
            <a:endParaRPr lang="en-US" sz="1000" dirty="0">
              <a:latin typeface="+mn-lt"/>
              <a:cs typeface="Arial" panose="020B0604020202020204" pitchFamily="34" charset="0"/>
            </a:endParaRPr>
          </a:p>
          <a:p>
            <a:r>
              <a:rPr lang="en-US" sz="1000" b="1" dirty="0">
                <a:latin typeface="+mn-lt"/>
                <a:cs typeface="Arial" panose="020B0604020202020204" pitchFamily="34" charset="0"/>
              </a:rPr>
              <a:t>References:</a:t>
            </a:r>
          </a:p>
          <a:p>
            <a:r>
              <a:rPr lang="en-US" sz="1000" b="0" dirty="0">
                <a:latin typeface="+mn-lt"/>
                <a:cs typeface="Arial" panose="020B0604020202020204" pitchFamily="34" charset="0"/>
              </a:rPr>
              <a:t>1. </a:t>
            </a:r>
            <a:r>
              <a:rPr lang="en-US" sz="1000" u="sng" dirty="0">
                <a:latin typeface="+mn-lt"/>
                <a:cs typeface="Arial" panose="020B0604020202020204" pitchFamily="34" charset="0"/>
              </a:rPr>
              <a:t>Prevention and Control of Seasonal Influenza with Vaccines: Recommendations of the Advisory Committee on Immunization Practices — United States, 2021–22 Influenza Season</a:t>
            </a:r>
            <a:r>
              <a:rPr lang="en-US" sz="1000" dirty="0">
                <a:latin typeface="+mn-lt"/>
                <a:cs typeface="Arial" panose="020B0604020202020204" pitchFamily="34" charset="0"/>
              </a:rPr>
              <a:t>; MMWR / </a:t>
            </a:r>
            <a:r>
              <a:rPr lang="en-US" sz="1000" i="1" dirty="0">
                <a:latin typeface="+mn-lt"/>
                <a:cs typeface="Arial" panose="020B0604020202020204" pitchFamily="34" charset="0"/>
              </a:rPr>
              <a:t>Recommendations and Reports </a:t>
            </a:r>
            <a:r>
              <a:rPr lang="en-US" sz="1000" dirty="0">
                <a:latin typeface="+mn-lt"/>
                <a:cs typeface="Arial" panose="020B0604020202020204" pitchFamily="34" charset="0"/>
              </a:rPr>
              <a:t>/ August 27, 2021 / 70(5);1–28</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28</a:t>
            </a:fld>
            <a:endParaRPr lang="en-US"/>
          </a:p>
        </p:txBody>
      </p:sp>
    </p:spTree>
    <p:extLst>
      <p:ext uri="{BB962C8B-B14F-4D97-AF65-F5344CB8AC3E}">
        <p14:creationId xmlns:p14="http://schemas.microsoft.com/office/powerpoint/2010/main" val="1829184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For the 2021-22 season:</a:t>
            </a:r>
          </a:p>
          <a:p>
            <a:pPr marL="171450" indent="-171450" algn="l">
              <a:buFont typeface="Arial" panose="020B0604020202020204" pitchFamily="34" charset="0"/>
              <a:buChar char="•"/>
            </a:pPr>
            <a:r>
              <a:rPr lang="en-US" sz="1200" b="0" i="0" dirty="0">
                <a:solidFill>
                  <a:srgbClr val="000000"/>
                </a:solidFill>
                <a:effectLst/>
                <a:latin typeface="+mn-lt"/>
              </a:rPr>
              <a:t>All seasonal influenza vaccines expected to be available for the 2021</a:t>
            </a:r>
            <a:r>
              <a:rPr lang="en-US" sz="1200" b="0" i="1" dirty="0">
                <a:solidFill>
                  <a:srgbClr val="000000"/>
                </a:solidFill>
                <a:effectLst/>
                <a:latin typeface="+mn-lt"/>
              </a:rPr>
              <a:t>–</a:t>
            </a:r>
            <a:r>
              <a:rPr lang="en-US" sz="1200" b="0" i="0" dirty="0">
                <a:solidFill>
                  <a:srgbClr val="000000"/>
                </a:solidFill>
                <a:effectLst/>
                <a:latin typeface="+mn-lt"/>
              </a:rPr>
              <a:t>22 season are quadrivalent, containing hemagglutinin (HA) derived from one influenza A(H1N1)pdm09 virus, one influenza A(H3N2) virus, one influenza B/Victoria lineage virus, and one influenza B/Yamagata lineage virus.</a:t>
            </a:r>
          </a:p>
          <a:p>
            <a:pPr marL="171450" indent="-171450" algn="l">
              <a:buFont typeface="Arial" panose="020B0604020202020204" pitchFamily="34" charset="0"/>
              <a:buChar char="•"/>
            </a:pPr>
            <a:r>
              <a:rPr lang="en-US" sz="1200" b="0" i="0" dirty="0">
                <a:solidFill>
                  <a:srgbClr val="000000"/>
                </a:solidFill>
                <a:effectLst/>
                <a:latin typeface="+mn-lt"/>
              </a:rPr>
              <a:t>The composition of the 2021–22 U.S. seasonal influenza vaccines includes updates to the influenza A(H1N1)pdm09 and influenza A(H3N2) components. For the 2021–22 season, U.S.-licensed influenza vaccines will contain an influenza A/Victoria/2570/2019 (H1N1)pdm09-like virus (for egg-based vaccines) or an influenza A/Wisconsin/588/2019 (H1N1)pdm09-like virus (for cell culture–based and recombinant vaccines); an influenza A/Cambodia/e0826360/2020 (H3N2)-like virus; an influenza B/Washington/02/2019 (Victoria lineage)-like virus; and an influenza B/Phuket/3073/2013 (Yamagata lineage)-like virus.</a:t>
            </a:r>
          </a:p>
          <a:p>
            <a:pPr marL="171450" indent="-171450" algn="l">
              <a:buFont typeface="Arial" panose="020B0604020202020204" pitchFamily="34" charset="0"/>
              <a:buChar char="•"/>
            </a:pPr>
            <a:r>
              <a:rPr lang="en-US" sz="1800" b="0" i="0" dirty="0">
                <a:solidFill>
                  <a:srgbClr val="000000"/>
                </a:solidFill>
                <a:effectLst/>
                <a:latin typeface="Open Sans" panose="020B0606030504020204" pitchFamily="34" charset="0"/>
              </a:rPr>
              <a:t> </a:t>
            </a:r>
            <a:r>
              <a:rPr lang="en-US" sz="1200" b="0" i="0" dirty="0">
                <a:solidFill>
                  <a:srgbClr val="000000"/>
                </a:solidFill>
                <a:effectLst/>
                <a:latin typeface="+mn-lt"/>
              </a:rPr>
              <a:t>Interim clinical guidance for the use of COVID-19 vaccines is available at </a:t>
            </a:r>
            <a:r>
              <a:rPr lang="en-US" sz="1200" b="0" i="0" u="none" strike="noStrike" dirty="0">
                <a:solidFill>
                  <a:srgbClr val="075290"/>
                </a:solidFill>
                <a:effectLst/>
                <a:latin typeface="+mn-lt"/>
                <a:hlinkClick r:id="rId3"/>
              </a:rPr>
              <a:t>https://www.cdc.gov/vaccines/covid-19/clinical-considerations/covid-19-vaccines-us.html</a:t>
            </a:r>
            <a:r>
              <a:rPr lang="en-US" sz="1200" b="0" i="0" dirty="0">
                <a:solidFill>
                  <a:srgbClr val="000000"/>
                </a:solidFill>
                <a:effectLst/>
                <a:latin typeface="+mn-lt"/>
              </a:rPr>
              <a:t>.</a:t>
            </a:r>
          </a:p>
          <a:p>
            <a:pPr defTabSz="940826">
              <a:defRPr/>
            </a:pPr>
            <a:endParaRPr lang="en-US" sz="1200" b="1" dirty="0">
              <a:latin typeface="+mn-lt"/>
              <a:cs typeface="Arial" panose="020B0604020202020204" pitchFamily="34" charset="0"/>
            </a:endParaRPr>
          </a:p>
          <a:p>
            <a:pPr defTabSz="940826">
              <a:defRPr/>
            </a:pPr>
            <a:r>
              <a:rPr lang="en-US" sz="1200" b="1" dirty="0">
                <a:latin typeface="+mn-lt"/>
                <a:cs typeface="Arial" panose="020B0604020202020204" pitchFamily="34" charset="0"/>
              </a:rPr>
              <a:t>References:</a:t>
            </a:r>
          </a:p>
          <a:p>
            <a:pPr marL="228600" indent="-228600">
              <a:buAutoNum type="arabicPeriod"/>
            </a:pPr>
            <a:r>
              <a:rPr lang="en-US" sz="1200" u="sng" dirty="0">
                <a:latin typeface="+mn-lt"/>
                <a:cs typeface="Arial" panose="020B0604020202020204" pitchFamily="34" charset="0"/>
              </a:rPr>
              <a:t>Prevention and Control of Seasonal Influenza with Vaccines: Recommendations of the Advisory Committee on Immunization Practices — United States, 2021–22 Influenza Season</a:t>
            </a:r>
            <a:r>
              <a:rPr lang="en-US" sz="1200" dirty="0">
                <a:latin typeface="+mn-lt"/>
                <a:cs typeface="Arial" panose="020B0604020202020204" pitchFamily="34" charset="0"/>
              </a:rPr>
              <a:t>; MMWR/ </a:t>
            </a:r>
            <a:r>
              <a:rPr lang="en-US" sz="1200" i="1" dirty="0">
                <a:latin typeface="+mn-lt"/>
                <a:cs typeface="Arial" panose="020B0604020202020204" pitchFamily="34" charset="0"/>
              </a:rPr>
              <a:t>Recommendations and Reports </a:t>
            </a:r>
            <a:r>
              <a:rPr lang="en-US" sz="1200" dirty="0">
                <a:latin typeface="+mn-lt"/>
                <a:cs typeface="Arial" panose="020B0604020202020204" pitchFamily="34" charset="0"/>
              </a:rPr>
              <a:t>/ August 27, 2021 / 70(5);1–28</a:t>
            </a:r>
          </a:p>
          <a:p>
            <a:pPr marL="228600" indent="-228600">
              <a:buAutoNum type="arabicPeriod"/>
            </a:pPr>
            <a:r>
              <a:rPr lang="en-US" sz="1200" b="0" i="0" u="none" strike="noStrike" dirty="0">
                <a:solidFill>
                  <a:srgbClr val="075290"/>
                </a:solidFill>
                <a:effectLst/>
                <a:latin typeface="+mn-lt"/>
                <a:hlinkClick r:id="rId3"/>
              </a:rPr>
              <a:t>https://www.cdc.gov/vaccines/covid-19/clinical-considerations/covid-19-vaccines-us.html</a:t>
            </a:r>
            <a:endParaRPr lang="en-US" sz="1200"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29</a:t>
            </a:fld>
            <a:endParaRPr lang="en-US"/>
          </a:p>
        </p:txBody>
      </p:sp>
    </p:spTree>
    <p:extLst>
      <p:ext uri="{BB962C8B-B14F-4D97-AF65-F5344CB8AC3E}">
        <p14:creationId xmlns:p14="http://schemas.microsoft.com/office/powerpoint/2010/main" val="13107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F22C30-83F4-4A4F-A76B-34E5AA965BCA}" type="slidenum">
              <a:rPr lang="en-US" smtClean="0"/>
              <a:t>3</a:t>
            </a:fld>
            <a:endParaRPr lang="en-US"/>
          </a:p>
        </p:txBody>
      </p:sp>
    </p:spTree>
    <p:extLst>
      <p:ext uri="{BB962C8B-B14F-4D97-AF65-F5344CB8AC3E}">
        <p14:creationId xmlns:p14="http://schemas.microsoft.com/office/powerpoint/2010/main" val="1915955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Routine vaccination</a:t>
            </a:r>
          </a:p>
          <a:p>
            <a:pPr marL="176405" indent="-176405">
              <a:buFont typeface="Arial" panose="020B0604020202020204" pitchFamily="34" charset="0"/>
              <a:buChar char="•"/>
            </a:pPr>
            <a:r>
              <a:rPr lang="en-US" sz="1200" dirty="0">
                <a:latin typeface="+mn-lt"/>
                <a:cs typeface="Arial" panose="020B0604020202020204" pitchFamily="34" charset="0"/>
              </a:rPr>
              <a:t>First Dose: 12–15 months of age; </a:t>
            </a:r>
            <a:r>
              <a:rPr lang="en-US" sz="1200" dirty="0">
                <a:latin typeface="+mn-lt"/>
              </a:rPr>
              <a:t>Note: for dose 1 in children aged 12–47 months, it is recommended to administer MMR and varicella vaccines separately. MMRV may be used if parents or caregivers express a preference.</a:t>
            </a:r>
            <a:endParaRPr lang="en-US" sz="1200" dirty="0">
              <a:latin typeface="+mn-lt"/>
              <a:cs typeface="Arial" panose="020B0604020202020204" pitchFamily="34" charset="0"/>
            </a:endParaRPr>
          </a:p>
          <a:p>
            <a:pPr marL="176405" indent="-176405">
              <a:buFont typeface="Arial" panose="020B0604020202020204" pitchFamily="34" charset="0"/>
              <a:buChar char="•"/>
            </a:pPr>
            <a:r>
              <a:rPr lang="en-US" sz="1200" dirty="0">
                <a:latin typeface="+mn-lt"/>
                <a:cs typeface="Arial" panose="020B0604020202020204" pitchFamily="34" charset="0"/>
              </a:rPr>
              <a:t>Second Dose: 4–6 years of age;</a:t>
            </a:r>
            <a:r>
              <a:rPr lang="en-US" sz="1200" baseline="0" dirty="0">
                <a:latin typeface="+mn-lt"/>
                <a:cs typeface="Arial" panose="020B0604020202020204" pitchFamily="34" charset="0"/>
              </a:rPr>
              <a:t> </a:t>
            </a:r>
            <a:r>
              <a:rPr lang="en-US" sz="1200" dirty="0">
                <a:latin typeface="+mn-lt"/>
                <a:cs typeface="Arial" panose="020B0604020202020204" pitchFamily="34" charset="0"/>
              </a:rPr>
              <a:t>may be given earlier, if at least 28 days (4 weeks) after the 1st dose</a:t>
            </a:r>
          </a:p>
          <a:p>
            <a:pPr marL="176405" indent="-176405">
              <a:buFont typeface="Arial" panose="020B0604020202020204" pitchFamily="34" charset="0"/>
              <a:buChar char="•"/>
            </a:pPr>
            <a:r>
              <a:rPr lang="en-US" sz="1200" dirty="0">
                <a:latin typeface="+mn-lt"/>
                <a:cs typeface="Arial" panose="020B0604020202020204" pitchFamily="34" charset="0"/>
              </a:rPr>
              <a:t>Either MMR or MMRV can be administered</a:t>
            </a:r>
          </a:p>
          <a:p>
            <a:pPr marL="0" indent="0">
              <a:buFont typeface="Arial" panose="020B0604020202020204" pitchFamily="34" charset="0"/>
              <a:buNone/>
            </a:pPr>
            <a:endParaRPr lang="en-US" sz="1200" b="1" dirty="0">
              <a:latin typeface="+mn-lt"/>
              <a:ea typeface="Segoe UI" panose="020B0502040204020203" pitchFamily="34" charset="0"/>
              <a:cs typeface="Arial" panose="020B0604020202020204" pitchFamily="34" charset="0"/>
            </a:endParaRPr>
          </a:p>
          <a:p>
            <a:pPr marL="0" indent="0">
              <a:buFont typeface="Arial" panose="020B0604020202020204" pitchFamily="34" charset="0"/>
              <a:buNone/>
            </a:pPr>
            <a:r>
              <a:rPr lang="en-US" sz="1200" b="1" dirty="0">
                <a:latin typeface="+mn-lt"/>
                <a:ea typeface="Segoe UI" panose="020B0502040204020203" pitchFamily="34" charset="0"/>
                <a:cs typeface="Arial" panose="020B0604020202020204" pitchFamily="34" charset="0"/>
              </a:rPr>
              <a:t>Catch-up vaccination</a:t>
            </a:r>
          </a:p>
          <a:p>
            <a:pPr marL="176405" indent="-176405">
              <a:buFont typeface="Arial" panose="020B0604020202020204" pitchFamily="34" charset="0"/>
              <a:buChar char="•"/>
            </a:pPr>
            <a:r>
              <a:rPr lang="en-US" sz="1200" dirty="0">
                <a:latin typeface="+mn-lt"/>
                <a:ea typeface="Segoe UI" panose="020B0502040204020203" pitchFamily="34" charset="0"/>
                <a:cs typeface="Arial" panose="020B0604020202020204" pitchFamily="34" charset="0"/>
              </a:rPr>
              <a:t>Maximum age for MMRV use is 12 years old with minimum interval between MMRV doses of 3 months</a:t>
            </a:r>
          </a:p>
          <a:p>
            <a:endParaRPr lang="en-US" sz="1200" b="1" dirty="0">
              <a:latin typeface="+mn-lt"/>
              <a:ea typeface="Segoe UI" panose="020B0502040204020203" pitchFamily="34" charset="0"/>
              <a:cs typeface="Arial" panose="020B0604020202020204" pitchFamily="34" charset="0"/>
            </a:endParaRPr>
          </a:p>
          <a:p>
            <a:r>
              <a:rPr lang="en-US" sz="1200" b="1" dirty="0">
                <a:latin typeface="+mn-lt"/>
                <a:ea typeface="Segoe UI" panose="020B0502040204020203" pitchFamily="34" charset="0"/>
                <a:cs typeface="Arial" panose="020B0604020202020204" pitchFamily="34" charset="0"/>
              </a:rPr>
              <a:t>Special situations</a:t>
            </a:r>
          </a:p>
          <a:p>
            <a:pPr marL="176405" indent="-176405">
              <a:buFont typeface="Arial" panose="020B0604020202020204" pitchFamily="34" charset="0"/>
              <a:buChar char="•"/>
            </a:pPr>
            <a:r>
              <a:rPr lang="en-US" sz="1200" dirty="0">
                <a:latin typeface="+mn-lt"/>
                <a:cs typeface="Arial" panose="020B0604020202020204" pitchFamily="34" charset="0"/>
              </a:rPr>
              <a:t>Some infants younger than 12 months should get a dose of MMR if they are traveling out of the country. (This dose will not count toward their routine series.)</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***Required for school and childcare attendance***</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Optional Info:</a:t>
            </a:r>
          </a:p>
          <a:p>
            <a:pPr marL="177834" indent="-177834">
              <a:buFont typeface="Arial" panose="020B0604020202020204" pitchFamily="34" charset="0"/>
              <a:buChar char="•"/>
            </a:pPr>
            <a:r>
              <a:rPr lang="en-US" sz="1200" dirty="0">
                <a:latin typeface="+mn-lt"/>
                <a:cs typeface="Arial" panose="020B0604020202020204" pitchFamily="34" charset="0"/>
              </a:rPr>
              <a:t>Acceptable evidence of immunity to measles, mumps, or rubella in adults is born before 1957, documentation of receipt of MMR, or laboratory evidence of immunity of disease.  Documentation of healthcare provider-diagnosed disease </a:t>
            </a:r>
            <a:r>
              <a:rPr lang="en-US" sz="1200" b="1" dirty="0">
                <a:latin typeface="+mn-lt"/>
                <a:cs typeface="Arial" panose="020B0604020202020204" pitchFamily="34" charset="0"/>
              </a:rPr>
              <a:t>without</a:t>
            </a:r>
            <a:r>
              <a:rPr lang="en-US" sz="1200" dirty="0">
                <a:latin typeface="+mn-lt"/>
                <a:cs typeface="Arial" panose="020B0604020202020204" pitchFamily="34" charset="0"/>
              </a:rPr>
              <a:t> laboratory confirmation is not acceptable evidence of immunity.</a:t>
            </a:r>
            <a:r>
              <a:rPr lang="en-US" sz="1200" baseline="0" dirty="0">
                <a:latin typeface="+mn-lt"/>
                <a:cs typeface="Arial" panose="020B0604020202020204" pitchFamily="34" charset="0"/>
              </a:rPr>
              <a:t>  </a:t>
            </a:r>
            <a:r>
              <a:rPr lang="en-US" sz="1200" dirty="0">
                <a:latin typeface="+mn-lt"/>
                <a:cs typeface="Arial" panose="020B0604020202020204" pitchFamily="34" charset="0"/>
              </a:rPr>
              <a:t>Birth date not acceptable evidence of rubella immunity for women who could become pregnant </a:t>
            </a:r>
          </a:p>
          <a:p>
            <a:endParaRPr lang="en-US" sz="1200" dirty="0">
              <a:latin typeface="+mn-lt"/>
              <a:cs typeface="Arial" panose="020B0604020202020204" pitchFamily="34" charset="0"/>
            </a:endParaRPr>
          </a:p>
          <a:p>
            <a:pPr marL="177834" indent="-177834">
              <a:buFont typeface="Arial" panose="020B0604020202020204" pitchFamily="34" charset="0"/>
              <a:buChar char="•"/>
            </a:pPr>
            <a:r>
              <a:rPr lang="en-US" sz="1200" dirty="0">
                <a:latin typeface="+mn-lt"/>
                <a:cs typeface="Arial" panose="020B0604020202020204" pitchFamily="34" charset="0"/>
              </a:rPr>
              <a:t>Adults born in 1957 or later without acceptable evidence of immunity</a:t>
            </a:r>
            <a:r>
              <a:rPr lang="en-US" sz="1200" baseline="0" dirty="0">
                <a:latin typeface="+mn-lt"/>
                <a:cs typeface="Arial" panose="020B0604020202020204" pitchFamily="34" charset="0"/>
              </a:rPr>
              <a:t> to measles, mumps, or rubella should receive 1 dose of MMR unless they have a medical contraindication to the vaccine, e.g., pregnancy or severe immunodeficiency</a:t>
            </a:r>
          </a:p>
          <a:p>
            <a:endParaRPr lang="en-US" sz="1200" baseline="0" dirty="0">
              <a:latin typeface="+mn-lt"/>
              <a:cs typeface="Arial" panose="020B0604020202020204" pitchFamily="34" charset="0"/>
            </a:endParaRPr>
          </a:p>
          <a:p>
            <a:pPr eaLnBrk="1" hangingPunct="1">
              <a:lnSpc>
                <a:spcPct val="80000"/>
              </a:lnSpc>
            </a:pPr>
            <a:r>
              <a:rPr lang="en-US" sz="1200" dirty="0">
                <a:latin typeface="+mn-lt"/>
                <a:cs typeface="Arial" panose="020B0604020202020204" pitchFamily="34" charset="0"/>
              </a:rPr>
              <a:t>MEASLES (caused by paramyxovirus): Initial symptoms are runny nose, followed by increasing fever (103º-105º), cough, conjunctivitis, </a:t>
            </a:r>
            <a:r>
              <a:rPr lang="en-US" sz="1200" dirty="0" err="1">
                <a:latin typeface="+mn-lt"/>
                <a:cs typeface="Arial" panose="020B0604020202020204" pitchFamily="34" charset="0"/>
              </a:rPr>
              <a:t>Koplik</a:t>
            </a:r>
            <a:r>
              <a:rPr lang="en-US" sz="1200" dirty="0">
                <a:latin typeface="+mn-lt"/>
                <a:cs typeface="Arial" panose="020B0604020202020204" pitchFamily="34" charset="0"/>
              </a:rPr>
              <a:t> spots, and a maculopapular rash that lasts 5-6 days. Complications include otitis media (7%), pneumonia (6%), and acute encephalitis (0.1%) 1 in 1000 cases, death (0.2%)   Although measles elimination was declared in the United States in 2000 , importation of measles cases continues to occur. </a:t>
            </a:r>
          </a:p>
          <a:p>
            <a:endParaRPr lang="en-US" sz="1200" dirty="0">
              <a:latin typeface="+mn-lt"/>
              <a:cs typeface="Arial" panose="020B0604020202020204" pitchFamily="34" charset="0"/>
            </a:endParaRPr>
          </a:p>
          <a:p>
            <a:r>
              <a:rPr lang="en-US" sz="1200" dirty="0">
                <a:latin typeface="+mn-lt"/>
                <a:cs typeface="Arial" panose="020B0604020202020204" pitchFamily="34" charset="0"/>
              </a:rPr>
              <a:t>MUMPS (caused by paramyxovirus): Parotitis (inflammation of parotid gland) occurs in 30-40% of infected persons, 40-50% have only nonspecific or respiratory symptoms; Complications include aseptic meningitis, &amp; deafness; Post pubertal individuals may have orchitis (inflammation of testicles), ovarian inflammation, &amp; pancreatitis.</a:t>
            </a:r>
          </a:p>
          <a:p>
            <a:endParaRPr lang="en-US" sz="1200" dirty="0">
              <a:latin typeface="+mn-lt"/>
              <a:cs typeface="Arial" panose="020B0604020202020204" pitchFamily="34" charset="0"/>
            </a:endParaRPr>
          </a:p>
          <a:p>
            <a:r>
              <a:rPr lang="en-US" sz="1200" dirty="0">
                <a:latin typeface="+mn-lt"/>
                <a:cs typeface="Arial" panose="020B0604020202020204" pitchFamily="34" charset="0"/>
              </a:rPr>
              <a:t>RUBELLA:(Caused by rubella virus and spread from person to person {togavirus}); 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r>
              <a:rPr lang="en-US" sz="1200" dirty="0">
                <a:latin typeface="+mn-lt"/>
                <a:cs typeface="Arial" panose="020B0604020202020204" pitchFamily="34" charset="0"/>
              </a:rPr>
              <a:t>Rubella is no longer endemic in the U.S. However, it is still present in other countries and can be imported.  </a:t>
            </a:r>
          </a:p>
          <a:p>
            <a:endParaRPr lang="en-US" sz="1200" dirty="0">
              <a:latin typeface="+mn-lt"/>
              <a:cs typeface="Arial" panose="020B0604020202020204" pitchFamily="34" charset="0"/>
            </a:endParaRPr>
          </a:p>
          <a:p>
            <a:r>
              <a:rPr lang="en-US" sz="1200" dirty="0">
                <a:latin typeface="+mn-lt"/>
                <a:cs typeface="Arial" panose="020B0604020202020204" pitchFamily="34" charset="0"/>
              </a:rPr>
              <a:t>CONGENITAL RUBELLA: displays like “blueberry muffin spots” on skin due to petechial lesions, cataracts, hearing loss and congenital heart lesion and will most likely be developmentally delayed. </a:t>
            </a:r>
            <a:r>
              <a:rPr lang="en-US" sz="1200" b="1" dirty="0">
                <a:latin typeface="+mn-lt"/>
                <a:cs typeface="Arial" panose="020B0604020202020204" pitchFamily="34" charset="0"/>
              </a:rPr>
              <a:t>All women of child-bearing age should be certain they are immune to rubella.</a:t>
            </a:r>
          </a:p>
          <a:p>
            <a:endParaRPr lang="en-US" sz="1200" dirty="0">
              <a:latin typeface="+mn-lt"/>
            </a:endParaRPr>
          </a:p>
          <a:p>
            <a:r>
              <a:rPr lang="en-US" sz="1200" b="1" dirty="0">
                <a:latin typeface="+mn-lt"/>
                <a:cs typeface="Arial" panose="020B0604020202020204" pitchFamily="34" charset="0"/>
              </a:rPr>
              <a:t>References: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00000"/>
                </a:solidFill>
                <a:effectLst/>
                <a:latin typeface="+mn-lt"/>
              </a:rPr>
              <a:t>Advisory Committee on Immunization Practices Recommended Immunization Schedule for Children and Adolescents Aged 18 Years or Younger — United States, 2022</a:t>
            </a:r>
            <a:r>
              <a:rPr lang="en-US" sz="1200" b="0" i="0" dirty="0">
                <a:solidFill>
                  <a:srgbClr val="000000"/>
                </a:solidFill>
                <a:effectLst/>
                <a:latin typeface="+mn-lt"/>
              </a:rPr>
              <a:t>;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71(7);234–237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30</a:t>
            </a:fld>
            <a:endParaRPr lang="en-US"/>
          </a:p>
        </p:txBody>
      </p:sp>
    </p:spTree>
    <p:extLst>
      <p:ext uri="{BB962C8B-B14F-4D97-AF65-F5344CB8AC3E}">
        <p14:creationId xmlns:p14="http://schemas.microsoft.com/office/powerpoint/2010/main" val="2027014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Segoe UI" panose="020B0502040204020203" pitchFamily="34" charset="0"/>
                <a:cs typeface="Arial" panose="020B0604020202020204" pitchFamily="34" charset="0"/>
              </a:rPr>
              <a:t>Routine Recommendation</a:t>
            </a:r>
          </a:p>
          <a:p>
            <a:pPr indent="-188165">
              <a:buFont typeface="Arial" panose="020B0604020202020204" pitchFamily="34" charset="0"/>
              <a:buChar char="•"/>
            </a:pPr>
            <a:r>
              <a:rPr lang="en-US" sz="1200" dirty="0">
                <a:latin typeface="+mn-lt"/>
                <a:ea typeface="Segoe UI" panose="020B0502040204020203" pitchFamily="34" charset="0"/>
                <a:cs typeface="Arial" panose="020B0604020202020204" pitchFamily="34" charset="0"/>
              </a:rPr>
              <a:t>May be administered to children 12 months through 12 years of age</a:t>
            </a:r>
          </a:p>
          <a:p>
            <a:pPr marL="176405" indent="-176405">
              <a:buFont typeface="Arial" panose="020B0604020202020204" pitchFamily="34" charset="0"/>
              <a:buChar char="•"/>
            </a:pPr>
            <a:r>
              <a:rPr lang="en-US" sz="1200" dirty="0">
                <a:latin typeface="+mn-lt"/>
                <a:ea typeface="Segoe UI" panose="020B0502040204020203" pitchFamily="34" charset="0"/>
                <a:cs typeface="Arial" panose="020B0604020202020204" pitchFamily="34" charset="0"/>
              </a:rPr>
              <a:t>Maximum age for MMRV use is 12 years old</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Administration:</a:t>
            </a:r>
          </a:p>
          <a:p>
            <a:r>
              <a:rPr lang="en-US" sz="1200" dirty="0">
                <a:latin typeface="+mn-lt"/>
                <a:cs typeface="Arial" panose="020B0604020202020204" pitchFamily="34" charset="0"/>
              </a:rPr>
              <a:t>Each 0.5-mL dose of </a:t>
            </a:r>
            <a:r>
              <a:rPr lang="en-US" sz="1200" dirty="0" err="1">
                <a:latin typeface="+mn-lt"/>
                <a:cs typeface="Arial" panose="020B0604020202020204" pitchFamily="34" charset="0"/>
              </a:rPr>
              <a:t>ProQuad</a:t>
            </a:r>
            <a:r>
              <a:rPr lang="en-US" sz="1200" dirty="0">
                <a:latin typeface="+mn-lt"/>
                <a:cs typeface="Arial" panose="020B0604020202020204" pitchFamily="34" charset="0"/>
              </a:rPr>
              <a:t> is administered subcutaneously.  The first dose is usually administered at 12 to 15 months of age but may be given anytime through 12 years of age.  If a second dose of measles, mumps, rubella, and varicella vaccine is needed, </a:t>
            </a:r>
            <a:r>
              <a:rPr lang="en-US" sz="1200" dirty="0" err="1">
                <a:latin typeface="+mn-lt"/>
                <a:cs typeface="Arial" panose="020B0604020202020204" pitchFamily="34" charset="0"/>
              </a:rPr>
              <a:t>ProQuad</a:t>
            </a:r>
            <a:r>
              <a:rPr lang="en-US" sz="1200" dirty="0">
                <a:latin typeface="+mn-lt"/>
                <a:cs typeface="Arial" panose="020B0604020202020204" pitchFamily="34" charset="0"/>
              </a:rPr>
              <a:t> may be used.  This dose is usually administered at 4 to 6 years of age. At least 1 month should elapse between a dose of a measles-containing vaccine such as M-M-R® II (measles, mumps, and rubella virus vaccine live) and a dose of </a:t>
            </a:r>
            <a:r>
              <a:rPr lang="en-US" sz="1200" dirty="0" err="1">
                <a:latin typeface="+mn-lt"/>
                <a:cs typeface="Arial" panose="020B0604020202020204" pitchFamily="34" charset="0"/>
              </a:rPr>
              <a:t>ProQuad</a:t>
            </a:r>
            <a:r>
              <a:rPr lang="en-US" sz="1200" dirty="0">
                <a:latin typeface="+mn-lt"/>
                <a:cs typeface="Arial" panose="020B0604020202020204" pitchFamily="34" charset="0"/>
              </a:rPr>
              <a:t>. At least 3 months should elapse between a dose of varicella-containing vaccine and </a:t>
            </a:r>
            <a:r>
              <a:rPr lang="en-US" sz="1200" dirty="0" err="1">
                <a:latin typeface="+mn-lt"/>
                <a:cs typeface="Arial" panose="020B0604020202020204" pitchFamily="34" charset="0"/>
              </a:rPr>
              <a:t>ProQuad</a:t>
            </a:r>
            <a:r>
              <a:rPr lang="en-US" sz="1200" dirty="0">
                <a:latin typeface="+mn-lt"/>
                <a:cs typeface="Arial" panose="020B0604020202020204" pitchFamily="34" charset="0"/>
              </a:rPr>
              <a:t>.</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Contraindications/Precautions:</a:t>
            </a:r>
          </a:p>
          <a:p>
            <a:pPr marL="171450" indent="-171450">
              <a:buFont typeface="Arial" panose="020B0604020202020204" pitchFamily="34" charset="0"/>
              <a:buChar char="•"/>
            </a:pPr>
            <a:r>
              <a:rPr lang="en-US" sz="1200" dirty="0">
                <a:latin typeface="+mn-lt"/>
                <a:cs typeface="Arial" panose="020B0604020202020204" pitchFamily="34" charset="0"/>
              </a:rPr>
              <a:t>History of anaphylactic reaction to neomycin or hypersensitivity to gelatin or any other component of the vaccine. </a:t>
            </a:r>
          </a:p>
          <a:p>
            <a:pPr marL="171450" indent="-171450">
              <a:buFont typeface="Arial" panose="020B0604020202020204" pitchFamily="34" charset="0"/>
              <a:buChar char="•"/>
            </a:pPr>
            <a:r>
              <a:rPr lang="en-US" sz="1200" dirty="0">
                <a:latin typeface="+mn-lt"/>
                <a:cs typeface="Arial" panose="020B0604020202020204" pitchFamily="34" charset="0"/>
              </a:rPr>
              <a:t>Primary or acquired immunodeficiency states.  </a:t>
            </a:r>
          </a:p>
          <a:p>
            <a:pPr marL="171450" indent="-171450">
              <a:buFont typeface="Arial" panose="020B0604020202020204" pitchFamily="34" charset="0"/>
              <a:buChar char="•"/>
            </a:pPr>
            <a:r>
              <a:rPr lang="en-US" sz="1200" dirty="0">
                <a:latin typeface="+mn-lt"/>
                <a:cs typeface="Arial" panose="020B0604020202020204" pitchFamily="34" charset="0"/>
              </a:rPr>
              <a:t>Family history of congenital or hereditary immunodeficiency. Immunosuppressive therapy.  </a:t>
            </a:r>
          </a:p>
          <a:p>
            <a:pPr marL="171450" indent="-171450">
              <a:buFont typeface="Arial" panose="020B0604020202020204" pitchFamily="34" charset="0"/>
              <a:buChar char="•"/>
            </a:pPr>
            <a:r>
              <a:rPr lang="en-US" sz="1200" dirty="0">
                <a:latin typeface="+mn-lt"/>
                <a:cs typeface="Arial" panose="020B0604020202020204" pitchFamily="34" charset="0"/>
              </a:rPr>
              <a:t>Active untreated tuberculosis or febrile illness (&gt;101.3°F or &gt;38.5°C). </a:t>
            </a:r>
          </a:p>
          <a:p>
            <a:pPr marL="171450" indent="-171450">
              <a:buFont typeface="Arial" panose="020B0604020202020204" pitchFamily="34" charset="0"/>
              <a:buChar char="•"/>
            </a:pPr>
            <a:r>
              <a:rPr lang="en-US" sz="1200" dirty="0">
                <a:latin typeface="+mn-lt"/>
                <a:cs typeface="Arial" panose="020B0604020202020204" pitchFamily="34" charset="0"/>
              </a:rPr>
              <a:t>Pregnancy. </a:t>
            </a:r>
          </a:p>
          <a:p>
            <a:endParaRPr lang="en-US" sz="1200" dirty="0">
              <a:latin typeface="+mn-lt"/>
              <a:cs typeface="Arial" panose="020B0604020202020204" pitchFamily="34" charset="0"/>
            </a:endParaRPr>
          </a:p>
          <a:p>
            <a:r>
              <a:rPr lang="en-US" sz="1200" dirty="0">
                <a:latin typeface="+mn-lt"/>
                <a:cs typeface="Arial" panose="020B0604020202020204" pitchFamily="34" charset="0"/>
              </a:rPr>
              <a:t>*Administration of </a:t>
            </a:r>
            <a:r>
              <a:rPr lang="en-US" sz="1200" dirty="0" err="1">
                <a:latin typeface="+mn-lt"/>
                <a:cs typeface="Arial" panose="020B0604020202020204" pitchFamily="34" charset="0"/>
              </a:rPr>
              <a:t>ProQuad</a:t>
            </a:r>
            <a:r>
              <a:rPr lang="en-US" sz="1200" dirty="0">
                <a:latin typeface="+mn-lt"/>
                <a:cs typeface="Arial" panose="020B0604020202020204" pitchFamily="34" charset="0"/>
              </a:rPr>
              <a:t> (dose 1) to children 12 to 23 months old who have not been previously vaccinated against measles, mumps, rubella, or varicella, nor had a history of the wild-type infections, is associated with higher rates of fever and febrile seizures at 5 to 12 days after vaccination when compared to children vaccinated with M-M-R® II and VARIVAX® administered separately. Use caution when administering </a:t>
            </a:r>
            <a:r>
              <a:rPr lang="en-US" sz="1200" dirty="0" err="1">
                <a:latin typeface="+mn-lt"/>
                <a:cs typeface="Arial" panose="020B0604020202020204" pitchFamily="34" charset="0"/>
              </a:rPr>
              <a:t>ProQuad</a:t>
            </a:r>
            <a:r>
              <a:rPr lang="en-US" sz="1200" dirty="0">
                <a:latin typeface="+mn-lt"/>
                <a:cs typeface="Arial" panose="020B0604020202020204" pitchFamily="34" charset="0"/>
              </a:rPr>
              <a:t> to children with a history of cerebral injury or seizures or any other condition in which stress due to fever should be avoided. Use caution when administering </a:t>
            </a:r>
            <a:r>
              <a:rPr lang="en-US" sz="1200" dirty="0" err="1">
                <a:latin typeface="+mn-lt"/>
                <a:cs typeface="Arial" panose="020B0604020202020204" pitchFamily="34" charset="0"/>
              </a:rPr>
              <a:t>ProQuad</a:t>
            </a:r>
            <a:r>
              <a:rPr lang="en-US" sz="1200" dirty="0">
                <a:latin typeface="+mn-lt"/>
                <a:cs typeface="Arial" panose="020B0604020202020204" pitchFamily="34" charset="0"/>
              </a:rPr>
              <a:t> to children with anaphylaxis or immediate hypersensitivity to eggs or contact hypersensitivity to neomycin. Use caution when administering </a:t>
            </a:r>
            <a:r>
              <a:rPr lang="en-US" sz="1200" dirty="0" err="1">
                <a:latin typeface="+mn-lt"/>
                <a:cs typeface="Arial" panose="020B0604020202020204" pitchFamily="34" charset="0"/>
              </a:rPr>
              <a:t>ProQuad</a:t>
            </a:r>
            <a:r>
              <a:rPr lang="en-US" sz="1200" dirty="0">
                <a:latin typeface="+mn-lt"/>
                <a:cs typeface="Arial" panose="020B0604020202020204" pitchFamily="34" charset="0"/>
              </a:rPr>
              <a:t> to children with thrombocytopenia.  Avoid close contact with high-risk individuals susceptible to varicella since transmission of varicella vaccine virus may occur between vaccines and susceptible contacts.  Defer vaccination for at least 3 months following blood or plasma transfusions, or administration of immune globulins (IG).  Avoid using salicylates for 6 weeks after vaccination with </a:t>
            </a:r>
            <a:r>
              <a:rPr lang="en-US" sz="1200" dirty="0" err="1">
                <a:latin typeface="+mn-lt"/>
                <a:cs typeface="Arial" panose="020B0604020202020204" pitchFamily="34" charset="0"/>
              </a:rPr>
              <a:t>ProQuad</a:t>
            </a:r>
            <a:r>
              <a:rPr lang="en-US" sz="1200" dirty="0">
                <a:latin typeface="+mn-lt"/>
                <a:cs typeface="Arial" panose="020B0604020202020204" pitchFamily="34" charset="0"/>
              </a:rPr>
              <a:t>.  Avoid pregnancy for 3 months following vaccination with measles, mumps, rubella, and/or varicella vaccines.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31</a:t>
            </a:fld>
            <a:endParaRPr lang="en-US"/>
          </a:p>
        </p:txBody>
      </p:sp>
    </p:spTree>
    <p:extLst>
      <p:ext uri="{BB962C8B-B14F-4D97-AF65-F5344CB8AC3E}">
        <p14:creationId xmlns:p14="http://schemas.microsoft.com/office/powerpoint/2010/main" val="390321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1200" b="1" i="1" dirty="0">
                <a:latin typeface="+mn-lt"/>
              </a:rPr>
              <a:t>Spacing with antibody-containing products such as immune globulin (IG)</a:t>
            </a:r>
          </a:p>
          <a:p>
            <a:pPr marL="197540" indent="-197540">
              <a:lnSpc>
                <a:spcPct val="90000"/>
              </a:lnSpc>
              <a:buFont typeface="Arial" panose="020B0604020202020204" pitchFamily="34" charset="0"/>
              <a:buChar char="•"/>
            </a:pPr>
            <a:r>
              <a:rPr lang="en-US" sz="1200" dirty="0">
                <a:latin typeface="+mn-lt"/>
              </a:rPr>
              <a:t>Antibody containing products (for example immune globulin) interact less with inactivated vaccines than with live vaccines. Administering </a:t>
            </a:r>
            <a:r>
              <a:rPr lang="en-US" sz="1200" u="sng" dirty="0">
                <a:latin typeface="+mn-lt"/>
              </a:rPr>
              <a:t>inactivated</a:t>
            </a:r>
            <a:r>
              <a:rPr lang="en-US" sz="1200" dirty="0">
                <a:latin typeface="+mn-lt"/>
              </a:rPr>
              <a:t> vaccines either simultaneously or at any time interval before or after receiving an antibody containing product should not impair the immune response.  The vaccine and antibody product should be administered at different sites using the standard recommended dose.</a:t>
            </a:r>
          </a:p>
          <a:p>
            <a:pPr marL="197540" indent="-197540">
              <a:lnSpc>
                <a:spcPct val="90000"/>
              </a:lnSpc>
              <a:buFont typeface="Arial" panose="020B0604020202020204" pitchFamily="34" charset="0"/>
              <a:buChar char="•"/>
            </a:pPr>
            <a:r>
              <a:rPr lang="en-US" sz="1200" dirty="0">
                <a:latin typeface="+mn-lt"/>
              </a:rPr>
              <a:t>Recommended intervals between receipt of various blood products and measles-containing vaccine and varicella vaccine are listed in Table 4 of the ACIP’s General recommendations on Immunization dated Feb. 8, 2002.  If a dose of live virus vaccine is administered shorter than the recommended interval in Table 4, the vaccine dose should be repeated.</a:t>
            </a:r>
          </a:p>
          <a:p>
            <a:pPr eaLnBrk="1" hangingPunct="1">
              <a:lnSpc>
                <a:spcPct val="90000"/>
              </a:lnSpc>
            </a:pPr>
            <a:endParaRPr lang="en-US" sz="1200" b="1" dirty="0">
              <a:solidFill>
                <a:schemeClr val="tx2"/>
              </a:solidFill>
              <a:latin typeface="+mn-lt"/>
            </a:endParaRPr>
          </a:p>
          <a:p>
            <a:pPr eaLnBrk="1" hangingPunct="1">
              <a:lnSpc>
                <a:spcPct val="90000"/>
              </a:lnSpc>
            </a:pPr>
            <a:r>
              <a:rPr lang="en-US" sz="1200" b="1" dirty="0">
                <a:solidFill>
                  <a:schemeClr val="tx2"/>
                </a:solidFill>
                <a:latin typeface="+mn-lt"/>
              </a:rPr>
              <a:t>References:</a:t>
            </a:r>
          </a:p>
          <a:p>
            <a:pPr eaLnBrk="1" hangingPunct="1">
              <a:lnSpc>
                <a:spcPct val="90000"/>
              </a:lnSpc>
            </a:pPr>
            <a:r>
              <a:rPr lang="en-US" sz="1200" dirty="0">
                <a:solidFill>
                  <a:schemeClr val="tx2"/>
                </a:solidFill>
                <a:latin typeface="+mn-lt"/>
              </a:rPr>
              <a:t>1.  ACIP General Recommendations on Immunization pages 6-8.  Feb. 8, 2002</a:t>
            </a:r>
          </a:p>
        </p:txBody>
      </p:sp>
      <p:sp>
        <p:nvSpPr>
          <p:cNvPr id="4" name="Slide Number Placeholder 3"/>
          <p:cNvSpPr>
            <a:spLocks noGrp="1"/>
          </p:cNvSpPr>
          <p:nvPr>
            <p:ph type="sldNum" sz="quarter" idx="5"/>
          </p:nvPr>
        </p:nvSpPr>
        <p:spPr/>
        <p:txBody>
          <a:bodyPr/>
          <a:lstStyle/>
          <a:p>
            <a:fld id="{42FBD0A8-3735-4B25-B0D5-9F9DB832A547}" type="slidenum">
              <a:rPr lang="en-US" smtClean="0"/>
              <a:t>32</a:t>
            </a:fld>
            <a:endParaRPr lang="en-US"/>
          </a:p>
        </p:txBody>
      </p:sp>
    </p:spTree>
    <p:extLst>
      <p:ext uri="{BB962C8B-B14F-4D97-AF65-F5344CB8AC3E}">
        <p14:creationId xmlns:p14="http://schemas.microsoft.com/office/powerpoint/2010/main" val="1324948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latin typeface="+mn-lt"/>
                <a:cs typeface="Arial" panose="020B0604020202020204" pitchFamily="34" charset="0"/>
              </a:rPr>
              <a:t>***Required for school attendance***</a:t>
            </a:r>
            <a:endParaRPr lang="en-US" sz="1200" i="1" dirty="0">
              <a:latin typeface="+mn-lt"/>
              <a:cs typeface="Arial" panose="020B0604020202020204" pitchFamily="34" charset="0"/>
            </a:endParaRPr>
          </a:p>
          <a:p>
            <a:r>
              <a:rPr lang="en-US" sz="1200" i="1" dirty="0">
                <a:latin typeface="+mn-lt"/>
                <a:cs typeface="Arial" panose="020B0604020202020204" pitchFamily="34" charset="0"/>
              </a:rPr>
              <a:t>Serogroup A, C, W, Y meningococcal vaccines. (Minimum age: 2 months [Menveo], 9 months [</a:t>
            </a:r>
            <a:r>
              <a:rPr lang="en-US" sz="1200" i="1" dirty="0" err="1">
                <a:latin typeface="+mn-lt"/>
                <a:cs typeface="Arial" panose="020B0604020202020204" pitchFamily="34" charset="0"/>
              </a:rPr>
              <a:t>Menactra</a:t>
            </a:r>
            <a:r>
              <a:rPr lang="en-US" sz="1200" i="1" dirty="0">
                <a:latin typeface="+mn-lt"/>
                <a:cs typeface="Arial" panose="020B0604020202020204" pitchFamily="34" charset="0"/>
              </a:rPr>
              <a:t>].</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Routine vaccination</a:t>
            </a:r>
          </a:p>
          <a:p>
            <a:pPr marL="176405" indent="-176405">
              <a:buFont typeface="Arial" panose="020B0604020202020204" pitchFamily="34" charset="0"/>
              <a:buChar char="•"/>
            </a:pPr>
            <a:r>
              <a:rPr lang="en-US" sz="1200" dirty="0">
                <a:latin typeface="+mn-lt"/>
                <a:cs typeface="Arial" panose="020B0604020202020204" pitchFamily="34" charset="0"/>
              </a:rPr>
              <a:t>2-dose series: 11-12 years and 16 years</a:t>
            </a:r>
          </a:p>
          <a:p>
            <a:pPr marL="176405" indent="-176405">
              <a:buFont typeface="Arial" panose="020B0604020202020204" pitchFamily="34" charset="0"/>
              <a:buChar char="•"/>
            </a:pPr>
            <a:r>
              <a:rPr lang="en-US" sz="1200" b="1" dirty="0">
                <a:latin typeface="+mn-lt"/>
                <a:cs typeface="Arial" panose="020B0604020202020204" pitchFamily="34" charset="0"/>
              </a:rPr>
              <a:t>May be administered during pregnancy, for children and adolescents, if indicated. </a:t>
            </a:r>
            <a:r>
              <a:rPr lang="en-US" sz="1200" b="1" dirty="0">
                <a:solidFill>
                  <a:schemeClr val="tx1"/>
                </a:solidFill>
                <a:latin typeface="+mn-lt"/>
                <a:cs typeface="Arial" panose="020B0604020202020204" pitchFamily="34" charset="0"/>
              </a:rPr>
              <a:t>*No changes made to the adult schedule-remains as</a:t>
            </a:r>
            <a:r>
              <a:rPr lang="en-US" sz="1200" b="1" i="1" dirty="0">
                <a:solidFill>
                  <a:schemeClr val="tx1"/>
                </a:solidFill>
                <a:latin typeface="+mn-lt"/>
                <a:cs typeface="Arial" panose="020B0604020202020204" pitchFamily="34" charset="0"/>
              </a:rPr>
              <a:t> recommended for persons with an additional risk factor for which the vaccine would be indicated.</a:t>
            </a:r>
            <a:endParaRPr lang="en-US" sz="1200" b="1" dirty="0">
              <a:latin typeface="+mn-lt"/>
              <a:cs typeface="Arial" panose="020B0604020202020204" pitchFamily="34" charset="0"/>
            </a:endParaRP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Catch-up vaccination</a:t>
            </a:r>
          </a:p>
          <a:p>
            <a:pPr marL="176405" indent="-176405">
              <a:buFont typeface="Arial" panose="020B0604020202020204" pitchFamily="34" charset="0"/>
              <a:buChar char="•"/>
            </a:pPr>
            <a:r>
              <a:rPr lang="en-US" sz="1200" dirty="0">
                <a:latin typeface="+mn-lt"/>
                <a:cs typeface="Arial" panose="020B0604020202020204" pitchFamily="34" charset="0"/>
              </a:rPr>
              <a:t>Age 13-15 years: 1 dose now and booster at age 16-18 years. Minimum interval 8 weeks</a:t>
            </a:r>
          </a:p>
          <a:p>
            <a:pPr marL="176405" indent="-176405">
              <a:buFont typeface="Arial" panose="020B0604020202020204" pitchFamily="34" charset="0"/>
              <a:buChar char="•"/>
            </a:pPr>
            <a:r>
              <a:rPr lang="en-US" sz="1200" dirty="0">
                <a:latin typeface="+mn-lt"/>
                <a:cs typeface="Arial" panose="020B0604020202020204" pitchFamily="34" charset="0"/>
              </a:rPr>
              <a:t>Age 16-18 years: 1 dose</a:t>
            </a:r>
          </a:p>
          <a:p>
            <a:endParaRPr lang="en-US" sz="1200" b="1" dirty="0">
              <a:latin typeface="+mn-lt"/>
              <a:ea typeface="Segoe UI" panose="020B0502040204020203" pitchFamily="34" charset="0"/>
              <a:cs typeface="Arial" panose="020B0604020202020204" pitchFamily="34" charset="0"/>
            </a:endParaRPr>
          </a:p>
          <a:p>
            <a:r>
              <a:rPr lang="en-US" sz="1200" b="1" dirty="0">
                <a:latin typeface="+mn-lt"/>
                <a:ea typeface="Segoe UI" panose="020B0502040204020203" pitchFamily="34" charset="0"/>
                <a:cs typeface="Arial" panose="020B0604020202020204" pitchFamily="34" charset="0"/>
              </a:rPr>
              <a:t>Special situations</a:t>
            </a:r>
          </a:p>
          <a:p>
            <a:pPr marL="176405" indent="-176405" defTabSz="940826">
              <a:buFont typeface="Arial" panose="020B0604020202020204" pitchFamily="34" charset="0"/>
              <a:buChar char="•"/>
              <a:defRPr/>
            </a:pPr>
            <a:r>
              <a:rPr lang="en-US" sz="1200" dirty="0">
                <a:latin typeface="+mn-lt"/>
                <a:ea typeface="Segoe UI" panose="020B0502040204020203" pitchFamily="34" charset="0"/>
                <a:cs typeface="Arial" panose="020B0604020202020204" pitchFamily="34" charset="0"/>
              </a:rPr>
              <a:t>1 dose for first year college students who live in residential housing (if not previously vaccinated at age 16 years or older) or military recruits</a:t>
            </a:r>
          </a:p>
          <a:p>
            <a:pPr marL="176405" indent="-176405" defTabSz="940826">
              <a:buFont typeface="Arial" panose="020B0604020202020204" pitchFamily="34" charset="0"/>
              <a:buChar char="•"/>
              <a:defRPr/>
            </a:pPr>
            <a:endParaRPr lang="en-US" sz="1200" dirty="0">
              <a:latin typeface="+mn-lt"/>
              <a:ea typeface="Segoe UI" panose="020B0502040204020203" pitchFamily="34" charset="0"/>
              <a:cs typeface="Arial" panose="020B0604020202020204" pitchFamily="34" charset="0"/>
            </a:endParaRPr>
          </a:p>
          <a:p>
            <a:r>
              <a:rPr lang="en-US" sz="1200" b="1" dirty="0">
                <a:latin typeface="+mn-lt"/>
                <a:cs typeface="Arial" panose="020B0604020202020204" pitchFamily="34" charset="0"/>
              </a:rPr>
              <a:t>Adolescent vaccination of children who received </a:t>
            </a:r>
            <a:r>
              <a:rPr lang="en-US" sz="1200" b="1" dirty="0" err="1">
                <a:latin typeface="+mn-lt"/>
                <a:cs typeface="Arial" panose="020B0604020202020204" pitchFamily="34" charset="0"/>
              </a:rPr>
              <a:t>MenACWY</a:t>
            </a:r>
            <a:r>
              <a:rPr lang="en-US" sz="1200" b="1" dirty="0">
                <a:latin typeface="+mn-lt"/>
                <a:cs typeface="Arial" panose="020B0604020202020204" pitchFamily="34" charset="0"/>
              </a:rPr>
              <a:t> prior to age 10 years:</a:t>
            </a:r>
          </a:p>
          <a:p>
            <a:pPr marL="176405" indent="-176405">
              <a:buFont typeface="Arial" panose="020B0604020202020204" pitchFamily="34" charset="0"/>
              <a:buChar char="•"/>
            </a:pPr>
            <a:r>
              <a:rPr lang="en-US" sz="1200" b="1" dirty="0">
                <a:latin typeface="+mn-lt"/>
                <a:cs typeface="Arial" panose="020B0604020202020204" pitchFamily="34" charset="0"/>
              </a:rPr>
              <a:t>Children for whom boosters are recommended </a:t>
            </a:r>
            <a:r>
              <a:rPr lang="en-US" sz="1200" dirty="0">
                <a:latin typeface="+mn-lt"/>
                <a:cs typeface="Arial" panose="020B0604020202020204" pitchFamily="34" charset="0"/>
              </a:rPr>
              <a:t>because of an ongoing increased risk of meningococcal disease (e.g., those with complement deficiency, HIV, or asplenia): Follow the booster schedule for persons at increased risk (see below).</a:t>
            </a:r>
          </a:p>
          <a:p>
            <a:pPr marL="176405" indent="-176405">
              <a:buFont typeface="Arial" panose="020B0604020202020204" pitchFamily="34" charset="0"/>
              <a:buChar char="•"/>
            </a:pPr>
            <a:r>
              <a:rPr lang="en-US" sz="1200" b="1" dirty="0">
                <a:latin typeface="+mn-lt"/>
                <a:cs typeface="Arial" panose="020B0604020202020204" pitchFamily="34" charset="0"/>
              </a:rPr>
              <a:t>Children for whom boosters are not recommended </a:t>
            </a:r>
            <a:r>
              <a:rPr lang="en-US" sz="1200" dirty="0">
                <a:latin typeface="+mn-lt"/>
                <a:cs typeface="Arial" panose="020B0604020202020204" pitchFamily="34" charset="0"/>
              </a:rPr>
              <a:t>(e.g., those who received a single dose for travel to a country where meningococcal disease is endemic): Administer </a:t>
            </a:r>
            <a:r>
              <a:rPr lang="en-US" sz="1200" dirty="0" err="1">
                <a:latin typeface="+mn-lt"/>
                <a:cs typeface="Arial" panose="020B0604020202020204" pitchFamily="34" charset="0"/>
              </a:rPr>
              <a:t>MenACWY</a:t>
            </a:r>
            <a:endParaRPr lang="en-US" sz="1200" dirty="0">
              <a:latin typeface="+mn-lt"/>
              <a:cs typeface="Arial" panose="020B0604020202020204" pitchFamily="34" charset="0"/>
            </a:endParaRPr>
          </a:p>
          <a:p>
            <a:r>
              <a:rPr lang="en-US" sz="1200" dirty="0">
                <a:latin typeface="+mn-lt"/>
                <a:cs typeface="Arial" panose="020B0604020202020204" pitchFamily="34" charset="0"/>
              </a:rPr>
              <a:t>according to the recommended adolescent schedule with dose 1 at age 11–12 years and dose 2 at age 16 years</a:t>
            </a:r>
            <a:endParaRPr lang="en-US" sz="1200" dirty="0">
              <a:latin typeface="+mn-lt"/>
              <a:ea typeface="Segoe UI" panose="020B0502040204020203" pitchFamily="34" charset="0"/>
              <a:cs typeface="Arial" panose="020B0604020202020204" pitchFamily="34" charset="0"/>
            </a:endParaRPr>
          </a:p>
          <a:p>
            <a:pPr marL="176405" indent="-176405" defTabSz="940826">
              <a:buFont typeface="Arial" panose="020B0604020202020204" pitchFamily="34" charset="0"/>
              <a:buChar char="•"/>
            </a:pPr>
            <a:r>
              <a:rPr lang="en-US" sz="1200" b="1" dirty="0" err="1">
                <a:latin typeface="+mn-lt"/>
                <a:cs typeface="Arial" panose="020B0604020202020204" pitchFamily="34" charset="0"/>
              </a:rPr>
              <a:t>Menactra</a:t>
            </a:r>
            <a:r>
              <a:rPr lang="en-US" sz="1200" b="1" dirty="0">
                <a:latin typeface="+mn-lt"/>
                <a:cs typeface="Arial" panose="020B0604020202020204" pitchFamily="34" charset="0"/>
              </a:rPr>
              <a:t> should be administered either before or at the same time as DTaP. For persons at increased risk, ages 24 months and older, </a:t>
            </a:r>
            <a:r>
              <a:rPr lang="en-US" sz="1200" b="1" dirty="0" err="1">
                <a:latin typeface="+mn-lt"/>
                <a:cs typeface="Arial" panose="020B0604020202020204" pitchFamily="34" charset="0"/>
              </a:rPr>
              <a:t>Menactra</a:t>
            </a:r>
            <a:r>
              <a:rPr lang="en-US" sz="1200" b="1" dirty="0">
                <a:latin typeface="+mn-lt"/>
                <a:cs typeface="Arial" panose="020B0604020202020204" pitchFamily="34" charset="0"/>
              </a:rPr>
              <a:t> must be administered at least 4 weeks after completion of the PCV13 series. </a:t>
            </a:r>
            <a:r>
              <a:rPr lang="en-US" sz="1800" dirty="0" err="1"/>
              <a:t>MenACWY</a:t>
            </a:r>
            <a:r>
              <a:rPr lang="en-US" sz="1800" dirty="0"/>
              <a:t> vaccines may be administered simultaneously with </a:t>
            </a:r>
            <a:r>
              <a:rPr lang="en-US" sz="1800" dirty="0" err="1"/>
              <a:t>MenB</a:t>
            </a:r>
            <a:r>
              <a:rPr lang="en-US" sz="1800" dirty="0"/>
              <a:t> vaccines if indicated, but at a different anatomic site, if feasible.</a:t>
            </a:r>
            <a:endParaRPr lang="en-US" sz="1200" dirty="0">
              <a:latin typeface="+mn-lt"/>
              <a:ea typeface="Segoe UI" panose="020B0502040204020203" pitchFamily="34" charset="0"/>
              <a:cs typeface="Arial" panose="020B0604020202020204" pitchFamily="34" charset="0"/>
            </a:endParaRPr>
          </a:p>
          <a:p>
            <a:pPr marL="176405" indent="-176405">
              <a:buFont typeface="Arial" panose="020B0604020202020204" pitchFamily="34" charset="0"/>
              <a:buChar char="•"/>
            </a:pPr>
            <a:r>
              <a:rPr lang="en-US" sz="1200" dirty="0">
                <a:latin typeface="+mn-lt"/>
                <a:ea typeface="Segoe UI" panose="020B0502040204020203" pitchFamily="34" charset="0"/>
                <a:cs typeface="Arial" panose="020B0604020202020204" pitchFamily="34" charset="0"/>
              </a:rPr>
              <a:t>Refer to immunization schedule notes for additional guidance when vaccinating clients with medical indications and/or traveling to hyperendemic or epidemic countries. </a:t>
            </a:r>
          </a:p>
          <a:p>
            <a:pPr marL="176405" marR="0" lvl="0" indent="-1764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err="1">
                <a:latin typeface="+mn-lt"/>
                <a:ea typeface="Segoe UI" panose="020B0502040204020203" pitchFamily="34" charset="0"/>
                <a:cs typeface="Segoe UI" panose="020B0502040204020203" pitchFamily="34" charset="0"/>
              </a:rPr>
              <a:t>MenACWY</a:t>
            </a:r>
            <a:r>
              <a:rPr lang="en-US" sz="1200" b="1" dirty="0">
                <a:latin typeface="+mn-lt"/>
                <a:ea typeface="Segoe UI" panose="020B0502040204020203" pitchFamily="34" charset="0"/>
                <a:cs typeface="Segoe UI" panose="020B0502040204020203" pitchFamily="34" charset="0"/>
              </a:rPr>
              <a:t> vaccines may be administered simultaneously with </a:t>
            </a:r>
            <a:r>
              <a:rPr lang="en-US" sz="1200" b="1" dirty="0" err="1">
                <a:latin typeface="+mn-lt"/>
                <a:ea typeface="Segoe UI" panose="020B0502040204020203" pitchFamily="34" charset="0"/>
                <a:cs typeface="Segoe UI" panose="020B0502040204020203" pitchFamily="34" charset="0"/>
              </a:rPr>
              <a:t>MenB</a:t>
            </a:r>
            <a:r>
              <a:rPr lang="en-US" sz="1200" b="1" dirty="0">
                <a:latin typeface="+mn-lt"/>
                <a:ea typeface="Segoe UI" panose="020B0502040204020203" pitchFamily="34" charset="0"/>
                <a:cs typeface="Segoe UI" panose="020B0502040204020203" pitchFamily="34" charset="0"/>
              </a:rPr>
              <a:t> vaccines if indicated, but at different anatomical sites, if feasible</a:t>
            </a:r>
          </a:p>
          <a:p>
            <a:pPr marL="0" indent="0">
              <a:buFont typeface="Arial" panose="020B0604020202020204" pitchFamily="34" charset="0"/>
              <a:buNone/>
            </a:pPr>
            <a:endParaRPr lang="en-US" sz="1200" b="1" dirty="0">
              <a:latin typeface="+mn-lt"/>
              <a:cs typeface="Arial" panose="020B0604020202020204" pitchFamily="34" charset="0"/>
            </a:endParaRPr>
          </a:p>
          <a:p>
            <a:r>
              <a:rPr lang="en-US" sz="1200" dirty="0">
                <a:latin typeface="+mn-lt"/>
                <a:cs typeface="Arial" panose="020B0604020202020204" pitchFamily="34" charset="0"/>
              </a:rPr>
              <a:t>After a booster dose of meningococcal conjugate vaccine, antibody titers are higher than after the first dose and are expected to protect adolescents through the period of increased risk through age 21 years. Persons who receive their first dose of meningococcal conjugate vaccine at or after age 16 years do not need a booster dose. Routine vaccination of healthy persons who are not at increased risk for exposure to N. meningitidis is not recommended after age 21 years.</a:t>
            </a:r>
          </a:p>
          <a:p>
            <a:endParaRPr lang="en-US" sz="1200" b="0" i="0" u="none" dirty="0">
              <a:latin typeface="+mn-lt"/>
              <a:cs typeface="Arial" panose="020B0604020202020204" pitchFamily="34" charset="0"/>
            </a:endParaRPr>
          </a:p>
          <a:p>
            <a:pPr marL="176405" marR="0" lvl="0" indent="-176405" algn="l" defTabSz="9408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dirty="0">
                <a:latin typeface="+mn-lt"/>
                <a:cs typeface="Arial" panose="020B0604020202020204" pitchFamily="34" charset="0"/>
              </a:rPr>
              <a:t>Guidance added for adolescent vaccination for children who received MCV4 before age 10 years added </a:t>
            </a:r>
            <a:r>
              <a:rPr lang="en-US" sz="1200" b="1" i="0" u="none" dirty="0">
                <a:latin typeface="+mn-lt"/>
                <a:cs typeface="Arial" panose="020B0604020202020204" pitchFamily="34" charset="0"/>
              </a:rPr>
              <a:t>(</a:t>
            </a:r>
            <a:r>
              <a:rPr lang="en-US" sz="1200" b="1" dirty="0">
                <a:latin typeface="+mn-lt"/>
                <a:ea typeface="Segoe UI" panose="020B0502040204020203" pitchFamily="34" charset="0"/>
                <a:cs typeface="Arial" panose="020B0604020202020204" pitchFamily="34" charset="0"/>
              </a:rPr>
              <a:t>Booster dose may be recommended for children who received </a:t>
            </a:r>
            <a:r>
              <a:rPr lang="en-US" sz="1200" b="1" dirty="0" err="1">
                <a:latin typeface="+mn-lt"/>
                <a:ea typeface="Segoe UI" panose="020B0502040204020203" pitchFamily="34" charset="0"/>
                <a:cs typeface="Arial" panose="020B0604020202020204" pitchFamily="34" charset="0"/>
              </a:rPr>
              <a:t>MenACWY</a:t>
            </a:r>
            <a:r>
              <a:rPr lang="en-US" sz="1200" b="1" dirty="0">
                <a:latin typeface="+mn-lt"/>
                <a:ea typeface="Segoe UI" panose="020B0502040204020203" pitchFamily="34" charset="0"/>
                <a:cs typeface="Arial" panose="020B0604020202020204" pitchFamily="34" charset="0"/>
              </a:rPr>
              <a:t> prior to age 10)</a:t>
            </a:r>
            <a:endParaRPr lang="en-US" sz="1200" b="0" i="0" u="none" dirty="0">
              <a:latin typeface="+mn-lt"/>
              <a:cs typeface="Arial" panose="020B0604020202020204" pitchFamily="34" charset="0"/>
            </a:endParaRPr>
          </a:p>
          <a:p>
            <a:endParaRPr lang="en-US" sz="1200" dirty="0">
              <a:latin typeface="+mn-lt"/>
              <a:cs typeface="Arial" panose="020B0604020202020204" pitchFamily="34" charset="0"/>
            </a:endParaRPr>
          </a:p>
          <a:p>
            <a:r>
              <a:rPr lang="en-US" sz="1200" b="1" dirty="0">
                <a:latin typeface="+mn-lt"/>
                <a:cs typeface="Arial" panose="020B0604020202020204" pitchFamily="34" charset="0"/>
              </a:rPr>
              <a:t>Optional Info:</a:t>
            </a:r>
          </a:p>
          <a:p>
            <a:pPr marL="171450" indent="-171450">
              <a:spcBef>
                <a:spcPct val="0"/>
              </a:spcBef>
              <a:buFont typeface="Arial" panose="020B0604020202020204" pitchFamily="34" charset="0"/>
              <a:buChar char="•"/>
            </a:pPr>
            <a:r>
              <a:rPr lang="en-US" sz="1200" b="1" dirty="0">
                <a:latin typeface="+mn-lt"/>
                <a:cs typeface="Arial" panose="020B0604020202020204" pitchFamily="34" charset="0"/>
              </a:rPr>
              <a:t>The most common clinical presentations of meningococcal disease are meningitis and meningococcemia. </a:t>
            </a:r>
          </a:p>
          <a:p>
            <a:pPr marL="171450" indent="-171450">
              <a:buFont typeface="Arial" panose="020B0604020202020204" pitchFamily="34" charset="0"/>
              <a:buChar char="•"/>
            </a:pPr>
            <a:r>
              <a:rPr lang="en-US" sz="1200" dirty="0">
                <a:latin typeface="+mn-lt"/>
                <a:cs typeface="Arial" panose="020B0604020202020204" pitchFamily="34" charset="0"/>
              </a:rPr>
              <a:t>The minimum interval between doses of meningococcal conjugate vaccine is 8 weeks.</a:t>
            </a:r>
          </a:p>
          <a:p>
            <a:pPr marL="171450" indent="-171450">
              <a:buFont typeface="Arial" panose="020B0604020202020204" pitchFamily="34" charset="0"/>
              <a:buChar char="•"/>
            </a:pPr>
            <a:r>
              <a:rPr lang="en-US" sz="1200" dirty="0">
                <a:latin typeface="+mn-lt"/>
                <a:cs typeface="Arial" panose="020B0604020202020204" pitchFamily="34" charset="0"/>
              </a:rPr>
              <a:t>No data are available on the interchangeability of vaccine products.</a:t>
            </a:r>
          </a:p>
          <a:p>
            <a:pPr marL="171450" indent="-171450">
              <a:buFont typeface="Arial" panose="020B0604020202020204" pitchFamily="34" charset="0"/>
              <a:buChar char="•"/>
            </a:pPr>
            <a:r>
              <a:rPr lang="en-US" sz="1200" dirty="0">
                <a:latin typeface="+mn-lt"/>
                <a:cs typeface="Arial" panose="020B0604020202020204" pitchFamily="34" charset="0"/>
              </a:rPr>
              <a:t> Whenever feasible, the same brand of vaccine should be used for all doses of the vaccination series. If vaccination providers do not know or have available the type of vaccine product previously administered, any product should be used to continue or complete the series. </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References: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00000"/>
                </a:solidFill>
                <a:effectLst/>
                <a:latin typeface="Merriweather" panose="00000500000000000000" pitchFamily="2" charset="0"/>
              </a:rPr>
              <a:t>Advisory Committee on Immunization Practices Recommended Immunization Schedule for Children and Adolescents Aged 18 Years or Younger — United States, 2022</a:t>
            </a:r>
            <a:r>
              <a:rPr lang="en-US" sz="1200" b="0" i="0" dirty="0">
                <a:solidFill>
                  <a:srgbClr val="000000"/>
                </a:solidFill>
                <a:effectLst/>
                <a:latin typeface="Merriweather" panose="00000500000000000000" pitchFamily="2" charset="0"/>
              </a:rPr>
              <a:t>; MMWR / </a:t>
            </a:r>
            <a:r>
              <a:rPr lang="en-US" sz="1200" b="0" i="1" dirty="0">
                <a:solidFill>
                  <a:srgbClr val="000000"/>
                </a:solidFill>
                <a:effectLst/>
                <a:latin typeface="Open Sans" panose="020B0606030504020204" pitchFamily="34" charset="0"/>
              </a:rPr>
              <a:t>Weekly</a:t>
            </a:r>
            <a:r>
              <a:rPr lang="en-US" sz="1200" b="0" i="0" dirty="0">
                <a:solidFill>
                  <a:srgbClr val="000000"/>
                </a:solidFill>
                <a:effectLst/>
                <a:latin typeface="Open Sans" panose="020B0606030504020204" pitchFamily="34" charset="0"/>
              </a:rPr>
              <a:t> / February 18, 2022 / 71(7);234–237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Segoe UI" panose="020B0502040204020203" pitchFamily="34" charset="0"/>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33</a:t>
            </a:fld>
            <a:endParaRPr lang="en-US"/>
          </a:p>
        </p:txBody>
      </p:sp>
    </p:spTree>
    <p:extLst>
      <p:ext uri="{BB962C8B-B14F-4D97-AF65-F5344CB8AC3E}">
        <p14:creationId xmlns:p14="http://schemas.microsoft.com/office/powerpoint/2010/main" val="2432401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latin typeface="+mn-lt"/>
              </a:rPr>
              <a:t>MenB</a:t>
            </a:r>
            <a:r>
              <a:rPr lang="en-US" sz="1200" dirty="0">
                <a:latin typeface="+mn-lt"/>
              </a:rPr>
              <a:t> is a Category B- permissive recommendation- Category B means the recommendation allows for individual clinical decision making, but with Category A recommendations all persons in an age or risk factor-based group may get the vaccine.  Category B classification enables coverage by the VFC program and most insurance plans. ACIP recommends routine </a:t>
            </a:r>
            <a:r>
              <a:rPr lang="en-US" sz="1200" dirty="0" err="1">
                <a:latin typeface="+mn-lt"/>
              </a:rPr>
              <a:t>MenB</a:t>
            </a:r>
            <a:r>
              <a:rPr lang="en-US" sz="1200" dirty="0">
                <a:latin typeface="+mn-lt"/>
              </a:rPr>
              <a:t> vaccination of certain high-risk groups for those 10 years and older.</a:t>
            </a:r>
          </a:p>
          <a:p>
            <a:endParaRPr lang="en-US" sz="1200" dirty="0">
              <a:latin typeface="+mn-lt"/>
              <a:ea typeface="Segoe UI" panose="020B0502040204020203" pitchFamily="34" charset="0"/>
            </a:endParaRPr>
          </a:p>
          <a:p>
            <a:r>
              <a:rPr lang="en-US" sz="1200" b="1" dirty="0">
                <a:latin typeface="+mn-lt"/>
                <a:ea typeface="Segoe UI" panose="020B0502040204020203" pitchFamily="34" charset="0"/>
              </a:rPr>
              <a:t>Medical Indication</a:t>
            </a:r>
          </a:p>
          <a:p>
            <a:pPr marL="171450" indent="-171450">
              <a:buFont typeface="Arial" panose="020B0604020202020204" pitchFamily="34" charset="0"/>
              <a:buChar char="•"/>
            </a:pPr>
            <a:r>
              <a:rPr lang="en-US" sz="1200" dirty="0">
                <a:latin typeface="+mn-lt"/>
                <a:ea typeface="Segoe UI" panose="020B0502040204020203" pitchFamily="34" charset="0"/>
              </a:rPr>
              <a:t>For persons 10 years or older with anatomical or functional asplenia, sickle cell disease, persistent complement component deficiency (including eculizumab use) or microbiologists </a:t>
            </a:r>
          </a:p>
          <a:p>
            <a:pPr marL="171450" indent="-171450">
              <a:buFont typeface="Arial" panose="020B0604020202020204" pitchFamily="34" charset="0"/>
              <a:buChar char="•"/>
            </a:pPr>
            <a:r>
              <a:rPr lang="en-US" sz="1200" dirty="0">
                <a:latin typeface="+mn-lt"/>
                <a:ea typeface="Segoe UI" panose="020B0502040204020203" pitchFamily="34" charset="0"/>
                <a:cs typeface="Segoe UI" panose="020B0502040204020203" pitchFamily="34" charset="0"/>
              </a:rPr>
              <a:t>Bexsero: 2-doses at least 1 month apart</a:t>
            </a:r>
          </a:p>
          <a:p>
            <a:pPr marL="171450" indent="-171450">
              <a:buFont typeface="Arial" panose="020B0604020202020204" pitchFamily="34" charset="0"/>
              <a:buChar char="•"/>
            </a:pPr>
            <a:r>
              <a:rPr lang="en-US" sz="1200" dirty="0" err="1">
                <a:latin typeface="+mn-lt"/>
                <a:ea typeface="Segoe UI" panose="020B0502040204020203" pitchFamily="34" charset="0"/>
                <a:cs typeface="Segoe UI" panose="020B0502040204020203" pitchFamily="34" charset="0"/>
              </a:rPr>
              <a:t>Trumenba</a:t>
            </a:r>
            <a:r>
              <a:rPr lang="en-US" sz="1200" dirty="0">
                <a:latin typeface="+mn-lt"/>
                <a:ea typeface="Segoe UI" panose="020B0502040204020203" pitchFamily="34" charset="0"/>
                <a:cs typeface="Segoe UI" panose="020B0502040204020203" pitchFamily="34" charset="0"/>
              </a:rPr>
              <a:t>: 3-dose series at 0, 1-2, and 6 months</a:t>
            </a:r>
          </a:p>
          <a:p>
            <a:pPr marL="171450" indent="-171450">
              <a:buFont typeface="Arial" panose="020B0604020202020204" pitchFamily="34" charset="0"/>
              <a:buChar char="•"/>
            </a:pPr>
            <a:r>
              <a:rPr lang="en-US" sz="1200" dirty="0">
                <a:latin typeface="+mn-lt"/>
                <a:ea typeface="Segoe UI" panose="020B0502040204020203" pitchFamily="34" charset="0"/>
                <a:cs typeface="Segoe UI" panose="020B0502040204020203" pitchFamily="34" charset="0"/>
              </a:rPr>
              <a:t>ACIP recommends a booster dose 1 year after completion of the series and every 2-3 years thereafter, for as long as increased risk remains</a:t>
            </a:r>
          </a:p>
          <a:p>
            <a:endParaRPr lang="en-US" sz="1200" b="1" dirty="0">
              <a:latin typeface="+mn-lt"/>
              <a:ea typeface="Segoe UI" panose="020B0502040204020203" pitchFamily="34" charset="0"/>
            </a:endParaRPr>
          </a:p>
          <a:p>
            <a:r>
              <a:rPr lang="en-US" sz="1200" b="1" dirty="0">
                <a:latin typeface="+mn-lt"/>
                <a:ea typeface="Segoe UI" panose="020B0502040204020203" pitchFamily="34" charset="0"/>
              </a:rPr>
              <a:t>***Bexsero and </a:t>
            </a:r>
            <a:r>
              <a:rPr lang="en-US" sz="1200" b="1" dirty="0" err="1">
                <a:latin typeface="+mn-lt"/>
                <a:ea typeface="Segoe UI" panose="020B0502040204020203" pitchFamily="34" charset="0"/>
              </a:rPr>
              <a:t>Trumenba</a:t>
            </a:r>
            <a:r>
              <a:rPr lang="en-US" sz="1200" b="1" dirty="0">
                <a:latin typeface="+mn-lt"/>
                <a:ea typeface="Segoe UI" panose="020B0502040204020203" pitchFamily="34" charset="0"/>
              </a:rPr>
              <a:t> are not interchangeable***</a:t>
            </a:r>
          </a:p>
          <a:p>
            <a:endParaRPr lang="en-US" sz="1200" b="1" dirty="0">
              <a:latin typeface="+mn-lt"/>
              <a:ea typeface="Segoe UI" panose="020B0502040204020203" pitchFamily="34" charset="0"/>
              <a:cs typeface="Segoe UI" panose="020B0502040204020203" pitchFamily="34" charset="0"/>
            </a:endParaRPr>
          </a:p>
          <a:p>
            <a:r>
              <a:rPr lang="en-US" sz="1200" b="1" dirty="0">
                <a:latin typeface="+mn-lt"/>
                <a:cs typeface="Arial" panose="020B0604020202020204" pitchFamily="34" charset="0"/>
              </a:rPr>
              <a:t>References: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34</a:t>
            </a:fld>
            <a:endParaRPr lang="en-US"/>
          </a:p>
        </p:txBody>
      </p:sp>
    </p:spTree>
    <p:extLst>
      <p:ext uri="{BB962C8B-B14F-4D97-AF65-F5344CB8AC3E}">
        <p14:creationId xmlns:p14="http://schemas.microsoft.com/office/powerpoint/2010/main" val="1311138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Segoe UI" panose="020B0502040204020203" pitchFamily="34" charset="0"/>
              </a:rPr>
              <a:t>Outbreaks</a:t>
            </a:r>
          </a:p>
          <a:p>
            <a:pPr marL="171450" indent="-171450">
              <a:buFont typeface="Arial" panose="020B0604020202020204" pitchFamily="34" charset="0"/>
              <a:buChar char="•"/>
            </a:pPr>
            <a:r>
              <a:rPr lang="en-US" sz="1200" dirty="0">
                <a:latin typeface="+mn-lt"/>
                <a:ea typeface="Segoe UI" panose="020B0502040204020203" pitchFamily="34" charset="0"/>
              </a:rPr>
              <a:t>For persons 10 years or older determined by public health officials to be at increased risk during an outbreak </a:t>
            </a:r>
            <a:r>
              <a:rPr lang="en-US" sz="1200" dirty="0">
                <a:latin typeface="+mn-lt"/>
                <a:ea typeface="Segoe UI" panose="020B0502040204020203" pitchFamily="34" charset="0"/>
                <a:cs typeface="Segoe UI" panose="020B0502040204020203" pitchFamily="34" charset="0"/>
              </a:rPr>
              <a:t>a one-time booster dose is recommended if it has been a year or more since the series completion. Depending on the specific outbreak, vaccination strategy and the projected duration of elevated risk, public health officials may consider a booster dose interval of greater than or equal to 6 months.</a:t>
            </a:r>
          </a:p>
          <a:p>
            <a:endParaRPr lang="en-US" dirty="0"/>
          </a:p>
          <a:p>
            <a:r>
              <a:rPr lang="en-US" sz="1200" b="1" dirty="0">
                <a:latin typeface="+mn-lt"/>
                <a:cs typeface="Arial" panose="020B0604020202020204" pitchFamily="34" charset="0"/>
              </a:rPr>
              <a:t>References: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35</a:t>
            </a:fld>
            <a:endParaRPr lang="en-US"/>
          </a:p>
        </p:txBody>
      </p:sp>
    </p:spTree>
    <p:extLst>
      <p:ext uri="{BB962C8B-B14F-4D97-AF65-F5344CB8AC3E}">
        <p14:creationId xmlns:p14="http://schemas.microsoft.com/office/powerpoint/2010/main" val="2033571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sz="1200" b="1" dirty="0">
                <a:latin typeface="+mn-lt"/>
                <a:cs typeface="Arial" panose="020B0604020202020204" pitchFamily="34" charset="0"/>
              </a:rPr>
              <a:t>***Required for school and childcare attendance***</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Routine vaccination with PCV13</a:t>
            </a:r>
          </a:p>
          <a:p>
            <a:pPr marL="176405" indent="-176405">
              <a:buFont typeface="Arial" panose="020B0604020202020204" pitchFamily="34" charset="0"/>
              <a:buChar char="•"/>
            </a:pPr>
            <a:r>
              <a:rPr lang="en-US" sz="1200" dirty="0">
                <a:latin typeface="+mn-lt"/>
                <a:cs typeface="Arial" panose="020B0604020202020204" pitchFamily="34" charset="0"/>
              </a:rPr>
              <a:t>4-dose series at 2, 4, 6, and 12–15 months</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Catch-up vaccination for PCV13</a:t>
            </a:r>
          </a:p>
          <a:p>
            <a:pPr marL="176405" indent="-176405">
              <a:buFont typeface="Arial" panose="020B0604020202020204" pitchFamily="34" charset="0"/>
              <a:buChar char="•"/>
            </a:pPr>
            <a:r>
              <a:rPr lang="en-US" sz="1200" dirty="0">
                <a:latin typeface="+mn-lt"/>
                <a:cs typeface="Arial" panose="020B0604020202020204" pitchFamily="34" charset="0"/>
              </a:rPr>
              <a:t>1 dose for healthy children aged 24–59 months with any incomplete* PCV13 schedule</a:t>
            </a:r>
          </a:p>
          <a:p>
            <a:endParaRPr lang="en-US" sz="1200" b="1" dirty="0">
              <a:latin typeface="+mn-lt"/>
              <a:cs typeface="Arial" panose="020B0604020202020204" pitchFamily="34" charset="0"/>
            </a:endParaRPr>
          </a:p>
          <a:p>
            <a:pPr defTabSz="948447">
              <a:defRPr/>
            </a:pPr>
            <a:r>
              <a:rPr lang="en-US" sz="1200" b="1" dirty="0">
                <a:latin typeface="+mn-lt"/>
                <a:cs typeface="Arial" panose="020B0604020202020204" pitchFamily="34" charset="0"/>
              </a:rPr>
              <a:t>Optional Info:</a:t>
            </a:r>
          </a:p>
          <a:p>
            <a:pPr defTabSz="948447">
              <a:defRPr/>
            </a:pPr>
            <a:r>
              <a:rPr lang="en-US" sz="1200" dirty="0">
                <a:latin typeface="+mn-lt"/>
                <a:cs typeface="Arial" panose="020B0604020202020204" pitchFamily="34" charset="0"/>
              </a:rPr>
              <a:t>Pneumococcal disease is caused by a bacterium, Streptococcus pneumoniae, also called pneumococcus  (about 90 known serotypes); Causes pneumonia, bacteremia, meningitis and otitis media; Highest rate of invasive disease is in children less than 2 years. Increased risk of infection in children with HIV infection, sickle cell disease, asplenia, day care attendees and in certain ethnic groups (African Americans, Alaskan natives and Native Americans). Increased risk in children &amp; adults with cardiovascular disease, pulmonary disease, diabetes, alcoholism, cirrhosis, immunocompromising conditions; Individuals who have asthma and those who smoke cigarettes are also at increased risk.  Estimated cases in the US each year are more than any other vaccine-preventable disease. Some serotypes of pneumococcus have become resistant to antibiotics.</a:t>
            </a:r>
          </a:p>
          <a:p>
            <a:pPr defTabSz="948447">
              <a:defRPr/>
            </a:pPr>
            <a:endParaRPr lang="en-US" sz="1200" dirty="0">
              <a:latin typeface="+mn-lt"/>
              <a:cs typeface="Arial" panose="020B0604020202020204" pitchFamily="34" charset="0"/>
            </a:endParaRPr>
          </a:p>
          <a:p>
            <a:pPr defTabSz="948447">
              <a:defRPr/>
            </a:pPr>
            <a:endParaRPr lang="en-US" sz="1200" dirty="0">
              <a:latin typeface="+mn-lt"/>
              <a:cs typeface="Arial" panose="020B0604020202020204" pitchFamily="34" charset="0"/>
            </a:endParaRPr>
          </a:p>
          <a:p>
            <a:pPr defTabSz="948447">
              <a:defRPr/>
            </a:pPr>
            <a:r>
              <a:rPr lang="en-US" sz="1200" b="1" dirty="0">
                <a:latin typeface="+mn-lt"/>
                <a:cs typeface="Arial" panose="020B0604020202020204" pitchFamily="34" charset="0"/>
              </a:rPr>
              <a:t>Job Aid</a:t>
            </a:r>
            <a:r>
              <a:rPr lang="en-US" sz="1200" b="0" dirty="0">
                <a:latin typeface="+mn-lt"/>
                <a:cs typeface="Arial" panose="020B0604020202020204" pitchFamily="34" charset="0"/>
              </a:rPr>
              <a:t>: for catch up guidance in link above</a:t>
            </a:r>
            <a:endParaRPr lang="en-US" sz="1200" b="1" dirty="0">
              <a:latin typeface="+mn-lt"/>
              <a:cs typeface="Arial" panose="020B0604020202020204" pitchFamily="34" charset="0"/>
            </a:endParaRPr>
          </a:p>
          <a:p>
            <a:r>
              <a:rPr lang="en-US" sz="1200" b="1" dirty="0">
                <a:latin typeface="+mn-lt"/>
                <a:cs typeface="Arial" panose="020B0604020202020204" pitchFamily="34" charset="0"/>
              </a:rPr>
              <a:t>References: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4"/>
              </a:rPr>
              <a:t>https://www.cdc.gov/vaccines/schedules/downloads/child/job-aids/pneumococcal.pdf</a:t>
            </a:r>
            <a:r>
              <a:rPr lang="en-US" sz="1200" b="0" dirty="0">
                <a:latin typeface="+mn-lt"/>
                <a:ea typeface="Segoe UI" panose="020B0502040204020203" pitchFamily="34" charset="0"/>
                <a:cs typeface="Segoe UI" panose="020B0502040204020203" pitchFamily="34" charset="0"/>
              </a:rPr>
              <a:t> </a:t>
            </a:r>
            <a:endParaRPr lang="en-US" sz="1200" b="0" u="none" dirty="0">
              <a:latin typeface="+mn-lt"/>
              <a:ea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36</a:t>
            </a:fld>
            <a:endParaRPr lang="en-US"/>
          </a:p>
        </p:txBody>
      </p:sp>
    </p:spTree>
    <p:extLst>
      <p:ext uri="{BB962C8B-B14F-4D97-AF65-F5344CB8AC3E}">
        <p14:creationId xmlns:p14="http://schemas.microsoft.com/office/powerpoint/2010/main" val="2179881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Routine vaccination:</a:t>
            </a:r>
          </a:p>
          <a:p>
            <a:pPr marL="176405" indent="-176405" defTabSz="940826">
              <a:buFont typeface="Arial" panose="020B0604020202020204" pitchFamily="34" charset="0"/>
              <a:buChar char="•"/>
              <a:defRPr/>
            </a:pPr>
            <a:r>
              <a:rPr lang="en-US" sz="1200" dirty="0">
                <a:latin typeface="+mn-lt"/>
                <a:cs typeface="Arial" panose="020B0604020202020204" pitchFamily="34" charset="0"/>
              </a:rPr>
              <a:t>Four dose series of IPV at : 2, 4, 6 through 18 months</a:t>
            </a:r>
            <a:r>
              <a:rPr lang="en-US" sz="1200" baseline="0" dirty="0">
                <a:latin typeface="+mn-lt"/>
                <a:cs typeface="Arial" panose="020B0604020202020204" pitchFamily="34" charset="0"/>
              </a:rPr>
              <a:t> </a:t>
            </a:r>
            <a:r>
              <a:rPr lang="en-US" sz="1200" dirty="0">
                <a:latin typeface="+mn-lt"/>
                <a:cs typeface="Arial" panose="020B0604020202020204" pitchFamily="34" charset="0"/>
              </a:rPr>
              <a:t>and 4 through 6 years of age. </a:t>
            </a:r>
          </a:p>
          <a:p>
            <a:pPr marL="176405" indent="-176405" defTabSz="940826">
              <a:buFont typeface="Arial" panose="020B0604020202020204" pitchFamily="34" charset="0"/>
              <a:buChar char="•"/>
              <a:defRPr/>
            </a:pPr>
            <a:r>
              <a:rPr lang="en-US" sz="1200" dirty="0">
                <a:latin typeface="+mn-lt"/>
                <a:cs typeface="Arial" panose="020B0604020202020204" pitchFamily="34" charset="0"/>
              </a:rPr>
              <a:t>Final dose on or after fourth birthday and at least 6 months after the</a:t>
            </a:r>
            <a:r>
              <a:rPr lang="en-US" sz="1200" baseline="0" dirty="0">
                <a:latin typeface="+mn-lt"/>
                <a:cs typeface="Arial" panose="020B0604020202020204" pitchFamily="34" charset="0"/>
              </a:rPr>
              <a:t> previous dose. </a:t>
            </a:r>
          </a:p>
          <a:p>
            <a:pPr marL="176405" indent="-176405">
              <a:spcBef>
                <a:spcPts val="206"/>
              </a:spcBef>
              <a:buFont typeface="Arial" panose="020B0604020202020204" pitchFamily="34" charset="0"/>
              <a:buChar char="•"/>
            </a:pPr>
            <a:r>
              <a:rPr lang="en-US" sz="1200" dirty="0">
                <a:latin typeface="+mn-lt"/>
                <a:ea typeface="Segoe UI" panose="020B0502040204020203" pitchFamily="34" charset="0"/>
                <a:cs typeface="Arial" panose="020B0604020202020204" pitchFamily="34" charset="0"/>
              </a:rPr>
              <a:t>4 or more doses of IPV can be administered before the 4</a:t>
            </a:r>
            <a:r>
              <a:rPr lang="en-US" sz="1200" baseline="30000" dirty="0">
                <a:latin typeface="+mn-lt"/>
                <a:ea typeface="Segoe UI" panose="020B0502040204020203" pitchFamily="34" charset="0"/>
                <a:cs typeface="Arial" panose="020B0604020202020204" pitchFamily="34" charset="0"/>
              </a:rPr>
              <a:t>th</a:t>
            </a:r>
            <a:r>
              <a:rPr lang="en-US" sz="1200" dirty="0">
                <a:latin typeface="+mn-lt"/>
                <a:ea typeface="Segoe UI" panose="020B0502040204020203" pitchFamily="34" charset="0"/>
                <a:cs typeface="Arial" panose="020B0604020202020204" pitchFamily="34" charset="0"/>
              </a:rPr>
              <a:t> birthday when a combination vaccine containing IPV is used. However, a final dose </a:t>
            </a:r>
            <a:r>
              <a:rPr lang="en-US" sz="1200" b="1" dirty="0">
                <a:latin typeface="+mn-lt"/>
                <a:ea typeface="Segoe UI" panose="020B0502040204020203" pitchFamily="34" charset="0"/>
                <a:cs typeface="Arial" panose="020B0604020202020204" pitchFamily="34" charset="0"/>
              </a:rPr>
              <a:t>at or after</a:t>
            </a:r>
            <a:r>
              <a:rPr lang="en-US" sz="1200" dirty="0">
                <a:latin typeface="+mn-lt"/>
                <a:ea typeface="Segoe UI" panose="020B0502040204020203" pitchFamily="34" charset="0"/>
                <a:cs typeface="Arial" panose="020B0604020202020204" pitchFamily="34" charset="0"/>
              </a:rPr>
              <a:t> age 4 years, and at least 6 months after the previous dose is still recommended.</a:t>
            </a:r>
            <a:endParaRPr lang="en-US" sz="1200" baseline="0" dirty="0">
              <a:latin typeface="+mn-lt"/>
              <a:cs typeface="Arial" panose="020B0604020202020204" pitchFamily="34" charset="0"/>
            </a:endParaRPr>
          </a:p>
          <a:p>
            <a:endParaRPr lang="en-US" sz="1200" b="1" baseline="0" dirty="0">
              <a:solidFill>
                <a:srgbClr val="FF0000"/>
              </a:solidFill>
              <a:latin typeface="+mn-lt"/>
              <a:cs typeface="Arial" panose="020B0604020202020204" pitchFamily="34" charset="0"/>
            </a:endParaRPr>
          </a:p>
          <a:p>
            <a:r>
              <a:rPr lang="en-US" sz="1200" b="1" baseline="0" dirty="0">
                <a:solidFill>
                  <a:srgbClr val="FF0000"/>
                </a:solidFill>
                <a:latin typeface="+mn-lt"/>
                <a:cs typeface="Arial" panose="020B0604020202020204" pitchFamily="34" charset="0"/>
              </a:rPr>
              <a:t>Catch-up vaccination:</a:t>
            </a:r>
          </a:p>
          <a:p>
            <a:pPr marL="176405" indent="-176405">
              <a:buFont typeface="Arial" panose="020B0604020202020204" pitchFamily="34" charset="0"/>
              <a:buChar char="•"/>
            </a:pPr>
            <a:r>
              <a:rPr lang="en-US" sz="1200" baseline="0" dirty="0">
                <a:solidFill>
                  <a:srgbClr val="FF0000"/>
                </a:solidFill>
                <a:highlight>
                  <a:srgbClr val="FFFF00"/>
                </a:highlight>
                <a:latin typeface="+mn-lt"/>
                <a:cs typeface="Arial" panose="020B0604020202020204" pitchFamily="34" charset="0"/>
              </a:rPr>
              <a:t>Final</a:t>
            </a:r>
            <a:r>
              <a:rPr lang="en-US" sz="1200" baseline="0" dirty="0">
                <a:solidFill>
                  <a:srgbClr val="FF0000"/>
                </a:solidFill>
                <a:latin typeface="+mn-lt"/>
                <a:cs typeface="Arial" panose="020B0604020202020204" pitchFamily="34" charset="0"/>
              </a:rPr>
              <a:t> </a:t>
            </a:r>
            <a:r>
              <a:rPr lang="en-US" sz="1200" baseline="0" dirty="0">
                <a:latin typeface="+mn-lt"/>
                <a:cs typeface="Arial" panose="020B0604020202020204" pitchFamily="34" charset="0"/>
              </a:rPr>
              <a:t>dose to be given on or after the 4th birthday and at least 6 months after the previous dose, regardless of the number of previous doses. </a:t>
            </a:r>
          </a:p>
          <a:p>
            <a:pPr marL="176405" indent="-176405">
              <a:buFont typeface="Arial" panose="020B0604020202020204" pitchFamily="34" charset="0"/>
              <a:buChar char="•"/>
            </a:pPr>
            <a:r>
              <a:rPr lang="en-US" sz="1200" baseline="0" dirty="0">
                <a:latin typeface="+mn-lt"/>
                <a:cs typeface="Arial" panose="020B0604020202020204" pitchFamily="34" charset="0"/>
              </a:rPr>
              <a:t>IPV is not routinely recommended for U.S. residents 18 years and older</a:t>
            </a:r>
          </a:p>
          <a:p>
            <a:pPr marL="176405" indent="-176405" defTabSz="940826">
              <a:buFont typeface="Arial" panose="020B0604020202020204" pitchFamily="34" charset="0"/>
              <a:buChar char="•"/>
              <a:defRPr/>
            </a:pPr>
            <a:r>
              <a:rPr lang="en-US" sz="1200" dirty="0">
                <a:latin typeface="+mn-lt"/>
                <a:ea typeface="Segoe UI" panose="020B0502040204020203" pitchFamily="34" charset="0"/>
                <a:cs typeface="Arial" panose="020B0604020202020204" pitchFamily="34" charset="0"/>
              </a:rPr>
              <a:t>Only trivalent OPV (</a:t>
            </a:r>
            <a:r>
              <a:rPr lang="en-US" sz="1200" dirty="0" err="1">
                <a:latin typeface="+mn-lt"/>
                <a:ea typeface="Segoe UI" panose="020B0502040204020203" pitchFamily="34" charset="0"/>
                <a:cs typeface="Arial" panose="020B0604020202020204" pitchFamily="34" charset="0"/>
              </a:rPr>
              <a:t>tOPV</a:t>
            </a:r>
            <a:r>
              <a:rPr lang="en-US" sz="1200" dirty="0">
                <a:latin typeface="+mn-lt"/>
                <a:ea typeface="Segoe UI" panose="020B0502040204020203" pitchFamily="34" charset="0"/>
                <a:cs typeface="Arial" panose="020B0604020202020204" pitchFamily="34" charset="0"/>
              </a:rPr>
              <a:t>) counts towards U.S. vaccination requirements </a:t>
            </a:r>
          </a:p>
          <a:p>
            <a:endParaRPr lang="en-US" sz="1200" i="1" dirty="0">
              <a:latin typeface="+mn-lt"/>
              <a:cs typeface="Arial" panose="020B0604020202020204" pitchFamily="34" charset="0"/>
            </a:endParaRPr>
          </a:p>
          <a:p>
            <a:r>
              <a:rPr lang="en-US" sz="1200" i="1" dirty="0">
                <a:latin typeface="+mn-lt"/>
                <a:cs typeface="Arial" panose="020B0604020202020204" pitchFamily="34" charset="0"/>
              </a:rPr>
              <a:t>Series containing OPV, either mixed OPV-IPV or OPV-only series:</a:t>
            </a:r>
          </a:p>
          <a:p>
            <a:pPr marL="176405" indent="-176405">
              <a:buFont typeface="Arial" panose="020B0604020202020204" pitchFamily="34" charset="0"/>
              <a:buChar char="•"/>
            </a:pPr>
            <a:r>
              <a:rPr lang="en-US" sz="1200" dirty="0">
                <a:latin typeface="+mn-lt"/>
                <a:cs typeface="Arial" panose="020B0604020202020204" pitchFamily="34" charset="0"/>
              </a:rPr>
              <a:t>Total number of doses needed to complete the series is the same as that recommended for the U.S. IPV schedule</a:t>
            </a:r>
          </a:p>
          <a:p>
            <a:pPr marL="176405" indent="-176405">
              <a:buFont typeface="Arial" panose="020B0604020202020204" pitchFamily="34" charset="0"/>
              <a:buChar char="•"/>
            </a:pPr>
            <a:r>
              <a:rPr lang="en-US" sz="1200" dirty="0">
                <a:latin typeface="+mn-lt"/>
                <a:cs typeface="Arial" panose="020B0604020202020204" pitchFamily="34" charset="0"/>
              </a:rPr>
              <a:t>Only trivalent OPV counts toward the U.S. vaccination requirements</a:t>
            </a:r>
          </a:p>
          <a:p>
            <a:pPr marL="176405" indent="-176405">
              <a:buFont typeface="Arial" panose="020B0604020202020204" pitchFamily="34" charset="0"/>
              <a:buChar char="•"/>
            </a:pPr>
            <a:endParaRPr lang="en-US" sz="1200" baseline="0" dirty="0">
              <a:latin typeface="+mn-lt"/>
              <a:cs typeface="Arial" panose="020B0604020202020204" pitchFamily="34" charset="0"/>
            </a:endParaRPr>
          </a:p>
          <a:p>
            <a:pPr defTabSz="940826">
              <a:defRPr/>
            </a:pPr>
            <a:r>
              <a:rPr lang="en-US" sz="1200" b="1" i="0" u="none" dirty="0">
                <a:latin typeface="+mn-lt"/>
                <a:cs typeface="Arial" panose="020B0604020202020204" pitchFamily="34" charset="0"/>
              </a:rPr>
              <a:t>OPV</a:t>
            </a:r>
          </a:p>
          <a:p>
            <a:r>
              <a:rPr lang="en-US" sz="1200" b="0" i="0" u="none" baseline="0" dirty="0">
                <a:latin typeface="+mn-lt"/>
                <a:cs typeface="Arial" panose="020B0604020202020204" pitchFamily="34" charset="0"/>
              </a:rPr>
              <a:t>Detailed information added regarding which oral poliovirus vaccine (OPV) doses may be counted towards the US vaccination requirements. </a:t>
            </a:r>
          </a:p>
          <a:p>
            <a:pPr marL="176405" indent="-176405">
              <a:buFont typeface="Arial" panose="020B0604020202020204" pitchFamily="34" charset="0"/>
              <a:buChar char="•"/>
            </a:pPr>
            <a:r>
              <a:rPr lang="en-US" sz="1200" b="0" dirty="0">
                <a:latin typeface="+mn-lt"/>
                <a:cs typeface="Arial" panose="020B0604020202020204" pitchFamily="34" charset="0"/>
              </a:rPr>
              <a:t>Doses of OPV administered before April 1, 2016, should be counted (unless specifically noted as administered during a campaign).</a:t>
            </a:r>
          </a:p>
          <a:p>
            <a:pPr marL="176405" indent="-176405">
              <a:buFont typeface="Arial" panose="020B0604020202020204" pitchFamily="34" charset="0"/>
              <a:buChar char="•"/>
            </a:pPr>
            <a:r>
              <a:rPr lang="en-US" sz="1200" b="0" dirty="0">
                <a:latin typeface="+mn-lt"/>
                <a:cs typeface="Arial" panose="020B0604020202020204" pitchFamily="34" charset="0"/>
              </a:rPr>
              <a:t>Doses of OPV administered on or after April 1, 2016, should NOT be counted.</a:t>
            </a:r>
            <a:endParaRPr lang="en-US" sz="1200" baseline="0" dirty="0">
              <a:latin typeface="+mn-lt"/>
              <a:cs typeface="Arial" panose="020B0604020202020204" pitchFamily="34" charset="0"/>
            </a:endParaRPr>
          </a:p>
          <a:p>
            <a:pPr defTabSz="948447">
              <a:defRPr/>
            </a:pPr>
            <a:endParaRPr lang="en-US" sz="1200" b="1" baseline="0" dirty="0">
              <a:latin typeface="+mn-lt"/>
              <a:cs typeface="Arial" panose="020B0604020202020204" pitchFamily="34" charset="0"/>
            </a:endParaRPr>
          </a:p>
          <a:p>
            <a:pPr defTabSz="948447">
              <a:defRPr/>
            </a:pPr>
            <a:r>
              <a:rPr lang="en-US" sz="1200" b="1" baseline="0" dirty="0">
                <a:latin typeface="+mn-lt"/>
                <a:cs typeface="Arial" panose="020B0604020202020204" pitchFamily="34" charset="0"/>
              </a:rPr>
              <a:t>Travelers:</a:t>
            </a:r>
          </a:p>
          <a:p>
            <a:pPr marL="176405" indent="-176405" defTabSz="948447">
              <a:buFont typeface="Arial" panose="020B0604020202020204" pitchFamily="34" charset="0"/>
              <a:buChar char="•"/>
              <a:defRPr/>
            </a:pPr>
            <a:r>
              <a:rPr lang="en-US" sz="1200" dirty="0">
                <a:latin typeface="+mn-lt"/>
                <a:cs typeface="Arial" panose="020B0604020202020204" pitchFamily="34" charset="0"/>
              </a:rPr>
              <a:t>Remind staff to evaluate travelers for the need of polio vaccine if traveling to endemic countries, as a booster dose may be recommended</a:t>
            </a:r>
            <a:r>
              <a:rPr lang="en-US" sz="1200" baseline="0" dirty="0">
                <a:latin typeface="+mn-lt"/>
                <a:cs typeface="Arial" panose="020B0604020202020204" pitchFamily="34" charset="0"/>
              </a:rPr>
              <a:t>. The U.S. has been polio free since 1979. </a:t>
            </a:r>
          </a:p>
          <a:p>
            <a:pPr marL="176405" indent="-176405" defTabSz="948447">
              <a:buFont typeface="Arial" panose="020B0604020202020204" pitchFamily="34" charset="0"/>
              <a:buChar char="•"/>
              <a:defRPr/>
            </a:pPr>
            <a:r>
              <a:rPr lang="en-US" sz="1200" dirty="0">
                <a:latin typeface="+mn-lt"/>
                <a:cs typeface="Arial" panose="020B0604020202020204" pitchFamily="34" charset="0"/>
              </a:rPr>
              <a:t>Check </a:t>
            </a:r>
            <a:r>
              <a:rPr lang="en-US" sz="1200" b="1" dirty="0">
                <a:latin typeface="+mn-lt"/>
                <a:cs typeface="Arial" panose="020B0604020202020204" pitchFamily="34" charset="0"/>
              </a:rPr>
              <a:t>https://wwwnc.cdc.gov/travel/destinations/list  </a:t>
            </a:r>
            <a:r>
              <a:rPr lang="en-US" sz="1200" dirty="0">
                <a:latin typeface="+mn-lt"/>
                <a:cs typeface="Arial" panose="020B0604020202020204" pitchFamily="34" charset="0"/>
              </a:rPr>
              <a:t>for most current information as booster dose is d</a:t>
            </a:r>
            <a:r>
              <a:rPr lang="en-US" sz="1200" baseline="0" dirty="0">
                <a:latin typeface="+mn-lt"/>
                <a:cs typeface="Arial" panose="020B0604020202020204" pitchFamily="34" charset="0"/>
              </a:rPr>
              <a:t>ependent </a:t>
            </a:r>
            <a:r>
              <a:rPr lang="en-US" sz="1200" dirty="0">
                <a:latin typeface="+mn-lt"/>
                <a:cs typeface="Arial" panose="020B0604020202020204" pitchFamily="34" charset="0"/>
              </a:rPr>
              <a:t>on length of stay, timing of the last dose of vaccine and/or current polio outbreaks.  </a:t>
            </a:r>
          </a:p>
          <a:p>
            <a:pPr marL="171450" indent="-171450" defTabSz="948447">
              <a:buFont typeface="Arial" panose="020B0604020202020204" pitchFamily="34" charset="0"/>
              <a:buChar char="•"/>
              <a:defRPr/>
            </a:pPr>
            <a:r>
              <a:rPr lang="en-US" sz="1200" b="1" dirty="0">
                <a:latin typeface="+mn-lt"/>
                <a:ea typeface="Segoe UI" panose="020B0502040204020203" pitchFamily="34" charset="0"/>
                <a:cs typeface="Arial" panose="020B0604020202020204" pitchFamily="34" charset="0"/>
              </a:rPr>
              <a:t>In the first six months of life, use minimum ages and intervals only for travel to a polio-endemic region or during an outbreak</a:t>
            </a:r>
            <a:endParaRPr lang="en-US" sz="1200" b="1" baseline="0" dirty="0">
              <a:latin typeface="+mn-lt"/>
              <a:cs typeface="Arial" panose="020B0604020202020204" pitchFamily="34" charset="0"/>
            </a:endParaRPr>
          </a:p>
          <a:p>
            <a:endParaRPr lang="en-US" sz="1200" baseline="0" dirty="0">
              <a:latin typeface="+mn-lt"/>
              <a:cs typeface="Arial" panose="020B0604020202020204" pitchFamily="34" charset="0"/>
            </a:endParaRP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Optional Info:</a:t>
            </a:r>
          </a:p>
          <a:p>
            <a:r>
              <a:rPr lang="en-US" sz="1200" dirty="0">
                <a:latin typeface="+mn-lt"/>
                <a:cs typeface="Arial" panose="020B0604020202020204" pitchFamily="34" charset="0"/>
              </a:rPr>
              <a:t>Polio, also called poliomyelitis and infantile paralysis is caused by an Enterovirus (Serotypes 1,2,3)</a:t>
            </a:r>
          </a:p>
          <a:p>
            <a:r>
              <a:rPr lang="en-US" sz="1200" dirty="0">
                <a:latin typeface="+mn-lt"/>
                <a:cs typeface="Arial" panose="020B0604020202020204" pitchFamily="34" charset="0"/>
              </a:rPr>
              <a:t>Infection acquired through mouth; virus replicates in pharynx and GI tract, then spreads to lymphatics and other tissues.  It attacks motor neurons in spinal cord &amp; brain stem.</a:t>
            </a:r>
          </a:p>
          <a:p>
            <a:endParaRPr lang="en-US" sz="1200" baseline="0" dirty="0">
              <a:latin typeface="+mn-lt"/>
              <a:cs typeface="Arial" panose="020B0604020202020204" pitchFamily="34" charset="0"/>
            </a:endParaRPr>
          </a:p>
          <a:p>
            <a:r>
              <a:rPr lang="en-US" sz="1200" b="1" baseline="0" dirty="0">
                <a:latin typeface="+mn-lt"/>
                <a:cs typeface="Arial" panose="020B0604020202020204" pitchFamily="34" charset="0"/>
              </a:rPr>
              <a:t>Job Aid: </a:t>
            </a:r>
            <a:r>
              <a:rPr lang="en-US" sz="1200" baseline="0" dirty="0">
                <a:latin typeface="+mn-lt"/>
                <a:cs typeface="Arial" panose="020B0604020202020204" pitchFamily="34" charset="0"/>
              </a:rPr>
              <a:t>catch-up guidance in link above</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Resources:</a:t>
            </a:r>
          </a:p>
          <a:p>
            <a:pPr marL="228600" indent="-228600">
              <a:buFont typeface="+mj-lt"/>
              <a:buAutoNum type="arabicPeriod"/>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p>
          <a:p>
            <a:pPr marL="228600" indent="-228600">
              <a:buFont typeface="+mj-lt"/>
              <a:buAutoNum type="arabicPeriod"/>
            </a:pPr>
            <a:r>
              <a:rPr lang="en-US" sz="1200" b="0" u="none" dirty="0">
                <a:latin typeface="+mn-lt"/>
                <a:ea typeface="Segoe UI" panose="020B0502040204020203" pitchFamily="34" charset="0"/>
                <a:cs typeface="Segoe UI" panose="020B0502040204020203" pitchFamily="34" charset="0"/>
                <a:hlinkClick r:id="rId4"/>
              </a:rPr>
              <a:t>https://www.cdc.gov/vaccines/schedules/downloads/child/job-aids/ipv.pdf</a:t>
            </a:r>
            <a:r>
              <a:rPr lang="en-US" sz="1200" b="0" u="none" dirty="0">
                <a:latin typeface="+mn-lt"/>
                <a:ea typeface="Segoe UI" panose="020B0502040204020203" pitchFamily="34" charset="0"/>
                <a:cs typeface="Segoe UI" panose="020B0502040204020203" pitchFamily="34" charset="0"/>
              </a:rPr>
              <a:t> </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37</a:t>
            </a:fld>
            <a:endParaRPr lang="en-US"/>
          </a:p>
        </p:txBody>
      </p:sp>
    </p:spTree>
    <p:extLst>
      <p:ext uri="{BB962C8B-B14F-4D97-AF65-F5344CB8AC3E}">
        <p14:creationId xmlns:p14="http://schemas.microsoft.com/office/powerpoint/2010/main" val="3748815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Routine vaccination</a:t>
            </a:r>
          </a:p>
          <a:p>
            <a:pPr marL="176405" indent="-176405">
              <a:buFont typeface="Arial" panose="020B0604020202020204" pitchFamily="34" charset="0"/>
              <a:buChar char="•"/>
            </a:pPr>
            <a:r>
              <a:rPr lang="en-US" sz="1200" dirty="0">
                <a:latin typeface="+mn-lt"/>
                <a:cs typeface="Arial" panose="020B0604020202020204" pitchFamily="34" charset="0"/>
              </a:rPr>
              <a:t>Rotarix: 2-dose series at 2 and 4 months.</a:t>
            </a:r>
          </a:p>
          <a:p>
            <a:pPr marL="176405" indent="-176405">
              <a:buFont typeface="Arial" panose="020B0604020202020204" pitchFamily="34" charset="0"/>
              <a:buChar char="•"/>
            </a:pPr>
            <a:r>
              <a:rPr lang="en-US" sz="1200" dirty="0" err="1">
                <a:latin typeface="+mn-lt"/>
                <a:cs typeface="Arial" panose="020B0604020202020204" pitchFamily="34" charset="0"/>
              </a:rPr>
              <a:t>RotaTeq</a:t>
            </a:r>
            <a:r>
              <a:rPr lang="en-US" sz="1200" dirty="0">
                <a:latin typeface="+mn-lt"/>
                <a:cs typeface="Arial" panose="020B0604020202020204" pitchFamily="34" charset="0"/>
              </a:rPr>
              <a:t>: 3-dose series at 2, 4, and 6 months.</a:t>
            </a:r>
          </a:p>
          <a:p>
            <a:pPr marL="176405" indent="-176405">
              <a:buFont typeface="Arial" panose="020B0604020202020204" pitchFamily="34" charset="0"/>
              <a:buChar char="•"/>
            </a:pPr>
            <a:r>
              <a:rPr lang="en-US" sz="1200" dirty="0">
                <a:latin typeface="+mn-lt"/>
                <a:cs typeface="Arial" panose="020B0604020202020204" pitchFamily="34" charset="0"/>
              </a:rPr>
              <a:t>If any dose in the series is either </a:t>
            </a:r>
            <a:r>
              <a:rPr lang="en-US" sz="1200" dirty="0" err="1">
                <a:latin typeface="+mn-lt"/>
                <a:cs typeface="Arial" panose="020B0604020202020204" pitchFamily="34" charset="0"/>
              </a:rPr>
              <a:t>RotaTeq</a:t>
            </a:r>
            <a:r>
              <a:rPr lang="en-US" sz="1200" dirty="0">
                <a:latin typeface="+mn-lt"/>
                <a:cs typeface="Arial" panose="020B0604020202020204" pitchFamily="34" charset="0"/>
              </a:rPr>
              <a:t> or unknown, default to 3-dose series.</a:t>
            </a:r>
          </a:p>
          <a:p>
            <a:endParaRPr lang="en-US" sz="1200" b="0" dirty="0">
              <a:latin typeface="+mn-lt"/>
              <a:cs typeface="Arial" panose="020B0604020202020204" pitchFamily="34" charset="0"/>
            </a:endParaRPr>
          </a:p>
          <a:p>
            <a:r>
              <a:rPr lang="en-US" sz="1200" b="1" dirty="0">
                <a:latin typeface="+mn-lt"/>
                <a:cs typeface="Arial" panose="020B0604020202020204" pitchFamily="34" charset="0"/>
              </a:rPr>
              <a:t>Catch-up vaccination</a:t>
            </a:r>
          </a:p>
          <a:p>
            <a:pPr marL="176405" indent="-176405">
              <a:buFont typeface="Arial" panose="020B0604020202020204" pitchFamily="34" charset="0"/>
              <a:buChar char="•"/>
            </a:pPr>
            <a:r>
              <a:rPr lang="en-US" sz="1200" dirty="0">
                <a:latin typeface="+mn-lt"/>
                <a:cs typeface="Arial" panose="020B0604020202020204" pitchFamily="34" charset="0"/>
              </a:rPr>
              <a:t>Do not start the series on or after age 15 weeks, 0 days. </a:t>
            </a:r>
            <a:r>
              <a:rPr lang="en-US" sz="1200" b="1" dirty="0">
                <a:latin typeface="+mn-lt"/>
                <a:cs typeface="Arial" panose="020B0604020202020204" pitchFamily="34" charset="0"/>
              </a:rPr>
              <a:t>(max age is 14 weeks and 6 days) </a:t>
            </a:r>
          </a:p>
          <a:p>
            <a:pPr marL="176405" indent="-176405">
              <a:buFont typeface="Arial" panose="020B0604020202020204" pitchFamily="34" charset="0"/>
              <a:buChar char="•"/>
            </a:pPr>
            <a:r>
              <a:rPr lang="en-US" sz="1200" dirty="0">
                <a:latin typeface="+mn-lt"/>
                <a:cs typeface="Arial" panose="020B0604020202020204" pitchFamily="34" charset="0"/>
              </a:rPr>
              <a:t>The maximum age for the final dose is 8 months, 0 days.</a:t>
            </a:r>
            <a:endParaRPr lang="en-US" sz="1200" b="1" i="0" dirty="0">
              <a:latin typeface="+mn-lt"/>
              <a:cs typeface="Arial" panose="020B0604020202020204" pitchFamily="34" charset="0"/>
            </a:endParaRPr>
          </a:p>
          <a:p>
            <a:endParaRPr lang="en-US" sz="1200" b="1" i="0" dirty="0">
              <a:latin typeface="+mn-lt"/>
              <a:cs typeface="Arial" panose="020B0604020202020204" pitchFamily="34" charset="0"/>
            </a:endParaRPr>
          </a:p>
          <a:p>
            <a:r>
              <a:rPr lang="en-US" sz="1200" b="1" i="0" dirty="0">
                <a:latin typeface="+mn-lt"/>
                <a:cs typeface="Arial" panose="020B0604020202020204" pitchFamily="34" charset="0"/>
              </a:rPr>
              <a:t>Optional Info:</a:t>
            </a:r>
          </a:p>
          <a:p>
            <a:r>
              <a:rPr lang="en-US" sz="1200" dirty="0">
                <a:latin typeface="+mn-lt"/>
                <a:cs typeface="Arial" panose="020B0604020202020204" pitchFamily="34" charset="0"/>
              </a:rPr>
              <a:t>Rotavirus is a virus that causes diarrhea, mostly in babies and young children. The diarrhea can be severe, and lead to dehydration. Vomiting and fever are also common in babies with rotavirus. Before rotavirus vaccine, rotavirus disease was a common and serious health problem for children in the United States. Almost all children in the U.S. had at least one rotavirus infection before their 5th birthday.</a:t>
            </a:r>
          </a:p>
          <a:p>
            <a:r>
              <a:rPr lang="en-US" sz="1200" dirty="0">
                <a:latin typeface="+mn-lt"/>
                <a:cs typeface="Arial" panose="020B0604020202020204" pitchFamily="34" charset="0"/>
              </a:rPr>
              <a:t>Every year:</a:t>
            </a:r>
          </a:p>
          <a:p>
            <a:r>
              <a:rPr lang="en-US" sz="1200" dirty="0">
                <a:latin typeface="+mn-lt"/>
                <a:cs typeface="Arial" panose="020B0604020202020204" pitchFamily="34" charset="0"/>
              </a:rPr>
              <a:t>More than 400,000 young children had to see a doctor for illness caused by rotavirus,</a:t>
            </a:r>
          </a:p>
          <a:p>
            <a:r>
              <a:rPr lang="en-US" sz="1200" dirty="0">
                <a:latin typeface="+mn-lt"/>
                <a:cs typeface="Arial" panose="020B0604020202020204" pitchFamily="34" charset="0"/>
              </a:rPr>
              <a:t>More than 200,000 had to go to the emergency room,</a:t>
            </a:r>
          </a:p>
          <a:p>
            <a:r>
              <a:rPr lang="en-US" sz="1200" dirty="0">
                <a:latin typeface="+mn-lt"/>
                <a:cs typeface="Arial" panose="020B0604020202020204" pitchFamily="34" charset="0"/>
              </a:rPr>
              <a:t>55,000 to 70,000 had to be hospitalized, and 20 to 60 died.</a:t>
            </a:r>
          </a:p>
          <a:p>
            <a:r>
              <a:rPr lang="en-US" sz="1200" dirty="0">
                <a:latin typeface="+mn-lt"/>
                <a:cs typeface="Arial" panose="020B0604020202020204" pitchFamily="34" charset="0"/>
              </a:rPr>
              <a:t>Rotavirus vaccine has been used since 2006 in the United States. Because children are protected by the vaccine, hospitalizations, and emergency visits for rotavirus have dropped dramatically.</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Resources:</a:t>
            </a:r>
          </a:p>
          <a:p>
            <a:pPr marL="228600" indent="-228600">
              <a:buFont typeface="+mj-lt"/>
              <a:buAutoNum type="arabicPeriod"/>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38</a:t>
            </a:fld>
            <a:endParaRPr lang="en-US"/>
          </a:p>
        </p:txBody>
      </p:sp>
    </p:spTree>
    <p:extLst>
      <p:ext uri="{BB962C8B-B14F-4D97-AF65-F5344CB8AC3E}">
        <p14:creationId xmlns:p14="http://schemas.microsoft.com/office/powerpoint/2010/main" val="3191183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4665" eaLnBrk="0" fontAlgn="base" hangingPunct="0">
              <a:spcBef>
                <a:spcPct val="50000"/>
              </a:spcBef>
              <a:spcAft>
                <a:spcPct val="0"/>
              </a:spcAft>
              <a:defRPr/>
            </a:pPr>
            <a:r>
              <a:rPr kumimoji="1" lang="en-US" sz="1200" b="1" dirty="0">
                <a:solidFill>
                  <a:prstClr val="black"/>
                </a:solidFill>
                <a:latin typeface="+mn-lt"/>
                <a:cs typeface="Arial" panose="020B0604020202020204" pitchFamily="34" charset="0"/>
              </a:rPr>
              <a:t>***Required for school and childcare attendance***</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Optional Info:</a:t>
            </a:r>
          </a:p>
          <a:p>
            <a:r>
              <a:rPr lang="en-US" sz="1200" dirty="0">
                <a:latin typeface="+mn-lt"/>
                <a:cs typeface="Arial" panose="020B0604020202020204" pitchFamily="34" charset="0"/>
              </a:rPr>
              <a:t>Chicken pox is an illness caused by the varicella zoster virus.  It was one an almost universal childhood experience.  Now it’s much less common in the U.S. owing to widespread vaccination.</a:t>
            </a:r>
          </a:p>
          <a:p>
            <a:endParaRPr lang="en-US" sz="1200" b="1" i="1" dirty="0">
              <a:latin typeface="+mn-lt"/>
              <a:cs typeface="Arial" panose="020B0604020202020204" pitchFamily="34" charset="0"/>
            </a:endParaRPr>
          </a:p>
          <a:p>
            <a:r>
              <a:rPr lang="en-US" sz="1200" b="1" i="1" dirty="0">
                <a:latin typeface="+mn-lt"/>
                <a:cs typeface="Arial" panose="020B0604020202020204" pitchFamily="34" charset="0"/>
              </a:rPr>
              <a:t>Why get vaccinated?</a:t>
            </a:r>
          </a:p>
          <a:p>
            <a:r>
              <a:rPr lang="en-US" sz="1200" dirty="0">
                <a:latin typeface="+mn-lt"/>
                <a:cs typeface="Arial" panose="020B0604020202020204" pitchFamily="34" charset="0"/>
              </a:rPr>
              <a:t>It is usually mild, but it can be serious, especially in young infants and adults. Most people who get chickenpox vaccine will not get chickenpox. But if someone who has been vaccinated does get chickenpox, it is usually very mild. They will have fewer blisters, are less likely to have a fever, and will recover faster.  This slide shows an adolescent with a typical varicella rash and infant with secondary bacterial infected varicella lesions, probably due to staph or strep. </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00000"/>
                </a:solidFill>
                <a:effectLst/>
                <a:latin typeface="+mn-lt"/>
              </a:rPr>
              <a:t>Advisory Committee on Immunization Practices Recommended Immunization Schedule for Children and Adolescents Aged 18 Years or Younger — United States, 2022</a:t>
            </a:r>
            <a:r>
              <a:rPr lang="en-US" sz="1200" b="0" i="0" dirty="0">
                <a:solidFill>
                  <a:srgbClr val="000000"/>
                </a:solidFill>
                <a:effectLst/>
                <a:latin typeface="+mn-lt"/>
              </a:rPr>
              <a:t>;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71(7);234–237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39</a:t>
            </a:fld>
            <a:endParaRPr lang="en-US"/>
          </a:p>
        </p:txBody>
      </p:sp>
    </p:spTree>
    <p:extLst>
      <p:ext uri="{BB962C8B-B14F-4D97-AF65-F5344CB8AC3E}">
        <p14:creationId xmlns:p14="http://schemas.microsoft.com/office/powerpoint/2010/main" val="306617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Let’s review our objectives.  At the end of this presentation, participants will be able to: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Arial" panose="020B0604020202020204" pitchFamily="34" charset="0"/>
                <a:cs typeface="Arial" panose="020B0604020202020204" pitchFamily="34" charset="0"/>
              </a:rPr>
              <a:t>Recall the role vaccines have played in preventing diseases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Arial" panose="020B0604020202020204" pitchFamily="34" charset="0"/>
                <a:cs typeface="Arial" panose="020B0604020202020204" pitchFamily="34" charset="0"/>
              </a:rPr>
              <a:t>Discuss the importance of vaccines for children, adolescents, and adults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Arial" panose="020B0604020202020204" pitchFamily="34" charset="0"/>
                <a:cs typeface="Arial" panose="020B0604020202020204" pitchFamily="34" charset="0"/>
              </a:rPr>
              <a:t>Discuss the role of a vaccine champion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Arial" panose="020B0604020202020204" pitchFamily="34" charset="0"/>
                <a:cs typeface="Arial" panose="020B0604020202020204" pitchFamily="34" charset="0"/>
              </a:rPr>
              <a:t>List at least two reliable sources for immunization information</a:t>
            </a:r>
          </a:p>
          <a:p>
            <a:endParaRPr lang="en-US" dirty="0"/>
          </a:p>
        </p:txBody>
      </p:sp>
      <p:sp>
        <p:nvSpPr>
          <p:cNvPr id="4" name="Slide Number Placeholder 3"/>
          <p:cNvSpPr>
            <a:spLocks noGrp="1"/>
          </p:cNvSpPr>
          <p:nvPr>
            <p:ph type="sldNum" sz="quarter" idx="5"/>
          </p:nvPr>
        </p:nvSpPr>
        <p:spPr/>
        <p:txBody>
          <a:bodyPr/>
          <a:lstStyle/>
          <a:p>
            <a:fld id="{E1F22C30-83F4-4A4F-A76B-34E5AA965BCA}" type="slidenum">
              <a:rPr lang="en-US" smtClean="0"/>
              <a:t>4</a:t>
            </a:fld>
            <a:endParaRPr lang="en-US"/>
          </a:p>
        </p:txBody>
      </p:sp>
    </p:spTree>
    <p:extLst>
      <p:ext uri="{BB962C8B-B14F-4D97-AF65-F5344CB8AC3E}">
        <p14:creationId xmlns:p14="http://schemas.microsoft.com/office/powerpoint/2010/main" val="3820881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 </a:t>
            </a:r>
          </a:p>
          <a:p>
            <a:pPr marL="228600" indent="-228600">
              <a:buFont typeface="+mj-lt"/>
              <a:buAutoNum type="arabicPeriod"/>
            </a:pPr>
            <a:r>
              <a:rPr lang="en-US" b="0" dirty="0"/>
              <a:t>https://www.cdc.gov/coronavirus/2019-ncov/vaccines/recommendations/adolescents.html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40</a:t>
            </a:fld>
            <a:endParaRPr lang="en-US"/>
          </a:p>
        </p:txBody>
      </p:sp>
    </p:spTree>
    <p:extLst>
      <p:ext uri="{BB962C8B-B14F-4D97-AF65-F5344CB8AC3E}">
        <p14:creationId xmlns:p14="http://schemas.microsoft.com/office/powerpoint/2010/main" val="24667444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 </a:t>
            </a:r>
          </a:p>
          <a:p>
            <a:pPr marL="228600" indent="-228600">
              <a:buFont typeface="+mj-lt"/>
              <a:buAutoNum type="arabicPeriod"/>
            </a:pPr>
            <a:r>
              <a:rPr lang="en-US" b="0" dirty="0"/>
              <a:t>https://www.cdc.gov/coronavirus/2019-ncov/vaccines/recommendations/adolescents.html</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41</a:t>
            </a:fld>
            <a:endParaRPr lang="en-US"/>
          </a:p>
        </p:txBody>
      </p:sp>
    </p:spTree>
    <p:extLst>
      <p:ext uri="{BB962C8B-B14F-4D97-AF65-F5344CB8AC3E}">
        <p14:creationId xmlns:p14="http://schemas.microsoft.com/office/powerpoint/2010/main" val="1030388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 </a:t>
            </a:r>
          </a:p>
          <a:p>
            <a:pPr marL="228600" indent="-228600">
              <a:buFont typeface="+mj-lt"/>
              <a:buAutoNum type="arabicPeriod"/>
            </a:pPr>
            <a:r>
              <a:rPr lang="en-US" b="0" dirty="0"/>
              <a:t>https://www.cdc.gov/coronavirus/2019-ncov/vaccines/recommendations/adolescents.html</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42</a:t>
            </a:fld>
            <a:endParaRPr lang="en-US"/>
          </a:p>
        </p:txBody>
      </p:sp>
    </p:spTree>
    <p:extLst>
      <p:ext uri="{BB962C8B-B14F-4D97-AF65-F5344CB8AC3E}">
        <p14:creationId xmlns:p14="http://schemas.microsoft.com/office/powerpoint/2010/main" val="6599979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 </a:t>
            </a:r>
          </a:p>
          <a:p>
            <a:pPr marL="228600" indent="-228600">
              <a:buFont typeface="+mj-lt"/>
              <a:buAutoNum type="arabicPeriod"/>
            </a:pPr>
            <a:r>
              <a:rPr lang="en-US" b="0" dirty="0"/>
              <a:t>https://www.cdc.gov/coronavirus/2019-ncov/vaccines/recommendations/adolescents.html</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43</a:t>
            </a:fld>
            <a:endParaRPr lang="en-US"/>
          </a:p>
        </p:txBody>
      </p:sp>
    </p:spTree>
    <p:extLst>
      <p:ext uri="{BB962C8B-B14F-4D97-AF65-F5344CB8AC3E}">
        <p14:creationId xmlns:p14="http://schemas.microsoft.com/office/powerpoint/2010/main" val="3370208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References:</a:t>
            </a:r>
          </a:p>
          <a:p>
            <a:pPr marL="228600" indent="-228600">
              <a:buFont typeface="+mj-lt"/>
              <a:buAutoNum type="arabicPeriod"/>
            </a:pPr>
            <a:r>
              <a:rPr lang="en-US" sz="1200" b="0" i="0" dirty="0">
                <a:solidFill>
                  <a:srgbClr val="000000"/>
                </a:solidFill>
                <a:effectLst/>
                <a:latin typeface="+mn-lt"/>
              </a:rPr>
              <a:t>Dengue Vaccine: Recommendations of the Advisory Committee on Immunization Practices, United States, 2021 </a:t>
            </a:r>
            <a:r>
              <a:rPr lang="en-US" sz="1200" b="0" i="1" dirty="0">
                <a:solidFill>
                  <a:srgbClr val="000000"/>
                </a:solidFill>
                <a:effectLst/>
                <a:latin typeface="+mn-lt"/>
              </a:rPr>
              <a:t>Recommendations and Reports</a:t>
            </a:r>
            <a:r>
              <a:rPr lang="en-US" sz="1200" b="0" i="0" dirty="0">
                <a:solidFill>
                  <a:srgbClr val="000000"/>
                </a:solidFill>
                <a:effectLst/>
                <a:latin typeface="+mn-lt"/>
              </a:rPr>
              <a:t> / December 17, 2021 / 70(6);1–16</a:t>
            </a:r>
          </a:p>
          <a:p>
            <a:pPr marL="228600" indent="-228600">
              <a:buFont typeface="+mj-lt"/>
              <a:buAutoNum type="arabicPeriod"/>
            </a:pPr>
            <a:r>
              <a:rPr lang="en-US" sz="1200" b="0" i="0" dirty="0">
                <a:solidFill>
                  <a:srgbClr val="000000"/>
                </a:solidFill>
                <a:effectLst/>
                <a:latin typeface="+mn-lt"/>
              </a:rPr>
              <a:t>Advisory Committee on Immunization Practices Recommended Immunization Schedule for Children and Adolescents Aged 18 Years or Younger — United States, 2022;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71(7);234–237</a:t>
            </a:r>
          </a:p>
          <a:p>
            <a:pPr marL="228600" indent="-228600">
              <a:buFont typeface="+mj-lt"/>
              <a:buAutoNum type="arabicPeriod"/>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atin typeface="+mn-lt"/>
              </a:rPr>
              <a:t>https://www.cdc.gov/dengue/vaccine/hcp/index.html </a:t>
            </a:r>
            <a:endParaRPr lang="en-US" sz="1200" b="0" u="none"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44</a:t>
            </a:fld>
            <a:endParaRPr lang="en-US"/>
          </a:p>
        </p:txBody>
      </p:sp>
    </p:spTree>
    <p:extLst>
      <p:ext uri="{BB962C8B-B14F-4D97-AF65-F5344CB8AC3E}">
        <p14:creationId xmlns:p14="http://schemas.microsoft.com/office/powerpoint/2010/main" val="4022380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The cover page of the adult schedule now includes:</a:t>
            </a:r>
          </a:p>
          <a:p>
            <a:pPr algn="l"/>
            <a:r>
              <a:rPr lang="en-US" sz="1200" b="0" i="0" dirty="0">
                <a:solidFill>
                  <a:srgbClr val="000000"/>
                </a:solidFill>
                <a:effectLst/>
                <a:latin typeface="+mn-lt"/>
              </a:rPr>
              <a:t>• A 4</a:t>
            </a:r>
            <a:r>
              <a:rPr lang="en-US" sz="1200" b="0" i="0" baseline="30000" dirty="0">
                <a:solidFill>
                  <a:srgbClr val="000000"/>
                </a:solidFill>
                <a:effectLst/>
                <a:latin typeface="+mn-lt"/>
              </a:rPr>
              <a:t>th</a:t>
            </a:r>
            <a:r>
              <a:rPr lang="en-US" sz="1200" b="0" i="0" dirty="0">
                <a:solidFill>
                  <a:srgbClr val="000000"/>
                </a:solidFill>
                <a:effectLst/>
                <a:latin typeface="+mn-lt"/>
              </a:rPr>
              <a:t> step instructing providers to review the newly added appendix has been added to the “How to use” table.</a:t>
            </a:r>
          </a:p>
          <a:p>
            <a:pPr algn="l"/>
            <a:r>
              <a:rPr lang="en-US" sz="1200" b="0" i="0" dirty="0">
                <a:solidFill>
                  <a:srgbClr val="000000"/>
                </a:solidFill>
                <a:effectLst/>
                <a:latin typeface="+mn-lt"/>
              </a:rPr>
              <a:t>• The Society for Healthcare Epidemiology of America has been added as a partner organization approving the adult schedule.</a:t>
            </a:r>
          </a:p>
          <a:p>
            <a:pPr algn="l"/>
            <a:r>
              <a:rPr lang="en-US" sz="1200" b="0" i="0" dirty="0">
                <a:solidFill>
                  <a:srgbClr val="000000"/>
                </a:solidFill>
                <a:effectLst/>
                <a:latin typeface="+mn-lt"/>
              </a:rPr>
              <a:t>• PCV15 (Vaxneuvance) and PCV20 (Prevnar 20) have been added to the table of vaccine abbreviations and trade names.</a:t>
            </a:r>
          </a:p>
          <a:p>
            <a:pPr algn="l"/>
            <a:r>
              <a:rPr lang="en-US" sz="1200" b="0" i="0" dirty="0">
                <a:solidFill>
                  <a:srgbClr val="000000"/>
                </a:solidFill>
                <a:effectLst/>
                <a:latin typeface="+mn-lt"/>
              </a:rPr>
              <a:t>• PCV13 (Prevnar 13) has been removed from the list of vaccine abbreviations and trade names.</a:t>
            </a:r>
          </a:p>
          <a:p>
            <a:pPr algn="l"/>
            <a:r>
              <a:rPr lang="en-US" sz="1200" b="0" i="0" dirty="0">
                <a:solidFill>
                  <a:srgbClr val="000000"/>
                </a:solidFill>
                <a:effectLst/>
                <a:latin typeface="+mn-lt"/>
              </a:rPr>
              <a:t>• A QR code has been added at the bottom of the cover page for health care providers to access the online schedule.</a:t>
            </a:r>
            <a:endParaRPr lang="en-US" sz="1200" dirty="0">
              <a:latin typeface="+mn-lt"/>
            </a:endParaRPr>
          </a:p>
          <a:p>
            <a:endParaRPr lang="en-US" sz="1200" b="1" dirty="0">
              <a:latin typeface="+mn-lt"/>
            </a:endParaRPr>
          </a:p>
          <a:p>
            <a:r>
              <a:rPr lang="en-US" sz="1200" b="1" dirty="0">
                <a:latin typeface="+mn-lt"/>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1. </a:t>
            </a: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Adult Immunization Schedule, Recommendations for Ages 19 Years or Older, United States, 2022</a:t>
            </a:r>
            <a:endParaRPr lang="en-US" sz="1200" b="0" dirty="0">
              <a:latin typeface="+mn-lt"/>
            </a:endParaRPr>
          </a:p>
          <a:p>
            <a:pPr algn="l"/>
            <a:endParaRPr lang="en-US" sz="1000" b="0" i="0"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E1F22C30-83F4-4A4F-A76B-34E5AA965BCA}" type="slidenum">
              <a:rPr lang="en-US" smtClean="0"/>
              <a:t>46</a:t>
            </a:fld>
            <a:endParaRPr lang="en-US"/>
          </a:p>
        </p:txBody>
      </p:sp>
    </p:spTree>
    <p:extLst>
      <p:ext uri="{BB962C8B-B14F-4D97-AF65-F5344CB8AC3E}">
        <p14:creationId xmlns:p14="http://schemas.microsoft.com/office/powerpoint/2010/main" val="30505673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mn-lt"/>
              </a:rPr>
              <a:t>• The appendix includes all the contraindications to and precautions for each of the vaccines listed in the 2022 adult immunization schedule. The information presented in this appendix is adapted from the 2021–22 influenza vaccine recommendations and from ACIP General Best Practice Guidelines for </a:t>
            </a:r>
          </a:p>
          <a:p>
            <a:endParaRPr lang="en-US" sz="1200" b="1" dirty="0">
              <a:latin typeface="+mn-lt"/>
            </a:endParaRPr>
          </a:p>
          <a:p>
            <a:r>
              <a:rPr lang="en-US" sz="1200" b="1" dirty="0">
                <a:latin typeface="+mn-lt"/>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1. </a:t>
            </a: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Adult Immunization Schedule, Recommendations for Ages 19 Years or Older, United States, 2022</a:t>
            </a:r>
            <a:endParaRPr lang="en-US" sz="1200" b="0" dirty="0">
              <a:latin typeface="+mn-lt"/>
            </a:endParaRPr>
          </a:p>
          <a:p>
            <a:pPr algn="l"/>
            <a:endParaRPr lang="en-US" sz="1000"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E1F22C30-83F4-4A4F-A76B-34E5AA965BCA}" type="slidenum">
              <a:rPr lang="en-US" smtClean="0"/>
              <a:t>47</a:t>
            </a:fld>
            <a:endParaRPr lang="en-US"/>
          </a:p>
        </p:txBody>
      </p:sp>
    </p:spTree>
    <p:extLst>
      <p:ext uri="{BB962C8B-B14F-4D97-AF65-F5344CB8AC3E}">
        <p14:creationId xmlns:p14="http://schemas.microsoft.com/office/powerpoint/2010/main" val="2262460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Review of Hepatitis A virus: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Hepatitis A is a serious liver disease caused by a virus. The virus is found in the feces (poop) of infected people. The hepatitis A virus is spread when invisible particles of feces (poop) get into a person’s mouth. You can get hepatitis A by eating contaminated food or drinking contaminated water, during sex, or just by living with an infected person. Hepatitis A can turn your skin and eyes turn yellow. You can get very sick for weeks, need to be hospitalized, and even die. Some people don’t look or feel sick, but they can still spread hepatitis A to others. Everyone is at some risk for getting infected with hepatitis A. People who travel outside the U.S. have an increased chance of getting infected.</a:t>
            </a:r>
          </a:p>
          <a:p>
            <a:endParaRPr lang="en-US" sz="1200" dirty="0">
              <a:latin typeface="+mn-lt"/>
            </a:endParaRPr>
          </a:p>
          <a:p>
            <a:r>
              <a:rPr lang="en-US" sz="1200" b="1" dirty="0">
                <a:latin typeface="+mn-lt"/>
              </a:rPr>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00000"/>
                </a:solidFill>
                <a:effectLst/>
                <a:latin typeface="+mn-lt"/>
              </a:rPr>
              <a:t>Prevention of Hepatitis A Virus Infection in the United States: Recommendations of the Advisory Committee on Immunization Practices, 2020</a:t>
            </a:r>
            <a:r>
              <a:rPr lang="en-US" sz="1200" b="0" i="0" u="none" dirty="0">
                <a:solidFill>
                  <a:srgbClr val="000000"/>
                </a:solidFill>
                <a:effectLst/>
                <a:latin typeface="+mn-lt"/>
              </a:rPr>
              <a:t>, MMWR / </a:t>
            </a:r>
            <a:r>
              <a:rPr lang="en-US" sz="1200" b="0" i="1" u="none" dirty="0">
                <a:solidFill>
                  <a:srgbClr val="000000"/>
                </a:solidFill>
                <a:effectLst/>
                <a:latin typeface="+mn-lt"/>
              </a:rPr>
              <a:t>Recommendations and Reports</a:t>
            </a:r>
            <a:r>
              <a:rPr lang="en-US" sz="1200" b="0" i="0" u="none" dirty="0">
                <a:solidFill>
                  <a:srgbClr val="000000"/>
                </a:solidFill>
                <a:effectLst/>
                <a:latin typeface="+mn-lt"/>
              </a:rPr>
              <a:t> / </a:t>
            </a:r>
            <a:r>
              <a:rPr lang="en-US" sz="1200" b="0" i="0" dirty="0">
                <a:solidFill>
                  <a:srgbClr val="000000"/>
                </a:solidFill>
                <a:effectLst/>
                <a:latin typeface="+mn-lt"/>
              </a:rPr>
              <a:t>July 3, 2020 / 69(5);1–38</a:t>
            </a:r>
            <a:endParaRPr lang="en-US" sz="1200" b="0" i="0" u="none" dirty="0">
              <a:solidFill>
                <a:schemeClr val="tx1"/>
              </a:solidFill>
              <a:effectLst/>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Adult Immunization Schedule, Recommendations for Ages 19 Years or Older, United States, 2022</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48</a:t>
            </a:fld>
            <a:endParaRPr lang="en-US"/>
          </a:p>
        </p:txBody>
      </p:sp>
    </p:spTree>
    <p:extLst>
      <p:ext uri="{BB962C8B-B14F-4D97-AF65-F5344CB8AC3E}">
        <p14:creationId xmlns:p14="http://schemas.microsoft.com/office/powerpoint/2010/main" val="2928581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00000"/>
                </a:solidFill>
                <a:effectLst/>
                <a:latin typeface="+mn-lt"/>
              </a:rPr>
              <a:t>Prevention of Hepatitis A Virus Infection in the United States: Recommendations of the Advisory Committee on Immunization Practices, 2020</a:t>
            </a:r>
            <a:r>
              <a:rPr lang="en-US" sz="1200" b="0" i="0" u="none" dirty="0">
                <a:solidFill>
                  <a:srgbClr val="000000"/>
                </a:solidFill>
                <a:effectLst/>
                <a:latin typeface="+mn-lt"/>
              </a:rPr>
              <a:t>, MMWR / </a:t>
            </a:r>
            <a:r>
              <a:rPr lang="en-US" sz="1200" b="0" i="1" u="none" dirty="0">
                <a:solidFill>
                  <a:srgbClr val="000000"/>
                </a:solidFill>
                <a:effectLst/>
                <a:latin typeface="+mn-lt"/>
              </a:rPr>
              <a:t>Recommendations and Reports</a:t>
            </a:r>
            <a:r>
              <a:rPr lang="en-US" sz="1200" b="0" i="0" u="none" dirty="0">
                <a:solidFill>
                  <a:srgbClr val="000000"/>
                </a:solidFill>
                <a:effectLst/>
                <a:latin typeface="+mn-lt"/>
              </a:rPr>
              <a:t> / </a:t>
            </a:r>
            <a:r>
              <a:rPr lang="en-US" sz="1200" b="0" i="0" dirty="0">
                <a:solidFill>
                  <a:srgbClr val="000000"/>
                </a:solidFill>
                <a:effectLst/>
                <a:latin typeface="+mn-lt"/>
              </a:rPr>
              <a:t>July 3, 2020 / 69(5);1–38</a:t>
            </a:r>
            <a:endParaRPr lang="en-US" sz="1200" b="0" i="0" u="none" dirty="0">
              <a:solidFill>
                <a:schemeClr val="tx1"/>
              </a:solidFill>
              <a:effectLst/>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Adult Immunization Schedule, Recommendations for Ages 19 Years or Older, United States, 2022</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49</a:t>
            </a:fld>
            <a:endParaRPr lang="en-US"/>
          </a:p>
        </p:txBody>
      </p:sp>
    </p:spTree>
    <p:extLst>
      <p:ext uri="{BB962C8B-B14F-4D97-AF65-F5344CB8AC3E}">
        <p14:creationId xmlns:p14="http://schemas.microsoft.com/office/powerpoint/2010/main" val="35099092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chemeClr val="tx1"/>
              </a:buClr>
              <a:buFont typeface="Wingdings" pitchFamily="2" charset="2"/>
              <a:buNone/>
            </a:pPr>
            <a:r>
              <a:rPr lang="en-US" sz="1200" b="1" u="sng" dirty="0">
                <a:latin typeface="+mn-lt"/>
              </a:rPr>
              <a:t>All pregnant women should be tested routinely for HBsAg</a:t>
            </a:r>
            <a:r>
              <a:rPr lang="en-US" sz="1200" u="sng" dirty="0">
                <a:latin typeface="+mn-lt"/>
              </a:rPr>
              <a:t>  </a:t>
            </a:r>
          </a:p>
          <a:p>
            <a:pPr eaLnBrk="1" hangingPunct="1">
              <a:buClr>
                <a:schemeClr val="tx1"/>
              </a:buClr>
              <a:buFont typeface="Wingdings" pitchFamily="2" charset="2"/>
              <a:buNone/>
            </a:pPr>
            <a:r>
              <a:rPr lang="en-US" sz="1200" dirty="0">
                <a:latin typeface="+mn-lt"/>
                <a:sym typeface="Symbol" pitchFamily="18" charset="2"/>
              </a:rPr>
              <a:t>90% of healthy adults &amp; 95% of infants, children &amp; adolescents develop adequate antibody response after a complete series.</a:t>
            </a:r>
            <a:r>
              <a:rPr lang="en-US" sz="1200" baseline="0" dirty="0">
                <a:latin typeface="+mn-lt"/>
                <a:sym typeface="Symbol" pitchFamily="18" charset="2"/>
              </a:rPr>
              <a:t>  </a:t>
            </a:r>
            <a:r>
              <a:rPr lang="en-US" sz="1200" dirty="0">
                <a:latin typeface="+mn-lt"/>
                <a:sym typeface="Symbol" pitchFamily="18" charset="2"/>
              </a:rPr>
              <a:t>If no antibody response after 6 doses, person is a non-responder and is susceptible to hepatitis B.</a:t>
            </a:r>
            <a:r>
              <a:rPr lang="en-US" sz="1200" baseline="0" dirty="0">
                <a:latin typeface="+mn-lt"/>
                <a:sym typeface="Symbol" pitchFamily="18" charset="2"/>
              </a:rPr>
              <a:t>  </a:t>
            </a:r>
            <a:r>
              <a:rPr lang="en-US" sz="1200" dirty="0">
                <a:latin typeface="+mn-lt"/>
                <a:sym typeface="Symbol" pitchFamily="18" charset="2"/>
              </a:rPr>
              <a:t>Booster doses NOT recommended for any age group</a:t>
            </a:r>
          </a:p>
          <a:p>
            <a:pPr eaLnBrk="1" hangingPunct="1">
              <a:buClr>
                <a:schemeClr val="tx1"/>
              </a:buClr>
              <a:buFont typeface="Wingdings" pitchFamily="2" charset="2"/>
              <a:buNone/>
            </a:pPr>
            <a:endParaRPr lang="en-US" sz="1200" b="0" dirty="0">
              <a:latin typeface="+mn-lt"/>
              <a:sym typeface="Symbol" pitchFamily="18" charset="2"/>
            </a:endParaRPr>
          </a:p>
          <a:p>
            <a:pPr eaLnBrk="1" hangingPunct="1">
              <a:buClr>
                <a:schemeClr val="tx1"/>
              </a:buClr>
              <a:buFont typeface="Wingdings" pitchFamily="2" charset="2"/>
              <a:buNone/>
            </a:pPr>
            <a:r>
              <a:rPr lang="en-US" sz="1200" b="1" dirty="0">
                <a:latin typeface="+mn-lt"/>
                <a:sym typeface="Symbol" pitchFamily="18" charset="2"/>
              </a:rPr>
              <a:t>Optional Information:</a:t>
            </a:r>
          </a:p>
          <a:p>
            <a:endParaRPr lang="en-US" sz="1200" b="1" baseline="0" dirty="0">
              <a:latin typeface="+mn-lt"/>
            </a:endParaRPr>
          </a:p>
          <a:p>
            <a:r>
              <a:rPr lang="en-US" sz="1200" b="1" baseline="0" dirty="0">
                <a:latin typeface="+mn-lt"/>
              </a:rPr>
              <a:t>Review Hepatitis B virus:</a:t>
            </a:r>
          </a:p>
          <a:p>
            <a:r>
              <a:rPr lang="en-US" sz="1200" b="0" baseline="0" dirty="0">
                <a:latin typeface="+mn-lt"/>
              </a:rPr>
              <a:t>Hepatitis 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p>
          <a:p>
            <a:pPr eaLnBrk="1" hangingPunct="1">
              <a:buClr>
                <a:schemeClr val="tx1"/>
              </a:buClr>
              <a:buFont typeface="Wingdings" pitchFamily="2" charset="2"/>
              <a:buNone/>
            </a:pPr>
            <a:endParaRPr lang="en-US" sz="1200" b="0" dirty="0">
              <a:latin typeface="+mn-lt"/>
              <a:sym typeface="Symbol" pitchFamily="18" charset="2"/>
            </a:endParaRPr>
          </a:p>
          <a:p>
            <a:pPr eaLnBrk="1" hangingPunct="1"/>
            <a:r>
              <a:rPr lang="en-US" sz="1200" b="1" dirty="0">
                <a:latin typeface="+mn-lt"/>
                <a:sym typeface="Symbol" pitchFamily="18" charset="2"/>
              </a:rPr>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Segoe UI" panose="020B0502040204020203" pitchFamily="34" charset="0"/>
                <a:cs typeface="Segoe UI" panose="020B0502040204020203" pitchFamily="34" charset="0"/>
              </a:rPr>
              <a:t>MMWR, December 23, 2005, Vol 54, #RR16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Segoe UI" panose="020B0502040204020203" pitchFamily="34" charset="0"/>
                <a:cs typeface="Segoe UI" panose="020B0502040204020203" pitchFamily="34" charset="0"/>
              </a:rPr>
              <a:t>MMWR, December 8, 2006, Vol 55, #RR16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Segoe UI" panose="020B0502040204020203" pitchFamily="34" charset="0"/>
                <a:cs typeface="Segoe UI" panose="020B0502040204020203" pitchFamily="34" charset="0"/>
              </a:rPr>
              <a:t>MMWR, December 22, 2011 Vol 60 #50 </a:t>
            </a:r>
          </a:p>
          <a:p>
            <a:pPr eaLnBrk="1" hangingPunct="1"/>
            <a:endParaRPr lang="en-US" sz="1200" b="1" dirty="0">
              <a:latin typeface="+mn-lt"/>
              <a:sym typeface="Symbol" pitchFamily="18" charset="2"/>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50</a:t>
            </a:fld>
            <a:endParaRPr lang="en-US"/>
          </a:p>
        </p:txBody>
      </p:sp>
    </p:spTree>
    <p:extLst>
      <p:ext uri="{BB962C8B-B14F-4D97-AF65-F5344CB8AC3E}">
        <p14:creationId xmlns:p14="http://schemas.microsoft.com/office/powerpoint/2010/main" val="148069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850" eaLnBrk="0" fontAlgn="base" hangingPunct="0">
              <a:spcBef>
                <a:spcPct val="0"/>
              </a:spcBef>
              <a:spcAft>
                <a:spcPct val="0"/>
              </a:spcAft>
              <a:defRPr/>
            </a:pPr>
            <a:r>
              <a:rPr lang="en-US" sz="1200" dirty="0">
                <a:solidFill>
                  <a:srgbClr val="000000"/>
                </a:solidFill>
                <a:latin typeface="+mn-lt"/>
              </a:rPr>
              <a:t>This table shows the impact of vaccines on the annual reported cases of some vaccine preventable diseases </a:t>
            </a:r>
            <a:r>
              <a:rPr lang="en-US" sz="1200" u="none" dirty="0">
                <a:solidFill>
                  <a:srgbClr val="000000"/>
                </a:solidFill>
                <a:latin typeface="+mn-lt"/>
              </a:rPr>
              <a:t>in the United States.  </a:t>
            </a:r>
          </a:p>
          <a:p>
            <a:pPr defTabSz="927850" eaLnBrk="0" fontAlgn="base" hangingPunct="0">
              <a:spcBef>
                <a:spcPct val="0"/>
              </a:spcBef>
              <a:spcAft>
                <a:spcPct val="0"/>
              </a:spcAft>
              <a:defRPr/>
            </a:pPr>
            <a:r>
              <a:rPr lang="en-US" sz="1200" dirty="0">
                <a:solidFill>
                  <a:srgbClr val="000000"/>
                </a:solidFill>
                <a:latin typeface="+mn-lt"/>
              </a:rPr>
              <a:t>Column 2 shows the average number of reported cases of a specific disease prior to the licensure of the vaccine. </a:t>
            </a:r>
          </a:p>
          <a:p>
            <a:pPr defTabSz="927850" eaLnBrk="0" fontAlgn="base" hangingPunct="0">
              <a:spcBef>
                <a:spcPct val="0"/>
              </a:spcBef>
              <a:spcAft>
                <a:spcPct val="0"/>
              </a:spcAft>
              <a:defRPr/>
            </a:pPr>
            <a:r>
              <a:rPr lang="en-US" sz="1200" dirty="0">
                <a:solidFill>
                  <a:srgbClr val="000000"/>
                </a:solidFill>
                <a:latin typeface="+mn-lt"/>
              </a:rPr>
              <a:t>Column 3 shows the number of reported or estimated cases in the United States in 2017 (most recently reported is for 2019)</a:t>
            </a:r>
          </a:p>
          <a:p>
            <a:pPr defTabSz="927850" eaLnBrk="0" fontAlgn="base" hangingPunct="0">
              <a:spcBef>
                <a:spcPct val="0"/>
              </a:spcBef>
              <a:spcAft>
                <a:spcPct val="0"/>
              </a:spcAft>
              <a:defRPr/>
            </a:pPr>
            <a:r>
              <a:rPr lang="en-US" sz="1200" dirty="0">
                <a:solidFill>
                  <a:srgbClr val="000000"/>
                </a:solidFill>
                <a:latin typeface="+mn-lt"/>
              </a:rPr>
              <a:t>Column 4 shows the percentage decrease in reported cases in the United States compared with the pre-vaccine years.  </a:t>
            </a:r>
          </a:p>
          <a:p>
            <a:pPr defTabSz="927850" eaLnBrk="0" fontAlgn="base" hangingPunct="0">
              <a:spcBef>
                <a:spcPct val="0"/>
              </a:spcBef>
              <a:spcAft>
                <a:spcPct val="0"/>
              </a:spcAft>
              <a:defRPr/>
            </a:pPr>
            <a:endParaRPr lang="en-US" sz="1200" dirty="0">
              <a:solidFill>
                <a:srgbClr val="000000"/>
              </a:solidFill>
              <a:latin typeface="+mn-lt"/>
            </a:endParaRPr>
          </a:p>
          <a:p>
            <a:pPr defTabSz="927850" eaLnBrk="0" fontAlgn="base" hangingPunct="0">
              <a:spcBef>
                <a:spcPct val="0"/>
              </a:spcBef>
              <a:spcAft>
                <a:spcPct val="0"/>
              </a:spcAft>
              <a:defRPr/>
            </a:pPr>
            <a:r>
              <a:rPr lang="en-US" sz="1200" dirty="0">
                <a:solidFill>
                  <a:srgbClr val="000000"/>
                </a:solidFill>
                <a:latin typeface="+mn-lt"/>
              </a:rPr>
              <a:t>For additional information on outbreaks and reporting, please contact the Epidemiology Program at the State Office.</a:t>
            </a:r>
            <a:endParaRPr lang="en-US" sz="1200" dirty="0">
              <a:latin typeface="+mn-lt"/>
            </a:endParaRPr>
          </a:p>
          <a:p>
            <a:pPr defTabSz="927850" eaLnBrk="0" fontAlgn="base" hangingPunct="0">
              <a:spcBef>
                <a:spcPct val="0"/>
              </a:spcBef>
              <a:spcAft>
                <a:spcPct val="0"/>
              </a:spcAft>
              <a:defRPr/>
            </a:pPr>
            <a:endParaRPr lang="en-US" sz="1200" dirty="0">
              <a:solidFill>
                <a:srgbClr val="000000"/>
              </a:solidFill>
              <a:latin typeface="+mn-lt"/>
            </a:endParaRPr>
          </a:p>
          <a:p>
            <a:pPr defTabSz="927850" eaLnBrk="0" fontAlgn="base" hangingPunct="0">
              <a:spcBef>
                <a:spcPct val="0"/>
              </a:spcBef>
              <a:spcAft>
                <a:spcPct val="0"/>
              </a:spcAft>
              <a:defRPr/>
            </a:pPr>
            <a:r>
              <a:rPr lang="en-US" sz="1200" b="1" dirty="0">
                <a:solidFill>
                  <a:srgbClr val="000000"/>
                </a:solidFill>
                <a:latin typeface="+mn-lt"/>
              </a:rPr>
              <a:t>References:</a:t>
            </a:r>
          </a:p>
          <a:p>
            <a:pPr marL="228600" indent="-228600">
              <a:buAutoNum type="arabicPeriod"/>
            </a:pPr>
            <a:r>
              <a:rPr lang="en-US" sz="1200" b="0" i="0" u="none" strike="noStrike" kern="1200" baseline="0" dirty="0">
                <a:solidFill>
                  <a:schemeClr val="tx1"/>
                </a:solidFill>
                <a:latin typeface="+mn-lt"/>
                <a:ea typeface="+mn-ea"/>
                <a:cs typeface="+mn-cs"/>
              </a:rPr>
              <a:t>CDC. National Notifiable Diseases Surveillance System, 2017 Annual Tables of Infectious Disease Data. Available at www.cdc.gov/nndss/infectious-tables.html. NNDSS finalized annual data as of November 28, 2018.</a:t>
            </a:r>
          </a:p>
          <a:p>
            <a:pPr marL="228600" indent="-228600">
              <a:buAutoNum type="arabicPeriod"/>
            </a:pPr>
            <a:r>
              <a:rPr lang="en-US" sz="1200" dirty="0">
                <a:latin typeface="+mn-lt"/>
              </a:rPr>
              <a:t>https://wonder.cdc.gov/nndss/nndss_annual_tables_menu.asp </a:t>
            </a:r>
          </a:p>
          <a:p>
            <a:endParaRPr lang="en-US" dirty="0"/>
          </a:p>
        </p:txBody>
      </p:sp>
      <p:sp>
        <p:nvSpPr>
          <p:cNvPr id="4" name="Slide Number Placeholder 3"/>
          <p:cNvSpPr>
            <a:spLocks noGrp="1"/>
          </p:cNvSpPr>
          <p:nvPr>
            <p:ph type="sldNum" sz="quarter" idx="5"/>
          </p:nvPr>
        </p:nvSpPr>
        <p:spPr/>
        <p:txBody>
          <a:bodyPr/>
          <a:lstStyle/>
          <a:p>
            <a:fld id="{E1F22C30-83F4-4A4F-A76B-34E5AA965BCA}" type="slidenum">
              <a:rPr lang="en-US" smtClean="0"/>
              <a:t>5</a:t>
            </a:fld>
            <a:endParaRPr lang="en-US"/>
          </a:p>
        </p:txBody>
      </p:sp>
    </p:spTree>
    <p:extLst>
      <p:ext uri="{BB962C8B-B14F-4D97-AF65-F5344CB8AC3E}">
        <p14:creationId xmlns:p14="http://schemas.microsoft.com/office/powerpoint/2010/main" val="30990628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HEPLISAV-B</a:t>
            </a:r>
          </a:p>
          <a:p>
            <a:pPr marL="177834" indent="-177834">
              <a:buFont typeface="Arial" panose="020B0604020202020204" pitchFamily="34" charset="0"/>
              <a:buChar char="•"/>
            </a:pPr>
            <a:r>
              <a:rPr lang="en-US" sz="1200" dirty="0">
                <a:latin typeface="+mn-lt"/>
                <a:cs typeface="Arial" panose="020B0604020202020204" pitchFamily="34" charset="0"/>
              </a:rPr>
              <a:t>The vaccine is administered as 2 doses, 1 month apart </a:t>
            </a:r>
          </a:p>
          <a:p>
            <a:pPr marL="177834" indent="-177834">
              <a:buFont typeface="Arial" panose="020B0604020202020204" pitchFamily="34" charset="0"/>
              <a:buChar char="•"/>
            </a:pPr>
            <a:r>
              <a:rPr lang="en-US" sz="1200" dirty="0">
                <a:latin typeface="+mn-lt"/>
                <a:ea typeface="Segoe UI" panose="020B0502040204020203" pitchFamily="34" charset="0"/>
                <a:cs typeface="Arial" panose="020B0604020202020204" pitchFamily="34" charset="0"/>
              </a:rPr>
              <a:t>The 2-dose series ONLY applies when both doses are </a:t>
            </a:r>
            <a:r>
              <a:rPr lang="en-US" sz="1200" dirty="0" err="1">
                <a:latin typeface="+mn-lt"/>
                <a:ea typeface="Segoe UI" panose="020B0502040204020203" pitchFamily="34" charset="0"/>
                <a:cs typeface="Arial" panose="020B0604020202020204" pitchFamily="34" charset="0"/>
              </a:rPr>
              <a:t>Heplisav</a:t>
            </a:r>
            <a:r>
              <a:rPr lang="en-US" sz="1200" dirty="0">
                <a:latin typeface="+mn-lt"/>
                <a:ea typeface="Segoe UI" panose="020B0502040204020203" pitchFamily="34" charset="0"/>
                <a:cs typeface="Arial" panose="020B0604020202020204" pitchFamily="34" charset="0"/>
              </a:rPr>
              <a:t>, administered at least 4 weeks apart.</a:t>
            </a:r>
          </a:p>
          <a:p>
            <a:pPr marL="177834" indent="-177834">
              <a:buFont typeface="Arial" panose="020B0604020202020204" pitchFamily="34" charset="0"/>
              <a:buChar char="•"/>
            </a:pPr>
            <a:r>
              <a:rPr lang="en-US" sz="1200" dirty="0">
                <a:latin typeface="+mn-lt"/>
                <a:ea typeface="Segoe UI" panose="020B0502040204020203" pitchFamily="34" charset="0"/>
                <a:cs typeface="Arial" panose="020B0604020202020204" pitchFamily="34" charset="0"/>
              </a:rPr>
              <a:t>A series consisting of 1 dose of </a:t>
            </a:r>
            <a:r>
              <a:rPr lang="en-US" sz="1200" dirty="0" err="1">
                <a:latin typeface="+mn-lt"/>
                <a:ea typeface="Segoe UI" panose="020B0502040204020203" pitchFamily="34" charset="0"/>
                <a:cs typeface="Arial" panose="020B0604020202020204" pitchFamily="34" charset="0"/>
              </a:rPr>
              <a:t>Heplisav</a:t>
            </a:r>
            <a:r>
              <a:rPr lang="en-US" sz="1200" dirty="0">
                <a:latin typeface="+mn-lt"/>
                <a:ea typeface="Segoe UI" panose="020B0502040204020203" pitchFamily="34" charset="0"/>
                <a:cs typeface="Arial" panose="020B0604020202020204" pitchFamily="34" charset="0"/>
              </a:rPr>
              <a:t> and a different Hep B vaccine, should consist of 3 total doses. </a:t>
            </a:r>
            <a:r>
              <a:rPr lang="en-US" sz="1200" dirty="0">
                <a:latin typeface="+mn-lt"/>
                <a:cs typeface="Arial" panose="020B0604020202020204" pitchFamily="34" charset="0"/>
              </a:rPr>
              <a:t>Adhere to the 3-dose schedule minimum intervals of 4 weeks between dose 1 and 2, 8 weeks between dose 2 and 3, and 16 weeks between dose 1 and 3. However, if </a:t>
            </a:r>
            <a:r>
              <a:rPr lang="en-US" sz="1200" dirty="0" err="1">
                <a:latin typeface="+mn-lt"/>
                <a:cs typeface="Arial" panose="020B0604020202020204" pitchFamily="34" charset="0"/>
              </a:rPr>
              <a:t>HepB</a:t>
            </a:r>
            <a:r>
              <a:rPr lang="en-US" sz="1200" dirty="0">
                <a:latin typeface="+mn-lt"/>
                <a:cs typeface="Arial" panose="020B0604020202020204" pitchFamily="34" charset="0"/>
              </a:rPr>
              <a:t>-CpG is substituted for dose 2 of </a:t>
            </a:r>
            <a:r>
              <a:rPr lang="en-US" sz="1200" dirty="0" err="1">
                <a:latin typeface="+mn-lt"/>
                <a:cs typeface="Arial" panose="020B0604020202020204" pitchFamily="34" charset="0"/>
              </a:rPr>
              <a:t>HepB</a:t>
            </a:r>
            <a:r>
              <a:rPr lang="en-US" sz="1200" dirty="0">
                <a:latin typeface="+mn-lt"/>
                <a:cs typeface="Arial" panose="020B0604020202020204" pitchFamily="34" charset="0"/>
              </a:rPr>
              <a:t>-alum, a provider has the option of administering the next dose of </a:t>
            </a:r>
            <a:r>
              <a:rPr lang="en-US" sz="1200" dirty="0" err="1">
                <a:latin typeface="+mn-lt"/>
                <a:cs typeface="Arial" panose="020B0604020202020204" pitchFamily="34" charset="0"/>
              </a:rPr>
              <a:t>HepB</a:t>
            </a:r>
            <a:r>
              <a:rPr lang="en-US" sz="1200" dirty="0">
                <a:latin typeface="+mn-lt"/>
                <a:cs typeface="Arial" panose="020B0604020202020204" pitchFamily="34" charset="0"/>
              </a:rPr>
              <a:t>-CpG a minimum of 4 weeks from the previous dose for a complete series</a:t>
            </a:r>
          </a:p>
          <a:p>
            <a:pPr marL="177834" indent="-177834" defTabSz="948447">
              <a:buFont typeface="Arial" panose="020B0604020202020204" pitchFamily="34" charset="0"/>
              <a:buChar char="•"/>
              <a:defRPr/>
            </a:pPr>
            <a:r>
              <a:rPr lang="en-US" sz="1200" dirty="0">
                <a:latin typeface="+mn-lt"/>
                <a:cs typeface="Arial" panose="020B0604020202020204" pitchFamily="34" charset="0"/>
              </a:rPr>
              <a:t>Doses administered at less than the recommended minimum interval should be repeated</a:t>
            </a:r>
            <a:endParaRPr lang="en-US" sz="1200" dirty="0">
              <a:latin typeface="+mn-lt"/>
              <a:ea typeface="Segoe UI" panose="020B0502040204020203" pitchFamily="34" charset="0"/>
              <a:cs typeface="Arial" panose="020B0604020202020204" pitchFamily="34" charset="0"/>
            </a:endParaRPr>
          </a:p>
          <a:p>
            <a:pPr marL="177834" indent="-177834" defTabSz="948447">
              <a:buFont typeface="Arial" panose="020B0604020202020204" pitchFamily="34" charset="0"/>
              <a:buChar char="•"/>
              <a:defRPr/>
            </a:pPr>
            <a:r>
              <a:rPr lang="en-US" sz="1200" dirty="0">
                <a:latin typeface="+mn-lt"/>
                <a:ea typeface="Segoe UI" panose="020B0502040204020203" pitchFamily="34" charset="0"/>
                <a:cs typeface="Arial" panose="020B0604020202020204" pitchFamily="34" charset="0"/>
              </a:rPr>
              <a:t>Post vaccination Serologic Testing recommended 1-2 months after final dose for: hemodialysis patients; immunocompromised persons, including those with HIV; healthcare personnel and/or partners of HBsAg-positive persons</a:t>
            </a:r>
          </a:p>
          <a:p>
            <a:pPr marL="177834" indent="-177834">
              <a:buFont typeface="Arial" panose="020B0604020202020204" pitchFamily="34" charset="0"/>
              <a:buChar char="•"/>
            </a:pPr>
            <a:endParaRPr lang="en-US" sz="1200" dirty="0">
              <a:latin typeface="+mn-lt"/>
              <a:cs typeface="Arial" panose="020B0604020202020204" pitchFamily="34" charset="0"/>
            </a:endParaRPr>
          </a:p>
          <a:p>
            <a:r>
              <a:rPr lang="en-US" sz="1200" b="1" dirty="0">
                <a:latin typeface="+mn-lt"/>
                <a:cs typeface="Arial" panose="020B0604020202020204" pitchFamily="34" charset="0"/>
              </a:rPr>
              <a:t>Special populations:</a:t>
            </a:r>
            <a:r>
              <a:rPr lang="en-US" sz="1200" dirty="0">
                <a:latin typeface="+mn-lt"/>
                <a:cs typeface="Arial" panose="020B0604020202020204" pitchFamily="34" charset="0"/>
              </a:rPr>
              <a:t> There are no clinical studies of </a:t>
            </a:r>
            <a:r>
              <a:rPr lang="en-US" sz="1200" dirty="0" err="1">
                <a:latin typeface="+mn-lt"/>
                <a:cs typeface="Arial" panose="020B0604020202020204" pitchFamily="34" charset="0"/>
              </a:rPr>
              <a:t>HepB</a:t>
            </a:r>
            <a:r>
              <a:rPr lang="en-US" sz="1200" dirty="0">
                <a:latin typeface="+mn-lt"/>
                <a:cs typeface="Arial" panose="020B0604020202020204" pitchFamily="34" charset="0"/>
              </a:rPr>
              <a:t>-CpG (</a:t>
            </a:r>
            <a:r>
              <a:rPr lang="en-US" sz="1200" dirty="0" err="1">
                <a:latin typeface="+mn-lt"/>
                <a:cs typeface="Arial" panose="020B0604020202020204" pitchFamily="34" charset="0"/>
              </a:rPr>
              <a:t>Heplisav</a:t>
            </a:r>
            <a:r>
              <a:rPr lang="en-US" sz="1200" dirty="0">
                <a:latin typeface="+mn-lt"/>
                <a:cs typeface="Arial" panose="020B0604020202020204" pitchFamily="34" charset="0"/>
              </a:rPr>
              <a:t>-B) in pregnant women. Available human data on </a:t>
            </a:r>
            <a:r>
              <a:rPr lang="en-US" sz="1200" dirty="0" err="1">
                <a:latin typeface="+mn-lt"/>
                <a:cs typeface="Arial" panose="020B0604020202020204" pitchFamily="34" charset="0"/>
              </a:rPr>
              <a:t>HepB</a:t>
            </a:r>
            <a:r>
              <a:rPr lang="en-US" sz="1200" dirty="0">
                <a:latin typeface="+mn-lt"/>
                <a:cs typeface="Arial" panose="020B0604020202020204" pitchFamily="34" charset="0"/>
              </a:rPr>
              <a:t>-CpG (</a:t>
            </a:r>
            <a:r>
              <a:rPr lang="en-US" sz="1200" dirty="0" err="1">
                <a:latin typeface="+mn-lt"/>
                <a:cs typeface="Arial" panose="020B0604020202020204" pitchFamily="34" charset="0"/>
              </a:rPr>
              <a:t>Heplisav</a:t>
            </a:r>
            <a:r>
              <a:rPr lang="en-US" sz="1200" dirty="0">
                <a:latin typeface="+mn-lt"/>
                <a:cs typeface="Arial" panose="020B0604020202020204" pitchFamily="34" charset="0"/>
              </a:rPr>
              <a:t>-B) administered to pregnant women are insufficient to inform assessment of vaccine-associated risks in pregnancy. Until safety data are available for </a:t>
            </a:r>
            <a:r>
              <a:rPr lang="en-US" sz="1200" dirty="0" err="1">
                <a:latin typeface="+mn-lt"/>
                <a:cs typeface="Arial" panose="020B0604020202020204" pitchFamily="34" charset="0"/>
              </a:rPr>
              <a:t>HepB</a:t>
            </a:r>
            <a:r>
              <a:rPr lang="en-US" sz="1200" dirty="0">
                <a:latin typeface="+mn-lt"/>
                <a:cs typeface="Arial" panose="020B0604020202020204" pitchFamily="34" charset="0"/>
              </a:rPr>
              <a:t>-CpG (</a:t>
            </a:r>
            <a:r>
              <a:rPr lang="en-US" sz="1200" dirty="0" err="1">
                <a:latin typeface="+mn-lt"/>
                <a:cs typeface="Arial" panose="020B0604020202020204" pitchFamily="34" charset="0"/>
              </a:rPr>
              <a:t>Heplisav</a:t>
            </a:r>
            <a:r>
              <a:rPr lang="en-US" sz="1200" dirty="0">
                <a:latin typeface="+mn-lt"/>
                <a:cs typeface="Arial" panose="020B0604020202020204" pitchFamily="34" charset="0"/>
              </a:rPr>
              <a:t>-B), providers should continue to vaccinate pregnant women needing </a:t>
            </a:r>
            <a:r>
              <a:rPr lang="en-US" sz="1200" dirty="0" err="1">
                <a:latin typeface="+mn-lt"/>
                <a:cs typeface="Arial" panose="020B0604020202020204" pitchFamily="34" charset="0"/>
              </a:rPr>
              <a:t>HepB</a:t>
            </a:r>
            <a:r>
              <a:rPr lang="en-US" sz="1200" dirty="0">
                <a:latin typeface="+mn-lt"/>
                <a:cs typeface="Arial" panose="020B0604020202020204" pitchFamily="34" charset="0"/>
              </a:rPr>
              <a:t> vaccination with a vaccine from a different manufacturer.</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References:</a:t>
            </a:r>
          </a:p>
          <a:p>
            <a:pPr marL="237112" indent="-237112">
              <a:buAutoNum type="arabicPeriod"/>
            </a:pPr>
            <a:r>
              <a:rPr lang="en-US" sz="1200" dirty="0">
                <a:latin typeface="+mn-lt"/>
                <a:cs typeface="Arial" panose="020B0604020202020204" pitchFamily="34" charset="0"/>
              </a:rPr>
              <a:t>Recommendations of the Advisory Committee on Immunization Practices for Use of a Hepatitis B Vaccine with a Novel Adjuvant; MMWR/ Recommendations and Reports / Vol. 67/ No. 15 / April 20, 2018</a:t>
            </a:r>
          </a:p>
          <a:p>
            <a:pPr marL="237112" indent="-237112">
              <a:buAutoNum type="arabicPeriod"/>
            </a:pPr>
            <a:r>
              <a:rPr lang="en-US" sz="1200" dirty="0">
                <a:latin typeface="+mn-lt"/>
                <a:cs typeface="Arial" panose="020B0604020202020204" pitchFamily="34" charset="0"/>
              </a:rPr>
              <a:t>https://www.cdc.gov/vaccines/schedules/vacc-updates/heplisav-b.html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51</a:t>
            </a:fld>
            <a:endParaRPr lang="en-US"/>
          </a:p>
        </p:txBody>
      </p:sp>
    </p:spTree>
    <p:extLst>
      <p:ext uri="{BB962C8B-B14F-4D97-AF65-F5344CB8AC3E}">
        <p14:creationId xmlns:p14="http://schemas.microsoft.com/office/powerpoint/2010/main" val="2245204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4909" indent="-204909" defTabSz="1092842">
              <a:buFont typeface="Arial" panose="020B0604020202020204" pitchFamily="34" charset="0"/>
              <a:buChar char="•"/>
              <a:defRPr/>
            </a:pPr>
            <a:r>
              <a:rPr lang="en-US" sz="1200" dirty="0"/>
              <a:t>On October 5, 2018, using results from 4vHPV clinical trials in women aged 24 through 45 years, and bridging immunogenicity and safety data in women and men, the Food and Drug Administration expanded the approved age range for 9vHPV use from 9 through 26 years to include adults ages 27-45 years old</a:t>
            </a:r>
          </a:p>
          <a:p>
            <a:pPr defTabSz="1092842">
              <a:defRPr/>
            </a:pPr>
            <a:endParaRPr lang="en-US" sz="1200" dirty="0"/>
          </a:p>
          <a:p>
            <a:pPr marL="204909" indent="-204909" defTabSz="1092842">
              <a:buFont typeface="Arial" panose="020B0604020202020204" pitchFamily="34" charset="0"/>
              <a:buChar char="•"/>
              <a:defRPr/>
            </a:pPr>
            <a:r>
              <a:rPr lang="en-US" sz="1200" dirty="0"/>
              <a:t>In June 2019, after reviewing evidence related to HPV vaccination of adults, ACIP updated recommendations for catch-up vaccination and for vaccination of adults older than the recommended catch-up age, due to recognition of the risk for new HPV infections in this age range. </a:t>
            </a:r>
          </a:p>
          <a:p>
            <a:pPr marL="204909" indent="-204909" defTabSz="1092842">
              <a:buFont typeface="Arial" panose="020B0604020202020204" pitchFamily="34" charset="0"/>
              <a:buChar char="•"/>
              <a:defRPr/>
            </a:pPr>
            <a:endParaRPr lang="en-US" dirty="0"/>
          </a:p>
          <a:p>
            <a:pPr marL="0" indent="0" defTabSz="1092842">
              <a:buFont typeface="Arial" panose="020B0604020202020204" pitchFamily="34" charset="0"/>
              <a:buNone/>
              <a:defRPr/>
            </a:pPr>
            <a:r>
              <a:rPr lang="en-US" sz="1200" b="1" dirty="0"/>
              <a:t>References:</a:t>
            </a:r>
          </a:p>
          <a:p>
            <a:pPr marL="228600" marR="0" lvl="0" indent="-228600" algn="l" defTabSz="1092842" rtl="0" eaLnBrk="1" fontAlgn="auto" latinLnBrk="0" hangingPunct="1">
              <a:lnSpc>
                <a:spcPct val="100000"/>
              </a:lnSpc>
              <a:spcBef>
                <a:spcPts val="0"/>
              </a:spcBef>
              <a:spcAft>
                <a:spcPts val="0"/>
              </a:spcAft>
              <a:buClrTx/>
              <a:buSzTx/>
              <a:buFont typeface="+mj-lt"/>
              <a:buAutoNum type="arabicPeriod"/>
              <a:tabLst/>
              <a:defRPr/>
            </a:pPr>
            <a:r>
              <a:rPr lang="en-US" sz="1200" b="0" dirty="0">
                <a:latin typeface="Segoe UI" panose="020B0502040204020203" pitchFamily="34" charset="0"/>
                <a:cs typeface="Segoe UI" panose="020B0502040204020203" pitchFamily="34" charset="0"/>
              </a:rPr>
              <a:t>MMWR / Human Papillomavirus Vaccination for Adults: Updated Recommendations of the Advisory Committee on Immunization Practices/ </a:t>
            </a:r>
            <a:r>
              <a:rPr lang="en-US" sz="1200" b="0" i="1" dirty="0">
                <a:latin typeface="Segoe UI" panose="020B0502040204020203" pitchFamily="34" charset="0"/>
                <a:cs typeface="Segoe UI" panose="020B0502040204020203" pitchFamily="34" charset="0"/>
              </a:rPr>
              <a:t>Weekly</a:t>
            </a:r>
            <a:r>
              <a:rPr lang="en-US" sz="1200" b="0" dirty="0">
                <a:latin typeface="Segoe UI" panose="020B0502040204020203" pitchFamily="34" charset="0"/>
                <a:cs typeface="Segoe UI" panose="020B0502040204020203" pitchFamily="34" charset="0"/>
              </a:rPr>
              <a:t> / August 16, 2019 / 68(32);698–702</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52</a:t>
            </a:fld>
            <a:endParaRPr lang="en-US"/>
          </a:p>
        </p:txBody>
      </p:sp>
    </p:spTree>
    <p:extLst>
      <p:ext uri="{BB962C8B-B14F-4D97-AF65-F5344CB8AC3E}">
        <p14:creationId xmlns:p14="http://schemas.microsoft.com/office/powerpoint/2010/main" val="17988842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https://www.healthit.gov/sites/default/files/nlc_shared_decision_making_fact_sheet.pdf</a:t>
            </a:r>
            <a:endParaRPr lang="en-US" sz="1200" b="0" dirty="0">
              <a:latin typeface="Segoe UI" panose="020B0502040204020203" pitchFamily="34" charset="0"/>
              <a:cs typeface="Segoe UI" panose="020B0502040204020203" pitchFamily="34" charset="0"/>
            </a:endParaRPr>
          </a:p>
          <a:p>
            <a:endParaRPr lang="en-US" b="1" dirty="0"/>
          </a:p>
        </p:txBody>
      </p:sp>
      <p:sp>
        <p:nvSpPr>
          <p:cNvPr id="4" name="Slide Number Placeholder 3"/>
          <p:cNvSpPr>
            <a:spLocks noGrp="1"/>
          </p:cNvSpPr>
          <p:nvPr>
            <p:ph type="sldNum" sz="quarter" idx="5"/>
          </p:nvPr>
        </p:nvSpPr>
        <p:spPr/>
        <p:txBody>
          <a:bodyPr/>
          <a:lstStyle/>
          <a:p>
            <a:fld id="{42FBD0A8-3735-4B25-B0D5-9F9DB832A547}" type="slidenum">
              <a:rPr lang="en-US" smtClean="0"/>
              <a:t>53</a:t>
            </a:fld>
            <a:endParaRPr lang="en-US"/>
          </a:p>
        </p:txBody>
      </p:sp>
    </p:spTree>
    <p:extLst>
      <p:ext uri="{BB962C8B-B14F-4D97-AF65-F5344CB8AC3E}">
        <p14:creationId xmlns:p14="http://schemas.microsoft.com/office/powerpoint/2010/main" val="17989111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30"/>
              </a:spcBef>
            </a:pPr>
            <a:r>
              <a:rPr lang="en-US" sz="1200" b="1" dirty="0">
                <a:latin typeface="+mn-lt"/>
                <a:cs typeface="Segoe UI" panose="020B0502040204020203" pitchFamily="34" charset="0"/>
              </a:rPr>
              <a:t>Routine vaccination</a:t>
            </a:r>
          </a:p>
          <a:p>
            <a:pPr marL="171450" indent="-171450" defTabSz="1053546">
              <a:spcBef>
                <a:spcPts val="230"/>
              </a:spcBef>
              <a:buFont typeface="Arial" panose="020B0604020202020204" pitchFamily="34" charset="0"/>
              <a:buChar char="•"/>
              <a:defRPr/>
            </a:pPr>
            <a:r>
              <a:rPr lang="en-US" sz="1200" b="1" i="1" dirty="0">
                <a:latin typeface="+mn-lt"/>
                <a:cs typeface="Segoe UI" panose="020B0502040204020203" pitchFamily="34" charset="0"/>
              </a:rPr>
              <a:t>B</a:t>
            </a:r>
            <a:r>
              <a:rPr lang="en-US" sz="1200" b="1" i="1" dirty="0">
                <a:latin typeface="+mn-lt"/>
              </a:rPr>
              <a:t>irth date not acceptable evidence of rubella immunity for women who could become pregnant. Non-pregnant women of childbearing age with no evidence of immunity to rubella should receive 1 dose of MMR. </a:t>
            </a:r>
            <a:endParaRPr lang="en-US" sz="1200" dirty="0">
              <a:latin typeface="+mn-lt"/>
              <a:cs typeface="Segoe UI" panose="020B0502040204020203" pitchFamily="34" charset="0"/>
            </a:endParaRPr>
          </a:p>
          <a:p>
            <a:endParaRPr lang="en-US" sz="1200" b="1" dirty="0">
              <a:latin typeface="+mn-lt"/>
            </a:endParaRPr>
          </a:p>
          <a:p>
            <a:r>
              <a:rPr lang="en-US" sz="1200" b="1" dirty="0">
                <a:latin typeface="+mn-lt"/>
              </a:rPr>
              <a:t>Optional Info:</a:t>
            </a:r>
          </a:p>
          <a:p>
            <a:r>
              <a:rPr lang="en-US" sz="1200" b="1" dirty="0">
                <a:latin typeface="+mn-lt"/>
              </a:rPr>
              <a:t>Serious respiratory diseases</a:t>
            </a:r>
          </a:p>
          <a:p>
            <a:pPr eaLnBrk="1" hangingPunct="1">
              <a:lnSpc>
                <a:spcPct val="80000"/>
              </a:lnSpc>
            </a:pPr>
            <a:r>
              <a:rPr lang="en-US" sz="1200" b="1" dirty="0">
                <a:latin typeface="+mn-lt"/>
              </a:rPr>
              <a:t>MEASLES:</a:t>
            </a:r>
            <a:r>
              <a:rPr lang="en-US" sz="1200" dirty="0">
                <a:latin typeface="+mn-lt"/>
              </a:rPr>
              <a:t> (caused by paramyxovirus): Initial symptoms are runny nose, followed by increasing fever (103º-105º), cough, conjunctivitis, </a:t>
            </a:r>
            <a:r>
              <a:rPr lang="en-US" sz="1200" dirty="0" err="1">
                <a:latin typeface="+mn-lt"/>
              </a:rPr>
              <a:t>Koplik</a:t>
            </a:r>
            <a:r>
              <a:rPr lang="en-US" sz="1200" dirty="0">
                <a:latin typeface="+mn-lt"/>
              </a:rPr>
              <a:t> spots, and a maculopapular rash that lasts 5-6 days. Complications include otitis media (7%), pneumonia (6%), and acute encephalitis (0.1%) 1 in 1000 cases, death (0.2%)   Although measles elimination was declared in the United States in 2000 , importation of measles cases continues to occur. Spread through air droplets and can remain active for up to 1 hour after the person has left the room.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MUMPS:</a:t>
            </a:r>
            <a:r>
              <a:rPr lang="en-US" sz="1200" dirty="0">
                <a:latin typeface="+mn-lt"/>
              </a:rPr>
              <a:t> (caused by paramyxovirus): Parotitis (inflammation of parotid gland) occurs in 30-40% of infected persons, 40-50% have only nonspecific or respiratory symptoms; Complications include aseptic meningitis, &amp; deafness; Post pubertal individuals may have orchitis (inflammation of testicles), ovarian inflammation, &amp; pancreatitis.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RUBELLA: </a:t>
            </a:r>
            <a:r>
              <a:rPr lang="en-US" sz="1200" dirty="0">
                <a:latin typeface="+mn-lt"/>
              </a:rPr>
              <a:t>(caused by rubella virus and spread from person to person {togavirus}); in children, the rash may be the first manifestation of infection. Adults may have low-grade fever, malaise, URI, and lymphadenopathy prior to rash. Arthralgia and arthritis is common in adults, especially women. Complications include encephalitis and hemorrhagic manifestations. Displays like “blueberry muffin spots” on skin due to petechial lesions, cataracts, hearing loss and congenital heart lesions; child will most likely be developmentally delayed. All women of childbearing age should be certain they are immune to rubella. Rubella is no longer endemic in the U.S. However, it is still present in other countries and can be imported.  </a:t>
            </a:r>
          </a:p>
          <a:p>
            <a:endParaRPr lang="en-US" sz="1200" b="1" dirty="0">
              <a:latin typeface="+mn-lt"/>
            </a:endParaRPr>
          </a:p>
          <a:p>
            <a:r>
              <a:rPr lang="en-US" sz="1200" b="1" kern="1200" dirty="0">
                <a:solidFill>
                  <a:schemeClr val="tx1"/>
                </a:solidFill>
                <a:effectLst/>
                <a:latin typeface="+mn-lt"/>
                <a:ea typeface="+mn-ea"/>
                <a:cs typeface="+mn-cs"/>
              </a:rPr>
              <a:t>What should I do if I’m not sure I was vaccinated against measles?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Check with your health care provider.  If you were born before 1957 it’s likely you have been exposed to the virus and are immune.  If you were born between 1957 and 1971, the vaccine you received may not have been as reliable.  Ask your doctor if you’ve been properly vaccinated.</a:t>
            </a:r>
          </a:p>
          <a:p>
            <a:endParaRPr lang="en-US" sz="1200" dirty="0">
              <a:latin typeface="+mn-lt"/>
            </a:endParaRPr>
          </a:p>
          <a:p>
            <a:endParaRPr lang="en-US" sz="1200" b="1" dirty="0">
              <a:latin typeface="+mn-lt"/>
            </a:endParaRPr>
          </a:p>
          <a:p>
            <a:r>
              <a:rPr lang="en-US" sz="1200" b="1" baseline="0" dirty="0">
                <a:latin typeface="+mn-lt"/>
              </a:rPr>
              <a:t>References:</a:t>
            </a:r>
          </a:p>
          <a:p>
            <a:pPr marL="228600" indent="-228600" algn="l">
              <a:buFont typeface="+mj-lt"/>
              <a:buAutoNum type="arabicPeriod"/>
            </a:pPr>
            <a:r>
              <a:rPr lang="en-US" sz="1200" b="0" i="0" dirty="0">
                <a:solidFill>
                  <a:srgbClr val="000000"/>
                </a:solidFill>
                <a:effectLst/>
                <a:latin typeface="+mn-lt"/>
              </a:rPr>
              <a:t>Advisory Committee on Immunization Practices Recommended Immunization Schedule for Adults Aged 19 Years or Older — United States, 2022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71(7);229–233</a:t>
            </a:r>
          </a:p>
          <a:p>
            <a:pPr marL="263386" marR="0" lvl="0" indent="-263386" algn="l" defTabSz="1053546"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Adult Immunization Schedule, Recommendations for Ages 19 Years or Older, United States, 2022</a:t>
            </a:r>
            <a:endParaRPr lang="nl-NL" sz="1200" dirty="0">
              <a:solidFill>
                <a:prstClr val="black"/>
              </a:solidFill>
              <a:latin typeface="+mn-lt"/>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54</a:t>
            </a:fld>
            <a:endParaRPr lang="en-US"/>
          </a:p>
        </p:txBody>
      </p:sp>
    </p:spTree>
    <p:extLst>
      <p:ext uri="{BB962C8B-B14F-4D97-AF65-F5344CB8AC3E}">
        <p14:creationId xmlns:p14="http://schemas.microsoft.com/office/powerpoint/2010/main" val="2461404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30"/>
              </a:spcBef>
            </a:pPr>
            <a:r>
              <a:rPr lang="en-US" sz="1200" b="1" dirty="0">
                <a:latin typeface="+mn-lt"/>
                <a:cs typeface="Segoe UI" panose="020B0502040204020203" pitchFamily="34" charset="0"/>
              </a:rPr>
              <a:t>Special situations</a:t>
            </a:r>
          </a:p>
          <a:p>
            <a:pPr marL="171450" indent="-171450">
              <a:spcBef>
                <a:spcPts val="230"/>
              </a:spcBef>
              <a:buFont typeface="Arial" panose="020B0604020202020204" pitchFamily="34" charset="0"/>
              <a:buChar char="•"/>
            </a:pPr>
            <a:r>
              <a:rPr lang="en-US" sz="1200" dirty="0">
                <a:latin typeface="+mn-lt"/>
                <a:cs typeface="Segoe UI" panose="020B0502040204020203" pitchFamily="34" charset="0"/>
              </a:rPr>
              <a:t>MMR is contraindicated during pregnancy and in persons with severe immunocompromising conditions: </a:t>
            </a:r>
            <a:r>
              <a:rPr lang="en-US" sz="1200" b="1" i="1" dirty="0">
                <a:latin typeface="+mn-lt"/>
                <a:cs typeface="Segoe UI" panose="020B0502040204020203" pitchFamily="34" charset="0"/>
              </a:rPr>
              <a:t>1 dose of MMR recommended after pregnancy (before discharge from a health care facility)</a:t>
            </a:r>
            <a:endParaRPr lang="en-US" sz="1200" dirty="0">
              <a:latin typeface="+mn-lt"/>
              <a:cs typeface="Segoe UI" panose="020B0502040204020203" pitchFamily="34" charset="0"/>
            </a:endParaRPr>
          </a:p>
          <a:p>
            <a:pPr marL="171450" indent="-171450" defTabSz="1053546">
              <a:spcBef>
                <a:spcPts val="230"/>
              </a:spcBef>
              <a:buFont typeface="Arial" panose="020B0604020202020204" pitchFamily="34" charset="0"/>
              <a:buChar char="•"/>
              <a:defRPr/>
            </a:pPr>
            <a:r>
              <a:rPr lang="en-US" sz="1200" dirty="0">
                <a:latin typeface="+mn-lt"/>
              </a:rPr>
              <a:t>Refer to immunization schedule notes for guidance when vaccinating healthcare personnel, or other medical indications: </a:t>
            </a:r>
            <a:r>
              <a:rPr lang="en-US" sz="1200" b="1" i="1" dirty="0">
                <a:latin typeface="+mn-lt"/>
              </a:rPr>
              <a:t>Healthcare personnel born in 1957 or later with no evidence of immunity to measles, mumps, or rubella: 2 dose series of MMR at least 4 weeks apart for measles or mumps or at least 1 dose of MMR for rubella; for healthcare personnel born before 1957, consider 2-dose series at least 4 weeks apart for measles or mumps or at least 1 dose of MMR for rubella. A 2-dose series of MMR at least 4 weeks apart, is recommended for persons with HIV infection with CD4 count &gt;/=200 cells/ul for at least 6 months and no evidence of immunity; MMR is contraindicated in HIV infection with CD4 count &lt;200 cells/ul.</a:t>
            </a:r>
            <a:endParaRPr lang="en-US" sz="1200" b="1" dirty="0">
              <a:latin typeface="+mn-lt"/>
            </a:endParaRPr>
          </a:p>
          <a:p>
            <a:endParaRPr lang="en-US" dirty="0"/>
          </a:p>
          <a:p>
            <a:r>
              <a:rPr lang="en-US" sz="1200" b="1" baseline="0" dirty="0">
                <a:latin typeface="+mn-lt"/>
              </a:rPr>
              <a:t>References:</a:t>
            </a:r>
          </a:p>
          <a:p>
            <a:pPr marL="228600" indent="-228600" algn="l">
              <a:buFont typeface="+mj-lt"/>
              <a:buAutoNum type="arabicPeriod"/>
            </a:pPr>
            <a:r>
              <a:rPr lang="en-US" sz="1200" b="0" i="0" dirty="0">
                <a:solidFill>
                  <a:srgbClr val="000000"/>
                </a:solidFill>
                <a:effectLst/>
                <a:latin typeface="+mn-lt"/>
              </a:rPr>
              <a:t>Advisory Committee on Immunization Practices Recommended Immunization Schedule for Adults Aged 19 Years or Older — United States, 2022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71(7);229–233</a:t>
            </a:r>
          </a:p>
          <a:p>
            <a:pPr marL="263386" marR="0" lvl="0" indent="-263386" algn="l" defTabSz="1053546"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Adult Immunization Schedule, Recommendations for Ages 19 Years or Older, United States, 2022</a:t>
            </a:r>
            <a:endParaRPr lang="nl-NL" sz="1200" dirty="0">
              <a:solidFill>
                <a:prstClr val="black"/>
              </a:solidFill>
              <a:latin typeface="+mn-lt"/>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55</a:t>
            </a:fld>
            <a:endParaRPr lang="en-US"/>
          </a:p>
        </p:txBody>
      </p:sp>
    </p:spTree>
    <p:extLst>
      <p:ext uri="{BB962C8B-B14F-4D97-AF65-F5344CB8AC3E}">
        <p14:creationId xmlns:p14="http://schemas.microsoft.com/office/powerpoint/2010/main" val="29216998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MenB</a:t>
            </a:r>
            <a:r>
              <a:rPr lang="en-US" sz="1200" dirty="0"/>
              <a:t> is a Category B- permissive recommendation- Category B means the recommendation allows for individual clinical decision making, but with Category A recommendations all persons in an age or risk factor-based group may get the vaccine.  Category B classification enables coverage by the VFC program and most insurance plans. ACIP recommends routine </a:t>
            </a:r>
            <a:r>
              <a:rPr lang="en-US" sz="1200" dirty="0" err="1"/>
              <a:t>MenB</a:t>
            </a:r>
            <a:r>
              <a:rPr lang="en-US" sz="1200" dirty="0"/>
              <a:t> vaccination of certain high-risk groups for those 10 years and older.</a:t>
            </a:r>
          </a:p>
          <a:p>
            <a:endParaRPr lang="en-US" sz="1200" dirty="0"/>
          </a:p>
          <a:p>
            <a:r>
              <a:rPr lang="en-US" sz="1200" dirty="0"/>
              <a:t>Serogroup B meningococcal vaccines (minimum age: 10 years [Bexsero, </a:t>
            </a:r>
            <a:r>
              <a:rPr lang="en-US" sz="1200" dirty="0" err="1"/>
              <a:t>Trumenba</a:t>
            </a:r>
            <a:r>
              <a:rPr lang="en-US" sz="1200" dirty="0"/>
              <a:t>].</a:t>
            </a:r>
          </a:p>
          <a:p>
            <a:endParaRPr lang="en-US" sz="1200" dirty="0"/>
          </a:p>
          <a:p>
            <a:r>
              <a:rPr lang="en-US" sz="1200" b="1" dirty="0"/>
              <a:t>Optional Info:</a:t>
            </a:r>
          </a:p>
          <a:p>
            <a:r>
              <a:rPr lang="en-US" sz="1200" dirty="0"/>
              <a:t>Data presented to ACIP in June 2015 demonstrated that the estimated incidence of serogroup B meningococcal disease among college students aged 18-23 years was low (0.09 cases/100,000) and was similar to that of non-college students during 2009-2013. CDC shared plans to improve surveillance and report updated findings to ACIP on the incidence of disease in college students once additional data became available.</a:t>
            </a:r>
          </a:p>
          <a:p>
            <a:endParaRPr lang="en-US" sz="1200" b="1" dirty="0"/>
          </a:p>
          <a:p>
            <a:r>
              <a:rPr lang="en-US" sz="1200" b="1" dirty="0"/>
              <a:t>Summary</a:t>
            </a:r>
          </a:p>
          <a:p>
            <a:pPr marL="197540" indent="-197540">
              <a:buFont typeface="Arial" panose="020B0604020202020204" pitchFamily="34" charset="0"/>
              <a:buChar char="•"/>
            </a:pPr>
            <a:r>
              <a:rPr lang="en-US" sz="1200" dirty="0"/>
              <a:t> Incidence of serogroup B meningococcal disease in college students is low; however, college students aged 18-21 years are at increased risk compared to non-college students</a:t>
            </a:r>
          </a:p>
          <a:p>
            <a:pPr marL="197540" indent="-197540">
              <a:buFont typeface="Arial" panose="020B0604020202020204" pitchFamily="34" charset="0"/>
              <a:buChar char="•"/>
            </a:pPr>
            <a:r>
              <a:rPr lang="en-US" sz="1200" dirty="0"/>
              <a:t>Incidence of serogroups C, W, and Y in this age group is lower and similar in college students and non-college students, likely in part due to the adolescent </a:t>
            </a:r>
            <a:r>
              <a:rPr lang="en-US" sz="1200" dirty="0" err="1"/>
              <a:t>MenACWY</a:t>
            </a:r>
            <a:r>
              <a:rPr lang="en-US" sz="1200" dirty="0"/>
              <a:t> program</a:t>
            </a:r>
          </a:p>
          <a:p>
            <a:pPr marL="197540" indent="-197540">
              <a:buFont typeface="Arial" panose="020B0604020202020204" pitchFamily="34" charset="0"/>
              <a:buChar char="•"/>
            </a:pPr>
            <a:r>
              <a:rPr lang="en-US" sz="1200" dirty="0"/>
              <a:t>Serogroup B college outbreaks are an important factor, though the risk remains elevated among college students even when excluding outbreak associated cases</a:t>
            </a:r>
          </a:p>
          <a:p>
            <a:endParaRPr lang="en-US" sz="1200" dirty="0"/>
          </a:p>
          <a:p>
            <a:r>
              <a:rPr lang="en-US" sz="1200" dirty="0"/>
              <a:t>Although the risk of serogroup B meningococcal disease is increased among college students, the number of preventable cases is low, and number needed to vaccinate to prevent a case is high</a:t>
            </a:r>
          </a:p>
          <a:p>
            <a:pPr marL="197540" indent="-197540">
              <a:buFont typeface="Arial" panose="020B0604020202020204" pitchFamily="34" charset="0"/>
              <a:buChar char="•"/>
            </a:pPr>
            <a:r>
              <a:rPr lang="en-US" sz="1200" dirty="0"/>
              <a:t>Limited duration of protection of </a:t>
            </a:r>
            <a:r>
              <a:rPr lang="en-US" sz="1200" dirty="0" err="1"/>
              <a:t>MenB</a:t>
            </a:r>
            <a:r>
              <a:rPr lang="en-US" sz="1200" dirty="0"/>
              <a:t> vaccines and the lack of evidence for impact on carriage may limit the ability to protect college students through the period of greatest risk</a:t>
            </a:r>
          </a:p>
          <a:p>
            <a:pPr marL="197540" indent="-197540">
              <a:buFont typeface="Arial" panose="020B0604020202020204" pitchFamily="34" charset="0"/>
              <a:buChar char="•"/>
            </a:pPr>
            <a:r>
              <a:rPr lang="en-US" sz="1200" dirty="0" err="1"/>
              <a:t>MenB</a:t>
            </a:r>
            <a:r>
              <a:rPr lang="en-US" sz="1200" dirty="0"/>
              <a:t> vaccination should occur as close to college entry as possible</a:t>
            </a:r>
          </a:p>
          <a:p>
            <a:pPr marL="197540" indent="-197540">
              <a:buFont typeface="Arial" panose="020B0604020202020204" pitchFamily="34" charset="0"/>
              <a:buChar char="•"/>
            </a:pPr>
            <a:r>
              <a:rPr lang="en-US" sz="1200" dirty="0"/>
              <a:t>While achieving high </a:t>
            </a:r>
            <a:r>
              <a:rPr lang="en-US" sz="1200" dirty="0" err="1"/>
              <a:t>MenB</a:t>
            </a:r>
            <a:r>
              <a:rPr lang="en-US" sz="1200" dirty="0"/>
              <a:t> coverage during college outbreaks has been challenging, routine vaccination of all college students would also be difficult</a:t>
            </a:r>
          </a:p>
          <a:p>
            <a:pPr marL="197540" indent="-197540">
              <a:buFont typeface="Arial" panose="020B0604020202020204" pitchFamily="34" charset="0"/>
              <a:buChar char="•"/>
            </a:pPr>
            <a:r>
              <a:rPr lang="en-US" sz="1200" dirty="0"/>
              <a:t>Awareness and uptake of </a:t>
            </a:r>
            <a:r>
              <a:rPr lang="en-US" sz="1200" dirty="0" err="1"/>
              <a:t>MenB</a:t>
            </a:r>
            <a:r>
              <a:rPr lang="en-US" sz="1200" dirty="0"/>
              <a:t> vaccines is currently low</a:t>
            </a:r>
          </a:p>
          <a:p>
            <a:endParaRPr lang="en-US" sz="1200" dirty="0"/>
          </a:p>
          <a:p>
            <a:r>
              <a:rPr lang="en-US" sz="1200" b="1" dirty="0"/>
              <a:t>Conclusion</a:t>
            </a:r>
          </a:p>
          <a:p>
            <a:pPr marL="197540" indent="-197540">
              <a:buFont typeface="Arial" panose="020B0604020202020204" pitchFamily="34" charset="0"/>
              <a:buChar char="•"/>
            </a:pPr>
            <a:r>
              <a:rPr lang="en-US" sz="1200" dirty="0"/>
              <a:t>The Work Group does not propose any changes to the current </a:t>
            </a:r>
            <a:r>
              <a:rPr lang="en-US" sz="1200" dirty="0" err="1"/>
              <a:t>MenB</a:t>
            </a:r>
            <a:r>
              <a:rPr lang="en-US" sz="1200" dirty="0"/>
              <a:t> vaccine recommendations</a:t>
            </a:r>
          </a:p>
          <a:p>
            <a:pPr marL="197540" indent="-197540">
              <a:buFont typeface="Arial" panose="020B0604020202020204" pitchFamily="34" charset="0"/>
              <a:buChar char="•"/>
            </a:pPr>
            <a:r>
              <a:rPr lang="en-US" sz="1200" dirty="0"/>
              <a:t>CDC could provide more guidance around clinical decision-making during precollege health visits</a:t>
            </a:r>
          </a:p>
          <a:p>
            <a:endParaRPr lang="en-US" sz="1200" dirty="0"/>
          </a:p>
          <a:p>
            <a:r>
              <a:rPr lang="en-US" sz="1200" b="1" baseline="0" dirty="0">
                <a:latin typeface="+mn-lt"/>
              </a:rPr>
              <a:t>References:</a:t>
            </a:r>
          </a:p>
          <a:p>
            <a:pPr marL="228600" indent="-228600" algn="l">
              <a:buFont typeface="+mj-lt"/>
              <a:buAutoNum type="arabicPeriod"/>
            </a:pPr>
            <a:r>
              <a:rPr lang="en-US" sz="1200" b="0" i="0" dirty="0">
                <a:solidFill>
                  <a:srgbClr val="000000"/>
                </a:solidFill>
                <a:effectLst/>
                <a:latin typeface="+mn-lt"/>
              </a:rPr>
              <a:t>Advisory Committee on Immunization Practices Recommended Immunization Schedule for Adults Aged 19 Years or Older — United States, 2022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71(7);229–233</a:t>
            </a:r>
          </a:p>
          <a:p>
            <a:pPr marL="263386" marR="0" lvl="0" indent="-263386" algn="l" defTabSz="1053546"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Adult Immunization Schedule, Recommendations for Ages 19 Years or Older, United States, 2022</a:t>
            </a:r>
            <a:endParaRPr lang="nl-NL" sz="1200" dirty="0">
              <a:solidFill>
                <a:prstClr val="black"/>
              </a:solidFill>
              <a:latin typeface="+mn-lt"/>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56</a:t>
            </a:fld>
            <a:endParaRPr lang="en-US"/>
          </a:p>
        </p:txBody>
      </p:sp>
    </p:spTree>
    <p:extLst>
      <p:ext uri="{BB962C8B-B14F-4D97-AF65-F5344CB8AC3E}">
        <p14:creationId xmlns:p14="http://schemas.microsoft.com/office/powerpoint/2010/main" val="859198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latin typeface="+mn-lt"/>
              </a:rPr>
              <a:t>References:</a:t>
            </a:r>
          </a:p>
          <a:p>
            <a:pPr marL="228600" indent="-228600" algn="l">
              <a:buFont typeface="+mj-lt"/>
              <a:buAutoNum type="arabicPeriod"/>
            </a:pPr>
            <a:r>
              <a:rPr lang="en-US" sz="1200" b="0" i="0" dirty="0">
                <a:solidFill>
                  <a:srgbClr val="000000"/>
                </a:solidFill>
                <a:effectLst/>
                <a:latin typeface="+mn-lt"/>
              </a:rPr>
              <a:t>Advisory Committee on Immunization Practices Recommended Immunization Schedule for Adults Aged 19 Years or Older — United States, 2022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71(7);229–233</a:t>
            </a:r>
          </a:p>
          <a:p>
            <a:pPr marL="263386" marR="0" lvl="0" indent="-263386" algn="l" defTabSz="1053546"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Adult Immunization Schedule, Recommendations for Ages 19 Years or Older, United States, 2022</a:t>
            </a:r>
            <a:endParaRPr lang="nl-NL" sz="1200" dirty="0">
              <a:solidFill>
                <a:prstClr val="black"/>
              </a:solidFill>
              <a:latin typeface="+mn-lt"/>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57</a:t>
            </a:fld>
            <a:endParaRPr lang="en-US"/>
          </a:p>
        </p:txBody>
      </p:sp>
    </p:spTree>
    <p:extLst>
      <p:ext uri="{BB962C8B-B14F-4D97-AF65-F5344CB8AC3E}">
        <p14:creationId xmlns:p14="http://schemas.microsoft.com/office/powerpoint/2010/main" val="14691731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References:</a:t>
            </a:r>
            <a:endParaRPr lang="en-US" sz="1200" b="1" u="none" dirty="0">
              <a:latin typeface="+mn-lt"/>
            </a:endParaRPr>
          </a:p>
          <a:p>
            <a:pPr marL="228600" indent="-228600">
              <a:buFont typeface="+mj-lt"/>
              <a:buAutoNum type="arabicPeriod"/>
            </a:pPr>
            <a:r>
              <a:rPr lang="en-US" sz="1200" b="0" i="0" u="none" dirty="0">
                <a:solidFill>
                  <a:srgbClr val="000000"/>
                </a:solidFill>
                <a:effectLst/>
                <a:latin typeface="+mn-lt"/>
                <a:cs typeface="Segoe UI" panose="020B0502040204020203" pitchFamily="34" charset="0"/>
              </a:rPr>
              <a:t>Use of 15-Valent Pneumococcal Conjugate Vaccine and 20-Valent Pneumococcal Conjugate Vaccine Among U.S. Adults: Updated Recommendations of the Advisory Committee on Immunization Practices (ACIP); </a:t>
            </a:r>
            <a:r>
              <a:rPr lang="en-US" sz="1200" b="0" i="0" dirty="0">
                <a:solidFill>
                  <a:srgbClr val="000000"/>
                </a:solidFill>
                <a:effectLst/>
                <a:latin typeface="+mn-lt"/>
                <a:cs typeface="Segoe UI" panose="020B0502040204020203" pitchFamily="34" charset="0"/>
              </a:rPr>
              <a:t>MMWR / </a:t>
            </a:r>
            <a:r>
              <a:rPr lang="en-US" sz="1200" b="0" i="1" dirty="0">
                <a:solidFill>
                  <a:srgbClr val="000000"/>
                </a:solidFill>
                <a:effectLst/>
                <a:latin typeface="+mn-lt"/>
                <a:cs typeface="Segoe UI" panose="020B0502040204020203" pitchFamily="34" charset="0"/>
              </a:rPr>
              <a:t>Weekly / </a:t>
            </a:r>
            <a:r>
              <a:rPr lang="en-US" sz="1200" b="0" i="0" dirty="0">
                <a:solidFill>
                  <a:srgbClr val="000000"/>
                </a:solidFill>
                <a:effectLst/>
                <a:latin typeface="+mn-lt"/>
                <a:cs typeface="Segoe UI" panose="020B0502040204020203" pitchFamily="34" charset="0"/>
              </a:rPr>
              <a:t>January 28, 2022 / 71(4);109-117 </a:t>
            </a:r>
          </a:p>
          <a:p>
            <a:pPr marL="228600" indent="-228600">
              <a:buFont typeface="+mj-lt"/>
              <a:buAutoNum type="arabicPeriod"/>
            </a:pPr>
            <a:r>
              <a:rPr lang="en-US" sz="1200" b="0" dirty="0">
                <a:latin typeface="+mn-lt"/>
                <a:cs typeface="Segoe UI" panose="020B0502040204020203" pitchFamily="34" charset="0"/>
                <a:hlinkClick r:id="rId3"/>
              </a:rPr>
              <a:t>https://www.cdc.gov/vaccines/schedules/hcp/imz/adult.html</a:t>
            </a:r>
            <a:r>
              <a:rPr lang="en-US" sz="1200" b="0" i="0" dirty="0">
                <a:solidFill>
                  <a:srgbClr val="000000"/>
                </a:solidFill>
                <a:effectLst/>
                <a:latin typeface="+mn-lt"/>
                <a:cs typeface="Segoe UI" panose="020B0502040204020203" pitchFamily="34" charset="0"/>
              </a:rPr>
              <a:t>, Adult Immunization Schedule, Recommendations for Ages 19 Years or Older, United States, 2022</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58</a:t>
            </a:fld>
            <a:endParaRPr lang="en-US"/>
          </a:p>
        </p:txBody>
      </p:sp>
    </p:spTree>
    <p:extLst>
      <p:ext uri="{BB962C8B-B14F-4D97-AF65-F5344CB8AC3E}">
        <p14:creationId xmlns:p14="http://schemas.microsoft.com/office/powerpoint/2010/main" val="37232255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References:</a:t>
            </a:r>
            <a:endParaRPr lang="en-US" sz="1200" b="1" u="none" dirty="0">
              <a:latin typeface="+mn-lt"/>
            </a:endParaRPr>
          </a:p>
          <a:p>
            <a:pPr marL="228600" indent="-228600">
              <a:buFont typeface="+mj-lt"/>
              <a:buAutoNum type="arabicPeriod"/>
            </a:pPr>
            <a:r>
              <a:rPr lang="en-US" sz="1200" b="0" i="0" u="none" dirty="0">
                <a:solidFill>
                  <a:srgbClr val="000000"/>
                </a:solidFill>
                <a:effectLst/>
                <a:latin typeface="+mn-lt"/>
                <a:cs typeface="Segoe UI" panose="020B0502040204020203" pitchFamily="34" charset="0"/>
              </a:rPr>
              <a:t>Use of 15-Valent Pneumococcal Conjugate Vaccine and 20-Valent Pneumococcal Conjugate Vaccine Among U.S. Adults: Updated Recommendations of the Advisory Committee on Immunization Practices (ACIP); </a:t>
            </a:r>
            <a:r>
              <a:rPr lang="en-US" sz="1200" b="0" i="0" dirty="0">
                <a:solidFill>
                  <a:srgbClr val="000000"/>
                </a:solidFill>
                <a:effectLst/>
                <a:latin typeface="+mn-lt"/>
                <a:cs typeface="Segoe UI" panose="020B0502040204020203" pitchFamily="34" charset="0"/>
              </a:rPr>
              <a:t>MMWR / </a:t>
            </a:r>
            <a:r>
              <a:rPr lang="en-US" sz="1200" b="0" i="1" dirty="0">
                <a:solidFill>
                  <a:srgbClr val="000000"/>
                </a:solidFill>
                <a:effectLst/>
                <a:latin typeface="+mn-lt"/>
                <a:cs typeface="Segoe UI" panose="020B0502040204020203" pitchFamily="34" charset="0"/>
              </a:rPr>
              <a:t>Weekly / </a:t>
            </a:r>
            <a:r>
              <a:rPr lang="en-US" sz="1200" b="0" i="0" dirty="0">
                <a:solidFill>
                  <a:srgbClr val="000000"/>
                </a:solidFill>
                <a:effectLst/>
                <a:latin typeface="+mn-lt"/>
                <a:cs typeface="Segoe UI" panose="020B0502040204020203" pitchFamily="34" charset="0"/>
              </a:rPr>
              <a:t>January 28, 2022 / 71(4);109-117 </a:t>
            </a:r>
          </a:p>
          <a:p>
            <a:pPr marL="228600" indent="-228600">
              <a:buFont typeface="+mj-lt"/>
              <a:buAutoNum type="arabicPeriod"/>
            </a:pPr>
            <a:r>
              <a:rPr lang="en-US" sz="1200" b="0" dirty="0">
                <a:latin typeface="+mn-lt"/>
                <a:cs typeface="Segoe UI" panose="020B0502040204020203" pitchFamily="34" charset="0"/>
                <a:hlinkClick r:id="rId3"/>
              </a:rPr>
              <a:t>https://www.cdc.gov/vaccines/schedules/hcp/imz/adult.html</a:t>
            </a:r>
            <a:r>
              <a:rPr lang="en-US" sz="1200" b="0" i="0" dirty="0">
                <a:solidFill>
                  <a:srgbClr val="000000"/>
                </a:solidFill>
                <a:effectLst/>
                <a:latin typeface="+mn-lt"/>
                <a:cs typeface="Segoe UI" panose="020B0502040204020203" pitchFamily="34" charset="0"/>
              </a:rPr>
              <a:t>, Adult Immunization Schedule, Recommendations for Ages 19 Years or Older, United States, 2022</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59</a:t>
            </a:fld>
            <a:endParaRPr lang="en-US"/>
          </a:p>
        </p:txBody>
      </p:sp>
    </p:spTree>
    <p:extLst>
      <p:ext uri="{BB962C8B-B14F-4D97-AF65-F5344CB8AC3E}">
        <p14:creationId xmlns:p14="http://schemas.microsoft.com/office/powerpoint/2010/main" val="15017080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References:</a:t>
            </a:r>
          </a:p>
          <a:p>
            <a:r>
              <a:rPr lang="en-US" sz="1200" b="1" dirty="0">
                <a:latin typeface="+mn-lt"/>
              </a:rPr>
              <a:t>References:</a:t>
            </a:r>
            <a:endParaRPr lang="en-US" sz="1200" b="1" u="none" dirty="0">
              <a:latin typeface="+mn-lt"/>
            </a:endParaRPr>
          </a:p>
          <a:p>
            <a:pPr marL="228600" indent="-228600">
              <a:buFont typeface="+mj-lt"/>
              <a:buAutoNum type="arabicPeriod"/>
            </a:pPr>
            <a:r>
              <a:rPr lang="en-US" sz="1200" b="0" i="0" u="none" dirty="0">
                <a:solidFill>
                  <a:srgbClr val="000000"/>
                </a:solidFill>
                <a:effectLst/>
                <a:latin typeface="+mn-lt"/>
                <a:cs typeface="Segoe UI" panose="020B0502040204020203" pitchFamily="34" charset="0"/>
              </a:rPr>
              <a:t>Use of 15-Valent Pneumococcal Conjugate Vaccine and 20-Valent Pneumococcal Conjugate Vaccine Among U.S. Adults: Updated Recommendations of the Advisory Committee on Immunization Practices (ACIP); </a:t>
            </a:r>
            <a:r>
              <a:rPr lang="en-US" sz="1200" b="0" i="0" dirty="0">
                <a:solidFill>
                  <a:srgbClr val="000000"/>
                </a:solidFill>
                <a:effectLst/>
                <a:latin typeface="+mn-lt"/>
                <a:cs typeface="Segoe UI" panose="020B0502040204020203" pitchFamily="34" charset="0"/>
              </a:rPr>
              <a:t>MMWR / </a:t>
            </a:r>
            <a:r>
              <a:rPr lang="en-US" sz="1200" b="0" i="1" dirty="0">
                <a:solidFill>
                  <a:srgbClr val="000000"/>
                </a:solidFill>
                <a:effectLst/>
                <a:latin typeface="+mn-lt"/>
                <a:cs typeface="Segoe UI" panose="020B0502040204020203" pitchFamily="34" charset="0"/>
              </a:rPr>
              <a:t>Weekly / </a:t>
            </a:r>
            <a:r>
              <a:rPr lang="en-US" sz="1200" b="0" i="0" dirty="0">
                <a:solidFill>
                  <a:srgbClr val="000000"/>
                </a:solidFill>
                <a:effectLst/>
                <a:latin typeface="+mn-lt"/>
                <a:cs typeface="Segoe UI" panose="020B0502040204020203" pitchFamily="34" charset="0"/>
              </a:rPr>
              <a:t>January 28, 2022 / 71(4);109-117 </a:t>
            </a:r>
          </a:p>
          <a:p>
            <a:pPr marL="228600" indent="-228600">
              <a:buFont typeface="+mj-lt"/>
              <a:buAutoNum type="arabicPeriod"/>
            </a:pPr>
            <a:r>
              <a:rPr lang="en-US" sz="1200" b="0" dirty="0">
                <a:latin typeface="+mn-lt"/>
                <a:cs typeface="Segoe UI" panose="020B0502040204020203" pitchFamily="34" charset="0"/>
                <a:hlinkClick r:id="rId3"/>
              </a:rPr>
              <a:t>https://www.cdc.gov/vaccines/schedules/hcp/imz/adult.html</a:t>
            </a:r>
            <a:r>
              <a:rPr lang="en-US" sz="1200" b="0" i="0" dirty="0">
                <a:solidFill>
                  <a:srgbClr val="000000"/>
                </a:solidFill>
                <a:effectLst/>
                <a:latin typeface="+mn-lt"/>
                <a:cs typeface="Segoe UI" panose="020B0502040204020203" pitchFamily="34" charset="0"/>
              </a:rPr>
              <a:t>, Adult Immunization Schedule, Recommendations for Ages 19 Years or Older, United States, 2022</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61</a:t>
            </a:fld>
            <a:endParaRPr lang="en-US"/>
          </a:p>
        </p:txBody>
      </p:sp>
    </p:spTree>
    <p:extLst>
      <p:ext uri="{BB962C8B-B14F-4D97-AF65-F5344CB8AC3E}">
        <p14:creationId xmlns:p14="http://schemas.microsoft.com/office/powerpoint/2010/main" val="2272439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Herd immunity is the term most frequently used that refers to a situation in which a high percentage of a population is immune to a disease, essentially stopping the disease in its tracks because it cannot find new hosts.  This chart illustrates the vaccination rate needed for each of the VPDs listed. </a:t>
            </a:r>
          </a:p>
          <a:p>
            <a:endParaRPr lang="en-US" sz="1200" dirty="0">
              <a:latin typeface="+mn-lt"/>
            </a:endParaRPr>
          </a:p>
          <a:p>
            <a:r>
              <a:rPr lang="en-US" sz="1200" dirty="0">
                <a:latin typeface="+mn-lt"/>
              </a:rPr>
              <a:t>The threshold for herd immunity varies, depending on the disease, with more virulent infectious agents requiring vaccination of a higher percentage of the population to create the desired community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a:p>
            <a:endParaRPr lang="en-US" sz="1200" dirty="0">
              <a:latin typeface="+mn-lt"/>
            </a:endParaRPr>
          </a:p>
          <a:p>
            <a:r>
              <a:rPr lang="en-US" sz="1200" dirty="0">
                <a:latin typeface="+mn-lt"/>
              </a:rPr>
              <a:t>According</a:t>
            </a:r>
            <a:r>
              <a:rPr lang="en-US" sz="1200" baseline="0" dirty="0">
                <a:latin typeface="+mn-lt"/>
              </a:rPr>
              <a:t> </a:t>
            </a:r>
            <a:r>
              <a:rPr lang="en-US" sz="1200" dirty="0">
                <a:latin typeface="+mn-lt"/>
              </a:rPr>
              <a:t>to the 2017 National Immunization Study, Georgia ranks higher than US national averages for some of the recommended childhood vaccines.</a:t>
            </a:r>
          </a:p>
          <a:p>
            <a:r>
              <a:rPr lang="en-US" sz="1200" dirty="0">
                <a:latin typeface="+mn-lt"/>
              </a:rPr>
              <a:t>Georgia coverage rates for children 19-35 months for 2017:</a:t>
            </a:r>
          </a:p>
          <a:p>
            <a:r>
              <a:rPr lang="en-US" sz="1200" dirty="0">
                <a:latin typeface="+mn-lt"/>
              </a:rPr>
              <a:t>• Polio (&gt;/= 3 doses) 92.8% (92.7% US) (97.0% in 2016)</a:t>
            </a:r>
          </a:p>
          <a:p>
            <a:r>
              <a:rPr lang="en-US" sz="1200" dirty="0">
                <a:latin typeface="+mn-lt"/>
              </a:rPr>
              <a:t>• Hepatitis B (&gt;/= 3 doses) 93.3% (91.4% US) (95.5% in 2016)</a:t>
            </a:r>
          </a:p>
          <a:p>
            <a:r>
              <a:rPr lang="en-US" sz="1200" dirty="0">
                <a:latin typeface="+mn-lt"/>
              </a:rPr>
              <a:t>• Hepatitis B birth dose 75.7% (71.4% US) (80.9% in 2016)</a:t>
            </a:r>
          </a:p>
          <a:p>
            <a:pPr defTabSz="921807">
              <a:defRPr/>
            </a:pPr>
            <a:r>
              <a:rPr lang="en-US" sz="1200" dirty="0">
                <a:latin typeface="+mn-lt"/>
              </a:rPr>
              <a:t>• Varicella (&gt;/= 1 dose) 92.4% (91.0% US) (93.2% in 2016)</a:t>
            </a:r>
          </a:p>
          <a:p>
            <a:pPr defTabSz="921807">
              <a:defRPr/>
            </a:pPr>
            <a:r>
              <a:rPr lang="en-US" sz="1200" dirty="0">
                <a:latin typeface="+mn-lt"/>
              </a:rPr>
              <a:t>• Hepatitis A (&gt;/= 2 doses) 64.3% (59.7% US) (69.9% in 2016)</a:t>
            </a:r>
          </a:p>
          <a:p>
            <a:endParaRPr lang="en-US" sz="1200" dirty="0">
              <a:latin typeface="+mn-lt"/>
            </a:endParaRPr>
          </a:p>
          <a:p>
            <a:endParaRPr lang="en-US" sz="1200" dirty="0">
              <a:latin typeface="+mn-lt"/>
            </a:endParaRPr>
          </a:p>
          <a:p>
            <a:r>
              <a:rPr lang="en-US" sz="1200" dirty="0">
                <a:latin typeface="+mn-lt"/>
              </a:rPr>
              <a:t>Coverage with recommended vaccines for children aged 19–35 months continues to be below 90% and with further decrease for vaccines that require booster doses during the second year of life (≥4 doses of DTaP and PCV as well as Hib full series) and for other recommended vaccines (</a:t>
            </a:r>
            <a:r>
              <a:rPr lang="en-US" sz="1200" dirty="0" err="1">
                <a:latin typeface="+mn-lt"/>
              </a:rPr>
              <a:t>HepB</a:t>
            </a:r>
            <a:r>
              <a:rPr lang="en-US" sz="1200" dirty="0">
                <a:latin typeface="+mn-lt"/>
              </a:rPr>
              <a:t> birth dose, rotavirus, and </a:t>
            </a:r>
            <a:r>
              <a:rPr lang="en-US" sz="1200" dirty="0" err="1">
                <a:latin typeface="+mn-lt"/>
              </a:rPr>
              <a:t>HepA</a:t>
            </a:r>
            <a:r>
              <a:rPr lang="en-US" sz="1200" dirty="0">
                <a:latin typeface="+mn-lt"/>
              </a:rPr>
              <a:t>). Disparities in coverage persisted for black children and those living below the poverty level, and coverage was generally lower for children who were uninsured or covered by Medicaid than among those with private insurance. These disparities indicate that improvements are needed in access to and delivery of age-appropriate immunization to all children, regardless of insurance or financial status (i.e., “the immunization safety net”). </a:t>
            </a:r>
          </a:p>
          <a:p>
            <a:endParaRPr lang="en-US" sz="1200" dirty="0">
              <a:latin typeface="+mn-lt"/>
            </a:endParaRPr>
          </a:p>
          <a:p>
            <a:r>
              <a:rPr lang="en-US" sz="1200" dirty="0">
                <a:latin typeface="+mn-lt"/>
              </a:rPr>
              <a:t>So, What does this mean for public health practice?</a:t>
            </a:r>
          </a:p>
          <a:p>
            <a:r>
              <a:rPr lang="en-US" sz="1200" dirty="0">
                <a:latin typeface="+mn-lt"/>
              </a:rPr>
              <a:t>Continued collaboration between CDC and state immunization programs to further elucidate and address disparities in coverage by poverty status should provide valuable information as strategies are needed for improving access to and delivery of age-appropriate immunization. Health care providers can increase vaccination coverage using evidence-based strategies such as provider reminders, standing orders to provide vaccination whenever appropriate, and immunization information systems.</a:t>
            </a:r>
          </a:p>
          <a:p>
            <a:endParaRPr lang="en-US" sz="1200" dirty="0">
              <a:latin typeface="+mn-lt"/>
            </a:endParaRPr>
          </a:p>
          <a:p>
            <a:r>
              <a:rPr lang="en-US" sz="1200" b="1" dirty="0">
                <a:latin typeface="+mn-lt"/>
              </a:rPr>
              <a:t>References:</a:t>
            </a:r>
          </a:p>
          <a:p>
            <a:r>
              <a:rPr lang="en-US" sz="1200" b="0" dirty="0">
                <a:latin typeface="+mn-lt"/>
              </a:rPr>
              <a:t>1. </a:t>
            </a:r>
            <a:r>
              <a:rPr lang="en-US" sz="1200" dirty="0">
                <a:latin typeface="+mn-lt"/>
              </a:rPr>
              <a:t>MMWR. 2017 Nov 3; 66(43): 1171–1177</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6</a:t>
            </a:fld>
            <a:endParaRPr lang="en-US"/>
          </a:p>
        </p:txBody>
      </p:sp>
    </p:spTree>
    <p:extLst>
      <p:ext uri="{BB962C8B-B14F-4D97-AF65-F5344CB8AC3E}">
        <p14:creationId xmlns:p14="http://schemas.microsoft.com/office/powerpoint/2010/main" val="39190971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latin typeface="+mn-lt"/>
              </a:rPr>
              <a:t>Only doses of varicella vaccines for which written documentation of the date of administration is presented should be considered valid. Neither a self-reported dose nor a history of vaccination provided by a parent is, by itself, considered adequate evidence of immunity. Persons who lack documentation of adequate vaccination or other evidence of immunity should be vaccinated.</a:t>
            </a:r>
          </a:p>
          <a:p>
            <a:endParaRPr lang="en-US" sz="1200" dirty="0">
              <a:latin typeface="+mn-lt"/>
            </a:endParaRPr>
          </a:p>
          <a:p>
            <a:r>
              <a:rPr lang="en-US" sz="1200" dirty="0">
                <a:latin typeface="+mn-lt"/>
              </a:rPr>
              <a:t>A recent study demonstrated that only 75% of unvaccinated children aged 12 months--4 years who reported a positive history of varicella were in fact immune (confirmed by serological testing), compared with 89% of children aged 5--9 years and 10--14 years (134). To limit the number of false-positive reports and ensure immunity, ACIP recommends that evidence of immunity should be either a diagnosis of varicella by a health-care provider or a health-care provider verification of a history of disease rather than parental or self-reporting.</a:t>
            </a:r>
          </a:p>
          <a:p>
            <a:endParaRPr lang="en-US" sz="1200" dirty="0">
              <a:latin typeface="+mn-lt"/>
            </a:endParaRPr>
          </a:p>
          <a:p>
            <a:r>
              <a:rPr lang="en-US" sz="1200" b="1" dirty="0">
                <a:latin typeface="+mn-lt"/>
              </a:rPr>
              <a:t>References:</a:t>
            </a:r>
          </a:p>
          <a:p>
            <a:pPr defTabSz="1053546">
              <a:defRPr/>
            </a:pPr>
            <a:r>
              <a:rPr lang="en-US" sz="1200" b="0" dirty="0">
                <a:latin typeface="+mn-lt"/>
              </a:rPr>
              <a:t>1.  Prevention of Varicella, Recommendations of the Advisory Committee on Immunization Practices (ACIP); </a:t>
            </a:r>
            <a:r>
              <a:rPr lang="en-US" sz="1200" i="0" dirty="0">
                <a:solidFill>
                  <a:prstClr val="black"/>
                </a:solidFill>
                <a:latin typeface="+mn-lt"/>
              </a:rPr>
              <a:t>MMWR / Recommendations and Reports / June 22,</a:t>
            </a:r>
            <a:r>
              <a:rPr lang="en-US" sz="1200" dirty="0">
                <a:solidFill>
                  <a:prstClr val="black"/>
                </a:solidFill>
                <a:latin typeface="+mn-lt"/>
              </a:rPr>
              <a:t> 2007 / 56(RR-4);16-17</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62</a:t>
            </a:fld>
            <a:endParaRPr lang="en-US"/>
          </a:p>
        </p:txBody>
      </p:sp>
    </p:spTree>
    <p:extLst>
      <p:ext uri="{BB962C8B-B14F-4D97-AF65-F5344CB8AC3E}">
        <p14:creationId xmlns:p14="http://schemas.microsoft.com/office/powerpoint/2010/main" val="39929240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30"/>
              </a:spcBef>
            </a:pPr>
            <a:r>
              <a:rPr lang="en-US" sz="1200" b="1" dirty="0">
                <a:latin typeface="+mn-lt"/>
              </a:rPr>
              <a:t>Special situations</a:t>
            </a:r>
          </a:p>
          <a:p>
            <a:pPr marL="171450" indent="-171450">
              <a:lnSpc>
                <a:spcPct val="100000"/>
              </a:lnSpc>
              <a:spcBef>
                <a:spcPts val="200"/>
              </a:spcBef>
              <a:buFont typeface="Arial" panose="020B0604020202020204" pitchFamily="34" charset="0"/>
              <a:buChar char="•"/>
            </a:pPr>
            <a:r>
              <a:rPr lang="en-US" sz="1200" dirty="0"/>
              <a:t>There is currently no ACIP recommendation for RZV during pregnancy; consider delaying until after pregnancy</a:t>
            </a:r>
          </a:p>
          <a:p>
            <a:pPr marL="171450" indent="-171450">
              <a:lnSpc>
                <a:spcPct val="100000"/>
              </a:lnSpc>
              <a:spcBef>
                <a:spcPts val="200"/>
              </a:spcBef>
              <a:buFont typeface="Arial" panose="020B0604020202020204" pitchFamily="34" charset="0"/>
              <a:buChar char="•"/>
            </a:pPr>
            <a:r>
              <a:rPr lang="en-US" sz="1200" dirty="0"/>
              <a:t>Persons ages 19 years or older with immunocompromising conditions, including HIV: RZV recommended for use in persons ages 19 years or older who are or will be immunodeficient or immunosuppressed because of disease or therapy.</a:t>
            </a:r>
          </a:p>
          <a:p>
            <a:endParaRPr lang="en-US" sz="1200" dirty="0">
              <a:latin typeface="+mn-lt"/>
            </a:endParaRPr>
          </a:p>
          <a:p>
            <a:r>
              <a:rPr lang="en-US" sz="1200" b="1" dirty="0">
                <a:latin typeface="+mn-lt"/>
              </a:rPr>
              <a:t>References:</a:t>
            </a:r>
          </a:p>
          <a:p>
            <a:pPr marL="228600" indent="-228600" algn="l">
              <a:buFont typeface="+mj-lt"/>
              <a:buAutoNum type="arabicPeriod"/>
            </a:pPr>
            <a:r>
              <a:rPr lang="en-US" sz="1200" b="0" i="0" dirty="0">
                <a:solidFill>
                  <a:srgbClr val="000000"/>
                </a:solidFill>
                <a:effectLst/>
                <a:latin typeface="+mn-lt"/>
              </a:rPr>
              <a:t>Advisory Committee on Immunization Practices Recommended Immunization Schedule for Adults Aged 19 Years or Older — United States, 2022 /MMWR / </a:t>
            </a:r>
            <a:r>
              <a:rPr lang="en-US" sz="1200" b="0" i="1" dirty="0">
                <a:solidFill>
                  <a:srgbClr val="000000"/>
                </a:solidFill>
                <a:effectLst/>
                <a:latin typeface="+mn-lt"/>
              </a:rPr>
              <a:t>Weekly</a:t>
            </a:r>
            <a:r>
              <a:rPr lang="en-US" sz="1200" b="0" i="0" dirty="0">
                <a:solidFill>
                  <a:srgbClr val="000000"/>
                </a:solidFill>
                <a:effectLst/>
                <a:latin typeface="+mn-lt"/>
              </a:rPr>
              <a:t> / February 18, 2022 / 71(7);229–233</a:t>
            </a:r>
          </a:p>
          <a:p>
            <a:pPr marL="263386" marR="0" lvl="0" indent="-263386" algn="l" defTabSz="1053546" rtl="0" eaLnBrk="1" fontAlgn="auto" latinLnBrk="0" hangingPunct="1">
              <a:lnSpc>
                <a:spcPct val="100000"/>
              </a:lnSpc>
              <a:spcBef>
                <a:spcPts val="0"/>
              </a:spcBef>
              <a:spcAft>
                <a:spcPts val="0"/>
              </a:spcAft>
              <a:buClrTx/>
              <a:buSzTx/>
              <a:buFontTx/>
              <a:buAutoNum type="arabicPeriod"/>
              <a:tabLst/>
              <a:defRPr/>
            </a:pPr>
            <a:r>
              <a:rPr lang="en-US" sz="1200" b="0" i="0" u="sng" dirty="0">
                <a:solidFill>
                  <a:srgbClr val="075290"/>
                </a:solidFill>
                <a:effectLst/>
                <a:latin typeface="+mn-lt"/>
                <a:hlinkClick r:id="rId3"/>
              </a:rPr>
              <a:t>https://www.cdc.gov/vaccines/schedules/hcp/imz/adult.html</a:t>
            </a:r>
            <a:r>
              <a:rPr lang="en-US" sz="1200" b="0" i="0" dirty="0">
                <a:solidFill>
                  <a:srgbClr val="000000"/>
                </a:solidFill>
                <a:effectLst/>
                <a:latin typeface="+mn-lt"/>
                <a:cs typeface="Segoe UI" panose="020B0502040204020203" pitchFamily="34" charset="0"/>
              </a:rPr>
              <a:t>, Adult Immunization Schedule, Recommendations for Ages 19 Years or Older, United States, 2022</a:t>
            </a:r>
            <a:endParaRPr lang="nl-NL" sz="1200" dirty="0">
              <a:solidFill>
                <a:prstClr val="black"/>
              </a:solidFill>
              <a:latin typeface="+mn-lt"/>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63</a:t>
            </a:fld>
            <a:endParaRPr lang="en-US"/>
          </a:p>
        </p:txBody>
      </p:sp>
    </p:spTree>
    <p:extLst>
      <p:ext uri="{BB962C8B-B14F-4D97-AF65-F5344CB8AC3E}">
        <p14:creationId xmlns:p14="http://schemas.microsoft.com/office/powerpoint/2010/main" val="30623105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 </a:t>
            </a:r>
          </a:p>
          <a:p>
            <a:pPr marL="228600" indent="-228600">
              <a:buFont typeface="+mj-lt"/>
              <a:buAutoNum type="arabicPeriod"/>
            </a:pPr>
            <a:r>
              <a:rPr lang="en-US" b="0" dirty="0"/>
              <a:t>https://www.cdc.gov/coronavirus/2019-ncov/vaccines/recommendations/adolescents.html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https://www.cdc.gov/vaccines/covid-19/clinical-considerations/interim-considerations-us.html#recommendations</a:t>
            </a:r>
            <a:r>
              <a:rPr lang="en-US" sz="1200" dirty="0">
                <a:latin typeface="Segoe UI" panose="020B0502040204020203" pitchFamily="34" charset="0"/>
                <a:cs typeface="Segoe UI" panose="020B0502040204020203"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https://www.cdc.gov/vaccines/covid-19/downloads/COVID-19-immunization-schedule-ages-5yrs-older.pdf</a:t>
            </a:r>
            <a:r>
              <a:rPr lang="en-US" sz="1200" dirty="0">
                <a:latin typeface="Segoe UI" panose="020B0502040204020203" pitchFamily="34" charset="0"/>
                <a:cs typeface="Segoe UI" panose="020B0502040204020203" pitchFamily="34" charset="0"/>
              </a:rPr>
              <a:t>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64</a:t>
            </a:fld>
            <a:endParaRPr lang="en-US"/>
          </a:p>
        </p:txBody>
      </p:sp>
    </p:spTree>
    <p:extLst>
      <p:ext uri="{BB962C8B-B14F-4D97-AF65-F5344CB8AC3E}">
        <p14:creationId xmlns:p14="http://schemas.microsoft.com/office/powerpoint/2010/main" val="25351067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 </a:t>
            </a:r>
          </a:p>
          <a:p>
            <a:pPr marL="228600" indent="-228600">
              <a:buFont typeface="+mj-lt"/>
              <a:buAutoNum type="arabicPeriod"/>
            </a:pPr>
            <a:r>
              <a:rPr lang="en-US" b="0" dirty="0"/>
              <a:t>https://www.cdc.gov/coronavirus/2019-ncov/vaccines/recommendations/adolescents.html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https://www.cdc.gov/vaccines/covid-19/clinical-considerations/interim-considerations-us.html#recommendations</a:t>
            </a:r>
            <a:r>
              <a:rPr lang="en-US" sz="1200" dirty="0">
                <a:latin typeface="Segoe UI" panose="020B0502040204020203" pitchFamily="34" charset="0"/>
                <a:cs typeface="Segoe UI" panose="020B0502040204020203"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https://www.cdc.gov/vaccines/covid-19/downloads/COVID-19-immunization-schedule-ages-5yrs-older.pdf</a:t>
            </a:r>
            <a:r>
              <a:rPr lang="en-US" sz="1200" dirty="0">
                <a:latin typeface="Segoe UI" panose="020B0502040204020203" pitchFamily="34" charset="0"/>
                <a:cs typeface="Segoe UI" panose="020B0502040204020203" pitchFamily="34" charset="0"/>
              </a:rPr>
              <a:t>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65</a:t>
            </a:fld>
            <a:endParaRPr lang="en-US"/>
          </a:p>
        </p:txBody>
      </p:sp>
    </p:spTree>
    <p:extLst>
      <p:ext uri="{BB962C8B-B14F-4D97-AF65-F5344CB8AC3E}">
        <p14:creationId xmlns:p14="http://schemas.microsoft.com/office/powerpoint/2010/main" val="29999283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 </a:t>
            </a:r>
          </a:p>
          <a:p>
            <a:pPr marL="228600" indent="-228600">
              <a:buFont typeface="+mj-lt"/>
              <a:buAutoNum type="arabicPeriod"/>
            </a:pPr>
            <a:r>
              <a:rPr lang="en-US" b="0" dirty="0"/>
              <a:t>https://www.cdc.gov/coronavirus/2019-ncov/vaccines/recommendations/adolescents.html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https://www.cdc.gov/vaccines/covid-19/clinical-considerations/interim-considerations-us.html#recommendations</a:t>
            </a:r>
            <a:r>
              <a:rPr lang="en-US" sz="1200" dirty="0">
                <a:latin typeface="Segoe UI" panose="020B0502040204020203" pitchFamily="34" charset="0"/>
                <a:cs typeface="Segoe UI" panose="020B0502040204020203"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https://www.cdc.gov/vaccines/covid-19/downloads/COVID-19-immunization-schedule-ages-5yrs-older.pdf</a:t>
            </a:r>
            <a:r>
              <a:rPr lang="en-US" sz="1200" dirty="0">
                <a:latin typeface="Segoe UI" panose="020B0502040204020203" pitchFamily="34" charset="0"/>
                <a:cs typeface="Segoe UI" panose="020B0502040204020203" pitchFamily="34" charset="0"/>
              </a:rPr>
              <a:t>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66</a:t>
            </a:fld>
            <a:endParaRPr lang="en-US"/>
          </a:p>
        </p:txBody>
      </p:sp>
    </p:spTree>
    <p:extLst>
      <p:ext uri="{BB962C8B-B14F-4D97-AF65-F5344CB8AC3E}">
        <p14:creationId xmlns:p14="http://schemas.microsoft.com/office/powerpoint/2010/main" val="22723578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dirty="0">
                <a:solidFill>
                  <a:srgbClr val="000000"/>
                </a:solidFill>
                <a:effectLst/>
                <a:latin typeface="+mn-lt"/>
              </a:rPr>
              <a:t>Healthcare workers (HCWs) are at risk for exposure to serious, and sometimes deadly, diseases. If you work directly with patients or handle material that could spread infection, you should get appropriate vaccines to reduce the chance that you will get or spread vaccine-preventable diseases. Protect yourself, your patients, and your family members. Make sure you are up-to-date with recommended vaccines.</a:t>
            </a:r>
            <a:endParaRPr lang="en-US" sz="1200" dirty="0">
              <a:latin typeface="+mn-lt"/>
              <a:sym typeface="Symbol" pitchFamily="18" charset="2"/>
            </a:endParaRPr>
          </a:p>
          <a:p>
            <a:pPr marL="0" indent="0">
              <a:buFont typeface="Arial" panose="020B0604020202020204" pitchFamily="34" charset="0"/>
              <a:buNone/>
            </a:pPr>
            <a:endParaRPr lang="en-US" sz="1200" dirty="0">
              <a:latin typeface="+mn-lt"/>
              <a:sym typeface="Symbol" pitchFamily="18" charset="2"/>
            </a:endParaRPr>
          </a:p>
          <a:p>
            <a:pPr marL="171450" indent="-171450">
              <a:buFont typeface="Arial" panose="020B0604020202020204" pitchFamily="34" charset="0"/>
              <a:buChar char="•"/>
            </a:pPr>
            <a:r>
              <a:rPr lang="en-US" sz="1200" dirty="0">
                <a:latin typeface="+mn-lt"/>
                <a:sym typeface="Symbol" pitchFamily="18" charset="2"/>
              </a:rPr>
              <a:t>One dose of an influenza vaccine annually</a:t>
            </a:r>
          </a:p>
          <a:p>
            <a:pPr marL="171450" indent="-171450">
              <a:buFont typeface="Arial" panose="020B0604020202020204" pitchFamily="34" charset="0"/>
              <a:buChar char="•"/>
            </a:pPr>
            <a:r>
              <a:rPr lang="en-US" sz="1200" dirty="0">
                <a:latin typeface="+mn-lt"/>
                <a:sym typeface="Symbol" pitchFamily="18" charset="2"/>
              </a:rPr>
              <a:t>One time dose of Tdap if you have not received a dose previously (regardless of when previous Td dose was received); Td or Tdap booster every 10 years thereafter. Pregnant healthcare workers need to get a dose of Tdap during each pregnancy</a:t>
            </a:r>
          </a:p>
          <a:p>
            <a:pPr marL="171450" indent="-171450">
              <a:buFont typeface="Arial" panose="020B0604020202020204" pitchFamily="34" charset="0"/>
              <a:buChar char="•"/>
            </a:pPr>
            <a:r>
              <a:rPr lang="en-US" sz="1200" dirty="0">
                <a:latin typeface="+mn-lt"/>
                <a:sym typeface="Symbol" pitchFamily="18" charset="2"/>
              </a:rPr>
              <a:t>3 dose series of </a:t>
            </a:r>
            <a:r>
              <a:rPr lang="en-US" sz="1200" dirty="0" err="1">
                <a:latin typeface="+mn-lt"/>
                <a:sym typeface="Symbol" pitchFamily="18" charset="2"/>
              </a:rPr>
              <a:t>Rocombivax</a:t>
            </a:r>
            <a:r>
              <a:rPr lang="en-US" sz="1200" dirty="0">
                <a:latin typeface="+mn-lt"/>
                <a:sym typeface="Symbol" pitchFamily="18" charset="2"/>
              </a:rPr>
              <a:t> HB or </a:t>
            </a:r>
            <a:r>
              <a:rPr lang="en-US" sz="1200" dirty="0" err="1">
                <a:latin typeface="+mn-lt"/>
                <a:sym typeface="Symbol" pitchFamily="18" charset="2"/>
              </a:rPr>
              <a:t>Engerix</a:t>
            </a:r>
            <a:r>
              <a:rPr lang="en-US" sz="1200" dirty="0">
                <a:latin typeface="+mn-lt"/>
                <a:sym typeface="Symbol" pitchFamily="18" charset="2"/>
              </a:rPr>
              <a:t>-B, or 2 dose series of </a:t>
            </a:r>
            <a:r>
              <a:rPr lang="en-US" sz="1200" dirty="0" err="1">
                <a:latin typeface="+mn-lt"/>
                <a:sym typeface="Symbol" pitchFamily="18" charset="2"/>
              </a:rPr>
              <a:t>Heplisav</a:t>
            </a:r>
            <a:r>
              <a:rPr lang="en-US" sz="1200" dirty="0">
                <a:latin typeface="+mn-lt"/>
                <a:sym typeface="Symbol" pitchFamily="18" charset="2"/>
              </a:rPr>
              <a:t> if no documented evidence of completed series or serologic evidence of immunity prior to vaccination. Hepatitis B vaccine is recommended for health-care personnel with potential exposure to blood or body fluids.  The antibody status of these health-care personnel should be checked 1-2 months after the 3</a:t>
            </a:r>
            <a:r>
              <a:rPr lang="en-US" sz="1200" baseline="30000" dirty="0">
                <a:latin typeface="+mn-lt"/>
                <a:sym typeface="Symbol" pitchFamily="18" charset="2"/>
              </a:rPr>
              <a:t>rd</a:t>
            </a:r>
            <a:r>
              <a:rPr lang="en-US" sz="1200" dirty="0">
                <a:latin typeface="+mn-lt"/>
                <a:sym typeface="Symbol" pitchFamily="18" charset="2"/>
              </a:rPr>
              <a:t> dose. If a person fails to develop an adequate antibody titer after three doses of vaccine, follow current CDC recommendations for additional doses of hepatitis B vaccine. Some health-care providers may have received three doses of hepatitis B vaccine as children, adolescents or adults but have never had serologic testing to check for immunity. Follow the </a:t>
            </a:r>
            <a:r>
              <a:rPr lang="en-US" sz="1200" u="sng" dirty="0">
                <a:latin typeface="+mn-lt"/>
              </a:rPr>
              <a:t>CDC Guidance for Evaluating Health-Care Personnel for Hepatitis B Virus Protection and for Administering Post exposure Management </a:t>
            </a:r>
            <a:r>
              <a:rPr lang="en-US" sz="1200" b="1" dirty="0">
                <a:latin typeface="+mn-lt"/>
              </a:rPr>
              <a:t>(</a:t>
            </a:r>
            <a:r>
              <a:rPr lang="en-US" sz="1200" dirty="0">
                <a:latin typeface="+mn-lt"/>
              </a:rPr>
              <a:t>Recommendations and Reports / Vol. 62 / No. 10 December 20, 2013)</a:t>
            </a:r>
          </a:p>
          <a:p>
            <a:pPr marL="171450" indent="-171450">
              <a:buFont typeface="Arial" panose="020B0604020202020204" pitchFamily="34" charset="0"/>
              <a:buChar char="•"/>
            </a:pPr>
            <a:r>
              <a:rPr lang="en-US" sz="1200" dirty="0">
                <a:latin typeface="+mn-lt"/>
              </a:rPr>
              <a:t>Microbiologist routinely exposed to the virus should get an MCV4 vaccine and </a:t>
            </a:r>
            <a:r>
              <a:rPr lang="en-US" sz="1200" dirty="0" err="1">
                <a:latin typeface="+mn-lt"/>
              </a:rPr>
              <a:t>MenB</a:t>
            </a:r>
            <a:r>
              <a:rPr lang="en-US" sz="1200" dirty="0">
                <a:latin typeface="+mn-lt"/>
              </a:rPr>
              <a:t> vaccine. </a:t>
            </a:r>
          </a:p>
          <a:p>
            <a:pPr marL="171450" indent="-171450">
              <a:buFont typeface="Arial" panose="020B0604020202020204" pitchFamily="34" charset="0"/>
              <a:buChar char="•"/>
            </a:pPr>
            <a:r>
              <a:rPr lang="en-US" sz="1200" dirty="0">
                <a:latin typeface="+mn-lt"/>
              </a:rPr>
              <a:t>For additional COVID-19 vaccination information, please visit https://www.cdc.gov/vaccines/covid-19/clinical-considerations/covid-19-vaccines-us.html. </a:t>
            </a:r>
          </a:p>
          <a:p>
            <a:pPr marL="17145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endParaRPr lang="en-US" sz="1200" dirty="0">
              <a:latin typeface="+mn-lt"/>
              <a:sym typeface="Symbol" pitchFamily="18" charset="2"/>
            </a:endParaRPr>
          </a:p>
          <a:p>
            <a:pPr>
              <a:lnSpc>
                <a:spcPct val="80000"/>
              </a:lnSpc>
              <a:spcBef>
                <a:spcPct val="0"/>
              </a:spcBef>
            </a:pPr>
            <a:endParaRPr lang="en-US" sz="1200" dirty="0">
              <a:latin typeface="+mn-lt"/>
            </a:endParaRPr>
          </a:p>
          <a:p>
            <a:pPr>
              <a:lnSpc>
                <a:spcPct val="80000"/>
              </a:lnSpc>
              <a:spcBef>
                <a:spcPct val="0"/>
              </a:spcBef>
            </a:pPr>
            <a:r>
              <a:rPr lang="en-US" sz="1200" b="1" i="1" dirty="0">
                <a:latin typeface="+mn-lt"/>
              </a:rPr>
              <a:t>Un-immunized HCP</a:t>
            </a:r>
          </a:p>
          <a:p>
            <a:pPr>
              <a:lnSpc>
                <a:spcPct val="80000"/>
              </a:lnSpc>
              <a:spcBef>
                <a:spcPct val="0"/>
              </a:spcBef>
              <a:buClr>
                <a:srgbClr val="FFFF99"/>
              </a:buClr>
            </a:pPr>
            <a:r>
              <a:rPr lang="en-US" sz="1200" dirty="0">
                <a:latin typeface="+mn-lt"/>
              </a:rPr>
              <a:t>Un-immunized healthcare workers are at risk of infecting patients, family members and community contacts</a:t>
            </a:r>
          </a:p>
          <a:p>
            <a:pPr>
              <a:lnSpc>
                <a:spcPct val="80000"/>
              </a:lnSpc>
              <a:spcBef>
                <a:spcPct val="0"/>
              </a:spcBef>
            </a:pPr>
            <a:r>
              <a:rPr lang="en-US" sz="1200" b="1" i="1" dirty="0">
                <a:latin typeface="+mn-lt"/>
              </a:rPr>
              <a:t>Immunized HCP </a:t>
            </a:r>
          </a:p>
          <a:p>
            <a:pPr marL="171450" indent="-171450">
              <a:lnSpc>
                <a:spcPct val="80000"/>
              </a:lnSpc>
              <a:spcBef>
                <a:spcPct val="0"/>
              </a:spcBef>
              <a:buFont typeface="Arial" panose="020B0604020202020204" pitchFamily="34" charset="0"/>
              <a:buChar char="•"/>
            </a:pPr>
            <a:r>
              <a:rPr lang="en-US" sz="1200" dirty="0">
                <a:latin typeface="+mn-lt"/>
              </a:rPr>
              <a:t>Protect patients from VPD’s</a:t>
            </a:r>
          </a:p>
          <a:p>
            <a:pPr marL="171450" indent="-171450">
              <a:lnSpc>
                <a:spcPct val="80000"/>
              </a:lnSpc>
              <a:spcBef>
                <a:spcPct val="0"/>
              </a:spcBef>
              <a:buFont typeface="Arial" panose="020B0604020202020204" pitchFamily="34" charset="0"/>
              <a:buChar char="•"/>
            </a:pPr>
            <a:r>
              <a:rPr lang="en-US" sz="1200" dirty="0">
                <a:latin typeface="+mn-lt"/>
              </a:rPr>
              <a:t>Help offices avoid potential liability cases. (The practice can be liable if an unimmunized HCP becomes infected with a vaccine preventable disease and infects a patient).</a:t>
            </a:r>
          </a:p>
          <a:p>
            <a:pPr marL="171450" indent="-171450">
              <a:lnSpc>
                <a:spcPct val="80000"/>
              </a:lnSpc>
              <a:spcBef>
                <a:spcPct val="0"/>
              </a:spcBef>
              <a:buFont typeface="Arial" panose="020B0604020202020204" pitchFamily="34" charset="0"/>
              <a:buChar char="•"/>
            </a:pPr>
            <a:r>
              <a:rPr lang="en-US" sz="1200" dirty="0">
                <a:latin typeface="+mn-lt"/>
              </a:rPr>
              <a:t>Maintain productivity   </a:t>
            </a:r>
          </a:p>
          <a:p>
            <a:pPr marL="171450" indent="-171450">
              <a:lnSpc>
                <a:spcPct val="80000"/>
              </a:lnSpc>
              <a:spcBef>
                <a:spcPct val="0"/>
              </a:spcBef>
              <a:buFont typeface="Arial" panose="020B0604020202020204" pitchFamily="34" charset="0"/>
              <a:buChar char="•"/>
            </a:pPr>
            <a:r>
              <a:rPr lang="en-US" sz="1200" dirty="0">
                <a:latin typeface="+mn-lt"/>
              </a:rPr>
              <a:t>Reduce illness and illness-related absenteeism</a:t>
            </a:r>
          </a:p>
          <a:p>
            <a:pPr>
              <a:lnSpc>
                <a:spcPct val="80000"/>
              </a:lnSpc>
              <a:spcBef>
                <a:spcPct val="0"/>
              </a:spcBef>
            </a:pPr>
            <a:endParaRPr lang="en-US" sz="1200" dirty="0">
              <a:latin typeface="+mn-lt"/>
            </a:endParaRPr>
          </a:p>
          <a:p>
            <a:pPr>
              <a:lnSpc>
                <a:spcPct val="80000"/>
              </a:lnSpc>
              <a:spcBef>
                <a:spcPct val="0"/>
              </a:spcBef>
            </a:pPr>
            <a:r>
              <a:rPr lang="en-US" sz="1200" b="1" dirty="0">
                <a:latin typeface="+mn-lt"/>
              </a:rPr>
              <a:t>Evidence of Immunity to MMR</a:t>
            </a:r>
          </a:p>
          <a:p>
            <a:pPr>
              <a:lnSpc>
                <a:spcPct val="80000"/>
              </a:lnSpc>
              <a:spcBef>
                <a:spcPct val="0"/>
              </a:spcBef>
            </a:pPr>
            <a:r>
              <a:rPr lang="en-US" sz="1200" dirty="0">
                <a:latin typeface="+mn-lt"/>
              </a:rPr>
              <a:t>Documented administration of two doses of measles and mumps vaccine and one dose of rubella vaccine OR</a:t>
            </a:r>
          </a:p>
          <a:p>
            <a:pPr>
              <a:lnSpc>
                <a:spcPct val="80000"/>
              </a:lnSpc>
              <a:spcBef>
                <a:spcPct val="0"/>
              </a:spcBef>
            </a:pPr>
            <a:r>
              <a:rPr lang="en-US" sz="1200" dirty="0">
                <a:latin typeface="+mn-lt"/>
              </a:rPr>
              <a:t>Laboratory evidence of immunity or laboratory confirmation of disease (measles, mumps and rubella) OR</a:t>
            </a:r>
          </a:p>
          <a:p>
            <a:pPr>
              <a:lnSpc>
                <a:spcPct val="80000"/>
              </a:lnSpc>
              <a:spcBef>
                <a:spcPct val="0"/>
              </a:spcBef>
            </a:pPr>
            <a:r>
              <a:rPr lang="en-US" sz="1200" dirty="0">
                <a:latin typeface="+mn-lt"/>
              </a:rPr>
              <a:t>Born before 1957 (measles, mumps and rubella)</a:t>
            </a:r>
          </a:p>
          <a:p>
            <a:pPr>
              <a:lnSpc>
                <a:spcPct val="80000"/>
              </a:lnSpc>
              <a:spcBef>
                <a:spcPct val="0"/>
              </a:spcBef>
            </a:pPr>
            <a:endParaRPr lang="en-US" sz="1200" dirty="0">
              <a:latin typeface="+mn-lt"/>
            </a:endParaRPr>
          </a:p>
          <a:p>
            <a:pPr>
              <a:lnSpc>
                <a:spcPct val="80000"/>
              </a:lnSpc>
              <a:spcBef>
                <a:spcPct val="0"/>
              </a:spcBef>
            </a:pPr>
            <a:r>
              <a:rPr lang="en-US" sz="1200" b="1" dirty="0">
                <a:latin typeface="+mn-lt"/>
              </a:rPr>
              <a:t>References: </a:t>
            </a:r>
          </a:p>
          <a:p>
            <a:pPr>
              <a:lnSpc>
                <a:spcPct val="80000"/>
              </a:lnSpc>
              <a:spcBef>
                <a:spcPct val="0"/>
              </a:spcBef>
            </a:pPr>
            <a:r>
              <a:rPr lang="en-US" sz="1200" dirty="0">
                <a:latin typeface="+mn-lt"/>
              </a:rPr>
              <a:t>1.</a:t>
            </a:r>
            <a:r>
              <a:rPr lang="en-US" sz="1200" b="1" dirty="0">
                <a:latin typeface="+mn-lt"/>
              </a:rPr>
              <a:t> </a:t>
            </a:r>
            <a:r>
              <a:rPr lang="en-US" sz="1200" dirty="0">
                <a:latin typeface="+mn-lt"/>
              </a:rPr>
              <a:t>General Recommendations on Immunization, Recommendations of the Advisory Committee on Immunization Practices (ACIP). MMWR (RR-2); January 28, 2011</a:t>
            </a:r>
          </a:p>
          <a:p>
            <a:pPr>
              <a:spcBef>
                <a:spcPct val="0"/>
              </a:spcBef>
            </a:pPr>
            <a:r>
              <a:rPr lang="en-US" sz="1200" dirty="0">
                <a:latin typeface="+mn-lt"/>
              </a:rPr>
              <a:t>2. Immunization of Health-Care Personnel: Recommendations of ACIP MMWR; November 25, 2011 / 60(RR07);1-45</a:t>
            </a:r>
          </a:p>
          <a:p>
            <a:pPr defTabSz="922369">
              <a:spcBef>
                <a:spcPct val="0"/>
              </a:spcBef>
              <a:defRPr/>
            </a:pPr>
            <a:r>
              <a:rPr lang="en-US" sz="1200" dirty="0">
                <a:latin typeface="+mn-lt"/>
              </a:rPr>
              <a:t>3. </a:t>
            </a:r>
            <a:r>
              <a:rPr lang="en-US" sz="1200" b="0" u="none" dirty="0">
                <a:latin typeface="+mn-lt"/>
              </a:rPr>
              <a:t>CDC Guidance for Evaluating Health-Care Personnel for Hepatitis B Virus Protection and for Administering Postexposure Management (</a:t>
            </a:r>
            <a:r>
              <a:rPr lang="en-US" sz="1200" dirty="0">
                <a:latin typeface="+mn-lt"/>
              </a:rPr>
              <a:t>Recommendations and Reports / Vol. 62 / No. 10 December 20, 2013)</a:t>
            </a:r>
            <a:endParaRPr lang="en-US" sz="1200" dirty="0">
              <a:latin typeface="+mn-lt"/>
              <a:sym typeface="Symbol" pitchFamily="18" charset="2"/>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67</a:t>
            </a:fld>
            <a:endParaRPr lang="en-US"/>
          </a:p>
        </p:txBody>
      </p:sp>
    </p:spTree>
    <p:extLst>
      <p:ext uri="{BB962C8B-B14F-4D97-AF65-F5344CB8AC3E}">
        <p14:creationId xmlns:p14="http://schemas.microsoft.com/office/powerpoint/2010/main" val="13956601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8543" y="4560574"/>
            <a:ext cx="6599583" cy="3938851"/>
          </a:xfrm>
        </p:spPr>
        <p:txBody>
          <a:bodyPr>
            <a:normAutofit fontScale="77500" lnSpcReduction="20000"/>
          </a:bodyPr>
          <a:lstStyle/>
          <a:p>
            <a:pPr>
              <a:spcBef>
                <a:spcPts val="691"/>
              </a:spcBef>
            </a:pPr>
            <a:r>
              <a:rPr lang="en-US" sz="1000" b="1" dirty="0">
                <a:latin typeface="+mn-lt"/>
                <a:cs typeface="Arial" pitchFamily="34" charset="0"/>
              </a:rPr>
              <a:t>Optional Slide</a:t>
            </a:r>
          </a:p>
          <a:p>
            <a:pPr>
              <a:spcBef>
                <a:spcPts val="691"/>
              </a:spcBef>
            </a:pPr>
            <a:r>
              <a:rPr lang="en-US" sz="1000" b="1" dirty="0">
                <a:latin typeface="+mn-lt"/>
                <a:cs typeface="Arial" pitchFamily="34" charset="0"/>
              </a:rPr>
              <a:t>Post-vaccination Serologic Testing </a:t>
            </a:r>
          </a:p>
          <a:p>
            <a:pPr>
              <a:spcBef>
                <a:spcPts val="691"/>
              </a:spcBef>
            </a:pPr>
            <a:r>
              <a:rPr lang="en-US" sz="1000" dirty="0">
                <a:latin typeface="+mn-lt"/>
                <a:cs typeface="Arial" pitchFamily="34" charset="0"/>
              </a:rPr>
              <a:t>Testing unvaccinated HCP for HBV infection is not generally indicated for persons being evaluated for hepatitis B protection because of occupational risk. Pre-vaccination serologic testing is indicated for all persons born in geographic regions with HBsAg (Hepatitis B surface antigen) prevalence of ≥2% (e.g., much of Eastern Europe, Asia, Africa, the Middle East, and the Pacific Islands) and certain indigenous populations from countries with overall low HBV endemicity (&lt;2%); persons with behavioral exposures to HBV (e.g., men who have sex with men and past or current injection drug users); persons receiving cytotoxic or immunosuppressive therapy; and persons with liver disease of unknown etiology. </a:t>
            </a:r>
          </a:p>
          <a:p>
            <a:pPr>
              <a:spcBef>
                <a:spcPts val="691"/>
              </a:spcBef>
            </a:pPr>
            <a:r>
              <a:rPr lang="en-US" sz="1000" dirty="0">
                <a:latin typeface="+mn-lt"/>
                <a:cs typeface="Arial" pitchFamily="34" charset="0"/>
              </a:rPr>
              <a:t>Testing HCP at risk for HBV infection should consist of a serologic assay for HBsAg ((Hepatitis B surface antigen), in addition to either anti-</a:t>
            </a:r>
            <a:r>
              <a:rPr lang="en-US" sz="1000" dirty="0" err="1">
                <a:latin typeface="+mn-lt"/>
                <a:cs typeface="Arial" pitchFamily="34" charset="0"/>
              </a:rPr>
              <a:t>HBc</a:t>
            </a:r>
            <a:r>
              <a:rPr lang="en-US" sz="1000" dirty="0">
                <a:latin typeface="+mn-lt"/>
                <a:cs typeface="Arial" pitchFamily="34" charset="0"/>
              </a:rPr>
              <a:t> (Total hepatitis B core antibody) or anti-HBs (Hepatitis B surface antibody)</a:t>
            </a:r>
            <a:r>
              <a:rPr lang="en-US" sz="1000" i="1" dirty="0">
                <a:latin typeface="+mn-lt"/>
                <a:cs typeface="Arial" pitchFamily="34" charset="0"/>
              </a:rPr>
              <a:t>. For unvaccinated HCP at risk for previous HBV infection, blood should be drawn for testing before the first dose of vaccine is administered. </a:t>
            </a:r>
            <a:endParaRPr lang="en-US" sz="1000" dirty="0">
              <a:latin typeface="+mn-lt"/>
              <a:cs typeface="Arial" pitchFamily="34" charset="0"/>
            </a:endParaRPr>
          </a:p>
          <a:p>
            <a:pPr>
              <a:spcBef>
                <a:spcPts val="691"/>
              </a:spcBef>
            </a:pPr>
            <a:endParaRPr lang="en-US" sz="1000" dirty="0">
              <a:latin typeface="+mn-lt"/>
              <a:cs typeface="Arial" pitchFamily="34" charset="0"/>
            </a:endParaRPr>
          </a:p>
          <a:p>
            <a:pPr>
              <a:spcBef>
                <a:spcPts val="691"/>
              </a:spcBef>
            </a:pPr>
            <a:r>
              <a:rPr lang="en-US" sz="1000" dirty="0">
                <a:latin typeface="+mn-lt"/>
                <a:cs typeface="Arial" pitchFamily="34" charset="0"/>
              </a:rPr>
              <a:t>HCP who have written documentation of a complete, ≥3-dose HepB vaccine series and subsequent post-vaccination (Hepatitis B surface antibody) anti-HBs ≥10 </a:t>
            </a:r>
            <a:r>
              <a:rPr lang="en-US" sz="1000" dirty="0" err="1">
                <a:latin typeface="+mn-lt"/>
                <a:cs typeface="Arial" pitchFamily="34" charset="0"/>
              </a:rPr>
              <a:t>mIU</a:t>
            </a:r>
            <a:r>
              <a:rPr lang="en-US" sz="1000" dirty="0">
                <a:latin typeface="+mn-lt"/>
                <a:cs typeface="Arial" pitchFamily="34" charset="0"/>
              </a:rPr>
              <a:t>/mL (</a:t>
            </a:r>
            <a:r>
              <a:rPr lang="en-US" sz="1000" dirty="0" err="1">
                <a:latin typeface="+mn-lt"/>
                <a:cs typeface="Arial" pitchFamily="34" charset="0"/>
              </a:rPr>
              <a:t>milli</a:t>
            </a:r>
            <a:r>
              <a:rPr lang="en-US" sz="1000" dirty="0">
                <a:latin typeface="+mn-lt"/>
                <a:cs typeface="Arial" pitchFamily="34" charset="0"/>
              </a:rPr>
              <a:t>-international units per milliliter) are considered hepatitis B immune. Immunocompetent persons have long-term protection against HBV and do not need further periodic testing to assess anti-HBs (Hepatitis B surface antibody) levels.  </a:t>
            </a:r>
          </a:p>
          <a:p>
            <a:pPr>
              <a:spcBef>
                <a:spcPts val="691"/>
              </a:spcBef>
            </a:pPr>
            <a:endParaRPr lang="en-US" sz="1000" dirty="0">
              <a:latin typeface="+mn-lt"/>
              <a:cs typeface="Arial" pitchFamily="34" charset="0"/>
            </a:endParaRPr>
          </a:p>
          <a:p>
            <a:pPr>
              <a:spcBef>
                <a:spcPts val="691"/>
              </a:spcBef>
            </a:pPr>
            <a:r>
              <a:rPr lang="en-US" sz="1000" dirty="0">
                <a:latin typeface="+mn-lt"/>
                <a:cs typeface="Arial" pitchFamily="34" charset="0"/>
              </a:rPr>
              <a:t>All HCP recently vaccinated or recently completing HepB vaccination who are at risk for occupational blood or body fluid exposure should undergo anti-HBs testing (Hepatitis B surface antibody). Anti-HBs (Hepatitis B surface antibody) testing should be performed 1–2 months after administration of the last dose of the vaccine series when possible. HCP with documentation of a complete ≥3-dose HepB vaccine series but no documentation of anti-HBs ≥10 </a:t>
            </a:r>
            <a:r>
              <a:rPr lang="en-US" sz="1000" dirty="0" err="1">
                <a:latin typeface="+mn-lt"/>
                <a:cs typeface="Arial" pitchFamily="34" charset="0"/>
              </a:rPr>
              <a:t>mIU</a:t>
            </a:r>
            <a:r>
              <a:rPr lang="en-US" sz="1000" dirty="0">
                <a:latin typeface="+mn-lt"/>
                <a:cs typeface="Arial" pitchFamily="34" charset="0"/>
              </a:rPr>
              <a:t>/mL who are at risk for occupational blood or body fluid exposure might undergo anti-HBs testing upon hire or matriculation. Testing should use a quantitative method that allows detection of the protective concentration of anti-HBs (≥10 </a:t>
            </a:r>
            <a:r>
              <a:rPr lang="en-US" sz="1000" dirty="0" err="1">
                <a:latin typeface="+mn-lt"/>
                <a:cs typeface="Arial" pitchFamily="34" charset="0"/>
              </a:rPr>
              <a:t>mIU</a:t>
            </a:r>
            <a:r>
              <a:rPr lang="en-US" sz="1000" dirty="0">
                <a:latin typeface="+mn-lt"/>
                <a:cs typeface="Arial" pitchFamily="34" charset="0"/>
              </a:rPr>
              <a:t>/mL) (e.g., enzyme-linked immunosorbent assay [ELISA]). </a:t>
            </a:r>
          </a:p>
          <a:p>
            <a:pPr>
              <a:spcBef>
                <a:spcPts val="691"/>
              </a:spcBef>
            </a:pPr>
            <a:r>
              <a:rPr lang="en-US" sz="1000" dirty="0">
                <a:latin typeface="+mn-lt"/>
                <a:cs typeface="Arial" pitchFamily="34" charset="0"/>
              </a:rPr>
              <a:t>Completely vaccinated HCP with anti-HBs ≥10 </a:t>
            </a:r>
            <a:r>
              <a:rPr lang="en-US" sz="1000" dirty="0" err="1">
                <a:latin typeface="+mn-lt"/>
                <a:cs typeface="Arial" pitchFamily="34" charset="0"/>
              </a:rPr>
              <a:t>mIU</a:t>
            </a:r>
            <a:r>
              <a:rPr lang="en-US" sz="1000" dirty="0">
                <a:latin typeface="+mn-lt"/>
                <a:cs typeface="Arial" pitchFamily="34" charset="0"/>
              </a:rPr>
              <a:t>/mL are considered hepatitis B immune. Immunocompetent persons have long-term protection and do not need further periodic testing to assess anti-HBs levels. </a:t>
            </a:r>
          </a:p>
          <a:p>
            <a:pPr>
              <a:spcBef>
                <a:spcPts val="691"/>
              </a:spcBef>
            </a:pPr>
            <a:r>
              <a:rPr lang="en-US" sz="1000" dirty="0">
                <a:latin typeface="+mn-lt"/>
                <a:cs typeface="Arial" pitchFamily="34" charset="0"/>
              </a:rPr>
              <a:t>Completely vaccinated HCP with anti-HBs &lt;10 </a:t>
            </a:r>
            <a:r>
              <a:rPr lang="en-US" sz="1000" dirty="0" err="1">
                <a:latin typeface="+mn-lt"/>
                <a:cs typeface="Arial" pitchFamily="34" charset="0"/>
              </a:rPr>
              <a:t>mIU</a:t>
            </a:r>
            <a:r>
              <a:rPr lang="en-US" sz="1000" dirty="0">
                <a:latin typeface="+mn-lt"/>
                <a:cs typeface="Arial" pitchFamily="34" charset="0"/>
              </a:rPr>
              <a:t>/mL should receive an additional dose of HepB vaccine, followed by anti-HBs testing 1–2 months later. HCP whose anti-HBs remains &lt;10 </a:t>
            </a:r>
            <a:r>
              <a:rPr lang="en-US" sz="1000" dirty="0" err="1">
                <a:latin typeface="+mn-lt"/>
                <a:cs typeface="Arial" pitchFamily="34" charset="0"/>
              </a:rPr>
              <a:t>mIU</a:t>
            </a:r>
            <a:r>
              <a:rPr lang="en-US" sz="1000" dirty="0">
                <a:latin typeface="+mn-lt"/>
                <a:cs typeface="Arial" pitchFamily="34" charset="0"/>
              </a:rPr>
              <a:t>/mL should receive 2 additional vaccine doses (usually 6 doses total), followed by repeat anti-HBs testing 1–2 months after the last dose. Alternatively, it might be more practical for very recently vaccinated HCP with anti-HBs &lt;10 </a:t>
            </a:r>
            <a:r>
              <a:rPr lang="en-US" sz="1000" dirty="0" err="1">
                <a:latin typeface="+mn-lt"/>
                <a:cs typeface="Arial" pitchFamily="34" charset="0"/>
              </a:rPr>
              <a:t>mIU</a:t>
            </a:r>
            <a:r>
              <a:rPr lang="en-US" sz="1000" dirty="0">
                <a:latin typeface="+mn-lt"/>
                <a:cs typeface="Arial" pitchFamily="34" charset="0"/>
              </a:rPr>
              <a:t>/mL to receive 3 consecutive additional doses of HepB vaccine (usually 6 doses total), followed by anti-HBs testing 1–2 months after the last dose. </a:t>
            </a:r>
          </a:p>
        </p:txBody>
      </p:sp>
      <p:sp>
        <p:nvSpPr>
          <p:cNvPr id="5" name="Rectangle 4"/>
          <p:cNvSpPr/>
          <p:nvPr/>
        </p:nvSpPr>
        <p:spPr>
          <a:xfrm>
            <a:off x="795131" y="8674487"/>
            <a:ext cx="5724939" cy="630767"/>
          </a:xfrm>
          <a:prstGeom prst="rect">
            <a:avLst/>
          </a:prstGeom>
        </p:spPr>
        <p:txBody>
          <a:bodyPr wrap="square" lIns="105337" tIns="52669" rIns="105337" bIns="52669">
            <a:spAutoFit/>
          </a:bodyPr>
          <a:lstStyle/>
          <a:p>
            <a:r>
              <a:rPr lang="en-US" sz="1100" b="1" dirty="0">
                <a:solidFill>
                  <a:srgbClr val="000000"/>
                </a:solidFill>
                <a:latin typeface="Arial" pitchFamily="34" charset="0"/>
                <a:cs typeface="Arial" pitchFamily="34" charset="0"/>
              </a:rPr>
              <a:t>Ref: CDC Guidance for Evaluating Health-Care Personnel for Hepatitis B Virus Protection and for Administering Post Exposure Management MMWR Recommendations and Reports /Vol. 62/No. 10 December 20, 2013</a:t>
            </a:r>
          </a:p>
        </p:txBody>
      </p:sp>
      <p:sp>
        <p:nvSpPr>
          <p:cNvPr id="7" name="Slide Number Placeholder 6"/>
          <p:cNvSpPr>
            <a:spLocks noGrp="1"/>
          </p:cNvSpPr>
          <p:nvPr>
            <p:ph type="sldNum" sz="quarter" idx="12"/>
          </p:nvPr>
        </p:nvSpPr>
        <p:spPr/>
        <p:txBody>
          <a:bodyPr/>
          <a:lstStyle/>
          <a:p>
            <a:pPr>
              <a:defRPr/>
            </a:pPr>
            <a:fld id="{97952AFA-8362-48FC-9C34-150C87379A95}" type="slidenum">
              <a:rPr lang="en-US" smtClean="0">
                <a:solidFill>
                  <a:srgbClr val="000000"/>
                </a:solidFill>
              </a:rPr>
              <a:pPr>
                <a:defRPr/>
              </a:pPr>
              <a:t>68</a:t>
            </a:fld>
            <a:endParaRPr lang="en-US">
              <a:solidFill>
                <a:srgbClr val="000000"/>
              </a:solidFill>
            </a:endParaRPr>
          </a:p>
        </p:txBody>
      </p:sp>
    </p:spTree>
    <p:extLst>
      <p:ext uri="{BB962C8B-B14F-4D97-AF65-F5344CB8AC3E}">
        <p14:creationId xmlns:p14="http://schemas.microsoft.com/office/powerpoint/2010/main" val="36399707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As Immunization Providers</a:t>
            </a:r>
            <a:r>
              <a:rPr lang="en-US" sz="1200" b="1" baseline="0" dirty="0">
                <a:latin typeface="+mn-lt"/>
                <a:cs typeface="Arial" panose="020B0604020202020204" pitchFamily="34" charset="0"/>
              </a:rPr>
              <a:t> there are </a:t>
            </a:r>
            <a:r>
              <a:rPr lang="en-US" sz="1200" b="1" dirty="0">
                <a:latin typeface="+mn-lt"/>
                <a:cs typeface="Arial" panose="020B0604020202020204" pitchFamily="34" charset="0"/>
              </a:rPr>
              <a:t>Critical Elements that must be maintained for</a:t>
            </a:r>
            <a:r>
              <a:rPr lang="en-US" sz="1200" b="1" baseline="0" dirty="0">
                <a:latin typeface="+mn-lt"/>
                <a:cs typeface="Arial" panose="020B0604020202020204" pitchFamily="34" charset="0"/>
              </a:rPr>
              <a:t> Immunization Services (review critical elements)</a:t>
            </a:r>
            <a:endParaRPr lang="en-US" sz="1200" b="1" dirty="0">
              <a:latin typeface="+mn-lt"/>
              <a:cs typeface="Arial" panose="020B0604020202020204" pitchFamily="34" charset="0"/>
            </a:endParaRPr>
          </a:p>
          <a:p>
            <a:endParaRPr lang="en-US" sz="1200" dirty="0">
              <a:latin typeface="+mn-lt"/>
              <a:cs typeface="Arial" panose="020B0604020202020204" pitchFamily="34" charset="0"/>
            </a:endParaRPr>
          </a:p>
          <a:p>
            <a:r>
              <a:rPr lang="en-US" sz="1200" dirty="0">
                <a:latin typeface="+mn-lt"/>
                <a:cs typeface="Arial" panose="020B0604020202020204" pitchFamily="34" charset="0"/>
              </a:rPr>
              <a:t>Ask your audience “Who is your vaccine champion?” and then “Who is this person’s backup?”  Every providers</a:t>
            </a:r>
            <a:r>
              <a:rPr lang="en-US" sz="1200" baseline="0" dirty="0">
                <a:latin typeface="+mn-lt"/>
                <a:cs typeface="Arial" panose="020B0604020202020204" pitchFamily="34" charset="0"/>
              </a:rPr>
              <a:t> should have vaccine champions.  Key characteristics of a vaccine champion include:</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The vaccine champion will:</a:t>
            </a:r>
          </a:p>
          <a:p>
            <a:pPr marL="176405" indent="-176405">
              <a:buFont typeface="Arial" panose="020B0604020202020204" pitchFamily="34" charset="0"/>
              <a:buChar char="•"/>
            </a:pPr>
            <a:r>
              <a:rPr lang="en-US" sz="1200" dirty="0">
                <a:latin typeface="+mn-lt"/>
                <a:cs typeface="Arial" panose="020B0604020202020204" pitchFamily="34" charset="0"/>
              </a:rPr>
              <a:t>Lead your immunization team</a:t>
            </a:r>
          </a:p>
          <a:p>
            <a:pPr marL="176405" indent="-176405">
              <a:buFont typeface="Arial" panose="020B0604020202020204" pitchFamily="34" charset="0"/>
              <a:buChar char="•"/>
            </a:pPr>
            <a:r>
              <a:rPr lang="en-US" sz="1200" dirty="0">
                <a:latin typeface="+mn-lt"/>
                <a:cs typeface="Arial" panose="020B0604020202020204" pitchFamily="34" charset="0"/>
              </a:rPr>
              <a:t>Educate all staff about new vaccines and recommendations</a:t>
            </a:r>
          </a:p>
          <a:p>
            <a:pPr marL="176405" indent="-176405">
              <a:buFont typeface="Arial" panose="020B0604020202020204" pitchFamily="34" charset="0"/>
              <a:buChar char="•"/>
            </a:pPr>
            <a:r>
              <a:rPr lang="en-US" sz="1200" dirty="0">
                <a:latin typeface="+mn-lt"/>
                <a:cs typeface="Arial" panose="020B0604020202020204" pitchFamily="34" charset="0"/>
              </a:rPr>
              <a:t>Educate new staff about vaccine storage, handling, &amp; administration</a:t>
            </a:r>
          </a:p>
          <a:p>
            <a:pPr marL="176405" indent="-176405">
              <a:buFont typeface="Arial" panose="020B0604020202020204" pitchFamily="34" charset="0"/>
              <a:buChar char="•"/>
            </a:pPr>
            <a:r>
              <a:rPr lang="en-US" sz="1200" dirty="0">
                <a:latin typeface="+mn-lt"/>
                <a:cs typeface="Arial" panose="020B0604020202020204" pitchFamily="34" charset="0"/>
              </a:rPr>
              <a:t>Initiate processes to improve immunization rates in your practice/facility</a:t>
            </a:r>
          </a:p>
          <a:p>
            <a:pPr marL="176405" indent="-176405">
              <a:buFont typeface="Arial" panose="020B0604020202020204" pitchFamily="34" charset="0"/>
              <a:buChar char="•"/>
            </a:pPr>
            <a:r>
              <a:rPr lang="en-US" sz="1200" dirty="0">
                <a:latin typeface="+mn-lt"/>
                <a:cs typeface="Arial" panose="020B0604020202020204" pitchFamily="34" charset="0"/>
              </a:rPr>
              <a:t>Assure immunizations of all staff are up-to-date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69</a:t>
            </a:fld>
            <a:endParaRPr lang="en-US"/>
          </a:p>
        </p:txBody>
      </p:sp>
    </p:spTree>
    <p:extLst>
      <p:ext uri="{BB962C8B-B14F-4D97-AF65-F5344CB8AC3E}">
        <p14:creationId xmlns:p14="http://schemas.microsoft.com/office/powerpoint/2010/main" val="4859736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These 5 methods listed above can help patients access immunizations more readily but some of these methods may not be the right fit for some practices. The approach to improving access must be determined by individual practitioners and staff. Each practice must decide which method works best for their situation. In large practices or clinics this may be an administrative decision.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70</a:t>
            </a:fld>
            <a:endParaRPr lang="en-US"/>
          </a:p>
        </p:txBody>
      </p:sp>
    </p:spTree>
    <p:extLst>
      <p:ext uri="{BB962C8B-B14F-4D97-AF65-F5344CB8AC3E}">
        <p14:creationId xmlns:p14="http://schemas.microsoft.com/office/powerpoint/2010/main" val="9163919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Calibri" panose="020F0502020204030204" pitchFamily="34" charset="0"/>
                <a:cs typeface="Calibri" panose="020F0502020204030204" pitchFamily="34" charset="0"/>
              </a:rPr>
              <a:t>Established in 1990, the Vaccine Adverse Event Reporting System (VAERS) is a national early warning system to detect possible safety problems in U.S.-licensed vaccines. VAERS is co-managed by the Centers for Disease Control and Prevention (CDC) and the U.S. Food and Drug Administration (FDA). VAERS accepts and analyzes reports of adverse events (possible side effects) after a person has received a vaccination. Anyone can report an adverse event to VAERS. Healthcare professionals are required to report certain adverse events and vaccine manufacturers are required to report all adverse events that come to their attention.  VAERS is a passive reporting system, meaning it relies on individuals to send in reports of their experiences to CDC and FDA. VAERS is not designed to determine if a vaccine caused a health problem but is especially useful for detecting unusual or unexpected patterns of adverse event reporting that might indicate a possible safety problem with a vaccine. This way, VAERS can provide CDC and FDA with valuable information that additional work and evaluation is necessary to further assess a possible safety concern.</a:t>
            </a:r>
          </a:p>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VAERS Data Limitations</a:t>
            </a:r>
          </a:p>
          <a:p>
            <a:r>
              <a:rPr lang="en-US" sz="1000" dirty="0">
                <a:latin typeface="Calibri" panose="020F0502020204030204" pitchFamily="34" charset="0"/>
                <a:cs typeface="Calibri" panose="020F0502020204030204" pitchFamily="34" charset="0"/>
              </a:rPr>
              <a:t>Millions of vaccines are given each year to children less than 1 year old in the United States, usually between 2 and 6 months of age. At this age, infants are at greatest risk for certain medical adverse events, including high fevers, seizures, and sudden infant death syndrome (SIDS). Some infants will experience these medical events shortly after a vaccination by coincidence.  These coincidences make it difficult to know whether a particular adverse event resulted from a medical condition or from a vaccination. Therefore, vaccine providers are encouraged to report all adverse events following vaccination, whether or not they believe the vaccination was the cause.</a:t>
            </a:r>
          </a:p>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The primary objectives of VAERS are to:</a:t>
            </a:r>
          </a:p>
          <a:p>
            <a:r>
              <a:rPr lang="en-US" sz="1000" dirty="0">
                <a:latin typeface="Calibri" panose="020F0502020204030204" pitchFamily="34" charset="0"/>
                <a:cs typeface="Calibri" panose="020F0502020204030204" pitchFamily="34" charset="0"/>
              </a:rPr>
              <a:t>Detect new, unusual, or rare vaccine adverse events; Monitor increases in known adverse events; Identify potential patient risk factors for particular types of adverse events; Assess the safety of newly licensed vaccines;</a:t>
            </a:r>
          </a:p>
          <a:p>
            <a:r>
              <a:rPr lang="en-US" sz="1000" dirty="0">
                <a:latin typeface="Calibri" panose="020F0502020204030204" pitchFamily="34" charset="0"/>
                <a:cs typeface="Calibri" panose="020F0502020204030204" pitchFamily="34" charset="0"/>
              </a:rPr>
              <a:t>Determine and address possible reporting clusters (e.g., suspected localized [temporally or geographically] or product-/batch-/lot-specific adverse event reporting); Recognize persistent safe-use problems and administration errors;</a:t>
            </a:r>
          </a:p>
          <a:p>
            <a:r>
              <a:rPr lang="en-US" sz="1000" dirty="0">
                <a:latin typeface="Calibri" panose="020F0502020204030204" pitchFamily="34" charset="0"/>
                <a:cs typeface="Calibri" panose="020F0502020204030204" pitchFamily="34" charset="0"/>
              </a:rPr>
              <a:t>Provide a national safety monitoring system that extends to the entire general population for response to public health emergencies, such as a large-scale pandemic influenza vaccination program.</a:t>
            </a:r>
          </a:p>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Two Ways to Submit an Online Report to VAERS:</a:t>
            </a:r>
          </a:p>
          <a:p>
            <a:r>
              <a:rPr lang="en-US" sz="1000" b="1" dirty="0">
                <a:latin typeface="Calibri" panose="020F0502020204030204" pitchFamily="34" charset="0"/>
                <a:cs typeface="Calibri" panose="020F0502020204030204" pitchFamily="34" charset="0"/>
              </a:rPr>
              <a:t>1. </a:t>
            </a:r>
            <a:r>
              <a:rPr lang="en-US" sz="1000" b="0" dirty="0">
                <a:latin typeface="Calibri" panose="020F0502020204030204" pitchFamily="34" charset="0"/>
                <a:cs typeface="Calibri" panose="020F0502020204030204" pitchFamily="34" charset="0"/>
              </a:rPr>
              <a:t>Report Online (for private providers)</a:t>
            </a:r>
          </a:p>
          <a:p>
            <a:pPr marL="646818" lvl="1" indent="-176405">
              <a:buFont typeface="Arial" panose="020B0604020202020204" pitchFamily="34" charset="0"/>
              <a:buChar char="•"/>
            </a:pPr>
            <a:r>
              <a:rPr lang="en-US" sz="1000" b="0" dirty="0">
                <a:latin typeface="Calibri" panose="020F0502020204030204" pitchFamily="34" charset="0"/>
                <a:cs typeface="Calibri" panose="020F0502020204030204" pitchFamily="34" charset="0"/>
              </a:rPr>
              <a:t>Incidents are sent directly to the CDC </a:t>
            </a:r>
          </a:p>
          <a:p>
            <a:r>
              <a:rPr lang="en-US" sz="1000" b="1" dirty="0">
                <a:latin typeface="Calibri" panose="020F0502020204030204" pitchFamily="34" charset="0"/>
                <a:cs typeface="Calibri" panose="020F0502020204030204" pitchFamily="34" charset="0"/>
              </a:rPr>
              <a:t>2. </a:t>
            </a:r>
            <a:r>
              <a:rPr lang="en-US" sz="1000" b="0" dirty="0">
                <a:latin typeface="Calibri" panose="020F0502020204030204" pitchFamily="34" charset="0"/>
                <a:cs typeface="Calibri" panose="020F0502020204030204" pitchFamily="34" charset="0"/>
              </a:rPr>
              <a:t>Report using writable PDF (for Public Health)</a:t>
            </a:r>
          </a:p>
          <a:p>
            <a:pPr marL="646818" lvl="1" indent="-176405">
              <a:buFont typeface="Arial" panose="020B0604020202020204" pitchFamily="34" charset="0"/>
              <a:buChar char="•"/>
            </a:pPr>
            <a:r>
              <a:rPr lang="en-US" sz="1000" b="0" dirty="0">
                <a:latin typeface="Calibri" panose="020F0502020204030204" pitchFamily="34" charset="0"/>
                <a:cs typeface="Calibri" panose="020F0502020204030204" pitchFamily="34" charset="0"/>
              </a:rPr>
              <a:t>Please download pdf and type in incident then send reports to the Immunization Program State Office via fax or mail</a:t>
            </a:r>
          </a:p>
          <a:p>
            <a:endParaRPr lang="en-US" sz="1000" b="1"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What Can Be Reported to VAERS? </a:t>
            </a:r>
          </a:p>
          <a:p>
            <a:r>
              <a:rPr lang="en-US" sz="1000" dirty="0">
                <a:latin typeface="Calibri" panose="020F0502020204030204" pitchFamily="34" charset="0"/>
                <a:cs typeface="Calibri" panose="020F0502020204030204" pitchFamily="34" charset="0"/>
              </a:rPr>
              <a:t>VAERS encourages the reporting of any clinically significant adverse event that occurs after the administration of any vaccine licensed in the United States.</a:t>
            </a:r>
          </a:p>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Who Reports to VAERS? </a:t>
            </a:r>
          </a:p>
          <a:p>
            <a:r>
              <a:rPr lang="en-US" sz="1000" dirty="0">
                <a:latin typeface="Calibri" panose="020F0502020204030204" pitchFamily="34" charset="0"/>
                <a:cs typeface="Calibri" panose="020F0502020204030204" pitchFamily="34" charset="0"/>
              </a:rPr>
              <a:t>Anyone can file a VAERS report, including parents, health care providers, manufacturers, and vaccine recipients.</a:t>
            </a:r>
          </a:p>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Does VAERS Provide General Vaccine Information?</a:t>
            </a:r>
          </a:p>
          <a:p>
            <a:r>
              <a:rPr lang="en-US" sz="1000" dirty="0">
                <a:latin typeface="Calibri" panose="020F0502020204030204" pitchFamily="34" charset="0"/>
                <a:cs typeface="Calibri" panose="020F0502020204030204" pitchFamily="34" charset="0"/>
              </a:rPr>
              <a:t>No. VAERS only collects and analyzes adverse event reports. In another example, VAERS determined that there may be a potential for a small increase in risk for  Guillain-Barre syndrome after the meningococcal conjugate vaccine, </a:t>
            </a:r>
            <a:r>
              <a:rPr lang="en-US" sz="1000" dirty="0" err="1">
                <a:latin typeface="Calibri" panose="020F0502020204030204" pitchFamily="34" charset="0"/>
                <a:cs typeface="Calibri" panose="020F0502020204030204" pitchFamily="34" charset="0"/>
              </a:rPr>
              <a:t>Menactra</a:t>
            </a:r>
            <a:r>
              <a:rPr lang="en-US" sz="1000" dirty="0">
                <a:latin typeface="Calibri" panose="020F0502020204030204" pitchFamily="34" charset="0"/>
                <a:cs typeface="Calibri" panose="020F0502020204030204" pitchFamily="34" charset="0"/>
              </a:rPr>
              <a:t>. As a result of this finding, a history of Guillain-Barre syndrome became a contraindication to the vaccine and further controlled studies are currently underway to research this issue.</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71</a:t>
            </a:fld>
            <a:endParaRPr lang="en-US"/>
          </a:p>
        </p:txBody>
      </p:sp>
    </p:spTree>
    <p:extLst>
      <p:ext uri="{BB962C8B-B14F-4D97-AF65-F5344CB8AC3E}">
        <p14:creationId xmlns:p14="http://schemas.microsoft.com/office/powerpoint/2010/main" val="2254824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b="1" dirty="0">
                <a:latin typeface="Calibri" panose="020F0502020204030204" pitchFamily="34" charset="0"/>
                <a:cs typeface="Calibri" panose="020F0502020204030204" pitchFamily="34" charset="0"/>
              </a:rPr>
              <a:t>Ask the audience if they are familiar with the ACIP</a:t>
            </a:r>
            <a:r>
              <a:rPr lang="en-US" sz="1200" dirty="0">
                <a:latin typeface="Calibri" panose="020F0502020204030204" pitchFamily="34" charset="0"/>
                <a:cs typeface="Calibri" panose="020F0502020204030204" pitchFamily="34" charset="0"/>
              </a:rPr>
              <a:t>. If they are familiar with the ACIP  the presenter can spend a minimal amount of time on this slide. </a:t>
            </a:r>
          </a:p>
          <a:p>
            <a:pPr>
              <a:spcBef>
                <a:spcPct val="0"/>
              </a:spcBef>
            </a:pPr>
            <a:endParaRPr lang="en-US" sz="1200" dirty="0">
              <a:latin typeface="Calibri" panose="020F0502020204030204" pitchFamily="34" charset="0"/>
              <a:cs typeface="Calibri" panose="020F0502020204030204" pitchFamily="34" charset="0"/>
            </a:endParaRPr>
          </a:p>
          <a:p>
            <a:pPr>
              <a:spcBef>
                <a:spcPct val="0"/>
              </a:spcBef>
            </a:pPr>
            <a:r>
              <a:rPr lang="en-US" sz="1200" dirty="0">
                <a:latin typeface="Calibri" panose="020F0502020204030204" pitchFamily="34" charset="0"/>
                <a:cs typeface="Calibri" panose="020F0502020204030204" pitchFamily="34"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200" b="1" dirty="0">
              <a:latin typeface="Calibri" panose="020F0502020204030204" pitchFamily="34" charset="0"/>
              <a:cs typeface="Calibri" panose="020F0502020204030204" pitchFamily="34" charset="0"/>
            </a:endParaRPr>
          </a:p>
          <a:p>
            <a:pPr>
              <a:spcBef>
                <a:spcPct val="0"/>
              </a:spcBef>
            </a:pPr>
            <a:r>
              <a:rPr lang="en-US" sz="1200" dirty="0">
                <a:latin typeface="Calibri" panose="020F0502020204030204" pitchFamily="34" charset="0"/>
                <a:cs typeface="Calibri" panose="020F0502020204030204" pitchFamily="34"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200" dirty="0">
                <a:latin typeface="Calibri" panose="020F0502020204030204" pitchFamily="34" charset="0"/>
                <a:cs typeface="Calibri" panose="020F0502020204030204" pitchFamily="34" charset="0"/>
              </a:rPr>
              <a:t> </a:t>
            </a:r>
          </a:p>
          <a:p>
            <a:pPr>
              <a:spcBef>
                <a:spcPct val="0"/>
              </a:spcBef>
            </a:pPr>
            <a:r>
              <a:rPr lang="en-US" sz="1200" dirty="0">
                <a:latin typeface="Calibri" panose="020F0502020204030204" pitchFamily="34" charset="0"/>
                <a:cs typeface="Calibri" panose="020F0502020204030204" pitchFamily="34"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200" dirty="0">
                <a:latin typeface="Calibri" panose="020F0502020204030204" pitchFamily="34" charset="0"/>
                <a:cs typeface="Calibri" panose="020F0502020204030204" pitchFamily="34" charset="0"/>
              </a:rPr>
              <a:t> </a:t>
            </a:r>
          </a:p>
          <a:p>
            <a:pPr>
              <a:spcBef>
                <a:spcPct val="0"/>
              </a:spcBef>
            </a:pPr>
            <a:r>
              <a:rPr lang="en-US" sz="1200" dirty="0">
                <a:latin typeface="Calibri" panose="020F0502020204030204" pitchFamily="34" charset="0"/>
                <a:cs typeface="Calibri" panose="020F0502020204030204" pitchFamily="34"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200" dirty="0">
                <a:latin typeface="Calibri" panose="020F0502020204030204" pitchFamily="34" charset="0"/>
                <a:cs typeface="Calibri" panose="020F0502020204030204" pitchFamily="34" charset="0"/>
              </a:rPr>
              <a:t> </a:t>
            </a:r>
            <a:endParaRPr lang="en-US" sz="1200" b="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Reference:</a:t>
            </a:r>
          </a:p>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r>
              <a:rPr lang="en-US" sz="1200" b="0" dirty="0">
                <a:latin typeface="Segoe UI" panose="020B0502040204020203" pitchFamily="34" charset="0"/>
                <a:cs typeface="Segoe UI" panose="020B0502040204020203" pitchFamily="34" charset="0"/>
                <a:hlinkClick r:id="rId3"/>
              </a:rPr>
              <a:t>https://www.cdc.gov/vaccines/acip/members/index.html</a:t>
            </a:r>
            <a:r>
              <a:rPr lang="en-US" sz="1200" b="0" dirty="0">
                <a:latin typeface="Segoe UI" panose="020B0502040204020203" pitchFamily="34" charset="0"/>
                <a:cs typeface="Segoe UI" panose="020B0502040204020203" pitchFamily="34" charset="0"/>
              </a:rPr>
              <a:t> </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7</a:t>
            </a:fld>
            <a:endParaRPr lang="en-US"/>
          </a:p>
        </p:txBody>
      </p:sp>
    </p:spTree>
    <p:extLst>
      <p:ext uri="{BB962C8B-B14F-4D97-AF65-F5344CB8AC3E}">
        <p14:creationId xmlns:p14="http://schemas.microsoft.com/office/powerpoint/2010/main" val="11604998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National Vaccine Injury Compensation Program is a no-fault alternative to the traditional legal system for resolving vaccine injury petitions.  It was created in the 1980s, after lawsuits against vaccine companies and health care providers threatened to cause vaccine shortages and reduce U.S. vaccination rates, which could have caused a resurgence of vaccine preventable diseases. Any individual, of any age, who received a covered vaccine and believes he or she was injured as a result, can file a petition. Parents, legal guardians and legal representatives can file on behalf of children, disabled adults, and individuals who are deceased.  The purpose of VICP is to ensure that individuals injured by certain vaccines are provided with fair and efficient compensation and to ensure a stable vaccine supply by limiting liability for vaccine manufacturers and vaccine administrators. The National Vaccine Injury Compensation Program covers most vaccines given routinely in the U.S.  For a vaccine to be covered, the category of vaccine must be recommended for routine administration to children or pregnant women by the Centers for Disease Control and Prevention and subject to an excise tax by Federal law.</a:t>
            </a:r>
          </a:p>
          <a:p>
            <a:endParaRPr lang="en-US" sz="1200" dirty="0"/>
          </a:p>
          <a:p>
            <a:r>
              <a:rPr lang="en-US" sz="1200" b="1" dirty="0"/>
              <a:t>The following three organizations have a role in VICP:</a:t>
            </a:r>
          </a:p>
          <a:p>
            <a:pPr marL="171450" indent="-171450">
              <a:buFont typeface="Arial" panose="020B0604020202020204" pitchFamily="34" charset="0"/>
              <a:buChar char="•"/>
            </a:pPr>
            <a:r>
              <a:rPr lang="en-US" sz="1200" dirty="0"/>
              <a:t>The VICP is administered through the Department of Health and Human Services (HHS)</a:t>
            </a:r>
          </a:p>
          <a:p>
            <a:pPr marL="171450" indent="-171450">
              <a:buFont typeface="Arial" panose="020B0604020202020204" pitchFamily="34" charset="0"/>
              <a:buChar char="•"/>
            </a:pPr>
            <a:r>
              <a:rPr lang="en-US" sz="1200" dirty="0"/>
              <a:t>The Department of Justice (DOJ) represents HHS in Court</a:t>
            </a:r>
          </a:p>
          <a:p>
            <a:pPr marL="171450" indent="-171450">
              <a:buFont typeface="Arial" panose="020B0604020202020204" pitchFamily="34" charset="0"/>
              <a:buChar char="•"/>
            </a:pPr>
            <a:r>
              <a:rPr lang="en-US" sz="1200" dirty="0"/>
              <a:t>The U.S. Court of Federal Claims (the Court) makes the final decision regarding whether a petitioner should be compensated</a:t>
            </a: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72</a:t>
            </a:fld>
            <a:endParaRPr lang="en-US"/>
          </a:p>
        </p:txBody>
      </p:sp>
    </p:spTree>
    <p:extLst>
      <p:ext uri="{BB962C8B-B14F-4D97-AF65-F5344CB8AC3E}">
        <p14:creationId xmlns:p14="http://schemas.microsoft.com/office/powerpoint/2010/main" val="2129569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4001461" y="8880870"/>
            <a:ext cx="3061187" cy="467835"/>
          </a:xfrm>
          <a:prstGeom prst="rect">
            <a:avLst/>
          </a:prstGeom>
          <a:noFill/>
          <a:ln w="9525">
            <a:noFill/>
            <a:miter lim="800000"/>
            <a:headEnd/>
            <a:tailEnd/>
          </a:ln>
        </p:spPr>
        <p:txBody>
          <a:bodyPr lIns="92822" tIns="46413" rIns="92822" bIns="46413" anchor="b"/>
          <a:lstStyle/>
          <a:p>
            <a:pPr algn="r"/>
            <a:fld id="{EB516D9D-0927-4EBE-BBB9-723B6BF5BFF3}" type="slidenum">
              <a:rPr lang="en-US" sz="1200">
                <a:solidFill>
                  <a:prstClr val="black"/>
                </a:solidFill>
                <a:cs typeface="Arial" charset="0"/>
              </a:rPr>
              <a:pPr algn="r"/>
              <a:t>74</a:t>
            </a:fld>
            <a:endParaRPr lang="en-US" sz="1200">
              <a:solidFill>
                <a:prstClr val="black"/>
              </a:solidFill>
              <a:cs typeface="Arial" charset="0"/>
            </a:endParaRPr>
          </a:p>
        </p:txBody>
      </p:sp>
      <p:sp>
        <p:nvSpPr>
          <p:cNvPr id="327682" name="Rectangle 6"/>
          <p:cNvSpPr txBox="1">
            <a:spLocks noGrp="1" noChangeArrowheads="1"/>
          </p:cNvSpPr>
          <p:nvPr/>
        </p:nvSpPr>
        <p:spPr bwMode="auto">
          <a:xfrm>
            <a:off x="6" y="8880870"/>
            <a:ext cx="3061187" cy="467835"/>
          </a:xfrm>
          <a:prstGeom prst="rect">
            <a:avLst/>
          </a:prstGeom>
          <a:noFill/>
          <a:ln w="9525">
            <a:noFill/>
            <a:miter lim="800000"/>
            <a:headEnd/>
            <a:tailEnd/>
          </a:ln>
        </p:spPr>
        <p:txBody>
          <a:bodyPr lIns="92822" tIns="46413" rIns="92822" bIns="46413" anchor="b"/>
          <a:lstStyle/>
          <a:p>
            <a:endParaRPr lang="en-US" sz="1200">
              <a:solidFill>
                <a:prstClr val="black"/>
              </a:solidFill>
              <a:cs typeface="Arial" charset="0"/>
            </a:endParaRPr>
          </a:p>
        </p:txBody>
      </p:sp>
      <p:sp>
        <p:nvSpPr>
          <p:cNvPr id="327683" name="Rectangle 2"/>
          <p:cNvSpPr>
            <a:spLocks noGrp="1" noRot="1" noChangeAspect="1" noChangeArrowheads="1" noTextEdit="1"/>
          </p:cNvSpPr>
          <p:nvPr>
            <p:ph type="sldImg"/>
          </p:nvPr>
        </p:nvSpPr>
        <p:spPr>
          <a:xfrm>
            <a:off x="420688" y="703263"/>
            <a:ext cx="6226175" cy="3503612"/>
          </a:xfrm>
          <a:ln/>
        </p:spPr>
      </p:sp>
      <p:sp>
        <p:nvSpPr>
          <p:cNvPr id="968710" name="Rectangle 3"/>
          <p:cNvSpPr>
            <a:spLocks noGrp="1" noChangeArrowheads="1"/>
          </p:cNvSpPr>
          <p:nvPr>
            <p:ph type="body" idx="1"/>
          </p:nvPr>
        </p:nvSpPr>
        <p:spPr>
          <a:xfrm>
            <a:off x="269817" y="4442033"/>
            <a:ext cx="6419990" cy="4440436"/>
          </a:xfrm>
          <a:ln/>
        </p:spPr>
        <p:txBody>
          <a:bodyPr lIns="91301" tIns="45649" rIns="91301" bIns="45649"/>
          <a:lstStyle/>
          <a:p>
            <a:pPr indent="232078">
              <a:buFontTx/>
              <a:buChar char="•"/>
              <a:defRPr/>
            </a:pPr>
            <a:r>
              <a:rPr lang="en-US" sz="1000" dirty="0">
                <a:latin typeface="Calibri" panose="020F0502020204030204" pitchFamily="34" charset="0"/>
                <a:cs typeface="Calibri" panose="020F0502020204030204" pitchFamily="34" charset="0"/>
              </a:rPr>
              <a:t>Remind your audience that “</a:t>
            </a:r>
            <a:r>
              <a:rPr lang="en-US" sz="1000" b="1" dirty="0">
                <a:latin typeface="Calibri" panose="020F0502020204030204" pitchFamily="34" charset="0"/>
                <a:cs typeface="Calibri" panose="020F0502020204030204" pitchFamily="34" charset="0"/>
              </a:rPr>
              <a:t>It is a team effort to immunize successfully”</a:t>
            </a:r>
            <a:r>
              <a:rPr lang="en-US" sz="1000" dirty="0">
                <a:latin typeface="Calibri" panose="020F0502020204030204" pitchFamily="34" charset="0"/>
                <a:cs typeface="Calibri" panose="020F0502020204030204" pitchFamily="34" charset="0"/>
              </a:rPr>
              <a:t>. Do not underestimate the office team’s ability to affect immunization rates.  It takes the physician, physician’s assistant, nurse practitioner, nurse</a:t>
            </a:r>
            <a:r>
              <a:rPr lang="en-US" sz="1000" dirty="0">
                <a:solidFill>
                  <a:srgbClr val="FF0000"/>
                </a:solidFill>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medical assistant, and clerical staff working together to improve the office practice and raise immunization rates. </a:t>
            </a:r>
          </a:p>
          <a:p>
            <a:pPr marL="0" indent="0">
              <a:buFontTx/>
              <a:buNone/>
              <a:defRPr/>
            </a:pPr>
            <a:endParaRPr lang="en-US" sz="1000" dirty="0">
              <a:latin typeface="Calibri" panose="020F0502020204030204" pitchFamily="34" charset="0"/>
              <a:cs typeface="Calibri" panose="020F0502020204030204" pitchFamily="34" charset="0"/>
            </a:endParaRPr>
          </a:p>
          <a:p>
            <a:pPr indent="232078">
              <a:buFontTx/>
              <a:buChar char="•"/>
              <a:defRPr/>
            </a:pPr>
            <a:r>
              <a:rPr lang="en-US" sz="1000" b="1" dirty="0">
                <a:latin typeface="Calibri" panose="020F0502020204030204" pitchFamily="34" charset="0"/>
                <a:cs typeface="Calibri" panose="020F0502020204030204" pitchFamily="34" charset="0"/>
              </a:rPr>
              <a:t>Take any questions from the audience.</a:t>
            </a:r>
          </a:p>
          <a:p>
            <a:pPr indent="232078">
              <a:buFontTx/>
              <a:buChar char="•"/>
              <a:defRPr/>
            </a:pPr>
            <a:r>
              <a:rPr lang="en-US" sz="1000" b="1" dirty="0">
                <a:latin typeface="Calibri" panose="020F0502020204030204" pitchFamily="34" charset="0"/>
                <a:cs typeface="Calibri" panose="020F0502020204030204" pitchFamily="34" charset="0"/>
              </a:rPr>
              <a:t> Ask participants how, based on the information presented, will they change the   way they administer vaccines.</a:t>
            </a:r>
          </a:p>
          <a:p>
            <a:pPr indent="232078">
              <a:buFontTx/>
              <a:buChar char="•"/>
              <a:defRPr/>
            </a:pPr>
            <a:r>
              <a:rPr lang="en-US" sz="1000" b="1" dirty="0">
                <a:latin typeface="Calibri" panose="020F0502020204030204" pitchFamily="34" charset="0"/>
                <a:cs typeface="Calibri" panose="020F0502020204030204" pitchFamily="34" charset="0"/>
              </a:rPr>
              <a:t>Ask the audience what will they do to improve rates? </a:t>
            </a:r>
          </a:p>
          <a:p>
            <a:pPr indent="232078">
              <a:buFontTx/>
              <a:buChar char="•"/>
              <a:defRPr/>
            </a:pPr>
            <a:r>
              <a:rPr lang="en-US" sz="1000" b="1" dirty="0">
                <a:latin typeface="Calibri" panose="020F0502020204030204" pitchFamily="34" charset="0"/>
                <a:cs typeface="Calibri" panose="020F0502020204030204" pitchFamily="34" charset="0"/>
              </a:rPr>
              <a:t>Ask participants to develop a plan to improve the immunization rates in their office</a:t>
            </a:r>
          </a:p>
          <a:p>
            <a:pPr indent="232078">
              <a:buFontTx/>
              <a:buChar char="•"/>
              <a:defRPr/>
            </a:pPr>
            <a:r>
              <a:rPr lang="en-US" sz="1000" b="1" dirty="0">
                <a:latin typeface="Calibri" panose="020F0502020204030204" pitchFamily="34" charset="0"/>
                <a:cs typeface="Calibri" panose="020F0502020204030204" pitchFamily="34"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Tree>
    <p:extLst>
      <p:ext uri="{BB962C8B-B14F-4D97-AF65-F5344CB8AC3E}">
        <p14:creationId xmlns:p14="http://schemas.microsoft.com/office/powerpoint/2010/main" val="241349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ACIP has developed immunization schedules for children, adolescents and adults in which recommendations are given to aid in the prevention of vaccine preventable diseases. In last year’s November meeting, ACIP along with other partnering organizations met and approved </a:t>
            </a:r>
            <a:r>
              <a:rPr lang="en-US" sz="1200" baseline="0" dirty="0">
                <a:latin typeface="+mn-lt"/>
                <a:cs typeface="Arial" panose="020B0604020202020204" pitchFamily="34" charset="0"/>
              </a:rPr>
              <a:t>the </a:t>
            </a:r>
            <a:r>
              <a:rPr lang="en-US" sz="1200" b="1" i="1" baseline="0" dirty="0">
                <a:latin typeface="+mn-lt"/>
                <a:cs typeface="Arial" panose="020B0604020202020204" pitchFamily="34" charset="0"/>
              </a:rPr>
              <a:t>2022 Recommended Child and Adolescent Immunization Schedule for ages 18 years or younger. </a:t>
            </a:r>
            <a:r>
              <a:rPr lang="en-US" sz="1200" b="0" i="0" baseline="0" dirty="0">
                <a:latin typeface="+mn-lt"/>
                <a:cs typeface="Arial" panose="020B0604020202020204" pitchFamily="34" charset="0"/>
              </a:rPr>
              <a:t>These changes </a:t>
            </a:r>
            <a:r>
              <a:rPr lang="en-US" sz="1200" baseline="0" dirty="0">
                <a:latin typeface="+mn-lt"/>
                <a:cs typeface="Arial" panose="020B0604020202020204" pitchFamily="34" charset="0"/>
              </a:rPr>
              <a:t>became effective when the MMWR was published.</a:t>
            </a:r>
            <a:endParaRPr lang="en-US" sz="1200" dirty="0">
              <a:latin typeface="+mn-lt"/>
              <a:cs typeface="Arial" panose="020B0604020202020204" pitchFamily="34" charset="0"/>
            </a:endParaRPr>
          </a:p>
          <a:p>
            <a:pPr>
              <a:lnSpc>
                <a:spcPct val="90000"/>
              </a:lnSpc>
              <a:spcBef>
                <a:spcPct val="20000"/>
              </a:spcBef>
              <a:buFontTx/>
              <a:buNone/>
            </a:pPr>
            <a:endParaRPr lang="en-US" sz="1200" dirty="0">
              <a:latin typeface="+mn-lt"/>
              <a:cs typeface="Arial" panose="020B0604020202020204" pitchFamily="34" charset="0"/>
            </a:endParaRPr>
          </a:p>
          <a:p>
            <a:pPr>
              <a:lnSpc>
                <a:spcPct val="90000"/>
              </a:lnSpc>
              <a:spcBef>
                <a:spcPct val="20000"/>
              </a:spcBef>
              <a:buFontTx/>
              <a:buNone/>
            </a:pPr>
            <a:r>
              <a:rPr lang="en-US" sz="1200" b="1" i="1" dirty="0">
                <a:latin typeface="+mn-lt"/>
                <a:cs typeface="Arial" panose="020B0604020202020204" pitchFamily="34" charset="0"/>
              </a:rPr>
              <a:t>It is important</a:t>
            </a:r>
            <a:r>
              <a:rPr lang="en-US" sz="1200" b="1" i="1" baseline="0" dirty="0">
                <a:latin typeface="+mn-lt"/>
                <a:cs typeface="Arial" panose="020B0604020202020204" pitchFamily="34" charset="0"/>
              </a:rPr>
              <a:t> to remember that:</a:t>
            </a:r>
          </a:p>
          <a:p>
            <a:pPr>
              <a:lnSpc>
                <a:spcPct val="90000"/>
              </a:lnSpc>
              <a:spcBef>
                <a:spcPct val="20000"/>
              </a:spcBef>
              <a:buFontTx/>
              <a:buNone/>
            </a:pPr>
            <a:r>
              <a:rPr lang="en-US" sz="1200" b="1" i="1" dirty="0">
                <a:latin typeface="+mn-lt"/>
                <a:cs typeface="Arial" panose="020B0604020202020204" pitchFamily="34" charset="0"/>
              </a:rPr>
              <a:t>-All staff and providers should use the </a:t>
            </a:r>
            <a:r>
              <a:rPr lang="en-US" sz="1200" b="1" i="1" u="sng" dirty="0">
                <a:latin typeface="+mn-lt"/>
                <a:cs typeface="Arial" panose="020B0604020202020204" pitchFamily="34" charset="0"/>
              </a:rPr>
              <a:t>same</a:t>
            </a:r>
            <a:r>
              <a:rPr lang="en-US" sz="1200" b="1" i="1" dirty="0">
                <a:latin typeface="+mn-lt"/>
                <a:cs typeface="Arial" panose="020B0604020202020204" pitchFamily="34" charset="0"/>
              </a:rPr>
              <a:t> immunization schedule. Please ensure you are using this most up to date version. </a:t>
            </a:r>
          </a:p>
          <a:p>
            <a:endParaRPr lang="en-US" sz="1200" dirty="0">
              <a:latin typeface="+mn-lt"/>
              <a:cs typeface="Arial" panose="020B0604020202020204" pitchFamily="34" charset="0"/>
            </a:endParaRPr>
          </a:p>
          <a:p>
            <a:r>
              <a:rPr lang="en-US" sz="1200" b="1" dirty="0">
                <a:latin typeface="+mn-lt"/>
                <a:cs typeface="Arial" panose="020B0604020202020204" pitchFamily="34" charset="0"/>
              </a:rPr>
              <a:t>References:</a:t>
            </a:r>
          </a:p>
          <a:p>
            <a:pPr marL="237112" indent="-237112">
              <a:buAutoNum type="arabicPeriod"/>
            </a:pPr>
            <a:r>
              <a:rPr lang="en-US" sz="1200" dirty="0">
                <a:latin typeface="+mn-lt"/>
                <a:ea typeface="Segoe UI" panose="020B050204020402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http://www.cdc.gov/vaccines/schedules/hcp/child-adolescent.html</a:t>
            </a:r>
            <a:r>
              <a:rPr lang="en-US" sz="1200" dirty="0">
                <a:latin typeface="+mn-lt"/>
                <a:ea typeface="Segoe UI" panose="020B0502040204020203" pitchFamily="34" charset="0"/>
                <a:cs typeface="Arial" panose="020B0604020202020204" pitchFamily="34" charset="0"/>
              </a:rPr>
              <a:t> </a:t>
            </a:r>
          </a:p>
          <a:p>
            <a:pPr defTabSz="940826">
              <a:defRPr/>
            </a:pPr>
            <a:r>
              <a:rPr lang="en-US" sz="1200" b="0" dirty="0">
                <a:latin typeface="+mn-lt"/>
                <a:cs typeface="Arial" panose="020B0604020202020204" pitchFamily="34" charset="0"/>
              </a:rPr>
              <a:t>2.   </a:t>
            </a:r>
            <a:r>
              <a:rPr lang="en-US" sz="1200" dirty="0">
                <a:latin typeface="+mn-lt"/>
                <a:ea typeface="Segoe UI" panose="020B050204020402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http://www.cdc.gov/vaccines/schedules/hcp/adult.html</a:t>
            </a:r>
            <a:r>
              <a:rPr lang="en-US" sz="1200" dirty="0">
                <a:latin typeface="+mn-lt"/>
                <a:ea typeface="Segoe UI" panose="020B0502040204020203" pitchFamily="34" charset="0"/>
                <a:cs typeface="Arial" panose="020B0604020202020204" pitchFamily="34" charset="0"/>
              </a:rPr>
              <a:t> </a:t>
            </a:r>
            <a:endParaRPr lang="en-US" u="none" dirty="0">
              <a:cs typeface="Arial" charset="0"/>
            </a:endParaRPr>
          </a:p>
          <a:p>
            <a:endParaRPr lang="en-US" dirty="0"/>
          </a:p>
        </p:txBody>
      </p:sp>
      <p:sp>
        <p:nvSpPr>
          <p:cNvPr id="4" name="Slide Number Placeholder 3"/>
          <p:cNvSpPr>
            <a:spLocks noGrp="1"/>
          </p:cNvSpPr>
          <p:nvPr>
            <p:ph type="sldNum" sz="quarter" idx="5"/>
          </p:nvPr>
        </p:nvSpPr>
        <p:spPr/>
        <p:txBody>
          <a:bodyPr/>
          <a:lstStyle/>
          <a:p>
            <a:fld id="{42FBD0A8-3735-4B25-B0D5-9F9DB832A547}" type="slidenum">
              <a:rPr lang="en-US" smtClean="0"/>
              <a:t>8</a:t>
            </a:fld>
            <a:endParaRPr lang="en-US"/>
          </a:p>
        </p:txBody>
      </p:sp>
    </p:spTree>
    <p:extLst>
      <p:ext uri="{BB962C8B-B14F-4D97-AF65-F5344CB8AC3E}">
        <p14:creationId xmlns:p14="http://schemas.microsoft.com/office/powerpoint/2010/main" val="171903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58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dirty="0">
                <a:latin typeface="+mn-lt"/>
                <a:cs typeface="Arial" panose="020B0604020202020204" pitchFamily="34" charset="0"/>
              </a:rPr>
              <a:t>So, diving in, we’ll start with the cover page in which:</a:t>
            </a:r>
          </a:p>
          <a:p>
            <a:pPr marL="176405" marR="0" lvl="0" indent="-176405" algn="l" defTabSz="9758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latin typeface="+mn-lt"/>
                <a:cs typeface="Arial" panose="020B0604020202020204" pitchFamily="34" charset="0"/>
              </a:rPr>
              <a:t>The layout remains the same, and where you can still find the “How To Use” table, a table with acronyms and brand names for vaccines listed in the schedule, list of organizations that participate in the approval of the schedule, VAERS Reporting Information and a Helpful Information section. </a:t>
            </a:r>
          </a:p>
          <a:p>
            <a:pPr marL="0" marR="0" lvl="0" indent="0" algn="l" defTabSz="9758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dirty="0">
                <a:latin typeface="+mn-lt"/>
                <a:cs typeface="Arial" panose="020B0604020202020204" pitchFamily="34" charset="0"/>
              </a:rPr>
              <a:t>Changes include:</a:t>
            </a:r>
          </a:p>
          <a:p>
            <a:pPr algn="l"/>
            <a:r>
              <a:rPr lang="en-US" sz="1200" b="0" i="0" dirty="0">
                <a:solidFill>
                  <a:srgbClr val="000000"/>
                </a:solidFill>
                <a:effectLst/>
                <a:latin typeface="+mn-lt"/>
              </a:rPr>
              <a:t>• Dengue vaccine (DENGVAXIA) has been added to the table of vaccine abbreviations and trade names.</a:t>
            </a:r>
          </a:p>
          <a:p>
            <a:pPr algn="l"/>
            <a:r>
              <a:rPr lang="en-US" sz="1200" b="0" i="0" dirty="0">
                <a:solidFill>
                  <a:srgbClr val="000000"/>
                </a:solidFill>
                <a:effectLst/>
                <a:latin typeface="+mn-lt"/>
              </a:rPr>
              <a:t>• A 5th step asking health care providers to review the appendix, which lists the contraindications and precautions for each vaccine type has been added to the “How to use” table.</a:t>
            </a:r>
          </a:p>
          <a:p>
            <a:pPr algn="l"/>
            <a:r>
              <a:rPr lang="en-US" sz="1200" b="0" i="0" dirty="0">
                <a:solidFill>
                  <a:srgbClr val="000000"/>
                </a:solidFill>
                <a:effectLst/>
                <a:latin typeface="+mn-lt"/>
              </a:rPr>
              <a:t>• Instructions on how health care providers can contact CDC with questions and comments about the schedule have been added.</a:t>
            </a:r>
          </a:p>
          <a:p>
            <a:pPr algn="l"/>
            <a:r>
              <a:rPr lang="en-US" sz="1200" b="0" i="0" dirty="0">
                <a:solidFill>
                  <a:srgbClr val="000000"/>
                </a:solidFill>
                <a:effectLst/>
                <a:latin typeface="+mn-lt"/>
              </a:rPr>
              <a:t>• The helpful information’s section was updated to include information on accessing Vaccine Information Statements.</a:t>
            </a:r>
          </a:p>
          <a:p>
            <a:pPr algn="l"/>
            <a:r>
              <a:rPr lang="en-US" sz="1200" b="0" i="0" dirty="0">
                <a:solidFill>
                  <a:srgbClr val="000000"/>
                </a:solidFill>
                <a:effectLst/>
                <a:latin typeface="+mn-lt"/>
              </a:rPr>
              <a:t>• A QR code for providers to access the immunization schedule online has been added.</a:t>
            </a:r>
          </a:p>
          <a:p>
            <a:endParaRPr lang="en-US" sz="1200" b="1" u="none" dirty="0">
              <a:latin typeface="+mn-lt"/>
              <a:cs typeface="Arial" panose="020B0604020202020204" pitchFamily="34" charset="0"/>
            </a:endParaRPr>
          </a:p>
          <a:p>
            <a:r>
              <a:rPr lang="en-US" sz="1200" b="1" dirty="0">
                <a:latin typeface="+mn-lt"/>
              </a:rPr>
              <a:t>References:</a:t>
            </a:r>
          </a:p>
          <a:p>
            <a:pPr marL="235207" marR="0" lvl="0" indent="-235207" algn="l" defTabSz="940826" rtl="0" eaLnBrk="1" fontAlgn="auto" latinLnBrk="0" hangingPunct="1">
              <a:lnSpc>
                <a:spcPct val="100000"/>
              </a:lnSpc>
              <a:spcBef>
                <a:spcPts val="0"/>
              </a:spcBef>
              <a:spcAft>
                <a:spcPts val="0"/>
              </a:spcAft>
              <a:buClrTx/>
              <a:buSzTx/>
              <a:buFontTx/>
              <a:buAutoNum type="arabicPeriod"/>
              <a:tabLst/>
              <a:defRPr/>
            </a:pPr>
            <a:r>
              <a:rPr lang="en-US" sz="1200" b="0" dirty="0">
                <a:latin typeface="+mn-lt"/>
                <a:ea typeface="Segoe UI" panose="020B0502040204020203" pitchFamily="34" charset="0"/>
                <a:cs typeface="Segoe UI" panose="020B0502040204020203" pitchFamily="34" charset="0"/>
                <a:hlinkClick r:id="rId3"/>
              </a:rPr>
              <a:t>https://www.cdc.gov/vaccines/schedules/hcp/imz/child-adolescent.html</a:t>
            </a:r>
            <a:r>
              <a:rPr lang="en-US" sz="1200" b="0" u="none" dirty="0">
                <a:latin typeface="+mn-lt"/>
                <a:ea typeface="Segoe UI" panose="020B0502040204020203" pitchFamily="34" charset="0"/>
                <a:cs typeface="Segoe UI" panose="020B0502040204020203" pitchFamily="34" charset="0"/>
              </a:rPr>
              <a:t>, Child and Adolescent Immunization Schedule, Recommendations for Ages 18 years or Younger, United States, 2022  </a:t>
            </a:r>
            <a:endParaRPr lang="en-US" sz="1200" b="0" u="none"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7C0E7FDD-2F6E-494A-8C67-8EB0DA30143E}" type="slidenum">
              <a:rPr lang="en-US" smtClean="0"/>
              <a:t>9</a:t>
            </a:fld>
            <a:endParaRPr lang="en-US"/>
          </a:p>
        </p:txBody>
      </p:sp>
    </p:spTree>
    <p:extLst>
      <p:ext uri="{BB962C8B-B14F-4D97-AF65-F5344CB8AC3E}">
        <p14:creationId xmlns:p14="http://schemas.microsoft.com/office/powerpoint/2010/main" val="129985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101"/>
            <a:ext cx="9867900" cy="753883"/>
          </a:xfrm>
          <a:prstGeom prst="rect">
            <a:avLst/>
          </a:prstGeom>
        </p:spPr>
      </p:pic>
      <p:sp>
        <p:nvSpPr>
          <p:cNvPr id="2" name="Title 1"/>
          <p:cNvSpPr>
            <a:spLocks noGrp="1"/>
          </p:cNvSpPr>
          <p:nvPr>
            <p:ph type="ctrTitle" hasCustomPrompt="1"/>
          </p:nvPr>
        </p:nvSpPr>
        <p:spPr>
          <a:xfrm>
            <a:off x="533398" y="1669122"/>
            <a:ext cx="8686800" cy="779862"/>
          </a:xfrm>
          <a:prstGeom prst="rect">
            <a:avLst/>
          </a:prstGeom>
        </p:spPr>
        <p:txBody>
          <a:bodyPr anchor="ctr" anchorCtr="0">
            <a:normAutofit/>
          </a:bodyPr>
          <a:lstStyle>
            <a:lvl1pPr algn="l">
              <a:defRPr sz="4000" baseline="0">
                <a:solidFill>
                  <a:srgbClr val="EC1C28"/>
                </a:solidFill>
                <a:latin typeface="Segoe UI" panose="020B0502040204020203" pitchFamily="34" charset="0"/>
                <a:cs typeface="Segoe UI Light" panose="020B0502040204020203" pitchFamily="34" charset="0"/>
              </a:defRPr>
            </a:lvl1pPr>
          </a:lstStyle>
          <a:p>
            <a:r>
              <a:rPr lang="en-US" dirty="0"/>
              <a:t>Title Heading 1 (as needed)</a:t>
            </a:r>
          </a:p>
        </p:txBody>
      </p:sp>
      <p:sp>
        <p:nvSpPr>
          <p:cNvPr id="16" name="Text Placeholder 15"/>
          <p:cNvSpPr>
            <a:spLocks noGrp="1"/>
          </p:cNvSpPr>
          <p:nvPr>
            <p:ph type="body" sz="quarter" idx="10" hasCustomPrompt="1"/>
          </p:nvPr>
        </p:nvSpPr>
        <p:spPr>
          <a:xfrm>
            <a:off x="530352" y="2551176"/>
            <a:ext cx="8686800" cy="577143"/>
          </a:xfrm>
          <a:prstGeom prst="rect">
            <a:avLst/>
          </a:prstGeom>
        </p:spPr>
        <p:txBody>
          <a:bodyPr wrap="none" anchor="ctr" anchorCtr="0"/>
          <a:lstStyle>
            <a:lvl1pPr marL="0" indent="0" algn="l">
              <a:lnSpc>
                <a:spcPct val="100000"/>
              </a:lnSpc>
              <a:buNone/>
              <a:defRPr sz="4000" baseline="0">
                <a:solidFill>
                  <a:schemeClr val="bg1"/>
                </a:solidFill>
                <a:latin typeface="Segoe UI" panose="020B0502040204020203" pitchFamily="34" charset="0"/>
                <a:cs typeface="Segoe UI" panose="020B0502040204020203" pitchFamily="34" charset="0"/>
              </a:defRPr>
            </a:lvl1pPr>
            <a:lvl5pPr marL="1828800" indent="0">
              <a:buNone/>
              <a:defRPr/>
            </a:lvl5pPr>
          </a:lstStyle>
          <a:p>
            <a:pPr algn="ctr"/>
            <a:r>
              <a:rPr lang="en-US" sz="4500" dirty="0">
                <a:solidFill>
                  <a:schemeClr val="bg1"/>
                </a:solidFill>
                <a:latin typeface="Segoe UI Light" panose="020B0502040204020203" pitchFamily="34" charset="0"/>
              </a:rPr>
              <a:t>Title Heading 2</a:t>
            </a:r>
          </a:p>
        </p:txBody>
      </p:sp>
      <p:sp>
        <p:nvSpPr>
          <p:cNvPr id="20" name="Text Placeholder 19"/>
          <p:cNvSpPr>
            <a:spLocks noGrp="1"/>
          </p:cNvSpPr>
          <p:nvPr>
            <p:ph type="body" sz="quarter" idx="12" hasCustomPrompt="1"/>
          </p:nvPr>
        </p:nvSpPr>
        <p:spPr>
          <a:xfrm>
            <a:off x="533400" y="5396580"/>
            <a:ext cx="9633585" cy="419620"/>
          </a:xfrm>
          <a:prstGeom prst="rect">
            <a:avLst/>
          </a:prstGeom>
        </p:spPr>
        <p:txBody>
          <a:bodyPr/>
          <a:lstStyle>
            <a:lvl1pPr marL="0" indent="0">
              <a:buNone/>
              <a:defRPr sz="2000" baseline="0">
                <a:solidFill>
                  <a:schemeClr val="tx1">
                    <a:lumMod val="65000"/>
                    <a:lumOff val="35000"/>
                  </a:schemeClr>
                </a:solidFill>
                <a:latin typeface="Segoe UI" panose="020B0502040204020203" pitchFamily="34" charset="0"/>
                <a:cs typeface="Segoe UI Light" panose="020B0502040204020203" pitchFamily="34" charset="0"/>
              </a:defRPr>
            </a:lvl1pPr>
          </a:lstStyle>
          <a:p>
            <a:pPr lvl="0"/>
            <a:r>
              <a:rPr lang="en-US" dirty="0"/>
              <a:t>Audience   /   Presenter’s name   /   Date</a:t>
            </a:r>
          </a:p>
        </p:txBody>
      </p:sp>
      <p:sp>
        <p:nvSpPr>
          <p:cNvPr id="5" name="Text Placeholder 4"/>
          <p:cNvSpPr>
            <a:spLocks noGrp="1"/>
          </p:cNvSpPr>
          <p:nvPr>
            <p:ph type="body" sz="quarter" idx="13" hasCustomPrompt="1"/>
          </p:nvPr>
        </p:nvSpPr>
        <p:spPr>
          <a:xfrm>
            <a:off x="6273800" y="3390900"/>
            <a:ext cx="2959100" cy="406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solidFill>
                  <a:schemeClr val="tx1">
                    <a:lumMod val="65000"/>
                    <a:lumOff val="35000"/>
                  </a:schemeClr>
                </a:solidFill>
                <a:latin typeface="Segoe UI"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chemeClr val="tx1">
                    <a:lumMod val="75000"/>
                    <a:lumOff val="25000"/>
                  </a:schemeClr>
                </a:solidFill>
                <a:latin typeface="Segoe UI Light" panose="020B0502040204020203" pitchFamily="34" charset="0"/>
                <a:cs typeface="Segoe UI Light" panose="020B0502040204020203" pitchFamily="34" charset="0"/>
              </a:rPr>
              <a:t>Sub Heading (as needed)</a:t>
            </a:r>
          </a:p>
          <a:p>
            <a:pPr lvl="0"/>
            <a:endParaRPr lang="en-US" dirty="0"/>
          </a:p>
        </p:txBody>
      </p:sp>
    </p:spTree>
    <p:extLst>
      <p:ext uri="{BB962C8B-B14F-4D97-AF65-F5344CB8AC3E}">
        <p14:creationId xmlns:p14="http://schemas.microsoft.com/office/powerpoint/2010/main" val="130420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solidFill>
                  <a:prstClr val="black">
                    <a:tint val="75000"/>
                  </a:prstClr>
                </a:solidFill>
              </a:rPr>
              <a:pPr>
                <a:defRPr/>
              </a:pPr>
              <a:t>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656581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w/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61621"/>
            <a:ext cx="10515600" cy="731520"/>
          </a:xfrm>
          <a:prstGeom prst="rect">
            <a:avLst/>
          </a:prstGeom>
        </p:spPr>
        <p:txBody>
          <a:bodyPr>
            <a:normAutofit/>
          </a:bodyPr>
          <a:lstStyle>
            <a:lvl1pPr>
              <a:defRPr sz="4000" baseline="0">
                <a:solidFill>
                  <a:schemeClr val="tx1">
                    <a:lumMod val="65000"/>
                    <a:lumOff val="35000"/>
                  </a:schemeClr>
                </a:solidFill>
                <a:latin typeface="Segoe UI" panose="020B0502040204020203" pitchFamily="34" charset="0"/>
                <a:cs typeface="Segoe UI" panose="020B0502040204020203" pitchFamily="34" charset="0"/>
              </a:defRPr>
            </a:lvl1pPr>
          </a:lstStyle>
          <a:p>
            <a:r>
              <a:rPr lang="en-US" dirty="0"/>
              <a:t>Page Title (Segoe UI – 40)</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Tree>
    <p:extLst>
      <p:ext uri="{BB962C8B-B14F-4D97-AF65-F5344CB8AC3E}">
        <p14:creationId xmlns:p14="http://schemas.microsoft.com/office/powerpoint/2010/main" val="187514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w/1 content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61619"/>
            <a:ext cx="10515600" cy="731520"/>
          </a:xfrm>
          <a:prstGeom prst="rect">
            <a:avLst/>
          </a:prstGeom>
        </p:spPr>
        <p:txBody>
          <a:bodyPr>
            <a:normAutofit/>
          </a:bodyPr>
          <a:lstStyle>
            <a:lvl1pPr>
              <a:defRPr sz="4000" baseline="0">
                <a:solidFill>
                  <a:schemeClr val="tx1">
                    <a:lumMod val="65000"/>
                    <a:lumOff val="35000"/>
                  </a:schemeClr>
                </a:solidFill>
                <a:latin typeface="Segoe UI" panose="020B0502040204020203" pitchFamily="34" charset="0"/>
                <a:cs typeface="Segoe UI" panose="020B0502040204020203" pitchFamily="34" charset="0"/>
              </a:defRPr>
            </a:lvl1pPr>
          </a:lstStyle>
          <a:p>
            <a:r>
              <a:rPr lang="en-US" dirty="0"/>
              <a:t>Page Title (Segoe UI – 40)</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Tree>
    <p:extLst>
      <p:ext uri="{BB962C8B-B14F-4D97-AF65-F5344CB8AC3E}">
        <p14:creationId xmlns:p14="http://schemas.microsoft.com/office/powerpoint/2010/main" val="217361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w/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61619"/>
            <a:ext cx="10515600" cy="731520"/>
          </a:xfrm>
          <a:prstGeom prst="rect">
            <a:avLst/>
          </a:prstGeom>
        </p:spPr>
        <p:txBody>
          <a:bodyPr>
            <a:normAutofit/>
          </a:bodyPr>
          <a:lstStyle>
            <a:lvl1pPr>
              <a:defRPr sz="4000" baseline="0">
                <a:solidFill>
                  <a:schemeClr val="tx1">
                    <a:lumMod val="65000"/>
                    <a:lumOff val="35000"/>
                  </a:schemeClr>
                </a:solidFill>
                <a:latin typeface="Segoe UI" panose="020B0502040204020203" pitchFamily="34" charset="0"/>
                <a:cs typeface="Segoe UI" panose="020B0502040204020203" pitchFamily="34" charset="0"/>
              </a:defRPr>
            </a:lvl1pPr>
          </a:lstStyle>
          <a:p>
            <a:r>
              <a:rPr lang="en-US" dirty="0"/>
              <a:t>Page Title (Segoe UI – 40)</a:t>
            </a:r>
          </a:p>
        </p:txBody>
      </p:sp>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sz="200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sz="2000" baseline="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Tree>
    <p:extLst>
      <p:ext uri="{BB962C8B-B14F-4D97-AF65-F5344CB8AC3E}">
        <p14:creationId xmlns:p14="http://schemas.microsoft.com/office/powerpoint/2010/main" val="220812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solidFill>
                  <a:schemeClr val="tx1">
                    <a:lumMod val="65000"/>
                    <a:lumOff val="35000"/>
                  </a:schemeClr>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solidFill>
                  <a:schemeClr val="tx1">
                    <a:lumMod val="65000"/>
                    <a:lumOff val="35000"/>
                  </a:schemeClr>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658934"/>
            <a:ext cx="10515600" cy="731520"/>
          </a:xfrm>
          <a:prstGeom prst="rect">
            <a:avLst/>
          </a:prstGeom>
        </p:spPr>
        <p:txBody>
          <a:bodyPr>
            <a:normAutofit/>
          </a:bodyPr>
          <a:lstStyle>
            <a:lvl1pPr>
              <a:defRPr sz="4000" baseline="0">
                <a:solidFill>
                  <a:schemeClr val="tx1">
                    <a:lumMod val="65000"/>
                    <a:lumOff val="35000"/>
                  </a:schemeClr>
                </a:solidFill>
                <a:latin typeface="Segoe UI" panose="020B0502040204020203" pitchFamily="34" charset="0"/>
                <a:cs typeface="Segoe UI" panose="020B0502040204020203" pitchFamily="34" charset="0"/>
              </a:defRPr>
            </a:lvl1pPr>
          </a:lstStyle>
          <a:p>
            <a:r>
              <a:rPr lang="en-US" dirty="0"/>
              <a:t>Page Title (Segoe UI – 40)</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2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solidFill>
                  <a:schemeClr val="tx1">
                    <a:lumMod val="65000"/>
                    <a:lumOff val="35000"/>
                  </a:schemeClr>
                </a:solidFill>
                <a:latin typeface="Segoe UI" panose="020B05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lumMod val="65000"/>
                    <a:lumOff val="35000"/>
                  </a:schemeClr>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solidFill>
                  <a:schemeClr val="tx1">
                    <a:lumMod val="65000"/>
                    <a:lumOff val="35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203017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39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1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Headin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4012"/>
            <a:ext cx="9867900" cy="753883"/>
          </a:xfrm>
          <a:prstGeom prst="rect">
            <a:avLst/>
          </a:prstGeom>
        </p:spPr>
      </p:pic>
      <p:sp>
        <p:nvSpPr>
          <p:cNvPr id="5" name="Text Placeholder 4"/>
          <p:cNvSpPr>
            <a:spLocks noGrp="1"/>
          </p:cNvSpPr>
          <p:nvPr>
            <p:ph type="body" sz="quarter" idx="10" hasCustomPrompt="1"/>
          </p:nvPr>
        </p:nvSpPr>
        <p:spPr>
          <a:xfrm>
            <a:off x="571498" y="2508690"/>
            <a:ext cx="8686800" cy="644525"/>
          </a:xfrm>
          <a:prstGeom prst="rect">
            <a:avLst/>
          </a:prstGeom>
        </p:spPr>
        <p:txBody>
          <a:bodyPr wrap="none" anchor="ctr" anchorCtr="0"/>
          <a:lstStyle>
            <a:lvl1pPr>
              <a:defRPr sz="4000" baseline="0">
                <a:solidFill>
                  <a:schemeClr val="bg1"/>
                </a:solidFill>
                <a:latin typeface="Segoe UI" panose="020B0502040204020203" pitchFamily="34" charset="0"/>
              </a:defRPr>
            </a:lvl1pPr>
          </a:lstStyle>
          <a:p>
            <a:pPr lvl="0"/>
            <a:r>
              <a:rPr lang="en-US" dirty="0"/>
              <a:t>SECTION HEADING</a:t>
            </a:r>
          </a:p>
        </p:txBody>
      </p:sp>
    </p:spTree>
    <p:extLst>
      <p:ext uri="{BB962C8B-B14F-4D97-AF65-F5344CB8AC3E}">
        <p14:creationId xmlns:p14="http://schemas.microsoft.com/office/powerpoint/2010/main" val="70306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1175027630"/>
      </p:ext>
    </p:extLst>
  </p:cSld>
  <p:clrMap bg1="lt1" tx1="dk1" bg2="lt2" tx2="dk2" accent1="accent1" accent2="accent2" accent3="accent3" accent4="accent4" accent5="accent5" accent6="accent6" hlink="hlink" folHlink="folHlink"/>
  <p:sldLayoutIdLst>
    <p:sldLayoutId id="2147483709" r:id="rId1"/>
    <p:sldLayoutId id="2147483686" r:id="rId2"/>
    <p:sldLayoutId id="2147483708" r:id="rId3"/>
    <p:sldLayoutId id="2147483665" r:id="rId4"/>
    <p:sldLayoutId id="2147483678" r:id="rId5"/>
    <p:sldLayoutId id="2147483670" r:id="rId6"/>
    <p:sldLayoutId id="2147483711" r:id="rId7"/>
    <p:sldLayoutId id="2147483712" r:id="rId8"/>
    <p:sldLayoutId id="2147483713" r:id="rId9"/>
    <p:sldLayoutId id="2147483714" r:id="rId10"/>
  </p:sldLayoutIdLst>
  <p:txStyles>
    <p:titleStyle>
      <a:lvl1pPr algn="l" defTabSz="914400" rtl="0" eaLnBrk="1" latinLnBrk="0" hangingPunct="1">
        <a:lnSpc>
          <a:spcPct val="90000"/>
        </a:lnSpc>
        <a:spcBef>
          <a:spcPct val="0"/>
        </a:spcBef>
        <a:buNone/>
        <a:defRPr sz="4000"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www.cdc.gov/vaccines/schedules/hcp/imz/child-adolescent.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cdc.gov/vaccines/schedules/hcp/imz/child-adolescent.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www.cdc.gov/vaccines/schedules/hcp/imz/child-adolescent.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www.cdc.gov/vaccines/schedules/hcp/imz/child-adolescent.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vaccines/hcp/acip-recs/general-recs/index.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vaccines/hcp/acip-recs/general-recs/general-recs-errata.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vaccines/hcp/acip-recs/general-recs/general-recs-errata.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cdc.gov/vaccines/schedules/downloads/child/job-aids/tdap-2.pdf" TargetMode="External"/><Relationship Id="rId5" Type="http://schemas.openxmlformats.org/officeDocument/2006/relationships/hyperlink" Target="https://www.cdc.gov/vaccines/schedules/downloads/child/job-aids/tdap-1.pdf" TargetMode="External"/><Relationship Id="rId4" Type="http://schemas.openxmlformats.org/officeDocument/2006/relationships/hyperlink" Target="https://www.cdc.gov/vaccines/schedules/downloads/child/job-aids/dtap.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cdc.gov/vaccines/schedules/downloads/child/job-aids/hib-pedvax.pdf" TargetMode="External"/><Relationship Id="rId4" Type="http://schemas.openxmlformats.org/officeDocument/2006/relationships/hyperlink" Target="https://www.cdc.gov/vaccines/schedules/downloads/child/job-aids/hib-actHib.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dc.gov/vaccines/schedules/hcp/child-adolescent.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flu/prevent/nasalspray.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www.cdc.gov/vaccines/schedules/hcp/imz/child-adolescent.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flu/prevent/nasalspray.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cdc.gov/vaccines/schedules/hcp/imz/child-adolescent.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vaccines/covid-19/clinical-considerations/covid-19-vaccines-us.html"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www.cdc.gov/vaccines/schedules/downloads/child/job-aids/pneumococcal.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s://www.cdc.gov/vaccines/schedules/downloads/child/job-aids/ipv.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vaccines/covid-19/clinical-considerations/interim-considerations-us.html#recommendations"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c.gov/vaccines/covid-19/clinical-considerations/interim-considerations-us.html#recommendations"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c.gov/vaccines/covid-19/clinical-considerations/interim-considerations-us.html#recommendation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s://www.cdc.gov/vaccines/covid-19/downloads/COVID-19-immunization-schedule-ages-5yrs-older.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cdc.gov/vaccines/covid-19/clinical-considerations/interim-considerations-us.html#recommendations"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s://www.cdc.gov/vaccines/covid-19/downloads/COVID-19-immunization-schedule-ages-5yrs-older.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cdc.gov/vaccines/schedules/hcp/imz/child-adolescent.html"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hyperlink" Target="https://www.cdc.gov/vaccines/schedules/hcp/imz/adult.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onder.cdc.gov/nndss/nndss_annual_tables_menu.asp"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c.gov/vaccines/schedules/vacc-updates/heplisav-b.html"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www.healthit.gov/sites/default/files/nlc_shared_decision_making_fact_sheet.pdf"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www.cdc.gov/vaccines/schedules/hcp/imz/adult.html"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cdc.gov/coronavirus/2019-ncov/vaccines/recommendations/adolescents.html"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hyperlink" Target="https://www.cdc.gov/vaccines/covid-19/downloads/COVID-19-immunization-schedule-ages-5yrs-older.pdf" TargetMode="External"/><Relationship Id="rId4" Type="http://schemas.openxmlformats.org/officeDocument/2006/relationships/hyperlink" Target="https://www.cdc.gov/vaccines/covid-19/clinical-considerations/interim-considerations-us.html#recommendations"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cdc.gov/coronavirus/2019-ncov/vaccines/recommendations/adolescents.html"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hyperlink" Target="https://www.cdc.gov/vaccines/covid-19/downloads/COVID-19-immunization-schedule-ages-5yrs-older.pdf" TargetMode="External"/><Relationship Id="rId4" Type="http://schemas.openxmlformats.org/officeDocument/2006/relationships/hyperlink" Target="https://www.cdc.gov/vaccines/covid-19/clinical-considerations/interim-considerations-us.html#recommendation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cdc.gov/coronavirus/2019-ncov/vaccines/recommendations/adolescents.html"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hyperlink" Target="https://www.cdc.gov/vaccines/covid-19/downloads/COVID-19-immunization-schedule-ages-5yrs-older.pdf" TargetMode="External"/><Relationship Id="rId4" Type="http://schemas.openxmlformats.org/officeDocument/2006/relationships/hyperlink" Target="https://www.cdc.gov/vaccines/covid-19/clinical-considerations/interim-considerations-us.html#recommendations"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vaccines/acip/members/index.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ph.georgia.gov/immunization-section"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hyperlink" Target="https://pngimg.com/download/38188"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cdc.gov/vaccines/schedules/hcp/child-adolescent.html"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hyperlink" Target="https://www.cdc.gov/vaccines/schedules/hcp/imz/child-adolescen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708" y="1371600"/>
            <a:ext cx="11850129" cy="1077384"/>
          </a:xfrm>
        </p:spPr>
        <p:txBody>
          <a:bodyPr>
            <a:normAutofit fontScale="90000"/>
          </a:bodyPr>
          <a:lstStyle/>
          <a:p>
            <a:r>
              <a:rPr lang="en-US" dirty="0"/>
              <a:t>Childhood, Adolescent, and Adult Immunization Schedule</a:t>
            </a:r>
          </a:p>
        </p:txBody>
      </p:sp>
      <p:sp>
        <p:nvSpPr>
          <p:cNvPr id="3" name="Text Placeholder 2"/>
          <p:cNvSpPr>
            <a:spLocks noGrp="1"/>
          </p:cNvSpPr>
          <p:nvPr>
            <p:ph type="body" sz="quarter" idx="10"/>
          </p:nvPr>
        </p:nvSpPr>
        <p:spPr>
          <a:xfrm>
            <a:off x="533399" y="2547302"/>
            <a:ext cx="10328190" cy="577143"/>
          </a:xfrm>
        </p:spPr>
        <p:txBody>
          <a:bodyPr/>
          <a:lstStyle/>
          <a:p>
            <a:r>
              <a:rPr lang="en-US" dirty="0"/>
              <a:t>Review of the Recommended Schedule</a:t>
            </a:r>
          </a:p>
        </p:txBody>
      </p:sp>
      <p:sp>
        <p:nvSpPr>
          <p:cNvPr id="4" name="Text Placeholder 3"/>
          <p:cNvSpPr>
            <a:spLocks noGrp="1"/>
          </p:cNvSpPr>
          <p:nvPr>
            <p:ph type="body" sz="quarter" idx="12"/>
          </p:nvPr>
        </p:nvSpPr>
        <p:spPr/>
        <p:txBody>
          <a:bodyPr/>
          <a:lstStyle/>
          <a:p>
            <a:r>
              <a:rPr lang="en-US" dirty="0"/>
              <a:t>Healthcare Professionals/State Immunization Program Staff/On-Demand</a:t>
            </a:r>
          </a:p>
        </p:txBody>
      </p:sp>
    </p:spTree>
    <p:extLst>
      <p:ext uri="{BB962C8B-B14F-4D97-AF65-F5344CB8AC3E}">
        <p14:creationId xmlns:p14="http://schemas.microsoft.com/office/powerpoint/2010/main" val="380816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16CFB7-2894-4377-AEE0-CB640C69C2D1}"/>
              </a:ext>
            </a:extLst>
          </p:cNvPr>
          <p:cNvPicPr>
            <a:picLocks noChangeAspect="1"/>
          </p:cNvPicPr>
          <p:nvPr/>
        </p:nvPicPr>
        <p:blipFill>
          <a:blip r:embed="rId3"/>
          <a:stretch>
            <a:fillRect/>
          </a:stretch>
        </p:blipFill>
        <p:spPr>
          <a:xfrm>
            <a:off x="2076450" y="342900"/>
            <a:ext cx="8039100" cy="6172200"/>
          </a:xfrm>
          <a:prstGeom prst="rect">
            <a:avLst/>
          </a:prstGeom>
        </p:spPr>
      </p:pic>
      <p:sp>
        <p:nvSpPr>
          <p:cNvPr id="4" name="Rectangle 3">
            <a:extLst>
              <a:ext uri="{FF2B5EF4-FFF2-40B4-BE49-F238E27FC236}">
                <a16:creationId xmlns:a16="http://schemas.microsoft.com/office/drawing/2014/main" id="{46EB6BB7-F281-466C-8045-C2AB3AF1EA54}"/>
              </a:ext>
            </a:extLst>
          </p:cNvPr>
          <p:cNvSpPr/>
          <p:nvPr/>
        </p:nvSpPr>
        <p:spPr>
          <a:xfrm>
            <a:off x="7736440" y="986319"/>
            <a:ext cx="380144" cy="3493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3ECE366-FE72-48E8-A5C3-C353DCEA4E1E}"/>
              </a:ext>
            </a:extLst>
          </p:cNvPr>
          <p:cNvSpPr/>
          <p:nvPr/>
        </p:nvSpPr>
        <p:spPr>
          <a:xfrm>
            <a:off x="8445357" y="986319"/>
            <a:ext cx="472611" cy="3493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E638597-0A5E-41F1-9BA0-910589BC7C4C}"/>
              </a:ext>
            </a:extLst>
          </p:cNvPr>
          <p:cNvSpPr/>
          <p:nvPr/>
        </p:nvSpPr>
        <p:spPr>
          <a:xfrm>
            <a:off x="9277564" y="986319"/>
            <a:ext cx="339047" cy="3493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4CB16C0-8DE5-4799-B253-38BF7BA68B1E}"/>
              </a:ext>
            </a:extLst>
          </p:cNvPr>
          <p:cNvSpPr/>
          <p:nvPr/>
        </p:nvSpPr>
        <p:spPr>
          <a:xfrm>
            <a:off x="8445357" y="4387065"/>
            <a:ext cx="472611" cy="3493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5AF3FAF-56BE-4B67-B18C-467CF8D6758C}"/>
              </a:ext>
            </a:extLst>
          </p:cNvPr>
          <p:cNvSpPr/>
          <p:nvPr/>
        </p:nvSpPr>
        <p:spPr>
          <a:xfrm>
            <a:off x="5989834" y="6082301"/>
            <a:ext cx="1304818" cy="5342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0464398-D412-43E0-9FEF-392DCDF75699}"/>
              </a:ext>
            </a:extLst>
          </p:cNvPr>
          <p:cNvSpPr/>
          <p:nvPr/>
        </p:nvSpPr>
        <p:spPr>
          <a:xfrm>
            <a:off x="8332342" y="4818580"/>
            <a:ext cx="205483" cy="1746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F1B652F-6936-4D7D-B7EB-615FD741B3BC}"/>
              </a:ext>
            </a:extLst>
          </p:cNvPr>
          <p:cNvSpPr/>
          <p:nvPr/>
        </p:nvSpPr>
        <p:spPr>
          <a:xfrm>
            <a:off x="2164080" y="5871681"/>
            <a:ext cx="7863840" cy="2700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0C7D605-DA79-4B4F-A7D3-6658DB3045C6}"/>
              </a:ext>
            </a:extLst>
          </p:cNvPr>
          <p:cNvSpPr txBox="1"/>
          <p:nvPr/>
        </p:nvSpPr>
        <p:spPr>
          <a:xfrm>
            <a:off x="1794" y="6587220"/>
            <a:ext cx="6094206"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85814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CC250E4-41F8-48C9-9CD0-BB28A7BCF0DE}"/>
              </a:ext>
            </a:extLst>
          </p:cNvPr>
          <p:cNvSpPr>
            <a:spLocks noGrp="1"/>
          </p:cNvSpPr>
          <p:nvPr>
            <p:ph sz="quarter" idx="4294967295"/>
          </p:nvPr>
        </p:nvSpPr>
        <p:spPr>
          <a:xfrm>
            <a:off x="0" y="1881188"/>
            <a:ext cx="10515600" cy="4437062"/>
          </a:xfrm>
          <a:prstGeom prst="rect">
            <a:avLst/>
          </a:prstGeom>
        </p:spPr>
        <p:txBody>
          <a:bodyPr/>
          <a:lstStyle/>
          <a:p>
            <a:endParaRPr lang="en-US" sz="1800" dirty="0"/>
          </a:p>
          <a:p>
            <a:pPr marL="285750" indent="-285750">
              <a:buFont typeface="Arial" panose="020B0604020202020204" pitchFamily="34" charset="0"/>
              <a:buChar char="•"/>
            </a:pPr>
            <a:endParaRPr lang="en-US" sz="1800" dirty="0"/>
          </a:p>
          <a:p>
            <a:endParaRPr lang="en-US" sz="20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endParaRPr lang="en-US" dirty="0"/>
          </a:p>
          <a:p>
            <a:endParaRPr lang="en-US" dirty="0"/>
          </a:p>
        </p:txBody>
      </p:sp>
      <p:sp>
        <p:nvSpPr>
          <p:cNvPr id="15" name="TextBox 14">
            <a:extLst>
              <a:ext uri="{FF2B5EF4-FFF2-40B4-BE49-F238E27FC236}">
                <a16:creationId xmlns:a16="http://schemas.microsoft.com/office/drawing/2014/main" id="{8E38E0E6-F8C7-4D97-8D03-E8CDFF3C33CE}"/>
              </a:ext>
            </a:extLst>
          </p:cNvPr>
          <p:cNvSpPr txBox="1"/>
          <p:nvPr/>
        </p:nvSpPr>
        <p:spPr>
          <a:xfrm>
            <a:off x="0" y="6569352"/>
            <a:ext cx="6097772"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p>
        </p:txBody>
      </p:sp>
      <p:pic>
        <p:nvPicPr>
          <p:cNvPr id="3" name="Picture 2">
            <a:extLst>
              <a:ext uri="{FF2B5EF4-FFF2-40B4-BE49-F238E27FC236}">
                <a16:creationId xmlns:a16="http://schemas.microsoft.com/office/drawing/2014/main" id="{47103267-1857-4E04-A659-68BFA1BDACD6}"/>
              </a:ext>
            </a:extLst>
          </p:cNvPr>
          <p:cNvPicPr>
            <a:picLocks noChangeAspect="1"/>
          </p:cNvPicPr>
          <p:nvPr/>
        </p:nvPicPr>
        <p:blipFill>
          <a:blip r:embed="rId4"/>
          <a:stretch>
            <a:fillRect/>
          </a:stretch>
        </p:blipFill>
        <p:spPr>
          <a:xfrm>
            <a:off x="2085975" y="347662"/>
            <a:ext cx="8020050" cy="6162675"/>
          </a:xfrm>
          <a:prstGeom prst="rect">
            <a:avLst/>
          </a:prstGeom>
        </p:spPr>
      </p:pic>
      <p:sp>
        <p:nvSpPr>
          <p:cNvPr id="4" name="Rectangle 3">
            <a:extLst>
              <a:ext uri="{FF2B5EF4-FFF2-40B4-BE49-F238E27FC236}">
                <a16:creationId xmlns:a16="http://schemas.microsoft.com/office/drawing/2014/main" id="{115B314D-8CF4-4678-9CA0-F359E18D943F}"/>
              </a:ext>
            </a:extLst>
          </p:cNvPr>
          <p:cNvSpPr/>
          <p:nvPr/>
        </p:nvSpPr>
        <p:spPr>
          <a:xfrm>
            <a:off x="2085975" y="6318249"/>
            <a:ext cx="8020050" cy="1544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66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357401-1DAB-4BDC-AA88-AE81A2A864B2}"/>
              </a:ext>
            </a:extLst>
          </p:cNvPr>
          <p:cNvPicPr>
            <a:picLocks noChangeAspect="1"/>
          </p:cNvPicPr>
          <p:nvPr/>
        </p:nvPicPr>
        <p:blipFill>
          <a:blip r:embed="rId3"/>
          <a:stretch>
            <a:fillRect/>
          </a:stretch>
        </p:blipFill>
        <p:spPr>
          <a:xfrm>
            <a:off x="2095500" y="352425"/>
            <a:ext cx="8001000" cy="6153150"/>
          </a:xfrm>
          <a:prstGeom prst="rect">
            <a:avLst/>
          </a:prstGeom>
        </p:spPr>
      </p:pic>
      <p:sp>
        <p:nvSpPr>
          <p:cNvPr id="4" name="Rectangle 3">
            <a:extLst>
              <a:ext uri="{FF2B5EF4-FFF2-40B4-BE49-F238E27FC236}">
                <a16:creationId xmlns:a16="http://schemas.microsoft.com/office/drawing/2014/main" id="{89857C6D-4F1D-404F-8D87-17A55BD12074}"/>
              </a:ext>
            </a:extLst>
          </p:cNvPr>
          <p:cNvSpPr/>
          <p:nvPr/>
        </p:nvSpPr>
        <p:spPr>
          <a:xfrm>
            <a:off x="4479533" y="1202076"/>
            <a:ext cx="595901" cy="452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BD2EAB-B444-49F8-8A8C-AD4D1143B718}"/>
              </a:ext>
            </a:extLst>
          </p:cNvPr>
          <p:cNvSpPr/>
          <p:nvPr/>
        </p:nvSpPr>
        <p:spPr>
          <a:xfrm>
            <a:off x="2095501" y="5373384"/>
            <a:ext cx="8001000" cy="1952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9E8CE5C-1508-4AB1-B26D-E6090D8A9C45}"/>
              </a:ext>
            </a:extLst>
          </p:cNvPr>
          <p:cNvSpPr/>
          <p:nvPr/>
        </p:nvSpPr>
        <p:spPr>
          <a:xfrm>
            <a:off x="4695290" y="5568593"/>
            <a:ext cx="1479480" cy="55480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BAD5D49-3AC6-4BBE-88B4-A85E4ECF1983}"/>
              </a:ext>
            </a:extLst>
          </p:cNvPr>
          <p:cNvSpPr/>
          <p:nvPr/>
        </p:nvSpPr>
        <p:spPr>
          <a:xfrm>
            <a:off x="7366572" y="5568594"/>
            <a:ext cx="1613042" cy="47261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384ACC6-2349-416C-A8D3-AC705D2F7106}"/>
              </a:ext>
            </a:extLst>
          </p:cNvPr>
          <p:cNvSpPr txBox="1"/>
          <p:nvPr/>
        </p:nvSpPr>
        <p:spPr>
          <a:xfrm>
            <a:off x="0" y="6581001"/>
            <a:ext cx="6094206"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0196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1DBA17-DE19-402E-B95F-36AA5FBA245D}"/>
              </a:ext>
            </a:extLst>
          </p:cNvPr>
          <p:cNvPicPr>
            <a:picLocks noChangeAspect="1"/>
          </p:cNvPicPr>
          <p:nvPr/>
        </p:nvPicPr>
        <p:blipFill>
          <a:blip r:embed="rId3"/>
          <a:stretch>
            <a:fillRect/>
          </a:stretch>
        </p:blipFill>
        <p:spPr>
          <a:xfrm>
            <a:off x="2109787" y="347662"/>
            <a:ext cx="7972425" cy="6162675"/>
          </a:xfrm>
          <a:prstGeom prst="rect">
            <a:avLst/>
          </a:prstGeom>
        </p:spPr>
      </p:pic>
      <p:sp>
        <p:nvSpPr>
          <p:cNvPr id="4" name="Rectangle 3">
            <a:extLst>
              <a:ext uri="{FF2B5EF4-FFF2-40B4-BE49-F238E27FC236}">
                <a16:creationId xmlns:a16="http://schemas.microsoft.com/office/drawing/2014/main" id="{052C6500-A6C7-432A-B59A-6F54F981F996}"/>
              </a:ext>
            </a:extLst>
          </p:cNvPr>
          <p:cNvSpPr/>
          <p:nvPr/>
        </p:nvSpPr>
        <p:spPr>
          <a:xfrm>
            <a:off x="2109788" y="1017142"/>
            <a:ext cx="2626600" cy="139728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616EBCA-FF50-4B01-B69D-75BA5C265272}"/>
              </a:ext>
            </a:extLst>
          </p:cNvPr>
          <p:cNvSpPr/>
          <p:nvPr/>
        </p:nvSpPr>
        <p:spPr>
          <a:xfrm>
            <a:off x="4829015" y="698643"/>
            <a:ext cx="2626599" cy="148975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CAF15F-393E-4F02-86AC-24A5A60A39F9}"/>
              </a:ext>
            </a:extLst>
          </p:cNvPr>
          <p:cNvSpPr/>
          <p:nvPr/>
        </p:nvSpPr>
        <p:spPr>
          <a:xfrm>
            <a:off x="4829015" y="4448710"/>
            <a:ext cx="2626599" cy="181852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3FC75C-E8C4-4A93-9972-93F387D53135}"/>
              </a:ext>
            </a:extLst>
          </p:cNvPr>
          <p:cNvSpPr/>
          <p:nvPr/>
        </p:nvSpPr>
        <p:spPr>
          <a:xfrm>
            <a:off x="7548242" y="770562"/>
            <a:ext cx="2640138" cy="573977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FCE076-4C6E-4B99-9590-C35D47785FBE}"/>
              </a:ext>
            </a:extLst>
          </p:cNvPr>
          <p:cNvSpPr txBox="1"/>
          <p:nvPr/>
        </p:nvSpPr>
        <p:spPr>
          <a:xfrm>
            <a:off x="1794" y="6581001"/>
            <a:ext cx="6094206"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76214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C05038-8F9C-4618-AD00-D99208FC06D0}"/>
              </a:ext>
            </a:extLst>
          </p:cNvPr>
          <p:cNvPicPr>
            <a:picLocks noChangeAspect="1"/>
          </p:cNvPicPr>
          <p:nvPr/>
        </p:nvPicPr>
        <p:blipFill>
          <a:blip r:embed="rId3"/>
          <a:stretch>
            <a:fillRect/>
          </a:stretch>
        </p:blipFill>
        <p:spPr>
          <a:xfrm>
            <a:off x="2081212" y="333375"/>
            <a:ext cx="8029575" cy="6191250"/>
          </a:xfrm>
          <a:prstGeom prst="rect">
            <a:avLst/>
          </a:prstGeom>
        </p:spPr>
      </p:pic>
      <p:sp>
        <p:nvSpPr>
          <p:cNvPr id="4" name="Arrow: Right 3">
            <a:extLst>
              <a:ext uri="{FF2B5EF4-FFF2-40B4-BE49-F238E27FC236}">
                <a16:creationId xmlns:a16="http://schemas.microsoft.com/office/drawing/2014/main" id="{9DF37052-C6DB-4BDF-BE50-B6D9CF4F3535}"/>
              </a:ext>
            </a:extLst>
          </p:cNvPr>
          <p:cNvSpPr/>
          <p:nvPr/>
        </p:nvSpPr>
        <p:spPr>
          <a:xfrm>
            <a:off x="328773" y="688369"/>
            <a:ext cx="1654139" cy="5034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98A443B-DCEA-431F-9873-4A0ED6790B7A}"/>
              </a:ext>
            </a:extLst>
          </p:cNvPr>
          <p:cNvSpPr txBox="1"/>
          <p:nvPr/>
        </p:nvSpPr>
        <p:spPr>
          <a:xfrm>
            <a:off x="0" y="6581001"/>
            <a:ext cx="6094206" cy="246221"/>
          </a:xfrm>
          <a:prstGeom prst="rect">
            <a:avLst/>
          </a:prstGeom>
          <a:noFill/>
        </p:spPr>
        <p:txBody>
          <a:bodyPr wrap="square">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276679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B30D54-C54C-4567-B02C-950AF0913B1E}"/>
              </a:ext>
            </a:extLst>
          </p:cNvPr>
          <p:cNvSpPr>
            <a:spLocks noGrp="1"/>
          </p:cNvSpPr>
          <p:nvPr>
            <p:ph type="title"/>
          </p:nvPr>
        </p:nvSpPr>
        <p:spPr/>
        <p:txBody>
          <a:bodyPr/>
          <a:lstStyle/>
          <a:p>
            <a:r>
              <a:rPr lang="en-US" dirty="0"/>
              <a:t>What Does It All Mean?</a:t>
            </a:r>
          </a:p>
        </p:txBody>
      </p:sp>
      <p:sp>
        <p:nvSpPr>
          <p:cNvPr id="6" name="Content Placeholder 5">
            <a:extLst>
              <a:ext uri="{FF2B5EF4-FFF2-40B4-BE49-F238E27FC236}">
                <a16:creationId xmlns:a16="http://schemas.microsoft.com/office/drawing/2014/main" id="{CE71B5E9-2D8D-4129-9DC5-ADCC306AAB80}"/>
              </a:ext>
            </a:extLst>
          </p:cNvPr>
          <p:cNvSpPr>
            <a:spLocks noGrp="1"/>
          </p:cNvSpPr>
          <p:nvPr>
            <p:ph sz="quarter" idx="10"/>
          </p:nvPr>
        </p:nvSpPr>
        <p:spPr/>
        <p:txBody>
          <a:bodyPr/>
          <a:lstStyle/>
          <a:p>
            <a:pPr>
              <a:lnSpc>
                <a:spcPct val="100000"/>
              </a:lnSpc>
              <a:spcBef>
                <a:spcPts val="200"/>
              </a:spcBef>
              <a:buClr>
                <a:srgbClr val="FFFFFF"/>
              </a:buClr>
              <a:buSzPct val="70000"/>
              <a:defRPr/>
            </a:pPr>
            <a:r>
              <a:rPr lang="en-US" sz="2400" b="1" dirty="0"/>
              <a:t>Indication: </a:t>
            </a:r>
            <a:r>
              <a:rPr lang="en-US" sz="2400" dirty="0"/>
              <a:t>Information about the appropriate use of the vaccine</a:t>
            </a:r>
            <a:endParaRPr lang="en-US" sz="2400" b="1" dirty="0"/>
          </a:p>
          <a:p>
            <a:pPr>
              <a:lnSpc>
                <a:spcPct val="100000"/>
              </a:lnSpc>
              <a:spcBef>
                <a:spcPts val="200"/>
              </a:spcBef>
              <a:buClr>
                <a:srgbClr val="FFFFFF"/>
              </a:buClr>
              <a:buSzPct val="70000"/>
              <a:defRPr/>
            </a:pPr>
            <a:endParaRPr lang="en-US" sz="2400" b="1" dirty="0"/>
          </a:p>
          <a:p>
            <a:pPr>
              <a:lnSpc>
                <a:spcPct val="100000"/>
              </a:lnSpc>
              <a:spcBef>
                <a:spcPts val="200"/>
              </a:spcBef>
              <a:buClr>
                <a:srgbClr val="FFFFFF"/>
              </a:buClr>
              <a:buSzPct val="70000"/>
              <a:defRPr/>
            </a:pPr>
            <a:r>
              <a:rPr lang="en-US" sz="2400" b="1" dirty="0"/>
              <a:t>Recommendation: </a:t>
            </a:r>
            <a:r>
              <a:rPr lang="en-US" sz="2400" dirty="0"/>
              <a:t>ACIP statement that broadens and further delineates the indication found in the package insert</a:t>
            </a:r>
            <a:br>
              <a:rPr lang="en-US" sz="2400" dirty="0"/>
            </a:br>
            <a:endParaRPr lang="en-US" sz="2400" dirty="0"/>
          </a:p>
          <a:p>
            <a:pPr>
              <a:lnSpc>
                <a:spcPct val="100000"/>
              </a:lnSpc>
              <a:spcBef>
                <a:spcPts val="200"/>
              </a:spcBef>
              <a:buClr>
                <a:srgbClr val="FFFFFF"/>
              </a:buClr>
              <a:buSzPct val="70000"/>
              <a:defRPr/>
            </a:pPr>
            <a:r>
              <a:rPr lang="en-US" sz="2400" dirty="0"/>
              <a:t>-Basis for standards for best practice</a:t>
            </a:r>
            <a:endParaRPr lang="en-US" sz="2400" b="1" dirty="0"/>
          </a:p>
          <a:p>
            <a:pPr>
              <a:lnSpc>
                <a:spcPct val="100000"/>
              </a:lnSpc>
              <a:spcBef>
                <a:spcPts val="200"/>
              </a:spcBef>
              <a:buClr>
                <a:srgbClr val="FFFFFF"/>
              </a:buClr>
              <a:buSzPct val="70000"/>
              <a:defRPr/>
            </a:pPr>
            <a:endParaRPr lang="en-US" sz="2400" b="1" dirty="0"/>
          </a:p>
          <a:p>
            <a:pPr>
              <a:lnSpc>
                <a:spcPct val="100000"/>
              </a:lnSpc>
              <a:spcBef>
                <a:spcPts val="200"/>
              </a:spcBef>
              <a:buClr>
                <a:srgbClr val="FFFFFF"/>
              </a:buClr>
              <a:buSzPct val="70000"/>
              <a:defRPr/>
            </a:pPr>
            <a:r>
              <a:rPr lang="en-US" sz="2400" b="1" dirty="0"/>
              <a:t>Requirement: </a:t>
            </a:r>
            <a:r>
              <a:rPr lang="en-US" sz="2400" dirty="0"/>
              <a:t>Mandate by a state that a vaccine must be administered and documented before entrance to childcare and/or school</a:t>
            </a:r>
          </a:p>
          <a:p>
            <a:endParaRPr lang="en-US" dirty="0"/>
          </a:p>
        </p:txBody>
      </p:sp>
    </p:spTree>
    <p:extLst>
      <p:ext uri="{BB962C8B-B14F-4D97-AF65-F5344CB8AC3E}">
        <p14:creationId xmlns:p14="http://schemas.microsoft.com/office/powerpoint/2010/main" val="2423439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677BEB-21CF-45A0-8724-CA51A9FC456A}"/>
              </a:ext>
            </a:extLst>
          </p:cNvPr>
          <p:cNvSpPr>
            <a:spLocks noGrp="1"/>
          </p:cNvSpPr>
          <p:nvPr>
            <p:ph type="title"/>
          </p:nvPr>
        </p:nvSpPr>
        <p:spPr/>
        <p:txBody>
          <a:bodyPr/>
          <a:lstStyle/>
          <a:p>
            <a:r>
              <a:rPr lang="en-US" dirty="0"/>
              <a:t>General Best Practice Guidelines</a:t>
            </a:r>
          </a:p>
        </p:txBody>
      </p:sp>
      <p:sp>
        <p:nvSpPr>
          <p:cNvPr id="7" name="Content Placeholder 6">
            <a:extLst>
              <a:ext uri="{FF2B5EF4-FFF2-40B4-BE49-F238E27FC236}">
                <a16:creationId xmlns:a16="http://schemas.microsoft.com/office/drawing/2014/main" id="{4DD54B9D-7859-4C93-8DE6-93260AE0F327}"/>
              </a:ext>
            </a:extLst>
          </p:cNvPr>
          <p:cNvSpPr>
            <a:spLocks noGrp="1"/>
          </p:cNvSpPr>
          <p:nvPr>
            <p:ph sz="quarter" idx="10"/>
          </p:nvPr>
        </p:nvSpPr>
        <p:spPr/>
        <p:txBody>
          <a:bodyPr/>
          <a:lstStyle/>
          <a:p>
            <a:r>
              <a:rPr lang="en-US" sz="2200" dirty="0"/>
              <a:t>Timing and Spacing of </a:t>
            </a:r>
            <a:r>
              <a:rPr lang="en-US" sz="2200" dirty="0" err="1"/>
              <a:t>Immunobiologics</a:t>
            </a:r>
            <a:endParaRPr lang="en-US" sz="2200" dirty="0"/>
          </a:p>
          <a:p>
            <a:r>
              <a:rPr lang="en-US" sz="2200" dirty="0"/>
              <a:t>Contraindications and Precautions</a:t>
            </a:r>
          </a:p>
          <a:p>
            <a:r>
              <a:rPr lang="en-US" sz="2200" dirty="0"/>
              <a:t>Preventing and Managing Adverse Reactions</a:t>
            </a:r>
          </a:p>
          <a:p>
            <a:r>
              <a:rPr lang="en-US" sz="2200" dirty="0"/>
              <a:t>Vaccine Administration</a:t>
            </a:r>
          </a:p>
          <a:p>
            <a:r>
              <a:rPr lang="en-US" sz="2200" dirty="0"/>
              <a:t>Storage and Handling of </a:t>
            </a:r>
            <a:r>
              <a:rPr lang="en-US" sz="2200" dirty="0" err="1"/>
              <a:t>Immunobiologics</a:t>
            </a:r>
            <a:endParaRPr lang="en-US" sz="2200" dirty="0"/>
          </a:p>
          <a:p>
            <a:r>
              <a:rPr lang="en-US" sz="2200" dirty="0"/>
              <a:t>Altered Immunocompetence</a:t>
            </a:r>
          </a:p>
          <a:p>
            <a:r>
              <a:rPr lang="en-US" sz="2200" dirty="0"/>
              <a:t>Special Situations</a:t>
            </a:r>
          </a:p>
          <a:p>
            <a:r>
              <a:rPr lang="en-US" sz="2200" dirty="0"/>
              <a:t>Vaccination Records</a:t>
            </a:r>
          </a:p>
          <a:p>
            <a:r>
              <a:rPr lang="en-US" sz="2200" dirty="0"/>
              <a:t>Vaccination Programs</a:t>
            </a:r>
          </a:p>
          <a:p>
            <a:r>
              <a:rPr lang="en-US" sz="2200" dirty="0"/>
              <a:t>Vaccine Information Sources</a:t>
            </a:r>
          </a:p>
          <a:p>
            <a:endParaRPr lang="en-US" dirty="0"/>
          </a:p>
        </p:txBody>
      </p:sp>
      <p:sp>
        <p:nvSpPr>
          <p:cNvPr id="8" name="Text Placeholder 7">
            <a:extLst>
              <a:ext uri="{FF2B5EF4-FFF2-40B4-BE49-F238E27FC236}">
                <a16:creationId xmlns:a16="http://schemas.microsoft.com/office/drawing/2014/main" id="{9827CB27-A9F5-4C1B-A841-176E37C49B37}"/>
              </a:ext>
            </a:extLst>
          </p:cNvPr>
          <p:cNvSpPr>
            <a:spLocks noGrp="1"/>
          </p:cNvSpPr>
          <p:nvPr>
            <p:ph type="body" sz="quarter" idx="11"/>
          </p:nvPr>
        </p:nvSpPr>
        <p:spPr>
          <a:xfrm>
            <a:off x="838200" y="6332276"/>
            <a:ext cx="4948238" cy="280348"/>
          </a:xfrm>
        </p:spPr>
        <p:txBody>
          <a:bodyPr/>
          <a:lstStyle/>
          <a:p>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https://www.cdc.gov/vaccines/hcp/acip-recs/general-recs/index.html</a:t>
            </a:r>
            <a:r>
              <a:rPr lang="en-US" sz="100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2023263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D2BE-92E3-4C33-A0C9-411C627B44F6}"/>
              </a:ext>
            </a:extLst>
          </p:cNvPr>
          <p:cNvSpPr>
            <a:spLocks noGrp="1"/>
          </p:cNvSpPr>
          <p:nvPr>
            <p:ph type="title"/>
          </p:nvPr>
        </p:nvSpPr>
        <p:spPr/>
        <p:txBody>
          <a:bodyPr/>
          <a:lstStyle/>
          <a:p>
            <a:r>
              <a:rPr lang="en-US" dirty="0"/>
              <a:t>General Best Practice Guidelines Updates </a:t>
            </a:r>
          </a:p>
        </p:txBody>
      </p:sp>
      <p:sp>
        <p:nvSpPr>
          <p:cNvPr id="3" name="Content Placeholder 2">
            <a:extLst>
              <a:ext uri="{FF2B5EF4-FFF2-40B4-BE49-F238E27FC236}">
                <a16:creationId xmlns:a16="http://schemas.microsoft.com/office/drawing/2014/main" id="{2451ECFE-921D-44FF-A741-5BAF06D9B214}"/>
              </a:ext>
            </a:extLst>
          </p:cNvPr>
          <p:cNvSpPr>
            <a:spLocks noGrp="1"/>
          </p:cNvSpPr>
          <p:nvPr>
            <p:ph sz="quarter" idx="10"/>
          </p:nvPr>
        </p:nvSpPr>
        <p:spPr/>
        <p:txBody>
          <a:bodyPr/>
          <a:lstStyle/>
          <a:p>
            <a:pPr marL="347472" indent="-347472">
              <a:lnSpc>
                <a:spcPct val="100000"/>
              </a:lnSpc>
              <a:spcBef>
                <a:spcPts val="200"/>
              </a:spcBef>
            </a:pPr>
            <a:r>
              <a:rPr lang="en-US" sz="2200" b="1" i="1" dirty="0"/>
              <a:t>January 24, 2022</a:t>
            </a:r>
          </a:p>
          <a:p>
            <a:pPr marL="347472" indent="-347472">
              <a:lnSpc>
                <a:spcPct val="100000"/>
              </a:lnSpc>
              <a:spcBef>
                <a:spcPts val="200"/>
              </a:spcBef>
              <a:buFont typeface="Arial" panose="020B0604020202020204" pitchFamily="34" charset="0"/>
              <a:buChar char="•"/>
            </a:pPr>
            <a:r>
              <a:rPr lang="en-US" sz="2200" i="1" dirty="0"/>
              <a:t>Contraindications and Precautions: T</a:t>
            </a:r>
            <a:r>
              <a:rPr lang="en-US" sz="2200" dirty="0"/>
              <a:t>able 4-1 is updated with </a:t>
            </a:r>
            <a:r>
              <a:rPr lang="en-US" sz="2200" dirty="0">
                <a:solidFill>
                  <a:srgbClr val="000000"/>
                </a:solidFill>
              </a:rPr>
              <a:t>c</a:t>
            </a:r>
            <a:r>
              <a:rPr lang="en-US" sz="2200" b="0" i="0" dirty="0">
                <a:solidFill>
                  <a:srgbClr val="000000"/>
                </a:solidFill>
                <a:effectLst/>
              </a:rPr>
              <a:t>ontraindications and precautions for dengue vaccine.</a:t>
            </a:r>
          </a:p>
          <a:p>
            <a:pPr marL="285750" indent="-285750">
              <a:lnSpc>
                <a:spcPct val="100000"/>
              </a:lnSpc>
              <a:spcBef>
                <a:spcPts val="200"/>
              </a:spcBef>
              <a:buFont typeface="Arial" panose="020B0604020202020204" pitchFamily="34" charset="0"/>
              <a:buChar char="•"/>
            </a:pPr>
            <a:r>
              <a:rPr lang="en-US" sz="2200" i="1" dirty="0"/>
              <a:t>Contraindications and Precautions: </a:t>
            </a:r>
            <a:r>
              <a:rPr lang="en-US" sz="2200" b="0" i="0" dirty="0">
                <a:solidFill>
                  <a:srgbClr val="000000"/>
                </a:solidFill>
                <a:effectLst/>
              </a:rPr>
              <a:t>A footnote in Table 4-1 is added to inactivated influenza vaccine and live attenuated influenza vaccine to describe the change in allergy-related contraindications and precautions. A history of severe allergic reaction (e.g., anaphylaxis) is now tied to the history of specific influenza vaccine brands.</a:t>
            </a:r>
          </a:p>
          <a:p>
            <a:pPr marL="285750" indent="-285750">
              <a:lnSpc>
                <a:spcPct val="100000"/>
              </a:lnSpc>
              <a:spcBef>
                <a:spcPts val="200"/>
              </a:spcBef>
              <a:buFont typeface="Arial" panose="020B0604020202020204" pitchFamily="34" charset="0"/>
              <a:buChar char="•"/>
            </a:pPr>
            <a:r>
              <a:rPr lang="en-US" sz="2200" i="1" dirty="0"/>
              <a:t>Storage and Handling of </a:t>
            </a:r>
            <a:r>
              <a:rPr lang="en-US" sz="2200" i="1" dirty="0" err="1"/>
              <a:t>Immunobiologics</a:t>
            </a:r>
            <a:r>
              <a:rPr lang="en-US" sz="2200" i="1" dirty="0"/>
              <a:t>: </a:t>
            </a:r>
            <a:r>
              <a:rPr lang="en-US" sz="2200" b="0" i="0" dirty="0">
                <a:solidFill>
                  <a:srgbClr val="000000"/>
                </a:solidFill>
                <a:effectLst/>
              </a:rPr>
              <a:t>The correct storage temperature range is applied to MMR vaccine in Table 7-1. The vaccine portion (but not the diluent) can be stored at freezer or refrigerator temperature. Hence the storage range is -50° C – 8° C (5° F – 46° F). </a:t>
            </a:r>
            <a:endParaRPr lang="en-US" sz="2200" dirty="0"/>
          </a:p>
          <a:p>
            <a:endParaRPr lang="en-US" dirty="0"/>
          </a:p>
        </p:txBody>
      </p:sp>
      <p:sp>
        <p:nvSpPr>
          <p:cNvPr id="4" name="Text Placeholder 3">
            <a:extLst>
              <a:ext uri="{FF2B5EF4-FFF2-40B4-BE49-F238E27FC236}">
                <a16:creationId xmlns:a16="http://schemas.microsoft.com/office/drawing/2014/main" id="{FF77B800-6AE9-4D71-826B-6E56A7D26A28}"/>
              </a:ext>
            </a:extLst>
          </p:cNvPr>
          <p:cNvSpPr>
            <a:spLocks noGrp="1"/>
          </p:cNvSpPr>
          <p:nvPr>
            <p:ph type="body" sz="quarter" idx="11"/>
          </p:nvPr>
        </p:nvSpPr>
        <p:spPr>
          <a:xfrm>
            <a:off x="838199" y="6332275"/>
            <a:ext cx="6276975" cy="397137"/>
          </a:xfrm>
        </p:spPr>
        <p:txBody>
          <a:bodyPr/>
          <a:lstStyle/>
          <a:p>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https://www.cdc.gov/vaccines/hcp/acip-recs/general-recs/general-recs-errata.html</a:t>
            </a:r>
            <a:r>
              <a:rPr lang="en-US" sz="100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1286261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7716-80B8-4347-803C-5742F2F959F6}"/>
              </a:ext>
            </a:extLst>
          </p:cNvPr>
          <p:cNvSpPr>
            <a:spLocks noGrp="1"/>
          </p:cNvSpPr>
          <p:nvPr>
            <p:ph type="title"/>
          </p:nvPr>
        </p:nvSpPr>
        <p:spPr/>
        <p:txBody>
          <a:bodyPr>
            <a:noAutofit/>
          </a:bodyPr>
          <a:lstStyle/>
          <a:p>
            <a:r>
              <a:rPr lang="en-US" dirty="0"/>
              <a:t>General Best Practice Guidelines Updates </a:t>
            </a:r>
          </a:p>
        </p:txBody>
      </p:sp>
      <p:sp>
        <p:nvSpPr>
          <p:cNvPr id="3" name="Content Placeholder 2">
            <a:extLst>
              <a:ext uri="{FF2B5EF4-FFF2-40B4-BE49-F238E27FC236}">
                <a16:creationId xmlns:a16="http://schemas.microsoft.com/office/drawing/2014/main" id="{7342863B-B74F-43AA-9831-0A55DA2D08B8}"/>
              </a:ext>
            </a:extLst>
          </p:cNvPr>
          <p:cNvSpPr>
            <a:spLocks noGrp="1"/>
          </p:cNvSpPr>
          <p:nvPr>
            <p:ph sz="quarter" idx="10"/>
          </p:nvPr>
        </p:nvSpPr>
        <p:spPr/>
        <p:txBody>
          <a:bodyPr/>
          <a:lstStyle/>
          <a:p>
            <a:pPr marL="347472" indent="-347472">
              <a:lnSpc>
                <a:spcPct val="100000"/>
              </a:lnSpc>
              <a:spcBef>
                <a:spcPts val="200"/>
              </a:spcBef>
            </a:pPr>
            <a:r>
              <a:rPr lang="en-US" b="1" i="1" dirty="0"/>
              <a:t>February 17, 2022</a:t>
            </a:r>
          </a:p>
          <a:p>
            <a:pPr marL="347472" indent="-347472">
              <a:lnSpc>
                <a:spcPct val="100000"/>
              </a:lnSpc>
              <a:spcBef>
                <a:spcPts val="200"/>
              </a:spcBef>
              <a:buFont typeface="Arial" panose="020B0604020202020204" pitchFamily="34" charset="0"/>
              <a:buChar char="•"/>
            </a:pPr>
            <a:r>
              <a:rPr lang="en-US" i="1" dirty="0"/>
              <a:t>Altered Immunocompetence: </a:t>
            </a:r>
            <a:r>
              <a:rPr lang="en-US" b="0" i="0" dirty="0">
                <a:solidFill>
                  <a:srgbClr val="000000"/>
                </a:solidFill>
                <a:effectLst/>
              </a:rPr>
              <a:t>Zoster vaccine has been added to the list of vaccines for which altered immunocompetence is an indicated (specifically a “risk-based indicated”) recommendation for vaccination, in persons 19 years old and older.</a:t>
            </a:r>
          </a:p>
          <a:p>
            <a:pPr marL="285750" indent="-285750">
              <a:lnSpc>
                <a:spcPct val="100000"/>
              </a:lnSpc>
              <a:spcBef>
                <a:spcPts val="200"/>
              </a:spcBef>
              <a:buFont typeface="Arial" panose="020B0604020202020204" pitchFamily="34" charset="0"/>
              <a:buChar char="•"/>
            </a:pPr>
            <a:r>
              <a:rPr lang="en-US" i="1" dirty="0"/>
              <a:t>Altered Immunocompetence: </a:t>
            </a:r>
            <a:r>
              <a:rPr lang="en-US" b="0" i="0" dirty="0">
                <a:solidFill>
                  <a:srgbClr val="000000"/>
                </a:solidFill>
                <a:effectLst/>
              </a:rPr>
              <a:t>The term “anti-B-cell antibodies” has been replaced with “anti-B-cell agents” because the term “anti-B-cell antibodies” is not sufficiently broad to encompass the scope of drugs directed against B cells which compromise the immunity of the recipient. In other words, many are composed of factors that are not antibodies but other components of the immune system.</a:t>
            </a:r>
            <a:endParaRPr lang="en-US" b="1" i="1" dirty="0"/>
          </a:p>
          <a:p>
            <a:endParaRPr lang="en-US" dirty="0"/>
          </a:p>
        </p:txBody>
      </p:sp>
      <p:sp>
        <p:nvSpPr>
          <p:cNvPr id="4" name="Text Placeholder 3">
            <a:extLst>
              <a:ext uri="{FF2B5EF4-FFF2-40B4-BE49-F238E27FC236}">
                <a16:creationId xmlns:a16="http://schemas.microsoft.com/office/drawing/2014/main" id="{AAA3AE9F-DDF2-4E41-82A2-7B7242AF7C3D}"/>
              </a:ext>
            </a:extLst>
          </p:cNvPr>
          <p:cNvSpPr>
            <a:spLocks noGrp="1"/>
          </p:cNvSpPr>
          <p:nvPr>
            <p:ph type="body" sz="quarter" idx="11"/>
          </p:nvPr>
        </p:nvSpPr>
        <p:spPr>
          <a:xfrm>
            <a:off x="838199" y="6332276"/>
            <a:ext cx="6134101" cy="525724"/>
          </a:xfrm>
        </p:spPr>
        <p:txBody>
          <a:bodyPr/>
          <a:lstStyle/>
          <a:p>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https://www.cdc.gov/vaccines/hcp/acip-recs/general-recs/general-recs-errata.html</a:t>
            </a:r>
            <a:r>
              <a:rPr lang="en-US" sz="100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1227151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A082-D80D-4B70-977A-8760A170CB9C}"/>
              </a:ext>
            </a:extLst>
          </p:cNvPr>
          <p:cNvSpPr>
            <a:spLocks noGrp="1"/>
          </p:cNvSpPr>
          <p:nvPr>
            <p:ph type="title"/>
          </p:nvPr>
        </p:nvSpPr>
        <p:spPr>
          <a:xfrm>
            <a:off x="838200" y="246324"/>
            <a:ext cx="10515600" cy="1146815"/>
          </a:xfrm>
        </p:spPr>
        <p:txBody>
          <a:bodyPr>
            <a:noAutofit/>
          </a:bodyPr>
          <a:lstStyle/>
          <a:p>
            <a:r>
              <a:rPr lang="en-US" dirty="0">
                <a:latin typeface="Segoe UI" panose="020B0502040204020203" pitchFamily="34" charset="0"/>
                <a:ea typeface="Segoe UI" panose="020B0502040204020203" pitchFamily="34" charset="0"/>
                <a:cs typeface="Segoe UI" panose="020B0502040204020203" pitchFamily="34" charset="0"/>
              </a:rPr>
              <a:t>Diphtheria, Tetanus, and Pertussis Vaccines</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(DTaP &amp; Tdap)</a:t>
            </a:r>
            <a:endParaRPr lang="en-US" dirty="0"/>
          </a:p>
        </p:txBody>
      </p:sp>
      <p:sp>
        <p:nvSpPr>
          <p:cNvPr id="3" name="Content Placeholder 2">
            <a:extLst>
              <a:ext uri="{FF2B5EF4-FFF2-40B4-BE49-F238E27FC236}">
                <a16:creationId xmlns:a16="http://schemas.microsoft.com/office/drawing/2014/main" id="{AB5F2B80-D460-47C5-9AC6-992CD8C11D3E}"/>
              </a:ext>
            </a:extLst>
          </p:cNvPr>
          <p:cNvSpPr>
            <a:spLocks noGrp="1"/>
          </p:cNvSpPr>
          <p:nvPr>
            <p:ph sz="quarter" idx="10"/>
          </p:nvPr>
        </p:nvSpPr>
        <p:spPr/>
        <p:txBody>
          <a:bodyPr/>
          <a:lstStyle/>
          <a:p>
            <a:pPr>
              <a:lnSpc>
                <a:spcPct val="100000"/>
              </a:lnSpc>
              <a:spcBef>
                <a:spcPts val="200"/>
              </a:spcBef>
            </a:pPr>
            <a:r>
              <a:rPr lang="en-US" sz="2200" b="1" dirty="0">
                <a:latin typeface="Segoe UI" panose="020B0502040204020203" pitchFamily="34" charset="0"/>
                <a:ea typeface="Segoe UI" panose="020B0502040204020203" pitchFamily="34" charset="0"/>
                <a:cs typeface="Segoe UI" panose="020B0502040204020203" pitchFamily="34" charset="0"/>
              </a:rPr>
              <a:t>Routine vaccination</a:t>
            </a:r>
          </a:p>
          <a:p>
            <a:pPr marL="342900" indent="-342900">
              <a:lnSpc>
                <a:spcPct val="100000"/>
              </a:lnSpc>
              <a:spcBef>
                <a:spcPts val="200"/>
              </a:spcBef>
              <a:buFont typeface="Arial" panose="020B0604020202020204" pitchFamily="34" charset="0"/>
              <a:buChar char="•"/>
            </a:pPr>
            <a:r>
              <a:rPr lang="en-US" sz="2200" dirty="0">
                <a:latin typeface="Segoe UI" panose="020B0502040204020203" pitchFamily="34" charset="0"/>
                <a:ea typeface="Segoe UI" panose="020B0502040204020203" pitchFamily="34" charset="0"/>
                <a:cs typeface="Segoe UI" panose="020B0502040204020203" pitchFamily="34" charset="0"/>
              </a:rPr>
              <a:t>DTaP: 5 dose series administered at 2, 4, 6, 15-18 months and 4-6 years</a:t>
            </a:r>
          </a:p>
          <a:p>
            <a:pPr marL="342900" indent="-342900">
              <a:lnSpc>
                <a:spcPct val="100000"/>
              </a:lnSpc>
              <a:spcBef>
                <a:spcPts val="200"/>
              </a:spcBef>
              <a:buFont typeface="Arial" panose="020B0604020202020204" pitchFamily="34" charset="0"/>
              <a:buChar char="•"/>
            </a:pPr>
            <a:r>
              <a:rPr lang="en-US" sz="2200" dirty="0">
                <a:latin typeface="Segoe UI" panose="020B0502040204020203" pitchFamily="34" charset="0"/>
                <a:ea typeface="Segoe UI" panose="020B0502040204020203" pitchFamily="34" charset="0"/>
                <a:cs typeface="Segoe UI" panose="020B0502040204020203" pitchFamily="34" charset="0"/>
              </a:rPr>
              <a:t>Tdap: 1 dose administered at 11-12 years of age; administer 1 dose to pregnant adolescent (preferably during the early part of gestational weeks 27-36)</a:t>
            </a:r>
          </a:p>
          <a:p>
            <a:pPr>
              <a:lnSpc>
                <a:spcPct val="100000"/>
              </a:lnSpc>
              <a:spcBef>
                <a:spcPts val="200"/>
              </a:spcBef>
            </a:pPr>
            <a:endParaRPr lang="en-US" sz="2200" b="1" dirty="0">
              <a:ea typeface="Segoe UI" panose="020B0502040204020203" pitchFamily="34" charset="0"/>
            </a:endParaRPr>
          </a:p>
          <a:p>
            <a:pPr>
              <a:lnSpc>
                <a:spcPct val="100000"/>
              </a:lnSpc>
              <a:spcBef>
                <a:spcPts val="200"/>
              </a:spcBef>
            </a:pPr>
            <a:r>
              <a:rPr lang="en-US" sz="2200" b="1" dirty="0">
                <a:ea typeface="Segoe UI" panose="020B0502040204020203" pitchFamily="34" charset="0"/>
              </a:rPr>
              <a:t>Catch-up vaccination</a:t>
            </a:r>
          </a:p>
          <a:p>
            <a:pPr marL="342900" indent="-342900">
              <a:lnSpc>
                <a:spcPct val="100000"/>
              </a:lnSpc>
              <a:spcBef>
                <a:spcPts val="200"/>
              </a:spcBef>
              <a:buFont typeface="Arial" panose="020B0604020202020204" pitchFamily="34" charset="0"/>
              <a:buChar char="•"/>
            </a:pPr>
            <a:r>
              <a:rPr lang="en-US" sz="2200" dirty="0"/>
              <a:t>A 5</a:t>
            </a:r>
            <a:r>
              <a:rPr lang="en-US" sz="2200" baseline="30000" dirty="0"/>
              <a:t>th</a:t>
            </a:r>
            <a:r>
              <a:rPr lang="en-US" sz="2200" dirty="0"/>
              <a:t> dose of DTaP is not necessary if dose 4 was administered at age 4 years or older </a:t>
            </a:r>
            <a:r>
              <a:rPr lang="en-US" sz="2200" b="1" i="1" dirty="0"/>
              <a:t>and at least 6 months after 3</a:t>
            </a:r>
            <a:r>
              <a:rPr lang="en-US" sz="2200" b="1" i="1" baseline="30000" dirty="0"/>
              <a:t>rd</a:t>
            </a:r>
            <a:r>
              <a:rPr lang="en-US" sz="2200" b="1" i="1" dirty="0"/>
              <a:t> dose </a:t>
            </a:r>
          </a:p>
          <a:p>
            <a:pPr marL="342900" indent="-342900">
              <a:lnSpc>
                <a:spcPct val="100000"/>
              </a:lnSpc>
              <a:spcBef>
                <a:spcPts val="200"/>
              </a:spcBef>
              <a:buFont typeface="Arial" panose="020B0604020202020204" pitchFamily="34" charset="0"/>
              <a:buChar char="•"/>
            </a:pPr>
            <a:r>
              <a:rPr lang="en-US" sz="2200" dirty="0"/>
              <a:t>Children </a:t>
            </a:r>
            <a:r>
              <a:rPr lang="en-US" sz="2200" b="1" dirty="0"/>
              <a:t>ages 7 through 9 years </a:t>
            </a:r>
            <a:r>
              <a:rPr lang="en-US" sz="2200" dirty="0"/>
              <a:t>who receive DTaP or Tdap inadvertently or as part of a catch-up series </a:t>
            </a:r>
            <a:r>
              <a:rPr lang="en-US" sz="2200" b="1" dirty="0"/>
              <a:t>should</a:t>
            </a:r>
            <a:r>
              <a:rPr lang="en-US" sz="2200" dirty="0"/>
              <a:t> receive Tdap for the routinely recommended adolescent dose at 11-12 years of age</a:t>
            </a:r>
          </a:p>
          <a:p>
            <a:pPr marL="342900" indent="-342900">
              <a:lnSpc>
                <a:spcPct val="100000"/>
              </a:lnSpc>
              <a:spcBef>
                <a:spcPts val="200"/>
              </a:spcBef>
              <a:buFont typeface="Arial" panose="020B0604020202020204" pitchFamily="34" charset="0"/>
              <a:buChar char="•"/>
            </a:pPr>
            <a:r>
              <a:rPr lang="en-US" sz="2200" dirty="0"/>
              <a:t>For other catch-up guidance, please refer to immunization schedule notes </a:t>
            </a:r>
          </a:p>
          <a:p>
            <a:endParaRPr lang="en-US" dirty="0"/>
          </a:p>
        </p:txBody>
      </p:sp>
      <p:sp>
        <p:nvSpPr>
          <p:cNvPr id="4" name="Text Placeholder 3">
            <a:extLst>
              <a:ext uri="{FF2B5EF4-FFF2-40B4-BE49-F238E27FC236}">
                <a16:creationId xmlns:a16="http://schemas.microsoft.com/office/drawing/2014/main" id="{9EBBC900-2787-4067-A450-7488F3E88839}"/>
              </a:ext>
            </a:extLst>
          </p:cNvPr>
          <p:cNvSpPr>
            <a:spLocks noGrp="1"/>
          </p:cNvSpPr>
          <p:nvPr>
            <p:ph type="body" sz="quarter" idx="11"/>
          </p:nvPr>
        </p:nvSpPr>
        <p:spPr>
          <a:xfrm>
            <a:off x="838199" y="6332276"/>
            <a:ext cx="10620375" cy="411424"/>
          </a:xfrm>
        </p:spPr>
        <p:txBody>
          <a:bodyPr/>
          <a:lstStyle/>
          <a:p>
            <a:r>
              <a:rPr lang="en-US" sz="1000" dirty="0">
                <a:latin typeface="Segoe UI" panose="020B0502040204020203" pitchFamily="34" charset="0"/>
                <a:cs typeface="Segoe UI" panose="020B0502040204020203" pitchFamily="34" charset="0"/>
              </a:rPr>
              <a:t>MMWR / April 27, 2018 / 67(2);1-44     MMWR / January 24, 2020 / 69(3);77-83     </a:t>
            </a:r>
            <a:r>
              <a:rPr lang="en-US" sz="1000" dirty="0">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r>
              <a:rPr lang="en-US" sz="1000" dirty="0">
                <a:latin typeface="Segoe UI" panose="020B0502040204020203" pitchFamily="34" charset="0"/>
                <a:ea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https://www.cdc.gov/vaccines/schedules/downloads/child/job-aids/dtap.pdf</a:t>
            </a:r>
            <a:r>
              <a:rPr lang="en-US" sz="1000" dirty="0">
                <a:latin typeface="Segoe UI" panose="020B0502040204020203" pitchFamily="34" charset="0"/>
                <a:ea typeface="Segoe UI" panose="020B0502040204020203" pitchFamily="34" charset="0"/>
                <a:cs typeface="Segoe UI" panose="020B0502040204020203" pitchFamily="34" charset="0"/>
              </a:rPr>
              <a:t>     </a:t>
            </a:r>
            <a:r>
              <a:rPr lang="en-US" sz="1000" dirty="0">
                <a:latin typeface="Segoe UI" panose="020B0502040204020203" pitchFamily="34" charset="0"/>
                <a:ea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https://www.cdc.gov/vaccines/schedules/downloads/child/job-aids/tdap-1.pdf</a:t>
            </a:r>
            <a:r>
              <a:rPr lang="en-US" sz="1000" dirty="0">
                <a:latin typeface="Segoe UI" panose="020B0502040204020203" pitchFamily="34" charset="0"/>
                <a:ea typeface="Segoe UI" panose="020B0502040204020203" pitchFamily="34" charset="0"/>
                <a:cs typeface="Segoe UI" panose="020B0502040204020203" pitchFamily="34" charset="0"/>
              </a:rPr>
              <a:t>     </a:t>
            </a:r>
            <a:r>
              <a:rPr lang="en-US" sz="1000" dirty="0">
                <a:latin typeface="Segoe UI" panose="020B0502040204020203" pitchFamily="34" charset="0"/>
                <a:ea typeface="Segoe UI" panose="020B0502040204020203" pitchFamily="34" charset="0"/>
                <a:cs typeface="Segoe UI" panose="020B0502040204020203" pitchFamily="34" charset="0"/>
                <a:hlinkClick r:id="rId6">
                  <a:extLst>
                    <a:ext uri="{A12FA001-AC4F-418D-AE19-62706E023703}">
                      <ahyp:hlinkClr xmlns:ahyp="http://schemas.microsoft.com/office/drawing/2018/hyperlinkcolor" val="tx"/>
                    </a:ext>
                  </a:extLst>
                </a:hlinkClick>
              </a:rPr>
              <a:t>https://www.cdc.gov/vaccines/schedules/downloads/child/job-aids/tdap-2.pdf</a:t>
            </a:r>
            <a:r>
              <a:rPr lang="en-US" sz="1000" dirty="0">
                <a:latin typeface="Segoe UI" panose="020B0502040204020203" pitchFamily="34" charset="0"/>
                <a:ea typeface="Segoe UI" panose="020B0502040204020203" pitchFamily="34" charset="0"/>
                <a:cs typeface="Segoe UI" panose="020B0502040204020203" pitchFamily="34" charset="0"/>
              </a:rPr>
              <a:t> </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03460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E6F30B-7A07-4E19-B5D3-61E4B4826790}"/>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Disclosure Statements</a:t>
            </a:r>
            <a:endParaRPr lang="en-US" dirty="0">
              <a:solidFill>
                <a:schemeClr val="tx1"/>
              </a:solidFill>
            </a:endParaRPr>
          </a:p>
        </p:txBody>
      </p:sp>
      <p:sp>
        <p:nvSpPr>
          <p:cNvPr id="6" name="Content Placeholder 5">
            <a:extLst>
              <a:ext uri="{FF2B5EF4-FFF2-40B4-BE49-F238E27FC236}">
                <a16:creationId xmlns:a16="http://schemas.microsoft.com/office/drawing/2014/main" id="{E9AE5118-49FF-4018-9C59-21986FB01987}"/>
              </a:ext>
            </a:extLst>
          </p:cNvPr>
          <p:cNvSpPr>
            <a:spLocks noGrp="1"/>
          </p:cNvSpPr>
          <p:nvPr>
            <p:ph sz="quarter" idx="10"/>
          </p:nvPr>
        </p:nvSpPr>
        <p:spPr/>
        <p:txBody>
          <a:bodyPr/>
          <a:lstStyle/>
          <a:p>
            <a:pPr marL="342900" indent="-342900" eaLnBrk="1" hangingPunct="1">
              <a:lnSpc>
                <a:spcPct val="100000"/>
              </a:lnSpc>
              <a:spcBef>
                <a:spcPts val="200"/>
              </a:spcBef>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Neither the planners of this session nor I have any financial relationship with pharmaceutical companies, biomedical device manufacturers, or corporations whose products and services are related to the vaccines we discuss</a:t>
            </a:r>
          </a:p>
          <a:p>
            <a:pPr marL="342900" indent="-342900" eaLnBrk="1" hangingPunct="1">
              <a:lnSpc>
                <a:spcPct val="100000"/>
              </a:lnSpc>
              <a:spcBef>
                <a:spcPts val="200"/>
              </a:spcBef>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There is no commercial support being received for this event</a:t>
            </a:r>
          </a:p>
          <a:p>
            <a:pPr marL="342900" indent="-342900" eaLnBrk="1" hangingPunct="1">
              <a:lnSpc>
                <a:spcPct val="100000"/>
              </a:lnSpc>
              <a:spcBef>
                <a:spcPts val="200"/>
              </a:spcBef>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The mention of specific brands of vaccines in this presentation is for the purpose of providing education and does not constitute endorsement</a:t>
            </a:r>
          </a:p>
          <a:p>
            <a:pPr marL="342900" indent="-342900" eaLnBrk="1" hangingPunct="1">
              <a:lnSpc>
                <a:spcPct val="100000"/>
              </a:lnSpc>
              <a:spcBef>
                <a:spcPts val="200"/>
              </a:spcBef>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The GA Immunization Program utilizes ACIP recommendations as the  basis for this presentation and for our guidelines, policies, and recommendations</a:t>
            </a:r>
          </a:p>
          <a:p>
            <a:pPr marL="342900" indent="-342900" eaLnBrk="1" hangingPunct="1">
              <a:lnSpc>
                <a:spcPct val="100000"/>
              </a:lnSpc>
              <a:spcBef>
                <a:spcPts val="200"/>
              </a:spcBef>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For certain vaccines this may represent a slight departure from, or off-label use of the vaccine package insert guidelines</a:t>
            </a:r>
          </a:p>
          <a:p>
            <a:endParaRPr lang="en-US" dirty="0"/>
          </a:p>
        </p:txBody>
      </p:sp>
    </p:spTree>
    <p:extLst>
      <p:ext uri="{BB962C8B-B14F-4D97-AF65-F5344CB8AC3E}">
        <p14:creationId xmlns:p14="http://schemas.microsoft.com/office/powerpoint/2010/main" val="1479037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E3AE8-09DC-4DF3-B384-E7867DF0C66E}"/>
              </a:ext>
            </a:extLst>
          </p:cNvPr>
          <p:cNvSpPr>
            <a:spLocks noGrp="1"/>
          </p:cNvSpPr>
          <p:nvPr>
            <p:ph type="title"/>
          </p:nvPr>
        </p:nvSpPr>
        <p:spPr/>
        <p:txBody>
          <a:bodyPr/>
          <a:lstStyle/>
          <a:p>
            <a:r>
              <a:rPr lang="en-US" dirty="0" err="1"/>
              <a:t>Haemophilus</a:t>
            </a:r>
            <a:r>
              <a:rPr lang="en-US" dirty="0"/>
              <a:t> influenzae type b (Hib)</a:t>
            </a:r>
          </a:p>
        </p:txBody>
      </p:sp>
      <p:sp>
        <p:nvSpPr>
          <p:cNvPr id="3" name="Content Placeholder 2">
            <a:extLst>
              <a:ext uri="{FF2B5EF4-FFF2-40B4-BE49-F238E27FC236}">
                <a16:creationId xmlns:a16="http://schemas.microsoft.com/office/drawing/2014/main" id="{FA545E78-8CE8-45A4-B558-7206EE66614E}"/>
              </a:ext>
            </a:extLst>
          </p:cNvPr>
          <p:cNvSpPr>
            <a:spLocks noGrp="1"/>
          </p:cNvSpPr>
          <p:nvPr>
            <p:ph sz="quarter" idx="10"/>
          </p:nvPr>
        </p:nvSpPr>
        <p:spPr/>
        <p:txBody>
          <a:bodyPr/>
          <a:lstStyle/>
          <a:p>
            <a:pPr>
              <a:lnSpc>
                <a:spcPct val="100000"/>
              </a:lnSpc>
              <a:spcBef>
                <a:spcPts val="200"/>
              </a:spcBef>
            </a:pPr>
            <a:r>
              <a:rPr lang="en-US" sz="1800" b="1" dirty="0"/>
              <a:t>Routine vaccination</a:t>
            </a:r>
          </a:p>
          <a:p>
            <a:pPr marL="342900" indent="-342900">
              <a:lnSpc>
                <a:spcPct val="100000"/>
              </a:lnSpc>
              <a:spcBef>
                <a:spcPts val="200"/>
              </a:spcBef>
              <a:buFont typeface="Arial" panose="020B0604020202020204" pitchFamily="34" charset="0"/>
              <a:buChar char="•"/>
            </a:pPr>
            <a:r>
              <a:rPr lang="en-US" sz="1800" dirty="0"/>
              <a:t>4-dose series at 2, 4, 6, and 12-15 months (</a:t>
            </a:r>
            <a:r>
              <a:rPr lang="en-US" sz="1800" dirty="0" err="1"/>
              <a:t>ActHIB</a:t>
            </a:r>
            <a:r>
              <a:rPr lang="en-US" sz="1800" dirty="0"/>
              <a:t>, </a:t>
            </a:r>
            <a:r>
              <a:rPr lang="en-US" sz="1800" dirty="0" err="1"/>
              <a:t>Hiberix</a:t>
            </a:r>
            <a:r>
              <a:rPr lang="en-US" sz="1800" dirty="0"/>
              <a:t>, or </a:t>
            </a:r>
            <a:r>
              <a:rPr lang="en-US" sz="1800" dirty="0" err="1"/>
              <a:t>Pentacel</a:t>
            </a:r>
            <a:r>
              <a:rPr lang="en-US" sz="1800" dirty="0"/>
              <a:t>)</a:t>
            </a:r>
          </a:p>
          <a:p>
            <a:pPr marL="342900" indent="-342900">
              <a:lnSpc>
                <a:spcPct val="100000"/>
              </a:lnSpc>
              <a:spcBef>
                <a:spcPts val="200"/>
              </a:spcBef>
              <a:buFont typeface="Arial" panose="020B0604020202020204" pitchFamily="34" charset="0"/>
              <a:buChar char="•"/>
            </a:pPr>
            <a:r>
              <a:rPr lang="en-US" sz="1800" dirty="0"/>
              <a:t>3-dose series at 2, 4, and 12-15 months (</a:t>
            </a:r>
            <a:r>
              <a:rPr lang="en-US" sz="1800" dirty="0" err="1"/>
              <a:t>PedvaxHIB</a:t>
            </a:r>
            <a:r>
              <a:rPr lang="en-US" sz="1800" dirty="0"/>
              <a:t>)</a:t>
            </a:r>
          </a:p>
          <a:p>
            <a:pPr marL="342900" indent="-342900">
              <a:lnSpc>
                <a:spcPct val="100000"/>
              </a:lnSpc>
              <a:spcBef>
                <a:spcPts val="200"/>
              </a:spcBef>
              <a:buFont typeface="Arial" panose="020B0604020202020204" pitchFamily="34" charset="0"/>
              <a:buChar char="•"/>
            </a:pPr>
            <a:r>
              <a:rPr lang="en-US" sz="1800" b="1" dirty="0" err="1"/>
              <a:t>Vaxelis</a:t>
            </a:r>
            <a:r>
              <a:rPr lang="en-US" sz="1800" b="1" dirty="0"/>
              <a:t> </a:t>
            </a:r>
            <a:r>
              <a:rPr lang="en-US" sz="1800" dirty="0"/>
              <a:t>is not recommended for booster dose </a:t>
            </a:r>
            <a:endParaRPr lang="en-US" sz="1800" b="1" dirty="0"/>
          </a:p>
          <a:p>
            <a:pPr>
              <a:lnSpc>
                <a:spcPct val="100000"/>
              </a:lnSpc>
              <a:spcBef>
                <a:spcPts val="200"/>
              </a:spcBef>
            </a:pPr>
            <a:r>
              <a:rPr lang="en-US" sz="1800" b="1" dirty="0"/>
              <a:t>Catch-up vaccination</a:t>
            </a:r>
          </a:p>
          <a:p>
            <a:pPr marL="342900" indent="-342900">
              <a:lnSpc>
                <a:spcPct val="100000"/>
              </a:lnSpc>
              <a:spcBef>
                <a:spcPts val="200"/>
              </a:spcBef>
              <a:buFont typeface="Arial" panose="020B0604020202020204" pitchFamily="34" charset="0"/>
              <a:buChar char="•"/>
            </a:pPr>
            <a:r>
              <a:rPr lang="en-US" sz="1800" dirty="0"/>
              <a:t>Administer 1 dose for unvaccinated children ages 15-59 months; </a:t>
            </a:r>
            <a:r>
              <a:rPr lang="en-US" sz="1800" dirty="0" err="1"/>
              <a:t>Vaxelis</a:t>
            </a:r>
            <a:r>
              <a:rPr lang="en-US" sz="1800" dirty="0"/>
              <a:t> can be used for catch-up vaccination in children less than 5 years of age</a:t>
            </a:r>
          </a:p>
          <a:p>
            <a:pPr marL="342900" indent="-342900">
              <a:lnSpc>
                <a:spcPct val="100000"/>
              </a:lnSpc>
              <a:spcBef>
                <a:spcPts val="200"/>
              </a:spcBef>
              <a:buFont typeface="Arial" panose="020B0604020202020204" pitchFamily="34" charset="0"/>
              <a:buChar char="•"/>
            </a:pPr>
            <a:r>
              <a:rPr lang="en-US" sz="1800" b="1" dirty="0"/>
              <a:t>Previously unvaccinated children aged 5 years (60 months) or older who are not high risk, do not require catch-up vaccination</a:t>
            </a:r>
          </a:p>
          <a:p>
            <a:pPr marL="342900" indent="-342900">
              <a:lnSpc>
                <a:spcPct val="100000"/>
              </a:lnSpc>
              <a:spcBef>
                <a:spcPts val="200"/>
              </a:spcBef>
              <a:buFont typeface="Arial" panose="020B0604020202020204" pitchFamily="34" charset="0"/>
              <a:buChar char="•"/>
            </a:pPr>
            <a:r>
              <a:rPr lang="en-US" sz="1800" dirty="0"/>
              <a:t>Refer to catch-up immunization schedule for other catch-up guidance</a:t>
            </a:r>
            <a:endParaRPr lang="en-US" sz="1800" b="1" dirty="0"/>
          </a:p>
          <a:p>
            <a:pPr>
              <a:lnSpc>
                <a:spcPct val="100000"/>
              </a:lnSpc>
              <a:spcBef>
                <a:spcPts val="200"/>
              </a:spcBef>
            </a:pPr>
            <a:r>
              <a:rPr lang="en-US" sz="1800" b="1" dirty="0"/>
              <a:t>Special situations</a:t>
            </a:r>
          </a:p>
          <a:p>
            <a:pPr marL="342900" indent="-342900">
              <a:lnSpc>
                <a:spcPct val="100000"/>
              </a:lnSpc>
              <a:spcBef>
                <a:spcPts val="200"/>
              </a:spcBef>
              <a:buFont typeface="Arial" panose="020B0604020202020204" pitchFamily="34" charset="0"/>
              <a:buChar char="•"/>
            </a:pPr>
            <a:r>
              <a:rPr lang="en-US" sz="1800" dirty="0"/>
              <a:t>Refer to immunization schedule notes for guidance when vaccinating high risk children with medical indications (i.e., chemo, radiation, HSCT, asplenia, elective splenectomy, HIV and immunoglobulin deficiency, early complement deficiency)</a:t>
            </a:r>
          </a:p>
          <a:p>
            <a:endParaRPr lang="en-US" dirty="0"/>
          </a:p>
        </p:txBody>
      </p:sp>
      <p:sp>
        <p:nvSpPr>
          <p:cNvPr id="4" name="Text Placeholder 3">
            <a:extLst>
              <a:ext uri="{FF2B5EF4-FFF2-40B4-BE49-F238E27FC236}">
                <a16:creationId xmlns:a16="http://schemas.microsoft.com/office/drawing/2014/main" id="{D9933E4D-D0FD-4A71-8903-4E636EE469A6}"/>
              </a:ext>
            </a:extLst>
          </p:cNvPr>
          <p:cNvSpPr>
            <a:spLocks noGrp="1"/>
          </p:cNvSpPr>
          <p:nvPr>
            <p:ph type="body" sz="quarter" idx="11"/>
          </p:nvPr>
        </p:nvSpPr>
        <p:spPr>
          <a:xfrm>
            <a:off x="838200" y="6332276"/>
            <a:ext cx="10515600" cy="280348"/>
          </a:xfrm>
        </p:spPr>
        <p:txBody>
          <a:bodyPr/>
          <a:lstStyle/>
          <a:p>
            <a:r>
              <a:rPr lang="en-US" sz="1200" dirty="0">
                <a:latin typeface="Segoe UI" panose="020B0502040204020203" pitchFamily="34" charset="0"/>
                <a:cs typeface="Segoe UI" panose="020B0502040204020203" pitchFamily="34" charset="0"/>
              </a:rPr>
              <a:t> </a:t>
            </a:r>
            <a:r>
              <a:rPr lang="en-US" sz="1000" dirty="0">
                <a:latin typeface="Segoe UI" panose="020B0502040204020203" pitchFamily="34" charset="0"/>
                <a:ea typeface="Segoe UI" panose="020B0502040204020203" pitchFamily="34" charset="0"/>
                <a:cs typeface="Segoe UI" panose="020B0502040204020203" pitchFamily="34" charset="0"/>
              </a:rPr>
              <a:t>MMWR/ February 18, 2022 / 71(7);234-237     </a:t>
            </a:r>
            <a:r>
              <a:rPr lang="en-US" sz="1000" dirty="0">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https://www.cdc.gov/vaccines/schedules/downloads/child/job-aids/hib-actHib.pdf</a:t>
            </a:r>
            <a:r>
              <a:rPr lang="en-US" sz="1000" dirty="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https://www.cdc.gov/vaccines/schedules/downloads/child/job-aids/hib-pedvax.pdf</a:t>
            </a:r>
            <a:r>
              <a:rPr lang="en-US" sz="100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484662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86F3A-F200-40D6-9095-4279B3FB7008}"/>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Hepatitis A Vaccine</a:t>
            </a:r>
            <a:endParaRPr lang="en-US" dirty="0"/>
          </a:p>
        </p:txBody>
      </p:sp>
      <p:sp>
        <p:nvSpPr>
          <p:cNvPr id="3" name="Content Placeholder 2">
            <a:extLst>
              <a:ext uri="{FF2B5EF4-FFF2-40B4-BE49-F238E27FC236}">
                <a16:creationId xmlns:a16="http://schemas.microsoft.com/office/drawing/2014/main" id="{AB2379AE-A9A4-4AAC-BA4A-FA3B90DBC370}"/>
              </a:ext>
            </a:extLst>
          </p:cNvPr>
          <p:cNvSpPr>
            <a:spLocks noGrp="1"/>
          </p:cNvSpPr>
          <p:nvPr>
            <p:ph sz="quarter" idx="10"/>
          </p:nvPr>
        </p:nvSpPr>
        <p:spPr/>
        <p:txBody>
          <a:bodyPr/>
          <a:lstStyle/>
          <a:p>
            <a:pPr>
              <a:spcBef>
                <a:spcPts val="0"/>
              </a:spcBef>
              <a:buClr>
                <a:schemeClr val="tx1"/>
              </a:buClr>
            </a:pPr>
            <a:r>
              <a:rPr lang="en-US" b="1" dirty="0">
                <a:ea typeface="Segoe UI" panose="020B0502040204020203" pitchFamily="34" charset="0"/>
              </a:rPr>
              <a:t>Routine vaccination</a:t>
            </a:r>
          </a:p>
          <a:p>
            <a:pPr marL="285750" indent="-285750">
              <a:spcBef>
                <a:spcPts val="0"/>
              </a:spcBef>
              <a:buClr>
                <a:schemeClr val="tx1"/>
              </a:buClr>
              <a:buFont typeface="Arial" panose="020B0604020202020204" pitchFamily="34" charset="0"/>
              <a:buChar char="•"/>
            </a:pPr>
            <a:r>
              <a:rPr lang="en-US" dirty="0">
                <a:ea typeface="Segoe UI" panose="020B0502040204020203" pitchFamily="34" charset="0"/>
              </a:rPr>
              <a:t>Administer 2 dose series beginning at age 12 months (</a:t>
            </a:r>
            <a:r>
              <a:rPr lang="en-US" dirty="0" err="1">
                <a:ea typeface="Segoe UI" panose="020B0502040204020203" pitchFamily="34" charset="0"/>
              </a:rPr>
              <a:t>Havrix</a:t>
            </a:r>
            <a:r>
              <a:rPr lang="en-US" dirty="0">
                <a:ea typeface="Segoe UI" panose="020B0502040204020203" pitchFamily="34" charset="0"/>
              </a:rPr>
              <a:t> 6-12 months apart or </a:t>
            </a:r>
            <a:r>
              <a:rPr lang="en-US" dirty="0" err="1">
                <a:ea typeface="Segoe UI" panose="020B0502040204020203" pitchFamily="34" charset="0"/>
              </a:rPr>
              <a:t>Vaqta</a:t>
            </a:r>
            <a:r>
              <a:rPr lang="en-US" dirty="0">
                <a:ea typeface="Segoe UI" panose="020B0502040204020203" pitchFamily="34" charset="0"/>
              </a:rPr>
              <a:t> 6-18 months apart)</a:t>
            </a:r>
          </a:p>
          <a:p>
            <a:pPr>
              <a:buClr>
                <a:schemeClr val="tx1"/>
              </a:buClr>
            </a:pPr>
            <a:r>
              <a:rPr lang="en-US" b="1" dirty="0">
                <a:ea typeface="Segoe UI" panose="020B0502040204020203" pitchFamily="34" charset="0"/>
              </a:rPr>
              <a:t>Catch-up vaccination</a:t>
            </a:r>
          </a:p>
          <a:p>
            <a:pPr marL="342900" indent="-342900">
              <a:spcBef>
                <a:spcPts val="0"/>
              </a:spcBef>
              <a:buClr>
                <a:schemeClr val="tx1"/>
              </a:buClr>
              <a:buFont typeface="Arial" panose="020B0604020202020204" pitchFamily="34" charset="0"/>
              <a:buChar char="•"/>
            </a:pPr>
            <a:r>
              <a:rPr lang="en-US" dirty="0">
                <a:ea typeface="Segoe UI" panose="020B0502040204020203" pitchFamily="34" charset="0"/>
              </a:rPr>
              <a:t>Administer 2 doses, separated by 6 months, to </a:t>
            </a:r>
            <a:r>
              <a:rPr lang="en-US" b="1" dirty="0">
                <a:ea typeface="Segoe UI" panose="020B0502040204020203" pitchFamily="34" charset="0"/>
              </a:rPr>
              <a:t>all children and adolescents ages 2-18 years who have not previously been vaccinated</a:t>
            </a:r>
          </a:p>
          <a:p>
            <a:pPr>
              <a:spcBef>
                <a:spcPts val="0"/>
              </a:spcBef>
              <a:buClr>
                <a:schemeClr val="tx1"/>
              </a:buClr>
            </a:pPr>
            <a:endParaRPr lang="en-US" b="1" dirty="0">
              <a:ea typeface="Segoe UI" panose="020B0502040204020203" pitchFamily="34" charset="0"/>
            </a:endParaRPr>
          </a:p>
          <a:p>
            <a:pPr>
              <a:spcBef>
                <a:spcPts val="0"/>
              </a:spcBef>
              <a:buClr>
                <a:schemeClr val="tx1"/>
              </a:buClr>
            </a:pPr>
            <a:r>
              <a:rPr lang="en-US" b="1" dirty="0">
                <a:ea typeface="Segoe UI" panose="020B0502040204020203" pitchFamily="34" charset="0"/>
              </a:rPr>
              <a:t>International travel</a:t>
            </a:r>
          </a:p>
          <a:p>
            <a:pPr marL="342900" indent="-342900">
              <a:spcBef>
                <a:spcPts val="0"/>
              </a:spcBef>
              <a:buClr>
                <a:schemeClr val="tx1"/>
              </a:buClr>
              <a:buFont typeface="Arial" panose="020B0604020202020204" pitchFamily="34" charset="0"/>
              <a:buChar char="•"/>
            </a:pPr>
            <a:r>
              <a:rPr lang="en-US" dirty="0"/>
              <a:t>Infants aged 6-11 months: 1 dose before departure; revaccinate with 2 doses (separated by 6-18 months), between 12 to 23 months of age</a:t>
            </a:r>
          </a:p>
          <a:p>
            <a:pPr marL="342900" indent="-342900">
              <a:lnSpc>
                <a:spcPct val="80000"/>
              </a:lnSpc>
              <a:buFont typeface="Arial" panose="020B0604020202020204" pitchFamily="34" charset="0"/>
              <a:buChar char="•"/>
            </a:pPr>
            <a:r>
              <a:rPr lang="en-US" dirty="0"/>
              <a:t>Unvaccinated children aged 12 months and older: Administer 1</a:t>
            </a:r>
            <a:r>
              <a:rPr lang="en-US" baseline="30000" dirty="0"/>
              <a:t>st</a:t>
            </a:r>
            <a:r>
              <a:rPr lang="en-US" dirty="0"/>
              <a:t> dose as soon as travel in considered</a:t>
            </a:r>
          </a:p>
          <a:p>
            <a:endParaRPr lang="en-US" dirty="0"/>
          </a:p>
        </p:txBody>
      </p:sp>
      <p:sp>
        <p:nvSpPr>
          <p:cNvPr id="4" name="Text Placeholder 3">
            <a:extLst>
              <a:ext uri="{FF2B5EF4-FFF2-40B4-BE49-F238E27FC236}">
                <a16:creationId xmlns:a16="http://schemas.microsoft.com/office/drawing/2014/main" id="{2BF22171-6031-49C6-B50D-C7D83386C291}"/>
              </a:ext>
            </a:extLst>
          </p:cNvPr>
          <p:cNvSpPr>
            <a:spLocks noGrp="1"/>
          </p:cNvSpPr>
          <p:nvPr>
            <p:ph type="body" sz="quarter" idx="11"/>
          </p:nvPr>
        </p:nvSpPr>
        <p:spPr>
          <a:xfrm>
            <a:off x="838199" y="6332275"/>
            <a:ext cx="10515600" cy="397137"/>
          </a:xfrm>
        </p:spPr>
        <p:txBody>
          <a:bodyPr/>
          <a:lstStyle/>
          <a:p>
            <a:r>
              <a:rPr lang="en-US" sz="1000" dirty="0">
                <a:latin typeface="Segoe UI" panose="020B0502040204020203" pitchFamily="34" charset="0"/>
                <a:cs typeface="Segoe UI" panose="020B0502040204020203" pitchFamily="34" charset="0"/>
              </a:rPr>
              <a:t>MMWR/ November 2, 2018 / 67(43);1216-1220     MMWR / February 18, 2022 / 71(7));234-237     </a:t>
            </a:r>
            <a:r>
              <a:rPr lang="en-US" sz="1000" dirty="0">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http://www.cdc.gov/vaccines/schedules/hcp/child-adolescent.html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237267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9D0C-5A89-47F1-8208-462FF4A677AA}"/>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Hepatitis B Vaccine</a:t>
            </a:r>
            <a:endParaRPr lang="en-US" dirty="0"/>
          </a:p>
        </p:txBody>
      </p:sp>
      <p:sp>
        <p:nvSpPr>
          <p:cNvPr id="3" name="Content Placeholder 2">
            <a:extLst>
              <a:ext uri="{FF2B5EF4-FFF2-40B4-BE49-F238E27FC236}">
                <a16:creationId xmlns:a16="http://schemas.microsoft.com/office/drawing/2014/main" id="{A6701F05-AD1A-4122-B030-DB2923E0CC0D}"/>
              </a:ext>
            </a:extLst>
          </p:cNvPr>
          <p:cNvSpPr>
            <a:spLocks noGrp="1"/>
          </p:cNvSpPr>
          <p:nvPr>
            <p:ph sz="quarter" idx="10"/>
          </p:nvPr>
        </p:nvSpPr>
        <p:spPr/>
        <p:txBody>
          <a:bodyPr/>
          <a:lstStyle/>
          <a:p>
            <a:pPr>
              <a:lnSpc>
                <a:spcPct val="100000"/>
              </a:lnSpc>
              <a:spcBef>
                <a:spcPts val="200"/>
              </a:spcBef>
            </a:pPr>
            <a:r>
              <a:rPr lang="en-US" sz="1800" b="1" dirty="0">
                <a:latin typeface="Segoe UI" panose="020B0502040204020203" pitchFamily="34" charset="0"/>
                <a:ea typeface="Segoe UI" panose="020B0502040204020203" pitchFamily="34" charset="0"/>
                <a:cs typeface="Segoe UI" panose="020B0502040204020203" pitchFamily="34" charset="0"/>
              </a:rPr>
              <a:t>Routine vaccination</a:t>
            </a:r>
          </a:p>
          <a:p>
            <a:pPr marL="347472" lvl="0" indent="-347472">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Dose 1 </a:t>
            </a:r>
            <a:r>
              <a:rPr lang="en-US" sz="1800" dirty="0">
                <a:ea typeface="Segoe UI" panose="020B0502040204020203" pitchFamily="34" charset="0"/>
              </a:rPr>
              <a:t>within 24 hours of birth </a:t>
            </a:r>
          </a:p>
          <a:p>
            <a:pPr marL="347472" lvl="0" indent="-347472">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Dose 2 @ </a:t>
            </a:r>
            <a:r>
              <a:rPr lang="en-US" sz="1800" dirty="0">
                <a:ea typeface="Segoe UI" panose="020B0502040204020203" pitchFamily="34" charset="0"/>
              </a:rPr>
              <a:t>1-2 </a:t>
            </a:r>
            <a:r>
              <a:rPr lang="en-US" sz="1800" dirty="0">
                <a:latin typeface="Segoe UI" panose="020B0502040204020203" pitchFamily="34" charset="0"/>
                <a:ea typeface="Segoe UI" panose="020B0502040204020203" pitchFamily="34" charset="0"/>
                <a:cs typeface="Segoe UI" panose="020B0502040204020203" pitchFamily="34" charset="0"/>
              </a:rPr>
              <a:t>months of age, at least 1 month after first dose</a:t>
            </a:r>
          </a:p>
          <a:p>
            <a:pPr marL="347472" lvl="0" indent="-347472">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Dose 3 @ 6-18 months of age, minimum of 4 months after the first dose </a:t>
            </a:r>
          </a:p>
          <a:p>
            <a:pPr marL="365760" lvl="1" indent="0">
              <a:lnSpc>
                <a:spcPct val="100000"/>
              </a:lnSpc>
              <a:spcBef>
                <a:spcPts val="200"/>
              </a:spcBef>
              <a:buNone/>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and minimum of 2 months after the second dose, but not before an infant is 24 weeks of age</a:t>
            </a:r>
          </a:p>
          <a:p>
            <a:pPr marL="347472" indent="-342900">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Administration of 4 doses is permitted when a combination vaccine containing </a:t>
            </a:r>
            <a:r>
              <a:rPr lang="en-US" sz="1800" dirty="0" err="1">
                <a:latin typeface="Segoe UI" panose="020B0502040204020203" pitchFamily="34" charset="0"/>
                <a:ea typeface="Segoe UI" panose="020B0502040204020203" pitchFamily="34" charset="0"/>
                <a:cs typeface="Segoe UI" panose="020B0502040204020203" pitchFamily="34" charset="0"/>
              </a:rPr>
              <a:t>HepB</a:t>
            </a:r>
            <a:r>
              <a:rPr lang="en-US" sz="1800" dirty="0">
                <a:latin typeface="Segoe UI" panose="020B0502040204020203" pitchFamily="34" charset="0"/>
                <a:ea typeface="Segoe UI" panose="020B0502040204020203" pitchFamily="34" charset="0"/>
                <a:cs typeface="Segoe UI" panose="020B0502040204020203" pitchFamily="34" charset="0"/>
              </a:rPr>
              <a:t> is used after the birth dose</a:t>
            </a:r>
          </a:p>
          <a:p>
            <a:pPr marL="4572">
              <a:lnSpc>
                <a:spcPct val="100000"/>
              </a:lnSpc>
              <a:spcBef>
                <a:spcPts val="200"/>
              </a:spcBef>
            </a:pPr>
            <a:r>
              <a:rPr lang="en-US" sz="1800" b="1" dirty="0">
                <a:ea typeface="Segoe UI" panose="020B0502040204020203" pitchFamily="34" charset="0"/>
              </a:rPr>
              <a:t>Catch-up vaccination</a:t>
            </a:r>
          </a:p>
          <a:p>
            <a:pPr marL="347472" indent="-342900">
              <a:lnSpc>
                <a:spcPct val="100000"/>
              </a:lnSpc>
              <a:spcBef>
                <a:spcPts val="200"/>
              </a:spcBef>
              <a:buFont typeface="Arial" panose="020B0604020202020204" pitchFamily="34" charset="0"/>
              <a:buChar char="•"/>
            </a:pPr>
            <a:r>
              <a:rPr lang="en-US" sz="1800" dirty="0">
                <a:ea typeface="Segoe UI" panose="020B0502040204020203" pitchFamily="34" charset="0"/>
              </a:rPr>
              <a:t>3-dose series at 0, 1-2, and 6 months for all unvaccinated persons</a:t>
            </a:r>
          </a:p>
          <a:p>
            <a:pPr marL="347472" indent="-342900">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Altern</a:t>
            </a:r>
            <a:r>
              <a:rPr lang="en-US" sz="1800" dirty="0">
                <a:ea typeface="Segoe UI" panose="020B0502040204020203" pitchFamily="34" charset="0"/>
              </a:rPr>
              <a:t>ative 2-dose series (</a:t>
            </a:r>
            <a:r>
              <a:rPr lang="en-US" sz="1800" dirty="0" err="1">
                <a:ea typeface="Segoe UI" panose="020B0502040204020203" pitchFamily="34" charset="0"/>
              </a:rPr>
              <a:t>Recombivax</a:t>
            </a:r>
            <a:r>
              <a:rPr lang="en-US" sz="1800" dirty="0">
                <a:ea typeface="Segoe UI" panose="020B0502040204020203" pitchFamily="34" charset="0"/>
              </a:rPr>
              <a:t> HB only), with at least 4 months between doses, for persons ages 11-15</a:t>
            </a:r>
          </a:p>
          <a:p>
            <a:pPr marL="347472" indent="-342900">
              <a:lnSpc>
                <a:spcPct val="100000"/>
              </a:lnSpc>
              <a:spcBef>
                <a:spcPts val="200"/>
              </a:spcBef>
              <a:buFont typeface="Arial" panose="020B0604020202020204" pitchFamily="34" charset="0"/>
              <a:buChar char="•"/>
            </a:pPr>
            <a:r>
              <a:rPr lang="en-US" sz="1800" dirty="0">
                <a:ea typeface="Segoe UI" panose="020B0502040204020203" pitchFamily="34" charset="0"/>
              </a:rPr>
              <a:t>Alternative series for persons 18 years or older </a:t>
            </a:r>
          </a:p>
          <a:p>
            <a:pPr marL="347472" indent="-342900">
              <a:lnSpc>
                <a:spcPct val="100000"/>
              </a:lnSpc>
              <a:spcBef>
                <a:spcPts val="200"/>
              </a:spcBef>
              <a:buFont typeface="Arial" panose="020B0604020202020204" pitchFamily="34" charset="0"/>
              <a:buChar char="•"/>
            </a:pPr>
            <a:r>
              <a:rPr lang="en-US" sz="1800" dirty="0"/>
              <a:t>For other catch-up guidance, please refer to immunization schedule notes </a:t>
            </a:r>
            <a:endParaRPr lang="en-US" sz="1800" dirty="0">
              <a:ea typeface="Segoe UI" panose="020B0502040204020203" pitchFamily="34" charset="0"/>
            </a:endParaRPr>
          </a:p>
          <a:p>
            <a:pPr marL="4572">
              <a:lnSpc>
                <a:spcPct val="100000"/>
              </a:lnSpc>
              <a:spcBef>
                <a:spcPts val="200"/>
              </a:spcBef>
            </a:pPr>
            <a:r>
              <a:rPr lang="en-US" sz="1800" b="1" dirty="0">
                <a:ea typeface="Segoe UI" panose="020B0502040204020203" pitchFamily="34" charset="0"/>
              </a:rPr>
              <a:t>Special situations</a:t>
            </a:r>
          </a:p>
          <a:p>
            <a:pPr marL="290322" indent="-285750">
              <a:lnSpc>
                <a:spcPct val="100000"/>
              </a:lnSpc>
              <a:spcBef>
                <a:spcPts val="200"/>
              </a:spcBef>
              <a:buFont typeface="Arial" panose="020B0604020202020204" pitchFamily="34" charset="0"/>
              <a:buChar char="•"/>
            </a:pPr>
            <a:r>
              <a:rPr lang="en-US" sz="1800" b="1" dirty="0">
                <a:ea typeface="Segoe UI" panose="020B0502040204020203" pitchFamily="34" charset="0"/>
              </a:rPr>
              <a:t>Revaccination may be recommended for certain populations </a:t>
            </a:r>
          </a:p>
          <a:p>
            <a:endParaRPr lang="en-US" dirty="0"/>
          </a:p>
        </p:txBody>
      </p:sp>
      <p:sp>
        <p:nvSpPr>
          <p:cNvPr id="4" name="Text Placeholder 3">
            <a:extLst>
              <a:ext uri="{FF2B5EF4-FFF2-40B4-BE49-F238E27FC236}">
                <a16:creationId xmlns:a16="http://schemas.microsoft.com/office/drawing/2014/main" id="{BA7EFE37-A347-44D9-A301-276A485BFB8D}"/>
              </a:ext>
            </a:extLst>
          </p:cNvPr>
          <p:cNvSpPr>
            <a:spLocks noGrp="1"/>
          </p:cNvSpPr>
          <p:nvPr>
            <p:ph type="body" sz="quarter" idx="11"/>
          </p:nvPr>
        </p:nvSpPr>
        <p:spPr>
          <a:xfrm>
            <a:off x="838200" y="6332276"/>
            <a:ext cx="10515600" cy="280348"/>
          </a:xfrm>
        </p:spPr>
        <p:txBody>
          <a:bodyPr/>
          <a:lstStyle/>
          <a:p>
            <a:r>
              <a:rPr lang="en-US" sz="1000" dirty="0">
                <a:latin typeface="Segoe UI" panose="020B0502040204020203" pitchFamily="34" charset="0"/>
                <a:cs typeface="Segoe UI" panose="020B0502040204020203" pitchFamily="34" charset="0"/>
              </a:rPr>
              <a:t>MMWR / February 18, 2022 / 71(7));234-237      </a:t>
            </a:r>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cs typeface="Segoe UI" panose="020B0502040204020203" pitchFamily="34" charset="0"/>
              </a:rPr>
              <a:t> </a:t>
            </a:r>
            <a:endParaRPr lang="en-US" sz="1000"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532489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D671-4FD6-415A-84A2-301D66442670}"/>
              </a:ext>
            </a:extLst>
          </p:cNvPr>
          <p:cNvSpPr>
            <a:spLocks noGrp="1"/>
          </p:cNvSpPr>
          <p:nvPr>
            <p:ph type="title"/>
          </p:nvPr>
        </p:nvSpPr>
        <p:spPr/>
        <p:txBody>
          <a:bodyPr/>
          <a:lstStyle/>
          <a:p>
            <a:r>
              <a:rPr lang="en-US" dirty="0"/>
              <a:t>HPV Vaccine</a:t>
            </a:r>
          </a:p>
        </p:txBody>
      </p:sp>
      <p:sp>
        <p:nvSpPr>
          <p:cNvPr id="3" name="Content Placeholder 2">
            <a:extLst>
              <a:ext uri="{FF2B5EF4-FFF2-40B4-BE49-F238E27FC236}">
                <a16:creationId xmlns:a16="http://schemas.microsoft.com/office/drawing/2014/main" id="{2094321A-B5C1-42CB-A28F-ACDB857F9721}"/>
              </a:ext>
            </a:extLst>
          </p:cNvPr>
          <p:cNvSpPr>
            <a:spLocks noGrp="1"/>
          </p:cNvSpPr>
          <p:nvPr>
            <p:ph sz="quarter" idx="10"/>
          </p:nvPr>
        </p:nvSpPr>
        <p:spPr/>
        <p:txBody>
          <a:bodyPr/>
          <a:lstStyle/>
          <a:p>
            <a:pPr>
              <a:lnSpc>
                <a:spcPct val="100000"/>
              </a:lnSpc>
              <a:spcBef>
                <a:spcPts val="200"/>
              </a:spcBef>
            </a:pPr>
            <a:r>
              <a:rPr lang="en-US" b="1" dirty="0">
                <a:ea typeface="Segoe UI Black" panose="020B0A02040204020203" pitchFamily="34" charset="0"/>
              </a:rPr>
              <a:t>Routine vaccination</a:t>
            </a:r>
          </a:p>
          <a:p>
            <a:pPr marL="342900" indent="-342900">
              <a:lnSpc>
                <a:spcPct val="100000"/>
              </a:lnSpc>
              <a:spcBef>
                <a:spcPts val="200"/>
              </a:spcBef>
              <a:buFont typeface="Arial" panose="020B0604020202020204" pitchFamily="34" charset="0"/>
              <a:buChar char="•"/>
            </a:pPr>
            <a:r>
              <a:rPr lang="en-US" dirty="0">
                <a:ea typeface="Segoe UI Black" panose="020B0A02040204020203" pitchFamily="34" charset="0"/>
              </a:rPr>
              <a:t>All adolescents 11-12 years old (can start at age 9)</a:t>
            </a:r>
          </a:p>
          <a:p>
            <a:pPr marL="342900" indent="-342900">
              <a:lnSpc>
                <a:spcPct val="100000"/>
              </a:lnSpc>
              <a:spcBef>
                <a:spcPts val="200"/>
              </a:spcBef>
              <a:buFont typeface="Arial" panose="020B0604020202020204" pitchFamily="34" charset="0"/>
              <a:buChar char="•"/>
            </a:pPr>
            <a:r>
              <a:rPr lang="en-US" dirty="0">
                <a:ea typeface="Segoe UI Black" panose="020B0A02040204020203" pitchFamily="34" charset="0"/>
              </a:rPr>
              <a:t>Number of doses dependent on age at initial vaccination</a:t>
            </a:r>
          </a:p>
          <a:p>
            <a:pPr marL="713232" lvl="1" indent="-347472">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Black" panose="020B0A02040204020203" pitchFamily="34" charset="0"/>
                <a:cs typeface="Segoe UI" panose="020B0502040204020203" pitchFamily="34" charset="0"/>
              </a:rPr>
              <a:t>Age 9-14 years: 2-dose series at 0 and 6-12 months (minimum interval of 5 months; repeat dose if administered too soon)</a:t>
            </a:r>
          </a:p>
          <a:p>
            <a:pPr marL="713232" lvl="1" indent="-347472">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Black" panose="020B0A02040204020203" pitchFamily="34" charset="0"/>
                <a:cs typeface="Segoe UI" panose="020B0502040204020203" pitchFamily="34" charset="0"/>
              </a:rPr>
              <a:t>Age 15 years or older: 3-dose series at 0, 1-2 months, and 6 months</a:t>
            </a:r>
          </a:p>
          <a:p>
            <a:pPr marL="342900" indent="-342900">
              <a:lnSpc>
                <a:spcPct val="100000"/>
              </a:lnSpc>
              <a:spcBef>
                <a:spcPts val="200"/>
              </a:spcBef>
              <a:buFont typeface="Arial" panose="020B0604020202020204" pitchFamily="34" charset="0"/>
              <a:buChar char="•"/>
            </a:pPr>
            <a:r>
              <a:rPr lang="en-US" dirty="0">
                <a:ea typeface="Segoe UI Black" panose="020B0A02040204020203" pitchFamily="34" charset="0"/>
              </a:rPr>
              <a:t>Persons who completed a valid series with any HPV vaccine do not need any additional doses</a:t>
            </a:r>
            <a:endParaRPr lang="en-US" b="1" dirty="0">
              <a:ea typeface="Segoe UI Black" panose="020B0A02040204020203" pitchFamily="34" charset="0"/>
            </a:endParaRPr>
          </a:p>
          <a:p>
            <a:pPr>
              <a:lnSpc>
                <a:spcPct val="100000"/>
              </a:lnSpc>
              <a:spcBef>
                <a:spcPts val="0"/>
              </a:spcBef>
            </a:pPr>
            <a:r>
              <a:rPr lang="en-US" b="1" dirty="0">
                <a:ea typeface="Segoe UI Black" panose="020B0A02040204020203" pitchFamily="34" charset="0"/>
              </a:rPr>
              <a:t>Catch up Vaccination</a:t>
            </a:r>
          </a:p>
          <a:p>
            <a:pPr marL="342900" indent="-342900">
              <a:lnSpc>
                <a:spcPct val="100000"/>
              </a:lnSpc>
              <a:spcBef>
                <a:spcPts val="200"/>
              </a:spcBef>
              <a:buFont typeface="Arial" panose="020B0604020202020204" pitchFamily="34" charset="0"/>
              <a:buChar char="•"/>
            </a:pPr>
            <a:r>
              <a:rPr lang="en-US" dirty="0">
                <a:ea typeface="Segoe UI Black" panose="020B0A02040204020203" pitchFamily="34" charset="0"/>
              </a:rPr>
              <a:t>All persons through 26 years of age, if not previously adequately vaccinated</a:t>
            </a:r>
          </a:p>
          <a:p>
            <a:pPr>
              <a:lnSpc>
                <a:spcPct val="100000"/>
              </a:lnSpc>
              <a:spcBef>
                <a:spcPts val="0"/>
              </a:spcBef>
            </a:pPr>
            <a:endParaRPr lang="en-US" sz="1600" b="1" dirty="0">
              <a:ea typeface="Segoe UI Black" panose="020B0A02040204020203" pitchFamily="34" charset="0"/>
            </a:endParaRPr>
          </a:p>
          <a:p>
            <a:endParaRPr lang="en-US" dirty="0"/>
          </a:p>
        </p:txBody>
      </p:sp>
      <p:sp>
        <p:nvSpPr>
          <p:cNvPr id="4" name="Text Placeholder 3">
            <a:extLst>
              <a:ext uri="{FF2B5EF4-FFF2-40B4-BE49-F238E27FC236}">
                <a16:creationId xmlns:a16="http://schemas.microsoft.com/office/drawing/2014/main" id="{AC661B87-C1AC-4F70-84DD-9FE46B45BAB5}"/>
              </a:ext>
            </a:extLst>
          </p:cNvPr>
          <p:cNvSpPr>
            <a:spLocks noGrp="1"/>
          </p:cNvSpPr>
          <p:nvPr>
            <p:ph type="body" sz="quarter" idx="11"/>
          </p:nvPr>
        </p:nvSpPr>
        <p:spPr>
          <a:xfrm>
            <a:off x="838199" y="6332276"/>
            <a:ext cx="10748963" cy="280348"/>
          </a:xfrm>
        </p:spPr>
        <p:txBody>
          <a:bodyPr/>
          <a:lstStyle/>
          <a:p>
            <a:r>
              <a:rPr lang="en-US" sz="1000" b="1" dirty="0">
                <a:latin typeface="Segoe UI" panose="020B0502040204020203" pitchFamily="34" charset="0"/>
                <a:cs typeface="Segoe UI" panose="020B0502040204020203" pitchFamily="34" charset="0"/>
              </a:rPr>
              <a:t>MMWR / August 16, 2019/ 68(32);698–702     </a:t>
            </a:r>
            <a:r>
              <a:rPr lang="en-US" sz="1000" b="1" dirty="0">
                <a:latin typeface="Segoe UI" panose="020B0502040204020203" pitchFamily="34" charset="0"/>
                <a:ea typeface="Segoe UI" panose="020B0502040204020203" pitchFamily="34" charset="0"/>
                <a:cs typeface="Segoe UI" panose="020B0502040204020203" pitchFamily="34" charset="0"/>
              </a:rPr>
              <a:t>MMWR / February 18, 2022 / 71(7);234-237          </a:t>
            </a:r>
            <a:r>
              <a:rPr lang="en-US" sz="1000" b="1"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b="1" dirty="0">
                <a:latin typeface="Segoe UI" panose="020B0502040204020203" pitchFamily="34" charset="0"/>
                <a:cs typeface="Segoe UI" panose="020B0502040204020203" pitchFamily="34" charset="0"/>
              </a:rPr>
              <a:t> </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842401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EF6C-6B82-48EC-98CE-2043541F2C97}"/>
              </a:ext>
            </a:extLst>
          </p:cNvPr>
          <p:cNvSpPr>
            <a:spLocks noGrp="1"/>
          </p:cNvSpPr>
          <p:nvPr>
            <p:ph type="title"/>
          </p:nvPr>
        </p:nvSpPr>
        <p:spPr/>
        <p:txBody>
          <a:bodyPr/>
          <a:lstStyle/>
          <a:p>
            <a:r>
              <a:rPr lang="en-US" dirty="0"/>
              <a:t>HPV Vaccine Special Situations</a:t>
            </a:r>
          </a:p>
        </p:txBody>
      </p:sp>
      <p:sp>
        <p:nvSpPr>
          <p:cNvPr id="3" name="Content Placeholder 2">
            <a:extLst>
              <a:ext uri="{FF2B5EF4-FFF2-40B4-BE49-F238E27FC236}">
                <a16:creationId xmlns:a16="http://schemas.microsoft.com/office/drawing/2014/main" id="{1B3A1C82-6CC8-4B48-9454-18FC71AD618B}"/>
              </a:ext>
            </a:extLst>
          </p:cNvPr>
          <p:cNvSpPr>
            <a:spLocks noGrp="1"/>
          </p:cNvSpPr>
          <p:nvPr>
            <p:ph sz="quarter" idx="10"/>
          </p:nvPr>
        </p:nvSpPr>
        <p:spPr/>
        <p:txBody>
          <a:bodyPr/>
          <a:lstStyle/>
          <a:p>
            <a:pPr>
              <a:lnSpc>
                <a:spcPct val="100000"/>
              </a:lnSpc>
              <a:spcBef>
                <a:spcPts val="0"/>
              </a:spcBef>
            </a:pPr>
            <a:r>
              <a:rPr lang="en-US" sz="2800" b="1" dirty="0">
                <a:ea typeface="Segoe UI Black" panose="020B0A02040204020203" pitchFamily="34" charset="0"/>
              </a:rPr>
              <a:t>Special situations</a:t>
            </a:r>
          </a:p>
          <a:p>
            <a:pPr marL="285750" indent="-285750">
              <a:lnSpc>
                <a:spcPct val="100000"/>
              </a:lnSpc>
              <a:spcBef>
                <a:spcPts val="0"/>
              </a:spcBef>
              <a:buFont typeface="Arial" panose="020B0604020202020204" pitchFamily="34" charset="0"/>
              <a:buChar char="•"/>
            </a:pPr>
            <a:r>
              <a:rPr lang="en-US" sz="2800" dirty="0">
                <a:ea typeface="Segoe UI Black" panose="020B0A02040204020203" pitchFamily="34" charset="0"/>
              </a:rPr>
              <a:t>Immunocompromising conditions, including HIV infection: administer a 3-dose series, even for those who began the series at ages 9 through 14</a:t>
            </a:r>
          </a:p>
          <a:p>
            <a:pPr marL="342900" indent="-342900">
              <a:lnSpc>
                <a:spcPct val="100000"/>
              </a:lnSpc>
              <a:spcBef>
                <a:spcPts val="200"/>
              </a:spcBef>
              <a:buFont typeface="Arial" panose="020B0604020202020204" pitchFamily="34" charset="0"/>
              <a:buChar char="•"/>
            </a:pPr>
            <a:r>
              <a:rPr lang="en-US" sz="2800" dirty="0">
                <a:ea typeface="Segoe UI Black" panose="020B0A02040204020203" pitchFamily="34" charset="0"/>
              </a:rPr>
              <a:t>History of sexual abuse or assault: begin series at age 9 </a:t>
            </a:r>
          </a:p>
          <a:p>
            <a:pPr marL="342900" indent="-342900">
              <a:lnSpc>
                <a:spcPct val="100000"/>
              </a:lnSpc>
              <a:spcBef>
                <a:spcPts val="200"/>
              </a:spcBef>
              <a:buFont typeface="Arial" panose="020B0604020202020204" pitchFamily="34" charset="0"/>
              <a:buChar char="•"/>
            </a:pPr>
            <a:r>
              <a:rPr lang="en-US" sz="2800" dirty="0">
                <a:ea typeface="Segoe UI Black" panose="020B0A02040204020203" pitchFamily="34" charset="0"/>
              </a:rPr>
              <a:t>Pregnancy: vaccine is not recommended during pregnancy </a:t>
            </a:r>
          </a:p>
          <a:p>
            <a:pPr marL="713232" lvl="1" indent="-347472">
              <a:lnSpc>
                <a:spcPct val="100000"/>
              </a:lnSpc>
              <a:spcBef>
                <a:spcPts val="200"/>
              </a:spcBef>
              <a:buFont typeface="Courier New" panose="02070309020205020404" pitchFamily="49" charset="0"/>
              <a:buChar char="o"/>
            </a:pPr>
            <a:r>
              <a:rPr lang="en-US" sz="2800" dirty="0">
                <a:solidFill>
                  <a:schemeClr val="tx1">
                    <a:lumMod val="65000"/>
                    <a:lumOff val="35000"/>
                  </a:schemeClr>
                </a:solidFill>
                <a:latin typeface="Segoe UI" panose="020B0502040204020203" pitchFamily="34" charset="0"/>
                <a:ea typeface="Segoe UI Black" panose="020B0A02040204020203" pitchFamily="34" charset="0"/>
                <a:cs typeface="Segoe UI" panose="020B0502040204020203" pitchFamily="34" charset="0"/>
              </a:rPr>
              <a:t>If administered inadvertently while pregnant, no intervention needed-delay further doses until after pregnancy (pregnancy testing not needed before vaccination)</a:t>
            </a:r>
          </a:p>
          <a:p>
            <a:endParaRPr lang="en-US" dirty="0"/>
          </a:p>
        </p:txBody>
      </p:sp>
      <p:sp>
        <p:nvSpPr>
          <p:cNvPr id="4" name="Text Placeholder 3">
            <a:extLst>
              <a:ext uri="{FF2B5EF4-FFF2-40B4-BE49-F238E27FC236}">
                <a16:creationId xmlns:a16="http://schemas.microsoft.com/office/drawing/2014/main" id="{7BA37FBC-DEC5-4879-B82F-A81F64F3DA9B}"/>
              </a:ext>
            </a:extLst>
          </p:cNvPr>
          <p:cNvSpPr>
            <a:spLocks noGrp="1"/>
          </p:cNvSpPr>
          <p:nvPr>
            <p:ph type="body" sz="quarter" idx="11"/>
          </p:nvPr>
        </p:nvSpPr>
        <p:spPr>
          <a:xfrm>
            <a:off x="838200" y="6332275"/>
            <a:ext cx="10515600" cy="397137"/>
          </a:xfrm>
        </p:spPr>
        <p:txBody>
          <a:bodyPr/>
          <a:lstStyle/>
          <a:p>
            <a:r>
              <a:rPr lang="en-US" sz="1000" b="1" dirty="0">
                <a:latin typeface="Segoe UI" panose="020B0502040204020203" pitchFamily="34" charset="0"/>
                <a:cs typeface="Segoe UI" panose="020B0502040204020203" pitchFamily="34" charset="0"/>
              </a:rPr>
              <a:t>MMWR / August 16, 2019/ 68(32);698–702     </a:t>
            </a:r>
            <a:r>
              <a:rPr lang="en-US" sz="1000" b="1" dirty="0">
                <a:latin typeface="Segoe UI" panose="020B0502040204020203" pitchFamily="34" charset="0"/>
                <a:ea typeface="Segoe UI" panose="020B0502040204020203" pitchFamily="34" charset="0"/>
                <a:cs typeface="Segoe UI" panose="020B0502040204020203" pitchFamily="34" charset="0"/>
              </a:rPr>
              <a:t>MMWR / February 18, 2022 / 71(7);234-237     </a:t>
            </a:r>
            <a:r>
              <a:rPr lang="en-US" sz="1000" b="1"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b="1" dirty="0">
                <a:latin typeface="Segoe UI" panose="020B0502040204020203" pitchFamily="34" charset="0"/>
                <a:cs typeface="Segoe UI" panose="020B0502040204020203" pitchFamily="34" charset="0"/>
              </a:rPr>
              <a:t> </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342512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28FD-746A-40DA-A344-BE512D867648}"/>
              </a:ext>
            </a:extLst>
          </p:cNvPr>
          <p:cNvSpPr>
            <a:spLocks noGrp="1"/>
          </p:cNvSpPr>
          <p:nvPr>
            <p:ph type="title"/>
          </p:nvPr>
        </p:nvSpPr>
        <p:spPr/>
        <p:txBody>
          <a:bodyPr/>
          <a:lstStyle/>
          <a:p>
            <a:r>
              <a:rPr lang="en-US" altLang="en-US" dirty="0"/>
              <a:t>Influenza (IIV, ccIIV4, LAIV4, RIV4)</a:t>
            </a:r>
            <a:endParaRPr lang="en-US" dirty="0"/>
          </a:p>
        </p:txBody>
      </p:sp>
      <p:sp>
        <p:nvSpPr>
          <p:cNvPr id="3" name="Content Placeholder 2">
            <a:extLst>
              <a:ext uri="{FF2B5EF4-FFF2-40B4-BE49-F238E27FC236}">
                <a16:creationId xmlns:a16="http://schemas.microsoft.com/office/drawing/2014/main" id="{4896712F-5F24-4BAC-BBC2-FEC2738A705D}"/>
              </a:ext>
            </a:extLst>
          </p:cNvPr>
          <p:cNvSpPr>
            <a:spLocks noGrp="1"/>
          </p:cNvSpPr>
          <p:nvPr>
            <p:ph sz="quarter" idx="10"/>
          </p:nvPr>
        </p:nvSpPr>
        <p:spPr/>
        <p:txBody>
          <a:bodyPr/>
          <a:lstStyle/>
          <a:p>
            <a:pPr eaLnBrk="0" fontAlgn="base" hangingPunct="0">
              <a:lnSpc>
                <a:spcPct val="100000"/>
              </a:lnSpc>
              <a:spcBef>
                <a:spcPts val="200"/>
              </a:spcBef>
              <a:spcAft>
                <a:spcPct val="0"/>
              </a:spcAft>
              <a:defRPr/>
            </a:pPr>
            <a:r>
              <a:rPr lang="en-US" sz="2400" b="1" kern="0" dirty="0">
                <a:latin typeface="Segoe UI"/>
                <a:cs typeface="Arial" charset="0"/>
              </a:rPr>
              <a:t>Routine vaccination</a:t>
            </a:r>
          </a:p>
          <a:p>
            <a:pPr marL="342900" indent="-342900" eaLnBrk="0" fontAlgn="base" hangingPunct="0">
              <a:lnSpc>
                <a:spcPct val="100000"/>
              </a:lnSpc>
              <a:spcBef>
                <a:spcPts val="200"/>
              </a:spcBef>
              <a:spcAft>
                <a:spcPct val="0"/>
              </a:spcAft>
              <a:buFont typeface="Arial" panose="020B0604020202020204" pitchFamily="34" charset="0"/>
              <a:buChar char="•"/>
              <a:defRPr/>
            </a:pPr>
            <a:r>
              <a:rPr lang="en-US" sz="2400" kern="0" dirty="0">
                <a:latin typeface="Segoe UI"/>
                <a:cs typeface="Arial" charset="0"/>
              </a:rPr>
              <a:t>Vaccination with any influenza vaccine appropriate for age (minimum age of 6 months) and health status </a:t>
            </a:r>
            <a:r>
              <a:rPr lang="en-US" sz="2400" b="1" kern="0" dirty="0">
                <a:latin typeface="Segoe UI"/>
                <a:cs typeface="Arial" charset="0"/>
              </a:rPr>
              <a:t>annually</a:t>
            </a:r>
          </a:p>
          <a:p>
            <a:r>
              <a:rPr lang="en-US" sz="2400" b="1" kern="0" dirty="0">
                <a:latin typeface="Segoe UI"/>
                <a:cs typeface="Arial" charset="0"/>
              </a:rPr>
              <a:t>Special situations</a:t>
            </a:r>
          </a:p>
          <a:p>
            <a:pPr marL="342900" indent="-342900">
              <a:buFont typeface="Arial" panose="020B0604020202020204" pitchFamily="34" charset="0"/>
              <a:buChar char="•"/>
            </a:pPr>
            <a:r>
              <a:rPr lang="en-US" sz="2400" b="1" kern="0" dirty="0">
                <a:latin typeface="Segoe UI"/>
                <a:cs typeface="Arial" charset="0"/>
              </a:rPr>
              <a:t>Egg allergy, hives only: </a:t>
            </a:r>
            <a:r>
              <a:rPr lang="en-US" sz="2400" kern="0" dirty="0">
                <a:latin typeface="Segoe UI"/>
                <a:cs typeface="Arial" charset="0"/>
              </a:rPr>
              <a:t>any influenza vaccine appropriate for age and health status annually</a:t>
            </a:r>
          </a:p>
          <a:p>
            <a:pPr marL="342900" indent="-342900">
              <a:buFont typeface="Arial" panose="020B0604020202020204" pitchFamily="34" charset="0"/>
              <a:buChar char="•"/>
            </a:pPr>
            <a:r>
              <a:rPr lang="en-US" sz="2400" b="1" kern="0" dirty="0">
                <a:latin typeface="Segoe UI"/>
                <a:cs typeface="Arial" charset="0"/>
              </a:rPr>
              <a:t>Please refer to Appendix listing contraindications and precautions </a:t>
            </a:r>
            <a:r>
              <a:rPr lang="en-US" sz="2400" kern="0" dirty="0">
                <a:latin typeface="Segoe UI"/>
                <a:cs typeface="Arial" charset="0"/>
              </a:rPr>
              <a:t>for egg allergy with symptoms other than hives (angioedema, respiratory distress) or required epinephrine or another emergency medical intervention; and for severe allergic reaction (anaphylaxis) to a vaccine component or a previous dose of any influenza vaccine</a:t>
            </a:r>
          </a:p>
          <a:p>
            <a:endParaRPr lang="en-US" dirty="0"/>
          </a:p>
        </p:txBody>
      </p:sp>
      <p:sp>
        <p:nvSpPr>
          <p:cNvPr id="4" name="Text Placeholder 3">
            <a:extLst>
              <a:ext uri="{FF2B5EF4-FFF2-40B4-BE49-F238E27FC236}">
                <a16:creationId xmlns:a16="http://schemas.microsoft.com/office/drawing/2014/main" id="{9E75FEE6-0E31-438F-A680-A44B047DAE04}"/>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cs typeface="Segoe UI" panose="020B0502040204020203" pitchFamily="34" charset="0"/>
              </a:rPr>
              <a:t>MMWR / August 27, 2021 / 70(5);1–28     </a:t>
            </a:r>
            <a:r>
              <a:rPr lang="en-US" sz="1000" dirty="0">
                <a:latin typeface="Segoe UI" panose="020B0502040204020203" pitchFamily="34" charset="0"/>
                <a:ea typeface="Segoe UI" panose="020B0502040204020203" pitchFamily="34" charset="0"/>
                <a:cs typeface="Segoe UI" panose="020B0502040204020203" pitchFamily="34" charset="0"/>
              </a:rPr>
              <a:t>MMWR/ February 18, 2022 / 71(7);234-237     </a:t>
            </a:r>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3737129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4196-C1F6-4DC0-8B2D-3242490CA13E}"/>
              </a:ext>
            </a:extLst>
          </p:cNvPr>
          <p:cNvSpPr>
            <a:spLocks noGrp="1"/>
          </p:cNvSpPr>
          <p:nvPr>
            <p:ph type="title"/>
          </p:nvPr>
        </p:nvSpPr>
        <p:spPr/>
        <p:txBody>
          <a:bodyPr/>
          <a:lstStyle/>
          <a:p>
            <a:r>
              <a:rPr lang="en-US" sz="4000" dirty="0" err="1"/>
              <a:t>FluMist</a:t>
            </a:r>
            <a:r>
              <a:rPr lang="en-US" sz="4000" dirty="0"/>
              <a:t> Medimmune Nasal Spray (LAIV4)</a:t>
            </a:r>
            <a:endParaRPr lang="en-US" dirty="0"/>
          </a:p>
        </p:txBody>
      </p:sp>
      <p:sp>
        <p:nvSpPr>
          <p:cNvPr id="3" name="Content Placeholder 2">
            <a:extLst>
              <a:ext uri="{FF2B5EF4-FFF2-40B4-BE49-F238E27FC236}">
                <a16:creationId xmlns:a16="http://schemas.microsoft.com/office/drawing/2014/main" id="{0BDB500A-549F-41A7-8E54-0A8C2596CFBD}"/>
              </a:ext>
            </a:extLst>
          </p:cNvPr>
          <p:cNvSpPr>
            <a:spLocks noGrp="1"/>
          </p:cNvSpPr>
          <p:nvPr>
            <p:ph sz="quarter" idx="10"/>
          </p:nvPr>
        </p:nvSpPr>
        <p:spPr/>
        <p:txBody>
          <a:bodyPr/>
          <a:lstStyle/>
          <a:p>
            <a:pPr marL="347472" indent="-347472">
              <a:lnSpc>
                <a:spcPct val="100000"/>
              </a:lnSpc>
              <a:spcBef>
                <a:spcPts val="200"/>
              </a:spcBef>
            </a:pPr>
            <a:r>
              <a:rPr lang="en-US" sz="2800" dirty="0" err="1"/>
              <a:t>FluMist</a:t>
            </a:r>
            <a:r>
              <a:rPr lang="en-US" sz="2800" dirty="0"/>
              <a:t> Medimmune </a:t>
            </a:r>
            <a:r>
              <a:rPr lang="en-US" sz="2800" kern="0" dirty="0"/>
              <a:t>pre-filled single-use </a:t>
            </a:r>
            <a:r>
              <a:rPr lang="en-US" sz="2800" dirty="0"/>
              <a:t>nasal spray is licensed for healthy persons 2-49 years of age</a:t>
            </a:r>
            <a:endParaRPr lang="en-US" sz="2800" b="1" kern="0" dirty="0"/>
          </a:p>
          <a:p>
            <a:pPr marL="347472" indent="-347472" defTabSz="385763">
              <a:lnSpc>
                <a:spcPct val="100000"/>
              </a:lnSpc>
              <a:spcBef>
                <a:spcPts val="200"/>
              </a:spcBef>
            </a:pPr>
            <a:r>
              <a:rPr lang="en-US" sz="2800" b="1" kern="0" dirty="0"/>
              <a:t>Administration</a:t>
            </a:r>
            <a:r>
              <a:rPr lang="en-US" sz="2800" kern="0" dirty="0"/>
              <a:t> </a:t>
            </a:r>
          </a:p>
          <a:p>
            <a:pPr marL="347472" indent="-347472" defTabSz="385763">
              <a:lnSpc>
                <a:spcPct val="100000"/>
              </a:lnSpc>
              <a:spcBef>
                <a:spcPts val="200"/>
              </a:spcBef>
              <a:buFont typeface="Arial" panose="020B0604020202020204" pitchFamily="34" charset="0"/>
              <a:buChar char="•"/>
            </a:pPr>
            <a:r>
              <a:rPr lang="en-US" sz="2800" kern="0" dirty="0"/>
              <a:t>Ensure patient is in upright position. Spray 0.1mL into first nostril, then remove the dose divider from the sprayer to administer second half of dose (remaining 0.1mL) into other nostril</a:t>
            </a:r>
          </a:p>
          <a:p>
            <a:endParaRPr lang="en-US" dirty="0"/>
          </a:p>
        </p:txBody>
      </p:sp>
      <p:sp>
        <p:nvSpPr>
          <p:cNvPr id="4" name="Text Placeholder 3">
            <a:extLst>
              <a:ext uri="{FF2B5EF4-FFF2-40B4-BE49-F238E27FC236}">
                <a16:creationId xmlns:a16="http://schemas.microsoft.com/office/drawing/2014/main" id="{B76C57EA-0882-4509-9445-AE666AFD5FC3}"/>
              </a:ext>
            </a:extLst>
          </p:cNvPr>
          <p:cNvSpPr>
            <a:spLocks noGrp="1"/>
          </p:cNvSpPr>
          <p:nvPr>
            <p:ph type="body" sz="quarter" idx="11"/>
          </p:nvPr>
        </p:nvSpPr>
        <p:spPr>
          <a:xfrm>
            <a:off x="838200" y="6332276"/>
            <a:ext cx="10515600" cy="280348"/>
          </a:xfrm>
        </p:spPr>
        <p:txBody>
          <a:bodyPr/>
          <a:lstStyle/>
          <a:p>
            <a:r>
              <a:rPr lang="en-US" sz="1000" dirty="0">
                <a:latin typeface="Segoe UI" panose="020B0502040204020203" pitchFamily="34" charset="0"/>
                <a:cs typeface="Segoe UI" panose="020B0502040204020203" pitchFamily="34" charset="0"/>
              </a:rPr>
              <a:t>MMWR / August 27, 2021 / 70(5);1–28     </a:t>
            </a:r>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https://www.cdc.gov/flu/prevent/nasalspray.html</a:t>
            </a:r>
            <a:r>
              <a:rPr lang="en-US" sz="1000" dirty="0">
                <a:latin typeface="Segoe UI" panose="020B0502040204020203" pitchFamily="34" charset="0"/>
                <a:cs typeface="Segoe UI" panose="020B0502040204020203" pitchFamily="34" charset="0"/>
              </a:rPr>
              <a:t>     </a:t>
            </a:r>
            <a:r>
              <a:rPr lang="en-US" sz="1000" dirty="0">
                <a:latin typeface="Segoe UI" panose="020B0502040204020203" pitchFamily="34" charset="0"/>
                <a:ea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https://www.cdc.gov/vaccines/schedules/hcp/imz/child-adolescent.html</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660299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9E4C-D64B-4B7D-B7F1-3535D2CBEDB7}"/>
              </a:ext>
            </a:extLst>
          </p:cNvPr>
          <p:cNvSpPr>
            <a:spLocks noGrp="1"/>
          </p:cNvSpPr>
          <p:nvPr>
            <p:ph type="title"/>
          </p:nvPr>
        </p:nvSpPr>
        <p:spPr>
          <a:xfrm>
            <a:off x="838200" y="389305"/>
            <a:ext cx="10515600" cy="893076"/>
          </a:xfrm>
        </p:spPr>
        <p:txBody>
          <a:bodyPr>
            <a:normAutofit fontScale="90000"/>
          </a:bodyPr>
          <a:lstStyle/>
          <a:p>
            <a:r>
              <a:rPr lang="en-US" sz="4000" dirty="0" err="1"/>
              <a:t>FluMist</a:t>
            </a:r>
            <a:r>
              <a:rPr lang="en-US" sz="4000" dirty="0"/>
              <a:t> Medimmune Nasal Spray (LAIV4) Contraindications</a:t>
            </a:r>
            <a:endParaRPr lang="en-US" dirty="0"/>
          </a:p>
        </p:txBody>
      </p:sp>
      <p:sp>
        <p:nvSpPr>
          <p:cNvPr id="3" name="Content Placeholder 2">
            <a:extLst>
              <a:ext uri="{FF2B5EF4-FFF2-40B4-BE49-F238E27FC236}">
                <a16:creationId xmlns:a16="http://schemas.microsoft.com/office/drawing/2014/main" id="{EC8FD97E-676E-46DF-B499-48B37CF26236}"/>
              </a:ext>
            </a:extLst>
          </p:cNvPr>
          <p:cNvSpPr>
            <a:spLocks noGrp="1"/>
          </p:cNvSpPr>
          <p:nvPr>
            <p:ph sz="quarter" idx="10"/>
          </p:nvPr>
        </p:nvSpPr>
        <p:spPr/>
        <p:txBody>
          <a:bodyPr/>
          <a:lstStyle/>
          <a:p>
            <a:pPr marL="347472" indent="-347472" defTabSz="385763">
              <a:lnSpc>
                <a:spcPct val="100000"/>
              </a:lnSpc>
              <a:spcBef>
                <a:spcPts val="200"/>
              </a:spcBef>
              <a:buFont typeface="Arial" panose="020B0604020202020204" pitchFamily="34" charset="0"/>
              <a:buChar char="•"/>
            </a:pPr>
            <a:r>
              <a:rPr lang="en-US" sz="2000" kern="0" dirty="0">
                <a:latin typeface="Segoe UI" panose="020B0502040204020203" pitchFamily="34" charset="0"/>
                <a:cs typeface="Segoe UI" panose="020B0502040204020203" pitchFamily="34" charset="0"/>
              </a:rPr>
              <a:t>History of severe allergic reaction (e.g., anaphylaxis) to a previous dose of any influenza vaccine or to any vaccine component (excluding egg)</a:t>
            </a:r>
          </a:p>
          <a:p>
            <a:pPr marL="347472" lvl="1" indent="-347472" defTabSz="385763">
              <a:lnSpc>
                <a:spcPct val="100000"/>
              </a:lnSpc>
              <a:spcBef>
                <a:spcPts val="200"/>
              </a:spcBef>
            </a:pPr>
            <a:r>
              <a:rPr lang="en-US" sz="2000" kern="0" dirty="0">
                <a:solidFill>
                  <a:schemeClr val="tx1">
                    <a:lumMod val="65000"/>
                    <a:lumOff val="35000"/>
                  </a:schemeClr>
                </a:solidFill>
                <a:latin typeface="Segoe UI" panose="020B0502040204020203" pitchFamily="34" charset="0"/>
                <a:cs typeface="Segoe UI" panose="020B0502040204020203" pitchFamily="34" charset="0"/>
              </a:rPr>
              <a:t>Children 2-17 years of age who are receiving aspirin or salicylate-containing medications</a:t>
            </a:r>
          </a:p>
          <a:p>
            <a:pPr marL="347472" lvl="1" indent="-347472" defTabSz="385763">
              <a:lnSpc>
                <a:spcPct val="100000"/>
              </a:lnSpc>
              <a:spcBef>
                <a:spcPts val="200"/>
              </a:spcBef>
            </a:pPr>
            <a:r>
              <a:rPr lang="en-US" sz="2000" kern="0" dirty="0">
                <a:solidFill>
                  <a:schemeClr val="tx1">
                    <a:lumMod val="65000"/>
                    <a:lumOff val="35000"/>
                  </a:schemeClr>
                </a:solidFill>
                <a:latin typeface="Segoe UI" panose="020B0502040204020203" pitchFamily="34" charset="0"/>
                <a:cs typeface="Segoe UI" panose="020B0502040204020203" pitchFamily="34" charset="0"/>
              </a:rPr>
              <a:t>Certain at-risk population (anatomic or functional asplenia, cochlear implant, CSF leak) </a:t>
            </a:r>
          </a:p>
          <a:p>
            <a:pPr marL="347472" lvl="1" indent="-347472" defTabSz="385763">
              <a:lnSpc>
                <a:spcPct val="100000"/>
              </a:lnSpc>
              <a:spcBef>
                <a:spcPts val="200"/>
              </a:spcBef>
            </a:pPr>
            <a:r>
              <a:rPr lang="en-US" sz="2000" kern="0" dirty="0">
                <a:solidFill>
                  <a:schemeClr val="tx1">
                    <a:lumMod val="65000"/>
                    <a:lumOff val="35000"/>
                  </a:schemeClr>
                </a:solidFill>
                <a:latin typeface="Segoe UI" panose="020B0502040204020203" pitchFamily="34" charset="0"/>
                <a:cs typeface="Segoe UI" panose="020B0502040204020203" pitchFamily="34" charset="0"/>
              </a:rPr>
              <a:t>Children 2-4 years of age with a history of asthma or wheezing </a:t>
            </a:r>
          </a:p>
          <a:p>
            <a:pPr marL="347472" lvl="1" indent="-347472" defTabSz="385763">
              <a:lnSpc>
                <a:spcPct val="100000"/>
              </a:lnSpc>
              <a:spcBef>
                <a:spcPts val="200"/>
              </a:spcBef>
            </a:pPr>
            <a:r>
              <a:rPr lang="en-US" sz="2000" kern="0" dirty="0">
                <a:solidFill>
                  <a:schemeClr val="tx1">
                    <a:lumMod val="65000"/>
                    <a:lumOff val="35000"/>
                  </a:schemeClr>
                </a:solidFill>
                <a:latin typeface="Segoe UI" panose="020B0502040204020203" pitchFamily="34" charset="0"/>
                <a:cs typeface="Segoe UI" panose="020B0502040204020203" pitchFamily="34" charset="0"/>
              </a:rPr>
              <a:t>Persons who are immunocompromised, due to any cause , but not limited to, medications and HIV</a:t>
            </a:r>
          </a:p>
          <a:p>
            <a:pPr marL="347472" lvl="1" indent="-347472" defTabSz="385763">
              <a:lnSpc>
                <a:spcPct val="100000"/>
              </a:lnSpc>
              <a:spcBef>
                <a:spcPts val="200"/>
              </a:spcBef>
            </a:pPr>
            <a:r>
              <a:rPr lang="en-US" sz="2000" kern="0" dirty="0">
                <a:solidFill>
                  <a:schemeClr val="tx1">
                    <a:lumMod val="65000"/>
                    <a:lumOff val="35000"/>
                  </a:schemeClr>
                </a:solidFill>
                <a:latin typeface="Segoe UI" panose="020B0502040204020203" pitchFamily="34" charset="0"/>
                <a:cs typeface="Segoe UI" panose="020B0502040204020203" pitchFamily="34" charset="0"/>
              </a:rPr>
              <a:t>Close contacts and caregivers of severely immunosuppressed persons who require a protected environment</a:t>
            </a:r>
          </a:p>
          <a:p>
            <a:pPr marL="347472" lvl="1" indent="-347472" defTabSz="385763">
              <a:lnSpc>
                <a:spcPct val="100000"/>
              </a:lnSpc>
              <a:spcBef>
                <a:spcPts val="200"/>
              </a:spcBef>
            </a:pPr>
            <a:r>
              <a:rPr lang="en-US" sz="2000" kern="0" dirty="0">
                <a:solidFill>
                  <a:schemeClr val="tx1">
                    <a:lumMod val="65000"/>
                    <a:lumOff val="35000"/>
                  </a:schemeClr>
                </a:solidFill>
                <a:latin typeface="Segoe UI" panose="020B0502040204020203" pitchFamily="34" charset="0"/>
                <a:cs typeface="Segoe UI" panose="020B0502040204020203" pitchFamily="34" charset="0"/>
              </a:rPr>
              <a:t>Pregnancy</a:t>
            </a:r>
          </a:p>
          <a:p>
            <a:pPr marL="347472" lvl="1" indent="-347472" defTabSz="385763">
              <a:lnSpc>
                <a:spcPct val="100000"/>
              </a:lnSpc>
              <a:spcBef>
                <a:spcPts val="200"/>
              </a:spcBef>
            </a:pPr>
            <a:r>
              <a:rPr lang="en-US" sz="2000" kern="0" dirty="0">
                <a:solidFill>
                  <a:schemeClr val="tx1">
                    <a:lumMod val="65000"/>
                    <a:lumOff val="35000"/>
                  </a:schemeClr>
                </a:solidFill>
                <a:latin typeface="Segoe UI" panose="020B0502040204020203" pitchFamily="34" charset="0"/>
                <a:cs typeface="Segoe UI" panose="020B0502040204020203" pitchFamily="34" charset="0"/>
              </a:rPr>
              <a:t>Persons who have received influenza antiviral medications,  </a:t>
            </a:r>
            <a:r>
              <a:rPr lang="en-US" sz="2000" dirty="0">
                <a:solidFill>
                  <a:schemeClr val="tx1">
                    <a:lumMod val="65000"/>
                    <a:lumOff val="35000"/>
                  </a:schemeClr>
                </a:solidFill>
                <a:latin typeface="Segoe UI" panose="020B0502040204020203" pitchFamily="34" charset="0"/>
                <a:cs typeface="Segoe UI" panose="020B0502040204020203" pitchFamily="34" charset="0"/>
              </a:rPr>
              <a:t>oseltamivir or zanamivir </a:t>
            </a:r>
            <a:r>
              <a:rPr lang="en-US" sz="2000" kern="0" dirty="0">
                <a:solidFill>
                  <a:schemeClr val="tx1">
                    <a:lumMod val="65000"/>
                    <a:lumOff val="35000"/>
                  </a:schemeClr>
                </a:solidFill>
                <a:latin typeface="Segoe UI" panose="020B0502040204020203" pitchFamily="34" charset="0"/>
                <a:cs typeface="Segoe UI" panose="020B0502040204020203" pitchFamily="34" charset="0"/>
              </a:rPr>
              <a:t>within the previous 48 hours, </a:t>
            </a:r>
            <a:r>
              <a:rPr lang="en-US" sz="2000" dirty="0">
                <a:solidFill>
                  <a:schemeClr val="tx1">
                    <a:lumMod val="65000"/>
                    <a:lumOff val="35000"/>
                  </a:schemeClr>
                </a:solidFill>
                <a:latin typeface="Segoe UI" panose="020B0502040204020203" pitchFamily="34" charset="0"/>
                <a:cs typeface="Segoe UI" panose="020B0502040204020203" pitchFamily="34" charset="0"/>
              </a:rPr>
              <a:t>peramivir within the</a:t>
            </a:r>
            <a:r>
              <a:rPr lang="en-US" sz="2000" kern="0" dirty="0">
                <a:solidFill>
                  <a:schemeClr val="tx1">
                    <a:lumMod val="65000"/>
                    <a:lumOff val="35000"/>
                  </a:schemeClr>
                </a:solidFill>
                <a:latin typeface="Segoe UI" panose="020B0502040204020203" pitchFamily="34" charset="0"/>
                <a:cs typeface="Segoe UI" panose="020B0502040204020203" pitchFamily="34" charset="0"/>
              </a:rPr>
              <a:t> previous 5 days, or </a:t>
            </a:r>
            <a:r>
              <a:rPr lang="en-US" sz="2000" dirty="0" err="1">
                <a:solidFill>
                  <a:schemeClr val="tx1">
                    <a:lumMod val="65000"/>
                    <a:lumOff val="35000"/>
                  </a:schemeClr>
                </a:solidFill>
                <a:latin typeface="Segoe UI" panose="020B0502040204020203" pitchFamily="34" charset="0"/>
                <a:cs typeface="Segoe UI" panose="020B0502040204020203" pitchFamily="34" charset="0"/>
              </a:rPr>
              <a:t>baloxavir</a:t>
            </a:r>
            <a:r>
              <a:rPr lang="en-US" sz="2000" dirty="0">
                <a:solidFill>
                  <a:schemeClr val="tx1">
                    <a:lumMod val="65000"/>
                    <a:lumOff val="35000"/>
                  </a:schemeClr>
                </a:solidFill>
                <a:latin typeface="Segoe UI" panose="020B0502040204020203" pitchFamily="34" charset="0"/>
                <a:cs typeface="Segoe UI" panose="020B0502040204020203" pitchFamily="34" charset="0"/>
              </a:rPr>
              <a:t> </a:t>
            </a:r>
            <a:r>
              <a:rPr lang="en-US" sz="2000" kern="0" dirty="0">
                <a:solidFill>
                  <a:schemeClr val="tx1">
                    <a:lumMod val="65000"/>
                    <a:lumOff val="35000"/>
                  </a:schemeClr>
                </a:solidFill>
                <a:latin typeface="Segoe UI" panose="020B0502040204020203" pitchFamily="34" charset="0"/>
                <a:cs typeface="Segoe UI" panose="020B0502040204020203" pitchFamily="34" charset="0"/>
              </a:rPr>
              <a:t>within the previous 17 days</a:t>
            </a:r>
            <a:endParaRPr lang="en-US" sz="2000" b="1" dirty="0">
              <a:solidFill>
                <a:schemeClr val="tx1">
                  <a:lumMod val="65000"/>
                  <a:lumOff val="35000"/>
                </a:schemeClr>
              </a:solidFill>
              <a:latin typeface="Segoe UI" panose="020B0502040204020203" pitchFamily="34" charset="0"/>
              <a:cs typeface="Segoe UI" panose="020B0502040204020203" pitchFamily="34" charset="0"/>
            </a:endParaRPr>
          </a:p>
          <a:p>
            <a:endParaRPr lang="en-US" dirty="0"/>
          </a:p>
        </p:txBody>
      </p:sp>
      <p:sp>
        <p:nvSpPr>
          <p:cNvPr id="4" name="Text Placeholder 3">
            <a:extLst>
              <a:ext uri="{FF2B5EF4-FFF2-40B4-BE49-F238E27FC236}">
                <a16:creationId xmlns:a16="http://schemas.microsoft.com/office/drawing/2014/main" id="{35D4F335-65B2-43E4-8F34-DAFB5A9E514A}"/>
              </a:ext>
            </a:extLst>
          </p:cNvPr>
          <p:cNvSpPr>
            <a:spLocks noGrp="1"/>
          </p:cNvSpPr>
          <p:nvPr>
            <p:ph type="body" sz="quarter" idx="11"/>
          </p:nvPr>
        </p:nvSpPr>
        <p:spPr>
          <a:xfrm>
            <a:off x="838200" y="6332276"/>
            <a:ext cx="10515600" cy="136419"/>
          </a:xfrm>
        </p:spPr>
        <p:txBody>
          <a:bodyPr/>
          <a:lstStyle/>
          <a:p>
            <a:r>
              <a:rPr lang="en-US" sz="1000" dirty="0">
                <a:latin typeface="Segoe UI" panose="020B0502040204020203" pitchFamily="34" charset="0"/>
                <a:cs typeface="Segoe UI" panose="020B0502040204020203" pitchFamily="34" charset="0"/>
              </a:rPr>
              <a:t>MMWR / August 27, 2021 / 70(5);1–28     </a:t>
            </a:r>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https://www.cdc.gov/flu/prevent/nasalspray.html</a:t>
            </a:r>
            <a:r>
              <a:rPr lang="en-US" sz="1000" dirty="0">
                <a:latin typeface="Segoe UI" panose="020B0502040204020203" pitchFamily="34" charset="0"/>
                <a:cs typeface="Segoe UI" panose="020B0502040204020203" pitchFamily="34" charset="0"/>
              </a:rPr>
              <a:t>     </a:t>
            </a:r>
            <a:r>
              <a:rPr lang="en-US" sz="1000" dirty="0">
                <a:latin typeface="Segoe UI" panose="020B0502040204020203" pitchFamily="34" charset="0"/>
                <a:ea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https://www.cdc.gov/vaccines/schedules/hcp/imz/child-adolescent.html</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941797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26A5-B1B2-46E7-BB66-4F416B49A63A}"/>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Flu Vaccine Dosing Algorithm for Children </a:t>
            </a:r>
            <a:endParaRPr lang="en-US" dirty="0"/>
          </a:p>
        </p:txBody>
      </p:sp>
      <p:sp>
        <p:nvSpPr>
          <p:cNvPr id="4" name="Text Placeholder 3">
            <a:extLst>
              <a:ext uri="{FF2B5EF4-FFF2-40B4-BE49-F238E27FC236}">
                <a16:creationId xmlns:a16="http://schemas.microsoft.com/office/drawing/2014/main" id="{56F1E12E-AD64-44FF-8231-05F82576CE41}"/>
              </a:ext>
            </a:extLst>
          </p:cNvPr>
          <p:cNvSpPr>
            <a:spLocks noGrp="1"/>
          </p:cNvSpPr>
          <p:nvPr>
            <p:ph type="body" sz="quarter" idx="11"/>
          </p:nvPr>
        </p:nvSpPr>
        <p:spPr/>
        <p:txBody>
          <a:bodyPr/>
          <a:lstStyle/>
          <a:p>
            <a:r>
              <a:rPr lang="en-US" sz="1000" dirty="0">
                <a:latin typeface="Segoe UI" panose="020B0502040204020203" pitchFamily="34" charset="0"/>
                <a:cs typeface="Segoe UI" panose="020B0502040204020203" pitchFamily="34" charset="0"/>
              </a:rPr>
              <a:t>MMWR / August 27, 2021 / 70(5);1–28</a:t>
            </a:r>
          </a:p>
          <a:p>
            <a:endParaRPr lang="en-US" dirty="0"/>
          </a:p>
        </p:txBody>
      </p:sp>
      <p:pic>
        <p:nvPicPr>
          <p:cNvPr id="5" name="Content Placeholder 11">
            <a:extLst>
              <a:ext uri="{FF2B5EF4-FFF2-40B4-BE49-F238E27FC236}">
                <a16:creationId xmlns:a16="http://schemas.microsoft.com/office/drawing/2014/main" id="{675F32F9-DA5A-4B43-ACCF-D9234BA8E4C6}"/>
              </a:ext>
            </a:extLst>
          </p:cNvPr>
          <p:cNvPicPr>
            <a:picLocks noGrp="1" noChangeAspect="1"/>
          </p:cNvPicPr>
          <p:nvPr>
            <p:ph sz="quarter" idx="10"/>
          </p:nvPr>
        </p:nvPicPr>
        <p:blipFill>
          <a:blip r:embed="rId3"/>
          <a:stretch>
            <a:fillRect/>
          </a:stretch>
        </p:blipFill>
        <p:spPr>
          <a:xfrm>
            <a:off x="2818170" y="1784350"/>
            <a:ext cx="6555660" cy="4437063"/>
          </a:xfrm>
          <a:ln>
            <a:solidFill>
              <a:schemeClr val="tx1"/>
            </a:solidFill>
          </a:ln>
        </p:spPr>
      </p:pic>
    </p:spTree>
    <p:extLst>
      <p:ext uri="{BB962C8B-B14F-4D97-AF65-F5344CB8AC3E}">
        <p14:creationId xmlns:p14="http://schemas.microsoft.com/office/powerpoint/2010/main" val="2620960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3F6E6-6187-400E-8BA4-32533F2840B9}"/>
              </a:ext>
            </a:extLst>
          </p:cNvPr>
          <p:cNvSpPr>
            <a:spLocks noGrp="1"/>
          </p:cNvSpPr>
          <p:nvPr>
            <p:ph type="title"/>
          </p:nvPr>
        </p:nvSpPr>
        <p:spPr/>
        <p:txBody>
          <a:bodyPr/>
          <a:lstStyle/>
          <a:p>
            <a:r>
              <a:rPr lang="en-US" altLang="en-US" dirty="0"/>
              <a:t>Influenza Vaccines for 2021-2022 Season</a:t>
            </a:r>
            <a:endParaRPr lang="en-US" dirty="0"/>
          </a:p>
        </p:txBody>
      </p:sp>
      <p:sp>
        <p:nvSpPr>
          <p:cNvPr id="3" name="Content Placeholder 2">
            <a:extLst>
              <a:ext uri="{FF2B5EF4-FFF2-40B4-BE49-F238E27FC236}">
                <a16:creationId xmlns:a16="http://schemas.microsoft.com/office/drawing/2014/main" id="{BABAED70-867C-4F79-8B02-98DC0C150390}"/>
              </a:ext>
            </a:extLst>
          </p:cNvPr>
          <p:cNvSpPr>
            <a:spLocks noGrp="1"/>
          </p:cNvSpPr>
          <p:nvPr>
            <p:ph sz="quarter" idx="10"/>
          </p:nvPr>
        </p:nvSpPr>
        <p:spPr/>
        <p:txBody>
          <a:bodyPr/>
          <a:lstStyle/>
          <a:p>
            <a:pPr marL="342900" indent="-342900" eaLnBrk="0" fontAlgn="base" hangingPunct="0">
              <a:lnSpc>
                <a:spcPct val="100000"/>
              </a:lnSpc>
              <a:spcBef>
                <a:spcPct val="20000"/>
              </a:spcBef>
              <a:spcAft>
                <a:spcPct val="0"/>
              </a:spcAft>
              <a:buFont typeface="Arial" panose="020B0604020202020204" pitchFamily="34" charset="0"/>
              <a:buChar char="•"/>
              <a:defRPr/>
            </a:pPr>
            <a:r>
              <a:rPr lang="en-US" sz="2000" dirty="0">
                <a:latin typeface="Segoe UI"/>
                <a:cs typeface="Arial" charset="0"/>
              </a:rPr>
              <a:t>All are quadrivalent, containing hemagglutinin (HA) from the below</a:t>
            </a:r>
          </a:p>
          <a:p>
            <a:pPr lvl="0" eaLnBrk="0" fontAlgn="base" hangingPunct="0">
              <a:lnSpc>
                <a:spcPct val="100000"/>
              </a:lnSpc>
              <a:spcBef>
                <a:spcPts val="200"/>
              </a:spcBef>
              <a:spcAft>
                <a:spcPct val="0"/>
              </a:spcAft>
              <a:defRPr/>
            </a:pPr>
            <a:endParaRPr lang="en-US" sz="2000" u="sng" dirty="0">
              <a:latin typeface="Segoe UI"/>
              <a:cs typeface="Arial" charset="0"/>
            </a:endParaRPr>
          </a:p>
          <a:p>
            <a:pPr lvl="0" eaLnBrk="0" fontAlgn="base" hangingPunct="0">
              <a:lnSpc>
                <a:spcPct val="100000"/>
              </a:lnSpc>
              <a:spcBef>
                <a:spcPts val="200"/>
              </a:spcBef>
              <a:spcAft>
                <a:spcPct val="0"/>
              </a:spcAft>
              <a:defRPr/>
            </a:pPr>
            <a:r>
              <a:rPr lang="en-US" sz="2000" u="sng" dirty="0">
                <a:latin typeface="Segoe UI"/>
                <a:cs typeface="Arial" charset="0"/>
              </a:rPr>
              <a:t>Quadrivalent Vaccines (IIV4, ccIIV4, RIV4, LAIV4)</a:t>
            </a:r>
          </a:p>
          <a:p>
            <a:pPr marL="1028700" lvl="1" indent="-342900" eaLnBrk="0" fontAlgn="base" hangingPunct="0">
              <a:lnSpc>
                <a:spcPct val="100000"/>
              </a:lnSpc>
              <a:spcBef>
                <a:spcPts val="200"/>
              </a:spcBef>
              <a:spcAft>
                <a:spcPct val="0"/>
              </a:spcAft>
              <a:buFont typeface="Courier New" panose="02070309020205020404" pitchFamily="49" charset="0"/>
              <a:buChar char="o"/>
              <a:defRPr/>
            </a:pPr>
            <a:r>
              <a:rPr lang="en-US" sz="2000" dirty="0">
                <a:solidFill>
                  <a:schemeClr val="tx1">
                    <a:lumMod val="65000"/>
                    <a:lumOff val="35000"/>
                  </a:schemeClr>
                </a:solidFill>
                <a:latin typeface="Segoe UI"/>
                <a:cs typeface="Arial" charset="0"/>
              </a:rPr>
              <a:t>A/Victoria/2570/2019 (H1N1)pdm09-like-virus (for egg-based vaccines)</a:t>
            </a:r>
          </a:p>
          <a:p>
            <a:pPr marL="1028700" lvl="1" indent="-342900" eaLnBrk="0" fontAlgn="base" hangingPunct="0">
              <a:lnSpc>
                <a:spcPct val="100000"/>
              </a:lnSpc>
              <a:spcBef>
                <a:spcPts val="200"/>
              </a:spcBef>
              <a:spcAft>
                <a:spcPct val="0"/>
              </a:spcAft>
              <a:buFont typeface="Courier New" panose="02070309020205020404" pitchFamily="49" charset="0"/>
              <a:buChar char="o"/>
              <a:defRPr/>
            </a:pPr>
            <a:r>
              <a:rPr lang="en-US" sz="2000" dirty="0">
                <a:solidFill>
                  <a:schemeClr val="tx1">
                    <a:lumMod val="65000"/>
                    <a:lumOff val="35000"/>
                  </a:schemeClr>
                </a:solidFill>
                <a:latin typeface="Segoe UI"/>
                <a:cs typeface="Arial" charset="0"/>
              </a:rPr>
              <a:t>A/Wisconsin/588/2019 (H1N1)pdm09-like-virus (for cell culture-based and recombinant vaccines)</a:t>
            </a:r>
          </a:p>
          <a:p>
            <a:pPr marL="1028700" lvl="1" indent="-342900" eaLnBrk="0" fontAlgn="base" hangingPunct="0">
              <a:lnSpc>
                <a:spcPct val="100000"/>
              </a:lnSpc>
              <a:spcBef>
                <a:spcPts val="200"/>
              </a:spcBef>
              <a:spcAft>
                <a:spcPct val="0"/>
              </a:spcAft>
              <a:buFont typeface="Courier New" panose="02070309020205020404" pitchFamily="49" charset="0"/>
              <a:buChar char="o"/>
              <a:defRPr/>
            </a:pPr>
            <a:r>
              <a:rPr lang="en-US" sz="2000" dirty="0">
                <a:solidFill>
                  <a:schemeClr val="tx1">
                    <a:lumMod val="65000"/>
                    <a:lumOff val="35000"/>
                  </a:schemeClr>
                </a:solidFill>
                <a:latin typeface="Segoe UI"/>
                <a:cs typeface="Arial" charset="0"/>
              </a:rPr>
              <a:t>A/Cambodia/e0826360/2020 (H3N2)-like virus</a:t>
            </a:r>
          </a:p>
          <a:p>
            <a:pPr marL="1028700" lvl="1" indent="-342900" eaLnBrk="0" fontAlgn="base" hangingPunct="0">
              <a:lnSpc>
                <a:spcPct val="100000"/>
              </a:lnSpc>
              <a:spcBef>
                <a:spcPts val="200"/>
              </a:spcBef>
              <a:spcAft>
                <a:spcPct val="0"/>
              </a:spcAft>
              <a:buFont typeface="Courier New" panose="02070309020205020404" pitchFamily="49" charset="0"/>
              <a:buChar char="o"/>
              <a:defRPr/>
            </a:pPr>
            <a:r>
              <a:rPr lang="en-US" sz="2000" dirty="0">
                <a:solidFill>
                  <a:schemeClr val="tx1">
                    <a:lumMod val="65000"/>
                    <a:lumOff val="35000"/>
                  </a:schemeClr>
                </a:solidFill>
                <a:latin typeface="Segoe UI"/>
                <a:cs typeface="Arial" charset="0"/>
              </a:rPr>
              <a:t>B/Washington/02/2019 (Victoria lineage)</a:t>
            </a:r>
          </a:p>
          <a:p>
            <a:pPr marL="1028700" lvl="1" indent="-342900" eaLnBrk="0" fontAlgn="base" hangingPunct="0">
              <a:lnSpc>
                <a:spcPct val="100000"/>
              </a:lnSpc>
              <a:spcBef>
                <a:spcPts val="200"/>
              </a:spcBef>
              <a:spcAft>
                <a:spcPct val="0"/>
              </a:spcAft>
              <a:buFont typeface="Courier New" panose="02070309020205020404" pitchFamily="49" charset="0"/>
              <a:buChar char="o"/>
              <a:defRPr/>
            </a:pPr>
            <a:r>
              <a:rPr lang="en-US" sz="2000" dirty="0">
                <a:solidFill>
                  <a:schemeClr val="tx1">
                    <a:lumMod val="65000"/>
                    <a:lumOff val="35000"/>
                  </a:schemeClr>
                </a:solidFill>
                <a:latin typeface="Segoe UI"/>
                <a:cs typeface="Arial" charset="0"/>
              </a:rPr>
              <a:t>B/Phuket/3073/2013-like virus (Yamagata lineage)</a:t>
            </a:r>
          </a:p>
          <a:p>
            <a:pPr marL="342900" indent="-342900">
              <a:buFont typeface="Arial" panose="020B0604020202020204" pitchFamily="34" charset="0"/>
              <a:buChar char="•"/>
            </a:pPr>
            <a:r>
              <a:rPr lang="en-US" sz="2000" kern="0" dirty="0">
                <a:latin typeface="Segoe UI"/>
                <a:cs typeface="Arial" charset="0"/>
              </a:rPr>
              <a:t>As of March 2021, Flucelvax Quadrivalent (ccIIV4) is now approved for ages 2 years and older </a:t>
            </a:r>
          </a:p>
          <a:p>
            <a:pPr marL="342900" indent="-342900">
              <a:buFont typeface="Arial" panose="020B0604020202020204" pitchFamily="34" charset="0"/>
              <a:buChar char="•"/>
            </a:pPr>
            <a:r>
              <a:rPr lang="en-US" sz="2000" kern="0" dirty="0">
                <a:latin typeface="Segoe UI"/>
                <a:cs typeface="Arial" charset="0"/>
              </a:rPr>
              <a:t>Guidance regarding administration of influenza vaccines with other vaccines has been updated to reflect consideration of COVID-19 vaccination</a:t>
            </a:r>
          </a:p>
          <a:p>
            <a:endParaRPr lang="en-US" dirty="0"/>
          </a:p>
        </p:txBody>
      </p:sp>
      <p:sp>
        <p:nvSpPr>
          <p:cNvPr id="4" name="Text Placeholder 3">
            <a:extLst>
              <a:ext uri="{FF2B5EF4-FFF2-40B4-BE49-F238E27FC236}">
                <a16:creationId xmlns:a16="http://schemas.microsoft.com/office/drawing/2014/main" id="{1E674B55-CB44-4A36-B995-41A23D5E4B02}"/>
              </a:ext>
            </a:extLst>
          </p:cNvPr>
          <p:cNvSpPr>
            <a:spLocks noGrp="1"/>
          </p:cNvSpPr>
          <p:nvPr>
            <p:ph type="body" sz="quarter" idx="11"/>
          </p:nvPr>
        </p:nvSpPr>
        <p:spPr>
          <a:xfrm>
            <a:off x="838200" y="6332276"/>
            <a:ext cx="10515600" cy="280348"/>
          </a:xfrm>
        </p:spPr>
        <p:txBody>
          <a:bodyPr/>
          <a:lstStyle/>
          <a:p>
            <a:r>
              <a:rPr lang="en-US" sz="1000" dirty="0">
                <a:latin typeface="Segoe UI" panose="020B0502040204020203" pitchFamily="34" charset="0"/>
                <a:cs typeface="Segoe UI" panose="020B0502040204020203" pitchFamily="34" charset="0"/>
              </a:rPr>
              <a:t>MMWR / August 27, 2021 / 70(5);1–28     </a:t>
            </a:r>
            <a:r>
              <a:rPr lang="en-US" sz="1000" i="0" u="none" strike="noStrike" dirty="0">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https://www.cdc.gov/vaccines/covid-19/clinical-considerations/covid-19-vaccines-us.html</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17215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E6F30B-7A07-4E19-B5D3-61E4B4826790}"/>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Disclosure Statements</a:t>
            </a:r>
            <a:endParaRPr lang="en-US" dirty="0">
              <a:solidFill>
                <a:schemeClr val="tx1"/>
              </a:solidFill>
            </a:endParaRPr>
          </a:p>
        </p:txBody>
      </p:sp>
      <p:sp>
        <p:nvSpPr>
          <p:cNvPr id="6" name="Content Placeholder 5">
            <a:extLst>
              <a:ext uri="{FF2B5EF4-FFF2-40B4-BE49-F238E27FC236}">
                <a16:creationId xmlns:a16="http://schemas.microsoft.com/office/drawing/2014/main" id="{E9AE5118-49FF-4018-9C59-21986FB01987}"/>
              </a:ext>
            </a:extLst>
          </p:cNvPr>
          <p:cNvSpPr>
            <a:spLocks noGrp="1"/>
          </p:cNvSpPr>
          <p:nvPr>
            <p:ph sz="quarter" idx="10"/>
          </p:nvPr>
        </p:nvSpPr>
        <p:spPr/>
        <p:txBody>
          <a:bodyPr/>
          <a:lstStyle/>
          <a:p>
            <a:pPr marL="342900" indent="-342900">
              <a:lnSpc>
                <a:spcPct val="100000"/>
              </a:lnSpc>
              <a:spcBef>
                <a:spcPts val="200"/>
              </a:spcBef>
              <a:buFont typeface="Arial" panose="020B0604020202020204" pitchFamily="34" charset="0"/>
              <a:buChar char="•"/>
            </a:pPr>
            <a:r>
              <a:rPr lang="en-US" sz="2800" dirty="0"/>
              <a:t>This activity has been approved for 2 contact hours of nursing continuing professional development.</a:t>
            </a:r>
            <a:endParaRPr lang="en-US" sz="2800"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00000"/>
              </a:lnSpc>
              <a:spcBef>
                <a:spcPts val="200"/>
              </a:spcBef>
              <a:buFont typeface="Arial" panose="020B0604020202020204" pitchFamily="34" charset="0"/>
              <a:buChar char="•"/>
            </a:pPr>
            <a:r>
              <a:rPr lang="en-US" sz="2800">
                <a:latin typeface="Segoe UI" panose="020B0502040204020203" pitchFamily="34" charset="0"/>
                <a:ea typeface="Segoe UI" panose="020B0502040204020203" pitchFamily="34" charset="0"/>
                <a:cs typeface="Segoe UI" panose="020B0502040204020203" pitchFamily="34" charset="0"/>
              </a:rPr>
              <a:t>To </a:t>
            </a:r>
            <a:r>
              <a:rPr lang="en-US" sz="2800" dirty="0">
                <a:latin typeface="Segoe UI" panose="020B0502040204020203" pitchFamily="34" charset="0"/>
                <a:ea typeface="Segoe UI" panose="020B0502040204020203" pitchFamily="34" charset="0"/>
                <a:cs typeface="Segoe UI" panose="020B0502040204020203" pitchFamily="34" charset="0"/>
              </a:rPr>
              <a:t>obtain nursing contact hours for this session, you must be present for the entire session and complete an evaluation</a:t>
            </a:r>
          </a:p>
          <a:p>
            <a:pPr marL="342900" indent="-342900">
              <a:lnSpc>
                <a:spcPct val="100000"/>
              </a:lnSpc>
              <a:spcBef>
                <a:spcPts val="200"/>
              </a:spcBef>
              <a:buFont typeface="Arial" panose="020B0604020202020204" pitchFamily="34" charset="0"/>
              <a:buChar char="•"/>
            </a:pPr>
            <a:r>
              <a:rPr lang="en-US" sz="2800" dirty="0">
                <a:latin typeface="Segoe UI" panose="020B0502040204020203" pitchFamily="34" charset="0"/>
                <a:ea typeface="Segoe UI" panose="020B0502040204020203" pitchFamily="34" charset="0"/>
                <a:cs typeface="Segoe UI" panose="020B0502040204020203" pitchFamily="34" charset="0"/>
              </a:rPr>
              <a:t>Continuing </a:t>
            </a:r>
            <a:r>
              <a:rPr lang="en-US" sz="2800" dirty="0">
                <a:ea typeface="Segoe UI" panose="020B0502040204020203" pitchFamily="34" charset="0"/>
              </a:rPr>
              <a:t>E</a:t>
            </a:r>
            <a:r>
              <a:rPr lang="en-US" sz="2800" dirty="0">
                <a:latin typeface="Segoe UI" panose="020B0502040204020203" pitchFamily="34" charset="0"/>
                <a:ea typeface="Segoe UI" panose="020B0502040204020203" pitchFamily="34" charset="0"/>
                <a:cs typeface="Segoe UI" panose="020B0502040204020203" pitchFamily="34" charset="0"/>
              </a:rPr>
              <a:t>ducation credit will be provided through the Georgia Department of Public Health</a:t>
            </a:r>
          </a:p>
          <a:p>
            <a:pPr marL="342900" indent="-342900">
              <a:lnSpc>
                <a:spcPct val="100000"/>
              </a:lnSpc>
              <a:spcBef>
                <a:spcPts val="200"/>
              </a:spcBef>
              <a:buFont typeface="Arial" panose="020B0604020202020204" pitchFamily="34" charset="0"/>
              <a:buChar char="•"/>
            </a:pPr>
            <a:r>
              <a:rPr lang="en-US" sz="2800" dirty="0">
                <a:latin typeface="Segoe UI" panose="020B0502040204020203" pitchFamily="34" charset="0"/>
                <a:ea typeface="Segoe UI" panose="020B0502040204020203" pitchFamily="34" charset="0"/>
                <a:cs typeface="Segoe UI" panose="020B0502040204020203" pitchFamily="34" charset="0"/>
              </a:rPr>
              <a:t>Georgia Department of Public Health is an approved provider of continuing nursing education by the </a:t>
            </a:r>
            <a:r>
              <a:rPr lang="en-US" sz="2800" i="0" u="none" strike="noStrike" baseline="0" dirty="0"/>
              <a:t>Georgia Nurses Association, an accredited approver by the American Nurses Credentialing Center's Commission on Accreditation</a:t>
            </a:r>
          </a:p>
          <a:p>
            <a:endParaRPr lang="en-US" dirty="0"/>
          </a:p>
        </p:txBody>
      </p:sp>
    </p:spTree>
    <p:extLst>
      <p:ext uri="{BB962C8B-B14F-4D97-AF65-F5344CB8AC3E}">
        <p14:creationId xmlns:p14="http://schemas.microsoft.com/office/powerpoint/2010/main" val="1296956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E4F3-E4B4-4213-B063-7BB8219861C7}"/>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Measles, Mumps, Rubella</a:t>
            </a:r>
            <a:endParaRPr lang="en-US" dirty="0"/>
          </a:p>
        </p:txBody>
      </p:sp>
      <p:sp>
        <p:nvSpPr>
          <p:cNvPr id="3" name="Content Placeholder 2">
            <a:extLst>
              <a:ext uri="{FF2B5EF4-FFF2-40B4-BE49-F238E27FC236}">
                <a16:creationId xmlns:a16="http://schemas.microsoft.com/office/drawing/2014/main" id="{D9F028E6-1FF5-41BA-9277-F19362AC0F2F}"/>
              </a:ext>
            </a:extLst>
          </p:cNvPr>
          <p:cNvSpPr>
            <a:spLocks noGrp="1"/>
          </p:cNvSpPr>
          <p:nvPr>
            <p:ph sz="quarter" idx="10"/>
          </p:nvPr>
        </p:nvSpPr>
        <p:spPr/>
        <p:txBody>
          <a:bodyPr/>
          <a:lstStyle/>
          <a:p>
            <a:pPr marL="347472" indent="-347472">
              <a:lnSpc>
                <a:spcPct val="100000"/>
              </a:lnSpc>
              <a:spcBef>
                <a:spcPts val="200"/>
              </a:spcBef>
            </a:pPr>
            <a:r>
              <a:rPr lang="en-US" b="1" dirty="0">
                <a:ea typeface="Segoe UI" panose="020B0502040204020203" pitchFamily="34" charset="0"/>
              </a:rPr>
              <a:t>Routine vaccination</a:t>
            </a:r>
          </a:p>
          <a:p>
            <a:pPr marL="347472" indent="-347472">
              <a:lnSpc>
                <a:spcPct val="100000"/>
              </a:lnSpc>
              <a:spcBef>
                <a:spcPts val="200"/>
              </a:spcBef>
              <a:buFont typeface="Arial" panose="020B0604020202020204" pitchFamily="34" charset="0"/>
              <a:buChar char="•"/>
            </a:pPr>
            <a:r>
              <a:rPr lang="en-US" dirty="0">
                <a:ea typeface="Segoe UI" panose="020B0502040204020203" pitchFamily="34" charset="0"/>
              </a:rPr>
              <a:t>2- dose series at ages 12 through 15 months and 4 through 6 years (dose 2 may be given as early as 4 weeks after the 1</a:t>
            </a:r>
            <a:r>
              <a:rPr lang="en-US" baseline="30000" dirty="0">
                <a:ea typeface="Segoe UI" panose="020B0502040204020203" pitchFamily="34" charset="0"/>
              </a:rPr>
              <a:t>st</a:t>
            </a:r>
            <a:r>
              <a:rPr lang="en-US" dirty="0">
                <a:ea typeface="Segoe UI" panose="020B0502040204020203" pitchFamily="34" charset="0"/>
              </a:rPr>
              <a:t> dose)</a:t>
            </a:r>
          </a:p>
          <a:p>
            <a:pPr marL="347472" indent="-347472">
              <a:lnSpc>
                <a:spcPct val="100000"/>
              </a:lnSpc>
              <a:spcBef>
                <a:spcPts val="200"/>
              </a:spcBef>
            </a:pPr>
            <a:r>
              <a:rPr lang="en-US" b="1" dirty="0">
                <a:ea typeface="Segoe UI" panose="020B0502040204020203" pitchFamily="34" charset="0"/>
              </a:rPr>
              <a:t>Catch-up vaccination</a:t>
            </a:r>
          </a:p>
          <a:p>
            <a:pPr marL="347472" indent="-347472">
              <a:lnSpc>
                <a:spcPct val="100000"/>
              </a:lnSpc>
              <a:spcBef>
                <a:spcPts val="200"/>
              </a:spcBef>
              <a:buFont typeface="Arial" panose="020B0604020202020204" pitchFamily="34" charset="0"/>
              <a:buChar char="•"/>
            </a:pPr>
            <a:r>
              <a:rPr lang="en-US" dirty="0">
                <a:ea typeface="Segoe UI" panose="020B0502040204020203" pitchFamily="34" charset="0"/>
              </a:rPr>
              <a:t>Unvaccinated children and adolescents: 2 doses at least 4 weeks apart</a:t>
            </a:r>
          </a:p>
          <a:p>
            <a:pPr marL="347472" indent="-347472">
              <a:lnSpc>
                <a:spcPct val="100000"/>
              </a:lnSpc>
              <a:spcBef>
                <a:spcPts val="200"/>
              </a:spcBef>
            </a:pPr>
            <a:r>
              <a:rPr lang="en-US" b="1" dirty="0">
                <a:ea typeface="Segoe UI" panose="020B0502040204020203" pitchFamily="34" charset="0"/>
              </a:rPr>
              <a:t>Special situations</a:t>
            </a:r>
          </a:p>
          <a:p>
            <a:pPr marL="347472" indent="-347472">
              <a:lnSpc>
                <a:spcPct val="100000"/>
              </a:lnSpc>
              <a:spcBef>
                <a:spcPts val="200"/>
              </a:spcBef>
              <a:buFont typeface="Arial" panose="020B0604020202020204" pitchFamily="34" charset="0"/>
              <a:buChar char="•"/>
            </a:pPr>
            <a:r>
              <a:rPr lang="en-US" i="1" dirty="0">
                <a:ea typeface="Segoe UI" panose="020B0502040204020203" pitchFamily="34" charset="0"/>
              </a:rPr>
              <a:t>International travel</a:t>
            </a:r>
            <a:r>
              <a:rPr lang="en-US" dirty="0">
                <a:ea typeface="Segoe UI" panose="020B0502040204020203" pitchFamily="34" charset="0"/>
              </a:rPr>
              <a:t>: 1 dose prior to departure for infants ages 6-11 months followed by routine 2 dose series at 12-15 months (12 months for children in high-risk areas) and dose 2 as early as 4 weeks</a:t>
            </a:r>
          </a:p>
          <a:p>
            <a:pPr marL="347472" indent="-347472">
              <a:lnSpc>
                <a:spcPct val="100000"/>
              </a:lnSpc>
              <a:spcBef>
                <a:spcPts val="200"/>
              </a:spcBef>
              <a:buFont typeface="Arial" panose="020B0604020202020204" pitchFamily="34" charset="0"/>
              <a:buChar char="•"/>
            </a:pPr>
            <a:r>
              <a:rPr lang="en-US" dirty="0"/>
              <a:t>Administer a 2-dose series at least 4 weeks apart for unvaccinated children 12 months and older, prior to departure</a:t>
            </a:r>
          </a:p>
          <a:p>
            <a:endParaRPr lang="en-US" dirty="0"/>
          </a:p>
        </p:txBody>
      </p:sp>
      <p:sp>
        <p:nvSpPr>
          <p:cNvPr id="4" name="Text Placeholder 3">
            <a:extLst>
              <a:ext uri="{FF2B5EF4-FFF2-40B4-BE49-F238E27FC236}">
                <a16:creationId xmlns:a16="http://schemas.microsoft.com/office/drawing/2014/main" id="{F78BA031-6690-4495-BE7D-87C7E7CEEAEA}"/>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February 18, 2022 / 71(7);234-237     </a:t>
            </a:r>
            <a:r>
              <a:rPr lang="en-US" sz="1000" dirty="0">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4028130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D37444-1D2D-406B-9F00-431CC142B70A}"/>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MMRV (</a:t>
            </a:r>
            <a:r>
              <a:rPr lang="en-US" dirty="0" err="1">
                <a:latin typeface="Segoe UI" panose="020B0502040204020203" pitchFamily="34" charset="0"/>
                <a:ea typeface="Segoe UI" panose="020B0502040204020203" pitchFamily="34" charset="0"/>
                <a:cs typeface="Segoe UI" panose="020B0502040204020203" pitchFamily="34" charset="0"/>
              </a:rPr>
              <a:t>ProQuad</a:t>
            </a:r>
            <a:r>
              <a:rPr lang="en-US" dirty="0">
                <a:latin typeface="Segoe UI" panose="020B0502040204020203" pitchFamily="34" charset="0"/>
                <a:ea typeface="Segoe UI" panose="020B0502040204020203" pitchFamily="34" charset="0"/>
                <a:cs typeface="Segoe UI" panose="020B0502040204020203" pitchFamily="34" charset="0"/>
              </a:rPr>
              <a:t>®)</a:t>
            </a:r>
            <a:endParaRPr lang="en-US" dirty="0"/>
          </a:p>
        </p:txBody>
      </p:sp>
      <p:sp>
        <p:nvSpPr>
          <p:cNvPr id="6" name="Content Placeholder 5">
            <a:extLst>
              <a:ext uri="{FF2B5EF4-FFF2-40B4-BE49-F238E27FC236}">
                <a16:creationId xmlns:a16="http://schemas.microsoft.com/office/drawing/2014/main" id="{B1DBE9EA-10F3-456E-A5A6-E80B2F76407A}"/>
              </a:ext>
            </a:extLst>
          </p:cNvPr>
          <p:cNvSpPr>
            <a:spLocks noGrp="1"/>
          </p:cNvSpPr>
          <p:nvPr>
            <p:ph sz="quarter" idx="10"/>
          </p:nvPr>
        </p:nvSpPr>
        <p:spPr/>
        <p:txBody>
          <a:bodyPr/>
          <a:lstStyle/>
          <a:p>
            <a:pPr>
              <a:lnSpc>
                <a:spcPct val="100000"/>
              </a:lnSpc>
              <a:spcBef>
                <a:spcPts val="200"/>
              </a:spcBef>
            </a:pPr>
            <a:r>
              <a:rPr lang="en-US" sz="2800" b="1" dirty="0">
                <a:latin typeface="Segoe UI" panose="020B0502040204020203" pitchFamily="34" charset="0"/>
                <a:ea typeface="Segoe UI" panose="020B0502040204020203" pitchFamily="34" charset="0"/>
                <a:cs typeface="Segoe UI" panose="020B0502040204020203" pitchFamily="34" charset="0"/>
              </a:rPr>
              <a:t>Routine Recommendation</a:t>
            </a:r>
          </a:p>
          <a:p>
            <a:pPr marL="347472" indent="-347472">
              <a:lnSpc>
                <a:spcPct val="100000"/>
              </a:lnSpc>
              <a:spcBef>
                <a:spcPts val="200"/>
              </a:spcBef>
              <a:buFont typeface="Arial" panose="020B0604020202020204" pitchFamily="34" charset="0"/>
              <a:buChar char="•"/>
            </a:pPr>
            <a:r>
              <a:rPr lang="en-US" sz="2800" dirty="0">
                <a:latin typeface="Segoe UI" panose="020B0502040204020203" pitchFamily="34" charset="0"/>
                <a:ea typeface="Segoe UI" panose="020B0502040204020203" pitchFamily="34" charset="0"/>
                <a:cs typeface="Segoe UI" panose="020B0502040204020203" pitchFamily="34" charset="0"/>
              </a:rPr>
              <a:t>May be administered to children 12 months through 12 years of age</a:t>
            </a:r>
          </a:p>
          <a:p>
            <a:pPr marL="347472" indent="-347472">
              <a:lnSpc>
                <a:spcPct val="100000"/>
              </a:lnSpc>
              <a:spcBef>
                <a:spcPts val="200"/>
              </a:spcBef>
              <a:buFont typeface="Arial" panose="020B0604020202020204" pitchFamily="34" charset="0"/>
              <a:buChar char="•"/>
            </a:pPr>
            <a:r>
              <a:rPr lang="en-US" sz="2800" dirty="0">
                <a:ea typeface="Segoe UI" panose="020B0502040204020203" pitchFamily="34" charset="0"/>
              </a:rPr>
              <a:t>Maximum age for MMRV use is 12 years old</a:t>
            </a:r>
          </a:p>
          <a:p>
            <a:endParaRPr lang="en-US" dirty="0"/>
          </a:p>
        </p:txBody>
      </p:sp>
    </p:spTree>
    <p:extLst>
      <p:ext uri="{BB962C8B-B14F-4D97-AF65-F5344CB8AC3E}">
        <p14:creationId xmlns:p14="http://schemas.microsoft.com/office/powerpoint/2010/main" val="3254524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618A-690A-4328-8B37-FD3C7B5D3B56}"/>
              </a:ext>
            </a:extLst>
          </p:cNvPr>
          <p:cNvSpPr>
            <a:spLocks noGrp="1"/>
          </p:cNvSpPr>
          <p:nvPr>
            <p:ph type="title"/>
          </p:nvPr>
        </p:nvSpPr>
        <p:spPr>
          <a:xfrm>
            <a:off x="838200" y="246324"/>
            <a:ext cx="10515600" cy="1146815"/>
          </a:xfrm>
        </p:spPr>
        <p:txBody>
          <a:bodyPr>
            <a:noAutofit/>
          </a:bodyPr>
          <a:lstStyle/>
          <a:p>
            <a:r>
              <a:rPr lang="en-US" dirty="0">
                <a:latin typeface="Segoe UI" panose="020B0502040204020203" pitchFamily="34" charset="0"/>
                <a:ea typeface="Segoe UI" panose="020B0502040204020203" pitchFamily="34" charset="0"/>
                <a:cs typeface="Segoe UI" panose="020B0502040204020203" pitchFamily="34" charset="0"/>
              </a:rPr>
              <a:t>Spacing of Live Virus Vaccines and Other Products </a:t>
            </a:r>
            <a:endParaRPr lang="en-US" dirty="0"/>
          </a:p>
        </p:txBody>
      </p:sp>
      <p:sp>
        <p:nvSpPr>
          <p:cNvPr id="3" name="Content Placeholder 2">
            <a:extLst>
              <a:ext uri="{FF2B5EF4-FFF2-40B4-BE49-F238E27FC236}">
                <a16:creationId xmlns:a16="http://schemas.microsoft.com/office/drawing/2014/main" id="{A6E775BA-AE24-4E85-A3A6-4F53F6DC5BD2}"/>
              </a:ext>
            </a:extLst>
          </p:cNvPr>
          <p:cNvSpPr>
            <a:spLocks noGrp="1"/>
          </p:cNvSpPr>
          <p:nvPr>
            <p:ph sz="quarter" idx="10"/>
          </p:nvPr>
        </p:nvSpPr>
        <p:spPr/>
        <p:txBody>
          <a:bodyPr/>
          <a:lstStyle/>
          <a:p>
            <a:pPr marL="347472" indent="-347472" eaLnBrk="1" hangingPunct="1">
              <a:lnSpc>
                <a:spcPct val="100000"/>
              </a:lnSpc>
              <a:spcBef>
                <a:spcPts val="200"/>
              </a:spcBef>
              <a:buFont typeface="Arial" panose="020B0604020202020204" pitchFamily="34" charset="0"/>
              <a:buChar char="•"/>
            </a:pPr>
            <a:r>
              <a:rPr lang="en-US" sz="2800" dirty="0">
                <a:latin typeface="Segoe UI" panose="020B0502040204020203" pitchFamily="34" charset="0"/>
                <a:ea typeface="Segoe UI" panose="020B0502040204020203" pitchFamily="34" charset="0"/>
                <a:cs typeface="Segoe UI" panose="020B0502040204020203" pitchFamily="34" charset="0"/>
              </a:rPr>
              <a:t>PPD and live virus vaccine</a:t>
            </a:r>
          </a:p>
          <a:p>
            <a:pPr marL="708660" lvl="1" indent="-342900">
              <a:lnSpc>
                <a:spcPct val="100000"/>
              </a:lnSpc>
              <a:spcBef>
                <a:spcPts val="200"/>
              </a:spcBef>
              <a:buFont typeface="Courier New" panose="02070309020205020404" pitchFamily="49" charset="0"/>
              <a:buChar char="o"/>
            </a:pPr>
            <a:r>
              <a:rPr lang="en-US" sz="2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Apply PPD at same visit as MMR</a:t>
            </a:r>
          </a:p>
          <a:p>
            <a:pPr marL="708660" lvl="1" indent="-342900">
              <a:lnSpc>
                <a:spcPct val="100000"/>
              </a:lnSpc>
              <a:spcBef>
                <a:spcPts val="200"/>
              </a:spcBef>
              <a:buFont typeface="Courier New" panose="02070309020205020404" pitchFamily="49" charset="0"/>
              <a:buChar char="o"/>
            </a:pPr>
            <a:r>
              <a:rPr lang="en-US" sz="2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If MMR given first, delay PPD 4 weeks or longer if not given during the same visit</a:t>
            </a:r>
            <a:endParaRPr lang="en-US" sz="2800" u="sng"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a:p>
            <a:pPr marL="708660" lvl="1" indent="-342900">
              <a:lnSpc>
                <a:spcPct val="100000"/>
              </a:lnSpc>
              <a:spcBef>
                <a:spcPts val="200"/>
              </a:spcBef>
              <a:buFont typeface="Courier New" panose="02070309020205020404" pitchFamily="49" charset="0"/>
              <a:buChar char="o"/>
            </a:pPr>
            <a:r>
              <a:rPr lang="en-US" sz="2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If PPD given first, administer MMR when client returns for skin test reading</a:t>
            </a:r>
          </a:p>
          <a:p>
            <a:pPr marL="457200" indent="-457200" eaLnBrk="1" hangingPunct="1">
              <a:lnSpc>
                <a:spcPct val="100000"/>
              </a:lnSpc>
              <a:spcBef>
                <a:spcPts val="200"/>
              </a:spcBef>
              <a:buFont typeface="Arial" panose="020B0604020202020204" pitchFamily="34" charset="0"/>
              <a:buChar char="•"/>
            </a:pPr>
            <a:endParaRPr lang="en-US" sz="2800" dirty="0">
              <a:latin typeface="Segoe UI" panose="020B0502040204020203" pitchFamily="34" charset="0"/>
              <a:ea typeface="Segoe UI" panose="020B0502040204020203" pitchFamily="34" charset="0"/>
              <a:cs typeface="Segoe UI" panose="020B0502040204020203" pitchFamily="34" charset="0"/>
            </a:endParaRPr>
          </a:p>
          <a:p>
            <a:pPr marL="347472" indent="-347472" eaLnBrk="1" hangingPunct="1">
              <a:lnSpc>
                <a:spcPct val="100000"/>
              </a:lnSpc>
              <a:spcBef>
                <a:spcPts val="200"/>
              </a:spcBef>
              <a:buFont typeface="Arial" panose="020B0604020202020204" pitchFamily="34" charset="0"/>
              <a:buChar char="•"/>
            </a:pPr>
            <a:r>
              <a:rPr lang="en-US" sz="2800" dirty="0">
                <a:latin typeface="Segoe UI" panose="020B0502040204020203" pitchFamily="34" charset="0"/>
                <a:ea typeface="Segoe UI" panose="020B0502040204020203" pitchFamily="34" charset="0"/>
                <a:cs typeface="Segoe UI" panose="020B0502040204020203" pitchFamily="34" charset="0"/>
              </a:rPr>
              <a:t>Spacing with antibody-containing products such as immune globulin (IG) with live vaccines</a:t>
            </a:r>
          </a:p>
          <a:p>
            <a:endParaRPr lang="en-US" dirty="0"/>
          </a:p>
        </p:txBody>
      </p:sp>
      <p:sp>
        <p:nvSpPr>
          <p:cNvPr id="4" name="Text Placeholder 3">
            <a:extLst>
              <a:ext uri="{FF2B5EF4-FFF2-40B4-BE49-F238E27FC236}">
                <a16:creationId xmlns:a16="http://schemas.microsoft.com/office/drawing/2014/main" id="{E51D2616-0EB4-471A-A8F3-D7CC3A6F1F57}"/>
              </a:ext>
            </a:extLst>
          </p:cNvPr>
          <p:cNvSpPr>
            <a:spLocks noGrp="1"/>
          </p:cNvSpPr>
          <p:nvPr>
            <p:ph type="body" sz="quarter" idx="11"/>
          </p:nvPr>
        </p:nvSpPr>
        <p:spPr/>
        <p:txBody>
          <a:bodyPr/>
          <a:lstStyle/>
          <a:p>
            <a:r>
              <a:rPr lang="en-US" sz="1000" dirty="0">
                <a:solidFill>
                  <a:prstClr val="black"/>
                </a:solidFill>
                <a:latin typeface="Segoe UI"/>
              </a:rPr>
              <a:t>MMWR / 2007 / 56(RR-4);16-17</a:t>
            </a:r>
          </a:p>
          <a:p>
            <a:endParaRPr lang="en-US" dirty="0"/>
          </a:p>
        </p:txBody>
      </p:sp>
    </p:spTree>
    <p:extLst>
      <p:ext uri="{BB962C8B-B14F-4D97-AF65-F5344CB8AC3E}">
        <p14:creationId xmlns:p14="http://schemas.microsoft.com/office/powerpoint/2010/main" val="4081334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243-3439-4B5F-8AE6-2B012FFFC4B4}"/>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Serogroup A, C, W, Y Meningococcal Vaccines</a:t>
            </a:r>
            <a:endParaRPr lang="en-US" dirty="0"/>
          </a:p>
        </p:txBody>
      </p:sp>
      <p:sp>
        <p:nvSpPr>
          <p:cNvPr id="3" name="Content Placeholder 2">
            <a:extLst>
              <a:ext uri="{FF2B5EF4-FFF2-40B4-BE49-F238E27FC236}">
                <a16:creationId xmlns:a16="http://schemas.microsoft.com/office/drawing/2014/main" id="{19F1F929-3D43-4CF3-A61F-B9DD2B289D4F}"/>
              </a:ext>
            </a:extLst>
          </p:cNvPr>
          <p:cNvSpPr>
            <a:spLocks noGrp="1"/>
          </p:cNvSpPr>
          <p:nvPr>
            <p:ph sz="quarter" idx="10"/>
          </p:nvPr>
        </p:nvSpPr>
        <p:spPr/>
        <p:txBody>
          <a:bodyPr/>
          <a:lstStyle/>
          <a:p>
            <a:pPr>
              <a:lnSpc>
                <a:spcPct val="100000"/>
              </a:lnSpc>
              <a:spcBef>
                <a:spcPts val="200"/>
              </a:spcBef>
            </a:pPr>
            <a:r>
              <a:rPr lang="en-US" sz="1800" b="1" dirty="0">
                <a:latin typeface="Segoe UI" panose="020B0502040204020203" pitchFamily="34" charset="0"/>
                <a:ea typeface="Segoe UI" panose="020B0502040204020203" pitchFamily="34" charset="0"/>
                <a:cs typeface="Segoe UI" panose="020B0502040204020203" pitchFamily="34" charset="0"/>
              </a:rPr>
              <a:t>Routine vaccination</a:t>
            </a:r>
          </a:p>
          <a:p>
            <a:pPr marL="342900" indent="-342900">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2-dose series to be administered at 11-12 years old and 16 years old</a:t>
            </a:r>
          </a:p>
          <a:p>
            <a:pPr marL="342900" indent="-342900">
              <a:lnSpc>
                <a:spcPct val="100000"/>
              </a:lnSpc>
              <a:spcBef>
                <a:spcPts val="200"/>
              </a:spcBef>
              <a:buFont typeface="Arial" panose="020B0604020202020204" pitchFamily="34" charset="0"/>
              <a:buChar char="•"/>
            </a:pPr>
            <a:r>
              <a:rPr lang="en-US" sz="1800" b="1" dirty="0">
                <a:latin typeface="Segoe UI" panose="020B0502040204020203" pitchFamily="34" charset="0"/>
                <a:ea typeface="Segoe UI" panose="020B0502040204020203" pitchFamily="34" charset="0"/>
                <a:cs typeface="Segoe UI" panose="020B0502040204020203" pitchFamily="34" charset="0"/>
              </a:rPr>
              <a:t>May be administere</a:t>
            </a:r>
            <a:r>
              <a:rPr lang="en-US" sz="1800" b="1" dirty="0">
                <a:ea typeface="Segoe UI" panose="020B0502040204020203" pitchFamily="34" charset="0"/>
              </a:rPr>
              <a:t>d during pregnancy, if indicated </a:t>
            </a:r>
            <a:endParaRPr lang="en-US" sz="1800" b="1" dirty="0">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200"/>
              </a:spcBef>
            </a:pPr>
            <a:endParaRPr lang="en-US" sz="1800" b="1" dirty="0">
              <a:ea typeface="Segoe UI" panose="020B0502040204020203" pitchFamily="34" charset="0"/>
            </a:endParaRPr>
          </a:p>
          <a:p>
            <a:pPr>
              <a:lnSpc>
                <a:spcPct val="100000"/>
              </a:lnSpc>
              <a:spcBef>
                <a:spcPts val="200"/>
              </a:spcBef>
            </a:pPr>
            <a:r>
              <a:rPr lang="en-US" sz="1800" b="1" dirty="0">
                <a:ea typeface="Segoe UI" panose="020B0502040204020203" pitchFamily="34" charset="0"/>
              </a:rPr>
              <a:t>Catch-up vaccination</a:t>
            </a:r>
            <a:endParaRPr lang="en-US" sz="1800" b="1"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Age 13-15 years, administer 1-dose and booster at age 16-18 years (minimal interval 8 weeks)</a:t>
            </a:r>
          </a:p>
          <a:p>
            <a:pPr marL="342900" indent="-342900">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1-dose at age 16-18 years old</a:t>
            </a:r>
          </a:p>
          <a:p>
            <a:pPr>
              <a:lnSpc>
                <a:spcPct val="100000"/>
              </a:lnSpc>
              <a:spcBef>
                <a:spcPts val="200"/>
              </a:spcBef>
            </a:pPr>
            <a:endParaRPr lang="en-US" sz="1800" b="1" dirty="0">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200"/>
              </a:spcBef>
            </a:pPr>
            <a:r>
              <a:rPr lang="en-US" sz="1800" b="1" dirty="0">
                <a:latin typeface="Segoe UI" panose="020B0502040204020203" pitchFamily="34" charset="0"/>
                <a:ea typeface="Segoe UI" panose="020B0502040204020203" pitchFamily="34" charset="0"/>
                <a:cs typeface="Segoe UI" panose="020B0502040204020203" pitchFamily="34" charset="0"/>
              </a:rPr>
              <a:t>Special situations</a:t>
            </a:r>
          </a:p>
          <a:p>
            <a:pPr marL="342900" indent="-342900">
              <a:lnSpc>
                <a:spcPct val="100000"/>
              </a:lnSpc>
              <a:spcBef>
                <a:spcPts val="200"/>
              </a:spcBef>
              <a:buFont typeface="Arial" panose="020B0604020202020204" pitchFamily="34" charset="0"/>
              <a:buChar char="•"/>
            </a:pPr>
            <a:r>
              <a:rPr lang="en-US" sz="1800" dirty="0">
                <a:ea typeface="Segoe UI" panose="020B0502040204020203" pitchFamily="34" charset="0"/>
              </a:rPr>
              <a:t>1 dose for first year college students who live in residential housing (if not previously vaccinated at age 16 years or older) or military recruits</a:t>
            </a:r>
          </a:p>
          <a:p>
            <a:pPr marL="342900" indent="-342900">
              <a:lnSpc>
                <a:spcPct val="100000"/>
              </a:lnSpc>
              <a:spcBef>
                <a:spcPts val="200"/>
              </a:spcBef>
              <a:buFont typeface="Arial" panose="020B0604020202020204" pitchFamily="34" charset="0"/>
              <a:buChar char="•"/>
            </a:pPr>
            <a:r>
              <a:rPr lang="en-US" sz="1800" dirty="0">
                <a:ea typeface="Segoe UI" panose="020B0502040204020203" pitchFamily="34" charset="0"/>
              </a:rPr>
              <a:t>Refer to immunization schedule notes for additional guidance when vaccinating clients with medical indications and/or traveling to hyperendemic or epidemic countries</a:t>
            </a:r>
          </a:p>
          <a:p>
            <a:pPr marL="342900" indent="-342900">
              <a:lnSpc>
                <a:spcPct val="100000"/>
              </a:lnSpc>
              <a:spcBef>
                <a:spcPts val="200"/>
              </a:spcBef>
              <a:buFont typeface="Arial" panose="020B0604020202020204" pitchFamily="34" charset="0"/>
              <a:buChar char="•"/>
            </a:pPr>
            <a:r>
              <a:rPr lang="en-US" sz="1800" b="1" dirty="0" err="1">
                <a:latin typeface="Segoe UI" panose="020B0502040204020203" pitchFamily="34" charset="0"/>
                <a:ea typeface="Segoe UI" panose="020B0502040204020203" pitchFamily="34" charset="0"/>
                <a:cs typeface="Segoe UI" panose="020B0502040204020203" pitchFamily="34" charset="0"/>
              </a:rPr>
              <a:t>MenACWY</a:t>
            </a:r>
            <a:r>
              <a:rPr lang="en-US" sz="1800" b="1" dirty="0">
                <a:latin typeface="Segoe UI" panose="020B0502040204020203" pitchFamily="34" charset="0"/>
                <a:ea typeface="Segoe UI" panose="020B0502040204020203" pitchFamily="34" charset="0"/>
                <a:cs typeface="Segoe UI" panose="020B0502040204020203" pitchFamily="34" charset="0"/>
              </a:rPr>
              <a:t> vaccines may be administered simultaneously with </a:t>
            </a:r>
            <a:r>
              <a:rPr lang="en-US" sz="1800" b="1" dirty="0" err="1">
                <a:latin typeface="Segoe UI" panose="020B0502040204020203" pitchFamily="34" charset="0"/>
                <a:ea typeface="Segoe UI" panose="020B0502040204020203" pitchFamily="34" charset="0"/>
                <a:cs typeface="Segoe UI" panose="020B0502040204020203" pitchFamily="34" charset="0"/>
              </a:rPr>
              <a:t>MenB</a:t>
            </a:r>
            <a:r>
              <a:rPr lang="en-US" sz="1800" b="1" dirty="0">
                <a:latin typeface="Segoe UI" panose="020B0502040204020203" pitchFamily="34" charset="0"/>
                <a:ea typeface="Segoe UI" panose="020B0502040204020203" pitchFamily="34" charset="0"/>
                <a:cs typeface="Segoe UI" panose="020B0502040204020203" pitchFamily="34" charset="0"/>
              </a:rPr>
              <a:t> vaccines if indicated, but at different anatomical sites, if feasible</a:t>
            </a:r>
          </a:p>
          <a:p>
            <a:endParaRPr lang="en-US" dirty="0"/>
          </a:p>
        </p:txBody>
      </p:sp>
      <p:sp>
        <p:nvSpPr>
          <p:cNvPr id="4" name="Text Placeholder 3">
            <a:extLst>
              <a:ext uri="{FF2B5EF4-FFF2-40B4-BE49-F238E27FC236}">
                <a16:creationId xmlns:a16="http://schemas.microsoft.com/office/drawing/2014/main" id="{8C6E9C1D-79DD-4945-A9B9-C9BF9323021A}"/>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February 18, 2022 / 71(7);234-237     </a:t>
            </a:r>
            <a:r>
              <a:rPr lang="en-US" sz="1000" dirty="0">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1974095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6B71-8F07-40AE-B62D-AC995A2BD6AD}"/>
              </a:ext>
            </a:extLst>
          </p:cNvPr>
          <p:cNvSpPr>
            <a:spLocks noGrp="1"/>
          </p:cNvSpPr>
          <p:nvPr>
            <p:ph type="title"/>
          </p:nvPr>
        </p:nvSpPr>
        <p:spPr>
          <a:xfrm>
            <a:off x="838200" y="246324"/>
            <a:ext cx="10515600" cy="1146815"/>
          </a:xfrm>
        </p:spPr>
        <p:txBody>
          <a:bodyPr>
            <a:noAutofit/>
          </a:bodyPr>
          <a:lstStyle/>
          <a:p>
            <a:r>
              <a:rPr lang="en-US" dirty="0">
                <a:latin typeface="Segoe UI" panose="020B0502040204020203" pitchFamily="34" charset="0"/>
                <a:ea typeface="Segoe UI" panose="020B0502040204020203" pitchFamily="34" charset="0"/>
                <a:cs typeface="Segoe UI" panose="020B0502040204020203" pitchFamily="34" charset="0"/>
              </a:rPr>
              <a:t>Serogroup B Meningococcal Vaccine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Special Situations</a:t>
            </a:r>
            <a:endParaRPr lang="en-US" dirty="0"/>
          </a:p>
        </p:txBody>
      </p:sp>
      <p:sp>
        <p:nvSpPr>
          <p:cNvPr id="3" name="Content Placeholder 2">
            <a:extLst>
              <a:ext uri="{FF2B5EF4-FFF2-40B4-BE49-F238E27FC236}">
                <a16:creationId xmlns:a16="http://schemas.microsoft.com/office/drawing/2014/main" id="{0DF88271-92EC-46AE-89D2-B7D82ADA43B1}"/>
              </a:ext>
            </a:extLst>
          </p:cNvPr>
          <p:cNvSpPr>
            <a:spLocks noGrp="1"/>
          </p:cNvSpPr>
          <p:nvPr>
            <p:ph sz="quarter" idx="10"/>
          </p:nvPr>
        </p:nvSpPr>
        <p:spPr/>
        <p:txBody>
          <a:bodyPr/>
          <a:lstStyle/>
          <a:p>
            <a:r>
              <a:rPr lang="en-US" sz="2200" b="1" dirty="0">
                <a:ea typeface="Segoe UI" panose="020B0502040204020203" pitchFamily="34" charset="0"/>
              </a:rPr>
              <a:t>Special situations</a:t>
            </a:r>
          </a:p>
          <a:p>
            <a:pPr marL="342900" indent="-342900">
              <a:lnSpc>
                <a:spcPct val="120000"/>
              </a:lnSpc>
              <a:spcBef>
                <a:spcPts val="200"/>
              </a:spcBef>
              <a:buFont typeface="Arial" panose="020B0604020202020204" pitchFamily="34" charset="0"/>
              <a:buChar char="•"/>
            </a:pPr>
            <a:r>
              <a:rPr lang="en-US" sz="2200" dirty="0">
                <a:ea typeface="Segoe UI" panose="020B0502040204020203" pitchFamily="34" charset="0"/>
              </a:rPr>
              <a:t>For persons 10 years or older with anatomical or functional asplenia, sickle cell disease, persistent complement component deficiency (including eculizumab use)</a:t>
            </a:r>
          </a:p>
          <a:p>
            <a:pPr marL="713232" lvl="1" indent="-347472">
              <a:lnSpc>
                <a:spcPct val="120000"/>
              </a:lnSpc>
              <a:spcBef>
                <a:spcPts val="200"/>
              </a:spcBef>
              <a:buFont typeface="Courier New" panose="02070309020205020404" pitchFamily="49" charset="0"/>
              <a:buChar char="o"/>
            </a:pPr>
            <a:r>
              <a:rPr lang="en-US" sz="22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Bexsero: 2-doses at least 1 month apart</a:t>
            </a:r>
          </a:p>
          <a:p>
            <a:pPr marL="713232" lvl="1" indent="-347472">
              <a:lnSpc>
                <a:spcPct val="120000"/>
              </a:lnSpc>
              <a:spcBef>
                <a:spcPts val="200"/>
              </a:spcBef>
              <a:buFont typeface="Courier New" panose="02070309020205020404" pitchFamily="49" charset="0"/>
              <a:buChar char="o"/>
            </a:pPr>
            <a:r>
              <a:rPr lang="en-US" sz="2200" dirty="0" err="1">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Trumenba</a:t>
            </a:r>
            <a:r>
              <a:rPr lang="en-US" sz="22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3-dose series at 0, 1-2, and 6 months</a:t>
            </a:r>
          </a:p>
          <a:p>
            <a:pPr marL="713232" lvl="1" indent="-347472">
              <a:lnSpc>
                <a:spcPct val="120000"/>
              </a:lnSpc>
              <a:spcBef>
                <a:spcPts val="200"/>
              </a:spcBef>
              <a:buFont typeface="Courier New" panose="02070309020205020404" pitchFamily="49" charset="0"/>
              <a:buChar char="o"/>
            </a:pPr>
            <a:r>
              <a:rPr lang="en-US" sz="22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ACIP recommends a booster dose 1 year after completion of the series and every 2-3 years thereafter, for as long as increased risk remains</a:t>
            </a:r>
          </a:p>
          <a:p>
            <a:endParaRPr lang="en-US" sz="2200" b="1" dirty="0">
              <a:ea typeface="Segoe UI" panose="020B0502040204020203" pitchFamily="34" charset="0"/>
            </a:endParaRPr>
          </a:p>
          <a:p>
            <a:r>
              <a:rPr lang="en-US" sz="2200" b="1" dirty="0">
                <a:ea typeface="Segoe UI" panose="020B0502040204020203" pitchFamily="34" charset="0"/>
              </a:rPr>
              <a:t>Bexsero and </a:t>
            </a:r>
            <a:r>
              <a:rPr lang="en-US" sz="2200" b="1" dirty="0" err="1">
                <a:ea typeface="Segoe UI" panose="020B0502040204020203" pitchFamily="34" charset="0"/>
              </a:rPr>
              <a:t>Trumenba</a:t>
            </a:r>
            <a:r>
              <a:rPr lang="en-US" sz="2200" b="1" dirty="0">
                <a:ea typeface="Segoe UI" panose="020B0502040204020203" pitchFamily="34" charset="0"/>
              </a:rPr>
              <a:t> are not interchangeable***</a:t>
            </a:r>
            <a:endParaRPr lang="en-US" sz="2200" b="1"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4" name="Text Placeholder 3">
            <a:extLst>
              <a:ext uri="{FF2B5EF4-FFF2-40B4-BE49-F238E27FC236}">
                <a16:creationId xmlns:a16="http://schemas.microsoft.com/office/drawing/2014/main" id="{82F07D19-2E60-4DEA-9461-A15C7AB7343C}"/>
              </a:ext>
            </a:extLst>
          </p:cNvPr>
          <p:cNvSpPr>
            <a:spLocks noGrp="1"/>
          </p:cNvSpPr>
          <p:nvPr>
            <p:ph type="body" sz="quarter" idx="11"/>
          </p:nvPr>
        </p:nvSpPr>
        <p:spPr>
          <a:xfrm>
            <a:off x="838199" y="6332276"/>
            <a:ext cx="10515599" cy="525724"/>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1573649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3C51E-2D5E-45B7-A0F2-9F58BD65D3F7}"/>
              </a:ext>
            </a:extLst>
          </p:cNvPr>
          <p:cNvSpPr>
            <a:spLocks noGrp="1"/>
          </p:cNvSpPr>
          <p:nvPr>
            <p:ph type="title"/>
          </p:nvPr>
        </p:nvSpPr>
        <p:spPr>
          <a:xfrm>
            <a:off x="838200" y="270827"/>
            <a:ext cx="10515600" cy="731520"/>
          </a:xfrm>
        </p:spPr>
        <p:txBody>
          <a:bodyPr>
            <a:noAutofit/>
          </a:bodyPr>
          <a:lstStyle/>
          <a:p>
            <a:r>
              <a:rPr lang="en-US" dirty="0">
                <a:latin typeface="Segoe UI" panose="020B0502040204020203" pitchFamily="34" charset="0"/>
                <a:ea typeface="Segoe UI" panose="020B0502040204020203" pitchFamily="34" charset="0"/>
                <a:cs typeface="Segoe UI" panose="020B0502040204020203" pitchFamily="34" charset="0"/>
              </a:rPr>
              <a:t>Serogroup B Meningococcal Vaccine </a:t>
            </a:r>
            <a:r>
              <a:rPr lang="en-US" dirty="0"/>
              <a:t>Outbreaks</a:t>
            </a:r>
          </a:p>
        </p:txBody>
      </p:sp>
      <p:sp>
        <p:nvSpPr>
          <p:cNvPr id="3" name="Content Placeholder 2">
            <a:extLst>
              <a:ext uri="{FF2B5EF4-FFF2-40B4-BE49-F238E27FC236}">
                <a16:creationId xmlns:a16="http://schemas.microsoft.com/office/drawing/2014/main" id="{EAFD4A44-E477-48AA-AAE5-7F0C98CA81B6}"/>
              </a:ext>
            </a:extLst>
          </p:cNvPr>
          <p:cNvSpPr>
            <a:spLocks noGrp="1"/>
          </p:cNvSpPr>
          <p:nvPr>
            <p:ph sz="quarter" idx="10"/>
          </p:nvPr>
        </p:nvSpPr>
        <p:spPr/>
        <p:txBody>
          <a:bodyPr/>
          <a:lstStyle/>
          <a:p>
            <a:pPr marL="342900" indent="-342900">
              <a:lnSpc>
                <a:spcPct val="120000"/>
              </a:lnSpc>
              <a:spcBef>
                <a:spcPts val="200"/>
              </a:spcBef>
              <a:buFont typeface="Arial" panose="020B0604020202020204" pitchFamily="34" charset="0"/>
              <a:buChar char="•"/>
            </a:pPr>
            <a:r>
              <a:rPr lang="en-US" dirty="0">
                <a:ea typeface="Segoe UI" panose="020B0502040204020203" pitchFamily="34" charset="0"/>
              </a:rPr>
              <a:t>For persons 10 years or older determined by public health officials to be at increased risk during an outbreak</a:t>
            </a:r>
          </a:p>
          <a:p>
            <a:pPr marL="713232" lvl="1" indent="-347472">
              <a:lnSpc>
                <a:spcPct val="12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 one-time booster dose is recommended if it has been a year or more since the series completion</a:t>
            </a:r>
          </a:p>
          <a:p>
            <a:pPr marL="713232" lvl="1" indent="-347472">
              <a:lnSpc>
                <a:spcPct val="12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Depending on the specific outbreak, vaccination strategy and the projected duration of elevated risk, public health officials may consider a booster dose interval of greater than or equal to 6 months</a:t>
            </a:r>
          </a:p>
          <a:p>
            <a:endParaRPr lang="en-US" dirty="0"/>
          </a:p>
        </p:txBody>
      </p:sp>
      <p:sp>
        <p:nvSpPr>
          <p:cNvPr id="4" name="Text Placeholder 3">
            <a:extLst>
              <a:ext uri="{FF2B5EF4-FFF2-40B4-BE49-F238E27FC236}">
                <a16:creationId xmlns:a16="http://schemas.microsoft.com/office/drawing/2014/main" id="{021E800E-B884-4242-ADB8-A1F2A516BEA8}"/>
              </a:ext>
            </a:extLst>
          </p:cNvPr>
          <p:cNvSpPr>
            <a:spLocks noGrp="1"/>
          </p:cNvSpPr>
          <p:nvPr>
            <p:ph type="body" sz="quarter" idx="11"/>
          </p:nvPr>
        </p:nvSpPr>
        <p:spPr>
          <a:xfrm>
            <a:off x="838199" y="6332276"/>
            <a:ext cx="10515599" cy="525724"/>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2388212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6EFF-FB04-4BBF-A837-7215BDA8B494}"/>
              </a:ext>
            </a:extLst>
          </p:cNvPr>
          <p:cNvSpPr>
            <a:spLocks noGrp="1"/>
          </p:cNvSpPr>
          <p:nvPr>
            <p:ph type="title"/>
          </p:nvPr>
        </p:nvSpPr>
        <p:spPr/>
        <p:txBody>
          <a:bodyPr/>
          <a:lstStyle/>
          <a:p>
            <a:r>
              <a:rPr lang="en-US" dirty="0"/>
              <a:t>Pneumococcal Vaccines (PCV13) (PPSV23)</a:t>
            </a:r>
          </a:p>
        </p:txBody>
      </p:sp>
      <p:sp>
        <p:nvSpPr>
          <p:cNvPr id="3" name="Content Placeholder 2">
            <a:extLst>
              <a:ext uri="{FF2B5EF4-FFF2-40B4-BE49-F238E27FC236}">
                <a16:creationId xmlns:a16="http://schemas.microsoft.com/office/drawing/2014/main" id="{26CFB7E3-6AAD-48B3-8D8B-8165AA138277}"/>
              </a:ext>
            </a:extLst>
          </p:cNvPr>
          <p:cNvSpPr>
            <a:spLocks noGrp="1"/>
          </p:cNvSpPr>
          <p:nvPr>
            <p:ph sz="quarter" idx="10"/>
          </p:nvPr>
        </p:nvSpPr>
        <p:spPr/>
        <p:txBody>
          <a:bodyPr/>
          <a:lstStyle/>
          <a:p>
            <a:pPr marL="0" indent="0">
              <a:lnSpc>
                <a:spcPct val="100000"/>
              </a:lnSpc>
              <a:spcBef>
                <a:spcPts val="200"/>
              </a:spcBef>
              <a:buNone/>
            </a:pPr>
            <a:r>
              <a:rPr lang="en-US" b="1" dirty="0"/>
              <a:t>Routine vaccination with PCV13</a:t>
            </a:r>
          </a:p>
          <a:p>
            <a:pPr marL="347472" indent="-347472">
              <a:lnSpc>
                <a:spcPct val="100000"/>
              </a:lnSpc>
              <a:spcBef>
                <a:spcPts val="200"/>
              </a:spcBef>
              <a:buFont typeface="Arial" panose="020B0604020202020204" pitchFamily="34" charset="0"/>
              <a:buChar char="•"/>
            </a:pPr>
            <a:r>
              <a:rPr lang="en-US" dirty="0"/>
              <a:t>4-dose series at 2, 4, 6, and 12-15 months</a:t>
            </a:r>
          </a:p>
          <a:p>
            <a:pPr marL="0" indent="0">
              <a:lnSpc>
                <a:spcPct val="100000"/>
              </a:lnSpc>
              <a:spcBef>
                <a:spcPts val="200"/>
              </a:spcBef>
              <a:buNone/>
            </a:pPr>
            <a:r>
              <a:rPr lang="en-US" b="1" dirty="0"/>
              <a:t>Catch-up vaccination with PCV13</a:t>
            </a:r>
          </a:p>
          <a:p>
            <a:pPr marL="347472" indent="-347472">
              <a:lnSpc>
                <a:spcPct val="100000"/>
              </a:lnSpc>
              <a:spcBef>
                <a:spcPts val="200"/>
              </a:spcBef>
              <a:buFont typeface="Arial" panose="020B0604020202020204" pitchFamily="34" charset="0"/>
              <a:buChar char="•"/>
            </a:pPr>
            <a:r>
              <a:rPr lang="en-US" dirty="0"/>
              <a:t>1-dose for healthy children 24-59 months with any incomplete* PCV13 schedule</a:t>
            </a:r>
          </a:p>
          <a:p>
            <a:pPr>
              <a:lnSpc>
                <a:spcPct val="100000"/>
              </a:lnSpc>
              <a:spcBef>
                <a:spcPts val="200"/>
              </a:spcBef>
            </a:pPr>
            <a:r>
              <a:rPr lang="en-US" b="1" dirty="0"/>
              <a:t>Special situations</a:t>
            </a:r>
          </a:p>
          <a:p>
            <a:pPr marL="347472" indent="-347472">
              <a:lnSpc>
                <a:spcPct val="100000"/>
              </a:lnSpc>
              <a:spcBef>
                <a:spcPts val="200"/>
              </a:spcBef>
              <a:buFont typeface="Arial" panose="020B0604020202020204" pitchFamily="34" charset="0"/>
              <a:buChar char="•"/>
            </a:pPr>
            <a:r>
              <a:rPr lang="en-US" dirty="0">
                <a:ea typeface="Segoe UI" panose="020B0502040204020203" pitchFamily="34" charset="0"/>
              </a:rPr>
              <a:t>High risk conditions include chronic heart disease, chronic lung disease, diabetes, CSF leak, cochlear implants, asplenia, sickle cell, asplenia, HIV, lymphomas, Hodgkin disease, chronic liver disease, alcoholism, etc.</a:t>
            </a:r>
          </a:p>
          <a:p>
            <a:pPr marL="347472" indent="-347472">
              <a:lnSpc>
                <a:spcPct val="100000"/>
              </a:lnSpc>
              <a:spcBef>
                <a:spcPts val="200"/>
              </a:spcBef>
              <a:buFont typeface="Arial" panose="020B0604020202020204" pitchFamily="34" charset="0"/>
              <a:buChar char="•"/>
            </a:pPr>
            <a:r>
              <a:rPr lang="en-US" dirty="0">
                <a:ea typeface="Segoe UI" panose="020B0502040204020203" pitchFamily="34" charset="0"/>
              </a:rPr>
              <a:t>When both PCV13 and PPSV23 are indicated, administer PCV13 first; PCV13 and PPSV23 should not be administered during the same visit</a:t>
            </a:r>
          </a:p>
          <a:p>
            <a:endParaRPr lang="en-US" dirty="0"/>
          </a:p>
        </p:txBody>
      </p:sp>
      <p:sp>
        <p:nvSpPr>
          <p:cNvPr id="4" name="Text Placeholder 3">
            <a:extLst>
              <a:ext uri="{FF2B5EF4-FFF2-40B4-BE49-F238E27FC236}">
                <a16:creationId xmlns:a16="http://schemas.microsoft.com/office/drawing/2014/main" id="{04DFD540-A812-483B-BC22-29A184ABE91C}"/>
              </a:ext>
            </a:extLst>
          </p:cNvPr>
          <p:cNvSpPr>
            <a:spLocks noGrp="1"/>
          </p:cNvSpPr>
          <p:nvPr>
            <p:ph type="body" sz="quarter" idx="11"/>
          </p:nvPr>
        </p:nvSpPr>
        <p:spPr>
          <a:xfrm>
            <a:off x="838200" y="6332276"/>
            <a:ext cx="10648950" cy="280348"/>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r>
              <a:rPr lang="en-US" sz="1000" dirty="0">
                <a:latin typeface="Segoe UI" panose="020B0502040204020203" pitchFamily="34" charset="0"/>
                <a:ea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https://www.cdc.gov/vaccines/schedules/downloads/child/job-aids/pneumococcal.pdf</a:t>
            </a:r>
            <a:r>
              <a:rPr lang="en-US" sz="1000" dirty="0">
                <a:latin typeface="Segoe UI" panose="020B0502040204020203" pitchFamily="34" charset="0"/>
                <a:ea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4286729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CED2-C3A1-4C81-B7F9-CE0B91700048}"/>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Polio</a:t>
            </a:r>
            <a:endParaRPr lang="en-US" dirty="0"/>
          </a:p>
        </p:txBody>
      </p:sp>
      <p:sp>
        <p:nvSpPr>
          <p:cNvPr id="3" name="Content Placeholder 2">
            <a:extLst>
              <a:ext uri="{FF2B5EF4-FFF2-40B4-BE49-F238E27FC236}">
                <a16:creationId xmlns:a16="http://schemas.microsoft.com/office/drawing/2014/main" id="{532D4275-03B9-45BD-B5DD-87C8CAECB830}"/>
              </a:ext>
            </a:extLst>
          </p:cNvPr>
          <p:cNvSpPr>
            <a:spLocks noGrp="1"/>
          </p:cNvSpPr>
          <p:nvPr>
            <p:ph sz="quarter" idx="10"/>
          </p:nvPr>
        </p:nvSpPr>
        <p:spPr/>
        <p:txBody>
          <a:bodyPr/>
          <a:lstStyle/>
          <a:p>
            <a:pPr>
              <a:lnSpc>
                <a:spcPct val="100000"/>
              </a:lnSpc>
              <a:spcBef>
                <a:spcPts val="200"/>
              </a:spcBef>
            </a:pPr>
            <a:r>
              <a:rPr lang="en-US" sz="1800" b="1" dirty="0">
                <a:latin typeface="Segoe UI" panose="020B0502040204020203" pitchFamily="34" charset="0"/>
                <a:ea typeface="Segoe UI" panose="020B0502040204020203" pitchFamily="34" charset="0"/>
                <a:cs typeface="Segoe UI" panose="020B0502040204020203" pitchFamily="34" charset="0"/>
              </a:rPr>
              <a:t>Routine vaccination</a:t>
            </a:r>
          </a:p>
          <a:p>
            <a:pPr marL="347472" indent="-347472">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4- dose series at 2, 4, 6 through 18 months, and 4 through 6 years</a:t>
            </a:r>
          </a:p>
          <a:p>
            <a:pPr marL="347472" indent="-347472">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Final dose </a:t>
            </a:r>
            <a:r>
              <a:rPr lang="en-US" sz="1800" b="1" dirty="0">
                <a:latin typeface="Segoe UI" panose="020B0502040204020203" pitchFamily="34" charset="0"/>
                <a:ea typeface="Segoe UI" panose="020B0502040204020203" pitchFamily="34" charset="0"/>
                <a:cs typeface="Segoe UI" panose="020B0502040204020203" pitchFamily="34" charset="0"/>
              </a:rPr>
              <a:t>on or after</a:t>
            </a:r>
            <a:r>
              <a:rPr lang="en-US" sz="1800" dirty="0">
                <a:latin typeface="Segoe UI" panose="020B0502040204020203" pitchFamily="34" charset="0"/>
                <a:ea typeface="Segoe UI" panose="020B0502040204020203" pitchFamily="34" charset="0"/>
                <a:cs typeface="Segoe UI" panose="020B0502040204020203" pitchFamily="34" charset="0"/>
              </a:rPr>
              <a:t> the fourth birthday, and at least 6 months after the previous dose</a:t>
            </a:r>
          </a:p>
          <a:p>
            <a:pPr marL="347472" indent="-347472">
              <a:lnSpc>
                <a:spcPct val="100000"/>
              </a:lnSpc>
              <a:spcBef>
                <a:spcPts val="200"/>
              </a:spcBef>
              <a:buFont typeface="Arial" panose="020B0604020202020204" pitchFamily="34" charset="0"/>
              <a:buChar char="•"/>
            </a:pPr>
            <a:r>
              <a:rPr lang="en-US" sz="1800" dirty="0">
                <a:ea typeface="Segoe UI" panose="020B0502040204020203" pitchFamily="34" charset="0"/>
              </a:rPr>
              <a:t>4 or more doses of IPV can be administered before the 4</a:t>
            </a:r>
            <a:r>
              <a:rPr lang="en-US" sz="1800" baseline="30000" dirty="0">
                <a:ea typeface="Segoe UI" panose="020B0502040204020203" pitchFamily="34" charset="0"/>
              </a:rPr>
              <a:t>th</a:t>
            </a:r>
            <a:r>
              <a:rPr lang="en-US" sz="1800" dirty="0">
                <a:ea typeface="Segoe UI" panose="020B0502040204020203" pitchFamily="34" charset="0"/>
              </a:rPr>
              <a:t> birthday when a combination vaccine containing IPV is used. However, a final dose </a:t>
            </a:r>
            <a:r>
              <a:rPr lang="en-US" sz="1800" b="1" dirty="0">
                <a:ea typeface="Segoe UI" panose="020B0502040204020203" pitchFamily="34" charset="0"/>
              </a:rPr>
              <a:t>at or after</a:t>
            </a:r>
            <a:r>
              <a:rPr lang="en-US" sz="1800" dirty="0">
                <a:ea typeface="Segoe UI" panose="020B0502040204020203" pitchFamily="34" charset="0"/>
              </a:rPr>
              <a:t> age 4 years, and at least 6 months after the previous dose is still recommended</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200"/>
              </a:spcBef>
            </a:pPr>
            <a:endParaRPr lang="en-US" sz="1800" b="1" dirty="0">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200"/>
              </a:spcBef>
            </a:pPr>
            <a:r>
              <a:rPr lang="en-US" sz="1800" b="1" dirty="0">
                <a:latin typeface="Segoe UI" panose="020B0502040204020203" pitchFamily="34" charset="0"/>
                <a:ea typeface="Segoe UI" panose="020B0502040204020203" pitchFamily="34" charset="0"/>
                <a:cs typeface="Segoe UI" panose="020B0502040204020203" pitchFamily="34" charset="0"/>
              </a:rPr>
              <a:t>Catch-up vaccination</a:t>
            </a:r>
          </a:p>
          <a:p>
            <a:pPr marL="347472" indent="-347472">
              <a:lnSpc>
                <a:spcPct val="100000"/>
              </a:lnSpc>
              <a:spcBef>
                <a:spcPts val="200"/>
              </a:spcBef>
              <a:buFont typeface="Arial" panose="020B0604020202020204" pitchFamily="34" charset="0"/>
              <a:buChar char="•"/>
            </a:pPr>
            <a:r>
              <a:rPr lang="en-US" sz="1800" dirty="0"/>
              <a:t>Final dose to be given on or after the 4th birthday, and at least 6 months after the previous dose, regardless of the number of previous doses </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347472" indent="-347472">
              <a:lnSpc>
                <a:spcPct val="100000"/>
              </a:lnSpc>
              <a:spcBef>
                <a:spcPts val="200"/>
              </a:spcBef>
              <a:buFont typeface="Arial" panose="020B0604020202020204" pitchFamily="34" charset="0"/>
              <a:buChar char="•"/>
            </a:pPr>
            <a:r>
              <a:rPr lang="en-US" sz="1800" dirty="0">
                <a:latin typeface="Segoe UI" panose="020B0502040204020203" pitchFamily="34" charset="0"/>
                <a:ea typeface="Segoe UI" panose="020B0502040204020203" pitchFamily="34" charset="0"/>
                <a:cs typeface="Segoe UI" panose="020B0502040204020203" pitchFamily="34" charset="0"/>
              </a:rPr>
              <a:t>IPV is not routinely recommended for U.S. residents 18 years and older</a:t>
            </a:r>
          </a:p>
          <a:p>
            <a:pPr marL="342900" indent="-342900">
              <a:buFont typeface="Arial" panose="020B0604020202020204" pitchFamily="34" charset="0"/>
              <a:buChar char="•"/>
            </a:pPr>
            <a:r>
              <a:rPr lang="en-US" sz="1800" dirty="0">
                <a:ea typeface="Segoe UI" panose="020B0502040204020203" pitchFamily="34" charset="0"/>
              </a:rPr>
              <a:t>Only trivalent OPV (</a:t>
            </a:r>
            <a:r>
              <a:rPr lang="en-US" sz="1800" dirty="0" err="1">
                <a:ea typeface="Segoe UI" panose="020B0502040204020203" pitchFamily="34" charset="0"/>
              </a:rPr>
              <a:t>tOPV</a:t>
            </a:r>
            <a:r>
              <a:rPr lang="en-US" sz="1800" dirty="0">
                <a:ea typeface="Segoe UI" panose="020B0502040204020203" pitchFamily="34" charset="0"/>
              </a:rPr>
              <a:t>) counts towards U.S. vaccination requirements </a:t>
            </a:r>
            <a:endParaRPr lang="en-US" sz="1800" b="1" dirty="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1800" b="1" dirty="0">
                <a:latin typeface="Segoe UI" panose="020B0502040204020203" pitchFamily="34" charset="0"/>
                <a:ea typeface="Segoe UI" panose="020B0502040204020203" pitchFamily="34" charset="0"/>
                <a:cs typeface="Segoe UI" panose="020B0502040204020203" pitchFamily="34" charset="0"/>
              </a:rPr>
              <a:t>In the first six months of life, use minimum ages and intervals only for travel to a polio-endemic region or during an outbreak</a:t>
            </a:r>
          </a:p>
          <a:p>
            <a:endParaRPr lang="en-US" dirty="0"/>
          </a:p>
        </p:txBody>
      </p:sp>
      <p:sp>
        <p:nvSpPr>
          <p:cNvPr id="4" name="Text Placeholder 3">
            <a:extLst>
              <a:ext uri="{FF2B5EF4-FFF2-40B4-BE49-F238E27FC236}">
                <a16:creationId xmlns:a16="http://schemas.microsoft.com/office/drawing/2014/main" id="{70F87F79-334C-4552-A99B-A04352BD82FD}"/>
              </a:ext>
            </a:extLst>
          </p:cNvPr>
          <p:cNvSpPr>
            <a:spLocks noGrp="1"/>
          </p:cNvSpPr>
          <p:nvPr>
            <p:ph type="body" sz="quarter" idx="11"/>
          </p:nvPr>
        </p:nvSpPr>
        <p:spPr>
          <a:xfrm>
            <a:off x="838199" y="6332276"/>
            <a:ext cx="10515599" cy="280348"/>
          </a:xfrm>
        </p:spPr>
        <p:txBody>
          <a:bodyPr/>
          <a:lstStyle/>
          <a:p>
            <a:r>
              <a:rPr lang="en-US" sz="1000" u="none" dirty="0">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r>
              <a:rPr lang="en-US" sz="1000" u="none" dirty="0">
                <a:latin typeface="Segoe UI" panose="020B0502040204020203" pitchFamily="34" charset="0"/>
                <a:ea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https://www.cdc.gov/vaccines/schedules/downloads/child/job-aids/ipv.pdf</a:t>
            </a:r>
            <a:r>
              <a:rPr lang="en-US" sz="1000" u="none" dirty="0">
                <a:latin typeface="Segoe UI" panose="020B0502040204020203" pitchFamily="34" charset="0"/>
                <a:ea typeface="Segoe UI" panose="020B0502040204020203" pitchFamily="34" charset="0"/>
                <a:cs typeface="Segoe UI" panose="020B0502040204020203" pitchFamily="34" charset="0"/>
              </a:rPr>
              <a:t>  </a:t>
            </a:r>
            <a:endParaRPr lang="en-US" sz="1000"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628474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7883-36BC-4B01-B161-54D688D1ADAF}"/>
              </a:ext>
            </a:extLst>
          </p:cNvPr>
          <p:cNvSpPr>
            <a:spLocks noGrp="1"/>
          </p:cNvSpPr>
          <p:nvPr>
            <p:ph type="title"/>
          </p:nvPr>
        </p:nvSpPr>
        <p:spPr/>
        <p:txBody>
          <a:bodyPr/>
          <a:lstStyle/>
          <a:p>
            <a:r>
              <a:rPr lang="en-US" dirty="0"/>
              <a:t>Rotavirus Vaccine</a:t>
            </a:r>
          </a:p>
        </p:txBody>
      </p:sp>
      <p:sp>
        <p:nvSpPr>
          <p:cNvPr id="3" name="Content Placeholder 2">
            <a:extLst>
              <a:ext uri="{FF2B5EF4-FFF2-40B4-BE49-F238E27FC236}">
                <a16:creationId xmlns:a16="http://schemas.microsoft.com/office/drawing/2014/main" id="{6B7399A8-515E-4E0C-9D65-23F60B9AAA28}"/>
              </a:ext>
            </a:extLst>
          </p:cNvPr>
          <p:cNvSpPr>
            <a:spLocks noGrp="1"/>
          </p:cNvSpPr>
          <p:nvPr>
            <p:ph sz="quarter" idx="10"/>
          </p:nvPr>
        </p:nvSpPr>
        <p:spPr/>
        <p:txBody>
          <a:bodyPr/>
          <a:lstStyle/>
          <a:p>
            <a:pPr marL="347472" indent="-347472">
              <a:lnSpc>
                <a:spcPct val="100000"/>
              </a:lnSpc>
              <a:spcBef>
                <a:spcPts val="200"/>
              </a:spcBef>
              <a:buNone/>
            </a:pPr>
            <a:r>
              <a:rPr lang="en-US" sz="2800" b="1" dirty="0"/>
              <a:t>Routine vaccination </a:t>
            </a:r>
          </a:p>
          <a:p>
            <a:pPr marL="347472" indent="-347472">
              <a:lnSpc>
                <a:spcPct val="100000"/>
              </a:lnSpc>
              <a:spcBef>
                <a:spcPts val="200"/>
              </a:spcBef>
              <a:buFont typeface="Arial" panose="020B0604020202020204" pitchFamily="34" charset="0"/>
              <a:buChar char="•"/>
            </a:pPr>
            <a:r>
              <a:rPr lang="en-US" sz="2800" dirty="0"/>
              <a:t>Rotarix: 2-dose series at 2 and 4 months</a:t>
            </a:r>
          </a:p>
          <a:p>
            <a:pPr marL="347472" indent="-347472">
              <a:lnSpc>
                <a:spcPct val="100000"/>
              </a:lnSpc>
              <a:spcBef>
                <a:spcPts val="200"/>
              </a:spcBef>
              <a:buFont typeface="Arial" panose="020B0604020202020204" pitchFamily="34" charset="0"/>
              <a:buChar char="•"/>
            </a:pPr>
            <a:r>
              <a:rPr lang="en-US" sz="2800" dirty="0" err="1"/>
              <a:t>RotaTeq</a:t>
            </a:r>
            <a:r>
              <a:rPr lang="en-US" sz="2800" dirty="0"/>
              <a:t>: 3-dose series at 2, 4, and 6 months</a:t>
            </a:r>
          </a:p>
          <a:p>
            <a:pPr marL="347472" indent="-347472">
              <a:lnSpc>
                <a:spcPct val="100000"/>
              </a:lnSpc>
              <a:spcBef>
                <a:spcPts val="200"/>
              </a:spcBef>
              <a:buFont typeface="Arial" panose="020B0604020202020204" pitchFamily="34" charset="0"/>
              <a:buChar char="•"/>
            </a:pPr>
            <a:r>
              <a:rPr lang="en-US" sz="2800" dirty="0"/>
              <a:t>If any dose in the series is either </a:t>
            </a:r>
            <a:r>
              <a:rPr lang="en-US" sz="2800" dirty="0" err="1"/>
              <a:t>RotaTeq</a:t>
            </a:r>
            <a:r>
              <a:rPr lang="en-US" sz="2800" dirty="0"/>
              <a:t> or unknown, default to 3-dose series</a:t>
            </a:r>
          </a:p>
          <a:p>
            <a:pPr marL="347472" indent="-347472">
              <a:lnSpc>
                <a:spcPct val="100000"/>
              </a:lnSpc>
              <a:spcBef>
                <a:spcPts val="200"/>
              </a:spcBef>
            </a:pPr>
            <a:endParaRPr lang="en-US" sz="2800" b="1" dirty="0"/>
          </a:p>
          <a:p>
            <a:pPr marL="347472" indent="-347472">
              <a:lnSpc>
                <a:spcPct val="100000"/>
              </a:lnSpc>
              <a:spcBef>
                <a:spcPts val="200"/>
              </a:spcBef>
            </a:pPr>
            <a:r>
              <a:rPr lang="en-US" sz="2800" b="1" dirty="0"/>
              <a:t>Catch-up vaccination</a:t>
            </a:r>
          </a:p>
          <a:p>
            <a:pPr marL="347472" indent="-347472">
              <a:lnSpc>
                <a:spcPct val="100000"/>
              </a:lnSpc>
              <a:spcBef>
                <a:spcPts val="200"/>
              </a:spcBef>
              <a:buFont typeface="Arial" panose="020B0604020202020204" pitchFamily="34" charset="0"/>
              <a:buChar char="•"/>
            </a:pPr>
            <a:r>
              <a:rPr lang="en-US" sz="2800" dirty="0"/>
              <a:t>Do not start the series on or after age 15 weeks, 0 days</a:t>
            </a:r>
          </a:p>
          <a:p>
            <a:pPr marL="347472" indent="-347472">
              <a:lnSpc>
                <a:spcPct val="100000"/>
              </a:lnSpc>
              <a:spcBef>
                <a:spcPts val="200"/>
              </a:spcBef>
              <a:buFont typeface="Arial" panose="020B0604020202020204" pitchFamily="34" charset="0"/>
              <a:buChar char="•"/>
            </a:pPr>
            <a:r>
              <a:rPr lang="en-US" sz="2800" dirty="0"/>
              <a:t>Maximum age for final dose is 8 months, 0 days</a:t>
            </a:r>
          </a:p>
          <a:p>
            <a:endParaRPr lang="en-US" dirty="0"/>
          </a:p>
        </p:txBody>
      </p:sp>
      <p:sp>
        <p:nvSpPr>
          <p:cNvPr id="4" name="Text Placeholder 3">
            <a:extLst>
              <a:ext uri="{FF2B5EF4-FFF2-40B4-BE49-F238E27FC236}">
                <a16:creationId xmlns:a16="http://schemas.microsoft.com/office/drawing/2014/main" id="{3FF0033B-7489-45AB-B30D-00762A72A192}"/>
              </a:ext>
            </a:extLst>
          </p:cNvPr>
          <p:cNvSpPr>
            <a:spLocks noGrp="1"/>
          </p:cNvSpPr>
          <p:nvPr>
            <p:ph type="body" sz="quarter" idx="11"/>
          </p:nvPr>
        </p:nvSpPr>
        <p:spPr>
          <a:xfrm>
            <a:off x="838199" y="6332276"/>
            <a:ext cx="10515599" cy="280348"/>
          </a:xfrm>
        </p:spPr>
        <p:txBody>
          <a:bodyPr/>
          <a:lstStyle/>
          <a:p>
            <a:r>
              <a:rPr lang="en-US" sz="1000" u="none" dirty="0">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u="none" dirty="0">
                <a:latin typeface="Segoe UI" panose="020B0502040204020203" pitchFamily="34" charset="0"/>
                <a:ea typeface="Segoe UI" panose="020B0502040204020203" pitchFamily="34" charset="0"/>
                <a:cs typeface="Segoe UI" panose="020B0502040204020203" pitchFamily="34" charset="0"/>
              </a:rPr>
              <a:t> </a:t>
            </a:r>
            <a:endParaRPr lang="en-US" sz="1000" kern="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50672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B320-0D56-45D3-B025-3A30ABE7A286}"/>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Varicella</a:t>
            </a:r>
            <a:endParaRPr lang="en-US" dirty="0"/>
          </a:p>
        </p:txBody>
      </p:sp>
      <p:sp>
        <p:nvSpPr>
          <p:cNvPr id="3" name="Content Placeholder 2">
            <a:extLst>
              <a:ext uri="{FF2B5EF4-FFF2-40B4-BE49-F238E27FC236}">
                <a16:creationId xmlns:a16="http://schemas.microsoft.com/office/drawing/2014/main" id="{FE8C6E4D-6106-42D6-B51E-A044A10AAB2C}"/>
              </a:ext>
            </a:extLst>
          </p:cNvPr>
          <p:cNvSpPr>
            <a:spLocks noGrp="1"/>
          </p:cNvSpPr>
          <p:nvPr>
            <p:ph sz="quarter" idx="10"/>
          </p:nvPr>
        </p:nvSpPr>
        <p:spPr/>
        <p:txBody>
          <a:bodyPr/>
          <a:lstStyle/>
          <a:p>
            <a:pPr>
              <a:lnSpc>
                <a:spcPct val="100000"/>
              </a:lnSpc>
              <a:spcBef>
                <a:spcPts val="200"/>
              </a:spcBef>
            </a:pPr>
            <a:r>
              <a:rPr lang="en-US" b="1" dirty="0">
                <a:latin typeface="Segoe UI" panose="020B0502040204020203" pitchFamily="34" charset="0"/>
                <a:ea typeface="Segoe UI" panose="020B0502040204020203" pitchFamily="34" charset="0"/>
                <a:cs typeface="Segoe UI" panose="020B0502040204020203" pitchFamily="34" charset="0"/>
              </a:rPr>
              <a:t>Routine Recommendation</a:t>
            </a:r>
          </a:p>
          <a:p>
            <a:pPr marL="347472" indent="-347472">
              <a:lnSpc>
                <a:spcPct val="100000"/>
              </a:lnSpc>
              <a:spcBef>
                <a:spcPts val="200"/>
              </a:spcBef>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2-dose series at 12 through 15 months and 4 through 6 years</a:t>
            </a:r>
          </a:p>
          <a:p>
            <a:pPr marL="347472" indent="-347472">
              <a:lnSpc>
                <a:spcPct val="100000"/>
              </a:lnSpc>
              <a:spcBef>
                <a:spcPts val="200"/>
              </a:spcBef>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The 2</a:t>
            </a:r>
            <a:r>
              <a:rPr lang="en-US" baseline="30000" dirty="0">
                <a:latin typeface="Segoe UI" panose="020B0502040204020203" pitchFamily="34" charset="0"/>
                <a:ea typeface="Segoe UI" panose="020B0502040204020203" pitchFamily="34" charset="0"/>
                <a:cs typeface="Segoe UI" panose="020B0502040204020203" pitchFamily="34" charset="0"/>
              </a:rPr>
              <a:t>nd</a:t>
            </a:r>
            <a:r>
              <a:rPr lang="en-US" dirty="0">
                <a:latin typeface="Segoe UI" panose="020B0502040204020203" pitchFamily="34" charset="0"/>
                <a:ea typeface="Segoe UI" panose="020B0502040204020203" pitchFamily="34" charset="0"/>
                <a:cs typeface="Segoe UI" panose="020B0502040204020203" pitchFamily="34" charset="0"/>
              </a:rPr>
              <a:t> dose may be given as early as 3 months after the 1</a:t>
            </a:r>
            <a:r>
              <a:rPr lang="en-US" baseline="30000" dirty="0">
                <a:latin typeface="Segoe UI" panose="020B0502040204020203" pitchFamily="34" charset="0"/>
                <a:ea typeface="Segoe UI" panose="020B0502040204020203" pitchFamily="34" charset="0"/>
                <a:cs typeface="Segoe UI" panose="020B0502040204020203" pitchFamily="34" charset="0"/>
              </a:rPr>
              <a:t>st</a:t>
            </a:r>
            <a:r>
              <a:rPr lang="en-US" dirty="0">
                <a:latin typeface="Segoe UI" panose="020B0502040204020203" pitchFamily="34" charset="0"/>
                <a:ea typeface="Segoe UI" panose="020B0502040204020203" pitchFamily="34" charset="0"/>
                <a:cs typeface="Segoe UI" panose="020B0502040204020203" pitchFamily="34" charset="0"/>
              </a:rPr>
              <a:t> dose (a dose given after a 4-week interval may be counted)</a:t>
            </a:r>
          </a:p>
          <a:p>
            <a:pPr>
              <a:lnSpc>
                <a:spcPct val="100000"/>
              </a:lnSpc>
              <a:spcBef>
                <a:spcPts val="200"/>
              </a:spcBef>
            </a:pPr>
            <a:r>
              <a:rPr lang="en-US" b="1" dirty="0">
                <a:latin typeface="Segoe UI" panose="020B0502040204020203" pitchFamily="34" charset="0"/>
                <a:ea typeface="Segoe UI" panose="020B0502040204020203" pitchFamily="34" charset="0"/>
                <a:cs typeface="Segoe UI" panose="020B0502040204020203" pitchFamily="34" charset="0"/>
              </a:rPr>
              <a:t>Catch-up vaccination</a:t>
            </a:r>
          </a:p>
          <a:p>
            <a:pPr marL="347472" indent="-347472">
              <a:lnSpc>
                <a:spcPct val="100000"/>
              </a:lnSpc>
              <a:spcBef>
                <a:spcPts val="200"/>
              </a:spcBef>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Administer 2 doses to persons 7-18 years without evidence of immunity </a:t>
            </a:r>
          </a:p>
          <a:p>
            <a:pPr marL="347472" indent="-347472">
              <a:lnSpc>
                <a:spcPct val="100000"/>
              </a:lnSpc>
              <a:spcBef>
                <a:spcPts val="200"/>
              </a:spcBef>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Ages 7-12 years routine interval between doses 3 months (minimum interval: 4 weeks)</a:t>
            </a:r>
          </a:p>
          <a:p>
            <a:pPr marL="347472" indent="-347472">
              <a:lnSpc>
                <a:spcPct val="100000"/>
              </a:lnSpc>
              <a:spcBef>
                <a:spcPts val="200"/>
              </a:spcBef>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Ages 13 years and older routine interval between doses 4-8 weeks (minimum interval: 4 weeks)</a:t>
            </a:r>
          </a:p>
          <a:p>
            <a:pPr marL="347472" indent="-347472">
              <a:lnSpc>
                <a:spcPct val="100000"/>
              </a:lnSpc>
              <a:spcBef>
                <a:spcPts val="200"/>
              </a:spcBef>
              <a:buFont typeface="Arial" panose="020B0604020202020204" pitchFamily="34" charset="0"/>
              <a:buChar char="•"/>
            </a:pPr>
            <a:r>
              <a:rPr lang="en-US" i="1" dirty="0">
                <a:ea typeface="Segoe UI" panose="020B0502040204020203" pitchFamily="34" charset="0"/>
              </a:rPr>
              <a:t>The maximum age for use of MMRV is 12 years old</a:t>
            </a:r>
            <a:endParaRPr lang="en-US" i="1"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4" name="Text Placeholder 3">
            <a:extLst>
              <a:ext uri="{FF2B5EF4-FFF2-40B4-BE49-F238E27FC236}">
                <a16:creationId xmlns:a16="http://schemas.microsoft.com/office/drawing/2014/main" id="{E3E280E3-777B-4C5A-9800-05FC73ADDAEB}"/>
              </a:ext>
            </a:extLst>
          </p:cNvPr>
          <p:cNvSpPr>
            <a:spLocks noGrp="1"/>
          </p:cNvSpPr>
          <p:nvPr>
            <p:ph type="body" sz="quarter" idx="11"/>
          </p:nvPr>
        </p:nvSpPr>
        <p:spPr>
          <a:xfrm>
            <a:off x="838199" y="6332276"/>
            <a:ext cx="10515601" cy="525724"/>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February 18, 2022 / 71(7);234-237     </a:t>
            </a:r>
            <a:r>
              <a:rPr lang="en-US" sz="1000" dirty="0">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723729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E6F30B-7A07-4E19-B5D3-61E4B4826790}"/>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E9AE5118-49FF-4018-9C59-21986FB01987}"/>
              </a:ext>
            </a:extLst>
          </p:cNvPr>
          <p:cNvSpPr>
            <a:spLocks noGrp="1"/>
          </p:cNvSpPr>
          <p:nvPr>
            <p:ph sz="quarter" idx="10"/>
          </p:nvPr>
        </p:nvSpPr>
        <p:spPr/>
        <p:txBody>
          <a:bodyPr/>
          <a:lstStyle/>
          <a:p>
            <a:pPr>
              <a:lnSpc>
                <a:spcPct val="120000"/>
              </a:lnSpc>
              <a:spcBef>
                <a:spcPts val="200"/>
              </a:spcBef>
            </a:pPr>
            <a:r>
              <a:rPr lang="en-US" sz="2800" dirty="0"/>
              <a:t>At the end of this presentation, participants will be able to:</a:t>
            </a:r>
          </a:p>
          <a:p>
            <a:pPr marL="347472" indent="-347472">
              <a:lnSpc>
                <a:spcPct val="120000"/>
              </a:lnSpc>
              <a:spcBef>
                <a:spcPts val="200"/>
              </a:spcBef>
              <a:buFont typeface="Arial" panose="020B0604020202020204" pitchFamily="34" charset="0"/>
              <a:buChar char="•"/>
            </a:pPr>
            <a:r>
              <a:rPr lang="en-US" sz="2800" dirty="0"/>
              <a:t>Recall the role vaccines have played in preventing diseases</a:t>
            </a:r>
          </a:p>
          <a:p>
            <a:pPr marL="347472" indent="-347472">
              <a:lnSpc>
                <a:spcPct val="120000"/>
              </a:lnSpc>
              <a:spcBef>
                <a:spcPts val="200"/>
              </a:spcBef>
              <a:buFont typeface="Arial" panose="020B0604020202020204" pitchFamily="34" charset="0"/>
              <a:buChar char="•"/>
            </a:pPr>
            <a:r>
              <a:rPr lang="en-US" sz="2800" dirty="0"/>
              <a:t>Discuss the importance of vaccines for children, adolescents and adults</a:t>
            </a:r>
          </a:p>
          <a:p>
            <a:pPr marL="347472" indent="-347472">
              <a:lnSpc>
                <a:spcPct val="120000"/>
              </a:lnSpc>
              <a:spcBef>
                <a:spcPts val="200"/>
              </a:spcBef>
              <a:buFont typeface="Arial" panose="020B0604020202020204" pitchFamily="34" charset="0"/>
              <a:buChar char="•"/>
            </a:pPr>
            <a:r>
              <a:rPr lang="en-US" sz="2800" dirty="0"/>
              <a:t>Discuss the role of a vaccine champion</a:t>
            </a:r>
          </a:p>
          <a:p>
            <a:pPr marL="347472" indent="-347472">
              <a:lnSpc>
                <a:spcPct val="120000"/>
              </a:lnSpc>
              <a:spcBef>
                <a:spcPts val="200"/>
              </a:spcBef>
              <a:buFont typeface="Arial" panose="020B0604020202020204" pitchFamily="34" charset="0"/>
              <a:buChar char="•"/>
            </a:pPr>
            <a:r>
              <a:rPr lang="en-US" sz="2800" dirty="0"/>
              <a:t>List at least two reliable sources for immunization information </a:t>
            </a:r>
          </a:p>
          <a:p>
            <a:endParaRPr lang="en-US" sz="2800" dirty="0"/>
          </a:p>
        </p:txBody>
      </p:sp>
    </p:spTree>
    <p:extLst>
      <p:ext uri="{BB962C8B-B14F-4D97-AF65-F5344CB8AC3E}">
        <p14:creationId xmlns:p14="http://schemas.microsoft.com/office/powerpoint/2010/main" val="1963218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BF4B-8151-4E2C-BFD0-236E3AF2CD50}"/>
              </a:ext>
            </a:extLst>
          </p:cNvPr>
          <p:cNvSpPr>
            <a:spLocks noGrp="1"/>
          </p:cNvSpPr>
          <p:nvPr>
            <p:ph type="title"/>
          </p:nvPr>
        </p:nvSpPr>
        <p:spPr/>
        <p:txBody>
          <a:bodyPr>
            <a:normAutofit/>
          </a:bodyPr>
          <a:lstStyle/>
          <a:p>
            <a:r>
              <a:rPr lang="en-US" dirty="0"/>
              <a:t>COVID-19 Vaccines</a:t>
            </a:r>
          </a:p>
        </p:txBody>
      </p:sp>
      <p:sp>
        <p:nvSpPr>
          <p:cNvPr id="3" name="Content Placeholder 2">
            <a:extLst>
              <a:ext uri="{FF2B5EF4-FFF2-40B4-BE49-F238E27FC236}">
                <a16:creationId xmlns:a16="http://schemas.microsoft.com/office/drawing/2014/main" id="{25F3DA5F-B748-40B9-A99D-5BF08C224436}"/>
              </a:ext>
            </a:extLst>
          </p:cNvPr>
          <p:cNvSpPr>
            <a:spLocks noGrp="1"/>
          </p:cNvSpPr>
          <p:nvPr>
            <p:ph sz="quarter" idx="10"/>
          </p:nvPr>
        </p:nvSpPr>
        <p:spPr/>
        <p:txBody>
          <a:bodyPr/>
          <a:lstStyle/>
          <a:p>
            <a:r>
              <a:rPr lang="en-US" sz="2200" dirty="0"/>
              <a:t>COVID-19 vaccines are recommended within the scope of Emergency Use Authorization (EUA) or Biologics License Application (BLA) and is based on age, medical condition and appropriate vaccine product.</a:t>
            </a:r>
          </a:p>
          <a:p>
            <a:r>
              <a:rPr lang="en-US" sz="2200" b="1" dirty="0"/>
              <a:t>Vaccine Types and Products</a:t>
            </a:r>
          </a:p>
          <a:p>
            <a:pPr marL="342900" indent="-342900">
              <a:buFont typeface="Arial" panose="020B0604020202020204" pitchFamily="34" charset="0"/>
              <a:buChar char="•"/>
            </a:pPr>
            <a:r>
              <a:rPr lang="en-US" sz="2200" dirty="0"/>
              <a:t>mRNA: Pfizer-BioNTech (</a:t>
            </a:r>
            <a:r>
              <a:rPr lang="en-US" sz="2200" dirty="0" err="1"/>
              <a:t>Cominarty</a:t>
            </a:r>
            <a:r>
              <a:rPr lang="en-US" sz="2200" dirty="0"/>
              <a:t>) </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Orange cap (5-11 years old, requires diluent)</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Gray cap (12 years and older, no diluent)</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Purple cap (12 years and older, requires diluent)</a:t>
            </a:r>
          </a:p>
          <a:p>
            <a:pPr marL="342900" indent="-342900">
              <a:buFont typeface="Arial" panose="020B0604020202020204" pitchFamily="34" charset="0"/>
              <a:buChar char="•"/>
            </a:pPr>
            <a:r>
              <a:rPr lang="en-US" sz="2200" dirty="0"/>
              <a:t>mRNA: Moderna </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Red cap (18 years and older, no diluent)</a:t>
            </a:r>
          </a:p>
          <a:p>
            <a:pPr marL="342900" indent="-342900">
              <a:buFont typeface="Arial" panose="020B0604020202020204" pitchFamily="34" charset="0"/>
              <a:buChar char="•"/>
            </a:pPr>
            <a:r>
              <a:rPr lang="en-US" sz="2200" dirty="0"/>
              <a:t>Viral vector: Johnson &amp; Johnson (Janssen) </a:t>
            </a:r>
          </a:p>
          <a:p>
            <a:pPr marL="1028700" lvl="1" indent="-342900">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Blue cap (18 years and older, no diluent)</a:t>
            </a:r>
          </a:p>
          <a:p>
            <a:endParaRPr lang="en-US" dirty="0"/>
          </a:p>
        </p:txBody>
      </p:sp>
      <p:sp>
        <p:nvSpPr>
          <p:cNvPr id="4" name="Text Placeholder 3">
            <a:extLst>
              <a:ext uri="{FF2B5EF4-FFF2-40B4-BE49-F238E27FC236}">
                <a16:creationId xmlns:a16="http://schemas.microsoft.com/office/drawing/2014/main" id="{69814338-3DF9-4BDC-B2CC-CAC781DBCDE2}"/>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https://www.cdc.gov/vaccines/covid-19/clinical-considerations/interim-considerations-us.html#recommendations</a:t>
            </a:r>
            <a:r>
              <a:rPr lang="en-US" sz="100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2358149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C0EB-7EC9-4108-AEA2-868F0D16A88C}"/>
              </a:ext>
            </a:extLst>
          </p:cNvPr>
          <p:cNvSpPr>
            <a:spLocks noGrp="1"/>
          </p:cNvSpPr>
          <p:nvPr>
            <p:ph type="title"/>
          </p:nvPr>
        </p:nvSpPr>
        <p:spPr/>
        <p:txBody>
          <a:bodyPr/>
          <a:lstStyle/>
          <a:p>
            <a:r>
              <a:rPr lang="en-US" dirty="0"/>
              <a:t>COVID-19 Vaccines Age Groups</a:t>
            </a:r>
          </a:p>
        </p:txBody>
      </p:sp>
      <p:sp>
        <p:nvSpPr>
          <p:cNvPr id="3" name="Content Placeholder 2">
            <a:extLst>
              <a:ext uri="{FF2B5EF4-FFF2-40B4-BE49-F238E27FC236}">
                <a16:creationId xmlns:a16="http://schemas.microsoft.com/office/drawing/2014/main" id="{C4DBEF4F-BF54-46C4-9D36-FD977395EFB9}"/>
              </a:ext>
            </a:extLst>
          </p:cNvPr>
          <p:cNvSpPr>
            <a:spLocks noGrp="1"/>
          </p:cNvSpPr>
          <p:nvPr>
            <p:ph sz="quarter" idx="10"/>
          </p:nvPr>
        </p:nvSpPr>
        <p:spPr/>
        <p:txBody>
          <a:bodyPr/>
          <a:lstStyle/>
          <a:p>
            <a:r>
              <a:rPr lang="en-US" sz="2800" b="1" dirty="0"/>
              <a:t>Ages Groups:</a:t>
            </a:r>
          </a:p>
          <a:p>
            <a:pPr marL="342900" indent="-342900">
              <a:buFont typeface="Arial" panose="020B0604020202020204" pitchFamily="34" charset="0"/>
              <a:buChar char="•"/>
            </a:pPr>
            <a:r>
              <a:rPr lang="en-US" sz="2800" dirty="0"/>
              <a:t>5-11 years old</a:t>
            </a:r>
          </a:p>
          <a:p>
            <a:pPr marL="342900" indent="-342900">
              <a:buFont typeface="Arial" panose="020B0604020202020204" pitchFamily="34" charset="0"/>
              <a:buChar char="•"/>
            </a:pPr>
            <a:r>
              <a:rPr lang="en-US" sz="2800" dirty="0"/>
              <a:t>12-17 years old</a:t>
            </a:r>
          </a:p>
          <a:p>
            <a:pPr marL="342900" indent="-342900">
              <a:buFont typeface="Arial" panose="020B0604020202020204" pitchFamily="34" charset="0"/>
              <a:buChar char="•"/>
            </a:pPr>
            <a:r>
              <a:rPr lang="en-US" sz="2800" dirty="0"/>
              <a:t>18 years and older </a:t>
            </a:r>
          </a:p>
          <a:p>
            <a:endParaRPr lang="en-US" dirty="0"/>
          </a:p>
        </p:txBody>
      </p:sp>
      <p:sp>
        <p:nvSpPr>
          <p:cNvPr id="4" name="Text Placeholder 3">
            <a:extLst>
              <a:ext uri="{FF2B5EF4-FFF2-40B4-BE49-F238E27FC236}">
                <a16:creationId xmlns:a16="http://schemas.microsoft.com/office/drawing/2014/main" id="{7833856B-D32F-47A8-B201-356F63EC1F16}"/>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https://www.cdc.gov/vaccines/covid-19/clinical-considerations/interim-considerations-us.html#recommendations</a:t>
            </a:r>
            <a:r>
              <a:rPr lang="en-US" sz="100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2338749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1D6E7-B258-447A-9037-263E54C2186E}"/>
              </a:ext>
            </a:extLst>
          </p:cNvPr>
          <p:cNvSpPr>
            <a:spLocks noGrp="1"/>
          </p:cNvSpPr>
          <p:nvPr>
            <p:ph type="title"/>
          </p:nvPr>
        </p:nvSpPr>
        <p:spPr/>
        <p:txBody>
          <a:bodyPr>
            <a:normAutofit/>
          </a:bodyPr>
          <a:lstStyle/>
          <a:p>
            <a:r>
              <a:rPr lang="en-US" dirty="0"/>
              <a:t>COVID-19 Vaccines for Ages 5-11</a:t>
            </a:r>
          </a:p>
        </p:txBody>
      </p:sp>
      <p:sp>
        <p:nvSpPr>
          <p:cNvPr id="3" name="Content Placeholder 2">
            <a:extLst>
              <a:ext uri="{FF2B5EF4-FFF2-40B4-BE49-F238E27FC236}">
                <a16:creationId xmlns:a16="http://schemas.microsoft.com/office/drawing/2014/main" id="{961A46D1-9F18-4AB2-9D6D-DAF02D0D937F}"/>
              </a:ext>
            </a:extLst>
          </p:cNvPr>
          <p:cNvSpPr>
            <a:spLocks noGrp="1"/>
          </p:cNvSpPr>
          <p:nvPr>
            <p:ph sz="quarter" idx="10"/>
          </p:nvPr>
        </p:nvSpPr>
        <p:spPr>
          <a:xfrm>
            <a:off x="838199" y="1784350"/>
            <a:ext cx="10777151" cy="4437063"/>
          </a:xfrm>
        </p:spPr>
        <p:txBody>
          <a:bodyPr/>
          <a:lstStyle/>
          <a:p>
            <a:r>
              <a:rPr lang="en-US" b="1" dirty="0"/>
              <a:t>Ages 5-11:</a:t>
            </a:r>
          </a:p>
          <a:p>
            <a:pPr marL="342900" indent="-342900">
              <a:buFont typeface="Arial" panose="020B0604020202020204" pitchFamily="34" charset="0"/>
              <a:buChar char="•"/>
            </a:pPr>
            <a:r>
              <a:rPr lang="en-US" dirty="0"/>
              <a:t>Administer 2 doses of Pfizer-BioNTech COVID-19 vaccine, (minimum interval of 3 weeks between dose 1 and dose 2) to children ages 5 to 11 who </a:t>
            </a:r>
            <a:r>
              <a:rPr lang="en-US" b="1" dirty="0"/>
              <a:t>are not moderately or severely immunocompromised </a:t>
            </a:r>
            <a:r>
              <a:rPr lang="en-US" dirty="0"/>
              <a:t>as part of the primary series.</a:t>
            </a:r>
          </a:p>
          <a:p>
            <a:pPr marL="1028700" lvl="1" indent="-342900"/>
            <a:r>
              <a:rPr lang="en-US" dirty="0">
                <a:solidFill>
                  <a:schemeClr val="tx1">
                    <a:lumMod val="65000"/>
                    <a:lumOff val="35000"/>
                  </a:schemeClr>
                </a:solidFill>
                <a:latin typeface="Segoe UI" panose="020B0502040204020203" pitchFamily="34" charset="0"/>
                <a:cs typeface="Segoe UI" panose="020B0502040204020203" pitchFamily="34" charset="0"/>
              </a:rPr>
              <a:t>A booster dose should be administered at least 5 months after dose 2</a:t>
            </a:r>
          </a:p>
          <a:p>
            <a:pPr marL="342900" indent="-342900">
              <a:buFont typeface="Arial" panose="020B0604020202020204" pitchFamily="34" charset="0"/>
              <a:buChar char="•"/>
            </a:pPr>
            <a:r>
              <a:rPr lang="en-US" dirty="0"/>
              <a:t>Administer 3 doses of Pfizer-BioNTech COVID-19 vaccine (minimum interval of 3 weeks between dose 1 and dose 2 and 4 weeks between dose 2 and dose 3) to children ages 5 to 11 who </a:t>
            </a:r>
            <a:r>
              <a:rPr lang="en-US" b="1" dirty="0"/>
              <a:t>are moderately or severely immunocompromised </a:t>
            </a:r>
            <a:r>
              <a:rPr lang="en-US" dirty="0"/>
              <a:t>as part of the primary series</a:t>
            </a:r>
          </a:p>
          <a:p>
            <a:pPr marL="1028700" lvl="1" indent="-342900"/>
            <a:r>
              <a:rPr lang="en-US" dirty="0">
                <a:solidFill>
                  <a:schemeClr val="tx1">
                    <a:lumMod val="65000"/>
                    <a:lumOff val="35000"/>
                  </a:schemeClr>
                </a:solidFill>
                <a:latin typeface="Segoe UI" panose="020B0502040204020203" pitchFamily="34" charset="0"/>
                <a:cs typeface="Segoe UI" panose="020B0502040204020203" pitchFamily="34" charset="0"/>
              </a:rPr>
              <a:t>A booster dose should be administered at least 3 months after dose 3</a:t>
            </a:r>
            <a:br>
              <a:rPr lang="en-US" dirty="0">
                <a:solidFill>
                  <a:schemeClr val="tx1">
                    <a:lumMod val="65000"/>
                    <a:lumOff val="35000"/>
                  </a:schemeClr>
                </a:solidFill>
                <a:latin typeface="Segoe UI" panose="020B0502040204020203" pitchFamily="34" charset="0"/>
                <a:cs typeface="Segoe UI" panose="020B0502040204020203" pitchFamily="34" charset="0"/>
              </a:rPr>
            </a:br>
            <a:br>
              <a:rPr lang="en-US" dirty="0"/>
            </a:br>
            <a:r>
              <a:rPr lang="en-US" dirty="0"/>
              <a:t>	</a:t>
            </a:r>
          </a:p>
          <a:p>
            <a:endParaRPr lang="en-US" dirty="0"/>
          </a:p>
        </p:txBody>
      </p:sp>
      <p:sp>
        <p:nvSpPr>
          <p:cNvPr id="4" name="Text Placeholder 3">
            <a:extLst>
              <a:ext uri="{FF2B5EF4-FFF2-40B4-BE49-F238E27FC236}">
                <a16:creationId xmlns:a16="http://schemas.microsoft.com/office/drawing/2014/main" id="{1C5FD8C1-653C-41EF-9424-9B61F4B8F77E}"/>
              </a:ext>
            </a:extLst>
          </p:cNvPr>
          <p:cNvSpPr>
            <a:spLocks noGrp="1"/>
          </p:cNvSpPr>
          <p:nvPr>
            <p:ph type="body" sz="quarter" idx="11"/>
          </p:nvPr>
        </p:nvSpPr>
        <p:spPr>
          <a:xfrm>
            <a:off x="838199" y="6332276"/>
            <a:ext cx="10515599" cy="525724"/>
          </a:xfrm>
        </p:spPr>
        <p:txBody>
          <a:bodyPr/>
          <a:lstStyle/>
          <a:p>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https://www.cdc.gov/vaccines/covid-19/clinical-considerations/interim-considerations-us.html#recommendations</a:t>
            </a:r>
            <a:r>
              <a:rPr lang="en-US" sz="1000" dirty="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https://www.cdc.gov/vaccines/covid-19/downloads/COVID-19-immunization-schedule-ages-5yrs-older.pdf</a:t>
            </a:r>
            <a:r>
              <a:rPr lang="en-US" sz="100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2301155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52C8-DA9D-4910-8CDB-50940F6CC94B}"/>
              </a:ext>
            </a:extLst>
          </p:cNvPr>
          <p:cNvSpPr>
            <a:spLocks noGrp="1"/>
          </p:cNvSpPr>
          <p:nvPr>
            <p:ph type="title"/>
          </p:nvPr>
        </p:nvSpPr>
        <p:spPr/>
        <p:txBody>
          <a:bodyPr/>
          <a:lstStyle/>
          <a:p>
            <a:r>
              <a:rPr lang="en-US" dirty="0"/>
              <a:t>COVID-19 Vaccines for Ages 12-17 </a:t>
            </a:r>
          </a:p>
        </p:txBody>
      </p:sp>
      <p:sp>
        <p:nvSpPr>
          <p:cNvPr id="3" name="Content Placeholder 2">
            <a:extLst>
              <a:ext uri="{FF2B5EF4-FFF2-40B4-BE49-F238E27FC236}">
                <a16:creationId xmlns:a16="http://schemas.microsoft.com/office/drawing/2014/main" id="{B6D691B9-FA85-42D0-A9F1-2021C0E39440}"/>
              </a:ext>
            </a:extLst>
          </p:cNvPr>
          <p:cNvSpPr>
            <a:spLocks noGrp="1"/>
          </p:cNvSpPr>
          <p:nvPr>
            <p:ph sz="quarter" idx="10"/>
          </p:nvPr>
        </p:nvSpPr>
        <p:spPr>
          <a:xfrm>
            <a:off x="838199" y="1784350"/>
            <a:ext cx="10641227" cy="4437063"/>
          </a:xfrm>
        </p:spPr>
        <p:txBody>
          <a:bodyPr/>
          <a:lstStyle/>
          <a:p>
            <a:r>
              <a:rPr lang="en-US" b="1" dirty="0"/>
              <a:t>Ages 12-17:</a:t>
            </a:r>
          </a:p>
          <a:p>
            <a:pPr marL="342900" indent="-342900">
              <a:buFont typeface="Arial" panose="020B0604020202020204" pitchFamily="34" charset="0"/>
              <a:buChar char="•"/>
            </a:pPr>
            <a:r>
              <a:rPr lang="en-US" dirty="0"/>
              <a:t>Administer 2 doses of Pfizer-BioNTech COVID-19 vaccine, (minimum interval of 3-8 weeks between dose 1 and dose 2) to children ages 5 to 11 who </a:t>
            </a:r>
            <a:r>
              <a:rPr lang="en-US" b="1" dirty="0"/>
              <a:t>are not moderately or severely immunocompromised </a:t>
            </a:r>
            <a:r>
              <a:rPr lang="en-US" dirty="0"/>
              <a:t>as part of the primary series</a:t>
            </a:r>
          </a:p>
          <a:p>
            <a:pPr marL="1028700" lvl="1" indent="-342900"/>
            <a:r>
              <a:rPr lang="en-US" dirty="0">
                <a:solidFill>
                  <a:schemeClr val="tx1">
                    <a:lumMod val="65000"/>
                    <a:lumOff val="35000"/>
                  </a:schemeClr>
                </a:solidFill>
                <a:latin typeface="Segoe UI" panose="020B0502040204020203" pitchFamily="34" charset="0"/>
                <a:cs typeface="Segoe UI" panose="020B0502040204020203" pitchFamily="34" charset="0"/>
              </a:rPr>
              <a:t>A booster dose should be administered at least 5 months after dose 2</a:t>
            </a:r>
          </a:p>
          <a:p>
            <a:pPr marL="342900" indent="-342900">
              <a:buFont typeface="Arial" panose="020B0604020202020204" pitchFamily="34" charset="0"/>
              <a:buChar char="•"/>
            </a:pPr>
            <a:r>
              <a:rPr lang="en-US" dirty="0"/>
              <a:t>Administer 3 doses of Pfizer-BioNTech COVID-19 vaccine (minimum interval of 3 weeks between dose 1 and dose 2 and 4 weeks between dose 2 and dose 3) to children ages 5 to 11 who </a:t>
            </a:r>
            <a:r>
              <a:rPr lang="en-US" b="1" dirty="0"/>
              <a:t>are moderately or severely immunocompromised </a:t>
            </a:r>
            <a:r>
              <a:rPr lang="en-US" dirty="0"/>
              <a:t>as part of the primary series</a:t>
            </a:r>
          </a:p>
          <a:p>
            <a:pPr marL="1028700" lvl="1" indent="-342900"/>
            <a:r>
              <a:rPr lang="en-US" dirty="0">
                <a:solidFill>
                  <a:schemeClr val="tx1">
                    <a:lumMod val="65000"/>
                    <a:lumOff val="35000"/>
                  </a:schemeClr>
                </a:solidFill>
                <a:latin typeface="Segoe UI" panose="020B0502040204020203" pitchFamily="34" charset="0"/>
                <a:cs typeface="Segoe UI" panose="020B0502040204020203" pitchFamily="34" charset="0"/>
              </a:rPr>
              <a:t>A booster dose should be administered at least 12 weeks after dose 3</a:t>
            </a:r>
          </a:p>
          <a:p>
            <a:endParaRPr lang="en-US" dirty="0"/>
          </a:p>
        </p:txBody>
      </p:sp>
      <p:sp>
        <p:nvSpPr>
          <p:cNvPr id="4" name="Text Placeholder 3">
            <a:extLst>
              <a:ext uri="{FF2B5EF4-FFF2-40B4-BE49-F238E27FC236}">
                <a16:creationId xmlns:a16="http://schemas.microsoft.com/office/drawing/2014/main" id="{363FB289-58B5-4EEE-B8DF-4740C772396F}"/>
              </a:ext>
            </a:extLst>
          </p:cNvPr>
          <p:cNvSpPr>
            <a:spLocks noGrp="1"/>
          </p:cNvSpPr>
          <p:nvPr>
            <p:ph type="body" sz="quarter" idx="11"/>
          </p:nvPr>
        </p:nvSpPr>
        <p:spPr>
          <a:xfrm>
            <a:off x="838199" y="6332276"/>
            <a:ext cx="10515599" cy="525724"/>
          </a:xfrm>
        </p:spPr>
        <p:txBody>
          <a:bodyPr/>
          <a:lstStyle/>
          <a:p>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https://www.cdc.gov/vaccines/covid-19/clinical-considerations/interim-considerations-us.html#recommendations</a:t>
            </a:r>
            <a:r>
              <a:rPr lang="en-US" sz="1000" dirty="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https://www.cdc.gov/vaccines/covid-19/downloads/COVID-19-immunization-schedule-ages-5yrs-older.pdf</a:t>
            </a:r>
            <a:r>
              <a:rPr lang="en-US" sz="100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3795992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633A-9999-4FA8-AF6C-2812C01F2E12}"/>
              </a:ext>
            </a:extLst>
          </p:cNvPr>
          <p:cNvSpPr>
            <a:spLocks noGrp="1"/>
          </p:cNvSpPr>
          <p:nvPr>
            <p:ph type="title"/>
          </p:nvPr>
        </p:nvSpPr>
        <p:spPr/>
        <p:txBody>
          <a:bodyPr>
            <a:normAutofit fontScale="90000"/>
          </a:bodyPr>
          <a:lstStyle/>
          <a:p>
            <a:r>
              <a:rPr lang="en-US" sz="4400" dirty="0"/>
              <a:t>Dengue Vaccine (</a:t>
            </a:r>
            <a:r>
              <a:rPr lang="en-US" sz="4400" dirty="0" err="1"/>
              <a:t>Dengvaxia</a:t>
            </a:r>
            <a:r>
              <a:rPr lang="en-US" sz="4400" dirty="0"/>
              <a:t>)</a:t>
            </a:r>
            <a:br>
              <a:rPr lang="en-US" dirty="0"/>
            </a:br>
            <a:endParaRPr lang="en-US" dirty="0"/>
          </a:p>
        </p:txBody>
      </p:sp>
      <p:sp>
        <p:nvSpPr>
          <p:cNvPr id="3" name="Content Placeholder 2">
            <a:extLst>
              <a:ext uri="{FF2B5EF4-FFF2-40B4-BE49-F238E27FC236}">
                <a16:creationId xmlns:a16="http://schemas.microsoft.com/office/drawing/2014/main" id="{D766A3FF-6081-46C1-AD97-4E6563D830CF}"/>
              </a:ext>
            </a:extLst>
          </p:cNvPr>
          <p:cNvSpPr>
            <a:spLocks noGrp="1"/>
          </p:cNvSpPr>
          <p:nvPr>
            <p:ph sz="quarter" idx="10"/>
          </p:nvPr>
        </p:nvSpPr>
        <p:spPr/>
        <p:txBody>
          <a:bodyPr/>
          <a:lstStyle/>
          <a:p>
            <a:r>
              <a:rPr lang="en-US" dirty="0"/>
              <a:t>The only dengue vaccine that is FDA approved and recommended for routine use by ACIP. It is a tetravalent, live-attenuated vaccine that prevents dengue caused by all four dengue virus serotypes.</a:t>
            </a:r>
          </a:p>
          <a:p>
            <a:endParaRPr lang="en-US" b="1" dirty="0"/>
          </a:p>
          <a:p>
            <a:r>
              <a:rPr lang="en-US" b="1" dirty="0"/>
              <a:t>Routine vaccination</a:t>
            </a:r>
          </a:p>
          <a:p>
            <a:pPr marL="342900" indent="-342900">
              <a:buFont typeface="Arial" panose="020B0604020202020204" pitchFamily="34" charset="0"/>
              <a:buChar char="•"/>
            </a:pPr>
            <a:r>
              <a:rPr lang="en-US" dirty="0"/>
              <a:t>A 3-dose series administered at 0, 6, and 12 months for children between the ages of 9–16 years living in dengue endemic areas AND with laboratory confirmation of previous dengue infection </a:t>
            </a:r>
          </a:p>
          <a:p>
            <a:pPr marL="1028700" lvl="1" indent="-342900">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cs typeface="Segoe UI" panose="020B0502040204020203" pitchFamily="34" charset="0"/>
              </a:rPr>
              <a:t>Endemic areas include Puerto Rico, American Samoa, US Virgin Islands, Federated States of Micronesia, Republic of Marshall Islands, and the Republic of Palau</a:t>
            </a:r>
          </a:p>
          <a:p>
            <a:endParaRPr lang="en-US" dirty="0"/>
          </a:p>
        </p:txBody>
      </p:sp>
      <p:sp>
        <p:nvSpPr>
          <p:cNvPr id="4" name="Text Placeholder 3">
            <a:extLst>
              <a:ext uri="{FF2B5EF4-FFF2-40B4-BE49-F238E27FC236}">
                <a16:creationId xmlns:a16="http://schemas.microsoft.com/office/drawing/2014/main" id="{DE9FAA35-68A9-4B06-A928-8AEEC57CB9B4}"/>
              </a:ext>
            </a:extLst>
          </p:cNvPr>
          <p:cNvSpPr>
            <a:spLocks noGrp="1"/>
          </p:cNvSpPr>
          <p:nvPr>
            <p:ph type="body" sz="quarter" idx="11"/>
          </p:nvPr>
        </p:nvSpPr>
        <p:spPr>
          <a:xfrm>
            <a:off x="838199" y="6332276"/>
            <a:ext cx="10515599" cy="525724"/>
          </a:xfrm>
        </p:spPr>
        <p:txBody>
          <a:bodyPr/>
          <a:lstStyle/>
          <a:p>
            <a:r>
              <a:rPr lang="en-US" sz="1000" dirty="0">
                <a:latin typeface="Segoe UI" panose="020B0502040204020203" pitchFamily="34" charset="0"/>
                <a:ea typeface="Segoe UI" panose="020B0502040204020203" pitchFamily="34" charset="0"/>
                <a:cs typeface="Segoe UI" panose="020B0502040204020203" pitchFamily="34" charset="0"/>
              </a:rPr>
              <a:t>MMWR / December 17, 2021 / 70(6);1-16     MMWR/ February 18, 2022 / 71(7);234-237     </a:t>
            </a:r>
            <a:r>
              <a:rPr lang="en-US" sz="1000" dirty="0">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1474938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F88F2-4FEE-42DE-BBD3-E150C6EA0D06}"/>
              </a:ext>
            </a:extLst>
          </p:cNvPr>
          <p:cNvSpPr>
            <a:spLocks noGrp="1"/>
          </p:cNvSpPr>
          <p:nvPr>
            <p:ph type="body" sz="quarter" idx="10"/>
          </p:nvPr>
        </p:nvSpPr>
        <p:spPr/>
        <p:txBody>
          <a:bodyPr/>
          <a:lstStyle/>
          <a:p>
            <a:r>
              <a:rPr lang="en-US" dirty="0"/>
              <a:t>Schedule for Adults 19 Years or Older</a:t>
            </a:r>
          </a:p>
        </p:txBody>
      </p:sp>
    </p:spTree>
    <p:extLst>
      <p:ext uri="{BB962C8B-B14F-4D97-AF65-F5344CB8AC3E}">
        <p14:creationId xmlns:p14="http://schemas.microsoft.com/office/powerpoint/2010/main" val="2397857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10BA7BE-0AC5-432C-BC0B-2C06AC566B5D}"/>
              </a:ext>
            </a:extLst>
          </p:cNvPr>
          <p:cNvSpPr txBox="1"/>
          <p:nvPr/>
        </p:nvSpPr>
        <p:spPr>
          <a:xfrm>
            <a:off x="-1773" y="6581001"/>
            <a:ext cx="6097772" cy="246221"/>
          </a:xfrm>
          <a:prstGeom prst="rect">
            <a:avLst/>
          </a:prstGeom>
          <a:noFill/>
        </p:spPr>
        <p:txBody>
          <a:bodyPr wrap="square">
            <a:spAutoFit/>
          </a:bodyPr>
          <a:lstStyle/>
          <a:p>
            <a:pPr algn="l"/>
            <a:r>
              <a:rPr lang="en-US" sz="1000" i="0" dirty="0">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https://www.cdc.gov/vaccines/schedules/hcp/imz/adult.html</a:t>
            </a:r>
            <a:r>
              <a:rPr lang="en-US" sz="1000" i="0" dirty="0">
                <a:effectLst/>
                <a:latin typeface="Segoe UI" panose="020B0502040204020203" pitchFamily="34" charset="0"/>
                <a:cs typeface="Segoe UI" panose="020B0502040204020203" pitchFamily="34" charset="0"/>
              </a:rPr>
              <a:t> </a:t>
            </a:r>
          </a:p>
        </p:txBody>
      </p:sp>
      <p:pic>
        <p:nvPicPr>
          <p:cNvPr id="5" name="Picture 4">
            <a:extLst>
              <a:ext uri="{FF2B5EF4-FFF2-40B4-BE49-F238E27FC236}">
                <a16:creationId xmlns:a16="http://schemas.microsoft.com/office/drawing/2014/main" id="{7AFC275D-8D34-45E1-9EC0-FE946504767C}"/>
              </a:ext>
            </a:extLst>
          </p:cNvPr>
          <p:cNvPicPr>
            <a:picLocks noChangeAspect="1"/>
          </p:cNvPicPr>
          <p:nvPr/>
        </p:nvPicPr>
        <p:blipFill>
          <a:blip r:embed="rId4"/>
          <a:stretch>
            <a:fillRect/>
          </a:stretch>
        </p:blipFill>
        <p:spPr>
          <a:xfrm>
            <a:off x="2069783" y="340555"/>
            <a:ext cx="8052433" cy="6176890"/>
          </a:xfrm>
          <a:prstGeom prst="rect">
            <a:avLst/>
          </a:prstGeom>
        </p:spPr>
      </p:pic>
      <p:sp>
        <p:nvSpPr>
          <p:cNvPr id="16" name="Arrow: Down 15">
            <a:extLst>
              <a:ext uri="{FF2B5EF4-FFF2-40B4-BE49-F238E27FC236}">
                <a16:creationId xmlns:a16="http://schemas.microsoft.com/office/drawing/2014/main" id="{8407966B-978A-43EF-B036-9B94158F1764}"/>
              </a:ext>
            </a:extLst>
          </p:cNvPr>
          <p:cNvSpPr/>
          <p:nvPr/>
        </p:nvSpPr>
        <p:spPr>
          <a:xfrm>
            <a:off x="5921338" y="138314"/>
            <a:ext cx="174662" cy="1119884"/>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F5AA13-9BAD-4A89-98F2-6FA8E2431B42}"/>
              </a:ext>
            </a:extLst>
          </p:cNvPr>
          <p:cNvSpPr/>
          <p:nvPr/>
        </p:nvSpPr>
        <p:spPr>
          <a:xfrm>
            <a:off x="6667928" y="1017142"/>
            <a:ext cx="3359650" cy="89385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AB525FF-A9DA-4809-8D67-8622B3A55D6A}"/>
              </a:ext>
            </a:extLst>
          </p:cNvPr>
          <p:cNvSpPr/>
          <p:nvPr/>
        </p:nvSpPr>
        <p:spPr>
          <a:xfrm>
            <a:off x="2208944" y="4798032"/>
            <a:ext cx="4366517" cy="30822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25D24A6-FF1E-473B-9E49-ADD64F3B976A}"/>
              </a:ext>
            </a:extLst>
          </p:cNvPr>
          <p:cNvSpPr/>
          <p:nvPr/>
        </p:nvSpPr>
        <p:spPr>
          <a:xfrm>
            <a:off x="9287838" y="5414481"/>
            <a:ext cx="924674" cy="111876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360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641ED-C675-4EAC-9DFC-AB316C4881FE}"/>
              </a:ext>
            </a:extLst>
          </p:cNvPr>
          <p:cNvPicPr>
            <a:picLocks noChangeAspect="1"/>
          </p:cNvPicPr>
          <p:nvPr/>
        </p:nvPicPr>
        <p:blipFill>
          <a:blip r:embed="rId3"/>
          <a:stretch>
            <a:fillRect/>
          </a:stretch>
        </p:blipFill>
        <p:spPr>
          <a:xfrm>
            <a:off x="2105025" y="371475"/>
            <a:ext cx="7981950" cy="6115050"/>
          </a:xfrm>
          <a:prstGeom prst="rect">
            <a:avLst/>
          </a:prstGeom>
        </p:spPr>
      </p:pic>
      <p:sp>
        <p:nvSpPr>
          <p:cNvPr id="4" name="TextBox 3">
            <a:extLst>
              <a:ext uri="{FF2B5EF4-FFF2-40B4-BE49-F238E27FC236}">
                <a16:creationId xmlns:a16="http://schemas.microsoft.com/office/drawing/2014/main" id="{3D48804A-76DF-422B-AC96-7EA802DDC5BE}"/>
              </a:ext>
            </a:extLst>
          </p:cNvPr>
          <p:cNvSpPr txBox="1"/>
          <p:nvPr/>
        </p:nvSpPr>
        <p:spPr>
          <a:xfrm>
            <a:off x="0" y="6581001"/>
            <a:ext cx="6096000" cy="246221"/>
          </a:xfrm>
          <a:prstGeom prst="rect">
            <a:avLst/>
          </a:prstGeom>
          <a:noFill/>
        </p:spPr>
        <p:txBody>
          <a:bodyPr wrap="square">
            <a:spAutoFit/>
          </a:bodyPr>
          <a:lstStyle/>
          <a:p>
            <a:pPr algn="l"/>
            <a:r>
              <a:rPr lang="en-US" sz="1000" i="0" dirty="0">
                <a:effectLst/>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https://www.cdc.gov/vaccines/schedules/hcp/imz/adult.html</a:t>
            </a:r>
            <a:r>
              <a:rPr lang="en-US" sz="1000" i="0" dirty="0">
                <a:effectLst/>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414288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3AB59-9862-4E98-98FC-72C444916B60}"/>
              </a:ext>
            </a:extLst>
          </p:cNvPr>
          <p:cNvSpPr>
            <a:spLocks noGrp="1"/>
          </p:cNvSpPr>
          <p:nvPr>
            <p:ph type="title"/>
          </p:nvPr>
        </p:nvSpPr>
        <p:spPr/>
        <p:txBody>
          <a:bodyPr/>
          <a:lstStyle/>
          <a:p>
            <a:r>
              <a:rPr lang="en-US" dirty="0"/>
              <a:t>Hepatitis A</a:t>
            </a:r>
          </a:p>
        </p:txBody>
      </p:sp>
      <p:sp>
        <p:nvSpPr>
          <p:cNvPr id="3" name="Content Placeholder 2">
            <a:extLst>
              <a:ext uri="{FF2B5EF4-FFF2-40B4-BE49-F238E27FC236}">
                <a16:creationId xmlns:a16="http://schemas.microsoft.com/office/drawing/2014/main" id="{079F25C0-00CE-4090-AD79-0C0722370995}"/>
              </a:ext>
            </a:extLst>
          </p:cNvPr>
          <p:cNvSpPr>
            <a:spLocks noGrp="1"/>
          </p:cNvSpPr>
          <p:nvPr>
            <p:ph sz="quarter" idx="10"/>
          </p:nvPr>
        </p:nvSpPr>
        <p:spPr/>
        <p:txBody>
          <a:bodyPr/>
          <a:lstStyle/>
          <a:p>
            <a:pPr marL="347472" indent="-347472">
              <a:lnSpc>
                <a:spcPct val="100000"/>
              </a:lnSpc>
              <a:spcBef>
                <a:spcPts val="200"/>
              </a:spcBef>
              <a:buClr>
                <a:schemeClr val="tx1"/>
              </a:buClr>
            </a:pPr>
            <a:r>
              <a:rPr lang="en-US" sz="2800" b="1" dirty="0">
                <a:ea typeface="Segoe UI" panose="020B0502040204020203" pitchFamily="34" charset="0"/>
              </a:rPr>
              <a:t>Routine vaccination</a:t>
            </a:r>
          </a:p>
          <a:p>
            <a:pPr marL="347472" indent="-347472">
              <a:lnSpc>
                <a:spcPct val="100000"/>
              </a:lnSpc>
              <a:spcBef>
                <a:spcPts val="200"/>
              </a:spcBef>
              <a:buClr>
                <a:schemeClr val="tx1"/>
              </a:buClr>
              <a:buFont typeface="Arial" panose="020B0604020202020204" pitchFamily="34" charset="0"/>
              <a:buChar char="•"/>
            </a:pPr>
            <a:r>
              <a:rPr lang="en-US" sz="2800" dirty="0">
                <a:ea typeface="Segoe UI" panose="020B0502040204020203" pitchFamily="34" charset="0"/>
              </a:rPr>
              <a:t>Administer a 2-dose series (</a:t>
            </a:r>
            <a:r>
              <a:rPr lang="en-US" sz="2800" dirty="0" err="1">
                <a:ea typeface="Segoe UI" panose="020B0502040204020203" pitchFamily="34" charset="0"/>
              </a:rPr>
              <a:t>Havrix</a:t>
            </a:r>
            <a:r>
              <a:rPr lang="en-US" sz="2800" dirty="0">
                <a:ea typeface="Segoe UI" panose="020B0502040204020203" pitchFamily="34" charset="0"/>
              </a:rPr>
              <a:t> 6-12 months apart or </a:t>
            </a:r>
            <a:r>
              <a:rPr lang="en-US" sz="2800" dirty="0" err="1">
                <a:ea typeface="Segoe UI" panose="020B0502040204020203" pitchFamily="34" charset="0"/>
              </a:rPr>
              <a:t>Vaqta</a:t>
            </a:r>
            <a:r>
              <a:rPr lang="en-US" sz="2800" dirty="0">
                <a:ea typeface="Segoe UI" panose="020B0502040204020203" pitchFamily="34" charset="0"/>
              </a:rPr>
              <a:t> 6-18 months apart) or 3-dose series (</a:t>
            </a:r>
            <a:r>
              <a:rPr lang="en-US" sz="2800" dirty="0" err="1">
                <a:ea typeface="Segoe UI" panose="020B0502040204020203" pitchFamily="34" charset="0"/>
              </a:rPr>
              <a:t>HepA-HepB</a:t>
            </a:r>
            <a:r>
              <a:rPr lang="en-US" sz="2800" dirty="0">
                <a:ea typeface="Segoe UI" panose="020B0502040204020203" pitchFamily="34" charset="0"/>
              </a:rPr>
              <a:t>, </a:t>
            </a:r>
            <a:r>
              <a:rPr lang="en-US" sz="2800" dirty="0" err="1">
                <a:ea typeface="Segoe UI" panose="020B0502040204020203" pitchFamily="34" charset="0"/>
              </a:rPr>
              <a:t>Twinrix</a:t>
            </a:r>
            <a:r>
              <a:rPr lang="en-US" sz="2800" dirty="0">
                <a:ea typeface="Segoe UI" panose="020B0502040204020203" pitchFamily="34" charset="0"/>
              </a:rPr>
              <a:t>, at 0, 1, and 6 months) for adults not at risk but wanting protection from </a:t>
            </a:r>
            <a:r>
              <a:rPr lang="en-US" sz="2800" dirty="0" err="1">
                <a:ea typeface="Segoe UI" panose="020B0502040204020203" pitchFamily="34" charset="0"/>
              </a:rPr>
              <a:t>HepA</a:t>
            </a:r>
            <a:endParaRPr lang="en-US" sz="2800" dirty="0">
              <a:ea typeface="Segoe UI" panose="020B0502040204020203" pitchFamily="34" charset="0"/>
            </a:endParaRPr>
          </a:p>
          <a:p>
            <a:endParaRPr lang="en-US" dirty="0"/>
          </a:p>
        </p:txBody>
      </p:sp>
      <p:sp>
        <p:nvSpPr>
          <p:cNvPr id="4" name="Text Placeholder 3">
            <a:extLst>
              <a:ext uri="{FF2B5EF4-FFF2-40B4-BE49-F238E27FC236}">
                <a16:creationId xmlns:a16="http://schemas.microsoft.com/office/drawing/2014/main" id="{53DFD0BE-0EA2-4415-9A30-7E450DC2E57A}"/>
              </a:ext>
            </a:extLst>
          </p:cNvPr>
          <p:cNvSpPr>
            <a:spLocks noGrp="1"/>
          </p:cNvSpPr>
          <p:nvPr>
            <p:ph type="body" sz="quarter" idx="11"/>
          </p:nvPr>
        </p:nvSpPr>
        <p:spPr>
          <a:xfrm>
            <a:off x="838200" y="6332276"/>
            <a:ext cx="10515600" cy="280348"/>
          </a:xfrm>
        </p:spPr>
        <p:txBody>
          <a:bodyPr/>
          <a:lstStyle/>
          <a:p>
            <a:r>
              <a:rPr lang="en-US" sz="1000" dirty="0">
                <a:latin typeface="Segoe UI" panose="020B0502040204020203" pitchFamily="34" charset="0"/>
                <a:cs typeface="Segoe UI" panose="020B0502040204020203" pitchFamily="34" charset="0"/>
              </a:rPr>
              <a:t>MMWR / July 3, 2020 / 69(5);1-38     </a:t>
            </a:r>
            <a:r>
              <a:rPr lang="en-US" sz="1000" i="0" u="sng" dirty="0">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https://www.cdc.gov/vaccines/schedules/hcp/imz/adult.html</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946364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74D0-6C2E-4572-9EAA-A331E6750598}"/>
              </a:ext>
            </a:extLst>
          </p:cNvPr>
          <p:cNvSpPr>
            <a:spLocks noGrp="1"/>
          </p:cNvSpPr>
          <p:nvPr>
            <p:ph type="title"/>
          </p:nvPr>
        </p:nvSpPr>
        <p:spPr/>
        <p:txBody>
          <a:bodyPr/>
          <a:lstStyle/>
          <a:p>
            <a:r>
              <a:rPr lang="en-US" dirty="0"/>
              <a:t>Hepatitis A Special Situations </a:t>
            </a:r>
          </a:p>
        </p:txBody>
      </p:sp>
      <p:sp>
        <p:nvSpPr>
          <p:cNvPr id="3" name="Content Placeholder 2">
            <a:extLst>
              <a:ext uri="{FF2B5EF4-FFF2-40B4-BE49-F238E27FC236}">
                <a16:creationId xmlns:a16="http://schemas.microsoft.com/office/drawing/2014/main" id="{D3294EFD-EB10-4A90-A84D-577F988AE2B6}"/>
              </a:ext>
            </a:extLst>
          </p:cNvPr>
          <p:cNvSpPr>
            <a:spLocks noGrp="1"/>
          </p:cNvSpPr>
          <p:nvPr>
            <p:ph sz="quarter" idx="10"/>
          </p:nvPr>
        </p:nvSpPr>
        <p:spPr/>
        <p:txBody>
          <a:bodyPr/>
          <a:lstStyle/>
          <a:p>
            <a:pPr marL="285750" indent="-285750">
              <a:lnSpc>
                <a:spcPct val="110000"/>
              </a:lnSpc>
              <a:spcBef>
                <a:spcPts val="200"/>
              </a:spcBef>
              <a:buFont typeface="Arial" panose="020B0604020202020204" pitchFamily="34" charset="0"/>
              <a:buChar char="•"/>
            </a:pPr>
            <a:r>
              <a:rPr lang="en-US" sz="2000" dirty="0">
                <a:ea typeface="Segoe UI" panose="020B0502040204020203" pitchFamily="34" charset="0"/>
              </a:rPr>
              <a:t>Administer a 2-dose series (</a:t>
            </a:r>
            <a:r>
              <a:rPr lang="en-US" sz="2000" dirty="0" err="1">
                <a:ea typeface="Segoe UI" panose="020B0502040204020203" pitchFamily="34" charset="0"/>
              </a:rPr>
              <a:t>HepA</a:t>
            </a:r>
            <a:r>
              <a:rPr lang="en-US" sz="2000" dirty="0">
                <a:ea typeface="Segoe UI" panose="020B0502040204020203" pitchFamily="34" charset="0"/>
              </a:rPr>
              <a:t>) or 3-dose series (</a:t>
            </a:r>
            <a:r>
              <a:rPr lang="en-US" sz="2000" dirty="0" err="1">
                <a:ea typeface="Segoe UI" panose="020B0502040204020203" pitchFamily="34" charset="0"/>
              </a:rPr>
              <a:t>HepA-HepB</a:t>
            </a:r>
            <a:r>
              <a:rPr lang="en-US" sz="2000" dirty="0">
                <a:ea typeface="Segoe UI" panose="020B0502040204020203" pitchFamily="34" charset="0"/>
              </a:rPr>
              <a:t>) to at risk population:</a:t>
            </a:r>
          </a:p>
          <a:p>
            <a:pPr marL="713232" lvl="1" indent="-342900">
              <a:lnSpc>
                <a:spcPct val="110000"/>
              </a:lnSpc>
              <a:spcBef>
                <a:spcPts val="200"/>
              </a:spcBef>
              <a:buFont typeface="Courier New" panose="02070309020205020404" pitchFamily="49" charset="0"/>
              <a:buChar char="o"/>
            </a:pPr>
            <a:r>
              <a:rPr lang="en-US" sz="2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Chronic liver disease, HIV infection in persons 1 year or older, MSM, injection and non injection drug users, homelessness, work with </a:t>
            </a:r>
            <a:r>
              <a:rPr lang="en-US" sz="20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HepA</a:t>
            </a:r>
            <a:r>
              <a:rPr lang="en-US" sz="2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virus (i.e., in research labs or nonhuman primates with </a:t>
            </a:r>
            <a:r>
              <a:rPr lang="en-US" sz="2000" dirty="0" err="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HepA</a:t>
            </a:r>
            <a:r>
              <a:rPr lang="en-US" sz="2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infection)</a:t>
            </a:r>
          </a:p>
          <a:p>
            <a:pPr marL="713232" lvl="1" indent="-342900">
              <a:lnSpc>
                <a:spcPct val="110000"/>
              </a:lnSpc>
              <a:spcBef>
                <a:spcPts val="200"/>
              </a:spcBef>
              <a:buFont typeface="Courier New" panose="02070309020205020404" pitchFamily="49" charset="0"/>
              <a:buChar char="o"/>
            </a:pPr>
            <a:r>
              <a:rPr lang="en-US" sz="2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Travel to countries with high or intermediate endemic hepatitis A</a:t>
            </a:r>
          </a:p>
          <a:p>
            <a:pPr marL="713232" lvl="1" indent="-342900">
              <a:lnSpc>
                <a:spcPct val="110000"/>
              </a:lnSpc>
              <a:spcBef>
                <a:spcPts val="200"/>
              </a:spcBef>
              <a:buFont typeface="Courier New" panose="02070309020205020404" pitchFamily="49" charset="0"/>
              <a:buChar char="o"/>
            </a:pPr>
            <a:r>
              <a:rPr lang="en-US" sz="2000" dirty="0">
                <a:solidFill>
                  <a:schemeClr val="tx1">
                    <a:lumMod val="75000"/>
                    <a:lumOff val="25000"/>
                  </a:schemeClr>
                </a:solidFill>
                <a:latin typeface="Segoe UI" panose="020B0502040204020203" pitchFamily="34" charset="0"/>
                <a:cs typeface="Segoe UI" panose="020B0502040204020203" pitchFamily="34" charset="0"/>
              </a:rPr>
              <a:t>Persons who anticipate close, personal contact with an international adoptee during the first 60 days after arrival in the U.S. from a country with high or intermediate endemicity (administer the 1</a:t>
            </a:r>
            <a:r>
              <a:rPr lang="en-US" sz="2000" baseline="30000" dirty="0">
                <a:solidFill>
                  <a:schemeClr val="tx1">
                    <a:lumMod val="75000"/>
                    <a:lumOff val="25000"/>
                  </a:schemeClr>
                </a:solidFill>
                <a:latin typeface="Segoe UI" panose="020B0502040204020203" pitchFamily="34" charset="0"/>
                <a:cs typeface="Segoe UI" panose="020B0502040204020203" pitchFamily="34" charset="0"/>
              </a:rPr>
              <a:t>st</a:t>
            </a:r>
            <a:r>
              <a:rPr lang="en-US" sz="2000" dirty="0">
                <a:solidFill>
                  <a:schemeClr val="tx1">
                    <a:lumMod val="75000"/>
                    <a:lumOff val="25000"/>
                  </a:schemeClr>
                </a:solidFill>
                <a:latin typeface="Segoe UI" panose="020B0502040204020203" pitchFamily="34" charset="0"/>
                <a:cs typeface="Segoe UI" panose="020B0502040204020203" pitchFamily="34" charset="0"/>
              </a:rPr>
              <a:t> dose as soon as the adoption is planned, at least 2 weeks before the adoptee’s arrival)</a:t>
            </a:r>
          </a:p>
          <a:p>
            <a:pPr marL="713232" lvl="1" indent="-342900">
              <a:lnSpc>
                <a:spcPct val="110000"/>
              </a:lnSpc>
              <a:spcBef>
                <a:spcPts val="200"/>
              </a:spcBef>
              <a:buFont typeface="Courier New" panose="02070309020205020404" pitchFamily="49" charset="0"/>
              <a:buChar char="o"/>
            </a:pPr>
            <a:r>
              <a:rPr lang="en-US" sz="2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Pregnancy: if at risk for infection or severe outcome from infection</a:t>
            </a:r>
          </a:p>
          <a:p>
            <a:pPr marL="713232" lvl="1" indent="-342900">
              <a:lnSpc>
                <a:spcPct val="110000"/>
              </a:lnSpc>
              <a:spcBef>
                <a:spcPts val="200"/>
              </a:spcBef>
              <a:buFont typeface="Courier New" panose="02070309020205020404" pitchFamily="49" charset="0"/>
              <a:buChar char="o"/>
            </a:pPr>
            <a:r>
              <a:rPr lang="en-US" sz="2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Settings for exposure (i.e., </a:t>
            </a:r>
            <a:r>
              <a:rPr lang="en-US" sz="2000" dirty="0">
                <a:solidFill>
                  <a:schemeClr val="tx1">
                    <a:lumMod val="75000"/>
                    <a:lumOff val="25000"/>
                  </a:schemeClr>
                </a:solidFill>
                <a:latin typeface="Segoe UI" panose="020B0502040204020203" pitchFamily="34" charset="0"/>
                <a:cs typeface="Segoe UI" panose="020B0502040204020203" pitchFamily="34" charset="0"/>
              </a:rPr>
              <a:t>health care settings targeting services to injection or non injection drug users,  group homes and nonresidential day care facilities for developmentally disabled persons, prisons, etc.)</a:t>
            </a:r>
            <a:endParaRPr lang="en-US" sz="20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4" name="Text Placeholder 3">
            <a:extLst>
              <a:ext uri="{FF2B5EF4-FFF2-40B4-BE49-F238E27FC236}">
                <a16:creationId xmlns:a16="http://schemas.microsoft.com/office/drawing/2014/main" id="{3E5C9AD5-C2A2-42AE-8C16-A8FB8A2F411D}"/>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cs typeface="Segoe UI" panose="020B0502040204020203" pitchFamily="34" charset="0"/>
              </a:rPr>
              <a:t>MMWR / July 3, 2020 / 69(5);1-38     </a:t>
            </a:r>
            <a:r>
              <a:rPr lang="en-US" sz="1000" i="0" u="sng" dirty="0">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https://www.cdc.gov/vaccines/schedules/hcp/imz/adult.html</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48908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B6B50-3762-4AE7-AC15-F708B05A757F}"/>
              </a:ext>
            </a:extLst>
          </p:cNvPr>
          <p:cNvSpPr>
            <a:spLocks noGrp="1"/>
          </p:cNvSpPr>
          <p:nvPr>
            <p:ph type="title"/>
          </p:nvPr>
        </p:nvSpPr>
        <p:spPr/>
        <p:txBody>
          <a:bodyPr>
            <a:normAutofit fontScale="90000"/>
          </a:bodyPr>
          <a:lstStyle/>
          <a:p>
            <a:r>
              <a:rPr lang="en-US" sz="4400" dirty="0">
                <a:latin typeface="Segoe UI"/>
                <a:cs typeface="Arial" charset="0"/>
              </a:rPr>
              <a:t>The Impact of Vaccines in the United States </a:t>
            </a:r>
            <a:endParaRPr lang="en-US" sz="4400" dirty="0"/>
          </a:p>
        </p:txBody>
      </p:sp>
      <p:sp>
        <p:nvSpPr>
          <p:cNvPr id="5" name="Text Placeholder 4">
            <a:extLst>
              <a:ext uri="{FF2B5EF4-FFF2-40B4-BE49-F238E27FC236}">
                <a16:creationId xmlns:a16="http://schemas.microsoft.com/office/drawing/2014/main" id="{D8B5CB7B-FBF5-4736-A50C-C97560E926A4}"/>
              </a:ext>
            </a:extLst>
          </p:cNvPr>
          <p:cNvSpPr>
            <a:spLocks noGrp="1"/>
          </p:cNvSpPr>
          <p:nvPr>
            <p:ph type="body" sz="quarter" idx="11"/>
          </p:nvPr>
        </p:nvSpPr>
        <p:spPr>
          <a:xfrm>
            <a:off x="838199" y="6332276"/>
            <a:ext cx="10515600" cy="525724"/>
          </a:xfrm>
        </p:spPr>
        <p:txBody>
          <a:bodyPr/>
          <a:lstStyle/>
          <a:p>
            <a:r>
              <a:rPr lang="en-US" sz="1000" dirty="0">
                <a:latin typeface="Segoe UI" panose="020B0502040204020203" pitchFamily="34" charset="0"/>
                <a:cs typeface="Segoe UI" panose="020B0502040204020203" pitchFamily="34" charset="0"/>
              </a:rPr>
              <a:t>CDC. National Notifiable Diseases Surveillance System, 2017 Annual Tables of Infectious Disease Data.     </a:t>
            </a:r>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https://wonder.cdc.gov/nndss/nndss_annual_tables_menu.asp</a:t>
            </a:r>
            <a:r>
              <a:rPr lang="en-US" sz="1000" dirty="0">
                <a:latin typeface="Segoe UI" panose="020B0502040204020203" pitchFamily="34" charset="0"/>
                <a:cs typeface="Segoe UI" panose="020B0502040204020203" pitchFamily="34" charset="0"/>
              </a:rPr>
              <a:t>  </a:t>
            </a:r>
          </a:p>
          <a:p>
            <a:endParaRPr lang="en-US" dirty="0"/>
          </a:p>
        </p:txBody>
      </p:sp>
      <p:pic>
        <p:nvPicPr>
          <p:cNvPr id="6" name="Content Placeholder 11">
            <a:extLst>
              <a:ext uri="{FF2B5EF4-FFF2-40B4-BE49-F238E27FC236}">
                <a16:creationId xmlns:a16="http://schemas.microsoft.com/office/drawing/2014/main" id="{4719A12E-E22F-4AE6-9BE1-D6AE1925628A}"/>
              </a:ext>
            </a:extLst>
          </p:cNvPr>
          <p:cNvPicPr>
            <a:picLocks noGrp="1"/>
          </p:cNvPicPr>
          <p:nvPr>
            <p:ph sz="quarter" idx="10"/>
          </p:nvPr>
        </p:nvPicPr>
        <p:blipFill rotWithShape="1">
          <a:blip r:embed="rId4"/>
          <a:srcRect l="58151" t="12785" r="14585" b="12609"/>
          <a:stretch/>
        </p:blipFill>
        <p:spPr bwMode="auto">
          <a:xfrm>
            <a:off x="838200" y="1784350"/>
            <a:ext cx="10515600" cy="44370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9589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FF68-5D17-4A35-9EC2-E096D95637D0}"/>
              </a:ext>
            </a:extLst>
          </p:cNvPr>
          <p:cNvSpPr>
            <a:spLocks noGrp="1"/>
          </p:cNvSpPr>
          <p:nvPr>
            <p:ph type="title"/>
          </p:nvPr>
        </p:nvSpPr>
        <p:spPr/>
        <p:txBody>
          <a:bodyPr/>
          <a:lstStyle/>
          <a:p>
            <a:r>
              <a:rPr lang="en-US" dirty="0"/>
              <a:t>Hepatitis B</a:t>
            </a:r>
          </a:p>
        </p:txBody>
      </p:sp>
      <p:sp>
        <p:nvSpPr>
          <p:cNvPr id="3" name="Content Placeholder 2">
            <a:extLst>
              <a:ext uri="{FF2B5EF4-FFF2-40B4-BE49-F238E27FC236}">
                <a16:creationId xmlns:a16="http://schemas.microsoft.com/office/drawing/2014/main" id="{0832B109-6756-44FD-88A4-5EF169AC08EE}"/>
              </a:ext>
            </a:extLst>
          </p:cNvPr>
          <p:cNvSpPr>
            <a:spLocks noGrp="1"/>
          </p:cNvSpPr>
          <p:nvPr>
            <p:ph sz="quarter" idx="10"/>
          </p:nvPr>
        </p:nvSpPr>
        <p:spPr/>
        <p:txBody>
          <a:bodyPr/>
          <a:lstStyle/>
          <a:p>
            <a:pPr marL="347472" indent="-347472">
              <a:lnSpc>
                <a:spcPct val="100000"/>
              </a:lnSpc>
              <a:spcBef>
                <a:spcPts val="200"/>
              </a:spcBef>
            </a:pPr>
            <a:r>
              <a:rPr lang="en-US" sz="2000" b="1" dirty="0"/>
              <a:t>Routine vaccination</a:t>
            </a:r>
            <a:endParaRPr lang="en-US" sz="2000" b="1" dirty="0">
              <a:solidFill>
                <a:srgbClr val="FFFFCC"/>
              </a:solidFill>
            </a:endParaRPr>
          </a:p>
          <a:p>
            <a:pPr marL="347472" indent="-347472">
              <a:lnSpc>
                <a:spcPct val="100000"/>
              </a:lnSpc>
              <a:spcBef>
                <a:spcPts val="200"/>
              </a:spcBef>
              <a:buFontTx/>
              <a:buChar char="•"/>
            </a:pPr>
            <a:r>
              <a:rPr lang="en-US" sz="2000" dirty="0"/>
              <a:t>Administer a 2-dose series (</a:t>
            </a:r>
            <a:r>
              <a:rPr lang="en-US" sz="2000" dirty="0" err="1"/>
              <a:t>Heplisav</a:t>
            </a:r>
            <a:r>
              <a:rPr lang="en-US" sz="2000" dirty="0"/>
              <a:t>-B at least 4 weeks apart,), a 3-dose series (</a:t>
            </a:r>
            <a:r>
              <a:rPr lang="en-US" sz="2000" dirty="0" err="1"/>
              <a:t>Engerix</a:t>
            </a:r>
            <a:r>
              <a:rPr lang="en-US" sz="2000" dirty="0"/>
              <a:t>-B or </a:t>
            </a:r>
            <a:r>
              <a:rPr lang="en-US" sz="2000" dirty="0" err="1"/>
              <a:t>Recombivax</a:t>
            </a:r>
            <a:r>
              <a:rPr lang="en-US" sz="2000" dirty="0"/>
              <a:t> HB at 0, 1, and 6 months), or a 3-dose </a:t>
            </a:r>
            <a:r>
              <a:rPr lang="en-US" sz="2000" dirty="0" err="1"/>
              <a:t>HepA-HepB</a:t>
            </a:r>
            <a:r>
              <a:rPr lang="en-US" sz="2000" dirty="0"/>
              <a:t> series (</a:t>
            </a:r>
            <a:r>
              <a:rPr lang="en-US" sz="2000" dirty="0" err="1"/>
              <a:t>Twinrix</a:t>
            </a:r>
            <a:r>
              <a:rPr lang="en-US" sz="2000" dirty="0"/>
              <a:t> at 0, 1, and 6 months) for </a:t>
            </a:r>
            <a:r>
              <a:rPr lang="en-US" sz="2000" b="1" dirty="0"/>
              <a:t>all adults ages 19 through 59 years </a:t>
            </a:r>
          </a:p>
          <a:p>
            <a:pPr marL="347472" indent="-347472">
              <a:lnSpc>
                <a:spcPct val="100000"/>
              </a:lnSpc>
              <a:spcBef>
                <a:spcPts val="200"/>
              </a:spcBef>
              <a:buFontTx/>
              <a:buChar char="•"/>
            </a:pPr>
            <a:r>
              <a:rPr lang="en-US" sz="2000" dirty="0"/>
              <a:t>A 4-dose series of </a:t>
            </a:r>
            <a:r>
              <a:rPr lang="en-US" sz="2000" dirty="0" err="1"/>
              <a:t>HepA-HepB</a:t>
            </a:r>
            <a:r>
              <a:rPr lang="en-US" sz="2000" dirty="0"/>
              <a:t> (</a:t>
            </a:r>
            <a:r>
              <a:rPr lang="en-US" sz="2000" dirty="0" err="1"/>
              <a:t>Twinrix</a:t>
            </a:r>
            <a:r>
              <a:rPr lang="en-US" sz="2000" dirty="0"/>
              <a:t>) may be administered at an accelerated schedule of 3 doses at 0, 7, and 21–30 days, followed by a booster dose at 12 months</a:t>
            </a:r>
          </a:p>
          <a:p>
            <a:pPr marL="347472" indent="-347472">
              <a:lnSpc>
                <a:spcPct val="100000"/>
              </a:lnSpc>
              <a:spcBef>
                <a:spcPts val="200"/>
              </a:spcBef>
              <a:buFontTx/>
              <a:buChar char="•"/>
            </a:pPr>
            <a:r>
              <a:rPr lang="en-US" sz="2000" dirty="0"/>
              <a:t>A 4-dose series of </a:t>
            </a:r>
            <a:r>
              <a:rPr lang="en-US" sz="2000" dirty="0" err="1"/>
              <a:t>Engerix</a:t>
            </a:r>
            <a:r>
              <a:rPr lang="en-US" sz="2000" dirty="0"/>
              <a:t>-B may be administered at 0, 1, 2, and 6 months for persons on adult hemodialysis (note: each dosage is double that of normal adult dose, i.e., 2 mL instead of 1 mL)</a:t>
            </a:r>
          </a:p>
          <a:p>
            <a:pPr>
              <a:lnSpc>
                <a:spcPct val="100000"/>
              </a:lnSpc>
              <a:spcBef>
                <a:spcPts val="200"/>
              </a:spcBef>
            </a:pPr>
            <a:endParaRPr lang="en-US" sz="2000" dirty="0"/>
          </a:p>
          <a:p>
            <a:pPr>
              <a:lnSpc>
                <a:spcPct val="100000"/>
              </a:lnSpc>
              <a:spcBef>
                <a:spcPts val="200"/>
              </a:spcBef>
            </a:pPr>
            <a:r>
              <a:rPr lang="en-US" sz="2000" b="1" dirty="0"/>
              <a:t>Special situations</a:t>
            </a:r>
          </a:p>
          <a:p>
            <a:pPr marL="347472" indent="-347472">
              <a:lnSpc>
                <a:spcPct val="100000"/>
              </a:lnSpc>
              <a:spcBef>
                <a:spcPts val="200"/>
              </a:spcBef>
              <a:buFontTx/>
              <a:buChar char="•"/>
            </a:pPr>
            <a:r>
              <a:rPr lang="en-US" sz="2000" dirty="0"/>
              <a:t>Persons of any age at risk for infection by sexual exposure or IDU*</a:t>
            </a:r>
          </a:p>
          <a:p>
            <a:pPr marL="347472" indent="-347472">
              <a:lnSpc>
                <a:spcPct val="100000"/>
              </a:lnSpc>
              <a:spcBef>
                <a:spcPts val="200"/>
              </a:spcBef>
              <a:buFontTx/>
              <a:buChar char="•"/>
            </a:pPr>
            <a:r>
              <a:rPr lang="en-US" sz="2000" dirty="0"/>
              <a:t>All other adults seeking protection from HBV infection</a:t>
            </a:r>
          </a:p>
          <a:p>
            <a:endParaRPr lang="en-US" dirty="0"/>
          </a:p>
        </p:txBody>
      </p:sp>
      <p:sp>
        <p:nvSpPr>
          <p:cNvPr id="4" name="Text Placeholder 3">
            <a:extLst>
              <a:ext uri="{FF2B5EF4-FFF2-40B4-BE49-F238E27FC236}">
                <a16:creationId xmlns:a16="http://schemas.microsoft.com/office/drawing/2014/main" id="{B182CE32-41E3-4D83-81BE-376600263782}"/>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cs typeface="Segoe UI" panose="020B0502040204020203" pitchFamily="34" charset="0"/>
              </a:rPr>
              <a:t>MMWR, December 23, 2005, Vol 54, #RR16    MMWR, December 8, 2006, Vol 55, #RR16  MMWR, December 22, 2011 Vol 60 #50 </a:t>
            </a:r>
          </a:p>
          <a:p>
            <a:endParaRPr lang="en-US" dirty="0"/>
          </a:p>
        </p:txBody>
      </p:sp>
    </p:spTree>
    <p:extLst>
      <p:ext uri="{BB962C8B-B14F-4D97-AF65-F5344CB8AC3E}">
        <p14:creationId xmlns:p14="http://schemas.microsoft.com/office/powerpoint/2010/main" val="3657074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BFEA-1F1A-4A6F-856E-FA11BA529667}"/>
              </a:ext>
            </a:extLst>
          </p:cNvPr>
          <p:cNvSpPr>
            <a:spLocks noGrp="1"/>
          </p:cNvSpPr>
          <p:nvPr>
            <p:ph type="title"/>
          </p:nvPr>
        </p:nvSpPr>
        <p:spPr/>
        <p:txBody>
          <a:bodyPr/>
          <a:lstStyle/>
          <a:p>
            <a:r>
              <a:rPr lang="en-US" sz="4000" dirty="0">
                <a:latin typeface="Segoe UI" panose="020B0502040204020203" pitchFamily="34" charset="0"/>
                <a:ea typeface="Segoe UI" panose="020B0502040204020203" pitchFamily="34" charset="0"/>
                <a:cs typeface="Segoe UI" panose="020B0502040204020203" pitchFamily="34" charset="0"/>
              </a:rPr>
              <a:t>HEPLISAV-B (</a:t>
            </a:r>
            <a:r>
              <a:rPr lang="en-US" sz="4000" dirty="0" err="1">
                <a:latin typeface="Segoe UI" panose="020B0502040204020203" pitchFamily="34" charset="0"/>
                <a:ea typeface="Segoe UI" panose="020B0502040204020203" pitchFamily="34" charset="0"/>
                <a:cs typeface="Segoe UI" panose="020B0502040204020203" pitchFamily="34" charset="0"/>
              </a:rPr>
              <a:t>HepB</a:t>
            </a:r>
            <a:r>
              <a:rPr lang="en-US" sz="4000" dirty="0">
                <a:latin typeface="Segoe UI" panose="020B0502040204020203" pitchFamily="34" charset="0"/>
                <a:ea typeface="Segoe UI" panose="020B0502040204020203" pitchFamily="34" charset="0"/>
                <a:cs typeface="Segoe UI" panose="020B0502040204020203" pitchFamily="34" charset="0"/>
              </a:rPr>
              <a:t>-CpG)</a:t>
            </a:r>
            <a:endParaRPr lang="en-US" dirty="0"/>
          </a:p>
        </p:txBody>
      </p:sp>
      <p:sp>
        <p:nvSpPr>
          <p:cNvPr id="3" name="Content Placeholder 2">
            <a:extLst>
              <a:ext uri="{FF2B5EF4-FFF2-40B4-BE49-F238E27FC236}">
                <a16:creationId xmlns:a16="http://schemas.microsoft.com/office/drawing/2014/main" id="{4C1C9815-8E09-4DC8-A47B-5FF86AC0C6CC}"/>
              </a:ext>
            </a:extLst>
          </p:cNvPr>
          <p:cNvSpPr>
            <a:spLocks noGrp="1"/>
          </p:cNvSpPr>
          <p:nvPr>
            <p:ph sz="quarter" idx="10"/>
          </p:nvPr>
        </p:nvSpPr>
        <p:spPr/>
        <p:txBody>
          <a:bodyPr/>
          <a:lstStyle/>
          <a:p>
            <a:pPr>
              <a:lnSpc>
                <a:spcPct val="100000"/>
              </a:lnSpc>
              <a:spcBef>
                <a:spcPts val="200"/>
              </a:spcBef>
            </a:pPr>
            <a:r>
              <a:rPr lang="en-US" sz="1800" b="1" dirty="0">
                <a:latin typeface="Segoe UI" panose="020B0502040204020203" pitchFamily="34" charset="0"/>
                <a:ea typeface="Segoe UI" panose="020B0502040204020203" pitchFamily="34" charset="0"/>
                <a:cs typeface="Segoe UI" panose="020B0502040204020203" pitchFamily="34" charset="0"/>
              </a:rPr>
              <a:t>Administration</a:t>
            </a:r>
          </a:p>
          <a:p>
            <a:pPr marL="347472" lvl="1" indent="-347472">
              <a:lnSpc>
                <a:spcPct val="100000"/>
              </a:lnSpc>
              <a:spcBef>
                <a:spcPts val="200"/>
              </a:spcBef>
            </a:pPr>
            <a:r>
              <a:rPr lang="en-US" sz="1800" dirty="0">
                <a:latin typeface="Segoe UI" panose="020B0502040204020203" pitchFamily="34" charset="0"/>
                <a:ea typeface="Segoe UI" panose="020B0502040204020203" pitchFamily="34" charset="0"/>
                <a:cs typeface="Segoe UI" panose="020B0502040204020203" pitchFamily="34" charset="0"/>
              </a:rPr>
              <a:t>2-dose vaccine series administered at least 4 weeks apart  (0, 1 month) via IM injection</a:t>
            </a:r>
          </a:p>
          <a:p>
            <a:pPr marL="347472" lvl="1" indent="-347472">
              <a:lnSpc>
                <a:spcPct val="100000"/>
              </a:lnSpc>
              <a:spcBef>
                <a:spcPts val="200"/>
              </a:spcBef>
            </a:pPr>
            <a:r>
              <a:rPr lang="en-US" sz="1800" dirty="0">
                <a:latin typeface="Segoe UI" panose="020B0502040204020203" pitchFamily="34" charset="0"/>
                <a:ea typeface="Segoe UI" panose="020B0502040204020203" pitchFamily="34" charset="0"/>
                <a:cs typeface="Segoe UI" panose="020B0502040204020203" pitchFamily="34" charset="0"/>
              </a:rPr>
              <a:t>Licensed for use in persons ≥ 18 years</a:t>
            </a:r>
          </a:p>
          <a:p>
            <a:pPr>
              <a:lnSpc>
                <a:spcPct val="100000"/>
              </a:lnSpc>
              <a:spcBef>
                <a:spcPts val="200"/>
              </a:spcBef>
            </a:pPr>
            <a:r>
              <a:rPr lang="en-US" sz="1800" b="1" dirty="0">
                <a:latin typeface="Segoe UI" panose="020B0502040204020203" pitchFamily="34" charset="0"/>
                <a:ea typeface="Segoe UI" panose="020B0502040204020203" pitchFamily="34" charset="0"/>
                <a:cs typeface="Segoe UI" panose="020B0502040204020203" pitchFamily="34" charset="0"/>
              </a:rPr>
              <a:t>Dosing Schedule</a:t>
            </a:r>
          </a:p>
          <a:p>
            <a:pPr marL="347472" lvl="1" indent="-347472">
              <a:lnSpc>
                <a:spcPct val="100000"/>
              </a:lnSpc>
              <a:spcBef>
                <a:spcPts val="200"/>
              </a:spcBef>
            </a:pPr>
            <a:r>
              <a:rPr lang="en-US" sz="1800" dirty="0">
                <a:latin typeface="Segoe UI" panose="020B0502040204020203" pitchFamily="34" charset="0"/>
                <a:ea typeface="Segoe UI" panose="020B0502040204020203" pitchFamily="34" charset="0"/>
                <a:cs typeface="Segoe UI" panose="020B0502040204020203" pitchFamily="34" charset="0"/>
              </a:rPr>
              <a:t>The 2-dose series ONLY applies when both doses are </a:t>
            </a:r>
            <a:r>
              <a:rPr lang="en-US" sz="1800" dirty="0" err="1">
                <a:latin typeface="Segoe UI" panose="020B0502040204020203" pitchFamily="34" charset="0"/>
                <a:ea typeface="Segoe UI" panose="020B0502040204020203" pitchFamily="34" charset="0"/>
                <a:cs typeface="Segoe UI" panose="020B0502040204020203" pitchFamily="34" charset="0"/>
              </a:rPr>
              <a:t>Heplisav</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347472" lvl="1" indent="-347472">
              <a:lnSpc>
                <a:spcPct val="100000"/>
              </a:lnSpc>
              <a:spcBef>
                <a:spcPts val="200"/>
              </a:spcBef>
            </a:pPr>
            <a:r>
              <a:rPr lang="en-US" sz="1800" dirty="0">
                <a:latin typeface="Segoe UI" panose="020B0502040204020203" pitchFamily="34" charset="0"/>
                <a:ea typeface="Segoe UI" panose="020B0502040204020203" pitchFamily="34" charset="0"/>
                <a:cs typeface="Segoe UI" panose="020B0502040204020203" pitchFamily="34" charset="0"/>
              </a:rPr>
              <a:t>A series consisting of 1 dose of </a:t>
            </a:r>
            <a:r>
              <a:rPr lang="en-US" sz="1800" dirty="0" err="1">
                <a:latin typeface="Segoe UI" panose="020B0502040204020203" pitchFamily="34" charset="0"/>
                <a:ea typeface="Segoe UI" panose="020B0502040204020203" pitchFamily="34" charset="0"/>
                <a:cs typeface="Segoe UI" panose="020B0502040204020203" pitchFamily="34" charset="0"/>
              </a:rPr>
              <a:t>Heplisav</a:t>
            </a:r>
            <a:r>
              <a:rPr lang="en-US" sz="1800" dirty="0">
                <a:latin typeface="Segoe UI" panose="020B0502040204020203" pitchFamily="34" charset="0"/>
                <a:ea typeface="Segoe UI" panose="020B0502040204020203" pitchFamily="34" charset="0"/>
                <a:cs typeface="Segoe UI" panose="020B0502040204020203" pitchFamily="34" charset="0"/>
              </a:rPr>
              <a:t> and a different Hep B vaccine, should consist of 3 total doses using the 3-dose schedule minimum intervals</a:t>
            </a:r>
          </a:p>
          <a:p>
            <a:pPr marL="347472" lvl="1" indent="-347472">
              <a:lnSpc>
                <a:spcPct val="100000"/>
              </a:lnSpc>
              <a:spcBef>
                <a:spcPts val="200"/>
              </a:spcBef>
            </a:pPr>
            <a:r>
              <a:rPr lang="en-US" sz="1800" dirty="0">
                <a:latin typeface="Segoe UI" panose="020B0502040204020203" pitchFamily="34" charset="0"/>
                <a:cs typeface="Segoe UI" panose="020B0502040204020203" pitchFamily="34" charset="0"/>
              </a:rPr>
              <a:t>Doses administered at less than the recommended minimum interval should be repeated</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indent="-342900">
              <a:lnSpc>
                <a:spcPct val="100000"/>
              </a:lnSpc>
              <a:spcBef>
                <a:spcPts val="200"/>
              </a:spcBef>
            </a:pPr>
            <a:r>
              <a:rPr lang="en-US" sz="1800" b="1" dirty="0">
                <a:latin typeface="Segoe UI" panose="020B0502040204020203" pitchFamily="34" charset="0"/>
                <a:ea typeface="Segoe UI" panose="020B0502040204020203" pitchFamily="34" charset="0"/>
                <a:cs typeface="Segoe UI" panose="020B0502040204020203" pitchFamily="34" charset="0"/>
              </a:rPr>
              <a:t>Serologic Testing</a:t>
            </a:r>
          </a:p>
          <a:p>
            <a:pPr marL="347472" lvl="1" indent="-342900">
              <a:lnSpc>
                <a:spcPct val="100000"/>
              </a:lnSpc>
              <a:spcBef>
                <a:spcPts val="200"/>
              </a:spcBef>
            </a:pPr>
            <a:r>
              <a:rPr lang="en-US" sz="1800" dirty="0">
                <a:latin typeface="Segoe UI" panose="020B0502040204020203" pitchFamily="34" charset="0"/>
                <a:ea typeface="Segoe UI" panose="020B0502040204020203" pitchFamily="34" charset="0"/>
                <a:cs typeface="Segoe UI" panose="020B0502040204020203" pitchFamily="34" charset="0"/>
              </a:rPr>
              <a:t>Post vaccination Serologic Testing is recommended 1-2 months after final dose for: </a:t>
            </a:r>
          </a:p>
          <a:p>
            <a:pPr marL="708660" lvl="2" indent="-342900">
              <a:lnSpc>
                <a:spcPct val="100000"/>
              </a:lnSpc>
              <a:spcBef>
                <a:spcPts val="200"/>
              </a:spcBef>
              <a:buFont typeface="Courier New" panose="02070309020205020404" pitchFamily="49" charset="0"/>
              <a:buChar char="o"/>
            </a:pPr>
            <a:r>
              <a:rPr lang="en-US" sz="1800" dirty="0">
                <a:latin typeface="Segoe UI" panose="020B0502040204020203" pitchFamily="34" charset="0"/>
                <a:ea typeface="Segoe UI" panose="020B0502040204020203" pitchFamily="34" charset="0"/>
                <a:cs typeface="Segoe UI" panose="020B0502040204020203" pitchFamily="34" charset="0"/>
              </a:rPr>
              <a:t>Hemodialysis patients; immunocompromised persons, including those with HIV; healthcare personnel and/or partners of HBsAg-positive persons</a:t>
            </a:r>
          </a:p>
          <a:p>
            <a:endParaRPr lang="en-US" sz="1800" b="1" dirty="0"/>
          </a:p>
          <a:p>
            <a:r>
              <a:rPr lang="en-US" sz="1800" b="1" dirty="0" err="1"/>
              <a:t>Heplisav</a:t>
            </a:r>
            <a:r>
              <a:rPr lang="en-US" sz="1800" b="1" dirty="0"/>
              <a:t>-B not recommended in pregnancy due to lack of safety data in pregnant women</a:t>
            </a:r>
            <a:endParaRPr lang="en-US" sz="1800" b="1"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4" name="Text Placeholder 3">
            <a:extLst>
              <a:ext uri="{FF2B5EF4-FFF2-40B4-BE49-F238E27FC236}">
                <a16:creationId xmlns:a16="http://schemas.microsoft.com/office/drawing/2014/main" id="{79124B72-2E5C-44EE-A8D9-006017C69DD8}"/>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cs typeface="Segoe UI" panose="020B0502040204020203" pitchFamily="34" charset="0"/>
              </a:rPr>
              <a:t>MMWR / Recommendations and Reports / Vol. 67 / No. 15 / April 20, 2018     </a:t>
            </a:r>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https://www.cdc.gov/vaccines/schedules/vacc-updates/heplisav-b.html</a:t>
            </a:r>
            <a:r>
              <a:rPr lang="en-US" sz="1000" dirty="0">
                <a:latin typeface="Segoe UI" panose="020B0502040204020203" pitchFamily="34" charset="0"/>
                <a:cs typeface="Segoe UI" panose="020B0502040204020203" pitchFamily="34" charset="0"/>
              </a:rPr>
              <a:t> </a:t>
            </a:r>
          </a:p>
          <a:p>
            <a:endParaRPr lang="en-US" sz="1200" b="1" dirty="0">
              <a:latin typeface="Segoe UI" panose="020B0502040204020203" pitchFamily="34" charset="0"/>
              <a:cs typeface="Segoe UI" panose="020B0502040204020203" pitchFamily="34" charset="0"/>
            </a:endParaRPr>
          </a:p>
          <a:p>
            <a:endParaRPr lang="en-US" sz="1200" b="1"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273275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EB71-8AEE-4477-A923-459FE0112354}"/>
              </a:ext>
            </a:extLst>
          </p:cNvPr>
          <p:cNvSpPr>
            <a:spLocks noGrp="1"/>
          </p:cNvSpPr>
          <p:nvPr>
            <p:ph type="title"/>
          </p:nvPr>
        </p:nvSpPr>
        <p:spPr/>
        <p:txBody>
          <a:bodyPr/>
          <a:lstStyle/>
          <a:p>
            <a:r>
              <a:rPr lang="en-US" dirty="0"/>
              <a:t>HPV Vaccine in Adults 27-45 Years Old</a:t>
            </a:r>
          </a:p>
        </p:txBody>
      </p:sp>
      <p:sp>
        <p:nvSpPr>
          <p:cNvPr id="3" name="Content Placeholder 2">
            <a:extLst>
              <a:ext uri="{FF2B5EF4-FFF2-40B4-BE49-F238E27FC236}">
                <a16:creationId xmlns:a16="http://schemas.microsoft.com/office/drawing/2014/main" id="{6DC2CA76-E4DE-4BA6-93F6-B2027D4FA32B}"/>
              </a:ext>
            </a:extLst>
          </p:cNvPr>
          <p:cNvSpPr>
            <a:spLocks noGrp="1"/>
          </p:cNvSpPr>
          <p:nvPr>
            <p:ph sz="quarter" idx="10"/>
          </p:nvPr>
        </p:nvSpPr>
        <p:spPr/>
        <p:txBody>
          <a:bodyPr/>
          <a:lstStyle/>
          <a:p>
            <a:pPr marL="342900" indent="-342900">
              <a:lnSpc>
                <a:spcPct val="100000"/>
              </a:lnSpc>
              <a:spcBef>
                <a:spcPts val="200"/>
              </a:spcBef>
              <a:buFont typeface="Arial" panose="020B0604020202020204" pitchFamily="34" charset="0"/>
              <a:buChar char="•"/>
            </a:pPr>
            <a:r>
              <a:rPr lang="en-US" dirty="0"/>
              <a:t>On October 5, 2018, the FDA announced approval of expanded use of Merck’s Gardasil 9 (HPV9) vaccine to include adults ages 27-45 years old</a:t>
            </a:r>
          </a:p>
          <a:p>
            <a:pPr marL="342900" indent="-342900">
              <a:lnSpc>
                <a:spcPct val="100000"/>
              </a:lnSpc>
              <a:spcBef>
                <a:spcPts val="200"/>
              </a:spcBef>
              <a:buFont typeface="Arial" panose="020B0604020202020204" pitchFamily="34" charset="0"/>
              <a:buChar char="•"/>
            </a:pPr>
            <a:r>
              <a:rPr lang="en-US" dirty="0"/>
              <a:t>In June 2019, ACIP updated recommendations for catch up and for vaccination of adults older than the recommended catch-up age</a:t>
            </a:r>
          </a:p>
          <a:p>
            <a:pPr marL="342900" indent="-342900">
              <a:lnSpc>
                <a:spcPct val="100000"/>
              </a:lnSpc>
              <a:spcBef>
                <a:spcPts val="200"/>
              </a:spcBef>
              <a:buFont typeface="Arial" panose="020B0604020202020204" pitchFamily="34" charset="0"/>
              <a:buChar char="•"/>
            </a:pPr>
            <a:r>
              <a:rPr lang="en-US" b="1" dirty="0"/>
              <a:t>For adults ages 27-45 years, ACIP recommends vaccination based on shared clinical decision-making for those who have not been adequately vaccinated and might benefit from the vaccine</a:t>
            </a:r>
          </a:p>
          <a:p>
            <a:pPr marL="342900" indent="-342900">
              <a:buFont typeface="Arial" panose="020B0604020202020204" pitchFamily="34" charset="0"/>
              <a:buChar char="•"/>
            </a:pPr>
            <a:endParaRPr lang="en-US" b="1" dirty="0"/>
          </a:p>
          <a:p>
            <a:r>
              <a:rPr lang="en-US" b="1" dirty="0"/>
              <a:t>***HPV vaccines are not licensed for use in persons older than 45 years of age***</a:t>
            </a:r>
          </a:p>
          <a:p>
            <a:endParaRPr lang="en-US" dirty="0"/>
          </a:p>
        </p:txBody>
      </p:sp>
      <p:sp>
        <p:nvSpPr>
          <p:cNvPr id="4" name="Text Placeholder 3">
            <a:extLst>
              <a:ext uri="{FF2B5EF4-FFF2-40B4-BE49-F238E27FC236}">
                <a16:creationId xmlns:a16="http://schemas.microsoft.com/office/drawing/2014/main" id="{E2B455A7-CC19-480E-AB49-3FC28DA62CAC}"/>
              </a:ext>
            </a:extLst>
          </p:cNvPr>
          <p:cNvSpPr>
            <a:spLocks noGrp="1"/>
          </p:cNvSpPr>
          <p:nvPr>
            <p:ph type="body" sz="quarter" idx="11"/>
          </p:nvPr>
        </p:nvSpPr>
        <p:spPr/>
        <p:txBody>
          <a:bodyPr/>
          <a:lstStyle/>
          <a:p>
            <a:r>
              <a:rPr lang="en-US" sz="1000" dirty="0">
                <a:latin typeface="Segoe UI" panose="020B0502040204020203" pitchFamily="34" charset="0"/>
                <a:cs typeface="Segoe UI" panose="020B0502040204020203" pitchFamily="34" charset="0"/>
              </a:rPr>
              <a:t>MMWR / August 16, 2019 / 68(32);698–702</a:t>
            </a:r>
          </a:p>
          <a:p>
            <a:endParaRPr lang="en-US" dirty="0"/>
          </a:p>
        </p:txBody>
      </p:sp>
    </p:spTree>
    <p:extLst>
      <p:ext uri="{BB962C8B-B14F-4D97-AF65-F5344CB8AC3E}">
        <p14:creationId xmlns:p14="http://schemas.microsoft.com/office/powerpoint/2010/main" val="1540353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8E49-07DB-4773-996D-2F332AC0708F}"/>
              </a:ext>
            </a:extLst>
          </p:cNvPr>
          <p:cNvSpPr>
            <a:spLocks noGrp="1"/>
          </p:cNvSpPr>
          <p:nvPr>
            <p:ph type="title"/>
          </p:nvPr>
        </p:nvSpPr>
        <p:spPr/>
        <p:txBody>
          <a:bodyPr/>
          <a:lstStyle/>
          <a:p>
            <a:r>
              <a:rPr lang="en-US" dirty="0"/>
              <a:t>What is Shared Clinical Decision Making?</a:t>
            </a:r>
          </a:p>
        </p:txBody>
      </p:sp>
      <p:sp>
        <p:nvSpPr>
          <p:cNvPr id="3" name="Content Placeholder 2">
            <a:extLst>
              <a:ext uri="{FF2B5EF4-FFF2-40B4-BE49-F238E27FC236}">
                <a16:creationId xmlns:a16="http://schemas.microsoft.com/office/drawing/2014/main" id="{60413181-8211-4942-9E85-97050F1CE916}"/>
              </a:ext>
            </a:extLst>
          </p:cNvPr>
          <p:cNvSpPr>
            <a:spLocks noGrp="1"/>
          </p:cNvSpPr>
          <p:nvPr>
            <p:ph sz="quarter" idx="10"/>
          </p:nvPr>
        </p:nvSpPr>
        <p:spPr/>
        <p:txBody>
          <a:bodyPr/>
          <a:lstStyle/>
          <a:p>
            <a:r>
              <a:rPr lang="en-US" sz="2800" b="1" dirty="0"/>
              <a:t>Shared clinical decision making </a:t>
            </a:r>
            <a:r>
              <a:rPr lang="en-US" sz="2800" dirty="0"/>
              <a:t>is a process in which clinicians and patients work together to make </a:t>
            </a:r>
            <a:r>
              <a:rPr lang="en-US" sz="2800" b="1" dirty="0"/>
              <a:t>decisions</a:t>
            </a:r>
            <a:r>
              <a:rPr lang="en-US" sz="2800" dirty="0"/>
              <a:t> based on </a:t>
            </a:r>
            <a:r>
              <a:rPr lang="en-US" sz="2800" b="1" dirty="0"/>
              <a:t>clinical</a:t>
            </a:r>
            <a:r>
              <a:rPr lang="en-US" sz="2800" dirty="0"/>
              <a:t> evidence that balances risks and expected outcomes with the patient’s preferences and values</a:t>
            </a:r>
            <a:endParaRPr lang="en-US" sz="2800" b="1" dirty="0"/>
          </a:p>
          <a:p>
            <a:endParaRPr lang="en-US" dirty="0"/>
          </a:p>
        </p:txBody>
      </p:sp>
      <p:sp>
        <p:nvSpPr>
          <p:cNvPr id="4" name="Text Placeholder 3">
            <a:extLst>
              <a:ext uri="{FF2B5EF4-FFF2-40B4-BE49-F238E27FC236}">
                <a16:creationId xmlns:a16="http://schemas.microsoft.com/office/drawing/2014/main" id="{228230D7-16A5-48D1-A886-D58A86BF7354}"/>
              </a:ext>
            </a:extLst>
          </p:cNvPr>
          <p:cNvSpPr>
            <a:spLocks noGrp="1"/>
          </p:cNvSpPr>
          <p:nvPr>
            <p:ph type="body" sz="quarter" idx="11"/>
          </p:nvPr>
        </p:nvSpPr>
        <p:spPr>
          <a:xfrm>
            <a:off x="838200" y="6332276"/>
            <a:ext cx="10515600" cy="280348"/>
          </a:xfrm>
        </p:spPr>
        <p:txBody>
          <a:bodyPr/>
          <a:lstStyle/>
          <a:p>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https://www.healthit.gov/sites/default/files/nlc_shared_decision_making_fact_sheet.pdf</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977016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450D-CBA6-49E5-BA8A-A2A24E8F870F}"/>
              </a:ext>
            </a:extLst>
          </p:cNvPr>
          <p:cNvSpPr>
            <a:spLocks noGrp="1"/>
          </p:cNvSpPr>
          <p:nvPr>
            <p:ph type="title"/>
          </p:nvPr>
        </p:nvSpPr>
        <p:spPr/>
        <p:txBody>
          <a:bodyPr/>
          <a:lstStyle/>
          <a:p>
            <a:r>
              <a:rPr lang="en-US" dirty="0"/>
              <a:t>Measles, Mumps, Rubella</a:t>
            </a:r>
          </a:p>
        </p:txBody>
      </p:sp>
      <p:sp>
        <p:nvSpPr>
          <p:cNvPr id="3" name="Content Placeholder 2">
            <a:extLst>
              <a:ext uri="{FF2B5EF4-FFF2-40B4-BE49-F238E27FC236}">
                <a16:creationId xmlns:a16="http://schemas.microsoft.com/office/drawing/2014/main" id="{211A1A06-CFF1-4977-B387-A7CE1A7A1D95}"/>
              </a:ext>
            </a:extLst>
          </p:cNvPr>
          <p:cNvSpPr>
            <a:spLocks noGrp="1"/>
          </p:cNvSpPr>
          <p:nvPr>
            <p:ph sz="quarter" idx="10"/>
          </p:nvPr>
        </p:nvSpPr>
        <p:spPr/>
        <p:txBody>
          <a:bodyPr/>
          <a:lstStyle/>
          <a:p>
            <a:pPr marL="347472" indent="-347472">
              <a:lnSpc>
                <a:spcPct val="100000"/>
              </a:lnSpc>
              <a:spcBef>
                <a:spcPts val="200"/>
              </a:spcBef>
            </a:pPr>
            <a:r>
              <a:rPr lang="en-US" b="1" dirty="0">
                <a:latin typeface="Segoe UI" panose="020B0502040204020203" pitchFamily="34" charset="0"/>
                <a:cs typeface="Segoe UI" panose="020B0502040204020203" pitchFamily="34" charset="0"/>
              </a:rPr>
              <a:t>Routine </a:t>
            </a:r>
            <a:r>
              <a:rPr lang="en-US" b="1" dirty="0"/>
              <a:t>vaccination</a:t>
            </a:r>
            <a:endParaRPr lang="en-US" b="1" dirty="0">
              <a:latin typeface="Segoe UI" panose="020B0502040204020203" pitchFamily="34" charset="0"/>
              <a:cs typeface="Segoe UI" panose="020B0502040204020203" pitchFamily="34" charset="0"/>
            </a:endParaRPr>
          </a:p>
          <a:p>
            <a:pPr marL="347472" indent="-347472">
              <a:lnSpc>
                <a:spcPct val="100000"/>
              </a:lnSpc>
              <a:spcBef>
                <a:spcPts val="200"/>
              </a:spcBef>
              <a:buFont typeface="Arial" panose="020B0604020202020204" pitchFamily="34" charset="0"/>
              <a:buChar char="•"/>
            </a:pPr>
            <a:r>
              <a:rPr lang="en-US" dirty="0">
                <a:latin typeface="Segoe UI" panose="020B0502040204020203" pitchFamily="34" charset="0"/>
                <a:cs typeface="Segoe UI" panose="020B0502040204020203" pitchFamily="34" charset="0"/>
              </a:rPr>
              <a:t>1 dose for persons with no evidence of immunity to measles, mumps, or rubella</a:t>
            </a:r>
          </a:p>
          <a:p>
            <a:pPr marL="347472" indent="-347472">
              <a:lnSpc>
                <a:spcPct val="100000"/>
              </a:lnSpc>
              <a:spcBef>
                <a:spcPts val="200"/>
              </a:spcBef>
              <a:buFont typeface="Arial" panose="020B0604020202020204" pitchFamily="34" charset="0"/>
              <a:buChar char="•"/>
            </a:pPr>
            <a:r>
              <a:rPr lang="en-US" dirty="0">
                <a:latin typeface="Segoe UI" panose="020B0502040204020203" pitchFamily="34" charset="0"/>
                <a:cs typeface="Segoe UI" panose="020B0502040204020203" pitchFamily="34" charset="0"/>
              </a:rPr>
              <a:t>ACIP considers evidence of immunity to MMR if born before 1957, documentation of receipt of MMR vaccine, or laboratory evidence of immunity or disease (diagnosis of disease without lab confirmation is not considered evidence)</a:t>
            </a:r>
          </a:p>
          <a:p>
            <a:pPr marL="347472" indent="-347472">
              <a:lnSpc>
                <a:spcPct val="100000"/>
              </a:lnSpc>
              <a:spcBef>
                <a:spcPts val="200"/>
              </a:spcBef>
              <a:buFont typeface="Arial" panose="020B0604020202020204" pitchFamily="34" charset="0"/>
              <a:buChar char="•"/>
            </a:pPr>
            <a:endParaRPr lang="en-US" dirty="0"/>
          </a:p>
          <a:p>
            <a:pPr marL="347472" indent="-347472">
              <a:lnSpc>
                <a:spcPct val="100000"/>
              </a:lnSpc>
              <a:spcBef>
                <a:spcPts val="200"/>
              </a:spcBef>
              <a:buFont typeface="Arial" panose="020B0604020202020204" pitchFamily="34" charset="0"/>
              <a:buChar char="•"/>
            </a:pPr>
            <a:r>
              <a:rPr lang="en-US" b="1" dirty="0" err="1">
                <a:latin typeface="Segoe UI" panose="020B0502040204020203" pitchFamily="34" charset="0"/>
                <a:ea typeface="Segoe UI" panose="020B0502040204020203" pitchFamily="34" charset="0"/>
                <a:cs typeface="Segoe UI" panose="020B0502040204020203" pitchFamily="34" charset="0"/>
              </a:rPr>
              <a:t>MenACWY</a:t>
            </a:r>
            <a:r>
              <a:rPr lang="en-US" b="1" dirty="0">
                <a:latin typeface="Segoe UI" panose="020B0502040204020203" pitchFamily="34" charset="0"/>
                <a:ea typeface="Segoe UI" panose="020B0502040204020203" pitchFamily="34" charset="0"/>
                <a:cs typeface="Segoe UI" panose="020B0502040204020203" pitchFamily="34" charset="0"/>
              </a:rPr>
              <a:t> vaccines may be administered simultaneously with </a:t>
            </a:r>
            <a:r>
              <a:rPr lang="en-US" b="1" dirty="0" err="1">
                <a:latin typeface="Segoe UI" panose="020B0502040204020203" pitchFamily="34" charset="0"/>
                <a:ea typeface="Segoe UI" panose="020B0502040204020203" pitchFamily="34" charset="0"/>
                <a:cs typeface="Segoe UI" panose="020B0502040204020203" pitchFamily="34" charset="0"/>
              </a:rPr>
              <a:t>MenB</a:t>
            </a:r>
            <a:r>
              <a:rPr lang="en-US" b="1" dirty="0">
                <a:latin typeface="Segoe UI" panose="020B0502040204020203" pitchFamily="34" charset="0"/>
                <a:ea typeface="Segoe UI" panose="020B0502040204020203" pitchFamily="34" charset="0"/>
                <a:cs typeface="Segoe UI" panose="020B0502040204020203" pitchFamily="34" charset="0"/>
              </a:rPr>
              <a:t> vaccines if indicated, but at different anatomical sites, if feasible</a:t>
            </a:r>
          </a:p>
          <a:p>
            <a:pPr marL="347472" indent="-347472">
              <a:lnSpc>
                <a:spcPct val="100000"/>
              </a:lnSpc>
              <a:spcBef>
                <a:spcPts val="200"/>
              </a:spcBef>
              <a:buFont typeface="Arial" panose="020B0604020202020204" pitchFamily="34" charset="0"/>
              <a:buChar char="•"/>
            </a:pPr>
            <a:endParaRPr lang="en-US" sz="1800" dirty="0">
              <a:latin typeface="Segoe UI" panose="020B0502040204020203" pitchFamily="34" charset="0"/>
              <a:cs typeface="Segoe UI" panose="020B0502040204020203" pitchFamily="34" charset="0"/>
            </a:endParaRPr>
          </a:p>
          <a:p>
            <a:pPr marL="347472" indent="-347472">
              <a:lnSpc>
                <a:spcPct val="100000"/>
              </a:lnSpc>
              <a:spcBef>
                <a:spcPts val="200"/>
              </a:spcBef>
            </a:pPr>
            <a:endParaRPr lang="en-US" sz="1800" b="1" dirty="0">
              <a:latin typeface="Segoe UI" panose="020B0502040204020203" pitchFamily="34" charset="0"/>
              <a:cs typeface="Segoe UI" panose="020B0502040204020203" pitchFamily="34" charset="0"/>
            </a:endParaRPr>
          </a:p>
          <a:p>
            <a:endParaRPr lang="en-US" dirty="0"/>
          </a:p>
        </p:txBody>
      </p:sp>
      <p:sp>
        <p:nvSpPr>
          <p:cNvPr id="4" name="Text Placeholder 3">
            <a:extLst>
              <a:ext uri="{FF2B5EF4-FFF2-40B4-BE49-F238E27FC236}">
                <a16:creationId xmlns:a16="http://schemas.microsoft.com/office/drawing/2014/main" id="{C91E9F18-A8C9-4486-8D3A-CC4A64D2F45A}"/>
              </a:ext>
            </a:extLst>
          </p:cNvPr>
          <p:cNvSpPr>
            <a:spLocks noGrp="1"/>
          </p:cNvSpPr>
          <p:nvPr>
            <p:ph type="body" sz="quarter" idx="11"/>
          </p:nvPr>
        </p:nvSpPr>
        <p:spPr>
          <a:xfrm>
            <a:off x="838199" y="6332276"/>
            <a:ext cx="10515599" cy="525724"/>
          </a:xfrm>
        </p:spPr>
        <p:txBody>
          <a:bodyPr/>
          <a:lstStyle/>
          <a:p>
            <a:r>
              <a:rPr lang="en-US" sz="1000" dirty="0">
                <a:latin typeface="Segoe UI" panose="020B0502040204020203" pitchFamily="34" charset="0"/>
                <a:cs typeface="Segoe UI" panose="020B0502040204020203" pitchFamily="34" charset="0"/>
              </a:rPr>
              <a:t>MMWR / February 18, 2022 / 71(7);229-233     </a:t>
            </a:r>
            <a:r>
              <a:rPr lang="en-US" sz="1000" i="0" dirty="0">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https://www.cdc.gov/vaccines/schedules/hcp/imz/adult.html</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597331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8825-377D-497D-BC45-984525E522FD}"/>
              </a:ext>
            </a:extLst>
          </p:cNvPr>
          <p:cNvSpPr>
            <a:spLocks noGrp="1"/>
          </p:cNvSpPr>
          <p:nvPr>
            <p:ph type="title"/>
          </p:nvPr>
        </p:nvSpPr>
        <p:spPr/>
        <p:txBody>
          <a:bodyPr/>
          <a:lstStyle/>
          <a:p>
            <a:r>
              <a:rPr lang="en-US" dirty="0"/>
              <a:t>Measles, Mumps, Rubella Special Situations</a:t>
            </a:r>
          </a:p>
        </p:txBody>
      </p:sp>
      <p:sp>
        <p:nvSpPr>
          <p:cNvPr id="3" name="Content Placeholder 2">
            <a:extLst>
              <a:ext uri="{FF2B5EF4-FFF2-40B4-BE49-F238E27FC236}">
                <a16:creationId xmlns:a16="http://schemas.microsoft.com/office/drawing/2014/main" id="{50F06294-727C-43F8-91A3-35B974003E6C}"/>
              </a:ext>
            </a:extLst>
          </p:cNvPr>
          <p:cNvSpPr>
            <a:spLocks noGrp="1"/>
          </p:cNvSpPr>
          <p:nvPr>
            <p:ph sz="quarter" idx="10"/>
          </p:nvPr>
        </p:nvSpPr>
        <p:spPr/>
        <p:txBody>
          <a:bodyPr/>
          <a:lstStyle/>
          <a:p>
            <a:pPr marL="342900" indent="-342900">
              <a:lnSpc>
                <a:spcPct val="100000"/>
              </a:lnSpc>
              <a:spcBef>
                <a:spcPts val="200"/>
              </a:spcBef>
              <a:buFont typeface="Arial" panose="020B0604020202020204" pitchFamily="34" charset="0"/>
              <a:buChar char="•"/>
            </a:pPr>
            <a:r>
              <a:rPr lang="en-US" sz="2400" dirty="0">
                <a:latin typeface="Segoe UI" panose="020B0502040204020203" pitchFamily="34" charset="0"/>
                <a:cs typeface="Segoe UI" panose="020B0502040204020203" pitchFamily="34" charset="0"/>
              </a:rPr>
              <a:t>MMR is contraindicated during pregnancy and in persons with severe immunocompromising conditions </a:t>
            </a:r>
          </a:p>
          <a:p>
            <a:pPr marL="347472" indent="-347472">
              <a:lnSpc>
                <a:spcPct val="100000"/>
              </a:lnSpc>
              <a:spcBef>
                <a:spcPts val="200"/>
              </a:spcBef>
              <a:buFont typeface="Arial" panose="020B0604020202020204" pitchFamily="34" charset="0"/>
              <a:buChar char="•"/>
            </a:pPr>
            <a:r>
              <a:rPr lang="en-US" sz="2400" dirty="0">
                <a:latin typeface="Segoe UI" panose="020B0502040204020203" pitchFamily="34" charset="0"/>
                <a:cs typeface="Segoe UI" panose="020B0502040204020203" pitchFamily="34" charset="0"/>
              </a:rPr>
              <a:t>1 dose (if previously received 1 dose of MMR), or 2 dose series at least 4 weeks apart, for college students, international travelers, and household or close personal contacts of immunocompromised persons, not previously immunized</a:t>
            </a:r>
          </a:p>
          <a:p>
            <a:pPr marL="347472" indent="-347472">
              <a:lnSpc>
                <a:spcPct val="100000"/>
              </a:lnSpc>
              <a:spcBef>
                <a:spcPts val="200"/>
              </a:spcBef>
              <a:buFont typeface="Arial" panose="020B0604020202020204" pitchFamily="34" charset="0"/>
              <a:buChar char="•"/>
            </a:pPr>
            <a:r>
              <a:rPr lang="en-US" sz="2400" dirty="0"/>
              <a:t>Refer to immunization schedule notes for guidance when vaccinating healthcare personnel, or other medical indications</a:t>
            </a:r>
          </a:p>
          <a:p>
            <a:endParaRPr lang="en-US" dirty="0"/>
          </a:p>
        </p:txBody>
      </p:sp>
      <p:sp>
        <p:nvSpPr>
          <p:cNvPr id="4" name="Text Placeholder 3">
            <a:extLst>
              <a:ext uri="{FF2B5EF4-FFF2-40B4-BE49-F238E27FC236}">
                <a16:creationId xmlns:a16="http://schemas.microsoft.com/office/drawing/2014/main" id="{05FAF970-506B-4C8D-A0F7-4F3DCC923A92}"/>
              </a:ext>
            </a:extLst>
          </p:cNvPr>
          <p:cNvSpPr>
            <a:spLocks noGrp="1"/>
          </p:cNvSpPr>
          <p:nvPr>
            <p:ph type="body" sz="quarter" idx="11"/>
          </p:nvPr>
        </p:nvSpPr>
        <p:spPr>
          <a:xfrm>
            <a:off x="838200" y="6332276"/>
            <a:ext cx="10515600" cy="280348"/>
          </a:xfrm>
        </p:spPr>
        <p:txBody>
          <a:bodyPr/>
          <a:lstStyle/>
          <a:p>
            <a:r>
              <a:rPr lang="en-US" sz="1000" b="1" dirty="0">
                <a:latin typeface="Segoe UI" panose="020B0502040204020203" pitchFamily="34" charset="0"/>
                <a:cs typeface="Segoe UI" panose="020B0502040204020203" pitchFamily="34" charset="0"/>
              </a:rPr>
              <a:t>MMWR / February 18, 2022 / 71(7);229-233     </a:t>
            </a:r>
            <a:r>
              <a:rPr lang="en-US" sz="1000" b="1" i="0" dirty="0">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https://www.cdc.gov/vaccines/schedules/hcp/imz/adult.html</a:t>
            </a:r>
            <a:endParaRPr lang="en-US" sz="1000" b="1"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349104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7F25-161F-44AB-AECB-DA15270410B4}"/>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Serogroup B Meningococcal Vaccines</a:t>
            </a:r>
            <a:endParaRPr lang="en-US" dirty="0"/>
          </a:p>
        </p:txBody>
      </p:sp>
      <p:sp>
        <p:nvSpPr>
          <p:cNvPr id="3" name="Content Placeholder 2">
            <a:extLst>
              <a:ext uri="{FF2B5EF4-FFF2-40B4-BE49-F238E27FC236}">
                <a16:creationId xmlns:a16="http://schemas.microsoft.com/office/drawing/2014/main" id="{D7C76601-6B83-4E11-97D3-DCA37F191541}"/>
              </a:ext>
            </a:extLst>
          </p:cNvPr>
          <p:cNvSpPr>
            <a:spLocks noGrp="1"/>
          </p:cNvSpPr>
          <p:nvPr>
            <p:ph sz="quarter" idx="10"/>
          </p:nvPr>
        </p:nvSpPr>
        <p:spPr/>
        <p:txBody>
          <a:bodyPr/>
          <a:lstStyle/>
          <a:p>
            <a:pPr>
              <a:lnSpc>
                <a:spcPct val="110000"/>
              </a:lnSpc>
              <a:spcBef>
                <a:spcPts val="200"/>
              </a:spcBef>
            </a:pPr>
            <a:r>
              <a:rPr lang="en-US" sz="2800" b="1" dirty="0">
                <a:ea typeface="Segoe UI" panose="020B0502040204020203" pitchFamily="34" charset="0"/>
              </a:rPr>
              <a:t>Shared clinical decision-making for </a:t>
            </a:r>
            <a:r>
              <a:rPr lang="en-US" sz="2800" b="1" dirty="0" err="1">
                <a:ea typeface="Segoe UI" panose="020B0502040204020203" pitchFamily="34" charset="0"/>
              </a:rPr>
              <a:t>MenB</a:t>
            </a:r>
            <a:endParaRPr lang="en-US" sz="2800" b="1" dirty="0">
              <a:ea typeface="Segoe UI" panose="020B0502040204020203" pitchFamily="34" charset="0"/>
            </a:endParaRPr>
          </a:p>
          <a:p>
            <a:pPr marL="347472" indent="-347472">
              <a:lnSpc>
                <a:spcPct val="120000"/>
              </a:lnSpc>
              <a:spcBef>
                <a:spcPts val="200"/>
              </a:spcBef>
              <a:buFont typeface="Arial" panose="020B0604020202020204" pitchFamily="34" charset="0"/>
              <a:buChar char="•"/>
            </a:pPr>
            <a:r>
              <a:rPr lang="en-US" sz="2800" dirty="0">
                <a:ea typeface="Segoe UI" panose="020B0502040204020203" pitchFamily="34" charset="0"/>
              </a:rPr>
              <a:t>May be given based on shared clinical decision-making to adolescents 16-23 years who are not at increased risk (preferred age 16-18 years) </a:t>
            </a:r>
          </a:p>
          <a:p>
            <a:pPr marL="713232" lvl="1" indent="-347472">
              <a:lnSpc>
                <a:spcPct val="120000"/>
              </a:lnSpc>
              <a:spcBef>
                <a:spcPts val="200"/>
              </a:spcBef>
              <a:buFont typeface="Courier New" panose="02070309020205020404" pitchFamily="49" charset="0"/>
              <a:buChar char="o"/>
            </a:pPr>
            <a:r>
              <a:rPr lang="en-US" sz="2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Bexsero: 2 doses at least 1 month apart</a:t>
            </a:r>
          </a:p>
          <a:p>
            <a:pPr marL="713232" lvl="1" indent="-347472">
              <a:lnSpc>
                <a:spcPct val="120000"/>
              </a:lnSpc>
              <a:spcBef>
                <a:spcPts val="200"/>
              </a:spcBef>
              <a:buFont typeface="Courier New" panose="02070309020205020404" pitchFamily="49" charset="0"/>
              <a:buChar char="o"/>
            </a:pPr>
            <a:r>
              <a:rPr lang="en-US" sz="2800" dirty="0" err="1">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Trumenba</a:t>
            </a:r>
            <a:r>
              <a:rPr lang="en-US" sz="2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2 doses at least 6 months apart. If 2</a:t>
            </a:r>
            <a:r>
              <a:rPr lang="en-US" sz="2800" baseline="300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nd</a:t>
            </a:r>
            <a:r>
              <a:rPr lang="en-US" sz="2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dose given earlier than 6 months, give 3</a:t>
            </a:r>
            <a:r>
              <a:rPr lang="en-US" sz="2800" baseline="300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rd</a:t>
            </a:r>
            <a:r>
              <a:rPr lang="en-US" sz="2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dose at least 4 months after the 2</a:t>
            </a:r>
            <a:r>
              <a:rPr lang="en-US" sz="2800" baseline="300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nd</a:t>
            </a:r>
            <a:r>
              <a:rPr lang="en-US" sz="2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dose</a:t>
            </a:r>
          </a:p>
          <a:p>
            <a:endParaRPr lang="en-US" dirty="0"/>
          </a:p>
        </p:txBody>
      </p:sp>
      <p:sp>
        <p:nvSpPr>
          <p:cNvPr id="4" name="Text Placeholder 3">
            <a:extLst>
              <a:ext uri="{FF2B5EF4-FFF2-40B4-BE49-F238E27FC236}">
                <a16:creationId xmlns:a16="http://schemas.microsoft.com/office/drawing/2014/main" id="{1B4009CA-824F-40A7-B855-20F0A319A8BB}"/>
              </a:ext>
            </a:extLst>
          </p:cNvPr>
          <p:cNvSpPr>
            <a:spLocks noGrp="1"/>
          </p:cNvSpPr>
          <p:nvPr>
            <p:ph type="body" sz="quarter" idx="11"/>
          </p:nvPr>
        </p:nvSpPr>
        <p:spPr>
          <a:xfrm>
            <a:off x="838199" y="6332275"/>
            <a:ext cx="10515599" cy="397137"/>
          </a:xfrm>
        </p:spPr>
        <p:txBody>
          <a:bodyPr/>
          <a:lstStyle/>
          <a:p>
            <a:r>
              <a:rPr lang="en-US" sz="1000" dirty="0">
                <a:latin typeface="Segoe UI" panose="020B0502040204020203" pitchFamily="34" charset="0"/>
                <a:cs typeface="Segoe UI" panose="020B0502040204020203" pitchFamily="34" charset="0"/>
              </a:rPr>
              <a:t>MMWR / February 18, 2022 / 71(7);229-233     </a:t>
            </a:r>
            <a:r>
              <a:rPr lang="en-US" sz="1000" i="0" dirty="0">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https://www.cdc.gov/vaccines/schedules/hcp/imz/adult.html</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022362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5224-7AE3-418F-98F8-C7B0CFE72498}"/>
              </a:ext>
            </a:extLst>
          </p:cNvPr>
          <p:cNvSpPr>
            <a:spLocks noGrp="1"/>
          </p:cNvSpPr>
          <p:nvPr>
            <p:ph type="title"/>
          </p:nvPr>
        </p:nvSpPr>
        <p:spPr>
          <a:xfrm>
            <a:off x="838200" y="246324"/>
            <a:ext cx="10515600" cy="1146815"/>
          </a:xfrm>
        </p:spPr>
        <p:txBody>
          <a:bodyPr>
            <a:noAutofit/>
          </a:bodyPr>
          <a:lstStyle/>
          <a:p>
            <a:r>
              <a:rPr lang="en-US" dirty="0">
                <a:latin typeface="Segoe UI" panose="020B0502040204020203" pitchFamily="34" charset="0"/>
                <a:ea typeface="Segoe UI" panose="020B0502040204020203" pitchFamily="34" charset="0"/>
                <a:cs typeface="Segoe UI" panose="020B0502040204020203" pitchFamily="34" charset="0"/>
              </a:rPr>
              <a:t>Serogroup B Meningococcal Vaccines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Special Situations</a:t>
            </a:r>
            <a:endParaRPr lang="en-US" dirty="0"/>
          </a:p>
        </p:txBody>
      </p:sp>
      <p:sp>
        <p:nvSpPr>
          <p:cNvPr id="3" name="Content Placeholder 2">
            <a:extLst>
              <a:ext uri="{FF2B5EF4-FFF2-40B4-BE49-F238E27FC236}">
                <a16:creationId xmlns:a16="http://schemas.microsoft.com/office/drawing/2014/main" id="{3B96FA96-8E6A-415D-ADDB-49354C13063D}"/>
              </a:ext>
            </a:extLst>
          </p:cNvPr>
          <p:cNvSpPr>
            <a:spLocks noGrp="1"/>
          </p:cNvSpPr>
          <p:nvPr>
            <p:ph sz="quarter" idx="10"/>
          </p:nvPr>
        </p:nvSpPr>
        <p:spPr/>
        <p:txBody>
          <a:bodyPr/>
          <a:lstStyle/>
          <a:p>
            <a:pPr marL="347472" indent="-347472">
              <a:lnSpc>
                <a:spcPct val="120000"/>
              </a:lnSpc>
              <a:spcBef>
                <a:spcPts val="200"/>
              </a:spcBef>
              <a:buFont typeface="Arial" panose="020B0604020202020204" pitchFamily="34" charset="0"/>
              <a:buChar char="•"/>
            </a:pPr>
            <a:r>
              <a:rPr lang="en-US" dirty="0">
                <a:ea typeface="Segoe UI" panose="020B0502040204020203" pitchFamily="34" charset="0"/>
              </a:rPr>
              <a:t>Anatomic or functional asplenia, sickle cell disease, persistent complement component deficiency (including eculizumab use), or microbiologists routinely exposed to </a:t>
            </a:r>
            <a:r>
              <a:rPr lang="en-US" i="1" dirty="0">
                <a:ea typeface="Segoe UI" panose="020B0502040204020203" pitchFamily="34" charset="0"/>
              </a:rPr>
              <a:t>Neisseria meningitidis</a:t>
            </a:r>
            <a:endParaRPr lang="en-US" dirty="0">
              <a:ea typeface="Segoe UI" panose="020B0502040204020203" pitchFamily="34" charset="0"/>
            </a:endParaRPr>
          </a:p>
          <a:p>
            <a:pPr marL="713232" lvl="1" indent="-347472">
              <a:lnSpc>
                <a:spcPct val="12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Bexsero: 2-doses at least 1 month apart</a:t>
            </a:r>
          </a:p>
          <a:p>
            <a:pPr marL="713232" lvl="1" indent="-347472">
              <a:lnSpc>
                <a:spcPct val="120000"/>
              </a:lnSpc>
              <a:spcBef>
                <a:spcPts val="200"/>
              </a:spcBef>
              <a:buFont typeface="Courier New" panose="02070309020205020404" pitchFamily="49" charset="0"/>
              <a:buChar char="o"/>
            </a:pPr>
            <a:r>
              <a:rPr lang="en-US" dirty="0" err="1">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Trumenba</a:t>
            </a: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3-dose series at 0, 1-2, and 6 months</a:t>
            </a:r>
          </a:p>
          <a:p>
            <a:pPr marL="347472" indent="-347472">
              <a:lnSpc>
                <a:spcPct val="120000"/>
              </a:lnSpc>
              <a:spcBef>
                <a:spcPts val="200"/>
              </a:spcBef>
              <a:buFont typeface="Arial" panose="020B0604020202020204" pitchFamily="34" charset="0"/>
              <a:buChar char="•"/>
            </a:pPr>
            <a:r>
              <a:rPr lang="en-US" dirty="0">
                <a:ea typeface="Segoe UI" panose="020B0502040204020203" pitchFamily="34" charset="0"/>
              </a:rPr>
              <a:t>Bexsero and </a:t>
            </a:r>
            <a:r>
              <a:rPr lang="en-US" dirty="0" err="1">
                <a:ea typeface="Segoe UI" panose="020B0502040204020203" pitchFamily="34" charset="0"/>
              </a:rPr>
              <a:t>Trumenba</a:t>
            </a:r>
            <a:r>
              <a:rPr lang="en-US" dirty="0">
                <a:ea typeface="Segoe UI" panose="020B0502040204020203" pitchFamily="34" charset="0"/>
              </a:rPr>
              <a:t> are not interchangeable</a:t>
            </a:r>
          </a:p>
          <a:p>
            <a:pPr marL="347472" indent="-347472">
              <a:lnSpc>
                <a:spcPct val="120000"/>
              </a:lnSpc>
              <a:spcBef>
                <a:spcPts val="200"/>
              </a:spcBef>
              <a:buFont typeface="Arial" panose="020B0604020202020204" pitchFamily="34" charset="0"/>
              <a:buChar char="•"/>
            </a:pPr>
            <a:r>
              <a:rPr lang="en-US" b="1" dirty="0"/>
              <a:t>Delay </a:t>
            </a:r>
            <a:r>
              <a:rPr lang="en-US" b="1" dirty="0" err="1"/>
              <a:t>MenB</a:t>
            </a:r>
            <a:r>
              <a:rPr lang="en-US" b="1" dirty="0"/>
              <a:t> vaccine until after pregnancy unless at increased risk and vaccination benefits outweigh potential risks</a:t>
            </a:r>
            <a:endParaRPr lang="en-US" b="1" dirty="0">
              <a:ea typeface="Segoe UI" panose="020B0502040204020203" pitchFamily="34" charset="0"/>
            </a:endParaRPr>
          </a:p>
          <a:p>
            <a:endParaRPr lang="en-US" dirty="0"/>
          </a:p>
        </p:txBody>
      </p:sp>
      <p:sp>
        <p:nvSpPr>
          <p:cNvPr id="4" name="Text Placeholder 3">
            <a:extLst>
              <a:ext uri="{FF2B5EF4-FFF2-40B4-BE49-F238E27FC236}">
                <a16:creationId xmlns:a16="http://schemas.microsoft.com/office/drawing/2014/main" id="{FE1CF7D7-FECE-45F1-B767-B7C7F570836E}"/>
              </a:ext>
            </a:extLst>
          </p:cNvPr>
          <p:cNvSpPr>
            <a:spLocks noGrp="1"/>
          </p:cNvSpPr>
          <p:nvPr>
            <p:ph type="body" sz="quarter" idx="11"/>
          </p:nvPr>
        </p:nvSpPr>
        <p:spPr>
          <a:xfrm>
            <a:off x="838199" y="6332276"/>
            <a:ext cx="10515599" cy="279400"/>
          </a:xfrm>
        </p:spPr>
        <p:txBody>
          <a:bodyPr/>
          <a:lstStyle/>
          <a:p>
            <a:r>
              <a:rPr lang="en-US" sz="1000" dirty="0">
                <a:latin typeface="Segoe UI" panose="020B0502040204020203" pitchFamily="34" charset="0"/>
                <a:cs typeface="Segoe UI" panose="020B0502040204020203" pitchFamily="34" charset="0"/>
              </a:rPr>
              <a:t>MMWR / February 18, 2022 / 71(7);229-233     </a:t>
            </a:r>
            <a:r>
              <a:rPr lang="en-US" sz="1000" i="0" dirty="0">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https://www.cdc.gov/vaccines/schedules/hcp/imz/adult.html</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3518365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89B12-EDA6-4B06-8447-5F9A368D0093}"/>
              </a:ext>
            </a:extLst>
          </p:cNvPr>
          <p:cNvSpPr>
            <a:spLocks noGrp="1"/>
          </p:cNvSpPr>
          <p:nvPr>
            <p:ph type="title"/>
          </p:nvPr>
        </p:nvSpPr>
        <p:spPr>
          <a:xfrm>
            <a:off x="838200" y="246324"/>
            <a:ext cx="10515600" cy="1146815"/>
          </a:xfrm>
        </p:spPr>
        <p:txBody>
          <a:bodyPr>
            <a:noAutofit/>
          </a:bodyPr>
          <a:lstStyle/>
          <a:p>
            <a:r>
              <a:rPr lang="en-US" dirty="0"/>
              <a:t>Pneumococcal Conjugate Vaccines for Adults (PCV13, PCV15, PCV20 )</a:t>
            </a:r>
          </a:p>
        </p:txBody>
      </p:sp>
      <p:sp>
        <p:nvSpPr>
          <p:cNvPr id="3" name="Content Placeholder 2">
            <a:extLst>
              <a:ext uri="{FF2B5EF4-FFF2-40B4-BE49-F238E27FC236}">
                <a16:creationId xmlns:a16="http://schemas.microsoft.com/office/drawing/2014/main" id="{89A268AE-55BF-4039-BC8C-091C4C0D5753}"/>
              </a:ext>
            </a:extLst>
          </p:cNvPr>
          <p:cNvSpPr>
            <a:spLocks noGrp="1"/>
          </p:cNvSpPr>
          <p:nvPr>
            <p:ph sz="quarter" idx="10"/>
          </p:nvPr>
        </p:nvSpPr>
        <p:spPr/>
        <p:txBody>
          <a:bodyPr/>
          <a:lstStyle/>
          <a:p>
            <a:pPr>
              <a:spcBef>
                <a:spcPct val="50000"/>
              </a:spcBef>
            </a:pPr>
            <a:r>
              <a:rPr lang="en-US" b="1" dirty="0"/>
              <a:t>Routine vaccination</a:t>
            </a:r>
          </a:p>
          <a:p>
            <a:pPr marL="342900" indent="-342900">
              <a:lnSpc>
                <a:spcPct val="100000"/>
              </a:lnSpc>
              <a:spcBef>
                <a:spcPts val="200"/>
              </a:spcBef>
              <a:buFont typeface="Arial" panose="020B0604020202020204" pitchFamily="34" charset="0"/>
              <a:buChar char="•"/>
            </a:pPr>
            <a:r>
              <a:rPr lang="en-US" dirty="0"/>
              <a:t>1 dose of PCV15 (</a:t>
            </a:r>
            <a:r>
              <a:rPr lang="en-US" dirty="0" err="1"/>
              <a:t>Vaxneuvance</a:t>
            </a:r>
            <a:r>
              <a:rPr lang="en-US" dirty="0"/>
              <a:t>) or PCV20 (Prevnar20) for adults 65 years or older who have not previously received a pneumococcal conjugate vaccine or whose previous vaccination history is unknown. </a:t>
            </a:r>
            <a:r>
              <a:rPr lang="en-US" b="1" dirty="0"/>
              <a:t>If PCV20 (Prevnar20) is used, the pneumococcal series is complete.</a:t>
            </a:r>
            <a:endParaRPr lang="en-US" dirty="0"/>
          </a:p>
          <a:p>
            <a:pPr marL="342900" indent="-342900">
              <a:lnSpc>
                <a:spcPct val="100000"/>
              </a:lnSpc>
              <a:spcBef>
                <a:spcPts val="200"/>
              </a:spcBef>
              <a:buFont typeface="Arial" panose="020B0604020202020204" pitchFamily="34" charset="0"/>
              <a:buChar char="•"/>
            </a:pPr>
            <a:r>
              <a:rPr lang="en-US" dirty="0"/>
              <a:t>If PCV15 is used, a dose of PPSV23 should be administered at least 1 year after. </a:t>
            </a:r>
            <a:r>
              <a:rPr lang="en-US" i="1" dirty="0"/>
              <a:t>A minimum interval of 8 weeks can be considered in adults with an immunocompromising condition, cochlear implant, or cerebrospinal fluid leak.</a:t>
            </a:r>
          </a:p>
          <a:p>
            <a:pPr marL="342900" indent="-342900">
              <a:lnSpc>
                <a:spcPct val="100000"/>
              </a:lnSpc>
              <a:spcBef>
                <a:spcPts val="200"/>
              </a:spcBef>
              <a:buFont typeface="Arial" panose="020B0604020202020204" pitchFamily="34" charset="0"/>
              <a:buChar char="•"/>
            </a:pPr>
            <a:r>
              <a:rPr lang="en-US" b="1" dirty="0"/>
              <a:t>Adults who have previously received PCV13 (Prevnar13) should complete the previous PPSV23 recommendations. If PPSV23 is not available, one dose of PCV20 may be used to complete the series.</a:t>
            </a:r>
          </a:p>
          <a:p>
            <a:endParaRPr lang="en-US" dirty="0"/>
          </a:p>
        </p:txBody>
      </p:sp>
      <p:sp>
        <p:nvSpPr>
          <p:cNvPr id="4" name="Text Placeholder 3">
            <a:extLst>
              <a:ext uri="{FF2B5EF4-FFF2-40B4-BE49-F238E27FC236}">
                <a16:creationId xmlns:a16="http://schemas.microsoft.com/office/drawing/2014/main" id="{D5252AD6-4020-4383-BF7B-232BD513F26C}"/>
              </a:ext>
            </a:extLst>
          </p:cNvPr>
          <p:cNvSpPr>
            <a:spLocks noGrp="1"/>
          </p:cNvSpPr>
          <p:nvPr>
            <p:ph type="body" sz="quarter" idx="11"/>
          </p:nvPr>
        </p:nvSpPr>
        <p:spPr>
          <a:xfrm>
            <a:off x="838199" y="6332276"/>
            <a:ext cx="10515599" cy="279400"/>
          </a:xfrm>
        </p:spPr>
        <p:txBody>
          <a:bodyPr/>
          <a:lstStyle/>
          <a:p>
            <a:r>
              <a:rPr lang="en-US" sz="1000" i="0" dirty="0">
                <a:effectLst/>
                <a:latin typeface="Segoe UI" panose="020B0502040204020203" pitchFamily="34" charset="0"/>
                <a:cs typeface="Segoe UI" panose="020B0502040204020203" pitchFamily="34" charset="0"/>
              </a:rPr>
              <a:t>MMWR / January 28, 2022 / 71(4);109-117     </a:t>
            </a:r>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https://www.cdc.gov/vaccines/schedules/hcp/imz/adult.html</a:t>
            </a:r>
            <a:r>
              <a:rPr lang="en-US" sz="1000" dirty="0">
                <a:latin typeface="Segoe UI" panose="020B0502040204020203" pitchFamily="34" charset="0"/>
                <a:cs typeface="Segoe UI" panose="020B0502040204020203" pitchFamily="34" charset="0"/>
              </a:rPr>
              <a:t> </a:t>
            </a:r>
            <a:r>
              <a:rPr lang="en-US" sz="1200" b="1" i="0" dirty="0">
                <a:solidFill>
                  <a:srgbClr val="000000"/>
                </a:solidFill>
                <a:effectLst/>
                <a:latin typeface="Segoe UI" panose="020B0502040204020203" pitchFamily="34" charset="0"/>
                <a:cs typeface="Segoe UI" panose="020B0502040204020203" pitchFamily="34" charset="0"/>
              </a:rPr>
              <a:t>	</a:t>
            </a:r>
            <a:endParaRPr lang="en-US" dirty="0"/>
          </a:p>
        </p:txBody>
      </p:sp>
    </p:spTree>
    <p:extLst>
      <p:ext uri="{BB962C8B-B14F-4D97-AF65-F5344CB8AC3E}">
        <p14:creationId xmlns:p14="http://schemas.microsoft.com/office/powerpoint/2010/main" val="559011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662F-5E52-427A-970C-988B4DD955C6}"/>
              </a:ext>
            </a:extLst>
          </p:cNvPr>
          <p:cNvSpPr>
            <a:spLocks noGrp="1"/>
          </p:cNvSpPr>
          <p:nvPr>
            <p:ph type="title"/>
          </p:nvPr>
        </p:nvSpPr>
        <p:spPr>
          <a:xfrm>
            <a:off x="838200" y="245376"/>
            <a:ext cx="10515600" cy="1147763"/>
          </a:xfrm>
        </p:spPr>
        <p:txBody>
          <a:bodyPr>
            <a:noAutofit/>
          </a:bodyPr>
          <a:lstStyle/>
          <a:p>
            <a:r>
              <a:rPr lang="en-US" dirty="0"/>
              <a:t>Pneumococcal Conjugate Vaccines (PCV13, PCV15, PCV20 ) Special Situations</a:t>
            </a:r>
            <a:br>
              <a:rPr lang="en-US" dirty="0"/>
            </a:br>
            <a:endParaRPr lang="en-US" dirty="0"/>
          </a:p>
        </p:txBody>
      </p:sp>
      <p:sp>
        <p:nvSpPr>
          <p:cNvPr id="3" name="Content Placeholder 2">
            <a:extLst>
              <a:ext uri="{FF2B5EF4-FFF2-40B4-BE49-F238E27FC236}">
                <a16:creationId xmlns:a16="http://schemas.microsoft.com/office/drawing/2014/main" id="{7F190E84-CCF1-448F-B384-06BB68C7ABCF}"/>
              </a:ext>
            </a:extLst>
          </p:cNvPr>
          <p:cNvSpPr>
            <a:spLocks noGrp="1"/>
          </p:cNvSpPr>
          <p:nvPr>
            <p:ph sz="quarter" idx="10"/>
          </p:nvPr>
        </p:nvSpPr>
        <p:spPr/>
        <p:txBody>
          <a:bodyPr/>
          <a:lstStyle/>
          <a:p>
            <a:pPr marL="285750" indent="-285750">
              <a:spcBef>
                <a:spcPct val="50000"/>
              </a:spcBef>
              <a:buFont typeface="Arial" panose="020B0604020202020204" pitchFamily="34" charset="0"/>
              <a:buChar char="•"/>
            </a:pPr>
            <a:r>
              <a:rPr lang="en-US" sz="2800" dirty="0"/>
              <a:t>1 dose of PCV15 or PCV20, at least 1 year apart, for adults who have previously received PPSV23 but who have not received any pneumococcal conjugate vaccine, regardless of which vaccine is used.</a:t>
            </a:r>
          </a:p>
          <a:p>
            <a:pPr marL="342900" indent="-342900">
              <a:spcBef>
                <a:spcPct val="50000"/>
              </a:spcBef>
              <a:buFont typeface="Arial" panose="020B0604020202020204" pitchFamily="34" charset="0"/>
              <a:buChar char="•"/>
            </a:pPr>
            <a:r>
              <a:rPr lang="en-US" sz="2800" dirty="0"/>
              <a:t>1 dose of PCV15 or PCV20 for adults 19-64 years old with certain underlying medical conditions or other risk factors who have not previously received a pneumococcal conjugate vaccine or whose previous vaccination history is unknown. </a:t>
            </a:r>
            <a:r>
              <a:rPr lang="en-US" sz="2800" i="1" dirty="0"/>
              <a:t>A minimum interval of 8 weeks can be considered in adults with an immunocompromising condition, cochlear implant, or cerebrospinal fluid leak.</a:t>
            </a:r>
          </a:p>
          <a:p>
            <a:endParaRPr lang="en-US" dirty="0"/>
          </a:p>
        </p:txBody>
      </p:sp>
      <p:sp>
        <p:nvSpPr>
          <p:cNvPr id="4" name="Text Placeholder 3">
            <a:extLst>
              <a:ext uri="{FF2B5EF4-FFF2-40B4-BE49-F238E27FC236}">
                <a16:creationId xmlns:a16="http://schemas.microsoft.com/office/drawing/2014/main" id="{CF6517BE-0D42-4A2A-9149-74A0ECB05640}"/>
              </a:ext>
            </a:extLst>
          </p:cNvPr>
          <p:cNvSpPr>
            <a:spLocks noGrp="1"/>
          </p:cNvSpPr>
          <p:nvPr>
            <p:ph type="body" sz="quarter" idx="11"/>
          </p:nvPr>
        </p:nvSpPr>
        <p:spPr>
          <a:xfrm>
            <a:off x="838199" y="6332276"/>
            <a:ext cx="10515599" cy="280348"/>
          </a:xfrm>
        </p:spPr>
        <p:txBody>
          <a:bodyPr/>
          <a:lstStyle/>
          <a:p>
            <a:r>
              <a:rPr lang="en-US" sz="1000" i="0" dirty="0">
                <a:effectLst/>
                <a:latin typeface="Segoe UI" panose="020B0502040204020203" pitchFamily="34" charset="0"/>
                <a:cs typeface="Segoe UI" panose="020B0502040204020203" pitchFamily="34" charset="0"/>
              </a:rPr>
              <a:t>MMWR / January 28, 2022 / 71(4);109-117 </a:t>
            </a:r>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https://www.cdc.gov/vaccines/schedules/hcp/imz/adult.html</a:t>
            </a:r>
            <a:r>
              <a:rPr lang="en-US" sz="1000" dirty="0">
                <a:latin typeface="Segoe UI" panose="020B0502040204020203" pitchFamily="34" charset="0"/>
                <a:cs typeface="Segoe UI" panose="020B0502040204020203" pitchFamily="34" charset="0"/>
              </a:rPr>
              <a:t> </a:t>
            </a:r>
            <a:r>
              <a:rPr lang="en-US" sz="1200" b="1" i="0" dirty="0">
                <a:solidFill>
                  <a:srgbClr val="000000"/>
                </a:solidFill>
                <a:effectLst/>
                <a:latin typeface="Segoe UI" panose="020B0502040204020203" pitchFamily="34" charset="0"/>
                <a:cs typeface="Segoe UI" panose="020B0502040204020203" pitchFamily="34" charset="0"/>
              </a:rPr>
              <a:t>	</a:t>
            </a:r>
            <a:endParaRPr lang="en-US" dirty="0"/>
          </a:p>
        </p:txBody>
      </p:sp>
    </p:spTree>
    <p:extLst>
      <p:ext uri="{BB962C8B-B14F-4D97-AF65-F5344CB8AC3E}">
        <p14:creationId xmlns:p14="http://schemas.microsoft.com/office/powerpoint/2010/main" val="64471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E4DE-D429-4303-B153-A3D25A0DCB52}"/>
              </a:ext>
            </a:extLst>
          </p:cNvPr>
          <p:cNvSpPr>
            <a:spLocks noGrp="1"/>
          </p:cNvSpPr>
          <p:nvPr>
            <p:ph type="title"/>
          </p:nvPr>
        </p:nvSpPr>
        <p:spPr/>
        <p:txBody>
          <a:bodyPr/>
          <a:lstStyle/>
          <a:p>
            <a:r>
              <a:rPr lang="en-US" dirty="0"/>
              <a:t>Herd Immunity</a:t>
            </a:r>
          </a:p>
        </p:txBody>
      </p:sp>
      <p:graphicFrame>
        <p:nvGraphicFramePr>
          <p:cNvPr id="4" name="Content Placeholder 3">
            <a:extLst>
              <a:ext uri="{FF2B5EF4-FFF2-40B4-BE49-F238E27FC236}">
                <a16:creationId xmlns:a16="http://schemas.microsoft.com/office/drawing/2014/main" id="{D41E969A-7B40-4B1D-852D-77434E3F72C0}"/>
              </a:ext>
            </a:extLst>
          </p:cNvPr>
          <p:cNvGraphicFramePr>
            <a:graphicFrameLocks noGrp="1"/>
          </p:cNvGraphicFramePr>
          <p:nvPr>
            <p:ph sz="quarter" idx="10"/>
            <p:extLst>
              <p:ext uri="{D42A27DB-BD31-4B8C-83A1-F6EECF244321}">
                <p14:modId xmlns:p14="http://schemas.microsoft.com/office/powerpoint/2010/main" val="3714708318"/>
              </p:ext>
            </p:extLst>
          </p:nvPr>
        </p:nvGraphicFramePr>
        <p:xfrm>
          <a:off x="2238375" y="1638300"/>
          <a:ext cx="7305676" cy="4852470"/>
        </p:xfrm>
        <a:graphic>
          <a:graphicData uri="http://schemas.openxmlformats.org/drawingml/2006/table">
            <a:tbl>
              <a:tblPr firstRow="1" bandRow="1">
                <a:tableStyleId>{5C22544A-7EE6-4342-B048-85BDC9FD1C3A}</a:tableStyleId>
              </a:tblPr>
              <a:tblGrid>
                <a:gridCol w="2191703">
                  <a:extLst>
                    <a:ext uri="{9D8B030D-6E8A-4147-A177-3AD203B41FA5}">
                      <a16:colId xmlns:a16="http://schemas.microsoft.com/office/drawing/2014/main" val="20000"/>
                    </a:ext>
                  </a:extLst>
                </a:gridCol>
                <a:gridCol w="5113973">
                  <a:extLst>
                    <a:ext uri="{9D8B030D-6E8A-4147-A177-3AD203B41FA5}">
                      <a16:colId xmlns:a16="http://schemas.microsoft.com/office/drawing/2014/main" val="20001"/>
                    </a:ext>
                  </a:extLst>
                </a:gridCol>
              </a:tblGrid>
              <a:tr h="1046198">
                <a:tc>
                  <a:txBody>
                    <a:bodyPr/>
                    <a:lstStyle/>
                    <a:p>
                      <a:r>
                        <a:rPr lang="en-US" sz="2400" dirty="0">
                          <a:solidFill>
                            <a:schemeClr val="tx1"/>
                          </a:solidFill>
                        </a:rPr>
                        <a:t>VPD</a:t>
                      </a:r>
                    </a:p>
                  </a:txBody>
                  <a:tcPr>
                    <a:solidFill>
                      <a:schemeClr val="accent1"/>
                    </a:solidFill>
                  </a:tcPr>
                </a:tc>
                <a:tc>
                  <a:txBody>
                    <a:bodyPr/>
                    <a:lstStyle/>
                    <a:p>
                      <a:pPr algn="ctr"/>
                      <a:r>
                        <a:rPr lang="en-US" sz="2400" dirty="0">
                          <a:solidFill>
                            <a:schemeClr val="tx1"/>
                          </a:solidFill>
                        </a:rPr>
                        <a:t>Vaccination Rate</a:t>
                      </a:r>
                    </a:p>
                    <a:p>
                      <a:pPr algn="ctr"/>
                      <a:r>
                        <a:rPr lang="en-US" sz="2400" dirty="0">
                          <a:solidFill>
                            <a:schemeClr val="tx1"/>
                          </a:solidFill>
                        </a:rPr>
                        <a:t>Needed for </a:t>
                      </a:r>
                    </a:p>
                    <a:p>
                      <a:pPr algn="ctr"/>
                      <a:r>
                        <a:rPr lang="en-US" sz="2400" dirty="0">
                          <a:solidFill>
                            <a:schemeClr val="tx1"/>
                          </a:solidFill>
                        </a:rPr>
                        <a:t>Herd Immunity</a:t>
                      </a:r>
                    </a:p>
                  </a:txBody>
                  <a:tcPr>
                    <a:solidFill>
                      <a:schemeClr val="accent1"/>
                    </a:solidFill>
                  </a:tcPr>
                </a:tc>
                <a:extLst>
                  <a:ext uri="{0D108BD9-81ED-4DB2-BD59-A6C34878D82A}">
                    <a16:rowId xmlns:a16="http://schemas.microsoft.com/office/drawing/2014/main" val="10000"/>
                  </a:ext>
                </a:extLst>
              </a:tr>
              <a:tr h="582622">
                <a:tc>
                  <a:txBody>
                    <a:bodyPr/>
                    <a:lstStyle/>
                    <a:p>
                      <a:r>
                        <a:rPr lang="en-US" sz="2400" b="1" dirty="0">
                          <a:solidFill>
                            <a:schemeClr val="tx1"/>
                          </a:solidFill>
                        </a:rPr>
                        <a:t>Measles</a:t>
                      </a:r>
                    </a:p>
                  </a:txBody>
                  <a:tcPr>
                    <a:solidFill>
                      <a:schemeClr val="accent1"/>
                    </a:solidFill>
                  </a:tcPr>
                </a:tc>
                <a:tc>
                  <a:txBody>
                    <a:bodyPr/>
                    <a:lstStyle/>
                    <a:p>
                      <a:pPr algn="ctr"/>
                      <a:r>
                        <a:rPr lang="en-US" sz="2400" b="1" dirty="0">
                          <a:solidFill>
                            <a:srgbClr val="FF0000"/>
                          </a:solidFill>
                        </a:rPr>
                        <a:t>92-94%</a:t>
                      </a:r>
                    </a:p>
                  </a:txBody>
                  <a:tcPr>
                    <a:solidFill>
                      <a:schemeClr val="accent1"/>
                    </a:solidFill>
                  </a:tcPr>
                </a:tc>
                <a:extLst>
                  <a:ext uri="{0D108BD9-81ED-4DB2-BD59-A6C34878D82A}">
                    <a16:rowId xmlns:a16="http://schemas.microsoft.com/office/drawing/2014/main" val="10001"/>
                  </a:ext>
                </a:extLst>
              </a:tr>
              <a:tr h="734659">
                <a:tc>
                  <a:txBody>
                    <a:bodyPr/>
                    <a:lstStyle/>
                    <a:p>
                      <a:r>
                        <a:rPr lang="en-US" sz="2400" b="1" dirty="0">
                          <a:solidFill>
                            <a:schemeClr val="tx1"/>
                          </a:solidFill>
                        </a:rPr>
                        <a:t>Pertussis</a:t>
                      </a:r>
                    </a:p>
                  </a:txBody>
                  <a:tcPr>
                    <a:solidFill>
                      <a:schemeClr val="accent1"/>
                    </a:solidFill>
                  </a:tcPr>
                </a:tc>
                <a:tc>
                  <a:txBody>
                    <a:bodyPr/>
                    <a:lstStyle/>
                    <a:p>
                      <a:pPr algn="ctr"/>
                      <a:r>
                        <a:rPr lang="en-US" sz="2400" b="1" dirty="0">
                          <a:solidFill>
                            <a:schemeClr val="tx1"/>
                          </a:solidFill>
                        </a:rPr>
                        <a:t>92-94%</a:t>
                      </a:r>
                    </a:p>
                  </a:txBody>
                  <a:tcPr>
                    <a:solidFill>
                      <a:schemeClr val="accent1"/>
                    </a:solidFill>
                  </a:tcPr>
                </a:tc>
                <a:extLst>
                  <a:ext uri="{0D108BD9-81ED-4DB2-BD59-A6C34878D82A}">
                    <a16:rowId xmlns:a16="http://schemas.microsoft.com/office/drawing/2014/main" val="10002"/>
                  </a:ext>
                </a:extLst>
              </a:tr>
              <a:tr h="598603">
                <a:tc>
                  <a:txBody>
                    <a:bodyPr/>
                    <a:lstStyle/>
                    <a:p>
                      <a:r>
                        <a:rPr lang="en-US" sz="2400" b="1" dirty="0">
                          <a:solidFill>
                            <a:schemeClr val="tx1"/>
                          </a:solidFill>
                        </a:rPr>
                        <a:t>Diphtheria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3"/>
                  </a:ext>
                </a:extLst>
              </a:tr>
              <a:tr h="582622">
                <a:tc>
                  <a:txBody>
                    <a:bodyPr/>
                    <a:lstStyle/>
                    <a:p>
                      <a:r>
                        <a:rPr lang="en-US" sz="2400" b="1" dirty="0">
                          <a:solidFill>
                            <a:schemeClr val="tx1"/>
                          </a:solidFill>
                        </a:rPr>
                        <a:t>Rubella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4"/>
                  </a:ext>
                </a:extLst>
              </a:tr>
              <a:tr h="582622">
                <a:tc>
                  <a:txBody>
                    <a:bodyPr/>
                    <a:lstStyle/>
                    <a:p>
                      <a:r>
                        <a:rPr lang="en-US" sz="2400" b="1" dirty="0">
                          <a:solidFill>
                            <a:schemeClr val="tx1"/>
                          </a:solidFill>
                        </a:rPr>
                        <a:t>Mumps</a:t>
                      </a:r>
                    </a:p>
                  </a:txBody>
                  <a:tcPr>
                    <a:solidFill>
                      <a:schemeClr val="accent1"/>
                    </a:solidFill>
                  </a:tcPr>
                </a:tc>
                <a:tc>
                  <a:txBody>
                    <a:bodyPr/>
                    <a:lstStyle/>
                    <a:p>
                      <a:pPr algn="ctr"/>
                      <a:r>
                        <a:rPr lang="en-US" sz="2400" b="1" dirty="0">
                          <a:solidFill>
                            <a:srgbClr val="FF0000"/>
                          </a:solidFill>
                        </a:rPr>
                        <a:t>75-86%</a:t>
                      </a:r>
                    </a:p>
                  </a:txBody>
                  <a:tcPr>
                    <a:solidFill>
                      <a:schemeClr val="accent1"/>
                    </a:solidFill>
                  </a:tcPr>
                </a:tc>
                <a:extLst>
                  <a:ext uri="{0D108BD9-81ED-4DB2-BD59-A6C34878D82A}">
                    <a16:rowId xmlns:a16="http://schemas.microsoft.com/office/drawing/2014/main" val="10005"/>
                  </a:ext>
                </a:extLst>
              </a:tr>
              <a:tr h="582622">
                <a:tc>
                  <a:txBody>
                    <a:bodyPr/>
                    <a:lstStyle/>
                    <a:p>
                      <a:r>
                        <a:rPr lang="en-US" sz="2400" b="1" dirty="0">
                          <a:solidFill>
                            <a:schemeClr val="tx1"/>
                          </a:solidFill>
                        </a:rPr>
                        <a:t>Influenza</a:t>
                      </a:r>
                    </a:p>
                  </a:txBody>
                  <a:tcPr>
                    <a:solidFill>
                      <a:schemeClr val="accent1"/>
                    </a:solidFill>
                  </a:tcPr>
                </a:tc>
                <a:tc>
                  <a:txBody>
                    <a:bodyPr/>
                    <a:lstStyle/>
                    <a:p>
                      <a:pPr algn="ctr"/>
                      <a:r>
                        <a:rPr lang="en-US" sz="2400" b="1" dirty="0">
                          <a:solidFill>
                            <a:schemeClr val="tx1"/>
                          </a:solidFill>
                        </a:rPr>
                        <a:t>30-75%</a:t>
                      </a:r>
                    </a:p>
                  </a:txBody>
                  <a:tcPr>
                    <a:solidFill>
                      <a:schemeClr val="accent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800600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A8F993-F396-4F5B-9D5A-3EDC198D614F}"/>
              </a:ext>
            </a:extLst>
          </p:cNvPr>
          <p:cNvPicPr>
            <a:picLocks noChangeAspect="1"/>
          </p:cNvPicPr>
          <p:nvPr/>
        </p:nvPicPr>
        <p:blipFill>
          <a:blip r:embed="rId2"/>
          <a:stretch>
            <a:fillRect/>
          </a:stretch>
        </p:blipFill>
        <p:spPr>
          <a:xfrm>
            <a:off x="2114550" y="438150"/>
            <a:ext cx="7962900" cy="5981700"/>
          </a:xfrm>
          <a:prstGeom prst="rect">
            <a:avLst/>
          </a:prstGeom>
        </p:spPr>
      </p:pic>
      <p:sp>
        <p:nvSpPr>
          <p:cNvPr id="10" name="TextBox 9">
            <a:extLst>
              <a:ext uri="{FF2B5EF4-FFF2-40B4-BE49-F238E27FC236}">
                <a16:creationId xmlns:a16="http://schemas.microsoft.com/office/drawing/2014/main" id="{6D66C70A-25FB-4013-8180-46039796D42F}"/>
              </a:ext>
            </a:extLst>
          </p:cNvPr>
          <p:cNvSpPr txBox="1"/>
          <p:nvPr/>
        </p:nvSpPr>
        <p:spPr>
          <a:xfrm>
            <a:off x="-1" y="6611779"/>
            <a:ext cx="6442841" cy="246221"/>
          </a:xfrm>
          <a:prstGeom prst="rect">
            <a:avLst/>
          </a:prstGeom>
          <a:noFill/>
        </p:spPr>
        <p:txBody>
          <a:bodyPr wrap="square">
            <a:spAutoFit/>
          </a:bodyPr>
          <a:lstStyle/>
          <a:p>
            <a:r>
              <a:rPr lang="en-US" sz="1000" dirty="0">
                <a:latin typeface="Segoe UI" panose="020B0502040204020203" pitchFamily="34" charset="0"/>
                <a:cs typeface="Segoe UI" panose="020B0502040204020203" pitchFamily="34" charset="0"/>
              </a:rPr>
              <a:t>https://www.cdc.gov/vaccines/vpd/pneumo/downloads/pneumo-vaccine-timing.pdf</a:t>
            </a:r>
          </a:p>
        </p:txBody>
      </p:sp>
    </p:spTree>
    <p:extLst>
      <p:ext uri="{BB962C8B-B14F-4D97-AF65-F5344CB8AC3E}">
        <p14:creationId xmlns:p14="http://schemas.microsoft.com/office/powerpoint/2010/main" val="35250639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50D2-A36C-4EFF-9786-AF49B8822325}"/>
              </a:ext>
            </a:extLst>
          </p:cNvPr>
          <p:cNvSpPr>
            <a:spLocks noGrp="1"/>
          </p:cNvSpPr>
          <p:nvPr>
            <p:ph type="title"/>
          </p:nvPr>
        </p:nvSpPr>
        <p:spPr>
          <a:xfrm>
            <a:off x="838200" y="246324"/>
            <a:ext cx="10515600" cy="1146815"/>
          </a:xfrm>
        </p:spPr>
        <p:txBody>
          <a:bodyPr>
            <a:noAutofit/>
          </a:bodyPr>
          <a:lstStyle/>
          <a:p>
            <a:r>
              <a:rPr lang="en-US" dirty="0"/>
              <a:t>Pneumococcal Polysaccharide Vaccine for Adults (PPSV23)</a:t>
            </a:r>
          </a:p>
        </p:txBody>
      </p:sp>
      <p:sp>
        <p:nvSpPr>
          <p:cNvPr id="3" name="Content Placeholder 2">
            <a:extLst>
              <a:ext uri="{FF2B5EF4-FFF2-40B4-BE49-F238E27FC236}">
                <a16:creationId xmlns:a16="http://schemas.microsoft.com/office/drawing/2014/main" id="{423CE4BD-A861-4D88-865D-582A507121B2}"/>
              </a:ext>
            </a:extLst>
          </p:cNvPr>
          <p:cNvSpPr>
            <a:spLocks noGrp="1"/>
          </p:cNvSpPr>
          <p:nvPr>
            <p:ph sz="quarter" idx="10"/>
          </p:nvPr>
        </p:nvSpPr>
        <p:spPr/>
        <p:txBody>
          <a:bodyPr/>
          <a:lstStyle/>
          <a:p>
            <a:pPr>
              <a:lnSpc>
                <a:spcPct val="100000"/>
              </a:lnSpc>
              <a:spcBef>
                <a:spcPts val="200"/>
              </a:spcBef>
              <a:buFontTx/>
              <a:buNone/>
            </a:pPr>
            <a:r>
              <a:rPr lang="en-US" sz="2200" b="1" dirty="0"/>
              <a:t>Special situations</a:t>
            </a:r>
          </a:p>
          <a:p>
            <a:pPr marL="342900" indent="-342900">
              <a:lnSpc>
                <a:spcPct val="100000"/>
              </a:lnSpc>
              <a:spcBef>
                <a:spcPts val="200"/>
              </a:spcBef>
              <a:buFont typeface="Arial" panose="020B0604020202020204" pitchFamily="34" charset="0"/>
              <a:buChar char="•"/>
            </a:pPr>
            <a:r>
              <a:rPr lang="en-US" sz="2000" dirty="0"/>
              <a:t>1 dose of PPSV23 (Pneumovax) for:</a:t>
            </a:r>
          </a:p>
          <a:p>
            <a:pPr marL="708660" lvl="1" indent="-342900">
              <a:lnSpc>
                <a:spcPct val="100000"/>
              </a:lnSpc>
              <a:spcBef>
                <a:spcPts val="200"/>
              </a:spcBef>
              <a:buFont typeface="Courier New" panose="02070309020205020404" pitchFamily="49" charset="0"/>
              <a:buChar char="o"/>
            </a:pPr>
            <a:r>
              <a:rPr lang="en-US" sz="2000" dirty="0">
                <a:latin typeface="Segoe UI" panose="020B0502040204020203" pitchFamily="34" charset="0"/>
                <a:cs typeface="Segoe UI" panose="020B0502040204020203" pitchFamily="34" charset="0"/>
              </a:rPr>
              <a:t>Adults 65 years and older who have received PCV13 (Prevnar13) or PCV15 (</a:t>
            </a:r>
            <a:r>
              <a:rPr lang="en-US" sz="2000" dirty="0" err="1">
                <a:latin typeface="Segoe UI" panose="020B0502040204020203" pitchFamily="34" charset="0"/>
                <a:cs typeface="Segoe UI" panose="020B0502040204020203" pitchFamily="34" charset="0"/>
              </a:rPr>
              <a:t>Vaxneuvance</a:t>
            </a:r>
            <a:r>
              <a:rPr lang="en-US" sz="2000" dirty="0">
                <a:latin typeface="Segoe UI" panose="020B0502040204020203" pitchFamily="34" charset="0"/>
                <a:cs typeface="Segoe UI" panose="020B0502040204020203" pitchFamily="34" charset="0"/>
              </a:rPr>
              <a:t>) at least 1 year prior.</a:t>
            </a:r>
          </a:p>
          <a:p>
            <a:pPr marL="708660" lvl="1" indent="-342900">
              <a:lnSpc>
                <a:spcPct val="100000"/>
              </a:lnSpc>
              <a:spcBef>
                <a:spcPts val="200"/>
              </a:spcBef>
              <a:buFont typeface="Courier New" panose="02070309020205020404" pitchFamily="49" charset="0"/>
              <a:buChar char="o"/>
            </a:pPr>
            <a:r>
              <a:rPr lang="en-US" sz="2000" dirty="0">
                <a:latin typeface="Segoe UI" panose="020B0502040204020203" pitchFamily="34" charset="0"/>
                <a:cs typeface="Segoe UI" panose="020B0502040204020203" pitchFamily="34" charset="0"/>
              </a:rPr>
              <a:t>Persons aged 2 through 18 years who have received PCV13 (Prevnar13) with certain medical conditions that increase their risk for pneumococcal infection (a second dose may be required). </a:t>
            </a:r>
          </a:p>
          <a:p>
            <a:pPr marL="708660" lvl="1" indent="-342900">
              <a:lnSpc>
                <a:spcPct val="100000"/>
              </a:lnSpc>
              <a:spcBef>
                <a:spcPts val="200"/>
              </a:spcBef>
              <a:buFont typeface="Courier New" panose="02070309020205020404" pitchFamily="49" charset="0"/>
              <a:buChar char="o"/>
            </a:pPr>
            <a:r>
              <a:rPr lang="en-US" sz="2000" dirty="0">
                <a:latin typeface="Segoe UI" panose="020B0502040204020203" pitchFamily="34" charset="0"/>
                <a:cs typeface="Segoe UI" panose="020B0502040204020203" pitchFamily="34" charset="0"/>
              </a:rPr>
              <a:t>Persons 19 through 64 years who have received PCV13 or PCV15 with an underlying medical condition or risk factor. </a:t>
            </a:r>
            <a:r>
              <a:rPr lang="en-US" sz="2000" i="1" dirty="0">
                <a:latin typeface="Segoe UI" panose="020B0502040204020203" pitchFamily="34" charset="0"/>
                <a:cs typeface="Segoe UI" panose="020B0502040204020203" pitchFamily="34" charset="0"/>
              </a:rPr>
              <a:t>A minimum interval of 8 weeks can be considered in adults with an immunocompromising condition, cochlear implant, or cerebrospinal fluid leak.</a:t>
            </a:r>
            <a:endParaRPr lang="en-US" sz="2000" dirty="0">
              <a:latin typeface="Segoe UI" panose="020B0502040204020203" pitchFamily="34" charset="0"/>
              <a:cs typeface="Segoe UI" panose="020B0502040204020203" pitchFamily="34" charset="0"/>
            </a:endParaRPr>
          </a:p>
          <a:p>
            <a:pPr marL="342900" lvl="1" indent="-342900">
              <a:lnSpc>
                <a:spcPct val="100000"/>
              </a:lnSpc>
              <a:spcBef>
                <a:spcPts val="200"/>
              </a:spcBef>
            </a:pPr>
            <a:r>
              <a:rPr lang="en-US" sz="2000" dirty="0">
                <a:latin typeface="Segoe UI" panose="020B0502040204020203" pitchFamily="34" charset="0"/>
                <a:cs typeface="Segoe UI" panose="020B0502040204020203" pitchFamily="34" charset="0"/>
              </a:rPr>
              <a:t>Revaccination not recommended for most persons until they reach age 65</a:t>
            </a:r>
          </a:p>
          <a:p>
            <a:endParaRPr lang="en-US" dirty="0"/>
          </a:p>
        </p:txBody>
      </p:sp>
      <p:sp>
        <p:nvSpPr>
          <p:cNvPr id="4" name="Text Placeholder 3">
            <a:extLst>
              <a:ext uri="{FF2B5EF4-FFF2-40B4-BE49-F238E27FC236}">
                <a16:creationId xmlns:a16="http://schemas.microsoft.com/office/drawing/2014/main" id="{9ED9FB74-5119-446A-95E0-8739B59E9841}"/>
              </a:ext>
            </a:extLst>
          </p:cNvPr>
          <p:cNvSpPr>
            <a:spLocks noGrp="1"/>
          </p:cNvSpPr>
          <p:nvPr>
            <p:ph type="body" sz="quarter" idx="11"/>
          </p:nvPr>
        </p:nvSpPr>
        <p:spPr>
          <a:xfrm>
            <a:off x="838199" y="6332276"/>
            <a:ext cx="10515599" cy="279400"/>
          </a:xfrm>
        </p:spPr>
        <p:txBody>
          <a:bodyPr/>
          <a:lstStyle/>
          <a:p>
            <a:r>
              <a:rPr lang="en-US" sz="1000" i="0" dirty="0">
                <a:effectLst/>
                <a:latin typeface="Segoe UI" panose="020B0502040204020203" pitchFamily="34" charset="0"/>
                <a:cs typeface="Segoe UI" panose="020B0502040204020203" pitchFamily="34" charset="0"/>
              </a:rPr>
              <a:t>MMWR / January 28, 2022 / 71(4);109-117     </a:t>
            </a:r>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https://www.cdc.gov/vaccines/schedules/hcp/imz/adult.html</a:t>
            </a:r>
            <a:endParaRPr lang="en-US" sz="1000" dirty="0"/>
          </a:p>
        </p:txBody>
      </p:sp>
    </p:spTree>
    <p:extLst>
      <p:ext uri="{BB962C8B-B14F-4D97-AF65-F5344CB8AC3E}">
        <p14:creationId xmlns:p14="http://schemas.microsoft.com/office/powerpoint/2010/main" val="3026759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51156-2F07-4962-9DC7-569FBC82883B}"/>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Varicella Immunity</a:t>
            </a:r>
            <a:endParaRPr lang="en-US" dirty="0"/>
          </a:p>
        </p:txBody>
      </p:sp>
      <p:sp>
        <p:nvSpPr>
          <p:cNvPr id="3" name="Content Placeholder 2">
            <a:extLst>
              <a:ext uri="{FF2B5EF4-FFF2-40B4-BE49-F238E27FC236}">
                <a16:creationId xmlns:a16="http://schemas.microsoft.com/office/drawing/2014/main" id="{B99AF085-CC5C-4672-B7E0-8540A80B7D43}"/>
              </a:ext>
            </a:extLst>
          </p:cNvPr>
          <p:cNvSpPr>
            <a:spLocks noGrp="1"/>
          </p:cNvSpPr>
          <p:nvPr>
            <p:ph sz="quarter" idx="10"/>
          </p:nvPr>
        </p:nvSpPr>
        <p:spPr/>
        <p:txBody>
          <a:bodyPr/>
          <a:lstStyle/>
          <a:p>
            <a:pPr marL="347472" indent="-347472">
              <a:lnSpc>
                <a:spcPct val="120000"/>
              </a:lnSpc>
              <a:spcBef>
                <a:spcPts val="200"/>
              </a:spcBef>
            </a:pPr>
            <a:r>
              <a:rPr lang="en-US" sz="2400" dirty="0">
                <a:latin typeface="Segoe UI" panose="020B0502040204020203" pitchFamily="34" charset="0"/>
                <a:ea typeface="Segoe UI" panose="020B0502040204020203" pitchFamily="34" charset="0"/>
                <a:cs typeface="Segoe UI" panose="020B0502040204020203" pitchFamily="34" charset="0"/>
              </a:rPr>
              <a:t>ACIP considers evidence of immunity to varicella to be: </a:t>
            </a:r>
          </a:p>
          <a:p>
            <a:pPr marL="347472" indent="-347472">
              <a:lnSpc>
                <a:spcPct val="120000"/>
              </a:lnSpc>
              <a:spcBef>
                <a:spcPts val="200"/>
              </a:spcBef>
            </a:pPr>
            <a:r>
              <a:rPr lang="en-US" sz="2400" dirty="0">
                <a:latin typeface="Segoe UI" panose="020B0502040204020203" pitchFamily="34" charset="0"/>
                <a:ea typeface="Segoe UI" panose="020B0502040204020203" pitchFamily="34" charset="0"/>
                <a:cs typeface="Segoe UI" panose="020B0502040204020203" pitchFamily="34" charset="0"/>
              </a:rPr>
              <a:t>•  Documentation of 2 doses of vaccine given no earlier than age 12 months, with at least 3 months between doses for children younger than age 13 years, or at least 4 weeks between doses for people aged 13 years and older </a:t>
            </a:r>
          </a:p>
          <a:p>
            <a:pPr marL="347472" indent="-347472">
              <a:lnSpc>
                <a:spcPct val="120000"/>
              </a:lnSpc>
              <a:spcBef>
                <a:spcPts val="200"/>
              </a:spcBef>
            </a:pPr>
            <a:r>
              <a:rPr lang="en-US" sz="2400" dirty="0">
                <a:latin typeface="Segoe UI" panose="020B0502040204020203" pitchFamily="34" charset="0"/>
                <a:ea typeface="Segoe UI" panose="020B0502040204020203" pitchFamily="34" charset="0"/>
                <a:cs typeface="Segoe UI" panose="020B0502040204020203" pitchFamily="34" charset="0"/>
              </a:rPr>
              <a:t>•  U.S.-born before 1980* </a:t>
            </a:r>
            <a:r>
              <a:rPr lang="en-US" sz="2400" dirty="0">
                <a:ea typeface="Segoe UI" panose="020B0502040204020203" pitchFamily="34" charset="0"/>
              </a:rPr>
              <a:t>(year of birth is not considered as evidence of immunity for healthcare personnel, and pregnant women) </a:t>
            </a:r>
            <a:endParaRPr lang="en-US" sz="2400" dirty="0">
              <a:latin typeface="Segoe UI" panose="020B0502040204020203" pitchFamily="34" charset="0"/>
              <a:ea typeface="Segoe UI" panose="020B0502040204020203" pitchFamily="34" charset="0"/>
              <a:cs typeface="Segoe UI" panose="020B0502040204020203" pitchFamily="34" charset="0"/>
            </a:endParaRPr>
          </a:p>
          <a:p>
            <a:pPr marL="347472" indent="-347472">
              <a:lnSpc>
                <a:spcPct val="120000"/>
              </a:lnSpc>
              <a:spcBef>
                <a:spcPts val="200"/>
              </a:spcBef>
            </a:pPr>
            <a:r>
              <a:rPr lang="en-US" sz="2400" dirty="0">
                <a:latin typeface="Segoe UI" panose="020B0502040204020203" pitchFamily="34" charset="0"/>
                <a:ea typeface="Segoe UI" panose="020B0502040204020203" pitchFamily="34" charset="0"/>
                <a:cs typeface="Segoe UI" panose="020B0502040204020203" pitchFamily="34" charset="0"/>
              </a:rPr>
              <a:t>•  A healthcare provider's diagnosis of herpes zoster, varicella or history of varicella disease </a:t>
            </a:r>
          </a:p>
          <a:p>
            <a:pPr marL="347472" indent="-347472">
              <a:lnSpc>
                <a:spcPct val="120000"/>
              </a:lnSpc>
              <a:spcBef>
                <a:spcPts val="200"/>
              </a:spcBef>
            </a:pPr>
            <a:r>
              <a:rPr lang="en-US" sz="2400" dirty="0">
                <a:latin typeface="Segoe UI" panose="020B0502040204020203" pitchFamily="34" charset="0"/>
                <a:ea typeface="Segoe UI" panose="020B0502040204020203" pitchFamily="34" charset="0"/>
                <a:cs typeface="Segoe UI" panose="020B0502040204020203" pitchFamily="34" charset="0"/>
              </a:rPr>
              <a:t>•  Laboratory evidence of immunity to or confirmation of disease </a:t>
            </a:r>
          </a:p>
          <a:p>
            <a:endParaRPr lang="en-US" dirty="0"/>
          </a:p>
        </p:txBody>
      </p:sp>
      <p:sp>
        <p:nvSpPr>
          <p:cNvPr id="4" name="Text Placeholder 3">
            <a:extLst>
              <a:ext uri="{FF2B5EF4-FFF2-40B4-BE49-F238E27FC236}">
                <a16:creationId xmlns:a16="http://schemas.microsoft.com/office/drawing/2014/main" id="{1B07F536-D917-46AB-A965-91096A9A3CF3}"/>
              </a:ext>
            </a:extLst>
          </p:cNvPr>
          <p:cNvSpPr>
            <a:spLocks noGrp="1"/>
          </p:cNvSpPr>
          <p:nvPr>
            <p:ph type="body" sz="quarter" idx="11"/>
          </p:nvPr>
        </p:nvSpPr>
        <p:spPr/>
        <p:txBody>
          <a:bodyPr/>
          <a:lstStyle/>
          <a:p>
            <a:r>
              <a:rPr lang="en-US" sz="1000" dirty="0">
                <a:latin typeface="Segoe UI"/>
              </a:rPr>
              <a:t>MMWR / June 22, 2007 /56(RR-4);16-17</a:t>
            </a:r>
          </a:p>
          <a:p>
            <a:endParaRPr lang="en-US" dirty="0"/>
          </a:p>
        </p:txBody>
      </p:sp>
    </p:spTree>
    <p:extLst>
      <p:ext uri="{BB962C8B-B14F-4D97-AF65-F5344CB8AC3E}">
        <p14:creationId xmlns:p14="http://schemas.microsoft.com/office/powerpoint/2010/main" val="2630589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D90FB-7716-40F0-9FC0-A8D05A4ED943}"/>
              </a:ext>
            </a:extLst>
          </p:cNvPr>
          <p:cNvSpPr>
            <a:spLocks noGrp="1"/>
          </p:cNvSpPr>
          <p:nvPr>
            <p:ph type="title"/>
          </p:nvPr>
        </p:nvSpPr>
        <p:spPr/>
        <p:txBody>
          <a:bodyPr/>
          <a:lstStyle/>
          <a:p>
            <a:r>
              <a:rPr lang="en-US" dirty="0"/>
              <a:t>Zoster (RZV)</a:t>
            </a:r>
          </a:p>
        </p:txBody>
      </p:sp>
      <p:sp>
        <p:nvSpPr>
          <p:cNvPr id="3" name="Content Placeholder 2">
            <a:extLst>
              <a:ext uri="{FF2B5EF4-FFF2-40B4-BE49-F238E27FC236}">
                <a16:creationId xmlns:a16="http://schemas.microsoft.com/office/drawing/2014/main" id="{0005D978-4819-4417-AF13-4E4846355CFA}"/>
              </a:ext>
            </a:extLst>
          </p:cNvPr>
          <p:cNvSpPr>
            <a:spLocks noGrp="1"/>
          </p:cNvSpPr>
          <p:nvPr>
            <p:ph sz="quarter" idx="10"/>
          </p:nvPr>
        </p:nvSpPr>
        <p:spPr/>
        <p:txBody>
          <a:bodyPr/>
          <a:lstStyle/>
          <a:p>
            <a:pPr>
              <a:lnSpc>
                <a:spcPct val="100000"/>
              </a:lnSpc>
              <a:spcBef>
                <a:spcPts val="200"/>
              </a:spcBef>
            </a:pPr>
            <a:r>
              <a:rPr lang="en-US" sz="2000" b="1" dirty="0"/>
              <a:t>Routine vaccination</a:t>
            </a:r>
          </a:p>
          <a:p>
            <a:pPr marL="347472" indent="-347472">
              <a:lnSpc>
                <a:spcPct val="100000"/>
              </a:lnSpc>
              <a:spcBef>
                <a:spcPts val="200"/>
              </a:spcBef>
              <a:buFont typeface="Arial" panose="020B0604020202020204" pitchFamily="34" charset="0"/>
              <a:buChar char="•"/>
            </a:pPr>
            <a:r>
              <a:rPr lang="en-US" sz="2000" dirty="0"/>
              <a:t>Administer 2 doses of the recombinant zoster vaccine (RZV, Shingrix) 2-6 months apart (minimal interval: 4 weeks) to adults aged 50 years or older regardless of past episode of herpes zoster or receipt of zoster live vaccine (ZVL, Zostavax); dose should be repeated if administered too soon</a:t>
            </a:r>
          </a:p>
          <a:p>
            <a:pPr marL="347472" indent="-347472">
              <a:lnSpc>
                <a:spcPct val="100000"/>
              </a:lnSpc>
              <a:spcBef>
                <a:spcPts val="200"/>
              </a:spcBef>
              <a:buFont typeface="Arial" panose="020B0604020202020204" pitchFamily="34" charset="0"/>
              <a:buChar char="•"/>
            </a:pPr>
            <a:r>
              <a:rPr lang="en-US" sz="2000" dirty="0"/>
              <a:t>For adults who previously received ZVL, administer 2 doses of RZV at least 2 months after ZVL</a:t>
            </a:r>
          </a:p>
          <a:p>
            <a:pPr marL="285750" indent="-285750">
              <a:lnSpc>
                <a:spcPct val="100000"/>
              </a:lnSpc>
              <a:spcBef>
                <a:spcPts val="200"/>
              </a:spcBef>
              <a:buFont typeface="Arial" panose="020B0604020202020204" pitchFamily="34" charset="0"/>
              <a:buChar char="•"/>
            </a:pPr>
            <a:r>
              <a:rPr lang="en-US" sz="2000" b="0" i="0" dirty="0">
                <a:solidFill>
                  <a:srgbClr val="202124"/>
                </a:solidFill>
                <a:effectLst/>
              </a:rPr>
              <a:t>Zostavax is no longer available in the United States</a:t>
            </a:r>
            <a:endParaRPr lang="en-US" sz="2000" b="1" dirty="0"/>
          </a:p>
          <a:p>
            <a:pPr>
              <a:lnSpc>
                <a:spcPct val="100000"/>
              </a:lnSpc>
              <a:spcBef>
                <a:spcPts val="200"/>
              </a:spcBef>
            </a:pPr>
            <a:r>
              <a:rPr lang="en-US" sz="2000" b="1" dirty="0"/>
              <a:t>Special situations</a:t>
            </a:r>
          </a:p>
          <a:p>
            <a:pPr marL="342900" indent="-342900">
              <a:lnSpc>
                <a:spcPct val="100000"/>
              </a:lnSpc>
              <a:spcBef>
                <a:spcPts val="200"/>
              </a:spcBef>
              <a:buFont typeface="Arial" panose="020B0604020202020204" pitchFamily="34" charset="0"/>
              <a:buChar char="•"/>
            </a:pPr>
            <a:r>
              <a:rPr lang="en-US" sz="2000" dirty="0"/>
              <a:t>There is currently no ACIP recommendation for RZV during pregnancy; consider delaying until after pregnancy</a:t>
            </a:r>
          </a:p>
          <a:p>
            <a:pPr marL="342900" indent="-342900">
              <a:lnSpc>
                <a:spcPct val="100000"/>
              </a:lnSpc>
              <a:spcBef>
                <a:spcPts val="200"/>
              </a:spcBef>
              <a:buFont typeface="Arial" panose="020B0604020202020204" pitchFamily="34" charset="0"/>
              <a:buChar char="•"/>
            </a:pPr>
            <a:r>
              <a:rPr lang="en-US" sz="2000" dirty="0"/>
              <a:t>Persons ages 19 years or older with immunocompromising conditions, including HIV</a:t>
            </a:r>
          </a:p>
          <a:p>
            <a:endParaRPr lang="en-US" dirty="0"/>
          </a:p>
        </p:txBody>
      </p:sp>
      <p:sp>
        <p:nvSpPr>
          <p:cNvPr id="4" name="Text Placeholder 3">
            <a:extLst>
              <a:ext uri="{FF2B5EF4-FFF2-40B4-BE49-F238E27FC236}">
                <a16:creationId xmlns:a16="http://schemas.microsoft.com/office/drawing/2014/main" id="{0DCF5461-EE52-4433-B7C2-374CE2CAA73C}"/>
              </a:ext>
            </a:extLst>
          </p:cNvPr>
          <p:cNvSpPr>
            <a:spLocks noGrp="1"/>
          </p:cNvSpPr>
          <p:nvPr>
            <p:ph type="body" sz="quarter" idx="11"/>
          </p:nvPr>
        </p:nvSpPr>
        <p:spPr>
          <a:xfrm>
            <a:off x="838199" y="6332276"/>
            <a:ext cx="10515599" cy="280348"/>
          </a:xfrm>
        </p:spPr>
        <p:txBody>
          <a:bodyPr/>
          <a:lstStyle/>
          <a:p>
            <a:r>
              <a:rPr lang="en-US" sz="1000" dirty="0">
                <a:latin typeface="Segoe UI" panose="020B0502040204020203" pitchFamily="34" charset="0"/>
                <a:cs typeface="Segoe UI" panose="020B0502040204020203" pitchFamily="34" charset="0"/>
              </a:rPr>
              <a:t>MMWR / February 18, 2022 / 71(7);229-233     </a:t>
            </a:r>
            <a:r>
              <a:rPr lang="en-US" sz="1000" i="0" dirty="0">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https://www.cdc.gov/vaccines/schedules/hcp/imz/adult.html</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538481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6CDE-728C-4879-ABDC-C3B80BF727ED}"/>
              </a:ext>
            </a:extLst>
          </p:cNvPr>
          <p:cNvSpPr>
            <a:spLocks noGrp="1"/>
          </p:cNvSpPr>
          <p:nvPr>
            <p:ph type="title"/>
          </p:nvPr>
        </p:nvSpPr>
        <p:spPr/>
        <p:txBody>
          <a:bodyPr/>
          <a:lstStyle/>
          <a:p>
            <a:r>
              <a:rPr lang="en-US" dirty="0"/>
              <a:t>COVID-19 Vaccines for Adults (mRNA)</a:t>
            </a:r>
          </a:p>
        </p:txBody>
      </p:sp>
      <p:sp>
        <p:nvSpPr>
          <p:cNvPr id="3" name="Content Placeholder 2">
            <a:extLst>
              <a:ext uri="{FF2B5EF4-FFF2-40B4-BE49-F238E27FC236}">
                <a16:creationId xmlns:a16="http://schemas.microsoft.com/office/drawing/2014/main" id="{BDE06636-6619-4C36-A7D3-CE45F10FB7DE}"/>
              </a:ext>
            </a:extLst>
          </p:cNvPr>
          <p:cNvSpPr>
            <a:spLocks noGrp="1"/>
          </p:cNvSpPr>
          <p:nvPr>
            <p:ph sz="quarter" idx="10"/>
          </p:nvPr>
        </p:nvSpPr>
        <p:spPr/>
        <p:txBody>
          <a:bodyPr/>
          <a:lstStyle/>
          <a:p>
            <a:pPr marL="342900" indent="-342900">
              <a:buFont typeface="Arial" panose="020B0604020202020204" pitchFamily="34" charset="0"/>
              <a:buChar char="•"/>
            </a:pPr>
            <a:r>
              <a:rPr lang="en-US" dirty="0"/>
              <a:t>Administer 2 doses of any mRNA COVID-19 vaccine, (minimum interval of 3-8 weeks between dose 1 and dose 2 for Pfizer-BioNTech; 4-8 weeks between dose 1 and dose 2 for Moderna) to adults 18 years or older who </a:t>
            </a:r>
            <a:r>
              <a:rPr lang="en-US" b="1" dirty="0"/>
              <a:t>are not moderately or severely immunocompromised </a:t>
            </a:r>
            <a:r>
              <a:rPr lang="en-US" dirty="0"/>
              <a:t>as part of the primary series, with a</a:t>
            </a:r>
            <a:r>
              <a:rPr lang="en-US" dirty="0">
                <a:latin typeface="Segoe UI" panose="020B0502040204020203" pitchFamily="34" charset="0"/>
                <a:cs typeface="Segoe UI" panose="020B0502040204020203" pitchFamily="34" charset="0"/>
              </a:rPr>
              <a:t> booster dose recommended at least 5 months after dose 2</a:t>
            </a:r>
          </a:p>
          <a:p>
            <a:pPr marL="342900" indent="-342900">
              <a:buFont typeface="Arial" panose="020B0604020202020204" pitchFamily="34" charset="0"/>
              <a:buChar char="•"/>
            </a:pPr>
            <a:r>
              <a:rPr lang="en-US" dirty="0"/>
              <a:t>Administer 3 doses of any mRNA COVID-19 vaccine (minimum interval of 3 weeks between dose 1 and dose 2 for Pfizer-BioNTech; 4 weeks between dose 1 and dose 2 for Moderna; and 4 weeks between dose 2 and dose 3) to adults 18 years or older who </a:t>
            </a:r>
            <a:r>
              <a:rPr lang="en-US" b="1" dirty="0"/>
              <a:t>are moderately or severely immunocompromised </a:t>
            </a:r>
            <a:r>
              <a:rPr lang="en-US" dirty="0"/>
              <a:t>as part of the primary series, with a</a:t>
            </a:r>
            <a:r>
              <a:rPr lang="en-US" dirty="0">
                <a:latin typeface="Segoe UI" panose="020B0502040204020203" pitchFamily="34" charset="0"/>
                <a:cs typeface="Segoe UI" panose="020B0502040204020203" pitchFamily="34" charset="0"/>
              </a:rPr>
              <a:t> booster dose recommended at least 12 weeks after dose 3</a:t>
            </a:r>
          </a:p>
          <a:p>
            <a:endParaRPr lang="en-US" dirty="0"/>
          </a:p>
        </p:txBody>
      </p:sp>
      <p:sp>
        <p:nvSpPr>
          <p:cNvPr id="4" name="Text Placeholder 3">
            <a:extLst>
              <a:ext uri="{FF2B5EF4-FFF2-40B4-BE49-F238E27FC236}">
                <a16:creationId xmlns:a16="http://schemas.microsoft.com/office/drawing/2014/main" id="{391B9C65-AF5E-496C-B23B-DCF799853EFC}"/>
              </a:ext>
            </a:extLst>
          </p:cNvPr>
          <p:cNvSpPr>
            <a:spLocks noGrp="1"/>
          </p:cNvSpPr>
          <p:nvPr>
            <p:ph type="body" sz="quarter" idx="11"/>
          </p:nvPr>
        </p:nvSpPr>
        <p:spPr>
          <a:xfrm>
            <a:off x="838199" y="6332276"/>
            <a:ext cx="10515599" cy="280348"/>
          </a:xfrm>
        </p:spPr>
        <p:txBody>
          <a:bodyPr/>
          <a:lstStyle/>
          <a:p>
            <a:r>
              <a:rPr lang="en-US" sz="1000" b="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https://www.cdc.gov/coronavirus/2019-ncov/vaccines/recommendations/adolescents.html</a:t>
            </a:r>
            <a:r>
              <a:rPr lang="en-US" sz="1000" b="0" dirty="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https://www.cdc.gov/vaccines/covid-19/clinical-considerations/interim-considerations-us.html#recommendations</a:t>
            </a:r>
            <a:r>
              <a:rPr lang="en-US" sz="1000" dirty="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https://www.cdc.gov/vaccines/covid-19/downloads/COVID-19-immunization-schedule-ages-5yrs-older.pdf</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574705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7C8B-70F9-45E5-8DB3-49FDBEBF0F63}"/>
              </a:ext>
            </a:extLst>
          </p:cNvPr>
          <p:cNvSpPr>
            <a:spLocks noGrp="1"/>
          </p:cNvSpPr>
          <p:nvPr>
            <p:ph type="title"/>
          </p:nvPr>
        </p:nvSpPr>
        <p:spPr/>
        <p:txBody>
          <a:bodyPr/>
          <a:lstStyle/>
          <a:p>
            <a:r>
              <a:rPr lang="en-US" dirty="0"/>
              <a:t>COVID-19 Vaccines for Adults (Viral vector)</a:t>
            </a:r>
          </a:p>
        </p:txBody>
      </p:sp>
      <p:sp>
        <p:nvSpPr>
          <p:cNvPr id="3" name="Content Placeholder 2">
            <a:extLst>
              <a:ext uri="{FF2B5EF4-FFF2-40B4-BE49-F238E27FC236}">
                <a16:creationId xmlns:a16="http://schemas.microsoft.com/office/drawing/2014/main" id="{28536C98-EE70-4EB9-8E1E-0CE43AFE5270}"/>
              </a:ext>
            </a:extLst>
          </p:cNvPr>
          <p:cNvSpPr>
            <a:spLocks noGrp="1"/>
          </p:cNvSpPr>
          <p:nvPr>
            <p:ph sz="quarter" idx="10"/>
          </p:nvPr>
        </p:nvSpPr>
        <p:spPr/>
        <p:txBody>
          <a:bodyPr/>
          <a:lstStyle/>
          <a:p>
            <a:pPr marL="342900" indent="-342900">
              <a:buFont typeface="Arial" panose="020B0604020202020204" pitchFamily="34" charset="0"/>
              <a:buChar char="•"/>
            </a:pPr>
            <a:r>
              <a:rPr lang="en-US" sz="2800" dirty="0"/>
              <a:t>Administer 1 dose of the Janssen COVID-19 vaccine to adults 18 years or older who </a:t>
            </a:r>
            <a:r>
              <a:rPr lang="en-US" sz="2800" b="1" dirty="0"/>
              <a:t>are not moderately or severely immunocompromised </a:t>
            </a:r>
            <a:r>
              <a:rPr lang="en-US" sz="2800" dirty="0"/>
              <a:t>as part of the primary series, with a booster dose recommended at least 8 weeks after dose 1 </a:t>
            </a:r>
          </a:p>
          <a:p>
            <a:pPr marL="342900" indent="-342900">
              <a:buFont typeface="Arial" panose="020B0604020202020204" pitchFamily="34" charset="0"/>
              <a:buChar char="•"/>
            </a:pPr>
            <a:r>
              <a:rPr lang="en-US" sz="2800" dirty="0"/>
              <a:t>Administer 2 doses of the Janssen COVID-19 vaccine to adults 18 years or older who </a:t>
            </a:r>
            <a:r>
              <a:rPr lang="en-US" sz="2800" b="1" dirty="0"/>
              <a:t>are moderately or severely immunocompromised </a:t>
            </a:r>
            <a:r>
              <a:rPr lang="en-US" sz="2800" dirty="0"/>
              <a:t>(minimum interval of 28 days between dose 1 and dose 2) as part of the primary series, with a booster dose recommended at least 8 weeks after dose 2 </a:t>
            </a:r>
          </a:p>
          <a:p>
            <a:endParaRPr lang="en-US" dirty="0"/>
          </a:p>
        </p:txBody>
      </p:sp>
      <p:sp>
        <p:nvSpPr>
          <p:cNvPr id="4" name="Text Placeholder 3">
            <a:extLst>
              <a:ext uri="{FF2B5EF4-FFF2-40B4-BE49-F238E27FC236}">
                <a16:creationId xmlns:a16="http://schemas.microsoft.com/office/drawing/2014/main" id="{B0C9AC98-BB58-4FE8-BD08-01898DF30E45}"/>
              </a:ext>
            </a:extLst>
          </p:cNvPr>
          <p:cNvSpPr>
            <a:spLocks noGrp="1"/>
          </p:cNvSpPr>
          <p:nvPr>
            <p:ph type="body" sz="quarter" idx="11"/>
          </p:nvPr>
        </p:nvSpPr>
        <p:spPr>
          <a:xfrm>
            <a:off x="838199" y="6332276"/>
            <a:ext cx="10515599" cy="280348"/>
          </a:xfrm>
        </p:spPr>
        <p:txBody>
          <a:bodyPr/>
          <a:lstStyle/>
          <a:p>
            <a:r>
              <a:rPr lang="en-US" sz="1000" b="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https://www.cdc.gov/coronavirus/2019-ncov/vaccines/recommendations/adolescents.html</a:t>
            </a:r>
            <a:r>
              <a:rPr lang="en-US" sz="1000" b="0" dirty="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https://www.cdc.gov/vaccines/covid-19/clinical-considerations/interim-considerations-us.html#recommendations</a:t>
            </a:r>
            <a:r>
              <a:rPr lang="en-US" sz="1000" dirty="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https://www.cdc.gov/vaccines/covid-19/downloads/COVID-19-immunization-schedule-ages-5yrs-older.pdf</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6390991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545A-0181-4B90-8182-D3E4F95E2597}"/>
              </a:ext>
            </a:extLst>
          </p:cNvPr>
          <p:cNvSpPr>
            <a:spLocks noGrp="1"/>
          </p:cNvSpPr>
          <p:nvPr>
            <p:ph type="title"/>
          </p:nvPr>
        </p:nvSpPr>
        <p:spPr/>
        <p:txBody>
          <a:bodyPr/>
          <a:lstStyle/>
          <a:p>
            <a:r>
              <a:rPr lang="en-US" dirty="0"/>
              <a:t>COVID-19 Vaccines Special Considerations</a:t>
            </a:r>
          </a:p>
        </p:txBody>
      </p:sp>
      <p:sp>
        <p:nvSpPr>
          <p:cNvPr id="3" name="Content Placeholder 2">
            <a:extLst>
              <a:ext uri="{FF2B5EF4-FFF2-40B4-BE49-F238E27FC236}">
                <a16:creationId xmlns:a16="http://schemas.microsoft.com/office/drawing/2014/main" id="{351B96A7-3C3A-4AE5-BD3B-43C58BA76F1D}"/>
              </a:ext>
            </a:extLst>
          </p:cNvPr>
          <p:cNvSpPr>
            <a:spLocks noGrp="1"/>
          </p:cNvSpPr>
          <p:nvPr>
            <p:ph sz="quarter" idx="10"/>
          </p:nvPr>
        </p:nvSpPr>
        <p:spPr/>
        <p:txBody>
          <a:bodyPr/>
          <a:lstStyle/>
          <a:p>
            <a:pPr marL="285750" indent="-285750">
              <a:buFont typeface="Arial" panose="020B0604020202020204" pitchFamily="34" charset="0"/>
              <a:buChar char="•"/>
            </a:pPr>
            <a:r>
              <a:rPr lang="en-US" sz="1800" dirty="0"/>
              <a:t>COVID-19 vaccines can be co-administered with other vaccines.</a:t>
            </a:r>
          </a:p>
          <a:p>
            <a:pPr marL="342900" indent="-342900">
              <a:buFont typeface="Arial" panose="020B0604020202020204" pitchFamily="34" charset="0"/>
              <a:buChar char="•"/>
            </a:pPr>
            <a:r>
              <a:rPr lang="en-US" sz="1800" dirty="0"/>
              <a:t>A different COVID-19 vaccine product than the primary series may be administered for the booster dose.</a:t>
            </a:r>
            <a:r>
              <a:rPr lang="en-US" sz="1800" b="1" dirty="0"/>
              <a:t> An mRNA COVID-19 vaccine is preferred.</a:t>
            </a:r>
          </a:p>
          <a:p>
            <a:pPr marL="342900" indent="-342900">
              <a:buFont typeface="Arial" panose="020B0604020202020204" pitchFamily="34" charset="0"/>
              <a:buChar char="•"/>
            </a:pPr>
            <a:r>
              <a:rPr lang="en-US" sz="1800" dirty="0"/>
              <a:t>An 8-week interval may be optimal for some people, including males 12-39 years of age because of the small risk of myocarditis associated with mRNA COVID-19 vaccines. Vaccine effectiveness may also be increased with an interval longer than 3 or 4 weeks (depending on the product).</a:t>
            </a:r>
          </a:p>
          <a:p>
            <a:pPr marL="342900" indent="-342900">
              <a:buFont typeface="Arial" panose="020B0604020202020204" pitchFamily="34" charset="0"/>
              <a:buChar char="•"/>
            </a:pPr>
            <a:r>
              <a:rPr lang="en-US" sz="1800" dirty="0"/>
              <a:t>Persons 50 years of age and older may receive a 2nd mRNA booster dose at least 4 months after the last dose.</a:t>
            </a:r>
            <a:endParaRPr lang="en-US" sz="18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1800" dirty="0"/>
              <a:t>Doses administered up to 4 days before the minimum interval (4-day grace period) are considered valid. Doses administered at any time after the recommended interval are valid. </a:t>
            </a:r>
          </a:p>
          <a:p>
            <a:pPr marL="342900" indent="-342900">
              <a:buFont typeface="Arial" panose="020B0604020202020204" pitchFamily="34" charset="0"/>
              <a:buChar char="•"/>
            </a:pPr>
            <a:r>
              <a:rPr lang="en-US" sz="1800" dirty="0"/>
              <a:t>Persons with a recent SARS-CoV-2 infection may consider delaying their first or second COVID-19 vaccine booster dose by 3 months from symptom onset or positive test (if infection was asymptomatic).</a:t>
            </a:r>
          </a:p>
          <a:p>
            <a:endParaRPr lang="en-US" dirty="0"/>
          </a:p>
        </p:txBody>
      </p:sp>
      <p:sp>
        <p:nvSpPr>
          <p:cNvPr id="4" name="Text Placeholder 3">
            <a:extLst>
              <a:ext uri="{FF2B5EF4-FFF2-40B4-BE49-F238E27FC236}">
                <a16:creationId xmlns:a16="http://schemas.microsoft.com/office/drawing/2014/main" id="{771C35AB-A855-4154-A3DA-4DFCE6D737C0}"/>
              </a:ext>
            </a:extLst>
          </p:cNvPr>
          <p:cNvSpPr>
            <a:spLocks noGrp="1"/>
          </p:cNvSpPr>
          <p:nvPr>
            <p:ph type="body" sz="quarter" idx="11"/>
          </p:nvPr>
        </p:nvSpPr>
        <p:spPr>
          <a:xfrm>
            <a:off x="838200" y="6332276"/>
            <a:ext cx="10515600" cy="280348"/>
          </a:xfrm>
        </p:spPr>
        <p:txBody>
          <a:bodyPr/>
          <a:lstStyle/>
          <a:p>
            <a:r>
              <a:rPr lang="en-US" sz="1000" b="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https://www.cdc.gov/coronavirus/2019-ncov/vaccines/recommendations/adolescents.html</a:t>
            </a:r>
            <a:r>
              <a:rPr lang="en-US" sz="1000" b="0" dirty="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https://www.cdc.gov/vaccines/covid-19/clinical-considerations/interim-considerations-us.html#recommendations</a:t>
            </a:r>
            <a:r>
              <a:rPr lang="en-US" sz="1000" dirty="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https://www.cdc.gov/vaccines/covid-19/downloads/COVID-19-immunization-schedule-ages-5yrs-older.pdf</a:t>
            </a:r>
            <a:endParaRPr lang="en-US" sz="10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7180552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1B92-9F5A-4925-A841-40C37A45E806}"/>
              </a:ext>
            </a:extLst>
          </p:cNvPr>
          <p:cNvSpPr>
            <a:spLocks noGrp="1"/>
          </p:cNvSpPr>
          <p:nvPr>
            <p:ph type="title"/>
          </p:nvPr>
        </p:nvSpPr>
        <p:spPr/>
        <p:txBody>
          <a:bodyPr/>
          <a:lstStyle/>
          <a:p>
            <a:r>
              <a:rPr lang="en-US" dirty="0"/>
              <a:t>Healthcare Personnel (HCP)</a:t>
            </a:r>
          </a:p>
        </p:txBody>
      </p:sp>
      <p:sp>
        <p:nvSpPr>
          <p:cNvPr id="3" name="Content Placeholder 2">
            <a:extLst>
              <a:ext uri="{FF2B5EF4-FFF2-40B4-BE49-F238E27FC236}">
                <a16:creationId xmlns:a16="http://schemas.microsoft.com/office/drawing/2014/main" id="{688BD961-A12D-4E66-BF72-FF4F0A8DB639}"/>
              </a:ext>
            </a:extLst>
          </p:cNvPr>
          <p:cNvSpPr>
            <a:spLocks noGrp="1"/>
          </p:cNvSpPr>
          <p:nvPr>
            <p:ph sz="quarter" idx="10"/>
          </p:nvPr>
        </p:nvSpPr>
        <p:spPr/>
        <p:txBody>
          <a:bodyPr/>
          <a:lstStyle/>
          <a:p>
            <a:pPr marL="342900" indent="-342900">
              <a:lnSpc>
                <a:spcPct val="80000"/>
              </a:lnSpc>
              <a:spcBef>
                <a:spcPct val="50000"/>
              </a:spcBef>
              <a:buClr>
                <a:schemeClr val="tx1"/>
              </a:buClr>
              <a:buFont typeface="Arial" panose="020B0604020202020204" pitchFamily="34" charset="0"/>
              <a:buChar char="•"/>
              <a:defRPr/>
            </a:pPr>
            <a:r>
              <a:rPr lang="en-US" dirty="0"/>
              <a:t>Annual influenza vaccine</a:t>
            </a:r>
            <a:r>
              <a:rPr lang="en-US" dirty="0">
                <a:effectLst>
                  <a:outerShdw blurRad="38100" dist="38100" dir="2700000" algn="tl">
                    <a:srgbClr val="000000"/>
                  </a:outerShdw>
                </a:effectLst>
              </a:rPr>
              <a:t> </a:t>
            </a:r>
            <a:endParaRPr lang="en-US" dirty="0"/>
          </a:p>
          <a:p>
            <a:pPr marL="342900" indent="-342900">
              <a:lnSpc>
                <a:spcPct val="80000"/>
              </a:lnSpc>
              <a:spcBef>
                <a:spcPts val="1920"/>
              </a:spcBef>
              <a:buClr>
                <a:schemeClr val="tx1"/>
              </a:buClr>
              <a:buFont typeface="Arial" panose="020B0604020202020204" pitchFamily="34" charset="0"/>
              <a:buChar char="•"/>
              <a:defRPr/>
            </a:pPr>
            <a:r>
              <a:rPr lang="en-US" dirty="0"/>
              <a:t> Tdap or Td</a:t>
            </a:r>
          </a:p>
          <a:p>
            <a:pPr marL="342900" indent="-342900">
              <a:lnSpc>
                <a:spcPct val="80000"/>
              </a:lnSpc>
              <a:spcBef>
                <a:spcPts val="1920"/>
              </a:spcBef>
              <a:buClr>
                <a:schemeClr val="tx1"/>
              </a:buClr>
              <a:buFont typeface="Arial" panose="020B0604020202020204" pitchFamily="34" charset="0"/>
              <a:buChar char="•"/>
              <a:defRPr/>
            </a:pPr>
            <a:r>
              <a:rPr lang="en-US" dirty="0"/>
              <a:t> Hepatitis B (exposure risk) </a:t>
            </a:r>
            <a:r>
              <a:rPr lang="en-US" i="1" dirty="0"/>
              <a:t>Check immunity</a:t>
            </a:r>
          </a:p>
          <a:p>
            <a:pPr marL="342900" indent="-342900">
              <a:lnSpc>
                <a:spcPct val="80000"/>
              </a:lnSpc>
              <a:spcBef>
                <a:spcPts val="1920"/>
              </a:spcBef>
              <a:buClr>
                <a:schemeClr val="tx1"/>
              </a:buClr>
              <a:buFont typeface="Arial" panose="020B0604020202020204" pitchFamily="34" charset="0"/>
              <a:buChar char="•"/>
              <a:defRPr/>
            </a:pPr>
            <a:r>
              <a:rPr lang="en-US" dirty="0"/>
              <a:t>Meningococcal (exposure risk)</a:t>
            </a:r>
          </a:p>
          <a:p>
            <a:pPr marL="342900" indent="-342900">
              <a:lnSpc>
                <a:spcPct val="80000"/>
              </a:lnSpc>
              <a:spcBef>
                <a:spcPts val="1920"/>
              </a:spcBef>
              <a:buClr>
                <a:schemeClr val="tx1"/>
              </a:buClr>
              <a:buFont typeface="Arial" panose="020B0604020202020204" pitchFamily="34" charset="0"/>
              <a:buChar char="•"/>
              <a:defRPr/>
            </a:pPr>
            <a:r>
              <a:rPr lang="en-US" dirty="0"/>
              <a:t>COVID-19 </a:t>
            </a:r>
          </a:p>
          <a:p>
            <a:pPr>
              <a:lnSpc>
                <a:spcPct val="80000"/>
              </a:lnSpc>
              <a:spcBef>
                <a:spcPct val="50000"/>
              </a:spcBef>
              <a:buClr>
                <a:srgbClr val="FFFF99"/>
              </a:buClr>
              <a:buFontTx/>
              <a:buNone/>
              <a:defRPr/>
            </a:pPr>
            <a:r>
              <a:rPr lang="en-US" b="1" dirty="0"/>
              <a:t>Validate immune status of:</a:t>
            </a:r>
          </a:p>
          <a:p>
            <a:pPr marL="342900" indent="-342900">
              <a:lnSpc>
                <a:spcPct val="80000"/>
              </a:lnSpc>
              <a:spcBef>
                <a:spcPct val="50000"/>
              </a:spcBef>
              <a:buClr>
                <a:schemeClr val="tx1"/>
              </a:buClr>
              <a:buFont typeface="Arial" panose="020B0604020202020204" pitchFamily="34" charset="0"/>
              <a:buChar char="•"/>
              <a:defRPr/>
            </a:pPr>
            <a:r>
              <a:rPr lang="en-US" dirty="0"/>
              <a:t>Varicella</a:t>
            </a:r>
          </a:p>
          <a:p>
            <a:pPr marL="342900" indent="-342900">
              <a:lnSpc>
                <a:spcPct val="80000"/>
              </a:lnSpc>
              <a:spcBef>
                <a:spcPct val="50000"/>
              </a:spcBef>
              <a:buClr>
                <a:schemeClr val="tx1"/>
              </a:buClr>
              <a:buFont typeface="Arial" panose="020B0604020202020204" pitchFamily="34" charset="0"/>
              <a:buChar char="•"/>
              <a:defRPr/>
            </a:pPr>
            <a:r>
              <a:rPr lang="en-US" dirty="0"/>
              <a:t>Measles, Mumps &amp; Rubella (MMR)</a:t>
            </a:r>
          </a:p>
          <a:p>
            <a:endParaRPr lang="en-US" dirty="0"/>
          </a:p>
        </p:txBody>
      </p:sp>
    </p:spTree>
    <p:extLst>
      <p:ext uri="{BB962C8B-B14F-4D97-AF65-F5344CB8AC3E}">
        <p14:creationId xmlns:p14="http://schemas.microsoft.com/office/powerpoint/2010/main" val="3754246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61"/>
          <p:cNvSpPr txBox="1">
            <a:spLocks noChangeArrowheads="1"/>
          </p:cNvSpPr>
          <p:nvPr/>
        </p:nvSpPr>
        <p:spPr bwMode="auto">
          <a:xfrm>
            <a:off x="6689725" y="3922713"/>
            <a:ext cx="184150" cy="366712"/>
          </a:xfrm>
          <a:prstGeom prst="rect">
            <a:avLst/>
          </a:prstGeom>
          <a:noFill/>
          <a:ln w="9525">
            <a:noFill/>
            <a:miter lim="800000"/>
            <a:headEnd/>
            <a:tailEnd/>
          </a:ln>
        </p:spPr>
        <p:txBody>
          <a:bodyPr wrap="none">
            <a:spAutoFit/>
          </a:bodyPr>
          <a:lstStyle/>
          <a:p>
            <a:endParaRPr lang="en-US">
              <a:solidFill>
                <a:srgbClr val="000000"/>
              </a:solidFill>
              <a:cs typeface="Arial" charset="0"/>
            </a:endParaRPr>
          </a:p>
        </p:txBody>
      </p:sp>
      <p:sp>
        <p:nvSpPr>
          <p:cNvPr id="4099" name="Text Box 466"/>
          <p:cNvSpPr txBox="1">
            <a:spLocks noChangeArrowheads="1"/>
          </p:cNvSpPr>
          <p:nvPr/>
        </p:nvSpPr>
        <p:spPr bwMode="auto">
          <a:xfrm>
            <a:off x="3330576" y="1219201"/>
            <a:ext cx="5453063" cy="307975"/>
          </a:xfrm>
          <a:prstGeom prst="rect">
            <a:avLst/>
          </a:prstGeom>
          <a:noFill/>
          <a:ln w="12700">
            <a:solidFill>
              <a:schemeClr val="tx1"/>
            </a:solidFill>
            <a:miter lim="800000"/>
            <a:headEnd/>
            <a:tailEnd/>
          </a:ln>
        </p:spPr>
        <p:txBody>
          <a:bodyPr>
            <a:spAutoFit/>
          </a:bodyPr>
          <a:lstStyle/>
          <a:p>
            <a:pPr algn="ctr">
              <a:spcBef>
                <a:spcPct val="50000"/>
              </a:spcBef>
            </a:pPr>
            <a:r>
              <a:rPr lang="en-US" sz="1400" b="1" dirty="0">
                <a:latin typeface="Calibri" pitchFamily="34" charset="0"/>
                <a:cs typeface="Arial" charset="0"/>
              </a:rPr>
              <a:t>Measure antibody to hepatitis B surface antigen (anti-HBs</a:t>
            </a:r>
            <a:r>
              <a:rPr lang="en-US" sz="1400" dirty="0">
                <a:latin typeface="Calibri" pitchFamily="34" charset="0"/>
                <a:cs typeface="Arial" charset="0"/>
              </a:rPr>
              <a:t>)</a:t>
            </a:r>
          </a:p>
        </p:txBody>
      </p:sp>
      <p:sp>
        <p:nvSpPr>
          <p:cNvPr id="4100" name="Text Box 467"/>
          <p:cNvSpPr txBox="1">
            <a:spLocks noChangeArrowheads="1"/>
          </p:cNvSpPr>
          <p:nvPr/>
        </p:nvSpPr>
        <p:spPr bwMode="auto">
          <a:xfrm>
            <a:off x="2447925" y="1752600"/>
            <a:ext cx="3225800" cy="304800"/>
          </a:xfrm>
          <a:prstGeom prst="rect">
            <a:avLst/>
          </a:prstGeom>
          <a:noFill/>
          <a:ln w="12700">
            <a:solidFill>
              <a:schemeClr val="tx1"/>
            </a:solidFill>
            <a:miter lim="800000"/>
            <a:headEnd/>
            <a:tailEnd/>
          </a:ln>
        </p:spPr>
        <p:txBody>
          <a:bodyPr>
            <a:spAutoFit/>
          </a:bodyPr>
          <a:lstStyle/>
          <a:p>
            <a:pPr algn="ctr">
              <a:spcBef>
                <a:spcPct val="50000"/>
              </a:spcBef>
            </a:pPr>
            <a:r>
              <a:rPr lang="en-US" sz="1400" b="1" dirty="0">
                <a:latin typeface="Calibri" pitchFamily="34" charset="0"/>
                <a:cs typeface="Arial" charset="0"/>
              </a:rPr>
              <a:t>anti-HBs &lt;10 </a:t>
            </a:r>
            <a:r>
              <a:rPr lang="en-US" sz="1400" b="1" dirty="0" err="1">
                <a:latin typeface="Calibri" pitchFamily="34" charset="0"/>
                <a:cs typeface="Arial" charset="0"/>
              </a:rPr>
              <a:t>mIU</a:t>
            </a:r>
            <a:r>
              <a:rPr lang="en-US" sz="1400" b="1" dirty="0">
                <a:latin typeface="Calibri" pitchFamily="34" charset="0"/>
                <a:cs typeface="Arial" charset="0"/>
              </a:rPr>
              <a:t>/</a:t>
            </a:r>
            <a:r>
              <a:rPr lang="en-US" sz="1400" b="1" dirty="0" err="1">
                <a:latin typeface="Calibri" pitchFamily="34" charset="0"/>
                <a:cs typeface="Arial" charset="0"/>
              </a:rPr>
              <a:t>mL</a:t>
            </a:r>
            <a:endParaRPr lang="en-US" sz="1400" b="1" dirty="0">
              <a:latin typeface="Calibri" pitchFamily="34" charset="0"/>
              <a:cs typeface="Arial" charset="0"/>
            </a:endParaRPr>
          </a:p>
        </p:txBody>
      </p:sp>
      <p:sp>
        <p:nvSpPr>
          <p:cNvPr id="4101" name="Text Box 468"/>
          <p:cNvSpPr txBox="1">
            <a:spLocks noChangeArrowheads="1"/>
          </p:cNvSpPr>
          <p:nvPr/>
        </p:nvSpPr>
        <p:spPr bwMode="auto">
          <a:xfrm>
            <a:off x="2409825" y="2447926"/>
            <a:ext cx="3263900" cy="523875"/>
          </a:xfrm>
          <a:prstGeom prst="rect">
            <a:avLst/>
          </a:prstGeom>
          <a:noFill/>
          <a:ln w="12700">
            <a:solidFill>
              <a:schemeClr val="tx1"/>
            </a:solidFill>
            <a:miter lim="800000"/>
            <a:headEnd/>
            <a:tailEnd/>
          </a:ln>
        </p:spPr>
        <p:txBody>
          <a:bodyPr>
            <a:spAutoFit/>
          </a:bodyPr>
          <a:lstStyle/>
          <a:p>
            <a:pPr algn="ctr"/>
            <a:r>
              <a:rPr lang="en-US" sz="1400" b="1" dirty="0">
                <a:latin typeface="Calibri" pitchFamily="34" charset="0"/>
                <a:cs typeface="Arial" charset="0"/>
              </a:rPr>
              <a:t>Administer 1 dose of </a:t>
            </a:r>
            <a:r>
              <a:rPr lang="en-US" sz="1400" b="1" dirty="0" err="1">
                <a:latin typeface="Calibri" pitchFamily="34" charset="0"/>
                <a:cs typeface="Arial" charset="0"/>
              </a:rPr>
              <a:t>HepB</a:t>
            </a:r>
            <a:r>
              <a:rPr lang="en-US" sz="1400" b="1" dirty="0">
                <a:latin typeface="Calibri" pitchFamily="34" charset="0"/>
                <a:cs typeface="Arial" charset="0"/>
              </a:rPr>
              <a:t> vaccine</a:t>
            </a:r>
            <a:r>
              <a:rPr lang="en-US" sz="1400" b="1" dirty="0">
                <a:solidFill>
                  <a:srgbClr val="FFFFFF"/>
                </a:solidFill>
                <a:latin typeface="Calibri" pitchFamily="34" charset="0"/>
                <a:cs typeface="Arial" charset="0"/>
              </a:rPr>
              <a:t>,</a:t>
            </a:r>
          </a:p>
          <a:p>
            <a:pPr algn="ctr"/>
            <a:r>
              <a:rPr lang="en-US" sz="1400" b="1" dirty="0" err="1">
                <a:latin typeface="Calibri" pitchFamily="34" charset="0"/>
                <a:cs typeface="Arial" charset="0"/>
              </a:rPr>
              <a:t>postvaccination</a:t>
            </a:r>
            <a:r>
              <a:rPr lang="en-US" sz="1400" b="1" dirty="0">
                <a:solidFill>
                  <a:srgbClr val="FFFFFF"/>
                </a:solidFill>
                <a:latin typeface="Calibri" pitchFamily="34" charset="0"/>
                <a:cs typeface="Arial" charset="0"/>
              </a:rPr>
              <a:t> serologic testing</a:t>
            </a:r>
          </a:p>
        </p:txBody>
      </p:sp>
      <p:sp>
        <p:nvSpPr>
          <p:cNvPr id="4102" name="Text Box 469"/>
          <p:cNvSpPr txBox="1">
            <a:spLocks noChangeArrowheads="1"/>
          </p:cNvSpPr>
          <p:nvPr/>
        </p:nvSpPr>
        <p:spPr bwMode="auto">
          <a:xfrm>
            <a:off x="2409826" y="3363912"/>
            <a:ext cx="1228725" cy="522288"/>
          </a:xfrm>
          <a:prstGeom prst="rect">
            <a:avLst/>
          </a:prstGeom>
          <a:noFill/>
          <a:ln w="19050">
            <a:solidFill>
              <a:schemeClr val="tx1"/>
            </a:solidFill>
            <a:miter lim="800000"/>
            <a:headEnd/>
            <a:tailEnd/>
          </a:ln>
        </p:spPr>
        <p:txBody>
          <a:bodyPr>
            <a:spAutoFit/>
          </a:bodyPr>
          <a:lstStyle/>
          <a:p>
            <a:pPr algn="ctr">
              <a:spcBef>
                <a:spcPct val="50000"/>
              </a:spcBef>
            </a:pPr>
            <a:r>
              <a:rPr lang="en-US" sz="1400" b="1">
                <a:latin typeface="Calibri" pitchFamily="34" charset="0"/>
                <a:cs typeface="Arial" charset="0"/>
              </a:rPr>
              <a:t>anti-HBs      &lt;10 mIU/mL</a:t>
            </a:r>
          </a:p>
        </p:txBody>
      </p:sp>
      <p:sp>
        <p:nvSpPr>
          <p:cNvPr id="4103" name="Text Box 470"/>
          <p:cNvSpPr txBox="1">
            <a:spLocks noChangeArrowheads="1"/>
          </p:cNvSpPr>
          <p:nvPr/>
        </p:nvSpPr>
        <p:spPr bwMode="auto">
          <a:xfrm>
            <a:off x="2370139" y="4267200"/>
            <a:ext cx="3341687" cy="738188"/>
          </a:xfrm>
          <a:prstGeom prst="rect">
            <a:avLst/>
          </a:prstGeom>
          <a:noFill/>
          <a:ln w="12700">
            <a:solidFill>
              <a:schemeClr val="tx1"/>
            </a:solidFill>
            <a:miter lim="800000"/>
            <a:headEnd/>
            <a:tailEnd/>
          </a:ln>
        </p:spPr>
        <p:txBody>
          <a:bodyPr>
            <a:spAutoFit/>
          </a:bodyPr>
          <a:lstStyle/>
          <a:p>
            <a:pPr algn="ctr"/>
            <a:r>
              <a:rPr lang="en-US" sz="1400" b="1" dirty="0">
                <a:latin typeface="Calibri" pitchFamily="34" charset="0"/>
                <a:cs typeface="Arial" charset="0"/>
              </a:rPr>
              <a:t>Administer 2 more doses of </a:t>
            </a:r>
          </a:p>
          <a:p>
            <a:pPr algn="ctr"/>
            <a:r>
              <a:rPr lang="en-US" sz="1400" b="1" dirty="0">
                <a:latin typeface="Calibri" pitchFamily="34" charset="0"/>
                <a:cs typeface="Arial" charset="0"/>
              </a:rPr>
              <a:t>       </a:t>
            </a:r>
            <a:r>
              <a:rPr lang="en-US" sz="1400" b="1" dirty="0" err="1">
                <a:latin typeface="Calibri" pitchFamily="34" charset="0"/>
                <a:cs typeface="Arial" charset="0"/>
              </a:rPr>
              <a:t>HepB</a:t>
            </a:r>
            <a:r>
              <a:rPr lang="en-US" sz="1400" b="1" dirty="0">
                <a:latin typeface="Calibri" pitchFamily="34" charset="0"/>
                <a:cs typeface="Arial" charset="0"/>
              </a:rPr>
              <a:t> vaccine,</a:t>
            </a:r>
          </a:p>
          <a:p>
            <a:pPr algn="ctr"/>
            <a:r>
              <a:rPr lang="en-US" sz="1400" b="1" dirty="0" err="1">
                <a:latin typeface="Calibri" pitchFamily="34" charset="0"/>
                <a:cs typeface="Arial" charset="0"/>
              </a:rPr>
              <a:t>postvaccination</a:t>
            </a:r>
            <a:r>
              <a:rPr lang="en-US" sz="1400" b="1" dirty="0">
                <a:latin typeface="Calibri" pitchFamily="34" charset="0"/>
                <a:cs typeface="Arial" charset="0"/>
              </a:rPr>
              <a:t> serologic testing</a:t>
            </a:r>
            <a:r>
              <a:rPr lang="en-US" sz="1400" dirty="0">
                <a:cs typeface="Arial" charset="0"/>
              </a:rPr>
              <a:t> </a:t>
            </a:r>
          </a:p>
        </p:txBody>
      </p:sp>
      <p:sp>
        <p:nvSpPr>
          <p:cNvPr id="4104" name="Text Box 471"/>
          <p:cNvSpPr txBox="1">
            <a:spLocks noChangeArrowheads="1"/>
          </p:cNvSpPr>
          <p:nvPr/>
        </p:nvSpPr>
        <p:spPr bwMode="auto">
          <a:xfrm>
            <a:off x="2409826" y="5345114"/>
            <a:ext cx="1190625" cy="522287"/>
          </a:xfrm>
          <a:prstGeom prst="rect">
            <a:avLst/>
          </a:prstGeom>
          <a:noFill/>
          <a:ln w="12700">
            <a:solidFill>
              <a:schemeClr val="tx1"/>
            </a:solidFill>
            <a:miter lim="800000"/>
            <a:headEnd/>
            <a:tailEnd/>
          </a:ln>
        </p:spPr>
        <p:txBody>
          <a:bodyPr>
            <a:spAutoFit/>
          </a:bodyPr>
          <a:lstStyle/>
          <a:p>
            <a:pPr algn="ctr">
              <a:spcBef>
                <a:spcPct val="50000"/>
              </a:spcBef>
            </a:pPr>
            <a:r>
              <a:rPr lang="en-US" sz="1400" b="1" dirty="0">
                <a:latin typeface="Calibri" pitchFamily="34" charset="0"/>
                <a:cs typeface="Arial" charset="0"/>
              </a:rPr>
              <a:t>anti-HBs     &lt;10 </a:t>
            </a:r>
            <a:r>
              <a:rPr lang="en-US" sz="1400" b="1" dirty="0" err="1">
                <a:latin typeface="Calibri" pitchFamily="34" charset="0"/>
                <a:cs typeface="Arial" charset="0"/>
              </a:rPr>
              <a:t>mIU</a:t>
            </a:r>
            <a:r>
              <a:rPr lang="en-US" sz="1400" b="1" dirty="0">
                <a:latin typeface="Calibri" pitchFamily="34" charset="0"/>
                <a:cs typeface="Arial" charset="0"/>
              </a:rPr>
              <a:t>/mL</a:t>
            </a:r>
          </a:p>
        </p:txBody>
      </p:sp>
      <p:sp>
        <p:nvSpPr>
          <p:cNvPr id="4105" name="Text Box 472"/>
          <p:cNvSpPr txBox="1">
            <a:spLocks noChangeArrowheads="1"/>
          </p:cNvSpPr>
          <p:nvPr/>
        </p:nvSpPr>
        <p:spPr bwMode="auto">
          <a:xfrm>
            <a:off x="2409825" y="6092826"/>
            <a:ext cx="2495550" cy="523875"/>
          </a:xfrm>
          <a:prstGeom prst="rect">
            <a:avLst/>
          </a:prstGeom>
          <a:noFill/>
          <a:ln w="12700">
            <a:solidFill>
              <a:schemeClr val="tx1"/>
            </a:solidFill>
            <a:miter lim="800000"/>
            <a:headEnd/>
            <a:tailEnd/>
          </a:ln>
        </p:spPr>
        <p:txBody>
          <a:bodyPr>
            <a:spAutoFit/>
          </a:bodyPr>
          <a:lstStyle/>
          <a:p>
            <a:pPr>
              <a:spcBef>
                <a:spcPct val="50000"/>
              </a:spcBef>
            </a:pPr>
            <a:r>
              <a:rPr lang="en-US" sz="1400" b="1">
                <a:latin typeface="Calibri" pitchFamily="34" charset="0"/>
                <a:cs typeface="Arial" charset="0"/>
              </a:rPr>
              <a:t>HCP need to receive hepatitis B evaluation for all exposures</a:t>
            </a:r>
          </a:p>
        </p:txBody>
      </p:sp>
      <p:sp>
        <p:nvSpPr>
          <p:cNvPr id="4106" name="Text Box 473"/>
          <p:cNvSpPr txBox="1">
            <a:spLocks noChangeArrowheads="1"/>
          </p:cNvSpPr>
          <p:nvPr/>
        </p:nvSpPr>
        <p:spPr bwMode="auto">
          <a:xfrm>
            <a:off x="7018339" y="1752600"/>
            <a:ext cx="2725737" cy="304800"/>
          </a:xfrm>
          <a:prstGeom prst="rect">
            <a:avLst/>
          </a:prstGeom>
          <a:noFill/>
          <a:ln w="12700">
            <a:solidFill>
              <a:schemeClr val="tx1"/>
            </a:solidFill>
            <a:miter lim="800000"/>
            <a:headEnd/>
            <a:tailEnd/>
          </a:ln>
        </p:spPr>
        <p:txBody>
          <a:bodyPr>
            <a:spAutoFit/>
          </a:bodyPr>
          <a:lstStyle/>
          <a:p>
            <a:pPr>
              <a:spcBef>
                <a:spcPct val="50000"/>
              </a:spcBef>
            </a:pPr>
            <a:r>
              <a:rPr lang="en-US" sz="1400" b="1">
                <a:latin typeface="Calibri" pitchFamily="34" charset="0"/>
                <a:cs typeface="Arial" charset="0"/>
              </a:rPr>
              <a:t>anti-HBs ≥10mIU/mL</a:t>
            </a:r>
          </a:p>
        </p:txBody>
      </p:sp>
      <p:sp>
        <p:nvSpPr>
          <p:cNvPr id="4107" name="Text Box 474"/>
          <p:cNvSpPr txBox="1">
            <a:spLocks noChangeArrowheads="1"/>
          </p:cNvSpPr>
          <p:nvPr/>
        </p:nvSpPr>
        <p:spPr bwMode="auto">
          <a:xfrm>
            <a:off x="6786563" y="3048000"/>
            <a:ext cx="3071812" cy="2570162"/>
          </a:xfrm>
          <a:prstGeom prst="rect">
            <a:avLst/>
          </a:prstGeom>
          <a:noFill/>
          <a:ln w="12700">
            <a:solidFill>
              <a:schemeClr val="tx1"/>
            </a:solidFill>
            <a:miter lim="800000"/>
            <a:headEnd/>
            <a:tailEnd/>
          </a:ln>
        </p:spPr>
        <p:txBody>
          <a:bodyPr>
            <a:spAutoFit/>
          </a:bodyPr>
          <a:lstStyle/>
          <a:p>
            <a:pPr algn="ctr">
              <a:spcBef>
                <a:spcPct val="50000"/>
              </a:spcBef>
            </a:pPr>
            <a:endParaRPr lang="en-US" sz="1400" dirty="0">
              <a:latin typeface="Calibri" pitchFamily="34" charset="0"/>
              <a:cs typeface="Arial" charset="0"/>
            </a:endParaRPr>
          </a:p>
          <a:p>
            <a:pPr algn="ctr">
              <a:spcBef>
                <a:spcPct val="50000"/>
              </a:spcBef>
            </a:pPr>
            <a:endParaRPr lang="en-US" sz="1400" dirty="0">
              <a:latin typeface="Calibri" pitchFamily="34" charset="0"/>
              <a:cs typeface="Arial" charset="0"/>
            </a:endParaRPr>
          </a:p>
          <a:p>
            <a:pPr algn="ctr"/>
            <a:r>
              <a:rPr lang="en-US" sz="1400" b="1" u="sng" dirty="0">
                <a:latin typeface="Calibri" pitchFamily="34" charset="0"/>
                <a:cs typeface="Arial" charset="0"/>
              </a:rPr>
              <a:t>No Action for</a:t>
            </a:r>
          </a:p>
          <a:p>
            <a:pPr algn="ctr"/>
            <a:r>
              <a:rPr lang="en-US" sz="1400" b="1" u="sng" dirty="0">
                <a:latin typeface="Calibri" pitchFamily="34" charset="0"/>
                <a:cs typeface="Arial" charset="0"/>
              </a:rPr>
              <a:t>Hepatitis B prophylaxis</a:t>
            </a:r>
          </a:p>
          <a:p>
            <a:pPr algn="ctr">
              <a:spcBef>
                <a:spcPct val="50000"/>
              </a:spcBef>
            </a:pPr>
            <a:r>
              <a:rPr lang="en-US" sz="1400" b="1" dirty="0">
                <a:latin typeface="Calibri" pitchFamily="34" charset="0"/>
                <a:cs typeface="Arial" charset="0"/>
              </a:rPr>
              <a:t>(regardless of source patient hepatitis B surface antigen status)</a:t>
            </a:r>
          </a:p>
          <a:p>
            <a:pPr algn="ctr">
              <a:spcBef>
                <a:spcPct val="50000"/>
              </a:spcBef>
            </a:pPr>
            <a:endParaRPr lang="en-US" sz="1400" dirty="0">
              <a:latin typeface="Calibri" pitchFamily="34" charset="0"/>
              <a:cs typeface="Arial" charset="0"/>
            </a:endParaRPr>
          </a:p>
          <a:p>
            <a:pPr algn="ctr">
              <a:spcBef>
                <a:spcPct val="50000"/>
              </a:spcBef>
            </a:pPr>
            <a:endParaRPr lang="en-US" sz="1400" dirty="0">
              <a:latin typeface="Calibri" pitchFamily="34" charset="0"/>
              <a:cs typeface="Arial" charset="0"/>
            </a:endParaRPr>
          </a:p>
          <a:p>
            <a:pPr algn="ctr">
              <a:spcBef>
                <a:spcPct val="50000"/>
              </a:spcBef>
            </a:pPr>
            <a:endParaRPr lang="en-US" sz="1400" dirty="0">
              <a:latin typeface="Calibri" pitchFamily="34" charset="0"/>
              <a:cs typeface="Arial" charset="0"/>
            </a:endParaRPr>
          </a:p>
        </p:txBody>
      </p:sp>
      <p:sp>
        <p:nvSpPr>
          <p:cNvPr id="4108" name="Text Box 475"/>
          <p:cNvSpPr txBox="1">
            <a:spLocks noChangeArrowheads="1"/>
          </p:cNvSpPr>
          <p:nvPr/>
        </p:nvSpPr>
        <p:spPr bwMode="auto">
          <a:xfrm>
            <a:off x="1676401" y="48162"/>
            <a:ext cx="8762999" cy="923330"/>
          </a:xfrm>
          <a:prstGeom prst="rect">
            <a:avLst/>
          </a:prstGeom>
          <a:noFill/>
          <a:ln w="9525">
            <a:noFill/>
            <a:miter lim="800000"/>
            <a:headEnd/>
            <a:tailEnd/>
          </a:ln>
        </p:spPr>
        <p:txBody>
          <a:bodyPr wrap="square">
            <a:spAutoFit/>
          </a:bodyPr>
          <a:lstStyle/>
          <a:p>
            <a:pPr algn="ctr"/>
            <a:r>
              <a:rPr lang="en-US" b="1" dirty="0">
                <a:latin typeface="Segoe UI" panose="020B0502040204020203" pitchFamily="34" charset="0"/>
                <a:cs typeface="Segoe UI" panose="020B0502040204020203" pitchFamily="34" charset="0"/>
              </a:rPr>
              <a:t>PRE-EXPOSURE EVALUATION FOR HEALTH-CARE PERSONNEL </a:t>
            </a:r>
          </a:p>
          <a:p>
            <a:pPr algn="ctr"/>
            <a:r>
              <a:rPr lang="en-US" b="1" dirty="0">
                <a:latin typeface="Segoe UI" panose="020B0502040204020203" pitchFamily="34" charset="0"/>
                <a:cs typeface="Segoe UI" panose="020B0502040204020203" pitchFamily="34" charset="0"/>
              </a:rPr>
              <a:t>SERIES WHO HAVE </a:t>
            </a:r>
            <a:r>
              <a:rPr lang="en-US" b="1" u="sng" dirty="0">
                <a:latin typeface="Segoe UI" panose="020B0502040204020203" pitchFamily="34" charset="0"/>
                <a:cs typeface="Segoe UI" panose="020B0502040204020203" pitchFamily="34" charset="0"/>
              </a:rPr>
              <a:t>NOT</a:t>
            </a:r>
            <a:r>
              <a:rPr lang="en-US" b="1" dirty="0">
                <a:latin typeface="Segoe UI" panose="020B0502040204020203" pitchFamily="34" charset="0"/>
                <a:cs typeface="Segoe UI" panose="020B0502040204020203" pitchFamily="34" charset="0"/>
              </a:rPr>
              <a:t> HAD POSTVACCINATION SEROLOGIC TESTING PREVIOUSLY VACCINATED WITH COMPLETE, ≥3-DOSES OF HEP B VACCINE</a:t>
            </a:r>
            <a:r>
              <a:rPr lang="en-US" b="1" dirty="0">
                <a:solidFill>
                  <a:srgbClr val="FFFF99"/>
                </a:solidFill>
                <a:latin typeface="Segoe UI" panose="020B0502040204020203" pitchFamily="34" charset="0"/>
                <a:cs typeface="Segoe UI" panose="020B0502040204020203" pitchFamily="34" charset="0"/>
              </a:rPr>
              <a:t> </a:t>
            </a:r>
          </a:p>
        </p:txBody>
      </p:sp>
      <p:sp>
        <p:nvSpPr>
          <p:cNvPr id="4109" name="TextBox 15"/>
          <p:cNvSpPr txBox="1">
            <a:spLocks noChangeArrowheads="1"/>
          </p:cNvSpPr>
          <p:nvPr/>
        </p:nvSpPr>
        <p:spPr bwMode="auto">
          <a:xfrm>
            <a:off x="4252913" y="3363912"/>
            <a:ext cx="1458912" cy="522288"/>
          </a:xfrm>
          <a:prstGeom prst="rect">
            <a:avLst/>
          </a:prstGeom>
          <a:noFill/>
          <a:ln w="12700">
            <a:solidFill>
              <a:schemeClr val="tx1"/>
            </a:solidFill>
            <a:miter lim="800000"/>
            <a:headEnd/>
            <a:tailEnd/>
          </a:ln>
        </p:spPr>
        <p:txBody>
          <a:bodyPr>
            <a:spAutoFit/>
          </a:bodyPr>
          <a:lstStyle/>
          <a:p>
            <a:pPr algn="ctr"/>
            <a:r>
              <a:rPr lang="en-US" sz="1400" b="1">
                <a:latin typeface="Calibri" pitchFamily="34" charset="0"/>
                <a:cs typeface="Arial" charset="0"/>
              </a:rPr>
              <a:t>anti-HBs               ≥ 10 mIU/mL</a:t>
            </a:r>
          </a:p>
        </p:txBody>
      </p:sp>
      <p:sp>
        <p:nvSpPr>
          <p:cNvPr id="4110" name="TextBox 16"/>
          <p:cNvSpPr txBox="1">
            <a:spLocks noChangeArrowheads="1"/>
          </p:cNvSpPr>
          <p:nvPr/>
        </p:nvSpPr>
        <p:spPr bwMode="auto">
          <a:xfrm>
            <a:off x="4406901" y="5345114"/>
            <a:ext cx="1304925" cy="522287"/>
          </a:xfrm>
          <a:prstGeom prst="rect">
            <a:avLst/>
          </a:prstGeom>
          <a:noFill/>
          <a:ln w="12700">
            <a:solidFill>
              <a:schemeClr val="tx1"/>
            </a:solidFill>
            <a:miter lim="800000"/>
            <a:headEnd/>
            <a:tailEnd/>
          </a:ln>
        </p:spPr>
        <p:txBody>
          <a:bodyPr>
            <a:spAutoFit/>
          </a:bodyPr>
          <a:lstStyle/>
          <a:p>
            <a:pPr algn="ctr"/>
            <a:r>
              <a:rPr lang="en-US" sz="1400" b="1">
                <a:latin typeface="Calibri" pitchFamily="34" charset="0"/>
                <a:cs typeface="Arial" charset="0"/>
              </a:rPr>
              <a:t>anti-HBs ≥ 10mIU/mL</a:t>
            </a:r>
          </a:p>
        </p:txBody>
      </p:sp>
      <p:cxnSp>
        <p:nvCxnSpPr>
          <p:cNvPr id="22" name="Straight Arrow Connector 21"/>
          <p:cNvCxnSpPr/>
          <p:nvPr/>
        </p:nvCxnSpPr>
        <p:spPr>
          <a:xfrm>
            <a:off x="4022725" y="2051050"/>
            <a:ext cx="0" cy="387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84500" y="2965450"/>
            <a:ext cx="0" cy="387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876800" y="2965450"/>
            <a:ext cx="0" cy="387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946400" y="3881438"/>
            <a:ext cx="0" cy="3857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21263" y="4986338"/>
            <a:ext cx="0" cy="3476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971800" y="5867400"/>
            <a:ext cx="0" cy="2349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8169275" y="2057400"/>
            <a:ext cx="0" cy="9985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109" idx="3"/>
          </p:cNvCxnSpPr>
          <p:nvPr/>
        </p:nvCxnSpPr>
        <p:spPr>
          <a:xfrm>
            <a:off x="5711825" y="3625850"/>
            <a:ext cx="1074738"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711825" y="5380039"/>
            <a:ext cx="1074738" cy="79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984500" y="4986338"/>
            <a:ext cx="0" cy="3476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267200" y="15240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772400" y="15240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051219"/>
      </p:ext>
    </p:extLst>
  </p:cSld>
  <p:clrMapOvr>
    <a:masterClrMapping/>
  </p:clrMapOvr>
  <mc:AlternateContent xmlns:mc="http://schemas.openxmlformats.org/markup-compatibility/2006" xmlns:p14="http://schemas.microsoft.com/office/powerpoint/2010/main">
    <mc:Choice Requires="p14">
      <p:transition spd="slow" p14:dur="2000" advTm="380"/>
    </mc:Choice>
    <mc:Fallback xmlns="">
      <p:transition spd="slow" advTm="38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3A9E28-796C-4128-A43C-40DDFC94061E}"/>
              </a:ext>
            </a:extLst>
          </p:cNvPr>
          <p:cNvSpPr>
            <a:spLocks noGrp="1"/>
          </p:cNvSpPr>
          <p:nvPr>
            <p:ph type="body" idx="1"/>
          </p:nvPr>
        </p:nvSpPr>
        <p:spPr/>
        <p:txBody>
          <a:bodyPr/>
          <a:lstStyle/>
          <a:p>
            <a:pPr algn="ctr"/>
            <a:r>
              <a:rPr lang="en-US" sz="2400" b="1" dirty="0"/>
              <a:t>Critical Elements </a:t>
            </a:r>
          </a:p>
          <a:p>
            <a:endParaRPr lang="en-US" dirty="0"/>
          </a:p>
        </p:txBody>
      </p:sp>
      <p:sp>
        <p:nvSpPr>
          <p:cNvPr id="7" name="Content Placeholder 6">
            <a:extLst>
              <a:ext uri="{FF2B5EF4-FFF2-40B4-BE49-F238E27FC236}">
                <a16:creationId xmlns:a16="http://schemas.microsoft.com/office/drawing/2014/main" id="{FA378F21-240A-40B0-9FD9-0AFD318B7958}"/>
              </a:ext>
            </a:extLst>
          </p:cNvPr>
          <p:cNvSpPr>
            <a:spLocks noGrp="1"/>
          </p:cNvSpPr>
          <p:nvPr>
            <p:ph sz="half" idx="2"/>
          </p:nvPr>
        </p:nvSpPr>
        <p:spPr/>
        <p:txBody>
          <a:bodyPr/>
          <a:lstStyle/>
          <a:p>
            <a:pPr marL="347472" indent="-347472">
              <a:lnSpc>
                <a:spcPct val="100000"/>
              </a:lnSpc>
              <a:spcBef>
                <a:spcPts val="200"/>
              </a:spcBef>
              <a:buFont typeface="Arial" panose="020B0604020202020204" pitchFamily="34" charset="0"/>
              <a:buChar char="•"/>
            </a:pPr>
            <a:r>
              <a:rPr lang="en-US" sz="1800" dirty="0"/>
              <a:t>Appropriate storage and handling of all vaccines</a:t>
            </a:r>
          </a:p>
          <a:p>
            <a:pPr marL="347472" indent="-347472">
              <a:lnSpc>
                <a:spcPct val="100000"/>
              </a:lnSpc>
              <a:spcBef>
                <a:spcPts val="200"/>
              </a:spcBef>
              <a:buFont typeface="Arial" panose="020B0604020202020204" pitchFamily="34" charset="0"/>
              <a:buChar char="•"/>
            </a:pPr>
            <a:r>
              <a:rPr lang="en-US" sz="1800" dirty="0"/>
              <a:t>Correct administration of vaccines</a:t>
            </a:r>
          </a:p>
          <a:p>
            <a:pPr marL="347472" indent="-347472">
              <a:lnSpc>
                <a:spcPct val="100000"/>
              </a:lnSpc>
              <a:spcBef>
                <a:spcPts val="200"/>
              </a:spcBef>
              <a:buFont typeface="Arial" panose="020B0604020202020204" pitchFamily="34" charset="0"/>
              <a:buChar char="•"/>
            </a:pPr>
            <a:r>
              <a:rPr lang="en-US" sz="1800" dirty="0"/>
              <a:t>Education of patients and parents about vaccines</a:t>
            </a:r>
          </a:p>
          <a:p>
            <a:pPr marL="347472" indent="-347472">
              <a:lnSpc>
                <a:spcPct val="100000"/>
              </a:lnSpc>
              <a:spcBef>
                <a:spcPts val="200"/>
              </a:spcBef>
              <a:buFont typeface="Arial" panose="020B0604020202020204" pitchFamily="34" charset="0"/>
              <a:buChar char="•"/>
            </a:pPr>
            <a:r>
              <a:rPr lang="en-US" sz="1800" dirty="0"/>
              <a:t>Every office and clinic needs a vaccine champion</a:t>
            </a:r>
          </a:p>
          <a:p>
            <a:endParaRPr lang="en-US" dirty="0"/>
          </a:p>
        </p:txBody>
      </p:sp>
      <p:sp>
        <p:nvSpPr>
          <p:cNvPr id="8" name="Text Placeholder 7">
            <a:extLst>
              <a:ext uri="{FF2B5EF4-FFF2-40B4-BE49-F238E27FC236}">
                <a16:creationId xmlns:a16="http://schemas.microsoft.com/office/drawing/2014/main" id="{FB794180-03A1-46C1-AE4B-ED0BF991D39C}"/>
              </a:ext>
            </a:extLst>
          </p:cNvPr>
          <p:cNvSpPr>
            <a:spLocks noGrp="1"/>
          </p:cNvSpPr>
          <p:nvPr>
            <p:ph type="body" sz="quarter" idx="3"/>
          </p:nvPr>
        </p:nvSpPr>
        <p:spPr/>
        <p:txBody>
          <a:bodyPr/>
          <a:lstStyle/>
          <a:p>
            <a:pPr algn="ctr"/>
            <a:r>
              <a:rPr lang="en-US" sz="2400" b="1" dirty="0"/>
              <a:t>Key Characteristics</a:t>
            </a:r>
          </a:p>
          <a:p>
            <a:endParaRPr lang="en-US" dirty="0"/>
          </a:p>
        </p:txBody>
      </p:sp>
      <p:sp>
        <p:nvSpPr>
          <p:cNvPr id="9" name="Content Placeholder 8">
            <a:extLst>
              <a:ext uri="{FF2B5EF4-FFF2-40B4-BE49-F238E27FC236}">
                <a16:creationId xmlns:a16="http://schemas.microsoft.com/office/drawing/2014/main" id="{48D45F7D-6EF5-41AD-B272-6FB62778A486}"/>
              </a:ext>
            </a:extLst>
          </p:cNvPr>
          <p:cNvSpPr>
            <a:spLocks noGrp="1"/>
          </p:cNvSpPr>
          <p:nvPr>
            <p:ph sz="quarter" idx="4"/>
          </p:nvPr>
        </p:nvSpPr>
        <p:spPr/>
        <p:txBody>
          <a:bodyPr/>
          <a:lstStyle/>
          <a:p>
            <a:pPr marL="347472" indent="-347472">
              <a:lnSpc>
                <a:spcPct val="100000"/>
              </a:lnSpc>
              <a:spcBef>
                <a:spcPts val="200"/>
              </a:spcBef>
              <a:buFont typeface="Arial" panose="020B0604020202020204" pitchFamily="34" charset="0"/>
              <a:buChar char="•"/>
            </a:pPr>
            <a:r>
              <a:rPr lang="en-US" sz="1800" dirty="0"/>
              <a:t>Lead your immunization team</a:t>
            </a:r>
          </a:p>
          <a:p>
            <a:pPr marL="347472" indent="-347472">
              <a:lnSpc>
                <a:spcPct val="100000"/>
              </a:lnSpc>
              <a:spcBef>
                <a:spcPts val="200"/>
              </a:spcBef>
              <a:buFont typeface="Arial" panose="020B0604020202020204" pitchFamily="34" charset="0"/>
              <a:buChar char="•"/>
            </a:pPr>
            <a:r>
              <a:rPr lang="en-US" sz="1800" dirty="0"/>
              <a:t>Educate all staff about new vaccines and recommendations</a:t>
            </a:r>
          </a:p>
          <a:p>
            <a:pPr marL="347472" indent="-347472">
              <a:lnSpc>
                <a:spcPct val="100000"/>
              </a:lnSpc>
              <a:spcBef>
                <a:spcPts val="200"/>
              </a:spcBef>
              <a:buFont typeface="Arial" panose="020B0604020202020204" pitchFamily="34" charset="0"/>
              <a:buChar char="•"/>
            </a:pPr>
            <a:r>
              <a:rPr lang="en-US" sz="1800" dirty="0"/>
              <a:t>Educate new staff about vaccine storage, handling, &amp; administration</a:t>
            </a:r>
          </a:p>
          <a:p>
            <a:pPr marL="347472" indent="-347472">
              <a:lnSpc>
                <a:spcPct val="100000"/>
              </a:lnSpc>
              <a:spcBef>
                <a:spcPts val="200"/>
              </a:spcBef>
              <a:buFont typeface="Arial" panose="020B0604020202020204" pitchFamily="34" charset="0"/>
              <a:buChar char="•"/>
            </a:pPr>
            <a:r>
              <a:rPr lang="en-US" sz="1800" dirty="0"/>
              <a:t>Initiate processes to improve immunization rates in your practice/facility</a:t>
            </a:r>
          </a:p>
          <a:p>
            <a:pPr marL="347472" indent="-347472">
              <a:lnSpc>
                <a:spcPct val="100000"/>
              </a:lnSpc>
              <a:spcBef>
                <a:spcPts val="200"/>
              </a:spcBef>
              <a:buFont typeface="Arial" panose="020B0604020202020204" pitchFamily="34" charset="0"/>
              <a:buChar char="•"/>
            </a:pPr>
            <a:r>
              <a:rPr lang="en-US" sz="1800" dirty="0"/>
              <a:t>Assure immunizations of all staff are up-to-date</a:t>
            </a:r>
          </a:p>
          <a:p>
            <a:endParaRPr lang="en-US" dirty="0"/>
          </a:p>
        </p:txBody>
      </p:sp>
      <p:sp>
        <p:nvSpPr>
          <p:cNvPr id="5" name="Title 4">
            <a:extLst>
              <a:ext uri="{FF2B5EF4-FFF2-40B4-BE49-F238E27FC236}">
                <a16:creationId xmlns:a16="http://schemas.microsoft.com/office/drawing/2014/main" id="{E909EAFF-40CC-4046-815F-76C9434691C3}"/>
              </a:ext>
            </a:extLst>
          </p:cNvPr>
          <p:cNvSpPr>
            <a:spLocks noGrp="1"/>
          </p:cNvSpPr>
          <p:nvPr>
            <p:ph type="title"/>
          </p:nvPr>
        </p:nvSpPr>
        <p:spPr/>
        <p:txBody>
          <a:bodyPr/>
          <a:lstStyle/>
          <a:p>
            <a:r>
              <a:rPr lang="en-US" dirty="0"/>
              <a:t>Become a Vaccine Champion</a:t>
            </a:r>
          </a:p>
        </p:txBody>
      </p:sp>
    </p:spTree>
    <p:extLst>
      <p:ext uri="{BB962C8B-B14F-4D97-AF65-F5344CB8AC3E}">
        <p14:creationId xmlns:p14="http://schemas.microsoft.com/office/powerpoint/2010/main" val="43286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959B-006A-4075-91FF-D12F712563F1}"/>
              </a:ext>
            </a:extLst>
          </p:cNvPr>
          <p:cNvSpPr>
            <a:spLocks noGrp="1"/>
          </p:cNvSpPr>
          <p:nvPr>
            <p:ph type="title"/>
          </p:nvPr>
        </p:nvSpPr>
        <p:spPr/>
        <p:txBody>
          <a:bodyPr>
            <a:noAutofit/>
          </a:bodyPr>
          <a:lstStyle/>
          <a:p>
            <a:r>
              <a:rPr lang="en-US" dirty="0"/>
              <a:t>ACIP </a:t>
            </a:r>
          </a:p>
        </p:txBody>
      </p:sp>
      <p:sp>
        <p:nvSpPr>
          <p:cNvPr id="3" name="Content Placeholder 2">
            <a:extLst>
              <a:ext uri="{FF2B5EF4-FFF2-40B4-BE49-F238E27FC236}">
                <a16:creationId xmlns:a16="http://schemas.microsoft.com/office/drawing/2014/main" id="{F446ACC3-6AE7-4A55-B8EB-D3739E7EF428}"/>
              </a:ext>
            </a:extLst>
          </p:cNvPr>
          <p:cNvSpPr>
            <a:spLocks noGrp="1"/>
          </p:cNvSpPr>
          <p:nvPr>
            <p:ph sz="quarter" idx="10"/>
          </p:nvPr>
        </p:nvSpPr>
        <p:spPr/>
        <p:txBody>
          <a:bodyPr/>
          <a:lstStyle/>
          <a:p>
            <a:pPr marL="342900" indent="-342900">
              <a:buFont typeface="Arial" panose="020B0604020202020204" pitchFamily="34" charset="0"/>
              <a:buChar char="•"/>
              <a:defRPr/>
            </a:pPr>
            <a:r>
              <a:rPr lang="en-US" sz="2000" dirty="0"/>
              <a:t>15 voting members with expertise in one or more of the following:</a:t>
            </a:r>
          </a:p>
          <a:p>
            <a:pPr marL="685800" indent="457200">
              <a:buFont typeface="Wingdings" pitchFamily="2" charset="2"/>
              <a:buChar char="Ø"/>
              <a:defRPr/>
            </a:pPr>
            <a:r>
              <a:rPr lang="en-US" sz="2000" dirty="0"/>
              <a:t>Vaccinology</a:t>
            </a:r>
          </a:p>
          <a:p>
            <a:pPr marL="685800" indent="457200">
              <a:buFont typeface="Wingdings" pitchFamily="2" charset="2"/>
              <a:buChar char="Ø"/>
              <a:defRPr/>
            </a:pPr>
            <a:r>
              <a:rPr lang="en-US" sz="2000" dirty="0"/>
              <a:t>Immunology</a:t>
            </a:r>
          </a:p>
          <a:p>
            <a:pPr marL="685800" indent="457200">
              <a:buFont typeface="Wingdings" pitchFamily="2" charset="2"/>
              <a:buChar char="Ø"/>
              <a:defRPr/>
            </a:pPr>
            <a:r>
              <a:rPr lang="en-US" sz="2000" dirty="0"/>
              <a:t>Infectious diseases 		</a:t>
            </a:r>
          </a:p>
          <a:p>
            <a:pPr marL="685800" indent="457200">
              <a:buFont typeface="Wingdings" pitchFamily="2" charset="2"/>
              <a:buChar char="Ø"/>
              <a:defRPr/>
            </a:pPr>
            <a:r>
              <a:rPr lang="en-US" sz="2000" dirty="0"/>
              <a:t>Pediatrics</a:t>
            </a:r>
          </a:p>
          <a:p>
            <a:pPr marL="685800" indent="457200">
              <a:buFont typeface="Wingdings" pitchFamily="2" charset="2"/>
              <a:buChar char="Ø"/>
              <a:defRPr/>
            </a:pPr>
            <a:r>
              <a:rPr lang="en-US" sz="2000" dirty="0"/>
              <a:t>Internal Medicine</a:t>
            </a:r>
          </a:p>
          <a:p>
            <a:pPr marL="685800" indent="457200">
              <a:buFont typeface="Wingdings" pitchFamily="2" charset="2"/>
              <a:buChar char="Ø"/>
              <a:defRPr/>
            </a:pPr>
            <a:r>
              <a:rPr lang="en-US" sz="2000" dirty="0"/>
              <a:t>Preventive Medicine</a:t>
            </a:r>
          </a:p>
          <a:p>
            <a:pPr marL="685800" indent="457200">
              <a:buFont typeface="Wingdings" pitchFamily="2" charset="2"/>
              <a:buChar char="Ø"/>
              <a:defRPr/>
            </a:pPr>
            <a:r>
              <a:rPr lang="en-US" sz="2000" dirty="0"/>
              <a:t>Public Health</a:t>
            </a:r>
          </a:p>
          <a:p>
            <a:pPr marL="685800" indent="457200">
              <a:buFont typeface="Wingdings" pitchFamily="2" charset="2"/>
              <a:buChar char="Ø"/>
              <a:defRPr/>
            </a:pPr>
            <a:r>
              <a:rPr lang="en-US" sz="2000" dirty="0"/>
              <a:t>Consumer perspectives and/or social and community aspects of immunization       programs </a:t>
            </a:r>
          </a:p>
          <a:p>
            <a:pPr marL="55563" indent="346075">
              <a:spcBef>
                <a:spcPts val="0"/>
              </a:spcBef>
              <a:buFont typeface="Arial" pitchFamily="34" charset="0"/>
              <a:buChar char="•"/>
              <a:defRPr/>
            </a:pPr>
            <a:endParaRPr lang="en-US" sz="2000" dirty="0"/>
          </a:p>
          <a:p>
            <a:pPr marL="55563" indent="346075">
              <a:spcBef>
                <a:spcPts val="0"/>
              </a:spcBef>
              <a:buFont typeface="Arial" pitchFamily="34" charset="0"/>
              <a:buChar char="•"/>
              <a:defRPr/>
            </a:pPr>
            <a:r>
              <a:rPr lang="en-US" sz="2000" dirty="0"/>
              <a:t>ACIP develops recommendations and schedules for the use of licensed vaccines</a:t>
            </a:r>
          </a:p>
          <a:p>
            <a:endParaRPr lang="en-US" dirty="0"/>
          </a:p>
        </p:txBody>
      </p:sp>
      <p:sp>
        <p:nvSpPr>
          <p:cNvPr id="4" name="Text Placeholder 3">
            <a:extLst>
              <a:ext uri="{FF2B5EF4-FFF2-40B4-BE49-F238E27FC236}">
                <a16:creationId xmlns:a16="http://schemas.microsoft.com/office/drawing/2014/main" id="{8509C36A-0898-4823-9E55-031E82551849}"/>
              </a:ext>
            </a:extLst>
          </p:cNvPr>
          <p:cNvSpPr>
            <a:spLocks noGrp="1"/>
          </p:cNvSpPr>
          <p:nvPr>
            <p:ph type="body" sz="quarter" idx="11"/>
          </p:nvPr>
        </p:nvSpPr>
        <p:spPr>
          <a:xfrm>
            <a:off x="838200" y="6332276"/>
            <a:ext cx="4000500" cy="280348"/>
          </a:xfrm>
        </p:spPr>
        <p:txBody>
          <a:bodyPr/>
          <a:lstStyle/>
          <a:p>
            <a:r>
              <a:rPr lang="en-US" sz="10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https://www.cdc.gov/vaccines/acip/members/index.html</a:t>
            </a:r>
            <a:r>
              <a:rPr lang="en-US" sz="1000" dirty="0">
                <a:latin typeface="Segoe UI" panose="020B0502040204020203" pitchFamily="34" charset="0"/>
                <a:cs typeface="Segoe UI" panose="020B0502040204020203" pitchFamily="34" charset="0"/>
              </a:rPr>
              <a:t> </a:t>
            </a:r>
          </a:p>
          <a:p>
            <a:endParaRPr lang="en-US" dirty="0"/>
          </a:p>
        </p:txBody>
      </p:sp>
    </p:spTree>
    <p:extLst>
      <p:ext uri="{BB962C8B-B14F-4D97-AF65-F5344CB8AC3E}">
        <p14:creationId xmlns:p14="http://schemas.microsoft.com/office/powerpoint/2010/main" val="3605772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DB1AD4-EFE7-4650-BA9C-56C7BC752C92}"/>
              </a:ext>
            </a:extLst>
          </p:cNvPr>
          <p:cNvSpPr>
            <a:spLocks noGrp="1"/>
          </p:cNvSpPr>
          <p:nvPr>
            <p:ph type="title"/>
          </p:nvPr>
        </p:nvSpPr>
        <p:spPr/>
        <p:txBody>
          <a:bodyPr/>
          <a:lstStyle/>
          <a:p>
            <a:r>
              <a:rPr lang="en-US" dirty="0"/>
              <a:t>Improve Access To Immunizations</a:t>
            </a:r>
          </a:p>
        </p:txBody>
      </p:sp>
      <p:sp>
        <p:nvSpPr>
          <p:cNvPr id="6" name="Content Placeholder 5">
            <a:extLst>
              <a:ext uri="{FF2B5EF4-FFF2-40B4-BE49-F238E27FC236}">
                <a16:creationId xmlns:a16="http://schemas.microsoft.com/office/drawing/2014/main" id="{169CEF7C-9E2D-4097-A355-B33DDF257A25}"/>
              </a:ext>
            </a:extLst>
          </p:cNvPr>
          <p:cNvSpPr>
            <a:spLocks noGrp="1"/>
          </p:cNvSpPr>
          <p:nvPr>
            <p:ph sz="quarter" idx="10"/>
          </p:nvPr>
        </p:nvSpPr>
        <p:spPr/>
        <p:txBody>
          <a:bodyPr/>
          <a:lstStyle/>
          <a:p>
            <a:pPr marL="342900" indent="-342900">
              <a:lnSpc>
                <a:spcPct val="100000"/>
              </a:lnSpc>
              <a:spcBef>
                <a:spcPts val="200"/>
              </a:spcBef>
              <a:buFont typeface="Arial" panose="020B0604020202020204" pitchFamily="34" charset="0"/>
              <a:buChar char="•"/>
            </a:pPr>
            <a:r>
              <a:rPr lang="en-US" sz="2800" dirty="0"/>
              <a:t>Immunization only visits</a:t>
            </a:r>
          </a:p>
          <a:p>
            <a:pPr marL="342900" indent="-342900">
              <a:lnSpc>
                <a:spcPct val="100000"/>
              </a:lnSpc>
              <a:spcBef>
                <a:spcPts val="200"/>
              </a:spcBef>
              <a:buFont typeface="Arial" panose="020B0604020202020204" pitchFamily="34" charset="0"/>
              <a:buChar char="•"/>
            </a:pPr>
            <a:endParaRPr lang="en-US" sz="2800" dirty="0"/>
          </a:p>
          <a:p>
            <a:pPr marL="342900" indent="-342900">
              <a:lnSpc>
                <a:spcPct val="100000"/>
              </a:lnSpc>
              <a:spcBef>
                <a:spcPts val="200"/>
              </a:spcBef>
              <a:buFont typeface="Arial" panose="020B0604020202020204" pitchFamily="34" charset="0"/>
              <a:buChar char="•"/>
            </a:pPr>
            <a:r>
              <a:rPr lang="en-US" sz="2800" dirty="0"/>
              <a:t>Walk-ins for immunizations</a:t>
            </a:r>
          </a:p>
          <a:p>
            <a:pPr marL="342900" indent="-342900">
              <a:lnSpc>
                <a:spcPct val="100000"/>
              </a:lnSpc>
              <a:spcBef>
                <a:spcPts val="200"/>
              </a:spcBef>
              <a:buFont typeface="Arial" panose="020B0604020202020204" pitchFamily="34" charset="0"/>
              <a:buChar char="•"/>
            </a:pPr>
            <a:endParaRPr lang="en-US" sz="2800" dirty="0"/>
          </a:p>
          <a:p>
            <a:pPr marL="342900" indent="-342900">
              <a:lnSpc>
                <a:spcPct val="100000"/>
              </a:lnSpc>
              <a:spcBef>
                <a:spcPts val="200"/>
              </a:spcBef>
              <a:buFont typeface="Arial" panose="020B0604020202020204" pitchFamily="34" charset="0"/>
              <a:buChar char="•"/>
            </a:pPr>
            <a:r>
              <a:rPr lang="en-US" sz="2800" dirty="0"/>
              <a:t>Implement standing orders</a:t>
            </a:r>
          </a:p>
          <a:p>
            <a:pPr marL="342900" indent="-342900">
              <a:lnSpc>
                <a:spcPct val="100000"/>
              </a:lnSpc>
              <a:spcBef>
                <a:spcPts val="200"/>
              </a:spcBef>
              <a:buFont typeface="Arial" panose="020B0604020202020204" pitchFamily="34" charset="0"/>
              <a:buChar char="•"/>
            </a:pPr>
            <a:endParaRPr lang="en-US" sz="2800" dirty="0"/>
          </a:p>
          <a:p>
            <a:pPr marL="342900" indent="-342900">
              <a:lnSpc>
                <a:spcPct val="100000"/>
              </a:lnSpc>
              <a:spcBef>
                <a:spcPts val="200"/>
              </a:spcBef>
              <a:buFont typeface="Arial" panose="020B0604020202020204" pitchFamily="34" charset="0"/>
              <a:buChar char="•"/>
            </a:pPr>
            <a:r>
              <a:rPr lang="en-US" sz="2800" dirty="0"/>
              <a:t>Early, extended, or weekend hours</a:t>
            </a:r>
          </a:p>
          <a:p>
            <a:pPr marL="342900" indent="-342900">
              <a:lnSpc>
                <a:spcPct val="100000"/>
              </a:lnSpc>
              <a:spcBef>
                <a:spcPts val="200"/>
              </a:spcBef>
              <a:buFont typeface="Arial" panose="020B0604020202020204" pitchFamily="34" charset="0"/>
              <a:buChar char="•"/>
            </a:pPr>
            <a:endParaRPr lang="en-US" sz="2800" dirty="0"/>
          </a:p>
          <a:p>
            <a:pPr marL="342900" indent="-342900">
              <a:lnSpc>
                <a:spcPct val="100000"/>
              </a:lnSpc>
              <a:spcBef>
                <a:spcPts val="200"/>
              </a:spcBef>
              <a:buFont typeface="Arial" panose="020B0604020202020204" pitchFamily="34" charset="0"/>
              <a:buChar char="•"/>
            </a:pPr>
            <a:r>
              <a:rPr lang="en-US" sz="2800" dirty="0"/>
              <a:t>Mass vaccination clinics</a:t>
            </a:r>
          </a:p>
          <a:p>
            <a:endParaRPr lang="en-US" dirty="0"/>
          </a:p>
        </p:txBody>
      </p:sp>
    </p:spTree>
    <p:extLst>
      <p:ext uri="{BB962C8B-B14F-4D97-AF65-F5344CB8AC3E}">
        <p14:creationId xmlns:p14="http://schemas.microsoft.com/office/powerpoint/2010/main" val="33295400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D2C6BB-8CD2-4094-8A61-053CE944A5D5}"/>
              </a:ext>
            </a:extLst>
          </p:cNvPr>
          <p:cNvSpPr>
            <a:spLocks noGrp="1"/>
          </p:cNvSpPr>
          <p:nvPr>
            <p:ph type="title"/>
          </p:nvPr>
        </p:nvSpPr>
        <p:spPr/>
        <p:txBody>
          <a:bodyPr/>
          <a:lstStyle/>
          <a:p>
            <a:br>
              <a:rPr lang="en-US" dirty="0">
                <a:solidFill>
                  <a:prstClr val="black"/>
                </a:solidFill>
                <a:latin typeface="Segoe UI Semibold" panose="020B0702040204020203" pitchFamily="34" charset="0"/>
              </a:rPr>
            </a:br>
            <a:r>
              <a:rPr lang="en-US" dirty="0">
                <a:solidFill>
                  <a:prstClr val="black"/>
                </a:solidFill>
                <a:latin typeface="Segoe UI Semibold" panose="020B0702040204020203" pitchFamily="34" charset="0"/>
              </a:rPr>
              <a:t>Public Health Reports </a:t>
            </a:r>
            <a:endParaRPr lang="en-US" dirty="0"/>
          </a:p>
        </p:txBody>
      </p:sp>
      <p:sp>
        <p:nvSpPr>
          <p:cNvPr id="7" name="Text Placeholder 6">
            <a:extLst>
              <a:ext uri="{FF2B5EF4-FFF2-40B4-BE49-F238E27FC236}">
                <a16:creationId xmlns:a16="http://schemas.microsoft.com/office/drawing/2014/main" id="{BE697B34-8E9F-4B7F-8F8E-C6E47BBD2585}"/>
              </a:ext>
            </a:extLst>
          </p:cNvPr>
          <p:cNvSpPr>
            <a:spLocks noGrp="1"/>
          </p:cNvSpPr>
          <p:nvPr>
            <p:ph type="body" sz="half" idx="2"/>
          </p:nvPr>
        </p:nvSpPr>
        <p:spPr/>
        <p:txBody>
          <a:bodyPr/>
          <a:lstStyle/>
          <a:p>
            <a:r>
              <a:rPr lang="en-US" dirty="0">
                <a:solidFill>
                  <a:prstClr val="black"/>
                </a:solidFill>
              </a:rPr>
              <a:t>Public Health Reports should be faxed or mailed to the State Immunization Program. </a:t>
            </a:r>
          </a:p>
          <a:p>
            <a:r>
              <a:rPr lang="en-US" dirty="0">
                <a:solidFill>
                  <a:prstClr val="black"/>
                </a:solidFill>
              </a:rPr>
              <a:t>Fax number (404)657-1463</a:t>
            </a:r>
          </a:p>
          <a:p>
            <a:endParaRPr lang="en-US" dirty="0"/>
          </a:p>
        </p:txBody>
      </p:sp>
      <p:pic>
        <p:nvPicPr>
          <p:cNvPr id="8" name="Picture Placeholder 7">
            <a:extLst>
              <a:ext uri="{FF2B5EF4-FFF2-40B4-BE49-F238E27FC236}">
                <a16:creationId xmlns:a16="http://schemas.microsoft.com/office/drawing/2014/main" id="{77E6CE3E-0062-439E-9F63-DB176D20C891}"/>
              </a:ext>
            </a:extLst>
          </p:cNvPr>
          <p:cNvPicPr>
            <a:picLocks noGrp="1" noChangeAspect="1"/>
          </p:cNvPicPr>
          <p:nvPr>
            <p:ph type="pic" idx="1"/>
          </p:nvPr>
        </p:nvPicPr>
        <p:blipFill>
          <a:blip r:embed="rId3"/>
          <a:srcRect t="6246" b="6246"/>
          <a:stretch>
            <a:fillRect/>
          </a:stretch>
        </p:blipFill>
        <p:spPr>
          <a:xfrm>
            <a:off x="965200" y="342900"/>
            <a:ext cx="10193338" cy="4113213"/>
          </a:xfrm>
          <a:prstGeom prst="rect">
            <a:avLst/>
          </a:prstGeom>
        </p:spPr>
      </p:pic>
    </p:spTree>
    <p:extLst>
      <p:ext uri="{BB962C8B-B14F-4D97-AF65-F5344CB8AC3E}">
        <p14:creationId xmlns:p14="http://schemas.microsoft.com/office/powerpoint/2010/main" val="27053160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0A8C33-DE31-49DD-A3EF-3416354B6447}"/>
              </a:ext>
            </a:extLst>
          </p:cNvPr>
          <p:cNvSpPr>
            <a:spLocks noGrp="1"/>
          </p:cNvSpPr>
          <p:nvPr>
            <p:ph type="title"/>
          </p:nvPr>
        </p:nvSpPr>
        <p:spPr/>
        <p:txBody>
          <a:bodyPr>
            <a:normAutofit/>
          </a:bodyPr>
          <a:lstStyle/>
          <a:p>
            <a:r>
              <a:rPr lang="en-US" dirty="0"/>
              <a:t>Vaccine Injury Compensation Program (VICP)</a:t>
            </a:r>
          </a:p>
        </p:txBody>
      </p:sp>
      <p:sp>
        <p:nvSpPr>
          <p:cNvPr id="6" name="Content Placeholder 5">
            <a:extLst>
              <a:ext uri="{FF2B5EF4-FFF2-40B4-BE49-F238E27FC236}">
                <a16:creationId xmlns:a16="http://schemas.microsoft.com/office/drawing/2014/main" id="{1BB5818F-04DC-48D4-8463-5C11A92A9B79}"/>
              </a:ext>
            </a:extLst>
          </p:cNvPr>
          <p:cNvSpPr>
            <a:spLocks noGrp="1"/>
          </p:cNvSpPr>
          <p:nvPr>
            <p:ph sz="quarter" idx="10"/>
          </p:nvPr>
        </p:nvSpPr>
        <p:spPr/>
        <p:txBody>
          <a:bodyPr/>
          <a:lstStyle/>
          <a:p>
            <a:r>
              <a:rPr lang="en-US" sz="2800" dirty="0"/>
              <a:t>The National Vaccine Injury Compensation Program provides compensation to individuals found to be injured by or have died from certain childhood vaccines.</a:t>
            </a:r>
          </a:p>
          <a:p>
            <a:endParaRPr lang="en-US" sz="2800" dirty="0"/>
          </a:p>
          <a:p>
            <a:pPr marL="342900" indent="-342900">
              <a:buFont typeface="Arial" panose="020B0604020202020204" pitchFamily="34" charset="0"/>
              <a:buChar char="•"/>
            </a:pPr>
            <a:r>
              <a:rPr lang="en-US" sz="2800" dirty="0">
                <a:latin typeface="Segoe UI" panose="020B0502040204020203" pitchFamily="34" charset="0"/>
                <a:ea typeface="Segoe UI" panose="020B0502040204020203" pitchFamily="34" charset="0"/>
                <a:cs typeface="Segoe UI" panose="020B0502040204020203" pitchFamily="34" charset="0"/>
              </a:rPr>
              <a:t>Established in 1988 by NCVIA</a:t>
            </a:r>
          </a:p>
          <a:p>
            <a:pPr marL="342900" indent="-342900">
              <a:buFont typeface="Arial" panose="020B0604020202020204" pitchFamily="34" charset="0"/>
              <a:buChar char="•"/>
            </a:pPr>
            <a:r>
              <a:rPr lang="en-US" sz="2800" dirty="0">
                <a:latin typeface="Segoe UI" panose="020B0502040204020203" pitchFamily="34" charset="0"/>
                <a:ea typeface="Segoe UI" panose="020B0502040204020203" pitchFamily="34" charset="0"/>
                <a:cs typeface="Segoe UI" panose="020B0502040204020203" pitchFamily="34" charset="0"/>
              </a:rPr>
              <a:t>Federal “no fault” system to compensate those injured</a:t>
            </a:r>
          </a:p>
          <a:p>
            <a:pPr marL="342900" indent="-342900">
              <a:buFont typeface="Arial" panose="020B0604020202020204" pitchFamily="34" charset="0"/>
              <a:buChar char="•"/>
            </a:pPr>
            <a:r>
              <a:rPr lang="en-US" sz="2800" dirty="0">
                <a:latin typeface="Segoe UI" panose="020B0502040204020203" pitchFamily="34" charset="0"/>
                <a:ea typeface="Segoe UI" panose="020B0502040204020203" pitchFamily="34" charset="0"/>
                <a:cs typeface="Segoe UI" panose="020B0502040204020203" pitchFamily="34" charset="0"/>
              </a:rPr>
              <a:t>Claim must be filed by individual, parent or guardian</a:t>
            </a:r>
          </a:p>
          <a:p>
            <a:pPr marL="342900" indent="-342900">
              <a:buFont typeface="Arial" panose="020B0604020202020204" pitchFamily="34" charset="0"/>
              <a:buChar char="•"/>
            </a:pPr>
            <a:r>
              <a:rPr lang="en-US" sz="2800" dirty="0">
                <a:latin typeface="Segoe UI" panose="020B0502040204020203" pitchFamily="34" charset="0"/>
                <a:ea typeface="Segoe UI" panose="020B0502040204020203" pitchFamily="34" charset="0"/>
                <a:cs typeface="Segoe UI" panose="020B0502040204020203" pitchFamily="34" charset="0"/>
              </a:rPr>
              <a:t>Must show that injury is on “Vaccine Injury Table”</a:t>
            </a:r>
          </a:p>
          <a:p>
            <a:endParaRPr lang="en-US" dirty="0"/>
          </a:p>
        </p:txBody>
      </p:sp>
    </p:spTree>
    <p:extLst>
      <p:ext uri="{BB962C8B-B14F-4D97-AF65-F5344CB8AC3E}">
        <p14:creationId xmlns:p14="http://schemas.microsoft.com/office/powerpoint/2010/main" val="11836971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CF3F5-3043-4B10-971F-EB8B66FF115A}"/>
              </a:ext>
            </a:extLst>
          </p:cNvPr>
          <p:cNvSpPr>
            <a:spLocks noGrp="1"/>
          </p:cNvSpPr>
          <p:nvPr>
            <p:ph type="title"/>
          </p:nvPr>
        </p:nvSpPr>
        <p:spPr/>
        <p:txBody>
          <a:bodyPr/>
          <a:lstStyle/>
          <a:p>
            <a:r>
              <a:rPr lang="en-US" dirty="0"/>
              <a:t>State Resources</a:t>
            </a:r>
          </a:p>
        </p:txBody>
      </p:sp>
      <p:sp>
        <p:nvSpPr>
          <p:cNvPr id="3" name="Content Placeholder 2">
            <a:extLst>
              <a:ext uri="{FF2B5EF4-FFF2-40B4-BE49-F238E27FC236}">
                <a16:creationId xmlns:a16="http://schemas.microsoft.com/office/drawing/2014/main" id="{D1D775FD-DDFC-4BF0-BB39-FDED262B7CFC}"/>
              </a:ext>
            </a:extLst>
          </p:cNvPr>
          <p:cNvSpPr>
            <a:spLocks noGrp="1"/>
          </p:cNvSpPr>
          <p:nvPr>
            <p:ph sz="quarter" idx="10"/>
          </p:nvPr>
        </p:nvSpPr>
        <p:spPr/>
        <p:txBody>
          <a:bodyPr/>
          <a:lstStyle/>
          <a:p>
            <a:pPr marL="342900" indent="-342900" eaLnBrk="1" hangingPunct="1">
              <a:lnSpc>
                <a:spcPct val="100000"/>
              </a:lnSpc>
              <a:spcBef>
                <a:spcPts val="200"/>
              </a:spcBef>
              <a:buFont typeface="Arial" panose="020B0604020202020204" pitchFamily="34" charset="0"/>
              <a:buChar char="•"/>
            </a:pPr>
            <a:r>
              <a:rPr lang="en-US" dirty="0"/>
              <a:t>Local Health Department</a:t>
            </a:r>
          </a:p>
          <a:p>
            <a:pPr marL="342900" indent="-342900" eaLnBrk="1" hangingPunct="1">
              <a:lnSpc>
                <a:spcPct val="100000"/>
              </a:lnSpc>
              <a:spcBef>
                <a:spcPts val="200"/>
              </a:spcBef>
              <a:buFont typeface="Arial" panose="020B0604020202020204" pitchFamily="34" charset="0"/>
              <a:buChar char="•"/>
            </a:pPr>
            <a:r>
              <a:rPr lang="en-US" dirty="0"/>
              <a:t>GA Immunization Program Office</a:t>
            </a:r>
          </a:p>
          <a:p>
            <a:pPr marL="708660" lvl="1" indent="-342900" eaLnBrk="1" hangingPunct="1">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On Call Help Line: 404-657-3158</a:t>
            </a:r>
          </a:p>
          <a:p>
            <a:pPr marL="708660" lvl="1" indent="-342900" eaLnBrk="1" hangingPunct="1">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GRITS Help Line: 1-866-483-2958</a:t>
            </a:r>
          </a:p>
          <a:p>
            <a:pPr marL="708660" lvl="1" indent="-342900" eaLnBrk="1" hangingPunct="1">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VFC Help Line: 1-800-848-3868</a:t>
            </a:r>
          </a:p>
          <a:p>
            <a:pPr marL="708660" lvl="1" indent="-342900" eaLnBrk="1" hangingPunct="1">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Website: </a:t>
            </a: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https://dph.georgia.gov/immunization-section</a:t>
            </a:r>
            <a:endPar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a:p>
            <a:pPr marL="708660" lvl="1" indent="-342900" eaLnBrk="1" hangingPunct="1">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Your local Immunization Regional Program Consultant (IRC)</a:t>
            </a:r>
          </a:p>
          <a:p>
            <a:pPr marL="708660" lvl="1" indent="-342900" eaLnBrk="1" hangingPunct="1">
              <a:lnSpc>
                <a:spcPct val="100000"/>
              </a:lnSpc>
              <a:spcBef>
                <a:spcPts val="200"/>
              </a:spcBef>
              <a:buFont typeface="Courier New" panose="02070309020205020404" pitchFamily="49" charset="0"/>
              <a:buChar char="o"/>
            </a:pPr>
            <a:r>
              <a:rPr lang="en-US"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Epidemiology: 1-866-782-4584 </a:t>
            </a:r>
          </a:p>
          <a:p>
            <a:pPr marL="342900" indent="-342900" eaLnBrk="1" hangingPunct="1">
              <a:lnSpc>
                <a:spcPct val="100000"/>
              </a:lnSpc>
              <a:spcBef>
                <a:spcPts val="200"/>
              </a:spcBef>
              <a:buFont typeface="Arial" panose="020B0604020202020204" pitchFamily="34" charset="0"/>
              <a:buChar char="•"/>
            </a:pPr>
            <a:r>
              <a:rPr lang="en-US" dirty="0"/>
              <a:t>GA Chapter of the AAP</a:t>
            </a:r>
          </a:p>
          <a:p>
            <a:pPr marL="342900" indent="-342900" eaLnBrk="1" hangingPunct="1">
              <a:lnSpc>
                <a:spcPct val="100000"/>
              </a:lnSpc>
              <a:spcBef>
                <a:spcPts val="200"/>
              </a:spcBef>
              <a:buFont typeface="Arial" panose="020B0604020202020204" pitchFamily="34" charset="0"/>
              <a:buChar char="•"/>
            </a:pPr>
            <a:r>
              <a:rPr lang="en-US" dirty="0"/>
              <a:t>GA Academy of Family Physicians</a:t>
            </a:r>
          </a:p>
          <a:p>
            <a:endParaRPr lang="en-US" dirty="0"/>
          </a:p>
        </p:txBody>
      </p:sp>
    </p:spTree>
    <p:extLst>
      <p:ext uri="{BB962C8B-B14F-4D97-AF65-F5344CB8AC3E}">
        <p14:creationId xmlns:p14="http://schemas.microsoft.com/office/powerpoint/2010/main" val="13103442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3429000" y="43767"/>
            <a:ext cx="5638800" cy="646331"/>
          </a:xfrm>
          <a:prstGeom prst="rect">
            <a:avLst/>
          </a:prstGeom>
          <a:noFill/>
          <a:ln w="9525">
            <a:noFill/>
            <a:miter lim="800000"/>
            <a:headEnd/>
            <a:tailEnd/>
          </a:ln>
        </p:spPr>
        <p:txBody>
          <a:bodyPr>
            <a:spAutoFit/>
          </a:bodyPr>
          <a:lstStyle/>
          <a:p>
            <a:pPr algn="ctr">
              <a:spcBef>
                <a:spcPct val="50000"/>
              </a:spcBef>
            </a:pPr>
            <a:r>
              <a:rPr lang="en-US" sz="3600" dirty="0">
                <a:latin typeface="Segoe UI" panose="020B0502040204020203" pitchFamily="34" charset="0"/>
                <a:ea typeface="Segoe UI" panose="020B0502040204020203" pitchFamily="34" charset="0"/>
                <a:cs typeface="Segoe UI" panose="020B0502040204020203" pitchFamily="34" charset="0"/>
              </a:rPr>
              <a:t>It’s a Team Effort! </a:t>
            </a:r>
          </a:p>
        </p:txBody>
      </p:sp>
      <p:sp>
        <p:nvSpPr>
          <p:cNvPr id="326658" name="Text Box 3"/>
          <p:cNvSpPr txBox="1">
            <a:spLocks noChangeArrowheads="1"/>
          </p:cNvSpPr>
          <p:nvPr/>
        </p:nvSpPr>
        <p:spPr bwMode="auto">
          <a:xfrm>
            <a:off x="1562100" y="696932"/>
            <a:ext cx="9143999" cy="954107"/>
          </a:xfrm>
          <a:prstGeom prst="rect">
            <a:avLst/>
          </a:prstGeom>
          <a:noFill/>
          <a:ln w="9525">
            <a:noFill/>
            <a:miter lim="800000"/>
            <a:headEnd/>
            <a:tailEnd/>
          </a:ln>
        </p:spPr>
        <p:txBody>
          <a:bodyPr wrap="square">
            <a:spAutoFit/>
          </a:bodyPr>
          <a:lstStyle/>
          <a:p>
            <a:pPr algn="ctr">
              <a:spcBef>
                <a:spcPct val="50000"/>
              </a:spcBef>
            </a:pPr>
            <a:r>
              <a:rPr lang="en-US" sz="2800" dirty="0">
                <a:solidFill>
                  <a:srgbClr val="FF0000"/>
                </a:solidFill>
                <a:latin typeface="Segoe UI" panose="020B0502040204020203" pitchFamily="34" charset="0"/>
                <a:ea typeface="Segoe UI" panose="020B0502040204020203" pitchFamily="34" charset="0"/>
                <a:cs typeface="Segoe UI" panose="020B0502040204020203" pitchFamily="34" charset="0"/>
              </a:rPr>
              <a:t>High Immunization rates begin with a team designed plan! </a:t>
            </a:r>
          </a:p>
        </p:txBody>
      </p:sp>
      <p:sp>
        <p:nvSpPr>
          <p:cNvPr id="326662" name="Rectangle 7"/>
          <p:cNvSpPr>
            <a:spLocks noChangeArrowheads="1"/>
          </p:cNvSpPr>
          <p:nvPr/>
        </p:nvSpPr>
        <p:spPr bwMode="auto">
          <a:xfrm>
            <a:off x="1676400" y="5319947"/>
            <a:ext cx="9144000" cy="523220"/>
          </a:xfrm>
          <a:prstGeom prst="rect">
            <a:avLst/>
          </a:prstGeom>
          <a:noFill/>
          <a:ln w="9525">
            <a:noFill/>
            <a:miter lim="800000"/>
            <a:headEnd/>
            <a:tailEnd/>
          </a:ln>
        </p:spPr>
        <p:txBody>
          <a:bodyPr>
            <a:spAutoFit/>
          </a:bodyPr>
          <a:lstStyle/>
          <a:p>
            <a:pPr algn="ctr"/>
            <a:r>
              <a:rPr lang="en-US" sz="2800" dirty="0">
                <a:solidFill>
                  <a:srgbClr val="FF0000"/>
                </a:solidFill>
                <a:latin typeface="Segoe UI" panose="020B0502040204020203" pitchFamily="34" charset="0"/>
                <a:ea typeface="Segoe UI" panose="020B0502040204020203" pitchFamily="34" charset="0"/>
                <a:cs typeface="Segoe UI" panose="020B0502040204020203" pitchFamily="34" charset="0"/>
              </a:rPr>
              <a:t>What can your team do to improve rates?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1" y="1767273"/>
            <a:ext cx="5867399" cy="3550840"/>
          </a:xfrm>
          <a:prstGeom prst="rect">
            <a:avLst/>
          </a:prstGeom>
        </p:spPr>
      </p:pic>
    </p:spTree>
    <p:extLst>
      <p:ext uri="{BB962C8B-B14F-4D97-AF65-F5344CB8AC3E}">
        <p14:creationId xmlns:p14="http://schemas.microsoft.com/office/powerpoint/2010/main" val="2752121742"/>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C932-757E-42C8-ABAF-C4DB44922479}"/>
              </a:ext>
            </a:extLst>
          </p:cNvPr>
          <p:cNvSpPr>
            <a:spLocks noGrp="1"/>
          </p:cNvSpPr>
          <p:nvPr>
            <p:ph type="title"/>
          </p:nvPr>
        </p:nvSpPr>
        <p:spPr/>
        <p:txBody>
          <a:bodyPr/>
          <a:lstStyle/>
          <a:p>
            <a:r>
              <a:rPr lang="en-US" dirty="0"/>
              <a:t>Questions</a:t>
            </a:r>
          </a:p>
        </p:txBody>
      </p:sp>
      <p:pic>
        <p:nvPicPr>
          <p:cNvPr id="4" name="Content Placeholder 3" descr="A picture containing vector graphics&#10;&#10;Description automatically generated">
            <a:extLst>
              <a:ext uri="{FF2B5EF4-FFF2-40B4-BE49-F238E27FC236}">
                <a16:creationId xmlns:a16="http://schemas.microsoft.com/office/drawing/2014/main" id="{C5AFE231-2FFA-4001-A059-A569CC2138E0}"/>
              </a:ext>
            </a:extLst>
          </p:cNvPr>
          <p:cNvPicPr>
            <a:picLocks noGrp="1" noChangeAspect="1"/>
          </p:cNvPicPr>
          <p:nvPr>
            <p:ph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32101" y="1784350"/>
            <a:ext cx="3327797" cy="4437063"/>
          </a:xfrm>
          <a:prstGeom prst="rect">
            <a:avLst/>
          </a:prstGeom>
        </p:spPr>
      </p:pic>
    </p:spTree>
    <p:extLst>
      <p:ext uri="{BB962C8B-B14F-4D97-AF65-F5344CB8AC3E}">
        <p14:creationId xmlns:p14="http://schemas.microsoft.com/office/powerpoint/2010/main" val="295416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B315D-A686-4D9F-8F75-C5C2F703F80E}"/>
              </a:ext>
            </a:extLst>
          </p:cNvPr>
          <p:cNvSpPr>
            <a:spLocks noGrp="1"/>
          </p:cNvSpPr>
          <p:nvPr>
            <p:ph type="title"/>
          </p:nvPr>
        </p:nvSpPr>
        <p:spPr/>
        <p:txBody>
          <a:bodyPr/>
          <a:lstStyle/>
          <a:p>
            <a:r>
              <a:rPr lang="en-US" dirty="0"/>
              <a:t>Immunization Schedule Updates</a:t>
            </a:r>
          </a:p>
        </p:txBody>
      </p:sp>
      <p:sp>
        <p:nvSpPr>
          <p:cNvPr id="11" name="Content Placeholder 10">
            <a:extLst>
              <a:ext uri="{FF2B5EF4-FFF2-40B4-BE49-F238E27FC236}">
                <a16:creationId xmlns:a16="http://schemas.microsoft.com/office/drawing/2014/main" id="{B92C8DA0-5485-4086-B27C-DD1C72466F26}"/>
              </a:ext>
            </a:extLst>
          </p:cNvPr>
          <p:cNvSpPr>
            <a:spLocks noGrp="1"/>
          </p:cNvSpPr>
          <p:nvPr>
            <p:ph sz="half" idx="10"/>
          </p:nvPr>
        </p:nvSpPr>
        <p:spPr/>
        <p:txBody>
          <a:bodyPr/>
          <a:lstStyle/>
          <a:p>
            <a:pPr marL="342900" indent="-342900">
              <a:lnSpc>
                <a:spcPct val="100000"/>
              </a:lnSpc>
              <a:spcBef>
                <a:spcPts val="200"/>
              </a:spcBef>
              <a:buFont typeface="Arial" panose="020B0604020202020204" pitchFamily="34" charset="0"/>
              <a:buChar char="•"/>
            </a:pPr>
            <a:r>
              <a:rPr lang="en-US" dirty="0">
                <a:ea typeface="Segoe UI" panose="020B0502040204020203" pitchFamily="34" charset="0"/>
              </a:rPr>
              <a:t>All staff must use the </a:t>
            </a:r>
            <a:r>
              <a:rPr lang="en-US" u="sng" dirty="0">
                <a:ea typeface="Segoe UI" panose="020B0502040204020203" pitchFamily="34" charset="0"/>
              </a:rPr>
              <a:t>same </a:t>
            </a:r>
            <a:r>
              <a:rPr lang="en-US" dirty="0">
                <a:ea typeface="Segoe UI" panose="020B0502040204020203" pitchFamily="34" charset="0"/>
              </a:rPr>
              <a:t>immunization schedule</a:t>
            </a:r>
          </a:p>
          <a:p>
            <a:pPr marL="342900" indent="-342900">
              <a:lnSpc>
                <a:spcPct val="100000"/>
              </a:lnSpc>
              <a:spcBef>
                <a:spcPts val="200"/>
              </a:spcBef>
              <a:buFont typeface="Arial" panose="020B0604020202020204" pitchFamily="34" charset="0"/>
              <a:buChar char="•"/>
            </a:pPr>
            <a:endParaRPr lang="en-US" dirty="0">
              <a:ea typeface="Segoe UI" panose="020B0502040204020203" pitchFamily="34" charset="0"/>
            </a:endParaRPr>
          </a:p>
          <a:p>
            <a:pPr marL="342900" indent="-342900">
              <a:lnSpc>
                <a:spcPct val="100000"/>
              </a:lnSpc>
              <a:spcBef>
                <a:spcPts val="200"/>
              </a:spcBef>
              <a:buFont typeface="Arial" panose="020B0604020202020204" pitchFamily="34" charset="0"/>
              <a:buChar char="•"/>
            </a:pPr>
            <a:r>
              <a:rPr lang="en-US" dirty="0">
                <a:ea typeface="Segoe UI" panose="020B0502040204020203" pitchFamily="34" charset="0"/>
              </a:rPr>
              <a:t>Schedules: </a:t>
            </a:r>
          </a:p>
          <a:p>
            <a:pPr marL="594360" lvl="1">
              <a:lnSpc>
                <a:spcPct val="100000"/>
              </a:lnSpc>
              <a:spcBef>
                <a:spcPts val="200"/>
              </a:spcBef>
              <a:buFont typeface="Wingdings" pitchFamily="2" charset="2"/>
              <a:buChar char="§"/>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Children &amp; Adolescents 0 through 18 years</a:t>
            </a:r>
          </a:p>
          <a:p>
            <a:pPr marL="594360" lvl="1">
              <a:lnSpc>
                <a:spcPct val="100000"/>
              </a:lnSpc>
              <a:spcBef>
                <a:spcPts val="200"/>
              </a:spcBef>
              <a:buFont typeface="Wingdings" pitchFamily="2" charset="2"/>
              <a:buChar char="§"/>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Catch-up schedule for ages 4 months -18 years</a:t>
            </a:r>
          </a:p>
          <a:p>
            <a:pPr marL="594360" lvl="1">
              <a:lnSpc>
                <a:spcPct val="100000"/>
              </a:lnSpc>
              <a:spcBef>
                <a:spcPts val="200"/>
              </a:spcBef>
              <a:buFont typeface="Wingdings" pitchFamily="2" charset="2"/>
              <a:buChar char="§"/>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Children and Adolescents 18 years  or younger based on medical indications</a:t>
            </a:r>
          </a:p>
          <a:p>
            <a:pPr marL="594360" lvl="1">
              <a:lnSpc>
                <a:spcPct val="100000"/>
              </a:lnSpc>
              <a:spcBef>
                <a:spcPts val="200"/>
              </a:spcBef>
              <a:buFont typeface="Wingdings" pitchFamily="2" charset="2"/>
              <a:buChar char="§"/>
            </a:pPr>
            <a:r>
              <a:rPr lang="en-US" sz="1800" dirty="0">
                <a:solidFill>
                  <a:srgbClr val="FF0000"/>
                </a:solidFill>
                <a:latin typeface="Segoe UI" panose="020B0502040204020203" pitchFamily="34" charset="0"/>
                <a:ea typeface="Segoe UI" panose="020B0502040204020203" pitchFamily="34" charset="0"/>
                <a:cs typeface="Segoe UI" panose="020B0502040204020203" pitchFamily="34" charset="0"/>
              </a:rPr>
              <a:t>Appendix</a:t>
            </a:r>
          </a:p>
          <a:p>
            <a:pPr marL="594360" lvl="1">
              <a:lnSpc>
                <a:spcPct val="100000"/>
              </a:lnSpc>
              <a:spcBef>
                <a:spcPts val="200"/>
              </a:spcBef>
              <a:buFont typeface="Wingdings" pitchFamily="2" charset="2"/>
              <a:buChar char="§"/>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Adults 19 years and older</a:t>
            </a:r>
          </a:p>
          <a:p>
            <a:pPr marL="594360" lvl="1">
              <a:lnSpc>
                <a:spcPct val="100000"/>
              </a:lnSpc>
              <a:spcBef>
                <a:spcPts val="200"/>
              </a:spcBef>
              <a:buFont typeface="Wingdings" pitchFamily="2" charset="2"/>
              <a:buChar char="§"/>
            </a:pPr>
            <a:r>
              <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Adults based on medical and other indications</a:t>
            </a:r>
            <a:r>
              <a:rPr lang="en-US" sz="18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a:t>
            </a:r>
            <a:endParaRPr lang="en-US" sz="18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a:p>
            <a:pPr marL="594360" lvl="1">
              <a:lnSpc>
                <a:spcPct val="100000"/>
              </a:lnSpc>
              <a:spcBef>
                <a:spcPts val="200"/>
              </a:spcBef>
              <a:buFont typeface="Wingdings" pitchFamily="2" charset="2"/>
              <a:buChar char="§"/>
            </a:pPr>
            <a:r>
              <a:rPr lang="en-US" sz="1800" dirty="0">
                <a:solidFill>
                  <a:srgbClr val="FF0000"/>
                </a:solidFill>
                <a:latin typeface="Segoe UI" panose="020B0502040204020203" pitchFamily="34" charset="0"/>
                <a:ea typeface="Segoe UI" panose="020B0502040204020203" pitchFamily="34" charset="0"/>
                <a:cs typeface="Segoe UI" panose="020B0502040204020203" pitchFamily="34" charset="0"/>
              </a:rPr>
              <a:t>Appendix</a:t>
            </a:r>
            <a:r>
              <a:rPr lang="en-US" sz="18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US" sz="1800" b="1" dirty="0">
                <a:latin typeface="Segoe UI" panose="020B0502040204020203" pitchFamily="34" charset="0"/>
                <a:ea typeface="Segoe UI" panose="020B0502040204020203" pitchFamily="34" charset="0"/>
                <a:cs typeface="Segoe UI" panose="020B0502040204020203" pitchFamily="34" charset="0"/>
              </a:rPr>
              <a:t> </a:t>
            </a:r>
            <a:endParaRPr lang="en-US" sz="1800" u="sng"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pic>
        <p:nvPicPr>
          <p:cNvPr id="12" name="Content Placeholder 11">
            <a:extLst>
              <a:ext uri="{FF2B5EF4-FFF2-40B4-BE49-F238E27FC236}">
                <a16:creationId xmlns:a16="http://schemas.microsoft.com/office/drawing/2014/main" id="{193FB79C-8483-427D-A7A6-E7FB4F33D016}"/>
              </a:ext>
            </a:extLst>
          </p:cNvPr>
          <p:cNvPicPr>
            <a:picLocks noGrp="1" noChangeAspect="1"/>
          </p:cNvPicPr>
          <p:nvPr>
            <p:ph sz="half" idx="2"/>
          </p:nvPr>
        </p:nvPicPr>
        <p:blipFill>
          <a:blip r:embed="rId3"/>
          <a:stretch>
            <a:fillRect/>
          </a:stretch>
        </p:blipFill>
        <p:spPr>
          <a:xfrm>
            <a:off x="6626225" y="2085797"/>
            <a:ext cx="2246313" cy="1729032"/>
          </a:xfrm>
          <a:prstGeom prst="rect">
            <a:avLst/>
          </a:prstGeom>
        </p:spPr>
      </p:pic>
      <p:pic>
        <p:nvPicPr>
          <p:cNvPr id="13" name="Picture 12">
            <a:extLst>
              <a:ext uri="{FF2B5EF4-FFF2-40B4-BE49-F238E27FC236}">
                <a16:creationId xmlns:a16="http://schemas.microsoft.com/office/drawing/2014/main" id="{BE149DEF-4F4A-4036-8771-CA0EF1CA00CA}"/>
              </a:ext>
            </a:extLst>
          </p:cNvPr>
          <p:cNvPicPr>
            <a:picLocks noChangeAspect="1"/>
          </p:cNvPicPr>
          <p:nvPr/>
        </p:nvPicPr>
        <p:blipFill>
          <a:blip r:embed="rId4"/>
          <a:stretch>
            <a:fillRect/>
          </a:stretch>
        </p:blipFill>
        <p:spPr>
          <a:xfrm>
            <a:off x="8872538" y="2065137"/>
            <a:ext cx="2375015" cy="1839801"/>
          </a:xfrm>
          <a:prstGeom prst="rect">
            <a:avLst/>
          </a:prstGeom>
        </p:spPr>
      </p:pic>
      <p:pic>
        <p:nvPicPr>
          <p:cNvPr id="14" name="Picture 13">
            <a:extLst>
              <a:ext uri="{FF2B5EF4-FFF2-40B4-BE49-F238E27FC236}">
                <a16:creationId xmlns:a16="http://schemas.microsoft.com/office/drawing/2014/main" id="{742FD0C3-BC61-4A29-92CA-830787C48FBF}"/>
              </a:ext>
            </a:extLst>
          </p:cNvPr>
          <p:cNvPicPr>
            <a:picLocks noChangeAspect="1"/>
          </p:cNvPicPr>
          <p:nvPr/>
        </p:nvPicPr>
        <p:blipFill>
          <a:blip r:embed="rId5"/>
          <a:stretch>
            <a:fillRect/>
          </a:stretch>
        </p:blipFill>
        <p:spPr>
          <a:xfrm>
            <a:off x="7961182" y="3035043"/>
            <a:ext cx="2278096" cy="1742073"/>
          </a:xfrm>
          <a:prstGeom prst="rect">
            <a:avLst/>
          </a:prstGeom>
        </p:spPr>
      </p:pic>
      <p:pic>
        <p:nvPicPr>
          <p:cNvPr id="15" name="Picture 14">
            <a:extLst>
              <a:ext uri="{FF2B5EF4-FFF2-40B4-BE49-F238E27FC236}">
                <a16:creationId xmlns:a16="http://schemas.microsoft.com/office/drawing/2014/main" id="{7941E74B-BE46-4EAD-B854-261AF1EDCEA4}"/>
              </a:ext>
            </a:extLst>
          </p:cNvPr>
          <p:cNvPicPr>
            <a:picLocks noChangeAspect="1"/>
          </p:cNvPicPr>
          <p:nvPr/>
        </p:nvPicPr>
        <p:blipFill>
          <a:blip r:embed="rId6"/>
          <a:stretch>
            <a:fillRect/>
          </a:stretch>
        </p:blipFill>
        <p:spPr>
          <a:xfrm>
            <a:off x="6587016" y="3874809"/>
            <a:ext cx="2324731" cy="1778531"/>
          </a:xfrm>
          <a:prstGeom prst="rect">
            <a:avLst/>
          </a:prstGeom>
        </p:spPr>
      </p:pic>
      <p:pic>
        <p:nvPicPr>
          <p:cNvPr id="16" name="Picture 15">
            <a:extLst>
              <a:ext uri="{FF2B5EF4-FFF2-40B4-BE49-F238E27FC236}">
                <a16:creationId xmlns:a16="http://schemas.microsoft.com/office/drawing/2014/main" id="{B6F3552E-0B36-48C5-B92F-009BA5B30530}"/>
              </a:ext>
            </a:extLst>
          </p:cNvPr>
          <p:cNvPicPr>
            <a:picLocks noChangeAspect="1"/>
          </p:cNvPicPr>
          <p:nvPr/>
        </p:nvPicPr>
        <p:blipFill>
          <a:blip r:embed="rId7"/>
          <a:stretch>
            <a:fillRect/>
          </a:stretch>
        </p:blipFill>
        <p:spPr>
          <a:xfrm>
            <a:off x="8915202" y="3874809"/>
            <a:ext cx="2332351" cy="1778531"/>
          </a:xfrm>
          <a:prstGeom prst="rect">
            <a:avLst/>
          </a:prstGeom>
        </p:spPr>
      </p:pic>
      <p:sp>
        <p:nvSpPr>
          <p:cNvPr id="17" name="Rectangle 16">
            <a:extLst>
              <a:ext uri="{FF2B5EF4-FFF2-40B4-BE49-F238E27FC236}">
                <a16:creationId xmlns:a16="http://schemas.microsoft.com/office/drawing/2014/main" id="{4C1C1E78-1321-4E89-80DC-A5296CDC6DDC}"/>
              </a:ext>
            </a:extLst>
          </p:cNvPr>
          <p:cNvSpPr/>
          <p:nvPr/>
        </p:nvSpPr>
        <p:spPr>
          <a:xfrm>
            <a:off x="7961182" y="5713320"/>
            <a:ext cx="2029915" cy="369332"/>
          </a:xfrm>
          <a:prstGeom prst="rect">
            <a:avLst/>
          </a:prstGeom>
        </p:spPr>
        <p:txBody>
          <a:bodyPr wrap="none">
            <a:spAutoFit/>
          </a:bodyPr>
          <a:lstStyle/>
          <a:p>
            <a:pPr lvl="0" fontAlgn="base">
              <a:spcBef>
                <a:spcPct val="0"/>
              </a:spcBef>
              <a:spcAft>
                <a:spcPct val="0"/>
              </a:spcAft>
              <a:defRPr/>
            </a:pPr>
            <a:r>
              <a:rPr lang="en-US" dirty="0">
                <a:solidFill>
                  <a:srgbClr val="C00000"/>
                </a:solidFill>
                <a:latin typeface="Segoe UI Semibold" panose="020B0702040204020203" pitchFamily="34" charset="0"/>
                <a:cs typeface="Segoe UI Semibold" panose="020B0702040204020203" pitchFamily="34" charset="0"/>
              </a:rPr>
              <a:t>READ THE NOTES</a:t>
            </a:r>
          </a:p>
        </p:txBody>
      </p:sp>
    </p:spTree>
    <p:extLst>
      <p:ext uri="{BB962C8B-B14F-4D97-AF65-F5344CB8AC3E}">
        <p14:creationId xmlns:p14="http://schemas.microsoft.com/office/powerpoint/2010/main" val="124780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D235CA-046F-4923-A8FF-05D58258F1B9}"/>
              </a:ext>
            </a:extLst>
          </p:cNvPr>
          <p:cNvSpPr/>
          <p:nvPr/>
        </p:nvSpPr>
        <p:spPr>
          <a:xfrm>
            <a:off x="0" y="6396335"/>
            <a:ext cx="5394147" cy="430887"/>
          </a:xfrm>
          <a:prstGeom prst="rect">
            <a:avLst/>
          </a:prstGeom>
        </p:spPr>
        <p:txBody>
          <a:bodyPr wrap="square">
            <a:spAutoFit/>
          </a:bodyPr>
          <a:lstStyle/>
          <a:p>
            <a:endParaRPr lang="en-US" sz="1200" b="1" dirty="0">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endParaRPr>
          </a:p>
          <a:p>
            <a:r>
              <a:rPr lang="en-US" sz="1000" dirty="0">
                <a:latin typeface="Segoe UI" panose="020B0502040204020203" pitchFamily="34" charset="0"/>
                <a:ea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https://www.cdc.gov/vaccines/schedules/hcp/imz/child-adolescent.html</a:t>
            </a:r>
            <a:r>
              <a:rPr lang="en-US" sz="1000" dirty="0">
                <a:latin typeface="Segoe UI" panose="020B0502040204020203" pitchFamily="34" charset="0"/>
                <a:ea typeface="Segoe UI" panose="020B0502040204020203" pitchFamily="34" charset="0"/>
                <a:cs typeface="Segoe UI" panose="020B0502040204020203" pitchFamily="34" charset="0"/>
              </a:rPr>
              <a:t> </a:t>
            </a:r>
          </a:p>
        </p:txBody>
      </p:sp>
      <p:sp>
        <p:nvSpPr>
          <p:cNvPr id="15" name="TextBox 14">
            <a:extLst>
              <a:ext uri="{FF2B5EF4-FFF2-40B4-BE49-F238E27FC236}">
                <a16:creationId xmlns:a16="http://schemas.microsoft.com/office/drawing/2014/main" id="{BFF5CD07-5712-47E0-8BE6-A4A8AC4D6C04}"/>
              </a:ext>
            </a:extLst>
          </p:cNvPr>
          <p:cNvSpPr txBox="1"/>
          <p:nvPr/>
        </p:nvSpPr>
        <p:spPr>
          <a:xfrm>
            <a:off x="10207256" y="2615609"/>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093A4B51-FDC8-4D96-ABEC-61058416D0D9}"/>
              </a:ext>
            </a:extLst>
          </p:cNvPr>
          <p:cNvPicPr>
            <a:picLocks noChangeAspect="1"/>
          </p:cNvPicPr>
          <p:nvPr/>
        </p:nvPicPr>
        <p:blipFill>
          <a:blip r:embed="rId5"/>
          <a:stretch>
            <a:fillRect/>
          </a:stretch>
        </p:blipFill>
        <p:spPr>
          <a:xfrm>
            <a:off x="2046055" y="314400"/>
            <a:ext cx="8099889" cy="6229200"/>
          </a:xfrm>
          <a:prstGeom prst="rect">
            <a:avLst/>
          </a:prstGeom>
        </p:spPr>
      </p:pic>
      <p:sp>
        <p:nvSpPr>
          <p:cNvPr id="8" name="Oval 7">
            <a:extLst>
              <a:ext uri="{FF2B5EF4-FFF2-40B4-BE49-F238E27FC236}">
                <a16:creationId xmlns:a16="http://schemas.microsoft.com/office/drawing/2014/main" id="{B79F7E1D-C7A9-43DA-88FF-16494E7F4B9C}"/>
              </a:ext>
            </a:extLst>
          </p:cNvPr>
          <p:cNvSpPr/>
          <p:nvPr/>
        </p:nvSpPr>
        <p:spPr>
          <a:xfrm>
            <a:off x="1984745" y="1232899"/>
            <a:ext cx="4111256" cy="236305"/>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82687C07-F99A-45C3-BC13-EB9B38AAF96C}"/>
              </a:ext>
            </a:extLst>
          </p:cNvPr>
          <p:cNvSpPr/>
          <p:nvPr/>
        </p:nvSpPr>
        <p:spPr>
          <a:xfrm>
            <a:off x="9907927" y="1433783"/>
            <a:ext cx="1931541" cy="293707"/>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CC52EDD2-5983-476E-B9C6-EE0C76DC04AA}"/>
              </a:ext>
            </a:extLst>
          </p:cNvPr>
          <p:cNvSpPr/>
          <p:nvPr/>
        </p:nvSpPr>
        <p:spPr>
          <a:xfrm>
            <a:off x="9873465" y="3873060"/>
            <a:ext cx="1777429" cy="23630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F3A543E-440E-45A4-A04A-7B1AE4E291D6}"/>
              </a:ext>
            </a:extLst>
          </p:cNvPr>
          <p:cNvSpPr/>
          <p:nvPr/>
        </p:nvSpPr>
        <p:spPr>
          <a:xfrm>
            <a:off x="6195317" y="5034337"/>
            <a:ext cx="1767155" cy="256854"/>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DF279B-5540-43D1-8A43-6C0C1EF7ECDD}"/>
              </a:ext>
            </a:extLst>
          </p:cNvPr>
          <p:cNvSpPr/>
          <p:nvPr/>
        </p:nvSpPr>
        <p:spPr>
          <a:xfrm>
            <a:off x="9133726" y="5291191"/>
            <a:ext cx="1160980" cy="121438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862273"/>
      </p:ext>
    </p:extLst>
  </p:cSld>
  <p:clrMapOvr>
    <a:masterClrMapping/>
  </p:clrMapOvr>
</p:sld>
</file>

<file path=ppt/theme/theme1.xml><?xml version="1.0" encoding="utf-8"?>
<a:theme xmlns:a="http://schemas.openxmlformats.org/drawingml/2006/main" name="Final DPH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 2022 Power Point Template" id="{05EAD877-9D0A-2C47-B771-439E51638757}" vid="{B88C4CEF-0427-044A-BD67-A5B2B6F9C5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quest xmlns="bb8a9f79-d918-4566-82ee-8343ec74cd69">175</Reques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oductDocument" ma:contentTypeID="0x0101004BAFD535C1EA3A42940D29F1CF5C22990071A1323FDCA1AA479AAF3B36EF67F3AB" ma:contentTypeVersion="9" ma:contentTypeDescription="" ma:contentTypeScope="" ma:versionID="9ce58a3ebeba1a946180aee41178fd52">
  <xsd:schema xmlns:xsd="http://www.w3.org/2001/XMLSchema" xmlns:xs="http://www.w3.org/2001/XMLSchema" xmlns:p="http://schemas.microsoft.com/office/2006/metadata/properties" xmlns:ns2="bb8a9f79-d918-4566-82ee-8343ec74cd69" xmlns:ns3="a58f4ec5-84af-47d7-822e-05e14ccb2632" targetNamespace="http://schemas.microsoft.com/office/2006/metadata/properties" ma:root="true" ma:fieldsID="7733b826ab81bdb1b2b77f534d400a8a" ns2:_="" ns3:_="">
    <xsd:import namespace="bb8a9f79-d918-4566-82ee-8343ec74cd69"/>
    <xsd:import namespace="a58f4ec5-84af-47d7-822e-05e14ccb2632"/>
    <xsd:element name="properties">
      <xsd:complexType>
        <xsd:sequence>
          <xsd:element name="documentManagement">
            <xsd:complexType>
              <xsd:all>
                <xsd:element ref="ns2:Request"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8a9f79-d918-4566-82ee-8343ec74cd69" elementFormDefault="qualified">
    <xsd:import namespace="http://schemas.microsoft.com/office/2006/documentManagement/types"/>
    <xsd:import namespace="http://schemas.microsoft.com/office/infopath/2007/PartnerControls"/>
    <xsd:element name="Request" ma:index="8" nillable="true" ma:displayName="Request" ma:indexed="true" ma:list="{2352728f-f693-495e-822f-824fa6f21f62}" ma:internalName="Request" ma:showField="ID" ma:web="bb8a9f79-d918-4566-82ee-8343ec74cd69">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a58f4ec5-84af-47d7-822e-05e14ccb263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174DA3-DDEF-4265-9A68-40C710D471EA}">
  <ds:schemaRefs>
    <ds:schemaRef ds:uri="http://schemas.microsoft.com/office/2006/metadata/properties"/>
    <ds:schemaRef ds:uri="http://schemas.microsoft.com/office/infopath/2007/PartnerControls"/>
    <ds:schemaRef ds:uri="1c0417ab-d2e7-45cd-8a5a-511ee909dc1a"/>
    <ds:schemaRef ds:uri="bb8a9f79-d918-4566-82ee-8343ec74cd69"/>
  </ds:schemaRefs>
</ds:datastoreItem>
</file>

<file path=customXml/itemProps2.xml><?xml version="1.0" encoding="utf-8"?>
<ds:datastoreItem xmlns:ds="http://schemas.openxmlformats.org/officeDocument/2006/customXml" ds:itemID="{61B642EF-DBB6-49AF-B727-D4FA05991043}">
  <ds:schemaRefs>
    <ds:schemaRef ds:uri="http://schemas.microsoft.com/sharepoint/v3/contenttype/forms"/>
  </ds:schemaRefs>
</ds:datastoreItem>
</file>

<file path=customXml/itemProps3.xml><?xml version="1.0" encoding="utf-8"?>
<ds:datastoreItem xmlns:ds="http://schemas.openxmlformats.org/officeDocument/2006/customXml" ds:itemID="{D39AA6A4-2097-4975-AC55-2F0F62DAFD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8a9f79-d918-4566-82ee-8343ec74cd69"/>
    <ds:schemaRef ds:uri="a58f4ec5-84af-47d7-822e-05e14ccb26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DPH 2022 Power Point Template</Template>
  <TotalTime>1298</TotalTime>
  <Words>24093</Words>
  <Application>Microsoft Office PowerPoint</Application>
  <PresentationFormat>Widescreen</PresentationFormat>
  <Paragraphs>1372</Paragraphs>
  <Slides>75</Slides>
  <Notes>71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75</vt:i4>
      </vt:variant>
    </vt:vector>
  </HeadingPairs>
  <TitlesOfParts>
    <vt:vector size="86" baseType="lpstr">
      <vt:lpstr>Arial</vt:lpstr>
      <vt:lpstr>Segoe UI Light</vt:lpstr>
      <vt:lpstr>Wingdings</vt:lpstr>
      <vt:lpstr>Merriweather</vt:lpstr>
      <vt:lpstr>Courier New</vt:lpstr>
      <vt:lpstr>Segoe UI Semibold</vt:lpstr>
      <vt:lpstr>Calibri</vt:lpstr>
      <vt:lpstr>Wingdings 2</vt:lpstr>
      <vt:lpstr>Segoe UI</vt:lpstr>
      <vt:lpstr>Open Sans</vt:lpstr>
      <vt:lpstr>Final DPH Theme</vt:lpstr>
      <vt:lpstr>Childhood, Adolescent, and Adult Immunization Schedule</vt:lpstr>
      <vt:lpstr>Disclosure Statements</vt:lpstr>
      <vt:lpstr>Disclosure Statements</vt:lpstr>
      <vt:lpstr>Objectives</vt:lpstr>
      <vt:lpstr>The Impact of Vaccines in the United States </vt:lpstr>
      <vt:lpstr>Herd Immunity</vt:lpstr>
      <vt:lpstr>ACIP </vt:lpstr>
      <vt:lpstr>Immunization Schedule Updates</vt:lpstr>
      <vt:lpstr>PowerPoint Presentation</vt:lpstr>
      <vt:lpstr>PowerPoint Presentation</vt:lpstr>
      <vt:lpstr>PowerPoint Presentation</vt:lpstr>
      <vt:lpstr>PowerPoint Presentation</vt:lpstr>
      <vt:lpstr>PowerPoint Presentation</vt:lpstr>
      <vt:lpstr>PowerPoint Presentation</vt:lpstr>
      <vt:lpstr>What Does It All Mean?</vt:lpstr>
      <vt:lpstr>General Best Practice Guidelines</vt:lpstr>
      <vt:lpstr>General Best Practice Guidelines Updates </vt:lpstr>
      <vt:lpstr>General Best Practice Guidelines Updates </vt:lpstr>
      <vt:lpstr>Diphtheria, Tetanus, and Pertussis Vaccines (DTaP &amp; Tdap)</vt:lpstr>
      <vt:lpstr>Haemophilus influenzae type b (Hib)</vt:lpstr>
      <vt:lpstr>Hepatitis A Vaccine</vt:lpstr>
      <vt:lpstr>Hepatitis B Vaccine</vt:lpstr>
      <vt:lpstr>HPV Vaccine</vt:lpstr>
      <vt:lpstr>HPV Vaccine Special Situations</vt:lpstr>
      <vt:lpstr>Influenza (IIV, ccIIV4, LAIV4, RIV4)</vt:lpstr>
      <vt:lpstr>FluMist Medimmune Nasal Spray (LAIV4)</vt:lpstr>
      <vt:lpstr>FluMist Medimmune Nasal Spray (LAIV4) Contraindications</vt:lpstr>
      <vt:lpstr>Flu Vaccine Dosing Algorithm for Children </vt:lpstr>
      <vt:lpstr>Influenza Vaccines for 2021-2022 Season</vt:lpstr>
      <vt:lpstr>Measles, Mumps, Rubella</vt:lpstr>
      <vt:lpstr>MMRV (ProQuad®)</vt:lpstr>
      <vt:lpstr>Spacing of Live Virus Vaccines and Other Products </vt:lpstr>
      <vt:lpstr>Serogroup A, C, W, Y Meningococcal Vaccines</vt:lpstr>
      <vt:lpstr>Serogroup B Meningococcal Vaccine  Special Situations</vt:lpstr>
      <vt:lpstr>Serogroup B Meningococcal Vaccine Outbreaks</vt:lpstr>
      <vt:lpstr>Pneumococcal Vaccines (PCV13) (PPSV23)</vt:lpstr>
      <vt:lpstr>Polio</vt:lpstr>
      <vt:lpstr>Rotavirus Vaccine</vt:lpstr>
      <vt:lpstr>Varicella</vt:lpstr>
      <vt:lpstr>COVID-19 Vaccines</vt:lpstr>
      <vt:lpstr>COVID-19 Vaccines Age Groups</vt:lpstr>
      <vt:lpstr>COVID-19 Vaccines for Ages 5-11</vt:lpstr>
      <vt:lpstr>COVID-19 Vaccines for Ages 12-17 </vt:lpstr>
      <vt:lpstr>Dengue Vaccine (Dengvaxia) </vt:lpstr>
      <vt:lpstr>PowerPoint Presentation</vt:lpstr>
      <vt:lpstr>PowerPoint Presentation</vt:lpstr>
      <vt:lpstr>PowerPoint Presentation</vt:lpstr>
      <vt:lpstr>Hepatitis A</vt:lpstr>
      <vt:lpstr>Hepatitis A Special Situations </vt:lpstr>
      <vt:lpstr>Hepatitis B</vt:lpstr>
      <vt:lpstr>HEPLISAV-B (HepB-CpG)</vt:lpstr>
      <vt:lpstr>HPV Vaccine in Adults 27-45 Years Old</vt:lpstr>
      <vt:lpstr>What is Shared Clinical Decision Making?</vt:lpstr>
      <vt:lpstr>Measles, Mumps, Rubella</vt:lpstr>
      <vt:lpstr>Measles, Mumps, Rubella Special Situations</vt:lpstr>
      <vt:lpstr>Serogroup B Meningococcal Vaccines</vt:lpstr>
      <vt:lpstr>Serogroup B Meningococcal Vaccines  Special Situations</vt:lpstr>
      <vt:lpstr>Pneumococcal Conjugate Vaccines for Adults (PCV13, PCV15, PCV20 )</vt:lpstr>
      <vt:lpstr>Pneumococcal Conjugate Vaccines (PCV13, PCV15, PCV20 ) Special Situations </vt:lpstr>
      <vt:lpstr>PowerPoint Presentation</vt:lpstr>
      <vt:lpstr>Pneumococcal Polysaccharide Vaccine for Adults (PPSV23)</vt:lpstr>
      <vt:lpstr>Varicella Immunity</vt:lpstr>
      <vt:lpstr>Zoster (RZV)</vt:lpstr>
      <vt:lpstr>COVID-19 Vaccines for Adults (mRNA)</vt:lpstr>
      <vt:lpstr>COVID-19 Vaccines for Adults (Viral vector)</vt:lpstr>
      <vt:lpstr>COVID-19 Vaccines Special Considerations</vt:lpstr>
      <vt:lpstr>Healthcare Personnel (HCP)</vt:lpstr>
      <vt:lpstr>PowerPoint Presentation</vt:lpstr>
      <vt:lpstr>Become a Vaccine Champion</vt:lpstr>
      <vt:lpstr>Improve Access To Immunizations</vt:lpstr>
      <vt:lpstr> Public Health Reports </vt:lpstr>
      <vt:lpstr>Vaccine Injury Compensation Program (VICP)</vt:lpstr>
      <vt:lpstr>State Resources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Tavarez, Aralis</dc:creator>
  <cp:lastModifiedBy>Tavarez, Aralis</cp:lastModifiedBy>
  <cp:revision>62</cp:revision>
  <dcterms:created xsi:type="dcterms:W3CDTF">2022-05-06T17:08:53Z</dcterms:created>
  <dcterms:modified xsi:type="dcterms:W3CDTF">2023-01-17T13:08:16Z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0x0101004BAFD535C1EA3A42940D29F1CF5C22990071A1323FDCA1AA479AAF3B36EF67F3AB</vt:lpwstr>
  </property>
</Properties>
</file>