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433_9072BFD0.xml" ContentType="application/vnd.ms-powerpoint.comments+xml"/>
  <Override PartName="/ppt/notesSlides/notesSlide17.xml" ContentType="application/vnd.openxmlformats-officedocument.presentationml.notesSlide+xml"/>
  <Override PartName="/ppt/comments/modernComment_493_478D3055.xml" ContentType="application/vnd.ms-powerpoint.comments+xml"/>
  <Override PartName="/ppt/notesSlides/notesSlide18.xml" ContentType="application/vnd.openxmlformats-officedocument.presentationml.notesSlide+xml"/>
  <Override PartName="/ppt/comments/modernComment_42F_78988ECF.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439_DEC0140F.xml" ContentType="application/vnd.ms-powerpoint.comments+xml"/>
  <Override PartName="/ppt/notesSlides/notesSlide27.xml" ContentType="application/vnd.openxmlformats-officedocument.presentationml.notesSlide+xml"/>
  <Override PartName="/ppt/comments/modernComment_43A_9E90F3B1.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467_20FFED8A.xml" ContentType="application/vnd.ms-powerpoint.comments+xml"/>
  <Override PartName="/ppt/notesSlides/notesSlide30.xml" ContentType="application/vnd.openxmlformats-officedocument.presentationml.notesSlide+xml"/>
  <Override PartName="/ppt/comments/modernComment_43E_F018663F.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444_FF824BC3.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445_61108ADA.xml" ContentType="application/vnd.ms-powerpoint.comments+xml"/>
  <Override PartName="/ppt/notesSlides/notesSlide40.xml" ContentType="application/vnd.openxmlformats-officedocument.presentationml.notesSlide+xml"/>
  <Override PartName="/ppt/comments/modernComment_446_3053351.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448_8C8E823F.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modernComment_474_C64A160C.xml" ContentType="application/vnd.ms-powerpoint.comments+xml"/>
  <Override PartName="/ppt/notesSlides/notesSlide49.xml" ContentType="application/vnd.openxmlformats-officedocument.presentationml.notesSlide+xml"/>
  <Override PartName="/ppt/comments/modernComment_46A_6DFAF662.xml" ContentType="application/vnd.ms-powerpoint.comments+xml"/>
  <Override PartName="/ppt/notesSlides/notesSlide50.xml" ContentType="application/vnd.openxmlformats-officedocument.presentationml.notesSlide+xml"/>
  <Override PartName="/ppt/comments/modernComment_475_997B4EC1.xml" ContentType="application/vnd.ms-powerpoint.comments+xml"/>
  <Override PartName="/ppt/notesSlides/notesSlide51.xml" ContentType="application/vnd.openxmlformats-officedocument.presentationml.notesSlide+xml"/>
  <Override PartName="/ppt/comments/modernComment_46B_8DA0A924.xml" ContentType="application/vnd.ms-powerpoint.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modernComment_44F_D9FA8793.xml" ContentType="application/vnd.ms-powerpoint.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modernComment_453_239A8E2B.xml" ContentType="application/vnd.ms-powerpoint.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modernComment_455_B42595D5.xml" ContentType="application/vnd.ms-powerpoint.comments+xml"/>
  <Override PartName="/ppt/notesSlides/notesSlide68.xml" ContentType="application/vnd.openxmlformats-officedocument.presentationml.notesSlide+xml"/>
  <Override PartName="/ppt/comments/modernComment_48A_49A23B6F.xml" ContentType="application/vnd.ms-powerpoint.comments+xml"/>
  <Override PartName="/ppt/notesSlides/notesSlide69.xml" ContentType="application/vnd.openxmlformats-officedocument.presentationml.notesSlide+xml"/>
  <Override PartName="/ppt/comments/modernComment_457_354FBFF.xml" ContentType="application/vnd.ms-powerpoint.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omments/modernComment_45C_5DDC19AE.xml" ContentType="application/vnd.ms-powerpoint.comment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92"/>
  </p:notesMasterIdLst>
  <p:sldIdLst>
    <p:sldId id="264" r:id="rId5"/>
    <p:sldId id="1065" r:id="rId6"/>
    <p:sldId id="1066" r:id="rId7"/>
    <p:sldId id="1068" r:id="rId8"/>
    <p:sldId id="1067" r:id="rId9"/>
    <p:sldId id="1069" r:id="rId10"/>
    <p:sldId id="874" r:id="rId11"/>
    <p:sldId id="972" r:id="rId12"/>
    <p:sldId id="973" r:id="rId13"/>
    <p:sldId id="877" r:id="rId14"/>
    <p:sldId id="1142" r:id="rId15"/>
    <p:sldId id="1143" r:id="rId16"/>
    <p:sldId id="1139" r:id="rId17"/>
    <p:sldId id="1138" r:id="rId18"/>
    <p:sldId id="1126" r:id="rId19"/>
    <p:sldId id="1075" r:id="rId20"/>
    <p:sldId id="1171" r:id="rId21"/>
    <p:sldId id="1071" r:id="rId22"/>
    <p:sldId id="1072" r:id="rId23"/>
    <p:sldId id="1128" r:id="rId24"/>
    <p:sldId id="1076" r:id="rId25"/>
    <p:sldId id="1077" r:id="rId26"/>
    <p:sldId id="1078" r:id="rId27"/>
    <p:sldId id="1079" r:id="rId28"/>
    <p:sldId id="1080" r:id="rId29"/>
    <p:sldId id="1081" r:id="rId30"/>
    <p:sldId id="1082" r:id="rId31"/>
    <p:sldId id="1085" r:id="rId32"/>
    <p:sldId id="1127" r:id="rId33"/>
    <p:sldId id="1086" r:id="rId34"/>
    <p:sldId id="1088" r:id="rId35"/>
    <p:sldId id="1089" r:id="rId36"/>
    <p:sldId id="1133" r:id="rId37"/>
    <p:sldId id="1134" r:id="rId38"/>
    <p:sldId id="1091" r:id="rId39"/>
    <p:sldId id="1092" r:id="rId40"/>
    <p:sldId id="1150" r:id="rId41"/>
    <p:sldId id="1157" r:id="rId42"/>
    <p:sldId id="1093" r:id="rId43"/>
    <p:sldId id="1094" r:id="rId44"/>
    <p:sldId id="1095" r:id="rId45"/>
    <p:sldId id="1096" r:id="rId46"/>
    <p:sldId id="1097" r:id="rId47"/>
    <p:sldId id="1132" r:id="rId48"/>
    <p:sldId id="1152" r:id="rId49"/>
    <p:sldId id="1099" r:id="rId50"/>
    <p:sldId id="1100" r:id="rId51"/>
    <p:sldId id="1140" r:id="rId52"/>
    <p:sldId id="1130" r:id="rId53"/>
    <p:sldId id="1141" r:id="rId54"/>
    <p:sldId id="1131" r:id="rId55"/>
    <p:sldId id="262" r:id="rId56"/>
    <p:sldId id="1040" r:id="rId57"/>
    <p:sldId id="1145" r:id="rId58"/>
    <p:sldId id="1146" r:id="rId59"/>
    <p:sldId id="1147" r:id="rId60"/>
    <p:sldId id="1148" r:id="rId61"/>
    <p:sldId id="1046" r:id="rId62"/>
    <p:sldId id="1149" r:id="rId63"/>
    <p:sldId id="1154" r:id="rId64"/>
    <p:sldId id="1155" r:id="rId65"/>
    <p:sldId id="1101" r:id="rId66"/>
    <p:sldId id="1103" r:id="rId67"/>
    <p:sldId id="1105" r:id="rId68"/>
    <p:sldId id="1156" r:id="rId69"/>
    <p:sldId id="1107" r:id="rId70"/>
    <p:sldId id="1173" r:id="rId71"/>
    <p:sldId id="1109" r:id="rId72"/>
    <p:sldId id="1162" r:id="rId73"/>
    <p:sldId id="1111" r:id="rId74"/>
    <p:sldId id="1048" r:id="rId75"/>
    <p:sldId id="1170" r:id="rId76"/>
    <p:sldId id="1163" r:id="rId77"/>
    <p:sldId id="1164" r:id="rId78"/>
    <p:sldId id="1114" r:id="rId79"/>
    <p:sldId id="1115" r:id="rId80"/>
    <p:sldId id="1116" r:id="rId81"/>
    <p:sldId id="1118" r:id="rId82"/>
    <p:sldId id="1119" r:id="rId83"/>
    <p:sldId id="565" r:id="rId84"/>
    <p:sldId id="1120" r:id="rId85"/>
    <p:sldId id="1121" r:id="rId86"/>
    <p:sldId id="1122" r:id="rId87"/>
    <p:sldId id="1123" r:id="rId88"/>
    <p:sldId id="1124" r:id="rId89"/>
    <p:sldId id="726" r:id="rId90"/>
    <p:sldId id="1125" r:id="rId91"/>
  </p:sldIdLst>
  <p:sldSz cx="12192000" cy="6858000"/>
  <p:notesSz cx="7010400" cy="9296400"/>
  <p:embeddedFontLst>
    <p:embeddedFont>
      <p:font typeface="Open Sans" panose="020B0606030504020204" pitchFamily="34" charset="0"/>
      <p:regular r:id="rId93"/>
      <p:bold r:id="rId94"/>
      <p:italic r:id="rId95"/>
      <p:boldItalic r:id="rId96"/>
    </p:embeddedFont>
    <p:embeddedFont>
      <p:font typeface="Segoe UI" panose="020B0502040204020203" pitchFamily="34" charset="0"/>
      <p:regular r:id="rId97"/>
      <p:bold r:id="rId98"/>
      <p:italic r:id="rId99"/>
      <p:boldItalic r:id="rId100"/>
    </p:embeddedFont>
    <p:embeddedFont>
      <p:font typeface="Segoe UI Black" panose="020B0A02040204020203" pitchFamily="34" charset="0"/>
      <p:bold r:id="rId101"/>
      <p:boldItalic r:id="rId102"/>
    </p:embeddedFont>
    <p:embeddedFont>
      <p:font typeface="Segoe UI Light" panose="020B0502040204020203" pitchFamily="34" charset="0"/>
      <p:regular r:id="rId103"/>
      <p: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6A618-C248-7334-D1D5-54F87955604E}" name="McGruder, Janet" initials="MJ" userId="S::janet.mcgruder@dph.ga.gov::5e2c8ea7-bf3f-4a4f-ac35-221b51986678" providerId="AD"/>
  <p188:author id="{F25EF83B-A53D-F24C-2DD3-2ACF9D9BF8E6}" name="Millman, Alexander J." initials="MAJ" userId="S::alexander.millman@dph.ga.gov::a005a7cf-3dd8-4c05-a617-54d03e82424f" providerId="AD"/>
  <p188:author id="{357BD9DE-6E38-0BB2-B7BA-B9A7F92B92D8}" name="Tavarez, Aralis" initials="AT" userId="S::aralis.tavarez@dph.ga.gov::8772b094-935a-4dc8-8043-9f860bfb48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37414-8918-4441-8053-D08AC4AA7FA6}" v="4" dt="2024-04-18T18:53:20.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50472" autoAdjust="0"/>
  </p:normalViewPr>
  <p:slideViewPr>
    <p:cSldViewPr snapToGrid="0">
      <p:cViewPr varScale="1">
        <p:scale>
          <a:sx n="57" d="100"/>
          <a:sy n="57" d="100"/>
        </p:scale>
        <p:origin x="2646" y="78"/>
      </p:cViewPr>
      <p:guideLst>
        <p:guide orient="horz" pos="2160"/>
        <p:guide pos="3840"/>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0.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1.fntdata"/><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5.fntdata"/><Relationship Id="rId104"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8.fntdata"/><Relationship Id="rId105"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varez, Aralis" userId="8772b094-935a-4dc8-8043-9f860bfb483b" providerId="ADAL" clId="{52137414-8918-4441-8053-D08AC4AA7FA6}"/>
    <pc:docChg chg="undo custSel delSld modSld">
      <pc:chgData name="Tavarez, Aralis" userId="8772b094-935a-4dc8-8043-9f860bfb483b" providerId="ADAL" clId="{52137414-8918-4441-8053-D08AC4AA7FA6}" dt="2024-04-18T18:54:42.544" v="41" actId="20577"/>
      <pc:docMkLst>
        <pc:docMk/>
      </pc:docMkLst>
      <pc:sldChg chg="setBg">
        <pc:chgData name="Tavarez, Aralis" userId="8772b094-935a-4dc8-8043-9f860bfb483b" providerId="ADAL" clId="{52137414-8918-4441-8053-D08AC4AA7FA6}" dt="2024-04-18T14:32:21.050" v="0"/>
        <pc:sldMkLst>
          <pc:docMk/>
          <pc:sldMk cId="2397857264" sldId="262"/>
        </pc:sldMkLst>
      </pc:sldChg>
      <pc:sldChg chg="setBg">
        <pc:chgData name="Tavarez, Aralis" userId="8772b094-935a-4dc8-8043-9f860bfb483b" providerId="ADAL" clId="{52137414-8918-4441-8053-D08AC4AA7FA6}" dt="2024-04-18T14:32:21.050" v="0"/>
        <pc:sldMkLst>
          <pc:docMk/>
          <pc:sldMk cId="3808164122" sldId="264"/>
        </pc:sldMkLst>
      </pc:sldChg>
      <pc:sldChg chg="del setBg">
        <pc:chgData name="Tavarez, Aralis" userId="8772b094-935a-4dc8-8043-9f860bfb483b" providerId="ADAL" clId="{52137414-8918-4441-8053-D08AC4AA7FA6}" dt="2024-04-18T14:33:45.378" v="11" actId="2696"/>
        <pc:sldMkLst>
          <pc:docMk/>
          <pc:sldMk cId="1479037761" sldId="265"/>
        </pc:sldMkLst>
      </pc:sldChg>
      <pc:sldChg chg="setBg">
        <pc:chgData name="Tavarez, Aralis" userId="8772b094-935a-4dc8-8043-9f860bfb483b" providerId="ADAL" clId="{52137414-8918-4441-8053-D08AC4AA7FA6}" dt="2024-04-18T14:32:21.050" v="0"/>
        <pc:sldMkLst>
          <pc:docMk/>
          <pc:sldMk cId="2522051219" sldId="565"/>
        </pc:sldMkLst>
      </pc:sldChg>
      <pc:sldChg chg="setBg">
        <pc:chgData name="Tavarez, Aralis" userId="8772b094-935a-4dc8-8043-9f860bfb483b" providerId="ADAL" clId="{52137414-8918-4441-8053-D08AC4AA7FA6}" dt="2024-04-18T14:32:21.050" v="0"/>
        <pc:sldMkLst>
          <pc:docMk/>
          <pc:sldMk cId="2752121742" sldId="726"/>
        </pc:sldMkLst>
      </pc:sldChg>
      <pc:sldChg chg="setBg">
        <pc:chgData name="Tavarez, Aralis" userId="8772b094-935a-4dc8-8043-9f860bfb483b" providerId="ADAL" clId="{52137414-8918-4441-8053-D08AC4AA7FA6}" dt="2024-04-18T14:32:21.050" v="0"/>
        <pc:sldMkLst>
          <pc:docMk/>
          <pc:sldMk cId="3787862273" sldId="874"/>
        </pc:sldMkLst>
      </pc:sldChg>
      <pc:sldChg chg="setBg">
        <pc:chgData name="Tavarez, Aralis" userId="8772b094-935a-4dc8-8043-9f860bfb483b" providerId="ADAL" clId="{52137414-8918-4441-8053-D08AC4AA7FA6}" dt="2024-04-18T14:32:21.050" v="0"/>
        <pc:sldMkLst>
          <pc:docMk/>
          <pc:sldMk cId="401968358" sldId="877"/>
        </pc:sldMkLst>
      </pc:sldChg>
      <pc:sldChg chg="setBg">
        <pc:chgData name="Tavarez, Aralis" userId="8772b094-935a-4dc8-8043-9f860bfb483b" providerId="ADAL" clId="{52137414-8918-4441-8053-D08AC4AA7FA6}" dt="2024-04-18T14:32:21.050" v="0"/>
        <pc:sldMkLst>
          <pc:docMk/>
          <pc:sldMk cId="3858144519" sldId="972"/>
        </pc:sldMkLst>
      </pc:sldChg>
      <pc:sldChg chg="setBg">
        <pc:chgData name="Tavarez, Aralis" userId="8772b094-935a-4dc8-8043-9f860bfb483b" providerId="ADAL" clId="{52137414-8918-4441-8053-D08AC4AA7FA6}" dt="2024-04-18T14:32:21.050" v="0"/>
        <pc:sldMkLst>
          <pc:docMk/>
          <pc:sldMk cId="2507662958" sldId="973"/>
        </pc:sldMkLst>
      </pc:sldChg>
      <pc:sldChg chg="setBg">
        <pc:chgData name="Tavarez, Aralis" userId="8772b094-935a-4dc8-8043-9f860bfb483b" providerId="ADAL" clId="{52137414-8918-4441-8053-D08AC4AA7FA6}" dt="2024-04-18T14:32:21.050" v="0"/>
        <pc:sldMkLst>
          <pc:docMk/>
          <pc:sldMk cId="3269360736" sldId="1040"/>
        </pc:sldMkLst>
      </pc:sldChg>
      <pc:sldChg chg="setBg">
        <pc:chgData name="Tavarez, Aralis" userId="8772b094-935a-4dc8-8043-9f860bfb483b" providerId="ADAL" clId="{52137414-8918-4441-8053-D08AC4AA7FA6}" dt="2024-04-18T14:32:21.050" v="0"/>
        <pc:sldMkLst>
          <pc:docMk/>
          <pc:sldMk cId="3414288214" sldId="1046"/>
        </pc:sldMkLst>
      </pc:sldChg>
      <pc:sldChg chg="setBg">
        <pc:chgData name="Tavarez, Aralis" userId="8772b094-935a-4dc8-8043-9f860bfb483b" providerId="ADAL" clId="{52137414-8918-4441-8053-D08AC4AA7FA6}" dt="2024-04-18T14:32:21.050" v="0"/>
        <pc:sldMkLst>
          <pc:docMk/>
          <pc:sldMk cId="3525063952" sldId="1048"/>
        </pc:sldMkLst>
      </pc:sldChg>
      <pc:sldChg chg="del setBg">
        <pc:chgData name="Tavarez, Aralis" userId="8772b094-935a-4dc8-8043-9f860bfb483b" providerId="ADAL" clId="{52137414-8918-4441-8053-D08AC4AA7FA6}" dt="2024-04-18T14:33:49.183" v="12" actId="2696"/>
        <pc:sldMkLst>
          <pc:docMk/>
          <pc:sldMk cId="1296956367" sldId="1064"/>
        </pc:sldMkLst>
      </pc:sldChg>
      <pc:sldChg chg="setBg">
        <pc:chgData name="Tavarez, Aralis" userId="8772b094-935a-4dc8-8043-9f860bfb483b" providerId="ADAL" clId="{52137414-8918-4441-8053-D08AC4AA7FA6}" dt="2024-04-18T14:32:21.050" v="0"/>
        <pc:sldMkLst>
          <pc:docMk/>
          <pc:sldMk cId="1963218200" sldId="1065"/>
        </pc:sldMkLst>
      </pc:sldChg>
      <pc:sldChg chg="addSp delSp modSp mod setBg modNotesTx">
        <pc:chgData name="Tavarez, Aralis" userId="8772b094-935a-4dc8-8043-9f860bfb483b" providerId="ADAL" clId="{52137414-8918-4441-8053-D08AC4AA7FA6}" dt="2024-04-18T18:54:42.544" v="41" actId="20577"/>
        <pc:sldMkLst>
          <pc:docMk/>
          <pc:sldMk cId="3019589744" sldId="1066"/>
        </pc:sldMkLst>
        <pc:spChg chg="mod">
          <ac:chgData name="Tavarez, Aralis" userId="8772b094-935a-4dc8-8043-9f860bfb483b" providerId="ADAL" clId="{52137414-8918-4441-8053-D08AC4AA7FA6}" dt="2024-04-18T18:53:49.790" v="32" actId="14100"/>
          <ac:spMkLst>
            <pc:docMk/>
            <pc:sldMk cId="3019589744" sldId="1066"/>
            <ac:spMk id="5" creationId="{D8B5CB7B-FBF5-4736-A50C-C97560E926A4}"/>
          </ac:spMkLst>
        </pc:spChg>
        <pc:spChg chg="add del mod">
          <ac:chgData name="Tavarez, Aralis" userId="8772b094-935a-4dc8-8043-9f860bfb483b" providerId="ADAL" clId="{52137414-8918-4441-8053-D08AC4AA7FA6}" dt="2024-04-18T18:51:41.712" v="16" actId="22"/>
          <ac:spMkLst>
            <pc:docMk/>
            <pc:sldMk cId="3019589744" sldId="1066"/>
            <ac:spMk id="8" creationId="{A0691148-4F59-E0DF-31AD-C0B7943FFA9C}"/>
          </ac:spMkLst>
        </pc:spChg>
        <pc:picChg chg="add del">
          <ac:chgData name="Tavarez, Aralis" userId="8772b094-935a-4dc8-8043-9f860bfb483b" providerId="ADAL" clId="{52137414-8918-4441-8053-D08AC4AA7FA6}" dt="2024-04-18T18:51:38.915" v="15" actId="478"/>
          <ac:picMkLst>
            <pc:docMk/>
            <pc:sldMk cId="3019589744" sldId="1066"/>
            <ac:picMk id="4" creationId="{0E2C596F-3F7B-F603-D92E-462FBD7E0BFA}"/>
          </ac:picMkLst>
        </pc:picChg>
        <pc:picChg chg="del">
          <ac:chgData name="Tavarez, Aralis" userId="8772b094-935a-4dc8-8043-9f860bfb483b" providerId="ADAL" clId="{52137414-8918-4441-8053-D08AC4AA7FA6}" dt="2024-04-18T18:51:33.939" v="14" actId="478"/>
          <ac:picMkLst>
            <pc:docMk/>
            <pc:sldMk cId="3019589744" sldId="1066"/>
            <ac:picMk id="6" creationId="{4719A12E-E22F-4AE6-9BE1-D6AE1925628A}"/>
          </ac:picMkLst>
        </pc:picChg>
        <pc:picChg chg="add mod ord">
          <ac:chgData name="Tavarez, Aralis" userId="8772b094-935a-4dc8-8043-9f860bfb483b" providerId="ADAL" clId="{52137414-8918-4441-8053-D08AC4AA7FA6}" dt="2024-04-18T18:51:56.504" v="18" actId="14100"/>
          <ac:picMkLst>
            <pc:docMk/>
            <pc:sldMk cId="3019589744" sldId="1066"/>
            <ac:picMk id="10" creationId="{20135580-D93E-88F5-5838-D41382C7F46E}"/>
          </ac:picMkLst>
        </pc:picChg>
      </pc:sldChg>
      <pc:sldChg chg="setBg">
        <pc:chgData name="Tavarez, Aralis" userId="8772b094-935a-4dc8-8043-9f860bfb483b" providerId="ADAL" clId="{52137414-8918-4441-8053-D08AC4AA7FA6}" dt="2024-04-18T14:32:21.050" v="0"/>
        <pc:sldMkLst>
          <pc:docMk/>
          <pc:sldMk cId="3605772056" sldId="1067"/>
        </pc:sldMkLst>
      </pc:sldChg>
      <pc:sldChg chg="setBg">
        <pc:chgData name="Tavarez, Aralis" userId="8772b094-935a-4dc8-8043-9f860bfb483b" providerId="ADAL" clId="{52137414-8918-4441-8053-D08AC4AA7FA6}" dt="2024-04-18T14:32:21.050" v="0"/>
        <pc:sldMkLst>
          <pc:docMk/>
          <pc:sldMk cId="980060091" sldId="1068"/>
        </pc:sldMkLst>
      </pc:sldChg>
      <pc:sldChg chg="setBg">
        <pc:chgData name="Tavarez, Aralis" userId="8772b094-935a-4dc8-8043-9f860bfb483b" providerId="ADAL" clId="{52137414-8918-4441-8053-D08AC4AA7FA6}" dt="2024-04-18T14:32:21.050" v="0"/>
        <pc:sldMkLst>
          <pc:docMk/>
          <pc:sldMk cId="124780927" sldId="1069"/>
        </pc:sldMkLst>
      </pc:sldChg>
      <pc:sldChg chg="setBg modCm">
        <pc:chgData name="Tavarez, Aralis" userId="8772b094-935a-4dc8-8043-9f860bfb483b" providerId="ADAL" clId="{52137414-8918-4441-8053-D08AC4AA7FA6}" dt="2024-04-18T14:32:40.657" v="2"/>
        <pc:sldMkLst>
          <pc:docMk/>
          <pc:sldMk cId="2023263951" sldId="1071"/>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2:40.657" v="2"/>
              <pc2:cmMkLst xmlns:pc2="http://schemas.microsoft.com/office/powerpoint/2019/9/main/command">
                <pc:docMk/>
                <pc:sldMk cId="2023263951" sldId="1071"/>
                <pc2:cmMk id="{6070A116-049E-4F60-8A51-343022CF3E12}"/>
              </pc2:cmMkLst>
            </pc226:cmChg>
          </p:ext>
        </pc:extLst>
      </pc:sldChg>
      <pc:sldChg chg="setBg">
        <pc:chgData name="Tavarez, Aralis" userId="8772b094-935a-4dc8-8043-9f860bfb483b" providerId="ADAL" clId="{52137414-8918-4441-8053-D08AC4AA7FA6}" dt="2024-04-18T14:32:21.050" v="0"/>
        <pc:sldMkLst>
          <pc:docMk/>
          <pc:sldMk cId="3034602683" sldId="1072"/>
        </pc:sldMkLst>
      </pc:sldChg>
      <pc:sldChg chg="setBg">
        <pc:chgData name="Tavarez, Aralis" userId="8772b094-935a-4dc8-8043-9f860bfb483b" providerId="ADAL" clId="{52137414-8918-4441-8053-D08AC4AA7FA6}" dt="2024-04-18T14:32:21.050" v="0"/>
        <pc:sldMkLst>
          <pc:docMk/>
          <pc:sldMk cId="2423439312" sldId="1075"/>
        </pc:sldMkLst>
      </pc:sldChg>
      <pc:sldChg chg="setBg">
        <pc:chgData name="Tavarez, Aralis" userId="8772b094-935a-4dc8-8043-9f860bfb483b" providerId="ADAL" clId="{52137414-8918-4441-8053-D08AC4AA7FA6}" dt="2024-04-18T14:32:21.050" v="0"/>
        <pc:sldMkLst>
          <pc:docMk/>
          <pc:sldMk cId="484662135" sldId="1076"/>
        </pc:sldMkLst>
      </pc:sldChg>
      <pc:sldChg chg="setBg">
        <pc:chgData name="Tavarez, Aralis" userId="8772b094-935a-4dc8-8043-9f860bfb483b" providerId="ADAL" clId="{52137414-8918-4441-8053-D08AC4AA7FA6}" dt="2024-04-18T14:32:21.050" v="0"/>
        <pc:sldMkLst>
          <pc:docMk/>
          <pc:sldMk cId="2372672260" sldId="1077"/>
        </pc:sldMkLst>
      </pc:sldChg>
      <pc:sldChg chg="setBg">
        <pc:chgData name="Tavarez, Aralis" userId="8772b094-935a-4dc8-8043-9f860bfb483b" providerId="ADAL" clId="{52137414-8918-4441-8053-D08AC4AA7FA6}" dt="2024-04-18T14:32:21.050" v="0"/>
        <pc:sldMkLst>
          <pc:docMk/>
          <pc:sldMk cId="1532489520" sldId="1078"/>
        </pc:sldMkLst>
      </pc:sldChg>
      <pc:sldChg chg="setBg">
        <pc:chgData name="Tavarez, Aralis" userId="8772b094-935a-4dc8-8043-9f860bfb483b" providerId="ADAL" clId="{52137414-8918-4441-8053-D08AC4AA7FA6}" dt="2024-04-18T14:32:21.050" v="0"/>
        <pc:sldMkLst>
          <pc:docMk/>
          <pc:sldMk cId="2842401982" sldId="1079"/>
        </pc:sldMkLst>
      </pc:sldChg>
      <pc:sldChg chg="setBg">
        <pc:chgData name="Tavarez, Aralis" userId="8772b094-935a-4dc8-8043-9f860bfb483b" providerId="ADAL" clId="{52137414-8918-4441-8053-D08AC4AA7FA6}" dt="2024-04-18T14:32:21.050" v="0"/>
        <pc:sldMkLst>
          <pc:docMk/>
          <pc:sldMk cId="3342512934" sldId="1080"/>
        </pc:sldMkLst>
      </pc:sldChg>
      <pc:sldChg chg="setBg modCm">
        <pc:chgData name="Tavarez, Aralis" userId="8772b094-935a-4dc8-8043-9f860bfb483b" providerId="ADAL" clId="{52137414-8918-4441-8053-D08AC4AA7FA6}" dt="2024-04-18T14:32:45.393" v="3"/>
        <pc:sldMkLst>
          <pc:docMk/>
          <pc:sldMk cId="3737129999" sldId="1081"/>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2:45.393" v="3"/>
              <pc2:cmMkLst xmlns:pc2="http://schemas.microsoft.com/office/powerpoint/2019/9/main/command">
                <pc:docMk/>
                <pc:sldMk cId="3737129999" sldId="1081"/>
                <pc2:cmMk id="{70BBC52C-765C-4FAD-81EC-11999EB47395}"/>
              </pc2:cmMkLst>
            </pc226:cmChg>
          </p:ext>
        </pc:extLst>
      </pc:sldChg>
      <pc:sldChg chg="setBg modCm">
        <pc:chgData name="Tavarez, Aralis" userId="8772b094-935a-4dc8-8043-9f860bfb483b" providerId="ADAL" clId="{52137414-8918-4441-8053-D08AC4AA7FA6}" dt="2024-04-18T14:32:48.448" v="4"/>
        <pc:sldMkLst>
          <pc:docMk/>
          <pc:sldMk cId="2660299697" sldId="1082"/>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2:48.448" v="4"/>
              <pc2:cmMkLst xmlns:pc2="http://schemas.microsoft.com/office/powerpoint/2019/9/main/command">
                <pc:docMk/>
                <pc:sldMk cId="2660299697" sldId="1082"/>
                <pc2:cmMk id="{3246832A-D137-4880-8790-3D99DE5DC7CC}"/>
              </pc2:cmMkLst>
            </pc226:cmChg>
          </p:ext>
        </pc:extLst>
      </pc:sldChg>
      <pc:sldChg chg="setBg">
        <pc:chgData name="Tavarez, Aralis" userId="8772b094-935a-4dc8-8043-9f860bfb483b" providerId="ADAL" clId="{52137414-8918-4441-8053-D08AC4AA7FA6}" dt="2024-04-18T14:32:21.050" v="0"/>
        <pc:sldMkLst>
          <pc:docMk/>
          <pc:sldMk cId="3172155742" sldId="1085"/>
        </pc:sldMkLst>
      </pc:sldChg>
      <pc:sldChg chg="setBg modCm">
        <pc:chgData name="Tavarez, Aralis" userId="8772b094-935a-4dc8-8043-9f860bfb483b" providerId="ADAL" clId="{52137414-8918-4441-8053-D08AC4AA7FA6}" dt="2024-04-18T14:32:53.831" v="5"/>
        <pc:sldMkLst>
          <pc:docMk/>
          <pc:sldMk cId="4028130879" sldId="1086"/>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2:53.831" v="5"/>
              <pc2:cmMkLst xmlns:pc2="http://schemas.microsoft.com/office/powerpoint/2019/9/main/command">
                <pc:docMk/>
                <pc:sldMk cId="4028130879" sldId="1086"/>
                <pc2:cmMk id="{84E2E068-C217-4B34-8AA3-B748C1D3B277}"/>
              </pc2:cmMkLst>
            </pc226:cmChg>
          </p:ext>
        </pc:extLst>
      </pc:sldChg>
      <pc:sldChg chg="setBg">
        <pc:chgData name="Tavarez, Aralis" userId="8772b094-935a-4dc8-8043-9f860bfb483b" providerId="ADAL" clId="{52137414-8918-4441-8053-D08AC4AA7FA6}" dt="2024-04-18T14:32:21.050" v="0"/>
        <pc:sldMkLst>
          <pc:docMk/>
          <pc:sldMk cId="4081334835" sldId="1088"/>
        </pc:sldMkLst>
      </pc:sldChg>
      <pc:sldChg chg="setBg">
        <pc:chgData name="Tavarez, Aralis" userId="8772b094-935a-4dc8-8043-9f860bfb483b" providerId="ADAL" clId="{52137414-8918-4441-8053-D08AC4AA7FA6}" dt="2024-04-18T14:32:21.050" v="0"/>
        <pc:sldMkLst>
          <pc:docMk/>
          <pc:sldMk cId="1974095982" sldId="1089"/>
        </pc:sldMkLst>
      </pc:sldChg>
      <pc:sldChg chg="setBg">
        <pc:chgData name="Tavarez, Aralis" userId="8772b094-935a-4dc8-8043-9f860bfb483b" providerId="ADAL" clId="{52137414-8918-4441-8053-D08AC4AA7FA6}" dt="2024-04-18T14:32:21.050" v="0"/>
        <pc:sldMkLst>
          <pc:docMk/>
          <pc:sldMk cId="2388212031" sldId="1091"/>
        </pc:sldMkLst>
      </pc:sldChg>
      <pc:sldChg chg="setBg modCm">
        <pc:chgData name="Tavarez, Aralis" userId="8772b094-935a-4dc8-8043-9f860bfb483b" providerId="ADAL" clId="{52137414-8918-4441-8053-D08AC4AA7FA6}" dt="2024-04-18T14:32:58.792" v="6"/>
        <pc:sldMkLst>
          <pc:docMk/>
          <pc:sldMk cId="4286729155" sldId="1092"/>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2:58.792" v="6"/>
              <pc2:cmMkLst xmlns:pc2="http://schemas.microsoft.com/office/powerpoint/2019/9/main/command">
                <pc:docMk/>
                <pc:sldMk cId="4286729155" sldId="1092"/>
                <pc2:cmMk id="{1769E9F3-3BCB-4415-B5A7-8FF1F48A95C6}"/>
              </pc2:cmMkLst>
            </pc226:cmChg>
          </p:ext>
        </pc:extLst>
      </pc:sldChg>
      <pc:sldChg chg="setBg modCm">
        <pc:chgData name="Tavarez, Aralis" userId="8772b094-935a-4dc8-8043-9f860bfb483b" providerId="ADAL" clId="{52137414-8918-4441-8053-D08AC4AA7FA6}" dt="2024-04-18T14:33:02.728" v="7"/>
        <pc:sldMkLst>
          <pc:docMk/>
          <pc:sldMk cId="1628474074" sldId="1093"/>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3:02.728" v="7"/>
              <pc2:cmMkLst xmlns:pc2="http://schemas.microsoft.com/office/powerpoint/2019/9/main/command">
                <pc:docMk/>
                <pc:sldMk cId="1628474074" sldId="1093"/>
                <pc2:cmMk id="{AC13B4C0-D2D2-480A-8CAD-5B9BBFF12F06}"/>
              </pc2:cmMkLst>
            </pc226:cmChg>
          </p:ext>
        </pc:extLst>
      </pc:sldChg>
      <pc:sldChg chg="setBg">
        <pc:chgData name="Tavarez, Aralis" userId="8772b094-935a-4dc8-8043-9f860bfb483b" providerId="ADAL" clId="{52137414-8918-4441-8053-D08AC4AA7FA6}" dt="2024-04-18T14:32:21.050" v="0"/>
        <pc:sldMkLst>
          <pc:docMk/>
          <pc:sldMk cId="50672465" sldId="1094"/>
        </pc:sldMkLst>
      </pc:sldChg>
      <pc:sldChg chg="setBg">
        <pc:chgData name="Tavarez, Aralis" userId="8772b094-935a-4dc8-8043-9f860bfb483b" providerId="ADAL" clId="{52137414-8918-4441-8053-D08AC4AA7FA6}" dt="2024-04-18T14:32:21.050" v="0"/>
        <pc:sldMkLst>
          <pc:docMk/>
          <pc:sldMk cId="723729168" sldId="1095"/>
        </pc:sldMkLst>
      </pc:sldChg>
      <pc:sldChg chg="setBg modCm">
        <pc:chgData name="Tavarez, Aralis" userId="8772b094-935a-4dc8-8043-9f860bfb483b" providerId="ADAL" clId="{52137414-8918-4441-8053-D08AC4AA7FA6}" dt="2024-04-18T14:33:06.295" v="8"/>
        <pc:sldMkLst>
          <pc:docMk/>
          <pc:sldMk cId="2358149695" sldId="1096"/>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3:06.295" v="8"/>
              <pc2:cmMkLst xmlns:pc2="http://schemas.microsoft.com/office/powerpoint/2019/9/main/command">
                <pc:docMk/>
                <pc:sldMk cId="2358149695" sldId="1096"/>
                <pc2:cmMk id="{793E3375-09C4-43BB-A7A2-7C4F97E6F18F}"/>
              </pc2:cmMkLst>
            </pc226:cmChg>
          </p:ext>
        </pc:extLst>
      </pc:sldChg>
      <pc:sldChg chg="setBg">
        <pc:chgData name="Tavarez, Aralis" userId="8772b094-935a-4dc8-8043-9f860bfb483b" providerId="ADAL" clId="{52137414-8918-4441-8053-D08AC4AA7FA6}" dt="2024-04-18T14:32:21.050" v="0"/>
        <pc:sldMkLst>
          <pc:docMk/>
          <pc:sldMk cId="2338749352" sldId="1097"/>
        </pc:sldMkLst>
      </pc:sldChg>
      <pc:sldChg chg="setBg">
        <pc:chgData name="Tavarez, Aralis" userId="8772b094-935a-4dc8-8043-9f860bfb483b" providerId="ADAL" clId="{52137414-8918-4441-8053-D08AC4AA7FA6}" dt="2024-04-18T14:32:21.050" v="0"/>
        <pc:sldMkLst>
          <pc:docMk/>
          <pc:sldMk cId="3795992962" sldId="1099"/>
        </pc:sldMkLst>
      </pc:sldChg>
      <pc:sldChg chg="setBg">
        <pc:chgData name="Tavarez, Aralis" userId="8772b094-935a-4dc8-8043-9f860bfb483b" providerId="ADAL" clId="{52137414-8918-4441-8053-D08AC4AA7FA6}" dt="2024-04-18T14:32:21.050" v="0"/>
        <pc:sldMkLst>
          <pc:docMk/>
          <pc:sldMk cId="1474938224" sldId="1100"/>
        </pc:sldMkLst>
      </pc:sldChg>
      <pc:sldChg chg="setBg">
        <pc:chgData name="Tavarez, Aralis" userId="8772b094-935a-4dc8-8043-9f860bfb483b" providerId="ADAL" clId="{52137414-8918-4441-8053-D08AC4AA7FA6}" dt="2024-04-18T14:32:21.050" v="0"/>
        <pc:sldMkLst>
          <pc:docMk/>
          <pc:sldMk cId="2946364780" sldId="1101"/>
        </pc:sldMkLst>
      </pc:sldChg>
      <pc:sldChg chg="setBg modCm">
        <pc:chgData name="Tavarez, Aralis" userId="8772b094-935a-4dc8-8043-9f860bfb483b" providerId="ADAL" clId="{52137414-8918-4441-8053-D08AC4AA7FA6}" dt="2024-04-18T14:33:16.854" v="10"/>
        <pc:sldMkLst>
          <pc:docMk/>
          <pc:sldMk cId="3657074579" sldId="1103"/>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3:16.854" v="10"/>
              <pc2:cmMkLst xmlns:pc2="http://schemas.microsoft.com/office/powerpoint/2019/9/main/command">
                <pc:docMk/>
                <pc:sldMk cId="3657074579" sldId="1103"/>
                <pc2:cmMk id="{9EA0EDD1-0133-4206-A911-32A06204F98D}"/>
              </pc2:cmMkLst>
            </pc226:cmChg>
          </p:ext>
        </pc:extLst>
      </pc:sldChg>
      <pc:sldChg chg="setBg">
        <pc:chgData name="Tavarez, Aralis" userId="8772b094-935a-4dc8-8043-9f860bfb483b" providerId="ADAL" clId="{52137414-8918-4441-8053-D08AC4AA7FA6}" dt="2024-04-18T14:32:21.050" v="0"/>
        <pc:sldMkLst>
          <pc:docMk/>
          <pc:sldMk cId="1540353517" sldId="1105"/>
        </pc:sldMkLst>
      </pc:sldChg>
      <pc:sldChg chg="setBg">
        <pc:chgData name="Tavarez, Aralis" userId="8772b094-935a-4dc8-8043-9f860bfb483b" providerId="ADAL" clId="{52137414-8918-4441-8053-D08AC4AA7FA6}" dt="2024-04-18T14:32:21.050" v="0"/>
        <pc:sldMkLst>
          <pc:docMk/>
          <pc:sldMk cId="597331499" sldId="1107"/>
        </pc:sldMkLst>
      </pc:sldChg>
      <pc:sldChg chg="setBg">
        <pc:chgData name="Tavarez, Aralis" userId="8772b094-935a-4dc8-8043-9f860bfb483b" providerId="ADAL" clId="{52137414-8918-4441-8053-D08AC4AA7FA6}" dt="2024-04-18T14:32:21.050" v="0"/>
        <pc:sldMkLst>
          <pc:docMk/>
          <pc:sldMk cId="3022362069" sldId="1109"/>
        </pc:sldMkLst>
      </pc:sldChg>
      <pc:sldChg chg="setBg">
        <pc:chgData name="Tavarez, Aralis" userId="8772b094-935a-4dc8-8043-9f860bfb483b" providerId="ADAL" clId="{52137414-8918-4441-8053-D08AC4AA7FA6}" dt="2024-04-18T14:32:21.050" v="0"/>
        <pc:sldMkLst>
          <pc:docMk/>
          <pc:sldMk cId="55901183" sldId="1111"/>
        </pc:sldMkLst>
      </pc:sldChg>
      <pc:sldChg chg="setBg">
        <pc:chgData name="Tavarez, Aralis" userId="8772b094-935a-4dc8-8043-9f860bfb483b" providerId="ADAL" clId="{52137414-8918-4441-8053-D08AC4AA7FA6}" dt="2024-04-18T14:32:21.050" v="0"/>
        <pc:sldMkLst>
          <pc:docMk/>
          <pc:sldMk cId="2630589381" sldId="1114"/>
        </pc:sldMkLst>
      </pc:sldChg>
      <pc:sldChg chg="setBg">
        <pc:chgData name="Tavarez, Aralis" userId="8772b094-935a-4dc8-8043-9f860bfb483b" providerId="ADAL" clId="{52137414-8918-4441-8053-D08AC4AA7FA6}" dt="2024-04-18T14:32:21.050" v="0"/>
        <pc:sldMkLst>
          <pc:docMk/>
          <pc:sldMk cId="3538481029" sldId="1115"/>
        </pc:sldMkLst>
      </pc:sldChg>
      <pc:sldChg chg="setBg">
        <pc:chgData name="Tavarez, Aralis" userId="8772b094-935a-4dc8-8043-9f860bfb483b" providerId="ADAL" clId="{52137414-8918-4441-8053-D08AC4AA7FA6}" dt="2024-04-18T14:32:21.050" v="0"/>
        <pc:sldMkLst>
          <pc:docMk/>
          <pc:sldMk cId="1574705582" sldId="1116"/>
        </pc:sldMkLst>
      </pc:sldChg>
      <pc:sldChg chg="setBg">
        <pc:chgData name="Tavarez, Aralis" userId="8772b094-935a-4dc8-8043-9f860bfb483b" providerId="ADAL" clId="{52137414-8918-4441-8053-D08AC4AA7FA6}" dt="2024-04-18T14:32:21.050" v="0"/>
        <pc:sldMkLst>
          <pc:docMk/>
          <pc:sldMk cId="718055282" sldId="1118"/>
        </pc:sldMkLst>
      </pc:sldChg>
      <pc:sldChg chg="setBg">
        <pc:chgData name="Tavarez, Aralis" userId="8772b094-935a-4dc8-8043-9f860bfb483b" providerId="ADAL" clId="{52137414-8918-4441-8053-D08AC4AA7FA6}" dt="2024-04-18T14:32:21.050" v="0"/>
        <pc:sldMkLst>
          <pc:docMk/>
          <pc:sldMk cId="3754246318" sldId="1119"/>
        </pc:sldMkLst>
      </pc:sldChg>
      <pc:sldChg chg="setBg">
        <pc:chgData name="Tavarez, Aralis" userId="8772b094-935a-4dc8-8043-9f860bfb483b" providerId="ADAL" clId="{52137414-8918-4441-8053-D08AC4AA7FA6}" dt="2024-04-18T14:32:21.050" v="0"/>
        <pc:sldMkLst>
          <pc:docMk/>
          <pc:sldMk cId="432868475" sldId="1120"/>
        </pc:sldMkLst>
      </pc:sldChg>
      <pc:sldChg chg="setBg">
        <pc:chgData name="Tavarez, Aralis" userId="8772b094-935a-4dc8-8043-9f860bfb483b" providerId="ADAL" clId="{52137414-8918-4441-8053-D08AC4AA7FA6}" dt="2024-04-18T14:32:21.050" v="0"/>
        <pc:sldMkLst>
          <pc:docMk/>
          <pc:sldMk cId="3329540051" sldId="1121"/>
        </pc:sldMkLst>
      </pc:sldChg>
      <pc:sldChg chg="setBg">
        <pc:chgData name="Tavarez, Aralis" userId="8772b094-935a-4dc8-8043-9f860bfb483b" providerId="ADAL" clId="{52137414-8918-4441-8053-D08AC4AA7FA6}" dt="2024-04-18T14:32:21.050" v="0"/>
        <pc:sldMkLst>
          <pc:docMk/>
          <pc:sldMk cId="2705316035" sldId="1122"/>
        </pc:sldMkLst>
      </pc:sldChg>
      <pc:sldChg chg="setBg">
        <pc:chgData name="Tavarez, Aralis" userId="8772b094-935a-4dc8-8043-9f860bfb483b" providerId="ADAL" clId="{52137414-8918-4441-8053-D08AC4AA7FA6}" dt="2024-04-18T14:32:21.050" v="0"/>
        <pc:sldMkLst>
          <pc:docMk/>
          <pc:sldMk cId="1183697135" sldId="1123"/>
        </pc:sldMkLst>
      </pc:sldChg>
      <pc:sldChg chg="setBg">
        <pc:chgData name="Tavarez, Aralis" userId="8772b094-935a-4dc8-8043-9f860bfb483b" providerId="ADAL" clId="{52137414-8918-4441-8053-D08AC4AA7FA6}" dt="2024-04-18T14:32:21.050" v="0"/>
        <pc:sldMkLst>
          <pc:docMk/>
          <pc:sldMk cId="1310344215" sldId="1124"/>
        </pc:sldMkLst>
      </pc:sldChg>
      <pc:sldChg chg="setBg">
        <pc:chgData name="Tavarez, Aralis" userId="8772b094-935a-4dc8-8043-9f860bfb483b" providerId="ADAL" clId="{52137414-8918-4441-8053-D08AC4AA7FA6}" dt="2024-04-18T14:32:21.050" v="0"/>
        <pc:sldMkLst>
          <pc:docMk/>
          <pc:sldMk cId="2954169825" sldId="1125"/>
        </pc:sldMkLst>
      </pc:sldChg>
      <pc:sldChg chg="setBg">
        <pc:chgData name="Tavarez, Aralis" userId="8772b094-935a-4dc8-8043-9f860bfb483b" providerId="ADAL" clId="{52137414-8918-4441-8053-D08AC4AA7FA6}" dt="2024-04-18T14:32:21.050" v="0"/>
        <pc:sldMkLst>
          <pc:docMk/>
          <pc:sldMk cId="3521365911" sldId="1126"/>
        </pc:sldMkLst>
      </pc:sldChg>
      <pc:sldChg chg="setBg">
        <pc:chgData name="Tavarez, Aralis" userId="8772b094-935a-4dc8-8043-9f860bfb483b" providerId="ADAL" clId="{52137414-8918-4441-8053-D08AC4AA7FA6}" dt="2024-04-18T14:32:21.050" v="0"/>
        <pc:sldMkLst>
          <pc:docMk/>
          <pc:sldMk cId="553643402" sldId="1127"/>
        </pc:sldMkLst>
      </pc:sldChg>
      <pc:sldChg chg="setBg">
        <pc:chgData name="Tavarez, Aralis" userId="8772b094-935a-4dc8-8043-9f860bfb483b" providerId="ADAL" clId="{52137414-8918-4441-8053-D08AC4AA7FA6}" dt="2024-04-18T14:32:21.050" v="0"/>
        <pc:sldMkLst>
          <pc:docMk/>
          <pc:sldMk cId="2483616340" sldId="1128"/>
        </pc:sldMkLst>
      </pc:sldChg>
      <pc:sldChg chg="setBg modCm">
        <pc:chgData name="Tavarez, Aralis" userId="8772b094-935a-4dc8-8043-9f860bfb483b" providerId="ADAL" clId="{52137414-8918-4441-8053-D08AC4AA7FA6}" dt="2024-04-18T14:33:11.388" v="9"/>
        <pc:sldMkLst>
          <pc:docMk/>
          <pc:sldMk cId="1845163618" sldId="1130"/>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3:11.388" v="9"/>
              <pc2:cmMkLst xmlns:pc2="http://schemas.microsoft.com/office/powerpoint/2019/9/main/command">
                <pc:docMk/>
                <pc:sldMk cId="1845163618" sldId="1130"/>
                <pc2:cmMk id="{DB5FA331-3DE1-414F-AE96-E355E6D10E61}"/>
              </pc2:cmMkLst>
            </pc226:cmChg>
          </p:ext>
        </pc:extLst>
      </pc:sldChg>
      <pc:sldChg chg="setBg">
        <pc:chgData name="Tavarez, Aralis" userId="8772b094-935a-4dc8-8043-9f860bfb483b" providerId="ADAL" clId="{52137414-8918-4441-8053-D08AC4AA7FA6}" dt="2024-04-18T14:32:21.050" v="0"/>
        <pc:sldMkLst>
          <pc:docMk/>
          <pc:sldMk cId="2376116516" sldId="1131"/>
        </pc:sldMkLst>
      </pc:sldChg>
      <pc:sldChg chg="setBg">
        <pc:chgData name="Tavarez, Aralis" userId="8772b094-935a-4dc8-8043-9f860bfb483b" providerId="ADAL" clId="{52137414-8918-4441-8053-D08AC4AA7FA6}" dt="2024-04-18T14:32:21.050" v="0"/>
        <pc:sldMkLst>
          <pc:docMk/>
          <pc:sldMk cId="1911752011" sldId="1132"/>
        </pc:sldMkLst>
      </pc:sldChg>
      <pc:sldChg chg="setBg">
        <pc:chgData name="Tavarez, Aralis" userId="8772b094-935a-4dc8-8043-9f860bfb483b" providerId="ADAL" clId="{52137414-8918-4441-8053-D08AC4AA7FA6}" dt="2024-04-18T14:32:21.050" v="0"/>
        <pc:sldMkLst>
          <pc:docMk/>
          <pc:sldMk cId="1531511729" sldId="1133"/>
        </pc:sldMkLst>
      </pc:sldChg>
      <pc:sldChg chg="setBg">
        <pc:chgData name="Tavarez, Aralis" userId="8772b094-935a-4dc8-8043-9f860bfb483b" providerId="ADAL" clId="{52137414-8918-4441-8053-D08AC4AA7FA6}" dt="2024-04-18T14:32:21.050" v="0"/>
        <pc:sldMkLst>
          <pc:docMk/>
          <pc:sldMk cId="28984665" sldId="1134"/>
        </pc:sldMkLst>
      </pc:sldChg>
      <pc:sldChg chg="setBg">
        <pc:chgData name="Tavarez, Aralis" userId="8772b094-935a-4dc8-8043-9f860bfb483b" providerId="ADAL" clId="{52137414-8918-4441-8053-D08AC4AA7FA6}" dt="2024-04-18T14:32:21.050" v="0"/>
        <pc:sldMkLst>
          <pc:docMk/>
          <pc:sldMk cId="245192406" sldId="1138"/>
        </pc:sldMkLst>
      </pc:sldChg>
      <pc:sldChg chg="setBg">
        <pc:chgData name="Tavarez, Aralis" userId="8772b094-935a-4dc8-8043-9f860bfb483b" providerId="ADAL" clId="{52137414-8918-4441-8053-D08AC4AA7FA6}" dt="2024-04-18T14:32:21.050" v="0"/>
        <pc:sldMkLst>
          <pc:docMk/>
          <pc:sldMk cId="3565062516" sldId="1139"/>
        </pc:sldMkLst>
      </pc:sldChg>
      <pc:sldChg chg="setBg">
        <pc:chgData name="Tavarez, Aralis" userId="8772b094-935a-4dc8-8043-9f860bfb483b" providerId="ADAL" clId="{52137414-8918-4441-8053-D08AC4AA7FA6}" dt="2024-04-18T14:32:21.050" v="0"/>
        <pc:sldMkLst>
          <pc:docMk/>
          <pc:sldMk cId="3326744076" sldId="1140"/>
        </pc:sldMkLst>
      </pc:sldChg>
      <pc:sldChg chg="setBg">
        <pc:chgData name="Tavarez, Aralis" userId="8772b094-935a-4dc8-8043-9f860bfb483b" providerId="ADAL" clId="{52137414-8918-4441-8053-D08AC4AA7FA6}" dt="2024-04-18T14:32:21.050" v="0"/>
        <pc:sldMkLst>
          <pc:docMk/>
          <pc:sldMk cId="2574995137" sldId="1141"/>
        </pc:sldMkLst>
      </pc:sldChg>
      <pc:sldChg chg="setBg">
        <pc:chgData name="Tavarez, Aralis" userId="8772b094-935a-4dc8-8043-9f860bfb483b" providerId="ADAL" clId="{52137414-8918-4441-8053-D08AC4AA7FA6}" dt="2024-04-18T14:32:21.050" v="0"/>
        <pc:sldMkLst>
          <pc:docMk/>
          <pc:sldMk cId="491534591" sldId="1142"/>
        </pc:sldMkLst>
      </pc:sldChg>
      <pc:sldChg chg="setBg">
        <pc:chgData name="Tavarez, Aralis" userId="8772b094-935a-4dc8-8043-9f860bfb483b" providerId="ADAL" clId="{52137414-8918-4441-8053-D08AC4AA7FA6}" dt="2024-04-18T14:32:21.050" v="0"/>
        <pc:sldMkLst>
          <pc:docMk/>
          <pc:sldMk cId="3978586634" sldId="1143"/>
        </pc:sldMkLst>
      </pc:sldChg>
      <pc:sldChg chg="setBg">
        <pc:chgData name="Tavarez, Aralis" userId="8772b094-935a-4dc8-8043-9f860bfb483b" providerId="ADAL" clId="{52137414-8918-4441-8053-D08AC4AA7FA6}" dt="2024-04-18T14:32:21.050" v="0"/>
        <pc:sldMkLst>
          <pc:docMk/>
          <pc:sldMk cId="2963574410" sldId="1145"/>
        </pc:sldMkLst>
      </pc:sldChg>
      <pc:sldChg chg="setBg">
        <pc:chgData name="Tavarez, Aralis" userId="8772b094-935a-4dc8-8043-9f860bfb483b" providerId="ADAL" clId="{52137414-8918-4441-8053-D08AC4AA7FA6}" dt="2024-04-18T14:32:21.050" v="0"/>
        <pc:sldMkLst>
          <pc:docMk/>
          <pc:sldMk cId="3369256451" sldId="1146"/>
        </pc:sldMkLst>
      </pc:sldChg>
      <pc:sldChg chg="setBg">
        <pc:chgData name="Tavarez, Aralis" userId="8772b094-935a-4dc8-8043-9f860bfb483b" providerId="ADAL" clId="{52137414-8918-4441-8053-D08AC4AA7FA6}" dt="2024-04-18T14:32:21.050" v="0"/>
        <pc:sldMkLst>
          <pc:docMk/>
          <pc:sldMk cId="3353956423" sldId="1147"/>
        </pc:sldMkLst>
      </pc:sldChg>
      <pc:sldChg chg="setBg">
        <pc:chgData name="Tavarez, Aralis" userId="8772b094-935a-4dc8-8043-9f860bfb483b" providerId="ADAL" clId="{52137414-8918-4441-8053-D08AC4AA7FA6}" dt="2024-04-18T14:32:21.050" v="0"/>
        <pc:sldMkLst>
          <pc:docMk/>
          <pc:sldMk cId="135067053" sldId="1148"/>
        </pc:sldMkLst>
      </pc:sldChg>
      <pc:sldChg chg="setBg">
        <pc:chgData name="Tavarez, Aralis" userId="8772b094-935a-4dc8-8043-9f860bfb483b" providerId="ADAL" clId="{52137414-8918-4441-8053-D08AC4AA7FA6}" dt="2024-04-18T14:32:21.050" v="0"/>
        <pc:sldMkLst>
          <pc:docMk/>
          <pc:sldMk cId="4204472371" sldId="1149"/>
        </pc:sldMkLst>
      </pc:sldChg>
      <pc:sldChg chg="setBg">
        <pc:chgData name="Tavarez, Aralis" userId="8772b094-935a-4dc8-8043-9f860bfb483b" providerId="ADAL" clId="{52137414-8918-4441-8053-D08AC4AA7FA6}" dt="2024-04-18T14:32:21.050" v="0"/>
        <pc:sldMkLst>
          <pc:docMk/>
          <pc:sldMk cId="3088425569" sldId="1150"/>
        </pc:sldMkLst>
      </pc:sldChg>
      <pc:sldChg chg="setBg">
        <pc:chgData name="Tavarez, Aralis" userId="8772b094-935a-4dc8-8043-9f860bfb483b" providerId="ADAL" clId="{52137414-8918-4441-8053-D08AC4AA7FA6}" dt="2024-04-18T14:32:21.050" v="0"/>
        <pc:sldMkLst>
          <pc:docMk/>
          <pc:sldMk cId="451689220" sldId="1152"/>
        </pc:sldMkLst>
      </pc:sldChg>
      <pc:sldChg chg="setBg">
        <pc:chgData name="Tavarez, Aralis" userId="8772b094-935a-4dc8-8043-9f860bfb483b" providerId="ADAL" clId="{52137414-8918-4441-8053-D08AC4AA7FA6}" dt="2024-04-18T14:32:21.050" v="0"/>
        <pc:sldMkLst>
          <pc:docMk/>
          <pc:sldMk cId="923905372" sldId="1154"/>
        </pc:sldMkLst>
      </pc:sldChg>
      <pc:sldChg chg="setBg">
        <pc:chgData name="Tavarez, Aralis" userId="8772b094-935a-4dc8-8043-9f860bfb483b" providerId="ADAL" clId="{52137414-8918-4441-8053-D08AC4AA7FA6}" dt="2024-04-18T14:32:21.050" v="0"/>
        <pc:sldMkLst>
          <pc:docMk/>
          <pc:sldMk cId="376921320" sldId="1155"/>
        </pc:sldMkLst>
      </pc:sldChg>
      <pc:sldChg chg="setBg">
        <pc:chgData name="Tavarez, Aralis" userId="8772b094-935a-4dc8-8043-9f860bfb483b" providerId="ADAL" clId="{52137414-8918-4441-8053-D08AC4AA7FA6}" dt="2024-04-18T14:32:21.050" v="0"/>
        <pc:sldMkLst>
          <pc:docMk/>
          <pc:sldMk cId="2273851102" sldId="1156"/>
        </pc:sldMkLst>
      </pc:sldChg>
      <pc:sldChg chg="setBg">
        <pc:chgData name="Tavarez, Aralis" userId="8772b094-935a-4dc8-8043-9f860bfb483b" providerId="ADAL" clId="{52137414-8918-4441-8053-D08AC4AA7FA6}" dt="2024-04-18T14:32:21.050" v="0"/>
        <pc:sldMkLst>
          <pc:docMk/>
          <pc:sldMk cId="1190549893" sldId="1157"/>
        </pc:sldMkLst>
      </pc:sldChg>
      <pc:sldChg chg="setBg">
        <pc:chgData name="Tavarez, Aralis" userId="8772b094-935a-4dc8-8043-9f860bfb483b" providerId="ADAL" clId="{52137414-8918-4441-8053-D08AC4AA7FA6}" dt="2024-04-18T14:32:21.050" v="0"/>
        <pc:sldMkLst>
          <pc:docMk/>
          <pc:sldMk cId="1235368815" sldId="1162"/>
        </pc:sldMkLst>
      </pc:sldChg>
      <pc:sldChg chg="setBg">
        <pc:chgData name="Tavarez, Aralis" userId="8772b094-935a-4dc8-8043-9f860bfb483b" providerId="ADAL" clId="{52137414-8918-4441-8053-D08AC4AA7FA6}" dt="2024-04-18T14:32:21.050" v="0"/>
        <pc:sldMkLst>
          <pc:docMk/>
          <pc:sldMk cId="392186482" sldId="1163"/>
        </pc:sldMkLst>
      </pc:sldChg>
      <pc:sldChg chg="setBg">
        <pc:chgData name="Tavarez, Aralis" userId="8772b094-935a-4dc8-8043-9f860bfb483b" providerId="ADAL" clId="{52137414-8918-4441-8053-D08AC4AA7FA6}" dt="2024-04-18T14:32:21.050" v="0"/>
        <pc:sldMkLst>
          <pc:docMk/>
          <pc:sldMk cId="1915477588" sldId="1164"/>
        </pc:sldMkLst>
      </pc:sldChg>
      <pc:sldChg chg="setBg">
        <pc:chgData name="Tavarez, Aralis" userId="8772b094-935a-4dc8-8043-9f860bfb483b" providerId="ADAL" clId="{52137414-8918-4441-8053-D08AC4AA7FA6}" dt="2024-04-18T14:32:21.050" v="0"/>
        <pc:sldMkLst>
          <pc:docMk/>
          <pc:sldMk cId="332125546" sldId="1170"/>
        </pc:sldMkLst>
      </pc:sldChg>
      <pc:sldChg chg="setBg modCm">
        <pc:chgData name="Tavarez, Aralis" userId="8772b094-935a-4dc8-8043-9f860bfb483b" providerId="ADAL" clId="{52137414-8918-4441-8053-D08AC4AA7FA6}" dt="2024-04-18T14:32:37.047" v="1"/>
        <pc:sldMkLst>
          <pc:docMk/>
          <pc:sldMk cId="1200435285" sldId="1171"/>
        </pc:sldMkLst>
        <pc:extLst>
          <p:ext xmlns:p="http://schemas.openxmlformats.org/presentationml/2006/main" uri="{D6D511B9-2390-475A-947B-AFAB55BFBCF1}">
            <pc226:cmChg xmlns:pc226="http://schemas.microsoft.com/office/powerpoint/2022/06/main/command" chg="mod">
              <pc226:chgData name="Tavarez, Aralis" userId="8772b094-935a-4dc8-8043-9f860bfb483b" providerId="ADAL" clId="{52137414-8918-4441-8053-D08AC4AA7FA6}" dt="2024-04-18T14:32:37.047" v="1"/>
              <pc2:cmMkLst xmlns:pc2="http://schemas.microsoft.com/office/powerpoint/2019/9/main/command">
                <pc:docMk/>
                <pc:sldMk cId="1200435285" sldId="1171"/>
                <pc2:cmMk id="{DF3F2FAC-CB25-4FD7-99AE-FCB42BC55E6C}"/>
              </pc2:cmMkLst>
            </pc226:cmChg>
          </p:ext>
        </pc:extLst>
      </pc:sldChg>
      <pc:sldChg chg="setBg">
        <pc:chgData name="Tavarez, Aralis" userId="8772b094-935a-4dc8-8043-9f860bfb483b" providerId="ADAL" clId="{52137414-8918-4441-8053-D08AC4AA7FA6}" dt="2024-04-18T14:32:21.050" v="0"/>
        <pc:sldMkLst>
          <pc:docMk/>
          <pc:sldMk cId="3492635510" sldId="1173"/>
        </pc:sldMkLst>
      </pc:sldChg>
    </pc:docChg>
  </pc:docChgLst>
</pc:chgInfo>
</file>

<file path=ppt/comments/modernComment_42F_78988ECF.xml><?xml version="1.0" encoding="utf-8"?>
<p188:cmLst xmlns:a="http://schemas.openxmlformats.org/drawingml/2006/main" xmlns:r="http://schemas.openxmlformats.org/officeDocument/2006/relationships" xmlns:p188="http://schemas.microsoft.com/office/powerpoint/2018/8/main">
  <p188:cm id="{6070A116-049E-4F60-8A51-343022CF3E12}" authorId="{357BD9DE-6E38-0BB2-B7BA-B9A7F92B92D8}" status="resolved" created="2024-04-15T12:28:14.996" complete="100000">
    <pc:sldMkLst xmlns:pc="http://schemas.microsoft.com/office/powerpoint/2013/main/command">
      <pc:docMk/>
      <pc:sldMk cId="2023263951" sldId="1071"/>
    </pc:sldMkLst>
    <p188:txBody>
      <a:bodyPr/>
      <a:lstStyle/>
      <a:p>
        <a:r>
          <a:rPr lang="en-US"/>
          <a:t>Recent general practice updates added to notes section of slide with reference included on where to go </a:t>
        </a:r>
      </a:p>
    </p188:txBody>
  </p188:cm>
</p188:cmLst>
</file>

<file path=ppt/comments/modernComment_433_9072BFD0.xml><?xml version="1.0" encoding="utf-8"?>
<p188:cmLst xmlns:a="http://schemas.openxmlformats.org/drawingml/2006/main" xmlns:r="http://schemas.openxmlformats.org/officeDocument/2006/relationships" xmlns:p188="http://schemas.microsoft.com/office/powerpoint/2018/8/main">
  <p188:cm id="{3E262BA3-AACC-440E-9BB6-6895C343CB8F}" authorId="{4876A618-C248-7334-D1D5-54F87955604E}" status="resolved" created="2024-04-09T18:32:57.417" complete="100000">
    <pc:sldMkLst xmlns:pc="http://schemas.microsoft.com/office/powerpoint/2013/main/command">
      <pc:docMk/>
      <pc:sldMk cId="2423439312" sldId="1075"/>
    </pc:sldMkLst>
    <p188:txBody>
      <a:bodyPr/>
      <a:lstStyle/>
      <a:p>
        <a:r>
          <a:rPr lang="en-US"/>
          <a:t>I think it may be best to move the "Shared Clinical Decision Making" slide #79 towards the beginning of the presentation so that when examples come up in the presentation you can refer back to the definition.</a:t>
        </a:r>
      </a:p>
    </p188:txBody>
  </p188:cm>
</p188:cmLst>
</file>

<file path=ppt/comments/modernComment_439_DEC0140F.xml><?xml version="1.0" encoding="utf-8"?>
<p188:cmLst xmlns:a="http://schemas.openxmlformats.org/drawingml/2006/main" xmlns:r="http://schemas.openxmlformats.org/officeDocument/2006/relationships" xmlns:p188="http://schemas.microsoft.com/office/powerpoint/2018/8/main">
  <p188:cm id="{70BBC52C-765C-4FAD-81EC-11999EB47395}" authorId="{4876A618-C248-7334-D1D5-54F87955604E}" status="resolved" created="2024-04-09T19:04:14.722" complete="100000">
    <pc:sldMkLst xmlns:pc="http://schemas.microsoft.com/office/powerpoint/2013/main/command">
      <pc:docMk/>
      <pc:sldMk cId="3737129999" sldId="1081"/>
    </pc:sldMkLst>
    <p188:replyLst>
      <p188:reply id="{CD5F888A-9E19-456E-86C9-DE981BD526E5}" authorId="{357BD9DE-6E38-0BB2-B7BA-B9A7F92B92D8}" created="2024-04-15T14:14:21.190">
        <p188:txBody>
          <a:bodyPr/>
          <a:lstStyle/>
          <a:p>
            <a:r>
              <a:rPr lang="en-US"/>
              <a:t>Slide 30 deleted (algorithm image)</a:t>
            </a:r>
          </a:p>
        </p188:txBody>
      </p188:reply>
    </p188:replyLst>
    <p188:txBody>
      <a:bodyPr/>
      <a:lstStyle/>
      <a:p>
        <a:r>
          <a:rPr lang="en-US"/>
          <a:t>Maybe see if you can combine some of these 2023-2024 influenza slides.  Refer audience to the immunization schedule and refer to the notes.</a:t>
        </a:r>
      </a:p>
    </p188:txBody>
  </p188:cm>
</p188:cmLst>
</file>

<file path=ppt/comments/modernComment_43A_9E90F3B1.xml><?xml version="1.0" encoding="utf-8"?>
<p188:cmLst xmlns:a="http://schemas.openxmlformats.org/drawingml/2006/main" xmlns:r="http://schemas.openxmlformats.org/officeDocument/2006/relationships" xmlns:p188="http://schemas.microsoft.com/office/powerpoint/2018/8/main">
  <p188:cm id="{3246832A-D137-4880-8790-3D99DE5DC7CC}" authorId="{357BD9DE-6E38-0BB2-B7BA-B9A7F92B92D8}" status="resolved" created="2024-04-15T13:57:18.720" complete="100000">
    <pc:sldMkLst xmlns:pc="http://schemas.microsoft.com/office/powerpoint/2013/main/command">
      <pc:docMk/>
      <pc:sldMk cId="2660299697" sldId="1082"/>
    </pc:sldMkLst>
    <p188:txBody>
      <a:bodyPr/>
      <a:lstStyle/>
      <a:p>
        <a:r>
          <a:rPr lang="en-US"/>
          <a:t>Slide 32 deleted and added in notes section below for LAIV4 contraindications/precaustions</a:t>
        </a:r>
      </a:p>
    </p188:txBody>
  </p188:cm>
</p188:cmLst>
</file>

<file path=ppt/comments/modernComment_43E_F018663F.xml><?xml version="1.0" encoding="utf-8"?>
<p188:cmLst xmlns:a="http://schemas.openxmlformats.org/drawingml/2006/main" xmlns:r="http://schemas.openxmlformats.org/officeDocument/2006/relationships" xmlns:p188="http://schemas.microsoft.com/office/powerpoint/2018/8/main">
  <p188:cm id="{84E2E068-C217-4B34-8AA3-B748C1D3B277}" authorId="{357BD9DE-6E38-0BB2-B7BA-B9A7F92B92D8}" status="resolved" created="2024-04-15T15:13:32.339" complete="100000">
    <pc:sldMkLst xmlns:pc="http://schemas.microsoft.com/office/powerpoint/2013/main/command">
      <pc:docMk/>
      <pc:sldMk cId="4028130879" sldId="1086"/>
    </pc:sldMkLst>
    <p188:txBody>
      <a:bodyPr/>
      <a:lstStyle/>
      <a:p>
        <a:r>
          <a:rPr lang="en-US"/>
          <a:t>MMRV slide deleted and combined in slide and notes section here</a:t>
        </a:r>
      </a:p>
    </p188:txBody>
  </p188:cm>
</p188:cmLst>
</file>

<file path=ppt/comments/modernComment_444_FF824BC3.xml><?xml version="1.0" encoding="utf-8"?>
<p188:cmLst xmlns:a="http://schemas.openxmlformats.org/drawingml/2006/main" xmlns:r="http://schemas.openxmlformats.org/officeDocument/2006/relationships" xmlns:p188="http://schemas.microsoft.com/office/powerpoint/2018/8/main">
  <p188:cm id="{1769E9F3-3BCB-4415-B5A7-8FF1F48A95C6}" authorId="{4876A618-C248-7334-D1D5-54F87955604E}" status="resolved" created="2024-04-09T19:08:12.217" complete="100000">
    <pc:sldMkLst xmlns:pc="http://schemas.microsoft.com/office/powerpoint/2013/main/command">
      <pc:docMk/>
      <pc:sldMk cId="4286729155" sldId="1092"/>
    </pc:sldMkLst>
    <p188:txBody>
      <a:bodyPr/>
      <a:lstStyle/>
      <a:p>
        <a:r>
          <a:rPr lang="en-US"/>
          <a:t>See if you can combine some of the PCV slides; you can refer the audience to the immunization schedule and notes for the special situations.</a:t>
        </a:r>
      </a:p>
    </p188:txBody>
  </p188:cm>
</p188:cmLst>
</file>

<file path=ppt/comments/modernComment_445_61108ADA.xml><?xml version="1.0" encoding="utf-8"?>
<p188:cmLst xmlns:a="http://schemas.openxmlformats.org/drawingml/2006/main" xmlns:r="http://schemas.openxmlformats.org/officeDocument/2006/relationships" xmlns:p188="http://schemas.microsoft.com/office/powerpoint/2018/8/main">
  <p188:cm id="{AC13B4C0-D2D2-480A-8CAD-5B9BBFF12F06}" authorId="{4876A618-C248-7334-D1D5-54F87955604E}" status="resolved" created="2024-04-09T19:09:50.885" complete="100000">
    <pc:sldMkLst xmlns:pc="http://schemas.microsoft.com/office/powerpoint/2013/main/command">
      <pc:docMk/>
      <pc:sldMk cId="1628474074" sldId="1093"/>
    </pc:sldMkLst>
    <p188:replyLst>
      <p188:reply id="{0FFE69F9-5873-4D7B-8490-1CE08B7352D5}" authorId="{357BD9DE-6E38-0BB2-B7BA-B9A7F92B92D8}" created="2024-04-15T13:40:47.061">
        <p188:txBody>
          <a:bodyPr/>
          <a:lstStyle/>
          <a:p>
            <a:r>
              <a:rPr lang="en-US"/>
              <a:t>Slides combined; slide 48 deleted</a:t>
            </a:r>
          </a:p>
        </p188:txBody>
      </p188:reply>
    </p188:replyLst>
    <p188:txBody>
      <a:bodyPr/>
      <a:lstStyle/>
      <a:p>
        <a:r>
          <a:rPr lang="en-US"/>
          <a:t>You may want to combine slides #47 and #48 and refer to schedule and notes.</a:t>
        </a:r>
      </a:p>
    </p188:txBody>
  </p188:cm>
</p188:cmLst>
</file>

<file path=ppt/comments/modernComment_446_3053351.xml><?xml version="1.0" encoding="utf-8"?>
<p188:cmLst xmlns:a="http://schemas.openxmlformats.org/drawingml/2006/main" xmlns:r="http://schemas.openxmlformats.org/officeDocument/2006/relationships" xmlns:p188="http://schemas.microsoft.com/office/powerpoint/2018/8/main">
  <p188:cm id="{F6CD362A-9323-4CD8-A2A0-EF422AB67C08}" authorId="{4876A618-C248-7334-D1D5-54F87955604E}" status="resolved" created="2024-04-09T19:10:47.774" complete="100000">
    <pc:sldMkLst xmlns:pc="http://schemas.microsoft.com/office/powerpoint/2013/main/command">
      <pc:docMk/>
      <pc:sldMk cId="50672465" sldId="1094"/>
    </pc:sldMkLst>
    <p188:txBody>
      <a:bodyPr/>
      <a:lstStyle/>
      <a:p>
        <a:r>
          <a:rPr lang="en-US"/>
          <a:t>Maybe add a note about new Rotarix formulation/presentation.</a:t>
        </a:r>
      </a:p>
    </p188:txBody>
  </p188:cm>
</p188:cmLst>
</file>

<file path=ppt/comments/modernComment_448_8C8E823F.xml><?xml version="1.0" encoding="utf-8"?>
<p188:cmLst xmlns:a="http://schemas.openxmlformats.org/drawingml/2006/main" xmlns:r="http://schemas.openxmlformats.org/officeDocument/2006/relationships" xmlns:p188="http://schemas.microsoft.com/office/powerpoint/2018/8/main">
  <p188:cm id="{793E3375-09C4-43BB-A7A2-7C4F97E6F18F}" authorId="{4876A618-C248-7334-D1D5-54F87955604E}" status="resolved" created="2024-04-09T19:12:49.526" complete="100000">
    <pc:sldMkLst xmlns:pc="http://schemas.microsoft.com/office/powerpoint/2013/main/command">
      <pc:docMk/>
      <pc:sldMk cId="2358149695" sldId="1096"/>
    </pc:sldMkLst>
    <p188:replyLst>
      <p188:reply id="{447DFE51-43E4-44C2-B147-34132FF6021F}" authorId="{357BD9DE-6E38-0BB2-B7BA-B9A7F92B92D8}" created="2024-04-16T15:45:57.618">
        <p188:txBody>
          <a:bodyPr/>
          <a:lstStyle/>
          <a:p>
            <a:r>
              <a:rPr lang="en-US"/>
              <a:t>Deleted slides (special situations 6 months -4 years; special situations 5-11 years; special situations 12-18 years)</a:t>
            </a:r>
          </a:p>
        </p188:txBody>
      </p188:reply>
    </p188:replyLst>
    <p188:txBody>
      <a:bodyPr/>
      <a:lstStyle/>
      <a:p>
        <a:r>
          <a:rPr lang="en-US"/>
          <a:t>See if you can combine the COVID-19 slides.  There is a lot of information for a presenter to review.  Maybe just highlight the current recommendation and refer audience to schedule and interim clinical guidance/CDC resources.</a:t>
        </a:r>
      </a:p>
    </p188:txBody>
  </p188:cm>
</p188:cmLst>
</file>

<file path=ppt/comments/modernComment_44F_D9FA8793.xml><?xml version="1.0" encoding="utf-8"?>
<p188:cmLst xmlns:a="http://schemas.openxmlformats.org/drawingml/2006/main" xmlns:r="http://schemas.openxmlformats.org/officeDocument/2006/relationships" xmlns:p188="http://schemas.microsoft.com/office/powerpoint/2018/8/main">
  <p188:cm id="{9EA0EDD1-0133-4206-A911-32A06204F98D}" authorId="{4876A618-C248-7334-D1D5-54F87955604E}" status="resolved" created="2024-04-09T19:27:24.101" complete="100000">
    <pc:sldMkLst xmlns:pc="http://schemas.microsoft.com/office/powerpoint/2013/main/command">
      <pc:docMk/>
      <pc:sldMk cId="3657074579" sldId="1103"/>
    </pc:sldMkLst>
    <p188:txBody>
      <a:bodyPr/>
      <a:lstStyle/>
      <a:p>
        <a:r>
          <a:rPr lang="en-US"/>
          <a:t>You may want to combine #77 and #78 and refer to schedule and notes</a:t>
        </a:r>
      </a:p>
    </p188:txBody>
    <p188:extLst>
      <p:ext xmlns:p="http://schemas.openxmlformats.org/presentationml/2006/main" uri="{57CB4572-C831-44C2-8A1C-0ADB6CCDFE69}">
        <p223:reactions xmlns:p223="http://schemas.microsoft.com/office/powerpoint/2022/03/main">
          <p223:rxn type="👍">
            <p223:instance time="2024-04-17T20:45:33.914" authorId="{357BD9DE-6E38-0BB2-B7BA-B9A7F92B92D8}"/>
          </p223:rxn>
        </p223:reactions>
      </p:ext>
    </p188:extLst>
  </p188:cm>
</p188:cmLst>
</file>

<file path=ppt/comments/modernComment_453_239A8E2B.xml><?xml version="1.0" encoding="utf-8"?>
<p188:cmLst xmlns:a="http://schemas.openxmlformats.org/drawingml/2006/main" xmlns:r="http://schemas.openxmlformats.org/officeDocument/2006/relationships" xmlns:p188="http://schemas.microsoft.com/office/powerpoint/2018/8/main">
  <p188:cm id="{6A22E625-2936-4865-9B39-2B8B2B866A41}" authorId="{4876A618-C248-7334-D1D5-54F87955604E}" status="resolved" created="2024-04-09T19:29:42.807" complete="100000">
    <pc:sldMkLst xmlns:pc="http://schemas.microsoft.com/office/powerpoint/2013/main/command">
      <pc:docMk/>
      <pc:sldMk cId="597331499" sldId="1107"/>
    </pc:sldMkLst>
    <p188:replyLst/>
    <p188:txBody>
      <a:bodyPr/>
      <a:lstStyle/>
      <a:p>
        <a:r>
          <a:rPr lang="en-US"/>
          <a:t>You referenced MenACWY on the MMR slide</a:t>
        </a:r>
      </a:p>
    </p188:txBody>
  </p188:cm>
</p188:cmLst>
</file>

<file path=ppt/comments/modernComment_455_B42595D5.xml><?xml version="1.0" encoding="utf-8"?>
<p188:cmLst xmlns:a="http://schemas.openxmlformats.org/drawingml/2006/main" xmlns:r="http://schemas.openxmlformats.org/officeDocument/2006/relationships" xmlns:p188="http://schemas.microsoft.com/office/powerpoint/2018/8/main">
  <p188:cm id="{0175A219-D8FB-4ABE-A848-992D1DE9F9E8}" authorId="{4876A618-C248-7334-D1D5-54F87955604E}" status="resolved" created="2024-04-09T19:31:04.763" complete="100000">
    <pc:sldMkLst xmlns:pc="http://schemas.microsoft.com/office/powerpoint/2013/main/command">
      <pc:docMk/>
      <pc:sldMk cId="3022362069" sldId="1109"/>
    </pc:sldMkLst>
    <p188:replyLst/>
    <p188:txBody>
      <a:bodyPr/>
      <a:lstStyle/>
      <a:p>
        <a:r>
          <a:rPr lang="en-US"/>
          <a:t>I did not see a slide for MenACWY; also you may want to combine the MenB slides and also add something about Penbraya in the notes.</a:t>
        </a:r>
      </a:p>
    </p188:txBody>
  </p188:cm>
</p188:cmLst>
</file>

<file path=ppt/comments/modernComment_457_354FBFF.xml><?xml version="1.0" encoding="utf-8"?>
<p188:cmLst xmlns:a="http://schemas.openxmlformats.org/drawingml/2006/main" xmlns:r="http://schemas.openxmlformats.org/officeDocument/2006/relationships" xmlns:p188="http://schemas.microsoft.com/office/powerpoint/2018/8/main">
  <p188:cm id="{00624A4C-C3CD-4D65-A823-7CB6F5DC10EF}" authorId="{4876A618-C248-7334-D1D5-54F87955604E}" status="resolved" created="2024-04-09T19:32:44.688" complete="100000">
    <pc:sldMkLst xmlns:pc="http://schemas.microsoft.com/office/powerpoint/2013/main/command">
      <pc:docMk/>
      <pc:sldMk cId="55901183" sldId="1111"/>
    </pc:sldMkLst>
    <p188:replyLst/>
    <p188:txBody>
      <a:bodyPr/>
      <a:lstStyle/>
      <a:p>
        <a:r>
          <a:rPr lang="en-US"/>
          <a:t>You may want to combine as much information as you can for the PCV slides; refer to schedule and notes</a:t>
        </a:r>
      </a:p>
    </p188:txBody>
  </p188:cm>
</p188:cmLst>
</file>

<file path=ppt/comments/modernComment_45C_5DDC19AE.xml><?xml version="1.0" encoding="utf-8"?>
<p188:cmLst xmlns:a="http://schemas.openxmlformats.org/drawingml/2006/main" xmlns:r="http://schemas.openxmlformats.org/officeDocument/2006/relationships" xmlns:p188="http://schemas.microsoft.com/office/powerpoint/2018/8/main">
  <p188:cm id="{F89EE19A-EC05-4001-897F-A272404F0626}" authorId="{4876A618-C248-7334-D1D5-54F87955604E}" status="resolved" created="2024-04-09T19:33:47.242" complete="100000">
    <pc:sldMkLst xmlns:pc="http://schemas.microsoft.com/office/powerpoint/2013/main/command">
      <pc:docMk/>
      <pc:sldMk cId="1574705582" sldId="1116"/>
    </pc:sldMkLst>
    <p188:txBody>
      <a:bodyPr/>
      <a:lstStyle/>
      <a:p>
        <a:r>
          <a:rPr lang="en-US"/>
          <a:t>Same as for childhood; combine COVID-19 slides; refer audience to current schedule and notes for specific clinical guidance.</a:t>
        </a:r>
      </a:p>
    </p188:txBody>
  </p188:cm>
</p188:cmLst>
</file>

<file path=ppt/comments/modernComment_467_20FFED8A.xml><?xml version="1.0" encoding="utf-8"?>
<p188:cmLst xmlns:a="http://schemas.openxmlformats.org/drawingml/2006/main" xmlns:r="http://schemas.openxmlformats.org/officeDocument/2006/relationships" xmlns:p188="http://schemas.microsoft.com/office/powerpoint/2018/8/main">
  <p188:cm id="{109A6013-748E-4084-83A0-BAE7783956B2}" authorId="{357BD9DE-6E38-0BB2-B7BA-B9A7F92B92D8}" created="2024-04-15T14:16:20.735">
    <pc:sldMkLst xmlns:pc="http://schemas.microsoft.com/office/powerpoint/2013/main/command">
      <pc:docMk/>
      <pc:sldMk cId="553643402" sldId="1127"/>
    </pc:sldMkLst>
    <p188:txBody>
      <a:bodyPr/>
      <a:lstStyle/>
      <a:p>
        <a:r>
          <a:rPr lang="en-US"/>
          <a:t>Slide to be hidden till fall 2024/2025</a:t>
        </a:r>
      </a:p>
    </p188:txBody>
  </p188:cm>
</p188:cmLst>
</file>

<file path=ppt/comments/modernComment_46A_6DFAF662.xml><?xml version="1.0" encoding="utf-8"?>
<p188:cmLst xmlns:a="http://schemas.openxmlformats.org/drawingml/2006/main" xmlns:r="http://schemas.openxmlformats.org/officeDocument/2006/relationships" xmlns:p188="http://schemas.microsoft.com/office/powerpoint/2018/8/main">
  <p188:cm id="{DB5FA331-3DE1-414F-AE96-E355E6D10E61}" authorId="{357BD9DE-6E38-0BB2-B7BA-B9A7F92B92D8}" status="resolved" created="2024-04-16T14:42:28.142" complete="100000">
    <pc:sldMkLst xmlns:pc="http://schemas.microsoft.com/office/powerpoint/2013/main/command">
      <pc:docMk/>
      <pc:sldMk cId="1845163618" sldId="1130"/>
    </pc:sldMkLst>
    <p188:txBody>
      <a:bodyPr/>
      <a:lstStyle/>
      <a:p>
        <a:r>
          <a:rPr lang="en-US"/>
          <a:t>Included dosage in slide</a:t>
        </a:r>
      </a:p>
    </p188:txBody>
  </p188:cm>
</p188:cmLst>
</file>

<file path=ppt/comments/modernComment_46B_8DA0A924.xml><?xml version="1.0" encoding="utf-8"?>
<p188:cmLst xmlns:a="http://schemas.openxmlformats.org/drawingml/2006/main" xmlns:r="http://schemas.openxmlformats.org/officeDocument/2006/relationships" xmlns:p188="http://schemas.microsoft.com/office/powerpoint/2018/8/main">
  <p188:cm id="{703CDF60-C4D3-45D4-9647-E5B623217C93}" authorId="{4876A618-C248-7334-D1D5-54F87955604E}" status="resolved" created="2024-04-09T19:25:32.533" complete="100000">
    <pc:sldMkLst xmlns:pc="http://schemas.microsoft.com/office/powerpoint/2013/main/command">
      <pc:docMk/>
      <pc:sldMk cId="2376116516" sldId="1131"/>
    </pc:sldMkLst>
    <p188:txBody>
      <a:bodyPr/>
      <a:lstStyle/>
      <a:p>
        <a:r>
          <a:rPr lang="en-US"/>
          <a:t>The interim clinical guidance now states that adults 18 years and older may receive dose either subcutaneously or ID.  Either the standard (0.5mL subcutaneous) or the alternative (0.1mL ID) regimen may be used. Providers may discuss with patients to determine which route of administration each patient prefers.</a:t>
        </a:r>
      </a:p>
    </p188:txBody>
  </p188:cm>
</p188:cmLst>
</file>

<file path=ppt/comments/modernComment_474_C64A160C.xml><?xml version="1.0" encoding="utf-8"?>
<p188:cmLst xmlns:a="http://schemas.openxmlformats.org/drawingml/2006/main" xmlns:r="http://schemas.openxmlformats.org/officeDocument/2006/relationships" xmlns:p188="http://schemas.microsoft.com/office/powerpoint/2018/8/main">
  <p188:cm id="{4A73239B-7C39-4344-85DF-6AC4834782D5}" authorId="{4876A618-C248-7334-D1D5-54F87955604E}" status="resolved" created="2024-04-09T19:20:13.131" complete="100000">
    <pc:sldMkLst xmlns:pc="http://schemas.microsoft.com/office/powerpoint/2013/main/command">
      <pc:docMk/>
      <pc:sldMk cId="3326744076" sldId="1140"/>
    </pc:sldMkLst>
    <p188:txBody>
      <a:bodyPr/>
      <a:lstStyle/>
      <a:p>
        <a:r>
          <a:rPr lang="en-US"/>
          <a:t>Also include the dosage recommended based on infant's weight.  We have also seen administration errors with dosages.</a:t>
        </a:r>
      </a:p>
    </p188:txBody>
  </p188:cm>
</p188:cmLst>
</file>

<file path=ppt/comments/modernComment_475_997B4EC1.xml><?xml version="1.0" encoding="utf-8"?>
<p188:cmLst xmlns:a="http://schemas.openxmlformats.org/drawingml/2006/main" xmlns:r="http://schemas.openxmlformats.org/officeDocument/2006/relationships" xmlns:p188="http://schemas.microsoft.com/office/powerpoint/2018/8/main">
  <p188:cm id="{FDC82A94-6523-4527-A9A6-8E6E248DBD10}" authorId="{4876A618-C248-7334-D1D5-54F87955604E}" status="resolved" created="2024-04-09T19:16:31.060" complete="100000">
    <pc:sldMkLst xmlns:pc="http://schemas.microsoft.com/office/powerpoint/2013/main/command">
      <pc:docMk/>
      <pc:sldMk cId="2574995137" sldId="1141"/>
    </pc:sldMkLst>
    <p188:txBody>
      <a:bodyPr/>
      <a:lstStyle/>
      <a:p>
        <a:r>
          <a:rPr lang="en-US"/>
          <a:t>Make sure there is clarification that this vaccine is only one for pregnant women and caution providers not to confuse with the other adult RSV product.  Also remind providers that this should not be given to infants.  We have seen administration errors for both scenarios.</a:t>
        </a:r>
      </a:p>
    </p188:txBody>
  </p188:cm>
</p188:cmLst>
</file>

<file path=ppt/comments/modernComment_48A_49A23B6F.xml><?xml version="1.0" encoding="utf-8"?>
<p188:cmLst xmlns:a="http://schemas.openxmlformats.org/drawingml/2006/main" xmlns:r="http://schemas.openxmlformats.org/officeDocument/2006/relationships" xmlns:p188="http://schemas.microsoft.com/office/powerpoint/2018/8/main">
  <p188:cm id="{32C6D6B9-7C2A-4A29-93C4-08877439B94F}" authorId="{4876A618-C248-7334-D1D5-54F87955604E}" status="resolved" created="2024-04-09T19:32:05.272" complete="100000">
    <pc:sldMkLst xmlns:pc="http://schemas.microsoft.com/office/powerpoint/2013/main/command">
      <pc:docMk/>
      <pc:sldMk cId="1235368815" sldId="1162"/>
    </pc:sldMkLst>
    <p188:txBody>
      <a:bodyPr/>
      <a:lstStyle/>
      <a:p>
        <a:r>
          <a:rPr lang="en-US"/>
          <a:t>Add note that it may be administered either Subcut or ID for adults 18 years or older</a:t>
        </a:r>
      </a:p>
    </p188:txBody>
  </p188:cm>
</p188:cmLst>
</file>

<file path=ppt/comments/modernComment_493_478D3055.xml><?xml version="1.0" encoding="utf-8"?>
<p188:cmLst xmlns:a="http://schemas.openxmlformats.org/drawingml/2006/main" xmlns:r="http://schemas.openxmlformats.org/officeDocument/2006/relationships" xmlns:p188="http://schemas.microsoft.com/office/powerpoint/2018/8/main">
  <p188:cm id="{DF3F2FAC-CB25-4FD7-99AE-FCB42BC55E6C}" authorId="{4876A618-C248-7334-D1D5-54F87955604E}" status="resolved" created="2024-04-09T19:29:14.646" complete="100000">
    <pc:sldMkLst xmlns:pc="http://schemas.microsoft.com/office/powerpoint/2013/main/command">
      <pc:docMk/>
      <pc:sldMk cId="1977016065" sldId="1106"/>
    </pc:sldMkLst>
    <p188:replyLst>
      <p188:reply id="{C43BA513-6C4A-43D3-A5CB-E3A8FCFD4AF2}" authorId="{357BD9DE-6E38-0BB2-B7BA-B9A7F92B92D8}" created="2024-04-15T12:26:21.518">
        <p188:txBody>
          <a:bodyPr/>
          <a:lstStyle/>
          <a:p>
            <a:r>
              <a:rPr lang="en-US"/>
              <a:t>Slide 78 moved to slide 19</a:t>
            </a:r>
          </a:p>
        </p188:txBody>
      </p188:reply>
    </p188:replyLst>
    <p188:txBody>
      <a:bodyPr/>
      <a:lstStyle/>
      <a:p>
        <a:r>
          <a:rPr lang="en-US"/>
          <a:t>Move towards the beginning of the presentation to define what it means so that presenters can refer to it throughout presentation as needed.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2D557-85A6-4BDC-B9E6-C57F1CE1DC5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18ECC151-1688-42AA-A826-05A10E2968A6}">
      <dgm:prSet/>
      <dgm:spPr/>
      <dgm:t>
        <a:bodyPr/>
        <a:lstStyle/>
        <a:p>
          <a:r>
            <a:rPr lang="en-US"/>
            <a:t>Annual influenza vaccine </a:t>
          </a:r>
        </a:p>
      </dgm:t>
    </dgm:pt>
    <dgm:pt modelId="{15826337-1B2D-4AA1-BAF2-88B6BC980558}" type="parTrans" cxnId="{2A27E34F-674C-4EFD-993F-4F379EC9510A}">
      <dgm:prSet/>
      <dgm:spPr/>
      <dgm:t>
        <a:bodyPr/>
        <a:lstStyle/>
        <a:p>
          <a:endParaRPr lang="en-US"/>
        </a:p>
      </dgm:t>
    </dgm:pt>
    <dgm:pt modelId="{7FF0015D-5ED9-4BA5-9335-BDD807A1C78E}" type="sibTrans" cxnId="{2A27E34F-674C-4EFD-993F-4F379EC9510A}">
      <dgm:prSet/>
      <dgm:spPr/>
      <dgm:t>
        <a:bodyPr/>
        <a:lstStyle/>
        <a:p>
          <a:endParaRPr lang="en-US"/>
        </a:p>
      </dgm:t>
    </dgm:pt>
    <dgm:pt modelId="{FD0CD54C-D784-4B60-AC22-00684BF5DA76}">
      <dgm:prSet/>
      <dgm:spPr/>
      <dgm:t>
        <a:bodyPr/>
        <a:lstStyle/>
        <a:p>
          <a:r>
            <a:rPr lang="en-US"/>
            <a:t>Tdap or Td</a:t>
          </a:r>
        </a:p>
      </dgm:t>
    </dgm:pt>
    <dgm:pt modelId="{5633B0EC-E33F-4998-836F-97F334FAB395}" type="parTrans" cxnId="{12AB4670-0A3A-43B3-BFF0-CDA1BD26C245}">
      <dgm:prSet/>
      <dgm:spPr/>
      <dgm:t>
        <a:bodyPr/>
        <a:lstStyle/>
        <a:p>
          <a:endParaRPr lang="en-US"/>
        </a:p>
      </dgm:t>
    </dgm:pt>
    <dgm:pt modelId="{86D64629-E0D0-4011-A1A5-493A37C3CBE7}" type="sibTrans" cxnId="{12AB4670-0A3A-43B3-BFF0-CDA1BD26C245}">
      <dgm:prSet/>
      <dgm:spPr/>
      <dgm:t>
        <a:bodyPr/>
        <a:lstStyle/>
        <a:p>
          <a:endParaRPr lang="en-US"/>
        </a:p>
      </dgm:t>
    </dgm:pt>
    <dgm:pt modelId="{9B85014D-88D1-4584-BB03-4926D49E75CA}">
      <dgm:prSet/>
      <dgm:spPr/>
      <dgm:t>
        <a:bodyPr/>
        <a:lstStyle/>
        <a:p>
          <a:r>
            <a:rPr lang="en-US"/>
            <a:t>Hepatitis B (exposure risk) </a:t>
          </a:r>
          <a:r>
            <a:rPr lang="en-US" i="1"/>
            <a:t>Check immunity</a:t>
          </a:r>
          <a:endParaRPr lang="en-US"/>
        </a:p>
      </dgm:t>
    </dgm:pt>
    <dgm:pt modelId="{2659BCFC-6CF3-4B55-B6FC-776E53060F3F}" type="parTrans" cxnId="{0A00E0D9-FF36-4F5C-B136-BF25EE04904F}">
      <dgm:prSet/>
      <dgm:spPr/>
      <dgm:t>
        <a:bodyPr/>
        <a:lstStyle/>
        <a:p>
          <a:endParaRPr lang="en-US"/>
        </a:p>
      </dgm:t>
    </dgm:pt>
    <dgm:pt modelId="{C4C139E3-6038-465A-A111-36FA1908FC8A}" type="sibTrans" cxnId="{0A00E0D9-FF36-4F5C-B136-BF25EE04904F}">
      <dgm:prSet/>
      <dgm:spPr/>
      <dgm:t>
        <a:bodyPr/>
        <a:lstStyle/>
        <a:p>
          <a:endParaRPr lang="en-US"/>
        </a:p>
      </dgm:t>
    </dgm:pt>
    <dgm:pt modelId="{91F284A6-992F-4777-AB03-A3B7EF2FA113}">
      <dgm:prSet/>
      <dgm:spPr/>
      <dgm:t>
        <a:bodyPr/>
        <a:lstStyle/>
        <a:p>
          <a:r>
            <a:rPr lang="en-US"/>
            <a:t>Meningococcal (exposure risk)</a:t>
          </a:r>
        </a:p>
      </dgm:t>
    </dgm:pt>
    <dgm:pt modelId="{29DE06D2-FB00-4A42-87B0-3447166EAE61}" type="parTrans" cxnId="{E0C5A29C-9F56-415E-87F7-78DB608ECE09}">
      <dgm:prSet/>
      <dgm:spPr/>
      <dgm:t>
        <a:bodyPr/>
        <a:lstStyle/>
        <a:p>
          <a:endParaRPr lang="en-US"/>
        </a:p>
      </dgm:t>
    </dgm:pt>
    <dgm:pt modelId="{24797BFF-D07E-4AC1-BB5D-574B07068DE6}" type="sibTrans" cxnId="{E0C5A29C-9F56-415E-87F7-78DB608ECE09}">
      <dgm:prSet/>
      <dgm:spPr/>
      <dgm:t>
        <a:bodyPr/>
        <a:lstStyle/>
        <a:p>
          <a:endParaRPr lang="en-US"/>
        </a:p>
      </dgm:t>
    </dgm:pt>
    <dgm:pt modelId="{F4B7C178-F848-4F19-B47B-A5CDD4518B39}">
      <dgm:prSet/>
      <dgm:spPr/>
      <dgm:t>
        <a:bodyPr/>
        <a:lstStyle/>
        <a:p>
          <a:r>
            <a:rPr lang="en-US"/>
            <a:t>COVID-19 </a:t>
          </a:r>
        </a:p>
      </dgm:t>
    </dgm:pt>
    <dgm:pt modelId="{9EF76EE9-EF41-48B9-8AC0-64F8E9439AC9}" type="parTrans" cxnId="{45124293-F526-4F92-A30E-FDBD3F010378}">
      <dgm:prSet/>
      <dgm:spPr/>
      <dgm:t>
        <a:bodyPr/>
        <a:lstStyle/>
        <a:p>
          <a:endParaRPr lang="en-US"/>
        </a:p>
      </dgm:t>
    </dgm:pt>
    <dgm:pt modelId="{B32936EC-6A84-4FDA-A804-73ADC6E081F6}" type="sibTrans" cxnId="{45124293-F526-4F92-A30E-FDBD3F010378}">
      <dgm:prSet/>
      <dgm:spPr/>
      <dgm:t>
        <a:bodyPr/>
        <a:lstStyle/>
        <a:p>
          <a:endParaRPr lang="en-US"/>
        </a:p>
      </dgm:t>
    </dgm:pt>
    <dgm:pt modelId="{CDAE40FD-628D-431F-96FB-95ECAB5FCFC8}">
      <dgm:prSet/>
      <dgm:spPr/>
      <dgm:t>
        <a:bodyPr/>
        <a:lstStyle/>
        <a:p>
          <a:r>
            <a:rPr lang="en-US" b="1"/>
            <a:t>Validate immune status of:</a:t>
          </a:r>
          <a:endParaRPr lang="en-US"/>
        </a:p>
      </dgm:t>
    </dgm:pt>
    <dgm:pt modelId="{09D4128A-282D-4121-AF0C-20A2971A616B}" type="parTrans" cxnId="{4E9E737B-78FD-4FCA-A778-E9B2C4C60D36}">
      <dgm:prSet/>
      <dgm:spPr/>
      <dgm:t>
        <a:bodyPr/>
        <a:lstStyle/>
        <a:p>
          <a:endParaRPr lang="en-US"/>
        </a:p>
      </dgm:t>
    </dgm:pt>
    <dgm:pt modelId="{9ED5765F-B465-4A53-B500-0145E4C2A920}" type="sibTrans" cxnId="{4E9E737B-78FD-4FCA-A778-E9B2C4C60D36}">
      <dgm:prSet/>
      <dgm:spPr/>
      <dgm:t>
        <a:bodyPr/>
        <a:lstStyle/>
        <a:p>
          <a:endParaRPr lang="en-US"/>
        </a:p>
      </dgm:t>
    </dgm:pt>
    <dgm:pt modelId="{224971CD-586D-43A5-BE3A-BDFEB1A58B39}">
      <dgm:prSet/>
      <dgm:spPr/>
      <dgm:t>
        <a:bodyPr/>
        <a:lstStyle/>
        <a:p>
          <a:r>
            <a:rPr lang="en-US"/>
            <a:t>Varicella</a:t>
          </a:r>
        </a:p>
      </dgm:t>
    </dgm:pt>
    <dgm:pt modelId="{8C2789E2-5B6A-4944-A875-2007283D4155}" type="parTrans" cxnId="{C87A0EF2-76E5-4370-A0C3-4E333150ACB4}">
      <dgm:prSet/>
      <dgm:spPr/>
      <dgm:t>
        <a:bodyPr/>
        <a:lstStyle/>
        <a:p>
          <a:endParaRPr lang="en-US"/>
        </a:p>
      </dgm:t>
    </dgm:pt>
    <dgm:pt modelId="{28C44047-556D-4487-BD19-DF15952C008D}" type="sibTrans" cxnId="{C87A0EF2-76E5-4370-A0C3-4E333150ACB4}">
      <dgm:prSet/>
      <dgm:spPr/>
      <dgm:t>
        <a:bodyPr/>
        <a:lstStyle/>
        <a:p>
          <a:endParaRPr lang="en-US"/>
        </a:p>
      </dgm:t>
    </dgm:pt>
    <dgm:pt modelId="{83E77DBA-1D8A-4EA9-914F-2E2444948FA6}">
      <dgm:prSet/>
      <dgm:spPr/>
      <dgm:t>
        <a:bodyPr/>
        <a:lstStyle/>
        <a:p>
          <a:r>
            <a:rPr lang="en-US"/>
            <a:t>Measles, Mumps &amp; Rubella (MMR)</a:t>
          </a:r>
        </a:p>
      </dgm:t>
    </dgm:pt>
    <dgm:pt modelId="{09901BC1-B0BB-4154-830C-64D6E429C3C2}" type="parTrans" cxnId="{E5312F04-2B34-4C9A-8782-367D21A7A217}">
      <dgm:prSet/>
      <dgm:spPr/>
      <dgm:t>
        <a:bodyPr/>
        <a:lstStyle/>
        <a:p>
          <a:endParaRPr lang="en-US"/>
        </a:p>
      </dgm:t>
    </dgm:pt>
    <dgm:pt modelId="{08F0AFEB-1979-4799-BC9B-7C19EB0E977D}" type="sibTrans" cxnId="{E5312F04-2B34-4C9A-8782-367D21A7A217}">
      <dgm:prSet/>
      <dgm:spPr/>
      <dgm:t>
        <a:bodyPr/>
        <a:lstStyle/>
        <a:p>
          <a:endParaRPr lang="en-US"/>
        </a:p>
      </dgm:t>
    </dgm:pt>
    <dgm:pt modelId="{ADEEB397-0B76-43BC-851D-44F320B6AC63}" type="pres">
      <dgm:prSet presAssocID="{3612D557-85A6-4BDC-B9E6-C57F1CE1DC52}" presName="diagram" presStyleCnt="0">
        <dgm:presLayoutVars>
          <dgm:dir/>
          <dgm:resizeHandles val="exact"/>
        </dgm:presLayoutVars>
      </dgm:prSet>
      <dgm:spPr/>
    </dgm:pt>
    <dgm:pt modelId="{081CA241-6F70-4728-A1A3-0BCEA74082AE}" type="pres">
      <dgm:prSet presAssocID="{18ECC151-1688-42AA-A826-05A10E2968A6}" presName="node" presStyleLbl="node1" presStyleIdx="0" presStyleCnt="6">
        <dgm:presLayoutVars>
          <dgm:bulletEnabled val="1"/>
        </dgm:presLayoutVars>
      </dgm:prSet>
      <dgm:spPr/>
    </dgm:pt>
    <dgm:pt modelId="{78A3B2C4-792A-44DF-ABC7-344E0DC630CE}" type="pres">
      <dgm:prSet presAssocID="{7FF0015D-5ED9-4BA5-9335-BDD807A1C78E}" presName="sibTrans" presStyleCnt="0"/>
      <dgm:spPr/>
    </dgm:pt>
    <dgm:pt modelId="{87C995ED-1630-41D4-A802-42C1A7C82CBD}" type="pres">
      <dgm:prSet presAssocID="{FD0CD54C-D784-4B60-AC22-00684BF5DA76}" presName="node" presStyleLbl="node1" presStyleIdx="1" presStyleCnt="6">
        <dgm:presLayoutVars>
          <dgm:bulletEnabled val="1"/>
        </dgm:presLayoutVars>
      </dgm:prSet>
      <dgm:spPr/>
    </dgm:pt>
    <dgm:pt modelId="{D8EC5F2E-D572-4BD4-A662-0D179AED56BE}" type="pres">
      <dgm:prSet presAssocID="{86D64629-E0D0-4011-A1A5-493A37C3CBE7}" presName="sibTrans" presStyleCnt="0"/>
      <dgm:spPr/>
    </dgm:pt>
    <dgm:pt modelId="{648A5AB5-1E34-46B9-B1FD-ADB58EFBC5A7}" type="pres">
      <dgm:prSet presAssocID="{9B85014D-88D1-4584-BB03-4926D49E75CA}" presName="node" presStyleLbl="node1" presStyleIdx="2" presStyleCnt="6">
        <dgm:presLayoutVars>
          <dgm:bulletEnabled val="1"/>
        </dgm:presLayoutVars>
      </dgm:prSet>
      <dgm:spPr/>
    </dgm:pt>
    <dgm:pt modelId="{30830647-2F49-4D07-BA94-16F8D25910C2}" type="pres">
      <dgm:prSet presAssocID="{C4C139E3-6038-465A-A111-36FA1908FC8A}" presName="sibTrans" presStyleCnt="0"/>
      <dgm:spPr/>
    </dgm:pt>
    <dgm:pt modelId="{1DD382B6-B848-4B60-AA4E-AE40261E10DE}" type="pres">
      <dgm:prSet presAssocID="{91F284A6-992F-4777-AB03-A3B7EF2FA113}" presName="node" presStyleLbl="node1" presStyleIdx="3" presStyleCnt="6">
        <dgm:presLayoutVars>
          <dgm:bulletEnabled val="1"/>
        </dgm:presLayoutVars>
      </dgm:prSet>
      <dgm:spPr/>
    </dgm:pt>
    <dgm:pt modelId="{0C6ADDE1-4480-4E33-AC8D-BF2E7846FF51}" type="pres">
      <dgm:prSet presAssocID="{24797BFF-D07E-4AC1-BB5D-574B07068DE6}" presName="sibTrans" presStyleCnt="0"/>
      <dgm:spPr/>
    </dgm:pt>
    <dgm:pt modelId="{1CB0E328-3AEE-474A-831F-88DA93822DC7}" type="pres">
      <dgm:prSet presAssocID="{F4B7C178-F848-4F19-B47B-A5CDD4518B39}" presName="node" presStyleLbl="node1" presStyleIdx="4" presStyleCnt="6">
        <dgm:presLayoutVars>
          <dgm:bulletEnabled val="1"/>
        </dgm:presLayoutVars>
      </dgm:prSet>
      <dgm:spPr/>
    </dgm:pt>
    <dgm:pt modelId="{FE6BB2E7-63E2-4854-99CE-F06CDFB55A5C}" type="pres">
      <dgm:prSet presAssocID="{B32936EC-6A84-4FDA-A804-73ADC6E081F6}" presName="sibTrans" presStyleCnt="0"/>
      <dgm:spPr/>
    </dgm:pt>
    <dgm:pt modelId="{934A5760-333A-4EEB-8C1D-1DF312441A1C}" type="pres">
      <dgm:prSet presAssocID="{CDAE40FD-628D-431F-96FB-95ECAB5FCFC8}" presName="node" presStyleLbl="node1" presStyleIdx="5" presStyleCnt="6">
        <dgm:presLayoutVars>
          <dgm:bulletEnabled val="1"/>
        </dgm:presLayoutVars>
      </dgm:prSet>
      <dgm:spPr/>
    </dgm:pt>
  </dgm:ptLst>
  <dgm:cxnLst>
    <dgm:cxn modelId="{D670F402-4783-4FB3-976F-92FA0A5B8D7B}" type="presOf" srcId="{224971CD-586D-43A5-BE3A-BDFEB1A58B39}" destId="{934A5760-333A-4EEB-8C1D-1DF312441A1C}" srcOrd="0" destOrd="1" presId="urn:microsoft.com/office/officeart/2005/8/layout/default"/>
    <dgm:cxn modelId="{E5312F04-2B34-4C9A-8782-367D21A7A217}" srcId="{CDAE40FD-628D-431F-96FB-95ECAB5FCFC8}" destId="{83E77DBA-1D8A-4EA9-914F-2E2444948FA6}" srcOrd="1" destOrd="0" parTransId="{09901BC1-B0BB-4154-830C-64D6E429C3C2}" sibTransId="{08F0AFEB-1979-4799-BC9B-7C19EB0E977D}"/>
    <dgm:cxn modelId="{09AFD311-BFFC-4514-BF1D-17BA91D4B1A0}" type="presOf" srcId="{9B85014D-88D1-4584-BB03-4926D49E75CA}" destId="{648A5AB5-1E34-46B9-B1FD-ADB58EFBC5A7}" srcOrd="0" destOrd="0" presId="urn:microsoft.com/office/officeart/2005/8/layout/default"/>
    <dgm:cxn modelId="{B4BD9141-ABE0-405B-9220-AF8063E521DA}" type="presOf" srcId="{F4B7C178-F848-4F19-B47B-A5CDD4518B39}" destId="{1CB0E328-3AEE-474A-831F-88DA93822DC7}" srcOrd="0" destOrd="0" presId="urn:microsoft.com/office/officeart/2005/8/layout/default"/>
    <dgm:cxn modelId="{A56E436A-8E24-477E-B900-986469B4A7DF}" type="presOf" srcId="{CDAE40FD-628D-431F-96FB-95ECAB5FCFC8}" destId="{934A5760-333A-4EEB-8C1D-1DF312441A1C}" srcOrd="0" destOrd="0" presId="urn:microsoft.com/office/officeart/2005/8/layout/default"/>
    <dgm:cxn modelId="{2A27E34F-674C-4EFD-993F-4F379EC9510A}" srcId="{3612D557-85A6-4BDC-B9E6-C57F1CE1DC52}" destId="{18ECC151-1688-42AA-A826-05A10E2968A6}" srcOrd="0" destOrd="0" parTransId="{15826337-1B2D-4AA1-BAF2-88B6BC980558}" sibTransId="{7FF0015D-5ED9-4BA5-9335-BDD807A1C78E}"/>
    <dgm:cxn modelId="{12AB4670-0A3A-43B3-BFF0-CDA1BD26C245}" srcId="{3612D557-85A6-4BDC-B9E6-C57F1CE1DC52}" destId="{FD0CD54C-D784-4B60-AC22-00684BF5DA76}" srcOrd="1" destOrd="0" parTransId="{5633B0EC-E33F-4998-836F-97F334FAB395}" sibTransId="{86D64629-E0D0-4011-A1A5-493A37C3CBE7}"/>
    <dgm:cxn modelId="{4E9E737B-78FD-4FCA-A778-E9B2C4C60D36}" srcId="{3612D557-85A6-4BDC-B9E6-C57F1CE1DC52}" destId="{CDAE40FD-628D-431F-96FB-95ECAB5FCFC8}" srcOrd="5" destOrd="0" parTransId="{09D4128A-282D-4121-AF0C-20A2971A616B}" sibTransId="{9ED5765F-B465-4A53-B500-0145E4C2A920}"/>
    <dgm:cxn modelId="{BD56FB85-0E89-4EAA-92FA-B7AFBD1E6629}" type="presOf" srcId="{3612D557-85A6-4BDC-B9E6-C57F1CE1DC52}" destId="{ADEEB397-0B76-43BC-851D-44F320B6AC63}" srcOrd="0" destOrd="0" presId="urn:microsoft.com/office/officeart/2005/8/layout/default"/>
    <dgm:cxn modelId="{45124293-F526-4F92-A30E-FDBD3F010378}" srcId="{3612D557-85A6-4BDC-B9E6-C57F1CE1DC52}" destId="{F4B7C178-F848-4F19-B47B-A5CDD4518B39}" srcOrd="4" destOrd="0" parTransId="{9EF76EE9-EF41-48B9-8AC0-64F8E9439AC9}" sibTransId="{B32936EC-6A84-4FDA-A804-73ADC6E081F6}"/>
    <dgm:cxn modelId="{E0C5A29C-9F56-415E-87F7-78DB608ECE09}" srcId="{3612D557-85A6-4BDC-B9E6-C57F1CE1DC52}" destId="{91F284A6-992F-4777-AB03-A3B7EF2FA113}" srcOrd="3" destOrd="0" parTransId="{29DE06D2-FB00-4A42-87B0-3447166EAE61}" sibTransId="{24797BFF-D07E-4AC1-BB5D-574B07068DE6}"/>
    <dgm:cxn modelId="{7A7E99B3-7A8D-40E6-8A98-10BDDF7E5E49}" type="presOf" srcId="{FD0CD54C-D784-4B60-AC22-00684BF5DA76}" destId="{87C995ED-1630-41D4-A802-42C1A7C82CBD}" srcOrd="0" destOrd="0" presId="urn:microsoft.com/office/officeart/2005/8/layout/default"/>
    <dgm:cxn modelId="{3B8F04BC-829A-41D2-9ADB-ABAD3AC7FCDF}" type="presOf" srcId="{18ECC151-1688-42AA-A826-05A10E2968A6}" destId="{081CA241-6F70-4728-A1A3-0BCEA74082AE}" srcOrd="0" destOrd="0" presId="urn:microsoft.com/office/officeart/2005/8/layout/default"/>
    <dgm:cxn modelId="{91F9F1D2-12B6-4675-8CB6-53A1A9D765DF}" type="presOf" srcId="{91F284A6-992F-4777-AB03-A3B7EF2FA113}" destId="{1DD382B6-B848-4B60-AA4E-AE40261E10DE}" srcOrd="0" destOrd="0" presId="urn:microsoft.com/office/officeart/2005/8/layout/default"/>
    <dgm:cxn modelId="{0A00E0D9-FF36-4F5C-B136-BF25EE04904F}" srcId="{3612D557-85A6-4BDC-B9E6-C57F1CE1DC52}" destId="{9B85014D-88D1-4584-BB03-4926D49E75CA}" srcOrd="2" destOrd="0" parTransId="{2659BCFC-6CF3-4B55-B6FC-776E53060F3F}" sibTransId="{C4C139E3-6038-465A-A111-36FA1908FC8A}"/>
    <dgm:cxn modelId="{5BEBD8EB-0436-41F2-B034-2CC830164D38}" type="presOf" srcId="{83E77DBA-1D8A-4EA9-914F-2E2444948FA6}" destId="{934A5760-333A-4EEB-8C1D-1DF312441A1C}" srcOrd="0" destOrd="2" presId="urn:microsoft.com/office/officeart/2005/8/layout/default"/>
    <dgm:cxn modelId="{C87A0EF2-76E5-4370-A0C3-4E333150ACB4}" srcId="{CDAE40FD-628D-431F-96FB-95ECAB5FCFC8}" destId="{224971CD-586D-43A5-BE3A-BDFEB1A58B39}" srcOrd="0" destOrd="0" parTransId="{8C2789E2-5B6A-4944-A875-2007283D4155}" sibTransId="{28C44047-556D-4487-BD19-DF15952C008D}"/>
    <dgm:cxn modelId="{E499F1B6-0B1E-47FD-8512-77C0FC505287}" type="presParOf" srcId="{ADEEB397-0B76-43BC-851D-44F320B6AC63}" destId="{081CA241-6F70-4728-A1A3-0BCEA74082AE}" srcOrd="0" destOrd="0" presId="urn:microsoft.com/office/officeart/2005/8/layout/default"/>
    <dgm:cxn modelId="{6064D586-E25F-4890-860A-746625CCA428}" type="presParOf" srcId="{ADEEB397-0B76-43BC-851D-44F320B6AC63}" destId="{78A3B2C4-792A-44DF-ABC7-344E0DC630CE}" srcOrd="1" destOrd="0" presId="urn:microsoft.com/office/officeart/2005/8/layout/default"/>
    <dgm:cxn modelId="{3749EDA2-D38B-4E63-A59F-9E2D45D2C00B}" type="presParOf" srcId="{ADEEB397-0B76-43BC-851D-44F320B6AC63}" destId="{87C995ED-1630-41D4-A802-42C1A7C82CBD}" srcOrd="2" destOrd="0" presId="urn:microsoft.com/office/officeart/2005/8/layout/default"/>
    <dgm:cxn modelId="{758DE5A9-231C-4AB3-85B1-2C7F53D84B68}" type="presParOf" srcId="{ADEEB397-0B76-43BC-851D-44F320B6AC63}" destId="{D8EC5F2E-D572-4BD4-A662-0D179AED56BE}" srcOrd="3" destOrd="0" presId="urn:microsoft.com/office/officeart/2005/8/layout/default"/>
    <dgm:cxn modelId="{FDFB31E2-39DE-4A22-8962-98CFA3719664}" type="presParOf" srcId="{ADEEB397-0B76-43BC-851D-44F320B6AC63}" destId="{648A5AB5-1E34-46B9-B1FD-ADB58EFBC5A7}" srcOrd="4" destOrd="0" presId="urn:microsoft.com/office/officeart/2005/8/layout/default"/>
    <dgm:cxn modelId="{18041704-5E63-4058-A22A-3417512C1605}" type="presParOf" srcId="{ADEEB397-0B76-43BC-851D-44F320B6AC63}" destId="{30830647-2F49-4D07-BA94-16F8D25910C2}" srcOrd="5" destOrd="0" presId="urn:microsoft.com/office/officeart/2005/8/layout/default"/>
    <dgm:cxn modelId="{B2B85978-9D46-4A2F-A9F2-0C09C001E1F3}" type="presParOf" srcId="{ADEEB397-0B76-43BC-851D-44F320B6AC63}" destId="{1DD382B6-B848-4B60-AA4E-AE40261E10DE}" srcOrd="6" destOrd="0" presId="urn:microsoft.com/office/officeart/2005/8/layout/default"/>
    <dgm:cxn modelId="{302B4DB8-FB6B-4F4E-B8E0-1B49BA41F5F2}" type="presParOf" srcId="{ADEEB397-0B76-43BC-851D-44F320B6AC63}" destId="{0C6ADDE1-4480-4E33-AC8D-BF2E7846FF51}" srcOrd="7" destOrd="0" presId="urn:microsoft.com/office/officeart/2005/8/layout/default"/>
    <dgm:cxn modelId="{932C1520-5282-41CA-AD51-954E435E9A8A}" type="presParOf" srcId="{ADEEB397-0B76-43BC-851D-44F320B6AC63}" destId="{1CB0E328-3AEE-474A-831F-88DA93822DC7}" srcOrd="8" destOrd="0" presId="urn:microsoft.com/office/officeart/2005/8/layout/default"/>
    <dgm:cxn modelId="{EC6F4CDE-41F3-445E-B6B4-933072EA2B87}" type="presParOf" srcId="{ADEEB397-0B76-43BC-851D-44F320B6AC63}" destId="{FE6BB2E7-63E2-4854-99CE-F06CDFB55A5C}" srcOrd="9" destOrd="0" presId="urn:microsoft.com/office/officeart/2005/8/layout/default"/>
    <dgm:cxn modelId="{2D82A4A6-72FF-4C39-BDFA-B777981BB5C0}" type="presParOf" srcId="{ADEEB397-0B76-43BC-851D-44F320B6AC63}" destId="{934A5760-333A-4EEB-8C1D-1DF312441A1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CA241-6F70-4728-A1A3-0BCEA74082AE}">
      <dsp:nvSpPr>
        <dsp:cNvPr id="0" name=""/>
        <dsp:cNvSpPr/>
      </dsp:nvSpPr>
      <dsp:spPr>
        <a:xfrm>
          <a:off x="0" y="8255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Annual influenza vaccine </a:t>
          </a:r>
        </a:p>
      </dsp:txBody>
      <dsp:txXfrm>
        <a:off x="0" y="82550"/>
        <a:ext cx="3286125" cy="1971675"/>
      </dsp:txXfrm>
    </dsp:sp>
    <dsp:sp modelId="{87C995ED-1630-41D4-A802-42C1A7C82CBD}">
      <dsp:nvSpPr>
        <dsp:cNvPr id="0" name=""/>
        <dsp:cNvSpPr/>
      </dsp:nvSpPr>
      <dsp:spPr>
        <a:xfrm>
          <a:off x="3614737" y="8255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Tdap or Td</a:t>
          </a:r>
        </a:p>
      </dsp:txBody>
      <dsp:txXfrm>
        <a:off x="3614737" y="82550"/>
        <a:ext cx="3286125" cy="1971675"/>
      </dsp:txXfrm>
    </dsp:sp>
    <dsp:sp modelId="{648A5AB5-1E34-46B9-B1FD-ADB58EFBC5A7}">
      <dsp:nvSpPr>
        <dsp:cNvPr id="0" name=""/>
        <dsp:cNvSpPr/>
      </dsp:nvSpPr>
      <dsp:spPr>
        <a:xfrm>
          <a:off x="7229475" y="8255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Hepatitis B (exposure risk) </a:t>
          </a:r>
          <a:r>
            <a:rPr lang="en-US" sz="2600" i="1" kern="1200"/>
            <a:t>Check immunity</a:t>
          </a:r>
          <a:endParaRPr lang="en-US" sz="2600" kern="1200"/>
        </a:p>
      </dsp:txBody>
      <dsp:txXfrm>
        <a:off x="7229475" y="82550"/>
        <a:ext cx="3286125" cy="1971675"/>
      </dsp:txXfrm>
    </dsp:sp>
    <dsp:sp modelId="{1DD382B6-B848-4B60-AA4E-AE40261E10DE}">
      <dsp:nvSpPr>
        <dsp:cNvPr id="0" name=""/>
        <dsp:cNvSpPr/>
      </dsp:nvSpPr>
      <dsp:spPr>
        <a:xfrm>
          <a:off x="0" y="238283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Meningococcal (exposure risk)</a:t>
          </a:r>
        </a:p>
      </dsp:txBody>
      <dsp:txXfrm>
        <a:off x="0" y="2382837"/>
        <a:ext cx="3286125" cy="1971675"/>
      </dsp:txXfrm>
    </dsp:sp>
    <dsp:sp modelId="{1CB0E328-3AEE-474A-831F-88DA93822DC7}">
      <dsp:nvSpPr>
        <dsp:cNvPr id="0" name=""/>
        <dsp:cNvSpPr/>
      </dsp:nvSpPr>
      <dsp:spPr>
        <a:xfrm>
          <a:off x="3614737" y="238283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COVID-19 </a:t>
          </a:r>
        </a:p>
      </dsp:txBody>
      <dsp:txXfrm>
        <a:off x="3614737" y="2382837"/>
        <a:ext cx="3286125" cy="1971675"/>
      </dsp:txXfrm>
    </dsp:sp>
    <dsp:sp modelId="{934A5760-333A-4EEB-8C1D-1DF312441A1C}">
      <dsp:nvSpPr>
        <dsp:cNvPr id="0" name=""/>
        <dsp:cNvSpPr/>
      </dsp:nvSpPr>
      <dsp:spPr>
        <a:xfrm>
          <a:off x="7229475" y="238283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Validate immune status of:</a:t>
          </a:r>
          <a:endParaRPr lang="en-US" sz="2600" kern="1200"/>
        </a:p>
        <a:p>
          <a:pPr marL="228600" lvl="1" indent="-228600" algn="l" defTabSz="889000">
            <a:lnSpc>
              <a:spcPct val="90000"/>
            </a:lnSpc>
            <a:spcBef>
              <a:spcPct val="0"/>
            </a:spcBef>
            <a:spcAft>
              <a:spcPct val="15000"/>
            </a:spcAft>
            <a:buChar char="•"/>
          </a:pPr>
          <a:r>
            <a:rPr lang="en-US" sz="2000" kern="1200"/>
            <a:t>Varicella</a:t>
          </a:r>
        </a:p>
        <a:p>
          <a:pPr marL="228600" lvl="1" indent="-228600" algn="l" defTabSz="889000">
            <a:lnSpc>
              <a:spcPct val="90000"/>
            </a:lnSpc>
            <a:spcBef>
              <a:spcPct val="0"/>
            </a:spcBef>
            <a:spcAft>
              <a:spcPct val="15000"/>
            </a:spcAft>
            <a:buChar char="•"/>
          </a:pPr>
          <a:r>
            <a:rPr lang="en-US" sz="2000" kern="1200"/>
            <a:t>Measles, Mumps &amp; Rubella (MMR)</a:t>
          </a:r>
        </a:p>
      </dsp:txBody>
      <dsp:txXfrm>
        <a:off x="7229475" y="2382837"/>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8BDFD2E-6802-49D5-BE6E-D0925B1FB660}" type="datetimeFigureOut">
              <a:rPr lang="en-US" smtClean="0"/>
              <a:t>4/18/2024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FBD0A8-3735-4B25-B0D5-9F9DB832A547}" type="slidenum">
              <a:rPr lang="en-US" smtClean="0"/>
              <a:t>‹#›</a:t>
            </a:fld>
            <a:endParaRPr lang="en-US"/>
          </a:p>
        </p:txBody>
      </p:sp>
    </p:spTree>
    <p:extLst>
      <p:ext uri="{BB962C8B-B14F-4D97-AF65-F5344CB8AC3E}">
        <p14:creationId xmlns:p14="http://schemas.microsoft.com/office/powerpoint/2010/main" val="55897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accines/hcp/acip-recs/general-rec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vaccines/hcp/acip-recs/general-recs/general-recs-errata.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cdc.gov/vaccines/schedules/downloads/child/job-aids/tdap-2.pdf" TargetMode="External"/><Relationship Id="rId5" Type="http://schemas.openxmlformats.org/officeDocument/2006/relationships/hyperlink" Target="https://www.cdc.gov/vaccines/schedules/downloads/child/job-aids/tdap-1.pdf" TargetMode="External"/><Relationship Id="rId4" Type="http://schemas.openxmlformats.org/officeDocument/2006/relationships/hyperlink" Target="https://www.cdc.gov/vaccines/schedules/downloads/child/job-aids/dtap.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vaccines/vpd/dtap-tdap-td/hcp/recommendations.html#contraindica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cdc.gov/vaccines/schedules/downloads/child/job-aids/hib-pedvax.pdf" TargetMode="External"/><Relationship Id="rId4" Type="http://schemas.openxmlformats.org/officeDocument/2006/relationships/hyperlink" Target="https://www.cdc.gov/vaccines/schedules/downloads/child/job-aids/hib-actHib.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mmwr/volumes/67/wr/mm6743a5.htm"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flu/prevent/nasalspray.ht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vaccines/covid-19/clinical-considerations/covid-19-vaccines-u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flu/prevent/vaccine-selection.ht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flu/season/faq-flu-season-2024-2025.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vaccines/vpd/mening/hcp/recommendations.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vaccines/schedules/downloads/child/job-aids/pneumococcal.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vaccines/schedules/downloads/child/job-aids/ipv.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vaccines/hcp/acip-recs/general-recs/special-situations.html#bleeding"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vaccines/acip/member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cdc.gov/poxvirus/mpox/interim-considerations/jynneos-vaccine.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cdc.gov/vaccines/schedules/hcp/adult.html"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cdc.gov/poxvirus/mpox/interim-considerations/jynneos-vaccine.html"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s://www.cdc.gov/vaccines/covid-19/clinical-considerations/interim-considerations-us.html#recommendations" TargetMode="Externa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a:t>
            </a:fld>
            <a:endParaRPr lang="en-US"/>
          </a:p>
        </p:txBody>
      </p:sp>
    </p:spTree>
    <p:extLst>
      <p:ext uri="{BB962C8B-B14F-4D97-AF65-F5344CB8AC3E}">
        <p14:creationId xmlns:p14="http://schemas.microsoft.com/office/powerpoint/2010/main" val="166987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5857">
              <a:defRPr/>
            </a:pPr>
            <a:r>
              <a:rPr lang="en-US" sz="1200" b="1" u="none" dirty="0">
                <a:latin typeface="+mn-lt"/>
                <a:cs typeface="Arial" panose="020B0604020202020204" pitchFamily="34" charset="0"/>
              </a:rPr>
              <a:t>Changes to Table 3 (Medical Indication) for 2024 include: </a:t>
            </a:r>
          </a:p>
          <a:p>
            <a:pPr algn="l"/>
            <a:r>
              <a:rPr lang="en-US" b="0" i="0" dirty="0">
                <a:solidFill>
                  <a:srgbClr val="000000"/>
                </a:solidFill>
                <a:effectLst/>
                <a:latin typeface="+mn-lt"/>
              </a:rPr>
              <a:t>• A sentence was added to the header of Table 3 stating that medical conditions are often not mutually exclusive and that health care providers should review all relevant columns in the Table if multiple conditions are present.</a:t>
            </a:r>
          </a:p>
          <a:p>
            <a:pPr algn="l"/>
            <a:r>
              <a:rPr lang="en-US" b="0" i="0" dirty="0">
                <a:solidFill>
                  <a:srgbClr val="000000"/>
                </a:solidFill>
                <a:effectLst/>
                <a:latin typeface="+mn-lt"/>
              </a:rPr>
              <a:t>• The column header was changed from “vaccine” to “vaccines and other immunizing agents” to account for the inclusion of the newly licensed RSV monoclonal antibody (nirsevimab).</a:t>
            </a:r>
          </a:p>
          <a:p>
            <a:pPr algn="l"/>
            <a:r>
              <a:rPr lang="en-US" b="0" i="0" dirty="0">
                <a:solidFill>
                  <a:srgbClr val="000000"/>
                </a:solidFill>
                <a:effectLst/>
                <a:latin typeface="+mn-lt"/>
              </a:rPr>
              <a:t>• </a:t>
            </a:r>
            <a:r>
              <a:rPr lang="en-US" b="1" i="0" dirty="0">
                <a:solidFill>
                  <a:srgbClr val="000000"/>
                </a:solidFill>
                <a:effectLst/>
                <a:latin typeface="+mn-lt"/>
              </a:rPr>
              <a:t>Legend:</a:t>
            </a:r>
            <a:r>
              <a:rPr lang="en-US" b="0" i="0" dirty="0">
                <a:solidFill>
                  <a:srgbClr val="000000"/>
                </a:solidFill>
                <a:effectLst/>
                <a:latin typeface="+mn-lt"/>
              </a:rPr>
              <a:t> The definitions of the yellow, purple, and gray colors boxes in the legend were revised. Based on the revised definitions, the colors for many of the rows in this table have changed. In addition, the checked yellow color was changed to a brown color to harmonize with the 2024 adult immunization schedule.</a:t>
            </a:r>
          </a:p>
          <a:p>
            <a:pPr algn="l"/>
            <a:r>
              <a:rPr lang="en-US" b="0" i="0" dirty="0">
                <a:solidFill>
                  <a:srgbClr val="000000"/>
                </a:solidFill>
                <a:effectLst/>
                <a:latin typeface="+mn-lt"/>
              </a:rPr>
              <a:t>• </a:t>
            </a:r>
            <a:r>
              <a:rPr lang="en-US" b="1" i="0" dirty="0">
                <a:solidFill>
                  <a:srgbClr val="000000"/>
                </a:solidFill>
                <a:effectLst/>
                <a:latin typeface="+mn-lt"/>
              </a:rPr>
              <a:t>Mpox row:</a:t>
            </a:r>
            <a:r>
              <a:rPr lang="en-US" b="0" i="0" dirty="0">
                <a:solidFill>
                  <a:srgbClr val="000000"/>
                </a:solidFill>
                <a:effectLst/>
                <a:latin typeface="+mn-lt"/>
              </a:rPr>
              <a:t> A new row was added for Jynneos. Across all medical indications listed, the entire row is purple reflecting the risk-based recommendation for Mpox vaccination. In the pregnancy column, an overlaying text, “See Notes” has been added, directing health care providers to review the pregnancy bullet in the Mpox vaccination notes.</a:t>
            </a:r>
          </a:p>
          <a:p>
            <a:pPr algn="l"/>
            <a:r>
              <a:rPr lang="en-US" b="0" i="0" dirty="0">
                <a:solidFill>
                  <a:srgbClr val="000000"/>
                </a:solidFill>
                <a:effectLst/>
                <a:latin typeface="+mn-lt"/>
              </a:rPr>
              <a:t>• </a:t>
            </a:r>
            <a:r>
              <a:rPr lang="en-US" b="1" i="0" dirty="0">
                <a:solidFill>
                  <a:srgbClr val="000000"/>
                </a:solidFill>
                <a:effectLst/>
                <a:latin typeface="+mn-lt"/>
              </a:rPr>
              <a:t>RSV-</a:t>
            </a:r>
            <a:r>
              <a:rPr lang="en-US" b="1" i="0" dirty="0" err="1">
                <a:solidFill>
                  <a:srgbClr val="000000"/>
                </a:solidFill>
                <a:effectLst/>
                <a:latin typeface="+mn-lt"/>
              </a:rPr>
              <a:t>mAb</a:t>
            </a:r>
            <a:r>
              <a:rPr lang="en-US" b="1" i="0" dirty="0">
                <a:solidFill>
                  <a:srgbClr val="000000"/>
                </a:solidFill>
                <a:effectLst/>
                <a:latin typeface="+mn-lt"/>
              </a:rPr>
              <a:t> row:</a:t>
            </a:r>
            <a:r>
              <a:rPr lang="en-US" b="0" i="0" dirty="0">
                <a:solidFill>
                  <a:srgbClr val="000000"/>
                </a:solidFill>
                <a:effectLst/>
                <a:latin typeface="+mn-lt"/>
              </a:rPr>
              <a:t> A new row was added to summarize nirsevimab immunization recommendations by medical condition. The columns for both immunocompromised status (excluding HIV infection) and HIV infection with CD4 &lt;15% or &lt;200 cells per mm</a:t>
            </a:r>
            <a:r>
              <a:rPr lang="en-US" b="0" i="0" u="none" strike="noStrike" baseline="30000" dirty="0">
                <a:solidFill>
                  <a:srgbClr val="000000"/>
                </a:solidFill>
                <a:effectLst/>
                <a:latin typeface="+mn-lt"/>
              </a:rPr>
              <a:t>3</a:t>
            </a:r>
            <a:r>
              <a:rPr lang="en-US" b="0" i="0" dirty="0">
                <a:solidFill>
                  <a:srgbClr val="000000"/>
                </a:solidFill>
                <a:effectLst/>
                <a:latin typeface="+mn-lt"/>
              </a:rPr>
              <a:t> is highlighted in brown and an overlaying text “2nd RSV season” was added. In addition, the column for heart disease or chronic lung disease is also highlighted in brown with the overlaying text “2nd RSV season for chronic lung disease.”</a:t>
            </a:r>
          </a:p>
          <a:p>
            <a:pPr algn="l"/>
            <a:r>
              <a:rPr lang="en-US" b="0" i="0" dirty="0">
                <a:solidFill>
                  <a:srgbClr val="000000"/>
                </a:solidFill>
                <a:effectLst/>
                <a:latin typeface="+mn-lt"/>
              </a:rPr>
              <a:t>• </a:t>
            </a:r>
            <a:r>
              <a:rPr lang="en-US" b="1" i="0" dirty="0">
                <a:solidFill>
                  <a:srgbClr val="000000"/>
                </a:solidFill>
                <a:effectLst/>
                <a:latin typeface="+mn-lt"/>
              </a:rPr>
              <a:t>RSV row:</a:t>
            </a:r>
            <a:r>
              <a:rPr lang="en-US" b="0" i="0" dirty="0">
                <a:solidFill>
                  <a:srgbClr val="000000"/>
                </a:solidFill>
                <a:effectLst/>
                <a:latin typeface="+mn-lt"/>
              </a:rPr>
              <a:t> A new row was added for use of Abrysvo (Pfizer Inc.) during 32–36 weeks’ gestation. The pregnancy column is highlighted in yellow with overlaying text of “seasonal administration” added to indicate that the maternal RSV vaccination recommendation is based on RSV seasonality.</a:t>
            </a:r>
          </a:p>
          <a:p>
            <a:endParaRPr lang="en-US" sz="1200" b="1" dirty="0">
              <a:latin typeface="+mn-lt"/>
              <a:cs typeface="Arial" panose="020B0604020202020204" pitchFamily="34" charset="0"/>
            </a:endParaRPr>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Children and Adolescents Aged 18 Years or Younger — United States, 2024, </a:t>
            </a:r>
            <a:r>
              <a:rPr lang="en-US" b="0" i="0" dirty="0">
                <a:solidFill>
                  <a:srgbClr val="222222"/>
                </a:solidFill>
                <a:effectLst/>
                <a:latin typeface="Open Sans" panose="020B0606030504020204" pitchFamily="34" charset="0"/>
              </a:rPr>
              <a:t>MMR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 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7C0E7FDD-2F6E-494A-8C67-8EB0DA30143E}" type="slidenum">
              <a:rPr lang="en-US" smtClean="0"/>
              <a:t>10</a:t>
            </a:fld>
            <a:endParaRPr lang="en-US"/>
          </a:p>
        </p:txBody>
      </p:sp>
    </p:spTree>
    <p:extLst>
      <p:ext uri="{BB962C8B-B14F-4D97-AF65-F5344CB8AC3E}">
        <p14:creationId xmlns:p14="http://schemas.microsoft.com/office/powerpoint/2010/main" val="54158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i="0" dirty="0">
                <a:solidFill>
                  <a:srgbClr val="000000"/>
                </a:solidFill>
                <a:effectLst/>
                <a:latin typeface="+mn-lt"/>
              </a:rPr>
              <a:t>Changes to the 2024 Notes section includes:</a:t>
            </a:r>
          </a:p>
          <a:p>
            <a:pPr algn="l"/>
            <a:r>
              <a:rPr lang="en-US" b="0" i="0" dirty="0">
                <a:solidFill>
                  <a:srgbClr val="000000"/>
                </a:solidFill>
                <a:effectLst/>
                <a:latin typeface="+mn-lt"/>
              </a:rPr>
              <a:t>The notes for each vaccine and related agent are presented in alphabetical order. Edits have been made throughout the Notes section to harmonize language, to the greatest extent possible, with that in the adult immunization schedule.</a:t>
            </a:r>
          </a:p>
          <a:p>
            <a:pPr algn="l"/>
            <a:r>
              <a:rPr lang="en-US" b="0" i="0" dirty="0">
                <a:solidFill>
                  <a:srgbClr val="000000"/>
                </a:solidFill>
                <a:effectLst/>
                <a:latin typeface="+mn-lt"/>
              </a:rPr>
              <a:t>• </a:t>
            </a:r>
            <a:r>
              <a:rPr lang="en-US" b="1" i="0" dirty="0">
                <a:solidFill>
                  <a:srgbClr val="000000"/>
                </a:solidFill>
                <a:effectLst/>
                <a:latin typeface="+mn-lt"/>
              </a:rPr>
              <a:t>Additional information:</a:t>
            </a:r>
            <a:r>
              <a:rPr lang="en-US" b="0" i="0" dirty="0">
                <a:solidFill>
                  <a:srgbClr val="000000"/>
                </a:solidFill>
                <a:effectLst/>
                <a:latin typeface="+mn-lt"/>
              </a:rPr>
              <a:t> The text for vaccine injury compensation was revised to add Mpox and RSV to the list of vaccines not covered by the National Vaccine Injury Compensation Program. Mpox is covered by the Countermeasures Injury Compensation Program.</a:t>
            </a:r>
          </a:p>
          <a:p>
            <a:pPr algn="l"/>
            <a:r>
              <a:rPr lang="en-US" b="0" i="0" dirty="0">
                <a:solidFill>
                  <a:srgbClr val="000000"/>
                </a:solidFill>
                <a:effectLst/>
                <a:latin typeface="+mn-lt"/>
              </a:rPr>
              <a:t>• </a:t>
            </a:r>
            <a:r>
              <a:rPr lang="en-US" b="1" i="0" dirty="0">
                <a:solidFill>
                  <a:srgbClr val="000000"/>
                </a:solidFill>
                <a:effectLst/>
                <a:latin typeface="+mn-lt"/>
              </a:rPr>
              <a:t>COVID-19:</a:t>
            </a:r>
            <a:r>
              <a:rPr lang="en-US" b="0" i="0" dirty="0">
                <a:solidFill>
                  <a:srgbClr val="000000"/>
                </a:solidFill>
                <a:effectLst/>
                <a:latin typeface="+mn-lt"/>
              </a:rPr>
              <a:t> The language in the “Routine vaccination” and “Special situations” sections was revised to reflect the current COVID-19 vaccination recommendations for children and adolescents. The number of doses needed and intervals between doses might vary on the basis of a patient’s previous vaccination history, immunocompromised status, and the vaccine product used. The “Routine vaccination” section describes the recommendations for the general population, and the “Special situations” section describes the recommendations for persons who are moderately or severely immunocompromised. In addition, hyperlinks to the current COVID-19 vaccination schedules as well as Emergency Use Authorization indications for COVID-19 vaccines are included.</a:t>
            </a:r>
          </a:p>
          <a:p>
            <a:pPr algn="l"/>
            <a:r>
              <a:rPr lang="en-US" b="0" i="0" dirty="0">
                <a:solidFill>
                  <a:srgbClr val="000000"/>
                </a:solidFill>
                <a:effectLst/>
                <a:latin typeface="+mn-lt"/>
              </a:rPr>
              <a:t>• </a:t>
            </a:r>
            <a:r>
              <a:rPr lang="en-US" b="1" i="0" dirty="0">
                <a:solidFill>
                  <a:srgbClr val="000000"/>
                </a:solidFill>
                <a:effectLst/>
                <a:latin typeface="+mn-lt"/>
              </a:rPr>
              <a:t>DTaP:</a:t>
            </a:r>
            <a:r>
              <a:rPr lang="en-US" b="0" i="0" dirty="0">
                <a:solidFill>
                  <a:srgbClr val="000000"/>
                </a:solidFill>
                <a:effectLst/>
                <a:latin typeface="+mn-lt"/>
              </a:rPr>
              <a:t> Language in the “Routine vaccination” section was revised to clarify primary and booster doses.</a:t>
            </a:r>
          </a:p>
          <a:p>
            <a:pPr algn="l"/>
            <a:r>
              <a:rPr lang="en-US" b="0" i="0" dirty="0">
                <a:solidFill>
                  <a:srgbClr val="000000"/>
                </a:solidFill>
                <a:effectLst/>
                <a:latin typeface="+mn-lt"/>
              </a:rPr>
              <a:t>• </a:t>
            </a:r>
            <a:r>
              <a:rPr lang="en-US" b="1" i="0" dirty="0">
                <a:solidFill>
                  <a:srgbClr val="000000"/>
                </a:solidFill>
                <a:effectLst/>
                <a:latin typeface="+mn-lt"/>
              </a:rPr>
              <a:t>HPV:</a:t>
            </a:r>
            <a:r>
              <a:rPr lang="en-US" b="0" i="0" dirty="0">
                <a:solidFill>
                  <a:srgbClr val="000000"/>
                </a:solidFill>
                <a:effectLst/>
                <a:latin typeface="+mn-lt"/>
              </a:rPr>
              <a:t> In the “Routine vaccination” section, the recommendation for interrupted schedules was removed because that information is also presented on the Cover Page and applicable to all vaccines. In addition, to improve clarity, the words, “of any valency” were added to the bullet, “No additional dose recommended when any HPV vaccine series </a:t>
            </a:r>
            <a:r>
              <a:rPr lang="en-US" b="0" i="1" dirty="0">
                <a:solidFill>
                  <a:srgbClr val="000000"/>
                </a:solidFill>
                <a:effectLst/>
                <a:latin typeface="+mn-lt"/>
              </a:rPr>
              <a:t>of any valency</a:t>
            </a:r>
            <a:r>
              <a:rPr lang="en-US" b="0" i="0" dirty="0">
                <a:solidFill>
                  <a:srgbClr val="000000"/>
                </a:solidFill>
                <a:effectLst/>
                <a:latin typeface="+mn-lt"/>
              </a:rPr>
              <a:t> has been completed using the recommended dosing intervals.”</a:t>
            </a:r>
          </a:p>
          <a:p>
            <a:pPr algn="l"/>
            <a:r>
              <a:rPr lang="en-US" b="0" i="0" dirty="0">
                <a:solidFill>
                  <a:srgbClr val="000000"/>
                </a:solidFill>
                <a:effectLst/>
                <a:latin typeface="+mn-lt"/>
              </a:rPr>
              <a:t>• </a:t>
            </a:r>
            <a:r>
              <a:rPr lang="en-US" b="1" i="0" dirty="0">
                <a:solidFill>
                  <a:srgbClr val="000000"/>
                </a:solidFill>
                <a:effectLst/>
                <a:latin typeface="+mn-lt"/>
              </a:rPr>
              <a:t>Influenza:</a:t>
            </a:r>
            <a:r>
              <a:rPr lang="en-US" b="0" i="0" dirty="0">
                <a:solidFill>
                  <a:srgbClr val="000000"/>
                </a:solidFill>
                <a:effectLst/>
                <a:latin typeface="+mn-lt"/>
              </a:rPr>
              <a:t> A hyperlink to the 2023–24 influenza recommendations and a bullet for the 2024–25 influenza recommendations were added. In the “Special situations” section, all bullets describing recommendations for persons with a history of egg allergy were removed. Persons with a history of egg allergy of any severity can be vaccinated with any influenza vaccine indicated for the recipient’s age and health status, with no additional safety considerations. A note describing this recommendation was added at the end of the “Special situations” section.</a:t>
            </a:r>
          </a:p>
          <a:p>
            <a:pPr algn="l"/>
            <a:r>
              <a:rPr lang="en-US" b="0" i="0" dirty="0">
                <a:solidFill>
                  <a:srgbClr val="000000"/>
                </a:solidFill>
                <a:effectLst/>
                <a:latin typeface="+mn-lt"/>
              </a:rPr>
              <a:t>• </a:t>
            </a:r>
            <a:r>
              <a:rPr lang="en-US" b="1" i="0" dirty="0">
                <a:solidFill>
                  <a:srgbClr val="000000"/>
                </a:solidFill>
                <a:effectLst/>
                <a:latin typeface="+mn-lt"/>
              </a:rPr>
              <a:t>MMR:</a:t>
            </a:r>
            <a:r>
              <a:rPr lang="en-US" b="0" i="0" dirty="0">
                <a:solidFill>
                  <a:srgbClr val="000000"/>
                </a:solidFill>
                <a:effectLst/>
                <a:latin typeface="+mn-lt"/>
              </a:rPr>
              <a:t> The bullet, “If MMRV is used, the minimum interval between MMRV doses is 3 months” was moved to the end of the notes section. In addition, the “Routine vaccination,” “Catch-up vaccination,” and “Special situations” sections were revised to clarify that this minimal interval is applicable to all sections.</a:t>
            </a:r>
          </a:p>
          <a:p>
            <a:pPr algn="l"/>
            <a:r>
              <a:rPr lang="en-US" b="0" i="0" dirty="0">
                <a:solidFill>
                  <a:srgbClr val="000000"/>
                </a:solidFill>
                <a:effectLst/>
                <a:latin typeface="+mn-lt"/>
              </a:rPr>
              <a:t>• </a:t>
            </a:r>
            <a:r>
              <a:rPr lang="en-US" b="1" i="0" dirty="0">
                <a:solidFill>
                  <a:srgbClr val="000000"/>
                </a:solidFill>
                <a:effectLst/>
                <a:latin typeface="+mn-lt"/>
              </a:rPr>
              <a:t>MenACWY</a:t>
            </a:r>
            <a:r>
              <a:rPr lang="en-US" b="0" i="0" dirty="0">
                <a:solidFill>
                  <a:srgbClr val="000000"/>
                </a:solidFill>
                <a:effectLst/>
                <a:latin typeface="+mn-lt"/>
              </a:rPr>
              <a:t>: All reference to Menactra was removed because this vaccine is no longer distributed in the United States, and any remaining doses of this product expired in October 2023. In addition, information about the use of the newly licensed pentavalent meningococcal vaccine (Penbraya) is included at the end of the MenACWY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 </a:t>
            </a:r>
            <a:r>
              <a:rPr lang="en-US" b="1" i="0" dirty="0">
                <a:solidFill>
                  <a:srgbClr val="000000"/>
                </a:solidFill>
                <a:effectLst/>
                <a:latin typeface="+mn-lt"/>
              </a:rPr>
              <a:t>MenB</a:t>
            </a:r>
            <a:r>
              <a:rPr lang="en-US" b="0" i="0" dirty="0">
                <a:solidFill>
                  <a:srgbClr val="000000"/>
                </a:solidFill>
                <a:effectLst/>
                <a:latin typeface="+mn-lt"/>
              </a:rPr>
              <a:t>: A note summarizing recommendations for Penbraya was added. In addition, a link to a resource to assist health care providers with shared clinical decision-making recommendations for MenB vaccination was added.</a:t>
            </a:r>
          </a:p>
          <a:p>
            <a:pPr algn="l"/>
            <a:endParaRPr lang="en-US" b="0" i="0" dirty="0">
              <a:solidFill>
                <a:srgbClr val="000000"/>
              </a:solidFill>
              <a:effectLst/>
              <a:latin typeface="+mn-lt"/>
            </a:endParaRPr>
          </a:p>
          <a:p>
            <a:endParaRPr lang="en-US" dirty="0"/>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Children and Adolescents Aged 18 Years or Younger — United States, 2024, </a:t>
            </a:r>
            <a:r>
              <a:rPr lang="en-US" b="0" i="0" dirty="0">
                <a:solidFill>
                  <a:srgbClr val="222222"/>
                </a:solidFill>
                <a:effectLst/>
                <a:latin typeface="Open Sans" panose="020B0606030504020204" pitchFamily="34" charset="0"/>
              </a:rPr>
              <a:t>MMR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 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42FBD0A8-3735-4B25-B0D5-9F9DB832A547}" type="slidenum">
              <a:rPr lang="en-US" smtClean="0"/>
              <a:t>11</a:t>
            </a:fld>
            <a:endParaRPr lang="en-US"/>
          </a:p>
        </p:txBody>
      </p:sp>
    </p:spTree>
    <p:extLst>
      <p:ext uri="{BB962C8B-B14F-4D97-AF65-F5344CB8AC3E}">
        <p14:creationId xmlns:p14="http://schemas.microsoft.com/office/powerpoint/2010/main" val="404884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mn-lt"/>
              </a:rPr>
              <a:t>Changes to the 2024 Notes section cont.:</a:t>
            </a:r>
            <a:endParaRPr lang="en-US" b="0" i="0" dirty="0">
              <a:solidFill>
                <a:srgbClr val="000000"/>
              </a:solidFill>
              <a:effectLst/>
              <a:latin typeface="+mn-lt"/>
            </a:endParaRPr>
          </a:p>
          <a:p>
            <a:pPr algn="l"/>
            <a:r>
              <a:rPr lang="en-US" b="0" i="0" dirty="0">
                <a:solidFill>
                  <a:srgbClr val="000000"/>
                </a:solidFill>
                <a:effectLst/>
                <a:latin typeface="+mn-lt"/>
              </a:rPr>
              <a:t>• </a:t>
            </a:r>
            <a:r>
              <a:rPr lang="en-US" b="1" i="0" dirty="0">
                <a:solidFill>
                  <a:srgbClr val="000000"/>
                </a:solidFill>
                <a:effectLst/>
                <a:latin typeface="+mn-lt"/>
              </a:rPr>
              <a:t>Mpox:</a:t>
            </a:r>
            <a:r>
              <a:rPr lang="en-US" b="0" i="0" dirty="0">
                <a:solidFill>
                  <a:srgbClr val="000000"/>
                </a:solidFill>
                <a:effectLst/>
                <a:latin typeface="+mn-lt"/>
              </a:rPr>
              <a:t> A new section describing the recommendations for use of Jynneos in adolescents aged 18 years, including sexual risk factors and vaccination during pregnancy, was added.</a:t>
            </a:r>
          </a:p>
          <a:p>
            <a:pPr algn="l"/>
            <a:r>
              <a:rPr lang="en-US" b="0" i="0" dirty="0">
                <a:solidFill>
                  <a:srgbClr val="000000"/>
                </a:solidFill>
                <a:effectLst/>
                <a:latin typeface="+mn-lt"/>
              </a:rPr>
              <a:t>• </a:t>
            </a:r>
            <a:r>
              <a:rPr lang="en-US" b="1" i="0" dirty="0">
                <a:solidFill>
                  <a:srgbClr val="000000"/>
                </a:solidFill>
                <a:effectLst/>
                <a:latin typeface="+mn-lt"/>
              </a:rPr>
              <a:t>Pneumococcal:</a:t>
            </a:r>
            <a:r>
              <a:rPr lang="en-US" b="0" i="0" dirty="0">
                <a:solidFill>
                  <a:srgbClr val="000000"/>
                </a:solidFill>
                <a:effectLst/>
                <a:latin typeface="+mn-lt"/>
              </a:rPr>
              <a:t> The “Routine vaccination,” “Catch-up vaccination,” and “Special situations” sections have been updated with the new recommendations for use of 15-valent pneumococcal conjugate vaccine (PCV15), PCV20, and PPSV23. PCV13 was deleted from all sections. Chronic kidney disease, chronic liver disease, and moderate persistent or severe persistent asthma were added to the list of medical conditions that increase the risk for invasive pneumococcal disease.</a:t>
            </a:r>
          </a:p>
          <a:p>
            <a:pPr algn="l"/>
            <a:r>
              <a:rPr lang="en-US" b="0" i="0" dirty="0">
                <a:solidFill>
                  <a:srgbClr val="000000"/>
                </a:solidFill>
                <a:effectLst/>
                <a:latin typeface="+mn-lt"/>
              </a:rPr>
              <a:t>• </a:t>
            </a:r>
            <a:r>
              <a:rPr lang="en-US" b="1" i="0" dirty="0">
                <a:solidFill>
                  <a:srgbClr val="000000"/>
                </a:solidFill>
                <a:effectLst/>
                <a:latin typeface="+mn-lt"/>
              </a:rPr>
              <a:t>Poliovirus:</a:t>
            </a:r>
            <a:r>
              <a:rPr lang="en-US" b="0" i="0" dirty="0">
                <a:solidFill>
                  <a:srgbClr val="000000"/>
                </a:solidFill>
                <a:effectLst/>
                <a:latin typeface="+mn-lt"/>
              </a:rPr>
              <a:t> The “Catch up vaccination” section has been revised to include updated recommendations for adolescents aged 18 years. Language was added stating that most adolescents aged 18 years who were born and raised in the United States can assume to be vaccinated against poliovirus as children. The “Special situations” section was revised to describe administering a one-time, lifetime IPV booster to adolescents aged 18 years who have completed the primary series and are at increased risk for exposure to poliovirus.</a:t>
            </a:r>
          </a:p>
          <a:p>
            <a:pPr algn="l"/>
            <a:r>
              <a:rPr lang="en-US" b="0" i="0" dirty="0">
                <a:solidFill>
                  <a:srgbClr val="000000"/>
                </a:solidFill>
                <a:effectLst/>
                <a:latin typeface="+mn-lt"/>
              </a:rPr>
              <a:t>• </a:t>
            </a:r>
            <a:r>
              <a:rPr lang="en-US" b="1" i="0" dirty="0">
                <a:solidFill>
                  <a:srgbClr val="000000"/>
                </a:solidFill>
                <a:effectLst/>
                <a:latin typeface="+mn-lt"/>
              </a:rPr>
              <a:t>RSV-</a:t>
            </a:r>
            <a:r>
              <a:rPr lang="en-US" b="1" i="0" dirty="0" err="1">
                <a:solidFill>
                  <a:srgbClr val="000000"/>
                </a:solidFill>
                <a:effectLst/>
                <a:latin typeface="+mn-lt"/>
              </a:rPr>
              <a:t>mAb</a:t>
            </a:r>
            <a:r>
              <a:rPr lang="en-US" b="0" i="0" dirty="0">
                <a:solidFill>
                  <a:srgbClr val="000000"/>
                </a:solidFill>
                <a:effectLst/>
                <a:latin typeface="+mn-lt"/>
              </a:rPr>
              <a:t>: A new section was added to provide details on the use of nirsevimab in infants and young children. The “Routine immunization” section outlines the recommendations for infants aged &lt;8 months. The “Special situations” section describes recommendations for age-eligible children who are undergoing cardiac surgery with cardiopulmonary bypass, and children aged 8–19 months who are at increased risk for severe RSV disease. Information describing timing of immunization, including guidance for jurisdictions with RSV seasonality that differs from most of the continental United States, was included.</a:t>
            </a:r>
          </a:p>
          <a:p>
            <a:pPr algn="l"/>
            <a:r>
              <a:rPr lang="en-US" b="0" i="0" dirty="0">
                <a:solidFill>
                  <a:srgbClr val="000000"/>
                </a:solidFill>
                <a:effectLst/>
                <a:latin typeface="+mn-lt"/>
              </a:rPr>
              <a:t>• </a:t>
            </a:r>
            <a:r>
              <a:rPr lang="en-US" b="1" i="0" dirty="0">
                <a:solidFill>
                  <a:srgbClr val="000000"/>
                </a:solidFill>
                <a:effectLst/>
                <a:latin typeface="+mn-lt"/>
              </a:rPr>
              <a:t>RSV</a:t>
            </a:r>
            <a:r>
              <a:rPr lang="en-US" b="0" i="0" dirty="0">
                <a:solidFill>
                  <a:srgbClr val="000000"/>
                </a:solidFill>
                <a:effectLst/>
                <a:latin typeface="+mn-lt"/>
              </a:rPr>
              <a:t>: A new section was added outlining recommendations for maternal RSV vaccination with Abrysvo (Pfizer Inc.) using seasonal administration. Language was added to clarify that health care providers should take one of two approaches to prevent severe respiratory syncytial virus disease in infants: either administer Abrysvo (Pfizer Inc.) to pregnant persons at 32–36 weeks’ gestation or administer nirsevimab to the infant. Information describing vaccination timing, including guidance for jurisdictions with RSV seasonality that differs from most of the continental United States, was included.</a:t>
            </a:r>
          </a:p>
          <a:p>
            <a:pPr algn="l"/>
            <a:r>
              <a:rPr lang="en-US" b="0" i="0" dirty="0">
                <a:solidFill>
                  <a:srgbClr val="000000"/>
                </a:solidFill>
                <a:effectLst/>
                <a:latin typeface="+mn-lt"/>
              </a:rPr>
              <a:t>• </a:t>
            </a:r>
            <a:r>
              <a:rPr lang="en-US" b="1" i="0" dirty="0">
                <a:solidFill>
                  <a:srgbClr val="000000"/>
                </a:solidFill>
                <a:effectLst/>
                <a:latin typeface="+mn-lt"/>
              </a:rPr>
              <a:t>Tdap</a:t>
            </a:r>
            <a:r>
              <a:rPr lang="en-US" b="0" i="0" dirty="0">
                <a:solidFill>
                  <a:srgbClr val="000000"/>
                </a:solidFill>
                <a:effectLst/>
                <a:latin typeface="+mn-lt"/>
              </a:rPr>
              <a:t>: The “Routine vaccination” and “Catch-up vaccination” sections were revised to clarify that the Tdap dose recommended at age 11–12 years is the adolescent Tdap booster dose.</a:t>
            </a:r>
          </a:p>
          <a:p>
            <a:endParaRPr lang="en-US" dirty="0"/>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Children and Adolescents Aged 18 Years or Younger — United States, 2024, </a:t>
            </a:r>
            <a:r>
              <a:rPr lang="en-US" b="0" i="0" dirty="0">
                <a:solidFill>
                  <a:srgbClr val="222222"/>
                </a:solidFill>
                <a:effectLst/>
                <a:latin typeface="Open Sans" panose="020B0606030504020204" pitchFamily="34" charset="0"/>
              </a:rPr>
              <a:t>MMR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 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12</a:t>
            </a:fld>
            <a:endParaRPr lang="en-US"/>
          </a:p>
        </p:txBody>
      </p:sp>
    </p:spTree>
    <p:extLst>
      <p:ext uri="{BB962C8B-B14F-4D97-AF65-F5344CB8AC3E}">
        <p14:creationId xmlns:p14="http://schemas.microsoft.com/office/powerpoint/2010/main" val="6118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000000"/>
                </a:solidFill>
                <a:effectLst/>
                <a:latin typeface="+mn-lt"/>
              </a:rPr>
              <a:t>2024 Appendix Updates:</a:t>
            </a:r>
          </a:p>
          <a:p>
            <a:pPr algn="l"/>
            <a:r>
              <a:rPr lang="en-US" b="0" i="0" dirty="0">
                <a:solidFill>
                  <a:srgbClr val="000000"/>
                </a:solidFill>
                <a:effectLst/>
                <a:latin typeface="+mn-lt"/>
              </a:rPr>
              <a:t>• The header sentence of the Appendix was revised to include all the sources used to create the Appendix.</a:t>
            </a:r>
          </a:p>
          <a:p>
            <a:pPr algn="l"/>
            <a:r>
              <a:rPr lang="en-US" b="0" i="0" dirty="0">
                <a:solidFill>
                  <a:srgbClr val="000000"/>
                </a:solidFill>
                <a:effectLst/>
                <a:latin typeface="+mn-lt"/>
              </a:rPr>
              <a:t>• The column header was changed from “Vaccine” to “Vaccines and other immunizing agents” to account for the inclusion of the newly licensed RSV monoclonal antibody (nirsevimab).</a:t>
            </a:r>
          </a:p>
          <a:p>
            <a:pPr algn="l"/>
            <a:r>
              <a:rPr lang="en-US" b="0" i="0" dirty="0">
                <a:solidFill>
                  <a:srgbClr val="000000"/>
                </a:solidFill>
                <a:effectLst/>
                <a:latin typeface="+mn-lt"/>
              </a:rPr>
              <a:t>• </a:t>
            </a:r>
            <a:r>
              <a:rPr lang="en-US" b="1" i="0" dirty="0">
                <a:solidFill>
                  <a:srgbClr val="000000"/>
                </a:solidFill>
                <a:effectLst/>
                <a:latin typeface="+mn-lt"/>
              </a:rPr>
              <a:t>COVID-19 row</a:t>
            </a:r>
            <a:r>
              <a:rPr lang="en-US" b="0" i="0" dirty="0">
                <a:solidFill>
                  <a:srgbClr val="000000"/>
                </a:solidFill>
                <a:effectLst/>
                <a:latin typeface="+mn-lt"/>
              </a:rPr>
              <a:t>: Two new rows for COVID-19 vaccines were added to describe contraindications and precautions to COVID-19 vaccination. The first row lists contraindications and precautions to receipt of mRNA vaccines (Pfizer-BioNTech and Moderna), and the second row lists contraindications and precautions to receipt of the protein subunit vaccine (Novavax).</a:t>
            </a:r>
          </a:p>
          <a:p>
            <a:pPr algn="l"/>
            <a:r>
              <a:rPr lang="en-US" b="0" i="0" dirty="0">
                <a:solidFill>
                  <a:srgbClr val="000000"/>
                </a:solidFill>
                <a:effectLst/>
                <a:latin typeface="+mn-lt"/>
              </a:rPr>
              <a:t>• </a:t>
            </a:r>
            <a:r>
              <a:rPr lang="en-US" b="1" i="0" dirty="0">
                <a:solidFill>
                  <a:srgbClr val="000000"/>
                </a:solidFill>
                <a:effectLst/>
                <a:latin typeface="+mn-lt"/>
              </a:rPr>
              <a:t>DTaP and DT row</a:t>
            </a:r>
            <a:r>
              <a:rPr lang="en-US" b="0" i="0" dirty="0">
                <a:solidFill>
                  <a:srgbClr val="000000"/>
                </a:solidFill>
                <a:effectLst/>
                <a:latin typeface="+mn-lt"/>
              </a:rPr>
              <a:t>: DT was deleted because this vaccine is no longer distributed in the United States.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13</a:t>
            </a:fld>
            <a:endParaRPr lang="en-US"/>
          </a:p>
        </p:txBody>
      </p:sp>
    </p:spTree>
    <p:extLst>
      <p:ext uri="{BB962C8B-B14F-4D97-AF65-F5344CB8AC3E}">
        <p14:creationId xmlns:p14="http://schemas.microsoft.com/office/powerpoint/2010/main" val="249163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000000"/>
                </a:solidFill>
                <a:effectLst/>
                <a:latin typeface="+mn-lt"/>
              </a:rPr>
              <a:t>2024 Appendix Updates:</a:t>
            </a:r>
          </a:p>
          <a:p>
            <a:pPr algn="l"/>
            <a:r>
              <a:rPr lang="en-US" b="0" i="0" dirty="0">
                <a:solidFill>
                  <a:srgbClr val="000000"/>
                </a:solidFill>
                <a:effectLst/>
                <a:latin typeface="+mn-lt"/>
              </a:rPr>
              <a:t>• </a:t>
            </a:r>
            <a:r>
              <a:rPr lang="en-US" b="1" i="0" dirty="0">
                <a:solidFill>
                  <a:srgbClr val="000000"/>
                </a:solidFill>
                <a:effectLst/>
                <a:latin typeface="+mn-lt"/>
              </a:rPr>
              <a:t>DTaP and DT row</a:t>
            </a:r>
            <a:r>
              <a:rPr lang="en-US" b="0" i="0" dirty="0">
                <a:solidFill>
                  <a:srgbClr val="000000"/>
                </a:solidFill>
                <a:effectLst/>
                <a:latin typeface="+mn-lt"/>
              </a:rPr>
              <a:t>: DT was deleted because this vaccine is no longer distributed in the United States.</a:t>
            </a:r>
          </a:p>
          <a:p>
            <a:pPr algn="l"/>
            <a:r>
              <a:rPr lang="en-US" b="0" i="0" dirty="0">
                <a:solidFill>
                  <a:srgbClr val="000000"/>
                </a:solidFill>
                <a:effectLst/>
                <a:latin typeface="+mn-lt"/>
              </a:rPr>
              <a:t>• </a:t>
            </a:r>
            <a:r>
              <a:rPr lang="en-US" b="1" i="0" dirty="0">
                <a:solidFill>
                  <a:srgbClr val="000000"/>
                </a:solidFill>
                <a:effectLst/>
                <a:latin typeface="+mn-lt"/>
              </a:rPr>
              <a:t>Hib row</a:t>
            </a:r>
            <a:r>
              <a:rPr lang="en-US" b="0" i="0" dirty="0">
                <a:solidFill>
                  <a:srgbClr val="000000"/>
                </a:solidFill>
                <a:effectLst/>
                <a:latin typeface="+mn-lt"/>
              </a:rPr>
              <a:t>: In the “Contraindicated or Not Recommended” column, the bullet describing history of severe allergic reaction to dry natural latex was removed because most vials of Hib products no longer contain latex.</a:t>
            </a:r>
          </a:p>
          <a:p>
            <a:pPr algn="l"/>
            <a:r>
              <a:rPr lang="en-US" b="0" i="0" dirty="0">
                <a:solidFill>
                  <a:srgbClr val="000000"/>
                </a:solidFill>
                <a:effectLst/>
                <a:latin typeface="+mn-lt"/>
              </a:rPr>
              <a:t>• </a:t>
            </a:r>
            <a:r>
              <a:rPr lang="en-US" b="1" i="0" dirty="0">
                <a:solidFill>
                  <a:srgbClr val="000000"/>
                </a:solidFill>
                <a:effectLst/>
                <a:latin typeface="+mn-lt"/>
              </a:rPr>
              <a:t>Meningococcal ACWY row</a:t>
            </a:r>
            <a:r>
              <a:rPr lang="en-US" b="0" i="0" dirty="0">
                <a:solidFill>
                  <a:srgbClr val="000000"/>
                </a:solidFill>
                <a:effectLst/>
                <a:latin typeface="+mn-lt"/>
              </a:rPr>
              <a:t>: Menactra was removed because this product is no longer distributed in the United States. Any remaining doses expired in October 2023.</a:t>
            </a:r>
          </a:p>
          <a:p>
            <a:pPr algn="l"/>
            <a:r>
              <a:rPr lang="en-US" b="0" i="0" dirty="0">
                <a:solidFill>
                  <a:srgbClr val="000000"/>
                </a:solidFill>
                <a:effectLst/>
                <a:latin typeface="+mn-lt"/>
              </a:rPr>
              <a:t>• </a:t>
            </a:r>
            <a:r>
              <a:rPr lang="en-US" b="1" i="0" dirty="0">
                <a:solidFill>
                  <a:srgbClr val="000000"/>
                </a:solidFill>
                <a:effectLst/>
                <a:latin typeface="+mn-lt"/>
              </a:rPr>
              <a:t>Meningococcal ABCWY row</a:t>
            </a:r>
            <a:r>
              <a:rPr lang="en-US" b="0" i="0" dirty="0">
                <a:solidFill>
                  <a:srgbClr val="000000"/>
                </a:solidFill>
                <a:effectLst/>
                <a:latin typeface="+mn-lt"/>
              </a:rPr>
              <a:t>: A new row was added to describe contraindications and precautions to vaccination with the new pentavalent meningococcal vaccine, Penbraya.</a:t>
            </a:r>
          </a:p>
          <a:p>
            <a:pPr algn="l"/>
            <a:r>
              <a:rPr lang="en-US" b="0" i="0" dirty="0">
                <a:solidFill>
                  <a:srgbClr val="000000"/>
                </a:solidFill>
                <a:effectLst/>
                <a:latin typeface="+mn-lt"/>
              </a:rPr>
              <a:t>• </a:t>
            </a:r>
            <a:r>
              <a:rPr lang="en-US" b="1" i="0" dirty="0">
                <a:solidFill>
                  <a:srgbClr val="000000"/>
                </a:solidFill>
                <a:effectLst/>
                <a:latin typeface="+mn-lt"/>
              </a:rPr>
              <a:t>RSV-</a:t>
            </a:r>
            <a:r>
              <a:rPr lang="en-US" b="1" i="0" dirty="0" err="1">
                <a:solidFill>
                  <a:srgbClr val="000000"/>
                </a:solidFill>
                <a:effectLst/>
                <a:latin typeface="+mn-lt"/>
              </a:rPr>
              <a:t>mAb</a:t>
            </a:r>
            <a:r>
              <a:rPr lang="en-US" b="1" i="0" dirty="0">
                <a:solidFill>
                  <a:srgbClr val="000000"/>
                </a:solidFill>
                <a:effectLst/>
                <a:latin typeface="+mn-lt"/>
              </a:rPr>
              <a:t> row</a:t>
            </a:r>
            <a:r>
              <a:rPr lang="en-US" b="0" i="0" dirty="0">
                <a:solidFill>
                  <a:srgbClr val="000000"/>
                </a:solidFill>
                <a:effectLst/>
                <a:latin typeface="+mn-lt"/>
              </a:rPr>
              <a:t>: A new row for nirsevimab was added to describe contraindications and precautions to nirsevimab.</a:t>
            </a:r>
          </a:p>
          <a:p>
            <a:pPr algn="l"/>
            <a:r>
              <a:rPr lang="en-US" b="0" i="0" dirty="0">
                <a:solidFill>
                  <a:srgbClr val="000000"/>
                </a:solidFill>
                <a:effectLst/>
                <a:latin typeface="+mn-lt"/>
              </a:rPr>
              <a:t>• </a:t>
            </a:r>
            <a:r>
              <a:rPr lang="en-US" b="1" i="0" dirty="0">
                <a:solidFill>
                  <a:srgbClr val="000000"/>
                </a:solidFill>
                <a:effectLst/>
                <a:latin typeface="+mn-lt"/>
              </a:rPr>
              <a:t>RSV row</a:t>
            </a:r>
            <a:r>
              <a:rPr lang="en-US" b="0" i="0" dirty="0">
                <a:solidFill>
                  <a:srgbClr val="000000"/>
                </a:solidFill>
                <a:effectLst/>
                <a:latin typeface="+mn-lt"/>
              </a:rPr>
              <a:t>: A new row for RSV (Abrysvo [Pfizer Inc.]) was added describing the contraindications and precautions to RSV vaccination.</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14</a:t>
            </a:fld>
            <a:endParaRPr lang="en-US"/>
          </a:p>
        </p:txBody>
      </p:sp>
    </p:spTree>
    <p:extLst>
      <p:ext uri="{BB962C8B-B14F-4D97-AF65-F5344CB8AC3E}">
        <p14:creationId xmlns:p14="http://schemas.microsoft.com/office/powerpoint/2010/main" val="120827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A new Addendum section was added to the child and adolescent immunization schedule to summarize new and updated ACIP recommendation(s) that occur before the next annual update to the child and adolescent immunization schedule.</a:t>
            </a:r>
          </a:p>
          <a:p>
            <a:endParaRPr lang="en-US" b="0" i="0" dirty="0">
              <a:solidFill>
                <a:srgbClr val="000000"/>
              </a:solidFill>
              <a:effectLst/>
              <a:latin typeface="+mn-lt"/>
            </a:endParaRPr>
          </a:p>
          <a:p>
            <a:r>
              <a:rPr lang="en-US" b="0" i="0" dirty="0">
                <a:solidFill>
                  <a:srgbClr val="000000"/>
                </a:solidFill>
                <a:effectLst/>
                <a:latin typeface="+mn-lt"/>
              </a:rPr>
              <a:t>Currently, there are no new vaccines/vaccine recommendations to report.</a:t>
            </a:r>
          </a:p>
          <a:p>
            <a:endParaRPr lang="en-US" b="0" i="0" dirty="0">
              <a:solidFill>
                <a:srgbClr val="000000"/>
              </a:solidFill>
              <a:effectLst/>
              <a:latin typeface="+mn-lt"/>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42FBD0A8-3735-4B25-B0D5-9F9DB832A547}" type="slidenum">
              <a:rPr lang="en-US" smtClean="0"/>
              <a:t>15</a:t>
            </a:fld>
            <a:endParaRPr lang="en-US"/>
          </a:p>
        </p:txBody>
      </p:sp>
    </p:spTree>
    <p:extLst>
      <p:ext uri="{BB962C8B-B14F-4D97-AF65-F5344CB8AC3E}">
        <p14:creationId xmlns:p14="http://schemas.microsoft.com/office/powerpoint/2010/main" val="105375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charset="0"/>
              </a:rPr>
              <a:t>It is important that providers understand the difference between an indication, recommendation and a requirement when assessing immunization need.</a:t>
            </a:r>
          </a:p>
          <a:p>
            <a:endParaRPr lang="en-US" sz="1200" b="1" dirty="0">
              <a:latin typeface="+mn-lt"/>
              <a:cs typeface="Arial" charset="0"/>
            </a:endParaRPr>
          </a:p>
          <a:p>
            <a:r>
              <a:rPr lang="en-US" sz="1200" b="1" dirty="0">
                <a:latin typeface="+mn-lt"/>
                <a:cs typeface="Arial" charset="0"/>
              </a:rPr>
              <a:t>An </a:t>
            </a:r>
            <a:r>
              <a:rPr lang="en-US" sz="1200" b="1" u="sng" dirty="0">
                <a:latin typeface="+mn-lt"/>
                <a:cs typeface="Arial" charset="0"/>
              </a:rPr>
              <a:t>indication</a:t>
            </a:r>
            <a:r>
              <a:rPr lang="en-US" sz="1200" b="1" dirty="0">
                <a:latin typeface="+mn-lt"/>
                <a:cs typeface="Arial" charset="0"/>
              </a:rPr>
              <a:t> provides information about the appropriate use of the vaccines; the prescribing information. FDA decides whether to approve (also known as to license) the vaccine for use in the United States. If FDA approves the vaccine, the company is permitted to market it in the United States for use in the population for which it is approved.</a:t>
            </a:r>
          </a:p>
          <a:p>
            <a:endParaRPr lang="en-US" sz="1200" b="1" dirty="0">
              <a:latin typeface="+mn-lt"/>
              <a:cs typeface="Arial" charset="0"/>
            </a:endParaRPr>
          </a:p>
          <a:p>
            <a:r>
              <a:rPr lang="en-US" sz="1200" b="1" dirty="0">
                <a:latin typeface="+mn-lt"/>
                <a:cs typeface="Arial" charset="0"/>
              </a:rPr>
              <a:t>A </a:t>
            </a:r>
            <a:r>
              <a:rPr lang="en-US" sz="1200" b="1" u="sng" dirty="0">
                <a:latin typeface="+mn-lt"/>
                <a:cs typeface="Arial" charset="0"/>
              </a:rPr>
              <a:t>recommendation</a:t>
            </a:r>
            <a:r>
              <a:rPr lang="en-US" sz="1200" b="1" dirty="0">
                <a:latin typeface="+mn-lt"/>
                <a:cs typeface="Arial" charset="0"/>
              </a:rPr>
              <a:t> is the ACIP statement that broadens and delineates the indication found in the package insert.  ACIP develops written recommendations for the routine administration of vaccines, along with schedules regarding appropriate timing, dosage, and contraindications.</a:t>
            </a:r>
          </a:p>
          <a:p>
            <a:endParaRPr lang="en-US" sz="1200" b="1" dirty="0">
              <a:latin typeface="+mn-lt"/>
              <a:cs typeface="Arial" charset="0"/>
            </a:endParaRPr>
          </a:p>
          <a:p>
            <a:r>
              <a:rPr lang="en-US" sz="1200" b="1" dirty="0">
                <a:latin typeface="+mn-lt"/>
                <a:cs typeface="Arial" charset="0"/>
              </a:rPr>
              <a:t>A vaccine </a:t>
            </a:r>
            <a:r>
              <a:rPr lang="en-US" sz="1200" b="1" u="sng" dirty="0">
                <a:latin typeface="+mn-lt"/>
                <a:cs typeface="Arial" charset="0"/>
              </a:rPr>
              <a:t>requirement </a:t>
            </a:r>
            <a:r>
              <a:rPr lang="en-US" sz="1200" b="1" dirty="0">
                <a:latin typeface="+mn-lt"/>
                <a:cs typeface="Arial" charset="0"/>
              </a:rPr>
              <a:t>is consistent with the ACIP Recommended Childhood/Adolescent Immunization Schedule.  The state mandates that a particular vaccine must be administered and documented before entrance to school or childcare.</a:t>
            </a:r>
          </a:p>
          <a:p>
            <a:endParaRPr lang="en-US" sz="1200" b="1" dirty="0">
              <a:latin typeface="+mn-lt"/>
              <a:cs typeface="Arial" charset="0"/>
            </a:endParaRPr>
          </a:p>
          <a:p>
            <a:pPr eaLnBrk="1" hangingPunct="1"/>
            <a:endParaRPr lang="en-US" sz="1200" dirty="0">
              <a:latin typeface="+mn-lt"/>
              <a:cs typeface="Arial" charset="0"/>
            </a:endParaRPr>
          </a:p>
          <a:p>
            <a:pPr eaLnBrk="1" hangingPunct="1"/>
            <a:r>
              <a:rPr lang="en-US" sz="1200" i="1" dirty="0">
                <a:latin typeface="+mn-lt"/>
              </a:rPr>
              <a:t>Remember that GRITS:</a:t>
            </a:r>
            <a:br>
              <a:rPr lang="en-US" sz="1200" dirty="0">
                <a:latin typeface="+mn-lt"/>
              </a:rPr>
            </a:br>
            <a:r>
              <a:rPr lang="en-US" sz="1200" dirty="0">
                <a:latin typeface="+mn-lt"/>
              </a:rPr>
              <a:t>Calculates validity based on recommendations; Prints certificates based on requirements, which are first based on the recommendations. Some of the vaccines that will be discussed are RECOMMENDED for particular age groups, but MAY NOT BE REQUIRED for school or childcare attendance. (i.e., HPV, MenB).</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16</a:t>
            </a:fld>
            <a:endParaRPr lang="en-US"/>
          </a:p>
        </p:txBody>
      </p:sp>
    </p:spTree>
    <p:extLst>
      <p:ext uri="{BB962C8B-B14F-4D97-AF65-F5344CB8AC3E}">
        <p14:creationId xmlns:p14="http://schemas.microsoft.com/office/powerpoint/2010/main" val="204018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37566-01C4-BA7F-2C6A-6F1BEE02A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A3BB3-0236-B3CA-965B-B13E159BC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577BB-E7C8-7391-751D-7AFDF0CC2E3E}"/>
              </a:ext>
            </a:extLst>
          </p:cNvPr>
          <p:cNvSpPr>
            <a:spLocks noGrp="1"/>
          </p:cNvSpPr>
          <p:nvPr>
            <p:ph type="body" idx="1"/>
          </p:nvPr>
        </p:nvSpPr>
        <p:spPr/>
        <p:txBody>
          <a:bodyPr/>
          <a:lstStyle/>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rPr>
              <a:t>https://www.cdc.gov/vaccines/acip/acip-scdm-faqs.html </a:t>
            </a:r>
            <a:endParaRPr lang="en-US" b="1" dirty="0"/>
          </a:p>
        </p:txBody>
      </p:sp>
      <p:sp>
        <p:nvSpPr>
          <p:cNvPr id="4" name="Slide Number Placeholder 3">
            <a:extLst>
              <a:ext uri="{FF2B5EF4-FFF2-40B4-BE49-F238E27FC236}">
                <a16:creationId xmlns:a16="http://schemas.microsoft.com/office/drawing/2014/main" id="{423EFA3B-8943-9078-8493-E3001E9AAF8D}"/>
              </a:ext>
            </a:extLst>
          </p:cNvPr>
          <p:cNvSpPr>
            <a:spLocks noGrp="1"/>
          </p:cNvSpPr>
          <p:nvPr>
            <p:ph type="sldNum" sz="quarter" idx="5"/>
          </p:nvPr>
        </p:nvSpPr>
        <p:spPr/>
        <p:txBody>
          <a:bodyPr/>
          <a:lstStyle/>
          <a:p>
            <a:fld id="{42FBD0A8-3735-4B25-B0D5-9F9DB832A547}" type="slidenum">
              <a:rPr lang="en-US" smtClean="0"/>
              <a:t>17</a:t>
            </a:fld>
            <a:endParaRPr lang="en-US"/>
          </a:p>
        </p:txBody>
      </p:sp>
    </p:spTree>
    <p:extLst>
      <p:ext uri="{BB962C8B-B14F-4D97-AF65-F5344CB8AC3E}">
        <p14:creationId xmlns:p14="http://schemas.microsoft.com/office/powerpoint/2010/main" val="306975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On April 20, 2017, ACIP published The General Best Practice Guidelines for Immunization. Providers and patients must navigate numerous issues, such as the timing of each dose, screening for contraindications and precautions, the number of vaccines to be administered, the educational needs of patients and parents, and interpreting and responding to adverse events. Vaccination providers help patients understand the substantial body of (occasionally conflicting) information about vaccination.</a:t>
            </a:r>
          </a:p>
          <a:p>
            <a:endParaRPr lang="en-US" sz="1200" dirty="0">
              <a:latin typeface="+mn-lt"/>
              <a:cs typeface="Arial" panose="020B0604020202020204" pitchFamily="34" charset="0"/>
            </a:endParaRPr>
          </a:p>
          <a:p>
            <a:r>
              <a:rPr lang="en-US" sz="1200" dirty="0">
                <a:latin typeface="+mn-lt"/>
                <a:cs typeface="Arial" panose="020B0604020202020204" pitchFamily="34" charset="0"/>
              </a:rPr>
              <a:t>This report will help vaccination providers to assess vaccine benefits and risks, use recommended administration practices, understand the most effective strategies for ensuring that vaccination coverage in the population remains high, and communicate the importance of vaccination to reduce the effects of vaccine-preventable disease. These best practice guidelines are intended for use in the United States; vaccine availability, use, and epidemiologic circumstances might differ in other countries and might warrant different guidance.</a:t>
            </a:r>
          </a:p>
          <a:p>
            <a:endParaRPr lang="en-US"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Here are some of the most recent updates. </a:t>
            </a:r>
            <a:r>
              <a:rPr lang="en-US" sz="1200" b="1" dirty="0">
                <a:latin typeface="+mn-lt"/>
                <a:cs typeface="Arial" panose="020B0604020202020204" pitchFamily="34" charset="0"/>
              </a:rPr>
              <a:t>As always, please make sure you are going online under the ACIP Recs Home page to stay up to date on any changes.</a:t>
            </a:r>
          </a:p>
          <a:p>
            <a:pPr marL="0" marR="0" lvl="0" indent="0" algn="l" defTabSz="1083993" rtl="0" eaLnBrk="1" fontAlgn="auto" latinLnBrk="0" hangingPunct="1">
              <a:lnSpc>
                <a:spcPct val="100000"/>
              </a:lnSpc>
              <a:spcBef>
                <a:spcPts val="0"/>
              </a:spcBef>
              <a:spcAft>
                <a:spcPts val="0"/>
              </a:spcAft>
              <a:buClrTx/>
              <a:buSzTx/>
              <a:buFontTx/>
              <a:buNone/>
              <a:tabLst/>
              <a:defRPr/>
            </a:pPr>
            <a:endParaRPr lang="en-US" sz="1200" b="1" dirty="0">
              <a:latin typeface="+mn-lt"/>
              <a:cs typeface="Arial" panose="020B0604020202020204" pitchFamily="34" charset="0"/>
            </a:endParaRPr>
          </a:p>
          <a:p>
            <a:pPr marL="347472" indent="-347472">
              <a:lnSpc>
                <a:spcPct val="100000"/>
              </a:lnSpc>
              <a:spcBef>
                <a:spcPts val="200"/>
              </a:spcBef>
            </a:pPr>
            <a:r>
              <a:rPr lang="en-US" sz="1200" b="1" i="1" dirty="0">
                <a:latin typeface="+mn-lt"/>
              </a:rPr>
              <a:t>August 3, 2023</a:t>
            </a:r>
            <a:endParaRPr lang="en-US" sz="1200" dirty="0">
              <a:latin typeface="+mn-lt"/>
            </a:endParaRPr>
          </a:p>
          <a:p>
            <a:pPr marL="342900" indent="-342900">
              <a:lnSpc>
                <a:spcPct val="100000"/>
              </a:lnSpc>
              <a:spcBef>
                <a:spcPts val="200"/>
              </a:spcBef>
              <a:buFont typeface="Arial" panose="020B0604020202020204" pitchFamily="34" charset="0"/>
              <a:buChar char="•"/>
            </a:pPr>
            <a:r>
              <a:rPr lang="en-US" sz="1200" i="1" dirty="0">
                <a:latin typeface="+mn-lt"/>
              </a:rPr>
              <a:t>Timing and Spacing of Immunobiologics</a:t>
            </a:r>
            <a:r>
              <a:rPr lang="en-US" sz="1200" i="1" u="none" strike="noStrike" dirty="0">
                <a:latin typeface="+mn-lt"/>
              </a:rPr>
              <a:t>: </a:t>
            </a:r>
            <a:r>
              <a:rPr lang="en-US" sz="1200" dirty="0">
                <a:latin typeface="+mn-lt"/>
              </a:rPr>
              <a:t>R</a:t>
            </a:r>
            <a:r>
              <a:rPr lang="en-US" sz="1200" b="0" i="0" dirty="0">
                <a:effectLst/>
                <a:latin typeface="+mn-lt"/>
              </a:rPr>
              <a:t>espiratory syncytial virus (RSV) vaccine was added to Table 3-1.</a:t>
            </a:r>
            <a:br>
              <a:rPr lang="en-US" sz="1200" b="0" i="0" dirty="0">
                <a:effectLst/>
                <a:latin typeface="+mn-lt"/>
              </a:rPr>
            </a:br>
            <a:endParaRPr lang="en-US" sz="1200" b="0" i="0" dirty="0">
              <a:effectLst/>
              <a:latin typeface="+mn-lt"/>
            </a:endParaRPr>
          </a:p>
          <a:p>
            <a:pPr marL="342900" indent="-342900">
              <a:lnSpc>
                <a:spcPct val="100000"/>
              </a:lnSpc>
              <a:spcBef>
                <a:spcPts val="200"/>
              </a:spcBef>
              <a:buFont typeface="Arial" panose="020B0604020202020204" pitchFamily="34" charset="0"/>
              <a:buChar char="•"/>
            </a:pPr>
            <a:r>
              <a:rPr lang="en-US" sz="1200" b="0" i="1" dirty="0">
                <a:effectLst/>
                <a:latin typeface="+mn-lt"/>
              </a:rPr>
              <a:t>Altered Immunocompetence:</a:t>
            </a:r>
            <a:r>
              <a:rPr lang="en-US" sz="1200" i="1" dirty="0">
                <a:latin typeface="+mn-lt"/>
              </a:rPr>
              <a:t> </a:t>
            </a:r>
            <a:r>
              <a:rPr lang="en-US" sz="1200" b="0" i="0" dirty="0">
                <a:effectLst/>
                <a:latin typeface="+mn-lt"/>
              </a:rPr>
              <a:t>Use of PCV15 and PCV20 vaccines in patients who have received hematopoietic stem cell transplants (HSCT) was added.</a:t>
            </a:r>
            <a:br>
              <a:rPr lang="en-US" sz="1200" b="0" i="0" dirty="0">
                <a:effectLst/>
                <a:latin typeface="+mn-lt"/>
              </a:rPr>
            </a:br>
            <a:endParaRPr lang="en-US" sz="1200" b="0" i="0" dirty="0">
              <a:effectLst/>
              <a:latin typeface="+mn-lt"/>
            </a:endParaRPr>
          </a:p>
          <a:p>
            <a:pPr marL="342900" indent="-342900">
              <a:lnSpc>
                <a:spcPct val="100000"/>
              </a:lnSpc>
              <a:spcBef>
                <a:spcPts val="200"/>
              </a:spcBef>
              <a:buFont typeface="Arial" panose="020B0604020202020204" pitchFamily="34" charset="0"/>
              <a:buChar char="•"/>
            </a:pPr>
            <a:r>
              <a:rPr lang="en-US" sz="1200" b="0" i="1" dirty="0">
                <a:effectLst/>
                <a:latin typeface="+mn-lt"/>
              </a:rPr>
              <a:t>Altered Immunocompetence:</a:t>
            </a:r>
            <a:r>
              <a:rPr lang="en-US" sz="1200" i="1" dirty="0">
                <a:latin typeface="+mn-lt"/>
              </a:rPr>
              <a:t> </a:t>
            </a:r>
            <a:r>
              <a:rPr lang="en-US" sz="1200" dirty="0">
                <a:latin typeface="+mn-lt"/>
              </a:rPr>
              <a:t>Th</a:t>
            </a:r>
            <a:r>
              <a:rPr lang="en-US" sz="1200" b="0" i="0" dirty="0">
                <a:effectLst/>
                <a:latin typeface="+mn-lt"/>
              </a:rPr>
              <a:t>e interval from recombinant zoster vaccine (RZV) to anti-B cell agents was added to harmonize with vaccine-specific recommendations.</a:t>
            </a:r>
          </a:p>
          <a:p>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mn-lt"/>
                <a:cs typeface="Segoe UI" panose="020B0502040204020203" pitchFamily="34" charset="0"/>
                <a:hlinkClick r:id="rId3"/>
              </a:rPr>
              <a:t>https://www.cdc.gov/vaccines/hcp/acip-recs/general-recs/index.html</a:t>
            </a:r>
            <a:r>
              <a:rPr lang="en-US" sz="1200" b="0" dirty="0">
                <a:latin typeface="+mn-lt"/>
                <a:cs typeface="Segoe UI" panose="020B0502040204020203"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mn-lt"/>
                <a:cs typeface="Arial" panose="020B0604020202020204" pitchFamily="34" charset="0"/>
              </a:rPr>
              <a:t>. </a:t>
            </a:r>
            <a:r>
              <a:rPr lang="en-US" sz="1200" b="0" dirty="0">
                <a:solidFill>
                  <a:prstClr val="black"/>
                </a:solidFill>
                <a:latin typeface="+mn-lt"/>
                <a:cs typeface="Segoe UI" panose="020B0502040204020203" pitchFamily="34" charset="0"/>
                <a:hlinkClick r:id="rId4"/>
              </a:rPr>
              <a:t>https://www.cdc.gov/vaccines/hcp/acip-recs/general-recs/general-recs-errata.html</a:t>
            </a:r>
            <a:r>
              <a:rPr lang="en-US" sz="1200" b="0" dirty="0">
                <a:solidFill>
                  <a:prstClr val="black"/>
                </a:solidFill>
                <a:latin typeface="+mn-lt"/>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800" b="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18</a:t>
            </a:fld>
            <a:endParaRPr lang="en-US"/>
          </a:p>
        </p:txBody>
      </p:sp>
    </p:spTree>
    <p:extLst>
      <p:ext uri="{BB962C8B-B14F-4D97-AF65-F5344CB8AC3E}">
        <p14:creationId xmlns:p14="http://schemas.microsoft.com/office/powerpoint/2010/main" val="258723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sz="1200" dirty="0">
                <a:latin typeface="+mn-lt"/>
                <a:cs typeface="Arial" panose="020B0604020202020204" pitchFamily="34" charset="0"/>
              </a:rPr>
              <a:t>***</a:t>
            </a:r>
            <a:r>
              <a:rPr lang="en-US" sz="1200" b="1" dirty="0">
                <a:latin typeface="+mn-lt"/>
                <a:cs typeface="Arial" panose="020B0604020202020204" pitchFamily="34" charset="0"/>
              </a:rPr>
              <a:t>Required for childcare attendance***</a:t>
            </a:r>
          </a:p>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The fourth dose may be administered as early as age 12 months, provided at least 6 months have elapsed since the third dose.  </a:t>
            </a:r>
            <a:endParaRPr lang="en-US" sz="1200" i="1" dirty="0">
              <a:latin typeface="+mn-lt"/>
              <a:cs typeface="Arial" panose="020B0604020202020204" pitchFamily="34" charset="0"/>
            </a:endParaRPr>
          </a:p>
          <a:p>
            <a:pPr marL="176405" indent="-176405" defTabSz="940826">
              <a:buFont typeface="Arial" panose="020B0604020202020204" pitchFamily="34" charset="0"/>
              <a:buChar char="•"/>
              <a:defRPr/>
            </a:pPr>
            <a:r>
              <a:rPr lang="en-US" sz="1200" i="1" dirty="0">
                <a:latin typeface="+mn-lt"/>
                <a:cs typeface="Arial" panose="020B0604020202020204" pitchFamily="34" charset="0"/>
              </a:rPr>
              <a:t>Inadvertent administration of fourth DTaP dose early</a:t>
            </a:r>
            <a:r>
              <a:rPr lang="en-US" sz="1200" dirty="0">
                <a:latin typeface="+mn-lt"/>
                <a:cs typeface="Arial" panose="020B0604020202020204" pitchFamily="34" charset="0"/>
              </a:rPr>
              <a:t>: If the fourth dose of DTaP was administered at least 4 months after the third dose of DTaP and the child was 12 months of age or older, it does not need to be repeated. </a:t>
            </a:r>
          </a:p>
          <a:p>
            <a:pPr marL="176405" indent="-176405">
              <a:buFont typeface="Arial" panose="020B0604020202020204" pitchFamily="34" charset="0"/>
              <a:buChar char="•"/>
            </a:pPr>
            <a:r>
              <a:rPr lang="en-US" sz="1200" dirty="0">
                <a:latin typeface="+mn-lt"/>
                <a:cs typeface="Arial" panose="020B0604020202020204" pitchFamily="34" charset="0"/>
              </a:rPr>
              <a:t>All pregnant women should receive a dose of Tdap during </a:t>
            </a:r>
            <a:r>
              <a:rPr lang="en-US" sz="1200" b="1" dirty="0">
                <a:latin typeface="+mn-lt"/>
                <a:cs typeface="Arial" panose="020B0604020202020204" pitchFamily="34" charset="0"/>
              </a:rPr>
              <a:t>EACH </a:t>
            </a:r>
            <a:r>
              <a:rPr lang="en-US" sz="1200" dirty="0">
                <a:latin typeface="+mn-lt"/>
                <a:cs typeface="Arial" panose="020B0604020202020204" pitchFamily="34" charset="0"/>
              </a:rPr>
              <a:t>pregnancy, irrespective of prior history of receiving Tdap. Per ACIP, it is recommended that the Tdap vaccination is administered early in the 27 through 36 week “window” to maximize passive antibody transfer to the infant. </a:t>
            </a:r>
            <a:r>
              <a:rPr lang="en-US" sz="1200" b="1" dirty="0">
                <a:latin typeface="+mn-lt"/>
                <a:cs typeface="Arial" panose="020B0604020202020204" pitchFamily="34" charset="0"/>
              </a:rPr>
              <a:t>If a dose is given early in that same pregnancy, do NOT repeat it at 27-36 weeks.  If not given during pregnancy, give Tdap immediately postpartum, if the patient has NEVER received a dose of Tdap before. Repeat postpartum vaccination is not an ACIP recommendation as it takes about 2 weeks after receipt of vaccine for mother to be protected, which can put her at risk of contracting or spreading the disease to her vulnerable newborn during this time. </a:t>
            </a:r>
          </a:p>
          <a:p>
            <a:pPr marL="176405" indent="-176405">
              <a:buFont typeface="Arial" panose="020B0604020202020204" pitchFamily="34" charset="0"/>
              <a:buChar char="•"/>
            </a:pPr>
            <a:r>
              <a:rPr lang="en-US" sz="1200" dirty="0">
                <a:latin typeface="+mn-lt"/>
                <a:cs typeface="Arial" panose="020B0604020202020204" pitchFamily="34" charset="0"/>
              </a:rPr>
              <a:t>No minimum interval between doses of Td and Tdap</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Catch up vaccination</a:t>
            </a:r>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DTaP 5</a:t>
            </a:r>
            <a:r>
              <a:rPr lang="en-US" sz="1200" b="1" i="1" baseline="30000" dirty="0">
                <a:latin typeface="+mn-lt"/>
                <a:cs typeface="Arial" panose="020B0604020202020204" pitchFamily="34" charset="0"/>
              </a:rPr>
              <a:t>th</a:t>
            </a:r>
            <a:r>
              <a:rPr lang="en-US" sz="1200" b="1" i="1" dirty="0">
                <a:latin typeface="+mn-lt"/>
                <a:cs typeface="Arial" panose="020B0604020202020204" pitchFamily="34" charset="0"/>
              </a:rPr>
              <a:t> dose/inadvertent administration </a:t>
            </a:r>
          </a:p>
          <a:p>
            <a:pPr marL="176405" indent="-176405">
              <a:buFont typeface="Arial" panose="020B0604020202020204" pitchFamily="34" charset="0"/>
              <a:buChar char="•"/>
            </a:pPr>
            <a:r>
              <a:rPr lang="en-US" sz="1200" b="0" i="0" dirty="0">
                <a:latin typeface="+mn-lt"/>
                <a:cs typeface="Arial" panose="020B0604020202020204" pitchFamily="34" charset="0"/>
              </a:rPr>
              <a:t>A 5</a:t>
            </a:r>
            <a:r>
              <a:rPr lang="en-US" sz="1200" b="0" i="0" baseline="30000" dirty="0">
                <a:latin typeface="+mn-lt"/>
                <a:cs typeface="Arial" panose="020B0604020202020204" pitchFamily="34" charset="0"/>
              </a:rPr>
              <a:t>th</a:t>
            </a:r>
            <a:r>
              <a:rPr lang="en-US" sz="1200" b="0" i="0" dirty="0">
                <a:latin typeface="+mn-lt"/>
                <a:cs typeface="Arial" panose="020B0604020202020204" pitchFamily="34" charset="0"/>
              </a:rPr>
              <a:t> dose of DTaP is not necessary if dose 4 was administered at age 4 years or older </a:t>
            </a:r>
            <a:r>
              <a:rPr lang="en-US" sz="1200" b="1" i="0" dirty="0">
                <a:latin typeface="+mn-lt"/>
                <a:cs typeface="Arial" panose="020B0604020202020204" pitchFamily="34" charset="0"/>
              </a:rPr>
              <a:t>and at least 6 months after 3</a:t>
            </a:r>
            <a:r>
              <a:rPr lang="en-US" sz="1200" b="1" i="0" baseline="30000" dirty="0">
                <a:latin typeface="+mn-lt"/>
                <a:cs typeface="Arial" panose="020B0604020202020204" pitchFamily="34" charset="0"/>
              </a:rPr>
              <a:t>rd</a:t>
            </a:r>
            <a:r>
              <a:rPr lang="en-US" sz="1200" b="1" i="0" dirty="0">
                <a:latin typeface="+mn-lt"/>
                <a:cs typeface="Arial" panose="020B0604020202020204" pitchFamily="34" charset="0"/>
              </a:rPr>
              <a:t> dose.</a:t>
            </a:r>
          </a:p>
          <a:p>
            <a:pPr marL="176405" indent="-176405" defTabSz="940826">
              <a:buFont typeface="Arial" panose="020B0604020202020204" pitchFamily="34" charset="0"/>
              <a:buChar char="•"/>
              <a:defRPr/>
            </a:pPr>
            <a:r>
              <a:rPr lang="en-US" sz="1200" b="0" i="0" dirty="0">
                <a:latin typeface="+mn-lt"/>
                <a:cs typeface="Arial" panose="020B0604020202020204" pitchFamily="34" charset="0"/>
              </a:rPr>
              <a:t>DTaP inadvertently administered to children ages 7-9 years, DTaP may count as part of the catch-up series; routine Tdap dose at age 11-12 years old should be administered. For children ages 10-18 years, the DTaP dose will be counted as the adolescent Tdap dose. </a:t>
            </a:r>
          </a:p>
          <a:p>
            <a:pPr marL="171450" indent="-171450">
              <a:lnSpc>
                <a:spcPct val="100000"/>
              </a:lnSpc>
              <a:spcBef>
                <a:spcPts val="200"/>
              </a:spcBef>
              <a:buFont typeface="Arial" panose="020B0604020202020204" pitchFamily="34" charset="0"/>
              <a:buChar char="•"/>
            </a:pPr>
            <a:r>
              <a:rPr lang="en-US" sz="1200" dirty="0"/>
              <a:t>Children and adolescents </a:t>
            </a:r>
            <a:r>
              <a:rPr lang="en-US" sz="1200" b="1" dirty="0"/>
              <a:t>ages 7 through 18 years </a:t>
            </a:r>
            <a:r>
              <a:rPr lang="en-US" sz="1200" dirty="0"/>
              <a:t>who are not fully vaccinated with DTaP, </a:t>
            </a:r>
            <a:r>
              <a:rPr lang="en-US" sz="1200" b="1" dirty="0"/>
              <a:t>should</a:t>
            </a:r>
            <a:r>
              <a:rPr lang="en-US" sz="1200" dirty="0"/>
              <a:t> receive 1 dose of Tdap as part of the catch-up series; Td or Tdap should be used if additional doses are indicated</a:t>
            </a:r>
            <a:endParaRPr lang="en-US" sz="1200" b="1" i="1" dirty="0">
              <a:latin typeface="+mn-lt"/>
              <a:cs typeface="Arial" panose="020B0604020202020204" pitchFamily="34" charset="0"/>
            </a:endParaRPr>
          </a:p>
          <a:p>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One dose of Tdap</a:t>
            </a:r>
          </a:p>
          <a:p>
            <a:pPr marL="176405" indent="-176405">
              <a:buFont typeface="Arial" panose="020B0604020202020204" pitchFamily="34" charset="0"/>
              <a:buChar char="•"/>
            </a:pPr>
            <a:r>
              <a:rPr lang="en-US" sz="1200" dirty="0">
                <a:latin typeface="+mn-lt"/>
                <a:cs typeface="Arial" panose="020B0604020202020204" pitchFamily="34" charset="0"/>
              </a:rPr>
              <a:t>For children and adolescents starting at 11 or 12 years of age; Tdap can be administered regardless of the interval since the last tetanus and diphtheria toxoid-containing vaccine. </a:t>
            </a:r>
            <a:r>
              <a:rPr lang="en-US" sz="1200" b="1" u="sng" dirty="0">
                <a:latin typeface="+mn-lt"/>
                <a:cs typeface="Arial" panose="020B0604020202020204" pitchFamily="34" charset="0"/>
              </a:rPr>
              <a:t>Children aged 7 through 9 years who receive Tdap as part of a catch-up series should be given an additional Tdap for the routinely recommended adolescent dose at 11-12 years of age.**  However, children aged 10 that receive a dose of Tdap as part of the catch-up series, do not need to receive the routine Tdap dose at ages 11-12. </a:t>
            </a:r>
          </a:p>
          <a:p>
            <a:pPr marL="176405" indent="-176405">
              <a:buFont typeface="Arial" panose="020B0604020202020204" pitchFamily="34" charset="0"/>
              <a:buChar char="•"/>
            </a:pPr>
            <a:r>
              <a:rPr lang="en-US" sz="1200" dirty="0"/>
              <a:t>Adolescents </a:t>
            </a:r>
            <a:r>
              <a:rPr lang="en-US" sz="1200" b="1" dirty="0"/>
              <a:t>ages 13 through 18 years </a:t>
            </a:r>
            <a:r>
              <a:rPr lang="en-US" sz="1200" dirty="0"/>
              <a:t>who have not received Tdap </a:t>
            </a:r>
            <a:r>
              <a:rPr lang="en-US" sz="1200" b="1" dirty="0"/>
              <a:t>should</a:t>
            </a:r>
            <a:r>
              <a:rPr lang="en-US" sz="1200" dirty="0"/>
              <a:t> receive 1 booster dose</a:t>
            </a:r>
          </a:p>
          <a:p>
            <a:pPr marL="0" indent="0" defTabSz="940826">
              <a:buFont typeface="Arial" panose="020B0604020202020204" pitchFamily="34" charset="0"/>
              <a:buNone/>
              <a:defRPr/>
            </a:pPr>
            <a:endParaRPr lang="en-US" sz="1200" b="0" dirty="0">
              <a:latin typeface="+mn-lt"/>
              <a:cs typeface="Arial" panose="020B0604020202020204" pitchFamily="34" charset="0"/>
            </a:endParaRPr>
          </a:p>
          <a:p>
            <a:pPr marL="0" indent="0" defTabSz="940826">
              <a:buFont typeface="Arial" panose="020B0604020202020204" pitchFamily="34" charset="0"/>
              <a:buNone/>
              <a:defRPr/>
            </a:pPr>
            <a:endParaRPr lang="en-US" sz="1200" b="1" dirty="0">
              <a:latin typeface="+mn-lt"/>
              <a:cs typeface="Arial" panose="020B0604020202020204" pitchFamily="34" charset="0"/>
            </a:endParaRPr>
          </a:p>
          <a:p>
            <a:pPr defTabSz="1083993">
              <a:defRPr/>
            </a:pPr>
            <a:r>
              <a:rPr lang="en-US" sz="1200" b="1" dirty="0">
                <a:latin typeface="+mn-lt"/>
                <a:cs typeface="Arial" panose="020B0604020202020204" pitchFamily="34" charset="0"/>
              </a:rPr>
              <a:t>Special situations</a:t>
            </a:r>
          </a:p>
          <a:p>
            <a:pPr marL="171450" indent="-171450" defTabSz="1083993">
              <a:buFont typeface="Arial" panose="020B0604020202020204" pitchFamily="34" charset="0"/>
              <a:buChar char="•"/>
              <a:defRPr/>
            </a:pPr>
            <a:r>
              <a:rPr lang="en-US" sz="1200" b="0" dirty="0">
                <a:latin typeface="+mn-lt"/>
                <a:cs typeface="Arial" panose="020B0604020202020204" pitchFamily="34" charset="0"/>
              </a:rPr>
              <a:t>Wound management in persons aged 7 years or older with history of 3 or more doses of tetanus-toxoid-containing vaccine: For clean and minor wounds, administer Tdap or Td if more than 10 years since last dose of tetanus-toxoid containing vaccine; for all other wounds, administer Tdap or Td if more than 5 years since last dose of tetanus-toxoid containing vaccine. Tdap is preferred for persons aged 11 years or older who have not previously received Tdap or whose Tdap history is unknown. If a tetanus-toxoid-containing vaccine is indicated for a pregnant adolescent, use Tdap.</a:t>
            </a:r>
            <a:endParaRPr lang="en-US" sz="1200" b="1" dirty="0">
              <a:latin typeface="+mn-lt"/>
              <a:cs typeface="Arial" panose="020B0604020202020204" pitchFamily="34" charset="0"/>
            </a:endParaRPr>
          </a:p>
          <a:p>
            <a:pPr defTabSz="1083993">
              <a:defRPr/>
            </a:pPr>
            <a:endParaRPr lang="en-US" sz="1200" b="1" dirty="0">
              <a:latin typeface="+mn-lt"/>
              <a:cs typeface="Arial" panose="020B0604020202020204" pitchFamily="34" charset="0"/>
            </a:endParaRPr>
          </a:p>
          <a:p>
            <a:pPr defTabSz="1083993">
              <a:defRPr/>
            </a:pPr>
            <a:r>
              <a:rPr lang="en-US" sz="1200" b="1" dirty="0">
                <a:latin typeface="+mn-lt"/>
                <a:cs typeface="Arial" panose="020B0604020202020204" pitchFamily="34" charset="0"/>
              </a:rPr>
              <a:t>Additional Info:</a:t>
            </a:r>
          </a:p>
          <a:p>
            <a:pPr defTabSz="1083993">
              <a:defRPr/>
            </a:pPr>
            <a:r>
              <a:rPr lang="en-US" sz="1200" dirty="0">
                <a:latin typeface="+mn-lt"/>
                <a:cs typeface="Arial" panose="020B0604020202020204" pitchFamily="34" charset="0"/>
              </a:rPr>
              <a:t>Adacel is licensed for persons 10 through 64 years</a:t>
            </a:r>
          </a:p>
          <a:p>
            <a:pPr eaLnBrk="1" hangingPunct="1"/>
            <a:r>
              <a:rPr lang="en-US" sz="1200" dirty="0">
                <a:latin typeface="+mn-lt"/>
                <a:cs typeface="Arial" panose="020B0604020202020204" pitchFamily="34" charset="0"/>
              </a:rPr>
              <a:t>Boostrix is licensed for persons 10 years and older  </a:t>
            </a:r>
          </a:p>
          <a:p>
            <a:pPr eaLnBrk="1" hangingPunct="1"/>
            <a:endParaRPr lang="en-US" sz="1200" dirty="0">
              <a:latin typeface="+mn-lt"/>
              <a:cs typeface="Arial" panose="020B0604020202020204" pitchFamily="34" charset="0"/>
            </a:endParaRPr>
          </a:p>
          <a:p>
            <a:pPr defTabSz="1083993">
              <a:defRPr/>
            </a:pPr>
            <a:r>
              <a:rPr lang="en-US" sz="1200" i="1" dirty="0">
                <a:latin typeface="+mn-lt"/>
                <a:cs typeface="Arial" panose="020B0604020202020204" pitchFamily="34" charset="0"/>
              </a:rPr>
              <a:t>For adults 65 years and older Boostrix should be used, when feasible; however, either vaccine product provides protection and is considered valid.</a:t>
            </a:r>
          </a:p>
          <a:p>
            <a:endParaRPr lang="en-US" sz="1200" dirty="0">
              <a:latin typeface="+mn-lt"/>
              <a:cs typeface="Arial" panose="020B0604020202020204" pitchFamily="34" charset="0"/>
            </a:endParaRPr>
          </a:p>
          <a:p>
            <a:pPr defTabSz="940826">
              <a:defRPr/>
            </a:pPr>
            <a:endParaRPr lang="en-US" sz="1200" b="1" i="0" u="none" dirty="0">
              <a:latin typeface="+mn-lt"/>
              <a:cs typeface="Arial" panose="020B0604020202020204" pitchFamily="34" charset="0"/>
            </a:endParaRPr>
          </a:p>
          <a:p>
            <a:pPr defTabSz="940826">
              <a:defRPr/>
            </a:pPr>
            <a:r>
              <a:rPr lang="en-US" sz="1200" b="1" i="0" u="none" dirty="0">
                <a:latin typeface="+mn-lt"/>
                <a:cs typeface="Arial" panose="020B0604020202020204" pitchFamily="34" charset="0"/>
              </a:rPr>
              <a:t>Notes:</a:t>
            </a:r>
          </a:p>
          <a:p>
            <a:pPr marL="176405" indent="-176405" defTabSz="940826">
              <a:buFont typeface="Arial" panose="020B0604020202020204" pitchFamily="34" charset="0"/>
              <a:buChar char="•"/>
              <a:defRPr/>
            </a:pPr>
            <a:r>
              <a:rPr lang="en-US" sz="1200" b="0" i="1" dirty="0">
                <a:latin typeface="+mn-lt"/>
                <a:cs typeface="Arial" panose="020B0604020202020204" pitchFamily="34" charset="0"/>
              </a:rPr>
              <a:t>5</a:t>
            </a:r>
            <a:r>
              <a:rPr lang="en-US" sz="1200" b="0" i="1" baseline="30000" dirty="0">
                <a:latin typeface="+mn-lt"/>
                <a:cs typeface="Arial" panose="020B0604020202020204" pitchFamily="34" charset="0"/>
              </a:rPr>
              <a:t>th</a:t>
            </a:r>
            <a:r>
              <a:rPr lang="en-US" sz="1200" b="0" i="1" dirty="0">
                <a:latin typeface="+mn-lt"/>
                <a:cs typeface="Arial" panose="020B0604020202020204" pitchFamily="34" charset="0"/>
              </a:rPr>
              <a:t> dose of DTaP is not necessary if dose 4 was administer at age 4 years or older and at least 6 months after 3</a:t>
            </a:r>
            <a:r>
              <a:rPr lang="en-US" sz="1200" b="0" i="1" baseline="30000" dirty="0">
                <a:latin typeface="+mn-lt"/>
                <a:cs typeface="Arial" panose="020B0604020202020204" pitchFamily="34" charset="0"/>
              </a:rPr>
              <a:t>rd</a:t>
            </a:r>
            <a:r>
              <a:rPr lang="en-US" sz="1200" b="0" i="1" dirty="0">
                <a:latin typeface="+mn-lt"/>
                <a:cs typeface="Arial" panose="020B0604020202020204" pitchFamily="34" charset="0"/>
              </a:rPr>
              <a:t> dose. </a:t>
            </a:r>
          </a:p>
          <a:p>
            <a:pPr marL="176405" indent="-176405" defTabSz="940826">
              <a:buFont typeface="Arial" panose="020B0604020202020204" pitchFamily="34" charset="0"/>
              <a:buChar char="•"/>
              <a:defRPr/>
            </a:pPr>
            <a:r>
              <a:rPr lang="en-US" sz="1200" b="0" i="0" dirty="0">
                <a:latin typeface="+mn-lt"/>
                <a:cs typeface="Arial" panose="020B0604020202020204" pitchFamily="34" charset="0"/>
              </a:rPr>
              <a:t>DTaP inadvertently administered to children ages 7-9 years, DTaP may count as part of the catch-up series; routine Tdap dose at age 11-12 years old should be administered. For children ages 10-18 years, the DTaP dose will be counted as the adolescent Tdap dose. </a:t>
            </a:r>
            <a:endParaRPr lang="en-US" sz="1200" b="0" i="1" dirty="0">
              <a:latin typeface="+mn-lt"/>
              <a:cs typeface="Arial" panose="020B0604020202020204" pitchFamily="34" charset="0"/>
            </a:endParaRPr>
          </a:p>
          <a:p>
            <a:pPr marL="176405" indent="-176405" defTabSz="940826">
              <a:buFont typeface="Arial" panose="020B0604020202020204" pitchFamily="34" charset="0"/>
              <a:buChar char="•"/>
              <a:defRPr/>
            </a:pPr>
            <a:r>
              <a:rPr lang="en-US" sz="1200" b="0" i="0" dirty="0">
                <a:latin typeface="+mn-lt"/>
                <a:cs typeface="Arial" panose="020B0604020202020204" pitchFamily="34" charset="0"/>
              </a:rPr>
              <a:t>either Td or Tdap is allowed as an option for decennial tetanus booster doses and catch-up series doses in persons who have previously received Tdap. </a:t>
            </a:r>
          </a:p>
          <a:p>
            <a:pPr marL="176405" indent="-176405" defTabSz="940826">
              <a:buFont typeface="Arial" panose="020B0604020202020204" pitchFamily="34" charset="0"/>
              <a:buChar char="•"/>
              <a:defRPr/>
            </a:pPr>
            <a:r>
              <a:rPr lang="en-US" sz="1200" u="none" dirty="0">
                <a:latin typeface="+mn-lt"/>
                <a:cs typeface="Arial" panose="020B0604020202020204" pitchFamily="34" charset="0"/>
              </a:rPr>
              <a:t>Children aged 7 through 9 years who receive Tdap as part of a catch-up series </a:t>
            </a:r>
            <a:r>
              <a:rPr lang="en-US" sz="1200" b="1" u="none" dirty="0">
                <a:latin typeface="+mn-lt"/>
                <a:cs typeface="Arial" panose="020B0604020202020204" pitchFamily="34" charset="0"/>
              </a:rPr>
              <a:t>should</a:t>
            </a:r>
            <a:r>
              <a:rPr lang="en-US" sz="1200" u="none" dirty="0">
                <a:latin typeface="+mn-lt"/>
                <a:cs typeface="Arial" panose="020B0604020202020204" pitchFamily="34" charset="0"/>
              </a:rPr>
              <a:t> be given an additional Tdap for the routinely recommended adolescent dose at 11-12 years of age.**  However, children aged 10 that receive a dose of Tdap as part of the catch-up series</a:t>
            </a:r>
            <a:r>
              <a:rPr lang="en-US" sz="1200" b="0" u="none" dirty="0">
                <a:latin typeface="+mn-lt"/>
                <a:cs typeface="Arial" panose="020B0604020202020204" pitchFamily="34" charset="0"/>
              </a:rPr>
              <a:t>, </a:t>
            </a:r>
            <a:r>
              <a:rPr lang="en-US" sz="1200" b="1" u="none" dirty="0">
                <a:latin typeface="+mn-lt"/>
                <a:cs typeface="Arial" panose="020B0604020202020204" pitchFamily="34" charset="0"/>
              </a:rPr>
              <a:t>do not </a:t>
            </a:r>
            <a:r>
              <a:rPr lang="en-US" sz="1200" u="none" dirty="0">
                <a:latin typeface="+mn-lt"/>
                <a:cs typeface="Arial" panose="020B0604020202020204" pitchFamily="34" charset="0"/>
              </a:rPr>
              <a:t>need to receive the routine Tdap dose at ages 11-12; it will be counted as the adolescent Tdap booster. </a:t>
            </a:r>
            <a:endParaRPr lang="en-US" sz="1200" dirty="0">
              <a:latin typeface="+mn-lt"/>
              <a:cs typeface="Arial" panose="020B0604020202020204" pitchFamily="34" charset="0"/>
            </a:endParaRPr>
          </a:p>
          <a:p>
            <a:endParaRPr lang="en-US" sz="1200"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endParaRPr lang="en-US" sz="1200" b="1" dirty="0">
              <a:latin typeface="+mn-lt"/>
            </a:endParaRPr>
          </a:p>
          <a:p>
            <a:pPr eaLnBrk="1" hangingPunct="1"/>
            <a:r>
              <a:rPr lang="en-US" sz="1200" dirty="0">
                <a:latin typeface="+mn-lt"/>
              </a:rPr>
              <a:t>The diphtheria germ lives in the throat and mouth of the infected person. The disease is spread through direct contact with the infected person. We don’t see as much of this disease in the United States now.</a:t>
            </a:r>
          </a:p>
          <a:p>
            <a:pPr eaLnBrk="1" hangingPunct="1"/>
            <a:endParaRPr lang="en-US" sz="1200" dirty="0">
              <a:latin typeface="+mn-lt"/>
            </a:endParaRPr>
          </a:p>
          <a:p>
            <a:pPr eaLnBrk="1" hangingPunct="1"/>
            <a:r>
              <a:rPr lang="en-US" sz="1200" dirty="0">
                <a:latin typeface="+mn-lt"/>
              </a:rPr>
              <a:t>The tetanus germ lives in dirt and the intestines and the feces of animals. The germ enters the body through cuts, punctures, burns, and other wounds. However, there are still outbreaks throughout the world, and the danger is for an international traveler to bring infection into the US. Most cases of tetanus reported occur in adults who have not been immunized or who are under immunized; i.e., they have not received boosters to maintain a level of protection.                    </a:t>
            </a:r>
          </a:p>
          <a:p>
            <a:pPr eaLnBrk="1" hangingPunct="1"/>
            <a:endParaRPr lang="en-US" sz="1200" dirty="0">
              <a:latin typeface="+mn-lt"/>
            </a:endParaRPr>
          </a:p>
          <a:p>
            <a:pPr eaLnBrk="1" hangingPunct="1"/>
            <a:r>
              <a:rPr lang="en-US" sz="1200" dirty="0">
                <a:latin typeface="+mn-lt"/>
              </a:rPr>
              <a:t>The pertussis germ lives in the mouth, nose, and throat of the infected person. The germ is spread from person to person by coughing and sneezing. Pertussis vaccine is given to prevent pertussis in infants and children. Other complications include pneumonia, seizures, and death.  Adults may also get pertussis, but they usually do not get very sick and may not be aware they have the disease. </a:t>
            </a:r>
          </a:p>
          <a:p>
            <a:endParaRPr lang="en-US" sz="1200" b="1" dirty="0">
              <a:latin typeface="+mn-lt"/>
              <a:cs typeface="Arial" panose="020B0604020202020204" pitchFamily="34" charset="0"/>
            </a:endParaRPr>
          </a:p>
          <a:p>
            <a:pPr eaLnBrk="1" hangingPunct="1"/>
            <a:r>
              <a:rPr lang="en-US" sz="1200" b="1" dirty="0">
                <a:latin typeface="+mn-lt"/>
                <a:cs typeface="Arial" panose="020B0604020202020204" pitchFamily="34" charset="0"/>
              </a:rPr>
              <a:t>Job Aids: </a:t>
            </a:r>
            <a:r>
              <a:rPr lang="en-US" sz="1200" b="0" dirty="0">
                <a:latin typeface="+mn-lt"/>
                <a:cs typeface="Arial" panose="020B0604020202020204" pitchFamily="34" charset="0"/>
              </a:rPr>
              <a:t>catch-up guidance in slide links above </a:t>
            </a:r>
            <a:endParaRPr lang="en-US" sz="1200" b="1" dirty="0">
              <a:latin typeface="+mn-lt"/>
              <a:cs typeface="Arial" panose="020B0604020202020204" pitchFamily="34" charset="0"/>
            </a:endParaRPr>
          </a:p>
          <a:p>
            <a:pPr eaLnBrk="1" hangingPunct="1"/>
            <a:endParaRPr lang="en-US" sz="1200" b="1" dirty="0">
              <a:latin typeface="+mn-lt"/>
              <a:cs typeface="Arial" panose="020B0604020202020204" pitchFamily="34" charset="0"/>
            </a:endParaRPr>
          </a:p>
          <a:p>
            <a:pPr eaLnBrk="1" hangingPunct="1"/>
            <a:r>
              <a:rPr lang="en-US" sz="1200" b="1" dirty="0">
                <a:latin typeface="+mn-lt"/>
                <a:cs typeface="Arial" panose="020B0604020202020204" pitchFamily="34" charset="0"/>
              </a:rPr>
              <a:t>References:</a:t>
            </a:r>
          </a:p>
          <a:p>
            <a:pPr marL="235207" indent="-235207" defTabSz="940826">
              <a:buFontTx/>
              <a:buAutoNum type="arabicPeriod"/>
              <a:defRPr/>
            </a:pPr>
            <a:r>
              <a:rPr lang="en-US" sz="1200" u="sng" dirty="0">
                <a:latin typeface="+mn-lt"/>
                <a:cs typeface="Arial" panose="020B0604020202020204" pitchFamily="34" charset="0"/>
              </a:rPr>
              <a:t>Prevention of Pertussis, Tetanus, and Diphtheria with Vaccines in the United States: Recommendations of the Advisory Committee on Immunization Practices (ACIP)</a:t>
            </a:r>
            <a:r>
              <a:rPr lang="en-US" sz="1200" dirty="0">
                <a:latin typeface="+mn-lt"/>
                <a:cs typeface="Arial" panose="020B0604020202020204" pitchFamily="34" charset="0"/>
              </a:rPr>
              <a:t>; MMWR/ April 27, 2018 / 67 (2);1-44</a:t>
            </a:r>
          </a:p>
          <a:p>
            <a:pPr marL="235207" indent="-235207" defTabSz="940826">
              <a:buFontTx/>
              <a:buAutoNum type="arabicPeriod"/>
              <a:defRPr/>
            </a:pPr>
            <a:r>
              <a:rPr lang="en-US" sz="1200" u="sng" dirty="0">
                <a:latin typeface="+mn-lt"/>
                <a:cs typeface="Arial" panose="020B0604020202020204" pitchFamily="34" charset="0"/>
              </a:rPr>
              <a:t>Use of Tetanus Toxoid, Reduced Diphtheria Toxoid, and Acellular Pertussis Vaccines: Updated Recommendations of the Advisory Committee on Immunization Practices (ACIP) — United States, 2019</a:t>
            </a:r>
            <a:r>
              <a:rPr lang="en-US" sz="1200" dirty="0">
                <a:latin typeface="+mn-lt"/>
                <a:cs typeface="Arial" panose="020B0604020202020204" pitchFamily="34" charset="0"/>
              </a:rPr>
              <a:t>; MMWR/ January 24, 2020 / 69(3);77-83</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4"/>
              </a:rPr>
              <a:t>https://www.cdc.gov/vaccines/schedules/downloads/child/job-aids/dtap.pdf</a:t>
            </a:r>
            <a:r>
              <a:rPr lang="en-US" sz="1200" b="0" dirty="0">
                <a:latin typeface="+mn-lt"/>
                <a:ea typeface="Segoe UI" panose="020B0502040204020203" pitchFamily="34" charset="0"/>
                <a:cs typeface="Segoe UI" panose="020B0502040204020203" pitchFamily="34" charset="0"/>
              </a:rPr>
              <a:t> </a:t>
            </a:r>
            <a:r>
              <a:rPr lang="en-US" sz="1200" b="0" u="none" dirty="0">
                <a:latin typeface="+mn-lt"/>
                <a:ea typeface="Segoe UI" panose="020B0502040204020203" pitchFamily="34" charset="0"/>
                <a:cs typeface="Segoe UI" panose="020B0502040204020203" pitchFamily="34" charset="0"/>
              </a:rPr>
              <a:t>  </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rPr>
              <a:t> </a:t>
            </a:r>
            <a:r>
              <a:rPr lang="en-US" sz="1200" b="0" dirty="0">
                <a:latin typeface="+mn-lt"/>
                <a:ea typeface="Segoe UI" panose="020B0502040204020203" pitchFamily="34" charset="0"/>
                <a:cs typeface="Segoe UI" panose="020B0502040204020203" pitchFamily="34" charset="0"/>
                <a:hlinkClick r:id="rId5"/>
              </a:rPr>
              <a:t>https://www.cdc.gov/vaccines/schedules/downloads/child/job-aids/tdap-1.pdf</a:t>
            </a:r>
            <a:r>
              <a:rPr lang="en-US" sz="1200" b="0" dirty="0">
                <a:latin typeface="+mn-lt"/>
                <a:ea typeface="Segoe UI" panose="020B0502040204020203" pitchFamily="34" charset="0"/>
                <a:cs typeface="Segoe UI" panose="020B0502040204020203" pitchFamily="34" charset="0"/>
              </a:rPr>
              <a:t> </a:t>
            </a:r>
          </a:p>
          <a:p>
            <a:pPr marL="235207" marR="0" lvl="0" indent="-235207" algn="l" defTabSz="940826"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6"/>
              </a:rPr>
              <a:t>https://www.cdc.gov/vaccines/schedules/downloads/child/job-aids/tdap-2.pdf</a:t>
            </a:r>
            <a:r>
              <a:rPr lang="en-US" sz="1200" b="0" dirty="0">
                <a:latin typeface="+mn-lt"/>
                <a:ea typeface="Segoe UI" panose="020B0502040204020203" pitchFamily="34" charset="0"/>
                <a:cs typeface="Segoe UI" panose="020B0502040204020203" pitchFamily="34" charset="0"/>
              </a:rPr>
              <a:t> </a:t>
            </a:r>
            <a:endParaRPr lang="en-US" sz="1200" b="0" dirty="0">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19</a:t>
            </a:fld>
            <a:endParaRPr lang="en-US"/>
          </a:p>
        </p:txBody>
      </p:sp>
    </p:spTree>
    <p:extLst>
      <p:ext uri="{BB962C8B-B14F-4D97-AF65-F5344CB8AC3E}">
        <p14:creationId xmlns:p14="http://schemas.microsoft.com/office/powerpoint/2010/main" val="18540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Let’s review our objectives.  At the end of this presentation, participants will be able to: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Recall the role vaccines have played in preventing diseases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Discuss the importance of vaccines for children, adolescents, and adults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Discuss the role of a vaccine champion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List at least two reliable sources for immunization information</a:t>
            </a:r>
          </a:p>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2</a:t>
            </a:fld>
            <a:endParaRPr lang="en-US"/>
          </a:p>
        </p:txBody>
      </p:sp>
    </p:spTree>
    <p:extLst>
      <p:ext uri="{BB962C8B-B14F-4D97-AF65-F5344CB8AC3E}">
        <p14:creationId xmlns:p14="http://schemas.microsoft.com/office/powerpoint/2010/main" val="3820881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a:effectLst/>
                <a:latin typeface="+mn-lt"/>
              </a:rPr>
              <a:t>Sanofi has increased their available U.S. supply of </a:t>
            </a:r>
            <a:r>
              <a:rPr lang="en-US" sz="1200" b="0" i="0" dirty="0" err="1">
                <a:effectLst/>
                <a:latin typeface="+mn-lt"/>
              </a:rPr>
              <a:t>Tenivac</a:t>
            </a:r>
            <a:r>
              <a:rPr lang="en-US" sz="1200" b="0" i="0" dirty="0">
                <a:effectLst/>
                <a:latin typeface="+mn-lt"/>
              </a:rPr>
              <a:t>®. However, it is still anticipated that the </a:t>
            </a:r>
            <a:r>
              <a:rPr lang="en-US" sz="1200" b="1" i="0" dirty="0">
                <a:effectLst/>
                <a:latin typeface="+mn-lt"/>
              </a:rPr>
              <a:t>supply of Td</a:t>
            </a:r>
            <a:r>
              <a:rPr lang="en-US" sz="1200" b="0" i="0" dirty="0">
                <a:effectLst/>
                <a:latin typeface="+mn-lt"/>
              </a:rPr>
              <a:t> vaccine in the U.S. market will be </a:t>
            </a:r>
            <a:r>
              <a:rPr lang="en-US" sz="1200" b="1" i="0" dirty="0">
                <a:effectLst/>
                <a:latin typeface="+mn-lt"/>
              </a:rPr>
              <a:t>constrained during 2024</a:t>
            </a:r>
            <a:r>
              <a:rPr lang="en-US" sz="1200" b="0" i="0" dirty="0">
                <a:effectLst/>
                <a:latin typeface="+mn-lt"/>
              </a:rPr>
              <a:t>.</a:t>
            </a:r>
          </a:p>
          <a:p>
            <a:pPr marL="171450" indent="-171450" algn="l">
              <a:buFont typeface="Arial" panose="020B0604020202020204" pitchFamily="34" charset="0"/>
              <a:buChar char="•"/>
            </a:pPr>
            <a:r>
              <a:rPr lang="en-US" sz="1200" b="0" i="0" dirty="0">
                <a:effectLst/>
                <a:latin typeface="+mn-lt"/>
              </a:rPr>
              <a:t>Temporary ordering controls are currently in place in the public and private sectors to help manage the gap in supply. Diphtheria, tetanus, and acellular pertussis (Tdap) vaccines are currently available without supply constraints.</a:t>
            </a:r>
          </a:p>
          <a:p>
            <a:pPr algn="l"/>
            <a:endParaRPr lang="en-US" sz="1200" b="0" i="0" dirty="0">
              <a:effectLst/>
              <a:latin typeface="+mn-lt"/>
            </a:endParaRPr>
          </a:p>
          <a:p>
            <a:pPr algn="l"/>
            <a:r>
              <a:rPr lang="en-US" sz="1200" b="1" i="0" dirty="0">
                <a:effectLst/>
                <a:latin typeface="+mn-lt"/>
              </a:rPr>
              <a:t>Guidance for vaccination providers:</a:t>
            </a:r>
          </a:p>
          <a:p>
            <a:pPr marL="0" indent="0" algn="l">
              <a:buFont typeface="Arial" panose="020B0604020202020204" pitchFamily="34" charset="0"/>
              <a:buNone/>
            </a:pPr>
            <a:r>
              <a:rPr lang="en-US" sz="1200" b="0" i="0" dirty="0">
                <a:effectLst/>
                <a:latin typeface="+mn-lt"/>
              </a:rPr>
              <a:t>The limited supply of Td vaccine needs to be preserved for those with a contraindication to receiving pertussis-containing vaccines.</a:t>
            </a:r>
            <a:r>
              <a:rPr lang="en-US" sz="1200" b="1" i="0" dirty="0">
                <a:effectLst/>
                <a:latin typeface="+mn-lt"/>
              </a:rPr>
              <a:t> </a:t>
            </a:r>
            <a:endParaRPr lang="en-US" sz="1200" b="0" i="0" dirty="0">
              <a:effectLst/>
              <a:latin typeface="+mn-lt"/>
            </a:endParaRPr>
          </a:p>
          <a:p>
            <a:pPr marL="171450" indent="-171450" algn="l">
              <a:buFont typeface="Arial" panose="020B0604020202020204" pitchFamily="34" charset="0"/>
              <a:buChar char="•"/>
            </a:pPr>
            <a:r>
              <a:rPr lang="en-US" sz="1200" b="1" i="0" dirty="0">
                <a:effectLst/>
                <a:latin typeface="+mn-lt"/>
              </a:rPr>
              <a:t>Transition to use of Tdap </a:t>
            </a:r>
            <a:r>
              <a:rPr lang="en-US" sz="1200" b="0" i="0" dirty="0">
                <a:effectLst/>
                <a:latin typeface="+mn-lt"/>
              </a:rPr>
              <a:t>vaccine in lieu of Td vaccine whenever possible </a:t>
            </a:r>
            <a:r>
              <a:rPr lang="en-US" sz="1200" b="1" i="0" dirty="0">
                <a:effectLst/>
                <a:latin typeface="+mn-lt"/>
              </a:rPr>
              <a:t>while Td vaccine supplies are constrained.</a:t>
            </a:r>
            <a:endParaRPr lang="en-US" sz="1200" b="0" i="0" dirty="0">
              <a:effectLst/>
              <a:latin typeface="+mn-lt"/>
            </a:endParaRPr>
          </a:p>
          <a:p>
            <a:pPr marL="171450" indent="-171450" algn="l">
              <a:buFont typeface="Arial" panose="020B0604020202020204" pitchFamily="34" charset="0"/>
              <a:buChar char="•"/>
            </a:pPr>
            <a:r>
              <a:rPr lang="en-US" sz="1200" b="0" i="0" dirty="0">
                <a:effectLst/>
                <a:latin typeface="+mn-lt"/>
              </a:rPr>
              <a:t>Tdap vaccine </a:t>
            </a:r>
            <a:r>
              <a:rPr lang="en-US" sz="1200" b="1" i="0" dirty="0">
                <a:effectLst/>
                <a:latin typeface="+mn-lt"/>
              </a:rPr>
              <a:t>is an acceptable alternative</a:t>
            </a:r>
            <a:r>
              <a:rPr lang="en-US" sz="1200" b="0" i="0" dirty="0">
                <a:effectLst/>
                <a:latin typeface="+mn-lt"/>
              </a:rPr>
              <a:t> to Td vaccine, including when a tetanus booster is indicated for wound management.</a:t>
            </a:r>
          </a:p>
          <a:p>
            <a:pPr marL="171450" indent="-171450" algn="l">
              <a:buFont typeface="Arial" panose="020B0604020202020204" pitchFamily="34" charset="0"/>
              <a:buChar char="•"/>
            </a:pPr>
            <a:r>
              <a:rPr lang="en-US" sz="1200" b="0" i="0" dirty="0">
                <a:effectLst/>
                <a:latin typeface="+mn-lt"/>
              </a:rPr>
              <a:t>Tdap vaccine </a:t>
            </a:r>
            <a:r>
              <a:rPr lang="en-US" sz="1200" b="1" i="0" dirty="0">
                <a:effectLst/>
                <a:latin typeface="+mn-lt"/>
              </a:rPr>
              <a:t>isn’t an acceptable alternative</a:t>
            </a:r>
            <a:r>
              <a:rPr lang="en-US" sz="1200" b="0" i="0" dirty="0">
                <a:effectLst/>
                <a:latin typeface="+mn-lt"/>
              </a:rPr>
              <a:t> only when a person has a </a:t>
            </a:r>
            <a:r>
              <a:rPr lang="en-US" sz="1200" b="0" i="0" u="none" dirty="0">
                <a:effectLst/>
                <a:latin typeface="+mn-lt"/>
                <a:hlinkClick r:id="rId3">
                  <a:extLst>
                    <a:ext uri="{A12FA001-AC4F-418D-AE19-62706E023703}">
                      <ahyp:hlinkClr xmlns:ahyp="http://schemas.microsoft.com/office/drawing/2018/hyperlinkcolor" val="tx"/>
                    </a:ext>
                  </a:extLst>
                </a:hlinkClick>
              </a:rPr>
              <a:t>specific contraindication to pertussis-containing vaccines</a:t>
            </a:r>
            <a:r>
              <a:rPr lang="en-US" sz="1200" b="0" i="0" dirty="0">
                <a:effectLst/>
                <a:latin typeface="+mn-lt"/>
              </a:rPr>
              <a:t>, which is very rare.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References:</a:t>
            </a:r>
          </a:p>
          <a:p>
            <a:r>
              <a:rPr lang="en-US" dirty="0"/>
              <a:t>1. https://www.cdc.gov/vaccines/vpd/dtap-tdap-td/hcp/recommendations.html#constrained-supply-2024 </a:t>
            </a:r>
          </a:p>
        </p:txBody>
      </p:sp>
      <p:sp>
        <p:nvSpPr>
          <p:cNvPr id="4" name="Slide Number Placeholder 3"/>
          <p:cNvSpPr>
            <a:spLocks noGrp="1"/>
          </p:cNvSpPr>
          <p:nvPr>
            <p:ph type="sldNum" sz="quarter" idx="5"/>
          </p:nvPr>
        </p:nvSpPr>
        <p:spPr/>
        <p:txBody>
          <a:bodyPr/>
          <a:lstStyle/>
          <a:p>
            <a:fld id="{42FBD0A8-3735-4B25-B0D5-9F9DB832A547}" type="slidenum">
              <a:rPr lang="en-US" smtClean="0"/>
              <a:t>20</a:t>
            </a:fld>
            <a:endParaRPr lang="en-US"/>
          </a:p>
        </p:txBody>
      </p:sp>
    </p:spTree>
    <p:extLst>
      <p:ext uri="{BB962C8B-B14F-4D97-AF65-F5344CB8AC3E}">
        <p14:creationId xmlns:p14="http://schemas.microsoft.com/office/powerpoint/2010/main" val="19352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latin typeface="+mn-lt"/>
                <a:cs typeface="Arial" panose="020B0604020202020204" pitchFamily="34" charset="0"/>
              </a:rPr>
              <a:t>***Required for school and childcare attendance***</a:t>
            </a:r>
          </a:p>
          <a:p>
            <a:pPr defTabSz="954665">
              <a:buSzPct val="65000"/>
              <a:defRPr/>
            </a:pPr>
            <a:r>
              <a:rPr lang="en-US" sz="1200" b="1" i="0" dirty="0">
                <a:latin typeface="+mn-lt"/>
                <a:cs typeface="Arial" panose="020B0604020202020204" pitchFamily="34" charset="0"/>
              </a:rPr>
              <a:t>Optional Info:</a:t>
            </a:r>
          </a:p>
          <a:p>
            <a:pPr defTabSz="954665">
              <a:buSzPct val="65000"/>
              <a:defRPr/>
            </a:pPr>
            <a:r>
              <a:rPr lang="en-US" sz="1200" b="1" i="1" dirty="0">
                <a:latin typeface="+mn-lt"/>
                <a:cs typeface="Arial" panose="020B0604020202020204" pitchFamily="34" charset="0"/>
              </a:rPr>
              <a:t>What causes Hib disease?</a:t>
            </a:r>
            <a:r>
              <a:rPr lang="en-US" sz="1200" b="1" dirty="0">
                <a:latin typeface="+mn-lt"/>
                <a:cs typeface="Arial" panose="020B0604020202020204" pitchFamily="34" charset="0"/>
              </a:rPr>
              <a:t> </a:t>
            </a:r>
            <a:r>
              <a:rPr lang="en-US" sz="1200" dirty="0">
                <a:latin typeface="+mn-lt"/>
                <a:cs typeface="Arial" panose="020B0604020202020204" pitchFamily="34" charset="0"/>
              </a:rPr>
              <a:t>Hib disease is caused by a bacterium, Haemophilus influenzae type b. There are six different types of these bacteria (a through f). Type b organisms account for 95% of all strains that cause invasive disease, and this is the type against which the Hib vaccine protects.</a:t>
            </a:r>
          </a:p>
          <a:p>
            <a:pPr defTabSz="954665">
              <a:buSzPct val="65000"/>
              <a:defRPr/>
            </a:pPr>
            <a:r>
              <a:rPr lang="en-US" sz="1200" b="1" i="1" dirty="0">
                <a:latin typeface="+mn-lt"/>
                <a:cs typeface="Arial" panose="020B0604020202020204" pitchFamily="34" charset="0"/>
              </a:rPr>
              <a:t>How does Hib disease spread? </a:t>
            </a:r>
            <a:r>
              <a:rPr lang="en-US" sz="1200" dirty="0">
                <a:latin typeface="+mn-lt"/>
                <a:cs typeface="Arial" panose="020B0604020202020204" pitchFamily="34" charset="0"/>
              </a:rPr>
              <a:t>Hib disease is spread person-to-person by direct contact or through respiratory droplets. Usually, the organisms remain in the nose and throat, but occasionally the bacteria spread to the lungs or bloodstream and cause a serious infection in the individual.</a:t>
            </a:r>
          </a:p>
          <a:p>
            <a:pPr defTabSz="954665">
              <a:buSzPct val="65000"/>
              <a:defRPr/>
            </a:pPr>
            <a:r>
              <a:rPr lang="en-US" sz="1200" b="1" i="1" dirty="0">
                <a:latin typeface="+mn-lt"/>
                <a:cs typeface="Arial" panose="020B0604020202020204" pitchFamily="34" charset="0"/>
              </a:rPr>
              <a:t>How serious is Hib disease? </a:t>
            </a:r>
            <a:r>
              <a:rPr lang="en-US" sz="1200" dirty="0">
                <a:latin typeface="+mn-lt"/>
                <a:cs typeface="Arial" panose="020B0604020202020204" pitchFamily="34" charset="0"/>
              </a:rPr>
              <a:t>Hib disease can be very serious. The most common type of invasive Hib disease is meningitis, an infection of the membranes covering the brain (50%–65% of cases).</a:t>
            </a:r>
          </a:p>
          <a:p>
            <a:pPr defTabSz="954665">
              <a:buSzPct val="65000"/>
              <a:defRPr/>
            </a:pPr>
            <a:endParaRPr lang="en-US" sz="1200" dirty="0">
              <a:latin typeface="+mn-lt"/>
              <a:cs typeface="Arial" panose="020B0604020202020204" pitchFamily="34" charset="0"/>
            </a:endParaRPr>
          </a:p>
          <a:p>
            <a:pPr eaLnBrk="1" hangingPunct="1">
              <a:buSzPct val="65000"/>
              <a:buFont typeface="Wingdings 2" pitchFamily="18" charset="2"/>
              <a:buNone/>
            </a:pPr>
            <a:r>
              <a:rPr lang="en-US" sz="1200" b="1" dirty="0"/>
              <a:t>Routine vaccination:</a:t>
            </a:r>
          </a:p>
          <a:p>
            <a:pPr marL="171450" indent="-171450" eaLnBrk="1" hangingPunct="1">
              <a:buSzPct val="65000"/>
              <a:buFont typeface="Arial" panose="020B0604020202020204" pitchFamily="34" charset="0"/>
              <a:buChar char="•"/>
            </a:pPr>
            <a:r>
              <a:rPr lang="en-US" sz="1200" dirty="0"/>
              <a:t>*Vaxelis® is not recommended for use as a booster dose. A different Hib-containing vaccine should be used for the booster dose</a:t>
            </a:r>
            <a:r>
              <a:rPr lang="en-US" sz="1200" b="0" dirty="0"/>
              <a:t>.</a:t>
            </a:r>
          </a:p>
          <a:p>
            <a:pPr eaLnBrk="1" hangingPunct="1">
              <a:buSzPct val="65000"/>
              <a:buFont typeface="Wingdings 2" pitchFamily="18" charset="2"/>
              <a:buNone/>
            </a:pPr>
            <a:endParaRPr lang="en-US" sz="1200" b="1" dirty="0"/>
          </a:p>
          <a:p>
            <a:pPr eaLnBrk="1" hangingPunct="1">
              <a:buSzPct val="65000"/>
              <a:buFont typeface="Wingdings 2" pitchFamily="18" charset="2"/>
              <a:buNone/>
            </a:pPr>
            <a:r>
              <a:rPr lang="en-US" sz="1200" b="1" dirty="0"/>
              <a:t>Catch-up vaccination:</a:t>
            </a:r>
          </a:p>
          <a:p>
            <a:pPr marL="171450" indent="-171450" eaLnBrk="1" hangingPunct="1">
              <a:buSzPct val="65000"/>
              <a:buFont typeface="Arial" panose="020B0604020202020204" pitchFamily="34" charset="0"/>
              <a:buChar char="•"/>
            </a:pPr>
            <a:r>
              <a:rPr lang="en-US" sz="1200" dirty="0"/>
              <a:t>Dose 1 at age 7–11 months: Administer dose 2 at least 4 weeks later and dose 3 (final dose) at age 12–15 months or 8 weeks after dose 2 (whichever is later). </a:t>
            </a:r>
          </a:p>
          <a:p>
            <a:pPr marL="171450" indent="-171450" eaLnBrk="1" hangingPunct="1">
              <a:buSzPct val="65000"/>
              <a:buFont typeface="Arial" panose="020B0604020202020204" pitchFamily="34" charset="0"/>
              <a:buChar char="•"/>
            </a:pPr>
            <a:r>
              <a:rPr lang="en-US" sz="1200" dirty="0"/>
              <a:t>Dose 1 at age 12–14 months: Administer dose 2 (final dose) at least 8 weeks after dose 1.</a:t>
            </a:r>
          </a:p>
          <a:p>
            <a:pPr marL="171450" indent="-171450" eaLnBrk="1" hangingPunct="1">
              <a:buSzPct val="65000"/>
              <a:buFont typeface="Arial" panose="020B0604020202020204" pitchFamily="34" charset="0"/>
              <a:buChar char="•"/>
            </a:pPr>
            <a:r>
              <a:rPr lang="en-US" sz="1200" dirty="0"/>
              <a:t>Dose 1 before age 12 months and dose 2 before age 15 months: Administer dose 3 (final dose) at least 8 weeks after dose 2.  </a:t>
            </a:r>
          </a:p>
          <a:p>
            <a:pPr marL="171450" indent="-171450" eaLnBrk="1" hangingPunct="1">
              <a:buSzPct val="65000"/>
              <a:buFont typeface="Arial" panose="020B0604020202020204" pitchFamily="34" charset="0"/>
              <a:buChar char="•"/>
            </a:pPr>
            <a:r>
              <a:rPr lang="en-US" sz="1200" dirty="0"/>
              <a:t>2 doses of PedvaxHIB® before age 12 months: Administer dose 3 (final dose) at 12–59 months and at least 8 weeks after dose 2.</a:t>
            </a:r>
          </a:p>
          <a:p>
            <a:pPr marL="171450" indent="-171450" eaLnBrk="1" hangingPunct="1">
              <a:buSzPct val="65000"/>
              <a:buFont typeface="Arial" panose="020B0604020202020204" pitchFamily="34" charset="0"/>
              <a:buChar char="•"/>
            </a:pPr>
            <a:endParaRPr lang="en-US" sz="1200" b="1" dirty="0">
              <a:latin typeface="+mn-lt"/>
              <a:cs typeface="Arial" panose="020B0604020202020204" pitchFamily="34" charset="0"/>
            </a:endParaRPr>
          </a:p>
          <a:p>
            <a:pPr>
              <a:lnSpc>
                <a:spcPct val="100000"/>
              </a:lnSpc>
              <a:spcBef>
                <a:spcPts val="200"/>
              </a:spcBef>
            </a:pPr>
            <a:r>
              <a:rPr lang="en-US" sz="1200" b="1" dirty="0"/>
              <a:t>Special situations</a:t>
            </a:r>
          </a:p>
          <a:p>
            <a:pPr marL="171450" indent="-171450">
              <a:lnSpc>
                <a:spcPct val="100000"/>
              </a:lnSpc>
              <a:spcBef>
                <a:spcPts val="200"/>
              </a:spcBef>
              <a:buFont typeface="Arial" panose="020B0604020202020204" pitchFamily="34" charset="0"/>
              <a:buChar char="•"/>
            </a:pPr>
            <a:r>
              <a:rPr lang="en-US" sz="1200" dirty="0"/>
              <a:t>Refer to immunization schedule notes for guidance when vaccinating high risk children with medical indications (i.e., chemo, radiation, HSCT, asplenia, elective splenectomy, HIV and immunoglobulin deficiency, early complement deficiency)</a:t>
            </a:r>
          </a:p>
          <a:p>
            <a:pPr marL="171450" indent="-171450" eaLnBrk="1" hangingPunct="1">
              <a:buSzPct val="65000"/>
              <a:buFont typeface="Arial" panose="020B0604020202020204" pitchFamily="34" charset="0"/>
              <a:buChar char="•"/>
            </a:pPr>
            <a:endParaRPr lang="en-US" sz="1200" b="1" dirty="0">
              <a:latin typeface="+mn-lt"/>
              <a:cs typeface="Arial" panose="020B0604020202020204" pitchFamily="34" charset="0"/>
            </a:endParaRPr>
          </a:p>
          <a:p>
            <a:endParaRPr lang="en-US" sz="1200" b="1" baseline="0" dirty="0">
              <a:latin typeface="+mn-lt"/>
              <a:cs typeface="Arial" panose="020B0604020202020204" pitchFamily="34" charset="0"/>
            </a:endParaRPr>
          </a:p>
          <a:p>
            <a:r>
              <a:rPr lang="en-US" sz="1200" b="1" baseline="0" dirty="0">
                <a:latin typeface="+mn-lt"/>
                <a:cs typeface="Arial" panose="020B0604020202020204" pitchFamily="34" charset="0"/>
              </a:rPr>
              <a:t>Job Aids: </a:t>
            </a:r>
            <a:r>
              <a:rPr lang="en-US" sz="1200" b="0" baseline="0" dirty="0">
                <a:latin typeface="+mn-lt"/>
                <a:cs typeface="Arial" panose="020B0604020202020204" pitchFamily="34" charset="0"/>
              </a:rPr>
              <a:t>Please see slide links above</a:t>
            </a:r>
            <a:endParaRPr lang="en-US" sz="1200" b="1" baseline="0" dirty="0">
              <a:latin typeface="+mn-lt"/>
              <a:cs typeface="Arial" panose="020B0604020202020204" pitchFamily="34" charset="0"/>
            </a:endParaRPr>
          </a:p>
          <a:p>
            <a:endParaRPr lang="en-US" sz="1200" b="1" baseline="0" dirty="0">
              <a:latin typeface="+mn-lt"/>
              <a:cs typeface="Arial" panose="020B0604020202020204" pitchFamily="34" charset="0"/>
            </a:endParaRPr>
          </a:p>
          <a:p>
            <a:r>
              <a:rPr lang="en-US" sz="1200" b="1" baseline="0" dirty="0">
                <a:latin typeface="+mn-lt"/>
                <a:cs typeface="Arial" panose="020B0604020202020204" pitchFamily="34" charset="0"/>
              </a:rPr>
              <a:t>References:</a:t>
            </a:r>
          </a:p>
          <a:p>
            <a:pPr marL="235207" indent="-235207" defTabSz="940826">
              <a:buFontTx/>
              <a:buAutoNum type="arabicPeriod"/>
              <a:defRPr/>
            </a:pPr>
            <a:r>
              <a:rPr lang="en-US" sz="18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8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800" b="0" u="none" dirty="0">
              <a:latin typeface="+mn-lt"/>
              <a:cs typeface="Arial" panose="020B0604020202020204" pitchFamily="34" charset="0"/>
            </a:endParaRP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dirty="0">
                <a:latin typeface="+mn-lt"/>
                <a:cs typeface="Segoe UI" panose="020B0502040204020203" pitchFamily="34" charset="0"/>
                <a:hlinkClick r:id="rId4"/>
              </a:rPr>
              <a:t>https://www.cdc.gov/vaccines/schedules/downloads/child/job-aids/hib-actHib.pdf</a:t>
            </a:r>
            <a:r>
              <a:rPr lang="en-US" sz="1200" b="0" dirty="0">
                <a:latin typeface="+mn-lt"/>
                <a:cs typeface="Segoe UI" panose="020B0502040204020203" pitchFamily="34" charset="0"/>
              </a:rPr>
              <a:t> </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dirty="0">
                <a:latin typeface="+mn-lt"/>
                <a:cs typeface="Segoe UI" panose="020B0502040204020203" pitchFamily="34" charset="0"/>
                <a:hlinkClick r:id="rId5"/>
              </a:rPr>
              <a:t>https://www.cdc.gov/vaccines/schedules/downloads/child/job-aids/hib-pedvax.pdf</a:t>
            </a:r>
            <a:r>
              <a:rPr lang="en-US" sz="1200" b="0" dirty="0">
                <a:latin typeface="+mn-lt"/>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21</a:t>
            </a:fld>
            <a:endParaRPr lang="en-US"/>
          </a:p>
        </p:txBody>
      </p:sp>
    </p:spTree>
    <p:extLst>
      <p:ext uri="{BB962C8B-B14F-4D97-AF65-F5344CB8AC3E}">
        <p14:creationId xmlns:p14="http://schemas.microsoft.com/office/powerpoint/2010/main" val="890512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0826"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t>
            </a:r>
            <a:r>
              <a:rPr lang="en-US" sz="1200" b="1" dirty="0">
                <a:latin typeface="Calibri" panose="020F0502020204030204" pitchFamily="34" charset="0"/>
                <a:cs typeface="Calibri" panose="020F0502020204030204" pitchFamily="34" charset="0"/>
              </a:rPr>
              <a:t>Required for childcare attendance***</a:t>
            </a:r>
            <a:endParaRPr lang="en-US" sz="1200" dirty="0">
              <a:latin typeface="Calibri" panose="020F0502020204030204" pitchFamily="34" charset="0"/>
              <a:cs typeface="Calibri" panose="020F0502020204030204" pitchFamily="34" charset="0"/>
            </a:endParaRPr>
          </a:p>
          <a:p>
            <a:pPr marL="0" marR="0" lvl="0" indent="0" algn="l" defTabSz="940826"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turn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pPr defTabSz="940826">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cs typeface="Calibri" panose="020F0502020204030204" pitchFamily="34" charset="0"/>
              </a:rPr>
              <a:t>Routine vaccination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Intervals for Havrix (2 dose series 6-12 months apart) and Vaqta (6-18 months apart with min of 6 months).</a:t>
            </a:r>
            <a:endParaRPr lang="en-US" sz="1200" b="1" baseline="0" dirty="0">
              <a:latin typeface="Calibri" panose="020F0502020204030204" pitchFamily="34" charset="0"/>
              <a:cs typeface="Calibri" panose="020F0502020204030204" pitchFamily="34" charset="0"/>
            </a:endParaRPr>
          </a:p>
          <a:p>
            <a:pPr eaLnBrk="1" hangingPunct="1"/>
            <a:endParaRPr lang="en-US" sz="1200" b="1" baseline="0" dirty="0">
              <a:latin typeface="Calibri" panose="020F0502020204030204" pitchFamily="34" charset="0"/>
              <a:cs typeface="Calibri" panose="020F0502020204030204" pitchFamily="34" charset="0"/>
            </a:endParaRPr>
          </a:p>
          <a:p>
            <a:pPr eaLnBrk="1" hangingPunct="1"/>
            <a:r>
              <a:rPr lang="en-US" sz="1200" b="1" baseline="0" dirty="0">
                <a:latin typeface="Calibri" panose="020F0502020204030204" pitchFamily="34" charset="0"/>
                <a:cs typeface="Calibri" panose="020F0502020204030204" pitchFamily="34" charset="0"/>
              </a:rPr>
              <a:t>Catch-up vaccination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latin typeface="Calibri" panose="020F0502020204030204" pitchFamily="34" charset="0"/>
                <a:cs typeface="Calibri" panose="020F0502020204030204" pitchFamily="34" charset="0"/>
              </a:rPr>
              <a:t>Children and adolescents who previously received 1 dose at age 12 months or older, should receive dose 2 at least 6 months after dose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latin typeface="Calibri" panose="020F0502020204030204" pitchFamily="34" charset="0"/>
                <a:cs typeface="Calibri" panose="020F0502020204030204" pitchFamily="34" charset="0"/>
              </a:rPr>
              <a:t>Adolescents 18 years or older may receive Twinrix (combined HepA and HepB vaccine) </a:t>
            </a:r>
            <a:r>
              <a:rPr lang="en-US" sz="1200" dirty="0">
                <a:latin typeface="Calibri" panose="020F0502020204030204" pitchFamily="34" charset="0"/>
                <a:cs typeface="Calibri" panose="020F0502020204030204" pitchFamily="34" charset="0"/>
              </a:rPr>
              <a:t>as a 3-dose series of 0, 1, 6 months or 4-dose series of 0, 7, and 21-30 days, followed by a dose at 12 months.</a:t>
            </a:r>
            <a:endParaRPr lang="en-US" sz="1200" b="1" i="1" dirty="0">
              <a:latin typeface="Calibri" panose="020F0502020204030204" pitchFamily="34" charset="0"/>
              <a:cs typeface="Calibri" panose="020F0502020204030204" pitchFamily="34" charset="0"/>
            </a:endParaRPr>
          </a:p>
          <a:p>
            <a:pPr eaLnBrk="1" hangingPunct="1"/>
            <a:endParaRPr lang="en-US" sz="1200" b="1" baseline="0" dirty="0">
              <a:latin typeface="Calibri" panose="020F0502020204030204" pitchFamily="34" charset="0"/>
              <a:cs typeface="Calibri" panose="020F0502020204030204" pitchFamily="34" charset="0"/>
            </a:endParaRPr>
          </a:p>
          <a:p>
            <a:pPr eaLnBrk="1" hangingPunct="1"/>
            <a:r>
              <a:rPr lang="en-US" sz="1200" b="1" baseline="0" dirty="0">
                <a:latin typeface="Calibri" panose="020F0502020204030204" pitchFamily="34" charset="0"/>
                <a:cs typeface="Calibri" panose="020F0502020204030204" pitchFamily="34" charset="0"/>
              </a:rPr>
              <a:t>International travel</a:t>
            </a:r>
          </a:p>
          <a:p>
            <a:pPr marL="176405" indent="-176405" defTabSz="940826">
              <a:buFont typeface="Arial" panose="020B0604020202020204" pitchFamily="34" charset="0"/>
              <a:buChar char="•"/>
              <a:defRPr/>
            </a:pPr>
            <a:r>
              <a:rPr lang="en-US" sz="1200" dirty="0">
                <a:latin typeface="Calibri" panose="020F0502020204030204" pitchFamily="34" charset="0"/>
                <a:cs typeface="Calibri" panose="020F0502020204030204" pitchFamily="34" charset="0"/>
              </a:rPr>
              <a:t>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marL="171450" indent="-171450" eaLnBrk="1" hangingPunct="1">
              <a:buFont typeface="Arial" panose="020B0604020202020204" pitchFamily="34" charset="0"/>
              <a:buChar char="•"/>
            </a:pPr>
            <a:r>
              <a:rPr lang="en-US" sz="1200" b="1" i="1" baseline="0" dirty="0"/>
              <a:t>Adoption: </a:t>
            </a:r>
            <a:r>
              <a:rPr lang="en-US" sz="1200" b="0" baseline="0" dirty="0"/>
              <a:t>Administer 2 doses to persons who anticipate close, personal contact with an international adoptee during the first 60 days after arrival in the U.S. from a country with high or intermediate endemicity (administer the 1</a:t>
            </a:r>
            <a:r>
              <a:rPr lang="en-US" sz="1200" b="0" baseline="30000" dirty="0"/>
              <a:t>st</a:t>
            </a:r>
            <a:r>
              <a:rPr lang="en-US" sz="1200" b="0" baseline="0" dirty="0"/>
              <a:t> dose as soon as the adoption is planned—ideally at least 2 weeks before the adoptee’s arrival).</a:t>
            </a:r>
            <a:endParaRPr lang="en-US" sz="1200" dirty="0">
              <a:latin typeface="Calibri" panose="020F0502020204030204" pitchFamily="34" charset="0"/>
              <a:cs typeface="Calibri" panose="020F0502020204030204" pitchFamily="34" charset="0"/>
            </a:endParaRPr>
          </a:p>
          <a:p>
            <a:pPr marL="176405" marR="0" lvl="0" indent="-176405" algn="l" defTabSz="9408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latin typeface="Calibri" panose="020F0502020204030204" pitchFamily="34" charset="0"/>
                <a:cs typeface="Calibri" panose="020F0502020204030204" pitchFamily="34" charset="0"/>
              </a:rPr>
              <a:t>HepA and MMR vaccine: </a:t>
            </a:r>
            <a:r>
              <a:rPr lang="en-US" sz="1200" b="0" i="0" dirty="0">
                <a:solidFill>
                  <a:srgbClr val="030303"/>
                </a:solidFill>
                <a:effectLst/>
                <a:latin typeface="+mn-lt"/>
              </a:rPr>
              <a:t>The antibodies in immune globulin (IG) typically used to prevent HAV infection in infants before the first birthday can interfere with the effectiveness of MMR vaccine. An infant who is given IG should not be vaccinated with MMR or varicella vaccines for at least 6 months after IG administration. If an infant age 6 through 11 months is traveling to a destination where protection from infection with HAV is desired, ACIP recommends off-label use of HepA vaccine (not IG) in addition to MMR. The HepA and MMR doses administered before the first birthday do not count toward the routine vaccination series of either vaccine: these infant travelers will still need two doses of HepA and two doses of MMR when age appropriate.</a:t>
            </a:r>
            <a:endParaRPr lang="en-US" sz="1200" dirty="0">
              <a:latin typeface="+mn-lt"/>
              <a:cs typeface="Calibri" panose="020F0502020204030204" pitchFamily="34" charset="0"/>
            </a:endParaRPr>
          </a:p>
          <a:p>
            <a:pPr defTabSz="940826">
              <a:lnSpc>
                <a:spcPct val="80000"/>
              </a:lnSpc>
              <a:defRPr/>
            </a:pPr>
            <a:endParaRPr lang="en-US" sz="1200" b="1" dirty="0">
              <a:latin typeface="Calibri" panose="020F0502020204030204" pitchFamily="34" charset="0"/>
              <a:cs typeface="Calibri" panose="020F0502020204030204" pitchFamily="34" charset="0"/>
            </a:endParaRPr>
          </a:p>
          <a:p>
            <a:pPr defTabSz="948447">
              <a:defRPr/>
            </a:pPr>
            <a:r>
              <a:rPr lang="en-US" sz="1200" b="1" dirty="0">
                <a:latin typeface="Calibri" panose="020F0502020204030204" pitchFamily="34" charset="0"/>
                <a:cs typeface="Calibri" panose="020F0502020204030204" pitchFamily="34" charset="0"/>
              </a:rPr>
              <a:t>Optional Info:</a:t>
            </a:r>
            <a:br>
              <a:rPr lang="en-US" sz="1200" b="1"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The nature of hepatitis A disease is cyclical. Children play an important role in HAV transmission.  Symptomatic infection is uncommon in children, so they may be a source of infection for household or other close contacts.  Almost half of people with hepatitis A do not have an identified source of their infection.  Groups of persons at risk for hepatitis A are international travelers, men who have sex with men, and illegal drug users.  Food handlers are not at risk. For others at risk, the hepatitis A vaccine series may be started whenever a person wishes to be protected or is at risk of infection.  </a:t>
            </a:r>
          </a:p>
          <a:p>
            <a:pPr>
              <a:lnSpc>
                <a:spcPct val="80000"/>
              </a:lnSpc>
            </a:pPr>
            <a:endParaRPr lang="en-US" sz="1200" dirty="0">
              <a:latin typeface="Calibri" panose="020F0502020204030204" pitchFamily="34" charset="0"/>
              <a:cs typeface="Calibri" panose="020F0502020204030204" pitchFamily="34" charset="0"/>
            </a:endParaRPr>
          </a:p>
          <a:p>
            <a:pPr>
              <a:lnSpc>
                <a:spcPct val="80000"/>
              </a:lnSpc>
            </a:pPr>
            <a:r>
              <a:rPr lang="en-US" sz="1200" b="1" dirty="0">
                <a:latin typeface="Calibri" panose="020F0502020204030204" pitchFamily="34" charset="0"/>
                <a:cs typeface="Calibri" panose="020F0502020204030204" pitchFamily="34" charset="0"/>
              </a:rPr>
              <a:t>References:</a:t>
            </a:r>
            <a:endParaRPr lang="en-US" sz="1200" dirty="0">
              <a:latin typeface="Calibri" panose="020F0502020204030204" pitchFamily="34" charset="0"/>
              <a:cs typeface="Calibri" panose="020F0502020204030204" pitchFamily="34" charset="0"/>
            </a:endParaRPr>
          </a:p>
          <a:p>
            <a:pPr marL="243980" indent="-243980" defTabSz="975919">
              <a:lnSpc>
                <a:spcPct val="80000"/>
              </a:lnSpc>
              <a:buFontTx/>
              <a:buAutoNum type="arabicPeriod"/>
              <a:defRPr/>
            </a:pPr>
            <a:r>
              <a:rPr lang="en-US"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Recommendations of the Advisory Committee on Immunization Practices for Use of Hepatitis A Vaccine for Postexposure Prophylaxis and for Preexposure Prophylaxis for International Travel</a:t>
            </a:r>
            <a:r>
              <a:rPr lang="en-US" sz="1200" dirty="0">
                <a:latin typeface="Calibri" panose="020F0502020204030204" pitchFamily="34" charset="0"/>
                <a:cs typeface="Calibri" panose="020F0502020204030204" pitchFamily="34" charset="0"/>
              </a:rPr>
              <a:t>; MMWR / </a:t>
            </a:r>
            <a:r>
              <a:rPr lang="en-US" sz="1200" i="0" dirty="0">
                <a:latin typeface="Calibri" panose="020F0502020204030204" pitchFamily="34" charset="0"/>
                <a:cs typeface="Calibri" panose="020F0502020204030204" pitchFamily="34" charset="0"/>
              </a:rPr>
              <a:t>Weekly / November</a:t>
            </a:r>
            <a:r>
              <a:rPr lang="en-US" sz="1200" dirty="0">
                <a:latin typeface="Calibri" panose="020F0502020204030204" pitchFamily="34" charset="0"/>
                <a:cs typeface="Calibri" panose="020F0502020204030204" pitchFamily="34" charset="0"/>
              </a:rPr>
              <a:t> 2, 2018 / 67(43);1216-1220</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b="0" i="0" u="sng" dirty="0">
                <a:solidFill>
                  <a:srgbClr val="222222"/>
                </a:solidFill>
                <a:effectLst/>
                <a:latin typeface="+mj-lt"/>
              </a:rPr>
              <a:t>Prevention of Hepatitis A Virus Infection in the United States: Recommendations of the Advisory Committee on Immunization Practices</a:t>
            </a:r>
            <a:r>
              <a:rPr lang="en-US" b="0" i="0" dirty="0">
                <a:solidFill>
                  <a:srgbClr val="222222"/>
                </a:solidFill>
                <a:effectLst/>
                <a:latin typeface="+mj-lt"/>
              </a:rPr>
              <a:t>; MMWR / Recommendations and Reports / July 3, 2020 /  69(5);1-38</a:t>
            </a:r>
            <a:endParaRPr lang="en-US" sz="1200" dirty="0">
              <a:latin typeface="Calibri" panose="020F0502020204030204" pitchFamily="34" charset="0"/>
              <a:cs typeface="Calibri" panose="020F0502020204030204" pitchFamily="34" charset="0"/>
            </a:endParaRP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22</a:t>
            </a:fld>
            <a:endParaRPr lang="en-US"/>
          </a:p>
        </p:txBody>
      </p:sp>
    </p:spTree>
    <p:extLst>
      <p:ext uri="{BB962C8B-B14F-4D97-AF65-F5344CB8AC3E}">
        <p14:creationId xmlns:p14="http://schemas.microsoft.com/office/powerpoint/2010/main" val="81960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sz="1200" b="1" baseline="0" dirty="0">
                <a:latin typeface="+mn-lt"/>
                <a:cs typeface="Calibri" panose="020F0502020204030204" pitchFamily="34" charset="0"/>
              </a:rPr>
              <a:t>***Required for childcare and school attendance***</a:t>
            </a:r>
          </a:p>
          <a:p>
            <a:r>
              <a:rPr lang="en-US" sz="1200" b="1" baseline="0" dirty="0">
                <a:latin typeface="+mn-lt"/>
                <a:cs typeface="Calibri" panose="020F0502020204030204" pitchFamily="34" charset="0"/>
              </a:rPr>
              <a:t>Optional Info:</a:t>
            </a:r>
          </a:p>
          <a:p>
            <a:r>
              <a:rPr lang="en-US" sz="1200" b="0" baseline="0" dirty="0">
                <a:latin typeface="+mn-lt"/>
                <a:cs typeface="Calibri" panose="020F0502020204030204" pitchFamily="34" charset="0"/>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endParaRPr lang="en-US" sz="1200" b="1" baseline="0" dirty="0">
              <a:latin typeface="+mn-lt"/>
              <a:cs typeface="Calibri" panose="020F0502020204030204" pitchFamily="34" charset="0"/>
            </a:endParaRPr>
          </a:p>
          <a:p>
            <a:endParaRPr lang="en-US" sz="1200" baseline="0" dirty="0">
              <a:latin typeface="+mn-lt"/>
              <a:cs typeface="Calibri" panose="020F0502020204030204" pitchFamily="34" charset="0"/>
            </a:endParaRPr>
          </a:p>
          <a:p>
            <a:r>
              <a:rPr lang="en-US" sz="1200" b="1" baseline="0" dirty="0">
                <a:latin typeface="+mn-lt"/>
                <a:cs typeface="Calibri" panose="020F0502020204030204" pitchFamily="34" charset="0"/>
              </a:rPr>
              <a:t>Routine vaccination:</a:t>
            </a:r>
          </a:p>
          <a:p>
            <a:pPr marL="171450" indent="-171450">
              <a:buFont typeface="Arial" panose="020B0604020202020204" pitchFamily="34" charset="0"/>
              <a:buChar char="•"/>
            </a:pPr>
            <a:r>
              <a:rPr lang="en-US" sz="1200" baseline="0" dirty="0">
                <a:latin typeface="+mn-lt"/>
                <a:cs typeface="Calibri" panose="020F0502020204030204" pitchFamily="34" charset="0"/>
              </a:rPr>
              <a:t>Universal hep B vaccination: first dose </a:t>
            </a:r>
            <a:r>
              <a:rPr lang="en-US" sz="1200" b="1" baseline="0" dirty="0">
                <a:latin typeface="+mn-lt"/>
                <a:cs typeface="Calibri" panose="020F0502020204030204" pitchFamily="34" charset="0"/>
              </a:rPr>
              <a:t>within 24 hours of birth for all medically stable infants weighing greater than or equal to 2,000 grams </a:t>
            </a:r>
            <a:r>
              <a:rPr lang="en-US" sz="1200" b="0" baseline="0" dirty="0">
                <a:latin typeface="+mn-lt"/>
                <a:cs typeface="Calibri" panose="020F0502020204030204" pitchFamily="34" charset="0"/>
              </a:rPr>
              <a:t>(monovalent HepB,</a:t>
            </a:r>
            <a:r>
              <a:rPr lang="en-US" sz="1200" b="1" baseline="0" dirty="0">
                <a:latin typeface="+mn-lt"/>
                <a:cs typeface="Calibri" panose="020F0502020204030204" pitchFamily="34" charset="0"/>
              </a:rPr>
              <a:t> </a:t>
            </a:r>
            <a:r>
              <a:rPr lang="en-US" sz="1200" b="1" baseline="0" dirty="0" err="1">
                <a:latin typeface="+mn-lt"/>
                <a:cs typeface="Calibri" panose="020F0502020204030204" pitchFamily="34" charset="0"/>
              </a:rPr>
              <a:t>Engerix</a:t>
            </a:r>
            <a:r>
              <a:rPr lang="en-US" sz="1200" b="1" baseline="0" dirty="0">
                <a:latin typeface="+mn-lt"/>
                <a:cs typeface="Calibri" panose="020F0502020204030204" pitchFamily="34" charset="0"/>
              </a:rPr>
              <a:t>-B</a:t>
            </a:r>
            <a:r>
              <a:rPr lang="en-US" sz="1200" b="0" baseline="0" dirty="0">
                <a:latin typeface="+mn-lt"/>
                <a:cs typeface="Calibri" panose="020F0502020204030204" pitchFamily="34" charset="0"/>
              </a:rPr>
              <a:t>, to be used for doses administered before 6 weeks)</a:t>
            </a:r>
          </a:p>
          <a:p>
            <a:pPr marL="171450" indent="-171450">
              <a:buFont typeface="Arial" panose="020B0604020202020204" pitchFamily="34" charset="0"/>
              <a:buChar char="•"/>
            </a:pPr>
            <a:r>
              <a:rPr lang="en-US" sz="1200" b="0" baseline="0" dirty="0">
                <a:latin typeface="+mn-lt"/>
                <a:cs typeface="Calibri" panose="020F0502020204030204" pitchFamily="34" charset="0"/>
              </a:rPr>
              <a:t>Hep B virus DNA (HBsAg)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Calibri" panose="020F0502020204030204" pitchFamily="34" charset="0"/>
              </a:rPr>
              <a:t>Infants less than 2,000 grams should receive a dose at the chronological age of 1 month or at hospital discharge, whichever comes first, independent of weight (HBsAg-negative mother)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dirty="0">
                <a:latin typeface="+mn-lt"/>
                <a:cs typeface="Calibri" panose="020F0502020204030204" pitchFamily="34" charset="0"/>
              </a:rPr>
              <a:t>Infant less than 2,000 grams, should receive 3 additional doses of the vaccine (total of 4 doses) beginning at age 1 month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mn-lt"/>
                <a:cs typeface="Calibri" panose="020F0502020204030204" pitchFamily="34" charset="0"/>
              </a:rPr>
              <a:t>HBsAg-positive mother: 1 dose of HepB vaccine and hepatitis B immune globulin (HBIG) in separate limbs within 12 hours of birth, regardless of birth weight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mn-lt"/>
                <a:cs typeface="Calibri" panose="020F0502020204030204" pitchFamily="34" charset="0"/>
              </a:rPr>
              <a:t>HBsAg status unknown: 1 dose of HepB vaccine within 12 hours; if infant is less than 2,000 grams, administer HBIG in separate limbs, within 12 hours of birth. Determine HBsAg status as soon as possible. If positive, HBIG should be administered no later than 7 days of age for infants weighing 2,000 grams or greater </a:t>
            </a:r>
          </a:p>
          <a:p>
            <a:pPr marL="0" indent="0">
              <a:buFont typeface="Arial" panose="020B0604020202020204" pitchFamily="34" charset="0"/>
              <a:buNone/>
            </a:pPr>
            <a:endParaRPr lang="en-US" sz="1200" b="1" i="0" u="none" dirty="0">
              <a:latin typeface="+mn-lt"/>
              <a:cs typeface="Calibri" panose="020F0502020204030204" pitchFamily="34" charset="0"/>
            </a:endParaRPr>
          </a:p>
          <a:p>
            <a:pPr marL="0" indent="0">
              <a:buFont typeface="Arial" panose="020B0604020202020204" pitchFamily="34" charset="0"/>
              <a:buNone/>
            </a:pPr>
            <a:r>
              <a:rPr lang="en-US" sz="1200" b="1" i="0" u="none" dirty="0">
                <a:latin typeface="+mn-lt"/>
                <a:cs typeface="Calibri" panose="020F0502020204030204" pitchFamily="34" charset="0"/>
              </a:rPr>
              <a:t>Catch-up vaccination:</a:t>
            </a:r>
          </a:p>
          <a:p>
            <a:pPr marL="171450" indent="-171450" defTabSz="940826">
              <a:buFont typeface="Arial" panose="020B0604020202020204" pitchFamily="34" charset="0"/>
              <a:buChar char="•"/>
              <a:defRPr/>
            </a:pPr>
            <a:r>
              <a:rPr lang="en-US" sz="1200" b="0" i="0" u="none" dirty="0">
                <a:latin typeface="+mn-lt"/>
                <a:cs typeface="Calibri" panose="020F0502020204030204" pitchFamily="34" charset="0"/>
              </a:rPr>
              <a:t>Alternative series for adolescents 18 years and older: </a:t>
            </a:r>
          </a:p>
          <a:p>
            <a:pPr marL="628650" lvl="1" indent="-171450" defTabSz="940826">
              <a:buFont typeface="Arial" panose="020B0604020202020204" pitchFamily="34" charset="0"/>
              <a:buChar char="•"/>
              <a:defRPr/>
            </a:pPr>
            <a:r>
              <a:rPr lang="en-US" sz="1200" b="1" i="0" u="none" dirty="0" err="1">
                <a:latin typeface="+mn-lt"/>
                <a:cs typeface="Calibri" panose="020F0502020204030204" pitchFamily="34" charset="0"/>
              </a:rPr>
              <a:t>Heplisav</a:t>
            </a:r>
            <a:r>
              <a:rPr lang="en-US" sz="1200" b="1" i="0" u="none" dirty="0">
                <a:latin typeface="+mn-lt"/>
                <a:cs typeface="Calibri" panose="020F0502020204030204" pitchFamily="34" charset="0"/>
              </a:rPr>
              <a:t>-B</a:t>
            </a:r>
            <a:r>
              <a:rPr lang="en-US" sz="1200" b="0" i="0" u="none" dirty="0">
                <a:latin typeface="+mn-lt"/>
                <a:cs typeface="Calibri" panose="020F0502020204030204" pitchFamily="34" charset="0"/>
              </a:rPr>
              <a:t>, as a 2-dose series to be administered at least 4 weeks apart</a:t>
            </a:r>
          </a:p>
          <a:p>
            <a:pPr marL="628650" marR="0" lvl="1" indent="-171450" algn="l" defTabSz="9408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dirty="0">
                <a:latin typeface="+mn-lt"/>
                <a:cs typeface="Calibri" panose="020F0502020204030204" pitchFamily="34" charset="0"/>
              </a:rPr>
              <a:t>PreHevbrio </a:t>
            </a:r>
            <a:r>
              <a:rPr lang="en-US" sz="1200" b="0" i="0" u="none" dirty="0">
                <a:latin typeface="+mn-lt"/>
                <a:cs typeface="Calibri" panose="020F0502020204030204" pitchFamily="34" charset="0"/>
              </a:rPr>
              <a:t>as a 3-dose series to be administered at 0, 1, and 6 months apart (the only 3 antigen HepB vaccine); recommended by ACIP in February of 2022</a:t>
            </a:r>
            <a:endParaRPr lang="en-US" sz="1200" b="1" i="0" u="none" dirty="0">
              <a:latin typeface="+mn-lt"/>
              <a:cs typeface="Calibri" panose="020F0502020204030204" pitchFamily="34" charset="0"/>
            </a:endParaRPr>
          </a:p>
          <a:p>
            <a:pPr marL="628650" lvl="1" indent="-171450" defTabSz="940826">
              <a:buFont typeface="Arial" panose="020B0604020202020204" pitchFamily="34" charset="0"/>
              <a:buChar char="•"/>
              <a:defRPr/>
            </a:pPr>
            <a:r>
              <a:rPr lang="en-US" sz="1200" b="0" i="0" u="none" dirty="0">
                <a:latin typeface="+mn-lt"/>
                <a:cs typeface="Calibri" panose="020F0502020204030204" pitchFamily="34" charset="0"/>
              </a:rPr>
              <a:t>Combined HepA and HepB vaccine, </a:t>
            </a:r>
            <a:r>
              <a:rPr lang="en-US" sz="1200" b="1" i="0" u="none" dirty="0">
                <a:latin typeface="+mn-lt"/>
                <a:cs typeface="Calibri" panose="020F0502020204030204" pitchFamily="34" charset="0"/>
              </a:rPr>
              <a:t>Twinrix</a:t>
            </a:r>
            <a:r>
              <a:rPr lang="en-US" sz="1200" b="0" i="0" u="none" dirty="0">
                <a:latin typeface="+mn-lt"/>
                <a:cs typeface="Calibri" panose="020F0502020204030204" pitchFamily="34" charset="0"/>
              </a:rPr>
              <a:t>, as a 3-dose series (0,1, and 6 months) or a 4-dose series (0,7, and 21-30 days, followed by a booster dose at 12 months)</a:t>
            </a:r>
          </a:p>
          <a:p>
            <a:pPr defTabSz="940826">
              <a:defRPr/>
            </a:pPr>
            <a:endParaRPr lang="en-US" sz="1200" b="1" i="0" u="none" dirty="0">
              <a:latin typeface="+mn-lt"/>
              <a:cs typeface="Calibri" panose="020F0502020204030204" pitchFamily="34" charset="0"/>
            </a:endParaRPr>
          </a:p>
          <a:p>
            <a:pPr defTabSz="940826">
              <a:defRPr/>
            </a:pPr>
            <a:r>
              <a:rPr lang="en-US" sz="1200" b="1" i="0" u="none" dirty="0">
                <a:latin typeface="+mn-lt"/>
                <a:cs typeface="Calibri" panose="020F0502020204030204" pitchFamily="34" charset="0"/>
              </a:rPr>
              <a:t>Special Situations:</a:t>
            </a:r>
          </a:p>
          <a:p>
            <a:pPr marL="176405" indent="-176405" defTabSz="940826">
              <a:buFont typeface="Arial" panose="020B0604020202020204" pitchFamily="34" charset="0"/>
              <a:buChar char="•"/>
              <a:defRPr/>
            </a:pPr>
            <a:r>
              <a:rPr lang="en-US" sz="1200" b="0" i="0" u="none" dirty="0">
                <a:latin typeface="+mn-lt"/>
                <a:cs typeface="Calibri" panose="020F0502020204030204" pitchFamily="34" charset="0"/>
              </a:rPr>
              <a:t>Revaccination may be recommended  </a:t>
            </a:r>
            <a:r>
              <a:rPr lang="en-US" sz="1200" b="1" i="0" u="none" dirty="0">
                <a:latin typeface="+mn-lt"/>
                <a:cs typeface="Calibri" panose="020F0502020204030204" pitchFamily="34" charset="0"/>
              </a:rPr>
              <a:t>(i.e., </a:t>
            </a:r>
            <a:r>
              <a:rPr lang="en-US" sz="1200" b="1" i="0" u="none" dirty="0">
                <a:solidFill>
                  <a:schemeClr val="tx1"/>
                </a:solidFill>
                <a:latin typeface="+mn-lt"/>
                <a:cs typeface="Calibri" panose="020F0502020204030204" pitchFamily="34" charset="0"/>
              </a:rPr>
              <a:t>infants born to HBs-Ag positive mothers, hemodialysis patients and other immunocompromised persons)</a:t>
            </a:r>
          </a:p>
          <a:p>
            <a:endParaRPr lang="en-US" sz="1200" b="1" baseline="0" dirty="0">
              <a:latin typeface="+mn-lt"/>
              <a:cs typeface="Calibri" panose="020F0502020204030204" pitchFamily="34" charset="0"/>
            </a:endParaRPr>
          </a:p>
          <a:p>
            <a:r>
              <a:rPr lang="en-US" sz="1200" b="1" baseline="0" dirty="0">
                <a:latin typeface="+mn-lt"/>
                <a:cs typeface="Calibri" panose="020F0502020204030204" pitchFamily="34" charset="0"/>
              </a:rPr>
              <a:t>References:</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23</a:t>
            </a:fld>
            <a:endParaRPr lang="en-US"/>
          </a:p>
        </p:txBody>
      </p:sp>
    </p:spTree>
    <p:extLst>
      <p:ext uri="{BB962C8B-B14F-4D97-AF65-F5344CB8AC3E}">
        <p14:creationId xmlns:p14="http://schemas.microsoft.com/office/powerpoint/2010/main" val="1591016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cs typeface="Arial" panose="020B0604020202020204" pitchFamily="34" charset="0"/>
              </a:rPr>
              <a:t>Clinicians also need to emphasize the importance of immunizing preteens and teens early because of the following:</a:t>
            </a:r>
          </a:p>
          <a:p>
            <a:pPr marL="210831" indent="-210831">
              <a:buFont typeface="Arial" panose="020B0604020202020204" pitchFamily="34" charset="0"/>
              <a:buChar char="•"/>
            </a:pPr>
            <a:r>
              <a:rPr lang="en-US" sz="1200" dirty="0">
                <a:latin typeface="+mn-lt"/>
                <a:cs typeface="Arial" panose="020B0604020202020204" pitchFamily="34" charset="0"/>
              </a:rPr>
              <a:t>Higher antibody level attained when given to pre-teens rather than to older adolescents or women</a:t>
            </a:r>
          </a:p>
          <a:p>
            <a:pPr marL="210831" indent="-210831">
              <a:buFont typeface="Arial" panose="020B0604020202020204" pitchFamily="34" charset="0"/>
              <a:buChar char="•"/>
            </a:pPr>
            <a:r>
              <a:rPr lang="en-US" sz="1200" dirty="0">
                <a:latin typeface="+mn-lt"/>
                <a:cs typeface="Arial" panose="020B0604020202020204" pitchFamily="34" charset="0"/>
              </a:rPr>
              <a:t>At this age, more likely to be administered before onset of sexual activity</a:t>
            </a:r>
          </a:p>
          <a:p>
            <a:pPr marL="210831" indent="-210831">
              <a:buFont typeface="Arial" panose="020B0604020202020204" pitchFamily="34" charset="0"/>
              <a:buChar char="•"/>
            </a:pPr>
            <a:r>
              <a:rPr lang="en-US" sz="1200" dirty="0">
                <a:latin typeface="+mn-lt"/>
                <a:cs typeface="Arial" panose="020B0604020202020204" pitchFamily="34" charset="0"/>
              </a:rPr>
              <a:t>HPV can be transmitted by other skin-to-skin contact, not just sexual intercourse</a:t>
            </a:r>
          </a:p>
          <a:p>
            <a:pPr marL="210831" indent="-210831">
              <a:buFont typeface="Arial" panose="020B0604020202020204" pitchFamily="34" charset="0"/>
              <a:buChar char="•"/>
            </a:pPr>
            <a:r>
              <a:rPr lang="en-US" sz="1200" dirty="0">
                <a:latin typeface="+mn-lt"/>
                <a:cs typeface="Arial" panose="020B0604020202020204" pitchFamily="34" charset="0"/>
              </a:rPr>
              <a:t>This is an anti-cancer vaccine</a:t>
            </a:r>
            <a:endParaRPr lang="en-US" sz="1200" b="1" dirty="0">
              <a:latin typeface="+mn-lt"/>
              <a:cs typeface="Arial" panose="020B0604020202020204" pitchFamily="34" charset="0"/>
            </a:endParaRPr>
          </a:p>
          <a:p>
            <a:pPr>
              <a:spcBef>
                <a:spcPts val="247"/>
              </a:spcBef>
            </a:pPr>
            <a:endParaRPr lang="en-US" sz="1200" b="1" dirty="0">
              <a:latin typeface="+mn-lt"/>
              <a:cs typeface="Arial" panose="020B0604020202020204" pitchFamily="34" charset="0"/>
            </a:endParaRPr>
          </a:p>
          <a:p>
            <a:pPr>
              <a:spcBef>
                <a:spcPts val="247"/>
              </a:spcBef>
            </a:pPr>
            <a:r>
              <a:rPr lang="en-US" sz="1200" b="1" dirty="0">
                <a:latin typeface="+mn-lt"/>
                <a:cs typeface="Arial" panose="020B0604020202020204" pitchFamily="34" charset="0"/>
              </a:rPr>
              <a:t>Catch up Vaccination</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All persons ((harmonization of catch-up vaccination for males and females) through 26 years of age, if not previously adequately vaccinated</a:t>
            </a:r>
            <a:endParaRPr lang="en-US" sz="1200" b="1" dirty="0">
              <a:latin typeface="+mn-lt"/>
              <a:cs typeface="Arial" panose="020B0604020202020204" pitchFamily="34" charset="0"/>
            </a:endParaRPr>
          </a:p>
          <a:p>
            <a:pPr>
              <a:spcBef>
                <a:spcPts val="247"/>
              </a:spcBef>
            </a:pPr>
            <a:endParaRPr lang="en-US" sz="1200" b="1" dirty="0">
              <a:latin typeface="+mn-lt"/>
              <a:cs typeface="Arial" panose="020B0604020202020204" pitchFamily="34" charset="0"/>
            </a:endParaRPr>
          </a:p>
          <a:p>
            <a:pPr>
              <a:spcBef>
                <a:spcPts val="247"/>
              </a:spcBef>
            </a:pPr>
            <a:r>
              <a:rPr lang="en-US" sz="1200" b="1" dirty="0">
                <a:latin typeface="+mn-lt"/>
                <a:cs typeface="Arial" panose="020B0604020202020204" pitchFamily="34" charset="0"/>
              </a:rPr>
              <a:t>Special situations</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History of sexual abuse or assault: begin series at age 9 </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Pregnancy: vaccine is not recommended during pregnancy </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If administered inadvertently while pregnant, no intervention needed-delay further doses until after pregnancy</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Pregnancy testing not needed before vaccination</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indent="-228600" defTabSz="940826">
              <a:buAutoNum type="arabicPeriod"/>
            </a:pPr>
            <a:r>
              <a:rPr lang="en-US" sz="1200" u="sng" dirty="0">
                <a:latin typeface="+mn-lt"/>
                <a:cs typeface="Arial" panose="020B0604020202020204" pitchFamily="34" charset="0"/>
              </a:rPr>
              <a:t>Human Papillomavirus Vaccination for Adults: Updated Recommendations of the Advisory Committee on Immunization Practices</a:t>
            </a:r>
            <a:r>
              <a:rPr lang="en-US" sz="1200" dirty="0">
                <a:latin typeface="+mn-lt"/>
                <a:cs typeface="Arial" panose="020B0604020202020204" pitchFamily="34" charset="0"/>
              </a:rPr>
              <a:t>; MMWR / </a:t>
            </a:r>
            <a:r>
              <a:rPr lang="en-US" sz="1200" i="1" dirty="0">
                <a:latin typeface="+mn-lt"/>
                <a:cs typeface="Arial" panose="020B0604020202020204" pitchFamily="34" charset="0"/>
              </a:rPr>
              <a:t>Weekly </a:t>
            </a:r>
            <a:r>
              <a:rPr lang="en-US" sz="1200" i="0" dirty="0">
                <a:latin typeface="+mn-lt"/>
                <a:cs typeface="Arial" panose="020B0604020202020204" pitchFamily="34" charset="0"/>
              </a:rPr>
              <a:t>/ </a:t>
            </a:r>
            <a:r>
              <a:rPr lang="en-US" sz="1200" i="1" dirty="0">
                <a:latin typeface="+mn-lt"/>
                <a:cs typeface="Arial" panose="020B0604020202020204" pitchFamily="34" charset="0"/>
              </a:rPr>
              <a:t>August</a:t>
            </a:r>
            <a:r>
              <a:rPr lang="en-US" sz="1200" dirty="0">
                <a:latin typeface="+mn-lt"/>
                <a:cs typeface="Arial" panose="020B0604020202020204" pitchFamily="34" charset="0"/>
              </a:rPr>
              <a:t> 16, 2019/ 68(32);698–702</a:t>
            </a:r>
          </a:p>
          <a:p>
            <a:pPr marL="228600" marR="0" lvl="0" indent="-228600" algn="l" defTabSz="94082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endParaRPr lang="en-US" sz="1200" dirty="0">
              <a:latin typeface="+mn-lt"/>
              <a:cs typeface="Arial" panose="020B0604020202020204" pitchFamily="34" charset="0"/>
            </a:endParaRP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24</a:t>
            </a:fld>
            <a:endParaRPr lang="en-US"/>
          </a:p>
        </p:txBody>
      </p:sp>
    </p:spTree>
    <p:extLst>
      <p:ext uri="{BB962C8B-B14F-4D97-AF65-F5344CB8AC3E}">
        <p14:creationId xmlns:p14="http://schemas.microsoft.com/office/powerpoint/2010/main" val="161098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7"/>
              </a:spcBef>
            </a:pPr>
            <a:r>
              <a:rPr lang="en-US" sz="1200" b="1" dirty="0">
                <a:latin typeface="+mn-lt"/>
                <a:cs typeface="Arial" panose="020B0604020202020204" pitchFamily="34" charset="0"/>
              </a:rPr>
              <a:t>Special situations</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History of sexual abuse or assault: begin series at age 9 </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Pregnancy: vaccine is not recommended during pregnancy </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If administered inadvertently while pregnant, no intervention needed-delay further doses until after pregnancy</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Pregnancy testing not needed before vaccination</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indent="-228600" defTabSz="940826">
              <a:buAutoNum type="arabicPeriod"/>
            </a:pPr>
            <a:r>
              <a:rPr lang="en-US" sz="1200" u="sng" dirty="0">
                <a:latin typeface="+mn-lt"/>
                <a:cs typeface="Arial" panose="020B0604020202020204" pitchFamily="34" charset="0"/>
              </a:rPr>
              <a:t>Human Papillomavirus Vaccination for Adults: Updated Recommendations of the Advisory Committee on Immunization Practices</a:t>
            </a:r>
            <a:r>
              <a:rPr lang="en-US" sz="1200" dirty="0">
                <a:latin typeface="+mn-lt"/>
                <a:cs typeface="Arial" panose="020B0604020202020204" pitchFamily="34" charset="0"/>
              </a:rPr>
              <a:t>; MMWR / </a:t>
            </a:r>
            <a:r>
              <a:rPr lang="en-US" sz="1200" i="1" dirty="0">
                <a:latin typeface="+mn-lt"/>
                <a:cs typeface="Arial" panose="020B0604020202020204" pitchFamily="34" charset="0"/>
              </a:rPr>
              <a:t>Weekly </a:t>
            </a:r>
            <a:r>
              <a:rPr lang="en-US" sz="1200" i="0" dirty="0">
                <a:latin typeface="+mn-lt"/>
                <a:cs typeface="Arial" panose="020B0604020202020204" pitchFamily="34" charset="0"/>
              </a:rPr>
              <a:t>/ </a:t>
            </a:r>
            <a:r>
              <a:rPr lang="en-US" sz="1200" i="1" dirty="0">
                <a:latin typeface="+mn-lt"/>
                <a:cs typeface="Arial" panose="020B0604020202020204" pitchFamily="34" charset="0"/>
              </a:rPr>
              <a:t>August</a:t>
            </a:r>
            <a:r>
              <a:rPr lang="en-US" sz="1200" dirty="0">
                <a:latin typeface="+mn-lt"/>
                <a:cs typeface="Arial" panose="020B0604020202020204" pitchFamily="34" charset="0"/>
              </a:rPr>
              <a:t> 16, 2019/ 68(32);698–702</a:t>
            </a:r>
          </a:p>
          <a:p>
            <a:pPr marL="228600" marR="0" lvl="0" indent="-228600" algn="l" defTabSz="94082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endParaRPr lang="en-US" sz="1200" dirty="0">
              <a:latin typeface="+mn-lt"/>
              <a:cs typeface="Arial" panose="020B0604020202020204" pitchFamily="34" charset="0"/>
            </a:endParaRP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25</a:t>
            </a:fld>
            <a:endParaRPr lang="en-US"/>
          </a:p>
        </p:txBody>
      </p:sp>
    </p:spTree>
    <p:extLst>
      <p:ext uri="{BB962C8B-B14F-4D97-AF65-F5344CB8AC3E}">
        <p14:creationId xmlns:p14="http://schemas.microsoft.com/office/powerpoint/2010/main" val="321330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This is the Influenza vaccine dosing algorithm for children aged 6 months through 8 years developed by ACIP for the 2023-24 influenza season.</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Routine vaccination</a:t>
            </a:r>
          </a:p>
          <a:p>
            <a:pPr marL="171450" indent="-171450">
              <a:buFont typeface="Arial" panose="020B0604020202020204" pitchFamily="34" charset="0"/>
              <a:buChar char="•"/>
            </a:pPr>
            <a:r>
              <a:rPr lang="en-US" sz="1200" dirty="0">
                <a:latin typeface="+mn-lt"/>
                <a:cs typeface="Arial" panose="020B0604020202020204" pitchFamily="34" charset="0"/>
              </a:rPr>
              <a:t>Routine annual influenza vaccination is recommended for all persons aged ≥6 months who do not have contraindications with any trivalent or quadrivalent influenza vaccine.</a:t>
            </a: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2 doses, separated by at least 4 weeks, for </a:t>
            </a:r>
            <a:r>
              <a:rPr lang="en-US" sz="1200" b="1" dirty="0">
                <a:latin typeface="+mn-lt"/>
                <a:cs typeface="Arial" panose="020B0604020202020204" pitchFamily="34" charset="0"/>
              </a:rPr>
              <a:t>children ages 6 months–8 years </a:t>
            </a:r>
            <a:r>
              <a:rPr lang="en-US" sz="1200" dirty="0">
                <a:latin typeface="+mn-lt"/>
                <a:cs typeface="Arial" panose="020B0604020202020204" pitchFamily="34" charset="0"/>
              </a:rPr>
              <a:t>who have received fewer than 2 influenza vaccine doses before July 1, 2023, or whose influenza vaccination history is unknown </a:t>
            </a:r>
            <a:r>
              <a:rPr lang="en-US" sz="1200" b="1" dirty="0">
                <a:latin typeface="+mn-lt"/>
                <a:cs typeface="Arial" panose="020B0604020202020204" pitchFamily="34" charset="0"/>
              </a:rPr>
              <a:t>(administer dose 2 even if the child turns 9 between receipt of dose 1 and dose 2). </a:t>
            </a:r>
            <a:r>
              <a:rPr lang="en-US" sz="1200" b="0" i="0" dirty="0">
                <a:solidFill>
                  <a:srgbClr val="000000"/>
                </a:solidFill>
                <a:effectLst/>
                <a:latin typeface="+mn-lt"/>
              </a:rPr>
              <a:t>Children aged 6 months through 8 years who require 2 doses of influenza vaccine should receive their first dose as soon as possible </a:t>
            </a:r>
            <a:r>
              <a:rPr lang="en-US" sz="1200" b="1" i="0" dirty="0">
                <a:solidFill>
                  <a:srgbClr val="000000"/>
                </a:solidFill>
                <a:effectLst/>
                <a:latin typeface="+mn-lt"/>
              </a:rPr>
              <a:t>(including during July and August, if vaccine is available) </a:t>
            </a:r>
            <a:r>
              <a:rPr lang="en-US" sz="1200" b="0" i="0" dirty="0">
                <a:solidFill>
                  <a:srgbClr val="000000"/>
                </a:solidFill>
                <a:effectLst/>
                <a:latin typeface="+mn-lt"/>
              </a:rPr>
              <a:t>to allow the </a:t>
            </a:r>
            <a:r>
              <a:rPr lang="en-US" sz="1200" b="1" i="0" dirty="0">
                <a:solidFill>
                  <a:srgbClr val="000000"/>
                </a:solidFill>
                <a:effectLst/>
                <a:latin typeface="+mn-lt"/>
              </a:rPr>
              <a:t>second dose </a:t>
            </a:r>
            <a:r>
              <a:rPr lang="en-US" sz="1200" b="0" i="0" dirty="0">
                <a:solidFill>
                  <a:srgbClr val="000000"/>
                </a:solidFill>
                <a:effectLst/>
                <a:latin typeface="+mn-lt"/>
              </a:rPr>
              <a:t>(which must be administered ≥4 weeks later) to be received, ideally, by the </a:t>
            </a:r>
            <a:r>
              <a:rPr lang="en-US" sz="1200" b="1" i="0" dirty="0">
                <a:solidFill>
                  <a:srgbClr val="000000"/>
                </a:solidFill>
                <a:effectLst/>
                <a:latin typeface="+mn-lt"/>
              </a:rPr>
              <a:t>end of October</a:t>
            </a:r>
            <a:r>
              <a:rPr lang="en-US" sz="1200" b="0" i="0" dirty="0">
                <a:solidFill>
                  <a:srgbClr val="000000"/>
                </a:solidFill>
                <a:effectLst/>
                <a:latin typeface="+mn-lt"/>
              </a:rPr>
              <a:t>.</a:t>
            </a:r>
            <a:endParaRPr lang="en-US" sz="1200" dirty="0">
              <a:latin typeface="+mn-lt"/>
              <a:cs typeface="Arial" panose="020B0604020202020204" pitchFamily="34" charset="0"/>
            </a:endParaRP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1 dose for </a:t>
            </a:r>
            <a:r>
              <a:rPr lang="en-US" sz="1200" b="1" dirty="0">
                <a:latin typeface="+mn-lt"/>
                <a:cs typeface="Arial" panose="020B0604020202020204" pitchFamily="34" charset="0"/>
              </a:rPr>
              <a:t>children ages 6 months–8 years </a:t>
            </a:r>
            <a:r>
              <a:rPr lang="en-US" sz="1200" dirty="0">
                <a:latin typeface="+mn-lt"/>
                <a:cs typeface="Arial" panose="020B0604020202020204" pitchFamily="34" charset="0"/>
              </a:rPr>
              <a:t>who have received at least 2 influenza vaccine doses before July 1, 2023, or whose influenza vaccination history is unknown. The 2 previous doses of influenza vaccine do not need to have been administered in the same season or consecutive seasons.</a:t>
            </a: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1 dose for </a:t>
            </a:r>
            <a:r>
              <a:rPr lang="en-US" sz="1200" b="1" dirty="0">
                <a:latin typeface="+mn-lt"/>
                <a:cs typeface="Arial" panose="020B0604020202020204" pitchFamily="34" charset="0"/>
              </a:rPr>
              <a:t>all children ages 9 years and older. Two doses are recommended even if the child turns age 9 years between receipt of dose 1 and dose 2. </a:t>
            </a:r>
          </a:p>
          <a:p>
            <a:pPr marL="0" indent="0">
              <a:buFont typeface="Arial" panose="020B0604020202020204" pitchFamily="34" charset="0"/>
              <a:buNone/>
            </a:pPr>
            <a:endParaRPr lang="en-US" sz="1200" b="1" dirty="0">
              <a:latin typeface="+mn-lt"/>
              <a:cs typeface="Arial" panose="020B0604020202020204" pitchFamily="34" charset="0"/>
            </a:endParaRPr>
          </a:p>
          <a:p>
            <a:r>
              <a:rPr lang="en-US" sz="1200" b="1" kern="0" dirty="0">
                <a:solidFill>
                  <a:prstClr val="black"/>
                </a:solidFill>
                <a:latin typeface="+mn-lt"/>
                <a:cs typeface="Arial" charset="0"/>
              </a:rPr>
              <a:t>Special situations:</a:t>
            </a:r>
          </a:p>
          <a:p>
            <a:pPr marL="171450" indent="-171450">
              <a:buFont typeface="Arial" panose="020B0604020202020204" pitchFamily="34" charset="0"/>
              <a:buChar char="•"/>
            </a:pPr>
            <a:r>
              <a:rPr lang="en-US" sz="1200" b="1" kern="0" dirty="0">
                <a:solidFill>
                  <a:prstClr val="black"/>
                </a:solidFill>
                <a:latin typeface="+mn-lt"/>
                <a:cs typeface="Arial" charset="0"/>
              </a:rPr>
              <a:t>Close contacts </a:t>
            </a:r>
            <a:r>
              <a:rPr lang="en-US" sz="1200" b="0" kern="0" dirty="0">
                <a:solidFill>
                  <a:prstClr val="black"/>
                </a:solidFill>
                <a:latin typeface="+mn-lt"/>
                <a:cs typeface="Arial" charset="0"/>
              </a:rPr>
              <a:t>(household contacts) of severely immunosuppressed persons who require a protected environment: should not receive LAIV4. If LAIV4 is given, contact with such immunosuppressed persons should be avoided for 7 days after vaccination</a:t>
            </a:r>
            <a:endParaRPr lang="en-US" sz="1200" b="1" kern="0" dirty="0">
              <a:solidFill>
                <a:prstClr val="black"/>
              </a:solidFill>
              <a:latin typeface="+mn-lt"/>
              <a:cs typeface="Arial" charset="0"/>
            </a:endParaRPr>
          </a:p>
          <a:p>
            <a:pPr marL="171450" indent="-171450">
              <a:buFont typeface="Arial" panose="020B0604020202020204" pitchFamily="34" charset="0"/>
              <a:buChar char="•"/>
            </a:pPr>
            <a:r>
              <a:rPr lang="en-US" sz="1200" b="1" kern="0" dirty="0">
                <a:solidFill>
                  <a:prstClr val="black"/>
                </a:solidFill>
                <a:latin typeface="+mn-lt"/>
                <a:cs typeface="Arial" charset="0"/>
              </a:rPr>
              <a:t>Egg allergy: </a:t>
            </a:r>
            <a:r>
              <a:rPr lang="en-US" sz="1200" b="0" kern="0" dirty="0">
                <a:solidFill>
                  <a:prstClr val="black"/>
                </a:solidFill>
                <a:latin typeface="+mn-lt"/>
                <a:cs typeface="Arial" charset="0"/>
              </a:rPr>
              <a:t>Persons with an egg allergy can receive any influenza vaccine (egg-based and non-egg based) appropriate for age and health status. Persons with an egg allergy no longer require additional safety measures for influenza vaccination </a:t>
            </a:r>
            <a:r>
              <a:rPr lang="en-US" sz="1200" b="0" i="0" dirty="0">
                <a:solidFill>
                  <a:srgbClr val="000000"/>
                </a:solidFill>
                <a:effectLst/>
                <a:latin typeface="+mn-lt"/>
              </a:rPr>
              <a:t>beyond those recommended for any recipient of any vaccine, regardless of severity of previous reaction to egg.</a:t>
            </a:r>
            <a:endParaRPr lang="en-US" sz="1200" b="1" i="0" kern="0" dirty="0">
              <a:solidFill>
                <a:prstClr val="black"/>
              </a:solidFill>
              <a:effectLst/>
              <a:latin typeface="+mn-lt"/>
              <a:cs typeface="Arial" charset="0"/>
            </a:endParaRPr>
          </a:p>
          <a:p>
            <a:pPr marL="171450" indent="-171450">
              <a:buFont typeface="Arial" panose="020B0604020202020204" pitchFamily="34" charset="0"/>
              <a:buChar char="•"/>
            </a:pPr>
            <a:r>
              <a:rPr lang="en-US" sz="1200" b="1" kern="0" dirty="0">
                <a:solidFill>
                  <a:prstClr val="black"/>
                </a:solidFill>
                <a:latin typeface="+mn-lt"/>
                <a:cs typeface="Arial" charset="0"/>
              </a:rPr>
              <a:t>Please refer to Appendix listing contraindications and precautions </a:t>
            </a:r>
            <a:r>
              <a:rPr lang="en-US" sz="1200" kern="0" dirty="0">
                <a:solidFill>
                  <a:prstClr val="black"/>
                </a:solidFill>
                <a:latin typeface="+mn-lt"/>
                <a:cs typeface="Arial" charset="0"/>
              </a:rPr>
              <a:t>for severe allergic reaction (anaphylaxis) to a vaccine component or a previous dose of any influenza vaccine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222222"/>
                </a:solidFill>
                <a:effectLst/>
                <a:latin typeface="+mn-lt"/>
              </a:rPr>
              <a:t>Prevention and Control of Seasonal Influenza with Vaccines: Recommendations of the Advisory Committee on Immunization Practices — United States, 2023–24 Influenza Season</a:t>
            </a:r>
            <a:r>
              <a:rPr lang="en-US" sz="1200" b="0" i="0" u="none" dirty="0">
                <a:solidFill>
                  <a:srgbClr val="222222"/>
                </a:solidFill>
                <a:effectLst/>
                <a:latin typeface="+mn-lt"/>
              </a:rPr>
              <a:t>; MMWR / </a:t>
            </a:r>
            <a:r>
              <a:rPr lang="en-US" sz="1200" b="0" i="1" dirty="0">
                <a:solidFill>
                  <a:srgbClr val="000000"/>
                </a:solidFill>
                <a:effectLst/>
                <a:latin typeface="+mn-lt"/>
              </a:rPr>
              <a:t>Recommendations and Reports</a:t>
            </a:r>
            <a:r>
              <a:rPr lang="en-US" sz="1200" b="0" i="0" dirty="0">
                <a:solidFill>
                  <a:srgbClr val="000000"/>
                </a:solidFill>
                <a:effectLst/>
                <a:latin typeface="+mn-lt"/>
              </a:rPr>
              <a:t> / August 25, 2023 / 72(2);1–25</a:t>
            </a:r>
            <a:endParaRPr lang="en-US" sz="1200" b="0" i="0" u="none" dirty="0">
              <a:solidFill>
                <a:srgbClr val="000000"/>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a:t>
            </a:r>
            <a:r>
              <a:rPr lang="en-US" b="0" i="0" dirty="0">
                <a:solidFill>
                  <a:srgbClr val="000000"/>
                </a:solidFill>
                <a:effectLst/>
                <a:latin typeface="+mn-lt"/>
              </a:rPr>
              <a:t>January 11, 2024 / 73(1);6–10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26</a:t>
            </a:fld>
            <a:endParaRPr lang="en-US"/>
          </a:p>
        </p:txBody>
      </p:sp>
    </p:spTree>
    <p:extLst>
      <p:ext uri="{BB962C8B-B14F-4D97-AF65-F5344CB8AC3E}">
        <p14:creationId xmlns:p14="http://schemas.microsoft.com/office/powerpoint/2010/main" val="857835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92774">
              <a:defRPr/>
            </a:pPr>
            <a:r>
              <a:rPr lang="en-US" sz="1200" dirty="0">
                <a:latin typeface="+mn-lt"/>
                <a:cs typeface="Arial" panose="020B0604020202020204" pitchFamily="34" charset="0"/>
              </a:rPr>
              <a:t>For the 2023–24 U.S. influenza season, providers may choose to administer any licensed, age-appropriate influenza vaccine (IIV4, recombinant influenza vaccine [RIV], or LAIV4). LAIV4 is an option for those for whom it is otherwise appropriate.   </a:t>
            </a:r>
          </a:p>
          <a:p>
            <a:pPr defTabSz="1092774">
              <a:defRPr/>
            </a:pPr>
            <a:endParaRPr lang="en-US" sz="1200" dirty="0">
              <a:latin typeface="+mn-lt"/>
              <a:cs typeface="Arial" panose="020B0604020202020204" pitchFamily="34" charset="0"/>
            </a:endParaRPr>
          </a:p>
          <a:p>
            <a:pPr defTabSz="457310">
              <a:spcBef>
                <a:spcPts val="237"/>
              </a:spcBef>
            </a:pPr>
            <a:r>
              <a:rPr lang="en-US" sz="1200" b="1" kern="0" dirty="0">
                <a:latin typeface="+mn-lt"/>
                <a:cs typeface="Arial" panose="020B0604020202020204" pitchFamily="34" charset="0"/>
              </a:rPr>
              <a:t>Administration</a:t>
            </a:r>
            <a:r>
              <a:rPr lang="en-US" sz="1200" kern="0" dirty="0">
                <a:latin typeface="+mn-lt"/>
                <a:cs typeface="Arial" panose="020B0604020202020204" pitchFamily="34" charset="0"/>
              </a:rPr>
              <a:t> </a:t>
            </a:r>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If the vaccine recipient sneezes immediately after administration, the dose should not be repeated. However, if nasal congestion is present that might impede delivery of the vaccine to the nasopharyngeal mucosa, deferral of administration should be considered until resolution of the illness, or another appropriate vaccine should be administered instead.</a:t>
            </a:r>
            <a:endParaRPr lang="en-US" sz="1200" b="1" i="1" kern="0" dirty="0">
              <a:latin typeface="+mn-lt"/>
              <a:cs typeface="Arial" panose="020B0604020202020204" pitchFamily="34" charset="0"/>
            </a:endParaRPr>
          </a:p>
          <a:p>
            <a:endParaRPr lang="en-US" sz="1200" b="1" i="1" kern="0" dirty="0">
              <a:latin typeface="+mn-lt"/>
              <a:cs typeface="Arial" panose="020B0604020202020204" pitchFamily="34" charset="0"/>
            </a:endParaRPr>
          </a:p>
          <a:p>
            <a:pPr indent="-188165" defTabSz="396912">
              <a:spcBef>
                <a:spcPts val="206"/>
              </a:spcBef>
            </a:pPr>
            <a:r>
              <a:rPr lang="en-US" sz="1200" b="1" kern="0" dirty="0">
                <a:latin typeface="+mn-lt"/>
                <a:cs typeface="Arial" panose="020B0604020202020204" pitchFamily="34" charset="0"/>
              </a:rPr>
              <a:t>Contraindications  </a:t>
            </a:r>
          </a:p>
          <a:p>
            <a:pPr indent="-188165" defTabSz="396912">
              <a:spcBef>
                <a:spcPts val="206"/>
              </a:spcBef>
              <a:buFont typeface="Arial" panose="020B0604020202020204" pitchFamily="34" charset="0"/>
              <a:buChar char="•"/>
            </a:pPr>
            <a:r>
              <a:rPr lang="en-US" sz="1200" b="1" kern="0" dirty="0">
                <a:latin typeface="+mn-lt"/>
                <a:cs typeface="Arial" panose="020B0604020202020204" pitchFamily="34" charset="0"/>
              </a:rPr>
              <a:t>Children younger than 2 years of age and/or adults 50 years and older (not licensed)</a:t>
            </a:r>
          </a:p>
          <a:p>
            <a:pPr indent="-188165" defTabSz="396912">
              <a:spcBef>
                <a:spcPts val="206"/>
              </a:spcBef>
              <a:buFont typeface="Arial" panose="020B0604020202020204" pitchFamily="34" charset="0"/>
              <a:buChar char="•"/>
              <a:defRPr/>
            </a:pPr>
            <a:r>
              <a:rPr lang="en-US" sz="1200" kern="0" dirty="0">
                <a:latin typeface="+mn-lt"/>
                <a:cs typeface="Arial" panose="020B0604020202020204" pitchFamily="34" charset="0"/>
              </a:rPr>
              <a:t>History of severe allergic reaction to a previous dose of any influenza vaccine or to any vaccine component (excluding egg)</a:t>
            </a:r>
            <a:endParaRPr lang="en-US" sz="1200" b="1" kern="0" dirty="0">
              <a:latin typeface="+mn-lt"/>
              <a:cs typeface="Arial" panose="020B0604020202020204" pitchFamily="34" charset="0"/>
            </a:endParaRPr>
          </a:p>
          <a:p>
            <a:pPr indent="-188165" defTabSz="396912">
              <a:spcBef>
                <a:spcPts val="206"/>
              </a:spcBef>
              <a:buFont typeface="Arial" panose="020B0604020202020204" pitchFamily="34" charset="0"/>
              <a:buChar char="•"/>
            </a:pPr>
            <a:r>
              <a:rPr lang="en-US" sz="1200" kern="0" dirty="0">
                <a:latin typeface="+mn-lt"/>
                <a:cs typeface="Arial" panose="020B0604020202020204" pitchFamily="34" charset="0"/>
              </a:rPr>
              <a:t>Children 2-4 years of age with a diagnosis of asthma or who have had a history of wheezing in the past 12 months, as reported by a parent or caregiver that a HCP has told them the child has had wheezing or asthma or whose medical record indicates an episode within the last 12 months</a:t>
            </a:r>
          </a:p>
          <a:p>
            <a:pPr indent="-188165" defTabSz="396912">
              <a:spcBef>
                <a:spcPts val="206"/>
              </a:spcBef>
              <a:buFont typeface="Arial" panose="020B0604020202020204" pitchFamily="34" charset="0"/>
              <a:buChar char="•"/>
            </a:pPr>
            <a:r>
              <a:rPr lang="en-US" sz="1200" kern="0" dirty="0">
                <a:latin typeface="+mn-lt"/>
                <a:cs typeface="Arial" panose="020B0604020202020204" pitchFamily="34" charset="0"/>
              </a:rPr>
              <a:t>Children 2-17 years of age who are receiving aspirin or salicylate-containing medications</a:t>
            </a:r>
          </a:p>
          <a:p>
            <a:pPr indent="-188165" defTabSz="396912">
              <a:spcBef>
                <a:spcPts val="206"/>
              </a:spcBef>
              <a:buFont typeface="Arial" panose="020B0604020202020204" pitchFamily="34" charset="0"/>
              <a:buChar char="•"/>
            </a:pPr>
            <a:r>
              <a:rPr lang="en-US" sz="1200" kern="0" dirty="0">
                <a:latin typeface="+mn-lt"/>
                <a:cs typeface="Arial" panose="020B0604020202020204" pitchFamily="34" charset="0"/>
              </a:rPr>
              <a:t>Persons who are immunocompromised, due to any cause (includes but is not limited to medications</a:t>
            </a:r>
            <a:r>
              <a:rPr lang="en-US" sz="1200" b="1" kern="0" dirty="0">
                <a:latin typeface="+mn-lt"/>
                <a:cs typeface="Arial" panose="020B0604020202020204" pitchFamily="34" charset="0"/>
              </a:rPr>
              <a:t> </a:t>
            </a:r>
            <a:r>
              <a:rPr lang="en-US" sz="1200" kern="0" dirty="0">
                <a:latin typeface="+mn-lt"/>
                <a:cs typeface="Arial" panose="020B0604020202020204" pitchFamily="34" charset="0"/>
              </a:rPr>
              <a:t>and HIV infection)</a:t>
            </a:r>
          </a:p>
          <a:p>
            <a:pPr indent="-188165" defTabSz="396912">
              <a:spcBef>
                <a:spcPts val="206"/>
              </a:spcBef>
              <a:buFont typeface="Arial" panose="020B0604020202020204" pitchFamily="34" charset="0"/>
              <a:buChar char="•"/>
              <a:defRPr/>
            </a:pPr>
            <a:r>
              <a:rPr lang="en-US" sz="1200" kern="0" dirty="0">
                <a:latin typeface="+mn-lt"/>
                <a:cs typeface="Arial" panose="020B0604020202020204" pitchFamily="34" charset="0"/>
              </a:rPr>
              <a:t>Certain at-risk population including anatomic or functional asplenia, cochlear implants, cerebrospinal fluid-oropharyngeal communication </a:t>
            </a:r>
          </a:p>
          <a:p>
            <a:pPr indent="-188165" defTabSz="396912">
              <a:spcBef>
                <a:spcPts val="206"/>
              </a:spcBef>
              <a:buFont typeface="Arial" panose="020B0604020202020204" pitchFamily="34" charset="0"/>
              <a:buChar char="•"/>
            </a:pPr>
            <a:r>
              <a:rPr lang="en-US" sz="1200" kern="0" dirty="0">
                <a:latin typeface="+mn-lt"/>
                <a:cs typeface="Arial" panose="020B0604020202020204" pitchFamily="34" charset="0"/>
              </a:rPr>
              <a:t>Close contacts and caregivers of severely immunosuppressed persons who require a protected environment</a:t>
            </a:r>
          </a:p>
          <a:p>
            <a:pPr indent="-188165" defTabSz="396912">
              <a:spcBef>
                <a:spcPts val="206"/>
              </a:spcBef>
              <a:buFont typeface="Arial" panose="020B0604020202020204" pitchFamily="34" charset="0"/>
              <a:buChar char="•"/>
            </a:pPr>
            <a:r>
              <a:rPr lang="en-US" sz="1200" kern="0" dirty="0">
                <a:latin typeface="+mn-lt"/>
                <a:cs typeface="Arial" panose="020B0604020202020204" pitchFamily="34" charset="0"/>
              </a:rPr>
              <a:t>Pregnancy</a:t>
            </a:r>
          </a:p>
          <a:p>
            <a:pPr indent="-188165" defTabSz="396912">
              <a:spcBef>
                <a:spcPts val="206"/>
              </a:spcBef>
              <a:buFont typeface="Arial" panose="020B0604020202020204" pitchFamily="34" charset="0"/>
              <a:buChar char="•"/>
            </a:pPr>
            <a:r>
              <a:rPr lang="en-US" sz="1200" kern="0" dirty="0">
                <a:latin typeface="+mn-lt"/>
                <a:cs typeface="Arial" panose="020B0604020202020204" pitchFamily="34" charset="0"/>
              </a:rPr>
              <a:t>Persons who have received influenza antiviral medications within the previous 48 hours</a:t>
            </a:r>
            <a:endParaRPr lang="en-US" sz="1200" dirty="0">
              <a:latin typeface="+mn-lt"/>
              <a:cs typeface="Arial" panose="020B0604020202020204" pitchFamily="34" charset="0"/>
            </a:endParaRPr>
          </a:p>
          <a:p>
            <a:pPr defTabSz="1092774">
              <a:defRPr/>
            </a:pPr>
            <a:endParaRPr lang="en-US" sz="1200" b="1" dirty="0">
              <a:latin typeface="+mn-lt"/>
              <a:cs typeface="Arial" panose="020B0604020202020204" pitchFamily="34" charset="0"/>
            </a:endParaRPr>
          </a:p>
          <a:p>
            <a:pPr defTabSz="1092774">
              <a:defRPr/>
            </a:pPr>
            <a:r>
              <a:rPr lang="en-US" sz="1200" b="1" dirty="0">
                <a:latin typeface="+mn-lt"/>
                <a:cs typeface="Arial" panose="020B0604020202020204" pitchFamily="34" charset="0"/>
              </a:rPr>
              <a:t>Precautions include:</a:t>
            </a:r>
          </a:p>
          <a:p>
            <a:pPr marL="176405" indent="-176405" defTabSz="1092774">
              <a:buFont typeface="Arial" panose="020B0604020202020204" pitchFamily="34" charset="0"/>
              <a:buChar char="•"/>
              <a:defRPr/>
            </a:pPr>
            <a:r>
              <a:rPr lang="en-US" sz="1200" dirty="0">
                <a:latin typeface="+mn-lt"/>
                <a:cs typeface="Arial" panose="020B0604020202020204" pitchFamily="34" charset="0"/>
              </a:rPr>
              <a:t>Moderate or severe acute illness with/without fever (general precaution for vaccination) </a:t>
            </a:r>
          </a:p>
          <a:p>
            <a:pPr marL="176405" indent="-176405" defTabSz="1092774">
              <a:buFont typeface="Arial" panose="020B0604020202020204" pitchFamily="34" charset="0"/>
              <a:buChar char="•"/>
              <a:defRPr/>
            </a:pPr>
            <a:r>
              <a:rPr lang="en-US" sz="1200" dirty="0">
                <a:latin typeface="+mn-lt"/>
                <a:cs typeface="Arial" panose="020B0604020202020204" pitchFamily="34" charset="0"/>
              </a:rPr>
              <a:t>A history of Guillain Barre syndrome 6 weeks after receipt of a previous dose of the influenza vaccine (precaution for use of all influenza vaccine presentations)</a:t>
            </a:r>
          </a:p>
          <a:p>
            <a:pPr marL="176405" indent="-176405" defTabSz="1092774">
              <a:buFont typeface="Arial" panose="020B0604020202020204" pitchFamily="34" charset="0"/>
              <a:buChar char="•"/>
              <a:defRPr/>
            </a:pPr>
            <a:r>
              <a:rPr lang="en-US" sz="1200" kern="0" dirty="0">
                <a:latin typeface="+mn-lt"/>
                <a:cs typeface="Arial" panose="020B0604020202020204" pitchFamily="34" charset="0"/>
              </a:rPr>
              <a:t>Asthma in people 5 yrs. of age and older</a:t>
            </a:r>
          </a:p>
          <a:p>
            <a:pPr marL="176405" indent="-176405" defTabSz="1092774">
              <a:buFont typeface="Arial" panose="020B0604020202020204" pitchFamily="34" charset="0"/>
              <a:buChar char="•"/>
              <a:defRPr/>
            </a:pPr>
            <a:r>
              <a:rPr lang="en-US" sz="1200" kern="0" dirty="0">
                <a:latin typeface="+mn-lt"/>
                <a:cs typeface="Arial" panose="020B0604020202020204" pitchFamily="34" charset="0"/>
              </a:rPr>
              <a:t>Presence of an underlying medical condition (other than those previously listed in which LAIV4 should not be used) that might predispose to severe illness with wild-type influenza virus infection such as lung disease, heart disease (excluding isolated hypertension), kidney disease (i.e. diabetes), kidney or liver disorders, neurologic/neuromuscular, or metabolic disorders</a:t>
            </a:r>
            <a:endParaRPr lang="en-US" sz="1200" b="1" i="1" kern="0" dirty="0">
              <a:latin typeface="+mn-lt"/>
              <a:cs typeface="Arial" panose="020B0604020202020204" pitchFamily="34" charset="0"/>
            </a:endParaRP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222222"/>
                </a:solidFill>
                <a:effectLst/>
                <a:latin typeface="+mn-lt"/>
              </a:rPr>
              <a:t>Prevention and Control of Seasonal Influenza with Vaccines: Recommendations of the Advisory Committee on Immunization Practices — United States, 2023–24 Influenza Season</a:t>
            </a:r>
            <a:r>
              <a:rPr lang="en-US" sz="1200" b="0" i="0" u="none" dirty="0">
                <a:solidFill>
                  <a:srgbClr val="222222"/>
                </a:solidFill>
                <a:effectLst/>
                <a:latin typeface="+mn-lt"/>
              </a:rPr>
              <a:t>; MMWR / </a:t>
            </a:r>
            <a:r>
              <a:rPr lang="en-US" b="0" i="1" dirty="0">
                <a:solidFill>
                  <a:srgbClr val="000000"/>
                </a:solidFill>
                <a:effectLst/>
                <a:latin typeface="+mn-lt"/>
              </a:rPr>
              <a:t>Recommendations and Reports</a:t>
            </a:r>
            <a:r>
              <a:rPr lang="en-US" b="0" i="0" dirty="0">
                <a:solidFill>
                  <a:srgbClr val="000000"/>
                </a:solidFill>
                <a:effectLst/>
                <a:latin typeface="+mn-lt"/>
              </a:rPr>
              <a:t> / August 25, 2023 / 72(2);1–25</a:t>
            </a:r>
            <a:endParaRPr lang="en-US" sz="1200" b="0" i="0" u="sng" dirty="0">
              <a:solidFill>
                <a:srgbClr val="222222"/>
              </a:solidFill>
              <a:effectLst/>
              <a:latin typeface="+mn-lt"/>
            </a:endParaRPr>
          </a:p>
          <a:p>
            <a:pPr marL="228600" indent="-228600">
              <a:buFont typeface="+mj-lt"/>
              <a:buAutoNum type="arabicPeriod"/>
            </a:pPr>
            <a:r>
              <a:rPr lang="en-US" sz="1200" dirty="0">
                <a:latin typeface="+mn-lt"/>
                <a:cs typeface="Arial" panose="020B0604020202020204" pitchFamily="34" charset="0"/>
                <a:hlinkClick r:id="rId3"/>
              </a:rPr>
              <a:t>https://www.cdc.gov/flu/prevent/nasalspray.htm</a:t>
            </a:r>
            <a:r>
              <a:rPr lang="en-US" sz="1200" dirty="0">
                <a:latin typeface="+mn-lt"/>
                <a:cs typeface="Arial" panose="020B0604020202020204" pitchFamily="34" charset="0"/>
              </a:rPr>
              <a:t> </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27</a:t>
            </a:fld>
            <a:endParaRPr lang="en-US"/>
          </a:p>
        </p:txBody>
      </p:sp>
    </p:spTree>
    <p:extLst>
      <p:ext uri="{BB962C8B-B14F-4D97-AF65-F5344CB8AC3E}">
        <p14:creationId xmlns:p14="http://schemas.microsoft.com/office/powerpoint/2010/main" val="1782042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For the 2023-24 season:</a:t>
            </a:r>
          </a:p>
          <a:p>
            <a:pPr marL="171450" indent="-171450" algn="l">
              <a:buFont typeface="Arial" panose="020B0604020202020204" pitchFamily="34" charset="0"/>
              <a:buChar char="•"/>
            </a:pPr>
            <a:r>
              <a:rPr lang="en-US" sz="1200" b="0" i="0" dirty="0">
                <a:solidFill>
                  <a:srgbClr val="000000"/>
                </a:solidFill>
                <a:effectLst/>
                <a:latin typeface="+mn-lt"/>
              </a:rPr>
              <a:t>All seasonal influenza vaccines expected to be available for the 2023</a:t>
            </a:r>
            <a:r>
              <a:rPr lang="en-US" sz="1200" b="0" i="1" dirty="0">
                <a:solidFill>
                  <a:srgbClr val="000000"/>
                </a:solidFill>
                <a:effectLst/>
                <a:latin typeface="+mn-lt"/>
              </a:rPr>
              <a:t>–</a:t>
            </a:r>
            <a:r>
              <a:rPr lang="en-US" sz="1200" b="0" i="0" dirty="0">
                <a:solidFill>
                  <a:srgbClr val="000000"/>
                </a:solidFill>
                <a:effectLst/>
                <a:latin typeface="+mn-lt"/>
              </a:rPr>
              <a:t>24 season are quadrivalent, derived from one influenza A(H1N1)pdm09 virus, one influenza A(H3N2) virus, one influenza B/Victoria lineage virus, and one influenza B/Yamagata lineage virus.</a:t>
            </a:r>
          </a:p>
          <a:p>
            <a:pPr marL="171450" indent="-171450" algn="l">
              <a:buFont typeface="Arial" panose="020B0604020202020204" pitchFamily="34" charset="0"/>
              <a:buChar char="•"/>
            </a:pPr>
            <a:r>
              <a:rPr lang="en-US" sz="1200" b="0" i="0" dirty="0">
                <a:solidFill>
                  <a:srgbClr val="000000"/>
                </a:solidFill>
                <a:effectLst/>
                <a:latin typeface="+mn-lt"/>
              </a:rPr>
              <a:t>Interim clinical guidance for the use of COVID-19 vaccines is available at </a:t>
            </a:r>
            <a:r>
              <a:rPr lang="en-US" sz="1200" b="0" i="0" u="none" strike="noStrike" dirty="0">
                <a:solidFill>
                  <a:srgbClr val="075290"/>
                </a:solidFill>
                <a:effectLst/>
                <a:latin typeface="+mn-lt"/>
                <a:hlinkClick r:id="rId3"/>
              </a:rPr>
              <a:t>https://www.cdc.gov/vaccines/covid-19/clinical-considerations/covid-19-vaccines-us.html</a:t>
            </a:r>
            <a:r>
              <a:rPr lang="en-US" sz="1200" b="0" i="0" u="none" strike="noStrike" dirty="0">
                <a:solidFill>
                  <a:srgbClr val="000000"/>
                </a:solidFill>
                <a:effectLst/>
                <a:latin typeface="+mn-lt"/>
              </a:rPr>
              <a:t> </a:t>
            </a:r>
          </a:p>
          <a:p>
            <a:pPr marL="171450" indent="-171450">
              <a:buFont typeface="Arial" panose="020B0604020202020204" pitchFamily="34" charset="0"/>
              <a:buChar char="•"/>
            </a:pPr>
            <a:r>
              <a:rPr lang="en-US" sz="1200" kern="0" dirty="0">
                <a:latin typeface="+mn-lt"/>
                <a:cs typeface="Arial" charset="0"/>
              </a:rPr>
              <a:t>Guidance regarding administration of influenza vaccines with other vaccines has been updated to reflect consideration of COVID-19 vaccination and RSV vaccination</a:t>
            </a:r>
          </a:p>
          <a:p>
            <a:pPr defTabSz="940826">
              <a:defRPr/>
            </a:pPr>
            <a:endParaRPr lang="en-US" sz="1200" b="1" dirty="0">
              <a:latin typeface="+mn-lt"/>
              <a:cs typeface="Arial" panose="020B0604020202020204" pitchFamily="34" charset="0"/>
            </a:endParaRPr>
          </a:p>
          <a:p>
            <a:pPr defTabSz="940826">
              <a:defRPr/>
            </a:pPr>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222222"/>
                </a:solidFill>
                <a:effectLst/>
                <a:latin typeface="+mn-lt"/>
              </a:rPr>
              <a:t>Prevention and Control of Seasonal Influenza with Vaccines: Recommendations of the Advisory Committee on Immunization Practices — United States, 2023–24 Influenza Season</a:t>
            </a:r>
            <a:r>
              <a:rPr lang="en-US" sz="1200" b="0" i="0" u="none" dirty="0">
                <a:solidFill>
                  <a:srgbClr val="222222"/>
                </a:solidFill>
                <a:effectLst/>
                <a:latin typeface="+mn-lt"/>
              </a:rPr>
              <a:t>; MMWR / </a:t>
            </a:r>
            <a:r>
              <a:rPr lang="en-US" b="0" i="1" dirty="0">
                <a:solidFill>
                  <a:srgbClr val="000000"/>
                </a:solidFill>
                <a:effectLst/>
                <a:latin typeface="+mn-lt"/>
              </a:rPr>
              <a:t>Recommendations and Reports</a:t>
            </a:r>
            <a:r>
              <a:rPr lang="en-US" b="0" i="0" dirty="0">
                <a:solidFill>
                  <a:srgbClr val="000000"/>
                </a:solidFill>
                <a:effectLst/>
                <a:latin typeface="+mn-lt"/>
              </a:rPr>
              <a:t> / August 25, 2023 / 72(2);1–25</a:t>
            </a:r>
            <a:endParaRPr lang="en-US" sz="1200" b="0" i="0" u="sng" dirty="0">
              <a:solidFill>
                <a:srgbClr val="222222"/>
              </a:solidFill>
              <a:effectLst/>
              <a:latin typeface="+mn-lt"/>
            </a:endParaRPr>
          </a:p>
          <a:p>
            <a:pPr marL="228600" indent="-228600">
              <a:buAutoNum type="arabicPeriod"/>
            </a:pPr>
            <a:r>
              <a:rPr lang="en-US" sz="1200" b="0" i="0" u="none" strike="noStrike" dirty="0">
                <a:solidFill>
                  <a:srgbClr val="075290"/>
                </a:solidFill>
                <a:effectLst/>
                <a:latin typeface="+mn-lt"/>
                <a:hlinkClick r:id="rId3"/>
              </a:rPr>
              <a:t>https://www.cdc.gov/vaccines/covid-19/clinical-considerations/covid-19-vaccines-us.html</a:t>
            </a:r>
            <a:endParaRPr lang="en-US" sz="1200" b="0" i="0" u="none" strike="noStrike" dirty="0">
              <a:solidFill>
                <a:srgbClr val="075290"/>
              </a:solidFill>
              <a:effectLst/>
              <a:latin typeface="+mn-lt"/>
            </a:endParaRPr>
          </a:p>
          <a:p>
            <a:pPr marL="228600" indent="-228600">
              <a:buAutoNum type="arabicPeriod"/>
            </a:pPr>
            <a:r>
              <a:rPr lang="en-US" sz="1200" dirty="0">
                <a:latin typeface="+mn-lt"/>
                <a:cs typeface="Arial" panose="020B0604020202020204" pitchFamily="34" charset="0"/>
              </a:rPr>
              <a:t>https://www.cdc.gov/flu/prevent/coadministration.htm </a:t>
            </a:r>
          </a:p>
          <a:p>
            <a:pPr marL="228600" indent="-228600">
              <a:buAutoNum type="arabicPeriod"/>
            </a:pPr>
            <a:r>
              <a:rPr lang="en-US" sz="1200" dirty="0">
                <a:latin typeface="+mn-lt"/>
                <a:cs typeface="Arial" panose="020B0604020202020204" pitchFamily="34" charset="0"/>
              </a:rPr>
              <a:t>https://www.cdc.gov/flu/season/faq-flu-season-2023-2024.htm</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28</a:t>
            </a:fld>
            <a:endParaRPr lang="en-US"/>
          </a:p>
        </p:txBody>
      </p:sp>
    </p:spTree>
    <p:extLst>
      <p:ext uri="{BB962C8B-B14F-4D97-AF65-F5344CB8AC3E}">
        <p14:creationId xmlns:p14="http://schemas.microsoft.com/office/powerpoint/2010/main" val="131078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rPr>
              <a:t>All flu vaccines for the 2024-2025 season are anticipated to be trivalent in the United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rPr>
              <a:t>Trivalent flu vaccines are formulated to protect against three flu viruses: an A(H1N1) virus, an A(H3N2) virus, and a B/Victoria virus.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rPr>
              <a:t>Using global surveillance from WHO and CDC, B/Yamagata flu lineage viruses have not been detected in the population after March 2020.  Therefore, the influenza B/Yamagata lineage vaccine virus component  will be excluded from the 2024-25 flu vaccines.</a:t>
            </a:r>
          </a:p>
          <a:p>
            <a:endParaRPr lang="en-US" b="1" dirty="0"/>
          </a:p>
          <a:p>
            <a:r>
              <a:rPr lang="en-US" b="1" dirty="0"/>
              <a:t>References:</a:t>
            </a:r>
          </a:p>
          <a:p>
            <a:pPr marL="228600" indent="-228600">
              <a:buAutoNum type="arabicPeriod"/>
            </a:pPr>
            <a:r>
              <a:rPr lang="en-US" sz="1200" dirty="0">
                <a:latin typeface="Segoe UI "/>
                <a:hlinkClick r:id="rId3"/>
              </a:rPr>
              <a:t>https://www.cdc.gov/flu/prevent/vaccine-selection.htm</a:t>
            </a:r>
            <a:r>
              <a:rPr lang="en-US" sz="1200" dirty="0">
                <a:latin typeface="Segoe UI "/>
              </a:rPr>
              <a:t> </a:t>
            </a:r>
          </a:p>
          <a:p>
            <a:pPr marL="228600" indent="-228600">
              <a:buAutoNum type="arabicPeriod"/>
            </a:pPr>
            <a:r>
              <a:rPr lang="en-US" sz="1200" dirty="0">
                <a:latin typeface="Segoe UI "/>
                <a:hlinkClick r:id="rId4"/>
              </a:rPr>
              <a:t>https://www.cdc.gov/flu/season/faq-flu-season-2024-2025.htm</a:t>
            </a:r>
            <a:r>
              <a:rPr lang="en-US" sz="1200" dirty="0">
                <a:latin typeface="Segoe UI "/>
              </a:rPr>
              <a:t> </a:t>
            </a:r>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42FBD0A8-3735-4B25-B0D5-9F9DB832A547}" type="slidenum">
              <a:rPr lang="en-US" smtClean="0"/>
              <a:t>29</a:t>
            </a:fld>
            <a:endParaRPr lang="en-US"/>
          </a:p>
        </p:txBody>
      </p:sp>
    </p:spTree>
    <p:extLst>
      <p:ext uri="{BB962C8B-B14F-4D97-AF65-F5344CB8AC3E}">
        <p14:creationId xmlns:p14="http://schemas.microsoft.com/office/powerpoint/2010/main" val="346832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50" eaLnBrk="0" fontAlgn="base" hangingPunct="0">
              <a:spcBef>
                <a:spcPct val="0"/>
              </a:spcBef>
              <a:spcAft>
                <a:spcPct val="0"/>
              </a:spcAft>
              <a:defRPr/>
            </a:pPr>
            <a:r>
              <a:rPr lang="en-US" sz="1200" dirty="0">
                <a:solidFill>
                  <a:srgbClr val="000000"/>
                </a:solidFill>
                <a:latin typeface="+mn-lt"/>
              </a:rPr>
              <a:t>This table shows the impact of vaccines on the annual reported cases of some vaccine preventable diseases </a:t>
            </a:r>
            <a:r>
              <a:rPr lang="en-US" sz="1200" u="none" dirty="0">
                <a:solidFill>
                  <a:srgbClr val="000000"/>
                </a:solidFill>
                <a:latin typeface="+mn-lt"/>
              </a:rPr>
              <a:t>in the United States.  </a:t>
            </a:r>
          </a:p>
          <a:p>
            <a:pPr defTabSz="927850" eaLnBrk="0" fontAlgn="base" hangingPunct="0">
              <a:spcBef>
                <a:spcPct val="0"/>
              </a:spcBef>
              <a:spcAft>
                <a:spcPct val="0"/>
              </a:spcAft>
              <a:defRPr/>
            </a:pPr>
            <a:r>
              <a:rPr lang="en-US" sz="1200" dirty="0">
                <a:solidFill>
                  <a:srgbClr val="000000"/>
                </a:solidFill>
                <a:latin typeface="+mn-lt"/>
              </a:rPr>
              <a:t>Column 2 shows the average number of reported cases of a specific disease prior to the licensure of the vaccine </a:t>
            </a:r>
          </a:p>
          <a:p>
            <a:pPr defTabSz="927850" eaLnBrk="0" fontAlgn="base" hangingPunct="0">
              <a:spcBef>
                <a:spcPct val="0"/>
              </a:spcBef>
              <a:spcAft>
                <a:spcPct val="0"/>
              </a:spcAft>
              <a:defRPr/>
            </a:pPr>
            <a:r>
              <a:rPr lang="en-US" sz="1200" dirty="0">
                <a:solidFill>
                  <a:srgbClr val="000000"/>
                </a:solidFill>
                <a:latin typeface="+mn-lt"/>
              </a:rPr>
              <a:t>Column 3 shows the number of reported or estimated cases in the United States in 2019 </a:t>
            </a:r>
          </a:p>
          <a:p>
            <a:pPr defTabSz="927850" eaLnBrk="0" fontAlgn="base" hangingPunct="0">
              <a:spcBef>
                <a:spcPct val="0"/>
              </a:spcBef>
              <a:spcAft>
                <a:spcPct val="0"/>
              </a:spcAft>
              <a:defRPr/>
            </a:pPr>
            <a:r>
              <a:rPr lang="en-US" sz="1200" dirty="0">
                <a:solidFill>
                  <a:srgbClr val="000000"/>
                </a:solidFill>
                <a:latin typeface="+mn-lt"/>
              </a:rPr>
              <a:t>Column 4 shows the percentage decrease in reported cases in the United States compared with the </a:t>
            </a:r>
            <a:r>
              <a:rPr lang="en-US" sz="1200">
                <a:solidFill>
                  <a:srgbClr val="000000"/>
                </a:solidFill>
                <a:latin typeface="+mn-lt"/>
              </a:rPr>
              <a:t>pre-vaccine years </a:t>
            </a:r>
            <a:endParaRPr lang="en-US" sz="1200" dirty="0">
              <a:solidFill>
                <a:srgbClr val="000000"/>
              </a:solidFill>
              <a:latin typeface="+mn-lt"/>
            </a:endParaRPr>
          </a:p>
          <a:p>
            <a:pPr defTabSz="927850" eaLnBrk="0" fontAlgn="base" hangingPunct="0">
              <a:spcBef>
                <a:spcPct val="0"/>
              </a:spcBef>
              <a:spcAft>
                <a:spcPct val="0"/>
              </a:spcAft>
              <a:defRPr/>
            </a:pPr>
            <a:endParaRPr lang="en-US" sz="1200" dirty="0">
              <a:solidFill>
                <a:srgbClr val="000000"/>
              </a:solidFill>
              <a:latin typeface="+mn-lt"/>
            </a:endParaRPr>
          </a:p>
          <a:p>
            <a:pPr defTabSz="927850" eaLnBrk="0" fontAlgn="base" hangingPunct="0">
              <a:spcBef>
                <a:spcPct val="0"/>
              </a:spcBef>
              <a:spcAft>
                <a:spcPct val="0"/>
              </a:spcAft>
              <a:defRPr/>
            </a:pPr>
            <a:r>
              <a:rPr lang="en-US" sz="1200" dirty="0">
                <a:solidFill>
                  <a:srgbClr val="000000"/>
                </a:solidFill>
                <a:latin typeface="+mn-lt"/>
              </a:rPr>
              <a:t>For additional information on outbreaks and reporting, please contact the Epidemiology Program at the State Office.</a:t>
            </a:r>
            <a:endParaRPr lang="en-US" sz="1200" dirty="0">
              <a:latin typeface="+mn-lt"/>
            </a:endParaRPr>
          </a:p>
          <a:p>
            <a:pPr defTabSz="927850" eaLnBrk="0" fontAlgn="base" hangingPunct="0">
              <a:spcBef>
                <a:spcPct val="0"/>
              </a:spcBef>
              <a:spcAft>
                <a:spcPct val="0"/>
              </a:spcAft>
              <a:defRPr/>
            </a:pPr>
            <a:endParaRPr lang="en-US" sz="1200" dirty="0">
              <a:solidFill>
                <a:srgbClr val="000000"/>
              </a:solidFill>
              <a:latin typeface="+mn-lt"/>
            </a:endParaRPr>
          </a:p>
          <a:p>
            <a:pPr defTabSz="927850" eaLnBrk="0" fontAlgn="base" hangingPunct="0">
              <a:spcBef>
                <a:spcPct val="0"/>
              </a:spcBef>
              <a:spcAft>
                <a:spcPct val="0"/>
              </a:spcAft>
              <a:defRPr/>
            </a:pPr>
            <a:r>
              <a:rPr lang="en-US" sz="1200" b="1" dirty="0">
                <a:solidFill>
                  <a:srgbClr val="000000"/>
                </a:solidFill>
                <a:latin typeface="+mn-lt"/>
              </a:rPr>
              <a:t>References: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dirty="0">
                <a:latin typeface="+mn-lt"/>
              </a:rPr>
              <a:t>https://www.immunize.org/wp-content/uploads/catg.d/p4037.pdf</a:t>
            </a:r>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3</a:t>
            </a:fld>
            <a:endParaRPr lang="en-US"/>
          </a:p>
        </p:txBody>
      </p:sp>
    </p:spTree>
    <p:extLst>
      <p:ext uri="{BB962C8B-B14F-4D97-AF65-F5344CB8AC3E}">
        <p14:creationId xmlns:p14="http://schemas.microsoft.com/office/powerpoint/2010/main" val="3099062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First Dose: 12–15 months of age; </a:t>
            </a:r>
            <a:r>
              <a:rPr lang="en-US" sz="1200" dirty="0">
                <a:latin typeface="+mn-lt"/>
              </a:rPr>
              <a:t>Note: for dose 1 in children aged 12–47 months, it is recommended to administer MMR and varicella vaccines separately. MMRV may be used if parents or caregivers express a preference.</a:t>
            </a:r>
            <a:endParaRPr lang="en-US" sz="1200" dirty="0">
              <a:latin typeface="+mn-lt"/>
              <a:cs typeface="Arial" panose="020B0604020202020204" pitchFamily="34" charset="0"/>
            </a:endParaRPr>
          </a:p>
          <a:p>
            <a:pPr marL="176405" indent="-176405">
              <a:buFont typeface="Arial" panose="020B0604020202020204" pitchFamily="34" charset="0"/>
              <a:buChar char="•"/>
            </a:pPr>
            <a:r>
              <a:rPr lang="en-US" sz="1200" dirty="0">
                <a:latin typeface="+mn-lt"/>
                <a:cs typeface="Arial" panose="020B0604020202020204" pitchFamily="34" charset="0"/>
              </a:rPr>
              <a:t>Second Dose: 4–6 years of age;</a:t>
            </a:r>
            <a:r>
              <a:rPr lang="en-US" sz="1200" baseline="0" dirty="0">
                <a:latin typeface="+mn-lt"/>
                <a:cs typeface="Arial" panose="020B0604020202020204" pitchFamily="34" charset="0"/>
              </a:rPr>
              <a:t> </a:t>
            </a:r>
            <a:r>
              <a:rPr lang="en-US" sz="1200" dirty="0">
                <a:latin typeface="+mn-lt"/>
                <a:cs typeface="Arial" panose="020B0604020202020204" pitchFamily="34" charset="0"/>
              </a:rPr>
              <a:t>may be given earlier, if at least 28 days (4 weeks) after the 1st dose</a:t>
            </a:r>
          </a:p>
          <a:p>
            <a:pPr marL="176405" indent="-176405">
              <a:buFont typeface="Arial" panose="020B0604020202020204" pitchFamily="34" charset="0"/>
              <a:buChar char="•"/>
            </a:pPr>
            <a:r>
              <a:rPr lang="en-US" sz="1200" dirty="0">
                <a:latin typeface="+mn-lt"/>
                <a:cs typeface="Arial" panose="020B0604020202020204" pitchFamily="34" charset="0"/>
              </a:rPr>
              <a:t>Either MMR or MMRV can be administered</a:t>
            </a:r>
          </a:p>
          <a:p>
            <a:pPr marL="0" indent="0">
              <a:buFont typeface="Arial" panose="020B0604020202020204" pitchFamily="34" charset="0"/>
              <a:buNone/>
            </a:pPr>
            <a:r>
              <a:rPr lang="en-US" sz="1200" b="1" dirty="0">
                <a:latin typeface="+mn-lt"/>
                <a:ea typeface="Segoe UI" panose="020B0502040204020203" pitchFamily="34" charset="0"/>
                <a:cs typeface="Arial" panose="020B0604020202020204" pitchFamily="34" charset="0"/>
              </a:rPr>
              <a:t>Catch-up vaccination</a:t>
            </a: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Maximum age for MMRV use is 12 years old with minimum interval between MMRV doses of 3 months</a:t>
            </a:r>
          </a:p>
          <a:p>
            <a:r>
              <a:rPr lang="en-US" sz="1200" b="1" dirty="0">
                <a:latin typeface="+mn-lt"/>
                <a:ea typeface="Segoe UI" panose="020B0502040204020203" pitchFamily="34" charset="0"/>
                <a:cs typeface="Arial" panose="020B0604020202020204" pitchFamily="34" charset="0"/>
              </a:rPr>
              <a:t>Special situations</a:t>
            </a:r>
          </a:p>
          <a:p>
            <a:pPr marL="176405" indent="-176405">
              <a:buFont typeface="Arial" panose="020B0604020202020204" pitchFamily="34" charset="0"/>
              <a:buChar char="•"/>
            </a:pPr>
            <a:r>
              <a:rPr lang="en-US" sz="1200" dirty="0">
                <a:latin typeface="+mn-lt"/>
                <a:cs typeface="Arial" panose="020B0604020202020204" pitchFamily="34" charset="0"/>
              </a:rPr>
              <a:t>Some infants younger than 12 months should get a dose of MMR if they are traveling out of the country. (This dose will not count toward their routine series.)</a:t>
            </a:r>
          </a:p>
          <a:p>
            <a:endParaRPr lang="en-US" sz="1200" dirty="0">
              <a:latin typeface="+mn-lt"/>
              <a:cs typeface="Arial" panose="020B0604020202020204" pitchFamily="34" charset="0"/>
            </a:endParaRP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***Required for school and childcare attendance***</a:t>
            </a:r>
          </a:p>
          <a:p>
            <a:endParaRPr lang="en-US" sz="1200" b="1" dirty="0">
              <a:latin typeface="+mn-lt"/>
              <a:ea typeface="Segoe UI" panose="020B0502040204020203" pitchFamily="34" charset="0"/>
              <a:cs typeface="Arial" panose="020B0604020202020204" pitchFamily="34" charset="0"/>
            </a:endParaRPr>
          </a:p>
          <a:p>
            <a:endParaRPr lang="en-US" sz="1200" b="1" dirty="0">
              <a:latin typeface="+mn-lt"/>
              <a:ea typeface="Segoe UI" panose="020B0502040204020203" pitchFamily="34" charset="0"/>
              <a:cs typeface="Arial" panose="020B0604020202020204" pitchFamily="34" charset="0"/>
            </a:endParaRPr>
          </a:p>
          <a:p>
            <a:r>
              <a:rPr lang="en-US" sz="1200" b="1" dirty="0">
                <a:latin typeface="+mn-lt"/>
                <a:ea typeface="Segoe UI" panose="020B0502040204020203" pitchFamily="34" charset="0"/>
                <a:cs typeface="Arial" panose="020B0604020202020204" pitchFamily="34" charset="0"/>
              </a:rPr>
              <a:t>MMRV (ProQuad)</a:t>
            </a:r>
          </a:p>
          <a:p>
            <a:pPr indent="-18816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May be administered to children 12 months through 12 years of age</a:t>
            </a: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Maximum age for MMRV use is 12 years old</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p>
          <a:p>
            <a:r>
              <a:rPr lang="en-US" sz="1200" b="1" dirty="0">
                <a:latin typeface="+mn-lt"/>
                <a:cs typeface="Arial" panose="020B0604020202020204" pitchFamily="34" charset="0"/>
              </a:rPr>
              <a:t>MMRV Administration:</a:t>
            </a:r>
          </a:p>
          <a:p>
            <a:r>
              <a:rPr lang="en-US" sz="1200" dirty="0">
                <a:latin typeface="+mn-lt"/>
                <a:cs typeface="Arial" panose="020B0604020202020204" pitchFamily="34" charset="0"/>
              </a:rPr>
              <a:t>Each 0.5-mL dose of ProQuad is administered subcutaneously.  The first dose is usually administered at 12 to 15 months of age but may be given anytime through 12 years of age.  If a second dose of measles, mumps, rubella, and varicella vaccine is needed, ProQuad may be used.  This dose is usually administered at 4 to 6 years of age. At least 1 month should elapse between a dose of a measles-containing vaccine such as M-M-R® II (measles, mumps, and rubella virus vaccine live) and a dose of ProQuad. At least 3 months should elapse between a dose of varicella-containing vaccine and ProQuad.</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Contraindications/Precautions:</a:t>
            </a:r>
          </a:p>
          <a:p>
            <a:pPr marL="171450" indent="-171450">
              <a:buFont typeface="Arial" panose="020B0604020202020204" pitchFamily="34" charset="0"/>
              <a:buChar char="•"/>
            </a:pPr>
            <a:r>
              <a:rPr lang="en-US" sz="1200" dirty="0">
                <a:latin typeface="+mn-lt"/>
                <a:cs typeface="Arial" panose="020B0604020202020204" pitchFamily="34" charset="0"/>
              </a:rPr>
              <a:t>History of anaphylactic reaction to neomycin or hypersensitivity to gelatin or any other component of the vaccine. </a:t>
            </a:r>
          </a:p>
          <a:p>
            <a:pPr marL="171450" indent="-171450">
              <a:buFont typeface="Arial" panose="020B0604020202020204" pitchFamily="34" charset="0"/>
              <a:buChar char="•"/>
            </a:pPr>
            <a:r>
              <a:rPr lang="en-US" sz="1200" dirty="0">
                <a:latin typeface="+mn-lt"/>
                <a:cs typeface="Arial" panose="020B0604020202020204" pitchFamily="34" charset="0"/>
              </a:rPr>
              <a:t>Primary or acquired immunodeficiency states.  </a:t>
            </a:r>
          </a:p>
          <a:p>
            <a:pPr marL="171450" indent="-171450">
              <a:buFont typeface="Arial" panose="020B0604020202020204" pitchFamily="34" charset="0"/>
              <a:buChar char="•"/>
            </a:pPr>
            <a:r>
              <a:rPr lang="en-US" sz="1200" dirty="0">
                <a:latin typeface="+mn-lt"/>
                <a:cs typeface="Arial" panose="020B0604020202020204" pitchFamily="34" charset="0"/>
              </a:rPr>
              <a:t>Family history of congenital or hereditary immunodeficiency. Immunosuppressive therapy.  </a:t>
            </a:r>
          </a:p>
          <a:p>
            <a:pPr marL="171450" indent="-171450">
              <a:buFont typeface="Arial" panose="020B0604020202020204" pitchFamily="34" charset="0"/>
              <a:buChar char="•"/>
            </a:pPr>
            <a:r>
              <a:rPr lang="en-US" sz="1200" dirty="0">
                <a:latin typeface="+mn-lt"/>
                <a:cs typeface="Arial" panose="020B0604020202020204" pitchFamily="34" charset="0"/>
              </a:rPr>
              <a:t>Active untreated tuberculosis or febrile illness (&gt;101.3°F or &gt;38.5°C). </a:t>
            </a:r>
          </a:p>
          <a:p>
            <a:pPr marL="171450" indent="-171450">
              <a:buFont typeface="Arial" panose="020B0604020202020204" pitchFamily="34" charset="0"/>
              <a:buChar char="•"/>
            </a:pPr>
            <a:r>
              <a:rPr lang="en-US" sz="1200" dirty="0">
                <a:latin typeface="+mn-lt"/>
                <a:cs typeface="Arial" panose="020B0604020202020204" pitchFamily="34" charset="0"/>
              </a:rPr>
              <a:t>Pregnancy.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*Administration of ProQuad (dose 1) to children 12 to 23 months old who have not been previously vaccinated against measles, mumps, rubella, or varicella, nor had a history of the wild-type infections, is associated with higher rates of fever and febrile seizures at 5 to 12 days after vaccination when compared to children vaccinated with M-M-R® II and VARIVAX® administered separately. Use caution when administering ProQuad to children with a history of cerebral injury or seizures or any other condition in which stress due to fever should be avoided. Use caution when administering ProQuad to children with anaphylaxis or immediate hypersensitivity to eggs or contact hypersensitivity to neomycin. Use caution when administering ProQuad to children with thrombocytopenia.  Avoid close contact with high-risk individuals susceptible to varicella since transmission of varicella vaccine virus may occur between vaccines and susceptible contacts.  Defer vaccination for at least 3 months following blood or plasma transfusions, or administration of immune globulins (IG).  Avoid using salicylates for 6 weeks after vaccination with ProQuad.  Avoid pregnancy for 3 months following vaccination with measles, mumps, rubella, and/or varicella vaccines.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Optional Info:</a:t>
            </a:r>
          </a:p>
          <a:p>
            <a:pPr marL="177834" indent="-177834">
              <a:buFont typeface="Arial" panose="020B0604020202020204" pitchFamily="34" charset="0"/>
              <a:buChar char="•"/>
            </a:pPr>
            <a:r>
              <a:rPr lang="en-US" sz="1200" dirty="0">
                <a:latin typeface="+mn-lt"/>
                <a:cs typeface="Arial" panose="020B0604020202020204" pitchFamily="34" charset="0"/>
              </a:rPr>
              <a:t>Acceptable evidence of immunity to measles, mumps, or rubella in adults is born before 1957, documentation of receipt of MMR, or laboratory evidence of immunity of disease.  Documentation of healthcare provider-diagnosed disease </a:t>
            </a:r>
            <a:r>
              <a:rPr lang="en-US" sz="1200" b="1" dirty="0">
                <a:latin typeface="+mn-lt"/>
                <a:cs typeface="Arial" panose="020B0604020202020204" pitchFamily="34" charset="0"/>
              </a:rPr>
              <a:t>without</a:t>
            </a:r>
            <a:r>
              <a:rPr lang="en-US" sz="1200" dirty="0">
                <a:latin typeface="+mn-lt"/>
                <a:cs typeface="Arial" panose="020B0604020202020204" pitchFamily="34" charset="0"/>
              </a:rPr>
              <a:t> laboratory confirmation is not acceptable evidence of immunity.</a:t>
            </a:r>
            <a:r>
              <a:rPr lang="en-US" sz="1200" baseline="0" dirty="0">
                <a:latin typeface="+mn-lt"/>
                <a:cs typeface="Arial" panose="020B0604020202020204" pitchFamily="34" charset="0"/>
              </a:rPr>
              <a:t>  </a:t>
            </a:r>
            <a:r>
              <a:rPr lang="en-US" sz="1200" dirty="0">
                <a:latin typeface="+mn-lt"/>
                <a:cs typeface="Arial" panose="020B0604020202020204" pitchFamily="34" charset="0"/>
              </a:rPr>
              <a:t>Birth date not acceptable evidence of rubella immunity for women who could become pregnant </a:t>
            </a:r>
          </a:p>
          <a:p>
            <a:endParaRPr lang="en-US" sz="1200" dirty="0">
              <a:latin typeface="+mn-lt"/>
              <a:cs typeface="Arial" panose="020B0604020202020204" pitchFamily="34" charset="0"/>
            </a:endParaRPr>
          </a:p>
          <a:p>
            <a:pPr marL="177834" indent="-177834">
              <a:buFont typeface="Arial" panose="020B0604020202020204" pitchFamily="34" charset="0"/>
              <a:buChar char="•"/>
            </a:pPr>
            <a:r>
              <a:rPr lang="en-US" sz="1200" dirty="0">
                <a:latin typeface="+mn-lt"/>
                <a:cs typeface="Arial" panose="020B0604020202020204" pitchFamily="34" charset="0"/>
              </a:rPr>
              <a:t>Adults born in 1957 or later without acceptable evidence of immunity</a:t>
            </a:r>
            <a:r>
              <a:rPr lang="en-US" sz="1200" baseline="0" dirty="0">
                <a:latin typeface="+mn-lt"/>
                <a:cs typeface="Arial" panose="020B0604020202020204" pitchFamily="34" charset="0"/>
              </a:rPr>
              <a:t> to measles, mumps, or rubella should receive 1 dose of MMR unless they have a medical contraindication to the vaccine, e.g., pregnancy or severe immunodeficiency</a:t>
            </a:r>
          </a:p>
          <a:p>
            <a:endParaRPr lang="en-US" sz="1200" baseline="0" dirty="0">
              <a:latin typeface="+mn-lt"/>
              <a:cs typeface="Arial" panose="020B0604020202020204" pitchFamily="34" charset="0"/>
            </a:endParaRPr>
          </a:p>
          <a:p>
            <a:pPr eaLnBrk="1" hangingPunct="1">
              <a:lnSpc>
                <a:spcPct val="80000"/>
              </a:lnSpc>
            </a:pPr>
            <a:r>
              <a:rPr lang="en-US" sz="1200" dirty="0">
                <a:latin typeface="+mn-lt"/>
                <a:cs typeface="Arial" panose="020B0604020202020204" pitchFamily="34" charset="0"/>
              </a:rPr>
              <a:t>MEASLES (caused by paramyxovirus): Initial symptoms are runny nose, followed by increasing fever (103º-105º), cough, conjunctivitis, </a:t>
            </a:r>
            <a:r>
              <a:rPr lang="en-US" sz="1200" dirty="0" err="1">
                <a:latin typeface="+mn-lt"/>
                <a:cs typeface="Arial" panose="020B0604020202020204" pitchFamily="34" charset="0"/>
              </a:rPr>
              <a:t>Koplik</a:t>
            </a:r>
            <a:r>
              <a:rPr lang="en-US" sz="1200" dirty="0">
                <a:latin typeface="+mn-lt"/>
                <a:cs typeface="Arial" panose="020B0604020202020204" pitchFamily="34" charset="0"/>
              </a:rPr>
              <a:t> spots, and a maculopapular rash that lasts 5-6 days. Complications include otitis media (7%), pneumonia (6%), and acute encephalitis (0.1%) 1 in 1000 cases, death (0.2%)   Although measles elimination was declared in the United States in 2000 , importation of measles cases continues to occur.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MUMPS (caused by paramyxovirus): Parotitis (inflammation of parotid gland) occurs in 30-40% of infected persons, 40-50% have only nonspecific or respiratory symptoms; Complications include aseptic meningitis, &amp; deafness; Post pubertal individuals may have orchitis (inflammation of testicles), ovarian inflammation, &amp; pancreatitis.</a:t>
            </a:r>
          </a:p>
          <a:p>
            <a:endParaRPr lang="en-US" sz="1200" dirty="0">
              <a:latin typeface="+mn-lt"/>
              <a:cs typeface="Arial" panose="020B0604020202020204" pitchFamily="34" charset="0"/>
            </a:endParaRPr>
          </a:p>
          <a:p>
            <a:r>
              <a:rPr lang="en-US" sz="1200" dirty="0">
                <a:latin typeface="+mn-lt"/>
                <a:cs typeface="Arial" panose="020B0604020202020204" pitchFamily="34" charset="0"/>
              </a:rPr>
              <a:t>RUBELLA:(Caused by rubella virus and spread from person-to-person {togavirus}); 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sz="1200" dirty="0">
                <a:latin typeface="+mn-lt"/>
                <a:cs typeface="Arial" panose="020B0604020202020204" pitchFamily="34" charset="0"/>
              </a:rPr>
              <a:t>Rubella is no longer endemic in the U.S. However, it is still present in other countries and can be imported.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CONGENITAL RUBELLA: displays like “blueberry muffin spots” on skin due to petechial lesions, cataracts, hearing loss and congenital heart lesion and will most likely be developmentally delayed. </a:t>
            </a:r>
            <a:r>
              <a:rPr lang="en-US" sz="1200" b="1" dirty="0">
                <a:latin typeface="+mn-lt"/>
                <a:cs typeface="Arial" panose="020B0604020202020204" pitchFamily="34" charset="0"/>
              </a:rPr>
              <a:t>All women of child-bearing age should be certain they are immune to rubella.</a:t>
            </a:r>
          </a:p>
          <a:p>
            <a:endParaRPr lang="en-US" sz="1200" dirty="0">
              <a:latin typeface="+mn-lt"/>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30</a:t>
            </a:fld>
            <a:endParaRPr lang="en-US"/>
          </a:p>
        </p:txBody>
      </p:sp>
    </p:spTree>
    <p:extLst>
      <p:ext uri="{BB962C8B-B14F-4D97-AF65-F5344CB8AC3E}">
        <p14:creationId xmlns:p14="http://schemas.microsoft.com/office/powerpoint/2010/main" val="2027014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b="1" i="1" dirty="0">
                <a:latin typeface="+mn-lt"/>
              </a:rPr>
              <a:t>Spacing with antibody-containing products such as immune globulin (IG)</a:t>
            </a:r>
          </a:p>
          <a:p>
            <a:pPr marL="197540" indent="-197540">
              <a:lnSpc>
                <a:spcPct val="90000"/>
              </a:lnSpc>
              <a:buFont typeface="Arial" panose="020B0604020202020204" pitchFamily="34" charset="0"/>
              <a:buChar char="•"/>
            </a:pPr>
            <a:r>
              <a:rPr lang="en-US" sz="1200" dirty="0">
                <a:latin typeface="+mn-lt"/>
              </a:rPr>
              <a:t>Antibody containing products (for example immune globulin) interact less with inactivated vaccines than with live vaccines. Administering </a:t>
            </a:r>
            <a:r>
              <a:rPr lang="en-US" sz="1200" u="sng" dirty="0">
                <a:latin typeface="+mn-lt"/>
              </a:rPr>
              <a:t>inactivated</a:t>
            </a:r>
            <a:r>
              <a:rPr lang="en-US" sz="1200" dirty="0">
                <a:latin typeface="+mn-lt"/>
              </a:rPr>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marL="197540" indent="-197540">
              <a:lnSpc>
                <a:spcPct val="90000"/>
              </a:lnSpc>
              <a:buFont typeface="Arial" panose="020B0604020202020204" pitchFamily="34" charset="0"/>
              <a:buChar char="•"/>
            </a:pPr>
            <a:r>
              <a:rPr lang="en-US" sz="1200" dirty="0">
                <a:latin typeface="+mn-lt"/>
              </a:rPr>
              <a:t>Recommended intervals between receipt of antibody-containing products (i.e., various blood products, IG, etc.) and measles-containing vaccine and varicella vaccine are listed in Tables 3-5 and 3-6 of the ACIP’s General Best Practice Guidelines recommendations for Immunization under the </a:t>
            </a:r>
            <a:r>
              <a:rPr lang="en-US" sz="1200" i="1" dirty="0">
                <a:latin typeface="+mn-lt"/>
              </a:rPr>
              <a:t>Timing and Spacing of Immunobiologics</a:t>
            </a:r>
            <a:r>
              <a:rPr lang="en-US" sz="1200" i="0" dirty="0">
                <a:latin typeface="+mn-lt"/>
              </a:rPr>
              <a:t> section</a:t>
            </a:r>
            <a:r>
              <a:rPr lang="en-US" sz="1200" dirty="0">
                <a:latin typeface="+mn-lt"/>
              </a:rPr>
              <a:t>.  If a dose of live virus vaccine is administered shorter than the recommended interval in Table 3-6, the vaccine dose should be repeated or test for seroconversion after the recommended interval.</a:t>
            </a:r>
          </a:p>
          <a:p>
            <a:pPr eaLnBrk="1" hangingPunct="1">
              <a:lnSpc>
                <a:spcPct val="90000"/>
              </a:lnSpc>
            </a:pPr>
            <a:endParaRPr lang="en-US" sz="1200" b="1" dirty="0">
              <a:solidFill>
                <a:schemeClr val="tx2"/>
              </a:solidFill>
              <a:latin typeface="+mn-lt"/>
            </a:endParaRPr>
          </a:p>
          <a:p>
            <a:pPr eaLnBrk="1" hangingPunct="1">
              <a:lnSpc>
                <a:spcPct val="90000"/>
              </a:lnSpc>
            </a:pPr>
            <a:r>
              <a:rPr lang="en-US" sz="1200" b="1" dirty="0">
                <a:solidFill>
                  <a:schemeClr val="tx2"/>
                </a:solidFill>
                <a:latin typeface="+mn-lt"/>
              </a:rPr>
              <a:t>References:</a:t>
            </a:r>
          </a:p>
          <a:p>
            <a:pPr eaLnBrk="1" hangingPunct="1">
              <a:lnSpc>
                <a:spcPct val="90000"/>
              </a:lnSpc>
            </a:pPr>
            <a:r>
              <a:rPr lang="en-US" sz="1200" dirty="0">
                <a:solidFill>
                  <a:schemeClr val="tx2"/>
                </a:solidFill>
                <a:latin typeface="+mn-lt"/>
              </a:rPr>
              <a:t>1. https://www.cdc.gov/vaccines/hcp/acip-recs/general-recs/timing.html#t-06 </a:t>
            </a:r>
          </a:p>
        </p:txBody>
      </p:sp>
      <p:sp>
        <p:nvSpPr>
          <p:cNvPr id="4" name="Slide Number Placeholder 3"/>
          <p:cNvSpPr>
            <a:spLocks noGrp="1"/>
          </p:cNvSpPr>
          <p:nvPr>
            <p:ph type="sldNum" sz="quarter" idx="5"/>
          </p:nvPr>
        </p:nvSpPr>
        <p:spPr/>
        <p:txBody>
          <a:bodyPr/>
          <a:lstStyle/>
          <a:p>
            <a:fld id="{42FBD0A8-3735-4B25-B0D5-9F9DB832A547}" type="slidenum">
              <a:rPr lang="en-US" smtClean="0"/>
              <a:t>31</a:t>
            </a:fld>
            <a:endParaRPr lang="en-US"/>
          </a:p>
        </p:txBody>
      </p:sp>
    </p:spTree>
    <p:extLst>
      <p:ext uri="{BB962C8B-B14F-4D97-AF65-F5344CB8AC3E}">
        <p14:creationId xmlns:p14="http://schemas.microsoft.com/office/powerpoint/2010/main" val="1324948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cs typeface="Arial" panose="020B0604020202020204" pitchFamily="34" charset="0"/>
              </a:rPr>
              <a:t>***Required for school attendance***</a:t>
            </a:r>
            <a:endParaRPr lang="en-US" sz="1200" i="1" dirty="0">
              <a:latin typeface="+mn-lt"/>
              <a:cs typeface="Arial" panose="020B0604020202020204" pitchFamily="34" charset="0"/>
            </a:endParaRPr>
          </a:p>
          <a:p>
            <a:r>
              <a:rPr lang="en-US" sz="1200" i="1" dirty="0">
                <a:latin typeface="+mn-lt"/>
                <a:cs typeface="Arial" panose="020B0604020202020204" pitchFamily="34" charset="0"/>
              </a:rPr>
              <a:t>Serogroup A, C, W, Y meningococcal vaccines. (Minimum age: 2 months [Menveo], 2 years [MenQuadfi], 10 years [Penbraya])</a:t>
            </a:r>
          </a:p>
          <a:p>
            <a:endParaRPr lang="en-US" sz="1200" b="1" dirty="0">
              <a:latin typeface="+mn-lt"/>
              <a:cs typeface="Arial" panose="020B0604020202020204" pitchFamily="34" charset="0"/>
            </a:endParaRPr>
          </a:p>
          <a:p>
            <a:r>
              <a:rPr lang="en-US" sz="1200" b="1" i="1" dirty="0">
                <a:latin typeface="+mn-lt"/>
                <a:cs typeface="Arial" panose="020B0604020202020204" pitchFamily="34" charset="0"/>
              </a:rPr>
              <a:t>Menactra is no distributed in the United States. Any remaining doses expired in October 2023.</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2-dose series: 11-12 years and 16 years</a:t>
            </a:r>
          </a:p>
          <a:p>
            <a:pPr marL="176405" indent="-176405">
              <a:buFont typeface="Arial" panose="020B0604020202020204" pitchFamily="34" charset="0"/>
              <a:buChar char="•"/>
            </a:pPr>
            <a:r>
              <a:rPr lang="en-US" sz="1200" b="1" dirty="0">
                <a:latin typeface="+mn-lt"/>
                <a:cs typeface="Arial" panose="020B0604020202020204" pitchFamily="34" charset="0"/>
              </a:rPr>
              <a:t>May be administered during pregnancy, for children and adolescents, if indicated. </a:t>
            </a:r>
            <a:r>
              <a:rPr lang="en-US" sz="1200" b="1" dirty="0">
                <a:solidFill>
                  <a:schemeClr val="tx1"/>
                </a:solidFill>
                <a:latin typeface="+mn-lt"/>
                <a:cs typeface="Arial" panose="020B0604020202020204" pitchFamily="34" charset="0"/>
              </a:rPr>
              <a:t>*No changes made to the adult schedule-remains as</a:t>
            </a:r>
            <a:r>
              <a:rPr lang="en-US" sz="1200" b="1" i="1" dirty="0">
                <a:solidFill>
                  <a:schemeClr val="tx1"/>
                </a:solidFill>
                <a:latin typeface="+mn-lt"/>
                <a:cs typeface="Arial" panose="020B0604020202020204" pitchFamily="34" charset="0"/>
              </a:rPr>
              <a:t> recommended for persons with an additional risk factor for which the vaccine would be indicated.</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Catch-up vaccination</a:t>
            </a:r>
          </a:p>
          <a:p>
            <a:pPr marL="176405" indent="-176405">
              <a:buFont typeface="Arial" panose="020B0604020202020204" pitchFamily="34" charset="0"/>
              <a:buChar char="•"/>
            </a:pPr>
            <a:r>
              <a:rPr lang="en-US" sz="1200" dirty="0">
                <a:latin typeface="+mn-lt"/>
                <a:cs typeface="Arial" panose="020B0604020202020204" pitchFamily="34" charset="0"/>
              </a:rPr>
              <a:t>Age 13-15 years: 1 dose now and booster at age 16-18 years. Minimum interval 8 weeks</a:t>
            </a:r>
          </a:p>
          <a:p>
            <a:pPr marL="176405" indent="-176405">
              <a:buFont typeface="Arial" panose="020B0604020202020204" pitchFamily="34" charset="0"/>
              <a:buChar char="•"/>
            </a:pPr>
            <a:r>
              <a:rPr lang="en-US" sz="1200" dirty="0">
                <a:latin typeface="+mn-lt"/>
                <a:cs typeface="Arial" panose="020B0604020202020204" pitchFamily="34" charset="0"/>
              </a:rPr>
              <a:t>Age 16-18 years: 1 dose</a:t>
            </a:r>
          </a:p>
          <a:p>
            <a:endParaRPr lang="en-US" sz="1200" b="1" dirty="0">
              <a:latin typeface="+mn-lt"/>
              <a:ea typeface="Segoe UI" panose="020B0502040204020203" pitchFamily="34" charset="0"/>
              <a:cs typeface="Arial" panose="020B0604020202020204" pitchFamily="34" charset="0"/>
            </a:endParaRPr>
          </a:p>
          <a:p>
            <a:r>
              <a:rPr lang="en-US" sz="1200" b="1" dirty="0">
                <a:latin typeface="+mn-lt"/>
                <a:ea typeface="Segoe UI" panose="020B0502040204020203" pitchFamily="34" charset="0"/>
                <a:cs typeface="Arial" panose="020B0604020202020204" pitchFamily="34" charset="0"/>
              </a:rPr>
              <a:t>Special situations</a:t>
            </a:r>
          </a:p>
          <a:p>
            <a:pPr marL="176405" indent="-176405" defTabSz="940826">
              <a:buFont typeface="Arial" panose="020B0604020202020204" pitchFamily="34" charset="0"/>
              <a:buChar char="•"/>
              <a:defRPr/>
            </a:pPr>
            <a:r>
              <a:rPr lang="en-US" sz="1200" dirty="0">
                <a:latin typeface="+mn-lt"/>
                <a:ea typeface="Segoe UI" panose="020B0502040204020203" pitchFamily="34" charset="0"/>
                <a:cs typeface="Arial" panose="020B0604020202020204" pitchFamily="34" charset="0"/>
              </a:rPr>
              <a:t>1 dose for first year college students who live in residential housing (if not previously vaccinated at age 16 years or older) or military recruits</a:t>
            </a:r>
          </a:p>
          <a:p>
            <a:pPr marL="176405" indent="-176405" defTabSz="940826">
              <a:buFont typeface="Arial" panose="020B0604020202020204" pitchFamily="34" charset="0"/>
              <a:buChar char="•"/>
              <a:defRPr/>
            </a:pPr>
            <a:endParaRPr lang="en-US" sz="1200" dirty="0">
              <a:latin typeface="+mn-lt"/>
              <a:ea typeface="Segoe UI" panose="020B0502040204020203" pitchFamily="34" charset="0"/>
              <a:cs typeface="Arial" panose="020B0604020202020204" pitchFamily="34" charset="0"/>
            </a:endParaRPr>
          </a:p>
          <a:p>
            <a:r>
              <a:rPr lang="en-US" sz="1200" b="1" dirty="0">
                <a:latin typeface="+mn-lt"/>
                <a:cs typeface="Arial" panose="020B0604020202020204" pitchFamily="34" charset="0"/>
              </a:rPr>
              <a:t>Adolescent vaccination of children who received MenACWY prior to age 10 years:</a:t>
            </a:r>
          </a:p>
          <a:p>
            <a:pPr marL="176405" indent="-176405">
              <a:buFont typeface="Arial" panose="020B0604020202020204" pitchFamily="34" charset="0"/>
              <a:buChar char="•"/>
            </a:pPr>
            <a:r>
              <a:rPr lang="en-US" sz="1200" b="1" dirty="0">
                <a:latin typeface="+mn-lt"/>
                <a:cs typeface="Arial" panose="020B0604020202020204" pitchFamily="34" charset="0"/>
              </a:rPr>
              <a:t>Children for whom boosters are recommended </a:t>
            </a:r>
            <a:r>
              <a:rPr lang="en-US" sz="1200" dirty="0">
                <a:latin typeface="+mn-lt"/>
                <a:cs typeface="Arial" panose="020B0604020202020204" pitchFamily="34" charset="0"/>
              </a:rPr>
              <a:t>because of an ongoing increased risk of meningococcal disease (e.g., those with complement deficiency, HIV, or asplenia): Follow the booster schedule for persons at increased risk (see below).</a:t>
            </a:r>
          </a:p>
          <a:p>
            <a:pPr marL="176405" indent="-176405">
              <a:buFont typeface="Arial" panose="020B0604020202020204" pitchFamily="34" charset="0"/>
              <a:buChar char="•"/>
            </a:pPr>
            <a:r>
              <a:rPr lang="en-US" sz="1200" b="1" dirty="0">
                <a:latin typeface="+mn-lt"/>
                <a:cs typeface="Arial" panose="020B0604020202020204" pitchFamily="34" charset="0"/>
              </a:rPr>
              <a:t>Children for whom boosters are not recommended </a:t>
            </a:r>
            <a:r>
              <a:rPr lang="en-US" sz="1200" dirty="0">
                <a:latin typeface="+mn-lt"/>
                <a:cs typeface="Arial" panose="020B0604020202020204" pitchFamily="34" charset="0"/>
              </a:rPr>
              <a:t>(e.g., those who received a single dose for travel to a country where meningococcal disease is endemic): Administer MenACWY</a:t>
            </a:r>
          </a:p>
          <a:p>
            <a:r>
              <a:rPr lang="en-US" sz="1200" dirty="0">
                <a:latin typeface="+mn-lt"/>
                <a:cs typeface="Arial" panose="020B0604020202020204" pitchFamily="34" charset="0"/>
              </a:rPr>
              <a:t>according to the recommended adolescent schedule with dose 1 at age 11–12 years and dose 2 at age 16 years</a:t>
            </a:r>
            <a:endParaRPr lang="en-US" sz="1200" dirty="0">
              <a:latin typeface="+mn-lt"/>
              <a:ea typeface="Segoe UI" panose="020B0502040204020203" pitchFamily="34" charset="0"/>
              <a:cs typeface="Arial" panose="020B0604020202020204" pitchFamily="34" charset="0"/>
            </a:endParaRPr>
          </a:p>
          <a:p>
            <a:pPr marL="176405" indent="-176405" defTabSz="940826">
              <a:buFont typeface="Arial" panose="020B0604020202020204" pitchFamily="34" charset="0"/>
              <a:buChar char="•"/>
            </a:pPr>
            <a:r>
              <a:rPr lang="en-US" sz="1200" b="1" dirty="0">
                <a:latin typeface="+mn-lt"/>
                <a:cs typeface="Arial" panose="020B0604020202020204" pitchFamily="34" charset="0"/>
              </a:rPr>
              <a:t>Menactra should be administered either before or at the same time as DTaP. For persons at increased risk, ages 24 months and older, Menactra must be administered at least 4 weeks after completion of the PCV13 series. </a:t>
            </a:r>
            <a:r>
              <a:rPr lang="en-US" sz="1800" dirty="0"/>
              <a:t>MenACWY vaccines may be administered simultaneously with MenB vaccines if indicated, but at a different anatomic site, if feasible.</a:t>
            </a:r>
            <a:endParaRPr lang="en-US" sz="1200" dirty="0">
              <a:latin typeface="+mn-lt"/>
              <a:ea typeface="Segoe UI" panose="020B0502040204020203" pitchFamily="34" charset="0"/>
              <a:cs typeface="Arial" panose="020B0604020202020204" pitchFamily="34" charset="0"/>
            </a:endParaRP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Refer to immunization schedule notes for additional guidance when vaccinating clients with medical indications and/or traveling to hyperendemic or epidemic countries. </a:t>
            </a: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ea typeface="Segoe UI" panose="020B0502040204020203" pitchFamily="34" charset="0"/>
                <a:cs typeface="Segoe UI" panose="020B0502040204020203" pitchFamily="34" charset="0"/>
              </a:rPr>
              <a:t>MenACWY vaccines may be administered simultaneously with MenB vaccines if indicated, but at different anatomical sites, if feasible. Children 10 years or older may receive a single dose of Penbraya as an alternative to separate administration of MenACWY and MenB when both vaccines are indicated and would be given on the same clinic day. </a:t>
            </a:r>
          </a:p>
          <a:p>
            <a:pPr marL="0" indent="0">
              <a:buFont typeface="Arial" panose="020B0604020202020204" pitchFamily="34" charset="0"/>
              <a:buNone/>
            </a:pPr>
            <a:endParaRPr lang="en-US" sz="1200" b="1" dirty="0">
              <a:latin typeface="+mn-lt"/>
              <a:cs typeface="Arial" panose="020B0604020202020204" pitchFamily="34" charset="0"/>
            </a:endParaRPr>
          </a:p>
          <a:p>
            <a:r>
              <a:rPr lang="en-US" sz="1200" dirty="0">
                <a:latin typeface="+mn-lt"/>
                <a:cs typeface="Arial" panose="020B0604020202020204"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N. meningitidis is not recommended after age 21 years.</a:t>
            </a:r>
          </a:p>
          <a:p>
            <a:endParaRPr lang="en-US" sz="1200" b="0" i="0" u="none" dirty="0">
              <a:latin typeface="+mn-lt"/>
              <a:cs typeface="Arial" panose="020B0604020202020204" pitchFamily="34" charset="0"/>
            </a:endParaRPr>
          </a:p>
          <a:p>
            <a:pPr marL="176405" marR="0" lvl="0" indent="-176405" algn="l" defTabSz="9408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latin typeface="+mn-lt"/>
                <a:cs typeface="Arial" panose="020B0604020202020204" pitchFamily="34" charset="0"/>
              </a:rPr>
              <a:t>Guidance added for adolescent vaccination for children who received MCV4 before age 10 years added </a:t>
            </a:r>
            <a:r>
              <a:rPr lang="en-US" sz="1200" b="1" i="0" u="none" dirty="0">
                <a:latin typeface="+mn-lt"/>
                <a:cs typeface="Arial" panose="020B0604020202020204" pitchFamily="34" charset="0"/>
              </a:rPr>
              <a:t>(</a:t>
            </a:r>
            <a:r>
              <a:rPr lang="en-US" sz="1200" b="1" dirty="0">
                <a:latin typeface="+mn-lt"/>
                <a:ea typeface="Segoe UI" panose="020B0502040204020203" pitchFamily="34" charset="0"/>
                <a:cs typeface="Arial" panose="020B0604020202020204" pitchFamily="34" charset="0"/>
              </a:rPr>
              <a:t>Booster dose may be recommended for children who received MenACWY prior to age 10)</a:t>
            </a:r>
            <a:endParaRPr lang="en-US" sz="1200" b="0" i="0" u="none" dirty="0">
              <a:latin typeface="+mn-lt"/>
              <a:cs typeface="Arial" panose="020B0604020202020204" pitchFamily="34" charset="0"/>
            </a:endParaRPr>
          </a:p>
          <a:p>
            <a:endParaRPr lang="en-US" sz="1200" dirty="0">
              <a:latin typeface="+mn-lt"/>
              <a:cs typeface="Arial" panose="020B0604020202020204" pitchFamily="34" charset="0"/>
            </a:endParaRPr>
          </a:p>
          <a:p>
            <a:r>
              <a:rPr lang="en-US" sz="1200" b="1" dirty="0">
                <a:latin typeface="+mn-lt"/>
                <a:cs typeface="Arial" panose="020B0604020202020204" pitchFamily="34" charset="0"/>
              </a:rPr>
              <a:t>Optional Info:</a:t>
            </a:r>
          </a:p>
          <a:p>
            <a:pPr marL="171450" indent="-171450">
              <a:spcBef>
                <a:spcPct val="0"/>
              </a:spcBef>
              <a:buFont typeface="Arial" panose="020B0604020202020204" pitchFamily="34" charset="0"/>
              <a:buChar char="•"/>
            </a:pPr>
            <a:r>
              <a:rPr lang="en-US" sz="1200" b="1" dirty="0">
                <a:latin typeface="+mn-lt"/>
                <a:cs typeface="Arial" panose="020B0604020202020204" pitchFamily="34" charset="0"/>
              </a:rPr>
              <a:t>The most common clinical presentations of meningococcal disease are meningitis and meningococcemia. </a:t>
            </a:r>
          </a:p>
          <a:p>
            <a:pPr marL="171450" indent="-171450">
              <a:buFont typeface="Arial" panose="020B0604020202020204" pitchFamily="34" charset="0"/>
              <a:buChar char="•"/>
            </a:pPr>
            <a:r>
              <a:rPr lang="en-US" sz="1200" dirty="0">
                <a:latin typeface="+mn-lt"/>
                <a:cs typeface="Arial" panose="020B0604020202020204" pitchFamily="34" charset="0"/>
              </a:rPr>
              <a:t>The minimum interval between doses of meningococcal conjugate vaccine is 8 weeks.</a:t>
            </a:r>
          </a:p>
          <a:p>
            <a:pPr marL="171450" indent="-171450">
              <a:buFont typeface="Arial" panose="020B0604020202020204" pitchFamily="34" charset="0"/>
              <a:buChar char="•"/>
            </a:pPr>
            <a:r>
              <a:rPr lang="en-US" sz="1200" dirty="0">
                <a:latin typeface="+mn-lt"/>
                <a:cs typeface="Arial" panose="020B0604020202020204" pitchFamily="34" charset="0"/>
              </a:rPr>
              <a:t>No data are available on the interchangeability of vaccine products.</a:t>
            </a:r>
          </a:p>
          <a:p>
            <a:pPr marL="171450" indent="-171450">
              <a:buFont typeface="Arial" panose="020B0604020202020204" pitchFamily="34" charset="0"/>
              <a:buChar char="•"/>
            </a:pPr>
            <a:r>
              <a:rPr lang="en-US" sz="1200" dirty="0">
                <a:latin typeface="+mn-lt"/>
                <a:cs typeface="Arial" panose="020B0604020202020204" pitchFamily="34" charset="0"/>
              </a:rPr>
              <a:t>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Meningococcal Vaccination: Recommendations of the Advisory Committee on Immunization Practices, United States, 2020</a:t>
            </a:r>
            <a:r>
              <a:rPr lang="en-US" b="0" i="0" dirty="0">
                <a:solidFill>
                  <a:srgbClr val="222222"/>
                </a:solidFill>
                <a:effectLst/>
                <a:latin typeface="Open Sans" panose="020B0606030504020204" pitchFamily="34" charset="0"/>
              </a:rPr>
              <a:t>; MMWR / </a:t>
            </a:r>
            <a:r>
              <a:rPr lang="en-US" b="0" i="1" dirty="0">
                <a:solidFill>
                  <a:srgbClr val="222222"/>
                </a:solidFill>
                <a:effectLst/>
                <a:latin typeface="Open Sans" panose="020B0606030504020204" pitchFamily="34" charset="0"/>
              </a:rPr>
              <a:t>Recommendations and Reports</a:t>
            </a:r>
            <a:r>
              <a:rPr lang="en-US" b="0" i="0" dirty="0">
                <a:solidFill>
                  <a:srgbClr val="222222"/>
                </a:solidFill>
                <a:effectLst/>
                <a:latin typeface="Open Sans" panose="020B0606030504020204" pitchFamily="34" charset="0"/>
              </a:rPr>
              <a:t> / September 25, 2020 / 69(9);1-41</a:t>
            </a:r>
            <a:endParaRPr lang="en-US" sz="1200" b="0" i="0" dirty="0">
              <a:solidFill>
                <a:srgbClr val="000000"/>
              </a:solidFill>
              <a:effectLst/>
              <a:latin typeface="Open Sans" panose="020B0606030504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32</a:t>
            </a:fld>
            <a:endParaRPr lang="en-US"/>
          </a:p>
        </p:txBody>
      </p:sp>
    </p:spTree>
    <p:extLst>
      <p:ext uri="{BB962C8B-B14F-4D97-AF65-F5344CB8AC3E}">
        <p14:creationId xmlns:p14="http://schemas.microsoft.com/office/powerpoint/2010/main" val="2432401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MenB is a Category B- permissive recommendation- Category B means the recommendation allows for individual clinical decision making, but with Category A recommendations all persons in an age or risk factor-based group may get the vaccine.  Category B classification enables coverage by the VFC program and most insurance plans. ACIP recommends routine MenB vaccination of certain high-risk groups for those 10 years and older.</a:t>
            </a:r>
          </a:p>
          <a:p>
            <a:endParaRPr lang="en-US" sz="1200" dirty="0">
              <a:latin typeface="+mn-lt"/>
              <a:ea typeface="Segoe UI" panose="020B0502040204020203" pitchFamily="34" charset="0"/>
            </a:endParaRPr>
          </a:p>
          <a:p>
            <a:r>
              <a:rPr lang="en-US" sz="1200" b="1" dirty="0">
                <a:latin typeface="+mn-lt"/>
                <a:ea typeface="Segoe UI" panose="020B0502040204020203" pitchFamily="34" charset="0"/>
              </a:rPr>
              <a:t>Shared clinical decision-making</a:t>
            </a:r>
          </a:p>
          <a:p>
            <a:pPr marL="285750" indent="-285750">
              <a:buFont typeface="Arial" panose="020B0604020202020204" pitchFamily="34" charset="0"/>
              <a:buChar char="•"/>
            </a:pPr>
            <a:r>
              <a:rPr lang="en-US" sz="1200" dirty="0">
                <a:latin typeface="+mn-lt"/>
                <a:ea typeface="Segoe UI" panose="020B0502040204020203" pitchFamily="34" charset="0"/>
              </a:rPr>
              <a:t>Adolescents 16-23 years old (preferred 16-18 years old) not at increased risk </a:t>
            </a:r>
          </a:p>
          <a:p>
            <a:pPr marL="713232" lvl="1" indent="-347472">
              <a:lnSpc>
                <a:spcPct val="12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Trumenba: 3-dose series at 0, 1-2, and 6 months</a:t>
            </a:r>
            <a:endParaRPr lang="en-US" sz="1200" b="1" dirty="0">
              <a:latin typeface="+mn-lt"/>
              <a:ea typeface="Segoe UI" panose="020B0502040204020203" pitchFamily="34" charset="0"/>
            </a:endParaRPr>
          </a:p>
          <a:p>
            <a:r>
              <a:rPr lang="en-US" sz="1200" b="1" dirty="0">
                <a:latin typeface="+mn-lt"/>
                <a:ea typeface="Segoe UI" panose="020B0502040204020203" pitchFamily="34" charset="0"/>
              </a:rPr>
              <a:t>Special situations</a:t>
            </a:r>
          </a:p>
          <a:p>
            <a:pPr marL="171450" indent="-171450">
              <a:buFont typeface="Arial" panose="020B0604020202020204" pitchFamily="34" charset="0"/>
              <a:buChar char="•"/>
            </a:pPr>
            <a:r>
              <a:rPr lang="en-US" sz="1200" dirty="0">
                <a:latin typeface="+mn-lt"/>
                <a:ea typeface="Segoe UI" panose="020B0502040204020203" pitchFamily="34" charset="0"/>
              </a:rPr>
              <a:t>For persons 10 years or older with anatomical or functional asplenia, sickle cell disease, persistent complement component deficiency (including eculizumab use) or microbiologists </a:t>
            </a:r>
          </a:p>
          <a:p>
            <a:pPr marL="171450" indent="-171450">
              <a:buFont typeface="Arial" panose="020B0604020202020204" pitchFamily="34" charset="0"/>
              <a:buChar char="•"/>
            </a:pPr>
            <a:r>
              <a:rPr lang="en-US" sz="1200" dirty="0">
                <a:latin typeface="+mn-lt"/>
                <a:ea typeface="Segoe UI" panose="020B0502040204020203" pitchFamily="34" charset="0"/>
                <a:cs typeface="Segoe UI" panose="020B0502040204020203" pitchFamily="34" charset="0"/>
              </a:rPr>
              <a:t>Bexsero: 2-doses at least 1 month apart</a:t>
            </a:r>
          </a:p>
          <a:p>
            <a:pPr marL="171450" indent="-171450">
              <a:buFont typeface="Arial" panose="020B0604020202020204" pitchFamily="34" charset="0"/>
              <a:buChar char="•"/>
            </a:pPr>
            <a:r>
              <a:rPr lang="en-US" sz="1200" dirty="0">
                <a:latin typeface="+mn-lt"/>
                <a:ea typeface="Segoe UI" panose="020B0502040204020203" pitchFamily="34" charset="0"/>
                <a:cs typeface="Segoe UI" panose="020B0502040204020203" pitchFamily="34" charset="0"/>
              </a:rPr>
              <a:t>Trumenba: 3-dose series at 0, 1-2, and 6 months</a:t>
            </a:r>
          </a:p>
          <a:p>
            <a:pPr marL="171450" indent="-171450">
              <a:buFont typeface="Arial" panose="020B0604020202020204" pitchFamily="34" charset="0"/>
              <a:buChar char="•"/>
            </a:pPr>
            <a:r>
              <a:rPr lang="en-US" sz="1200" dirty="0">
                <a:latin typeface="+mn-lt"/>
                <a:ea typeface="Segoe UI" panose="020B0502040204020203" pitchFamily="34" charset="0"/>
                <a:cs typeface="Segoe UI" panose="020B0502040204020203" pitchFamily="34" charset="0"/>
              </a:rPr>
              <a:t>ACIP recommends a booster dose 1 year after completion of the series and every 2-3 years thereafter, for as long as increased risk remains</a:t>
            </a:r>
          </a:p>
          <a:p>
            <a:endParaRPr lang="en-US" sz="1200" b="1" dirty="0">
              <a:latin typeface="+mn-lt"/>
              <a:ea typeface="Segoe UI" panose="020B0502040204020203" pitchFamily="34" charset="0"/>
            </a:endParaRPr>
          </a:p>
          <a:p>
            <a:r>
              <a:rPr lang="en-US" sz="1200" b="1" dirty="0">
                <a:latin typeface="+mn-lt"/>
                <a:ea typeface="Segoe UI" panose="020B0502040204020203" pitchFamily="34" charset="0"/>
              </a:rPr>
              <a:t>***Bexsero and Trumenba are not interchangeable***</a:t>
            </a:r>
          </a:p>
          <a:p>
            <a:endParaRPr lang="en-US" sz="1200" b="1" dirty="0">
              <a:latin typeface="+mn-lt"/>
              <a:ea typeface="Segoe UI" panose="020B0502040204020203" pitchFamily="34" charset="0"/>
              <a:cs typeface="Segoe UI" panose="020B0502040204020203"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Meningococcal Vaccination: Recommendations of the Advisory Committee on Immunization Practices, United States, 2020</a:t>
            </a:r>
            <a:r>
              <a:rPr lang="en-US" b="0" i="0" dirty="0">
                <a:solidFill>
                  <a:srgbClr val="222222"/>
                </a:solidFill>
                <a:effectLst/>
                <a:latin typeface="Open Sans" panose="020B0606030504020204" pitchFamily="34" charset="0"/>
              </a:rPr>
              <a:t>; MMWR / </a:t>
            </a:r>
            <a:r>
              <a:rPr lang="en-US" b="0" i="1" dirty="0">
                <a:solidFill>
                  <a:srgbClr val="222222"/>
                </a:solidFill>
                <a:effectLst/>
                <a:latin typeface="Open Sans" panose="020B0606030504020204" pitchFamily="34" charset="0"/>
              </a:rPr>
              <a:t>Recommendations and Reports</a:t>
            </a:r>
            <a:r>
              <a:rPr lang="en-US" b="0" i="0" dirty="0">
                <a:solidFill>
                  <a:srgbClr val="222222"/>
                </a:solidFill>
                <a:effectLst/>
                <a:latin typeface="Open Sans" panose="020B0606030504020204" pitchFamily="34" charset="0"/>
              </a:rPr>
              <a:t> / September 25, 2020 / 69(9);1-41</a:t>
            </a:r>
            <a:endParaRPr lang="en-US" sz="1200" b="0" i="0" dirty="0">
              <a:solidFill>
                <a:srgbClr val="000000"/>
              </a:solidFill>
              <a:effectLst/>
              <a:latin typeface="Open Sans" panose="020B0606030504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33</a:t>
            </a:fld>
            <a:endParaRPr lang="en-US"/>
          </a:p>
        </p:txBody>
      </p:sp>
    </p:spTree>
    <p:extLst>
      <p:ext uri="{BB962C8B-B14F-4D97-AF65-F5344CB8AC3E}">
        <p14:creationId xmlns:p14="http://schemas.microsoft.com/office/powerpoint/2010/main" val="2994687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000000"/>
                </a:solidFill>
                <a:effectLst/>
                <a:latin typeface="+mn-lt"/>
              </a:rPr>
              <a:t>If a patient is receiving MenACWY and MenB vaccines at the same visit, MenABCWY may be given instead.</a:t>
            </a:r>
          </a:p>
          <a:p>
            <a:pPr marL="171450" indent="-171450" algn="l">
              <a:buFont typeface="Arial" panose="020B0604020202020204" pitchFamily="34" charset="0"/>
              <a:buChar char="•"/>
            </a:pP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If a patient receives MenABCWY vaccine, which includes Trumenba</a:t>
            </a:r>
            <a:r>
              <a:rPr lang="en-US" b="0" i="0" u="none" strike="noStrike" baseline="30000" dirty="0">
                <a:solidFill>
                  <a:srgbClr val="000000"/>
                </a:solidFill>
                <a:effectLst/>
                <a:latin typeface="+mn-lt"/>
              </a:rPr>
              <a:t>®</a:t>
            </a:r>
            <a:r>
              <a:rPr lang="en-US" b="0" i="0" dirty="0">
                <a:solidFill>
                  <a:srgbClr val="000000"/>
                </a:solidFill>
                <a:effectLst/>
                <a:latin typeface="+mn-lt"/>
              </a:rPr>
              <a:t>, then administer:</a:t>
            </a:r>
          </a:p>
          <a:p>
            <a:pPr marL="628650" lvl="1" indent="-171450" algn="l">
              <a:buFont typeface="Courier New" panose="02070309020205020404" pitchFamily="49" charset="0"/>
              <a:buChar char="o"/>
            </a:pPr>
            <a:r>
              <a:rPr lang="en-US" b="0" i="0" dirty="0">
                <a:solidFill>
                  <a:srgbClr val="000000"/>
                </a:solidFill>
                <a:effectLst/>
                <a:latin typeface="+mn-lt"/>
              </a:rPr>
              <a:t>Trumenba</a:t>
            </a:r>
            <a:r>
              <a:rPr lang="en-US" b="0" i="0" u="none" strike="noStrike" baseline="30000" dirty="0">
                <a:solidFill>
                  <a:srgbClr val="000000"/>
                </a:solidFill>
                <a:effectLst/>
                <a:latin typeface="+mn-lt"/>
              </a:rPr>
              <a:t>®</a:t>
            </a:r>
            <a:r>
              <a:rPr lang="en-US" b="0" i="0" dirty="0">
                <a:solidFill>
                  <a:srgbClr val="000000"/>
                </a:solidFill>
                <a:effectLst/>
                <a:latin typeface="+mn-lt"/>
              </a:rPr>
              <a:t> for additional MenB dose(s) when MenACWY isn’t indicated</a:t>
            </a:r>
          </a:p>
          <a:p>
            <a:pPr marL="628650" lvl="1" indent="-171450" algn="l">
              <a:buFont typeface="Courier New" panose="02070309020205020404" pitchFamily="49" charset="0"/>
              <a:buChar char="o"/>
            </a:pPr>
            <a:r>
              <a:rPr lang="en-US" b="0" i="0" dirty="0">
                <a:solidFill>
                  <a:srgbClr val="000000"/>
                </a:solidFill>
                <a:effectLst/>
                <a:latin typeface="+mn-lt"/>
              </a:rPr>
              <a:t>Any MenACWY vaccine when MenB isn’t indicated</a:t>
            </a:r>
          </a:p>
          <a:p>
            <a:pPr marL="171450" indent="-171450" algn="l">
              <a:buFont typeface="Arial" panose="020B0604020202020204" pitchFamily="34" charset="0"/>
              <a:buChar char="•"/>
            </a:pP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The minimum interval between MenABCWY doses is 6 months.</a:t>
            </a:r>
          </a:p>
          <a:p>
            <a:pPr algn="l"/>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People with prolonged increased risk for serogroup A, C, W, or Y </a:t>
            </a:r>
            <a:r>
              <a:rPr lang="en-US" b="1" i="0" dirty="0">
                <a:solidFill>
                  <a:srgbClr val="000000"/>
                </a:solidFill>
                <a:effectLst/>
                <a:latin typeface="+mn-lt"/>
              </a:rPr>
              <a:t>and </a:t>
            </a:r>
            <a:r>
              <a:rPr lang="en-US" b="0" i="0" dirty="0">
                <a:solidFill>
                  <a:srgbClr val="000000"/>
                </a:solidFill>
                <a:effectLst/>
                <a:latin typeface="+mn-lt"/>
              </a:rPr>
              <a:t>B meningococcal disease need regular boosters. However, the recommended interval between doses varies by age and vaccine type. </a:t>
            </a:r>
            <a:r>
              <a:rPr lang="en-US" b="1" i="0" dirty="0">
                <a:solidFill>
                  <a:srgbClr val="000000"/>
                </a:solidFill>
                <a:effectLst/>
                <a:latin typeface="+mn-lt"/>
              </a:rPr>
              <a:t>MenABCWY vaccine can be used only when both MenACWY and MenB vaccines are indicated at the same visit</a:t>
            </a:r>
            <a:r>
              <a:rPr lang="en-US" b="0" i="0" dirty="0">
                <a:solidFill>
                  <a:srgbClr val="000000"/>
                </a:solidFill>
                <a:effectLst/>
                <a:latin typeface="+mn-lt"/>
              </a:rPr>
              <a:t>. Otherwise, MenACWY and MenB vaccines should be given separately as appropriate.</a:t>
            </a:r>
          </a:p>
          <a:p>
            <a:pPr marL="0" indent="0" algn="l">
              <a:buFont typeface="Arial" panose="020B0604020202020204" pitchFamily="34" charset="0"/>
              <a:buNone/>
            </a:pPr>
            <a:endParaRPr lang="en-US" b="0" i="0" dirty="0">
              <a:solidFill>
                <a:srgbClr val="000000"/>
              </a:solidFill>
              <a:effectLst/>
              <a:latin typeface="+mn-lt"/>
            </a:endParaRPr>
          </a:p>
          <a:p>
            <a:pPr marL="0" indent="0" algn="l">
              <a:buFont typeface="Arial" panose="020B0604020202020204" pitchFamily="34" charset="0"/>
              <a:buNone/>
            </a:pPr>
            <a:r>
              <a:rPr lang="en-US" b="1" i="0" dirty="0">
                <a:solidFill>
                  <a:srgbClr val="000000"/>
                </a:solidFill>
                <a:effectLst/>
                <a:latin typeface="+mn-lt"/>
              </a:rPr>
              <a:t>Contraindications</a:t>
            </a:r>
          </a:p>
          <a:p>
            <a:pPr marL="171450" indent="-171450" algn="l">
              <a:buFont typeface="Arial" panose="020B0604020202020204" pitchFamily="34" charset="0"/>
              <a:buChar char="•"/>
            </a:pPr>
            <a:r>
              <a:rPr lang="en-US" b="1" i="0" dirty="0">
                <a:solidFill>
                  <a:srgbClr val="000000"/>
                </a:solidFill>
                <a:effectLst/>
                <a:latin typeface="+mn-lt"/>
              </a:rPr>
              <a:t>Do not administer meningococcal vaccines to: </a:t>
            </a:r>
          </a:p>
          <a:p>
            <a:pPr marL="628650" lvl="1" indent="-171450" algn="l">
              <a:buFont typeface="Courier New" panose="02070309020205020404" pitchFamily="49" charset="0"/>
              <a:buChar char="o"/>
            </a:pPr>
            <a:r>
              <a:rPr lang="en-US" b="0" i="0" dirty="0">
                <a:solidFill>
                  <a:srgbClr val="000000"/>
                </a:solidFill>
                <a:effectLst/>
                <a:latin typeface="+mn-lt"/>
              </a:rPr>
              <a:t>A person who has ever had a severe allergic reaction (e.g., anaphylaxis) after a previous dose</a:t>
            </a:r>
          </a:p>
          <a:p>
            <a:pPr marL="628650" lvl="1" indent="-171450" algn="l">
              <a:buFont typeface="Courier New" panose="02070309020205020404" pitchFamily="49" charset="0"/>
              <a:buChar char="o"/>
            </a:pPr>
            <a:r>
              <a:rPr lang="en-US" b="0" i="0" dirty="0">
                <a:solidFill>
                  <a:srgbClr val="000000"/>
                </a:solidFill>
                <a:effectLst/>
                <a:latin typeface="+mn-lt"/>
              </a:rPr>
              <a:t>A person who has a severe allergy to any vaccine component</a:t>
            </a:r>
          </a:p>
          <a:p>
            <a:pPr algn="l"/>
            <a:endParaRPr lang="en-US" b="0" i="0" dirty="0">
              <a:solidFill>
                <a:srgbClr val="000000"/>
              </a:solidFill>
              <a:effectLst/>
              <a:latin typeface="+mn-lt"/>
            </a:endParaRPr>
          </a:p>
          <a:p>
            <a:pPr algn="l"/>
            <a:r>
              <a:rPr lang="en-US" b="1" i="0" dirty="0">
                <a:solidFill>
                  <a:srgbClr val="000000"/>
                </a:solidFill>
                <a:effectLst/>
                <a:latin typeface="+mn-lt"/>
              </a:rPr>
              <a:t>Precautions</a:t>
            </a:r>
          </a:p>
          <a:p>
            <a:pPr algn="l"/>
            <a:r>
              <a:rPr lang="en-US" b="1" i="0" dirty="0">
                <a:solidFill>
                  <a:srgbClr val="000000"/>
                </a:solidFill>
                <a:effectLst/>
                <a:latin typeface="+mn-lt"/>
              </a:rPr>
              <a:t>If otherwise indicated, vaccine providers may administer to:</a:t>
            </a:r>
          </a:p>
          <a:p>
            <a:pPr marL="628650" lvl="1" indent="-171450" algn="l">
              <a:buFont typeface="Courier New" panose="02070309020205020404" pitchFamily="49" charset="0"/>
              <a:buChar char="o"/>
            </a:pPr>
            <a:r>
              <a:rPr lang="en-US" b="0" i="0" dirty="0">
                <a:solidFill>
                  <a:srgbClr val="000000"/>
                </a:solidFill>
                <a:effectLst/>
                <a:latin typeface="+mn-lt"/>
              </a:rPr>
              <a:t>Pregnant or breastfeeding women who are at increased risk for serogroup A, C, W, or Y and serogroup B meningococcal disease if the provider and patient deem that the benefits of vaccination outweigh the risks.</a:t>
            </a:r>
          </a:p>
          <a:p>
            <a:pPr marL="628650" lvl="1" indent="-171450" algn="l">
              <a:buFont typeface="Courier New" panose="02070309020205020404" pitchFamily="49" charset="0"/>
              <a:buChar char="o"/>
            </a:pPr>
            <a:r>
              <a:rPr lang="en-US" b="0" i="0" dirty="0">
                <a:solidFill>
                  <a:srgbClr val="000000"/>
                </a:solidFill>
                <a:effectLst/>
                <a:latin typeface="+mn-lt"/>
              </a:rPr>
              <a:t>A person who has a moderate or severe acute illness with or without fever if the provider and parent or patient deems the benefits to outweigh the risks.</a:t>
            </a:r>
          </a:p>
          <a:p>
            <a:pPr marL="171450" indent="-171450"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marL="0" indent="0" algn="l">
              <a:buFont typeface="Arial" panose="020B0604020202020204" pitchFamily="34" charset="0"/>
              <a:buNone/>
            </a:pPr>
            <a:endParaRPr lang="en-US" b="0" i="0" dirty="0">
              <a:solidFill>
                <a:srgbClr val="000000"/>
              </a:solidFill>
              <a:effectLst/>
              <a:latin typeface="+mn-lt"/>
            </a:endParaRPr>
          </a:p>
          <a:p>
            <a:pPr marL="0" indent="0" algn="l">
              <a:buFont typeface="Arial" panose="020B0604020202020204" pitchFamily="34" charset="0"/>
              <a:buNone/>
            </a:pPr>
            <a:r>
              <a:rPr lang="en-US" b="1" i="0" dirty="0">
                <a:solidFill>
                  <a:srgbClr val="000000"/>
                </a:solidFill>
                <a:effectLst/>
                <a:latin typeface="+mn-lt"/>
              </a:rPr>
              <a:t>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mn-lt"/>
              </a:rPr>
              <a:t>1. </a:t>
            </a:r>
            <a:r>
              <a:rPr lang="en-US" sz="1200" dirty="0">
                <a:latin typeface="Segoe UI" panose="020B0502040204020203" pitchFamily="34" charset="0"/>
                <a:cs typeface="Segoe UI" panose="020B0502040204020203" pitchFamily="34" charset="0"/>
                <a:hlinkClick r:id="rId3"/>
              </a:rPr>
              <a:t>https://www.cdc.gov/vaccines/vpd/mening/hcp/recommendations.html</a:t>
            </a:r>
            <a:r>
              <a:rPr lang="en-US" sz="1200" dirty="0">
                <a:latin typeface="Segoe UI" panose="020B0502040204020203" pitchFamily="34" charset="0"/>
                <a:cs typeface="Segoe UI" panose="020B0502040204020203" pitchFamily="34" charset="0"/>
              </a:rPr>
              <a:t> </a:t>
            </a:r>
          </a:p>
          <a:p>
            <a:pPr marL="0" indent="0" algn="l">
              <a:buFont typeface="Arial" panose="020B0604020202020204" pitchFamily="34" charset="0"/>
              <a:buNone/>
            </a:pPr>
            <a:endParaRPr lang="en-US"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34</a:t>
            </a:fld>
            <a:endParaRPr lang="en-US"/>
          </a:p>
        </p:txBody>
      </p:sp>
    </p:spTree>
    <p:extLst>
      <p:ext uri="{BB962C8B-B14F-4D97-AF65-F5344CB8AC3E}">
        <p14:creationId xmlns:p14="http://schemas.microsoft.com/office/powerpoint/2010/main" val="1681661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Segoe UI" panose="020B0502040204020203" pitchFamily="34" charset="0"/>
              </a:rPr>
              <a:t>Outbreaks</a:t>
            </a:r>
          </a:p>
          <a:p>
            <a:pPr marL="171450" indent="-171450">
              <a:buFont typeface="Arial" panose="020B0604020202020204" pitchFamily="34" charset="0"/>
              <a:buChar char="•"/>
            </a:pPr>
            <a:r>
              <a:rPr lang="en-US" sz="1200" dirty="0">
                <a:latin typeface="+mn-lt"/>
                <a:ea typeface="Segoe UI" panose="020B0502040204020203" pitchFamily="34" charset="0"/>
              </a:rPr>
              <a:t>For persons 10 years or older determined by public health officials to be at increased risk during an outbreak </a:t>
            </a:r>
            <a:r>
              <a:rPr lang="en-US" sz="1200" dirty="0">
                <a:latin typeface="+mn-lt"/>
                <a:ea typeface="Segoe UI" panose="020B0502040204020203" pitchFamily="34" charset="0"/>
                <a:cs typeface="Segoe UI" panose="020B0502040204020203" pitchFamily="34" charset="0"/>
              </a:rPr>
              <a:t>a one-time booster dose is recommended if it has been a year or more since the series completion. Depending on the specific outbreak, vaccination strategy and the projected duration of elevated risk, public health officials may consider a booster dose interval of greater than or equal to 6 months.</a:t>
            </a:r>
          </a:p>
          <a:p>
            <a:endParaRPr lang="en-US" dirty="0"/>
          </a:p>
          <a:p>
            <a:r>
              <a:rPr lang="en-US" sz="1200" b="1" dirty="0">
                <a:latin typeface="+mn-lt"/>
                <a:cs typeface="Arial" panose="020B0604020202020204" pitchFamily="34" charset="0"/>
              </a:rPr>
              <a:t>Job Aid: </a:t>
            </a:r>
            <a:r>
              <a:rPr lang="en-US" sz="1200" b="0" dirty="0">
                <a:latin typeface="+mn-lt"/>
                <a:cs typeface="Arial" panose="020B0604020202020204" pitchFamily="34" charset="0"/>
              </a:rPr>
              <a:t>meningococcal outbreak guidance in slide link above</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rPr>
              <a:t>https://www.cdc.gov/meningococcal/outbreaks/index.html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https://www.cdc.gov/meningococcal/downloads/meningococcal-outbreak-guidance.pdf</a:t>
            </a:r>
          </a:p>
        </p:txBody>
      </p:sp>
      <p:sp>
        <p:nvSpPr>
          <p:cNvPr id="4" name="Slide Number Placeholder 3"/>
          <p:cNvSpPr>
            <a:spLocks noGrp="1"/>
          </p:cNvSpPr>
          <p:nvPr>
            <p:ph type="sldNum" sz="quarter" idx="5"/>
          </p:nvPr>
        </p:nvSpPr>
        <p:spPr/>
        <p:txBody>
          <a:bodyPr/>
          <a:lstStyle/>
          <a:p>
            <a:fld id="{42FBD0A8-3735-4B25-B0D5-9F9DB832A547}" type="slidenum">
              <a:rPr lang="en-US" smtClean="0"/>
              <a:t>35</a:t>
            </a:fld>
            <a:endParaRPr lang="en-US"/>
          </a:p>
        </p:txBody>
      </p:sp>
    </p:spTree>
    <p:extLst>
      <p:ext uri="{BB962C8B-B14F-4D97-AF65-F5344CB8AC3E}">
        <p14:creationId xmlns:p14="http://schemas.microsoft.com/office/powerpoint/2010/main" val="2033571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sz="1200" b="1" dirty="0">
                <a:latin typeface="+mn-lt"/>
                <a:cs typeface="Arial" panose="020B0604020202020204" pitchFamily="34" charset="0"/>
              </a:rPr>
              <a:t>***Required for school and childcare attendance***</a:t>
            </a:r>
          </a:p>
          <a:p>
            <a:endParaRPr lang="en-US" sz="1200" b="1" dirty="0">
              <a:latin typeface="+mn-lt"/>
              <a:cs typeface="Arial" panose="020B0604020202020204" pitchFamily="34" charset="0"/>
            </a:endParaRPr>
          </a:p>
          <a:p>
            <a:pPr marL="0" indent="0">
              <a:lnSpc>
                <a:spcPct val="100000"/>
              </a:lnSpc>
              <a:spcBef>
                <a:spcPts val="200"/>
              </a:spcBef>
              <a:buNone/>
            </a:pPr>
            <a:r>
              <a:rPr lang="en-US" sz="1200" b="1" dirty="0"/>
              <a:t>Routine vaccination with PCV</a:t>
            </a:r>
          </a:p>
          <a:p>
            <a:pPr marL="171450" indent="-171450">
              <a:lnSpc>
                <a:spcPct val="100000"/>
              </a:lnSpc>
              <a:spcBef>
                <a:spcPts val="200"/>
              </a:spcBef>
              <a:buFont typeface="Arial" panose="020B0604020202020204" pitchFamily="34" charset="0"/>
              <a:buChar char="•"/>
            </a:pPr>
            <a:r>
              <a:rPr lang="en-US" sz="1200" dirty="0"/>
              <a:t>4-dose series at 2, 4, 6, and 12-15 months</a:t>
            </a:r>
          </a:p>
          <a:p>
            <a:pPr marL="0" indent="0">
              <a:lnSpc>
                <a:spcPct val="100000"/>
              </a:lnSpc>
              <a:spcBef>
                <a:spcPts val="200"/>
              </a:spcBef>
              <a:buNone/>
            </a:pPr>
            <a:endParaRPr lang="en-US" sz="1200" b="1" dirty="0"/>
          </a:p>
          <a:p>
            <a:pPr marL="0" indent="0">
              <a:lnSpc>
                <a:spcPct val="100000"/>
              </a:lnSpc>
              <a:spcBef>
                <a:spcPts val="200"/>
              </a:spcBef>
              <a:buNone/>
            </a:pPr>
            <a:r>
              <a:rPr lang="en-US" sz="1200" b="1" dirty="0"/>
              <a:t>Catch-up vaccination with PCV</a:t>
            </a:r>
          </a:p>
          <a:p>
            <a:pPr marL="171450" indent="-171450">
              <a:lnSpc>
                <a:spcPct val="100000"/>
              </a:lnSpc>
              <a:spcBef>
                <a:spcPts val="200"/>
              </a:spcBef>
              <a:buFont typeface="Arial" panose="020B0604020202020204" pitchFamily="34" charset="0"/>
              <a:buChar char="•"/>
            </a:pPr>
            <a:r>
              <a:rPr lang="en-US" sz="1200" dirty="0"/>
              <a:t>1-dose for healthy children 2-4 years of age with any incomplete PCV schedule</a:t>
            </a:r>
          </a:p>
          <a:p>
            <a:pPr>
              <a:lnSpc>
                <a:spcPct val="100000"/>
              </a:lnSpc>
              <a:spcBef>
                <a:spcPts val="200"/>
              </a:spcBef>
            </a:pPr>
            <a:endParaRPr lang="en-US" sz="1200" b="1" dirty="0"/>
          </a:p>
          <a:p>
            <a:pPr marL="171450" indent="-171450">
              <a:lnSpc>
                <a:spcPct val="100000"/>
              </a:lnSpc>
              <a:spcBef>
                <a:spcPts val="200"/>
              </a:spcBef>
              <a:buFont typeface="Arial" panose="020B0604020202020204" pitchFamily="34" charset="0"/>
              <a:buChar char="•"/>
            </a:pPr>
            <a:r>
              <a:rPr lang="en-US" sz="1200" b="1" dirty="0"/>
              <a:t>PCV20 is not indicated for children without risk conditions that have already received 4 doses of PCV13, PCV15, or another age appropriate PCV series</a:t>
            </a:r>
          </a:p>
          <a:p>
            <a:pPr defTabSz="948447">
              <a:defRPr/>
            </a:pPr>
            <a:endParaRPr lang="en-US" sz="1200" b="1" dirty="0">
              <a:latin typeface="+mn-lt"/>
              <a:cs typeface="Arial" panose="020B0604020202020204" pitchFamily="34" charset="0"/>
            </a:endParaRPr>
          </a:p>
          <a:p>
            <a:pPr defTabSz="948447">
              <a:defRPr/>
            </a:pPr>
            <a:r>
              <a:rPr lang="en-US" sz="1200" b="1" dirty="0">
                <a:latin typeface="+mn-lt"/>
                <a:cs typeface="Arial" panose="020B0604020202020204" pitchFamily="34" charset="0"/>
              </a:rPr>
              <a:t>Optional Info:</a:t>
            </a:r>
          </a:p>
          <a:p>
            <a:pPr defTabSz="948447">
              <a:defRPr/>
            </a:pPr>
            <a:r>
              <a:rPr lang="en-US" sz="1200" dirty="0">
                <a:latin typeface="+mn-lt"/>
                <a:cs typeface="Arial" panose="020B0604020202020204" pitchFamily="34" charset="0"/>
              </a:rPr>
              <a:t>Pneumococcal 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p>
          <a:p>
            <a:pPr defTabSz="948447">
              <a:defRPr/>
            </a:pPr>
            <a:endParaRPr lang="en-US" sz="1200" dirty="0">
              <a:latin typeface="+mn-lt"/>
              <a:cs typeface="Arial" panose="020B0604020202020204" pitchFamily="34" charset="0"/>
            </a:endParaRPr>
          </a:p>
          <a:p>
            <a:pPr defTabSz="948447">
              <a:defRPr/>
            </a:pPr>
            <a:endParaRPr lang="en-US" sz="1200" dirty="0">
              <a:latin typeface="+mn-lt"/>
              <a:cs typeface="Arial" panose="020B0604020202020204" pitchFamily="34" charset="0"/>
            </a:endParaRPr>
          </a:p>
          <a:p>
            <a:pPr defTabSz="948447">
              <a:defRPr/>
            </a:pPr>
            <a:r>
              <a:rPr lang="en-US" sz="1200" b="1" dirty="0">
                <a:latin typeface="+mn-lt"/>
                <a:cs typeface="Arial" panose="020B0604020202020204" pitchFamily="34" charset="0"/>
              </a:rPr>
              <a:t>Job Aid</a:t>
            </a:r>
            <a:r>
              <a:rPr lang="en-US" sz="1200" b="0" dirty="0">
                <a:latin typeface="+mn-lt"/>
                <a:cs typeface="Arial" panose="020B0604020202020204" pitchFamily="34" charset="0"/>
              </a:rPr>
              <a:t>: catch up guidance in slide link above</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4"/>
              </a:rPr>
              <a:t>https://www.cdc.gov/vaccines/schedules/downloads/child/job-aids/pneumococcal.pdf</a:t>
            </a:r>
            <a:r>
              <a:rPr lang="en-US" sz="1200" b="0" dirty="0">
                <a:latin typeface="+mn-lt"/>
                <a:ea typeface="Segoe UI" panose="020B0502040204020203" pitchFamily="34" charset="0"/>
                <a:cs typeface="Segoe UI" panose="020B0502040204020203" pitchFamily="34" charset="0"/>
              </a:rPr>
              <a:t> </a:t>
            </a:r>
            <a:endParaRPr lang="en-US" sz="1200" b="0" u="none" dirty="0">
              <a:latin typeface="+mn-lt"/>
              <a:ea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36</a:t>
            </a:fld>
            <a:endParaRPr lang="en-US"/>
          </a:p>
        </p:txBody>
      </p:sp>
    </p:spTree>
    <p:extLst>
      <p:ext uri="{BB962C8B-B14F-4D97-AF65-F5344CB8AC3E}">
        <p14:creationId xmlns:p14="http://schemas.microsoft.com/office/powerpoint/2010/main" val="2179881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47">
              <a:defRPr/>
            </a:pPr>
            <a:r>
              <a:rPr lang="en-US" sz="1200" b="1" dirty="0">
                <a:latin typeface="+mn-lt"/>
                <a:cs typeface="Arial" panose="020B0604020202020204" pitchFamily="34" charset="0"/>
              </a:rPr>
              <a:t>Special situations</a:t>
            </a:r>
          </a:p>
          <a:p>
            <a:pPr marL="0" indent="0">
              <a:lnSpc>
                <a:spcPct val="100000"/>
              </a:lnSpc>
              <a:spcBef>
                <a:spcPts val="200"/>
              </a:spcBef>
              <a:buFont typeface="Arial" panose="020B0604020202020204" pitchFamily="34" charset="0"/>
              <a:buNone/>
            </a:pPr>
            <a:r>
              <a:rPr lang="en-US" sz="1200" dirty="0">
                <a:latin typeface="+mn-lt"/>
                <a:ea typeface="Segoe UI" panose="020B0502040204020203" pitchFamily="34" charset="0"/>
              </a:rPr>
              <a:t>Children with CSF leak; chronic heart disease; chronic kidney disease (excluding maintenance dialysis and nephrotic syndrome); chronic liver disease; chronic lung disease (including moderate persistent or severe persistent asthma); cochlear implant; or diabetes mellitus with:</a:t>
            </a:r>
          </a:p>
          <a:p>
            <a:pPr marL="285750" indent="-285750">
              <a:lnSpc>
                <a:spcPct val="100000"/>
              </a:lnSpc>
              <a:spcBef>
                <a:spcPts val="200"/>
              </a:spcBef>
              <a:buFont typeface="Arial" panose="020B0604020202020204" pitchFamily="34" charset="0"/>
              <a:buChar char="•"/>
            </a:pPr>
            <a:r>
              <a:rPr lang="en-US" sz="1200" i="1" dirty="0">
                <a:latin typeface="+mn-lt"/>
                <a:ea typeface="Segoe UI" panose="020B0502040204020203" pitchFamily="34" charset="0"/>
              </a:rPr>
              <a:t>Any incomplete PCV series who has received:</a:t>
            </a:r>
          </a:p>
          <a:p>
            <a:pPr marL="1033272" lvl="1" indent="-347472">
              <a:lnSpc>
                <a:spcPct val="100000"/>
              </a:lnSpc>
              <a:spcBef>
                <a:spcPts val="200"/>
              </a:spcBef>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3 PCV doses: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1 PCV dose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at least 8 weeks after the most recent PCV dose </a:t>
            </a:r>
          </a:p>
          <a:p>
            <a:pPr marL="1033272" lvl="1" indent="-347472">
              <a:lnSpc>
                <a:spcPct val="100000"/>
              </a:lnSpc>
              <a:spcBef>
                <a:spcPts val="200"/>
              </a:spcBef>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Less than 3 PCV doses: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2 PCV doses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at least 8 weeks after the most recent PCV dose</a:t>
            </a:r>
          </a:p>
          <a:p>
            <a:pPr marL="1033272" lvl="1" indent="-347472">
              <a:lnSpc>
                <a:spcPct val="100000"/>
              </a:lnSpc>
              <a:spcBef>
                <a:spcPts val="200"/>
              </a:spcBef>
            </a:pPr>
            <a:endParaRPr lang="en-US" sz="1200"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347472" indent="-347472">
              <a:lnSpc>
                <a:spcPct val="100000"/>
              </a:lnSpc>
              <a:spcBef>
                <a:spcPts val="200"/>
              </a:spcBef>
              <a:buFont typeface="Arial" panose="020B0604020202020204" pitchFamily="34" charset="0"/>
              <a:buChar char="•"/>
            </a:pPr>
            <a:r>
              <a:rPr lang="en-US" sz="1200" i="1" dirty="0">
                <a:latin typeface="+mn-lt"/>
                <a:ea typeface="Segoe UI" panose="020B0502040204020203" pitchFamily="34" charset="0"/>
              </a:rPr>
              <a:t>Completed PCV series but has not received PPSV23:</a:t>
            </a:r>
          </a:p>
          <a:p>
            <a:pPr marL="1033272" lvl="1" indent="-347472">
              <a:lnSpc>
                <a:spcPct val="100000"/>
              </a:lnSpc>
              <a:spcBef>
                <a:spcPts val="200"/>
              </a:spcBef>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If child received at least 1 dose of PCV20, no further PCV or PPSV23 needed</a:t>
            </a:r>
          </a:p>
          <a:p>
            <a:pPr marL="1033272" lvl="1" indent="-347472">
              <a:lnSpc>
                <a:spcPct val="100000"/>
              </a:lnSpc>
              <a:spcBef>
                <a:spcPts val="200"/>
              </a:spcBef>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Administer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1 dose of PCV20 or PPSV23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(at least 8 wees after the most recent PCV dose) if child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did not previously receive PCV20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*Children on maintenance dialysis, or with immunocompromising conditions such as nephrotic syndrome; congenital or acquired asplenia or splenic dysfunction; congenital or acquired immunodeficiencies; diseases and conditions treated with immunosuppressive drugs or radiation therapy, including malignant neoplasms, leukemias, lymphomas, Hodgkin disease, and solid organ transplant; HIV infection; or sickle cell disease or other hemoglobinopathies:</a:t>
            </a:r>
          </a:p>
          <a:p>
            <a:pPr marL="285750" indent="-285750">
              <a:lnSpc>
                <a:spcPct val="100000"/>
              </a:lnSpc>
              <a:spcBef>
                <a:spcPts val="200"/>
              </a:spcBef>
              <a:buFont typeface="Arial" panose="020B0604020202020204" pitchFamily="34" charset="0"/>
              <a:buChar char="•"/>
            </a:pPr>
            <a:endParaRPr lang="en-US" sz="1200" i="1" dirty="0">
              <a:latin typeface="+mn-lt"/>
              <a:ea typeface="Segoe UI" panose="020B0502040204020203" pitchFamily="34" charset="0"/>
            </a:endParaRPr>
          </a:p>
          <a:p>
            <a:pPr marL="285750" indent="-285750">
              <a:lnSpc>
                <a:spcPct val="100000"/>
              </a:lnSpc>
              <a:spcBef>
                <a:spcPts val="200"/>
              </a:spcBef>
              <a:buFont typeface="Arial" panose="020B0604020202020204" pitchFamily="34" charset="0"/>
              <a:buChar char="•"/>
            </a:pPr>
            <a:r>
              <a:rPr lang="en-US" sz="1200" i="1" dirty="0">
                <a:latin typeface="+mn-lt"/>
                <a:ea typeface="Segoe UI" panose="020B0502040204020203" pitchFamily="34" charset="0"/>
              </a:rPr>
              <a:t>Any incomplete PCV series who has received:</a:t>
            </a:r>
          </a:p>
          <a:p>
            <a:pPr marL="1033272" lvl="1" indent="-347472">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3 PCV doses: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1 PCV dose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at least 8 weeks after the most recent PCV dose </a:t>
            </a:r>
          </a:p>
          <a:p>
            <a:pPr marL="1033272" lvl="1" indent="-347472">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Less than 3 PCV doses: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2 PCV doses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at least 8 weeks after the most recent PCV dose</a:t>
            </a:r>
          </a:p>
          <a:p>
            <a:pPr marL="347472" indent="-347472">
              <a:lnSpc>
                <a:spcPct val="100000"/>
              </a:lnSpc>
              <a:spcBef>
                <a:spcPts val="200"/>
              </a:spcBef>
              <a:buFont typeface="Arial" panose="020B0604020202020204" pitchFamily="34" charset="0"/>
              <a:buChar char="•"/>
            </a:pPr>
            <a:r>
              <a:rPr lang="en-US" sz="1200" i="1" dirty="0">
                <a:latin typeface="+mn-lt"/>
                <a:ea typeface="Segoe UI" panose="020B0502040204020203" pitchFamily="34" charset="0"/>
              </a:rPr>
              <a:t>Completed PCV series but has not received PPSV23:</a:t>
            </a:r>
          </a:p>
          <a:p>
            <a:pPr marL="1033272" lvl="1" indent="-347472">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If child received at least 1 dose of PSV20, no further PCV or PPSV23 needed</a:t>
            </a:r>
          </a:p>
          <a:p>
            <a:pPr marL="1033272" lvl="1" indent="-347472">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Administer </a:t>
            </a:r>
            <a:r>
              <a:rPr lang="en-US" sz="1200" b="1" dirty="0">
                <a:solidFill>
                  <a:schemeClr val="tx1">
                    <a:lumMod val="65000"/>
                    <a:lumOff val="35000"/>
                  </a:schemeClr>
                </a:solidFill>
                <a:latin typeface="+mn-lt"/>
                <a:ea typeface="Segoe UI" panose="020B0502040204020203" pitchFamily="34" charset="0"/>
                <a:cs typeface="Segoe UI" panose="020B0502040204020203" pitchFamily="34" charset="0"/>
              </a:rPr>
              <a:t>1 dose of PCV20 OR PPSV23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(at least 8 weeks after the most recent PCV dose). If PPSV23 is used, administer 1 dose of PCV20 or 2</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nd</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of PPSV23 at least 5 years after 1</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st</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of PPSV23</a:t>
            </a:r>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37</a:t>
            </a:fld>
            <a:endParaRPr lang="en-US"/>
          </a:p>
        </p:txBody>
      </p:sp>
    </p:spTree>
    <p:extLst>
      <p:ext uri="{BB962C8B-B14F-4D97-AF65-F5344CB8AC3E}">
        <p14:creationId xmlns:p14="http://schemas.microsoft.com/office/powerpoint/2010/main" val="1955141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200" dirty="0">
                <a:latin typeface="+mn-lt"/>
                <a:ea typeface="Segoe UI" panose="020B0502040204020203" pitchFamily="34" charset="0"/>
              </a:rPr>
              <a:t>Children and adolescents with CSF leak; chronic heart disease; chronic kidney disease (excluding maintenance dialysis and nephrotic syndrome); chronic liver disease; chronic lung disease (including moderate persistent or severe persistent asthma); cochlear implant; or diabetes mellitus</a:t>
            </a:r>
          </a:p>
          <a:p>
            <a:pPr marL="0" indent="0">
              <a:lnSpc>
                <a:spcPct val="100000"/>
              </a:lnSpc>
              <a:spcBef>
                <a:spcPts val="200"/>
              </a:spcBef>
              <a:buFont typeface="Arial" panose="020B0604020202020204" pitchFamily="34" charset="0"/>
              <a:buNone/>
            </a:pPr>
            <a:endParaRPr lang="en-US" sz="1200" dirty="0">
              <a:ea typeface="Segoe UI" panose="020B0502040204020203" pitchFamily="34" charset="0"/>
            </a:endParaRPr>
          </a:p>
          <a:p>
            <a:pPr>
              <a:lnSpc>
                <a:spcPct val="100000"/>
              </a:lnSpc>
              <a:spcBef>
                <a:spcPts val="200"/>
              </a:spcBef>
            </a:pPr>
            <a:r>
              <a:rPr lang="en-US" sz="1200" b="1" dirty="0">
                <a:latin typeface="+mn-lt"/>
                <a:ea typeface="Segoe UI" panose="020B0502040204020203" pitchFamily="34" charset="0"/>
              </a:rPr>
              <a:t>Ages 6-18 years</a:t>
            </a:r>
            <a:endParaRPr lang="en-US" sz="1200" b="0" i="0" dirty="0">
              <a:latin typeface="+mn-lt"/>
              <a:ea typeface="Segoe UI" panose="020B0502040204020203" pitchFamily="34" charset="0"/>
            </a:endParaRPr>
          </a:p>
          <a:p>
            <a:pPr marL="171450" indent="-171450">
              <a:lnSpc>
                <a:spcPct val="100000"/>
              </a:lnSpc>
              <a:spcBef>
                <a:spcPts val="200"/>
              </a:spcBef>
              <a:buFont typeface="Arial" panose="020B0604020202020204" pitchFamily="34" charset="0"/>
              <a:buChar char="•"/>
            </a:pPr>
            <a:r>
              <a:rPr lang="en-US" sz="1200" b="1" i="1" dirty="0">
                <a:latin typeface="+mn-lt"/>
                <a:ea typeface="Segoe UI" panose="020B0502040204020203" pitchFamily="34" charset="0"/>
              </a:rPr>
              <a:t>Any incomplete PCV series: </a:t>
            </a:r>
            <a:r>
              <a:rPr lang="en-US" sz="1200" dirty="0">
                <a:latin typeface="+mn-lt"/>
                <a:ea typeface="Segoe UI" panose="020B0502040204020203" pitchFamily="34" charset="0"/>
              </a:rPr>
              <a:t>Administer 1 dose of PCV15 or PCV20. If PCV 15 used and no prior receipt of PPSV23, administer 1 dose of PPS23 at least 8 weeks after the PCV15 dose</a:t>
            </a:r>
          </a:p>
          <a:p>
            <a:pPr marL="171450" indent="-171450">
              <a:lnSpc>
                <a:spcPct val="100000"/>
              </a:lnSpc>
              <a:spcBef>
                <a:spcPts val="200"/>
              </a:spcBef>
              <a:buFont typeface="Arial" panose="020B0604020202020204" pitchFamily="34" charset="0"/>
              <a:buChar char="•"/>
            </a:pPr>
            <a:r>
              <a:rPr lang="en-US" sz="1200" b="1" i="1" dirty="0">
                <a:latin typeface="+mn-lt"/>
                <a:ea typeface="Segoe UI" panose="020B0502040204020203" pitchFamily="34" charset="0"/>
              </a:rPr>
              <a:t>Received PCV before age 6 but no PPSV23:</a:t>
            </a:r>
          </a:p>
          <a:p>
            <a:pPr marL="628650" lvl="1" indent="-171450">
              <a:lnSpc>
                <a:spcPct val="100000"/>
              </a:lnSpc>
              <a:spcBef>
                <a:spcPts val="200"/>
              </a:spcBef>
              <a:buFont typeface="Arial" panose="020B0604020202020204" pitchFamily="34" charset="0"/>
              <a:buChar char="•"/>
            </a:pPr>
            <a:r>
              <a:rPr lang="en-US" sz="1200" i="1" dirty="0">
                <a:solidFill>
                  <a:schemeClr val="tx1">
                    <a:lumMod val="65000"/>
                    <a:lumOff val="35000"/>
                  </a:schemeClr>
                </a:solidFill>
                <a:latin typeface="+mn-lt"/>
                <a:ea typeface="Segoe UI" panose="020B0502040204020203" pitchFamily="34" charset="0"/>
                <a:cs typeface="Segoe UI" panose="020B0502040204020203" pitchFamily="34" charset="0"/>
              </a:rPr>
              <a:t>No further PCV or PPSV23 doses needed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if previously received at least 1 dose of PCV20</a:t>
            </a:r>
          </a:p>
          <a:p>
            <a:pPr marL="628650" lvl="1" indent="-171450">
              <a:lnSpc>
                <a:spcPct val="100000"/>
              </a:lnSpc>
              <a:spcBef>
                <a:spcPts val="200"/>
              </a:spcBef>
              <a:buFont typeface="Arial" panose="020B0604020202020204" pitchFamily="34" charset="0"/>
              <a:buChar char="•"/>
            </a:pPr>
            <a:r>
              <a:rPr lang="en-US" sz="1200" i="1" dirty="0">
                <a:solidFill>
                  <a:schemeClr val="tx1">
                    <a:lumMod val="65000"/>
                    <a:lumOff val="35000"/>
                  </a:schemeClr>
                </a:solidFill>
                <a:latin typeface="+mn-lt"/>
                <a:ea typeface="Segoe UI" panose="020B0502040204020203" pitchFamily="34" charset="0"/>
                <a:cs typeface="Segoe UI" panose="020B0502040204020203" pitchFamily="34" charset="0"/>
              </a:rPr>
              <a:t>1 dose PCV20 OR PPSV23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administered at least 8 weeks after the most recent PCV dose if not previously received PCV20</a:t>
            </a:r>
            <a:endParaRPr lang="en-US" sz="1200" b="1" dirty="0">
              <a:latin typeface="+mn-lt"/>
              <a:ea typeface="Segoe UI" panose="020B0502040204020203" pitchFamily="34" charset="0"/>
            </a:endParaRPr>
          </a:p>
          <a:p>
            <a:pPr marL="171450" indent="-171450">
              <a:buFont typeface="Arial" panose="020B0604020202020204" pitchFamily="34" charset="0"/>
              <a:buChar char="•"/>
            </a:pPr>
            <a:r>
              <a:rPr lang="en-US" sz="1200" b="1" i="1" dirty="0">
                <a:latin typeface="+mn-lt"/>
              </a:rPr>
              <a:t>Received PCV13 only at or after age 6 years: </a:t>
            </a:r>
            <a:r>
              <a:rPr lang="en-US" sz="1200" dirty="0">
                <a:latin typeface="+mn-lt"/>
              </a:rPr>
              <a:t>A</a:t>
            </a:r>
            <a:r>
              <a:rPr lang="en-US" sz="1200" dirty="0">
                <a:solidFill>
                  <a:schemeClr val="tx1">
                    <a:lumMod val="65000"/>
                    <a:lumOff val="35000"/>
                  </a:schemeClr>
                </a:solidFill>
                <a:latin typeface="+mn-lt"/>
              </a:rPr>
              <a:t>dminister 1 dose PCV20 OR 1 dose PPSV23 at least 8 weeks after the most recent PCV13 dose</a:t>
            </a:r>
            <a:endParaRPr lang="en-US" sz="1200" b="1" i="1" dirty="0">
              <a:solidFill>
                <a:schemeClr val="tx1"/>
              </a:solidFill>
              <a:latin typeface="+mn-lt"/>
            </a:endParaRPr>
          </a:p>
          <a:p>
            <a:pPr marL="171450" indent="-171450">
              <a:buFont typeface="Arial" panose="020B0604020202020204" pitchFamily="34" charset="0"/>
              <a:buChar char="•"/>
            </a:pPr>
            <a:r>
              <a:rPr lang="en-US" sz="1200" b="1" i="1" dirty="0">
                <a:solidFill>
                  <a:schemeClr val="tx1">
                    <a:lumMod val="65000"/>
                    <a:lumOff val="35000"/>
                  </a:schemeClr>
                </a:solidFill>
                <a:latin typeface="+mn-lt"/>
              </a:rPr>
              <a:t>Received 1 dose PCV13 and 1 dose PPSV23 at or after age 6 years: </a:t>
            </a:r>
            <a:r>
              <a:rPr lang="en-US" sz="1200" dirty="0">
                <a:latin typeface="+mn-lt"/>
              </a:rPr>
              <a:t>N</a:t>
            </a:r>
            <a:r>
              <a:rPr lang="en-US" sz="1200" dirty="0">
                <a:solidFill>
                  <a:schemeClr val="tx1">
                    <a:lumMod val="65000"/>
                    <a:lumOff val="35000"/>
                  </a:schemeClr>
                </a:solidFill>
                <a:latin typeface="+mn-lt"/>
              </a:rPr>
              <a:t>o further doses of any PCV or PPSV23 indicated</a:t>
            </a:r>
            <a:endParaRPr lang="en-US" sz="1200" dirty="0">
              <a:latin typeface="+mn-lt"/>
              <a:ea typeface="Segoe UI" panose="020B0502040204020203" pitchFamily="34" charset="0"/>
            </a:endParaRPr>
          </a:p>
          <a:p>
            <a:pPr marL="0" indent="0">
              <a:lnSpc>
                <a:spcPct val="100000"/>
              </a:lnSpc>
              <a:spcBef>
                <a:spcPts val="200"/>
              </a:spcBef>
              <a:buFont typeface="Arial" panose="020B0604020202020204" pitchFamily="34" charset="0"/>
              <a:buNone/>
            </a:pPr>
            <a:endParaRPr lang="en-US" sz="1200" dirty="0">
              <a:ea typeface="Segoe UI" panose="020B0502040204020203" pitchFamily="34" charset="0"/>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200" dirty="0">
                <a:latin typeface="+mn-lt"/>
                <a:ea typeface="Segoe UI" panose="020B0502040204020203" pitchFamily="34" charset="0"/>
              </a:rPr>
              <a:t>*Children and adolescents on maintenance dialysis, or with immunocompromising conditions such as nephrotic syndrome; congenital or acquired asplenia or splenic dysfunction; congenital or acquired immunodeficiencies; diseases and conditions treated with immunosuppressive drugs or radiation therapy, including malignant neoplasms, leukemias, lymphomas, Hodgkin disease, and solid organ transplant; HIV infection; or sickle cell disease or other hemoglobinopathies:</a:t>
            </a:r>
          </a:p>
          <a:p>
            <a:pPr>
              <a:lnSpc>
                <a:spcPct val="100000"/>
              </a:lnSpc>
              <a:spcBef>
                <a:spcPts val="200"/>
              </a:spcBef>
            </a:pPr>
            <a:r>
              <a:rPr lang="en-US" sz="1200" b="1" dirty="0">
                <a:latin typeface="+mn-lt"/>
                <a:ea typeface="Segoe UI" panose="020B0502040204020203" pitchFamily="34" charset="0"/>
              </a:rPr>
              <a:t>Ages 6-18 years</a:t>
            </a:r>
            <a:endParaRPr lang="en-US" sz="1200" dirty="0">
              <a:latin typeface="+mn-lt"/>
              <a:ea typeface="Segoe UI" panose="020B0502040204020203" pitchFamily="34" charset="0"/>
            </a:endParaRPr>
          </a:p>
          <a:p>
            <a:pPr marL="171450" indent="-171450">
              <a:lnSpc>
                <a:spcPct val="100000"/>
              </a:lnSpc>
              <a:spcBef>
                <a:spcPts val="200"/>
              </a:spcBef>
              <a:buFont typeface="Arial" panose="020B0604020202020204" pitchFamily="34" charset="0"/>
              <a:buChar char="•"/>
            </a:pPr>
            <a:r>
              <a:rPr lang="en-US" sz="1200" b="1" i="1" dirty="0">
                <a:latin typeface="+mn-lt"/>
                <a:ea typeface="Segoe UI" panose="020B0502040204020203" pitchFamily="34" charset="0"/>
              </a:rPr>
              <a:t>Any incomplete PCV series: </a:t>
            </a:r>
            <a:r>
              <a:rPr lang="en-US" sz="1200" dirty="0">
                <a:latin typeface="+mn-lt"/>
                <a:ea typeface="Segoe UI" panose="020B0502040204020203" pitchFamily="34" charset="0"/>
              </a:rPr>
              <a:t>Administer 1 dose of PCV15 or PCV20. If PCV 15 used and no prior receipt of PPSV23, administer 1 dose of PPS23 at least 8 weeks after the PCV15 dose</a:t>
            </a:r>
          </a:p>
          <a:p>
            <a:pPr marL="171450" indent="-171450">
              <a:lnSpc>
                <a:spcPct val="100000"/>
              </a:lnSpc>
              <a:spcBef>
                <a:spcPts val="200"/>
              </a:spcBef>
              <a:buFont typeface="Arial" panose="020B0604020202020204" pitchFamily="34" charset="0"/>
              <a:buChar char="•"/>
            </a:pPr>
            <a:r>
              <a:rPr lang="en-US" sz="1200" b="1" i="1" dirty="0">
                <a:latin typeface="+mn-lt"/>
                <a:ea typeface="Segoe UI" panose="020B0502040204020203" pitchFamily="34" charset="0"/>
              </a:rPr>
              <a:t>Received PCV before age 6 but no PPSV23:</a:t>
            </a:r>
          </a:p>
          <a:p>
            <a:pPr marL="628650" lvl="1" indent="-171450">
              <a:lnSpc>
                <a:spcPct val="100000"/>
              </a:lnSpc>
              <a:spcBef>
                <a:spcPts val="200"/>
              </a:spcBef>
              <a:buFont typeface="Arial" panose="020B0604020202020204" pitchFamily="34" charset="0"/>
              <a:buChar char="•"/>
            </a:pPr>
            <a:r>
              <a:rPr lang="en-US" sz="1200" i="1" dirty="0">
                <a:solidFill>
                  <a:schemeClr val="tx1">
                    <a:lumMod val="65000"/>
                    <a:lumOff val="35000"/>
                  </a:schemeClr>
                </a:solidFill>
                <a:latin typeface="+mn-lt"/>
                <a:ea typeface="Segoe UI" panose="020B0502040204020203" pitchFamily="34" charset="0"/>
                <a:cs typeface="Segoe UI" panose="020B0502040204020203" pitchFamily="34" charset="0"/>
              </a:rPr>
              <a:t>No further PCV or PPSV23 doses needed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if previously received at least 1 dose of PCV20</a:t>
            </a:r>
          </a:p>
          <a:p>
            <a:pPr marL="628650" lvl="1" indent="-171450">
              <a:lnSpc>
                <a:spcPct val="100000"/>
              </a:lnSpc>
              <a:spcBef>
                <a:spcPts val="200"/>
              </a:spcBef>
              <a:buFont typeface="Arial" panose="020B0604020202020204" pitchFamily="34" charset="0"/>
              <a:buChar char="•"/>
            </a:pPr>
            <a:r>
              <a:rPr lang="en-US" sz="1200" i="1" dirty="0">
                <a:solidFill>
                  <a:schemeClr val="tx1">
                    <a:lumMod val="65000"/>
                    <a:lumOff val="35000"/>
                  </a:schemeClr>
                </a:solidFill>
                <a:latin typeface="+mn-lt"/>
                <a:ea typeface="Segoe UI" panose="020B0502040204020203" pitchFamily="34" charset="0"/>
                <a:cs typeface="Segoe UI" panose="020B0502040204020203" pitchFamily="34" charset="0"/>
              </a:rPr>
              <a:t>1 dose PCV20 OR PPSV23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administered at least 8 weeks after the most recent PCV dose. If PPSV23 is used, administer 1 dose of PCV20 or 2</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nd</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of PPSV23 at least 5 years after 1</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st</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of PPSV23</a:t>
            </a:r>
            <a:endParaRPr lang="en-US" sz="1200" b="1" dirty="0">
              <a:latin typeface="+mn-lt"/>
              <a:ea typeface="Segoe UI" panose="020B0502040204020203" pitchFamily="34" charset="0"/>
            </a:endParaRPr>
          </a:p>
          <a:p>
            <a:pPr marL="171450" indent="-171450">
              <a:buFont typeface="Arial" panose="020B0604020202020204" pitchFamily="34" charset="0"/>
              <a:buChar char="•"/>
            </a:pPr>
            <a:r>
              <a:rPr lang="en-US" sz="1200" b="1" i="1" dirty="0">
                <a:latin typeface="+mn-lt"/>
              </a:rPr>
              <a:t>Received PCV13 only at or after age 6 years: </a:t>
            </a:r>
            <a:r>
              <a:rPr lang="en-US" sz="1200" dirty="0">
                <a:latin typeface="+mn-lt"/>
              </a:rPr>
              <a:t>A</a:t>
            </a:r>
            <a:r>
              <a:rPr lang="en-US" sz="1200" dirty="0">
                <a:solidFill>
                  <a:schemeClr val="tx1">
                    <a:lumMod val="65000"/>
                    <a:lumOff val="35000"/>
                  </a:schemeClr>
                </a:solidFill>
                <a:latin typeface="+mn-lt"/>
              </a:rPr>
              <a:t>dminister 1 dose PCV20 OR 1 dose PPSV23 at least 8 weeks after the most recent PCV13 dose. </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If PPSV23 is used, administer 1 dose of PCV20 or 2</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nd</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of PPSV23 at least 5 years after 1</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st</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of PPSV23</a:t>
            </a:r>
            <a:endParaRPr lang="en-US" sz="1200" b="1" i="1" dirty="0">
              <a:solidFill>
                <a:schemeClr val="tx1"/>
              </a:solidFill>
              <a:latin typeface="+mn-lt"/>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b="1" i="1" dirty="0">
                <a:solidFill>
                  <a:schemeClr val="tx1">
                    <a:lumMod val="65000"/>
                    <a:lumOff val="35000"/>
                  </a:schemeClr>
                </a:solidFill>
                <a:latin typeface="+mn-lt"/>
              </a:rPr>
              <a:t>Received 1 dose PCV13 and 1 dose PPSV23 at or after age 6 years: </a:t>
            </a:r>
            <a:r>
              <a:rPr lang="en-US" sz="1200" dirty="0">
                <a:solidFill>
                  <a:schemeClr val="tx1">
                    <a:lumMod val="65000"/>
                    <a:lumOff val="35000"/>
                  </a:schemeClr>
                </a:solidFill>
                <a:latin typeface="+mn-lt"/>
              </a:rPr>
              <a:t>A</a:t>
            </a:r>
            <a:r>
              <a:rPr lang="en-US" sz="1200" dirty="0">
                <a:latin typeface="+mn-lt"/>
              </a:rPr>
              <a:t>dminister 1 dose PCV20 OR 1 dose PPSV23 at least 8 weeks after the most recent PCV13 dose and at least 5 years after 1</a:t>
            </a:r>
            <a:r>
              <a:rPr lang="en-US" sz="1200" baseline="30000" dirty="0">
                <a:latin typeface="+mn-lt"/>
              </a:rPr>
              <a:t>st</a:t>
            </a:r>
            <a:r>
              <a:rPr lang="en-US" sz="1200" dirty="0">
                <a:latin typeface="+mn-lt"/>
              </a:rPr>
              <a:t> dose of PPSV23</a:t>
            </a:r>
            <a:endParaRPr lang="en-US" sz="1200" dirty="0">
              <a:solidFill>
                <a:schemeClr val="tx1">
                  <a:lumMod val="65000"/>
                  <a:lumOff val="35000"/>
                </a:schemeClr>
              </a:solidFill>
              <a:latin typeface="+mn-lt"/>
            </a:endParaRPr>
          </a:p>
          <a:p>
            <a:endParaRPr lang="en-US" sz="1200" dirty="0"/>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38</a:t>
            </a:fld>
            <a:endParaRPr lang="en-US"/>
          </a:p>
        </p:txBody>
      </p:sp>
    </p:spTree>
    <p:extLst>
      <p:ext uri="{BB962C8B-B14F-4D97-AF65-F5344CB8AC3E}">
        <p14:creationId xmlns:p14="http://schemas.microsoft.com/office/powerpoint/2010/main" val="1692227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176405" indent="-176405" defTabSz="940826">
              <a:buFont typeface="Arial" panose="020B0604020202020204" pitchFamily="34" charset="0"/>
              <a:buChar char="•"/>
              <a:defRPr/>
            </a:pPr>
            <a:r>
              <a:rPr lang="en-US" sz="1200" dirty="0">
                <a:latin typeface="+mn-lt"/>
                <a:cs typeface="Arial" panose="020B0604020202020204" pitchFamily="34" charset="0"/>
              </a:rPr>
              <a:t>Four dose series of IPV at : 2, 4, 6 through 18 months</a:t>
            </a:r>
            <a:r>
              <a:rPr lang="en-US" sz="1200" baseline="0" dirty="0">
                <a:latin typeface="+mn-lt"/>
                <a:cs typeface="Arial" panose="020B0604020202020204" pitchFamily="34" charset="0"/>
              </a:rPr>
              <a:t> </a:t>
            </a:r>
            <a:r>
              <a:rPr lang="en-US" sz="1200" dirty="0">
                <a:latin typeface="+mn-lt"/>
                <a:cs typeface="Arial" panose="020B0604020202020204" pitchFamily="34" charset="0"/>
              </a:rPr>
              <a:t>and 4 through 6 years of age. </a:t>
            </a:r>
          </a:p>
          <a:p>
            <a:pPr marL="176405" indent="-176405" defTabSz="940826">
              <a:buFont typeface="Arial" panose="020B0604020202020204" pitchFamily="34" charset="0"/>
              <a:buChar char="•"/>
              <a:defRPr/>
            </a:pPr>
            <a:r>
              <a:rPr lang="en-US" sz="1200" dirty="0">
                <a:latin typeface="+mn-lt"/>
                <a:cs typeface="Arial" panose="020B0604020202020204" pitchFamily="34" charset="0"/>
              </a:rPr>
              <a:t>Final dose on or after fourth birthday and at least 6 months after the</a:t>
            </a:r>
            <a:r>
              <a:rPr lang="en-US" sz="1200" baseline="0" dirty="0">
                <a:latin typeface="+mn-lt"/>
                <a:cs typeface="Arial" panose="020B0604020202020204" pitchFamily="34" charset="0"/>
              </a:rPr>
              <a:t> previous dose. </a:t>
            </a:r>
          </a:p>
          <a:p>
            <a:pPr marL="176405" indent="-176405">
              <a:spcBef>
                <a:spcPts val="206"/>
              </a:spcBef>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4 or more doses of IPV can be administered before the 4</a:t>
            </a:r>
            <a:r>
              <a:rPr lang="en-US" sz="1200" baseline="30000" dirty="0">
                <a:latin typeface="+mn-lt"/>
                <a:ea typeface="Segoe UI" panose="020B0502040204020203" pitchFamily="34" charset="0"/>
                <a:cs typeface="Arial" panose="020B0604020202020204" pitchFamily="34" charset="0"/>
              </a:rPr>
              <a:t>th</a:t>
            </a:r>
            <a:r>
              <a:rPr lang="en-US" sz="1200" dirty="0">
                <a:latin typeface="+mn-lt"/>
                <a:ea typeface="Segoe UI" panose="020B0502040204020203" pitchFamily="34" charset="0"/>
                <a:cs typeface="Arial" panose="020B0604020202020204" pitchFamily="34" charset="0"/>
              </a:rPr>
              <a:t> birthday when a combination vaccine containing IPV is used. However, a final dose </a:t>
            </a:r>
            <a:r>
              <a:rPr lang="en-US" sz="1200" b="1" dirty="0">
                <a:latin typeface="+mn-lt"/>
                <a:ea typeface="Segoe UI" panose="020B0502040204020203" pitchFamily="34" charset="0"/>
                <a:cs typeface="Arial" panose="020B0604020202020204" pitchFamily="34" charset="0"/>
              </a:rPr>
              <a:t>at or after</a:t>
            </a:r>
            <a:r>
              <a:rPr lang="en-US" sz="1200" dirty="0">
                <a:latin typeface="+mn-lt"/>
                <a:ea typeface="Segoe UI" panose="020B0502040204020203" pitchFamily="34" charset="0"/>
                <a:cs typeface="Arial" panose="020B0604020202020204" pitchFamily="34" charset="0"/>
              </a:rPr>
              <a:t> age 4 years, and at least 6 months after the previous dose is still recommended.</a:t>
            </a:r>
            <a:endParaRPr lang="en-US" sz="1200" baseline="0" dirty="0">
              <a:latin typeface="+mn-lt"/>
              <a:cs typeface="Arial" panose="020B0604020202020204" pitchFamily="34" charset="0"/>
            </a:endParaRPr>
          </a:p>
          <a:p>
            <a:endParaRPr lang="en-US" sz="1200" b="1" baseline="0" dirty="0">
              <a:solidFill>
                <a:srgbClr val="FF0000"/>
              </a:solidFill>
              <a:latin typeface="+mn-lt"/>
              <a:cs typeface="Arial" panose="020B0604020202020204" pitchFamily="34" charset="0"/>
            </a:endParaRPr>
          </a:p>
          <a:p>
            <a:r>
              <a:rPr lang="en-US" sz="1200" b="1" baseline="0" dirty="0">
                <a:solidFill>
                  <a:srgbClr val="FF0000"/>
                </a:solidFill>
                <a:latin typeface="+mn-lt"/>
                <a:cs typeface="Arial" panose="020B0604020202020204" pitchFamily="34" charset="0"/>
              </a:rPr>
              <a:t>Catch-up vaccination:</a:t>
            </a:r>
          </a:p>
          <a:p>
            <a:pPr marL="176405" indent="-176405">
              <a:buFont typeface="Arial" panose="020B0604020202020204" pitchFamily="34" charset="0"/>
              <a:buChar char="•"/>
            </a:pPr>
            <a:r>
              <a:rPr lang="en-US" sz="1200" baseline="0" dirty="0">
                <a:solidFill>
                  <a:srgbClr val="FF0000"/>
                </a:solidFill>
                <a:highlight>
                  <a:srgbClr val="FFFF00"/>
                </a:highlight>
                <a:latin typeface="+mn-lt"/>
                <a:cs typeface="Arial" panose="020B0604020202020204" pitchFamily="34" charset="0"/>
              </a:rPr>
              <a:t>Final</a:t>
            </a:r>
            <a:r>
              <a:rPr lang="en-US" sz="1200" baseline="0" dirty="0">
                <a:solidFill>
                  <a:srgbClr val="FF0000"/>
                </a:solidFill>
                <a:latin typeface="+mn-lt"/>
                <a:cs typeface="Arial" panose="020B0604020202020204" pitchFamily="34" charset="0"/>
              </a:rPr>
              <a:t> </a:t>
            </a:r>
            <a:r>
              <a:rPr lang="en-US" sz="1200" baseline="0" dirty="0">
                <a:latin typeface="+mn-lt"/>
                <a:cs typeface="Arial" panose="020B0604020202020204" pitchFamily="34" charset="0"/>
              </a:rPr>
              <a:t>dose to be given on or after the 4th birthday and at least 6 months after the previous dose, regardless of the number of previous doses. </a:t>
            </a:r>
          </a:p>
          <a:p>
            <a:pPr marL="176405" indent="-176405">
              <a:buFont typeface="Arial" panose="020B0604020202020204" pitchFamily="34" charset="0"/>
              <a:buChar char="•"/>
            </a:pPr>
            <a:r>
              <a:rPr lang="en-US" sz="1200" b="1" baseline="0" dirty="0">
                <a:latin typeface="+mn-lt"/>
                <a:cs typeface="Arial" panose="020B0604020202020204" pitchFamily="34" charset="0"/>
              </a:rPr>
              <a:t>Adolescents aged 18 years known or suspected to be unvaccinated or incompletely vaccinated: administer remaining doses (1, 2, or 3 IPV doses) to complete a 3-dose primary series.* </a:t>
            </a:r>
            <a:r>
              <a:rPr lang="en-US" sz="1200" b="1" i="1" baseline="0" dirty="0">
                <a:latin typeface="+mn-lt"/>
                <a:cs typeface="Arial" panose="020B0604020202020204" pitchFamily="34" charset="0"/>
              </a:rPr>
              <a:t>Unless there are specific reasons to believe they were not vaccinated, most persons aged 18 years or older born and raised in the United States can assume they were vaccinated against polio as children.</a:t>
            </a: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Only trivalent OPV (</a:t>
            </a:r>
            <a:r>
              <a:rPr lang="en-US" sz="1200" dirty="0" err="1">
                <a:latin typeface="+mn-lt"/>
                <a:ea typeface="Segoe UI" panose="020B0502040204020203" pitchFamily="34" charset="0"/>
                <a:cs typeface="Arial" panose="020B0604020202020204" pitchFamily="34" charset="0"/>
              </a:rPr>
              <a:t>tOPV</a:t>
            </a:r>
            <a:r>
              <a:rPr lang="en-US" sz="1200" dirty="0">
                <a:latin typeface="+mn-lt"/>
                <a:ea typeface="Segoe UI" panose="020B0502040204020203" pitchFamily="34" charset="0"/>
                <a:cs typeface="Arial" panose="020B0604020202020204" pitchFamily="34" charset="0"/>
              </a:rPr>
              <a:t>) counts towards U.S. vaccination requirements </a:t>
            </a:r>
          </a:p>
          <a:p>
            <a:endParaRPr lang="en-US" sz="1200" i="1" dirty="0">
              <a:latin typeface="+mn-lt"/>
              <a:cs typeface="Arial" panose="020B0604020202020204" pitchFamily="34" charset="0"/>
            </a:endParaRPr>
          </a:p>
          <a:p>
            <a:r>
              <a:rPr lang="en-US" sz="1200" i="1" dirty="0">
                <a:latin typeface="+mn-lt"/>
                <a:cs typeface="Arial" panose="020B0604020202020204" pitchFamily="34" charset="0"/>
              </a:rPr>
              <a:t>Series containing OPV, either mixed OPV-IPV or OPV-only series:</a:t>
            </a:r>
          </a:p>
          <a:p>
            <a:pPr marL="176405" indent="-176405">
              <a:buFont typeface="Arial" panose="020B0604020202020204" pitchFamily="34" charset="0"/>
              <a:buChar char="•"/>
            </a:pPr>
            <a:r>
              <a:rPr lang="en-US" sz="1200" dirty="0">
                <a:latin typeface="+mn-lt"/>
                <a:cs typeface="Arial" panose="020B0604020202020204" pitchFamily="34" charset="0"/>
              </a:rPr>
              <a:t>Total number of doses needed to complete the series is the same as that recommended for the U.S. IPV schedule</a:t>
            </a:r>
          </a:p>
          <a:p>
            <a:pPr marL="176405" indent="-176405">
              <a:buFont typeface="Arial" panose="020B0604020202020204" pitchFamily="34" charset="0"/>
              <a:buChar char="•"/>
            </a:pPr>
            <a:r>
              <a:rPr lang="en-US" sz="1200" dirty="0">
                <a:latin typeface="+mn-lt"/>
                <a:cs typeface="Arial" panose="020B0604020202020204" pitchFamily="34" charset="0"/>
              </a:rPr>
              <a:t>Only trivalent OPV counts toward the U.S. vaccination requirements</a:t>
            </a:r>
          </a:p>
          <a:p>
            <a:pPr marL="176405" indent="-176405">
              <a:buFont typeface="Arial" panose="020B0604020202020204" pitchFamily="34" charset="0"/>
              <a:buChar char="•"/>
            </a:pPr>
            <a:endParaRPr lang="en-US" sz="1200" baseline="0" dirty="0">
              <a:latin typeface="+mn-lt"/>
              <a:cs typeface="Arial" panose="020B0604020202020204" pitchFamily="34" charset="0"/>
            </a:endParaRPr>
          </a:p>
          <a:p>
            <a:pPr defTabSz="940826">
              <a:defRPr/>
            </a:pPr>
            <a:r>
              <a:rPr lang="en-US" sz="1200" b="1" i="0" u="none" dirty="0">
                <a:latin typeface="+mn-lt"/>
                <a:cs typeface="Arial" panose="020B0604020202020204" pitchFamily="34" charset="0"/>
              </a:rPr>
              <a:t>OPV</a:t>
            </a:r>
          </a:p>
          <a:p>
            <a:r>
              <a:rPr lang="en-US" sz="1200" b="0" i="0" u="none" baseline="0" dirty="0">
                <a:latin typeface="+mn-lt"/>
                <a:cs typeface="Arial" panose="020B0604020202020204" pitchFamily="34" charset="0"/>
              </a:rPr>
              <a:t>Detailed information added regarding which oral poliovirus vaccine (OPV) doses may be counted towards the US vaccination requirements. </a:t>
            </a:r>
          </a:p>
          <a:p>
            <a:pPr marL="176405" indent="-176405">
              <a:buFont typeface="Arial" panose="020B0604020202020204" pitchFamily="34" charset="0"/>
              <a:buChar char="•"/>
            </a:pPr>
            <a:r>
              <a:rPr lang="en-US" sz="1200" b="0" dirty="0">
                <a:latin typeface="+mn-lt"/>
                <a:cs typeface="Arial" panose="020B0604020202020204" pitchFamily="34" charset="0"/>
              </a:rPr>
              <a:t>Doses of OPV administered before April 1, 2016, should be counted (unless specifically noted as administered during a campaign).</a:t>
            </a:r>
          </a:p>
          <a:p>
            <a:pPr marL="176405" indent="-176405">
              <a:buFont typeface="Arial" panose="020B0604020202020204" pitchFamily="34" charset="0"/>
              <a:buChar char="•"/>
            </a:pPr>
            <a:r>
              <a:rPr lang="en-US" sz="1200" b="0" dirty="0">
                <a:latin typeface="+mn-lt"/>
                <a:cs typeface="Arial" panose="020B0604020202020204" pitchFamily="34" charset="0"/>
              </a:rPr>
              <a:t>Doses of OPV administered on or after April 1, 2016, should NOT be counted.</a:t>
            </a:r>
            <a:endParaRPr lang="en-US" sz="1200" baseline="0" dirty="0">
              <a:latin typeface="+mn-lt"/>
              <a:cs typeface="Arial" panose="020B0604020202020204" pitchFamily="34" charset="0"/>
            </a:endParaRPr>
          </a:p>
          <a:p>
            <a:br>
              <a:rPr lang="en-US" sz="1200" b="1" dirty="0">
                <a:latin typeface="+mn-lt"/>
                <a:cs typeface="Arial" panose="020B0604020202020204" pitchFamily="34" charset="0"/>
              </a:rPr>
            </a:br>
            <a:r>
              <a:rPr lang="en-US" sz="1200" b="1" dirty="0"/>
              <a:t>Special situations:</a:t>
            </a:r>
          </a:p>
          <a:p>
            <a:endParaRPr lang="en-US" sz="1200" b="0" i="1" dirty="0"/>
          </a:p>
          <a:p>
            <a:r>
              <a:rPr lang="en-US" sz="1200" b="0" i="1" dirty="0"/>
              <a:t>Travel</a:t>
            </a:r>
          </a:p>
          <a:p>
            <a:pPr marL="176405" indent="-176405" defTabSz="948447">
              <a:buFont typeface="Arial" panose="020B0604020202020204" pitchFamily="34" charset="0"/>
              <a:buChar char="•"/>
              <a:defRPr/>
            </a:pPr>
            <a:r>
              <a:rPr lang="en-US" sz="1200" dirty="0">
                <a:latin typeface="+mn-lt"/>
                <a:cs typeface="Arial" panose="020B0604020202020204" pitchFamily="34" charset="0"/>
              </a:rPr>
              <a:t>Remind staff to evaluate travelers for the need of polio vaccine if traveling to endemic countries, as a booster dose may be recommended</a:t>
            </a:r>
            <a:r>
              <a:rPr lang="en-US" sz="1200" baseline="0" dirty="0">
                <a:latin typeface="+mn-lt"/>
                <a:cs typeface="Arial" panose="020B0604020202020204" pitchFamily="34" charset="0"/>
              </a:rPr>
              <a:t>. The U.S. has been polio free since 1979. </a:t>
            </a:r>
          </a:p>
          <a:p>
            <a:pPr marL="176405" indent="-176405" defTabSz="948447">
              <a:buFont typeface="Arial" panose="020B0604020202020204" pitchFamily="34" charset="0"/>
              <a:buChar char="•"/>
              <a:defRPr/>
            </a:pPr>
            <a:r>
              <a:rPr lang="en-US" sz="1200" dirty="0">
                <a:latin typeface="+mn-lt"/>
                <a:cs typeface="Arial" panose="020B0604020202020204" pitchFamily="34" charset="0"/>
              </a:rPr>
              <a:t>Check </a:t>
            </a:r>
            <a:r>
              <a:rPr lang="en-US" sz="1200" b="1" dirty="0">
                <a:latin typeface="+mn-lt"/>
                <a:cs typeface="Arial" panose="020B0604020202020204" pitchFamily="34" charset="0"/>
              </a:rPr>
              <a:t>https://wwwnc.cdc.gov/travel/destinations/list  </a:t>
            </a:r>
            <a:r>
              <a:rPr lang="en-US" sz="1200" dirty="0">
                <a:latin typeface="+mn-lt"/>
                <a:cs typeface="Arial" panose="020B0604020202020204" pitchFamily="34" charset="0"/>
              </a:rPr>
              <a:t>for most current information as booster dose is d</a:t>
            </a:r>
            <a:r>
              <a:rPr lang="en-US" sz="1200" baseline="0" dirty="0">
                <a:latin typeface="+mn-lt"/>
                <a:cs typeface="Arial" panose="020B0604020202020204" pitchFamily="34" charset="0"/>
              </a:rPr>
              <a:t>ependent </a:t>
            </a:r>
            <a:r>
              <a:rPr lang="en-US" sz="1200" dirty="0">
                <a:latin typeface="+mn-lt"/>
                <a:cs typeface="Arial" panose="020B0604020202020204" pitchFamily="34" charset="0"/>
              </a:rPr>
              <a:t>on length of stay, timing of the last dose of vaccine and/or current polio outbreaks.  </a:t>
            </a:r>
          </a:p>
          <a:p>
            <a:pPr marL="171450" indent="-171450" defTabSz="948447">
              <a:buFont typeface="Arial" panose="020B0604020202020204" pitchFamily="34" charset="0"/>
              <a:buChar char="•"/>
              <a:defRPr/>
            </a:pPr>
            <a:r>
              <a:rPr lang="en-US" sz="1200" b="1" dirty="0">
                <a:latin typeface="+mn-lt"/>
                <a:ea typeface="Segoe UI" panose="020B0502040204020203" pitchFamily="34" charset="0"/>
                <a:cs typeface="Arial" panose="020B0604020202020204" pitchFamily="34" charset="0"/>
              </a:rPr>
              <a:t>In the first six months of life, use minimum ages and intervals only for travel to a polio-endemic region or during an outbreak</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dirty="0"/>
              <a:t>Increased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Adolescents aged 18 years old at increased risk of exposure to poliovirus who have completed a primary series may receive one lifetime booster dose of IPV</a:t>
            </a:r>
          </a:p>
          <a:p>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p>
          <a:p>
            <a:r>
              <a:rPr lang="en-US" sz="1200" dirty="0">
                <a:latin typeface="+mn-lt"/>
                <a:cs typeface="Arial" panose="020B0604020202020204" pitchFamily="34" charset="0"/>
              </a:rPr>
              <a:t>Polio, also called poliomyelitis and infantile paralysis is caused by an Enterovirus (Serotypes 1,2,3)</a:t>
            </a:r>
          </a:p>
          <a:p>
            <a:r>
              <a:rPr lang="en-US" sz="1200" dirty="0">
                <a:latin typeface="+mn-lt"/>
                <a:cs typeface="Arial" panose="020B0604020202020204" pitchFamily="34" charset="0"/>
              </a:rPr>
              <a:t>Infection acquired through mouth; virus replicates in pharynx and GI tract, then spreads to lymphatics and other tissues.  It attacks motor neurons in spinal cord &amp; brain stem.</a:t>
            </a:r>
          </a:p>
          <a:p>
            <a:endParaRPr lang="en-US" sz="1200" baseline="0" dirty="0">
              <a:latin typeface="+mn-lt"/>
              <a:cs typeface="Arial" panose="020B0604020202020204" pitchFamily="34" charset="0"/>
            </a:endParaRPr>
          </a:p>
          <a:p>
            <a:r>
              <a:rPr lang="en-US" sz="1200" b="1" baseline="0" dirty="0">
                <a:latin typeface="+mn-lt"/>
                <a:cs typeface="Arial" panose="020B0604020202020204" pitchFamily="34" charset="0"/>
              </a:rPr>
              <a:t>Job Aid: </a:t>
            </a:r>
            <a:r>
              <a:rPr lang="en-US" sz="1200" baseline="0" dirty="0">
                <a:latin typeface="+mn-lt"/>
                <a:cs typeface="Arial" panose="020B0604020202020204" pitchFamily="34" charset="0"/>
              </a:rPr>
              <a:t>catch-up guidance in slide link above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pPr marL="228600" indent="-228600">
              <a:buFont typeface="+mj-lt"/>
              <a:buAutoNum type="arabicPeriod"/>
            </a:pPr>
            <a:r>
              <a:rPr lang="en-US" sz="1200" b="0" u="none" dirty="0">
                <a:latin typeface="+mn-lt"/>
                <a:ea typeface="Segoe UI" panose="020B0502040204020203" pitchFamily="34" charset="0"/>
                <a:cs typeface="Segoe UI" panose="020B0502040204020203" pitchFamily="34" charset="0"/>
                <a:hlinkClick r:id="rId4"/>
              </a:rPr>
              <a:t>https://www.cdc.gov/vaccines/schedules/downloads/child/job-aids/ipv.pdf</a:t>
            </a:r>
            <a:r>
              <a:rPr lang="en-US" sz="1200" b="0" u="none" dirty="0">
                <a:latin typeface="+mn-lt"/>
                <a:ea typeface="Segoe UI" panose="020B0502040204020203" pitchFamily="34" charset="0"/>
                <a:cs typeface="Segoe UI" panose="020B0502040204020203" pitchFamily="34" charset="0"/>
              </a:rPr>
              <a:t>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39</a:t>
            </a:fld>
            <a:endParaRPr lang="en-US"/>
          </a:p>
        </p:txBody>
      </p:sp>
    </p:spTree>
    <p:extLst>
      <p:ext uri="{BB962C8B-B14F-4D97-AF65-F5344CB8AC3E}">
        <p14:creationId xmlns:p14="http://schemas.microsoft.com/office/powerpoint/2010/main" val="374881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Community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sz="1200" dirty="0">
              <a:latin typeface="+mn-lt"/>
            </a:endParaRPr>
          </a:p>
          <a:p>
            <a:r>
              <a:rPr lang="en-US" sz="1200" dirty="0">
                <a:latin typeface="+mn-lt"/>
              </a:rPr>
              <a:t>The threshold for community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p:txBody>
      </p:sp>
      <p:sp>
        <p:nvSpPr>
          <p:cNvPr id="4" name="Slide Number Placeholder 3"/>
          <p:cNvSpPr>
            <a:spLocks noGrp="1"/>
          </p:cNvSpPr>
          <p:nvPr>
            <p:ph type="sldNum" sz="quarter" idx="5"/>
          </p:nvPr>
        </p:nvSpPr>
        <p:spPr/>
        <p:txBody>
          <a:bodyPr/>
          <a:lstStyle/>
          <a:p>
            <a:fld id="{42FBD0A8-3735-4B25-B0D5-9F9DB832A547}" type="slidenum">
              <a:rPr lang="en-US" smtClean="0"/>
              <a:t>4</a:t>
            </a:fld>
            <a:endParaRPr lang="en-US"/>
          </a:p>
        </p:txBody>
      </p:sp>
    </p:spTree>
    <p:extLst>
      <p:ext uri="{BB962C8B-B14F-4D97-AF65-F5344CB8AC3E}">
        <p14:creationId xmlns:p14="http://schemas.microsoft.com/office/powerpoint/2010/main" val="3919097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Rotarix: 2-dose series at 2 and 4 months </a:t>
            </a:r>
            <a:r>
              <a:rPr lang="en-US" b="1" i="1" dirty="0">
                <a:latin typeface="+mn-lt"/>
              </a:rPr>
              <a:t>(new formulation is fully liquid and does not require dilution or reconstitution and comes as an oral dosing applicator ONLY presentation)</a:t>
            </a:r>
            <a:r>
              <a:rPr lang="en-US" sz="1200" b="0" i="0" dirty="0">
                <a:latin typeface="+mn-lt"/>
                <a:cs typeface="Arial" panose="020B0604020202020204" pitchFamily="34" charset="0"/>
              </a:rPr>
              <a:t>.</a:t>
            </a:r>
            <a:endParaRPr lang="en-US" sz="1200" b="1" i="1" dirty="0">
              <a:latin typeface="+mn-lt"/>
              <a:cs typeface="Arial" panose="020B0604020202020204" pitchFamily="34" charset="0"/>
            </a:endParaRPr>
          </a:p>
          <a:p>
            <a:pPr marL="176405" indent="-176405">
              <a:buFont typeface="Arial" panose="020B0604020202020204" pitchFamily="34" charset="0"/>
              <a:buChar char="•"/>
            </a:pPr>
            <a:r>
              <a:rPr lang="en-US" sz="1200" dirty="0">
                <a:latin typeface="+mn-lt"/>
                <a:cs typeface="Arial" panose="020B0604020202020204" pitchFamily="34" charset="0"/>
              </a:rPr>
              <a:t>RotaTeq: 3-dose series at 2, 4, and 6 months.</a:t>
            </a:r>
          </a:p>
          <a:p>
            <a:pPr marL="176405" indent="-176405">
              <a:buFont typeface="Arial" panose="020B0604020202020204" pitchFamily="34" charset="0"/>
              <a:buChar char="•"/>
            </a:pPr>
            <a:r>
              <a:rPr lang="en-US" sz="1200" dirty="0">
                <a:latin typeface="+mn-lt"/>
                <a:cs typeface="Arial" panose="020B0604020202020204" pitchFamily="34" charset="0"/>
              </a:rPr>
              <a:t>If any dose in the series is either RotaTeq or unknown, default to 3-dose series.</a:t>
            </a:r>
          </a:p>
          <a:p>
            <a:endParaRPr lang="en-US" sz="1200" b="0" dirty="0">
              <a:latin typeface="+mn-lt"/>
              <a:cs typeface="Arial" panose="020B0604020202020204" pitchFamily="34" charset="0"/>
            </a:endParaRPr>
          </a:p>
          <a:p>
            <a:r>
              <a:rPr lang="en-US" sz="1200" b="1" dirty="0">
                <a:latin typeface="+mn-lt"/>
                <a:cs typeface="Arial" panose="020B0604020202020204" pitchFamily="34" charset="0"/>
              </a:rPr>
              <a:t>Catch-up vaccination</a:t>
            </a:r>
          </a:p>
          <a:p>
            <a:pPr marL="176405" indent="-176405">
              <a:buFont typeface="Arial" panose="020B0604020202020204" pitchFamily="34" charset="0"/>
              <a:buChar char="•"/>
            </a:pPr>
            <a:r>
              <a:rPr lang="en-US" sz="1200" dirty="0">
                <a:latin typeface="+mn-lt"/>
                <a:cs typeface="Arial" panose="020B0604020202020204" pitchFamily="34" charset="0"/>
              </a:rPr>
              <a:t>Do not start the series on or after age 15 weeks, 0 days. </a:t>
            </a:r>
            <a:r>
              <a:rPr lang="en-US" sz="1200" b="1" dirty="0">
                <a:latin typeface="+mn-lt"/>
                <a:cs typeface="Arial" panose="020B0604020202020204" pitchFamily="34" charset="0"/>
              </a:rPr>
              <a:t>(max age is 14 weeks and 6 days) </a:t>
            </a:r>
          </a:p>
          <a:p>
            <a:pPr marL="176405" indent="-176405">
              <a:buFont typeface="Arial" panose="020B0604020202020204" pitchFamily="34" charset="0"/>
              <a:buChar char="•"/>
            </a:pPr>
            <a:r>
              <a:rPr lang="en-US" sz="1200" dirty="0">
                <a:latin typeface="+mn-lt"/>
                <a:cs typeface="Arial" panose="020B0604020202020204" pitchFamily="34" charset="0"/>
              </a:rPr>
              <a:t>The maximum age for the final dose is 8 months, 0 days.</a:t>
            </a:r>
            <a:endParaRPr lang="en-US" sz="1200" b="1" i="0" dirty="0">
              <a:latin typeface="+mn-lt"/>
              <a:cs typeface="Arial" panose="020B0604020202020204" pitchFamily="34" charset="0"/>
            </a:endParaRPr>
          </a:p>
          <a:p>
            <a:endParaRPr lang="en-US" sz="1200" b="1" i="0" dirty="0">
              <a:latin typeface="+mn-lt"/>
              <a:cs typeface="Arial" panose="020B0604020202020204" pitchFamily="34" charset="0"/>
            </a:endParaRPr>
          </a:p>
          <a:p>
            <a:r>
              <a:rPr lang="en-US" sz="1200" b="1" i="0" dirty="0">
                <a:latin typeface="+mn-lt"/>
                <a:cs typeface="Arial" panose="020B0604020202020204" pitchFamily="34" charset="0"/>
              </a:rPr>
              <a:t>Optional Info:</a:t>
            </a:r>
          </a:p>
          <a:p>
            <a:r>
              <a:rPr lang="en-US" sz="1200" dirty="0">
                <a:latin typeface="+mn-lt"/>
                <a:cs typeface="Arial" panose="020B0604020202020204" pitchFamily="34" charset="0"/>
              </a:rPr>
              <a:t>Rotavirus is a virus that causes diarrhea, mostly in babies and young children. The diarrhea can be severe, and lead to dehydration. Vomiting and fever are also common in babies with rotavirus. Before rotavirus vaccine, rotavirus disease was a common and serious health problem for children in the United States. Almost all children in the U.S. had at least one rotavirus infection before their 5th birthday.</a:t>
            </a:r>
          </a:p>
          <a:p>
            <a:r>
              <a:rPr lang="en-US" sz="1200" dirty="0">
                <a:latin typeface="+mn-lt"/>
                <a:cs typeface="Arial" panose="020B0604020202020204" pitchFamily="34" charset="0"/>
              </a:rPr>
              <a:t>Every year:</a:t>
            </a:r>
          </a:p>
          <a:p>
            <a:r>
              <a:rPr lang="en-US" sz="1200" dirty="0">
                <a:latin typeface="+mn-lt"/>
                <a:cs typeface="Arial" panose="020B0604020202020204" pitchFamily="34" charset="0"/>
              </a:rPr>
              <a:t>More than 400,000 young children had to see a doctor for illness caused by rotavirus,</a:t>
            </a:r>
          </a:p>
          <a:p>
            <a:r>
              <a:rPr lang="en-US" sz="1200" dirty="0">
                <a:latin typeface="+mn-lt"/>
                <a:cs typeface="Arial" panose="020B0604020202020204" pitchFamily="34" charset="0"/>
              </a:rPr>
              <a:t>More than 200,000 had to go to the emergency room,</a:t>
            </a:r>
          </a:p>
          <a:p>
            <a:r>
              <a:rPr lang="en-US" sz="1200" dirty="0">
                <a:latin typeface="+mn-lt"/>
                <a:cs typeface="Arial" panose="020B0604020202020204" pitchFamily="34" charset="0"/>
              </a:rPr>
              <a:t>55,000 to 70,000 had to be hospitalized, and 20 to 60 died.</a:t>
            </a:r>
          </a:p>
          <a:p>
            <a:r>
              <a:rPr lang="en-US" sz="1200" dirty="0">
                <a:latin typeface="+mn-lt"/>
                <a:cs typeface="Arial" panose="020B0604020202020204" pitchFamily="34" charset="0"/>
              </a:rPr>
              <a:t>Rotavirus vaccine has been used since 2006 in the United States. Because children are protected by the vaccine, hospitalizations, and emergency visits for rotavirus have dropped dramatically.</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40</a:t>
            </a:fld>
            <a:endParaRPr lang="en-US"/>
          </a:p>
        </p:txBody>
      </p:sp>
    </p:spTree>
    <p:extLst>
      <p:ext uri="{BB962C8B-B14F-4D97-AF65-F5344CB8AC3E}">
        <p14:creationId xmlns:p14="http://schemas.microsoft.com/office/powerpoint/2010/main" val="3191183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665" eaLnBrk="0" fontAlgn="base" hangingPunct="0">
              <a:spcBef>
                <a:spcPct val="50000"/>
              </a:spcBef>
              <a:spcAft>
                <a:spcPct val="0"/>
              </a:spcAft>
              <a:defRPr/>
            </a:pPr>
            <a:r>
              <a:rPr kumimoji="1" lang="en-US" sz="1200" b="1" dirty="0">
                <a:solidFill>
                  <a:prstClr val="black"/>
                </a:solidFill>
                <a:latin typeface="+mn-lt"/>
                <a:cs typeface="Arial" panose="020B0604020202020204" pitchFamily="34" charset="0"/>
              </a:rPr>
              <a:t>***Required for school and childcare attendance***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p>
          <a:p>
            <a:r>
              <a:rPr lang="en-US" sz="1200" dirty="0">
                <a:latin typeface="+mn-lt"/>
                <a:cs typeface="Arial" panose="020B0604020202020204" pitchFamily="34" charset="0"/>
              </a:rPr>
              <a:t>Chicken pox is an illness caused by the varicella zoster virus.  It was one an almost universal childhood experience.  Now it’s much less common in the U.S. owing to widespread vaccination.</a:t>
            </a:r>
          </a:p>
          <a:p>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Why get vaccinated?</a:t>
            </a:r>
          </a:p>
          <a:p>
            <a:r>
              <a:rPr lang="en-US" sz="1200" dirty="0">
                <a:latin typeface="+mn-lt"/>
                <a:cs typeface="Arial" panose="020B0604020202020204" pitchFamily="34" charset="0"/>
              </a:rPr>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41</a:t>
            </a:fld>
            <a:endParaRPr lang="en-US"/>
          </a:p>
        </p:txBody>
      </p:sp>
    </p:spTree>
    <p:extLst>
      <p:ext uri="{BB962C8B-B14F-4D97-AF65-F5344CB8AC3E}">
        <p14:creationId xmlns:p14="http://schemas.microsoft.com/office/powerpoint/2010/main" val="3066173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solidFill>
                  <a:srgbClr val="000000"/>
                </a:solidFill>
                <a:effectLst/>
                <a:latin typeface="+mn-lt"/>
              </a:rPr>
              <a:t>The 2023-2024 formula has been updated to a monovalent vaccine based on the Omicron XBB.1.5 sublineage of SARS-CoV-2</a:t>
            </a:r>
          </a:p>
          <a:p>
            <a:pPr marL="171450" indent="-171450">
              <a:buFont typeface="Arial" panose="020B0604020202020204" pitchFamily="34" charset="0"/>
              <a:buChar char="•"/>
            </a:pPr>
            <a:r>
              <a:rPr lang="en-US" b="0" i="0" dirty="0">
                <a:solidFill>
                  <a:srgbClr val="000000"/>
                </a:solidFill>
                <a:effectLst/>
                <a:latin typeface="+mn-lt"/>
              </a:rPr>
              <a:t>Pfizer-BioNTech COVID-19 Vaccine approved under EUA for ages 6 months-11 years of age</a:t>
            </a:r>
          </a:p>
          <a:p>
            <a:pPr marL="171450" indent="-171450">
              <a:buFont typeface="Arial" panose="020B0604020202020204" pitchFamily="34" charset="0"/>
              <a:buChar char="•"/>
            </a:pPr>
            <a:r>
              <a:rPr lang="en-US" b="0" i="0" dirty="0">
                <a:solidFill>
                  <a:srgbClr val="000000"/>
                </a:solidFill>
                <a:effectLst/>
                <a:latin typeface="+mn-lt"/>
              </a:rPr>
              <a:t>Cominarty FDA approved from 12 years and older</a:t>
            </a:r>
          </a:p>
          <a:p>
            <a:pPr marL="171450" indent="-171450">
              <a:buFont typeface="Arial" panose="020B0604020202020204" pitchFamily="34" charset="0"/>
              <a:buChar char="•"/>
            </a:pPr>
            <a:r>
              <a:rPr lang="en-US" b="0" i="0" dirty="0">
                <a:solidFill>
                  <a:srgbClr val="000000"/>
                </a:solidFill>
                <a:effectLst/>
                <a:latin typeface="+mn-lt"/>
              </a:rPr>
              <a:t>Moderna COVID-19 Vaccine approved under EUA for ages 6 months-11 years of age</a:t>
            </a:r>
          </a:p>
          <a:p>
            <a:pPr marL="171450" indent="-171450">
              <a:buFont typeface="Arial" panose="020B0604020202020204" pitchFamily="34" charset="0"/>
              <a:buChar char="•"/>
            </a:pPr>
            <a:r>
              <a:rPr lang="en-US" b="0" i="0" dirty="0">
                <a:solidFill>
                  <a:srgbClr val="000000"/>
                </a:solidFill>
                <a:effectLst/>
                <a:latin typeface="+mn-lt"/>
              </a:rPr>
              <a:t>Spikevax FDA approved for 12 years and older</a:t>
            </a:r>
          </a:p>
          <a:p>
            <a:pPr marL="171450" indent="-171450">
              <a:buFont typeface="Arial" panose="020B0604020202020204" pitchFamily="34" charset="0"/>
              <a:buChar char="•"/>
            </a:pPr>
            <a:r>
              <a:rPr lang="en-US" b="0" i="0" dirty="0">
                <a:solidFill>
                  <a:srgbClr val="000000"/>
                </a:solidFill>
                <a:effectLst/>
                <a:latin typeface="+mn-lt"/>
              </a:rPr>
              <a:t>Novavax COVID-19 Vaccine, Adjuvanted approved under EUA for ages 12 years and older</a:t>
            </a:r>
            <a:endParaRPr lang="en-US" b="0" dirty="0">
              <a:latin typeface="+mn-lt"/>
            </a:endParaRPr>
          </a:p>
          <a:p>
            <a:endParaRPr lang="en-US" b="1" dirty="0"/>
          </a:p>
          <a:p>
            <a:endParaRPr lang="en-US" b="1" dirty="0"/>
          </a:p>
          <a:p>
            <a:r>
              <a:rPr lang="en-US" b="1" dirty="0"/>
              <a:t>References: </a:t>
            </a:r>
          </a:p>
          <a:p>
            <a:pPr marL="228600" indent="-228600">
              <a:buFont typeface="+mj-lt"/>
              <a:buAutoNum type="arabicPeriod"/>
            </a:pPr>
            <a:r>
              <a:rPr lang="en-US" sz="1200" dirty="0">
                <a:latin typeface="Segoe UI" panose="020B0502040204020203" pitchFamily="34" charset="0"/>
                <a:cs typeface="Segoe UI" panose="020B0502040204020203" pitchFamily="34" charset="0"/>
                <a:hlinkClick r:id="rId3"/>
              </a:rPr>
              <a:t>https://www.cdc.gov/vaccines/covid-19/clinical-considerations/interim-considerations-us.html#recommendations </a:t>
            </a:r>
            <a:endParaRPr lang="en-US" b="0" dirty="0"/>
          </a:p>
          <a:p>
            <a:pPr marL="228600" indent="-228600">
              <a:buFont typeface="+mj-lt"/>
              <a:buAutoNum type="arabicPeriod"/>
            </a:pPr>
            <a:r>
              <a:rPr lang="en-US" b="0" dirty="0"/>
              <a:t>https://www.cdc.gov/vaccines/covid-19/info-by-product/index.html</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42</a:t>
            </a:fld>
            <a:endParaRPr lang="en-US"/>
          </a:p>
        </p:txBody>
      </p:sp>
    </p:spTree>
    <p:extLst>
      <p:ext uri="{BB962C8B-B14F-4D97-AF65-F5344CB8AC3E}">
        <p14:creationId xmlns:p14="http://schemas.microsoft.com/office/powerpoint/2010/main" val="2466744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There is no preferential recommendation for the use of one COVID-19 vaccine over another when more than one recommended age-appropriate vaccine is available.</a:t>
            </a:r>
          </a:p>
          <a:p>
            <a:endParaRPr lang="en-US" b="1" dirty="0"/>
          </a:p>
          <a:p>
            <a:endParaRPr lang="en-US" b="1" dirty="0"/>
          </a:p>
          <a:p>
            <a:r>
              <a:rPr lang="en-US" b="1" dirty="0"/>
              <a:t>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3"/>
              </a:rPr>
              <a:t>https://www.cdc.gov/vaccines/covid-19/clinical-considerations/interim-considerations-us.html#recommendations </a:t>
            </a:r>
            <a:endParaRPr lang="en-US" sz="1200" dirty="0">
              <a:latin typeface="Segoe UI" panose="020B0502040204020203" pitchFamily="34" charset="0"/>
              <a:cs typeface="Segoe UI" panose="020B0502040204020203" pitchFamily="34" charset="0"/>
            </a:endParaRPr>
          </a:p>
          <a:p>
            <a:pPr marL="228600" indent="-228600">
              <a:buFont typeface="+mj-lt"/>
              <a:buAutoNum type="arabicPeriod"/>
            </a:pPr>
            <a:endParaRPr lang="en-US" b="0" dirty="0"/>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43</a:t>
            </a:fld>
            <a:endParaRPr lang="en-US"/>
          </a:p>
        </p:txBody>
      </p:sp>
    </p:spTree>
    <p:extLst>
      <p:ext uri="{BB962C8B-B14F-4D97-AF65-F5344CB8AC3E}">
        <p14:creationId xmlns:p14="http://schemas.microsoft.com/office/powerpoint/2010/main" val="1030388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75000"/>
                    <a:lumOff val="25000"/>
                  </a:schemeClr>
                </a:solidFill>
                <a:latin typeface="+mn-lt"/>
              </a:rPr>
              <a:t>Routine vaccination</a:t>
            </a:r>
          </a:p>
          <a:p>
            <a:r>
              <a:rPr lang="en-US" sz="1200" b="1" i="1" dirty="0">
                <a:latin typeface="+mn-lt"/>
              </a:rPr>
              <a:t>Unvaccinated: </a:t>
            </a:r>
            <a:r>
              <a:rPr lang="en-US" sz="1200" dirty="0">
                <a:latin typeface="+mn-lt"/>
              </a:rPr>
              <a:t>2-dose series of updated Moderna at 0, 4-8 weeks or 3-dose series of updated Pfizer –BioNTech at 0,3-8, 11-16 weeks</a:t>
            </a:r>
          </a:p>
          <a:p>
            <a:r>
              <a:rPr lang="en-US" sz="1200" b="1" i="1" dirty="0">
                <a:latin typeface="+mn-lt"/>
              </a:rPr>
              <a:t>Previously vaccinated (Moderna): </a:t>
            </a:r>
          </a:p>
          <a:p>
            <a:pPr marL="1028700" lvl="1"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Administer 1 dose of updated (2023-24 Formula) Moderna 4-8 weeks after the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1 dose of any Moderna</a:t>
            </a:r>
          </a:p>
          <a:p>
            <a:pPr marL="1028700" lvl="1"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Administer 1 dose of updated (2023-24 Formula) Moderna at least 8 weeks after the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2 or more doses of any Moderna</a:t>
            </a:r>
          </a:p>
          <a:p>
            <a:r>
              <a:rPr lang="en-US" sz="1200" b="1" i="1" dirty="0">
                <a:latin typeface="+mn-lt"/>
              </a:rPr>
              <a:t>Previously vaccinated (Pfizer BioNTech): </a:t>
            </a:r>
          </a:p>
          <a:p>
            <a:pPr marL="1028700" lvl="1"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Administer 2-dose series of updated (2023-24 Formula) Pfizer BioNTech at 0, 8 weeks for infants and children who have </a:t>
            </a:r>
            <a:r>
              <a:rPr lang="en-US" sz="1200" i="1" dirty="0">
                <a:solidFill>
                  <a:schemeClr val="tx1">
                    <a:lumMod val="65000"/>
                    <a:lumOff val="35000"/>
                  </a:schemeClr>
                </a:solidFill>
                <a:latin typeface="+mn-lt"/>
                <a:cs typeface="Segoe UI" panose="020B0502040204020203" pitchFamily="34" charset="0"/>
              </a:rPr>
              <a:t>previously received 1 dose of any Pfizer BioNTech </a:t>
            </a:r>
            <a:r>
              <a:rPr lang="en-US" sz="1200" i="0" dirty="0">
                <a:solidFill>
                  <a:schemeClr val="tx1">
                    <a:lumMod val="65000"/>
                    <a:lumOff val="35000"/>
                  </a:schemeClr>
                </a:solidFill>
                <a:latin typeface="+mn-lt"/>
                <a:cs typeface="Segoe UI" panose="020B0502040204020203" pitchFamily="34" charset="0"/>
              </a:rPr>
              <a:t>(minimum interval of 3-8 weeks between previous Pfizer BioNTech dose and dose 1 of updated (2023-24) Pfizer BioNTech dose)</a:t>
            </a:r>
            <a:endParaRPr lang="en-US" sz="1200" i="1" dirty="0">
              <a:solidFill>
                <a:schemeClr val="tx1">
                  <a:lumMod val="65000"/>
                  <a:lumOff val="35000"/>
                </a:schemeClr>
              </a:solidFill>
              <a:latin typeface="+mn-lt"/>
              <a:cs typeface="Segoe UI" panose="020B0502040204020203" pitchFamily="34" charset="0"/>
            </a:endParaRPr>
          </a:p>
          <a:p>
            <a:pPr marL="1028700" lvl="1"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Administer 1 dose of updated (2023-24 Formula) Pfizer BioNTech at least 8 weeks after the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2 or more doses of any Pfizer BioNTech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75000"/>
                  <a:lumOff val="25000"/>
                </a:schemeClr>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mn-lt"/>
                <a:cs typeface="Segoe UI" panose="020B0502040204020203" pitchFamily="34" charset="0"/>
              </a:rPr>
              <a:t>Special Situations for Moderna and Pfizer-BioNTech: (persons who are moderately or severely immunocompromised)</a:t>
            </a:r>
          </a:p>
          <a:p>
            <a:r>
              <a:rPr lang="en-US" sz="1200" b="1" i="1" dirty="0">
                <a:latin typeface="+mn-lt"/>
              </a:rPr>
              <a:t>Unvaccinated: 3</a:t>
            </a:r>
            <a:r>
              <a:rPr lang="en-US" sz="1200" b="1" dirty="0">
                <a:latin typeface="+mn-lt"/>
              </a:rPr>
              <a:t>-dose series </a:t>
            </a:r>
            <a:r>
              <a:rPr lang="en-US" sz="1200" dirty="0">
                <a:latin typeface="+mn-lt"/>
              </a:rPr>
              <a:t>of updated (2023-2024 Formula) Moderna at 0, 4-8 weeks or </a:t>
            </a:r>
            <a:r>
              <a:rPr lang="en-US" sz="1200" b="1" dirty="0">
                <a:latin typeface="+mn-lt"/>
              </a:rPr>
              <a:t>3-dose series </a:t>
            </a:r>
            <a:r>
              <a:rPr lang="en-US" sz="1200" dirty="0">
                <a:latin typeface="+mn-lt"/>
              </a:rPr>
              <a:t>of updated Pfizer –BioNTech at 0, 3, 11 weeks for moderately or severely immunocompromised infants and children</a:t>
            </a:r>
          </a:p>
          <a:p>
            <a:r>
              <a:rPr lang="en-US" sz="1200" b="1" i="1" dirty="0">
                <a:latin typeface="+mn-lt"/>
              </a:rPr>
              <a:t>Previously vaccinated: Moderna</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Moderna at 0, 4 weeks after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1 dose of any Moderna</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solidFill>
                  <a:schemeClr val="tx1">
                    <a:lumMod val="65000"/>
                    <a:lumOff val="35000"/>
                  </a:schemeClr>
                </a:solidFill>
                <a:latin typeface="+mn-lt"/>
                <a:cs typeface="Segoe UI" panose="020B0502040204020203" pitchFamily="34" charset="0"/>
              </a:rPr>
              <a:t>1 dose </a:t>
            </a:r>
            <a:r>
              <a:rPr lang="en-US" sz="1200" dirty="0">
                <a:solidFill>
                  <a:schemeClr val="tx1">
                    <a:lumMod val="65000"/>
                    <a:lumOff val="35000"/>
                  </a:schemeClr>
                </a:solidFill>
                <a:latin typeface="+mn-lt"/>
                <a:cs typeface="Segoe UI" panose="020B0502040204020203" pitchFamily="34" charset="0"/>
              </a:rPr>
              <a:t>of updated (2023-24 Formula) Moderna at least </a:t>
            </a:r>
            <a:r>
              <a:rPr lang="en-US" sz="1200" dirty="0">
                <a:latin typeface="+mn-lt"/>
              </a:rPr>
              <a:t>4 </a:t>
            </a:r>
            <a:r>
              <a:rPr lang="en-US" sz="1200" dirty="0">
                <a:solidFill>
                  <a:schemeClr val="tx1">
                    <a:lumMod val="65000"/>
                    <a:lumOff val="35000"/>
                  </a:schemeClr>
                </a:solidFill>
                <a:latin typeface="+mn-lt"/>
                <a:cs typeface="Segoe UI" panose="020B0502040204020203" pitchFamily="34" charset="0"/>
              </a:rPr>
              <a:t>weeks after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2 or more doses of any Moderna </a:t>
            </a:r>
            <a:r>
              <a:rPr lang="en-US" sz="1200" b="1" i="1" dirty="0">
                <a:latin typeface="+mn-lt"/>
              </a:rPr>
              <a:t>(</a:t>
            </a:r>
            <a:r>
              <a:rPr lang="en-US" sz="1200" b="1" i="1" dirty="0">
                <a:solidFill>
                  <a:schemeClr val="tx1">
                    <a:lumMod val="65000"/>
                    <a:lumOff val="35000"/>
                  </a:schemeClr>
                </a:solidFill>
                <a:latin typeface="+mn-lt"/>
                <a:cs typeface="Segoe UI" panose="020B0502040204020203" pitchFamily="34" charset="0"/>
              </a:rPr>
              <a:t>8 weeks minimum interval for infants and children with</a:t>
            </a:r>
            <a:r>
              <a:rPr lang="en-US" sz="1200" b="1" i="1" dirty="0">
                <a:latin typeface="+mn-lt"/>
              </a:rPr>
              <a:t> 3 or more previous doses of any Moderna)</a:t>
            </a:r>
            <a:endParaRPr lang="en-US" sz="1200" b="1" i="1" dirty="0">
              <a:solidFill>
                <a:schemeClr val="tx1">
                  <a:lumMod val="65000"/>
                  <a:lumOff val="35000"/>
                </a:schemeClr>
              </a:solidFill>
              <a:latin typeface="+mn-lt"/>
              <a:cs typeface="Segoe UI" panose="020B0502040204020203" pitchFamily="34" charset="0"/>
            </a:endParaRPr>
          </a:p>
          <a:p>
            <a:r>
              <a:rPr lang="en-US" sz="1200" b="1" i="1" dirty="0">
                <a:latin typeface="+mn-lt"/>
              </a:rPr>
              <a:t>Previously vaccinated: Pfizer-BioNTech</a:t>
            </a:r>
          </a:p>
          <a:p>
            <a:pPr marL="342900" indent="-34290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solidFill>
                  <a:schemeClr val="tx1">
                    <a:lumMod val="65000"/>
                    <a:lumOff val="35000"/>
                  </a:schemeClr>
                </a:solidFill>
                <a:latin typeface="+mn-lt"/>
                <a:cs typeface="Segoe UI" panose="020B0502040204020203" pitchFamily="34" charset="0"/>
              </a:rPr>
              <a:t>2-dose series </a:t>
            </a:r>
            <a:r>
              <a:rPr lang="en-US" sz="1200" dirty="0">
                <a:solidFill>
                  <a:schemeClr val="tx1">
                    <a:lumMod val="65000"/>
                    <a:lumOff val="35000"/>
                  </a:schemeClr>
                </a:solidFill>
                <a:latin typeface="+mn-lt"/>
                <a:cs typeface="Segoe UI" panose="020B0502040204020203" pitchFamily="34" charset="0"/>
              </a:rPr>
              <a:t>of updated (2023-24 Formula) Pfizer BioNTech at 0, 8 weeks for infants and children who have </a:t>
            </a:r>
            <a:r>
              <a:rPr lang="en-US" sz="1200" i="1" dirty="0">
                <a:solidFill>
                  <a:schemeClr val="tx1">
                    <a:lumMod val="65000"/>
                    <a:lumOff val="35000"/>
                  </a:schemeClr>
                </a:solidFill>
                <a:latin typeface="+mn-lt"/>
                <a:cs typeface="Segoe UI" panose="020B0502040204020203" pitchFamily="34" charset="0"/>
              </a:rPr>
              <a:t>previously received 1 dose of any Pfizer-BioNTech</a:t>
            </a:r>
          </a:p>
          <a:p>
            <a:pPr marL="342900" indent="-34290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solidFill>
                  <a:schemeClr val="tx1">
                    <a:lumMod val="65000"/>
                    <a:lumOff val="35000"/>
                  </a:schemeClr>
                </a:solidFill>
                <a:latin typeface="+mn-lt"/>
                <a:cs typeface="Segoe UI" panose="020B0502040204020203" pitchFamily="34" charset="0"/>
              </a:rPr>
              <a:t>1 dose </a:t>
            </a:r>
            <a:r>
              <a:rPr lang="en-US" sz="1200" dirty="0">
                <a:solidFill>
                  <a:schemeClr val="tx1">
                    <a:lumMod val="65000"/>
                    <a:lumOff val="35000"/>
                  </a:schemeClr>
                </a:solidFill>
                <a:latin typeface="+mn-lt"/>
                <a:cs typeface="Segoe UI" panose="020B0502040204020203" pitchFamily="34" charset="0"/>
              </a:rPr>
              <a:t>of updated (2023-24 Formula) Pfizer BioNTech at least 8 weeks after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2 or more doses of any Pfizer-BioNTech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Note: Previously vaccinated is defined as having received any Original monovalent or bivalent COVID-19 vaccine (Janssen, Moderna, Novavax, Pfizer-BioNTech) prior to the updated 2023–2024 formulation.</a:t>
            </a:r>
          </a:p>
          <a:p>
            <a:endParaRPr lang="en-US" b="1" dirty="0">
              <a:latin typeface="+mn-lt"/>
            </a:endParaRPr>
          </a:p>
          <a:p>
            <a:r>
              <a:rPr lang="en-US"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44</a:t>
            </a:fld>
            <a:endParaRPr lang="en-US"/>
          </a:p>
        </p:txBody>
      </p:sp>
    </p:spTree>
    <p:extLst>
      <p:ext uri="{BB962C8B-B14F-4D97-AF65-F5344CB8AC3E}">
        <p14:creationId xmlns:p14="http://schemas.microsoft.com/office/powerpoint/2010/main" val="2894732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60073-465F-1FD8-E54D-9F4FABB2B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C0D8C-177F-7CFC-3FF7-E7D786A5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B42F2-2F94-C82F-9AFB-3EDA1C224737}"/>
              </a:ext>
            </a:extLst>
          </p:cNvPr>
          <p:cNvSpPr>
            <a:spLocks noGrp="1"/>
          </p:cNvSpPr>
          <p:nvPr>
            <p:ph type="body" idx="1"/>
          </p:nvPr>
        </p:nvSpPr>
        <p:spPr/>
        <p:txBody>
          <a:bodyPr/>
          <a:lstStyle/>
          <a:p>
            <a:r>
              <a:rPr lang="en-US" sz="1200" b="1" dirty="0">
                <a:latin typeface="+mn-lt"/>
              </a:rPr>
              <a:t>Routine vaccination for Moderna and Pfizer BioNTech</a:t>
            </a:r>
          </a:p>
          <a:p>
            <a:r>
              <a:rPr lang="en-US" sz="1200" b="1" i="1" dirty="0">
                <a:latin typeface="+mn-lt"/>
              </a:rPr>
              <a:t>Unvaccinated: </a:t>
            </a:r>
            <a:r>
              <a:rPr lang="en-US" sz="1200" b="1" dirty="0">
                <a:latin typeface="+mn-lt"/>
              </a:rPr>
              <a:t>1</a:t>
            </a:r>
            <a:r>
              <a:rPr lang="en-US" sz="1200" b="1" i="1" dirty="0">
                <a:latin typeface="+mn-lt"/>
              </a:rPr>
              <a:t> </a:t>
            </a:r>
            <a:r>
              <a:rPr lang="en-US" sz="1200" b="1" dirty="0">
                <a:latin typeface="+mn-lt"/>
              </a:rPr>
              <a:t>dose </a:t>
            </a:r>
            <a:r>
              <a:rPr lang="en-US" sz="1200" dirty="0">
                <a:latin typeface="+mn-lt"/>
              </a:rPr>
              <a:t>of updated (2023-2024 Formula) Moderna or Pfizer –BioNTech</a:t>
            </a:r>
          </a:p>
          <a:p>
            <a:r>
              <a:rPr lang="en-US" sz="1200" b="1" i="1" dirty="0">
                <a:latin typeface="+mn-lt"/>
              </a:rPr>
              <a:t>Previously vaccinated:</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solidFill>
                  <a:schemeClr val="tx1">
                    <a:lumMod val="65000"/>
                    <a:lumOff val="35000"/>
                  </a:schemeClr>
                </a:solidFill>
                <a:latin typeface="+mn-lt"/>
                <a:cs typeface="Segoe UI" panose="020B0502040204020203" pitchFamily="34" charset="0"/>
              </a:rPr>
              <a:t>1 dose </a:t>
            </a:r>
            <a:r>
              <a:rPr lang="en-US" sz="1200" dirty="0">
                <a:solidFill>
                  <a:schemeClr val="tx1">
                    <a:lumMod val="65000"/>
                    <a:lumOff val="35000"/>
                  </a:schemeClr>
                </a:solidFill>
                <a:latin typeface="+mn-lt"/>
                <a:cs typeface="Segoe UI" panose="020B0502040204020203" pitchFamily="34" charset="0"/>
              </a:rPr>
              <a:t>of updated (2023-24 Formula) Moderna at least 8 weeks after the most recent dose for infants and children who have </a:t>
            </a:r>
            <a:r>
              <a:rPr lang="en-US" sz="1200" i="1" dirty="0">
                <a:solidFill>
                  <a:schemeClr val="tx1">
                    <a:lumMod val="65000"/>
                    <a:lumOff val="35000"/>
                  </a:schemeClr>
                </a:solidFill>
                <a:latin typeface="+mn-lt"/>
                <a:cs typeface="Segoe UI" panose="020B0502040204020203" pitchFamily="34" charset="0"/>
              </a:rPr>
              <a:t>previously received 1 or more doses of any Moderna or Pfizer BioNTech</a:t>
            </a:r>
          </a:p>
          <a:p>
            <a:pPr marL="285750" indent="-285750">
              <a:buFont typeface="Arial" panose="020B0604020202020204" pitchFamily="34" charset="0"/>
              <a:buChar char="•"/>
            </a:pPr>
            <a:endParaRPr lang="en-US" sz="1200" i="1" dirty="0">
              <a:solidFill>
                <a:schemeClr val="tx1">
                  <a:lumMod val="65000"/>
                  <a:lumOff val="35000"/>
                </a:schemeClr>
              </a:solidFill>
              <a:latin typeface="+mn-lt"/>
              <a:cs typeface="Segoe UI" panose="020B0502040204020203" pitchFamily="34" charset="0"/>
            </a:endParaRPr>
          </a:p>
          <a:p>
            <a:r>
              <a:rPr lang="en-US" sz="1200" b="1" dirty="0">
                <a:solidFill>
                  <a:schemeClr val="tx1">
                    <a:lumMod val="75000"/>
                    <a:lumOff val="25000"/>
                  </a:schemeClr>
                </a:solidFill>
                <a:latin typeface="+mn-lt"/>
                <a:cs typeface="Segoe UI" panose="020B0502040204020203" pitchFamily="34" charset="0"/>
              </a:rPr>
              <a:t>Special situations for Moderna and Pfizer-BioNTech for persons who are moderately or severely immunocompromised</a:t>
            </a:r>
          </a:p>
          <a:p>
            <a:r>
              <a:rPr lang="en-US" sz="1200" b="1" i="1" dirty="0">
                <a:latin typeface="+mn-lt"/>
                <a:cs typeface="Segoe UI" panose="020B0502040204020203" pitchFamily="34" charset="0"/>
              </a:rPr>
              <a:t>Unvaccinated: 3-dose series </a:t>
            </a:r>
            <a:r>
              <a:rPr lang="en-US" sz="1200" dirty="0">
                <a:latin typeface="+mn-lt"/>
                <a:cs typeface="Segoe UI" panose="020B0502040204020203" pitchFamily="34" charset="0"/>
              </a:rPr>
              <a:t>of updated (2023–2024 Formula) Moderna  at 0, 4, 8 weeks - 3-dose series updated (2023–2024 Formula) Pfizer-BioNTech at 0, 3, 7 weeks. </a:t>
            </a:r>
            <a:endParaRPr lang="en-US" sz="1200" dirty="0">
              <a:latin typeface="+mn-lt"/>
            </a:endParaRPr>
          </a:p>
          <a:p>
            <a:r>
              <a:rPr lang="en-US" sz="1200" b="1" i="1" dirty="0">
                <a:latin typeface="+mn-lt"/>
                <a:cs typeface="Segoe UI" panose="020B0502040204020203" pitchFamily="34" charset="0"/>
              </a:rPr>
              <a:t>Previously vaccinated: Moderna</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Moderna at 0, 4 weeks after most recent dose for children who have </a:t>
            </a:r>
            <a:r>
              <a:rPr lang="en-US" sz="1200" i="1" dirty="0">
                <a:solidFill>
                  <a:schemeClr val="tx1">
                    <a:lumMod val="65000"/>
                    <a:lumOff val="35000"/>
                  </a:schemeClr>
                </a:solidFill>
                <a:latin typeface="+mn-lt"/>
                <a:cs typeface="Segoe UI" panose="020B0502040204020203" pitchFamily="34" charset="0"/>
              </a:rPr>
              <a:t>previously received 1 dose of any Moderna </a:t>
            </a:r>
            <a:r>
              <a:rPr lang="en-US" sz="1200" i="1" dirty="0">
                <a:latin typeface="+mn-lt"/>
                <a:cs typeface="Segoe UI" panose="020B0502040204020203" pitchFamily="34" charset="0"/>
              </a:rPr>
              <a:t>(minimum interval between previous Moderna and dose 1: 4 weeks). </a:t>
            </a:r>
            <a:endParaRPr lang="en-US" sz="1200" i="1" dirty="0">
              <a:latin typeface="+mn-lt"/>
            </a:endParaRPr>
          </a:p>
          <a:p>
            <a:pPr marL="285750" indent="-285750">
              <a:buFont typeface="Arial" panose="020B0604020202020204" pitchFamily="34" charset="0"/>
              <a:buChar char="•"/>
            </a:pPr>
            <a:r>
              <a:rPr lang="en-US" sz="1200" dirty="0">
                <a:latin typeface="+mn-lt"/>
                <a:cs typeface="Segoe UI" panose="020B0502040204020203" pitchFamily="34" charset="0"/>
              </a:rPr>
              <a:t>Administer 1 dose of updated (2023–2024 Formula) Moderna at least  4 weeks after the most recent dose </a:t>
            </a:r>
            <a:r>
              <a:rPr lang="en-US" sz="1200" dirty="0">
                <a:solidFill>
                  <a:schemeClr val="tx1">
                    <a:lumMod val="65000"/>
                    <a:lumOff val="35000"/>
                  </a:schemeClr>
                </a:solidFill>
                <a:latin typeface="+mn-lt"/>
                <a:cs typeface="Segoe UI" panose="020B0502040204020203" pitchFamily="34" charset="0"/>
              </a:rPr>
              <a:t>for children who have </a:t>
            </a:r>
            <a:r>
              <a:rPr lang="en-US" sz="1200" i="1" dirty="0">
                <a:solidFill>
                  <a:schemeClr val="tx1">
                    <a:lumMod val="65000"/>
                    <a:lumOff val="35000"/>
                  </a:schemeClr>
                </a:solidFill>
                <a:latin typeface="+mn-lt"/>
                <a:cs typeface="Segoe UI" panose="020B0502040204020203" pitchFamily="34" charset="0"/>
              </a:rPr>
              <a:t>previously received 2 dose of any Moderna </a:t>
            </a:r>
            <a:endParaRPr lang="en-US" sz="1200" dirty="0">
              <a:latin typeface="+mn-lt"/>
            </a:endParaRPr>
          </a:p>
          <a:p>
            <a:r>
              <a:rPr lang="en-US" sz="1200" b="1" i="1" dirty="0">
                <a:latin typeface="+mn-lt"/>
                <a:cs typeface="Segoe UI" panose="020B0502040204020203" pitchFamily="34" charset="0"/>
              </a:rPr>
              <a:t>Previously vaccinated: Pfizer BioNTech</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Pfizer-BioNTech at 0, 4 weeks after most recent dose for children who have </a:t>
            </a:r>
            <a:r>
              <a:rPr lang="en-US" sz="1200" i="1" dirty="0">
                <a:solidFill>
                  <a:schemeClr val="tx1">
                    <a:lumMod val="65000"/>
                    <a:lumOff val="35000"/>
                  </a:schemeClr>
                </a:solidFill>
                <a:latin typeface="+mn-lt"/>
                <a:cs typeface="Segoe UI" panose="020B0502040204020203" pitchFamily="34" charset="0"/>
              </a:rPr>
              <a:t>previously received 1 dose of any Pfizer-BioNTech (minimum interval between previous Pfizer-BioNTech and dose 1: 3 weeks).</a:t>
            </a:r>
            <a:endParaRPr lang="en-US" sz="1200" dirty="0">
              <a:latin typeface="+mn-lt"/>
            </a:endParaRPr>
          </a:p>
          <a:p>
            <a:pPr marL="285750" indent="-285750">
              <a:buFont typeface="Arial" panose="020B0604020202020204" pitchFamily="34" charset="0"/>
              <a:buChar char="•"/>
            </a:pPr>
            <a:r>
              <a:rPr lang="en-US" sz="1200" dirty="0">
                <a:latin typeface="+mn-lt"/>
                <a:cs typeface="Segoe UI" panose="020B0502040204020203" pitchFamily="34" charset="0"/>
              </a:rPr>
              <a:t>Administer 1 dose of updated (2023–2024 Formula) Pfizer-BioNTech at least  4 weeks after the most recent dose </a:t>
            </a:r>
            <a:r>
              <a:rPr lang="en-US" sz="1200" dirty="0">
                <a:solidFill>
                  <a:schemeClr val="tx1">
                    <a:lumMod val="65000"/>
                    <a:lumOff val="35000"/>
                  </a:schemeClr>
                </a:solidFill>
                <a:latin typeface="+mn-lt"/>
                <a:cs typeface="Segoe UI" panose="020B0502040204020203" pitchFamily="34" charset="0"/>
              </a:rPr>
              <a:t>for children who have </a:t>
            </a:r>
            <a:r>
              <a:rPr lang="en-US" sz="1200" i="1" dirty="0">
                <a:solidFill>
                  <a:schemeClr val="tx1">
                    <a:lumMod val="65000"/>
                    <a:lumOff val="35000"/>
                  </a:schemeClr>
                </a:solidFill>
                <a:latin typeface="+mn-lt"/>
                <a:cs typeface="Segoe UI" panose="020B0502040204020203" pitchFamily="34" charset="0"/>
              </a:rPr>
              <a:t>previously received 2 dose of any Pfizer-BioNTech </a:t>
            </a:r>
          </a:p>
          <a:p>
            <a:pPr marL="285750" indent="-285750">
              <a:buFont typeface="Arial" panose="020B0604020202020204" pitchFamily="34" charset="0"/>
              <a:buChar char="•"/>
            </a:pPr>
            <a:endParaRPr lang="en-US" sz="1200" i="1" dirty="0">
              <a:solidFill>
                <a:schemeClr val="tx1">
                  <a:lumMod val="65000"/>
                  <a:lumOff val="35000"/>
                </a:schemeClr>
              </a:solidFill>
              <a:latin typeface="+mn-lt"/>
              <a:cs typeface="Segoe UI" panose="020B0502040204020203" pitchFamily="34" charset="0"/>
            </a:endParaRPr>
          </a:p>
          <a:p>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Note: Previously vaccinated is defined as having received any Original monovalent or bivalent COVID-19 vaccine (Janssen, Moderna, Novavax, Pfizer-BioNTech) prior to the updated 2023–2024 formulation.</a:t>
            </a:r>
          </a:p>
          <a:p>
            <a:endParaRPr lang="en-US" b="1" dirty="0">
              <a:latin typeface="+mn-lt"/>
            </a:endParaRPr>
          </a:p>
          <a:p>
            <a:r>
              <a:rPr lang="en-US"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b="0" dirty="0">
              <a:latin typeface="+mn-lt"/>
            </a:endParaRPr>
          </a:p>
          <a:p>
            <a:endParaRPr lang="en-US" dirty="0"/>
          </a:p>
        </p:txBody>
      </p:sp>
      <p:sp>
        <p:nvSpPr>
          <p:cNvPr id="4" name="Slide Number Placeholder 3">
            <a:extLst>
              <a:ext uri="{FF2B5EF4-FFF2-40B4-BE49-F238E27FC236}">
                <a16:creationId xmlns:a16="http://schemas.microsoft.com/office/drawing/2014/main" id="{95E49CB2-5FEA-A602-795A-601763327933}"/>
              </a:ext>
            </a:extLst>
          </p:cNvPr>
          <p:cNvSpPr>
            <a:spLocks noGrp="1"/>
          </p:cNvSpPr>
          <p:nvPr>
            <p:ph type="sldNum" sz="quarter" idx="5"/>
          </p:nvPr>
        </p:nvSpPr>
        <p:spPr/>
        <p:txBody>
          <a:bodyPr/>
          <a:lstStyle/>
          <a:p>
            <a:fld id="{42FBD0A8-3735-4B25-B0D5-9F9DB832A547}" type="slidenum">
              <a:rPr lang="en-US" smtClean="0"/>
              <a:t>45</a:t>
            </a:fld>
            <a:endParaRPr lang="en-US"/>
          </a:p>
        </p:txBody>
      </p:sp>
    </p:spTree>
    <p:extLst>
      <p:ext uri="{BB962C8B-B14F-4D97-AF65-F5344CB8AC3E}">
        <p14:creationId xmlns:p14="http://schemas.microsoft.com/office/powerpoint/2010/main" val="34744810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Routine vaccination for Moderna, Pfizer-BioNTech, and Novavax</a:t>
            </a:r>
          </a:p>
          <a:p>
            <a:r>
              <a:rPr lang="en-US" sz="1200" b="1" i="1" dirty="0">
                <a:latin typeface="+mn-lt"/>
              </a:rPr>
              <a:t>Unvaccinated: </a:t>
            </a:r>
          </a:p>
          <a:p>
            <a:pPr marL="342900" indent="-342900">
              <a:buFont typeface="Arial" panose="020B0604020202020204" pitchFamily="34" charset="0"/>
              <a:buChar char="•"/>
            </a:pPr>
            <a:r>
              <a:rPr lang="en-US" sz="1200" dirty="0">
                <a:latin typeface="+mn-lt"/>
              </a:rPr>
              <a:t>Administer</a:t>
            </a:r>
            <a:r>
              <a:rPr lang="en-US" sz="1200" b="1" i="1" dirty="0">
                <a:latin typeface="+mn-lt"/>
              </a:rPr>
              <a:t> </a:t>
            </a:r>
            <a:r>
              <a:rPr lang="en-US" sz="1200" b="1" dirty="0">
                <a:latin typeface="+mn-lt"/>
              </a:rPr>
              <a:t>1</a:t>
            </a:r>
            <a:r>
              <a:rPr lang="en-US" sz="1200" b="1" i="1" dirty="0">
                <a:latin typeface="+mn-lt"/>
              </a:rPr>
              <a:t> </a:t>
            </a:r>
            <a:r>
              <a:rPr lang="en-US" sz="1200" b="1" dirty="0">
                <a:latin typeface="+mn-lt"/>
              </a:rPr>
              <a:t>dose </a:t>
            </a:r>
            <a:r>
              <a:rPr lang="en-US" sz="1200" dirty="0">
                <a:latin typeface="+mn-lt"/>
              </a:rPr>
              <a:t>of updated (2023-2024 Formula) Moderna or Pfizer –BioNTech or 2-dose series of updated (2023-2024) Novavax at 0,3-8 weeks</a:t>
            </a:r>
          </a:p>
          <a:p>
            <a:r>
              <a:rPr lang="en-US" sz="1200" b="1" i="1" dirty="0">
                <a:latin typeface="+mn-lt"/>
              </a:rPr>
              <a:t>Previously vaccinated:</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solidFill>
                  <a:schemeClr val="tx1">
                    <a:lumMod val="65000"/>
                    <a:lumOff val="35000"/>
                  </a:schemeClr>
                </a:solidFill>
                <a:latin typeface="+mn-lt"/>
                <a:cs typeface="Segoe UI" panose="020B0502040204020203" pitchFamily="34" charset="0"/>
              </a:rPr>
              <a:t>1 dose </a:t>
            </a:r>
            <a:r>
              <a:rPr lang="en-US" sz="1200" dirty="0">
                <a:solidFill>
                  <a:schemeClr val="tx1">
                    <a:lumMod val="65000"/>
                    <a:lumOff val="35000"/>
                  </a:schemeClr>
                </a:solidFill>
                <a:latin typeface="+mn-lt"/>
                <a:cs typeface="Segoe UI" panose="020B0502040204020203" pitchFamily="34" charset="0"/>
              </a:rPr>
              <a:t>of any updated (2023-24 Formula) COVID-19 vaccine at least 8 weeks after the most recent dose fo</a:t>
            </a:r>
            <a:r>
              <a:rPr lang="en-US" sz="1200" dirty="0">
                <a:latin typeface="+mn-lt"/>
              </a:rPr>
              <a:t>r </a:t>
            </a:r>
            <a:r>
              <a:rPr lang="en-US" sz="1200" dirty="0">
                <a:solidFill>
                  <a:schemeClr val="tx1">
                    <a:lumMod val="65000"/>
                    <a:lumOff val="35000"/>
                  </a:schemeClr>
                </a:solidFill>
                <a:latin typeface="+mn-lt"/>
                <a:cs typeface="Segoe UI" panose="020B0502040204020203" pitchFamily="34" charset="0"/>
              </a:rPr>
              <a:t>children and adolescents</a:t>
            </a:r>
            <a:endParaRPr lang="en-US" sz="1200" b="0" dirty="0">
              <a:solidFill>
                <a:schemeClr val="tx1">
                  <a:lumMod val="65000"/>
                  <a:lumOff val="35000"/>
                </a:schemeClr>
              </a:solidFill>
              <a:latin typeface="+mn-lt"/>
              <a:cs typeface="Segoe UI" panose="020B0502040204020203" pitchFamily="34" charset="0"/>
            </a:endParaRPr>
          </a:p>
          <a:p>
            <a:pPr marL="0" indent="0">
              <a:buFont typeface="Arial" panose="020B0604020202020204" pitchFamily="34" charset="0"/>
              <a:buNone/>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mn-lt"/>
                <a:cs typeface="Segoe UI" panose="020B0502040204020203" pitchFamily="34" charset="0"/>
              </a:rPr>
              <a:t>Special situations for Moderna, Pfizer-BioNTech, and/or Novavax for persons who are moderately or severely immunocompromised</a:t>
            </a:r>
          </a:p>
          <a:p>
            <a:endParaRPr lang="en-US" sz="1200" b="1" dirty="0">
              <a:solidFill>
                <a:schemeClr val="tx1">
                  <a:lumMod val="75000"/>
                  <a:lumOff val="25000"/>
                </a:schemeClr>
              </a:solidFill>
              <a:latin typeface="+mn-lt"/>
              <a:cs typeface="Segoe UI" panose="020B0502040204020203" pitchFamily="34" charset="0"/>
            </a:endParaRPr>
          </a:p>
          <a:p>
            <a:pPr marL="171450" indent="-171450">
              <a:buFont typeface="Arial" panose="020B0604020202020204" pitchFamily="34" charset="0"/>
              <a:buChar char="•"/>
            </a:pPr>
            <a:r>
              <a:rPr lang="en-US" sz="1200" b="1" i="1" dirty="0">
                <a:latin typeface="+mn-lt"/>
              </a:rPr>
              <a:t>Unvaccinated: 3-dose series </a:t>
            </a:r>
            <a:r>
              <a:rPr lang="en-US" sz="1200" dirty="0">
                <a:latin typeface="+mn-lt"/>
              </a:rPr>
              <a:t>of updated (2023–2024 Formula) Moderna  at 0, 4, 8 weeks </a:t>
            </a:r>
            <a:r>
              <a:rPr lang="en-US" sz="1200" b="1" dirty="0">
                <a:latin typeface="+mn-lt"/>
              </a:rPr>
              <a:t>or 3-dose series </a:t>
            </a:r>
            <a:r>
              <a:rPr lang="en-US" sz="1200" dirty="0">
                <a:latin typeface="+mn-lt"/>
              </a:rPr>
              <a:t>of updated (2023–2024 Formula) Pfizer-BioNTech at 0, 3, 7 weeks or </a:t>
            </a:r>
            <a:r>
              <a:rPr lang="en-US" sz="1200" b="1" dirty="0">
                <a:latin typeface="+mn-lt"/>
              </a:rPr>
              <a:t>2-dose series </a:t>
            </a:r>
            <a:r>
              <a:rPr lang="en-US" sz="1200" dirty="0">
                <a:latin typeface="+mn-lt"/>
              </a:rPr>
              <a:t>of updated (2023-2024 Formula) </a:t>
            </a:r>
            <a:r>
              <a:rPr lang="en-US" sz="1200" b="1" dirty="0">
                <a:latin typeface="+mn-lt"/>
              </a:rPr>
              <a:t>Novavax</a:t>
            </a:r>
            <a:r>
              <a:rPr lang="en-US" sz="1200" dirty="0">
                <a:latin typeface="+mn-lt"/>
              </a:rPr>
              <a:t> at 0, 3 weeks </a:t>
            </a:r>
            <a:endParaRPr lang="en-US" sz="1200" b="1" i="1" dirty="0">
              <a:latin typeface="+mn-lt"/>
            </a:endParaRPr>
          </a:p>
          <a:p>
            <a:endParaRPr lang="en-US" sz="1200" b="1" i="1" dirty="0">
              <a:latin typeface="+mn-lt"/>
              <a:cs typeface="Segoe UI" panose="020B0502040204020203" pitchFamily="34" charset="0"/>
            </a:endParaRPr>
          </a:p>
          <a:p>
            <a:r>
              <a:rPr lang="en-US" sz="1200" b="1" i="1" dirty="0">
                <a:latin typeface="+mn-lt"/>
                <a:cs typeface="Segoe UI" panose="020B0502040204020203" pitchFamily="34" charset="0"/>
              </a:rPr>
              <a:t>Previously vaccinated: Moderna</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Moderna at 0, 4 weeks after most recent dose for adolescents who have </a:t>
            </a:r>
            <a:r>
              <a:rPr lang="en-US" sz="1200" i="1" dirty="0">
                <a:solidFill>
                  <a:schemeClr val="tx1">
                    <a:lumMod val="65000"/>
                    <a:lumOff val="35000"/>
                  </a:schemeClr>
                </a:solidFill>
                <a:latin typeface="+mn-lt"/>
                <a:cs typeface="Segoe UI" panose="020B0502040204020203" pitchFamily="34" charset="0"/>
              </a:rPr>
              <a:t>previously received 1 dose of any Moderna </a:t>
            </a:r>
            <a:endParaRPr lang="en-US" sz="1200" dirty="0">
              <a:latin typeface="+mn-lt"/>
            </a:endParaRPr>
          </a:p>
          <a:p>
            <a:pPr marL="285750" indent="-285750">
              <a:buFont typeface="Arial" panose="020B0604020202020204" pitchFamily="34" charset="0"/>
              <a:buChar char="•"/>
            </a:pPr>
            <a:r>
              <a:rPr lang="en-US" sz="1200" dirty="0">
                <a:latin typeface="+mn-lt"/>
                <a:cs typeface="Segoe UI" panose="020B0502040204020203" pitchFamily="34" charset="0"/>
              </a:rPr>
              <a:t>Administer </a:t>
            </a:r>
            <a:r>
              <a:rPr lang="en-US" sz="1200" b="1" dirty="0">
                <a:latin typeface="+mn-lt"/>
                <a:cs typeface="Segoe UI" panose="020B0502040204020203" pitchFamily="34" charset="0"/>
              </a:rPr>
              <a:t>1 dose </a:t>
            </a:r>
            <a:r>
              <a:rPr lang="en-US" sz="1200" dirty="0">
                <a:latin typeface="+mn-lt"/>
                <a:cs typeface="Segoe UI" panose="020B0502040204020203" pitchFamily="34" charset="0"/>
              </a:rPr>
              <a:t>of updated (2023–2024 Formula) Moderna at least 4 weeks after the most recent dose </a:t>
            </a:r>
            <a:r>
              <a:rPr lang="en-US" sz="1200" dirty="0">
                <a:solidFill>
                  <a:schemeClr val="tx1">
                    <a:lumMod val="65000"/>
                    <a:lumOff val="35000"/>
                  </a:schemeClr>
                </a:solidFill>
                <a:latin typeface="+mn-lt"/>
                <a:cs typeface="Segoe UI" panose="020B0502040204020203" pitchFamily="34" charset="0"/>
              </a:rPr>
              <a:t>for adolescents who have </a:t>
            </a:r>
            <a:r>
              <a:rPr lang="en-US" sz="1200" i="1" dirty="0">
                <a:solidFill>
                  <a:schemeClr val="tx1">
                    <a:lumMod val="65000"/>
                    <a:lumOff val="35000"/>
                  </a:schemeClr>
                </a:solidFill>
                <a:latin typeface="+mn-lt"/>
                <a:cs typeface="Segoe UI" panose="020B0502040204020203" pitchFamily="34" charset="0"/>
              </a:rPr>
              <a:t>previously received 2 dose of any Moderna </a:t>
            </a:r>
          </a:p>
          <a:p>
            <a:endParaRPr lang="en-US" sz="1200" b="1" i="1" dirty="0">
              <a:latin typeface="+mn-lt"/>
              <a:cs typeface="Segoe UI" panose="020B0502040204020203" pitchFamily="34" charset="0"/>
            </a:endParaRPr>
          </a:p>
          <a:p>
            <a:r>
              <a:rPr lang="en-US" sz="1200" b="1" i="1" dirty="0">
                <a:latin typeface="+mn-lt"/>
                <a:cs typeface="Segoe UI" panose="020B0502040204020203" pitchFamily="34" charset="0"/>
              </a:rPr>
              <a:t>Previously vaccinated: Pfizer BioNTech</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Pfizer-BioNTech at 0, 4 weeks after most recent dose for adolescents who have </a:t>
            </a:r>
            <a:r>
              <a:rPr lang="en-US" sz="1200" i="1" dirty="0">
                <a:solidFill>
                  <a:schemeClr val="tx1">
                    <a:lumMod val="65000"/>
                    <a:lumOff val="35000"/>
                  </a:schemeClr>
                </a:solidFill>
                <a:latin typeface="+mn-lt"/>
                <a:cs typeface="Segoe UI" panose="020B0502040204020203" pitchFamily="34" charset="0"/>
              </a:rPr>
              <a:t>previously received 1 dose of any Pfizer-BioNTech</a:t>
            </a:r>
            <a:endParaRPr lang="en-US" sz="1200" dirty="0">
              <a:latin typeface="+mn-lt"/>
            </a:endParaRPr>
          </a:p>
          <a:p>
            <a:pPr marL="285750" indent="-285750">
              <a:buFont typeface="Arial" panose="020B0604020202020204" pitchFamily="34" charset="0"/>
              <a:buChar char="•"/>
            </a:pPr>
            <a:r>
              <a:rPr lang="en-US" sz="1200" dirty="0">
                <a:latin typeface="+mn-lt"/>
                <a:cs typeface="Segoe UI" panose="020B0502040204020203" pitchFamily="34" charset="0"/>
              </a:rPr>
              <a:t>Administer 1 dose of updated (2023–2024 Formula) Pfizer-BioNTech at least 4 weeks after the most recent dose </a:t>
            </a:r>
            <a:r>
              <a:rPr lang="en-US" sz="1200" dirty="0">
                <a:solidFill>
                  <a:schemeClr val="tx1">
                    <a:lumMod val="65000"/>
                    <a:lumOff val="35000"/>
                  </a:schemeClr>
                </a:solidFill>
                <a:latin typeface="+mn-lt"/>
                <a:cs typeface="Segoe UI" panose="020B0502040204020203" pitchFamily="34" charset="0"/>
              </a:rPr>
              <a:t>for adolescents who have </a:t>
            </a:r>
            <a:r>
              <a:rPr lang="en-US" sz="1200" i="1" dirty="0">
                <a:solidFill>
                  <a:schemeClr val="tx1">
                    <a:lumMod val="65000"/>
                    <a:lumOff val="35000"/>
                  </a:schemeClr>
                </a:solidFill>
                <a:latin typeface="+mn-lt"/>
                <a:cs typeface="Segoe UI" panose="020B0502040204020203" pitchFamily="34" charset="0"/>
              </a:rPr>
              <a:t>previously received 2 dose of any Pfizer-BioNTech </a:t>
            </a:r>
          </a:p>
          <a:p>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latin typeface="+mn-lt"/>
                <a:cs typeface="Segoe UI" panose="020B0502040204020203" pitchFamily="34" charset="0"/>
              </a:rPr>
              <a:t>Previously vaccinated: Novavax</a:t>
            </a:r>
          </a:p>
          <a:p>
            <a:pPr marL="457200" indent="-45720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Administer </a:t>
            </a:r>
            <a:r>
              <a:rPr lang="en-US" sz="1200" b="1" dirty="0">
                <a:latin typeface="+mn-lt"/>
              </a:rPr>
              <a:t>1 dose </a:t>
            </a:r>
            <a:r>
              <a:rPr lang="en-US" sz="1200" dirty="0">
                <a:latin typeface="+mn-lt"/>
              </a:rPr>
              <a:t>of any updated (2023–2024 Formula) </a:t>
            </a:r>
            <a:r>
              <a:rPr lang="en-US" sz="1200" b="1" dirty="0">
                <a:latin typeface="+mn-lt"/>
              </a:rPr>
              <a:t>COVID-19 vaccine </a:t>
            </a:r>
            <a:r>
              <a:rPr lang="en-US" sz="1200" dirty="0">
                <a:latin typeface="+mn-lt"/>
              </a:rPr>
              <a:t>at least  8 weeks after the most recent dose to adolescents previously vaccinated with 1 or more doses of Janssen or Novavax or with or without dose(s) of any original monovalent or bivalent COVID-19 vaccine.</a:t>
            </a:r>
          </a:p>
          <a:p>
            <a:endParaRPr lang="en-US" sz="1200" i="1" dirty="0">
              <a:latin typeface="+mn-lt"/>
            </a:endParaRPr>
          </a:p>
          <a:p>
            <a:r>
              <a:rPr lang="en-US" sz="1200" i="1" dirty="0">
                <a:latin typeface="+mn-lt"/>
              </a:rPr>
              <a:t>I</a:t>
            </a:r>
            <a:r>
              <a:rPr lang="en-US" sz="1200" i="1" dirty="0">
                <a:solidFill>
                  <a:schemeClr val="tx1">
                    <a:lumMod val="65000"/>
                    <a:lumOff val="35000"/>
                  </a:schemeClr>
                </a:solidFill>
                <a:latin typeface="+mn-lt"/>
                <a:cs typeface="Segoe UI" panose="020B0502040204020203" pitchFamily="34" charset="0"/>
              </a:rPr>
              <a:t>f previously vaccinated 3 or more doses of any Moderna or Pfizer BioNTech</a:t>
            </a:r>
            <a:r>
              <a:rPr lang="en-US" sz="1200" i="1" dirty="0">
                <a:latin typeface="+mn-lt"/>
              </a:rPr>
              <a:t>, </a:t>
            </a:r>
            <a:r>
              <a:rPr lang="en-US" sz="1200" i="1" dirty="0">
                <a:solidFill>
                  <a:schemeClr val="tx1">
                    <a:lumMod val="65000"/>
                    <a:lumOff val="35000"/>
                  </a:schemeClr>
                </a:solidFill>
                <a:latin typeface="+mn-lt"/>
                <a:cs typeface="Segoe UI" panose="020B0502040204020203" pitchFamily="34" charset="0"/>
              </a:rPr>
              <a:t>1 dose of any updated (2023-2024 Formula) COVID-19 vaccine at least 8 weeks after the most recent dose recommended</a:t>
            </a:r>
            <a:endParaRPr lang="en-US" sz="1200" i="1" dirty="0">
              <a:latin typeface="+mn-lt"/>
            </a:endParaRPr>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Note: Previously vaccinated is defined as having received any Original monovalent or bivalent COVID-19 vaccine (Janssen, Moderna, Novavax, Pfizer-BioNTech) prior to the updated 2023–2024 formulation.</a:t>
            </a:r>
          </a:p>
          <a:p>
            <a:pPr marL="0" indent="0">
              <a:buFont typeface="Arial" panose="020B0604020202020204" pitchFamily="34" charset="0"/>
              <a:buNone/>
            </a:pPr>
            <a:endParaRPr lang="en-US" b="1" dirty="0">
              <a:latin typeface="+mn-lt"/>
            </a:endParaRPr>
          </a:p>
          <a:p>
            <a:r>
              <a:rPr lang="en-US" b="1" dirty="0">
                <a:latin typeface="+mn-lt"/>
              </a:rPr>
              <a:t>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endParaRPr lang="en-US" sz="1200" dirty="0">
              <a:latin typeface="+mn-lt"/>
              <a:cs typeface="Segoe UI" panose="020B0502040204020203" pitchFamily="34" charset="0"/>
            </a:endParaRPr>
          </a:p>
          <a:p>
            <a:pPr marL="228600" indent="-228600">
              <a:buFont typeface="+mj-lt"/>
              <a:buAutoNum type="arabicPeriod"/>
            </a:pPr>
            <a:endParaRPr lang="en-US" b="0" dirty="0"/>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46</a:t>
            </a:fld>
            <a:endParaRPr lang="en-US"/>
          </a:p>
        </p:txBody>
      </p:sp>
    </p:spTree>
    <p:extLst>
      <p:ext uri="{BB962C8B-B14F-4D97-AF65-F5344CB8AC3E}">
        <p14:creationId xmlns:p14="http://schemas.microsoft.com/office/powerpoint/2010/main" val="3370208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References:</a:t>
            </a:r>
          </a:p>
          <a:p>
            <a:pPr marL="228600" indent="-228600">
              <a:buFont typeface="+mj-lt"/>
              <a:buAutoNum type="arabicPeriod"/>
            </a:pPr>
            <a:r>
              <a:rPr lang="en-US" sz="1200" b="0" i="0" dirty="0">
                <a:solidFill>
                  <a:srgbClr val="000000"/>
                </a:solidFill>
                <a:effectLst/>
                <a:latin typeface="+mn-lt"/>
              </a:rPr>
              <a:t>Dengue Vaccine: Recommendations of the Advisory Committee on Immunization Practices, United States, 2021 </a:t>
            </a:r>
            <a:r>
              <a:rPr lang="en-US" sz="1200" b="0" i="1" dirty="0">
                <a:solidFill>
                  <a:srgbClr val="000000"/>
                </a:solidFill>
                <a:effectLst/>
                <a:latin typeface="+mn-lt"/>
              </a:rPr>
              <a:t>Recommendations and Reports</a:t>
            </a:r>
            <a:r>
              <a:rPr lang="en-US" sz="1200" b="0" i="0" dirty="0">
                <a:solidFill>
                  <a:srgbClr val="000000"/>
                </a:solidFill>
                <a:effectLst/>
                <a:latin typeface="+mn-lt"/>
              </a:rPr>
              <a:t> / December 17, 2021 / 70(6);1–16</a:t>
            </a:r>
          </a:p>
          <a:p>
            <a:pPr marL="228600" indent="-228600">
              <a:buFont typeface="+mj-lt"/>
              <a:buAutoNum type="arabicPeriod"/>
            </a:pPr>
            <a:r>
              <a:rPr lang="en-US" sz="1200" b="0" i="0" dirty="0">
                <a:solidFill>
                  <a:srgbClr val="000000"/>
                </a:solidFill>
                <a:effectLst/>
                <a:latin typeface="+mn-lt"/>
              </a:rPr>
              <a:t>Advisory Committee on Immunization Practices Recommended Immunization Schedule for Children and Adolescents Aged 18 Years or Younger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mn-lt"/>
              </a:rPr>
              <a:t>https://www.cdc.gov/dengue/vaccine/hcp/index.html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47</a:t>
            </a:fld>
            <a:endParaRPr lang="en-US"/>
          </a:p>
        </p:txBody>
      </p:sp>
    </p:spTree>
    <p:extLst>
      <p:ext uri="{BB962C8B-B14F-4D97-AF65-F5344CB8AC3E}">
        <p14:creationId xmlns:p14="http://schemas.microsoft.com/office/powerpoint/2010/main" val="4022380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Routine immunization</a:t>
            </a:r>
          </a:p>
          <a:p>
            <a:pPr marL="342900" indent="-342900">
              <a:buFont typeface="Arial" panose="020B0604020202020204" pitchFamily="34" charset="0"/>
              <a:buChar char="•"/>
            </a:pPr>
            <a:r>
              <a:rPr lang="en-US" sz="1200" dirty="0">
                <a:latin typeface="+mn-lt"/>
              </a:rPr>
              <a:t>Infants born </a:t>
            </a:r>
            <a:r>
              <a:rPr lang="en-US" sz="1200" b="1" dirty="0">
                <a:latin typeface="+mn-lt"/>
              </a:rPr>
              <a:t>October-March </a:t>
            </a:r>
            <a:r>
              <a:rPr lang="en-US" sz="1200" dirty="0">
                <a:latin typeface="+mn-lt"/>
              </a:rPr>
              <a:t>in most of the continental United States* should receive </a:t>
            </a:r>
            <a:r>
              <a:rPr lang="en-US" sz="1200" b="1" dirty="0">
                <a:latin typeface="+mn-lt"/>
              </a:rPr>
              <a:t>1 dose </a:t>
            </a:r>
            <a:r>
              <a:rPr lang="en-US" sz="1200" b="1" i="1" dirty="0">
                <a:latin typeface="+mn-lt"/>
              </a:rPr>
              <a:t>(</a:t>
            </a:r>
            <a:r>
              <a:rPr lang="en-US" sz="1200" b="1" i="1" dirty="0">
                <a:effectLst/>
                <a:latin typeface="+mn-lt"/>
              </a:rPr>
              <a:t>50 mg for infants &lt;5 kg and 100 mg for infants ≥5 kg)</a:t>
            </a:r>
            <a:r>
              <a:rPr lang="en-US" sz="1200" b="0" i="0" dirty="0">
                <a:effectLst/>
                <a:latin typeface="+mn-lt"/>
              </a:rPr>
              <a:t> </a:t>
            </a:r>
            <a:r>
              <a:rPr lang="en-US" sz="1200" dirty="0">
                <a:latin typeface="+mn-lt"/>
              </a:rPr>
              <a:t>of nirsevimab </a:t>
            </a:r>
            <a:r>
              <a:rPr lang="en-US" sz="1200" b="1" dirty="0">
                <a:latin typeface="+mn-lt"/>
              </a:rPr>
              <a:t>within 1 week of birth in hospital/outpatient setting </a:t>
            </a:r>
            <a:r>
              <a:rPr lang="en-US" sz="1200" dirty="0">
                <a:latin typeface="+mn-lt"/>
              </a:rPr>
              <a:t>if:</a:t>
            </a:r>
          </a:p>
          <a:p>
            <a:pPr marL="742950" lvl="1"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Mother did not receive RSV vaccine or RSV vaccination status is unknown</a:t>
            </a:r>
          </a:p>
          <a:p>
            <a:pPr marL="742950" lvl="1"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Mother received RSV vaccine less than 14 days prior to delivery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lumMod val="65000"/>
                  <a:lumOff val="35000"/>
                </a:schemeClr>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lumMod val="65000"/>
                    <a:lumOff val="35000"/>
                  </a:schemeClr>
                </a:solidFill>
                <a:latin typeface="+mn-lt"/>
                <a:cs typeface="Segoe UI" panose="020B0502040204020203" pitchFamily="34" charset="0"/>
              </a:rPr>
              <a:t>Premature infants with prolonged birth hospitalization discharged October through March should be immunized shortly before or promptly after discharge.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lumMod val="65000"/>
                  <a:lumOff val="35000"/>
                </a:schemeClr>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*Note: While the timing of the onset and duration of RSV season may vary, nirsevimab may be administered October through March in most of the continental United States. Providers in jurisdictions with RSV seasonality that differs from most of the continental United States (e.g., Alaska, jurisdiction with tropical climate) should follow guidance from public health authorities (e.g., CDC, health departments) or regional medical centers on timing of administration based on local RSV seasonality. Although optimal timing of administration is just before the start of the RSV season, nirsevimab may also be administered during the RSV season to infants and children who are age-eligible.</a:t>
            </a:r>
          </a:p>
          <a:p>
            <a:pPr marL="742950" lvl="1" indent="-285750">
              <a:buFont typeface="Arial" panose="020B0604020202020204" pitchFamily="34" charset="0"/>
              <a:buChar char="•"/>
            </a:pPr>
            <a:endParaRPr lang="en-US" sz="1200" dirty="0">
              <a:solidFill>
                <a:schemeClr val="tx1">
                  <a:lumMod val="65000"/>
                  <a:lumOff val="35000"/>
                </a:schemeClr>
              </a:solidFill>
              <a:latin typeface="+mn-lt"/>
              <a:cs typeface="Segoe UI" panose="020B0502040204020203" pitchFamily="34" charset="0"/>
            </a:endParaRPr>
          </a:p>
          <a:p>
            <a:pPr marL="342900" indent="-342900">
              <a:buFont typeface="Arial" panose="020B0604020202020204" pitchFamily="34" charset="0"/>
              <a:buChar char="•"/>
            </a:pPr>
            <a:r>
              <a:rPr lang="en-US" sz="1200" dirty="0">
                <a:latin typeface="+mn-lt"/>
              </a:rPr>
              <a:t>Infants born </a:t>
            </a:r>
            <a:r>
              <a:rPr lang="en-US" sz="1200" b="1" dirty="0">
                <a:latin typeface="+mn-lt"/>
              </a:rPr>
              <a:t>April-September</a:t>
            </a:r>
            <a:r>
              <a:rPr lang="en-US" sz="1200" dirty="0">
                <a:latin typeface="+mn-lt"/>
              </a:rPr>
              <a:t> in most of the continental United States* should receive </a:t>
            </a:r>
            <a:r>
              <a:rPr lang="en-US" sz="1200" b="1" dirty="0">
                <a:latin typeface="+mn-lt"/>
              </a:rPr>
              <a:t>1 dose </a:t>
            </a:r>
            <a:r>
              <a:rPr lang="en-US" sz="1200" b="1" i="1" dirty="0">
                <a:latin typeface="+mn-lt"/>
              </a:rPr>
              <a:t>(</a:t>
            </a:r>
            <a:r>
              <a:rPr lang="en-US" sz="1200" b="1" i="1" dirty="0">
                <a:effectLst/>
                <a:latin typeface="+mn-lt"/>
              </a:rPr>
              <a:t>50 mg for infants &lt;5 kg and 100 mg for infants ≥5 kg)</a:t>
            </a:r>
            <a:r>
              <a:rPr lang="en-US" sz="1200" i="1" dirty="0">
                <a:latin typeface="+mn-lt"/>
              </a:rPr>
              <a:t> </a:t>
            </a:r>
            <a:r>
              <a:rPr lang="en-US" sz="1200" dirty="0">
                <a:latin typeface="+mn-lt"/>
              </a:rPr>
              <a:t>of nirsevimab </a:t>
            </a:r>
            <a:r>
              <a:rPr lang="en-US" sz="1200" b="1" dirty="0">
                <a:latin typeface="+mn-lt"/>
              </a:rPr>
              <a:t>shortly</a:t>
            </a:r>
            <a:r>
              <a:rPr lang="en-US" sz="1200" dirty="0">
                <a:latin typeface="+mn-lt"/>
              </a:rPr>
              <a:t> </a:t>
            </a:r>
            <a:r>
              <a:rPr lang="en-US" sz="1200" b="1" dirty="0">
                <a:latin typeface="+mn-lt"/>
              </a:rPr>
              <a:t>before the start of RSV season </a:t>
            </a:r>
            <a:r>
              <a:rPr lang="en-US" sz="1200" dirty="0">
                <a:latin typeface="+mn-lt"/>
              </a:rPr>
              <a:t>if:</a:t>
            </a:r>
          </a:p>
          <a:p>
            <a:pPr marL="742950" lvl="1" indent="-285750">
              <a:buFont typeface="Arial" panose="020B0604020202020204" pitchFamily="34" charset="0"/>
              <a:buChar char="•"/>
            </a:pPr>
            <a:r>
              <a:rPr lang="en-US" sz="1200" dirty="0">
                <a:solidFill>
                  <a:schemeClr val="tx1">
                    <a:lumMod val="65000"/>
                    <a:lumOff val="35000"/>
                  </a:schemeClr>
                </a:solidFill>
                <a:latin typeface="+mn-lt"/>
              </a:rPr>
              <a:t>Mother </a:t>
            </a:r>
            <a:r>
              <a:rPr lang="en-US" sz="1200" dirty="0">
                <a:solidFill>
                  <a:schemeClr val="tx1">
                    <a:lumMod val="65000"/>
                    <a:lumOff val="35000"/>
                  </a:schemeClr>
                </a:solidFill>
                <a:latin typeface="+mn-lt"/>
                <a:cs typeface="Segoe UI" panose="020B0502040204020203" pitchFamily="34" charset="0"/>
              </a:rPr>
              <a:t>did not receive RSV vaccine or RSV vaccination status is unknown</a:t>
            </a:r>
          </a:p>
          <a:p>
            <a:pPr marL="742950" lvl="1"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Mother received RSV vaccine less than 14 days prior to delivery </a:t>
            </a:r>
          </a:p>
          <a:p>
            <a:pPr marL="457200" lvl="1" indent="0">
              <a:buFont typeface="Arial" panose="020B0604020202020204" pitchFamily="34" charset="0"/>
              <a:buNone/>
            </a:pPr>
            <a:endParaRPr lang="en-US" sz="1200" dirty="0">
              <a:solidFill>
                <a:schemeClr val="tx1">
                  <a:lumMod val="65000"/>
                  <a:lumOff val="35000"/>
                </a:schemeClr>
              </a:solidFill>
              <a:latin typeface="+mn-lt"/>
              <a:cs typeface="Segoe UI" panose="020B0502040204020203" pitchFamily="34" charset="0"/>
            </a:endParaRPr>
          </a:p>
          <a:p>
            <a:pPr marL="285750" lvl="0" indent="-285750">
              <a:buFont typeface="Arial" panose="020B0604020202020204" pitchFamily="34" charset="0"/>
              <a:buChar char="•"/>
            </a:pPr>
            <a:r>
              <a:rPr lang="en-US" sz="1200" dirty="0">
                <a:latin typeface="+mn-lt"/>
              </a:rPr>
              <a:t>Nirsevimab is not needed if the infant’s mother received RSV vaccine </a:t>
            </a:r>
            <a:r>
              <a:rPr lang="en-US" sz="1200" i="1" dirty="0">
                <a:latin typeface="+mn-lt"/>
              </a:rPr>
              <a:t>at least 14 days prior to delivery </a:t>
            </a:r>
            <a:r>
              <a:rPr lang="en-US" sz="1200" dirty="0">
                <a:latin typeface="+mn-lt"/>
              </a:rPr>
              <a:t>but can be considered in rare circumstances at the discretion of healthcare providers (see special populations and situations at www.cdc.gov/vaccines/vpd/rsv/hcp/child-faqs.html)</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mn-lt"/>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lumMod val="65000"/>
                    <a:lumOff val="35000"/>
                  </a:schemeClr>
                </a:solidFill>
                <a:latin typeface="+mn-lt"/>
                <a:cs typeface="Segoe UI" panose="020B0502040204020203" pitchFamily="34" charset="0"/>
              </a:rPr>
              <a:t>Refer to Ap</a:t>
            </a:r>
            <a:r>
              <a:rPr lang="en-US" sz="1200" b="1" dirty="0">
                <a:latin typeface="+mn-lt"/>
              </a:rPr>
              <a:t>pendix for contraindications and precautions </a:t>
            </a:r>
            <a:endParaRPr lang="en-US" sz="1200" b="1" dirty="0">
              <a:solidFill>
                <a:schemeClr val="tx1">
                  <a:lumMod val="65000"/>
                  <a:lumOff val="35000"/>
                </a:schemeClr>
              </a:solidFill>
              <a:latin typeface="+mn-lt"/>
              <a:cs typeface="Segoe UI" panose="020B0502040204020203" pitchFamily="34" charset="0"/>
            </a:endParaRPr>
          </a:p>
          <a:p>
            <a:pPr marL="628650" lvl="1" indent="-171450" algn="l">
              <a:buFont typeface="Arial" panose="020B0604020202020204" pitchFamily="34" charset="0"/>
              <a:buChar char="•"/>
            </a:pPr>
            <a:r>
              <a:rPr lang="en-US" b="0" i="0" dirty="0">
                <a:solidFill>
                  <a:srgbClr val="000000"/>
                </a:solidFill>
                <a:effectLst/>
                <a:latin typeface="+mn-lt"/>
              </a:rPr>
              <a:t>Nirsevimab is contraindicated in infants and children with a history of severe allergic reactions (e.g., anaphylaxis) to nirsevimab or to any of its components. </a:t>
            </a:r>
          </a:p>
          <a:p>
            <a:pPr algn="l"/>
            <a:endParaRPr lang="en-US" b="0" i="0"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It should be given with caution to infants and children with bleeding disorders. See </a:t>
            </a:r>
            <a:r>
              <a:rPr lang="en-US" b="0" i="0" u="sng" dirty="0">
                <a:solidFill>
                  <a:schemeClr val="tx1">
                    <a:lumMod val="65000"/>
                    <a:lumOff val="35000"/>
                  </a:schemeClr>
                </a:solidFill>
                <a:effectLst/>
                <a:latin typeface="+mn-lt"/>
                <a:hlinkClick r:id="rId3">
                  <a:extLst>
                    <a:ext uri="{A12FA001-AC4F-418D-AE19-62706E023703}">
                      <ahyp:hlinkClr xmlns:ahyp="http://schemas.microsoft.com/office/drawing/2018/hyperlinkcolor" val="tx"/>
                    </a:ext>
                  </a:extLst>
                </a:hlinkClick>
              </a:rPr>
              <a:t>General Best Practice Guidelines for Immunization</a:t>
            </a:r>
            <a:r>
              <a:rPr lang="en-US" b="0" i="0" dirty="0">
                <a:solidFill>
                  <a:srgbClr val="000000"/>
                </a:solidFill>
                <a:effectLst/>
                <a:latin typeface="+mn-lt"/>
              </a:rPr>
              <a:t> for details on vaccinating persons with increased risk for bleeding.</a:t>
            </a:r>
          </a:p>
          <a:p>
            <a:pPr algn="l"/>
            <a:endParaRPr lang="en-US" b="0" i="0"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Children who have a moderate or severe acute illness should usually wait until they recover before getting nirsevimab.</a:t>
            </a:r>
          </a:p>
          <a:p>
            <a:endParaRPr lang="en-US" b="1" dirty="0">
              <a:latin typeface="+mn-lt"/>
            </a:endParaRPr>
          </a:p>
          <a:p>
            <a:r>
              <a:rPr lang="en-US" b="1" dirty="0">
                <a:latin typeface="+mn-lt"/>
              </a:rPr>
              <a:t>Optional Info:</a:t>
            </a:r>
          </a:p>
          <a:p>
            <a:r>
              <a:rPr lang="en-US" b="0" dirty="0">
                <a:latin typeface="+mn-lt"/>
              </a:rPr>
              <a:t>RSV is a common respiratory virus that usually causes mild, cold-like symptoms but can also affect the lungs. Symptoms of RSV infection may include runny nose, decrease in appetite, coughing, sneezing, fever, or wheezing.  Anyone can become infected by RSV, and almost all children get an RSV infection by the time they are 2 years old. While most children recover from an RSV infection in a week or two, RSV infection can be dangerous for infants and some young children, causing difficulty breathing, low oxygen levels, and dehydration. In the United States, RSV is the most common cause of bronchiolitis (inflammation of the small airways in the lungs) and pneumonia (infection of the lungs) in children younger than 1 year of age. Children who get sick from RSV may need to be hospitalized, and some might even die.</a:t>
            </a:r>
          </a:p>
          <a:p>
            <a:endParaRPr lang="en-US" b="1" dirty="0">
              <a:latin typeface="+mn-lt"/>
            </a:endParaRPr>
          </a:p>
          <a:p>
            <a:r>
              <a:rPr lang="en-US" b="0" dirty="0">
                <a:latin typeface="+mn-lt"/>
              </a:rPr>
              <a:t>The RSV preventive antibody (generic name nirsevimab, trade name Beyfortus) is a shot that prevents severe RSV disease in infants and young children. Antibodies are proteins that the body’s immune system uses to fight off harmful germs. Like traditional vaccines, preventive antibodies are immunizations that provide protection against a specific pathogen. While both are immunizations, the way they provide immunity is different. Nirsevimab is an immunization that provides antibodies directly to the recipient. Traditional vaccines are immunizations that stimulate the recipient’s immune system to produce antibodies. </a:t>
            </a:r>
          </a:p>
          <a:p>
            <a:endParaRPr lang="en-US" b="1" dirty="0">
              <a:latin typeface="+mn-lt"/>
            </a:endParaRPr>
          </a:p>
          <a:p>
            <a:endParaRPr lang="en-US" b="1" dirty="0">
              <a:latin typeface="+mn-lt"/>
            </a:endParaRPr>
          </a:p>
          <a:p>
            <a:r>
              <a:rPr lang="en-US"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b="0" dirty="0">
              <a:latin typeface="+mn-lt"/>
            </a:endParaRPr>
          </a:p>
          <a:p>
            <a:pPr marL="228600" indent="-228600">
              <a:buAutoNum type="arabicPeriod"/>
            </a:pPr>
            <a:r>
              <a:rPr lang="en-US" b="0" dirty="0">
                <a:latin typeface="+mn-lt"/>
              </a:rPr>
              <a:t>https://www.cdc.gov/vaccines/vpd/rsv/hcp/child-faqs.html </a:t>
            </a:r>
          </a:p>
          <a:p>
            <a:pPr marL="228600" indent="-228600">
              <a:buAutoNum type="arabicPeriod"/>
            </a:pPr>
            <a:r>
              <a:rPr lang="en-US" b="0" dirty="0">
                <a:latin typeface="+mn-lt"/>
              </a:rPr>
              <a:t>https://www.cdc.gov/vaccines/vpd/rsv/hcp/child.html</a:t>
            </a:r>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42FBD0A8-3735-4B25-B0D5-9F9DB832A547}" type="slidenum">
              <a:rPr lang="en-US" smtClean="0"/>
              <a:t>48</a:t>
            </a:fld>
            <a:endParaRPr lang="en-US"/>
          </a:p>
        </p:txBody>
      </p:sp>
    </p:spTree>
    <p:extLst>
      <p:ext uri="{BB962C8B-B14F-4D97-AF65-F5344CB8AC3E}">
        <p14:creationId xmlns:p14="http://schemas.microsoft.com/office/powerpoint/2010/main" val="4157902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latin typeface="+mn-lt"/>
              </a:rPr>
              <a:t>Administer </a:t>
            </a:r>
            <a:r>
              <a:rPr lang="en-US" b="1" dirty="0">
                <a:latin typeface="+mn-lt"/>
              </a:rPr>
              <a:t>1 dose </a:t>
            </a:r>
            <a:r>
              <a:rPr lang="en-US" b="1" i="1" dirty="0">
                <a:latin typeface="+mn-lt"/>
              </a:rPr>
              <a:t>(</a:t>
            </a:r>
            <a:r>
              <a:rPr lang="en-US" b="1" i="1" dirty="0">
                <a:effectLst/>
                <a:latin typeface="+mn-lt"/>
              </a:rPr>
              <a:t>200 mg) </a:t>
            </a:r>
            <a:r>
              <a:rPr lang="en-US" i="0" dirty="0">
                <a:effectLst/>
                <a:latin typeface="+mn-lt"/>
              </a:rPr>
              <a:t>of </a:t>
            </a:r>
            <a:r>
              <a:rPr lang="en-US" dirty="0">
                <a:latin typeface="+mn-lt"/>
              </a:rPr>
              <a:t>nirsevimab </a:t>
            </a:r>
            <a:r>
              <a:rPr lang="en-US" b="1" dirty="0">
                <a:latin typeface="+mn-lt"/>
              </a:rPr>
              <a:t>shortly before the start of second RSV season </a:t>
            </a:r>
            <a:r>
              <a:rPr lang="en-US" dirty="0">
                <a:latin typeface="+mn-lt"/>
              </a:rPr>
              <a:t>to: </a:t>
            </a:r>
          </a:p>
          <a:p>
            <a:pPr marL="285750" indent="-28575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Infants and children ages 8–19 months with chronic lung disease of prematurity requiring medical support </a:t>
            </a:r>
            <a:r>
              <a:rPr lang="en-US" sz="1200" i="1" dirty="0"/>
              <a:t>(e.g., chronic corticosteroid therapy, diuretic therapy, or supplemental oxygen)</a:t>
            </a:r>
            <a:r>
              <a:rPr lang="en-US" dirty="0">
                <a:solidFill>
                  <a:schemeClr val="tx1">
                    <a:lumMod val="65000"/>
                    <a:lumOff val="35000"/>
                  </a:schemeClr>
                </a:solidFill>
                <a:latin typeface="Segoe UI" panose="020B0502040204020203" pitchFamily="34" charset="0"/>
                <a:cs typeface="Segoe UI" panose="020B0502040204020203" pitchFamily="34" charset="0"/>
              </a:rPr>
              <a:t> any time during the 6-month period before the start of the second RSV season; severe immunocompromise; cystic fibrosis with either weight for length &lt;10th percentile or manifestation of severe lung disease </a:t>
            </a:r>
            <a:r>
              <a:rPr lang="en-US" sz="1200" i="1" dirty="0"/>
              <a:t>(e.g., previous hospitalization for pulmonary exacerbation in the first year of life or abnormalities on chest imaging that persist when stable)</a:t>
            </a:r>
            <a:endParaRPr lang="en-US" i="1"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Infants and children ages 8–19 months who are American Indian or Alaska Native</a:t>
            </a:r>
          </a:p>
          <a:p>
            <a:pPr marL="0" indent="0">
              <a:buFont typeface="Courier New" panose="02070309020205020404" pitchFamily="49" charset="0"/>
              <a:buNone/>
            </a:pPr>
            <a:endParaRPr lang="en-US" dirty="0">
              <a:solidFill>
                <a:schemeClr val="tx1">
                  <a:lumMod val="65000"/>
                  <a:lumOff val="35000"/>
                </a:schemeClr>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b="1" dirty="0"/>
              <a:t>1 additional dose of nirsevimab after surgery indicated for infants and children who are age-eligible and undergoing cardiac surgery with cardiopulmonary bypass</a:t>
            </a:r>
          </a:p>
          <a:p>
            <a:endParaRPr lang="en-US" dirty="0"/>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b="0" dirty="0"/>
          </a:p>
          <a:p>
            <a:pPr marL="228600" indent="-228600">
              <a:buAutoNum type="arabicPeriod"/>
            </a:pPr>
            <a:r>
              <a:rPr lang="en-US" b="0" dirty="0"/>
              <a:t>https://www.cdc.gov/vaccines/vpd/rsv/hcp/child-faqs.html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49</a:t>
            </a:fld>
            <a:endParaRPr lang="en-US"/>
          </a:p>
        </p:txBody>
      </p:sp>
    </p:spTree>
    <p:extLst>
      <p:ext uri="{BB962C8B-B14F-4D97-AF65-F5344CB8AC3E}">
        <p14:creationId xmlns:p14="http://schemas.microsoft.com/office/powerpoint/2010/main" val="332275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1" dirty="0">
                <a:latin typeface="Calibri" panose="020F0502020204030204" pitchFamily="34" charset="0"/>
                <a:cs typeface="Calibri" panose="020F0502020204030204" pitchFamily="34" charset="0"/>
              </a:rPr>
              <a:t>Ask the audience if they are familiar with the ACIP</a:t>
            </a:r>
            <a:r>
              <a:rPr lang="en-US" sz="1200" dirty="0">
                <a:latin typeface="Calibri" panose="020F0502020204030204" pitchFamily="34" charset="0"/>
                <a:cs typeface="Calibri" panose="020F0502020204030204" pitchFamily="34" charset="0"/>
              </a:rPr>
              <a:t>. If they are familiar with the ACIP  the presenter can spend a minimal amount of time on this slide. </a:t>
            </a:r>
          </a:p>
          <a:p>
            <a:pPr>
              <a:spcBef>
                <a:spcPct val="0"/>
              </a:spcBef>
            </a:pPr>
            <a:endParaRPr lang="en-US" sz="1200" dirty="0">
              <a:latin typeface="Calibri" panose="020F0502020204030204" pitchFamily="34" charset="0"/>
              <a:cs typeface="Calibri" panose="020F0502020204030204" pitchFamily="34" charset="0"/>
            </a:endParaRPr>
          </a:p>
          <a:p>
            <a:pPr>
              <a:spcBef>
                <a:spcPct val="0"/>
              </a:spcBef>
            </a:pPr>
            <a:r>
              <a:rPr lang="en-US" sz="1200" dirty="0">
                <a:latin typeface="Calibri" panose="020F0502020204030204" pitchFamily="34" charset="0"/>
                <a:cs typeface="Calibri" panose="020F0502020204030204" pitchFamily="34"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200" b="1" dirty="0">
              <a:latin typeface="Calibri" panose="020F0502020204030204" pitchFamily="34" charset="0"/>
              <a:cs typeface="Calibri" panose="020F0502020204030204" pitchFamily="34" charset="0"/>
            </a:endParaRPr>
          </a:p>
          <a:p>
            <a:pPr>
              <a:spcBef>
                <a:spcPct val="0"/>
              </a:spcBef>
            </a:pPr>
            <a:r>
              <a:rPr lang="en-US" sz="1200" dirty="0">
                <a:latin typeface="Calibri" panose="020F0502020204030204" pitchFamily="34" charset="0"/>
                <a:cs typeface="Calibri" panose="020F0502020204030204" pitchFamily="34"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200" dirty="0">
                <a:latin typeface="Calibri" panose="020F0502020204030204" pitchFamily="34" charset="0"/>
                <a:cs typeface="Calibri" panose="020F0502020204030204" pitchFamily="34" charset="0"/>
              </a:rPr>
              <a:t> </a:t>
            </a:r>
          </a:p>
          <a:p>
            <a:pPr>
              <a:spcBef>
                <a:spcPct val="0"/>
              </a:spcBef>
            </a:pPr>
            <a:r>
              <a:rPr lang="en-US" sz="1200" dirty="0">
                <a:latin typeface="Calibri" panose="020F0502020204030204" pitchFamily="34" charset="0"/>
                <a:cs typeface="Calibri" panose="020F0502020204030204" pitchFamily="34"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200" dirty="0">
                <a:latin typeface="Calibri" panose="020F0502020204030204" pitchFamily="34" charset="0"/>
                <a:cs typeface="Calibri" panose="020F0502020204030204" pitchFamily="34" charset="0"/>
              </a:rPr>
              <a:t> </a:t>
            </a:r>
          </a:p>
          <a:p>
            <a:pPr>
              <a:spcBef>
                <a:spcPct val="0"/>
              </a:spcBef>
            </a:pPr>
            <a:r>
              <a:rPr lang="en-US" sz="1200" dirty="0">
                <a:latin typeface="Calibri" panose="020F0502020204030204" pitchFamily="34" charset="0"/>
                <a:cs typeface="Calibri" panose="020F0502020204030204" pitchFamily="34"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200"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References:</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hlinkClick r:id="rId3"/>
              </a:rPr>
              <a:t>https://www.cdc.gov/vaccines/acip/members/index.html</a:t>
            </a:r>
            <a:r>
              <a:rPr lang="en-US" sz="1200" b="0" dirty="0">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a:t>
            </a:fld>
            <a:endParaRPr lang="en-US"/>
          </a:p>
        </p:txBody>
      </p:sp>
    </p:spTree>
    <p:extLst>
      <p:ext uri="{BB962C8B-B14F-4D97-AF65-F5344CB8AC3E}">
        <p14:creationId xmlns:p14="http://schemas.microsoft.com/office/powerpoint/2010/main" val="1160499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Routine vaccination</a:t>
            </a:r>
          </a:p>
          <a:p>
            <a:pPr marL="342900" indent="-342900">
              <a:buFont typeface="Arial" panose="020B0604020202020204" pitchFamily="34" charset="0"/>
              <a:buChar char="•"/>
            </a:pPr>
            <a:r>
              <a:rPr lang="en-US" dirty="0">
                <a:latin typeface="+mn-lt"/>
              </a:rPr>
              <a:t>1 dose RSV vaccine to </a:t>
            </a:r>
            <a:r>
              <a:rPr lang="en-US" b="1" dirty="0">
                <a:latin typeface="+mn-lt"/>
              </a:rPr>
              <a:t>person pregnant </a:t>
            </a:r>
            <a:r>
              <a:rPr lang="en-US" dirty="0">
                <a:latin typeface="+mn-lt"/>
              </a:rPr>
              <a:t>at 32 weeks 0 days through 36 weeks and 6 days gestation (regardless of previous RSV infection) from September through January in most of the continental United States </a:t>
            </a:r>
          </a:p>
          <a:p>
            <a:pPr marL="342900" indent="-342900">
              <a:buFont typeface="Arial" panose="020B0604020202020204" pitchFamily="34" charset="0"/>
              <a:buChar char="•"/>
            </a:pPr>
            <a:r>
              <a:rPr lang="en-US" b="1" dirty="0">
                <a:latin typeface="+mn-lt"/>
              </a:rPr>
              <a:t>RSV vaccine is not recommended for all other pregnant persons </a:t>
            </a:r>
          </a:p>
          <a:p>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Abrysvo is ONLY for pregnant persons and should not be confused with all other RSV products. Either</a:t>
            </a:r>
            <a:r>
              <a:rPr lang="en-US" dirty="0">
                <a:latin typeface="+mn-lt"/>
              </a:rPr>
              <a:t> maternal RSV vaccination </a:t>
            </a:r>
            <a:r>
              <a:rPr lang="en-US" b="1" dirty="0">
                <a:latin typeface="+mn-lt"/>
              </a:rPr>
              <a:t>or </a:t>
            </a:r>
            <a:r>
              <a:rPr lang="en-US" dirty="0">
                <a:latin typeface="+mn-lt"/>
              </a:rPr>
              <a:t>infant immunization with nirsevimab (RSV monoclonal antibody aka </a:t>
            </a:r>
            <a:r>
              <a:rPr lang="en-US" b="1" dirty="0">
                <a:latin typeface="+mn-lt"/>
              </a:rPr>
              <a:t>Beyfortus</a:t>
            </a:r>
            <a:r>
              <a:rPr lang="en-US" dirty="0">
                <a:latin typeface="+mn-lt"/>
              </a:rPr>
              <a:t>) is recommended to prevent respiratory syncytial virus lower respiratory tract infection in infants.</a:t>
            </a:r>
            <a:endParaRPr lang="en-US" b="1" dirty="0">
              <a:latin typeface="+mn-lt"/>
            </a:endParaRPr>
          </a:p>
          <a:p>
            <a:endParaRPr lang="en-US" b="1" dirty="0">
              <a:latin typeface="+mn-lt"/>
            </a:endParaRPr>
          </a:p>
          <a:p>
            <a:r>
              <a:rPr lang="en-US" b="1" dirty="0">
                <a:latin typeface="+mn-lt"/>
              </a:rPr>
              <a:t>RSV vaccination in subsequent pregnancies is currently not recommended. No data are available to inform whether additional doses are needed in later pregnancies.</a:t>
            </a:r>
          </a:p>
          <a:p>
            <a:endParaRPr lang="en-US" b="1" dirty="0">
              <a:latin typeface="+mn-lt"/>
            </a:endParaRPr>
          </a:p>
          <a:p>
            <a:endParaRPr lang="en-US" dirty="0"/>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b="0" dirty="0"/>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50</a:t>
            </a:fld>
            <a:endParaRPr lang="en-US"/>
          </a:p>
        </p:txBody>
      </p:sp>
    </p:spTree>
    <p:extLst>
      <p:ext uri="{BB962C8B-B14F-4D97-AF65-F5344CB8AC3E}">
        <p14:creationId xmlns:p14="http://schemas.microsoft.com/office/powerpoint/2010/main" val="3909864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000000"/>
                </a:solidFill>
                <a:effectLst/>
                <a:latin typeface="+mn-lt"/>
              </a:rPr>
              <a:t>JYNNEOS vaccine is licensed as a series of two doses administered 28 days (4 weeks) apart </a:t>
            </a:r>
            <a:r>
              <a:rPr lang="en-US" sz="1200" dirty="0"/>
              <a:t>to </a:t>
            </a:r>
            <a:r>
              <a:rPr lang="en-US" sz="1200" b="1" dirty="0"/>
              <a:t>adolescents aged 18 years at risk for Mpox infection based on certain sexual risk factors </a:t>
            </a: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Risk factors include: </a:t>
            </a:r>
          </a:p>
          <a:p>
            <a:pPr marL="571500" lvl="0"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Persons who are gay, bisexual, and other MSM, transgender or nonbinary people who in the past 6 months have had a new diagnosis of at least 1 sexually transmitted disease, more than 1 sex partner, sex at a commercial sex venue, and/or sex in association with a large public event in a geographic area where Mpox transmission is occurring</a:t>
            </a:r>
          </a:p>
          <a:p>
            <a:pPr marL="571500" lvl="0"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Persons who are sexual partners of the persons described above</a:t>
            </a:r>
          </a:p>
          <a:p>
            <a:pPr marL="571500" lvl="0"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Persons who anticipate experiencing any of the situations described above</a:t>
            </a:r>
          </a:p>
          <a:p>
            <a:pPr marL="228600" lvl="0" indent="0">
              <a:buFont typeface="Courier New" panose="02070309020205020404" pitchFamily="49" charset="0"/>
              <a:buNone/>
            </a:pP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The standard regimen involves a subcutaneous route of administration with an injection volume of 0.5mL. The standard regimen is the FDA-approved dosing regimen. </a:t>
            </a:r>
          </a:p>
          <a:p>
            <a:pPr marL="171450" indent="-171450" algn="l">
              <a:buFont typeface="Arial" panose="020B0604020202020204" pitchFamily="34" charset="0"/>
              <a:buChar char="•"/>
            </a:pPr>
            <a:r>
              <a:rPr lang="en-US" b="0" i="0" dirty="0">
                <a:solidFill>
                  <a:srgbClr val="000000"/>
                </a:solidFill>
                <a:effectLst/>
                <a:latin typeface="+mn-lt"/>
              </a:rPr>
              <a:t>Since August 9, 2022, the standard regimen (0.5mL subcutaneous) has also been authorized for people aged &lt;18 years under an Emergency Use Authorization.</a:t>
            </a:r>
          </a:p>
          <a:p>
            <a:pPr marL="171450" indent="-171450" algn="l">
              <a:buFont typeface="Arial" panose="020B0604020202020204" pitchFamily="34" charset="0"/>
              <a:buChar char="•"/>
            </a:pPr>
            <a:r>
              <a:rPr lang="en-US" b="0" i="0" dirty="0">
                <a:solidFill>
                  <a:srgbClr val="000000"/>
                </a:solidFill>
                <a:effectLst/>
                <a:latin typeface="+mn-lt"/>
              </a:rPr>
              <a:t>An alternative regimen (0.1mL intradermal) may be used for people age ≥18 years under an Emergency Use Authorization which was issued on August 9, 2022. The authorized alternative regimen involves an intradermal (ID) route of administration with an injection volume of 0.1mL. The alternative regimen, when feasible, is preferred because this could increase the number of available JYNNEOS vaccine doses by up to five-fold. </a:t>
            </a:r>
          </a:p>
          <a:p>
            <a:pPr marL="171450" indent="-171450" algn="l">
              <a:buFont typeface="Arial" panose="020B0604020202020204" pitchFamily="34" charset="0"/>
              <a:buChar char="•"/>
            </a:pPr>
            <a:r>
              <a:rPr lang="en-US" b="0" i="0" dirty="0">
                <a:solidFill>
                  <a:srgbClr val="000000"/>
                </a:solidFill>
                <a:effectLst/>
                <a:latin typeface="+mn-lt"/>
              </a:rPr>
              <a:t>Either the standard (0.5mL subcutaneous) or the alternative (0.1mL ID) regimen may be used. Providers may discuss with patients to determine which route of administration each patient prefers.</a:t>
            </a:r>
          </a:p>
          <a:p>
            <a:pPr algn="l">
              <a:buFont typeface="Arial" panose="020B0604020202020204" pitchFamily="34" charset="0"/>
              <a:buNone/>
            </a:pP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Simultaneous administration with other vaccines: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JYNNEOS typically may be administered </a:t>
            </a:r>
            <a:r>
              <a:rPr lang="en-US" b="0" i="0" u="none" dirty="0">
                <a:solidFill>
                  <a:srgbClr val="000000"/>
                </a:solidFill>
                <a:effectLst/>
                <a:latin typeface="+mn-lt"/>
              </a:rPr>
              <a:t>without minimum intervals in between</a:t>
            </a:r>
            <a:r>
              <a:rPr lang="en-US" b="0" i="0" dirty="0">
                <a:solidFill>
                  <a:srgbClr val="000000"/>
                </a:solidFill>
                <a:effectLst/>
                <a:latin typeface="+mn-lt"/>
              </a:rPr>
              <a:t> most other vaccines, including simultaneous administration of JYNNEOS and other vaccines on the same day.</a:t>
            </a:r>
          </a:p>
          <a:p>
            <a:pPr marL="171450" indent="-171450" algn="l">
              <a:buFont typeface="Arial" panose="020B0604020202020204" pitchFamily="34" charset="0"/>
              <a:buChar char="•"/>
            </a:pPr>
            <a:r>
              <a:rPr lang="en-US" b="1" i="0" dirty="0">
                <a:solidFill>
                  <a:srgbClr val="000000"/>
                </a:solidFill>
                <a:effectLst/>
                <a:latin typeface="+mn-lt"/>
              </a:rPr>
              <a:t>Simultaneous administration of COVID-19 vaccines and an orthopoxvirus vaccine (JYNNEOS or ACAM2000)</a:t>
            </a:r>
          </a:p>
          <a:p>
            <a:pPr marL="628650" lvl="1" indent="-171450" algn="l">
              <a:buFont typeface="Arial" panose="020B0604020202020204" pitchFamily="34" charset="0"/>
              <a:buChar char="•"/>
            </a:pPr>
            <a:r>
              <a:rPr lang="en-US" b="0" i="0" dirty="0">
                <a:solidFill>
                  <a:srgbClr val="000000"/>
                </a:solidFill>
                <a:effectLst/>
                <a:latin typeface="+mn-lt"/>
              </a:rPr>
              <a:t>There is no required minimum interval between receiving a dose of any COVID-19 vaccine and an orthopoxvirus vaccine, either JYNNEOS or ACAM2000 vaccine (e.g., for mpox prevention), regardless of which vaccine is administered first.</a:t>
            </a:r>
          </a:p>
          <a:p>
            <a:pPr marL="628650" lvl="1" indent="-171450" algn="l">
              <a:buFont typeface="Arial" panose="020B0604020202020204" pitchFamily="34" charset="0"/>
              <a:buChar char="•"/>
            </a:pPr>
            <a:r>
              <a:rPr lang="en-US" b="0" i="0" dirty="0">
                <a:solidFill>
                  <a:srgbClr val="000000"/>
                </a:solidFill>
                <a:effectLst/>
                <a:latin typeface="+mn-lt"/>
              </a:rPr>
              <a:t>Use of JYNNEOS vaccine should be prioritized over ACAM2000 when co-administering a COVID-19 vaccine and an orthopoxvirus vaccine.</a:t>
            </a:r>
          </a:p>
          <a:p>
            <a:pPr marL="628650" lvl="1" indent="-171450" algn="l">
              <a:buFont typeface="Arial" panose="020B0604020202020204" pitchFamily="34" charset="0"/>
              <a:buChar char="•"/>
            </a:pPr>
            <a:r>
              <a:rPr lang="en-US" b="1" i="1" dirty="0">
                <a:solidFill>
                  <a:srgbClr val="000000"/>
                </a:solidFill>
                <a:effectLst/>
                <a:latin typeface="+mn-lt"/>
              </a:rPr>
              <a:t>People, particularly adolescent or young adult males, who are recommended to receive both vaccines might consider waiting 4 weeks between vaccines. This is because of the observed risk for myocarditis and pericarditis after receipt of ACAM2000 orthopoxvirus vaccine and COVID-19 vaccines, and the hypothetical risk for myocarditis and pericarditis after JYNNEOS vaccine. However, if a patient’s risk for mpox or severe disease due to COVID-19 is increased, administration of mpox and COVID-19 vaccines should not be delayed.</a:t>
            </a:r>
            <a:endParaRPr lang="en-US" dirty="0"/>
          </a:p>
          <a:p>
            <a:endParaRPr lang="en-US" dirty="0"/>
          </a:p>
          <a:p>
            <a:endParaRPr lang="en-US" dirty="0"/>
          </a:p>
          <a:p>
            <a:r>
              <a:rPr 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a:t>
            </a:r>
            <a:r>
              <a:rPr lang="en-US" sz="1200" dirty="0">
                <a:latin typeface="Segoe UI" panose="020B0502040204020203" pitchFamily="34" charset="0"/>
                <a:cs typeface="Segoe UI" panose="020B0502040204020203" pitchFamily="34" charset="0"/>
                <a:hlinkClick r:id="rId3"/>
              </a:rPr>
              <a:t>https://www.cdc.gov/poxvirus/mpox/interim-considerations/jynneos-vaccine.html</a:t>
            </a:r>
            <a:r>
              <a:rPr lang="en-US" sz="1200" dirty="0">
                <a:latin typeface="Segoe UI" panose="020B0502040204020203" pitchFamily="34" charset="0"/>
                <a:cs typeface="Segoe UI" panose="020B0502040204020203" pitchFamily="34" charset="0"/>
              </a:rPr>
              <a:t> </a:t>
            </a:r>
          </a:p>
          <a:p>
            <a:endParaRPr lang="en-US" b="0" dirty="0"/>
          </a:p>
        </p:txBody>
      </p:sp>
      <p:sp>
        <p:nvSpPr>
          <p:cNvPr id="4" name="Slide Number Placeholder 3"/>
          <p:cNvSpPr>
            <a:spLocks noGrp="1"/>
          </p:cNvSpPr>
          <p:nvPr>
            <p:ph type="sldNum" sz="quarter" idx="5"/>
          </p:nvPr>
        </p:nvSpPr>
        <p:spPr/>
        <p:txBody>
          <a:bodyPr/>
          <a:lstStyle/>
          <a:p>
            <a:fld id="{42FBD0A8-3735-4B25-B0D5-9F9DB832A547}" type="slidenum">
              <a:rPr lang="en-US" smtClean="0"/>
              <a:t>51</a:t>
            </a:fld>
            <a:endParaRPr lang="en-US"/>
          </a:p>
        </p:txBody>
      </p:sp>
    </p:spTree>
    <p:extLst>
      <p:ext uri="{BB962C8B-B14F-4D97-AF65-F5344CB8AC3E}">
        <p14:creationId xmlns:p14="http://schemas.microsoft.com/office/powerpoint/2010/main" val="1402421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The cover page of the adult schedule now includes:</a:t>
            </a:r>
          </a:p>
          <a:p>
            <a:pPr algn="l"/>
            <a:r>
              <a:rPr lang="en-US" b="0" i="0" dirty="0">
                <a:solidFill>
                  <a:srgbClr val="000000"/>
                </a:solidFill>
                <a:effectLst/>
                <a:latin typeface="+mn-lt"/>
              </a:rPr>
              <a:t>• A fifth step in the “How to Use the Adult Immunization Schedule” box was added directing health care providers to review the new addendum section that lists new or updated ACIP recommendations that occur before the next annual update to the adult immunization schedule.</a:t>
            </a:r>
          </a:p>
          <a:p>
            <a:pPr algn="l"/>
            <a:r>
              <a:rPr lang="en-US" b="0" i="0" dirty="0">
                <a:solidFill>
                  <a:srgbClr val="000000"/>
                </a:solidFill>
                <a:effectLst/>
                <a:latin typeface="+mn-lt"/>
              </a:rPr>
              <a:t>• Information on injury claims, travel vaccine recommendations and a hyperlink to the 2024 child and adolescent immunization schedule was removed from the Cover Page and moved to a new “Additional Information” section on the first page of the Notes. This was done to harmonize presentation of this information with the 2024 child and adolescent immunization schedule.</a:t>
            </a:r>
          </a:p>
          <a:p>
            <a:pPr algn="l"/>
            <a:r>
              <a:rPr lang="en-US" b="0" i="0" dirty="0">
                <a:solidFill>
                  <a:srgbClr val="000000"/>
                </a:solidFill>
                <a:effectLst/>
                <a:latin typeface="+mn-lt"/>
              </a:rPr>
              <a:t>• Mpox (Jynneos), pentavalent meningococcal vaccine (MenACWY-TT/MenB-FHbp [Penbraya]), and RSV vaccines (Abrysvo [Pfizer Inc.] and Arexvy [GSK]) were added to the table of vaccine abbreviations and trade names.</a:t>
            </a:r>
          </a:p>
          <a:p>
            <a:pPr algn="l"/>
            <a:r>
              <a:rPr lang="en-US" b="0" i="0" dirty="0">
                <a:solidFill>
                  <a:srgbClr val="000000"/>
                </a:solidFill>
                <a:effectLst/>
                <a:latin typeface="+mn-lt"/>
              </a:rPr>
              <a:t>• MenACWY-D (Menactra) was removed from the table of vaccine abbreviations and trade names because it is no longer distributed in the United States, and any remaining doses of this product expired in October 2023.</a:t>
            </a:r>
          </a:p>
          <a:p>
            <a:pPr algn="l"/>
            <a:r>
              <a:rPr lang="en-US" b="0" i="0" dirty="0">
                <a:solidFill>
                  <a:srgbClr val="000000"/>
                </a:solidFill>
                <a:effectLst/>
                <a:latin typeface="+mn-lt"/>
              </a:rPr>
              <a:t>• The bivalent mRNA COVID-19 vaccines were removed from the table of vaccine abbreviations and trade names because current mRNA COVID-19 vaccines are all monovalent, and the bivalent mRNA COVID-19 vaccines used in the United States during 2022–2023 are no longer recommended.</a:t>
            </a:r>
          </a:p>
          <a:p>
            <a:endParaRPr lang="en-US" sz="1200" b="1" dirty="0">
              <a:latin typeface="+mn-lt"/>
            </a:endParaRPr>
          </a:p>
          <a:p>
            <a:r>
              <a:rPr lang="en-US"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1. </a:t>
            </a: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pPr algn="l"/>
            <a:endParaRPr lang="en-US" sz="10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53</a:t>
            </a:fld>
            <a:endParaRPr lang="en-US"/>
          </a:p>
        </p:txBody>
      </p:sp>
    </p:spTree>
    <p:extLst>
      <p:ext uri="{BB962C8B-B14F-4D97-AF65-F5344CB8AC3E}">
        <p14:creationId xmlns:p14="http://schemas.microsoft.com/office/powerpoint/2010/main" val="3050567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i="0" dirty="0">
                <a:solidFill>
                  <a:srgbClr val="000000"/>
                </a:solidFill>
                <a:effectLst/>
                <a:latin typeface="+mn-lt"/>
              </a:rPr>
              <a:t>Changes to Table 1 for the 2024 Adult Immunization Schedule include:</a:t>
            </a:r>
          </a:p>
          <a:p>
            <a:pPr marL="171450" indent="-171450" algn="l">
              <a:buFont typeface="Arial" panose="020B0604020202020204" pitchFamily="34" charset="0"/>
              <a:buChar char="•"/>
            </a:pPr>
            <a:r>
              <a:rPr lang="en-US" b="1" i="0" dirty="0">
                <a:solidFill>
                  <a:srgbClr val="000000"/>
                </a:solidFill>
                <a:effectLst/>
                <a:latin typeface="+mn-lt"/>
              </a:rPr>
              <a:t>COVID-19 row:</a:t>
            </a:r>
            <a:r>
              <a:rPr lang="en-US" b="0" i="0" dirty="0">
                <a:solidFill>
                  <a:srgbClr val="000000"/>
                </a:solidFill>
                <a:effectLst/>
                <a:latin typeface="+mn-lt"/>
              </a:rPr>
              <a:t> The text overlay was revised to reflect updated vaccination recommendations. This text overlay now states, “1 or more doses of updated (2023–2024 Formula) vaccine.”</a:t>
            </a:r>
          </a:p>
          <a:p>
            <a:pPr marL="171450" indent="-171450" algn="l">
              <a:buFont typeface="Arial" panose="020B0604020202020204" pitchFamily="34" charset="0"/>
              <a:buChar char="•"/>
            </a:pPr>
            <a:r>
              <a:rPr lang="en-US" b="1" i="0" dirty="0">
                <a:solidFill>
                  <a:srgbClr val="000000"/>
                </a:solidFill>
                <a:effectLst/>
                <a:latin typeface="+mn-lt"/>
              </a:rPr>
              <a:t>RSV row:</a:t>
            </a:r>
            <a:r>
              <a:rPr lang="en-US" b="0" i="0" dirty="0">
                <a:solidFill>
                  <a:srgbClr val="000000"/>
                </a:solidFill>
                <a:effectLst/>
                <a:latin typeface="+mn-lt"/>
              </a:rPr>
              <a:t> The RSV vaccination is a new addition to this table. The color of this row is purple for adults aged 19–49 years, with overlaying text “seasonal administration during pregnancy,” reflecting the recommendation for the use of Abrysvo (Pfizer Inc.) during 32–36 weeks’ gestation. The row is light blue for adults aged ≥60 years, indicating that the recommendation for RSV vaccination with either Abrysvo (Pfizer Inc.) or Arexvy (GSK) among adults aged ≥60 years is based on shared clinical decision-making.</a:t>
            </a:r>
          </a:p>
          <a:p>
            <a:pPr marL="171450" indent="-171450" algn="l">
              <a:buFont typeface="Arial" panose="020B0604020202020204" pitchFamily="34" charset="0"/>
              <a:buChar char="•"/>
            </a:pPr>
            <a:r>
              <a:rPr lang="en-US" b="1" i="0" dirty="0">
                <a:solidFill>
                  <a:srgbClr val="000000"/>
                </a:solidFill>
                <a:effectLst/>
                <a:latin typeface="+mn-lt"/>
              </a:rPr>
              <a:t>Mpox row</a:t>
            </a:r>
            <a:r>
              <a:rPr lang="en-US" b="0" i="0" dirty="0">
                <a:solidFill>
                  <a:srgbClr val="000000"/>
                </a:solidFill>
                <a:effectLst/>
                <a:latin typeface="+mn-lt"/>
              </a:rPr>
              <a:t>: A new row was added for Jynneos, with a purple bar across all ages reflecting the risk-based recommendation for Mpox vaccination.</a:t>
            </a:r>
          </a:p>
          <a:p>
            <a:endParaRPr lang="en-US" dirty="0"/>
          </a:p>
          <a:p>
            <a:r>
              <a:rPr lang="en-US"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1. </a:t>
            </a: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54</a:t>
            </a:fld>
            <a:endParaRPr lang="en-US"/>
          </a:p>
        </p:txBody>
      </p:sp>
    </p:spTree>
    <p:extLst>
      <p:ext uri="{BB962C8B-B14F-4D97-AF65-F5344CB8AC3E}">
        <p14:creationId xmlns:p14="http://schemas.microsoft.com/office/powerpoint/2010/main" val="265966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Changes to Table 2 for the 2024 Adult Immunization Schedule include:</a:t>
            </a: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/A header sentence was added to Table 2 stating that medical conditions or indications are often not mutually exclusive and advising health care providers to review all relevant columns in the table if multiple conditions or indications are present.</a:t>
            </a:r>
          </a:p>
          <a:p>
            <a:pPr marL="171450" indent="-171450" algn="l">
              <a:buFont typeface="Arial" panose="020B0604020202020204" pitchFamily="34" charset="0"/>
              <a:buChar char="•"/>
            </a:pPr>
            <a:r>
              <a:rPr lang="en-US" b="1" i="0" dirty="0">
                <a:solidFill>
                  <a:srgbClr val="000000"/>
                </a:solidFill>
                <a:effectLst/>
                <a:latin typeface="+mn-lt"/>
              </a:rPr>
              <a:t>Legend:</a:t>
            </a:r>
            <a:r>
              <a:rPr lang="en-US" b="0" i="0" dirty="0">
                <a:solidFill>
                  <a:srgbClr val="000000"/>
                </a:solidFill>
                <a:effectLst/>
                <a:latin typeface="+mn-lt"/>
              </a:rPr>
              <a:t> The definitions of the yellow, purple, and gray colors in the legend were revised. The new definitions of these colors are intended to be more focused and narrower, such that the recommendation for vaccination based on that medical indication is more readily apparent. In addition, brown was introduced as a new legend color, indicating that additional doses of vaccine might be necessary based on medical condition or other indication. To account for these revised color definitions, many of the vaccine rows in Table 2 were recolored.</a:t>
            </a:r>
          </a:p>
          <a:p>
            <a:pPr marL="171450" indent="-171450" algn="l">
              <a:buFont typeface="Arial" panose="020B0604020202020204" pitchFamily="34" charset="0"/>
              <a:buChar char="•"/>
            </a:pPr>
            <a:r>
              <a:rPr lang="en-US" b="1" i="0" dirty="0">
                <a:solidFill>
                  <a:srgbClr val="000000"/>
                </a:solidFill>
                <a:effectLst/>
                <a:latin typeface="+mn-lt"/>
              </a:rPr>
              <a:t>HepB row:</a:t>
            </a:r>
            <a:r>
              <a:rPr lang="en-US" b="0" i="0" dirty="0">
                <a:solidFill>
                  <a:srgbClr val="000000"/>
                </a:solidFill>
                <a:effectLst/>
                <a:latin typeface="+mn-lt"/>
              </a:rPr>
              <a:t> Under the diabetes column, a blue bar was added to indicate that the recommendation for vaccination for persons aged ≥60 years with diabetes is based on shared clinical decision-making.</a:t>
            </a:r>
          </a:p>
          <a:p>
            <a:pPr marL="171450" indent="-171450" algn="l">
              <a:buFont typeface="Arial" panose="020B0604020202020204" pitchFamily="34" charset="0"/>
              <a:buChar char="•"/>
            </a:pPr>
            <a:r>
              <a:rPr lang="en-US" b="0" i="0" dirty="0">
                <a:solidFill>
                  <a:srgbClr val="000000"/>
                </a:solidFill>
                <a:effectLst/>
                <a:latin typeface="+mn-lt"/>
              </a:rPr>
              <a:t> </a:t>
            </a:r>
            <a:r>
              <a:rPr lang="en-US" b="1" i="0" dirty="0">
                <a:solidFill>
                  <a:srgbClr val="000000"/>
                </a:solidFill>
                <a:effectLst/>
                <a:latin typeface="+mn-lt"/>
              </a:rPr>
              <a:t>RSV row:</a:t>
            </a:r>
            <a:r>
              <a:rPr lang="en-US" b="0" i="0" dirty="0">
                <a:solidFill>
                  <a:srgbClr val="000000"/>
                </a:solidFill>
                <a:effectLst/>
                <a:latin typeface="+mn-lt"/>
              </a:rPr>
              <a:t> The RSV vaccination is a new addition to this table. For use during pregnancy, the color is yellow with overlaying text of “seasonal administration” to indicate that the use of Abrysvo (Pfizer Inc.) in pregnancy is based on RSV seasonality. For the rest of the medical indications listed, the color is light blue reflecting that the recommendation for vaccination among adults aged ≥60 years is based on shared clinical decision-making.</a:t>
            </a:r>
          </a:p>
          <a:p>
            <a:pPr marL="171450" indent="-171450" algn="l">
              <a:buFont typeface="Arial" panose="020B0604020202020204" pitchFamily="34" charset="0"/>
              <a:buChar char="•"/>
            </a:pPr>
            <a:r>
              <a:rPr lang="en-US" b="1" i="0" dirty="0">
                <a:solidFill>
                  <a:srgbClr val="000000"/>
                </a:solidFill>
                <a:effectLst/>
                <a:latin typeface="+mn-lt"/>
              </a:rPr>
              <a:t>Mpox row:</a:t>
            </a:r>
            <a:r>
              <a:rPr lang="en-US" b="0" i="0" dirty="0">
                <a:solidFill>
                  <a:srgbClr val="000000"/>
                </a:solidFill>
                <a:effectLst/>
                <a:latin typeface="+mn-lt"/>
              </a:rPr>
              <a:t> A new row was added for Jynneos. Across all medical indications listed, the entire row is purple reflecting the risk-based recommendation for Mpox vaccination. In the pregnancy column, an overlaying text “See Notes” was added to encourage health care providers to review the pregnancy bullet in the Mpox vaccination notes.</a:t>
            </a:r>
          </a:p>
          <a:p>
            <a:pPr marL="171450" indent="-171450" algn="l">
              <a:buFont typeface="Arial" panose="020B0604020202020204" pitchFamily="34" charset="0"/>
              <a:buChar char="•"/>
            </a:pPr>
            <a:endParaRPr lang="en-US" b="0" i="0" dirty="0">
              <a:solidFill>
                <a:srgbClr val="000000"/>
              </a:solidFill>
              <a:effectLst/>
              <a:latin typeface="+mn-lt"/>
            </a:endParaRPr>
          </a:p>
          <a:p>
            <a:r>
              <a:rPr lang="en-US"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1. </a:t>
            </a: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pPr marL="0" indent="0" algn="l">
              <a:buFont typeface="Arial" panose="020B0604020202020204" pitchFamily="34" charset="0"/>
              <a:buNone/>
            </a:pPr>
            <a:endParaRPr lang="en-US"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55</a:t>
            </a:fld>
            <a:endParaRPr lang="en-US"/>
          </a:p>
        </p:txBody>
      </p:sp>
    </p:spTree>
    <p:extLst>
      <p:ext uri="{BB962C8B-B14F-4D97-AF65-F5344CB8AC3E}">
        <p14:creationId xmlns:p14="http://schemas.microsoft.com/office/powerpoint/2010/main" val="2301274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Changes to Notes for the 2024 Adult Immunization Schedule include:</a:t>
            </a: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A new “Additional Information” section now begins the Notes section of the 2024 adult immunization schedule. This section mirrors the “Additional Information” section in the Notes section of the 2024 child and adolescent immunization schedule and contains similar information. Bullets that were previously on the Cover Page (such as injury claims and travel vaccine recommendations, etc.) have now been incorporated into the new “Additional Information” section of the Notes section. The text for vaccine injury compensation was revised to add Mpox and RSV to the list of vaccines not covered by the National Vaccine Injury Compensation Program. Mpox is covered by the Countermeasures Injury Compensation Program.</a:t>
            </a:r>
          </a:p>
          <a:p>
            <a:pPr marL="171450" indent="-171450" algn="l">
              <a:buFont typeface="Arial" panose="020B0604020202020204" pitchFamily="34" charset="0"/>
              <a:buChar char="•"/>
            </a:pPr>
            <a:r>
              <a:rPr lang="en-US" b="1" i="0" dirty="0">
                <a:solidFill>
                  <a:srgbClr val="000000"/>
                </a:solidFill>
                <a:effectLst/>
                <a:latin typeface="+mn-lt"/>
              </a:rPr>
              <a:t>COVID-19</a:t>
            </a:r>
            <a:r>
              <a:rPr lang="en-US" b="0" i="0" dirty="0">
                <a:solidFill>
                  <a:srgbClr val="000000"/>
                </a:solidFill>
                <a:effectLst/>
                <a:latin typeface="+mn-lt"/>
              </a:rPr>
              <a:t>: All adults are now recommended to receive at least 1 dose of an updated (2023–2024 Formula) COVID-19 vaccine. The number of doses needed and intervals between doses might vary based on a patient’s previous vaccination history, immunocompromise status, and the vaccine product used. In addition, the COVID-19 notes section is divided into a “Routine vaccination” section that describes the vaccination recommendations for the general population and a “Special situations” section that describes the vaccine recommendations for persons who are moderately or severely immunocompromised.</a:t>
            </a:r>
          </a:p>
          <a:p>
            <a:pPr marL="171450" indent="-171450" algn="l">
              <a:buFont typeface="Arial" panose="020B0604020202020204" pitchFamily="34" charset="0"/>
              <a:buChar char="•"/>
            </a:pPr>
            <a:r>
              <a:rPr lang="en-US" b="1" i="0" dirty="0">
                <a:solidFill>
                  <a:srgbClr val="000000"/>
                </a:solidFill>
                <a:effectLst/>
                <a:latin typeface="+mn-lt"/>
              </a:rPr>
              <a:t>HepA</a:t>
            </a:r>
            <a:r>
              <a:rPr lang="en-US" b="0" i="0" dirty="0">
                <a:solidFill>
                  <a:srgbClr val="000000"/>
                </a:solidFill>
                <a:effectLst/>
                <a:latin typeface="+mn-lt"/>
              </a:rPr>
              <a:t>: To better align the language with ACIP policy, the bullet in the “Routine vaccination” section was revised to, “Any person who is not fully vaccinated and requests vaccination.” The HepA vaccine regimen is described in detail later in that bullet.</a:t>
            </a:r>
          </a:p>
          <a:p>
            <a:pPr marL="171450" indent="-171450" algn="l">
              <a:buFont typeface="Arial" panose="020B0604020202020204" pitchFamily="34" charset="0"/>
              <a:buChar char="•"/>
            </a:pPr>
            <a:r>
              <a:rPr lang="en-US" b="1" i="0" dirty="0">
                <a:solidFill>
                  <a:srgbClr val="000000"/>
                </a:solidFill>
                <a:effectLst/>
                <a:latin typeface="+mn-lt"/>
              </a:rPr>
              <a:t>HepB</a:t>
            </a:r>
            <a:r>
              <a:rPr lang="en-US" b="0" i="0" dirty="0">
                <a:solidFill>
                  <a:srgbClr val="000000"/>
                </a:solidFill>
                <a:effectLst/>
                <a:latin typeface="+mn-lt"/>
              </a:rPr>
              <a:t>: In the “Routine vaccination” section, additional context and details were added to the bullets describing the risk-based vaccination recommendation for persons aged ≥60 years. In addition, a note was added at the end of the “Routine vaccination” section describing the shared clinical decision-making recommendation for persons aged ≥60 years with diabetes.</a:t>
            </a:r>
          </a:p>
          <a:p>
            <a:pPr marL="171450" indent="-171450" algn="l">
              <a:buFont typeface="Arial" panose="020B0604020202020204" pitchFamily="34" charset="0"/>
              <a:buChar char="•"/>
            </a:pPr>
            <a:r>
              <a:rPr lang="en-US" b="1" i="0" dirty="0">
                <a:solidFill>
                  <a:srgbClr val="000000"/>
                </a:solidFill>
                <a:effectLst/>
                <a:latin typeface="+mn-lt"/>
              </a:rPr>
              <a:t>HPV:</a:t>
            </a:r>
            <a:r>
              <a:rPr lang="en-US" b="0" i="0" dirty="0">
                <a:solidFill>
                  <a:srgbClr val="000000"/>
                </a:solidFill>
                <a:effectLst/>
                <a:latin typeface="+mn-lt"/>
              </a:rPr>
              <a:t> In the “Routine vaccination” section, the guidance on interrupted schedules was removed because that information is presented on the Cover Page. Age ranges were reordered to be in chronological order. In addition, to improve clarity, the words “of any valency” were added to the bullet, “No additional dose recommended when any HPV vaccine series </a:t>
            </a:r>
            <a:r>
              <a:rPr lang="en-US" b="0" i="1" dirty="0">
                <a:solidFill>
                  <a:srgbClr val="000000"/>
                </a:solidFill>
                <a:effectLst/>
                <a:latin typeface="+mn-lt"/>
              </a:rPr>
              <a:t>of any valency</a:t>
            </a:r>
            <a:r>
              <a:rPr lang="en-US" b="0" i="0" dirty="0">
                <a:solidFill>
                  <a:srgbClr val="000000"/>
                </a:solidFill>
                <a:effectLst/>
                <a:latin typeface="+mn-lt"/>
              </a:rPr>
              <a:t> has been completed using the recommended dosing intervals.” Lastly, a link to a resource was added to assist health care providers with shared clinical decision-making recommendations for HPV vaccination.</a:t>
            </a:r>
          </a:p>
          <a:p>
            <a:endParaRPr lang="en-US" dirty="0"/>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Adults Aged 19 Years or Older — United States, 2024, </a:t>
            </a:r>
            <a:r>
              <a:rPr lang="en-US" b="0" i="0" dirty="0">
                <a:solidFill>
                  <a:srgbClr val="222222"/>
                </a:solidFill>
                <a:effectLst/>
                <a:latin typeface="Open Sans" panose="020B0606030504020204" pitchFamily="34" charset="0"/>
              </a:rPr>
              <a:t>MMWR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73(1);11-15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56</a:t>
            </a:fld>
            <a:endParaRPr lang="en-US"/>
          </a:p>
        </p:txBody>
      </p:sp>
    </p:spTree>
    <p:extLst>
      <p:ext uri="{BB962C8B-B14F-4D97-AF65-F5344CB8AC3E}">
        <p14:creationId xmlns:p14="http://schemas.microsoft.com/office/powerpoint/2010/main" val="2755713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Changes to Notes for the 2024 Adult Immunization Schedule continued:</a:t>
            </a: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Influenza</a:t>
            </a:r>
            <a:r>
              <a:rPr lang="en-US" b="0" i="0" dirty="0">
                <a:solidFill>
                  <a:srgbClr val="000000"/>
                </a:solidFill>
                <a:effectLst/>
                <a:latin typeface="+mn-lt"/>
              </a:rPr>
              <a:t>: A hyperlink to the 2023–24 influenza recommendations and a bullet regarding the 2024–25 influenza recommendations were added. In the “Special situations” section, all bullets that discuss history of egg allergy were removed, and a note was added at the end of the “Special situations” section stating that persons with a history of egg allergy can be vaccinated with any influenza vaccine indicated for the recipient’s age and health status (</a:t>
            </a:r>
            <a:r>
              <a:rPr lang="en-US" b="0" i="1" dirty="0">
                <a:solidFill>
                  <a:srgbClr val="000000"/>
                </a:solidFill>
                <a:effectLst/>
                <a:latin typeface="+mn-lt"/>
              </a:rPr>
              <a:t>4</a:t>
            </a:r>
            <a:r>
              <a:rPr lang="en-US" b="0" i="0" dirty="0">
                <a:solidFill>
                  <a:srgbClr val="000000"/>
                </a:solidFill>
                <a:effectLst/>
                <a:latin typeface="+mn-lt"/>
              </a:rPr>
              <a:t>). Finally, the bullet describing Guillain-Barré syndrome was removed because this information is presented in the Appendix section on contradictions and precautions.</a:t>
            </a:r>
          </a:p>
          <a:p>
            <a:pPr marL="171450" indent="-171450" algn="l">
              <a:buFont typeface="Arial" panose="020B0604020202020204" pitchFamily="34" charset="0"/>
              <a:buChar char="•"/>
            </a:pPr>
            <a:r>
              <a:rPr lang="en-US" b="1" i="0" dirty="0">
                <a:solidFill>
                  <a:srgbClr val="000000"/>
                </a:solidFill>
                <a:effectLst/>
                <a:latin typeface="+mn-lt"/>
              </a:rPr>
              <a:t>MMR</a:t>
            </a:r>
            <a:r>
              <a:rPr lang="en-US" b="0" i="0" dirty="0">
                <a:solidFill>
                  <a:srgbClr val="000000"/>
                </a:solidFill>
                <a:effectLst/>
                <a:latin typeface="+mn-lt"/>
              </a:rPr>
              <a:t>: Minor changes were made to the “Routine vaccination” section to improve language clarity.</a:t>
            </a:r>
          </a:p>
          <a:p>
            <a:pPr marL="171450" indent="-171450" algn="l">
              <a:buFont typeface="Arial" panose="020B0604020202020204" pitchFamily="34" charset="0"/>
              <a:buChar char="•"/>
            </a:pPr>
            <a:r>
              <a:rPr lang="en-US" b="1" i="0" dirty="0">
                <a:solidFill>
                  <a:srgbClr val="000000"/>
                </a:solidFill>
                <a:effectLst/>
                <a:latin typeface="+mn-lt"/>
              </a:rPr>
              <a:t>Meningococcal</a:t>
            </a:r>
            <a:r>
              <a:rPr lang="en-US" b="0" i="0" dirty="0">
                <a:solidFill>
                  <a:srgbClr val="000000"/>
                </a:solidFill>
                <a:effectLst/>
                <a:latin typeface="+mn-lt"/>
              </a:rPr>
              <a:t>: All references to Menactra were removed because this product is no longer distributed in the United States. A link to a resource was added to assist health care providers with shared clinical decision-making recommendations for MenB vaccination. Lastly, information about the use of the newly licensed pentavalent meningococcal vaccine (Penbraya) is provided at the end of the meningococcal notes section.</a:t>
            </a:r>
          </a:p>
          <a:p>
            <a:pPr marL="171450" indent="-171450" algn="l">
              <a:buFont typeface="Arial" panose="020B0604020202020204" pitchFamily="34" charset="0"/>
              <a:buChar char="•"/>
            </a:pPr>
            <a:r>
              <a:rPr lang="en-US" b="1" i="0" dirty="0">
                <a:solidFill>
                  <a:srgbClr val="000000"/>
                </a:solidFill>
                <a:effectLst/>
                <a:latin typeface="+mn-lt"/>
              </a:rPr>
              <a:t>Mpox:</a:t>
            </a:r>
            <a:r>
              <a:rPr lang="en-US" b="0" i="0" dirty="0">
                <a:solidFill>
                  <a:srgbClr val="000000"/>
                </a:solidFill>
                <a:effectLst/>
                <a:latin typeface="+mn-lt"/>
              </a:rPr>
              <a:t> Mpox vaccination is a new addition to the Notes section of the adult immunization schedule. Risk factors that warrant routine Jynneos vaccination are listed. Bullets about the use of Jynneos among health care providers and in pregnant persons are provided at the end of the Mpox notes section.</a:t>
            </a:r>
          </a:p>
          <a:p>
            <a:pPr marL="171450" indent="-171450" algn="l">
              <a:buFont typeface="Arial" panose="020B0604020202020204" pitchFamily="34" charset="0"/>
              <a:buChar char="•"/>
            </a:pPr>
            <a:r>
              <a:rPr lang="en-US" b="1" i="0" dirty="0">
                <a:solidFill>
                  <a:srgbClr val="000000"/>
                </a:solidFill>
                <a:effectLst/>
                <a:latin typeface="+mn-lt"/>
              </a:rPr>
              <a:t>Pneumococcal:</a:t>
            </a:r>
            <a:r>
              <a:rPr lang="en-US" b="0" i="0" dirty="0">
                <a:solidFill>
                  <a:srgbClr val="000000"/>
                </a:solidFill>
                <a:effectLst/>
                <a:latin typeface="+mn-lt"/>
              </a:rPr>
              <a:t> Minor edits were made throughout the “Routine vaccination” and “Special situations” sections to provide clarity on the guidance and minimum intervals between doses of pneumococcal vaccines.</a:t>
            </a:r>
          </a:p>
          <a:p>
            <a:pPr marL="171450" indent="-171450" algn="l">
              <a:buFont typeface="Arial" panose="020B0604020202020204" pitchFamily="34" charset="0"/>
              <a:buChar char="•"/>
            </a:pPr>
            <a:r>
              <a:rPr lang="en-US" b="1" i="0" dirty="0">
                <a:solidFill>
                  <a:srgbClr val="000000"/>
                </a:solidFill>
                <a:effectLst/>
                <a:latin typeface="+mn-lt"/>
              </a:rPr>
              <a:t>Poliovirus</a:t>
            </a:r>
            <a:r>
              <a:rPr lang="en-US" b="0" i="0" dirty="0">
                <a:solidFill>
                  <a:srgbClr val="000000"/>
                </a:solidFill>
                <a:effectLst/>
                <a:latin typeface="+mn-lt"/>
              </a:rPr>
              <a:t>: Additional context was added to the “Routine vaccination” section. This section now calls for adults who are known or suspected to be unvaccinated or incompletely vaccinated to complete the 3-dose IPV primary vaccination series. A statement was added stating that most adults who were born and raised in the United States can assume that they were vaccinated against polio as children. The “Special situations” section describes administering a one-time, lifetime IPV booster dose to adults who have completed the primary series and who are at increased risk for exposure to poliovirus.</a:t>
            </a:r>
          </a:p>
          <a:p>
            <a:pPr marL="171450" indent="-171450" algn="l">
              <a:buFont typeface="Arial" panose="020B0604020202020204" pitchFamily="34" charset="0"/>
              <a:buChar char="•"/>
            </a:pPr>
            <a:r>
              <a:rPr lang="en-US" b="1" i="0" dirty="0">
                <a:solidFill>
                  <a:srgbClr val="000000"/>
                </a:solidFill>
                <a:effectLst/>
                <a:latin typeface="+mn-lt"/>
              </a:rPr>
              <a:t>RSV</a:t>
            </a:r>
            <a:r>
              <a:rPr lang="en-US" b="0" i="0" dirty="0">
                <a:solidFill>
                  <a:srgbClr val="000000"/>
                </a:solidFill>
                <a:effectLst/>
                <a:latin typeface="+mn-lt"/>
              </a:rPr>
              <a:t>: A new RSV notes section was added this year. The section begins with a “Routine vaccination” section that describes the use of Abrysvo (Pfizer Inc.) in pregnant persons during 32–36 weeks’ gestation from September through January in most of the continental United States. In addition, a sub-bullet was added stating that either maternal RSV vaccination or infant immunization with nirsevimab (RSV monoclonal antibody) is recommended to prevent respiratory syncytial virus lower respiratory tract infection in infants. A note was added at the end of the RSV notes section to acknowledge that certain jurisdictions might have RSV seasonality that differs from most of the continental United States, and that providers should follow guidance from public health authorities regarding the timing of maternal RSV vaccine administration, based on local RSV seasonality. The “Special situations” section describes the shared clinical decision-making recommendation for vaccination of persons aged ≥60 years; either Abrysvo (Pfizer Inc) or Arexvy (GSK) may be used. In addition, a link to a resource was added to assist health care providers with shared clinical decision-making recommendations for RSV vaccination. Finally, a note was added that lists risk factors and medical conditions that health care providers should consider when thinking through a patient’s risk for severe RSV disease and potential benefit from vaccination.</a:t>
            </a:r>
          </a:p>
          <a:p>
            <a:pPr marL="171450" indent="-171450" algn="l">
              <a:buFont typeface="Arial" panose="020B0604020202020204" pitchFamily="34" charset="0"/>
              <a:buChar char="•"/>
            </a:pPr>
            <a:r>
              <a:rPr lang="en-US" b="1" i="0" dirty="0">
                <a:solidFill>
                  <a:srgbClr val="000000"/>
                </a:solidFill>
                <a:effectLst/>
                <a:latin typeface="+mn-lt"/>
              </a:rPr>
              <a:t>Tdap</a:t>
            </a:r>
            <a:r>
              <a:rPr lang="en-US" b="0" i="0" dirty="0">
                <a:solidFill>
                  <a:srgbClr val="000000"/>
                </a:solidFill>
                <a:effectLst/>
                <a:latin typeface="+mn-lt"/>
              </a:rPr>
              <a:t>: A note was added at the end of the Tdap section to clarify that a dose of Tdap received at age 10 years may be counted as the adolescent dose routinely recommended at age 11–12 years.</a:t>
            </a:r>
          </a:p>
          <a:p>
            <a:endParaRPr lang="en-US" dirty="0"/>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Adults Aged 19 Years or Older — United States, 2024, </a:t>
            </a:r>
            <a:r>
              <a:rPr lang="en-US" b="0" i="0" dirty="0">
                <a:solidFill>
                  <a:srgbClr val="222222"/>
                </a:solidFill>
                <a:effectLst/>
                <a:latin typeface="Open Sans" panose="020B0606030504020204" pitchFamily="34" charset="0"/>
              </a:rPr>
              <a:t>MMWR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73(1);11-15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57</a:t>
            </a:fld>
            <a:endParaRPr lang="en-US"/>
          </a:p>
        </p:txBody>
      </p:sp>
    </p:spTree>
    <p:extLst>
      <p:ext uri="{BB962C8B-B14F-4D97-AF65-F5344CB8AC3E}">
        <p14:creationId xmlns:p14="http://schemas.microsoft.com/office/powerpoint/2010/main" val="5994823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Changes to Appendix for the 2024 Adult Immunization Schedule include:</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 The header sentence of the Appendix was revised to include all the sources used to create the Appendix.</a:t>
            </a: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COVID-19 row:</a:t>
            </a:r>
            <a:r>
              <a:rPr lang="en-US" b="0" i="0" dirty="0">
                <a:solidFill>
                  <a:srgbClr val="000000"/>
                </a:solidFill>
                <a:effectLst/>
                <a:latin typeface="Open Sans" panose="020B0606030504020204" pitchFamily="34" charset="0"/>
              </a:rPr>
              <a:t> Two new rows for COVID-19 vaccines were added describing the contraindications and precautions to COVID-19 vaccination. The first row lists the contraindications and precautions to mRNA vaccines (Pfizer-BioNTech and Moderna), and the second row lists the contraindications and precautions to the protein subunit vaccine (Novavax).</a:t>
            </a:r>
          </a:p>
          <a:p>
            <a:endParaRPr lang="en-US" sz="1200" b="1" dirty="0">
              <a:latin typeface="+mn-lt"/>
            </a:endParaRPr>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Adults Aged 19 Years or Older — United States, 2024, </a:t>
            </a:r>
            <a:r>
              <a:rPr lang="en-US" b="0" i="0" dirty="0">
                <a:solidFill>
                  <a:srgbClr val="222222"/>
                </a:solidFill>
                <a:effectLst/>
                <a:latin typeface="Open Sans" panose="020B0606030504020204" pitchFamily="34" charset="0"/>
              </a:rPr>
              <a:t>MMWR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73(1);11-15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pPr algn="l"/>
            <a:endParaRPr lang="en-US" sz="10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E1F22C30-83F4-4A4F-A76B-34E5AA965BCA}" type="slidenum">
              <a:rPr lang="en-US" smtClean="0"/>
              <a:t>58</a:t>
            </a:fld>
            <a:endParaRPr lang="en-US"/>
          </a:p>
        </p:txBody>
      </p:sp>
    </p:spTree>
    <p:extLst>
      <p:ext uri="{BB962C8B-B14F-4D97-AF65-F5344CB8AC3E}">
        <p14:creationId xmlns:p14="http://schemas.microsoft.com/office/powerpoint/2010/main" val="2262460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Changes to Appendix for the 2024 Adult Immunization Schedule include:</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Hib row</a:t>
            </a:r>
            <a:r>
              <a:rPr lang="en-US" b="0" i="0" dirty="0">
                <a:solidFill>
                  <a:srgbClr val="000000"/>
                </a:solidFill>
                <a:effectLst/>
                <a:latin typeface="Open Sans" panose="020B0606030504020204" pitchFamily="34" charset="0"/>
              </a:rPr>
              <a:t>: In the “Contraindicated or Not Recommended” column, the bullet describing history of severe allergic reaction to dry natural latex was removed because vials of Hib products no longer contain latex.</a:t>
            </a: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Meningococcal rows</a:t>
            </a:r>
            <a:r>
              <a:rPr lang="en-US" b="0" i="0" dirty="0">
                <a:solidFill>
                  <a:srgbClr val="000000"/>
                </a:solidFill>
                <a:effectLst/>
                <a:latin typeface="Open Sans" panose="020B0606030504020204" pitchFamily="34" charset="0"/>
              </a:rPr>
              <a:t>: All references to Menactra were removed because this product is no longer distributed in the United States. Contraindications and precautions to vaccination with the new pentavalent meningococcal vaccine (MenACWY-TT/MenB-FHbp [Penbraya]) were added.</a:t>
            </a: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Mpox row</a:t>
            </a:r>
            <a:r>
              <a:rPr lang="en-US" b="0" i="0" dirty="0">
                <a:solidFill>
                  <a:srgbClr val="000000"/>
                </a:solidFill>
                <a:effectLst/>
                <a:latin typeface="Open Sans" panose="020B0606030504020204" pitchFamily="34" charset="0"/>
              </a:rPr>
              <a:t>: A new row for Mpox was added describing the contraindications and precautions to Mpox vaccination.</a:t>
            </a: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RSV row</a:t>
            </a:r>
            <a:r>
              <a:rPr lang="en-US" b="0" i="0" dirty="0">
                <a:solidFill>
                  <a:srgbClr val="000000"/>
                </a:solidFill>
                <a:effectLst/>
                <a:latin typeface="Open Sans" panose="020B0606030504020204" pitchFamily="34" charset="0"/>
              </a:rPr>
              <a:t>: A new row for RSV was added describing the contraindications and precautions to RSV vaccination.</a:t>
            </a:r>
          </a:p>
          <a:p>
            <a:endParaRPr lang="en-US" sz="1200" b="1" dirty="0">
              <a:latin typeface="+mn-lt"/>
            </a:endParaRPr>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Adults Aged 19 Years or Older — United States, 2024, </a:t>
            </a:r>
            <a:r>
              <a:rPr lang="en-US" b="0" i="0" dirty="0">
                <a:solidFill>
                  <a:srgbClr val="222222"/>
                </a:solidFill>
                <a:effectLst/>
                <a:latin typeface="Open Sans" panose="020B0606030504020204" pitchFamily="34" charset="0"/>
              </a:rPr>
              <a:t>MMWR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73(1);11-15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b="1" i="0" dirty="0">
              <a:solidFill>
                <a:srgbClr val="000000"/>
              </a:solidFill>
              <a:effectLst/>
              <a:latin typeface="+mn-lt"/>
            </a:endParaRPr>
          </a:p>
          <a:p>
            <a:pPr algn="l"/>
            <a:endParaRPr lang="en-US" b="1" i="0" dirty="0">
              <a:solidFill>
                <a:srgbClr val="000000"/>
              </a:solidFill>
              <a:effectLst/>
              <a:latin typeface="+mn-lt"/>
            </a:endParaRPr>
          </a:p>
          <a:p>
            <a:pPr algn="l"/>
            <a:endParaRPr lang="en-US" b="1" i="0" dirty="0">
              <a:solidFill>
                <a:srgbClr val="000000"/>
              </a:solidFill>
              <a:effectLst/>
              <a:latin typeface="+mn-lt"/>
            </a:endParaRPr>
          </a:p>
          <a:p>
            <a:pPr algn="l"/>
            <a:endParaRPr lang="en-US" b="1" i="0" dirty="0">
              <a:solidFill>
                <a:srgbClr val="000000"/>
              </a:solidFill>
              <a:effectLst/>
              <a:latin typeface="+mn-lt"/>
            </a:endParaRPr>
          </a:p>
          <a:p>
            <a:br>
              <a:rPr lang="en-US" b="0" i="0" dirty="0">
                <a:solidFill>
                  <a:srgbClr val="000000"/>
                </a:solidFill>
                <a:effectLst/>
                <a:latin typeface="Open Sans" panose="020B0606030504020204" pitchFamily="34" charset="0"/>
              </a:rPr>
            </a:br>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59</a:t>
            </a:fld>
            <a:endParaRPr lang="en-US"/>
          </a:p>
        </p:txBody>
      </p:sp>
    </p:spTree>
    <p:extLst>
      <p:ext uri="{BB962C8B-B14F-4D97-AF65-F5344CB8AC3E}">
        <p14:creationId xmlns:p14="http://schemas.microsoft.com/office/powerpoint/2010/main" val="1744227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A new addendum section was added to the adult immunization schedule to summarize new and updated ACIP recommendations that occur before the next annual update to the adult immunization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Effective February 28, 2024, ACIP recommends persons 65 years of age and older receive an additional dose of the 2023-2024 Formula COVID-19 vaccine. </a:t>
            </a:r>
          </a:p>
          <a:p>
            <a:endParaRPr lang="en-US" dirty="0"/>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Adults Aged 19 Years or Older — United States, 2024, </a:t>
            </a:r>
            <a:r>
              <a:rPr lang="en-US" b="0" i="0" dirty="0">
                <a:solidFill>
                  <a:srgbClr val="222222"/>
                </a:solidFill>
                <a:effectLst/>
                <a:latin typeface="Open Sans" panose="020B0606030504020204" pitchFamily="34" charset="0"/>
              </a:rPr>
              <a:t>MMWR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73(1);11-15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p:txBody>
      </p:sp>
      <p:sp>
        <p:nvSpPr>
          <p:cNvPr id="4" name="Slide Number Placeholder 3"/>
          <p:cNvSpPr>
            <a:spLocks noGrp="1"/>
          </p:cNvSpPr>
          <p:nvPr>
            <p:ph type="sldNum" sz="quarter" idx="5"/>
          </p:nvPr>
        </p:nvSpPr>
        <p:spPr/>
        <p:txBody>
          <a:bodyPr/>
          <a:lstStyle/>
          <a:p>
            <a:fld id="{42FBD0A8-3735-4B25-B0D5-9F9DB832A547}" type="slidenum">
              <a:rPr lang="en-US" smtClean="0"/>
              <a:t>60</a:t>
            </a:fld>
            <a:endParaRPr lang="en-US"/>
          </a:p>
        </p:txBody>
      </p:sp>
    </p:spTree>
    <p:extLst>
      <p:ext uri="{BB962C8B-B14F-4D97-AF65-F5344CB8AC3E}">
        <p14:creationId xmlns:p14="http://schemas.microsoft.com/office/powerpoint/2010/main" val="204993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ACIP has developed immunization schedules for children, adolescents and adults in which recommendations are given to aid in the prevention of vaccine preventable diseases. In last year’s October meeting, ACIP along with other partnering organizations met and approved </a:t>
            </a:r>
            <a:r>
              <a:rPr lang="en-US" sz="1200" baseline="0" dirty="0">
                <a:latin typeface="+mn-lt"/>
                <a:cs typeface="Arial" panose="020B0604020202020204" pitchFamily="34" charset="0"/>
              </a:rPr>
              <a:t>the </a:t>
            </a:r>
            <a:r>
              <a:rPr lang="en-US" sz="1200" b="1" i="1" baseline="0" dirty="0">
                <a:latin typeface="+mn-lt"/>
                <a:cs typeface="Arial" panose="020B0604020202020204" pitchFamily="34" charset="0"/>
              </a:rPr>
              <a:t>2024 Recommended Child and Adolescent Immunization Schedule for ages 18 years or younger </a:t>
            </a:r>
            <a:r>
              <a:rPr lang="en-US" sz="1200" b="0" i="0" baseline="0" dirty="0">
                <a:latin typeface="+mn-lt"/>
                <a:cs typeface="Arial" panose="020B0604020202020204" pitchFamily="34" charset="0"/>
              </a:rPr>
              <a:t>and the </a:t>
            </a:r>
            <a:r>
              <a:rPr lang="en-US" sz="1200" b="1" i="1" baseline="0" dirty="0">
                <a:latin typeface="+mn-lt"/>
                <a:cs typeface="Arial" panose="020B0604020202020204" pitchFamily="34" charset="0"/>
              </a:rPr>
              <a:t>2024 Recommended Adult Immunization Schedule for Ages 19 years or older</a:t>
            </a:r>
            <a:r>
              <a:rPr lang="en-US" sz="1200" b="0" i="0" baseline="0" dirty="0">
                <a:latin typeface="+mn-lt"/>
                <a:cs typeface="Arial" panose="020B0604020202020204" pitchFamily="34" charset="0"/>
              </a:rPr>
              <a:t>. These changes </a:t>
            </a:r>
            <a:r>
              <a:rPr lang="en-US" sz="1200" baseline="0" dirty="0">
                <a:latin typeface="+mn-lt"/>
                <a:cs typeface="Arial" panose="020B0604020202020204" pitchFamily="34" charset="0"/>
              </a:rPr>
              <a:t>became effective on October 26, 2023. </a:t>
            </a:r>
            <a:endParaRPr lang="en-US" sz="1200" dirty="0">
              <a:latin typeface="+mn-lt"/>
              <a:cs typeface="Arial" panose="020B0604020202020204" pitchFamily="34" charset="0"/>
            </a:endParaRPr>
          </a:p>
          <a:p>
            <a:pPr>
              <a:lnSpc>
                <a:spcPct val="90000"/>
              </a:lnSpc>
              <a:spcBef>
                <a:spcPct val="20000"/>
              </a:spcBef>
              <a:buFontTx/>
              <a:buNone/>
            </a:pPr>
            <a:endParaRPr lang="en-US" sz="1200" dirty="0">
              <a:latin typeface="+mn-lt"/>
              <a:cs typeface="Arial" panose="020B0604020202020204" pitchFamily="34" charset="0"/>
            </a:endParaRPr>
          </a:p>
          <a:p>
            <a:pPr>
              <a:lnSpc>
                <a:spcPct val="90000"/>
              </a:lnSpc>
              <a:spcBef>
                <a:spcPct val="20000"/>
              </a:spcBef>
              <a:buFontTx/>
              <a:buNone/>
            </a:pPr>
            <a:r>
              <a:rPr lang="en-US" sz="1200" b="1" i="1" dirty="0">
                <a:latin typeface="+mn-lt"/>
                <a:cs typeface="Arial" panose="020B0604020202020204" pitchFamily="34" charset="0"/>
              </a:rPr>
              <a:t>It is important</a:t>
            </a:r>
            <a:r>
              <a:rPr lang="en-US" sz="1200" b="1" i="1" baseline="0" dirty="0">
                <a:latin typeface="+mn-lt"/>
                <a:cs typeface="Arial" panose="020B0604020202020204" pitchFamily="34" charset="0"/>
              </a:rPr>
              <a:t> to remember that:</a:t>
            </a:r>
          </a:p>
          <a:p>
            <a:pPr>
              <a:lnSpc>
                <a:spcPct val="90000"/>
              </a:lnSpc>
              <a:spcBef>
                <a:spcPct val="20000"/>
              </a:spcBef>
              <a:buFontTx/>
              <a:buNone/>
            </a:pPr>
            <a:r>
              <a:rPr lang="en-US" sz="1200" b="1" i="1" dirty="0">
                <a:latin typeface="+mn-lt"/>
                <a:cs typeface="Arial" panose="020B0604020202020204" pitchFamily="34" charset="0"/>
              </a:rPr>
              <a:t>-All staff and providers should use the </a:t>
            </a:r>
            <a:r>
              <a:rPr lang="en-US" sz="1200" b="1" i="1" u="sng" dirty="0">
                <a:latin typeface="+mn-lt"/>
                <a:cs typeface="Arial" panose="020B0604020202020204" pitchFamily="34" charset="0"/>
              </a:rPr>
              <a:t>same</a:t>
            </a:r>
            <a:r>
              <a:rPr lang="en-US" sz="1200" b="1" i="1" dirty="0">
                <a:latin typeface="+mn-lt"/>
                <a:cs typeface="Arial" panose="020B0604020202020204" pitchFamily="34" charset="0"/>
              </a:rPr>
              <a:t> immunization schedule. Please ensure you are using this most up to date version.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37112" indent="-237112">
              <a:buAutoNum type="arabicPeriod"/>
            </a:pPr>
            <a:r>
              <a:rPr lang="en-US" sz="1200" dirty="0">
                <a:latin typeface="+mn-lt"/>
                <a:ea typeface="Segoe UI" panose="020B050204020402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http://www.cdc.gov/vaccines/schedules/hcp/child-adolescent.html</a:t>
            </a:r>
            <a:r>
              <a:rPr lang="en-US" sz="1200" dirty="0">
                <a:latin typeface="+mn-lt"/>
                <a:ea typeface="Segoe UI" panose="020B0502040204020203" pitchFamily="34" charset="0"/>
                <a:cs typeface="Arial" panose="020B0604020202020204" pitchFamily="34" charset="0"/>
              </a:rPr>
              <a:t> </a:t>
            </a:r>
          </a:p>
          <a:p>
            <a:pPr defTabSz="940826">
              <a:defRPr/>
            </a:pPr>
            <a:r>
              <a:rPr lang="en-US" sz="1200" b="0" dirty="0">
                <a:latin typeface="+mn-lt"/>
                <a:cs typeface="Arial" panose="020B0604020202020204" pitchFamily="34" charset="0"/>
              </a:rPr>
              <a:t>2.   </a:t>
            </a:r>
            <a:r>
              <a:rPr lang="en-US" sz="1200" dirty="0">
                <a:latin typeface="+mn-lt"/>
                <a:ea typeface="Segoe UI" panose="020B050204020402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http://www.cdc.gov/vaccines/schedules/hcp/adult.html</a:t>
            </a:r>
            <a:r>
              <a:rPr lang="en-US" sz="1200" dirty="0">
                <a:latin typeface="+mn-lt"/>
                <a:ea typeface="Segoe UI" panose="020B0502040204020203" pitchFamily="34" charset="0"/>
                <a:cs typeface="Arial" panose="020B0604020202020204" pitchFamily="34" charset="0"/>
              </a:rPr>
              <a:t> </a:t>
            </a:r>
            <a:endParaRPr lang="en-US" u="none" dirty="0">
              <a:cs typeface="Arial"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a:t>
            </a:fld>
            <a:endParaRPr lang="en-US"/>
          </a:p>
        </p:txBody>
      </p:sp>
    </p:spTree>
    <p:extLst>
      <p:ext uri="{BB962C8B-B14F-4D97-AF65-F5344CB8AC3E}">
        <p14:creationId xmlns:p14="http://schemas.microsoft.com/office/powerpoint/2010/main" val="1719039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D31E-4FF5-5088-CAF5-FAF106EEB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53C83-BE2C-951D-80FD-0513B97BD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E2297-E3D4-51D9-435D-CA2D06C9DA4A}"/>
              </a:ext>
            </a:extLst>
          </p:cNvPr>
          <p:cNvSpPr>
            <a:spLocks noGrp="1"/>
          </p:cNvSpPr>
          <p:nvPr>
            <p:ph type="body" idx="1"/>
          </p:nvPr>
        </p:nvSpPr>
        <p:spPr/>
        <p:txBody>
          <a:bodyPr/>
          <a:lstStyle/>
          <a:p>
            <a:pPr>
              <a:lnSpc>
                <a:spcPct val="100000"/>
              </a:lnSpc>
              <a:spcBef>
                <a:spcPts val="200"/>
              </a:spcBef>
            </a:pPr>
            <a:r>
              <a:rPr lang="en-US" b="1" dirty="0"/>
              <a:t>Special situations</a:t>
            </a:r>
          </a:p>
          <a:p>
            <a:pPr marL="342900" indent="-342900">
              <a:lnSpc>
                <a:spcPct val="100000"/>
              </a:lnSpc>
              <a:spcBef>
                <a:spcPts val="200"/>
              </a:spcBef>
              <a:buFont typeface="Arial" panose="020B0604020202020204" pitchFamily="34" charset="0"/>
              <a:buChar char="•"/>
            </a:pPr>
            <a:r>
              <a:rPr lang="en-US" dirty="0"/>
              <a:t>Administer </a:t>
            </a:r>
            <a:r>
              <a:rPr lang="en-US" b="1" dirty="0"/>
              <a:t>1 dose </a:t>
            </a:r>
            <a:r>
              <a:rPr lang="en-US" dirty="0"/>
              <a:t>for </a:t>
            </a:r>
            <a:r>
              <a:rPr lang="en-US" b="1" dirty="0"/>
              <a:t>persons with anatomical or functional asplenia (including sickle cell disease)</a:t>
            </a:r>
            <a:r>
              <a:rPr lang="en-US" dirty="0"/>
              <a:t>, if no prior Hib vaccination history</a:t>
            </a:r>
          </a:p>
          <a:p>
            <a:pPr marL="1028700" lvl="1" indent="-342900">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 For elective splenectomy, 1 dose at least 14 days before surgery preferred</a:t>
            </a:r>
          </a:p>
          <a:p>
            <a:pPr marL="342900" indent="-342900">
              <a:lnSpc>
                <a:spcPct val="100000"/>
              </a:lnSpc>
              <a:spcBef>
                <a:spcPts val="200"/>
              </a:spcBef>
              <a:buFont typeface="Arial" panose="020B0604020202020204" pitchFamily="34" charset="0"/>
              <a:buChar char="•"/>
            </a:pPr>
            <a:r>
              <a:rPr lang="en-US" dirty="0"/>
              <a:t>Administer </a:t>
            </a:r>
            <a:r>
              <a:rPr lang="en-US" b="1" dirty="0"/>
              <a:t>3-dose series</a:t>
            </a:r>
            <a:r>
              <a:rPr lang="en-US" dirty="0"/>
              <a:t>, 4 weeks apart for </a:t>
            </a:r>
            <a:r>
              <a:rPr lang="en-US" b="1" dirty="0"/>
              <a:t>persons with hematopoietic stem cell transplant (HSCT)</a:t>
            </a:r>
            <a:r>
              <a:rPr lang="en-US" dirty="0"/>
              <a:t>, regardless of Hib vaccination history, starting at 6-12 months after successful transplant</a:t>
            </a:r>
            <a:endParaRPr lang="en-US" dirty="0">
              <a:solidFill>
                <a:schemeClr val="tx1">
                  <a:lumMod val="65000"/>
                  <a:lumOff val="35000"/>
                </a:schemeClr>
              </a:solidFill>
            </a:endParaRPr>
          </a:p>
          <a:p>
            <a:pPr defTabSz="954665">
              <a:buSzPct val="65000"/>
              <a:defRPr/>
            </a:pPr>
            <a:endParaRPr lang="en-US" sz="1200" b="1" i="0" dirty="0">
              <a:latin typeface="+mn-lt"/>
              <a:cs typeface="Arial" panose="020B0604020202020204" pitchFamily="34" charset="0"/>
            </a:endParaRPr>
          </a:p>
          <a:p>
            <a:pPr defTabSz="954665">
              <a:buSzPct val="65000"/>
              <a:defRPr/>
            </a:pPr>
            <a:endParaRPr lang="en-US" sz="1200" b="1" i="0" dirty="0">
              <a:latin typeface="+mn-lt"/>
              <a:cs typeface="Arial" panose="020B0604020202020204" pitchFamily="34" charset="0"/>
            </a:endParaRPr>
          </a:p>
          <a:p>
            <a:pPr defTabSz="954665">
              <a:buSzPct val="65000"/>
              <a:defRPr/>
            </a:pPr>
            <a:endParaRPr lang="en-US" sz="1200" b="1" i="0" dirty="0">
              <a:latin typeface="+mn-lt"/>
              <a:cs typeface="Arial" panose="020B0604020202020204" pitchFamily="34" charset="0"/>
            </a:endParaRPr>
          </a:p>
          <a:p>
            <a:pPr defTabSz="954665">
              <a:buSzPct val="65000"/>
              <a:defRPr/>
            </a:pPr>
            <a:endParaRPr lang="en-US" sz="1200" b="1" i="0" dirty="0">
              <a:latin typeface="+mn-lt"/>
              <a:cs typeface="Arial" panose="020B0604020202020204" pitchFamily="34" charset="0"/>
            </a:endParaRPr>
          </a:p>
          <a:p>
            <a:pPr defTabSz="954665">
              <a:buSzPct val="65000"/>
              <a:defRPr/>
            </a:pPr>
            <a:r>
              <a:rPr lang="en-US" sz="1200" b="1" i="0" dirty="0">
                <a:latin typeface="+mn-lt"/>
                <a:cs typeface="Arial" panose="020B0604020202020204" pitchFamily="34" charset="0"/>
              </a:rPr>
              <a:t>Optional Info:</a:t>
            </a:r>
          </a:p>
          <a:p>
            <a:pPr defTabSz="954665">
              <a:buSzPct val="65000"/>
              <a:defRPr/>
            </a:pPr>
            <a:r>
              <a:rPr lang="en-US" sz="1200" b="1" i="1" dirty="0">
                <a:latin typeface="+mn-lt"/>
                <a:cs typeface="Arial" panose="020B0604020202020204" pitchFamily="34" charset="0"/>
              </a:rPr>
              <a:t>What causes Hib disease?</a:t>
            </a:r>
            <a:r>
              <a:rPr lang="en-US" sz="1200" b="1" dirty="0">
                <a:latin typeface="+mn-lt"/>
                <a:cs typeface="Arial" panose="020B0604020202020204" pitchFamily="34" charset="0"/>
              </a:rPr>
              <a:t> </a:t>
            </a:r>
            <a:r>
              <a:rPr lang="en-US" sz="1200" dirty="0">
                <a:latin typeface="+mn-lt"/>
                <a:cs typeface="Arial" panose="020B0604020202020204" pitchFamily="34" charset="0"/>
              </a:rPr>
              <a:t>Hib disease is caused by a bacterium, Haemophilus influenzae type b. There are six different types of these bacteria (a through f). Type b organisms account for 95% of all strains that cause invasive disease, and this is the type against which the Hib vaccine protects.</a:t>
            </a:r>
          </a:p>
          <a:p>
            <a:pPr defTabSz="954665">
              <a:buSzPct val="65000"/>
              <a:defRPr/>
            </a:pPr>
            <a:r>
              <a:rPr lang="en-US" sz="1200" b="1" i="1" dirty="0">
                <a:latin typeface="+mn-lt"/>
                <a:cs typeface="Arial" panose="020B0604020202020204" pitchFamily="34" charset="0"/>
              </a:rPr>
              <a:t>How does Hib disease spread? </a:t>
            </a:r>
            <a:r>
              <a:rPr lang="en-US" sz="1200" dirty="0">
                <a:latin typeface="+mn-lt"/>
                <a:cs typeface="Arial" panose="020B0604020202020204" pitchFamily="34" charset="0"/>
              </a:rPr>
              <a:t>Hib disease is spread person-to-person by direct contact or through respiratory droplets. Usually, the organisms remain in the nose and throat, but occasionally the bacteria spread to the lungs or bloodstream and cause a serious infection in the individual.</a:t>
            </a:r>
          </a:p>
          <a:p>
            <a:pPr defTabSz="954665">
              <a:buSzPct val="65000"/>
              <a:defRPr/>
            </a:pPr>
            <a:r>
              <a:rPr lang="en-US" sz="1200" b="1" i="1" dirty="0">
                <a:latin typeface="+mn-lt"/>
                <a:cs typeface="Arial" panose="020B0604020202020204" pitchFamily="34" charset="0"/>
              </a:rPr>
              <a:t>How serious is Hib disease? </a:t>
            </a:r>
            <a:r>
              <a:rPr lang="en-US" sz="1200" dirty="0">
                <a:latin typeface="+mn-lt"/>
                <a:cs typeface="Arial" panose="020B0604020202020204" pitchFamily="34" charset="0"/>
              </a:rPr>
              <a:t>Hib disease can be very serious. The most common type of invasive Hib disease is meningitis, an infection of the membranes covering the brain (50%–65% of cases).</a:t>
            </a:r>
            <a:endParaRPr lang="en-US" sz="1200" b="1" dirty="0">
              <a:latin typeface="+mn-lt"/>
              <a:cs typeface="Arial" panose="020B0604020202020204" pitchFamily="34" charset="0"/>
            </a:endParaRPr>
          </a:p>
          <a:p>
            <a:endParaRPr lang="en-US" sz="1200" b="1" baseline="0" dirty="0">
              <a:latin typeface="+mn-lt"/>
              <a:cs typeface="Arial" panose="020B0604020202020204" pitchFamily="34" charset="0"/>
            </a:endParaRPr>
          </a:p>
          <a:p>
            <a:r>
              <a:rPr lang="en-US" sz="1200" b="1" baseline="0"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sng" dirty="0">
                <a:solidFill>
                  <a:srgbClr val="075290"/>
                </a:solidFill>
                <a:effectLst/>
                <a:latin typeface="+mn-lt"/>
                <a:hlinkClick r:id="rId3"/>
              </a:rPr>
              <a:t>https://www.cdc.gov/vaccines/schedules/hcp/imz/adult.html</a:t>
            </a:r>
            <a:r>
              <a:rPr lang="en-US" sz="18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800" b="0" dirty="0">
              <a:latin typeface="+mn-lt"/>
            </a:endParaRPr>
          </a:p>
          <a:p>
            <a:endParaRPr lang="en-US" dirty="0"/>
          </a:p>
        </p:txBody>
      </p:sp>
      <p:sp>
        <p:nvSpPr>
          <p:cNvPr id="4" name="Slide Number Placeholder 3">
            <a:extLst>
              <a:ext uri="{FF2B5EF4-FFF2-40B4-BE49-F238E27FC236}">
                <a16:creationId xmlns:a16="http://schemas.microsoft.com/office/drawing/2014/main" id="{31B74C2E-2450-FD53-F1A2-F2BE4E17BA99}"/>
              </a:ext>
            </a:extLst>
          </p:cNvPr>
          <p:cNvSpPr>
            <a:spLocks noGrp="1"/>
          </p:cNvSpPr>
          <p:nvPr>
            <p:ph type="sldNum" sz="quarter" idx="5"/>
          </p:nvPr>
        </p:nvSpPr>
        <p:spPr/>
        <p:txBody>
          <a:bodyPr/>
          <a:lstStyle/>
          <a:p>
            <a:fld id="{42FBD0A8-3735-4B25-B0D5-9F9DB832A547}" type="slidenum">
              <a:rPr lang="en-US" smtClean="0"/>
              <a:t>61</a:t>
            </a:fld>
            <a:endParaRPr lang="en-US"/>
          </a:p>
        </p:txBody>
      </p:sp>
    </p:spTree>
    <p:extLst>
      <p:ext uri="{BB962C8B-B14F-4D97-AF65-F5344CB8AC3E}">
        <p14:creationId xmlns:p14="http://schemas.microsoft.com/office/powerpoint/2010/main" val="7499629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472" indent="-347472">
              <a:lnSpc>
                <a:spcPct val="100000"/>
              </a:lnSpc>
              <a:spcBef>
                <a:spcPts val="200"/>
              </a:spcBef>
              <a:buClr>
                <a:schemeClr val="tx1"/>
              </a:buClr>
            </a:pPr>
            <a:r>
              <a:rPr lang="en-US" sz="1200" b="1" dirty="0">
                <a:latin typeface="+mn-lt"/>
                <a:ea typeface="Segoe UI" panose="020B0502040204020203" pitchFamily="34" charset="0"/>
              </a:rPr>
              <a:t>Routine vaccination</a:t>
            </a:r>
          </a:p>
          <a:p>
            <a:pPr marL="171450" indent="-171450">
              <a:lnSpc>
                <a:spcPct val="100000"/>
              </a:lnSpc>
              <a:spcBef>
                <a:spcPts val="200"/>
              </a:spcBef>
              <a:buClr>
                <a:schemeClr val="tx1"/>
              </a:buClr>
              <a:buFont typeface="Arial" panose="020B0604020202020204" pitchFamily="34" charset="0"/>
              <a:buChar char="•"/>
            </a:pPr>
            <a:r>
              <a:rPr lang="en-US" sz="1200" dirty="0">
                <a:latin typeface="+mn-lt"/>
                <a:ea typeface="Segoe UI" panose="020B0502040204020203" pitchFamily="34" charset="0"/>
              </a:rPr>
              <a:t>Administer a 2-dose series (Havrix 6-12 months apart or Vaqta 6-18 months apart) or 3-dose series (HepA-</a:t>
            </a:r>
            <a:r>
              <a:rPr lang="en-US" sz="1200" dirty="0" err="1">
                <a:latin typeface="+mn-lt"/>
                <a:ea typeface="Segoe UI" panose="020B0502040204020203" pitchFamily="34" charset="0"/>
              </a:rPr>
              <a:t>HepB</a:t>
            </a:r>
            <a:r>
              <a:rPr lang="en-US" sz="1200" dirty="0">
                <a:latin typeface="+mn-lt"/>
                <a:ea typeface="Segoe UI" panose="020B0502040204020203" pitchFamily="34" charset="0"/>
              </a:rPr>
              <a:t>, Twinrix, at 0, 1, and 6 months) for adults not at risk but wanting protection from HepA</a:t>
            </a:r>
          </a:p>
          <a:p>
            <a:pPr marL="0" indent="0">
              <a:lnSpc>
                <a:spcPct val="100000"/>
              </a:lnSpc>
              <a:spcBef>
                <a:spcPts val="200"/>
              </a:spcBef>
              <a:buClr>
                <a:schemeClr val="tx1"/>
              </a:buClr>
              <a:buFont typeface="Arial" panose="020B0604020202020204" pitchFamily="34" charset="0"/>
              <a:buNone/>
            </a:pPr>
            <a:endParaRPr lang="en-US" sz="1200" dirty="0">
              <a:latin typeface="+mn-lt"/>
              <a:ea typeface="Segoe UI" panose="020B0502040204020203" pitchFamily="34" charset="0"/>
            </a:endParaRPr>
          </a:p>
          <a:p>
            <a:pPr marL="0" indent="0">
              <a:lnSpc>
                <a:spcPct val="100000"/>
              </a:lnSpc>
              <a:spcBef>
                <a:spcPts val="200"/>
              </a:spcBef>
              <a:buClr>
                <a:schemeClr val="tx1"/>
              </a:buClr>
              <a:buFont typeface="Arial" panose="020B0604020202020204" pitchFamily="34" charset="0"/>
              <a:buNone/>
            </a:pPr>
            <a:r>
              <a:rPr lang="en-US" sz="1200" b="1" dirty="0">
                <a:latin typeface="+mn-lt"/>
                <a:ea typeface="Segoe UI" panose="020B0502040204020203" pitchFamily="34" charset="0"/>
              </a:rPr>
              <a:t>Special situations</a:t>
            </a:r>
          </a:p>
          <a:p>
            <a:pPr marL="285750" indent="-285750">
              <a:lnSpc>
                <a:spcPct val="110000"/>
              </a:lnSpc>
              <a:spcBef>
                <a:spcPts val="200"/>
              </a:spcBef>
              <a:buFont typeface="Arial" panose="020B0604020202020204" pitchFamily="34" charset="0"/>
              <a:buChar char="•"/>
            </a:pPr>
            <a:r>
              <a:rPr lang="en-US" sz="1200" dirty="0">
                <a:latin typeface="+mn-lt"/>
                <a:ea typeface="Segoe UI" panose="020B0502040204020203" pitchFamily="34" charset="0"/>
              </a:rPr>
              <a:t>Administer a 2-dose series (HepA) or 3-dose series (HepA-</a:t>
            </a:r>
            <a:r>
              <a:rPr lang="en-US" sz="1200" dirty="0" err="1">
                <a:latin typeface="+mn-lt"/>
                <a:ea typeface="Segoe UI" panose="020B0502040204020203" pitchFamily="34" charset="0"/>
              </a:rPr>
              <a:t>HepB</a:t>
            </a:r>
            <a:r>
              <a:rPr lang="en-US" sz="1200" dirty="0">
                <a:latin typeface="+mn-lt"/>
                <a:ea typeface="Segoe UI" panose="020B0502040204020203" pitchFamily="34" charset="0"/>
              </a:rPr>
              <a:t>) to at risk population:</a:t>
            </a:r>
          </a:p>
          <a:p>
            <a:pPr marL="713232" lvl="1" indent="-342900">
              <a:lnSpc>
                <a:spcPct val="110000"/>
              </a:lnSpc>
              <a:spcBef>
                <a:spcPts val="200"/>
              </a:spcBef>
              <a:buFont typeface="Courier New" panose="02070309020205020404" pitchFamily="49" charset="0"/>
              <a:buChar char="o"/>
            </a:pPr>
            <a:r>
              <a:rPr lang="en-US" sz="1200" dirty="0">
                <a:solidFill>
                  <a:schemeClr val="tx1">
                    <a:lumMod val="75000"/>
                    <a:lumOff val="25000"/>
                  </a:schemeClr>
                </a:solidFill>
                <a:latin typeface="+mn-lt"/>
                <a:ea typeface="Segoe UI" panose="020B0502040204020203" pitchFamily="34" charset="0"/>
                <a:cs typeface="Segoe UI" panose="020B0502040204020203" pitchFamily="34" charset="0"/>
              </a:rPr>
              <a:t>Chronic liver disease, HIV infection in persons 1 year or older, MSM, injection and non injection drug users, homelessness, work with HepA virus (i.e., in research labs or nonhuman primates with HepA infection)</a:t>
            </a:r>
          </a:p>
          <a:p>
            <a:pPr marL="713232" lvl="1" indent="-342900">
              <a:lnSpc>
                <a:spcPct val="110000"/>
              </a:lnSpc>
              <a:spcBef>
                <a:spcPts val="200"/>
              </a:spcBef>
              <a:buFont typeface="Courier New" panose="02070309020205020404" pitchFamily="49" charset="0"/>
              <a:buChar char="o"/>
            </a:pPr>
            <a:r>
              <a:rPr lang="en-US" sz="1200" dirty="0">
                <a:solidFill>
                  <a:schemeClr val="tx1">
                    <a:lumMod val="75000"/>
                    <a:lumOff val="25000"/>
                  </a:schemeClr>
                </a:solidFill>
                <a:latin typeface="+mn-lt"/>
                <a:ea typeface="Segoe UI" panose="020B0502040204020203" pitchFamily="34" charset="0"/>
                <a:cs typeface="Segoe UI" panose="020B0502040204020203" pitchFamily="34" charset="0"/>
              </a:rPr>
              <a:t>Travel to countries with high or intermediate endemic hepatitis A</a:t>
            </a:r>
          </a:p>
          <a:p>
            <a:pPr marL="713232" lvl="1" indent="-342900">
              <a:lnSpc>
                <a:spcPct val="110000"/>
              </a:lnSpc>
              <a:spcBef>
                <a:spcPts val="200"/>
              </a:spcBef>
              <a:buFont typeface="Courier New" panose="02070309020205020404" pitchFamily="49" charset="0"/>
              <a:buChar char="o"/>
            </a:pPr>
            <a:r>
              <a:rPr lang="en-US" sz="1200" dirty="0">
                <a:solidFill>
                  <a:schemeClr val="tx1">
                    <a:lumMod val="75000"/>
                    <a:lumOff val="25000"/>
                  </a:schemeClr>
                </a:solidFill>
                <a:latin typeface="+mn-lt"/>
                <a:cs typeface="Segoe UI" panose="020B0502040204020203" pitchFamily="34" charset="0"/>
              </a:rPr>
              <a:t>Persons who anticipate close, personal contact with an international adoptee during the first 60 days after arrival in the U.S. from a country with high or intermediate endemicity (administer the 1</a:t>
            </a:r>
            <a:r>
              <a:rPr lang="en-US" sz="1200" baseline="30000" dirty="0">
                <a:solidFill>
                  <a:schemeClr val="tx1">
                    <a:lumMod val="75000"/>
                    <a:lumOff val="25000"/>
                  </a:schemeClr>
                </a:solidFill>
                <a:latin typeface="+mn-lt"/>
                <a:cs typeface="Segoe UI" panose="020B0502040204020203" pitchFamily="34" charset="0"/>
              </a:rPr>
              <a:t>st</a:t>
            </a:r>
            <a:r>
              <a:rPr lang="en-US" sz="1200" dirty="0">
                <a:solidFill>
                  <a:schemeClr val="tx1">
                    <a:lumMod val="75000"/>
                    <a:lumOff val="25000"/>
                  </a:schemeClr>
                </a:solidFill>
                <a:latin typeface="+mn-lt"/>
                <a:cs typeface="Segoe UI" panose="020B0502040204020203" pitchFamily="34" charset="0"/>
              </a:rPr>
              <a:t> dose as soon as the adoption is planned, at least 2 weeks before the adoptee’s arrival)</a:t>
            </a:r>
          </a:p>
          <a:p>
            <a:pPr marL="713232" lvl="1" indent="-342900">
              <a:lnSpc>
                <a:spcPct val="110000"/>
              </a:lnSpc>
              <a:spcBef>
                <a:spcPts val="200"/>
              </a:spcBef>
              <a:buFont typeface="Courier New" panose="02070309020205020404" pitchFamily="49" charset="0"/>
              <a:buChar char="o"/>
            </a:pPr>
            <a:r>
              <a:rPr lang="en-US" sz="1200" dirty="0">
                <a:solidFill>
                  <a:schemeClr val="tx1">
                    <a:lumMod val="75000"/>
                    <a:lumOff val="25000"/>
                  </a:schemeClr>
                </a:solidFill>
                <a:latin typeface="+mn-lt"/>
                <a:ea typeface="Segoe UI" panose="020B0502040204020203" pitchFamily="34" charset="0"/>
                <a:cs typeface="Segoe UI" panose="020B0502040204020203" pitchFamily="34" charset="0"/>
              </a:rPr>
              <a:t>Pregnancy: if at risk for infection or severe outcome from infection</a:t>
            </a:r>
          </a:p>
          <a:p>
            <a:pPr marL="713232" lvl="1" indent="-342900">
              <a:lnSpc>
                <a:spcPct val="110000"/>
              </a:lnSpc>
              <a:spcBef>
                <a:spcPts val="200"/>
              </a:spcBef>
              <a:buFont typeface="Courier New" panose="02070309020205020404" pitchFamily="49" charset="0"/>
              <a:buChar char="o"/>
            </a:pPr>
            <a:r>
              <a:rPr lang="en-US" sz="1200" dirty="0">
                <a:solidFill>
                  <a:schemeClr val="tx1">
                    <a:lumMod val="75000"/>
                    <a:lumOff val="25000"/>
                  </a:schemeClr>
                </a:solidFill>
                <a:latin typeface="+mn-lt"/>
                <a:ea typeface="Segoe UI" panose="020B0502040204020203" pitchFamily="34" charset="0"/>
                <a:cs typeface="Segoe UI" panose="020B0502040204020203" pitchFamily="34" charset="0"/>
              </a:rPr>
              <a:t>Settings for exposure (i.e., </a:t>
            </a:r>
            <a:r>
              <a:rPr lang="en-US" sz="1200" dirty="0">
                <a:solidFill>
                  <a:schemeClr val="tx1">
                    <a:lumMod val="75000"/>
                    <a:lumOff val="25000"/>
                  </a:schemeClr>
                </a:solidFill>
                <a:latin typeface="+mn-lt"/>
                <a:cs typeface="Segoe UI" panose="020B0502040204020203" pitchFamily="34" charset="0"/>
              </a:rPr>
              <a:t>health care settings targeting services to injection or non injection drug users,  group homes and nonresidential day care facilities for developmentally disabled persons, prisons, etc.)</a:t>
            </a: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Review of Hepatitis A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turn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endParaRPr lang="en-US" sz="1200" dirty="0">
              <a:latin typeface="+mn-lt"/>
            </a:endParaRPr>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00000"/>
                </a:solidFill>
                <a:effectLst/>
                <a:latin typeface="+mn-lt"/>
              </a:rPr>
              <a:t>Prevention of Hepatitis A Virus Infection in the United States: Recommendations of the Advisory Committee on Immunization Practices, 2020</a:t>
            </a:r>
            <a:r>
              <a:rPr lang="en-US" sz="1200" b="0" i="0" u="none" dirty="0">
                <a:solidFill>
                  <a:srgbClr val="000000"/>
                </a:solidFill>
                <a:effectLst/>
                <a:latin typeface="+mn-lt"/>
              </a:rPr>
              <a:t>, MMWR / </a:t>
            </a:r>
            <a:r>
              <a:rPr lang="en-US" sz="1200" b="0" i="1" u="none" dirty="0">
                <a:solidFill>
                  <a:srgbClr val="000000"/>
                </a:solidFill>
                <a:effectLst/>
                <a:latin typeface="+mn-lt"/>
              </a:rPr>
              <a:t>Recommendations and Reports</a:t>
            </a:r>
            <a:r>
              <a:rPr lang="en-US" sz="1200" b="0" i="0" u="none" dirty="0">
                <a:solidFill>
                  <a:srgbClr val="000000"/>
                </a:solidFill>
                <a:effectLst/>
                <a:latin typeface="+mn-lt"/>
              </a:rPr>
              <a:t> / </a:t>
            </a:r>
            <a:r>
              <a:rPr lang="en-US" sz="1200" b="0" i="0" dirty="0">
                <a:solidFill>
                  <a:srgbClr val="000000"/>
                </a:solidFill>
                <a:effectLst/>
                <a:latin typeface="+mn-lt"/>
              </a:rPr>
              <a:t>July 3, 2020 / 69(5);1–38</a:t>
            </a:r>
            <a:endParaRPr lang="en-US" sz="1200" b="0" i="0" u="none" dirty="0">
              <a:solidFill>
                <a:schemeClr val="tx1"/>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62</a:t>
            </a:fld>
            <a:endParaRPr lang="en-US"/>
          </a:p>
        </p:txBody>
      </p:sp>
    </p:spTree>
    <p:extLst>
      <p:ext uri="{BB962C8B-B14F-4D97-AF65-F5344CB8AC3E}">
        <p14:creationId xmlns:p14="http://schemas.microsoft.com/office/powerpoint/2010/main" val="2928581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Wingdings" pitchFamily="2" charset="2"/>
              <a:buNone/>
              <a:tabLst/>
              <a:defRPr/>
            </a:pPr>
            <a:r>
              <a:rPr lang="en-US" sz="1200" b="1" dirty="0">
                <a:latin typeface="+mn-lt"/>
              </a:rPr>
              <a:t>Routine vaccination:</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Risk factors for hepatitis B virus infection include chronic liver disease e.g., persons with hepatitis C, cirrhosis, fatty liver disease, alcoholic liver disease, autoimmune hepatitis, alanine aminotransferase (ALT) or aspartate aminotransferase (AST) level greater than twice the upper limit of normal)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HIV infection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Sexual exposure risk e.g., sex partners of hepatitis B surface antigen (HBsAg)-positive persons, sexually active persons not in mutually monogamous relationships, persons seeking evaluation or  treatment for a sexually transmitted infection,  men who have sex with men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Current or recent injection drug use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Percutaneous or mucosal risk for exposure to blood e.g., household contacts of HBsAg positive persons, residents and staff of facilities for developmentally disabled persons, health care and public safety personnel with reasonably anticipated risk for exposure to blood or blood-contaminated body fluids; persons on maintenance dialysis (including in-center or home hemodialysis and peritoneal dialysis), persons who are predialysis, and patients with diabetes*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Incarceration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Travel in countries with high or intermediate endemic hepatitis B</a:t>
            </a:r>
          </a:p>
          <a:p>
            <a:pPr marL="0" marR="0" lvl="0" indent="0" algn="l" defTabSz="914400" rtl="0" eaLnBrk="1" fontAlgn="auto" latinLnBrk="0" hangingPunct="1">
              <a:lnSpc>
                <a:spcPct val="100000"/>
              </a:lnSpc>
              <a:spcBef>
                <a:spcPts val="0"/>
              </a:spcBef>
              <a:spcAft>
                <a:spcPts val="0"/>
              </a:spcAft>
              <a:buClr>
                <a:schemeClr val="tx1"/>
              </a:buClr>
              <a:buSzTx/>
              <a:buFont typeface="Wingdings" pitchFamily="2" charset="2"/>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
                <a:schemeClr val="tx1"/>
              </a:buClr>
              <a:buSzTx/>
              <a:buFont typeface="Wingdings" pitchFamily="2" charset="2"/>
              <a:buNone/>
              <a:tabLst/>
              <a:defRPr/>
            </a:pPr>
            <a:r>
              <a:rPr lang="en-US" sz="1200" b="1" dirty="0">
                <a:latin typeface="+mn-lt"/>
              </a:rPr>
              <a:t>Special situations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dirty="0">
                <a:latin typeface="+mn-lt"/>
              </a:rPr>
              <a:t>Patients on dialysis</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dirty="0">
                <a:latin typeface="+mn-lt"/>
              </a:rPr>
              <a:t>A 3- dose series of Recombivax HB at 0, 1, and 6 months (use Dialysis Formulation 1 mL = 40 mcg) or </a:t>
            </a:r>
          </a:p>
          <a:p>
            <a:pPr marL="628650" marR="0" lvl="1"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dirty="0">
                <a:latin typeface="+mn-lt"/>
              </a:rPr>
              <a:t>A 4-dose series of Engerix-B may be administered at 0, 1, 2, and 6 months for persons on adult hemodialysis (note: each dosage is double that of normal adult dose, i.e., 2 mL instead of 1 mL)</a:t>
            </a:r>
          </a:p>
          <a:p>
            <a:pPr marL="457200" marR="0" lvl="1"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lang="en-US" sz="1200" b="1" u="sng" dirty="0">
              <a:latin typeface="+mn-lt"/>
            </a:endParaRP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1" dirty="0">
                <a:latin typeface="+mn-lt"/>
              </a:rPr>
              <a:t>Heplisav-B and PreHevbrio are not recommended in pregnancy due to lack of safety data in pregnant persons.</a:t>
            </a:r>
          </a:p>
          <a:p>
            <a:pPr marL="0" marR="0" lvl="0" indent="0" algn="l" defTabSz="914400" rtl="0" eaLnBrk="1" fontAlgn="auto" latinLnBrk="0" hangingPunct="1">
              <a:lnSpc>
                <a:spcPct val="100000"/>
              </a:lnSpc>
              <a:spcBef>
                <a:spcPts val="0"/>
              </a:spcBef>
              <a:spcAft>
                <a:spcPts val="0"/>
              </a:spcAft>
              <a:buClr>
                <a:schemeClr val="tx1"/>
              </a:buClr>
              <a:buSzTx/>
              <a:buFont typeface="Wingdings" pitchFamily="2" charset="2"/>
              <a:buNone/>
              <a:tabLst/>
              <a:defRPr/>
            </a:pPr>
            <a:r>
              <a:rPr lang="en-US" sz="1200" dirty="0">
                <a:latin typeface="+mn-lt"/>
                <a:cs typeface="Arial" panose="020B0604020202020204" pitchFamily="34" charset="0"/>
              </a:rPr>
              <a:t>There are no clinical studies of </a:t>
            </a:r>
            <a:r>
              <a:rPr lang="en-US" sz="1200" dirty="0" err="1">
                <a:latin typeface="+mn-lt"/>
                <a:cs typeface="Arial" panose="020B0604020202020204" pitchFamily="34" charset="0"/>
              </a:rPr>
              <a:t>HepB</a:t>
            </a:r>
            <a:r>
              <a:rPr lang="en-US" sz="1200" dirty="0">
                <a:latin typeface="+mn-lt"/>
                <a:cs typeface="Arial" panose="020B0604020202020204" pitchFamily="34" charset="0"/>
              </a:rPr>
              <a:t>-CpG (Heplisav-B) in pregnant women. Available human data on </a:t>
            </a:r>
            <a:r>
              <a:rPr lang="en-US" sz="1200" dirty="0" err="1">
                <a:latin typeface="+mn-lt"/>
                <a:cs typeface="Arial" panose="020B0604020202020204" pitchFamily="34" charset="0"/>
              </a:rPr>
              <a:t>HepB</a:t>
            </a:r>
            <a:r>
              <a:rPr lang="en-US" sz="1200" dirty="0">
                <a:latin typeface="+mn-lt"/>
                <a:cs typeface="Arial" panose="020B0604020202020204" pitchFamily="34" charset="0"/>
              </a:rPr>
              <a:t>-CpG (Heplisav-B) administered to pregnant women are insufficient to inform assessment of vaccine-associated risks in pregnancy. Until safety data are available for </a:t>
            </a:r>
            <a:r>
              <a:rPr lang="en-US" sz="1200" dirty="0" err="1">
                <a:latin typeface="+mn-lt"/>
                <a:cs typeface="Arial" panose="020B0604020202020204" pitchFamily="34" charset="0"/>
              </a:rPr>
              <a:t>HepB</a:t>
            </a:r>
            <a:r>
              <a:rPr lang="en-US" sz="1200" dirty="0">
                <a:latin typeface="+mn-lt"/>
                <a:cs typeface="Arial" panose="020B0604020202020204" pitchFamily="34" charset="0"/>
              </a:rPr>
              <a:t>-CpG (Heplisav-B), providers should continue to vaccinate pregnant women needing </a:t>
            </a:r>
            <a:r>
              <a:rPr lang="en-US" sz="1200" dirty="0" err="1">
                <a:latin typeface="+mn-lt"/>
                <a:cs typeface="Arial" panose="020B0604020202020204" pitchFamily="34" charset="0"/>
              </a:rPr>
              <a:t>HepB</a:t>
            </a:r>
            <a:r>
              <a:rPr lang="en-US" sz="1200" dirty="0">
                <a:latin typeface="+mn-lt"/>
                <a:cs typeface="Arial" panose="020B0604020202020204" pitchFamily="34" charset="0"/>
              </a:rPr>
              <a:t> vaccination with a vaccine from a different manufacturer.</a:t>
            </a:r>
          </a:p>
          <a:p>
            <a:pPr eaLnBrk="1" hangingPunct="1">
              <a:buClr>
                <a:schemeClr val="tx1"/>
              </a:buClr>
              <a:buFont typeface="Wingdings" pitchFamily="2" charset="2"/>
              <a:buNone/>
            </a:pPr>
            <a:endParaRPr lang="en-US" sz="1200" b="1" u="sng" dirty="0">
              <a:latin typeface="+mn-lt"/>
            </a:endParaRPr>
          </a:p>
          <a:p>
            <a:pPr eaLnBrk="1" hangingPunct="1">
              <a:buClr>
                <a:schemeClr val="tx1"/>
              </a:buClr>
              <a:buFont typeface="Wingdings" pitchFamily="2" charset="2"/>
              <a:buNone/>
            </a:pPr>
            <a:endParaRPr lang="en-US" sz="1200" b="1" u="sng" dirty="0">
              <a:latin typeface="+mn-lt"/>
            </a:endParaRPr>
          </a:p>
          <a:p>
            <a:pPr eaLnBrk="1" hangingPunct="1">
              <a:buClr>
                <a:schemeClr val="tx1"/>
              </a:buClr>
              <a:buFont typeface="Wingdings" pitchFamily="2" charset="2"/>
              <a:buNone/>
            </a:pPr>
            <a:endParaRPr lang="en-US" sz="1200" b="1" u="sng" dirty="0">
              <a:latin typeface="+mn-lt"/>
            </a:endParaRPr>
          </a:p>
          <a:p>
            <a:pPr eaLnBrk="1" hangingPunct="1">
              <a:buClr>
                <a:schemeClr val="tx1"/>
              </a:buClr>
              <a:buFont typeface="Wingdings" pitchFamily="2" charset="2"/>
              <a:buNone/>
            </a:pPr>
            <a:r>
              <a:rPr lang="en-US" sz="1200" b="1" u="sng" dirty="0">
                <a:latin typeface="+mn-lt"/>
              </a:rPr>
              <a:t>All pregnant women should be tested routinely for HBsAg</a:t>
            </a:r>
            <a:r>
              <a:rPr lang="en-US" sz="1200" u="sng" dirty="0">
                <a:latin typeface="+mn-lt"/>
              </a:rPr>
              <a:t>  </a:t>
            </a:r>
          </a:p>
          <a:p>
            <a:pPr eaLnBrk="1" hangingPunct="1">
              <a:buClr>
                <a:schemeClr val="tx1"/>
              </a:buClr>
              <a:buFont typeface="Wingdings" pitchFamily="2" charset="2"/>
              <a:buNone/>
            </a:pPr>
            <a:r>
              <a:rPr lang="en-US" sz="1200" dirty="0">
                <a:latin typeface="+mn-lt"/>
                <a:sym typeface="Symbol" pitchFamily="18" charset="2"/>
              </a:rPr>
              <a:t>90% of healthy adults &amp; 95% of infants, children &amp; adolescents develop adequate antibody response after a complete series.</a:t>
            </a:r>
            <a:r>
              <a:rPr lang="en-US" sz="1200" baseline="0" dirty="0">
                <a:latin typeface="+mn-lt"/>
                <a:sym typeface="Symbol" pitchFamily="18" charset="2"/>
              </a:rPr>
              <a:t>  </a:t>
            </a:r>
            <a:r>
              <a:rPr lang="en-US" sz="1200" dirty="0">
                <a:latin typeface="+mn-lt"/>
                <a:sym typeface="Symbol" pitchFamily="18" charset="2"/>
              </a:rPr>
              <a:t>If no antibody response after 6 doses, person is a non-responder and is susceptible to hepatitis B.</a:t>
            </a:r>
            <a:r>
              <a:rPr lang="en-US" sz="1200" baseline="0" dirty="0">
                <a:latin typeface="+mn-lt"/>
                <a:sym typeface="Symbol" pitchFamily="18" charset="2"/>
              </a:rPr>
              <a:t>  </a:t>
            </a:r>
            <a:r>
              <a:rPr lang="en-US" sz="1200" dirty="0">
                <a:latin typeface="+mn-lt"/>
                <a:sym typeface="Symbol" pitchFamily="18" charset="2"/>
              </a:rPr>
              <a:t>Booster doses NOT recommended for any age group</a:t>
            </a:r>
          </a:p>
          <a:p>
            <a:pPr eaLnBrk="1" hangingPunct="1">
              <a:buClr>
                <a:schemeClr val="tx1"/>
              </a:buClr>
              <a:buFont typeface="Wingdings" pitchFamily="2" charset="2"/>
              <a:buNone/>
            </a:pPr>
            <a:endParaRPr lang="en-US" sz="1200" b="0" dirty="0">
              <a:latin typeface="+mn-lt"/>
              <a:sym typeface="Symbol" pitchFamily="18" charset="2"/>
            </a:endParaRPr>
          </a:p>
          <a:p>
            <a:pPr eaLnBrk="1" hangingPunct="1">
              <a:buClr>
                <a:schemeClr val="tx1"/>
              </a:buClr>
              <a:buFont typeface="Wingdings" pitchFamily="2" charset="2"/>
              <a:buNone/>
            </a:pPr>
            <a:r>
              <a:rPr lang="en-US" sz="1200" b="1" dirty="0">
                <a:latin typeface="+mn-lt"/>
                <a:sym typeface="Symbol" pitchFamily="18" charset="2"/>
              </a:rPr>
              <a:t>Optional Information:</a:t>
            </a:r>
          </a:p>
          <a:p>
            <a:pPr marL="0" marR="0" lvl="0" indent="0" algn="l" defTabSz="914400" rtl="0" eaLnBrk="1" fontAlgn="auto" latinLnBrk="0" hangingPunct="1">
              <a:lnSpc>
                <a:spcPct val="100000"/>
              </a:lnSpc>
              <a:spcBef>
                <a:spcPts val="0"/>
              </a:spcBef>
              <a:spcAft>
                <a:spcPts val="0"/>
              </a:spcAft>
              <a:buClr>
                <a:schemeClr val="tx1"/>
              </a:buClr>
              <a:buSzTx/>
              <a:buFont typeface="Wingdings" pitchFamily="2" charset="2"/>
              <a:buNone/>
              <a:tabLst/>
              <a:defRPr/>
            </a:pPr>
            <a:r>
              <a:rPr lang="en-US" sz="1200" b="1" i="1" dirty="0">
                <a:latin typeface="+mn-lt"/>
                <a:cs typeface="Arial" panose="020B0604020202020204" pitchFamily="34" charset="0"/>
              </a:rPr>
              <a:t>HEPLISAV-B</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dirty="0">
                <a:latin typeface="+mn-lt"/>
                <a:ea typeface="Segoe UI" panose="020B0502040204020203" pitchFamily="34" charset="0"/>
                <a:cs typeface="Arial" panose="020B0604020202020204" pitchFamily="34" charset="0"/>
              </a:rPr>
              <a:t>The 2-dose series ONLY applies when both doses are Heplisav, administered at least 4 weeks apart</a:t>
            </a:r>
            <a:endParaRPr lang="en-US" sz="1200" b="1" i="1" dirty="0">
              <a:latin typeface="+mn-lt"/>
              <a:sym typeface="Symbol" pitchFamily="18" charset="2"/>
            </a:endParaRPr>
          </a:p>
          <a:p>
            <a:pPr marL="177834" indent="-177834">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A series consisting of 1 dose of Heplisav and a different Hep B vaccine, should consist of 3 total doses. </a:t>
            </a:r>
            <a:r>
              <a:rPr lang="en-US" sz="1200" dirty="0">
                <a:latin typeface="+mn-lt"/>
                <a:cs typeface="Arial" panose="020B0604020202020204" pitchFamily="34" charset="0"/>
              </a:rPr>
              <a:t>Adhere to the 3-dose schedule minimum intervals of 4 weeks between dose 1 and 2, 8 weeks between dose 2 and 3, and 16 weeks between dose 1 and 3. However, if </a:t>
            </a:r>
            <a:r>
              <a:rPr lang="en-US" sz="1200" dirty="0" err="1">
                <a:latin typeface="+mn-lt"/>
                <a:cs typeface="Arial" panose="020B0604020202020204" pitchFamily="34" charset="0"/>
              </a:rPr>
              <a:t>HepB</a:t>
            </a:r>
            <a:r>
              <a:rPr lang="en-US" sz="1200" dirty="0">
                <a:latin typeface="+mn-lt"/>
                <a:cs typeface="Arial" panose="020B0604020202020204" pitchFamily="34" charset="0"/>
              </a:rPr>
              <a:t>-CpG is substituted for dose 2 of </a:t>
            </a:r>
            <a:r>
              <a:rPr lang="en-US" sz="1200" dirty="0" err="1">
                <a:latin typeface="+mn-lt"/>
                <a:cs typeface="Arial" panose="020B0604020202020204" pitchFamily="34" charset="0"/>
              </a:rPr>
              <a:t>HepB</a:t>
            </a:r>
            <a:r>
              <a:rPr lang="en-US" sz="1200" dirty="0">
                <a:latin typeface="+mn-lt"/>
                <a:cs typeface="Arial" panose="020B0604020202020204" pitchFamily="34" charset="0"/>
              </a:rPr>
              <a:t>-alum, a provider has the option of administering the next dose of </a:t>
            </a:r>
            <a:r>
              <a:rPr lang="en-US" sz="1200" dirty="0" err="1">
                <a:latin typeface="+mn-lt"/>
                <a:cs typeface="Arial" panose="020B0604020202020204" pitchFamily="34" charset="0"/>
              </a:rPr>
              <a:t>HepB</a:t>
            </a:r>
            <a:r>
              <a:rPr lang="en-US" sz="1200" dirty="0">
                <a:latin typeface="+mn-lt"/>
                <a:cs typeface="Arial" panose="020B0604020202020204" pitchFamily="34" charset="0"/>
              </a:rPr>
              <a:t>-CpG a minimum of 4 weeks from the previous dose for a complete series</a:t>
            </a:r>
          </a:p>
          <a:p>
            <a:pPr marL="177834" indent="-177834" defTabSz="948447">
              <a:buFont typeface="Arial" panose="020B0604020202020204" pitchFamily="34" charset="0"/>
              <a:buChar char="•"/>
              <a:defRPr/>
            </a:pPr>
            <a:r>
              <a:rPr lang="en-US" sz="1200" dirty="0">
                <a:latin typeface="+mn-lt"/>
                <a:cs typeface="Arial" panose="020B0604020202020204" pitchFamily="34" charset="0"/>
              </a:rPr>
              <a:t>Doses administered at less than the recommended minimum interval should be repeated</a:t>
            </a:r>
            <a:endParaRPr lang="en-US" sz="1200" dirty="0">
              <a:latin typeface="+mn-lt"/>
              <a:ea typeface="Segoe UI" panose="020B0502040204020203" pitchFamily="34" charset="0"/>
              <a:cs typeface="Arial" panose="020B0604020202020204" pitchFamily="34" charset="0"/>
            </a:endParaRPr>
          </a:p>
          <a:p>
            <a:pPr marL="177834" indent="-177834" defTabSz="948447">
              <a:buFont typeface="Arial" panose="020B0604020202020204" pitchFamily="34" charset="0"/>
              <a:buChar char="•"/>
              <a:defRPr/>
            </a:pPr>
            <a:r>
              <a:rPr lang="en-US" sz="1200" dirty="0">
                <a:latin typeface="+mn-lt"/>
                <a:ea typeface="Segoe UI" panose="020B0502040204020203" pitchFamily="34" charset="0"/>
                <a:cs typeface="Arial" panose="020B0604020202020204" pitchFamily="34" charset="0"/>
              </a:rPr>
              <a:t>Post vaccination Serologic Testing recommended 1-2 months after final dose for: hemodialysis patients; immunocompromised persons, including those with HIV; healthcare personnel and/or partners of HBsAg-positive persons</a:t>
            </a:r>
          </a:p>
          <a:p>
            <a:endParaRPr lang="en-US" sz="1200" b="1" i="1" baseline="0" dirty="0">
              <a:latin typeface="+mn-lt"/>
            </a:endParaRPr>
          </a:p>
          <a:p>
            <a:r>
              <a:rPr lang="en-US" sz="1200" b="1" i="1" baseline="0" dirty="0">
                <a:latin typeface="+mn-lt"/>
              </a:rPr>
              <a:t>Review Hepatitis B virus</a:t>
            </a:r>
          </a:p>
          <a:p>
            <a:r>
              <a:rPr lang="en-US" sz="1200" b="0" baseline="0" dirty="0">
                <a:latin typeface="+mn-lt"/>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eaLnBrk="1" hangingPunct="1">
              <a:buClr>
                <a:schemeClr val="tx1"/>
              </a:buClr>
              <a:buFont typeface="Wingdings" pitchFamily="2" charset="2"/>
              <a:buNone/>
            </a:pPr>
            <a:endParaRPr lang="en-US" sz="1200" b="0" dirty="0">
              <a:latin typeface="+mn-lt"/>
              <a:sym typeface="Symbol" pitchFamily="18" charset="2"/>
            </a:endParaRPr>
          </a:p>
          <a:p>
            <a:pPr eaLnBrk="1" hangingPunct="1"/>
            <a:r>
              <a:rPr lang="en-US" sz="1200" b="1" dirty="0">
                <a:latin typeface="+mn-lt"/>
                <a:sym typeface="Symbol" pitchFamily="18" charset="2"/>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1. </a:t>
            </a: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pPr eaLnBrk="1" hangingPunct="1"/>
            <a:endParaRPr lang="en-US" sz="1200" b="1" dirty="0">
              <a:latin typeface="+mn-lt"/>
              <a:sym typeface="Symbol" pitchFamily="18" charset="2"/>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63</a:t>
            </a:fld>
            <a:endParaRPr lang="en-US"/>
          </a:p>
        </p:txBody>
      </p:sp>
    </p:spTree>
    <p:extLst>
      <p:ext uri="{BB962C8B-B14F-4D97-AF65-F5344CB8AC3E}">
        <p14:creationId xmlns:p14="http://schemas.microsoft.com/office/powerpoint/2010/main" val="1480695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200"/>
              </a:spcBef>
            </a:pPr>
            <a:r>
              <a:rPr lang="en-US" b="1" dirty="0"/>
              <a:t>Shared clinical decision-making</a:t>
            </a:r>
          </a:p>
          <a:p>
            <a:pPr marL="342900" indent="-342900">
              <a:lnSpc>
                <a:spcPct val="100000"/>
              </a:lnSpc>
              <a:spcBef>
                <a:spcPts val="200"/>
              </a:spcBef>
              <a:buFont typeface="Arial" panose="020B0604020202020204" pitchFamily="34" charset="0"/>
              <a:buChar char="•"/>
            </a:pPr>
            <a:r>
              <a:rPr lang="en-US" b="1" dirty="0"/>
              <a:t>For adults ages 27-45 years</a:t>
            </a:r>
            <a:r>
              <a:rPr lang="en-US" dirty="0"/>
              <a:t>, complete a 2- or 3-dose series, based on shared clinical decision-making, depending on age at initial vaccination (2-dose series if initiated age 9-14) (3-dose series if initiated &gt;/= 15 years old)</a:t>
            </a:r>
          </a:p>
          <a:p>
            <a:r>
              <a:rPr lang="en-US" b="1" dirty="0"/>
              <a:t>Special situations</a:t>
            </a:r>
          </a:p>
          <a:p>
            <a:pPr marL="342900" indent="-342900">
              <a:buFont typeface="Arial" panose="020B0604020202020204" pitchFamily="34" charset="0"/>
              <a:buChar char="•"/>
            </a:pPr>
            <a:r>
              <a:rPr lang="en-US" dirty="0"/>
              <a:t>Administer 3-dose series, for immunocompromising conditions, including HIV (even for people who initiate series at 9-14 years of age)</a:t>
            </a:r>
            <a:endParaRPr lang="en-US" b="1" dirty="0"/>
          </a:p>
          <a:p>
            <a:endParaRPr lang="en-US" b="1" dirty="0"/>
          </a:p>
          <a:p>
            <a:r>
              <a:rPr lang="en-US" b="1" dirty="0"/>
              <a:t>***HPV vaccines are not licensed for use in persons older than 45 years of age***</a:t>
            </a:r>
          </a:p>
          <a:p>
            <a:pPr marL="0" indent="0" defTabSz="1092842">
              <a:buFont typeface="Arial" panose="020B0604020202020204" pitchFamily="34" charset="0"/>
              <a:buNone/>
              <a:defRPr/>
            </a:pPr>
            <a:endParaRPr lang="en-US" sz="1200" b="1" dirty="0"/>
          </a:p>
          <a:p>
            <a:pPr marL="0" indent="0" defTabSz="1092842">
              <a:buFont typeface="Arial" panose="020B0604020202020204" pitchFamily="34" charset="0"/>
              <a:buNone/>
              <a:defRPr/>
            </a:pPr>
            <a:r>
              <a:rPr lang="en-US" sz="1200" b="1" dirty="0"/>
              <a:t>Additional Info:</a:t>
            </a:r>
          </a:p>
          <a:p>
            <a:pPr marL="204909" indent="-204909" defTabSz="1092842">
              <a:buFont typeface="Arial" panose="020B0604020202020204" pitchFamily="34" charset="0"/>
              <a:buChar char="•"/>
              <a:defRPr/>
            </a:pPr>
            <a:r>
              <a:rPr lang="en-US" sz="1200" dirty="0"/>
              <a:t>On October 5, 2018, using results from 4vHPV clinical trials in women aged 24 through 45 years, and bridging immunogenicity and safety data in women and men, the Food and Drug Administration expanded the approved age range for 9vHPV use from 9 through 26 years to include adults ages 27-45 years old</a:t>
            </a:r>
          </a:p>
          <a:p>
            <a:pPr marL="204909" indent="-204909" defTabSz="1092842">
              <a:buFont typeface="Arial" panose="020B0604020202020204" pitchFamily="34" charset="0"/>
              <a:buChar char="•"/>
              <a:defRPr/>
            </a:pPr>
            <a:r>
              <a:rPr lang="en-US" sz="1200" dirty="0"/>
              <a:t>In June 2019, after reviewing evidence related to HPV vaccination of adults, ACIP updated recommendations for catch-up vaccination and for vaccination of adults older than the recommended catch-up age, due to recognition of the risk for new HPV infections in this age range. </a:t>
            </a:r>
          </a:p>
          <a:p>
            <a:pPr marL="204909" indent="-204909" defTabSz="1092842">
              <a:buFont typeface="Arial" panose="020B0604020202020204" pitchFamily="34" charset="0"/>
              <a:buChar char="•"/>
              <a:defRPr/>
            </a:pPr>
            <a:endParaRPr lang="en-US" dirty="0"/>
          </a:p>
          <a:p>
            <a:pPr marL="0" indent="0" defTabSz="1092842">
              <a:buFont typeface="Arial" panose="020B0604020202020204" pitchFamily="34" charset="0"/>
              <a:buNone/>
              <a:defRPr/>
            </a:pPr>
            <a:r>
              <a:rPr lang="en-US" sz="1200" b="1" dirty="0"/>
              <a:t>References:</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rPr>
              <a:t>MMWR / Human Papillomavirus Vaccination for Adults: Updated Recommendations of the Advisory Committee on Immunization Practices/ </a:t>
            </a:r>
            <a:r>
              <a:rPr lang="en-US" sz="1200" b="0" i="1" dirty="0">
                <a:latin typeface="Segoe UI" panose="020B0502040204020203" pitchFamily="34" charset="0"/>
                <a:cs typeface="Segoe UI" panose="020B0502040204020203" pitchFamily="34" charset="0"/>
              </a:rPr>
              <a:t>Weekly</a:t>
            </a:r>
            <a:r>
              <a:rPr lang="en-US" sz="1200" b="0" dirty="0">
                <a:latin typeface="Segoe UI" panose="020B0502040204020203" pitchFamily="34" charset="0"/>
                <a:cs typeface="Segoe UI" panose="020B0502040204020203" pitchFamily="34" charset="0"/>
              </a:rPr>
              <a:t> / August 16, 2019 / 68(32);698–702</a:t>
            </a:r>
            <a:endParaRPr lang="en-US" sz="1200" b="0" i="0" u="none" dirty="0">
              <a:solidFill>
                <a:schemeClr val="tx1"/>
              </a:solidFill>
              <a:effectLst/>
              <a:latin typeface="Segoe UI" panose="020B0502040204020203" pitchFamily="34" charset="0"/>
              <a:cs typeface="Segoe UI" panose="020B0502040204020203" pitchFamily="34" charset="0"/>
            </a:endParaRP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endParaRPr lang="en-US" sz="1200" b="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64</a:t>
            </a:fld>
            <a:endParaRPr lang="en-US"/>
          </a:p>
        </p:txBody>
      </p:sp>
    </p:spTree>
    <p:extLst>
      <p:ext uri="{BB962C8B-B14F-4D97-AF65-F5344CB8AC3E}">
        <p14:creationId xmlns:p14="http://schemas.microsoft.com/office/powerpoint/2010/main" val="17988842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Routine vaccination</a:t>
            </a:r>
          </a:p>
          <a:p>
            <a:pPr marL="342900" indent="-342900">
              <a:buFont typeface="Arial" panose="020B0604020202020204" pitchFamily="34" charset="0"/>
              <a:buChar char="•"/>
            </a:pPr>
            <a:r>
              <a:rPr lang="en-US" sz="1200" dirty="0"/>
              <a:t>Administer</a:t>
            </a:r>
            <a:r>
              <a:rPr lang="en-US" sz="1200" b="1" dirty="0"/>
              <a:t> 1 dose </a:t>
            </a:r>
            <a:r>
              <a:rPr lang="en-US" sz="1200" dirty="0"/>
              <a:t>of any influenza vaccine appropriate for age and health status annually to adults 19 years and older.</a:t>
            </a:r>
          </a:p>
          <a:p>
            <a:pPr marL="342900" indent="-342900">
              <a:buFont typeface="Arial" panose="020B0604020202020204" pitchFamily="34" charset="0"/>
              <a:buChar char="•"/>
            </a:pPr>
            <a:r>
              <a:rPr lang="en-US" sz="1200" dirty="0"/>
              <a:t>Age 65 years or older: Any one of quadrivalent high-dose inactivated influenza vaccine (HDIIV4), quadrivalent recombinant influenza vaccine (RIV4), or quadrivalent adjuvanted inactivated influenza vaccine (aIIV4) is preferred. If none of these three vaccines are available, then any other age-appropriate influenza vaccine should be used.</a:t>
            </a:r>
          </a:p>
          <a:p>
            <a:endParaRPr lang="en-US" sz="1200" b="1" dirty="0"/>
          </a:p>
          <a:p>
            <a:r>
              <a:rPr lang="en-US" sz="1200" b="1" dirty="0"/>
              <a:t>Note: Persons with an egg allergy can receive any influenza vaccine (egg-based and non-egg based) appropriate for age and health status.</a:t>
            </a:r>
          </a:p>
          <a:p>
            <a:endParaRPr lang="en-US" sz="1200" b="1" dirty="0"/>
          </a:p>
          <a:p>
            <a:r>
              <a:rPr lang="en-US" sz="1200" b="1" dirty="0"/>
              <a:t>Special situations </a:t>
            </a:r>
          </a:p>
          <a:p>
            <a:r>
              <a:rPr lang="en-US" sz="1200" dirty="0"/>
              <a:t>Close contacts (e.g., caregivers, healthcare workers) of severely immunosuppressed persons who require a protected environment: should not receive LAIV4. If LAIV4 is given, they should avoid contact with/caring for such immunosuppressed persons for 7 days after vaccination.</a:t>
            </a:r>
          </a:p>
          <a:p>
            <a:endParaRPr lang="en-US" sz="1200" dirty="0"/>
          </a:p>
          <a:p>
            <a:pPr marL="0" indent="0" defTabSz="1092842">
              <a:buFont typeface="Arial" panose="020B0604020202020204" pitchFamily="34" charset="0"/>
              <a:buNone/>
              <a:defRPr/>
            </a:pPr>
            <a:endParaRPr lang="en-US" sz="1200" b="1" dirty="0"/>
          </a:p>
          <a:p>
            <a:pPr marL="0" indent="0" defTabSz="1092842">
              <a:buFont typeface="Arial" panose="020B0604020202020204" pitchFamily="34" charset="0"/>
              <a:buNone/>
              <a:defRPr/>
            </a:pPr>
            <a:r>
              <a:rPr lang="en-US" sz="1200" b="1" dirty="0"/>
              <a:t>References:</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a:p>
            <a:endParaRPr lang="en-US" b="1" dirty="0"/>
          </a:p>
        </p:txBody>
      </p:sp>
      <p:sp>
        <p:nvSpPr>
          <p:cNvPr id="4" name="Slide Number Placeholder 3"/>
          <p:cNvSpPr>
            <a:spLocks noGrp="1"/>
          </p:cNvSpPr>
          <p:nvPr>
            <p:ph type="sldNum" sz="quarter" idx="5"/>
          </p:nvPr>
        </p:nvSpPr>
        <p:spPr/>
        <p:txBody>
          <a:bodyPr/>
          <a:lstStyle/>
          <a:p>
            <a:fld id="{42FBD0A8-3735-4B25-B0D5-9F9DB832A547}" type="slidenum">
              <a:rPr lang="en-US" smtClean="0"/>
              <a:t>65</a:t>
            </a:fld>
            <a:endParaRPr lang="en-US"/>
          </a:p>
        </p:txBody>
      </p:sp>
    </p:spTree>
    <p:extLst>
      <p:ext uri="{BB962C8B-B14F-4D97-AF65-F5344CB8AC3E}">
        <p14:creationId xmlns:p14="http://schemas.microsoft.com/office/powerpoint/2010/main" val="735166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0"/>
              </a:spcBef>
            </a:pPr>
            <a:r>
              <a:rPr lang="en-US" sz="1200" b="1" dirty="0">
                <a:latin typeface="+mn-lt"/>
                <a:cs typeface="Segoe UI" panose="020B0502040204020203" pitchFamily="34" charset="0"/>
              </a:rPr>
              <a:t>Routine vaccination</a:t>
            </a:r>
          </a:p>
          <a:p>
            <a:pPr marL="171450" indent="-171450" defTabSz="1053546">
              <a:spcBef>
                <a:spcPts val="230"/>
              </a:spcBef>
              <a:buFont typeface="Arial" panose="020B0604020202020204" pitchFamily="34" charset="0"/>
              <a:buChar char="•"/>
              <a:defRPr/>
            </a:pPr>
            <a:r>
              <a:rPr lang="en-US" sz="1200" b="1" i="1" dirty="0">
                <a:latin typeface="+mn-lt"/>
                <a:cs typeface="Segoe UI" panose="020B0502040204020203" pitchFamily="34" charset="0"/>
              </a:rPr>
              <a:t>B</a:t>
            </a:r>
            <a:r>
              <a:rPr lang="en-US" sz="1200" b="1" i="1" dirty="0">
                <a:latin typeface="+mn-lt"/>
              </a:rPr>
              <a:t>irth date not acceptable evidence of rubella immunity for women who could become pregnant. Non-pregnant women of childbearing age with no evidence of immunity to rubella should receive 1 dose of MMR. </a:t>
            </a:r>
            <a:endParaRPr lang="en-US" sz="1200" dirty="0">
              <a:latin typeface="+mn-lt"/>
              <a:cs typeface="Segoe UI" panose="020B0502040204020203" pitchFamily="34" charset="0"/>
            </a:endParaRPr>
          </a:p>
          <a:p>
            <a:endParaRPr lang="en-US" sz="1200" b="1" dirty="0">
              <a:latin typeface="+mn-lt"/>
            </a:endParaRPr>
          </a:p>
          <a:p>
            <a:pPr>
              <a:spcBef>
                <a:spcPts val="230"/>
              </a:spcBef>
            </a:pPr>
            <a:r>
              <a:rPr lang="en-US" sz="1200" b="1" dirty="0">
                <a:latin typeface="+mn-lt"/>
                <a:cs typeface="Segoe UI" panose="020B0502040204020203" pitchFamily="34" charset="0"/>
              </a:rPr>
              <a:t>Special situations</a:t>
            </a:r>
          </a:p>
          <a:p>
            <a:pPr marL="171450" indent="-171450">
              <a:spcBef>
                <a:spcPts val="230"/>
              </a:spcBef>
              <a:buFont typeface="Arial" panose="020B0604020202020204" pitchFamily="34" charset="0"/>
              <a:buChar char="•"/>
            </a:pPr>
            <a:r>
              <a:rPr lang="en-US" sz="1200" dirty="0">
                <a:latin typeface="+mn-lt"/>
                <a:cs typeface="Segoe UI" panose="020B0502040204020203" pitchFamily="34" charset="0"/>
              </a:rPr>
              <a:t>MMR is contraindicated during pregnancy and in persons with severe immunocompromising conditions: </a:t>
            </a:r>
            <a:r>
              <a:rPr lang="en-US" sz="1200" b="1" i="1" dirty="0">
                <a:latin typeface="+mn-lt"/>
                <a:cs typeface="Segoe UI" panose="020B0502040204020203" pitchFamily="34" charset="0"/>
              </a:rPr>
              <a:t>1 dose of MMR recommended after pregnancy (before discharge from a health care facility)</a:t>
            </a:r>
          </a:p>
          <a:p>
            <a:pPr marL="171450" marR="0" lvl="0" indent="-171450" algn="l" defTabSz="914400" rtl="0" eaLnBrk="1" fontAlgn="auto" latinLnBrk="0" hangingPunct="1">
              <a:lnSpc>
                <a:spcPct val="100000"/>
              </a:lnSpc>
              <a:spcBef>
                <a:spcPts val="230"/>
              </a:spcBef>
              <a:spcAft>
                <a:spcPts val="0"/>
              </a:spcAft>
              <a:buClrTx/>
              <a:buSzTx/>
              <a:buFont typeface="Arial" panose="020B0604020202020204" pitchFamily="34" charset="0"/>
              <a:buChar char="•"/>
              <a:tabLst/>
              <a:defRPr/>
            </a:pPr>
            <a:r>
              <a:rPr lang="en-US" sz="1200" b="1" dirty="0">
                <a:latin typeface="+mn-lt"/>
                <a:cs typeface="Segoe UI" panose="020B0502040204020203" pitchFamily="34" charset="0"/>
              </a:rPr>
              <a:t>1 dose </a:t>
            </a:r>
            <a:r>
              <a:rPr lang="en-US" sz="1200" dirty="0">
                <a:latin typeface="+mn-lt"/>
                <a:cs typeface="Segoe UI" panose="020B0502040204020203" pitchFamily="34" charset="0"/>
              </a:rPr>
              <a:t>(if previously received 1 dose of MMR) or nonpregnant persons of childbearing age not previously immunized, or </a:t>
            </a:r>
            <a:r>
              <a:rPr lang="en-US" sz="1200" b="1" dirty="0">
                <a:latin typeface="+mn-lt"/>
                <a:cs typeface="Segoe UI" panose="020B0502040204020203" pitchFamily="34" charset="0"/>
              </a:rPr>
              <a:t>2-dose series </a:t>
            </a:r>
            <a:r>
              <a:rPr lang="en-US" sz="1200" dirty="0">
                <a:latin typeface="+mn-lt"/>
                <a:cs typeface="Segoe UI" panose="020B0502040204020203" pitchFamily="34" charset="0"/>
              </a:rPr>
              <a:t>at least 4 weeks apart, for college students, international travelers, and household or close personal contacts of immunocompromised persons, not previously immunized</a:t>
            </a:r>
          </a:p>
          <a:p>
            <a:pPr marL="171450" indent="-171450" defTabSz="1053546">
              <a:spcBef>
                <a:spcPts val="230"/>
              </a:spcBef>
              <a:buFont typeface="Arial" panose="020B0604020202020204" pitchFamily="34" charset="0"/>
              <a:buChar char="•"/>
              <a:defRPr/>
            </a:pPr>
            <a:r>
              <a:rPr lang="en-US" sz="1200" dirty="0">
                <a:latin typeface="+mn-lt"/>
              </a:rPr>
              <a:t>Refer to immunization schedule notes for guidance when vaccinating healthcare personnel, or other medical indications: </a:t>
            </a:r>
          </a:p>
          <a:p>
            <a:pPr marL="628650" lvl="1" indent="-171450" defTabSz="1053546">
              <a:spcBef>
                <a:spcPts val="230"/>
              </a:spcBef>
              <a:buFont typeface="Arial" panose="020B0604020202020204" pitchFamily="34" charset="0"/>
              <a:buChar char="•"/>
              <a:defRPr/>
            </a:pPr>
            <a:r>
              <a:rPr lang="en-US" sz="1200" b="0" i="1" dirty="0">
                <a:latin typeface="+mn-lt"/>
              </a:rPr>
              <a:t>Healthcare personnel born in 1957 or later with no evidence of immunity to measles, mumps, or rubella: 2-dose series of MMR at least 4 weeks apart for measles or mumps or at least 1 dose of MMR for rubella; for healthcare personnel born before 1957,</a:t>
            </a:r>
            <a:r>
              <a:rPr lang="en-US" sz="1200" b="1" i="1" dirty="0">
                <a:latin typeface="+mn-lt"/>
              </a:rPr>
              <a:t> consider </a:t>
            </a:r>
            <a:r>
              <a:rPr lang="en-US" sz="1200" b="0" i="1" dirty="0">
                <a:latin typeface="+mn-lt"/>
              </a:rPr>
              <a:t>2-dose series at least 4 weeks apart for measles or mumps or at least 1 dose of MMR for rubella. </a:t>
            </a:r>
          </a:p>
          <a:p>
            <a:pPr marL="628650" lvl="1" indent="-171450" defTabSz="1053546">
              <a:spcBef>
                <a:spcPts val="230"/>
              </a:spcBef>
              <a:buFont typeface="Arial" panose="020B0604020202020204" pitchFamily="34" charset="0"/>
              <a:buChar char="•"/>
              <a:defRPr/>
            </a:pPr>
            <a:r>
              <a:rPr lang="en-US" sz="1200" b="0" i="1" dirty="0">
                <a:latin typeface="+mn-lt"/>
              </a:rPr>
              <a:t>A 2-dose series of MMR at least 4 weeks apart, is recommended for persons with HIV infection with CD4 count &gt;/=200 cells/</a:t>
            </a:r>
            <a:r>
              <a:rPr lang="en-US" sz="1200" b="0" i="1" dirty="0" err="1">
                <a:latin typeface="+mn-lt"/>
              </a:rPr>
              <a:t>ul</a:t>
            </a:r>
            <a:r>
              <a:rPr lang="en-US" sz="1200" b="0" i="1" dirty="0">
                <a:latin typeface="+mn-lt"/>
              </a:rPr>
              <a:t> for at least 6 months and no evidence of immunity; </a:t>
            </a:r>
            <a:r>
              <a:rPr lang="en-US" sz="1200" b="1" i="1" dirty="0">
                <a:latin typeface="+mn-lt"/>
              </a:rPr>
              <a:t>MMR is contraindicated in HIV infection with CD4 count &lt;200 cells/</a:t>
            </a:r>
            <a:r>
              <a:rPr lang="en-US" sz="1200" b="1" i="1" dirty="0" err="1">
                <a:latin typeface="+mn-lt"/>
              </a:rPr>
              <a:t>ul</a:t>
            </a:r>
            <a:endParaRPr lang="en-US" sz="1200" b="1" dirty="0">
              <a:latin typeface="+mn-lt"/>
            </a:endParaRPr>
          </a:p>
          <a:p>
            <a:endParaRPr lang="en-US" sz="1200" b="1" dirty="0">
              <a:latin typeface="+mn-lt"/>
            </a:endParaRPr>
          </a:p>
          <a:p>
            <a:r>
              <a:rPr lang="en-US" sz="1200" b="1" dirty="0">
                <a:latin typeface="+mn-lt"/>
              </a:rPr>
              <a:t>Optional Info:</a:t>
            </a:r>
          </a:p>
          <a:p>
            <a:r>
              <a:rPr lang="en-US" sz="1200" b="1" dirty="0">
                <a:latin typeface="+mn-lt"/>
              </a:rPr>
              <a:t>Serious respiratory diseases</a:t>
            </a:r>
          </a:p>
          <a:p>
            <a:pPr eaLnBrk="1" hangingPunct="1">
              <a:lnSpc>
                <a:spcPct val="80000"/>
              </a:lnSpc>
            </a:pPr>
            <a:r>
              <a:rPr lang="en-US" sz="1200" b="1" dirty="0">
                <a:latin typeface="+mn-lt"/>
              </a:rPr>
              <a:t>MEASLES:</a:t>
            </a:r>
            <a:r>
              <a:rPr lang="en-US" sz="1200" dirty="0">
                <a:latin typeface="+mn-lt"/>
              </a:rPr>
              <a:t> (caused by paramyxovirus): Initial symptoms are runny nose, followed by increasing fever (103º-105º), cough, conjunctivitis, </a:t>
            </a:r>
            <a:r>
              <a:rPr lang="en-US" sz="1200" dirty="0" err="1">
                <a:latin typeface="+mn-lt"/>
              </a:rPr>
              <a:t>Koplik</a:t>
            </a:r>
            <a:r>
              <a:rPr lang="en-US" sz="1200" dirty="0">
                <a:latin typeface="+mn-lt"/>
              </a:rPr>
              <a:t> spots, and a maculopapular rash that lasts 5-6 days. Complications include otitis media (7%), pneumonia (6%), and acute encephalitis (0.1%) 1 in 1000 cases, death (0.2%)   Although measles elimination was declared in the United States in 2000 , importation of measles cases continues to occur. Spread through air droplets and can remain active for up to 1 hour after the person has left the room.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MUMPS:</a:t>
            </a:r>
            <a:r>
              <a:rPr lang="en-US" sz="1200" dirty="0">
                <a:latin typeface="+mn-lt"/>
              </a:rPr>
              <a:t> (caused by paramyxovirus): Parotitis (inflammation of parotid gland) occurs in 30-40% of infected persons, 40-50% have only nonspecific or respiratory symptoms; Complications include aseptic meningitis, &amp; deafness; Post pubertal individuals may have orchitis (inflammation of testicles), ovarian inflammation, &amp; pancreatitis.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RUBELLA: </a:t>
            </a:r>
            <a:r>
              <a:rPr lang="en-US" sz="1200" dirty="0">
                <a:latin typeface="+mn-lt"/>
              </a:rPr>
              <a:t>(caused by rubella virus and spread from person-to-person {togavirus}); in children, the rash may be the first manifestation of infection. Adults may have low-grade fever, malaise, URI, and lymphadenopathy prior to rash. Arthralgia and arthritis is common in adults, especially women. Complications include encephalitis and hemorrhagic manifestations. Displays like “blueberry muffin spots” on skin due to petechial lesions, cataracts, hearing loss and congenital heart lesions; child will most likely be developmentally delayed. All women of childbearing age should be certain they are immune to rubella. Rubella is no longer endemic in the U.S. However, it is still present in other countries and can be imported.  </a:t>
            </a:r>
          </a:p>
          <a:p>
            <a:endParaRPr lang="en-US" sz="1200" b="1" dirty="0">
              <a:latin typeface="+mn-lt"/>
            </a:endParaRPr>
          </a:p>
          <a:p>
            <a:r>
              <a:rPr lang="en-US" sz="1200" b="1" kern="1200" dirty="0">
                <a:solidFill>
                  <a:schemeClr val="tx1"/>
                </a:solidFill>
                <a:effectLst/>
                <a:latin typeface="+mn-lt"/>
                <a:ea typeface="+mn-ea"/>
                <a:cs typeface="+mn-cs"/>
              </a:rPr>
              <a:t>What should I do if I’m not sure I was vaccinated against measles?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with your health care provider.  If you were born before 1957 it’s likely you have been exposed to the virus and are immune.  If you were born between 1957 and 1971, the vaccine you received may not have been as reliable.  Ask your doctor if you’ve been properly vaccinated.</a:t>
            </a:r>
          </a:p>
          <a:p>
            <a:endParaRPr lang="en-US" sz="1200" dirty="0">
              <a:latin typeface="+mn-lt"/>
            </a:endParaRPr>
          </a:p>
          <a:p>
            <a:endParaRPr lang="en-US" sz="1200" b="1" dirty="0">
              <a:latin typeface="+mn-lt"/>
            </a:endParaRPr>
          </a:p>
          <a:p>
            <a:r>
              <a:rPr lang="en-US" sz="1200" b="1" baseline="0"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66</a:t>
            </a:fld>
            <a:endParaRPr lang="en-US"/>
          </a:p>
        </p:txBody>
      </p:sp>
    </p:spTree>
    <p:extLst>
      <p:ext uri="{BB962C8B-B14F-4D97-AF65-F5344CB8AC3E}">
        <p14:creationId xmlns:p14="http://schemas.microsoft.com/office/powerpoint/2010/main" val="24614045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E6111-D871-1C02-A7FF-665A4E394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BC3EB-ADD6-B9CE-1776-43D2A09F9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591B3-3033-C7B8-24FF-634A0F242246}"/>
              </a:ext>
            </a:extLst>
          </p:cNvPr>
          <p:cNvSpPr>
            <a:spLocks noGrp="1"/>
          </p:cNvSpPr>
          <p:nvPr>
            <p:ph type="body" idx="1"/>
          </p:nvPr>
        </p:nvSpPr>
        <p:spPr/>
        <p:txBody>
          <a:bodyPr/>
          <a:lstStyle/>
          <a:p>
            <a:r>
              <a:rPr lang="en-US" sz="1200" i="1" dirty="0">
                <a:latin typeface="+mn-lt"/>
                <a:cs typeface="Arial" panose="020B0604020202020204" pitchFamily="34" charset="0"/>
              </a:rPr>
              <a:t>Serogroup A, C, W, Y meningococcal vaccines. (Minimum age: 2 months [Menveo], 2 years [MenQuadfi], 10 years [Penbraya])</a:t>
            </a:r>
          </a:p>
          <a:p>
            <a:r>
              <a:rPr lang="en-US" sz="1200" b="1" i="1" dirty="0">
                <a:latin typeface="+mn-lt"/>
                <a:cs typeface="Arial" panose="020B0604020202020204" pitchFamily="34" charset="0"/>
              </a:rPr>
              <a:t>Menactra is no distributed in the United States. Any remaining doses expired in October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Routine vaccination of healthy persons who are not at increased risk for exposure to N. meningitidis is not recommended after age 21 years.</a:t>
            </a:r>
          </a:p>
          <a:p>
            <a:endParaRPr lang="en-US" sz="1200" b="1" dirty="0">
              <a:latin typeface="+mn-lt"/>
              <a:ea typeface="Segoe UI" panose="020B0502040204020203" pitchFamily="34" charset="0"/>
              <a:cs typeface="Arial" panose="020B0604020202020204" pitchFamily="34" charset="0"/>
            </a:endParaRPr>
          </a:p>
          <a:p>
            <a:r>
              <a:rPr lang="en-US" sz="1200" b="1" dirty="0">
                <a:latin typeface="+mn-lt"/>
                <a:ea typeface="Segoe UI" panose="020B0502040204020203" pitchFamily="34" charset="0"/>
                <a:cs typeface="Arial" panose="020B0604020202020204" pitchFamily="34" charset="0"/>
              </a:rPr>
              <a:t>Special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ea typeface="Segoe UI" panose="020B0502040204020203" pitchFamily="34" charset="0"/>
              </a:rPr>
              <a:t>2-dose series </a:t>
            </a:r>
            <a:r>
              <a:rPr lang="en-US" sz="1200" dirty="0">
                <a:latin typeface="+mn-lt"/>
                <a:ea typeface="Segoe UI" panose="020B0502040204020203" pitchFamily="34" charset="0"/>
              </a:rPr>
              <a:t>at least 8 weeks apart and revaccinate every 5 years if risk remains for persons with certain medical conditions </a:t>
            </a:r>
            <a:r>
              <a:rPr lang="en-US" sz="1200" b="1" dirty="0">
                <a:latin typeface="+mn-lt"/>
                <a:ea typeface="Segoe UI" panose="020B0502040204020203" pitchFamily="34" charset="0"/>
                <a:cs typeface="Arial" panose="020B0604020202020204" pitchFamily="34" charset="0"/>
              </a:rPr>
              <a:t>(anatomical or functional asplenia (including sickle cell disease), HIV infection, persistent complement component deficiency, complement inhibitor (e.g., eculizumab, ravulizumab)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ea typeface="Segoe UI" panose="020B0502040204020203" pitchFamily="34" charset="0"/>
                <a:cs typeface="Arial" panose="020B0604020202020204" pitchFamily="34" charset="0"/>
              </a:rPr>
              <a:t>1 dose </a:t>
            </a:r>
            <a:r>
              <a:rPr lang="en-US" sz="1200" b="0" dirty="0">
                <a:latin typeface="+mn-lt"/>
                <a:ea typeface="Segoe UI" panose="020B0502040204020203" pitchFamily="34" charset="0"/>
                <a:cs typeface="Arial" panose="020B0604020202020204" pitchFamily="34" charset="0"/>
              </a:rPr>
              <a:t>for persons traveling to countries with hyperendemic or epidemic meningococcal disease, or microbiologists routinely exposed to Neisseria meningitidis and revaccinate every 5 years if risk remains</a:t>
            </a:r>
          </a:p>
          <a:p>
            <a:pPr marL="176405" indent="-176405" defTabSz="940826">
              <a:buFont typeface="Arial" panose="020B0604020202020204" pitchFamily="34" charset="0"/>
              <a:buChar char="•"/>
              <a:defRPr/>
            </a:pPr>
            <a:r>
              <a:rPr lang="en-US" sz="1200" b="1" dirty="0">
                <a:latin typeface="+mn-lt"/>
                <a:ea typeface="Segoe UI" panose="020B0502040204020203" pitchFamily="34" charset="0"/>
                <a:cs typeface="Arial" panose="020B0604020202020204" pitchFamily="34" charset="0"/>
              </a:rPr>
              <a:t>1 dose </a:t>
            </a:r>
            <a:r>
              <a:rPr lang="en-US" sz="1200" dirty="0">
                <a:latin typeface="+mn-lt"/>
                <a:ea typeface="Segoe UI" panose="020B0502040204020203" pitchFamily="34" charset="0"/>
                <a:cs typeface="Arial" panose="020B0604020202020204" pitchFamily="34" charset="0"/>
              </a:rPr>
              <a:t>for first year college students who live in residential housing (if not previously vaccinated at age 16 years or older) or military recruits</a:t>
            </a:r>
          </a:p>
          <a:p>
            <a:pPr marL="176405" indent="-176405" defTabSz="940826">
              <a:buFont typeface="Arial" panose="020B0604020202020204" pitchFamily="34" charset="0"/>
              <a:buChar char="•"/>
              <a:defRPr/>
            </a:pPr>
            <a:endParaRPr lang="en-US" sz="1200" dirty="0">
              <a:latin typeface="+mn-lt"/>
              <a:ea typeface="Segoe UI" panose="020B05020402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ea typeface="Segoe UI" panose="020B0502040204020203" pitchFamily="34" charset="0"/>
                <a:cs typeface="Segoe UI" panose="020B0502040204020203" pitchFamily="34" charset="0"/>
              </a:rPr>
              <a:t>MenACWY vaccines may be administered simultaneously with MenB vaccines if indicated, but at different anatomical sites, if feasible. </a:t>
            </a: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mn-lt"/>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ea typeface="Segoe UI" panose="020B0502040204020203" pitchFamily="34" charset="0"/>
                <a:cs typeface="Segoe UI" panose="020B0502040204020203" pitchFamily="34" charset="0"/>
              </a:rPr>
              <a:t>People 10 years or older may receive a single dose of Penbraya as an alternative to separate administration of MenACWY and MenB when both vaccines are indicated and would be given on the same clinic day. </a:t>
            </a:r>
          </a:p>
          <a:p>
            <a:pPr marL="0" indent="0">
              <a:buFont typeface="Arial" panose="020B0604020202020204" pitchFamily="34" charset="0"/>
              <a:buNone/>
            </a:pPr>
            <a:endParaRPr lang="en-US" sz="1200" b="1" dirty="0">
              <a:latin typeface="+mn-lt"/>
              <a:cs typeface="Arial" panose="020B0604020202020204" pitchFamily="34" charset="0"/>
            </a:endParaRPr>
          </a:p>
          <a:p>
            <a:pPr marL="342900" indent="-342900">
              <a:buFont typeface="Arial" panose="020B0604020202020204" pitchFamily="34" charset="0"/>
              <a:buChar char="•"/>
            </a:pPr>
            <a:r>
              <a:rPr lang="en-US" sz="1200" dirty="0">
                <a:latin typeface="+mn-lt"/>
              </a:rPr>
              <a:t>1 dose for people 10 years or older who are receiving MenACWY and MenB vaccines at the same clinic visit; minimum interval of 6 months between doses</a:t>
            </a:r>
          </a:p>
          <a:p>
            <a:pPr marL="342900" indent="-342900">
              <a:buFont typeface="Arial" panose="020B0604020202020204" pitchFamily="34" charset="0"/>
              <a:buChar char="•"/>
            </a:pPr>
            <a:r>
              <a:rPr lang="en-US" sz="1200" dirty="0">
                <a:latin typeface="+mn-lt"/>
              </a:rPr>
              <a:t>If person receives Penbraya, which includes Trumenba (MenB), and additional MenB dose(s) are indicated:</a:t>
            </a:r>
          </a:p>
          <a:p>
            <a:pPr marL="1028700" lvl="1" indent="-342900">
              <a:buFont typeface="Courier New" panose="02070309020205020404" pitchFamily="49" charset="0"/>
              <a:buChar char="o"/>
            </a:pPr>
            <a:r>
              <a:rPr lang="en-US" sz="1200" b="1" dirty="0">
                <a:solidFill>
                  <a:schemeClr val="tx1">
                    <a:lumMod val="65000"/>
                    <a:lumOff val="35000"/>
                  </a:schemeClr>
                </a:solidFill>
                <a:latin typeface="+mn-lt"/>
                <a:cs typeface="Segoe UI" panose="020B0502040204020203" pitchFamily="34" charset="0"/>
              </a:rPr>
              <a:t>Trumenba should be used for additional MenB dose(s) when MenACWY vaccination is not indicated</a:t>
            </a:r>
          </a:p>
          <a:p>
            <a:pPr marL="1028700" lvl="1"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Any MenACWY vaccine may be used when </a:t>
            </a:r>
            <a:r>
              <a:rPr lang="en-US" sz="1200" b="1" dirty="0">
                <a:solidFill>
                  <a:schemeClr val="tx1">
                    <a:lumMod val="65000"/>
                    <a:lumOff val="35000"/>
                  </a:schemeClr>
                </a:solidFill>
                <a:latin typeface="+mn-lt"/>
                <a:cs typeface="Segoe UI" panose="020B0502040204020203" pitchFamily="34" charset="0"/>
              </a:rPr>
              <a:t>MenB</a:t>
            </a:r>
            <a:r>
              <a:rPr lang="en-US" sz="1200" dirty="0">
                <a:solidFill>
                  <a:schemeClr val="tx1">
                    <a:lumMod val="65000"/>
                    <a:lumOff val="35000"/>
                  </a:schemeClr>
                </a:solidFill>
                <a:latin typeface="+mn-lt"/>
                <a:cs typeface="Segoe UI" panose="020B0502040204020203" pitchFamily="34" charset="0"/>
              </a:rPr>
              <a:t> is </a:t>
            </a:r>
            <a:r>
              <a:rPr lang="en-US" sz="1200" b="1" dirty="0">
                <a:solidFill>
                  <a:schemeClr val="tx1">
                    <a:lumMod val="65000"/>
                    <a:lumOff val="35000"/>
                  </a:schemeClr>
                </a:solidFill>
                <a:latin typeface="+mn-lt"/>
                <a:cs typeface="Segoe UI" panose="020B0502040204020203" pitchFamily="34" charset="0"/>
              </a:rPr>
              <a:t>NOT</a:t>
            </a:r>
            <a:r>
              <a:rPr lang="en-US" sz="1200" dirty="0">
                <a:solidFill>
                  <a:schemeClr val="tx1">
                    <a:lumMod val="65000"/>
                    <a:lumOff val="35000"/>
                  </a:schemeClr>
                </a:solidFill>
                <a:latin typeface="+mn-lt"/>
                <a:cs typeface="Segoe UI" panose="020B0502040204020203" pitchFamily="34" charset="0"/>
              </a:rPr>
              <a:t> indicated</a:t>
            </a:r>
            <a:endParaRPr lang="en-US" sz="1200" dirty="0">
              <a:latin typeface="+mn-lt"/>
            </a:endParaRPr>
          </a:p>
          <a:p>
            <a:pPr marL="342900" indent="-342900">
              <a:buFont typeface="Arial" panose="020B0604020202020204" pitchFamily="34" charset="0"/>
              <a:buChar char="•"/>
            </a:pPr>
            <a:r>
              <a:rPr lang="en-US" sz="1200" dirty="0">
                <a:latin typeface="+mn-lt"/>
              </a:rPr>
              <a:t>Booster doses may be indicated for people with prolonged increased risk for serogroup A,C,W,or Y and B meningococcal disease.</a:t>
            </a:r>
          </a:p>
          <a:p>
            <a:pPr marL="342900" indent="-342900">
              <a:buFont typeface="Arial" panose="020B0604020202020204" pitchFamily="34" charset="0"/>
              <a:buChar char="•"/>
            </a:pPr>
            <a:r>
              <a:rPr lang="en-US" sz="1200" dirty="0">
                <a:latin typeface="+mn-lt"/>
              </a:rPr>
              <a:t>Refer to Appendix in the schedule for information on contraindications and precautions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p>
          <a:p>
            <a:pPr marL="171450" indent="-171450">
              <a:spcBef>
                <a:spcPct val="0"/>
              </a:spcBef>
              <a:buFont typeface="Arial" panose="020B0604020202020204" pitchFamily="34" charset="0"/>
              <a:buChar char="•"/>
            </a:pPr>
            <a:r>
              <a:rPr lang="en-US" sz="1200" b="1" dirty="0">
                <a:latin typeface="+mn-lt"/>
                <a:cs typeface="Arial" panose="020B0604020202020204" pitchFamily="34" charset="0"/>
              </a:rPr>
              <a:t>The most common clinical presentations of meningococcal disease are meningitis and meningococcemia. </a:t>
            </a:r>
          </a:p>
          <a:p>
            <a:pPr marL="171450" indent="-171450">
              <a:buFont typeface="Arial" panose="020B0604020202020204" pitchFamily="34" charset="0"/>
              <a:buChar char="•"/>
            </a:pPr>
            <a:r>
              <a:rPr lang="en-US" sz="1200" dirty="0">
                <a:latin typeface="+mn-lt"/>
                <a:cs typeface="Arial" panose="020B0604020202020204" pitchFamily="34" charset="0"/>
              </a:rPr>
              <a:t>The minimum interval between doses of meningococcal conjugate vaccine is 8 weeks.</a:t>
            </a:r>
          </a:p>
          <a:p>
            <a:pPr marL="171450" indent="-171450">
              <a:buFont typeface="Arial" panose="020B0604020202020204" pitchFamily="34" charset="0"/>
              <a:buChar char="•"/>
            </a:pPr>
            <a:r>
              <a:rPr lang="en-US" sz="1200" dirty="0">
                <a:latin typeface="+mn-lt"/>
                <a:cs typeface="Arial" panose="020B0604020202020204" pitchFamily="34" charset="0"/>
              </a:rPr>
              <a:t>No data are available on the interchangeability of vaccine products.</a:t>
            </a:r>
          </a:p>
          <a:p>
            <a:pPr marL="171450" indent="-171450">
              <a:buFont typeface="Arial" panose="020B0604020202020204" pitchFamily="34" charset="0"/>
              <a:buChar char="•"/>
            </a:pPr>
            <a:r>
              <a:rPr lang="en-US" sz="1200" dirty="0">
                <a:latin typeface="+mn-lt"/>
                <a:cs typeface="Arial" panose="020B0604020202020204" pitchFamily="34" charset="0"/>
              </a:rPr>
              <a:t>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mn-lt"/>
              </a:rPr>
              <a:t>Meningococcal Vaccination: Recommendations of the Advisory Committee on Immunization Practices, United States, 2020</a:t>
            </a:r>
            <a:r>
              <a:rPr lang="en-US" b="0" i="0" dirty="0">
                <a:solidFill>
                  <a:srgbClr val="222222"/>
                </a:solidFill>
                <a:effectLst/>
                <a:latin typeface="+mn-lt"/>
              </a:rPr>
              <a:t>; MMWR / </a:t>
            </a:r>
            <a:r>
              <a:rPr lang="en-US" b="0" i="1" dirty="0">
                <a:solidFill>
                  <a:srgbClr val="222222"/>
                </a:solidFill>
                <a:effectLst/>
                <a:latin typeface="+mn-lt"/>
              </a:rPr>
              <a:t>Recommendations and Reports</a:t>
            </a:r>
            <a:r>
              <a:rPr lang="en-US" b="0" i="0" dirty="0">
                <a:solidFill>
                  <a:srgbClr val="222222"/>
                </a:solidFill>
                <a:effectLst/>
                <a:latin typeface="+mn-lt"/>
              </a:rPr>
              <a:t> / September 25, 2020 / 69(9);1-41</a:t>
            </a:r>
            <a:endParaRPr lang="en-US" sz="1200" b="0" i="0" dirty="0">
              <a:solidFill>
                <a:srgbClr val="000000"/>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8CA870E-3EBB-1A96-66B8-6EB2CF05EF6F}"/>
              </a:ext>
            </a:extLst>
          </p:cNvPr>
          <p:cNvSpPr>
            <a:spLocks noGrp="1"/>
          </p:cNvSpPr>
          <p:nvPr>
            <p:ph type="sldNum" sz="quarter" idx="5"/>
          </p:nvPr>
        </p:nvSpPr>
        <p:spPr/>
        <p:txBody>
          <a:bodyPr/>
          <a:lstStyle/>
          <a:p>
            <a:fld id="{42FBD0A8-3735-4B25-B0D5-9F9DB832A547}" type="slidenum">
              <a:rPr lang="en-US" smtClean="0"/>
              <a:t>67</a:t>
            </a:fld>
            <a:endParaRPr lang="en-US"/>
          </a:p>
        </p:txBody>
      </p:sp>
    </p:spTree>
    <p:extLst>
      <p:ext uri="{BB962C8B-B14F-4D97-AF65-F5344CB8AC3E}">
        <p14:creationId xmlns:p14="http://schemas.microsoft.com/office/powerpoint/2010/main" val="14351276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mn-lt"/>
              </a:rPr>
              <a:t>MenB is a Category B- permissive recommendation- Category B means the recommendation allows for individual clinical decision making, but with Category A recommendations all persons in an age or risk factor-based group may get the vaccine.  Category B classification enables coverage by the VFC program and most insurance plans. ACIP recommends routine MenB vaccination of certain high-risk groups for those 10 years and older.</a:t>
            </a:r>
          </a:p>
          <a:p>
            <a:endParaRPr lang="en-US" sz="1200" dirty="0">
              <a:latin typeface="+mn-lt"/>
            </a:endParaRPr>
          </a:p>
          <a:p>
            <a:pPr marL="0" marR="0" lvl="0" indent="0" algn="l" defTabSz="914400" rtl="0" eaLnBrk="1" fontAlgn="auto" latinLnBrk="0" hangingPunct="1">
              <a:lnSpc>
                <a:spcPct val="110000"/>
              </a:lnSpc>
              <a:spcBef>
                <a:spcPts val="200"/>
              </a:spcBef>
              <a:spcAft>
                <a:spcPts val="0"/>
              </a:spcAft>
              <a:buClrTx/>
              <a:buSzTx/>
              <a:buFontTx/>
              <a:buNone/>
              <a:tabLst/>
              <a:defRPr/>
            </a:pPr>
            <a:r>
              <a:rPr lang="en-US" sz="1200" dirty="0">
                <a:latin typeface="+mn-lt"/>
              </a:rPr>
              <a:t>Serogroup B meningococcal vaccines (minimum age: 10 years [Bexsero, Trumenba]</a:t>
            </a:r>
            <a:endParaRPr lang="en-US" sz="1200" b="1" dirty="0">
              <a:latin typeface="+mn-lt"/>
              <a:ea typeface="Segoe UI" panose="020B0502040204020203" pitchFamily="34" charset="0"/>
            </a:endParaRPr>
          </a:p>
          <a:p>
            <a:pPr>
              <a:lnSpc>
                <a:spcPct val="110000"/>
              </a:lnSpc>
              <a:spcBef>
                <a:spcPts val="200"/>
              </a:spcBef>
            </a:pPr>
            <a:endParaRPr lang="en-US" sz="1200" b="1" dirty="0">
              <a:latin typeface="+mn-lt"/>
              <a:ea typeface="Segoe UI" panose="020B0502040204020203" pitchFamily="34" charset="0"/>
            </a:endParaRPr>
          </a:p>
          <a:p>
            <a:pPr>
              <a:lnSpc>
                <a:spcPct val="110000"/>
              </a:lnSpc>
              <a:spcBef>
                <a:spcPts val="200"/>
              </a:spcBef>
            </a:pPr>
            <a:r>
              <a:rPr lang="en-US" sz="1200" b="1" dirty="0">
                <a:latin typeface="+mn-lt"/>
                <a:ea typeface="Segoe UI" panose="020B0502040204020203" pitchFamily="34" charset="0"/>
              </a:rPr>
              <a:t>Shared clinical decision-making for MenB</a:t>
            </a:r>
          </a:p>
          <a:p>
            <a:pPr marL="347472" indent="-347472">
              <a:lnSpc>
                <a:spcPct val="120000"/>
              </a:lnSpc>
              <a:spcBef>
                <a:spcPts val="200"/>
              </a:spcBef>
              <a:buFont typeface="Arial" panose="020B0604020202020204" pitchFamily="34" charset="0"/>
              <a:buChar char="•"/>
            </a:pPr>
            <a:r>
              <a:rPr lang="en-US" sz="1200" dirty="0">
                <a:latin typeface="+mn-lt"/>
                <a:ea typeface="Segoe UI" panose="020B0502040204020203" pitchFamily="34" charset="0"/>
              </a:rPr>
              <a:t>May be given based on shared clinical decision-making to adolescents 16-23 years who are not at increased risk (preferred age 16-18 years) </a:t>
            </a:r>
          </a:p>
          <a:p>
            <a:pPr marL="713232" lvl="1" indent="-347472">
              <a:lnSpc>
                <a:spcPct val="12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Bexsero: 2 doses at least 1 month apart</a:t>
            </a:r>
          </a:p>
          <a:p>
            <a:pPr marL="713232" lvl="1" indent="-347472">
              <a:lnSpc>
                <a:spcPct val="12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Trumenba: 2 doses at least 6 months apart. If 2</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nd</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given earlier than 6 months, give 3</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rd</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 at least 4 months after the 2</a:t>
            </a:r>
            <a:r>
              <a:rPr lang="en-US" sz="1200" baseline="30000" dirty="0">
                <a:solidFill>
                  <a:schemeClr val="tx1">
                    <a:lumMod val="65000"/>
                    <a:lumOff val="35000"/>
                  </a:schemeClr>
                </a:solidFill>
                <a:latin typeface="+mn-lt"/>
                <a:ea typeface="Segoe UI" panose="020B0502040204020203" pitchFamily="34" charset="0"/>
                <a:cs typeface="Segoe UI" panose="020B0502040204020203" pitchFamily="34" charset="0"/>
              </a:rPr>
              <a:t>nd</a:t>
            </a: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 dose</a:t>
            </a:r>
          </a:p>
          <a:p>
            <a:pPr>
              <a:lnSpc>
                <a:spcPct val="120000"/>
              </a:lnSpc>
              <a:spcBef>
                <a:spcPts val="200"/>
              </a:spcBef>
            </a:pPr>
            <a:r>
              <a:rPr lang="en-US" sz="1200" b="1" dirty="0">
                <a:latin typeface="+mn-lt"/>
                <a:ea typeface="Segoe UI" panose="020B0502040204020203" pitchFamily="34" charset="0"/>
                <a:cs typeface="Segoe UI" panose="020B0502040204020203" pitchFamily="34" charset="0"/>
              </a:rPr>
              <a:t>Special situations</a:t>
            </a:r>
          </a:p>
          <a:p>
            <a:pPr marL="347472" indent="-347472">
              <a:lnSpc>
                <a:spcPct val="120000"/>
              </a:lnSpc>
              <a:spcBef>
                <a:spcPts val="200"/>
              </a:spcBef>
              <a:buFont typeface="Arial" panose="020B0604020202020204" pitchFamily="34" charset="0"/>
              <a:buChar char="•"/>
            </a:pPr>
            <a:r>
              <a:rPr lang="en-US" sz="1200" dirty="0">
                <a:latin typeface="+mn-lt"/>
                <a:ea typeface="Segoe UI" panose="020B0502040204020203" pitchFamily="34" charset="0"/>
              </a:rPr>
              <a:t>Anatomic or functional asplenia, sickle cell disease, persistent complement component deficiency (including eculizumab use), or microbiologists routinely exposed to </a:t>
            </a:r>
            <a:r>
              <a:rPr lang="en-US" sz="1200" i="1" dirty="0">
                <a:latin typeface="+mn-lt"/>
                <a:ea typeface="Segoe UI" panose="020B0502040204020203" pitchFamily="34" charset="0"/>
              </a:rPr>
              <a:t>Neisseria meningitidis</a:t>
            </a:r>
            <a:endParaRPr lang="en-US" sz="1200" dirty="0">
              <a:latin typeface="+mn-lt"/>
              <a:ea typeface="Segoe UI" panose="020B0502040204020203" pitchFamily="34" charset="0"/>
            </a:endParaRPr>
          </a:p>
          <a:p>
            <a:pPr marL="713232" lvl="1" indent="-347472">
              <a:lnSpc>
                <a:spcPct val="12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sz="1200" dirty="0">
                <a:solidFill>
                  <a:schemeClr val="tx1">
                    <a:lumMod val="65000"/>
                    <a:lumOff val="35000"/>
                  </a:schemeClr>
                </a:solidFill>
                <a:latin typeface="+mn-lt"/>
                <a:ea typeface="Segoe UI" panose="020B0502040204020203" pitchFamily="34" charset="0"/>
                <a:cs typeface="Segoe UI" panose="020B0502040204020203" pitchFamily="34" charset="0"/>
              </a:rPr>
              <a:t>Trumenba: 3-dose series at 0, 1-2, and 6 months</a:t>
            </a:r>
          </a:p>
          <a:p>
            <a:pPr marL="347472" indent="-347472">
              <a:lnSpc>
                <a:spcPct val="120000"/>
              </a:lnSpc>
              <a:spcBef>
                <a:spcPts val="200"/>
              </a:spcBef>
              <a:buFont typeface="Arial" panose="020B0604020202020204" pitchFamily="34" charset="0"/>
              <a:buChar char="•"/>
            </a:pPr>
            <a:r>
              <a:rPr lang="en-US" sz="1200" dirty="0">
                <a:latin typeface="+mn-lt"/>
                <a:ea typeface="Segoe UI" panose="020B0502040204020203" pitchFamily="34" charset="0"/>
              </a:rPr>
              <a:t>Bexsero and Trumenba are not interchangeable</a:t>
            </a:r>
          </a:p>
          <a:p>
            <a:pPr marL="347472" indent="-347472">
              <a:lnSpc>
                <a:spcPct val="120000"/>
              </a:lnSpc>
              <a:spcBef>
                <a:spcPts val="200"/>
              </a:spcBef>
              <a:buFont typeface="Arial" panose="020B0604020202020204" pitchFamily="34" charset="0"/>
              <a:buChar char="•"/>
            </a:pPr>
            <a:r>
              <a:rPr lang="en-US" sz="1200" b="1" dirty="0">
                <a:latin typeface="+mn-lt"/>
              </a:rPr>
              <a:t>Delay MenB vaccine until after pregnancy unless at increased risk and vaccination benefits outweigh potential risks</a:t>
            </a:r>
            <a:endParaRPr lang="en-US" sz="1200" b="1" dirty="0">
              <a:latin typeface="+mn-lt"/>
              <a:ea typeface="Segoe UI" panose="020B0502040204020203" pitchFamily="34" charset="0"/>
            </a:endParaRPr>
          </a:p>
          <a:p>
            <a:endParaRPr lang="en-US" sz="1200" dirty="0">
              <a:latin typeface="+mn-lt"/>
            </a:endParaRPr>
          </a:p>
          <a:p>
            <a:r>
              <a:rPr lang="en-US" sz="1200" b="1" dirty="0">
                <a:latin typeface="+mn-lt"/>
              </a:rPr>
              <a:t>Optional Info:</a:t>
            </a:r>
          </a:p>
          <a:p>
            <a:r>
              <a:rPr lang="en-US" sz="1200" dirty="0">
                <a:latin typeface="+mn-lt"/>
              </a:rPr>
              <a:t>Data presented to ACIP in June 2015 demonstrated that the estimated incidence of serogroup B meningococcal disease among college students aged 18-23 years was low (0.09 cases/100,000) and was similar to that of non-college students during 2009-2013. CDC shared plans to improve surveillance and report updated findings to ACIP on the incidence of disease in college students once additional data became available.</a:t>
            </a:r>
          </a:p>
          <a:p>
            <a:endParaRPr lang="en-US" sz="1200" dirty="0">
              <a:latin typeface="+mn-lt"/>
            </a:endParaRPr>
          </a:p>
          <a:p>
            <a:r>
              <a:rPr lang="en-US" sz="1200" b="1" baseline="0"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68</a:t>
            </a:fld>
            <a:endParaRPr lang="en-US"/>
          </a:p>
        </p:txBody>
      </p:sp>
    </p:spTree>
    <p:extLst>
      <p:ext uri="{BB962C8B-B14F-4D97-AF65-F5344CB8AC3E}">
        <p14:creationId xmlns:p14="http://schemas.microsoft.com/office/powerpoint/2010/main" val="8591989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08E8-3A1A-28FA-F95B-B91BA237E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62351-9058-D787-51BC-75CC6ED11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2CFEF-2277-485B-947E-9D0466E355BA}"/>
              </a:ext>
            </a:extLst>
          </p:cNvPr>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000000"/>
                </a:solidFill>
                <a:effectLst/>
                <a:latin typeface="+mn-lt"/>
              </a:rPr>
              <a:t>JYNNEOS vaccine is licensed as a series of two doses administered 28 days (4 weeks) apart </a:t>
            </a:r>
            <a:r>
              <a:rPr lang="en-US" sz="1200" dirty="0">
                <a:latin typeface="+mn-lt"/>
              </a:rPr>
              <a:t>to </a:t>
            </a:r>
            <a:r>
              <a:rPr lang="en-US" sz="1200" b="1" dirty="0">
                <a:latin typeface="+mn-lt"/>
              </a:rPr>
              <a:t>any person at risk for Mpox infection based on certain risk factors </a:t>
            </a:r>
            <a:endParaRPr lang="en-US" b="0" i="0" dirty="0">
              <a:solidFill>
                <a:srgbClr val="000000"/>
              </a:solidFill>
              <a:effectLst/>
              <a:latin typeface="+mn-lt"/>
            </a:endParaRPr>
          </a:p>
          <a:p>
            <a:pPr marL="171450" indent="-171450" algn="l">
              <a:buFont typeface="Arial" panose="020B0604020202020204" pitchFamily="34" charset="0"/>
              <a:buChar char="•"/>
            </a:pPr>
            <a:r>
              <a:rPr lang="en-US" b="0" i="0" dirty="0">
                <a:solidFill>
                  <a:srgbClr val="000000"/>
                </a:solidFill>
                <a:effectLst/>
                <a:latin typeface="+mn-lt"/>
              </a:rPr>
              <a:t>Risk factors include: </a:t>
            </a:r>
          </a:p>
          <a:p>
            <a:pPr marL="571500" lvl="0"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Persons who are gay, bisexual, and other MSM, transgender or nonbinary people who in the past 6 months have had a new diagnosis of at least 1 sexually transmitted disease, more than 1 sex partner, sex at a commercial sex venue, and/or sex in association with a large public event in a geographic area where Mpox transmission is occurring</a:t>
            </a:r>
          </a:p>
          <a:p>
            <a:pPr marL="571500" lvl="0"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Persons who are sexual partners of the persons described above</a:t>
            </a:r>
          </a:p>
          <a:p>
            <a:pPr marL="571500" lvl="0" indent="-342900">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Persons who anticipate experiencing any of the situations described above</a:t>
            </a:r>
          </a:p>
          <a:p>
            <a:pPr marL="228600" lvl="0" indent="0">
              <a:buFont typeface="Courier New" panose="02070309020205020404" pitchFamily="49" charset="0"/>
              <a:buNone/>
            </a:pPr>
            <a:endParaRPr lang="en-US" b="1"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Pregnancy: </a:t>
            </a:r>
            <a:r>
              <a:rPr lang="en-US" b="0" i="0" dirty="0">
                <a:solidFill>
                  <a:srgbClr val="000000"/>
                </a:solidFill>
                <a:effectLst/>
                <a:latin typeface="+mn-lt"/>
              </a:rPr>
              <a:t>There is currently no ACIP recommendation for Jynneos use in pregnancy due to lack of safety data in pregnant persons. Pregnant persons with any risk factor described above may receive Jynneos. </a:t>
            </a:r>
          </a:p>
          <a:p>
            <a:pPr marL="171450" indent="-171450" algn="l">
              <a:buFont typeface="Arial" panose="020B0604020202020204" pitchFamily="34" charset="0"/>
              <a:buChar char="•"/>
            </a:pPr>
            <a:endParaRPr lang="en-US" b="1"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Healthcare personnel</a:t>
            </a:r>
            <a:r>
              <a:rPr lang="en-US" b="0" i="0" dirty="0">
                <a:solidFill>
                  <a:srgbClr val="000000"/>
                </a:solidFill>
                <a:effectLst/>
                <a:latin typeface="+mn-lt"/>
              </a:rPr>
              <a:t>: Except in rare circumstances (e.g. no available personal protective equipment), healthcare personnel who do not have any of the sexual risk factors described above should not receive Jynneos.</a:t>
            </a:r>
            <a:endParaRPr lang="en-US" b="1" i="0" dirty="0">
              <a:solidFill>
                <a:srgbClr val="000000"/>
              </a:solidFill>
              <a:effectLst/>
              <a:latin typeface="+mn-lt"/>
            </a:endParaRPr>
          </a:p>
          <a:p>
            <a:pPr marL="171450" indent="-171450" algn="l">
              <a:buFont typeface="Arial" panose="020B0604020202020204" pitchFamily="34" charset="0"/>
              <a:buChar char="•"/>
            </a:pPr>
            <a:endParaRPr lang="en-US" b="1"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Simultaneous administration with other vaccines: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JYNNEOS typically may be administered </a:t>
            </a:r>
            <a:r>
              <a:rPr lang="en-US" b="0" i="0" u="none" dirty="0">
                <a:solidFill>
                  <a:srgbClr val="000000"/>
                </a:solidFill>
                <a:effectLst/>
                <a:latin typeface="+mn-lt"/>
              </a:rPr>
              <a:t>without minimum intervals in between</a:t>
            </a:r>
            <a:r>
              <a:rPr lang="en-US" b="0" i="0" dirty="0">
                <a:solidFill>
                  <a:srgbClr val="000000"/>
                </a:solidFill>
                <a:effectLst/>
                <a:latin typeface="+mn-lt"/>
              </a:rPr>
              <a:t> most other vaccines, including simultaneous administration of JYNNEOS and other vaccines on the same day.</a:t>
            </a:r>
          </a:p>
          <a:p>
            <a:pPr marL="171450" indent="-171450" algn="l">
              <a:buFont typeface="Arial" panose="020B0604020202020204" pitchFamily="34" charset="0"/>
              <a:buChar char="•"/>
            </a:pPr>
            <a:r>
              <a:rPr lang="en-US" b="1" i="0" dirty="0">
                <a:solidFill>
                  <a:srgbClr val="000000"/>
                </a:solidFill>
                <a:effectLst/>
                <a:latin typeface="+mn-lt"/>
              </a:rPr>
              <a:t>Simultaneous administration of COVID-19 vaccines and an orthopoxvirus vaccine (JYNNEOS or ACAM2000)</a:t>
            </a:r>
          </a:p>
          <a:p>
            <a:pPr marL="628650" lvl="1" indent="-171450" algn="l">
              <a:buFont typeface="Arial" panose="020B0604020202020204" pitchFamily="34" charset="0"/>
              <a:buChar char="•"/>
            </a:pPr>
            <a:r>
              <a:rPr lang="en-US" b="0" i="0" dirty="0">
                <a:solidFill>
                  <a:srgbClr val="000000"/>
                </a:solidFill>
                <a:effectLst/>
                <a:latin typeface="+mn-lt"/>
              </a:rPr>
              <a:t>There is no required minimum interval between receiving a dose of any COVID-19 vaccine and an orthopoxvirus vaccine, either JYNNEOS or ACAM2000 vaccine (e.g., for mpox prevention), regardless of which vaccine is administered first.</a:t>
            </a:r>
          </a:p>
          <a:p>
            <a:pPr marL="628650" lvl="1" indent="-171450" algn="l">
              <a:buFont typeface="Arial" panose="020B0604020202020204" pitchFamily="34" charset="0"/>
              <a:buChar char="•"/>
            </a:pPr>
            <a:r>
              <a:rPr lang="en-US" b="0" i="0" dirty="0">
                <a:solidFill>
                  <a:srgbClr val="000000"/>
                </a:solidFill>
                <a:effectLst/>
                <a:latin typeface="+mn-lt"/>
              </a:rPr>
              <a:t>Use of JYNNEOS vaccine should be prioritized over ACAM2000 when co-administering a COVID-19 vaccine and an orthopoxvirus vaccine.</a:t>
            </a:r>
          </a:p>
          <a:p>
            <a:pPr marL="628650" lvl="1" indent="-171450" algn="l">
              <a:buFont typeface="Arial" panose="020B0604020202020204" pitchFamily="34" charset="0"/>
              <a:buChar char="•"/>
            </a:pPr>
            <a:r>
              <a:rPr lang="en-US" b="1" i="1" dirty="0">
                <a:solidFill>
                  <a:srgbClr val="000000"/>
                </a:solidFill>
                <a:effectLst/>
                <a:latin typeface="+mn-lt"/>
              </a:rPr>
              <a:t>People, particularly adolescent or young adult males, who are recommended to receive both vaccines might consider waiting 4 weeks between vaccines. This is because of the observed risk for myocarditis and pericarditis after receipt of ACAM2000 orthopoxvirus vaccine and COVID-19 vaccines, and the hypothetical risk for myocarditis and pericarditis after JYNNEOS vaccine. However, if a patient’s risk for mpox or severe disease due to COVID-19 is increased, administration of mpox and COVID-19 vaccines should not be delayed.</a:t>
            </a:r>
            <a:endParaRPr lang="en-US" dirty="0">
              <a:latin typeface="+mn-lt"/>
            </a:endParaRPr>
          </a:p>
          <a:p>
            <a:endParaRPr lang="en-US" dirty="0">
              <a:latin typeface="+mn-lt"/>
            </a:endParaRPr>
          </a:p>
          <a:p>
            <a:endParaRPr lang="en-US" dirty="0">
              <a:latin typeface="+mn-lt"/>
            </a:endParaRPr>
          </a:p>
          <a:p>
            <a:r>
              <a:rPr lang="en-US"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1. </a:t>
            </a:r>
            <a:r>
              <a:rPr lang="en-US" sz="1200" dirty="0">
                <a:latin typeface="+mn-lt"/>
                <a:cs typeface="Segoe UI" panose="020B0502040204020203" pitchFamily="34" charset="0"/>
                <a:hlinkClick r:id="rId3"/>
              </a:rPr>
              <a:t>https://www.cdc.gov/poxvirus/mpox/interim-considerations/jynneos-vaccine.html</a:t>
            </a:r>
            <a:r>
              <a:rPr lang="en-US" sz="1200" dirty="0">
                <a:latin typeface="+mn-lt"/>
                <a:cs typeface="Segoe UI" panose="020B0502040204020203" pitchFamily="34" charset="0"/>
              </a:rPr>
              <a:t> </a:t>
            </a:r>
          </a:p>
          <a:p>
            <a:endParaRPr lang="en-US" b="0" dirty="0"/>
          </a:p>
        </p:txBody>
      </p:sp>
      <p:sp>
        <p:nvSpPr>
          <p:cNvPr id="4" name="Slide Number Placeholder 3">
            <a:extLst>
              <a:ext uri="{FF2B5EF4-FFF2-40B4-BE49-F238E27FC236}">
                <a16:creationId xmlns:a16="http://schemas.microsoft.com/office/drawing/2014/main" id="{5F563A3D-A4F3-CEAC-38F2-A67911CEDA6E}"/>
              </a:ext>
            </a:extLst>
          </p:cNvPr>
          <p:cNvSpPr>
            <a:spLocks noGrp="1"/>
          </p:cNvSpPr>
          <p:nvPr>
            <p:ph type="sldNum" sz="quarter" idx="5"/>
          </p:nvPr>
        </p:nvSpPr>
        <p:spPr/>
        <p:txBody>
          <a:bodyPr/>
          <a:lstStyle/>
          <a:p>
            <a:fld id="{42FBD0A8-3735-4B25-B0D5-9F9DB832A547}" type="slidenum">
              <a:rPr lang="en-US" smtClean="0"/>
              <a:t>69</a:t>
            </a:fld>
            <a:endParaRPr lang="en-US"/>
          </a:p>
        </p:txBody>
      </p:sp>
    </p:spTree>
    <p:extLst>
      <p:ext uri="{BB962C8B-B14F-4D97-AF65-F5344CB8AC3E}">
        <p14:creationId xmlns:p14="http://schemas.microsoft.com/office/powerpoint/2010/main" val="824593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1" dirty="0">
                <a:latin typeface="+mn-lt"/>
              </a:rPr>
              <a:t>Routine vaccination</a:t>
            </a:r>
          </a:p>
          <a:p>
            <a:pPr>
              <a:lnSpc>
                <a:spcPct val="100000"/>
              </a:lnSpc>
              <a:spcBef>
                <a:spcPts val="200"/>
              </a:spcBef>
            </a:pPr>
            <a:endParaRPr lang="en-US" sz="1200" b="1" dirty="0">
              <a:latin typeface="+mn-lt"/>
            </a:endParaRPr>
          </a:p>
          <a:p>
            <a:pPr>
              <a:lnSpc>
                <a:spcPct val="100000"/>
              </a:lnSpc>
              <a:spcBef>
                <a:spcPts val="200"/>
              </a:spcBef>
            </a:pPr>
            <a:r>
              <a:rPr lang="en-US" sz="1200" b="1" dirty="0">
                <a:latin typeface="+mn-lt"/>
              </a:rPr>
              <a:t>Adults 65 years or older:</a:t>
            </a:r>
          </a:p>
          <a:p>
            <a:pPr marL="285750" indent="-285750">
              <a:lnSpc>
                <a:spcPct val="100000"/>
              </a:lnSpc>
              <a:spcBef>
                <a:spcPts val="200"/>
              </a:spcBef>
              <a:buFont typeface="Arial" panose="020B0604020202020204" pitchFamily="34" charset="0"/>
              <a:buChar char="•"/>
            </a:pPr>
            <a:r>
              <a:rPr lang="en-US" sz="1200" b="1" i="1" dirty="0">
                <a:latin typeface="+mn-lt"/>
              </a:rPr>
              <a:t>Who have not previously received a pneumococcal conjugate vaccine or whose previous vaccination history is unknown: </a:t>
            </a:r>
            <a:r>
              <a:rPr lang="en-US" sz="1200" dirty="0">
                <a:latin typeface="+mn-lt"/>
              </a:rPr>
              <a:t>Administer 1 dose PCV15 or PCV20</a:t>
            </a:r>
            <a:endParaRPr lang="en-US" sz="1200" b="1" dirty="0">
              <a:latin typeface="+mn-lt"/>
            </a:endParaRPr>
          </a:p>
          <a:p>
            <a:pPr marL="1028700" lvl="1" indent="-342900">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If PCV15 is used, 1 dose of PPSV23 should be administered at least 1 year after. </a:t>
            </a:r>
            <a:r>
              <a:rPr lang="en-US" sz="1200" i="1" dirty="0">
                <a:solidFill>
                  <a:schemeClr val="tx1">
                    <a:lumMod val="65000"/>
                    <a:lumOff val="35000"/>
                  </a:schemeClr>
                </a:solidFill>
                <a:latin typeface="+mn-lt"/>
                <a:cs typeface="Segoe UI" panose="020B0502040204020203" pitchFamily="34" charset="0"/>
              </a:rPr>
              <a:t>A minimum interval of 8 weeks can be considered in adults with an immunocompromising condition, cochlear implant, or cerebrospinal fluid leak.</a:t>
            </a:r>
          </a:p>
          <a:p>
            <a:pPr marL="342900" indent="-342900">
              <a:lnSpc>
                <a:spcPct val="100000"/>
              </a:lnSpc>
              <a:spcBef>
                <a:spcPts val="200"/>
              </a:spcBef>
              <a:buFont typeface="Arial" panose="020B0604020202020204" pitchFamily="34" charset="0"/>
              <a:buChar char="•"/>
            </a:pPr>
            <a:r>
              <a:rPr lang="en-US" sz="1200" b="1" i="1" dirty="0">
                <a:latin typeface="+mn-lt"/>
              </a:rPr>
              <a:t>Who have previously only received PCV7: </a:t>
            </a:r>
            <a:r>
              <a:rPr lang="en-US" sz="1200" dirty="0">
                <a:latin typeface="+mn-lt"/>
              </a:rPr>
              <a:t>Follow routine vaccination above</a:t>
            </a:r>
          </a:p>
          <a:p>
            <a:pPr marL="342900" indent="-342900">
              <a:lnSpc>
                <a:spcPct val="100000"/>
              </a:lnSpc>
              <a:spcBef>
                <a:spcPts val="200"/>
              </a:spcBef>
              <a:buFont typeface="Arial" panose="020B0604020202020204" pitchFamily="34" charset="0"/>
              <a:buChar char="•"/>
            </a:pPr>
            <a:r>
              <a:rPr lang="en-US" sz="1200" b="1" i="1" dirty="0">
                <a:latin typeface="+mn-lt"/>
              </a:rPr>
              <a:t>Who have previously only received PCV13: </a:t>
            </a:r>
            <a:r>
              <a:rPr lang="en-US" sz="1200" dirty="0">
                <a:latin typeface="+mn-lt"/>
              </a:rPr>
              <a:t>Administer 1 dose PCV20 OR PPSV23 at least 1 year after the last PCV13 dose. </a:t>
            </a:r>
            <a:r>
              <a:rPr lang="en-US" sz="1200" i="1" dirty="0">
                <a:latin typeface="+mn-lt"/>
              </a:rPr>
              <a:t>(If PPSV23 is used, a</a:t>
            </a:r>
            <a:r>
              <a:rPr lang="en-US" sz="1200" i="1" dirty="0">
                <a:solidFill>
                  <a:schemeClr val="tx1">
                    <a:lumMod val="65000"/>
                    <a:lumOff val="35000"/>
                  </a:schemeClr>
                </a:solidFill>
                <a:latin typeface="+mn-lt"/>
              </a:rPr>
              <a:t> minimum interval of 8 weeks can be considered in adults with an immunocompromising condition, cochlear implant, or cerebrospinal fluid leak)</a:t>
            </a:r>
          </a:p>
          <a:p>
            <a:pPr marL="342900" indent="-342900">
              <a:lnSpc>
                <a:spcPct val="100000"/>
              </a:lnSpc>
              <a:spcBef>
                <a:spcPts val="200"/>
              </a:spcBef>
              <a:buFont typeface="Arial" panose="020B0604020202020204" pitchFamily="34" charset="0"/>
              <a:buChar char="•"/>
            </a:pPr>
            <a:r>
              <a:rPr lang="en-US" sz="1200" b="1" i="1" dirty="0">
                <a:latin typeface="+mn-lt"/>
              </a:rPr>
              <a:t>Who have previously only received PPSV23: </a:t>
            </a:r>
            <a:r>
              <a:rPr lang="en-US" sz="1200" dirty="0">
                <a:latin typeface="+mn-lt"/>
              </a:rPr>
              <a:t>Administer 1 dose PCV15 OR PCV20 (at least 1 year after the last PPSV23 dose). If PCV15 is used, no additional PPSV23 doses are recommended.</a:t>
            </a:r>
          </a:p>
          <a:p>
            <a:pPr marL="342900" indent="-342900">
              <a:lnSpc>
                <a:spcPct val="100000"/>
              </a:lnSpc>
              <a:spcBef>
                <a:spcPts val="200"/>
              </a:spcBef>
              <a:buFont typeface="Arial" panose="020B0604020202020204" pitchFamily="34" charset="0"/>
              <a:buChar char="•"/>
            </a:pPr>
            <a:r>
              <a:rPr lang="en-US" sz="1200" b="1" i="1" dirty="0">
                <a:latin typeface="+mn-lt"/>
              </a:rPr>
              <a:t>Who have previously received both PCV13 and PPSV23 but NO PPSV23 at age 65 years or older: </a:t>
            </a:r>
            <a:r>
              <a:rPr lang="en-US" sz="1200" dirty="0">
                <a:latin typeface="+mn-lt"/>
              </a:rPr>
              <a:t>Administer 1 dose of PCV20 OR PPSV23</a:t>
            </a:r>
          </a:p>
          <a:p>
            <a:pPr marL="1028700" lvl="1" indent="-342900">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If PCV20 is given, administer at least 5 years after the last pneumococcal vaccine</a:t>
            </a:r>
          </a:p>
          <a:p>
            <a:pPr marL="1028700" lvl="1" indent="-342900">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If PPSV23 is given, follow dosing schedule at </a:t>
            </a:r>
            <a:r>
              <a:rPr lang="it-IT" sz="1200" dirty="0">
                <a:solidFill>
                  <a:schemeClr val="tx1">
                    <a:lumMod val="65000"/>
                    <a:lumOff val="35000"/>
                  </a:schemeClr>
                </a:solidFill>
                <a:latin typeface="+mn-lt"/>
                <a:cs typeface="Segoe UI" panose="020B0502040204020203" pitchFamily="34" charset="0"/>
              </a:rPr>
              <a:t>www.cdc.gov/vaccines/vpd/pneumo/downloads/ pneumo-vaccine-timing.pdf</a:t>
            </a:r>
            <a:endParaRPr lang="en-US" sz="1200" dirty="0">
              <a:solidFill>
                <a:schemeClr val="tx1">
                  <a:lumMod val="65000"/>
                  <a:lumOff val="35000"/>
                </a:schemeClr>
              </a:solidFill>
              <a:latin typeface="+mn-lt"/>
              <a:cs typeface="Segoe UI" panose="020B0502040204020203" pitchFamily="34" charset="0"/>
            </a:endParaRPr>
          </a:p>
          <a:p>
            <a:pPr marL="342900" indent="-342900">
              <a:lnSpc>
                <a:spcPct val="100000"/>
              </a:lnSpc>
              <a:spcBef>
                <a:spcPts val="200"/>
              </a:spcBef>
              <a:buFont typeface="Arial" panose="020B0604020202020204" pitchFamily="34" charset="0"/>
              <a:buChar char="•"/>
            </a:pPr>
            <a:endParaRPr lang="en-US" sz="1200" b="1" i="1" dirty="0">
              <a:latin typeface="+mn-lt"/>
            </a:endParaRPr>
          </a:p>
          <a:p>
            <a:pPr marL="342900" indent="-342900">
              <a:lnSpc>
                <a:spcPct val="100000"/>
              </a:lnSpc>
              <a:spcBef>
                <a:spcPts val="200"/>
              </a:spcBef>
              <a:buFont typeface="Arial" panose="020B0604020202020204" pitchFamily="34" charset="0"/>
              <a:buChar char="•"/>
            </a:pPr>
            <a:r>
              <a:rPr lang="en-US" sz="1200" b="1" i="1" dirty="0">
                <a:latin typeface="+mn-lt"/>
              </a:rPr>
              <a:t>Who have previously received both PCV13 and PPSV23 AND PPSV23 was received at age 65 years or older: </a:t>
            </a:r>
            <a:r>
              <a:rPr lang="en-US" sz="1200" dirty="0">
                <a:latin typeface="+mn-lt"/>
              </a:rPr>
              <a:t>Administer 1 dose of PCV20 </a:t>
            </a:r>
            <a:r>
              <a:rPr lang="en-US" sz="1200" dirty="0">
                <a:solidFill>
                  <a:schemeClr val="tx1">
                    <a:lumMod val="65000"/>
                    <a:lumOff val="35000"/>
                  </a:schemeClr>
                </a:solidFill>
                <a:latin typeface="+mn-lt"/>
              </a:rPr>
              <a:t>at least 5 years after the last pneumococcal vaccine</a:t>
            </a:r>
          </a:p>
          <a:p>
            <a:pPr marL="0" indent="0">
              <a:lnSpc>
                <a:spcPct val="100000"/>
              </a:lnSpc>
              <a:spcBef>
                <a:spcPts val="200"/>
              </a:spcBef>
              <a:buFont typeface="Arial" panose="020B0604020202020204" pitchFamily="34" charset="0"/>
              <a:buNone/>
            </a:pPr>
            <a:endParaRPr lang="en-US" sz="1200" i="1" dirty="0">
              <a:solidFill>
                <a:schemeClr val="tx1">
                  <a:lumMod val="65000"/>
                  <a:lumOff val="35000"/>
                </a:schemeClr>
              </a:solidFill>
              <a:latin typeface="+mn-lt"/>
            </a:endParaRPr>
          </a:p>
          <a:p>
            <a:endParaRPr lang="en-US" sz="1200" b="1" dirty="0">
              <a:latin typeface="+mn-lt"/>
            </a:endParaRPr>
          </a:p>
          <a:p>
            <a:r>
              <a:rPr lang="en-US" sz="1200" b="1" dirty="0">
                <a:latin typeface="+mn-lt"/>
              </a:rPr>
              <a:t>References:</a:t>
            </a:r>
            <a:endParaRPr lang="en-US" sz="1200" b="1" u="none" dirty="0">
              <a:latin typeface="+mn-lt"/>
            </a:endParaRPr>
          </a:p>
          <a:p>
            <a:pPr marL="228600" indent="-228600">
              <a:buFont typeface="+mj-lt"/>
              <a:buAutoNum type="arabicPeriod"/>
            </a:pPr>
            <a:r>
              <a:rPr lang="en-US" sz="1200" b="0" i="0" u="none" dirty="0">
                <a:solidFill>
                  <a:srgbClr val="000000"/>
                </a:solidFill>
                <a:effectLst/>
                <a:latin typeface="+mn-lt"/>
                <a:cs typeface="Segoe UI" panose="020B0502040204020203" pitchFamily="34" charset="0"/>
              </a:rPr>
              <a:t>Use of 15-Valent Pneumococcal Conjugate Vaccine and 20-Valent Pneumococcal Conjugate Vaccine Among U.S. Adults: Updated Recommendations of the Advisory Committee on Immunization Practices (ACIP); </a:t>
            </a:r>
            <a:r>
              <a:rPr lang="en-US" sz="1200" b="0" i="0" dirty="0">
                <a:solidFill>
                  <a:srgbClr val="000000"/>
                </a:solidFill>
                <a:effectLst/>
                <a:latin typeface="+mn-lt"/>
                <a:cs typeface="Segoe UI" panose="020B0502040204020203" pitchFamily="34" charset="0"/>
              </a:rPr>
              <a:t>MMWR / </a:t>
            </a:r>
            <a:r>
              <a:rPr lang="en-US" sz="1200" b="0" i="1" dirty="0">
                <a:solidFill>
                  <a:srgbClr val="000000"/>
                </a:solidFill>
                <a:effectLst/>
                <a:latin typeface="+mn-lt"/>
                <a:cs typeface="Segoe UI" panose="020B0502040204020203" pitchFamily="34" charset="0"/>
              </a:rPr>
              <a:t>Weekly / </a:t>
            </a:r>
            <a:r>
              <a:rPr lang="en-US" sz="1200" b="0" i="0" dirty="0">
                <a:solidFill>
                  <a:srgbClr val="000000"/>
                </a:solidFill>
                <a:effectLst/>
                <a:latin typeface="+mn-lt"/>
                <a:cs typeface="Segoe UI" panose="020B0502040204020203" pitchFamily="34" charset="0"/>
              </a:rPr>
              <a:t>January 28, 2022 / 71(4);109-117 </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70</a:t>
            </a:fld>
            <a:endParaRPr lang="en-US"/>
          </a:p>
        </p:txBody>
      </p:sp>
    </p:spTree>
    <p:extLst>
      <p:ext uri="{BB962C8B-B14F-4D97-AF65-F5344CB8AC3E}">
        <p14:creationId xmlns:p14="http://schemas.microsoft.com/office/powerpoint/2010/main" val="372322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8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dirty="0">
                <a:latin typeface="+mn-lt"/>
                <a:cs typeface="Arial" panose="020B0604020202020204" pitchFamily="34" charset="0"/>
              </a:rPr>
              <a:t>So, diving in, we’ll start with the cover page in which:</a:t>
            </a:r>
          </a:p>
          <a:p>
            <a:pPr marL="0" marR="0" lvl="0" indent="0" algn="l" defTabSz="9758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dirty="0">
                <a:latin typeface="+mn-lt"/>
                <a:cs typeface="Arial" panose="020B0604020202020204" pitchFamily="34" charset="0"/>
              </a:rPr>
              <a:t>Changes for 2024 include:</a:t>
            </a:r>
          </a:p>
          <a:p>
            <a:pPr algn="l"/>
            <a:r>
              <a:rPr lang="en-US" b="0" i="0" dirty="0">
                <a:solidFill>
                  <a:srgbClr val="000000"/>
                </a:solidFill>
                <a:effectLst/>
                <a:latin typeface="+mn-lt"/>
              </a:rPr>
              <a:t>• In the table of abbreviations and trade names, the column header was changed from “vaccine” to “vaccines and other immunizing agents” to account for the inclusion of the newly licensed RSV monoclonal antibody (nirsevimab).</a:t>
            </a:r>
          </a:p>
          <a:p>
            <a:pPr algn="l"/>
            <a:r>
              <a:rPr lang="en-US" b="0" i="0" dirty="0">
                <a:solidFill>
                  <a:srgbClr val="000000"/>
                </a:solidFill>
                <a:effectLst/>
                <a:latin typeface="+mn-lt"/>
              </a:rPr>
              <a:t>• A sixth step in the “How to Use the Child and Adolescent Immunization Schedule” box was added directing health care providers to review the new Addendum section that lists new or updated ACIP recommendations that occur before the next annual update of the child and adolescent immunization schedule.</a:t>
            </a:r>
          </a:p>
          <a:p>
            <a:pPr algn="l"/>
            <a:r>
              <a:rPr lang="en-US" b="0" i="0" dirty="0">
                <a:solidFill>
                  <a:srgbClr val="000000"/>
                </a:solidFill>
                <a:effectLst/>
                <a:latin typeface="+mn-lt"/>
              </a:rPr>
              <a:t>• 20-valent pneumococcal conjugate vaccine (PCV20), RSV-</a:t>
            </a:r>
            <a:r>
              <a:rPr lang="en-US" b="0" i="0" dirty="0" err="1">
                <a:solidFill>
                  <a:srgbClr val="000000"/>
                </a:solidFill>
                <a:effectLst/>
                <a:latin typeface="+mn-lt"/>
              </a:rPr>
              <a:t>mAb</a:t>
            </a:r>
            <a:r>
              <a:rPr lang="en-US" b="0" i="0" dirty="0">
                <a:solidFill>
                  <a:srgbClr val="000000"/>
                </a:solidFill>
                <a:effectLst/>
                <a:latin typeface="+mn-lt"/>
              </a:rPr>
              <a:t> (nirsevimab), RSV for maternal vaccination (Abrysvo), Mpox (Jynneos), and pentavalent meningococcal vaccine (MenACWY-TT/MenB-FHbp, [Penbraya]) have been added to the table listing abbreviations and trade names of vaccines and other immunizing agents.</a:t>
            </a:r>
          </a:p>
          <a:p>
            <a:pPr algn="l"/>
            <a:r>
              <a:rPr lang="en-US" b="0" i="0" dirty="0">
                <a:solidFill>
                  <a:srgbClr val="000000"/>
                </a:solidFill>
                <a:effectLst/>
                <a:latin typeface="+mn-lt"/>
              </a:rPr>
              <a:t>• Diphtheria and Tetanus Toxoid Adsorbed vaccine (DT), 13-valent pneumococcal conjugate vaccine (PCV13), MenACWY-D (Menactra), and bivalent mRNA COVID-19 vaccines were removed from the table listing abbreviations and trade names of vaccines and other immunizing agents, because they are no longer distributed or recommended for use in the United States.</a:t>
            </a:r>
          </a:p>
          <a:p>
            <a:endParaRPr lang="en-US" sz="1200" b="1" u="none" dirty="0">
              <a:latin typeface="+mn-lt"/>
              <a:cs typeface="Arial" panose="020B0604020202020204" pitchFamily="34" charset="0"/>
            </a:endParaRPr>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Children and Adolescents Aged 18 Years or Younger — United States, 2024, </a:t>
            </a:r>
            <a:r>
              <a:rPr lang="en-US" b="0" i="0" dirty="0">
                <a:solidFill>
                  <a:srgbClr val="222222"/>
                </a:solidFill>
                <a:effectLst/>
                <a:latin typeface="Open Sans" panose="020B0606030504020204" pitchFamily="34" charset="0"/>
              </a:rPr>
              <a:t>MMR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 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7C0E7FDD-2F6E-494A-8C67-8EB0DA30143E}" type="slidenum">
              <a:rPr lang="en-US" smtClean="0"/>
              <a:t>7</a:t>
            </a:fld>
            <a:endParaRPr lang="en-US"/>
          </a:p>
        </p:txBody>
      </p:sp>
    </p:spTree>
    <p:extLst>
      <p:ext uri="{BB962C8B-B14F-4D97-AF65-F5344CB8AC3E}">
        <p14:creationId xmlns:p14="http://schemas.microsoft.com/office/powerpoint/2010/main" val="1299855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71</a:t>
            </a:fld>
            <a:endParaRPr lang="en-US"/>
          </a:p>
        </p:txBody>
      </p:sp>
    </p:spTree>
    <p:extLst>
      <p:ext uri="{BB962C8B-B14F-4D97-AF65-F5344CB8AC3E}">
        <p14:creationId xmlns:p14="http://schemas.microsoft.com/office/powerpoint/2010/main" val="23317776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97A2-A892-C130-87B4-9521434C7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972A3-F913-0D93-F478-818EA66B7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9F04B-6993-6D8B-0141-DFAC9D79C896}"/>
              </a:ext>
            </a:extLst>
          </p:cNvPr>
          <p:cNvSpPr>
            <a:spLocks noGrp="1"/>
          </p:cNvSpPr>
          <p:nvPr>
            <p:ph type="body" idx="1"/>
          </p:nvPr>
        </p:nvSpPr>
        <p:spPr/>
        <p:txBody>
          <a:bodyPr/>
          <a:lstStyle/>
          <a:p>
            <a:pPr>
              <a:spcBef>
                <a:spcPct val="50000"/>
              </a:spcBef>
            </a:pPr>
            <a:r>
              <a:rPr lang="en-US" sz="1200" b="1" dirty="0">
                <a:latin typeface="+mn-lt"/>
              </a:rPr>
              <a:t>Special situations</a:t>
            </a:r>
          </a:p>
          <a:p>
            <a:pPr>
              <a:lnSpc>
                <a:spcPct val="100000"/>
              </a:lnSpc>
              <a:spcBef>
                <a:spcPts val="200"/>
              </a:spcBef>
            </a:pPr>
            <a:r>
              <a:rPr lang="en-US" sz="1200" dirty="0">
                <a:latin typeface="+mn-lt"/>
              </a:rPr>
              <a:t>Adults aged 19–64 years with certain underlying medical conditions or other risk factors:</a:t>
            </a:r>
          </a:p>
          <a:p>
            <a:pPr>
              <a:lnSpc>
                <a:spcPct val="100000"/>
              </a:lnSpc>
              <a:spcBef>
                <a:spcPts val="200"/>
              </a:spcBef>
            </a:pPr>
            <a:endParaRPr lang="en-US" sz="1200" dirty="0">
              <a:latin typeface="+mn-lt"/>
            </a:endParaRPr>
          </a:p>
          <a:p>
            <a:pPr>
              <a:lnSpc>
                <a:spcPct val="100000"/>
              </a:lnSpc>
              <a:spcBef>
                <a:spcPts val="200"/>
              </a:spcBef>
            </a:pPr>
            <a:r>
              <a:rPr lang="en-US" sz="1200" b="1" dirty="0">
                <a:latin typeface="+mn-lt"/>
              </a:rPr>
              <a:t>Note: </a:t>
            </a:r>
          </a:p>
          <a:p>
            <a:pPr>
              <a:lnSpc>
                <a:spcPct val="100000"/>
              </a:lnSpc>
              <a:spcBef>
                <a:spcPts val="200"/>
              </a:spcBef>
            </a:pPr>
            <a:r>
              <a:rPr lang="en-US" sz="1200" b="1" dirty="0">
                <a:latin typeface="+mn-lt"/>
              </a:rPr>
              <a:t>Immunocompromising conditions </a:t>
            </a:r>
            <a:r>
              <a:rPr lang="en-US" sz="1200" dirty="0">
                <a:latin typeface="+mn-lt"/>
              </a:rPr>
              <a:t>include chronic renal failure, nephrotic syndrome, immunodeficiencies, iatrogenic immunosuppression, generalized malignancy, HIV infection, Hodgkin disease, leukemia, lymphoma, multiple myeloma, solid organ transplant, congenital or acquired asplenia, or sickle cell disease or other hemoglobinopathies. </a:t>
            </a:r>
          </a:p>
          <a:p>
            <a:pPr>
              <a:lnSpc>
                <a:spcPct val="100000"/>
              </a:lnSpc>
              <a:spcBef>
                <a:spcPts val="200"/>
              </a:spcBef>
            </a:pPr>
            <a:endParaRPr lang="en-US" sz="1200" dirty="0">
              <a:latin typeface="+mn-lt"/>
            </a:endParaRPr>
          </a:p>
          <a:p>
            <a:pPr>
              <a:lnSpc>
                <a:spcPct val="100000"/>
              </a:lnSpc>
              <a:spcBef>
                <a:spcPts val="200"/>
              </a:spcBef>
            </a:pPr>
            <a:r>
              <a:rPr lang="en-US" sz="1200" b="1" dirty="0">
                <a:latin typeface="+mn-lt"/>
              </a:rPr>
              <a:t>Note: </a:t>
            </a:r>
          </a:p>
          <a:p>
            <a:pPr>
              <a:lnSpc>
                <a:spcPct val="100000"/>
              </a:lnSpc>
              <a:spcBef>
                <a:spcPts val="200"/>
              </a:spcBef>
            </a:pPr>
            <a:r>
              <a:rPr lang="en-US" sz="1200" b="1" dirty="0">
                <a:latin typeface="+mn-lt"/>
              </a:rPr>
              <a:t>Underlying medical conditions or other risk factors </a:t>
            </a:r>
            <a:r>
              <a:rPr lang="en-US" sz="1200" dirty="0">
                <a:latin typeface="+mn-lt"/>
              </a:rPr>
              <a:t>include alcoholism, chronic heart/liver/ lung disease, chronic renal failure, cigarette smoking, cochlear implant, congenital or acquired asplenia, CSF leak, diabetes mellitus, generalized malignancy, HIV infection, Hodgkin disease, immunodeficiencies, iatrogenic immunosuppression, leukemia, lymphoma, multiple myeloma, nephrotic syndrome, solid organ transplant, or sickle cell disease or other hemoglobinopathies.</a:t>
            </a:r>
          </a:p>
          <a:p>
            <a:pPr>
              <a:lnSpc>
                <a:spcPct val="100000"/>
              </a:lnSpc>
              <a:spcBef>
                <a:spcPts val="200"/>
              </a:spcBef>
            </a:pPr>
            <a:endParaRPr lang="en-US" sz="1200" dirty="0">
              <a:latin typeface="+mn-lt"/>
            </a:endParaRPr>
          </a:p>
          <a:p>
            <a:pPr>
              <a:lnSpc>
                <a:spcPct val="100000"/>
              </a:lnSpc>
              <a:spcBef>
                <a:spcPts val="200"/>
              </a:spcBef>
            </a:pPr>
            <a:endParaRPr lang="en-US" sz="1200" dirty="0">
              <a:latin typeface="+mn-lt"/>
            </a:endParaRPr>
          </a:p>
          <a:p>
            <a:pPr marL="285750" indent="-285750">
              <a:lnSpc>
                <a:spcPct val="100000"/>
              </a:lnSpc>
              <a:spcBef>
                <a:spcPts val="200"/>
              </a:spcBef>
              <a:buFont typeface="Arial" panose="020B0604020202020204" pitchFamily="34" charset="0"/>
              <a:buChar char="•"/>
            </a:pPr>
            <a:r>
              <a:rPr lang="en-US" sz="1200" b="1" i="1" dirty="0">
                <a:latin typeface="+mn-lt"/>
              </a:rPr>
              <a:t>Who have not previously received a pneumococcal conjugate vaccine or whose previous vaccination history is unknown: </a:t>
            </a:r>
            <a:r>
              <a:rPr lang="en-US" sz="1200" dirty="0">
                <a:latin typeface="+mn-lt"/>
              </a:rPr>
              <a:t>Administer 1 dose PCV15 or PCV20</a:t>
            </a:r>
            <a:endParaRPr lang="en-US" sz="1200" b="1" dirty="0">
              <a:latin typeface="+mn-lt"/>
            </a:endParaRPr>
          </a:p>
          <a:p>
            <a:pPr marL="1028700" lvl="1" indent="-342900">
              <a:lnSpc>
                <a:spcPct val="100000"/>
              </a:lnSpc>
              <a:spcBef>
                <a:spcPts val="200"/>
              </a:spcBef>
              <a:buFont typeface="Courier New" panose="02070309020205020404" pitchFamily="49" charset="0"/>
              <a:buChar char="o"/>
            </a:pPr>
            <a:r>
              <a:rPr lang="en-US" sz="1200" dirty="0">
                <a:solidFill>
                  <a:schemeClr val="tx1">
                    <a:lumMod val="65000"/>
                    <a:lumOff val="35000"/>
                  </a:schemeClr>
                </a:solidFill>
                <a:latin typeface="+mn-lt"/>
                <a:cs typeface="Segoe UI" panose="020B0502040204020203" pitchFamily="34" charset="0"/>
              </a:rPr>
              <a:t>If PCV15 is used, 1 dose of PPSV23 should be administered at least 1 year after. </a:t>
            </a:r>
            <a:r>
              <a:rPr lang="en-US" sz="1200" i="1" dirty="0">
                <a:solidFill>
                  <a:schemeClr val="tx1">
                    <a:lumMod val="65000"/>
                    <a:lumOff val="35000"/>
                  </a:schemeClr>
                </a:solidFill>
                <a:latin typeface="+mn-lt"/>
                <a:cs typeface="Segoe UI" panose="020B0502040204020203" pitchFamily="34" charset="0"/>
              </a:rPr>
              <a:t>A minimum interval of 8 weeks can be considered in adults with an immunocompromising condition, cochlear implant, or cerebrospinal fluid leak.</a:t>
            </a:r>
          </a:p>
          <a:p>
            <a:pPr marL="342900" indent="-342900">
              <a:lnSpc>
                <a:spcPct val="100000"/>
              </a:lnSpc>
              <a:spcBef>
                <a:spcPts val="200"/>
              </a:spcBef>
              <a:buFont typeface="Arial" panose="020B0604020202020204" pitchFamily="34" charset="0"/>
              <a:buChar char="•"/>
            </a:pPr>
            <a:r>
              <a:rPr lang="en-US" sz="1200" b="1" i="1" dirty="0">
                <a:latin typeface="+mn-lt"/>
              </a:rPr>
              <a:t>Who have previously only received PCV7: </a:t>
            </a:r>
            <a:r>
              <a:rPr lang="en-US" sz="1200" dirty="0">
                <a:latin typeface="+mn-lt"/>
              </a:rPr>
              <a:t>Follow routine vaccination above</a:t>
            </a:r>
          </a:p>
          <a:p>
            <a:pPr marL="342900" indent="-342900">
              <a:lnSpc>
                <a:spcPct val="100000"/>
              </a:lnSpc>
              <a:spcBef>
                <a:spcPts val="200"/>
              </a:spcBef>
              <a:buFont typeface="Arial" panose="020B0604020202020204" pitchFamily="34" charset="0"/>
              <a:buChar char="•"/>
            </a:pPr>
            <a:r>
              <a:rPr lang="en-US" sz="1200" b="1" i="1" dirty="0">
                <a:latin typeface="+mn-lt"/>
              </a:rPr>
              <a:t>Who have previously only received PCV13: </a:t>
            </a:r>
            <a:r>
              <a:rPr lang="en-US" sz="1200" dirty="0">
                <a:latin typeface="+mn-lt"/>
              </a:rPr>
              <a:t>Administer 1 dose PCV20 OR PPSV23 at least 1 year after the last PCV13 dose. </a:t>
            </a:r>
            <a:r>
              <a:rPr lang="en-US" sz="1200" i="1" dirty="0">
                <a:latin typeface="+mn-lt"/>
              </a:rPr>
              <a:t>(If PPSV23 is used, follow the dosing schedule at </a:t>
            </a:r>
            <a:r>
              <a:rPr lang="it-IT" sz="1200" i="1" dirty="0">
                <a:latin typeface="+mn-lt"/>
              </a:rPr>
              <a:t>www.cdc.gov/vaccines/vpd/pneumo/downloads/ pneumo-vaccine-timing.pdf</a:t>
            </a:r>
            <a:r>
              <a:rPr lang="en-US" sz="1200" i="1" dirty="0">
                <a:solidFill>
                  <a:schemeClr val="tx1">
                    <a:lumMod val="65000"/>
                    <a:lumOff val="35000"/>
                  </a:schemeClr>
                </a:solidFill>
                <a:latin typeface="+mn-lt"/>
              </a:rPr>
              <a:t>)</a:t>
            </a:r>
          </a:p>
          <a:p>
            <a:pPr marL="342900" indent="-342900">
              <a:lnSpc>
                <a:spcPct val="100000"/>
              </a:lnSpc>
              <a:spcBef>
                <a:spcPts val="200"/>
              </a:spcBef>
              <a:buFont typeface="Arial" panose="020B0604020202020204" pitchFamily="34" charset="0"/>
              <a:buChar char="•"/>
            </a:pPr>
            <a:r>
              <a:rPr lang="en-US" sz="1200" b="1" i="1" dirty="0">
                <a:latin typeface="+mn-lt"/>
              </a:rPr>
              <a:t>Who have previously only received PPSV23: </a:t>
            </a:r>
            <a:r>
              <a:rPr lang="en-US" sz="1200" dirty="0">
                <a:latin typeface="+mn-lt"/>
              </a:rPr>
              <a:t>Administer 1 dose PCV15 OR PCV20 (at least 1 year after the last PPSV23 dose). If PCV15 is used, no additional PPSV23 doses are recommended.</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200" b="1" i="1" dirty="0">
                <a:solidFill>
                  <a:schemeClr val="tx1">
                    <a:lumMod val="65000"/>
                    <a:lumOff val="35000"/>
                  </a:schemeClr>
                </a:solidFill>
                <a:latin typeface="+mn-lt"/>
              </a:rPr>
              <a:t>Who have previously received PCV13 and 1 dose PPSV23:</a:t>
            </a:r>
            <a:r>
              <a:rPr lang="en-US" sz="1200" i="1" dirty="0">
                <a:solidFill>
                  <a:schemeClr val="tx1">
                    <a:lumMod val="65000"/>
                    <a:lumOff val="35000"/>
                  </a:schemeClr>
                </a:solidFill>
                <a:latin typeface="+mn-lt"/>
              </a:rPr>
              <a:t> </a:t>
            </a:r>
            <a:r>
              <a:rPr lang="en-US" sz="1200" dirty="0">
                <a:solidFill>
                  <a:schemeClr val="tx1">
                    <a:lumMod val="65000"/>
                    <a:lumOff val="35000"/>
                  </a:schemeClr>
                </a:solidFill>
                <a:latin typeface="+mn-lt"/>
              </a:rPr>
              <a:t>Administer 1 dose PCV20 OR PPSV23. If PCV20 is selected, administer at least 5 years after the last pneumococcal vaccine dose (</a:t>
            </a:r>
            <a:r>
              <a:rPr lang="en-US" sz="1200" i="1" dirty="0">
                <a:solidFill>
                  <a:schemeClr val="tx1">
                    <a:lumMod val="65000"/>
                    <a:lumOff val="35000"/>
                  </a:schemeClr>
                </a:solidFill>
                <a:latin typeface="+mn-lt"/>
              </a:rPr>
              <a:t>if PPSV23 is selected, follow dosing schedule)</a:t>
            </a:r>
            <a:r>
              <a:rPr lang="en-US" sz="1200" dirty="0">
                <a:solidFill>
                  <a:schemeClr val="tx1">
                    <a:lumMod val="65000"/>
                    <a:lumOff val="35000"/>
                  </a:schemeClr>
                </a:solidFill>
                <a:latin typeface="+mn-lt"/>
              </a:rPr>
              <a:t>.</a:t>
            </a:r>
            <a:endParaRPr lang="en-US" sz="1200" b="1" dirty="0">
              <a:solidFill>
                <a:schemeClr val="tx1">
                  <a:lumMod val="65000"/>
                  <a:lumOff val="35000"/>
                </a:schemeClr>
              </a:solidFill>
              <a:latin typeface="+mn-lt"/>
            </a:endParaRPr>
          </a:p>
          <a:p>
            <a:pPr marL="342900" indent="-342900">
              <a:lnSpc>
                <a:spcPct val="100000"/>
              </a:lnSpc>
              <a:spcBef>
                <a:spcPts val="200"/>
              </a:spcBef>
              <a:buFont typeface="Arial" panose="020B0604020202020204" pitchFamily="34" charset="0"/>
              <a:buChar char="•"/>
            </a:pPr>
            <a:endParaRPr lang="en-US" sz="1200" i="1" dirty="0">
              <a:solidFill>
                <a:schemeClr val="tx1">
                  <a:lumMod val="65000"/>
                  <a:lumOff val="35000"/>
                </a:schemeClr>
              </a:solidFill>
              <a:latin typeface="+mn-lt"/>
            </a:endParaRPr>
          </a:p>
          <a:p>
            <a:endParaRPr lang="en-US" sz="1200" b="1" dirty="0">
              <a:latin typeface="+mn-lt"/>
            </a:endParaRPr>
          </a:p>
          <a:p>
            <a:r>
              <a:rPr lang="en-US" sz="1200" b="1" dirty="0">
                <a:latin typeface="+mn-lt"/>
              </a:rPr>
              <a:t>References:</a:t>
            </a:r>
            <a:endParaRPr lang="en-US" sz="1200" b="1" u="none" dirty="0">
              <a:latin typeface="+mn-lt"/>
            </a:endParaRPr>
          </a:p>
          <a:p>
            <a:pPr marL="228600" indent="-228600">
              <a:buFont typeface="+mj-lt"/>
              <a:buAutoNum type="arabicPeriod"/>
            </a:pPr>
            <a:r>
              <a:rPr lang="en-US" sz="1200" b="0" i="0" u="none" dirty="0">
                <a:solidFill>
                  <a:srgbClr val="000000"/>
                </a:solidFill>
                <a:effectLst/>
                <a:latin typeface="+mn-lt"/>
                <a:cs typeface="Segoe UI" panose="020B0502040204020203" pitchFamily="34" charset="0"/>
              </a:rPr>
              <a:t>Use of 15-Valent Pneumococcal Conjugate Vaccine and 20-Valent Pneumococcal Conjugate Vaccine Among U.S. Adults: Updated Recommendations of the Advisory Committee on Immunization Practices (ACIP); </a:t>
            </a:r>
            <a:r>
              <a:rPr lang="en-US" sz="1200" b="0" i="0" dirty="0">
                <a:solidFill>
                  <a:srgbClr val="000000"/>
                </a:solidFill>
                <a:effectLst/>
                <a:latin typeface="+mn-lt"/>
                <a:cs typeface="Segoe UI" panose="020B0502040204020203" pitchFamily="34" charset="0"/>
              </a:rPr>
              <a:t>MMWR / </a:t>
            </a:r>
            <a:r>
              <a:rPr lang="en-US" sz="1200" b="0" i="1" dirty="0">
                <a:solidFill>
                  <a:srgbClr val="000000"/>
                </a:solidFill>
                <a:effectLst/>
                <a:latin typeface="+mn-lt"/>
                <a:cs typeface="Segoe UI" panose="020B0502040204020203" pitchFamily="34" charset="0"/>
              </a:rPr>
              <a:t>Weekly / </a:t>
            </a:r>
            <a:r>
              <a:rPr lang="en-US" sz="1200" b="0" i="0" dirty="0">
                <a:solidFill>
                  <a:srgbClr val="000000"/>
                </a:solidFill>
                <a:effectLst/>
                <a:latin typeface="+mn-lt"/>
                <a:cs typeface="Segoe UI" panose="020B0502040204020203" pitchFamily="34" charset="0"/>
              </a:rPr>
              <a:t>January 28, 2022 / 71(4);109-117 </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a:extLst>
              <a:ext uri="{FF2B5EF4-FFF2-40B4-BE49-F238E27FC236}">
                <a16:creationId xmlns:a16="http://schemas.microsoft.com/office/drawing/2014/main" id="{121C0D09-83EE-DA8F-D672-F3849851FCAF}"/>
              </a:ext>
            </a:extLst>
          </p:cNvPr>
          <p:cNvSpPr>
            <a:spLocks noGrp="1"/>
          </p:cNvSpPr>
          <p:nvPr>
            <p:ph type="sldNum" sz="quarter" idx="5"/>
          </p:nvPr>
        </p:nvSpPr>
        <p:spPr/>
        <p:txBody>
          <a:bodyPr/>
          <a:lstStyle/>
          <a:p>
            <a:fld id="{42FBD0A8-3735-4B25-B0D5-9F9DB832A547}" type="slidenum">
              <a:rPr lang="en-US" smtClean="0"/>
              <a:t>72</a:t>
            </a:fld>
            <a:endParaRPr lang="en-US"/>
          </a:p>
        </p:txBody>
      </p:sp>
    </p:spTree>
    <p:extLst>
      <p:ext uri="{BB962C8B-B14F-4D97-AF65-F5344CB8AC3E}">
        <p14:creationId xmlns:p14="http://schemas.microsoft.com/office/powerpoint/2010/main" val="32053197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Routine vaccination</a:t>
            </a:r>
          </a:p>
          <a:p>
            <a:pPr marL="342900" indent="-342900">
              <a:buFont typeface="Arial" panose="020B0604020202020204" pitchFamily="34" charset="0"/>
              <a:buChar char="•"/>
            </a:pPr>
            <a:r>
              <a:rPr lang="en-US" dirty="0">
                <a:latin typeface="+mn-lt"/>
              </a:rPr>
              <a:t>Administer remaining doses (1, 2, or 3 IPV doses) to </a:t>
            </a:r>
            <a:r>
              <a:rPr lang="en-US" b="1" dirty="0">
                <a:latin typeface="+mn-lt"/>
              </a:rPr>
              <a:t>complete a 3-dose primary series</a:t>
            </a:r>
            <a:r>
              <a:rPr lang="en-US" dirty="0">
                <a:latin typeface="+mn-lt"/>
              </a:rPr>
              <a:t> to adults known or suspected to be unvaccinated or incompletely vaccinated.</a:t>
            </a:r>
          </a:p>
          <a:p>
            <a:endParaRPr lang="en-US" b="0" dirty="0">
              <a:latin typeface="+mn-lt"/>
            </a:endParaRPr>
          </a:p>
          <a:p>
            <a:r>
              <a:rPr lang="en-US" b="1" dirty="0">
                <a:latin typeface="+mn-lt"/>
              </a:rPr>
              <a:t>Special situations</a:t>
            </a:r>
          </a:p>
          <a:p>
            <a:pPr marL="342900" indent="-342900">
              <a:buFont typeface="Arial" panose="020B0604020202020204" pitchFamily="34" charset="0"/>
              <a:buChar char="•"/>
            </a:pPr>
            <a:r>
              <a:rPr lang="en-US" dirty="0">
                <a:latin typeface="+mn-lt"/>
              </a:rPr>
              <a:t>Adults at increased risk of exposure to poliovirus who completed primary series may receive one lifetime IPV booster dose.</a:t>
            </a:r>
          </a:p>
          <a:p>
            <a:pPr marL="342900" indent="-342900">
              <a:buFont typeface="Arial" panose="020B0604020202020204" pitchFamily="34" charset="0"/>
              <a:buChar cha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dirty="0">
              <a:solidFill>
                <a:srgbClr val="075290"/>
              </a:solidFill>
              <a:effectLst/>
              <a:latin typeface="+mn-lt"/>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References:</a:t>
            </a:r>
            <a:endParaRPr lang="en-US" sz="1200" b="0" i="0" u="sng" dirty="0">
              <a:solidFill>
                <a:srgbClr val="075290"/>
              </a:solidFill>
              <a:effectLst/>
              <a:latin typeface="+mn-lt"/>
              <a:hlinkClick r:id="rId3"/>
            </a:endParaRP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pPr marL="0" indent="0">
              <a:buFont typeface="Arial" panose="020B0604020202020204" pitchFamily="34" charset="0"/>
              <a:buNone/>
            </a:pPr>
            <a:endParaRPr lang="en-US" dirty="0">
              <a:latin typeface="+mn-lt"/>
            </a:endParaRPr>
          </a:p>
        </p:txBody>
      </p:sp>
      <p:sp>
        <p:nvSpPr>
          <p:cNvPr id="4" name="Slide Number Placeholder 3"/>
          <p:cNvSpPr>
            <a:spLocks noGrp="1"/>
          </p:cNvSpPr>
          <p:nvPr>
            <p:ph type="sldNum" sz="quarter" idx="5"/>
          </p:nvPr>
        </p:nvSpPr>
        <p:spPr/>
        <p:txBody>
          <a:bodyPr/>
          <a:lstStyle/>
          <a:p>
            <a:fld id="{42FBD0A8-3735-4B25-B0D5-9F9DB832A547}" type="slidenum">
              <a:rPr lang="en-US" smtClean="0"/>
              <a:t>73</a:t>
            </a:fld>
            <a:endParaRPr lang="en-US"/>
          </a:p>
        </p:txBody>
      </p:sp>
    </p:spTree>
    <p:extLst>
      <p:ext uri="{BB962C8B-B14F-4D97-AF65-F5344CB8AC3E}">
        <p14:creationId xmlns:p14="http://schemas.microsoft.com/office/powerpoint/2010/main" val="32863437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latin typeface="+mn-lt"/>
              </a:rPr>
              <a:t>Based on shared clinical decision-making, administer 1 dose RSV vaccine (Arexvy® or Abrysvo™) to adults ages 60 years or older</a:t>
            </a:r>
          </a:p>
          <a:p>
            <a:endParaRPr lang="en-US" sz="1200" b="1" dirty="0">
              <a:latin typeface="+mn-lt"/>
            </a:endParaRPr>
          </a:p>
          <a:p>
            <a:endParaRPr lang="en-US" sz="1200" dirty="0">
              <a:latin typeface="+mn-lt"/>
            </a:endParaRPr>
          </a:p>
          <a:p>
            <a:pPr marL="171450" indent="-171450">
              <a:buFont typeface="Arial" panose="020B0604020202020204" pitchFamily="34" charset="0"/>
              <a:buChar char="•"/>
            </a:pPr>
            <a:r>
              <a:rPr lang="en-US" sz="1200" dirty="0">
                <a:latin typeface="+mn-lt"/>
              </a:rPr>
              <a:t>Persons most likely to benefit from vaccination are those considered to be at increased risk for severe RSV disease.</a:t>
            </a:r>
          </a:p>
          <a:p>
            <a:endParaRPr lang="en-US" dirty="0">
              <a:latin typeface="+mn-lt"/>
            </a:endParaRPr>
          </a:p>
          <a:p>
            <a:r>
              <a:rPr lang="en-US" dirty="0">
                <a:latin typeface="+mn-lt"/>
              </a:rPr>
              <a:t>Adults ages 60 years or older who are at increased risk for severe RSV disease include those with chronic medical conditions such as: lung diseases (e.g., chronic obstructive pulmonary disease, asthma), cardiovascular diseases (e.g., congestive heart failure, coronary artery disease), neurologic or neuromuscular conditions, kidney disorders, liver disorders, hematologic disorders, diabetes mellitus, and moderate or severe immune compromise (either attributable to a medical condition or receipt of immunosuppressive medications or treatment); those who are considered to be frail; those of advanced age; those who reside in nursing homes or other long-term care facilities; and those with other underlying medical conditions or factors that a health care provider determines might increase the risk of severe respiratory disease.</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References:</a:t>
            </a:r>
            <a:endParaRPr lang="en-US" sz="1200" b="0" i="0" u="sng" dirty="0">
              <a:solidFill>
                <a:srgbClr val="075290"/>
              </a:solidFill>
              <a:effectLst/>
              <a:latin typeface="+mn-lt"/>
              <a:hlinkClick r:id="rId3"/>
            </a:endParaRP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42FBD0A8-3735-4B25-B0D5-9F9DB832A547}" type="slidenum">
              <a:rPr lang="en-US" smtClean="0"/>
              <a:t>74</a:t>
            </a:fld>
            <a:endParaRPr lang="en-US"/>
          </a:p>
        </p:txBody>
      </p:sp>
    </p:spTree>
    <p:extLst>
      <p:ext uri="{BB962C8B-B14F-4D97-AF65-F5344CB8AC3E}">
        <p14:creationId xmlns:p14="http://schemas.microsoft.com/office/powerpoint/2010/main" val="8455645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rPr>
              <a:t>Only doses of varicella vaccines for which written documentation of the date of administration is presented should be considered valid. Neither a self-reported dose nor a history of vaccination provided by a parent is, by itself, considered adequate evidence of immunity. Persons who lack documentation of adequate vaccination or other evidence of immunity should be vaccinated.</a:t>
            </a:r>
          </a:p>
          <a:p>
            <a:endParaRPr lang="en-US" sz="1200" dirty="0">
              <a:latin typeface="+mn-lt"/>
            </a:endParaRPr>
          </a:p>
          <a:p>
            <a:endParaRPr lang="en-US" sz="1200" dirty="0">
              <a:latin typeface="+mn-lt"/>
            </a:endParaRPr>
          </a:p>
          <a:p>
            <a:r>
              <a:rPr lang="en-US" sz="1200" b="1" dirty="0">
                <a:latin typeface="+mn-lt"/>
              </a:rPr>
              <a:t>References:</a:t>
            </a:r>
          </a:p>
          <a:p>
            <a:pPr defTabSz="1053546">
              <a:defRPr/>
            </a:pPr>
            <a:r>
              <a:rPr lang="en-US" sz="1200" b="0" dirty="0">
                <a:latin typeface="+mn-lt"/>
              </a:rPr>
              <a:t>1.  Prevention of Varicella, Recommendations of the Advisory Committee on Immunization Practices (ACIP); </a:t>
            </a:r>
            <a:r>
              <a:rPr lang="en-US" sz="1200" i="0" dirty="0">
                <a:solidFill>
                  <a:prstClr val="black"/>
                </a:solidFill>
                <a:latin typeface="+mn-lt"/>
              </a:rPr>
              <a:t>MMWR / Recommendations and Reports / June 22,</a:t>
            </a:r>
            <a:r>
              <a:rPr lang="en-US" sz="1200" dirty="0">
                <a:solidFill>
                  <a:prstClr val="black"/>
                </a:solidFill>
                <a:latin typeface="+mn-lt"/>
              </a:rPr>
              <a:t> 2007 / 56(RR-4);16-17</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75</a:t>
            </a:fld>
            <a:endParaRPr lang="en-US"/>
          </a:p>
        </p:txBody>
      </p:sp>
    </p:spTree>
    <p:extLst>
      <p:ext uri="{BB962C8B-B14F-4D97-AF65-F5344CB8AC3E}">
        <p14:creationId xmlns:p14="http://schemas.microsoft.com/office/powerpoint/2010/main" val="39929240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200"/>
              </a:spcBef>
            </a:pPr>
            <a:r>
              <a:rPr lang="en-US" sz="1200" b="1" dirty="0"/>
              <a:t>Routine vaccination</a:t>
            </a:r>
          </a:p>
          <a:p>
            <a:pPr marL="347472" indent="-347472">
              <a:lnSpc>
                <a:spcPct val="100000"/>
              </a:lnSpc>
              <a:spcBef>
                <a:spcPts val="200"/>
              </a:spcBef>
              <a:buFont typeface="Arial" panose="020B0604020202020204" pitchFamily="34" charset="0"/>
              <a:buChar char="•"/>
            </a:pPr>
            <a:r>
              <a:rPr lang="en-US" sz="1200" dirty="0"/>
              <a:t>Administer 2-dose series of recombinant zoster vaccine (RZV, Shingrix) 2-6 months apart (minimal interval: 4 weeks) to </a:t>
            </a:r>
            <a:r>
              <a:rPr lang="en-US" sz="1200" b="1" i="1" dirty="0"/>
              <a:t>adults aged 50 years or older </a:t>
            </a:r>
            <a:r>
              <a:rPr lang="en-US" sz="1200" dirty="0"/>
              <a:t>regardless of past episode of herpes zoster or previous receipt of zoster live vaccine (ZVL, Zostavax); dose should be repeated if administered too soon</a:t>
            </a:r>
          </a:p>
          <a:p>
            <a:pPr>
              <a:lnSpc>
                <a:spcPct val="100000"/>
              </a:lnSpc>
              <a:spcBef>
                <a:spcPts val="200"/>
              </a:spcBef>
            </a:pPr>
            <a:endParaRPr lang="en-US" sz="1200" b="1" dirty="0"/>
          </a:p>
          <a:p>
            <a:pPr>
              <a:lnSpc>
                <a:spcPct val="100000"/>
              </a:lnSpc>
              <a:spcBef>
                <a:spcPts val="200"/>
              </a:spcBef>
            </a:pPr>
            <a:r>
              <a:rPr lang="en-US" sz="1200" b="1" dirty="0"/>
              <a:t>Special situations</a:t>
            </a:r>
          </a:p>
          <a:p>
            <a:pPr marL="342900" indent="-342900">
              <a:lnSpc>
                <a:spcPct val="100000"/>
              </a:lnSpc>
              <a:spcBef>
                <a:spcPts val="200"/>
              </a:spcBef>
              <a:buFont typeface="Arial" panose="020B0604020202020204" pitchFamily="34" charset="0"/>
              <a:buChar char="•"/>
            </a:pPr>
            <a:r>
              <a:rPr lang="en-US" sz="1200" dirty="0"/>
              <a:t>Administer 2-dose series of recombinant zoster vaccine (RZV, Shingrix) 2-6 months apart (minimal interval: 4 weeks) to </a:t>
            </a:r>
            <a:r>
              <a:rPr lang="en-US" sz="1200" b="1" i="1" dirty="0"/>
              <a:t>persons ages 19 years or older with immunocompromising conditions, including HIV</a:t>
            </a:r>
          </a:p>
          <a:p>
            <a:pPr marL="342900" indent="-342900">
              <a:lnSpc>
                <a:spcPct val="100000"/>
              </a:lnSpc>
              <a:spcBef>
                <a:spcPts val="200"/>
              </a:spcBef>
              <a:buFont typeface="Arial" panose="020B0604020202020204" pitchFamily="34" charset="0"/>
              <a:buChar char="•"/>
            </a:pPr>
            <a:endParaRPr lang="en-US" sz="1200" dirty="0"/>
          </a:p>
          <a:p>
            <a:pPr marL="342900" indent="-342900">
              <a:lnSpc>
                <a:spcPct val="100000"/>
              </a:lnSpc>
              <a:spcBef>
                <a:spcPts val="200"/>
              </a:spcBef>
              <a:buFont typeface="Arial" panose="020B0604020202020204" pitchFamily="34" charset="0"/>
              <a:buChar char="•"/>
            </a:pPr>
            <a:r>
              <a:rPr lang="en-US" sz="1200" dirty="0"/>
              <a:t>There is currently no ACIP recommendation for RZV during pregnancy; consider delaying until after pregnancy</a:t>
            </a:r>
          </a:p>
          <a:p>
            <a:endParaRPr lang="en-US" sz="1200" dirty="0">
              <a:latin typeface="+mn-lt"/>
            </a:endParaRPr>
          </a:p>
          <a:p>
            <a:r>
              <a:rPr lang="en-US" sz="1200" b="1"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76</a:t>
            </a:fld>
            <a:endParaRPr lang="en-US"/>
          </a:p>
        </p:txBody>
      </p:sp>
    </p:spTree>
    <p:extLst>
      <p:ext uri="{BB962C8B-B14F-4D97-AF65-F5344CB8AC3E}">
        <p14:creationId xmlns:p14="http://schemas.microsoft.com/office/powerpoint/2010/main" val="3062310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Routine vaccination for Moderna, Pfizer-BioNTech and Novavax</a:t>
            </a:r>
            <a:endParaRPr lang="en-US" b="1" i="1" dirty="0">
              <a:latin typeface="+mn-lt"/>
            </a:endParaRPr>
          </a:p>
          <a:p>
            <a:r>
              <a:rPr lang="en-US" b="1" i="1" dirty="0">
                <a:latin typeface="+mn-lt"/>
              </a:rPr>
              <a:t>Unvaccinated: </a:t>
            </a:r>
          </a:p>
          <a:p>
            <a:pPr marL="342900" indent="-342900">
              <a:buFont typeface="Arial" panose="020B0604020202020204" pitchFamily="34" charset="0"/>
              <a:buChar char="•"/>
            </a:pPr>
            <a:r>
              <a:rPr lang="en-US" dirty="0">
                <a:latin typeface="+mn-lt"/>
              </a:rPr>
              <a:t>Administer</a:t>
            </a:r>
            <a:r>
              <a:rPr lang="en-US" b="1" i="1" dirty="0">
                <a:latin typeface="+mn-lt"/>
              </a:rPr>
              <a:t> </a:t>
            </a:r>
            <a:r>
              <a:rPr lang="en-US" b="1" dirty="0">
                <a:latin typeface="+mn-lt"/>
              </a:rPr>
              <a:t>1</a:t>
            </a:r>
            <a:r>
              <a:rPr lang="en-US" b="1" i="1" dirty="0">
                <a:latin typeface="+mn-lt"/>
              </a:rPr>
              <a:t> </a:t>
            </a:r>
            <a:r>
              <a:rPr lang="en-US" b="1" dirty="0">
                <a:latin typeface="+mn-lt"/>
              </a:rPr>
              <a:t>dose </a:t>
            </a:r>
            <a:r>
              <a:rPr lang="en-US" dirty="0">
                <a:latin typeface="+mn-lt"/>
              </a:rPr>
              <a:t>of updated (2023-2024 Formula) </a:t>
            </a:r>
            <a:r>
              <a:rPr lang="en-US" b="1" dirty="0">
                <a:latin typeface="+mn-lt"/>
              </a:rPr>
              <a:t>Moderna</a:t>
            </a:r>
            <a:r>
              <a:rPr lang="en-US" dirty="0">
                <a:latin typeface="+mn-lt"/>
              </a:rPr>
              <a:t> or </a:t>
            </a:r>
            <a:r>
              <a:rPr lang="en-US" b="1" dirty="0">
                <a:latin typeface="+mn-lt"/>
              </a:rPr>
              <a:t>Pfizer –BioNTech </a:t>
            </a:r>
            <a:r>
              <a:rPr lang="en-US" dirty="0">
                <a:latin typeface="+mn-lt"/>
              </a:rPr>
              <a:t>or </a:t>
            </a:r>
            <a:r>
              <a:rPr lang="en-US" b="1" dirty="0">
                <a:latin typeface="+mn-lt"/>
              </a:rPr>
              <a:t>2-dose series </a:t>
            </a:r>
            <a:r>
              <a:rPr lang="en-US" dirty="0">
                <a:latin typeface="+mn-lt"/>
              </a:rPr>
              <a:t>of updated (2023-2024) Novavax at 0,3-8 weeks for adults 19 years and older</a:t>
            </a:r>
            <a:endParaRPr lang="en-US" b="1" i="1" dirty="0">
              <a:latin typeface="+mn-lt"/>
            </a:endParaRPr>
          </a:p>
          <a:p>
            <a:r>
              <a:rPr lang="en-US" b="1" i="1" dirty="0">
                <a:latin typeface="+mn-lt"/>
              </a:rPr>
              <a:t>Previously vaccinated:</a:t>
            </a:r>
          </a:p>
          <a:p>
            <a:pPr marL="285750" indent="-285750">
              <a:buFont typeface="Arial" panose="020B0604020202020204" pitchFamily="34" charset="0"/>
              <a:buChar char="•"/>
            </a:pPr>
            <a:r>
              <a:rPr lang="en-US" dirty="0">
                <a:solidFill>
                  <a:schemeClr val="tx1">
                    <a:lumMod val="65000"/>
                    <a:lumOff val="35000"/>
                  </a:schemeClr>
                </a:solidFill>
                <a:latin typeface="+mn-lt"/>
                <a:cs typeface="Segoe UI" panose="020B0502040204020203" pitchFamily="34" charset="0"/>
              </a:rPr>
              <a:t>Administer </a:t>
            </a:r>
            <a:r>
              <a:rPr lang="en-US" b="1" dirty="0">
                <a:solidFill>
                  <a:schemeClr val="tx1">
                    <a:lumMod val="65000"/>
                    <a:lumOff val="35000"/>
                  </a:schemeClr>
                </a:solidFill>
                <a:latin typeface="+mn-lt"/>
                <a:cs typeface="Segoe UI" panose="020B0502040204020203" pitchFamily="34" charset="0"/>
              </a:rPr>
              <a:t>1 dose </a:t>
            </a:r>
            <a:r>
              <a:rPr lang="en-US" dirty="0">
                <a:solidFill>
                  <a:schemeClr val="tx1">
                    <a:lumMod val="65000"/>
                    <a:lumOff val="35000"/>
                  </a:schemeClr>
                </a:solidFill>
                <a:latin typeface="+mn-lt"/>
                <a:cs typeface="Segoe UI" panose="020B0502040204020203" pitchFamily="34" charset="0"/>
              </a:rPr>
              <a:t>of any updated (2023-24 Formula) COVID-19 vaccine at least 8 weeks after the most recent COVID-19 vaccine dose fo</a:t>
            </a:r>
            <a:r>
              <a:rPr lang="en-US" dirty="0">
                <a:latin typeface="+mn-lt"/>
              </a:rPr>
              <a:t>r adults 19 years and older</a:t>
            </a:r>
          </a:p>
          <a:p>
            <a:endParaRPr lang="en-US" sz="1200" b="1" dirty="0">
              <a:solidFill>
                <a:schemeClr val="tx1">
                  <a:lumMod val="75000"/>
                  <a:lumOff val="25000"/>
                </a:schemeClr>
              </a:solidFill>
              <a:latin typeface="+mn-lt"/>
              <a:cs typeface="Segoe UI" panose="020B0502040204020203" pitchFamily="34" charset="0"/>
            </a:endParaRPr>
          </a:p>
          <a:p>
            <a:r>
              <a:rPr lang="en-US" sz="1200" b="1" dirty="0">
                <a:solidFill>
                  <a:schemeClr val="tx1">
                    <a:lumMod val="75000"/>
                    <a:lumOff val="25000"/>
                  </a:schemeClr>
                </a:solidFill>
                <a:latin typeface="+mn-lt"/>
                <a:cs typeface="Segoe UI" panose="020B0502040204020203" pitchFamily="34" charset="0"/>
              </a:rPr>
              <a:t>Special situations for Moderna, Pfizer-BioNTech, and Novavax for persons who are moderately or severely immunocompromised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mn-lt"/>
                <a:cs typeface="Segoe UI" panose="020B0502040204020203" pitchFamily="34" charset="0"/>
              </a:rPr>
              <a:t>Unvaccinated: 3-dose series </a:t>
            </a:r>
            <a:r>
              <a:rPr lang="en-US" sz="1200" dirty="0">
                <a:latin typeface="+mn-lt"/>
                <a:cs typeface="Segoe UI" panose="020B0502040204020203" pitchFamily="34" charset="0"/>
              </a:rPr>
              <a:t>of updated (2023–2024 Formula) </a:t>
            </a:r>
            <a:r>
              <a:rPr lang="en-US" sz="1200" b="1" dirty="0">
                <a:latin typeface="+mn-lt"/>
                <a:cs typeface="Segoe UI" panose="020B0502040204020203" pitchFamily="34" charset="0"/>
              </a:rPr>
              <a:t>Moderna</a:t>
            </a:r>
            <a:r>
              <a:rPr lang="en-US" sz="1200" dirty="0">
                <a:latin typeface="+mn-lt"/>
                <a:cs typeface="Segoe UI" panose="020B0502040204020203" pitchFamily="34" charset="0"/>
              </a:rPr>
              <a:t>  at 0, 4, 8 weeks </a:t>
            </a:r>
            <a:r>
              <a:rPr lang="en-US" sz="1200" b="1" dirty="0">
                <a:latin typeface="+mn-lt"/>
                <a:cs typeface="Segoe UI" panose="020B0502040204020203" pitchFamily="34" charset="0"/>
              </a:rPr>
              <a:t>or 3-dose series </a:t>
            </a:r>
            <a:r>
              <a:rPr lang="en-US" sz="1200" dirty="0">
                <a:latin typeface="+mn-lt"/>
                <a:cs typeface="Segoe UI" panose="020B0502040204020203" pitchFamily="34" charset="0"/>
              </a:rPr>
              <a:t>of updated (2023–2024 Formula) </a:t>
            </a:r>
            <a:r>
              <a:rPr lang="en-US" sz="1200" b="1" dirty="0">
                <a:latin typeface="+mn-lt"/>
                <a:cs typeface="Segoe UI" panose="020B0502040204020203" pitchFamily="34" charset="0"/>
              </a:rPr>
              <a:t>Pfizer-BioNTech</a:t>
            </a:r>
            <a:r>
              <a:rPr lang="en-US" sz="1200" dirty="0">
                <a:latin typeface="+mn-lt"/>
                <a:cs typeface="Segoe UI" panose="020B0502040204020203" pitchFamily="34" charset="0"/>
              </a:rPr>
              <a:t> at 0, 3, 7 weeks </a:t>
            </a:r>
            <a:r>
              <a:rPr lang="en-US" sz="1200" b="1" dirty="0">
                <a:latin typeface="+mn-lt"/>
                <a:cs typeface="Segoe UI" panose="020B0502040204020203" pitchFamily="34" charset="0"/>
              </a:rPr>
              <a:t>or </a:t>
            </a:r>
            <a:r>
              <a:rPr lang="en-US" sz="1200" b="1" dirty="0">
                <a:latin typeface="+mn-lt"/>
              </a:rPr>
              <a:t>2-dose series </a:t>
            </a:r>
            <a:r>
              <a:rPr lang="en-US" sz="1200" dirty="0">
                <a:latin typeface="+mn-lt"/>
              </a:rPr>
              <a:t>of updated (2023-2024 Formula) </a:t>
            </a:r>
            <a:r>
              <a:rPr lang="en-US" sz="1200" b="1" dirty="0">
                <a:latin typeface="+mn-lt"/>
              </a:rPr>
              <a:t>Novavax</a:t>
            </a:r>
            <a:r>
              <a:rPr lang="en-US" sz="1200" dirty="0">
                <a:latin typeface="+mn-lt"/>
              </a:rPr>
              <a:t> at 0, 3 weeks for persons who are moderately or severely immunocompromised</a:t>
            </a:r>
            <a:endParaRPr lang="en-US" sz="1200" b="1" dirty="0">
              <a:latin typeface="+mn-lt"/>
            </a:endParaRPr>
          </a:p>
          <a:p>
            <a:endParaRPr lang="en-US" sz="1200" b="1" i="1" dirty="0">
              <a:latin typeface="+mn-lt"/>
              <a:cs typeface="Segoe UI" panose="020B0502040204020203" pitchFamily="34" charset="0"/>
            </a:endParaRPr>
          </a:p>
          <a:p>
            <a:r>
              <a:rPr lang="en-US" sz="1200" b="1" i="1" dirty="0">
                <a:latin typeface="+mn-lt"/>
                <a:cs typeface="Segoe UI" panose="020B0502040204020203" pitchFamily="34" charset="0"/>
              </a:rPr>
              <a:t>Previously vaccinated: Moderna</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Moderna at 0, 4 weeks after most recent dose for adolescents who have </a:t>
            </a:r>
            <a:r>
              <a:rPr lang="en-US" sz="1200" i="1" dirty="0">
                <a:solidFill>
                  <a:schemeClr val="tx1">
                    <a:lumMod val="65000"/>
                    <a:lumOff val="35000"/>
                  </a:schemeClr>
                </a:solidFill>
                <a:latin typeface="+mn-lt"/>
                <a:cs typeface="Segoe UI" panose="020B0502040204020203" pitchFamily="34" charset="0"/>
              </a:rPr>
              <a:t>previously received 1 dose of any Moderna </a:t>
            </a:r>
            <a:endParaRPr lang="en-US" sz="1200" dirty="0">
              <a:latin typeface="+mn-lt"/>
            </a:endParaRPr>
          </a:p>
          <a:p>
            <a:pPr marL="285750" indent="-285750">
              <a:buFont typeface="Arial" panose="020B0604020202020204" pitchFamily="34" charset="0"/>
              <a:buChar char="•"/>
            </a:pPr>
            <a:r>
              <a:rPr lang="en-US" sz="1200" dirty="0">
                <a:latin typeface="+mn-lt"/>
                <a:cs typeface="Segoe UI" panose="020B0502040204020203" pitchFamily="34" charset="0"/>
              </a:rPr>
              <a:t>Administer </a:t>
            </a:r>
            <a:r>
              <a:rPr lang="en-US" sz="1200" b="1" dirty="0">
                <a:latin typeface="+mn-lt"/>
                <a:cs typeface="Segoe UI" panose="020B0502040204020203" pitchFamily="34" charset="0"/>
              </a:rPr>
              <a:t>1 dose </a:t>
            </a:r>
            <a:r>
              <a:rPr lang="en-US" sz="1200" dirty="0">
                <a:latin typeface="+mn-lt"/>
                <a:cs typeface="Segoe UI" panose="020B0502040204020203" pitchFamily="34" charset="0"/>
              </a:rPr>
              <a:t>of updated (2023–2024 Formula) Moderna at least 4 weeks after the most recent dose </a:t>
            </a:r>
            <a:r>
              <a:rPr lang="en-US" sz="1200" dirty="0">
                <a:solidFill>
                  <a:schemeClr val="tx1">
                    <a:lumMod val="65000"/>
                    <a:lumOff val="35000"/>
                  </a:schemeClr>
                </a:solidFill>
                <a:latin typeface="+mn-lt"/>
                <a:cs typeface="Segoe UI" panose="020B0502040204020203" pitchFamily="34" charset="0"/>
              </a:rPr>
              <a:t>for adolescents who have </a:t>
            </a:r>
            <a:r>
              <a:rPr lang="en-US" sz="1200" i="1" dirty="0">
                <a:solidFill>
                  <a:schemeClr val="tx1">
                    <a:lumMod val="65000"/>
                    <a:lumOff val="35000"/>
                  </a:schemeClr>
                </a:solidFill>
                <a:latin typeface="+mn-lt"/>
                <a:cs typeface="Segoe UI" panose="020B0502040204020203" pitchFamily="34" charset="0"/>
              </a:rPr>
              <a:t>previously received 2 dose of any Moderna </a:t>
            </a:r>
          </a:p>
          <a:p>
            <a:r>
              <a:rPr lang="en-US" sz="1200" b="1" i="1" dirty="0">
                <a:latin typeface="+mn-lt"/>
                <a:cs typeface="Segoe UI" panose="020B0502040204020203" pitchFamily="34" charset="0"/>
              </a:rPr>
              <a:t>Previously vaccinated: Pfizer BioNTech</a:t>
            </a:r>
          </a:p>
          <a:p>
            <a:pPr marL="285750" indent="-285750">
              <a:buFont typeface="Arial" panose="020B0604020202020204" pitchFamily="34" charset="0"/>
              <a:buChar char="•"/>
            </a:pPr>
            <a:r>
              <a:rPr lang="en-US" sz="1200" dirty="0">
                <a:solidFill>
                  <a:schemeClr val="tx1">
                    <a:lumMod val="65000"/>
                    <a:lumOff val="35000"/>
                  </a:schemeClr>
                </a:solidFill>
                <a:latin typeface="+mn-lt"/>
                <a:cs typeface="Segoe UI" panose="020B0502040204020203" pitchFamily="34" charset="0"/>
              </a:rPr>
              <a:t>Administer </a:t>
            </a:r>
            <a:r>
              <a:rPr lang="en-US" sz="1200" b="1" dirty="0">
                <a:latin typeface="+mn-lt"/>
              </a:rPr>
              <a:t>2-</a:t>
            </a:r>
            <a:r>
              <a:rPr lang="en-US" sz="1200" b="1" dirty="0">
                <a:solidFill>
                  <a:schemeClr val="tx1">
                    <a:lumMod val="65000"/>
                    <a:lumOff val="35000"/>
                  </a:schemeClr>
                </a:solidFill>
                <a:latin typeface="+mn-lt"/>
                <a:cs typeface="Segoe UI" panose="020B0502040204020203" pitchFamily="34" charset="0"/>
              </a:rPr>
              <a:t>dose series </a:t>
            </a:r>
            <a:r>
              <a:rPr lang="en-US" sz="1200" dirty="0">
                <a:solidFill>
                  <a:schemeClr val="tx1">
                    <a:lumMod val="65000"/>
                    <a:lumOff val="35000"/>
                  </a:schemeClr>
                </a:solidFill>
                <a:latin typeface="+mn-lt"/>
                <a:cs typeface="Segoe UI" panose="020B0502040204020203" pitchFamily="34" charset="0"/>
              </a:rPr>
              <a:t>of updated (2023-24 Formula) Pfizer-BioNTech at 0, 4 weeks after most recent dose for adolescents who have </a:t>
            </a:r>
            <a:r>
              <a:rPr lang="en-US" sz="1200" i="1" dirty="0">
                <a:solidFill>
                  <a:schemeClr val="tx1">
                    <a:lumMod val="65000"/>
                    <a:lumOff val="35000"/>
                  </a:schemeClr>
                </a:solidFill>
                <a:latin typeface="+mn-lt"/>
                <a:cs typeface="Segoe UI" panose="020B0502040204020203" pitchFamily="34" charset="0"/>
              </a:rPr>
              <a:t>previously received 1 dose of any Pfizer-BioNTech</a:t>
            </a:r>
            <a:endParaRPr lang="en-US" sz="1200" dirty="0">
              <a:latin typeface="+mn-lt"/>
            </a:endParaRPr>
          </a:p>
          <a:p>
            <a:pPr marL="285750" indent="-285750">
              <a:buFont typeface="Arial" panose="020B0604020202020204" pitchFamily="34" charset="0"/>
              <a:buChar char="•"/>
            </a:pPr>
            <a:r>
              <a:rPr lang="en-US" sz="1200" dirty="0">
                <a:latin typeface="+mn-lt"/>
                <a:cs typeface="Segoe UI" panose="020B0502040204020203" pitchFamily="34" charset="0"/>
              </a:rPr>
              <a:t>Administer 1 dose of updated (2023–2024 Formula) Pfizer-BioNTech at least 4 weeks after the most recent dose </a:t>
            </a:r>
            <a:r>
              <a:rPr lang="en-US" sz="1200" dirty="0">
                <a:solidFill>
                  <a:schemeClr val="tx1">
                    <a:lumMod val="65000"/>
                    <a:lumOff val="35000"/>
                  </a:schemeClr>
                </a:solidFill>
                <a:latin typeface="+mn-lt"/>
                <a:cs typeface="Segoe UI" panose="020B0502040204020203" pitchFamily="34" charset="0"/>
              </a:rPr>
              <a:t>for adolescents who have </a:t>
            </a:r>
            <a:r>
              <a:rPr lang="en-US" sz="1200" i="1" dirty="0">
                <a:solidFill>
                  <a:schemeClr val="tx1">
                    <a:lumMod val="65000"/>
                    <a:lumOff val="35000"/>
                  </a:schemeClr>
                </a:solidFill>
                <a:latin typeface="+mn-lt"/>
                <a:cs typeface="Segoe UI" panose="020B0502040204020203" pitchFamily="34" charset="0"/>
              </a:rPr>
              <a:t>previously received 2 dose of any Pfizer-BioNTech </a:t>
            </a:r>
          </a:p>
          <a:p>
            <a:endParaRPr lang="en-US" sz="1200" i="1" dirty="0">
              <a:latin typeface="+mn-lt"/>
            </a:endParaRPr>
          </a:p>
          <a:p>
            <a:r>
              <a:rPr lang="en-US" sz="1200" i="1" dirty="0">
                <a:latin typeface="+mn-lt"/>
              </a:rPr>
              <a:t>I</a:t>
            </a:r>
            <a:r>
              <a:rPr lang="en-US" sz="1200" i="1" dirty="0">
                <a:solidFill>
                  <a:schemeClr val="tx1">
                    <a:lumMod val="65000"/>
                    <a:lumOff val="35000"/>
                  </a:schemeClr>
                </a:solidFill>
                <a:latin typeface="+mn-lt"/>
                <a:cs typeface="Segoe UI" panose="020B0502040204020203" pitchFamily="34" charset="0"/>
              </a:rPr>
              <a:t>f previously vaccinated 3 or more doses of any Moderna or Pfizer BioNTech</a:t>
            </a:r>
            <a:r>
              <a:rPr lang="en-US" sz="1200" i="1" dirty="0">
                <a:latin typeface="+mn-lt"/>
              </a:rPr>
              <a:t>, </a:t>
            </a:r>
            <a:r>
              <a:rPr lang="en-US" sz="1200" i="1" dirty="0">
                <a:solidFill>
                  <a:schemeClr val="tx1">
                    <a:lumMod val="65000"/>
                    <a:lumOff val="35000"/>
                  </a:schemeClr>
                </a:solidFill>
                <a:latin typeface="+mn-lt"/>
                <a:cs typeface="Segoe UI" panose="020B0502040204020203" pitchFamily="34" charset="0"/>
              </a:rPr>
              <a:t>1 dose of any updated (2023-2024 Formula) COVID-19 vaccine at least 8 weeks after the most recent dose recommended</a:t>
            </a:r>
            <a:endParaRPr lang="en-US" sz="1200" i="1" dirty="0">
              <a:latin typeface="+mn-lt"/>
            </a:endParaRPr>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latin typeface="+mn-lt"/>
              </a:rPr>
              <a:t>Previously vaccinated: Novavax</a:t>
            </a:r>
            <a:endParaRPr lang="en-US" sz="1200" dirty="0">
              <a:latin typeface="+mn-lt"/>
            </a:endParaRPr>
          </a:p>
          <a:p>
            <a:pPr marL="171450" indent="-171450">
              <a:buFont typeface="Arial" panose="020B0604020202020204" pitchFamily="34" charset="0"/>
              <a:buChar char="•"/>
            </a:pPr>
            <a:r>
              <a:rPr lang="en-US" sz="1200" dirty="0">
                <a:latin typeface="+mn-lt"/>
              </a:rPr>
              <a:t>Administer </a:t>
            </a:r>
            <a:r>
              <a:rPr lang="en-US" sz="1200" b="1" dirty="0">
                <a:latin typeface="+mn-lt"/>
              </a:rPr>
              <a:t>1 dose </a:t>
            </a:r>
            <a:r>
              <a:rPr lang="en-US" sz="1200" dirty="0">
                <a:latin typeface="+mn-lt"/>
              </a:rPr>
              <a:t>of any updated (2023–2024 Formula) </a:t>
            </a:r>
            <a:r>
              <a:rPr lang="en-US" sz="1200" b="1" dirty="0">
                <a:latin typeface="+mn-lt"/>
              </a:rPr>
              <a:t>COVID-19 vaccine </a:t>
            </a:r>
            <a:r>
              <a:rPr lang="en-US" sz="1200" dirty="0">
                <a:latin typeface="+mn-lt"/>
              </a:rPr>
              <a:t>at least  8 weeks after the most recent dose to adults previously vaccinated with 1 or more doses of Janssen or Novavax or with or without dose(s) of any original monovalent or bivalent COVID-19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Note: Previously vaccinated is defined as having received any Original monovalent or bivalent COVID-19 vaccine (Janssen, Moderna, Novavax, Pfizer-BioNTech) prior to the updated 2023–2024 formulation.</a:t>
            </a:r>
          </a:p>
          <a:p>
            <a:endParaRPr lang="en-US" sz="1200" b="1" dirty="0">
              <a:latin typeface="+mn-lt"/>
            </a:endParaRPr>
          </a:p>
          <a:p>
            <a:r>
              <a:rPr lang="en-US" sz="1200" b="1" dirty="0">
                <a:latin typeface="+mn-lt"/>
              </a:rPr>
              <a:t>References:</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Recommended Adult Immunization Schedule for Ages 19 Years or Older, United States, 2024</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77</a:t>
            </a:fld>
            <a:endParaRPr lang="en-US"/>
          </a:p>
        </p:txBody>
      </p:sp>
    </p:spTree>
    <p:extLst>
      <p:ext uri="{BB962C8B-B14F-4D97-AF65-F5344CB8AC3E}">
        <p14:creationId xmlns:p14="http://schemas.microsoft.com/office/powerpoint/2010/main" val="25351067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endParaRPr lang="en-US" sz="1200" b="0" dirty="0">
              <a:latin typeface="Segoe UI" panose="020B0502040204020203" pitchFamily="34" charset="0"/>
              <a:ea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200" dirty="0">
                <a:latin typeface="Segoe UI" panose="020B0502040204020203" pitchFamily="34" charset="0"/>
                <a:cs typeface="Segoe UI" panose="020B0502040204020203"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78</a:t>
            </a:fld>
            <a:endParaRPr lang="en-US"/>
          </a:p>
        </p:txBody>
      </p:sp>
    </p:spTree>
    <p:extLst>
      <p:ext uri="{BB962C8B-B14F-4D97-AF65-F5344CB8AC3E}">
        <p14:creationId xmlns:p14="http://schemas.microsoft.com/office/powerpoint/2010/main" val="2272357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dirty="0">
                <a:solidFill>
                  <a:srgbClr val="000000"/>
                </a:solidFill>
                <a:effectLst/>
                <a:latin typeface="+mn-lt"/>
              </a:rPr>
              <a:t>Healthcare workers (HCWs) are at risk for exposure to serious, and sometimes deadly, diseases. If you work directly with patients or handle material that could spread infection, you should get appropriate vaccines to reduce the chance that you will get or spread vaccine-preventable diseases. Protect yourself, your patients, and your family members. Make sure you are up-to-date with recommended vaccines.</a:t>
            </a:r>
            <a:endParaRPr lang="en-US" sz="1200" dirty="0">
              <a:latin typeface="+mn-lt"/>
              <a:sym typeface="Symbol" pitchFamily="18" charset="2"/>
            </a:endParaRPr>
          </a:p>
          <a:p>
            <a:pPr marL="0" indent="0">
              <a:buFont typeface="Arial" panose="020B0604020202020204" pitchFamily="34" charset="0"/>
              <a:buNone/>
            </a:pPr>
            <a:endParaRPr lang="en-US" sz="1200" dirty="0">
              <a:latin typeface="+mn-lt"/>
              <a:sym typeface="Symbol" pitchFamily="18" charset="2"/>
            </a:endParaRPr>
          </a:p>
          <a:p>
            <a:pPr marL="171450" indent="-171450">
              <a:buFont typeface="Arial" panose="020B0604020202020204" pitchFamily="34" charset="0"/>
              <a:buChar char="•"/>
            </a:pPr>
            <a:r>
              <a:rPr lang="en-US" sz="1200" dirty="0">
                <a:latin typeface="+mn-lt"/>
                <a:sym typeface="Symbol" pitchFamily="18" charset="2"/>
              </a:rPr>
              <a:t>One dose of an influenza vaccine annually</a:t>
            </a:r>
          </a:p>
          <a:p>
            <a:pPr marL="171450" indent="-171450">
              <a:buFont typeface="Arial" panose="020B0604020202020204" pitchFamily="34" charset="0"/>
              <a:buChar char="•"/>
            </a:pPr>
            <a:r>
              <a:rPr lang="en-US" sz="1200" dirty="0">
                <a:latin typeface="+mn-lt"/>
                <a:sym typeface="Symbol" pitchFamily="18" charset="2"/>
              </a:rPr>
              <a:t>One time dose of Tdap if you have not received a dose previously (regardless of when previous Td dose was received); Td or Tdap booster every 10 years thereafter. Pregnant healthcare workers need to get a dose of Tdap during each pregnancy</a:t>
            </a:r>
          </a:p>
          <a:p>
            <a:pPr marL="171450" indent="-171450">
              <a:buFont typeface="Arial" panose="020B0604020202020204" pitchFamily="34" charset="0"/>
              <a:buChar char="•"/>
            </a:pPr>
            <a:r>
              <a:rPr lang="en-US" sz="1200" dirty="0">
                <a:latin typeface="+mn-lt"/>
                <a:sym typeface="Symbol" pitchFamily="18" charset="2"/>
              </a:rPr>
              <a:t>3-dose series of Recombivax HB, PreHevbrio, or Engerix-B, or 2-dose series of Heplisav if no documented evidence of completed series or serologic evidence of immunity prior to vaccination. Hepatitis B vaccine is recommended for health-care personnel with potential exposure to blood or body fluids.  The antibody status of these health-care personnel should be checked 1-2 months after the 3</a:t>
            </a:r>
            <a:r>
              <a:rPr lang="en-US" sz="1200" baseline="30000" dirty="0">
                <a:latin typeface="+mn-lt"/>
                <a:sym typeface="Symbol" pitchFamily="18" charset="2"/>
              </a:rPr>
              <a:t>rd</a:t>
            </a:r>
            <a:r>
              <a:rPr lang="en-US" sz="1200" dirty="0">
                <a:latin typeface="+mn-lt"/>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200" u="sng" dirty="0">
                <a:latin typeface="+mn-lt"/>
              </a:rPr>
              <a:t>CDC Guidance for Evaluating Health-Care Personnel for Hepatitis B Virus Protection and for Administering Post exposure Management </a:t>
            </a:r>
            <a:r>
              <a:rPr lang="en-US" sz="1200" b="1" dirty="0">
                <a:latin typeface="+mn-lt"/>
              </a:rPr>
              <a:t>(</a:t>
            </a:r>
            <a:r>
              <a:rPr lang="en-US" sz="1200" dirty="0">
                <a:latin typeface="+mn-lt"/>
              </a:rPr>
              <a:t>Recommendations and Reports / Vol. 62 / No. 10 December 20, 2013)</a:t>
            </a:r>
          </a:p>
          <a:p>
            <a:pPr marL="171450" indent="-171450">
              <a:buFont typeface="Arial" panose="020B0604020202020204" pitchFamily="34" charset="0"/>
              <a:buChar char="•"/>
            </a:pPr>
            <a:r>
              <a:rPr lang="en-US" sz="1200" dirty="0">
                <a:latin typeface="+mn-lt"/>
              </a:rPr>
              <a:t>Microbiologist routinely exposed to the virus should get an MCV4 vaccine and MenB vaccine. </a:t>
            </a:r>
          </a:p>
          <a:p>
            <a:pPr marL="171450" indent="-171450">
              <a:buFont typeface="Arial" panose="020B0604020202020204" pitchFamily="34" charset="0"/>
              <a:buChar char="•"/>
            </a:pPr>
            <a:r>
              <a:rPr lang="en-US" sz="1200" dirty="0">
                <a:latin typeface="+mn-lt"/>
              </a:rPr>
              <a:t>For additional COVID-19 vaccination information, please visit https://www.cdc.gov/vaccines/covid-19/clinical-considerations/covid-19-vaccines-us.html. </a:t>
            </a:r>
            <a:endParaRPr lang="en-US" sz="1200" dirty="0">
              <a:latin typeface="+mn-lt"/>
              <a:sym typeface="Symbol" pitchFamily="18" charset="2"/>
            </a:endParaRPr>
          </a:p>
          <a:p>
            <a:pPr>
              <a:lnSpc>
                <a:spcPct val="80000"/>
              </a:lnSpc>
              <a:spcBef>
                <a:spcPct val="0"/>
              </a:spcBef>
            </a:pPr>
            <a:endParaRPr lang="en-US" sz="1200" dirty="0">
              <a:latin typeface="+mn-lt"/>
            </a:endParaRPr>
          </a:p>
          <a:p>
            <a:pPr>
              <a:lnSpc>
                <a:spcPct val="80000"/>
              </a:lnSpc>
              <a:spcBef>
                <a:spcPct val="0"/>
              </a:spcBef>
            </a:pPr>
            <a:r>
              <a:rPr lang="en-US" sz="1200" b="1" i="1" dirty="0">
                <a:latin typeface="+mn-lt"/>
              </a:rPr>
              <a:t>Un-immunized HCP</a:t>
            </a:r>
          </a:p>
          <a:p>
            <a:pPr>
              <a:lnSpc>
                <a:spcPct val="80000"/>
              </a:lnSpc>
              <a:spcBef>
                <a:spcPct val="0"/>
              </a:spcBef>
              <a:buClr>
                <a:srgbClr val="FFFF99"/>
              </a:buClr>
            </a:pPr>
            <a:r>
              <a:rPr lang="en-US" sz="1200" dirty="0">
                <a:latin typeface="+mn-lt"/>
              </a:rPr>
              <a:t>Un-immunized healthcare workers are at risk of infecting patients, family members and community contacts</a:t>
            </a:r>
          </a:p>
          <a:p>
            <a:pPr>
              <a:lnSpc>
                <a:spcPct val="80000"/>
              </a:lnSpc>
              <a:spcBef>
                <a:spcPct val="0"/>
              </a:spcBef>
            </a:pPr>
            <a:r>
              <a:rPr lang="en-US" sz="1200" b="1" i="1" dirty="0">
                <a:latin typeface="+mn-lt"/>
              </a:rPr>
              <a:t>Immunized HCP </a:t>
            </a:r>
          </a:p>
          <a:p>
            <a:pPr marL="171450" indent="-171450">
              <a:lnSpc>
                <a:spcPct val="80000"/>
              </a:lnSpc>
              <a:spcBef>
                <a:spcPct val="0"/>
              </a:spcBef>
              <a:buFont typeface="Arial" panose="020B0604020202020204" pitchFamily="34" charset="0"/>
              <a:buChar char="•"/>
            </a:pPr>
            <a:r>
              <a:rPr lang="en-US" sz="1200" dirty="0">
                <a:latin typeface="+mn-lt"/>
              </a:rPr>
              <a:t>Protect patients from VPD’s</a:t>
            </a:r>
          </a:p>
          <a:p>
            <a:pPr marL="171450" indent="-171450">
              <a:lnSpc>
                <a:spcPct val="80000"/>
              </a:lnSpc>
              <a:spcBef>
                <a:spcPct val="0"/>
              </a:spcBef>
              <a:buFont typeface="Arial" panose="020B0604020202020204" pitchFamily="34" charset="0"/>
              <a:buChar char="•"/>
            </a:pPr>
            <a:r>
              <a:rPr lang="en-US" sz="1200" dirty="0">
                <a:latin typeface="+mn-lt"/>
              </a:rPr>
              <a:t>Help offices avoid potential liability cases. (The practice can be liable if an unimmunized HCP becomes infected with a vaccine preventable disease and infects a patient).</a:t>
            </a:r>
          </a:p>
          <a:p>
            <a:pPr marL="171450" indent="-171450">
              <a:lnSpc>
                <a:spcPct val="80000"/>
              </a:lnSpc>
              <a:spcBef>
                <a:spcPct val="0"/>
              </a:spcBef>
              <a:buFont typeface="Arial" panose="020B0604020202020204" pitchFamily="34" charset="0"/>
              <a:buChar char="•"/>
            </a:pPr>
            <a:r>
              <a:rPr lang="en-US" sz="1200" dirty="0">
                <a:latin typeface="+mn-lt"/>
              </a:rPr>
              <a:t>Maintain productivity   </a:t>
            </a:r>
          </a:p>
          <a:p>
            <a:pPr marL="171450" indent="-171450">
              <a:lnSpc>
                <a:spcPct val="80000"/>
              </a:lnSpc>
              <a:spcBef>
                <a:spcPct val="0"/>
              </a:spcBef>
              <a:buFont typeface="Arial" panose="020B0604020202020204" pitchFamily="34" charset="0"/>
              <a:buChar char="•"/>
            </a:pPr>
            <a:r>
              <a:rPr lang="en-US" sz="1200" dirty="0">
                <a:latin typeface="+mn-lt"/>
              </a:rPr>
              <a:t>Reduce illness and illness-related absenteeism</a:t>
            </a:r>
          </a:p>
          <a:p>
            <a:pPr>
              <a:lnSpc>
                <a:spcPct val="80000"/>
              </a:lnSpc>
              <a:spcBef>
                <a:spcPct val="0"/>
              </a:spcBef>
            </a:pPr>
            <a:endParaRPr lang="en-US" sz="1200" dirty="0">
              <a:latin typeface="+mn-lt"/>
            </a:endParaRPr>
          </a:p>
          <a:p>
            <a:pPr>
              <a:lnSpc>
                <a:spcPct val="80000"/>
              </a:lnSpc>
              <a:spcBef>
                <a:spcPct val="0"/>
              </a:spcBef>
            </a:pPr>
            <a:r>
              <a:rPr lang="en-US" sz="1200" b="1" dirty="0">
                <a:latin typeface="+mn-lt"/>
              </a:rPr>
              <a:t>Evidence of Immunity to MMR</a:t>
            </a:r>
          </a:p>
          <a:p>
            <a:pPr marL="171450" indent="-171450">
              <a:lnSpc>
                <a:spcPct val="80000"/>
              </a:lnSpc>
              <a:spcBef>
                <a:spcPct val="0"/>
              </a:spcBef>
              <a:buFont typeface="Arial" panose="020B0604020202020204" pitchFamily="34" charset="0"/>
              <a:buChar char="•"/>
            </a:pPr>
            <a:r>
              <a:rPr lang="en-US" sz="1200" dirty="0">
                <a:latin typeface="+mn-lt"/>
              </a:rPr>
              <a:t>Documented administration of two doses of measles and mumps vaccine and one dose of rubella vaccine OR</a:t>
            </a:r>
          </a:p>
          <a:p>
            <a:pPr marL="171450" indent="-171450">
              <a:lnSpc>
                <a:spcPct val="80000"/>
              </a:lnSpc>
              <a:spcBef>
                <a:spcPct val="0"/>
              </a:spcBef>
              <a:buFont typeface="Arial" panose="020B0604020202020204" pitchFamily="34" charset="0"/>
              <a:buChar char="•"/>
            </a:pPr>
            <a:r>
              <a:rPr lang="en-US" sz="1200" dirty="0">
                <a:latin typeface="+mn-lt"/>
              </a:rPr>
              <a:t>Laboratory evidence of immunity or laboratory confirmation of disease (measles, mumps and rubella) OR</a:t>
            </a:r>
          </a:p>
          <a:p>
            <a:pPr marL="171450" indent="-171450">
              <a:lnSpc>
                <a:spcPct val="80000"/>
              </a:lnSpc>
              <a:spcBef>
                <a:spcPct val="0"/>
              </a:spcBef>
              <a:buFont typeface="Arial" panose="020B0604020202020204" pitchFamily="34" charset="0"/>
              <a:buChar char="•"/>
            </a:pPr>
            <a:r>
              <a:rPr lang="en-US" sz="1200" dirty="0">
                <a:latin typeface="+mn-lt"/>
              </a:rPr>
              <a:t>Born before 1957 (measles, mumps and rubella)</a:t>
            </a:r>
          </a:p>
          <a:p>
            <a:pPr>
              <a:lnSpc>
                <a:spcPct val="80000"/>
              </a:lnSpc>
              <a:spcBef>
                <a:spcPct val="0"/>
              </a:spcBef>
            </a:pPr>
            <a:endParaRPr lang="en-US" sz="1200" dirty="0">
              <a:latin typeface="+mn-lt"/>
            </a:endParaRPr>
          </a:p>
          <a:p>
            <a:pPr>
              <a:lnSpc>
                <a:spcPct val="80000"/>
              </a:lnSpc>
              <a:spcBef>
                <a:spcPct val="0"/>
              </a:spcBef>
            </a:pPr>
            <a:r>
              <a:rPr lang="en-US" sz="1200" b="1" dirty="0">
                <a:latin typeface="+mn-lt"/>
              </a:rPr>
              <a:t>References: </a:t>
            </a:r>
          </a:p>
          <a:p>
            <a:pPr>
              <a:lnSpc>
                <a:spcPct val="80000"/>
              </a:lnSpc>
              <a:spcBef>
                <a:spcPct val="0"/>
              </a:spcBef>
            </a:pPr>
            <a:r>
              <a:rPr lang="en-US" sz="1200" dirty="0">
                <a:latin typeface="+mn-lt"/>
              </a:rPr>
              <a:t>1.</a:t>
            </a:r>
            <a:r>
              <a:rPr lang="en-US" sz="1200" b="1" dirty="0">
                <a:latin typeface="+mn-lt"/>
              </a:rPr>
              <a:t> </a:t>
            </a:r>
            <a:r>
              <a:rPr lang="en-US" sz="1200" dirty="0">
                <a:latin typeface="+mn-lt"/>
              </a:rPr>
              <a:t>General Recommendations on Immunization, Recommendations of the Advisory Committee on Immunization Practices (ACIP). MMWR (RR-2); January 28, 2011</a:t>
            </a:r>
          </a:p>
          <a:p>
            <a:pPr>
              <a:spcBef>
                <a:spcPct val="0"/>
              </a:spcBef>
            </a:pPr>
            <a:r>
              <a:rPr lang="en-US" sz="1200" dirty="0">
                <a:latin typeface="+mn-lt"/>
              </a:rPr>
              <a:t>2. Immunization of Health-Care Personnel: Recommendations of ACIP MMWR; November 25, 2011 / 60(RR07);1-45</a:t>
            </a:r>
          </a:p>
          <a:p>
            <a:pPr defTabSz="922369">
              <a:spcBef>
                <a:spcPct val="0"/>
              </a:spcBef>
              <a:defRPr/>
            </a:pPr>
            <a:r>
              <a:rPr lang="en-US" sz="1200" dirty="0">
                <a:latin typeface="+mn-lt"/>
              </a:rPr>
              <a:t>3. </a:t>
            </a:r>
            <a:r>
              <a:rPr lang="en-US" sz="1200" b="0" u="none" dirty="0">
                <a:latin typeface="+mn-lt"/>
              </a:rPr>
              <a:t>CDC Guidance for Evaluating Health-Care Personnel for Hepatitis B Virus Protection and for Administering Postexposure Management (</a:t>
            </a:r>
            <a:r>
              <a:rPr lang="en-US" sz="1200" dirty="0">
                <a:latin typeface="+mn-lt"/>
              </a:rPr>
              <a:t>Recommendations and Reports / Vol. 62 / No. 10 December 20, 2013)</a:t>
            </a:r>
            <a:endParaRPr lang="en-US" sz="1200" dirty="0">
              <a:latin typeface="+mn-lt"/>
              <a:sym typeface="Symbol" pitchFamily="18" charset="2"/>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79</a:t>
            </a:fld>
            <a:endParaRPr lang="en-US"/>
          </a:p>
        </p:txBody>
      </p:sp>
    </p:spTree>
    <p:extLst>
      <p:ext uri="{BB962C8B-B14F-4D97-AF65-F5344CB8AC3E}">
        <p14:creationId xmlns:p14="http://schemas.microsoft.com/office/powerpoint/2010/main" val="13956601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543" y="4560574"/>
            <a:ext cx="6599583" cy="3938851"/>
          </a:xfrm>
        </p:spPr>
        <p:txBody>
          <a:bodyPr>
            <a:normAutofit fontScale="77500" lnSpcReduction="20000"/>
          </a:bodyPr>
          <a:lstStyle/>
          <a:p>
            <a:pPr>
              <a:spcBef>
                <a:spcPts val="691"/>
              </a:spcBef>
            </a:pPr>
            <a:r>
              <a:rPr lang="en-US" sz="1000" b="1" dirty="0">
                <a:latin typeface="+mn-lt"/>
                <a:cs typeface="Arial" pitchFamily="34" charset="0"/>
              </a:rPr>
              <a:t>Optional Slide</a:t>
            </a:r>
          </a:p>
          <a:p>
            <a:pPr>
              <a:spcBef>
                <a:spcPts val="691"/>
              </a:spcBef>
            </a:pPr>
            <a:r>
              <a:rPr lang="en-US" sz="1000" b="1" dirty="0">
                <a:latin typeface="+mn-lt"/>
                <a:cs typeface="Arial" pitchFamily="34" charset="0"/>
              </a:rPr>
              <a:t>Post-vaccination Serologic Testing </a:t>
            </a:r>
          </a:p>
          <a:p>
            <a:pPr>
              <a:spcBef>
                <a:spcPts val="691"/>
              </a:spcBef>
            </a:pPr>
            <a:r>
              <a:rPr lang="en-US" sz="1000" dirty="0">
                <a:latin typeface="+mn-lt"/>
                <a:cs typeface="Arial" pitchFamily="34" charset="0"/>
              </a:rPr>
              <a:t>Testing unvaccinated HCP for HBV infection is not generally indicated for persons being evaluated for hepatitis B protection because of occupational risk. Pre-vaccination serologic testing is indicated for all persons born in geographic regions with HBsAg (Hepatitis B surface antigen) prevalence of ≥2% (e.g., much of Eastern Europe, Asia, Africa, the Middle East, and the Pacific Islands) and certain indigenous populations from countries with overall low HBV endemicity (&lt;2%); persons with behavioral exposures to HBV (e.g., men who have sex with men and past or current injection drug users); persons receiving cytotoxic or immunosuppressive therapy; and persons with liver disease of unknown etiology. </a:t>
            </a:r>
          </a:p>
          <a:p>
            <a:pPr>
              <a:spcBef>
                <a:spcPts val="691"/>
              </a:spcBef>
            </a:pPr>
            <a:r>
              <a:rPr lang="en-US" sz="1000" dirty="0">
                <a:latin typeface="+mn-lt"/>
                <a:cs typeface="Arial" pitchFamily="34" charset="0"/>
              </a:rPr>
              <a:t>Testing HCP at risk for HBV infection should consist of a serologic assay for HBsAg ((Hepatitis B surface antigen), in addition to either anti-</a:t>
            </a:r>
            <a:r>
              <a:rPr lang="en-US" sz="1000" dirty="0" err="1">
                <a:latin typeface="+mn-lt"/>
                <a:cs typeface="Arial" pitchFamily="34" charset="0"/>
              </a:rPr>
              <a:t>HBc</a:t>
            </a:r>
            <a:r>
              <a:rPr lang="en-US" sz="1000" dirty="0">
                <a:latin typeface="+mn-lt"/>
                <a:cs typeface="Arial" pitchFamily="34" charset="0"/>
              </a:rPr>
              <a:t> (Total hepatitis B core antibody) or anti-HBs (Hepatitis B surface antibody)</a:t>
            </a:r>
            <a:r>
              <a:rPr lang="en-US" sz="1000" i="1" dirty="0">
                <a:latin typeface="+mn-lt"/>
                <a:cs typeface="Arial" pitchFamily="34" charset="0"/>
              </a:rPr>
              <a:t>. For unvaccinated HCP at risk for previous HBV infection, blood should be drawn for testing before the first dose of vaccine is administered. </a:t>
            </a:r>
            <a:endParaRPr lang="en-US" sz="1000" dirty="0">
              <a:latin typeface="+mn-lt"/>
              <a:cs typeface="Arial" pitchFamily="34" charset="0"/>
            </a:endParaRPr>
          </a:p>
          <a:p>
            <a:pPr>
              <a:spcBef>
                <a:spcPts val="691"/>
              </a:spcBef>
            </a:pPr>
            <a:endParaRPr lang="en-US" sz="1000" dirty="0">
              <a:latin typeface="+mn-lt"/>
              <a:cs typeface="Arial" pitchFamily="34" charset="0"/>
            </a:endParaRPr>
          </a:p>
          <a:p>
            <a:pPr>
              <a:spcBef>
                <a:spcPts val="691"/>
              </a:spcBef>
            </a:pPr>
            <a:r>
              <a:rPr lang="en-US" sz="1000" dirty="0">
                <a:latin typeface="+mn-lt"/>
                <a:cs typeface="Arial" pitchFamily="34" charset="0"/>
              </a:rPr>
              <a:t>HCP who have written documentation of a complete, ≥3-dose HepB vaccine series and subsequent post-vaccination (Hepatitis B surface antibody) anti-HBs ≥10 mIU/mL (milli-international units per milliliter) are considered hepatitis B immune. Immunocompetent persons have long-term protection against HBV and do not need further periodic testing to assess anti-HBs (Hepatitis B surface antibody) levels.  </a:t>
            </a:r>
          </a:p>
          <a:p>
            <a:pPr>
              <a:spcBef>
                <a:spcPts val="691"/>
              </a:spcBef>
            </a:pPr>
            <a:endParaRPr lang="en-US" sz="1000" dirty="0">
              <a:latin typeface="+mn-lt"/>
              <a:cs typeface="Arial" pitchFamily="34" charset="0"/>
            </a:endParaRPr>
          </a:p>
          <a:p>
            <a:pPr>
              <a:spcBef>
                <a:spcPts val="691"/>
              </a:spcBef>
            </a:pPr>
            <a:r>
              <a:rPr lang="en-US" sz="1000" dirty="0">
                <a:latin typeface="+mn-lt"/>
                <a:cs typeface="Arial" pitchFamily="34" charset="0"/>
              </a:rPr>
              <a:t>All HCP recently vaccinated or recently completing HepB vaccination who are at risk for occupational blood or body fluid exposure should undergo anti-HBs testing (Hepatitis B surface antibody). Anti-HBs (Hepatitis B surface antibody) testing should be performed 1–2 months after administration of the last dose of the vaccine series when possible. HCP with documentation of a complete ≥3-dose HepB vaccine series but no documentation of anti-HBs ≥10 mIU/mL who are at risk for occupational blood or body fluid exposure might undergo anti-HBs testing upon hire or matriculation. Testing should use a quantitative method that allows detection of the protective concentration of anti-HBs (≥10 mIU/mL) (e.g., enzyme-linked immunosorbent assay [ELISA]). </a:t>
            </a:r>
          </a:p>
          <a:p>
            <a:pPr>
              <a:spcBef>
                <a:spcPts val="691"/>
              </a:spcBef>
            </a:pPr>
            <a:r>
              <a:rPr lang="en-US" sz="1000" dirty="0">
                <a:latin typeface="+mn-lt"/>
                <a:cs typeface="Arial" pitchFamily="34" charset="0"/>
              </a:rPr>
              <a:t>Completely vaccinated HCP with anti-HBs ≥10 mIU/mL are considered hepatitis B immune. Immunocompetent persons have long-term protection and do not need further periodic testing to assess anti-HBs levels. </a:t>
            </a:r>
          </a:p>
          <a:p>
            <a:pPr>
              <a:spcBef>
                <a:spcPts val="691"/>
              </a:spcBef>
            </a:pPr>
            <a:r>
              <a:rPr lang="en-US" sz="1000" dirty="0">
                <a:latin typeface="+mn-lt"/>
                <a:cs typeface="Arial" pitchFamily="34" charset="0"/>
              </a:rPr>
              <a:t>Completely vaccinated HCP with anti-HBs &lt;10 mIU/mL should receive an additional dose of HepB vaccine, followed by anti-HBs testing 1–2 months later. HCP whose anti-HBs remains &lt;10 mIU/mL should receive 2 additional vaccine doses (usually 6 doses total), followed by repeat anti-HBs testing 1–2 months after the last dose. Alternatively, it might be more practical for very recently vaccinated HCP with anti-HBs &lt;10 mIU/mL to receive 3 consecutive additional doses of HepB vaccine (usually 6 doses total), followed by anti-HBs testing 1–2 months after the last dose. </a:t>
            </a:r>
          </a:p>
        </p:txBody>
      </p:sp>
      <p:sp>
        <p:nvSpPr>
          <p:cNvPr id="5" name="Rectangle 4"/>
          <p:cNvSpPr/>
          <p:nvPr/>
        </p:nvSpPr>
        <p:spPr>
          <a:xfrm>
            <a:off x="795131" y="8674487"/>
            <a:ext cx="5724939" cy="630767"/>
          </a:xfrm>
          <a:prstGeom prst="rect">
            <a:avLst/>
          </a:prstGeom>
        </p:spPr>
        <p:txBody>
          <a:bodyPr wrap="square" lIns="105337" tIns="52669" rIns="105337" bIns="52669">
            <a:spAutoFit/>
          </a:bodyPr>
          <a:lstStyle/>
          <a:p>
            <a:r>
              <a:rPr lang="en-US" sz="11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80</a:t>
            </a:fld>
            <a:endParaRPr lang="en-US">
              <a:solidFill>
                <a:srgbClr val="000000"/>
              </a:solidFill>
            </a:endParaRPr>
          </a:p>
        </p:txBody>
      </p:sp>
    </p:spTree>
    <p:extLst>
      <p:ext uri="{BB962C8B-B14F-4D97-AF65-F5344CB8AC3E}">
        <p14:creationId xmlns:p14="http://schemas.microsoft.com/office/powerpoint/2010/main" val="363997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Changes to Table 1 for 2024 include: </a:t>
            </a:r>
            <a:endParaRPr lang="en-US" sz="1200" dirty="0">
              <a:latin typeface="+mn-lt"/>
              <a:cs typeface="Arial" panose="020B0604020202020204" pitchFamily="34" charset="0"/>
            </a:endParaRPr>
          </a:p>
          <a:p>
            <a:pPr algn="l"/>
            <a:r>
              <a:rPr lang="en-US" b="0" i="0" dirty="0">
                <a:solidFill>
                  <a:srgbClr val="000000"/>
                </a:solidFill>
                <a:effectLst/>
                <a:latin typeface="+mn-lt"/>
              </a:rPr>
              <a:t>• The column header was changed from “vaccine” to “vaccines and other immunizing agents” to account for the inclusion of the newly licensed RSV monoclonal antibody (nirsevimab).</a:t>
            </a:r>
          </a:p>
          <a:p>
            <a:pPr algn="l"/>
            <a:r>
              <a:rPr lang="en-US" b="0" i="0" dirty="0">
                <a:solidFill>
                  <a:srgbClr val="000000"/>
                </a:solidFill>
                <a:effectLst/>
                <a:latin typeface="+mn-lt"/>
              </a:rPr>
              <a:t>• </a:t>
            </a:r>
            <a:r>
              <a:rPr lang="en-US" b="1" i="0" dirty="0">
                <a:solidFill>
                  <a:srgbClr val="000000"/>
                </a:solidFill>
                <a:effectLst/>
                <a:latin typeface="+mn-lt"/>
              </a:rPr>
              <a:t>COVID-19 row:</a:t>
            </a:r>
            <a:r>
              <a:rPr lang="en-US" b="0" i="0" dirty="0">
                <a:solidFill>
                  <a:srgbClr val="000000"/>
                </a:solidFill>
                <a:effectLst/>
                <a:latin typeface="+mn-lt"/>
              </a:rPr>
              <a:t> The text overlay was revised to reflect updated vaccination recommendations. This text overlay now states, “1 or more doses of updated (2023–2024 Formula) vaccine.”</a:t>
            </a:r>
          </a:p>
          <a:p>
            <a:pPr algn="l"/>
            <a:r>
              <a:rPr lang="en-US" b="0" i="0" dirty="0">
                <a:solidFill>
                  <a:srgbClr val="000000"/>
                </a:solidFill>
                <a:effectLst/>
                <a:latin typeface="+mn-lt"/>
              </a:rPr>
              <a:t>• </a:t>
            </a:r>
            <a:r>
              <a:rPr lang="en-US" b="1" i="0" dirty="0">
                <a:solidFill>
                  <a:srgbClr val="000000"/>
                </a:solidFill>
                <a:effectLst/>
                <a:latin typeface="+mn-lt"/>
              </a:rPr>
              <a:t>MenACWY row:</a:t>
            </a:r>
            <a:r>
              <a:rPr lang="en-US" b="0" i="0" dirty="0">
                <a:solidFill>
                  <a:srgbClr val="000000"/>
                </a:solidFill>
                <a:effectLst/>
                <a:latin typeface="+mn-lt"/>
              </a:rPr>
              <a:t> Menactra has been deleted.</a:t>
            </a:r>
          </a:p>
          <a:p>
            <a:pPr algn="l"/>
            <a:r>
              <a:rPr lang="en-US" b="0" i="0" dirty="0">
                <a:solidFill>
                  <a:srgbClr val="000000"/>
                </a:solidFill>
                <a:effectLst/>
                <a:latin typeface="+mn-lt"/>
              </a:rPr>
              <a:t>• </a:t>
            </a:r>
            <a:r>
              <a:rPr lang="en-US" b="1" i="0" dirty="0">
                <a:solidFill>
                  <a:srgbClr val="000000"/>
                </a:solidFill>
                <a:effectLst/>
                <a:latin typeface="+mn-lt"/>
              </a:rPr>
              <a:t>Mpox row</a:t>
            </a:r>
            <a:r>
              <a:rPr lang="en-US" b="0" i="0" dirty="0">
                <a:solidFill>
                  <a:srgbClr val="000000"/>
                </a:solidFill>
                <a:effectLst/>
                <a:latin typeface="+mn-lt"/>
              </a:rPr>
              <a:t>: A new row was added for Jynneos with the column for age 18 years highlighted in purple reflecting the risk-based recommendation for this age group.</a:t>
            </a:r>
          </a:p>
          <a:p>
            <a:pPr algn="l"/>
            <a:r>
              <a:rPr lang="en-US" b="0" i="0" dirty="0">
                <a:solidFill>
                  <a:srgbClr val="000000"/>
                </a:solidFill>
                <a:effectLst/>
                <a:latin typeface="+mn-lt"/>
              </a:rPr>
              <a:t>• </a:t>
            </a:r>
            <a:r>
              <a:rPr lang="en-US" b="1" i="0" dirty="0">
                <a:solidFill>
                  <a:srgbClr val="000000"/>
                </a:solidFill>
                <a:effectLst/>
                <a:latin typeface="+mn-lt"/>
              </a:rPr>
              <a:t>Pneumococcal conjugate row:</a:t>
            </a:r>
            <a:r>
              <a:rPr lang="en-US" b="0" i="0" dirty="0">
                <a:solidFill>
                  <a:srgbClr val="000000"/>
                </a:solidFill>
                <a:effectLst/>
                <a:latin typeface="+mn-lt"/>
              </a:rPr>
              <a:t> PCV20 has been added and PCV13 has been deleted.</a:t>
            </a:r>
          </a:p>
          <a:p>
            <a:pPr algn="l"/>
            <a:r>
              <a:rPr lang="en-US" b="0" i="0" dirty="0">
                <a:solidFill>
                  <a:srgbClr val="000000"/>
                </a:solidFill>
                <a:effectLst/>
                <a:latin typeface="+mn-lt"/>
              </a:rPr>
              <a:t>• </a:t>
            </a:r>
            <a:r>
              <a:rPr lang="en-US" b="1" i="0" dirty="0">
                <a:solidFill>
                  <a:srgbClr val="000000"/>
                </a:solidFill>
                <a:effectLst/>
                <a:latin typeface="+mn-lt"/>
              </a:rPr>
              <a:t>Pneumococcal polysaccharide vaccine (PPSV23) row:</a:t>
            </a:r>
            <a:r>
              <a:rPr lang="en-US" b="0" i="0" dirty="0">
                <a:solidFill>
                  <a:srgbClr val="000000"/>
                </a:solidFill>
                <a:effectLst/>
                <a:latin typeface="+mn-lt"/>
              </a:rPr>
              <a:t> This row has been deleted because PPSV23 is no longer routinely recommended for all children and adolescents aged ≥2 years at increased risk for invasive pneumococcal disease. It is still recommended in certain circumstances.</a:t>
            </a:r>
          </a:p>
          <a:p>
            <a:pPr algn="l"/>
            <a:r>
              <a:rPr lang="en-US" b="0" i="0" dirty="0">
                <a:solidFill>
                  <a:srgbClr val="000000"/>
                </a:solidFill>
                <a:effectLst/>
                <a:latin typeface="+mn-lt"/>
              </a:rPr>
              <a:t>• </a:t>
            </a:r>
            <a:r>
              <a:rPr lang="en-US" b="1" i="0" dirty="0">
                <a:solidFill>
                  <a:srgbClr val="000000"/>
                </a:solidFill>
                <a:effectLst/>
                <a:latin typeface="+mn-lt"/>
              </a:rPr>
              <a:t>RSV-</a:t>
            </a:r>
            <a:r>
              <a:rPr lang="en-US" b="1" i="0" dirty="0" err="1">
                <a:solidFill>
                  <a:srgbClr val="000000"/>
                </a:solidFill>
                <a:effectLst/>
                <a:latin typeface="+mn-lt"/>
              </a:rPr>
              <a:t>mAb</a:t>
            </a:r>
            <a:r>
              <a:rPr lang="en-US" b="1" i="0" dirty="0">
                <a:solidFill>
                  <a:srgbClr val="000000"/>
                </a:solidFill>
                <a:effectLst/>
                <a:latin typeface="+mn-lt"/>
              </a:rPr>
              <a:t> row:</a:t>
            </a:r>
            <a:r>
              <a:rPr lang="en-US" b="0" i="0" dirty="0">
                <a:solidFill>
                  <a:srgbClr val="000000"/>
                </a:solidFill>
                <a:effectLst/>
                <a:latin typeface="+mn-lt"/>
              </a:rPr>
              <a:t> A new row has been added with the columns for ages birth–7 months highlighted in yellow to indicate the recommended age for routine immunization. The overlaying text, “1 dose depending on maternal RSV vaccination status” was also added. In addition, age 8–19 months is highlighted in purple to reflect the risk-based recommendation for this age group.</a:t>
            </a:r>
          </a:p>
          <a:p>
            <a:pPr algn="l"/>
            <a:r>
              <a:rPr lang="en-US" b="0" i="0" dirty="0">
                <a:solidFill>
                  <a:srgbClr val="000000"/>
                </a:solidFill>
                <a:effectLst/>
                <a:latin typeface="+mn-lt"/>
              </a:rPr>
              <a:t>• </a:t>
            </a:r>
            <a:r>
              <a:rPr lang="en-US" b="1" i="0" dirty="0">
                <a:solidFill>
                  <a:srgbClr val="000000"/>
                </a:solidFill>
                <a:effectLst/>
                <a:latin typeface="+mn-lt"/>
              </a:rPr>
              <a:t>RSV row:</a:t>
            </a:r>
            <a:r>
              <a:rPr lang="en-US" b="0" i="0" dirty="0">
                <a:solidFill>
                  <a:srgbClr val="000000"/>
                </a:solidFill>
                <a:effectLst/>
                <a:latin typeface="+mn-lt"/>
              </a:rPr>
              <a:t> A new row was added for Abrysvo (Pfizer Inc.) and ages 11–18 years are highlighted in purple with the overlaying text, “Seasonal administration during pregnancy” added to reflect the recommendation for the use of Abrysvo (Pfizer Inc.) during pregnancy.</a:t>
            </a:r>
          </a:p>
          <a:p>
            <a:endParaRPr lang="en-US" b="1" dirty="0"/>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Children and Adolescents Aged 18 Years or Younger — United States, 2024, </a:t>
            </a:r>
            <a:r>
              <a:rPr lang="en-US" b="0" i="0" dirty="0">
                <a:solidFill>
                  <a:srgbClr val="222222"/>
                </a:solidFill>
                <a:effectLst/>
                <a:latin typeface="Open Sans" panose="020B0606030504020204" pitchFamily="34" charset="0"/>
              </a:rPr>
              <a:t>MMR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 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E1F22C30-83F4-4A4F-A76B-34E5AA965BCA}" type="slidenum">
              <a:rPr lang="en-US" smtClean="0"/>
              <a:t>8</a:t>
            </a:fld>
            <a:endParaRPr lang="en-US"/>
          </a:p>
        </p:txBody>
      </p:sp>
    </p:spTree>
    <p:extLst>
      <p:ext uri="{BB962C8B-B14F-4D97-AF65-F5344CB8AC3E}">
        <p14:creationId xmlns:p14="http://schemas.microsoft.com/office/powerpoint/2010/main" val="8750173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As Immunization Providers</a:t>
            </a:r>
            <a:r>
              <a:rPr lang="en-US" sz="1200" b="1" baseline="0" dirty="0">
                <a:latin typeface="+mn-lt"/>
                <a:cs typeface="Arial" panose="020B0604020202020204" pitchFamily="34" charset="0"/>
              </a:rPr>
              <a:t> there are </a:t>
            </a:r>
            <a:r>
              <a:rPr lang="en-US" sz="1200" b="1" dirty="0">
                <a:latin typeface="+mn-lt"/>
                <a:cs typeface="Arial" panose="020B0604020202020204" pitchFamily="34" charset="0"/>
              </a:rPr>
              <a:t>Critical Elements that must be maintained for</a:t>
            </a:r>
            <a:r>
              <a:rPr lang="en-US" sz="1200" b="1" baseline="0" dirty="0">
                <a:latin typeface="+mn-lt"/>
                <a:cs typeface="Arial" panose="020B0604020202020204" pitchFamily="34" charset="0"/>
              </a:rPr>
              <a:t> Immunization Services (review critical elements)</a:t>
            </a:r>
            <a:endParaRPr lang="en-US" sz="1200" b="1" dirty="0">
              <a:latin typeface="+mn-lt"/>
              <a:cs typeface="Arial" panose="020B0604020202020204" pitchFamily="34" charset="0"/>
            </a:endParaRPr>
          </a:p>
          <a:p>
            <a:endParaRPr lang="en-US" sz="1200" dirty="0">
              <a:latin typeface="+mn-lt"/>
              <a:cs typeface="Arial" panose="020B0604020202020204" pitchFamily="34" charset="0"/>
            </a:endParaRPr>
          </a:p>
          <a:p>
            <a:r>
              <a:rPr lang="en-US" sz="1200" dirty="0">
                <a:latin typeface="+mn-lt"/>
                <a:cs typeface="Arial" panose="020B0604020202020204" pitchFamily="34" charset="0"/>
              </a:rPr>
              <a:t>Ask your audience “Who is your vaccine champion?” and then “Who is this person’s backup?”  Every providers</a:t>
            </a:r>
            <a:r>
              <a:rPr lang="en-US" sz="1200" baseline="0" dirty="0">
                <a:latin typeface="+mn-lt"/>
                <a:cs typeface="Arial" panose="020B0604020202020204" pitchFamily="34" charset="0"/>
              </a:rPr>
              <a:t> should have vaccine champions.  Key characteristics of a vaccine champion include:</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The vaccine champion will:</a:t>
            </a:r>
          </a:p>
          <a:p>
            <a:pPr marL="176405" indent="-176405">
              <a:buFont typeface="Arial" panose="020B0604020202020204" pitchFamily="34" charset="0"/>
              <a:buChar char="•"/>
            </a:pPr>
            <a:r>
              <a:rPr lang="en-US" sz="1200" dirty="0">
                <a:latin typeface="+mn-lt"/>
                <a:cs typeface="Arial" panose="020B0604020202020204" pitchFamily="34" charset="0"/>
              </a:rPr>
              <a:t>Lead your immunization team</a:t>
            </a:r>
          </a:p>
          <a:p>
            <a:pPr marL="176405" indent="-176405">
              <a:buFont typeface="Arial" panose="020B0604020202020204" pitchFamily="34" charset="0"/>
              <a:buChar char="•"/>
            </a:pPr>
            <a:r>
              <a:rPr lang="en-US" sz="1200" dirty="0">
                <a:latin typeface="+mn-lt"/>
                <a:cs typeface="Arial" panose="020B0604020202020204" pitchFamily="34" charset="0"/>
              </a:rPr>
              <a:t>Educate all staff about new vaccines and recommendations</a:t>
            </a:r>
          </a:p>
          <a:p>
            <a:pPr marL="176405" indent="-176405">
              <a:buFont typeface="Arial" panose="020B0604020202020204" pitchFamily="34" charset="0"/>
              <a:buChar char="•"/>
            </a:pPr>
            <a:r>
              <a:rPr lang="en-US" sz="1200" dirty="0">
                <a:latin typeface="+mn-lt"/>
                <a:cs typeface="Arial" panose="020B0604020202020204" pitchFamily="34" charset="0"/>
              </a:rPr>
              <a:t>Educate new staff about vaccine storage, handling, &amp; administration</a:t>
            </a:r>
          </a:p>
          <a:p>
            <a:pPr marL="176405" indent="-176405">
              <a:buFont typeface="Arial" panose="020B0604020202020204" pitchFamily="34" charset="0"/>
              <a:buChar char="•"/>
            </a:pPr>
            <a:r>
              <a:rPr lang="en-US" sz="1200" dirty="0">
                <a:latin typeface="+mn-lt"/>
                <a:cs typeface="Arial" panose="020B0604020202020204" pitchFamily="34" charset="0"/>
              </a:rPr>
              <a:t>Initiate processes to improve immunization rates in your practice/facility</a:t>
            </a:r>
          </a:p>
          <a:p>
            <a:pPr marL="176405" indent="-176405">
              <a:buFont typeface="Arial" panose="020B0604020202020204" pitchFamily="34" charset="0"/>
              <a:buChar char="•"/>
            </a:pPr>
            <a:r>
              <a:rPr lang="en-US" sz="1200" dirty="0">
                <a:latin typeface="+mn-lt"/>
                <a:cs typeface="Arial" panose="020B0604020202020204" pitchFamily="34" charset="0"/>
              </a:rPr>
              <a:t>Assure immunizations of all staff are up-to-date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81</a:t>
            </a:fld>
            <a:endParaRPr lang="en-US"/>
          </a:p>
        </p:txBody>
      </p:sp>
    </p:spTree>
    <p:extLst>
      <p:ext uri="{BB962C8B-B14F-4D97-AF65-F5344CB8AC3E}">
        <p14:creationId xmlns:p14="http://schemas.microsoft.com/office/powerpoint/2010/main" val="4859736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82</a:t>
            </a:fld>
            <a:endParaRPr lang="en-US"/>
          </a:p>
        </p:txBody>
      </p:sp>
    </p:spTree>
    <p:extLst>
      <p:ext uri="{BB962C8B-B14F-4D97-AF65-F5344CB8AC3E}">
        <p14:creationId xmlns:p14="http://schemas.microsoft.com/office/powerpoint/2010/main" val="9163919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libri" panose="020F0502020204030204" pitchFamily="34" charset="0"/>
                <a:cs typeface="Calibri" panose="020F0502020204030204" pitchFamily="34" charset="0"/>
              </a:rPr>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VAERS Data Limitations</a:t>
            </a:r>
          </a:p>
          <a:p>
            <a:r>
              <a:rPr lang="en-US" sz="1000" dirty="0">
                <a:latin typeface="Calibri" panose="020F0502020204030204" pitchFamily="34" charset="0"/>
                <a:cs typeface="Calibri" panose="020F0502020204030204" pitchFamily="34" charset="0"/>
              </a:rPr>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The primary objectives of VAERS are to:</a:t>
            </a:r>
          </a:p>
          <a:p>
            <a:r>
              <a:rPr lang="en-US" sz="1000" dirty="0">
                <a:latin typeface="Calibri" panose="020F0502020204030204" pitchFamily="34" charset="0"/>
                <a:cs typeface="Calibri" panose="020F0502020204030204" pitchFamily="34" charset="0"/>
              </a:rPr>
              <a:t>Detect new, unusual, or rare vaccine adverse events; Monitor increases in known adverse events; Identify potential patient risk factors for particular types of adverse events; Assess the safety of newly licensed vaccines;</a:t>
            </a:r>
          </a:p>
          <a:p>
            <a:r>
              <a:rPr lang="en-US" sz="1000" dirty="0">
                <a:latin typeface="Calibri" panose="020F0502020204030204" pitchFamily="34" charset="0"/>
                <a:cs typeface="Calibri" panose="020F0502020204030204" pitchFamily="34" charset="0"/>
              </a:rPr>
              <a:t>Determine and address possible reporting clusters (e.g., suspected localized [temporally or geographically] or product-/batch-/lot-specific adverse event reporting); Recognize persistent safe-use problems and administration errors;</a:t>
            </a:r>
          </a:p>
          <a:p>
            <a:r>
              <a:rPr lang="en-US" sz="1000" dirty="0">
                <a:latin typeface="Calibri" panose="020F0502020204030204" pitchFamily="34" charset="0"/>
                <a:cs typeface="Calibri" panose="020F0502020204030204" pitchFamily="34" charset="0"/>
              </a:rPr>
              <a:t>Provide a national safety monitoring system that extends to the entire general population for response to public health emergencies, such as a large-scale pandemic influenza vaccination program.</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Two Ways to Submit an Online Report to VAERS:</a:t>
            </a:r>
          </a:p>
          <a:p>
            <a:r>
              <a:rPr lang="en-US" sz="1000" b="1" dirty="0">
                <a:latin typeface="Calibri" panose="020F0502020204030204" pitchFamily="34" charset="0"/>
                <a:cs typeface="Calibri" panose="020F0502020204030204" pitchFamily="34" charset="0"/>
              </a:rPr>
              <a:t>1. </a:t>
            </a:r>
            <a:r>
              <a:rPr lang="en-US" sz="1000" b="0" dirty="0">
                <a:latin typeface="Calibri" panose="020F0502020204030204" pitchFamily="34" charset="0"/>
                <a:cs typeface="Calibri" panose="020F0502020204030204" pitchFamily="34" charset="0"/>
              </a:rPr>
              <a:t>Report Online (for private providers)</a:t>
            </a:r>
          </a:p>
          <a:p>
            <a:pPr marL="646818" lvl="1" indent="-176405">
              <a:buFont typeface="Arial" panose="020B0604020202020204" pitchFamily="34" charset="0"/>
              <a:buChar char="•"/>
            </a:pPr>
            <a:r>
              <a:rPr lang="en-US" sz="1000" b="0" dirty="0">
                <a:latin typeface="Calibri" panose="020F0502020204030204" pitchFamily="34" charset="0"/>
                <a:cs typeface="Calibri" panose="020F0502020204030204" pitchFamily="34" charset="0"/>
              </a:rPr>
              <a:t>Incidents are sent directly to the CDC </a:t>
            </a:r>
          </a:p>
          <a:p>
            <a:r>
              <a:rPr lang="en-US" sz="1000" b="1" dirty="0">
                <a:latin typeface="Calibri" panose="020F0502020204030204" pitchFamily="34" charset="0"/>
                <a:cs typeface="Calibri" panose="020F0502020204030204" pitchFamily="34" charset="0"/>
              </a:rPr>
              <a:t>2. </a:t>
            </a:r>
            <a:r>
              <a:rPr lang="en-US" sz="1000" b="0" dirty="0">
                <a:latin typeface="Calibri" panose="020F0502020204030204" pitchFamily="34" charset="0"/>
                <a:cs typeface="Calibri" panose="020F0502020204030204" pitchFamily="34" charset="0"/>
              </a:rPr>
              <a:t>Report using writable PDF (for Public Health)</a:t>
            </a:r>
          </a:p>
          <a:p>
            <a:pPr marL="646818" lvl="1" indent="-176405">
              <a:buFont typeface="Arial" panose="020B0604020202020204" pitchFamily="34" charset="0"/>
              <a:buChar char="•"/>
            </a:pPr>
            <a:r>
              <a:rPr lang="en-US" sz="1000" b="0" dirty="0">
                <a:latin typeface="Calibri" panose="020F0502020204030204" pitchFamily="34" charset="0"/>
                <a:cs typeface="Calibri" panose="020F0502020204030204" pitchFamily="34" charset="0"/>
              </a:rPr>
              <a:t>Please download pdf and type in incident then send reports to the Immunization Program State Office via fax or mail</a:t>
            </a:r>
          </a:p>
          <a:p>
            <a:endParaRPr lang="en-US" sz="1000" b="1"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What Can Be Reported to VAERS? </a:t>
            </a:r>
          </a:p>
          <a:p>
            <a:r>
              <a:rPr lang="en-US" sz="1000" dirty="0">
                <a:latin typeface="Calibri" panose="020F0502020204030204" pitchFamily="34" charset="0"/>
                <a:cs typeface="Calibri" panose="020F0502020204030204" pitchFamily="34" charset="0"/>
              </a:rPr>
              <a:t>VAERS encourages the reporting of any clinically significant adverse event that occurs after the administration of any vaccine licensed in the United States; vaccine administration errors. </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Who Reports to VAERS? </a:t>
            </a:r>
          </a:p>
          <a:p>
            <a:r>
              <a:rPr lang="en-US" sz="1000" dirty="0">
                <a:latin typeface="Calibri" panose="020F0502020204030204" pitchFamily="34" charset="0"/>
                <a:cs typeface="Calibri" panose="020F0502020204030204" pitchFamily="34" charset="0"/>
              </a:rPr>
              <a:t>Anyone can file a VAERS report, including parents, health care providers, manufacturers, and vaccine recipients.</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Does VAERS Provide General Vaccine Information?</a:t>
            </a:r>
          </a:p>
          <a:p>
            <a:r>
              <a:rPr lang="en-US" sz="1000" dirty="0">
                <a:latin typeface="Calibri" panose="020F0502020204030204" pitchFamily="34" charset="0"/>
                <a:cs typeface="Calibri" panose="020F0502020204030204" pitchFamily="34" charset="0"/>
              </a:rPr>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r>
              <a:rPr lang="en-US" b="1" dirty="0"/>
              <a:t>Resources:</a:t>
            </a:r>
          </a:p>
          <a:p>
            <a:r>
              <a:rPr lang="en-US" b="0" dirty="0"/>
              <a:t>1. https://www.cdc.gov/vaccinesafety/ensuringsafety/monitoring/vaers/index.html</a:t>
            </a:r>
          </a:p>
        </p:txBody>
      </p:sp>
      <p:sp>
        <p:nvSpPr>
          <p:cNvPr id="4" name="Slide Number Placeholder 3"/>
          <p:cNvSpPr>
            <a:spLocks noGrp="1"/>
          </p:cNvSpPr>
          <p:nvPr>
            <p:ph type="sldNum" sz="quarter" idx="5"/>
          </p:nvPr>
        </p:nvSpPr>
        <p:spPr/>
        <p:txBody>
          <a:bodyPr/>
          <a:lstStyle/>
          <a:p>
            <a:fld id="{42FBD0A8-3735-4B25-B0D5-9F9DB832A547}" type="slidenum">
              <a:rPr lang="en-US" smtClean="0"/>
              <a:t>83</a:t>
            </a:fld>
            <a:endParaRPr lang="en-US"/>
          </a:p>
        </p:txBody>
      </p:sp>
    </p:spTree>
    <p:extLst>
      <p:ext uri="{BB962C8B-B14F-4D97-AF65-F5344CB8AC3E}">
        <p14:creationId xmlns:p14="http://schemas.microsoft.com/office/powerpoint/2010/main" val="22548244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sz="1200" dirty="0"/>
          </a:p>
          <a:p>
            <a:r>
              <a:rPr lang="en-US" sz="1200" b="1" dirty="0"/>
              <a:t>The following three organizations have a role in VICP:</a:t>
            </a:r>
          </a:p>
          <a:p>
            <a:pPr marL="171450" indent="-171450">
              <a:buFont typeface="Arial" panose="020B0604020202020204" pitchFamily="34" charset="0"/>
              <a:buChar char="•"/>
            </a:pPr>
            <a:r>
              <a:rPr lang="en-US" sz="1200" dirty="0"/>
              <a:t>The VICP is administered through the Department of Health and Human Services (HHS)</a:t>
            </a:r>
          </a:p>
          <a:p>
            <a:pPr marL="171450" indent="-171450">
              <a:buFont typeface="Arial" panose="020B0604020202020204" pitchFamily="34" charset="0"/>
              <a:buChar char="•"/>
            </a:pPr>
            <a:r>
              <a:rPr lang="en-US" sz="1200" dirty="0"/>
              <a:t>The Department of Justice (DOJ) represents HHS in Court</a:t>
            </a:r>
          </a:p>
          <a:p>
            <a:pPr marL="171450" indent="-171450">
              <a:buFont typeface="Arial" panose="020B0604020202020204" pitchFamily="34" charset="0"/>
              <a:buChar char="•"/>
            </a:pPr>
            <a:r>
              <a:rPr lang="en-US" sz="1200" dirty="0"/>
              <a:t>The U.S. Court of Federal Claims (the Court) makes the final decision regarding whether a petitioner should be compensated</a:t>
            </a:r>
          </a:p>
          <a:p>
            <a:endParaRPr lang="en-US" dirty="0"/>
          </a:p>
          <a:p>
            <a:r>
              <a:rPr lang="en-US" b="1" dirty="0"/>
              <a:t>Resources:</a:t>
            </a:r>
          </a:p>
          <a:p>
            <a:r>
              <a:rPr lang="en-US" b="0" dirty="0"/>
              <a:t>1. https://www.hrsa.gov/vaccine-compensation</a:t>
            </a:r>
          </a:p>
        </p:txBody>
      </p:sp>
      <p:sp>
        <p:nvSpPr>
          <p:cNvPr id="4" name="Slide Number Placeholder 3"/>
          <p:cNvSpPr>
            <a:spLocks noGrp="1"/>
          </p:cNvSpPr>
          <p:nvPr>
            <p:ph type="sldNum" sz="quarter" idx="5"/>
          </p:nvPr>
        </p:nvSpPr>
        <p:spPr/>
        <p:txBody>
          <a:bodyPr/>
          <a:lstStyle/>
          <a:p>
            <a:fld id="{42FBD0A8-3735-4B25-B0D5-9F9DB832A547}" type="slidenum">
              <a:rPr lang="en-US" smtClean="0"/>
              <a:t>84</a:t>
            </a:fld>
            <a:endParaRPr lang="en-US"/>
          </a:p>
        </p:txBody>
      </p:sp>
    </p:spTree>
    <p:extLst>
      <p:ext uri="{BB962C8B-B14F-4D97-AF65-F5344CB8AC3E}">
        <p14:creationId xmlns:p14="http://schemas.microsoft.com/office/powerpoint/2010/main" val="2129569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4001461" y="8880870"/>
            <a:ext cx="3061187" cy="467835"/>
          </a:xfrm>
          <a:prstGeom prst="rect">
            <a:avLst/>
          </a:prstGeom>
          <a:noFill/>
          <a:ln w="9525">
            <a:noFill/>
            <a:miter lim="800000"/>
            <a:headEnd/>
            <a:tailEnd/>
          </a:ln>
        </p:spPr>
        <p:txBody>
          <a:bodyPr lIns="92822" tIns="46413" rIns="92822" bIns="46413" anchor="b"/>
          <a:lstStyle/>
          <a:p>
            <a:pPr algn="r"/>
            <a:fld id="{EB516D9D-0927-4EBE-BBB9-723B6BF5BFF3}" type="slidenum">
              <a:rPr lang="en-US" sz="1200">
                <a:solidFill>
                  <a:prstClr val="black"/>
                </a:solidFill>
                <a:cs typeface="Arial" charset="0"/>
              </a:rPr>
              <a:pPr algn="r"/>
              <a:t>86</a:t>
            </a:fld>
            <a:endParaRPr lang="en-US" sz="1200">
              <a:solidFill>
                <a:prstClr val="black"/>
              </a:solidFill>
              <a:cs typeface="Arial" charset="0"/>
            </a:endParaRPr>
          </a:p>
        </p:txBody>
      </p:sp>
      <p:sp>
        <p:nvSpPr>
          <p:cNvPr id="327682" name="Rectangle 6"/>
          <p:cNvSpPr txBox="1">
            <a:spLocks noGrp="1" noChangeArrowheads="1"/>
          </p:cNvSpPr>
          <p:nvPr/>
        </p:nvSpPr>
        <p:spPr bwMode="auto">
          <a:xfrm>
            <a:off x="6" y="8880870"/>
            <a:ext cx="3061187" cy="467835"/>
          </a:xfrm>
          <a:prstGeom prst="rect">
            <a:avLst/>
          </a:prstGeom>
          <a:noFill/>
          <a:ln w="9525">
            <a:noFill/>
            <a:miter lim="800000"/>
            <a:headEnd/>
            <a:tailEnd/>
          </a:ln>
        </p:spPr>
        <p:txBody>
          <a:bodyPr lIns="92822" tIns="46413" rIns="92822" bIns="46413"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420688" y="703263"/>
            <a:ext cx="6226175" cy="3503612"/>
          </a:xfrm>
          <a:ln/>
        </p:spPr>
      </p:sp>
      <p:sp>
        <p:nvSpPr>
          <p:cNvPr id="968710" name="Rectangle 3"/>
          <p:cNvSpPr>
            <a:spLocks noGrp="1" noChangeArrowheads="1"/>
          </p:cNvSpPr>
          <p:nvPr>
            <p:ph type="body" idx="1"/>
          </p:nvPr>
        </p:nvSpPr>
        <p:spPr>
          <a:xfrm>
            <a:off x="269817" y="4442033"/>
            <a:ext cx="6419990" cy="4440436"/>
          </a:xfrm>
          <a:ln/>
        </p:spPr>
        <p:txBody>
          <a:bodyPr lIns="91301" tIns="45649" rIns="91301" bIns="45649"/>
          <a:lstStyle/>
          <a:p>
            <a:pPr indent="232078">
              <a:buFontTx/>
              <a:buChar char="•"/>
              <a:defRPr/>
            </a:pPr>
            <a:r>
              <a:rPr lang="en-US" sz="1000" dirty="0">
                <a:latin typeface="Calibri" panose="020F0502020204030204" pitchFamily="34" charset="0"/>
                <a:cs typeface="Calibri" panose="020F0502020204030204" pitchFamily="34" charset="0"/>
              </a:rPr>
              <a:t>Remind your audience that “</a:t>
            </a:r>
            <a:r>
              <a:rPr lang="en-US" sz="1000" b="1" dirty="0">
                <a:latin typeface="Calibri" panose="020F0502020204030204" pitchFamily="34" charset="0"/>
                <a:cs typeface="Calibri" panose="020F0502020204030204" pitchFamily="34" charset="0"/>
              </a:rPr>
              <a:t>It is a team effort to immunize successfully”</a:t>
            </a:r>
            <a:r>
              <a:rPr lang="en-US" sz="1000" dirty="0">
                <a:latin typeface="Calibri" panose="020F0502020204030204" pitchFamily="34" charset="0"/>
                <a:cs typeface="Calibri" panose="020F0502020204030204" pitchFamily="34" charset="0"/>
              </a:rPr>
              <a:t>. Do not underestimate the office team’s ability to affect immunization rates.  It takes the physician, physician’s assistant, nurse practitioner, nurse</a:t>
            </a:r>
            <a:r>
              <a:rPr lang="en-US" sz="1000" dirty="0">
                <a:solidFill>
                  <a:srgbClr val="FF0000"/>
                </a:solidFill>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medical assistant, and clerical staff working together to improve the office practice and raise immunization rates. </a:t>
            </a:r>
          </a:p>
          <a:p>
            <a:pPr marL="0" indent="0">
              <a:buFontTx/>
              <a:buNone/>
              <a:defRPr/>
            </a:pPr>
            <a:endParaRPr lang="en-US" sz="1000" dirty="0">
              <a:latin typeface="Calibri" panose="020F0502020204030204" pitchFamily="34" charset="0"/>
              <a:cs typeface="Calibri" panose="020F0502020204030204" pitchFamily="34" charset="0"/>
            </a:endParaRPr>
          </a:p>
          <a:p>
            <a:pPr indent="232078">
              <a:buFontTx/>
              <a:buChar char="•"/>
              <a:defRPr/>
            </a:pPr>
            <a:r>
              <a:rPr lang="en-US" sz="1000" b="1" dirty="0">
                <a:latin typeface="Calibri" panose="020F0502020204030204" pitchFamily="34" charset="0"/>
                <a:cs typeface="Calibri" panose="020F0502020204030204" pitchFamily="34" charset="0"/>
              </a:rPr>
              <a:t>Take any questions from the audience.</a:t>
            </a:r>
          </a:p>
          <a:p>
            <a:pPr indent="232078">
              <a:buFontTx/>
              <a:buChar char="•"/>
              <a:defRPr/>
            </a:pPr>
            <a:r>
              <a:rPr lang="en-US" sz="1000" b="1" dirty="0">
                <a:latin typeface="Calibri" panose="020F0502020204030204" pitchFamily="34" charset="0"/>
                <a:cs typeface="Calibri" panose="020F0502020204030204" pitchFamily="34" charset="0"/>
              </a:rPr>
              <a:t> Ask participants how, based on the information presented, will they change the   way they administer vaccines.</a:t>
            </a:r>
          </a:p>
          <a:p>
            <a:pPr indent="232078">
              <a:buFontTx/>
              <a:buChar char="•"/>
              <a:defRPr/>
            </a:pPr>
            <a:r>
              <a:rPr lang="en-US" sz="1000" b="1" dirty="0">
                <a:latin typeface="Calibri" panose="020F0502020204030204" pitchFamily="34" charset="0"/>
                <a:cs typeface="Calibri" panose="020F0502020204030204" pitchFamily="34" charset="0"/>
              </a:rPr>
              <a:t>Ask the audience what will they do to improve rates? </a:t>
            </a:r>
          </a:p>
          <a:p>
            <a:pPr indent="232078">
              <a:buFontTx/>
              <a:buChar char="•"/>
              <a:defRPr/>
            </a:pPr>
            <a:r>
              <a:rPr lang="en-US" sz="1000" b="1" dirty="0">
                <a:latin typeface="Calibri" panose="020F0502020204030204" pitchFamily="34" charset="0"/>
                <a:cs typeface="Calibri" panose="020F0502020204030204" pitchFamily="34" charset="0"/>
              </a:rPr>
              <a:t>Ask participants to develop a plan to improve the immunization rates in their office</a:t>
            </a:r>
          </a:p>
          <a:p>
            <a:pPr indent="232078">
              <a:buFontTx/>
              <a:buChar char="•"/>
              <a:defRPr/>
            </a:pPr>
            <a:r>
              <a:rPr lang="en-US" sz="1000" b="1" dirty="0">
                <a:latin typeface="Calibri" panose="020F0502020204030204" pitchFamily="34" charset="0"/>
                <a:cs typeface="Calibri" panose="020F0502020204030204" pitchFamily="34"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241349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Changes to Table 2 for 2024 include: </a:t>
            </a: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DTaP row:</a:t>
            </a:r>
            <a:r>
              <a:rPr lang="en-US" b="0" i="0" dirty="0">
                <a:solidFill>
                  <a:srgbClr val="000000"/>
                </a:solidFill>
                <a:effectLst/>
                <a:latin typeface="Open Sans" panose="020B0606030504020204" pitchFamily="34" charset="0"/>
              </a:rPr>
              <a:t> Language for the minimum interval between doses 4 and 5 was added to clarify when a fifth dose is indicated. The text reads, “A fifth dose is not necessary if the fourth dose was administered at age ≥4 years and ≥6 months after dose 3.”</a:t>
            </a:r>
          </a:p>
          <a:p>
            <a:pPr algn="l"/>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MenACWY row:</a:t>
            </a:r>
            <a:r>
              <a:rPr lang="en-US" b="0" i="0" dirty="0">
                <a:solidFill>
                  <a:srgbClr val="000000"/>
                </a:solidFill>
                <a:effectLst/>
                <a:latin typeface="Open Sans" panose="020B0606030504020204" pitchFamily="34" charset="0"/>
              </a:rPr>
              <a:t> Menactra has been deleted.</a:t>
            </a:r>
          </a:p>
          <a:p>
            <a:endParaRPr lang="en-US" sz="1200" b="1" dirty="0">
              <a:latin typeface="+mn-lt"/>
              <a:cs typeface="Arial" panose="020B0604020202020204" pitchFamily="34" charset="0"/>
            </a:endParaRPr>
          </a:p>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sng" dirty="0">
                <a:solidFill>
                  <a:srgbClr val="222222"/>
                </a:solidFill>
                <a:effectLst/>
                <a:latin typeface="Open Sans" panose="020B0606030504020204" pitchFamily="34" charset="0"/>
              </a:rPr>
              <a:t>Advisory Committee on Immunization Practices Recommended Immunization Schedule for Children and Adolescents Aged 18 Years or Younger — United States, 2024, </a:t>
            </a:r>
            <a:r>
              <a:rPr lang="en-US" b="0" i="0" dirty="0">
                <a:solidFill>
                  <a:srgbClr val="222222"/>
                </a:solidFill>
                <a:effectLst/>
                <a:latin typeface="Open Sans" panose="020B0606030504020204" pitchFamily="34" charset="0"/>
              </a:rPr>
              <a:t>MMR / </a:t>
            </a:r>
            <a:r>
              <a:rPr lang="en-US" b="0" i="1" dirty="0">
                <a:solidFill>
                  <a:srgbClr val="222222"/>
                </a:solidFill>
                <a:effectLst/>
                <a:latin typeface="Open Sans" panose="020B0606030504020204" pitchFamily="34" charset="0"/>
              </a:rPr>
              <a:t>Weekly </a:t>
            </a:r>
            <a:r>
              <a:rPr lang="en-US" b="0" i="0" dirty="0">
                <a:solidFill>
                  <a:srgbClr val="222222"/>
                </a:solidFill>
                <a:effectLst/>
                <a:latin typeface="Open Sans" panose="020B0606030504020204" pitchFamily="34" charset="0"/>
              </a:rPr>
              <a:t>/ January 11, 2024 / 73(1); 6-10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Recommended Child and Adolescent Immunization Schedule for Ages 18 Years or Younger, United States, 2024</a:t>
            </a:r>
            <a:endParaRPr lang="en-US" sz="1200" b="0" u="none" dirty="0">
              <a:latin typeface="+mn-lt"/>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E1F22C30-83F4-4A4F-A76B-34E5AA965BCA}" type="slidenum">
              <a:rPr lang="en-US" smtClean="0"/>
              <a:t>9</a:t>
            </a:fld>
            <a:endParaRPr lang="en-US"/>
          </a:p>
        </p:txBody>
      </p:sp>
    </p:spTree>
    <p:extLst>
      <p:ext uri="{BB962C8B-B14F-4D97-AF65-F5344CB8AC3E}">
        <p14:creationId xmlns:p14="http://schemas.microsoft.com/office/powerpoint/2010/main" val="655693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398" y="1669122"/>
            <a:ext cx="8686800" cy="779862"/>
          </a:xfrm>
          <a:prstGeom prst="rect">
            <a:avLst/>
          </a:prstGeom>
        </p:spPr>
        <p:txBody>
          <a:bodyPr anchor="ctr" anchorCtr="0">
            <a:normAutofit/>
          </a:bodyPr>
          <a:lstStyle>
            <a:lvl1pPr algn="l">
              <a:defRPr sz="4000" baseline="0">
                <a:solidFill>
                  <a:srgbClr val="EC1C28"/>
                </a:solidFill>
                <a:latin typeface="Segoe UI" panose="020B0502040204020203" pitchFamily="34" charset="0"/>
                <a:cs typeface="Segoe UI Light" panose="020B0502040204020203" pitchFamily="34" charset="0"/>
              </a:defRPr>
            </a:lvl1pPr>
          </a:lstStyle>
          <a:p>
            <a:r>
              <a:rPr lang="en-US" dirty="0"/>
              <a:t>Title Heading 1 (as needed)</a:t>
            </a:r>
          </a:p>
        </p:txBody>
      </p:sp>
      <p:sp>
        <p:nvSpPr>
          <p:cNvPr id="16" name="Text Placeholder 15"/>
          <p:cNvSpPr>
            <a:spLocks noGrp="1"/>
          </p:cNvSpPr>
          <p:nvPr>
            <p:ph type="body" sz="quarter" idx="10" hasCustomPrompt="1"/>
          </p:nvPr>
        </p:nvSpPr>
        <p:spPr>
          <a:xfrm>
            <a:off x="530352" y="2551176"/>
            <a:ext cx="8686800" cy="577143"/>
          </a:xfrm>
          <a:prstGeom prst="rect">
            <a:avLst/>
          </a:prstGeom>
        </p:spPr>
        <p:txBody>
          <a:bodyPr wrap="none" anchor="ctr" anchorCtr="0"/>
          <a:lstStyle>
            <a:lvl1pPr marL="0" indent="0" algn="l">
              <a:lnSpc>
                <a:spcPct val="100000"/>
              </a:lnSpc>
              <a:buNone/>
              <a:defRPr sz="4000" baseline="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65000"/>
                    <a:lumOff val="35000"/>
                  </a:schemeClr>
                </a:solidFill>
                <a:latin typeface="Segoe UI"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solidFill>
                  <a:schemeClr val="tx1">
                    <a:lumMod val="65000"/>
                    <a:lumOff val="35000"/>
                  </a:schemeClr>
                </a:solidFill>
                <a:latin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56581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21"/>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19"/>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19"/>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sz="20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sz="20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658934"/>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solidFill>
                  <a:schemeClr val="tx1">
                    <a:lumMod val="65000"/>
                    <a:lumOff val="35000"/>
                  </a:schemeClr>
                </a:solidFill>
                <a:latin typeface="Segoe UI" panose="020B05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9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1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498" y="2508690"/>
            <a:ext cx="8686800" cy="644525"/>
          </a:xfrm>
          <a:prstGeom prst="rect">
            <a:avLst/>
          </a:prstGeom>
        </p:spPr>
        <p:txBody>
          <a:bodyPr wrap="none" anchor="ctr" anchorCtr="0"/>
          <a:lstStyle>
            <a:lvl1pPr>
              <a:defRPr sz="4000" baseline="0">
                <a:solidFill>
                  <a:schemeClr val="bg1"/>
                </a:solidFill>
                <a:latin typeface="Segoe UI" panose="020B0502040204020203" pitchFamily="34" charset="0"/>
              </a:defRPr>
            </a:lvl1pPr>
          </a:lstStyle>
          <a:p>
            <a:pPr lvl="0"/>
            <a:r>
              <a:rPr lang="en-US" dirty="0"/>
              <a:t>SECTION HEADING</a:t>
            </a:r>
          </a:p>
        </p:txBody>
      </p:sp>
    </p:spTree>
    <p:extLst>
      <p:ext uri="{BB962C8B-B14F-4D97-AF65-F5344CB8AC3E}">
        <p14:creationId xmlns:p14="http://schemas.microsoft.com/office/powerpoint/2010/main" val="7030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11" r:id="rId7"/>
    <p:sldLayoutId id="2147483712" r:id="rId8"/>
    <p:sldLayoutId id="2147483713" r:id="rId9"/>
    <p:sldLayoutId id="2147483714" r:id="rId10"/>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cdc.gov/vaccines/schedules/hcp/imz/child-adolescen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cdc.gov/vaccines/schedules/hcp/imz/child-adolescen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433_9072BFD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493_478D305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cdc.gov/vaccines/acip/acip-scdm-faqs.html" TargetMode="External"/></Relationships>
</file>

<file path=ppt/slides/_rels/slide18.xml.rels><?xml version="1.0" encoding="UTF-8" standalone="yes"?>
<Relationships xmlns="http://schemas.openxmlformats.org/package/2006/relationships"><Relationship Id="rId3" Type="http://schemas.microsoft.com/office/2018/10/relationships/comments" Target="../comments/modernComment_42F_78988ECF.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cdc.gov/vaccines/hcp/acip-recs/general-rec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cdc.gov/vaccines/schedules/downloads/child/job-aids/dta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vaccines/vpd/dtap-tdap-td/hcp/recommendations.html#constrained-supply-202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439_DEC0140F.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cdc.gov/vaccines/schedules/hcp/imz/child-adolescent.html"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43A_9E90F3B1.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cdc.gov/vaccines/schedules/hcp/imz/child-adolescent.html" TargetMode="External"/><Relationship Id="rId4" Type="http://schemas.openxmlformats.org/officeDocument/2006/relationships/hyperlink" Target="https://www.cdc.gov/flu/prevent/nasalspray.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vaccines/covid-19/clinical-considerations/covid-19-vaccines-us.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cdc.gov/flu/season/faq-flu-season-2023-2024.htm" TargetMode="External"/><Relationship Id="rId4" Type="http://schemas.openxmlformats.org/officeDocument/2006/relationships/hyperlink" Target="https://www.cdc.gov/flu/prevent/coadministration.htm" TargetMode="External"/></Relationships>
</file>

<file path=ppt/slides/_rels/slide29.xml.rels><?xml version="1.0" encoding="UTF-8" standalone="yes"?>
<Relationships xmlns="http://schemas.openxmlformats.org/package/2006/relationships"><Relationship Id="rId3" Type="http://schemas.microsoft.com/office/2018/10/relationships/comments" Target="../comments/modernComment_467_20FFED8A.xm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cdc.gov/flu/season/faq-flu-season-2024-2025.htm" TargetMode="External"/><Relationship Id="rId4" Type="http://schemas.openxmlformats.org/officeDocument/2006/relationships/hyperlink" Target="https://www.cdc.gov/flu/prevent/vaccine-selection.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43E_F018663F.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cdc.gov/vaccines/schedules/hcp/imz/child-adolescent.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vaccines/hcp/acip-recs/general-recs/timing.html#t-06"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vaccines/vpd/mening/hcp/recommendations.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meningococcal/outbreaks/index.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cdc.gov/meningococcal/downloads/meningococcal-outbreak-guidance.pdf" TargetMode="External"/></Relationships>
</file>

<file path=ppt/slides/_rels/slide36.xml.rels><?xml version="1.0" encoding="UTF-8" standalone="yes"?>
<Relationships xmlns="http://schemas.openxmlformats.org/package/2006/relationships"><Relationship Id="rId3" Type="http://schemas.microsoft.com/office/2018/10/relationships/comments" Target="../comments/modernComment_444_FF824BC3.xm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www.cdc.gov/vaccines/schedules/downloads/child/job-aids/pneumococcal.pdf" TargetMode="External"/><Relationship Id="rId4" Type="http://schemas.openxmlformats.org/officeDocument/2006/relationships/hyperlink" Target="https://www.cdc.gov/vaccines/schedules/hcp/imz/child-adolescent.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445_61108ADA.xm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cdc.gov/vaccines/schedules/downloads/child/job" TargetMode="External"/><Relationship Id="rId4" Type="http://schemas.openxmlformats.org/officeDocument/2006/relationships/hyperlink" Target="https://www.cdc.gov/vaccines/schedules/hcp/imz/child-adolescent.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446_3053351.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cdc.gov/vaccines/schedules/hcp/imz/child-adolescent.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448_8C8E823F.xm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www.cdc.gov/vaccines/covid-19/info-by-product/index.html" TargetMode="External"/><Relationship Id="rId4" Type="http://schemas.openxmlformats.org/officeDocument/2006/relationships/hyperlink" Target="https://www.cdc.gov/vaccines/covid-19/clinical-considerations/interim-considerations-us.html#recommend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www.cdc.gov/dengue/vaccine/hcp/index.html" TargetMode="External"/></Relationships>
</file>

<file path=ppt/slides/_rels/slide48.xml.rels><?xml version="1.0" encoding="UTF-8" standalone="yes"?>
<Relationships xmlns="http://schemas.openxmlformats.org/package/2006/relationships"><Relationship Id="rId3" Type="http://schemas.microsoft.com/office/2018/10/relationships/comments" Target="../comments/modernComment_474_C64A160C.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cdc.gov/vaccines/vpd/rsv/hcp/child.html" TargetMode="External"/><Relationship Id="rId5" Type="http://schemas.openxmlformats.org/officeDocument/2006/relationships/hyperlink" Target="https://www.cdc.gov/vaccines/vpd/rsv/hcp/child-faqs.html" TargetMode="External"/><Relationship Id="rId4" Type="http://schemas.openxmlformats.org/officeDocument/2006/relationships/hyperlink" Target="https://www.cdc.gov/vaccines/schedules/hcp/imz/child-adolescent.html" TargetMode="External"/></Relationships>
</file>

<file path=ppt/slides/_rels/slide49.xml.rels><?xml version="1.0" encoding="UTF-8" standalone="yes"?>
<Relationships xmlns="http://schemas.openxmlformats.org/package/2006/relationships"><Relationship Id="rId3" Type="http://schemas.microsoft.com/office/2018/10/relationships/comments" Target="../comments/modernComment_46A_6DFAF662.xm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https://www.cdc.gov/vaccines/vpd/rsv/hcp/child-faqs.html" TargetMode="External"/><Relationship Id="rId4" Type="http://schemas.openxmlformats.org/officeDocument/2006/relationships/hyperlink" Target="https://www.cdc.gov/vaccines/schedules/hcp/imz/child-adolescent.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vaccines/acip/members/ind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475_997B4EC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www.cdc.gov/vaccines/schedules/hcp/imz/child-adolescent.html" TargetMode="External"/></Relationships>
</file>

<file path=ppt/slides/_rels/slide51.xml.rels><?xml version="1.0" encoding="UTF-8" standalone="yes"?>
<Relationships xmlns="http://schemas.openxmlformats.org/package/2006/relationships"><Relationship Id="rId3" Type="http://schemas.microsoft.com/office/2018/10/relationships/comments" Target="../comments/modernComment_46B_8DA0A924.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www.cdc.gov/poxvirus/mpox/interim-considerations/jynneos-vaccine.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hyperlink" Target="https://www.cdc.gov/vaccines/schedules/hcp/imz/adult.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hyperlink" Target="https://www.cdc.gov/vaccines/schedules/hcp/imz/adult.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hyperlink" Target="https://www.cdc.gov/vaccines/schedules/hcp/imz/adult.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44F_D9FA8793.xm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hyperlink" Target="https://www.cdc.gov/vaccines/schedules/hcp/imz/adult.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453_239A8E2B.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s://www.cdc.gov/vaccines/schedules/hcp/imz/adult.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microsoft.com/office/2018/10/relationships/comments" Target="../comments/modernComment_455_B42595D5.xm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s://www.cdc.gov/vaccines/schedules/hcp/imz/adult.html" TargetMode="External"/></Relationships>
</file>

<file path=ppt/slides/_rels/slide69.xml.rels><?xml version="1.0" encoding="UTF-8" standalone="yes"?>
<Relationships xmlns="http://schemas.openxmlformats.org/package/2006/relationships"><Relationship Id="rId3" Type="http://schemas.microsoft.com/office/2018/10/relationships/comments" Target="../comments/modernComment_48A_49A23B6F.xm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hyperlink" Target="https://www.cdc.gov/poxvirus/mpox/interim-considerations/jynneos-vaccine.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microsoft.com/office/2018/10/relationships/comments" Target="../comments/modernComment_457_354FBFF.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hyperlink" Target="https://www.cdc.gov/vaccines/schedules/hcp/imz/adult.htm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cdc.gov/vaccines/vpd/pneumo/downloads/pneumo-vaccine-timing.pdf" TargetMode="External"/><Relationship Id="rId2" Type="http://schemas.openxmlformats.org/officeDocument/2006/relationships/notesSlide" Target="../notesSlides/notesSlide7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microsoft.com/office/2018/10/relationships/comments" Target="../comments/modernComment_45C_5DDC19AE.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hyperlink" Target="https://www.cdc.gov/vaccines/schedules/hcp/imz/adult.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hyperlink" Target="https://www.cdc.gov/vaccines/covid-19/clinical-considerations/interim-considerations-us.html#recommendations" TargetMode="Externa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ph.georgia.gov/immunization-section"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hyperlink" Target="https://pngimg.com/download/38188"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708" y="1371600"/>
            <a:ext cx="11850129" cy="1077384"/>
          </a:xfrm>
        </p:spPr>
        <p:txBody>
          <a:bodyPr>
            <a:normAutofit fontScale="90000"/>
          </a:bodyPr>
          <a:lstStyle/>
          <a:p>
            <a:r>
              <a:rPr lang="en-US" dirty="0"/>
              <a:t>Childhood, Adolescent, and Adult Immunization Schedule</a:t>
            </a:r>
          </a:p>
        </p:txBody>
      </p:sp>
      <p:sp>
        <p:nvSpPr>
          <p:cNvPr id="3" name="Text Placeholder 2"/>
          <p:cNvSpPr>
            <a:spLocks noGrp="1"/>
          </p:cNvSpPr>
          <p:nvPr>
            <p:ph type="body" sz="quarter" idx="10"/>
          </p:nvPr>
        </p:nvSpPr>
        <p:spPr>
          <a:xfrm>
            <a:off x="533399" y="2547302"/>
            <a:ext cx="10328190" cy="577143"/>
          </a:xfrm>
        </p:spPr>
        <p:txBody>
          <a:bodyPr/>
          <a:lstStyle/>
          <a:p>
            <a:r>
              <a:rPr lang="en-US" dirty="0"/>
              <a:t>Review of the Recommended Schedule</a:t>
            </a:r>
          </a:p>
        </p:txBody>
      </p:sp>
      <p:sp>
        <p:nvSpPr>
          <p:cNvPr id="4" name="Text Placeholder 3"/>
          <p:cNvSpPr>
            <a:spLocks noGrp="1"/>
          </p:cNvSpPr>
          <p:nvPr>
            <p:ph type="body" sz="quarter" idx="12"/>
          </p:nvPr>
        </p:nvSpPr>
        <p:spPr/>
        <p:txBody>
          <a:bodyPr/>
          <a:lstStyle/>
          <a:p>
            <a:r>
              <a:rPr lang="en-US" dirty="0"/>
              <a:t>Healthcare Professionals/State Immunization Program Staff/On-Demand</a:t>
            </a:r>
          </a:p>
        </p:txBody>
      </p:sp>
    </p:spTree>
    <p:extLst>
      <p:ext uri="{BB962C8B-B14F-4D97-AF65-F5344CB8AC3E}">
        <p14:creationId xmlns:p14="http://schemas.microsoft.com/office/powerpoint/2010/main" val="38081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84ACC6-2349-416C-A8D3-AC705D2F7106}"/>
              </a:ext>
            </a:extLst>
          </p:cNvPr>
          <p:cNvSpPr txBox="1"/>
          <p:nvPr/>
        </p:nvSpPr>
        <p:spPr>
          <a:xfrm>
            <a:off x="0" y="6611779"/>
            <a:ext cx="6728604"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 6-10     </a:t>
            </a: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46F675DB-AF00-C182-FA01-0CE853626028}"/>
              </a:ext>
            </a:extLst>
          </p:cNvPr>
          <p:cNvPicPr>
            <a:picLocks noChangeAspect="1"/>
          </p:cNvPicPr>
          <p:nvPr/>
        </p:nvPicPr>
        <p:blipFill>
          <a:blip r:embed="rId4"/>
          <a:stretch>
            <a:fillRect/>
          </a:stretch>
        </p:blipFill>
        <p:spPr>
          <a:xfrm>
            <a:off x="1996278" y="305680"/>
            <a:ext cx="8153436" cy="6246639"/>
          </a:xfrm>
          <a:prstGeom prst="rect">
            <a:avLst/>
          </a:prstGeom>
        </p:spPr>
      </p:pic>
      <p:sp>
        <p:nvSpPr>
          <p:cNvPr id="10" name="Arrow: Right 9">
            <a:extLst>
              <a:ext uri="{FF2B5EF4-FFF2-40B4-BE49-F238E27FC236}">
                <a16:creationId xmlns:a16="http://schemas.microsoft.com/office/drawing/2014/main" id="{CD9544D7-33F8-113D-1A32-C81A9B99D8E9}"/>
              </a:ext>
            </a:extLst>
          </p:cNvPr>
          <p:cNvSpPr/>
          <p:nvPr/>
        </p:nvSpPr>
        <p:spPr>
          <a:xfrm>
            <a:off x="1250830" y="741872"/>
            <a:ext cx="766658" cy="12077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4729F8B-1FEF-8320-B0AF-46A8FD6F23FA}"/>
              </a:ext>
            </a:extLst>
          </p:cNvPr>
          <p:cNvSpPr/>
          <p:nvPr/>
        </p:nvSpPr>
        <p:spPr>
          <a:xfrm>
            <a:off x="1337094" y="1199072"/>
            <a:ext cx="680394" cy="9976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C5E134-8A59-4DDF-EB93-E7ABA8C85DFE}"/>
              </a:ext>
            </a:extLst>
          </p:cNvPr>
          <p:cNvSpPr/>
          <p:nvPr/>
        </p:nvSpPr>
        <p:spPr>
          <a:xfrm>
            <a:off x="2122098" y="5581291"/>
            <a:ext cx="7901796" cy="1811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F7D4A1-329A-EDBA-A74F-2D730300D290}"/>
              </a:ext>
            </a:extLst>
          </p:cNvPr>
          <p:cNvSpPr/>
          <p:nvPr/>
        </p:nvSpPr>
        <p:spPr>
          <a:xfrm>
            <a:off x="2122098" y="5087517"/>
            <a:ext cx="7901797" cy="2436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A6BFD0-97A4-E9DF-390F-F11FB946EC6C}"/>
              </a:ext>
            </a:extLst>
          </p:cNvPr>
          <p:cNvSpPr/>
          <p:nvPr/>
        </p:nvSpPr>
        <p:spPr>
          <a:xfrm>
            <a:off x="5046453" y="5676181"/>
            <a:ext cx="1682151" cy="5089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1DEAB57-7CF0-2A24-5DA0-45877F2E993A}"/>
              </a:ext>
            </a:extLst>
          </p:cNvPr>
          <p:cNvSpPr/>
          <p:nvPr/>
        </p:nvSpPr>
        <p:spPr>
          <a:xfrm>
            <a:off x="2042286" y="5676181"/>
            <a:ext cx="1287511" cy="5089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E53A76-D4E1-4063-3725-1378154457CD}"/>
              </a:ext>
            </a:extLst>
          </p:cNvPr>
          <p:cNvSpPr/>
          <p:nvPr/>
        </p:nvSpPr>
        <p:spPr>
          <a:xfrm>
            <a:off x="3467819" y="5676181"/>
            <a:ext cx="1500996" cy="5089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C3FD27-EA69-157B-215D-D9B722AF4EB4}"/>
              </a:ext>
            </a:extLst>
          </p:cNvPr>
          <p:cNvSpPr/>
          <p:nvPr/>
        </p:nvSpPr>
        <p:spPr>
          <a:xfrm>
            <a:off x="9187132" y="5676181"/>
            <a:ext cx="882770" cy="5089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13D49-38E0-CE90-3A1D-BE199BB11CF7}"/>
              </a:ext>
            </a:extLst>
          </p:cNvPr>
          <p:cNvSpPr/>
          <p:nvPr/>
        </p:nvSpPr>
        <p:spPr>
          <a:xfrm>
            <a:off x="2122096" y="1395411"/>
            <a:ext cx="7901797" cy="29424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6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5074-E95E-80EF-83AA-061788035072}"/>
              </a:ext>
            </a:extLst>
          </p:cNvPr>
          <p:cNvSpPr>
            <a:spLocks noGrp="1"/>
          </p:cNvSpPr>
          <p:nvPr>
            <p:ph type="title"/>
          </p:nvPr>
        </p:nvSpPr>
        <p:spPr>
          <a:xfrm>
            <a:off x="838200" y="661621"/>
            <a:ext cx="10515600" cy="731520"/>
          </a:xfrm>
        </p:spPr>
        <p:txBody>
          <a:bodyPr>
            <a:normAutofit/>
          </a:bodyPr>
          <a:lstStyle/>
          <a:p>
            <a:r>
              <a:rPr lang="en-US" dirty="0"/>
              <a:t>Immunization Schedule Notes Section Update</a:t>
            </a:r>
          </a:p>
        </p:txBody>
      </p:sp>
      <p:sp>
        <p:nvSpPr>
          <p:cNvPr id="49" name="Content Placeholder 2">
            <a:extLst>
              <a:ext uri="{FF2B5EF4-FFF2-40B4-BE49-F238E27FC236}">
                <a16:creationId xmlns:a16="http://schemas.microsoft.com/office/drawing/2014/main" id="{7B5D83D8-070A-F4D5-B06D-182E7ECAC279}"/>
              </a:ext>
            </a:extLst>
          </p:cNvPr>
          <p:cNvSpPr>
            <a:spLocks noGrp="1"/>
          </p:cNvSpPr>
          <p:nvPr>
            <p:ph sz="half" idx="2"/>
          </p:nvPr>
        </p:nvSpPr>
        <p:spPr>
          <a:xfrm>
            <a:off x="6625652" y="1648919"/>
            <a:ext cx="4728148" cy="4512038"/>
          </a:xfrm>
        </p:spPr>
        <p:txBody>
          <a:bodyPr/>
          <a:lstStyle/>
          <a:p>
            <a:r>
              <a:rPr lang="en-US" sz="1800" b="0" i="0" dirty="0">
                <a:effectLst/>
              </a:rPr>
              <a:t>• </a:t>
            </a:r>
            <a:r>
              <a:rPr lang="en-US" sz="1800" b="1" i="0" dirty="0">
                <a:effectLst/>
              </a:rPr>
              <a:t>Influenza:</a:t>
            </a:r>
            <a:r>
              <a:rPr lang="en-US" sz="1800" dirty="0"/>
              <a:t> H</a:t>
            </a:r>
            <a:r>
              <a:rPr lang="en-US" sz="1800" b="0" i="0" dirty="0">
                <a:effectLst/>
              </a:rPr>
              <a:t>yperlink to the 2023–24 and bullet for the 2024–25 influenza recommendations added; all bullets with recommendations for persons with a history of egg allergy removed and note to </a:t>
            </a:r>
            <a:r>
              <a:rPr lang="en-US" sz="1800" b="0" i="1" dirty="0">
                <a:effectLst/>
              </a:rPr>
              <a:t>Special situations </a:t>
            </a:r>
            <a:r>
              <a:rPr lang="en-US" sz="1800" b="0" i="0" dirty="0">
                <a:effectLst/>
              </a:rPr>
              <a:t>section added.</a:t>
            </a:r>
          </a:p>
          <a:p>
            <a:r>
              <a:rPr lang="en-US" sz="1800" b="0" i="0" dirty="0">
                <a:effectLst/>
              </a:rPr>
              <a:t>• </a:t>
            </a:r>
            <a:r>
              <a:rPr lang="en-US" sz="1800" b="1" i="0" dirty="0">
                <a:effectLst/>
              </a:rPr>
              <a:t>MMR:</a:t>
            </a:r>
            <a:r>
              <a:rPr lang="en-US" sz="1800" b="0" i="0" dirty="0">
                <a:effectLst/>
              </a:rPr>
              <a:t> MMRV minimum interval note was moved; all other sections revised to clarify minimal interval applicable to all sections.</a:t>
            </a:r>
          </a:p>
          <a:p>
            <a:pPr algn="l"/>
            <a:r>
              <a:rPr lang="en-US" sz="1800" b="0" i="0" dirty="0">
                <a:effectLst/>
              </a:rPr>
              <a:t>• </a:t>
            </a:r>
            <a:r>
              <a:rPr lang="en-US" sz="1800" b="1" i="0" dirty="0">
                <a:effectLst/>
              </a:rPr>
              <a:t>MenACWY</a:t>
            </a:r>
            <a:r>
              <a:rPr lang="en-US" sz="1800" b="0" i="0" dirty="0">
                <a:effectLst/>
              </a:rPr>
              <a:t>: Menactra removed; information on use of newly licensed Penbraya included. </a:t>
            </a:r>
          </a:p>
          <a:p>
            <a:r>
              <a:rPr lang="en-US" sz="1800" b="0" i="0" dirty="0">
                <a:effectLst/>
              </a:rPr>
              <a:t>• </a:t>
            </a:r>
            <a:r>
              <a:rPr lang="en-US" sz="1800" b="1" i="0" dirty="0">
                <a:effectLst/>
              </a:rPr>
              <a:t>MenB</a:t>
            </a:r>
            <a:r>
              <a:rPr lang="en-US" sz="1800" b="0" i="0" dirty="0">
                <a:effectLst/>
              </a:rPr>
              <a:t>: Note summarizing recommendations for Penbraya added; resource link for </a:t>
            </a:r>
            <a:r>
              <a:rPr lang="en-US" sz="1800" dirty="0"/>
              <a:t>providers and </a:t>
            </a:r>
            <a:r>
              <a:rPr lang="en-US" sz="1800" b="0" i="0" dirty="0">
                <a:effectLst/>
              </a:rPr>
              <a:t>shared clinical decision making for MenB added.</a:t>
            </a:r>
          </a:p>
          <a:p>
            <a:pPr algn="l"/>
            <a:endParaRPr lang="en-US" dirty="0"/>
          </a:p>
        </p:txBody>
      </p:sp>
      <p:sp>
        <p:nvSpPr>
          <p:cNvPr id="50" name="Content Placeholder 3">
            <a:extLst>
              <a:ext uri="{FF2B5EF4-FFF2-40B4-BE49-F238E27FC236}">
                <a16:creationId xmlns:a16="http://schemas.microsoft.com/office/drawing/2014/main" id="{C9CA9644-E31B-1A4C-9FBE-BE82F7CDBE61}"/>
              </a:ext>
            </a:extLst>
          </p:cNvPr>
          <p:cNvSpPr>
            <a:spLocks noGrp="1"/>
          </p:cNvSpPr>
          <p:nvPr>
            <p:ph sz="half" idx="10"/>
          </p:nvPr>
        </p:nvSpPr>
        <p:spPr>
          <a:xfrm>
            <a:off x="838200" y="1648919"/>
            <a:ext cx="4728148" cy="4512038"/>
          </a:xfrm>
        </p:spPr>
        <p:txBody>
          <a:bodyPr>
            <a:normAutofit fontScale="25000" lnSpcReduction="20000"/>
          </a:bodyPr>
          <a:lstStyle/>
          <a:p>
            <a:endParaRPr lang="en-US" sz="1600" b="0" i="0" dirty="0">
              <a:effectLst/>
            </a:endParaRPr>
          </a:p>
          <a:p>
            <a:pPr algn="l"/>
            <a:r>
              <a:rPr lang="en-US" sz="7200" b="0" i="0" dirty="0">
                <a:effectLst/>
              </a:rPr>
              <a:t>• </a:t>
            </a:r>
            <a:r>
              <a:rPr lang="en-US" sz="7200" b="1" i="0" dirty="0">
                <a:effectLst/>
              </a:rPr>
              <a:t>Additional information:</a:t>
            </a:r>
            <a:r>
              <a:rPr lang="en-US" sz="7200" b="0" i="0" dirty="0">
                <a:effectLst/>
              </a:rPr>
              <a:t> Text for vaccine injury compensation revised to add Mpox and RSV to the list of vaccines not covered by the National Vaccine Injury Compensation Program. Mpox is covered by the Countermeasures Injury Compensation Program.</a:t>
            </a:r>
          </a:p>
          <a:p>
            <a:r>
              <a:rPr lang="en-US" sz="7200" b="0" i="0" dirty="0">
                <a:effectLst/>
              </a:rPr>
              <a:t>• </a:t>
            </a:r>
            <a:r>
              <a:rPr lang="en-US" sz="7200" b="1" i="0" dirty="0">
                <a:effectLst/>
              </a:rPr>
              <a:t>COVID-19:</a:t>
            </a:r>
            <a:r>
              <a:rPr lang="en-US" sz="7200" b="0" i="0" dirty="0">
                <a:effectLst/>
              </a:rPr>
              <a:t> Language revised to reflect the current COVID-19 vaccination recommendations for children and adolescents;</a:t>
            </a:r>
            <a:r>
              <a:rPr lang="en-US" sz="7200" dirty="0"/>
              <a:t> </a:t>
            </a:r>
            <a:r>
              <a:rPr lang="en-US" sz="7200" b="0" i="0" dirty="0">
                <a:effectLst/>
              </a:rPr>
              <a:t>hyperlinks to current COVID-19 vaccination schedules and EUA indications included.</a:t>
            </a:r>
          </a:p>
          <a:p>
            <a:r>
              <a:rPr lang="en-US" sz="7200" b="0" i="0" dirty="0">
                <a:effectLst/>
              </a:rPr>
              <a:t>• </a:t>
            </a:r>
            <a:r>
              <a:rPr lang="en-US" sz="7200" b="1" i="0" dirty="0">
                <a:effectLst/>
              </a:rPr>
              <a:t>DTaP:</a:t>
            </a:r>
            <a:r>
              <a:rPr lang="en-US" sz="7200" b="0" i="0" dirty="0">
                <a:effectLst/>
              </a:rPr>
              <a:t> Language revised to clarify primary and booster doses.</a:t>
            </a:r>
          </a:p>
          <a:p>
            <a:r>
              <a:rPr lang="en-US" sz="7200" b="0" i="0" dirty="0">
                <a:effectLst/>
              </a:rPr>
              <a:t>• </a:t>
            </a:r>
            <a:r>
              <a:rPr lang="en-US" sz="7200" b="1" i="0" dirty="0">
                <a:effectLst/>
              </a:rPr>
              <a:t>HPV:</a:t>
            </a:r>
            <a:r>
              <a:rPr lang="en-US" sz="7200" b="0" i="0" dirty="0">
                <a:effectLst/>
              </a:rPr>
              <a:t> recommendation for interrupted schedules removed fro</a:t>
            </a:r>
            <a:r>
              <a:rPr lang="en-US" sz="7200" dirty="0"/>
              <a:t>m </a:t>
            </a:r>
            <a:r>
              <a:rPr lang="en-US" sz="7200" i="1" dirty="0"/>
              <a:t>Routine vaccination</a:t>
            </a:r>
            <a:r>
              <a:rPr lang="en-US" sz="7200" dirty="0"/>
              <a:t> section</a:t>
            </a:r>
            <a:r>
              <a:rPr lang="en-US" sz="7200" b="0" i="0" dirty="0">
                <a:effectLst/>
              </a:rPr>
              <a:t>; wording added to improve clarity on bullet point regarding when no additional doses needed.</a:t>
            </a:r>
          </a:p>
          <a:p>
            <a:endParaRPr lang="en-US" sz="1600" dirty="0"/>
          </a:p>
        </p:txBody>
      </p:sp>
      <p:sp>
        <p:nvSpPr>
          <p:cNvPr id="4" name="TextBox 3">
            <a:extLst>
              <a:ext uri="{FF2B5EF4-FFF2-40B4-BE49-F238E27FC236}">
                <a16:creationId xmlns:a16="http://schemas.microsoft.com/office/drawing/2014/main" id="{859FE144-B822-EE8B-21C9-E1152EE16BE4}"/>
              </a:ext>
            </a:extLst>
          </p:cNvPr>
          <p:cNvSpPr txBox="1"/>
          <p:nvPr/>
        </p:nvSpPr>
        <p:spPr>
          <a:xfrm>
            <a:off x="0" y="6611779"/>
            <a:ext cx="6625653"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 6-10     </a:t>
            </a: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153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937F-F0F4-120A-6F4F-AB3BD5AB1862}"/>
              </a:ext>
            </a:extLst>
          </p:cNvPr>
          <p:cNvSpPr>
            <a:spLocks noGrp="1"/>
          </p:cNvSpPr>
          <p:nvPr>
            <p:ph type="title"/>
          </p:nvPr>
        </p:nvSpPr>
        <p:spPr/>
        <p:txBody>
          <a:bodyPr/>
          <a:lstStyle/>
          <a:p>
            <a:r>
              <a:rPr lang="en-US" dirty="0"/>
              <a:t>Immunization Schedule Notes Section Update</a:t>
            </a:r>
          </a:p>
        </p:txBody>
      </p:sp>
      <p:sp>
        <p:nvSpPr>
          <p:cNvPr id="3" name="Content Placeholder 2">
            <a:extLst>
              <a:ext uri="{FF2B5EF4-FFF2-40B4-BE49-F238E27FC236}">
                <a16:creationId xmlns:a16="http://schemas.microsoft.com/office/drawing/2014/main" id="{789D2D9B-457C-EEA6-D7AA-07BA918C3212}"/>
              </a:ext>
            </a:extLst>
          </p:cNvPr>
          <p:cNvSpPr>
            <a:spLocks noGrp="1"/>
          </p:cNvSpPr>
          <p:nvPr>
            <p:ph sz="half" idx="2"/>
          </p:nvPr>
        </p:nvSpPr>
        <p:spPr/>
        <p:txBody>
          <a:bodyPr/>
          <a:lstStyle/>
          <a:p>
            <a:r>
              <a:rPr lang="en-US" b="0" i="0" dirty="0">
                <a:effectLst/>
              </a:rPr>
              <a:t>• </a:t>
            </a:r>
            <a:r>
              <a:rPr lang="en-US" b="1" i="0" dirty="0">
                <a:effectLst/>
              </a:rPr>
              <a:t>RSV-</a:t>
            </a:r>
            <a:r>
              <a:rPr lang="en-US" b="1" i="0" dirty="0" err="1">
                <a:effectLst/>
              </a:rPr>
              <a:t>mAb</a:t>
            </a:r>
            <a:r>
              <a:rPr lang="en-US" b="0" i="0" dirty="0">
                <a:effectLst/>
              </a:rPr>
              <a:t>: New section added on the use of nirsevimab in infants and young children.</a:t>
            </a:r>
          </a:p>
          <a:p>
            <a:pPr algn="l"/>
            <a:r>
              <a:rPr lang="en-US" b="0" i="0" dirty="0">
                <a:effectLst/>
              </a:rPr>
              <a:t>• </a:t>
            </a:r>
            <a:r>
              <a:rPr lang="en-US" b="1" i="0" dirty="0">
                <a:effectLst/>
              </a:rPr>
              <a:t>RSV</a:t>
            </a:r>
            <a:r>
              <a:rPr lang="en-US" b="0" i="0" dirty="0">
                <a:effectLst/>
              </a:rPr>
              <a:t>: New section added with recommendations for maternal RSV vaccination with Abrysvo using seasonal administration. </a:t>
            </a:r>
          </a:p>
          <a:p>
            <a:pPr algn="l"/>
            <a:r>
              <a:rPr lang="en-US" b="0" i="0" dirty="0">
                <a:effectLst/>
              </a:rPr>
              <a:t>• </a:t>
            </a:r>
            <a:r>
              <a:rPr lang="en-US" b="1" i="0" dirty="0">
                <a:effectLst/>
              </a:rPr>
              <a:t>Tdap</a:t>
            </a:r>
            <a:r>
              <a:rPr lang="en-US" b="0" i="0" dirty="0">
                <a:effectLst/>
              </a:rPr>
              <a:t>: </a:t>
            </a:r>
            <a:r>
              <a:rPr lang="en-US" b="0" i="1" dirty="0">
                <a:effectLst/>
              </a:rPr>
              <a:t>Routine vaccination </a:t>
            </a:r>
            <a:r>
              <a:rPr lang="en-US" b="0" i="0" dirty="0">
                <a:effectLst/>
              </a:rPr>
              <a:t>and </a:t>
            </a:r>
            <a:r>
              <a:rPr lang="en-US" b="0" i="1" dirty="0">
                <a:effectLst/>
              </a:rPr>
              <a:t>Catch-up vaccination</a:t>
            </a:r>
            <a:r>
              <a:rPr lang="en-US" b="0" i="0" dirty="0">
                <a:effectLst/>
              </a:rPr>
              <a:t> sections revised to clarify that Tdap dose recommended at age 11–12 years is adolescent booster dose.</a:t>
            </a:r>
          </a:p>
          <a:p>
            <a:endParaRPr lang="en-US" dirty="0"/>
          </a:p>
        </p:txBody>
      </p:sp>
      <p:sp>
        <p:nvSpPr>
          <p:cNvPr id="4" name="Content Placeholder 3">
            <a:extLst>
              <a:ext uri="{FF2B5EF4-FFF2-40B4-BE49-F238E27FC236}">
                <a16:creationId xmlns:a16="http://schemas.microsoft.com/office/drawing/2014/main" id="{DD371DD6-98DC-A08A-596A-E853574C27E3}"/>
              </a:ext>
            </a:extLst>
          </p:cNvPr>
          <p:cNvSpPr>
            <a:spLocks noGrp="1"/>
          </p:cNvSpPr>
          <p:nvPr>
            <p:ph sz="half" idx="10"/>
          </p:nvPr>
        </p:nvSpPr>
        <p:spPr/>
        <p:txBody>
          <a:bodyPr/>
          <a:lstStyle/>
          <a:p>
            <a:r>
              <a:rPr lang="en-US" b="0" i="0" dirty="0">
                <a:effectLst/>
              </a:rPr>
              <a:t>• </a:t>
            </a:r>
            <a:r>
              <a:rPr lang="en-US" b="1" i="0" dirty="0">
                <a:effectLst/>
              </a:rPr>
              <a:t>Mpox:</a:t>
            </a:r>
            <a:r>
              <a:rPr lang="en-US" b="0" i="0" dirty="0">
                <a:effectLst/>
              </a:rPr>
              <a:t> New section with recommendations for use of Jynneos in adolescents aged 18 years added.</a:t>
            </a:r>
          </a:p>
          <a:p>
            <a:r>
              <a:rPr lang="en-US" b="0" i="0" dirty="0">
                <a:effectLst/>
              </a:rPr>
              <a:t>• </a:t>
            </a:r>
            <a:r>
              <a:rPr lang="en-US" b="1" i="0" dirty="0">
                <a:effectLst/>
              </a:rPr>
              <a:t>Pneumococcal:</a:t>
            </a:r>
            <a:r>
              <a:rPr lang="en-US" b="0" i="0" dirty="0">
                <a:effectLst/>
              </a:rPr>
              <a:t> Sections updated with new recommendations for use of PCV15, PCV20, and PPSV23; PCV13 deleted; medical conditions added to list </a:t>
            </a:r>
            <a:r>
              <a:rPr lang="en-US" dirty="0"/>
              <a:t>for </a:t>
            </a:r>
            <a:r>
              <a:rPr lang="en-US" b="0" i="0" dirty="0">
                <a:effectLst/>
              </a:rPr>
              <a:t>increased risk of invasive pneumococcal disease.</a:t>
            </a:r>
          </a:p>
          <a:p>
            <a:r>
              <a:rPr lang="en-US" b="0" i="0" dirty="0">
                <a:effectLst/>
              </a:rPr>
              <a:t>• </a:t>
            </a:r>
            <a:r>
              <a:rPr lang="en-US" b="1" i="0" dirty="0">
                <a:effectLst/>
              </a:rPr>
              <a:t>Poliovirus:</a:t>
            </a:r>
            <a:r>
              <a:rPr lang="en-US" b="0" i="0" dirty="0">
                <a:effectLst/>
              </a:rPr>
              <a:t> New language added and updated recommendations for adolescents aged 18 years to </a:t>
            </a:r>
            <a:r>
              <a:rPr lang="en-US" b="0" i="1" dirty="0">
                <a:effectLst/>
              </a:rPr>
              <a:t>Catch-up vaccination </a:t>
            </a:r>
            <a:r>
              <a:rPr lang="en-US" b="0" i="0" dirty="0">
                <a:effectLst/>
              </a:rPr>
              <a:t>section; </a:t>
            </a:r>
            <a:r>
              <a:rPr lang="en-US" b="0" i="1" dirty="0">
                <a:effectLst/>
              </a:rPr>
              <a:t>Special situations </a:t>
            </a:r>
            <a:r>
              <a:rPr lang="en-US" b="0" i="0" dirty="0">
                <a:effectLst/>
              </a:rPr>
              <a:t>section revised with criteria for one-time, lifetime IPV booster. </a:t>
            </a:r>
          </a:p>
          <a:p>
            <a:endParaRPr lang="en-US" sz="1800" b="0" i="0" dirty="0">
              <a:effectLst/>
            </a:endParaRPr>
          </a:p>
          <a:p>
            <a:endParaRPr lang="en-US" dirty="0"/>
          </a:p>
        </p:txBody>
      </p:sp>
      <p:sp>
        <p:nvSpPr>
          <p:cNvPr id="6" name="TextBox 5">
            <a:extLst>
              <a:ext uri="{FF2B5EF4-FFF2-40B4-BE49-F238E27FC236}">
                <a16:creationId xmlns:a16="http://schemas.microsoft.com/office/drawing/2014/main" id="{70F156DF-087A-77CE-2D77-42FF2F382687}"/>
              </a:ext>
            </a:extLst>
          </p:cNvPr>
          <p:cNvSpPr txBox="1"/>
          <p:nvPr/>
        </p:nvSpPr>
        <p:spPr>
          <a:xfrm>
            <a:off x="0" y="6611779"/>
            <a:ext cx="6831106"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 6-10     </a:t>
            </a: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7858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347BE433-6624-ACE7-0B53-53ECC6883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888" y="86868"/>
            <a:ext cx="8529087" cy="6590658"/>
          </a:xfrm>
          <a:prstGeom prst="rect">
            <a:avLst/>
          </a:prstGeom>
        </p:spPr>
      </p:pic>
      <p:sp>
        <p:nvSpPr>
          <p:cNvPr id="3" name="Rectangle 2">
            <a:extLst>
              <a:ext uri="{FF2B5EF4-FFF2-40B4-BE49-F238E27FC236}">
                <a16:creationId xmlns:a16="http://schemas.microsoft.com/office/drawing/2014/main" id="{26DAEDAF-1398-FB4A-A5F4-739281274D8F}"/>
              </a:ext>
            </a:extLst>
          </p:cNvPr>
          <p:cNvSpPr/>
          <p:nvPr/>
        </p:nvSpPr>
        <p:spPr>
          <a:xfrm>
            <a:off x="1892025" y="1239253"/>
            <a:ext cx="8286691" cy="19250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A1122826-D99F-8A4C-BE45-2FBA0510500E}"/>
              </a:ext>
            </a:extLst>
          </p:cNvPr>
          <p:cNvSpPr/>
          <p:nvPr/>
        </p:nvSpPr>
        <p:spPr>
          <a:xfrm>
            <a:off x="914400" y="745958"/>
            <a:ext cx="856488" cy="12031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5562C82-062E-1DAB-BD34-587955DA105F}"/>
              </a:ext>
            </a:extLst>
          </p:cNvPr>
          <p:cNvSpPr/>
          <p:nvPr/>
        </p:nvSpPr>
        <p:spPr>
          <a:xfrm>
            <a:off x="1770888" y="986588"/>
            <a:ext cx="1056533" cy="25266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F8809B-8207-8AF6-B2C1-2F68533D3032}"/>
              </a:ext>
            </a:extLst>
          </p:cNvPr>
          <p:cNvSpPr txBox="1"/>
          <p:nvPr/>
        </p:nvSpPr>
        <p:spPr>
          <a:xfrm>
            <a:off x="0" y="6611779"/>
            <a:ext cx="6093994"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506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25838B41-2EBF-6D2B-0B32-9A9EC187C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462" y="382275"/>
            <a:ext cx="7928811" cy="6126809"/>
          </a:xfrm>
          <a:prstGeom prst="rect">
            <a:avLst/>
          </a:prstGeom>
        </p:spPr>
      </p:pic>
      <p:sp>
        <p:nvSpPr>
          <p:cNvPr id="4" name="TextBox 3">
            <a:extLst>
              <a:ext uri="{FF2B5EF4-FFF2-40B4-BE49-F238E27FC236}">
                <a16:creationId xmlns:a16="http://schemas.microsoft.com/office/drawing/2014/main" id="{D9103402-76A6-DE19-5D0F-372DF0A6F633}"/>
              </a:ext>
            </a:extLst>
          </p:cNvPr>
          <p:cNvSpPr txBox="1"/>
          <p:nvPr/>
        </p:nvSpPr>
        <p:spPr>
          <a:xfrm>
            <a:off x="0" y="6611779"/>
            <a:ext cx="6093994"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Straight Arrow Connector 6">
            <a:extLst>
              <a:ext uri="{FF2B5EF4-FFF2-40B4-BE49-F238E27FC236}">
                <a16:creationId xmlns:a16="http://schemas.microsoft.com/office/drawing/2014/main" id="{077E6AAD-34B3-DC92-ECA6-3EB5069646A9}"/>
              </a:ext>
            </a:extLst>
          </p:cNvPr>
          <p:cNvCxnSpPr/>
          <p:nvPr/>
        </p:nvCxnSpPr>
        <p:spPr>
          <a:xfrm>
            <a:off x="1600200" y="1528011"/>
            <a:ext cx="73392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DF11A0F-6679-058E-6395-07CD1DB6276C}"/>
              </a:ext>
            </a:extLst>
          </p:cNvPr>
          <p:cNvSpPr/>
          <p:nvPr/>
        </p:nvSpPr>
        <p:spPr>
          <a:xfrm>
            <a:off x="2181727" y="3657624"/>
            <a:ext cx="7724273" cy="168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CDA1E6C-79AF-E6E9-0A08-1EAEF2FFA23E}"/>
              </a:ext>
            </a:extLst>
          </p:cNvPr>
          <p:cNvCxnSpPr/>
          <p:nvPr/>
        </p:nvCxnSpPr>
        <p:spPr>
          <a:xfrm>
            <a:off x="1852863" y="3308684"/>
            <a:ext cx="48126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EE335F-230C-703A-7910-E462BF5D3758}"/>
              </a:ext>
            </a:extLst>
          </p:cNvPr>
          <p:cNvCxnSpPr/>
          <p:nvPr/>
        </p:nvCxnSpPr>
        <p:spPr>
          <a:xfrm>
            <a:off x="3248526" y="1896828"/>
            <a:ext cx="33688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084CF84-F5A9-71CA-D288-93E9445633C0}"/>
              </a:ext>
            </a:extLst>
          </p:cNvPr>
          <p:cNvSpPr/>
          <p:nvPr/>
        </p:nvSpPr>
        <p:spPr>
          <a:xfrm>
            <a:off x="2181727" y="4388774"/>
            <a:ext cx="7724273" cy="26744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9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07B2D-C571-6499-BD82-011D45D006AF}"/>
              </a:ext>
            </a:extLst>
          </p:cNvPr>
          <p:cNvPicPr>
            <a:picLocks noChangeAspect="1"/>
          </p:cNvPicPr>
          <p:nvPr/>
        </p:nvPicPr>
        <p:blipFill>
          <a:blip r:embed="rId3"/>
          <a:stretch>
            <a:fillRect/>
          </a:stretch>
        </p:blipFill>
        <p:spPr>
          <a:xfrm>
            <a:off x="2067649" y="335499"/>
            <a:ext cx="8056701" cy="6187002"/>
          </a:xfrm>
          <a:prstGeom prst="rect">
            <a:avLst/>
          </a:prstGeom>
        </p:spPr>
      </p:pic>
      <p:sp>
        <p:nvSpPr>
          <p:cNvPr id="4" name="Rectangle 3">
            <a:extLst>
              <a:ext uri="{FF2B5EF4-FFF2-40B4-BE49-F238E27FC236}">
                <a16:creationId xmlns:a16="http://schemas.microsoft.com/office/drawing/2014/main" id="{34D1DC8B-D461-60EB-CDCE-5C242A6B3A8A}"/>
              </a:ext>
            </a:extLst>
          </p:cNvPr>
          <p:cNvSpPr/>
          <p:nvPr/>
        </p:nvSpPr>
        <p:spPr>
          <a:xfrm>
            <a:off x="2067649" y="1112808"/>
            <a:ext cx="8056701" cy="3623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36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B30D54-C54C-4567-B02C-950AF0913B1E}"/>
              </a:ext>
            </a:extLst>
          </p:cNvPr>
          <p:cNvSpPr>
            <a:spLocks noGrp="1"/>
          </p:cNvSpPr>
          <p:nvPr>
            <p:ph type="title"/>
          </p:nvPr>
        </p:nvSpPr>
        <p:spPr/>
        <p:txBody>
          <a:bodyPr/>
          <a:lstStyle/>
          <a:p>
            <a:r>
              <a:rPr lang="en-US" dirty="0"/>
              <a:t>What Does It All Mean?</a:t>
            </a:r>
          </a:p>
        </p:txBody>
      </p:sp>
      <p:sp>
        <p:nvSpPr>
          <p:cNvPr id="6" name="Content Placeholder 5">
            <a:extLst>
              <a:ext uri="{FF2B5EF4-FFF2-40B4-BE49-F238E27FC236}">
                <a16:creationId xmlns:a16="http://schemas.microsoft.com/office/drawing/2014/main" id="{CE71B5E9-2D8D-4129-9DC5-ADCC306AAB80}"/>
              </a:ext>
            </a:extLst>
          </p:cNvPr>
          <p:cNvSpPr>
            <a:spLocks noGrp="1"/>
          </p:cNvSpPr>
          <p:nvPr>
            <p:ph sz="quarter" idx="10"/>
          </p:nvPr>
        </p:nvSpPr>
        <p:spPr/>
        <p:txBody>
          <a:bodyPr/>
          <a:lstStyle/>
          <a:p>
            <a:pPr>
              <a:lnSpc>
                <a:spcPct val="100000"/>
              </a:lnSpc>
              <a:spcBef>
                <a:spcPts val="200"/>
              </a:spcBef>
              <a:buClr>
                <a:srgbClr val="FFFFFF"/>
              </a:buClr>
              <a:buSzPct val="70000"/>
              <a:defRPr/>
            </a:pPr>
            <a:r>
              <a:rPr lang="en-US" sz="2400" b="1" dirty="0"/>
              <a:t>Indication: </a:t>
            </a:r>
            <a:r>
              <a:rPr lang="en-US" sz="2400" dirty="0"/>
              <a:t>Information about the appropriate use of the vaccine</a:t>
            </a:r>
            <a:endParaRPr lang="en-US" sz="2400" b="1" dirty="0"/>
          </a:p>
          <a:p>
            <a:pPr>
              <a:lnSpc>
                <a:spcPct val="100000"/>
              </a:lnSpc>
              <a:spcBef>
                <a:spcPts val="200"/>
              </a:spcBef>
              <a:buClr>
                <a:srgbClr val="FFFFFF"/>
              </a:buClr>
              <a:buSzPct val="70000"/>
              <a:defRPr/>
            </a:pPr>
            <a:endParaRPr lang="en-US" sz="2400" b="1" dirty="0"/>
          </a:p>
          <a:p>
            <a:pPr>
              <a:lnSpc>
                <a:spcPct val="100000"/>
              </a:lnSpc>
              <a:spcBef>
                <a:spcPts val="200"/>
              </a:spcBef>
              <a:buClr>
                <a:srgbClr val="FFFFFF"/>
              </a:buClr>
              <a:buSzPct val="70000"/>
              <a:defRPr/>
            </a:pPr>
            <a:r>
              <a:rPr lang="en-US" sz="2400" b="1" dirty="0"/>
              <a:t>Recommendation: </a:t>
            </a:r>
            <a:r>
              <a:rPr lang="en-US" sz="2400" dirty="0"/>
              <a:t>ACIP statement that broadens and further delineates the indication found in the package insert</a:t>
            </a:r>
            <a:br>
              <a:rPr lang="en-US" sz="2400" dirty="0"/>
            </a:br>
            <a:endParaRPr lang="en-US" sz="2400" dirty="0"/>
          </a:p>
          <a:p>
            <a:pPr>
              <a:lnSpc>
                <a:spcPct val="100000"/>
              </a:lnSpc>
              <a:spcBef>
                <a:spcPts val="200"/>
              </a:spcBef>
              <a:buClr>
                <a:srgbClr val="FFFFFF"/>
              </a:buClr>
              <a:buSzPct val="70000"/>
              <a:defRPr/>
            </a:pPr>
            <a:r>
              <a:rPr lang="en-US" sz="2400" dirty="0"/>
              <a:t>-Basis for standards for best practice</a:t>
            </a:r>
            <a:endParaRPr lang="en-US" sz="2400" b="1" dirty="0"/>
          </a:p>
          <a:p>
            <a:pPr>
              <a:lnSpc>
                <a:spcPct val="100000"/>
              </a:lnSpc>
              <a:spcBef>
                <a:spcPts val="200"/>
              </a:spcBef>
              <a:buClr>
                <a:srgbClr val="FFFFFF"/>
              </a:buClr>
              <a:buSzPct val="70000"/>
              <a:defRPr/>
            </a:pPr>
            <a:endParaRPr lang="en-US" sz="2400" b="1" dirty="0"/>
          </a:p>
          <a:p>
            <a:pPr>
              <a:lnSpc>
                <a:spcPct val="100000"/>
              </a:lnSpc>
              <a:spcBef>
                <a:spcPts val="200"/>
              </a:spcBef>
              <a:buClr>
                <a:srgbClr val="FFFFFF"/>
              </a:buClr>
              <a:buSzPct val="70000"/>
              <a:defRPr/>
            </a:pPr>
            <a:r>
              <a:rPr lang="en-US" sz="2400" b="1" dirty="0"/>
              <a:t>Requirement: </a:t>
            </a:r>
            <a:r>
              <a:rPr lang="en-US" sz="2400" dirty="0"/>
              <a:t>Mandate by a state that a vaccine must be administered and documented before entrance to childcare and/or school</a:t>
            </a:r>
          </a:p>
          <a:p>
            <a:endParaRPr lang="en-US" dirty="0"/>
          </a:p>
        </p:txBody>
      </p:sp>
    </p:spTree>
    <p:extLst>
      <p:ext uri="{BB962C8B-B14F-4D97-AF65-F5344CB8AC3E}">
        <p14:creationId xmlns:p14="http://schemas.microsoft.com/office/powerpoint/2010/main" val="2423439312"/>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40B8FF-1FBF-E0F5-3AF0-B7E36AD8B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4D0F6-F37A-8129-3B59-C63192FB648C}"/>
              </a:ext>
            </a:extLst>
          </p:cNvPr>
          <p:cNvSpPr>
            <a:spLocks noGrp="1"/>
          </p:cNvSpPr>
          <p:nvPr>
            <p:ph type="title"/>
          </p:nvPr>
        </p:nvSpPr>
        <p:spPr/>
        <p:txBody>
          <a:bodyPr/>
          <a:lstStyle/>
          <a:p>
            <a:r>
              <a:rPr lang="en-US" dirty="0"/>
              <a:t>What is Shared Clinical Decision Making?</a:t>
            </a:r>
          </a:p>
        </p:txBody>
      </p:sp>
      <p:sp>
        <p:nvSpPr>
          <p:cNvPr id="3" name="Content Placeholder 2">
            <a:extLst>
              <a:ext uri="{FF2B5EF4-FFF2-40B4-BE49-F238E27FC236}">
                <a16:creationId xmlns:a16="http://schemas.microsoft.com/office/drawing/2014/main" id="{F7709D06-131F-2974-9055-DDB0DA047C6C}"/>
              </a:ext>
            </a:extLst>
          </p:cNvPr>
          <p:cNvSpPr>
            <a:spLocks noGrp="1"/>
          </p:cNvSpPr>
          <p:nvPr>
            <p:ph sz="quarter" idx="10"/>
          </p:nvPr>
        </p:nvSpPr>
        <p:spPr/>
        <p:txBody>
          <a:bodyPr/>
          <a:lstStyle/>
          <a:p>
            <a:r>
              <a:rPr lang="en-US" sz="2800" b="1" dirty="0"/>
              <a:t>Shared clinical decision making </a:t>
            </a:r>
            <a:r>
              <a:rPr lang="en-US" sz="2800" dirty="0"/>
              <a:t>is a process in which the health care provider and patient or parent/guardian work together to make </a:t>
            </a:r>
            <a:r>
              <a:rPr lang="en-US" sz="2800" b="1" dirty="0"/>
              <a:t>decisions</a:t>
            </a:r>
            <a:r>
              <a:rPr lang="en-US" sz="2800" dirty="0"/>
              <a:t> based on </a:t>
            </a:r>
            <a:r>
              <a:rPr lang="en-US" sz="2800" b="1" dirty="0"/>
              <a:t>clinical</a:t>
            </a:r>
            <a:r>
              <a:rPr lang="en-US" sz="2800" dirty="0"/>
              <a:t> evidence and is individually based.</a:t>
            </a:r>
            <a:endParaRPr lang="en-US" sz="2800" b="1" dirty="0"/>
          </a:p>
        </p:txBody>
      </p:sp>
      <p:sp>
        <p:nvSpPr>
          <p:cNvPr id="4" name="Text Placeholder 3">
            <a:extLst>
              <a:ext uri="{FF2B5EF4-FFF2-40B4-BE49-F238E27FC236}">
                <a16:creationId xmlns:a16="http://schemas.microsoft.com/office/drawing/2014/main" id="{F58B6F0D-B84A-74AE-BCC8-F0B211D5FE0C}"/>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hlinkClick r:id="rId4"/>
              </a:rPr>
              <a:t>https://www.cdc.gov/vaccines/acip/acip-scdm-faqs.html</a:t>
            </a:r>
            <a:r>
              <a:rPr lang="en-US" sz="1000" dirty="0">
                <a:latin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120043528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677BEB-21CF-45A0-8724-CA51A9FC456A}"/>
              </a:ext>
            </a:extLst>
          </p:cNvPr>
          <p:cNvSpPr>
            <a:spLocks noGrp="1"/>
          </p:cNvSpPr>
          <p:nvPr>
            <p:ph type="title"/>
          </p:nvPr>
        </p:nvSpPr>
        <p:spPr/>
        <p:txBody>
          <a:bodyPr/>
          <a:lstStyle/>
          <a:p>
            <a:r>
              <a:rPr lang="en-US" dirty="0"/>
              <a:t>General Best Practice Guidelines</a:t>
            </a:r>
          </a:p>
        </p:txBody>
      </p:sp>
      <p:sp>
        <p:nvSpPr>
          <p:cNvPr id="7" name="Content Placeholder 6">
            <a:extLst>
              <a:ext uri="{FF2B5EF4-FFF2-40B4-BE49-F238E27FC236}">
                <a16:creationId xmlns:a16="http://schemas.microsoft.com/office/drawing/2014/main" id="{4DD54B9D-7859-4C93-8DE6-93260AE0F327}"/>
              </a:ext>
            </a:extLst>
          </p:cNvPr>
          <p:cNvSpPr>
            <a:spLocks noGrp="1"/>
          </p:cNvSpPr>
          <p:nvPr>
            <p:ph sz="quarter" idx="10"/>
          </p:nvPr>
        </p:nvSpPr>
        <p:spPr/>
        <p:txBody>
          <a:bodyPr/>
          <a:lstStyle/>
          <a:p>
            <a:r>
              <a:rPr lang="en-US" sz="2200" dirty="0"/>
              <a:t>Timing and Spacing of Immunobiologics</a:t>
            </a:r>
          </a:p>
          <a:p>
            <a:r>
              <a:rPr lang="en-US" sz="2200" dirty="0"/>
              <a:t>Contraindications and Precautions</a:t>
            </a:r>
          </a:p>
          <a:p>
            <a:r>
              <a:rPr lang="en-US" sz="2200" dirty="0"/>
              <a:t>Preventing and Managing Adverse Reactions</a:t>
            </a:r>
          </a:p>
          <a:p>
            <a:r>
              <a:rPr lang="en-US" sz="2200" dirty="0"/>
              <a:t>Vaccine Administration</a:t>
            </a:r>
          </a:p>
          <a:p>
            <a:r>
              <a:rPr lang="en-US" sz="2200" dirty="0"/>
              <a:t>Storage and Handling of Immunobiologics</a:t>
            </a:r>
          </a:p>
          <a:p>
            <a:r>
              <a:rPr lang="en-US" sz="2200" dirty="0"/>
              <a:t>Altered Immunocompetence</a:t>
            </a:r>
          </a:p>
          <a:p>
            <a:r>
              <a:rPr lang="en-US" sz="2200" dirty="0"/>
              <a:t>Special Situations</a:t>
            </a:r>
          </a:p>
          <a:p>
            <a:r>
              <a:rPr lang="en-US" sz="2200" dirty="0"/>
              <a:t>Vaccination Records</a:t>
            </a:r>
          </a:p>
          <a:p>
            <a:r>
              <a:rPr lang="en-US" sz="2200" dirty="0"/>
              <a:t>Vaccination Programs</a:t>
            </a:r>
          </a:p>
          <a:p>
            <a:r>
              <a:rPr lang="en-US" sz="2200" dirty="0"/>
              <a:t>Vaccine Information Sources</a:t>
            </a:r>
          </a:p>
          <a:p>
            <a:endParaRPr lang="en-US" dirty="0"/>
          </a:p>
        </p:txBody>
      </p:sp>
      <p:sp>
        <p:nvSpPr>
          <p:cNvPr id="8" name="Text Placeholder 7">
            <a:extLst>
              <a:ext uri="{FF2B5EF4-FFF2-40B4-BE49-F238E27FC236}">
                <a16:creationId xmlns:a16="http://schemas.microsoft.com/office/drawing/2014/main" id="{9827CB27-A9F5-4C1B-A841-176E37C49B37}"/>
              </a:ext>
            </a:extLst>
          </p:cNvPr>
          <p:cNvSpPr>
            <a:spLocks noGrp="1"/>
          </p:cNvSpPr>
          <p:nvPr>
            <p:ph type="body" sz="quarter" idx="11"/>
          </p:nvPr>
        </p:nvSpPr>
        <p:spPr>
          <a:xfrm>
            <a:off x="838200" y="6332276"/>
            <a:ext cx="4948238" cy="280348"/>
          </a:xfrm>
        </p:spPr>
        <p:txBody>
          <a:bodyPr/>
          <a:lstStyle/>
          <a:p>
            <a:r>
              <a:rPr lang="en-US" sz="1000" dirty="0">
                <a:latin typeface="Segoe UI" panose="020B0502040204020203" pitchFamily="34" charset="0"/>
                <a:cs typeface="Segoe UI" panose="020B0502040204020203" pitchFamily="34" charset="0"/>
                <a:hlinkClick r:id="rId4"/>
              </a:rPr>
              <a:t>https://www.cdc.gov/vaccines/hcp/acip-recs/general-recs/index.html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02326395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A082-D80D-4B70-977A-8760A170CB9C}"/>
              </a:ext>
            </a:extLst>
          </p:cNvPr>
          <p:cNvSpPr>
            <a:spLocks noGrp="1"/>
          </p:cNvSpPr>
          <p:nvPr>
            <p:ph type="title"/>
          </p:nvPr>
        </p:nvSpPr>
        <p:spPr>
          <a:xfrm>
            <a:off x="838200" y="246324"/>
            <a:ext cx="10515600" cy="1146815"/>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Diphtheria, Tetanus, and Pertussis Vaccines</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(DTaP &amp; Tdap)</a:t>
            </a:r>
            <a:endParaRPr lang="en-US" dirty="0"/>
          </a:p>
        </p:txBody>
      </p:sp>
      <p:sp>
        <p:nvSpPr>
          <p:cNvPr id="3" name="Content Placeholder 2">
            <a:extLst>
              <a:ext uri="{FF2B5EF4-FFF2-40B4-BE49-F238E27FC236}">
                <a16:creationId xmlns:a16="http://schemas.microsoft.com/office/drawing/2014/main" id="{AB5F2B80-D460-47C5-9AC6-992CD8C11D3E}"/>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DTaP: 5 dose series administered at 2, 4, 6, 15-18 months and 4-6 years</a:t>
            </a: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Tdap: 1 dose administered at 11-12 years of age; administer 1 dose to pregnant adolescent (preferably during the early part of gestational weeks 27-36)</a:t>
            </a:r>
          </a:p>
          <a:p>
            <a:pPr>
              <a:lnSpc>
                <a:spcPct val="100000"/>
              </a:lnSpc>
              <a:spcBef>
                <a:spcPts val="200"/>
              </a:spcBef>
            </a:pPr>
            <a:endParaRPr lang="en-US" sz="1800" b="1" dirty="0">
              <a:ea typeface="Segoe UI" panose="020B0502040204020203" pitchFamily="34" charset="0"/>
            </a:endParaRPr>
          </a:p>
          <a:p>
            <a:pPr>
              <a:lnSpc>
                <a:spcPct val="100000"/>
              </a:lnSpc>
              <a:spcBef>
                <a:spcPts val="200"/>
              </a:spcBef>
            </a:pPr>
            <a:r>
              <a:rPr lang="en-US" sz="1800" b="1" dirty="0">
                <a:ea typeface="Segoe UI" panose="020B0502040204020203" pitchFamily="34" charset="0"/>
              </a:rPr>
              <a:t>Catch-up vaccination</a:t>
            </a:r>
          </a:p>
          <a:p>
            <a:pPr marL="342900" indent="-342900">
              <a:lnSpc>
                <a:spcPct val="100000"/>
              </a:lnSpc>
              <a:spcBef>
                <a:spcPts val="200"/>
              </a:spcBef>
              <a:buFont typeface="Arial" panose="020B0604020202020204" pitchFamily="34" charset="0"/>
              <a:buChar char="•"/>
            </a:pPr>
            <a:r>
              <a:rPr lang="en-US" sz="1800" dirty="0"/>
              <a:t>A 5</a:t>
            </a:r>
            <a:r>
              <a:rPr lang="en-US" sz="1800" baseline="30000" dirty="0"/>
              <a:t>th</a:t>
            </a:r>
            <a:r>
              <a:rPr lang="en-US" sz="1800" dirty="0"/>
              <a:t> dose of DTaP is not necessary if dose 4 was administered at age 4 years or older </a:t>
            </a:r>
            <a:r>
              <a:rPr lang="en-US" sz="1800" b="1" i="1" dirty="0"/>
              <a:t>and at least 6 months after 3</a:t>
            </a:r>
            <a:r>
              <a:rPr lang="en-US" sz="1800" b="1" i="1" baseline="30000" dirty="0"/>
              <a:t>rd</a:t>
            </a:r>
            <a:r>
              <a:rPr lang="en-US" sz="1800" b="1" i="1" dirty="0"/>
              <a:t> dose </a:t>
            </a:r>
          </a:p>
          <a:p>
            <a:pPr marL="342900" indent="-342900">
              <a:lnSpc>
                <a:spcPct val="100000"/>
              </a:lnSpc>
              <a:spcBef>
                <a:spcPts val="200"/>
              </a:spcBef>
              <a:buFont typeface="Arial" panose="020B0604020202020204" pitchFamily="34" charset="0"/>
              <a:buChar char="•"/>
            </a:pPr>
            <a:r>
              <a:rPr lang="en-US" sz="1800" dirty="0"/>
              <a:t>Children </a:t>
            </a:r>
            <a:r>
              <a:rPr lang="en-US" sz="1800" b="1" dirty="0"/>
              <a:t>ages 7 through 9 years </a:t>
            </a:r>
            <a:r>
              <a:rPr lang="en-US" sz="1800" dirty="0"/>
              <a:t>who receive DTaP or Tdap inadvertently or as part of a catch-up series </a:t>
            </a:r>
            <a:r>
              <a:rPr lang="en-US" sz="1800" b="1" dirty="0"/>
              <a:t>should</a:t>
            </a:r>
            <a:r>
              <a:rPr lang="en-US" sz="1800" dirty="0"/>
              <a:t> receive Tdap for the routinely recommended adolescent dose at 11-12 years of age</a:t>
            </a:r>
          </a:p>
          <a:p>
            <a:pPr marL="342900" indent="-342900">
              <a:lnSpc>
                <a:spcPct val="100000"/>
              </a:lnSpc>
              <a:spcBef>
                <a:spcPts val="200"/>
              </a:spcBef>
              <a:buFont typeface="Arial" panose="020B0604020202020204" pitchFamily="34" charset="0"/>
              <a:buChar char="•"/>
            </a:pPr>
            <a:r>
              <a:rPr lang="en-US" sz="1800" dirty="0"/>
              <a:t>Children and adolescents </a:t>
            </a:r>
            <a:r>
              <a:rPr lang="en-US" sz="1800" b="1" dirty="0"/>
              <a:t>ages 7 through 18 years </a:t>
            </a:r>
            <a:r>
              <a:rPr lang="en-US" sz="1800" dirty="0"/>
              <a:t>who are not fully vaccinated with DTaP, </a:t>
            </a:r>
            <a:r>
              <a:rPr lang="en-US" sz="1800" b="1" dirty="0"/>
              <a:t>should</a:t>
            </a:r>
            <a:r>
              <a:rPr lang="en-US" sz="1800" dirty="0"/>
              <a:t> receive 1 dose of Tdap as part of the catch-up series; Td or Tdap should be used if additional doses are indicated</a:t>
            </a:r>
          </a:p>
          <a:p>
            <a:pPr marL="342900" indent="-342900">
              <a:lnSpc>
                <a:spcPct val="100000"/>
              </a:lnSpc>
              <a:spcBef>
                <a:spcPts val="200"/>
              </a:spcBef>
              <a:buFont typeface="Arial" panose="020B0604020202020204" pitchFamily="34" charset="0"/>
              <a:buChar char="•"/>
            </a:pPr>
            <a:r>
              <a:rPr lang="en-US" sz="1800" dirty="0"/>
              <a:t>Adolescents </a:t>
            </a:r>
            <a:r>
              <a:rPr lang="en-US" sz="1800" b="1" dirty="0"/>
              <a:t>ages 13 through 18 years </a:t>
            </a:r>
            <a:r>
              <a:rPr lang="en-US" sz="1800" dirty="0"/>
              <a:t>who have not received Tdap </a:t>
            </a:r>
            <a:r>
              <a:rPr lang="en-US" sz="1800" b="1" dirty="0"/>
              <a:t>should</a:t>
            </a:r>
            <a:r>
              <a:rPr lang="en-US" sz="1800" dirty="0"/>
              <a:t> receive 1 booster dose</a:t>
            </a:r>
          </a:p>
          <a:p>
            <a:pPr marL="342900" indent="-342900">
              <a:lnSpc>
                <a:spcPct val="100000"/>
              </a:lnSpc>
              <a:spcBef>
                <a:spcPts val="200"/>
              </a:spcBef>
              <a:buFont typeface="Arial" panose="020B0604020202020204" pitchFamily="34" charset="0"/>
              <a:buChar char="•"/>
            </a:pPr>
            <a:r>
              <a:rPr lang="en-US" sz="1800" b="1" dirty="0"/>
              <a:t>Refer to special situations in the Notes section for guidance on wound management</a:t>
            </a:r>
          </a:p>
          <a:p>
            <a:endParaRPr lang="en-US" dirty="0"/>
          </a:p>
        </p:txBody>
      </p:sp>
      <p:sp>
        <p:nvSpPr>
          <p:cNvPr id="4" name="Text Placeholder 3">
            <a:extLst>
              <a:ext uri="{FF2B5EF4-FFF2-40B4-BE49-F238E27FC236}">
                <a16:creationId xmlns:a16="http://schemas.microsoft.com/office/drawing/2014/main" id="{9EBBC900-2787-4067-A450-7488F3E88839}"/>
              </a:ext>
            </a:extLst>
          </p:cNvPr>
          <p:cNvSpPr>
            <a:spLocks noGrp="1"/>
          </p:cNvSpPr>
          <p:nvPr>
            <p:ph type="body" sz="quarter" idx="11"/>
          </p:nvPr>
        </p:nvSpPr>
        <p:spPr>
          <a:xfrm>
            <a:off x="838199" y="6332276"/>
            <a:ext cx="10620375" cy="411424"/>
          </a:xfrm>
        </p:spPr>
        <p:txBody>
          <a:bodyPr/>
          <a:lstStyle/>
          <a:p>
            <a:r>
              <a:rPr lang="en-US" sz="1000" dirty="0">
                <a:latin typeface="Segoe UI" panose="020B0502040204020203" pitchFamily="34" charset="0"/>
                <a:cs typeface="Segoe UI" panose="020B0502040204020203" pitchFamily="34" charset="0"/>
              </a:rPr>
              <a:t>MMWR / April 27, 2018 / 67(2);1-44     MMWR / January 24, 2020 / 69(3);77-83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r>
              <a:rPr lang="en-US" sz="100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https://www.cdc.gov/vaccines/schedules/downloads/child/job-aids/dtap.pdf     https://www.cdc.gov/vaccines/schedules/downloads/child/job-aids/tdap-1.pdf     https://www.cdc.gov/vaccines/schedules/downloads/child/job-aids/tdap-2.pdf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0346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E6F30B-7A07-4E19-B5D3-61E4B4826790}"/>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E9AE5118-49FF-4018-9C59-21986FB01987}"/>
              </a:ext>
            </a:extLst>
          </p:cNvPr>
          <p:cNvSpPr>
            <a:spLocks noGrp="1"/>
          </p:cNvSpPr>
          <p:nvPr>
            <p:ph sz="quarter" idx="10"/>
          </p:nvPr>
        </p:nvSpPr>
        <p:spPr/>
        <p:txBody>
          <a:bodyPr/>
          <a:lstStyle/>
          <a:p>
            <a:pPr>
              <a:lnSpc>
                <a:spcPct val="120000"/>
              </a:lnSpc>
              <a:spcBef>
                <a:spcPts val="200"/>
              </a:spcBef>
            </a:pPr>
            <a:r>
              <a:rPr lang="en-US" sz="2800" dirty="0"/>
              <a:t>At the end of this presentation, participants will be able to:</a:t>
            </a:r>
          </a:p>
          <a:p>
            <a:pPr marL="347472" indent="-347472">
              <a:lnSpc>
                <a:spcPct val="120000"/>
              </a:lnSpc>
              <a:spcBef>
                <a:spcPts val="200"/>
              </a:spcBef>
              <a:buFont typeface="Arial" panose="020B0604020202020204" pitchFamily="34" charset="0"/>
              <a:buChar char="•"/>
            </a:pPr>
            <a:r>
              <a:rPr lang="en-US" sz="2800" dirty="0"/>
              <a:t>Recall the role vaccines have played in preventing diseases</a:t>
            </a:r>
          </a:p>
          <a:p>
            <a:pPr marL="347472" indent="-347472">
              <a:lnSpc>
                <a:spcPct val="120000"/>
              </a:lnSpc>
              <a:spcBef>
                <a:spcPts val="200"/>
              </a:spcBef>
              <a:buFont typeface="Arial" panose="020B0604020202020204" pitchFamily="34" charset="0"/>
              <a:buChar char="•"/>
            </a:pPr>
            <a:r>
              <a:rPr lang="en-US" sz="2800" dirty="0"/>
              <a:t>Discuss the importance of vaccines for children, adolescents and adults</a:t>
            </a:r>
          </a:p>
          <a:p>
            <a:pPr marL="347472" indent="-347472">
              <a:lnSpc>
                <a:spcPct val="120000"/>
              </a:lnSpc>
              <a:spcBef>
                <a:spcPts val="200"/>
              </a:spcBef>
              <a:buFont typeface="Arial" panose="020B0604020202020204" pitchFamily="34" charset="0"/>
              <a:buChar char="•"/>
            </a:pPr>
            <a:r>
              <a:rPr lang="en-US" sz="2800" dirty="0"/>
              <a:t>Discuss the role of a vaccine champion</a:t>
            </a:r>
          </a:p>
          <a:p>
            <a:pPr marL="347472" indent="-347472">
              <a:lnSpc>
                <a:spcPct val="120000"/>
              </a:lnSpc>
              <a:spcBef>
                <a:spcPts val="200"/>
              </a:spcBef>
              <a:buFont typeface="Arial" panose="020B0604020202020204" pitchFamily="34" charset="0"/>
              <a:buChar char="•"/>
            </a:pPr>
            <a:r>
              <a:rPr lang="en-US" sz="2800" dirty="0"/>
              <a:t>List at least two reliable sources for immunization information </a:t>
            </a:r>
          </a:p>
          <a:p>
            <a:endParaRPr lang="en-US" sz="2800" dirty="0"/>
          </a:p>
        </p:txBody>
      </p:sp>
    </p:spTree>
    <p:extLst>
      <p:ext uri="{BB962C8B-B14F-4D97-AF65-F5344CB8AC3E}">
        <p14:creationId xmlns:p14="http://schemas.microsoft.com/office/powerpoint/2010/main" val="196321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21B4-A015-193C-2760-E13D6BF3DC95}"/>
              </a:ext>
            </a:extLst>
          </p:cNvPr>
          <p:cNvSpPr>
            <a:spLocks noGrp="1"/>
          </p:cNvSpPr>
          <p:nvPr>
            <p:ph type="title"/>
          </p:nvPr>
        </p:nvSpPr>
        <p:spPr/>
        <p:txBody>
          <a:bodyPr/>
          <a:lstStyle/>
          <a:p>
            <a:r>
              <a:rPr lang="en-US" i="0" dirty="0">
                <a:effectLst/>
              </a:rPr>
              <a:t>Td Vaccines</a:t>
            </a:r>
            <a:endParaRPr lang="en-US" dirty="0"/>
          </a:p>
        </p:txBody>
      </p:sp>
      <p:sp>
        <p:nvSpPr>
          <p:cNvPr id="3" name="Content Placeholder 2">
            <a:extLst>
              <a:ext uri="{FF2B5EF4-FFF2-40B4-BE49-F238E27FC236}">
                <a16:creationId xmlns:a16="http://schemas.microsoft.com/office/drawing/2014/main" id="{5DF75AA1-8CBB-6C5D-D4AC-8891DADA6CAF}"/>
              </a:ext>
            </a:extLst>
          </p:cNvPr>
          <p:cNvSpPr>
            <a:spLocks noGrp="1"/>
          </p:cNvSpPr>
          <p:nvPr>
            <p:ph sz="quarter" idx="10"/>
          </p:nvPr>
        </p:nvSpPr>
        <p:spPr/>
        <p:txBody>
          <a:bodyPr/>
          <a:lstStyle/>
          <a:p>
            <a:pPr marL="285750" indent="-285750">
              <a:buFont typeface="Arial" panose="020B0604020202020204" pitchFamily="34" charset="0"/>
              <a:buChar char="•"/>
            </a:pPr>
            <a:r>
              <a:rPr lang="en-US" sz="1800" b="0" i="0" dirty="0">
                <a:effectLst/>
                <a:latin typeface="Segoe UI "/>
              </a:rPr>
              <a:t>Previously, 2 Td vaccines available for use in the United States: </a:t>
            </a:r>
          </a:p>
          <a:p>
            <a:pPr marL="971550" lvl="1" indent="-285750">
              <a:buFont typeface="Courier New" panose="02070309020205020404" pitchFamily="49" charset="0"/>
              <a:buChar char="o"/>
            </a:pPr>
            <a:r>
              <a:rPr lang="en-US" sz="1800" i="0" dirty="0" err="1">
                <a:solidFill>
                  <a:schemeClr val="tx1">
                    <a:lumMod val="65000"/>
                    <a:lumOff val="35000"/>
                  </a:schemeClr>
                </a:solidFill>
                <a:effectLst/>
                <a:latin typeface="Segoe UI "/>
                <a:cs typeface="Segoe UI" panose="020B0502040204020203" pitchFamily="34" charset="0"/>
              </a:rPr>
              <a:t>TdVax</a:t>
            </a:r>
            <a:r>
              <a:rPr lang="en-US" sz="1800" i="0" u="none" strike="noStrike" baseline="30000" dirty="0" err="1">
                <a:solidFill>
                  <a:schemeClr val="tx1">
                    <a:lumMod val="65000"/>
                    <a:lumOff val="35000"/>
                  </a:schemeClr>
                </a:solidFill>
                <a:effectLst/>
                <a:latin typeface="Segoe UI "/>
                <a:cs typeface="Segoe UI" panose="020B0502040204020203" pitchFamily="34" charset="0"/>
              </a:rPr>
              <a:t>TM</a:t>
            </a:r>
            <a:r>
              <a:rPr lang="en-US" sz="1800" baseline="30000" dirty="0">
                <a:solidFill>
                  <a:schemeClr val="tx1">
                    <a:lumMod val="65000"/>
                    <a:lumOff val="35000"/>
                  </a:schemeClr>
                </a:solidFill>
                <a:latin typeface="Segoe UI "/>
                <a:cs typeface="Segoe UI" panose="020B0502040204020203" pitchFamily="34" charset="0"/>
              </a:rPr>
              <a:t>  </a:t>
            </a:r>
            <a:r>
              <a:rPr lang="en-US" sz="1800" b="1" baseline="30000" dirty="0">
                <a:solidFill>
                  <a:schemeClr val="tx1">
                    <a:lumMod val="65000"/>
                    <a:lumOff val="35000"/>
                  </a:schemeClr>
                </a:solidFill>
                <a:latin typeface="Segoe UI "/>
                <a:cs typeface="Segoe UI" panose="020B0502040204020203" pitchFamily="34" charset="0"/>
              </a:rPr>
              <a:t>                          </a:t>
            </a:r>
          </a:p>
          <a:p>
            <a:pPr marL="971550" lvl="1" indent="-285750">
              <a:buFont typeface="Courier New" panose="02070309020205020404" pitchFamily="49" charset="0"/>
              <a:buChar char="o"/>
            </a:pPr>
            <a:r>
              <a:rPr lang="en-US" sz="1800" b="0" i="0" dirty="0" err="1">
                <a:solidFill>
                  <a:schemeClr val="tx1">
                    <a:lumMod val="65000"/>
                    <a:lumOff val="35000"/>
                  </a:schemeClr>
                </a:solidFill>
                <a:effectLst/>
                <a:latin typeface="Segoe UI "/>
                <a:cs typeface="Segoe UI" panose="020B0502040204020203" pitchFamily="34" charset="0"/>
              </a:rPr>
              <a:t>Tenivac</a:t>
            </a:r>
            <a:r>
              <a:rPr lang="en-US" sz="1800" b="0" i="0" dirty="0">
                <a:solidFill>
                  <a:schemeClr val="tx1">
                    <a:lumMod val="65000"/>
                    <a:lumOff val="35000"/>
                  </a:schemeClr>
                </a:solidFill>
                <a:effectLst/>
                <a:latin typeface="Segoe UI "/>
                <a:cs typeface="Segoe UI" panose="020B0502040204020203" pitchFamily="34" charset="0"/>
              </a:rPr>
              <a:t>®</a:t>
            </a:r>
          </a:p>
          <a:p>
            <a:pPr marL="342900" indent="-342900">
              <a:buFont typeface="Arial" panose="020B0604020202020204" pitchFamily="34" charset="0"/>
              <a:buChar char="•"/>
            </a:pPr>
            <a:r>
              <a:rPr lang="en-US" sz="1800" b="1" i="0" dirty="0" err="1">
                <a:effectLst/>
                <a:latin typeface="Segoe UI "/>
              </a:rPr>
              <a:t>MassBiologics</a:t>
            </a:r>
            <a:r>
              <a:rPr lang="en-US" sz="1800" b="1" i="0" dirty="0">
                <a:effectLst/>
                <a:latin typeface="Segoe UI "/>
              </a:rPr>
              <a:t> has discontinued production of </a:t>
            </a:r>
            <a:r>
              <a:rPr lang="en-US" sz="1800" b="1" i="0" dirty="0" err="1">
                <a:effectLst/>
                <a:latin typeface="Segoe UI "/>
              </a:rPr>
              <a:t>TdVax</a:t>
            </a:r>
            <a:r>
              <a:rPr lang="en-US" sz="1800" b="1" i="0" u="none" strike="noStrike" baseline="30000" dirty="0" err="1">
                <a:effectLst/>
                <a:latin typeface="Segoe UI "/>
              </a:rPr>
              <a:t>TM</a:t>
            </a:r>
            <a:r>
              <a:rPr lang="en-US" sz="1800" b="1" i="0" u="none" strike="noStrike" baseline="30000" dirty="0">
                <a:effectLst/>
                <a:latin typeface="Segoe UI "/>
              </a:rPr>
              <a:t>     </a:t>
            </a:r>
            <a:endParaRPr lang="en-US" sz="1800" b="1" baseline="30000" dirty="0">
              <a:latin typeface="Segoe UI "/>
            </a:endParaRPr>
          </a:p>
          <a:p>
            <a:pPr marL="342900" indent="-342900">
              <a:buFont typeface="Arial" panose="020B0604020202020204" pitchFamily="34" charset="0"/>
              <a:buChar char="•"/>
            </a:pPr>
            <a:r>
              <a:rPr lang="en-US" sz="1800" b="0" i="0" dirty="0">
                <a:effectLst/>
                <a:latin typeface="Segoe UI "/>
              </a:rPr>
              <a:t>Supply shortages anticipated </a:t>
            </a:r>
            <a:r>
              <a:rPr lang="en-US" sz="1800" dirty="0">
                <a:latin typeface="Segoe UI "/>
              </a:rPr>
              <a:t>during 2024</a:t>
            </a:r>
          </a:p>
          <a:p>
            <a:pPr marL="342900" indent="-342900">
              <a:buFont typeface="Arial" panose="020B0604020202020204" pitchFamily="34" charset="0"/>
              <a:buChar char="•"/>
            </a:pPr>
            <a:r>
              <a:rPr lang="en-US" sz="1800" b="0" i="0" dirty="0">
                <a:effectLst/>
                <a:latin typeface="Segoe UI "/>
              </a:rPr>
              <a:t>Tdap vaccines available </a:t>
            </a:r>
          </a:p>
          <a:p>
            <a:endParaRPr lang="en-US" sz="1800" b="1" i="0" dirty="0">
              <a:effectLst/>
            </a:endParaRPr>
          </a:p>
          <a:p>
            <a:r>
              <a:rPr lang="en-US" sz="1800" b="1" i="0" dirty="0">
                <a:effectLst/>
              </a:rPr>
              <a:t>Guidance for vaccination providers:</a:t>
            </a:r>
          </a:p>
          <a:p>
            <a:pPr marL="285750" indent="-285750">
              <a:buFont typeface="Arial" panose="020B0604020202020204" pitchFamily="34" charset="0"/>
              <a:buChar char="•"/>
            </a:pPr>
            <a:r>
              <a:rPr lang="en-US" sz="1800" i="0" dirty="0">
                <a:solidFill>
                  <a:schemeClr val="tx1">
                    <a:lumMod val="65000"/>
                    <a:lumOff val="35000"/>
                  </a:schemeClr>
                </a:solidFill>
                <a:effectLst/>
                <a:latin typeface="Segoe UI "/>
              </a:rPr>
              <a:t>Transition to use of Tdap </a:t>
            </a:r>
            <a:r>
              <a:rPr lang="en-US" sz="1800" b="0" i="0" dirty="0">
                <a:solidFill>
                  <a:schemeClr val="tx1">
                    <a:lumMod val="65000"/>
                    <a:lumOff val="35000"/>
                  </a:schemeClr>
                </a:solidFill>
                <a:effectLst/>
                <a:latin typeface="Segoe UI "/>
              </a:rPr>
              <a:t>vaccine in lieu of Td vaccine whenever possible </a:t>
            </a:r>
            <a:endParaRPr lang="en-US" sz="1800" dirty="0">
              <a:solidFill>
                <a:schemeClr val="tx1">
                  <a:lumMod val="65000"/>
                  <a:lumOff val="35000"/>
                </a:schemeClr>
              </a:solidFill>
              <a:latin typeface="Segoe UI "/>
            </a:endParaRPr>
          </a:p>
          <a:p>
            <a:pPr marL="285750" indent="-285750">
              <a:buFont typeface="Arial" panose="020B0604020202020204" pitchFamily="34" charset="0"/>
              <a:buChar char="•"/>
            </a:pPr>
            <a:r>
              <a:rPr lang="en-US" sz="1800" b="0" i="0" dirty="0">
                <a:solidFill>
                  <a:schemeClr val="tx1">
                    <a:lumMod val="65000"/>
                    <a:lumOff val="35000"/>
                  </a:schemeClr>
                </a:solidFill>
                <a:effectLst/>
                <a:latin typeface="Segoe UI "/>
              </a:rPr>
              <a:t>Tdap vaccine </a:t>
            </a:r>
            <a:r>
              <a:rPr lang="en-US" sz="1800" b="1" i="0" dirty="0">
                <a:solidFill>
                  <a:schemeClr val="tx1">
                    <a:lumMod val="65000"/>
                    <a:lumOff val="35000"/>
                  </a:schemeClr>
                </a:solidFill>
                <a:effectLst/>
                <a:latin typeface="Segoe UI "/>
              </a:rPr>
              <a:t>is an acceptable alternative</a:t>
            </a:r>
            <a:r>
              <a:rPr lang="en-US" sz="1800" b="0" i="0" dirty="0">
                <a:solidFill>
                  <a:schemeClr val="tx1">
                    <a:lumMod val="65000"/>
                    <a:lumOff val="35000"/>
                  </a:schemeClr>
                </a:solidFill>
                <a:effectLst/>
                <a:latin typeface="Segoe UI "/>
              </a:rPr>
              <a:t> to Td vaccine, including when a tetanus booster is indicated for wound management</a:t>
            </a:r>
          </a:p>
          <a:p>
            <a:pPr marL="285750" indent="-285750">
              <a:buFont typeface="Arial" panose="020B0604020202020204" pitchFamily="34" charset="0"/>
              <a:buChar char="•"/>
            </a:pPr>
            <a:r>
              <a:rPr lang="en-US" sz="1800" i="0" dirty="0">
                <a:solidFill>
                  <a:schemeClr val="tx1">
                    <a:lumMod val="65000"/>
                    <a:lumOff val="35000"/>
                  </a:schemeClr>
                </a:solidFill>
                <a:effectLst/>
                <a:latin typeface="Segoe UI "/>
              </a:rPr>
              <a:t>Tdap vaccine is </a:t>
            </a:r>
            <a:r>
              <a:rPr lang="en-US" sz="1800" b="1" i="0" dirty="0">
                <a:solidFill>
                  <a:schemeClr val="tx1">
                    <a:lumMod val="65000"/>
                    <a:lumOff val="35000"/>
                  </a:schemeClr>
                </a:solidFill>
                <a:effectLst/>
                <a:latin typeface="Segoe UI "/>
              </a:rPr>
              <a:t>NOT an acceptable alternative </a:t>
            </a:r>
            <a:r>
              <a:rPr lang="en-US" sz="1800" i="0" dirty="0">
                <a:solidFill>
                  <a:schemeClr val="tx1">
                    <a:lumMod val="65000"/>
                    <a:lumOff val="35000"/>
                  </a:schemeClr>
                </a:solidFill>
                <a:effectLst/>
                <a:latin typeface="Segoe UI "/>
              </a:rPr>
              <a:t>only when a person has a specific contraindication to pertussis-containing vaccines, which is very rare</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88D17F53-B888-0285-7C00-F3FD0EC95F61}"/>
              </a:ext>
            </a:extLst>
          </p:cNvPr>
          <p:cNvSpPr>
            <a:spLocks noGrp="1"/>
          </p:cNvSpPr>
          <p:nvPr>
            <p:ph type="body" sz="quarter" idx="11"/>
          </p:nvPr>
        </p:nvSpPr>
        <p:spPr>
          <a:xfrm>
            <a:off x="838199" y="6332276"/>
            <a:ext cx="6150429" cy="166495"/>
          </a:xfrm>
        </p:spPr>
        <p:txBody>
          <a:bodyPr/>
          <a:lstStyle/>
          <a:p>
            <a:r>
              <a:rPr lang="en-US" sz="1000" dirty="0">
                <a:latin typeface="Segoe UI" panose="020B0502040204020203" pitchFamily="34" charset="0"/>
                <a:cs typeface="Segoe UI" panose="020B0502040204020203" pitchFamily="34" charset="0"/>
                <a:hlinkClick r:id="rId3"/>
              </a:rPr>
              <a:t>https://www.cdc.gov/vaccines/vpd/dtap-tdap-td/hcp/recommendations.html#constrained-supply-2024</a:t>
            </a:r>
            <a:r>
              <a:rPr lang="en-US" sz="10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48361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3AE8-09DC-4DF3-B384-E7867DF0C66E}"/>
              </a:ext>
            </a:extLst>
          </p:cNvPr>
          <p:cNvSpPr>
            <a:spLocks noGrp="1"/>
          </p:cNvSpPr>
          <p:nvPr>
            <p:ph type="title"/>
          </p:nvPr>
        </p:nvSpPr>
        <p:spPr/>
        <p:txBody>
          <a:bodyPr/>
          <a:lstStyle/>
          <a:p>
            <a:r>
              <a:rPr lang="en-US" dirty="0"/>
              <a:t>Haemophilus influenzae type b (Hib)</a:t>
            </a:r>
          </a:p>
        </p:txBody>
      </p:sp>
      <p:sp useBgFill="1">
        <p:nvSpPr>
          <p:cNvPr id="3" name="Content Placeholder 2">
            <a:extLst>
              <a:ext uri="{FF2B5EF4-FFF2-40B4-BE49-F238E27FC236}">
                <a16:creationId xmlns:a16="http://schemas.microsoft.com/office/drawing/2014/main" id="{FA545E78-8CE8-45A4-B558-7206EE66614E}"/>
              </a:ext>
            </a:extLst>
          </p:cNvPr>
          <p:cNvSpPr>
            <a:spLocks noGrp="1"/>
          </p:cNvSpPr>
          <p:nvPr>
            <p:ph sz="quarter" idx="10"/>
          </p:nvPr>
        </p:nvSpPr>
        <p:spPr/>
        <p:txBody>
          <a:bodyPr/>
          <a:lstStyle/>
          <a:p>
            <a:pPr>
              <a:lnSpc>
                <a:spcPct val="100000"/>
              </a:lnSpc>
              <a:spcBef>
                <a:spcPts val="200"/>
              </a:spcBef>
            </a:pPr>
            <a:r>
              <a:rPr lang="en-US" sz="1800" b="1" dirty="0"/>
              <a:t>Routine vaccination</a:t>
            </a:r>
          </a:p>
          <a:p>
            <a:pPr marL="342900" indent="-342900">
              <a:lnSpc>
                <a:spcPct val="100000"/>
              </a:lnSpc>
              <a:spcBef>
                <a:spcPts val="200"/>
              </a:spcBef>
              <a:buFont typeface="Arial" panose="020B0604020202020204" pitchFamily="34" charset="0"/>
              <a:buChar char="•"/>
            </a:pPr>
            <a:r>
              <a:rPr lang="en-US" sz="1800" dirty="0"/>
              <a:t>4-dose series at 2, 4, 6, and 12-15 months (ActHIB, Hiberix, or Pentacel)</a:t>
            </a:r>
          </a:p>
          <a:p>
            <a:pPr marL="342900" indent="-342900">
              <a:lnSpc>
                <a:spcPct val="100000"/>
              </a:lnSpc>
              <a:spcBef>
                <a:spcPts val="200"/>
              </a:spcBef>
              <a:buFont typeface="Arial" panose="020B0604020202020204" pitchFamily="34" charset="0"/>
              <a:buChar char="•"/>
            </a:pPr>
            <a:r>
              <a:rPr lang="en-US" sz="1800" dirty="0"/>
              <a:t>3-dose series at 2, 4, and 12-15 months (PedvaxHIB)</a:t>
            </a:r>
          </a:p>
          <a:p>
            <a:pPr marL="342900" indent="-342900">
              <a:lnSpc>
                <a:spcPct val="100000"/>
              </a:lnSpc>
              <a:spcBef>
                <a:spcPts val="200"/>
              </a:spcBef>
              <a:buFont typeface="Arial" panose="020B0604020202020204" pitchFamily="34" charset="0"/>
              <a:buChar char="•"/>
            </a:pPr>
            <a:r>
              <a:rPr lang="en-US" sz="1800" b="1" dirty="0"/>
              <a:t>Vaxelis </a:t>
            </a:r>
            <a:r>
              <a:rPr lang="en-US" sz="1800" dirty="0"/>
              <a:t>is not recommended for booster dose </a:t>
            </a:r>
            <a:endParaRPr lang="en-US" sz="1800" b="1" dirty="0"/>
          </a:p>
          <a:p>
            <a:pPr>
              <a:lnSpc>
                <a:spcPct val="100000"/>
              </a:lnSpc>
              <a:spcBef>
                <a:spcPts val="200"/>
              </a:spcBef>
            </a:pPr>
            <a:endParaRPr lang="en-US" sz="1800" b="1" dirty="0"/>
          </a:p>
          <a:p>
            <a:pPr>
              <a:lnSpc>
                <a:spcPct val="100000"/>
              </a:lnSpc>
              <a:spcBef>
                <a:spcPts val="200"/>
              </a:spcBef>
            </a:pPr>
            <a:r>
              <a:rPr lang="en-US" sz="1800" b="1" dirty="0"/>
              <a:t>Catch-up vaccination</a:t>
            </a:r>
          </a:p>
          <a:p>
            <a:pPr marL="342900" indent="-342900">
              <a:lnSpc>
                <a:spcPct val="100000"/>
              </a:lnSpc>
              <a:spcBef>
                <a:spcPts val="200"/>
              </a:spcBef>
              <a:buFont typeface="Arial" panose="020B0604020202020204" pitchFamily="34" charset="0"/>
              <a:buChar char="•"/>
            </a:pPr>
            <a:r>
              <a:rPr lang="en-US" sz="1800" dirty="0"/>
              <a:t>Administer 1 dose for unvaccinated children ages 15-59 months; Vaxelis can be used for catch-up vaccination in children less than 5 years of age</a:t>
            </a:r>
          </a:p>
          <a:p>
            <a:pPr marL="342900" indent="-342900">
              <a:lnSpc>
                <a:spcPct val="100000"/>
              </a:lnSpc>
              <a:spcBef>
                <a:spcPts val="200"/>
              </a:spcBef>
              <a:buFont typeface="Arial" panose="020B0604020202020204" pitchFamily="34" charset="0"/>
              <a:buChar char="•"/>
            </a:pPr>
            <a:r>
              <a:rPr lang="en-US" sz="1800" b="1" dirty="0"/>
              <a:t>Previously unvaccinated children aged 5 years (60 months) or older who are not high risk, do not require catch-up vaccination</a:t>
            </a:r>
          </a:p>
          <a:p>
            <a:pPr marL="342900" indent="-342900">
              <a:lnSpc>
                <a:spcPct val="100000"/>
              </a:lnSpc>
              <a:spcBef>
                <a:spcPts val="200"/>
              </a:spcBef>
              <a:buFont typeface="Arial" panose="020B0604020202020204" pitchFamily="34" charset="0"/>
              <a:buChar char="•"/>
            </a:pPr>
            <a:r>
              <a:rPr lang="en-US" sz="1800" dirty="0"/>
              <a:t>Refer to catch-up immunization schedule for other catch-up guidance</a:t>
            </a:r>
            <a:endParaRPr lang="en-US" sz="1800" b="1" dirty="0"/>
          </a:p>
          <a:p>
            <a:pPr>
              <a:lnSpc>
                <a:spcPct val="100000"/>
              </a:lnSpc>
              <a:spcBef>
                <a:spcPts val="200"/>
              </a:spcBef>
            </a:pPr>
            <a:endParaRPr lang="en-US" sz="1800" b="1" dirty="0"/>
          </a:p>
          <a:p>
            <a:pPr>
              <a:lnSpc>
                <a:spcPct val="100000"/>
              </a:lnSpc>
              <a:spcBef>
                <a:spcPts val="200"/>
              </a:spcBef>
            </a:pPr>
            <a:r>
              <a:rPr lang="en-US" sz="1800" b="1" dirty="0"/>
              <a:t>Special situations</a:t>
            </a:r>
          </a:p>
          <a:p>
            <a:pPr marL="342900" indent="-342900">
              <a:lnSpc>
                <a:spcPct val="100000"/>
              </a:lnSpc>
              <a:spcBef>
                <a:spcPts val="200"/>
              </a:spcBef>
              <a:buFont typeface="Arial" panose="020B0604020202020204" pitchFamily="34" charset="0"/>
              <a:buChar char="•"/>
            </a:pPr>
            <a:r>
              <a:rPr lang="en-US" sz="1800" dirty="0"/>
              <a:t>Refer to immunization schedule notes for guidance when vaccinating high risk children with medical indications</a:t>
            </a:r>
            <a:endParaRPr lang="en-US" dirty="0"/>
          </a:p>
        </p:txBody>
      </p:sp>
      <p:sp>
        <p:nvSpPr>
          <p:cNvPr id="4" name="Text Placeholder 3">
            <a:extLst>
              <a:ext uri="{FF2B5EF4-FFF2-40B4-BE49-F238E27FC236}">
                <a16:creationId xmlns:a16="http://schemas.microsoft.com/office/drawing/2014/main" id="{D9933E4D-D0FD-4A71-8903-4E636EE469A6}"/>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r>
              <a:rPr lang="en-US" sz="1000" dirty="0">
                <a:latin typeface="Segoe UI" panose="020B0502040204020203" pitchFamily="34" charset="0"/>
                <a:cs typeface="Segoe UI" panose="020B0502040204020203" pitchFamily="34" charset="0"/>
                <a:hlinkClick r:id="rId3"/>
              </a:rPr>
              <a:t>https://www.cdc.gov/vaccines/schedules/downloads/child/job-aids/hib-actHib.pdf      https://www.cdc.gov/vaccines/schedules/downloads/child/job-aids/hib-pedvax.pdf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48466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6F3A-F200-40D6-9095-4279B3FB7008}"/>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Hepatitis A Vaccine</a:t>
            </a:r>
            <a:endParaRPr lang="en-US" dirty="0"/>
          </a:p>
        </p:txBody>
      </p:sp>
      <p:sp>
        <p:nvSpPr>
          <p:cNvPr id="3" name="Content Placeholder 2">
            <a:extLst>
              <a:ext uri="{FF2B5EF4-FFF2-40B4-BE49-F238E27FC236}">
                <a16:creationId xmlns:a16="http://schemas.microsoft.com/office/drawing/2014/main" id="{AB2379AE-A9A4-4AAC-BA4A-FA3B90DBC370}"/>
              </a:ext>
            </a:extLst>
          </p:cNvPr>
          <p:cNvSpPr>
            <a:spLocks noGrp="1"/>
          </p:cNvSpPr>
          <p:nvPr>
            <p:ph sz="quarter" idx="10"/>
          </p:nvPr>
        </p:nvSpPr>
        <p:spPr/>
        <p:txBody>
          <a:bodyPr/>
          <a:lstStyle/>
          <a:p>
            <a:pPr>
              <a:spcBef>
                <a:spcPts val="0"/>
              </a:spcBef>
              <a:buClr>
                <a:schemeClr val="tx1"/>
              </a:buClr>
            </a:pPr>
            <a:r>
              <a:rPr lang="en-US" sz="2000" b="1" dirty="0">
                <a:ea typeface="Segoe UI" panose="020B0502040204020203" pitchFamily="34" charset="0"/>
              </a:rPr>
              <a:t>Routine vaccination</a:t>
            </a:r>
          </a:p>
          <a:p>
            <a:pPr marL="342900" indent="-342900">
              <a:spcBef>
                <a:spcPts val="0"/>
              </a:spcBef>
              <a:buClr>
                <a:schemeClr val="tx1"/>
              </a:buClr>
              <a:buFont typeface="Arial" panose="020B0604020202020204" pitchFamily="34" charset="0"/>
              <a:buChar char="•"/>
            </a:pPr>
            <a:r>
              <a:rPr lang="en-US" sz="2000" dirty="0">
                <a:ea typeface="Segoe UI" panose="020B0502040204020203" pitchFamily="34" charset="0"/>
              </a:rPr>
              <a:t>Administer 2 dose series beginning at age 12 months (Havrix 6-12 months apart or Vaqta 6-18 months apart)</a:t>
            </a:r>
          </a:p>
          <a:p>
            <a:pPr>
              <a:buClr>
                <a:schemeClr val="tx1"/>
              </a:buClr>
            </a:pPr>
            <a:r>
              <a:rPr lang="en-US" sz="2000" b="1" dirty="0">
                <a:ea typeface="Segoe UI" panose="020B0502040204020203" pitchFamily="34" charset="0"/>
              </a:rPr>
              <a:t>Catch-up vaccination</a:t>
            </a:r>
          </a:p>
          <a:p>
            <a:pPr marL="342900" indent="-342900">
              <a:spcBef>
                <a:spcPts val="0"/>
              </a:spcBef>
              <a:buClr>
                <a:schemeClr val="tx1"/>
              </a:buClr>
              <a:buFont typeface="Arial" panose="020B0604020202020204" pitchFamily="34" charset="0"/>
              <a:buChar char="•"/>
            </a:pPr>
            <a:r>
              <a:rPr lang="en-US" sz="2000" dirty="0">
                <a:ea typeface="Segoe UI" panose="020B0502040204020203" pitchFamily="34" charset="0"/>
              </a:rPr>
              <a:t>Administer 2 doses, separated by 6 months, to </a:t>
            </a:r>
            <a:r>
              <a:rPr lang="en-US" sz="2000" b="1" dirty="0">
                <a:ea typeface="Segoe UI" panose="020B0502040204020203" pitchFamily="34" charset="0"/>
              </a:rPr>
              <a:t>all children and adolescents ages 2-18 years who have not previously been vaccinated</a:t>
            </a:r>
          </a:p>
          <a:p>
            <a:pPr marL="342900" indent="-342900">
              <a:spcBef>
                <a:spcPts val="0"/>
              </a:spcBef>
              <a:buClr>
                <a:schemeClr val="tx1"/>
              </a:buClr>
              <a:buFont typeface="Arial" panose="020B0604020202020204" pitchFamily="34" charset="0"/>
              <a:buChar char="•"/>
            </a:pPr>
            <a:endParaRPr lang="en-US" sz="2000" b="1" dirty="0">
              <a:ea typeface="Segoe UI" panose="020B0502040204020203" pitchFamily="34" charset="0"/>
            </a:endParaRPr>
          </a:p>
          <a:p>
            <a:pPr marL="342900" indent="-342900">
              <a:spcBef>
                <a:spcPts val="0"/>
              </a:spcBef>
              <a:buClr>
                <a:schemeClr val="tx1"/>
              </a:buClr>
              <a:buFont typeface="Arial" panose="020B0604020202020204" pitchFamily="34" charset="0"/>
              <a:buChar char="•"/>
            </a:pPr>
            <a:r>
              <a:rPr lang="en-US" sz="2000" dirty="0">
                <a:ea typeface="Segoe UI" panose="020B0502040204020203" pitchFamily="34" charset="0"/>
              </a:rPr>
              <a:t>Dose 2 should be given at least 6 months after dose 1 for children and adolescents who previously received 1 dose at age 12 months or older</a:t>
            </a:r>
          </a:p>
          <a:p>
            <a:pPr>
              <a:spcBef>
                <a:spcPts val="0"/>
              </a:spcBef>
              <a:buClr>
                <a:schemeClr val="tx1"/>
              </a:buClr>
            </a:pPr>
            <a:endParaRPr lang="en-US" sz="2000" b="1" dirty="0">
              <a:ea typeface="Segoe UI" panose="020B0502040204020203" pitchFamily="34" charset="0"/>
            </a:endParaRPr>
          </a:p>
          <a:p>
            <a:pPr>
              <a:spcBef>
                <a:spcPts val="0"/>
              </a:spcBef>
              <a:buClr>
                <a:schemeClr val="tx1"/>
              </a:buClr>
            </a:pPr>
            <a:r>
              <a:rPr lang="en-US" sz="2000" b="1" dirty="0">
                <a:ea typeface="Segoe UI" panose="020B0502040204020203" pitchFamily="34" charset="0"/>
              </a:rPr>
              <a:t>International travel</a:t>
            </a:r>
          </a:p>
          <a:p>
            <a:pPr marL="342900" indent="-342900">
              <a:spcBef>
                <a:spcPts val="0"/>
              </a:spcBef>
              <a:buClr>
                <a:schemeClr val="tx1"/>
              </a:buClr>
              <a:buFont typeface="Arial" panose="020B0604020202020204" pitchFamily="34" charset="0"/>
              <a:buChar char="•"/>
            </a:pPr>
            <a:r>
              <a:rPr lang="en-US" sz="2000" dirty="0"/>
              <a:t>Infants aged 6-11 months: 1 dose before departure; revaccinate with 2 doses (separated by 6-18 months), between 12 to 23 months of age</a:t>
            </a:r>
          </a:p>
          <a:p>
            <a:pPr marL="342900" indent="-342900">
              <a:lnSpc>
                <a:spcPct val="80000"/>
              </a:lnSpc>
              <a:buFont typeface="Arial" panose="020B0604020202020204" pitchFamily="34" charset="0"/>
              <a:buChar char="•"/>
            </a:pPr>
            <a:r>
              <a:rPr lang="en-US" sz="2000" dirty="0"/>
              <a:t>Unvaccinated children aged 12 months and older: Administer 1</a:t>
            </a:r>
            <a:r>
              <a:rPr lang="en-US" sz="2000" baseline="30000" dirty="0"/>
              <a:t>st</a:t>
            </a:r>
            <a:r>
              <a:rPr lang="en-US" sz="2000" dirty="0"/>
              <a:t> dose as soon as travel in considered</a:t>
            </a:r>
          </a:p>
          <a:p>
            <a:endParaRPr lang="en-US" dirty="0"/>
          </a:p>
        </p:txBody>
      </p:sp>
      <p:sp>
        <p:nvSpPr>
          <p:cNvPr id="4" name="Text Placeholder 3">
            <a:extLst>
              <a:ext uri="{FF2B5EF4-FFF2-40B4-BE49-F238E27FC236}">
                <a16:creationId xmlns:a16="http://schemas.microsoft.com/office/drawing/2014/main" id="{2BF22171-6031-49C6-B50D-C7D83386C291}"/>
              </a:ext>
            </a:extLst>
          </p:cNvPr>
          <p:cNvSpPr>
            <a:spLocks noGrp="1"/>
          </p:cNvSpPr>
          <p:nvPr>
            <p:ph type="body" sz="quarter" idx="11"/>
          </p:nvPr>
        </p:nvSpPr>
        <p:spPr>
          <a:xfrm>
            <a:off x="838199" y="6332275"/>
            <a:ext cx="10515600" cy="397137"/>
          </a:xfrm>
        </p:spPr>
        <p:txBody>
          <a:bodyPr/>
          <a:lstStyle/>
          <a:p>
            <a:r>
              <a:rPr lang="en-US" sz="1000" dirty="0">
                <a:latin typeface="Segoe UI" panose="020B0502040204020203" pitchFamily="34" charset="0"/>
                <a:cs typeface="Segoe UI" panose="020B0502040204020203" pitchFamily="34" charset="0"/>
              </a:rPr>
              <a:t>MMWR/ November 2, 2018 / 67(43);1216-1220      MMWR/ July 3, 2020 / 69(5);1-5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http://www.cdc.gov/vaccines/schedules/hcp/child-adolescent.html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37267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9D0C-5A89-47F1-8208-462FF4A677AA}"/>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Hepatitis B Vaccine</a:t>
            </a:r>
            <a:endParaRPr lang="en-US" dirty="0"/>
          </a:p>
        </p:txBody>
      </p:sp>
      <p:sp>
        <p:nvSpPr>
          <p:cNvPr id="3" name="Content Placeholder 2">
            <a:extLst>
              <a:ext uri="{FF2B5EF4-FFF2-40B4-BE49-F238E27FC236}">
                <a16:creationId xmlns:a16="http://schemas.microsoft.com/office/drawing/2014/main" id="{A6701F05-AD1A-4122-B030-DB2923E0CC0D}"/>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7472" lvl="0"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Dose 1 </a:t>
            </a:r>
            <a:r>
              <a:rPr lang="en-US" sz="1800" dirty="0">
                <a:ea typeface="Segoe UI" panose="020B0502040204020203" pitchFamily="34" charset="0"/>
              </a:rPr>
              <a:t>within 24 hours of birth </a:t>
            </a:r>
          </a:p>
          <a:p>
            <a:pPr marL="347472" lvl="0"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Dose 2 @ </a:t>
            </a:r>
            <a:r>
              <a:rPr lang="en-US" sz="1800" dirty="0">
                <a:ea typeface="Segoe UI" panose="020B0502040204020203" pitchFamily="34" charset="0"/>
              </a:rPr>
              <a:t>1-2 </a:t>
            </a:r>
            <a:r>
              <a:rPr lang="en-US" sz="1800" dirty="0">
                <a:latin typeface="Segoe UI" panose="020B0502040204020203" pitchFamily="34" charset="0"/>
                <a:ea typeface="Segoe UI" panose="020B0502040204020203" pitchFamily="34" charset="0"/>
                <a:cs typeface="Segoe UI" panose="020B0502040204020203" pitchFamily="34" charset="0"/>
              </a:rPr>
              <a:t>months of age, at least 1 month after first dose</a:t>
            </a:r>
          </a:p>
          <a:p>
            <a:pPr marL="347472" lvl="0"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Dose 3 @ 6-18 months of age, minimum of 4 months after the first dose </a:t>
            </a:r>
          </a:p>
          <a:p>
            <a:pPr marL="365760" lvl="1" indent="0">
              <a:lnSpc>
                <a:spcPct val="100000"/>
              </a:lnSpc>
              <a:spcBef>
                <a:spcPts val="200"/>
              </a:spcBef>
              <a:buNone/>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and minimum of 2 months after the second dose, but not before an infant is 24 weeks of age</a:t>
            </a:r>
          </a:p>
          <a:p>
            <a:pPr marL="347472"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Administration of 4 doses is permitted when a combination vaccine containing HepB is used after the birth dose</a:t>
            </a:r>
          </a:p>
          <a:p>
            <a:pPr marL="4572">
              <a:lnSpc>
                <a:spcPct val="100000"/>
              </a:lnSpc>
              <a:spcBef>
                <a:spcPts val="200"/>
              </a:spcBef>
            </a:pPr>
            <a:r>
              <a:rPr lang="en-US" sz="1800" b="1" dirty="0">
                <a:ea typeface="Segoe UI" panose="020B0502040204020203" pitchFamily="34" charset="0"/>
              </a:rPr>
              <a:t>Catch-up vaccination</a:t>
            </a:r>
          </a:p>
          <a:p>
            <a:pPr marL="347472" indent="-342900">
              <a:lnSpc>
                <a:spcPct val="100000"/>
              </a:lnSpc>
              <a:spcBef>
                <a:spcPts val="200"/>
              </a:spcBef>
              <a:buFont typeface="Arial" panose="020B0604020202020204" pitchFamily="34" charset="0"/>
              <a:buChar char="•"/>
            </a:pPr>
            <a:r>
              <a:rPr lang="en-US" sz="1800" dirty="0">
                <a:ea typeface="Segoe UI" panose="020B0502040204020203" pitchFamily="34" charset="0"/>
              </a:rPr>
              <a:t>3-dose series at 0, 1-2, and 6 months for all unvaccinated persons</a:t>
            </a:r>
          </a:p>
          <a:p>
            <a:pPr marL="347472"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Altern</a:t>
            </a:r>
            <a:r>
              <a:rPr lang="en-US" sz="1800" dirty="0">
                <a:ea typeface="Segoe UI" panose="020B0502040204020203" pitchFamily="34" charset="0"/>
              </a:rPr>
              <a:t>ative 2-dose series (Recombivax HB only), with at least 4 months between doses, for persons ages 11-15</a:t>
            </a:r>
          </a:p>
          <a:p>
            <a:pPr marL="347472" indent="-342900">
              <a:lnSpc>
                <a:spcPct val="100000"/>
              </a:lnSpc>
              <a:spcBef>
                <a:spcPts val="200"/>
              </a:spcBef>
              <a:buFont typeface="Arial" panose="020B0604020202020204" pitchFamily="34" charset="0"/>
              <a:buChar char="•"/>
            </a:pPr>
            <a:r>
              <a:rPr lang="en-US" sz="1800" dirty="0">
                <a:ea typeface="Segoe UI" panose="020B0502040204020203" pitchFamily="34" charset="0"/>
              </a:rPr>
              <a:t>Alternative series for persons 18 years or older </a:t>
            </a:r>
          </a:p>
          <a:p>
            <a:pPr marL="347472" indent="-342900">
              <a:lnSpc>
                <a:spcPct val="100000"/>
              </a:lnSpc>
              <a:spcBef>
                <a:spcPts val="200"/>
              </a:spcBef>
              <a:buFont typeface="Arial" panose="020B0604020202020204" pitchFamily="34" charset="0"/>
              <a:buChar char="•"/>
            </a:pPr>
            <a:r>
              <a:rPr lang="en-US" sz="1800" dirty="0"/>
              <a:t>For other catch-up guidance, please refer to immunization schedule notes </a:t>
            </a:r>
            <a:endParaRPr lang="en-US" sz="1800" dirty="0">
              <a:ea typeface="Segoe UI" panose="020B0502040204020203" pitchFamily="34" charset="0"/>
            </a:endParaRPr>
          </a:p>
          <a:p>
            <a:pPr marL="4572">
              <a:lnSpc>
                <a:spcPct val="100000"/>
              </a:lnSpc>
              <a:spcBef>
                <a:spcPts val="200"/>
              </a:spcBef>
            </a:pPr>
            <a:r>
              <a:rPr lang="en-US" sz="1800" b="1" dirty="0">
                <a:ea typeface="Segoe UI" panose="020B0502040204020203" pitchFamily="34" charset="0"/>
              </a:rPr>
              <a:t>Special situations</a:t>
            </a:r>
          </a:p>
          <a:p>
            <a:pPr marL="290322" indent="-285750">
              <a:lnSpc>
                <a:spcPct val="100000"/>
              </a:lnSpc>
              <a:spcBef>
                <a:spcPts val="200"/>
              </a:spcBef>
              <a:buFont typeface="Arial" panose="020B0604020202020204" pitchFamily="34" charset="0"/>
              <a:buChar char="•"/>
            </a:pPr>
            <a:r>
              <a:rPr lang="en-US" sz="1800" b="1" dirty="0">
                <a:ea typeface="Segoe UI" panose="020B0502040204020203" pitchFamily="34" charset="0"/>
              </a:rPr>
              <a:t>Revaccination may be recommended for certain populations </a:t>
            </a:r>
          </a:p>
          <a:p>
            <a:endParaRPr lang="en-US" dirty="0"/>
          </a:p>
        </p:txBody>
      </p:sp>
      <p:sp>
        <p:nvSpPr>
          <p:cNvPr id="4" name="Text Placeholder 3">
            <a:extLst>
              <a:ext uri="{FF2B5EF4-FFF2-40B4-BE49-F238E27FC236}">
                <a16:creationId xmlns:a16="http://schemas.microsoft.com/office/drawing/2014/main" id="{BA7EFE37-A347-44D9-A301-276A485BFB8D}"/>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February 18, 2022 / 71(7));234-237      </a:t>
            </a:r>
            <a:r>
              <a:rPr lang="en-US" sz="1000" dirty="0">
                <a:latin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53248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D671-4FD6-415A-84A2-301D66442670}"/>
              </a:ext>
            </a:extLst>
          </p:cNvPr>
          <p:cNvSpPr>
            <a:spLocks noGrp="1"/>
          </p:cNvSpPr>
          <p:nvPr>
            <p:ph type="title"/>
          </p:nvPr>
        </p:nvSpPr>
        <p:spPr/>
        <p:txBody>
          <a:bodyPr/>
          <a:lstStyle/>
          <a:p>
            <a:r>
              <a:rPr lang="en-US" dirty="0"/>
              <a:t>HPV Vaccine</a:t>
            </a:r>
          </a:p>
        </p:txBody>
      </p:sp>
      <p:sp>
        <p:nvSpPr>
          <p:cNvPr id="3" name="Content Placeholder 2">
            <a:extLst>
              <a:ext uri="{FF2B5EF4-FFF2-40B4-BE49-F238E27FC236}">
                <a16:creationId xmlns:a16="http://schemas.microsoft.com/office/drawing/2014/main" id="{2094321A-B5C1-42CB-A28F-ACDB857F9721}"/>
              </a:ext>
            </a:extLst>
          </p:cNvPr>
          <p:cNvSpPr>
            <a:spLocks noGrp="1"/>
          </p:cNvSpPr>
          <p:nvPr>
            <p:ph sz="quarter" idx="10"/>
          </p:nvPr>
        </p:nvSpPr>
        <p:spPr/>
        <p:txBody>
          <a:bodyPr/>
          <a:lstStyle/>
          <a:p>
            <a:pPr>
              <a:lnSpc>
                <a:spcPct val="100000"/>
              </a:lnSpc>
              <a:spcBef>
                <a:spcPts val="200"/>
              </a:spcBef>
            </a:pPr>
            <a:r>
              <a:rPr lang="en-US" sz="2200" b="1" dirty="0">
                <a:ea typeface="Segoe UI Black" panose="020B0A02040204020203" pitchFamily="34" charset="0"/>
              </a:rPr>
              <a:t>Routine vaccination</a:t>
            </a:r>
          </a:p>
          <a:p>
            <a:pPr marL="342900" indent="-342900">
              <a:lnSpc>
                <a:spcPct val="100000"/>
              </a:lnSpc>
              <a:spcBef>
                <a:spcPts val="200"/>
              </a:spcBef>
              <a:buFont typeface="Arial" panose="020B0604020202020204" pitchFamily="34" charset="0"/>
              <a:buChar char="•"/>
            </a:pPr>
            <a:r>
              <a:rPr lang="en-US" sz="2200" dirty="0">
                <a:ea typeface="Segoe UI Black" panose="020B0A02040204020203" pitchFamily="34" charset="0"/>
              </a:rPr>
              <a:t>All adolescents 11-12 years old (can start at age 9)</a:t>
            </a:r>
          </a:p>
          <a:p>
            <a:pPr marL="342900" indent="-342900">
              <a:lnSpc>
                <a:spcPct val="100000"/>
              </a:lnSpc>
              <a:spcBef>
                <a:spcPts val="200"/>
              </a:spcBef>
              <a:buFont typeface="Arial" panose="020B0604020202020204" pitchFamily="34" charset="0"/>
              <a:buChar char="•"/>
            </a:pPr>
            <a:r>
              <a:rPr lang="en-US" sz="2200" dirty="0">
                <a:ea typeface="Segoe UI Black" panose="020B0A02040204020203" pitchFamily="34" charset="0"/>
              </a:rPr>
              <a:t>Number of doses dependent on age at initial vaccination</a:t>
            </a:r>
          </a:p>
          <a:p>
            <a:pPr marL="713232" lvl="1" indent="-347472">
              <a:lnSpc>
                <a:spcPct val="100000"/>
              </a:lnSpc>
              <a:spcBef>
                <a:spcPts val="200"/>
              </a:spcBef>
              <a:buFont typeface="Courier New" panose="02070309020205020404" pitchFamily="49" charset="0"/>
              <a:buChar char="o"/>
            </a:pPr>
            <a:r>
              <a:rPr lang="en-US" sz="2200" dirty="0">
                <a:solidFill>
                  <a:schemeClr val="tx1">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rPr>
              <a:t>Age 9-14 years: 2-dose series at 0 and 6-12 months (minimum interval of 5 months; repeat dose if administered too soon)</a:t>
            </a:r>
          </a:p>
          <a:p>
            <a:pPr marL="713232" lvl="1" indent="-347472">
              <a:lnSpc>
                <a:spcPct val="100000"/>
              </a:lnSpc>
              <a:spcBef>
                <a:spcPts val="200"/>
              </a:spcBef>
              <a:buFont typeface="Courier New" panose="02070309020205020404" pitchFamily="49" charset="0"/>
              <a:buChar char="o"/>
            </a:pPr>
            <a:r>
              <a:rPr lang="en-US" sz="2200" dirty="0">
                <a:solidFill>
                  <a:schemeClr val="tx1">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rPr>
              <a:t>Age 15 years or older: 3-dose series at 0, 1-2 months, and 6 months</a:t>
            </a:r>
          </a:p>
          <a:p>
            <a:pPr marL="342900" indent="-342900">
              <a:lnSpc>
                <a:spcPct val="100000"/>
              </a:lnSpc>
              <a:spcBef>
                <a:spcPts val="200"/>
              </a:spcBef>
              <a:buFont typeface="Arial" panose="020B0604020202020204" pitchFamily="34" charset="0"/>
              <a:buChar char="•"/>
            </a:pPr>
            <a:r>
              <a:rPr lang="en-US" sz="2200" dirty="0">
                <a:ea typeface="Segoe UI Black" panose="020B0A02040204020203" pitchFamily="34" charset="0"/>
              </a:rPr>
              <a:t>Persons who completed a valid series with any HPV vaccine do not need any additional doses</a:t>
            </a:r>
            <a:endParaRPr lang="en-US" sz="2200" b="1" dirty="0">
              <a:ea typeface="Segoe UI Black" panose="020B0A02040204020203" pitchFamily="34" charset="0"/>
            </a:endParaRPr>
          </a:p>
          <a:p>
            <a:pPr>
              <a:lnSpc>
                <a:spcPct val="100000"/>
              </a:lnSpc>
              <a:spcBef>
                <a:spcPts val="0"/>
              </a:spcBef>
            </a:pPr>
            <a:endParaRPr lang="en-US" sz="2200" b="1" dirty="0">
              <a:ea typeface="Segoe UI Black" panose="020B0A02040204020203" pitchFamily="34" charset="0"/>
            </a:endParaRPr>
          </a:p>
          <a:p>
            <a:pPr>
              <a:lnSpc>
                <a:spcPct val="100000"/>
              </a:lnSpc>
              <a:spcBef>
                <a:spcPts val="0"/>
              </a:spcBef>
            </a:pPr>
            <a:r>
              <a:rPr lang="en-US" sz="2200" b="1" dirty="0">
                <a:ea typeface="Segoe UI Black" panose="020B0A02040204020203" pitchFamily="34" charset="0"/>
              </a:rPr>
              <a:t>Catch up Vaccination</a:t>
            </a:r>
          </a:p>
          <a:p>
            <a:pPr marL="342900" indent="-342900">
              <a:lnSpc>
                <a:spcPct val="100000"/>
              </a:lnSpc>
              <a:spcBef>
                <a:spcPts val="200"/>
              </a:spcBef>
              <a:buFont typeface="Arial" panose="020B0604020202020204" pitchFamily="34" charset="0"/>
              <a:buChar char="•"/>
            </a:pPr>
            <a:r>
              <a:rPr lang="en-US" sz="2200" dirty="0">
                <a:ea typeface="Segoe UI Black" panose="020B0A02040204020203" pitchFamily="34" charset="0"/>
              </a:rPr>
              <a:t>All persons through 26 years of age, if not previously adequately vaccinated</a:t>
            </a:r>
          </a:p>
          <a:p>
            <a:pPr>
              <a:lnSpc>
                <a:spcPct val="100000"/>
              </a:lnSpc>
              <a:spcBef>
                <a:spcPts val="0"/>
              </a:spcBef>
            </a:pPr>
            <a:endParaRPr lang="en-US" sz="1600" b="1" dirty="0">
              <a:ea typeface="Segoe UI Black" panose="020B0A02040204020203" pitchFamily="34" charset="0"/>
            </a:endParaRPr>
          </a:p>
          <a:p>
            <a:endParaRPr lang="en-US" dirty="0"/>
          </a:p>
        </p:txBody>
      </p:sp>
      <p:sp>
        <p:nvSpPr>
          <p:cNvPr id="4" name="Text Placeholder 3">
            <a:extLst>
              <a:ext uri="{FF2B5EF4-FFF2-40B4-BE49-F238E27FC236}">
                <a16:creationId xmlns:a16="http://schemas.microsoft.com/office/drawing/2014/main" id="{AC661B87-C1AC-4F70-84DD-9FE46B45BAB5}"/>
              </a:ext>
            </a:extLst>
          </p:cNvPr>
          <p:cNvSpPr>
            <a:spLocks noGrp="1"/>
          </p:cNvSpPr>
          <p:nvPr>
            <p:ph type="body" sz="quarter" idx="11"/>
          </p:nvPr>
        </p:nvSpPr>
        <p:spPr>
          <a:xfrm>
            <a:off x="838199" y="6332276"/>
            <a:ext cx="10748963" cy="280348"/>
          </a:xfrm>
        </p:spPr>
        <p:txBody>
          <a:bodyPr/>
          <a:lstStyle/>
          <a:p>
            <a:r>
              <a:rPr lang="en-US" sz="1000" dirty="0">
                <a:latin typeface="Segoe UI" panose="020B0502040204020203" pitchFamily="34" charset="0"/>
                <a:cs typeface="Segoe UI" panose="020B0502040204020203" pitchFamily="34" charset="0"/>
              </a:rPr>
              <a:t>MMWR / August 16, 2019/ 68(32);698–702     </a:t>
            </a:r>
            <a:r>
              <a:rPr lang="en-US" sz="1000" dirty="0">
                <a:latin typeface="Segoe UI" panose="020B0502040204020203" pitchFamily="34" charset="0"/>
                <a:ea typeface="Segoe UI" panose="020B0502040204020203" pitchFamily="34" charset="0"/>
                <a:cs typeface="Segoe UI" panose="020B0502040204020203" pitchFamily="34" charset="0"/>
              </a:rPr>
              <a:t>MMWR / February 18, 2022 / 71(7);234-237          </a:t>
            </a:r>
            <a:r>
              <a:rPr lang="en-US" sz="1000" dirty="0">
                <a:latin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84240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EF6C-6B82-48EC-98CE-2043541F2C97}"/>
              </a:ext>
            </a:extLst>
          </p:cNvPr>
          <p:cNvSpPr>
            <a:spLocks noGrp="1"/>
          </p:cNvSpPr>
          <p:nvPr>
            <p:ph type="title"/>
          </p:nvPr>
        </p:nvSpPr>
        <p:spPr/>
        <p:txBody>
          <a:bodyPr/>
          <a:lstStyle/>
          <a:p>
            <a:r>
              <a:rPr lang="en-US" dirty="0"/>
              <a:t>HPV Vaccine Special Situations</a:t>
            </a:r>
          </a:p>
        </p:txBody>
      </p:sp>
      <p:sp>
        <p:nvSpPr>
          <p:cNvPr id="3" name="Content Placeholder 2">
            <a:extLst>
              <a:ext uri="{FF2B5EF4-FFF2-40B4-BE49-F238E27FC236}">
                <a16:creationId xmlns:a16="http://schemas.microsoft.com/office/drawing/2014/main" id="{1B3A1C82-6CC8-4B48-9454-18FC71AD618B}"/>
              </a:ext>
            </a:extLst>
          </p:cNvPr>
          <p:cNvSpPr>
            <a:spLocks noGrp="1"/>
          </p:cNvSpPr>
          <p:nvPr>
            <p:ph sz="quarter" idx="10"/>
          </p:nvPr>
        </p:nvSpPr>
        <p:spPr/>
        <p:txBody>
          <a:bodyPr/>
          <a:lstStyle/>
          <a:p>
            <a:pPr>
              <a:lnSpc>
                <a:spcPct val="100000"/>
              </a:lnSpc>
              <a:spcBef>
                <a:spcPts val="0"/>
              </a:spcBef>
            </a:pPr>
            <a:r>
              <a:rPr lang="en-US" sz="2800" b="1" dirty="0">
                <a:ea typeface="Segoe UI Black" panose="020B0A02040204020203" pitchFamily="34" charset="0"/>
              </a:rPr>
              <a:t>Special situations</a:t>
            </a:r>
          </a:p>
          <a:p>
            <a:pPr marL="285750" indent="-285750">
              <a:lnSpc>
                <a:spcPct val="100000"/>
              </a:lnSpc>
              <a:spcBef>
                <a:spcPts val="0"/>
              </a:spcBef>
              <a:buFont typeface="Arial" panose="020B0604020202020204" pitchFamily="34" charset="0"/>
              <a:buChar char="•"/>
            </a:pPr>
            <a:r>
              <a:rPr lang="en-US" sz="2800" dirty="0">
                <a:ea typeface="Segoe UI Black" panose="020B0A02040204020203" pitchFamily="34" charset="0"/>
              </a:rPr>
              <a:t>Immunocompromising conditions, including HIV infection: administer a 3-dose series, even for those who began the series at ages 9 through 14</a:t>
            </a:r>
          </a:p>
          <a:p>
            <a:pPr marL="342900" indent="-342900">
              <a:lnSpc>
                <a:spcPct val="100000"/>
              </a:lnSpc>
              <a:spcBef>
                <a:spcPts val="200"/>
              </a:spcBef>
              <a:buFont typeface="Arial" panose="020B0604020202020204" pitchFamily="34" charset="0"/>
              <a:buChar char="•"/>
            </a:pPr>
            <a:r>
              <a:rPr lang="en-US" sz="2800" dirty="0">
                <a:ea typeface="Segoe UI Black" panose="020B0A02040204020203" pitchFamily="34" charset="0"/>
              </a:rPr>
              <a:t>History of sexual abuse or assault: begin series at age 9 </a:t>
            </a:r>
          </a:p>
          <a:p>
            <a:pPr marL="342900" indent="-342900">
              <a:lnSpc>
                <a:spcPct val="100000"/>
              </a:lnSpc>
              <a:spcBef>
                <a:spcPts val="200"/>
              </a:spcBef>
              <a:buFont typeface="Arial" panose="020B0604020202020204" pitchFamily="34" charset="0"/>
              <a:buChar char="•"/>
            </a:pPr>
            <a:r>
              <a:rPr lang="en-US" sz="2800" dirty="0">
                <a:ea typeface="Segoe UI Black" panose="020B0A02040204020203" pitchFamily="34" charset="0"/>
              </a:rPr>
              <a:t>Pregnancy: vaccine is not recommended during pregnancy </a:t>
            </a:r>
          </a:p>
          <a:p>
            <a:pPr marL="713232" lvl="1" indent="-347472">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rPr>
              <a:t>If administered inadvertently while pregnant, no intervention needed-delay further doses until after pregnancy (pregnancy testing not needed before vaccination)</a:t>
            </a:r>
          </a:p>
          <a:p>
            <a:endParaRPr lang="en-US" dirty="0"/>
          </a:p>
        </p:txBody>
      </p:sp>
      <p:sp>
        <p:nvSpPr>
          <p:cNvPr id="4" name="Text Placeholder 3">
            <a:extLst>
              <a:ext uri="{FF2B5EF4-FFF2-40B4-BE49-F238E27FC236}">
                <a16:creationId xmlns:a16="http://schemas.microsoft.com/office/drawing/2014/main" id="{7BA37FBC-DEC5-4879-B82F-A81F64F3DA9B}"/>
              </a:ext>
            </a:extLst>
          </p:cNvPr>
          <p:cNvSpPr>
            <a:spLocks noGrp="1"/>
          </p:cNvSpPr>
          <p:nvPr>
            <p:ph type="body" sz="quarter" idx="11"/>
          </p:nvPr>
        </p:nvSpPr>
        <p:spPr>
          <a:xfrm>
            <a:off x="503465" y="6414055"/>
            <a:ext cx="10515600" cy="397137"/>
          </a:xfrm>
        </p:spPr>
        <p:txBody>
          <a:bodyPr/>
          <a:lstStyle/>
          <a:p>
            <a:r>
              <a:rPr lang="en-US" sz="1000" dirty="0">
                <a:latin typeface="Segoe UI" panose="020B0502040204020203" pitchFamily="34" charset="0"/>
                <a:cs typeface="Segoe UI" panose="020B0502040204020203" pitchFamily="34" charset="0"/>
              </a:rPr>
              <a:t>MMWR / August 16, 2019/ 68(32);698–702     </a:t>
            </a:r>
            <a:r>
              <a:rPr lang="en-US" sz="1000" dirty="0">
                <a:latin typeface="Segoe UI" panose="020B0502040204020203" pitchFamily="34" charset="0"/>
                <a:ea typeface="Segoe UI" panose="020B0502040204020203" pitchFamily="34" charset="0"/>
                <a:cs typeface="Segoe UI" panose="020B0502040204020203" pitchFamily="34" charset="0"/>
              </a:rPr>
              <a:t>MMWR / February 18, 2022 / 71(7);234-237     </a:t>
            </a:r>
            <a:r>
              <a:rPr lang="en-US" sz="1000" dirty="0">
                <a:latin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34251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28FD-746A-40DA-A344-BE512D867648}"/>
              </a:ext>
            </a:extLst>
          </p:cNvPr>
          <p:cNvSpPr>
            <a:spLocks noGrp="1"/>
          </p:cNvSpPr>
          <p:nvPr>
            <p:ph type="title"/>
          </p:nvPr>
        </p:nvSpPr>
        <p:spPr/>
        <p:txBody>
          <a:bodyPr/>
          <a:lstStyle/>
          <a:p>
            <a:r>
              <a:rPr lang="en-US" altLang="en-US" dirty="0"/>
              <a:t>Influenza (IIV4, aIIV4, ccIIV4, LAIV4, RIV4)</a:t>
            </a:r>
            <a:endParaRPr lang="en-US" dirty="0"/>
          </a:p>
        </p:txBody>
      </p:sp>
      <p:sp>
        <p:nvSpPr>
          <p:cNvPr id="3" name="Content Placeholder 2">
            <a:extLst>
              <a:ext uri="{FF2B5EF4-FFF2-40B4-BE49-F238E27FC236}">
                <a16:creationId xmlns:a16="http://schemas.microsoft.com/office/drawing/2014/main" id="{4896712F-5F24-4BAC-BBC2-FEC2738A705D}"/>
              </a:ext>
            </a:extLst>
          </p:cNvPr>
          <p:cNvSpPr>
            <a:spLocks noGrp="1"/>
          </p:cNvSpPr>
          <p:nvPr>
            <p:ph sz="quarter" idx="10"/>
          </p:nvPr>
        </p:nvSpPr>
        <p:spPr/>
        <p:txBody>
          <a:bodyPr/>
          <a:lstStyle/>
          <a:p>
            <a:pPr eaLnBrk="0" fontAlgn="base" hangingPunct="0">
              <a:lnSpc>
                <a:spcPct val="100000"/>
              </a:lnSpc>
              <a:spcBef>
                <a:spcPts val="200"/>
              </a:spcBef>
              <a:spcAft>
                <a:spcPct val="0"/>
              </a:spcAft>
              <a:defRPr/>
            </a:pPr>
            <a:r>
              <a:rPr lang="en-US" sz="1800" b="1" kern="0" dirty="0"/>
              <a:t>Routine vaccination</a:t>
            </a:r>
          </a:p>
          <a:p>
            <a:pPr marL="171450" indent="-171450">
              <a:buFont typeface="Arial" panose="020B0604020202020204" pitchFamily="34" charset="0"/>
              <a:buChar char="•"/>
            </a:pPr>
            <a:r>
              <a:rPr lang="en-US" sz="1800" dirty="0"/>
              <a:t>Routine annual influenza vaccination is recommended for all persons aged ≥6 months who do not have contraindications. </a:t>
            </a:r>
          </a:p>
          <a:p>
            <a:pPr marL="176405" indent="-176405">
              <a:buFont typeface="Arial" panose="020B0604020202020204" pitchFamily="34" charset="0"/>
              <a:buChar char="•"/>
            </a:pPr>
            <a:r>
              <a:rPr lang="en-US" sz="1800" dirty="0"/>
              <a:t>2 doses, separated by at least 4 weeks, for </a:t>
            </a:r>
            <a:r>
              <a:rPr lang="en-US" sz="1800" b="1" dirty="0"/>
              <a:t>children ages 6 months–8 years </a:t>
            </a:r>
            <a:r>
              <a:rPr lang="en-US" sz="1800" dirty="0"/>
              <a:t>who have received fewer than 2 influenza vaccine doses before July 1, 2023, or whose influenza vaccination history is unknown</a:t>
            </a:r>
          </a:p>
          <a:p>
            <a:pPr marL="176405" indent="-176405">
              <a:buFont typeface="Arial" panose="020B0604020202020204" pitchFamily="34" charset="0"/>
              <a:buChar char="•"/>
            </a:pPr>
            <a:r>
              <a:rPr lang="en-US" sz="1800" dirty="0"/>
              <a:t>1 dose for </a:t>
            </a:r>
            <a:r>
              <a:rPr lang="en-US" sz="1800" b="1" dirty="0"/>
              <a:t>children ages 6 months–8 years </a:t>
            </a:r>
            <a:r>
              <a:rPr lang="en-US" sz="1800" dirty="0"/>
              <a:t>who have received at least 2 influenza vaccine doses before July 1, 2023, or whose influenza vaccination history is unknown</a:t>
            </a:r>
          </a:p>
          <a:p>
            <a:pPr marL="176405" indent="-176405">
              <a:buFont typeface="Arial" panose="020B0604020202020204" pitchFamily="34" charset="0"/>
              <a:buChar char="•"/>
            </a:pPr>
            <a:r>
              <a:rPr lang="en-US" sz="1800" dirty="0"/>
              <a:t>1 dose for </a:t>
            </a:r>
            <a:r>
              <a:rPr lang="en-US" sz="1800" b="1" dirty="0"/>
              <a:t>all children ages 9 years and older</a:t>
            </a:r>
            <a:endParaRPr lang="en-US" sz="1800" b="1" kern="0" dirty="0"/>
          </a:p>
          <a:p>
            <a:r>
              <a:rPr lang="en-US" sz="1800" b="1" kern="0" dirty="0"/>
              <a:t>Special situations</a:t>
            </a:r>
          </a:p>
          <a:p>
            <a:pPr marL="342900" indent="-342900">
              <a:buFont typeface="Arial" panose="020B0604020202020204" pitchFamily="34" charset="0"/>
              <a:buChar char="•"/>
            </a:pPr>
            <a:r>
              <a:rPr lang="en-US" sz="1800" kern="0" dirty="0"/>
              <a:t>Close contacts of severely immunosuppressed persons who require a protected environment</a:t>
            </a:r>
          </a:p>
          <a:p>
            <a:pPr marL="342900" indent="-342900">
              <a:buFont typeface="Arial" panose="020B0604020202020204" pitchFamily="34" charset="0"/>
              <a:buChar char="•"/>
            </a:pPr>
            <a:r>
              <a:rPr lang="en-US" sz="1800" kern="0" dirty="0"/>
              <a:t>Egg allergy: any influenza vaccine appropriate for age and health status annually</a:t>
            </a:r>
          </a:p>
          <a:p>
            <a:pPr marL="342900" indent="-342900">
              <a:buFont typeface="Arial" panose="020B0604020202020204" pitchFamily="34" charset="0"/>
              <a:buChar char="•"/>
            </a:pPr>
            <a:r>
              <a:rPr lang="en-US" sz="1800" b="1" kern="0" dirty="0"/>
              <a:t>Refer to Appendix for listing of contraindications and precautions</a:t>
            </a:r>
            <a:endParaRPr lang="en-US" b="1" dirty="0"/>
          </a:p>
        </p:txBody>
      </p:sp>
      <p:sp>
        <p:nvSpPr>
          <p:cNvPr id="4" name="Text Placeholder 3">
            <a:extLst>
              <a:ext uri="{FF2B5EF4-FFF2-40B4-BE49-F238E27FC236}">
                <a16:creationId xmlns:a16="http://schemas.microsoft.com/office/drawing/2014/main" id="{9E75FEE6-0E31-438F-A680-A44B047DAE04}"/>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 August 25, 2023 / 72(2);1–25     </a:t>
            </a:r>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73(1);6-10     </a:t>
            </a:r>
            <a:r>
              <a:rPr lang="en-US" sz="1000" dirty="0">
                <a:latin typeface="Segoe UI" panose="020B0502040204020203" pitchFamily="34" charset="0"/>
                <a:cs typeface="Segoe UI" panose="020B0502040204020203" pitchFamily="34" charset="0"/>
                <a:hlinkClick r:id="rId4"/>
              </a:rPr>
              <a:t>https://www.cdc.gov/vaccines/schedules/hcp/imz/child-adolescent.html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737129999"/>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4196-C1F6-4DC0-8B2D-3242490CA13E}"/>
              </a:ext>
            </a:extLst>
          </p:cNvPr>
          <p:cNvSpPr>
            <a:spLocks noGrp="1"/>
          </p:cNvSpPr>
          <p:nvPr>
            <p:ph type="title"/>
          </p:nvPr>
        </p:nvSpPr>
        <p:spPr/>
        <p:txBody>
          <a:bodyPr/>
          <a:lstStyle/>
          <a:p>
            <a:r>
              <a:rPr lang="en-US" sz="4000" dirty="0"/>
              <a:t>FluMist Medimmune Nasal Spray (LAIV4)</a:t>
            </a:r>
            <a:endParaRPr lang="en-US" dirty="0"/>
          </a:p>
        </p:txBody>
      </p:sp>
      <p:sp>
        <p:nvSpPr>
          <p:cNvPr id="3" name="Content Placeholder 2">
            <a:extLst>
              <a:ext uri="{FF2B5EF4-FFF2-40B4-BE49-F238E27FC236}">
                <a16:creationId xmlns:a16="http://schemas.microsoft.com/office/drawing/2014/main" id="{0BDB500A-549F-41A7-8E54-0A8C2596CFBD}"/>
              </a:ext>
            </a:extLst>
          </p:cNvPr>
          <p:cNvSpPr>
            <a:spLocks noGrp="1"/>
          </p:cNvSpPr>
          <p:nvPr>
            <p:ph sz="quarter" idx="10"/>
          </p:nvPr>
        </p:nvSpPr>
        <p:spPr/>
        <p:txBody>
          <a:bodyPr/>
          <a:lstStyle/>
          <a:p>
            <a:pPr marL="347472" indent="-347472">
              <a:lnSpc>
                <a:spcPct val="100000"/>
              </a:lnSpc>
              <a:spcBef>
                <a:spcPts val="200"/>
              </a:spcBef>
            </a:pPr>
            <a:r>
              <a:rPr lang="en-US" sz="2800" dirty="0"/>
              <a:t>FluMist Medimmune </a:t>
            </a:r>
            <a:r>
              <a:rPr lang="en-US" sz="2800" kern="0" dirty="0"/>
              <a:t>pre-filled single-use </a:t>
            </a:r>
            <a:r>
              <a:rPr lang="en-US" sz="2800" dirty="0"/>
              <a:t>nasal spray is licensed for healthy persons 2-49 years of age</a:t>
            </a:r>
            <a:endParaRPr lang="en-US" sz="2800" b="1" kern="0" dirty="0"/>
          </a:p>
          <a:p>
            <a:pPr marL="347472" indent="-347472" defTabSz="385763">
              <a:lnSpc>
                <a:spcPct val="100000"/>
              </a:lnSpc>
              <a:spcBef>
                <a:spcPts val="200"/>
              </a:spcBef>
            </a:pPr>
            <a:endParaRPr lang="en-US" sz="2800" b="1" kern="0" dirty="0"/>
          </a:p>
          <a:p>
            <a:pPr marL="347472" indent="-347472" defTabSz="385763">
              <a:lnSpc>
                <a:spcPct val="100000"/>
              </a:lnSpc>
              <a:spcBef>
                <a:spcPts val="200"/>
              </a:spcBef>
            </a:pPr>
            <a:r>
              <a:rPr lang="en-US" sz="2800" b="1" kern="0" dirty="0"/>
              <a:t>Administration</a:t>
            </a:r>
            <a:r>
              <a:rPr lang="en-US" sz="2800" kern="0" dirty="0"/>
              <a:t> </a:t>
            </a:r>
          </a:p>
          <a:p>
            <a:pPr marL="347472" indent="-347472" defTabSz="385763">
              <a:lnSpc>
                <a:spcPct val="100000"/>
              </a:lnSpc>
              <a:spcBef>
                <a:spcPts val="200"/>
              </a:spcBef>
              <a:buFont typeface="Arial" panose="020B0604020202020204" pitchFamily="34" charset="0"/>
              <a:buChar char="•"/>
            </a:pPr>
            <a:r>
              <a:rPr lang="en-US" sz="2800" kern="0" dirty="0"/>
              <a:t>Ensure patient is in upright position. Spray 0.1mL into first nostril, then remove the dose divider from the sprayer to administer second half of dose (remaining 0.1mL) into other nostril</a:t>
            </a:r>
          </a:p>
          <a:p>
            <a:endParaRPr lang="en-US" dirty="0"/>
          </a:p>
        </p:txBody>
      </p:sp>
      <p:sp>
        <p:nvSpPr>
          <p:cNvPr id="4" name="Text Placeholder 3">
            <a:extLst>
              <a:ext uri="{FF2B5EF4-FFF2-40B4-BE49-F238E27FC236}">
                <a16:creationId xmlns:a16="http://schemas.microsoft.com/office/drawing/2014/main" id="{B76C57EA-0882-4509-9445-AE666AFD5FC3}"/>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August 25, 2023 / 72(2);1–25     </a:t>
            </a:r>
            <a:r>
              <a:rPr lang="en-US" sz="1000" dirty="0">
                <a:latin typeface="Arial" panose="020B0604020202020204" pitchFamily="34" charset="0"/>
                <a:cs typeface="Arial" panose="020B0604020202020204" pitchFamily="34" charset="0"/>
                <a:hlinkClick r:id="rId4"/>
              </a:rPr>
              <a:t>https://www.cdc.gov/flu/prevent/nasalspray.htm</a:t>
            </a:r>
            <a:r>
              <a:rPr lang="en-US" sz="1000" dirty="0">
                <a:latin typeface="Arial" panose="020B0604020202020204" pitchFamily="34" charset="0"/>
                <a:cs typeface="Arial" panose="020B0604020202020204"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5"/>
              </a:rPr>
              <a:t>https://www.cdc.gov/vaccines/schedules/hcp/imz/child-adolescent.html </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029969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F6E6-6187-400E-8BA4-32533F2840B9}"/>
              </a:ext>
            </a:extLst>
          </p:cNvPr>
          <p:cNvSpPr>
            <a:spLocks noGrp="1"/>
          </p:cNvSpPr>
          <p:nvPr>
            <p:ph type="title"/>
          </p:nvPr>
        </p:nvSpPr>
        <p:spPr/>
        <p:txBody>
          <a:bodyPr/>
          <a:lstStyle/>
          <a:p>
            <a:r>
              <a:rPr lang="en-US" altLang="en-US" dirty="0"/>
              <a:t>Influenza Vaccines for 2023-2024 Season</a:t>
            </a:r>
            <a:endParaRPr lang="en-US" dirty="0"/>
          </a:p>
        </p:txBody>
      </p:sp>
      <p:sp>
        <p:nvSpPr>
          <p:cNvPr id="3" name="Content Placeholder 2">
            <a:extLst>
              <a:ext uri="{FF2B5EF4-FFF2-40B4-BE49-F238E27FC236}">
                <a16:creationId xmlns:a16="http://schemas.microsoft.com/office/drawing/2014/main" id="{BABAED70-867C-4F79-8B02-98DC0C150390}"/>
              </a:ext>
            </a:extLst>
          </p:cNvPr>
          <p:cNvSpPr>
            <a:spLocks noGrp="1"/>
          </p:cNvSpPr>
          <p:nvPr>
            <p:ph sz="quarter" idx="10"/>
          </p:nvPr>
        </p:nvSpPr>
        <p:spPr/>
        <p:txBody>
          <a:bodyPr/>
          <a:lstStyle/>
          <a:p>
            <a:pPr eaLnBrk="0" fontAlgn="base" hangingPunct="0">
              <a:lnSpc>
                <a:spcPct val="100000"/>
              </a:lnSpc>
              <a:spcBef>
                <a:spcPct val="20000"/>
              </a:spcBef>
              <a:spcAft>
                <a:spcPct val="0"/>
              </a:spcAft>
              <a:defRPr/>
            </a:pPr>
            <a:r>
              <a:rPr lang="en-US" sz="1800" dirty="0"/>
              <a:t>All are quadrivalent, containing the flu lineage virus below:</a:t>
            </a:r>
            <a:endParaRPr lang="en-US" sz="1800" u="sng" dirty="0"/>
          </a:p>
          <a:p>
            <a:pPr marL="285750" indent="-285750" algn="l">
              <a:buFont typeface="Arial" panose="020B0604020202020204" pitchFamily="34" charset="0"/>
              <a:buChar char="•"/>
            </a:pPr>
            <a:r>
              <a:rPr lang="en-US" sz="1800" b="1" i="0" dirty="0">
                <a:effectLst/>
              </a:rPr>
              <a:t>Egg-based vaccines (IIV4, aIIV4, LAIV4)</a:t>
            </a:r>
            <a:endParaRPr lang="en-US" sz="1800" b="0" i="0" dirty="0">
              <a:effectLst/>
            </a:endParaRP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A/Victoria/4897/2022 (H1N1)pdm09-like virus </a:t>
            </a:r>
            <a:r>
              <a:rPr lang="en-US" sz="1800" b="1" i="0" dirty="0">
                <a:solidFill>
                  <a:schemeClr val="tx1">
                    <a:lumMod val="65000"/>
                    <a:lumOff val="35000"/>
                  </a:schemeClr>
                </a:solidFill>
                <a:effectLst/>
                <a:latin typeface="Segoe UI" panose="020B0502040204020203" pitchFamily="34" charset="0"/>
                <a:cs typeface="Segoe UI" panose="020B0502040204020203" pitchFamily="34" charset="0"/>
              </a:rPr>
              <a:t>(Updated)</a:t>
            </a:r>
            <a:endParaRPr lang="en-US" sz="1800" b="0" i="0" dirty="0">
              <a:solidFill>
                <a:schemeClr val="tx1">
                  <a:lumMod val="65000"/>
                  <a:lumOff val="35000"/>
                </a:schemeClr>
              </a:solidFill>
              <a:effectLst/>
              <a:latin typeface="Segoe UI" panose="020B0502040204020203" pitchFamily="34" charset="0"/>
              <a:cs typeface="Segoe UI" panose="020B0502040204020203" pitchFamily="34" charset="0"/>
            </a:endParaRP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A/Darwin/9/2021 (H3N2)-like virus</a:t>
            </a: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B/Austria/1359417/2021 (B/Victoria lineage)-like virus</a:t>
            </a: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B/Phuket/3073/2013 (B/Yamagata lineage)-like virus</a:t>
            </a:r>
          </a:p>
          <a:p>
            <a:pPr marL="914400" lvl="2" indent="0" algn="l">
              <a:buNone/>
            </a:pPr>
            <a:endParaRPr lang="en-US" sz="1800" b="0" i="0" dirty="0">
              <a:solidFill>
                <a:schemeClr val="tx1">
                  <a:lumMod val="65000"/>
                  <a:lumOff val="35000"/>
                </a:schemeClr>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800" b="1" i="0" dirty="0">
                <a:effectLst/>
              </a:rPr>
              <a:t>Cell- or recombinant-based vaccines (ccIIV4, RIV4)</a:t>
            </a:r>
            <a:endParaRPr lang="en-US" sz="1800" b="0" i="0" dirty="0">
              <a:effectLst/>
            </a:endParaRP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A/Wisconsin/67/2022 (H1N1)pdm09-like virus </a:t>
            </a:r>
            <a:r>
              <a:rPr lang="en-US" sz="1800" b="1" i="0" dirty="0">
                <a:solidFill>
                  <a:schemeClr val="tx1">
                    <a:lumMod val="65000"/>
                    <a:lumOff val="35000"/>
                  </a:schemeClr>
                </a:solidFill>
                <a:effectLst/>
                <a:latin typeface="Segoe UI" panose="020B0502040204020203" pitchFamily="34" charset="0"/>
                <a:cs typeface="Segoe UI" panose="020B0502040204020203" pitchFamily="34" charset="0"/>
              </a:rPr>
              <a:t>(Updated)</a:t>
            </a:r>
            <a:endParaRPr lang="en-US" sz="1800" b="0" i="0" dirty="0">
              <a:solidFill>
                <a:schemeClr val="tx1">
                  <a:lumMod val="65000"/>
                  <a:lumOff val="35000"/>
                </a:schemeClr>
              </a:solidFill>
              <a:effectLst/>
              <a:latin typeface="Segoe UI" panose="020B0502040204020203" pitchFamily="34" charset="0"/>
              <a:cs typeface="Segoe UI" panose="020B0502040204020203" pitchFamily="34" charset="0"/>
            </a:endParaRP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A/Darwin/6/2021 (H3N2)-like virus</a:t>
            </a: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B/Austria/1359417/2021 (B/Victoria lineage)-like virus</a:t>
            </a:r>
          </a:p>
          <a:p>
            <a:pPr marL="1143000" lvl="2" indent="-228600" algn="l">
              <a:buFont typeface="Arial" panose="020B0604020202020204" pitchFamily="34" charset="0"/>
              <a:buChar char="•"/>
            </a:pPr>
            <a:r>
              <a:rPr lang="en-US" sz="1800" b="0" i="0" dirty="0">
                <a:solidFill>
                  <a:schemeClr val="tx1">
                    <a:lumMod val="65000"/>
                    <a:lumOff val="35000"/>
                  </a:schemeClr>
                </a:solidFill>
                <a:effectLst/>
                <a:latin typeface="Segoe UI" panose="020B0502040204020203" pitchFamily="34" charset="0"/>
                <a:cs typeface="Segoe UI" panose="020B0502040204020203" pitchFamily="34" charset="0"/>
              </a:rPr>
              <a:t>B/Phuket/3073/2013 (B/Yamagata lineage)-like virus</a:t>
            </a:r>
          </a:p>
          <a:p>
            <a:pPr marL="342900" indent="-342900">
              <a:buFont typeface="Arial" panose="020B0604020202020204" pitchFamily="34" charset="0"/>
              <a:buChar char="•"/>
            </a:pPr>
            <a:r>
              <a:rPr lang="en-US" sz="1800" kern="0" dirty="0"/>
              <a:t>Guidance regarding administration of influenza vaccines with other vaccines has been updated to reflect consideration of COVID-19 vaccination and RSV vaccination</a:t>
            </a:r>
          </a:p>
          <a:p>
            <a:pPr marL="342900" indent="-342900">
              <a:buFont typeface="Arial" panose="020B0604020202020204" pitchFamily="34" charset="0"/>
              <a:buChar char="•"/>
            </a:pPr>
            <a:endParaRPr lang="en-US" sz="1800" kern="0" dirty="0">
              <a:latin typeface="Segoe UI"/>
              <a:cs typeface="Arial" charset="0"/>
            </a:endParaRPr>
          </a:p>
          <a:p>
            <a:pPr marL="342900" indent="-342900">
              <a:buFont typeface="Arial" panose="020B0604020202020204" pitchFamily="34" charset="0"/>
              <a:buChar char="•"/>
            </a:pPr>
            <a:endParaRPr lang="en-US" sz="1800" kern="0" dirty="0">
              <a:latin typeface="Segoe UI"/>
              <a:cs typeface="Arial" charset="0"/>
            </a:endParaRPr>
          </a:p>
          <a:p>
            <a:pPr marL="342900" indent="-342900">
              <a:buFont typeface="Arial" panose="020B0604020202020204" pitchFamily="34" charset="0"/>
              <a:buChar char="•"/>
            </a:pPr>
            <a:endParaRPr lang="en-US" sz="1800" kern="0" dirty="0">
              <a:latin typeface="Segoe UI"/>
              <a:cs typeface="Arial" charset="0"/>
            </a:endParaRPr>
          </a:p>
          <a:p>
            <a:endParaRPr lang="en-US" dirty="0"/>
          </a:p>
        </p:txBody>
      </p:sp>
      <p:sp>
        <p:nvSpPr>
          <p:cNvPr id="4" name="Text Placeholder 3">
            <a:extLst>
              <a:ext uri="{FF2B5EF4-FFF2-40B4-BE49-F238E27FC236}">
                <a16:creationId xmlns:a16="http://schemas.microsoft.com/office/drawing/2014/main" id="{1E674B55-CB44-4A36-B995-41A23D5E4B02}"/>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August 25, 2023 / 72(2);1–25     </a:t>
            </a:r>
            <a:r>
              <a:rPr lang="en-US" sz="1000" dirty="0">
                <a:latin typeface="Segoe UI" panose="020B0502040204020203" pitchFamily="34" charset="0"/>
                <a:cs typeface="Segoe UI" panose="020B0502040204020203" pitchFamily="34" charset="0"/>
                <a:hlinkClick r:id="rId3"/>
              </a:rPr>
              <a:t>https://www.cdc.gov/vaccines/covid-19/clinical-considerations/covid-19-vaccines-us.html</a:t>
            </a:r>
            <a:r>
              <a:rPr lang="en-US" sz="1000" dirty="0">
                <a:latin typeface="Segoe UI" panose="020B0502040204020203" pitchFamily="34" charset="0"/>
                <a:cs typeface="Segoe UI" panose="020B0502040204020203" pitchFamily="34" charset="0"/>
              </a:rPr>
              <a:t>     </a:t>
            </a:r>
            <a:r>
              <a:rPr lang="en-US" sz="1000" i="0" u="none" strike="noStrike" dirty="0">
                <a:effectLst/>
                <a:latin typeface="Segoe UI" panose="020B0502040204020203" pitchFamily="34" charset="0"/>
                <a:cs typeface="Segoe UI" panose="020B0502040204020203" pitchFamily="34" charset="0"/>
                <a:hlinkClick r:id="rId4"/>
              </a:rPr>
              <a:t>https://www.cdc.gov/flu/prevent/coadministration.htm</a:t>
            </a:r>
            <a:r>
              <a:rPr lang="en-US" sz="1000" i="0" u="none" strike="noStrike" dirty="0">
                <a:effectLst/>
                <a:latin typeface="Segoe UI" panose="020B0502040204020203" pitchFamily="34" charset="0"/>
                <a:cs typeface="Segoe UI" panose="020B0502040204020203" pitchFamily="34" charset="0"/>
              </a:rPr>
              <a:t>     </a:t>
            </a:r>
            <a:r>
              <a:rPr lang="en-US" sz="1000" i="0" u="none" strike="noStrike" dirty="0">
                <a:effectLst/>
                <a:latin typeface="Segoe UI" panose="020B0502040204020203" pitchFamily="34" charset="0"/>
                <a:cs typeface="Segoe UI" panose="020B0502040204020203" pitchFamily="34" charset="0"/>
                <a:hlinkClick r:id="rId5"/>
              </a:rPr>
              <a:t>https://www.cdc.gov/flu/season/faq-flu-season-2023-2024.htm</a:t>
            </a:r>
            <a:r>
              <a:rPr lang="en-US" sz="1000" i="0" u="none" strike="noStrike" dirty="0">
                <a:effectLst/>
                <a:latin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172155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1B1D-70B0-2B88-FFF9-4EEA9D0AA9BE}"/>
              </a:ext>
            </a:extLst>
          </p:cNvPr>
          <p:cNvSpPr>
            <a:spLocks noGrp="1"/>
          </p:cNvSpPr>
          <p:nvPr>
            <p:ph type="title"/>
          </p:nvPr>
        </p:nvSpPr>
        <p:spPr/>
        <p:txBody>
          <a:bodyPr/>
          <a:lstStyle/>
          <a:p>
            <a:r>
              <a:rPr lang="en-US" altLang="en-US" dirty="0"/>
              <a:t>Influenza Vaccines for 2024-2025 Season</a:t>
            </a:r>
            <a:endParaRPr lang="en-US" dirty="0"/>
          </a:p>
        </p:txBody>
      </p:sp>
      <p:sp>
        <p:nvSpPr>
          <p:cNvPr id="3" name="Content Placeholder 2">
            <a:extLst>
              <a:ext uri="{FF2B5EF4-FFF2-40B4-BE49-F238E27FC236}">
                <a16:creationId xmlns:a16="http://schemas.microsoft.com/office/drawing/2014/main" id="{482AEB23-3D0A-07CE-FEAE-E1920AFC8475}"/>
              </a:ext>
            </a:extLst>
          </p:cNvPr>
          <p:cNvSpPr>
            <a:spLocks noGrp="1"/>
          </p:cNvSpPr>
          <p:nvPr>
            <p:ph sz="quarter" idx="10"/>
          </p:nvPr>
        </p:nvSpPr>
        <p:spPr/>
        <p:txBody>
          <a:bodyPr/>
          <a:lstStyle/>
          <a:p>
            <a:pPr eaLnBrk="0" fontAlgn="base" hangingPunct="0">
              <a:lnSpc>
                <a:spcPct val="100000"/>
              </a:lnSpc>
              <a:spcBef>
                <a:spcPct val="20000"/>
              </a:spcBef>
              <a:spcAft>
                <a:spcPct val="0"/>
              </a:spcAft>
              <a:defRPr/>
            </a:pPr>
            <a:r>
              <a:rPr lang="en-US" dirty="0">
                <a:latin typeface="Segoe UI "/>
                <a:cs typeface="Arial" charset="0"/>
              </a:rPr>
              <a:t>All are trivalent, containing the flu lineage virus below:</a:t>
            </a:r>
            <a:endParaRPr lang="en-US" b="1" i="0" dirty="0">
              <a:effectLst/>
              <a:latin typeface="Segoe UI "/>
            </a:endParaRPr>
          </a:p>
          <a:p>
            <a:pPr marL="285750" indent="-285750" algn="l">
              <a:buFont typeface="Arial" panose="020B0604020202020204" pitchFamily="34" charset="0"/>
              <a:buChar char="•"/>
            </a:pPr>
            <a:r>
              <a:rPr lang="en-US" b="1" i="0" dirty="0">
                <a:effectLst/>
                <a:latin typeface="Segoe UI "/>
              </a:rPr>
              <a:t>Egg-based vaccines (IIV4, aIIV4, LAIV4)</a:t>
            </a:r>
            <a:endParaRPr lang="en-US" b="0" i="0" dirty="0">
              <a:effectLst/>
              <a:latin typeface="Segoe UI "/>
            </a:endParaRPr>
          </a:p>
          <a:p>
            <a:pPr marL="1033272" lvl="1" indent="-347472">
              <a:buFont typeface="Courier New" panose="02070309020205020404" pitchFamily="49" charset="0"/>
              <a:buChar char="o"/>
            </a:pPr>
            <a:r>
              <a:rPr lang="en-US" b="0" i="0" dirty="0">
                <a:solidFill>
                  <a:schemeClr val="tx1">
                    <a:lumMod val="65000"/>
                    <a:lumOff val="35000"/>
                  </a:schemeClr>
                </a:solidFill>
                <a:effectLst/>
                <a:latin typeface="Segoe UI "/>
              </a:rPr>
              <a:t>A/Victoria/4897/2022 (H1N1)pdm09-like virus</a:t>
            </a:r>
          </a:p>
          <a:p>
            <a:pPr marL="1033272" lvl="1" indent="-347472">
              <a:buFont typeface="Courier New" panose="02070309020205020404" pitchFamily="49" charset="0"/>
              <a:buChar char="o"/>
            </a:pPr>
            <a:r>
              <a:rPr lang="en-US" b="0" i="0" dirty="0">
                <a:solidFill>
                  <a:schemeClr val="tx1">
                    <a:lumMod val="65000"/>
                    <a:lumOff val="35000"/>
                  </a:schemeClr>
                </a:solidFill>
                <a:effectLst/>
                <a:latin typeface="Segoe UI "/>
              </a:rPr>
              <a:t>A/Thailand/8/2022 (H3N2)-like virus </a:t>
            </a:r>
            <a:r>
              <a:rPr lang="en-US" b="0" i="0" dirty="0">
                <a:solidFill>
                  <a:srgbClr val="FF0000"/>
                </a:solidFill>
                <a:effectLst/>
                <a:latin typeface="Segoe UI "/>
              </a:rPr>
              <a:t>(Updated)</a:t>
            </a:r>
          </a:p>
          <a:p>
            <a:pPr marL="1033272" lvl="1" indent="-347472">
              <a:buFont typeface="Courier New" panose="02070309020205020404" pitchFamily="49" charset="0"/>
              <a:buChar char="o"/>
            </a:pPr>
            <a:r>
              <a:rPr lang="en-US" b="0" i="0" dirty="0">
                <a:solidFill>
                  <a:schemeClr val="tx1">
                    <a:lumMod val="65000"/>
                    <a:lumOff val="35000"/>
                  </a:schemeClr>
                </a:solidFill>
                <a:effectLst/>
                <a:latin typeface="Segoe UI "/>
              </a:rPr>
              <a:t>B/Austria/1359417/2021 (B/Victoria lineage)-like virus</a:t>
            </a:r>
          </a:p>
          <a:p>
            <a:pPr marL="285750" indent="-285750" algn="l">
              <a:buFont typeface="Arial" panose="020B0604020202020204" pitchFamily="34" charset="0"/>
              <a:buChar char="•"/>
            </a:pPr>
            <a:endParaRPr lang="en-US" b="1" i="0" dirty="0">
              <a:effectLst/>
              <a:latin typeface="Segoe UI "/>
            </a:endParaRPr>
          </a:p>
          <a:p>
            <a:pPr marL="285750" indent="-285750" algn="l">
              <a:buFont typeface="Arial" panose="020B0604020202020204" pitchFamily="34" charset="0"/>
              <a:buChar char="•"/>
            </a:pPr>
            <a:r>
              <a:rPr lang="en-US" b="1" i="0" dirty="0">
                <a:effectLst/>
                <a:latin typeface="Segoe UI "/>
              </a:rPr>
              <a:t>Cell- or recombinant-based vaccines (ccIIV4, RIV4)</a:t>
            </a:r>
            <a:endParaRPr lang="en-US" b="0" i="0" dirty="0">
              <a:effectLst/>
              <a:latin typeface="Segoe UI "/>
            </a:endParaRPr>
          </a:p>
          <a:p>
            <a:pPr marL="1033272" lvl="1" indent="-347472">
              <a:buFont typeface="Courier New" panose="02070309020205020404" pitchFamily="49" charset="0"/>
              <a:buChar char="o"/>
            </a:pPr>
            <a:r>
              <a:rPr lang="en-US" b="0" i="0" dirty="0">
                <a:solidFill>
                  <a:schemeClr val="tx1">
                    <a:lumMod val="65000"/>
                    <a:lumOff val="35000"/>
                  </a:schemeClr>
                </a:solidFill>
                <a:effectLst/>
                <a:latin typeface="Segoe UI "/>
              </a:rPr>
              <a:t>A/Wisconsin/67/2022 (H1N1)pdm09-like virus</a:t>
            </a:r>
          </a:p>
          <a:p>
            <a:pPr marL="1033272" lvl="1" indent="-347472">
              <a:buFont typeface="Courier New" panose="02070309020205020404" pitchFamily="49" charset="0"/>
              <a:buChar char="o"/>
            </a:pPr>
            <a:r>
              <a:rPr lang="en-US" b="0" i="0" dirty="0">
                <a:solidFill>
                  <a:schemeClr val="tx1">
                    <a:lumMod val="65000"/>
                    <a:lumOff val="35000"/>
                  </a:schemeClr>
                </a:solidFill>
                <a:effectLst/>
                <a:latin typeface="Segoe UI "/>
              </a:rPr>
              <a:t>A/Massachusetts/18/2022 (H3N2)-like virus </a:t>
            </a:r>
            <a:r>
              <a:rPr lang="en-US" b="0" i="0" dirty="0">
                <a:solidFill>
                  <a:srgbClr val="FF0000"/>
                </a:solidFill>
                <a:effectLst/>
                <a:latin typeface="Segoe UI "/>
              </a:rPr>
              <a:t>(Updated)</a:t>
            </a:r>
          </a:p>
          <a:p>
            <a:pPr marL="1033272" lvl="1" indent="-347472">
              <a:buFont typeface="Courier New" panose="02070309020205020404" pitchFamily="49" charset="0"/>
              <a:buChar char="o"/>
            </a:pPr>
            <a:r>
              <a:rPr lang="en-US" b="0" i="0" dirty="0">
                <a:solidFill>
                  <a:schemeClr val="tx1">
                    <a:lumMod val="65000"/>
                    <a:lumOff val="35000"/>
                  </a:schemeClr>
                </a:solidFill>
                <a:effectLst/>
                <a:latin typeface="Segoe UI "/>
              </a:rPr>
              <a:t>B/Austria/1359417/2021 (B/Victoria lineage)-like virus</a:t>
            </a:r>
          </a:p>
          <a:p>
            <a:endParaRPr lang="en-US" dirty="0"/>
          </a:p>
        </p:txBody>
      </p:sp>
      <p:sp>
        <p:nvSpPr>
          <p:cNvPr id="4" name="Text Placeholder 3">
            <a:extLst>
              <a:ext uri="{FF2B5EF4-FFF2-40B4-BE49-F238E27FC236}">
                <a16:creationId xmlns:a16="http://schemas.microsoft.com/office/drawing/2014/main" id="{A2973ADB-7D10-4C48-538F-4EA4A4250A74}"/>
              </a:ext>
            </a:extLst>
          </p:cNvPr>
          <p:cNvSpPr>
            <a:spLocks noGrp="1"/>
          </p:cNvSpPr>
          <p:nvPr>
            <p:ph type="body" sz="quarter" idx="11"/>
          </p:nvPr>
        </p:nvSpPr>
        <p:spPr>
          <a:xfrm>
            <a:off x="838199" y="6332276"/>
            <a:ext cx="7138308" cy="346110"/>
          </a:xfrm>
        </p:spPr>
        <p:txBody>
          <a:bodyPr/>
          <a:lstStyle/>
          <a:p>
            <a:r>
              <a:rPr lang="en-US" sz="1000" dirty="0">
                <a:latin typeface="Segoe UI "/>
                <a:hlinkClick r:id="rId4"/>
              </a:rPr>
              <a:t>https://www.cdc.gov/flu/prevent/vaccine-selection.htm</a:t>
            </a:r>
            <a:r>
              <a:rPr lang="en-US" sz="1000" dirty="0">
                <a:latin typeface="Segoe UI "/>
              </a:rPr>
              <a:t>     </a:t>
            </a:r>
            <a:r>
              <a:rPr lang="en-US" sz="1000" dirty="0">
                <a:latin typeface="Segoe UI "/>
                <a:hlinkClick r:id="rId5"/>
              </a:rPr>
              <a:t>https://www.cdc.gov/flu/season/faq-flu-season-2024-2025.htm</a:t>
            </a:r>
            <a:r>
              <a:rPr lang="en-US" sz="1000" dirty="0">
                <a:latin typeface="Segoe UI "/>
              </a:rPr>
              <a:t> </a:t>
            </a:r>
          </a:p>
        </p:txBody>
      </p:sp>
    </p:spTree>
    <p:extLst>
      <p:ext uri="{BB962C8B-B14F-4D97-AF65-F5344CB8AC3E}">
        <p14:creationId xmlns:p14="http://schemas.microsoft.com/office/powerpoint/2010/main" val="55364340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6B50-3762-4AE7-AC15-F708B05A757F}"/>
              </a:ext>
            </a:extLst>
          </p:cNvPr>
          <p:cNvSpPr>
            <a:spLocks noGrp="1"/>
          </p:cNvSpPr>
          <p:nvPr>
            <p:ph type="title"/>
          </p:nvPr>
        </p:nvSpPr>
        <p:spPr/>
        <p:txBody>
          <a:bodyPr>
            <a:normAutofit fontScale="90000"/>
          </a:bodyPr>
          <a:lstStyle/>
          <a:p>
            <a:r>
              <a:rPr lang="en-US" sz="4400" dirty="0">
                <a:latin typeface="Segoe UI"/>
                <a:cs typeface="Arial" charset="0"/>
              </a:rPr>
              <a:t>The Impact of Vaccines in the United States </a:t>
            </a:r>
            <a:endParaRPr lang="en-US" sz="4400" dirty="0"/>
          </a:p>
        </p:txBody>
      </p:sp>
      <p:sp>
        <p:nvSpPr>
          <p:cNvPr id="5" name="Text Placeholder 4">
            <a:extLst>
              <a:ext uri="{FF2B5EF4-FFF2-40B4-BE49-F238E27FC236}">
                <a16:creationId xmlns:a16="http://schemas.microsoft.com/office/drawing/2014/main" id="{D8B5CB7B-FBF5-4736-A50C-C97560E926A4}"/>
              </a:ext>
            </a:extLst>
          </p:cNvPr>
          <p:cNvSpPr>
            <a:spLocks noGrp="1"/>
          </p:cNvSpPr>
          <p:nvPr>
            <p:ph type="body" sz="quarter" idx="11"/>
          </p:nvPr>
        </p:nvSpPr>
        <p:spPr>
          <a:xfrm>
            <a:off x="838199" y="6332276"/>
            <a:ext cx="7882468" cy="525724"/>
          </a:xfrm>
        </p:spPr>
        <p:txBody>
          <a:bodyPr/>
          <a:lstStyle/>
          <a:p>
            <a:r>
              <a:rPr lang="en-US" sz="1000" dirty="0">
                <a:latin typeface="Segoe UI" panose="020B0502040204020203" pitchFamily="34" charset="0"/>
                <a:cs typeface="Segoe UI" panose="020B0502040204020203" pitchFamily="34" charset="0"/>
              </a:rPr>
              <a:t>https://www.immunize.org/wp-content/uploads/catg.d/p4037.pdf</a:t>
            </a:r>
            <a:endParaRPr lang="en-US" dirty="0"/>
          </a:p>
        </p:txBody>
      </p:sp>
      <p:pic>
        <p:nvPicPr>
          <p:cNvPr id="10" name="Content Placeholder 9">
            <a:extLst>
              <a:ext uri="{FF2B5EF4-FFF2-40B4-BE49-F238E27FC236}">
                <a16:creationId xmlns:a16="http://schemas.microsoft.com/office/drawing/2014/main" id="{20135580-D93E-88F5-5838-D41382C7F46E}"/>
              </a:ext>
            </a:extLst>
          </p:cNvPr>
          <p:cNvPicPr>
            <a:picLocks noGrp="1" noChangeAspect="1"/>
          </p:cNvPicPr>
          <p:nvPr>
            <p:ph sz="quarter" idx="10"/>
          </p:nvPr>
        </p:nvPicPr>
        <p:blipFill>
          <a:blip r:embed="rId3"/>
          <a:stretch>
            <a:fillRect/>
          </a:stretch>
        </p:blipFill>
        <p:spPr>
          <a:xfrm>
            <a:off x="838199" y="1784350"/>
            <a:ext cx="10515600" cy="4437063"/>
          </a:xfrm>
        </p:spPr>
      </p:pic>
    </p:spTree>
    <p:extLst>
      <p:ext uri="{BB962C8B-B14F-4D97-AF65-F5344CB8AC3E}">
        <p14:creationId xmlns:p14="http://schemas.microsoft.com/office/powerpoint/2010/main" val="301958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E4F3-E4B4-4213-B063-7BB8219861C7}"/>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Measles, Mumps, Rubella</a:t>
            </a:r>
            <a:endParaRPr lang="en-US" dirty="0"/>
          </a:p>
        </p:txBody>
      </p:sp>
      <p:sp>
        <p:nvSpPr>
          <p:cNvPr id="3" name="Content Placeholder 2">
            <a:extLst>
              <a:ext uri="{FF2B5EF4-FFF2-40B4-BE49-F238E27FC236}">
                <a16:creationId xmlns:a16="http://schemas.microsoft.com/office/drawing/2014/main" id="{D9F028E6-1FF5-41BA-9277-F19362AC0F2F}"/>
              </a:ext>
            </a:extLst>
          </p:cNvPr>
          <p:cNvSpPr>
            <a:spLocks noGrp="1"/>
          </p:cNvSpPr>
          <p:nvPr>
            <p:ph sz="quarter" idx="10"/>
          </p:nvPr>
        </p:nvSpPr>
        <p:spPr/>
        <p:txBody>
          <a:bodyPr/>
          <a:lstStyle/>
          <a:p>
            <a:pPr marL="347472" indent="-347472">
              <a:lnSpc>
                <a:spcPct val="100000"/>
              </a:lnSpc>
              <a:spcBef>
                <a:spcPts val="200"/>
              </a:spcBef>
            </a:pPr>
            <a:r>
              <a:rPr lang="en-US" sz="1800" b="1" dirty="0">
                <a:ea typeface="Segoe UI" panose="020B0502040204020203" pitchFamily="34" charset="0"/>
              </a:rPr>
              <a:t>Routine vaccination</a:t>
            </a:r>
          </a:p>
          <a:p>
            <a:pPr marL="347472" indent="-347472">
              <a:lnSpc>
                <a:spcPct val="100000"/>
              </a:lnSpc>
              <a:spcBef>
                <a:spcPts val="200"/>
              </a:spcBef>
              <a:buFont typeface="Arial" panose="020B0604020202020204" pitchFamily="34" charset="0"/>
              <a:buChar char="•"/>
            </a:pPr>
            <a:r>
              <a:rPr lang="en-US" sz="1800" dirty="0">
                <a:ea typeface="Segoe UI" panose="020B0502040204020203" pitchFamily="34" charset="0"/>
              </a:rPr>
              <a:t>2- dose series at ages 12 through 15 months and 4 through 6 years (dose 2 may be given as early as 4 weeks after the 1</a:t>
            </a:r>
            <a:r>
              <a:rPr lang="en-US" sz="1800" baseline="30000" dirty="0">
                <a:ea typeface="Segoe UI" panose="020B0502040204020203" pitchFamily="34" charset="0"/>
              </a:rPr>
              <a:t>st</a:t>
            </a:r>
            <a:r>
              <a:rPr lang="en-US" sz="1800" dirty="0">
                <a:ea typeface="Segoe UI" panose="020B0502040204020203" pitchFamily="34" charset="0"/>
              </a:rPr>
              <a:t> dose)</a:t>
            </a:r>
          </a:p>
          <a:p>
            <a:pPr marL="347472" indent="-347472">
              <a:lnSpc>
                <a:spcPct val="100000"/>
              </a:lnSpc>
              <a:spcBef>
                <a:spcPts val="200"/>
              </a:spcBef>
            </a:pPr>
            <a:endParaRPr lang="en-US" sz="1800" b="1" dirty="0">
              <a:ea typeface="Segoe UI" panose="020B0502040204020203" pitchFamily="34" charset="0"/>
            </a:endParaRPr>
          </a:p>
          <a:p>
            <a:pPr marL="347472" indent="-347472">
              <a:lnSpc>
                <a:spcPct val="100000"/>
              </a:lnSpc>
              <a:spcBef>
                <a:spcPts val="200"/>
              </a:spcBef>
            </a:pPr>
            <a:r>
              <a:rPr lang="en-US" sz="1800" b="1" dirty="0">
                <a:ea typeface="Segoe UI" panose="020B0502040204020203" pitchFamily="34" charset="0"/>
              </a:rPr>
              <a:t>Catch-up vaccination</a:t>
            </a:r>
          </a:p>
          <a:p>
            <a:pPr marL="347472" indent="-347472">
              <a:lnSpc>
                <a:spcPct val="100000"/>
              </a:lnSpc>
              <a:spcBef>
                <a:spcPts val="200"/>
              </a:spcBef>
              <a:buFont typeface="Arial" panose="020B0604020202020204" pitchFamily="34" charset="0"/>
              <a:buChar char="•"/>
            </a:pPr>
            <a:r>
              <a:rPr lang="en-US" sz="1800" dirty="0">
                <a:ea typeface="Segoe UI" panose="020B0502040204020203" pitchFamily="34" charset="0"/>
              </a:rPr>
              <a:t>Unvaccinated children and adolescents: 2 doses at least 4 weeks apart</a:t>
            </a:r>
          </a:p>
          <a:p>
            <a:pPr marL="347472" indent="-347472">
              <a:lnSpc>
                <a:spcPct val="100000"/>
              </a:lnSpc>
              <a:spcBef>
                <a:spcPts val="200"/>
              </a:spcBef>
            </a:pPr>
            <a:endParaRPr lang="en-US" sz="1800" b="1" dirty="0">
              <a:ea typeface="Segoe UI" panose="020B0502040204020203" pitchFamily="34" charset="0"/>
            </a:endParaRPr>
          </a:p>
          <a:p>
            <a:pPr marL="347472" indent="-347472">
              <a:lnSpc>
                <a:spcPct val="100000"/>
              </a:lnSpc>
              <a:spcBef>
                <a:spcPts val="200"/>
              </a:spcBef>
            </a:pPr>
            <a:r>
              <a:rPr lang="en-US" sz="1800" b="1" dirty="0">
                <a:ea typeface="Segoe UI" panose="020B0502040204020203" pitchFamily="34" charset="0"/>
              </a:rPr>
              <a:t>Special situations</a:t>
            </a:r>
          </a:p>
          <a:p>
            <a:pPr marL="347472" indent="-347472">
              <a:lnSpc>
                <a:spcPct val="100000"/>
              </a:lnSpc>
              <a:spcBef>
                <a:spcPts val="200"/>
              </a:spcBef>
              <a:buFont typeface="Arial" panose="020B0604020202020204" pitchFamily="34" charset="0"/>
              <a:buChar char="•"/>
            </a:pPr>
            <a:r>
              <a:rPr lang="en-US" sz="1800" i="1" dirty="0">
                <a:ea typeface="Segoe UI" panose="020B0502040204020203" pitchFamily="34" charset="0"/>
              </a:rPr>
              <a:t>International travel</a:t>
            </a:r>
            <a:r>
              <a:rPr lang="en-US" sz="1800" dirty="0">
                <a:ea typeface="Segoe UI" panose="020B0502040204020203" pitchFamily="34" charset="0"/>
              </a:rPr>
              <a:t>: 1 dose prior to departure for infants ages 6-11 months followed by routine 2 dose series at 12-15 months (12 months for children in high-risk areas) and dose 2 as early as 4 weeks</a:t>
            </a:r>
          </a:p>
          <a:p>
            <a:pPr marL="347472" indent="-347472">
              <a:lnSpc>
                <a:spcPct val="100000"/>
              </a:lnSpc>
              <a:spcBef>
                <a:spcPts val="200"/>
              </a:spcBef>
              <a:buFont typeface="Arial" panose="020B0604020202020204" pitchFamily="34" charset="0"/>
              <a:buChar char="•"/>
            </a:pPr>
            <a:r>
              <a:rPr lang="en-US" sz="1800" dirty="0"/>
              <a:t>Administer a 2-dose series at least 4 weeks apart for unvaccinated children 12 months and older, prior to departure</a:t>
            </a:r>
            <a:endParaRPr lang="en-US" sz="1800" b="1" dirty="0"/>
          </a:p>
          <a:p>
            <a:pPr marL="347472" indent="-347472">
              <a:lnSpc>
                <a:spcPct val="100000"/>
              </a:lnSpc>
              <a:spcBef>
                <a:spcPts val="200"/>
              </a:spcBef>
              <a:buFont typeface="Arial" panose="020B0604020202020204" pitchFamily="34" charset="0"/>
              <a:buChar char="•"/>
            </a:pPr>
            <a:endParaRPr lang="en-US" sz="1800" b="1" dirty="0"/>
          </a:p>
          <a:p>
            <a:pPr>
              <a:lnSpc>
                <a:spcPct val="100000"/>
              </a:lnSpc>
              <a:spcBef>
                <a:spcPts val="200"/>
              </a:spcBef>
            </a:pPr>
            <a:r>
              <a:rPr lang="en-US" sz="1800" b="1" dirty="0"/>
              <a:t>MMRV </a:t>
            </a:r>
            <a:r>
              <a:rPr lang="en-US" sz="1800" b="1" dirty="0">
                <a:latin typeface="Segoe UI" panose="020B0502040204020203" pitchFamily="34" charset="0"/>
                <a:ea typeface="Segoe UI" panose="020B0502040204020203" pitchFamily="34" charset="0"/>
                <a:cs typeface="Segoe UI" panose="020B0502040204020203" pitchFamily="34" charset="0"/>
              </a:rPr>
              <a:t>(ProQuad®) </a:t>
            </a:r>
            <a:r>
              <a:rPr lang="en-US" sz="1800" b="1" dirty="0"/>
              <a:t>may be administered to children 12 months-12 years of age</a:t>
            </a:r>
            <a:endParaRPr lang="en-US" sz="1800" dirty="0"/>
          </a:p>
        </p:txBody>
      </p:sp>
      <p:sp>
        <p:nvSpPr>
          <p:cNvPr id="4" name="Text Placeholder 3">
            <a:extLst>
              <a:ext uri="{FF2B5EF4-FFF2-40B4-BE49-F238E27FC236}">
                <a16:creationId xmlns:a16="http://schemas.microsoft.com/office/drawing/2014/main" id="{F78BA031-6690-4495-BE7D-87C7E7CEEAEA}"/>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4028130879"/>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618A-690A-4328-8B37-FD3C7B5D3B56}"/>
              </a:ext>
            </a:extLst>
          </p:cNvPr>
          <p:cNvSpPr>
            <a:spLocks noGrp="1"/>
          </p:cNvSpPr>
          <p:nvPr>
            <p:ph type="title"/>
          </p:nvPr>
        </p:nvSpPr>
        <p:spPr>
          <a:xfrm>
            <a:off x="838200" y="246324"/>
            <a:ext cx="10515600" cy="1146815"/>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Spacing of Live Virus Vaccines and Other Products </a:t>
            </a:r>
            <a:endParaRPr lang="en-US" dirty="0"/>
          </a:p>
        </p:txBody>
      </p:sp>
      <p:sp>
        <p:nvSpPr>
          <p:cNvPr id="3" name="Content Placeholder 2">
            <a:extLst>
              <a:ext uri="{FF2B5EF4-FFF2-40B4-BE49-F238E27FC236}">
                <a16:creationId xmlns:a16="http://schemas.microsoft.com/office/drawing/2014/main" id="{A6E775BA-AE24-4E85-A3A6-4F53F6DC5BD2}"/>
              </a:ext>
            </a:extLst>
          </p:cNvPr>
          <p:cNvSpPr>
            <a:spLocks noGrp="1"/>
          </p:cNvSpPr>
          <p:nvPr>
            <p:ph sz="quarter" idx="10"/>
          </p:nvPr>
        </p:nvSpPr>
        <p:spPr/>
        <p:txBody>
          <a:bodyPr/>
          <a:lstStyle/>
          <a:p>
            <a:pPr marL="347472" indent="-347472" eaLnBrk="1" hangingPunct="1">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PPD and live virus vaccine</a:t>
            </a:r>
          </a:p>
          <a:p>
            <a:pPr marL="708660" lvl="1" indent="-342900">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Apply PPD at same visit as MMR</a:t>
            </a:r>
          </a:p>
          <a:p>
            <a:pPr marL="708660" lvl="1" indent="-342900">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MMR given first, delay PPD 4 weeks or longer if not given during the same visit</a:t>
            </a:r>
            <a:endParaRPr lang="en-US" sz="2800" u="sng"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708660" lvl="1" indent="-342900">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PPD given first, administer MMR when client returns for skin test reading</a:t>
            </a:r>
          </a:p>
          <a:p>
            <a:pPr marL="457200" indent="-457200" eaLnBrk="1" hangingPunct="1">
              <a:lnSpc>
                <a:spcPct val="100000"/>
              </a:lnSpc>
              <a:spcBef>
                <a:spcPts val="200"/>
              </a:spcBef>
              <a:buFont typeface="Arial" panose="020B0604020202020204" pitchFamily="34" charset="0"/>
              <a:buChar char="•"/>
            </a:pPr>
            <a:endParaRPr lang="en-US" sz="2800" dirty="0">
              <a:latin typeface="Segoe UI" panose="020B0502040204020203" pitchFamily="34" charset="0"/>
              <a:ea typeface="Segoe UI" panose="020B0502040204020203" pitchFamily="34" charset="0"/>
              <a:cs typeface="Segoe UI" panose="020B0502040204020203" pitchFamily="34" charset="0"/>
            </a:endParaRPr>
          </a:p>
          <a:p>
            <a:pPr marL="347472" indent="-347472" eaLnBrk="1" hangingPunct="1">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Spacing with antibody-containing products such as immune globulin (IG) and blood products with live vaccines</a:t>
            </a:r>
          </a:p>
          <a:p>
            <a:endParaRPr lang="en-US" dirty="0"/>
          </a:p>
        </p:txBody>
      </p:sp>
      <p:sp>
        <p:nvSpPr>
          <p:cNvPr id="4" name="Text Placeholder 3">
            <a:extLst>
              <a:ext uri="{FF2B5EF4-FFF2-40B4-BE49-F238E27FC236}">
                <a16:creationId xmlns:a16="http://schemas.microsoft.com/office/drawing/2014/main" id="{E51D2616-0EB4-471A-A8F3-D7CC3A6F1F57}"/>
              </a:ext>
            </a:extLst>
          </p:cNvPr>
          <p:cNvSpPr>
            <a:spLocks noGrp="1"/>
          </p:cNvSpPr>
          <p:nvPr>
            <p:ph type="body" sz="quarter" idx="11"/>
          </p:nvPr>
        </p:nvSpPr>
        <p:spPr>
          <a:xfrm>
            <a:off x="838199" y="6332275"/>
            <a:ext cx="4684295" cy="369313"/>
          </a:xfrm>
        </p:spPr>
        <p:txBody>
          <a:bodyPr/>
          <a:lstStyle/>
          <a:p>
            <a:r>
              <a:rPr lang="en-US" sz="1000" dirty="0">
                <a:solidFill>
                  <a:prstClr val="black"/>
                </a:solidFill>
                <a:latin typeface="Segoe UI"/>
                <a:hlinkClick r:id="rId3"/>
              </a:rPr>
              <a:t>https://www.cdc.gov/vaccines/hcp/acip-recs/general-recs/timing.html#t-06</a:t>
            </a:r>
            <a:r>
              <a:rPr lang="en-US" sz="1000" dirty="0">
                <a:solidFill>
                  <a:prstClr val="black"/>
                </a:solidFill>
                <a:latin typeface="Segoe UI"/>
              </a:rPr>
              <a:t> </a:t>
            </a:r>
            <a:endParaRPr lang="en-US" dirty="0"/>
          </a:p>
        </p:txBody>
      </p:sp>
    </p:spTree>
    <p:extLst>
      <p:ext uri="{BB962C8B-B14F-4D97-AF65-F5344CB8AC3E}">
        <p14:creationId xmlns:p14="http://schemas.microsoft.com/office/powerpoint/2010/main" val="4081334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243-3439-4B5F-8AE6-2B012FFFC4B4}"/>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Serogroup A, C, W, Y Meningococcal Vaccines</a:t>
            </a:r>
            <a:endParaRPr lang="en-US" dirty="0"/>
          </a:p>
        </p:txBody>
      </p:sp>
      <p:sp>
        <p:nvSpPr>
          <p:cNvPr id="3" name="Content Placeholder 2">
            <a:extLst>
              <a:ext uri="{FF2B5EF4-FFF2-40B4-BE49-F238E27FC236}">
                <a16:creationId xmlns:a16="http://schemas.microsoft.com/office/drawing/2014/main" id="{19F1F929-3D43-4CF3-A61F-B9DD2B289D4F}"/>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2-dose series to be administered at 11-12 years old and 16 years old</a:t>
            </a:r>
          </a:p>
          <a:p>
            <a:pPr marL="342900" indent="-342900">
              <a:lnSpc>
                <a:spcPct val="100000"/>
              </a:lnSpc>
              <a:spcBef>
                <a:spcPts val="200"/>
              </a:spcBef>
              <a:buFont typeface="Arial" panose="020B0604020202020204" pitchFamily="34" charset="0"/>
              <a:buChar char="•"/>
            </a:pPr>
            <a:r>
              <a:rPr lang="en-US" sz="1800" b="1" dirty="0">
                <a:latin typeface="Segoe UI" panose="020B0502040204020203" pitchFamily="34" charset="0"/>
                <a:ea typeface="Segoe UI" panose="020B0502040204020203" pitchFamily="34" charset="0"/>
                <a:cs typeface="Segoe UI" panose="020B0502040204020203" pitchFamily="34" charset="0"/>
              </a:rPr>
              <a:t>May be administere</a:t>
            </a:r>
            <a:r>
              <a:rPr lang="en-US" sz="1800" b="1" dirty="0">
                <a:ea typeface="Segoe UI" panose="020B0502040204020203" pitchFamily="34" charset="0"/>
              </a:rPr>
              <a:t>d during pregnancy, if indicated </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endParaRPr lang="en-US" sz="1800" b="1" dirty="0">
              <a:ea typeface="Segoe UI" panose="020B0502040204020203" pitchFamily="34" charset="0"/>
            </a:endParaRPr>
          </a:p>
          <a:p>
            <a:pPr>
              <a:lnSpc>
                <a:spcPct val="100000"/>
              </a:lnSpc>
              <a:spcBef>
                <a:spcPts val="200"/>
              </a:spcBef>
            </a:pPr>
            <a:r>
              <a:rPr lang="en-US" sz="1800" b="1" dirty="0">
                <a:ea typeface="Segoe UI" panose="020B0502040204020203" pitchFamily="34" charset="0"/>
              </a:rPr>
              <a:t>Catch-up vaccination</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Age 13-15 years, administer 1-dose and booster at age 16-18 years (minimal interval 8 weeks)</a:t>
            </a: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1-dose at age 16-18 years old</a:t>
            </a:r>
          </a:p>
          <a:p>
            <a:pPr>
              <a:lnSpc>
                <a:spcPct val="100000"/>
              </a:lnSpc>
              <a:spcBef>
                <a:spcPts val="200"/>
              </a:spcBef>
            </a:pP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Special situations</a:t>
            </a:r>
          </a:p>
          <a:p>
            <a:pPr marL="342900" indent="-342900">
              <a:lnSpc>
                <a:spcPct val="100000"/>
              </a:lnSpc>
              <a:spcBef>
                <a:spcPts val="200"/>
              </a:spcBef>
              <a:buFont typeface="Arial" panose="020B0604020202020204" pitchFamily="34" charset="0"/>
              <a:buChar char="•"/>
            </a:pPr>
            <a:r>
              <a:rPr lang="en-US" sz="1800" dirty="0">
                <a:ea typeface="Segoe UI" panose="020B0502040204020203" pitchFamily="34" charset="0"/>
              </a:rPr>
              <a:t>1 dose for first year college students who live in residential housing (if not previously vaccinated at age 16 years or older) or military recruits</a:t>
            </a:r>
          </a:p>
          <a:p>
            <a:pPr marL="342900" indent="-342900">
              <a:lnSpc>
                <a:spcPct val="100000"/>
              </a:lnSpc>
              <a:spcBef>
                <a:spcPts val="200"/>
              </a:spcBef>
              <a:buFont typeface="Arial" panose="020B0604020202020204" pitchFamily="34" charset="0"/>
              <a:buChar char="•"/>
            </a:pPr>
            <a:r>
              <a:rPr lang="en-US" sz="1800" dirty="0">
                <a:ea typeface="Segoe UI" panose="020B0502040204020203" pitchFamily="34" charset="0"/>
              </a:rPr>
              <a:t>Refer to immunization schedule notes for additional guidance when vaccinating clients with medical indications and/or traveling to hyperendemic or epidemic countries</a:t>
            </a:r>
          </a:p>
          <a:p>
            <a:pPr marL="342900" indent="-342900">
              <a:lnSpc>
                <a:spcPct val="100000"/>
              </a:lnSpc>
              <a:spcBef>
                <a:spcPts val="200"/>
              </a:spcBef>
              <a:buFont typeface="Arial" panose="020B0604020202020204" pitchFamily="34" charset="0"/>
              <a:buChar char="•"/>
            </a:pPr>
            <a:r>
              <a:rPr lang="en-US" sz="1800" b="1" dirty="0">
                <a:latin typeface="Segoe UI" panose="020B0502040204020203" pitchFamily="34" charset="0"/>
                <a:ea typeface="Segoe UI" panose="020B0502040204020203" pitchFamily="34" charset="0"/>
                <a:cs typeface="Segoe UI" panose="020B0502040204020203" pitchFamily="34" charset="0"/>
              </a:rPr>
              <a:t>MenACWY vaccines may be administered simultaneously with MenB vaccines if indicated, but at different anatomical sites, if feasible</a:t>
            </a:r>
          </a:p>
          <a:p>
            <a:endParaRPr lang="en-US" dirty="0"/>
          </a:p>
        </p:txBody>
      </p:sp>
      <p:sp>
        <p:nvSpPr>
          <p:cNvPr id="4" name="Text Placeholder 3">
            <a:extLst>
              <a:ext uri="{FF2B5EF4-FFF2-40B4-BE49-F238E27FC236}">
                <a16:creationId xmlns:a16="http://schemas.microsoft.com/office/drawing/2014/main" id="{8C6E9C1D-79DD-4945-A9B9-C9BF9323021A}"/>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September 25, 2020 / 69(9);1-41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97409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92D4-7FDD-0F63-A3A9-9669CAC72839}"/>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Vaccines</a:t>
            </a:r>
            <a:endParaRPr lang="en-US" dirty="0"/>
          </a:p>
        </p:txBody>
      </p:sp>
      <p:sp>
        <p:nvSpPr>
          <p:cNvPr id="3" name="Content Placeholder 2">
            <a:extLst>
              <a:ext uri="{FF2B5EF4-FFF2-40B4-BE49-F238E27FC236}">
                <a16:creationId xmlns:a16="http://schemas.microsoft.com/office/drawing/2014/main" id="{B9DB396D-C70D-22D8-69BD-FF1BD67DE34B}"/>
              </a:ext>
            </a:extLst>
          </p:cNvPr>
          <p:cNvSpPr>
            <a:spLocks noGrp="1"/>
          </p:cNvSpPr>
          <p:nvPr>
            <p:ph sz="quarter" idx="10"/>
          </p:nvPr>
        </p:nvSpPr>
        <p:spPr/>
        <p:txBody>
          <a:bodyPr/>
          <a:lstStyle/>
          <a:p>
            <a:r>
              <a:rPr lang="en-US" sz="1800" b="1" dirty="0">
                <a:ea typeface="Segoe UI" panose="020B0502040204020203" pitchFamily="34" charset="0"/>
              </a:rPr>
              <a:t>Shared clinical decision-making</a:t>
            </a:r>
          </a:p>
          <a:p>
            <a:pPr marL="285750" indent="-285750">
              <a:buFont typeface="Arial" panose="020B0604020202020204" pitchFamily="34" charset="0"/>
              <a:buChar char="•"/>
            </a:pPr>
            <a:r>
              <a:rPr lang="en-US" sz="1800" dirty="0">
                <a:ea typeface="Segoe UI" panose="020B0502040204020203" pitchFamily="34" charset="0"/>
              </a:rPr>
              <a:t>Adolescents 16-23 years old (preferred 16-18 years old) not at increased risk </a:t>
            </a:r>
          </a:p>
          <a:p>
            <a:pPr marL="713232" lvl="1" indent="-347472">
              <a:lnSpc>
                <a:spcPct val="12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Trumenba: 3-dose series at 0, 1-2, and 6 months</a:t>
            </a:r>
            <a:endParaRPr lang="en-US" sz="1800" b="1" dirty="0">
              <a:ea typeface="Segoe UI" panose="020B0502040204020203" pitchFamily="34" charset="0"/>
            </a:endParaRPr>
          </a:p>
          <a:p>
            <a:r>
              <a:rPr lang="en-US" sz="1800" b="1" dirty="0">
                <a:ea typeface="Segoe UI" panose="020B0502040204020203" pitchFamily="34" charset="0"/>
              </a:rPr>
              <a:t>Special situations</a:t>
            </a:r>
          </a:p>
          <a:p>
            <a:pPr marL="342900" indent="-342900">
              <a:lnSpc>
                <a:spcPct val="120000"/>
              </a:lnSpc>
              <a:spcBef>
                <a:spcPts val="200"/>
              </a:spcBef>
              <a:buFont typeface="Arial" panose="020B0604020202020204" pitchFamily="34" charset="0"/>
              <a:buChar char="•"/>
            </a:pPr>
            <a:r>
              <a:rPr lang="en-US" sz="1800" dirty="0">
                <a:ea typeface="Segoe UI" panose="020B0502040204020203" pitchFamily="34" charset="0"/>
              </a:rPr>
              <a:t>For persons 10 years or older with anatomical or functional asplenia, sickle cell disease, persistent complement component deficiency (including eculizumab use)</a:t>
            </a:r>
          </a:p>
          <a:p>
            <a:pPr marL="713232" lvl="1" indent="-347472">
              <a:lnSpc>
                <a:spcPct val="12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Trumenba: 3-dose series at 0, 1-2, and 6 months</a:t>
            </a:r>
          </a:p>
          <a:p>
            <a:pPr marL="713232" lvl="1" indent="-347472">
              <a:lnSpc>
                <a:spcPct val="120000"/>
              </a:lnSpc>
              <a:spcBef>
                <a:spcPts val="200"/>
              </a:spcBef>
              <a:buFont typeface="Courier New" panose="02070309020205020404" pitchFamily="49" charset="0"/>
              <a:buChar char="o"/>
            </a:pPr>
            <a:r>
              <a:rPr lang="en-US" sz="18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ACIP recommends a booster dose 1 year after completion of the series and every 2-3 years thereafter, for as long as increased risk remains</a:t>
            </a:r>
            <a:endParaRPr lang="en-US" sz="1800" b="1" dirty="0">
              <a:latin typeface="Segoe UI" panose="020B0502040204020203" pitchFamily="34" charset="0"/>
              <a:ea typeface="Segoe UI" panose="020B0502040204020203" pitchFamily="34" charset="0"/>
              <a:cs typeface="Segoe UI" panose="020B0502040204020203" pitchFamily="34" charset="0"/>
            </a:endParaRPr>
          </a:p>
          <a:p>
            <a:r>
              <a:rPr lang="en-US" sz="1800" b="1" dirty="0">
                <a:ea typeface="Segoe UI" panose="020B0502040204020203" pitchFamily="34" charset="0"/>
              </a:rPr>
              <a:t>Bexsero and Trumenba are not interchangeable***</a:t>
            </a:r>
          </a:p>
          <a:p>
            <a:endParaRPr lang="en-US" dirty="0"/>
          </a:p>
        </p:txBody>
      </p:sp>
      <p:sp>
        <p:nvSpPr>
          <p:cNvPr id="4" name="Text Placeholder 3">
            <a:extLst>
              <a:ext uri="{FF2B5EF4-FFF2-40B4-BE49-F238E27FC236}">
                <a16:creationId xmlns:a16="http://schemas.microsoft.com/office/drawing/2014/main" id="{6BCCACB2-E5F6-5C42-2779-C9F46662F8B5}"/>
              </a:ext>
            </a:extLst>
          </p:cNvPr>
          <p:cNvSpPr>
            <a:spLocks noGrp="1"/>
          </p:cNvSpPr>
          <p:nvPr>
            <p:ph type="body" sz="quarter" idx="11"/>
          </p:nvPr>
        </p:nvSpPr>
        <p:spPr>
          <a:xfrm>
            <a:off x="838199" y="6332276"/>
            <a:ext cx="7776411"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September 25, 2020 / 69(9);1-41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531511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5738-8087-FD36-6781-5601609885DA}"/>
              </a:ext>
            </a:extLst>
          </p:cNvPr>
          <p:cNvSpPr>
            <a:spLocks noGrp="1"/>
          </p:cNvSpPr>
          <p:nvPr>
            <p:ph type="title"/>
          </p:nvPr>
        </p:nvSpPr>
        <p:spPr/>
        <p:txBody>
          <a:bodyPr/>
          <a:lstStyle/>
          <a:p>
            <a:r>
              <a:rPr lang="en-US" dirty="0"/>
              <a:t>Penbraya (MenABCWY Vaccine)</a:t>
            </a:r>
          </a:p>
        </p:txBody>
      </p:sp>
      <p:sp>
        <p:nvSpPr>
          <p:cNvPr id="3" name="Content Placeholder 2">
            <a:extLst>
              <a:ext uri="{FF2B5EF4-FFF2-40B4-BE49-F238E27FC236}">
                <a16:creationId xmlns:a16="http://schemas.microsoft.com/office/drawing/2014/main" id="{0130AE1C-549B-6370-312D-EB811A69204D}"/>
              </a:ext>
            </a:extLst>
          </p:cNvPr>
          <p:cNvSpPr>
            <a:spLocks noGrp="1"/>
          </p:cNvSpPr>
          <p:nvPr>
            <p:ph sz="quarter" idx="10"/>
          </p:nvPr>
        </p:nvSpPr>
        <p:spPr/>
        <p:txBody>
          <a:bodyPr/>
          <a:lstStyle/>
          <a:p>
            <a:pPr marL="342900" indent="-342900">
              <a:buFont typeface="Arial" panose="020B0604020202020204" pitchFamily="34" charset="0"/>
              <a:buChar char="•"/>
            </a:pPr>
            <a:r>
              <a:rPr lang="en-US" sz="2000" dirty="0"/>
              <a:t>FDA approved the first and only pentavalent meningococcal vaccine to prevent against 5 serogroups (ABCWY) of meningococcal disease in October 2023</a:t>
            </a:r>
          </a:p>
          <a:p>
            <a:pPr marL="342900" indent="-342900">
              <a:buFont typeface="Arial" panose="020B0604020202020204" pitchFamily="34" charset="0"/>
              <a:buChar char="•"/>
            </a:pPr>
            <a:r>
              <a:rPr lang="en-US" sz="2000" dirty="0"/>
              <a:t>1 dose for people 10 years or older who are receiving MenACWY and MenB vaccines at the same clinic visit; minimum interval of 6 months between doses</a:t>
            </a:r>
          </a:p>
          <a:p>
            <a:pPr marL="342900" indent="-342900">
              <a:buFont typeface="Arial" panose="020B0604020202020204" pitchFamily="34" charset="0"/>
              <a:buChar char="•"/>
            </a:pPr>
            <a:r>
              <a:rPr lang="en-US" sz="2000" dirty="0"/>
              <a:t>If person receives Penbraya, which includes Trumenba (MenB), and additional MenB dose(s) are indicated:</a:t>
            </a:r>
          </a:p>
          <a:p>
            <a:pPr marL="1028700" lvl="1" indent="-342900">
              <a:buFont typeface="Courier New" panose="02070309020205020404" pitchFamily="49" charset="0"/>
              <a:buChar char="o"/>
            </a:pPr>
            <a:r>
              <a:rPr lang="en-US" sz="2000" b="1" dirty="0">
                <a:solidFill>
                  <a:schemeClr val="tx1">
                    <a:lumMod val="65000"/>
                    <a:lumOff val="35000"/>
                  </a:schemeClr>
                </a:solidFill>
                <a:latin typeface="Segoe UI" panose="020B0502040204020203" pitchFamily="34" charset="0"/>
                <a:cs typeface="Segoe UI" panose="020B0502040204020203" pitchFamily="34" charset="0"/>
              </a:rPr>
              <a:t>Trumenba should be used for additional MenB dose(s) when MenACWY vaccination is not indicated</a:t>
            </a:r>
          </a:p>
          <a:p>
            <a:pPr marL="1028700" lvl="1" indent="-342900">
              <a:buFont typeface="Courier New" panose="02070309020205020404" pitchFamily="49" charset="0"/>
              <a:buChar char="o"/>
            </a:pPr>
            <a:r>
              <a:rPr lang="en-US" sz="2000" dirty="0">
                <a:solidFill>
                  <a:schemeClr val="tx1">
                    <a:lumMod val="65000"/>
                    <a:lumOff val="35000"/>
                  </a:schemeClr>
                </a:solidFill>
                <a:latin typeface="Segoe UI" panose="020B0502040204020203" pitchFamily="34" charset="0"/>
                <a:cs typeface="Segoe UI" panose="020B0502040204020203" pitchFamily="34" charset="0"/>
              </a:rPr>
              <a:t>Any MenACWY vaccine may be used when </a:t>
            </a:r>
            <a:r>
              <a:rPr lang="en-US" sz="2000" b="1" dirty="0">
                <a:solidFill>
                  <a:schemeClr val="tx1">
                    <a:lumMod val="65000"/>
                    <a:lumOff val="35000"/>
                  </a:schemeClr>
                </a:solidFill>
                <a:latin typeface="Segoe UI" panose="020B0502040204020203" pitchFamily="34" charset="0"/>
                <a:cs typeface="Segoe UI" panose="020B0502040204020203" pitchFamily="34" charset="0"/>
              </a:rPr>
              <a:t>MenB</a:t>
            </a:r>
            <a:r>
              <a:rPr lang="en-US" sz="2000" dirty="0">
                <a:solidFill>
                  <a:schemeClr val="tx1">
                    <a:lumMod val="65000"/>
                    <a:lumOff val="35000"/>
                  </a:schemeClr>
                </a:solidFill>
                <a:latin typeface="Segoe UI" panose="020B0502040204020203" pitchFamily="34" charset="0"/>
                <a:cs typeface="Segoe UI" panose="020B0502040204020203" pitchFamily="34" charset="0"/>
              </a:rPr>
              <a:t> is </a:t>
            </a:r>
            <a:r>
              <a:rPr lang="en-US" sz="2000" b="1" dirty="0">
                <a:solidFill>
                  <a:schemeClr val="tx1">
                    <a:lumMod val="65000"/>
                    <a:lumOff val="35000"/>
                  </a:schemeClr>
                </a:solidFill>
                <a:latin typeface="Segoe UI" panose="020B0502040204020203" pitchFamily="34" charset="0"/>
                <a:cs typeface="Segoe UI" panose="020B0502040204020203" pitchFamily="34" charset="0"/>
              </a:rPr>
              <a:t>NOT</a:t>
            </a:r>
            <a:r>
              <a:rPr lang="en-US" sz="2000" dirty="0">
                <a:solidFill>
                  <a:schemeClr val="tx1">
                    <a:lumMod val="65000"/>
                    <a:lumOff val="35000"/>
                  </a:schemeClr>
                </a:solidFill>
                <a:latin typeface="Segoe UI" panose="020B0502040204020203" pitchFamily="34" charset="0"/>
                <a:cs typeface="Segoe UI" panose="020B0502040204020203" pitchFamily="34" charset="0"/>
              </a:rPr>
              <a:t> indicated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Booster doses may be indicated for people with prolonged increased risk for serogroup A,C,W,or Y and B meningococcal disease.</a:t>
            </a:r>
          </a:p>
          <a:p>
            <a:pPr marL="342900" indent="-342900">
              <a:buFont typeface="Arial" panose="020B0604020202020204" pitchFamily="34" charset="0"/>
              <a:buChar char="•"/>
            </a:pPr>
            <a:r>
              <a:rPr lang="en-US" sz="2000" dirty="0"/>
              <a:t>Refer to Appendix in the schedule for information on contraindications and precautions</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F00E464E-B4A5-0FD7-1887-0AFDCAB09ACB}"/>
              </a:ext>
            </a:extLst>
          </p:cNvPr>
          <p:cNvSpPr>
            <a:spLocks noGrp="1"/>
          </p:cNvSpPr>
          <p:nvPr>
            <p:ph type="body" sz="quarter" idx="11"/>
          </p:nvPr>
        </p:nvSpPr>
        <p:spPr>
          <a:xfrm>
            <a:off x="838199" y="6332276"/>
            <a:ext cx="4491789" cy="280348"/>
          </a:xfrm>
        </p:spPr>
        <p:txBody>
          <a:bodyPr/>
          <a:lstStyle/>
          <a:p>
            <a:r>
              <a:rPr lang="en-US" sz="1000" dirty="0">
                <a:latin typeface="Segoe UI" panose="020B0502040204020203" pitchFamily="34" charset="0"/>
                <a:cs typeface="Segoe UI" panose="020B0502040204020203" pitchFamily="34" charset="0"/>
                <a:hlinkClick r:id="rId3"/>
              </a:rPr>
              <a:t>https://www.cdc.gov/vaccines/vpd/mening/hcp/recommendations.html</a:t>
            </a:r>
            <a:r>
              <a:rPr lang="en-US" sz="10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8984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C51E-2D5E-45B7-A0F2-9F58BD65D3F7}"/>
              </a:ext>
            </a:extLst>
          </p:cNvPr>
          <p:cNvSpPr>
            <a:spLocks noGrp="1"/>
          </p:cNvSpPr>
          <p:nvPr>
            <p:ph type="title"/>
          </p:nvPr>
        </p:nvSpPr>
        <p:spPr>
          <a:xfrm>
            <a:off x="838200" y="270827"/>
            <a:ext cx="10515600" cy="731520"/>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 </a:t>
            </a:r>
            <a:r>
              <a:rPr lang="en-US" dirty="0"/>
              <a:t>Outbreaks</a:t>
            </a:r>
          </a:p>
        </p:txBody>
      </p:sp>
      <p:sp>
        <p:nvSpPr>
          <p:cNvPr id="3" name="Content Placeholder 2">
            <a:extLst>
              <a:ext uri="{FF2B5EF4-FFF2-40B4-BE49-F238E27FC236}">
                <a16:creationId xmlns:a16="http://schemas.microsoft.com/office/drawing/2014/main" id="{EAFD4A44-E477-48AA-AAE5-7F0C98CA81B6}"/>
              </a:ext>
            </a:extLst>
          </p:cNvPr>
          <p:cNvSpPr>
            <a:spLocks noGrp="1"/>
          </p:cNvSpPr>
          <p:nvPr>
            <p:ph sz="quarter" idx="10"/>
          </p:nvPr>
        </p:nvSpPr>
        <p:spPr/>
        <p:txBody>
          <a:bodyPr/>
          <a:lstStyle/>
          <a:p>
            <a:pPr marL="342900" indent="-342900">
              <a:lnSpc>
                <a:spcPct val="120000"/>
              </a:lnSpc>
              <a:spcBef>
                <a:spcPts val="200"/>
              </a:spcBef>
              <a:buFont typeface="Arial" panose="020B0604020202020204" pitchFamily="34" charset="0"/>
              <a:buChar char="•"/>
            </a:pPr>
            <a:r>
              <a:rPr lang="en-US" dirty="0">
                <a:ea typeface="Segoe UI" panose="020B0502040204020203" pitchFamily="34" charset="0"/>
              </a:rPr>
              <a:t>For persons 10 years or older determined by public health officials to be at increased risk during an outbreak</a:t>
            </a:r>
          </a:p>
          <a:p>
            <a:pPr marL="713232" lvl="1" indent="-347472">
              <a:lnSpc>
                <a:spcPct val="12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 one-time booster dose is recommended if it has been a year or more since the series completion</a:t>
            </a:r>
          </a:p>
          <a:p>
            <a:pPr marL="713232" lvl="1" indent="-347472">
              <a:lnSpc>
                <a:spcPct val="12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Depending on the specific outbreak, vaccination strategy and the projected duration of elevated risk, public health officials may consider a booster dose interval of greater than or equal to 6 months</a:t>
            </a:r>
          </a:p>
          <a:p>
            <a:endParaRPr lang="en-US" dirty="0"/>
          </a:p>
        </p:txBody>
      </p:sp>
      <p:sp>
        <p:nvSpPr>
          <p:cNvPr id="4" name="Text Placeholder 3">
            <a:extLst>
              <a:ext uri="{FF2B5EF4-FFF2-40B4-BE49-F238E27FC236}">
                <a16:creationId xmlns:a16="http://schemas.microsoft.com/office/drawing/2014/main" id="{021E800E-B884-4242-ADB8-A1F2A516BEA8}"/>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https://www.cdc.gov/meningococcal/outbreaks/index.html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4"/>
              </a:rPr>
              <a:t>https://www.cdc.gov/meningococcal/downloads/meningococcal-outbreak-guidance.pdf</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2388212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6EFF-FB04-4BBF-A837-7215BDA8B494}"/>
              </a:ext>
            </a:extLst>
          </p:cNvPr>
          <p:cNvSpPr>
            <a:spLocks noGrp="1"/>
          </p:cNvSpPr>
          <p:nvPr>
            <p:ph type="title"/>
          </p:nvPr>
        </p:nvSpPr>
        <p:spPr/>
        <p:txBody>
          <a:bodyPr>
            <a:noAutofit/>
          </a:bodyPr>
          <a:lstStyle/>
          <a:p>
            <a:r>
              <a:rPr lang="en-US" dirty="0"/>
              <a:t>Pneumococcal Vaccines (PCV15, PCV20)</a:t>
            </a:r>
          </a:p>
        </p:txBody>
      </p:sp>
      <p:sp>
        <p:nvSpPr>
          <p:cNvPr id="3" name="Content Placeholder 2">
            <a:extLst>
              <a:ext uri="{FF2B5EF4-FFF2-40B4-BE49-F238E27FC236}">
                <a16:creationId xmlns:a16="http://schemas.microsoft.com/office/drawing/2014/main" id="{26CFB7E3-6AAD-48B3-8D8B-8165AA138277}"/>
              </a:ext>
            </a:extLst>
          </p:cNvPr>
          <p:cNvSpPr>
            <a:spLocks noGrp="1"/>
          </p:cNvSpPr>
          <p:nvPr>
            <p:ph sz="quarter" idx="10"/>
          </p:nvPr>
        </p:nvSpPr>
        <p:spPr/>
        <p:txBody>
          <a:bodyPr/>
          <a:lstStyle/>
          <a:p>
            <a:pPr marL="0" indent="0">
              <a:lnSpc>
                <a:spcPct val="100000"/>
              </a:lnSpc>
              <a:spcBef>
                <a:spcPts val="200"/>
              </a:spcBef>
              <a:buNone/>
            </a:pPr>
            <a:r>
              <a:rPr lang="en-US" b="1" dirty="0"/>
              <a:t>Routine vaccination with PCV</a:t>
            </a:r>
          </a:p>
          <a:p>
            <a:pPr marL="347472" indent="-347472">
              <a:lnSpc>
                <a:spcPct val="100000"/>
              </a:lnSpc>
              <a:spcBef>
                <a:spcPts val="200"/>
              </a:spcBef>
              <a:buFont typeface="Arial" panose="020B0604020202020204" pitchFamily="34" charset="0"/>
              <a:buChar char="•"/>
            </a:pPr>
            <a:r>
              <a:rPr lang="en-US" dirty="0"/>
              <a:t>4-dose series at 2, 4, 6, and 12-15 months</a:t>
            </a:r>
          </a:p>
          <a:p>
            <a:pPr marL="0" indent="0">
              <a:lnSpc>
                <a:spcPct val="100000"/>
              </a:lnSpc>
              <a:spcBef>
                <a:spcPts val="200"/>
              </a:spcBef>
              <a:buNone/>
            </a:pPr>
            <a:endParaRPr lang="en-US" b="1" dirty="0"/>
          </a:p>
          <a:p>
            <a:pPr marL="0" indent="0">
              <a:lnSpc>
                <a:spcPct val="100000"/>
              </a:lnSpc>
              <a:spcBef>
                <a:spcPts val="200"/>
              </a:spcBef>
              <a:buNone/>
            </a:pPr>
            <a:r>
              <a:rPr lang="en-US" b="1" dirty="0"/>
              <a:t>Catch-up vaccination with PCV</a:t>
            </a:r>
          </a:p>
          <a:p>
            <a:pPr marL="347472" indent="-347472">
              <a:lnSpc>
                <a:spcPct val="100000"/>
              </a:lnSpc>
              <a:spcBef>
                <a:spcPts val="200"/>
              </a:spcBef>
              <a:buFont typeface="Arial" panose="020B0604020202020204" pitchFamily="34" charset="0"/>
              <a:buChar char="•"/>
            </a:pPr>
            <a:r>
              <a:rPr lang="en-US" dirty="0"/>
              <a:t>1-dose for healthy children 2-4 years of age with any incomplete PCV schedule</a:t>
            </a:r>
          </a:p>
          <a:p>
            <a:pPr marL="347472" indent="-347472">
              <a:lnSpc>
                <a:spcPct val="100000"/>
              </a:lnSpc>
              <a:spcBef>
                <a:spcPts val="200"/>
              </a:spcBef>
              <a:buFont typeface="Arial" panose="020B0604020202020204" pitchFamily="34" charset="0"/>
              <a:buChar char="•"/>
            </a:pPr>
            <a:endParaRPr lang="en-US" b="1" dirty="0"/>
          </a:p>
          <a:p>
            <a:pPr>
              <a:lnSpc>
                <a:spcPct val="100000"/>
              </a:lnSpc>
              <a:spcBef>
                <a:spcPts val="200"/>
              </a:spcBef>
            </a:pPr>
            <a:r>
              <a:rPr lang="en-US" b="1" dirty="0"/>
              <a:t>PCV20 is not indicated for children without risk conditions that have already received 4 doses of PCV13, PCV15, or another age appropriate PCV series</a:t>
            </a:r>
          </a:p>
          <a:p>
            <a:pPr>
              <a:lnSpc>
                <a:spcPct val="100000"/>
              </a:lnSpc>
              <a:spcBef>
                <a:spcPts val="200"/>
              </a:spcBef>
            </a:pPr>
            <a:endParaRPr lang="en-US" sz="1800" b="1" dirty="0"/>
          </a:p>
          <a:p>
            <a:endParaRPr lang="en-US" dirty="0"/>
          </a:p>
        </p:txBody>
      </p:sp>
      <p:sp>
        <p:nvSpPr>
          <p:cNvPr id="4" name="Text Placeholder 3">
            <a:extLst>
              <a:ext uri="{FF2B5EF4-FFF2-40B4-BE49-F238E27FC236}">
                <a16:creationId xmlns:a16="http://schemas.microsoft.com/office/drawing/2014/main" id="{04DFD540-A812-483B-BC22-29A184ABE91C}"/>
              </a:ext>
            </a:extLst>
          </p:cNvPr>
          <p:cNvSpPr>
            <a:spLocks noGrp="1"/>
          </p:cNvSpPr>
          <p:nvPr>
            <p:ph type="body" sz="quarter" idx="11"/>
          </p:nvPr>
        </p:nvSpPr>
        <p:spPr>
          <a:xfrm>
            <a:off x="838200" y="6332276"/>
            <a:ext cx="10648950"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     </a:t>
            </a:r>
            <a:r>
              <a:rPr lang="en-US" sz="1000" dirty="0">
                <a:latin typeface="Segoe UI" panose="020B0502040204020203" pitchFamily="34" charset="0"/>
                <a:ea typeface="Segoe UI" panose="020B0502040204020203" pitchFamily="34" charset="0"/>
                <a:cs typeface="Segoe UI" panose="020B0502040204020203" pitchFamily="34" charset="0"/>
                <a:hlinkClick r:id="rId5"/>
              </a:rPr>
              <a:t>https://www.cdc.gov/vaccines/schedules/downloads/child/job-aids/pneumococcal.pdf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4286729155"/>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8F51-26BC-DD73-E029-4006B00BD971}"/>
              </a:ext>
            </a:extLst>
          </p:cNvPr>
          <p:cNvSpPr>
            <a:spLocks noGrp="1"/>
          </p:cNvSpPr>
          <p:nvPr>
            <p:ph type="title"/>
          </p:nvPr>
        </p:nvSpPr>
        <p:spPr/>
        <p:txBody>
          <a:bodyPr/>
          <a:lstStyle/>
          <a:p>
            <a:r>
              <a:rPr lang="en-US" dirty="0"/>
              <a:t>Special Situations for Ages 2-5 years</a:t>
            </a:r>
          </a:p>
        </p:txBody>
      </p:sp>
      <p:sp>
        <p:nvSpPr>
          <p:cNvPr id="3" name="Content Placeholder 2">
            <a:extLst>
              <a:ext uri="{FF2B5EF4-FFF2-40B4-BE49-F238E27FC236}">
                <a16:creationId xmlns:a16="http://schemas.microsoft.com/office/drawing/2014/main" id="{67553F14-A9FD-193A-0B3E-F80CF5FDE480}"/>
              </a:ext>
            </a:extLst>
          </p:cNvPr>
          <p:cNvSpPr>
            <a:spLocks noGrp="1"/>
          </p:cNvSpPr>
          <p:nvPr>
            <p:ph sz="quarter" idx="10"/>
          </p:nvPr>
        </p:nvSpPr>
        <p:spPr/>
        <p:txBody>
          <a:bodyPr/>
          <a:lstStyle/>
          <a:p>
            <a:pPr>
              <a:lnSpc>
                <a:spcPct val="100000"/>
              </a:lnSpc>
              <a:spcBef>
                <a:spcPts val="200"/>
              </a:spcBef>
            </a:pPr>
            <a:r>
              <a:rPr lang="en-US" sz="2000" dirty="0">
                <a:ea typeface="Segoe UI" panose="020B0502040204020203" pitchFamily="34" charset="0"/>
              </a:rPr>
              <a:t>Children </a:t>
            </a:r>
            <a:r>
              <a:rPr lang="en-US" sz="2000" dirty="0"/>
              <a:t>with certain underlying medical conditions, immunocompromising conditions*, or other risk factors:</a:t>
            </a:r>
          </a:p>
          <a:p>
            <a:pPr>
              <a:lnSpc>
                <a:spcPct val="100000"/>
              </a:lnSpc>
              <a:spcBef>
                <a:spcPts val="200"/>
              </a:spcBef>
            </a:pPr>
            <a:r>
              <a:rPr lang="en-US" sz="2000" b="1" i="1" dirty="0">
                <a:ea typeface="Segoe UI" panose="020B0502040204020203" pitchFamily="34" charset="0"/>
              </a:rPr>
              <a:t>Any incomplete PCV series who has received:</a:t>
            </a:r>
          </a:p>
          <a:p>
            <a:pPr marL="342900" indent="-342900">
              <a:lnSpc>
                <a:spcPct val="100000"/>
              </a:lnSpc>
              <a:spcBef>
                <a:spcPts val="200"/>
              </a:spcBef>
              <a:buFont typeface="Arial" panose="020B0604020202020204" pitchFamily="34" charset="0"/>
              <a:buChar char="•"/>
            </a:pP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3 PCV doses: </a:t>
            </a:r>
            <a:r>
              <a:rPr lang="en-US" sz="20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1 PCV dose </a:t>
            </a: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at least 8 weeks after the most recent PCV dose </a:t>
            </a:r>
          </a:p>
          <a:p>
            <a:pPr marL="342900" indent="-342900">
              <a:lnSpc>
                <a:spcPct val="100000"/>
              </a:lnSpc>
              <a:spcBef>
                <a:spcPts val="200"/>
              </a:spcBef>
              <a:buFont typeface="Arial" panose="020B0604020202020204" pitchFamily="34" charset="0"/>
              <a:buChar char="•"/>
            </a:pP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Less than 3 PCV doses: </a:t>
            </a:r>
            <a:r>
              <a:rPr lang="en-US" sz="20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2 PCV doses </a:t>
            </a: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at least 8 weeks after the most recent PCV dose</a:t>
            </a:r>
          </a:p>
          <a:p>
            <a:pPr>
              <a:lnSpc>
                <a:spcPct val="100000"/>
              </a:lnSpc>
              <a:spcBef>
                <a:spcPts val="200"/>
              </a:spcBef>
            </a:pPr>
            <a:r>
              <a:rPr lang="en-US" sz="2000" b="1" i="1" dirty="0">
                <a:ea typeface="Segoe UI" panose="020B0502040204020203" pitchFamily="34" charset="0"/>
              </a:rPr>
              <a:t>Completed PCV series but has not received PPSV23:</a:t>
            </a:r>
          </a:p>
          <a:p>
            <a:pPr marL="342900" indent="-342900">
              <a:lnSpc>
                <a:spcPct val="100000"/>
              </a:lnSpc>
              <a:spcBef>
                <a:spcPts val="200"/>
              </a:spcBef>
              <a:buFont typeface="Arial" panose="020B0604020202020204" pitchFamily="34" charset="0"/>
              <a:buChar char="•"/>
            </a:pP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child received at least 1 dose of PCV20, no further PCV or PPSV23 needed</a:t>
            </a:r>
          </a:p>
          <a:p>
            <a:pPr marL="342900" indent="-342900">
              <a:lnSpc>
                <a:spcPct val="100000"/>
              </a:lnSpc>
              <a:spcBef>
                <a:spcPts val="200"/>
              </a:spcBef>
              <a:buFont typeface="Arial" panose="020B0604020202020204" pitchFamily="34" charset="0"/>
              <a:buChar char="•"/>
            </a:pP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Administer </a:t>
            </a:r>
            <a:r>
              <a:rPr lang="en-US" sz="20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1 dose of PCV20 or PPSV23 </a:t>
            </a:r>
            <a:r>
              <a:rPr lang="en-US" sz="2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(at least 8 wees after the most recent PCV dose) if child </a:t>
            </a:r>
            <a:r>
              <a:rPr lang="en-US" sz="20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did not previously receive PCV20</a:t>
            </a:r>
            <a:r>
              <a:rPr lang="en-US" sz="2000" b="1" dirty="0">
                <a:solidFill>
                  <a:schemeClr val="tx1">
                    <a:lumMod val="65000"/>
                    <a:lumOff val="35000"/>
                  </a:schemeClr>
                </a:solidFill>
                <a:ea typeface="Segoe UI" panose="020B0502040204020203" pitchFamily="34" charset="0"/>
              </a:rPr>
              <a:t>. </a:t>
            </a:r>
            <a:r>
              <a:rPr lang="en-US" sz="2000" i="1" dirty="0">
                <a:solidFill>
                  <a:schemeClr val="tx1">
                    <a:lumMod val="65000"/>
                    <a:lumOff val="35000"/>
                  </a:schemeClr>
                </a:solidFill>
                <a:ea typeface="Segoe UI" panose="020B0502040204020203" pitchFamily="34" charset="0"/>
              </a:rPr>
              <a:t>If PPSV23 is used, administer 1 dose of PCV20 or 2</a:t>
            </a:r>
            <a:r>
              <a:rPr lang="en-US" sz="2000" i="1" baseline="30000" dirty="0">
                <a:solidFill>
                  <a:schemeClr val="tx1">
                    <a:lumMod val="65000"/>
                    <a:lumOff val="35000"/>
                  </a:schemeClr>
                </a:solidFill>
                <a:ea typeface="Segoe UI" panose="020B0502040204020203" pitchFamily="34" charset="0"/>
              </a:rPr>
              <a:t>nd</a:t>
            </a:r>
            <a:r>
              <a:rPr lang="en-US" sz="2000" i="1" dirty="0">
                <a:solidFill>
                  <a:schemeClr val="tx1">
                    <a:lumMod val="65000"/>
                    <a:lumOff val="35000"/>
                  </a:schemeClr>
                </a:solidFill>
                <a:ea typeface="Segoe UI" panose="020B0502040204020203" pitchFamily="34" charset="0"/>
              </a:rPr>
              <a:t> dose of PPSV23 at least 5 years after 1</a:t>
            </a:r>
            <a:r>
              <a:rPr lang="en-US" sz="2000" i="1" baseline="30000" dirty="0">
                <a:solidFill>
                  <a:schemeClr val="tx1">
                    <a:lumMod val="65000"/>
                    <a:lumOff val="35000"/>
                  </a:schemeClr>
                </a:solidFill>
                <a:ea typeface="Segoe UI" panose="020B0502040204020203" pitchFamily="34" charset="0"/>
              </a:rPr>
              <a:t>st</a:t>
            </a:r>
            <a:r>
              <a:rPr lang="en-US" sz="2000" i="1" dirty="0">
                <a:solidFill>
                  <a:schemeClr val="tx1">
                    <a:lumMod val="65000"/>
                    <a:lumOff val="35000"/>
                  </a:schemeClr>
                </a:solidFill>
                <a:ea typeface="Segoe UI" panose="020B0502040204020203" pitchFamily="34" charset="0"/>
              </a:rPr>
              <a:t> dose of PPSV23 for children on maintenance dialysis or with immunocompromising conditions*</a:t>
            </a:r>
            <a:endParaRPr lang="en-US" sz="2000" i="1" dirty="0"/>
          </a:p>
          <a:p>
            <a:pPr>
              <a:lnSpc>
                <a:spcPct val="100000"/>
              </a:lnSpc>
              <a:spcBef>
                <a:spcPts val="200"/>
              </a:spcBef>
            </a:pPr>
            <a:endParaRPr lang="en-US" sz="2000" b="1" i="1" dirty="0">
              <a:ea typeface="Segoe UI" panose="020B0502040204020203" pitchFamily="34" charset="0"/>
            </a:endParaRPr>
          </a:p>
          <a:p>
            <a:pPr marL="342900" indent="-342900">
              <a:lnSpc>
                <a:spcPct val="100000"/>
              </a:lnSpc>
              <a:spcBef>
                <a:spcPts val="200"/>
              </a:spcBef>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CAB8D98D-B556-7088-49A3-63FE860F3D2E}"/>
              </a:ext>
            </a:extLst>
          </p:cNvPr>
          <p:cNvSpPr>
            <a:spLocks noGrp="1"/>
          </p:cNvSpPr>
          <p:nvPr>
            <p:ph type="body" sz="quarter" idx="11"/>
          </p:nvPr>
        </p:nvSpPr>
        <p:spPr>
          <a:xfrm>
            <a:off x="838199" y="6332276"/>
            <a:ext cx="4433047" cy="280348"/>
          </a:xfrm>
        </p:spPr>
        <p:txBody>
          <a:bodyPr/>
          <a:lstStyle/>
          <a:p>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8842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7869-42E8-CBBE-F729-CA64D25835A3}"/>
              </a:ext>
            </a:extLst>
          </p:cNvPr>
          <p:cNvSpPr>
            <a:spLocks noGrp="1"/>
          </p:cNvSpPr>
          <p:nvPr>
            <p:ph type="title"/>
          </p:nvPr>
        </p:nvSpPr>
        <p:spPr/>
        <p:txBody>
          <a:bodyPr/>
          <a:lstStyle/>
          <a:p>
            <a:r>
              <a:rPr lang="en-US" dirty="0"/>
              <a:t>Special Situations for Ages 6-18 years</a:t>
            </a:r>
          </a:p>
        </p:txBody>
      </p:sp>
      <p:sp>
        <p:nvSpPr>
          <p:cNvPr id="3" name="Content Placeholder 2">
            <a:extLst>
              <a:ext uri="{FF2B5EF4-FFF2-40B4-BE49-F238E27FC236}">
                <a16:creationId xmlns:a16="http://schemas.microsoft.com/office/drawing/2014/main" id="{F9B2BFC1-AEEF-6DCC-C40A-A9B00828A3B0}"/>
              </a:ext>
            </a:extLst>
          </p:cNvPr>
          <p:cNvSpPr>
            <a:spLocks noGrp="1"/>
          </p:cNvSpPr>
          <p:nvPr>
            <p:ph sz="quarter" idx="10"/>
          </p:nvPr>
        </p:nvSpPr>
        <p:spPr>
          <a:xfrm>
            <a:off x="838200" y="1759318"/>
            <a:ext cx="10515600" cy="4437063"/>
          </a:xfrm>
        </p:spPr>
        <p:txBody>
          <a:bodyPr/>
          <a:lstStyle/>
          <a:p>
            <a:pPr>
              <a:lnSpc>
                <a:spcPct val="100000"/>
              </a:lnSpc>
              <a:spcBef>
                <a:spcPts val="200"/>
              </a:spcBef>
            </a:pPr>
            <a:r>
              <a:rPr lang="en-US" sz="1800" dirty="0">
                <a:ea typeface="Segoe UI" panose="020B0502040204020203" pitchFamily="34" charset="0"/>
              </a:rPr>
              <a:t>Children and adolescents </a:t>
            </a:r>
            <a:r>
              <a:rPr lang="en-US" sz="1800" dirty="0"/>
              <a:t>with certain underlying medical conditions, immunocompromising conditions*, or other risk factors:</a:t>
            </a:r>
          </a:p>
          <a:p>
            <a:pPr>
              <a:lnSpc>
                <a:spcPct val="100000"/>
              </a:lnSpc>
              <a:spcBef>
                <a:spcPts val="200"/>
              </a:spcBef>
            </a:pPr>
            <a:r>
              <a:rPr lang="en-US" sz="1800" b="1" i="1" dirty="0">
                <a:ea typeface="Segoe UI" panose="020B0502040204020203" pitchFamily="34" charset="0"/>
              </a:rPr>
              <a:t>Any incomplete PCV series: </a:t>
            </a:r>
            <a:r>
              <a:rPr lang="en-US" sz="1800" dirty="0">
                <a:ea typeface="Segoe UI" panose="020B0502040204020203" pitchFamily="34" charset="0"/>
              </a:rPr>
              <a:t>Administer 1 dose of PCV15 or PCV20. If PCV 15 used and no prior receipt of PPSV23, administer 1 dose of PPS23 at least 8 weeks after the PCV15 dose</a:t>
            </a:r>
          </a:p>
          <a:p>
            <a:pPr>
              <a:lnSpc>
                <a:spcPct val="100000"/>
              </a:lnSpc>
              <a:spcBef>
                <a:spcPts val="200"/>
              </a:spcBef>
            </a:pPr>
            <a:r>
              <a:rPr lang="en-US" sz="1800" b="1" i="1" dirty="0">
                <a:ea typeface="Segoe UI" panose="020B0502040204020203" pitchFamily="34" charset="0"/>
              </a:rPr>
              <a:t>Received PCV before age 6 but no PPSV23:</a:t>
            </a:r>
          </a:p>
          <a:p>
            <a:pPr marL="285750" indent="-285750">
              <a:lnSpc>
                <a:spcPct val="100000"/>
              </a:lnSpc>
              <a:spcBef>
                <a:spcPts val="200"/>
              </a:spcBef>
              <a:buFont typeface="Arial" panose="020B0604020202020204" pitchFamily="34" charset="0"/>
              <a:buChar char="•"/>
            </a:pPr>
            <a:r>
              <a:rPr lang="en-US" sz="1800"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No further PCV or PPSV23 doses needed </a:t>
            </a: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previously received at least 1 dose of PCV20</a:t>
            </a:r>
          </a:p>
          <a:p>
            <a:pPr marL="285750" indent="-285750">
              <a:lnSpc>
                <a:spcPct val="100000"/>
              </a:lnSpc>
              <a:spcBef>
                <a:spcPts val="200"/>
              </a:spcBef>
              <a:buFont typeface="Arial" panose="020B0604020202020204" pitchFamily="34" charset="0"/>
              <a:buChar char="•"/>
            </a:pPr>
            <a:r>
              <a:rPr lang="en-US" sz="1800"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1 dose PCV20 OR PPSV23 </a:t>
            </a: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administered at least 8 weeks after the most recent PCV dose if not previously received PCV20. </a:t>
            </a:r>
            <a:r>
              <a:rPr lang="en-US" sz="1800" b="1" dirty="0">
                <a:ea typeface="Segoe UI" panose="020B0502040204020203" pitchFamily="34" charset="0"/>
              </a:rPr>
              <a:t>Refer to schedule and notes for guidance on immunocompromising conditions*</a:t>
            </a:r>
            <a:endPar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US" sz="1800" b="1" i="1" dirty="0"/>
              <a:t>Received PCV13 only at or after age 6 years: </a:t>
            </a:r>
            <a:r>
              <a:rPr lang="en-US" sz="1800" dirty="0"/>
              <a:t>A</a:t>
            </a:r>
            <a:r>
              <a:rPr lang="en-US" sz="1800" dirty="0">
                <a:solidFill>
                  <a:schemeClr val="tx1">
                    <a:lumMod val="65000"/>
                    <a:lumOff val="35000"/>
                  </a:schemeClr>
                </a:solidFill>
              </a:rPr>
              <a:t>dminister 1 dose PCV20 OR 1 dose PPSV23 at least 8 weeks after the most recent PCV13 dose. </a:t>
            </a:r>
            <a:r>
              <a:rPr lang="en-US" sz="1800" b="1" dirty="0">
                <a:ea typeface="Segoe UI" panose="020B0502040204020203" pitchFamily="34" charset="0"/>
              </a:rPr>
              <a:t>Refer to schedule and notes for guidance on immunocompromising conditions* </a:t>
            </a:r>
          </a:p>
          <a:p>
            <a:pPr>
              <a:lnSpc>
                <a:spcPct val="100000"/>
              </a:lnSpc>
              <a:spcBef>
                <a:spcPts val="200"/>
              </a:spcBef>
            </a:pPr>
            <a:r>
              <a:rPr lang="en-US" sz="1800" b="1" i="1" dirty="0">
                <a:solidFill>
                  <a:schemeClr val="tx1">
                    <a:lumMod val="65000"/>
                    <a:lumOff val="35000"/>
                  </a:schemeClr>
                </a:solidFill>
              </a:rPr>
              <a:t>Received 1 dose PCV13 and 1 dose PPSV23 at or after age 6 years: </a:t>
            </a:r>
            <a:r>
              <a:rPr lang="en-US" sz="1800" dirty="0"/>
              <a:t>N</a:t>
            </a:r>
            <a:r>
              <a:rPr lang="en-US" sz="1800" dirty="0">
                <a:solidFill>
                  <a:schemeClr val="tx1">
                    <a:lumMod val="65000"/>
                    <a:lumOff val="35000"/>
                  </a:schemeClr>
                </a:solidFill>
              </a:rPr>
              <a:t>o further doses of any PCV or PPSV23 indicated. </a:t>
            </a:r>
            <a:r>
              <a:rPr lang="en-US" sz="1800" b="1" dirty="0">
                <a:ea typeface="Segoe UI" panose="020B0502040204020203" pitchFamily="34" charset="0"/>
              </a:rPr>
              <a:t>Refer to schedule and notes for guidance on immunocompromising conditions* </a:t>
            </a:r>
            <a:endParaRPr lang="en-US" sz="1800" dirty="0">
              <a:solidFill>
                <a:schemeClr val="tx1">
                  <a:lumMod val="65000"/>
                  <a:lumOff val="35000"/>
                </a:schemeClr>
              </a:solidFill>
            </a:endParaRPr>
          </a:p>
        </p:txBody>
      </p:sp>
      <p:sp>
        <p:nvSpPr>
          <p:cNvPr id="4" name="Text Placeholder 3">
            <a:extLst>
              <a:ext uri="{FF2B5EF4-FFF2-40B4-BE49-F238E27FC236}">
                <a16:creationId xmlns:a16="http://schemas.microsoft.com/office/drawing/2014/main" id="{62E01CCE-65C8-F1BB-0A6F-7E050CBD5041}"/>
              </a:ext>
            </a:extLst>
          </p:cNvPr>
          <p:cNvSpPr>
            <a:spLocks noGrp="1"/>
          </p:cNvSpPr>
          <p:nvPr>
            <p:ph type="body" sz="quarter" idx="11"/>
          </p:nvPr>
        </p:nvSpPr>
        <p:spPr>
          <a:xfrm>
            <a:off x="838200" y="6332276"/>
            <a:ext cx="4043082" cy="280348"/>
          </a:xfrm>
        </p:spPr>
        <p:txBody>
          <a:bodyPr/>
          <a:lstStyle/>
          <a:p>
            <a:r>
              <a:rPr lang="en-US" sz="1000" b="0" dirty="0">
                <a:latin typeface="+mn-lt"/>
                <a:ea typeface="Segoe UI" panose="020B0502040204020203" pitchFamily="34" charset="0"/>
                <a:cs typeface="Segoe UI" panose="020B0502040204020203" pitchFamily="34" charset="0"/>
                <a:hlinkClick r:id="rId3"/>
              </a:rPr>
              <a:t>https://www.cdc.gov/vaccines/schedules/hcp/imz/child-adolescent.html</a:t>
            </a:r>
            <a:endParaRPr lang="en-US" sz="1000" dirty="0"/>
          </a:p>
        </p:txBody>
      </p:sp>
    </p:spTree>
    <p:extLst>
      <p:ext uri="{BB962C8B-B14F-4D97-AF65-F5344CB8AC3E}">
        <p14:creationId xmlns:p14="http://schemas.microsoft.com/office/powerpoint/2010/main" val="1190549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CED2-C3A1-4C81-B7F9-CE0B91700048}"/>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Polio</a:t>
            </a:r>
            <a:endParaRPr lang="en-US" dirty="0"/>
          </a:p>
        </p:txBody>
      </p:sp>
      <p:sp>
        <p:nvSpPr>
          <p:cNvPr id="3" name="Content Placeholder 2">
            <a:extLst>
              <a:ext uri="{FF2B5EF4-FFF2-40B4-BE49-F238E27FC236}">
                <a16:creationId xmlns:a16="http://schemas.microsoft.com/office/drawing/2014/main" id="{532D4275-03B9-45BD-B5DD-87C8CAECB830}"/>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4- dose series at 2, 4, 6 through 18 months, and 4 through 6 years</a:t>
            </a: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Final dose </a:t>
            </a:r>
            <a:r>
              <a:rPr lang="en-US" sz="1800" b="1" dirty="0">
                <a:latin typeface="Segoe UI" panose="020B0502040204020203" pitchFamily="34" charset="0"/>
                <a:ea typeface="Segoe UI" panose="020B0502040204020203" pitchFamily="34" charset="0"/>
                <a:cs typeface="Segoe UI" panose="020B0502040204020203" pitchFamily="34" charset="0"/>
              </a:rPr>
              <a:t>on or after</a:t>
            </a:r>
            <a:r>
              <a:rPr lang="en-US" sz="1800" dirty="0">
                <a:latin typeface="Segoe UI" panose="020B0502040204020203" pitchFamily="34" charset="0"/>
                <a:ea typeface="Segoe UI" panose="020B0502040204020203" pitchFamily="34" charset="0"/>
                <a:cs typeface="Segoe UI" panose="020B0502040204020203" pitchFamily="34" charset="0"/>
              </a:rPr>
              <a:t> the fourth birthday, and at least 6 months after the previous dose</a:t>
            </a:r>
          </a:p>
          <a:p>
            <a:pPr marL="347472" indent="-347472">
              <a:lnSpc>
                <a:spcPct val="100000"/>
              </a:lnSpc>
              <a:spcBef>
                <a:spcPts val="200"/>
              </a:spcBef>
              <a:buFont typeface="Arial" panose="020B0604020202020204" pitchFamily="34" charset="0"/>
              <a:buChar char="•"/>
            </a:pPr>
            <a:r>
              <a:rPr lang="en-US" sz="1800" dirty="0">
                <a:ea typeface="Segoe UI" panose="020B0502040204020203" pitchFamily="34" charset="0"/>
              </a:rPr>
              <a:t>4 or more doses of IPV can be administered before the 4</a:t>
            </a:r>
            <a:r>
              <a:rPr lang="en-US" sz="1800" baseline="30000" dirty="0">
                <a:ea typeface="Segoe UI" panose="020B0502040204020203" pitchFamily="34" charset="0"/>
              </a:rPr>
              <a:t>th</a:t>
            </a:r>
            <a:r>
              <a:rPr lang="en-US" sz="1800" dirty="0">
                <a:ea typeface="Segoe UI" panose="020B0502040204020203" pitchFamily="34" charset="0"/>
              </a:rPr>
              <a:t> birthday when a combination vaccine containing IPV is used. However, a final dose </a:t>
            </a:r>
            <a:r>
              <a:rPr lang="en-US" sz="1800" b="1" dirty="0">
                <a:ea typeface="Segoe UI" panose="020B0502040204020203" pitchFamily="34" charset="0"/>
              </a:rPr>
              <a:t>at or after</a:t>
            </a:r>
            <a:r>
              <a:rPr lang="en-US" sz="1800" dirty="0">
                <a:ea typeface="Segoe UI" panose="020B0502040204020203" pitchFamily="34" charset="0"/>
              </a:rPr>
              <a:t> age 4 years, and at least 6 months after the previous dose is still recommended</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endParaRPr lang="en-US" sz="1800" b="1" dirty="0">
              <a:ea typeface="Segoe UI" panose="020B0502040204020203" pitchFamily="34" charset="0"/>
            </a:endParaRPr>
          </a:p>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Catch-up vaccination</a:t>
            </a:r>
          </a:p>
          <a:p>
            <a:pPr marL="347472" indent="-347472">
              <a:lnSpc>
                <a:spcPct val="100000"/>
              </a:lnSpc>
              <a:spcBef>
                <a:spcPts val="200"/>
              </a:spcBef>
              <a:buFont typeface="Arial" panose="020B0604020202020204" pitchFamily="34" charset="0"/>
              <a:buChar char="•"/>
            </a:pPr>
            <a:r>
              <a:rPr lang="en-US" sz="1800" dirty="0"/>
              <a:t>Final dose to be given on or after the 4th birthday, and at least 6 months after the previous dose, regardless of the number of previous doses </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347472" indent="-347472">
              <a:lnSpc>
                <a:spcPct val="100000"/>
              </a:lnSpc>
              <a:spcBef>
                <a:spcPts val="200"/>
              </a:spcBef>
              <a:buFont typeface="Arial" panose="020B0604020202020204" pitchFamily="34" charset="0"/>
              <a:buChar char="•"/>
            </a:pPr>
            <a:r>
              <a:rPr lang="en-US" sz="1800" b="1" dirty="0">
                <a:latin typeface="Segoe UI" panose="020B0502040204020203" pitchFamily="34" charset="0"/>
                <a:ea typeface="Segoe UI" panose="020B0502040204020203" pitchFamily="34" charset="0"/>
                <a:cs typeface="Segoe UI" panose="020B0502040204020203" pitchFamily="34" charset="0"/>
              </a:rPr>
              <a:t>Adolescents age</a:t>
            </a:r>
            <a:r>
              <a:rPr lang="en-US" sz="1800" b="1" dirty="0">
                <a:ea typeface="Segoe UI" panose="020B0502040204020203" pitchFamily="34" charset="0"/>
              </a:rPr>
              <a:t>d 18 years known/suspected to be unvaccinated or incompletely vaccinated should receive remaining doses indicated to complete a 3-dose primary series</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800" dirty="0">
                <a:ea typeface="Segoe UI" panose="020B0502040204020203" pitchFamily="34" charset="0"/>
              </a:rPr>
              <a:t>Only trivalent OPV (</a:t>
            </a:r>
            <a:r>
              <a:rPr lang="en-US" sz="1800" dirty="0" err="1">
                <a:ea typeface="Segoe UI" panose="020B0502040204020203" pitchFamily="34" charset="0"/>
              </a:rPr>
              <a:t>tOPV</a:t>
            </a:r>
            <a:r>
              <a:rPr lang="en-US" sz="1800" dirty="0">
                <a:ea typeface="Segoe UI" panose="020B0502040204020203" pitchFamily="34" charset="0"/>
              </a:rPr>
              <a:t>) counts towards U.S. vaccination requirements </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1800" b="1" dirty="0">
                <a:latin typeface="Segoe UI" panose="020B0502040204020203" pitchFamily="34" charset="0"/>
                <a:ea typeface="Segoe UI" panose="020B0502040204020203" pitchFamily="34" charset="0"/>
                <a:cs typeface="Segoe UI" panose="020B0502040204020203" pitchFamily="34" charset="0"/>
              </a:rPr>
              <a:t>Please refer to schedule and notes for guidance on special situations </a:t>
            </a:r>
          </a:p>
          <a:p>
            <a:endParaRPr lang="en-US" dirty="0"/>
          </a:p>
        </p:txBody>
      </p:sp>
      <p:sp>
        <p:nvSpPr>
          <p:cNvPr id="4" name="Text Placeholder 3">
            <a:extLst>
              <a:ext uri="{FF2B5EF4-FFF2-40B4-BE49-F238E27FC236}">
                <a16:creationId xmlns:a16="http://schemas.microsoft.com/office/drawing/2014/main" id="{70F87F79-334C-4552-A99B-A04352BD82FD}"/>
              </a:ext>
            </a:extLst>
          </p:cNvPr>
          <p:cNvSpPr>
            <a:spLocks noGrp="1"/>
          </p:cNvSpPr>
          <p:nvPr>
            <p:ph type="body" sz="quarter" idx="11"/>
          </p:nvPr>
        </p:nvSpPr>
        <p:spPr>
          <a:xfrm>
            <a:off x="838199" y="6332276"/>
            <a:ext cx="10515599" cy="280348"/>
          </a:xfrm>
        </p:spPr>
        <p:txBody>
          <a:bodyPr/>
          <a:lstStyle/>
          <a:p>
            <a:r>
              <a:rPr lang="en-US" sz="1000" u="none"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u="none" dirty="0">
                <a:latin typeface="Segoe UI" panose="020B0502040204020203" pitchFamily="34" charset="0"/>
                <a:ea typeface="Segoe UI" panose="020B0502040204020203" pitchFamily="34" charset="0"/>
                <a:cs typeface="Segoe UI" panose="020B0502040204020203" pitchFamily="34" charset="0"/>
                <a:hlinkClick r:id="rId5"/>
              </a:rPr>
              <a:t>https://www.cdc.gov/vaccines/schedules/downloads/child/job-aids/ipv.pdf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62847407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E4DE-D429-4303-B153-A3D25A0DCB52}"/>
              </a:ext>
            </a:extLst>
          </p:cNvPr>
          <p:cNvSpPr>
            <a:spLocks noGrp="1"/>
          </p:cNvSpPr>
          <p:nvPr>
            <p:ph type="title"/>
          </p:nvPr>
        </p:nvSpPr>
        <p:spPr/>
        <p:txBody>
          <a:bodyPr/>
          <a:lstStyle/>
          <a:p>
            <a:r>
              <a:rPr lang="en-US" dirty="0"/>
              <a:t>Community Immunity</a:t>
            </a:r>
          </a:p>
        </p:txBody>
      </p:sp>
      <p:graphicFrame>
        <p:nvGraphicFramePr>
          <p:cNvPr id="4" name="Content Placeholder 3">
            <a:extLst>
              <a:ext uri="{FF2B5EF4-FFF2-40B4-BE49-F238E27FC236}">
                <a16:creationId xmlns:a16="http://schemas.microsoft.com/office/drawing/2014/main" id="{D41E969A-7B40-4B1D-852D-77434E3F72C0}"/>
              </a:ext>
            </a:extLst>
          </p:cNvPr>
          <p:cNvGraphicFramePr>
            <a:graphicFrameLocks noGrp="1"/>
          </p:cNvGraphicFramePr>
          <p:nvPr>
            <p:ph sz="quarter" idx="10"/>
            <p:extLst>
              <p:ext uri="{D42A27DB-BD31-4B8C-83A1-F6EECF244321}">
                <p14:modId xmlns:p14="http://schemas.microsoft.com/office/powerpoint/2010/main" val="294663223"/>
              </p:ext>
            </p:extLst>
          </p:nvPr>
        </p:nvGraphicFramePr>
        <p:xfrm>
          <a:off x="2238375" y="1638300"/>
          <a:ext cx="7305676" cy="4852470"/>
        </p:xfrm>
        <a:graphic>
          <a:graphicData uri="http://schemas.openxmlformats.org/drawingml/2006/table">
            <a:tbl>
              <a:tblPr firstRow="1" bandRow="1">
                <a:tableStyleId>{5C22544A-7EE6-4342-B048-85BDC9FD1C3A}</a:tableStyleId>
              </a:tblPr>
              <a:tblGrid>
                <a:gridCol w="2191703">
                  <a:extLst>
                    <a:ext uri="{9D8B030D-6E8A-4147-A177-3AD203B41FA5}">
                      <a16:colId xmlns:a16="http://schemas.microsoft.com/office/drawing/2014/main" val="20000"/>
                    </a:ext>
                  </a:extLst>
                </a:gridCol>
                <a:gridCol w="5113973">
                  <a:extLst>
                    <a:ext uri="{9D8B030D-6E8A-4147-A177-3AD203B41FA5}">
                      <a16:colId xmlns:a16="http://schemas.microsoft.com/office/drawing/2014/main" val="20001"/>
                    </a:ext>
                  </a:extLst>
                </a:gridCol>
              </a:tblGrid>
              <a:tr h="1046198">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Community Immunity</a:t>
                      </a:r>
                    </a:p>
                  </a:txBody>
                  <a:tcPr>
                    <a:solidFill>
                      <a:schemeClr val="accent1"/>
                    </a:solidFill>
                  </a:tcPr>
                </a:tc>
                <a:extLst>
                  <a:ext uri="{0D108BD9-81ED-4DB2-BD59-A6C34878D82A}">
                    <a16:rowId xmlns:a16="http://schemas.microsoft.com/office/drawing/2014/main" val="10000"/>
                  </a:ext>
                </a:extLst>
              </a:tr>
              <a:tr h="582622">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734659">
                <a:tc>
                  <a:txBody>
                    <a:bodyPr/>
                    <a:lstStyle/>
                    <a:p>
                      <a:r>
                        <a:rPr lang="en-US" sz="2400" b="1" dirty="0">
                          <a:solidFill>
                            <a:schemeClr val="tx1"/>
                          </a:solidFill>
                        </a:rPr>
                        <a:t>Pertussis</a:t>
                      </a: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598603">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582622">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582622">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582622">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0060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7883-36BC-4B01-B161-54D688D1ADAF}"/>
              </a:ext>
            </a:extLst>
          </p:cNvPr>
          <p:cNvSpPr>
            <a:spLocks noGrp="1"/>
          </p:cNvSpPr>
          <p:nvPr>
            <p:ph type="title"/>
          </p:nvPr>
        </p:nvSpPr>
        <p:spPr/>
        <p:txBody>
          <a:bodyPr/>
          <a:lstStyle/>
          <a:p>
            <a:r>
              <a:rPr lang="en-US" dirty="0"/>
              <a:t>Rotavirus Vaccine</a:t>
            </a:r>
          </a:p>
        </p:txBody>
      </p:sp>
      <p:sp>
        <p:nvSpPr>
          <p:cNvPr id="3" name="Content Placeholder 2">
            <a:extLst>
              <a:ext uri="{FF2B5EF4-FFF2-40B4-BE49-F238E27FC236}">
                <a16:creationId xmlns:a16="http://schemas.microsoft.com/office/drawing/2014/main" id="{6B7399A8-515E-4E0C-9D65-23F60B9AAA28}"/>
              </a:ext>
            </a:extLst>
          </p:cNvPr>
          <p:cNvSpPr>
            <a:spLocks noGrp="1"/>
          </p:cNvSpPr>
          <p:nvPr>
            <p:ph sz="quarter" idx="10"/>
          </p:nvPr>
        </p:nvSpPr>
        <p:spPr/>
        <p:txBody>
          <a:bodyPr/>
          <a:lstStyle/>
          <a:p>
            <a:pPr marL="347472" indent="-347472">
              <a:lnSpc>
                <a:spcPct val="100000"/>
              </a:lnSpc>
              <a:spcBef>
                <a:spcPts val="200"/>
              </a:spcBef>
              <a:buNone/>
            </a:pPr>
            <a:r>
              <a:rPr lang="en-US" b="1" dirty="0"/>
              <a:t>Routine vaccination </a:t>
            </a:r>
          </a:p>
          <a:p>
            <a:pPr marL="347472" indent="-347472">
              <a:lnSpc>
                <a:spcPct val="100000"/>
              </a:lnSpc>
              <a:spcBef>
                <a:spcPts val="200"/>
              </a:spcBef>
              <a:buFont typeface="Arial" panose="020B0604020202020204" pitchFamily="34" charset="0"/>
              <a:buChar char="•"/>
            </a:pPr>
            <a:r>
              <a:rPr lang="en-US" dirty="0"/>
              <a:t>Rotarix: 2-dose series at 2 and 4 months </a:t>
            </a:r>
            <a:r>
              <a:rPr lang="en-US" b="1" i="1" dirty="0"/>
              <a:t>(new formulation)</a:t>
            </a:r>
          </a:p>
          <a:p>
            <a:pPr marL="347472" indent="-347472">
              <a:lnSpc>
                <a:spcPct val="100000"/>
              </a:lnSpc>
              <a:spcBef>
                <a:spcPts val="200"/>
              </a:spcBef>
              <a:buFont typeface="Arial" panose="020B0604020202020204" pitchFamily="34" charset="0"/>
              <a:buChar char="•"/>
            </a:pPr>
            <a:r>
              <a:rPr lang="en-US" dirty="0"/>
              <a:t>RotaTeq: 3-dose series at 2, 4, and 6 months</a:t>
            </a:r>
          </a:p>
          <a:p>
            <a:pPr marL="347472" indent="-347472">
              <a:lnSpc>
                <a:spcPct val="100000"/>
              </a:lnSpc>
              <a:spcBef>
                <a:spcPts val="200"/>
              </a:spcBef>
              <a:buFont typeface="Arial" panose="020B0604020202020204" pitchFamily="34" charset="0"/>
              <a:buChar char="•"/>
            </a:pPr>
            <a:r>
              <a:rPr lang="en-US" dirty="0"/>
              <a:t>If any dose in the series is either RotaTeq or unknown, default to 3-dose series</a:t>
            </a:r>
          </a:p>
          <a:p>
            <a:pPr marL="347472" indent="-347472">
              <a:lnSpc>
                <a:spcPct val="100000"/>
              </a:lnSpc>
              <a:spcBef>
                <a:spcPts val="200"/>
              </a:spcBef>
            </a:pPr>
            <a:endParaRPr lang="en-US" b="1" dirty="0"/>
          </a:p>
          <a:p>
            <a:pPr marL="347472" indent="-347472">
              <a:lnSpc>
                <a:spcPct val="100000"/>
              </a:lnSpc>
              <a:spcBef>
                <a:spcPts val="200"/>
              </a:spcBef>
            </a:pPr>
            <a:r>
              <a:rPr lang="en-US" b="1" dirty="0"/>
              <a:t>Catch-up vaccination</a:t>
            </a:r>
          </a:p>
          <a:p>
            <a:pPr marL="347472" indent="-347472">
              <a:lnSpc>
                <a:spcPct val="100000"/>
              </a:lnSpc>
              <a:spcBef>
                <a:spcPts val="200"/>
              </a:spcBef>
              <a:buFont typeface="Arial" panose="020B0604020202020204" pitchFamily="34" charset="0"/>
              <a:buChar char="•"/>
            </a:pPr>
            <a:r>
              <a:rPr lang="en-US" dirty="0"/>
              <a:t>Do not start the series on or after age 15 weeks, 0 days</a:t>
            </a:r>
          </a:p>
          <a:p>
            <a:pPr marL="347472" indent="-347472">
              <a:lnSpc>
                <a:spcPct val="100000"/>
              </a:lnSpc>
              <a:spcBef>
                <a:spcPts val="200"/>
              </a:spcBef>
              <a:buFont typeface="Arial" panose="020B0604020202020204" pitchFamily="34" charset="0"/>
              <a:buChar char="•"/>
            </a:pPr>
            <a:r>
              <a:rPr lang="en-US" dirty="0"/>
              <a:t>Maximum age for final dose is 8 months, 0 days</a:t>
            </a:r>
          </a:p>
          <a:p>
            <a:endParaRPr lang="en-US" dirty="0"/>
          </a:p>
        </p:txBody>
      </p:sp>
      <p:sp>
        <p:nvSpPr>
          <p:cNvPr id="4" name="Text Placeholder 3">
            <a:extLst>
              <a:ext uri="{FF2B5EF4-FFF2-40B4-BE49-F238E27FC236}">
                <a16:creationId xmlns:a16="http://schemas.microsoft.com/office/drawing/2014/main" id="{3FF0033B-7489-45AB-B30D-00762A72A192}"/>
              </a:ext>
            </a:extLst>
          </p:cNvPr>
          <p:cNvSpPr>
            <a:spLocks noGrp="1"/>
          </p:cNvSpPr>
          <p:nvPr>
            <p:ph type="body" sz="quarter" idx="11"/>
          </p:nvPr>
        </p:nvSpPr>
        <p:spPr>
          <a:xfrm>
            <a:off x="838199" y="6332276"/>
            <a:ext cx="10515599" cy="280348"/>
          </a:xfrm>
        </p:spPr>
        <p:txBody>
          <a:bodyPr/>
          <a:lstStyle/>
          <a:p>
            <a:r>
              <a:rPr lang="en-US" sz="1000" u="none"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   </a:t>
            </a:r>
            <a:endParaRPr lang="en-US" sz="1000" kern="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50672465"/>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B320-0D56-45D3-B025-3A30ABE7A286}"/>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Varicella</a:t>
            </a:r>
            <a:endParaRPr lang="en-US" dirty="0"/>
          </a:p>
        </p:txBody>
      </p:sp>
      <p:sp>
        <p:nvSpPr>
          <p:cNvPr id="3" name="Content Placeholder 2">
            <a:extLst>
              <a:ext uri="{FF2B5EF4-FFF2-40B4-BE49-F238E27FC236}">
                <a16:creationId xmlns:a16="http://schemas.microsoft.com/office/drawing/2014/main" id="{FE8C6E4D-6106-42D6-B51E-A044A10AAB2C}"/>
              </a:ext>
            </a:extLst>
          </p:cNvPr>
          <p:cNvSpPr>
            <a:spLocks noGrp="1"/>
          </p:cNvSpPr>
          <p:nvPr>
            <p:ph sz="quarter" idx="10"/>
          </p:nvPr>
        </p:nvSpPr>
        <p:spPr/>
        <p:txBody>
          <a:bodyPr/>
          <a:lstStyle/>
          <a:p>
            <a:pPr>
              <a:lnSpc>
                <a:spcPct val="100000"/>
              </a:lnSpc>
              <a:spcBef>
                <a:spcPts val="200"/>
              </a:spcBef>
            </a:pPr>
            <a:r>
              <a:rPr lang="en-US" sz="2200" b="1" dirty="0">
                <a:latin typeface="Segoe UI" panose="020B0502040204020203" pitchFamily="34" charset="0"/>
                <a:ea typeface="Segoe UI" panose="020B0502040204020203" pitchFamily="34" charset="0"/>
                <a:cs typeface="Segoe UI" panose="020B0502040204020203" pitchFamily="34" charset="0"/>
              </a:rPr>
              <a:t>Routine </a:t>
            </a:r>
            <a:r>
              <a:rPr lang="en-US" sz="2200" b="1" dirty="0">
                <a:ea typeface="Segoe UI" panose="020B0502040204020203" pitchFamily="34" charset="0"/>
              </a:rPr>
              <a:t>vaccination</a:t>
            </a:r>
            <a:endParaRPr lang="en-US" sz="2200" b="1" dirty="0">
              <a:latin typeface="Segoe UI" panose="020B0502040204020203" pitchFamily="34" charset="0"/>
              <a:ea typeface="Segoe UI" panose="020B0502040204020203" pitchFamily="34" charset="0"/>
              <a:cs typeface="Segoe UI" panose="020B0502040204020203" pitchFamily="34" charset="0"/>
            </a:endParaRPr>
          </a:p>
          <a:p>
            <a:pPr marL="347472" indent="-347472">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2-dose series at 12 through 15 months and 4 through 6 years</a:t>
            </a:r>
          </a:p>
          <a:p>
            <a:pPr marL="347472" indent="-347472">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The 2</a:t>
            </a:r>
            <a:r>
              <a:rPr lang="en-US" sz="2200" baseline="30000" dirty="0">
                <a:latin typeface="Segoe UI" panose="020B0502040204020203" pitchFamily="34" charset="0"/>
                <a:ea typeface="Segoe UI" panose="020B0502040204020203" pitchFamily="34" charset="0"/>
                <a:cs typeface="Segoe UI" panose="020B0502040204020203" pitchFamily="34" charset="0"/>
              </a:rPr>
              <a:t>nd</a:t>
            </a:r>
            <a:r>
              <a:rPr lang="en-US" sz="2200" dirty="0">
                <a:latin typeface="Segoe UI" panose="020B0502040204020203" pitchFamily="34" charset="0"/>
                <a:ea typeface="Segoe UI" panose="020B0502040204020203" pitchFamily="34" charset="0"/>
                <a:cs typeface="Segoe UI" panose="020B0502040204020203" pitchFamily="34" charset="0"/>
              </a:rPr>
              <a:t> dose may be given as early as 3 months after the 1</a:t>
            </a:r>
            <a:r>
              <a:rPr lang="en-US" sz="2200" baseline="30000" dirty="0">
                <a:latin typeface="Segoe UI" panose="020B0502040204020203" pitchFamily="34" charset="0"/>
                <a:ea typeface="Segoe UI" panose="020B0502040204020203" pitchFamily="34" charset="0"/>
                <a:cs typeface="Segoe UI" panose="020B0502040204020203" pitchFamily="34" charset="0"/>
              </a:rPr>
              <a:t>st</a:t>
            </a:r>
            <a:r>
              <a:rPr lang="en-US" sz="2200" dirty="0">
                <a:latin typeface="Segoe UI" panose="020B0502040204020203" pitchFamily="34" charset="0"/>
                <a:ea typeface="Segoe UI" panose="020B0502040204020203" pitchFamily="34" charset="0"/>
                <a:cs typeface="Segoe UI" panose="020B0502040204020203" pitchFamily="34" charset="0"/>
              </a:rPr>
              <a:t> dose (a dose given after a 4-week interval may be counted)</a:t>
            </a:r>
          </a:p>
          <a:p>
            <a:pPr>
              <a:lnSpc>
                <a:spcPct val="100000"/>
              </a:lnSpc>
              <a:spcBef>
                <a:spcPts val="200"/>
              </a:spcBef>
            </a:pPr>
            <a:endParaRPr lang="en-US" sz="22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US" sz="2200" b="1" dirty="0">
                <a:latin typeface="Segoe UI" panose="020B0502040204020203" pitchFamily="34" charset="0"/>
                <a:ea typeface="Segoe UI" panose="020B0502040204020203" pitchFamily="34" charset="0"/>
                <a:cs typeface="Segoe UI" panose="020B0502040204020203" pitchFamily="34" charset="0"/>
              </a:rPr>
              <a:t>Catch-up vaccination</a:t>
            </a:r>
          </a:p>
          <a:p>
            <a:pPr marL="347472" indent="-347472">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Administer 2 doses to persons 7-18 years without evidence of immunity </a:t>
            </a:r>
          </a:p>
          <a:p>
            <a:pPr marL="347472" indent="-347472">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Ages 7-12 years routine interval between doses 3 months (minimum interval: 4 weeks)</a:t>
            </a:r>
          </a:p>
          <a:p>
            <a:pPr marL="347472" indent="-347472">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Ages 13 years and older routine interval between doses 4-8 weeks (minimum interval: 4 weeks)</a:t>
            </a:r>
          </a:p>
          <a:p>
            <a:pPr marL="347472" indent="-347472">
              <a:lnSpc>
                <a:spcPct val="100000"/>
              </a:lnSpc>
              <a:spcBef>
                <a:spcPts val="200"/>
              </a:spcBef>
              <a:buFont typeface="Arial" panose="020B0604020202020204" pitchFamily="34" charset="0"/>
              <a:buChar char="•"/>
            </a:pPr>
            <a:r>
              <a:rPr lang="en-US" sz="2200" i="1" dirty="0">
                <a:ea typeface="Segoe UI" panose="020B0502040204020203" pitchFamily="34" charset="0"/>
              </a:rPr>
              <a:t>The maximum age for use of MMRV is 12 years old</a:t>
            </a:r>
            <a:endParaRPr lang="en-US" sz="2200" i="1"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E3E280E3-777B-4C5A-9800-05FC73ADDAEB}"/>
              </a:ext>
            </a:extLst>
          </p:cNvPr>
          <p:cNvSpPr>
            <a:spLocks noGrp="1"/>
          </p:cNvSpPr>
          <p:nvPr>
            <p:ph type="body" sz="quarter" idx="11"/>
          </p:nvPr>
        </p:nvSpPr>
        <p:spPr>
          <a:xfrm>
            <a:off x="838199" y="6332276"/>
            <a:ext cx="10515601"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723729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BF4B-8151-4E2C-BFD0-236E3AF2CD50}"/>
              </a:ext>
            </a:extLst>
          </p:cNvPr>
          <p:cNvSpPr>
            <a:spLocks noGrp="1"/>
          </p:cNvSpPr>
          <p:nvPr>
            <p:ph type="title"/>
          </p:nvPr>
        </p:nvSpPr>
        <p:spPr/>
        <p:txBody>
          <a:bodyPr>
            <a:normAutofit/>
          </a:bodyPr>
          <a:lstStyle/>
          <a:p>
            <a:r>
              <a:rPr lang="en-US" dirty="0"/>
              <a:t>COVID-19 Vaccines (2023-2024 Formula)</a:t>
            </a:r>
          </a:p>
        </p:txBody>
      </p:sp>
      <p:sp>
        <p:nvSpPr>
          <p:cNvPr id="3" name="Content Placeholder 2">
            <a:extLst>
              <a:ext uri="{FF2B5EF4-FFF2-40B4-BE49-F238E27FC236}">
                <a16:creationId xmlns:a16="http://schemas.microsoft.com/office/drawing/2014/main" id="{25F3DA5F-B748-40B9-A99D-5BF08C224436}"/>
              </a:ext>
            </a:extLst>
          </p:cNvPr>
          <p:cNvSpPr>
            <a:spLocks noGrp="1"/>
          </p:cNvSpPr>
          <p:nvPr>
            <p:ph sz="quarter" idx="10"/>
          </p:nvPr>
        </p:nvSpPr>
        <p:spPr/>
        <p:txBody>
          <a:bodyPr/>
          <a:lstStyle/>
          <a:p>
            <a:r>
              <a:rPr lang="en-US" sz="1800" dirty="0"/>
              <a:t>COVID-19 vaccines are recommended within the scope of Emergency Use Authorization (EUA) or Biologics License Application (BLA) and is based on age, medical condition and appropriate vaccine product.</a:t>
            </a:r>
          </a:p>
          <a:p>
            <a:r>
              <a:rPr lang="en-US" sz="1800" b="1" dirty="0"/>
              <a:t>Vaccine Types and Products</a:t>
            </a:r>
          </a:p>
          <a:p>
            <a:pPr marL="342900" indent="-342900">
              <a:buFont typeface="Arial" panose="020B0604020202020204" pitchFamily="34" charset="0"/>
              <a:buChar char="•"/>
            </a:pPr>
            <a:r>
              <a:rPr lang="en-US" sz="1800" dirty="0"/>
              <a:t>mRNA: Pfizer-BioNTech COVID-19 Vaccine / (Cominarty) </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Yellow cap, yellow label multidose vial (6 months-4 years of age, requires diluent)</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Blue cap, blue label single-dose vial (5-11 years of age)</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Gray cap, gray label single-dose vial or manufacturer-filled syringe (12 years+)</a:t>
            </a:r>
          </a:p>
          <a:p>
            <a:pPr marL="342900" indent="-342900">
              <a:buFont typeface="Arial" panose="020B0604020202020204" pitchFamily="34" charset="0"/>
              <a:buChar char="•"/>
            </a:pPr>
            <a:r>
              <a:rPr lang="en-US" sz="1800" dirty="0"/>
              <a:t>mRNA: Moderna COVID-19 vaccine / (Spikevax)</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Dark blue cap, green label single-dose vial (6 months-4 years of age)</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Dark blue cap, green box label single-dose vial (5-11 years of age)</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Dark blue cap, blue box label single-dose vial or manufacturer-filled syringe (12 years+)</a:t>
            </a:r>
          </a:p>
          <a:p>
            <a:pPr marL="342900" indent="-342900">
              <a:buFont typeface="Arial" panose="020B0604020202020204" pitchFamily="34" charset="0"/>
              <a:buChar char="•"/>
            </a:pPr>
            <a:r>
              <a:rPr lang="en-US" sz="1800" dirty="0"/>
              <a:t>Protein subunit: Novavax COVID-19 Vaccine, Adjuvanted</a:t>
            </a:r>
          </a:p>
          <a:p>
            <a:pPr marL="1028700" lvl="1" indent="-342900">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Blue cap, blue label multidose vial (12 years+, no diluent required)</a:t>
            </a:r>
          </a:p>
          <a:p>
            <a:endParaRPr lang="en-US" dirty="0"/>
          </a:p>
        </p:txBody>
      </p:sp>
      <p:sp>
        <p:nvSpPr>
          <p:cNvPr id="4" name="Text Placeholder 3">
            <a:extLst>
              <a:ext uri="{FF2B5EF4-FFF2-40B4-BE49-F238E27FC236}">
                <a16:creationId xmlns:a16="http://schemas.microsoft.com/office/drawing/2014/main" id="{69814338-3DF9-4BDC-B2CC-CAC781DBCDE2}"/>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hlinkClick r:id="rId4"/>
              </a:rPr>
              <a:t>https://www.cdc.gov/vaccines/covid-19/clinical-considerations/interim-considerations-us.html#recommendations     </a:t>
            </a:r>
            <a:r>
              <a:rPr lang="en-US" sz="1000" b="0" dirty="0">
                <a:latin typeface="Segoe UI" panose="020B0502040204020203" pitchFamily="34" charset="0"/>
                <a:cs typeface="Segoe UI" panose="020B0502040204020203" pitchFamily="34" charset="0"/>
                <a:hlinkClick r:id="rId5"/>
              </a:rPr>
              <a:t>https://www.cdc.gov/vaccines/covid-19/info-by-product/index.html</a:t>
            </a:r>
            <a:r>
              <a:rPr lang="en-US" sz="1000" b="0" dirty="0">
                <a:latin typeface="Segoe UI" panose="020B0502040204020203" pitchFamily="34" charset="0"/>
                <a:cs typeface="Segoe UI" panose="020B0502040204020203" pitchFamily="34" charset="0"/>
              </a:rPr>
              <a:t> </a:t>
            </a:r>
          </a:p>
          <a:p>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358149695"/>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C0EB-7EC9-4108-AEA2-868F0D16A88C}"/>
              </a:ext>
            </a:extLst>
          </p:cNvPr>
          <p:cNvSpPr>
            <a:spLocks noGrp="1"/>
          </p:cNvSpPr>
          <p:nvPr>
            <p:ph type="title"/>
          </p:nvPr>
        </p:nvSpPr>
        <p:spPr/>
        <p:txBody>
          <a:bodyPr/>
          <a:lstStyle/>
          <a:p>
            <a:r>
              <a:rPr lang="en-US" dirty="0"/>
              <a:t>COVID-19 Vaccines Age Groups</a:t>
            </a:r>
          </a:p>
        </p:txBody>
      </p:sp>
      <p:sp>
        <p:nvSpPr>
          <p:cNvPr id="3" name="Content Placeholder 2">
            <a:extLst>
              <a:ext uri="{FF2B5EF4-FFF2-40B4-BE49-F238E27FC236}">
                <a16:creationId xmlns:a16="http://schemas.microsoft.com/office/drawing/2014/main" id="{C4DBEF4F-BF54-46C4-9D36-FD977395EFB9}"/>
              </a:ext>
            </a:extLst>
          </p:cNvPr>
          <p:cNvSpPr>
            <a:spLocks noGrp="1"/>
          </p:cNvSpPr>
          <p:nvPr>
            <p:ph sz="quarter" idx="10"/>
          </p:nvPr>
        </p:nvSpPr>
        <p:spPr/>
        <p:txBody>
          <a:bodyPr/>
          <a:lstStyle/>
          <a:p>
            <a:r>
              <a:rPr lang="en-US" sz="2800" b="1" dirty="0"/>
              <a:t>Age Groups for 2023-2024 Formula:</a:t>
            </a:r>
          </a:p>
          <a:p>
            <a:pPr marL="342900" indent="-342900">
              <a:buFont typeface="Arial" panose="020B0604020202020204" pitchFamily="34" charset="0"/>
              <a:buChar char="•"/>
            </a:pPr>
            <a:r>
              <a:rPr lang="en-US" sz="2800" dirty="0"/>
              <a:t>6 months- 4 years of age</a:t>
            </a:r>
          </a:p>
          <a:p>
            <a:pPr marL="342900" indent="-342900">
              <a:buFont typeface="Arial" panose="020B0604020202020204" pitchFamily="34" charset="0"/>
              <a:buChar char="•"/>
            </a:pPr>
            <a:r>
              <a:rPr lang="en-US" sz="2800" dirty="0"/>
              <a:t>5-11 years of age</a:t>
            </a:r>
          </a:p>
          <a:p>
            <a:pPr marL="342900" indent="-342900">
              <a:buFont typeface="Arial" panose="020B0604020202020204" pitchFamily="34" charset="0"/>
              <a:buChar char="•"/>
            </a:pPr>
            <a:r>
              <a:rPr lang="en-US" sz="2800" dirty="0"/>
              <a:t>12 years and older</a:t>
            </a:r>
          </a:p>
          <a:p>
            <a:endParaRPr lang="en-US" dirty="0"/>
          </a:p>
        </p:txBody>
      </p:sp>
      <p:sp>
        <p:nvSpPr>
          <p:cNvPr id="4" name="Text Placeholder 3">
            <a:extLst>
              <a:ext uri="{FF2B5EF4-FFF2-40B4-BE49-F238E27FC236}">
                <a16:creationId xmlns:a16="http://schemas.microsoft.com/office/drawing/2014/main" id="{7833856B-D32F-47A8-B201-356F63EC1F16}"/>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hlinkClick r:id="rId3"/>
              </a:rPr>
              <a:t>https://www.cdc.gov/vaccines/covid-19/clinical-considerations/interim-considerations-us.html#recommendations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338749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8E00-4D7D-6FF3-6243-DDD383C5F359}"/>
              </a:ext>
            </a:extLst>
          </p:cNvPr>
          <p:cNvSpPr>
            <a:spLocks noGrp="1"/>
          </p:cNvSpPr>
          <p:nvPr>
            <p:ph type="title"/>
          </p:nvPr>
        </p:nvSpPr>
        <p:spPr/>
        <p:txBody>
          <a:bodyPr>
            <a:normAutofit/>
          </a:bodyPr>
          <a:lstStyle/>
          <a:p>
            <a:r>
              <a:rPr lang="en-US" dirty="0"/>
              <a:t>COVID-19 Vaccines (Ages 6 months-4 years)</a:t>
            </a:r>
          </a:p>
        </p:txBody>
      </p:sp>
      <p:sp>
        <p:nvSpPr>
          <p:cNvPr id="3" name="Content Placeholder 2">
            <a:extLst>
              <a:ext uri="{FF2B5EF4-FFF2-40B4-BE49-F238E27FC236}">
                <a16:creationId xmlns:a16="http://schemas.microsoft.com/office/drawing/2014/main" id="{375742F4-83AB-4474-4183-3D8945B3A130}"/>
              </a:ext>
            </a:extLst>
          </p:cNvPr>
          <p:cNvSpPr>
            <a:spLocks noGrp="1"/>
          </p:cNvSpPr>
          <p:nvPr>
            <p:ph sz="quarter" idx="10"/>
          </p:nvPr>
        </p:nvSpPr>
        <p:spPr/>
        <p:txBody>
          <a:bodyPr/>
          <a:lstStyle/>
          <a:p>
            <a:r>
              <a:rPr lang="en-US" sz="2000" b="1" dirty="0"/>
              <a:t>Routine vaccination for Moderna and Pfizer BioNTech</a:t>
            </a:r>
          </a:p>
          <a:p>
            <a:pPr marL="285750" indent="-285750">
              <a:buFont typeface="Arial" panose="020B0604020202020204" pitchFamily="34" charset="0"/>
              <a:buChar char="•"/>
            </a:pPr>
            <a:r>
              <a:rPr lang="en-US" sz="2000" b="1" i="1" dirty="0"/>
              <a:t>Unvaccinated: </a:t>
            </a:r>
            <a:r>
              <a:rPr lang="en-US" sz="2000" b="1" dirty="0"/>
              <a:t>2-dose series </a:t>
            </a:r>
            <a:r>
              <a:rPr lang="en-US" sz="2000" dirty="0"/>
              <a:t>of updated Moderna at 0, 4-8 weeks or </a:t>
            </a:r>
            <a:r>
              <a:rPr lang="en-US" sz="2000" b="1" dirty="0"/>
              <a:t>3-dose series </a:t>
            </a:r>
            <a:r>
              <a:rPr lang="en-US" sz="2000" dirty="0"/>
              <a:t>of updated (2023-2024 Formula) Pfizer –BioNTech at 0,3-8, 11-16 weeks</a:t>
            </a:r>
          </a:p>
          <a:p>
            <a:pPr marL="285750" indent="-285750">
              <a:buFont typeface="Arial" panose="020B0604020202020204" pitchFamily="34" charset="0"/>
              <a:buChar char="•"/>
            </a:pPr>
            <a:r>
              <a:rPr lang="en-US" sz="2000" b="1" dirty="0"/>
              <a:t>Refer to schedule and notes for guidance on infants and children previously vaccinated with Moderna and/or Pfizer BioNTech</a:t>
            </a:r>
          </a:p>
          <a:p>
            <a:endParaRPr lang="en-US" sz="2000" b="1" dirty="0"/>
          </a:p>
          <a:p>
            <a:r>
              <a:rPr lang="en-US" sz="2000" b="1" dirty="0">
                <a:latin typeface="Segoe UI" panose="020B0502040204020203" pitchFamily="34" charset="0"/>
                <a:cs typeface="Segoe UI" panose="020B0502040204020203" pitchFamily="34" charset="0"/>
              </a:rPr>
              <a:t>Special situations </a:t>
            </a:r>
          </a:p>
          <a:p>
            <a:pPr marL="285750" indent="-285750">
              <a:buFont typeface="Arial" panose="020B0604020202020204" pitchFamily="34" charset="0"/>
              <a:buChar char="•"/>
            </a:pPr>
            <a:r>
              <a:rPr lang="en-US" sz="2000" b="1" i="1" dirty="0"/>
              <a:t>Unvaccinated: 3</a:t>
            </a:r>
            <a:r>
              <a:rPr lang="en-US" sz="2000" b="1" dirty="0"/>
              <a:t>-dose series </a:t>
            </a:r>
            <a:r>
              <a:rPr lang="en-US" sz="2000" dirty="0"/>
              <a:t>of updated (2023-2024 Formula) Moderna at 0, 4-8 weeks or </a:t>
            </a:r>
            <a:r>
              <a:rPr lang="en-US" sz="2000" b="1" dirty="0"/>
              <a:t>3-dose series </a:t>
            </a:r>
            <a:r>
              <a:rPr lang="en-US" sz="2000" dirty="0"/>
              <a:t>of updated Pfizer –BioNTech at 0, 3, 11 weeks for moderately or severely immunocompromised infants and children</a:t>
            </a:r>
          </a:p>
          <a:p>
            <a:pPr marL="285750" indent="-285750">
              <a:buFont typeface="Arial" panose="020B0604020202020204" pitchFamily="34" charset="0"/>
              <a:buChar char="•"/>
            </a:pPr>
            <a:r>
              <a:rPr lang="en-US" sz="2000" b="1" dirty="0"/>
              <a:t>Refer to schedule and notes for guidance on immunocompromised infants and children previously vaccinated with Moderna and/or Pfizer BioNTech</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DE8204FC-A3FC-87A0-E007-406306B12B40}"/>
              </a:ext>
            </a:extLst>
          </p:cNvPr>
          <p:cNvSpPr>
            <a:spLocks noGrp="1"/>
          </p:cNvSpPr>
          <p:nvPr>
            <p:ph type="body" sz="quarter" idx="11"/>
          </p:nvPr>
        </p:nvSpPr>
        <p:spPr>
          <a:xfrm>
            <a:off x="838199" y="6332276"/>
            <a:ext cx="4372155" cy="280348"/>
          </a:xfrm>
        </p:spPr>
        <p:txBody>
          <a:bodyPr/>
          <a:lstStyle/>
          <a:p>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endParaRPr lang="en-US" sz="1000" dirty="0"/>
          </a:p>
        </p:txBody>
      </p:sp>
    </p:spTree>
    <p:extLst>
      <p:ext uri="{BB962C8B-B14F-4D97-AF65-F5344CB8AC3E}">
        <p14:creationId xmlns:p14="http://schemas.microsoft.com/office/powerpoint/2010/main" val="1911752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F9AC28-BC9B-363D-197E-97646D9ED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02F31-594A-9F0D-4D68-6C15D3842C7D}"/>
              </a:ext>
            </a:extLst>
          </p:cNvPr>
          <p:cNvSpPr>
            <a:spLocks noGrp="1"/>
          </p:cNvSpPr>
          <p:nvPr>
            <p:ph type="title"/>
          </p:nvPr>
        </p:nvSpPr>
        <p:spPr/>
        <p:txBody>
          <a:bodyPr>
            <a:normAutofit/>
          </a:bodyPr>
          <a:lstStyle/>
          <a:p>
            <a:r>
              <a:rPr lang="en-US" dirty="0"/>
              <a:t>COVID-19 Vaccines for Ages 5-11</a:t>
            </a:r>
          </a:p>
        </p:txBody>
      </p:sp>
      <p:sp>
        <p:nvSpPr>
          <p:cNvPr id="3" name="Content Placeholder 2">
            <a:extLst>
              <a:ext uri="{FF2B5EF4-FFF2-40B4-BE49-F238E27FC236}">
                <a16:creationId xmlns:a16="http://schemas.microsoft.com/office/drawing/2014/main" id="{254F8F2F-AE49-E600-B463-2F6E7151782F}"/>
              </a:ext>
            </a:extLst>
          </p:cNvPr>
          <p:cNvSpPr>
            <a:spLocks noGrp="1"/>
          </p:cNvSpPr>
          <p:nvPr>
            <p:ph sz="quarter" idx="10"/>
          </p:nvPr>
        </p:nvSpPr>
        <p:spPr/>
        <p:txBody>
          <a:bodyPr/>
          <a:lstStyle/>
          <a:p>
            <a:r>
              <a:rPr lang="en-US" sz="2000" b="1" dirty="0"/>
              <a:t>Routine vaccination for Moderna and Pfizer-BioNTech</a:t>
            </a:r>
          </a:p>
          <a:p>
            <a:r>
              <a:rPr lang="en-US" sz="2000" b="1" i="1" dirty="0"/>
              <a:t>Unvaccinated: </a:t>
            </a:r>
          </a:p>
          <a:p>
            <a:pPr marL="342900" indent="-342900">
              <a:buFont typeface="Arial" panose="020B0604020202020204" pitchFamily="34" charset="0"/>
              <a:buChar char="•"/>
            </a:pPr>
            <a:r>
              <a:rPr lang="en-US" sz="2000" dirty="0"/>
              <a:t>Administer</a:t>
            </a:r>
            <a:r>
              <a:rPr lang="en-US" sz="2000" b="1" i="1" dirty="0"/>
              <a:t> </a:t>
            </a:r>
            <a:r>
              <a:rPr lang="en-US" sz="2000" b="1" dirty="0"/>
              <a:t>1</a:t>
            </a:r>
            <a:r>
              <a:rPr lang="en-US" sz="2000" b="1" i="1" dirty="0"/>
              <a:t> </a:t>
            </a:r>
            <a:r>
              <a:rPr lang="en-US" sz="2000" b="1" dirty="0"/>
              <a:t>dose </a:t>
            </a:r>
            <a:r>
              <a:rPr lang="en-US" sz="2000" dirty="0"/>
              <a:t>of updated (2023-2024 Formula) Moderna or Pfizer –BioNTech</a:t>
            </a:r>
          </a:p>
          <a:p>
            <a:pPr marL="285750" indent="-285750">
              <a:buFont typeface="Arial" panose="020B0604020202020204" pitchFamily="34" charset="0"/>
              <a:buChar char="•"/>
            </a:pPr>
            <a:r>
              <a:rPr lang="en-US" sz="2000" b="1" dirty="0"/>
              <a:t>Refer to schedule and notes for guidance on children previously vaccinated with Moderna and/or Pfizer BioNTech</a:t>
            </a:r>
          </a:p>
          <a:p>
            <a:endParaRPr lang="en-US" sz="2000" b="1" i="1" dirty="0"/>
          </a:p>
          <a:p>
            <a:r>
              <a:rPr lang="en-US" sz="2000" b="1" dirty="0"/>
              <a:t>Special situations</a:t>
            </a:r>
          </a:p>
          <a:p>
            <a:pPr marL="342900" indent="-342900">
              <a:buFont typeface="Arial" panose="020B0604020202020204" pitchFamily="34" charset="0"/>
              <a:buChar char="•"/>
            </a:pPr>
            <a:r>
              <a:rPr lang="en-US" sz="2000" b="1" i="1" dirty="0">
                <a:latin typeface="Segoe UI" panose="020B0502040204020203" pitchFamily="34" charset="0"/>
                <a:cs typeface="Segoe UI" panose="020B0502040204020203" pitchFamily="34" charset="0"/>
              </a:rPr>
              <a:t>Unvaccinated: 3-dose series </a:t>
            </a:r>
            <a:r>
              <a:rPr lang="en-US" sz="2000" dirty="0">
                <a:latin typeface="Segoe UI" panose="020B0502040204020203" pitchFamily="34" charset="0"/>
                <a:cs typeface="Segoe UI" panose="020B0502040204020203" pitchFamily="34" charset="0"/>
              </a:rPr>
              <a:t>of updated (2023–2024 Formula) Moderna  at 0, 4, 8 weeks or </a:t>
            </a:r>
            <a:r>
              <a:rPr lang="en-US" sz="2000" b="1" dirty="0">
                <a:latin typeface="Segoe UI" panose="020B0502040204020203" pitchFamily="34" charset="0"/>
                <a:cs typeface="Segoe UI" panose="020B0502040204020203" pitchFamily="34" charset="0"/>
              </a:rPr>
              <a:t>3-dose series </a:t>
            </a:r>
            <a:r>
              <a:rPr lang="en-US" sz="2000" dirty="0">
                <a:latin typeface="Segoe UI" panose="020B0502040204020203" pitchFamily="34" charset="0"/>
                <a:cs typeface="Segoe UI" panose="020B0502040204020203" pitchFamily="34" charset="0"/>
              </a:rPr>
              <a:t>of updated (2023–2024 Formula) Pfizer-BioNTech at 0, 3, 7 weeks</a:t>
            </a:r>
            <a:endParaRPr lang="en-US" sz="2000" dirty="0"/>
          </a:p>
          <a:p>
            <a:pPr marL="342900" indent="-342900">
              <a:buFont typeface="Arial" panose="020B0604020202020204" pitchFamily="34" charset="0"/>
              <a:buChar char="•"/>
            </a:pPr>
            <a:r>
              <a:rPr lang="en-US" sz="2000" b="1" dirty="0"/>
              <a:t>Refer to schedule and notes for guidance on immunocompromised children previously vaccinated with Moderna and/or Pfizer BioNTech</a:t>
            </a:r>
          </a:p>
          <a:p>
            <a:pPr marL="342900" indent="-342900">
              <a:buFont typeface="Arial" panose="020B0604020202020204" pitchFamily="34" charset="0"/>
              <a:buChar char="•"/>
            </a:pPr>
            <a:endParaRPr lang="en-US" sz="2000" b="1" dirty="0"/>
          </a:p>
          <a:p>
            <a:endParaRPr lang="en-US" sz="1800" dirty="0">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CD9CDE62-1F44-6A1F-59DB-776D06F09FFF}"/>
              </a:ext>
            </a:extLst>
          </p:cNvPr>
          <p:cNvSpPr>
            <a:spLocks noGrp="1"/>
          </p:cNvSpPr>
          <p:nvPr>
            <p:ph type="body" sz="quarter" idx="11"/>
          </p:nvPr>
        </p:nvSpPr>
        <p:spPr>
          <a:xfrm>
            <a:off x="838199" y="6332276"/>
            <a:ext cx="4372155" cy="280348"/>
          </a:xfrm>
        </p:spPr>
        <p:txBody>
          <a:bodyPr/>
          <a:lstStyle/>
          <a:p>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endParaRPr lang="en-US" sz="1000" dirty="0"/>
          </a:p>
        </p:txBody>
      </p:sp>
    </p:spTree>
    <p:extLst>
      <p:ext uri="{BB962C8B-B14F-4D97-AF65-F5344CB8AC3E}">
        <p14:creationId xmlns:p14="http://schemas.microsoft.com/office/powerpoint/2010/main" val="451689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52C8-DA9D-4910-8CDB-50940F6CC94B}"/>
              </a:ext>
            </a:extLst>
          </p:cNvPr>
          <p:cNvSpPr>
            <a:spLocks noGrp="1"/>
          </p:cNvSpPr>
          <p:nvPr>
            <p:ph type="title"/>
          </p:nvPr>
        </p:nvSpPr>
        <p:spPr/>
        <p:txBody>
          <a:bodyPr>
            <a:normAutofit/>
          </a:bodyPr>
          <a:lstStyle/>
          <a:p>
            <a:r>
              <a:rPr lang="en-US" dirty="0"/>
              <a:t>COVID-19 Vaccines for Ages 12-18 years</a:t>
            </a:r>
          </a:p>
        </p:txBody>
      </p:sp>
      <p:sp>
        <p:nvSpPr>
          <p:cNvPr id="3" name="Content Placeholder 2">
            <a:extLst>
              <a:ext uri="{FF2B5EF4-FFF2-40B4-BE49-F238E27FC236}">
                <a16:creationId xmlns:a16="http://schemas.microsoft.com/office/drawing/2014/main" id="{B6D691B9-FA85-42D0-A9F1-2021C0E39440}"/>
              </a:ext>
            </a:extLst>
          </p:cNvPr>
          <p:cNvSpPr>
            <a:spLocks noGrp="1"/>
          </p:cNvSpPr>
          <p:nvPr>
            <p:ph sz="quarter" idx="10"/>
          </p:nvPr>
        </p:nvSpPr>
        <p:spPr>
          <a:xfrm>
            <a:off x="838199" y="1784350"/>
            <a:ext cx="10641227" cy="4437063"/>
          </a:xfrm>
        </p:spPr>
        <p:txBody>
          <a:bodyPr/>
          <a:lstStyle/>
          <a:p>
            <a:r>
              <a:rPr lang="en-US" sz="2000" b="1" dirty="0"/>
              <a:t>Routine vaccination for Moderna, Pfizer-BioNTech and/or Novavax</a:t>
            </a:r>
            <a:endParaRPr lang="en-US" sz="2000" b="1" i="1" dirty="0"/>
          </a:p>
          <a:p>
            <a:r>
              <a:rPr lang="en-US" sz="2000" b="1" i="1" dirty="0"/>
              <a:t>Unvaccinated: </a:t>
            </a:r>
          </a:p>
          <a:p>
            <a:pPr marL="342900" indent="-342900">
              <a:buFont typeface="Arial" panose="020B0604020202020204" pitchFamily="34" charset="0"/>
              <a:buChar char="•"/>
            </a:pPr>
            <a:r>
              <a:rPr lang="en-US" sz="2000" dirty="0"/>
              <a:t>Administer</a:t>
            </a:r>
            <a:r>
              <a:rPr lang="en-US" sz="2000" b="1" i="1" dirty="0"/>
              <a:t> </a:t>
            </a:r>
            <a:r>
              <a:rPr lang="en-US" sz="2000" b="1" dirty="0"/>
              <a:t>1</a:t>
            </a:r>
            <a:r>
              <a:rPr lang="en-US" sz="2000" b="1" i="1" dirty="0"/>
              <a:t> </a:t>
            </a:r>
            <a:r>
              <a:rPr lang="en-US" sz="2000" b="1" dirty="0"/>
              <a:t>dose </a:t>
            </a:r>
            <a:r>
              <a:rPr lang="en-US" sz="2000" dirty="0"/>
              <a:t>of updated (2023-2024 Formula) Moderna or Pfizer –BioNTech or </a:t>
            </a:r>
            <a:r>
              <a:rPr lang="en-US" sz="2000" b="1" dirty="0"/>
              <a:t>2-dose series </a:t>
            </a:r>
            <a:r>
              <a:rPr lang="en-US" sz="2000" dirty="0"/>
              <a:t>of updated (2023-2024) Novavax at 0,3-8 weeks</a:t>
            </a:r>
          </a:p>
          <a:p>
            <a:pPr marL="342900" indent="-342900">
              <a:buFont typeface="Arial" panose="020B0604020202020204" pitchFamily="34" charset="0"/>
              <a:buChar char="•"/>
            </a:pPr>
            <a:r>
              <a:rPr lang="en-US" sz="2000" b="1" dirty="0"/>
              <a:t>Refer to schedule and notes for guidance on adolescents previously vaccinated with Moderna, Pfizer BioNTech, and/or Novavax</a:t>
            </a:r>
          </a:p>
          <a:p>
            <a:endParaRPr lang="en-US" sz="2000" b="1" dirty="0"/>
          </a:p>
          <a:p>
            <a:r>
              <a:rPr lang="en-US" sz="2000" b="1" dirty="0"/>
              <a:t>Special situations</a:t>
            </a:r>
          </a:p>
          <a:p>
            <a:pPr marL="342900" indent="-342900">
              <a:buFont typeface="Arial" panose="020B0604020202020204" pitchFamily="34" charset="0"/>
              <a:buChar char="•"/>
            </a:pPr>
            <a:r>
              <a:rPr lang="en-US" sz="2000" b="1" i="1" dirty="0"/>
              <a:t>Unvaccinated: 3-dose series </a:t>
            </a:r>
            <a:r>
              <a:rPr lang="en-US" sz="2000" dirty="0"/>
              <a:t>of updated (2023–2024 Formula) Moderna  at 0, 4, 8 weeks </a:t>
            </a:r>
            <a:r>
              <a:rPr lang="en-US" sz="2000" b="1" dirty="0"/>
              <a:t>or 3-dose series </a:t>
            </a:r>
            <a:r>
              <a:rPr lang="en-US" sz="2000" dirty="0"/>
              <a:t>of updated (2023–2024 Formula) Pfizer-BioNTech at 0, 3, 7 weeks or </a:t>
            </a:r>
            <a:r>
              <a:rPr lang="en-US" sz="2000" b="1" dirty="0"/>
              <a:t>2-dose series </a:t>
            </a:r>
            <a:r>
              <a:rPr lang="en-US" sz="2000" dirty="0"/>
              <a:t>of updated (2023-2024 Formula) </a:t>
            </a:r>
            <a:r>
              <a:rPr lang="en-US" sz="2000" b="1" dirty="0"/>
              <a:t>Novavax</a:t>
            </a:r>
            <a:r>
              <a:rPr lang="en-US" sz="2000" dirty="0"/>
              <a:t> at 0, 3 weeks </a:t>
            </a:r>
            <a:endParaRPr lang="en-US" sz="2000" b="1" i="1" dirty="0"/>
          </a:p>
          <a:p>
            <a:pPr marL="342900" indent="-342900">
              <a:buFont typeface="Arial" panose="020B0604020202020204" pitchFamily="34" charset="0"/>
              <a:buChar char="•"/>
            </a:pPr>
            <a:r>
              <a:rPr lang="en-US" sz="2000" b="1" dirty="0"/>
              <a:t>Refer to schedule and notes for guidance on immunocompromised adolescents previously vaccinated with Moderna, Pfizer BioNTech, and/or Novavax</a:t>
            </a:r>
          </a:p>
          <a:p>
            <a:endParaRPr lang="en-US" b="1" i="1" dirty="0"/>
          </a:p>
        </p:txBody>
      </p:sp>
      <p:sp>
        <p:nvSpPr>
          <p:cNvPr id="4" name="Text Placeholder 3">
            <a:extLst>
              <a:ext uri="{FF2B5EF4-FFF2-40B4-BE49-F238E27FC236}">
                <a16:creationId xmlns:a16="http://schemas.microsoft.com/office/drawing/2014/main" id="{363FB289-58B5-4EEE-B8DF-4740C772396F}"/>
              </a:ext>
            </a:extLst>
          </p:cNvPr>
          <p:cNvSpPr>
            <a:spLocks noGrp="1"/>
          </p:cNvSpPr>
          <p:nvPr>
            <p:ph type="body" sz="quarter" idx="11"/>
          </p:nvPr>
        </p:nvSpPr>
        <p:spPr>
          <a:xfrm>
            <a:off x="838200" y="6332276"/>
            <a:ext cx="4258236" cy="525724"/>
          </a:xfrm>
        </p:spPr>
        <p:txBody>
          <a:bodyPr/>
          <a:lstStyle/>
          <a:p>
            <a:pPr marR="0" lvl="0" algn="l" defTabSz="914400" rtl="0" eaLnBrk="1" fontAlgn="auto" latinLnBrk="0" hangingPunct="1">
              <a:lnSpc>
                <a:spcPct val="100000"/>
              </a:lnSpc>
              <a:spcBef>
                <a:spcPts val="0"/>
              </a:spcBef>
              <a:spcAft>
                <a:spcPts val="0"/>
              </a:spcAft>
              <a:buClrTx/>
              <a:buSzTx/>
              <a:tabLst/>
              <a:defRPr/>
            </a:pP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795992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633A-9999-4FA8-AF6C-2812C01F2E12}"/>
              </a:ext>
            </a:extLst>
          </p:cNvPr>
          <p:cNvSpPr>
            <a:spLocks noGrp="1"/>
          </p:cNvSpPr>
          <p:nvPr>
            <p:ph type="title"/>
          </p:nvPr>
        </p:nvSpPr>
        <p:spPr/>
        <p:txBody>
          <a:bodyPr>
            <a:normAutofit fontScale="90000"/>
          </a:bodyPr>
          <a:lstStyle/>
          <a:p>
            <a:r>
              <a:rPr lang="en-US" sz="4400" dirty="0"/>
              <a:t>Dengue Vaccine (Dengvaxia)</a:t>
            </a:r>
            <a:br>
              <a:rPr lang="en-US" dirty="0"/>
            </a:br>
            <a:endParaRPr lang="en-US" dirty="0"/>
          </a:p>
        </p:txBody>
      </p:sp>
      <p:sp>
        <p:nvSpPr>
          <p:cNvPr id="3" name="Content Placeholder 2">
            <a:extLst>
              <a:ext uri="{FF2B5EF4-FFF2-40B4-BE49-F238E27FC236}">
                <a16:creationId xmlns:a16="http://schemas.microsoft.com/office/drawing/2014/main" id="{D766A3FF-6081-46C1-AD97-4E6563D830CF}"/>
              </a:ext>
            </a:extLst>
          </p:cNvPr>
          <p:cNvSpPr>
            <a:spLocks noGrp="1"/>
          </p:cNvSpPr>
          <p:nvPr>
            <p:ph sz="quarter" idx="10"/>
          </p:nvPr>
        </p:nvSpPr>
        <p:spPr/>
        <p:txBody>
          <a:bodyPr/>
          <a:lstStyle/>
          <a:p>
            <a:r>
              <a:rPr lang="en-US" dirty="0"/>
              <a:t>The only dengue vaccine that is FDA approved and recommended for routine use by ACIP. It is a tetravalent, live-attenuated vaccine that prevents dengue caused by all four dengue virus serotypes.</a:t>
            </a:r>
          </a:p>
          <a:p>
            <a:endParaRPr lang="en-US" b="1" dirty="0"/>
          </a:p>
          <a:p>
            <a:r>
              <a:rPr lang="en-US" b="1" dirty="0"/>
              <a:t>Routine vaccination</a:t>
            </a:r>
          </a:p>
          <a:p>
            <a:pPr marL="342900" indent="-342900">
              <a:buFont typeface="Arial" panose="020B0604020202020204" pitchFamily="34" charset="0"/>
              <a:buChar char="•"/>
            </a:pPr>
            <a:r>
              <a:rPr lang="en-US" dirty="0"/>
              <a:t>A 3-dose series administered at 0, 6, and 12 months for children between the ages of 9–16 years living in dengue endemic areas AND with laboratory confirmation of previous dengue infection </a:t>
            </a:r>
          </a:p>
          <a:p>
            <a:pPr marL="1028700" lvl="1" indent="-34290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Endemic areas include Puerto Rico, American Samoa, US Virgin Islands, Federated States of Micronesia, Republic of Marshall Islands, and the Republic of Palau</a:t>
            </a:r>
          </a:p>
          <a:p>
            <a:endParaRPr lang="en-US" dirty="0"/>
          </a:p>
        </p:txBody>
      </p:sp>
      <p:sp>
        <p:nvSpPr>
          <p:cNvPr id="4" name="Text Placeholder 3">
            <a:extLst>
              <a:ext uri="{FF2B5EF4-FFF2-40B4-BE49-F238E27FC236}">
                <a16:creationId xmlns:a16="http://schemas.microsoft.com/office/drawing/2014/main" id="{DE9FAA35-68A9-4B06-A928-8AEEC57CB9B4}"/>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 December 17, 2021 / 70(6);1-16     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r>
              <a:rPr lang="en-US" sz="1000" b="0" dirty="0">
                <a:latin typeface="Segoe UI "/>
                <a:cs typeface="Segoe UI" panose="020B0502040204020203" pitchFamily="34" charset="0"/>
                <a:hlinkClick r:id="rId4"/>
              </a:rPr>
              <a:t>https://www.cdc.gov/dengue/vaccine/hcp/index.html</a:t>
            </a:r>
            <a:r>
              <a:rPr lang="en-US" sz="1000" b="0" dirty="0">
                <a:latin typeface="Segoe UI "/>
                <a:cs typeface="Segoe UI" panose="020B0502040204020203" pitchFamily="34" charset="0"/>
              </a:rPr>
              <a:t>  </a:t>
            </a:r>
            <a:endParaRPr lang="en-US" sz="1000" b="0" u="none" dirty="0">
              <a:latin typeface="Segoe UI "/>
              <a:cs typeface="Segoe UI" panose="020B0502040204020203" pitchFamily="34" charset="0"/>
            </a:endParaRPr>
          </a:p>
          <a:p>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474938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F218-6168-F9D7-8EC9-54ADFDA6BDE0}"/>
              </a:ext>
            </a:extLst>
          </p:cNvPr>
          <p:cNvSpPr>
            <a:spLocks noGrp="1"/>
          </p:cNvSpPr>
          <p:nvPr>
            <p:ph type="title"/>
          </p:nvPr>
        </p:nvSpPr>
        <p:spPr/>
        <p:txBody>
          <a:bodyPr/>
          <a:lstStyle/>
          <a:p>
            <a:r>
              <a:rPr lang="en-US" dirty="0"/>
              <a:t>RSV Immunization (Beyfortus)</a:t>
            </a:r>
          </a:p>
        </p:txBody>
      </p:sp>
      <p:sp>
        <p:nvSpPr>
          <p:cNvPr id="3" name="Content Placeholder 2">
            <a:extLst>
              <a:ext uri="{FF2B5EF4-FFF2-40B4-BE49-F238E27FC236}">
                <a16:creationId xmlns:a16="http://schemas.microsoft.com/office/drawing/2014/main" id="{974B5AFC-38B7-56E4-76BA-5DBF3529E4DD}"/>
              </a:ext>
            </a:extLst>
          </p:cNvPr>
          <p:cNvSpPr>
            <a:spLocks noGrp="1"/>
          </p:cNvSpPr>
          <p:nvPr>
            <p:ph sz="quarter" idx="10"/>
          </p:nvPr>
        </p:nvSpPr>
        <p:spPr/>
        <p:txBody>
          <a:bodyPr/>
          <a:lstStyle/>
          <a:p>
            <a:r>
              <a:rPr lang="en-US" sz="1800" b="1" dirty="0"/>
              <a:t>Routine immunization</a:t>
            </a:r>
          </a:p>
          <a:p>
            <a:pPr marL="342900" indent="-342900">
              <a:buFont typeface="Arial" panose="020B0604020202020204" pitchFamily="34" charset="0"/>
              <a:buChar char="•"/>
            </a:pPr>
            <a:r>
              <a:rPr lang="en-US" sz="1800" dirty="0"/>
              <a:t>Infants born </a:t>
            </a:r>
            <a:r>
              <a:rPr lang="en-US" sz="1800" b="1" dirty="0"/>
              <a:t>October-March </a:t>
            </a:r>
            <a:r>
              <a:rPr lang="en-US" sz="1800" dirty="0"/>
              <a:t>in most of the continental United States* should receive </a:t>
            </a:r>
            <a:r>
              <a:rPr lang="en-US" sz="1800" b="1" dirty="0"/>
              <a:t>1 dose </a:t>
            </a:r>
            <a:r>
              <a:rPr lang="en-US" sz="1800" b="1" i="1" dirty="0"/>
              <a:t>(</a:t>
            </a:r>
            <a:r>
              <a:rPr lang="en-US" sz="1800" b="1" i="1" dirty="0">
                <a:effectLst/>
              </a:rPr>
              <a:t>50 mg for infants &lt;5 kg and 100 mg for infants ≥5 kg)</a:t>
            </a:r>
            <a:r>
              <a:rPr lang="en-US" sz="1800" b="0" i="0" dirty="0">
                <a:effectLst/>
              </a:rPr>
              <a:t> </a:t>
            </a:r>
            <a:r>
              <a:rPr lang="en-US" sz="1800" dirty="0"/>
              <a:t>of nirsevimab </a:t>
            </a:r>
            <a:r>
              <a:rPr lang="en-US" sz="1800" b="1" dirty="0"/>
              <a:t>within 1 week of birth in hospital/outpatient setting </a:t>
            </a:r>
            <a:r>
              <a:rPr lang="en-US" sz="1800" dirty="0"/>
              <a:t>if:</a:t>
            </a:r>
          </a:p>
          <a:p>
            <a:pPr marL="1028700" lvl="1" indent="-342900">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cs typeface="Segoe UI" panose="020B0502040204020203" pitchFamily="34" charset="0"/>
              </a:rPr>
              <a:t>Mother did not receive RSV vaccine or RSV vaccination status is unknown</a:t>
            </a:r>
          </a:p>
          <a:p>
            <a:pPr marL="1028700" lvl="1" indent="-342900">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cs typeface="Segoe UI" panose="020B0502040204020203" pitchFamily="34" charset="0"/>
              </a:rPr>
              <a:t>Mother received RSV vaccine less than 14 days prior to delivery </a:t>
            </a:r>
          </a:p>
          <a:p>
            <a:pPr marL="342900" indent="-342900">
              <a:buFont typeface="Arial" panose="020B0604020202020204" pitchFamily="34" charset="0"/>
              <a:buChar char="•"/>
            </a:pPr>
            <a:r>
              <a:rPr lang="en-US" sz="1800" dirty="0"/>
              <a:t>Infants born </a:t>
            </a:r>
            <a:r>
              <a:rPr lang="en-US" sz="1800" b="1" dirty="0"/>
              <a:t>April-September</a:t>
            </a:r>
            <a:r>
              <a:rPr lang="en-US" sz="1800" dirty="0"/>
              <a:t> in most of the continental United States* should receive </a:t>
            </a:r>
            <a:r>
              <a:rPr lang="en-US" sz="1800" b="1" dirty="0"/>
              <a:t>1 dose </a:t>
            </a:r>
            <a:r>
              <a:rPr lang="en-US" sz="1800" b="1" i="1" dirty="0"/>
              <a:t>(</a:t>
            </a:r>
            <a:r>
              <a:rPr lang="en-US" sz="1800" b="1" i="1" dirty="0">
                <a:effectLst/>
              </a:rPr>
              <a:t>50 mg for infants &lt;5 kg and 100 mg for infants ≥5 kg)</a:t>
            </a:r>
            <a:r>
              <a:rPr lang="en-US" sz="1800" i="1" dirty="0"/>
              <a:t> </a:t>
            </a:r>
            <a:r>
              <a:rPr lang="en-US" sz="1800" dirty="0"/>
              <a:t>of nirsevimab</a:t>
            </a:r>
            <a:r>
              <a:rPr lang="en-US" sz="1800" b="1" dirty="0"/>
              <a:t> shortly before the start of RSV season </a:t>
            </a:r>
            <a:r>
              <a:rPr lang="en-US" sz="1800" dirty="0"/>
              <a:t>if:</a:t>
            </a:r>
          </a:p>
          <a:p>
            <a:pPr marL="1028700" lvl="1" indent="-342900">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cs typeface="Segoe UI" panose="020B0502040204020203" pitchFamily="34" charset="0"/>
              </a:rPr>
              <a:t>Mother did not receive RSV vaccine or RSV vaccination status is unknown</a:t>
            </a:r>
          </a:p>
          <a:p>
            <a:pPr marL="1028700" lvl="1" indent="-342900">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cs typeface="Segoe UI" panose="020B0502040204020203" pitchFamily="34" charset="0"/>
              </a:rPr>
              <a:t>Mother received RSV vaccine less than 14 days prior to delivery </a:t>
            </a:r>
            <a:endParaRPr lang="en-US" sz="1800" dirty="0"/>
          </a:p>
          <a:p>
            <a:pPr marL="342900" indent="-342900">
              <a:buFont typeface="Arial" panose="020B0604020202020204" pitchFamily="34" charset="0"/>
              <a:buChar char="•"/>
            </a:pPr>
            <a:r>
              <a:rPr lang="en-US" sz="1800" dirty="0"/>
              <a:t>Nirsevimab is not needed if the infant’s mother received RSV vaccine </a:t>
            </a:r>
            <a:r>
              <a:rPr lang="en-US" sz="1800" i="1" dirty="0"/>
              <a:t>at least 14 days prior to delivery </a:t>
            </a:r>
            <a:r>
              <a:rPr lang="en-US" sz="1800" dirty="0"/>
              <a:t> (refer to notes section for additional guidance under rare circumstances)</a:t>
            </a:r>
            <a:endParaRPr lang="en-US" sz="1800" i="1" dirty="0"/>
          </a:p>
          <a:p>
            <a:pPr marL="342900" indent="-342900">
              <a:buFont typeface="Arial" panose="020B0604020202020204" pitchFamily="34" charset="0"/>
              <a:buChar char="•"/>
            </a:pPr>
            <a:r>
              <a:rPr lang="en-US" sz="1800" b="1" dirty="0">
                <a:solidFill>
                  <a:schemeClr val="tx1">
                    <a:lumMod val="65000"/>
                    <a:lumOff val="35000"/>
                  </a:schemeClr>
                </a:solidFill>
                <a:latin typeface="Segoe UI" panose="020B0502040204020203" pitchFamily="34" charset="0"/>
                <a:cs typeface="Segoe UI" panose="020B0502040204020203" pitchFamily="34" charset="0"/>
              </a:rPr>
              <a:t>Refer to Ap</a:t>
            </a:r>
            <a:r>
              <a:rPr lang="en-US" sz="1800" b="1" dirty="0"/>
              <a:t>pendix for contraindications and precautions </a:t>
            </a:r>
            <a:endParaRPr lang="en-US" sz="1800" b="1"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72064F6A-A441-16ED-9429-1591CC09352B}"/>
              </a:ext>
            </a:extLst>
          </p:cNvPr>
          <p:cNvSpPr>
            <a:spLocks noGrp="1"/>
          </p:cNvSpPr>
          <p:nvPr>
            <p:ph type="body" sz="quarter" idx="11"/>
          </p:nvPr>
        </p:nvSpPr>
        <p:spPr>
          <a:xfrm>
            <a:off x="660400" y="6332276"/>
            <a:ext cx="10693399" cy="525724"/>
          </a:xfrm>
        </p:spPr>
        <p:txBody>
          <a:bodyPr/>
          <a:lstStyle/>
          <a:p>
            <a:r>
              <a:rPr lang="en-US" sz="1000" b="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a:t>
            </a:r>
            <a:r>
              <a:rPr lang="en-US" sz="1000" b="0" dirty="0">
                <a:latin typeface="Segoe UI" panose="020B0502040204020203" pitchFamily="34" charset="0"/>
                <a:ea typeface="Segoe UI" panose="020B0502040204020203" pitchFamily="34" charset="0"/>
                <a:cs typeface="Segoe UI" panose="020B0502040204020203" pitchFamily="34" charset="0"/>
              </a:rPr>
              <a:t>     </a:t>
            </a:r>
            <a:r>
              <a:rPr lang="en-US" sz="1000" b="0" dirty="0">
                <a:latin typeface="Segoe UI" panose="020B0502040204020203" pitchFamily="34" charset="0"/>
                <a:cs typeface="Segoe UI" panose="020B0502040204020203" pitchFamily="34" charset="0"/>
                <a:hlinkClick r:id="rId5"/>
              </a:rPr>
              <a:t>https://www.cdc.gov/vaccines/vpd/rsv/hcp/child-faqs.html</a:t>
            </a:r>
            <a:r>
              <a:rPr lang="en-US" sz="1000" b="0" dirty="0">
                <a:latin typeface="Segoe UI" panose="020B0502040204020203" pitchFamily="34" charset="0"/>
                <a:cs typeface="Segoe UI" panose="020B0502040204020203" pitchFamily="34" charset="0"/>
              </a:rPr>
              <a:t>     </a:t>
            </a:r>
            <a:r>
              <a:rPr lang="en-US" sz="1000" b="0" dirty="0">
                <a:latin typeface="Segoe UI" panose="020B0502040204020203" pitchFamily="34" charset="0"/>
                <a:cs typeface="Segoe UI" panose="020B0502040204020203" pitchFamily="34" charset="0"/>
                <a:hlinkClick r:id="rId6"/>
              </a:rPr>
              <a:t>https://www.cdc.gov/vaccines/vpd/rsv/hcp/child.html</a:t>
            </a:r>
            <a:r>
              <a:rPr lang="en-US" sz="1000" b="0" dirty="0">
                <a:latin typeface="Segoe UI" panose="020B0502040204020203" pitchFamily="34" charset="0"/>
                <a:cs typeface="Segoe UI" panose="020B0502040204020203" pitchFamily="34" charset="0"/>
              </a:rPr>
              <a:t>        </a:t>
            </a:r>
          </a:p>
          <a:p>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6744076"/>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711A-2408-2F58-ADDF-1C0D40FB178D}"/>
              </a:ext>
            </a:extLst>
          </p:cNvPr>
          <p:cNvSpPr>
            <a:spLocks noGrp="1"/>
          </p:cNvSpPr>
          <p:nvPr>
            <p:ph type="title"/>
          </p:nvPr>
        </p:nvSpPr>
        <p:spPr/>
        <p:txBody>
          <a:bodyPr/>
          <a:lstStyle/>
          <a:p>
            <a:r>
              <a:rPr lang="en-US" dirty="0"/>
              <a:t>Special Situations for RSV Immunization</a:t>
            </a:r>
          </a:p>
        </p:txBody>
      </p:sp>
      <p:sp>
        <p:nvSpPr>
          <p:cNvPr id="3" name="Content Placeholder 2">
            <a:extLst>
              <a:ext uri="{FF2B5EF4-FFF2-40B4-BE49-F238E27FC236}">
                <a16:creationId xmlns:a16="http://schemas.microsoft.com/office/drawing/2014/main" id="{36B49C9D-984C-4923-2286-1C2D88B744F9}"/>
              </a:ext>
            </a:extLst>
          </p:cNvPr>
          <p:cNvSpPr>
            <a:spLocks noGrp="1"/>
          </p:cNvSpPr>
          <p:nvPr>
            <p:ph sz="quarter" idx="10"/>
          </p:nvPr>
        </p:nvSpPr>
        <p:spPr/>
        <p:txBody>
          <a:bodyPr/>
          <a:lstStyle/>
          <a:p>
            <a:pPr marL="285750" indent="-285750">
              <a:buFont typeface="Arial" panose="020B0604020202020204" pitchFamily="34" charset="0"/>
              <a:buChar char="•"/>
            </a:pPr>
            <a:r>
              <a:rPr lang="en-US" dirty="0"/>
              <a:t>Administer </a:t>
            </a:r>
            <a:r>
              <a:rPr lang="en-US" b="1" dirty="0"/>
              <a:t>1 dose </a:t>
            </a:r>
            <a:r>
              <a:rPr lang="en-US" b="1" i="1" dirty="0"/>
              <a:t>(</a:t>
            </a:r>
            <a:r>
              <a:rPr lang="en-US" b="1" i="1" dirty="0">
                <a:effectLst/>
              </a:rPr>
              <a:t>200 mg) </a:t>
            </a:r>
            <a:r>
              <a:rPr lang="en-US" i="0" dirty="0">
                <a:effectLst/>
              </a:rPr>
              <a:t>of </a:t>
            </a:r>
            <a:r>
              <a:rPr lang="en-US" dirty="0"/>
              <a:t>nirsevimab </a:t>
            </a:r>
            <a:r>
              <a:rPr lang="en-US" b="1" dirty="0"/>
              <a:t>shortly before the start of second RSV season </a:t>
            </a:r>
            <a:r>
              <a:rPr lang="en-US" dirty="0"/>
              <a:t>to: </a:t>
            </a:r>
          </a:p>
          <a:p>
            <a:pPr marL="971550" lvl="1" indent="-285750"/>
            <a:r>
              <a:rPr lang="en-US" dirty="0">
                <a:solidFill>
                  <a:schemeClr val="tx1">
                    <a:lumMod val="65000"/>
                    <a:lumOff val="35000"/>
                  </a:schemeClr>
                </a:solidFill>
                <a:latin typeface="Segoe UI" panose="020B0502040204020203" pitchFamily="34" charset="0"/>
                <a:cs typeface="Segoe UI" panose="020B0502040204020203" pitchFamily="34" charset="0"/>
              </a:rPr>
              <a:t>Infants and children ages 8–19 months with chronic lung disease of prematurity requiring medical support any time during the 6-month period before the start of the second RSV season; severe immunocompromise; cystic fibrosis with either weight for length &lt;10th percentile or manifestation of severe lung disease</a:t>
            </a:r>
          </a:p>
          <a:p>
            <a:pPr marL="1028700" lvl="1" indent="-34290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Infants and children ages 8–19 months who are American Indian or Alaska Native</a:t>
            </a:r>
          </a:p>
          <a:p>
            <a:pPr marL="285750" indent="-285750">
              <a:buFont typeface="Arial" panose="020B0604020202020204" pitchFamily="34" charset="0"/>
              <a:buChar char="•"/>
            </a:pPr>
            <a:r>
              <a:rPr lang="en-US" b="1" dirty="0"/>
              <a:t>1 additional dose of nirsevimab after surgery indicated for infants and children who are age-eligible and undergoing cardiac surgery with cardiopulmonary bypass</a:t>
            </a:r>
          </a:p>
        </p:txBody>
      </p:sp>
      <p:sp>
        <p:nvSpPr>
          <p:cNvPr id="4" name="Text Placeholder 3">
            <a:extLst>
              <a:ext uri="{FF2B5EF4-FFF2-40B4-BE49-F238E27FC236}">
                <a16:creationId xmlns:a16="http://schemas.microsoft.com/office/drawing/2014/main" id="{2FF2EEB8-B684-F30C-295F-F61C1B6A8B4D}"/>
              </a:ext>
            </a:extLst>
          </p:cNvPr>
          <p:cNvSpPr>
            <a:spLocks noGrp="1"/>
          </p:cNvSpPr>
          <p:nvPr>
            <p:ph type="body" sz="quarter" idx="11"/>
          </p:nvPr>
        </p:nvSpPr>
        <p:spPr>
          <a:xfrm>
            <a:off x="838200" y="6332276"/>
            <a:ext cx="8702842"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rPr>
              <a:t>htt</a:t>
            </a:r>
            <a:r>
              <a:rPr lang="en-US" sz="1000" b="0" dirty="0">
                <a:latin typeface="Segoe UI" panose="020B0502040204020203" pitchFamily="34" charset="0"/>
                <a:ea typeface="Segoe UI" panose="020B0502040204020203" pitchFamily="34" charset="0"/>
                <a:cs typeface="Segoe UI" panose="020B0502040204020203" pitchFamily="34" charset="0"/>
                <a:hlinkClick r:id="rId4"/>
              </a:rPr>
              <a:t>ps://www.cdc.gov/vaccines/schedules/hcp/imz/child-adolescent.html</a:t>
            </a:r>
            <a:r>
              <a:rPr lang="en-US" sz="1000" b="0" dirty="0">
                <a:latin typeface="Segoe UI" panose="020B0502040204020203" pitchFamily="34" charset="0"/>
                <a:ea typeface="Segoe UI" panose="020B0502040204020203" pitchFamily="34" charset="0"/>
                <a:cs typeface="Segoe UI" panose="020B0502040204020203" pitchFamily="34" charset="0"/>
              </a:rPr>
              <a:t>     </a:t>
            </a:r>
            <a:r>
              <a:rPr lang="en-US" sz="1000" b="0" dirty="0">
                <a:latin typeface="Segoe UI" panose="020B0502040204020203" pitchFamily="34" charset="0"/>
                <a:cs typeface="Segoe UI" panose="020B0502040204020203" pitchFamily="34" charset="0"/>
                <a:hlinkClick r:id="rId5"/>
              </a:rPr>
              <a:t>https://www.cdc.gov/vaccines/vpd/rsv/hcp/child-faqs.html</a:t>
            </a:r>
            <a:r>
              <a:rPr lang="en-US" sz="1000" b="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84516361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959B-006A-4075-91FF-D12F712563F1}"/>
              </a:ext>
            </a:extLst>
          </p:cNvPr>
          <p:cNvSpPr>
            <a:spLocks noGrp="1"/>
          </p:cNvSpPr>
          <p:nvPr>
            <p:ph type="title"/>
          </p:nvPr>
        </p:nvSpPr>
        <p:spPr/>
        <p:txBody>
          <a:bodyPr>
            <a:noAutofit/>
          </a:bodyPr>
          <a:lstStyle/>
          <a:p>
            <a:r>
              <a:rPr lang="en-US" dirty="0"/>
              <a:t>ACIP </a:t>
            </a:r>
          </a:p>
        </p:txBody>
      </p:sp>
      <p:sp>
        <p:nvSpPr>
          <p:cNvPr id="3" name="Content Placeholder 2">
            <a:extLst>
              <a:ext uri="{FF2B5EF4-FFF2-40B4-BE49-F238E27FC236}">
                <a16:creationId xmlns:a16="http://schemas.microsoft.com/office/drawing/2014/main" id="{F446ACC3-6AE7-4A55-B8EB-D3739E7EF428}"/>
              </a:ext>
            </a:extLst>
          </p:cNvPr>
          <p:cNvSpPr>
            <a:spLocks noGrp="1"/>
          </p:cNvSpPr>
          <p:nvPr>
            <p:ph sz="quarter" idx="10"/>
          </p:nvPr>
        </p:nvSpPr>
        <p:spPr/>
        <p:txBody>
          <a:bodyPr/>
          <a:lstStyle/>
          <a:p>
            <a:pPr marL="342900" indent="-342900">
              <a:buFont typeface="Arial" panose="020B0604020202020204" pitchFamily="34" charset="0"/>
              <a:buChar char="•"/>
              <a:defRPr/>
            </a:pPr>
            <a:r>
              <a:rPr lang="en-US" dirty="0"/>
              <a:t>Comprised of 15 voting member responsible for making vaccine recommendations and schedules for the use of licensed vaccines, with expertise in the following:</a:t>
            </a:r>
          </a:p>
          <a:p>
            <a:pPr marL="1028700" lvl="1" indent="-342900">
              <a:buFont typeface="Courier New" panose="02070309020205020404" pitchFamily="49" charset="0"/>
              <a:buChar char="o"/>
              <a:defRPr/>
            </a:pPr>
            <a:r>
              <a:rPr lang="en-US" dirty="0">
                <a:solidFill>
                  <a:schemeClr val="tx1">
                    <a:lumMod val="65000"/>
                    <a:lumOff val="35000"/>
                  </a:schemeClr>
                </a:solidFill>
                <a:latin typeface="Segoe UI" panose="020B0502040204020203" pitchFamily="34" charset="0"/>
                <a:cs typeface="Segoe UI" panose="020B0502040204020203" pitchFamily="34" charset="0"/>
              </a:rPr>
              <a:t>14 voting members with expertise in one or more of the following: </a:t>
            </a:r>
            <a:r>
              <a:rPr lang="en-US" b="1" dirty="0">
                <a:solidFill>
                  <a:schemeClr val="tx1">
                    <a:lumMod val="65000"/>
                    <a:lumOff val="35000"/>
                  </a:schemeClr>
                </a:solidFill>
                <a:latin typeface="Segoe UI" panose="020B0502040204020203" pitchFamily="34" charset="0"/>
                <a:cs typeface="Segoe UI" panose="020B0502040204020203" pitchFamily="34" charset="0"/>
              </a:rPr>
              <a:t>vaccinology, immunology, infectious diseases, pediatrics, nursing, family medicine, virology, internal medicine, preventive medicine, and/or public health</a:t>
            </a:r>
            <a:r>
              <a:rPr lang="en-US" dirty="0">
                <a:solidFill>
                  <a:schemeClr val="tx1">
                    <a:lumMod val="65000"/>
                    <a:lumOff val="35000"/>
                  </a:schemeClr>
                </a:solidFill>
                <a:latin typeface="Segoe UI" panose="020B0502040204020203" pitchFamily="34" charset="0"/>
                <a:cs typeface="Segoe UI" panose="020B0502040204020203" pitchFamily="34" charset="0"/>
              </a:rPr>
              <a:t>.</a:t>
            </a:r>
          </a:p>
          <a:p>
            <a:pPr marL="1028700" lvl="1" indent="-342900">
              <a:buFont typeface="Courier New" panose="02070309020205020404" pitchFamily="49" charset="0"/>
              <a:buChar char="o"/>
              <a:defRPr/>
            </a:pPr>
            <a:r>
              <a:rPr lang="en-US" dirty="0">
                <a:solidFill>
                  <a:schemeClr val="tx1">
                    <a:lumMod val="65000"/>
                    <a:lumOff val="35000"/>
                  </a:schemeClr>
                </a:solidFill>
                <a:latin typeface="Segoe UI" panose="020B0502040204020203" pitchFamily="34" charset="0"/>
                <a:cs typeface="Segoe UI" panose="020B0502040204020203" pitchFamily="34" charset="0"/>
              </a:rPr>
              <a:t>1 voting member with expertise in </a:t>
            </a:r>
            <a:r>
              <a:rPr lang="en-US" b="1" dirty="0">
                <a:solidFill>
                  <a:schemeClr val="tx1">
                    <a:lumMod val="65000"/>
                    <a:lumOff val="35000"/>
                  </a:schemeClr>
                </a:solidFill>
                <a:latin typeface="Segoe UI" panose="020B0502040204020203" pitchFamily="34" charset="0"/>
                <a:cs typeface="Segoe UI" panose="020B0502040204020203" pitchFamily="34" charset="0"/>
              </a:rPr>
              <a:t>consumer perspectives and/or social and community aspects of immunization </a:t>
            </a:r>
            <a:r>
              <a:rPr lang="en-US" dirty="0">
                <a:solidFill>
                  <a:schemeClr val="tx1">
                    <a:lumMod val="65000"/>
                    <a:lumOff val="35000"/>
                  </a:schemeClr>
                </a:solidFill>
                <a:latin typeface="Segoe UI" panose="020B0502040204020203" pitchFamily="34" charset="0"/>
                <a:cs typeface="Segoe UI" panose="020B0502040204020203" pitchFamily="34" charset="0"/>
              </a:rPr>
              <a:t>programs. </a:t>
            </a:r>
          </a:p>
          <a:p>
            <a:pPr marL="342900" indent="-342900">
              <a:buFont typeface="Arial" panose="020B0604020202020204" pitchFamily="34" charset="0"/>
              <a:buChar char="•"/>
              <a:defRPr/>
            </a:pPr>
            <a:endParaRPr lang="en-US" sz="18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8509C36A-0898-4823-9E55-031E82551849}"/>
              </a:ext>
            </a:extLst>
          </p:cNvPr>
          <p:cNvSpPr>
            <a:spLocks noGrp="1"/>
          </p:cNvSpPr>
          <p:nvPr>
            <p:ph type="body" sz="quarter" idx="11"/>
          </p:nvPr>
        </p:nvSpPr>
        <p:spPr>
          <a:xfrm>
            <a:off x="838200" y="6332276"/>
            <a:ext cx="4000500" cy="280348"/>
          </a:xfrm>
        </p:spPr>
        <p:txBody>
          <a:bodyPr/>
          <a:lstStyle/>
          <a:p>
            <a:r>
              <a:rPr lang="en-US" sz="1000" dirty="0">
                <a:latin typeface="Segoe UI" panose="020B0502040204020203" pitchFamily="34" charset="0"/>
                <a:cs typeface="Segoe UI" panose="020B0502040204020203" pitchFamily="34" charset="0"/>
                <a:hlinkClick r:id="rId3"/>
              </a:rPr>
              <a:t>https://www.cdc.gov/vaccines/acip/members/index.html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605772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C14F-2597-49E6-AAF0-E73D1926CCA9}"/>
              </a:ext>
            </a:extLst>
          </p:cNvPr>
          <p:cNvSpPr>
            <a:spLocks noGrp="1"/>
          </p:cNvSpPr>
          <p:nvPr>
            <p:ph type="title"/>
          </p:nvPr>
        </p:nvSpPr>
        <p:spPr/>
        <p:txBody>
          <a:bodyPr/>
          <a:lstStyle/>
          <a:p>
            <a:r>
              <a:rPr lang="en-US" dirty="0"/>
              <a:t>RSV Vaccine (Abrysvo)</a:t>
            </a:r>
          </a:p>
        </p:txBody>
      </p:sp>
      <p:sp>
        <p:nvSpPr>
          <p:cNvPr id="3" name="Content Placeholder 2">
            <a:extLst>
              <a:ext uri="{FF2B5EF4-FFF2-40B4-BE49-F238E27FC236}">
                <a16:creationId xmlns:a16="http://schemas.microsoft.com/office/drawing/2014/main" id="{78C50E9B-5940-0C72-13ED-7BE900C4C712}"/>
              </a:ext>
            </a:extLst>
          </p:cNvPr>
          <p:cNvSpPr>
            <a:spLocks noGrp="1"/>
          </p:cNvSpPr>
          <p:nvPr>
            <p:ph sz="quarter" idx="10"/>
          </p:nvPr>
        </p:nvSpPr>
        <p:spPr/>
        <p:txBody>
          <a:bodyPr/>
          <a:lstStyle/>
          <a:p>
            <a:r>
              <a:rPr lang="en-US" b="1" dirty="0"/>
              <a:t>Routine vaccination</a:t>
            </a:r>
          </a:p>
          <a:p>
            <a:pPr marL="342900" indent="-342900">
              <a:buFont typeface="Arial" panose="020B0604020202020204" pitchFamily="34" charset="0"/>
              <a:buChar char="•"/>
            </a:pPr>
            <a:r>
              <a:rPr lang="en-US" dirty="0"/>
              <a:t>1 dose RSV vaccine to </a:t>
            </a:r>
            <a:r>
              <a:rPr lang="en-US" b="1" dirty="0"/>
              <a:t>person pregnant </a:t>
            </a:r>
            <a:r>
              <a:rPr lang="en-US" dirty="0"/>
              <a:t>at 32 weeks 0 days through 36 weeks and 6 days gestation (regardless of previous RSV infection) from September through January in most of the continental United States </a:t>
            </a:r>
          </a:p>
          <a:p>
            <a:pPr marL="342900" indent="-342900">
              <a:buFont typeface="Arial" panose="020B0604020202020204" pitchFamily="34" charset="0"/>
              <a:buChar char="•"/>
            </a:pPr>
            <a:r>
              <a:rPr lang="en-US" dirty="0"/>
              <a:t>RSV vaccine is not recommended for all other pregnant persons </a:t>
            </a:r>
          </a:p>
          <a:p>
            <a:pPr marL="342900" indent="-342900">
              <a:buFont typeface="Arial" panose="020B0604020202020204" pitchFamily="34" charset="0"/>
              <a:buChar char="•"/>
            </a:pPr>
            <a:r>
              <a:rPr lang="en-US" b="1" dirty="0"/>
              <a:t>Abrysvo is ONLY for pregnant persons and should not be confused with all other RSV products</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83C5E66C-2B11-1C2B-8DA7-8A6F52333A79}"/>
              </a:ext>
            </a:extLst>
          </p:cNvPr>
          <p:cNvSpPr>
            <a:spLocks noGrp="1"/>
          </p:cNvSpPr>
          <p:nvPr>
            <p:ph type="body" sz="quarter" idx="11"/>
          </p:nvPr>
        </p:nvSpPr>
        <p:spPr>
          <a:xfrm>
            <a:off x="838199" y="6332276"/>
            <a:ext cx="4544683" cy="280348"/>
          </a:xfrm>
        </p:spPr>
        <p:txBody>
          <a:bodyPr/>
          <a:lstStyle/>
          <a:p>
            <a:r>
              <a:rPr lang="en-US" sz="1000" b="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a:t>
            </a:r>
            <a:endParaRPr lang="en-US" sz="1000" dirty="0"/>
          </a:p>
        </p:txBody>
      </p:sp>
    </p:spTree>
    <p:extLst>
      <p:ext uri="{BB962C8B-B14F-4D97-AF65-F5344CB8AC3E}">
        <p14:creationId xmlns:p14="http://schemas.microsoft.com/office/powerpoint/2010/main" val="2574995137"/>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9457-F61B-BF01-7C9C-73F1A2F15CDB}"/>
              </a:ext>
            </a:extLst>
          </p:cNvPr>
          <p:cNvSpPr>
            <a:spLocks noGrp="1"/>
          </p:cNvSpPr>
          <p:nvPr>
            <p:ph type="title"/>
          </p:nvPr>
        </p:nvSpPr>
        <p:spPr/>
        <p:txBody>
          <a:bodyPr/>
          <a:lstStyle/>
          <a:p>
            <a:r>
              <a:rPr lang="en-US" dirty="0"/>
              <a:t>Mpox Vaccine (JYNNEOS)</a:t>
            </a:r>
          </a:p>
        </p:txBody>
      </p:sp>
      <p:sp>
        <p:nvSpPr>
          <p:cNvPr id="3" name="Content Placeholder 2">
            <a:extLst>
              <a:ext uri="{FF2B5EF4-FFF2-40B4-BE49-F238E27FC236}">
                <a16:creationId xmlns:a16="http://schemas.microsoft.com/office/drawing/2014/main" id="{5DBDE311-D696-2AA0-EFBC-1A13E3E8FF31}"/>
              </a:ext>
            </a:extLst>
          </p:cNvPr>
          <p:cNvSpPr>
            <a:spLocks noGrp="1"/>
          </p:cNvSpPr>
          <p:nvPr>
            <p:ph sz="quarter" idx="10"/>
          </p:nvPr>
        </p:nvSpPr>
        <p:spPr/>
        <p:txBody>
          <a:bodyPr/>
          <a:lstStyle/>
          <a:p>
            <a:r>
              <a:rPr lang="en-US" b="1" dirty="0"/>
              <a:t>Special situations</a:t>
            </a:r>
          </a:p>
          <a:p>
            <a:pPr marL="285750" indent="-285750">
              <a:buFont typeface="Arial" panose="020B0604020202020204" pitchFamily="34" charset="0"/>
              <a:buChar char="•"/>
            </a:pPr>
            <a:r>
              <a:rPr lang="en-US" dirty="0"/>
              <a:t>2-dose series administered 4 weeks apart to </a:t>
            </a:r>
            <a:r>
              <a:rPr lang="en-US" b="1" dirty="0"/>
              <a:t>adolescents aged 18 years at risk for Mpox infection based on certain sexual risk factors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Authorized under EUA:</a:t>
            </a:r>
          </a:p>
          <a:p>
            <a:pPr marL="1028700" lvl="1" indent="-34290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for people less than 18 years of age by </a:t>
            </a:r>
            <a:r>
              <a:rPr lang="en-US" b="1" i="1" dirty="0">
                <a:solidFill>
                  <a:schemeClr val="tx1">
                    <a:lumMod val="65000"/>
                    <a:lumOff val="35000"/>
                  </a:schemeClr>
                </a:solidFill>
                <a:latin typeface="Segoe UI" panose="020B0502040204020203" pitchFamily="34" charset="0"/>
                <a:cs typeface="Segoe UI" panose="020B0502040204020203" pitchFamily="34" charset="0"/>
              </a:rPr>
              <a:t>subcutaneous injection</a:t>
            </a:r>
          </a:p>
          <a:p>
            <a:pPr marL="1028700" lvl="1" indent="-34290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for people 18 years and older by </a:t>
            </a:r>
            <a:r>
              <a:rPr lang="en-US" b="1" i="1" dirty="0">
                <a:solidFill>
                  <a:schemeClr val="tx1">
                    <a:lumMod val="65000"/>
                    <a:lumOff val="35000"/>
                  </a:schemeClr>
                </a:solidFill>
                <a:latin typeface="Segoe UI" panose="020B0502040204020203" pitchFamily="34" charset="0"/>
                <a:cs typeface="Segoe UI" panose="020B0502040204020203" pitchFamily="34" charset="0"/>
              </a:rPr>
              <a:t>subcutaneous injection or intradermal injection</a:t>
            </a:r>
          </a:p>
          <a:p>
            <a:pPr lvl="1" indent="0">
              <a:buNone/>
            </a:pPr>
            <a:endParaRPr lang="en-US"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a:t>Please refer to clinical considerations for simultaneous administration of the orthopoxvirus vaccine and other vaccines</a:t>
            </a:r>
          </a:p>
          <a:p>
            <a:endParaRPr lang="en-US" dirty="0"/>
          </a:p>
        </p:txBody>
      </p:sp>
      <p:sp>
        <p:nvSpPr>
          <p:cNvPr id="4" name="Text Placeholder 3">
            <a:extLst>
              <a:ext uri="{FF2B5EF4-FFF2-40B4-BE49-F238E27FC236}">
                <a16:creationId xmlns:a16="http://schemas.microsoft.com/office/drawing/2014/main" id="{146F936F-B6D0-D4FC-1722-D9DDEF6C352E}"/>
              </a:ext>
            </a:extLst>
          </p:cNvPr>
          <p:cNvSpPr>
            <a:spLocks noGrp="1"/>
          </p:cNvSpPr>
          <p:nvPr>
            <p:ph type="body" sz="quarter" idx="11"/>
          </p:nvPr>
        </p:nvSpPr>
        <p:spPr>
          <a:xfrm>
            <a:off x="838200" y="6332276"/>
            <a:ext cx="5257800" cy="140713"/>
          </a:xfrm>
        </p:spPr>
        <p:txBody>
          <a:bodyPr/>
          <a:lstStyle/>
          <a:p>
            <a:r>
              <a:rPr lang="en-US" sz="1000" dirty="0">
                <a:latin typeface="Segoe UI" panose="020B0502040204020203" pitchFamily="34" charset="0"/>
                <a:cs typeface="Segoe UI" panose="020B0502040204020203" pitchFamily="34" charset="0"/>
                <a:hlinkClick r:id="rId4"/>
              </a:rPr>
              <a:t>https://www.cdc.gov/poxvirus/mpox/interim-considerations/jynneos-vaccine.html</a:t>
            </a:r>
            <a:r>
              <a:rPr lang="en-US" sz="10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376116516"/>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F88F2-4FEE-42DE-BBD3-E150C6EA0D06}"/>
              </a:ext>
            </a:extLst>
          </p:cNvPr>
          <p:cNvSpPr>
            <a:spLocks noGrp="1"/>
          </p:cNvSpPr>
          <p:nvPr>
            <p:ph type="body" sz="quarter" idx="10"/>
          </p:nvPr>
        </p:nvSpPr>
        <p:spPr/>
        <p:txBody>
          <a:bodyPr/>
          <a:lstStyle/>
          <a:p>
            <a:r>
              <a:rPr lang="en-US" dirty="0"/>
              <a:t>Schedule for Adults 19 Years or Older</a:t>
            </a:r>
          </a:p>
        </p:txBody>
      </p:sp>
    </p:spTree>
    <p:extLst>
      <p:ext uri="{BB962C8B-B14F-4D97-AF65-F5344CB8AC3E}">
        <p14:creationId xmlns:p14="http://schemas.microsoft.com/office/powerpoint/2010/main" val="2397857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0BA7BE-0AC5-432C-BC0B-2C06AC566B5D}"/>
              </a:ext>
            </a:extLst>
          </p:cNvPr>
          <p:cNvSpPr txBox="1"/>
          <p:nvPr/>
        </p:nvSpPr>
        <p:spPr>
          <a:xfrm>
            <a:off x="-1773" y="6581001"/>
            <a:ext cx="6097772"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AEBCE1CF-6E90-5C9F-48EE-57311B710FEE}"/>
              </a:ext>
            </a:extLst>
          </p:cNvPr>
          <p:cNvPicPr>
            <a:picLocks noChangeAspect="1"/>
          </p:cNvPicPr>
          <p:nvPr/>
        </p:nvPicPr>
        <p:blipFill>
          <a:blip r:embed="rId4"/>
          <a:stretch>
            <a:fillRect/>
          </a:stretch>
        </p:blipFill>
        <p:spPr>
          <a:xfrm>
            <a:off x="1954935" y="249754"/>
            <a:ext cx="8282127" cy="6358491"/>
          </a:xfrm>
          <a:prstGeom prst="rect">
            <a:avLst/>
          </a:prstGeom>
        </p:spPr>
      </p:pic>
      <p:sp>
        <p:nvSpPr>
          <p:cNvPr id="4" name="Rectangle 3">
            <a:extLst>
              <a:ext uri="{FF2B5EF4-FFF2-40B4-BE49-F238E27FC236}">
                <a16:creationId xmlns:a16="http://schemas.microsoft.com/office/drawing/2014/main" id="{3D1B22AF-5A26-4FE8-EE40-5C1542810A99}"/>
              </a:ext>
            </a:extLst>
          </p:cNvPr>
          <p:cNvSpPr/>
          <p:nvPr/>
        </p:nvSpPr>
        <p:spPr>
          <a:xfrm>
            <a:off x="9309652" y="1239078"/>
            <a:ext cx="675861" cy="62422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13EE7F-2F98-3FF0-932D-892F923A3235}"/>
              </a:ext>
            </a:extLst>
          </p:cNvPr>
          <p:cNvSpPr/>
          <p:nvPr/>
        </p:nvSpPr>
        <p:spPr>
          <a:xfrm>
            <a:off x="2119449" y="5058591"/>
            <a:ext cx="4264098" cy="2462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C7A6EC-9204-BC62-10DA-2D3D64DB0F77}"/>
              </a:ext>
            </a:extLst>
          </p:cNvPr>
          <p:cNvSpPr/>
          <p:nvPr/>
        </p:nvSpPr>
        <p:spPr>
          <a:xfrm>
            <a:off x="2119449" y="4402182"/>
            <a:ext cx="4264098" cy="1306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67A9C7-73B9-6CF3-78D5-C1EC740ACB70}"/>
              </a:ext>
            </a:extLst>
          </p:cNvPr>
          <p:cNvSpPr/>
          <p:nvPr/>
        </p:nvSpPr>
        <p:spPr>
          <a:xfrm>
            <a:off x="2119449" y="4144191"/>
            <a:ext cx="4264098" cy="25799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360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00688-F913-5C5A-BF8E-0E983755F386}"/>
              </a:ext>
            </a:extLst>
          </p:cNvPr>
          <p:cNvPicPr>
            <a:picLocks noChangeAspect="1"/>
          </p:cNvPicPr>
          <p:nvPr/>
        </p:nvPicPr>
        <p:blipFill>
          <a:blip r:embed="rId3"/>
          <a:stretch>
            <a:fillRect/>
          </a:stretch>
        </p:blipFill>
        <p:spPr>
          <a:xfrm>
            <a:off x="1815860" y="40792"/>
            <a:ext cx="8341743" cy="6473653"/>
          </a:xfrm>
          <a:prstGeom prst="rect">
            <a:avLst/>
          </a:prstGeom>
        </p:spPr>
      </p:pic>
      <p:sp>
        <p:nvSpPr>
          <p:cNvPr id="5" name="TextBox 4">
            <a:extLst>
              <a:ext uri="{FF2B5EF4-FFF2-40B4-BE49-F238E27FC236}">
                <a16:creationId xmlns:a16="http://schemas.microsoft.com/office/drawing/2014/main" id="{F62A1DF1-5F90-3BF7-E5B8-03C012BCA976}"/>
              </a:ext>
            </a:extLst>
          </p:cNvPr>
          <p:cNvSpPr txBox="1"/>
          <p:nvPr/>
        </p:nvSpPr>
        <p:spPr>
          <a:xfrm>
            <a:off x="1438" y="6514445"/>
            <a:ext cx="6094562"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4"/>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3536CC86-0C06-E410-4023-4FA99BA740F9}"/>
              </a:ext>
            </a:extLst>
          </p:cNvPr>
          <p:cNvSpPr/>
          <p:nvPr/>
        </p:nvSpPr>
        <p:spPr>
          <a:xfrm>
            <a:off x="3476445" y="905775"/>
            <a:ext cx="6564702" cy="3152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D1108E-CD15-AF90-5F2B-6A4FA29A6480}"/>
              </a:ext>
            </a:extLst>
          </p:cNvPr>
          <p:cNvSpPr/>
          <p:nvPr/>
        </p:nvSpPr>
        <p:spPr>
          <a:xfrm>
            <a:off x="1932317" y="1854679"/>
            <a:ext cx="8108830" cy="3152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F64CF4-323E-68F6-D0CC-63CADB8DDCF0}"/>
              </a:ext>
            </a:extLst>
          </p:cNvPr>
          <p:cNvSpPr/>
          <p:nvPr/>
        </p:nvSpPr>
        <p:spPr>
          <a:xfrm>
            <a:off x="1932317" y="5684809"/>
            <a:ext cx="8108830" cy="3152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574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2EDB0-A59C-D389-485A-72D17F07F404}"/>
              </a:ext>
            </a:extLst>
          </p:cNvPr>
          <p:cNvPicPr>
            <a:picLocks noChangeAspect="1"/>
          </p:cNvPicPr>
          <p:nvPr/>
        </p:nvPicPr>
        <p:blipFill>
          <a:blip r:embed="rId3"/>
          <a:stretch>
            <a:fillRect/>
          </a:stretch>
        </p:blipFill>
        <p:spPr>
          <a:xfrm>
            <a:off x="1975449" y="224832"/>
            <a:ext cx="8310344" cy="6355381"/>
          </a:xfrm>
          <a:prstGeom prst="rect">
            <a:avLst/>
          </a:prstGeom>
        </p:spPr>
      </p:pic>
      <p:sp>
        <p:nvSpPr>
          <p:cNvPr id="5" name="TextBox 4">
            <a:extLst>
              <a:ext uri="{FF2B5EF4-FFF2-40B4-BE49-F238E27FC236}">
                <a16:creationId xmlns:a16="http://schemas.microsoft.com/office/drawing/2014/main" id="{3DC6C347-674B-14D1-4222-6EFEED9513CC}"/>
              </a:ext>
            </a:extLst>
          </p:cNvPr>
          <p:cNvSpPr txBox="1"/>
          <p:nvPr/>
        </p:nvSpPr>
        <p:spPr>
          <a:xfrm>
            <a:off x="0" y="6568156"/>
            <a:ext cx="6094562"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4"/>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Arrow: Right 5">
            <a:extLst>
              <a:ext uri="{FF2B5EF4-FFF2-40B4-BE49-F238E27FC236}">
                <a16:creationId xmlns:a16="http://schemas.microsoft.com/office/drawing/2014/main" id="{7AB3671C-6B0D-9C40-D697-8E4B8E0AB49F}"/>
              </a:ext>
            </a:extLst>
          </p:cNvPr>
          <p:cNvSpPr/>
          <p:nvPr/>
        </p:nvSpPr>
        <p:spPr>
          <a:xfrm>
            <a:off x="1009291" y="785004"/>
            <a:ext cx="1138686" cy="1725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14FD27-1075-00EC-B385-38771FC737C9}"/>
              </a:ext>
            </a:extLst>
          </p:cNvPr>
          <p:cNvSpPr/>
          <p:nvPr/>
        </p:nvSpPr>
        <p:spPr>
          <a:xfrm>
            <a:off x="9014604" y="4580627"/>
            <a:ext cx="554846" cy="1056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972CF-8523-7387-4C30-DEE61096D6E6}"/>
              </a:ext>
            </a:extLst>
          </p:cNvPr>
          <p:cNvSpPr/>
          <p:nvPr/>
        </p:nvSpPr>
        <p:spPr>
          <a:xfrm>
            <a:off x="2349500" y="5788325"/>
            <a:ext cx="963043" cy="3623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AF8CB4-6A47-934E-0971-B39550285197}"/>
              </a:ext>
            </a:extLst>
          </p:cNvPr>
          <p:cNvSpPr/>
          <p:nvPr/>
        </p:nvSpPr>
        <p:spPr>
          <a:xfrm>
            <a:off x="3666227" y="5788325"/>
            <a:ext cx="914400" cy="5520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58C74F-55C3-5905-03D3-553E108D0120}"/>
              </a:ext>
            </a:extLst>
          </p:cNvPr>
          <p:cNvSpPr/>
          <p:nvPr/>
        </p:nvSpPr>
        <p:spPr>
          <a:xfrm>
            <a:off x="9620250" y="5788325"/>
            <a:ext cx="527050" cy="2822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DB0CF-D1E9-868A-DDA7-3434B793DCF6}"/>
              </a:ext>
            </a:extLst>
          </p:cNvPr>
          <p:cNvSpPr/>
          <p:nvPr/>
        </p:nvSpPr>
        <p:spPr>
          <a:xfrm>
            <a:off x="5803900" y="5788325"/>
            <a:ext cx="1282700" cy="4854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40D188-62DF-C5BF-5807-EA0B0E90DAAF}"/>
              </a:ext>
            </a:extLst>
          </p:cNvPr>
          <p:cNvSpPr/>
          <p:nvPr/>
        </p:nvSpPr>
        <p:spPr>
          <a:xfrm>
            <a:off x="2209800" y="5511800"/>
            <a:ext cx="7937500" cy="27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8536FE-5392-C2A8-D37D-48EC0ACA2080}"/>
              </a:ext>
            </a:extLst>
          </p:cNvPr>
          <p:cNvSpPr/>
          <p:nvPr/>
        </p:nvSpPr>
        <p:spPr>
          <a:xfrm>
            <a:off x="2209800" y="2238075"/>
            <a:ext cx="7937500" cy="27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256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4996C2-AA49-EA42-B2A9-D64B417487D4}"/>
              </a:ext>
            </a:extLst>
          </p:cNvPr>
          <p:cNvSpPr>
            <a:spLocks noGrp="1"/>
          </p:cNvSpPr>
          <p:nvPr>
            <p:ph type="title"/>
          </p:nvPr>
        </p:nvSpPr>
        <p:spPr/>
        <p:txBody>
          <a:bodyPr/>
          <a:lstStyle/>
          <a:p>
            <a:r>
              <a:rPr lang="en-US" dirty="0"/>
              <a:t>Immunization Schedule Notes Section Update</a:t>
            </a:r>
          </a:p>
        </p:txBody>
      </p:sp>
      <p:sp>
        <p:nvSpPr>
          <p:cNvPr id="8" name="Content Placeholder 7">
            <a:extLst>
              <a:ext uri="{FF2B5EF4-FFF2-40B4-BE49-F238E27FC236}">
                <a16:creationId xmlns:a16="http://schemas.microsoft.com/office/drawing/2014/main" id="{239F79D2-A32D-C430-2EF1-574668ADAADC}"/>
              </a:ext>
            </a:extLst>
          </p:cNvPr>
          <p:cNvSpPr>
            <a:spLocks noGrp="1"/>
          </p:cNvSpPr>
          <p:nvPr>
            <p:ph sz="half" idx="2"/>
          </p:nvPr>
        </p:nvSpPr>
        <p:spPr/>
        <p:txBody>
          <a:bodyPr/>
          <a:lstStyle/>
          <a:p>
            <a:pPr>
              <a:lnSpc>
                <a:spcPct val="70000"/>
              </a:lnSpc>
              <a:buFont typeface="Arial" panose="020B0604020202020204" pitchFamily="34" charset="0"/>
              <a:buChar char="•"/>
            </a:pPr>
            <a:r>
              <a:rPr lang="en-US" sz="2000" b="1" i="0" dirty="0">
                <a:effectLst/>
              </a:rPr>
              <a:t> HepB</a:t>
            </a:r>
            <a:r>
              <a:rPr lang="en-US" sz="2000" b="0" i="0" dirty="0">
                <a:effectLst/>
              </a:rPr>
              <a:t>: </a:t>
            </a:r>
            <a:r>
              <a:rPr lang="en-US" sz="2000" b="0" i="1" dirty="0">
                <a:effectLst/>
              </a:rPr>
              <a:t>Routine vaccination </a:t>
            </a:r>
            <a:r>
              <a:rPr lang="en-US" sz="2000" b="0" i="0" dirty="0">
                <a:effectLst/>
              </a:rPr>
              <a:t>section, additional details added to bullets describing the risk-based vaccination recommendation for persons aged ≥60 years; note added at end of </a:t>
            </a:r>
            <a:r>
              <a:rPr lang="en-US" sz="2000" b="0" i="1" dirty="0">
                <a:effectLst/>
              </a:rPr>
              <a:t>Routine vaccination</a:t>
            </a:r>
            <a:r>
              <a:rPr lang="en-US" sz="2000" b="0" i="0" dirty="0">
                <a:effectLst/>
              </a:rPr>
              <a:t> section describing shared clinical decision-making recommendation for persons aged ≥60 years with diabetes.</a:t>
            </a:r>
          </a:p>
          <a:p>
            <a:pPr>
              <a:lnSpc>
                <a:spcPct val="70000"/>
              </a:lnSpc>
              <a:buFont typeface="Arial" panose="020B0604020202020204" pitchFamily="34" charset="0"/>
              <a:buChar char="•"/>
            </a:pPr>
            <a:r>
              <a:rPr lang="en-US" sz="1800" b="1" i="0" dirty="0">
                <a:effectLst/>
              </a:rPr>
              <a:t> HPV:</a:t>
            </a:r>
            <a:r>
              <a:rPr lang="en-US" sz="1800" dirty="0"/>
              <a:t> Gu</a:t>
            </a:r>
            <a:r>
              <a:rPr lang="en-US" sz="1800" b="0" i="0" dirty="0">
                <a:effectLst/>
              </a:rPr>
              <a:t>idance on interrupted schedules removed </a:t>
            </a:r>
            <a:r>
              <a:rPr lang="en-US" sz="1800" dirty="0"/>
              <a:t>from </a:t>
            </a:r>
            <a:r>
              <a:rPr lang="en-US" sz="1800" b="0" i="1" dirty="0">
                <a:effectLst/>
              </a:rPr>
              <a:t>Routine vaccination </a:t>
            </a:r>
            <a:r>
              <a:rPr lang="en-US" sz="1800" b="0" i="0" dirty="0">
                <a:effectLst/>
              </a:rPr>
              <a:t>section; </a:t>
            </a:r>
            <a:r>
              <a:rPr lang="en-US" sz="1800" dirty="0"/>
              <a:t>a</a:t>
            </a:r>
            <a:r>
              <a:rPr lang="en-US" sz="1800" b="0" i="0" dirty="0">
                <a:effectLst/>
              </a:rPr>
              <a:t>ge ranges reordered to be in chronological order; wording added to improve clarity on bullet point regarding when no additional doses needed; </a:t>
            </a:r>
            <a:r>
              <a:rPr lang="en-US" sz="1800" dirty="0"/>
              <a:t>r</a:t>
            </a:r>
            <a:r>
              <a:rPr lang="en-US" sz="1800" b="0" i="0" dirty="0">
                <a:effectLst/>
              </a:rPr>
              <a:t>esource link added to assist health care providers with shared clinical decision-making recommendations for HPV vaccination.</a:t>
            </a:r>
          </a:p>
          <a:p>
            <a:endParaRPr lang="en-US" dirty="0"/>
          </a:p>
        </p:txBody>
      </p:sp>
      <p:sp>
        <p:nvSpPr>
          <p:cNvPr id="9" name="Content Placeholder 8">
            <a:extLst>
              <a:ext uri="{FF2B5EF4-FFF2-40B4-BE49-F238E27FC236}">
                <a16:creationId xmlns:a16="http://schemas.microsoft.com/office/drawing/2014/main" id="{A5473320-47CA-14F0-135A-EDDF26E3303B}"/>
              </a:ext>
            </a:extLst>
          </p:cNvPr>
          <p:cNvSpPr>
            <a:spLocks noGrp="1"/>
          </p:cNvSpPr>
          <p:nvPr>
            <p:ph sz="half" idx="10"/>
          </p:nvPr>
        </p:nvSpPr>
        <p:spPr/>
        <p:txBody>
          <a:bodyPr/>
          <a:lstStyle/>
          <a:p>
            <a:pPr>
              <a:lnSpc>
                <a:spcPct val="70000"/>
              </a:lnSpc>
              <a:buFont typeface="Arial" panose="020B0604020202020204" pitchFamily="34" charset="0"/>
              <a:buChar char="•"/>
            </a:pPr>
            <a:r>
              <a:rPr lang="en-US" sz="1800" b="1" i="0" dirty="0">
                <a:effectLst/>
              </a:rPr>
              <a:t> Additional information:</a:t>
            </a:r>
            <a:r>
              <a:rPr lang="en-US" sz="1800" b="0" i="0" dirty="0">
                <a:effectLst/>
              </a:rPr>
              <a:t> New section added. Text for vaccine injury compensation revised to add Mpox and RSV to the list of vaccines not covered by the National Vaccine Injury Compensation Program. Mpox is covered by the Countermeasures Injury Compensation Program.</a:t>
            </a:r>
          </a:p>
          <a:p>
            <a:pPr>
              <a:lnSpc>
                <a:spcPct val="70000"/>
              </a:lnSpc>
              <a:buFont typeface="Arial" panose="020B0604020202020204" pitchFamily="34" charset="0"/>
              <a:buChar char="•"/>
            </a:pPr>
            <a:r>
              <a:rPr lang="en-US" sz="1800" b="1" i="0" dirty="0">
                <a:effectLst/>
              </a:rPr>
              <a:t> COVID-19</a:t>
            </a:r>
            <a:r>
              <a:rPr lang="en-US" sz="1800" b="0" i="0" dirty="0">
                <a:effectLst/>
              </a:rPr>
              <a:t>: All adults are now recommended to receive at least 1 dose of an updated (2023–2024 Formula) COVID-19 vaccine; number of doses needed and intervals between doses might vary;</a:t>
            </a:r>
            <a:r>
              <a:rPr lang="en-US" sz="1800" dirty="0"/>
              <a:t> </a:t>
            </a:r>
            <a:r>
              <a:rPr lang="en-US" sz="1800" b="0" i="0" dirty="0">
                <a:effectLst/>
              </a:rPr>
              <a:t>notes section divided into </a:t>
            </a:r>
            <a:r>
              <a:rPr lang="en-US" sz="1800" b="0" i="1" dirty="0">
                <a:effectLst/>
              </a:rPr>
              <a:t>Routine vaccination</a:t>
            </a:r>
            <a:r>
              <a:rPr lang="en-US" sz="1800" b="0" i="0" dirty="0">
                <a:effectLst/>
              </a:rPr>
              <a:t>s and </a:t>
            </a:r>
            <a:r>
              <a:rPr lang="en-US" sz="1800" b="0" i="1" dirty="0">
                <a:effectLst/>
              </a:rPr>
              <a:t>Special situations </a:t>
            </a:r>
            <a:r>
              <a:rPr lang="en-US" sz="1800" b="0" i="0" dirty="0">
                <a:effectLst/>
              </a:rPr>
              <a:t>sections.</a:t>
            </a:r>
          </a:p>
          <a:p>
            <a:pPr>
              <a:lnSpc>
                <a:spcPct val="70000"/>
              </a:lnSpc>
              <a:buFont typeface="Arial" panose="020B0604020202020204" pitchFamily="34" charset="0"/>
              <a:buChar char="•"/>
            </a:pPr>
            <a:r>
              <a:rPr lang="en-US" sz="1800" b="1" i="0" dirty="0">
                <a:effectLst/>
              </a:rPr>
              <a:t> HepA</a:t>
            </a:r>
            <a:r>
              <a:rPr lang="en-US" sz="1800" b="0" i="0" dirty="0">
                <a:effectLst/>
              </a:rPr>
              <a:t>: Bullet in the </a:t>
            </a:r>
            <a:r>
              <a:rPr lang="en-US" sz="1800" b="0" i="1" dirty="0">
                <a:effectLst/>
              </a:rPr>
              <a:t>Routine vaccination </a:t>
            </a:r>
            <a:r>
              <a:rPr lang="en-US" sz="1800" b="0" i="0" dirty="0">
                <a:effectLst/>
              </a:rPr>
              <a:t>section revised to “Any person who is not fully vaccinated and requests vaccination with HepA vaccine regimen described in detail.</a:t>
            </a:r>
          </a:p>
          <a:p>
            <a:pPr>
              <a:lnSpc>
                <a:spcPct val="70000"/>
              </a:lnSpc>
              <a:buFont typeface="Arial" panose="020B0604020202020204" pitchFamily="34" charset="0"/>
              <a:buChar char="•"/>
            </a:pPr>
            <a:endParaRPr lang="en-US" sz="1800" b="0" i="0" dirty="0">
              <a:effectLst/>
            </a:endParaRPr>
          </a:p>
          <a:p>
            <a:pPr>
              <a:lnSpc>
                <a:spcPct val="70000"/>
              </a:lnSpc>
              <a:buFont typeface="Arial" panose="020B0604020202020204" pitchFamily="34" charset="0"/>
              <a:buChar char="•"/>
            </a:pPr>
            <a:endParaRPr lang="en-US" sz="1800" dirty="0"/>
          </a:p>
        </p:txBody>
      </p:sp>
      <p:sp>
        <p:nvSpPr>
          <p:cNvPr id="11" name="TextBox 10">
            <a:extLst>
              <a:ext uri="{FF2B5EF4-FFF2-40B4-BE49-F238E27FC236}">
                <a16:creationId xmlns:a16="http://schemas.microsoft.com/office/drawing/2014/main" id="{BD69C278-29A0-FB20-EA61-2442F26DD091}"/>
              </a:ext>
            </a:extLst>
          </p:cNvPr>
          <p:cNvSpPr txBox="1"/>
          <p:nvPr/>
        </p:nvSpPr>
        <p:spPr>
          <a:xfrm>
            <a:off x="0" y="6611779"/>
            <a:ext cx="7342909"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3956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2906-70AB-1A4D-520E-5D5D88C6D686}"/>
              </a:ext>
            </a:extLst>
          </p:cNvPr>
          <p:cNvSpPr>
            <a:spLocks noGrp="1"/>
          </p:cNvSpPr>
          <p:nvPr>
            <p:ph type="title"/>
          </p:nvPr>
        </p:nvSpPr>
        <p:spPr/>
        <p:txBody>
          <a:bodyPr/>
          <a:lstStyle/>
          <a:p>
            <a:r>
              <a:rPr lang="en-US" dirty="0"/>
              <a:t>Immunization Schedule Notes Section Update</a:t>
            </a:r>
          </a:p>
        </p:txBody>
      </p:sp>
      <p:sp>
        <p:nvSpPr>
          <p:cNvPr id="3" name="Content Placeholder 2">
            <a:extLst>
              <a:ext uri="{FF2B5EF4-FFF2-40B4-BE49-F238E27FC236}">
                <a16:creationId xmlns:a16="http://schemas.microsoft.com/office/drawing/2014/main" id="{3AA20A9A-6F3B-7977-69C7-FD7E2DFF3798}"/>
              </a:ext>
            </a:extLst>
          </p:cNvPr>
          <p:cNvSpPr>
            <a:spLocks noGrp="1"/>
          </p:cNvSpPr>
          <p:nvPr>
            <p:ph sz="half" idx="2"/>
          </p:nvPr>
        </p:nvSpPr>
        <p:spPr>
          <a:xfrm>
            <a:off x="6625651" y="1605865"/>
            <a:ext cx="4728148" cy="4512038"/>
          </a:xfrm>
        </p:spPr>
        <p:txBody>
          <a:bodyPr/>
          <a:lstStyle/>
          <a:p>
            <a:r>
              <a:rPr lang="en-US" sz="1800" b="0" i="0" dirty="0">
                <a:effectLst/>
              </a:rPr>
              <a:t>• </a:t>
            </a:r>
            <a:r>
              <a:rPr lang="en-US" sz="1800" b="1" i="0" dirty="0">
                <a:effectLst/>
              </a:rPr>
              <a:t>Pneumococcal:</a:t>
            </a:r>
            <a:r>
              <a:rPr lang="en-US" sz="1800" b="0" i="0" dirty="0">
                <a:effectLst/>
              </a:rPr>
              <a:t> Guidance and minimum intervals between doses of pneumococcal vaccines provided to </a:t>
            </a:r>
            <a:r>
              <a:rPr lang="en-US" sz="1800" b="0" i="1" dirty="0">
                <a:effectLst/>
              </a:rPr>
              <a:t>Routine vaccination </a:t>
            </a:r>
            <a:r>
              <a:rPr lang="en-US" sz="1800" b="0" dirty="0">
                <a:effectLst/>
              </a:rPr>
              <a:t>and </a:t>
            </a:r>
            <a:r>
              <a:rPr lang="en-US" sz="1800" b="0" i="1" dirty="0">
                <a:effectLst/>
              </a:rPr>
              <a:t>Special situations </a:t>
            </a:r>
            <a:r>
              <a:rPr lang="en-US" sz="1800" b="0" dirty="0">
                <a:effectLst/>
              </a:rPr>
              <a:t>sections.</a:t>
            </a:r>
          </a:p>
          <a:p>
            <a:pPr>
              <a:lnSpc>
                <a:spcPct val="70000"/>
              </a:lnSpc>
              <a:buFont typeface="Arial" panose="020B0604020202020204" pitchFamily="34" charset="0"/>
              <a:buChar char="•"/>
            </a:pPr>
            <a:r>
              <a:rPr lang="en-US" sz="1800" b="1" i="0" dirty="0">
                <a:effectLst/>
              </a:rPr>
              <a:t> Poliovirus</a:t>
            </a:r>
            <a:r>
              <a:rPr lang="en-US" sz="1800" b="0" i="0" dirty="0">
                <a:effectLst/>
              </a:rPr>
              <a:t>: Updated recommendations for adults to </a:t>
            </a:r>
            <a:r>
              <a:rPr lang="en-US" sz="1800" b="0" i="1" dirty="0">
                <a:effectLst/>
              </a:rPr>
              <a:t>Routine vaccination </a:t>
            </a:r>
            <a:r>
              <a:rPr lang="en-US" sz="1800" b="0" i="0" dirty="0">
                <a:effectLst/>
              </a:rPr>
              <a:t>section on completing the 3-dose IPV primary series; </a:t>
            </a:r>
            <a:r>
              <a:rPr lang="en-US" sz="1800" b="0" i="1" dirty="0">
                <a:effectLst/>
              </a:rPr>
              <a:t>Special situations </a:t>
            </a:r>
            <a:r>
              <a:rPr lang="en-US" sz="1800" b="0" i="0" dirty="0">
                <a:effectLst/>
              </a:rPr>
              <a:t>section revised with criteria for one-time, lifetime IPV booster. </a:t>
            </a:r>
            <a:endParaRPr lang="en-US" sz="1800" dirty="0"/>
          </a:p>
          <a:p>
            <a:pPr>
              <a:lnSpc>
                <a:spcPct val="70000"/>
              </a:lnSpc>
              <a:buFont typeface="Arial" panose="020B0604020202020204" pitchFamily="34" charset="0"/>
              <a:buChar char="•"/>
            </a:pPr>
            <a:r>
              <a:rPr lang="en-US" sz="1800" b="1" i="0" dirty="0">
                <a:effectLst/>
              </a:rPr>
              <a:t> RSV</a:t>
            </a:r>
            <a:r>
              <a:rPr lang="en-US" sz="1800" b="0" i="0" dirty="0">
                <a:effectLst/>
              </a:rPr>
              <a:t>: New section added with recommendations for RSV vaccination with Abrysvo or Arexvy of persons aged ≥60 years with seasonal administration guidance and resource link to assist health care providers with shared clinical decision-making recommendations for RSV vaccination. </a:t>
            </a:r>
          </a:p>
          <a:p>
            <a:pPr>
              <a:lnSpc>
                <a:spcPct val="70000"/>
              </a:lnSpc>
              <a:buFont typeface="Arial" panose="020B0604020202020204" pitchFamily="34" charset="0"/>
              <a:buChar char="•"/>
            </a:pPr>
            <a:r>
              <a:rPr lang="en-US" sz="1800" b="1" i="0" dirty="0">
                <a:effectLst/>
              </a:rPr>
              <a:t> Tdap</a:t>
            </a:r>
            <a:r>
              <a:rPr lang="en-US" sz="1800" b="0" i="0" dirty="0">
                <a:effectLst/>
              </a:rPr>
              <a:t>: Note added to clarify that Tdap dose received at 10 years may be counted as the adolescent booster dose.</a:t>
            </a:r>
            <a:endParaRPr lang="en-US" dirty="0"/>
          </a:p>
        </p:txBody>
      </p:sp>
      <p:sp>
        <p:nvSpPr>
          <p:cNvPr id="4" name="Content Placeholder 3">
            <a:extLst>
              <a:ext uri="{FF2B5EF4-FFF2-40B4-BE49-F238E27FC236}">
                <a16:creationId xmlns:a16="http://schemas.microsoft.com/office/drawing/2014/main" id="{FB35C30A-A7C6-3B2B-1230-2A8E8325709B}"/>
              </a:ext>
            </a:extLst>
          </p:cNvPr>
          <p:cNvSpPr>
            <a:spLocks noGrp="1"/>
          </p:cNvSpPr>
          <p:nvPr>
            <p:ph sz="half" idx="10"/>
          </p:nvPr>
        </p:nvSpPr>
        <p:spPr>
          <a:xfrm>
            <a:off x="838201" y="1605865"/>
            <a:ext cx="4728148" cy="4512038"/>
          </a:xfrm>
        </p:spPr>
        <p:txBody>
          <a:bodyPr/>
          <a:lstStyle/>
          <a:p>
            <a:r>
              <a:rPr lang="en-US" sz="1800" b="0" i="0" dirty="0">
                <a:effectLst/>
              </a:rPr>
              <a:t>• </a:t>
            </a:r>
            <a:r>
              <a:rPr lang="en-US" sz="1800" b="1" i="0" dirty="0">
                <a:effectLst/>
              </a:rPr>
              <a:t>Influenza:</a:t>
            </a:r>
            <a:r>
              <a:rPr lang="en-US" sz="1800" dirty="0"/>
              <a:t> H</a:t>
            </a:r>
            <a:r>
              <a:rPr lang="en-US" sz="1800" b="0" i="0" dirty="0">
                <a:effectLst/>
              </a:rPr>
              <a:t>yperlink to the 2023–24 and bullet for the 2024–25 influenza recommendations added; all bullets with recommendations for persons with a history of egg allergy removed and note to </a:t>
            </a:r>
            <a:r>
              <a:rPr lang="en-US" sz="1800" b="0" i="1" dirty="0">
                <a:effectLst/>
              </a:rPr>
              <a:t>Special situations </a:t>
            </a:r>
            <a:r>
              <a:rPr lang="en-US" sz="1800" b="0" i="0" dirty="0">
                <a:effectLst/>
              </a:rPr>
              <a:t>section added; bullet describing Guillain-Barré syndrome removed.</a:t>
            </a:r>
          </a:p>
          <a:p>
            <a:pPr>
              <a:lnSpc>
                <a:spcPct val="70000"/>
              </a:lnSpc>
              <a:buFont typeface="Arial" panose="020B0604020202020204" pitchFamily="34" charset="0"/>
              <a:buChar char="•"/>
            </a:pPr>
            <a:r>
              <a:rPr lang="en-US" sz="1800" b="1" i="0" dirty="0">
                <a:effectLst/>
              </a:rPr>
              <a:t> MMR</a:t>
            </a:r>
            <a:r>
              <a:rPr lang="en-US" sz="1800" b="0" i="0" dirty="0">
                <a:effectLst/>
              </a:rPr>
              <a:t>: </a:t>
            </a:r>
            <a:r>
              <a:rPr lang="en-US" sz="1800" dirty="0"/>
              <a:t>Language clarity improved to </a:t>
            </a:r>
            <a:r>
              <a:rPr lang="en-US" sz="1800" b="0" i="1" dirty="0">
                <a:effectLst/>
              </a:rPr>
              <a:t>Routine vaccination </a:t>
            </a:r>
            <a:r>
              <a:rPr lang="en-US" sz="1800" b="0" i="0" dirty="0">
                <a:effectLst/>
              </a:rPr>
              <a:t>section.</a:t>
            </a:r>
          </a:p>
          <a:p>
            <a:r>
              <a:rPr lang="en-US" sz="1800" b="0" i="0" dirty="0">
                <a:effectLst/>
              </a:rPr>
              <a:t>• </a:t>
            </a:r>
            <a:r>
              <a:rPr lang="en-US" sz="1800" b="1" i="0" dirty="0">
                <a:effectLst/>
              </a:rPr>
              <a:t>Meningococcal</a:t>
            </a:r>
            <a:r>
              <a:rPr lang="en-US" sz="1800" b="0" i="0" dirty="0">
                <a:effectLst/>
              </a:rPr>
              <a:t>: Menactra removed; information on use of newly licensed Penbraya included. </a:t>
            </a:r>
          </a:p>
          <a:p>
            <a:r>
              <a:rPr lang="en-US" sz="1800" b="0" i="0" dirty="0">
                <a:effectLst/>
              </a:rPr>
              <a:t>• </a:t>
            </a:r>
            <a:r>
              <a:rPr lang="en-US" sz="1800" b="1" i="0" dirty="0">
                <a:effectLst/>
              </a:rPr>
              <a:t>Mpox:</a:t>
            </a:r>
            <a:r>
              <a:rPr lang="en-US" sz="1800" b="0" i="0" dirty="0">
                <a:effectLst/>
              </a:rPr>
              <a:t> New section </a:t>
            </a:r>
            <a:r>
              <a:rPr lang="en-US" sz="1800" dirty="0"/>
              <a:t>with risk factors </a:t>
            </a:r>
            <a:r>
              <a:rPr lang="en-US" sz="1800" b="0" i="0" dirty="0">
                <a:effectLst/>
              </a:rPr>
              <a:t>for routine vaccination of Jynneos in adults added; bullets for use of Jynneos among health care providers and pregnant persons also provided.</a:t>
            </a:r>
          </a:p>
          <a:p>
            <a:endParaRPr lang="en-US" sz="1800" b="0" i="0" dirty="0">
              <a:effectLst/>
            </a:endParaRPr>
          </a:p>
          <a:p>
            <a:endParaRPr lang="en-US" sz="1800" b="0" i="0" dirty="0">
              <a:effectLst/>
            </a:endParaRPr>
          </a:p>
          <a:p>
            <a:endParaRPr lang="en-US" sz="1800" b="0" i="0" dirty="0">
              <a:effectLst/>
            </a:endParaRPr>
          </a:p>
          <a:p>
            <a:r>
              <a:rPr lang="en-US" sz="1800" b="0" i="0" dirty="0">
                <a:effectLst/>
              </a:rPr>
              <a:t> </a:t>
            </a:r>
            <a:endParaRPr lang="en-US" sz="1800" dirty="0"/>
          </a:p>
        </p:txBody>
      </p:sp>
      <p:sp>
        <p:nvSpPr>
          <p:cNvPr id="6" name="TextBox 5">
            <a:extLst>
              <a:ext uri="{FF2B5EF4-FFF2-40B4-BE49-F238E27FC236}">
                <a16:creationId xmlns:a16="http://schemas.microsoft.com/office/drawing/2014/main" id="{F8A66D9E-439C-0579-61CA-0AE30300F647}"/>
              </a:ext>
            </a:extLst>
          </p:cNvPr>
          <p:cNvSpPr txBox="1"/>
          <p:nvPr/>
        </p:nvSpPr>
        <p:spPr>
          <a:xfrm>
            <a:off x="-2240" y="6611779"/>
            <a:ext cx="6098240"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067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8804A-76DF-422B-AC96-7EA802DDC5BE}"/>
              </a:ext>
            </a:extLst>
          </p:cNvPr>
          <p:cNvSpPr txBox="1"/>
          <p:nvPr/>
        </p:nvSpPr>
        <p:spPr>
          <a:xfrm>
            <a:off x="0" y="6504202"/>
            <a:ext cx="6096000"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6F963906-0579-ED33-C8A3-171EC6014043}"/>
              </a:ext>
            </a:extLst>
          </p:cNvPr>
          <p:cNvPicPr>
            <a:picLocks noChangeAspect="1"/>
          </p:cNvPicPr>
          <p:nvPr/>
        </p:nvPicPr>
        <p:blipFill>
          <a:blip r:embed="rId4"/>
          <a:stretch>
            <a:fillRect/>
          </a:stretch>
        </p:blipFill>
        <p:spPr>
          <a:xfrm>
            <a:off x="2017059" y="213811"/>
            <a:ext cx="8293790" cy="6290391"/>
          </a:xfrm>
          <a:prstGeom prst="rect">
            <a:avLst/>
          </a:prstGeom>
        </p:spPr>
      </p:pic>
      <p:sp>
        <p:nvSpPr>
          <p:cNvPr id="6" name="Arrow: Right 5">
            <a:extLst>
              <a:ext uri="{FF2B5EF4-FFF2-40B4-BE49-F238E27FC236}">
                <a16:creationId xmlns:a16="http://schemas.microsoft.com/office/drawing/2014/main" id="{B93597CE-CA33-F57F-BD0F-8FAC4110198F}"/>
              </a:ext>
            </a:extLst>
          </p:cNvPr>
          <p:cNvSpPr/>
          <p:nvPr/>
        </p:nvSpPr>
        <p:spPr>
          <a:xfrm>
            <a:off x="1129553" y="789203"/>
            <a:ext cx="887506" cy="24622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86D0C1-323B-0978-2491-29FA57631810}"/>
              </a:ext>
            </a:extLst>
          </p:cNvPr>
          <p:cNvSpPr/>
          <p:nvPr/>
        </p:nvSpPr>
        <p:spPr>
          <a:xfrm>
            <a:off x="2138082" y="1398494"/>
            <a:ext cx="7906871" cy="137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288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D377D-8A8A-37B0-3836-BA228EFB3A70}"/>
              </a:ext>
            </a:extLst>
          </p:cNvPr>
          <p:cNvSpPr txBox="1"/>
          <p:nvPr/>
        </p:nvSpPr>
        <p:spPr>
          <a:xfrm>
            <a:off x="-2240" y="6517649"/>
            <a:ext cx="6098240"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C6B940B7-046C-C27D-606B-8AD051ABDDAF}"/>
              </a:ext>
            </a:extLst>
          </p:cNvPr>
          <p:cNvPicPr>
            <a:picLocks noChangeAspect="1"/>
          </p:cNvPicPr>
          <p:nvPr/>
        </p:nvPicPr>
        <p:blipFill>
          <a:blip r:embed="rId4"/>
          <a:stretch>
            <a:fillRect/>
          </a:stretch>
        </p:blipFill>
        <p:spPr>
          <a:xfrm>
            <a:off x="2032422" y="279641"/>
            <a:ext cx="8127155" cy="6298718"/>
          </a:xfrm>
          <a:prstGeom prst="rect">
            <a:avLst/>
          </a:prstGeom>
        </p:spPr>
      </p:pic>
      <p:cxnSp>
        <p:nvCxnSpPr>
          <p:cNvPr id="9" name="Straight Arrow Connector 8">
            <a:extLst>
              <a:ext uri="{FF2B5EF4-FFF2-40B4-BE49-F238E27FC236}">
                <a16:creationId xmlns:a16="http://schemas.microsoft.com/office/drawing/2014/main" id="{91EE7A42-83DD-EFD8-FE17-972D54732D04}"/>
              </a:ext>
            </a:extLst>
          </p:cNvPr>
          <p:cNvCxnSpPr/>
          <p:nvPr/>
        </p:nvCxnSpPr>
        <p:spPr>
          <a:xfrm>
            <a:off x="3012141" y="995082"/>
            <a:ext cx="65890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A352BFE-F0AC-9146-07BA-9BDFC08C6A0C}"/>
              </a:ext>
            </a:extLst>
          </p:cNvPr>
          <p:cNvSpPr/>
          <p:nvPr/>
        </p:nvSpPr>
        <p:spPr>
          <a:xfrm>
            <a:off x="2149287" y="3065930"/>
            <a:ext cx="7893423" cy="36306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713E5-A8DE-E185-0386-E349BF70B331}"/>
              </a:ext>
            </a:extLst>
          </p:cNvPr>
          <p:cNvSpPr/>
          <p:nvPr/>
        </p:nvSpPr>
        <p:spPr>
          <a:xfrm>
            <a:off x="2149287" y="4007224"/>
            <a:ext cx="7893423" cy="7651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57F33DB-80D6-C563-95F3-B0BCF0C21FA0}"/>
              </a:ext>
            </a:extLst>
          </p:cNvPr>
          <p:cNvCxnSpPr/>
          <p:nvPr/>
        </p:nvCxnSpPr>
        <p:spPr>
          <a:xfrm>
            <a:off x="1855694" y="2662518"/>
            <a:ext cx="61856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47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B315D-A686-4D9F-8F75-C5C2F703F80E}"/>
              </a:ext>
            </a:extLst>
          </p:cNvPr>
          <p:cNvSpPr>
            <a:spLocks noGrp="1"/>
          </p:cNvSpPr>
          <p:nvPr>
            <p:ph type="title"/>
          </p:nvPr>
        </p:nvSpPr>
        <p:spPr/>
        <p:txBody>
          <a:bodyPr/>
          <a:lstStyle/>
          <a:p>
            <a:r>
              <a:rPr lang="en-US" dirty="0"/>
              <a:t>Immunization Schedule Updates</a:t>
            </a:r>
          </a:p>
        </p:txBody>
      </p:sp>
      <p:sp>
        <p:nvSpPr>
          <p:cNvPr id="11" name="Content Placeholder 10">
            <a:extLst>
              <a:ext uri="{FF2B5EF4-FFF2-40B4-BE49-F238E27FC236}">
                <a16:creationId xmlns:a16="http://schemas.microsoft.com/office/drawing/2014/main" id="{B92C8DA0-5485-4086-B27C-DD1C72466F26}"/>
              </a:ext>
            </a:extLst>
          </p:cNvPr>
          <p:cNvSpPr>
            <a:spLocks noGrp="1"/>
          </p:cNvSpPr>
          <p:nvPr>
            <p:ph sz="half" idx="10"/>
          </p:nvPr>
        </p:nvSpPr>
        <p:spPr>
          <a:xfrm>
            <a:off x="838200" y="1648918"/>
            <a:ext cx="4728148" cy="4867995"/>
          </a:xfrm>
        </p:spPr>
        <p:txBody>
          <a:bodyPr/>
          <a:lstStyle/>
          <a:p>
            <a:pPr marL="342900" indent="-342900">
              <a:lnSpc>
                <a:spcPct val="100000"/>
              </a:lnSpc>
              <a:spcBef>
                <a:spcPts val="200"/>
              </a:spcBef>
              <a:buFont typeface="Arial" panose="020B0604020202020204" pitchFamily="34" charset="0"/>
              <a:buChar char="•"/>
            </a:pPr>
            <a:r>
              <a:rPr lang="en-US" dirty="0">
                <a:ea typeface="Segoe UI" panose="020B0502040204020203" pitchFamily="34" charset="0"/>
              </a:rPr>
              <a:t>All staff must use the </a:t>
            </a:r>
            <a:r>
              <a:rPr lang="en-US" u="sng" dirty="0">
                <a:ea typeface="Segoe UI" panose="020B0502040204020203" pitchFamily="34" charset="0"/>
              </a:rPr>
              <a:t>same </a:t>
            </a:r>
            <a:r>
              <a:rPr lang="en-US" dirty="0">
                <a:ea typeface="Segoe UI" panose="020B0502040204020203" pitchFamily="34" charset="0"/>
              </a:rPr>
              <a:t>immunization schedule</a:t>
            </a:r>
          </a:p>
          <a:p>
            <a:pPr marL="342900" indent="-342900">
              <a:lnSpc>
                <a:spcPct val="100000"/>
              </a:lnSpc>
              <a:spcBef>
                <a:spcPts val="200"/>
              </a:spcBef>
              <a:buFont typeface="Arial" panose="020B0604020202020204" pitchFamily="34" charset="0"/>
              <a:buChar char="•"/>
            </a:pPr>
            <a:endParaRPr lang="en-US" dirty="0">
              <a:ea typeface="Segoe UI" panose="020B0502040204020203" pitchFamily="34" charset="0"/>
            </a:endParaRPr>
          </a:p>
          <a:p>
            <a:pPr marL="342900" indent="-342900">
              <a:lnSpc>
                <a:spcPct val="100000"/>
              </a:lnSpc>
              <a:spcBef>
                <a:spcPts val="200"/>
              </a:spcBef>
              <a:buFont typeface="Arial" panose="020B0604020202020204" pitchFamily="34" charset="0"/>
              <a:buChar char="•"/>
            </a:pPr>
            <a:r>
              <a:rPr lang="en-US" dirty="0">
                <a:ea typeface="Segoe UI" panose="020B0502040204020203" pitchFamily="34" charset="0"/>
              </a:rPr>
              <a:t>Immunization Schedules: </a:t>
            </a:r>
          </a:p>
          <a:p>
            <a:pPr marL="594360" lvl="1">
              <a:lnSpc>
                <a:spcPct val="100000"/>
              </a:lnSpc>
              <a:spcBef>
                <a:spcPts val="200"/>
              </a:spcBef>
              <a:buFont typeface="Wingdings" pitchFamily="2" charset="2"/>
              <a:buChar char="§"/>
            </a:pPr>
            <a:r>
              <a:rPr lang="en-US" sz="18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Child &amp; Adolescent 18 years or younger </a:t>
            </a:r>
          </a:p>
          <a:p>
            <a:pPr marL="1108710" lvl="2" indent="-285750">
              <a:lnSpc>
                <a:spcPct val="10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Tables (Recommended, Catch-up, Medical indication</a:t>
            </a:r>
          </a:p>
          <a:p>
            <a:pPr marL="1108710" lvl="2" indent="-285750">
              <a:lnSpc>
                <a:spcPct val="10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Notes (make sure to always </a:t>
            </a:r>
            <a:r>
              <a:rPr lang="en-US"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read the notes</a:t>
            </a: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t>
            </a:r>
          </a:p>
          <a:p>
            <a:pPr marL="1108710" lvl="2" indent="-285750">
              <a:lnSpc>
                <a:spcPct val="10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Appendix</a:t>
            </a:r>
          </a:p>
          <a:p>
            <a:pPr marL="1108710" lvl="2" indent="-285750">
              <a:lnSpc>
                <a:spcPct val="100000"/>
              </a:lnSpc>
              <a:spcBef>
                <a:spcPts val="200"/>
              </a:spcBef>
              <a:buFont typeface="Courier New" panose="02070309020205020404" pitchFamily="49" charset="0"/>
              <a:buChar char="o"/>
            </a:pPr>
            <a:r>
              <a:rPr lang="en-US" sz="1800" dirty="0">
                <a:solidFill>
                  <a:srgbClr val="FF0000"/>
                </a:solidFill>
                <a:latin typeface="Segoe UI" panose="020B0502040204020203" pitchFamily="34" charset="0"/>
                <a:ea typeface="Segoe UI" panose="020B0502040204020203" pitchFamily="34" charset="0"/>
                <a:cs typeface="Segoe UI" panose="020B0502040204020203" pitchFamily="34" charset="0"/>
              </a:rPr>
              <a:t>Addendum</a:t>
            </a:r>
            <a:endPar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594360" lvl="1">
              <a:lnSpc>
                <a:spcPct val="100000"/>
              </a:lnSpc>
              <a:spcBef>
                <a:spcPts val="200"/>
              </a:spcBef>
              <a:buFont typeface="Wingdings" pitchFamily="2" charset="2"/>
              <a:buChar char="§"/>
            </a:pPr>
            <a:endPar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594360" lvl="1">
              <a:lnSpc>
                <a:spcPct val="100000"/>
              </a:lnSpc>
              <a:spcBef>
                <a:spcPts val="200"/>
              </a:spcBef>
              <a:buFont typeface="Wingdings" pitchFamily="2" charset="2"/>
              <a:buChar char="§"/>
            </a:pPr>
            <a:r>
              <a:rPr lang="en-US" sz="18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Adults 19 years or older </a:t>
            </a: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(includes Tables, Notes, Appendix and an </a:t>
            </a:r>
            <a:r>
              <a:rPr lang="en-US" sz="1800" dirty="0">
                <a:solidFill>
                  <a:srgbClr val="FF0000"/>
                </a:solidFill>
                <a:latin typeface="Segoe UI" panose="020B0502040204020203" pitchFamily="34" charset="0"/>
                <a:ea typeface="Segoe UI" panose="020B0502040204020203" pitchFamily="34" charset="0"/>
                <a:cs typeface="Segoe UI" panose="020B0502040204020203" pitchFamily="34" charset="0"/>
              </a:rPr>
              <a:t>Addendum</a:t>
            </a: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t>
            </a:r>
          </a:p>
        </p:txBody>
      </p:sp>
      <p:sp>
        <p:nvSpPr>
          <p:cNvPr id="17" name="Rectangle 16">
            <a:extLst>
              <a:ext uri="{FF2B5EF4-FFF2-40B4-BE49-F238E27FC236}">
                <a16:creationId xmlns:a16="http://schemas.microsoft.com/office/drawing/2014/main" id="{4C1C1E78-1321-4E89-80DC-A5296CDC6DDC}"/>
              </a:ext>
            </a:extLst>
          </p:cNvPr>
          <p:cNvSpPr/>
          <p:nvPr/>
        </p:nvSpPr>
        <p:spPr>
          <a:xfrm>
            <a:off x="6625654" y="5958883"/>
            <a:ext cx="4425507" cy="276999"/>
          </a:xfrm>
          <a:prstGeom prst="rect">
            <a:avLst/>
          </a:prstGeom>
        </p:spPr>
        <p:txBody>
          <a:bodyPr wrap="none">
            <a:spAutoFit/>
          </a:bodyPr>
          <a:lstStyle/>
          <a:p>
            <a:r>
              <a:rPr lang="en-US" sz="1200" dirty="0">
                <a:latin typeface="+mn-lt"/>
                <a:ea typeface="Segoe UI" panose="020B0502040204020203" pitchFamily="34" charset="0"/>
                <a:cs typeface="Arial" panose="020B0604020202020204" pitchFamily="34" charset="0"/>
                <a:hlinkClick r:id="rId3"/>
              </a:rPr>
              <a:t>http://www.cdc.gov/vaccines/schedules/hcp/child-adolescent.html </a:t>
            </a:r>
            <a:endParaRPr lang="en-US" sz="1200" dirty="0">
              <a:latin typeface="+mn-lt"/>
              <a:ea typeface="Segoe UI" panose="020B0502040204020203" pitchFamily="34" charset="0"/>
              <a:cs typeface="Arial" panose="020B0604020202020204" pitchFamily="34" charset="0"/>
            </a:endParaRPr>
          </a:p>
        </p:txBody>
      </p:sp>
      <p:pic>
        <p:nvPicPr>
          <p:cNvPr id="26" name="Content Placeholder 25">
            <a:extLst>
              <a:ext uri="{FF2B5EF4-FFF2-40B4-BE49-F238E27FC236}">
                <a16:creationId xmlns:a16="http://schemas.microsoft.com/office/drawing/2014/main" id="{D864901E-12D3-CBFB-826C-BD37DB4EFD41}"/>
              </a:ext>
            </a:extLst>
          </p:cNvPr>
          <p:cNvPicPr>
            <a:picLocks noGrp="1" noChangeAspect="1"/>
          </p:cNvPicPr>
          <p:nvPr>
            <p:ph sz="half" idx="2"/>
          </p:nvPr>
        </p:nvPicPr>
        <p:blipFill>
          <a:blip r:embed="rId4"/>
          <a:stretch>
            <a:fillRect/>
          </a:stretch>
        </p:blipFill>
        <p:spPr>
          <a:xfrm>
            <a:off x="6625654" y="1748572"/>
            <a:ext cx="3895097" cy="3009101"/>
          </a:xfrm>
        </p:spPr>
      </p:pic>
      <p:pic>
        <p:nvPicPr>
          <p:cNvPr id="28" name="Picture 27">
            <a:extLst>
              <a:ext uri="{FF2B5EF4-FFF2-40B4-BE49-F238E27FC236}">
                <a16:creationId xmlns:a16="http://schemas.microsoft.com/office/drawing/2014/main" id="{B0975E98-033E-40E4-A5CE-499447DC4266}"/>
              </a:ext>
            </a:extLst>
          </p:cNvPr>
          <p:cNvPicPr>
            <a:picLocks noChangeAspect="1"/>
          </p:cNvPicPr>
          <p:nvPr/>
        </p:nvPicPr>
        <p:blipFill>
          <a:blip r:embed="rId5"/>
          <a:stretch>
            <a:fillRect/>
          </a:stretch>
        </p:blipFill>
        <p:spPr>
          <a:xfrm>
            <a:off x="7289990" y="2594349"/>
            <a:ext cx="4063810" cy="3119935"/>
          </a:xfrm>
          <a:prstGeom prst="rect">
            <a:avLst/>
          </a:prstGeom>
        </p:spPr>
      </p:pic>
    </p:spTree>
    <p:extLst>
      <p:ext uri="{BB962C8B-B14F-4D97-AF65-F5344CB8AC3E}">
        <p14:creationId xmlns:p14="http://schemas.microsoft.com/office/powerpoint/2010/main" val="124780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0A006-37D9-9B1D-3DE4-A3E7C2D89726}"/>
              </a:ext>
            </a:extLst>
          </p:cNvPr>
          <p:cNvSpPr txBox="1"/>
          <p:nvPr/>
        </p:nvSpPr>
        <p:spPr>
          <a:xfrm>
            <a:off x="0" y="6517650"/>
            <a:ext cx="6098240"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73(1);11-15     </a:t>
            </a:r>
          </a:p>
        </p:txBody>
      </p:sp>
      <p:pic>
        <p:nvPicPr>
          <p:cNvPr id="5" name="Picture 4">
            <a:extLst>
              <a:ext uri="{FF2B5EF4-FFF2-40B4-BE49-F238E27FC236}">
                <a16:creationId xmlns:a16="http://schemas.microsoft.com/office/drawing/2014/main" id="{BC03C3B0-DECD-116E-A3A7-D9B1F77534C6}"/>
              </a:ext>
            </a:extLst>
          </p:cNvPr>
          <p:cNvPicPr>
            <a:picLocks noChangeAspect="1"/>
          </p:cNvPicPr>
          <p:nvPr/>
        </p:nvPicPr>
        <p:blipFill>
          <a:blip r:embed="rId3"/>
          <a:stretch>
            <a:fillRect/>
          </a:stretch>
        </p:blipFill>
        <p:spPr>
          <a:xfrm>
            <a:off x="2061882" y="337285"/>
            <a:ext cx="8068236" cy="6180365"/>
          </a:xfrm>
          <a:prstGeom prst="rect">
            <a:avLst/>
          </a:prstGeom>
        </p:spPr>
      </p:pic>
      <p:sp>
        <p:nvSpPr>
          <p:cNvPr id="6" name="Rectangle 5">
            <a:extLst>
              <a:ext uri="{FF2B5EF4-FFF2-40B4-BE49-F238E27FC236}">
                <a16:creationId xmlns:a16="http://schemas.microsoft.com/office/drawing/2014/main" id="{45FCBB23-FABA-10D9-9425-04CEB24F0ADB}"/>
              </a:ext>
            </a:extLst>
          </p:cNvPr>
          <p:cNvSpPr/>
          <p:nvPr/>
        </p:nvSpPr>
        <p:spPr>
          <a:xfrm>
            <a:off x="2178424" y="1250576"/>
            <a:ext cx="7826188" cy="3630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4B2DA0D-0328-DAF2-084A-FE01BF9B8481}"/>
              </a:ext>
            </a:extLst>
          </p:cNvPr>
          <p:cNvSpPr txBox="1"/>
          <p:nvPr/>
        </p:nvSpPr>
        <p:spPr>
          <a:xfrm>
            <a:off x="2978524" y="3132729"/>
            <a:ext cx="6145304" cy="646331"/>
          </a:xfrm>
          <a:prstGeom prst="rect">
            <a:avLst/>
          </a:prstGeom>
          <a:noFill/>
        </p:spPr>
        <p:txBody>
          <a:bodyPr wrap="square">
            <a:spAutoFit/>
          </a:bodyPr>
          <a:lstStyle/>
          <a:p>
            <a:r>
              <a:rPr lang="en-US" sz="1800" b="0" i="0" u="sng" dirty="0">
                <a:solidFill>
                  <a:srgbClr val="075290"/>
                </a:solidFill>
                <a:effectLst/>
                <a:latin typeface="Segoe UI" panose="020B0502040204020203" pitchFamily="34" charset="0"/>
                <a:cs typeface="Segoe UI" panose="020B0502040204020203" pitchFamily="34" charset="0"/>
                <a:hlinkClick r:id="rId4"/>
              </a:rPr>
              <a:t>https://www.cdc.gov/vaccines/schedules/hcp/imz/adult.html</a:t>
            </a:r>
            <a:endParaRPr lang="en-US" dirty="0"/>
          </a:p>
        </p:txBody>
      </p:sp>
    </p:spTree>
    <p:extLst>
      <p:ext uri="{BB962C8B-B14F-4D97-AF65-F5344CB8AC3E}">
        <p14:creationId xmlns:p14="http://schemas.microsoft.com/office/powerpoint/2010/main" val="923905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1DBCE-E6B0-D84F-1601-DA4917B2F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0B19D-868C-7009-30E5-A77485526412}"/>
              </a:ext>
            </a:extLst>
          </p:cNvPr>
          <p:cNvSpPr>
            <a:spLocks noGrp="1"/>
          </p:cNvSpPr>
          <p:nvPr>
            <p:ph type="title"/>
          </p:nvPr>
        </p:nvSpPr>
        <p:spPr/>
        <p:txBody>
          <a:bodyPr/>
          <a:lstStyle/>
          <a:p>
            <a:r>
              <a:rPr lang="en-US" dirty="0"/>
              <a:t>Haemophilus influenzae type b (Hib)</a:t>
            </a:r>
          </a:p>
        </p:txBody>
      </p:sp>
      <p:sp useBgFill="1">
        <p:nvSpPr>
          <p:cNvPr id="3" name="Content Placeholder 2">
            <a:extLst>
              <a:ext uri="{FF2B5EF4-FFF2-40B4-BE49-F238E27FC236}">
                <a16:creationId xmlns:a16="http://schemas.microsoft.com/office/drawing/2014/main" id="{F2F441DE-D5B9-9B2F-3E21-EAB6EAF28B62}"/>
              </a:ext>
            </a:extLst>
          </p:cNvPr>
          <p:cNvSpPr>
            <a:spLocks noGrp="1"/>
          </p:cNvSpPr>
          <p:nvPr>
            <p:ph sz="quarter" idx="10"/>
          </p:nvPr>
        </p:nvSpPr>
        <p:spPr/>
        <p:txBody>
          <a:bodyPr/>
          <a:lstStyle/>
          <a:p>
            <a:pPr>
              <a:lnSpc>
                <a:spcPct val="100000"/>
              </a:lnSpc>
              <a:spcBef>
                <a:spcPts val="200"/>
              </a:spcBef>
            </a:pPr>
            <a:r>
              <a:rPr lang="en-US" b="1" dirty="0"/>
              <a:t>Special situations</a:t>
            </a:r>
          </a:p>
          <a:p>
            <a:pPr marL="342900" indent="-342900">
              <a:lnSpc>
                <a:spcPct val="100000"/>
              </a:lnSpc>
              <a:spcBef>
                <a:spcPts val="200"/>
              </a:spcBef>
              <a:buFont typeface="Arial" panose="020B0604020202020204" pitchFamily="34" charset="0"/>
              <a:buChar char="•"/>
            </a:pPr>
            <a:r>
              <a:rPr lang="en-US" dirty="0"/>
              <a:t>Administer </a:t>
            </a:r>
            <a:r>
              <a:rPr lang="en-US" b="1" dirty="0"/>
              <a:t>1 dose </a:t>
            </a:r>
            <a:r>
              <a:rPr lang="en-US" dirty="0"/>
              <a:t>for </a:t>
            </a:r>
            <a:r>
              <a:rPr lang="en-US" b="1" dirty="0"/>
              <a:t>persons with anatomical or functional asplenia (including sickle cell disease)</a:t>
            </a:r>
            <a:r>
              <a:rPr lang="en-US" dirty="0"/>
              <a:t>, if no prior Hib vaccination history</a:t>
            </a:r>
          </a:p>
          <a:p>
            <a:pPr marL="1028700" lvl="1" indent="-342900">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 For elective splenectomy, 1 dose at least 14 days before surgery preferred</a:t>
            </a:r>
          </a:p>
          <a:p>
            <a:pPr marL="342900" indent="-342900">
              <a:lnSpc>
                <a:spcPct val="100000"/>
              </a:lnSpc>
              <a:spcBef>
                <a:spcPts val="200"/>
              </a:spcBef>
              <a:buFont typeface="Arial" panose="020B0604020202020204" pitchFamily="34" charset="0"/>
              <a:buChar char="•"/>
            </a:pPr>
            <a:r>
              <a:rPr lang="en-US" dirty="0"/>
              <a:t>Administer </a:t>
            </a:r>
            <a:r>
              <a:rPr lang="en-US" b="1" dirty="0"/>
              <a:t>3-dose series</a:t>
            </a:r>
            <a:r>
              <a:rPr lang="en-US" dirty="0"/>
              <a:t>, 4 weeks apart for </a:t>
            </a:r>
            <a:r>
              <a:rPr lang="en-US" b="1" dirty="0"/>
              <a:t>persons with hematopoietic stem cell transplant (HSCT)</a:t>
            </a:r>
            <a:r>
              <a:rPr lang="en-US" dirty="0"/>
              <a:t>, regardless of Hib vaccination history, starting at 6-12 months after successful transplant</a:t>
            </a:r>
            <a:endParaRPr lang="en-US" dirty="0">
              <a:solidFill>
                <a:schemeClr val="tx1">
                  <a:lumMod val="65000"/>
                  <a:lumOff val="35000"/>
                </a:schemeClr>
              </a:solidFill>
            </a:endParaRPr>
          </a:p>
        </p:txBody>
      </p:sp>
      <p:sp>
        <p:nvSpPr>
          <p:cNvPr id="4" name="Text Placeholder 3">
            <a:extLst>
              <a:ext uri="{FF2B5EF4-FFF2-40B4-BE49-F238E27FC236}">
                <a16:creationId xmlns:a16="http://schemas.microsoft.com/office/drawing/2014/main" id="{300AEC41-7A1B-4DDF-BD8C-8240A34707A6}"/>
              </a:ext>
            </a:extLst>
          </p:cNvPr>
          <p:cNvSpPr>
            <a:spLocks noGrp="1"/>
          </p:cNvSpPr>
          <p:nvPr>
            <p:ph type="body" sz="quarter" idx="11"/>
          </p:nvPr>
        </p:nvSpPr>
        <p:spPr>
          <a:xfrm>
            <a:off x="838200" y="6332276"/>
            <a:ext cx="10515600" cy="280348"/>
          </a:xfrm>
        </p:spPr>
        <p:txBody>
          <a:bodyPr/>
          <a:lstStyle/>
          <a:p>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dirty="0"/>
          </a:p>
        </p:txBody>
      </p:sp>
    </p:spTree>
    <p:extLst>
      <p:ext uri="{BB962C8B-B14F-4D97-AF65-F5344CB8AC3E}">
        <p14:creationId xmlns:p14="http://schemas.microsoft.com/office/powerpoint/2010/main" val="3769213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AB59-9862-4E98-98FC-72C444916B60}"/>
              </a:ext>
            </a:extLst>
          </p:cNvPr>
          <p:cNvSpPr>
            <a:spLocks noGrp="1"/>
          </p:cNvSpPr>
          <p:nvPr>
            <p:ph type="title"/>
          </p:nvPr>
        </p:nvSpPr>
        <p:spPr/>
        <p:txBody>
          <a:bodyPr/>
          <a:lstStyle/>
          <a:p>
            <a:r>
              <a:rPr lang="en-US" dirty="0"/>
              <a:t>Hepatitis A</a:t>
            </a:r>
          </a:p>
        </p:txBody>
      </p:sp>
      <p:sp>
        <p:nvSpPr>
          <p:cNvPr id="3" name="Content Placeholder 2">
            <a:extLst>
              <a:ext uri="{FF2B5EF4-FFF2-40B4-BE49-F238E27FC236}">
                <a16:creationId xmlns:a16="http://schemas.microsoft.com/office/drawing/2014/main" id="{079F25C0-00CE-4090-AD79-0C0722370995}"/>
              </a:ext>
            </a:extLst>
          </p:cNvPr>
          <p:cNvSpPr>
            <a:spLocks noGrp="1"/>
          </p:cNvSpPr>
          <p:nvPr>
            <p:ph sz="quarter" idx="10"/>
          </p:nvPr>
        </p:nvSpPr>
        <p:spPr/>
        <p:txBody>
          <a:bodyPr/>
          <a:lstStyle/>
          <a:p>
            <a:pPr marL="347472" indent="-347472">
              <a:lnSpc>
                <a:spcPct val="100000"/>
              </a:lnSpc>
              <a:spcBef>
                <a:spcPts val="200"/>
              </a:spcBef>
              <a:buClr>
                <a:schemeClr val="tx1"/>
              </a:buClr>
            </a:pPr>
            <a:r>
              <a:rPr lang="en-US" sz="2200" b="1" dirty="0">
                <a:ea typeface="Segoe UI" panose="020B0502040204020203" pitchFamily="34" charset="0"/>
              </a:rPr>
              <a:t>Routine vaccination</a:t>
            </a:r>
          </a:p>
          <a:p>
            <a:pPr marL="457200" indent="-457200">
              <a:lnSpc>
                <a:spcPct val="100000"/>
              </a:lnSpc>
              <a:spcBef>
                <a:spcPts val="200"/>
              </a:spcBef>
              <a:buClr>
                <a:schemeClr val="tx1"/>
              </a:buClr>
              <a:buFont typeface="Arial" panose="020B0604020202020204" pitchFamily="34" charset="0"/>
              <a:buChar char="•"/>
            </a:pPr>
            <a:r>
              <a:rPr lang="en-US" sz="2200" dirty="0">
                <a:ea typeface="Segoe UI" panose="020B0502040204020203" pitchFamily="34" charset="0"/>
              </a:rPr>
              <a:t>Administer a 2-dose series (Havrix 6-12 months apart or Vaqta 6-18 months apart) or 3-dose series (HepA-HepB, Twinrix, at 0, 1, and 6 months) for adults not at risk but wanting protection from HepA</a:t>
            </a:r>
          </a:p>
          <a:p>
            <a:pPr marL="0" indent="0">
              <a:lnSpc>
                <a:spcPct val="100000"/>
              </a:lnSpc>
              <a:spcBef>
                <a:spcPts val="200"/>
              </a:spcBef>
              <a:buClr>
                <a:schemeClr val="tx1"/>
              </a:buClr>
              <a:buFont typeface="Arial" panose="020B0604020202020204" pitchFamily="34" charset="0"/>
              <a:buNone/>
            </a:pPr>
            <a:endParaRPr lang="en-US" sz="2200" b="1" dirty="0">
              <a:ea typeface="Segoe UI" panose="020B0502040204020203" pitchFamily="34" charset="0"/>
            </a:endParaRPr>
          </a:p>
          <a:p>
            <a:pPr marL="0" indent="0">
              <a:lnSpc>
                <a:spcPct val="100000"/>
              </a:lnSpc>
              <a:spcBef>
                <a:spcPts val="200"/>
              </a:spcBef>
              <a:buClr>
                <a:schemeClr val="tx1"/>
              </a:buClr>
              <a:buFont typeface="Arial" panose="020B0604020202020204" pitchFamily="34" charset="0"/>
              <a:buNone/>
            </a:pPr>
            <a:r>
              <a:rPr lang="en-US" sz="2200" b="1" dirty="0">
                <a:ea typeface="Segoe UI" panose="020B0502040204020203" pitchFamily="34" charset="0"/>
              </a:rPr>
              <a:t>Special situations</a:t>
            </a:r>
          </a:p>
          <a:p>
            <a:pPr marL="285750" indent="-285750">
              <a:lnSpc>
                <a:spcPct val="110000"/>
              </a:lnSpc>
              <a:spcBef>
                <a:spcPts val="200"/>
              </a:spcBef>
              <a:buFont typeface="Arial" panose="020B0604020202020204" pitchFamily="34" charset="0"/>
              <a:buChar char="•"/>
            </a:pPr>
            <a:r>
              <a:rPr lang="en-US" sz="2200" dirty="0">
                <a:ea typeface="Segoe UI" panose="020B0502040204020203" pitchFamily="34" charset="0"/>
              </a:rPr>
              <a:t>Administer a 2-dose series (HepA) or 3-dose series (HepA-</a:t>
            </a:r>
            <a:r>
              <a:rPr lang="en-US" sz="2200" dirty="0" err="1">
                <a:ea typeface="Segoe UI" panose="020B0502040204020203" pitchFamily="34" charset="0"/>
              </a:rPr>
              <a:t>HepB</a:t>
            </a:r>
            <a:r>
              <a:rPr lang="en-US" sz="2200" dirty="0">
                <a:ea typeface="Segoe UI" panose="020B0502040204020203" pitchFamily="34" charset="0"/>
              </a:rPr>
              <a:t>) to at risk population (i.e., chronic liver disease, HIV, MSM, pregnancy, settings for exposure, etc.). </a:t>
            </a:r>
          </a:p>
          <a:p>
            <a:pPr marL="285750" indent="-285750">
              <a:lnSpc>
                <a:spcPct val="110000"/>
              </a:lnSpc>
              <a:spcBef>
                <a:spcPts val="200"/>
              </a:spcBef>
              <a:buFont typeface="Arial" panose="020B0604020202020204" pitchFamily="34" charset="0"/>
              <a:buChar char="•"/>
            </a:pPr>
            <a:r>
              <a:rPr lang="en-US" sz="2200" b="1" i="1" dirty="0">
                <a:ea typeface="Segoe UI" panose="020B0502040204020203" pitchFamily="34" charset="0"/>
              </a:rPr>
              <a:t>Please refer to schedule and notes for complete list of at-risk population, and guidance for international adoptees and travel</a:t>
            </a:r>
          </a:p>
          <a:p>
            <a:pPr marL="285750" indent="-285750">
              <a:lnSpc>
                <a:spcPct val="110000"/>
              </a:lnSpc>
              <a:spcBef>
                <a:spcPts val="200"/>
              </a:spcBef>
              <a:buFont typeface="Arial" panose="020B0604020202020204" pitchFamily="34" charset="0"/>
              <a:buChar char="•"/>
            </a:pPr>
            <a:endParaRPr lang="en-US" sz="2000" dirty="0">
              <a:ea typeface="Segoe UI" panose="020B0502040204020203" pitchFamily="34" charset="0"/>
            </a:endParaRPr>
          </a:p>
          <a:p>
            <a:pPr>
              <a:lnSpc>
                <a:spcPct val="110000"/>
              </a:lnSpc>
              <a:spcBef>
                <a:spcPts val="200"/>
              </a:spcBef>
            </a:pPr>
            <a:endParaRPr lang="en-US" sz="2000" dirty="0">
              <a:ea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53DFD0BE-0EA2-4415-9A30-7E450DC2E57A}"/>
              </a:ext>
            </a:extLst>
          </p:cNvPr>
          <p:cNvSpPr>
            <a:spLocks noGrp="1"/>
          </p:cNvSpPr>
          <p:nvPr>
            <p:ph type="body" sz="quarter" idx="11"/>
          </p:nvPr>
        </p:nvSpPr>
        <p:spPr>
          <a:xfrm>
            <a:off x="838200" y="6346130"/>
            <a:ext cx="10515600" cy="280348"/>
          </a:xfrm>
        </p:spPr>
        <p:txBody>
          <a:bodyPr/>
          <a:lstStyle/>
          <a:p>
            <a:r>
              <a:rPr lang="en-US" sz="1000" dirty="0">
                <a:latin typeface="Segoe UI" panose="020B0502040204020203" pitchFamily="34" charset="0"/>
                <a:cs typeface="Segoe UI" panose="020B0502040204020203" pitchFamily="34" charset="0"/>
              </a:rPr>
              <a:t>MMWR / July 3, 2020 / 69(5);1-38     </a:t>
            </a:r>
            <a:r>
              <a:rPr lang="en-US" sz="1000" i="0" u="sng" dirty="0">
                <a:effectLst/>
                <a:latin typeface="Segoe UI" panose="020B0502040204020203" pitchFamily="34" charset="0"/>
                <a:cs typeface="Segoe UI" panose="020B0502040204020203" pitchFamily="34" charset="0"/>
                <a:hlinkClick r:id="rId3"/>
              </a:rPr>
              <a:t>https://www.cdc.gov/vaccines/schedules/hcp/imz/adult.html</a:t>
            </a:r>
            <a:r>
              <a:rPr lang="en-US" sz="1000" i="0" u="sng" dirty="0">
                <a:effectLst/>
                <a:latin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2946364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FF68-5D17-4A35-9EC2-E096D95637D0}"/>
              </a:ext>
            </a:extLst>
          </p:cNvPr>
          <p:cNvSpPr>
            <a:spLocks noGrp="1"/>
          </p:cNvSpPr>
          <p:nvPr>
            <p:ph type="title"/>
          </p:nvPr>
        </p:nvSpPr>
        <p:spPr/>
        <p:txBody>
          <a:bodyPr/>
          <a:lstStyle/>
          <a:p>
            <a:r>
              <a:rPr lang="en-US" dirty="0"/>
              <a:t>Hepatitis B</a:t>
            </a:r>
          </a:p>
        </p:txBody>
      </p:sp>
      <p:sp>
        <p:nvSpPr>
          <p:cNvPr id="3" name="Content Placeholder 2">
            <a:extLst>
              <a:ext uri="{FF2B5EF4-FFF2-40B4-BE49-F238E27FC236}">
                <a16:creationId xmlns:a16="http://schemas.microsoft.com/office/drawing/2014/main" id="{0832B109-6756-44FD-88A4-5EF169AC08EE}"/>
              </a:ext>
            </a:extLst>
          </p:cNvPr>
          <p:cNvSpPr>
            <a:spLocks noGrp="1"/>
          </p:cNvSpPr>
          <p:nvPr>
            <p:ph sz="quarter" idx="10"/>
          </p:nvPr>
        </p:nvSpPr>
        <p:spPr/>
        <p:txBody>
          <a:bodyPr/>
          <a:lstStyle/>
          <a:p>
            <a:pPr marL="347472" indent="-347472">
              <a:lnSpc>
                <a:spcPct val="100000"/>
              </a:lnSpc>
              <a:spcBef>
                <a:spcPts val="200"/>
              </a:spcBef>
            </a:pPr>
            <a:r>
              <a:rPr lang="en-US" sz="1800" b="1" dirty="0"/>
              <a:t>Routine vaccination</a:t>
            </a:r>
            <a:endParaRPr lang="en-US" sz="1800" b="1" dirty="0">
              <a:solidFill>
                <a:srgbClr val="FFFFCC"/>
              </a:solidFill>
            </a:endParaRPr>
          </a:p>
          <a:p>
            <a:pPr marL="347472" indent="-347472">
              <a:lnSpc>
                <a:spcPct val="100000"/>
              </a:lnSpc>
              <a:spcBef>
                <a:spcPts val="200"/>
              </a:spcBef>
              <a:buFontTx/>
              <a:buChar char="•"/>
            </a:pPr>
            <a:r>
              <a:rPr lang="en-US" sz="1800" dirty="0"/>
              <a:t>Administer a 2-dose series (Heplisav-B at least 4 weeks apart,), a 3-dose series (Engerix-B, PreHevbrio, or Recombivax HB at 0, 1, and 6 months), or a 3-dose HepA-HepB series (Twinrix at 0, 1, and 6 months) for </a:t>
            </a:r>
            <a:r>
              <a:rPr lang="en-US" sz="1800" b="1" dirty="0"/>
              <a:t>all adults ages 19 through 59 years and 60 years or older with known risk factors for HepB or who request HepB vaccination</a:t>
            </a:r>
          </a:p>
          <a:p>
            <a:pPr marL="347472" indent="-347472">
              <a:lnSpc>
                <a:spcPct val="100000"/>
              </a:lnSpc>
              <a:spcBef>
                <a:spcPts val="200"/>
              </a:spcBef>
              <a:buFontTx/>
              <a:buChar char="•"/>
            </a:pPr>
            <a:r>
              <a:rPr lang="en-US" sz="1800" dirty="0"/>
              <a:t>A 4-dose series of HepA-HepB (Twinrix) may be administered at an accelerated schedule of 3 doses at 0, 7, and 21–30 days, followed by a booster dose at 12 months</a:t>
            </a:r>
          </a:p>
          <a:p>
            <a:pPr marL="347472" indent="-347472">
              <a:lnSpc>
                <a:spcPct val="100000"/>
              </a:lnSpc>
              <a:spcBef>
                <a:spcPts val="200"/>
              </a:spcBef>
              <a:buFontTx/>
              <a:buChar char="•"/>
            </a:pPr>
            <a:r>
              <a:rPr lang="en-US" sz="1800" dirty="0"/>
              <a:t>Based on shared clinical decision making, </a:t>
            </a:r>
            <a:r>
              <a:rPr lang="en-US" sz="1800" b="1" dirty="0"/>
              <a:t>adults 60 years or older without known risk factors or diabetes may </a:t>
            </a:r>
            <a:r>
              <a:rPr lang="en-US" sz="1800" dirty="0"/>
              <a:t>receive a 2-, 3-, or 4-dose series. </a:t>
            </a:r>
          </a:p>
          <a:p>
            <a:pPr marL="347472" indent="-347472">
              <a:lnSpc>
                <a:spcPct val="100000"/>
              </a:lnSpc>
              <a:spcBef>
                <a:spcPts val="200"/>
              </a:spcBef>
              <a:buFontTx/>
              <a:buChar char="•"/>
            </a:pPr>
            <a:endParaRPr lang="en-US" sz="1800" dirty="0"/>
          </a:p>
          <a:p>
            <a:pPr>
              <a:lnSpc>
                <a:spcPct val="100000"/>
              </a:lnSpc>
              <a:spcBef>
                <a:spcPts val="200"/>
              </a:spcBef>
            </a:pPr>
            <a:r>
              <a:rPr lang="en-US" sz="1800" b="1" dirty="0"/>
              <a:t>Special situations</a:t>
            </a:r>
          </a:p>
          <a:p>
            <a:pPr marL="347472" indent="-347472">
              <a:lnSpc>
                <a:spcPct val="100000"/>
              </a:lnSpc>
              <a:spcBef>
                <a:spcPts val="200"/>
              </a:spcBef>
              <a:buFontTx/>
              <a:buChar char="•"/>
            </a:pPr>
            <a:r>
              <a:rPr lang="en-US" sz="1800" dirty="0"/>
              <a:t>A </a:t>
            </a:r>
            <a:r>
              <a:rPr lang="en-US" sz="1800" b="1" dirty="0"/>
              <a:t>3- dose series </a:t>
            </a:r>
            <a:r>
              <a:rPr lang="en-US" sz="1800" dirty="0"/>
              <a:t>of Recombivax HB at 0, 1, and 6 months or a </a:t>
            </a:r>
            <a:r>
              <a:rPr lang="en-US" sz="1800" b="1" dirty="0"/>
              <a:t>4-dose series </a:t>
            </a:r>
            <a:r>
              <a:rPr lang="en-US" sz="1800" dirty="0"/>
              <a:t>of Engerix-B may be administered at 0, 1, 2, and 6 months for persons on dialysis</a:t>
            </a:r>
          </a:p>
          <a:p>
            <a:pPr marL="285750" indent="-285750">
              <a:lnSpc>
                <a:spcPct val="100000"/>
              </a:lnSpc>
              <a:spcBef>
                <a:spcPts val="200"/>
              </a:spcBef>
              <a:buFont typeface="Arial" panose="020B0604020202020204" pitchFamily="34" charset="0"/>
              <a:buChar char="•"/>
            </a:pPr>
            <a:r>
              <a:rPr lang="en-US" sz="1800" b="1" dirty="0"/>
              <a:t>Heplisav-B and PreHevbrio are not recommended in pregnancy due to lack of safety data in pregnant persons</a:t>
            </a:r>
          </a:p>
          <a:p>
            <a:pPr marL="285750" indent="-285750">
              <a:lnSpc>
                <a:spcPct val="100000"/>
              </a:lnSpc>
              <a:spcBef>
                <a:spcPts val="200"/>
              </a:spcBef>
              <a:buFont typeface="Arial" panose="020B0604020202020204" pitchFamily="34" charset="0"/>
              <a:buChar char="•"/>
            </a:pPr>
            <a:endParaRPr lang="en-US" sz="1800" dirty="0"/>
          </a:p>
          <a:p>
            <a:pPr>
              <a:lnSpc>
                <a:spcPct val="100000"/>
              </a:lnSpc>
              <a:spcBef>
                <a:spcPts val="200"/>
              </a:spcBef>
            </a:pPr>
            <a:endParaRPr lang="en-US" sz="1800" b="1" dirty="0"/>
          </a:p>
          <a:p>
            <a:endParaRPr lang="en-US" dirty="0"/>
          </a:p>
        </p:txBody>
      </p:sp>
      <p:sp>
        <p:nvSpPr>
          <p:cNvPr id="4" name="Text Placeholder 3">
            <a:extLst>
              <a:ext uri="{FF2B5EF4-FFF2-40B4-BE49-F238E27FC236}">
                <a16:creationId xmlns:a16="http://schemas.microsoft.com/office/drawing/2014/main" id="{B182CE32-41E3-4D83-81BE-376600263782}"/>
              </a:ext>
            </a:extLst>
          </p:cNvPr>
          <p:cNvSpPr>
            <a:spLocks noGrp="1"/>
          </p:cNvSpPr>
          <p:nvPr>
            <p:ph type="body" sz="quarter" idx="11"/>
          </p:nvPr>
        </p:nvSpPr>
        <p:spPr>
          <a:xfrm>
            <a:off x="838199" y="6332276"/>
            <a:ext cx="10515599" cy="280348"/>
          </a:xfrm>
        </p:spPr>
        <p:txBody>
          <a:bodyPr/>
          <a:lstStyle/>
          <a:p>
            <a:r>
              <a:rPr lang="en-US" sz="1000" i="0" u="sng" dirty="0">
                <a:effectLst/>
                <a:latin typeface="Segoe UI" panose="020B0502040204020203" pitchFamily="34" charset="0"/>
                <a:cs typeface="Segoe UI" panose="020B0502040204020203" pitchFamily="34" charset="0"/>
                <a:hlinkClick r:id="rId4"/>
              </a:rPr>
              <a:t>https://www.cdc.gov/vaccines/schedules/hcp/imz/adult.html</a:t>
            </a:r>
            <a:endParaRPr lang="en-US" dirty="0"/>
          </a:p>
        </p:txBody>
      </p:sp>
    </p:spTree>
    <p:extLst>
      <p:ext uri="{BB962C8B-B14F-4D97-AF65-F5344CB8AC3E}">
        <p14:creationId xmlns:p14="http://schemas.microsoft.com/office/powerpoint/2010/main" val="3657074579"/>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EB71-8AEE-4477-A923-459FE0112354}"/>
              </a:ext>
            </a:extLst>
          </p:cNvPr>
          <p:cNvSpPr>
            <a:spLocks noGrp="1"/>
          </p:cNvSpPr>
          <p:nvPr>
            <p:ph type="title"/>
          </p:nvPr>
        </p:nvSpPr>
        <p:spPr/>
        <p:txBody>
          <a:bodyPr/>
          <a:lstStyle/>
          <a:p>
            <a:r>
              <a:rPr lang="en-US" dirty="0"/>
              <a:t>HPV Vaccine in Adults 27-45 Years Old</a:t>
            </a:r>
          </a:p>
        </p:txBody>
      </p:sp>
      <p:sp>
        <p:nvSpPr>
          <p:cNvPr id="3" name="Content Placeholder 2">
            <a:extLst>
              <a:ext uri="{FF2B5EF4-FFF2-40B4-BE49-F238E27FC236}">
                <a16:creationId xmlns:a16="http://schemas.microsoft.com/office/drawing/2014/main" id="{6DC2CA76-E4DE-4BA6-93F6-B2027D4FA32B}"/>
              </a:ext>
            </a:extLst>
          </p:cNvPr>
          <p:cNvSpPr>
            <a:spLocks noGrp="1"/>
          </p:cNvSpPr>
          <p:nvPr>
            <p:ph sz="quarter" idx="10"/>
          </p:nvPr>
        </p:nvSpPr>
        <p:spPr/>
        <p:txBody>
          <a:bodyPr/>
          <a:lstStyle/>
          <a:p>
            <a:pPr>
              <a:lnSpc>
                <a:spcPct val="100000"/>
              </a:lnSpc>
              <a:spcBef>
                <a:spcPts val="200"/>
              </a:spcBef>
            </a:pPr>
            <a:r>
              <a:rPr lang="en-US" b="1" dirty="0"/>
              <a:t>Shared clinical decision-making</a:t>
            </a:r>
          </a:p>
          <a:p>
            <a:pPr marL="342900" indent="-342900">
              <a:lnSpc>
                <a:spcPct val="100000"/>
              </a:lnSpc>
              <a:spcBef>
                <a:spcPts val="200"/>
              </a:spcBef>
              <a:buFont typeface="Arial" panose="020B0604020202020204" pitchFamily="34" charset="0"/>
              <a:buChar char="•"/>
            </a:pPr>
            <a:r>
              <a:rPr lang="en-US" b="1" dirty="0"/>
              <a:t>For adults ages 27-45 years</a:t>
            </a:r>
            <a:r>
              <a:rPr lang="en-US" dirty="0"/>
              <a:t>, complete a 2- or 3-dose series, based on shared clinical decision-making, depending on age at initial vaccination</a:t>
            </a:r>
          </a:p>
          <a:p>
            <a:pPr marL="342900" indent="-342900">
              <a:buFont typeface="Arial" panose="020B0604020202020204" pitchFamily="34" charset="0"/>
              <a:buChar char="•"/>
            </a:pPr>
            <a:endParaRPr lang="en-US" b="1" dirty="0"/>
          </a:p>
          <a:p>
            <a:r>
              <a:rPr lang="en-US" b="1" dirty="0"/>
              <a:t>Special situations</a:t>
            </a:r>
          </a:p>
          <a:p>
            <a:pPr marL="342900" indent="-342900">
              <a:buFont typeface="Arial" panose="020B0604020202020204" pitchFamily="34" charset="0"/>
              <a:buChar char="•"/>
            </a:pPr>
            <a:r>
              <a:rPr lang="en-US" dirty="0"/>
              <a:t>Administer 3-dose series, for immunocompromising conditions, including HIV (even for people who initiate series at 9-14 years of age)</a:t>
            </a:r>
          </a:p>
          <a:p>
            <a:endParaRPr lang="en-US" b="1" dirty="0"/>
          </a:p>
          <a:p>
            <a:r>
              <a:rPr lang="en-US" b="1" dirty="0"/>
              <a:t>***HPV vaccines are not licensed for use in persons older than 45 years of age***</a:t>
            </a:r>
          </a:p>
          <a:p>
            <a:endParaRPr lang="en-US" dirty="0"/>
          </a:p>
        </p:txBody>
      </p:sp>
      <p:sp>
        <p:nvSpPr>
          <p:cNvPr id="4" name="Text Placeholder 3">
            <a:extLst>
              <a:ext uri="{FF2B5EF4-FFF2-40B4-BE49-F238E27FC236}">
                <a16:creationId xmlns:a16="http://schemas.microsoft.com/office/drawing/2014/main" id="{E2B455A7-CC19-480E-AB49-3FC28DA62CAC}"/>
              </a:ext>
            </a:extLst>
          </p:cNvPr>
          <p:cNvSpPr>
            <a:spLocks noGrp="1"/>
          </p:cNvSpPr>
          <p:nvPr>
            <p:ph type="body" sz="quarter" idx="11"/>
          </p:nvPr>
        </p:nvSpPr>
        <p:spPr>
          <a:xfrm>
            <a:off x="838200" y="6332276"/>
            <a:ext cx="5562600" cy="280348"/>
          </a:xfrm>
        </p:spPr>
        <p:txBody>
          <a:bodyPr/>
          <a:lstStyle/>
          <a:p>
            <a:r>
              <a:rPr lang="en-US" sz="1000" dirty="0">
                <a:latin typeface="Segoe UI" panose="020B0502040204020203" pitchFamily="34" charset="0"/>
                <a:cs typeface="Segoe UI" panose="020B0502040204020203" pitchFamily="34" charset="0"/>
              </a:rPr>
              <a:t>MMWR / August 16, 2019 / 68(32);698–702     </a:t>
            </a:r>
            <a:r>
              <a:rPr lang="en-US" sz="1000" i="0" u="sng" dirty="0">
                <a:effectLst/>
                <a:latin typeface="Segoe UI" panose="020B0502040204020203" pitchFamily="34" charset="0"/>
                <a:cs typeface="Segoe UI" panose="020B0502040204020203" pitchFamily="34" charset="0"/>
                <a:hlinkClick r:id="rId3"/>
              </a:rPr>
              <a:t>https://www.cdc.gov/vaccines/schedules/hcp/imz/adult.html</a:t>
            </a:r>
            <a:endParaRPr lang="en-US" sz="1000" dirty="0"/>
          </a:p>
          <a:p>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540353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A9A2-74BE-78EF-B6BA-FEFF826576C3}"/>
              </a:ext>
            </a:extLst>
          </p:cNvPr>
          <p:cNvSpPr>
            <a:spLocks noGrp="1"/>
          </p:cNvSpPr>
          <p:nvPr>
            <p:ph type="title"/>
          </p:nvPr>
        </p:nvSpPr>
        <p:spPr/>
        <p:txBody>
          <a:bodyPr/>
          <a:lstStyle/>
          <a:p>
            <a:r>
              <a:rPr lang="en-US" dirty="0"/>
              <a:t>Influenza Vaccines</a:t>
            </a:r>
          </a:p>
        </p:txBody>
      </p:sp>
      <p:sp>
        <p:nvSpPr>
          <p:cNvPr id="3" name="Content Placeholder 2">
            <a:extLst>
              <a:ext uri="{FF2B5EF4-FFF2-40B4-BE49-F238E27FC236}">
                <a16:creationId xmlns:a16="http://schemas.microsoft.com/office/drawing/2014/main" id="{381F6D36-E5C7-5D4E-ED52-35876246247A}"/>
              </a:ext>
            </a:extLst>
          </p:cNvPr>
          <p:cNvSpPr>
            <a:spLocks noGrp="1"/>
          </p:cNvSpPr>
          <p:nvPr>
            <p:ph sz="quarter" idx="10"/>
          </p:nvPr>
        </p:nvSpPr>
        <p:spPr/>
        <p:txBody>
          <a:bodyPr/>
          <a:lstStyle/>
          <a:p>
            <a:r>
              <a:rPr lang="en-US" sz="2000" b="1" dirty="0"/>
              <a:t>Routine vaccination</a:t>
            </a:r>
          </a:p>
          <a:p>
            <a:pPr marL="342900" indent="-342900">
              <a:buFont typeface="Arial" panose="020B0604020202020204" pitchFamily="34" charset="0"/>
              <a:buChar char="•"/>
            </a:pPr>
            <a:r>
              <a:rPr lang="en-US" sz="2000" dirty="0"/>
              <a:t>Administer</a:t>
            </a:r>
            <a:r>
              <a:rPr lang="en-US" sz="2000" b="1" dirty="0"/>
              <a:t> 1 dose </a:t>
            </a:r>
            <a:r>
              <a:rPr lang="en-US" sz="2000" dirty="0"/>
              <a:t>of any influenza vaccine appropriate for age and health status annually to </a:t>
            </a:r>
            <a:r>
              <a:rPr lang="en-US" sz="2000" b="1" dirty="0"/>
              <a:t>adults 19 years and older</a:t>
            </a:r>
            <a:endParaRPr lang="en-US" sz="2000" dirty="0"/>
          </a:p>
          <a:p>
            <a:pPr marL="342900" indent="-342900">
              <a:buFont typeface="Arial" panose="020B0604020202020204" pitchFamily="34" charset="0"/>
              <a:buChar char="•"/>
            </a:pPr>
            <a:r>
              <a:rPr lang="en-US" sz="2000" dirty="0"/>
              <a:t>For </a:t>
            </a:r>
            <a:r>
              <a:rPr lang="en-US" sz="2000" b="1" dirty="0"/>
              <a:t>ages 65 years or older</a:t>
            </a:r>
            <a:r>
              <a:rPr lang="en-US" sz="2000" dirty="0"/>
              <a:t>: Any one of quadrivalent high-dose inactivated influenza vaccine (HDIIV4), quadrivalent recombinant influenza vaccine (RIV4), or quadrivalent adjuvanted inactivated influenza vaccine (aIIV4) is preferred</a:t>
            </a:r>
          </a:p>
          <a:p>
            <a:r>
              <a:rPr lang="en-US" sz="2000" b="1" dirty="0"/>
              <a:t>Special situations </a:t>
            </a:r>
          </a:p>
          <a:p>
            <a:pPr marL="342900" indent="-342900">
              <a:buFont typeface="Arial" panose="020B0604020202020204" pitchFamily="34" charset="0"/>
              <a:buChar char="•"/>
            </a:pPr>
            <a:r>
              <a:rPr lang="en-US" sz="2000" b="1" dirty="0"/>
              <a:t>Do not administer LAIV4 </a:t>
            </a:r>
            <a:r>
              <a:rPr lang="en-US" sz="2000" dirty="0"/>
              <a:t>to close contacts of severely immunosuppressed persons who require a protected environment. </a:t>
            </a:r>
            <a:r>
              <a:rPr lang="en-US" sz="2000" i="1" dirty="0"/>
              <a:t>If given, contact with/caring for such immunosuppressed persons should be avoided for 7 days after vaccination</a:t>
            </a:r>
          </a:p>
        </p:txBody>
      </p:sp>
      <p:sp>
        <p:nvSpPr>
          <p:cNvPr id="4" name="Text Placeholder 3">
            <a:extLst>
              <a:ext uri="{FF2B5EF4-FFF2-40B4-BE49-F238E27FC236}">
                <a16:creationId xmlns:a16="http://schemas.microsoft.com/office/drawing/2014/main" id="{2C7647C0-1B0C-63A5-BF06-AA537E1F0721}"/>
              </a:ext>
            </a:extLst>
          </p:cNvPr>
          <p:cNvSpPr>
            <a:spLocks noGrp="1"/>
          </p:cNvSpPr>
          <p:nvPr>
            <p:ph type="body" sz="quarter" idx="11"/>
          </p:nvPr>
        </p:nvSpPr>
        <p:spPr>
          <a:xfrm>
            <a:off x="838199" y="6332276"/>
            <a:ext cx="3948953" cy="280348"/>
          </a:xfrm>
        </p:spPr>
        <p:txBody>
          <a:bodyPr/>
          <a:lstStyle/>
          <a:p>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73851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450D-CBA6-49E5-BA8A-A2A24E8F870F}"/>
              </a:ext>
            </a:extLst>
          </p:cNvPr>
          <p:cNvSpPr>
            <a:spLocks noGrp="1"/>
          </p:cNvSpPr>
          <p:nvPr>
            <p:ph type="title"/>
          </p:nvPr>
        </p:nvSpPr>
        <p:spPr/>
        <p:txBody>
          <a:bodyPr/>
          <a:lstStyle/>
          <a:p>
            <a:r>
              <a:rPr lang="en-US" dirty="0"/>
              <a:t>Measles, Mumps, Rubella</a:t>
            </a:r>
          </a:p>
        </p:txBody>
      </p:sp>
      <p:sp>
        <p:nvSpPr>
          <p:cNvPr id="3" name="Content Placeholder 2">
            <a:extLst>
              <a:ext uri="{FF2B5EF4-FFF2-40B4-BE49-F238E27FC236}">
                <a16:creationId xmlns:a16="http://schemas.microsoft.com/office/drawing/2014/main" id="{211A1A06-CFF1-4977-B387-A7CE1A7A1D95}"/>
              </a:ext>
            </a:extLst>
          </p:cNvPr>
          <p:cNvSpPr>
            <a:spLocks noGrp="1"/>
          </p:cNvSpPr>
          <p:nvPr>
            <p:ph sz="quarter" idx="10"/>
          </p:nvPr>
        </p:nvSpPr>
        <p:spPr/>
        <p:txBody>
          <a:bodyPr/>
          <a:lstStyle/>
          <a:p>
            <a:pPr marL="347472" indent="-347472">
              <a:lnSpc>
                <a:spcPct val="100000"/>
              </a:lnSpc>
              <a:spcBef>
                <a:spcPts val="200"/>
              </a:spcBef>
            </a:pPr>
            <a:r>
              <a:rPr lang="en-US" sz="1800" b="1" dirty="0">
                <a:latin typeface="Segoe UI" panose="020B0502040204020203" pitchFamily="34" charset="0"/>
                <a:cs typeface="Segoe UI" panose="020B0502040204020203" pitchFamily="34" charset="0"/>
              </a:rPr>
              <a:t>Routine </a:t>
            </a:r>
            <a:r>
              <a:rPr lang="en-US" sz="1800" b="1" dirty="0"/>
              <a:t>vaccination</a:t>
            </a:r>
            <a:endParaRPr lang="en-US" sz="1800" b="1" dirty="0">
              <a:latin typeface="Segoe UI" panose="020B0502040204020203" pitchFamily="34" charset="0"/>
              <a:cs typeface="Segoe UI" panose="020B0502040204020203" pitchFamily="34" charset="0"/>
            </a:endParaRP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cs typeface="Segoe UI" panose="020B0502040204020203" pitchFamily="34" charset="0"/>
              </a:rPr>
              <a:t>1 dose for persons with no evidence of immunity to measles, mumps, or rubella</a:t>
            </a: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cs typeface="Segoe UI" panose="020B0502040204020203" pitchFamily="34" charset="0"/>
              </a:rPr>
              <a:t>ACIP considers evidence of immunity to MMR if born before 1957, documentation of receipt of MMR vaccine, or laboratory evidence of immunity or disease (diagnosis of disease without lab confirmation is not considered evidence)</a:t>
            </a:r>
          </a:p>
          <a:p>
            <a:pPr>
              <a:lnSpc>
                <a:spcPct val="100000"/>
              </a:lnSpc>
              <a:spcBef>
                <a:spcPts val="200"/>
              </a:spcBef>
            </a:pPr>
            <a:endParaRPr lang="en-US" sz="1800" b="1" dirty="0"/>
          </a:p>
          <a:p>
            <a:pPr>
              <a:lnSpc>
                <a:spcPct val="100000"/>
              </a:lnSpc>
              <a:spcBef>
                <a:spcPts val="200"/>
              </a:spcBef>
            </a:pPr>
            <a:r>
              <a:rPr lang="en-US" sz="1800" b="1" dirty="0"/>
              <a:t>Special situations</a:t>
            </a:r>
            <a:endParaRPr lang="en-US" sz="1800" b="1" dirty="0">
              <a:latin typeface="Segoe UI" panose="020B0502040204020203" pitchFamily="34" charset="0"/>
              <a:cs typeface="Segoe UI" panose="020B0502040204020203" pitchFamily="34" charset="0"/>
            </a:endParaRP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cs typeface="Segoe UI" panose="020B0502040204020203" pitchFamily="34" charset="0"/>
              </a:rPr>
              <a:t>MMR is contraindicated during pregnancy and in persons with severe immunocompromising conditions </a:t>
            </a:r>
          </a:p>
          <a:p>
            <a:pPr marL="347472" indent="-347472">
              <a:lnSpc>
                <a:spcPct val="100000"/>
              </a:lnSpc>
              <a:spcBef>
                <a:spcPts val="200"/>
              </a:spcBef>
              <a:buFont typeface="Arial" panose="020B0604020202020204" pitchFamily="34" charset="0"/>
              <a:buChar char="•"/>
            </a:pPr>
            <a:r>
              <a:rPr lang="en-US" sz="1800" b="1" dirty="0">
                <a:latin typeface="Segoe UI" panose="020B0502040204020203" pitchFamily="34" charset="0"/>
                <a:cs typeface="Segoe UI" panose="020B0502040204020203" pitchFamily="34" charset="0"/>
              </a:rPr>
              <a:t>1 dose </a:t>
            </a:r>
            <a:r>
              <a:rPr lang="en-US" sz="1800" dirty="0">
                <a:latin typeface="Segoe UI" panose="020B0502040204020203" pitchFamily="34" charset="0"/>
                <a:cs typeface="Segoe UI" panose="020B0502040204020203" pitchFamily="34" charset="0"/>
              </a:rPr>
              <a:t>(if previously received 1 dose of MMR) or nonpregnant persons of childbearing age not previously immunized, or </a:t>
            </a:r>
            <a:r>
              <a:rPr lang="en-US" sz="1800" b="1" dirty="0">
                <a:latin typeface="Segoe UI" panose="020B0502040204020203" pitchFamily="34" charset="0"/>
                <a:cs typeface="Segoe UI" panose="020B0502040204020203" pitchFamily="34" charset="0"/>
              </a:rPr>
              <a:t>2-dose series </a:t>
            </a:r>
            <a:r>
              <a:rPr lang="en-US" sz="1800" dirty="0">
                <a:latin typeface="Segoe UI" panose="020B0502040204020203" pitchFamily="34" charset="0"/>
                <a:cs typeface="Segoe UI" panose="020B0502040204020203" pitchFamily="34" charset="0"/>
              </a:rPr>
              <a:t>at least 4 weeks apart, for college students, international travelers, and household or close personal contacts of immunocompromised persons, not previously immunized</a:t>
            </a:r>
          </a:p>
          <a:p>
            <a:pPr marL="347472" indent="-347472">
              <a:lnSpc>
                <a:spcPct val="100000"/>
              </a:lnSpc>
              <a:spcBef>
                <a:spcPts val="200"/>
              </a:spcBef>
              <a:buFont typeface="Arial" panose="020B0604020202020204" pitchFamily="34" charset="0"/>
              <a:buChar char="•"/>
            </a:pPr>
            <a:r>
              <a:rPr lang="en-US" sz="1800" b="1" dirty="0"/>
              <a:t>Refer to schedule and notes for guidance when vaccinating healthcare personnel, or other medical indications</a:t>
            </a:r>
          </a:p>
          <a:p>
            <a:pPr marL="347472" indent="-347472">
              <a:lnSpc>
                <a:spcPct val="100000"/>
              </a:lnSpc>
              <a:spcBef>
                <a:spcPts val="200"/>
              </a:spcBef>
              <a:buFont typeface="Arial" panose="020B0604020202020204" pitchFamily="34" charset="0"/>
              <a:buChar char="•"/>
            </a:pPr>
            <a:endParaRPr lang="en-US" sz="1800" dirty="0">
              <a:latin typeface="Segoe UI" panose="020B0502040204020203" pitchFamily="34" charset="0"/>
              <a:cs typeface="Segoe UI" panose="020B0502040204020203" pitchFamily="34" charset="0"/>
            </a:endParaRPr>
          </a:p>
          <a:p>
            <a:pPr marL="347472" indent="-347472">
              <a:lnSpc>
                <a:spcPct val="100000"/>
              </a:lnSpc>
              <a:spcBef>
                <a:spcPts val="200"/>
              </a:spcBef>
            </a:pPr>
            <a:endParaRPr lang="en-US" sz="1800" b="1" dirty="0">
              <a:latin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C91E9F18-A8C9-4486-8D3A-CC4A64D2F45A}"/>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i="0" dirty="0">
                <a:effectLst/>
                <a:latin typeface="Segoe UI" panose="020B0502040204020203" pitchFamily="34" charset="0"/>
                <a:cs typeface="Segoe UI" panose="020B0502040204020203" pitchFamily="34" charset="0"/>
                <a:hlinkClick r:id="rId4"/>
              </a:rPr>
              <a:t>https://www.cdc.gov/vaccines/schedules/hcp/imz/adult.html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597331499"/>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00CE10-4BCE-9C9A-6B1D-281FD115B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493B6-71E3-6A6E-D9CB-75DD3D1468AA}"/>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Serogroup A, C, W, Y Meningococcal Vaccines</a:t>
            </a:r>
            <a:endParaRPr lang="en-US" dirty="0"/>
          </a:p>
        </p:txBody>
      </p:sp>
      <p:sp>
        <p:nvSpPr>
          <p:cNvPr id="3" name="Content Placeholder 2">
            <a:extLst>
              <a:ext uri="{FF2B5EF4-FFF2-40B4-BE49-F238E27FC236}">
                <a16:creationId xmlns:a16="http://schemas.microsoft.com/office/drawing/2014/main" id="{18CB666F-FBAB-4EEB-414F-01E7FBFC33C0}"/>
              </a:ext>
            </a:extLst>
          </p:cNvPr>
          <p:cNvSpPr>
            <a:spLocks noGrp="1"/>
          </p:cNvSpPr>
          <p:nvPr>
            <p:ph sz="quarter" idx="10"/>
          </p:nvPr>
        </p:nvSpPr>
        <p:spPr/>
        <p:txBody>
          <a:bodyPr/>
          <a:lstStyle/>
          <a:p>
            <a:pPr>
              <a:lnSpc>
                <a:spcPct val="100000"/>
              </a:lnSpc>
              <a:spcBef>
                <a:spcPts val="200"/>
              </a:spcBef>
            </a:pPr>
            <a:r>
              <a:rPr lang="en-US" sz="2000" b="1" dirty="0">
                <a:latin typeface="Segoe UI" panose="020B0502040204020203" pitchFamily="34" charset="0"/>
                <a:ea typeface="Segoe UI" panose="020B0502040204020203" pitchFamily="34" charset="0"/>
                <a:cs typeface="Segoe UI" panose="020B0502040204020203" pitchFamily="34" charset="0"/>
              </a:rPr>
              <a:t>Special situations</a:t>
            </a:r>
          </a:p>
          <a:p>
            <a:pPr marL="342900" indent="-342900">
              <a:lnSpc>
                <a:spcPct val="100000"/>
              </a:lnSpc>
              <a:spcBef>
                <a:spcPts val="200"/>
              </a:spcBef>
              <a:buFont typeface="Arial" panose="020B0604020202020204" pitchFamily="34" charset="0"/>
              <a:buChar char="•"/>
            </a:pPr>
            <a:r>
              <a:rPr lang="en-US" sz="2000" dirty="0">
                <a:ea typeface="Segoe UI" panose="020B0502040204020203" pitchFamily="34" charset="0"/>
              </a:rPr>
              <a:t>2-dose series (minimum interval of 8 weeks) for persons with certain medical conditions</a:t>
            </a:r>
          </a:p>
          <a:p>
            <a:pPr marL="342900" indent="-342900">
              <a:lnSpc>
                <a:spcPct val="100000"/>
              </a:lnSpc>
              <a:spcBef>
                <a:spcPts val="200"/>
              </a:spcBef>
              <a:buFont typeface="Arial" panose="020B0604020202020204" pitchFamily="34" charset="0"/>
              <a:buChar char="•"/>
            </a:pPr>
            <a:r>
              <a:rPr lang="en-US" sz="2000" dirty="0">
                <a:ea typeface="Segoe UI" panose="020B0502040204020203" pitchFamily="34" charset="0"/>
              </a:rPr>
              <a:t>1 dose for persons traveling to hyperendemic or epidemic countries and/or microbiologists</a:t>
            </a:r>
          </a:p>
          <a:p>
            <a:pPr marL="342900" indent="-342900">
              <a:lnSpc>
                <a:spcPct val="100000"/>
              </a:lnSpc>
              <a:spcBef>
                <a:spcPts val="200"/>
              </a:spcBef>
              <a:buFont typeface="Arial" panose="020B0604020202020204" pitchFamily="34" charset="0"/>
              <a:buChar char="•"/>
            </a:pPr>
            <a:r>
              <a:rPr lang="en-US" sz="2000" dirty="0">
                <a:ea typeface="Segoe UI" panose="020B0502040204020203" pitchFamily="34" charset="0"/>
              </a:rPr>
              <a:t>1 dose for first year college students who live in residential housing (if not previously vaccinated at age 16 years or older) or military recruits</a:t>
            </a:r>
          </a:p>
          <a:p>
            <a:pPr>
              <a:lnSpc>
                <a:spcPct val="100000"/>
              </a:lnSpc>
              <a:spcBef>
                <a:spcPts val="200"/>
              </a:spcBef>
            </a:pPr>
            <a:endParaRPr lang="en-US" sz="20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US" sz="2000" b="1" dirty="0">
                <a:latin typeface="Segoe UI" panose="020B0502040204020203" pitchFamily="34" charset="0"/>
                <a:ea typeface="Segoe UI" panose="020B0502040204020203" pitchFamily="34" charset="0"/>
                <a:cs typeface="Segoe UI" panose="020B0502040204020203" pitchFamily="34" charset="0"/>
              </a:rPr>
              <a:t>MenACWY vaccines may be administered simultaneously with MenB vaccines if indicated, but at different anatomical sites, if feasible</a:t>
            </a:r>
          </a:p>
          <a:p>
            <a:pPr marL="342900" indent="-342900">
              <a:lnSpc>
                <a:spcPct val="100000"/>
              </a:lnSpc>
              <a:spcBef>
                <a:spcPts val="200"/>
              </a:spcBef>
              <a:buFont typeface="Arial" panose="020B0604020202020204" pitchFamily="34" charset="0"/>
              <a:buChar char="•"/>
            </a:pPr>
            <a:endParaRPr lang="en-US" sz="2000" b="1" dirty="0">
              <a:ea typeface="Segoe UI" panose="020B0502040204020203" pitchFamily="34" charset="0"/>
            </a:endParaRPr>
          </a:p>
          <a:p>
            <a:pPr>
              <a:lnSpc>
                <a:spcPct val="100000"/>
              </a:lnSpc>
              <a:spcBef>
                <a:spcPts val="200"/>
              </a:spcBef>
            </a:pPr>
            <a:r>
              <a:rPr lang="en-US" sz="2000" b="1" dirty="0">
                <a:ea typeface="Segoe UI" panose="020B0502040204020203" pitchFamily="34" charset="0"/>
              </a:rPr>
              <a:t>People 10 years or older may receive a single dose of Penbraya as an alternative to separate administration of MenACWY and MenB when both vaccines are indicated and would be given on the same clinic day</a:t>
            </a:r>
          </a:p>
          <a:p>
            <a:pPr marL="342900" indent="-342900">
              <a:lnSpc>
                <a:spcPct val="100000"/>
              </a:lnSpc>
              <a:spcBef>
                <a:spcPts val="200"/>
              </a:spcBef>
              <a:buFont typeface="Arial" panose="020B0604020202020204" pitchFamily="34" charset="0"/>
              <a:buChar char="•"/>
            </a:pPr>
            <a:endParaRPr lang="en-US" sz="2200" b="1"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EABFA3ED-A761-F3CB-7F53-31255FBB4051}"/>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September 25, 2020 / 69(9);1-41     </a:t>
            </a:r>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492635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7F25-161F-44AB-AECB-DA15270410B4}"/>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Vaccines</a:t>
            </a:r>
            <a:endParaRPr lang="en-US" dirty="0"/>
          </a:p>
        </p:txBody>
      </p:sp>
      <p:sp>
        <p:nvSpPr>
          <p:cNvPr id="3" name="Content Placeholder 2">
            <a:extLst>
              <a:ext uri="{FF2B5EF4-FFF2-40B4-BE49-F238E27FC236}">
                <a16:creationId xmlns:a16="http://schemas.microsoft.com/office/drawing/2014/main" id="{D7C76601-6B83-4E11-97D3-DCA37F191541}"/>
              </a:ext>
            </a:extLst>
          </p:cNvPr>
          <p:cNvSpPr>
            <a:spLocks noGrp="1"/>
          </p:cNvSpPr>
          <p:nvPr>
            <p:ph sz="quarter" idx="10"/>
          </p:nvPr>
        </p:nvSpPr>
        <p:spPr/>
        <p:txBody>
          <a:bodyPr/>
          <a:lstStyle/>
          <a:p>
            <a:pPr>
              <a:lnSpc>
                <a:spcPct val="110000"/>
              </a:lnSpc>
              <a:spcBef>
                <a:spcPts val="200"/>
              </a:spcBef>
            </a:pPr>
            <a:r>
              <a:rPr lang="en-US" sz="1800" b="1" dirty="0">
                <a:ea typeface="Segoe UI" panose="020B0502040204020203" pitchFamily="34" charset="0"/>
              </a:rPr>
              <a:t>Shared clinical decision-making for MenB</a:t>
            </a:r>
          </a:p>
          <a:p>
            <a:pPr marL="347472" indent="-347472">
              <a:lnSpc>
                <a:spcPct val="120000"/>
              </a:lnSpc>
              <a:spcBef>
                <a:spcPts val="200"/>
              </a:spcBef>
              <a:buFont typeface="Arial" panose="020B0604020202020204" pitchFamily="34" charset="0"/>
              <a:buChar char="•"/>
            </a:pPr>
            <a:r>
              <a:rPr lang="en-US" sz="1800" dirty="0">
                <a:ea typeface="Segoe UI" panose="020B0502040204020203" pitchFamily="34" charset="0"/>
              </a:rPr>
              <a:t>May be given based on shared clinical decision-making to adolescents 16-23 years who are not at increased risk (preferred age 16-18 years) </a:t>
            </a:r>
          </a:p>
          <a:p>
            <a:pPr>
              <a:lnSpc>
                <a:spcPct val="120000"/>
              </a:lnSpc>
              <a:spcBef>
                <a:spcPts val="200"/>
              </a:spcBef>
            </a:pP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2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Special situations</a:t>
            </a:r>
          </a:p>
          <a:p>
            <a:pPr marL="347472" indent="-347472">
              <a:lnSpc>
                <a:spcPct val="120000"/>
              </a:lnSpc>
              <a:spcBef>
                <a:spcPts val="200"/>
              </a:spcBef>
              <a:buFont typeface="Arial" panose="020B0604020202020204" pitchFamily="34" charset="0"/>
              <a:buChar char="•"/>
            </a:pPr>
            <a:r>
              <a:rPr lang="en-US" sz="1800" dirty="0">
                <a:ea typeface="Segoe UI" panose="020B0502040204020203" pitchFamily="34" charset="0"/>
              </a:rPr>
              <a:t>Anatomic or functional asplenia, sickle cell disease, persistent complement component deficiency (including eculizumab use), or microbiologists routinely exposed to </a:t>
            </a:r>
            <a:r>
              <a:rPr lang="en-US" sz="1800" i="1" dirty="0">
                <a:ea typeface="Segoe UI" panose="020B0502040204020203" pitchFamily="34" charset="0"/>
              </a:rPr>
              <a:t>Neisseria meningitidis</a:t>
            </a:r>
            <a:endParaRPr lang="en-US" sz="1800" dirty="0">
              <a:ea typeface="Segoe UI" panose="020B0502040204020203" pitchFamily="34" charset="0"/>
            </a:endParaRPr>
          </a:p>
          <a:p>
            <a:pPr marL="713232" lvl="1" indent="-347472">
              <a:lnSpc>
                <a:spcPct val="12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Trumenba: 3-dose series at 0, 1-2, and 6 months</a:t>
            </a:r>
          </a:p>
          <a:p>
            <a:pPr marL="347472" indent="-347472">
              <a:lnSpc>
                <a:spcPct val="120000"/>
              </a:lnSpc>
              <a:spcBef>
                <a:spcPts val="200"/>
              </a:spcBef>
              <a:buFont typeface="Arial" panose="020B0604020202020204" pitchFamily="34" charset="0"/>
              <a:buChar char="•"/>
            </a:pPr>
            <a:r>
              <a:rPr lang="en-US" sz="1800" b="1" dirty="0">
                <a:ea typeface="Segoe UI" panose="020B0502040204020203" pitchFamily="34" charset="0"/>
              </a:rPr>
              <a:t>Bexsero and Trumenba are not interchangeable</a:t>
            </a:r>
          </a:p>
          <a:p>
            <a:pPr marL="347472" indent="-347472">
              <a:lnSpc>
                <a:spcPct val="120000"/>
              </a:lnSpc>
              <a:spcBef>
                <a:spcPts val="200"/>
              </a:spcBef>
              <a:buFont typeface="Arial" panose="020B0604020202020204" pitchFamily="34" charset="0"/>
              <a:buChar char="•"/>
            </a:pPr>
            <a:r>
              <a:rPr lang="en-US" sz="1800" b="1" dirty="0"/>
              <a:t>Delay MenB vaccine until after pregnancy</a:t>
            </a:r>
            <a:endParaRPr lang="en-US" sz="1800" b="1" dirty="0">
              <a:ea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1B4009CA-824F-40A7-B855-20F0A319A8BB}"/>
              </a:ext>
            </a:extLst>
          </p:cNvPr>
          <p:cNvSpPr>
            <a:spLocks noGrp="1"/>
          </p:cNvSpPr>
          <p:nvPr>
            <p:ph type="body" sz="quarter" idx="11"/>
          </p:nvPr>
        </p:nvSpPr>
        <p:spPr>
          <a:xfrm>
            <a:off x="838199" y="6332275"/>
            <a:ext cx="10515599" cy="397137"/>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i="0" dirty="0">
                <a:effectLst/>
                <a:latin typeface="Segoe UI" panose="020B0502040204020203" pitchFamily="34" charset="0"/>
                <a:cs typeface="Segoe UI" panose="020B0502040204020203" pitchFamily="34" charset="0"/>
                <a:hlinkClick r:id="rId4"/>
              </a:rPr>
              <a:t>https://www.cdc.gov/vaccines/schedules/hcp/imz/adult.html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022362069"/>
      </p:ext>
    </p:extLst>
  </p:cSld>
  <p:clrMapOvr>
    <a:masterClrMapping/>
  </p:clrMapOvr>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BF2848-8914-8279-82CB-F30FC195B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E951C-149A-F6E7-064E-AD681CC1E006}"/>
              </a:ext>
            </a:extLst>
          </p:cNvPr>
          <p:cNvSpPr>
            <a:spLocks noGrp="1"/>
          </p:cNvSpPr>
          <p:nvPr>
            <p:ph type="title"/>
          </p:nvPr>
        </p:nvSpPr>
        <p:spPr/>
        <p:txBody>
          <a:bodyPr/>
          <a:lstStyle/>
          <a:p>
            <a:r>
              <a:rPr lang="en-US" dirty="0"/>
              <a:t>Mpox Vaccine (JYNNEOS)</a:t>
            </a:r>
          </a:p>
        </p:txBody>
      </p:sp>
      <p:sp>
        <p:nvSpPr>
          <p:cNvPr id="3" name="Content Placeholder 2">
            <a:extLst>
              <a:ext uri="{FF2B5EF4-FFF2-40B4-BE49-F238E27FC236}">
                <a16:creationId xmlns:a16="http://schemas.microsoft.com/office/drawing/2014/main" id="{D1FDA1B3-0BA1-333B-EAF9-176F65B6A873}"/>
              </a:ext>
            </a:extLst>
          </p:cNvPr>
          <p:cNvSpPr>
            <a:spLocks noGrp="1"/>
          </p:cNvSpPr>
          <p:nvPr>
            <p:ph sz="quarter" idx="10"/>
          </p:nvPr>
        </p:nvSpPr>
        <p:spPr/>
        <p:txBody>
          <a:bodyPr/>
          <a:lstStyle/>
          <a:p>
            <a:r>
              <a:rPr lang="en-US" b="1" dirty="0"/>
              <a:t>Special situations</a:t>
            </a:r>
          </a:p>
          <a:p>
            <a:pPr marL="285750" indent="-285750">
              <a:buFont typeface="Arial" panose="020B0604020202020204" pitchFamily="34" charset="0"/>
              <a:buChar char="•"/>
            </a:pPr>
            <a:r>
              <a:rPr lang="en-US" dirty="0"/>
              <a:t>2-dose series administered 4 weeks apart to </a:t>
            </a:r>
            <a:r>
              <a:rPr lang="en-US" b="1" dirty="0"/>
              <a:t>any person at risk for Mpox infection based on certain risk factors </a:t>
            </a:r>
          </a:p>
          <a:p>
            <a:pPr marL="342900" indent="-342900">
              <a:buFont typeface="Arial" panose="020B0604020202020204" pitchFamily="34" charset="0"/>
              <a:buChar char="•"/>
            </a:pPr>
            <a:r>
              <a:rPr lang="en-US" b="1" dirty="0"/>
              <a:t>May be administered Subcut or ID for adults 18 years or older</a:t>
            </a:r>
          </a:p>
          <a:p>
            <a:pPr marL="285750" indent="-285750">
              <a:buFont typeface="Arial" panose="020B0604020202020204" pitchFamily="34" charset="0"/>
              <a:buChar char="•"/>
            </a:pPr>
            <a:r>
              <a:rPr lang="en-US" dirty="0"/>
              <a:t>Pregnant persons with any risk factors described may receive Jynneos</a:t>
            </a:r>
            <a:endParaRPr lang="en-US" dirty="0">
              <a:solidFill>
                <a:schemeClr val="tx1"/>
              </a:solidFill>
              <a:latin typeface="+mn-lt"/>
              <a:cs typeface="+mn-cs"/>
            </a:endParaRPr>
          </a:p>
          <a:p>
            <a:pPr marL="285750" indent="-285750">
              <a:buFont typeface="Arial" panose="020B0604020202020204" pitchFamily="34" charset="0"/>
              <a:buChar char="•"/>
            </a:pPr>
            <a:r>
              <a:rPr lang="en-US" dirty="0"/>
              <a:t>Healthcare personnel without risk factors described should NOT received Jynneos</a:t>
            </a:r>
          </a:p>
          <a:p>
            <a:pPr marL="342900" indent="-342900">
              <a:buFont typeface="Arial" panose="020B0604020202020204" pitchFamily="34" charset="0"/>
              <a:buChar char="•"/>
            </a:pPr>
            <a:r>
              <a:rPr lang="en-US" dirty="0"/>
              <a:t>Please refer to clinical considerations for simultaneous administration of the orthopoxvirus vaccine and other vaccines</a:t>
            </a:r>
          </a:p>
          <a:p>
            <a:endParaRPr lang="en-US" dirty="0"/>
          </a:p>
        </p:txBody>
      </p:sp>
      <p:sp>
        <p:nvSpPr>
          <p:cNvPr id="4" name="Text Placeholder 3">
            <a:extLst>
              <a:ext uri="{FF2B5EF4-FFF2-40B4-BE49-F238E27FC236}">
                <a16:creationId xmlns:a16="http://schemas.microsoft.com/office/drawing/2014/main" id="{6EA9214B-9DF7-F17E-4C35-8B17E5B74636}"/>
              </a:ext>
            </a:extLst>
          </p:cNvPr>
          <p:cNvSpPr>
            <a:spLocks noGrp="1"/>
          </p:cNvSpPr>
          <p:nvPr>
            <p:ph type="body" sz="quarter" idx="11"/>
          </p:nvPr>
        </p:nvSpPr>
        <p:spPr>
          <a:xfrm>
            <a:off x="838200" y="6332276"/>
            <a:ext cx="5257800" cy="140713"/>
          </a:xfrm>
        </p:spPr>
        <p:txBody>
          <a:bodyPr/>
          <a:lstStyle/>
          <a:p>
            <a:r>
              <a:rPr lang="en-US" sz="1000" dirty="0">
                <a:latin typeface="Segoe UI" panose="020B0502040204020203" pitchFamily="34" charset="0"/>
                <a:cs typeface="Segoe UI" panose="020B0502040204020203" pitchFamily="34" charset="0"/>
                <a:hlinkClick r:id="rId4"/>
              </a:rPr>
              <a:t>https://www.cdc.gov/poxvirus/mpox/interim-considerations/jynneos-vaccine.html</a:t>
            </a:r>
            <a:r>
              <a:rPr lang="en-US" sz="10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23536881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235CA-046F-4923-A8FF-05D58258F1B9}"/>
              </a:ext>
            </a:extLst>
          </p:cNvPr>
          <p:cNvSpPr/>
          <p:nvPr/>
        </p:nvSpPr>
        <p:spPr>
          <a:xfrm>
            <a:off x="0" y="6605603"/>
            <a:ext cx="6804212" cy="246221"/>
          </a:xfrm>
          <a:prstGeom prst="rect">
            <a:avLst/>
          </a:prstGeom>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 6-10     </a:t>
            </a: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BFF5CD07-5712-47E0-8BE6-A4A8AC4D6C04}"/>
              </a:ext>
            </a:extLst>
          </p:cNvPr>
          <p:cNvSpPr txBox="1"/>
          <p:nvPr/>
        </p:nvSpPr>
        <p:spPr>
          <a:xfrm>
            <a:off x="10207256" y="261560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1C0C6364-0A60-E489-8C50-5270B13509BE}"/>
              </a:ext>
            </a:extLst>
          </p:cNvPr>
          <p:cNvPicPr>
            <a:picLocks noChangeAspect="1"/>
          </p:cNvPicPr>
          <p:nvPr/>
        </p:nvPicPr>
        <p:blipFill>
          <a:blip r:embed="rId4"/>
          <a:stretch>
            <a:fillRect/>
          </a:stretch>
        </p:blipFill>
        <p:spPr>
          <a:xfrm>
            <a:off x="1968541" y="247933"/>
            <a:ext cx="8081695" cy="6215633"/>
          </a:xfrm>
          <a:prstGeom prst="rect">
            <a:avLst/>
          </a:prstGeom>
        </p:spPr>
      </p:pic>
      <p:sp>
        <p:nvSpPr>
          <p:cNvPr id="3" name="Arrow: Right 2">
            <a:extLst>
              <a:ext uri="{FF2B5EF4-FFF2-40B4-BE49-F238E27FC236}">
                <a16:creationId xmlns:a16="http://schemas.microsoft.com/office/drawing/2014/main" id="{B8A7AF53-4E8C-3CFF-54D3-E4C21D7193BA}"/>
              </a:ext>
            </a:extLst>
          </p:cNvPr>
          <p:cNvSpPr/>
          <p:nvPr/>
        </p:nvSpPr>
        <p:spPr>
          <a:xfrm>
            <a:off x="1151939" y="760049"/>
            <a:ext cx="816602" cy="12077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DC82768-8F46-4651-EEDD-EF1AD2A810F0}"/>
              </a:ext>
            </a:extLst>
          </p:cNvPr>
          <p:cNvSpPr/>
          <p:nvPr/>
        </p:nvSpPr>
        <p:spPr>
          <a:xfrm>
            <a:off x="9267696" y="1147313"/>
            <a:ext cx="672860" cy="7763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97300D2-7D65-7091-F263-E3C006EF0531}"/>
              </a:ext>
            </a:extLst>
          </p:cNvPr>
          <p:cNvCxnSpPr>
            <a:cxnSpLocks/>
          </p:cNvCxnSpPr>
          <p:nvPr/>
        </p:nvCxnSpPr>
        <p:spPr>
          <a:xfrm flipH="1">
            <a:off x="5795513" y="1147313"/>
            <a:ext cx="43419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553203-2AEF-1956-7FE7-0A889E7B081F}"/>
              </a:ext>
            </a:extLst>
          </p:cNvPr>
          <p:cNvCxnSpPr>
            <a:cxnSpLocks/>
          </p:cNvCxnSpPr>
          <p:nvPr/>
        </p:nvCxnSpPr>
        <p:spPr>
          <a:xfrm flipH="1">
            <a:off x="5805577" y="4295955"/>
            <a:ext cx="62110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F26FF9A-F6C8-C259-8887-F1973D21667A}"/>
              </a:ext>
            </a:extLst>
          </p:cNvPr>
          <p:cNvCxnSpPr/>
          <p:nvPr/>
        </p:nvCxnSpPr>
        <p:spPr>
          <a:xfrm flipH="1">
            <a:off x="5702060" y="4097546"/>
            <a:ext cx="62110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2F2D0-8E91-3319-67D1-890D5B5088F4}"/>
              </a:ext>
            </a:extLst>
          </p:cNvPr>
          <p:cNvCxnSpPr/>
          <p:nvPr/>
        </p:nvCxnSpPr>
        <p:spPr>
          <a:xfrm flipH="1">
            <a:off x="5795513" y="3907766"/>
            <a:ext cx="39394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6072F4-5A69-78E6-260A-DDBF4EBB27A2}"/>
              </a:ext>
            </a:extLst>
          </p:cNvPr>
          <p:cNvCxnSpPr/>
          <p:nvPr/>
        </p:nvCxnSpPr>
        <p:spPr>
          <a:xfrm flipH="1">
            <a:off x="5795513" y="4589253"/>
            <a:ext cx="39394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62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9B12-EDA6-4B06-8447-5F9A368D0093}"/>
              </a:ext>
            </a:extLst>
          </p:cNvPr>
          <p:cNvSpPr>
            <a:spLocks noGrp="1"/>
          </p:cNvSpPr>
          <p:nvPr>
            <p:ph type="title"/>
          </p:nvPr>
        </p:nvSpPr>
        <p:spPr>
          <a:xfrm>
            <a:off x="838200" y="246324"/>
            <a:ext cx="10515600" cy="1146815"/>
          </a:xfrm>
        </p:spPr>
        <p:txBody>
          <a:bodyPr>
            <a:noAutofit/>
          </a:bodyPr>
          <a:lstStyle/>
          <a:p>
            <a:r>
              <a:rPr lang="en-US" dirty="0"/>
              <a:t>Pneumococcal Conjugate Vaccines for Adults (PCV13, PCV15, PCV20, PPSV23 )</a:t>
            </a:r>
          </a:p>
        </p:txBody>
      </p:sp>
      <p:sp>
        <p:nvSpPr>
          <p:cNvPr id="3" name="Content Placeholder 2">
            <a:extLst>
              <a:ext uri="{FF2B5EF4-FFF2-40B4-BE49-F238E27FC236}">
                <a16:creationId xmlns:a16="http://schemas.microsoft.com/office/drawing/2014/main" id="{89A268AE-55BF-4039-BC8C-091C4C0D5753}"/>
              </a:ext>
            </a:extLst>
          </p:cNvPr>
          <p:cNvSpPr>
            <a:spLocks noGrp="1"/>
          </p:cNvSpPr>
          <p:nvPr>
            <p:ph sz="quarter" idx="10"/>
          </p:nvPr>
        </p:nvSpPr>
        <p:spPr/>
        <p:txBody>
          <a:bodyPr/>
          <a:lstStyle/>
          <a:p>
            <a:pPr>
              <a:spcBef>
                <a:spcPct val="50000"/>
              </a:spcBef>
            </a:pPr>
            <a:r>
              <a:rPr lang="en-US" sz="1800" b="1" dirty="0"/>
              <a:t>Routine vaccination</a:t>
            </a:r>
          </a:p>
          <a:p>
            <a:pPr>
              <a:lnSpc>
                <a:spcPct val="100000"/>
              </a:lnSpc>
              <a:spcBef>
                <a:spcPts val="200"/>
              </a:spcBef>
            </a:pPr>
            <a:r>
              <a:rPr lang="en-US" sz="1800" dirty="0"/>
              <a:t>Adults 65 years or older:</a:t>
            </a:r>
          </a:p>
          <a:p>
            <a:pPr marL="283464" indent="-283464">
              <a:lnSpc>
                <a:spcPct val="100000"/>
              </a:lnSpc>
              <a:spcBef>
                <a:spcPts val="200"/>
              </a:spcBef>
              <a:buFont typeface="Arial" panose="020B0604020202020204" pitchFamily="34" charset="0"/>
              <a:buChar char="•"/>
            </a:pPr>
            <a:r>
              <a:rPr lang="en-US" sz="1800" b="1" i="1" dirty="0"/>
              <a:t>Who have not previously received a pneumococcal conjugate vaccine or whose previous vaccination history is unknown: </a:t>
            </a:r>
            <a:r>
              <a:rPr lang="en-US" sz="1800" dirty="0"/>
              <a:t>Administer 1 dose PCV15 or PCV20</a:t>
            </a:r>
            <a:endParaRPr lang="en-US" sz="1800" b="1" dirty="0"/>
          </a:p>
          <a:p>
            <a:pPr marL="283464" indent="-283464">
              <a:lnSpc>
                <a:spcPct val="100000"/>
              </a:lnSpc>
              <a:spcBef>
                <a:spcPts val="200"/>
              </a:spcBef>
              <a:buFont typeface="Arial" panose="020B0604020202020204" pitchFamily="34" charset="0"/>
              <a:buChar char="•"/>
            </a:pPr>
            <a:r>
              <a:rPr lang="en-US" sz="1800" b="1" i="1" dirty="0"/>
              <a:t>Who have previously only received PCV7: </a:t>
            </a:r>
            <a:r>
              <a:rPr lang="en-US" sz="1800" dirty="0"/>
              <a:t>Follow routine vaccination above</a:t>
            </a:r>
          </a:p>
          <a:p>
            <a:pPr marL="283464" indent="-283464">
              <a:lnSpc>
                <a:spcPct val="100000"/>
              </a:lnSpc>
              <a:spcBef>
                <a:spcPts val="200"/>
              </a:spcBef>
              <a:buFont typeface="Arial" panose="020B0604020202020204" pitchFamily="34" charset="0"/>
              <a:buChar char="•"/>
            </a:pPr>
            <a:r>
              <a:rPr lang="en-US" sz="1800" b="1" i="1" dirty="0"/>
              <a:t>Who have previously only received PCV13: </a:t>
            </a:r>
            <a:r>
              <a:rPr lang="en-US" sz="1800" dirty="0"/>
              <a:t>Administer 1 dose PCV20 OR PPSV23 at least 1 year after the last PCV13 dose</a:t>
            </a:r>
          </a:p>
          <a:p>
            <a:pPr marL="283464" indent="-283464">
              <a:lnSpc>
                <a:spcPct val="100000"/>
              </a:lnSpc>
              <a:spcBef>
                <a:spcPts val="200"/>
              </a:spcBef>
              <a:buFont typeface="Arial" panose="020B0604020202020204" pitchFamily="34" charset="0"/>
              <a:buChar char="•"/>
            </a:pPr>
            <a:r>
              <a:rPr lang="en-US" sz="1800" b="1" i="1" dirty="0"/>
              <a:t>Who have previously only received PPSV23: </a:t>
            </a:r>
            <a:r>
              <a:rPr lang="en-US" sz="1800" dirty="0"/>
              <a:t>Administer 1 dose PCV15 OR PCV20. If PCV15 used, no additional PPSV23 doses</a:t>
            </a:r>
          </a:p>
          <a:p>
            <a:pPr marL="283464" indent="-283464">
              <a:lnSpc>
                <a:spcPct val="100000"/>
              </a:lnSpc>
              <a:spcBef>
                <a:spcPts val="200"/>
              </a:spcBef>
              <a:buFont typeface="Arial" panose="020B0604020202020204" pitchFamily="34" charset="0"/>
              <a:buChar char="•"/>
            </a:pPr>
            <a:r>
              <a:rPr lang="en-US" sz="1800" b="1" i="1" dirty="0"/>
              <a:t>Who have previously received both PCV13 and PPSV23 but NO PPSV23 at age 65 years or older: </a:t>
            </a:r>
            <a:r>
              <a:rPr lang="en-US" sz="1800" dirty="0"/>
              <a:t>Administer 1 dose of PCV20 OR PPSV23</a:t>
            </a:r>
            <a:endParaRPr lang="en-US" sz="1800" b="1" i="1" dirty="0"/>
          </a:p>
          <a:p>
            <a:pPr marL="283464" indent="-283464">
              <a:lnSpc>
                <a:spcPct val="100000"/>
              </a:lnSpc>
              <a:spcBef>
                <a:spcPts val="200"/>
              </a:spcBef>
              <a:buFont typeface="Arial" panose="020B0604020202020204" pitchFamily="34" charset="0"/>
              <a:buChar char="•"/>
            </a:pPr>
            <a:r>
              <a:rPr lang="en-US" sz="1800" b="1" i="1" dirty="0"/>
              <a:t>Who have previously received both PCV13 and PPSV23 AND PPSV23 was received at age 65 years or older: </a:t>
            </a:r>
            <a:r>
              <a:rPr lang="en-US" sz="1800" dirty="0"/>
              <a:t>Administer 1 dose of PCV20 </a:t>
            </a:r>
            <a:r>
              <a:rPr lang="en-US" sz="1800" dirty="0">
                <a:solidFill>
                  <a:schemeClr val="tx1">
                    <a:lumMod val="65000"/>
                    <a:lumOff val="35000"/>
                  </a:schemeClr>
                </a:solidFill>
              </a:rPr>
              <a:t>at least 5 years after the last pneumococcal vaccine</a:t>
            </a:r>
          </a:p>
          <a:p>
            <a:pPr marL="342900" indent="-342900">
              <a:lnSpc>
                <a:spcPct val="100000"/>
              </a:lnSpc>
              <a:spcBef>
                <a:spcPts val="200"/>
              </a:spcBef>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5252AD6-4020-4383-BF7B-232BD513F26C}"/>
              </a:ext>
            </a:extLst>
          </p:cNvPr>
          <p:cNvSpPr>
            <a:spLocks noGrp="1"/>
          </p:cNvSpPr>
          <p:nvPr>
            <p:ph type="body" sz="quarter" idx="11"/>
          </p:nvPr>
        </p:nvSpPr>
        <p:spPr>
          <a:xfrm>
            <a:off x="838199" y="6332276"/>
            <a:ext cx="10515599" cy="279400"/>
          </a:xfrm>
        </p:spPr>
        <p:txBody>
          <a:bodyPr/>
          <a:lstStyle/>
          <a:p>
            <a:r>
              <a:rPr lang="en-US" sz="1000" i="0" dirty="0">
                <a:effectLst/>
                <a:latin typeface="Segoe UI" panose="020B0502040204020203" pitchFamily="34" charset="0"/>
                <a:cs typeface="Segoe UI" panose="020B0502040204020203" pitchFamily="34" charset="0"/>
              </a:rPr>
              <a:t>MMWR / January 28, 2022 / 71(4);109-117     </a:t>
            </a:r>
            <a:r>
              <a:rPr lang="en-US" sz="1000" dirty="0">
                <a:latin typeface="Segoe UI" panose="020B0502040204020203" pitchFamily="34" charset="0"/>
                <a:cs typeface="Segoe UI" panose="020B0502040204020203" pitchFamily="34" charset="0"/>
                <a:hlinkClick r:id="rId4"/>
              </a:rPr>
              <a:t>https://www.cdc.gov/vaccines/schedules/hcp/imz/adult.html </a:t>
            </a:r>
            <a:r>
              <a:rPr lang="en-US" sz="1200" b="1" i="0" dirty="0">
                <a:solidFill>
                  <a:srgbClr val="000000"/>
                </a:solidFill>
                <a:effectLst/>
                <a:latin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55901183"/>
      </p:ext>
    </p:extLst>
  </p:cSld>
  <p:clrMapOvr>
    <a:masterClrMapping/>
  </p:clrMapOvr>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66C70A-25FB-4013-8180-46039796D42F}"/>
              </a:ext>
            </a:extLst>
          </p:cNvPr>
          <p:cNvSpPr txBox="1"/>
          <p:nvPr/>
        </p:nvSpPr>
        <p:spPr>
          <a:xfrm>
            <a:off x="-1" y="6611779"/>
            <a:ext cx="6442841" cy="246221"/>
          </a:xfrm>
          <a:prstGeom prst="rect">
            <a:avLst/>
          </a:prstGeom>
          <a:noFill/>
        </p:spPr>
        <p:txBody>
          <a:bodyPr wrap="square">
            <a:spAutoFit/>
          </a:bodyPr>
          <a:lstStyle/>
          <a:p>
            <a:r>
              <a:rPr lang="en-US" sz="1000" dirty="0">
                <a:latin typeface="Segoe UI" panose="020B0502040204020203" pitchFamily="34" charset="0"/>
                <a:cs typeface="Segoe UI" panose="020B0502040204020203" pitchFamily="34" charset="0"/>
                <a:hlinkClick r:id="rId3"/>
              </a:rPr>
              <a:t>http://www.cdc.gov/vaccines/vpd/pneumo/downloads/pneumo-vaccine-timing.pdf</a:t>
            </a:r>
            <a:r>
              <a:rPr lang="en-US" sz="1000" dirty="0">
                <a:latin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0A91B96D-64EB-6D5F-5AD9-1B95D17052EB}"/>
              </a:ext>
            </a:extLst>
          </p:cNvPr>
          <p:cNvPicPr>
            <a:picLocks noChangeAspect="1"/>
          </p:cNvPicPr>
          <p:nvPr/>
        </p:nvPicPr>
        <p:blipFill>
          <a:blip r:embed="rId4"/>
          <a:stretch>
            <a:fillRect/>
          </a:stretch>
        </p:blipFill>
        <p:spPr>
          <a:xfrm>
            <a:off x="2109489" y="396779"/>
            <a:ext cx="7973021" cy="6064442"/>
          </a:xfrm>
          <a:prstGeom prst="rect">
            <a:avLst/>
          </a:prstGeom>
        </p:spPr>
      </p:pic>
    </p:spTree>
    <p:extLst>
      <p:ext uri="{BB962C8B-B14F-4D97-AF65-F5344CB8AC3E}">
        <p14:creationId xmlns:p14="http://schemas.microsoft.com/office/powerpoint/2010/main" val="3525063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0F4F77-98B0-A9AA-73B7-44D4CCF28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101B9-DD58-2CF5-47C1-BC727D10B2CB}"/>
              </a:ext>
            </a:extLst>
          </p:cNvPr>
          <p:cNvSpPr>
            <a:spLocks noGrp="1"/>
          </p:cNvSpPr>
          <p:nvPr>
            <p:ph type="title"/>
          </p:nvPr>
        </p:nvSpPr>
        <p:spPr>
          <a:xfrm>
            <a:off x="838200" y="246324"/>
            <a:ext cx="10515600" cy="1146815"/>
          </a:xfrm>
        </p:spPr>
        <p:txBody>
          <a:bodyPr>
            <a:noAutofit/>
          </a:bodyPr>
          <a:lstStyle/>
          <a:p>
            <a:r>
              <a:rPr lang="en-US" dirty="0"/>
              <a:t>Special Situations for Pneumococcal Conjugate Vaccines (PCV13, 15, 20 &amp; PPSV23)</a:t>
            </a:r>
          </a:p>
        </p:txBody>
      </p:sp>
      <p:sp>
        <p:nvSpPr>
          <p:cNvPr id="3" name="Content Placeholder 2">
            <a:extLst>
              <a:ext uri="{FF2B5EF4-FFF2-40B4-BE49-F238E27FC236}">
                <a16:creationId xmlns:a16="http://schemas.microsoft.com/office/drawing/2014/main" id="{D63B65F1-A1A8-D5FA-B7E9-D320E7840747}"/>
              </a:ext>
            </a:extLst>
          </p:cNvPr>
          <p:cNvSpPr>
            <a:spLocks noGrp="1"/>
          </p:cNvSpPr>
          <p:nvPr>
            <p:ph sz="quarter" idx="10"/>
          </p:nvPr>
        </p:nvSpPr>
        <p:spPr/>
        <p:txBody>
          <a:bodyPr/>
          <a:lstStyle/>
          <a:p>
            <a:pPr>
              <a:spcBef>
                <a:spcPct val="50000"/>
              </a:spcBef>
            </a:pPr>
            <a:r>
              <a:rPr lang="en-US" sz="1800" b="1" dirty="0"/>
              <a:t>Special situations</a:t>
            </a:r>
          </a:p>
          <a:p>
            <a:pPr>
              <a:lnSpc>
                <a:spcPct val="100000"/>
              </a:lnSpc>
              <a:spcBef>
                <a:spcPts val="200"/>
              </a:spcBef>
            </a:pPr>
            <a:r>
              <a:rPr lang="en-US" sz="1800" dirty="0"/>
              <a:t>Adults aged 19–64 years with certain underlying medical conditions or other risk factors:</a:t>
            </a:r>
          </a:p>
          <a:p>
            <a:pPr marL="283464" indent="-283464">
              <a:lnSpc>
                <a:spcPct val="100000"/>
              </a:lnSpc>
              <a:spcBef>
                <a:spcPts val="200"/>
              </a:spcBef>
              <a:buFont typeface="Arial" panose="020B0604020202020204" pitchFamily="34" charset="0"/>
              <a:buChar char="•"/>
            </a:pPr>
            <a:r>
              <a:rPr lang="en-US" sz="1800" b="1" i="1" dirty="0"/>
              <a:t>Who have not previously received a pneumococcal conjugate vaccine or whose previous vaccination history is unknown: </a:t>
            </a:r>
            <a:r>
              <a:rPr lang="en-US" sz="1800" dirty="0"/>
              <a:t>Administer 1 dose PCV15 or PCV20</a:t>
            </a:r>
            <a:r>
              <a:rPr lang="en-US" sz="1800" dirty="0">
                <a:solidFill>
                  <a:schemeClr val="tx1"/>
                </a:solidFill>
                <a:latin typeface="+mn-lt"/>
                <a:cs typeface="+mn-cs"/>
              </a:rPr>
              <a:t>. </a:t>
            </a:r>
            <a:r>
              <a:rPr lang="en-US" sz="1800" dirty="0">
                <a:solidFill>
                  <a:schemeClr val="tx1">
                    <a:lumMod val="65000"/>
                    <a:lumOff val="35000"/>
                  </a:schemeClr>
                </a:solidFill>
                <a:latin typeface="Segoe UI" panose="020B0502040204020203" pitchFamily="34" charset="0"/>
                <a:cs typeface="Segoe UI" panose="020B0502040204020203" pitchFamily="34" charset="0"/>
              </a:rPr>
              <a:t>If PCV15 is used, 1 dose of PPSV23 should be administered at least 1 year after. </a:t>
            </a:r>
            <a:r>
              <a:rPr lang="en-US" sz="1800" i="1" dirty="0">
                <a:solidFill>
                  <a:schemeClr val="tx1">
                    <a:lumMod val="65000"/>
                    <a:lumOff val="35000"/>
                  </a:schemeClr>
                </a:solidFill>
                <a:latin typeface="Segoe UI" panose="020B0502040204020203" pitchFamily="34" charset="0"/>
                <a:cs typeface="Segoe UI" panose="020B0502040204020203" pitchFamily="34" charset="0"/>
              </a:rPr>
              <a:t>A minimum interval of 8 weeks can be considered in adults with an immunocompromising condition, cochlear implant, or cerebrospinal fluid leak.</a:t>
            </a:r>
          </a:p>
          <a:p>
            <a:pPr marL="283464" indent="-283464">
              <a:lnSpc>
                <a:spcPct val="100000"/>
              </a:lnSpc>
              <a:spcBef>
                <a:spcPts val="200"/>
              </a:spcBef>
              <a:buFont typeface="Arial" panose="020B0604020202020204" pitchFamily="34" charset="0"/>
              <a:buChar char="•"/>
            </a:pPr>
            <a:r>
              <a:rPr lang="en-US" sz="1800" b="1" i="1" dirty="0"/>
              <a:t>Who have previously only received PCV7: </a:t>
            </a:r>
            <a:r>
              <a:rPr lang="en-US" sz="1800" dirty="0"/>
              <a:t>Follow routine vaccination above</a:t>
            </a:r>
          </a:p>
          <a:p>
            <a:pPr marL="283464" indent="-283464">
              <a:lnSpc>
                <a:spcPct val="100000"/>
              </a:lnSpc>
              <a:spcBef>
                <a:spcPts val="200"/>
              </a:spcBef>
              <a:buFont typeface="Arial" panose="020B0604020202020204" pitchFamily="34" charset="0"/>
              <a:buChar char="•"/>
            </a:pPr>
            <a:r>
              <a:rPr lang="en-US" sz="1800" b="1" i="1" dirty="0"/>
              <a:t>Who have previously only received PCV13: </a:t>
            </a:r>
            <a:r>
              <a:rPr lang="en-US" sz="1800" dirty="0"/>
              <a:t>Administer 1 dose PCV20 OR PPSV23 at least 1 year after the last PCV13 dose </a:t>
            </a:r>
            <a:r>
              <a:rPr lang="en-US" sz="1800" i="1" dirty="0"/>
              <a:t>(if PPSV23 is used, follow the dosing schedule</a:t>
            </a:r>
            <a:r>
              <a:rPr lang="en-US" sz="1800" i="1" dirty="0">
                <a:solidFill>
                  <a:schemeClr val="tx1">
                    <a:lumMod val="65000"/>
                    <a:lumOff val="35000"/>
                  </a:schemeClr>
                </a:solidFill>
              </a:rPr>
              <a:t>).</a:t>
            </a:r>
          </a:p>
          <a:p>
            <a:pPr marL="283464" indent="-283464">
              <a:lnSpc>
                <a:spcPct val="100000"/>
              </a:lnSpc>
              <a:spcBef>
                <a:spcPts val="200"/>
              </a:spcBef>
              <a:buFont typeface="Arial" panose="020B0604020202020204" pitchFamily="34" charset="0"/>
              <a:buChar char="•"/>
            </a:pPr>
            <a:r>
              <a:rPr lang="en-US" sz="1800" b="1" i="1" dirty="0"/>
              <a:t>Who have previously only received PPSV23: </a:t>
            </a:r>
            <a:r>
              <a:rPr lang="en-US" sz="1800" dirty="0"/>
              <a:t>Administer 1 dose PCV15 OR PCV20 (at least 1 year after the last PPSV23 dose). If PCV15 is used, no additional PPSV23 doses are recommended.</a:t>
            </a:r>
          </a:p>
          <a:p>
            <a:pPr marL="283464" indent="-283464">
              <a:lnSpc>
                <a:spcPct val="100000"/>
              </a:lnSpc>
              <a:spcBef>
                <a:spcPts val="200"/>
              </a:spcBef>
              <a:buFont typeface="Arial" panose="020B0604020202020204" pitchFamily="34" charset="0"/>
              <a:buChar char="•"/>
            </a:pPr>
            <a:r>
              <a:rPr lang="en-US" sz="1800" b="1" i="1" dirty="0">
                <a:solidFill>
                  <a:schemeClr val="tx1">
                    <a:lumMod val="65000"/>
                    <a:lumOff val="35000"/>
                  </a:schemeClr>
                </a:solidFill>
              </a:rPr>
              <a:t>Who have previously received PCV13 and 1 dose PPSV23:</a:t>
            </a:r>
            <a:r>
              <a:rPr lang="en-US" sz="1800" i="1" dirty="0">
                <a:solidFill>
                  <a:schemeClr val="tx1">
                    <a:lumMod val="65000"/>
                    <a:lumOff val="35000"/>
                  </a:schemeClr>
                </a:solidFill>
              </a:rPr>
              <a:t> </a:t>
            </a:r>
            <a:r>
              <a:rPr lang="en-US" sz="1800" dirty="0">
                <a:solidFill>
                  <a:schemeClr val="tx1">
                    <a:lumMod val="65000"/>
                    <a:lumOff val="35000"/>
                  </a:schemeClr>
                </a:solidFill>
              </a:rPr>
              <a:t>Administer 1 dose PCV20 OR PPSV23. If PCV20 is selected, administer at least 5 years after the last pneumococcal vaccine dose (</a:t>
            </a:r>
            <a:r>
              <a:rPr lang="en-US" sz="1800" i="1" dirty="0">
                <a:solidFill>
                  <a:schemeClr val="tx1">
                    <a:lumMod val="65000"/>
                    <a:lumOff val="35000"/>
                  </a:schemeClr>
                </a:solidFill>
              </a:rPr>
              <a:t>if PPSV23 is selected, follow dosing schedule)</a:t>
            </a:r>
            <a:r>
              <a:rPr lang="en-US" sz="1800" dirty="0">
                <a:solidFill>
                  <a:schemeClr val="tx1">
                    <a:lumMod val="65000"/>
                    <a:lumOff val="35000"/>
                  </a:schemeClr>
                </a:solidFill>
              </a:rPr>
              <a:t>.</a:t>
            </a:r>
            <a:endParaRPr lang="en-US" sz="1800" b="1" dirty="0">
              <a:solidFill>
                <a:schemeClr val="tx1">
                  <a:lumMod val="65000"/>
                  <a:lumOff val="35000"/>
                </a:schemeClr>
              </a:solidFill>
            </a:endParaRPr>
          </a:p>
          <a:p>
            <a:pPr marL="342900" indent="-342900">
              <a:lnSpc>
                <a:spcPct val="100000"/>
              </a:lnSpc>
              <a:spcBef>
                <a:spcPts val="200"/>
              </a:spcBef>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0824010-324F-363F-2960-D4767A045F6D}"/>
              </a:ext>
            </a:extLst>
          </p:cNvPr>
          <p:cNvSpPr>
            <a:spLocks noGrp="1"/>
          </p:cNvSpPr>
          <p:nvPr>
            <p:ph type="body" sz="quarter" idx="11"/>
          </p:nvPr>
        </p:nvSpPr>
        <p:spPr>
          <a:xfrm>
            <a:off x="838199" y="6332276"/>
            <a:ext cx="10515599" cy="279400"/>
          </a:xfrm>
        </p:spPr>
        <p:txBody>
          <a:bodyPr/>
          <a:lstStyle/>
          <a:p>
            <a:r>
              <a:rPr lang="en-US" sz="1000" i="0" dirty="0">
                <a:effectLst/>
                <a:latin typeface="Segoe UI" panose="020B0502040204020203" pitchFamily="34" charset="0"/>
                <a:cs typeface="Segoe UI" panose="020B0502040204020203" pitchFamily="34" charset="0"/>
              </a:rPr>
              <a:t>MMWR / January 28, 2022 / 71(4);109-117     </a:t>
            </a:r>
            <a:r>
              <a:rPr lang="en-US" sz="1000" dirty="0">
                <a:latin typeface="Segoe UI" panose="020B0502040204020203" pitchFamily="34" charset="0"/>
                <a:cs typeface="Segoe UI" panose="020B0502040204020203" pitchFamily="34" charset="0"/>
                <a:hlinkClick r:id="rId3"/>
              </a:rPr>
              <a:t>https://www.cdc.gov/vaccines/schedules/hcp/imz/adult.html </a:t>
            </a:r>
            <a:r>
              <a:rPr lang="en-US" sz="1200" b="1" i="0" dirty="0">
                <a:solidFill>
                  <a:srgbClr val="000000"/>
                </a:solidFill>
                <a:effectLst/>
                <a:latin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332125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8E94-B00F-21D4-B18C-4CC36619E405}"/>
              </a:ext>
            </a:extLst>
          </p:cNvPr>
          <p:cNvSpPr>
            <a:spLocks noGrp="1"/>
          </p:cNvSpPr>
          <p:nvPr>
            <p:ph type="title"/>
          </p:nvPr>
        </p:nvSpPr>
        <p:spPr/>
        <p:txBody>
          <a:bodyPr/>
          <a:lstStyle/>
          <a:p>
            <a:r>
              <a:rPr lang="en-US" dirty="0"/>
              <a:t>Poliovirus Vaccine</a:t>
            </a:r>
          </a:p>
        </p:txBody>
      </p:sp>
      <p:sp>
        <p:nvSpPr>
          <p:cNvPr id="3" name="Content Placeholder 2">
            <a:extLst>
              <a:ext uri="{FF2B5EF4-FFF2-40B4-BE49-F238E27FC236}">
                <a16:creationId xmlns:a16="http://schemas.microsoft.com/office/drawing/2014/main" id="{90B7B212-7B14-C254-EC86-CBBA03802EAF}"/>
              </a:ext>
            </a:extLst>
          </p:cNvPr>
          <p:cNvSpPr>
            <a:spLocks noGrp="1"/>
          </p:cNvSpPr>
          <p:nvPr>
            <p:ph sz="quarter" idx="10"/>
          </p:nvPr>
        </p:nvSpPr>
        <p:spPr/>
        <p:txBody>
          <a:bodyPr/>
          <a:lstStyle/>
          <a:p>
            <a:r>
              <a:rPr lang="en-US" b="1" dirty="0"/>
              <a:t>Routine vaccination</a:t>
            </a:r>
          </a:p>
          <a:p>
            <a:pPr marL="342900" indent="-342900">
              <a:buFont typeface="Arial" panose="020B0604020202020204" pitchFamily="34" charset="0"/>
              <a:buChar char="•"/>
            </a:pPr>
            <a:r>
              <a:rPr lang="en-US" dirty="0"/>
              <a:t>Administer remaining doses (1, 2, or 3 IPV doses) to </a:t>
            </a:r>
            <a:r>
              <a:rPr lang="en-US" b="1" dirty="0"/>
              <a:t>complete a 3-dose primary series</a:t>
            </a:r>
            <a:r>
              <a:rPr lang="en-US" dirty="0"/>
              <a:t> to adults known or suspected to be unvaccinated or incompletely vaccinated</a:t>
            </a:r>
          </a:p>
          <a:p>
            <a:pPr marL="342900" indent="-342900">
              <a:buFont typeface="Arial" panose="020B0604020202020204" pitchFamily="34" charset="0"/>
              <a:buChar char="•"/>
            </a:pPr>
            <a:endParaRPr lang="en-US" dirty="0"/>
          </a:p>
          <a:p>
            <a:r>
              <a:rPr lang="en-US" b="1" dirty="0"/>
              <a:t>Special situations</a:t>
            </a:r>
          </a:p>
          <a:p>
            <a:pPr marL="342900" indent="-342900">
              <a:buFont typeface="Arial" panose="020B0604020202020204" pitchFamily="34" charset="0"/>
              <a:buChar char="•"/>
            </a:pPr>
            <a:r>
              <a:rPr lang="en-US" dirty="0"/>
              <a:t>Adults at increased risk of exposure to poliovirus who completed primary series may receive one lifetime IPV booster dose</a:t>
            </a:r>
          </a:p>
        </p:txBody>
      </p:sp>
      <p:sp>
        <p:nvSpPr>
          <p:cNvPr id="4" name="Text Placeholder 3">
            <a:extLst>
              <a:ext uri="{FF2B5EF4-FFF2-40B4-BE49-F238E27FC236}">
                <a16:creationId xmlns:a16="http://schemas.microsoft.com/office/drawing/2014/main" id="{7725C6C5-F449-B2D9-2FB7-11665E4843F2}"/>
              </a:ext>
            </a:extLst>
          </p:cNvPr>
          <p:cNvSpPr>
            <a:spLocks noGrp="1"/>
          </p:cNvSpPr>
          <p:nvPr>
            <p:ph type="body" sz="quarter" idx="11"/>
          </p:nvPr>
        </p:nvSpPr>
        <p:spPr>
          <a:xfrm>
            <a:off x="838200" y="6332276"/>
            <a:ext cx="3733800" cy="280348"/>
          </a:xfrm>
        </p:spPr>
        <p:txBody>
          <a:bodyPr/>
          <a:lstStyle/>
          <a:p>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1864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812F-F6A4-5C6F-5E76-DF141ADD21A2}"/>
              </a:ext>
            </a:extLst>
          </p:cNvPr>
          <p:cNvSpPr>
            <a:spLocks noGrp="1"/>
          </p:cNvSpPr>
          <p:nvPr>
            <p:ph type="title"/>
          </p:nvPr>
        </p:nvSpPr>
        <p:spPr/>
        <p:txBody>
          <a:bodyPr/>
          <a:lstStyle/>
          <a:p>
            <a:r>
              <a:rPr lang="en-US" dirty="0"/>
              <a:t>RSV Vaccination	Special Situations</a:t>
            </a:r>
          </a:p>
        </p:txBody>
      </p:sp>
      <p:sp>
        <p:nvSpPr>
          <p:cNvPr id="3" name="Content Placeholder 2">
            <a:extLst>
              <a:ext uri="{FF2B5EF4-FFF2-40B4-BE49-F238E27FC236}">
                <a16:creationId xmlns:a16="http://schemas.microsoft.com/office/drawing/2014/main" id="{63234BE9-E335-745E-A6F0-D1A3A14B5879}"/>
              </a:ext>
            </a:extLst>
          </p:cNvPr>
          <p:cNvSpPr>
            <a:spLocks noGrp="1"/>
          </p:cNvSpPr>
          <p:nvPr>
            <p:ph sz="quarter" idx="10"/>
          </p:nvPr>
        </p:nvSpPr>
        <p:spPr/>
        <p:txBody>
          <a:bodyPr/>
          <a:lstStyle/>
          <a:p>
            <a:pPr marL="457200" indent="-457200">
              <a:buFont typeface="Arial" panose="020B0604020202020204" pitchFamily="34" charset="0"/>
              <a:buChar char="•"/>
            </a:pPr>
            <a:r>
              <a:rPr lang="en-US" sz="2800" b="1" dirty="0"/>
              <a:t>Based on shared clinical decision-making, administer 1 dose RSV vaccine (Arexvy® or Abrysvo™) to adults ages 60 years or older</a:t>
            </a:r>
          </a:p>
          <a:p>
            <a:endParaRPr lang="en-US" sz="2800" b="1" dirty="0"/>
          </a:p>
          <a:p>
            <a:r>
              <a:rPr lang="en-US" sz="2800" dirty="0"/>
              <a:t>Persons most likely to benefit from vaccination are those considered to be at increased risk for severe RSV disease</a:t>
            </a:r>
          </a:p>
        </p:txBody>
      </p:sp>
      <p:sp>
        <p:nvSpPr>
          <p:cNvPr id="4" name="Text Placeholder 3">
            <a:extLst>
              <a:ext uri="{FF2B5EF4-FFF2-40B4-BE49-F238E27FC236}">
                <a16:creationId xmlns:a16="http://schemas.microsoft.com/office/drawing/2014/main" id="{0A0260A5-9EED-4941-F181-99825CA7DBB3}"/>
              </a:ext>
            </a:extLst>
          </p:cNvPr>
          <p:cNvSpPr>
            <a:spLocks noGrp="1"/>
          </p:cNvSpPr>
          <p:nvPr>
            <p:ph type="body" sz="quarter" idx="11"/>
          </p:nvPr>
        </p:nvSpPr>
        <p:spPr>
          <a:xfrm>
            <a:off x="838199" y="6332276"/>
            <a:ext cx="3747247" cy="280348"/>
          </a:xfrm>
        </p:spPr>
        <p:txBody>
          <a:bodyPr/>
          <a:lstStyle/>
          <a:p>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915477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1156-2F07-4962-9DC7-569FBC82883B}"/>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Varicella Immunity</a:t>
            </a:r>
            <a:endParaRPr lang="en-US" dirty="0"/>
          </a:p>
        </p:txBody>
      </p:sp>
      <p:sp>
        <p:nvSpPr>
          <p:cNvPr id="3" name="Content Placeholder 2">
            <a:extLst>
              <a:ext uri="{FF2B5EF4-FFF2-40B4-BE49-F238E27FC236}">
                <a16:creationId xmlns:a16="http://schemas.microsoft.com/office/drawing/2014/main" id="{B99AF085-CC5C-4672-B7E0-8540A80B7D43}"/>
              </a:ext>
            </a:extLst>
          </p:cNvPr>
          <p:cNvSpPr>
            <a:spLocks noGrp="1"/>
          </p:cNvSpPr>
          <p:nvPr>
            <p:ph sz="quarter" idx="10"/>
          </p:nvPr>
        </p:nvSpPr>
        <p:spPr/>
        <p:txBody>
          <a:bodyPr/>
          <a:lstStyle/>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ACIP considers evidence of immunity to varicella to be: </a:t>
            </a: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Documentation of 2 doses of vaccine given no earlier than age 12 months, with at least 3 months between doses for children younger than age 13 years, or at least 4 weeks between doses for people aged 13 years and older </a:t>
            </a: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U.S.-born before 1980* </a:t>
            </a:r>
            <a:r>
              <a:rPr lang="en-US" sz="2400" dirty="0">
                <a:ea typeface="Segoe UI" panose="020B0502040204020203" pitchFamily="34" charset="0"/>
              </a:rPr>
              <a:t>(year of birth is not considered as evidence of immunity for healthcare personnel, and pregnant women) </a:t>
            </a:r>
            <a:endParaRPr lang="en-US" sz="2400" dirty="0">
              <a:latin typeface="Segoe UI" panose="020B0502040204020203" pitchFamily="34" charset="0"/>
              <a:ea typeface="Segoe UI" panose="020B0502040204020203" pitchFamily="34" charset="0"/>
              <a:cs typeface="Segoe UI" panose="020B0502040204020203" pitchFamily="34" charset="0"/>
            </a:endParaRP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A healthcare provider's diagnosis of herpes zoster, varicella or history of varicella disease </a:t>
            </a: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Laboratory evidence of immunity to or confirmation of disease </a:t>
            </a:r>
          </a:p>
          <a:p>
            <a:endParaRPr lang="en-US" dirty="0"/>
          </a:p>
        </p:txBody>
      </p:sp>
      <p:sp>
        <p:nvSpPr>
          <p:cNvPr id="4" name="Text Placeholder 3">
            <a:extLst>
              <a:ext uri="{FF2B5EF4-FFF2-40B4-BE49-F238E27FC236}">
                <a16:creationId xmlns:a16="http://schemas.microsoft.com/office/drawing/2014/main" id="{1B07F536-D917-46AB-A965-91096A9A3CF3}"/>
              </a:ext>
            </a:extLst>
          </p:cNvPr>
          <p:cNvSpPr>
            <a:spLocks noGrp="1"/>
          </p:cNvSpPr>
          <p:nvPr>
            <p:ph type="body" sz="quarter" idx="11"/>
          </p:nvPr>
        </p:nvSpPr>
        <p:spPr/>
        <p:txBody>
          <a:bodyPr/>
          <a:lstStyle/>
          <a:p>
            <a:r>
              <a:rPr lang="en-US" sz="1000" dirty="0">
                <a:latin typeface="Segoe UI"/>
              </a:rPr>
              <a:t>MMWR / June 22, 2007 /56(RR-4);16-17</a:t>
            </a:r>
          </a:p>
          <a:p>
            <a:endParaRPr lang="en-US" dirty="0"/>
          </a:p>
        </p:txBody>
      </p:sp>
    </p:spTree>
    <p:extLst>
      <p:ext uri="{BB962C8B-B14F-4D97-AF65-F5344CB8AC3E}">
        <p14:creationId xmlns:p14="http://schemas.microsoft.com/office/powerpoint/2010/main" val="2630589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90FB-7716-40F0-9FC0-A8D05A4ED943}"/>
              </a:ext>
            </a:extLst>
          </p:cNvPr>
          <p:cNvSpPr>
            <a:spLocks noGrp="1"/>
          </p:cNvSpPr>
          <p:nvPr>
            <p:ph type="title"/>
          </p:nvPr>
        </p:nvSpPr>
        <p:spPr/>
        <p:txBody>
          <a:bodyPr/>
          <a:lstStyle/>
          <a:p>
            <a:r>
              <a:rPr lang="en-US" dirty="0"/>
              <a:t>Zoster (RZV)</a:t>
            </a:r>
          </a:p>
        </p:txBody>
      </p:sp>
      <p:sp>
        <p:nvSpPr>
          <p:cNvPr id="3" name="Content Placeholder 2">
            <a:extLst>
              <a:ext uri="{FF2B5EF4-FFF2-40B4-BE49-F238E27FC236}">
                <a16:creationId xmlns:a16="http://schemas.microsoft.com/office/drawing/2014/main" id="{0005D978-4819-4417-AF13-4E4846355CFA}"/>
              </a:ext>
            </a:extLst>
          </p:cNvPr>
          <p:cNvSpPr>
            <a:spLocks noGrp="1"/>
          </p:cNvSpPr>
          <p:nvPr>
            <p:ph sz="quarter" idx="10"/>
          </p:nvPr>
        </p:nvSpPr>
        <p:spPr/>
        <p:txBody>
          <a:bodyPr/>
          <a:lstStyle/>
          <a:p>
            <a:pPr>
              <a:lnSpc>
                <a:spcPct val="100000"/>
              </a:lnSpc>
              <a:spcBef>
                <a:spcPts val="200"/>
              </a:spcBef>
            </a:pPr>
            <a:r>
              <a:rPr lang="en-US" sz="2000" b="1" dirty="0"/>
              <a:t>Routine vaccination</a:t>
            </a:r>
          </a:p>
          <a:p>
            <a:pPr marL="347472" indent="-347472">
              <a:lnSpc>
                <a:spcPct val="100000"/>
              </a:lnSpc>
              <a:spcBef>
                <a:spcPts val="200"/>
              </a:spcBef>
              <a:buFont typeface="Arial" panose="020B0604020202020204" pitchFamily="34" charset="0"/>
              <a:buChar char="•"/>
            </a:pPr>
            <a:r>
              <a:rPr lang="en-US" sz="2000" dirty="0"/>
              <a:t>Administer 2-dose series of recombinant zoster vaccine (RZV, Shingrix) 2-6 months apart (minimal interval: 4 weeks) to </a:t>
            </a:r>
            <a:r>
              <a:rPr lang="en-US" sz="2000" b="1" i="1" dirty="0"/>
              <a:t>adults aged 50 years or older </a:t>
            </a:r>
            <a:r>
              <a:rPr lang="en-US" sz="2000" dirty="0"/>
              <a:t>regardless of past episode of herpes zoster or previous receipt of zoster live vaccine (ZVL, Zostavax); dose should be repeated if administered too soon</a:t>
            </a:r>
          </a:p>
          <a:p>
            <a:pPr>
              <a:lnSpc>
                <a:spcPct val="100000"/>
              </a:lnSpc>
              <a:spcBef>
                <a:spcPts val="200"/>
              </a:spcBef>
            </a:pPr>
            <a:endParaRPr lang="en-US" sz="2000" b="1" dirty="0"/>
          </a:p>
          <a:p>
            <a:pPr>
              <a:lnSpc>
                <a:spcPct val="100000"/>
              </a:lnSpc>
              <a:spcBef>
                <a:spcPts val="200"/>
              </a:spcBef>
            </a:pPr>
            <a:r>
              <a:rPr lang="en-US" sz="2000" b="1" dirty="0"/>
              <a:t>Special situations</a:t>
            </a:r>
          </a:p>
          <a:p>
            <a:pPr marL="342900" indent="-342900">
              <a:lnSpc>
                <a:spcPct val="100000"/>
              </a:lnSpc>
              <a:spcBef>
                <a:spcPts val="200"/>
              </a:spcBef>
              <a:buFont typeface="Arial" panose="020B0604020202020204" pitchFamily="34" charset="0"/>
              <a:buChar char="•"/>
            </a:pPr>
            <a:r>
              <a:rPr lang="en-US" sz="2000" dirty="0"/>
              <a:t>Administer 2-dose series of recombinant zoster vaccine (RZV, Shingrix) 2-6 months apart (minimal interval: 4 weeks) to </a:t>
            </a:r>
            <a:r>
              <a:rPr lang="en-US" sz="2000" b="1" i="1" dirty="0"/>
              <a:t>persons ages 19 years or older with immunocompromising conditions, including HIV</a:t>
            </a:r>
          </a:p>
          <a:p>
            <a:pPr marL="342900" indent="-342900">
              <a:lnSpc>
                <a:spcPct val="100000"/>
              </a:lnSpc>
              <a:spcBef>
                <a:spcPts val="200"/>
              </a:spcBef>
              <a:buFont typeface="Arial" panose="020B0604020202020204" pitchFamily="34" charset="0"/>
              <a:buChar char="•"/>
            </a:pPr>
            <a:endParaRPr lang="en-US" sz="2000" dirty="0"/>
          </a:p>
          <a:p>
            <a:pPr marL="342900" indent="-342900">
              <a:lnSpc>
                <a:spcPct val="100000"/>
              </a:lnSpc>
              <a:spcBef>
                <a:spcPts val="200"/>
              </a:spcBef>
              <a:buFont typeface="Arial" panose="020B0604020202020204" pitchFamily="34" charset="0"/>
              <a:buChar char="•"/>
            </a:pPr>
            <a:r>
              <a:rPr lang="en-US" sz="2000" dirty="0"/>
              <a:t>There is currently no ACIP recommendation for RZV during pregnancy; consider delaying until after pregnancy</a:t>
            </a:r>
          </a:p>
          <a:p>
            <a:pPr marL="342900" indent="-342900">
              <a:lnSpc>
                <a:spcPct val="100000"/>
              </a:lnSpc>
              <a:spcBef>
                <a:spcPts val="200"/>
              </a:spcBef>
              <a:buFont typeface="Arial" panose="020B0604020202020204" pitchFamily="34" charset="0"/>
              <a:buChar char="•"/>
            </a:pPr>
            <a:endParaRPr lang="en-US" sz="2000" dirty="0"/>
          </a:p>
          <a:p>
            <a:endParaRPr lang="en-US" dirty="0"/>
          </a:p>
        </p:txBody>
      </p:sp>
      <p:sp>
        <p:nvSpPr>
          <p:cNvPr id="4" name="Text Placeholder 3">
            <a:extLst>
              <a:ext uri="{FF2B5EF4-FFF2-40B4-BE49-F238E27FC236}">
                <a16:creationId xmlns:a16="http://schemas.microsoft.com/office/drawing/2014/main" id="{0DCF5461-EE52-4433-B7C2-374CE2CAA73C}"/>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b="0" i="0" u="sng" dirty="0">
                <a:solidFill>
                  <a:srgbClr val="075290"/>
                </a:solidFill>
                <a:effectLst/>
                <a:latin typeface="Segoe UI" panose="020B0502040204020203" pitchFamily="34" charset="0"/>
                <a:cs typeface="Segoe UI" panose="020B0502040204020203" pitchFamily="34" charset="0"/>
                <a:hlinkClick r:id="rId3"/>
              </a:rPr>
              <a:t>https://www.cdc.gov/vaccines/schedules/hcp/imz/adult.html</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8481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6CDE-728C-4879-ABDC-C3B80BF727ED}"/>
              </a:ext>
            </a:extLst>
          </p:cNvPr>
          <p:cNvSpPr>
            <a:spLocks noGrp="1"/>
          </p:cNvSpPr>
          <p:nvPr>
            <p:ph type="title"/>
          </p:nvPr>
        </p:nvSpPr>
        <p:spPr/>
        <p:txBody>
          <a:bodyPr/>
          <a:lstStyle/>
          <a:p>
            <a:r>
              <a:rPr lang="en-US" dirty="0"/>
              <a:t>COVID-19 Vaccines for Adults (19+ years)</a:t>
            </a:r>
          </a:p>
        </p:txBody>
      </p:sp>
      <p:sp>
        <p:nvSpPr>
          <p:cNvPr id="3" name="Content Placeholder 2">
            <a:extLst>
              <a:ext uri="{FF2B5EF4-FFF2-40B4-BE49-F238E27FC236}">
                <a16:creationId xmlns:a16="http://schemas.microsoft.com/office/drawing/2014/main" id="{BDE06636-6619-4C36-A7D3-CE45F10FB7DE}"/>
              </a:ext>
            </a:extLst>
          </p:cNvPr>
          <p:cNvSpPr>
            <a:spLocks noGrp="1"/>
          </p:cNvSpPr>
          <p:nvPr>
            <p:ph sz="quarter" idx="10"/>
          </p:nvPr>
        </p:nvSpPr>
        <p:spPr/>
        <p:txBody>
          <a:bodyPr/>
          <a:lstStyle/>
          <a:p>
            <a:r>
              <a:rPr lang="en-US" sz="1800" b="1" dirty="0"/>
              <a:t>Routine vaccination for Moderna, Pfizer-BioNTech and/or Novavax</a:t>
            </a:r>
            <a:endParaRPr lang="en-US" sz="1800" b="1" i="1" dirty="0"/>
          </a:p>
          <a:p>
            <a:r>
              <a:rPr lang="en-US" sz="1800" b="1" i="1" dirty="0"/>
              <a:t>Unvaccinated: </a:t>
            </a:r>
          </a:p>
          <a:p>
            <a:pPr marL="342900" indent="-342900">
              <a:buFont typeface="Arial" panose="020B0604020202020204" pitchFamily="34" charset="0"/>
              <a:buChar char="•"/>
            </a:pPr>
            <a:r>
              <a:rPr lang="en-US" sz="1800" dirty="0"/>
              <a:t>Administer</a:t>
            </a:r>
            <a:r>
              <a:rPr lang="en-US" sz="1800" b="1" i="1" dirty="0"/>
              <a:t> </a:t>
            </a:r>
            <a:r>
              <a:rPr lang="en-US" sz="1800" b="1" dirty="0"/>
              <a:t>1</a:t>
            </a:r>
            <a:r>
              <a:rPr lang="en-US" sz="1800" b="1" i="1" dirty="0"/>
              <a:t> </a:t>
            </a:r>
            <a:r>
              <a:rPr lang="en-US" sz="1800" b="1" dirty="0"/>
              <a:t>dose </a:t>
            </a:r>
            <a:r>
              <a:rPr lang="en-US" sz="1800" dirty="0"/>
              <a:t>of updated (2023-2024 Formula) </a:t>
            </a:r>
            <a:r>
              <a:rPr lang="en-US" sz="1800" b="1" dirty="0"/>
              <a:t>Moderna</a:t>
            </a:r>
            <a:r>
              <a:rPr lang="en-US" sz="1800" dirty="0"/>
              <a:t> or </a:t>
            </a:r>
            <a:r>
              <a:rPr lang="en-US" sz="1800" b="1" dirty="0"/>
              <a:t>Pfizer –BioNTech</a:t>
            </a:r>
            <a:r>
              <a:rPr lang="en-US" sz="1800" dirty="0"/>
              <a:t> or </a:t>
            </a:r>
            <a:r>
              <a:rPr lang="en-US" sz="1800" b="1" dirty="0"/>
              <a:t>2-dose series </a:t>
            </a:r>
            <a:r>
              <a:rPr lang="en-US" sz="1800" dirty="0"/>
              <a:t>of updated (2023-2024) </a:t>
            </a:r>
            <a:r>
              <a:rPr lang="en-US" sz="1800" b="1" dirty="0"/>
              <a:t>Novavax</a:t>
            </a:r>
            <a:r>
              <a:rPr lang="en-US" sz="1800" dirty="0"/>
              <a:t> at 0,3-8 weeks for adults 19 years and older</a:t>
            </a:r>
          </a:p>
          <a:p>
            <a:pPr marL="342900" indent="-342900">
              <a:buFont typeface="Arial" panose="020B0604020202020204" pitchFamily="34" charset="0"/>
              <a:buChar char="•"/>
            </a:pPr>
            <a:r>
              <a:rPr lang="en-US" sz="1800" b="1" dirty="0"/>
              <a:t>Refer to schedule and notes for guidance on adults previously vaccinated with Moderna, Pfizer BioNTech, and/or Novavax</a:t>
            </a:r>
          </a:p>
          <a:p>
            <a:endParaRPr lang="en-US" b="1" dirty="0"/>
          </a:p>
          <a:p>
            <a:r>
              <a:rPr lang="en-US" sz="1800" b="1" dirty="0"/>
              <a:t>Special situations</a:t>
            </a:r>
          </a:p>
          <a:p>
            <a:pPr marL="285750" indent="-285750">
              <a:buFont typeface="Arial" panose="020B0604020202020204" pitchFamily="34" charset="0"/>
              <a:buChar char="•"/>
            </a:pPr>
            <a:r>
              <a:rPr lang="en-US" sz="1800" b="1" i="1" dirty="0">
                <a:latin typeface="Segoe UI" panose="020B0502040204020203" pitchFamily="34" charset="0"/>
                <a:cs typeface="Segoe UI" panose="020B0502040204020203" pitchFamily="34" charset="0"/>
              </a:rPr>
              <a:t>Unvaccinated:</a:t>
            </a:r>
            <a:r>
              <a:rPr lang="en-US" sz="1800" b="1" dirty="0">
                <a:latin typeface="Segoe UI" panose="020B0502040204020203" pitchFamily="34" charset="0"/>
                <a:cs typeface="Segoe UI" panose="020B0502040204020203" pitchFamily="34" charset="0"/>
              </a:rPr>
              <a:t> </a:t>
            </a:r>
            <a:r>
              <a:rPr lang="en-US" sz="1800" b="1" dirty="0"/>
              <a:t>A</a:t>
            </a:r>
            <a:r>
              <a:rPr lang="en-US" sz="1800" b="1" dirty="0">
                <a:latin typeface="Segoe UI" panose="020B0502040204020203" pitchFamily="34" charset="0"/>
                <a:cs typeface="Segoe UI" panose="020B0502040204020203" pitchFamily="34" charset="0"/>
              </a:rPr>
              <a:t>dminister 3-dose series </a:t>
            </a:r>
            <a:r>
              <a:rPr lang="en-US" sz="1800" dirty="0">
                <a:latin typeface="Segoe UI" panose="020B0502040204020203" pitchFamily="34" charset="0"/>
                <a:cs typeface="Segoe UI" panose="020B0502040204020203" pitchFamily="34" charset="0"/>
              </a:rPr>
              <a:t>of updated (2023–2024 Formula) </a:t>
            </a:r>
            <a:r>
              <a:rPr lang="en-US" sz="1800" b="1" dirty="0">
                <a:latin typeface="Segoe UI" panose="020B0502040204020203" pitchFamily="34" charset="0"/>
                <a:cs typeface="Segoe UI" panose="020B0502040204020203" pitchFamily="34" charset="0"/>
              </a:rPr>
              <a:t>Moderna</a:t>
            </a:r>
            <a:r>
              <a:rPr lang="en-US" sz="1800" dirty="0">
                <a:latin typeface="Segoe UI" panose="020B0502040204020203" pitchFamily="34" charset="0"/>
                <a:cs typeface="Segoe UI" panose="020B0502040204020203" pitchFamily="34" charset="0"/>
              </a:rPr>
              <a:t>  at 0, 4, 8 weeks </a:t>
            </a:r>
            <a:r>
              <a:rPr lang="en-US" sz="1800" b="1" dirty="0">
                <a:latin typeface="Segoe UI" panose="020B0502040204020203" pitchFamily="34" charset="0"/>
                <a:cs typeface="Segoe UI" panose="020B0502040204020203" pitchFamily="34" charset="0"/>
              </a:rPr>
              <a:t>or 3-dose series </a:t>
            </a:r>
            <a:r>
              <a:rPr lang="en-US" sz="1800" dirty="0">
                <a:latin typeface="Segoe UI" panose="020B0502040204020203" pitchFamily="34" charset="0"/>
                <a:cs typeface="Segoe UI" panose="020B0502040204020203" pitchFamily="34" charset="0"/>
              </a:rPr>
              <a:t>of updated (2023–2024 Formula) </a:t>
            </a:r>
            <a:r>
              <a:rPr lang="en-US" sz="1800" b="1" dirty="0">
                <a:latin typeface="Segoe UI" panose="020B0502040204020203" pitchFamily="34" charset="0"/>
                <a:cs typeface="Segoe UI" panose="020B0502040204020203" pitchFamily="34" charset="0"/>
              </a:rPr>
              <a:t>Pfizer-BioNTech</a:t>
            </a:r>
            <a:r>
              <a:rPr lang="en-US" sz="1800" dirty="0">
                <a:latin typeface="Segoe UI" panose="020B0502040204020203" pitchFamily="34" charset="0"/>
                <a:cs typeface="Segoe UI" panose="020B0502040204020203" pitchFamily="34" charset="0"/>
              </a:rPr>
              <a:t> at 0, 3, 7 weeks </a:t>
            </a:r>
            <a:r>
              <a:rPr lang="en-US" sz="1800" b="1" dirty="0"/>
              <a:t>or 2-dose series </a:t>
            </a:r>
            <a:r>
              <a:rPr lang="en-US" sz="1800" dirty="0"/>
              <a:t>of updated (2023-2024 Formula) </a:t>
            </a:r>
            <a:r>
              <a:rPr lang="en-US" sz="1800" b="1" dirty="0"/>
              <a:t>Novavax</a:t>
            </a:r>
            <a:r>
              <a:rPr lang="en-US" sz="1800" dirty="0"/>
              <a:t> at 0, 3 weeks for persons who are moderately or severely immunocompromised</a:t>
            </a:r>
          </a:p>
          <a:p>
            <a:pPr marL="285750" indent="-285750">
              <a:buFont typeface="Arial" panose="020B0604020202020204" pitchFamily="34" charset="0"/>
              <a:buChar char="•"/>
            </a:pPr>
            <a:r>
              <a:rPr lang="en-US" sz="1800" b="1" dirty="0"/>
              <a:t>Refer to schedule and notes for guidance on immunocompromised adults previously vaccinated with Moderna, Pfizer BioNTech, and/or Novavax</a:t>
            </a:r>
          </a:p>
          <a:p>
            <a:pPr marL="285750" indent="-285750">
              <a:buFont typeface="Arial" panose="020B0604020202020204" pitchFamily="34" charset="0"/>
              <a:buChar char="•"/>
            </a:pPr>
            <a:endParaRPr lang="en-US" sz="1800" b="1" i="1" dirty="0"/>
          </a:p>
          <a:p>
            <a:endParaRPr lang="en-US" sz="1800" b="1" dirty="0"/>
          </a:p>
        </p:txBody>
      </p:sp>
      <p:sp>
        <p:nvSpPr>
          <p:cNvPr id="4" name="Text Placeholder 3">
            <a:extLst>
              <a:ext uri="{FF2B5EF4-FFF2-40B4-BE49-F238E27FC236}">
                <a16:creationId xmlns:a16="http://schemas.microsoft.com/office/drawing/2014/main" id="{391B9C65-AF5E-496C-B23B-DCF799853EFC}"/>
              </a:ext>
            </a:extLst>
          </p:cNvPr>
          <p:cNvSpPr>
            <a:spLocks noGrp="1"/>
          </p:cNvSpPr>
          <p:nvPr>
            <p:ph type="body" sz="quarter" idx="11"/>
          </p:nvPr>
        </p:nvSpPr>
        <p:spPr>
          <a:xfrm>
            <a:off x="838199" y="6332276"/>
            <a:ext cx="10515599" cy="280348"/>
          </a:xfrm>
        </p:spPr>
        <p:txBody>
          <a:bodyPr/>
          <a:lstStyle/>
          <a:p>
            <a:r>
              <a:rPr lang="en-US" sz="1000" b="0" i="0" u="sng" dirty="0">
                <a:solidFill>
                  <a:srgbClr val="075290"/>
                </a:solidFill>
                <a:effectLst/>
                <a:latin typeface="Segoe UI" panose="020B0502040204020203" pitchFamily="34" charset="0"/>
                <a:cs typeface="Segoe UI" panose="020B0502040204020203" pitchFamily="34" charset="0"/>
                <a:hlinkClick r:id="rId4"/>
              </a:rPr>
              <a:t>https://www.cdc.gov/vaccines/schedules/hcp/imz/adult.html</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4705582"/>
      </p:ext>
    </p:extLst>
  </p:cSld>
  <p:clrMapOvr>
    <a:masterClrMapping/>
  </p:clrMapOvr>
  <p:extLst>
    <p:ext uri="{6950BFC3-D8DA-4A85-94F7-54DA5524770B}">
      <p188:commentRel xmlns:p188="http://schemas.microsoft.com/office/powerpoint/2018/8/main" r:id="rId3"/>
    </p:ext>
  </p:extLs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545A-0181-4B90-8182-D3E4F95E2597}"/>
              </a:ext>
            </a:extLst>
          </p:cNvPr>
          <p:cNvSpPr>
            <a:spLocks noGrp="1"/>
          </p:cNvSpPr>
          <p:nvPr>
            <p:ph type="title"/>
          </p:nvPr>
        </p:nvSpPr>
        <p:spPr/>
        <p:txBody>
          <a:bodyPr/>
          <a:lstStyle/>
          <a:p>
            <a:r>
              <a:rPr lang="en-US" dirty="0"/>
              <a:t>COVID-19 Vaccines Special Considerations</a:t>
            </a:r>
          </a:p>
        </p:txBody>
      </p:sp>
      <p:sp>
        <p:nvSpPr>
          <p:cNvPr id="3" name="Content Placeholder 2">
            <a:extLst>
              <a:ext uri="{FF2B5EF4-FFF2-40B4-BE49-F238E27FC236}">
                <a16:creationId xmlns:a16="http://schemas.microsoft.com/office/drawing/2014/main" id="{351B96A7-3C3A-4AE5-BD3B-43C58BA76F1D}"/>
              </a:ext>
            </a:extLst>
          </p:cNvPr>
          <p:cNvSpPr>
            <a:spLocks noGrp="1"/>
          </p:cNvSpPr>
          <p:nvPr>
            <p:ph sz="quarter" idx="10"/>
          </p:nvPr>
        </p:nvSpPr>
        <p:spPr/>
        <p:txBody>
          <a:bodyPr/>
          <a:lstStyle/>
          <a:p>
            <a:pPr marL="342900" indent="-342900">
              <a:buFont typeface="Arial" panose="020B0604020202020204" pitchFamily="34" charset="0"/>
              <a:buChar char="•"/>
            </a:pPr>
            <a:r>
              <a:rPr lang="en-US" b="1" dirty="0"/>
              <a:t>Persons ages 65 years and older should receive an additional dose of the 2023-2024 Formula COVID-19 vaccine</a:t>
            </a:r>
          </a:p>
          <a:p>
            <a:pPr marL="285750" indent="-285750">
              <a:buFont typeface="Arial" panose="020B0604020202020204" pitchFamily="34" charset="0"/>
              <a:buChar char="•"/>
            </a:pPr>
            <a:r>
              <a:rPr lang="en-US" dirty="0"/>
              <a:t>COVID-19 vaccines can be co-administered with other vaccines</a:t>
            </a:r>
          </a:p>
          <a:p>
            <a:pPr marL="342900" indent="-342900">
              <a:buFont typeface="Arial" panose="020B0604020202020204" pitchFamily="34" charset="0"/>
              <a:buChar char="•"/>
            </a:pPr>
            <a:r>
              <a:rPr lang="en-US" dirty="0"/>
              <a:t>Doses administered up to 4 days before the minimum interval (4-day grace period) are considered valid. Doses administered at any time after the recommended interval are valid</a:t>
            </a:r>
          </a:p>
          <a:p>
            <a:pPr marL="342900" indent="-342900">
              <a:buFont typeface="Arial" panose="020B0604020202020204" pitchFamily="34" charset="0"/>
              <a:buChar char="•"/>
            </a:pPr>
            <a:r>
              <a:rPr lang="en-US" dirty="0"/>
              <a:t>Persons with a recent SARS-CoV-2 infection may consider delaying their first or second COVID-19 vaccine booster dose by 3 months from symptom onset or positive test (if infection was asymptomatic)</a:t>
            </a:r>
          </a:p>
          <a:p>
            <a:endParaRPr lang="en-US" dirty="0"/>
          </a:p>
        </p:txBody>
      </p:sp>
      <p:sp>
        <p:nvSpPr>
          <p:cNvPr id="4" name="Text Placeholder 3">
            <a:extLst>
              <a:ext uri="{FF2B5EF4-FFF2-40B4-BE49-F238E27FC236}">
                <a16:creationId xmlns:a16="http://schemas.microsoft.com/office/drawing/2014/main" id="{771C35AB-A855-4154-A3DA-4DFCE6D737C0}"/>
              </a:ext>
            </a:extLst>
          </p:cNvPr>
          <p:cNvSpPr>
            <a:spLocks noGrp="1"/>
          </p:cNvSpPr>
          <p:nvPr>
            <p:ph type="body" sz="quarter" idx="11"/>
          </p:nvPr>
        </p:nvSpPr>
        <p:spPr>
          <a:xfrm>
            <a:off x="838199" y="6332276"/>
            <a:ext cx="10954871"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https://www.cdc.gov/vaccines/covid-19/clinical-considerations/interim-considerations-us.html#recommendations</a:t>
            </a:r>
            <a:endParaRPr lang="en-US" dirty="0"/>
          </a:p>
        </p:txBody>
      </p:sp>
    </p:spTree>
    <p:extLst>
      <p:ext uri="{BB962C8B-B14F-4D97-AF65-F5344CB8AC3E}">
        <p14:creationId xmlns:p14="http://schemas.microsoft.com/office/powerpoint/2010/main" val="718055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1B92-9F5A-4925-A841-40C37A45E806}"/>
              </a:ext>
            </a:extLst>
          </p:cNvPr>
          <p:cNvSpPr>
            <a:spLocks noGrp="1"/>
          </p:cNvSpPr>
          <p:nvPr>
            <p:ph type="title"/>
          </p:nvPr>
        </p:nvSpPr>
        <p:spPr>
          <a:xfrm>
            <a:off x="838200" y="661621"/>
            <a:ext cx="10515600" cy="731520"/>
          </a:xfrm>
        </p:spPr>
        <p:txBody>
          <a:bodyPr>
            <a:normAutofit/>
          </a:bodyPr>
          <a:lstStyle/>
          <a:p>
            <a:r>
              <a:rPr lang="en-US" dirty="0"/>
              <a:t>Healthcare Personnel (HCP)</a:t>
            </a:r>
          </a:p>
        </p:txBody>
      </p:sp>
      <p:graphicFrame>
        <p:nvGraphicFramePr>
          <p:cNvPr id="5" name="Content Placeholder 2">
            <a:extLst>
              <a:ext uri="{FF2B5EF4-FFF2-40B4-BE49-F238E27FC236}">
                <a16:creationId xmlns:a16="http://schemas.microsoft.com/office/drawing/2014/main" id="{533BE8B4-69CE-1457-9F93-C7E350644212}"/>
              </a:ext>
            </a:extLst>
          </p:cNvPr>
          <p:cNvGraphicFramePr>
            <a:graphicFrameLocks noGrp="1"/>
          </p:cNvGraphicFramePr>
          <p:nvPr>
            <p:ph sz="quarter" idx="10"/>
            <p:extLst>
              <p:ext uri="{D42A27DB-BD31-4B8C-83A1-F6EECF244321}">
                <p14:modId xmlns:p14="http://schemas.microsoft.com/office/powerpoint/2010/main" val="2407708179"/>
              </p:ext>
            </p:extLst>
          </p:nvPr>
        </p:nvGraphicFramePr>
        <p:xfrm>
          <a:off x="838200" y="1784350"/>
          <a:ext cx="10515600" cy="4437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24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0C7D605-DA79-4B4F-A7D3-6658DB3045C6}"/>
              </a:ext>
            </a:extLst>
          </p:cNvPr>
          <p:cNvSpPr txBox="1"/>
          <p:nvPr/>
        </p:nvSpPr>
        <p:spPr>
          <a:xfrm>
            <a:off x="1793" y="6587220"/>
            <a:ext cx="6721735"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 6-10     </a:t>
            </a: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945F7FD0-0C91-37F5-1C67-1434A2F46ABC}"/>
              </a:ext>
            </a:extLst>
          </p:cNvPr>
          <p:cNvPicPr>
            <a:picLocks noChangeAspect="1"/>
          </p:cNvPicPr>
          <p:nvPr/>
        </p:nvPicPr>
        <p:blipFill>
          <a:blip r:embed="rId4"/>
          <a:stretch>
            <a:fillRect/>
          </a:stretch>
        </p:blipFill>
        <p:spPr>
          <a:xfrm>
            <a:off x="2101778" y="302022"/>
            <a:ext cx="7950871" cy="6253955"/>
          </a:xfrm>
          <a:prstGeom prst="rect">
            <a:avLst/>
          </a:prstGeom>
        </p:spPr>
      </p:pic>
      <p:sp>
        <p:nvSpPr>
          <p:cNvPr id="2" name="Arrow: Right 1">
            <a:extLst>
              <a:ext uri="{FF2B5EF4-FFF2-40B4-BE49-F238E27FC236}">
                <a16:creationId xmlns:a16="http://schemas.microsoft.com/office/drawing/2014/main" id="{9BAC9673-EE2D-E2A5-DA69-7064951BF61B}"/>
              </a:ext>
            </a:extLst>
          </p:cNvPr>
          <p:cNvSpPr/>
          <p:nvPr/>
        </p:nvSpPr>
        <p:spPr>
          <a:xfrm>
            <a:off x="819510" y="992037"/>
            <a:ext cx="1216325" cy="18115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2A24B7-CD1F-8885-F0AF-79DC5774BF99}"/>
              </a:ext>
            </a:extLst>
          </p:cNvPr>
          <p:cNvSpPr/>
          <p:nvPr/>
        </p:nvSpPr>
        <p:spPr>
          <a:xfrm>
            <a:off x="2101778" y="5374356"/>
            <a:ext cx="7900647" cy="2329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E10EB7-331B-9048-BC85-FF202A4D103E}"/>
              </a:ext>
            </a:extLst>
          </p:cNvPr>
          <p:cNvSpPr/>
          <p:nvPr/>
        </p:nvSpPr>
        <p:spPr>
          <a:xfrm>
            <a:off x="2101778" y="1173192"/>
            <a:ext cx="7900648" cy="2329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1E1D4E-E541-C01F-EDA9-8C52DCDBA9E6}"/>
              </a:ext>
            </a:extLst>
          </p:cNvPr>
          <p:cNvSpPr/>
          <p:nvPr/>
        </p:nvSpPr>
        <p:spPr>
          <a:xfrm>
            <a:off x="5063706" y="2889850"/>
            <a:ext cx="4938720" cy="2329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A949F5-E349-E55C-9BD3-D5D16BD6F01E}"/>
              </a:ext>
            </a:extLst>
          </p:cNvPr>
          <p:cNvSpPr/>
          <p:nvPr/>
        </p:nvSpPr>
        <p:spPr>
          <a:xfrm>
            <a:off x="2101778" y="5848710"/>
            <a:ext cx="7900648" cy="2329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A0F07B-6F9E-EDD8-5204-F8BF2BA1E9FF}"/>
              </a:ext>
            </a:extLst>
          </p:cNvPr>
          <p:cNvSpPr/>
          <p:nvPr/>
        </p:nvSpPr>
        <p:spPr>
          <a:xfrm>
            <a:off x="2101778" y="2415396"/>
            <a:ext cx="1452305" cy="2329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1445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6689725" y="3922713"/>
            <a:ext cx="184150" cy="366712"/>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099" name="Text Box 466"/>
          <p:cNvSpPr txBox="1">
            <a:spLocks noChangeArrowheads="1"/>
          </p:cNvSpPr>
          <p:nvPr/>
        </p:nvSpPr>
        <p:spPr bwMode="auto">
          <a:xfrm>
            <a:off x="3330576" y="1219201"/>
            <a:ext cx="5453063" cy="307975"/>
          </a:xfrm>
          <a:prstGeom prst="rect">
            <a:avLst/>
          </a:prstGeom>
          <a:noFill/>
          <a:ln w="1270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Measure antibody to hepatitis B surface antigen (anti-HBs</a:t>
            </a:r>
            <a:r>
              <a:rPr lang="en-US" sz="1400" dirty="0">
                <a:latin typeface="Calibri" pitchFamily="34" charset="0"/>
                <a:cs typeface="Arial" charset="0"/>
              </a:rPr>
              <a:t>)</a:t>
            </a:r>
          </a:p>
        </p:txBody>
      </p:sp>
      <p:sp>
        <p:nvSpPr>
          <p:cNvPr id="4100" name="Text Box 467"/>
          <p:cNvSpPr txBox="1">
            <a:spLocks noChangeArrowheads="1"/>
          </p:cNvSpPr>
          <p:nvPr/>
        </p:nvSpPr>
        <p:spPr bwMode="auto">
          <a:xfrm>
            <a:off x="2447925" y="1752600"/>
            <a:ext cx="3225800" cy="304800"/>
          </a:xfrm>
          <a:prstGeom prst="rect">
            <a:avLst/>
          </a:prstGeom>
          <a:noFill/>
          <a:ln w="1270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anti-HBs &lt;10 mIU/mL</a:t>
            </a:r>
          </a:p>
        </p:txBody>
      </p:sp>
      <p:sp>
        <p:nvSpPr>
          <p:cNvPr id="4101" name="Text Box 468"/>
          <p:cNvSpPr txBox="1">
            <a:spLocks noChangeArrowheads="1"/>
          </p:cNvSpPr>
          <p:nvPr/>
        </p:nvSpPr>
        <p:spPr bwMode="auto">
          <a:xfrm>
            <a:off x="2409825" y="2447926"/>
            <a:ext cx="3263900" cy="523875"/>
          </a:xfrm>
          <a:prstGeom prst="rect">
            <a:avLst/>
          </a:prstGeom>
          <a:noFill/>
          <a:ln w="12700">
            <a:solidFill>
              <a:schemeClr val="tx1"/>
            </a:solidFill>
            <a:miter lim="800000"/>
            <a:headEnd/>
            <a:tailEnd/>
          </a:ln>
        </p:spPr>
        <p:txBody>
          <a:bodyPr>
            <a:spAutoFit/>
          </a:bodyPr>
          <a:lstStyle/>
          <a:p>
            <a:pPr algn="ctr"/>
            <a:r>
              <a:rPr lang="en-US" sz="1400" b="1" dirty="0">
                <a:latin typeface="Calibri" pitchFamily="34" charset="0"/>
                <a:cs typeface="Arial" charset="0"/>
              </a:rPr>
              <a:t>Administer 1 dose of HepB vaccine</a:t>
            </a:r>
            <a:r>
              <a:rPr lang="en-US" sz="1400" b="1" dirty="0">
                <a:solidFill>
                  <a:srgbClr val="FFFFFF"/>
                </a:solidFill>
                <a:latin typeface="Calibri" pitchFamily="34" charset="0"/>
                <a:cs typeface="Arial" charset="0"/>
              </a:rPr>
              <a:t>,</a:t>
            </a:r>
          </a:p>
          <a:p>
            <a:pPr algn="ctr"/>
            <a:r>
              <a:rPr lang="en-US" sz="1400" b="1" dirty="0">
                <a:latin typeface="Calibri" pitchFamily="34" charset="0"/>
                <a:cs typeface="Arial" charset="0"/>
              </a:rPr>
              <a:t>postvaccination</a:t>
            </a:r>
            <a:r>
              <a:rPr lang="en-US" sz="1400" b="1" dirty="0">
                <a:solidFill>
                  <a:srgbClr val="FFFFFF"/>
                </a:solidFill>
                <a:latin typeface="Calibri" pitchFamily="34" charset="0"/>
                <a:cs typeface="Arial" charset="0"/>
              </a:rPr>
              <a:t> serologic testing</a:t>
            </a:r>
          </a:p>
        </p:txBody>
      </p:sp>
      <p:sp>
        <p:nvSpPr>
          <p:cNvPr id="4102" name="Text Box 469"/>
          <p:cNvSpPr txBox="1">
            <a:spLocks noChangeArrowheads="1"/>
          </p:cNvSpPr>
          <p:nvPr/>
        </p:nvSpPr>
        <p:spPr bwMode="auto">
          <a:xfrm>
            <a:off x="2409826" y="3363912"/>
            <a:ext cx="1228725" cy="522288"/>
          </a:xfrm>
          <a:prstGeom prst="rect">
            <a:avLst/>
          </a:prstGeom>
          <a:noFill/>
          <a:ln w="1905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anti-HBs      &lt;10 mIU/mL</a:t>
            </a:r>
          </a:p>
        </p:txBody>
      </p:sp>
      <p:sp>
        <p:nvSpPr>
          <p:cNvPr id="4103" name="Text Box 470"/>
          <p:cNvSpPr txBox="1">
            <a:spLocks noChangeArrowheads="1"/>
          </p:cNvSpPr>
          <p:nvPr/>
        </p:nvSpPr>
        <p:spPr bwMode="auto">
          <a:xfrm>
            <a:off x="2370139" y="4267200"/>
            <a:ext cx="3341687" cy="738188"/>
          </a:xfrm>
          <a:prstGeom prst="rect">
            <a:avLst/>
          </a:prstGeom>
          <a:noFill/>
          <a:ln w="12700">
            <a:solidFill>
              <a:schemeClr val="tx1"/>
            </a:solidFill>
            <a:miter lim="800000"/>
            <a:headEnd/>
            <a:tailEnd/>
          </a:ln>
        </p:spPr>
        <p:txBody>
          <a:bodyPr>
            <a:spAutoFit/>
          </a:bodyPr>
          <a:lstStyle/>
          <a:p>
            <a:pPr algn="ctr"/>
            <a:r>
              <a:rPr lang="en-US" sz="1400" b="1" dirty="0">
                <a:latin typeface="Calibri" pitchFamily="34" charset="0"/>
                <a:cs typeface="Arial" charset="0"/>
              </a:rPr>
              <a:t>Administer 2 more doses of </a:t>
            </a:r>
          </a:p>
          <a:p>
            <a:pPr algn="ctr"/>
            <a:r>
              <a:rPr lang="en-US" sz="1400" b="1" dirty="0">
                <a:latin typeface="Calibri" pitchFamily="34" charset="0"/>
                <a:cs typeface="Arial" charset="0"/>
              </a:rPr>
              <a:t>       HepB vaccine,</a:t>
            </a:r>
          </a:p>
          <a:p>
            <a:pPr algn="ctr"/>
            <a:r>
              <a:rPr lang="en-US" sz="1400" b="1" dirty="0">
                <a:latin typeface="Calibri" pitchFamily="34" charset="0"/>
                <a:cs typeface="Arial" charset="0"/>
              </a:rPr>
              <a:t>postvaccination serologic testing</a:t>
            </a:r>
            <a:r>
              <a:rPr lang="en-US" sz="1400" dirty="0">
                <a:cs typeface="Arial" charset="0"/>
              </a:rPr>
              <a:t> </a:t>
            </a:r>
          </a:p>
        </p:txBody>
      </p:sp>
      <p:sp>
        <p:nvSpPr>
          <p:cNvPr id="4104" name="Text Box 471"/>
          <p:cNvSpPr txBox="1">
            <a:spLocks noChangeArrowheads="1"/>
          </p:cNvSpPr>
          <p:nvPr/>
        </p:nvSpPr>
        <p:spPr bwMode="auto">
          <a:xfrm>
            <a:off x="2409826" y="5345114"/>
            <a:ext cx="1190625" cy="522287"/>
          </a:xfrm>
          <a:prstGeom prst="rect">
            <a:avLst/>
          </a:prstGeom>
          <a:noFill/>
          <a:ln w="1270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anti-HBs     &lt;10 mIU/mL</a:t>
            </a:r>
          </a:p>
        </p:txBody>
      </p:sp>
      <p:sp>
        <p:nvSpPr>
          <p:cNvPr id="4105" name="Text Box 472"/>
          <p:cNvSpPr txBox="1">
            <a:spLocks noChangeArrowheads="1"/>
          </p:cNvSpPr>
          <p:nvPr/>
        </p:nvSpPr>
        <p:spPr bwMode="auto">
          <a:xfrm>
            <a:off x="2409825" y="6092826"/>
            <a:ext cx="2495550" cy="523875"/>
          </a:xfrm>
          <a:prstGeom prst="rect">
            <a:avLst/>
          </a:prstGeom>
          <a:noFill/>
          <a:ln w="12700">
            <a:solidFill>
              <a:schemeClr val="tx1"/>
            </a:solidFill>
            <a:miter lim="800000"/>
            <a:headEnd/>
            <a:tailEnd/>
          </a:ln>
        </p:spPr>
        <p:txBody>
          <a:bodyPr>
            <a:spAutoFit/>
          </a:bodyPr>
          <a:lstStyle/>
          <a:p>
            <a:pPr>
              <a:spcBef>
                <a:spcPct val="50000"/>
              </a:spcBef>
            </a:pPr>
            <a:r>
              <a:rPr lang="en-US" sz="1400" b="1">
                <a:latin typeface="Calibri" pitchFamily="34" charset="0"/>
                <a:cs typeface="Arial" charset="0"/>
              </a:rPr>
              <a:t>HCP need to receive hepatitis B evaluation for all exposures</a:t>
            </a:r>
          </a:p>
        </p:txBody>
      </p:sp>
      <p:sp>
        <p:nvSpPr>
          <p:cNvPr id="4106" name="Text Box 473"/>
          <p:cNvSpPr txBox="1">
            <a:spLocks noChangeArrowheads="1"/>
          </p:cNvSpPr>
          <p:nvPr/>
        </p:nvSpPr>
        <p:spPr bwMode="auto">
          <a:xfrm>
            <a:off x="7018339" y="1752600"/>
            <a:ext cx="2725737" cy="304800"/>
          </a:xfrm>
          <a:prstGeom prst="rect">
            <a:avLst/>
          </a:prstGeom>
          <a:noFill/>
          <a:ln w="12700">
            <a:solidFill>
              <a:schemeClr val="tx1"/>
            </a:solidFill>
            <a:miter lim="800000"/>
            <a:headEnd/>
            <a:tailEnd/>
          </a:ln>
        </p:spPr>
        <p:txBody>
          <a:bodyPr>
            <a:spAutoFit/>
          </a:bodyPr>
          <a:lstStyle/>
          <a:p>
            <a:pPr>
              <a:spcBef>
                <a:spcPct val="50000"/>
              </a:spcBef>
            </a:pPr>
            <a:r>
              <a:rPr lang="en-US" sz="1400" b="1">
                <a:latin typeface="Calibri" pitchFamily="34" charset="0"/>
                <a:cs typeface="Arial" charset="0"/>
              </a:rPr>
              <a:t>anti-HBs ≥10mIU/mL</a:t>
            </a:r>
          </a:p>
        </p:txBody>
      </p:sp>
      <p:sp>
        <p:nvSpPr>
          <p:cNvPr id="4107" name="Text Box 474"/>
          <p:cNvSpPr txBox="1">
            <a:spLocks noChangeArrowheads="1"/>
          </p:cNvSpPr>
          <p:nvPr/>
        </p:nvSpPr>
        <p:spPr bwMode="auto">
          <a:xfrm>
            <a:off x="6786563" y="3048000"/>
            <a:ext cx="3071812" cy="2570162"/>
          </a:xfrm>
          <a:prstGeom prst="rect">
            <a:avLst/>
          </a:prstGeom>
          <a:noFill/>
          <a:ln w="12700">
            <a:solidFill>
              <a:schemeClr val="tx1"/>
            </a:solidFill>
            <a:miter lim="800000"/>
            <a:headEnd/>
            <a:tailEnd/>
          </a:ln>
        </p:spPr>
        <p:txBody>
          <a:bodyPr>
            <a:spAutoFit/>
          </a:bodyPr>
          <a:lstStyle/>
          <a:p>
            <a:pPr algn="ctr">
              <a:spcBef>
                <a:spcPct val="50000"/>
              </a:spcBef>
            </a:pPr>
            <a:endParaRPr lang="en-US" sz="1400" dirty="0">
              <a:latin typeface="Calibri" pitchFamily="34" charset="0"/>
              <a:cs typeface="Arial" charset="0"/>
            </a:endParaRPr>
          </a:p>
          <a:p>
            <a:pPr algn="ctr">
              <a:spcBef>
                <a:spcPct val="50000"/>
              </a:spcBef>
            </a:pPr>
            <a:endParaRPr lang="en-US" sz="1400" dirty="0">
              <a:latin typeface="Calibri" pitchFamily="34" charset="0"/>
              <a:cs typeface="Arial" charset="0"/>
            </a:endParaRPr>
          </a:p>
          <a:p>
            <a:pPr algn="ctr"/>
            <a:r>
              <a:rPr lang="en-US" sz="1400" b="1" u="sng" dirty="0">
                <a:latin typeface="Calibri" pitchFamily="34" charset="0"/>
                <a:cs typeface="Arial" charset="0"/>
              </a:rPr>
              <a:t>No Action for</a:t>
            </a:r>
          </a:p>
          <a:p>
            <a:pPr algn="ctr"/>
            <a:r>
              <a:rPr lang="en-US" sz="1400" b="1" u="sng" dirty="0">
                <a:latin typeface="Calibri" pitchFamily="34" charset="0"/>
                <a:cs typeface="Arial" charset="0"/>
              </a:rPr>
              <a:t>Hepatitis B prophylaxis</a:t>
            </a:r>
          </a:p>
          <a:p>
            <a:pPr algn="ctr">
              <a:spcBef>
                <a:spcPct val="50000"/>
              </a:spcBef>
            </a:pPr>
            <a:r>
              <a:rPr lang="en-US" sz="1400" b="1" dirty="0">
                <a:latin typeface="Calibri" pitchFamily="34" charset="0"/>
                <a:cs typeface="Arial" charset="0"/>
              </a:rPr>
              <a:t>(regardless of source patient hepatitis B surface antigen status)</a:t>
            </a:r>
          </a:p>
          <a:p>
            <a:pPr algn="ctr">
              <a:spcBef>
                <a:spcPct val="50000"/>
              </a:spcBef>
            </a:pPr>
            <a:endParaRPr lang="en-US" sz="1400" dirty="0">
              <a:latin typeface="Calibri" pitchFamily="34" charset="0"/>
              <a:cs typeface="Arial" charset="0"/>
            </a:endParaRPr>
          </a:p>
          <a:p>
            <a:pPr algn="ctr">
              <a:spcBef>
                <a:spcPct val="50000"/>
              </a:spcBef>
            </a:pPr>
            <a:endParaRPr lang="en-US" sz="1400" dirty="0">
              <a:latin typeface="Calibri" pitchFamily="34" charset="0"/>
              <a:cs typeface="Arial" charset="0"/>
            </a:endParaRPr>
          </a:p>
          <a:p>
            <a:pPr algn="ctr">
              <a:spcBef>
                <a:spcPct val="50000"/>
              </a:spcBef>
            </a:pPr>
            <a:endParaRPr lang="en-US" sz="1400" dirty="0">
              <a:latin typeface="Calibri" pitchFamily="34" charset="0"/>
              <a:cs typeface="Arial" charset="0"/>
            </a:endParaRPr>
          </a:p>
        </p:txBody>
      </p:sp>
      <p:sp>
        <p:nvSpPr>
          <p:cNvPr id="4108" name="Text Box 475"/>
          <p:cNvSpPr txBox="1">
            <a:spLocks noChangeArrowheads="1"/>
          </p:cNvSpPr>
          <p:nvPr/>
        </p:nvSpPr>
        <p:spPr bwMode="auto">
          <a:xfrm>
            <a:off x="1676401" y="48162"/>
            <a:ext cx="8762999" cy="923330"/>
          </a:xfrm>
          <a:prstGeom prst="rect">
            <a:avLst/>
          </a:prstGeom>
          <a:noFill/>
          <a:ln w="9525">
            <a:noFill/>
            <a:miter lim="800000"/>
            <a:headEnd/>
            <a:tailEnd/>
          </a:ln>
        </p:spPr>
        <p:txBody>
          <a:bodyPr wrap="square">
            <a:spAutoFit/>
          </a:bodyPr>
          <a:lstStyle/>
          <a:p>
            <a:pPr algn="ctr"/>
            <a:r>
              <a:rPr lang="en-US" b="1" dirty="0">
                <a:latin typeface="Segoe UI" panose="020B0502040204020203" pitchFamily="34" charset="0"/>
                <a:cs typeface="Segoe UI" panose="020B0502040204020203" pitchFamily="34" charset="0"/>
              </a:rPr>
              <a:t>PRE-EXPOSURE EVALUATION FOR HEALTH-CARE PERSONNEL </a:t>
            </a:r>
          </a:p>
          <a:p>
            <a:pPr algn="ctr"/>
            <a:r>
              <a:rPr lang="en-US" b="1" dirty="0">
                <a:latin typeface="Segoe UI" panose="020B0502040204020203" pitchFamily="34" charset="0"/>
                <a:cs typeface="Segoe UI" panose="020B0502040204020203" pitchFamily="34" charset="0"/>
              </a:rPr>
              <a:t>SERIES WHO HAVE </a:t>
            </a:r>
            <a:r>
              <a:rPr lang="en-US" b="1" u="sng" dirty="0">
                <a:latin typeface="Segoe UI" panose="020B0502040204020203" pitchFamily="34" charset="0"/>
                <a:cs typeface="Segoe UI" panose="020B0502040204020203" pitchFamily="34" charset="0"/>
              </a:rPr>
              <a:t>NOT</a:t>
            </a:r>
            <a:r>
              <a:rPr lang="en-US" b="1" dirty="0">
                <a:latin typeface="Segoe UI" panose="020B0502040204020203" pitchFamily="34" charset="0"/>
                <a:cs typeface="Segoe UI" panose="020B0502040204020203" pitchFamily="34" charset="0"/>
              </a:rPr>
              <a:t> HAD POSTVACCINATION SEROLOGIC TESTING PREVIOUSLY VACCINATED WITH COMPLETE, ≥3-DOSES OF HEP B VACCINE</a:t>
            </a:r>
            <a:r>
              <a:rPr lang="en-US" b="1" dirty="0">
                <a:solidFill>
                  <a:srgbClr val="FFFF99"/>
                </a:solidFill>
                <a:latin typeface="Segoe UI" panose="020B0502040204020203" pitchFamily="34" charset="0"/>
                <a:cs typeface="Segoe UI" panose="020B0502040204020203" pitchFamily="34" charset="0"/>
              </a:rPr>
              <a:t> </a:t>
            </a:r>
          </a:p>
        </p:txBody>
      </p:sp>
      <p:sp>
        <p:nvSpPr>
          <p:cNvPr id="4109" name="TextBox 15"/>
          <p:cNvSpPr txBox="1">
            <a:spLocks noChangeArrowheads="1"/>
          </p:cNvSpPr>
          <p:nvPr/>
        </p:nvSpPr>
        <p:spPr bwMode="auto">
          <a:xfrm>
            <a:off x="4252913" y="3363912"/>
            <a:ext cx="1458912" cy="522288"/>
          </a:xfrm>
          <a:prstGeom prst="rect">
            <a:avLst/>
          </a:prstGeom>
          <a:noFill/>
          <a:ln w="12700">
            <a:solidFill>
              <a:schemeClr val="tx1"/>
            </a:solidFill>
            <a:miter lim="800000"/>
            <a:headEnd/>
            <a:tailEnd/>
          </a:ln>
        </p:spPr>
        <p:txBody>
          <a:bodyPr>
            <a:spAutoFit/>
          </a:bodyPr>
          <a:lstStyle/>
          <a:p>
            <a:pPr algn="ctr"/>
            <a:r>
              <a:rPr lang="en-US" sz="1400" b="1" dirty="0">
                <a:latin typeface="Calibri" pitchFamily="34" charset="0"/>
                <a:cs typeface="Arial" charset="0"/>
              </a:rPr>
              <a:t>anti-HBs               ≥ 10 mIU/mL</a:t>
            </a:r>
          </a:p>
        </p:txBody>
      </p:sp>
      <p:sp>
        <p:nvSpPr>
          <p:cNvPr id="4110" name="TextBox 16"/>
          <p:cNvSpPr txBox="1">
            <a:spLocks noChangeArrowheads="1"/>
          </p:cNvSpPr>
          <p:nvPr/>
        </p:nvSpPr>
        <p:spPr bwMode="auto">
          <a:xfrm>
            <a:off x="4406901" y="5345114"/>
            <a:ext cx="1304925" cy="522287"/>
          </a:xfrm>
          <a:prstGeom prst="rect">
            <a:avLst/>
          </a:prstGeom>
          <a:noFill/>
          <a:ln w="12700">
            <a:solidFill>
              <a:schemeClr val="tx1"/>
            </a:solidFill>
            <a:miter lim="800000"/>
            <a:headEnd/>
            <a:tailEnd/>
          </a:ln>
        </p:spPr>
        <p:txBody>
          <a:bodyPr>
            <a:spAutoFit/>
          </a:bodyPr>
          <a:lstStyle/>
          <a:p>
            <a:pPr algn="ctr"/>
            <a:r>
              <a:rPr lang="en-US" sz="1400" b="1">
                <a:latin typeface="Calibri" pitchFamily="34" charset="0"/>
                <a:cs typeface="Arial" charset="0"/>
              </a:rPr>
              <a:t>anti-HBs ≥ 10mIU/mL</a:t>
            </a:r>
          </a:p>
        </p:txBody>
      </p:sp>
      <p:cxnSp>
        <p:nvCxnSpPr>
          <p:cNvPr id="22" name="Straight Arrow Connector 21"/>
          <p:cNvCxnSpPr/>
          <p:nvPr/>
        </p:nvCxnSpPr>
        <p:spPr>
          <a:xfrm>
            <a:off x="4022725" y="2051050"/>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84500" y="2965450"/>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76800" y="2965450"/>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46400" y="3881438"/>
            <a:ext cx="0" cy="385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21263" y="4986338"/>
            <a:ext cx="0" cy="347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71800" y="5867400"/>
            <a:ext cx="0" cy="234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169275" y="2057400"/>
            <a:ext cx="0" cy="998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a:off x="5711825" y="3625850"/>
            <a:ext cx="1074738"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711825" y="5380039"/>
            <a:ext cx="1074738" cy="79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984500" y="4986338"/>
            <a:ext cx="0" cy="347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672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7724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51219"/>
      </p:ext>
    </p:extLst>
  </p:cSld>
  <p:clrMapOvr>
    <a:masterClrMapping/>
  </p:clrMapOvr>
  <mc:AlternateContent xmlns:mc="http://schemas.openxmlformats.org/markup-compatibility/2006" xmlns:p14="http://schemas.microsoft.com/office/powerpoint/2010/main">
    <mc:Choice Requires="p14">
      <p:transition spd="slow" p14:dur="2000" advTm="380"/>
    </mc:Choice>
    <mc:Fallback xmlns="">
      <p:transition spd="slow" advTm="38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3A9E28-796C-4128-A43C-40DDFC94061E}"/>
              </a:ext>
            </a:extLst>
          </p:cNvPr>
          <p:cNvSpPr>
            <a:spLocks noGrp="1"/>
          </p:cNvSpPr>
          <p:nvPr>
            <p:ph type="body" idx="1"/>
          </p:nvPr>
        </p:nvSpPr>
        <p:spPr/>
        <p:txBody>
          <a:bodyPr/>
          <a:lstStyle/>
          <a:p>
            <a:pPr algn="ctr"/>
            <a:r>
              <a:rPr lang="en-US" sz="2400" b="1" dirty="0"/>
              <a:t>Critical Elements </a:t>
            </a:r>
          </a:p>
          <a:p>
            <a:endParaRPr lang="en-US" dirty="0"/>
          </a:p>
        </p:txBody>
      </p:sp>
      <p:sp>
        <p:nvSpPr>
          <p:cNvPr id="7" name="Content Placeholder 6">
            <a:extLst>
              <a:ext uri="{FF2B5EF4-FFF2-40B4-BE49-F238E27FC236}">
                <a16:creationId xmlns:a16="http://schemas.microsoft.com/office/drawing/2014/main" id="{FA378F21-240A-40B0-9FD9-0AFD318B7958}"/>
              </a:ext>
            </a:extLst>
          </p:cNvPr>
          <p:cNvSpPr>
            <a:spLocks noGrp="1"/>
          </p:cNvSpPr>
          <p:nvPr>
            <p:ph sz="half" idx="2"/>
          </p:nvPr>
        </p:nvSpPr>
        <p:spPr/>
        <p:txBody>
          <a:bodyPr/>
          <a:lstStyle/>
          <a:p>
            <a:pPr marL="347472" indent="-347472">
              <a:lnSpc>
                <a:spcPct val="100000"/>
              </a:lnSpc>
              <a:spcBef>
                <a:spcPts val="200"/>
              </a:spcBef>
              <a:buFont typeface="Arial" panose="020B0604020202020204" pitchFamily="34" charset="0"/>
              <a:buChar char="•"/>
            </a:pPr>
            <a:r>
              <a:rPr lang="en-US" sz="1800" dirty="0"/>
              <a:t>Appropriate storage and handling of all vaccines</a:t>
            </a:r>
          </a:p>
          <a:p>
            <a:pPr marL="347472" indent="-347472">
              <a:lnSpc>
                <a:spcPct val="100000"/>
              </a:lnSpc>
              <a:spcBef>
                <a:spcPts val="200"/>
              </a:spcBef>
              <a:buFont typeface="Arial" panose="020B0604020202020204" pitchFamily="34" charset="0"/>
              <a:buChar char="•"/>
            </a:pPr>
            <a:r>
              <a:rPr lang="en-US" sz="1800" dirty="0"/>
              <a:t>Correct administration of vaccines</a:t>
            </a:r>
          </a:p>
          <a:p>
            <a:pPr marL="347472" indent="-347472">
              <a:lnSpc>
                <a:spcPct val="100000"/>
              </a:lnSpc>
              <a:spcBef>
                <a:spcPts val="200"/>
              </a:spcBef>
              <a:buFont typeface="Arial" panose="020B0604020202020204" pitchFamily="34" charset="0"/>
              <a:buChar char="•"/>
            </a:pPr>
            <a:r>
              <a:rPr lang="en-US" sz="1800" dirty="0"/>
              <a:t>Education of patients and parents about vaccines</a:t>
            </a:r>
          </a:p>
          <a:p>
            <a:pPr marL="347472" indent="-347472">
              <a:lnSpc>
                <a:spcPct val="100000"/>
              </a:lnSpc>
              <a:spcBef>
                <a:spcPts val="200"/>
              </a:spcBef>
              <a:buFont typeface="Arial" panose="020B0604020202020204" pitchFamily="34" charset="0"/>
              <a:buChar char="•"/>
            </a:pPr>
            <a:r>
              <a:rPr lang="en-US" sz="1800" dirty="0"/>
              <a:t>Every office and clinic needs a vaccine champion</a:t>
            </a:r>
          </a:p>
          <a:p>
            <a:endParaRPr lang="en-US" dirty="0"/>
          </a:p>
        </p:txBody>
      </p:sp>
      <p:sp>
        <p:nvSpPr>
          <p:cNvPr id="8" name="Text Placeholder 7">
            <a:extLst>
              <a:ext uri="{FF2B5EF4-FFF2-40B4-BE49-F238E27FC236}">
                <a16:creationId xmlns:a16="http://schemas.microsoft.com/office/drawing/2014/main" id="{FB794180-03A1-46C1-AE4B-ED0BF991D39C}"/>
              </a:ext>
            </a:extLst>
          </p:cNvPr>
          <p:cNvSpPr>
            <a:spLocks noGrp="1"/>
          </p:cNvSpPr>
          <p:nvPr>
            <p:ph type="body" sz="quarter" idx="3"/>
          </p:nvPr>
        </p:nvSpPr>
        <p:spPr/>
        <p:txBody>
          <a:bodyPr/>
          <a:lstStyle/>
          <a:p>
            <a:pPr algn="ctr"/>
            <a:r>
              <a:rPr lang="en-US" sz="2400" b="1" dirty="0"/>
              <a:t>Key Characteristics</a:t>
            </a:r>
          </a:p>
          <a:p>
            <a:endParaRPr lang="en-US" dirty="0"/>
          </a:p>
        </p:txBody>
      </p:sp>
      <p:sp>
        <p:nvSpPr>
          <p:cNvPr id="9" name="Content Placeholder 8">
            <a:extLst>
              <a:ext uri="{FF2B5EF4-FFF2-40B4-BE49-F238E27FC236}">
                <a16:creationId xmlns:a16="http://schemas.microsoft.com/office/drawing/2014/main" id="{48D45F7D-6EF5-41AD-B272-6FB62778A486}"/>
              </a:ext>
            </a:extLst>
          </p:cNvPr>
          <p:cNvSpPr>
            <a:spLocks noGrp="1"/>
          </p:cNvSpPr>
          <p:nvPr>
            <p:ph sz="quarter" idx="4"/>
          </p:nvPr>
        </p:nvSpPr>
        <p:spPr/>
        <p:txBody>
          <a:bodyPr/>
          <a:lstStyle/>
          <a:p>
            <a:pPr marL="347472" indent="-347472">
              <a:lnSpc>
                <a:spcPct val="100000"/>
              </a:lnSpc>
              <a:spcBef>
                <a:spcPts val="200"/>
              </a:spcBef>
              <a:buFont typeface="Arial" panose="020B0604020202020204" pitchFamily="34" charset="0"/>
              <a:buChar char="•"/>
            </a:pPr>
            <a:r>
              <a:rPr lang="en-US" sz="1800" dirty="0"/>
              <a:t>Lead your immunization team</a:t>
            </a:r>
          </a:p>
          <a:p>
            <a:pPr marL="347472" indent="-347472">
              <a:lnSpc>
                <a:spcPct val="100000"/>
              </a:lnSpc>
              <a:spcBef>
                <a:spcPts val="200"/>
              </a:spcBef>
              <a:buFont typeface="Arial" panose="020B0604020202020204" pitchFamily="34" charset="0"/>
              <a:buChar char="•"/>
            </a:pPr>
            <a:r>
              <a:rPr lang="en-US" sz="1800" dirty="0"/>
              <a:t>Educate all staff about new vaccines and recommendations</a:t>
            </a:r>
          </a:p>
          <a:p>
            <a:pPr marL="347472" indent="-347472">
              <a:lnSpc>
                <a:spcPct val="100000"/>
              </a:lnSpc>
              <a:spcBef>
                <a:spcPts val="200"/>
              </a:spcBef>
              <a:buFont typeface="Arial" panose="020B0604020202020204" pitchFamily="34" charset="0"/>
              <a:buChar char="•"/>
            </a:pPr>
            <a:r>
              <a:rPr lang="en-US" sz="1800" dirty="0"/>
              <a:t>Educate new staff about vaccine storage, handling, &amp; administration</a:t>
            </a:r>
          </a:p>
          <a:p>
            <a:pPr marL="347472" indent="-347472">
              <a:lnSpc>
                <a:spcPct val="100000"/>
              </a:lnSpc>
              <a:spcBef>
                <a:spcPts val="200"/>
              </a:spcBef>
              <a:buFont typeface="Arial" panose="020B0604020202020204" pitchFamily="34" charset="0"/>
              <a:buChar char="•"/>
            </a:pPr>
            <a:r>
              <a:rPr lang="en-US" sz="1800" dirty="0"/>
              <a:t>Initiate processes to improve immunization rates in your practice/facility</a:t>
            </a:r>
          </a:p>
          <a:p>
            <a:pPr marL="347472" indent="-347472">
              <a:lnSpc>
                <a:spcPct val="100000"/>
              </a:lnSpc>
              <a:spcBef>
                <a:spcPts val="200"/>
              </a:spcBef>
              <a:buFont typeface="Arial" panose="020B0604020202020204" pitchFamily="34" charset="0"/>
              <a:buChar char="•"/>
            </a:pPr>
            <a:r>
              <a:rPr lang="en-US" sz="1800" dirty="0"/>
              <a:t>Assure immunizations of all staff are up-to-date</a:t>
            </a:r>
          </a:p>
          <a:p>
            <a:endParaRPr lang="en-US" dirty="0"/>
          </a:p>
        </p:txBody>
      </p:sp>
      <p:sp>
        <p:nvSpPr>
          <p:cNvPr id="5" name="Title 4">
            <a:extLst>
              <a:ext uri="{FF2B5EF4-FFF2-40B4-BE49-F238E27FC236}">
                <a16:creationId xmlns:a16="http://schemas.microsoft.com/office/drawing/2014/main" id="{E909EAFF-40CC-4046-815F-76C9434691C3}"/>
              </a:ext>
            </a:extLst>
          </p:cNvPr>
          <p:cNvSpPr>
            <a:spLocks noGrp="1"/>
          </p:cNvSpPr>
          <p:nvPr>
            <p:ph type="title"/>
          </p:nvPr>
        </p:nvSpPr>
        <p:spPr/>
        <p:txBody>
          <a:bodyPr/>
          <a:lstStyle/>
          <a:p>
            <a:r>
              <a:rPr lang="en-US" dirty="0"/>
              <a:t>Become a Vaccine Champion</a:t>
            </a:r>
          </a:p>
        </p:txBody>
      </p:sp>
    </p:spTree>
    <p:extLst>
      <p:ext uri="{BB962C8B-B14F-4D97-AF65-F5344CB8AC3E}">
        <p14:creationId xmlns:p14="http://schemas.microsoft.com/office/powerpoint/2010/main" val="432868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DB1AD4-EFE7-4650-BA9C-56C7BC752C92}"/>
              </a:ext>
            </a:extLst>
          </p:cNvPr>
          <p:cNvSpPr>
            <a:spLocks noGrp="1"/>
          </p:cNvSpPr>
          <p:nvPr>
            <p:ph type="title"/>
          </p:nvPr>
        </p:nvSpPr>
        <p:spPr/>
        <p:txBody>
          <a:bodyPr/>
          <a:lstStyle/>
          <a:p>
            <a:r>
              <a:rPr lang="en-US" dirty="0"/>
              <a:t>Improve Access To Immunizations</a:t>
            </a:r>
          </a:p>
        </p:txBody>
      </p:sp>
      <p:sp>
        <p:nvSpPr>
          <p:cNvPr id="6" name="Content Placeholder 5">
            <a:extLst>
              <a:ext uri="{FF2B5EF4-FFF2-40B4-BE49-F238E27FC236}">
                <a16:creationId xmlns:a16="http://schemas.microsoft.com/office/drawing/2014/main" id="{169CEF7C-9E2D-4097-A355-B33DDF257A25}"/>
              </a:ext>
            </a:extLst>
          </p:cNvPr>
          <p:cNvSpPr>
            <a:spLocks noGrp="1"/>
          </p:cNvSpPr>
          <p:nvPr>
            <p:ph sz="quarter" idx="10"/>
          </p:nvPr>
        </p:nvSpPr>
        <p:spPr/>
        <p:txBody>
          <a:bodyPr/>
          <a:lstStyle/>
          <a:p>
            <a:pPr marL="342900" indent="-342900">
              <a:lnSpc>
                <a:spcPct val="100000"/>
              </a:lnSpc>
              <a:spcBef>
                <a:spcPts val="200"/>
              </a:spcBef>
              <a:buFont typeface="Arial" panose="020B0604020202020204" pitchFamily="34" charset="0"/>
              <a:buChar char="•"/>
            </a:pPr>
            <a:r>
              <a:rPr lang="en-US" sz="2800" dirty="0"/>
              <a:t>Immunization only visits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Walk-ins for immunizations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Implement standing orders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Early, extended, or weekend hours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Mass vaccination clinics</a:t>
            </a:r>
          </a:p>
          <a:p>
            <a:endParaRPr lang="en-US" dirty="0"/>
          </a:p>
        </p:txBody>
      </p:sp>
    </p:spTree>
    <p:extLst>
      <p:ext uri="{BB962C8B-B14F-4D97-AF65-F5344CB8AC3E}">
        <p14:creationId xmlns:p14="http://schemas.microsoft.com/office/powerpoint/2010/main" val="3329540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D2C6BB-8CD2-4094-8A61-053CE944A5D5}"/>
              </a:ext>
            </a:extLst>
          </p:cNvPr>
          <p:cNvSpPr>
            <a:spLocks noGrp="1"/>
          </p:cNvSpPr>
          <p:nvPr>
            <p:ph type="title"/>
          </p:nvPr>
        </p:nvSpPr>
        <p:spPr>
          <a:prstGeom prst="rect">
            <a:avLst/>
          </a:prstGeom>
        </p:spPr>
        <p:txBody>
          <a:bodyPr>
            <a:normAutofit fontScale="90000"/>
          </a:bodyPr>
          <a:lstStyle/>
          <a:p>
            <a:br>
              <a:rPr lang="en-US" sz="2200" dirty="0"/>
            </a:br>
            <a:endParaRPr lang="en-US" dirty="0"/>
          </a:p>
        </p:txBody>
      </p:sp>
      <p:sp>
        <p:nvSpPr>
          <p:cNvPr id="7" name="Text Placeholder 6">
            <a:extLst>
              <a:ext uri="{FF2B5EF4-FFF2-40B4-BE49-F238E27FC236}">
                <a16:creationId xmlns:a16="http://schemas.microsoft.com/office/drawing/2014/main" id="{BE697B34-8E9F-4B7F-8F8E-C6E47BBD2585}"/>
              </a:ext>
            </a:extLst>
          </p:cNvPr>
          <p:cNvSpPr>
            <a:spLocks noGrp="1"/>
          </p:cNvSpPr>
          <p:nvPr>
            <p:ph type="body" sz="half" idx="2"/>
          </p:nvPr>
        </p:nvSpPr>
        <p:spPr>
          <a:prstGeom prst="rect">
            <a:avLst/>
          </a:prstGeom>
        </p:spPr>
        <p:txBody>
          <a:bodyPr anchor="b">
            <a:normAutofit/>
          </a:bodyPr>
          <a:lstStyle/>
          <a:p>
            <a:r>
              <a:rPr lang="en-US" b="1" dirty="0"/>
              <a:t>Public Health Reports should be faxed or mailed to the State Immunization Program. </a:t>
            </a:r>
          </a:p>
          <a:p>
            <a:r>
              <a:rPr lang="en-US" b="1" dirty="0"/>
              <a:t>Fax number (404)657-1463</a:t>
            </a:r>
          </a:p>
          <a:p>
            <a:endParaRPr lang="en-US" sz="1300" dirty="0"/>
          </a:p>
        </p:txBody>
      </p:sp>
      <p:pic>
        <p:nvPicPr>
          <p:cNvPr id="16" name="Picture Placeholder 15">
            <a:extLst>
              <a:ext uri="{FF2B5EF4-FFF2-40B4-BE49-F238E27FC236}">
                <a16:creationId xmlns:a16="http://schemas.microsoft.com/office/drawing/2014/main" id="{E7B794D0-6BBB-9E13-2F53-5AB651C9FE94}"/>
              </a:ext>
            </a:extLst>
          </p:cNvPr>
          <p:cNvPicPr>
            <a:picLocks noGrp="1" noChangeAspect="1"/>
          </p:cNvPicPr>
          <p:nvPr>
            <p:ph type="pic" idx="1"/>
          </p:nvPr>
        </p:nvPicPr>
        <p:blipFill>
          <a:blip r:embed="rId3"/>
          <a:srcRect t="13956" b="13956"/>
          <a:stretch/>
        </p:blipFill>
        <p:spPr/>
      </p:pic>
    </p:spTree>
    <p:extLst>
      <p:ext uri="{BB962C8B-B14F-4D97-AF65-F5344CB8AC3E}">
        <p14:creationId xmlns:p14="http://schemas.microsoft.com/office/powerpoint/2010/main" val="2705316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0A8C33-DE31-49DD-A3EF-3416354B6447}"/>
              </a:ext>
            </a:extLst>
          </p:cNvPr>
          <p:cNvSpPr>
            <a:spLocks noGrp="1"/>
          </p:cNvSpPr>
          <p:nvPr>
            <p:ph type="title"/>
          </p:nvPr>
        </p:nvSpPr>
        <p:spPr/>
        <p:txBody>
          <a:bodyPr>
            <a:normAutofit/>
          </a:bodyPr>
          <a:lstStyle/>
          <a:p>
            <a:r>
              <a:rPr lang="en-US" dirty="0"/>
              <a:t>Vaccine Injury Compensation Program (VICP)</a:t>
            </a:r>
          </a:p>
        </p:txBody>
      </p:sp>
      <p:sp>
        <p:nvSpPr>
          <p:cNvPr id="6" name="Content Placeholder 5">
            <a:extLst>
              <a:ext uri="{FF2B5EF4-FFF2-40B4-BE49-F238E27FC236}">
                <a16:creationId xmlns:a16="http://schemas.microsoft.com/office/drawing/2014/main" id="{1BB5818F-04DC-48D4-8463-5C11A92A9B79}"/>
              </a:ext>
            </a:extLst>
          </p:cNvPr>
          <p:cNvSpPr>
            <a:spLocks noGrp="1"/>
          </p:cNvSpPr>
          <p:nvPr>
            <p:ph sz="quarter" idx="10"/>
          </p:nvPr>
        </p:nvSpPr>
        <p:spPr/>
        <p:txBody>
          <a:bodyPr/>
          <a:lstStyle/>
          <a:p>
            <a:r>
              <a:rPr lang="en-US" dirty="0"/>
              <a:t>The National Vaccine Injury Compensation Program provides compensation to individuals found to be injured by or have died from certain childhood vaccines.</a:t>
            </a:r>
          </a:p>
          <a:p>
            <a:endParaRPr lang="en-US" dirty="0"/>
          </a:p>
          <a:p>
            <a:pPr marL="342900" indent="-3429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Established in 1988 by NCVIA</a:t>
            </a:r>
          </a:p>
          <a:p>
            <a:pPr marL="342900" indent="-3429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Federal “no fault” system to compensate those injured</a:t>
            </a:r>
          </a:p>
          <a:p>
            <a:pPr marL="342900" indent="-3429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Claim must be filed by individual, parent or guardian</a:t>
            </a:r>
          </a:p>
          <a:p>
            <a:pPr marL="342900" indent="-3429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Must show that injury is on “Vaccine Injury Table”</a:t>
            </a:r>
          </a:p>
          <a:p>
            <a:pPr marL="342900" indent="-342900">
              <a:buFont typeface="Arial" panose="020B0604020202020204" pitchFamily="34" charset="0"/>
              <a:buChar char="•"/>
            </a:pPr>
            <a:r>
              <a:rPr lang="en-US" b="1" dirty="0">
                <a:ea typeface="Segoe UI" panose="020B0502040204020203" pitchFamily="34" charset="0"/>
              </a:rPr>
              <a:t>Reporting an adverse event to VAERS does not create a claim for compensation with the VICP</a:t>
            </a:r>
            <a:endParaRPr lang="en-US" b="1"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183697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F3F5-3043-4B10-971F-EB8B66FF115A}"/>
              </a:ext>
            </a:extLst>
          </p:cNvPr>
          <p:cNvSpPr>
            <a:spLocks noGrp="1"/>
          </p:cNvSpPr>
          <p:nvPr>
            <p:ph type="title"/>
          </p:nvPr>
        </p:nvSpPr>
        <p:spPr/>
        <p:txBody>
          <a:bodyPr/>
          <a:lstStyle/>
          <a:p>
            <a:r>
              <a:rPr lang="en-US" dirty="0"/>
              <a:t>State Resources</a:t>
            </a:r>
          </a:p>
        </p:txBody>
      </p:sp>
      <p:sp>
        <p:nvSpPr>
          <p:cNvPr id="3" name="Content Placeholder 2">
            <a:extLst>
              <a:ext uri="{FF2B5EF4-FFF2-40B4-BE49-F238E27FC236}">
                <a16:creationId xmlns:a16="http://schemas.microsoft.com/office/drawing/2014/main" id="{D1D775FD-DDFC-4BF0-BB39-FDED262B7CFC}"/>
              </a:ext>
            </a:extLst>
          </p:cNvPr>
          <p:cNvSpPr>
            <a:spLocks noGrp="1"/>
          </p:cNvSpPr>
          <p:nvPr>
            <p:ph sz="quarter" idx="10"/>
          </p:nvPr>
        </p:nvSpPr>
        <p:spPr/>
        <p:txBody>
          <a:bodyPr/>
          <a:lstStyle/>
          <a:p>
            <a:pPr marL="342900" indent="-342900" eaLnBrk="1" hangingPunct="1">
              <a:lnSpc>
                <a:spcPct val="100000"/>
              </a:lnSpc>
              <a:spcBef>
                <a:spcPts val="200"/>
              </a:spcBef>
              <a:buFont typeface="Arial" panose="020B0604020202020204" pitchFamily="34" charset="0"/>
              <a:buChar char="•"/>
            </a:pPr>
            <a:r>
              <a:rPr lang="en-US" dirty="0"/>
              <a:t>Local Health Department</a:t>
            </a:r>
          </a:p>
          <a:p>
            <a:pPr marL="342900" indent="-342900" eaLnBrk="1" hangingPunct="1">
              <a:lnSpc>
                <a:spcPct val="100000"/>
              </a:lnSpc>
              <a:spcBef>
                <a:spcPts val="200"/>
              </a:spcBef>
              <a:buFont typeface="Arial" panose="020B0604020202020204" pitchFamily="34" charset="0"/>
              <a:buChar char="•"/>
            </a:pPr>
            <a:r>
              <a:rPr lang="en-US" dirty="0"/>
              <a:t>GA Immunization Program Office</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On Call Help Line: 404-657-3158</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GRITS Help Line: 1-866-483-2958</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VFC Help Line: 1-800-848-3868</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Website: </a:t>
            </a: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https://dph.georgia.gov/immunization-section</a:t>
            </a:r>
            <a:endPar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Your local Immunization Regional Program Consultant (IRC)</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Epidemiology: 1-866-782-4584 </a:t>
            </a:r>
          </a:p>
          <a:p>
            <a:pPr marL="342900" indent="-342900" eaLnBrk="1" hangingPunct="1">
              <a:lnSpc>
                <a:spcPct val="100000"/>
              </a:lnSpc>
              <a:spcBef>
                <a:spcPts val="200"/>
              </a:spcBef>
              <a:buFont typeface="Arial" panose="020B0604020202020204" pitchFamily="34" charset="0"/>
              <a:buChar char="•"/>
            </a:pPr>
            <a:r>
              <a:rPr lang="en-US" dirty="0"/>
              <a:t>GA Chapter of the AAP</a:t>
            </a:r>
          </a:p>
          <a:p>
            <a:pPr marL="342900" indent="-342900" eaLnBrk="1" hangingPunct="1">
              <a:lnSpc>
                <a:spcPct val="100000"/>
              </a:lnSpc>
              <a:spcBef>
                <a:spcPts val="200"/>
              </a:spcBef>
              <a:buFont typeface="Arial" panose="020B0604020202020204" pitchFamily="34" charset="0"/>
              <a:buChar char="•"/>
            </a:pPr>
            <a:r>
              <a:rPr lang="en-US" dirty="0"/>
              <a:t>GA Academy of Family Physicians</a:t>
            </a:r>
          </a:p>
          <a:p>
            <a:endParaRPr lang="en-US" dirty="0"/>
          </a:p>
        </p:txBody>
      </p:sp>
    </p:spTree>
    <p:extLst>
      <p:ext uri="{BB962C8B-B14F-4D97-AF65-F5344CB8AC3E}">
        <p14:creationId xmlns:p14="http://schemas.microsoft.com/office/powerpoint/2010/main" val="13103442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3429000" y="43767"/>
            <a:ext cx="5638800" cy="646331"/>
          </a:xfrm>
          <a:prstGeom prst="rect">
            <a:avLst/>
          </a:prstGeom>
          <a:noFill/>
          <a:ln w="9525">
            <a:noFill/>
            <a:miter lim="800000"/>
            <a:headEnd/>
            <a:tailEnd/>
          </a:ln>
        </p:spPr>
        <p:txBody>
          <a:bodyPr>
            <a:spAutoFit/>
          </a:bodyPr>
          <a:lstStyle/>
          <a:p>
            <a:pPr algn="ctr">
              <a:spcBef>
                <a:spcPct val="50000"/>
              </a:spcBef>
            </a:pPr>
            <a:r>
              <a:rPr lang="en-US" sz="3600" dirty="0">
                <a:latin typeface="Segoe UI" panose="020B0502040204020203" pitchFamily="34" charset="0"/>
                <a:ea typeface="Segoe UI" panose="020B0502040204020203" pitchFamily="34" charset="0"/>
                <a:cs typeface="Segoe UI" panose="020B0502040204020203" pitchFamily="34" charset="0"/>
              </a:rPr>
              <a:t>It’s a Team Effort! </a:t>
            </a:r>
          </a:p>
        </p:txBody>
      </p:sp>
      <p:sp>
        <p:nvSpPr>
          <p:cNvPr id="326658" name="Text Box 3"/>
          <p:cNvSpPr txBox="1">
            <a:spLocks noChangeArrowheads="1"/>
          </p:cNvSpPr>
          <p:nvPr/>
        </p:nvSpPr>
        <p:spPr bwMode="auto">
          <a:xfrm>
            <a:off x="1562100" y="696932"/>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solidFill>
                  <a:srgbClr val="FF0000"/>
                </a:solidFill>
                <a:latin typeface="Segoe UI" panose="020B0502040204020203" pitchFamily="34" charset="0"/>
                <a:ea typeface="Segoe UI" panose="020B0502040204020203" pitchFamily="34" charset="0"/>
                <a:cs typeface="Segoe UI" panose="020B0502040204020203" pitchFamily="34" charset="0"/>
              </a:rPr>
              <a:t>High Immunization rates begin with a team designed plan! </a:t>
            </a:r>
          </a:p>
        </p:txBody>
      </p:sp>
      <p:sp>
        <p:nvSpPr>
          <p:cNvPr id="326662" name="Rectangle 7"/>
          <p:cNvSpPr>
            <a:spLocks noChangeArrowheads="1"/>
          </p:cNvSpPr>
          <p:nvPr/>
        </p:nvSpPr>
        <p:spPr bwMode="auto">
          <a:xfrm>
            <a:off x="1676400" y="5319947"/>
            <a:ext cx="9144000" cy="523220"/>
          </a:xfrm>
          <a:prstGeom prst="rect">
            <a:avLst/>
          </a:prstGeom>
          <a:noFill/>
          <a:ln w="9525">
            <a:noFill/>
            <a:miter lim="800000"/>
            <a:headEnd/>
            <a:tailEnd/>
          </a:ln>
        </p:spPr>
        <p:txBody>
          <a:bodyPr>
            <a:spAutoFit/>
          </a:bodyPr>
          <a:lstStyle/>
          <a:p>
            <a:pPr algn="ctr"/>
            <a:r>
              <a:rPr lang="en-US" sz="2800" dirty="0">
                <a:solidFill>
                  <a:srgbClr val="FF0000"/>
                </a:solidFill>
                <a:latin typeface="Segoe UI" panose="020B0502040204020203" pitchFamily="34" charset="0"/>
                <a:ea typeface="Segoe UI" panose="020B0502040204020203" pitchFamily="34" charset="0"/>
                <a:cs typeface="Segoe UI" panose="020B0502040204020203" pitchFamily="34"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1" y="1767273"/>
            <a:ext cx="5867399" cy="3550840"/>
          </a:xfrm>
          <a:prstGeom prst="rect">
            <a:avLst/>
          </a:prstGeom>
        </p:spPr>
      </p:pic>
    </p:spTree>
    <p:extLst>
      <p:ext uri="{BB962C8B-B14F-4D97-AF65-F5344CB8AC3E}">
        <p14:creationId xmlns:p14="http://schemas.microsoft.com/office/powerpoint/2010/main" val="2752121742"/>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C932-757E-42C8-ABAF-C4DB44922479}"/>
              </a:ext>
            </a:extLst>
          </p:cNvPr>
          <p:cNvSpPr>
            <a:spLocks noGrp="1"/>
          </p:cNvSpPr>
          <p:nvPr>
            <p:ph type="title"/>
          </p:nvPr>
        </p:nvSpPr>
        <p:spPr/>
        <p:txBody>
          <a:bodyPr/>
          <a:lstStyle/>
          <a:p>
            <a:r>
              <a:rPr lang="en-US" dirty="0"/>
              <a:t>Questions</a:t>
            </a:r>
          </a:p>
        </p:txBody>
      </p:sp>
      <p:pic>
        <p:nvPicPr>
          <p:cNvPr id="4" name="Content Placeholder 3" descr="A picture containing vector graphics&#10;&#10;Description automatically generated">
            <a:extLst>
              <a:ext uri="{FF2B5EF4-FFF2-40B4-BE49-F238E27FC236}">
                <a16:creationId xmlns:a16="http://schemas.microsoft.com/office/drawing/2014/main" id="{C5AFE231-2FFA-4001-A059-A569CC2138E0}"/>
              </a:ext>
            </a:extLst>
          </p:cNvPr>
          <p:cNvPicPr>
            <a:picLocks noGrp="1" noChangeAspect="1"/>
          </p:cNvPicPr>
          <p:nvPr>
            <p:ph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2101" y="1784350"/>
            <a:ext cx="3327797" cy="4437063"/>
          </a:xfrm>
          <a:prstGeom prst="rect">
            <a:avLst/>
          </a:prstGeom>
        </p:spPr>
      </p:pic>
    </p:spTree>
    <p:extLst>
      <p:ext uri="{BB962C8B-B14F-4D97-AF65-F5344CB8AC3E}">
        <p14:creationId xmlns:p14="http://schemas.microsoft.com/office/powerpoint/2010/main" val="295416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C250E4-41F8-48C9-9CD0-BB28A7BCF0DE}"/>
              </a:ext>
            </a:extLst>
          </p:cNvPr>
          <p:cNvSpPr>
            <a:spLocks noGrp="1"/>
          </p:cNvSpPr>
          <p:nvPr>
            <p:ph sz="quarter" idx="4294967295"/>
          </p:nvPr>
        </p:nvSpPr>
        <p:spPr>
          <a:xfrm>
            <a:off x="0" y="1881188"/>
            <a:ext cx="10515600" cy="4437062"/>
          </a:xfrm>
          <a:prstGeom prst="rect">
            <a:avLst/>
          </a:prstGeom>
        </p:spPr>
        <p:txBody>
          <a:bodyPr/>
          <a:lstStyle/>
          <a:p>
            <a:endParaRPr lang="en-US" sz="1800" dirty="0"/>
          </a:p>
          <a:p>
            <a:pPr marL="285750" indent="-285750">
              <a:buFont typeface="Arial" panose="020B0604020202020204" pitchFamily="34" charset="0"/>
              <a:buChar char="•"/>
            </a:pPr>
            <a:endParaRPr lang="en-US" sz="1800" dirty="0"/>
          </a:p>
          <a:p>
            <a:endParaRPr lang="en-US" sz="20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dirty="0"/>
          </a:p>
          <a:p>
            <a:endParaRPr lang="en-US" dirty="0"/>
          </a:p>
        </p:txBody>
      </p:sp>
      <p:sp>
        <p:nvSpPr>
          <p:cNvPr id="15" name="TextBox 14">
            <a:extLst>
              <a:ext uri="{FF2B5EF4-FFF2-40B4-BE49-F238E27FC236}">
                <a16:creationId xmlns:a16="http://schemas.microsoft.com/office/drawing/2014/main" id="{8E38E0E6-F8C7-4D97-8D03-E8CDFF3C33CE}"/>
              </a:ext>
            </a:extLst>
          </p:cNvPr>
          <p:cNvSpPr txBox="1"/>
          <p:nvPr/>
        </p:nvSpPr>
        <p:spPr>
          <a:xfrm>
            <a:off x="0" y="6611779"/>
            <a:ext cx="6575612"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January 11, 2024 / 73(1); 6-10     </a:t>
            </a:r>
            <a:r>
              <a:rPr lang="en-US" sz="10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B9092C0E-4313-22F6-DBC9-0EC1443FD1CD}"/>
              </a:ext>
            </a:extLst>
          </p:cNvPr>
          <p:cNvPicPr>
            <a:picLocks noChangeAspect="1"/>
          </p:cNvPicPr>
          <p:nvPr/>
        </p:nvPicPr>
        <p:blipFill>
          <a:blip r:embed="rId4"/>
          <a:stretch>
            <a:fillRect/>
          </a:stretch>
        </p:blipFill>
        <p:spPr>
          <a:xfrm>
            <a:off x="2002158" y="283998"/>
            <a:ext cx="8187684" cy="6285354"/>
          </a:xfrm>
          <a:prstGeom prst="rect">
            <a:avLst/>
          </a:prstGeom>
        </p:spPr>
      </p:pic>
      <p:sp>
        <p:nvSpPr>
          <p:cNvPr id="6" name="Rectangle 5">
            <a:extLst>
              <a:ext uri="{FF2B5EF4-FFF2-40B4-BE49-F238E27FC236}">
                <a16:creationId xmlns:a16="http://schemas.microsoft.com/office/drawing/2014/main" id="{F01632FD-36B8-3266-E352-8E7DE7F36378}"/>
              </a:ext>
            </a:extLst>
          </p:cNvPr>
          <p:cNvSpPr/>
          <p:nvPr/>
        </p:nvSpPr>
        <p:spPr>
          <a:xfrm>
            <a:off x="9187132" y="1699404"/>
            <a:ext cx="940279" cy="4572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662958"/>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 2022 Power Point Template" id="{05EAD877-9D0A-2C47-B771-439E51638757}" vid="{B88C4CEF-0427-044A-BD67-A5B2B6F9C5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quest xmlns="bb8a9f79-d918-4566-82ee-8343ec74cd69">175</Requ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ductDocument" ma:contentTypeID="0x0101004BAFD535C1EA3A42940D29F1CF5C22990071A1323FDCA1AA479AAF3B36EF67F3AB" ma:contentTypeVersion="9" ma:contentTypeDescription="" ma:contentTypeScope="" ma:versionID="9ce58a3ebeba1a946180aee41178fd52">
  <xsd:schema xmlns:xsd="http://www.w3.org/2001/XMLSchema" xmlns:xs="http://www.w3.org/2001/XMLSchema" xmlns:p="http://schemas.microsoft.com/office/2006/metadata/properties" xmlns:ns2="bb8a9f79-d918-4566-82ee-8343ec74cd69" xmlns:ns3="a58f4ec5-84af-47d7-822e-05e14ccb2632" targetNamespace="http://schemas.microsoft.com/office/2006/metadata/properties" ma:root="true" ma:fieldsID="7733b826ab81bdb1b2b77f534d400a8a" ns2:_="" ns3:_="">
    <xsd:import namespace="bb8a9f79-d918-4566-82ee-8343ec74cd69"/>
    <xsd:import namespace="a58f4ec5-84af-47d7-822e-05e14ccb2632"/>
    <xsd:element name="properties">
      <xsd:complexType>
        <xsd:sequence>
          <xsd:element name="documentManagement">
            <xsd:complexType>
              <xsd:all>
                <xsd:element ref="ns2:Request"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a9f79-d918-4566-82ee-8343ec74cd69" elementFormDefault="qualified">
    <xsd:import namespace="http://schemas.microsoft.com/office/2006/documentManagement/types"/>
    <xsd:import namespace="http://schemas.microsoft.com/office/infopath/2007/PartnerControls"/>
    <xsd:element name="Request" ma:index="8" nillable="true" ma:displayName="Request" ma:indexed="true" ma:list="{2352728f-f693-495e-822f-824fa6f21f62}" ma:internalName="Request" ma:showField="ID" ma:web="bb8a9f79-d918-4566-82ee-8343ec74cd69">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58f4ec5-84af-47d7-822e-05e14ccb263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74DA3-DDEF-4265-9A68-40C710D471EA}">
  <ds:schemaRefs>
    <ds:schemaRef ds:uri="http://schemas.microsoft.com/office/2006/metadata/properties"/>
    <ds:schemaRef ds:uri="http://schemas.microsoft.com/office/infopath/2007/PartnerControls"/>
    <ds:schemaRef ds:uri="1c0417ab-d2e7-45cd-8a5a-511ee909dc1a"/>
    <ds:schemaRef ds:uri="bb8a9f79-d918-4566-82ee-8343ec74cd69"/>
  </ds:schemaRefs>
</ds:datastoreItem>
</file>

<file path=customXml/itemProps2.xml><?xml version="1.0" encoding="utf-8"?>
<ds:datastoreItem xmlns:ds="http://schemas.openxmlformats.org/officeDocument/2006/customXml" ds:itemID="{61B642EF-DBB6-49AF-B727-D4FA05991043}">
  <ds:schemaRefs>
    <ds:schemaRef ds:uri="http://schemas.microsoft.com/sharepoint/v3/contenttype/forms"/>
  </ds:schemaRefs>
</ds:datastoreItem>
</file>

<file path=customXml/itemProps3.xml><?xml version="1.0" encoding="utf-8"?>
<ds:datastoreItem xmlns:ds="http://schemas.openxmlformats.org/officeDocument/2006/customXml" ds:itemID="{D39AA6A4-2097-4975-AC55-2F0F62DAF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a9f79-d918-4566-82ee-8343ec74cd69"/>
    <ds:schemaRef ds:uri="a58f4ec5-84af-47d7-822e-05e14ccb2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DPH 2022 Power Point Template</Template>
  <TotalTime>16883</TotalTime>
  <Words>36917</Words>
  <Application>Microsoft Office PowerPoint</Application>
  <PresentationFormat>Widescreen</PresentationFormat>
  <Paragraphs>2049</Paragraphs>
  <Slides>87</Slides>
  <Notes>84</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Wingdings</vt:lpstr>
      <vt:lpstr>Segoe UI Black</vt:lpstr>
      <vt:lpstr>Calibri</vt:lpstr>
      <vt:lpstr>Segoe UI</vt:lpstr>
      <vt:lpstr>Wingdings 2</vt:lpstr>
      <vt:lpstr>Open Sans</vt:lpstr>
      <vt:lpstr>Courier New</vt:lpstr>
      <vt:lpstr>Arial</vt:lpstr>
      <vt:lpstr>Segoe UI </vt:lpstr>
      <vt:lpstr>Segoe UI Light</vt:lpstr>
      <vt:lpstr>Final DPH Theme</vt:lpstr>
      <vt:lpstr>Childhood, Adolescent, and Adult Immunization Schedule</vt:lpstr>
      <vt:lpstr>Objectives</vt:lpstr>
      <vt:lpstr>The Impact of Vaccines in the United States </vt:lpstr>
      <vt:lpstr>Community Immunity</vt:lpstr>
      <vt:lpstr>ACIP </vt:lpstr>
      <vt:lpstr>Immunization Schedule Updates</vt:lpstr>
      <vt:lpstr>PowerPoint Presentation</vt:lpstr>
      <vt:lpstr>PowerPoint Presentation</vt:lpstr>
      <vt:lpstr>PowerPoint Presentation</vt:lpstr>
      <vt:lpstr>PowerPoint Presentation</vt:lpstr>
      <vt:lpstr>Immunization Schedule Notes Section Update</vt:lpstr>
      <vt:lpstr>Immunization Schedule Notes Section Update</vt:lpstr>
      <vt:lpstr>PowerPoint Presentation</vt:lpstr>
      <vt:lpstr>PowerPoint Presentation</vt:lpstr>
      <vt:lpstr>PowerPoint Presentation</vt:lpstr>
      <vt:lpstr>What Does It All Mean?</vt:lpstr>
      <vt:lpstr>What is Shared Clinical Decision Making?</vt:lpstr>
      <vt:lpstr>General Best Practice Guidelines</vt:lpstr>
      <vt:lpstr>Diphtheria, Tetanus, and Pertussis Vaccines (DTaP &amp; Tdap)</vt:lpstr>
      <vt:lpstr>Td Vaccines</vt:lpstr>
      <vt:lpstr>Haemophilus influenzae type b (Hib)</vt:lpstr>
      <vt:lpstr>Hepatitis A Vaccine</vt:lpstr>
      <vt:lpstr>Hepatitis B Vaccine</vt:lpstr>
      <vt:lpstr>HPV Vaccine</vt:lpstr>
      <vt:lpstr>HPV Vaccine Special Situations</vt:lpstr>
      <vt:lpstr>Influenza (IIV4, aIIV4, ccIIV4, LAIV4, RIV4)</vt:lpstr>
      <vt:lpstr>FluMist Medimmune Nasal Spray (LAIV4)</vt:lpstr>
      <vt:lpstr>Influenza Vaccines for 2023-2024 Season</vt:lpstr>
      <vt:lpstr>Influenza Vaccines for 2024-2025 Season</vt:lpstr>
      <vt:lpstr>Measles, Mumps, Rubella</vt:lpstr>
      <vt:lpstr>Spacing of Live Virus Vaccines and Other Products </vt:lpstr>
      <vt:lpstr>Serogroup A, C, W, Y Meningococcal Vaccines</vt:lpstr>
      <vt:lpstr>Serogroup B Meningococcal Vaccines</vt:lpstr>
      <vt:lpstr>Penbraya (MenABCWY Vaccine)</vt:lpstr>
      <vt:lpstr>Serogroup B Meningococcal Vaccine Outbreaks</vt:lpstr>
      <vt:lpstr>Pneumococcal Vaccines (PCV15, PCV20)</vt:lpstr>
      <vt:lpstr>Special Situations for Ages 2-5 years</vt:lpstr>
      <vt:lpstr>Special Situations for Ages 6-18 years</vt:lpstr>
      <vt:lpstr>Polio</vt:lpstr>
      <vt:lpstr>Rotavirus Vaccine</vt:lpstr>
      <vt:lpstr>Varicella</vt:lpstr>
      <vt:lpstr>COVID-19 Vaccines (2023-2024 Formula)</vt:lpstr>
      <vt:lpstr>COVID-19 Vaccines Age Groups</vt:lpstr>
      <vt:lpstr>COVID-19 Vaccines (Ages 6 months-4 years)</vt:lpstr>
      <vt:lpstr>COVID-19 Vaccines for Ages 5-11</vt:lpstr>
      <vt:lpstr>COVID-19 Vaccines for Ages 12-18 years</vt:lpstr>
      <vt:lpstr>Dengue Vaccine (Dengvaxia) </vt:lpstr>
      <vt:lpstr>RSV Immunization (Beyfortus)</vt:lpstr>
      <vt:lpstr>Special Situations for RSV Immunization</vt:lpstr>
      <vt:lpstr>RSV Vaccine (Abrysvo)</vt:lpstr>
      <vt:lpstr>Mpox Vaccine (JYNNEOS)</vt:lpstr>
      <vt:lpstr>PowerPoint Presentation</vt:lpstr>
      <vt:lpstr>PowerPoint Presentation</vt:lpstr>
      <vt:lpstr>PowerPoint Presentation</vt:lpstr>
      <vt:lpstr>PowerPoint Presentation</vt:lpstr>
      <vt:lpstr>Immunization Schedule Notes Section Update</vt:lpstr>
      <vt:lpstr>Immunization Schedule Notes Section Update</vt:lpstr>
      <vt:lpstr>PowerPoint Presentation</vt:lpstr>
      <vt:lpstr>PowerPoint Presentation</vt:lpstr>
      <vt:lpstr>PowerPoint Presentation</vt:lpstr>
      <vt:lpstr>Haemophilus influenzae type b (Hib)</vt:lpstr>
      <vt:lpstr>Hepatitis A</vt:lpstr>
      <vt:lpstr>Hepatitis B</vt:lpstr>
      <vt:lpstr>HPV Vaccine in Adults 27-45 Years Old</vt:lpstr>
      <vt:lpstr>Influenza Vaccines</vt:lpstr>
      <vt:lpstr>Measles, Mumps, Rubella</vt:lpstr>
      <vt:lpstr>Serogroup A, C, W, Y Meningococcal Vaccines</vt:lpstr>
      <vt:lpstr>Serogroup B Meningococcal Vaccines</vt:lpstr>
      <vt:lpstr>Mpox Vaccine (JYNNEOS)</vt:lpstr>
      <vt:lpstr>Pneumococcal Conjugate Vaccines for Adults (PCV13, PCV15, PCV20, PPSV23 )</vt:lpstr>
      <vt:lpstr>PowerPoint Presentation</vt:lpstr>
      <vt:lpstr>Special Situations for Pneumococcal Conjugate Vaccines (PCV13, 15, 20 &amp; PPSV23)</vt:lpstr>
      <vt:lpstr>Poliovirus Vaccine</vt:lpstr>
      <vt:lpstr>RSV Vaccination Special Situations</vt:lpstr>
      <vt:lpstr>Varicella Immunity</vt:lpstr>
      <vt:lpstr>Zoster (RZV)</vt:lpstr>
      <vt:lpstr>COVID-19 Vaccines for Adults (19+ years)</vt:lpstr>
      <vt:lpstr>COVID-19 Vaccines Special Considerations</vt:lpstr>
      <vt:lpstr>Healthcare Personnel (HCP)</vt:lpstr>
      <vt:lpstr>PowerPoint Presentation</vt:lpstr>
      <vt:lpstr>Become a Vaccine Champion</vt:lpstr>
      <vt:lpstr>Improve Access To Immunizations</vt:lpstr>
      <vt:lpstr> </vt:lpstr>
      <vt:lpstr>Vaccine Injury Compensation Program (VICP)</vt:lpstr>
      <vt:lpstr>State 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Tavarez, Aralis</dc:creator>
  <cp:lastModifiedBy>Tavarez, Aralis</cp:lastModifiedBy>
  <cp:revision>66</cp:revision>
  <dcterms:created xsi:type="dcterms:W3CDTF">2022-05-06T17:08:53Z</dcterms:created>
  <dcterms:modified xsi:type="dcterms:W3CDTF">2024-04-18T18:54:45Z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0x0101004BAFD535C1EA3A42940D29F1CF5C22990071A1323FDCA1AA479AAF3B36EF67F3AB</vt:lpwstr>
  </property>
</Properties>
</file>