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
  </p:notesMasterIdLst>
  <p:sldIdLst>
    <p:sldId id="256" r:id="rId2"/>
    <p:sldId id="261" r:id="rId3"/>
    <p:sldId id="257" r:id="rId4"/>
    <p:sldId id="258" r:id="rId5"/>
    <p:sldId id="262" r:id="rId6"/>
    <p:sldId id="265" r:id="rId7"/>
    <p:sldId id="264" r:id="rId8"/>
    <p:sldId id="263" r:id="rId9"/>
    <p:sldId id="266" r:id="rId10"/>
    <p:sldId id="267" r:id="rId11"/>
    <p:sldId id="268" r:id="rId12"/>
    <p:sldId id="259" r:id="rId13"/>
    <p:sldId id="260"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88" autoAdjust="0"/>
    <p:restoredTop sz="94660"/>
  </p:normalViewPr>
  <p:slideViewPr>
    <p:cSldViewPr>
      <p:cViewPr varScale="1">
        <p:scale>
          <a:sx n="97" d="100"/>
          <a:sy n="97" d="100"/>
        </p:scale>
        <p:origin x="-114"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2C9BF6-0E52-4943-809C-AEAC88EE6B60}" type="datetimeFigureOut">
              <a:rPr lang="en-US" smtClean="0"/>
              <a:t>7/17/2014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5FFCCD-DF5B-4CAD-A40F-1304F0AD4B7B}" type="slidenum">
              <a:rPr lang="en-US" smtClean="0"/>
              <a:t>‹#›</a:t>
            </a:fld>
            <a:endParaRPr lang="en-US"/>
          </a:p>
        </p:txBody>
      </p:sp>
    </p:spTree>
    <p:extLst>
      <p:ext uri="{BB962C8B-B14F-4D97-AF65-F5344CB8AC3E}">
        <p14:creationId xmlns:p14="http://schemas.microsoft.com/office/powerpoint/2010/main" val="197321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Get Hip Get Connect is a local campaign targeting MSM (Men who Sleep with Men) throughout the Metro Atlanta Area. The Goal is to know your Status and get tested every 6 months. GHGC also informs MSM about their health and building a relationship with a healthcare provider while maintaining an annual physical exam.</a:t>
            </a:r>
          </a:p>
        </p:txBody>
      </p:sp>
      <p:sp>
        <p:nvSpPr>
          <p:cNvPr id="4" name="Slide Number Placeholder 3"/>
          <p:cNvSpPr>
            <a:spLocks noGrp="1"/>
          </p:cNvSpPr>
          <p:nvPr>
            <p:ph type="sldNum" sz="quarter" idx="10"/>
          </p:nvPr>
        </p:nvSpPr>
        <p:spPr/>
        <p:txBody>
          <a:bodyPr/>
          <a:lstStyle/>
          <a:p>
            <a:fld id="{D55FFCCD-DF5B-4CAD-A40F-1304F0AD4B7B}" type="slidenum">
              <a:rPr lang="en-US" smtClean="0"/>
              <a:t>1</a:t>
            </a:fld>
            <a:endParaRPr lang="en-US"/>
          </a:p>
        </p:txBody>
      </p:sp>
    </p:spTree>
    <p:extLst>
      <p:ext uri="{BB962C8B-B14F-4D97-AF65-F5344CB8AC3E}">
        <p14:creationId xmlns:p14="http://schemas.microsoft.com/office/powerpoint/2010/main" val="148100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Mercy Care’s van used during street outreach at night.</a:t>
            </a:r>
            <a:endParaRPr lang="en-US" dirty="0"/>
          </a:p>
        </p:txBody>
      </p:sp>
      <p:sp>
        <p:nvSpPr>
          <p:cNvPr id="4" name="Slide Number Placeholder 3"/>
          <p:cNvSpPr>
            <a:spLocks noGrp="1"/>
          </p:cNvSpPr>
          <p:nvPr>
            <p:ph type="sldNum" sz="quarter" idx="10"/>
          </p:nvPr>
        </p:nvSpPr>
        <p:spPr/>
        <p:txBody>
          <a:bodyPr/>
          <a:lstStyle/>
          <a:p>
            <a:fld id="{D55FFCCD-DF5B-4CAD-A40F-1304F0AD4B7B}" type="slidenum">
              <a:rPr lang="en-US" smtClean="0"/>
              <a:t>13</a:t>
            </a:fld>
            <a:endParaRPr lang="en-US"/>
          </a:p>
        </p:txBody>
      </p:sp>
    </p:spTree>
    <p:extLst>
      <p:ext uri="{BB962C8B-B14F-4D97-AF65-F5344CB8AC3E}">
        <p14:creationId xmlns:p14="http://schemas.microsoft.com/office/powerpoint/2010/main" val="224093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FFCCD-DF5B-4CAD-A40F-1304F0AD4B7B}" type="slidenum">
              <a:rPr lang="en-US" smtClean="0"/>
              <a:t>2</a:t>
            </a:fld>
            <a:endParaRPr lang="en-US"/>
          </a:p>
        </p:txBody>
      </p:sp>
    </p:spTree>
    <p:extLst>
      <p:ext uri="{BB962C8B-B14F-4D97-AF65-F5344CB8AC3E}">
        <p14:creationId xmlns:p14="http://schemas.microsoft.com/office/powerpoint/2010/main" val="307658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Mercy Care has 3 main </a:t>
            </a:r>
            <a:r>
              <a:rPr lang="en-US" baseline="0" dirty="0" smtClean="0"/>
              <a:t>programs as it relates to HIV Prevention(Outreach, testing, L2C), Primary Care (routine testing) and Care and Treatment. </a:t>
            </a:r>
            <a:endParaRPr lang="en-US" dirty="0"/>
          </a:p>
        </p:txBody>
      </p:sp>
      <p:sp>
        <p:nvSpPr>
          <p:cNvPr id="4" name="Slide Number Placeholder 3"/>
          <p:cNvSpPr>
            <a:spLocks noGrp="1"/>
          </p:cNvSpPr>
          <p:nvPr>
            <p:ph type="sldNum" sz="quarter" idx="10"/>
          </p:nvPr>
        </p:nvSpPr>
        <p:spPr/>
        <p:txBody>
          <a:bodyPr/>
          <a:lstStyle/>
          <a:p>
            <a:fld id="{D55FFCCD-DF5B-4CAD-A40F-1304F0AD4B7B}" type="slidenum">
              <a:rPr lang="en-US" smtClean="0"/>
              <a:t>3</a:t>
            </a:fld>
            <a:endParaRPr lang="en-US"/>
          </a:p>
        </p:txBody>
      </p:sp>
    </p:spTree>
    <p:extLst>
      <p:ext uri="{BB962C8B-B14F-4D97-AF65-F5344CB8AC3E}">
        <p14:creationId xmlns:p14="http://schemas.microsoft.com/office/powerpoint/2010/main" val="428978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Engagement is how we connect with our target Audience. Social Networks have always been around but we now have to add technology into the mix. While we still have traditional Clubs, organizations, and events the way we communicate has changed. Social networking platforms take’s precedence on  some now face to face interaction. You can now easily become part of a social circle via the internet with just an request. The most highly participated social engagement for MSM is night life events. I would like to show you my intervention MAP.</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8E0AE6-AFC9-42E7-A00B-1D799663EBBB}"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health care providers we should always assume ignorance unless otherwise corrected. The client should be educated beyond HIV/STI and given overall information in referral form about general health. MSM health is more than HIV and we are just focusing on one aspect of a stigma based disease and not an overall prevention intervention.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36202D-C4EB-43C6-8244-4A516ABA1A39}"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While this testing strategy uses </a:t>
            </a:r>
            <a:r>
              <a:rPr lang="en-US" dirty="0" err="1" smtClean="0"/>
              <a:t>Ora</a:t>
            </a:r>
            <a:r>
              <a:rPr lang="en-US" dirty="0" smtClean="0"/>
              <a:t> Quick a 20min test the traditional location and time is key in finding MSM without their sexual orientation being exposed. Many will not take the test due to being assumed gay in traditional settings. A move to after hours is needed at a larger scale to be more effective with testing and provide new locations of test site.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5E753-93D2-4429-B1B7-102DB8EB8F61}"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With the use of survey we can identify high risk individual and their sexual habits. While there is stigma, collected data will not be accurate. While taking the survey the client should be educated on what High Risk behaviors are. Cursing, attend sex parties, commercial sex, and anonymous partners, are activities that put them at risk. Due to the number of HIV transmission in metro Atlanta,  it is my personal opinion that all MSM are consider High Risk. </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853D15-DDBF-483A-B92F-69DF1DCE4E65}"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missing factor in client engagement is building a relationship with your client and referral to a general health service provider and or support groups. Almost all MSM growing up have no same gender sexual health conversation at home or with their health provider.</a:t>
            </a: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20FBB8-59E9-464C-91CC-FF928B589453}"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Hip Get</a:t>
            </a:r>
            <a:r>
              <a:rPr lang="en-US" baseline="0" dirty="0" smtClean="0"/>
              <a:t> Connected is a HIV Testing, Prevention and Health promotion campaign. Partnering is key to developing solid relationships with others who have similar goals in mind. </a:t>
            </a:r>
            <a:endParaRPr lang="en-US" dirty="0"/>
          </a:p>
        </p:txBody>
      </p:sp>
      <p:sp>
        <p:nvSpPr>
          <p:cNvPr id="4" name="Slide Number Placeholder 3"/>
          <p:cNvSpPr>
            <a:spLocks noGrp="1"/>
          </p:cNvSpPr>
          <p:nvPr>
            <p:ph type="sldNum" sz="quarter" idx="10"/>
          </p:nvPr>
        </p:nvSpPr>
        <p:spPr/>
        <p:txBody>
          <a:bodyPr/>
          <a:lstStyle/>
          <a:p>
            <a:fld id="{D55FFCCD-DF5B-4CAD-A40F-1304F0AD4B7B}" type="slidenum">
              <a:rPr lang="en-US" smtClean="0"/>
              <a:t>12</a:t>
            </a:fld>
            <a:endParaRPr lang="en-US"/>
          </a:p>
        </p:txBody>
      </p:sp>
    </p:spTree>
    <p:extLst>
      <p:ext uri="{BB962C8B-B14F-4D97-AF65-F5344CB8AC3E}">
        <p14:creationId xmlns:p14="http://schemas.microsoft.com/office/powerpoint/2010/main" val="393524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BBCF73-F53D-489E-BB49-4831FC4E55C2}" type="datetimeFigureOut">
              <a:rPr lang="en-US" smtClean="0"/>
              <a:t>7/17/2014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510327E-5666-4B99-B1EA-34ABFF950D6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BBCF73-F53D-489E-BB49-4831FC4E55C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0327E-5666-4B99-B1EA-34ABFF950D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BBCF73-F53D-489E-BB49-4831FC4E55C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0327E-5666-4B99-B1EA-34ABFF950D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BBCF73-F53D-489E-BB49-4831FC4E55C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0327E-5666-4B99-B1EA-34ABFF950D6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BBCF73-F53D-489E-BB49-4831FC4E55C2}" type="datetimeFigureOut">
              <a:rPr lang="en-US" smtClean="0"/>
              <a:t>7/17/2014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510327E-5666-4B99-B1EA-34ABFF950D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BBCF73-F53D-489E-BB49-4831FC4E55C2}"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0327E-5666-4B99-B1EA-34ABFF950D6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BBCF73-F53D-489E-BB49-4831FC4E55C2}"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0327E-5666-4B99-B1EA-34ABFF950D6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BBCF73-F53D-489E-BB49-4831FC4E55C2}"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0327E-5666-4B99-B1EA-34ABFF950D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BCF73-F53D-489E-BB49-4831FC4E55C2}"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10327E-5666-4B99-B1EA-34ABFF950D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BBCF73-F53D-489E-BB49-4831FC4E55C2}"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0327E-5666-4B99-B1EA-34ABFF950D6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BBCF73-F53D-489E-BB49-4831FC4E55C2}" type="datetimeFigureOut">
              <a:rPr lang="en-US" smtClean="0"/>
              <a:t>7/17/2014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510327E-5666-4B99-B1EA-34ABFF950D6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4BBCF73-F53D-489E-BB49-4831FC4E55C2}" type="datetimeFigureOut">
              <a:rPr lang="en-US" smtClean="0"/>
              <a:t>7/17/2014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10327E-5666-4B99-B1EA-34ABFF950D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505200"/>
          </a:xfrm>
        </p:spPr>
        <p:txBody>
          <a:bodyPr/>
          <a:lstStyle/>
          <a:p>
            <a:endParaRPr lang="en-US" dirty="0"/>
          </a:p>
        </p:txBody>
      </p:sp>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Get Hip Get Connected</a:t>
            </a:r>
            <a:br>
              <a:rPr lang="en-US" dirty="0" smtClean="0"/>
            </a:br>
            <a:r>
              <a:rPr lang="en-US" sz="2700" dirty="0" smtClean="0"/>
              <a:t>Social </a:t>
            </a:r>
            <a:r>
              <a:rPr lang="en-US" sz="2700" dirty="0"/>
              <a:t>Networking Strategy</a:t>
            </a:r>
            <a:r>
              <a:rPr lang="en-US" dirty="0"/>
              <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10000"/>
            <a:ext cx="25812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228600"/>
            <a:ext cx="4038600" cy="8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12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457200" indent="-457200">
              <a:buFont typeface="Wingdings" pitchFamily="2" charset="2"/>
              <a:buChar char="§"/>
            </a:pPr>
            <a:r>
              <a:rPr lang="en-US" dirty="0" smtClean="0"/>
              <a:t>Partnerships with community agencies for Testing, Outreach, Education and Linkages</a:t>
            </a:r>
          </a:p>
          <a:p>
            <a:endParaRPr lang="en-US" dirty="0"/>
          </a:p>
          <a:p>
            <a:pPr marL="457200" indent="-457200">
              <a:buFont typeface="Wingdings" pitchFamily="2" charset="2"/>
              <a:buChar char="§"/>
            </a:pPr>
            <a:endParaRPr lang="en-US" dirty="0"/>
          </a:p>
        </p:txBody>
      </p:sp>
      <p:sp>
        <p:nvSpPr>
          <p:cNvPr id="3" name="Title 2"/>
          <p:cNvSpPr>
            <a:spLocks noGrp="1"/>
          </p:cNvSpPr>
          <p:nvPr>
            <p:ph type="ctrTitle"/>
          </p:nvPr>
        </p:nvSpPr>
        <p:spPr/>
        <p:txBody>
          <a:bodyPr/>
          <a:lstStyle/>
          <a:p>
            <a:r>
              <a:rPr lang="en-US" dirty="0" smtClean="0"/>
              <a:t>Linkage to Care &amp; Community</a:t>
            </a:r>
            <a:endParaRPr lang="en-US" dirty="0"/>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233913840"/>
              </p:ext>
            </p:extLst>
          </p:nvPr>
        </p:nvGraphicFramePr>
        <p:xfrm>
          <a:off x="533400" y="4038600"/>
          <a:ext cx="8305800" cy="2611821"/>
        </p:xfrm>
        <a:graphic>
          <a:graphicData uri="http://schemas.openxmlformats.org/drawingml/2006/table">
            <a:tbl>
              <a:tblPr/>
              <a:tblGrid>
                <a:gridCol w="1295611"/>
                <a:gridCol w="1768827"/>
                <a:gridCol w="1461204"/>
                <a:gridCol w="1691923"/>
                <a:gridCol w="2088235"/>
              </a:tblGrid>
              <a:tr h="893379">
                <a:tc>
                  <a:txBody>
                    <a:bodyPr/>
                    <a:lstStyle/>
                    <a:p>
                      <a:r>
                        <a:rPr lang="en-US" dirty="0" smtClean="0"/>
                        <a:t> Grady IDP</a:t>
                      </a:r>
                    </a:p>
                    <a:p>
                      <a:r>
                        <a:rPr lang="en-US" dirty="0" smtClean="0">
                          <a:latin typeface="Calibri"/>
                          <a:cs typeface="Calibri"/>
                        </a:rPr>
                        <a:t>       ↓</a:t>
                      </a:r>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dirty="0" smtClean="0"/>
                        <a:t>     STAND, Inc.</a:t>
                      </a:r>
                    </a:p>
                    <a:p>
                      <a:r>
                        <a:rPr lang="en-US" dirty="0" smtClean="0"/>
                        <a:t>             </a:t>
                      </a:r>
                      <a:r>
                        <a:rPr lang="en-US" dirty="0" smtClean="0">
                          <a:latin typeface="Calibri"/>
                          <a:cs typeface="Calibri"/>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NAESM</a:t>
                      </a:r>
                    </a:p>
                    <a:p>
                      <a:r>
                        <a:rPr lang="en-US" dirty="0" smtClean="0"/>
                        <a:t>          </a:t>
                      </a:r>
                      <a:r>
                        <a:rPr lang="en-US" dirty="0" smtClean="0">
                          <a:latin typeface="Calibri"/>
                          <a:cs typeface="Calibri"/>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AID ATLANTA Evolution Project</a:t>
                      </a:r>
                    </a:p>
                    <a:p>
                      <a:r>
                        <a:rPr lang="en-US" dirty="0" smtClean="0"/>
                        <a:t>            </a:t>
                      </a:r>
                      <a:r>
                        <a:rPr lang="en-US" dirty="0" smtClean="0">
                          <a:latin typeface="Calibri"/>
                          <a:cs typeface="Calibri"/>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Tabernacle/Vision</a:t>
                      </a:r>
                    </a:p>
                    <a:p>
                      <a:r>
                        <a:rPr lang="en-US" dirty="0" smtClean="0"/>
                        <a:t>          Churches</a:t>
                      </a:r>
                    </a:p>
                    <a:p>
                      <a:r>
                        <a:rPr lang="en-US" dirty="0" smtClean="0"/>
                        <a:t>                </a:t>
                      </a:r>
                      <a:r>
                        <a:rPr lang="en-US" dirty="0" smtClean="0">
                          <a:latin typeface="Calibri"/>
                          <a:cs typeface="Calibri"/>
                        </a:rPr>
                        <a:t>↓</a:t>
                      </a:r>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7421">
                <a:tc>
                  <a:txBody>
                    <a:bodyPr/>
                    <a:lstStyle/>
                    <a:p>
                      <a:r>
                        <a:rPr lang="en-US" dirty="0" smtClean="0"/>
                        <a:t> Test NID and sent here for L2C Study Ages 18-28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dirty="0" smtClean="0"/>
                        <a:t>            L2C</a:t>
                      </a:r>
                    </a:p>
                    <a:p>
                      <a:r>
                        <a:rPr lang="en-US" dirty="0" smtClean="0"/>
                        <a:t>              </a:t>
                      </a:r>
                      <a:r>
                        <a:rPr lang="en-US" dirty="0" smtClean="0">
                          <a:latin typeface="Calibri"/>
                          <a:cs typeface="Calibri"/>
                        </a:rPr>
                        <a:t>↓</a:t>
                      </a:r>
                    </a:p>
                    <a:p>
                      <a:r>
                        <a:rPr lang="en-US" dirty="0" smtClean="0">
                          <a:latin typeface="Perpetua" pitchFamily="18" charset="0"/>
                          <a:cs typeface="Calibri"/>
                        </a:rPr>
                        <a:t>8 week education program (</a:t>
                      </a:r>
                      <a:r>
                        <a:rPr lang="en-US" dirty="0" err="1" smtClean="0">
                          <a:latin typeface="Perpetua" pitchFamily="18" charset="0"/>
                          <a:cs typeface="Calibri"/>
                        </a:rPr>
                        <a:t>Dekalb</a:t>
                      </a:r>
                      <a:r>
                        <a:rPr lang="en-US" dirty="0" smtClean="0">
                          <a:latin typeface="Perpetua" pitchFamily="18" charset="0"/>
                          <a:cs typeface="Calibri"/>
                        </a:rPr>
                        <a:t> only) </a:t>
                      </a:r>
                      <a:endParaRPr lang="en-US"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STD Tests</a:t>
                      </a:r>
                    </a:p>
                    <a:p>
                      <a:r>
                        <a:rPr lang="en-US" dirty="0" smtClean="0"/>
                        <a:t>          </a:t>
                      </a:r>
                      <a:r>
                        <a:rPr lang="en-US" dirty="0" smtClean="0">
                          <a:latin typeface="Calibri"/>
                          <a:cs typeface="Calibri"/>
                        </a:rPr>
                        <a:t>↓</a:t>
                      </a:r>
                    </a:p>
                    <a:p>
                      <a:r>
                        <a:rPr lang="en-US" dirty="0" smtClean="0">
                          <a:latin typeface="+mn-lt"/>
                          <a:cs typeface="Calibri"/>
                        </a:rPr>
                        <a:t>  If positive, L2C based on zip code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MSM, Black Gay Men (self ID) 18-28 – safer sex education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Linkage to Support  </a:t>
                      </a:r>
                    </a:p>
                    <a:p>
                      <a:r>
                        <a:rPr lang="en-US" dirty="0" smtClean="0"/>
                        <a:t>          Groups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503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4648200"/>
            <a:ext cx="6400800" cy="1752600"/>
          </a:xfrm>
        </p:spPr>
        <p:txBody>
          <a:bodyPr/>
          <a:lstStyle/>
          <a:p>
            <a:endParaRPr lang="en-US" dirty="0"/>
          </a:p>
        </p:txBody>
      </p:sp>
      <p:sp>
        <p:nvSpPr>
          <p:cNvPr id="3" name="Title 2"/>
          <p:cNvSpPr>
            <a:spLocks noGrp="1"/>
          </p:cNvSpPr>
          <p:nvPr>
            <p:ph type="ctrTitle"/>
          </p:nvPr>
        </p:nvSpPr>
        <p:spPr/>
        <p:txBody>
          <a:bodyPr/>
          <a:lstStyle/>
          <a:p>
            <a:r>
              <a:rPr lang="en-US" dirty="0" smtClean="0"/>
              <a:t>January-June 2014 Stats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9518842"/>
              </p:ext>
            </p:extLst>
          </p:nvPr>
        </p:nvGraphicFramePr>
        <p:xfrm>
          <a:off x="1295400" y="3733800"/>
          <a:ext cx="6397626" cy="2809130"/>
        </p:xfrm>
        <a:graphic>
          <a:graphicData uri="http://schemas.openxmlformats.org/drawingml/2006/table">
            <a:tbl>
              <a:tblPr firstRow="1" firstCol="1" bandRow="1">
                <a:tableStyleId>{5C22544A-7EE6-4342-B048-85BDC9FD1C3A}</a:tableStyleId>
              </a:tblPr>
              <a:tblGrid>
                <a:gridCol w="3200401"/>
                <a:gridCol w="3197225"/>
              </a:tblGrid>
              <a:tr h="354145">
                <a:tc>
                  <a:txBody>
                    <a:bodyPr/>
                    <a:lstStyle/>
                    <a:p>
                      <a:pPr marL="0" marR="0">
                        <a:lnSpc>
                          <a:spcPct val="107000"/>
                        </a:lnSpc>
                        <a:spcBef>
                          <a:spcPts val="0"/>
                        </a:spcBef>
                        <a:spcAft>
                          <a:spcPts val="0"/>
                        </a:spcAft>
                      </a:pPr>
                      <a:r>
                        <a:rPr lang="en-US" sz="1800" dirty="0">
                          <a:effectLst/>
                        </a:rPr>
                        <a:t>Average HIV Testing</a:t>
                      </a:r>
                      <a:endParaRPr lang="en-US" sz="18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effectLst/>
                        </a:rPr>
                        <a:t>25 per month  YTD(150</a:t>
                      </a:r>
                      <a:r>
                        <a:rPr lang="en-US" sz="1800" dirty="0" smtClean="0">
                          <a:effectLst/>
                        </a:rPr>
                        <a:t>) with 4 positives</a:t>
                      </a:r>
                      <a:endParaRPr lang="en-US" sz="1800" dirty="0">
                        <a:effectLst/>
                        <a:latin typeface="Calibri"/>
                        <a:ea typeface="Calibri"/>
                        <a:cs typeface="Times New Roman"/>
                      </a:endParaRPr>
                    </a:p>
                  </a:txBody>
                  <a:tcPr marL="68580" marR="68580" marT="0" marB="0"/>
                </a:tc>
              </a:tr>
              <a:tr h="354145">
                <a:tc>
                  <a:txBody>
                    <a:bodyPr/>
                    <a:lstStyle/>
                    <a:p>
                      <a:pPr marL="0" marR="0">
                        <a:lnSpc>
                          <a:spcPct val="107000"/>
                        </a:lnSpc>
                        <a:spcBef>
                          <a:spcPts val="0"/>
                        </a:spcBef>
                        <a:spcAft>
                          <a:spcPts val="0"/>
                        </a:spcAft>
                      </a:pPr>
                      <a:r>
                        <a:rPr lang="en-US" sz="1800">
                          <a:effectLst/>
                        </a:rPr>
                        <a:t>Average Linkage to Care	</a:t>
                      </a:r>
                      <a:endParaRPr lang="en-US" sz="18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effectLst/>
                        </a:rPr>
                        <a:t>3 per month</a:t>
                      </a:r>
                      <a:endParaRPr lang="en-US" sz="1800" dirty="0">
                        <a:effectLst/>
                        <a:latin typeface="Calibri"/>
                        <a:ea typeface="Calibri"/>
                        <a:cs typeface="Times New Roman"/>
                      </a:endParaRPr>
                    </a:p>
                  </a:txBody>
                  <a:tcPr marL="68580" marR="68580" marT="0" marB="0"/>
                </a:tc>
              </a:tr>
              <a:tr h="354145">
                <a:tc>
                  <a:txBody>
                    <a:bodyPr/>
                    <a:lstStyle/>
                    <a:p>
                      <a:pPr marL="0" marR="0">
                        <a:lnSpc>
                          <a:spcPct val="107000"/>
                        </a:lnSpc>
                        <a:spcBef>
                          <a:spcPts val="0"/>
                        </a:spcBef>
                        <a:spcAft>
                          <a:spcPts val="0"/>
                        </a:spcAft>
                      </a:pPr>
                      <a:r>
                        <a:rPr lang="en-US" sz="1800">
                          <a:effectLst/>
                        </a:rPr>
                        <a:t>Average face to face interaction	</a:t>
                      </a:r>
                      <a:endParaRPr lang="en-US" sz="18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effectLst/>
                        </a:rPr>
                        <a:t>75 per week</a:t>
                      </a:r>
                      <a:endParaRPr lang="en-US" sz="1800" dirty="0">
                        <a:effectLst/>
                        <a:latin typeface="Calibri"/>
                        <a:ea typeface="Calibri"/>
                        <a:cs typeface="Times New Roman"/>
                      </a:endParaRPr>
                    </a:p>
                  </a:txBody>
                  <a:tcPr marL="68580" marR="68580" marT="0" marB="0"/>
                </a:tc>
              </a:tr>
              <a:tr h="708289">
                <a:tc>
                  <a:txBody>
                    <a:bodyPr/>
                    <a:lstStyle/>
                    <a:p>
                      <a:pPr marL="0" marR="0">
                        <a:lnSpc>
                          <a:spcPct val="107000"/>
                        </a:lnSpc>
                        <a:spcBef>
                          <a:spcPts val="0"/>
                        </a:spcBef>
                        <a:spcAft>
                          <a:spcPts val="0"/>
                        </a:spcAft>
                      </a:pPr>
                      <a:r>
                        <a:rPr lang="en-US" sz="1800">
                          <a:effectLst/>
                        </a:rPr>
                        <a:t>Online Social engagement (Health promotion)	</a:t>
                      </a:r>
                      <a:endParaRPr lang="en-US" sz="18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effectLst/>
                        </a:rPr>
                        <a:t>3000 users per month	</a:t>
                      </a:r>
                      <a:endParaRPr lang="en-US" sz="1800" dirty="0">
                        <a:effectLst/>
                        <a:latin typeface="Calibri"/>
                        <a:ea typeface="Calibri"/>
                        <a:cs typeface="Times New Roman"/>
                      </a:endParaRPr>
                    </a:p>
                  </a:txBody>
                  <a:tcPr marL="68580" marR="68580" marT="0" marB="0"/>
                </a:tc>
              </a:tr>
              <a:tr h="354145">
                <a:tc>
                  <a:txBody>
                    <a:bodyPr/>
                    <a:lstStyle/>
                    <a:p>
                      <a:pPr marL="0" marR="0">
                        <a:lnSpc>
                          <a:spcPct val="107000"/>
                        </a:lnSpc>
                        <a:spcBef>
                          <a:spcPts val="0"/>
                        </a:spcBef>
                        <a:spcAft>
                          <a:spcPts val="0"/>
                        </a:spcAft>
                      </a:pPr>
                      <a:r>
                        <a:rPr lang="en-US" sz="1800">
                          <a:effectLst/>
                        </a:rPr>
                        <a:t>Condom distribution (safe sex kit)</a:t>
                      </a:r>
                      <a:endParaRPr lang="en-US" sz="18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effectLst/>
                        </a:rPr>
                        <a:t>700 per month</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4237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SNS\AAF - SNS\RF te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428564"/>
            <a:ext cx="6583680" cy="33108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96695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SNS\AAF - SNS\RF and Volunteer Night Outreac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228600"/>
            <a:ext cx="51435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228600"/>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23677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2133600"/>
          </a:xfrm>
        </p:spPr>
        <p:txBody>
          <a:bodyPr/>
          <a:lstStyle/>
          <a:p>
            <a:r>
              <a:rPr lang="en-US" dirty="0" smtClean="0"/>
              <a:t>Patricia E. Parsons; HIV Prevention Coordinator</a:t>
            </a:r>
          </a:p>
          <a:p>
            <a:r>
              <a:rPr lang="en-US" dirty="0" smtClean="0"/>
              <a:t>678.843.8930</a:t>
            </a:r>
          </a:p>
          <a:p>
            <a:r>
              <a:rPr lang="en-US" dirty="0" smtClean="0"/>
              <a:t>Rameses Frederick; Peer Support Specialist</a:t>
            </a:r>
          </a:p>
          <a:p>
            <a:r>
              <a:rPr lang="en-US" dirty="0" smtClean="0"/>
              <a:t>678.843.8518</a:t>
            </a:r>
          </a:p>
          <a:p>
            <a:endParaRPr lang="en-US" dirty="0"/>
          </a:p>
        </p:txBody>
      </p:sp>
      <p:sp>
        <p:nvSpPr>
          <p:cNvPr id="3" name="Title 2"/>
          <p:cNvSpPr>
            <a:spLocks noGrp="1"/>
          </p:cNvSpPr>
          <p:nvPr>
            <p:ph type="ctrTitle"/>
          </p:nvPr>
        </p:nvSpPr>
        <p:spPr/>
        <p:txBody>
          <a:bodyPr/>
          <a:lstStyle/>
          <a:p>
            <a:r>
              <a:rPr lang="en-US" dirty="0" smtClean="0"/>
              <a:t>THANK YOU!</a:t>
            </a:r>
            <a:br>
              <a:rPr lang="en-US" dirty="0" smtClean="0"/>
            </a:br>
            <a:r>
              <a:rPr lang="en-US" dirty="0" smtClean="0"/>
              <a:t>QUESTIONS?</a:t>
            </a:r>
            <a:endParaRPr lang="en-US" dirty="0"/>
          </a:p>
        </p:txBody>
      </p:sp>
    </p:spTree>
    <p:extLst>
      <p:ext uri="{BB962C8B-B14F-4D97-AF65-F5344CB8AC3E}">
        <p14:creationId xmlns:p14="http://schemas.microsoft.com/office/powerpoint/2010/main" val="201655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192213"/>
            <a:ext cx="7772400" cy="4572000"/>
          </a:xfrm>
        </p:spPr>
        <p:txBody>
          <a:bodyPr/>
          <a:lstStyle/>
          <a:p>
            <a:r>
              <a:rPr lang="en-US" dirty="0"/>
              <a:t>Mercy Care Services was created in 1985 by volunteer nurses and physicians and grew from modest beginnings into a "medical </a:t>
            </a:r>
            <a:r>
              <a:rPr lang="en-US" dirty="0" smtClean="0"/>
              <a:t>home“. </a:t>
            </a:r>
            <a:r>
              <a:rPr lang="en-US" dirty="0"/>
              <a:t>Our clinic services are available to the uninsured, underinsured, persons of low income, the homeless and HIV-positive individuals on a sliding-fee scale according to a patient's ability to pay</a:t>
            </a:r>
            <a:r>
              <a:rPr lang="en-US" dirty="0" smtClean="0"/>
              <a:t>. We </a:t>
            </a:r>
            <a:r>
              <a:rPr lang="en-US" dirty="0"/>
              <a:t>provides an excellent, integrated system of </a:t>
            </a:r>
            <a:r>
              <a:rPr lang="en-US" b="1" dirty="0"/>
              <a:t>primary medical care for adults and children, dental care, behavioral health, optometry and vision services, education and social </a:t>
            </a:r>
            <a:r>
              <a:rPr lang="en-US" b="1" dirty="0" smtClean="0"/>
              <a:t>services.</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
            <a:ext cx="40354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7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Times New Roman" pitchFamily="18" charset="0"/>
                <a:cs typeface="Times New Roman" pitchFamily="18" charset="0"/>
              </a:rPr>
              <a:t>HIV SERVICES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813005" y="1600200"/>
            <a:ext cx="7772400" cy="4495800"/>
          </a:xfrm>
        </p:spPr>
        <p:txBody>
          <a:bodyPr>
            <a:normAutofit fontScale="25000" lnSpcReduction="20000"/>
          </a:bodyPr>
          <a:lstStyle/>
          <a:p>
            <a:r>
              <a:rPr lang="en-US" sz="8600" dirty="0">
                <a:latin typeface="Times New Roman" pitchFamily="18" charset="0"/>
                <a:cs typeface="Times New Roman" pitchFamily="18" charset="0"/>
              </a:rPr>
              <a:t>CDC Prevention Grant since 1990 – Pat Parsons; </a:t>
            </a:r>
            <a:r>
              <a:rPr lang="en-US" sz="8600" dirty="0" smtClean="0">
                <a:latin typeface="Times New Roman" pitchFamily="18" charset="0"/>
                <a:cs typeface="Times New Roman" pitchFamily="18" charset="0"/>
              </a:rPr>
              <a:t>Coordinator</a:t>
            </a:r>
          </a:p>
          <a:p>
            <a:endParaRPr lang="en-US" sz="8600" dirty="0" smtClean="0">
              <a:latin typeface="Times New Roman" pitchFamily="18" charset="0"/>
              <a:cs typeface="Times New Roman" pitchFamily="18" charset="0"/>
            </a:endParaRPr>
          </a:p>
          <a:p>
            <a:r>
              <a:rPr lang="en-US" sz="8600" dirty="0" smtClean="0">
                <a:latin typeface="Times New Roman" pitchFamily="18" charset="0"/>
                <a:cs typeface="Times New Roman" pitchFamily="18" charset="0"/>
              </a:rPr>
              <a:t>HRSA </a:t>
            </a:r>
            <a:r>
              <a:rPr lang="en-US" sz="8600" dirty="0">
                <a:latin typeface="Times New Roman" pitchFamily="18" charset="0"/>
                <a:cs typeface="Times New Roman" pitchFamily="18" charset="0"/>
              </a:rPr>
              <a:t>Ryan White Grant since 1991 – Mikki Hollinger; </a:t>
            </a:r>
            <a:r>
              <a:rPr lang="en-US" sz="8600" dirty="0" smtClean="0">
                <a:latin typeface="Times New Roman" pitchFamily="18" charset="0"/>
                <a:cs typeface="Times New Roman" pitchFamily="18" charset="0"/>
              </a:rPr>
              <a:t>Coordinator</a:t>
            </a:r>
          </a:p>
          <a:p>
            <a:endParaRPr lang="en-US" sz="8600" dirty="0">
              <a:latin typeface="Times New Roman" pitchFamily="18" charset="0"/>
              <a:cs typeface="Times New Roman" pitchFamily="18" charset="0"/>
            </a:endParaRPr>
          </a:p>
          <a:p>
            <a:r>
              <a:rPr lang="en-US" sz="8600" dirty="0">
                <a:latin typeface="Times New Roman" pitchFamily="18" charset="0"/>
                <a:cs typeface="Times New Roman" pitchFamily="18" charset="0"/>
              </a:rPr>
              <a:t>The Edgewood since 1995 - Independent living, support services (intake through The Living Room) – Anitra Walker; Director of Behavioral Health</a:t>
            </a:r>
          </a:p>
          <a:p>
            <a:endParaRPr lang="en-US" sz="8600" dirty="0" smtClean="0">
              <a:latin typeface="Times New Roman" pitchFamily="18" charset="0"/>
              <a:cs typeface="Times New Roman" pitchFamily="18" charset="0"/>
            </a:endParaRPr>
          </a:p>
          <a:p>
            <a:r>
              <a:rPr lang="en-US" sz="8600" dirty="0">
                <a:latin typeface="Times New Roman" pitchFamily="18" charset="0"/>
                <a:cs typeface="Times New Roman" pitchFamily="18" charset="0"/>
              </a:rPr>
              <a:t>Gilead FOCUS Grant since 2013 – Jacquel Clemons; Coordinator </a:t>
            </a:r>
            <a:endParaRPr lang="en-US" sz="86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a:p>
            <a:endParaRPr lang="en-US" dirty="0" smtClean="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3290" y="228600"/>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58045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Social Network Strategy </a:t>
            </a:r>
            <a:endParaRPr lang="en-US" dirty="0"/>
          </a:p>
        </p:txBody>
      </p:sp>
      <p:sp>
        <p:nvSpPr>
          <p:cNvPr id="4" name="Content Placeholder 3"/>
          <p:cNvSpPr>
            <a:spLocks noGrp="1"/>
          </p:cNvSpPr>
          <p:nvPr>
            <p:ph sz="quarter" idx="2"/>
          </p:nvPr>
        </p:nvSpPr>
        <p:spPr/>
        <p:txBody>
          <a:bodyPr>
            <a:normAutofit fontScale="70000" lnSpcReduction="20000"/>
          </a:bodyPr>
          <a:lstStyle/>
          <a:p>
            <a:r>
              <a:rPr lang="en-US" dirty="0" smtClean="0"/>
              <a:t>SJMCS received grant through Atlanta AIDS Fund in 2013 -  wanted to hire staff with different credentials other than prevention experience. </a:t>
            </a:r>
          </a:p>
          <a:p>
            <a:r>
              <a:rPr lang="en-US" dirty="0" smtClean="0"/>
              <a:t>Staff developed own concept of reaching individuals within MSM, transgender communities; Get Hip Get Connected (GHGC).   </a:t>
            </a:r>
          </a:p>
          <a:p>
            <a:r>
              <a:rPr lang="en-US" dirty="0" smtClean="0"/>
              <a:t>Use a diverse approach through introduction of SJMCS medical services as a way to get clients more interested in testing.</a:t>
            </a:r>
          </a:p>
          <a:p>
            <a:r>
              <a:rPr lang="en-US" dirty="0" smtClean="0"/>
              <a:t>Social Media, Marketing of GHGC Project, Partnering with community agencies for “L2C &amp; Community”, attending community events, etc.   </a:t>
            </a:r>
            <a:endParaRPr lang="en-US" dirty="0"/>
          </a:p>
        </p:txBody>
      </p:sp>
      <p:sp>
        <p:nvSpPr>
          <p:cNvPr id="5" name="Content Placeholder 4"/>
          <p:cNvSpPr>
            <a:spLocks noGrp="1"/>
          </p:cNvSpPr>
          <p:nvPr>
            <p:ph sz="quarter" idx="1"/>
          </p:nvPr>
        </p:nvSpPr>
        <p:spPr/>
        <p:txBody>
          <a:bodyPr>
            <a:normAutofit fontScale="70000" lnSpcReduction="20000"/>
          </a:bodyPr>
          <a:lstStyle/>
          <a:p>
            <a:r>
              <a:rPr lang="en-US" dirty="0" smtClean="0"/>
              <a:t>CDC demonstration project showed </a:t>
            </a:r>
            <a:r>
              <a:rPr lang="en-US" dirty="0"/>
              <a:t>there was a 6-13% positivity rate for HIV and the rates were the highest in MSM (13%) and transgender individuals (13%).</a:t>
            </a:r>
            <a:r>
              <a:rPr lang="en-US" dirty="0" smtClean="0"/>
              <a:t> </a:t>
            </a:r>
          </a:p>
          <a:p>
            <a:r>
              <a:rPr lang="en-US" dirty="0"/>
              <a:t>The SNS for CTR is based on the principles that people in the same network share the same risks and risk behaviors for HIV, and people also know and trust the members of their social network. They are then more likely to respond to positive messages about HIV </a:t>
            </a:r>
            <a:r>
              <a:rPr lang="en-US" dirty="0" smtClean="0"/>
              <a:t>testing. </a:t>
            </a:r>
            <a:endParaRPr lang="en-US" dirty="0"/>
          </a:p>
        </p:txBody>
      </p:sp>
      <p:pic>
        <p:nvPicPr>
          <p:cNvPr id="7"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228600"/>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15836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19100" y="304800"/>
            <a:ext cx="8229600" cy="1066800"/>
          </a:xfrm>
        </p:spPr>
        <p:txBody>
          <a:bodyPr/>
          <a:lstStyle/>
          <a:p>
            <a:pPr algn="ctr"/>
            <a:r>
              <a:rPr lang="en-US" dirty="0" smtClean="0"/>
              <a:t>Social Engagement</a:t>
            </a:r>
          </a:p>
        </p:txBody>
      </p:sp>
      <p:pic>
        <p:nvPicPr>
          <p:cNvPr id="18434" name="Picture 4" descr="Social-Icons.jpg"/>
          <p:cNvPicPr>
            <a:picLocks noChangeAspect="1"/>
          </p:cNvPicPr>
          <p:nvPr/>
        </p:nvPicPr>
        <p:blipFill>
          <a:blip r:embed="rId3"/>
          <a:srcRect l="4996" t="23334" r="2687" b="4443"/>
          <a:stretch>
            <a:fillRect/>
          </a:stretch>
        </p:blipFill>
        <p:spPr bwMode="auto">
          <a:xfrm>
            <a:off x="1600200" y="1524000"/>
            <a:ext cx="6324600" cy="5138738"/>
          </a:xfrm>
          <a:prstGeom prst="rect">
            <a:avLst/>
          </a:prstGeom>
          <a:noFill/>
          <a:ln w="9525">
            <a:noFill/>
            <a:miter lim="800000"/>
            <a:headEnd/>
            <a:tailEnd/>
          </a:ln>
        </p:spPr>
      </p:pic>
      <p:pic>
        <p:nvPicPr>
          <p:cNvPr id="18435" name="Picture 2" descr="http://cdn.appshopper.com/icons/683/642912_larger.png"/>
          <p:cNvPicPr>
            <a:picLocks noChangeAspect="1" noChangeArrowheads="1"/>
          </p:cNvPicPr>
          <p:nvPr/>
        </p:nvPicPr>
        <p:blipFill>
          <a:blip r:embed="rId4"/>
          <a:srcRect/>
          <a:stretch>
            <a:fillRect/>
          </a:stretch>
        </p:blipFill>
        <p:spPr bwMode="auto">
          <a:xfrm>
            <a:off x="8153400" y="5867400"/>
            <a:ext cx="990600" cy="990600"/>
          </a:xfrm>
          <a:prstGeom prst="rect">
            <a:avLst/>
          </a:prstGeom>
          <a:noFill/>
          <a:ln w="9525">
            <a:noFill/>
            <a:miter lim="800000"/>
            <a:headEnd/>
            <a:tailEnd/>
          </a:ln>
        </p:spPr>
      </p:pic>
      <p:pic>
        <p:nvPicPr>
          <p:cNvPr id="5"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59435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ctr"/>
            <a:r>
              <a:rPr lang="en-US" smtClean="0"/>
              <a:t>Education and </a:t>
            </a:r>
            <a:r>
              <a:rPr lang="en-US" smtClean="0">
                <a:latin typeface="Times New Roman" pitchFamily="18" charset="0"/>
                <a:cs typeface="Times New Roman" pitchFamily="18" charset="0"/>
              </a:rPr>
              <a:t>Counseling</a:t>
            </a:r>
            <a:endParaRPr lang="en-US" smtClean="0"/>
          </a:p>
        </p:txBody>
      </p:sp>
      <p:pic>
        <p:nvPicPr>
          <p:cNvPr id="24578" name="Content Placeholder 3" descr="ATLANTA-STD-TESTING (1).jpg"/>
          <p:cNvPicPr>
            <a:picLocks noGrp="1" noChangeAspect="1"/>
          </p:cNvPicPr>
          <p:nvPr>
            <p:ph idx="1"/>
          </p:nvPr>
        </p:nvPicPr>
        <p:blipFill>
          <a:blip r:embed="rId3"/>
          <a:srcRect/>
          <a:stretch>
            <a:fillRect/>
          </a:stretch>
        </p:blipFill>
        <p:spPr>
          <a:xfrm>
            <a:off x="609600" y="2362200"/>
            <a:ext cx="3870325" cy="3886200"/>
          </a:xfrm>
        </p:spPr>
      </p:pic>
      <p:sp>
        <p:nvSpPr>
          <p:cNvPr id="24579" name="TextBox 4"/>
          <p:cNvSpPr txBox="1">
            <a:spLocks noChangeArrowheads="1"/>
          </p:cNvSpPr>
          <p:nvPr/>
        </p:nvSpPr>
        <p:spPr bwMode="auto">
          <a:xfrm>
            <a:off x="4876800" y="2438400"/>
            <a:ext cx="3733800" cy="1754326"/>
          </a:xfrm>
          <a:prstGeom prst="rect">
            <a:avLst/>
          </a:prstGeom>
          <a:noFill/>
          <a:ln w="9525">
            <a:noFill/>
            <a:miter lim="800000"/>
            <a:headEnd/>
            <a:tailEnd/>
          </a:ln>
        </p:spPr>
        <p:txBody>
          <a:bodyPr>
            <a:spAutoFit/>
          </a:bodyPr>
          <a:lstStyle/>
          <a:p>
            <a:pPr marL="285750" indent="-285750">
              <a:buFont typeface="Courier New" pitchFamily="49" charset="0"/>
              <a:buChar char="o"/>
            </a:pPr>
            <a:r>
              <a:rPr lang="en-US" dirty="0">
                <a:latin typeface="Georgia" pitchFamily="18" charset="0"/>
              </a:rPr>
              <a:t>Education and Counseling is key and due to the short period of interaction providing packaging that the client find useful extends the learning process.</a:t>
            </a:r>
          </a:p>
        </p:txBody>
      </p:sp>
      <p:pic>
        <p:nvPicPr>
          <p:cNvPr id="24580" name="Picture 2" descr="http://cdn.appshopper.com/icons/683/642912_larger.png"/>
          <p:cNvPicPr>
            <a:picLocks noChangeAspect="1" noChangeArrowheads="1"/>
          </p:cNvPicPr>
          <p:nvPr/>
        </p:nvPicPr>
        <p:blipFill>
          <a:blip r:embed="rId4"/>
          <a:srcRect/>
          <a:stretch>
            <a:fillRect/>
          </a:stretch>
        </p:blipFill>
        <p:spPr bwMode="auto">
          <a:xfrm>
            <a:off x="8153400" y="5867400"/>
            <a:ext cx="990600" cy="990600"/>
          </a:xfrm>
          <a:prstGeom prst="rect">
            <a:avLst/>
          </a:prstGeom>
          <a:noFill/>
          <a:ln w="9525">
            <a:noFill/>
            <a:miter lim="800000"/>
            <a:headEnd/>
            <a:tailEnd/>
          </a:ln>
        </p:spPr>
      </p:pic>
      <p:pic>
        <p:nvPicPr>
          <p:cNvPr id="6"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5361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a:r>
              <a:rPr lang="en-US" smtClean="0"/>
              <a:t>Testing</a:t>
            </a:r>
          </a:p>
        </p:txBody>
      </p:sp>
      <p:pic>
        <p:nvPicPr>
          <p:cNvPr id="22530" name="Content Placeholder 3" descr="testing.jpg"/>
          <p:cNvPicPr>
            <a:picLocks noGrp="1" noChangeAspect="1"/>
          </p:cNvPicPr>
          <p:nvPr>
            <p:ph idx="1"/>
          </p:nvPr>
        </p:nvPicPr>
        <p:blipFill>
          <a:blip r:embed="rId3"/>
          <a:srcRect/>
          <a:stretch>
            <a:fillRect/>
          </a:stretch>
        </p:blipFill>
        <p:spPr>
          <a:xfrm>
            <a:off x="304800" y="2057400"/>
            <a:ext cx="3968750" cy="3581400"/>
          </a:xfrm>
        </p:spPr>
      </p:pic>
      <p:pic>
        <p:nvPicPr>
          <p:cNvPr id="22531" name="Picture 2" descr="http://cdn.appshopper.com/icons/683/642912_larger.png"/>
          <p:cNvPicPr>
            <a:picLocks noChangeAspect="1" noChangeArrowheads="1"/>
          </p:cNvPicPr>
          <p:nvPr/>
        </p:nvPicPr>
        <p:blipFill>
          <a:blip r:embed="rId4"/>
          <a:srcRect/>
          <a:stretch>
            <a:fillRect/>
          </a:stretch>
        </p:blipFill>
        <p:spPr bwMode="auto">
          <a:xfrm>
            <a:off x="8153400" y="5867400"/>
            <a:ext cx="990600" cy="990600"/>
          </a:xfrm>
          <a:prstGeom prst="rect">
            <a:avLst/>
          </a:prstGeom>
          <a:noFill/>
          <a:ln w="9525">
            <a:noFill/>
            <a:miter lim="800000"/>
            <a:headEnd/>
            <a:tailEnd/>
          </a:ln>
        </p:spPr>
      </p:pic>
      <p:sp>
        <p:nvSpPr>
          <p:cNvPr id="22532" name="TextBox 5"/>
          <p:cNvSpPr txBox="1">
            <a:spLocks noChangeArrowheads="1"/>
          </p:cNvSpPr>
          <p:nvPr/>
        </p:nvSpPr>
        <p:spPr bwMode="auto">
          <a:xfrm>
            <a:off x="4724400" y="2209800"/>
            <a:ext cx="3810000" cy="2308324"/>
          </a:xfrm>
          <a:prstGeom prst="rect">
            <a:avLst/>
          </a:prstGeom>
          <a:noFill/>
          <a:ln w="9525">
            <a:noFill/>
            <a:miter lim="800000"/>
            <a:headEnd/>
            <a:tailEnd/>
          </a:ln>
        </p:spPr>
        <p:txBody>
          <a:bodyPr>
            <a:spAutoFit/>
          </a:bodyPr>
          <a:lstStyle/>
          <a:p>
            <a:pPr marL="285750" indent="-285750">
              <a:buFont typeface="Courier New" pitchFamily="49" charset="0"/>
              <a:buChar char="o"/>
            </a:pPr>
            <a:r>
              <a:rPr lang="en-US" dirty="0">
                <a:latin typeface="Georgia" pitchFamily="18" charset="0"/>
              </a:rPr>
              <a:t>Locating testing sites for your targeted audience. </a:t>
            </a:r>
            <a:endParaRPr lang="en-US" dirty="0" smtClean="0">
              <a:latin typeface="Georgia" pitchFamily="18" charset="0"/>
            </a:endParaRPr>
          </a:p>
          <a:p>
            <a:pPr marL="285750" indent="-285750">
              <a:buFont typeface="Courier New" pitchFamily="49" charset="0"/>
              <a:buChar char="o"/>
            </a:pPr>
            <a:endParaRPr lang="en-US" dirty="0" smtClean="0">
              <a:latin typeface="Georgia" pitchFamily="18" charset="0"/>
            </a:endParaRPr>
          </a:p>
          <a:p>
            <a:pPr marL="285750" indent="-285750">
              <a:buFont typeface="Courier New" pitchFamily="49" charset="0"/>
              <a:buChar char="o"/>
            </a:pPr>
            <a:r>
              <a:rPr lang="en-US" dirty="0" smtClean="0">
                <a:latin typeface="Georgia" pitchFamily="18" charset="0"/>
              </a:rPr>
              <a:t>Acquiring client </a:t>
            </a:r>
            <a:r>
              <a:rPr lang="en-US" dirty="0">
                <a:latin typeface="Georgia" pitchFamily="18" charset="0"/>
              </a:rPr>
              <a:t>history of testing so </a:t>
            </a:r>
            <a:r>
              <a:rPr lang="en-US" dirty="0" smtClean="0">
                <a:latin typeface="Georgia" pitchFamily="18" charset="0"/>
              </a:rPr>
              <a:t>it is outside of the </a:t>
            </a:r>
            <a:r>
              <a:rPr lang="en-US" dirty="0">
                <a:latin typeface="Georgia" pitchFamily="18" charset="0"/>
              </a:rPr>
              <a:t>window period of  </a:t>
            </a:r>
            <a:r>
              <a:rPr lang="en-US" dirty="0" smtClean="0">
                <a:latin typeface="Georgia" pitchFamily="18" charset="0"/>
              </a:rPr>
              <a:t>3-6  months.</a:t>
            </a:r>
          </a:p>
          <a:p>
            <a:pPr marL="285750" indent="-285750">
              <a:buFont typeface="Courier New" pitchFamily="49" charset="0"/>
              <a:buChar char="o"/>
            </a:pPr>
            <a:endParaRPr lang="en-US" dirty="0" smtClean="0">
              <a:latin typeface="Georgia" pitchFamily="18" charset="0"/>
            </a:endParaRPr>
          </a:p>
          <a:p>
            <a:pPr marL="285750" indent="-285750">
              <a:buFont typeface="Courier New" pitchFamily="49" charset="0"/>
              <a:buChar char="o"/>
            </a:pPr>
            <a:r>
              <a:rPr lang="en-US" dirty="0" smtClean="0">
                <a:latin typeface="Georgia" pitchFamily="18" charset="0"/>
              </a:rPr>
              <a:t>Update of knowing </a:t>
            </a:r>
            <a:r>
              <a:rPr lang="en-US" dirty="0">
                <a:latin typeface="Georgia" pitchFamily="18" charset="0"/>
              </a:rPr>
              <a:t>your </a:t>
            </a:r>
            <a:r>
              <a:rPr lang="en-US" dirty="0" smtClean="0">
                <a:latin typeface="Georgia" pitchFamily="18" charset="0"/>
              </a:rPr>
              <a:t>status.</a:t>
            </a:r>
            <a:endParaRPr lang="en-US" dirty="0">
              <a:latin typeface="Georgia" pitchFamily="18" charset="0"/>
            </a:endParaRPr>
          </a:p>
        </p:txBody>
      </p:sp>
      <p:pic>
        <p:nvPicPr>
          <p:cNvPr id="6"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12309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r>
              <a:rPr lang="en-US" smtClean="0">
                <a:latin typeface="Times New Roman" pitchFamily="18" charset="0"/>
                <a:cs typeface="Times New Roman" pitchFamily="18" charset="0"/>
              </a:rPr>
              <a:t>Evaluation</a:t>
            </a:r>
            <a:endParaRPr lang="en-US" smtClean="0"/>
          </a:p>
        </p:txBody>
      </p:sp>
      <p:pic>
        <p:nvPicPr>
          <p:cNvPr id="20482" name="Content Placeholder 3" descr="Taking survey.jpg"/>
          <p:cNvPicPr>
            <a:picLocks noGrp="1" noChangeAspect="1"/>
          </p:cNvPicPr>
          <p:nvPr>
            <p:ph idx="1"/>
          </p:nvPr>
        </p:nvPicPr>
        <p:blipFill>
          <a:blip r:embed="rId3"/>
          <a:srcRect/>
          <a:stretch>
            <a:fillRect/>
          </a:stretch>
        </p:blipFill>
        <p:spPr>
          <a:xfrm>
            <a:off x="533400" y="2133600"/>
            <a:ext cx="3821113" cy="3962400"/>
          </a:xfrm>
        </p:spPr>
      </p:pic>
      <p:sp>
        <p:nvSpPr>
          <p:cNvPr id="20483" name="TextBox 7"/>
          <p:cNvSpPr txBox="1">
            <a:spLocks noChangeArrowheads="1"/>
          </p:cNvSpPr>
          <p:nvPr/>
        </p:nvSpPr>
        <p:spPr bwMode="auto">
          <a:xfrm>
            <a:off x="4724400" y="2209800"/>
            <a:ext cx="3810000" cy="2585323"/>
          </a:xfrm>
          <a:prstGeom prst="rect">
            <a:avLst/>
          </a:prstGeom>
          <a:noFill/>
          <a:ln w="9525">
            <a:noFill/>
            <a:miter lim="800000"/>
            <a:headEnd/>
            <a:tailEnd/>
          </a:ln>
        </p:spPr>
        <p:txBody>
          <a:bodyPr>
            <a:spAutoFit/>
          </a:bodyPr>
          <a:lstStyle/>
          <a:p>
            <a:pPr marL="285750" indent="-285750">
              <a:buFont typeface="Courier New" pitchFamily="49" charset="0"/>
              <a:buChar char="o"/>
            </a:pPr>
            <a:r>
              <a:rPr lang="en-US" dirty="0">
                <a:latin typeface="Georgia" pitchFamily="18" charset="0"/>
              </a:rPr>
              <a:t>While user are taking </a:t>
            </a:r>
            <a:r>
              <a:rPr lang="en-US" dirty="0" smtClean="0">
                <a:latin typeface="Georgia" pitchFamily="18" charset="0"/>
              </a:rPr>
              <a:t>risk assessment survey </a:t>
            </a:r>
            <a:r>
              <a:rPr lang="en-US" dirty="0">
                <a:latin typeface="Georgia" pitchFamily="18" charset="0"/>
              </a:rPr>
              <a:t>it should also include risky behavior education. </a:t>
            </a:r>
            <a:endParaRPr lang="en-US" dirty="0" smtClean="0">
              <a:latin typeface="Georgia" pitchFamily="18" charset="0"/>
            </a:endParaRPr>
          </a:p>
          <a:p>
            <a:pPr marL="285750" indent="-285750">
              <a:buFont typeface="Courier New" pitchFamily="49" charset="0"/>
              <a:buChar char="o"/>
            </a:pPr>
            <a:endParaRPr lang="en-US" dirty="0" smtClean="0">
              <a:latin typeface="Georgia" pitchFamily="18" charset="0"/>
            </a:endParaRPr>
          </a:p>
          <a:p>
            <a:pPr marL="285750" indent="-285750">
              <a:buFont typeface="Courier New" pitchFamily="49" charset="0"/>
              <a:buChar char="o"/>
            </a:pPr>
            <a:r>
              <a:rPr lang="en-US" dirty="0" smtClean="0">
                <a:latin typeface="Georgia" pitchFamily="18" charset="0"/>
              </a:rPr>
              <a:t>With </a:t>
            </a:r>
            <a:r>
              <a:rPr lang="en-US" dirty="0">
                <a:latin typeface="Georgia" pitchFamily="18" charset="0"/>
              </a:rPr>
              <a:t>the use of technology we can integrate short video and campaign that makes them think about their behavior!</a:t>
            </a:r>
          </a:p>
        </p:txBody>
      </p:sp>
      <p:pic>
        <p:nvPicPr>
          <p:cNvPr id="20484" name="Picture 2" descr="http://cdn.appshopper.com/icons/683/642912_larger.png"/>
          <p:cNvPicPr>
            <a:picLocks noChangeAspect="1" noChangeArrowheads="1"/>
          </p:cNvPicPr>
          <p:nvPr/>
        </p:nvPicPr>
        <p:blipFill>
          <a:blip r:embed="rId4"/>
          <a:srcRect/>
          <a:stretch>
            <a:fillRect/>
          </a:stretch>
        </p:blipFill>
        <p:spPr bwMode="auto">
          <a:xfrm>
            <a:off x="8153400" y="5867400"/>
            <a:ext cx="990600" cy="990600"/>
          </a:xfrm>
          <a:prstGeom prst="rect">
            <a:avLst/>
          </a:prstGeom>
          <a:noFill/>
          <a:ln w="9525">
            <a:noFill/>
            <a:miter lim="800000"/>
            <a:headEnd/>
            <a:tailEnd/>
          </a:ln>
        </p:spPr>
      </p:pic>
      <p:pic>
        <p:nvPicPr>
          <p:cNvPr id="6"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82390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a:r>
              <a:rPr lang="en-US" smtClean="0"/>
              <a:t>Referral </a:t>
            </a:r>
          </a:p>
        </p:txBody>
      </p:sp>
      <p:pic>
        <p:nvPicPr>
          <p:cNvPr id="26626" name="Content Placeholder 3" descr="black doctor.jpg"/>
          <p:cNvPicPr>
            <a:picLocks noGrp="1" noChangeAspect="1"/>
          </p:cNvPicPr>
          <p:nvPr>
            <p:ph idx="1"/>
          </p:nvPr>
        </p:nvPicPr>
        <p:blipFill>
          <a:blip r:embed="rId3"/>
          <a:srcRect/>
          <a:stretch>
            <a:fillRect/>
          </a:stretch>
        </p:blipFill>
        <p:spPr>
          <a:xfrm>
            <a:off x="533400" y="2209800"/>
            <a:ext cx="4324350" cy="4324350"/>
          </a:xfrm>
        </p:spPr>
      </p:pic>
      <p:sp>
        <p:nvSpPr>
          <p:cNvPr id="26627" name="TextBox 4"/>
          <p:cNvSpPr txBox="1">
            <a:spLocks noChangeArrowheads="1"/>
          </p:cNvSpPr>
          <p:nvPr/>
        </p:nvSpPr>
        <p:spPr bwMode="auto">
          <a:xfrm>
            <a:off x="4953000" y="2286000"/>
            <a:ext cx="3505200" cy="2585323"/>
          </a:xfrm>
          <a:prstGeom prst="rect">
            <a:avLst/>
          </a:prstGeom>
          <a:noFill/>
          <a:ln w="9525">
            <a:noFill/>
            <a:miter lim="800000"/>
            <a:headEnd/>
            <a:tailEnd/>
          </a:ln>
        </p:spPr>
        <p:txBody>
          <a:bodyPr>
            <a:spAutoFit/>
          </a:bodyPr>
          <a:lstStyle/>
          <a:p>
            <a:pPr marL="285750" indent="-285750">
              <a:buFont typeface="Courier New" pitchFamily="49" charset="0"/>
              <a:buChar char="o"/>
            </a:pPr>
            <a:r>
              <a:rPr lang="en-US" dirty="0">
                <a:latin typeface="Georgia" pitchFamily="18" charset="0"/>
              </a:rPr>
              <a:t>Without referral the intervention is not on going. </a:t>
            </a:r>
            <a:endParaRPr lang="en-US" dirty="0" smtClean="0">
              <a:latin typeface="Georgia" pitchFamily="18" charset="0"/>
            </a:endParaRPr>
          </a:p>
          <a:p>
            <a:pPr marL="285750" indent="-285750">
              <a:buFont typeface="Courier New" pitchFamily="49" charset="0"/>
              <a:buChar char="o"/>
            </a:pPr>
            <a:endParaRPr lang="en-US" dirty="0" smtClean="0">
              <a:latin typeface="Georgia" pitchFamily="18" charset="0"/>
            </a:endParaRPr>
          </a:p>
          <a:p>
            <a:pPr marL="285750" indent="-285750">
              <a:buFont typeface="Courier New" pitchFamily="49" charset="0"/>
              <a:buChar char="o"/>
            </a:pPr>
            <a:r>
              <a:rPr lang="en-US" dirty="0" smtClean="0">
                <a:latin typeface="Georgia" pitchFamily="18" charset="0"/>
              </a:rPr>
              <a:t>Traditional </a:t>
            </a:r>
            <a:r>
              <a:rPr lang="en-US" dirty="0">
                <a:latin typeface="Georgia" pitchFamily="18" charset="0"/>
              </a:rPr>
              <a:t>African American men do not have a relationship with a health </a:t>
            </a:r>
            <a:r>
              <a:rPr lang="en-US" dirty="0" smtClean="0">
                <a:latin typeface="Georgia" pitchFamily="18" charset="0"/>
              </a:rPr>
              <a:t>provider and this number </a:t>
            </a:r>
            <a:r>
              <a:rPr lang="en-US" dirty="0">
                <a:latin typeface="Georgia" pitchFamily="18" charset="0"/>
              </a:rPr>
              <a:t>doubles when it comes to sexual orientation.</a:t>
            </a:r>
          </a:p>
        </p:txBody>
      </p:sp>
      <p:pic>
        <p:nvPicPr>
          <p:cNvPr id="26628" name="Picture 2" descr="http://cdn.appshopper.com/icons/683/642912_larger.png"/>
          <p:cNvPicPr>
            <a:picLocks noChangeAspect="1" noChangeArrowheads="1"/>
          </p:cNvPicPr>
          <p:nvPr/>
        </p:nvPicPr>
        <p:blipFill>
          <a:blip r:embed="rId4"/>
          <a:srcRect/>
          <a:stretch>
            <a:fillRect/>
          </a:stretch>
        </p:blipFill>
        <p:spPr bwMode="auto">
          <a:xfrm>
            <a:off x="8153400" y="5867400"/>
            <a:ext cx="990600" cy="990600"/>
          </a:xfrm>
          <a:prstGeom prst="rect">
            <a:avLst/>
          </a:prstGeom>
          <a:noFill/>
          <a:ln w="9525">
            <a:noFill/>
            <a:miter lim="800000"/>
            <a:headEnd/>
            <a:tailEnd/>
          </a:ln>
        </p:spPr>
      </p:pic>
      <p:pic>
        <p:nvPicPr>
          <p:cNvPr id="6"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 y="342714"/>
            <a:ext cx="800100"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40596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784</TotalTime>
  <Words>1033</Words>
  <Application>Microsoft Office PowerPoint</Application>
  <PresentationFormat>On-screen Show (4:3)</PresentationFormat>
  <Paragraphs>95</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 Get Hip Get Connected Social Networking Strategy </vt:lpstr>
      <vt:lpstr>PowerPoint Presentation</vt:lpstr>
      <vt:lpstr>               HIV SERVICES</vt:lpstr>
      <vt:lpstr>       Social Network Strategy </vt:lpstr>
      <vt:lpstr>Social Engagement</vt:lpstr>
      <vt:lpstr>Education and Counseling</vt:lpstr>
      <vt:lpstr>Testing</vt:lpstr>
      <vt:lpstr>Evaluation</vt:lpstr>
      <vt:lpstr>Referral </vt:lpstr>
      <vt:lpstr>Linkage to Care &amp; Community</vt:lpstr>
      <vt:lpstr>January-June 2014 Stats</vt:lpstr>
      <vt:lpstr>PowerPoint Presentation</vt:lpstr>
      <vt:lpstr>PowerPoint Presentation</vt:lpstr>
      <vt:lpstr>THANK YOU! QUESTIONS?</vt:lpstr>
    </vt:vector>
  </TitlesOfParts>
  <Company>SJMCS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Joseph’s Mercy Care</dc:title>
  <dc:creator>Parsons, Patricia</dc:creator>
  <cp:lastModifiedBy>Parsons, Patricia</cp:lastModifiedBy>
  <cp:revision>31</cp:revision>
  <cp:lastPrinted>2014-07-17T15:41:44Z</cp:lastPrinted>
  <dcterms:created xsi:type="dcterms:W3CDTF">2014-06-04T18:55:13Z</dcterms:created>
  <dcterms:modified xsi:type="dcterms:W3CDTF">2014-07-17T15:43:16Z</dcterms:modified>
</cp:coreProperties>
</file>