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59"/>
  </p:notesMasterIdLst>
  <p:handoutMasterIdLst>
    <p:handoutMasterId r:id="rId60"/>
  </p:handoutMasterIdLst>
  <p:sldIdLst>
    <p:sldId id="491" r:id="rId2"/>
    <p:sldId id="492" r:id="rId3"/>
    <p:sldId id="433" r:id="rId4"/>
    <p:sldId id="435" r:id="rId5"/>
    <p:sldId id="509" r:id="rId6"/>
    <p:sldId id="436" r:id="rId7"/>
    <p:sldId id="437" r:id="rId8"/>
    <p:sldId id="515" r:id="rId9"/>
    <p:sldId id="514" r:id="rId10"/>
    <p:sldId id="474" r:id="rId11"/>
    <p:sldId id="464" r:id="rId12"/>
    <p:sldId id="438" r:id="rId13"/>
    <p:sldId id="473" r:id="rId14"/>
    <p:sldId id="467" r:id="rId15"/>
    <p:sldId id="479" r:id="rId16"/>
    <p:sldId id="480" r:id="rId17"/>
    <p:sldId id="482" r:id="rId18"/>
    <p:sldId id="483" r:id="rId19"/>
    <p:sldId id="484" r:id="rId20"/>
    <p:sldId id="485" r:id="rId21"/>
    <p:sldId id="486" r:id="rId22"/>
    <p:sldId id="487" r:id="rId23"/>
    <p:sldId id="488" r:id="rId24"/>
    <p:sldId id="489" r:id="rId25"/>
    <p:sldId id="512" r:id="rId26"/>
    <p:sldId id="476" r:id="rId27"/>
    <p:sldId id="451" r:id="rId28"/>
    <p:sldId id="452" r:id="rId29"/>
    <p:sldId id="453" r:id="rId30"/>
    <p:sldId id="454" r:id="rId31"/>
    <p:sldId id="456" r:id="rId32"/>
    <p:sldId id="457" r:id="rId33"/>
    <p:sldId id="458" r:id="rId34"/>
    <p:sldId id="459" r:id="rId35"/>
    <p:sldId id="460" r:id="rId36"/>
    <p:sldId id="477"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47" r:id="rId50"/>
    <p:sldId id="448" r:id="rId51"/>
    <p:sldId id="449" r:id="rId52"/>
    <p:sldId id="450" r:id="rId53"/>
    <p:sldId id="505" r:id="rId54"/>
    <p:sldId id="510" r:id="rId55"/>
    <p:sldId id="513" r:id="rId56"/>
    <p:sldId id="511" r:id="rId57"/>
    <p:sldId id="475" r:id="rId58"/>
  </p:sldIdLst>
  <p:sldSz cx="9144000" cy="6858000" type="screen4x3"/>
  <p:notesSz cx="695483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459" autoAdjust="0"/>
  </p:normalViewPr>
  <p:slideViewPr>
    <p:cSldViewPr>
      <p:cViewPr varScale="1">
        <p:scale>
          <a:sx n="68" d="100"/>
          <a:sy n="68"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3294" cy="462274"/>
          </a:xfrm>
          <a:prstGeom prst="rect">
            <a:avLst/>
          </a:prstGeom>
        </p:spPr>
        <p:txBody>
          <a:bodyPr vert="horz" lIns="89681" tIns="44842" rIns="89681" bIns="44842" rtlCol="0"/>
          <a:lstStyle>
            <a:lvl1pPr algn="l">
              <a:defRPr sz="1200"/>
            </a:lvl1pPr>
          </a:lstStyle>
          <a:p>
            <a:endParaRPr lang="en-US" dirty="0"/>
          </a:p>
        </p:txBody>
      </p:sp>
      <p:sp>
        <p:nvSpPr>
          <p:cNvPr id="3" name="Date Placeholder 2"/>
          <p:cNvSpPr>
            <a:spLocks noGrp="1"/>
          </p:cNvSpPr>
          <p:nvPr>
            <p:ph type="dt" sz="quarter" idx="1"/>
          </p:nvPr>
        </p:nvSpPr>
        <p:spPr>
          <a:xfrm>
            <a:off x="3939980" y="2"/>
            <a:ext cx="3013293" cy="462274"/>
          </a:xfrm>
          <a:prstGeom prst="rect">
            <a:avLst/>
          </a:prstGeom>
        </p:spPr>
        <p:txBody>
          <a:bodyPr vert="horz" lIns="89681" tIns="44842" rIns="89681" bIns="44842" rtlCol="0"/>
          <a:lstStyle>
            <a:lvl1pPr algn="r">
              <a:defRPr sz="1200"/>
            </a:lvl1pPr>
          </a:lstStyle>
          <a:p>
            <a:fld id="{02C4A93D-D55C-4573-92C6-D188E9D53D32}" type="datetimeFigureOut">
              <a:rPr lang="en-US" smtClean="0"/>
              <a:t>5/14/2018</a:t>
            </a:fld>
            <a:endParaRPr lang="en-US" dirty="0"/>
          </a:p>
        </p:txBody>
      </p:sp>
      <p:sp>
        <p:nvSpPr>
          <p:cNvPr id="4" name="Footer Placeholder 3"/>
          <p:cNvSpPr>
            <a:spLocks noGrp="1"/>
          </p:cNvSpPr>
          <p:nvPr>
            <p:ph type="ftr" sz="quarter" idx="2"/>
          </p:nvPr>
        </p:nvSpPr>
        <p:spPr>
          <a:xfrm>
            <a:off x="1" y="8772236"/>
            <a:ext cx="3013294" cy="462274"/>
          </a:xfrm>
          <a:prstGeom prst="rect">
            <a:avLst/>
          </a:prstGeom>
        </p:spPr>
        <p:txBody>
          <a:bodyPr vert="horz" lIns="89681" tIns="44842" rIns="89681" bIns="448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980" y="8772236"/>
            <a:ext cx="3013293" cy="462274"/>
          </a:xfrm>
          <a:prstGeom prst="rect">
            <a:avLst/>
          </a:prstGeom>
        </p:spPr>
        <p:txBody>
          <a:bodyPr vert="horz" lIns="89681" tIns="44842" rIns="89681" bIns="44842" rtlCol="0" anchor="b"/>
          <a:lstStyle>
            <a:lvl1pPr algn="r">
              <a:defRPr sz="1200"/>
            </a:lvl1pPr>
          </a:lstStyle>
          <a:p>
            <a:fld id="{3F7A23DD-27D8-41A9-8085-7AFE5AFB2975}" type="slidenum">
              <a:rPr lang="en-US" smtClean="0"/>
              <a:t>‹#›</a:t>
            </a:fld>
            <a:endParaRPr lang="en-US" dirty="0"/>
          </a:p>
        </p:txBody>
      </p:sp>
    </p:spTree>
    <p:extLst>
      <p:ext uri="{BB962C8B-B14F-4D97-AF65-F5344CB8AC3E}">
        <p14:creationId xmlns:p14="http://schemas.microsoft.com/office/powerpoint/2010/main" val="365881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120"/>
          </a:xfrm>
          <a:prstGeom prst="rect">
            <a:avLst/>
          </a:prstGeom>
        </p:spPr>
        <p:txBody>
          <a:bodyPr vert="horz" lIns="90246" tIns="45123" rIns="90246" bIns="45123" rtlCol="0"/>
          <a:lstStyle>
            <a:lvl1pPr algn="l">
              <a:defRPr sz="1200"/>
            </a:lvl1pPr>
          </a:lstStyle>
          <a:p>
            <a:endParaRPr lang="en-US" dirty="0"/>
          </a:p>
        </p:txBody>
      </p:sp>
      <p:sp>
        <p:nvSpPr>
          <p:cNvPr id="3" name="Date Placeholder 2"/>
          <p:cNvSpPr>
            <a:spLocks noGrp="1"/>
          </p:cNvSpPr>
          <p:nvPr>
            <p:ph type="dt" idx="1"/>
          </p:nvPr>
        </p:nvSpPr>
        <p:spPr>
          <a:xfrm>
            <a:off x="3938874" y="0"/>
            <a:ext cx="3014393" cy="462120"/>
          </a:xfrm>
          <a:prstGeom prst="rect">
            <a:avLst/>
          </a:prstGeom>
        </p:spPr>
        <p:txBody>
          <a:bodyPr vert="horz" lIns="90246" tIns="45123" rIns="90246" bIns="45123" rtlCol="0"/>
          <a:lstStyle>
            <a:lvl1pPr algn="r">
              <a:defRPr sz="1200"/>
            </a:lvl1pPr>
          </a:lstStyle>
          <a:p>
            <a:fld id="{5192B684-04C1-4CA1-AF86-C21FAE398F41}" type="datetimeFigureOut">
              <a:rPr lang="en-US" smtClean="0"/>
              <a:t>5/14/2018</a:t>
            </a:fld>
            <a:endParaRPr lang="en-US" dirty="0"/>
          </a:p>
        </p:txBody>
      </p:sp>
      <p:sp>
        <p:nvSpPr>
          <p:cNvPr id="4" name="Slide Image Placeholder 3"/>
          <p:cNvSpPr>
            <a:spLocks noGrp="1" noRot="1" noChangeAspect="1"/>
          </p:cNvSpPr>
          <p:nvPr>
            <p:ph type="sldImg" idx="2"/>
          </p:nvPr>
        </p:nvSpPr>
        <p:spPr>
          <a:xfrm>
            <a:off x="1166813" y="690563"/>
            <a:ext cx="4621212" cy="3465512"/>
          </a:xfrm>
          <a:prstGeom prst="rect">
            <a:avLst/>
          </a:prstGeom>
          <a:noFill/>
          <a:ln w="12700">
            <a:solidFill>
              <a:prstClr val="black"/>
            </a:solidFill>
          </a:ln>
        </p:spPr>
        <p:txBody>
          <a:bodyPr vert="horz" lIns="90246" tIns="45123" rIns="90246" bIns="45123" rtlCol="0" anchor="ctr"/>
          <a:lstStyle/>
          <a:p>
            <a:endParaRPr lang="en-US" dirty="0"/>
          </a:p>
        </p:txBody>
      </p:sp>
      <p:sp>
        <p:nvSpPr>
          <p:cNvPr id="5" name="Notes Placeholder 4"/>
          <p:cNvSpPr>
            <a:spLocks noGrp="1"/>
          </p:cNvSpPr>
          <p:nvPr>
            <p:ph type="body" sz="quarter" idx="3"/>
          </p:nvPr>
        </p:nvSpPr>
        <p:spPr>
          <a:xfrm>
            <a:off x="696116" y="4387769"/>
            <a:ext cx="5562611" cy="4155920"/>
          </a:xfrm>
          <a:prstGeom prst="rect">
            <a:avLst/>
          </a:prstGeom>
        </p:spPr>
        <p:txBody>
          <a:bodyPr vert="horz" lIns="90246" tIns="45123" rIns="90246" bIns="451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379"/>
            <a:ext cx="3014393" cy="462120"/>
          </a:xfrm>
          <a:prstGeom prst="rect">
            <a:avLst/>
          </a:prstGeom>
        </p:spPr>
        <p:txBody>
          <a:bodyPr vert="horz" lIns="90246" tIns="45123" rIns="90246" bIns="451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8874" y="8772379"/>
            <a:ext cx="3014393" cy="462120"/>
          </a:xfrm>
          <a:prstGeom prst="rect">
            <a:avLst/>
          </a:prstGeom>
        </p:spPr>
        <p:txBody>
          <a:bodyPr vert="horz" lIns="90246" tIns="45123" rIns="90246" bIns="45123" rtlCol="0" anchor="b"/>
          <a:lstStyle>
            <a:lvl1pPr algn="r">
              <a:defRPr sz="1200"/>
            </a:lvl1pPr>
          </a:lstStyle>
          <a:p>
            <a:fld id="{2C298132-392D-4F04-83CD-DB040128B695}" type="slidenum">
              <a:rPr lang="en-US" smtClean="0"/>
              <a:t>‹#›</a:t>
            </a:fld>
            <a:endParaRPr lang="en-US" dirty="0"/>
          </a:p>
        </p:txBody>
      </p:sp>
    </p:spTree>
    <p:extLst>
      <p:ext uri="{BB962C8B-B14F-4D97-AF65-F5344CB8AC3E}">
        <p14:creationId xmlns:p14="http://schemas.microsoft.com/office/powerpoint/2010/main" val="24239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641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50</a:t>
            </a:fld>
            <a:endParaRPr lang="en-US" dirty="0"/>
          </a:p>
        </p:txBody>
      </p:sp>
    </p:spTree>
    <p:extLst>
      <p:ext uri="{BB962C8B-B14F-4D97-AF65-F5344CB8AC3E}">
        <p14:creationId xmlns:p14="http://schemas.microsoft.com/office/powerpoint/2010/main" val="110161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53</a:t>
            </a:fld>
            <a:endParaRPr lang="en-US" dirty="0"/>
          </a:p>
        </p:txBody>
      </p:sp>
    </p:spTree>
    <p:extLst>
      <p:ext uri="{BB962C8B-B14F-4D97-AF65-F5344CB8AC3E}">
        <p14:creationId xmlns:p14="http://schemas.microsoft.com/office/powerpoint/2010/main" val="1651195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5821BEB-2396-4A68-B536-C8AC02497CBA}" type="datetime1">
              <a:rPr lang="en-US" smtClean="0"/>
              <a:t>5/14/2018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689C4F-983A-4C59-AB4D-AD9DE8D0A332}" type="datetime1">
              <a:rPr lang="en-US" smtClean="0"/>
              <a:t>5/14/2018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FB6BB06-AD93-4B2C-8823-8916B62ABD30}" type="datetime1">
              <a:rPr lang="en-US" smtClean="0"/>
              <a:t>5/14/2018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FE0433-B60C-4FEA-8168-CDB1AE906A36}" type="slidenum">
              <a:rPr lang="en-US"/>
              <a:pPr>
                <a:defRPr/>
              </a:pPr>
              <a:t>‹#›</a:t>
            </a:fld>
            <a:endParaRPr lang="en-US" dirty="0"/>
          </a:p>
        </p:txBody>
      </p:sp>
    </p:spTree>
    <p:extLst>
      <p:ext uri="{BB962C8B-B14F-4D97-AF65-F5344CB8AC3E}">
        <p14:creationId xmlns:p14="http://schemas.microsoft.com/office/powerpoint/2010/main" val="66335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3AD61-E4B3-4A83-B690-AEA03B3760ED}"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814E-2EE3-48F4-8AE3-D389FBC2A6A9}" type="slidenum">
              <a:rPr lang="en-US" smtClean="0"/>
              <a:t>‹#›</a:t>
            </a:fld>
            <a:endParaRPr lang="en-US"/>
          </a:p>
        </p:txBody>
      </p:sp>
    </p:spTree>
    <p:extLst>
      <p:ext uri="{BB962C8B-B14F-4D97-AF65-F5344CB8AC3E}">
        <p14:creationId xmlns:p14="http://schemas.microsoft.com/office/powerpoint/2010/main" val="164482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2C47BA5-2323-4356-B2F3-BA2988FFAF89}" type="datetime1">
              <a:rPr lang="en-US" smtClean="0"/>
              <a:t>5/14/2018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2AA8B1A-A2D9-4948-A97E-7D7B5A3E19F3}" type="datetime1">
              <a:rPr lang="en-US" smtClean="0"/>
              <a:t>5/14/2018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0FC8C67-9186-4A30-BE9C-0A235ECD59E2}" type="datetime1">
              <a:rPr lang="en-US" smtClean="0"/>
              <a:t>5/14/2018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47F215F-A397-44BD-9859-73B1FB761481}" type="datetime1">
              <a:rPr lang="en-US" smtClean="0"/>
              <a:t>5/14/2018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E608BA4-AD5A-41A4-A994-A05343E0091D}" type="datetime1">
              <a:rPr lang="en-US" smtClean="0"/>
              <a:t>5/14/2018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8B022B-2F85-41B9-AA0D-F6014224B695}" type="datetime1">
              <a:rPr lang="en-US" smtClean="0"/>
              <a:t>5/14/2018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516152D-EAEC-4914-9E71-6F81EA1273C2}" type="datetime1">
              <a:rPr lang="en-US" smtClean="0"/>
              <a:t>5/14/2018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6146EA-60B5-4581-8629-8EDF958B2D21}" type="datetime1">
              <a:rPr lang="en-US" smtClean="0"/>
              <a:t>5/14/2018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400BBC-A57E-4BA5-8932-860A06421F1D}" type="datetime1">
              <a:rPr lang="en-US" smtClean="0"/>
              <a:t>5/14/2018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 id="2147483826" r:id="rId13"/>
  </p:sldLayoutIdLs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590800"/>
            <a:ext cx="7848600" cy="1676400"/>
          </a:xfrm>
        </p:spPr>
        <p:txBody>
          <a:bodyPr>
            <a:normAutofit fontScale="90000"/>
          </a:bodyPr>
          <a:lstStyle/>
          <a:p>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State Office of Vital Records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Spring 2018</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Registrar Meeting</a:t>
            </a:r>
            <a:br>
              <a:rPr lang="en-US" b="1" dirty="0">
                <a:effectLst>
                  <a:outerShdw blurRad="38100" dist="38100" dir="2700000" algn="tl">
                    <a:srgbClr val="000000">
                      <a:alpha val="43137"/>
                    </a:srgbClr>
                  </a:outerShdw>
                </a:effectLst>
              </a:rPr>
            </a:br>
            <a:endParaRPr lang="en-US" dirty="0"/>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1</a:t>
            </a:fld>
            <a:endParaRPr lang="en-US" dirty="0"/>
          </a:p>
        </p:txBody>
      </p:sp>
    </p:spTree>
    <p:extLst>
      <p:ext uri="{BB962C8B-B14F-4D97-AF65-F5344CB8AC3E}">
        <p14:creationId xmlns:p14="http://schemas.microsoft.com/office/powerpoint/2010/main" val="300106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p:cNvSpPr>
            <a:spLocks noGrp="1"/>
          </p:cNvSpPr>
          <p:nvPr>
            <p:ph type="ctrTitle"/>
          </p:nvPr>
        </p:nvSpPr>
        <p:spPr>
          <a:xfrm>
            <a:off x="0" y="3048000"/>
            <a:ext cx="9144000" cy="1828800"/>
          </a:xfrm>
        </p:spPr>
        <p:txBody>
          <a:bodyPr>
            <a:normAutofit fontScale="90000"/>
          </a:bodyPr>
          <a:lstStyle/>
          <a:p>
            <a:br>
              <a:rPr lang="en-US" b="1" dirty="0"/>
            </a:br>
            <a:r>
              <a:rPr lang="en-US" b="1" dirty="0"/>
              <a:t>Pronouncement </a:t>
            </a:r>
            <a:br>
              <a:rPr lang="en-US" b="1" dirty="0"/>
            </a:br>
            <a:r>
              <a:rPr lang="en-US" b="1" dirty="0"/>
              <a:t>of </a:t>
            </a:r>
            <a:br>
              <a:rPr lang="en-US" b="1" dirty="0"/>
            </a:br>
            <a:r>
              <a:rPr lang="en-US" b="1" dirty="0"/>
              <a:t>Death Form</a:t>
            </a:r>
            <a:br>
              <a:rPr lang="en-US" sz="4400" dirty="0">
                <a:solidFill>
                  <a:srgbClr val="FF0000"/>
                </a:solidFill>
              </a:rPr>
            </a:br>
            <a:br>
              <a:rPr lang="en-US" sz="4400" dirty="0">
                <a:solidFill>
                  <a:srgbClr val="FF0000"/>
                </a:solidFill>
              </a:rPr>
            </a:br>
            <a:endParaRPr lang="en-US" sz="4400" dirty="0">
              <a:solidFill>
                <a:srgbClr val="FF0000"/>
              </a:solidFill>
            </a:endParaRP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10</a:t>
            </a:fld>
            <a:endParaRPr lang="en-US" dirty="0"/>
          </a:p>
        </p:txBody>
      </p:sp>
    </p:spTree>
    <p:extLst>
      <p:ext uri="{BB962C8B-B14F-4D97-AF65-F5344CB8AC3E}">
        <p14:creationId xmlns:p14="http://schemas.microsoft.com/office/powerpoint/2010/main" val="402873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839200" cy="990600"/>
          </a:xfrm>
        </p:spPr>
        <p:txBody>
          <a:bodyPr>
            <a:normAutofit fontScale="90000"/>
          </a:bodyPr>
          <a:lstStyle/>
          <a:p>
            <a:r>
              <a:rPr lang="en-US" dirty="0"/>
              <a:t>Pronouncement of Death </a:t>
            </a:r>
            <a:br>
              <a:rPr lang="en-US" dirty="0"/>
            </a:br>
            <a:r>
              <a:rPr lang="en-US" dirty="0"/>
              <a:t>The Final Medical Act</a:t>
            </a:r>
          </a:p>
        </p:txBody>
      </p:sp>
      <p:sp>
        <p:nvSpPr>
          <p:cNvPr id="3" name="Content Placeholder 2"/>
          <p:cNvSpPr>
            <a:spLocks noGrp="1"/>
          </p:cNvSpPr>
          <p:nvPr>
            <p:ph sz="half" idx="1"/>
          </p:nvPr>
        </p:nvSpPr>
        <p:spPr>
          <a:xfrm>
            <a:off x="533400" y="2332037"/>
            <a:ext cx="8229600" cy="4525963"/>
          </a:xfrm>
        </p:spPr>
        <p:txBody>
          <a:bodyPr>
            <a:normAutofit/>
          </a:bodyPr>
          <a:lstStyle/>
          <a:p>
            <a:pPr>
              <a:lnSpc>
                <a:spcPct val="150000"/>
              </a:lnSpc>
            </a:pPr>
            <a:r>
              <a:rPr lang="en-US" sz="2400" dirty="0"/>
              <a:t>Document the date and time of death</a:t>
            </a:r>
          </a:p>
          <a:p>
            <a:pPr>
              <a:lnSpc>
                <a:spcPct val="150000"/>
              </a:lnSpc>
            </a:pPr>
            <a:r>
              <a:rPr lang="en-US" sz="2400" dirty="0"/>
              <a:t>Document the name of pronouncer</a:t>
            </a:r>
          </a:p>
          <a:p>
            <a:pPr>
              <a:lnSpc>
                <a:spcPct val="150000"/>
              </a:lnSpc>
            </a:pPr>
            <a:r>
              <a:rPr lang="en-US" sz="2400" dirty="0"/>
              <a:t>Provide a brief statement of cause of death </a:t>
            </a:r>
          </a:p>
          <a:p>
            <a:pPr>
              <a:lnSpc>
                <a:spcPct val="150000"/>
              </a:lnSpc>
            </a:pPr>
            <a:r>
              <a:rPr lang="en-US" sz="2400" dirty="0"/>
              <a:t>Document the certifier</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11</a:t>
            </a:fld>
            <a:endParaRPr lang="en-US" dirty="0"/>
          </a:p>
        </p:txBody>
      </p:sp>
    </p:spTree>
    <p:extLst>
      <p:ext uri="{BB962C8B-B14F-4D97-AF65-F5344CB8AC3E}">
        <p14:creationId xmlns:p14="http://schemas.microsoft.com/office/powerpoint/2010/main" val="394540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iles.constantcontact.com/d74e224c501/43aa77da-3523-4960-8cb3-8dae8a7ed8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47700"/>
            <a:ext cx="3886200" cy="57001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 y="1066800"/>
            <a:ext cx="4914900" cy="4647426"/>
          </a:xfrm>
          <a:prstGeom prst="rect">
            <a:avLst/>
          </a:prstGeom>
        </p:spPr>
        <p:txBody>
          <a:bodyPr wrap="square">
            <a:spAutoFit/>
          </a:bodyPr>
          <a:lstStyle/>
          <a:p>
            <a:pPr marL="171450" indent="-171450" algn="ctr"/>
            <a:endParaRPr lang="en-US" dirty="0">
              <a:solidFill>
                <a:srgbClr val="FF0000"/>
              </a:solidFill>
              <a:latin typeface="+mn-lt"/>
            </a:endParaRPr>
          </a:p>
          <a:p>
            <a:pPr marL="171450" indent="-171450" algn="ctr"/>
            <a:r>
              <a:rPr lang="en-US" sz="2000" dirty="0">
                <a:solidFill>
                  <a:srgbClr val="FF0000"/>
                </a:solidFill>
                <a:latin typeface="+mn-lt"/>
              </a:rPr>
              <a:t>Pronouncement Of Death </a:t>
            </a:r>
          </a:p>
          <a:p>
            <a:pPr marL="171450" indent="-171450" algn="ctr"/>
            <a:r>
              <a:rPr lang="en-US" sz="2000" dirty="0">
                <a:solidFill>
                  <a:srgbClr val="FF0000"/>
                </a:solidFill>
                <a:latin typeface="+mn-lt"/>
              </a:rPr>
              <a:t>Plan of Action</a:t>
            </a:r>
          </a:p>
          <a:p>
            <a:pPr marL="171450" indent="-171450"/>
            <a:endParaRPr lang="en-US" sz="2000" dirty="0">
              <a:solidFill>
                <a:schemeClr val="dk1"/>
              </a:solidFill>
              <a:latin typeface="+mn-lt"/>
            </a:endParaRPr>
          </a:p>
          <a:p>
            <a:pPr marL="285750" indent="-285750">
              <a:buFont typeface="Arial" panose="020B0604020202020204" pitchFamily="34" charset="0"/>
              <a:buChar char="•"/>
            </a:pPr>
            <a:r>
              <a:rPr lang="en-US" sz="2000" dirty="0">
                <a:solidFill>
                  <a:schemeClr val="dk1"/>
                </a:solidFill>
                <a:latin typeface="+mn-lt"/>
              </a:rPr>
              <a:t>DPH-Government Relation Department</a:t>
            </a:r>
          </a:p>
          <a:p>
            <a:pPr marL="285750" indent="-285750">
              <a:buFont typeface="Arial" panose="020B0604020202020204" pitchFamily="34" charset="0"/>
              <a:buChar char="•"/>
            </a:pPr>
            <a:r>
              <a:rPr lang="en-US" sz="2000" dirty="0">
                <a:solidFill>
                  <a:schemeClr val="dk1"/>
                </a:solidFill>
                <a:latin typeface="+mn-lt"/>
              </a:rPr>
              <a:t>Medical Association of Georgia </a:t>
            </a:r>
            <a:r>
              <a:rPr lang="en-US" sz="2000" dirty="0">
                <a:latin typeface="+mn-lt"/>
              </a:rPr>
              <a:t> (MAG)</a:t>
            </a:r>
            <a:endParaRPr lang="en-US" sz="2000" dirty="0">
              <a:solidFill>
                <a:schemeClr val="dk1"/>
              </a:solidFill>
              <a:latin typeface="+mn-lt"/>
            </a:endParaRPr>
          </a:p>
          <a:p>
            <a:pPr marL="285750" indent="-285750">
              <a:buFont typeface="Arial" panose="020B0604020202020204" pitchFamily="34" charset="0"/>
              <a:buChar char="•"/>
            </a:pPr>
            <a:r>
              <a:rPr lang="en-US" sz="2000" dirty="0">
                <a:solidFill>
                  <a:schemeClr val="dk1"/>
                </a:solidFill>
                <a:latin typeface="+mn-lt"/>
              </a:rPr>
              <a:t>Georgia State Medical Association  (GSMA)</a:t>
            </a:r>
          </a:p>
          <a:p>
            <a:pPr marL="285750" indent="-285750">
              <a:buFont typeface="Arial" panose="020B0604020202020204" pitchFamily="34" charset="0"/>
              <a:buChar char="•"/>
            </a:pPr>
            <a:r>
              <a:rPr lang="en-US" sz="2000" dirty="0">
                <a:solidFill>
                  <a:schemeClr val="dk1"/>
                </a:solidFill>
                <a:latin typeface="+mn-lt"/>
              </a:rPr>
              <a:t>American Medical Association (AMA)</a:t>
            </a:r>
          </a:p>
          <a:p>
            <a:pPr marL="285750" indent="-285750">
              <a:buFont typeface="Arial" panose="020B0604020202020204" pitchFamily="34" charset="0"/>
              <a:buChar char="•"/>
            </a:pPr>
            <a:r>
              <a:rPr lang="en-US" sz="2000" dirty="0">
                <a:solidFill>
                  <a:schemeClr val="dk1"/>
                </a:solidFill>
                <a:latin typeface="+mn-lt"/>
              </a:rPr>
              <a:t>Medical Association of Atlanta (MAA)</a:t>
            </a:r>
          </a:p>
          <a:p>
            <a:pPr marL="285750" indent="-285750">
              <a:buFont typeface="Arial" panose="020B0604020202020204" pitchFamily="34" charset="0"/>
              <a:buChar char="•"/>
            </a:pPr>
            <a:r>
              <a:rPr lang="en-US" sz="2000" dirty="0">
                <a:solidFill>
                  <a:schemeClr val="dk1"/>
                </a:solidFill>
                <a:latin typeface="+mn-lt"/>
              </a:rPr>
              <a:t>Hospitals/ Administration </a:t>
            </a:r>
          </a:p>
          <a:p>
            <a:pPr marL="285750" indent="-285750">
              <a:buFont typeface="Arial" panose="020B0604020202020204" pitchFamily="34" charset="0"/>
              <a:buChar char="•"/>
            </a:pPr>
            <a:r>
              <a:rPr lang="en-US" sz="2000" dirty="0">
                <a:solidFill>
                  <a:schemeClr val="dk1"/>
                </a:solidFill>
                <a:latin typeface="+mn-lt"/>
              </a:rPr>
              <a:t>Coroners</a:t>
            </a:r>
          </a:p>
          <a:p>
            <a:pPr marL="285750" indent="-285750">
              <a:buFont typeface="Arial" panose="020B0604020202020204" pitchFamily="34" charset="0"/>
              <a:buChar char="•"/>
            </a:pPr>
            <a:r>
              <a:rPr lang="en-US" sz="2000" dirty="0">
                <a:solidFill>
                  <a:schemeClr val="dk1"/>
                </a:solidFill>
                <a:latin typeface="+mn-lt"/>
              </a:rPr>
              <a:t>Funeral Homes</a:t>
            </a:r>
          </a:p>
          <a:p>
            <a:pPr marL="285750" indent="-285750">
              <a:buFont typeface="Arial" panose="020B0604020202020204" pitchFamily="34" charset="0"/>
              <a:buChar char="•"/>
            </a:pPr>
            <a:r>
              <a:rPr lang="en-US" sz="2000" dirty="0">
                <a:solidFill>
                  <a:schemeClr val="dk1"/>
                </a:solidFill>
                <a:latin typeface="+mn-lt"/>
              </a:rPr>
              <a:t>Local Vital Records </a:t>
            </a:r>
          </a:p>
          <a:p>
            <a:endParaRPr lang="en-US" dirty="0"/>
          </a:p>
        </p:txBody>
      </p:sp>
      <p:sp>
        <p:nvSpPr>
          <p:cNvPr id="3" name="Slide Number Placeholder 2"/>
          <p:cNvSpPr>
            <a:spLocks noGrp="1"/>
          </p:cNvSpPr>
          <p:nvPr>
            <p:ph type="sldNum" sz="quarter" idx="12"/>
          </p:nvPr>
        </p:nvSpPr>
        <p:spPr/>
        <p:txBody>
          <a:bodyPr/>
          <a:lstStyle/>
          <a:p>
            <a:pPr>
              <a:defRPr/>
            </a:pPr>
            <a:fld id="{F57CBFF0-3E49-4BB0-8140-B8AEDF30F9E6}" type="slidenum">
              <a:rPr lang="en-US" smtClean="0"/>
              <a:pPr>
                <a:defRPr/>
              </a:pPr>
              <a:t>12</a:t>
            </a:fld>
            <a:endParaRPr lang="en-US" dirty="0"/>
          </a:p>
        </p:txBody>
      </p:sp>
    </p:spTree>
    <p:extLst>
      <p:ext uri="{BB962C8B-B14F-4D97-AF65-F5344CB8AC3E}">
        <p14:creationId xmlns:p14="http://schemas.microsoft.com/office/powerpoint/2010/main" val="395426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843" t="16971" r="41903"/>
          <a:stretch/>
        </p:blipFill>
        <p:spPr>
          <a:xfrm>
            <a:off x="4610100" y="457200"/>
            <a:ext cx="4076700" cy="5526825"/>
          </a:xfrm>
          <a:prstGeom prst="rect">
            <a:avLst/>
          </a:prstGeom>
          <a:effectLst>
            <a:outerShdw blurRad="50800" dist="38100" dir="10800000" algn="r" rotWithShape="0">
              <a:prstClr val="black">
                <a:alpha val="40000"/>
              </a:prstClr>
            </a:outerShdw>
          </a:effectLst>
        </p:spPr>
      </p:pic>
      <p:sp>
        <p:nvSpPr>
          <p:cNvPr id="4" name="Rectangle 3"/>
          <p:cNvSpPr/>
          <p:nvPr/>
        </p:nvSpPr>
        <p:spPr>
          <a:xfrm>
            <a:off x="533400" y="2133600"/>
            <a:ext cx="4343400" cy="1538883"/>
          </a:xfrm>
          <a:prstGeom prst="rect">
            <a:avLst/>
          </a:prstGeom>
        </p:spPr>
        <p:txBody>
          <a:bodyPr wrap="square">
            <a:spAutoFit/>
          </a:bodyPr>
          <a:lstStyle/>
          <a:p>
            <a:endParaRPr lang="en-US" dirty="0">
              <a:solidFill>
                <a:srgbClr val="FF0000"/>
              </a:solidFill>
            </a:endParaRPr>
          </a:p>
          <a:p>
            <a:endParaRPr lang="en-US" dirty="0">
              <a:solidFill>
                <a:srgbClr val="FF0000"/>
              </a:solidFill>
            </a:endParaRPr>
          </a:p>
          <a:p>
            <a:endParaRPr lang="en-US" dirty="0">
              <a:latin typeface="+mn-lt"/>
            </a:endParaRPr>
          </a:p>
          <a:p>
            <a:r>
              <a:rPr lang="en-US" sz="2000" dirty="0">
                <a:latin typeface="+mn-lt"/>
              </a:rPr>
              <a:t>Permit for Disposition of Human Remains</a:t>
            </a:r>
          </a:p>
        </p:txBody>
      </p:sp>
      <p:sp>
        <p:nvSpPr>
          <p:cNvPr id="2" name="Slide Number Placeholder 1"/>
          <p:cNvSpPr>
            <a:spLocks noGrp="1"/>
          </p:cNvSpPr>
          <p:nvPr>
            <p:ph type="sldNum" sz="quarter" idx="12"/>
          </p:nvPr>
        </p:nvSpPr>
        <p:spPr/>
        <p:txBody>
          <a:bodyPr/>
          <a:lstStyle/>
          <a:p>
            <a:pPr>
              <a:defRPr/>
            </a:pPr>
            <a:fld id="{F57CBFF0-3E49-4BB0-8140-B8AEDF30F9E6}" type="slidenum">
              <a:rPr lang="en-US" smtClean="0"/>
              <a:pPr>
                <a:defRPr/>
              </a:pPr>
              <a:t>13</a:t>
            </a:fld>
            <a:endParaRPr lang="en-US" dirty="0"/>
          </a:p>
        </p:txBody>
      </p:sp>
    </p:spTree>
    <p:extLst>
      <p:ext uri="{BB962C8B-B14F-4D97-AF65-F5344CB8AC3E}">
        <p14:creationId xmlns:p14="http://schemas.microsoft.com/office/powerpoint/2010/main" val="386778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1600200"/>
            <a:ext cx="7772400" cy="2136775"/>
          </a:xfrm>
        </p:spPr>
        <p:txBody>
          <a:bodyPr>
            <a:normAutofit/>
          </a:bodyPr>
          <a:lstStyle/>
          <a:p>
            <a:br>
              <a:rPr lang="en-US" b="1" dirty="0"/>
            </a:br>
            <a:br>
              <a:rPr lang="en-US" b="1" dirty="0"/>
            </a:br>
            <a:r>
              <a:rPr lang="en-US" b="1" dirty="0"/>
              <a:t>Disposition Permits </a:t>
            </a:r>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14</a:t>
            </a:fld>
            <a:endParaRPr lang="en-US" dirty="0"/>
          </a:p>
        </p:txBody>
      </p:sp>
    </p:spTree>
    <p:extLst>
      <p:ext uri="{BB962C8B-B14F-4D97-AF65-F5344CB8AC3E}">
        <p14:creationId xmlns:p14="http://schemas.microsoft.com/office/powerpoint/2010/main" val="153002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2900"/>
            <a:ext cx="8839200" cy="990600"/>
          </a:xfrm>
        </p:spPr>
        <p:txBody>
          <a:bodyPr/>
          <a:lstStyle/>
          <a:p>
            <a:r>
              <a:rPr lang="en-US" b="1" dirty="0"/>
              <a:t>What is a disposition permit? </a:t>
            </a:r>
          </a:p>
        </p:txBody>
      </p:sp>
      <p:sp>
        <p:nvSpPr>
          <p:cNvPr id="3" name="Content Placeholder 2"/>
          <p:cNvSpPr>
            <a:spLocks noGrp="1"/>
          </p:cNvSpPr>
          <p:nvPr>
            <p:ph sz="half" idx="1"/>
          </p:nvPr>
        </p:nvSpPr>
        <p:spPr>
          <a:xfrm>
            <a:off x="457200" y="1409700"/>
            <a:ext cx="8382000" cy="4525963"/>
          </a:xfrm>
        </p:spPr>
        <p:txBody>
          <a:bodyPr>
            <a:normAutofit/>
          </a:bodyPr>
          <a:lstStyle/>
          <a:p>
            <a:pPr marL="0" indent="0">
              <a:buNone/>
            </a:pPr>
            <a:r>
              <a:rPr lang="en-US" dirty="0"/>
              <a:t>A disposition permit is a document that outlines how human remains will be disposed.</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9463"/>
          <a:stretch/>
        </p:blipFill>
        <p:spPr>
          <a:xfrm>
            <a:off x="1752600" y="2362200"/>
            <a:ext cx="6172200" cy="3905606"/>
          </a:xfrm>
          <a:prstGeom prst="rect">
            <a:avLst/>
          </a:prstGeom>
        </p:spPr>
      </p:pic>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15</a:t>
            </a:fld>
            <a:endParaRPr lang="en-US" dirty="0"/>
          </a:p>
        </p:txBody>
      </p:sp>
    </p:spTree>
    <p:extLst>
      <p:ext uri="{BB962C8B-B14F-4D97-AF65-F5344CB8AC3E}">
        <p14:creationId xmlns:p14="http://schemas.microsoft.com/office/powerpoint/2010/main" val="216627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9809"/>
            <a:ext cx="9296400" cy="990600"/>
          </a:xfrm>
        </p:spPr>
        <p:txBody>
          <a:bodyPr/>
          <a:lstStyle/>
          <a:p>
            <a:r>
              <a:rPr lang="en-US" sz="3600" b="1" dirty="0"/>
              <a:t>When is a disposition permit required? </a:t>
            </a:r>
          </a:p>
        </p:txBody>
      </p:sp>
      <p:pic>
        <p:nvPicPr>
          <p:cNvPr id="12" name="Picture 11"/>
          <p:cNvPicPr>
            <a:picLocks noChangeAspect="1"/>
          </p:cNvPicPr>
          <p:nvPr/>
        </p:nvPicPr>
        <p:blipFill>
          <a:blip r:embed="rId2"/>
          <a:stretch>
            <a:fillRect/>
          </a:stretch>
        </p:blipFill>
        <p:spPr>
          <a:xfrm>
            <a:off x="3401615" y="1257300"/>
            <a:ext cx="2547938" cy="3524250"/>
          </a:xfrm>
          <a:prstGeom prst="rect">
            <a:avLst/>
          </a:prstGeom>
        </p:spPr>
      </p:pic>
      <p:sp>
        <p:nvSpPr>
          <p:cNvPr id="3" name="Text Placeholder 2"/>
          <p:cNvSpPr>
            <a:spLocks noGrp="1"/>
          </p:cNvSpPr>
          <p:nvPr>
            <p:ph type="body" idx="1"/>
          </p:nvPr>
        </p:nvSpPr>
        <p:spPr>
          <a:xfrm>
            <a:off x="2743200" y="1409700"/>
            <a:ext cx="3864769" cy="4267200"/>
          </a:xfrm>
        </p:spPr>
        <p:txBody>
          <a:bodyPr/>
          <a:lstStyle/>
          <a:p>
            <a:pPr algn="ctr"/>
            <a:r>
              <a:rPr lang="en-US" sz="3600" dirty="0"/>
              <a:t>Cremation</a:t>
            </a:r>
          </a:p>
        </p:txBody>
      </p:sp>
      <p:sp>
        <p:nvSpPr>
          <p:cNvPr id="4" name="Slide Number Placeholder 3"/>
          <p:cNvSpPr>
            <a:spLocks noGrp="1"/>
          </p:cNvSpPr>
          <p:nvPr>
            <p:ph type="sldNum" sz="quarter" idx="12"/>
          </p:nvPr>
        </p:nvSpPr>
        <p:spPr/>
        <p:txBody>
          <a:bodyPr/>
          <a:lstStyle/>
          <a:p>
            <a:pPr>
              <a:defRPr/>
            </a:pPr>
            <a:fld id="{4C82FB86-571C-4FB7-A2C9-92265AC0F510}" type="slidenum">
              <a:rPr lang="en-US" smtClean="0"/>
              <a:pPr>
                <a:defRPr/>
              </a:pPr>
              <a:t>16</a:t>
            </a:fld>
            <a:endParaRPr lang="en-US" dirty="0"/>
          </a:p>
        </p:txBody>
      </p:sp>
    </p:spTree>
    <p:extLst>
      <p:ext uri="{BB962C8B-B14F-4D97-AF65-F5344CB8AC3E}">
        <p14:creationId xmlns:p14="http://schemas.microsoft.com/office/powerpoint/2010/main" val="246747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5600700"/>
            <a:ext cx="5486400" cy="457200"/>
          </a:xfrm>
        </p:spPr>
        <p:txBody>
          <a:bodyPr>
            <a:normAutofit fontScale="90000"/>
          </a:bodyPr>
          <a:lstStyle/>
          <a:p>
            <a:pPr algn="ctr"/>
            <a:br>
              <a:rPr lang="en-US" sz="3200" dirty="0"/>
            </a:br>
            <a:br>
              <a:rPr lang="en-US" sz="3200" dirty="0"/>
            </a:br>
            <a:br>
              <a:rPr lang="en-US" sz="3200" dirty="0"/>
            </a:br>
            <a:r>
              <a:rPr lang="en-US" sz="3200" dirty="0"/>
              <a:t>Donations</a:t>
            </a:r>
            <a:endParaRPr lang="en-US" sz="3200" dirty="0">
              <a:solidFill>
                <a:srgbClr val="FF0000"/>
              </a:solidFill>
            </a:endParaRPr>
          </a:p>
        </p:txBody>
      </p:sp>
      <p:pic>
        <p:nvPicPr>
          <p:cNvPr id="1026" name="Picture 2" descr="C:\Users\jolittle\AppData\Local\Microsoft\Windows\Temporary Internet Files\Content.IE5\EA7E659T\University_of_Ota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066800"/>
            <a:ext cx="6242304" cy="41528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FBE0E10-6F68-4C21-9F71-063DE4553860}" type="slidenum">
              <a:rPr lang="en-US" smtClean="0"/>
              <a:pPr>
                <a:defRPr/>
              </a:pPr>
              <a:t>17</a:t>
            </a:fld>
            <a:endParaRPr lang="en-US" dirty="0"/>
          </a:p>
        </p:txBody>
      </p:sp>
    </p:spTree>
    <p:extLst>
      <p:ext uri="{BB962C8B-B14F-4D97-AF65-F5344CB8AC3E}">
        <p14:creationId xmlns:p14="http://schemas.microsoft.com/office/powerpoint/2010/main" val="48946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334000"/>
            <a:ext cx="8153400" cy="523220"/>
          </a:xfrm>
          <a:prstGeom prst="rect">
            <a:avLst/>
          </a:prstGeom>
          <a:noFill/>
        </p:spPr>
        <p:txBody>
          <a:bodyPr wrap="square" rtlCol="0">
            <a:spAutoFit/>
          </a:bodyPr>
          <a:lstStyle/>
          <a:p>
            <a:r>
              <a:rPr lang="en-US" sz="2800" b="1" dirty="0">
                <a:latin typeface="+mn-lt"/>
              </a:rPr>
              <a:t>Transporting/Removing Remains Out of State</a:t>
            </a:r>
          </a:p>
        </p:txBody>
      </p:sp>
      <p:sp>
        <p:nvSpPr>
          <p:cNvPr id="2" name="Picture Placeholder 1"/>
          <p:cNvSpPr>
            <a:spLocks noGrp="1"/>
          </p:cNvSpPr>
          <p:nvPr>
            <p:ph type="pic" idx="1"/>
          </p:nvPr>
        </p:nvSpPr>
        <p:spPr/>
      </p:sp>
      <p:pic>
        <p:nvPicPr>
          <p:cNvPr id="2052" name="Picture 4" descr="C:\Users\jolittle\AppData\Local\Microsoft\Windows\Temporary Internet Files\Content.IE5\P6I25Q7T\5926498019_95a6a668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971" y="279070"/>
            <a:ext cx="6146800" cy="47822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FBE0E10-6F68-4C21-9F71-063DE4553860}" type="slidenum">
              <a:rPr lang="en-US" smtClean="0"/>
              <a:pPr>
                <a:defRPr/>
              </a:pPr>
              <a:t>18</a:t>
            </a:fld>
            <a:endParaRPr lang="en-US" dirty="0"/>
          </a:p>
        </p:txBody>
      </p:sp>
    </p:spTree>
    <p:extLst>
      <p:ext uri="{BB962C8B-B14F-4D97-AF65-F5344CB8AC3E}">
        <p14:creationId xmlns:p14="http://schemas.microsoft.com/office/powerpoint/2010/main" val="42109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B8157-64E0-47E9-BD45-CB281B23C8D0}"/>
              </a:ext>
            </a:extLst>
          </p:cNvPr>
          <p:cNvSpPr txBox="1">
            <a:spLocks/>
          </p:cNvSpPr>
          <p:nvPr/>
        </p:nvSpPr>
        <p:spPr bwMode="auto">
          <a:xfrm>
            <a:off x="571500" y="228600"/>
            <a:ext cx="79232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anose="020B0502040204020203" pitchFamily="34" charset="0"/>
              </a:defRPr>
            </a:lvl2pPr>
            <a:lvl3pPr algn="ctr" rtl="0" eaLnBrk="0" fontAlgn="base" hangingPunct="0">
              <a:spcBef>
                <a:spcPct val="0"/>
              </a:spcBef>
              <a:spcAft>
                <a:spcPct val="0"/>
              </a:spcAft>
              <a:defRPr sz="4400">
                <a:solidFill>
                  <a:schemeClr val="tx1"/>
                </a:solidFill>
                <a:latin typeface="Segoe UI" panose="020B0502040204020203" pitchFamily="34" charset="0"/>
              </a:defRPr>
            </a:lvl3pPr>
            <a:lvl4pPr algn="ctr" rtl="0" eaLnBrk="0" fontAlgn="base" hangingPunct="0">
              <a:spcBef>
                <a:spcPct val="0"/>
              </a:spcBef>
              <a:spcAft>
                <a:spcPct val="0"/>
              </a:spcAft>
              <a:defRPr sz="4400">
                <a:solidFill>
                  <a:schemeClr val="tx1"/>
                </a:solidFill>
                <a:latin typeface="Segoe UI" panose="020B0502040204020203" pitchFamily="34" charset="0"/>
              </a:defRPr>
            </a:lvl4pPr>
            <a:lvl5pPr algn="ctr" rtl="0" eaLnBrk="0" fontAlgn="base" hangingPunct="0">
              <a:spcBef>
                <a:spcPct val="0"/>
              </a:spcBef>
              <a:spcAft>
                <a:spcPct val="0"/>
              </a:spcAft>
              <a:defRPr sz="4400">
                <a:solidFill>
                  <a:schemeClr val="tx1"/>
                </a:solidFill>
                <a:latin typeface="Segoe UI" panose="020B0502040204020203" pitchFamily="34" charset="0"/>
              </a:defRPr>
            </a:lvl5pPr>
            <a:lvl6pPr marL="457200" algn="ctr" rtl="0" fontAlgn="base">
              <a:spcBef>
                <a:spcPct val="0"/>
              </a:spcBef>
              <a:spcAft>
                <a:spcPct val="0"/>
              </a:spcAft>
              <a:defRPr sz="4400">
                <a:solidFill>
                  <a:schemeClr val="tx1"/>
                </a:solidFill>
                <a:latin typeface="Segoe UI" panose="020B0502040204020203" pitchFamily="34" charset="0"/>
              </a:defRPr>
            </a:lvl6pPr>
            <a:lvl7pPr marL="914400" algn="ctr" rtl="0" fontAlgn="base">
              <a:spcBef>
                <a:spcPct val="0"/>
              </a:spcBef>
              <a:spcAft>
                <a:spcPct val="0"/>
              </a:spcAft>
              <a:defRPr sz="4400">
                <a:solidFill>
                  <a:schemeClr val="tx1"/>
                </a:solidFill>
                <a:latin typeface="Segoe UI" panose="020B0502040204020203" pitchFamily="34" charset="0"/>
              </a:defRPr>
            </a:lvl7pPr>
            <a:lvl8pPr marL="1371600" algn="ctr" rtl="0" fontAlgn="base">
              <a:spcBef>
                <a:spcPct val="0"/>
              </a:spcBef>
              <a:spcAft>
                <a:spcPct val="0"/>
              </a:spcAft>
              <a:defRPr sz="4400">
                <a:solidFill>
                  <a:schemeClr val="tx1"/>
                </a:solidFill>
                <a:latin typeface="Segoe UI" panose="020B0502040204020203" pitchFamily="34" charset="0"/>
              </a:defRPr>
            </a:lvl8pPr>
            <a:lvl9pPr marL="1828800" algn="ctr" rtl="0" fontAlgn="base">
              <a:spcBef>
                <a:spcPct val="0"/>
              </a:spcBef>
              <a:spcAft>
                <a:spcPct val="0"/>
              </a:spcAft>
              <a:defRPr sz="4400">
                <a:solidFill>
                  <a:schemeClr val="tx1"/>
                </a:solidFill>
                <a:latin typeface="Segoe UI" panose="020B0502040204020203" pitchFamily="34" charset="0"/>
              </a:defRPr>
            </a:lvl9pPr>
          </a:lstStyle>
          <a:p>
            <a:r>
              <a:rPr lang="en-US" sz="3000" dirty="0"/>
              <a:t>AMENDED &amp; Title Change: 511-1-3-.23 PERMITS for disposition, disinterment, and reinterment</a:t>
            </a:r>
          </a:p>
        </p:txBody>
      </p:sp>
      <p:sp>
        <p:nvSpPr>
          <p:cNvPr id="13" name="Text Placeholder 12">
            <a:extLst>
              <a:ext uri="{FF2B5EF4-FFF2-40B4-BE49-F238E27FC236}">
                <a16:creationId xmlns:a16="http://schemas.microsoft.com/office/drawing/2014/main" id="{B5F5009A-1CF4-4D7A-9FD8-D2CA34A7C0DF}"/>
              </a:ext>
            </a:extLst>
          </p:cNvPr>
          <p:cNvSpPr>
            <a:spLocks noGrp="1"/>
          </p:cNvSpPr>
          <p:nvPr>
            <p:ph type="body" idx="1"/>
          </p:nvPr>
        </p:nvSpPr>
        <p:spPr>
          <a:xfrm>
            <a:off x="457200" y="1752600"/>
            <a:ext cx="8229600" cy="639762"/>
          </a:xfrm>
        </p:spPr>
        <p:txBody>
          <a:bodyPr/>
          <a:lstStyle/>
          <a:p>
            <a:pPr algn="ctr"/>
            <a:r>
              <a:rPr lang="en-US" dirty="0">
                <a:solidFill>
                  <a:srgbClr val="0070C0"/>
                </a:solidFill>
              </a:rPr>
              <a:t>Three Major Changes</a:t>
            </a:r>
          </a:p>
        </p:txBody>
      </p:sp>
      <p:sp>
        <p:nvSpPr>
          <p:cNvPr id="17" name="TextBox 16">
            <a:extLst>
              <a:ext uri="{FF2B5EF4-FFF2-40B4-BE49-F238E27FC236}">
                <a16:creationId xmlns:a16="http://schemas.microsoft.com/office/drawing/2014/main" id="{F0B76E4F-5A15-4C27-A1B7-83741F9347EA}"/>
              </a:ext>
            </a:extLst>
          </p:cNvPr>
          <p:cNvSpPr txBox="1"/>
          <p:nvPr/>
        </p:nvSpPr>
        <p:spPr>
          <a:xfrm>
            <a:off x="342900" y="2596126"/>
            <a:ext cx="8572499"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mn-lt"/>
              </a:rPr>
              <a:t>“Jointly” </a:t>
            </a:r>
          </a:p>
          <a:p>
            <a:pPr marL="285750" indent="-285750">
              <a:lnSpc>
                <a:spcPct val="150000"/>
              </a:lnSpc>
              <a:buFont typeface="Arial" panose="020B0604020202020204" pitchFamily="34" charset="0"/>
              <a:buChar char="•"/>
            </a:pPr>
            <a:r>
              <a:rPr lang="en-US" sz="1600" dirty="0">
                <a:latin typeface="+mn-lt"/>
              </a:rPr>
              <a:t>A disposition permit cannot be issued for cremation, donation, or transport out of state until the cause of death is known or the decedent’s attending physician or coroner/ME gives you approval</a:t>
            </a:r>
          </a:p>
          <a:p>
            <a:pPr marL="285750" indent="-285750">
              <a:lnSpc>
                <a:spcPct val="150000"/>
              </a:lnSpc>
              <a:buFont typeface="Arial" panose="020B0604020202020204" pitchFamily="34" charset="0"/>
              <a:buChar char="•"/>
            </a:pPr>
            <a:r>
              <a:rPr lang="en-US" sz="1600" dirty="0">
                <a:latin typeface="+mn-lt"/>
              </a:rPr>
              <a:t>Expanding options for the 24/7 requirement to the local registrar</a:t>
            </a:r>
          </a:p>
          <a:p>
            <a:pPr marL="285750" indent="-285750">
              <a:lnSpc>
                <a:spcPct val="150000"/>
              </a:lnSpc>
              <a:buFont typeface="Arial" panose="020B0604020202020204" pitchFamily="34" charset="0"/>
              <a:buChar char="•"/>
            </a:pPr>
            <a:endParaRPr lang="en-US" sz="1600" dirty="0">
              <a:latin typeface="+mn-lt"/>
            </a:endParaRPr>
          </a:p>
        </p:txBody>
      </p:sp>
      <p:sp>
        <p:nvSpPr>
          <p:cNvPr id="2" name="TextBox 1">
            <a:extLst>
              <a:ext uri="{FF2B5EF4-FFF2-40B4-BE49-F238E27FC236}">
                <a16:creationId xmlns:a16="http://schemas.microsoft.com/office/drawing/2014/main" id="{E6440017-856F-4567-BD91-D35706FFCF29}"/>
              </a:ext>
            </a:extLst>
          </p:cNvPr>
          <p:cNvSpPr txBox="1"/>
          <p:nvPr/>
        </p:nvSpPr>
        <p:spPr>
          <a:xfrm>
            <a:off x="152400" y="4886205"/>
            <a:ext cx="8534400" cy="1754326"/>
          </a:xfrm>
          <a:prstGeom prst="rect">
            <a:avLst/>
          </a:prstGeom>
          <a:noFill/>
        </p:spPr>
        <p:txBody>
          <a:bodyPr wrap="square" rtlCol="0">
            <a:spAutoFit/>
          </a:bodyPr>
          <a:lstStyle/>
          <a:p>
            <a:pPr algn="ctr"/>
            <a:r>
              <a:rPr lang="en-US" i="1" dirty="0">
                <a:solidFill>
                  <a:srgbClr val="0070C0"/>
                </a:solidFill>
                <a:latin typeface="+mn-lt"/>
              </a:rPr>
              <a:t>Can a disposition permit be issued even though a death certificate has not been issued?  </a:t>
            </a:r>
          </a:p>
          <a:p>
            <a:pPr algn="ctr"/>
            <a:endParaRPr lang="en-US" i="1" dirty="0">
              <a:solidFill>
                <a:srgbClr val="0070C0"/>
              </a:solidFill>
              <a:latin typeface="+mn-lt"/>
            </a:endParaRPr>
          </a:p>
          <a:p>
            <a:pPr algn="ctr"/>
            <a:r>
              <a:rPr lang="en-US" i="1" dirty="0">
                <a:solidFill>
                  <a:srgbClr val="0070C0"/>
                </a:solidFill>
                <a:latin typeface="+mn-lt"/>
              </a:rPr>
              <a:t>Yes, but only if cause of death has been certified, or the county coroner/medical examiner or attending physician gives approval.</a:t>
            </a:r>
          </a:p>
          <a:p>
            <a:pPr algn="ctr"/>
            <a:r>
              <a:rPr lang="en-US" i="1" dirty="0">
                <a:solidFill>
                  <a:srgbClr val="0070C0"/>
                </a:solidFill>
                <a:latin typeface="+mn-lt"/>
              </a:rPr>
              <a:t> </a:t>
            </a:r>
          </a:p>
        </p:txBody>
      </p:sp>
      <p:sp>
        <p:nvSpPr>
          <p:cNvPr id="3" name="Slide Number Placeholder 2"/>
          <p:cNvSpPr>
            <a:spLocks noGrp="1"/>
          </p:cNvSpPr>
          <p:nvPr>
            <p:ph type="sldNum" sz="quarter" idx="12"/>
          </p:nvPr>
        </p:nvSpPr>
        <p:spPr/>
        <p:txBody>
          <a:bodyPr/>
          <a:lstStyle/>
          <a:p>
            <a:pPr>
              <a:defRPr/>
            </a:pPr>
            <a:fld id="{4C82FB86-571C-4FB7-A2C9-92265AC0F510}" type="slidenum">
              <a:rPr lang="en-US" smtClean="0"/>
              <a:pPr>
                <a:defRPr/>
              </a:pPr>
              <a:t>19</a:t>
            </a:fld>
            <a:endParaRPr lang="en-US" dirty="0"/>
          </a:p>
        </p:txBody>
      </p:sp>
    </p:spTree>
    <p:extLst>
      <p:ext uri="{BB962C8B-B14F-4D97-AF65-F5344CB8AC3E}">
        <p14:creationId xmlns:p14="http://schemas.microsoft.com/office/powerpoint/2010/main" val="70411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199"/>
            <a:ext cx="8432799"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E982C2C-9DF9-4754-AE96-6ADF06652896}" type="slidenum">
              <a:rPr lang="en-US" smtClean="0"/>
              <a:pPr>
                <a:defRPr/>
              </a:pPr>
              <a:t>2</a:t>
            </a:fld>
            <a:endParaRPr lang="en-US" dirty="0"/>
          </a:p>
        </p:txBody>
      </p:sp>
    </p:spTree>
    <p:extLst>
      <p:ext uri="{BB962C8B-B14F-4D97-AF65-F5344CB8AC3E}">
        <p14:creationId xmlns:p14="http://schemas.microsoft.com/office/powerpoint/2010/main" val="322211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5F5009A-1CF4-4D7A-9FD8-D2CA34A7C0DF}"/>
              </a:ext>
            </a:extLst>
          </p:cNvPr>
          <p:cNvSpPr>
            <a:spLocks noGrp="1"/>
          </p:cNvSpPr>
          <p:nvPr>
            <p:ph type="body" idx="1"/>
          </p:nvPr>
        </p:nvSpPr>
        <p:spPr>
          <a:xfrm>
            <a:off x="361156" y="473125"/>
            <a:ext cx="8229600" cy="639762"/>
          </a:xfrm>
        </p:spPr>
        <p:txBody>
          <a:bodyPr>
            <a:noAutofit/>
          </a:bodyPr>
          <a:lstStyle/>
          <a:p>
            <a:pPr algn="ctr"/>
            <a:r>
              <a:rPr lang="en-US" sz="2800" cap="all" dirty="0">
                <a:latin typeface="+mj-lt"/>
                <a:ea typeface="+mj-ea"/>
                <a:cs typeface="+mj-cs"/>
              </a:rPr>
              <a:t>How Can I Expand My Options for the 24/7 Requirement?</a:t>
            </a:r>
          </a:p>
        </p:txBody>
      </p:sp>
      <p:sp>
        <p:nvSpPr>
          <p:cNvPr id="3" name="Rectangle 2"/>
          <p:cNvSpPr/>
          <p:nvPr/>
        </p:nvSpPr>
        <p:spPr>
          <a:xfrm>
            <a:off x="1333500" y="4755059"/>
            <a:ext cx="6858000" cy="646331"/>
          </a:xfrm>
          <a:prstGeom prst="rect">
            <a:avLst/>
          </a:prstGeom>
        </p:spPr>
        <p:txBody>
          <a:bodyPr wrap="square">
            <a:spAutoFit/>
          </a:bodyPr>
          <a:lstStyle/>
          <a:p>
            <a:r>
              <a:rPr lang="en-US" dirty="0"/>
              <a:t>•  </a:t>
            </a:r>
            <a:r>
              <a:rPr lang="en-US" dirty="0">
                <a:latin typeface="+mn-lt"/>
              </a:rPr>
              <a:t>Consider who works 24/7 and who has the information and the knowledge to make decisions on your behalf	</a:t>
            </a:r>
          </a:p>
        </p:txBody>
      </p:sp>
      <p:pic>
        <p:nvPicPr>
          <p:cNvPr id="9" name="Picture 8"/>
          <p:cNvPicPr>
            <a:picLocks noChangeAspect="1"/>
          </p:cNvPicPr>
          <p:nvPr/>
        </p:nvPicPr>
        <p:blipFill>
          <a:blip r:embed="rId2"/>
          <a:stretch>
            <a:fillRect/>
          </a:stretch>
        </p:blipFill>
        <p:spPr>
          <a:xfrm>
            <a:off x="1345306" y="1257300"/>
            <a:ext cx="6639264" cy="3214379"/>
          </a:xfrm>
          <a:prstGeom prst="rect">
            <a:avLst/>
          </a:prstGeom>
        </p:spPr>
      </p:pic>
      <p:sp>
        <p:nvSpPr>
          <p:cNvPr id="10" name="TextBox 9"/>
          <p:cNvSpPr txBox="1"/>
          <p:nvPr/>
        </p:nvSpPr>
        <p:spPr>
          <a:xfrm>
            <a:off x="1828800" y="5608570"/>
            <a:ext cx="5791200" cy="646331"/>
          </a:xfrm>
          <a:prstGeom prst="rect">
            <a:avLst/>
          </a:prstGeom>
          <a:noFill/>
        </p:spPr>
        <p:txBody>
          <a:bodyPr wrap="square" rtlCol="0">
            <a:spAutoFit/>
          </a:bodyPr>
          <a:lstStyle/>
          <a:p>
            <a:pPr algn="ctr"/>
            <a:r>
              <a:rPr lang="en-US" sz="3600" b="1" dirty="0">
                <a:latin typeface="+mj-lt"/>
              </a:rPr>
              <a:t>Funeral Home Personnel </a:t>
            </a:r>
          </a:p>
        </p:txBody>
      </p:sp>
      <p:sp>
        <p:nvSpPr>
          <p:cNvPr id="2" name="Slide Number Placeholder 1"/>
          <p:cNvSpPr>
            <a:spLocks noGrp="1"/>
          </p:cNvSpPr>
          <p:nvPr>
            <p:ph type="sldNum" sz="quarter" idx="12"/>
          </p:nvPr>
        </p:nvSpPr>
        <p:spPr/>
        <p:txBody>
          <a:bodyPr/>
          <a:lstStyle/>
          <a:p>
            <a:pPr>
              <a:defRPr/>
            </a:pPr>
            <a:fld id="{4C82FB86-571C-4FB7-A2C9-92265AC0F510}" type="slidenum">
              <a:rPr lang="en-US" smtClean="0"/>
              <a:pPr>
                <a:defRPr/>
              </a:pPr>
              <a:t>20</a:t>
            </a:fld>
            <a:endParaRPr lang="en-US" dirty="0"/>
          </a:p>
        </p:txBody>
      </p:sp>
    </p:spTree>
    <p:extLst>
      <p:ext uri="{BB962C8B-B14F-4D97-AF65-F5344CB8AC3E}">
        <p14:creationId xmlns:p14="http://schemas.microsoft.com/office/powerpoint/2010/main" val="237506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81200" y="5067300"/>
            <a:ext cx="5486400" cy="804862"/>
          </a:xfrm>
        </p:spPr>
        <p:txBody>
          <a:bodyPr/>
          <a:lstStyle/>
          <a:p>
            <a:pPr algn="ctr"/>
            <a:r>
              <a:rPr lang="en-US" sz="3600" b="1" dirty="0"/>
              <a:t>Hospice Personnel</a:t>
            </a:r>
          </a:p>
          <a:p>
            <a:endParaRPr lang="en-US" dirty="0"/>
          </a:p>
        </p:txBody>
      </p:sp>
      <p:pic>
        <p:nvPicPr>
          <p:cNvPr id="1026" name="Picture 2" descr="Image result for hosp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52500"/>
            <a:ext cx="6457950" cy="3257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5FBE0E10-6F68-4C21-9F71-063DE4553860}" type="slidenum">
              <a:rPr lang="en-US" smtClean="0"/>
              <a:pPr>
                <a:defRPr/>
              </a:pPr>
              <a:t>21</a:t>
            </a:fld>
            <a:endParaRPr lang="en-US" dirty="0"/>
          </a:p>
        </p:txBody>
      </p:sp>
    </p:spTree>
    <p:extLst>
      <p:ext uri="{BB962C8B-B14F-4D97-AF65-F5344CB8AC3E}">
        <p14:creationId xmlns:p14="http://schemas.microsoft.com/office/powerpoint/2010/main" val="155500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r>
              <a:rPr lang="en-US" sz="3600" b="1" dirty="0"/>
              <a:t>Hospital Personnel </a:t>
            </a:r>
          </a:p>
        </p:txBody>
      </p:sp>
      <p:pic>
        <p:nvPicPr>
          <p:cNvPr id="2050" name="Picture 2" descr="Image result for hospital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477000" cy="43603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5FBE0E10-6F68-4C21-9F71-063DE4553860}" type="slidenum">
              <a:rPr lang="en-US" smtClean="0"/>
              <a:pPr>
                <a:defRPr/>
              </a:pPr>
              <a:t>22</a:t>
            </a:fld>
            <a:endParaRPr lang="en-US" dirty="0"/>
          </a:p>
        </p:txBody>
      </p:sp>
    </p:spTree>
    <p:extLst>
      <p:ext uri="{BB962C8B-B14F-4D97-AF65-F5344CB8AC3E}">
        <p14:creationId xmlns:p14="http://schemas.microsoft.com/office/powerpoint/2010/main" val="92590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B76E4F-5A15-4C27-A1B7-83741F9347EA}"/>
              </a:ext>
            </a:extLst>
          </p:cNvPr>
          <p:cNvSpPr txBox="1"/>
          <p:nvPr/>
        </p:nvSpPr>
        <p:spPr>
          <a:xfrm>
            <a:off x="609600" y="1158925"/>
            <a:ext cx="7732713" cy="338554"/>
          </a:xfrm>
          <a:prstGeom prst="rect">
            <a:avLst/>
          </a:prstGeom>
          <a:noFill/>
        </p:spPr>
        <p:txBody>
          <a:bodyPr wrap="square" rtlCol="0">
            <a:spAutoFit/>
          </a:bodyPr>
          <a:lstStyle/>
          <a:p>
            <a:endParaRPr lang="en-US" sz="1600" dirty="0">
              <a:latin typeface="+mn-lt"/>
            </a:endParaRPr>
          </a:p>
        </p:txBody>
      </p:sp>
      <p:sp>
        <p:nvSpPr>
          <p:cNvPr id="4" name="TextBox 3"/>
          <p:cNvSpPr txBox="1"/>
          <p:nvPr/>
        </p:nvSpPr>
        <p:spPr>
          <a:xfrm>
            <a:off x="1185930" y="366358"/>
            <a:ext cx="7819628" cy="584775"/>
          </a:xfrm>
          <a:prstGeom prst="rect">
            <a:avLst/>
          </a:prstGeom>
          <a:noFill/>
        </p:spPr>
        <p:txBody>
          <a:bodyPr wrap="square" rtlCol="0">
            <a:spAutoFit/>
          </a:bodyPr>
          <a:lstStyle/>
          <a:p>
            <a:r>
              <a:rPr lang="en-US" sz="3200" b="1" dirty="0">
                <a:latin typeface="+mn-lt"/>
              </a:rPr>
              <a:t>Steps for Issuing a Disposition Permit </a:t>
            </a:r>
          </a:p>
        </p:txBody>
      </p:sp>
      <p:sp>
        <p:nvSpPr>
          <p:cNvPr id="5" name="TextBox 4"/>
          <p:cNvSpPr txBox="1"/>
          <p:nvPr/>
        </p:nvSpPr>
        <p:spPr>
          <a:xfrm>
            <a:off x="609600" y="1260053"/>
            <a:ext cx="7391400" cy="707886"/>
          </a:xfrm>
          <a:prstGeom prst="rect">
            <a:avLst/>
          </a:prstGeom>
          <a:noFill/>
        </p:spPr>
        <p:txBody>
          <a:bodyPr wrap="square" rtlCol="0">
            <a:spAutoFit/>
          </a:bodyPr>
          <a:lstStyle/>
          <a:p>
            <a:r>
              <a:rPr lang="en-US" sz="2000" dirty="0">
                <a:latin typeface="+mn-lt"/>
              </a:rPr>
              <a:t>Step 1: Funeral director or administrative personnel, will complete section one of the disposition permit.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9" t="17450" r="10214" b="43244"/>
          <a:stretch/>
        </p:blipFill>
        <p:spPr>
          <a:xfrm>
            <a:off x="1181100" y="2286000"/>
            <a:ext cx="6905228" cy="2895599"/>
          </a:xfrm>
          <a:prstGeom prst="rect">
            <a:avLst/>
          </a:prstGeom>
        </p:spPr>
      </p:pic>
      <p:sp>
        <p:nvSpPr>
          <p:cNvPr id="2" name="Slide Number Placeholder 1"/>
          <p:cNvSpPr>
            <a:spLocks noGrp="1"/>
          </p:cNvSpPr>
          <p:nvPr>
            <p:ph type="sldNum" sz="quarter" idx="12"/>
          </p:nvPr>
        </p:nvSpPr>
        <p:spPr/>
        <p:txBody>
          <a:bodyPr/>
          <a:lstStyle/>
          <a:p>
            <a:pPr>
              <a:defRPr/>
            </a:pPr>
            <a:fld id="{4C82FB86-571C-4FB7-A2C9-92265AC0F510}" type="slidenum">
              <a:rPr lang="en-US" smtClean="0"/>
              <a:pPr>
                <a:defRPr/>
              </a:pPr>
              <a:t>23</a:t>
            </a:fld>
            <a:endParaRPr lang="en-US" dirty="0"/>
          </a:p>
        </p:txBody>
      </p:sp>
    </p:spTree>
    <p:extLst>
      <p:ext uri="{BB962C8B-B14F-4D97-AF65-F5344CB8AC3E}">
        <p14:creationId xmlns:p14="http://schemas.microsoft.com/office/powerpoint/2010/main" val="409972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5300" y="1257300"/>
            <a:ext cx="8039100" cy="1447800"/>
          </a:xfrm>
        </p:spPr>
        <p:txBody>
          <a:bodyPr>
            <a:normAutofit/>
          </a:bodyPr>
          <a:lstStyle/>
          <a:p>
            <a:r>
              <a:rPr lang="en-US" sz="2000" dirty="0"/>
              <a:t>Step 2: After receiving the disposition form, the county registrar will complete section two of the disposition permit. </a:t>
            </a:r>
          </a:p>
          <a:p>
            <a:endParaRPr lang="en-US" dirty="0"/>
          </a:p>
        </p:txBody>
      </p:sp>
      <p:pic>
        <p:nvPicPr>
          <p:cNvPr id="10" name="Picture 9"/>
          <p:cNvPicPr>
            <a:picLocks noChangeAspect="1"/>
          </p:cNvPicPr>
          <p:nvPr/>
        </p:nvPicPr>
        <p:blipFill>
          <a:blip r:embed="rId2"/>
          <a:stretch>
            <a:fillRect/>
          </a:stretch>
        </p:blipFill>
        <p:spPr>
          <a:xfrm>
            <a:off x="1485900" y="2362200"/>
            <a:ext cx="5984352" cy="3352800"/>
          </a:xfrm>
          <a:prstGeom prst="rect">
            <a:avLst/>
          </a:prstGeom>
        </p:spPr>
      </p:pic>
      <p:sp>
        <p:nvSpPr>
          <p:cNvPr id="5" name="TextBox 4"/>
          <p:cNvSpPr txBox="1"/>
          <p:nvPr/>
        </p:nvSpPr>
        <p:spPr>
          <a:xfrm>
            <a:off x="1257300" y="215524"/>
            <a:ext cx="7819628" cy="584775"/>
          </a:xfrm>
          <a:prstGeom prst="rect">
            <a:avLst/>
          </a:prstGeom>
          <a:noFill/>
        </p:spPr>
        <p:txBody>
          <a:bodyPr wrap="square" rtlCol="0">
            <a:spAutoFit/>
          </a:bodyPr>
          <a:lstStyle/>
          <a:p>
            <a:r>
              <a:rPr lang="en-US" sz="3200" b="1" dirty="0">
                <a:latin typeface="+mn-lt"/>
              </a:rPr>
              <a:t>Steps for Issuing a Disposition Permit </a:t>
            </a:r>
          </a:p>
        </p:txBody>
      </p:sp>
      <p:sp>
        <p:nvSpPr>
          <p:cNvPr id="2" name="Slide Number Placeholder 1"/>
          <p:cNvSpPr>
            <a:spLocks noGrp="1"/>
          </p:cNvSpPr>
          <p:nvPr>
            <p:ph type="sldNum" sz="quarter" idx="12"/>
          </p:nvPr>
        </p:nvSpPr>
        <p:spPr/>
        <p:txBody>
          <a:bodyPr/>
          <a:lstStyle/>
          <a:p>
            <a:pPr>
              <a:defRPr/>
            </a:pPr>
            <a:fld id="{5FBE0E10-6F68-4C21-9F71-063DE4553860}" type="slidenum">
              <a:rPr lang="en-US" smtClean="0"/>
              <a:pPr>
                <a:defRPr/>
              </a:pPr>
              <a:t>24</a:t>
            </a:fld>
            <a:endParaRPr lang="en-US" dirty="0"/>
          </a:p>
        </p:txBody>
      </p:sp>
    </p:spTree>
    <p:extLst>
      <p:ext uri="{BB962C8B-B14F-4D97-AF65-F5344CB8AC3E}">
        <p14:creationId xmlns:p14="http://schemas.microsoft.com/office/powerpoint/2010/main" val="323928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3900" y="5638800"/>
            <a:ext cx="7923212" cy="804862"/>
          </a:xfrm>
        </p:spPr>
        <p:txBody>
          <a:bodyPr>
            <a:normAutofit/>
          </a:bodyPr>
          <a:lstStyle/>
          <a:p>
            <a:r>
              <a:rPr lang="en-US" sz="2000" dirty="0"/>
              <a:t>Step 3: Send a copy of the completed disposition permit back to the funeral home and file the original disposition permit in your office. </a:t>
            </a:r>
          </a:p>
          <a:p>
            <a:endParaRPr lang="en-US" dirty="0"/>
          </a:p>
        </p:txBody>
      </p:sp>
      <p:pic>
        <p:nvPicPr>
          <p:cNvPr id="6" name="Picture 5"/>
          <p:cNvPicPr>
            <a:picLocks noChangeAspect="1"/>
          </p:cNvPicPr>
          <p:nvPr/>
        </p:nvPicPr>
        <p:blipFill>
          <a:blip r:embed="rId2"/>
          <a:stretch>
            <a:fillRect/>
          </a:stretch>
        </p:blipFill>
        <p:spPr>
          <a:xfrm>
            <a:off x="2743200" y="889786"/>
            <a:ext cx="3657600" cy="4564380"/>
          </a:xfrm>
          <a:prstGeom prst="rect">
            <a:avLst/>
          </a:prstGeom>
        </p:spPr>
      </p:pic>
      <p:sp>
        <p:nvSpPr>
          <p:cNvPr id="5" name="TextBox 4"/>
          <p:cNvSpPr txBox="1"/>
          <p:nvPr/>
        </p:nvSpPr>
        <p:spPr>
          <a:xfrm>
            <a:off x="1028700" y="193358"/>
            <a:ext cx="7819628" cy="584775"/>
          </a:xfrm>
          <a:prstGeom prst="rect">
            <a:avLst/>
          </a:prstGeom>
          <a:noFill/>
        </p:spPr>
        <p:txBody>
          <a:bodyPr wrap="square" rtlCol="0">
            <a:spAutoFit/>
          </a:bodyPr>
          <a:lstStyle/>
          <a:p>
            <a:r>
              <a:rPr lang="en-US" sz="3200" b="1" dirty="0">
                <a:latin typeface="+mn-lt"/>
              </a:rPr>
              <a:t>Steps for Issuing a Disposition Permit </a:t>
            </a:r>
          </a:p>
        </p:txBody>
      </p:sp>
      <p:sp>
        <p:nvSpPr>
          <p:cNvPr id="2" name="Slide Number Placeholder 1"/>
          <p:cNvSpPr>
            <a:spLocks noGrp="1"/>
          </p:cNvSpPr>
          <p:nvPr>
            <p:ph type="sldNum" sz="quarter" idx="12"/>
          </p:nvPr>
        </p:nvSpPr>
        <p:spPr/>
        <p:txBody>
          <a:bodyPr/>
          <a:lstStyle/>
          <a:p>
            <a:pPr>
              <a:defRPr/>
            </a:pPr>
            <a:fld id="{5FBE0E10-6F68-4C21-9F71-063DE4553860}" type="slidenum">
              <a:rPr lang="en-US" smtClean="0"/>
              <a:pPr>
                <a:defRPr/>
              </a:pPr>
              <a:t>25</a:t>
            </a:fld>
            <a:endParaRPr lang="en-US" dirty="0"/>
          </a:p>
        </p:txBody>
      </p:sp>
    </p:spTree>
    <p:extLst>
      <p:ext uri="{BB962C8B-B14F-4D97-AF65-F5344CB8AC3E}">
        <p14:creationId xmlns:p14="http://schemas.microsoft.com/office/powerpoint/2010/main" val="223751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838200" y="2209800"/>
            <a:ext cx="7620000" cy="2628900"/>
          </a:xfrm>
          <a:prstGeom prst="rect">
            <a:avLst/>
          </a:prstGeom>
        </p:spPr>
        <p:txBody>
          <a:bodyPr vert="horz" lIns="91440" tIns="45720" rIns="91440" bIns="45720" rtlCol="0" anchor="ctr">
            <a:normAutofit fontScale="97500"/>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r>
              <a:rPr lang="en-US" sz="4500" b="1" dirty="0">
                <a:cs typeface="Arial" panose="020B0604020202020204" pitchFamily="34" charset="0"/>
              </a:rPr>
              <a:t>Mentimeter Questions</a:t>
            </a:r>
          </a:p>
          <a:p>
            <a:r>
              <a:rPr lang="en-US" sz="4500" b="1" dirty="0">
                <a:latin typeface="+mn-lt"/>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26</a:t>
            </a:fld>
            <a:endParaRPr lang="en-US" dirty="0"/>
          </a:p>
        </p:txBody>
      </p:sp>
    </p:spTree>
    <p:extLst>
      <p:ext uri="{BB962C8B-B14F-4D97-AF65-F5344CB8AC3E}">
        <p14:creationId xmlns:p14="http://schemas.microsoft.com/office/powerpoint/2010/main" val="1590743387"/>
      </p:ext>
    </p:extLst>
  </p:cSld>
  <p:clrMapOvr>
    <a:masterClrMapping/>
  </p:clrMapOvr>
  <mc:AlternateContent xmlns:mc="http://schemas.openxmlformats.org/markup-compatibility/2006" xmlns:p14="http://schemas.microsoft.com/office/powerpoint/2010/main">
    <mc:Choice Requires="p14">
      <p:transition p14:dur="0" advClick="0" advTm="13321"/>
    </mc:Choice>
    <mc:Fallback xmlns="">
      <p:transition advClick="0" advTm="1332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438400"/>
            <a:ext cx="7658100" cy="2862322"/>
          </a:xfrm>
          <a:prstGeom prst="rect">
            <a:avLst/>
          </a:prstGeom>
          <a:noFill/>
        </p:spPr>
        <p:txBody>
          <a:bodyPr wrap="square" rtlCol="0">
            <a:spAutoFit/>
          </a:bodyPr>
          <a:lstStyle/>
          <a:p>
            <a:pPr algn="ctr"/>
            <a:r>
              <a:rPr lang="en-US" sz="3600" b="1" dirty="0">
                <a:latin typeface="+mn-lt"/>
              </a:rPr>
              <a:t>VITAL RECORD REQUESTS FOR</a:t>
            </a:r>
          </a:p>
          <a:p>
            <a:pPr algn="ctr"/>
            <a:r>
              <a:rPr lang="en-US" sz="3600" b="1" dirty="0">
                <a:latin typeface="+mn-lt"/>
              </a:rPr>
              <a:t>GENEALOGICAL PURPOSES, LAW ENFORCEMENT, MILITARY, AND VETERANS</a:t>
            </a:r>
          </a:p>
          <a:p>
            <a:pPr algn="ctr"/>
            <a:r>
              <a:rPr lang="en-US" sz="3600" dirty="0">
                <a:latin typeface="+mn-lt"/>
              </a:rPr>
              <a:t> </a:t>
            </a:r>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27</a:t>
            </a:fld>
            <a:endParaRPr lang="en-US" dirty="0"/>
          </a:p>
        </p:txBody>
      </p:sp>
    </p:spTree>
    <p:extLst>
      <p:ext uri="{BB962C8B-B14F-4D97-AF65-F5344CB8AC3E}">
        <p14:creationId xmlns:p14="http://schemas.microsoft.com/office/powerpoint/2010/main" val="80236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152400"/>
            <a:ext cx="8433748" cy="769441"/>
          </a:xfrm>
          <a:prstGeom prst="rect">
            <a:avLst/>
          </a:prstGeom>
          <a:noFill/>
        </p:spPr>
        <p:txBody>
          <a:bodyPr wrap="square" rtlCol="0">
            <a:spAutoFit/>
          </a:bodyPr>
          <a:lstStyle/>
          <a:p>
            <a:pPr algn="ctr"/>
            <a:r>
              <a:rPr lang="en-US" sz="4400" dirty="0">
                <a:latin typeface="+mj-lt"/>
              </a:rPr>
              <a:t>GENEALOGY</a:t>
            </a:r>
          </a:p>
        </p:txBody>
      </p:sp>
      <p:sp>
        <p:nvSpPr>
          <p:cNvPr id="4" name="TextBox 3"/>
          <p:cNvSpPr txBox="1"/>
          <p:nvPr/>
        </p:nvSpPr>
        <p:spPr>
          <a:xfrm>
            <a:off x="704850" y="1929689"/>
            <a:ext cx="7924800" cy="369332"/>
          </a:xfrm>
          <a:prstGeom prst="rect">
            <a:avLst/>
          </a:prstGeom>
          <a:noFill/>
        </p:spPr>
        <p:txBody>
          <a:bodyPr wrap="square" rtlCol="0">
            <a:spAutoFit/>
          </a:bodyPr>
          <a:lstStyle/>
          <a:p>
            <a:endParaRPr lang="en-US" dirty="0"/>
          </a:p>
        </p:txBody>
      </p:sp>
      <p:sp>
        <p:nvSpPr>
          <p:cNvPr id="5" name="TextBox 4"/>
          <p:cNvSpPr txBox="1"/>
          <p:nvPr/>
        </p:nvSpPr>
        <p:spPr>
          <a:xfrm>
            <a:off x="514350" y="1066800"/>
            <a:ext cx="8115300" cy="5632311"/>
          </a:xfrm>
          <a:prstGeom prst="rect">
            <a:avLst/>
          </a:prstGeom>
          <a:noFill/>
        </p:spPr>
        <p:txBody>
          <a:bodyPr wrap="square" rtlCol="0">
            <a:spAutoFit/>
          </a:bodyPr>
          <a:lstStyle/>
          <a:p>
            <a:r>
              <a:rPr lang="en-US" sz="2400" dirty="0">
                <a:latin typeface="+mn-lt"/>
              </a:rPr>
              <a:t>In practice, the counties will:</a:t>
            </a:r>
          </a:p>
          <a:p>
            <a:endParaRPr lang="en-US" sz="2400" dirty="0">
              <a:latin typeface="+mn-lt"/>
            </a:endParaRPr>
          </a:p>
          <a:p>
            <a:pPr marL="285750" indent="-285750">
              <a:buFont typeface="Arial" panose="020B0604020202020204" pitchFamily="34" charset="0"/>
              <a:buChar char="•"/>
            </a:pPr>
            <a:r>
              <a:rPr lang="en-US" sz="2400" dirty="0">
                <a:latin typeface="+mn-lt"/>
              </a:rPr>
              <a:t>Release any death record for genealogical purposes</a:t>
            </a:r>
          </a:p>
          <a:p>
            <a:endParaRPr lang="en-US" sz="2400" dirty="0">
              <a:latin typeface="+mn-lt"/>
            </a:endParaRPr>
          </a:p>
          <a:p>
            <a:pPr marL="285750" indent="-285750">
              <a:buFont typeface="Arial" panose="020B0604020202020204" pitchFamily="34" charset="0"/>
              <a:buChar char="•"/>
            </a:pPr>
            <a:r>
              <a:rPr lang="en-US" sz="2400" dirty="0">
                <a:latin typeface="+mn-lt"/>
              </a:rPr>
              <a:t>Charge a $25 search fee for the record printed</a:t>
            </a:r>
          </a:p>
          <a:p>
            <a:endParaRPr lang="en-US" sz="2400" dirty="0">
              <a:latin typeface="+mn-lt"/>
            </a:endParaRPr>
          </a:p>
          <a:p>
            <a:pPr marL="285750" indent="-285750">
              <a:buFont typeface="Arial" panose="020B0604020202020204" pitchFamily="34" charset="0"/>
              <a:buChar char="•"/>
            </a:pPr>
            <a:r>
              <a:rPr lang="en-US" sz="2400" dirty="0">
                <a:latin typeface="+mn-lt"/>
              </a:rPr>
              <a:t>Issue the record on white paper only with:</a:t>
            </a:r>
          </a:p>
          <a:p>
            <a:pPr marL="742950" lvl="1" indent="-285750">
              <a:buFont typeface="Arial" panose="020B0604020202020204" pitchFamily="34" charset="0"/>
              <a:buChar char="•"/>
            </a:pPr>
            <a:r>
              <a:rPr lang="en-US" sz="2400" dirty="0">
                <a:latin typeface="+mn-lt"/>
              </a:rPr>
              <a:t>a stamp, </a:t>
            </a:r>
          </a:p>
          <a:p>
            <a:pPr marL="742950" lvl="1" indent="-285750">
              <a:buFont typeface="Arial" panose="020B0604020202020204" pitchFamily="34" charset="0"/>
              <a:buChar char="•"/>
            </a:pPr>
            <a:r>
              <a:rPr lang="en-US" sz="2400" dirty="0">
                <a:latin typeface="+mn-lt"/>
              </a:rPr>
              <a:t>watermark, or </a:t>
            </a:r>
          </a:p>
          <a:p>
            <a:pPr marL="742950" lvl="1" indent="-285750">
              <a:buFont typeface="Arial" panose="020B0604020202020204" pitchFamily="34" charset="0"/>
              <a:buChar char="•"/>
            </a:pPr>
            <a:r>
              <a:rPr lang="en-US" sz="2400" dirty="0">
                <a:latin typeface="+mn-lt"/>
              </a:rPr>
              <a:t>handwritten statement on face document, “For genealogy purposes only”.  </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Redact the social security number on a death record</a:t>
            </a:r>
          </a:p>
          <a:p>
            <a:pPr marL="285750" indent="-285750">
              <a:buFont typeface="Arial" panose="020B0604020202020204" pitchFamily="34" charset="0"/>
              <a:buChar char="•"/>
            </a:pPr>
            <a:endParaRPr lang="en-US" sz="2400" dirty="0">
              <a:latin typeface="+mn-lt"/>
            </a:endParaRPr>
          </a:p>
          <a:p>
            <a:pPr algn="ctr"/>
            <a:r>
              <a:rPr lang="en-US" sz="2400" dirty="0">
                <a:latin typeface="+mn-lt"/>
              </a:rPr>
              <a:t>See 511-1-3-.33 Disclosure of Records.</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28</a:t>
            </a:fld>
            <a:endParaRPr lang="en-US" dirty="0"/>
          </a:p>
        </p:txBody>
      </p:sp>
    </p:spTree>
    <p:extLst>
      <p:ext uri="{BB962C8B-B14F-4D97-AF65-F5344CB8AC3E}">
        <p14:creationId xmlns:p14="http://schemas.microsoft.com/office/powerpoint/2010/main" val="80533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8" y="230459"/>
            <a:ext cx="9144000" cy="769441"/>
          </a:xfrm>
          <a:prstGeom prst="rect">
            <a:avLst/>
          </a:prstGeom>
          <a:noFill/>
        </p:spPr>
        <p:txBody>
          <a:bodyPr wrap="square" rtlCol="0">
            <a:spAutoFit/>
          </a:bodyPr>
          <a:lstStyle/>
          <a:p>
            <a:pPr algn="ctr"/>
            <a:r>
              <a:rPr lang="en-US" sz="4400" dirty="0">
                <a:latin typeface="+mj-lt"/>
              </a:rPr>
              <a:t>GENEALOGY</a:t>
            </a:r>
          </a:p>
        </p:txBody>
      </p:sp>
      <p:sp>
        <p:nvSpPr>
          <p:cNvPr id="4" name="TextBox 3"/>
          <p:cNvSpPr txBox="1"/>
          <p:nvPr/>
        </p:nvSpPr>
        <p:spPr>
          <a:xfrm>
            <a:off x="609600" y="1529580"/>
            <a:ext cx="7924800" cy="369332"/>
          </a:xfrm>
          <a:prstGeom prst="rect">
            <a:avLst/>
          </a:prstGeom>
          <a:noFill/>
        </p:spPr>
        <p:txBody>
          <a:bodyPr wrap="square" rtlCol="0">
            <a:spAutoFit/>
          </a:bodyPr>
          <a:lstStyle/>
          <a:p>
            <a:endParaRPr lang="en-US" dirty="0"/>
          </a:p>
        </p:txBody>
      </p:sp>
      <p:sp>
        <p:nvSpPr>
          <p:cNvPr id="5" name="TextBox 4"/>
          <p:cNvSpPr txBox="1"/>
          <p:nvPr/>
        </p:nvSpPr>
        <p:spPr>
          <a:xfrm>
            <a:off x="342900" y="1295400"/>
            <a:ext cx="8039100" cy="3108543"/>
          </a:xfrm>
          <a:prstGeom prst="rect">
            <a:avLst/>
          </a:prstGeom>
          <a:noFill/>
        </p:spPr>
        <p:txBody>
          <a:bodyPr wrap="square" rtlCol="0">
            <a:spAutoFit/>
          </a:bodyPr>
          <a:lstStyle/>
          <a:p>
            <a:r>
              <a:rPr lang="en-US" sz="2800" dirty="0">
                <a:latin typeface="+mn-lt"/>
              </a:rPr>
              <a:t>Counties </a:t>
            </a:r>
            <a:r>
              <a:rPr lang="en-US" sz="2800" b="1" i="1" dirty="0">
                <a:latin typeface="+mn-lt"/>
              </a:rPr>
              <a:t>should not</a:t>
            </a:r>
            <a:r>
              <a:rPr lang="en-US" sz="2800" dirty="0">
                <a:latin typeface="+mn-lt"/>
              </a:rPr>
              <a:t>: </a:t>
            </a:r>
          </a:p>
          <a:p>
            <a:endParaRPr lang="en-US" sz="2800" dirty="0">
              <a:latin typeface="+mn-lt"/>
            </a:endParaRPr>
          </a:p>
          <a:p>
            <a:pPr marL="285750" indent="-285750">
              <a:buFont typeface="Arial" panose="020B0604020202020204" pitchFamily="34" charset="0"/>
              <a:buChar char="•"/>
            </a:pPr>
            <a:r>
              <a:rPr lang="en-US" sz="2800" dirty="0">
                <a:latin typeface="+mn-lt"/>
              </a:rPr>
              <a:t>Release certified birth nor death records for genealogical purposes- only white copies</a:t>
            </a:r>
          </a:p>
          <a:p>
            <a:pPr marL="285750" indent="-285750">
              <a:buFont typeface="Arial" panose="020B0604020202020204" pitchFamily="34" charset="0"/>
              <a:buChar char="•"/>
            </a:pPr>
            <a:endParaRPr lang="en-US" sz="2800" dirty="0">
              <a:latin typeface="+mn-lt"/>
            </a:endParaRPr>
          </a:p>
          <a:p>
            <a:pPr marL="285750" indent="-285750">
              <a:buFont typeface="Arial" panose="020B0604020202020204" pitchFamily="34" charset="0"/>
              <a:buChar char="•"/>
            </a:pPr>
            <a:r>
              <a:rPr lang="en-US" sz="2800" dirty="0">
                <a:latin typeface="+mn-lt"/>
              </a:rPr>
              <a:t>Possess death records older than 75 years or birth records older than 100 years</a:t>
            </a:r>
          </a:p>
        </p:txBody>
      </p:sp>
      <p:sp>
        <p:nvSpPr>
          <p:cNvPr id="6" name="TextBox 5"/>
          <p:cNvSpPr txBox="1"/>
          <p:nvPr/>
        </p:nvSpPr>
        <p:spPr>
          <a:xfrm>
            <a:off x="2552700" y="4647501"/>
            <a:ext cx="4539128" cy="677108"/>
          </a:xfrm>
          <a:prstGeom prst="rect">
            <a:avLst/>
          </a:prstGeom>
          <a:noFill/>
        </p:spPr>
        <p:txBody>
          <a:bodyPr wrap="none" rtlCol="0">
            <a:spAutoFit/>
          </a:bodyPr>
          <a:lstStyle/>
          <a:p>
            <a:r>
              <a:rPr lang="en-US" sz="2000" dirty="0">
                <a:latin typeface="+mn-lt"/>
              </a:rPr>
              <a:t>See 511-1-3-.33 Disclosure of Records.</a:t>
            </a:r>
          </a:p>
          <a:p>
            <a:endParaRPr lang="en-US" dirty="0"/>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29</a:t>
            </a:fld>
            <a:endParaRPr lang="en-US" dirty="0"/>
          </a:p>
        </p:txBody>
      </p:sp>
    </p:spTree>
    <p:extLst>
      <p:ext uri="{BB962C8B-B14F-4D97-AF65-F5344CB8AC3E}">
        <p14:creationId xmlns:p14="http://schemas.microsoft.com/office/powerpoint/2010/main" val="345335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p:cNvSpPr>
            <a:spLocks noGrp="1"/>
          </p:cNvSpPr>
          <p:nvPr>
            <p:ph type="ctrTitle"/>
          </p:nvPr>
        </p:nvSpPr>
        <p:spPr>
          <a:xfrm>
            <a:off x="0" y="3048000"/>
            <a:ext cx="9144000" cy="1828800"/>
          </a:xfrm>
        </p:spPr>
        <p:txBody>
          <a:bodyPr>
            <a:normAutofit fontScale="90000"/>
          </a:bodyPr>
          <a:lstStyle/>
          <a:p>
            <a:r>
              <a:rPr lang="en-US" b="1" dirty="0"/>
              <a:t>Not On File-Notification </a:t>
            </a:r>
            <a:br>
              <a:rPr lang="en-US" b="1" dirty="0"/>
            </a:br>
            <a:r>
              <a:rPr lang="en-US" b="1" dirty="0"/>
              <a:t>(NOF) </a:t>
            </a:r>
            <a:br>
              <a:rPr lang="en-US" dirty="0"/>
            </a:br>
            <a:endParaRPr lang="en-US" sz="4400" dirty="0">
              <a:solidFill>
                <a:srgbClr val="FF0000"/>
              </a:solidFill>
            </a:endParaRP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3</a:t>
            </a:fld>
            <a:endParaRPr lang="en-US" dirty="0"/>
          </a:p>
        </p:txBody>
      </p:sp>
    </p:spTree>
    <p:extLst>
      <p:ext uri="{BB962C8B-B14F-4D97-AF65-F5344CB8AC3E}">
        <p14:creationId xmlns:p14="http://schemas.microsoft.com/office/powerpoint/2010/main" val="2134100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8" y="230459"/>
            <a:ext cx="9144000" cy="769441"/>
          </a:xfrm>
          <a:prstGeom prst="rect">
            <a:avLst/>
          </a:prstGeom>
          <a:noFill/>
        </p:spPr>
        <p:txBody>
          <a:bodyPr wrap="square" rtlCol="0">
            <a:spAutoFit/>
          </a:bodyPr>
          <a:lstStyle/>
          <a:p>
            <a:pPr algn="ctr"/>
            <a:r>
              <a:rPr lang="en-US" sz="4400" dirty="0">
                <a:latin typeface="+mj-lt"/>
              </a:rPr>
              <a:t>MILITARY REQUESTS</a:t>
            </a:r>
          </a:p>
        </p:txBody>
      </p:sp>
      <p:sp>
        <p:nvSpPr>
          <p:cNvPr id="4" name="TextBox 3"/>
          <p:cNvSpPr txBox="1"/>
          <p:nvPr/>
        </p:nvSpPr>
        <p:spPr>
          <a:xfrm>
            <a:off x="609600" y="1714246"/>
            <a:ext cx="7924800" cy="369332"/>
          </a:xfrm>
          <a:prstGeom prst="rect">
            <a:avLst/>
          </a:prstGeom>
          <a:noFill/>
        </p:spPr>
        <p:txBody>
          <a:bodyPr wrap="square" rtlCol="0">
            <a:spAutoFit/>
          </a:bodyPr>
          <a:lstStyle/>
          <a:p>
            <a:endParaRPr lang="en-US" dirty="0"/>
          </a:p>
        </p:txBody>
      </p:sp>
      <p:sp>
        <p:nvSpPr>
          <p:cNvPr id="5" name="TextBox 4"/>
          <p:cNvSpPr txBox="1"/>
          <p:nvPr/>
        </p:nvSpPr>
        <p:spPr>
          <a:xfrm>
            <a:off x="342900" y="1714246"/>
            <a:ext cx="8686800" cy="4893647"/>
          </a:xfrm>
          <a:prstGeom prst="rect">
            <a:avLst/>
          </a:prstGeom>
          <a:noFill/>
        </p:spPr>
        <p:txBody>
          <a:bodyPr wrap="square" rtlCol="0">
            <a:spAutoFit/>
          </a:bodyPr>
          <a:lstStyle/>
          <a:p>
            <a:r>
              <a:rPr lang="en-US" dirty="0"/>
              <a:t> </a:t>
            </a:r>
            <a:r>
              <a:rPr lang="en-US" sz="2400" dirty="0">
                <a:latin typeface="+mn-lt"/>
              </a:rPr>
              <a:t>The recruit and the recruiter must comply with the following:</a:t>
            </a:r>
          </a:p>
          <a:p>
            <a:endParaRPr lang="en-US" sz="2400" dirty="0">
              <a:latin typeface="+mn-lt"/>
            </a:endParaRPr>
          </a:p>
          <a:p>
            <a:pPr marL="285750" indent="-285750">
              <a:buFont typeface="Arial" panose="020B0604020202020204" pitchFamily="34" charset="0"/>
              <a:buChar char="•"/>
            </a:pPr>
            <a:r>
              <a:rPr lang="en-US" sz="2400" dirty="0">
                <a:latin typeface="+mn-lt"/>
              </a:rPr>
              <a:t>Complete the standard military affidavit</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Complete the Search Request for Birth Records Form.</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Submit recruit’s photo ID and a copy of the recruiter’s photo ID</a:t>
            </a:r>
          </a:p>
          <a:p>
            <a:endParaRPr lang="en-US" sz="2400" dirty="0">
              <a:latin typeface="+mn-lt"/>
            </a:endParaRPr>
          </a:p>
          <a:p>
            <a:r>
              <a:rPr lang="en-US" sz="2400" dirty="0">
                <a:latin typeface="+mn-lt"/>
              </a:rPr>
              <a:t>Note: Only the record of the </a:t>
            </a:r>
            <a:r>
              <a:rPr lang="en-US" sz="2400" b="1" dirty="0">
                <a:latin typeface="+mn-lt"/>
              </a:rPr>
              <a:t>recruit</a:t>
            </a:r>
            <a:r>
              <a:rPr lang="en-US" sz="2400" dirty="0">
                <a:latin typeface="+mn-lt"/>
              </a:rPr>
              <a:t> is available for the recruiter. </a:t>
            </a:r>
          </a:p>
          <a:p>
            <a:endParaRPr lang="en-US" sz="2400" dirty="0">
              <a:latin typeface="+mn-lt"/>
            </a:endParaRPr>
          </a:p>
          <a:p>
            <a:pPr algn="ctr"/>
            <a:r>
              <a:rPr lang="en-US" sz="2400" dirty="0">
                <a:latin typeface="+mn-lt"/>
              </a:rPr>
              <a:t>See 511-1-3-.33 Disclosure of Records</a:t>
            </a:r>
            <a:r>
              <a:rPr lang="en-US" dirty="0"/>
              <a:t>. </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30</a:t>
            </a:fld>
            <a:endParaRPr lang="en-US" dirty="0"/>
          </a:p>
        </p:txBody>
      </p:sp>
    </p:spTree>
    <p:extLst>
      <p:ext uri="{BB962C8B-B14F-4D97-AF65-F5344CB8AC3E}">
        <p14:creationId xmlns:p14="http://schemas.microsoft.com/office/powerpoint/2010/main" val="110131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963"/>
            <a:ext cx="9144000" cy="769441"/>
          </a:xfrm>
          <a:prstGeom prst="rect">
            <a:avLst/>
          </a:prstGeom>
          <a:noFill/>
        </p:spPr>
        <p:txBody>
          <a:bodyPr wrap="square" rtlCol="0">
            <a:spAutoFit/>
          </a:bodyPr>
          <a:lstStyle/>
          <a:p>
            <a:pPr algn="ctr"/>
            <a:r>
              <a:rPr lang="en-US" sz="4400" dirty="0">
                <a:latin typeface="+mj-lt"/>
              </a:rPr>
              <a:t>MILITARY REQUESTS</a:t>
            </a:r>
          </a:p>
        </p:txBody>
      </p:sp>
      <p:sp>
        <p:nvSpPr>
          <p:cNvPr id="4" name="TextBox 3"/>
          <p:cNvSpPr txBox="1"/>
          <p:nvPr/>
        </p:nvSpPr>
        <p:spPr>
          <a:xfrm>
            <a:off x="609600" y="1529580"/>
            <a:ext cx="7924800" cy="369332"/>
          </a:xfrm>
          <a:prstGeom prst="rect">
            <a:avLst/>
          </a:prstGeom>
          <a:noFill/>
        </p:spPr>
        <p:txBody>
          <a:bodyPr wrap="square" rtlCol="0">
            <a:spAutoFit/>
          </a:bodyPr>
          <a:lstStyle/>
          <a:p>
            <a:endParaRPr lang="en-US" dirty="0"/>
          </a:p>
        </p:txBody>
      </p:sp>
      <p:sp>
        <p:nvSpPr>
          <p:cNvPr id="5" name="TextBox 4"/>
          <p:cNvSpPr txBox="1"/>
          <p:nvPr/>
        </p:nvSpPr>
        <p:spPr>
          <a:xfrm>
            <a:off x="495300" y="1752600"/>
            <a:ext cx="8382000" cy="3785652"/>
          </a:xfrm>
          <a:prstGeom prst="rect">
            <a:avLst/>
          </a:prstGeom>
          <a:noFill/>
        </p:spPr>
        <p:txBody>
          <a:bodyPr wrap="square" rtlCol="0">
            <a:spAutoFit/>
          </a:bodyPr>
          <a:lstStyle/>
          <a:p>
            <a:r>
              <a:rPr lang="en-US" sz="2400" dirty="0">
                <a:latin typeface="+mn-lt"/>
              </a:rPr>
              <a:t>Phone verifications of a vital event are strictly prohibited. </a:t>
            </a:r>
          </a:p>
          <a:p>
            <a:endParaRPr lang="en-US" sz="2400" dirty="0">
              <a:latin typeface="+mn-lt"/>
            </a:endParaRPr>
          </a:p>
          <a:p>
            <a:r>
              <a:rPr lang="en-US" sz="2400" u="sng" dirty="0">
                <a:latin typeface="+mn-lt"/>
              </a:rPr>
              <a:t>For verifications, the recruiter must present:</a:t>
            </a:r>
          </a:p>
          <a:p>
            <a:pPr marL="285750" indent="-285750">
              <a:buFont typeface="Arial" panose="020B0604020202020204" pitchFamily="34" charset="0"/>
              <a:buChar char="•"/>
            </a:pPr>
            <a:r>
              <a:rPr lang="en-US" sz="2400" dirty="0">
                <a:latin typeface="+mn-lt"/>
              </a:rPr>
              <a:t>The DD Form 372</a:t>
            </a:r>
          </a:p>
          <a:p>
            <a:endParaRPr lang="en-US" sz="2400" dirty="0">
              <a:latin typeface="+mn-lt"/>
            </a:endParaRPr>
          </a:p>
          <a:p>
            <a:pPr marL="285750" indent="-285750">
              <a:buFont typeface="Arial" panose="020B0604020202020204" pitchFamily="34" charset="0"/>
              <a:buChar char="•"/>
            </a:pPr>
            <a:r>
              <a:rPr lang="en-US" sz="2400" dirty="0">
                <a:latin typeface="+mn-lt"/>
              </a:rPr>
              <a:t>Request for Verification of Birth for completion </a:t>
            </a:r>
          </a:p>
          <a:p>
            <a:endParaRPr lang="en-US" sz="2400" dirty="0">
              <a:latin typeface="+mn-lt"/>
            </a:endParaRPr>
          </a:p>
          <a:p>
            <a:pPr marL="285750" indent="-285750">
              <a:buFont typeface="Arial" panose="020B0604020202020204" pitchFamily="34" charset="0"/>
              <a:buChar char="•"/>
            </a:pPr>
            <a:r>
              <a:rPr lang="en-US" sz="2400" dirty="0">
                <a:latin typeface="+mn-lt"/>
              </a:rPr>
              <a:t>Purchase a certified copy of the record at a cost of $25</a:t>
            </a:r>
          </a:p>
          <a:p>
            <a:pPr marL="285750" indent="-285750">
              <a:buFont typeface="Arial" panose="020B0604020202020204" pitchFamily="34" charset="0"/>
              <a:buChar char="•"/>
            </a:pPr>
            <a:endParaRPr lang="en-US" sz="2400" dirty="0">
              <a:latin typeface="+mn-lt"/>
            </a:endParaRPr>
          </a:p>
          <a:p>
            <a:pPr algn="ctr"/>
            <a:r>
              <a:rPr lang="en-US" sz="2400" dirty="0">
                <a:latin typeface="+mn-lt"/>
              </a:rPr>
              <a:t>See 511-1-3-.33 Disclosure of Records.</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31</a:t>
            </a:fld>
            <a:endParaRPr lang="en-US" dirty="0"/>
          </a:p>
        </p:txBody>
      </p:sp>
    </p:spTree>
    <p:extLst>
      <p:ext uri="{BB962C8B-B14F-4D97-AF65-F5344CB8AC3E}">
        <p14:creationId xmlns:p14="http://schemas.microsoft.com/office/powerpoint/2010/main" val="421034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8" y="230459"/>
            <a:ext cx="9144000" cy="769441"/>
          </a:xfrm>
          <a:prstGeom prst="rect">
            <a:avLst/>
          </a:prstGeom>
          <a:noFill/>
        </p:spPr>
        <p:txBody>
          <a:bodyPr wrap="square" rtlCol="0">
            <a:spAutoFit/>
          </a:bodyPr>
          <a:lstStyle/>
          <a:p>
            <a:pPr algn="ctr"/>
            <a:r>
              <a:rPr lang="en-US" sz="4400" dirty="0">
                <a:latin typeface="+mj-lt"/>
              </a:rPr>
              <a:t>LAW ENFORCEMENT</a:t>
            </a:r>
          </a:p>
        </p:txBody>
      </p:sp>
      <p:sp>
        <p:nvSpPr>
          <p:cNvPr id="4" name="TextBox 3"/>
          <p:cNvSpPr txBox="1"/>
          <p:nvPr/>
        </p:nvSpPr>
        <p:spPr>
          <a:xfrm>
            <a:off x="609600" y="1529580"/>
            <a:ext cx="7924800" cy="369332"/>
          </a:xfrm>
          <a:prstGeom prst="rect">
            <a:avLst/>
          </a:prstGeom>
          <a:noFill/>
        </p:spPr>
        <p:txBody>
          <a:bodyPr wrap="square" rtlCol="0">
            <a:spAutoFit/>
          </a:bodyPr>
          <a:lstStyle/>
          <a:p>
            <a:endParaRPr lang="en-US" dirty="0"/>
          </a:p>
        </p:txBody>
      </p:sp>
      <p:sp>
        <p:nvSpPr>
          <p:cNvPr id="5" name="TextBox 4"/>
          <p:cNvSpPr txBox="1"/>
          <p:nvPr/>
        </p:nvSpPr>
        <p:spPr>
          <a:xfrm>
            <a:off x="342900" y="1333500"/>
            <a:ext cx="8572500" cy="5016758"/>
          </a:xfrm>
          <a:prstGeom prst="rect">
            <a:avLst/>
          </a:prstGeom>
          <a:noFill/>
        </p:spPr>
        <p:txBody>
          <a:bodyPr wrap="square" rtlCol="0">
            <a:spAutoFit/>
          </a:bodyPr>
          <a:lstStyle/>
          <a:p>
            <a:r>
              <a:rPr lang="en-US" sz="1600" dirty="0">
                <a:latin typeface="+mn-lt"/>
              </a:rPr>
              <a:t>Law Enforcement includes the following officers:</a:t>
            </a:r>
          </a:p>
          <a:p>
            <a:pPr marL="285750" indent="-285750">
              <a:buFont typeface="Arial" panose="020B0604020202020204" pitchFamily="34" charset="0"/>
              <a:buChar char="•"/>
            </a:pPr>
            <a:r>
              <a:rPr lang="en-US" sz="1600" dirty="0">
                <a:latin typeface="+mn-lt"/>
              </a:rPr>
              <a:t>Police </a:t>
            </a:r>
          </a:p>
          <a:p>
            <a:pPr marL="285750" indent="-285750">
              <a:buFont typeface="Arial" panose="020B0604020202020204" pitchFamily="34" charset="0"/>
              <a:buChar char="•"/>
            </a:pPr>
            <a:r>
              <a:rPr lang="en-US" sz="1600" dirty="0">
                <a:latin typeface="+mn-lt"/>
              </a:rPr>
              <a:t>Probation &amp; Parole</a:t>
            </a:r>
          </a:p>
          <a:p>
            <a:pPr marL="285750" indent="-285750">
              <a:buFont typeface="Arial" panose="020B0604020202020204" pitchFamily="34" charset="0"/>
              <a:buChar char="•"/>
            </a:pPr>
            <a:r>
              <a:rPr lang="en-US" sz="1600" dirty="0">
                <a:latin typeface="+mn-lt"/>
              </a:rPr>
              <a:t>District Attorneys </a:t>
            </a:r>
          </a:p>
          <a:p>
            <a:pPr marL="285750" indent="-285750">
              <a:buFont typeface="Arial" panose="020B0604020202020204" pitchFamily="34" charset="0"/>
              <a:buChar char="•"/>
            </a:pPr>
            <a:r>
              <a:rPr lang="en-US" sz="1600" dirty="0">
                <a:latin typeface="+mn-lt"/>
              </a:rPr>
              <a:t>Solicitor General</a:t>
            </a:r>
          </a:p>
          <a:p>
            <a:pPr marL="285750" indent="-285750">
              <a:buFont typeface="Arial" panose="020B0604020202020204" pitchFamily="34" charset="0"/>
              <a:buChar char="•"/>
            </a:pPr>
            <a:r>
              <a:rPr lang="en-US" sz="1600" dirty="0">
                <a:latin typeface="+mn-lt"/>
              </a:rPr>
              <a:t>Inspector General</a:t>
            </a:r>
          </a:p>
          <a:p>
            <a:pPr marL="285750" indent="-285750">
              <a:buFont typeface="Arial" panose="020B0604020202020204" pitchFamily="34" charset="0"/>
              <a:buChar char="•"/>
            </a:pPr>
            <a:r>
              <a:rPr lang="en-US" sz="1600" dirty="0">
                <a:latin typeface="+mn-lt"/>
              </a:rPr>
              <a:t>Federal Agents</a:t>
            </a:r>
          </a:p>
          <a:p>
            <a:pPr marL="285750" indent="-285750">
              <a:buFont typeface="Arial" panose="020B0604020202020204" pitchFamily="34" charset="0"/>
              <a:buChar char="•"/>
            </a:pPr>
            <a:r>
              <a:rPr lang="en-US" sz="1600" dirty="0"/>
              <a:t>Immigration and Customs Enforcement (ICE)</a:t>
            </a:r>
            <a:endParaRPr lang="en-US" sz="1600" dirty="0">
              <a:latin typeface="+mn-lt"/>
            </a:endParaRPr>
          </a:p>
          <a:p>
            <a:endParaRPr lang="en-US" sz="1600" dirty="0">
              <a:latin typeface="+mn-lt"/>
            </a:endParaRPr>
          </a:p>
          <a:p>
            <a:r>
              <a:rPr lang="en-US" sz="1600" i="1" dirty="0">
                <a:latin typeface="+mn-lt"/>
              </a:rPr>
              <a:t>Note: This is not an exhaustive list.  Please call the State Office if you are unsure of an agency’s status</a:t>
            </a:r>
          </a:p>
          <a:p>
            <a:endParaRPr lang="en-US" sz="1600" i="1" dirty="0">
              <a:latin typeface="+mn-lt"/>
            </a:endParaRPr>
          </a:p>
          <a:p>
            <a:pPr algn="ctr"/>
            <a:r>
              <a:rPr lang="en-US" sz="1600" b="1" i="1" dirty="0">
                <a:latin typeface="+mn-lt"/>
              </a:rPr>
              <a:t>FBI and  US Secret Service inquiries should be directed to the State Office.</a:t>
            </a:r>
          </a:p>
          <a:p>
            <a:endParaRPr lang="en-US" sz="1600" i="1" dirty="0">
              <a:latin typeface="+mn-lt"/>
            </a:endParaRPr>
          </a:p>
          <a:p>
            <a:r>
              <a:rPr lang="en-US" sz="1600" dirty="0">
                <a:latin typeface="+mn-lt"/>
              </a:rPr>
              <a:t>Requirements for release of records:</a:t>
            </a:r>
          </a:p>
          <a:p>
            <a:pPr marL="285750" indent="-285750">
              <a:buFont typeface="Arial" panose="020B0604020202020204" pitchFamily="34" charset="0"/>
              <a:buChar char="•"/>
            </a:pPr>
            <a:r>
              <a:rPr lang="en-US" sz="1600" dirty="0">
                <a:latin typeface="+mn-lt"/>
              </a:rPr>
              <a:t>Present request on official agency letterhead with the requestor’s hand-written signature affixed</a:t>
            </a:r>
          </a:p>
          <a:p>
            <a:pPr marL="285750" indent="-285750">
              <a:buFont typeface="Arial" panose="020B0604020202020204" pitchFamily="34" charset="0"/>
              <a:buChar char="•"/>
            </a:pPr>
            <a:r>
              <a:rPr lang="en-US" sz="1600" dirty="0">
                <a:latin typeface="+mn-lt"/>
              </a:rPr>
              <a:t>Provide copy of their official government ID*</a:t>
            </a:r>
          </a:p>
          <a:p>
            <a:pPr marL="285750" indent="-285750">
              <a:buFont typeface="Arial" panose="020B0604020202020204" pitchFamily="34" charset="0"/>
              <a:buChar char="•"/>
            </a:pPr>
            <a:endParaRPr lang="en-US" sz="1600" dirty="0">
              <a:latin typeface="+mn-lt"/>
            </a:endParaRPr>
          </a:p>
          <a:p>
            <a:pPr algn="ctr"/>
            <a:r>
              <a:rPr lang="en-US" sz="1600" i="1" dirty="0">
                <a:latin typeface="+mn-lt"/>
              </a:rPr>
              <a:t>*</a:t>
            </a:r>
            <a:r>
              <a:rPr lang="en-US" sz="1100" i="1" dirty="0">
                <a:latin typeface="+mn-lt"/>
              </a:rPr>
              <a:t>Representatives of agencies prohibited from providing copies of ID may provide their badge number.  Please be sure to verify</a:t>
            </a:r>
            <a:r>
              <a:rPr lang="en-US" sz="1100" i="1" dirty="0"/>
              <a:t>.</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32</a:t>
            </a:fld>
            <a:endParaRPr lang="en-US" dirty="0"/>
          </a:p>
        </p:txBody>
      </p:sp>
    </p:spTree>
    <p:extLst>
      <p:ext uri="{BB962C8B-B14F-4D97-AF65-F5344CB8AC3E}">
        <p14:creationId xmlns:p14="http://schemas.microsoft.com/office/powerpoint/2010/main" val="381808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287" y="195582"/>
            <a:ext cx="9144000" cy="769441"/>
          </a:xfrm>
          <a:prstGeom prst="rect">
            <a:avLst/>
          </a:prstGeom>
          <a:noFill/>
        </p:spPr>
        <p:txBody>
          <a:bodyPr wrap="square" rtlCol="0">
            <a:spAutoFit/>
          </a:bodyPr>
          <a:lstStyle/>
          <a:p>
            <a:pPr algn="ctr"/>
            <a:r>
              <a:rPr lang="en-US" sz="4400" dirty="0">
                <a:latin typeface="+mj-lt"/>
              </a:rPr>
              <a:t>LAW ENFORCEMENT</a:t>
            </a:r>
          </a:p>
        </p:txBody>
      </p:sp>
      <p:sp>
        <p:nvSpPr>
          <p:cNvPr id="4" name="TextBox 3"/>
          <p:cNvSpPr txBox="1"/>
          <p:nvPr/>
        </p:nvSpPr>
        <p:spPr>
          <a:xfrm>
            <a:off x="609600" y="1529580"/>
            <a:ext cx="7924800" cy="369332"/>
          </a:xfrm>
          <a:prstGeom prst="rect">
            <a:avLst/>
          </a:prstGeom>
          <a:noFill/>
        </p:spPr>
        <p:txBody>
          <a:bodyPr wrap="square" rtlCol="0">
            <a:spAutoFit/>
          </a:bodyPr>
          <a:lstStyle/>
          <a:p>
            <a:endParaRPr lang="en-US" dirty="0"/>
          </a:p>
        </p:txBody>
      </p:sp>
      <p:sp>
        <p:nvSpPr>
          <p:cNvPr id="5" name="TextBox 4"/>
          <p:cNvSpPr txBox="1"/>
          <p:nvPr/>
        </p:nvSpPr>
        <p:spPr>
          <a:xfrm>
            <a:off x="315532" y="1371600"/>
            <a:ext cx="8267700" cy="313932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latin typeface="+mn-lt"/>
              </a:rPr>
              <a:t>Redact the social security number on death certificates</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Fees:</a:t>
            </a:r>
          </a:p>
          <a:p>
            <a:pPr marL="742950" lvl="1" indent="-285750">
              <a:buFont typeface="Arial" panose="020B0604020202020204" pitchFamily="34" charset="0"/>
              <a:buChar char="•"/>
            </a:pPr>
            <a:r>
              <a:rPr lang="en-US" dirty="0">
                <a:latin typeface="+mn-lt"/>
              </a:rPr>
              <a:t>There is no fee for white copies of birth or death certificates</a:t>
            </a:r>
          </a:p>
          <a:p>
            <a:pPr marL="742950" lvl="1" indent="-285750">
              <a:buFont typeface="Arial" panose="020B0604020202020204" pitchFamily="34" charset="0"/>
              <a:buChar char="•"/>
            </a:pPr>
            <a:r>
              <a:rPr lang="en-US" dirty="0">
                <a:latin typeface="+mn-lt"/>
              </a:rPr>
              <a:t>Police, Probation, Federal Agencies must pay for certified copies</a:t>
            </a:r>
          </a:p>
          <a:p>
            <a:pPr lvl="1"/>
            <a:endParaRPr lang="en-US" dirty="0">
              <a:latin typeface="+mn-lt"/>
            </a:endParaRPr>
          </a:p>
          <a:p>
            <a:pPr marL="742950" lvl="1" indent="-285750">
              <a:buFont typeface="Arial" panose="020B0604020202020204" pitchFamily="34" charset="0"/>
              <a:buChar char="•"/>
            </a:pPr>
            <a:r>
              <a:rPr lang="en-US" dirty="0">
                <a:latin typeface="+mn-lt"/>
              </a:rPr>
              <a:t>There is no fee for white or certified copies for:</a:t>
            </a:r>
          </a:p>
          <a:p>
            <a:pPr marL="1200150" lvl="2" indent="-285750">
              <a:buFont typeface="Arial" panose="020B0604020202020204" pitchFamily="34" charset="0"/>
              <a:buChar char="•"/>
            </a:pPr>
            <a:r>
              <a:rPr lang="en-US" dirty="0">
                <a:latin typeface="+mn-lt"/>
              </a:rPr>
              <a:t>Attorney General</a:t>
            </a:r>
          </a:p>
          <a:p>
            <a:pPr marL="1200150" lvl="2" indent="-285750">
              <a:buFont typeface="Arial" panose="020B0604020202020204" pitchFamily="34" charset="0"/>
              <a:buChar char="•"/>
            </a:pPr>
            <a:r>
              <a:rPr lang="en-US" dirty="0">
                <a:latin typeface="+mn-lt"/>
              </a:rPr>
              <a:t>Solicitor General</a:t>
            </a:r>
          </a:p>
          <a:p>
            <a:pPr marL="1200150" lvl="2" indent="-285750">
              <a:buFont typeface="Arial" panose="020B0604020202020204" pitchFamily="34" charset="0"/>
              <a:buChar char="•"/>
            </a:pPr>
            <a:r>
              <a:rPr lang="en-US" dirty="0">
                <a:latin typeface="+mn-lt"/>
              </a:rPr>
              <a:t>District Attorney</a:t>
            </a:r>
            <a:endParaRPr lang="en-US" i="1" dirty="0">
              <a:latin typeface="+mn-lt"/>
            </a:endParaRPr>
          </a:p>
        </p:txBody>
      </p:sp>
      <p:sp>
        <p:nvSpPr>
          <p:cNvPr id="6" name="TextBox 5"/>
          <p:cNvSpPr txBox="1"/>
          <p:nvPr/>
        </p:nvSpPr>
        <p:spPr>
          <a:xfrm>
            <a:off x="1071983" y="4838700"/>
            <a:ext cx="6754798" cy="923330"/>
          </a:xfrm>
          <a:prstGeom prst="rect">
            <a:avLst/>
          </a:prstGeom>
          <a:noFill/>
        </p:spPr>
        <p:txBody>
          <a:bodyPr wrap="none" rtlCol="0">
            <a:spAutoFit/>
          </a:bodyPr>
          <a:lstStyle/>
          <a:p>
            <a:r>
              <a:rPr lang="en-US" i="1" dirty="0">
                <a:latin typeface="+mn-lt"/>
              </a:rPr>
              <a:t>*Please call the State Office if you are unsure of an agency’s status.</a:t>
            </a:r>
          </a:p>
          <a:p>
            <a:endParaRPr lang="en-US" dirty="0"/>
          </a:p>
          <a:p>
            <a:pPr algn="ctr"/>
            <a:r>
              <a:rPr lang="en-US" dirty="0">
                <a:latin typeface="+mn-lt"/>
              </a:rPr>
              <a:t>See 511-1-3-.33 Disclosure of Records.</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33</a:t>
            </a:fld>
            <a:endParaRPr lang="en-US" dirty="0"/>
          </a:p>
        </p:txBody>
      </p:sp>
    </p:spTree>
    <p:extLst>
      <p:ext uri="{BB962C8B-B14F-4D97-AF65-F5344CB8AC3E}">
        <p14:creationId xmlns:p14="http://schemas.microsoft.com/office/powerpoint/2010/main" val="88661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289898"/>
            <a:ext cx="9144000" cy="769441"/>
          </a:xfrm>
          <a:prstGeom prst="rect">
            <a:avLst/>
          </a:prstGeom>
          <a:noFill/>
        </p:spPr>
        <p:txBody>
          <a:bodyPr wrap="square" rtlCol="0">
            <a:spAutoFit/>
          </a:bodyPr>
          <a:lstStyle/>
          <a:p>
            <a:pPr algn="ctr"/>
            <a:r>
              <a:rPr lang="en-US" sz="4400" dirty="0">
                <a:latin typeface="+mj-lt"/>
              </a:rPr>
              <a:t>VETERAN REQUESTS</a:t>
            </a:r>
          </a:p>
        </p:txBody>
      </p:sp>
      <p:sp>
        <p:nvSpPr>
          <p:cNvPr id="4" name="TextBox 3"/>
          <p:cNvSpPr txBox="1"/>
          <p:nvPr/>
        </p:nvSpPr>
        <p:spPr>
          <a:xfrm>
            <a:off x="623248" y="1531726"/>
            <a:ext cx="7924800" cy="2031325"/>
          </a:xfrm>
          <a:prstGeom prst="rect">
            <a:avLst/>
          </a:prstGeom>
          <a:noFill/>
        </p:spPr>
        <p:txBody>
          <a:bodyPr wrap="square" rtlCol="0">
            <a:spAutoFit/>
          </a:bodyPr>
          <a:lstStyle/>
          <a:p>
            <a:r>
              <a:rPr lang="en-US" dirty="0">
                <a:latin typeface="+mn-lt"/>
              </a:rPr>
              <a:t>A veteran is defined as any person, who </a:t>
            </a:r>
            <a:r>
              <a:rPr lang="en-US" b="1" u="sng" dirty="0">
                <a:latin typeface="+mn-lt"/>
              </a:rPr>
              <a:t>served honorably </a:t>
            </a:r>
            <a:r>
              <a:rPr lang="en-US" dirty="0">
                <a:latin typeface="+mn-lt"/>
              </a:rPr>
              <a:t>on active duty in the armed forces of the United States. Active duty military personnel are not veterans. </a:t>
            </a:r>
            <a:r>
              <a:rPr lang="en-US" i="1" dirty="0">
                <a:latin typeface="+mn-lt"/>
              </a:rPr>
              <a:t>Please note that discharge status is found on the veterans DD214. </a:t>
            </a:r>
          </a:p>
          <a:p>
            <a:endParaRPr lang="en-US" i="1" dirty="0"/>
          </a:p>
          <a:p>
            <a:endParaRPr lang="en-US" dirty="0">
              <a:latin typeface="+mn-lt"/>
            </a:endParaRPr>
          </a:p>
          <a:p>
            <a:endParaRPr lang="en-US" dirty="0"/>
          </a:p>
          <a:p>
            <a:endParaRPr lang="en-US" dirty="0"/>
          </a:p>
        </p:txBody>
      </p:sp>
      <p:sp>
        <p:nvSpPr>
          <p:cNvPr id="5" name="TextBox 4"/>
          <p:cNvSpPr txBox="1"/>
          <p:nvPr/>
        </p:nvSpPr>
        <p:spPr>
          <a:xfrm>
            <a:off x="304800" y="2476500"/>
            <a:ext cx="8763000"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Requests for vital records of veterans may be fulfilled free of charge when requested by the veterans, their dependents, the Department of VA or veterans’ organizations.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Such records include marital, birth, divorce or death. There is no restriction on the amount of records that can be requested. </a:t>
            </a:r>
            <a:r>
              <a:rPr lang="en-US" u="sng" dirty="0">
                <a:latin typeface="+mn-lt"/>
              </a:rPr>
              <a:t>However, use your better judgement when issuing birth records. Birth records are breeder documents.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The requested record is restricted to the veteran named on the certificate and not members of the veteran’s family. </a:t>
            </a:r>
          </a:p>
          <a:p>
            <a:endParaRPr lang="en-US" dirty="0">
              <a:latin typeface="+mn-lt"/>
            </a:endParaRPr>
          </a:p>
          <a:p>
            <a:pPr algn="ctr"/>
            <a:r>
              <a:rPr lang="en-US" dirty="0">
                <a:latin typeface="+mn-lt"/>
              </a:rPr>
              <a:t>See 511-1-3-.33 Disclosure of Records.</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34</a:t>
            </a:fld>
            <a:endParaRPr lang="en-US" dirty="0"/>
          </a:p>
        </p:txBody>
      </p:sp>
    </p:spTree>
    <p:extLst>
      <p:ext uri="{BB962C8B-B14F-4D97-AF65-F5344CB8AC3E}">
        <p14:creationId xmlns:p14="http://schemas.microsoft.com/office/powerpoint/2010/main" val="475941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76" y="304800"/>
            <a:ext cx="9144000" cy="769441"/>
          </a:xfrm>
          <a:prstGeom prst="rect">
            <a:avLst/>
          </a:prstGeom>
          <a:noFill/>
        </p:spPr>
        <p:txBody>
          <a:bodyPr wrap="square" rtlCol="0">
            <a:spAutoFit/>
          </a:bodyPr>
          <a:lstStyle/>
          <a:p>
            <a:pPr algn="ctr"/>
            <a:r>
              <a:rPr lang="en-US" sz="4400" dirty="0">
                <a:latin typeface="+mj-lt"/>
              </a:rPr>
              <a:t>VETERAN REQUESTS</a:t>
            </a:r>
          </a:p>
        </p:txBody>
      </p:sp>
      <p:sp>
        <p:nvSpPr>
          <p:cNvPr id="4" name="TextBox 3"/>
          <p:cNvSpPr txBox="1"/>
          <p:nvPr/>
        </p:nvSpPr>
        <p:spPr>
          <a:xfrm>
            <a:off x="609600" y="1529580"/>
            <a:ext cx="7924800" cy="369332"/>
          </a:xfrm>
          <a:prstGeom prst="rect">
            <a:avLst/>
          </a:prstGeom>
          <a:noFill/>
        </p:spPr>
        <p:txBody>
          <a:bodyPr wrap="square" rtlCol="0">
            <a:spAutoFit/>
          </a:bodyPr>
          <a:lstStyle/>
          <a:p>
            <a:endParaRPr lang="en-US" dirty="0"/>
          </a:p>
        </p:txBody>
      </p:sp>
      <p:sp>
        <p:nvSpPr>
          <p:cNvPr id="5" name="TextBox 4"/>
          <p:cNvSpPr txBox="1"/>
          <p:nvPr/>
        </p:nvSpPr>
        <p:spPr>
          <a:xfrm>
            <a:off x="291152" y="1828800"/>
            <a:ext cx="8852848" cy="4093428"/>
          </a:xfrm>
          <a:prstGeom prst="rect">
            <a:avLst/>
          </a:prstGeom>
          <a:noFill/>
        </p:spPr>
        <p:txBody>
          <a:bodyPr wrap="square" rtlCol="0">
            <a:spAutoFit/>
          </a:bodyPr>
          <a:lstStyle/>
          <a:p>
            <a:r>
              <a:rPr lang="en-US" sz="2000" dirty="0">
                <a:latin typeface="+mn-lt"/>
              </a:rPr>
              <a:t>Record may be requested in writing or by completing the request for search of birth form found on the DPH website.</a:t>
            </a:r>
          </a:p>
          <a:p>
            <a:endParaRPr lang="en-US" sz="2000" dirty="0">
              <a:latin typeface="+mn-lt"/>
            </a:endParaRPr>
          </a:p>
          <a:p>
            <a:r>
              <a:rPr lang="en-US" sz="2000" dirty="0">
                <a:latin typeface="+mn-lt"/>
              </a:rPr>
              <a:t>Requirements for veteran’s death certificate:</a:t>
            </a:r>
          </a:p>
          <a:p>
            <a:endParaRPr lang="en-US" sz="2000" dirty="0">
              <a:latin typeface="+mn-lt"/>
            </a:endParaRPr>
          </a:p>
          <a:p>
            <a:pPr marL="285750" indent="-285750">
              <a:buFont typeface="Arial" panose="020B0604020202020204" pitchFamily="34" charset="0"/>
              <a:buChar char="•"/>
            </a:pPr>
            <a:r>
              <a:rPr lang="en-US" sz="2000" dirty="0">
                <a:latin typeface="+mn-lt"/>
              </a:rPr>
              <a:t>Proof of decedent's veteran status</a:t>
            </a:r>
          </a:p>
          <a:p>
            <a:pPr marL="742950" lvl="1" indent="-285750">
              <a:buFont typeface="Arial" panose="020B0604020202020204" pitchFamily="34" charset="0"/>
              <a:buChar char="•"/>
            </a:pPr>
            <a:r>
              <a:rPr lang="en-US" sz="2000" dirty="0">
                <a:latin typeface="+mn-lt"/>
              </a:rPr>
              <a:t>DD214, </a:t>
            </a:r>
          </a:p>
          <a:p>
            <a:pPr marL="742950" lvl="1" indent="-285750">
              <a:buFont typeface="Arial" panose="020B0604020202020204" pitchFamily="34" charset="0"/>
              <a:buChar char="•"/>
            </a:pPr>
            <a:r>
              <a:rPr lang="en-US" sz="2000" dirty="0">
                <a:latin typeface="+mn-lt"/>
              </a:rPr>
              <a:t>photocopy of military or a retiree ID card, or letter of verification from the Veterans Administration</a:t>
            </a:r>
          </a:p>
          <a:p>
            <a:endParaRPr lang="en-US" sz="2000" dirty="0">
              <a:latin typeface="+mn-lt"/>
            </a:endParaRPr>
          </a:p>
          <a:p>
            <a:pPr marL="285750" indent="-285750">
              <a:buFont typeface="Arial" panose="020B0604020202020204" pitchFamily="34" charset="0"/>
              <a:buChar char="•"/>
            </a:pPr>
            <a:r>
              <a:rPr lang="en-US" sz="2000" dirty="0">
                <a:latin typeface="+mn-lt"/>
              </a:rPr>
              <a:t>Copy of government-issued picture ID card of requestor</a:t>
            </a:r>
          </a:p>
          <a:p>
            <a:endParaRPr lang="en-US" sz="2000" dirty="0">
              <a:latin typeface="+mn-lt"/>
            </a:endParaRPr>
          </a:p>
          <a:p>
            <a:pPr algn="ctr"/>
            <a:r>
              <a:rPr lang="en-US" sz="2000" i="1" dirty="0">
                <a:latin typeface="+mn-lt"/>
              </a:rPr>
              <a:t>Please refer to O.C.G.A. 38-1-1 (2010) for additional information.</a:t>
            </a: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35</a:t>
            </a:fld>
            <a:endParaRPr lang="en-US" dirty="0"/>
          </a:p>
        </p:txBody>
      </p:sp>
    </p:spTree>
    <p:extLst>
      <p:ext uri="{BB962C8B-B14F-4D97-AF65-F5344CB8AC3E}">
        <p14:creationId xmlns:p14="http://schemas.microsoft.com/office/powerpoint/2010/main" val="73845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876300" y="2286000"/>
            <a:ext cx="7620000" cy="2628900"/>
          </a:xfrm>
          <a:prstGeom prst="rect">
            <a:avLst/>
          </a:prstGeom>
        </p:spPr>
        <p:txBody>
          <a:bodyPr vert="horz" lIns="91440" tIns="45720" rIns="91440" bIns="45720" rtlCol="0" anchor="ctr">
            <a:normAutofit fontScale="97500"/>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r>
              <a:rPr lang="en-US" sz="4500" b="1" dirty="0">
                <a:latin typeface="+mn-lt"/>
                <a:cs typeface="Arial" panose="020B0604020202020204" pitchFamily="34" charset="0"/>
              </a:rPr>
              <a:t>Mentimeter Questions</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36</a:t>
            </a:fld>
            <a:endParaRPr lang="en-US" dirty="0"/>
          </a:p>
        </p:txBody>
      </p:sp>
    </p:spTree>
    <p:extLst>
      <p:ext uri="{BB962C8B-B14F-4D97-AF65-F5344CB8AC3E}">
        <p14:creationId xmlns:p14="http://schemas.microsoft.com/office/powerpoint/2010/main" val="3821566115"/>
      </p:ext>
    </p:extLst>
  </p:cSld>
  <p:clrMapOvr>
    <a:masterClrMapping/>
  </p:clrMapOvr>
  <mc:AlternateContent xmlns:mc="http://schemas.openxmlformats.org/markup-compatibility/2006" xmlns:p14="http://schemas.microsoft.com/office/powerpoint/2010/main">
    <mc:Choice Requires="p14">
      <p:transition spd="med" p14:dur="700" advClick="0" advTm="13321">
        <p:fade/>
      </p:transition>
    </mc:Choice>
    <mc:Fallback xmlns="">
      <p:transition spd="med" advClick="0" advTm="13321">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0300"/>
            <a:ext cx="7848600" cy="1676400"/>
          </a:xfrm>
        </p:spPr>
        <p:txBody>
          <a:bodyPr>
            <a:normAutofit/>
          </a:bodyPr>
          <a:lstStyle/>
          <a:p>
            <a:br>
              <a:rPr lang="en-US" dirty="0"/>
            </a:br>
            <a:r>
              <a:rPr lang="en-US" b="1" dirty="0"/>
              <a:t>Fee and Issuance Reports</a:t>
            </a:r>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37</a:t>
            </a:fld>
            <a:endParaRPr lang="en-US" dirty="0"/>
          </a:p>
        </p:txBody>
      </p:sp>
    </p:spTree>
    <p:extLst>
      <p:ext uri="{BB962C8B-B14F-4D97-AF65-F5344CB8AC3E}">
        <p14:creationId xmlns:p14="http://schemas.microsoft.com/office/powerpoint/2010/main" val="3553026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Module, New Reports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5875" y="2693677"/>
            <a:ext cx="2143125" cy="2143125"/>
          </a:xfrm>
        </p:spPr>
      </p:pic>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844"/>
          <a:stretch/>
        </p:blipFill>
        <p:spPr>
          <a:xfrm>
            <a:off x="5715000" y="3488387"/>
            <a:ext cx="2454362" cy="1348415"/>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101835"/>
            <a:ext cx="2286000" cy="2189988"/>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38</a:t>
            </a:fld>
            <a:endParaRPr lang="en-US" dirty="0"/>
          </a:p>
        </p:txBody>
      </p:sp>
    </p:spTree>
    <p:extLst>
      <p:ext uri="{BB962C8B-B14F-4D97-AF65-F5344CB8AC3E}">
        <p14:creationId xmlns:p14="http://schemas.microsoft.com/office/powerpoint/2010/main" val="485854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Recommended Reports</a:t>
            </a:r>
          </a:p>
        </p:txBody>
      </p:sp>
      <p:sp>
        <p:nvSpPr>
          <p:cNvPr id="3" name="Content Placeholder 2"/>
          <p:cNvSpPr>
            <a:spLocks noGrp="1"/>
          </p:cNvSpPr>
          <p:nvPr>
            <p:ph idx="1"/>
          </p:nvPr>
        </p:nvSpPr>
        <p:spPr/>
        <p:txBody>
          <a:bodyPr/>
          <a:lstStyle/>
          <a:p>
            <a:r>
              <a:rPr lang="en-US" dirty="0"/>
              <a:t>Revenue Summary Report</a:t>
            </a:r>
          </a:p>
          <a:p>
            <a:pPr lvl="1"/>
            <a:r>
              <a:rPr lang="en-US" dirty="0"/>
              <a:t>High-level overview of revenue and source</a:t>
            </a:r>
          </a:p>
          <a:p>
            <a:pPr lvl="1"/>
            <a:endParaRPr lang="en-US" dirty="0"/>
          </a:p>
          <a:p>
            <a:r>
              <a:rPr lang="en-US" dirty="0"/>
              <a:t>Issuance and Activity History Report</a:t>
            </a:r>
          </a:p>
          <a:p>
            <a:pPr lvl="1"/>
            <a:r>
              <a:rPr lang="en-US" dirty="0"/>
              <a:t>Detailed information on every completed transaction</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2A0814E-2EE3-48F4-8AE3-D389FBC2A6A9}" type="slidenum">
              <a:rPr lang="en-US" smtClean="0"/>
              <a:t>39</a:t>
            </a:fld>
            <a:endParaRPr lang="en-US"/>
          </a:p>
        </p:txBody>
      </p:sp>
    </p:spTree>
    <p:extLst>
      <p:ext uri="{BB962C8B-B14F-4D97-AF65-F5344CB8AC3E}">
        <p14:creationId xmlns:p14="http://schemas.microsoft.com/office/powerpoint/2010/main" val="3586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Before a NOF is generated…</a:t>
            </a:r>
          </a:p>
        </p:txBody>
      </p:sp>
      <p:sp>
        <p:nvSpPr>
          <p:cNvPr id="4" name="Content Placeholder 3"/>
          <p:cNvSpPr>
            <a:spLocks noGrp="1"/>
          </p:cNvSpPr>
          <p:nvPr>
            <p:ph sz="half" idx="1"/>
          </p:nvPr>
        </p:nvSpPr>
        <p:spPr>
          <a:xfrm>
            <a:off x="609600" y="2057400"/>
            <a:ext cx="8229600" cy="3657599"/>
          </a:xfrm>
        </p:spPr>
        <p:txBody>
          <a:bodyPr>
            <a:normAutofit/>
          </a:bodyPr>
          <a:lstStyle/>
          <a:p>
            <a:pPr>
              <a:lnSpc>
                <a:spcPct val="150000"/>
              </a:lnSpc>
            </a:pPr>
            <a:r>
              <a:rPr lang="en-US" dirty="0"/>
              <a:t>We may contact the county for additional information</a:t>
            </a:r>
          </a:p>
          <a:p>
            <a:pPr>
              <a:lnSpc>
                <a:spcPct val="150000"/>
              </a:lnSpc>
            </a:pPr>
            <a:r>
              <a:rPr lang="en-US" dirty="0"/>
              <a:t>Extensive search by Records Management is conducted</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4</a:t>
            </a:fld>
            <a:endParaRPr lang="en-US" dirty="0"/>
          </a:p>
        </p:txBody>
      </p:sp>
    </p:spTree>
    <p:extLst>
      <p:ext uri="{BB962C8B-B14F-4D97-AF65-F5344CB8AC3E}">
        <p14:creationId xmlns:p14="http://schemas.microsoft.com/office/powerpoint/2010/main" val="568731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Summary Report</a:t>
            </a:r>
          </a:p>
        </p:txBody>
      </p:sp>
      <p:pic>
        <p:nvPicPr>
          <p:cNvPr id="7" name="Picture 6"/>
          <p:cNvPicPr>
            <a:picLocks noChangeAspect="1"/>
          </p:cNvPicPr>
          <p:nvPr/>
        </p:nvPicPr>
        <p:blipFill rotWithShape="1">
          <a:blip r:embed="rId2"/>
          <a:srcRect l="36959" t="40989" r="36825" b="34937"/>
          <a:stretch/>
        </p:blipFill>
        <p:spPr>
          <a:xfrm>
            <a:off x="628650" y="2125266"/>
            <a:ext cx="5308462" cy="2640549"/>
          </a:xfrm>
          <a:prstGeom prst="rect">
            <a:avLst/>
          </a:prstGeom>
        </p:spPr>
      </p:pic>
      <p:sp>
        <p:nvSpPr>
          <p:cNvPr id="5" name="Rectangle 4"/>
          <p:cNvSpPr/>
          <p:nvPr/>
        </p:nvSpPr>
        <p:spPr>
          <a:xfrm>
            <a:off x="772297" y="3530558"/>
            <a:ext cx="1278925" cy="205817"/>
          </a:xfrm>
          <a:prstGeom prst="rect">
            <a:avLst/>
          </a:prstGeom>
          <a:solidFill>
            <a:srgbClr val="E1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21120" y="2433137"/>
            <a:ext cx="2038865" cy="1200329"/>
          </a:xfrm>
          <a:prstGeom prst="rect">
            <a:avLst/>
          </a:prstGeom>
          <a:noFill/>
        </p:spPr>
        <p:txBody>
          <a:bodyPr wrap="square" rtlCol="0">
            <a:spAutoFit/>
          </a:bodyPr>
          <a:lstStyle/>
          <a:p>
            <a:r>
              <a:rPr lang="en-US" dirty="0">
                <a:latin typeface="+mn-lt"/>
              </a:rPr>
              <a:t>Can be run for long periods of time, several months or years</a:t>
            </a:r>
          </a:p>
        </p:txBody>
      </p:sp>
      <p:sp>
        <p:nvSpPr>
          <p:cNvPr id="9" name="Right Arrow 8"/>
          <p:cNvSpPr/>
          <p:nvPr/>
        </p:nvSpPr>
        <p:spPr>
          <a:xfrm rot="10800000">
            <a:off x="4324865" y="2989692"/>
            <a:ext cx="1760838" cy="259492"/>
          </a:xfrm>
          <a:prstGeom prst="rightArrow">
            <a:avLst>
              <a:gd name="adj1" fmla="val 35714"/>
              <a:gd name="adj2" fmla="val 5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03948" y="4013374"/>
            <a:ext cx="2038865" cy="646331"/>
          </a:xfrm>
          <a:prstGeom prst="rect">
            <a:avLst/>
          </a:prstGeom>
          <a:noFill/>
        </p:spPr>
        <p:txBody>
          <a:bodyPr wrap="square" rtlCol="0">
            <a:spAutoFit/>
          </a:bodyPr>
          <a:lstStyle/>
          <a:p>
            <a:r>
              <a:rPr lang="en-US" dirty="0">
                <a:latin typeface="+mn-lt"/>
              </a:rPr>
              <a:t>Recommend PDF format</a:t>
            </a:r>
          </a:p>
        </p:txBody>
      </p:sp>
      <p:sp>
        <p:nvSpPr>
          <p:cNvPr id="12" name="Right Arrow 11"/>
          <p:cNvSpPr/>
          <p:nvPr/>
        </p:nvSpPr>
        <p:spPr>
          <a:xfrm rot="10800000">
            <a:off x="3212757" y="3753881"/>
            <a:ext cx="2872946" cy="259492"/>
          </a:xfrm>
          <a:prstGeom prst="rightArrow">
            <a:avLst>
              <a:gd name="adj1" fmla="val 35714"/>
              <a:gd name="adj2" fmla="val 5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2A0814E-2EE3-48F4-8AE3-D389FBC2A6A9}" type="slidenum">
              <a:rPr lang="en-US" smtClean="0"/>
              <a:t>40</a:t>
            </a:fld>
            <a:endParaRPr lang="en-US"/>
          </a:p>
        </p:txBody>
      </p:sp>
    </p:spTree>
    <p:extLst>
      <p:ext uri="{BB962C8B-B14F-4D97-AF65-F5344CB8AC3E}">
        <p14:creationId xmlns:p14="http://schemas.microsoft.com/office/powerpoint/2010/main" val="3495094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Summary Report</a:t>
            </a:r>
          </a:p>
        </p:txBody>
      </p:sp>
      <p:sp>
        <p:nvSpPr>
          <p:cNvPr id="5" name="Rectangle 4"/>
          <p:cNvSpPr/>
          <p:nvPr/>
        </p:nvSpPr>
        <p:spPr>
          <a:xfrm>
            <a:off x="1921476" y="2797261"/>
            <a:ext cx="753762" cy="12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98357" y="2500699"/>
            <a:ext cx="871151" cy="12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rotWithShape="1">
          <a:blip r:embed="rId2"/>
          <a:srcRect l="32269" t="35097" r="20240" b="13220"/>
          <a:stretch/>
        </p:blipFill>
        <p:spPr>
          <a:xfrm>
            <a:off x="1152353" y="1676400"/>
            <a:ext cx="6839294" cy="4076700"/>
          </a:xfrm>
          <a:prstGeom prst="rect">
            <a:avLst/>
          </a:prstGeom>
        </p:spPr>
      </p:pic>
      <p:sp>
        <p:nvSpPr>
          <p:cNvPr id="3" name="Slide Number Placeholder 2"/>
          <p:cNvSpPr>
            <a:spLocks noGrp="1"/>
          </p:cNvSpPr>
          <p:nvPr>
            <p:ph type="sldNum" sz="quarter" idx="12"/>
          </p:nvPr>
        </p:nvSpPr>
        <p:spPr/>
        <p:txBody>
          <a:bodyPr/>
          <a:lstStyle/>
          <a:p>
            <a:fld id="{A2A0814E-2EE3-48F4-8AE3-D389FBC2A6A9}" type="slidenum">
              <a:rPr lang="en-US" smtClean="0"/>
              <a:t>41</a:t>
            </a:fld>
            <a:endParaRPr lang="en-US"/>
          </a:p>
        </p:txBody>
      </p:sp>
    </p:spTree>
    <p:extLst>
      <p:ext uri="{BB962C8B-B14F-4D97-AF65-F5344CB8AC3E}">
        <p14:creationId xmlns:p14="http://schemas.microsoft.com/office/powerpoint/2010/main" val="192225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Issuance and Activity History Report</a:t>
            </a:r>
          </a:p>
        </p:txBody>
      </p:sp>
      <p:pic>
        <p:nvPicPr>
          <p:cNvPr id="4" name="Content Placeholder 3"/>
          <p:cNvPicPr>
            <a:picLocks noGrp="1" noChangeAspect="1"/>
          </p:cNvPicPr>
          <p:nvPr>
            <p:ph idx="1"/>
          </p:nvPr>
        </p:nvPicPr>
        <p:blipFill rotWithShape="1">
          <a:blip r:embed="rId2"/>
          <a:srcRect l="36874" t="34150" r="36873" b="28365"/>
          <a:stretch/>
        </p:blipFill>
        <p:spPr>
          <a:xfrm>
            <a:off x="628651" y="2125267"/>
            <a:ext cx="3682313" cy="2848040"/>
          </a:xfrm>
          <a:prstGeom prst="rect">
            <a:avLst/>
          </a:prstGeom>
        </p:spPr>
      </p:pic>
      <p:sp>
        <p:nvSpPr>
          <p:cNvPr id="5" name="Rectangle 4"/>
          <p:cNvSpPr/>
          <p:nvPr/>
        </p:nvSpPr>
        <p:spPr>
          <a:xfrm>
            <a:off x="759941" y="3013504"/>
            <a:ext cx="797011" cy="135925"/>
          </a:xfrm>
          <a:prstGeom prst="rect">
            <a:avLst/>
          </a:prstGeom>
          <a:solidFill>
            <a:srgbClr val="FA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3218936" y="2557205"/>
            <a:ext cx="1760838" cy="259492"/>
          </a:xfrm>
          <a:prstGeom prst="rightArrow">
            <a:avLst>
              <a:gd name="adj1" fmla="val 35714"/>
              <a:gd name="adj2" fmla="val 5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62600" y="1907442"/>
            <a:ext cx="2496065" cy="1477328"/>
          </a:xfrm>
          <a:prstGeom prst="rect">
            <a:avLst/>
          </a:prstGeom>
          <a:noFill/>
        </p:spPr>
        <p:txBody>
          <a:bodyPr wrap="square" rtlCol="0">
            <a:spAutoFit/>
          </a:bodyPr>
          <a:lstStyle/>
          <a:p>
            <a:r>
              <a:rPr lang="en-US" dirty="0">
                <a:latin typeface="+mn-lt"/>
              </a:rPr>
              <a:t>Recommend no more than a few months. Every transaction and every certificate copy will get a separate row. </a:t>
            </a:r>
          </a:p>
        </p:txBody>
      </p:sp>
      <p:sp>
        <p:nvSpPr>
          <p:cNvPr id="8" name="TextBox 7"/>
          <p:cNvSpPr txBox="1"/>
          <p:nvPr/>
        </p:nvSpPr>
        <p:spPr>
          <a:xfrm>
            <a:off x="5562600" y="3581743"/>
            <a:ext cx="2496065" cy="1477328"/>
          </a:xfrm>
          <a:prstGeom prst="rect">
            <a:avLst/>
          </a:prstGeom>
          <a:noFill/>
        </p:spPr>
        <p:txBody>
          <a:bodyPr wrap="square" rtlCol="0">
            <a:spAutoFit/>
          </a:bodyPr>
          <a:lstStyle/>
          <a:p>
            <a:r>
              <a:rPr lang="en-US" dirty="0">
                <a:latin typeface="+mn-lt"/>
              </a:rPr>
              <a:t>Report produces a lot of rows. Recommend Excel to allow sorting and filtering of the data</a:t>
            </a:r>
          </a:p>
        </p:txBody>
      </p:sp>
      <p:sp>
        <p:nvSpPr>
          <p:cNvPr id="9" name="Right Arrow 8"/>
          <p:cNvSpPr/>
          <p:nvPr/>
        </p:nvSpPr>
        <p:spPr>
          <a:xfrm rot="10800000">
            <a:off x="1816443" y="4060915"/>
            <a:ext cx="3163331" cy="259492"/>
          </a:xfrm>
          <a:prstGeom prst="rightArrow">
            <a:avLst>
              <a:gd name="adj1" fmla="val 35714"/>
              <a:gd name="adj2" fmla="val 5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2A0814E-2EE3-48F4-8AE3-D389FBC2A6A9}" type="slidenum">
              <a:rPr lang="en-US" smtClean="0"/>
              <a:t>42</a:t>
            </a:fld>
            <a:endParaRPr lang="en-US"/>
          </a:p>
        </p:txBody>
      </p:sp>
    </p:spTree>
    <p:extLst>
      <p:ext uri="{BB962C8B-B14F-4D97-AF65-F5344CB8AC3E}">
        <p14:creationId xmlns:p14="http://schemas.microsoft.com/office/powerpoint/2010/main" val="3927054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r>
              <a:rPr lang="en-US" b="1" dirty="0"/>
              <a:t>Birth and Death Matching</a:t>
            </a:r>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43</a:t>
            </a:fld>
            <a:endParaRPr lang="en-US" dirty="0"/>
          </a:p>
        </p:txBody>
      </p:sp>
    </p:spTree>
    <p:extLst>
      <p:ext uri="{BB962C8B-B14F-4D97-AF65-F5344CB8AC3E}">
        <p14:creationId xmlns:p14="http://schemas.microsoft.com/office/powerpoint/2010/main" val="215834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333500"/>
          </a:xfrm>
        </p:spPr>
        <p:txBody>
          <a:bodyPr>
            <a:normAutofit fontScale="90000"/>
          </a:bodyPr>
          <a:lstStyle/>
          <a:p>
            <a:br>
              <a:rPr lang="en-US" sz="3100" dirty="0"/>
            </a:br>
            <a:r>
              <a:rPr lang="en-US" sz="3100" dirty="0"/>
              <a:t>GA Code 31-10-30 Matching of birth and death certificates</a:t>
            </a:r>
            <a:br>
              <a:rPr lang="en-US" dirty="0"/>
            </a:br>
            <a:endParaRPr lang="en-US" dirty="0"/>
          </a:p>
        </p:txBody>
      </p:sp>
      <p:sp>
        <p:nvSpPr>
          <p:cNvPr id="3" name="Content Placeholder 2"/>
          <p:cNvSpPr>
            <a:spLocks noGrp="1"/>
          </p:cNvSpPr>
          <p:nvPr>
            <p:ph idx="1"/>
          </p:nvPr>
        </p:nvSpPr>
        <p:spPr>
          <a:xfrm>
            <a:off x="419100" y="2247900"/>
            <a:ext cx="8267700" cy="3505200"/>
          </a:xfrm>
        </p:spPr>
        <p:txBody>
          <a:bodyPr>
            <a:normAutofit/>
          </a:bodyPr>
          <a:lstStyle/>
          <a:p>
            <a:pPr marL="0" indent="0">
              <a:buNone/>
            </a:pPr>
            <a:r>
              <a:rPr lang="en-US" sz="2400" dirty="0"/>
              <a:t>(a) To protect the integrity of vital records and to prevent the fraudulent use of birth certificates of deceased persons, the state registrar  is  authorized  to  match  birth  and  death  certificates,  in  accordance  with  written  standards  promulgated  by  the  state registrar to prove beyond a reasonable doubt the fact of death and to post the facts of death to the appropriate birth certificate and index. Copies issued from birth certificates marked deceased shall be similarly marked.</a:t>
            </a:r>
          </a:p>
          <a:p>
            <a:pPr marL="0" indent="0">
              <a:buNone/>
            </a:pPr>
            <a:endParaRPr lang="en-US" dirty="0"/>
          </a:p>
        </p:txBody>
      </p:sp>
      <p:sp>
        <p:nvSpPr>
          <p:cNvPr id="4" name="Slide Number Placeholder 3"/>
          <p:cNvSpPr>
            <a:spLocks noGrp="1"/>
          </p:cNvSpPr>
          <p:nvPr>
            <p:ph type="sldNum" sz="quarter" idx="12"/>
          </p:nvPr>
        </p:nvSpPr>
        <p:spPr/>
        <p:txBody>
          <a:bodyPr/>
          <a:lstStyle/>
          <a:p>
            <a:fld id="{A2A0814E-2EE3-48F4-8AE3-D389FBC2A6A9}" type="slidenum">
              <a:rPr lang="en-US" smtClean="0"/>
              <a:t>44</a:t>
            </a:fld>
            <a:endParaRPr lang="en-US"/>
          </a:p>
        </p:txBody>
      </p:sp>
    </p:spTree>
    <p:extLst>
      <p:ext uri="{BB962C8B-B14F-4D97-AF65-F5344CB8AC3E}">
        <p14:creationId xmlns:p14="http://schemas.microsoft.com/office/powerpoint/2010/main" val="2889468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us 4"/>
          <p:cNvSpPr/>
          <p:nvPr/>
        </p:nvSpPr>
        <p:spPr>
          <a:xfrm>
            <a:off x="4091940" y="2948940"/>
            <a:ext cx="960120" cy="960120"/>
          </a:xfrm>
          <a:prstGeom prst="mathPlus">
            <a:avLst>
              <a:gd name="adj1" fmla="val 10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normAutofit fontScale="90000"/>
          </a:bodyPr>
          <a:lstStyle/>
          <a:p>
            <a:r>
              <a:rPr lang="en-US" dirty="0"/>
              <a:t>Key Points: Fraud Prevention + Data Integrity</a:t>
            </a:r>
          </a:p>
        </p:txBody>
      </p:sp>
      <p:pic>
        <p:nvPicPr>
          <p:cNvPr id="11" name="Content Placeholder 10"/>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24282" y="2571750"/>
            <a:ext cx="3124391" cy="1508760"/>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328" y="2571750"/>
            <a:ext cx="3039874" cy="1508760"/>
          </a:xfrm>
          <a:prstGeom prst="rect">
            <a:avLst/>
          </a:prstGeom>
        </p:spPr>
      </p:pic>
      <p:sp>
        <p:nvSpPr>
          <p:cNvPr id="2" name="Slide Number Placeholder 1"/>
          <p:cNvSpPr>
            <a:spLocks noGrp="1"/>
          </p:cNvSpPr>
          <p:nvPr>
            <p:ph type="sldNum" sz="quarter" idx="12"/>
          </p:nvPr>
        </p:nvSpPr>
        <p:spPr/>
        <p:txBody>
          <a:bodyPr/>
          <a:lstStyle/>
          <a:p>
            <a:pPr>
              <a:defRPr/>
            </a:pPr>
            <a:fld id="{F57CBFF0-3E49-4BB0-8140-B8AEDF30F9E6}" type="slidenum">
              <a:rPr lang="en-US" smtClean="0"/>
              <a:pPr>
                <a:defRPr/>
              </a:pPr>
              <a:t>45</a:t>
            </a:fld>
            <a:endParaRPr lang="en-US" dirty="0"/>
          </a:p>
        </p:txBody>
      </p:sp>
    </p:spTree>
    <p:extLst>
      <p:ext uri="{BB962C8B-B14F-4D97-AF65-F5344CB8AC3E}">
        <p14:creationId xmlns:p14="http://schemas.microsoft.com/office/powerpoint/2010/main" val="2745236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495300"/>
            <a:ext cx="3868340" cy="617934"/>
          </a:xfrm>
        </p:spPr>
        <p:txBody>
          <a:bodyPr>
            <a:normAutofit/>
          </a:bodyPr>
          <a:lstStyle/>
          <a:p>
            <a:pPr algn="ctr"/>
            <a:r>
              <a:rPr lang="en-US" sz="3300" dirty="0"/>
              <a:t>Old Process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2115" y="1815704"/>
            <a:ext cx="3683794" cy="3683794"/>
          </a:xfrm>
        </p:spPr>
      </p:pic>
      <p:sp>
        <p:nvSpPr>
          <p:cNvPr id="5" name="Text Placeholder 4"/>
          <p:cNvSpPr>
            <a:spLocks noGrp="1"/>
          </p:cNvSpPr>
          <p:nvPr>
            <p:ph type="body" sz="quarter" idx="3"/>
          </p:nvPr>
        </p:nvSpPr>
        <p:spPr>
          <a:xfrm>
            <a:off x="4762500" y="571500"/>
            <a:ext cx="3887391" cy="617934"/>
          </a:xfrm>
        </p:spPr>
        <p:txBody>
          <a:bodyPr>
            <a:normAutofit/>
          </a:bodyPr>
          <a:lstStyle/>
          <a:p>
            <a:pPr algn="ctr"/>
            <a:r>
              <a:rPr lang="en-US" sz="3300" dirty="0"/>
              <a:t>New Process</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2351836"/>
            <a:ext cx="3887391" cy="2611529"/>
          </a:xfrm>
        </p:spPr>
      </p:pic>
      <p:sp>
        <p:nvSpPr>
          <p:cNvPr id="2" name="Slide Number Placeholder 1"/>
          <p:cNvSpPr>
            <a:spLocks noGrp="1"/>
          </p:cNvSpPr>
          <p:nvPr>
            <p:ph type="sldNum" sz="quarter" idx="12"/>
          </p:nvPr>
        </p:nvSpPr>
        <p:spPr/>
        <p:txBody>
          <a:bodyPr/>
          <a:lstStyle/>
          <a:p>
            <a:pPr>
              <a:defRPr/>
            </a:pPr>
            <a:fld id="{4C82FB86-571C-4FB7-A2C9-92265AC0F510}" type="slidenum">
              <a:rPr lang="en-US" smtClean="0"/>
              <a:pPr>
                <a:defRPr/>
              </a:pPr>
              <a:t>46</a:t>
            </a:fld>
            <a:endParaRPr lang="en-US" dirty="0"/>
          </a:p>
        </p:txBody>
      </p:sp>
    </p:spTree>
    <p:extLst>
      <p:ext uri="{BB962C8B-B14F-4D97-AF65-F5344CB8AC3E}">
        <p14:creationId xmlns:p14="http://schemas.microsoft.com/office/powerpoint/2010/main" val="1492698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for GAVERS?</a:t>
            </a:r>
          </a:p>
        </p:txBody>
      </p:sp>
      <p:pic>
        <p:nvPicPr>
          <p:cNvPr id="5" name="Content Placeholder 4"/>
          <p:cNvPicPr>
            <a:picLocks noGrp="1" noChangeAspect="1"/>
          </p:cNvPicPr>
          <p:nvPr>
            <p:ph sz="half" idx="1"/>
          </p:nvPr>
        </p:nvPicPr>
        <p:blipFill rotWithShape="1">
          <a:blip r:embed="rId2"/>
          <a:srcRect l="23251" t="14926" r="53537" b="47432"/>
          <a:stretch/>
        </p:blipFill>
        <p:spPr>
          <a:xfrm>
            <a:off x="563379" y="2219098"/>
            <a:ext cx="3825542" cy="3360420"/>
          </a:xfrm>
          <a:prstGeom prst="rect">
            <a:avLst/>
          </a:prstGeom>
          <a:ln>
            <a:solidFill>
              <a:schemeClr val="tx1"/>
            </a:solidFill>
          </a:ln>
        </p:spPr>
      </p:pic>
      <p:pic>
        <p:nvPicPr>
          <p:cNvPr id="6" name="Content Placeholder 5"/>
          <p:cNvPicPr>
            <a:picLocks noGrp="1" noChangeAspect="1"/>
          </p:cNvPicPr>
          <p:nvPr>
            <p:ph sz="half" idx="2"/>
          </p:nvPr>
        </p:nvPicPr>
        <p:blipFill rotWithShape="1">
          <a:blip r:embed="rId3"/>
          <a:srcRect l="11265" t="21844" r="13833" b="2808"/>
          <a:stretch/>
        </p:blipFill>
        <p:spPr>
          <a:xfrm>
            <a:off x="4572000" y="2219098"/>
            <a:ext cx="3571501" cy="3360420"/>
          </a:xfrm>
          <a:prstGeom prst="rect">
            <a:avLst/>
          </a:prstGeom>
          <a:ln>
            <a:solidFill>
              <a:schemeClr val="tx1"/>
            </a:solidFill>
          </a:ln>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47</a:t>
            </a:fld>
            <a:endParaRPr lang="en-US" dirty="0"/>
          </a:p>
        </p:txBody>
      </p:sp>
    </p:spTree>
    <p:extLst>
      <p:ext uri="{BB962C8B-B14F-4D97-AF65-F5344CB8AC3E}">
        <p14:creationId xmlns:p14="http://schemas.microsoft.com/office/powerpoint/2010/main" val="992820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Problem? Wrong Record?</a:t>
            </a:r>
          </a:p>
        </p:txBody>
      </p:sp>
      <p:sp>
        <p:nvSpPr>
          <p:cNvPr id="10" name="Content Placeholder 9"/>
          <p:cNvSpPr>
            <a:spLocks noGrp="1"/>
          </p:cNvSpPr>
          <p:nvPr>
            <p:ph idx="1"/>
          </p:nvPr>
        </p:nvSpPr>
        <p:spPr/>
        <p:txBody>
          <a:bodyPr/>
          <a:lstStyle/>
          <a:p>
            <a:endParaRPr lang="en-US" dirty="0"/>
          </a:p>
          <a:p>
            <a:endParaRPr lang="en-US" dirty="0"/>
          </a:p>
          <a:p>
            <a:endParaRPr lang="en-US" dirty="0"/>
          </a:p>
          <a:p>
            <a:pPr marL="0" indent="0" algn="ctr">
              <a:buNone/>
            </a:pPr>
            <a:endParaRPr lang="en-US" sz="3600" dirty="0">
              <a:solidFill>
                <a:srgbClr val="0070C0"/>
              </a:solidFill>
            </a:endParaRPr>
          </a:p>
          <a:p>
            <a:pPr marL="0" indent="0" algn="ctr">
              <a:buNone/>
            </a:pPr>
            <a:r>
              <a:rPr lang="en-US" sz="3600" dirty="0">
                <a:solidFill>
                  <a:srgbClr val="0070C0"/>
                </a:solidFill>
              </a:rPr>
              <a:t>Report GAVERS Issue(s)</a:t>
            </a:r>
          </a:p>
        </p:txBody>
      </p:sp>
      <p:sp>
        <p:nvSpPr>
          <p:cNvPr id="11" name="Down Arrow 10"/>
          <p:cNvSpPr/>
          <p:nvPr/>
        </p:nvSpPr>
        <p:spPr>
          <a:xfrm>
            <a:off x="4003590" y="1981714"/>
            <a:ext cx="1136822" cy="1859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2A0814E-2EE3-48F4-8AE3-D389FBC2A6A9}" type="slidenum">
              <a:rPr lang="en-US" smtClean="0"/>
              <a:t>48</a:t>
            </a:fld>
            <a:endParaRPr lang="en-US"/>
          </a:p>
        </p:txBody>
      </p:sp>
    </p:spTree>
    <p:extLst>
      <p:ext uri="{BB962C8B-B14F-4D97-AF65-F5344CB8AC3E}">
        <p14:creationId xmlns:p14="http://schemas.microsoft.com/office/powerpoint/2010/main" val="331234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09900" y="1628708"/>
            <a:ext cx="3338219" cy="4305300"/>
          </a:xfrm>
          <a:prstGeom prst="rect">
            <a:avLst/>
          </a:prstGeom>
          <a:effectLst>
            <a:outerShdw blurRad="63500" sx="102000" sy="102000" algn="ctr" rotWithShape="0">
              <a:prstClr val="black">
                <a:alpha val="40000"/>
              </a:prstClr>
            </a:outerShdw>
          </a:effectLst>
        </p:spPr>
      </p:pic>
      <p:sp>
        <p:nvSpPr>
          <p:cNvPr id="4" name="Title 3"/>
          <p:cNvSpPr>
            <a:spLocks noGrp="1"/>
          </p:cNvSpPr>
          <p:nvPr>
            <p:ph type="title"/>
          </p:nvPr>
        </p:nvSpPr>
        <p:spPr/>
        <p:txBody>
          <a:bodyPr>
            <a:normAutofit/>
          </a:bodyPr>
          <a:lstStyle/>
          <a:p>
            <a:r>
              <a:rPr lang="en-US" sz="2800" dirty="0">
                <a:latin typeface="+mn-lt"/>
                <a:cs typeface="Arial" panose="020B0604020202020204" pitchFamily="34" charset="0"/>
              </a:rPr>
              <a:t>EXTERNAL STANDARD OPERATING PROCEDURES MANUAL (EOPM)</a:t>
            </a:r>
          </a:p>
        </p:txBody>
      </p:sp>
      <p:sp>
        <p:nvSpPr>
          <p:cNvPr id="2" name="Slide Number Placeholder 1"/>
          <p:cNvSpPr>
            <a:spLocks noGrp="1"/>
          </p:cNvSpPr>
          <p:nvPr>
            <p:ph type="sldNum" sz="quarter" idx="12"/>
          </p:nvPr>
        </p:nvSpPr>
        <p:spPr/>
        <p:txBody>
          <a:bodyPr/>
          <a:lstStyle/>
          <a:p>
            <a:pPr>
              <a:defRPr/>
            </a:pPr>
            <a:fld id="{F57CBFF0-3E49-4BB0-8140-B8AEDF30F9E6}" type="slidenum">
              <a:rPr lang="en-US" smtClean="0"/>
              <a:pPr>
                <a:defRPr/>
              </a:pPr>
              <a:t>49</a:t>
            </a:fld>
            <a:endParaRPr lang="en-US" dirty="0"/>
          </a:p>
        </p:txBody>
      </p:sp>
    </p:spTree>
    <p:extLst>
      <p:ext uri="{BB962C8B-B14F-4D97-AF65-F5344CB8AC3E}">
        <p14:creationId xmlns:p14="http://schemas.microsoft.com/office/powerpoint/2010/main" val="172537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with searching</a:t>
            </a:r>
          </a:p>
        </p:txBody>
      </p:sp>
      <p:sp>
        <p:nvSpPr>
          <p:cNvPr id="3" name="Content Placeholder 2"/>
          <p:cNvSpPr>
            <a:spLocks noGrp="1"/>
          </p:cNvSpPr>
          <p:nvPr>
            <p:ph sz="half" idx="1"/>
          </p:nvPr>
        </p:nvSpPr>
        <p:spPr>
          <a:xfrm>
            <a:off x="419100" y="1905000"/>
            <a:ext cx="8305800" cy="4762500"/>
          </a:xfrm>
        </p:spPr>
        <p:txBody>
          <a:bodyPr/>
          <a:lstStyle/>
          <a:p>
            <a:pPr>
              <a:lnSpc>
                <a:spcPct val="150000"/>
              </a:lnSpc>
            </a:pPr>
            <a:r>
              <a:rPr lang="en-US" dirty="0"/>
              <a:t>Search of GAVERS may not produce results</a:t>
            </a:r>
          </a:p>
          <a:p>
            <a:pPr>
              <a:lnSpc>
                <a:spcPct val="150000"/>
              </a:lnSpc>
            </a:pPr>
            <a:r>
              <a:rPr lang="en-US" dirty="0"/>
              <a:t>Search on Microfiche may not have data</a:t>
            </a:r>
          </a:p>
          <a:p>
            <a:pPr>
              <a:lnSpc>
                <a:spcPct val="150000"/>
              </a:lnSpc>
            </a:pPr>
            <a:r>
              <a:rPr lang="en-US" dirty="0"/>
              <a:t>Custodial copy was never filed with the SOVR</a:t>
            </a:r>
          </a:p>
          <a:p>
            <a:pPr>
              <a:lnSpc>
                <a:spcPct val="150000"/>
              </a:lnSpc>
            </a:pPr>
            <a:r>
              <a:rPr lang="en-US" dirty="0"/>
              <a:t>Customer may not have provided correct information</a:t>
            </a: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5</a:t>
            </a:fld>
            <a:endParaRPr lang="en-US" dirty="0"/>
          </a:p>
        </p:txBody>
      </p:sp>
    </p:spTree>
    <p:extLst>
      <p:ext uri="{BB962C8B-B14F-4D97-AF65-F5344CB8AC3E}">
        <p14:creationId xmlns:p14="http://schemas.microsoft.com/office/powerpoint/2010/main" val="376989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524000"/>
            <a:ext cx="3338219" cy="4305300"/>
          </a:xfrm>
          <a:prstGeom prst="rect">
            <a:avLst/>
          </a:prstGeom>
          <a:effectLst>
            <a:outerShdw blurRad="63500" sx="102000" sy="102000" algn="ctr" rotWithShape="0">
              <a:prstClr val="black">
                <a:alpha val="40000"/>
              </a:prstClr>
            </a:outerShdw>
          </a:effectLst>
        </p:spPr>
      </p:pic>
      <p:sp>
        <p:nvSpPr>
          <p:cNvPr id="3" name="TextBox 2"/>
          <p:cNvSpPr txBox="1"/>
          <p:nvPr/>
        </p:nvSpPr>
        <p:spPr>
          <a:xfrm>
            <a:off x="122303" y="190500"/>
            <a:ext cx="9144000" cy="954107"/>
          </a:xfrm>
          <a:prstGeom prst="rect">
            <a:avLst/>
          </a:prstGeom>
          <a:noFill/>
        </p:spPr>
        <p:txBody>
          <a:bodyPr wrap="square" rtlCol="0">
            <a:spAutoFit/>
          </a:bodyPr>
          <a:lstStyle/>
          <a:p>
            <a:pPr algn="ctr"/>
            <a:r>
              <a:rPr lang="en-US" sz="2800" dirty="0"/>
              <a:t> </a:t>
            </a:r>
            <a:r>
              <a:rPr lang="en-US" sz="2800" dirty="0">
                <a:latin typeface="+mn-lt"/>
              </a:rPr>
              <a:t>EXTERNAL STANDARD OPERATING </a:t>
            </a:r>
          </a:p>
          <a:p>
            <a:pPr algn="ctr"/>
            <a:r>
              <a:rPr lang="en-US" sz="2800" dirty="0">
                <a:latin typeface="+mn-lt"/>
              </a:rPr>
              <a:t>PROCEDURES MANUAL (EOPM)</a:t>
            </a:r>
          </a:p>
        </p:txBody>
      </p:sp>
      <p:sp>
        <p:nvSpPr>
          <p:cNvPr id="4" name="TextBox 3"/>
          <p:cNvSpPr txBox="1"/>
          <p:nvPr/>
        </p:nvSpPr>
        <p:spPr>
          <a:xfrm>
            <a:off x="4457700" y="1638300"/>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a:p>
        </p:txBody>
      </p:sp>
      <p:sp>
        <p:nvSpPr>
          <p:cNvPr id="5" name="TextBox 4"/>
          <p:cNvSpPr txBox="1"/>
          <p:nvPr/>
        </p:nvSpPr>
        <p:spPr>
          <a:xfrm>
            <a:off x="3924300" y="1473244"/>
            <a:ext cx="5067300" cy="4493538"/>
          </a:xfrm>
          <a:prstGeom prst="rect">
            <a:avLst/>
          </a:prstGeom>
          <a:noFill/>
        </p:spPr>
        <p:txBody>
          <a:bodyPr wrap="square" rtlCol="0">
            <a:spAutoFit/>
          </a:bodyPr>
          <a:lstStyle/>
          <a:p>
            <a:r>
              <a:rPr lang="en-US" sz="1600" dirty="0">
                <a:latin typeface="+mn-lt"/>
              </a:rPr>
              <a:t>Document created by: </a:t>
            </a:r>
          </a:p>
          <a:p>
            <a:r>
              <a:rPr lang="en-US" sz="1600" dirty="0">
                <a:latin typeface="+mn-lt"/>
              </a:rPr>
              <a:t>SOVR Compliance &amp; Communications Department </a:t>
            </a:r>
          </a:p>
          <a:p>
            <a:endParaRPr lang="en-US" dirty="0">
              <a:latin typeface="+mn-lt"/>
            </a:endParaRPr>
          </a:p>
          <a:p>
            <a:r>
              <a:rPr lang="en-US" dirty="0">
                <a:latin typeface="+mn-lt"/>
              </a:rPr>
              <a:t>Who is it for?</a:t>
            </a:r>
          </a:p>
          <a:p>
            <a:pPr marL="285750" indent="-285750">
              <a:buFont typeface="Arial" panose="020B0604020202020204" pitchFamily="34" charset="0"/>
              <a:buChar char="•"/>
            </a:pPr>
            <a:r>
              <a:rPr lang="en-US" dirty="0">
                <a:latin typeface="+mn-lt"/>
              </a:rPr>
              <a:t>County/Local Registrars</a:t>
            </a:r>
          </a:p>
          <a:p>
            <a:pPr marL="285750" indent="-285750">
              <a:buFont typeface="Arial" panose="020B0604020202020204" pitchFamily="34" charset="0"/>
              <a:buChar char="•"/>
            </a:pPr>
            <a:r>
              <a:rPr lang="en-US" dirty="0">
                <a:latin typeface="+mn-lt"/>
              </a:rPr>
              <a:t>Staff of County/Local Registrars </a:t>
            </a:r>
          </a:p>
          <a:p>
            <a:pPr marL="285750" indent="-285750">
              <a:buFont typeface="Arial" panose="020B0604020202020204" pitchFamily="34" charset="0"/>
              <a:buChar char="•"/>
            </a:pPr>
            <a:r>
              <a:rPr lang="en-US" dirty="0">
                <a:latin typeface="+mn-lt"/>
              </a:rPr>
              <a:t>Funeral Homes </a:t>
            </a:r>
          </a:p>
          <a:p>
            <a:pPr marL="285750" indent="-285750">
              <a:buFont typeface="Arial" panose="020B0604020202020204" pitchFamily="34" charset="0"/>
              <a:buChar char="•"/>
            </a:pPr>
            <a:r>
              <a:rPr lang="en-US" dirty="0">
                <a:latin typeface="+mn-lt"/>
              </a:rPr>
              <a:t>Medical Certifiers</a:t>
            </a:r>
          </a:p>
          <a:p>
            <a:pPr marL="285750" indent="-285750">
              <a:buFont typeface="Arial" panose="020B0604020202020204" pitchFamily="34" charset="0"/>
              <a:buChar char="•"/>
            </a:pPr>
            <a:r>
              <a:rPr lang="en-US" dirty="0">
                <a:latin typeface="+mn-lt"/>
              </a:rPr>
              <a:t>Probate Judges </a:t>
            </a:r>
          </a:p>
          <a:p>
            <a:pPr marL="285750" indent="-285750">
              <a:buFont typeface="Arial" panose="020B0604020202020204" pitchFamily="34" charset="0"/>
              <a:buChar char="•"/>
            </a:pPr>
            <a:r>
              <a:rPr lang="en-US" dirty="0">
                <a:latin typeface="+mn-lt"/>
              </a:rPr>
              <a:t>Staff of Probate Judges</a:t>
            </a:r>
          </a:p>
          <a:p>
            <a:endParaRPr lang="en-US" dirty="0">
              <a:latin typeface="+mn-lt"/>
            </a:endParaRPr>
          </a:p>
          <a:p>
            <a:r>
              <a:rPr lang="en-US" dirty="0">
                <a:latin typeface="+mn-lt"/>
              </a:rPr>
              <a:t>Why was it created? </a:t>
            </a:r>
          </a:p>
          <a:p>
            <a:pPr marL="285750" indent="-285750">
              <a:buFont typeface="Arial" panose="020B0604020202020204" pitchFamily="34" charset="0"/>
              <a:buChar char="•"/>
            </a:pPr>
            <a:r>
              <a:rPr lang="en-US" dirty="0">
                <a:latin typeface="+mn-lt"/>
              </a:rPr>
              <a:t>Compliance</a:t>
            </a:r>
          </a:p>
          <a:p>
            <a:pPr marL="285750" indent="-285750">
              <a:buFont typeface="Arial" panose="020B0604020202020204" pitchFamily="34" charset="0"/>
              <a:buChar char="•"/>
            </a:pPr>
            <a:r>
              <a:rPr lang="en-US" dirty="0">
                <a:latin typeface="+mn-lt"/>
              </a:rPr>
              <a:t>Easy Reference </a:t>
            </a:r>
          </a:p>
          <a:p>
            <a:pPr marL="285750" indent="-285750">
              <a:buFont typeface="Arial" panose="020B0604020202020204" pitchFamily="34" charset="0"/>
              <a:buChar char="•"/>
            </a:pPr>
            <a:r>
              <a:rPr lang="en-US" dirty="0">
                <a:latin typeface="+mn-lt"/>
              </a:rPr>
              <a:t>Governance Communique</a:t>
            </a:r>
          </a:p>
          <a:p>
            <a:pPr marL="285750" indent="-285750">
              <a:buFont typeface="Arial" panose="020B0604020202020204" pitchFamily="34" charset="0"/>
              <a:buChar char="•"/>
            </a:pPr>
            <a:r>
              <a:rPr lang="en-US" dirty="0">
                <a:latin typeface="+mn-lt"/>
              </a:rPr>
              <a:t>Standardization of Policies &amp; Procedures</a:t>
            </a:r>
          </a:p>
        </p:txBody>
      </p:sp>
      <p:sp>
        <p:nvSpPr>
          <p:cNvPr id="6" name="Slide Number Placeholder 5"/>
          <p:cNvSpPr>
            <a:spLocks noGrp="1"/>
          </p:cNvSpPr>
          <p:nvPr>
            <p:ph type="sldNum" sz="quarter" idx="12"/>
          </p:nvPr>
        </p:nvSpPr>
        <p:spPr/>
        <p:txBody>
          <a:bodyPr/>
          <a:lstStyle/>
          <a:p>
            <a:pPr>
              <a:defRPr/>
            </a:pPr>
            <a:fld id="{116D3F53-4215-46A5-948E-95F23085F21D}" type="slidenum">
              <a:rPr lang="en-US" smtClean="0"/>
              <a:pPr>
                <a:defRPr/>
              </a:pPr>
              <a:t>50</a:t>
            </a:fld>
            <a:endParaRPr lang="en-US" dirty="0"/>
          </a:p>
        </p:txBody>
      </p:sp>
    </p:spTree>
    <p:extLst>
      <p:ext uri="{BB962C8B-B14F-4D97-AF65-F5344CB8AC3E}">
        <p14:creationId xmlns:p14="http://schemas.microsoft.com/office/powerpoint/2010/main" val="3763577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719" y="1524000"/>
            <a:ext cx="3338219" cy="4305300"/>
          </a:xfrm>
          <a:prstGeom prst="rect">
            <a:avLst/>
          </a:prstGeom>
          <a:effectLst>
            <a:outerShdw blurRad="63500" sx="102000" sy="102000" algn="ctr" rotWithShape="0">
              <a:prstClr val="black">
                <a:alpha val="40000"/>
              </a:prstClr>
            </a:outerShdw>
          </a:effectLst>
        </p:spPr>
      </p:pic>
      <p:sp>
        <p:nvSpPr>
          <p:cNvPr id="3" name="TextBox 2"/>
          <p:cNvSpPr txBox="1"/>
          <p:nvPr/>
        </p:nvSpPr>
        <p:spPr>
          <a:xfrm>
            <a:off x="0" y="304800"/>
            <a:ext cx="9144000" cy="954107"/>
          </a:xfrm>
          <a:prstGeom prst="rect">
            <a:avLst/>
          </a:prstGeom>
          <a:noFill/>
        </p:spPr>
        <p:txBody>
          <a:bodyPr wrap="square" rtlCol="0">
            <a:spAutoFit/>
          </a:bodyPr>
          <a:lstStyle/>
          <a:p>
            <a:pPr algn="ctr"/>
            <a:r>
              <a:rPr lang="en-US" sz="2800" dirty="0">
                <a:latin typeface="+mn-lt"/>
              </a:rPr>
              <a:t>EXTERNAL STANDARD OPERATING </a:t>
            </a:r>
          </a:p>
          <a:p>
            <a:pPr algn="ctr"/>
            <a:r>
              <a:rPr lang="en-US" sz="2800" dirty="0">
                <a:latin typeface="+mn-lt"/>
              </a:rPr>
              <a:t>PROCEDURES MANUAL (EOPM)</a:t>
            </a:r>
          </a:p>
        </p:txBody>
      </p:sp>
      <p:sp>
        <p:nvSpPr>
          <p:cNvPr id="4" name="TextBox 3"/>
          <p:cNvSpPr txBox="1"/>
          <p:nvPr/>
        </p:nvSpPr>
        <p:spPr>
          <a:xfrm>
            <a:off x="3992565" y="1676400"/>
            <a:ext cx="4762500" cy="369332"/>
          </a:xfrm>
          <a:prstGeom prst="rect">
            <a:avLst/>
          </a:prstGeom>
          <a:noFill/>
        </p:spPr>
        <p:txBody>
          <a:bodyPr wrap="square" rtlCol="0">
            <a:spAutoFit/>
          </a:bodyPr>
          <a:lstStyle/>
          <a:p>
            <a:r>
              <a:rPr lang="en-US" dirty="0">
                <a:latin typeface="+mn-lt"/>
              </a:rPr>
              <a:t>What’s inside…….</a:t>
            </a:r>
          </a:p>
        </p:txBody>
      </p:sp>
      <p:sp>
        <p:nvSpPr>
          <p:cNvPr id="5" name="TextBox 4"/>
          <p:cNvSpPr txBox="1"/>
          <p:nvPr/>
        </p:nvSpPr>
        <p:spPr>
          <a:xfrm>
            <a:off x="4024537" y="2324100"/>
            <a:ext cx="49911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County/Local Registrar roles/responsibilities</a:t>
            </a:r>
          </a:p>
          <a:p>
            <a:pPr marL="285750" indent="-285750">
              <a:buFont typeface="Arial" panose="020B0604020202020204" pitchFamily="34" charset="0"/>
              <a:buChar char="•"/>
            </a:pPr>
            <a:r>
              <a:rPr lang="en-US" dirty="0">
                <a:latin typeface="+mn-lt"/>
              </a:rPr>
              <a:t>GAVERS access</a:t>
            </a:r>
          </a:p>
          <a:p>
            <a:pPr marL="285750" indent="-285750">
              <a:buFont typeface="Arial" panose="020B0604020202020204" pitchFamily="34" charset="0"/>
              <a:buChar char="•"/>
            </a:pPr>
            <a:r>
              <a:rPr lang="en-US" dirty="0">
                <a:latin typeface="+mn-lt"/>
              </a:rPr>
              <a:t>Ordering birth and death paper </a:t>
            </a:r>
          </a:p>
          <a:p>
            <a:pPr marL="285750" indent="-285750">
              <a:buFont typeface="Arial" panose="020B0604020202020204" pitchFamily="34" charset="0"/>
              <a:buChar char="•"/>
            </a:pPr>
            <a:r>
              <a:rPr lang="en-US" dirty="0">
                <a:latin typeface="+mn-lt"/>
              </a:rPr>
              <a:t>Court Orders </a:t>
            </a:r>
          </a:p>
          <a:p>
            <a:pPr marL="285750" indent="-285750">
              <a:buFont typeface="Arial" panose="020B0604020202020204" pitchFamily="34" charset="0"/>
              <a:buChar char="•"/>
            </a:pPr>
            <a:r>
              <a:rPr lang="en-US" dirty="0">
                <a:latin typeface="+mn-lt"/>
              </a:rPr>
              <a:t>Disposition Permits</a:t>
            </a:r>
          </a:p>
          <a:p>
            <a:pPr marL="285750" indent="-285750">
              <a:buFont typeface="Arial" panose="020B0604020202020204" pitchFamily="34" charset="0"/>
              <a:buChar char="•"/>
            </a:pPr>
            <a:r>
              <a:rPr lang="en-US" dirty="0">
                <a:latin typeface="+mn-lt"/>
              </a:rPr>
              <a:t>Legitimations </a:t>
            </a:r>
          </a:p>
          <a:p>
            <a:pPr marL="285750" indent="-285750">
              <a:buFont typeface="Arial" panose="020B0604020202020204" pitchFamily="34" charset="0"/>
              <a:buChar char="•"/>
            </a:pPr>
            <a:r>
              <a:rPr lang="en-US" dirty="0">
                <a:latin typeface="+mn-lt"/>
              </a:rPr>
              <a:t>Paternity Acknowledgements </a:t>
            </a:r>
          </a:p>
          <a:p>
            <a:pPr marL="285750" indent="-285750">
              <a:buFont typeface="Arial" panose="020B0604020202020204" pitchFamily="34" charset="0"/>
              <a:buChar char="•"/>
            </a:pPr>
            <a:r>
              <a:rPr lang="en-US" dirty="0">
                <a:latin typeface="+mn-lt"/>
              </a:rPr>
              <a:t>Governance</a:t>
            </a:r>
          </a:p>
          <a:p>
            <a:pPr marL="285750" indent="-285750">
              <a:buFont typeface="Arial" panose="020B0604020202020204" pitchFamily="34" charset="0"/>
              <a:buChar char="•"/>
            </a:pPr>
            <a:r>
              <a:rPr lang="en-US" dirty="0">
                <a:latin typeface="+mn-lt"/>
              </a:rPr>
              <a:t>And much more…</a:t>
            </a:r>
          </a:p>
        </p:txBody>
      </p:sp>
      <p:sp>
        <p:nvSpPr>
          <p:cNvPr id="6" name="Slide Number Placeholder 5"/>
          <p:cNvSpPr>
            <a:spLocks noGrp="1"/>
          </p:cNvSpPr>
          <p:nvPr>
            <p:ph type="sldNum" sz="quarter" idx="12"/>
          </p:nvPr>
        </p:nvSpPr>
        <p:spPr/>
        <p:txBody>
          <a:bodyPr/>
          <a:lstStyle/>
          <a:p>
            <a:pPr>
              <a:defRPr/>
            </a:pPr>
            <a:fld id="{116D3F53-4215-46A5-948E-95F23085F21D}" type="slidenum">
              <a:rPr lang="en-US" smtClean="0"/>
              <a:pPr>
                <a:defRPr/>
              </a:pPr>
              <a:t>51</a:t>
            </a:fld>
            <a:endParaRPr lang="en-US" dirty="0"/>
          </a:p>
        </p:txBody>
      </p:sp>
    </p:spTree>
    <p:extLst>
      <p:ext uri="{BB962C8B-B14F-4D97-AF65-F5344CB8AC3E}">
        <p14:creationId xmlns:p14="http://schemas.microsoft.com/office/powerpoint/2010/main" val="407527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 y="1524000"/>
            <a:ext cx="3338219" cy="4305300"/>
          </a:xfrm>
          <a:prstGeom prst="rect">
            <a:avLst/>
          </a:prstGeom>
          <a:effectLst>
            <a:outerShdw blurRad="63500" sx="102000" sy="102000" algn="ctr" rotWithShape="0">
              <a:prstClr val="black">
                <a:alpha val="40000"/>
              </a:prstClr>
            </a:outerShdw>
          </a:effectLst>
        </p:spPr>
      </p:pic>
      <p:sp>
        <p:nvSpPr>
          <p:cNvPr id="3" name="Rectangle 2"/>
          <p:cNvSpPr/>
          <p:nvPr/>
        </p:nvSpPr>
        <p:spPr>
          <a:xfrm>
            <a:off x="495300" y="342900"/>
            <a:ext cx="8382000" cy="954107"/>
          </a:xfrm>
          <a:prstGeom prst="rect">
            <a:avLst/>
          </a:prstGeom>
        </p:spPr>
        <p:txBody>
          <a:bodyPr wrap="square">
            <a:spAutoFit/>
          </a:bodyPr>
          <a:lstStyle/>
          <a:p>
            <a:pPr algn="ctr"/>
            <a:r>
              <a:rPr lang="en-US" sz="2800" dirty="0">
                <a:latin typeface="+mn-lt"/>
              </a:rPr>
              <a:t>EXTERNAL STANDARD OPERATING </a:t>
            </a:r>
          </a:p>
          <a:p>
            <a:pPr algn="ctr"/>
            <a:r>
              <a:rPr lang="en-US" sz="2800" dirty="0">
                <a:latin typeface="+mn-lt"/>
              </a:rPr>
              <a:t>PROCEDURES MANUAL (EOPM)</a:t>
            </a:r>
          </a:p>
        </p:txBody>
      </p:sp>
      <p:sp>
        <p:nvSpPr>
          <p:cNvPr id="4" name="TextBox 3"/>
          <p:cNvSpPr txBox="1"/>
          <p:nvPr/>
        </p:nvSpPr>
        <p:spPr>
          <a:xfrm>
            <a:off x="4038600" y="1691491"/>
            <a:ext cx="5067300" cy="3970318"/>
          </a:xfrm>
          <a:prstGeom prst="rect">
            <a:avLst/>
          </a:prstGeom>
          <a:noFill/>
        </p:spPr>
        <p:txBody>
          <a:bodyPr wrap="square" rtlCol="0">
            <a:spAutoFit/>
          </a:bodyPr>
          <a:lstStyle/>
          <a:p>
            <a:r>
              <a:rPr lang="en-US" dirty="0">
                <a:latin typeface="+mn-lt"/>
              </a:rPr>
              <a:t>Features:</a:t>
            </a:r>
          </a:p>
          <a:p>
            <a:endParaRPr lang="en-US" dirty="0">
              <a:latin typeface="+mn-lt"/>
            </a:endParaRPr>
          </a:p>
          <a:p>
            <a:pPr marL="285750" indent="-285750">
              <a:buFont typeface="Arial" panose="020B0604020202020204" pitchFamily="34" charset="0"/>
              <a:buChar char="•"/>
            </a:pPr>
            <a:r>
              <a:rPr lang="en-US" dirty="0">
                <a:latin typeface="+mn-lt"/>
              </a:rPr>
              <a:t>Accessible 24 hours from any electronic device</a:t>
            </a:r>
          </a:p>
          <a:p>
            <a:pPr marL="285750" indent="-285750">
              <a:buFont typeface="Arial" panose="020B0604020202020204" pitchFamily="34" charset="0"/>
              <a:buChar char="•"/>
            </a:pPr>
            <a:r>
              <a:rPr lang="en-US" dirty="0">
                <a:latin typeface="+mn-lt"/>
              </a:rPr>
              <a:t>Password protected</a:t>
            </a:r>
          </a:p>
          <a:p>
            <a:pPr marL="285750" indent="-285750">
              <a:buFont typeface="Arial" panose="020B0604020202020204" pitchFamily="34" charset="0"/>
              <a:buChar char="•"/>
            </a:pPr>
            <a:r>
              <a:rPr lang="en-US" dirty="0">
                <a:latin typeface="+mn-lt"/>
              </a:rPr>
              <a:t>Embedded links to codes and regulations</a:t>
            </a:r>
          </a:p>
          <a:p>
            <a:pPr marL="285750" indent="-285750">
              <a:buFont typeface="Arial" panose="020B0604020202020204" pitchFamily="34" charset="0"/>
              <a:buChar char="•"/>
            </a:pPr>
            <a:r>
              <a:rPr lang="en-US" dirty="0">
                <a:latin typeface="+mn-lt"/>
              </a:rPr>
              <a:t>Easy to navigate/searchable</a:t>
            </a:r>
          </a:p>
          <a:p>
            <a:pPr marL="285750" indent="-285750">
              <a:buFont typeface="Arial" panose="020B0604020202020204" pitchFamily="34" charset="0"/>
              <a:buChar char="•"/>
            </a:pPr>
            <a:r>
              <a:rPr lang="en-US" dirty="0">
                <a:latin typeface="+mn-lt"/>
              </a:rPr>
              <a:t>Appendix</a:t>
            </a:r>
          </a:p>
          <a:p>
            <a:pPr marL="742950" lvl="1" indent="-285750">
              <a:buFont typeface="Arial" panose="020B0604020202020204" pitchFamily="34" charset="0"/>
              <a:buChar char="•"/>
            </a:pPr>
            <a:r>
              <a:rPr lang="en-US" dirty="0">
                <a:latin typeface="+mn-lt"/>
              </a:rPr>
              <a:t>Glossary of frequently used terms</a:t>
            </a:r>
          </a:p>
          <a:p>
            <a:pPr marL="285750" indent="-285750">
              <a:buFont typeface="Arial" panose="020B0604020202020204" pitchFamily="34" charset="0"/>
              <a:buChar char="•"/>
            </a:pPr>
            <a:r>
              <a:rPr lang="en-US" dirty="0">
                <a:latin typeface="+mn-lt"/>
              </a:rPr>
              <a:t>Quarterly updates</a:t>
            </a:r>
          </a:p>
          <a:p>
            <a:pPr marL="742950" lvl="1" indent="-285750">
              <a:buFont typeface="Arial" panose="020B0604020202020204" pitchFamily="34" charset="0"/>
              <a:buChar char="•"/>
            </a:pPr>
            <a:r>
              <a:rPr lang="en-US" dirty="0">
                <a:latin typeface="+mn-lt"/>
              </a:rPr>
              <a:t>Contact Regional Consultant</a:t>
            </a:r>
          </a:p>
          <a:p>
            <a:endParaRPr lang="en-US" dirty="0">
              <a:latin typeface="+mn-lt"/>
            </a:endParaRPr>
          </a:p>
          <a:p>
            <a:endParaRPr lang="en-US" dirty="0">
              <a:latin typeface="+mn-lt"/>
            </a:endParaRPr>
          </a:p>
          <a:p>
            <a:endParaRPr lang="en-US" dirty="0">
              <a:latin typeface="+mn-lt"/>
            </a:endParaRPr>
          </a:p>
        </p:txBody>
      </p:sp>
      <p:sp>
        <p:nvSpPr>
          <p:cNvPr id="5" name="Slide Number Placeholder 4"/>
          <p:cNvSpPr>
            <a:spLocks noGrp="1"/>
          </p:cNvSpPr>
          <p:nvPr>
            <p:ph type="sldNum" sz="quarter" idx="12"/>
          </p:nvPr>
        </p:nvSpPr>
        <p:spPr/>
        <p:txBody>
          <a:bodyPr/>
          <a:lstStyle/>
          <a:p>
            <a:pPr>
              <a:defRPr/>
            </a:pPr>
            <a:fld id="{116D3F53-4215-46A5-948E-95F23085F21D}" type="slidenum">
              <a:rPr lang="en-US" smtClean="0"/>
              <a:pPr>
                <a:defRPr/>
              </a:pPr>
              <a:t>52</a:t>
            </a:fld>
            <a:endParaRPr lang="en-US" dirty="0"/>
          </a:p>
        </p:txBody>
      </p:sp>
    </p:spTree>
    <p:extLst>
      <p:ext uri="{BB962C8B-B14F-4D97-AF65-F5344CB8AC3E}">
        <p14:creationId xmlns:p14="http://schemas.microsoft.com/office/powerpoint/2010/main" val="177215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551"/>
            <a:ext cx="8839200" cy="969606"/>
          </a:xfrm>
        </p:spPr>
        <p:txBody>
          <a:bodyPr>
            <a:noAutofit/>
          </a:bodyPr>
          <a:lstStyle/>
          <a:p>
            <a:br>
              <a:rPr lang="en-US" sz="4000" b="1" dirty="0"/>
            </a:br>
            <a:r>
              <a:rPr lang="en-US" sz="4000" b="1" dirty="0"/>
              <a:t>WEBSITE</a:t>
            </a:r>
            <a:br>
              <a:rPr lang="en-US" sz="4000" b="1" dirty="0"/>
            </a:br>
            <a:r>
              <a:rPr lang="en-US" sz="2800" b="1" dirty="0"/>
              <a:t>						</a:t>
            </a:r>
          </a:p>
        </p:txBody>
      </p:sp>
      <p:sp>
        <p:nvSpPr>
          <p:cNvPr id="5" name="Content Placeholder 4"/>
          <p:cNvSpPr>
            <a:spLocks noGrp="1"/>
          </p:cNvSpPr>
          <p:nvPr>
            <p:ph sz="half" idx="1"/>
          </p:nvPr>
        </p:nvSpPr>
        <p:spPr>
          <a:xfrm>
            <a:off x="533400" y="1124616"/>
            <a:ext cx="8229600" cy="5386874"/>
          </a:xfrm>
        </p:spPr>
        <p:txBody>
          <a:bodyPr>
            <a:noAutofit/>
          </a:bodyPr>
          <a:lstStyle/>
          <a:p>
            <a:r>
              <a:rPr lang="en-US" sz="2400" b="1" dirty="0"/>
              <a:t>Resource Area&gt;Training Materials</a:t>
            </a:r>
            <a:r>
              <a:rPr lang="en-US" sz="2400" dirty="0"/>
              <a:t> </a:t>
            </a:r>
          </a:p>
          <a:p>
            <a:pPr lvl="1">
              <a:buFont typeface="Arial" panose="020B0604020202020204" pitchFamily="34" charset="0"/>
              <a:buChar char="•"/>
            </a:pPr>
            <a:r>
              <a:rPr lang="en-US" sz="1800" dirty="0"/>
              <a:t>Registrars </a:t>
            </a:r>
          </a:p>
          <a:p>
            <a:pPr lvl="1">
              <a:buFont typeface="Arial" panose="020B0604020202020204" pitchFamily="34" charset="0"/>
              <a:buChar char="•"/>
            </a:pPr>
            <a:r>
              <a:rPr lang="en-US" sz="1800" dirty="0"/>
              <a:t>Birthing Centers </a:t>
            </a:r>
          </a:p>
          <a:p>
            <a:pPr lvl="1">
              <a:buFont typeface="Arial" panose="020B0604020202020204" pitchFamily="34" charset="0"/>
              <a:buChar char="•"/>
            </a:pPr>
            <a:r>
              <a:rPr lang="en-US" sz="1800" dirty="0"/>
              <a:t>Funeral Homes</a:t>
            </a:r>
          </a:p>
          <a:p>
            <a:pPr marL="457200" lvl="1" indent="0">
              <a:buNone/>
            </a:pPr>
            <a:endParaRPr lang="en-US" sz="1800" dirty="0"/>
          </a:p>
          <a:p>
            <a:r>
              <a:rPr lang="en-US" sz="2400" b="1" dirty="0"/>
              <a:t>Publications and Forms </a:t>
            </a:r>
          </a:p>
          <a:p>
            <a:pPr lvl="1">
              <a:buFont typeface="Arial" panose="020B0604020202020204" pitchFamily="34" charset="0"/>
              <a:buChar char="•"/>
            </a:pPr>
            <a:r>
              <a:rPr lang="en-US" sz="1800" dirty="0"/>
              <a:t>Vital Connections Newsletter</a:t>
            </a:r>
          </a:p>
          <a:p>
            <a:pPr lvl="1">
              <a:buFont typeface="Arial" panose="020B0604020202020204" pitchFamily="34" charset="0"/>
              <a:buChar char="•"/>
            </a:pPr>
            <a:r>
              <a:rPr lang="en-US" sz="1800" dirty="0"/>
              <a:t>Fillable PDF Format</a:t>
            </a:r>
          </a:p>
          <a:p>
            <a:pPr lvl="1">
              <a:buFont typeface="Arial" panose="020B0604020202020204" pitchFamily="34" charset="0"/>
              <a:buChar char="•"/>
            </a:pPr>
            <a:r>
              <a:rPr lang="en-US" sz="1800" dirty="0"/>
              <a:t>External Operating Procedure Manual</a:t>
            </a:r>
          </a:p>
          <a:p>
            <a:endParaRPr lang="en-US" sz="1800" b="1" dirty="0"/>
          </a:p>
          <a:p>
            <a:r>
              <a:rPr lang="en-US" sz="2400" b="1" dirty="0"/>
              <a:t>Training Tools</a:t>
            </a:r>
          </a:p>
          <a:p>
            <a:pPr lvl="1">
              <a:buFont typeface="Arial" panose="020B0604020202020204" pitchFamily="34" charset="0"/>
              <a:buChar char="•"/>
            </a:pPr>
            <a:r>
              <a:rPr lang="en-US" sz="1800" dirty="0"/>
              <a:t>YouTube Channel Link</a:t>
            </a:r>
          </a:p>
          <a:p>
            <a:pPr lvl="1">
              <a:buFont typeface="Arial" panose="020B0604020202020204" pitchFamily="34" charset="0"/>
              <a:buChar char="•"/>
            </a:pPr>
            <a:r>
              <a:rPr lang="en-US" sz="1800" dirty="0"/>
              <a:t>Webinars</a:t>
            </a:r>
          </a:p>
          <a:p>
            <a:pPr marL="0" indent="0">
              <a:buNone/>
            </a:pPr>
            <a:endParaRPr lang="en-US" sz="1600" dirty="0"/>
          </a:p>
          <a:p>
            <a:endParaRPr lang="en-US" sz="1800" dirty="0"/>
          </a:p>
          <a:p>
            <a:endParaRPr lang="en-US" sz="1800" dirty="0"/>
          </a:p>
        </p:txBody>
      </p:sp>
      <p:pic>
        <p:nvPicPr>
          <p:cNvPr id="2" name="Picture 1"/>
          <p:cNvPicPr>
            <a:picLocks noChangeAspect="1"/>
          </p:cNvPicPr>
          <p:nvPr/>
        </p:nvPicPr>
        <p:blipFill>
          <a:blip r:embed="rId3"/>
          <a:stretch>
            <a:fillRect/>
          </a:stretch>
        </p:blipFill>
        <p:spPr>
          <a:xfrm>
            <a:off x="5676900" y="2286000"/>
            <a:ext cx="2705100" cy="17145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53</a:t>
            </a:fld>
            <a:endParaRPr lang="en-US" dirty="0"/>
          </a:p>
        </p:txBody>
      </p:sp>
    </p:spTree>
    <p:extLst>
      <p:ext uri="{BB962C8B-B14F-4D97-AF65-F5344CB8AC3E}">
        <p14:creationId xmlns:p14="http://schemas.microsoft.com/office/powerpoint/2010/main" val="2959447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4" y="313765"/>
            <a:ext cx="9144000" cy="646331"/>
          </a:xfrm>
          <a:prstGeom prst="rect">
            <a:avLst/>
          </a:prstGeom>
          <a:noFill/>
        </p:spPr>
        <p:txBody>
          <a:bodyPr wrap="square" rtlCol="0">
            <a:spAutoFit/>
          </a:bodyPr>
          <a:lstStyle/>
          <a:p>
            <a:pPr algn="ctr"/>
            <a:r>
              <a:rPr lang="en-US" sz="3600" b="1" dirty="0">
                <a:latin typeface="+mn-lt"/>
                <a:cs typeface="Arial" panose="020B0604020202020204" pitchFamily="34" charset="0"/>
              </a:rPr>
              <a:t>WEBSITE</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24" t="21111" r="70439" b="11778"/>
          <a:stretch/>
        </p:blipFill>
        <p:spPr bwMode="auto">
          <a:xfrm>
            <a:off x="647700" y="1052238"/>
            <a:ext cx="3322565" cy="429727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01" t="21000" r="70456" b="11889"/>
          <a:stretch/>
        </p:blipFill>
        <p:spPr bwMode="auto">
          <a:xfrm>
            <a:off x="5524499" y="1049117"/>
            <a:ext cx="3367479" cy="429728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344385"/>
            <a:ext cx="3726054" cy="485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54</a:t>
            </a:fld>
            <a:endParaRPr lang="en-US" dirty="0"/>
          </a:p>
        </p:txBody>
      </p:sp>
      <p:pic>
        <p:nvPicPr>
          <p:cNvPr id="8" name="Picture 7"/>
          <p:cNvPicPr>
            <a:picLocks noChangeAspect="1"/>
          </p:cNvPicPr>
          <p:nvPr/>
        </p:nvPicPr>
        <p:blipFill>
          <a:blip r:embed="rId5"/>
          <a:stretch>
            <a:fillRect/>
          </a:stretch>
        </p:blipFill>
        <p:spPr>
          <a:xfrm>
            <a:off x="4876800" y="1344385"/>
            <a:ext cx="3581400" cy="4949854"/>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907" r="10759"/>
          <a:stretch/>
        </p:blipFill>
        <p:spPr bwMode="auto">
          <a:xfrm>
            <a:off x="1612634" y="2133600"/>
            <a:ext cx="6208039" cy="439947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83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4" y="313765"/>
            <a:ext cx="9144000" cy="646331"/>
          </a:xfrm>
          <a:prstGeom prst="rect">
            <a:avLst/>
          </a:prstGeom>
          <a:noFill/>
        </p:spPr>
        <p:txBody>
          <a:bodyPr wrap="square" rtlCol="0">
            <a:spAutoFit/>
          </a:bodyPr>
          <a:lstStyle/>
          <a:p>
            <a:pPr algn="ctr"/>
            <a:r>
              <a:rPr lang="en-US" sz="3600" b="1" dirty="0">
                <a:latin typeface="+mn-lt"/>
                <a:cs typeface="Arial" panose="020B0604020202020204" pitchFamily="34" charset="0"/>
              </a:rPr>
              <a:t>VR FORMS &amp; DPH WEBSITE</a:t>
            </a:r>
          </a:p>
        </p:txBody>
      </p:sp>
      <p:sp>
        <p:nvSpPr>
          <p:cNvPr id="11" name="TextBox 10"/>
          <p:cNvSpPr txBox="1"/>
          <p:nvPr/>
        </p:nvSpPr>
        <p:spPr>
          <a:xfrm>
            <a:off x="293367" y="2038373"/>
            <a:ext cx="8403875" cy="2062103"/>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 </a:t>
            </a:r>
          </a:p>
          <a:p>
            <a:r>
              <a:rPr lang="en-US" sz="1600" b="1" dirty="0">
                <a:solidFill>
                  <a:schemeClr val="accent1">
                    <a:lumMod val="75000"/>
                  </a:schemeClr>
                </a:solidFill>
                <a:latin typeface="Arial" panose="020B0604020202020204" pitchFamily="34" charset="0"/>
                <a:cs typeface="Arial" panose="020B0604020202020204" pitchFamily="34" charset="0"/>
              </a:rPr>
              <a:t>To access the forms via the DPH website: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Open the browser of your choice.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Type dph.georgia.gov in the address bar.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 the main menu hover your mouse over programs.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Scroll down and select Vital Records.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 the left hand menu click the Resources tab.</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Select forms under the resources menu.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01" t="21000" r="70456" b="11889"/>
          <a:stretch/>
        </p:blipFill>
        <p:spPr bwMode="auto">
          <a:xfrm>
            <a:off x="5445623" y="1351429"/>
            <a:ext cx="2125505" cy="274904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01" t="21111" r="70384" b="11889"/>
          <a:stretch/>
        </p:blipFill>
        <p:spPr bwMode="auto">
          <a:xfrm>
            <a:off x="6210300" y="2286000"/>
            <a:ext cx="2125505" cy="2732792"/>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55</a:t>
            </a:fld>
            <a:endParaRPr lang="en-US" dirty="0"/>
          </a:p>
        </p:txBody>
      </p:sp>
    </p:spTree>
    <p:extLst>
      <p:ext uri="{BB962C8B-B14F-4D97-AF65-F5344CB8AC3E}">
        <p14:creationId xmlns:p14="http://schemas.microsoft.com/office/powerpoint/2010/main" val="3566116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46331"/>
          </a:xfrm>
          <a:prstGeom prst="rect">
            <a:avLst/>
          </a:prstGeom>
          <a:noFill/>
        </p:spPr>
        <p:txBody>
          <a:bodyPr wrap="square" rtlCol="0">
            <a:spAutoFit/>
          </a:bodyPr>
          <a:lstStyle/>
          <a:p>
            <a:pPr algn="ctr"/>
            <a:r>
              <a:rPr lang="en-US" sz="3600" b="1" dirty="0">
                <a:latin typeface="+mn-lt"/>
                <a:cs typeface="Arial" panose="020B0604020202020204" pitchFamily="34" charset="0"/>
              </a:rPr>
              <a:t>THE VITAL CONNECTION</a:t>
            </a:r>
          </a:p>
        </p:txBody>
      </p:sp>
      <p:sp>
        <p:nvSpPr>
          <p:cNvPr id="3" name="TextBox 2"/>
          <p:cNvSpPr txBox="1"/>
          <p:nvPr/>
        </p:nvSpPr>
        <p:spPr>
          <a:xfrm>
            <a:off x="4757057" y="2667000"/>
            <a:ext cx="4191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Released around the 22</a:t>
            </a:r>
            <a:r>
              <a:rPr lang="en-US" baseline="30000" dirty="0"/>
              <a:t>nd</a:t>
            </a:r>
            <a:r>
              <a:rPr lang="en-US" dirty="0"/>
              <a:t> of each month</a:t>
            </a:r>
          </a:p>
          <a:p>
            <a:pPr marL="285750" indent="-285750">
              <a:buFont typeface="Arial" panose="020B0604020202020204" pitchFamily="34" charset="0"/>
              <a:buChar char="•"/>
            </a:pPr>
            <a:r>
              <a:rPr lang="en-US" dirty="0"/>
              <a:t>Posted to website under Vital News</a:t>
            </a: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56</a:t>
            </a:fld>
            <a:endParaRPr lang="en-US" dirty="0"/>
          </a:p>
        </p:txBody>
      </p:sp>
      <p:pic>
        <p:nvPicPr>
          <p:cNvPr id="5"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5405"/>
            <a:ext cx="4343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465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6" y="1714500"/>
            <a:ext cx="4972049" cy="3962400"/>
          </a:xfrm>
          <a:prstGeom prst="rect">
            <a:avLst/>
          </a:prstGeom>
        </p:spPr>
      </p:pic>
      <p:sp>
        <p:nvSpPr>
          <p:cNvPr id="5" name="Title 1"/>
          <p:cNvSpPr>
            <a:spLocks noGrp="1"/>
          </p:cNvSpPr>
          <p:nvPr>
            <p:ph type="title"/>
          </p:nvPr>
        </p:nvSpPr>
        <p:spPr>
          <a:xfrm>
            <a:off x="1285875" y="533400"/>
            <a:ext cx="6629400" cy="990600"/>
          </a:xfrm>
        </p:spPr>
        <p:txBody>
          <a:bodyPr/>
          <a:lstStyle/>
          <a:p>
            <a:r>
              <a:rPr lang="en-US" b="1" dirty="0"/>
              <a:t>QUESTIONS</a:t>
            </a:r>
            <a:endParaRPr lang="en-US" dirty="0"/>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57</a:t>
            </a:fld>
            <a:endParaRPr lang="en-US" dirty="0">
              <a:solidFill>
                <a:prstClr val="black">
                  <a:tint val="75000"/>
                </a:prstClr>
              </a:solidFill>
            </a:endParaRPr>
          </a:p>
        </p:txBody>
      </p:sp>
    </p:spTree>
    <p:extLst>
      <p:ext uri="{BB962C8B-B14F-4D97-AF65-F5344CB8AC3E}">
        <p14:creationId xmlns:p14="http://schemas.microsoft.com/office/powerpoint/2010/main" val="88996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66900"/>
            <a:ext cx="9029700" cy="3785652"/>
          </a:xfrm>
          <a:prstGeom prst="rect">
            <a:avLst/>
          </a:prstGeom>
        </p:spPr>
        <p:txBody>
          <a:bodyPr wrap="square">
            <a:spAutoFit/>
          </a:bodyPr>
          <a:lstStyle/>
          <a:p>
            <a:pPr marL="457200" marR="0" lvl="0" indent="-457200">
              <a:spcBef>
                <a:spcPts val="0"/>
              </a:spcBef>
              <a:spcAft>
                <a:spcPts val="0"/>
              </a:spcAft>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A NOF (Not On File) letter will be prepared by the State Office Of Vital Records when a BC or DC search does not yield a registered certificate</a:t>
            </a:r>
          </a:p>
          <a:p>
            <a:pPr marL="457200" marR="0" lvl="0" indent="-457200">
              <a:spcBef>
                <a:spcPts val="0"/>
              </a:spcBef>
              <a:spcAft>
                <a:spcPts val="0"/>
              </a:spcAft>
              <a:buFont typeface="Arial" panose="020B0604020202020204" pitchFamily="34" charset="0"/>
              <a:buChar char="•"/>
            </a:pPr>
            <a:endParaRPr lang="en-US" sz="2800" dirty="0">
              <a:latin typeface="+mn-lt"/>
              <a:ea typeface="Times New Roman" panose="02020603050405020304" pitchFamily="18" charset="0"/>
              <a:cs typeface="Times New Roman" panose="02020603050405020304" pitchFamily="18" charset="0"/>
            </a:endParaRPr>
          </a:p>
          <a:p>
            <a:pPr marL="457200" indent="-457200">
              <a:spcBef>
                <a:spcPts val="0"/>
              </a:spcBef>
              <a:spcAft>
                <a:spcPts val="0"/>
              </a:spcAft>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The State Office of Vital Records will notify interested    parties by email, fax or other electronic method</a:t>
            </a:r>
            <a:endParaRPr lang="en-US" sz="2800" dirty="0">
              <a:latin typeface="+mn-lt"/>
            </a:endParaRPr>
          </a:p>
          <a:p>
            <a:pPr marL="342900" marR="0" lvl="0" indent="-342900">
              <a:spcBef>
                <a:spcPts val="0"/>
              </a:spcBef>
              <a:spcAft>
                <a:spcPts val="0"/>
              </a:spcAft>
              <a:buFont typeface="Calibri" panose="020F0502020204030204" pitchFamily="34" charset="0"/>
              <a:buChar char="-"/>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p>
        </p:txBody>
      </p:sp>
      <p:sp>
        <p:nvSpPr>
          <p:cNvPr id="5" name="TextBox 4"/>
          <p:cNvSpPr txBox="1"/>
          <p:nvPr/>
        </p:nvSpPr>
        <p:spPr>
          <a:xfrm>
            <a:off x="914400" y="457200"/>
            <a:ext cx="7505700" cy="769441"/>
          </a:xfrm>
          <a:prstGeom prst="rect">
            <a:avLst/>
          </a:prstGeom>
          <a:noFill/>
        </p:spPr>
        <p:txBody>
          <a:bodyPr wrap="square" rtlCol="0">
            <a:spAutoFit/>
          </a:bodyPr>
          <a:lstStyle/>
          <a:p>
            <a:pPr algn="ctr"/>
            <a:r>
              <a:rPr lang="en-US" sz="4400" dirty="0">
                <a:latin typeface="+mj-lt"/>
              </a:rPr>
              <a:t>Didn’t Find The Record?</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6</a:t>
            </a:fld>
            <a:endParaRPr lang="en-US" dirty="0"/>
          </a:p>
        </p:txBody>
      </p:sp>
    </p:spTree>
    <p:extLst>
      <p:ext uri="{BB962C8B-B14F-4D97-AF65-F5344CB8AC3E}">
        <p14:creationId xmlns:p14="http://schemas.microsoft.com/office/powerpoint/2010/main" val="269787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72587"/>
            <a:ext cx="8572500" cy="4955203"/>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NOF Letter must include – First and Last name of applicant searched, date of event, years searched by the State Office of Vital Records</a:t>
            </a:r>
          </a:p>
          <a:p>
            <a:pPr marL="342900" indent="-342900">
              <a:spcBef>
                <a:spcPts val="0"/>
              </a:spcBef>
              <a:spcAft>
                <a:spcPts val="0"/>
              </a:spcAft>
              <a:buFont typeface="Arial" panose="020B0604020202020204" pitchFamily="34" charset="0"/>
              <a:buChar char="•"/>
            </a:pPr>
            <a:endParaRPr lang="en-US" sz="2800" dirty="0">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800" dirty="0"/>
              <a:t>NOF Letter from the State must include – Name\Contact information of the Search Supervisor</a:t>
            </a:r>
          </a:p>
          <a:p>
            <a:pPr>
              <a:spcBef>
                <a:spcPts val="0"/>
              </a:spcBef>
              <a:spcAft>
                <a:spcPts val="0"/>
              </a:spcAft>
            </a:pPr>
            <a:endParaRPr lang="en-US" sz="2800" dirty="0">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800" dirty="0"/>
              <a:t>NOF Letter from the County must include – Signature of local State Office Registrar </a:t>
            </a:r>
          </a:p>
          <a:p>
            <a:pPr marL="342900" indent="-342900">
              <a:spcBef>
                <a:spcPts val="0"/>
              </a:spcBef>
              <a:spcAft>
                <a:spcPts val="0"/>
              </a:spcAft>
              <a:buFont typeface="Arial" panose="020B0604020202020204" pitchFamily="34" charset="0"/>
              <a:buChar char="•"/>
            </a:pPr>
            <a:endParaRPr lang="en-US" dirty="0">
              <a:latin typeface="+mn-lt"/>
              <a:ea typeface="Calibri" panose="020F0502020204030204" pitchFamily="34" charset="0"/>
              <a:cs typeface="Times New Roman" panose="02020603050405020304" pitchFamily="18" charset="0"/>
            </a:endParaRPr>
          </a:p>
          <a:p>
            <a:pPr>
              <a:spcBef>
                <a:spcPts val="0"/>
              </a:spcBef>
              <a:spcAft>
                <a:spcPts val="0"/>
              </a:spcAft>
            </a:pPr>
            <a:endParaRPr lang="en-US" dirty="0">
              <a:latin typeface="+mn-lt"/>
              <a:ea typeface="Calibri" panose="020F0502020204030204" pitchFamily="34" charset="0"/>
              <a:cs typeface="Times New Roman" panose="02020603050405020304" pitchFamily="18" charset="0"/>
            </a:endParaRPr>
          </a:p>
        </p:txBody>
      </p:sp>
      <p:sp>
        <p:nvSpPr>
          <p:cNvPr id="5" name="TextBox 4"/>
          <p:cNvSpPr txBox="1"/>
          <p:nvPr/>
        </p:nvSpPr>
        <p:spPr>
          <a:xfrm>
            <a:off x="1066800" y="266700"/>
            <a:ext cx="7505700" cy="769441"/>
          </a:xfrm>
          <a:prstGeom prst="rect">
            <a:avLst/>
          </a:prstGeom>
          <a:noFill/>
        </p:spPr>
        <p:txBody>
          <a:bodyPr wrap="square" rtlCol="0">
            <a:spAutoFit/>
          </a:bodyPr>
          <a:lstStyle/>
          <a:p>
            <a:pPr algn="ctr"/>
            <a:r>
              <a:rPr lang="en-US" sz="4400" dirty="0">
                <a:latin typeface="+mn-lt"/>
              </a:rPr>
              <a:t>Letter Must Include:</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7</a:t>
            </a:fld>
            <a:endParaRPr lang="en-US" dirty="0"/>
          </a:p>
        </p:txBody>
      </p:sp>
    </p:spTree>
    <p:extLst>
      <p:ext uri="{BB962C8B-B14F-4D97-AF65-F5344CB8AC3E}">
        <p14:creationId xmlns:p14="http://schemas.microsoft.com/office/powerpoint/2010/main" val="209560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036141"/>
            <a:ext cx="8686800" cy="4832092"/>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endParaRPr lang="en-US" sz="2800" dirty="0">
              <a:latin typeface="+mn-lt"/>
              <a:ea typeface="Calibri" panose="020F0502020204030204" pitchFamily="34" charset="0"/>
              <a:cs typeface="Times New Roman" panose="02020603050405020304" pitchFamily="18" charset="0"/>
            </a:endParaRPr>
          </a:p>
          <a:p>
            <a:pPr marL="342900" indent="-342900">
              <a:spcBef>
                <a:spcPts val="0"/>
              </a:spcBef>
              <a:spcAft>
                <a:spcPts val="0"/>
              </a:spcAft>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Before a NOF letter is issued to an applicant, the Local Registrars must print or photocopy the letter on the green paper (traditionally used for death certificates) and must place their seal on the green paper to be issued</a:t>
            </a:r>
          </a:p>
          <a:p>
            <a:pPr>
              <a:spcBef>
                <a:spcPts val="0"/>
              </a:spcBef>
              <a:spcAft>
                <a:spcPts val="0"/>
              </a:spcAft>
            </a:pPr>
            <a:endParaRPr lang="en-US" sz="2800" dirty="0">
              <a:latin typeface="+mn-lt"/>
              <a:ea typeface="Calibri" panose="020F0502020204030204" pitchFamily="34" charset="0"/>
              <a:cs typeface="Times New Roman" panose="02020603050405020304" pitchFamily="18" charset="0"/>
            </a:endParaRPr>
          </a:p>
          <a:p>
            <a:pPr marL="342900" indent="-342900">
              <a:spcBef>
                <a:spcPts val="0"/>
              </a:spcBef>
              <a:spcAft>
                <a:spcPts val="0"/>
              </a:spcAft>
              <a:buFont typeface="Arial" panose="020B0604020202020204" pitchFamily="34" charset="0"/>
              <a:buChar char="•"/>
            </a:pPr>
            <a:r>
              <a:rPr lang="en-US" sz="2800" dirty="0">
                <a:latin typeface="+mn-lt"/>
                <a:ea typeface="Times New Roman" panose="02020603050405020304" pitchFamily="18" charset="0"/>
                <a:cs typeface="Times New Roman" panose="02020603050405020304" pitchFamily="18" charset="0"/>
              </a:rPr>
              <a:t>The applicant must also be provided with a prepared package containing the details regarding evidentiary documents required to establish a delayed birth certificate</a:t>
            </a:r>
            <a:endParaRPr lang="en-US" sz="2800" dirty="0">
              <a:effectLst/>
              <a:latin typeface="+mn-lt"/>
              <a:ea typeface="Calibri" panose="020F0502020204030204" pitchFamily="34" charset="0"/>
              <a:cs typeface="Times New Roman" panose="02020603050405020304" pitchFamily="18" charset="0"/>
            </a:endParaRPr>
          </a:p>
        </p:txBody>
      </p:sp>
      <p:sp>
        <p:nvSpPr>
          <p:cNvPr id="5" name="TextBox 4"/>
          <p:cNvSpPr txBox="1"/>
          <p:nvPr/>
        </p:nvSpPr>
        <p:spPr>
          <a:xfrm>
            <a:off x="1066800" y="266700"/>
            <a:ext cx="7505700" cy="769441"/>
          </a:xfrm>
          <a:prstGeom prst="rect">
            <a:avLst/>
          </a:prstGeom>
          <a:noFill/>
        </p:spPr>
        <p:txBody>
          <a:bodyPr wrap="square" rtlCol="0">
            <a:spAutoFit/>
          </a:bodyPr>
          <a:lstStyle/>
          <a:p>
            <a:pPr algn="ctr"/>
            <a:r>
              <a:rPr lang="en-US" sz="4400" dirty="0">
                <a:latin typeface="+mn-lt"/>
              </a:rPr>
              <a:t>Letter Must Include:</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8</a:t>
            </a:fld>
            <a:endParaRPr lang="en-US" dirty="0"/>
          </a:p>
        </p:txBody>
      </p:sp>
    </p:spTree>
    <p:extLst>
      <p:ext uri="{BB962C8B-B14F-4D97-AF65-F5344CB8AC3E}">
        <p14:creationId xmlns:p14="http://schemas.microsoft.com/office/powerpoint/2010/main" val="313696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9</a:t>
            </a:fld>
            <a:endParaRPr lang="en-US" dirty="0"/>
          </a:p>
        </p:txBody>
      </p:sp>
      <p:pic>
        <p:nvPicPr>
          <p:cNvPr id="3" name="Content Placeholder 6"/>
          <p:cNvPicPr>
            <a:picLocks noChangeAspect="1"/>
          </p:cNvPicPr>
          <p:nvPr/>
        </p:nvPicPr>
        <p:blipFill>
          <a:blip r:embed="rId2"/>
          <a:stretch>
            <a:fillRect/>
          </a:stretch>
        </p:blipFill>
        <p:spPr>
          <a:xfrm>
            <a:off x="609600" y="495301"/>
            <a:ext cx="8191500" cy="5676899"/>
          </a:xfrm>
          <a:prstGeom prst="rect">
            <a:avLst/>
          </a:prstGeom>
        </p:spPr>
      </p:pic>
    </p:spTree>
    <p:extLst>
      <p:ext uri="{BB962C8B-B14F-4D97-AF65-F5344CB8AC3E}">
        <p14:creationId xmlns:p14="http://schemas.microsoft.com/office/powerpoint/2010/main" val="479623955"/>
      </p:ext>
    </p:extLst>
  </p:cSld>
  <p:clrMapOvr>
    <a:masterClrMapping/>
  </p:clrMapOvr>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16183</TotalTime>
  <Words>1695</Words>
  <Application>Microsoft Office PowerPoint</Application>
  <PresentationFormat>On-screen Show (4:3)</PresentationFormat>
  <Paragraphs>347</Paragraphs>
  <Slides>57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Narrow</vt:lpstr>
      <vt:lpstr>Calibri</vt:lpstr>
      <vt:lpstr>Segoe UI</vt:lpstr>
      <vt:lpstr>Times New Roman</vt:lpstr>
      <vt:lpstr>Wingdings</vt:lpstr>
      <vt:lpstr>DPH_PPT_TEMPLATE-1</vt:lpstr>
      <vt:lpstr> State Office of Vital Records Spring 2018  Registrar Meeting </vt:lpstr>
      <vt:lpstr>PowerPoint Presentation</vt:lpstr>
      <vt:lpstr>Not On File-Notification  (NOF)  </vt:lpstr>
      <vt:lpstr>Before a NOF is generated…</vt:lpstr>
      <vt:lpstr>Challenges with searching</vt:lpstr>
      <vt:lpstr>PowerPoint Presentation</vt:lpstr>
      <vt:lpstr>PowerPoint Presentation</vt:lpstr>
      <vt:lpstr>PowerPoint Presentation</vt:lpstr>
      <vt:lpstr>PowerPoint Presentation</vt:lpstr>
      <vt:lpstr> Pronouncement  of  Death Form  </vt:lpstr>
      <vt:lpstr>Pronouncement of Death  The Final Medical Act</vt:lpstr>
      <vt:lpstr>PowerPoint Presentation</vt:lpstr>
      <vt:lpstr>PowerPoint Presentation</vt:lpstr>
      <vt:lpstr>  Disposition Permits </vt:lpstr>
      <vt:lpstr>What is a disposition permit? </vt:lpstr>
      <vt:lpstr>When is a disposition permit required? </vt:lpstr>
      <vt:lpstr>   Donations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Fee and Issuance Reports</vt:lpstr>
      <vt:lpstr>New Module, New Reports</vt:lpstr>
      <vt:lpstr>Highly Recommended Reports</vt:lpstr>
      <vt:lpstr>Revenue Summary Report</vt:lpstr>
      <vt:lpstr>Revenue Summary Report</vt:lpstr>
      <vt:lpstr>Issuance and Activity History Report</vt:lpstr>
      <vt:lpstr>  Birth and Death Matching</vt:lpstr>
      <vt:lpstr> GA Code 31-10-30 Matching of birth and death certificates </vt:lpstr>
      <vt:lpstr>Key Points: Fraud Prevention + Data Integrity</vt:lpstr>
      <vt:lpstr>PowerPoint Presentation</vt:lpstr>
      <vt:lpstr>What does this mean for GAVERS?</vt:lpstr>
      <vt:lpstr>Problem? Wrong Record?</vt:lpstr>
      <vt:lpstr>EXTERNAL STANDARD OPERATING PROCEDURES MANUAL (EOPM)</vt:lpstr>
      <vt:lpstr>PowerPoint Presentation</vt:lpstr>
      <vt:lpstr>PowerPoint Presentation</vt:lpstr>
      <vt:lpstr>PowerPoint Presentation</vt:lpstr>
      <vt:lpstr> WEBSITE       </vt:lpstr>
      <vt:lpstr>PowerPoint Presentation</vt:lpstr>
      <vt:lpstr>PowerPoint Presentation</vt:lpstr>
      <vt:lpstr>PowerPoint Presentation</vt:lpstr>
      <vt:lpstr>QUESTIONS</vt:lpstr>
    </vt:vector>
  </TitlesOfParts>
  <Company>Georgia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Little, Joseph</cp:lastModifiedBy>
  <cp:revision>397</cp:revision>
  <cp:lastPrinted>2018-05-02T15:26:34Z</cp:lastPrinted>
  <dcterms:created xsi:type="dcterms:W3CDTF">2014-03-11T14:24:55Z</dcterms:created>
  <dcterms:modified xsi:type="dcterms:W3CDTF">2018-05-14T13:31:04Z</dcterms:modified>
</cp:coreProperties>
</file>