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
    <p:sldMasterId id="2147483825" r:id="rId2"/>
    <p:sldMasterId id="2147483836" r:id="rId3"/>
    <p:sldMasterId id="2147483848" r:id="rId4"/>
    <p:sldMasterId id="2147483871" r:id="rId5"/>
    <p:sldMasterId id="2147483883" r:id="rId6"/>
    <p:sldMasterId id="2147483895" r:id="rId7"/>
  </p:sldMasterIdLst>
  <p:notesMasterIdLst>
    <p:notesMasterId r:id="rId24"/>
  </p:notesMasterIdLst>
  <p:sldIdLst>
    <p:sldId id="270" r:id="rId8"/>
    <p:sldId id="272" r:id="rId9"/>
    <p:sldId id="262" r:id="rId10"/>
    <p:sldId id="264" r:id="rId11"/>
    <p:sldId id="259" r:id="rId12"/>
    <p:sldId id="266" r:id="rId13"/>
    <p:sldId id="263" r:id="rId14"/>
    <p:sldId id="265" r:id="rId15"/>
    <p:sldId id="267" r:id="rId16"/>
    <p:sldId id="258" r:id="rId17"/>
    <p:sldId id="269" r:id="rId18"/>
    <p:sldId id="273" r:id="rId19"/>
    <p:sldId id="274" r:id="rId20"/>
    <p:sldId id="275" r:id="rId21"/>
    <p:sldId id="276" r:id="rId22"/>
    <p:sldId id="271" r:id="rId2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20" autoAdjust="0"/>
  </p:normalViewPr>
  <p:slideViewPr>
    <p:cSldViewPr>
      <p:cViewPr>
        <p:scale>
          <a:sx n="82" d="100"/>
          <a:sy n="82" d="100"/>
        </p:scale>
        <p:origin x="-72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38100" cy="381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C25845-311D-4D4E-AEB8-745AE52D1321}" type="doc">
      <dgm:prSet loTypeId="urn:microsoft.com/office/officeart/2005/8/layout/equation2" loCatId="process" qsTypeId="urn:microsoft.com/office/officeart/2005/8/quickstyle/3d1" qsCatId="3D" csTypeId="urn:microsoft.com/office/officeart/2005/8/colors/colorful1" csCatId="colorful" phldr="1"/>
      <dgm:spPr/>
    </dgm:pt>
    <dgm:pt modelId="{7CEE4CD3-5C87-499D-BD9D-CC89ABE913D9}">
      <dgm:prSet phldrT="[Text]"/>
      <dgm:spPr/>
      <dgm:t>
        <a:bodyPr/>
        <a:lstStyle/>
        <a:p>
          <a:r>
            <a:rPr lang="en-US" b="1" dirty="0" smtClean="0"/>
            <a:t>Guidelines-based Clinical Care</a:t>
          </a:r>
          <a:endParaRPr lang="en-US" dirty="0"/>
        </a:p>
      </dgm:t>
    </dgm:pt>
    <dgm:pt modelId="{35CF3886-A628-406B-A6F9-DEAB2D11DC71}" type="parTrans" cxnId="{ED433829-6F53-413F-BAD8-F449B2C32F7F}">
      <dgm:prSet/>
      <dgm:spPr/>
      <dgm:t>
        <a:bodyPr/>
        <a:lstStyle/>
        <a:p>
          <a:endParaRPr lang="en-US"/>
        </a:p>
      </dgm:t>
    </dgm:pt>
    <dgm:pt modelId="{468981BB-1175-449C-942F-37D0471441F1}" type="sibTrans" cxnId="{ED433829-6F53-413F-BAD8-F449B2C32F7F}">
      <dgm:prSet/>
      <dgm:spPr/>
      <dgm:t>
        <a:bodyPr/>
        <a:lstStyle/>
        <a:p>
          <a:endParaRPr lang="en-US"/>
        </a:p>
      </dgm:t>
    </dgm:pt>
    <dgm:pt modelId="{A8E9AF80-05D7-45F0-9166-A384EECC89D6}">
      <dgm:prSet phldrT="[Text]"/>
      <dgm:spPr/>
      <dgm:t>
        <a:bodyPr/>
        <a:lstStyle/>
        <a:p>
          <a:r>
            <a:rPr lang="en-US" b="1" dirty="0" smtClean="0"/>
            <a:t>Healthy Homes Asthma Visit and Intervention</a:t>
          </a:r>
          <a:endParaRPr lang="en-US" b="1" dirty="0"/>
        </a:p>
      </dgm:t>
    </dgm:pt>
    <dgm:pt modelId="{E070E695-B1BD-4076-9440-9CF4BEE7A9EA}" type="parTrans" cxnId="{ADFBDD2D-F9A0-4F19-92E9-194F872C4147}">
      <dgm:prSet/>
      <dgm:spPr/>
      <dgm:t>
        <a:bodyPr/>
        <a:lstStyle/>
        <a:p>
          <a:endParaRPr lang="en-US"/>
        </a:p>
      </dgm:t>
    </dgm:pt>
    <dgm:pt modelId="{956BAA7B-044B-4C19-AC09-1CE52A305F74}" type="sibTrans" cxnId="{ADFBDD2D-F9A0-4F19-92E9-194F872C4147}">
      <dgm:prSet/>
      <dgm:spPr/>
      <dgm:t>
        <a:bodyPr/>
        <a:lstStyle/>
        <a:p>
          <a:endParaRPr lang="en-US"/>
        </a:p>
      </dgm:t>
    </dgm:pt>
    <dgm:pt modelId="{7DBFBF72-D2CF-4480-8E9B-B795F26ABC39}">
      <dgm:prSet phldrT="[Text]"/>
      <dgm:spPr/>
      <dgm:t>
        <a:bodyPr/>
        <a:lstStyle/>
        <a:p>
          <a:r>
            <a:rPr lang="en-US" b="1" dirty="0" smtClean="0"/>
            <a:t>Lower Costs and Better Outcomes (Reduced ED Use and  Hospitalizations)</a:t>
          </a:r>
          <a:endParaRPr lang="en-US" b="1" dirty="0"/>
        </a:p>
      </dgm:t>
    </dgm:pt>
    <dgm:pt modelId="{973D3C2E-3108-44AC-B95C-78BDA1606AEF}" type="parTrans" cxnId="{540FAD16-968F-4998-8164-C4287E32A448}">
      <dgm:prSet/>
      <dgm:spPr/>
      <dgm:t>
        <a:bodyPr/>
        <a:lstStyle/>
        <a:p>
          <a:endParaRPr lang="en-US"/>
        </a:p>
      </dgm:t>
    </dgm:pt>
    <dgm:pt modelId="{6CC78F1B-0C8E-4A06-9D4C-E4A6957DF717}" type="sibTrans" cxnId="{540FAD16-968F-4998-8164-C4287E32A448}">
      <dgm:prSet/>
      <dgm:spPr/>
      <dgm:t>
        <a:bodyPr/>
        <a:lstStyle/>
        <a:p>
          <a:endParaRPr lang="en-US"/>
        </a:p>
      </dgm:t>
    </dgm:pt>
    <dgm:pt modelId="{D972A989-7A31-4B00-B28C-10404209AA9F}">
      <dgm:prSet/>
      <dgm:spPr/>
      <dgm:t>
        <a:bodyPr/>
        <a:lstStyle/>
        <a:p>
          <a:r>
            <a:rPr lang="en-US" b="1" smtClean="0"/>
            <a:t>Asthma Self-Management Education</a:t>
          </a:r>
          <a:endParaRPr lang="en-US" b="1" dirty="0"/>
        </a:p>
      </dgm:t>
    </dgm:pt>
    <dgm:pt modelId="{266BABA8-2BCB-4B01-AA5C-50ABBD2418E7}" type="parTrans" cxnId="{E6A77E71-5DE7-4C45-9686-128E3E61BBF8}">
      <dgm:prSet/>
      <dgm:spPr/>
      <dgm:t>
        <a:bodyPr/>
        <a:lstStyle/>
        <a:p>
          <a:endParaRPr lang="en-US"/>
        </a:p>
      </dgm:t>
    </dgm:pt>
    <dgm:pt modelId="{26D7D64C-8FBA-4D0F-AF1E-93CF96CC72DE}" type="sibTrans" cxnId="{E6A77E71-5DE7-4C45-9686-128E3E61BBF8}">
      <dgm:prSet/>
      <dgm:spPr/>
      <dgm:t>
        <a:bodyPr/>
        <a:lstStyle/>
        <a:p>
          <a:endParaRPr lang="en-US"/>
        </a:p>
      </dgm:t>
    </dgm:pt>
    <dgm:pt modelId="{B892811B-49C9-4F7C-9914-51787C58937B}" type="pres">
      <dgm:prSet presAssocID="{70C25845-311D-4D4E-AEB8-745AE52D1321}" presName="Name0" presStyleCnt="0">
        <dgm:presLayoutVars>
          <dgm:dir/>
          <dgm:resizeHandles val="exact"/>
        </dgm:presLayoutVars>
      </dgm:prSet>
      <dgm:spPr/>
    </dgm:pt>
    <dgm:pt modelId="{0E1B22D4-BA6A-4B25-BC47-1094E8A2D9C5}" type="pres">
      <dgm:prSet presAssocID="{70C25845-311D-4D4E-AEB8-745AE52D1321}" presName="vNodes" presStyleCnt="0"/>
      <dgm:spPr/>
    </dgm:pt>
    <dgm:pt modelId="{ACF9F551-502A-4CE5-8331-6F562A280AB0}" type="pres">
      <dgm:prSet presAssocID="{7CEE4CD3-5C87-499D-BD9D-CC89ABE913D9}" presName="node" presStyleLbl="node1" presStyleIdx="0" presStyleCnt="4">
        <dgm:presLayoutVars>
          <dgm:bulletEnabled val="1"/>
        </dgm:presLayoutVars>
      </dgm:prSet>
      <dgm:spPr/>
      <dgm:t>
        <a:bodyPr/>
        <a:lstStyle/>
        <a:p>
          <a:endParaRPr lang="en-US"/>
        </a:p>
      </dgm:t>
    </dgm:pt>
    <dgm:pt modelId="{ED13844B-7CA0-4AD9-9828-4E0C8282E6B5}" type="pres">
      <dgm:prSet presAssocID="{468981BB-1175-449C-942F-37D0471441F1}" presName="spacerT" presStyleCnt="0"/>
      <dgm:spPr/>
    </dgm:pt>
    <dgm:pt modelId="{30DE230B-0501-4C02-920F-80FE06DD2D44}" type="pres">
      <dgm:prSet presAssocID="{468981BB-1175-449C-942F-37D0471441F1}" presName="sibTrans" presStyleLbl="sibTrans2D1" presStyleIdx="0" presStyleCnt="3"/>
      <dgm:spPr/>
      <dgm:t>
        <a:bodyPr/>
        <a:lstStyle/>
        <a:p>
          <a:endParaRPr lang="en-US"/>
        </a:p>
      </dgm:t>
    </dgm:pt>
    <dgm:pt modelId="{B3A4C31D-A8F2-4ACE-8781-90358E9FAD6B}" type="pres">
      <dgm:prSet presAssocID="{468981BB-1175-449C-942F-37D0471441F1}" presName="spacerB" presStyleCnt="0"/>
      <dgm:spPr/>
    </dgm:pt>
    <dgm:pt modelId="{7C8B5732-A930-4F58-8606-34D9217BFFEF}" type="pres">
      <dgm:prSet presAssocID="{D972A989-7A31-4B00-B28C-10404209AA9F}" presName="node" presStyleLbl="node1" presStyleIdx="1" presStyleCnt="4">
        <dgm:presLayoutVars>
          <dgm:bulletEnabled val="1"/>
        </dgm:presLayoutVars>
      </dgm:prSet>
      <dgm:spPr/>
      <dgm:t>
        <a:bodyPr/>
        <a:lstStyle/>
        <a:p>
          <a:endParaRPr lang="en-US"/>
        </a:p>
      </dgm:t>
    </dgm:pt>
    <dgm:pt modelId="{08B7BB0C-162A-4C5C-B1D4-CC8DA37DEEDE}" type="pres">
      <dgm:prSet presAssocID="{26D7D64C-8FBA-4D0F-AF1E-93CF96CC72DE}" presName="spacerT" presStyleCnt="0"/>
      <dgm:spPr/>
    </dgm:pt>
    <dgm:pt modelId="{0D8DCE74-95D8-4EC6-885B-A30123BB2D54}" type="pres">
      <dgm:prSet presAssocID="{26D7D64C-8FBA-4D0F-AF1E-93CF96CC72DE}" presName="sibTrans" presStyleLbl="sibTrans2D1" presStyleIdx="1" presStyleCnt="3"/>
      <dgm:spPr/>
      <dgm:t>
        <a:bodyPr/>
        <a:lstStyle/>
        <a:p>
          <a:endParaRPr lang="en-US"/>
        </a:p>
      </dgm:t>
    </dgm:pt>
    <dgm:pt modelId="{22E73174-AC6D-430E-99E6-8BBA97CA6F01}" type="pres">
      <dgm:prSet presAssocID="{26D7D64C-8FBA-4D0F-AF1E-93CF96CC72DE}" presName="spacerB" presStyleCnt="0"/>
      <dgm:spPr/>
    </dgm:pt>
    <dgm:pt modelId="{F5F5CE6B-35E3-4F1B-B14D-52E2618841B7}" type="pres">
      <dgm:prSet presAssocID="{A8E9AF80-05D7-45F0-9166-A384EECC89D6}" presName="node" presStyleLbl="node1" presStyleIdx="2" presStyleCnt="4">
        <dgm:presLayoutVars>
          <dgm:bulletEnabled val="1"/>
        </dgm:presLayoutVars>
      </dgm:prSet>
      <dgm:spPr/>
      <dgm:t>
        <a:bodyPr/>
        <a:lstStyle/>
        <a:p>
          <a:endParaRPr lang="en-US"/>
        </a:p>
      </dgm:t>
    </dgm:pt>
    <dgm:pt modelId="{1FD3EC94-38E8-45D8-A772-8FDB9919AD54}" type="pres">
      <dgm:prSet presAssocID="{70C25845-311D-4D4E-AEB8-745AE52D1321}" presName="sibTransLast" presStyleLbl="sibTrans2D1" presStyleIdx="2" presStyleCnt="3"/>
      <dgm:spPr/>
      <dgm:t>
        <a:bodyPr/>
        <a:lstStyle/>
        <a:p>
          <a:endParaRPr lang="en-US"/>
        </a:p>
      </dgm:t>
    </dgm:pt>
    <dgm:pt modelId="{8ED32FAA-D4AA-4F9C-9113-F271EB647CD4}" type="pres">
      <dgm:prSet presAssocID="{70C25845-311D-4D4E-AEB8-745AE52D1321}" presName="connectorText" presStyleLbl="sibTrans2D1" presStyleIdx="2" presStyleCnt="3"/>
      <dgm:spPr/>
      <dgm:t>
        <a:bodyPr/>
        <a:lstStyle/>
        <a:p>
          <a:endParaRPr lang="en-US"/>
        </a:p>
      </dgm:t>
    </dgm:pt>
    <dgm:pt modelId="{4833BC9B-A47F-4FDD-B8FE-AA17E30BF934}" type="pres">
      <dgm:prSet presAssocID="{70C25845-311D-4D4E-AEB8-745AE52D1321}" presName="lastNode" presStyleLbl="node1" presStyleIdx="3" presStyleCnt="4">
        <dgm:presLayoutVars>
          <dgm:bulletEnabled val="1"/>
        </dgm:presLayoutVars>
      </dgm:prSet>
      <dgm:spPr/>
      <dgm:t>
        <a:bodyPr/>
        <a:lstStyle/>
        <a:p>
          <a:endParaRPr lang="en-US"/>
        </a:p>
      </dgm:t>
    </dgm:pt>
  </dgm:ptLst>
  <dgm:cxnLst>
    <dgm:cxn modelId="{9C9538CF-E179-4F32-A722-8225CA118269}" type="presOf" srcId="{7CEE4CD3-5C87-499D-BD9D-CC89ABE913D9}" destId="{ACF9F551-502A-4CE5-8331-6F562A280AB0}" srcOrd="0" destOrd="0" presId="urn:microsoft.com/office/officeart/2005/8/layout/equation2"/>
    <dgm:cxn modelId="{3C16CE22-D6CE-417B-93C8-5DAB9876ACCA}" type="presOf" srcId="{956BAA7B-044B-4C19-AC09-1CE52A305F74}" destId="{8ED32FAA-D4AA-4F9C-9113-F271EB647CD4}" srcOrd="1" destOrd="0" presId="urn:microsoft.com/office/officeart/2005/8/layout/equation2"/>
    <dgm:cxn modelId="{540FAD16-968F-4998-8164-C4287E32A448}" srcId="{70C25845-311D-4D4E-AEB8-745AE52D1321}" destId="{7DBFBF72-D2CF-4480-8E9B-B795F26ABC39}" srcOrd="3" destOrd="0" parTransId="{973D3C2E-3108-44AC-B95C-78BDA1606AEF}" sibTransId="{6CC78F1B-0C8E-4A06-9D4C-E4A6957DF717}"/>
    <dgm:cxn modelId="{577C1907-B04E-4F47-BEC1-008FC0B757CF}" type="presOf" srcId="{7DBFBF72-D2CF-4480-8E9B-B795F26ABC39}" destId="{4833BC9B-A47F-4FDD-B8FE-AA17E30BF934}" srcOrd="0" destOrd="0" presId="urn:microsoft.com/office/officeart/2005/8/layout/equation2"/>
    <dgm:cxn modelId="{5E3FA015-E9D0-49E1-BEF2-0A67C2BE52CE}" type="presOf" srcId="{D972A989-7A31-4B00-B28C-10404209AA9F}" destId="{7C8B5732-A930-4F58-8606-34D9217BFFEF}" srcOrd="0" destOrd="0" presId="urn:microsoft.com/office/officeart/2005/8/layout/equation2"/>
    <dgm:cxn modelId="{ED433829-6F53-413F-BAD8-F449B2C32F7F}" srcId="{70C25845-311D-4D4E-AEB8-745AE52D1321}" destId="{7CEE4CD3-5C87-499D-BD9D-CC89ABE913D9}" srcOrd="0" destOrd="0" parTransId="{35CF3886-A628-406B-A6F9-DEAB2D11DC71}" sibTransId="{468981BB-1175-449C-942F-37D0471441F1}"/>
    <dgm:cxn modelId="{E6A77E71-5DE7-4C45-9686-128E3E61BBF8}" srcId="{70C25845-311D-4D4E-AEB8-745AE52D1321}" destId="{D972A989-7A31-4B00-B28C-10404209AA9F}" srcOrd="1" destOrd="0" parTransId="{266BABA8-2BCB-4B01-AA5C-50ABBD2418E7}" sibTransId="{26D7D64C-8FBA-4D0F-AF1E-93CF96CC72DE}"/>
    <dgm:cxn modelId="{E3E598EF-E3C5-4463-AE68-7C14CC8B031D}" type="presOf" srcId="{468981BB-1175-449C-942F-37D0471441F1}" destId="{30DE230B-0501-4C02-920F-80FE06DD2D44}" srcOrd="0" destOrd="0" presId="urn:microsoft.com/office/officeart/2005/8/layout/equation2"/>
    <dgm:cxn modelId="{1E16DD66-1A99-4ED8-8FEC-C00C0AAB5332}" type="presOf" srcId="{70C25845-311D-4D4E-AEB8-745AE52D1321}" destId="{B892811B-49C9-4F7C-9914-51787C58937B}" srcOrd="0" destOrd="0" presId="urn:microsoft.com/office/officeart/2005/8/layout/equation2"/>
    <dgm:cxn modelId="{0151CC80-C25C-46E3-A3A6-3A30EBEA138D}" type="presOf" srcId="{26D7D64C-8FBA-4D0F-AF1E-93CF96CC72DE}" destId="{0D8DCE74-95D8-4EC6-885B-A30123BB2D54}" srcOrd="0" destOrd="0" presId="urn:microsoft.com/office/officeart/2005/8/layout/equation2"/>
    <dgm:cxn modelId="{94DE8A89-CD78-41B4-A6D4-4221B662AB0D}" type="presOf" srcId="{956BAA7B-044B-4C19-AC09-1CE52A305F74}" destId="{1FD3EC94-38E8-45D8-A772-8FDB9919AD54}" srcOrd="0" destOrd="0" presId="urn:microsoft.com/office/officeart/2005/8/layout/equation2"/>
    <dgm:cxn modelId="{ADFBDD2D-F9A0-4F19-92E9-194F872C4147}" srcId="{70C25845-311D-4D4E-AEB8-745AE52D1321}" destId="{A8E9AF80-05D7-45F0-9166-A384EECC89D6}" srcOrd="2" destOrd="0" parTransId="{E070E695-B1BD-4076-9440-9CF4BEE7A9EA}" sibTransId="{956BAA7B-044B-4C19-AC09-1CE52A305F74}"/>
    <dgm:cxn modelId="{FD0D57D0-89D3-4BDC-A7FF-2BD6A9D187F0}" type="presOf" srcId="{A8E9AF80-05D7-45F0-9166-A384EECC89D6}" destId="{F5F5CE6B-35E3-4F1B-B14D-52E2618841B7}" srcOrd="0" destOrd="0" presId="urn:microsoft.com/office/officeart/2005/8/layout/equation2"/>
    <dgm:cxn modelId="{6BCDB4DC-03F7-47DD-93E4-D669A2C935D2}" type="presParOf" srcId="{B892811B-49C9-4F7C-9914-51787C58937B}" destId="{0E1B22D4-BA6A-4B25-BC47-1094E8A2D9C5}" srcOrd="0" destOrd="0" presId="urn:microsoft.com/office/officeart/2005/8/layout/equation2"/>
    <dgm:cxn modelId="{4C2962F7-EDCC-40CE-940A-F59A468ACBBC}" type="presParOf" srcId="{0E1B22D4-BA6A-4B25-BC47-1094E8A2D9C5}" destId="{ACF9F551-502A-4CE5-8331-6F562A280AB0}" srcOrd="0" destOrd="0" presId="urn:microsoft.com/office/officeart/2005/8/layout/equation2"/>
    <dgm:cxn modelId="{035AB506-89E3-4FDB-A65A-E98F10675FD9}" type="presParOf" srcId="{0E1B22D4-BA6A-4B25-BC47-1094E8A2D9C5}" destId="{ED13844B-7CA0-4AD9-9828-4E0C8282E6B5}" srcOrd="1" destOrd="0" presId="urn:microsoft.com/office/officeart/2005/8/layout/equation2"/>
    <dgm:cxn modelId="{3B30F8A4-BF1E-4EBB-A4A6-B183EA4495FE}" type="presParOf" srcId="{0E1B22D4-BA6A-4B25-BC47-1094E8A2D9C5}" destId="{30DE230B-0501-4C02-920F-80FE06DD2D44}" srcOrd="2" destOrd="0" presId="urn:microsoft.com/office/officeart/2005/8/layout/equation2"/>
    <dgm:cxn modelId="{ACB4065F-5919-487E-A7C4-53140ABD0CC6}" type="presParOf" srcId="{0E1B22D4-BA6A-4B25-BC47-1094E8A2D9C5}" destId="{B3A4C31D-A8F2-4ACE-8781-90358E9FAD6B}" srcOrd="3" destOrd="0" presId="urn:microsoft.com/office/officeart/2005/8/layout/equation2"/>
    <dgm:cxn modelId="{1848B1A3-E31E-419C-8E32-E5BD5A358F8D}" type="presParOf" srcId="{0E1B22D4-BA6A-4B25-BC47-1094E8A2D9C5}" destId="{7C8B5732-A930-4F58-8606-34D9217BFFEF}" srcOrd="4" destOrd="0" presId="urn:microsoft.com/office/officeart/2005/8/layout/equation2"/>
    <dgm:cxn modelId="{526D7F92-B1D2-4BCC-8B43-A39CAB75E429}" type="presParOf" srcId="{0E1B22D4-BA6A-4B25-BC47-1094E8A2D9C5}" destId="{08B7BB0C-162A-4C5C-B1D4-CC8DA37DEEDE}" srcOrd="5" destOrd="0" presId="urn:microsoft.com/office/officeart/2005/8/layout/equation2"/>
    <dgm:cxn modelId="{BE02D647-3EFF-441C-951A-F3D841107DD9}" type="presParOf" srcId="{0E1B22D4-BA6A-4B25-BC47-1094E8A2D9C5}" destId="{0D8DCE74-95D8-4EC6-885B-A30123BB2D54}" srcOrd="6" destOrd="0" presId="urn:microsoft.com/office/officeart/2005/8/layout/equation2"/>
    <dgm:cxn modelId="{129DF893-2B2B-4D63-8039-2C08AC2F987E}" type="presParOf" srcId="{0E1B22D4-BA6A-4B25-BC47-1094E8A2D9C5}" destId="{22E73174-AC6D-430E-99E6-8BBA97CA6F01}" srcOrd="7" destOrd="0" presId="urn:microsoft.com/office/officeart/2005/8/layout/equation2"/>
    <dgm:cxn modelId="{746969A1-CA1E-4378-B857-38E2C5FC4E85}" type="presParOf" srcId="{0E1B22D4-BA6A-4B25-BC47-1094E8A2D9C5}" destId="{F5F5CE6B-35E3-4F1B-B14D-52E2618841B7}" srcOrd="8" destOrd="0" presId="urn:microsoft.com/office/officeart/2005/8/layout/equation2"/>
    <dgm:cxn modelId="{5CF7CC78-322B-4200-BD40-2E90C1E24D2E}" type="presParOf" srcId="{B892811B-49C9-4F7C-9914-51787C58937B}" destId="{1FD3EC94-38E8-45D8-A772-8FDB9919AD54}" srcOrd="1" destOrd="0" presId="urn:microsoft.com/office/officeart/2005/8/layout/equation2"/>
    <dgm:cxn modelId="{A25C2747-89D4-4190-820A-D8AA734BE13D}" type="presParOf" srcId="{1FD3EC94-38E8-45D8-A772-8FDB9919AD54}" destId="{8ED32FAA-D4AA-4F9C-9113-F271EB647CD4}" srcOrd="0" destOrd="0" presId="urn:microsoft.com/office/officeart/2005/8/layout/equation2"/>
    <dgm:cxn modelId="{B94FFD12-3FEE-414C-84FA-341813FECAA4}" type="presParOf" srcId="{B892811B-49C9-4F7C-9914-51787C58937B}" destId="{4833BC9B-A47F-4FDD-B8FE-AA17E30BF934}"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4C1747-6D84-4078-9894-8B1A907D6B04}" type="doc">
      <dgm:prSet loTypeId="urn:microsoft.com/office/officeart/2005/8/layout/hList2" loCatId="list" qsTypeId="urn:microsoft.com/office/officeart/2005/8/quickstyle/simple1" qsCatId="simple" csTypeId="urn:microsoft.com/office/officeart/2005/8/colors/colorful1" csCatId="colorful" phldr="1"/>
      <dgm:spPr/>
      <dgm:t>
        <a:bodyPr/>
        <a:lstStyle/>
        <a:p>
          <a:endParaRPr lang="en-US"/>
        </a:p>
      </dgm:t>
    </dgm:pt>
    <dgm:pt modelId="{1E7823A0-4959-4449-87FE-FC4BD5E95D63}">
      <dgm:prSet phldrT="[Text]"/>
      <dgm:spPr/>
      <dgm:t>
        <a:bodyPr/>
        <a:lstStyle/>
        <a:p>
          <a:r>
            <a:rPr lang="en-US" dirty="0" smtClean="0"/>
            <a:t>Dietary Guidelines for Americans, 2010</a:t>
          </a:r>
          <a:endParaRPr lang="en-US" dirty="0"/>
        </a:p>
      </dgm:t>
    </dgm:pt>
    <dgm:pt modelId="{90C7EC64-BF19-4AC3-A954-3E3D63D83BBB}" type="parTrans" cxnId="{AAABD87B-BE70-4820-AF35-3E29862E6B7A}">
      <dgm:prSet/>
      <dgm:spPr/>
      <dgm:t>
        <a:bodyPr/>
        <a:lstStyle/>
        <a:p>
          <a:endParaRPr lang="en-US"/>
        </a:p>
      </dgm:t>
    </dgm:pt>
    <dgm:pt modelId="{6ECE76DD-493D-41A4-A8DB-A3043136F865}" type="sibTrans" cxnId="{AAABD87B-BE70-4820-AF35-3E29862E6B7A}">
      <dgm:prSet/>
      <dgm:spPr/>
      <dgm:t>
        <a:bodyPr/>
        <a:lstStyle/>
        <a:p>
          <a:endParaRPr lang="en-US"/>
        </a:p>
      </dgm:t>
    </dgm:pt>
    <dgm:pt modelId="{A6CA833F-227E-4E5F-984A-635FC4268E69}">
      <dgm:prSet phldrT="[Text]"/>
      <dgm:spPr/>
      <dgm:t>
        <a:bodyPr/>
        <a:lstStyle/>
        <a:p>
          <a:r>
            <a:rPr lang="en-US" b="1" smtClean="0"/>
            <a:t>Emphasize 3 major goals for Americans which include:</a:t>
          </a:r>
          <a:endParaRPr lang="en-US" b="1" dirty="0"/>
        </a:p>
      </dgm:t>
    </dgm:pt>
    <dgm:pt modelId="{90751D73-5A5A-4D67-8987-FCAF6CB4EE91}" type="parTrans" cxnId="{D16E2DB9-2E45-49D5-86EF-E538B299DC38}">
      <dgm:prSet/>
      <dgm:spPr/>
      <dgm:t>
        <a:bodyPr/>
        <a:lstStyle/>
        <a:p>
          <a:endParaRPr lang="en-US"/>
        </a:p>
      </dgm:t>
    </dgm:pt>
    <dgm:pt modelId="{237A922C-F369-4DD3-9319-C0E6EBD05F46}" type="sibTrans" cxnId="{D16E2DB9-2E45-49D5-86EF-E538B299DC38}">
      <dgm:prSet/>
      <dgm:spPr/>
      <dgm:t>
        <a:bodyPr/>
        <a:lstStyle/>
        <a:p>
          <a:endParaRPr lang="en-US"/>
        </a:p>
      </dgm:t>
    </dgm:pt>
    <dgm:pt modelId="{54243C57-7373-40B4-B722-E0C1EA1A9748}">
      <dgm:prSet phldrT="[Text]"/>
      <dgm:spPr/>
      <dgm:t>
        <a:bodyPr/>
        <a:lstStyle/>
        <a:p>
          <a:r>
            <a:rPr lang="en-US" dirty="0" smtClean="0"/>
            <a:t>The Physical Activity Guideline for Americans</a:t>
          </a:r>
          <a:endParaRPr lang="en-US" dirty="0"/>
        </a:p>
      </dgm:t>
    </dgm:pt>
    <dgm:pt modelId="{01B1FC39-A8CA-4C77-8369-629A7239C5F5}" type="parTrans" cxnId="{BAEB7D8D-2468-40D7-A438-5040BAABF56B}">
      <dgm:prSet/>
      <dgm:spPr/>
      <dgm:t>
        <a:bodyPr/>
        <a:lstStyle/>
        <a:p>
          <a:endParaRPr lang="en-US"/>
        </a:p>
      </dgm:t>
    </dgm:pt>
    <dgm:pt modelId="{59FF77F0-5EF6-4508-BA4C-2CDA973BA5BD}" type="sibTrans" cxnId="{BAEB7D8D-2468-40D7-A438-5040BAABF56B}">
      <dgm:prSet/>
      <dgm:spPr/>
      <dgm:t>
        <a:bodyPr/>
        <a:lstStyle/>
        <a:p>
          <a:endParaRPr lang="en-US"/>
        </a:p>
      </dgm:t>
    </dgm:pt>
    <dgm:pt modelId="{54C7E4CC-1395-4F2E-A5A4-AFC72B8BB1F5}">
      <dgm:prSet phldrT="[Text]"/>
      <dgm:spPr/>
      <dgm:t>
        <a:bodyPr/>
        <a:lstStyle/>
        <a:p>
          <a:r>
            <a:rPr lang="en-US" b="1" dirty="0" smtClean="0"/>
            <a:t>Recommendations in order to promote and maintain health: </a:t>
          </a:r>
          <a:endParaRPr lang="en-US" b="1" dirty="0"/>
        </a:p>
      </dgm:t>
    </dgm:pt>
    <dgm:pt modelId="{247EB564-95A9-424D-AD10-7B06FCF14CA1}" type="parTrans" cxnId="{AD6A2479-641C-45E1-8E4A-173C50F5AB7A}">
      <dgm:prSet/>
      <dgm:spPr/>
      <dgm:t>
        <a:bodyPr/>
        <a:lstStyle/>
        <a:p>
          <a:endParaRPr lang="en-US"/>
        </a:p>
      </dgm:t>
    </dgm:pt>
    <dgm:pt modelId="{1F5BD754-8D32-4EA0-AA2D-6433D245B065}" type="sibTrans" cxnId="{AD6A2479-641C-45E1-8E4A-173C50F5AB7A}">
      <dgm:prSet/>
      <dgm:spPr/>
      <dgm:t>
        <a:bodyPr/>
        <a:lstStyle/>
        <a:p>
          <a:endParaRPr lang="en-US"/>
        </a:p>
      </dgm:t>
    </dgm:pt>
    <dgm:pt modelId="{0964B1DD-2461-4947-B596-B811AA5D49C6}">
      <dgm:prSet/>
      <dgm:spPr/>
      <dgm:t>
        <a:bodyPr/>
        <a:lstStyle/>
        <a:p>
          <a:r>
            <a:rPr lang="en-US" dirty="0" smtClean="0"/>
            <a:t>Balance calories with physical activity to manage weight</a:t>
          </a:r>
        </a:p>
      </dgm:t>
    </dgm:pt>
    <dgm:pt modelId="{05A2A8D3-96E4-4D02-8046-65DE0D1EE647}" type="parTrans" cxnId="{48B8B325-EAFF-4E4E-92BD-DB9C63EAC57F}">
      <dgm:prSet/>
      <dgm:spPr/>
      <dgm:t>
        <a:bodyPr/>
        <a:lstStyle/>
        <a:p>
          <a:endParaRPr lang="en-US"/>
        </a:p>
      </dgm:t>
    </dgm:pt>
    <dgm:pt modelId="{EA4198D9-5B35-4118-96F6-275D5C95294D}" type="sibTrans" cxnId="{48B8B325-EAFF-4E4E-92BD-DB9C63EAC57F}">
      <dgm:prSet/>
      <dgm:spPr/>
      <dgm:t>
        <a:bodyPr/>
        <a:lstStyle/>
        <a:p>
          <a:endParaRPr lang="en-US"/>
        </a:p>
      </dgm:t>
    </dgm:pt>
    <dgm:pt modelId="{C02A5ACC-0832-4336-92EB-902E433D951A}">
      <dgm:prSet/>
      <dgm:spPr/>
      <dgm:t>
        <a:bodyPr/>
        <a:lstStyle/>
        <a:p>
          <a:r>
            <a:rPr lang="en-US" dirty="0" smtClean="0"/>
            <a:t>Consume more of certain foods and nutrients such as fruits, vegetables, whole grains, fat-free and low-fat dairy products, and seafood</a:t>
          </a:r>
        </a:p>
      </dgm:t>
    </dgm:pt>
    <dgm:pt modelId="{6ACEE7CA-1C0B-41BB-BEBF-6C20CE5F24E2}" type="parTrans" cxnId="{08D8560B-59CE-4781-A48F-47FC69F69102}">
      <dgm:prSet/>
      <dgm:spPr/>
      <dgm:t>
        <a:bodyPr/>
        <a:lstStyle/>
        <a:p>
          <a:endParaRPr lang="en-US"/>
        </a:p>
      </dgm:t>
    </dgm:pt>
    <dgm:pt modelId="{0536EE10-E4AA-4995-BB7C-D139C609C934}" type="sibTrans" cxnId="{08D8560B-59CE-4781-A48F-47FC69F69102}">
      <dgm:prSet/>
      <dgm:spPr/>
      <dgm:t>
        <a:bodyPr/>
        <a:lstStyle/>
        <a:p>
          <a:endParaRPr lang="en-US"/>
        </a:p>
      </dgm:t>
    </dgm:pt>
    <dgm:pt modelId="{135F797A-1872-4D3D-91ED-FA62A085CEB3}">
      <dgm:prSet/>
      <dgm:spPr/>
      <dgm:t>
        <a:bodyPr/>
        <a:lstStyle/>
        <a:p>
          <a:r>
            <a:rPr lang="en-US" dirty="0" smtClean="0"/>
            <a:t>Consume fewer foods with sodium (salt), saturated fats, trans fats, cholesterol, added sugars, and refined grains</a:t>
          </a:r>
        </a:p>
      </dgm:t>
    </dgm:pt>
    <dgm:pt modelId="{5538DDC9-A188-4AFC-9F7D-90FFDB68457B}" type="parTrans" cxnId="{3125B786-DA77-448A-8078-B9FC9A40CEB2}">
      <dgm:prSet/>
      <dgm:spPr/>
      <dgm:t>
        <a:bodyPr/>
        <a:lstStyle/>
        <a:p>
          <a:endParaRPr lang="en-US"/>
        </a:p>
      </dgm:t>
    </dgm:pt>
    <dgm:pt modelId="{8D4253BF-416B-433E-854F-337305699603}" type="sibTrans" cxnId="{3125B786-DA77-448A-8078-B9FC9A40CEB2}">
      <dgm:prSet/>
      <dgm:spPr/>
      <dgm:t>
        <a:bodyPr/>
        <a:lstStyle/>
        <a:p>
          <a:endParaRPr lang="en-US"/>
        </a:p>
      </dgm:t>
    </dgm:pt>
    <dgm:pt modelId="{0D5E86CF-C2ED-4A28-AA4D-E11ECA64673A}">
      <dgm:prSet/>
      <dgm:spPr/>
      <dgm:t>
        <a:bodyPr/>
        <a:lstStyle/>
        <a:p>
          <a:r>
            <a:rPr lang="en-US" dirty="0" smtClean="0"/>
            <a:t>Adults 18 years and older</a:t>
          </a:r>
        </a:p>
      </dgm:t>
    </dgm:pt>
    <dgm:pt modelId="{37A02A1F-0DC7-4CB2-81FB-C922024DD33D}" type="parTrans" cxnId="{53DB87EE-0B2C-451D-9FEB-69B39011C71C}">
      <dgm:prSet/>
      <dgm:spPr/>
      <dgm:t>
        <a:bodyPr/>
        <a:lstStyle/>
        <a:p>
          <a:endParaRPr lang="en-US"/>
        </a:p>
      </dgm:t>
    </dgm:pt>
    <dgm:pt modelId="{3F40F77D-7720-46BD-A92B-494F70850128}" type="sibTrans" cxnId="{53DB87EE-0B2C-451D-9FEB-69B39011C71C}">
      <dgm:prSet/>
      <dgm:spPr/>
      <dgm:t>
        <a:bodyPr/>
        <a:lstStyle/>
        <a:p>
          <a:endParaRPr lang="en-US"/>
        </a:p>
      </dgm:t>
    </dgm:pt>
    <dgm:pt modelId="{65605D05-9B74-491B-942A-7791F7D69C72}">
      <dgm:prSet/>
      <dgm:spPr/>
      <dgm:t>
        <a:bodyPr/>
        <a:lstStyle/>
        <a:p>
          <a:r>
            <a:rPr lang="en-US" smtClean="0"/>
            <a:t>150 minutes or more each week of moderate-vigorous activity a</a:t>
          </a:r>
          <a:endParaRPr lang="en-US" dirty="0" smtClean="0"/>
        </a:p>
      </dgm:t>
    </dgm:pt>
    <dgm:pt modelId="{ECDC8C9C-EE60-4EDC-8C0D-89A2B1691189}" type="parTrans" cxnId="{CF887C32-1AD3-4F5C-A2DE-A0E66FC8D7E1}">
      <dgm:prSet/>
      <dgm:spPr/>
      <dgm:t>
        <a:bodyPr/>
        <a:lstStyle/>
        <a:p>
          <a:endParaRPr lang="en-US"/>
        </a:p>
      </dgm:t>
    </dgm:pt>
    <dgm:pt modelId="{464780B9-1E1F-4920-A72D-9EFBB94CEB2A}" type="sibTrans" cxnId="{CF887C32-1AD3-4F5C-A2DE-A0E66FC8D7E1}">
      <dgm:prSet/>
      <dgm:spPr/>
      <dgm:t>
        <a:bodyPr/>
        <a:lstStyle/>
        <a:p>
          <a:endParaRPr lang="en-US"/>
        </a:p>
      </dgm:t>
    </dgm:pt>
    <dgm:pt modelId="{A5EFD8AC-3699-4D01-85C9-ABBE45BC210B}">
      <dgm:prSet/>
      <dgm:spPr/>
      <dgm:t>
        <a:bodyPr/>
        <a:lstStyle/>
        <a:p>
          <a:r>
            <a:rPr lang="en-US" dirty="0" smtClean="0"/>
            <a:t>Muscle- strengthening activities  2x week</a:t>
          </a:r>
        </a:p>
      </dgm:t>
    </dgm:pt>
    <dgm:pt modelId="{83B6DF3E-CD2B-479F-8436-C2DF7E2F77F1}" type="parTrans" cxnId="{E4E415F7-CCDA-43DB-B5A0-75FFCF46D0B9}">
      <dgm:prSet/>
      <dgm:spPr/>
      <dgm:t>
        <a:bodyPr/>
        <a:lstStyle/>
        <a:p>
          <a:endParaRPr lang="en-US"/>
        </a:p>
      </dgm:t>
    </dgm:pt>
    <dgm:pt modelId="{8CDEDBEE-52D2-4830-A139-AC27ADDEB738}" type="sibTrans" cxnId="{E4E415F7-CCDA-43DB-B5A0-75FFCF46D0B9}">
      <dgm:prSet/>
      <dgm:spPr/>
      <dgm:t>
        <a:bodyPr/>
        <a:lstStyle/>
        <a:p>
          <a:endParaRPr lang="en-US"/>
        </a:p>
      </dgm:t>
    </dgm:pt>
    <dgm:pt modelId="{7FEA07AC-33AC-4B45-8E50-121B57BB7A53}">
      <dgm:prSet/>
      <dgm:spPr/>
      <dgm:t>
        <a:bodyPr/>
        <a:lstStyle/>
        <a:p>
          <a:r>
            <a:rPr lang="en-US" smtClean="0"/>
            <a:t>Adolescents and children </a:t>
          </a:r>
          <a:endParaRPr lang="en-US" dirty="0" smtClean="0"/>
        </a:p>
      </dgm:t>
    </dgm:pt>
    <dgm:pt modelId="{A8CA9D13-1DE5-462A-AB56-0E30E48E10E8}" type="parTrans" cxnId="{B9C0914A-163B-4780-8457-AA3600F1DBDD}">
      <dgm:prSet/>
      <dgm:spPr/>
      <dgm:t>
        <a:bodyPr/>
        <a:lstStyle/>
        <a:p>
          <a:endParaRPr lang="en-US"/>
        </a:p>
      </dgm:t>
    </dgm:pt>
    <dgm:pt modelId="{DD5CD872-A844-44B7-A861-FBA3CE7C3C04}" type="sibTrans" cxnId="{B9C0914A-163B-4780-8457-AA3600F1DBDD}">
      <dgm:prSet/>
      <dgm:spPr/>
      <dgm:t>
        <a:bodyPr/>
        <a:lstStyle/>
        <a:p>
          <a:endParaRPr lang="en-US"/>
        </a:p>
      </dgm:t>
    </dgm:pt>
    <dgm:pt modelId="{BDC5AC3C-7CE0-48FF-B6CF-B64D26AFA432}">
      <dgm:prSet/>
      <dgm:spPr/>
      <dgm:t>
        <a:bodyPr/>
        <a:lstStyle/>
        <a:p>
          <a:r>
            <a:rPr lang="en-US" dirty="0" smtClean="0"/>
            <a:t>Participate in 60 minutes or more of physical activity each day</a:t>
          </a:r>
        </a:p>
      </dgm:t>
    </dgm:pt>
    <dgm:pt modelId="{A7FC8F65-7570-4989-82E0-D9717BDD1B3F}" type="parTrans" cxnId="{5B25985E-FF37-42F0-91C7-B670B2EC7ECD}">
      <dgm:prSet/>
      <dgm:spPr/>
      <dgm:t>
        <a:bodyPr/>
        <a:lstStyle/>
        <a:p>
          <a:endParaRPr lang="en-US"/>
        </a:p>
      </dgm:t>
    </dgm:pt>
    <dgm:pt modelId="{141E94B1-6876-4409-BD82-BF81F0858A75}" type="sibTrans" cxnId="{5B25985E-FF37-42F0-91C7-B670B2EC7ECD}">
      <dgm:prSet/>
      <dgm:spPr/>
      <dgm:t>
        <a:bodyPr/>
        <a:lstStyle/>
        <a:p>
          <a:endParaRPr lang="en-US"/>
        </a:p>
      </dgm:t>
    </dgm:pt>
    <dgm:pt modelId="{E78A6A25-FCE6-42C6-AB7D-9E2B08D4D138}" type="pres">
      <dgm:prSet presAssocID="{564C1747-6D84-4078-9894-8B1A907D6B04}" presName="linearFlow" presStyleCnt="0">
        <dgm:presLayoutVars>
          <dgm:dir/>
          <dgm:animLvl val="lvl"/>
          <dgm:resizeHandles/>
        </dgm:presLayoutVars>
      </dgm:prSet>
      <dgm:spPr/>
      <dgm:t>
        <a:bodyPr/>
        <a:lstStyle/>
        <a:p>
          <a:endParaRPr lang="en-US"/>
        </a:p>
      </dgm:t>
    </dgm:pt>
    <dgm:pt modelId="{102992CA-1385-49BD-BE39-B97C7D826534}" type="pres">
      <dgm:prSet presAssocID="{1E7823A0-4959-4449-87FE-FC4BD5E95D63}" presName="compositeNode" presStyleCnt="0">
        <dgm:presLayoutVars>
          <dgm:bulletEnabled val="1"/>
        </dgm:presLayoutVars>
      </dgm:prSet>
      <dgm:spPr/>
    </dgm:pt>
    <dgm:pt modelId="{180BA491-C7AD-470B-A46B-ADE0C84DA673}" type="pres">
      <dgm:prSet presAssocID="{1E7823A0-4959-4449-87FE-FC4BD5E95D63}" presName="image" presStyleLbl="fgImgPlace1" presStyleIdx="0" presStyleCnt="2" custScaleX="133767" custScaleY="102290"/>
      <dgm:spPr>
        <a:blipFill rotWithShape="1">
          <a:blip xmlns:r="http://schemas.openxmlformats.org/officeDocument/2006/relationships" r:embed="rId1"/>
          <a:stretch>
            <a:fillRect/>
          </a:stretch>
        </a:blipFill>
      </dgm:spPr>
    </dgm:pt>
    <dgm:pt modelId="{9450B3DB-CE3A-4644-B969-DC191103827F}" type="pres">
      <dgm:prSet presAssocID="{1E7823A0-4959-4449-87FE-FC4BD5E95D63}" presName="childNode" presStyleLbl="node1" presStyleIdx="0" presStyleCnt="2">
        <dgm:presLayoutVars>
          <dgm:bulletEnabled val="1"/>
        </dgm:presLayoutVars>
      </dgm:prSet>
      <dgm:spPr/>
      <dgm:t>
        <a:bodyPr/>
        <a:lstStyle/>
        <a:p>
          <a:endParaRPr lang="en-US"/>
        </a:p>
      </dgm:t>
    </dgm:pt>
    <dgm:pt modelId="{1EF82E74-EBE8-4B82-A7BA-CD12B05488C4}" type="pres">
      <dgm:prSet presAssocID="{1E7823A0-4959-4449-87FE-FC4BD5E95D63}" presName="parentNode" presStyleLbl="revTx" presStyleIdx="0" presStyleCnt="2">
        <dgm:presLayoutVars>
          <dgm:chMax val="0"/>
          <dgm:bulletEnabled val="1"/>
        </dgm:presLayoutVars>
      </dgm:prSet>
      <dgm:spPr/>
      <dgm:t>
        <a:bodyPr/>
        <a:lstStyle/>
        <a:p>
          <a:endParaRPr lang="en-US"/>
        </a:p>
      </dgm:t>
    </dgm:pt>
    <dgm:pt modelId="{6048EFD9-91D7-4D85-B9E4-5441D8864EB6}" type="pres">
      <dgm:prSet presAssocID="{6ECE76DD-493D-41A4-A8DB-A3043136F865}" presName="sibTrans" presStyleCnt="0"/>
      <dgm:spPr/>
    </dgm:pt>
    <dgm:pt modelId="{B3D45092-FD35-4129-9F26-BACC7E288852}" type="pres">
      <dgm:prSet presAssocID="{54243C57-7373-40B4-B722-E0C1EA1A9748}" presName="compositeNode" presStyleCnt="0">
        <dgm:presLayoutVars>
          <dgm:bulletEnabled val="1"/>
        </dgm:presLayoutVars>
      </dgm:prSet>
      <dgm:spPr/>
    </dgm:pt>
    <dgm:pt modelId="{B8134CAC-5145-483C-A1A5-E699D7164D4F}" type="pres">
      <dgm:prSet presAssocID="{54243C57-7373-40B4-B722-E0C1EA1A9748}" presName="image" presStyleLbl="fgImgPlace1" presStyleIdx="1" presStyleCnt="2">
        <dgm:style>
          <a:lnRef idx="2">
            <a:schemeClr val="accent2"/>
          </a:lnRef>
          <a:fillRef idx="1">
            <a:schemeClr val="lt1"/>
          </a:fillRef>
          <a:effectRef idx="0">
            <a:schemeClr val="accent2"/>
          </a:effectRef>
          <a:fontRef idx="minor">
            <a:schemeClr val="dk1"/>
          </a:fontRef>
        </dgm:style>
      </dgm:prSet>
      <dgm:spPr>
        <a:blipFill rotWithShape="1">
          <a:blip xmlns:r="http://schemas.openxmlformats.org/officeDocument/2006/relationships" r:embed="rId2"/>
          <a:stretch>
            <a:fillRect/>
          </a:stretch>
        </a:blipFill>
      </dgm:spPr>
      <dgm:t>
        <a:bodyPr/>
        <a:lstStyle/>
        <a:p>
          <a:endParaRPr lang="en-US"/>
        </a:p>
      </dgm:t>
    </dgm:pt>
    <dgm:pt modelId="{F7306085-4182-442E-8A39-3F8F9CA502CA}" type="pres">
      <dgm:prSet presAssocID="{54243C57-7373-40B4-B722-E0C1EA1A9748}" presName="childNode" presStyleLbl="node1" presStyleIdx="1" presStyleCnt="2">
        <dgm:presLayoutVars>
          <dgm:bulletEnabled val="1"/>
        </dgm:presLayoutVars>
      </dgm:prSet>
      <dgm:spPr/>
      <dgm:t>
        <a:bodyPr/>
        <a:lstStyle/>
        <a:p>
          <a:endParaRPr lang="en-US"/>
        </a:p>
      </dgm:t>
    </dgm:pt>
    <dgm:pt modelId="{FE84CF45-9BE3-4276-8AC4-DDB1019D10D8}" type="pres">
      <dgm:prSet presAssocID="{54243C57-7373-40B4-B722-E0C1EA1A9748}" presName="parentNode" presStyleLbl="revTx" presStyleIdx="1" presStyleCnt="2">
        <dgm:presLayoutVars>
          <dgm:chMax val="0"/>
          <dgm:bulletEnabled val="1"/>
        </dgm:presLayoutVars>
      </dgm:prSet>
      <dgm:spPr/>
      <dgm:t>
        <a:bodyPr/>
        <a:lstStyle/>
        <a:p>
          <a:endParaRPr lang="en-US"/>
        </a:p>
      </dgm:t>
    </dgm:pt>
  </dgm:ptLst>
  <dgm:cxnLst>
    <dgm:cxn modelId="{266B66A6-B105-4156-A2B6-F671B5974547}" type="presOf" srcId="{1E7823A0-4959-4449-87FE-FC4BD5E95D63}" destId="{1EF82E74-EBE8-4B82-A7BA-CD12B05488C4}" srcOrd="0" destOrd="0" presId="urn:microsoft.com/office/officeart/2005/8/layout/hList2"/>
    <dgm:cxn modelId="{3347A84A-FB27-4EC8-8BBA-12CBA7278C99}" type="presOf" srcId="{0964B1DD-2461-4947-B596-B811AA5D49C6}" destId="{9450B3DB-CE3A-4644-B969-DC191103827F}" srcOrd="0" destOrd="1" presId="urn:microsoft.com/office/officeart/2005/8/layout/hList2"/>
    <dgm:cxn modelId="{AAABD87B-BE70-4820-AF35-3E29862E6B7A}" srcId="{564C1747-6D84-4078-9894-8B1A907D6B04}" destId="{1E7823A0-4959-4449-87FE-FC4BD5E95D63}" srcOrd="0" destOrd="0" parTransId="{90C7EC64-BF19-4AC3-A954-3E3D63D83BBB}" sibTransId="{6ECE76DD-493D-41A4-A8DB-A3043136F865}"/>
    <dgm:cxn modelId="{3B49CACA-9DE7-4292-A263-8A9DFFEBC08D}" type="presOf" srcId="{A6CA833F-227E-4E5F-984A-635FC4268E69}" destId="{9450B3DB-CE3A-4644-B969-DC191103827F}" srcOrd="0" destOrd="0" presId="urn:microsoft.com/office/officeart/2005/8/layout/hList2"/>
    <dgm:cxn modelId="{E66804C0-E09D-4D6A-B253-53A90AAE4F6D}" type="presOf" srcId="{C02A5ACC-0832-4336-92EB-902E433D951A}" destId="{9450B3DB-CE3A-4644-B969-DC191103827F}" srcOrd="0" destOrd="2" presId="urn:microsoft.com/office/officeart/2005/8/layout/hList2"/>
    <dgm:cxn modelId="{53DB87EE-0B2C-451D-9FEB-69B39011C71C}" srcId="{54C7E4CC-1395-4F2E-A5A4-AFC72B8BB1F5}" destId="{0D5E86CF-C2ED-4A28-AA4D-E11ECA64673A}" srcOrd="0" destOrd="0" parTransId="{37A02A1F-0DC7-4CB2-81FB-C922024DD33D}" sibTransId="{3F40F77D-7720-46BD-A92B-494F70850128}"/>
    <dgm:cxn modelId="{48B8B325-EAFF-4E4E-92BD-DB9C63EAC57F}" srcId="{A6CA833F-227E-4E5F-984A-635FC4268E69}" destId="{0964B1DD-2461-4947-B596-B811AA5D49C6}" srcOrd="0" destOrd="0" parTransId="{05A2A8D3-96E4-4D02-8046-65DE0D1EE647}" sibTransId="{EA4198D9-5B35-4118-96F6-275D5C95294D}"/>
    <dgm:cxn modelId="{B9C0914A-163B-4780-8457-AA3600F1DBDD}" srcId="{54C7E4CC-1395-4F2E-A5A4-AFC72B8BB1F5}" destId="{7FEA07AC-33AC-4B45-8E50-121B57BB7A53}" srcOrd="1" destOrd="0" parTransId="{A8CA9D13-1DE5-462A-AB56-0E30E48E10E8}" sibTransId="{DD5CD872-A844-44B7-A861-FBA3CE7C3C04}"/>
    <dgm:cxn modelId="{5CCE925F-720F-4B6E-9959-7F631C8EF52D}" type="presOf" srcId="{65605D05-9B74-491B-942A-7791F7D69C72}" destId="{F7306085-4182-442E-8A39-3F8F9CA502CA}" srcOrd="0" destOrd="2" presId="urn:microsoft.com/office/officeart/2005/8/layout/hList2"/>
    <dgm:cxn modelId="{5D1CCBF1-8401-4CCF-8B59-58252F757105}" type="presOf" srcId="{135F797A-1872-4D3D-91ED-FA62A085CEB3}" destId="{9450B3DB-CE3A-4644-B969-DC191103827F}" srcOrd="0" destOrd="3" presId="urn:microsoft.com/office/officeart/2005/8/layout/hList2"/>
    <dgm:cxn modelId="{CF887C32-1AD3-4F5C-A2DE-A0E66FC8D7E1}" srcId="{0D5E86CF-C2ED-4A28-AA4D-E11ECA64673A}" destId="{65605D05-9B74-491B-942A-7791F7D69C72}" srcOrd="0" destOrd="0" parTransId="{ECDC8C9C-EE60-4EDC-8C0D-89A2B1691189}" sibTransId="{464780B9-1E1F-4920-A72D-9EFBB94CEB2A}"/>
    <dgm:cxn modelId="{D16E2DB9-2E45-49D5-86EF-E538B299DC38}" srcId="{1E7823A0-4959-4449-87FE-FC4BD5E95D63}" destId="{A6CA833F-227E-4E5F-984A-635FC4268E69}" srcOrd="0" destOrd="0" parTransId="{90751D73-5A5A-4D67-8987-FCAF6CB4EE91}" sibTransId="{237A922C-F369-4DD3-9319-C0E6EBD05F46}"/>
    <dgm:cxn modelId="{E4E415F7-CCDA-43DB-B5A0-75FFCF46D0B9}" srcId="{0D5E86CF-C2ED-4A28-AA4D-E11ECA64673A}" destId="{A5EFD8AC-3699-4D01-85C9-ABBE45BC210B}" srcOrd="1" destOrd="0" parTransId="{83B6DF3E-CD2B-479F-8436-C2DF7E2F77F1}" sibTransId="{8CDEDBEE-52D2-4830-A139-AC27ADDEB738}"/>
    <dgm:cxn modelId="{2C0063BC-7E21-4AA4-819B-2F64DEEA496C}" type="presOf" srcId="{A5EFD8AC-3699-4D01-85C9-ABBE45BC210B}" destId="{F7306085-4182-442E-8A39-3F8F9CA502CA}" srcOrd="0" destOrd="3" presId="urn:microsoft.com/office/officeart/2005/8/layout/hList2"/>
    <dgm:cxn modelId="{9DAD17A4-B6B8-4370-9B11-391863F6A022}" type="presOf" srcId="{54C7E4CC-1395-4F2E-A5A4-AFC72B8BB1F5}" destId="{F7306085-4182-442E-8A39-3F8F9CA502CA}" srcOrd="0" destOrd="0" presId="urn:microsoft.com/office/officeart/2005/8/layout/hList2"/>
    <dgm:cxn modelId="{5B25985E-FF37-42F0-91C7-B670B2EC7ECD}" srcId="{7FEA07AC-33AC-4B45-8E50-121B57BB7A53}" destId="{BDC5AC3C-7CE0-48FF-B6CF-B64D26AFA432}" srcOrd="0" destOrd="0" parTransId="{A7FC8F65-7570-4989-82E0-D9717BDD1B3F}" sibTransId="{141E94B1-6876-4409-BD82-BF81F0858A75}"/>
    <dgm:cxn modelId="{D99C5DD0-9218-4164-827C-1E1662783323}" type="presOf" srcId="{0D5E86CF-C2ED-4A28-AA4D-E11ECA64673A}" destId="{F7306085-4182-442E-8A39-3F8F9CA502CA}" srcOrd="0" destOrd="1" presId="urn:microsoft.com/office/officeart/2005/8/layout/hList2"/>
    <dgm:cxn modelId="{C788AAD4-0956-40BB-8B19-8C198067D4A8}" type="presOf" srcId="{7FEA07AC-33AC-4B45-8E50-121B57BB7A53}" destId="{F7306085-4182-442E-8A39-3F8F9CA502CA}" srcOrd="0" destOrd="4" presId="urn:microsoft.com/office/officeart/2005/8/layout/hList2"/>
    <dgm:cxn modelId="{BAEB7D8D-2468-40D7-A438-5040BAABF56B}" srcId="{564C1747-6D84-4078-9894-8B1A907D6B04}" destId="{54243C57-7373-40B4-B722-E0C1EA1A9748}" srcOrd="1" destOrd="0" parTransId="{01B1FC39-A8CA-4C77-8369-629A7239C5F5}" sibTransId="{59FF77F0-5EF6-4508-BA4C-2CDA973BA5BD}"/>
    <dgm:cxn modelId="{021C839B-E402-4E41-AAEE-F59A48DFD581}" type="presOf" srcId="{54243C57-7373-40B4-B722-E0C1EA1A9748}" destId="{FE84CF45-9BE3-4276-8AC4-DDB1019D10D8}" srcOrd="0" destOrd="0" presId="urn:microsoft.com/office/officeart/2005/8/layout/hList2"/>
    <dgm:cxn modelId="{AD6A2479-641C-45E1-8E4A-173C50F5AB7A}" srcId="{54243C57-7373-40B4-B722-E0C1EA1A9748}" destId="{54C7E4CC-1395-4F2E-A5A4-AFC72B8BB1F5}" srcOrd="0" destOrd="0" parTransId="{247EB564-95A9-424D-AD10-7B06FCF14CA1}" sibTransId="{1F5BD754-8D32-4EA0-AA2D-6433D245B065}"/>
    <dgm:cxn modelId="{08D8560B-59CE-4781-A48F-47FC69F69102}" srcId="{A6CA833F-227E-4E5F-984A-635FC4268E69}" destId="{C02A5ACC-0832-4336-92EB-902E433D951A}" srcOrd="1" destOrd="0" parTransId="{6ACEE7CA-1C0B-41BB-BEBF-6C20CE5F24E2}" sibTransId="{0536EE10-E4AA-4995-BB7C-D139C609C934}"/>
    <dgm:cxn modelId="{4394533E-2962-4279-95BD-016784DB950D}" type="presOf" srcId="{564C1747-6D84-4078-9894-8B1A907D6B04}" destId="{E78A6A25-FCE6-42C6-AB7D-9E2B08D4D138}" srcOrd="0" destOrd="0" presId="urn:microsoft.com/office/officeart/2005/8/layout/hList2"/>
    <dgm:cxn modelId="{3125B786-DA77-448A-8078-B9FC9A40CEB2}" srcId="{A6CA833F-227E-4E5F-984A-635FC4268E69}" destId="{135F797A-1872-4D3D-91ED-FA62A085CEB3}" srcOrd="2" destOrd="0" parTransId="{5538DDC9-A188-4AFC-9F7D-90FFDB68457B}" sibTransId="{8D4253BF-416B-433E-854F-337305699603}"/>
    <dgm:cxn modelId="{62354BCC-93D9-4CE8-8757-B468CCCE08B3}" type="presOf" srcId="{BDC5AC3C-7CE0-48FF-B6CF-B64D26AFA432}" destId="{F7306085-4182-442E-8A39-3F8F9CA502CA}" srcOrd="0" destOrd="5" presId="urn:microsoft.com/office/officeart/2005/8/layout/hList2"/>
    <dgm:cxn modelId="{4363FFEA-5128-4AF6-AD80-A09697D5812D}" type="presParOf" srcId="{E78A6A25-FCE6-42C6-AB7D-9E2B08D4D138}" destId="{102992CA-1385-49BD-BE39-B97C7D826534}" srcOrd="0" destOrd="0" presId="urn:microsoft.com/office/officeart/2005/8/layout/hList2"/>
    <dgm:cxn modelId="{075B49A0-ACE7-466A-9406-B10C8AF975B5}" type="presParOf" srcId="{102992CA-1385-49BD-BE39-B97C7D826534}" destId="{180BA491-C7AD-470B-A46B-ADE0C84DA673}" srcOrd="0" destOrd="0" presId="urn:microsoft.com/office/officeart/2005/8/layout/hList2"/>
    <dgm:cxn modelId="{5D07F03A-80D0-400F-A74E-538482A9D59F}" type="presParOf" srcId="{102992CA-1385-49BD-BE39-B97C7D826534}" destId="{9450B3DB-CE3A-4644-B969-DC191103827F}" srcOrd="1" destOrd="0" presId="urn:microsoft.com/office/officeart/2005/8/layout/hList2"/>
    <dgm:cxn modelId="{52C36189-5DA9-4031-80A9-D6CF5FA492F3}" type="presParOf" srcId="{102992CA-1385-49BD-BE39-B97C7D826534}" destId="{1EF82E74-EBE8-4B82-A7BA-CD12B05488C4}" srcOrd="2" destOrd="0" presId="urn:microsoft.com/office/officeart/2005/8/layout/hList2"/>
    <dgm:cxn modelId="{63FF0EA4-2C94-4FA0-AF3D-CC52EEA8E978}" type="presParOf" srcId="{E78A6A25-FCE6-42C6-AB7D-9E2B08D4D138}" destId="{6048EFD9-91D7-4D85-B9E4-5441D8864EB6}" srcOrd="1" destOrd="0" presId="urn:microsoft.com/office/officeart/2005/8/layout/hList2"/>
    <dgm:cxn modelId="{E4A5A778-2FB7-4222-B3C0-648D84870D85}" type="presParOf" srcId="{E78A6A25-FCE6-42C6-AB7D-9E2B08D4D138}" destId="{B3D45092-FD35-4129-9F26-BACC7E288852}" srcOrd="2" destOrd="0" presId="urn:microsoft.com/office/officeart/2005/8/layout/hList2"/>
    <dgm:cxn modelId="{D80D00C3-9F3C-4B4E-89B2-14B5BE1E471A}" type="presParOf" srcId="{B3D45092-FD35-4129-9F26-BACC7E288852}" destId="{B8134CAC-5145-483C-A1A5-E699D7164D4F}" srcOrd="0" destOrd="0" presId="urn:microsoft.com/office/officeart/2005/8/layout/hList2"/>
    <dgm:cxn modelId="{7E91D300-AC93-47C9-A9CC-8557B274A504}" type="presParOf" srcId="{B3D45092-FD35-4129-9F26-BACC7E288852}" destId="{F7306085-4182-442E-8A39-3F8F9CA502CA}" srcOrd="1" destOrd="0" presId="urn:microsoft.com/office/officeart/2005/8/layout/hList2"/>
    <dgm:cxn modelId="{933901AD-E19B-4F37-B1A7-16496E257299}" type="presParOf" srcId="{B3D45092-FD35-4129-9F26-BACC7E288852}" destId="{FE84CF45-9BE3-4276-8AC4-DDB1019D10D8}"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584DA30-562B-4099-B50A-6C9AEAF04577}" type="datetimeFigureOut">
              <a:rPr lang="en-US" smtClean="0"/>
              <a:t>7/9/2015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4D4CF0A8-0094-43EE-8A4C-900CD040015D}" type="slidenum">
              <a:rPr lang="en-US" smtClean="0"/>
              <a:t>‹#›</a:t>
            </a:fld>
            <a:endParaRPr lang="en-US"/>
          </a:p>
        </p:txBody>
      </p:sp>
    </p:spTree>
    <p:extLst>
      <p:ext uri="{BB962C8B-B14F-4D97-AF65-F5344CB8AC3E}">
        <p14:creationId xmlns:p14="http://schemas.microsoft.com/office/powerpoint/2010/main" val="3972406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-Average Risk: (no personal and family history, and no symptoms)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National Colorectal Cancer Roundtable (NCCR) has created an initiative that aims for screening rates of 80% in the United States by 2018.</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D4CF0A8-0094-43EE-8A4C-900CD040015D}" type="slidenum">
              <a:rPr lang="en-US" smtClean="0"/>
              <a:t>3</a:t>
            </a:fld>
            <a:endParaRPr lang="en-US"/>
          </a:p>
        </p:txBody>
      </p:sp>
    </p:spTree>
    <p:extLst>
      <p:ext uri="{BB962C8B-B14F-4D97-AF65-F5344CB8AC3E}">
        <p14:creationId xmlns:p14="http://schemas.microsoft.com/office/powerpoint/2010/main" val="3190504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accordance with recommendations from the National Advisory Committee on Immunization Practices, the state established an objective to increase the number of females and males who receive the HPV vaccine in an effort to reduce the incidence of cervical cancer.</a:t>
            </a:r>
          </a:p>
        </p:txBody>
      </p:sp>
      <p:sp>
        <p:nvSpPr>
          <p:cNvPr id="4" name="Slide Number Placeholder 3"/>
          <p:cNvSpPr>
            <a:spLocks noGrp="1"/>
          </p:cNvSpPr>
          <p:nvPr>
            <p:ph type="sldNum" sz="quarter" idx="10"/>
          </p:nvPr>
        </p:nvSpPr>
        <p:spPr/>
        <p:txBody>
          <a:bodyPr/>
          <a:lstStyle/>
          <a:p>
            <a:fld id="{9AE56985-BEFE-4F08-BC4E-55C51EF64557}" type="slidenum">
              <a:rPr lang="en-US" smtClean="0">
                <a:solidFill>
                  <a:prstClr val="black"/>
                </a:solidFill>
              </a:rPr>
              <a:pPr/>
              <a:t>4</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Tree>
    <p:extLst>
      <p:ext uri="{BB962C8B-B14F-4D97-AF65-F5344CB8AC3E}">
        <p14:creationId xmlns:p14="http://schemas.microsoft.com/office/powerpoint/2010/main" val="3675807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200" b="0" kern="1200" dirty="0" smtClean="0">
                <a:solidFill>
                  <a:srgbClr val="000000"/>
                </a:solidFill>
                <a:effectLst/>
                <a:latin typeface="Segoe UI"/>
                <a:ea typeface="+mj-ea"/>
                <a:cs typeface="+mj-cs"/>
              </a:rPr>
              <a:t>Adults, 18 to 39 years with normal blood pressure (&lt;130/85 mm Hg) should be rescreened every 3 to 5 years </a:t>
            </a:r>
          </a:p>
          <a:p>
            <a:pPr marL="0" marR="0">
              <a:lnSpc>
                <a:spcPct val="115000"/>
              </a:lnSpc>
              <a:spcBef>
                <a:spcPts val="0"/>
              </a:spcBef>
              <a:spcAft>
                <a:spcPts val="1000"/>
              </a:spcAft>
            </a:pPr>
            <a:r>
              <a:rPr lang="en-US" sz="1200" b="0" kern="1200" dirty="0" smtClean="0">
                <a:solidFill>
                  <a:srgbClr val="000000"/>
                </a:solidFill>
                <a:effectLst/>
                <a:latin typeface="Segoe UI"/>
                <a:ea typeface="+mj-ea"/>
                <a:cs typeface="+mj-cs"/>
              </a:rPr>
              <a:t>Adults age 40 years and older should be screened annually</a:t>
            </a:r>
          </a:p>
          <a:p>
            <a:pPr marL="0" marR="0">
              <a:lnSpc>
                <a:spcPct val="115000"/>
              </a:lnSpc>
              <a:spcBef>
                <a:spcPts val="0"/>
              </a:spcBef>
              <a:spcAft>
                <a:spcPts val="1000"/>
              </a:spcAft>
            </a:pPr>
            <a:endParaRPr lang="en-US" sz="1200" b="1" kern="1200" dirty="0" smtClean="0">
              <a:solidFill>
                <a:srgbClr val="000000"/>
              </a:solidFill>
              <a:effectLst/>
              <a:latin typeface="Segoe UI"/>
              <a:ea typeface="+mj-ea"/>
              <a:cs typeface="+mj-cs"/>
            </a:endParaRPr>
          </a:p>
          <a:p>
            <a:pPr marL="0" marR="0">
              <a:lnSpc>
                <a:spcPct val="115000"/>
              </a:lnSpc>
              <a:spcBef>
                <a:spcPts val="0"/>
              </a:spcBef>
              <a:spcAft>
                <a:spcPts val="1000"/>
              </a:spcAft>
            </a:pPr>
            <a:r>
              <a:rPr lang="en-US" sz="1200" b="1" kern="1200" dirty="0" smtClean="0">
                <a:solidFill>
                  <a:srgbClr val="000000"/>
                </a:solidFill>
                <a:effectLst/>
                <a:latin typeface="Segoe UI"/>
                <a:ea typeface="+mj-ea"/>
                <a:cs typeface="+mj-cs"/>
              </a:rPr>
              <a:t>Target blood pressure:</a:t>
            </a:r>
            <a:r>
              <a:rPr lang="en-US" sz="1200" kern="1200" dirty="0" smtClean="0">
                <a:solidFill>
                  <a:srgbClr val="000000"/>
                </a:solidFill>
                <a:effectLst/>
                <a:latin typeface="Segoe UI"/>
                <a:ea typeface="+mj-ea"/>
                <a:cs typeface="+mj-cs"/>
              </a:rPr>
              <a:t/>
            </a:r>
            <a:br>
              <a:rPr lang="en-US" sz="1200" kern="1200" dirty="0" smtClean="0">
                <a:solidFill>
                  <a:srgbClr val="000000"/>
                </a:solidFill>
                <a:effectLst/>
                <a:latin typeface="Segoe UI"/>
                <a:ea typeface="+mj-ea"/>
                <a:cs typeface="+mj-cs"/>
              </a:rPr>
            </a:br>
            <a:r>
              <a:rPr lang="en-US" sz="1200" kern="1200" dirty="0" smtClean="0">
                <a:solidFill>
                  <a:srgbClr val="000000"/>
                </a:solidFill>
                <a:effectLst/>
                <a:latin typeface="Segoe UI"/>
                <a:ea typeface="+mj-ea"/>
                <a:cs typeface="+mj-cs"/>
              </a:rPr>
              <a:t>  - 150/90 mm Hg for patients age 60 years and older </a:t>
            </a:r>
            <a:r>
              <a:rPr lang="en-US" dirty="0" smtClean="0"/>
              <a:t>without diabetes or chronic kidney disease</a:t>
            </a:r>
            <a:r>
              <a:rPr lang="en-US" sz="1200" kern="1200" dirty="0" smtClean="0">
                <a:solidFill>
                  <a:srgbClr val="000000"/>
                </a:solidFill>
                <a:effectLst/>
                <a:latin typeface="Segoe UI"/>
                <a:ea typeface="+mj-ea"/>
                <a:cs typeface="+mj-cs"/>
              </a:rPr>
              <a:t/>
            </a:r>
            <a:br>
              <a:rPr lang="en-US" sz="1200" kern="1200" dirty="0" smtClean="0">
                <a:solidFill>
                  <a:srgbClr val="000000"/>
                </a:solidFill>
                <a:effectLst/>
                <a:latin typeface="Segoe UI"/>
                <a:ea typeface="+mj-ea"/>
                <a:cs typeface="+mj-cs"/>
              </a:rPr>
            </a:br>
            <a:r>
              <a:rPr lang="en-US" sz="1200" kern="1200" dirty="0" smtClean="0">
                <a:solidFill>
                  <a:srgbClr val="000000"/>
                </a:solidFill>
                <a:effectLst/>
                <a:latin typeface="Segoe UI"/>
                <a:ea typeface="+mj-ea"/>
                <a:cs typeface="+mj-cs"/>
              </a:rPr>
              <a:t>  - 140/90 mm Hg for all others</a:t>
            </a:r>
            <a:endParaRPr lang="en-US" sz="900" dirty="0" smtClean="0">
              <a:effectLst/>
              <a:latin typeface="+mn-lt"/>
              <a:ea typeface="Calibri"/>
              <a:cs typeface="Times New Roman"/>
            </a:endParaRPr>
          </a:p>
          <a:p>
            <a:pPr marL="171450" indent="-171450">
              <a:buFont typeface="Arial" charset="0"/>
              <a:buChar char="•"/>
            </a:pPr>
            <a:endParaRPr lang="en-US" dirty="0" smtClean="0"/>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4D4CF0A8-0094-43EE-8A4C-900CD040015D}" type="slidenum">
              <a:rPr lang="en-US" smtClean="0"/>
              <a:t>6</a:t>
            </a:fld>
            <a:endParaRPr lang="en-US"/>
          </a:p>
        </p:txBody>
      </p:sp>
    </p:spTree>
    <p:extLst>
      <p:ext uri="{BB962C8B-B14F-4D97-AF65-F5344CB8AC3E}">
        <p14:creationId xmlns:p14="http://schemas.microsoft.com/office/powerpoint/2010/main" val="1090172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sz="1100" dirty="0">
                <a:latin typeface="Times New Roman" panose="02020603050405020304" pitchFamily="18" charset="0"/>
                <a:cs typeface="Times New Roman" panose="02020603050405020304" pitchFamily="18" charset="0"/>
              </a:rPr>
              <a:t>Tobacco users state that a healthcare provider’s advice to quit tobacco use is an important motivator to make a quit attempt. </a:t>
            </a:r>
          </a:p>
          <a:p>
            <a:pPr defTabSz="931774">
              <a:defRPr/>
            </a:pPr>
            <a:endParaRPr lang="en-US" sz="1100" dirty="0">
              <a:latin typeface="Times New Roman" panose="02020603050405020304" pitchFamily="18" charset="0"/>
              <a:cs typeface="Times New Roman" panose="02020603050405020304" pitchFamily="18" charset="0"/>
            </a:endParaRPr>
          </a:p>
          <a:p>
            <a:pPr defTabSz="931774">
              <a:defRPr/>
            </a:pPr>
            <a:r>
              <a:rPr lang="en-US" sz="1100" dirty="0">
                <a:latin typeface="Times New Roman" panose="02020603050405020304" pitchFamily="18" charset="0"/>
                <a:cs typeface="Times New Roman" panose="02020603050405020304" pitchFamily="18" charset="0"/>
              </a:rPr>
              <a:t>With </a:t>
            </a:r>
            <a:r>
              <a:rPr lang="en-US" sz="1100" i="1" dirty="0">
                <a:latin typeface="Times New Roman" panose="02020603050405020304" pitchFamily="18" charset="0"/>
                <a:cs typeface="Times New Roman" panose="02020603050405020304" pitchFamily="18" charset="0"/>
              </a:rPr>
              <a:t>3 minutes or less</a:t>
            </a:r>
            <a:r>
              <a:rPr lang="en-US" sz="1100" dirty="0">
                <a:latin typeface="Times New Roman" panose="02020603050405020304" pitchFamily="18" charset="0"/>
                <a:cs typeface="Times New Roman" panose="02020603050405020304" pitchFamily="18" charset="0"/>
              </a:rPr>
              <a:t>, providers can utilize the Georgia </a:t>
            </a:r>
            <a:r>
              <a:rPr lang="en-US" sz="1100" dirty="0" err="1">
                <a:latin typeface="Times New Roman" panose="02020603050405020304" pitchFamily="18" charset="0"/>
                <a:cs typeface="Times New Roman" panose="02020603050405020304" pitchFamily="18" charset="0"/>
              </a:rPr>
              <a:t>cAARds</a:t>
            </a:r>
            <a:r>
              <a:rPr lang="en-US" sz="1100" dirty="0">
                <a:latin typeface="Times New Roman" panose="02020603050405020304" pitchFamily="18" charset="0"/>
                <a:cs typeface="Times New Roman" panose="02020603050405020304" pitchFamily="18" charset="0"/>
              </a:rPr>
              <a:t> Program and execute 2 of the 5A’s which are evidence based, clinical best practice guidelines for treating tobacco use and dependence by:</a:t>
            </a:r>
          </a:p>
          <a:p>
            <a:pPr defTabSz="931774">
              <a:defRPr/>
            </a:pPr>
            <a:endParaRPr lang="en-US" sz="1100" dirty="0">
              <a:latin typeface="Times New Roman" panose="02020603050405020304" pitchFamily="18" charset="0"/>
              <a:cs typeface="Times New Roman" panose="02020603050405020304" pitchFamily="18" charset="0"/>
            </a:endParaRPr>
          </a:p>
          <a:p>
            <a:pPr defTabSz="931774">
              <a:defRPr/>
            </a:pPr>
            <a:r>
              <a:rPr lang="en-US" sz="1100" b="1" dirty="0">
                <a:latin typeface="Times New Roman" panose="02020603050405020304" pitchFamily="18" charset="0"/>
                <a:cs typeface="Times New Roman" panose="02020603050405020304" pitchFamily="18" charset="0"/>
              </a:rPr>
              <a:t>Asking</a:t>
            </a:r>
            <a:r>
              <a:rPr lang="en-US" sz="1100" dirty="0">
                <a:latin typeface="Times New Roman" panose="02020603050405020304" pitchFamily="18" charset="0"/>
                <a:cs typeface="Times New Roman" panose="02020603050405020304" pitchFamily="18" charset="0"/>
              </a:rPr>
              <a:t> all patients about tobacco use.</a:t>
            </a:r>
          </a:p>
          <a:p>
            <a:pPr defTabSz="931774">
              <a:defRPr/>
            </a:pPr>
            <a:r>
              <a:rPr lang="en-US" sz="1100" b="1" i="1" dirty="0">
                <a:latin typeface="Times New Roman" panose="02020603050405020304" pitchFamily="18" charset="0"/>
                <a:cs typeface="Times New Roman" panose="02020603050405020304" pitchFamily="18" charset="0"/>
              </a:rPr>
              <a:t>Advising </a:t>
            </a:r>
            <a:r>
              <a:rPr lang="en-US" sz="1100" dirty="0">
                <a:latin typeface="Times New Roman" panose="02020603050405020304" pitchFamily="18" charset="0"/>
                <a:cs typeface="Times New Roman" panose="02020603050405020304" pitchFamily="18" charset="0"/>
              </a:rPr>
              <a:t>all patients on the benefits of tobacco cessation.</a:t>
            </a:r>
          </a:p>
          <a:p>
            <a:pPr defTabSz="931774">
              <a:defRPr/>
            </a:pPr>
            <a:r>
              <a:rPr lang="en-US" sz="1100" b="1" i="1" dirty="0">
                <a:latin typeface="Times New Roman" panose="02020603050405020304" pitchFamily="18" charset="0"/>
                <a:cs typeface="Times New Roman" panose="02020603050405020304" pitchFamily="18" charset="0"/>
              </a:rPr>
              <a:t>Referring</a:t>
            </a:r>
            <a:r>
              <a:rPr lang="en-US" sz="1100" dirty="0">
                <a:latin typeface="Times New Roman" panose="02020603050405020304" pitchFamily="18" charset="0"/>
                <a:cs typeface="Times New Roman" panose="02020603050405020304" pitchFamily="18" charset="0"/>
              </a:rPr>
              <a:t> patients to the Georgia Tobacco Quit Line.  </a:t>
            </a:r>
          </a:p>
          <a:p>
            <a:pPr defTabSz="931774">
              <a:defRPr/>
            </a:pPr>
            <a:endParaRPr lang="en-US" sz="1100" dirty="0">
              <a:latin typeface="Times New Roman" panose="02020603050405020304" pitchFamily="18" charset="0"/>
              <a:cs typeface="Times New Roman" panose="02020603050405020304" pitchFamily="18" charset="0"/>
            </a:endParaRPr>
          </a:p>
          <a:p>
            <a:r>
              <a:rPr lang="en-US" sz="1100" dirty="0">
                <a:latin typeface="Times New Roman" panose="02020603050405020304" pitchFamily="18" charset="0"/>
                <a:cs typeface="Times New Roman" panose="02020603050405020304" pitchFamily="18" charset="0"/>
              </a:rPr>
              <a:t>Skilled and experienced Quit Coaches at the GTQL will provide the remaining 5 A’s by:</a:t>
            </a:r>
          </a:p>
          <a:p>
            <a:endParaRPr lang="en-US" sz="1100" dirty="0">
              <a:latin typeface="Times New Roman" panose="02020603050405020304" pitchFamily="18" charset="0"/>
              <a:cs typeface="Times New Roman" panose="02020603050405020304" pitchFamily="18" charset="0"/>
            </a:endParaRPr>
          </a:p>
          <a:p>
            <a:r>
              <a:rPr lang="en-US" sz="1100" b="1" i="1" dirty="0">
                <a:latin typeface="Times New Roman" panose="02020603050405020304" pitchFamily="18" charset="0"/>
                <a:cs typeface="Times New Roman" panose="02020603050405020304" pitchFamily="18" charset="0"/>
              </a:rPr>
              <a:t>Assessing</a:t>
            </a:r>
            <a:r>
              <a:rPr lang="en-US" sz="1100" dirty="0">
                <a:latin typeface="Times New Roman" panose="02020603050405020304" pitchFamily="18" charset="0"/>
                <a:cs typeface="Times New Roman" panose="02020603050405020304" pitchFamily="18" charset="0"/>
              </a:rPr>
              <a:t> the patient’s willingness to make a quit attempt</a:t>
            </a:r>
          </a:p>
          <a:p>
            <a:r>
              <a:rPr lang="en-US" sz="1100" b="1" i="1" dirty="0">
                <a:latin typeface="Times New Roman" panose="02020603050405020304" pitchFamily="18" charset="0"/>
                <a:cs typeface="Times New Roman" panose="02020603050405020304" pitchFamily="18" charset="0"/>
              </a:rPr>
              <a:t>Assisting</a:t>
            </a:r>
            <a:r>
              <a:rPr lang="en-US" sz="1100" dirty="0">
                <a:latin typeface="Times New Roman" panose="02020603050405020304" pitchFamily="18" charset="0"/>
                <a:cs typeface="Times New Roman" panose="02020603050405020304" pitchFamily="18" charset="0"/>
              </a:rPr>
              <a:t> in the quit attempt</a:t>
            </a:r>
          </a:p>
          <a:p>
            <a:r>
              <a:rPr lang="en-US" sz="1100" b="1" i="1" dirty="0">
                <a:latin typeface="Times New Roman" panose="02020603050405020304" pitchFamily="18" charset="0"/>
                <a:cs typeface="Times New Roman" panose="02020603050405020304" pitchFamily="18" charset="0"/>
              </a:rPr>
              <a:t>Arranging</a:t>
            </a:r>
            <a:r>
              <a:rPr lang="en-US" sz="1100" dirty="0">
                <a:latin typeface="Times New Roman" panose="02020603050405020304" pitchFamily="18" charset="0"/>
                <a:cs typeface="Times New Roman" panose="02020603050405020304" pitchFamily="18" charset="0"/>
              </a:rPr>
              <a:t> follow-up with the patient in relapse time sensitive intervals</a:t>
            </a:r>
          </a:p>
          <a:p>
            <a:endParaRPr lang="en-US" sz="1100" dirty="0">
              <a:latin typeface="Times New Roman" panose="02020603050405020304" pitchFamily="18" charset="0"/>
              <a:cs typeface="Times New Roman" panose="02020603050405020304" pitchFamily="18" charset="0"/>
            </a:endParaRPr>
          </a:p>
          <a:p>
            <a:r>
              <a:rPr lang="en-US" dirty="0"/>
              <a:t>The quit line is effective. GTQL callers have a quit rate of 31% which exceeds the national benchmark set by the North American </a:t>
            </a:r>
            <a:r>
              <a:rPr lang="en-US" dirty="0" err="1"/>
              <a:t>Quitline</a:t>
            </a:r>
            <a:r>
              <a:rPr lang="en-US" dirty="0"/>
              <a:t> Consortium of 30% by 2015.</a:t>
            </a:r>
            <a:endParaRPr lang="en-US" sz="1100" dirty="0">
              <a:latin typeface="Times New Roman" panose="02020603050405020304" pitchFamily="18" charset="0"/>
              <a:cs typeface="Times New Roman" panose="02020603050405020304" pitchFamily="18" charset="0"/>
            </a:endParaRPr>
          </a:p>
          <a:p>
            <a:endParaRPr lang="en-US" sz="1100" dirty="0">
              <a:latin typeface="Times New Roman" panose="02020603050405020304" pitchFamily="18" charset="0"/>
              <a:cs typeface="Times New Roman" panose="02020603050405020304" pitchFamily="18" charset="0"/>
            </a:endParaRPr>
          </a:p>
          <a:p>
            <a:pPr defTabSz="931774">
              <a:defRPr/>
            </a:pPr>
            <a:r>
              <a:rPr lang="en-US" sz="1100" dirty="0">
                <a:latin typeface="Times New Roman" panose="02020603050405020304" pitchFamily="18" charset="0"/>
                <a:cs typeface="Times New Roman" panose="02020603050405020304" pitchFamily="18" charset="0"/>
              </a:rPr>
              <a:t>Evidenced based practice on the 5 A model for treating tobacco use and dependence can be found in the Department of Health and Human Service's : </a:t>
            </a:r>
            <a:r>
              <a:rPr lang="en-US" sz="1100" i="1" dirty="0">
                <a:latin typeface="Times New Roman" panose="02020603050405020304" pitchFamily="18" charset="0"/>
                <a:cs typeface="Times New Roman" panose="02020603050405020304" pitchFamily="18" charset="0"/>
              </a:rPr>
              <a:t>Treating Tobacco Use and Dependence. </a:t>
            </a:r>
            <a:r>
              <a:rPr lang="en-US" sz="1100" dirty="0">
                <a:latin typeface="Times New Roman" panose="02020603050405020304" pitchFamily="18" charset="0"/>
                <a:cs typeface="Times New Roman" panose="02020603050405020304" pitchFamily="18" charset="0"/>
              </a:rPr>
              <a:t>An electronic copy of this document can be shared to you by DPH. </a:t>
            </a:r>
          </a:p>
          <a:p>
            <a:r>
              <a:rPr lang="en-US" sz="900" i="1" dirty="0">
                <a:latin typeface="Times New Roman" panose="02020603050405020304" pitchFamily="18" charset="0"/>
                <a:cs typeface="Times New Roman" panose="02020603050405020304" pitchFamily="18" charset="0"/>
              </a:rPr>
              <a:t>(http://www.ahrq.gov/professionals/clinicians-providers/guidelines-recommendations/tobacco/clinicians/update/treating_tobacco_use08.pdf)</a:t>
            </a:r>
          </a:p>
          <a:p>
            <a:endParaRPr lang="en-US" sz="1100" i="1" dirty="0">
              <a:latin typeface="Times New Roman" panose="02020603050405020304" pitchFamily="18" charset="0"/>
              <a:cs typeface="Times New Roman" panose="02020603050405020304" pitchFamily="18" charset="0"/>
            </a:endParaRPr>
          </a:p>
          <a:p>
            <a:r>
              <a:rPr lang="en-US" sz="1100" dirty="0">
                <a:latin typeface="Times New Roman" panose="02020603050405020304" pitchFamily="18" charset="0"/>
                <a:cs typeface="Times New Roman" panose="02020603050405020304" pitchFamily="18" charset="0"/>
              </a:rPr>
              <a:t>For more information on the referral process to the GTQL, please contact the Georgia Tobacco Use Prevention Program.  </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41E72F27-EA6B-4BB1-BBD9-924431C68FFD}"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075542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lvl="0" algn="l"/>
            <a:r>
              <a:rPr lang="en-US" altLang="en-US" u="sng" dirty="0" smtClean="0"/>
              <a:t>Guidelines-based</a:t>
            </a:r>
            <a:r>
              <a:rPr lang="en-US" altLang="en-US" u="sng" baseline="0" dirty="0" smtClean="0"/>
              <a:t> clinical care</a:t>
            </a:r>
            <a:r>
              <a:rPr lang="en-US" altLang="en-US" baseline="0" dirty="0" smtClean="0"/>
              <a:t>: </a:t>
            </a:r>
          </a:p>
          <a:p>
            <a:pPr marL="514350" lvl="0" indent="-285750" algn="l">
              <a:buFont typeface="Arial" panose="020B0604020202020204" pitchFamily="34" charset="0"/>
              <a:buChar char="•"/>
            </a:pPr>
            <a:r>
              <a:rPr lang="en-US" sz="1800" b="0" dirty="0" smtClean="0"/>
              <a:t>Increase the number of children with an </a:t>
            </a:r>
            <a:r>
              <a:rPr lang="en-US" sz="1800" b="1" dirty="0" smtClean="0"/>
              <a:t>asthma action plan</a:t>
            </a:r>
          </a:p>
          <a:p>
            <a:pPr marL="514350" lvl="0" indent="-285750" algn="l">
              <a:buFont typeface="Arial" panose="020B0604020202020204" pitchFamily="34" charset="0"/>
              <a:buChar char="•"/>
            </a:pPr>
            <a:r>
              <a:rPr lang="en-US" sz="1800" b="0" dirty="0" smtClean="0"/>
              <a:t>Achieve a </a:t>
            </a:r>
            <a:r>
              <a:rPr lang="en-US" sz="1800" b="1" dirty="0" smtClean="0"/>
              <a:t>1:4 ratio of rescue to controller prescriptions </a:t>
            </a:r>
            <a:r>
              <a:rPr lang="en-US" sz="1800" b="0" dirty="0" smtClean="0"/>
              <a:t>statewide</a:t>
            </a:r>
          </a:p>
          <a:p>
            <a:pPr marL="514350" lvl="0" indent="-285750" algn="l">
              <a:buFont typeface="Arial" panose="020B0604020202020204" pitchFamily="34" charset="0"/>
              <a:buChar char="•"/>
            </a:pPr>
            <a:r>
              <a:rPr lang="en-US" sz="1800" b="0" dirty="0" smtClean="0"/>
              <a:t>Increase the percentage of persons with asthma who receive the </a:t>
            </a:r>
            <a:r>
              <a:rPr lang="en-US" sz="1800" b="1" dirty="0" smtClean="0"/>
              <a:t>seasonal flu vaccine</a:t>
            </a:r>
          </a:p>
          <a:p>
            <a:pPr marL="4000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Increase the number of primary care settings using </a:t>
            </a:r>
            <a:r>
              <a:rPr lang="en-US" sz="1200" b="1" kern="1200" dirty="0" err="1" smtClean="0">
                <a:solidFill>
                  <a:schemeClr val="tx1"/>
                </a:solidFill>
                <a:effectLst/>
                <a:latin typeface="+mn-lt"/>
                <a:ea typeface="+mn-ea"/>
                <a:cs typeface="+mn-cs"/>
              </a:rPr>
              <a:t>spirometry</a:t>
            </a:r>
            <a:r>
              <a:rPr lang="en-US" sz="1200" b="1" kern="1200" dirty="0" smtClean="0">
                <a:solidFill>
                  <a:schemeClr val="tx1"/>
                </a:solidFill>
                <a:effectLst/>
                <a:latin typeface="+mn-lt"/>
                <a:ea typeface="+mn-ea"/>
                <a:cs typeface="+mn-cs"/>
              </a:rPr>
              <a:t> for the diagnosis </a:t>
            </a:r>
            <a:r>
              <a:rPr lang="en-US" sz="1200" kern="1200" dirty="0" smtClean="0">
                <a:solidFill>
                  <a:schemeClr val="tx1"/>
                </a:solidFill>
                <a:effectLst/>
                <a:latin typeface="+mn-lt"/>
                <a:ea typeface="+mn-ea"/>
                <a:cs typeface="+mn-cs"/>
              </a:rPr>
              <a:t>and monitoring of asthma </a:t>
            </a:r>
          </a:p>
          <a:p>
            <a:pPr marL="400050" lvl="0" indent="-171450" algn="l">
              <a:buFont typeface="Arial" panose="020B0604020202020204" pitchFamily="34" charset="0"/>
              <a:buChar char="•"/>
            </a:pPr>
            <a:r>
              <a:rPr lang="en-US" sz="1200" kern="1200" dirty="0" smtClean="0">
                <a:solidFill>
                  <a:schemeClr val="tx1"/>
                </a:solidFill>
                <a:effectLst/>
                <a:latin typeface="+mn-lt"/>
                <a:ea typeface="+mn-ea"/>
                <a:cs typeface="+mn-cs"/>
              </a:rPr>
              <a:t>Increase provider use of evidenced-based practices for asthma diagnosis, treatment and management according to the National Asthma Education and Prevention Program </a:t>
            </a:r>
            <a:r>
              <a:rPr lang="en-US" sz="1200" b="1" kern="1200" dirty="0" smtClean="0">
                <a:solidFill>
                  <a:schemeClr val="tx1"/>
                </a:solidFill>
                <a:effectLst/>
                <a:latin typeface="+mn-lt"/>
                <a:ea typeface="+mn-ea"/>
                <a:cs typeface="+mn-cs"/>
              </a:rPr>
              <a:t>(NAEPP) Expert Report – 3 (EPR–3) guidelines. </a:t>
            </a:r>
          </a:p>
          <a:p>
            <a:pPr marL="228600" lvl="0" algn="l"/>
            <a:r>
              <a:rPr lang="en-US" sz="1200" b="0" u="sng" kern="1200" dirty="0" smtClean="0">
                <a:solidFill>
                  <a:schemeClr val="tx1"/>
                </a:solidFill>
                <a:effectLst/>
                <a:latin typeface="+mn-lt"/>
                <a:ea typeface="+mn-ea"/>
                <a:cs typeface="+mn-cs"/>
              </a:rPr>
              <a:t>Self-Management Education:</a:t>
            </a:r>
          </a:p>
          <a:p>
            <a:pPr marL="628650" lvl="1" indent="-171450">
              <a:buFont typeface="Arial" panose="020B0604020202020204" pitchFamily="34" charset="0"/>
              <a:buChar char="•"/>
            </a:pPr>
            <a:r>
              <a:rPr lang="en-US" sz="1200" b="1" i="0" kern="1200" dirty="0" smtClean="0">
                <a:solidFill>
                  <a:schemeClr val="tx1"/>
                </a:solidFill>
                <a:effectLst/>
                <a:latin typeface="+mn-lt"/>
                <a:ea typeface="+mn-ea"/>
                <a:cs typeface="+mn-cs"/>
              </a:rPr>
              <a:t>Training and education </a:t>
            </a:r>
            <a:r>
              <a:rPr lang="en-US" sz="1200" b="0" i="0" kern="1200" dirty="0" smtClean="0">
                <a:solidFill>
                  <a:schemeClr val="tx1"/>
                </a:solidFill>
                <a:effectLst/>
                <a:latin typeface="+mn-lt"/>
                <a:ea typeface="+mn-ea"/>
                <a:cs typeface="+mn-cs"/>
              </a:rPr>
              <a:t>to improve asthma self-management</a:t>
            </a:r>
          </a:p>
          <a:p>
            <a:pPr marL="628650" lvl="1" indent="-171450">
              <a:buFont typeface="Arial" panose="020B0604020202020204" pitchFamily="34" charset="0"/>
              <a:buChar char="•"/>
            </a:pPr>
            <a:r>
              <a:rPr lang="en-US" sz="1200" b="0" i="0" kern="1200" dirty="0" smtClean="0">
                <a:solidFill>
                  <a:schemeClr val="tx1"/>
                </a:solidFill>
                <a:effectLst/>
                <a:latin typeface="+mn-lt"/>
                <a:ea typeface="+mn-ea"/>
                <a:cs typeface="+mn-cs"/>
              </a:rPr>
              <a:t>General asthma education</a:t>
            </a:r>
          </a:p>
          <a:p>
            <a:r>
              <a:rPr lang="en-US" sz="1200" b="0" i="0" u="sng" kern="1200" dirty="0" smtClean="0">
                <a:solidFill>
                  <a:schemeClr val="tx1"/>
                </a:solidFill>
                <a:effectLst/>
                <a:latin typeface="+mn-lt"/>
                <a:ea typeface="+mn-ea"/>
                <a:cs typeface="+mn-cs"/>
              </a:rPr>
              <a:t>Healthy Homes Asthma Visits &amp; Intervention</a:t>
            </a:r>
            <a:r>
              <a:rPr lang="en-US" sz="1200" b="0" i="0" kern="1200" dirty="0" smtClean="0">
                <a:solidFill>
                  <a:schemeClr val="tx1"/>
                </a:solidFill>
                <a:effectLst/>
                <a:latin typeface="+mn-lt"/>
                <a:ea typeface="+mn-ea"/>
                <a:cs typeface="+mn-cs"/>
              </a:rPr>
              <a:t>:</a:t>
            </a:r>
          </a:p>
          <a:p>
            <a:pPr marL="171450" indent="-171450">
              <a:buFont typeface="Arial" panose="020B0604020202020204" pitchFamily="34" charset="0"/>
              <a:buChar char="•"/>
            </a:pPr>
            <a:r>
              <a:rPr lang="en-US" sz="1200" b="1" i="0" kern="1200" dirty="0" smtClean="0">
                <a:solidFill>
                  <a:schemeClr val="tx1"/>
                </a:solidFill>
                <a:effectLst/>
                <a:latin typeface="+mn-lt"/>
                <a:ea typeface="+mn-ea"/>
                <a:cs typeface="+mn-cs"/>
              </a:rPr>
              <a:t>Assessment</a:t>
            </a:r>
            <a:r>
              <a:rPr lang="en-US" sz="1200" b="0" i="0" kern="1200" dirty="0" smtClean="0">
                <a:solidFill>
                  <a:schemeClr val="tx1"/>
                </a:solidFill>
                <a:effectLst/>
                <a:latin typeface="+mn-lt"/>
                <a:ea typeface="+mn-ea"/>
                <a:cs typeface="+mn-cs"/>
              </a:rPr>
              <a:t> of the home environment</a:t>
            </a:r>
          </a:p>
          <a:p>
            <a:pPr marL="171450" indent="-171450">
              <a:buFont typeface="Arial" panose="020B0604020202020204" pitchFamily="34" charset="0"/>
              <a:buChar char="•"/>
            </a:pPr>
            <a:r>
              <a:rPr lang="en-US" sz="1200" b="1" i="0" kern="1200" dirty="0" smtClean="0">
                <a:solidFill>
                  <a:schemeClr val="tx1"/>
                </a:solidFill>
                <a:effectLst/>
                <a:latin typeface="+mn-lt"/>
                <a:ea typeface="+mn-ea"/>
                <a:cs typeface="+mn-cs"/>
              </a:rPr>
              <a:t>Changing</a:t>
            </a:r>
            <a:r>
              <a:rPr lang="en-US" sz="1200" b="0" i="0" kern="1200" dirty="0" smtClean="0">
                <a:solidFill>
                  <a:schemeClr val="tx1"/>
                </a:solidFill>
                <a:effectLst/>
                <a:latin typeface="+mn-lt"/>
                <a:ea typeface="+mn-ea"/>
                <a:cs typeface="+mn-cs"/>
              </a:rPr>
              <a:t> the indoor home environment to reduce exposure to asthma triggers</a:t>
            </a:r>
          </a:p>
          <a:p>
            <a:pPr marL="171450" indent="-171450">
              <a:buFont typeface="Arial" panose="020B0604020202020204" pitchFamily="34" charset="0"/>
              <a:buChar char="•"/>
            </a:pPr>
            <a:r>
              <a:rPr lang="en-US" sz="1200" b="1" i="0" kern="1200" dirty="0" smtClean="0">
                <a:solidFill>
                  <a:schemeClr val="tx1"/>
                </a:solidFill>
                <a:effectLst/>
                <a:latin typeface="+mn-lt"/>
                <a:ea typeface="+mn-ea"/>
                <a:cs typeface="+mn-cs"/>
              </a:rPr>
              <a:t>Education</a:t>
            </a:r>
            <a:r>
              <a:rPr lang="en-US" sz="1200" b="0" i="0" kern="1200" dirty="0" smtClean="0">
                <a:solidFill>
                  <a:schemeClr val="tx1"/>
                </a:solidFill>
                <a:effectLst/>
                <a:latin typeface="+mn-lt"/>
                <a:ea typeface="+mn-ea"/>
                <a:cs typeface="+mn-cs"/>
              </a:rPr>
              <a:t> about the home environment</a:t>
            </a:r>
          </a:p>
        </p:txBody>
      </p:sp>
      <p:sp>
        <p:nvSpPr>
          <p:cNvPr id="727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a:defRPr/>
            </a:pPr>
            <a:fld id="{84F6EC72-56F8-4911-8C47-C23DEC406944}" type="slidenum">
              <a:rPr lang="en-US" altLang="en-US" smtClean="0">
                <a:solidFill>
                  <a:srgbClr val="000000"/>
                </a:solidFill>
              </a:rPr>
              <a:pPr>
                <a:defRPr/>
              </a:pPr>
              <a:t>8</a:t>
            </a:fld>
            <a:endParaRPr lang="en-US" altLang="en-US"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Why Teen Pregnancy Prevention: By preventing teen and unplanned pregnancy, we can significantly improve other serious health and social problems including poverty (especially child poverty), child abuse and neglect, father-absence, low birth weight (chronic illness),  school failure, and poor preparation for the workforce.</a:t>
            </a:r>
          </a:p>
          <a:p>
            <a:endParaRPr lang="en-US" dirty="0" smtClean="0"/>
          </a:p>
          <a:p>
            <a:r>
              <a:rPr lang="en-US" dirty="0" smtClean="0"/>
              <a:t>Teen pregnancy and birth rates are at historic lows and there has been impressive progress on both fronts in all 50 states. However according to The National Campaign to Prevent Teen and Unplanned Pregnancy Georgia is currently ranked 12th in the nation for highest in teen pregnancies and in 2013 had 10,322 teen births for girls ages 15-19.</a:t>
            </a:r>
          </a:p>
          <a:p>
            <a:endParaRPr lang="en-US" dirty="0" smtClean="0"/>
          </a:p>
          <a:p>
            <a:r>
              <a:rPr lang="en-US" dirty="0" smtClean="0"/>
              <a:t>The Cost:</a:t>
            </a:r>
          </a:p>
          <a:p>
            <a:r>
              <a:rPr lang="en-US" dirty="0" smtClean="0"/>
              <a:t>An updated analysis from The National Campaign to Prevent Teen and Unplanned Pregnancy shows that teen childbearing in Georgia cost taxpayers at least $395 million in 2010. Nationally, teen childbearing costs taxpayers at least $9.4 billion each year.</a:t>
            </a:r>
          </a:p>
          <a:p>
            <a:endParaRPr lang="en-US" dirty="0" smtClean="0"/>
          </a:p>
          <a:p>
            <a:r>
              <a:rPr lang="en-US" dirty="0" smtClean="0"/>
              <a:t>Savings:</a:t>
            </a:r>
          </a:p>
          <a:p>
            <a:r>
              <a:rPr lang="en-US" dirty="0" smtClean="0"/>
              <a:t>Between 1991 and 2010 there have been 351,013 teen births in Georgia, costing taxpayers a total of $10.3 billion over that period.  Had it not been for significant declines in the teen birth rate in recent years, the costs to taxpayers would have been even higher.</a:t>
            </a:r>
          </a:p>
          <a:p>
            <a:endParaRPr lang="en-US" dirty="0" smtClean="0"/>
          </a:p>
          <a:p>
            <a:r>
              <a:rPr lang="en-US" dirty="0" smtClean="0"/>
              <a:t>The teen birth rate in Georgia declined 45% between 1991 and 2010. The progress Georgia has made in reducing teen childbearing saved taxpayers an estimated $492 million in 2010 alone compared to the costs they would have incurred had the rates not fallen. </a:t>
            </a:r>
          </a:p>
          <a:p>
            <a:endParaRPr lang="en-US" dirty="0" smtClean="0"/>
          </a:p>
          <a:p>
            <a:r>
              <a:rPr lang="en-US" dirty="0" smtClean="0"/>
              <a:t>Progress: During 1998 to 2011, the birth rate among girls in Georgia 15-19 years old declined 41%, from 63.4 births per 1,000 females in 1998 to 37.9 in 2011.  This decline continued in 2012 at 11% from 2011 and 47% from 1998.  During that same period 1999 to 2012, the teen birth rate for non-Hispanic White adolescents declined 50%.  The decline in the teen birth rate among non-Hispanic African-Americans was 52% and 51% among Hispanic adolescents.</a:t>
            </a:r>
            <a:endParaRPr lang="en-US" dirty="0"/>
          </a:p>
        </p:txBody>
      </p:sp>
      <p:sp>
        <p:nvSpPr>
          <p:cNvPr id="4" name="Slide Number Placeholder 3"/>
          <p:cNvSpPr>
            <a:spLocks noGrp="1"/>
          </p:cNvSpPr>
          <p:nvPr>
            <p:ph type="sldNum" sz="quarter" idx="10"/>
          </p:nvPr>
        </p:nvSpPr>
        <p:spPr/>
        <p:txBody>
          <a:bodyPr/>
          <a:lstStyle/>
          <a:p>
            <a:fld id="{FED90370-8A0D-4115-B73C-FA0E1632B4F7}"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042203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kern="1200" dirty="0" smtClean="0">
                <a:solidFill>
                  <a:srgbClr val="000000"/>
                </a:solidFill>
                <a:effectLst/>
                <a:latin typeface="+mn-lt"/>
                <a:ea typeface="+mn-ea"/>
                <a:cs typeface="+mn-cs"/>
              </a:rPr>
              <a:t>-Diabetes education is defined as a collaborative process through which people with diabetes or at risk for the disease gain the knowledge and skills needed to modify behavior and successfully self-manage diabetes and its related conditions.</a:t>
            </a:r>
            <a:endParaRPr lang="en-US" sz="1200" dirty="0" smtClean="0">
              <a:effectLst/>
              <a:latin typeface="Times New Roman"/>
              <a:ea typeface="Times New Roman"/>
            </a:endParaRPr>
          </a:p>
          <a:p>
            <a:pPr marL="0" marR="0">
              <a:spcBef>
                <a:spcPts val="0"/>
              </a:spcBef>
              <a:spcAft>
                <a:spcPts val="0"/>
              </a:spcAft>
            </a:pPr>
            <a:r>
              <a:rPr lang="en-US" sz="1200" kern="1200" dirty="0" smtClean="0">
                <a:solidFill>
                  <a:srgbClr val="000000"/>
                </a:solidFill>
                <a:effectLst/>
                <a:latin typeface="+mn-lt"/>
                <a:ea typeface="+mn-ea"/>
                <a:cs typeface="+mn-cs"/>
              </a:rPr>
              <a:t>-Diabetes education or Diabetes Self-Management Training is a covered benefit when provided by a diabetes educator within an accredited program.</a:t>
            </a:r>
            <a:endParaRPr lang="en-US" sz="1200" dirty="0" smtClean="0">
              <a:effectLst/>
              <a:latin typeface="Times New Roman"/>
              <a:ea typeface="Times New Roman"/>
            </a:endParaRPr>
          </a:p>
          <a:p>
            <a:endParaRPr lang="en-US" dirty="0"/>
          </a:p>
        </p:txBody>
      </p:sp>
      <p:sp>
        <p:nvSpPr>
          <p:cNvPr id="4" name="Slide Number Placeholder 3"/>
          <p:cNvSpPr>
            <a:spLocks noGrp="1"/>
          </p:cNvSpPr>
          <p:nvPr>
            <p:ph type="sldNum" sz="quarter" idx="10"/>
          </p:nvPr>
        </p:nvSpPr>
        <p:spPr/>
        <p:txBody>
          <a:bodyPr/>
          <a:lstStyle/>
          <a:p>
            <a:fld id="{4D4CF0A8-0094-43EE-8A4C-900CD040015D}" type="slidenum">
              <a:rPr lang="en-US" smtClean="0"/>
              <a:t>10</a:t>
            </a:fld>
            <a:endParaRPr lang="en-US"/>
          </a:p>
        </p:txBody>
      </p:sp>
    </p:spTree>
    <p:extLst>
      <p:ext uri="{BB962C8B-B14F-4D97-AF65-F5344CB8AC3E}">
        <p14:creationId xmlns:p14="http://schemas.microsoft.com/office/powerpoint/2010/main" val="1368507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kern="1200" dirty="0" smtClean="0">
                <a:solidFill>
                  <a:schemeClr val="tx1"/>
                </a:solidFill>
                <a:effectLst/>
                <a:latin typeface="+mn-lt"/>
                <a:ea typeface="+mn-ea"/>
                <a:cs typeface="+mn-cs"/>
              </a:rPr>
              <a:t>Nutrition and Physical Activity</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Poor nutrition and lack of physical activity is the second leading cause of preventable death in Georgia. Engaging in healthy lifestyle habits such as healthy eating and physical activity are essential to the prevention and treatment of chronic conditions.  </a:t>
            </a:r>
          </a:p>
          <a:p>
            <a:r>
              <a:rPr lang="en-US" sz="1200" kern="1200" dirty="0" smtClean="0">
                <a:solidFill>
                  <a:schemeClr val="tx1"/>
                </a:solidFill>
                <a:effectLst/>
                <a:latin typeface="+mn-lt"/>
                <a:ea typeface="+mn-ea"/>
                <a:cs typeface="+mn-cs"/>
              </a:rPr>
              <a:t> </a:t>
            </a:r>
          </a:p>
          <a:p>
            <a:r>
              <a:rPr lang="en-US"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u="sng" kern="1200" dirty="0" smtClean="0">
                <a:solidFill>
                  <a:schemeClr val="tx1"/>
                </a:solidFill>
                <a:effectLst/>
                <a:latin typeface="+mn-lt"/>
                <a:ea typeface="+mn-ea"/>
                <a:cs typeface="+mn-cs"/>
              </a:rPr>
              <a:t>Nutrition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 unhealthy diet serves as a leading risk factor for cardiovascular disease, diabetes and related chronic diseases. In Georgia, the prevalence of such chronic conditions are at an all-time high with nutritious food consumption at a low. Recent surveys found 1 in 5 high school students, and 1 in 4 adults, consume the minimum recommendation of 5 or more servings of fruit and vegetables per day. Through making the healthier choices in diet and encouraging others we can prevent and control chronic diseases in Georgia.</a:t>
            </a:r>
          </a:p>
          <a:p>
            <a:r>
              <a:rPr lang="en-US" sz="1200" kern="1200" dirty="0" smtClean="0">
                <a:solidFill>
                  <a:schemeClr val="tx1"/>
                </a:solidFill>
                <a:effectLst/>
                <a:latin typeface="+mn-lt"/>
                <a:ea typeface="+mn-ea"/>
                <a:cs typeface="+mn-cs"/>
              </a:rPr>
              <a:t>  </a:t>
            </a:r>
            <a:endParaRPr lang="en-US" sz="1200" b="1" u="none" strike="noStrike" kern="1200" dirty="0" smtClean="0">
              <a:solidFill>
                <a:schemeClr val="tx1"/>
              </a:solidFill>
              <a:effectLst/>
              <a:latin typeface="+mn-lt"/>
              <a:ea typeface="+mn-ea"/>
              <a:cs typeface="+mn-cs"/>
            </a:endParaRPr>
          </a:p>
          <a:p>
            <a:endParaRPr lang="en-US" sz="1200" b="1" u="none" strike="noStrike"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 Dietary Guidelines for Americans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Focused on encouraging health and reducing risk of disease through good nutrition and physical activity, the U.S. Department of Agriculture (USDA) and the U.S. Department of Health and Human Services (HHS) worked together to develop evidenced based nutritional guidelines known as the </a:t>
            </a:r>
            <a:r>
              <a:rPr lang="en-US" sz="1200" i="1" kern="1200" dirty="0" smtClean="0">
                <a:solidFill>
                  <a:schemeClr val="tx1"/>
                </a:solidFill>
                <a:effectLst/>
                <a:latin typeface="+mn-lt"/>
                <a:ea typeface="+mn-ea"/>
                <a:cs typeface="+mn-cs"/>
              </a:rPr>
              <a:t>Dietary Guidelines for Americans</a:t>
            </a:r>
            <a:r>
              <a:rPr lang="en-US" sz="1200" kern="1200" dirty="0" smtClean="0">
                <a:solidFill>
                  <a:schemeClr val="tx1"/>
                </a:solidFill>
                <a:effectLst/>
                <a:latin typeface="+mn-lt"/>
                <a:ea typeface="+mn-ea"/>
                <a:cs typeface="+mn-cs"/>
              </a:rPr>
              <a:t> in 2010. </a:t>
            </a:r>
          </a:p>
          <a:p>
            <a:endParaRPr lang="en-US" sz="1200" kern="1200" dirty="0" smtClean="0">
              <a:solidFill>
                <a:schemeClr val="tx1"/>
              </a:solidFill>
              <a:effectLst/>
              <a:latin typeface="+mn-lt"/>
              <a:ea typeface="+mn-ea"/>
              <a:cs typeface="+mn-cs"/>
            </a:endParaRPr>
          </a:p>
          <a:p>
            <a:r>
              <a:rPr lang="en-US" sz="1200" b="1" u="sng" kern="1200" dirty="0" smtClean="0">
                <a:solidFill>
                  <a:schemeClr val="tx1"/>
                </a:solidFill>
                <a:effectLst/>
                <a:latin typeface="+mn-lt"/>
                <a:ea typeface="+mn-ea"/>
                <a:cs typeface="+mn-cs"/>
              </a:rPr>
              <a:t>Physical Activity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Participation in regular physical activity is critical to sustaining good health and reduce the risk of developing or dying from heart disease, diabetes, colon cancer, and high blood pressure. Yet, less than half of Georgia’s adults get 150 minutes a week of moderate intensity aerobic activity and in recent </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 Physical Activity Guideline for Americans</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Recommends that in order to promote and maintain health: </a:t>
            </a:r>
          </a:p>
          <a:p>
            <a:pPr marL="171450" lvl="0" indent="-171450">
              <a:buFont typeface="Arial" pitchFamily="34" charset="0"/>
              <a:buChar char="•"/>
            </a:pPr>
            <a:r>
              <a:rPr lang="en-US" sz="1200" kern="1200" dirty="0" smtClean="0">
                <a:solidFill>
                  <a:schemeClr val="tx1"/>
                </a:solidFill>
                <a:effectLst/>
                <a:latin typeface="+mn-lt"/>
                <a:ea typeface="+mn-ea"/>
                <a:cs typeface="+mn-cs"/>
              </a:rPr>
              <a:t>Adults 18 years and older should, Accumulate 150 minutes or more each week of moderate-vigorous activity and should also do muscle- strengthening activities at-least twice each week that work all major muscle groups </a:t>
            </a:r>
          </a:p>
          <a:p>
            <a:pPr marL="628650" lvl="1" indent="-171450">
              <a:buFont typeface="Arial" pitchFamily="34" charset="0"/>
              <a:buChar char="•"/>
            </a:pPr>
            <a:r>
              <a:rPr lang="en-US" sz="1200" kern="1200" dirty="0" smtClean="0">
                <a:solidFill>
                  <a:schemeClr val="tx1"/>
                </a:solidFill>
                <a:effectLst/>
                <a:latin typeface="+mn-lt"/>
                <a:ea typeface="+mn-ea"/>
                <a:cs typeface="+mn-cs"/>
              </a:rPr>
              <a:t>This can be broken down into:  30 minutes of moderate activity on at least five days per week, OR 20 minutes of vigorous physical activity at least three times per week. </a:t>
            </a:r>
          </a:p>
          <a:p>
            <a:pPr marL="171450" lvl="0" indent="-171450">
              <a:buFont typeface="Arial" pitchFamily="34" charset="0"/>
              <a:buChar char="•"/>
            </a:pPr>
            <a:r>
              <a:rPr lang="en-US" sz="1200" kern="1200" dirty="0" smtClean="0">
                <a:solidFill>
                  <a:schemeClr val="tx1"/>
                </a:solidFill>
                <a:effectLst/>
                <a:latin typeface="+mn-lt"/>
                <a:ea typeface="+mn-ea"/>
                <a:cs typeface="+mn-cs"/>
              </a:rPr>
              <a:t>Adolescents and children are recommended to participate in 60 minutes (1 hour) or more of physical activity each day</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A818F8C-ECB7-4D21-978C-41A7D1C13BB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293198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177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1. A “continuous--and coordinating-- healing relationship” 2. With a care team and practice system organized to meet their needs for: • Effective Treatment (clinical, behavioral, supportive) • Information and support for their self-management • Systematic follow-up and assessment tailored to clinical severity • Coordination of care across settings and professionals • Linkages with effective community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Studies have found that high-quality chronic care requires: A systematic and organized approach Effective coordination and collaboration among all available personnel within a practice and with external resources (specialists, diabetes educators, behavioral coaches)—a team-based approach. • Just adding team members alone was not enough: a key ingredient of the most successful case management interventions was allowing nurse or pharmacist case managers to make medication changes without waiting for physician approval. (</a:t>
            </a:r>
            <a:r>
              <a:rPr kumimoji="0" lang="en-US" sz="1200" b="0" i="0" u="none" strike="noStrike" kern="1200" cap="none" spc="0" normalizeH="0" baseline="0" noProof="0" dirty="0" err="1" smtClean="0">
                <a:ln>
                  <a:noFill/>
                </a:ln>
                <a:solidFill>
                  <a:prstClr val="black"/>
                </a:solidFill>
                <a:effectLst/>
                <a:uLnTx/>
                <a:uFillTx/>
                <a:latin typeface="+mn-lt"/>
                <a:ea typeface="+mn-ea"/>
                <a:cs typeface="+mn-cs"/>
              </a:rPr>
              <a:t>Shojania</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et al., 2006)</a:t>
            </a:r>
          </a:p>
        </p:txBody>
      </p:sp>
      <p:sp>
        <p:nvSpPr>
          <p:cNvPr id="4" name="Slide Number Placeholder 3"/>
          <p:cNvSpPr>
            <a:spLocks noGrp="1"/>
          </p:cNvSpPr>
          <p:nvPr>
            <p:ph type="sldNum" sz="quarter" idx="10"/>
          </p:nvPr>
        </p:nvSpPr>
        <p:spPr/>
        <p:txBody>
          <a:bodyPr/>
          <a:lstStyle/>
          <a:p>
            <a:fld id="{4D4CF0A8-0094-43EE-8A4C-900CD040015D}" type="slidenum">
              <a:rPr lang="en-US" smtClean="0"/>
              <a:t>13</a:t>
            </a:fld>
            <a:endParaRPr lang="en-US"/>
          </a:p>
        </p:txBody>
      </p:sp>
    </p:spTree>
    <p:extLst>
      <p:ext uri="{BB962C8B-B14F-4D97-AF65-F5344CB8AC3E}">
        <p14:creationId xmlns:p14="http://schemas.microsoft.com/office/powerpoint/2010/main" val="11016781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cstate="print"/>
          <a:srcRect/>
          <a:stretch>
            <a:fillRect/>
          </a:stretch>
        </p:blipFill>
        <p:spPr bwMode="auto">
          <a:xfrm>
            <a:off x="0" y="-114300"/>
            <a:ext cx="9144000" cy="7105650"/>
          </a:xfrm>
          <a:prstGeom prst="rect">
            <a:avLst/>
          </a:prstGeom>
          <a:noFill/>
          <a:ln w="9525">
            <a:noFill/>
            <a:miter lim="800000"/>
            <a:headEnd/>
            <a:tailEnd/>
          </a:ln>
        </p:spPr>
      </p:pic>
      <p:sp>
        <p:nvSpPr>
          <p:cNvPr id="2" name="Title 1"/>
          <p:cNvSpPr>
            <a:spLocks noGrp="1"/>
          </p:cNvSpPr>
          <p:nvPr>
            <p:ph type="ctrTitle"/>
          </p:nvPr>
        </p:nvSpPr>
        <p:spPr>
          <a:xfrm>
            <a:off x="0" y="1517903"/>
            <a:ext cx="9144000" cy="1901952"/>
          </a:xfrm>
        </p:spPr>
        <p:txBody>
          <a:bodyPr>
            <a:normAutofit/>
          </a:bodyPr>
          <a:lstStyle>
            <a:lvl1pPr>
              <a:defRPr sz="2800" b="1">
                <a:solidFill>
                  <a:schemeClr val="tx1">
                    <a:lumMod val="65000"/>
                    <a:lumOff val="35000"/>
                  </a:schemeClr>
                </a:solidFill>
                <a:latin typeface="+mj-lt"/>
              </a:defRPr>
            </a:lvl1pPr>
          </a:lstStyle>
          <a:p>
            <a:r>
              <a:rPr lang="en-US" dirty="0" smtClean="0"/>
              <a:t>Click to edit Master title style</a:t>
            </a:r>
            <a:endParaRPr lang="en-US" dirty="0"/>
          </a:p>
        </p:txBody>
      </p:sp>
      <p:sp>
        <p:nvSpPr>
          <p:cNvPr id="8" name="Rectangle 90"/>
          <p:cNvSpPr>
            <a:spLocks noChangeArrowheads="1"/>
          </p:cNvSpPr>
          <p:nvPr userDrawn="1"/>
        </p:nvSpPr>
        <p:spPr bwMode="auto">
          <a:xfrm>
            <a:off x="2782888" y="3675063"/>
            <a:ext cx="6172200" cy="1219200"/>
          </a:xfrm>
          <a:prstGeom prst="rect">
            <a:avLst/>
          </a:prstGeom>
          <a:noFill/>
          <a:ln w="9525">
            <a:noFill/>
            <a:miter lim="800000"/>
            <a:headEnd/>
            <a:tailEnd/>
          </a:ln>
        </p:spPr>
        <p:txBody>
          <a:bodyPr/>
          <a:lstStyle/>
          <a:p>
            <a:pPr>
              <a:lnSpc>
                <a:spcPct val="80000"/>
              </a:lnSpc>
              <a:spcBef>
                <a:spcPct val="20000"/>
              </a:spcBef>
              <a:spcAft>
                <a:spcPct val="30000"/>
              </a:spcAft>
              <a:defRPr/>
            </a:pPr>
            <a:r>
              <a:rPr lang="en-US" sz="2000" dirty="0" smtClean="0">
                <a:solidFill>
                  <a:schemeClr val="tx1">
                    <a:lumMod val="65000"/>
                    <a:lumOff val="35000"/>
                  </a:schemeClr>
                </a:solidFill>
                <a:latin typeface="Segoe UI" pitchFamily="34" charset="0"/>
                <a:cs typeface="Segoe UI" pitchFamily="34" charset="0"/>
              </a:rPr>
              <a:t>Presentation to: </a:t>
            </a:r>
          </a:p>
          <a:p>
            <a:pPr>
              <a:lnSpc>
                <a:spcPct val="80000"/>
              </a:lnSpc>
              <a:spcBef>
                <a:spcPct val="20000"/>
              </a:spcBef>
              <a:spcAft>
                <a:spcPct val="30000"/>
              </a:spcAft>
              <a:defRPr/>
            </a:pPr>
            <a:r>
              <a:rPr lang="en-US" sz="2000" dirty="0" smtClean="0">
                <a:solidFill>
                  <a:schemeClr val="tx1">
                    <a:lumMod val="65000"/>
                    <a:lumOff val="35000"/>
                  </a:schemeClr>
                </a:solidFill>
                <a:latin typeface="Segoe UI" pitchFamily="34" charset="0"/>
                <a:cs typeface="Segoe UI" pitchFamily="34" charset="0"/>
              </a:rPr>
              <a:t>Presented by:</a:t>
            </a:r>
          </a:p>
          <a:p>
            <a:pPr>
              <a:lnSpc>
                <a:spcPct val="80000"/>
              </a:lnSpc>
              <a:spcBef>
                <a:spcPct val="20000"/>
              </a:spcBef>
              <a:spcAft>
                <a:spcPct val="30000"/>
              </a:spcAft>
              <a:defRPr/>
            </a:pPr>
            <a:r>
              <a:rPr lang="en-US" sz="2000" dirty="0" smtClean="0">
                <a:solidFill>
                  <a:schemeClr val="tx1">
                    <a:lumMod val="65000"/>
                    <a:lumOff val="35000"/>
                  </a:schemeClr>
                </a:solidFill>
                <a:latin typeface="Segoe UI" pitchFamily="34" charset="0"/>
                <a:cs typeface="Segoe UI" pitchFamily="34" charset="0"/>
              </a:rPr>
              <a:t>Date:</a:t>
            </a:r>
          </a:p>
          <a:p>
            <a:pPr>
              <a:lnSpc>
                <a:spcPct val="80000"/>
              </a:lnSpc>
              <a:spcBef>
                <a:spcPct val="20000"/>
              </a:spcBef>
              <a:defRPr/>
            </a:pPr>
            <a:endParaRPr lang="en-US" dirty="0">
              <a:solidFill>
                <a:srgbClr val="006699"/>
              </a:solidFill>
              <a:latin typeface="Arial Narrow"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B6D1026-17F7-40D6-AF78-CA9618840B55}" type="datetimeFigureOut">
              <a:rPr lang="en-US" smtClean="0"/>
              <a:pPr>
                <a:defRPr/>
              </a:pPr>
              <a:t>7/9/2015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00545A8-5FE0-417D-9A11-E54C6869CFCB}"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C8251B7-2DA2-46D2-9F8B-14EDC82EE9DD}" type="datetimeFigureOut">
              <a:rPr lang="en-US" smtClean="0"/>
              <a:pPr>
                <a:defRPr/>
              </a:pPr>
              <a:t>7/9/2015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270DC63-F8D0-4EEB-B927-01BFB5494734}"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23ED69AF-1843-4120-837B-363FCF10EB93}" type="slidenum">
              <a:rPr lang="en-US" smtClean="0">
                <a:solidFill>
                  <a:prstClr val="black">
                    <a:tint val="75000"/>
                  </a:prstClr>
                </a:solidFill>
              </a:rPr>
              <a:pPr>
                <a:defRPr/>
              </a:pPr>
              <a:t>‹#›</a:t>
            </a:fld>
            <a:endParaRPr lang="en-US" dirty="0">
              <a:solidFill>
                <a:prstClr val="black">
                  <a:tint val="75000"/>
                </a:prstClr>
              </a:solidFill>
            </a:endParaRPr>
          </a:p>
        </p:txBody>
      </p:sp>
      <p:pic>
        <p:nvPicPr>
          <p:cNvPr id="8" name="Picture 2"/>
          <p:cNvPicPr>
            <a:picLocks noChangeAspect="1" noChangeArrowheads="1"/>
          </p:cNvPicPr>
          <p:nvPr userDrawn="1"/>
        </p:nvPicPr>
        <p:blipFill>
          <a:blip r:embed="rId2" cstate="print"/>
          <a:srcRect/>
          <a:stretch>
            <a:fillRect/>
          </a:stretch>
        </p:blipFill>
        <p:spPr bwMode="auto">
          <a:xfrm>
            <a:off x="0" y="-133350"/>
            <a:ext cx="9144000" cy="7105650"/>
          </a:xfrm>
          <a:prstGeom prst="rect">
            <a:avLst/>
          </a:prstGeom>
          <a:noFill/>
          <a:ln w="9525">
            <a:noFill/>
            <a:miter lim="800000"/>
            <a:headEnd/>
            <a:tailEnd/>
          </a:ln>
        </p:spPr>
      </p:pic>
    </p:spTree>
    <p:extLst>
      <p:ext uri="{BB962C8B-B14F-4D97-AF65-F5344CB8AC3E}">
        <p14:creationId xmlns:p14="http://schemas.microsoft.com/office/powerpoint/2010/main" val="26680986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E982C2C-9DF9-4754-AE96-6ADF06652896}"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59979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488452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4C82FB86-571C-4FB7-A2C9-92265AC0F510}"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74911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57CBFF0-3E49-4BB0-8140-B8AEDF30F9E6}"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690178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934200" y="5683250"/>
            <a:ext cx="2133600" cy="365125"/>
          </a:xfrm>
        </p:spPr>
        <p:txBody>
          <a:bodyPr/>
          <a:lstStyle>
            <a:lvl1pPr algn="r">
              <a:defRPr sz="800">
                <a:solidFill>
                  <a:schemeClr val="tx1"/>
                </a:solidFill>
              </a:defRPr>
            </a:lvl1pPr>
          </a:lstStyle>
          <a:p>
            <a:pPr>
              <a:defRPr/>
            </a:pPr>
            <a:r>
              <a:rPr lang="en-US" dirty="0" smtClean="0">
                <a:solidFill>
                  <a:prstClr val="black"/>
                </a:solidFill>
              </a:rPr>
              <a:t>1/31/2014</a:t>
            </a:r>
            <a:endParaRPr lang="en-US" dirty="0">
              <a:solidFill>
                <a:prstClr val="black"/>
              </a:solidFill>
            </a:endParaRPr>
          </a:p>
        </p:txBody>
      </p:sp>
      <p:sp>
        <p:nvSpPr>
          <p:cNvPr id="4" name="Slide Number Placeholder 3"/>
          <p:cNvSpPr>
            <a:spLocks noGrp="1"/>
          </p:cNvSpPr>
          <p:nvPr>
            <p:ph type="sldNum" sz="quarter" idx="12"/>
          </p:nvPr>
        </p:nvSpPr>
        <p:spPr>
          <a:xfrm>
            <a:off x="6934200" y="5991225"/>
            <a:ext cx="2133600" cy="365125"/>
          </a:xfrm>
        </p:spPr>
        <p:txBody>
          <a:bodyPr/>
          <a:lstStyle>
            <a:lvl1pPr>
              <a:defRPr sz="800">
                <a:solidFill>
                  <a:schemeClr val="tx1"/>
                </a:solidFill>
              </a:defRPr>
            </a:lvl1pPr>
          </a:lstStyle>
          <a:p>
            <a:pPr>
              <a:defRPr/>
            </a:pPr>
            <a:fld id="{116D3F53-4215-46A5-948E-95F23085F21D}" type="slidenum">
              <a:rPr lang="en-US" smtClean="0">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4288113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B2DCCDE6-747B-4FE3-834F-3BCCE07ED4E9}"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06298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FBE0E10-6F68-4C21-9F71-063DE4553860}"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22431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4CA12F5-1842-446C-A6AF-3603314DDAFF}" type="datetimeFigureOut">
              <a:rPr lang="en-US" smtClean="0"/>
              <a:pPr>
                <a:defRPr/>
              </a:pPr>
              <a:t>7/9/2015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E982C2C-9DF9-4754-AE96-6ADF06652896}"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00545A8-5FE0-417D-9A11-E54C6869CFCB}"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326957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270DC63-F8D0-4EEB-B927-01BFB5494734}"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01600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cstate="print"/>
          <a:srcRect/>
          <a:stretch>
            <a:fillRect/>
          </a:stretch>
        </p:blipFill>
        <p:spPr bwMode="auto">
          <a:xfrm>
            <a:off x="0" y="-114300"/>
            <a:ext cx="9144000" cy="7105650"/>
          </a:xfrm>
          <a:prstGeom prst="rect">
            <a:avLst/>
          </a:prstGeom>
          <a:noFill/>
          <a:ln w="9525">
            <a:noFill/>
            <a:miter lim="800000"/>
            <a:headEnd/>
            <a:tailEnd/>
          </a:ln>
        </p:spPr>
      </p:pic>
      <p:sp>
        <p:nvSpPr>
          <p:cNvPr id="2" name="Title 1"/>
          <p:cNvSpPr>
            <a:spLocks noGrp="1"/>
          </p:cNvSpPr>
          <p:nvPr>
            <p:ph type="ctrTitle"/>
          </p:nvPr>
        </p:nvSpPr>
        <p:spPr>
          <a:xfrm>
            <a:off x="0" y="1517903"/>
            <a:ext cx="9144000" cy="1901952"/>
          </a:xfrm>
        </p:spPr>
        <p:txBody>
          <a:bodyPr>
            <a:normAutofit/>
          </a:bodyPr>
          <a:lstStyle>
            <a:lvl1pPr>
              <a:defRPr sz="2800" b="1">
                <a:solidFill>
                  <a:schemeClr val="tx1">
                    <a:lumMod val="65000"/>
                    <a:lumOff val="35000"/>
                  </a:schemeClr>
                </a:solidFill>
                <a:latin typeface="+mj-lt"/>
              </a:defRPr>
            </a:lvl1pPr>
          </a:lstStyle>
          <a:p>
            <a:r>
              <a:rPr lang="en-US" dirty="0" smtClean="0"/>
              <a:t>Click to edit Master title style</a:t>
            </a:r>
            <a:endParaRPr lang="en-US" dirty="0"/>
          </a:p>
        </p:txBody>
      </p:sp>
      <p:sp>
        <p:nvSpPr>
          <p:cNvPr id="8" name="Rectangle 90"/>
          <p:cNvSpPr>
            <a:spLocks noChangeArrowheads="1"/>
          </p:cNvSpPr>
          <p:nvPr userDrawn="1"/>
        </p:nvSpPr>
        <p:spPr bwMode="auto">
          <a:xfrm>
            <a:off x="2782888" y="3675063"/>
            <a:ext cx="6172200" cy="1219200"/>
          </a:xfrm>
          <a:prstGeom prst="rect">
            <a:avLst/>
          </a:prstGeom>
          <a:noFill/>
          <a:ln w="9525">
            <a:noFill/>
            <a:miter lim="800000"/>
            <a:headEnd/>
            <a:tailEnd/>
          </a:ln>
        </p:spPr>
        <p:txBody>
          <a:bodyPr/>
          <a:lstStyle/>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Presentation to: </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Presented by:</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Date:</a:t>
            </a:r>
          </a:p>
          <a:p>
            <a:pPr>
              <a:lnSpc>
                <a:spcPct val="80000"/>
              </a:lnSpc>
              <a:spcBef>
                <a:spcPct val="20000"/>
              </a:spcBef>
              <a:defRPr/>
            </a:pPr>
            <a:endParaRPr lang="en-US" dirty="0">
              <a:solidFill>
                <a:srgbClr val="006699"/>
              </a:solidFill>
              <a:latin typeface="Arial Narrow" pitchFamily="34" charset="0"/>
            </a:endParaRPr>
          </a:p>
        </p:txBody>
      </p:sp>
    </p:spTree>
    <p:extLst>
      <p:ext uri="{BB962C8B-B14F-4D97-AF65-F5344CB8AC3E}">
        <p14:creationId xmlns:p14="http://schemas.microsoft.com/office/powerpoint/2010/main" val="9871651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4CA12F5-1842-446C-A6AF-3603314DDAFF}"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E982C2C-9DF9-4754-AE96-6ADF0665289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825436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302234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435577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520BB3B-0441-4DA8-AF71-550B9019B22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4C82FB86-571C-4FB7-A2C9-92265AC0F51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513918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BF56162-CCBD-495A-B1FD-D4AA44F3F3A6}"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57CBFF0-3E49-4BB0-8140-B8AEDF30F9E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710938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CAB5045-7FC0-41C3-978D-5F9400957537}"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116D3F53-4215-46A5-948E-95F23085F21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15222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415753F-3E5B-4571-871E-5A1C54717063}"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B2DCCDE6-747B-4FE3-834F-3BCCE07ED4E9}"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44506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pPr>
                <a:defRPr/>
              </a:pPr>
              <a:t>7/9/2015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5681098-4C0E-41BF-8522-F71BCF98CB52}"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FBE0E10-6F68-4C21-9F71-063DE455386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429580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B6D1026-17F7-40D6-AF78-CA9618840B55}"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00545A8-5FE0-417D-9A11-E54C6869CFCB}"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86451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C8251B7-2DA2-46D2-9F8B-14EDC82EE9DD}"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270DC63-F8D0-4EEB-B927-01BFB549473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505574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23ED69AF-1843-4120-837B-363FCF10EB93}" type="slidenum">
              <a:rPr lang="en-US" smtClean="0">
                <a:solidFill>
                  <a:prstClr val="black">
                    <a:tint val="75000"/>
                  </a:prstClr>
                </a:solidFill>
              </a:rPr>
              <a:pPr>
                <a:defRPr/>
              </a:pPr>
              <a:t>‹#›</a:t>
            </a:fld>
            <a:endParaRPr lang="en-US">
              <a:solidFill>
                <a:prstClr val="black">
                  <a:tint val="75000"/>
                </a:prstClr>
              </a:solidFill>
            </a:endParaRPr>
          </a:p>
        </p:txBody>
      </p:sp>
      <p:pic>
        <p:nvPicPr>
          <p:cNvPr id="8" name="Picture 2"/>
          <p:cNvPicPr>
            <a:picLocks noChangeAspect="1" noChangeArrowheads="1"/>
          </p:cNvPicPr>
          <p:nvPr userDrawn="1"/>
        </p:nvPicPr>
        <p:blipFill>
          <a:blip r:embed="rId2" cstate="print"/>
          <a:srcRect/>
          <a:stretch>
            <a:fillRect/>
          </a:stretch>
        </p:blipFill>
        <p:spPr bwMode="auto">
          <a:xfrm>
            <a:off x="0" y="-133350"/>
            <a:ext cx="9144000" cy="7105650"/>
          </a:xfrm>
          <a:prstGeom prst="rect">
            <a:avLst/>
          </a:prstGeom>
          <a:noFill/>
          <a:ln w="9525">
            <a:noFill/>
            <a:miter lim="800000"/>
            <a:headEnd/>
            <a:tailEnd/>
          </a:ln>
        </p:spPr>
      </p:pic>
    </p:spTree>
    <p:extLst>
      <p:ext uri="{BB962C8B-B14F-4D97-AF65-F5344CB8AC3E}">
        <p14:creationId xmlns:p14="http://schemas.microsoft.com/office/powerpoint/2010/main" val="37989236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E982C2C-9DF9-4754-AE96-6ADF0665289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122415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581840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4C82FB86-571C-4FB7-A2C9-92265AC0F51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732430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57CBFF0-3E49-4BB0-8140-B8AEDF30F9E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309392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934200" y="5683250"/>
            <a:ext cx="2133600" cy="365125"/>
          </a:xfrm>
        </p:spPr>
        <p:txBody>
          <a:bodyPr/>
          <a:lstStyle>
            <a:lvl1pPr algn="r">
              <a:defRPr sz="800">
                <a:solidFill>
                  <a:schemeClr val="tx1"/>
                </a:solidFill>
              </a:defRPr>
            </a:lvl1pPr>
          </a:lstStyle>
          <a:p>
            <a:pPr>
              <a:defRPr/>
            </a:pPr>
            <a:r>
              <a:rPr lang="en-US" smtClean="0">
                <a:solidFill>
                  <a:prstClr val="black"/>
                </a:solidFill>
              </a:rPr>
              <a:t>1/31/2014</a:t>
            </a:r>
            <a:endParaRPr lang="en-US" dirty="0">
              <a:solidFill>
                <a:prstClr val="black"/>
              </a:solidFill>
            </a:endParaRPr>
          </a:p>
        </p:txBody>
      </p:sp>
      <p:sp>
        <p:nvSpPr>
          <p:cNvPr id="4" name="Slide Number Placeholder 3"/>
          <p:cNvSpPr>
            <a:spLocks noGrp="1"/>
          </p:cNvSpPr>
          <p:nvPr>
            <p:ph type="sldNum" sz="quarter" idx="12"/>
          </p:nvPr>
        </p:nvSpPr>
        <p:spPr>
          <a:xfrm>
            <a:off x="6934200" y="5991225"/>
            <a:ext cx="2133600" cy="365125"/>
          </a:xfrm>
        </p:spPr>
        <p:txBody>
          <a:bodyPr/>
          <a:lstStyle>
            <a:lvl1pPr>
              <a:defRPr sz="800">
                <a:solidFill>
                  <a:schemeClr val="tx1"/>
                </a:solidFill>
              </a:defRPr>
            </a:lvl1pPr>
          </a:lstStyle>
          <a:p>
            <a:pPr>
              <a:defRPr/>
            </a:pPr>
            <a:fld id="{116D3F53-4215-46A5-948E-95F23085F21D}" type="slidenum">
              <a:rPr lang="en-US" smtClean="0">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2230140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B2DCCDE6-747B-4FE3-834F-3BCCE07ED4E9}"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695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pPr>
                <a:defRPr/>
              </a:pPr>
              <a:t>7/9/2015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pPr>
                <a:defRPr/>
              </a:pPr>
              <a:t>‹#›</a:t>
            </a:fld>
            <a:endParaRPr lang="en-US"/>
          </a:p>
        </p:txBody>
      </p:sp>
    </p:spTree>
    <p:extLst>
      <p:ext uri="{BB962C8B-B14F-4D97-AF65-F5344CB8AC3E}">
        <p14:creationId xmlns:p14="http://schemas.microsoft.com/office/powerpoint/2010/main" val="30267471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FBE0E10-6F68-4C21-9F71-063DE455386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891769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00545A8-5FE0-417D-9A11-E54C6869CFCB}"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502867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smtClean="0">
                <a:solidFill>
                  <a:prstClr val="black">
                    <a:tint val="75000"/>
                  </a:prstClr>
                </a:solidFill>
              </a:rPr>
              <a:t>1/31/2014</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270DC63-F8D0-4EEB-B927-01BFB549473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0439318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cstate="print"/>
          <a:srcRect/>
          <a:stretch>
            <a:fillRect/>
          </a:stretch>
        </p:blipFill>
        <p:spPr bwMode="auto">
          <a:xfrm>
            <a:off x="0" y="-114300"/>
            <a:ext cx="9144000" cy="7105650"/>
          </a:xfrm>
          <a:prstGeom prst="rect">
            <a:avLst/>
          </a:prstGeom>
          <a:noFill/>
          <a:ln w="9525">
            <a:noFill/>
            <a:miter lim="800000"/>
            <a:headEnd/>
            <a:tailEnd/>
          </a:ln>
        </p:spPr>
      </p:pic>
      <p:sp>
        <p:nvSpPr>
          <p:cNvPr id="2" name="Title 1"/>
          <p:cNvSpPr>
            <a:spLocks noGrp="1"/>
          </p:cNvSpPr>
          <p:nvPr>
            <p:ph type="ctrTitle"/>
          </p:nvPr>
        </p:nvSpPr>
        <p:spPr>
          <a:xfrm>
            <a:off x="0" y="1517903"/>
            <a:ext cx="9144000" cy="1901952"/>
          </a:xfrm>
        </p:spPr>
        <p:txBody>
          <a:bodyPr>
            <a:normAutofit/>
          </a:bodyPr>
          <a:lstStyle>
            <a:lvl1pPr>
              <a:defRPr sz="2800" b="1">
                <a:solidFill>
                  <a:schemeClr val="tx1">
                    <a:lumMod val="65000"/>
                    <a:lumOff val="35000"/>
                  </a:schemeClr>
                </a:solidFill>
                <a:latin typeface="+mj-lt"/>
              </a:defRPr>
            </a:lvl1pPr>
          </a:lstStyle>
          <a:p>
            <a:r>
              <a:rPr lang="en-US" dirty="0" smtClean="0"/>
              <a:t>Click to edit Master title style</a:t>
            </a:r>
            <a:endParaRPr lang="en-US" dirty="0"/>
          </a:p>
        </p:txBody>
      </p:sp>
      <p:sp>
        <p:nvSpPr>
          <p:cNvPr id="8" name="Rectangle 90"/>
          <p:cNvSpPr>
            <a:spLocks noChangeArrowheads="1"/>
          </p:cNvSpPr>
          <p:nvPr userDrawn="1"/>
        </p:nvSpPr>
        <p:spPr bwMode="auto">
          <a:xfrm>
            <a:off x="2782888" y="3675063"/>
            <a:ext cx="6172200" cy="1219200"/>
          </a:xfrm>
          <a:prstGeom prst="rect">
            <a:avLst/>
          </a:prstGeom>
          <a:noFill/>
          <a:ln w="9525">
            <a:noFill/>
            <a:miter lim="800000"/>
            <a:headEnd/>
            <a:tailEnd/>
          </a:ln>
        </p:spPr>
        <p:txBody>
          <a:bodyPr/>
          <a:lstStyle/>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Presentation to: </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Presented by:</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Date:</a:t>
            </a:r>
          </a:p>
          <a:p>
            <a:pPr>
              <a:lnSpc>
                <a:spcPct val="80000"/>
              </a:lnSpc>
              <a:spcBef>
                <a:spcPct val="20000"/>
              </a:spcBef>
              <a:defRPr/>
            </a:pPr>
            <a:endParaRPr lang="en-US" dirty="0">
              <a:solidFill>
                <a:srgbClr val="006699"/>
              </a:solidFill>
              <a:latin typeface="Arial Narrow" pitchFamily="34" charset="0"/>
            </a:endParaRPr>
          </a:p>
        </p:txBody>
      </p:sp>
    </p:spTree>
    <p:extLst>
      <p:ext uri="{BB962C8B-B14F-4D97-AF65-F5344CB8AC3E}">
        <p14:creationId xmlns:p14="http://schemas.microsoft.com/office/powerpoint/2010/main" val="7651027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4CA12F5-1842-446C-A6AF-3603314DDAFF}"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E982C2C-9DF9-4754-AE96-6ADF0665289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660565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762164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984399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520BB3B-0441-4DA8-AF71-550B9019B22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4C82FB86-571C-4FB7-A2C9-92265AC0F51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328413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BF56162-CCBD-495A-B1FD-D4AA44F3F3A6}"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57CBFF0-3E49-4BB0-8140-B8AEDF30F9E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625359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CAB5045-7FC0-41C3-978D-5F9400957537}"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116D3F53-4215-46A5-948E-95F23085F21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35784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520BB3B-0441-4DA8-AF71-550B9019B22C}" type="datetimeFigureOut">
              <a:rPr lang="en-US" smtClean="0"/>
              <a:pPr>
                <a:defRPr/>
              </a:pPr>
              <a:t>7/9/2015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4C82FB86-571C-4FB7-A2C9-92265AC0F510}" type="slidenum">
              <a:rPr lang="en-US" smtClean="0"/>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415753F-3E5B-4571-871E-5A1C54717063}"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B2DCCDE6-747B-4FE3-834F-3BCCE07ED4E9}"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093550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5681098-4C0E-41BF-8522-F71BCF98CB52}"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FBE0E10-6F68-4C21-9F71-063DE455386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445968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B6D1026-17F7-40D6-AF78-CA9618840B55}"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00545A8-5FE0-417D-9A11-E54C6869CFCB}"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706079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C8251B7-2DA2-46D2-9F8B-14EDC82EE9DD}"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270DC63-F8D0-4EEB-B927-01BFB549473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8306842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cstate="print"/>
          <a:srcRect/>
          <a:stretch>
            <a:fillRect/>
          </a:stretch>
        </p:blipFill>
        <p:spPr bwMode="auto">
          <a:xfrm>
            <a:off x="0" y="-114300"/>
            <a:ext cx="9144000" cy="7105650"/>
          </a:xfrm>
          <a:prstGeom prst="rect">
            <a:avLst/>
          </a:prstGeom>
          <a:noFill/>
          <a:ln w="9525">
            <a:noFill/>
            <a:miter lim="800000"/>
            <a:headEnd/>
            <a:tailEnd/>
          </a:ln>
        </p:spPr>
      </p:pic>
      <p:sp>
        <p:nvSpPr>
          <p:cNvPr id="2" name="Title 1"/>
          <p:cNvSpPr>
            <a:spLocks noGrp="1"/>
          </p:cNvSpPr>
          <p:nvPr>
            <p:ph type="ctrTitle"/>
          </p:nvPr>
        </p:nvSpPr>
        <p:spPr>
          <a:xfrm>
            <a:off x="0" y="1517903"/>
            <a:ext cx="9144000" cy="1901952"/>
          </a:xfrm>
        </p:spPr>
        <p:txBody>
          <a:bodyPr>
            <a:normAutofit/>
          </a:bodyPr>
          <a:lstStyle>
            <a:lvl1pPr>
              <a:defRPr sz="2800" b="1">
                <a:solidFill>
                  <a:schemeClr val="tx1">
                    <a:lumMod val="65000"/>
                    <a:lumOff val="35000"/>
                  </a:schemeClr>
                </a:solidFill>
                <a:latin typeface="+mj-lt"/>
              </a:defRPr>
            </a:lvl1pPr>
          </a:lstStyle>
          <a:p>
            <a:r>
              <a:rPr lang="en-US" dirty="0" smtClean="0"/>
              <a:t>Click to edit Master title style</a:t>
            </a:r>
            <a:endParaRPr lang="en-US" dirty="0"/>
          </a:p>
        </p:txBody>
      </p:sp>
      <p:sp>
        <p:nvSpPr>
          <p:cNvPr id="8" name="Rectangle 90"/>
          <p:cNvSpPr>
            <a:spLocks noChangeArrowheads="1"/>
          </p:cNvSpPr>
          <p:nvPr userDrawn="1"/>
        </p:nvSpPr>
        <p:spPr bwMode="auto">
          <a:xfrm>
            <a:off x="2782888" y="3675063"/>
            <a:ext cx="6172200" cy="1219200"/>
          </a:xfrm>
          <a:prstGeom prst="rect">
            <a:avLst/>
          </a:prstGeom>
          <a:noFill/>
          <a:ln w="9525">
            <a:noFill/>
            <a:miter lim="800000"/>
            <a:headEnd/>
            <a:tailEnd/>
          </a:ln>
        </p:spPr>
        <p:txBody>
          <a:bodyPr/>
          <a:lstStyle/>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Presentation to: </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Presented by:</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Date:</a:t>
            </a:r>
          </a:p>
          <a:p>
            <a:pPr>
              <a:lnSpc>
                <a:spcPct val="80000"/>
              </a:lnSpc>
              <a:spcBef>
                <a:spcPct val="20000"/>
              </a:spcBef>
              <a:defRPr/>
            </a:pPr>
            <a:endParaRPr lang="en-US" dirty="0">
              <a:solidFill>
                <a:srgbClr val="006699"/>
              </a:solidFill>
              <a:latin typeface="Arial Narrow" pitchFamily="34" charset="0"/>
            </a:endParaRPr>
          </a:p>
        </p:txBody>
      </p:sp>
    </p:spTree>
    <p:extLst>
      <p:ext uri="{BB962C8B-B14F-4D97-AF65-F5344CB8AC3E}">
        <p14:creationId xmlns:p14="http://schemas.microsoft.com/office/powerpoint/2010/main" val="2811897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4CA12F5-1842-446C-A6AF-3603314DDAFF}"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E982C2C-9DF9-4754-AE96-6ADF0665289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998800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230180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504829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520BB3B-0441-4DA8-AF71-550B9019B22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4C82FB86-571C-4FB7-A2C9-92265AC0F51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3439736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BF56162-CCBD-495A-B1FD-D4AA44F3F3A6}"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57CBFF0-3E49-4BB0-8140-B8AEDF30F9E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0898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BF56162-CCBD-495A-B1FD-D4AA44F3F3A6}" type="datetimeFigureOut">
              <a:rPr lang="en-US" smtClean="0"/>
              <a:pPr>
                <a:defRPr/>
              </a:pPr>
              <a:t>7/9/2015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F57CBFF0-3E49-4BB0-8140-B8AEDF30F9E6}" type="slidenum">
              <a:rPr lang="en-US" smtClean="0"/>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CAB5045-7FC0-41C3-978D-5F9400957537}"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116D3F53-4215-46A5-948E-95F23085F21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5152028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415753F-3E5B-4571-871E-5A1C54717063}"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B2DCCDE6-747B-4FE3-834F-3BCCE07ED4E9}"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458482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5681098-4C0E-41BF-8522-F71BCF98CB52}"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FBE0E10-6F68-4C21-9F71-063DE455386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729456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B6D1026-17F7-40D6-AF78-CA9618840B55}"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00545A8-5FE0-417D-9A11-E54C6869CFCB}"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9716719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C8251B7-2DA2-46D2-9F8B-14EDC82EE9DD}"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270DC63-F8D0-4EEB-B927-01BFB549473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9649988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cstate="print"/>
          <a:srcRect/>
          <a:stretch>
            <a:fillRect/>
          </a:stretch>
        </p:blipFill>
        <p:spPr bwMode="auto">
          <a:xfrm>
            <a:off x="0" y="-114300"/>
            <a:ext cx="9144000" cy="7105650"/>
          </a:xfrm>
          <a:prstGeom prst="rect">
            <a:avLst/>
          </a:prstGeom>
          <a:noFill/>
          <a:ln w="9525">
            <a:noFill/>
            <a:miter lim="800000"/>
            <a:headEnd/>
            <a:tailEnd/>
          </a:ln>
        </p:spPr>
      </p:pic>
      <p:sp>
        <p:nvSpPr>
          <p:cNvPr id="2" name="Title 1"/>
          <p:cNvSpPr>
            <a:spLocks noGrp="1"/>
          </p:cNvSpPr>
          <p:nvPr>
            <p:ph type="ctrTitle"/>
          </p:nvPr>
        </p:nvSpPr>
        <p:spPr>
          <a:xfrm>
            <a:off x="0" y="1517903"/>
            <a:ext cx="9144000" cy="1901952"/>
          </a:xfrm>
        </p:spPr>
        <p:txBody>
          <a:bodyPr>
            <a:normAutofit/>
          </a:bodyPr>
          <a:lstStyle>
            <a:lvl1pPr>
              <a:defRPr sz="2800" b="1">
                <a:solidFill>
                  <a:schemeClr val="tx1">
                    <a:lumMod val="65000"/>
                    <a:lumOff val="35000"/>
                  </a:schemeClr>
                </a:solidFill>
                <a:latin typeface="+mj-lt"/>
              </a:defRPr>
            </a:lvl1pPr>
          </a:lstStyle>
          <a:p>
            <a:r>
              <a:rPr lang="en-US" dirty="0" smtClean="0"/>
              <a:t>Click to edit Master title style</a:t>
            </a:r>
            <a:endParaRPr lang="en-US" dirty="0"/>
          </a:p>
        </p:txBody>
      </p:sp>
      <p:sp>
        <p:nvSpPr>
          <p:cNvPr id="8" name="Rectangle 90"/>
          <p:cNvSpPr>
            <a:spLocks noChangeArrowheads="1"/>
          </p:cNvSpPr>
          <p:nvPr userDrawn="1"/>
        </p:nvSpPr>
        <p:spPr bwMode="auto">
          <a:xfrm>
            <a:off x="2782888" y="3675063"/>
            <a:ext cx="6172200" cy="1219200"/>
          </a:xfrm>
          <a:prstGeom prst="rect">
            <a:avLst/>
          </a:prstGeom>
          <a:noFill/>
          <a:ln w="9525">
            <a:noFill/>
            <a:miter lim="800000"/>
            <a:headEnd/>
            <a:tailEnd/>
          </a:ln>
        </p:spPr>
        <p:txBody>
          <a:bodyPr/>
          <a:lstStyle/>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Presentation to: </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Presented by:</a:t>
            </a:r>
          </a:p>
          <a:p>
            <a:pPr>
              <a:lnSpc>
                <a:spcPct val="80000"/>
              </a:lnSpc>
              <a:spcBef>
                <a:spcPct val="20000"/>
              </a:spcBef>
              <a:spcAft>
                <a:spcPct val="30000"/>
              </a:spcAft>
              <a:defRPr/>
            </a:pPr>
            <a:r>
              <a:rPr lang="en-US" sz="2000" dirty="0" smtClean="0">
                <a:solidFill>
                  <a:prstClr val="black">
                    <a:lumMod val="65000"/>
                    <a:lumOff val="35000"/>
                  </a:prstClr>
                </a:solidFill>
                <a:latin typeface="Segoe UI" pitchFamily="34" charset="0"/>
                <a:cs typeface="Segoe UI" pitchFamily="34" charset="0"/>
              </a:rPr>
              <a:t>Date:</a:t>
            </a:r>
          </a:p>
          <a:p>
            <a:pPr>
              <a:lnSpc>
                <a:spcPct val="80000"/>
              </a:lnSpc>
              <a:spcBef>
                <a:spcPct val="20000"/>
              </a:spcBef>
              <a:defRPr/>
            </a:pPr>
            <a:endParaRPr lang="en-US" dirty="0">
              <a:solidFill>
                <a:srgbClr val="006699"/>
              </a:solidFill>
              <a:latin typeface="Arial Narrow" pitchFamily="34" charset="0"/>
            </a:endParaRPr>
          </a:p>
        </p:txBody>
      </p:sp>
    </p:spTree>
    <p:extLst>
      <p:ext uri="{BB962C8B-B14F-4D97-AF65-F5344CB8AC3E}">
        <p14:creationId xmlns:p14="http://schemas.microsoft.com/office/powerpoint/2010/main" val="242249269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4CA12F5-1842-446C-A6AF-3603314DDAFF}"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E982C2C-9DF9-4754-AE96-6ADF0665289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553166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8229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863536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9DD280C-4C7A-4A78-97D9-73E815FE8199}"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C5E7A0C4-7B6E-4AA0-B937-25DB1836DB52}"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1971748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520BB3B-0441-4DA8-AF71-550B9019B22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4C82FB86-571C-4FB7-A2C9-92265AC0F51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3507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CAB5045-7FC0-41C3-978D-5F9400957537}" type="datetimeFigureOut">
              <a:rPr lang="en-US" smtClean="0"/>
              <a:pPr>
                <a:defRPr/>
              </a:pPr>
              <a:t>7/9/2015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116D3F53-4215-46A5-948E-95F23085F21D}" type="slidenum">
              <a:rPr lang="en-US" smtClean="0"/>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BF56162-CCBD-495A-B1FD-D4AA44F3F3A6}"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57CBFF0-3E49-4BB0-8140-B8AEDF30F9E6}"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9407458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CAB5045-7FC0-41C3-978D-5F9400957537}"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116D3F53-4215-46A5-948E-95F23085F21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694988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415753F-3E5B-4571-871E-5A1C54717063}"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B2DCCDE6-747B-4FE3-834F-3BCCE07ED4E9}"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414866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5681098-4C0E-41BF-8522-F71BCF98CB52}"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5FBE0E10-6F68-4C21-9F71-063DE4553860}"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434484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B6D1026-17F7-40D6-AF78-CA9618840B55}"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00545A8-5FE0-417D-9A11-E54C6869CFCB}"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9461173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C8251B7-2DA2-46D2-9F8B-14EDC82EE9DD}"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270DC63-F8D0-4EEB-B927-01BFB549473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07313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415753F-3E5B-4571-871E-5A1C54717063}" type="datetimeFigureOut">
              <a:rPr lang="en-US" smtClean="0"/>
              <a:pPr>
                <a:defRPr/>
              </a:pPr>
              <a:t>7/9/2015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2DCCDE6-747B-4FE3-834F-3BCCE07ED4E9}"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5681098-4C0E-41BF-8522-F71BCF98CB52}" type="datetimeFigureOut">
              <a:rPr lang="en-US" smtClean="0"/>
              <a:pPr>
                <a:defRPr/>
              </a:pPr>
              <a:t>7/9/2015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FBE0E10-6F68-4C21-9F71-063DE4553860}"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jpe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image" Target="../media/image1.jpeg"/><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theme" Target="../theme/theme4.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image" Target="../media/image1.jpeg"/><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5.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image" Target="../media/image1.jpeg"/><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theme" Target="../theme/theme6.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image" Target="../media/image1.jpeg"/><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457200"/>
            <a:ext cx="8839200" cy="990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mj-ea"/>
                <a:cs typeface="Segoe UI" pitchFamily="34" charset="0"/>
              </a:rPr>
              <a:t>Use of bullets when you have text</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0932AF1-9B09-493D-A42B-8BC1590F1A8C}" type="datetimeFigureOut">
              <a:rPr lang="en-US" smtClean="0"/>
              <a:pPr>
                <a:defRPr/>
              </a:pPr>
              <a:t>7/9/2015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E25EFF0-A14D-4684-8537-67F24F51B08C}" type="slidenum">
              <a:rPr lang="en-US" smtClean="0"/>
              <a:pPr>
                <a:defRPr/>
              </a:pPr>
              <a:t>‹#›</a:t>
            </a:fld>
            <a:endParaRPr lang="en-US"/>
          </a:p>
        </p:txBody>
      </p:sp>
      <p:pic>
        <p:nvPicPr>
          <p:cNvPr id="7" name="Picture 4" descr="DPH_PPT2.jpg"/>
          <p:cNvPicPr>
            <a:picLocks noChangeAspect="1"/>
          </p:cNvPicPr>
          <p:nvPr/>
        </p:nvPicPr>
        <p:blipFill>
          <a:blip r:embed="rId13" cstate="print"/>
          <a:srcRect/>
          <a:stretch>
            <a:fillRect/>
          </a:stretch>
        </p:blipFill>
        <p:spPr bwMode="auto">
          <a:xfrm>
            <a:off x="0" y="-103188"/>
            <a:ext cx="9144000" cy="7064376"/>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3" r:id="rId1"/>
    <p:sldLayoutId id="2147483815" r:id="rId2"/>
    <p:sldLayoutId id="2147483816" r:id="rId3"/>
    <p:sldLayoutId id="2147483824"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marL="0" marR="0" indent="0" algn="ctr" defTabSz="914400" rtl="0" eaLnBrk="1" fontAlgn="auto" latinLnBrk="0" hangingPunct="1">
        <a:lnSpc>
          <a:spcPct val="100000"/>
        </a:lnSpc>
        <a:spcBef>
          <a:spcPct val="0"/>
        </a:spcBef>
        <a:spcAft>
          <a:spcPts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457200"/>
            <a:ext cx="8839200" cy="990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mj-ea"/>
                <a:cs typeface="Segoe UI" pitchFamily="34" charset="0"/>
              </a:rPr>
              <a:t>Use of bullets when you have text</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dirty="0" smtClean="0">
                <a:solidFill>
                  <a:prstClr val="black">
                    <a:tint val="75000"/>
                  </a:prstClr>
                </a:solidFill>
              </a:rPr>
              <a:t>1/31/2014</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solidFill>
                  <a:prstClr val="black">
                    <a:tint val="75000"/>
                  </a:prstClr>
                </a:solidFill>
              </a:rPr>
              <a:t>Approved 1/31/2014 </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E25EFF0-A14D-4684-8537-67F24F51B08C}" type="slidenum">
              <a:rPr lang="en-US" smtClean="0">
                <a:solidFill>
                  <a:prstClr val="black">
                    <a:tint val="75000"/>
                  </a:prstClr>
                </a:solidFill>
              </a:rPr>
              <a:pPr>
                <a:defRPr/>
              </a:pPr>
              <a:t>‹#›</a:t>
            </a:fld>
            <a:endParaRPr lang="en-US" dirty="0">
              <a:solidFill>
                <a:prstClr val="black">
                  <a:tint val="75000"/>
                </a:prstClr>
              </a:solidFill>
            </a:endParaRPr>
          </a:p>
        </p:txBody>
      </p:sp>
      <p:pic>
        <p:nvPicPr>
          <p:cNvPr id="7" name="Picture 4" descr="DPH_PPT2.jpg"/>
          <p:cNvPicPr>
            <a:picLocks noChangeAspect="1"/>
          </p:cNvPicPr>
          <p:nvPr/>
        </p:nvPicPr>
        <p:blipFill>
          <a:blip r:embed="rId12" cstate="print"/>
          <a:srcRect/>
          <a:stretch>
            <a:fillRect/>
          </a:stretch>
        </p:blipFill>
        <p:spPr bwMode="auto">
          <a:xfrm>
            <a:off x="0" y="-103188"/>
            <a:ext cx="9144000" cy="7064376"/>
          </a:xfrm>
          <a:prstGeom prst="rect">
            <a:avLst/>
          </a:prstGeom>
          <a:noFill/>
          <a:ln w="9525">
            <a:noFill/>
            <a:miter lim="800000"/>
            <a:headEnd/>
            <a:tailEnd/>
          </a:ln>
        </p:spPr>
      </p:pic>
    </p:spTree>
    <p:extLst>
      <p:ext uri="{BB962C8B-B14F-4D97-AF65-F5344CB8AC3E}">
        <p14:creationId xmlns:p14="http://schemas.microsoft.com/office/powerpoint/2010/main" val="2944956680"/>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Lst>
  <p:hf sldNum="0" hdr="0" dt="0"/>
  <p:txStyles>
    <p:titleStyle>
      <a:lvl1pPr marL="0" marR="0" indent="0" algn="ctr" defTabSz="914400" rtl="0" eaLnBrk="1" fontAlgn="auto" latinLnBrk="0" hangingPunct="1">
        <a:lnSpc>
          <a:spcPct val="100000"/>
        </a:lnSpc>
        <a:spcBef>
          <a:spcPct val="0"/>
        </a:spcBef>
        <a:spcAft>
          <a:spcPts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457200"/>
            <a:ext cx="8839200" cy="990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mj-ea"/>
                <a:cs typeface="Segoe UI" pitchFamily="34" charset="0"/>
              </a:rPr>
              <a:t>Use of bullets when you have text</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0932AF1-9B09-493D-A42B-8BC1590F1A8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E25EFF0-A14D-4684-8537-67F24F51B08C}" type="slidenum">
              <a:rPr lang="en-US" smtClean="0">
                <a:solidFill>
                  <a:prstClr val="black">
                    <a:tint val="75000"/>
                  </a:prstClr>
                </a:solidFill>
              </a:rPr>
              <a:pPr>
                <a:defRPr/>
              </a:pPr>
              <a:t>‹#›</a:t>
            </a:fld>
            <a:endParaRPr lang="en-US">
              <a:solidFill>
                <a:prstClr val="black">
                  <a:tint val="75000"/>
                </a:prstClr>
              </a:solidFill>
            </a:endParaRPr>
          </a:p>
        </p:txBody>
      </p:sp>
      <p:pic>
        <p:nvPicPr>
          <p:cNvPr id="7" name="Picture 4" descr="DPH_PPT2.jpg"/>
          <p:cNvPicPr>
            <a:picLocks noChangeAspect="1"/>
          </p:cNvPicPr>
          <p:nvPr/>
        </p:nvPicPr>
        <p:blipFill>
          <a:blip r:embed="rId13" cstate="print"/>
          <a:srcRect/>
          <a:stretch>
            <a:fillRect/>
          </a:stretch>
        </p:blipFill>
        <p:spPr bwMode="auto">
          <a:xfrm>
            <a:off x="0" y="-103188"/>
            <a:ext cx="9144000" cy="7064376"/>
          </a:xfrm>
          <a:prstGeom prst="rect">
            <a:avLst/>
          </a:prstGeom>
          <a:noFill/>
          <a:ln w="9525">
            <a:noFill/>
            <a:miter lim="800000"/>
            <a:headEnd/>
            <a:tailEnd/>
          </a:ln>
        </p:spPr>
      </p:pic>
    </p:spTree>
    <p:extLst>
      <p:ext uri="{BB962C8B-B14F-4D97-AF65-F5344CB8AC3E}">
        <p14:creationId xmlns:p14="http://schemas.microsoft.com/office/powerpoint/2010/main" val="568167329"/>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marL="0" marR="0" indent="0" algn="ctr" defTabSz="914400" rtl="0" eaLnBrk="1" fontAlgn="auto" latinLnBrk="0" hangingPunct="1">
        <a:lnSpc>
          <a:spcPct val="100000"/>
        </a:lnSpc>
        <a:spcBef>
          <a:spcPct val="0"/>
        </a:spcBef>
        <a:spcAft>
          <a:spcPts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457200"/>
            <a:ext cx="8839200" cy="990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mj-ea"/>
                <a:cs typeface="Segoe UI" pitchFamily="34" charset="0"/>
              </a:rPr>
              <a:t>Use of bullets when you have text</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smtClean="0">
                <a:solidFill>
                  <a:prstClr val="black">
                    <a:tint val="75000"/>
                  </a:prstClr>
                </a:solidFill>
              </a:rPr>
              <a:t>1/31/2014</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solidFill>
                  <a:prstClr val="black">
                    <a:tint val="75000"/>
                  </a:prstClr>
                </a:solidFill>
              </a:rPr>
              <a:t>Approved 1/31/2014 </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E25EFF0-A14D-4684-8537-67F24F51B08C}" type="slidenum">
              <a:rPr lang="en-US" smtClean="0">
                <a:solidFill>
                  <a:prstClr val="black">
                    <a:tint val="75000"/>
                  </a:prstClr>
                </a:solidFill>
              </a:rPr>
              <a:pPr>
                <a:defRPr/>
              </a:pPr>
              <a:t>‹#›</a:t>
            </a:fld>
            <a:endParaRPr lang="en-US">
              <a:solidFill>
                <a:prstClr val="black">
                  <a:tint val="75000"/>
                </a:prstClr>
              </a:solidFill>
            </a:endParaRPr>
          </a:p>
        </p:txBody>
      </p:sp>
      <p:pic>
        <p:nvPicPr>
          <p:cNvPr id="7" name="Picture 4" descr="DPH_PPT2.jpg"/>
          <p:cNvPicPr>
            <a:picLocks noChangeAspect="1"/>
          </p:cNvPicPr>
          <p:nvPr/>
        </p:nvPicPr>
        <p:blipFill>
          <a:blip r:embed="rId12" cstate="print"/>
          <a:srcRect/>
          <a:stretch>
            <a:fillRect/>
          </a:stretch>
        </p:blipFill>
        <p:spPr bwMode="auto">
          <a:xfrm>
            <a:off x="0" y="-103188"/>
            <a:ext cx="9144000" cy="7064376"/>
          </a:xfrm>
          <a:prstGeom prst="rect">
            <a:avLst/>
          </a:prstGeom>
          <a:noFill/>
          <a:ln w="9525">
            <a:noFill/>
            <a:miter lim="800000"/>
            <a:headEnd/>
            <a:tailEnd/>
          </a:ln>
        </p:spPr>
      </p:pic>
    </p:spTree>
    <p:extLst>
      <p:ext uri="{BB962C8B-B14F-4D97-AF65-F5344CB8AC3E}">
        <p14:creationId xmlns:p14="http://schemas.microsoft.com/office/powerpoint/2010/main" val="2654733150"/>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Lst>
  <p:hf sldNum="0" hdr="0" dt="0"/>
  <p:txStyles>
    <p:titleStyle>
      <a:lvl1pPr marL="0" marR="0" indent="0" algn="ctr" defTabSz="914400" rtl="0" eaLnBrk="1" fontAlgn="auto" latinLnBrk="0" hangingPunct="1">
        <a:lnSpc>
          <a:spcPct val="100000"/>
        </a:lnSpc>
        <a:spcBef>
          <a:spcPct val="0"/>
        </a:spcBef>
        <a:spcAft>
          <a:spcPts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457200"/>
            <a:ext cx="8839200" cy="990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mj-ea"/>
                <a:cs typeface="Segoe UI" pitchFamily="34" charset="0"/>
              </a:rPr>
              <a:t>Use of bullets when you have text</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0932AF1-9B09-493D-A42B-8BC1590F1A8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E25EFF0-A14D-4684-8537-67F24F51B08C}" type="slidenum">
              <a:rPr lang="en-US" smtClean="0">
                <a:solidFill>
                  <a:prstClr val="black">
                    <a:tint val="75000"/>
                  </a:prstClr>
                </a:solidFill>
              </a:rPr>
              <a:pPr>
                <a:defRPr/>
              </a:pPr>
              <a:t>‹#›</a:t>
            </a:fld>
            <a:endParaRPr lang="en-US">
              <a:solidFill>
                <a:prstClr val="black">
                  <a:tint val="75000"/>
                </a:prstClr>
              </a:solidFill>
            </a:endParaRPr>
          </a:p>
        </p:txBody>
      </p:sp>
      <p:pic>
        <p:nvPicPr>
          <p:cNvPr id="7" name="Picture 4" descr="DPH_PPT2.jpg"/>
          <p:cNvPicPr>
            <a:picLocks noChangeAspect="1"/>
          </p:cNvPicPr>
          <p:nvPr/>
        </p:nvPicPr>
        <p:blipFill>
          <a:blip r:embed="rId13" cstate="print"/>
          <a:srcRect/>
          <a:stretch>
            <a:fillRect/>
          </a:stretch>
        </p:blipFill>
        <p:spPr bwMode="auto">
          <a:xfrm>
            <a:off x="0" y="-103188"/>
            <a:ext cx="9144000" cy="7064376"/>
          </a:xfrm>
          <a:prstGeom prst="rect">
            <a:avLst/>
          </a:prstGeom>
          <a:noFill/>
          <a:ln w="9525">
            <a:noFill/>
            <a:miter lim="800000"/>
            <a:headEnd/>
            <a:tailEnd/>
          </a:ln>
        </p:spPr>
      </p:pic>
    </p:spTree>
    <p:extLst>
      <p:ext uri="{BB962C8B-B14F-4D97-AF65-F5344CB8AC3E}">
        <p14:creationId xmlns:p14="http://schemas.microsoft.com/office/powerpoint/2010/main" val="2910669177"/>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Lst>
  <p:txStyles>
    <p:titleStyle>
      <a:lvl1pPr marL="0" marR="0" indent="0" algn="ctr" defTabSz="914400" rtl="0" eaLnBrk="1" fontAlgn="auto" latinLnBrk="0" hangingPunct="1">
        <a:lnSpc>
          <a:spcPct val="100000"/>
        </a:lnSpc>
        <a:spcBef>
          <a:spcPct val="0"/>
        </a:spcBef>
        <a:spcAft>
          <a:spcPts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457200"/>
            <a:ext cx="8839200" cy="990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mj-ea"/>
                <a:cs typeface="Segoe UI" pitchFamily="34" charset="0"/>
              </a:rPr>
              <a:t>Use of bullets when you have text</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0932AF1-9B09-493D-A42B-8BC1590F1A8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E25EFF0-A14D-4684-8537-67F24F51B08C}" type="slidenum">
              <a:rPr lang="en-US" smtClean="0">
                <a:solidFill>
                  <a:prstClr val="black">
                    <a:tint val="75000"/>
                  </a:prstClr>
                </a:solidFill>
              </a:rPr>
              <a:pPr>
                <a:defRPr/>
              </a:pPr>
              <a:t>‹#›</a:t>
            </a:fld>
            <a:endParaRPr lang="en-US">
              <a:solidFill>
                <a:prstClr val="black">
                  <a:tint val="75000"/>
                </a:prstClr>
              </a:solidFill>
            </a:endParaRPr>
          </a:p>
        </p:txBody>
      </p:sp>
      <p:pic>
        <p:nvPicPr>
          <p:cNvPr id="7" name="Picture 4" descr="DPH_PPT2.jpg"/>
          <p:cNvPicPr>
            <a:picLocks noChangeAspect="1"/>
          </p:cNvPicPr>
          <p:nvPr/>
        </p:nvPicPr>
        <p:blipFill>
          <a:blip r:embed="rId13" cstate="print"/>
          <a:srcRect/>
          <a:stretch>
            <a:fillRect/>
          </a:stretch>
        </p:blipFill>
        <p:spPr bwMode="auto">
          <a:xfrm>
            <a:off x="0" y="-103188"/>
            <a:ext cx="9144000" cy="7064376"/>
          </a:xfrm>
          <a:prstGeom prst="rect">
            <a:avLst/>
          </a:prstGeom>
          <a:noFill/>
          <a:ln w="9525">
            <a:noFill/>
            <a:miter lim="800000"/>
            <a:headEnd/>
            <a:tailEnd/>
          </a:ln>
        </p:spPr>
      </p:pic>
    </p:spTree>
    <p:extLst>
      <p:ext uri="{BB962C8B-B14F-4D97-AF65-F5344CB8AC3E}">
        <p14:creationId xmlns:p14="http://schemas.microsoft.com/office/powerpoint/2010/main" val="3664836955"/>
      </p:ext>
    </p:extLst>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Lst>
  <p:txStyles>
    <p:titleStyle>
      <a:lvl1pPr marL="0" marR="0" indent="0" algn="ctr" defTabSz="914400" rtl="0" eaLnBrk="1" fontAlgn="auto" latinLnBrk="0" hangingPunct="1">
        <a:lnSpc>
          <a:spcPct val="100000"/>
        </a:lnSpc>
        <a:spcBef>
          <a:spcPct val="0"/>
        </a:spcBef>
        <a:spcAft>
          <a:spcPts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457200"/>
            <a:ext cx="8839200" cy="990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tabLst/>
              <a:defRPr/>
            </a:pPr>
            <a:r>
              <a:rPr kumimoji="0" lang="en-US" sz="4400" b="1"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mj-ea"/>
                <a:cs typeface="Segoe UI" pitchFamily="34" charset="0"/>
              </a:rPr>
              <a:t>Use of bullets when you have text</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0932AF1-9B09-493D-A42B-8BC1590F1A8C}" type="datetimeFigureOut">
              <a:rPr lang="en-US" smtClean="0">
                <a:solidFill>
                  <a:prstClr val="black">
                    <a:tint val="75000"/>
                  </a:prstClr>
                </a:solidFill>
              </a:rPr>
              <a:pPr>
                <a:defRPr/>
              </a:pPr>
              <a:t>7/9/2015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E25EFF0-A14D-4684-8537-67F24F51B08C}" type="slidenum">
              <a:rPr lang="en-US" smtClean="0">
                <a:solidFill>
                  <a:prstClr val="black">
                    <a:tint val="75000"/>
                  </a:prstClr>
                </a:solidFill>
              </a:rPr>
              <a:pPr>
                <a:defRPr/>
              </a:pPr>
              <a:t>‹#›</a:t>
            </a:fld>
            <a:endParaRPr lang="en-US">
              <a:solidFill>
                <a:prstClr val="black">
                  <a:tint val="75000"/>
                </a:prstClr>
              </a:solidFill>
            </a:endParaRPr>
          </a:p>
        </p:txBody>
      </p:sp>
      <p:pic>
        <p:nvPicPr>
          <p:cNvPr id="7" name="Picture 4" descr="DPH_PPT2.jpg"/>
          <p:cNvPicPr>
            <a:picLocks noChangeAspect="1"/>
          </p:cNvPicPr>
          <p:nvPr/>
        </p:nvPicPr>
        <p:blipFill>
          <a:blip r:embed="rId13" cstate="print"/>
          <a:srcRect/>
          <a:stretch>
            <a:fillRect/>
          </a:stretch>
        </p:blipFill>
        <p:spPr bwMode="auto">
          <a:xfrm>
            <a:off x="0" y="-103188"/>
            <a:ext cx="9144000" cy="7064376"/>
          </a:xfrm>
          <a:prstGeom prst="rect">
            <a:avLst/>
          </a:prstGeom>
          <a:noFill/>
          <a:ln w="9525">
            <a:noFill/>
            <a:miter lim="800000"/>
            <a:headEnd/>
            <a:tailEnd/>
          </a:ln>
        </p:spPr>
      </p:pic>
    </p:spTree>
    <p:extLst>
      <p:ext uri="{BB962C8B-B14F-4D97-AF65-F5344CB8AC3E}">
        <p14:creationId xmlns:p14="http://schemas.microsoft.com/office/powerpoint/2010/main" val="1332012710"/>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xStyles>
    <p:titleStyle>
      <a:lvl1pPr marL="0" marR="0" indent="0" algn="ctr" defTabSz="914400" rtl="0" eaLnBrk="1" fontAlgn="auto" latinLnBrk="0" hangingPunct="1">
        <a:lnSpc>
          <a:spcPct val="100000"/>
        </a:lnSpc>
        <a:spcBef>
          <a:spcPct val="0"/>
        </a:spcBef>
        <a:spcAft>
          <a:spcPts val="0"/>
        </a:spcAft>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hyperlink" Target="https://dph.georgia.gov/diabetes-surveillance" TargetMode="Externa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hyperlink" Target="http://www.health.gov/dietaryguidelines/2010"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hyperlink" Target="http://www.health.gov/paguidelin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6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mailto:Brittany.Taylor@dph.ga.gov" TargetMode="External"/><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3" Type="http://schemas.openxmlformats.org/officeDocument/2006/relationships/hyperlink" Target="http://oasis.state.ga.us/" TargetMode="External"/><Relationship Id="rId2" Type="http://schemas.openxmlformats.org/officeDocument/2006/relationships/image" Target="../media/image4.png"/><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cdc.gov/genomics/gtesting/guidelines.ht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9.xml"/><Relationship Id="rId5" Type="http://schemas.openxmlformats.org/officeDocument/2006/relationships/image" Target="../media/image9.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hyperlink" Target="http://www.nhlbi.nih.gov/health-pro/guidelines/current/asthma-guidelines/full-report"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8"/>
          <p:cNvSpPr>
            <a:spLocks noChangeArrowheads="1"/>
          </p:cNvSpPr>
          <p:nvPr/>
        </p:nvSpPr>
        <p:spPr bwMode="auto">
          <a:xfrm>
            <a:off x="-47625" y="1516063"/>
            <a:ext cx="9191625" cy="1905000"/>
          </a:xfrm>
          <a:prstGeom prst="rect">
            <a:avLst/>
          </a:prstGeom>
          <a:noFill/>
          <a:ln w="38100">
            <a:noFill/>
            <a:miter lim="800000"/>
            <a:headEnd/>
            <a:tailEnd/>
          </a:ln>
        </p:spPr>
        <p:txBody>
          <a:bodyPr anchor="ctr"/>
          <a:lstStyle/>
          <a:p>
            <a:pPr algn="ctr">
              <a:spcAft>
                <a:spcPct val="25000"/>
              </a:spcAft>
              <a:defRPr/>
            </a:pPr>
            <a:endParaRPr lang="en-US" sz="2800" b="1" dirty="0">
              <a:solidFill>
                <a:prstClr val="black">
                  <a:lumMod val="65000"/>
                  <a:lumOff val="35000"/>
                </a:prstClr>
              </a:solidFill>
              <a:latin typeface="Segoe UI" pitchFamily="34" charset="0"/>
              <a:cs typeface="Segoe UI" pitchFamily="34" charset="0"/>
            </a:endParaRPr>
          </a:p>
        </p:txBody>
      </p:sp>
      <p:sp>
        <p:nvSpPr>
          <p:cNvPr id="12" name="Title 11"/>
          <p:cNvSpPr>
            <a:spLocks noGrp="1"/>
          </p:cNvSpPr>
          <p:nvPr>
            <p:ph type="ctrTitle"/>
          </p:nvPr>
        </p:nvSpPr>
        <p:spPr>
          <a:xfrm>
            <a:off x="0" y="1790700"/>
            <a:ext cx="9144000" cy="1901952"/>
          </a:xfrm>
        </p:spPr>
        <p:txBody>
          <a:bodyPr/>
          <a:lstStyle/>
          <a:p>
            <a:r>
              <a:rPr lang="en-US" dirty="0"/>
              <a:t>A State Public Health Approach to Prevent Chronic Disease and Improve Cardiac </a:t>
            </a:r>
            <a:r>
              <a:rPr lang="en-US" dirty="0" smtClean="0"/>
              <a:t>Care</a:t>
            </a:r>
            <a:endParaRPr lang="en-US" dirty="0"/>
          </a:p>
        </p:txBody>
      </p:sp>
      <p:sp>
        <p:nvSpPr>
          <p:cNvPr id="9" name="Text Placeholder 5"/>
          <p:cNvSpPr>
            <a:spLocks noGrp="1"/>
          </p:cNvSpPr>
          <p:nvPr>
            <p:ph type="body" sz="quarter" idx="4294967295"/>
          </p:nvPr>
        </p:nvSpPr>
        <p:spPr>
          <a:xfrm>
            <a:off x="4724400" y="3543299"/>
            <a:ext cx="4572000" cy="449581"/>
          </a:xfrm>
        </p:spPr>
        <p:txBody>
          <a:bodyPr anchor="b">
            <a:noAutofit/>
          </a:bodyPr>
          <a:lstStyle>
            <a:lvl1pPr marL="0" indent="0">
              <a:buFontTx/>
              <a:buNone/>
              <a:defRPr sz="2000"/>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smtClean="0">
                <a:solidFill>
                  <a:srgbClr val="595959"/>
                </a:solidFill>
              </a:rPr>
              <a:t>Georgia Academy of Family Physicians</a:t>
            </a:r>
            <a:endParaRPr lang="en-US" dirty="0">
              <a:solidFill>
                <a:srgbClr val="595959"/>
              </a:solidFill>
            </a:endParaRPr>
          </a:p>
        </p:txBody>
      </p:sp>
      <p:sp>
        <p:nvSpPr>
          <p:cNvPr id="10" name="Text Placeholder 5"/>
          <p:cNvSpPr>
            <a:spLocks noGrp="1"/>
          </p:cNvSpPr>
          <p:nvPr>
            <p:ph type="body" sz="quarter" idx="4294967295"/>
          </p:nvPr>
        </p:nvSpPr>
        <p:spPr>
          <a:xfrm>
            <a:off x="4724400" y="4009644"/>
            <a:ext cx="4191000" cy="381000"/>
          </a:xfrm>
        </p:spPr>
        <p:txBody>
          <a:bodyPr>
            <a:noAutofit/>
          </a:bodyPr>
          <a:lstStyle>
            <a:lvl1pPr marL="0" indent="0">
              <a:buFontTx/>
              <a:buNone/>
              <a:defRPr sz="2000"/>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smtClean="0">
                <a:solidFill>
                  <a:srgbClr val="595959"/>
                </a:solidFill>
              </a:rPr>
              <a:t>Brittany D. Taylor, MPH</a:t>
            </a:r>
            <a:endParaRPr lang="en-US" dirty="0">
              <a:solidFill>
                <a:srgbClr val="595959"/>
              </a:solidFill>
            </a:endParaRPr>
          </a:p>
        </p:txBody>
      </p:sp>
      <p:sp>
        <p:nvSpPr>
          <p:cNvPr id="11" name="Text Placeholder 5"/>
          <p:cNvSpPr>
            <a:spLocks noGrp="1"/>
          </p:cNvSpPr>
          <p:nvPr>
            <p:ph type="body" sz="quarter" idx="4294967295"/>
          </p:nvPr>
        </p:nvSpPr>
        <p:spPr>
          <a:xfrm>
            <a:off x="4724400" y="4407408"/>
            <a:ext cx="4191000" cy="381000"/>
          </a:xfrm>
        </p:spPr>
        <p:txBody>
          <a:bodyPr>
            <a:noAutofit/>
          </a:bodyPr>
          <a:lstStyle>
            <a:lvl1pPr marL="0" indent="0">
              <a:buFontTx/>
              <a:buNone/>
              <a:defRPr sz="2000"/>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smtClean="0">
                <a:solidFill>
                  <a:srgbClr val="595959"/>
                </a:solidFill>
              </a:rPr>
              <a:t>June 20, 2015</a:t>
            </a:r>
            <a:endParaRPr lang="en-US" dirty="0">
              <a:solidFill>
                <a:srgbClr val="595959"/>
              </a:solidFill>
            </a:endParaRPr>
          </a:p>
        </p:txBody>
      </p:sp>
    </p:spTree>
    <p:extLst>
      <p:ext uri="{BB962C8B-B14F-4D97-AF65-F5344CB8AC3E}">
        <p14:creationId xmlns:p14="http://schemas.microsoft.com/office/powerpoint/2010/main" val="2764045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499" y="304800"/>
            <a:ext cx="8839200" cy="990600"/>
          </a:xfrm>
        </p:spPr>
        <p:txBody>
          <a:bodyPr anchor="ctr">
            <a:normAutofit/>
          </a:bodyPr>
          <a:lstStyle/>
          <a:p>
            <a:pPr lvl="0">
              <a:spcBef>
                <a:spcPct val="20000"/>
              </a:spcBef>
            </a:pPr>
            <a:r>
              <a:rPr lang="en-US" dirty="0">
                <a:solidFill>
                  <a:prstClr val="black"/>
                </a:solidFill>
                <a:ea typeface="+mn-ea"/>
                <a:cs typeface="+mn-cs"/>
              </a:rPr>
              <a:t>Diabetes Prevention and </a:t>
            </a:r>
            <a:r>
              <a:rPr lang="en-US" dirty="0" smtClean="0">
                <a:solidFill>
                  <a:prstClr val="black"/>
                </a:solidFill>
                <a:ea typeface="+mn-ea"/>
                <a:cs typeface="+mn-cs"/>
              </a:rPr>
              <a:t>Control</a:t>
            </a:r>
            <a:endParaRPr lang="en-US" dirty="0"/>
          </a:p>
        </p:txBody>
      </p:sp>
      <p:sp>
        <p:nvSpPr>
          <p:cNvPr id="3" name="Content Placeholder 2"/>
          <p:cNvSpPr>
            <a:spLocks noGrp="1"/>
          </p:cNvSpPr>
          <p:nvPr>
            <p:ph sz="half" idx="1"/>
          </p:nvPr>
        </p:nvSpPr>
        <p:spPr>
          <a:xfrm>
            <a:off x="6752" y="1295401"/>
            <a:ext cx="4686299" cy="3505199"/>
          </a:xfrm>
        </p:spPr>
        <p:txBody>
          <a:bodyPr>
            <a:normAutofit/>
          </a:bodyPr>
          <a:lstStyle/>
          <a:p>
            <a:pPr marL="0" indent="0">
              <a:buNone/>
            </a:pPr>
            <a:r>
              <a:rPr lang="en-US" sz="2400" dirty="0" smtClean="0"/>
              <a:t>Focus: Prevention and Control</a:t>
            </a:r>
          </a:p>
          <a:p>
            <a:pPr marL="0" indent="0">
              <a:buNone/>
            </a:pPr>
            <a:endParaRPr lang="en-US" sz="600" dirty="0"/>
          </a:p>
          <a:p>
            <a:pPr marL="0" indent="0">
              <a:buNone/>
            </a:pPr>
            <a:r>
              <a:rPr lang="en-US" sz="1900" dirty="0" smtClean="0"/>
              <a:t>Goals:</a:t>
            </a:r>
          </a:p>
          <a:p>
            <a:pPr marL="290513" lvl="1">
              <a:buFont typeface="Wingdings" pitchFamily="2" charset="2"/>
              <a:buChar char="v"/>
            </a:pPr>
            <a:r>
              <a:rPr lang="en-US" sz="1400" dirty="0" smtClean="0"/>
              <a:t>Increase </a:t>
            </a:r>
            <a:r>
              <a:rPr lang="en-US" sz="1400" dirty="0"/>
              <a:t>awareness about the importance of </a:t>
            </a:r>
            <a:r>
              <a:rPr lang="en-US" sz="1400" dirty="0" err="1"/>
              <a:t>Prediabetes</a:t>
            </a:r>
            <a:r>
              <a:rPr lang="en-US" sz="1400" dirty="0"/>
              <a:t> screening, identification and treatment among healthcare professionals and “high risk” </a:t>
            </a:r>
            <a:r>
              <a:rPr lang="en-US" sz="1400" dirty="0" smtClean="0"/>
              <a:t>patients</a:t>
            </a:r>
          </a:p>
          <a:p>
            <a:pPr marL="290513" lvl="1">
              <a:buFont typeface="Wingdings" pitchFamily="2" charset="2"/>
              <a:buChar char="v"/>
            </a:pPr>
            <a:r>
              <a:rPr lang="en-US" sz="1400" dirty="0"/>
              <a:t>Increase adoption of quality improvement processes related to reporting and monitoring of A1c, blood pressure and cholesterol </a:t>
            </a:r>
            <a:r>
              <a:rPr lang="en-US" sz="1400" dirty="0" smtClean="0"/>
              <a:t>measures</a:t>
            </a:r>
          </a:p>
          <a:p>
            <a:pPr marL="290513" lvl="1">
              <a:buFont typeface="Wingdings" pitchFamily="2" charset="2"/>
              <a:buChar char="v"/>
            </a:pPr>
            <a:r>
              <a:rPr lang="en-US" sz="1400" dirty="0"/>
              <a:t>Increase access, referrals, participation and reimbursement for nationally accredited/recognized Diabetes Self-Management Education (DSME) </a:t>
            </a:r>
            <a:r>
              <a:rPr lang="en-US" sz="1400" dirty="0" smtClean="0"/>
              <a:t>Programs</a:t>
            </a:r>
            <a:endParaRPr lang="en-US" sz="1400" dirty="0"/>
          </a:p>
          <a:p>
            <a:pPr marL="342900" lvl="1" indent="-115888"/>
            <a:endParaRPr lang="en-US" sz="1400" b="1" dirty="0"/>
          </a:p>
        </p:txBody>
      </p:sp>
      <p:pic>
        <p:nvPicPr>
          <p:cNvPr id="1026"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466936" y="4309707"/>
            <a:ext cx="2413828" cy="2178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4381500"/>
            <a:ext cx="1066800" cy="108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93735" y="3693504"/>
            <a:ext cx="4460875" cy="523220"/>
          </a:xfrm>
          <a:prstGeom prst="rect">
            <a:avLst/>
          </a:prstGeom>
          <a:noFill/>
        </p:spPr>
        <p:txBody>
          <a:bodyPr wrap="square" rtlCol="0">
            <a:spAutoFit/>
          </a:bodyPr>
          <a:lstStyle/>
          <a:p>
            <a:pPr algn="ctr"/>
            <a:r>
              <a:rPr lang="en-US" sz="1400" dirty="0">
                <a:latin typeface="+mj-lt"/>
              </a:rPr>
              <a:t>Age-Adjusted Diabetes Hospitalization Rate per 100,000 persons by Georgia Public Health District</a:t>
            </a:r>
          </a:p>
        </p:txBody>
      </p:sp>
      <p:sp>
        <p:nvSpPr>
          <p:cNvPr id="6" name="TextBox 5"/>
          <p:cNvSpPr txBox="1"/>
          <p:nvPr/>
        </p:nvSpPr>
        <p:spPr>
          <a:xfrm>
            <a:off x="114300" y="6528955"/>
            <a:ext cx="6057900" cy="954107"/>
          </a:xfrm>
          <a:prstGeom prst="rect">
            <a:avLst/>
          </a:prstGeom>
          <a:noFill/>
        </p:spPr>
        <p:txBody>
          <a:bodyPr wrap="square" rtlCol="0">
            <a:spAutoFit/>
          </a:bodyPr>
          <a:lstStyle/>
          <a:p>
            <a:pPr marL="0" indent="0">
              <a:buNone/>
            </a:pPr>
            <a:r>
              <a:rPr lang="en-US" sz="1000" dirty="0" smtClean="0"/>
              <a:t>Source: </a:t>
            </a:r>
          </a:p>
          <a:p>
            <a:pPr marL="0" indent="0">
              <a:buNone/>
            </a:pPr>
            <a:r>
              <a:rPr lang="en-US" sz="1000" dirty="0" smtClean="0"/>
              <a:t>2013 </a:t>
            </a:r>
            <a:r>
              <a:rPr lang="en-US" sz="1000" dirty="0"/>
              <a:t>Georgia Diabetes Self-Management Report at: </a:t>
            </a:r>
            <a:r>
              <a:rPr lang="en-US" sz="1000" dirty="0">
                <a:hlinkClick r:id="rId5"/>
              </a:rPr>
              <a:t>https://dph.georgia.gov/diabetes-surveillance</a:t>
            </a:r>
            <a:endParaRPr lang="en-US" sz="1000" dirty="0"/>
          </a:p>
          <a:p>
            <a:endParaRPr lang="en-US" b="1" dirty="0"/>
          </a:p>
          <a:p>
            <a:endParaRPr lang="en-US" dirty="0"/>
          </a:p>
        </p:txBody>
      </p:sp>
      <p:pic>
        <p:nvPicPr>
          <p:cNvPr id="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4482814"/>
            <a:ext cx="2857500" cy="2337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36608" y="4990071"/>
            <a:ext cx="1367501" cy="1323439"/>
          </a:xfrm>
          <a:prstGeom prst="rect">
            <a:avLst/>
          </a:prstGeom>
          <a:noFill/>
        </p:spPr>
        <p:txBody>
          <a:bodyPr wrap="square" rtlCol="0">
            <a:spAutoFit/>
          </a:bodyPr>
          <a:lstStyle/>
          <a:p>
            <a:r>
              <a:rPr lang="en-US" sz="1600" dirty="0">
                <a:latin typeface="+mj-lt"/>
              </a:rPr>
              <a:t>Studies </a:t>
            </a:r>
            <a:r>
              <a:rPr lang="en-US" sz="1600" dirty="0" smtClean="0">
                <a:latin typeface="+mj-lt"/>
              </a:rPr>
              <a:t>show </a:t>
            </a:r>
            <a:r>
              <a:rPr lang="en-US" sz="1600" dirty="0">
                <a:latin typeface="+mj-lt"/>
              </a:rPr>
              <a:t>people who receive diabetes education:</a:t>
            </a:r>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43063" y="1222094"/>
            <a:ext cx="213995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3850" y="1222094"/>
            <a:ext cx="2157413" cy="2078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52400" y="457200"/>
            <a:ext cx="8839200" cy="1219200"/>
          </a:xfrm>
        </p:spPr>
        <p:txBody>
          <a:bodyPr>
            <a:normAutofit fontScale="90000"/>
          </a:bodyPr>
          <a:lstStyle/>
          <a:p>
            <a:r>
              <a:rPr lang="en-US" altLang="en-US" dirty="0"/>
              <a:t>Nutrition and Physical </a:t>
            </a:r>
            <a:r>
              <a:rPr lang="en-US" altLang="en-US" dirty="0" smtClean="0"/>
              <a:t>Activity</a:t>
            </a:r>
            <a:r>
              <a:rPr lang="en-US" altLang="en-US" dirty="0"/>
              <a:t/>
            </a:r>
            <a:br>
              <a:rPr lang="en-US" altLang="en-US" dirty="0"/>
            </a:br>
            <a:r>
              <a:rPr lang="en-US" sz="1800" dirty="0" smtClean="0"/>
              <a:t>Poor </a:t>
            </a:r>
            <a:r>
              <a:rPr lang="en-US" sz="1800" dirty="0"/>
              <a:t>nutrition and lack of physical activity 2nd leading cause of preventable death in </a:t>
            </a:r>
            <a:r>
              <a:rPr lang="en-US" sz="1800" dirty="0" smtClean="0"/>
              <a:t>Georgia</a:t>
            </a:r>
            <a:endParaRPr lang="en-US"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8834864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a:xfrm>
            <a:off x="1181100" y="6059269"/>
            <a:ext cx="3467100" cy="646331"/>
          </a:xfrm>
          <a:prstGeom prst="rect">
            <a:avLst/>
          </a:prstGeom>
          <a:noFill/>
        </p:spPr>
        <p:txBody>
          <a:bodyPr wrap="square" rtlCol="0">
            <a:spAutoFit/>
          </a:bodyPr>
          <a:lstStyle/>
          <a:p>
            <a:r>
              <a:rPr lang="en-US" sz="1200" b="1" dirty="0">
                <a:solidFill>
                  <a:prstClr val="black"/>
                </a:solidFill>
              </a:rPr>
              <a:t>Dietary Guidelines for Americans, 2010</a:t>
            </a:r>
            <a:endParaRPr lang="en-US" sz="1200" b="1" dirty="0" smtClean="0">
              <a:solidFill>
                <a:prstClr val="black"/>
              </a:solidFill>
            </a:endParaRPr>
          </a:p>
          <a:p>
            <a:r>
              <a:rPr lang="en-US" sz="1200" i="1" dirty="0" smtClean="0">
                <a:solidFill>
                  <a:prstClr val="black"/>
                </a:solidFill>
                <a:hlinkClick r:id="rId8"/>
              </a:rPr>
              <a:t>http</a:t>
            </a:r>
            <a:r>
              <a:rPr lang="en-US" sz="1200" i="1" dirty="0">
                <a:solidFill>
                  <a:prstClr val="black"/>
                </a:solidFill>
                <a:hlinkClick r:id="rId8"/>
              </a:rPr>
              <a:t>://</a:t>
            </a:r>
            <a:r>
              <a:rPr lang="en-US" sz="1200" i="1" dirty="0" smtClean="0">
                <a:solidFill>
                  <a:prstClr val="black"/>
                </a:solidFill>
                <a:hlinkClick r:id="rId8"/>
              </a:rPr>
              <a:t>www.health.gov/dietaryguidelines/2010</a:t>
            </a:r>
            <a:endParaRPr lang="en-US" sz="1200" i="1" dirty="0" smtClean="0">
              <a:solidFill>
                <a:prstClr val="black"/>
              </a:solidFill>
            </a:endParaRPr>
          </a:p>
          <a:p>
            <a:endParaRPr lang="en-US" sz="1200" dirty="0">
              <a:solidFill>
                <a:prstClr val="black"/>
              </a:solidFill>
            </a:endParaRPr>
          </a:p>
        </p:txBody>
      </p:sp>
      <p:sp>
        <p:nvSpPr>
          <p:cNvPr id="14" name="TextBox 13"/>
          <p:cNvSpPr txBox="1"/>
          <p:nvPr/>
        </p:nvSpPr>
        <p:spPr>
          <a:xfrm>
            <a:off x="5448300" y="6019800"/>
            <a:ext cx="3771900" cy="461665"/>
          </a:xfrm>
          <a:prstGeom prst="rect">
            <a:avLst/>
          </a:prstGeom>
          <a:noFill/>
        </p:spPr>
        <p:txBody>
          <a:bodyPr wrap="square" rtlCol="0">
            <a:spAutoFit/>
          </a:bodyPr>
          <a:lstStyle/>
          <a:p>
            <a:r>
              <a:rPr lang="en-US" sz="1200" b="1" dirty="0" smtClean="0">
                <a:solidFill>
                  <a:prstClr val="black"/>
                </a:solidFill>
              </a:rPr>
              <a:t>Physical </a:t>
            </a:r>
            <a:r>
              <a:rPr lang="en-US" sz="1200" b="1" dirty="0">
                <a:solidFill>
                  <a:prstClr val="black"/>
                </a:solidFill>
              </a:rPr>
              <a:t>Activity Guidelines </a:t>
            </a:r>
            <a:r>
              <a:rPr lang="en-US" sz="1200" b="1" dirty="0" smtClean="0">
                <a:solidFill>
                  <a:prstClr val="black"/>
                </a:solidFill>
              </a:rPr>
              <a:t>for Americans, 2008</a:t>
            </a:r>
          </a:p>
          <a:p>
            <a:r>
              <a:rPr lang="en-US" sz="1200" i="1" dirty="0">
                <a:solidFill>
                  <a:prstClr val="black"/>
                </a:solidFill>
                <a:hlinkClick r:id="rId9"/>
              </a:rPr>
              <a:t>http://</a:t>
            </a:r>
            <a:r>
              <a:rPr lang="en-US" sz="1200" i="1" dirty="0" smtClean="0">
                <a:solidFill>
                  <a:prstClr val="black"/>
                </a:solidFill>
                <a:hlinkClick r:id="rId9"/>
              </a:rPr>
              <a:t>www.health.gov/paguidelines</a:t>
            </a:r>
            <a:endParaRPr lang="en-US" sz="1200" i="1" dirty="0" smtClean="0">
              <a:solidFill>
                <a:prstClr val="black"/>
              </a:solidFill>
            </a:endParaRPr>
          </a:p>
        </p:txBody>
      </p:sp>
    </p:spTree>
    <p:extLst>
      <p:ext uri="{BB962C8B-B14F-4D97-AF65-F5344CB8AC3E}">
        <p14:creationId xmlns:p14="http://schemas.microsoft.com/office/powerpoint/2010/main" val="882273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Tools </a:t>
            </a:r>
            <a:r>
              <a:rPr lang="en-US" dirty="0"/>
              <a:t>for </a:t>
            </a:r>
            <a:r>
              <a:rPr lang="en-US" dirty="0" smtClean="0"/>
              <a:t>Chronic Disease Prevention</a:t>
            </a:r>
            <a:endParaRPr lang="en-US" dirty="0"/>
          </a:p>
        </p:txBody>
      </p:sp>
      <p:sp>
        <p:nvSpPr>
          <p:cNvPr id="3" name="Content Placeholder 2"/>
          <p:cNvSpPr>
            <a:spLocks noGrp="1"/>
          </p:cNvSpPr>
          <p:nvPr>
            <p:ph sz="half" idx="1"/>
          </p:nvPr>
        </p:nvSpPr>
        <p:spPr/>
        <p:txBody>
          <a:bodyPr/>
          <a:lstStyle/>
          <a:p>
            <a:pPr marL="0" indent="0">
              <a:buNone/>
            </a:pPr>
            <a:endParaRPr lang="en-US" dirty="0" smtClean="0"/>
          </a:p>
          <a:p>
            <a:r>
              <a:rPr lang="en-US" dirty="0" smtClean="0"/>
              <a:t> </a:t>
            </a:r>
          </a:p>
          <a:p>
            <a:pPr marL="0" indent="0">
              <a:buNone/>
            </a:pPr>
            <a:endParaRPr lang="en-US" dirty="0"/>
          </a:p>
          <a:p>
            <a:pPr marL="0" indent="0">
              <a:buNone/>
            </a:pPr>
            <a:r>
              <a:rPr lang="en-US" dirty="0" smtClean="0"/>
              <a:t> </a:t>
            </a:r>
          </a:p>
          <a:p>
            <a:pPr marL="0" indent="0">
              <a:buNone/>
            </a:pPr>
            <a:endParaRPr lang="en-US" dirty="0" smtClean="0"/>
          </a:p>
          <a:p>
            <a:r>
              <a:rPr lang="en-US" dirty="0"/>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654" y="1790700"/>
            <a:ext cx="4343400" cy="1671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bdtaylor\Pictures\uspstf_bnr_logo_colo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654" y="3933823"/>
            <a:ext cx="4419600" cy="136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0888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prstClr val="black"/>
                </a:solidFill>
                <a:latin typeface="Calibri"/>
              </a:rPr>
              <a:t>Quality Improvement</a:t>
            </a:r>
            <a:endParaRPr lang="en-US" sz="4000" dirty="0"/>
          </a:p>
        </p:txBody>
      </p:sp>
      <p:sp>
        <p:nvSpPr>
          <p:cNvPr id="9" name="Content Placeholder 8"/>
          <p:cNvSpPr>
            <a:spLocks noGrp="1"/>
          </p:cNvSpPr>
          <p:nvPr>
            <p:ph sz="half" idx="1"/>
          </p:nvPr>
        </p:nvSpPr>
        <p:spPr/>
        <p:txBody>
          <a:bodyPr>
            <a:normAutofit lnSpcReduction="10000"/>
          </a:bodyPr>
          <a:lstStyle/>
          <a:p>
            <a:pPr marL="0" lvl="0" indent="0">
              <a:buNone/>
            </a:pPr>
            <a:r>
              <a:rPr lang="en-US" sz="3600" dirty="0">
                <a:solidFill>
                  <a:prstClr val="black"/>
                </a:solidFill>
                <a:latin typeface="Calibri"/>
              </a:rPr>
              <a:t>QI Strategies:</a:t>
            </a:r>
          </a:p>
          <a:p>
            <a:pPr lvl="0"/>
            <a:r>
              <a:rPr lang="en-US" sz="3000" dirty="0">
                <a:solidFill>
                  <a:prstClr val="black"/>
                </a:solidFill>
                <a:latin typeface="Calibri"/>
              </a:rPr>
              <a:t>Delivery system design </a:t>
            </a:r>
            <a:r>
              <a:rPr lang="en-US" sz="2400" dirty="0">
                <a:solidFill>
                  <a:prstClr val="black"/>
                </a:solidFill>
                <a:latin typeface="Calibri"/>
              </a:rPr>
              <a:t>(who’s on the health care team and in what ways we interact with patients)</a:t>
            </a:r>
          </a:p>
          <a:p>
            <a:pPr lvl="0"/>
            <a:r>
              <a:rPr lang="en-US" sz="3000" dirty="0">
                <a:solidFill>
                  <a:prstClr val="black"/>
                </a:solidFill>
                <a:latin typeface="Calibri"/>
              </a:rPr>
              <a:t>Decision support </a:t>
            </a:r>
            <a:r>
              <a:rPr lang="en-US" sz="2400" dirty="0">
                <a:solidFill>
                  <a:prstClr val="black"/>
                </a:solidFill>
                <a:latin typeface="Calibri"/>
              </a:rPr>
              <a:t>(what is the best care and how do we make it happen every time)</a:t>
            </a:r>
          </a:p>
          <a:p>
            <a:pPr lvl="0"/>
            <a:r>
              <a:rPr lang="en-US" sz="3000" dirty="0">
                <a:solidFill>
                  <a:prstClr val="black"/>
                </a:solidFill>
                <a:latin typeface="Calibri"/>
              </a:rPr>
              <a:t>Clinical information systems </a:t>
            </a:r>
            <a:r>
              <a:rPr lang="en-US" sz="2400" dirty="0">
                <a:solidFill>
                  <a:prstClr val="black"/>
                </a:solidFill>
                <a:latin typeface="Calibri"/>
              </a:rPr>
              <a:t>(how do we capture and use critical information for clinical care)</a:t>
            </a:r>
          </a:p>
          <a:p>
            <a:pPr lvl="0"/>
            <a:r>
              <a:rPr lang="en-US" sz="3000" dirty="0">
                <a:solidFill>
                  <a:prstClr val="black"/>
                </a:solidFill>
                <a:latin typeface="Calibri"/>
              </a:rPr>
              <a:t>Self-management support </a:t>
            </a:r>
            <a:r>
              <a:rPr lang="en-US" sz="2400" dirty="0">
                <a:solidFill>
                  <a:prstClr val="black"/>
                </a:solidFill>
                <a:latin typeface="Calibri"/>
              </a:rPr>
              <a:t>(how we help patients live with their conditions and make behavioral changes to improve health)</a:t>
            </a:r>
          </a:p>
          <a:p>
            <a:pPr marL="0" indent="0">
              <a:buNone/>
            </a:pPr>
            <a:endParaRPr lang="en-US" dirty="0"/>
          </a:p>
        </p:txBody>
      </p:sp>
    </p:spTree>
    <p:extLst>
      <p:ext uri="{BB962C8B-B14F-4D97-AF65-F5344CB8AC3E}">
        <p14:creationId xmlns:p14="http://schemas.microsoft.com/office/powerpoint/2010/main" val="3270775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Calibri"/>
              </a:rPr>
              <a:t>Old Interaction vs. New Interaction </a:t>
            </a:r>
            <a:endParaRPr lang="en-US" dirty="0"/>
          </a:p>
        </p:txBody>
      </p:sp>
      <p:sp>
        <p:nvSpPr>
          <p:cNvPr id="3" name="Text Placeholder 2"/>
          <p:cNvSpPr>
            <a:spLocks noGrp="1"/>
          </p:cNvSpPr>
          <p:nvPr>
            <p:ph type="body" idx="1"/>
          </p:nvPr>
        </p:nvSpPr>
        <p:spPr/>
        <p:txBody>
          <a:bodyPr/>
          <a:lstStyle/>
          <a:p>
            <a:pPr algn="ctr"/>
            <a:r>
              <a:rPr lang="en-US" dirty="0">
                <a:solidFill>
                  <a:prstClr val="black"/>
                </a:solidFill>
                <a:latin typeface="Calibri"/>
              </a:rPr>
              <a:t>Old Interaction</a:t>
            </a:r>
            <a:endParaRPr lang="en-US" dirty="0"/>
          </a:p>
        </p:txBody>
      </p:sp>
      <p:sp>
        <p:nvSpPr>
          <p:cNvPr id="4" name="Content Placeholder 3"/>
          <p:cNvSpPr>
            <a:spLocks noGrp="1"/>
          </p:cNvSpPr>
          <p:nvPr>
            <p:ph sz="half" idx="2"/>
          </p:nvPr>
        </p:nvSpPr>
        <p:spPr/>
        <p:txBody>
          <a:bodyPr/>
          <a:lstStyle/>
          <a:p>
            <a:pPr lvl="0"/>
            <a:r>
              <a:rPr lang="en-US" dirty="0">
                <a:solidFill>
                  <a:prstClr val="black"/>
                </a:solidFill>
                <a:latin typeface="Calibri"/>
              </a:rPr>
              <a:t>Between individual provider and patient</a:t>
            </a:r>
          </a:p>
          <a:p>
            <a:pPr lvl="0"/>
            <a:r>
              <a:rPr lang="en-US" dirty="0">
                <a:solidFill>
                  <a:prstClr val="black"/>
                </a:solidFill>
                <a:latin typeface="Calibri"/>
              </a:rPr>
              <a:t>Face-to-face</a:t>
            </a:r>
          </a:p>
          <a:p>
            <a:pPr lvl="0"/>
            <a:r>
              <a:rPr lang="en-US" dirty="0">
                <a:solidFill>
                  <a:prstClr val="black"/>
                </a:solidFill>
                <a:latin typeface="Calibri"/>
              </a:rPr>
              <a:t>Problem-initiated and focused</a:t>
            </a:r>
          </a:p>
          <a:p>
            <a:pPr lvl="0"/>
            <a:r>
              <a:rPr lang="en-US" dirty="0">
                <a:solidFill>
                  <a:prstClr val="black"/>
                </a:solidFill>
                <a:latin typeface="Calibri"/>
              </a:rPr>
              <a:t>Topics are clinician's concerns and treatment</a:t>
            </a:r>
          </a:p>
          <a:p>
            <a:pPr lvl="0"/>
            <a:r>
              <a:rPr lang="en-US" dirty="0">
                <a:solidFill>
                  <a:prstClr val="black"/>
                </a:solidFill>
                <a:latin typeface="Calibri"/>
              </a:rPr>
              <a:t>Ends with a prescription </a:t>
            </a:r>
          </a:p>
          <a:p>
            <a:pPr marL="0" indent="0">
              <a:buNone/>
            </a:pPr>
            <a:endParaRPr lang="en-US" dirty="0"/>
          </a:p>
        </p:txBody>
      </p:sp>
      <p:sp>
        <p:nvSpPr>
          <p:cNvPr id="5" name="Text Placeholder 4"/>
          <p:cNvSpPr>
            <a:spLocks noGrp="1"/>
          </p:cNvSpPr>
          <p:nvPr>
            <p:ph type="body" sz="quarter" idx="3"/>
          </p:nvPr>
        </p:nvSpPr>
        <p:spPr/>
        <p:txBody>
          <a:bodyPr/>
          <a:lstStyle/>
          <a:p>
            <a:pPr lvl="0" algn="ctr"/>
            <a:r>
              <a:rPr lang="en-US" dirty="0">
                <a:solidFill>
                  <a:prstClr val="black"/>
                </a:solidFill>
                <a:latin typeface="Calibri"/>
              </a:rPr>
              <a:t>New Interaction </a:t>
            </a:r>
          </a:p>
        </p:txBody>
      </p:sp>
      <p:sp>
        <p:nvSpPr>
          <p:cNvPr id="6" name="Content Placeholder 5"/>
          <p:cNvSpPr>
            <a:spLocks noGrp="1"/>
          </p:cNvSpPr>
          <p:nvPr>
            <p:ph sz="quarter" idx="4"/>
          </p:nvPr>
        </p:nvSpPr>
        <p:spPr/>
        <p:txBody>
          <a:bodyPr>
            <a:normAutofit lnSpcReduction="10000"/>
          </a:bodyPr>
          <a:lstStyle/>
          <a:p>
            <a:pPr lvl="0"/>
            <a:r>
              <a:rPr lang="en-US" sz="2200" dirty="0">
                <a:solidFill>
                  <a:prstClr val="black"/>
                </a:solidFill>
                <a:latin typeface="Calibri"/>
              </a:rPr>
              <a:t>Between patient and care team supported by clinical information and decision support</a:t>
            </a:r>
          </a:p>
          <a:p>
            <a:pPr lvl="0"/>
            <a:r>
              <a:rPr lang="en-US" sz="2200" dirty="0">
                <a:solidFill>
                  <a:prstClr val="black"/>
                </a:solidFill>
                <a:latin typeface="Calibri"/>
              </a:rPr>
              <a:t>Multiple modalities </a:t>
            </a:r>
          </a:p>
          <a:p>
            <a:pPr lvl="0"/>
            <a:r>
              <a:rPr lang="en-US" sz="2200" dirty="0">
                <a:solidFill>
                  <a:prstClr val="black"/>
                </a:solidFill>
                <a:latin typeface="Calibri"/>
              </a:rPr>
              <a:t>Based on care plan: “Planned visit”</a:t>
            </a:r>
          </a:p>
          <a:p>
            <a:pPr lvl="0"/>
            <a:r>
              <a:rPr lang="en-US" sz="2200" dirty="0">
                <a:solidFill>
                  <a:prstClr val="black"/>
                </a:solidFill>
                <a:latin typeface="Calibri"/>
              </a:rPr>
              <a:t>Collaborative problem list, goals and plan</a:t>
            </a:r>
          </a:p>
          <a:p>
            <a:pPr lvl="0"/>
            <a:r>
              <a:rPr lang="en-US" sz="2200" dirty="0">
                <a:solidFill>
                  <a:prstClr val="black"/>
                </a:solidFill>
                <a:latin typeface="Calibri"/>
              </a:rPr>
              <a:t>Ends with a shared plan of care and follow-up</a:t>
            </a:r>
          </a:p>
          <a:p>
            <a:pPr marL="0" indent="0">
              <a:buNone/>
            </a:pPr>
            <a:endParaRPr lang="en-US" dirty="0"/>
          </a:p>
        </p:txBody>
      </p:sp>
    </p:spTree>
    <p:extLst>
      <p:ext uri="{BB962C8B-B14F-4D97-AF65-F5344CB8AC3E}">
        <p14:creationId xmlns:p14="http://schemas.microsoft.com/office/powerpoint/2010/main" val="2155334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Outcomes</a:t>
            </a:r>
          </a:p>
        </p:txBody>
      </p:sp>
      <p:sp>
        <p:nvSpPr>
          <p:cNvPr id="8" name="Content Placeholder 7"/>
          <p:cNvSpPr>
            <a:spLocks noGrp="1"/>
          </p:cNvSpPr>
          <p:nvPr>
            <p:ph sz="half" idx="1"/>
          </p:nvPr>
        </p:nvSpPr>
        <p:spPr/>
        <p:txBody>
          <a:bodyPr/>
          <a:lstStyle/>
          <a:p>
            <a:pPr marL="0" lvl="0" indent="0">
              <a:buNone/>
            </a:pPr>
            <a:endParaRPr lang="en-US" sz="3200" dirty="0" smtClean="0">
              <a:solidFill>
                <a:prstClr val="black"/>
              </a:solidFill>
              <a:latin typeface="Calibri"/>
            </a:endParaRPr>
          </a:p>
          <a:p>
            <a:pPr lvl="0"/>
            <a:r>
              <a:rPr lang="en-US" sz="3200" dirty="0" smtClean="0">
                <a:solidFill>
                  <a:prstClr val="black"/>
                </a:solidFill>
                <a:latin typeface="Calibri"/>
              </a:rPr>
              <a:t>Well-organized</a:t>
            </a:r>
            <a:r>
              <a:rPr lang="en-US" sz="3200" dirty="0">
                <a:solidFill>
                  <a:prstClr val="black"/>
                </a:solidFill>
                <a:latin typeface="Calibri"/>
              </a:rPr>
              <a:t>, efficient practices</a:t>
            </a:r>
          </a:p>
          <a:p>
            <a:pPr lvl="0"/>
            <a:r>
              <a:rPr lang="en-US" sz="3200" dirty="0">
                <a:solidFill>
                  <a:prstClr val="black"/>
                </a:solidFill>
                <a:latin typeface="Calibri"/>
              </a:rPr>
              <a:t>Satisfied patients on the right medication with excellent self-management and healthy behaviors</a:t>
            </a:r>
          </a:p>
          <a:p>
            <a:pPr lvl="0"/>
            <a:r>
              <a:rPr lang="en-US" sz="3200" dirty="0">
                <a:solidFill>
                  <a:prstClr val="black"/>
                </a:solidFill>
                <a:latin typeface="Calibri"/>
              </a:rPr>
              <a:t>Satisfied providers able to provide outstanding </a:t>
            </a:r>
            <a:r>
              <a:rPr lang="en-US" sz="3200" dirty="0" smtClean="0">
                <a:solidFill>
                  <a:prstClr val="black"/>
                </a:solidFill>
                <a:latin typeface="Calibri"/>
              </a:rPr>
              <a:t>patient </a:t>
            </a:r>
            <a:r>
              <a:rPr lang="en-US" sz="3200" dirty="0">
                <a:solidFill>
                  <a:prstClr val="black"/>
                </a:solidFill>
                <a:latin typeface="Calibri"/>
              </a:rPr>
              <a:t>care without feeling overwhelmed. </a:t>
            </a:r>
          </a:p>
          <a:p>
            <a:pPr marL="0" indent="0">
              <a:buNone/>
            </a:pPr>
            <a:endParaRPr lang="en-US" dirty="0"/>
          </a:p>
        </p:txBody>
      </p:sp>
    </p:spTree>
    <p:extLst>
      <p:ext uri="{BB962C8B-B14F-4D97-AF65-F5344CB8AC3E}">
        <p14:creationId xmlns:p14="http://schemas.microsoft.com/office/powerpoint/2010/main" val="3953795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3009900"/>
            <a:ext cx="8229600" cy="3116263"/>
          </a:xfrm>
        </p:spPr>
        <p:txBody>
          <a:bodyPr/>
          <a:lstStyle/>
          <a:p>
            <a:pPr marL="0" lvl="0" indent="0" algn="ctr" fontAlgn="base">
              <a:spcBef>
                <a:spcPct val="0"/>
              </a:spcBef>
              <a:spcAft>
                <a:spcPct val="0"/>
              </a:spcAft>
              <a:buNone/>
            </a:pPr>
            <a:endParaRPr lang="en-US" sz="1800" dirty="0" smtClean="0">
              <a:solidFill>
                <a:prstClr val="black"/>
              </a:solidFill>
              <a:latin typeface="Arial" charset="0"/>
            </a:endParaRPr>
          </a:p>
          <a:p>
            <a:pPr marL="0" lvl="0" indent="0" algn="ctr" fontAlgn="base">
              <a:spcBef>
                <a:spcPct val="0"/>
              </a:spcBef>
              <a:spcAft>
                <a:spcPct val="0"/>
              </a:spcAft>
              <a:buNone/>
            </a:pPr>
            <a:endParaRPr lang="en-US" sz="1800" dirty="0">
              <a:solidFill>
                <a:prstClr val="black"/>
              </a:solidFill>
              <a:latin typeface="Arial" charset="0"/>
            </a:endParaRPr>
          </a:p>
          <a:p>
            <a:pPr marL="0" lvl="0" indent="0" algn="ctr" fontAlgn="base">
              <a:spcBef>
                <a:spcPct val="0"/>
              </a:spcBef>
              <a:spcAft>
                <a:spcPct val="0"/>
              </a:spcAft>
              <a:buNone/>
            </a:pPr>
            <a:r>
              <a:rPr lang="en-US" sz="2000" dirty="0" smtClean="0">
                <a:solidFill>
                  <a:prstClr val="black"/>
                </a:solidFill>
                <a:latin typeface="Arial" charset="0"/>
              </a:rPr>
              <a:t>Brittany </a:t>
            </a:r>
            <a:r>
              <a:rPr lang="en-US" sz="2000" dirty="0">
                <a:solidFill>
                  <a:prstClr val="black"/>
                </a:solidFill>
                <a:latin typeface="Arial" charset="0"/>
              </a:rPr>
              <a:t>D. Taylor, MPH</a:t>
            </a:r>
          </a:p>
          <a:p>
            <a:pPr marL="0" lvl="0" indent="0" algn="ctr" fontAlgn="base">
              <a:spcBef>
                <a:spcPct val="0"/>
              </a:spcBef>
              <a:spcAft>
                <a:spcPct val="0"/>
              </a:spcAft>
              <a:buNone/>
            </a:pPr>
            <a:r>
              <a:rPr lang="en-US" sz="2000" dirty="0">
                <a:solidFill>
                  <a:prstClr val="black"/>
                </a:solidFill>
                <a:latin typeface="Arial" charset="0"/>
              </a:rPr>
              <a:t>Cardiovascular Health Program Manager</a:t>
            </a:r>
          </a:p>
          <a:p>
            <a:pPr marL="0" lvl="0" indent="0" algn="ctr" fontAlgn="base">
              <a:spcBef>
                <a:spcPct val="0"/>
              </a:spcBef>
              <a:spcAft>
                <a:spcPct val="0"/>
              </a:spcAft>
              <a:buNone/>
            </a:pPr>
            <a:r>
              <a:rPr lang="en-US" sz="2000" dirty="0">
                <a:solidFill>
                  <a:prstClr val="black"/>
                </a:solidFill>
                <a:latin typeface="Arial" charset="0"/>
              </a:rPr>
              <a:t>Office of Tobacco, Policy, System and Environmental Change</a:t>
            </a:r>
          </a:p>
          <a:p>
            <a:pPr marL="0" lvl="0" indent="0" algn="ctr" fontAlgn="base">
              <a:spcBef>
                <a:spcPct val="0"/>
              </a:spcBef>
              <a:spcAft>
                <a:spcPct val="0"/>
              </a:spcAft>
              <a:buNone/>
            </a:pPr>
            <a:r>
              <a:rPr lang="en-US" sz="2000" dirty="0" smtClean="0">
                <a:solidFill>
                  <a:prstClr val="black"/>
                </a:solidFill>
                <a:latin typeface="Arial" charset="0"/>
                <a:hlinkClick r:id="rId2"/>
              </a:rPr>
              <a:t>Brittany.Taylor@dph.ga.gov</a:t>
            </a:r>
            <a:r>
              <a:rPr lang="en-US" sz="2000" dirty="0" smtClean="0">
                <a:solidFill>
                  <a:prstClr val="black"/>
                </a:solidFill>
                <a:latin typeface="Arial" charset="0"/>
              </a:rPr>
              <a:t>  </a:t>
            </a:r>
            <a:endParaRPr lang="en-US" sz="2000" dirty="0">
              <a:solidFill>
                <a:prstClr val="black"/>
              </a:solidFill>
              <a:latin typeface="Arial" charset="0"/>
            </a:endParaRPr>
          </a:p>
          <a:p>
            <a:pPr marL="0" lvl="0" indent="0" algn="ctr" fontAlgn="base">
              <a:spcBef>
                <a:spcPct val="0"/>
              </a:spcBef>
              <a:spcAft>
                <a:spcPct val="0"/>
              </a:spcAft>
              <a:buNone/>
            </a:pPr>
            <a:r>
              <a:rPr lang="en-US" sz="2000" dirty="0">
                <a:solidFill>
                  <a:prstClr val="black"/>
                </a:solidFill>
                <a:latin typeface="Arial" charset="0"/>
              </a:rPr>
              <a:t>(404)657-6313</a:t>
            </a:r>
          </a:p>
          <a:p>
            <a:pPr marL="0" indent="0">
              <a:buNone/>
            </a:pP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9" y="685800"/>
            <a:ext cx="5926137" cy="198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3758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accent1"/>
          </a:solidFill>
        </p:spPr>
        <p:txBody>
          <a:bodyPr/>
          <a:lstStyle/>
          <a:p>
            <a:r>
              <a:rPr lang="en-US" altLang="zh-CN" sz="2400" kern="0" dirty="0">
                <a:solidFill>
                  <a:srgbClr val="000000"/>
                </a:solidFill>
                <a:latin typeface="Arial Narrow"/>
                <a:ea typeface="宋体" charset="-122"/>
              </a:rPr>
              <a:t>Leading* Causes of Premature Deaths (before age 75), Georgia</a:t>
            </a:r>
            <a:br>
              <a:rPr lang="en-US" altLang="zh-CN" sz="2400" kern="0" dirty="0">
                <a:solidFill>
                  <a:srgbClr val="000000"/>
                </a:solidFill>
                <a:latin typeface="Arial Narrow"/>
                <a:ea typeface="宋体" charset="-122"/>
              </a:rPr>
            </a:br>
            <a:r>
              <a:rPr lang="en-US" altLang="zh-CN" sz="1600" kern="0" dirty="0">
                <a:solidFill>
                  <a:srgbClr val="000000"/>
                </a:solidFill>
                <a:latin typeface="Arial Narrow"/>
                <a:ea typeface="宋体" charset="-122"/>
              </a:rPr>
              <a:t>Years of Potential Life Lost 2009-2013</a:t>
            </a:r>
            <a:endParaRPr lang="en-US" dirty="0"/>
          </a:p>
        </p:txBody>
      </p:sp>
      <p:pic>
        <p:nvPicPr>
          <p:cNvPr id="205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806547" y="1600200"/>
            <a:ext cx="7530906"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52400" y="6477000"/>
            <a:ext cx="7086600" cy="584775"/>
          </a:xfrm>
          <a:prstGeom prst="rect">
            <a:avLst/>
          </a:prstGeom>
          <a:noFill/>
        </p:spPr>
        <p:txBody>
          <a:bodyPr wrap="square" rtlCol="0">
            <a:spAutoFit/>
          </a:bodyPr>
          <a:lstStyle/>
          <a:p>
            <a:pPr>
              <a:spcBef>
                <a:spcPct val="50000"/>
              </a:spcBef>
            </a:pPr>
            <a:r>
              <a:rPr lang="en-US" altLang="en-US" sz="800" dirty="0" smtClean="0">
                <a:solidFill>
                  <a:srgbClr val="000000"/>
                </a:solidFill>
              </a:rPr>
              <a:t>Cause </a:t>
            </a:r>
            <a:r>
              <a:rPr lang="en-US" altLang="en-US" sz="800" dirty="0">
                <a:solidFill>
                  <a:srgbClr val="000000"/>
                </a:solidFill>
              </a:rPr>
              <a:t>categories are the National Centers for Health Statistics (NCHS), </a:t>
            </a:r>
            <a:r>
              <a:rPr lang="en-US" altLang="en-US" sz="800" dirty="0" err="1">
                <a:solidFill>
                  <a:srgbClr val="000000"/>
                </a:solidFill>
              </a:rPr>
              <a:t>rankable</a:t>
            </a:r>
            <a:r>
              <a:rPr lang="en-US" altLang="en-US" sz="800" dirty="0">
                <a:solidFill>
                  <a:srgbClr val="000000"/>
                </a:solidFill>
              </a:rPr>
              <a:t> causes of deaths applied to Georgia.  </a:t>
            </a:r>
            <a:endParaRPr lang="en-US" altLang="en-US" sz="800" dirty="0" smtClean="0">
              <a:solidFill>
                <a:srgbClr val="000000"/>
              </a:solidFill>
            </a:endParaRPr>
          </a:p>
          <a:p>
            <a:pPr>
              <a:spcBef>
                <a:spcPct val="50000"/>
              </a:spcBef>
            </a:pPr>
            <a:r>
              <a:rPr lang="en-US" altLang="en-US" sz="800" dirty="0">
                <a:solidFill>
                  <a:srgbClr val="000000"/>
                </a:solidFill>
              </a:rPr>
              <a:t>Source:  Georgia Department of Public Health, Office of Health Indicators for Planning (OHIP), OASIS Dashboard. </a:t>
            </a:r>
            <a:r>
              <a:rPr lang="en-US" altLang="en-US" sz="800" dirty="0">
                <a:solidFill>
                  <a:srgbClr val="000000"/>
                </a:solidFill>
                <a:hlinkClick r:id="rId3"/>
              </a:rPr>
              <a:t>http://oasis.state.ga.us</a:t>
            </a:r>
            <a:r>
              <a:rPr lang="en-US" altLang="en-US" sz="800" dirty="0" smtClean="0">
                <a:solidFill>
                  <a:srgbClr val="000000"/>
                </a:solidFill>
                <a:hlinkClick r:id="rId3"/>
              </a:rPr>
              <a:t>/</a:t>
            </a:r>
            <a:r>
              <a:rPr lang="en-US" altLang="en-US" sz="800" dirty="0" smtClean="0">
                <a:solidFill>
                  <a:srgbClr val="000000"/>
                </a:solidFill>
              </a:rPr>
              <a:t>  </a:t>
            </a:r>
            <a:endParaRPr lang="en-US" altLang="en-US" sz="800" dirty="0">
              <a:solidFill>
                <a:srgbClr val="000000"/>
              </a:solidFill>
            </a:endParaRPr>
          </a:p>
          <a:p>
            <a:pPr marL="171450" indent="-171450">
              <a:spcBef>
                <a:spcPct val="50000"/>
              </a:spcBef>
              <a:buFont typeface="Arial" charset="0"/>
              <a:buChar char="•"/>
            </a:pPr>
            <a:endParaRPr lang="en-US" altLang="en-US" sz="800" dirty="0">
              <a:solidFill>
                <a:srgbClr val="000000"/>
              </a:solidFill>
            </a:endParaRPr>
          </a:p>
        </p:txBody>
      </p:sp>
    </p:spTree>
    <p:extLst>
      <p:ext uri="{BB962C8B-B14F-4D97-AF65-F5344CB8AC3E}">
        <p14:creationId xmlns:p14="http://schemas.microsoft.com/office/powerpoint/2010/main" val="1191274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prstClr val="black"/>
                </a:solidFill>
                <a:latin typeface="Calibri"/>
              </a:rPr>
              <a:t>Colorectal </a:t>
            </a:r>
            <a:r>
              <a:rPr lang="en-US" sz="3600" dirty="0">
                <a:solidFill>
                  <a:prstClr val="black"/>
                </a:solidFill>
                <a:latin typeface="Calibri"/>
              </a:rPr>
              <a:t>Cancer Screening Recommendations</a:t>
            </a:r>
            <a:endParaRPr lang="en-US" sz="4000" dirty="0"/>
          </a:p>
        </p:txBody>
      </p:sp>
      <p:sp>
        <p:nvSpPr>
          <p:cNvPr id="3" name="Content Placeholder 2"/>
          <p:cNvSpPr>
            <a:spLocks noGrp="1"/>
          </p:cNvSpPr>
          <p:nvPr>
            <p:ph sz="half" idx="1"/>
          </p:nvPr>
        </p:nvSpPr>
        <p:spPr>
          <a:xfrm>
            <a:off x="495300" y="1866900"/>
            <a:ext cx="8229600" cy="4525963"/>
          </a:xfrm>
        </p:spPr>
        <p:txBody>
          <a:bodyPr>
            <a:normAutofit fontScale="92500" lnSpcReduction="10000"/>
          </a:bodyPr>
          <a:lstStyle/>
          <a:p>
            <a:pPr lvl="0"/>
            <a:r>
              <a:rPr lang="en-US" sz="1800" dirty="0">
                <a:solidFill>
                  <a:prstClr val="black"/>
                </a:solidFill>
                <a:latin typeface="Calibri"/>
              </a:rPr>
              <a:t>Adults at average risk of developing colon cancer, beginning at age 50 and continuing until age 75, have to get a screening for colorectal cancer using high-sensitivity fecal occult blood testing (HSFOBT), fecal immunochemical test (FIT), </a:t>
            </a:r>
            <a:r>
              <a:rPr lang="en-US" sz="1800" dirty="0" err="1">
                <a:solidFill>
                  <a:prstClr val="black"/>
                </a:solidFill>
                <a:latin typeface="Calibri"/>
              </a:rPr>
              <a:t>sigmoidoscopy</a:t>
            </a:r>
            <a:r>
              <a:rPr lang="en-US" sz="1800" dirty="0">
                <a:solidFill>
                  <a:prstClr val="black"/>
                </a:solidFill>
                <a:latin typeface="Calibri"/>
              </a:rPr>
              <a:t>, or colonoscopy. </a:t>
            </a:r>
          </a:p>
          <a:p>
            <a:pPr lvl="0"/>
            <a:r>
              <a:rPr lang="en-US" sz="1800" dirty="0">
                <a:solidFill>
                  <a:prstClr val="black"/>
                </a:solidFill>
                <a:latin typeface="Calibri"/>
              </a:rPr>
              <a:t>Patients who have genetic risks or patients with Inflammatory bowel disease (IBD), which includes ulcerative colitis and </a:t>
            </a:r>
            <a:r>
              <a:rPr lang="en-US" sz="1800" dirty="0" err="1">
                <a:solidFill>
                  <a:prstClr val="black"/>
                </a:solidFill>
                <a:latin typeface="Calibri"/>
              </a:rPr>
              <a:t>Crohn’s</a:t>
            </a:r>
            <a:r>
              <a:rPr lang="en-US" sz="1800" dirty="0">
                <a:solidFill>
                  <a:prstClr val="black"/>
                </a:solidFill>
                <a:latin typeface="Calibri"/>
              </a:rPr>
              <a:t> disease should get screening tests at earlier age. </a:t>
            </a:r>
          </a:p>
          <a:p>
            <a:pPr lvl="0"/>
            <a:r>
              <a:rPr lang="en-US" sz="1800" dirty="0">
                <a:solidFill>
                  <a:prstClr val="black"/>
                </a:solidFill>
                <a:latin typeface="Calibri"/>
              </a:rPr>
              <a:t>Patients with a family history of Colorectal Cancer, should begin colon cancer screening 10 years younger than the family member with colon cancer was, or age 40, whichever is younger. </a:t>
            </a:r>
          </a:p>
          <a:p>
            <a:pPr lvl="0"/>
            <a:endParaRPr lang="en-US" sz="1700" dirty="0">
              <a:solidFill>
                <a:prstClr val="black"/>
              </a:solidFill>
              <a:latin typeface="Calibri"/>
            </a:endParaRPr>
          </a:p>
          <a:p>
            <a:pPr lvl="0"/>
            <a:r>
              <a:rPr lang="en-US" sz="1800" dirty="0">
                <a:solidFill>
                  <a:prstClr val="black"/>
                </a:solidFill>
                <a:latin typeface="Calibri"/>
              </a:rPr>
              <a:t>The Georgia Colorectal Cancer Program promotes two highly effective screening tests for average risk patients: 1) Fecal Immunochemical Test annually or; 2) Colonoscopy every ten years.</a:t>
            </a:r>
          </a:p>
          <a:p>
            <a:pPr lvl="1"/>
            <a:r>
              <a:rPr lang="en-US" sz="1600" dirty="0">
                <a:solidFill>
                  <a:prstClr val="black"/>
                </a:solidFill>
                <a:latin typeface="Calibri"/>
              </a:rPr>
              <a:t>Goal: Increase colorectal cancer screening rates among Georgia residents ages 50 and older by two primary screening methods – FIT and Colonoscopy.</a:t>
            </a:r>
          </a:p>
          <a:p>
            <a:pPr lvl="1"/>
            <a:r>
              <a:rPr lang="en-US" sz="1600" dirty="0">
                <a:solidFill>
                  <a:prstClr val="black"/>
                </a:solidFill>
                <a:latin typeface="Calibri"/>
              </a:rPr>
              <a:t>Georgia’s Screening Goal: By 2019, 85% of the population will be screened for colorectal cancer</a:t>
            </a:r>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03" y="7716"/>
            <a:ext cx="1778000" cy="1737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2949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657" y="-76200"/>
            <a:ext cx="8839200" cy="990600"/>
          </a:xfrm>
        </p:spPr>
        <p:txBody>
          <a:bodyPr>
            <a:normAutofit/>
          </a:bodyPr>
          <a:lstStyle/>
          <a:p>
            <a:r>
              <a:rPr lang="en-US" sz="2800" b="1" dirty="0" smtClean="0"/>
              <a:t>Vaccination for Human Papilloma Virus (HPV) </a:t>
            </a:r>
            <a:endParaRPr lang="en-US" sz="2800" b="1" dirty="0"/>
          </a:p>
        </p:txBody>
      </p:sp>
      <p:sp>
        <p:nvSpPr>
          <p:cNvPr id="3" name="Content Placeholder 2"/>
          <p:cNvSpPr>
            <a:spLocks noGrp="1"/>
          </p:cNvSpPr>
          <p:nvPr>
            <p:ph sz="half" idx="1"/>
          </p:nvPr>
        </p:nvSpPr>
        <p:spPr>
          <a:xfrm>
            <a:off x="172432" y="952500"/>
            <a:ext cx="5847368" cy="5372100"/>
          </a:xfrm>
        </p:spPr>
        <p:txBody>
          <a:bodyPr>
            <a:normAutofit/>
          </a:bodyPr>
          <a:lstStyle/>
          <a:p>
            <a:r>
              <a:rPr lang="en-US" sz="1800" b="1" dirty="0" smtClean="0"/>
              <a:t>USPSTF Recommends </a:t>
            </a:r>
            <a:r>
              <a:rPr lang="en-US" sz="1800" dirty="0"/>
              <a:t>screening for cervical cancer in women age 21 to 65 years with cytology (Pap smear) every 3 years or, for women age 30 to 65 years who want to lengthen the screening interval, screening with a combination of cytology and human papillomavirus (HPV) testing every 5 years</a:t>
            </a:r>
            <a:r>
              <a:rPr lang="en-US" sz="1800" dirty="0" smtClean="0"/>
              <a:t>.</a:t>
            </a:r>
          </a:p>
          <a:p>
            <a:endParaRPr lang="en-US" sz="1800" dirty="0"/>
          </a:p>
          <a:p>
            <a:r>
              <a:rPr lang="en-US" sz="1800" b="1" dirty="0" smtClean="0"/>
              <a:t>ACIP Recommends </a:t>
            </a:r>
            <a:r>
              <a:rPr lang="en-US" sz="1800" dirty="0" smtClean="0"/>
              <a:t>screening for:</a:t>
            </a:r>
          </a:p>
          <a:p>
            <a:pPr lvl="1">
              <a:buFont typeface="Wingdings" panose="05000000000000000000" pitchFamily="2" charset="2"/>
              <a:buChar char="v"/>
            </a:pPr>
            <a:r>
              <a:rPr lang="en-US" sz="1800" dirty="0" smtClean="0"/>
              <a:t>Females ages 11-26</a:t>
            </a:r>
          </a:p>
          <a:p>
            <a:pPr lvl="1">
              <a:buFont typeface="Wingdings" panose="05000000000000000000" pitchFamily="2" charset="2"/>
              <a:buChar char="v"/>
            </a:pPr>
            <a:r>
              <a:rPr lang="en-US" sz="1800" dirty="0" smtClean="0"/>
              <a:t>Males ages 11-21 (MSM through age 26)</a:t>
            </a:r>
          </a:p>
          <a:p>
            <a:endParaRPr lang="en-US" sz="1800" b="1" dirty="0" smtClean="0"/>
          </a:p>
          <a:p>
            <a:r>
              <a:rPr lang="en-US" sz="1800" b="1" dirty="0" smtClean="0"/>
              <a:t>How You Can Get Involved:</a:t>
            </a:r>
          </a:p>
          <a:p>
            <a:pPr lvl="1">
              <a:buFont typeface="Wingdings" panose="05000000000000000000" pitchFamily="2" charset="2"/>
              <a:buChar char="v"/>
            </a:pPr>
            <a:r>
              <a:rPr lang="en-US" sz="1800" dirty="0" smtClean="0"/>
              <a:t>Make the offer of HPV vaccination to parents of boys and girls routine by promoting it with other required and recommended vaccinations.</a:t>
            </a:r>
          </a:p>
        </p:txBody>
      </p:sp>
      <p:pic>
        <p:nvPicPr>
          <p:cNvPr id="4" name="Picture 3" descr="Screen Shot 2015-01-27 at 9.28.5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4100" y="1905000"/>
            <a:ext cx="2844897" cy="3200400"/>
          </a:xfrm>
          <a:prstGeom prst="rect">
            <a:avLst/>
          </a:prstGeom>
        </p:spPr>
      </p:pic>
    </p:spTree>
    <p:extLst>
      <p:ext uri="{BB962C8B-B14F-4D97-AF65-F5344CB8AC3E}">
        <p14:creationId xmlns:p14="http://schemas.microsoft.com/office/powerpoint/2010/main" val="17830397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prstClr val="black"/>
                </a:solidFill>
                <a:latin typeface="Calibri"/>
              </a:rPr>
              <a:t>Genetic Screening</a:t>
            </a:r>
            <a:endParaRPr lang="en-US" sz="4000" dirty="0"/>
          </a:p>
        </p:txBody>
      </p:sp>
      <p:sp>
        <p:nvSpPr>
          <p:cNvPr id="3" name="Content Placeholder 2"/>
          <p:cNvSpPr>
            <a:spLocks noGrp="1"/>
          </p:cNvSpPr>
          <p:nvPr>
            <p:ph sz="half" idx="1"/>
          </p:nvPr>
        </p:nvSpPr>
        <p:spPr>
          <a:xfrm>
            <a:off x="381000" y="1371600"/>
            <a:ext cx="8229600" cy="4525963"/>
          </a:xfrm>
        </p:spPr>
        <p:txBody>
          <a:bodyPr/>
          <a:lstStyle/>
          <a:p>
            <a:pPr lvl="0"/>
            <a:r>
              <a:rPr lang="en-US" sz="1400" dirty="0">
                <a:solidFill>
                  <a:prstClr val="black"/>
                </a:solidFill>
                <a:latin typeface="Calibri"/>
              </a:rPr>
              <a:t>Guidelines vary by condition: </a:t>
            </a:r>
            <a:r>
              <a:rPr lang="en-US" sz="1400" dirty="0">
                <a:solidFill>
                  <a:prstClr val="black"/>
                </a:solidFill>
                <a:latin typeface="Calibri"/>
                <a:hlinkClick r:id="rId2"/>
              </a:rPr>
              <a:t>http://www.cdc.gov/genomics/gtesting/guidelines.htm</a:t>
            </a:r>
            <a:endParaRPr lang="en-US" sz="1400" dirty="0">
              <a:solidFill>
                <a:prstClr val="black"/>
              </a:solidFill>
              <a:latin typeface="Calibri"/>
            </a:endParaRPr>
          </a:p>
          <a:p>
            <a:pPr marL="0" lvl="0" indent="0">
              <a:buNone/>
            </a:pPr>
            <a:endParaRPr lang="en-US" sz="1400" dirty="0">
              <a:solidFill>
                <a:prstClr val="black"/>
              </a:solidFill>
              <a:latin typeface="Calibri"/>
            </a:endParaRPr>
          </a:p>
          <a:p>
            <a:pPr lvl="0"/>
            <a:r>
              <a:rPr lang="en-US" sz="1400" dirty="0">
                <a:solidFill>
                  <a:prstClr val="black"/>
                </a:solidFill>
                <a:latin typeface="Calibri"/>
              </a:rPr>
              <a:t>A genetic counselor, doctor, or other health care professional trained in genetics can help an individual or family understand genetic test results. </a:t>
            </a:r>
          </a:p>
          <a:p>
            <a:pPr lvl="0"/>
            <a:endParaRPr lang="en-US" sz="1400" dirty="0">
              <a:solidFill>
                <a:prstClr val="black"/>
              </a:solidFill>
              <a:latin typeface="Calibri"/>
            </a:endParaRPr>
          </a:p>
          <a:p>
            <a:pPr lvl="0"/>
            <a:r>
              <a:rPr lang="en-US" sz="1400" dirty="0">
                <a:solidFill>
                  <a:prstClr val="black"/>
                </a:solidFill>
                <a:latin typeface="Calibri"/>
              </a:rPr>
              <a:t>Attributes of family and personal history are the most significant indicators of an increased risk of cancer in the individual patient. </a:t>
            </a:r>
          </a:p>
          <a:p>
            <a:pPr lvl="0"/>
            <a:endParaRPr lang="en-US" sz="1400" dirty="0">
              <a:solidFill>
                <a:prstClr val="black"/>
              </a:solidFill>
              <a:latin typeface="Calibri"/>
            </a:endParaRPr>
          </a:p>
          <a:p>
            <a:pPr lvl="0"/>
            <a:r>
              <a:rPr lang="en-US" sz="1400" dirty="0">
                <a:solidFill>
                  <a:prstClr val="black"/>
                </a:solidFill>
                <a:latin typeface="Calibri"/>
              </a:rPr>
              <a:t>Genetic testing can be used to further assess risk and guide strategies for cancer screening, prevention, and treatment</a:t>
            </a:r>
            <a:r>
              <a:rPr lang="en-US" sz="1400" dirty="0" smtClean="0">
                <a:solidFill>
                  <a:prstClr val="black"/>
                </a:solidFill>
                <a:latin typeface="Calibri"/>
              </a:rPr>
              <a:t>.</a:t>
            </a:r>
            <a:endParaRPr lang="en-US" sz="1400" dirty="0">
              <a:solidFill>
                <a:prstClr val="black"/>
              </a:solidFill>
              <a:latin typeface="Calibri"/>
            </a:endParaRPr>
          </a:p>
          <a:p>
            <a:pPr marL="0" lvl="0" indent="0">
              <a:buNone/>
            </a:pPr>
            <a:endParaRPr lang="en-US" sz="1100" dirty="0">
              <a:solidFill>
                <a:prstClr val="black"/>
              </a:solidFill>
              <a:latin typeface="Calibri"/>
            </a:endParaRPr>
          </a:p>
          <a:p>
            <a:pPr marL="0" lvl="0" indent="0" algn="ctr">
              <a:buNone/>
            </a:pPr>
            <a:r>
              <a:rPr lang="en-US" sz="1400" u="sng" dirty="0">
                <a:solidFill>
                  <a:prstClr val="black"/>
                </a:solidFill>
                <a:latin typeface="Calibri"/>
              </a:rPr>
              <a:t>EVIDENCE-BASED GUIDELINES SPECIFIC TO HEREDITARY CANCER SYNDROMES</a:t>
            </a:r>
          </a:p>
          <a:p>
            <a:pPr marL="0" indent="0">
              <a:buNone/>
            </a:pPr>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985" y="4229100"/>
            <a:ext cx="7585416" cy="216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501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6296"/>
            <a:ext cx="3008313" cy="990600"/>
          </a:xfrm>
        </p:spPr>
        <p:txBody>
          <a:bodyPr anchor="ctr">
            <a:normAutofit/>
          </a:bodyPr>
          <a:lstStyle/>
          <a:p>
            <a:pPr lvl="0" algn="ctr">
              <a:spcBef>
                <a:spcPct val="20000"/>
              </a:spcBef>
            </a:pPr>
            <a:r>
              <a:rPr lang="en-US" sz="2500" b="0" dirty="0" smtClean="0"/>
              <a:t>Hypertension Screening</a:t>
            </a:r>
            <a:endParaRPr lang="en-US" sz="2500" b="0" dirty="0"/>
          </a:p>
        </p:txBody>
      </p:sp>
      <p:sp>
        <p:nvSpPr>
          <p:cNvPr id="3" name="Content Placeholder 2"/>
          <p:cNvSpPr>
            <a:spLocks noGrp="1"/>
          </p:cNvSpPr>
          <p:nvPr>
            <p:ph idx="1"/>
          </p:nvPr>
        </p:nvSpPr>
        <p:spPr>
          <a:xfrm>
            <a:off x="3581400" y="800100"/>
            <a:ext cx="5111750" cy="5937250"/>
          </a:xfrm>
        </p:spPr>
        <p:txBody>
          <a:bodyPr>
            <a:normAutofit/>
          </a:bodyPr>
          <a:lstStyle/>
          <a:p>
            <a:pPr marL="0" indent="0">
              <a:buNone/>
            </a:pPr>
            <a:r>
              <a:rPr lang="en-US" sz="1800" dirty="0" smtClean="0"/>
              <a:t>Disease Burden:</a:t>
            </a:r>
          </a:p>
          <a:p>
            <a:pPr marL="461963" lvl="1" indent="-457200">
              <a:buFont typeface="Wingdings" pitchFamily="2" charset="2"/>
              <a:buChar char="v"/>
            </a:pPr>
            <a:r>
              <a:rPr lang="en-US" sz="1800" dirty="0" smtClean="0"/>
              <a:t>Prevalence </a:t>
            </a:r>
            <a:r>
              <a:rPr lang="en-US" sz="1800" dirty="0"/>
              <a:t>rates increase with age, from 7.3% in persons ages 18 to 39 years, to 32.4% in those ages 40 to 59 years, to 65.0% in those age 60 years and older. </a:t>
            </a:r>
            <a:endParaRPr lang="en-US" sz="1800" dirty="0" smtClean="0"/>
          </a:p>
          <a:p>
            <a:pPr marL="4763" lvl="1" indent="0">
              <a:buNone/>
            </a:pPr>
            <a:endParaRPr lang="en-US" sz="900" dirty="0" smtClean="0"/>
          </a:p>
          <a:p>
            <a:pPr marL="4763" lvl="1" indent="0">
              <a:buNone/>
            </a:pPr>
            <a:r>
              <a:rPr lang="en-US" sz="1600" dirty="0" smtClean="0"/>
              <a:t>Uncontrolled Hypertension:</a:t>
            </a:r>
            <a:endParaRPr lang="en-US" sz="1600" dirty="0"/>
          </a:p>
          <a:p>
            <a:pPr marL="461963" lvl="1" indent="-457200">
              <a:buFont typeface="Wingdings" pitchFamily="2" charset="2"/>
              <a:buChar char="v"/>
            </a:pPr>
            <a:r>
              <a:rPr lang="en-US" sz="1600" dirty="0" smtClean="0"/>
              <a:t>Risk factors for uncontrolled </a:t>
            </a:r>
            <a:r>
              <a:rPr lang="en-US" sz="1600" dirty="0"/>
              <a:t>hypertension </a:t>
            </a:r>
            <a:r>
              <a:rPr lang="en-US" sz="1600" dirty="0" smtClean="0"/>
              <a:t>include: heart attacks, </a:t>
            </a:r>
            <a:r>
              <a:rPr lang="en-US" sz="1600" dirty="0"/>
              <a:t>stroke, and congestive heart </a:t>
            </a:r>
            <a:r>
              <a:rPr lang="en-US" sz="1600" dirty="0" smtClean="0"/>
              <a:t>failure</a:t>
            </a:r>
            <a:r>
              <a:rPr lang="en-US" sz="1600" dirty="0"/>
              <a:t>. </a:t>
            </a:r>
            <a:endParaRPr lang="en-US" sz="1600" dirty="0" smtClean="0"/>
          </a:p>
          <a:p>
            <a:pPr marL="461963" lvl="1" indent="-457200">
              <a:buFont typeface="Wingdings" pitchFamily="2" charset="2"/>
              <a:buChar char="v"/>
            </a:pPr>
            <a:r>
              <a:rPr lang="en-US" sz="1600" dirty="0" smtClean="0"/>
              <a:t>Uncontrolled hypertension is </a:t>
            </a:r>
            <a:r>
              <a:rPr lang="en-US" sz="1600" dirty="0"/>
              <a:t>a major contributing factor to cardiovascular and all-cause mortality in the United States</a:t>
            </a:r>
            <a:r>
              <a:rPr lang="en-US" sz="1600" dirty="0" smtClean="0"/>
              <a:t>.</a:t>
            </a:r>
          </a:p>
          <a:p>
            <a:pPr marL="461963" lvl="1" indent="-457200">
              <a:buFont typeface="Wingdings" pitchFamily="2" charset="2"/>
              <a:buChar char="v"/>
            </a:pPr>
            <a:r>
              <a:rPr lang="en-US" sz="1600" dirty="0" smtClean="0"/>
              <a:t>In Georgia, there is an unknown </a:t>
            </a:r>
            <a:r>
              <a:rPr lang="en-US" sz="1600" dirty="0"/>
              <a:t>number of undiagnosed persons with hypertension (est. 1M plus)</a:t>
            </a:r>
          </a:p>
          <a:p>
            <a:pPr marL="461963" lvl="1" indent="-457200"/>
            <a:endParaRPr lang="en-US" dirty="0"/>
          </a:p>
        </p:txBody>
      </p:sp>
      <p:pic>
        <p:nvPicPr>
          <p:cNvPr id="307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2569" b="89921" l="9865" r="89985">
                        <a14:backgroundMark x1="16143" y1="94862" x2="95217" y2="92688"/>
                        <a14:backgroundMark x1="95964" y1="92688" x2="95964" y2="92688"/>
                        <a14:backgroundMark x1="96861" y1="88340" x2="94320" y2="2569"/>
                      </a14:backgroundRemoval>
                    </a14:imgEffect>
                  </a14:imgLayer>
                </a14:imgProps>
              </a:ext>
              <a:ext uri="{28A0092B-C50C-407E-A947-70E740481C1C}">
                <a14:useLocalDpi xmlns:a14="http://schemas.microsoft.com/office/drawing/2010/main" val="0"/>
              </a:ext>
            </a:extLst>
          </a:blip>
          <a:srcRect/>
          <a:stretch>
            <a:fillRect/>
          </a:stretch>
        </p:blipFill>
        <p:spPr bwMode="auto">
          <a:xfrm>
            <a:off x="4610100" y="4876799"/>
            <a:ext cx="27813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half" idx="2"/>
          </p:nvPr>
        </p:nvSpPr>
        <p:spPr>
          <a:xfrm>
            <a:off x="457200" y="1676400"/>
            <a:ext cx="3008313" cy="4152900"/>
          </a:xfrm>
        </p:spPr>
        <p:txBody>
          <a:bodyPr>
            <a:normAutofit/>
          </a:bodyPr>
          <a:lstStyle/>
          <a:p>
            <a:r>
              <a:rPr lang="en-US" sz="1600" dirty="0" smtClean="0"/>
              <a:t>The U. S. Preventive Services Task Force has concluded the benefits </a:t>
            </a:r>
            <a:r>
              <a:rPr lang="en-US" sz="1600" dirty="0"/>
              <a:t>of screening for high blood pressure in adults to prevent cardiovascular morbidity and mortality are substantial, and the harms of screening are </a:t>
            </a:r>
            <a:r>
              <a:rPr lang="en-US" sz="1600" dirty="0" smtClean="0"/>
              <a:t>small</a:t>
            </a:r>
            <a:r>
              <a:rPr lang="en-US" sz="1600" dirty="0"/>
              <a:t>. </a:t>
            </a:r>
            <a:endParaRPr lang="en-US" sz="1600" dirty="0" smtClean="0"/>
          </a:p>
        </p:txBody>
      </p:sp>
      <p:sp>
        <p:nvSpPr>
          <p:cNvPr id="5" name="TextBox 4"/>
          <p:cNvSpPr txBox="1"/>
          <p:nvPr/>
        </p:nvSpPr>
        <p:spPr>
          <a:xfrm>
            <a:off x="685800" y="79965"/>
            <a:ext cx="7620000" cy="646331"/>
          </a:xfrm>
          <a:prstGeom prst="rect">
            <a:avLst/>
          </a:prstGeom>
          <a:noFill/>
        </p:spPr>
        <p:txBody>
          <a:bodyPr wrap="square" rtlCol="0">
            <a:spAutoFit/>
          </a:bodyPr>
          <a:lstStyle/>
          <a:p>
            <a:pPr algn="ctr"/>
            <a:r>
              <a:rPr lang="en-US" sz="3600" b="1" dirty="0" smtClean="0"/>
              <a:t>Controlling Hypertension</a:t>
            </a:r>
            <a:endParaRPr lang="en-US" sz="3600" b="1" dirty="0"/>
          </a:p>
        </p:txBody>
      </p:sp>
      <p:sp>
        <p:nvSpPr>
          <p:cNvPr id="6" name="TextBox 5"/>
          <p:cNvSpPr txBox="1"/>
          <p:nvPr/>
        </p:nvSpPr>
        <p:spPr>
          <a:xfrm>
            <a:off x="2618772" y="5644633"/>
            <a:ext cx="2971800" cy="738664"/>
          </a:xfrm>
          <a:prstGeom prst="rect">
            <a:avLst/>
          </a:prstGeom>
          <a:noFill/>
        </p:spPr>
        <p:txBody>
          <a:bodyPr wrap="square" rtlCol="0">
            <a:spAutoFit/>
          </a:bodyPr>
          <a:lstStyle/>
          <a:p>
            <a:pPr algn="ctr"/>
            <a:r>
              <a:rPr lang="en-US" sz="1050" b="1" dirty="0"/>
              <a:t>Georgia Deaths, Major Cardiovascular Diseases, 2013 </a:t>
            </a:r>
          </a:p>
          <a:p>
            <a:r>
              <a:rPr lang="en-US" sz="1050" dirty="0"/>
              <a:t>Total Number                    21,831</a:t>
            </a:r>
          </a:p>
          <a:p>
            <a:r>
              <a:rPr lang="en-US" sz="1050" dirty="0"/>
              <a:t>Rate per 100,000              218.5</a:t>
            </a: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72" y="3739632"/>
            <a:ext cx="2476500" cy="2274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14119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990600"/>
          </a:xfrm>
        </p:spPr>
        <p:txBody>
          <a:bodyPr>
            <a:noAutofit/>
          </a:bodyPr>
          <a:lstStyle/>
          <a:p>
            <a:r>
              <a:rPr lang="en-US" sz="3600" b="1" dirty="0" smtClean="0"/>
              <a:t>Georgia Tobacco Quit Line</a:t>
            </a:r>
            <a:r>
              <a:rPr lang="en-US" sz="3600" dirty="0" smtClean="0"/>
              <a:t/>
            </a:r>
            <a:br>
              <a:rPr lang="en-US" sz="3600" dirty="0" smtClean="0"/>
            </a:br>
            <a:r>
              <a:rPr lang="en-US" sz="3200" dirty="0" smtClean="0"/>
              <a:t>1-877-270-STOP</a:t>
            </a:r>
            <a:endParaRPr lang="en-US" sz="3200" dirty="0"/>
          </a:p>
        </p:txBody>
      </p:sp>
      <p:sp>
        <p:nvSpPr>
          <p:cNvPr id="5" name="Text Placeholder 4"/>
          <p:cNvSpPr>
            <a:spLocks noGrp="1"/>
          </p:cNvSpPr>
          <p:nvPr>
            <p:ph type="body" idx="1"/>
          </p:nvPr>
        </p:nvSpPr>
        <p:spPr>
          <a:xfrm>
            <a:off x="457200" y="1219200"/>
            <a:ext cx="4040188" cy="639762"/>
          </a:xfrm>
        </p:spPr>
        <p:txBody>
          <a:bodyPr>
            <a:normAutofit/>
          </a:bodyPr>
          <a:lstStyle/>
          <a:p>
            <a:pPr algn="ctr"/>
            <a:r>
              <a:rPr lang="en-US" b="0" u="sng" dirty="0"/>
              <a:t>Georgia </a:t>
            </a:r>
            <a:r>
              <a:rPr lang="en-US" b="0" u="sng" dirty="0" err="1"/>
              <a:t>cAARds</a:t>
            </a:r>
            <a:r>
              <a:rPr lang="en-US" b="0" u="sng" dirty="0"/>
              <a:t> </a:t>
            </a:r>
            <a:r>
              <a:rPr lang="en-US" b="0" u="sng" dirty="0" smtClean="0"/>
              <a:t>Program</a:t>
            </a:r>
            <a:endParaRPr lang="en-US" b="0" u="sng" dirty="0"/>
          </a:p>
        </p:txBody>
      </p:sp>
      <p:sp>
        <p:nvSpPr>
          <p:cNvPr id="6" name="Content Placeholder 5"/>
          <p:cNvSpPr>
            <a:spLocks noGrp="1"/>
          </p:cNvSpPr>
          <p:nvPr>
            <p:ph sz="half" idx="2"/>
          </p:nvPr>
        </p:nvSpPr>
        <p:spPr>
          <a:xfrm>
            <a:off x="457200" y="1905000"/>
            <a:ext cx="4114800" cy="4495800"/>
          </a:xfrm>
        </p:spPr>
        <p:txBody>
          <a:bodyPr>
            <a:normAutofit fontScale="55000" lnSpcReduction="20000"/>
          </a:bodyPr>
          <a:lstStyle/>
          <a:p>
            <a:pPr marL="0" indent="0">
              <a:buNone/>
            </a:pPr>
            <a:r>
              <a:rPr lang="en-US" sz="4000" b="1" dirty="0">
                <a:solidFill>
                  <a:srgbClr val="FF0000"/>
                </a:solidFill>
              </a:rPr>
              <a:t>Ask.</a:t>
            </a:r>
          </a:p>
          <a:p>
            <a:pPr lvl="1">
              <a:buFont typeface="Courier New" panose="02070309020205020404" pitchFamily="49" charset="0"/>
              <a:buChar char="o"/>
            </a:pPr>
            <a:r>
              <a:rPr lang="en-US" sz="3100" dirty="0"/>
              <a:t>Ask all patients about tobacco use </a:t>
            </a:r>
            <a:r>
              <a:rPr lang="en-US" sz="3100" u="sng" dirty="0"/>
              <a:t>during each visit</a:t>
            </a:r>
            <a:r>
              <a:rPr lang="en-US" sz="3100" dirty="0"/>
              <a:t>.</a:t>
            </a:r>
          </a:p>
          <a:p>
            <a:pPr lvl="1"/>
            <a:endParaRPr lang="en-US" dirty="0"/>
          </a:p>
          <a:p>
            <a:pPr marL="0" indent="0">
              <a:buNone/>
            </a:pPr>
            <a:r>
              <a:rPr lang="en-US" sz="4000" b="1" dirty="0">
                <a:solidFill>
                  <a:srgbClr val="FF0000"/>
                </a:solidFill>
              </a:rPr>
              <a:t>Advise.</a:t>
            </a:r>
          </a:p>
          <a:p>
            <a:pPr lvl="1">
              <a:buFont typeface="Courier New" panose="02070309020205020404" pitchFamily="49" charset="0"/>
              <a:buChar char="o"/>
            </a:pPr>
            <a:r>
              <a:rPr lang="en-US" sz="3100" dirty="0"/>
              <a:t>Advise them about the benefits of tobacco use cessation</a:t>
            </a:r>
          </a:p>
          <a:p>
            <a:pPr marL="0" indent="0">
              <a:buNone/>
            </a:pPr>
            <a:endParaRPr lang="en-US" dirty="0"/>
          </a:p>
          <a:p>
            <a:pPr marL="0" indent="0">
              <a:buNone/>
            </a:pPr>
            <a:r>
              <a:rPr lang="en-US" sz="4000" b="1" dirty="0">
                <a:solidFill>
                  <a:srgbClr val="FF0000"/>
                </a:solidFill>
              </a:rPr>
              <a:t>Refer.</a:t>
            </a:r>
          </a:p>
          <a:p>
            <a:pPr lvl="1">
              <a:buFont typeface="Courier New" panose="02070309020205020404" pitchFamily="49" charset="0"/>
              <a:buChar char="o"/>
            </a:pPr>
            <a:r>
              <a:rPr lang="en-US" sz="3100" dirty="0"/>
              <a:t>Refer your patient to an evidence-based resource (i.e. the Georgia Tobacco Quit Line to obtain a free “Quit Kit”, individualized plan and behavioral counseling support. 1-877-270-STOP</a:t>
            </a:r>
          </a:p>
          <a:p>
            <a:endParaRPr lang="en-US" sz="1200" dirty="0" smtClean="0"/>
          </a:p>
          <a:p>
            <a:endParaRPr lang="en-US" sz="1200" dirty="0"/>
          </a:p>
          <a:p>
            <a:endParaRPr lang="en-US" dirty="0"/>
          </a:p>
        </p:txBody>
      </p:sp>
      <p:sp>
        <p:nvSpPr>
          <p:cNvPr id="7" name="Text Placeholder 6"/>
          <p:cNvSpPr>
            <a:spLocks noGrp="1"/>
          </p:cNvSpPr>
          <p:nvPr>
            <p:ph type="body" sz="quarter" idx="3"/>
          </p:nvPr>
        </p:nvSpPr>
        <p:spPr>
          <a:xfrm>
            <a:off x="4648200" y="1219200"/>
            <a:ext cx="4041775" cy="639762"/>
          </a:xfrm>
        </p:spPr>
        <p:txBody>
          <a:bodyPr>
            <a:normAutofit/>
          </a:bodyPr>
          <a:lstStyle/>
          <a:p>
            <a:pPr algn="ctr"/>
            <a:r>
              <a:rPr lang="en-US" b="0" u="sng" dirty="0" smtClean="0"/>
              <a:t>Current GTQL Offerings</a:t>
            </a:r>
          </a:p>
        </p:txBody>
      </p:sp>
      <p:sp>
        <p:nvSpPr>
          <p:cNvPr id="8" name="Content Placeholder 7"/>
          <p:cNvSpPr>
            <a:spLocks noGrp="1"/>
          </p:cNvSpPr>
          <p:nvPr>
            <p:ph sz="quarter" idx="4"/>
          </p:nvPr>
        </p:nvSpPr>
        <p:spPr>
          <a:xfrm>
            <a:off x="4572000" y="1905000"/>
            <a:ext cx="4114800" cy="4495800"/>
          </a:xfrm>
        </p:spPr>
        <p:txBody>
          <a:bodyPr>
            <a:normAutofit fontScale="70000" lnSpcReduction="20000"/>
          </a:bodyPr>
          <a:lstStyle/>
          <a:p>
            <a:r>
              <a:rPr lang="en-US" dirty="0">
                <a:latin typeface="Cambria" pitchFamily="18" charset="0"/>
              </a:rPr>
              <a:t>Available to Georgia tobacco users aged 13 years and </a:t>
            </a:r>
            <a:r>
              <a:rPr lang="en-US" dirty="0" smtClean="0">
                <a:latin typeface="Cambria" pitchFamily="18" charset="0"/>
              </a:rPr>
              <a:t>older</a:t>
            </a:r>
          </a:p>
          <a:p>
            <a:endParaRPr lang="en-US" sz="1100" dirty="0"/>
          </a:p>
          <a:p>
            <a:r>
              <a:rPr lang="en-US" dirty="0"/>
              <a:t>Phone Counseling </a:t>
            </a:r>
          </a:p>
          <a:p>
            <a:endParaRPr lang="en-US" sz="1200" dirty="0"/>
          </a:p>
          <a:p>
            <a:r>
              <a:rPr lang="en-US" dirty="0"/>
              <a:t>5 call Program available to all</a:t>
            </a:r>
          </a:p>
          <a:p>
            <a:endParaRPr lang="en-US" sz="1200" dirty="0"/>
          </a:p>
          <a:p>
            <a:r>
              <a:rPr lang="en-US" dirty="0"/>
              <a:t>10 call program available in Pregnant and Postpartum Women</a:t>
            </a:r>
          </a:p>
          <a:p>
            <a:endParaRPr lang="en-US" sz="1200" dirty="0"/>
          </a:p>
          <a:p>
            <a:r>
              <a:rPr lang="en-US" dirty="0"/>
              <a:t>Youth Support Program</a:t>
            </a:r>
          </a:p>
          <a:p>
            <a:endParaRPr lang="en-US" sz="1200" dirty="0"/>
          </a:p>
          <a:p>
            <a:r>
              <a:rPr lang="en-US" dirty="0"/>
              <a:t>Integrated Web Coach</a:t>
            </a:r>
          </a:p>
          <a:p>
            <a:endParaRPr lang="en-US" sz="1200" dirty="0"/>
          </a:p>
          <a:p>
            <a:r>
              <a:rPr lang="en-US" dirty="0"/>
              <a:t>Materials Only</a:t>
            </a:r>
          </a:p>
          <a:p>
            <a:endParaRPr lang="en-US" sz="1200" dirty="0"/>
          </a:p>
          <a:p>
            <a:r>
              <a:rPr lang="en-US" dirty="0"/>
              <a:t>4 weeks of Nicotine patches or gum, </a:t>
            </a:r>
            <a:r>
              <a:rPr lang="en-US" i="1" dirty="0"/>
              <a:t>* While supplies last</a:t>
            </a:r>
          </a:p>
          <a:p>
            <a:endParaRPr lang="en-US" sz="1200" dirty="0"/>
          </a:p>
          <a:p>
            <a:r>
              <a:rPr lang="en-US" dirty="0"/>
              <a:t>Referral to Community Resources</a:t>
            </a:r>
          </a:p>
          <a:p>
            <a:pPr lvl="1">
              <a:buFont typeface="Courier New" panose="02070309020205020404" pitchFamily="49" charset="0"/>
              <a:buChar char="o"/>
            </a:pPr>
            <a:endParaRPr lang="en-US" sz="3100" dirty="0"/>
          </a:p>
          <a:p>
            <a:pPr lvl="1">
              <a:buFont typeface="Courier New" panose="02070309020205020404" pitchFamily="49" charset="0"/>
              <a:buChar char="o"/>
            </a:pPr>
            <a:endParaRPr lang="en-US" sz="3100" dirty="0"/>
          </a:p>
          <a:p>
            <a:endParaRPr lang="en-US" dirty="0"/>
          </a:p>
        </p:txBody>
      </p:sp>
    </p:spTree>
    <p:extLst>
      <p:ext uri="{BB962C8B-B14F-4D97-AF65-F5344CB8AC3E}">
        <p14:creationId xmlns:p14="http://schemas.microsoft.com/office/powerpoint/2010/main" val="1828782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13482"/>
            <a:ext cx="8420100" cy="748518"/>
          </a:xfrm>
        </p:spPr>
        <p:txBody>
          <a:bodyPr>
            <a:normAutofit/>
          </a:bodyPr>
          <a:lstStyle/>
          <a:p>
            <a:pPr eaLnBrk="1" hangingPunct="1"/>
            <a:r>
              <a:rPr lang="en-US" altLang="en-US" sz="4000" b="1" dirty="0" smtClean="0"/>
              <a:t>Guideline-based Care for Asthma</a:t>
            </a:r>
          </a:p>
        </p:txBody>
      </p:sp>
      <p:sp>
        <p:nvSpPr>
          <p:cNvPr id="7" name="Text Placeholder 6"/>
          <p:cNvSpPr>
            <a:spLocks noGrp="1"/>
          </p:cNvSpPr>
          <p:nvPr>
            <p:ph type="body" sz="half" idx="2"/>
          </p:nvPr>
        </p:nvSpPr>
        <p:spPr>
          <a:xfrm>
            <a:off x="457200" y="952500"/>
            <a:ext cx="3352799" cy="4229100"/>
          </a:xfrm>
        </p:spPr>
        <p:txBody>
          <a:bodyPr>
            <a:normAutofit/>
          </a:bodyPr>
          <a:lstStyle/>
          <a:p>
            <a:pPr marL="285750" indent="-285750">
              <a:buFont typeface="Arial" panose="020B0604020202020204" pitchFamily="34" charset="0"/>
              <a:buChar char="•"/>
            </a:pPr>
            <a:r>
              <a:rPr lang="en-US" sz="1600" dirty="0"/>
              <a:t>Approximately 126,400 (9 out of 100) Georgia children aged 0-9 have asthma.</a:t>
            </a:r>
          </a:p>
          <a:p>
            <a:pPr marL="285750" indent="-285750">
              <a:buFont typeface="Arial" panose="020B0604020202020204" pitchFamily="34" charset="0"/>
              <a:buChar char="•"/>
            </a:pPr>
            <a:r>
              <a:rPr lang="en-US" sz="1600" dirty="0"/>
              <a:t>40% of Asthma episodes are caused by triggers in the </a:t>
            </a:r>
            <a:r>
              <a:rPr lang="en-US" sz="1600" dirty="0" smtClean="0"/>
              <a:t>home</a:t>
            </a:r>
          </a:p>
          <a:p>
            <a:pPr marL="342900" indent="-342900">
              <a:buFont typeface="Arial" panose="020B0604020202020204" pitchFamily="34" charset="0"/>
              <a:buChar char="•"/>
            </a:pPr>
            <a:r>
              <a:rPr lang="en-US" sz="1600" dirty="0" smtClean="0"/>
              <a:t>Based on a systematic review of the literature </a:t>
            </a:r>
            <a:r>
              <a:rPr lang="en-US" sz="1600" u="sng" dirty="0" smtClean="0"/>
              <a:t>CDC and the Community Preventive Services Task Force </a:t>
            </a:r>
            <a:r>
              <a:rPr lang="en-US" sz="1600" i="1" u="sng" dirty="0" smtClean="0"/>
              <a:t>recommends home-based </a:t>
            </a:r>
            <a:r>
              <a:rPr lang="en-US" sz="1600" i="1" u="sng" dirty="0"/>
              <a:t>multi-trigger, multicomponent interventions with an environmental focus for </a:t>
            </a:r>
            <a:r>
              <a:rPr lang="en-US" sz="1600" i="1" u="sng" dirty="0" smtClean="0"/>
              <a:t>children</a:t>
            </a:r>
            <a:r>
              <a:rPr lang="en-US" sz="1600" dirty="0" smtClean="0"/>
              <a:t> </a:t>
            </a:r>
            <a:r>
              <a:rPr lang="en-US" sz="1600" dirty="0"/>
              <a:t>with asthma aim to reduce exposure to multiple indoor asthma </a:t>
            </a:r>
            <a:r>
              <a:rPr lang="en-US" sz="1600" dirty="0" smtClean="0"/>
              <a:t>triggers.</a:t>
            </a:r>
            <a:endParaRPr lang="en-US" sz="1600" dirty="0"/>
          </a:p>
        </p:txBody>
      </p:sp>
      <p:graphicFrame>
        <p:nvGraphicFramePr>
          <p:cNvPr id="4" name="Diagram 3"/>
          <p:cNvGraphicFramePr/>
          <p:nvPr>
            <p:extLst>
              <p:ext uri="{D42A27DB-BD31-4B8C-83A1-F6EECF244321}">
                <p14:modId xmlns:p14="http://schemas.microsoft.com/office/powerpoint/2010/main" val="534341041"/>
              </p:ext>
            </p:extLst>
          </p:nvPr>
        </p:nvGraphicFramePr>
        <p:xfrm>
          <a:off x="3505200" y="762000"/>
          <a:ext cx="5334000" cy="5372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533400" y="4991100"/>
            <a:ext cx="3390900" cy="1015663"/>
          </a:xfrm>
          <a:prstGeom prst="rect">
            <a:avLst/>
          </a:prstGeom>
          <a:noFill/>
        </p:spPr>
        <p:txBody>
          <a:bodyPr wrap="square" rtlCol="0">
            <a:spAutoFit/>
          </a:bodyPr>
          <a:lstStyle/>
          <a:p>
            <a:r>
              <a:rPr lang="en-US" sz="1200" b="1" dirty="0" smtClean="0">
                <a:solidFill>
                  <a:prstClr val="black"/>
                </a:solidFill>
              </a:rPr>
              <a:t>Guidelines for the Diagnosis and Management of Asthma:</a:t>
            </a:r>
          </a:p>
          <a:p>
            <a:r>
              <a:rPr lang="en-US" sz="1200" dirty="0">
                <a:solidFill>
                  <a:prstClr val="black"/>
                </a:solidFill>
                <a:hlinkClick r:id="rId8"/>
              </a:rPr>
              <a:t>http://</a:t>
            </a:r>
            <a:r>
              <a:rPr lang="en-US" sz="1200" dirty="0" smtClean="0">
                <a:solidFill>
                  <a:prstClr val="black"/>
                </a:solidFill>
                <a:hlinkClick r:id="rId8"/>
              </a:rPr>
              <a:t>www.nhlbi.nih.gov/health-pro/guidelines/current/asthma-guidelines/full-report</a:t>
            </a:r>
            <a:r>
              <a:rPr lang="en-US" sz="1200" dirty="0" smtClean="0">
                <a:solidFill>
                  <a:prstClr val="black"/>
                </a:solidFill>
              </a:rPr>
              <a:t> </a:t>
            </a:r>
            <a:endParaRPr lang="en-US" sz="1200" dirty="0">
              <a:solidFill>
                <a:prstClr val="black"/>
              </a:solidFill>
            </a:endParaRPr>
          </a:p>
        </p:txBody>
      </p:sp>
    </p:spTree>
    <p:extLst>
      <p:ext uri="{BB962C8B-B14F-4D97-AF65-F5344CB8AC3E}">
        <p14:creationId xmlns:p14="http://schemas.microsoft.com/office/powerpoint/2010/main" val="19773881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14300"/>
            <a:ext cx="8839200" cy="990600"/>
          </a:xfrm>
        </p:spPr>
        <p:txBody>
          <a:bodyPr>
            <a:normAutofit/>
          </a:bodyPr>
          <a:lstStyle/>
          <a:p>
            <a:r>
              <a:rPr lang="en-US" sz="3200" b="1" dirty="0" smtClean="0"/>
              <a:t>Why Teen Pregnancy Prevention?</a:t>
            </a:r>
            <a:endParaRPr lang="en-US" sz="3200" b="1" dirty="0"/>
          </a:p>
        </p:txBody>
      </p:sp>
      <p:sp>
        <p:nvSpPr>
          <p:cNvPr id="5" name="Content Placeholder 4"/>
          <p:cNvSpPr>
            <a:spLocks noGrp="1"/>
          </p:cNvSpPr>
          <p:nvPr>
            <p:ph sz="half" idx="2"/>
          </p:nvPr>
        </p:nvSpPr>
        <p:spPr>
          <a:xfrm>
            <a:off x="228600" y="876300"/>
            <a:ext cx="8686800" cy="5981700"/>
          </a:xfrm>
          <a:noFill/>
        </p:spPr>
        <p:txBody>
          <a:bodyPr>
            <a:normAutofit fontScale="47500" lnSpcReduction="20000"/>
          </a:bodyPr>
          <a:lstStyle/>
          <a:p>
            <a:pPr marL="0" indent="0">
              <a:buNone/>
            </a:pPr>
            <a:endParaRPr lang="en-US" sz="1700" b="1" dirty="0" smtClean="0"/>
          </a:p>
          <a:p>
            <a:pPr marL="0" indent="0">
              <a:buNone/>
            </a:pPr>
            <a:r>
              <a:rPr lang="en-US" sz="3600" b="1" dirty="0" smtClean="0"/>
              <a:t>Teen </a:t>
            </a:r>
            <a:r>
              <a:rPr lang="en-US" sz="3600" b="1" dirty="0"/>
              <a:t>pregnancy and birth rates are at historic </a:t>
            </a:r>
            <a:r>
              <a:rPr lang="en-US" sz="3600" b="1" dirty="0" smtClean="0"/>
              <a:t>lows:</a:t>
            </a:r>
          </a:p>
          <a:p>
            <a:r>
              <a:rPr lang="en-US" sz="3300" dirty="0" smtClean="0"/>
              <a:t>Georgia 12th </a:t>
            </a:r>
            <a:r>
              <a:rPr lang="en-US" sz="3300" dirty="0"/>
              <a:t>in the nation for highest in teen pregnancies </a:t>
            </a:r>
            <a:r>
              <a:rPr lang="en-US" sz="3300" dirty="0" smtClean="0"/>
              <a:t> </a:t>
            </a:r>
          </a:p>
          <a:p>
            <a:r>
              <a:rPr lang="en-US" sz="3300" dirty="0" smtClean="0"/>
              <a:t>In 2013, 10,322 </a:t>
            </a:r>
            <a:r>
              <a:rPr lang="en-US" sz="3300" dirty="0"/>
              <a:t>teen </a:t>
            </a:r>
            <a:r>
              <a:rPr lang="en-US" sz="3300" dirty="0" smtClean="0"/>
              <a:t>births occurred </a:t>
            </a:r>
            <a:r>
              <a:rPr lang="en-US" sz="3300" dirty="0"/>
              <a:t>for girls ages </a:t>
            </a:r>
            <a:r>
              <a:rPr lang="en-US" sz="3300" dirty="0" smtClean="0"/>
              <a:t>15-19</a:t>
            </a:r>
          </a:p>
          <a:p>
            <a:pPr marL="0" indent="0">
              <a:buNone/>
            </a:pPr>
            <a:endParaRPr lang="en-US" sz="1700" b="1" dirty="0"/>
          </a:p>
          <a:p>
            <a:pPr marL="0" indent="0">
              <a:buNone/>
            </a:pPr>
            <a:r>
              <a:rPr lang="en-US" sz="3600" b="1" dirty="0"/>
              <a:t>The Cost:</a:t>
            </a:r>
          </a:p>
          <a:p>
            <a:r>
              <a:rPr lang="en-US" sz="3300" dirty="0" smtClean="0"/>
              <a:t>Cost Georgia taxpayers $</a:t>
            </a:r>
            <a:r>
              <a:rPr lang="en-US" sz="3300" dirty="0"/>
              <a:t>395 million in </a:t>
            </a:r>
            <a:r>
              <a:rPr lang="en-US" sz="3300" dirty="0" smtClean="0"/>
              <a:t>2010 </a:t>
            </a:r>
          </a:p>
          <a:p>
            <a:r>
              <a:rPr lang="en-US" sz="3300" dirty="0" smtClean="0"/>
              <a:t>Nationally</a:t>
            </a:r>
            <a:r>
              <a:rPr lang="en-US" sz="3300" dirty="0"/>
              <a:t>, teen childbearing costs taxpayers at least $9.4 billion each </a:t>
            </a:r>
            <a:r>
              <a:rPr lang="en-US" sz="3300" dirty="0" smtClean="0"/>
              <a:t>year</a:t>
            </a:r>
            <a:endParaRPr lang="en-US" sz="3300" dirty="0"/>
          </a:p>
          <a:p>
            <a:pPr marL="0" indent="0">
              <a:buNone/>
            </a:pPr>
            <a:endParaRPr lang="en-US" sz="1700" b="1" dirty="0"/>
          </a:p>
          <a:p>
            <a:pPr marL="0" indent="0">
              <a:buNone/>
            </a:pPr>
            <a:r>
              <a:rPr lang="en-US" sz="3600" b="1" dirty="0"/>
              <a:t>Savings:</a:t>
            </a:r>
          </a:p>
          <a:p>
            <a:r>
              <a:rPr lang="en-US" sz="3300" dirty="0" smtClean="0"/>
              <a:t>Between </a:t>
            </a:r>
            <a:r>
              <a:rPr lang="en-US" sz="3300" dirty="0"/>
              <a:t>1991 and </a:t>
            </a:r>
            <a:r>
              <a:rPr lang="en-US" sz="3300" dirty="0" smtClean="0"/>
              <a:t>2010 there </a:t>
            </a:r>
            <a:r>
              <a:rPr lang="en-US" sz="3300" dirty="0"/>
              <a:t>have </a:t>
            </a:r>
            <a:r>
              <a:rPr lang="en-US" sz="3300" dirty="0" smtClean="0"/>
              <a:t>been, </a:t>
            </a:r>
            <a:r>
              <a:rPr lang="en-US" sz="3300" dirty="0"/>
              <a:t>costing taxpayers a total of $10.3 billion over that period.  </a:t>
            </a:r>
            <a:endParaRPr lang="en-US" sz="3300" dirty="0" smtClean="0"/>
          </a:p>
          <a:p>
            <a:r>
              <a:rPr lang="en-US" sz="3300" dirty="0" smtClean="0"/>
              <a:t>Had </a:t>
            </a:r>
            <a:r>
              <a:rPr lang="en-US" sz="3300" dirty="0"/>
              <a:t>it not been for significant declines in the teen birth rate in recent years, the costs to taxpayers would have been even higher.</a:t>
            </a:r>
          </a:p>
          <a:p>
            <a:r>
              <a:rPr lang="en-US" sz="3300" dirty="0" smtClean="0"/>
              <a:t>The teen birth rate in Georgia declined 45% between 1991 and 2010 saving </a:t>
            </a:r>
            <a:r>
              <a:rPr lang="en-US" sz="3300" dirty="0"/>
              <a:t>taxpayers an estimated $492 million in 2010 alone compared to the costs they would have incurred had the rates not fallen. </a:t>
            </a:r>
            <a:endParaRPr lang="en-US" sz="3300" dirty="0" smtClean="0"/>
          </a:p>
          <a:p>
            <a:pPr marL="0" indent="0">
              <a:buNone/>
            </a:pPr>
            <a:endParaRPr lang="en-US" sz="1700" b="1" dirty="0"/>
          </a:p>
          <a:p>
            <a:pPr marL="0" indent="0">
              <a:buNone/>
            </a:pPr>
            <a:r>
              <a:rPr lang="en-US" sz="3600" b="1" dirty="0"/>
              <a:t>Progress: </a:t>
            </a:r>
            <a:endParaRPr lang="en-US" sz="3600" b="1" dirty="0" smtClean="0"/>
          </a:p>
          <a:p>
            <a:r>
              <a:rPr lang="en-US" sz="3300" dirty="0" smtClean="0"/>
              <a:t>During 1998 </a:t>
            </a:r>
            <a:r>
              <a:rPr lang="en-US" sz="3300" dirty="0"/>
              <a:t>to 2011, the birth rate among girls in Georgia 15-19 years old declined 41%, </a:t>
            </a:r>
            <a:r>
              <a:rPr lang="en-US" sz="3300" dirty="0" smtClean="0"/>
              <a:t>from </a:t>
            </a:r>
            <a:r>
              <a:rPr lang="en-US" sz="3300" dirty="0"/>
              <a:t>63.4 births per 1,000 females in 1998 to 37.9 in 2011.  </a:t>
            </a:r>
            <a:endParaRPr lang="en-US" sz="3300" dirty="0" smtClean="0"/>
          </a:p>
          <a:p>
            <a:r>
              <a:rPr lang="en-US" sz="3300" dirty="0" smtClean="0"/>
              <a:t>Decline </a:t>
            </a:r>
            <a:r>
              <a:rPr lang="en-US" sz="3300" dirty="0"/>
              <a:t>continued in 2012 at 11% from 2011 and 47% from 1998.  </a:t>
            </a:r>
            <a:endParaRPr lang="en-US" sz="3300" dirty="0" smtClean="0"/>
          </a:p>
          <a:p>
            <a:r>
              <a:rPr lang="en-US" sz="3300" dirty="0" smtClean="0"/>
              <a:t>1999 </a:t>
            </a:r>
            <a:r>
              <a:rPr lang="en-US" sz="3300" dirty="0"/>
              <a:t>to 2012, the teen birth rate for non-Hispanic White adolescents declined 50%.  </a:t>
            </a:r>
            <a:endParaRPr lang="en-US" sz="3300" dirty="0" smtClean="0"/>
          </a:p>
          <a:p>
            <a:r>
              <a:rPr lang="en-US" sz="3300" dirty="0" smtClean="0"/>
              <a:t>Among </a:t>
            </a:r>
            <a:r>
              <a:rPr lang="en-US" sz="3300" dirty="0"/>
              <a:t>non-Hispanic African-Americans </a:t>
            </a:r>
            <a:r>
              <a:rPr lang="en-US" sz="3300" dirty="0" smtClean="0"/>
              <a:t>the decline was </a:t>
            </a:r>
            <a:r>
              <a:rPr lang="en-US" sz="3300" dirty="0"/>
              <a:t>52% and 51% among Hispanic adolescents.</a:t>
            </a:r>
          </a:p>
          <a:p>
            <a:pPr marL="0" indent="0">
              <a:buNone/>
            </a:pPr>
            <a:endParaRPr lang="en-US" b="1" dirty="0" smtClean="0"/>
          </a:p>
        </p:txBody>
      </p:sp>
      <p:sp>
        <p:nvSpPr>
          <p:cNvPr id="3" name="Footer Placeholder 2"/>
          <p:cNvSpPr>
            <a:spLocks noGrp="1"/>
          </p:cNvSpPr>
          <p:nvPr>
            <p:ph type="ftr" sz="quarter" idx="11"/>
          </p:nvPr>
        </p:nvSpPr>
        <p:spPr/>
        <p:txBody>
          <a:bodyPr/>
          <a:lstStyle/>
          <a:p>
            <a:pPr>
              <a:defRPr/>
            </a:pPr>
            <a:r>
              <a:rPr lang="en-US" dirty="0" smtClean="0">
                <a:solidFill>
                  <a:prstClr val="black">
                    <a:tint val="75000"/>
                  </a:prstClr>
                </a:solidFill>
              </a:rPr>
              <a:t> </a:t>
            </a:r>
            <a:endParaRPr lang="en-US" dirty="0">
              <a:solidFill>
                <a:prstClr val="black">
                  <a:tint val="75000"/>
                </a:prstClr>
              </a:solidFill>
            </a:endParaRPr>
          </a:p>
        </p:txBody>
      </p:sp>
    </p:spTree>
    <p:extLst>
      <p:ext uri="{BB962C8B-B14F-4D97-AF65-F5344CB8AC3E}">
        <p14:creationId xmlns:p14="http://schemas.microsoft.com/office/powerpoint/2010/main" val="1913527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DPH_PPT_TEMPLATE-1">
  <a:themeElements>
    <a:clrScheme name="DPH">
      <a:dk1>
        <a:sysClr val="windowText" lastClr="000000"/>
      </a:dk1>
      <a:lt1>
        <a:sysClr val="window" lastClr="FFFFFF"/>
      </a:lt1>
      <a:dk2>
        <a:srgbClr val="1F497D"/>
      </a:dk2>
      <a:lt2>
        <a:srgbClr val="EEECE1"/>
      </a:lt2>
      <a:accent1>
        <a:srgbClr val="CE242E"/>
      </a:accent1>
      <a:accent2>
        <a:srgbClr val="1F497D"/>
      </a:accent2>
      <a:accent3>
        <a:srgbClr val="9BBB59"/>
      </a:accent3>
      <a:accent4>
        <a:srgbClr val="8064A2"/>
      </a:accent4>
      <a:accent5>
        <a:srgbClr val="4BACC6"/>
      </a:accent5>
      <a:accent6>
        <a:srgbClr val="671117"/>
      </a:accent6>
      <a:hlink>
        <a:srgbClr val="0F243E"/>
      </a:hlink>
      <a:folHlink>
        <a:srgbClr val="4F6128"/>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 USE M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DPH_PPT_TEMPLATE-1">
  <a:themeElements>
    <a:clrScheme name="DPH">
      <a:dk1>
        <a:sysClr val="windowText" lastClr="000000"/>
      </a:dk1>
      <a:lt1>
        <a:sysClr val="window" lastClr="FFFFFF"/>
      </a:lt1>
      <a:dk2>
        <a:srgbClr val="1F497D"/>
      </a:dk2>
      <a:lt2>
        <a:srgbClr val="EEECE1"/>
      </a:lt2>
      <a:accent1>
        <a:srgbClr val="CE242E"/>
      </a:accent1>
      <a:accent2>
        <a:srgbClr val="1F497D"/>
      </a:accent2>
      <a:accent3>
        <a:srgbClr val="9BBB59"/>
      </a:accent3>
      <a:accent4>
        <a:srgbClr val="8064A2"/>
      </a:accent4>
      <a:accent5>
        <a:srgbClr val="4BACC6"/>
      </a:accent5>
      <a:accent6>
        <a:srgbClr val="671117"/>
      </a:accent6>
      <a:hlink>
        <a:srgbClr val="0F243E"/>
      </a:hlink>
      <a:folHlink>
        <a:srgbClr val="4F6128"/>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template USE M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DPH_PPT_TEMPLATE-1">
  <a:themeElements>
    <a:clrScheme name="DPH">
      <a:dk1>
        <a:sysClr val="windowText" lastClr="000000"/>
      </a:dk1>
      <a:lt1>
        <a:sysClr val="window" lastClr="FFFFFF"/>
      </a:lt1>
      <a:dk2>
        <a:srgbClr val="1F497D"/>
      </a:dk2>
      <a:lt2>
        <a:srgbClr val="EEECE1"/>
      </a:lt2>
      <a:accent1>
        <a:srgbClr val="CE242E"/>
      </a:accent1>
      <a:accent2>
        <a:srgbClr val="1F497D"/>
      </a:accent2>
      <a:accent3>
        <a:srgbClr val="9BBB59"/>
      </a:accent3>
      <a:accent4>
        <a:srgbClr val="8064A2"/>
      </a:accent4>
      <a:accent5>
        <a:srgbClr val="4BACC6"/>
      </a:accent5>
      <a:accent6>
        <a:srgbClr val="671117"/>
      </a:accent6>
      <a:hlink>
        <a:srgbClr val="0F243E"/>
      </a:hlink>
      <a:folHlink>
        <a:srgbClr val="4F6128"/>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DPH_PPT_TEMPLATE-1">
  <a:themeElements>
    <a:clrScheme name="DPH">
      <a:dk1>
        <a:sysClr val="windowText" lastClr="000000"/>
      </a:dk1>
      <a:lt1>
        <a:sysClr val="window" lastClr="FFFFFF"/>
      </a:lt1>
      <a:dk2>
        <a:srgbClr val="1F497D"/>
      </a:dk2>
      <a:lt2>
        <a:srgbClr val="EEECE1"/>
      </a:lt2>
      <a:accent1>
        <a:srgbClr val="CE242E"/>
      </a:accent1>
      <a:accent2>
        <a:srgbClr val="1F497D"/>
      </a:accent2>
      <a:accent3>
        <a:srgbClr val="9BBB59"/>
      </a:accent3>
      <a:accent4>
        <a:srgbClr val="8064A2"/>
      </a:accent4>
      <a:accent5>
        <a:srgbClr val="4BACC6"/>
      </a:accent5>
      <a:accent6>
        <a:srgbClr val="671117"/>
      </a:accent6>
      <a:hlink>
        <a:srgbClr val="0F243E"/>
      </a:hlink>
      <a:folHlink>
        <a:srgbClr val="4F6128"/>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_DPH_PPT_TEMPLATE-1">
  <a:themeElements>
    <a:clrScheme name="DPH">
      <a:dk1>
        <a:sysClr val="windowText" lastClr="000000"/>
      </a:dk1>
      <a:lt1>
        <a:sysClr val="window" lastClr="FFFFFF"/>
      </a:lt1>
      <a:dk2>
        <a:srgbClr val="1F497D"/>
      </a:dk2>
      <a:lt2>
        <a:srgbClr val="EEECE1"/>
      </a:lt2>
      <a:accent1>
        <a:srgbClr val="CE242E"/>
      </a:accent1>
      <a:accent2>
        <a:srgbClr val="1F497D"/>
      </a:accent2>
      <a:accent3>
        <a:srgbClr val="9BBB59"/>
      </a:accent3>
      <a:accent4>
        <a:srgbClr val="8064A2"/>
      </a:accent4>
      <a:accent5>
        <a:srgbClr val="4BACC6"/>
      </a:accent5>
      <a:accent6>
        <a:srgbClr val="671117"/>
      </a:accent6>
      <a:hlink>
        <a:srgbClr val="0F243E"/>
      </a:hlink>
      <a:folHlink>
        <a:srgbClr val="4F6128"/>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DPH_PPT_TEMPLATE-1</Template>
  <TotalTime>726</TotalTime>
  <Words>2502</Words>
  <Application>Microsoft Office PowerPoint</Application>
  <PresentationFormat>On-screen Show (4:3)</PresentationFormat>
  <Paragraphs>264</Paragraphs>
  <Slides>16</Slides>
  <Notes>9</Notes>
  <HiddenSlides>0</HiddenSlides>
  <MMClips>0</MMClips>
  <ScaleCrop>false</ScaleCrop>
  <HeadingPairs>
    <vt:vector size="4" baseType="variant">
      <vt:variant>
        <vt:lpstr>Theme</vt:lpstr>
      </vt:variant>
      <vt:variant>
        <vt:i4>7</vt:i4>
      </vt:variant>
      <vt:variant>
        <vt:lpstr>Slide Titles</vt:lpstr>
      </vt:variant>
      <vt:variant>
        <vt:i4>16</vt:i4>
      </vt:variant>
    </vt:vector>
  </HeadingPairs>
  <TitlesOfParts>
    <vt:vector size="23" baseType="lpstr">
      <vt:lpstr>DPH_PPT_TEMPLATE-1</vt:lpstr>
      <vt:lpstr>template USE ME 2</vt:lpstr>
      <vt:lpstr>1_DPH_PPT_TEMPLATE-1</vt:lpstr>
      <vt:lpstr>1_template USE ME 2</vt:lpstr>
      <vt:lpstr>3_DPH_PPT_TEMPLATE-1</vt:lpstr>
      <vt:lpstr>2_DPH_PPT_TEMPLATE-1</vt:lpstr>
      <vt:lpstr>4_DPH_PPT_TEMPLATE-1</vt:lpstr>
      <vt:lpstr>A State Public Health Approach to Prevent Chronic Disease and Improve Cardiac Care</vt:lpstr>
      <vt:lpstr>Leading* Causes of Premature Deaths (before age 75), Georgia Years of Potential Life Lost 2009-2013</vt:lpstr>
      <vt:lpstr>Colorectal Cancer Screening Recommendations</vt:lpstr>
      <vt:lpstr>Vaccination for Human Papilloma Virus (HPV) </vt:lpstr>
      <vt:lpstr>Genetic Screening</vt:lpstr>
      <vt:lpstr>Hypertension Screening</vt:lpstr>
      <vt:lpstr>Georgia Tobacco Quit Line 1-877-270-STOP</vt:lpstr>
      <vt:lpstr>Guideline-based Care for Asthma</vt:lpstr>
      <vt:lpstr>Why Teen Pregnancy Prevention?</vt:lpstr>
      <vt:lpstr>Diabetes Prevention and Control</vt:lpstr>
      <vt:lpstr>Nutrition and Physical Activity Poor nutrition and lack of physical activity 2nd leading cause of preventable death in Georgia</vt:lpstr>
      <vt:lpstr>Tools for Chronic Disease Prevention</vt:lpstr>
      <vt:lpstr>Quality Improvement</vt:lpstr>
      <vt:lpstr>Old Interaction vs. New Interaction </vt:lpstr>
      <vt:lpstr>Outcomes</vt:lpstr>
      <vt:lpstr>PowerPoint Presentation</vt:lpstr>
    </vt:vector>
  </TitlesOfParts>
  <Company>Georgia Department of Public 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 A. Miller</dc:creator>
  <cp:lastModifiedBy>Melissa Kinkoph</cp:lastModifiedBy>
  <cp:revision>39</cp:revision>
  <dcterms:created xsi:type="dcterms:W3CDTF">2014-03-11T14:24:55Z</dcterms:created>
  <dcterms:modified xsi:type="dcterms:W3CDTF">2015-07-09T18:43:47Z</dcterms:modified>
</cp:coreProperties>
</file>