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1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7E8E6-E0B2-433F-95C9-5F2733681FFC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03A2-DB8C-4866-987F-4E5381FB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1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C36A59-F137-412E-833D-6F7CACCD99C0}" type="slidenum">
              <a:rPr lang="en-US" altLang="en-US" smtClean="0">
                <a:latin typeface="Myriad Web Pro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0D3EC7-56D5-4D5F-86C8-15CEC5B07637}" type="slidenum">
              <a:rPr lang="en-US" altLang="en-US" smtClean="0">
                <a:latin typeface="Myriad Web Pro" charset="0"/>
              </a:rPr>
              <a:pPr eaLnBrk="1" hangingPunct="1"/>
              <a:t>17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8535E2-E7ED-4794-B67D-FAFDB676CFF3}" type="slidenum">
              <a:rPr lang="en-US" altLang="en-US" smtClean="0">
                <a:latin typeface="Myriad Web Pro" charset="0"/>
              </a:rPr>
              <a:pPr eaLnBrk="1" hangingPunct="1"/>
              <a:t>18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9F6C59-9AF4-4474-A51D-912A5CA344E2}" type="slidenum">
              <a:rPr lang="en-US" altLang="en-US" smtClean="0">
                <a:latin typeface="Myriad Web Pro" charset="0"/>
              </a:rPr>
              <a:pPr eaLnBrk="1" hangingPunct="1"/>
              <a:t>19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4E580A-EF90-4B0B-984D-1D616A8DD072}" type="slidenum">
              <a:rPr lang="en-US" altLang="en-US" smtClean="0">
                <a:latin typeface="Myriad Web Pro" charset="0"/>
              </a:rPr>
              <a:pPr eaLnBrk="1" hangingPunct="1"/>
              <a:t>20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Preliminary results suggest that any of the three carbapenem disks work in the modified Hodge test – CDC recommends ertapenem or meropenem</a:t>
            </a:r>
          </a:p>
          <a:p>
            <a:endParaRPr lang="en-US" altLang="en-US" smtClean="0"/>
          </a:p>
          <a:p>
            <a:r>
              <a:rPr lang="en-US" altLang="en-US" smtClean="0"/>
              <a:t>Tells you that you have a beta-lactamase but does not distinguish metallo-B lactamase vs KPC or other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95" indent="-2856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528" indent="-22788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851" indent="-22788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74" indent="-22788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6693" indent="-2278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6212" indent="-2278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731" indent="-2278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5250" indent="-22788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7083F44-7871-4D41-9282-C2DC8550C515}" type="slidenum">
              <a:rPr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4DE351-FA46-408B-A567-01F712943523}" type="slidenum">
              <a:rPr lang="en-US" altLang="en-US" smtClean="0">
                <a:latin typeface="Myriad Web Pro" charset="0"/>
              </a:rPr>
              <a:pPr eaLnBrk="1" hangingPunct="1"/>
              <a:t>22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468" indent="-2809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798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3317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2836" indent="-2247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2355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1874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1393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0912" indent="-2247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D780A4-1E92-430C-975C-1E79E19A3787}" type="slidenum">
              <a:rPr lang="en-US" altLang="en-US" smtClean="0">
                <a:latin typeface="Myriad Web Pro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>
              <a:latin typeface="Myriad Web Pro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Train-the-Trainer </a:t>
            </a:r>
            <a:br>
              <a:rPr lang="en-US" dirty="0" smtClean="0"/>
            </a:b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87482" y="1981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8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8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3434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="1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510109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49157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412D5-9791-4F30-ABE2-99DF11D9C0CA}" type="datetime1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72BE-837F-48C1-BC65-95F33776A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6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458200" cy="4114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7371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09600"/>
            <a:ext cx="8458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4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7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1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2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91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0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8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365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5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03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6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5BD9-F0E2-4BB8-967B-41EC21B5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E0C50-192D-4183-81A0-2505E65F4A3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43CD-EBE5-45A6-A2B1-C57650DA1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1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ynelson@dhr.state.ga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hoto: Well pla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1163782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00400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Train-the-Trainer</a:t>
            </a:r>
            <a:br>
              <a:rPr lang="en-US" dirty="0" smtClean="0"/>
            </a:br>
            <a:r>
              <a:rPr lang="en-US" altLang="en-US" dirty="0"/>
              <a:t>Interacting with your laboratory colleagues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4958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Customize this presentation with your organization’s logo, etc.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2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Changes in defining cephalosporin susceptibility  (2010)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type="tbl" idx="1"/>
          </p:nvPr>
        </p:nvGraphicFramePr>
        <p:xfrm>
          <a:off x="497282" y="3413760"/>
          <a:ext cx="8113318" cy="2987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52600"/>
                <a:gridCol w="914400"/>
                <a:gridCol w="990600"/>
                <a:gridCol w="990600"/>
                <a:gridCol w="381279"/>
                <a:gridCol w="1142721"/>
                <a:gridCol w="977519"/>
                <a:gridCol w="963599"/>
              </a:tblGrid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Old Breakpoints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  <a:r>
                        <a:rPr lang="en-US" sz="2200" baseline="0" dirty="0" smtClean="0">
                          <a:solidFill>
                            <a:schemeClr val="accent6"/>
                          </a:solidFill>
                        </a:rPr>
                        <a:t> Breakpoints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MIC (µg/ml)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MIC (µg/ml)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accent6"/>
                          </a:solidFill>
                        </a:rPr>
                        <a:t>Cefazolin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32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accent6"/>
                          </a:solidFill>
                        </a:rPr>
                        <a:t>Ceftriaxone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16-32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≥64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accent6"/>
                          </a:solidFill>
                        </a:rPr>
                        <a:t>Ceftazidime</a:t>
                      </a:r>
                      <a:endParaRPr lang="en-US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32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accent6"/>
                          </a:solidFill>
                        </a:rPr>
                        <a:t>Cefepime</a:t>
                      </a:r>
                      <a:endParaRPr lang="en-US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32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32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381000" y="17526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>
                <a:solidFill>
                  <a:schemeClr val="bg2"/>
                </a:solidFill>
                <a:latin typeface="Myriad Web Pro" charset="0"/>
              </a:rPr>
              <a:t>Changing the MICs  redefines the susceptibility of bacteria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>
                <a:solidFill>
                  <a:schemeClr val="bg2"/>
                </a:solidFill>
                <a:latin typeface="Myriad Web Pro" charset="0"/>
              </a:rPr>
              <a:t>From a laboratory testing perspective, lowering the MIC that defines  “susceptible” should increase  identification of resistance</a:t>
            </a:r>
          </a:p>
        </p:txBody>
      </p:sp>
    </p:spTree>
    <p:extLst>
      <p:ext uri="{BB962C8B-B14F-4D97-AF65-F5344CB8AC3E}">
        <p14:creationId xmlns:p14="http://schemas.microsoft.com/office/powerpoint/2010/main" val="10730512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332" name="Group 116"/>
          <p:cNvGraphicFramePr>
            <a:graphicFrameLocks noGrp="1"/>
          </p:cNvGraphicFramePr>
          <p:nvPr>
            <p:ph type="clipArt" sz="half" idx="2"/>
          </p:nvPr>
        </p:nvGraphicFramePr>
        <p:xfrm>
          <a:off x="4805363" y="625475"/>
          <a:ext cx="4038600" cy="5851776"/>
        </p:xfrm>
        <a:graphic>
          <a:graphicData uri="http://schemas.openxmlformats.org/drawingml/2006/table">
            <a:tbl>
              <a:tblPr/>
              <a:tblGrid>
                <a:gridCol w="2581275"/>
                <a:gridCol w="1457325"/>
              </a:tblGrid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Drug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Result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Amikacin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Intermediate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Ampicillin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Amp/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Sulbactam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Aztreonam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Cefazolin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Cefepime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Ceftazidime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Ceftriaxone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Cefuroxime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Gentamicin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Levofloxcin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Meropenem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Piperacillin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Tazobactam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Tobramycin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Trimethoprim/Sulfa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391" name="Rectangle 2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4038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smtClean="0"/>
              <a:t>Case scenario #2</a:t>
            </a:r>
          </a:p>
        </p:txBody>
      </p:sp>
      <p:sp>
        <p:nvSpPr>
          <p:cNvPr id="14392" name="Rectangle 3"/>
          <p:cNvSpPr>
            <a:spLocks noGrp="1"/>
          </p:cNvSpPr>
          <p:nvPr>
            <p:ph type="body" sz="half" idx="1"/>
          </p:nvPr>
        </p:nvSpPr>
        <p:spPr bwMode="auto">
          <a:xfrm>
            <a:off x="152400" y="1066800"/>
            <a:ext cx="45720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70 year old admitted from hospital to nursing home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Had complicated history including surgery, ICU care, ventilator-weaning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On transfer, has PICC line, tracheostomy, PEG tube, urinary catheter and large sacral pressure ulcer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MD sends culture from tracheostomy secretions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Organism: </a:t>
            </a:r>
            <a:r>
              <a:rPr lang="en-US" altLang="en-US" sz="2600" dirty="0" smtClean="0"/>
              <a:t> </a:t>
            </a:r>
            <a:r>
              <a:rPr lang="en-US" altLang="en-US" sz="2600" i="1" dirty="0" err="1" smtClean="0"/>
              <a:t>Klebsiella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pneumoniae</a:t>
            </a:r>
            <a:r>
              <a:rPr lang="en-US" altLang="en-US" sz="2600" dirty="0" smtClean="0"/>
              <a:t>, &gt;10</a:t>
            </a:r>
            <a:r>
              <a:rPr lang="en-US" altLang="en-US" sz="2600" baseline="30000" dirty="0" smtClean="0"/>
              <a:t>5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cfu</a:t>
            </a: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06338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686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Carbapenem-resistance in gram-negative bacteria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err="1"/>
              <a:t>Carbapenems</a:t>
            </a:r>
            <a:r>
              <a:rPr lang="en-US" sz="2600" dirty="0"/>
              <a:t> are reserved for severe, complicated infections with multiple and often resistant </a:t>
            </a:r>
            <a:r>
              <a:rPr lang="en-US" sz="2600" dirty="0" smtClean="0"/>
              <a:t>bacteria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dirty="0" smtClean="0"/>
              <a:t>Recall: “Extremely broad-spectrum”</a:t>
            </a:r>
            <a:endParaRPr lang="en-US" sz="2800" dirty="0" smtClean="0"/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smtClean="0"/>
              <a:t>Resistance significantly </a:t>
            </a:r>
            <a:r>
              <a:rPr lang="en-US" sz="2600" dirty="0"/>
              <a:t>limits treatment options for life-threatening infections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 smtClean="0"/>
              <a:t>No </a:t>
            </a:r>
            <a:r>
              <a:rPr lang="en-US" sz="2200" dirty="0"/>
              <a:t>new </a:t>
            </a:r>
            <a:r>
              <a:rPr lang="en-US" sz="2200" dirty="0" smtClean="0"/>
              <a:t>antibiotics in development  </a:t>
            </a:r>
            <a:r>
              <a:rPr lang="en-US" sz="2200" dirty="0"/>
              <a:t>for gram-negative </a:t>
            </a:r>
            <a:r>
              <a:rPr lang="en-US" sz="2200" dirty="0" smtClean="0"/>
              <a:t>bacteria </a:t>
            </a:r>
            <a:endParaRPr lang="en-US" sz="2200" dirty="0"/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/>
              <a:t>Emerging resistance mechanisms can be spread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dirty="0" err="1" smtClean="0"/>
              <a:t>Carbapenemases</a:t>
            </a:r>
            <a:r>
              <a:rPr lang="en-US" sz="2400" dirty="0" smtClean="0"/>
              <a:t> are found on mobile genetic elements </a:t>
            </a:r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smtClean="0"/>
              <a:t>Detection of </a:t>
            </a:r>
            <a:r>
              <a:rPr lang="en-US" sz="2600" dirty="0" err="1" smtClean="0"/>
              <a:t>carbapenemases</a:t>
            </a:r>
            <a:r>
              <a:rPr lang="en-US" sz="2600" dirty="0" smtClean="0"/>
              <a:t> and implementation of infection control practices are necessary to prevent spread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046228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smtClean="0"/>
              <a:t>Carbapenem-resistance: Mechanisms</a:t>
            </a:r>
          </a:p>
        </p:txBody>
      </p:sp>
      <p:graphicFrame>
        <p:nvGraphicFramePr>
          <p:cNvPr id="108611" name="Group 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32011655"/>
              </p:ext>
            </p:extLst>
          </p:nvPr>
        </p:nvGraphicFramePr>
        <p:xfrm>
          <a:off x="381000" y="1828800"/>
          <a:ext cx="8458200" cy="4114803"/>
        </p:xfrm>
        <a:graphic>
          <a:graphicData uri="http://schemas.openxmlformats.org/drawingml/2006/table">
            <a:tbl>
              <a:tblPr/>
              <a:tblGrid>
                <a:gridCol w="2971800"/>
                <a:gridCol w="5486400"/>
              </a:tblGrid>
              <a:tr h="5889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Enterobacteriaceae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Cephalosporinase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Carbapenemase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 Aeruginosa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Cephalosporinase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Up-regulated efflux pump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Carbapenemase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Acinetobacter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Cephalosporinase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Carbapenemase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9" name="Text Box 58"/>
          <p:cNvSpPr txBox="1">
            <a:spLocks noChangeArrowheads="1"/>
          </p:cNvSpPr>
          <p:nvPr/>
        </p:nvSpPr>
        <p:spPr bwMode="auto">
          <a:xfrm>
            <a:off x="3849688" y="6248400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6523146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686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smtClean="0"/>
              <a:t>Types of carbapenemases</a:t>
            </a:r>
          </a:p>
        </p:txBody>
      </p:sp>
      <p:graphicFrame>
        <p:nvGraphicFramePr>
          <p:cNvPr id="4" name="Group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693259"/>
              </p:ext>
            </p:extLst>
          </p:nvPr>
        </p:nvGraphicFramePr>
        <p:xfrm>
          <a:off x="381000" y="1250950"/>
          <a:ext cx="8458200" cy="4997540"/>
        </p:xfrm>
        <a:graphic>
          <a:graphicData uri="http://schemas.openxmlformats.org/drawingml/2006/table">
            <a:tbl>
              <a:tblPr/>
              <a:tblGrid>
                <a:gridCol w="2362200"/>
                <a:gridCol w="2724150"/>
                <a:gridCol w="3371850"/>
              </a:tblGrid>
              <a:tr h="82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Enzyme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 Common Bacteria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KPC, SME, IMI, NMC, GES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Enterobacteriaceae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(rare reports in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 aeruginosa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metallo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-lactamase)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NDM, IMP, VIM, GIM, SPM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 aeruginosa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Enterobacteriaceae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Acinetobacter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spp.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4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OXA-48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Acinetobacter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reports in Enterobacteriaceae)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3" name="Text Box 58"/>
          <p:cNvSpPr txBox="1">
            <a:spLocks noChangeArrowheads="1"/>
          </p:cNvSpPr>
          <p:nvPr/>
        </p:nvSpPr>
        <p:spPr bwMode="auto">
          <a:xfrm>
            <a:off x="3849688" y="6248400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5710895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686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smtClean="0"/>
              <a:t>Why focus on carbapenemases?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458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800" dirty="0" smtClean="0"/>
              <a:t>The genetic material creating </a:t>
            </a:r>
            <a:r>
              <a:rPr lang="en-US" altLang="en-US" sz="2800" dirty="0" err="1" smtClean="0"/>
              <a:t>carbapenemases</a:t>
            </a:r>
            <a:r>
              <a:rPr lang="en-US" altLang="en-US" sz="2800" dirty="0" smtClean="0"/>
              <a:t> sits on highly mobile elements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These resistance elements can be shared between different bacteria very easily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Similar to concern with ESBL spreading cephalosporin-resistance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800" dirty="0" smtClean="0"/>
              <a:t>Two </a:t>
            </a:r>
            <a:r>
              <a:rPr lang="en-US" altLang="en-US" sz="2800" dirty="0" err="1" smtClean="0"/>
              <a:t>carbapenemases</a:t>
            </a:r>
            <a:r>
              <a:rPr lang="en-US" altLang="en-US" sz="2800" dirty="0" smtClean="0"/>
              <a:t> getting lots of attention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i="1" dirty="0" err="1" smtClean="0">
                <a:ea typeface="ＭＳ Ｐゴシック" pitchFamily="-110" charset="-128"/>
              </a:rPr>
              <a:t>Klebsiella</a:t>
            </a:r>
            <a:r>
              <a:rPr lang="en-US" altLang="en-US" sz="2400" i="1" dirty="0" smtClean="0">
                <a:ea typeface="ＭＳ Ｐゴシック" pitchFamily="-110" charset="-128"/>
              </a:rPr>
              <a:t> </a:t>
            </a:r>
            <a:r>
              <a:rPr lang="en-US" altLang="en-US" sz="2400" i="1" dirty="0" err="1" smtClean="0">
                <a:ea typeface="ＭＳ Ｐゴシック" pitchFamily="-110" charset="-128"/>
              </a:rPr>
              <a:t>pneumoniae</a:t>
            </a:r>
            <a:r>
              <a:rPr lang="en-US" altLang="en-US" sz="2400" dirty="0" smtClean="0">
                <a:ea typeface="ＭＳ Ｐゴシック" pitchFamily="-110" charset="-128"/>
              </a:rPr>
              <a:t> </a:t>
            </a:r>
            <a:r>
              <a:rPr lang="en-US" altLang="en-US" sz="2400" dirty="0" err="1" smtClean="0">
                <a:ea typeface="ＭＳ Ｐゴシック" pitchFamily="-110" charset="-128"/>
              </a:rPr>
              <a:t>carbapenemase</a:t>
            </a:r>
            <a:r>
              <a:rPr lang="en-US" altLang="en-US" sz="2400" dirty="0" smtClean="0">
                <a:ea typeface="ＭＳ Ｐゴシック" pitchFamily="-110" charset="-128"/>
              </a:rPr>
              <a:t> (</a:t>
            </a:r>
            <a:r>
              <a:rPr lang="en-US" altLang="en-US" sz="2400" b="1" dirty="0" smtClean="0">
                <a:ea typeface="ＭＳ Ｐゴシック" pitchFamily="-110" charset="-128"/>
              </a:rPr>
              <a:t>KPC</a:t>
            </a:r>
            <a:r>
              <a:rPr lang="en-US" altLang="en-US" sz="2400" dirty="0" smtClean="0">
                <a:ea typeface="ＭＳ Ｐゴシック" pitchFamily="-110" charset="-128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New Delhi </a:t>
            </a:r>
            <a:r>
              <a:rPr lang="en-US" altLang="en-US" sz="2400" dirty="0" err="1" smtClean="0"/>
              <a:t>metallo</a:t>
            </a:r>
            <a:r>
              <a:rPr lang="en-US" altLang="en-US" sz="2400" dirty="0" smtClean="0"/>
              <a:t>-beta-lactamase </a:t>
            </a:r>
            <a:r>
              <a:rPr lang="en-US" altLang="en-US" sz="2400" b="1" dirty="0" smtClean="0"/>
              <a:t>(NDM-1)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800" dirty="0" smtClean="0"/>
              <a:t>Identifying/containing bacteria which produce </a:t>
            </a:r>
            <a:r>
              <a:rPr lang="en-US" altLang="en-US" sz="2800" dirty="0" err="1" smtClean="0"/>
              <a:t>carbapenemase</a:t>
            </a:r>
            <a:r>
              <a:rPr lang="en-US" altLang="en-US" sz="2800" dirty="0" smtClean="0"/>
              <a:t> will </a:t>
            </a:r>
            <a:r>
              <a:rPr lang="en-US" altLang="en-US" sz="2800" i="1" dirty="0" smtClean="0"/>
              <a:t>prevent the spread of resistance to other people and other organisms</a:t>
            </a:r>
          </a:p>
        </p:txBody>
      </p:sp>
    </p:spTree>
    <p:extLst>
      <p:ext uri="{BB962C8B-B14F-4D97-AF65-F5344CB8AC3E}">
        <p14:creationId xmlns:p14="http://schemas.microsoft.com/office/powerpoint/2010/main" val="30540279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686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Can laboratories identify carbapenemases?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905000"/>
            <a:ext cx="8458200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800" dirty="0" smtClean="0"/>
              <a:t>Recall: Labs look for  susceptibility to </a:t>
            </a:r>
            <a:r>
              <a:rPr lang="en-US" altLang="en-US" sz="2800" dirty="0" err="1" smtClean="0"/>
              <a:t>carbapenems</a:t>
            </a:r>
            <a:r>
              <a:rPr lang="en-US" altLang="en-US" sz="2800" dirty="0" smtClean="0"/>
              <a:t> by manual or automatic testing methods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70000"/>
              <a:buFont typeface="Arial" charset="0"/>
              <a:buNone/>
              <a:defRPr/>
            </a:pPr>
            <a:r>
              <a:rPr lang="en-US" altLang="en-US" sz="2800" dirty="0" smtClean="0"/>
              <a:t>Challenges: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600" dirty="0" smtClean="0"/>
              <a:t>Identification of carbapenem-resistance varies by which carbapenem is used for susceptibility testing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600" dirty="0"/>
              <a:t>L</a:t>
            </a:r>
            <a:r>
              <a:rPr lang="en-US" altLang="en-US" sz="2600" dirty="0" smtClean="0"/>
              <a:t>ow-levels of carbapenem resistance that may not be detected by automated testing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600" dirty="0" smtClean="0"/>
              <a:t>Even if carbapenem resistance is detected – Not all carbapenem-resistance means the bacteria produces a </a:t>
            </a:r>
            <a:r>
              <a:rPr lang="en-US" altLang="en-US" sz="2600" dirty="0" err="1" smtClean="0"/>
              <a:t>carbapenemase</a:t>
            </a:r>
            <a:endParaRPr lang="en-US" altLang="en-U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19558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8"/>
          <p:cNvGraphicFramePr>
            <a:graphicFrameLocks noChangeAspect="1"/>
          </p:cNvGraphicFramePr>
          <p:nvPr/>
        </p:nvGraphicFramePr>
        <p:xfrm>
          <a:off x="609600" y="1752600"/>
          <a:ext cx="80010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4543349" imgH="1657502" progId="Excel.Chart.8">
                  <p:embed/>
                </p:oleObj>
              </mc:Choice>
              <mc:Fallback>
                <p:oleObj name="Chart" r:id="rId4" imgW="4543349" imgH="16575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516"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0010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Line 14"/>
          <p:cNvSpPr>
            <a:spLocks noChangeShapeType="1"/>
          </p:cNvSpPr>
          <p:nvPr/>
        </p:nvSpPr>
        <p:spPr bwMode="auto">
          <a:xfrm flipV="1">
            <a:off x="4387850" y="2362200"/>
            <a:ext cx="0" cy="2514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15"/>
          <p:cNvSpPr>
            <a:spLocks noChangeShapeType="1"/>
          </p:cNvSpPr>
          <p:nvPr/>
        </p:nvSpPr>
        <p:spPr bwMode="auto">
          <a:xfrm flipV="1">
            <a:off x="5334000" y="2346325"/>
            <a:ext cx="0" cy="2514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19"/>
          <p:cNvSpPr txBox="1">
            <a:spLocks noChangeArrowheads="1"/>
          </p:cNvSpPr>
          <p:nvPr/>
        </p:nvSpPr>
        <p:spPr bwMode="auto">
          <a:xfrm>
            <a:off x="385763" y="381000"/>
            <a:ext cx="8072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Susceptibility of KPC-Producers to </a:t>
            </a:r>
            <a:r>
              <a:rPr lang="en-US" sz="3600" dirty="0" err="1">
                <a:latin typeface="+mj-lt"/>
                <a:ea typeface="+mj-ea"/>
                <a:cs typeface="+mj-cs"/>
              </a:rPr>
              <a:t>Imipenem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534" name="Text Box 20"/>
          <p:cNvSpPr txBox="1">
            <a:spLocks noChangeArrowheads="1"/>
          </p:cNvSpPr>
          <p:nvPr/>
        </p:nvSpPr>
        <p:spPr bwMode="auto">
          <a:xfrm>
            <a:off x="2736850" y="19050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S*</a:t>
            </a:r>
          </a:p>
        </p:txBody>
      </p:sp>
      <p:sp>
        <p:nvSpPr>
          <p:cNvPr id="22535" name="Text Box 21"/>
          <p:cNvSpPr txBox="1">
            <a:spLocks noChangeArrowheads="1"/>
          </p:cNvSpPr>
          <p:nvPr/>
        </p:nvSpPr>
        <p:spPr bwMode="auto">
          <a:xfrm>
            <a:off x="4760913" y="19050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I</a:t>
            </a:r>
          </a:p>
        </p:txBody>
      </p:sp>
      <p:sp>
        <p:nvSpPr>
          <p:cNvPr id="22536" name="Text Box 22"/>
          <p:cNvSpPr txBox="1">
            <a:spLocks noChangeArrowheads="1"/>
          </p:cNvSpPr>
          <p:nvPr/>
        </p:nvSpPr>
        <p:spPr bwMode="auto">
          <a:xfrm>
            <a:off x="6477000" y="198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R</a:t>
            </a:r>
          </a:p>
        </p:txBody>
      </p:sp>
      <p:sp>
        <p:nvSpPr>
          <p:cNvPr id="20489" name="Text Box 23"/>
          <p:cNvSpPr txBox="1">
            <a:spLocks noChangeArrowheads="1"/>
          </p:cNvSpPr>
          <p:nvPr/>
        </p:nvSpPr>
        <p:spPr bwMode="auto">
          <a:xfrm>
            <a:off x="1447800" y="5638800"/>
            <a:ext cx="677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*12% of isolates test susceptible to imipenem</a:t>
            </a:r>
          </a:p>
        </p:txBody>
      </p:sp>
      <p:sp>
        <p:nvSpPr>
          <p:cNvPr id="20490" name="Text Box 58"/>
          <p:cNvSpPr txBox="1">
            <a:spLocks noChangeArrowheads="1"/>
          </p:cNvSpPr>
          <p:nvPr/>
        </p:nvSpPr>
        <p:spPr bwMode="auto">
          <a:xfrm>
            <a:off x="3849688" y="6321425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1689231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73075" y="457200"/>
            <a:ext cx="836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Susceptibility of KPC-Producers to </a:t>
            </a:r>
            <a:r>
              <a:rPr lang="en-US" sz="3600" dirty="0" err="1">
                <a:latin typeface="+mj-lt"/>
                <a:ea typeface="+mj-ea"/>
                <a:cs typeface="+mj-cs"/>
              </a:rPr>
              <a:t>Meropenem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507" name="Object 5"/>
          <p:cNvGraphicFramePr>
            <a:graphicFrameLocks noGrp="1" noChangeAspect="1"/>
          </p:cNvGraphicFramePr>
          <p:nvPr>
            <p:ph/>
          </p:nvPr>
        </p:nvGraphicFramePr>
        <p:xfrm>
          <a:off x="457200" y="2286000"/>
          <a:ext cx="8001000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4543349" imgH="1657502" progId="Excel.Chart.8">
                  <p:embed/>
                </p:oleObj>
              </mc:Choice>
              <mc:Fallback>
                <p:oleObj name="Chart" r:id="rId4" imgW="4543349" imgH="1657502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4444"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8001000" cy="340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Line 7"/>
          <p:cNvSpPr>
            <a:spLocks noChangeShapeType="1"/>
          </p:cNvSpPr>
          <p:nvPr/>
        </p:nvSpPr>
        <p:spPr bwMode="auto">
          <a:xfrm flipV="1">
            <a:off x="4200525" y="2743200"/>
            <a:ext cx="0" cy="17843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 flipV="1">
            <a:off x="5534025" y="2743200"/>
            <a:ext cx="0" cy="177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2736850" y="23622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S*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4760913" y="2362200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chemeClr val="accent6"/>
                </a:solidFill>
                <a:latin typeface="Arial" charset="0"/>
              </a:rPr>
              <a:t>I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6477000" y="2362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chemeClr val="accent6"/>
                </a:solidFill>
                <a:latin typeface="Arial" charset="0"/>
              </a:rPr>
              <a:t>R</a:t>
            </a:r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1371600" y="5562600"/>
            <a:ext cx="690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*9% of isolates test susceptible to meropenem</a:t>
            </a:r>
          </a:p>
        </p:txBody>
      </p:sp>
      <p:sp>
        <p:nvSpPr>
          <p:cNvPr id="21514" name="Text Box 58"/>
          <p:cNvSpPr txBox="1">
            <a:spLocks noChangeArrowheads="1"/>
          </p:cNvSpPr>
          <p:nvPr/>
        </p:nvSpPr>
        <p:spPr bwMode="auto">
          <a:xfrm>
            <a:off x="3849688" y="6248400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5351080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84175" y="381000"/>
            <a:ext cx="8378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Susceptibility of KPC-Producers to </a:t>
            </a:r>
            <a:r>
              <a:rPr lang="en-US" sz="3600" dirty="0" err="1">
                <a:latin typeface="+mj-lt"/>
                <a:ea typeface="+mj-ea"/>
                <a:cs typeface="+mj-cs"/>
              </a:rPr>
              <a:t>Ertapenem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</p:nvPr>
        </p:nvGraphicFramePr>
        <p:xfrm>
          <a:off x="762000" y="1752600"/>
          <a:ext cx="7696200" cy="416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4" imgW="4667402" imgH="2143049" progId="Excel.Chart.8">
                  <p:embed/>
                </p:oleObj>
              </mc:Choice>
              <mc:Fallback>
                <p:oleObj name="Chart" r:id="rId4" imgW="4667402" imgH="2143049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696200" cy="416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Line 13"/>
          <p:cNvSpPr>
            <a:spLocks noChangeShapeType="1"/>
          </p:cNvSpPr>
          <p:nvPr/>
        </p:nvSpPr>
        <p:spPr bwMode="auto">
          <a:xfrm flipV="1">
            <a:off x="3048000" y="2057400"/>
            <a:ext cx="0" cy="28765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14"/>
          <p:cNvSpPr>
            <a:spLocks noChangeShapeType="1"/>
          </p:cNvSpPr>
          <p:nvPr/>
        </p:nvSpPr>
        <p:spPr bwMode="auto">
          <a:xfrm flipH="1" flipV="1">
            <a:off x="4343400" y="2057400"/>
            <a:ext cx="25400" cy="28765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5"/>
          <p:cNvSpPr txBox="1">
            <a:spLocks noChangeArrowheads="1"/>
          </p:cNvSpPr>
          <p:nvPr/>
        </p:nvSpPr>
        <p:spPr bwMode="auto">
          <a:xfrm>
            <a:off x="2209800" y="1828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</a:rPr>
              <a:t>S</a:t>
            </a:r>
          </a:p>
        </p:txBody>
      </p:sp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3581400" y="1828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chemeClr val="accent6"/>
                </a:solidFill>
                <a:latin typeface="Arial" charset="0"/>
              </a:rPr>
              <a:t>I</a:t>
            </a:r>
          </a:p>
        </p:txBody>
      </p: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5995988" y="18288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chemeClr val="accent6"/>
                </a:solidFill>
                <a:latin typeface="Arial" charset="0"/>
              </a:rPr>
              <a:t>R</a:t>
            </a:r>
          </a:p>
        </p:txBody>
      </p:sp>
      <p:sp>
        <p:nvSpPr>
          <p:cNvPr id="22537" name="Text Box 18"/>
          <p:cNvSpPr txBox="1">
            <a:spLocks noChangeArrowheads="1"/>
          </p:cNvSpPr>
          <p:nvPr/>
        </p:nvSpPr>
        <p:spPr bwMode="auto">
          <a:xfrm>
            <a:off x="1066800" y="5791200"/>
            <a:ext cx="746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None of the isolates test susceptible to ertapenem</a:t>
            </a:r>
          </a:p>
        </p:txBody>
      </p:sp>
      <p:sp>
        <p:nvSpPr>
          <p:cNvPr id="22538" name="Text Box 58"/>
          <p:cNvSpPr txBox="1">
            <a:spLocks noChangeArrowheads="1"/>
          </p:cNvSpPr>
          <p:nvPr/>
        </p:nvSpPr>
        <p:spPr bwMode="auto">
          <a:xfrm>
            <a:off x="3849688" y="6321425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1602089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 bwMode="auto">
          <a:xfrm>
            <a:off x="1066800" y="2971800"/>
            <a:ext cx="72390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b="0" smtClean="0"/>
              <a:t> Nimalie D. Stone, MD,MS</a:t>
            </a:r>
          </a:p>
          <a:p>
            <a:pPr eaLnBrk="1" hangingPunct="1"/>
            <a:r>
              <a:rPr lang="en-US" altLang="en-US" sz="2600" b="0" smtClean="0"/>
              <a:t>(with significant help from Dr. Eileen Burd)</a:t>
            </a:r>
          </a:p>
          <a:p>
            <a:pPr eaLnBrk="1" hangingPunct="1"/>
            <a:endParaRPr lang="en-US" altLang="en-US" sz="2600" b="0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371600" y="4953000"/>
            <a:ext cx="64008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altLang="en-US" sz="2200" b="1" smtClean="0"/>
              <a:t>GA CRE Collaborative</a:t>
            </a:r>
          </a:p>
          <a:p>
            <a:pPr>
              <a:lnSpc>
                <a:spcPct val="100000"/>
              </a:lnSpc>
            </a:pPr>
            <a:r>
              <a:rPr lang="en-US" altLang="en-US" sz="2200" b="1" smtClean="0"/>
              <a:t>Learning Session 1</a:t>
            </a:r>
          </a:p>
          <a:p>
            <a:pPr>
              <a:lnSpc>
                <a:spcPct val="100000"/>
              </a:lnSpc>
            </a:pPr>
            <a:r>
              <a:rPr lang="en-US" altLang="en-US" sz="2200" b="1" smtClean="0"/>
              <a:t>March 20, 2014 </a:t>
            </a:r>
          </a:p>
          <a:p>
            <a:pPr eaLnBrk="1" hangingPunct="1">
              <a:lnSpc>
                <a:spcPct val="100000"/>
              </a:lnSpc>
            </a:pPr>
            <a:endParaRPr lang="en-US" altLang="en-US" sz="2200" b="1" smtClean="0"/>
          </a:p>
        </p:txBody>
      </p:sp>
      <p:sp>
        <p:nvSpPr>
          <p:cNvPr id="5124" name="Title 3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4000"/>
              </a:lnSpc>
            </a:pPr>
            <a:r>
              <a:rPr lang="en-US" altLang="en-US" sz="3600" dirty="0" smtClean="0"/>
              <a:t>Interacting with your laboratory colleagues</a:t>
            </a:r>
          </a:p>
        </p:txBody>
      </p:sp>
      <p:sp>
        <p:nvSpPr>
          <p:cNvPr id="5125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2286000" y="6272213"/>
            <a:ext cx="5105400" cy="18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/>
            <a:r>
              <a:rPr lang="en-US" altLang="en-US" smtClean="0"/>
              <a:t>National Center for Emerging and Zoonotic Infectious Diseases</a:t>
            </a:r>
          </a:p>
        </p:txBody>
      </p:sp>
      <p:sp>
        <p:nvSpPr>
          <p:cNvPr id="5126" name="Text Placeholder 5"/>
          <p:cNvSpPr>
            <a:spLocks noGrp="1"/>
          </p:cNvSpPr>
          <p:nvPr>
            <p:ph type="body" sz="quarter" idx="12"/>
          </p:nvPr>
        </p:nvSpPr>
        <p:spPr bwMode="auto">
          <a:xfrm>
            <a:off x="2286000" y="6464300"/>
            <a:ext cx="51054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en-US" smtClean="0"/>
              <a:t>Division of Healthcare Quality Promotion</a:t>
            </a:r>
          </a:p>
        </p:txBody>
      </p:sp>
    </p:spTree>
    <p:extLst>
      <p:ext uri="{BB962C8B-B14F-4D97-AF65-F5344CB8AC3E}">
        <p14:creationId xmlns:p14="http://schemas.microsoft.com/office/powerpoint/2010/main" val="32862257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Can Carbapenem Susceptibility of “I” or “R” detect KPC-producers?</a:t>
            </a: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458200" cy="4191003"/>
        </p:xfrm>
        <a:graphic>
          <a:graphicData uri="http://schemas.openxmlformats.org/drawingml/2006/table">
            <a:tbl>
              <a:tblPr/>
              <a:tblGrid>
                <a:gridCol w="1828800"/>
                <a:gridCol w="2286000"/>
                <a:gridCol w="2171700"/>
                <a:gridCol w="2171700"/>
              </a:tblGrid>
              <a:tr h="477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/Spec (%) for Detection of KPC-mediated 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Imipenem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Meropenem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Ertapenem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Ref BMD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94/93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94/98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97/89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Disk Diffusion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97/82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Etest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90/84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Vitek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Legacy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52/98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Vitek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71/98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94/93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MicroScan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84/98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100/89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Phoenix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81/96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61/98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3" name="Text Box 58"/>
          <p:cNvSpPr txBox="1">
            <a:spLocks noChangeArrowheads="1"/>
          </p:cNvSpPr>
          <p:nvPr/>
        </p:nvSpPr>
        <p:spPr bwMode="auto">
          <a:xfrm>
            <a:off x="425450" y="5629275"/>
            <a:ext cx="8566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Low sensitivity = might miss true KPC; </a:t>
            </a:r>
          </a:p>
          <a:p>
            <a:pPr eaLnBrk="1" hangingPunct="1"/>
            <a:r>
              <a:rPr lang="en-US" altLang="en-US" b="1"/>
              <a:t>Low specificity = might over-call carbapenem resistance</a:t>
            </a:r>
            <a:r>
              <a:rPr lang="en-US" altLang="en-US" sz="1400" b="1">
                <a:latin typeface="Times New Roman" pitchFamily="18" charset="0"/>
              </a:rPr>
              <a:t>.</a:t>
            </a:r>
            <a:r>
              <a:rPr lang="en-US" altLang="en-US" b="1">
                <a:latin typeface="Times New Roman" pitchFamily="18" charset="0"/>
              </a:rPr>
              <a:t>	</a:t>
            </a:r>
          </a:p>
          <a:p>
            <a:pPr eaLnBrk="1" hangingPunct="1"/>
            <a:endParaRPr lang="en-US" altLang="en-US" b="1"/>
          </a:p>
        </p:txBody>
      </p:sp>
      <p:sp>
        <p:nvSpPr>
          <p:cNvPr id="23594" name="Text Box 58"/>
          <p:cNvSpPr txBox="1">
            <a:spLocks noChangeArrowheads="1"/>
          </p:cNvSpPr>
          <p:nvPr/>
        </p:nvSpPr>
        <p:spPr bwMode="auto">
          <a:xfrm>
            <a:off x="4540250" y="6248400"/>
            <a:ext cx="4527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 i="1">
                <a:latin typeface="Times New Roman" pitchFamily="18" charset="0"/>
              </a:rPr>
              <a:t>Anders</a:t>
            </a:r>
            <a:r>
              <a:rPr lang="en-US" altLang="en-US" sz="1400" b="1">
                <a:latin typeface="Times New Roman" pitchFamily="18" charset="0"/>
              </a:rPr>
              <a:t>on KF </a:t>
            </a:r>
            <a:r>
              <a:rPr lang="en-US" altLang="en-US" sz="1400" b="1" i="1">
                <a:latin typeface="Times New Roman" pitchFamily="18" charset="0"/>
              </a:rPr>
              <a:t>et al., </a:t>
            </a:r>
            <a:r>
              <a:rPr lang="en-US" altLang="en-US" sz="1400" b="1">
                <a:latin typeface="Times New Roman" pitchFamily="18" charset="0"/>
              </a:rPr>
              <a:t>2007. </a:t>
            </a:r>
            <a:r>
              <a:rPr lang="en-US" altLang="en-US" sz="1400" b="1" i="1">
                <a:latin typeface="Times New Roman" pitchFamily="18" charset="0"/>
              </a:rPr>
              <a:t>J. Clin. Microbiol</a:t>
            </a:r>
            <a:r>
              <a:rPr lang="en-US" altLang="en-US" sz="1400" b="1">
                <a:latin typeface="Times New Roman" pitchFamily="18" charset="0"/>
              </a:rPr>
              <a:t>. 45:2723-5.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9998030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4582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Confirming carbapenemase by growth: Modified Hodge test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57200" y="1562100"/>
            <a:ext cx="28956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2"/>
                </a:solidFill>
                <a:latin typeface="+mn-lt"/>
              </a:rPr>
              <a:t>Mueller Hinton </a:t>
            </a:r>
            <a:r>
              <a:rPr lang="en-US" sz="2600" dirty="0">
                <a:solidFill>
                  <a:schemeClr val="bg2"/>
                </a:solidFill>
                <a:latin typeface="+mn-lt"/>
              </a:rPr>
              <a:t>Agar plate</a:t>
            </a:r>
            <a:endParaRPr lang="en-US" sz="2600" dirty="0">
              <a:solidFill>
                <a:schemeClr val="bg2"/>
              </a:solidFill>
              <a:latin typeface="+mn-lt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>
                <a:solidFill>
                  <a:schemeClr val="bg2"/>
                </a:solidFill>
                <a:latin typeface="+mn-lt"/>
              </a:rPr>
              <a:t>Lawn of E. coli ATCC 25922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2"/>
                </a:solidFill>
                <a:latin typeface="+mn-lt"/>
              </a:rPr>
              <a:t>Carbapenem </a:t>
            </a:r>
            <a:r>
              <a:rPr lang="en-US" sz="2600" dirty="0">
                <a:solidFill>
                  <a:schemeClr val="bg2"/>
                </a:solidFill>
                <a:latin typeface="+mn-lt"/>
              </a:rPr>
              <a:t>disc in </a:t>
            </a:r>
            <a:r>
              <a:rPr lang="en-US" sz="2600" dirty="0">
                <a:solidFill>
                  <a:schemeClr val="bg2"/>
                </a:solidFill>
                <a:latin typeface="+mn-lt"/>
              </a:rPr>
              <a:t>center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2"/>
                </a:solidFill>
                <a:latin typeface="+mn-lt"/>
              </a:rPr>
              <a:t>Instead of a clear zone of inhibition, the zone gets distorted when </a:t>
            </a:r>
            <a:r>
              <a:rPr lang="en-US" sz="2600" dirty="0" err="1">
                <a:solidFill>
                  <a:schemeClr val="bg2"/>
                </a:solidFill>
                <a:latin typeface="+mn-lt"/>
              </a:rPr>
              <a:t>carbapemase</a:t>
            </a:r>
            <a:r>
              <a:rPr lang="en-US" sz="2600" dirty="0">
                <a:solidFill>
                  <a:schemeClr val="bg2"/>
                </a:solidFill>
                <a:latin typeface="+mn-lt"/>
              </a:rPr>
              <a:t> is present</a:t>
            </a:r>
            <a:endParaRPr lang="en-US" sz="26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200400" y="6200775"/>
            <a:ext cx="556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/>
              <a:t>Described by Lee K et al. </a:t>
            </a:r>
            <a:r>
              <a:rPr lang="en-US" altLang="en-US" sz="1200" i="1"/>
              <a:t>Clinical Microbiology and Infection</a:t>
            </a:r>
            <a:r>
              <a:rPr lang="en-US" altLang="en-US" sz="1200"/>
              <a:t> 7: 88-102, 2001.</a:t>
            </a:r>
          </a:p>
        </p:txBody>
      </p:sp>
      <p:pic>
        <p:nvPicPr>
          <p:cNvPr id="24581" name="Picture 10" descr="modHodge[1].JPG"/>
          <p:cNvPicPr>
            <a:picLocks noChangeAspect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3" t="8467" r="23940"/>
          <a:stretch>
            <a:fillRect/>
          </a:stretch>
        </p:blipFill>
        <p:spPr bwMode="auto">
          <a:xfrm>
            <a:off x="3733800" y="2274888"/>
            <a:ext cx="3894138" cy="3740150"/>
          </a:xfrm>
          <a:prstGeom prst="rect">
            <a:avLst/>
          </a:prstGeom>
          <a:noFill/>
          <a:ln>
            <a:noFill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19"/>
          <p:cNvSpPr txBox="1">
            <a:spLocks noChangeArrowheads="1"/>
          </p:cNvSpPr>
          <p:nvPr/>
        </p:nvSpPr>
        <p:spPr bwMode="auto">
          <a:xfrm>
            <a:off x="3536950" y="4876800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chemeClr val="tx2"/>
                </a:solidFill>
                <a:ea typeface="ＭＳ Ｐゴシック" pitchFamily="-110" charset="-128"/>
              </a:rPr>
              <a:t>K. pneumoniae</a:t>
            </a:r>
          </a:p>
        </p:txBody>
      </p:sp>
      <p:sp>
        <p:nvSpPr>
          <p:cNvPr id="24583" name="TextBox 18"/>
          <p:cNvSpPr txBox="1">
            <a:spLocks noChangeArrowheads="1"/>
          </p:cNvSpPr>
          <p:nvPr/>
        </p:nvSpPr>
        <p:spPr bwMode="auto">
          <a:xfrm>
            <a:off x="5686425" y="2554288"/>
            <a:ext cx="109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2"/>
                </a:solidFill>
                <a:ea typeface="ＭＳ Ｐゴシック" pitchFamily="-110" charset="-128"/>
              </a:rPr>
              <a:t>Negative</a:t>
            </a:r>
          </a:p>
          <a:p>
            <a:pPr algn="ctr" eaLnBrk="1" hangingPunct="1"/>
            <a:r>
              <a:rPr lang="en-US" altLang="en-US">
                <a:solidFill>
                  <a:schemeClr val="tx2"/>
                </a:solidFill>
                <a:ea typeface="ＭＳ Ｐゴシック" pitchFamily="-110" charset="-128"/>
              </a:rPr>
              <a:t>Control</a:t>
            </a:r>
          </a:p>
        </p:txBody>
      </p:sp>
      <p:sp>
        <p:nvSpPr>
          <p:cNvPr id="24584" name="TextBox 20"/>
          <p:cNvSpPr txBox="1">
            <a:spLocks noChangeArrowheads="1"/>
          </p:cNvSpPr>
          <p:nvPr/>
        </p:nvSpPr>
        <p:spPr bwMode="auto">
          <a:xfrm>
            <a:off x="6578600" y="5041900"/>
            <a:ext cx="81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chemeClr val="tx2"/>
                </a:solidFill>
                <a:ea typeface="ＭＳ Ｐゴシック" pitchFamily="-110" charset="-128"/>
              </a:rPr>
              <a:t>E. coli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95600" y="3581400"/>
            <a:ext cx="2790825" cy="563563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646269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304800" y="1676400"/>
            <a:ext cx="5105400" cy="3398838"/>
            <a:chOff x="13920" y="8181"/>
            <a:chExt cx="3408" cy="2571"/>
          </a:xfrm>
        </p:grpSpPr>
        <p:pic>
          <p:nvPicPr>
            <p:cNvPr id="25626" name="Picture 14" descr="pcr example"/>
            <p:cNvPicPr>
              <a:picLocks noChangeAspect="1" noChangeArrowheads="1"/>
            </p:cNvPicPr>
            <p:nvPr/>
          </p:nvPicPr>
          <p:blipFill>
            <a:blip r:embed="rId3">
              <a:lum bright="-4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0" y="8181"/>
              <a:ext cx="3408" cy="2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7" name="Picture 15" descr="caption for pc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60" y="8373"/>
              <a:ext cx="1296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8" name="Oval 16"/>
            <p:cNvSpPr>
              <a:spLocks noChangeArrowheads="1"/>
            </p:cNvSpPr>
            <p:nvPr/>
          </p:nvSpPr>
          <p:spPr bwMode="auto">
            <a:xfrm>
              <a:off x="15168" y="9669"/>
              <a:ext cx="192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9" name="Text Box 17"/>
            <p:cNvSpPr txBox="1">
              <a:spLocks noChangeArrowheads="1"/>
            </p:cNvSpPr>
            <p:nvPr/>
          </p:nvSpPr>
          <p:spPr bwMode="auto">
            <a:xfrm>
              <a:off x="14174" y="9327"/>
              <a:ext cx="808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</a:rPr>
                <a:t>KPCs 1-3</a:t>
              </a:r>
            </a:p>
            <a:p>
              <a:pPr eaLnBrk="1" hangingPunct="1"/>
              <a:endParaRPr lang="en-US" altLang="en-US" sz="24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eaLnBrk="1" hangingPunct="1"/>
              <a:endParaRPr lang="en-US" altLang="en-US" sz="2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5630" name="Line 18"/>
            <p:cNvSpPr>
              <a:spLocks noChangeShapeType="1"/>
            </p:cNvSpPr>
            <p:nvPr/>
          </p:nvSpPr>
          <p:spPr bwMode="auto">
            <a:xfrm>
              <a:off x="14976" y="9573"/>
              <a:ext cx="164" cy="96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Oval 19"/>
            <p:cNvSpPr>
              <a:spLocks noChangeArrowheads="1"/>
            </p:cNvSpPr>
            <p:nvPr/>
          </p:nvSpPr>
          <p:spPr bwMode="auto">
            <a:xfrm>
              <a:off x="15282" y="9909"/>
              <a:ext cx="192" cy="24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2" name="Text Box 20"/>
            <p:cNvSpPr txBox="1">
              <a:spLocks noChangeArrowheads="1"/>
            </p:cNvSpPr>
            <p:nvPr/>
          </p:nvSpPr>
          <p:spPr bwMode="auto">
            <a:xfrm>
              <a:off x="15694" y="9717"/>
              <a:ext cx="144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3333FF"/>
                  </a:solidFill>
                  <a:latin typeface="Times New Roman" pitchFamily="18" charset="0"/>
                </a:rPr>
                <a:t>2 KPC (+) patients</a:t>
              </a:r>
            </a:p>
            <a:p>
              <a:pPr eaLnBrk="1" hangingPunct="1"/>
              <a:endParaRPr lang="en-US" altLang="en-US" sz="2400" b="1">
                <a:solidFill>
                  <a:srgbClr val="3333FF"/>
                </a:solidFill>
                <a:latin typeface="Times New Roman" pitchFamily="18" charset="0"/>
              </a:endParaRPr>
            </a:p>
            <a:p>
              <a:pPr eaLnBrk="1" hangingPunct="1"/>
              <a:endParaRPr lang="en-US" altLang="en-US" sz="2400" b="1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  <p:sp>
          <p:nvSpPr>
            <p:cNvPr id="25633" name="Line 21"/>
            <p:cNvSpPr>
              <a:spLocks noChangeShapeType="1"/>
            </p:cNvSpPr>
            <p:nvPr/>
          </p:nvSpPr>
          <p:spPr bwMode="auto">
            <a:xfrm flipH="1">
              <a:off x="15504" y="9861"/>
              <a:ext cx="161" cy="96"/>
            </a:xfrm>
            <a:prstGeom prst="line">
              <a:avLst/>
            </a:prstGeom>
            <a:noFill/>
            <a:ln w="15875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3" name="Rectangle 11"/>
          <p:cNvSpPr>
            <a:spLocks noChangeArrowheads="1"/>
          </p:cNvSpPr>
          <p:nvPr/>
        </p:nvSpPr>
        <p:spPr bwMode="auto">
          <a:xfrm>
            <a:off x="214313" y="5035550"/>
            <a:ext cx="5105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20675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/>
            <a:r>
              <a:rPr lang="en-US" altLang="en-US" sz="1400" i="1">
                <a:cs typeface="Arial" charset="0"/>
              </a:rPr>
              <a:t>bla</a:t>
            </a:r>
            <a:r>
              <a:rPr lang="en-US" altLang="en-US" sz="1400" i="1" baseline="-25000">
                <a:cs typeface="Arial" charset="0"/>
              </a:rPr>
              <a:t>KPC</a:t>
            </a:r>
            <a:r>
              <a:rPr lang="en-US" altLang="en-US" sz="1400">
                <a:cs typeface="Arial" charset="0"/>
              </a:rPr>
              <a:t> PCR </a:t>
            </a:r>
            <a:r>
              <a:rPr lang="en-US" altLang="en-US" sz="1400" baseline="-25000"/>
              <a:t> </a:t>
            </a:r>
          </a:p>
          <a:p>
            <a:pPr lvl="1" algn="just" eaLnBrk="1" hangingPunct="1">
              <a:buFontTx/>
              <a:buChar char="•"/>
            </a:pPr>
            <a:r>
              <a:rPr lang="en-US" altLang="en-US" sz="1400">
                <a:cs typeface="Arial" charset="0"/>
              </a:rPr>
              <a:t>Forward primer 5’-TCTGGACCGCTGGGAGCTGG-3’ </a:t>
            </a:r>
          </a:p>
          <a:p>
            <a:pPr lvl="1" algn="just" eaLnBrk="1" hangingPunct="1">
              <a:buFontTx/>
              <a:buChar char="•"/>
            </a:pPr>
            <a:r>
              <a:rPr lang="en-US" altLang="en-US" sz="1400">
                <a:cs typeface="Arial" charset="0"/>
              </a:rPr>
              <a:t>Reverse primer 5’-TGCCCGTTGACGCCCAATCC-3’</a:t>
            </a:r>
          </a:p>
          <a:p>
            <a:pPr lvl="1" algn="just" eaLnBrk="1" hangingPunct="1">
              <a:buFontTx/>
              <a:buChar char="•"/>
            </a:pPr>
            <a:r>
              <a:rPr lang="en-US" altLang="en-US" sz="1400">
                <a:cs typeface="Arial" charset="0"/>
              </a:rPr>
              <a:t>Probe 5’FAM-CGCGCGCCGTGACGGAAAGC-TAMRA3’</a:t>
            </a:r>
          </a:p>
        </p:txBody>
      </p:sp>
      <p:grpSp>
        <p:nvGrpSpPr>
          <p:cNvPr id="25604" name="Group 10214"/>
          <p:cNvGrpSpPr>
            <a:grpSpLocks/>
          </p:cNvGrpSpPr>
          <p:nvPr/>
        </p:nvGrpSpPr>
        <p:grpSpPr bwMode="auto">
          <a:xfrm>
            <a:off x="5715000" y="2636838"/>
            <a:ext cx="3200400" cy="2895600"/>
            <a:chOff x="13920" y="6141"/>
            <a:chExt cx="3409" cy="2358"/>
          </a:xfrm>
        </p:grpSpPr>
        <p:grpSp>
          <p:nvGrpSpPr>
            <p:cNvPr id="25614" name="Group 10186"/>
            <p:cNvGrpSpPr>
              <a:grpSpLocks/>
            </p:cNvGrpSpPr>
            <p:nvPr/>
          </p:nvGrpSpPr>
          <p:grpSpPr bwMode="auto">
            <a:xfrm>
              <a:off x="13920" y="6141"/>
              <a:ext cx="3409" cy="2358"/>
              <a:chOff x="13920" y="5700"/>
              <a:chExt cx="3409" cy="2211"/>
            </a:xfrm>
          </p:grpSpPr>
          <p:sp>
            <p:nvSpPr>
              <p:cNvPr id="25624" name="Rectangle 10184"/>
              <p:cNvSpPr>
                <a:spLocks noChangeArrowheads="1"/>
              </p:cNvSpPr>
              <p:nvPr/>
            </p:nvSpPr>
            <p:spPr bwMode="auto">
              <a:xfrm>
                <a:off x="13920" y="5700"/>
                <a:ext cx="3409" cy="221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pic>
            <p:nvPicPr>
              <p:cNvPr id="25625" name="Picture 10174" descr="jmc kpc gel better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26" r="7826" b="14493"/>
              <a:stretch>
                <a:fillRect/>
              </a:stretch>
            </p:blipFill>
            <p:spPr bwMode="auto">
              <a:xfrm>
                <a:off x="14407" y="5758"/>
                <a:ext cx="2874" cy="2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615" name="Text Box 10187"/>
            <p:cNvSpPr txBox="1">
              <a:spLocks noChangeArrowheads="1"/>
            </p:cNvSpPr>
            <p:nvPr/>
          </p:nvSpPr>
          <p:spPr bwMode="auto">
            <a:xfrm>
              <a:off x="13948" y="6785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Times New Roman" pitchFamily="18" charset="0"/>
                </a:rPr>
                <a:t>603</a:t>
              </a:r>
            </a:p>
          </p:txBody>
        </p:sp>
        <p:sp>
          <p:nvSpPr>
            <p:cNvPr id="25616" name="Line 10188"/>
            <p:cNvSpPr>
              <a:spLocks noChangeShapeType="1"/>
            </p:cNvSpPr>
            <p:nvPr/>
          </p:nvSpPr>
          <p:spPr bwMode="auto">
            <a:xfrm flipH="1">
              <a:off x="14292" y="6912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Text Box 10189"/>
            <p:cNvSpPr txBox="1">
              <a:spLocks noChangeArrowheads="1"/>
            </p:cNvSpPr>
            <p:nvPr/>
          </p:nvSpPr>
          <p:spPr bwMode="auto">
            <a:xfrm>
              <a:off x="13948" y="7277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Times New Roman" pitchFamily="18" charset="0"/>
                </a:rPr>
                <a:t>310</a:t>
              </a:r>
            </a:p>
          </p:txBody>
        </p:sp>
        <p:sp>
          <p:nvSpPr>
            <p:cNvPr id="25618" name="Line 10190"/>
            <p:cNvSpPr>
              <a:spLocks noChangeShapeType="1"/>
            </p:cNvSpPr>
            <p:nvPr/>
          </p:nvSpPr>
          <p:spPr bwMode="auto">
            <a:xfrm flipH="1">
              <a:off x="14292" y="7402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Text Box 10194"/>
            <p:cNvSpPr txBox="1">
              <a:spLocks noChangeArrowheads="1"/>
            </p:cNvSpPr>
            <p:nvPr/>
          </p:nvSpPr>
          <p:spPr bwMode="auto">
            <a:xfrm>
              <a:off x="13948" y="8045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Times New Roman" pitchFamily="18" charset="0"/>
                </a:rPr>
                <a:t>118</a:t>
              </a:r>
            </a:p>
          </p:txBody>
        </p:sp>
        <p:sp>
          <p:nvSpPr>
            <p:cNvPr id="25620" name="Line 10195"/>
            <p:cNvSpPr>
              <a:spLocks noChangeShapeType="1"/>
            </p:cNvSpPr>
            <p:nvPr/>
          </p:nvSpPr>
          <p:spPr bwMode="auto">
            <a:xfrm flipH="1">
              <a:off x="14292" y="8170"/>
              <a:ext cx="1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Rectangle 10211"/>
            <p:cNvSpPr>
              <a:spLocks noChangeArrowheads="1"/>
            </p:cNvSpPr>
            <p:nvPr/>
          </p:nvSpPr>
          <p:spPr bwMode="auto">
            <a:xfrm>
              <a:off x="15840" y="7181"/>
              <a:ext cx="720" cy="230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2" name="Line 10212"/>
            <p:cNvSpPr>
              <a:spLocks noChangeShapeType="1"/>
            </p:cNvSpPr>
            <p:nvPr/>
          </p:nvSpPr>
          <p:spPr bwMode="auto">
            <a:xfrm flipH="1">
              <a:off x="15600" y="7488"/>
              <a:ext cx="175" cy="17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Text Box 10213"/>
            <p:cNvSpPr txBox="1">
              <a:spLocks noChangeArrowheads="1"/>
            </p:cNvSpPr>
            <p:nvPr/>
          </p:nvSpPr>
          <p:spPr bwMode="auto">
            <a:xfrm>
              <a:off x="14993" y="7680"/>
              <a:ext cx="2329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5087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508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FFFF00"/>
                  </a:solidFill>
                  <a:latin typeface="Times New Roman" pitchFamily="18" charset="0"/>
                </a:rPr>
                <a:t>KPC-1 and KPC-2 have </a:t>
              </a:r>
            </a:p>
            <a:p>
              <a:pPr eaLnBrk="1" hangingPunct="1"/>
              <a:r>
                <a:rPr lang="en-US" altLang="en-US" sz="1400" b="1">
                  <a:solidFill>
                    <a:srgbClr val="FFFF00"/>
                  </a:solidFill>
                  <a:latin typeface="Times New Roman" pitchFamily="18" charset="0"/>
                </a:rPr>
                <a:t>identical digestion pattern</a:t>
              </a:r>
            </a:p>
          </p:txBody>
        </p:sp>
      </p:grpSp>
      <p:sp>
        <p:nvSpPr>
          <p:cNvPr id="25605" name="Rectangle 25"/>
          <p:cNvSpPr>
            <a:spLocks noChangeArrowheads="1"/>
          </p:cNvSpPr>
          <p:nvPr/>
        </p:nvSpPr>
        <p:spPr bwMode="auto">
          <a:xfrm rot="-5400000">
            <a:off x="6180932" y="31615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1 (U)</a:t>
            </a:r>
          </a:p>
        </p:txBody>
      </p:sp>
      <p:sp>
        <p:nvSpPr>
          <p:cNvPr id="25606" name="Rectangle 26"/>
          <p:cNvSpPr>
            <a:spLocks noChangeArrowheads="1"/>
          </p:cNvSpPr>
          <p:nvPr/>
        </p:nvSpPr>
        <p:spPr bwMode="auto">
          <a:xfrm rot="-5400000">
            <a:off x="6866732" y="31615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3 (U)</a:t>
            </a:r>
          </a:p>
        </p:txBody>
      </p:sp>
      <p:sp>
        <p:nvSpPr>
          <p:cNvPr id="25607" name="Rectangle 27"/>
          <p:cNvSpPr>
            <a:spLocks noChangeArrowheads="1"/>
          </p:cNvSpPr>
          <p:nvPr/>
        </p:nvSpPr>
        <p:spPr bwMode="auto">
          <a:xfrm rot="-5400000">
            <a:off x="6561932" y="31615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2 (U)</a:t>
            </a:r>
          </a:p>
        </p:txBody>
      </p:sp>
      <p:sp>
        <p:nvSpPr>
          <p:cNvPr id="25608" name="Rectangle 28"/>
          <p:cNvSpPr>
            <a:spLocks noChangeArrowheads="1"/>
          </p:cNvSpPr>
          <p:nvPr/>
        </p:nvSpPr>
        <p:spPr bwMode="auto">
          <a:xfrm rot="-5400000">
            <a:off x="7247732" y="32377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1 (C)</a:t>
            </a:r>
          </a:p>
        </p:txBody>
      </p:sp>
      <p:sp>
        <p:nvSpPr>
          <p:cNvPr id="25609" name="Rectangle 29"/>
          <p:cNvSpPr>
            <a:spLocks noChangeArrowheads="1"/>
          </p:cNvSpPr>
          <p:nvPr/>
        </p:nvSpPr>
        <p:spPr bwMode="auto">
          <a:xfrm rot="-5400000">
            <a:off x="7552532" y="32377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2 (C)</a:t>
            </a:r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 rot="-5400000">
            <a:off x="7857332" y="339010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50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0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0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CCFFFF"/>
                </a:solidFill>
                <a:cs typeface="Arial" charset="0"/>
              </a:rPr>
              <a:t>KPC – 3 (C)</a:t>
            </a:r>
          </a:p>
        </p:txBody>
      </p:sp>
      <p:sp>
        <p:nvSpPr>
          <p:cNvPr id="25611" name="Rectangle 31"/>
          <p:cNvSpPr>
            <a:spLocks noChangeArrowheads="1"/>
          </p:cNvSpPr>
          <p:nvPr/>
        </p:nvSpPr>
        <p:spPr bwMode="auto">
          <a:xfrm>
            <a:off x="5867400" y="2255838"/>
            <a:ext cx="28956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cs typeface="Arial" charset="0"/>
              </a:rPr>
              <a:t>KPC Isoenzyme Differentiation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460375" y="381000"/>
            <a:ext cx="83788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r>
              <a:rPr lang="en-US" sz="3600" dirty="0" smtClean="0">
                <a:latin typeface="+mj-lt"/>
                <a:ea typeface="ＭＳ Ｐゴシック" pitchFamily="34" charset="-128"/>
                <a:cs typeface="+mj-cs"/>
              </a:rPr>
              <a:t>Confirming </a:t>
            </a:r>
            <a:r>
              <a:rPr lang="en-US" sz="3600" dirty="0" err="1" smtClean="0">
                <a:latin typeface="+mj-lt"/>
                <a:ea typeface="ＭＳ Ｐゴシック" pitchFamily="34" charset="-128"/>
                <a:cs typeface="+mj-cs"/>
              </a:rPr>
              <a:t>carbapemase</a:t>
            </a:r>
            <a:r>
              <a:rPr lang="en-US" sz="3600" dirty="0" smtClean="0">
                <a:latin typeface="+mj-lt"/>
                <a:ea typeface="ＭＳ Ｐゴシック" pitchFamily="34" charset="-128"/>
                <a:cs typeface="+mj-cs"/>
              </a:rPr>
              <a:t> by molecular detection methods</a:t>
            </a:r>
            <a:endParaRPr lang="en-US" sz="3600" dirty="0"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25613" name="Text Box 58"/>
          <p:cNvSpPr txBox="1">
            <a:spLocks noChangeArrowheads="1"/>
          </p:cNvSpPr>
          <p:nvPr/>
        </p:nvSpPr>
        <p:spPr bwMode="auto">
          <a:xfrm>
            <a:off x="3849688" y="6172200"/>
            <a:ext cx="5218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itchFamily="18" charset="0"/>
              </a:rPr>
              <a:t>Slide courtesy of Dr. Eileen Burd, Emory University Hospital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523977601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2971800"/>
          <a:ext cx="8113318" cy="327660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52600"/>
                <a:gridCol w="860156"/>
                <a:gridCol w="870919"/>
                <a:gridCol w="1029267"/>
                <a:gridCol w="396162"/>
                <a:gridCol w="1187326"/>
                <a:gridCol w="1015676"/>
                <a:gridCol w="1001212"/>
              </a:tblGrid>
              <a:tr h="468086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Old Breakpoints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  <a:r>
                        <a:rPr lang="en-US" sz="2200" baseline="0" dirty="0" smtClean="0">
                          <a:solidFill>
                            <a:schemeClr val="accent6"/>
                          </a:solidFill>
                        </a:rPr>
                        <a:t> Breakpoints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MIC (µg/ml)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MIC (µg/ml)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8086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accent6"/>
                          </a:solidFill>
                        </a:rPr>
                        <a:t>Eratpenem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≤0.5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accent6"/>
                          </a:solidFill>
                        </a:rPr>
                        <a:t>Imipenem</a:t>
                      </a:r>
                      <a:endParaRPr lang="en-US" sz="2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accent6"/>
                          </a:solidFill>
                        </a:rPr>
                        <a:t>Meropenem</a:t>
                      </a:r>
                      <a:endParaRPr lang="en-US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16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accent6"/>
                          </a:solidFill>
                        </a:rPr>
                        <a:t>Doripenem</a:t>
                      </a:r>
                      <a:endParaRPr lang="en-US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--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--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--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≤1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6"/>
                          </a:solidFill>
                        </a:rPr>
                        <a:t>≥ 4</a:t>
                      </a:r>
                      <a:endParaRPr lang="en-US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6627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b="1" smtClean="0">
                <a:ea typeface="ＭＳ Ｐゴシック" pitchFamily="-110" charset="-128"/>
              </a:rPr>
              <a:t>Changes in defining carbapenem susceptibility  (2010-2012)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>
                <a:solidFill>
                  <a:schemeClr val="bg2"/>
                </a:solidFill>
                <a:latin typeface="Myriad Web Pro" charset="0"/>
              </a:rPr>
              <a:t>Changing the MICs  will redefine susceptibility of bacteria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>
                <a:solidFill>
                  <a:schemeClr val="bg2"/>
                </a:solidFill>
                <a:latin typeface="Myriad Web Pro" charset="0"/>
              </a:rPr>
              <a:t>From a laboratory testing perspective, lowering the MIC that defines  “susceptible” should increase  identification of resistance</a:t>
            </a:r>
          </a:p>
        </p:txBody>
      </p:sp>
    </p:spTree>
    <p:extLst>
      <p:ext uri="{BB962C8B-B14F-4D97-AF65-F5344CB8AC3E}">
        <p14:creationId xmlns:p14="http://schemas.microsoft.com/office/powerpoint/2010/main" val="29425598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04800"/>
            <a:ext cx="838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What does it all mean??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28600" y="1143000"/>
            <a:ext cx="8610600" cy="502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Many mechanisms can cause carbapenem-resistance in gram-negative bacteria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Microbiology labs may use different strategies for detecting carbapenem-resistance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200" dirty="0"/>
              <a:t>Reliable detection may vary by testing method being used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Labs may NOT do the additional confirmatory testing to determine if resistance is from a </a:t>
            </a:r>
            <a:r>
              <a:rPr lang="en-US" altLang="en-US" sz="2400" dirty="0" err="1" smtClean="0"/>
              <a:t>carbapenemase</a:t>
            </a:r>
            <a:endParaRPr lang="en-US" altLang="en-US" sz="2400" dirty="0" smtClean="0"/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200" dirty="0"/>
              <a:t>Requires additional knowledge, supplies/resources, time and technology </a:t>
            </a:r>
          </a:p>
          <a:p>
            <a:pPr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Understanding the methods/capacity of your laboratory is a critical step in determining the burden of carbapenem-resistance in your facility</a:t>
            </a:r>
          </a:p>
          <a:p>
            <a:pPr lvl="1"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altLang="en-US" sz="2200" dirty="0"/>
              <a:t>May be over or under-estimated </a:t>
            </a:r>
          </a:p>
        </p:txBody>
      </p:sp>
    </p:spTree>
    <p:extLst>
      <p:ext uri="{BB962C8B-B14F-4D97-AF65-F5344CB8AC3E}">
        <p14:creationId xmlns:p14="http://schemas.microsoft.com/office/powerpoint/2010/main" val="176541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04800"/>
            <a:ext cx="838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Starting the conversation with your lab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28600" y="1143000"/>
            <a:ext cx="8610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Talk with the director of microbiology for your laboratory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Share your interest in understanding the </a:t>
            </a:r>
            <a:r>
              <a:rPr lang="en-US" altLang="en-US" sz="2200" dirty="0" err="1" smtClean="0"/>
              <a:t>carbapenem</a:t>
            </a:r>
            <a:r>
              <a:rPr lang="en-US" altLang="en-US" sz="2200" dirty="0" smtClean="0"/>
              <a:t> resistance in gram-negative bacteria identified in your facility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Ask what methods are used for identification and antibiotic susceptibility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Is it an automated method?  Can they flag  organisms with </a:t>
            </a:r>
            <a:r>
              <a:rPr lang="en-US" altLang="en-US" sz="2200" dirty="0" err="1" smtClean="0"/>
              <a:t>carbapenem</a:t>
            </a:r>
            <a:r>
              <a:rPr lang="en-US" altLang="en-US" sz="2200" dirty="0" smtClean="0"/>
              <a:t>-resistance? 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Ask whether they can to perform “confirmatory” testing for </a:t>
            </a:r>
            <a:r>
              <a:rPr lang="en-US" altLang="en-US" sz="2600" dirty="0" err="1" smtClean="0"/>
              <a:t>carbapenemase</a:t>
            </a:r>
            <a:r>
              <a:rPr lang="en-US" altLang="en-US" sz="2600" dirty="0" smtClean="0"/>
              <a:t>-production (e.g., modified Hodge)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Could this be done if requested?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Discuss a strategy for notifying infection prevention when a </a:t>
            </a:r>
            <a:r>
              <a:rPr lang="en-US" altLang="en-US" sz="2600" dirty="0" err="1" smtClean="0"/>
              <a:t>carbapenem</a:t>
            </a:r>
            <a:r>
              <a:rPr lang="en-US" altLang="en-US" sz="2600" dirty="0" smtClean="0"/>
              <a:t>-resistant bacteria is identified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2043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Participants:</a:t>
            </a:r>
          </a:p>
          <a:p>
            <a:pPr lvl="1"/>
            <a:r>
              <a:rPr lang="en-US" dirty="0" smtClean="0"/>
              <a:t>Submit training sign-in sheets and evaluations to Michelle Nelson at </a:t>
            </a:r>
          </a:p>
          <a:p>
            <a:pPr lvl="2"/>
            <a:r>
              <a:rPr lang="en-US" dirty="0" smtClean="0">
                <a:hlinkClick r:id="rId2"/>
              </a:rPr>
              <a:t>mynelson@dhr.state.ga.us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or </a:t>
            </a:r>
          </a:p>
          <a:p>
            <a:pPr lvl="2"/>
            <a:r>
              <a:rPr lang="en-US" dirty="0"/>
              <a:t>fax to 404-657-2608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5BD9-F0E2-4BB8-967B-41EC21B52EF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Presentation Objectives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304800" y="1295400"/>
            <a:ext cx="8534400" cy="502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800" dirty="0" smtClean="0"/>
              <a:t>Basic terms used in the microbiology lab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800" dirty="0" smtClean="0"/>
              <a:t>Understand carbapenem-resistance in gram-negative bacteria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800" dirty="0" smtClean="0"/>
              <a:t>Describe laboratory testing for carbapenem-resistance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800" dirty="0" smtClean="0"/>
              <a:t>Examine your process for communicating with the laboratory</a:t>
            </a:r>
          </a:p>
          <a:p>
            <a:pPr marL="0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sz="2400" dirty="0" smtClean="0"/>
              <a:t>Disclosure – Dr. Stone is NOT a microbiologist </a:t>
            </a:r>
            <a:endParaRPr lang="en-US" altLang="en-US" sz="2400" dirty="0"/>
          </a:p>
          <a:p>
            <a:pPr marL="0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sz="2400" dirty="0" smtClean="0"/>
              <a:t>Acknowledgement – Dr. </a:t>
            </a:r>
            <a:r>
              <a:rPr lang="en-US" altLang="en-US" sz="2400" dirty="0" err="1" smtClean="0"/>
              <a:t>Burd</a:t>
            </a:r>
            <a:r>
              <a:rPr lang="en-US" altLang="en-US" sz="2400" dirty="0" smtClean="0"/>
              <a:t>, Director of Clinical Microbiology at Emory University Hospital provided content for many of these slides</a:t>
            </a:r>
          </a:p>
        </p:txBody>
      </p:sp>
    </p:spTree>
    <p:extLst>
      <p:ext uri="{BB962C8B-B14F-4D97-AF65-F5344CB8AC3E}">
        <p14:creationId xmlns:p14="http://schemas.microsoft.com/office/powerpoint/2010/main" val="3194974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Microbiology 101: Identification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304800" y="914400"/>
            <a:ext cx="8534400" cy="5562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dirty="0" smtClean="0"/>
              <a:t>Growing the bacteria</a:t>
            </a: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600" dirty="0" smtClean="0"/>
              <a:t>Traditional culture</a:t>
            </a:r>
          </a:p>
          <a:p>
            <a:pPr marL="742950" lvl="2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dirty="0" smtClean="0"/>
              <a:t>Uses gram stain, biochemical reactions for identification</a:t>
            </a:r>
            <a:endParaRPr lang="en-US" altLang="en-US" dirty="0"/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600" dirty="0"/>
              <a:t>Selective culture media</a:t>
            </a:r>
          </a:p>
          <a:p>
            <a:pPr lvl="2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000" dirty="0"/>
              <a:t>Example: </a:t>
            </a:r>
            <a:r>
              <a:rPr lang="en-US" altLang="en-US" sz="2000" dirty="0" err="1"/>
              <a:t>CHROMagar</a:t>
            </a:r>
            <a:endParaRPr lang="en-US" altLang="en-US" sz="2000" dirty="0"/>
          </a:p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dirty="0" smtClean="0"/>
              <a:t>Examining parts of the bacteria </a:t>
            </a: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600" dirty="0"/>
              <a:t>Molecular diagnostic tests</a:t>
            </a:r>
          </a:p>
          <a:p>
            <a:pPr marL="742950" lvl="2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dirty="0" smtClean="0"/>
              <a:t>Identify </a:t>
            </a:r>
            <a:r>
              <a:rPr lang="en-US" altLang="en-US" dirty="0"/>
              <a:t>specific fragments of DNA/RNA of organisms</a:t>
            </a:r>
          </a:p>
          <a:p>
            <a:pPr lvl="2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000" dirty="0" smtClean="0"/>
              <a:t>Nucleic acid amplification tests (NAAT);Polymerase chain reaction (PCR)</a:t>
            </a: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600" dirty="0"/>
              <a:t>Matrix-assisted laser </a:t>
            </a:r>
            <a:r>
              <a:rPr lang="en-US" sz="2600" dirty="0" smtClean="0"/>
              <a:t>desorption/ionization (MALDI-TOF)</a:t>
            </a:r>
            <a:endParaRPr lang="en-US" altLang="en-US" sz="2600" dirty="0"/>
          </a:p>
          <a:p>
            <a:pPr marL="640080" lvl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400" dirty="0" smtClean="0"/>
              <a:t> Very new technology: Uses mass spectrometry to identify bacteria based on weight </a:t>
            </a:r>
            <a:r>
              <a:rPr lang="en-US" altLang="en-US" sz="2400" dirty="0" smtClean="0">
                <a:solidFill>
                  <a:schemeClr val="bg2"/>
                </a:solidFill>
              </a:rPr>
              <a:t>and charge of ions </a:t>
            </a:r>
            <a:endParaRPr lang="en-US" altLang="en-US" sz="2400" dirty="0">
              <a:solidFill>
                <a:schemeClr val="bg2"/>
              </a:solidFill>
            </a:endParaRPr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590800"/>
            <a:ext cx="15049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71214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Microbiology 101: Susceptibility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304800" y="1143000"/>
            <a:ext cx="8534400" cy="5334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dirty="0">
                <a:solidFill>
                  <a:schemeClr val="bg2"/>
                </a:solidFill>
              </a:rPr>
              <a:t>Testing the growth in the presence of antibiotic</a:t>
            </a:r>
          </a:p>
          <a:p>
            <a:pPr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600" dirty="0">
                <a:solidFill>
                  <a:schemeClr val="bg2"/>
                </a:solidFill>
              </a:rPr>
              <a:t>Determining the minimum inhibitory concentration (</a:t>
            </a:r>
            <a:r>
              <a:rPr lang="en-US" altLang="en-US" sz="2600" dirty="0" smtClean="0">
                <a:solidFill>
                  <a:schemeClr val="bg2"/>
                </a:solidFill>
              </a:rPr>
              <a:t>MIC) – lowest amount of drug needed to stop growth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200" dirty="0" smtClean="0">
                <a:solidFill>
                  <a:schemeClr val="bg2"/>
                </a:solidFill>
              </a:rPr>
              <a:t>Broth micro-dilution,       Disk diffusion,                      E-test strips</a:t>
            </a:r>
            <a:endParaRPr lang="en-US" altLang="en-US" sz="1600" dirty="0" smtClean="0">
              <a:solidFill>
                <a:schemeClr val="bg2"/>
              </a:solidFill>
            </a:endParaRPr>
          </a:p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endParaRPr lang="en-US" altLang="en-US" dirty="0" smtClean="0">
              <a:solidFill>
                <a:schemeClr val="bg2"/>
              </a:solidFill>
            </a:endParaRPr>
          </a:p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endParaRPr lang="en-US" altLang="en-US" dirty="0">
              <a:solidFill>
                <a:schemeClr val="bg2"/>
              </a:solidFill>
            </a:endParaRPr>
          </a:p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endParaRPr lang="en-US" altLang="en-US" dirty="0" smtClean="0">
              <a:solidFill>
                <a:schemeClr val="bg2"/>
              </a:solidFill>
            </a:endParaRPr>
          </a:p>
          <a:p>
            <a:pPr marL="0" lvl="1" indent="0">
              <a:buClr>
                <a:schemeClr val="tx1"/>
              </a:buClr>
              <a:buSzPct val="80000"/>
              <a:buFont typeface="Arial" charset="0"/>
              <a:buNone/>
              <a:defRPr/>
            </a:pPr>
            <a:endParaRPr lang="en-US" altLang="en-US" dirty="0" smtClean="0">
              <a:solidFill>
                <a:schemeClr val="bg2"/>
              </a:solidFill>
            </a:endParaRPr>
          </a:p>
          <a:p>
            <a:pPr marL="0" lvl="1" indent="0">
              <a:spcBef>
                <a:spcPts val="1200"/>
              </a:spcBef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</a:rPr>
              <a:t>Identifying resistance </a:t>
            </a:r>
            <a:r>
              <a:rPr lang="en-US" altLang="en-US" dirty="0">
                <a:solidFill>
                  <a:schemeClr val="bg2"/>
                </a:solidFill>
              </a:rPr>
              <a:t>genes</a:t>
            </a:r>
          </a:p>
          <a:p>
            <a:pPr marL="342900" lvl="1" indent="-342900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en-US" altLang="en-US" sz="2600" dirty="0">
                <a:solidFill>
                  <a:schemeClr val="bg2"/>
                </a:solidFill>
              </a:rPr>
              <a:t>Molecular diagnostic tests – detect presence of specific resistance genes </a:t>
            </a:r>
            <a:r>
              <a:rPr lang="en-US" altLang="en-US" sz="2600" dirty="0" smtClean="0">
                <a:solidFill>
                  <a:schemeClr val="bg2"/>
                </a:solidFill>
              </a:rPr>
              <a:t>(NAAT, PCR)</a:t>
            </a:r>
            <a:endParaRPr lang="en-US" altLang="en-US" sz="2600" dirty="0">
              <a:solidFill>
                <a:schemeClr val="bg2"/>
              </a:solidFill>
            </a:endParaRP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en-US" altLang="en-US" sz="2400" dirty="0">
              <a:solidFill>
                <a:schemeClr val="bg2"/>
              </a:solidFill>
            </a:endParaRP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2362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3048000"/>
            <a:ext cx="2532062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0063"/>
            <a:ext cx="19050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867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b="1" smtClean="0"/>
              <a:t>Microbiology 101: Automated testing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304800" y="1143000"/>
            <a:ext cx="85344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sz="2800" dirty="0" smtClean="0"/>
              <a:t>Systems with identification and susceptibility in one platform</a:t>
            </a:r>
          </a:p>
          <a:p>
            <a:pPr lvl="1"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sz="2600" dirty="0" smtClean="0"/>
              <a:t>Special growth panels contain </a:t>
            </a:r>
            <a:r>
              <a:rPr lang="en-US" altLang="en-US" sz="2600" dirty="0" err="1" smtClean="0"/>
              <a:t>biochemicals</a:t>
            </a:r>
            <a:r>
              <a:rPr lang="en-US" altLang="en-US" sz="2600" dirty="0" smtClean="0"/>
              <a:t> for identification and antibiotics for susceptibility testing</a:t>
            </a:r>
          </a:p>
          <a:p>
            <a:pPr lvl="2"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dirty="0" smtClean="0"/>
              <a:t> Bacteria of interest are </a:t>
            </a:r>
            <a:r>
              <a:rPr lang="en-US" altLang="en-US" dirty="0" err="1" smtClean="0"/>
              <a:t>innoculated</a:t>
            </a:r>
            <a:r>
              <a:rPr lang="en-US" altLang="en-US" dirty="0" smtClean="0"/>
              <a:t> onto panels and placed into system</a:t>
            </a:r>
          </a:p>
          <a:p>
            <a:pPr lvl="1"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sz="2600" dirty="0" smtClean="0"/>
              <a:t>Computer will identify organism and susceptibility interpretation </a:t>
            </a:r>
          </a:p>
          <a:p>
            <a:pPr lvl="2"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dirty="0" smtClean="0"/>
              <a:t>Uses pre-programmed algorithms based on growth patterns of bacteria on the panel </a:t>
            </a:r>
          </a:p>
          <a:p>
            <a:pPr lvl="1">
              <a:buClr>
                <a:schemeClr val="tx1"/>
              </a:buClr>
              <a:buSzPct val="80000"/>
              <a:buFont typeface="Wingdings" pitchFamily="-110" charset="2"/>
              <a:buChar char="q"/>
            </a:pPr>
            <a:r>
              <a:rPr lang="en-US" altLang="en-US" sz="2600" dirty="0" smtClean="0"/>
              <a:t>Example systems (trade names): </a:t>
            </a:r>
            <a:r>
              <a:rPr lang="en-US" altLang="en-US" sz="2600" dirty="0" err="1" smtClean="0"/>
              <a:t>Microscan</a:t>
            </a:r>
            <a:r>
              <a:rPr lang="en-US" altLang="en-US" sz="2600" dirty="0" smtClean="0"/>
              <a:t>, Walkaway, VITEK 2, Phoenix, </a:t>
            </a:r>
            <a:r>
              <a:rPr lang="en-US" altLang="en-US" sz="2600" dirty="0" err="1" smtClean="0"/>
              <a:t>Sensititre</a:t>
            </a:r>
            <a:r>
              <a:rPr lang="en-US" altLang="en-US" sz="2600" dirty="0" smtClean="0"/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9583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3400" y="457200"/>
            <a:ext cx="822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sz="3600" b="1" smtClean="0"/>
              <a:t>Mechanisms of antibiotic resistance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sz="half" idx="4294967295"/>
          </p:nvPr>
        </p:nvSpPr>
        <p:spPr bwMode="auto">
          <a:xfrm>
            <a:off x="152400" y="1295400"/>
            <a:ext cx="46482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Production of proteins that destroy antibiotics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Beta-lactamases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err="1" smtClean="0"/>
              <a:t>Cephalosporinases</a:t>
            </a:r>
            <a:endParaRPr lang="en-US" altLang="en-US" sz="2400" dirty="0" smtClean="0"/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err="1" smtClean="0"/>
              <a:t>Carbapenemases</a:t>
            </a:r>
            <a:endParaRPr lang="en-US" altLang="en-US" sz="2400" dirty="0" smtClean="0"/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Change their cell structure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Block s binding and function of antibiotics 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Reduce exposure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Pump antibiotics out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400" dirty="0" smtClean="0"/>
              <a:t>Increase cell barriers to block entry</a:t>
            </a:r>
          </a:p>
        </p:txBody>
      </p:sp>
      <p:pic>
        <p:nvPicPr>
          <p:cNvPr id="10244" name="Picture 5" descr="ResistanceMechanisms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38" y="1630363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548063" y="6169025"/>
            <a:ext cx="5519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+mn-lt"/>
              </a:rPr>
              <a:t>http://bioinfo.bact.wisc.edu/themicrobialworld/bactresanti.html</a:t>
            </a:r>
          </a:p>
        </p:txBody>
      </p:sp>
    </p:spTree>
    <p:extLst>
      <p:ext uri="{BB962C8B-B14F-4D97-AF65-F5344CB8AC3E}">
        <p14:creationId xmlns:p14="http://schemas.microsoft.com/office/powerpoint/2010/main" val="85291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4038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smtClean="0"/>
              <a:t>Case scenario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sz="half" idx="1"/>
          </p:nvPr>
        </p:nvSpPr>
        <p:spPr bwMode="auto">
          <a:xfrm>
            <a:off x="304800" y="1524000"/>
            <a:ext cx="43434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70 year old admitted from hospital to nursing home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Treated with Ceftriaxone for catheter-associated UTI x7 days before transfer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Catheter still in place recently transferred </a:t>
            </a:r>
          </a:p>
          <a:p>
            <a:pPr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600" dirty="0" smtClean="0"/>
              <a:t>Repeat urine culture ordered by MD prior to removing catheter</a:t>
            </a:r>
          </a:p>
          <a:p>
            <a:pPr lvl="1">
              <a:buClr>
                <a:schemeClr val="tx1"/>
              </a:buClr>
              <a:buSzPct val="70000"/>
              <a:buFont typeface="Wingdings" pitchFamily="-110" charset="2"/>
              <a:buChar char="q"/>
            </a:pPr>
            <a:r>
              <a:rPr lang="en-US" altLang="en-US" sz="2200" dirty="0" smtClean="0"/>
              <a:t>Organism: </a:t>
            </a:r>
            <a:r>
              <a:rPr lang="en-US" altLang="en-US" sz="2600" dirty="0" smtClean="0"/>
              <a:t>E. coli, &gt;10</a:t>
            </a:r>
            <a:r>
              <a:rPr lang="en-US" altLang="en-US" sz="2600" baseline="30000" dirty="0" smtClean="0"/>
              <a:t>5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cfu</a:t>
            </a:r>
            <a:endParaRPr lang="en-US" altLang="en-US" sz="2600" dirty="0" smtClean="0"/>
          </a:p>
        </p:txBody>
      </p:sp>
      <p:graphicFrame>
        <p:nvGraphicFramePr>
          <p:cNvPr id="140292" name="Group 4"/>
          <p:cNvGraphicFramePr>
            <a:graphicFrameLocks noGrp="1"/>
          </p:cNvGraphicFramePr>
          <p:nvPr>
            <p:ph type="clipArt" sz="half" idx="2"/>
          </p:nvPr>
        </p:nvGraphicFramePr>
        <p:xfrm>
          <a:off x="4805363" y="504825"/>
          <a:ext cx="4038600" cy="5851776"/>
        </p:xfrm>
        <a:graphic>
          <a:graphicData uri="http://schemas.openxmlformats.org/drawingml/2006/table">
            <a:tbl>
              <a:tblPr/>
              <a:tblGrid>
                <a:gridCol w="2581275"/>
                <a:gridCol w="1457325"/>
              </a:tblGrid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Drug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Result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5000"/>
                        <a:lumOff val="7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Amikacin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Susceptible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Ampicillin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Amp/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Sulbactam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Aztreonam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Cefazolin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Cefepime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Ceftazidime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Ceftriaxone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Cefuroxime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Gentamicin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Susceptible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Levofloxcin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Meropenem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Susceptible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Piperacillin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Tazobactam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-110" charset="0"/>
                        <a:ea typeface="ＭＳ Ｐゴシック" pitchFamily="-11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Tobramycin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Susceptible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Trimethoprim/Sulfa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-110" charset="0"/>
                          <a:ea typeface="ＭＳ Ｐゴシック" pitchFamily="-110" charset="-128"/>
                        </a:rPr>
                        <a:t>Resistant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5990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686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b="1" smtClean="0"/>
              <a:t>Remember the good old days…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4876800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90000"/>
              </a:lnSpc>
              <a:buClr>
                <a:schemeClr val="tx1"/>
              </a:buClr>
              <a:buSzPct val="70000"/>
              <a:buFont typeface="Arial" charset="0"/>
              <a:buNone/>
              <a:defRPr/>
            </a:pPr>
            <a:r>
              <a:rPr lang="en-US" dirty="0" smtClean="0"/>
              <a:t>Cephalosporin resistance in gram-negative bacteria</a:t>
            </a:r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smtClean="0"/>
              <a:t>Some organisms had resistance genes within their chromosomes (Example</a:t>
            </a:r>
            <a:r>
              <a:rPr lang="en-US" sz="2600" dirty="0"/>
              <a:t>:</a:t>
            </a:r>
            <a:r>
              <a:rPr lang="en-US" sz="2600" dirty="0" smtClean="0"/>
              <a:t> </a:t>
            </a:r>
            <a:r>
              <a:rPr lang="en-US" sz="2600" dirty="0" err="1" smtClean="0"/>
              <a:t>AmpC</a:t>
            </a:r>
            <a:r>
              <a:rPr lang="en-US" sz="2600" dirty="0"/>
              <a:t>)</a:t>
            </a:r>
            <a:endParaRPr lang="en-US" sz="2200" dirty="0" smtClean="0"/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 smtClean="0"/>
              <a:t>Bacteria already had the capability  to be resistant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 smtClean="0"/>
              <a:t>Resistance was uncovered with overexpression of the gene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i="1" dirty="0" smtClean="0"/>
              <a:t>Consider in bugs like </a:t>
            </a:r>
            <a:r>
              <a:rPr lang="en-US" sz="2200" i="1" dirty="0" err="1" smtClean="0"/>
              <a:t>Serratia</a:t>
            </a:r>
            <a:r>
              <a:rPr lang="en-US" sz="2200" i="1" dirty="0" smtClean="0"/>
              <a:t>, Pseudomonas, Acinetobacter</a:t>
            </a:r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smtClean="0"/>
              <a:t>Other organisms acquired resistance genes through mobile elements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/>
              <a:t>Example: Extended spectrum Beta-lactamases (ESBLs)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i="1" dirty="0" smtClean="0"/>
              <a:t>Consider in E. Coli, </a:t>
            </a:r>
            <a:r>
              <a:rPr lang="en-US" sz="2200" i="1" dirty="0" err="1" smtClean="0"/>
              <a:t>Klebsiella</a:t>
            </a:r>
            <a:endParaRPr lang="en-US" sz="2200" i="1" dirty="0"/>
          </a:p>
          <a:p>
            <a:pPr marL="342900" lvl="1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600" dirty="0" smtClean="0"/>
              <a:t>Now we see both types of cephalosporin-resistance expressed in different bacteria</a:t>
            </a:r>
          </a:p>
          <a:p>
            <a:pPr marL="742950" lvl="2" indent="-342900">
              <a:lnSpc>
                <a:spcPct val="90000"/>
              </a:lnSpc>
              <a:buClr>
                <a:schemeClr val="tx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200" dirty="0" smtClean="0"/>
              <a:t>Does mechanism of resistance  matter?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247249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 the Trai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 the Trainer Template</Template>
  <TotalTime>7</TotalTime>
  <Words>1675</Words>
  <Application>Microsoft Office PowerPoint</Application>
  <PresentationFormat>On-screen Show (4:3)</PresentationFormat>
  <Paragraphs>401</Paragraphs>
  <Slides>26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Train the Trainer Template</vt:lpstr>
      <vt:lpstr>Custom Design</vt:lpstr>
      <vt:lpstr>Chart</vt:lpstr>
      <vt:lpstr>Train-the-Trainer Interacting with your laboratory colleagues   </vt:lpstr>
      <vt:lpstr>Interacting with your laboratory colleagues</vt:lpstr>
      <vt:lpstr>Presentation Objectives</vt:lpstr>
      <vt:lpstr>Microbiology 101: Identification</vt:lpstr>
      <vt:lpstr>Microbiology 101: Susceptibility</vt:lpstr>
      <vt:lpstr>Microbiology 101: Automated testing</vt:lpstr>
      <vt:lpstr>Mechanisms of antibiotic resistance</vt:lpstr>
      <vt:lpstr>Case scenario</vt:lpstr>
      <vt:lpstr>Remember the good old days…</vt:lpstr>
      <vt:lpstr>Changes in defining cephalosporin susceptibility  (2010)</vt:lpstr>
      <vt:lpstr>Case scenario #2</vt:lpstr>
      <vt:lpstr>Carbapenem-resistance in gram-negative bacteria</vt:lpstr>
      <vt:lpstr>Carbapenem-resistance: Mechanisms</vt:lpstr>
      <vt:lpstr>Types of carbapenemases</vt:lpstr>
      <vt:lpstr>Why focus on carbapenemases?</vt:lpstr>
      <vt:lpstr>Can laboratories identify carbapenemases?</vt:lpstr>
      <vt:lpstr>PowerPoint Presentation</vt:lpstr>
      <vt:lpstr>PowerPoint Presentation</vt:lpstr>
      <vt:lpstr>PowerPoint Presentation</vt:lpstr>
      <vt:lpstr>Can Carbapenem Susceptibility of “I” or “R” detect KPC-producers?</vt:lpstr>
      <vt:lpstr>Confirming carbapenemase by growth: Modified Hodge test</vt:lpstr>
      <vt:lpstr>PowerPoint Presentation</vt:lpstr>
      <vt:lpstr>Changes in defining carbapenem susceptibility  (2010-2012)</vt:lpstr>
      <vt:lpstr>What does it all mean??</vt:lpstr>
      <vt:lpstr>Starting the conversation with your lab</vt:lpstr>
      <vt:lpstr>Training Wrap-up</vt:lpstr>
    </vt:vector>
  </TitlesOfParts>
  <Company>Georgia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Train-the-Trainer Interacting with your laboratory colleagues</dc:title>
  <dc:creator>Michelle Nelson</dc:creator>
  <cp:lastModifiedBy>Michelle Nelson</cp:lastModifiedBy>
  <cp:revision>2</cp:revision>
  <dcterms:created xsi:type="dcterms:W3CDTF">2014-03-19T20:04:58Z</dcterms:created>
  <dcterms:modified xsi:type="dcterms:W3CDTF">2014-03-19T20:12:54Z</dcterms:modified>
</cp:coreProperties>
</file>