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7"/>
  </p:notesMasterIdLst>
  <p:sldIdLst>
    <p:sldId id="256" r:id="rId2"/>
    <p:sldId id="261" r:id="rId3"/>
    <p:sldId id="263" r:id="rId4"/>
    <p:sldId id="264" r:id="rId5"/>
    <p:sldId id="265" r:id="rId6"/>
    <p:sldId id="266" r:id="rId7"/>
    <p:sldId id="280"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5" r:id="rId34"/>
    <p:sldId id="297" r:id="rId35"/>
    <p:sldId id="293"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42" autoAdjust="0"/>
  </p:normalViewPr>
  <p:slideViewPr>
    <p:cSldViewPr>
      <p:cViewPr varScale="1">
        <p:scale>
          <a:sx n="45" d="100"/>
          <a:sy n="45" d="100"/>
        </p:scale>
        <p:origin x="-1944"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75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rmwillis\Desktop\2011%20GIS\2010%20graphs%20and%20charts%20(version%203x).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AngAx val="1"/>
    </c:view3D>
    <c:sideWall>
      <c:spPr>
        <a:gradFill>
          <a:gsLst>
            <a:gs pos="0">
              <a:srgbClr val="FFFFFF"/>
            </a:gs>
            <a:gs pos="50000">
              <a:srgbClr val="BBE0E3">
                <a:tint val="44500"/>
                <a:satMod val="160000"/>
              </a:srgbClr>
            </a:gs>
            <a:gs pos="100000">
              <a:srgbClr val="BBE0E3">
                <a:tint val="23500"/>
                <a:satMod val="160000"/>
              </a:srgbClr>
            </a:gs>
          </a:gsLst>
          <a:lin ang="5400000" scaled="0"/>
        </a:gradFill>
      </c:spPr>
    </c:sideWall>
    <c:backWall>
      <c:spPr>
        <a:gradFill>
          <a:gsLst>
            <a:gs pos="0">
              <a:srgbClr val="FFFFFF"/>
            </a:gs>
            <a:gs pos="50000">
              <a:srgbClr val="BBE0E3">
                <a:tint val="44500"/>
                <a:satMod val="160000"/>
              </a:srgbClr>
            </a:gs>
            <a:gs pos="100000">
              <a:srgbClr val="BBE0E3">
                <a:tint val="23500"/>
                <a:satMod val="160000"/>
              </a:srgbClr>
            </a:gs>
          </a:gsLst>
          <a:lin ang="5400000" scaled="0"/>
        </a:gradFill>
      </c:spPr>
    </c:backWall>
    <c:plotArea>
      <c:layout/>
      <c:bar3DChart>
        <c:barDir val="col"/>
        <c:grouping val="clustered"/>
        <c:ser>
          <c:idx val="0"/>
          <c:order val="0"/>
          <c:tx>
            <c:strRef>
              <c:f>Sheet2!$B$3</c:f>
              <c:strCache>
                <c:ptCount val="1"/>
                <c:pt idx="0">
                  <c:v>3+Hib</c:v>
                </c:pt>
              </c:strCache>
            </c:strRef>
          </c:tx>
          <c:spPr>
            <a:solidFill>
              <a:srgbClr val="333399">
                <a:lumMod val="40000"/>
                <a:lumOff val="60000"/>
              </a:srgbClr>
            </a:solidFill>
          </c:spPr>
          <c:cat>
            <c:strRef>
              <c:f>Sheet2!$A$4:$A$10</c:f>
              <c:strCache>
                <c:ptCount val="7"/>
                <c:pt idx="0">
                  <c:v>US National</c:v>
                </c:pt>
                <c:pt idx="1">
                  <c:v>Alabama</c:v>
                </c:pt>
                <c:pt idx="2">
                  <c:v>Florida</c:v>
                </c:pt>
                <c:pt idx="3">
                  <c:v>Georgia</c:v>
                </c:pt>
                <c:pt idx="4">
                  <c:v>Tennessee</c:v>
                </c:pt>
                <c:pt idx="5">
                  <c:v>South Carolina</c:v>
                </c:pt>
                <c:pt idx="6">
                  <c:v>North Carolina</c:v>
                </c:pt>
              </c:strCache>
            </c:strRef>
          </c:cat>
          <c:val>
            <c:numRef>
              <c:f>Sheet2!$B$4:$B$10</c:f>
              <c:numCache>
                <c:formatCode>General</c:formatCode>
                <c:ptCount val="7"/>
                <c:pt idx="0">
                  <c:v>90.4</c:v>
                </c:pt>
                <c:pt idx="1">
                  <c:v>94.2</c:v>
                </c:pt>
                <c:pt idx="2">
                  <c:v>94.3</c:v>
                </c:pt>
                <c:pt idx="3">
                  <c:v>87.3</c:v>
                </c:pt>
                <c:pt idx="4">
                  <c:v>92.7</c:v>
                </c:pt>
                <c:pt idx="5">
                  <c:v>91.4</c:v>
                </c:pt>
                <c:pt idx="6">
                  <c:v>87.6</c:v>
                </c:pt>
              </c:numCache>
            </c:numRef>
          </c:val>
        </c:ser>
        <c:ser>
          <c:idx val="1"/>
          <c:order val="1"/>
          <c:tx>
            <c:strRef>
              <c:f>Sheet2!$C$3</c:f>
              <c:strCache>
                <c:ptCount val="1"/>
                <c:pt idx="0">
                  <c:v>Hib-PS</c:v>
                </c:pt>
              </c:strCache>
            </c:strRef>
          </c:tx>
          <c:cat>
            <c:strRef>
              <c:f>Sheet2!$A$4:$A$10</c:f>
              <c:strCache>
                <c:ptCount val="7"/>
                <c:pt idx="0">
                  <c:v>US National</c:v>
                </c:pt>
                <c:pt idx="1">
                  <c:v>Alabama</c:v>
                </c:pt>
                <c:pt idx="2">
                  <c:v>Florida</c:v>
                </c:pt>
                <c:pt idx="3">
                  <c:v>Georgia</c:v>
                </c:pt>
                <c:pt idx="4">
                  <c:v>Tennessee</c:v>
                </c:pt>
                <c:pt idx="5">
                  <c:v>South Carolina</c:v>
                </c:pt>
                <c:pt idx="6">
                  <c:v>North Carolina</c:v>
                </c:pt>
              </c:strCache>
            </c:strRef>
          </c:cat>
          <c:val>
            <c:numRef>
              <c:f>Sheet2!$C$4:$C$10</c:f>
              <c:numCache>
                <c:formatCode>General</c:formatCode>
                <c:ptCount val="7"/>
                <c:pt idx="0">
                  <c:v>92.2</c:v>
                </c:pt>
                <c:pt idx="1">
                  <c:v>96.4</c:v>
                </c:pt>
                <c:pt idx="2">
                  <c:v>94.3</c:v>
                </c:pt>
                <c:pt idx="3">
                  <c:v>90.4</c:v>
                </c:pt>
                <c:pt idx="4">
                  <c:v>93.7</c:v>
                </c:pt>
                <c:pt idx="5">
                  <c:v>93</c:v>
                </c:pt>
                <c:pt idx="6">
                  <c:v>92.9</c:v>
                </c:pt>
              </c:numCache>
            </c:numRef>
          </c:val>
        </c:ser>
        <c:ser>
          <c:idx val="2"/>
          <c:order val="2"/>
          <c:tx>
            <c:strRef>
              <c:f>Sheet2!$D$3</c:f>
              <c:strCache>
                <c:ptCount val="1"/>
                <c:pt idx="0">
                  <c:v>Hib-FS</c:v>
                </c:pt>
              </c:strCache>
            </c:strRef>
          </c:tx>
          <c:spPr>
            <a:solidFill>
              <a:srgbClr val="808080">
                <a:lumMod val="75000"/>
              </a:srgbClr>
            </a:solidFill>
          </c:spPr>
          <c:cat>
            <c:strRef>
              <c:f>Sheet2!$A$4:$A$10</c:f>
              <c:strCache>
                <c:ptCount val="7"/>
                <c:pt idx="0">
                  <c:v>US National</c:v>
                </c:pt>
                <c:pt idx="1">
                  <c:v>Alabama</c:v>
                </c:pt>
                <c:pt idx="2">
                  <c:v>Florida</c:v>
                </c:pt>
                <c:pt idx="3">
                  <c:v>Georgia</c:v>
                </c:pt>
                <c:pt idx="4">
                  <c:v>Tennessee</c:v>
                </c:pt>
                <c:pt idx="5">
                  <c:v>South Carolina</c:v>
                </c:pt>
                <c:pt idx="6">
                  <c:v>North Carolina</c:v>
                </c:pt>
              </c:strCache>
            </c:strRef>
          </c:cat>
          <c:val>
            <c:numRef>
              <c:f>Sheet2!$D$4:$D$10</c:f>
              <c:numCache>
                <c:formatCode>General</c:formatCode>
                <c:ptCount val="7"/>
                <c:pt idx="0">
                  <c:v>66.8</c:v>
                </c:pt>
                <c:pt idx="1">
                  <c:v>68.8</c:v>
                </c:pt>
                <c:pt idx="2">
                  <c:v>76</c:v>
                </c:pt>
                <c:pt idx="3">
                  <c:v>59.7</c:v>
                </c:pt>
                <c:pt idx="4">
                  <c:v>71.2</c:v>
                </c:pt>
                <c:pt idx="5">
                  <c:v>62.6</c:v>
                </c:pt>
                <c:pt idx="6">
                  <c:v>59.9</c:v>
                </c:pt>
              </c:numCache>
            </c:numRef>
          </c:val>
        </c:ser>
        <c:ser>
          <c:idx val="3"/>
          <c:order val="3"/>
          <c:tx>
            <c:strRef>
              <c:f>Sheet2!$E$3</c:f>
              <c:strCache>
                <c:ptCount val="1"/>
                <c:pt idx="0">
                  <c:v>Hep B Birth dose</c:v>
                </c:pt>
              </c:strCache>
            </c:strRef>
          </c:tx>
          <c:cat>
            <c:strRef>
              <c:f>Sheet2!$A$4:$A$10</c:f>
              <c:strCache>
                <c:ptCount val="7"/>
                <c:pt idx="0">
                  <c:v>US National</c:v>
                </c:pt>
                <c:pt idx="1">
                  <c:v>Alabama</c:v>
                </c:pt>
                <c:pt idx="2">
                  <c:v>Florida</c:v>
                </c:pt>
                <c:pt idx="3">
                  <c:v>Georgia</c:v>
                </c:pt>
                <c:pt idx="4">
                  <c:v>Tennessee</c:v>
                </c:pt>
                <c:pt idx="5">
                  <c:v>South Carolina</c:v>
                </c:pt>
                <c:pt idx="6">
                  <c:v>North Carolina</c:v>
                </c:pt>
              </c:strCache>
            </c:strRef>
          </c:cat>
          <c:val>
            <c:numRef>
              <c:f>Sheet2!$E$4:$E$10</c:f>
              <c:numCache>
                <c:formatCode>General</c:formatCode>
                <c:ptCount val="7"/>
                <c:pt idx="0">
                  <c:v>64.099999999999994</c:v>
                </c:pt>
                <c:pt idx="1">
                  <c:v>70.7</c:v>
                </c:pt>
                <c:pt idx="2">
                  <c:v>52.3</c:v>
                </c:pt>
                <c:pt idx="3">
                  <c:v>74.900000000000006</c:v>
                </c:pt>
                <c:pt idx="4">
                  <c:v>55.3</c:v>
                </c:pt>
                <c:pt idx="5">
                  <c:v>67.400000000000006</c:v>
                </c:pt>
                <c:pt idx="6">
                  <c:v>75</c:v>
                </c:pt>
              </c:numCache>
            </c:numRef>
          </c:val>
        </c:ser>
        <c:ser>
          <c:idx val="4"/>
          <c:order val="4"/>
          <c:tx>
            <c:strRef>
              <c:f>Sheet2!$F$3</c:f>
              <c:strCache>
                <c:ptCount val="1"/>
                <c:pt idx="0">
                  <c:v>4:3:1:3:3:1:4</c:v>
                </c:pt>
              </c:strCache>
            </c:strRef>
          </c:tx>
          <c:spPr>
            <a:solidFill>
              <a:srgbClr val="BBE0E3">
                <a:lumMod val="50000"/>
              </a:srgbClr>
            </a:solidFill>
          </c:spPr>
          <c:cat>
            <c:strRef>
              <c:f>Sheet2!$A$4:$A$10</c:f>
              <c:strCache>
                <c:ptCount val="7"/>
                <c:pt idx="0">
                  <c:v>US National</c:v>
                </c:pt>
                <c:pt idx="1">
                  <c:v>Alabama</c:v>
                </c:pt>
                <c:pt idx="2">
                  <c:v>Florida</c:v>
                </c:pt>
                <c:pt idx="3">
                  <c:v>Georgia</c:v>
                </c:pt>
                <c:pt idx="4">
                  <c:v>Tennessee</c:v>
                </c:pt>
                <c:pt idx="5">
                  <c:v>South Carolina</c:v>
                </c:pt>
                <c:pt idx="6">
                  <c:v>North Carolina</c:v>
                </c:pt>
              </c:strCache>
            </c:strRef>
          </c:cat>
          <c:val>
            <c:numRef>
              <c:f>Sheet2!$F$4:$F$10</c:f>
              <c:numCache>
                <c:formatCode>General</c:formatCode>
                <c:ptCount val="7"/>
                <c:pt idx="0">
                  <c:v>71.5</c:v>
                </c:pt>
                <c:pt idx="1">
                  <c:v>71.900000000000006</c:v>
                </c:pt>
                <c:pt idx="2">
                  <c:v>79.900000000000006</c:v>
                </c:pt>
                <c:pt idx="3">
                  <c:v>69.3</c:v>
                </c:pt>
                <c:pt idx="4">
                  <c:v>77.2</c:v>
                </c:pt>
                <c:pt idx="5">
                  <c:v>74.7</c:v>
                </c:pt>
                <c:pt idx="6">
                  <c:v>75.8</c:v>
                </c:pt>
              </c:numCache>
            </c:numRef>
          </c:val>
        </c:ser>
        <c:shape val="box"/>
        <c:axId val="83648896"/>
        <c:axId val="83650432"/>
        <c:axId val="0"/>
      </c:bar3DChart>
      <c:catAx>
        <c:axId val="83648896"/>
        <c:scaling>
          <c:orientation val="minMax"/>
        </c:scaling>
        <c:axPos val="b"/>
        <c:tickLblPos val="nextTo"/>
        <c:crossAx val="83650432"/>
        <c:crosses val="autoZero"/>
        <c:auto val="1"/>
        <c:lblAlgn val="ctr"/>
        <c:lblOffset val="100"/>
      </c:catAx>
      <c:valAx>
        <c:axId val="83650432"/>
        <c:scaling>
          <c:orientation val="minMax"/>
        </c:scaling>
        <c:axPos val="l"/>
        <c:majorGridlines/>
        <c:numFmt formatCode="General" sourceLinked="1"/>
        <c:tickLblPos val="nextTo"/>
        <c:crossAx val="83648896"/>
        <c:crosses val="autoZero"/>
        <c:crossBetween val="between"/>
      </c:valAx>
    </c:plotArea>
    <c:legend>
      <c:legendPos val="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Hesitancy!$A$2</c:f>
              <c:strCache>
                <c:ptCount val="1"/>
                <c:pt idx="0">
                  <c:v>Parent refusing 1+ vaccines for their child</c:v>
                </c:pt>
              </c:strCache>
            </c:strRef>
          </c:tx>
          <c:spPr>
            <a:solidFill>
              <a:srgbClr val="EA0000"/>
            </a:solidFill>
          </c:spPr>
          <c:dLbls>
            <c:showVal val="1"/>
          </c:dLbls>
          <c:cat>
            <c:strRef>
              <c:f>Hesitancy!$B$1:$C$1</c:f>
              <c:strCache>
                <c:ptCount val="2"/>
                <c:pt idx="0">
                  <c:v>2010 (n=177)</c:v>
                </c:pt>
                <c:pt idx="1">
                  <c:v>2011 (n=126)</c:v>
                </c:pt>
              </c:strCache>
            </c:strRef>
          </c:cat>
          <c:val>
            <c:numRef>
              <c:f>Hesitancy!$B$2:$C$2</c:f>
              <c:numCache>
                <c:formatCode>0.0%</c:formatCode>
                <c:ptCount val="2"/>
                <c:pt idx="0">
                  <c:v>9.03954802259887E-2</c:v>
                </c:pt>
                <c:pt idx="1">
                  <c:v>0.17400000000000004</c:v>
                </c:pt>
              </c:numCache>
            </c:numRef>
          </c:val>
        </c:ser>
        <c:ser>
          <c:idx val="1"/>
          <c:order val="1"/>
          <c:tx>
            <c:strRef>
              <c:f>Hesitancy!$A$3</c:f>
              <c:strCache>
                <c:ptCount val="1"/>
                <c:pt idx="0">
                  <c:v>Parent choosing delayed schedule</c:v>
                </c:pt>
              </c:strCache>
            </c:strRef>
          </c:tx>
          <c:spPr>
            <a:solidFill>
              <a:schemeClr val="accent6">
                <a:lumMod val="75000"/>
              </a:schemeClr>
            </a:solidFill>
          </c:spPr>
          <c:dLbls>
            <c:showVal val="1"/>
          </c:dLbls>
          <c:cat>
            <c:strRef>
              <c:f>Hesitancy!$B$1:$C$1</c:f>
              <c:strCache>
                <c:ptCount val="2"/>
                <c:pt idx="0">
                  <c:v>2010 (n=177)</c:v>
                </c:pt>
                <c:pt idx="1">
                  <c:v>2011 (n=126)</c:v>
                </c:pt>
              </c:strCache>
            </c:strRef>
          </c:cat>
          <c:val>
            <c:numRef>
              <c:f>Hesitancy!$B$3:$C$3</c:f>
              <c:numCache>
                <c:formatCode>0.0%</c:formatCode>
                <c:ptCount val="2"/>
                <c:pt idx="0">
                  <c:v>0.24858757062146894</c:v>
                </c:pt>
                <c:pt idx="1">
                  <c:v>0.26200000000000001</c:v>
                </c:pt>
              </c:numCache>
            </c:numRef>
          </c:val>
        </c:ser>
        <c:ser>
          <c:idx val="2"/>
          <c:order val="2"/>
          <c:tx>
            <c:strRef>
              <c:f>Hesitancy!$A$4</c:f>
              <c:strCache>
                <c:ptCount val="1"/>
                <c:pt idx="0">
                  <c:v>Physician choosing delayed schedule</c:v>
                </c:pt>
              </c:strCache>
            </c:strRef>
          </c:tx>
          <c:spPr>
            <a:solidFill>
              <a:srgbClr val="00B050"/>
            </a:solidFill>
          </c:spPr>
          <c:dLbls>
            <c:showVal val="1"/>
          </c:dLbls>
          <c:cat>
            <c:strRef>
              <c:f>Hesitancy!$B$1:$C$1</c:f>
              <c:strCache>
                <c:ptCount val="2"/>
                <c:pt idx="0">
                  <c:v>2010 (n=177)</c:v>
                </c:pt>
                <c:pt idx="1">
                  <c:v>2011 (n=126)</c:v>
                </c:pt>
              </c:strCache>
            </c:strRef>
          </c:cat>
          <c:val>
            <c:numRef>
              <c:f>Hesitancy!$B$4:$C$4</c:f>
              <c:numCache>
                <c:formatCode>0.0%</c:formatCode>
                <c:ptCount val="2"/>
                <c:pt idx="0">
                  <c:v>7.9096045197740134E-2</c:v>
                </c:pt>
                <c:pt idx="1">
                  <c:v>0.127</c:v>
                </c:pt>
              </c:numCache>
            </c:numRef>
          </c:val>
        </c:ser>
        <c:ser>
          <c:idx val="3"/>
          <c:order val="3"/>
          <c:tx>
            <c:strRef>
              <c:f>Hesitancy!$A$5</c:f>
              <c:strCache>
                <c:ptCount val="1"/>
                <c:pt idx="0">
                  <c:v>Religious Exemptions</c:v>
                </c:pt>
              </c:strCache>
            </c:strRef>
          </c:tx>
          <c:dLbls>
            <c:showVal val="1"/>
          </c:dLbls>
          <c:cat>
            <c:strRef>
              <c:f>Hesitancy!$B$1:$C$1</c:f>
              <c:strCache>
                <c:ptCount val="2"/>
                <c:pt idx="0">
                  <c:v>2010 (n=177)</c:v>
                </c:pt>
                <c:pt idx="1">
                  <c:v>2011 (n=126)</c:v>
                </c:pt>
              </c:strCache>
            </c:strRef>
          </c:cat>
          <c:val>
            <c:numRef>
              <c:f>Hesitancy!$B$5:$C$5</c:f>
              <c:numCache>
                <c:formatCode>0.0%</c:formatCode>
                <c:ptCount val="2"/>
                <c:pt idx="0">
                  <c:v>4.5197740112994364E-2</c:v>
                </c:pt>
                <c:pt idx="1">
                  <c:v>6.3E-2</c:v>
                </c:pt>
              </c:numCache>
            </c:numRef>
          </c:val>
        </c:ser>
        <c:ser>
          <c:idx val="4"/>
          <c:order val="4"/>
          <c:tx>
            <c:strRef>
              <c:f>Hesitancy!$A$6</c:f>
              <c:strCache>
                <c:ptCount val="1"/>
                <c:pt idx="0">
                  <c:v>Other*</c:v>
                </c:pt>
              </c:strCache>
            </c:strRef>
          </c:tx>
          <c:spPr>
            <a:solidFill>
              <a:schemeClr val="tx2">
                <a:lumMod val="40000"/>
                <a:lumOff val="60000"/>
              </a:schemeClr>
            </a:solidFill>
          </c:spPr>
          <c:dLbls>
            <c:dLbl>
              <c:idx val="0"/>
              <c:showVal val="1"/>
            </c:dLbl>
            <c:dLbl>
              <c:idx val="1"/>
              <c:showVal val="1"/>
            </c:dLbl>
            <c:delete val="1"/>
          </c:dLbls>
          <c:cat>
            <c:strRef>
              <c:f>Hesitancy!$B$1:$C$1</c:f>
              <c:strCache>
                <c:ptCount val="2"/>
                <c:pt idx="0">
                  <c:v>2010 (n=177)</c:v>
                </c:pt>
                <c:pt idx="1">
                  <c:v>2011 (n=126)</c:v>
                </c:pt>
              </c:strCache>
            </c:strRef>
          </c:cat>
          <c:val>
            <c:numRef>
              <c:f>Hesitancy!$B$6:$C$6</c:f>
              <c:numCache>
                <c:formatCode>0.0%</c:formatCode>
                <c:ptCount val="2"/>
                <c:pt idx="0">
                  <c:v>0.53672316384180796</c:v>
                </c:pt>
                <c:pt idx="1">
                  <c:v>0.37400000000000055</c:v>
                </c:pt>
              </c:numCache>
            </c:numRef>
          </c:val>
        </c:ser>
        <c:overlap val="100"/>
        <c:axId val="83747200"/>
        <c:axId val="83748736"/>
      </c:barChart>
      <c:catAx>
        <c:axId val="83747200"/>
        <c:scaling>
          <c:orientation val="minMax"/>
        </c:scaling>
        <c:axPos val="b"/>
        <c:numFmt formatCode="General" sourceLinked="1"/>
        <c:tickLblPos val="nextTo"/>
        <c:crossAx val="83748736"/>
        <c:crosses val="autoZero"/>
        <c:auto val="1"/>
        <c:lblAlgn val="ctr"/>
        <c:lblOffset val="100"/>
      </c:catAx>
      <c:valAx>
        <c:axId val="83748736"/>
        <c:scaling>
          <c:orientation val="minMax"/>
        </c:scaling>
        <c:axPos val="l"/>
        <c:majorGridlines/>
        <c:numFmt formatCode="0%" sourceLinked="1"/>
        <c:tickLblPos val="nextTo"/>
        <c:crossAx val="83747200"/>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Hesitancy!$F$10</c:f>
              <c:strCache>
                <c:ptCount val="1"/>
                <c:pt idx="0">
                  <c:v>Parent refusing 1+ vaccines for their child</c:v>
                </c:pt>
              </c:strCache>
            </c:strRef>
          </c:tx>
          <c:spPr>
            <a:solidFill>
              <a:srgbClr val="EA0000"/>
            </a:solidFill>
          </c:spPr>
          <c:dLbls>
            <c:showVal val="1"/>
          </c:dLbls>
          <c:cat>
            <c:strRef>
              <c:f>Hesitancy!$G$9:$H$9</c:f>
              <c:strCache>
                <c:ptCount val="2"/>
                <c:pt idx="0">
                  <c:v>Enrolled in WIC (n=40)</c:v>
                </c:pt>
                <c:pt idx="1">
                  <c:v>NOT Enrolled in WIC (n=86)</c:v>
                </c:pt>
              </c:strCache>
            </c:strRef>
          </c:cat>
          <c:val>
            <c:numRef>
              <c:f>Hesitancy!$G$10:$H$10</c:f>
              <c:numCache>
                <c:formatCode>0%</c:formatCode>
                <c:ptCount val="2"/>
                <c:pt idx="0">
                  <c:v>0.1</c:v>
                </c:pt>
                <c:pt idx="1">
                  <c:v>0.20930232558139586</c:v>
                </c:pt>
              </c:numCache>
            </c:numRef>
          </c:val>
        </c:ser>
        <c:ser>
          <c:idx val="1"/>
          <c:order val="1"/>
          <c:tx>
            <c:strRef>
              <c:f>Hesitancy!$F$11</c:f>
              <c:strCache>
                <c:ptCount val="1"/>
                <c:pt idx="0">
                  <c:v>Parent choosing delayed schedule</c:v>
                </c:pt>
              </c:strCache>
            </c:strRef>
          </c:tx>
          <c:spPr>
            <a:solidFill>
              <a:schemeClr val="accent6">
                <a:lumMod val="75000"/>
              </a:schemeClr>
            </a:solidFill>
          </c:spPr>
          <c:dLbls>
            <c:showVal val="1"/>
          </c:dLbls>
          <c:cat>
            <c:strRef>
              <c:f>Hesitancy!$G$9:$H$9</c:f>
              <c:strCache>
                <c:ptCount val="2"/>
                <c:pt idx="0">
                  <c:v>Enrolled in WIC (n=40)</c:v>
                </c:pt>
                <c:pt idx="1">
                  <c:v>NOT Enrolled in WIC (n=86)</c:v>
                </c:pt>
              </c:strCache>
            </c:strRef>
          </c:cat>
          <c:val>
            <c:numRef>
              <c:f>Hesitancy!$G$11:$H$11</c:f>
              <c:numCache>
                <c:formatCode>0%</c:formatCode>
                <c:ptCount val="2"/>
                <c:pt idx="0">
                  <c:v>0.35000000000000031</c:v>
                </c:pt>
                <c:pt idx="1">
                  <c:v>0.22093023255813993</c:v>
                </c:pt>
              </c:numCache>
            </c:numRef>
          </c:val>
        </c:ser>
        <c:ser>
          <c:idx val="2"/>
          <c:order val="2"/>
          <c:tx>
            <c:strRef>
              <c:f>Hesitancy!$F$12</c:f>
              <c:strCache>
                <c:ptCount val="1"/>
                <c:pt idx="0">
                  <c:v>Physician choosing delayed schedule</c:v>
                </c:pt>
              </c:strCache>
            </c:strRef>
          </c:tx>
          <c:spPr>
            <a:solidFill>
              <a:srgbClr val="00B050"/>
            </a:solidFill>
          </c:spPr>
          <c:dLbls>
            <c:showVal val="1"/>
          </c:dLbls>
          <c:cat>
            <c:strRef>
              <c:f>Hesitancy!$G$9:$H$9</c:f>
              <c:strCache>
                <c:ptCount val="2"/>
                <c:pt idx="0">
                  <c:v>Enrolled in WIC (n=40)</c:v>
                </c:pt>
                <c:pt idx="1">
                  <c:v>NOT Enrolled in WIC (n=86)</c:v>
                </c:pt>
              </c:strCache>
            </c:strRef>
          </c:cat>
          <c:val>
            <c:numRef>
              <c:f>Hesitancy!$G$12:$H$12</c:f>
              <c:numCache>
                <c:formatCode>0%</c:formatCode>
                <c:ptCount val="2"/>
                <c:pt idx="0">
                  <c:v>0.2</c:v>
                </c:pt>
                <c:pt idx="1">
                  <c:v>9.3023255813953501E-2</c:v>
                </c:pt>
              </c:numCache>
            </c:numRef>
          </c:val>
        </c:ser>
        <c:ser>
          <c:idx val="3"/>
          <c:order val="3"/>
          <c:tx>
            <c:strRef>
              <c:f>Hesitancy!$F$13</c:f>
              <c:strCache>
                <c:ptCount val="1"/>
                <c:pt idx="0">
                  <c:v>Religious Exemptions</c:v>
                </c:pt>
              </c:strCache>
            </c:strRef>
          </c:tx>
          <c:dLbls>
            <c:showVal val="1"/>
          </c:dLbls>
          <c:cat>
            <c:strRef>
              <c:f>Hesitancy!$G$9:$H$9</c:f>
              <c:strCache>
                <c:ptCount val="2"/>
                <c:pt idx="0">
                  <c:v>Enrolled in WIC (n=40)</c:v>
                </c:pt>
                <c:pt idx="1">
                  <c:v>NOT Enrolled in WIC (n=86)</c:v>
                </c:pt>
              </c:strCache>
            </c:strRef>
          </c:cat>
          <c:val>
            <c:numRef>
              <c:f>Hesitancy!$G$13:$H$13</c:f>
              <c:numCache>
                <c:formatCode>0%</c:formatCode>
                <c:ptCount val="2"/>
                <c:pt idx="0">
                  <c:v>2.5000000000000001E-2</c:v>
                </c:pt>
                <c:pt idx="1">
                  <c:v>8.1395348837209586E-2</c:v>
                </c:pt>
              </c:numCache>
            </c:numRef>
          </c:val>
        </c:ser>
        <c:ser>
          <c:idx val="4"/>
          <c:order val="4"/>
          <c:tx>
            <c:strRef>
              <c:f>Hesitancy!$F$14</c:f>
              <c:strCache>
                <c:ptCount val="1"/>
                <c:pt idx="0">
                  <c:v>Other*</c:v>
                </c:pt>
              </c:strCache>
            </c:strRef>
          </c:tx>
          <c:spPr>
            <a:solidFill>
              <a:schemeClr val="tx2">
                <a:lumMod val="40000"/>
                <a:lumOff val="60000"/>
              </a:schemeClr>
            </a:solidFill>
          </c:spPr>
          <c:dLbls>
            <c:dLbl>
              <c:idx val="0"/>
              <c:showVal val="1"/>
            </c:dLbl>
            <c:dLbl>
              <c:idx val="1"/>
              <c:showVal val="1"/>
            </c:dLbl>
            <c:delete val="1"/>
          </c:dLbls>
          <c:cat>
            <c:strRef>
              <c:f>Hesitancy!$G$9:$H$9</c:f>
              <c:strCache>
                <c:ptCount val="2"/>
                <c:pt idx="0">
                  <c:v>Enrolled in WIC (n=40)</c:v>
                </c:pt>
                <c:pt idx="1">
                  <c:v>NOT Enrolled in WIC (n=86)</c:v>
                </c:pt>
              </c:strCache>
            </c:strRef>
          </c:cat>
          <c:val>
            <c:numRef>
              <c:f>Hesitancy!$G$14:$H$14</c:f>
              <c:numCache>
                <c:formatCode>0%</c:formatCode>
                <c:ptCount val="2"/>
                <c:pt idx="0">
                  <c:v>0.32500000000000062</c:v>
                </c:pt>
                <c:pt idx="1">
                  <c:v>0.39534883720930347</c:v>
                </c:pt>
              </c:numCache>
            </c:numRef>
          </c:val>
        </c:ser>
        <c:overlap val="100"/>
        <c:axId val="83953920"/>
        <c:axId val="83959808"/>
      </c:barChart>
      <c:catAx>
        <c:axId val="83953920"/>
        <c:scaling>
          <c:orientation val="minMax"/>
        </c:scaling>
        <c:axPos val="b"/>
        <c:tickLblPos val="nextTo"/>
        <c:crossAx val="83959808"/>
        <c:crosses val="autoZero"/>
        <c:auto val="1"/>
        <c:lblAlgn val="ctr"/>
        <c:lblOffset val="100"/>
      </c:catAx>
      <c:valAx>
        <c:axId val="83959808"/>
        <c:scaling>
          <c:orientation val="minMax"/>
        </c:scaling>
        <c:axPos val="l"/>
        <c:majorGridlines/>
        <c:numFmt formatCode="0%" sourceLinked="1"/>
        <c:tickLblPos val="nextTo"/>
        <c:crossAx val="83953920"/>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Hesitancy!$A$26</c:f>
              <c:strCache>
                <c:ptCount val="1"/>
                <c:pt idx="0">
                  <c:v>Parent refusing 1+ vaccines for their child</c:v>
                </c:pt>
              </c:strCache>
            </c:strRef>
          </c:tx>
          <c:spPr>
            <a:solidFill>
              <a:srgbClr val="EA0000"/>
            </a:solidFill>
          </c:spPr>
          <c:dLbls>
            <c:dLbl>
              <c:idx val="0"/>
              <c:delete val="1"/>
            </c:dLbl>
            <c:showVal val="1"/>
          </c:dLbls>
          <c:cat>
            <c:strRef>
              <c:f>Hesitancy!$B$25:$C$25</c:f>
              <c:strCache>
                <c:ptCount val="2"/>
                <c:pt idx="0">
                  <c:v>2010 (n=18)</c:v>
                </c:pt>
                <c:pt idx="1">
                  <c:v>2011 (n=6)</c:v>
                </c:pt>
              </c:strCache>
            </c:strRef>
          </c:cat>
          <c:val>
            <c:numRef>
              <c:f>Hesitancy!$B$26:$C$26</c:f>
              <c:numCache>
                <c:formatCode>0.0%</c:formatCode>
                <c:ptCount val="2"/>
                <c:pt idx="0">
                  <c:v>0</c:v>
                </c:pt>
                <c:pt idx="1">
                  <c:v>0.33333333333333331</c:v>
                </c:pt>
              </c:numCache>
            </c:numRef>
          </c:val>
        </c:ser>
        <c:ser>
          <c:idx val="1"/>
          <c:order val="1"/>
          <c:tx>
            <c:strRef>
              <c:f>Hesitancy!$A$27</c:f>
              <c:strCache>
                <c:ptCount val="1"/>
                <c:pt idx="0">
                  <c:v>Parent choosing delayed schedule</c:v>
                </c:pt>
              </c:strCache>
            </c:strRef>
          </c:tx>
          <c:spPr>
            <a:solidFill>
              <a:schemeClr val="accent6">
                <a:lumMod val="75000"/>
              </a:schemeClr>
            </a:solidFill>
          </c:spPr>
          <c:dLbls>
            <c:showVal val="1"/>
          </c:dLbls>
          <c:cat>
            <c:strRef>
              <c:f>Hesitancy!$B$25:$C$25</c:f>
              <c:strCache>
                <c:ptCount val="2"/>
                <c:pt idx="0">
                  <c:v>2010 (n=18)</c:v>
                </c:pt>
                <c:pt idx="1">
                  <c:v>2011 (n=6)</c:v>
                </c:pt>
              </c:strCache>
            </c:strRef>
          </c:cat>
          <c:val>
            <c:numRef>
              <c:f>Hesitancy!$B$27:$C$27</c:f>
              <c:numCache>
                <c:formatCode>0.0%</c:formatCode>
                <c:ptCount val="2"/>
                <c:pt idx="0">
                  <c:v>0.22222222222222221</c:v>
                </c:pt>
                <c:pt idx="1">
                  <c:v>0.16666666666666666</c:v>
                </c:pt>
              </c:numCache>
            </c:numRef>
          </c:val>
        </c:ser>
        <c:ser>
          <c:idx val="2"/>
          <c:order val="2"/>
          <c:tx>
            <c:strRef>
              <c:f>Hesitancy!$A$28</c:f>
              <c:strCache>
                <c:ptCount val="1"/>
                <c:pt idx="0">
                  <c:v>Physician choosing delayed schedule</c:v>
                </c:pt>
              </c:strCache>
            </c:strRef>
          </c:tx>
          <c:spPr>
            <a:solidFill>
              <a:srgbClr val="00B050"/>
            </a:solidFill>
          </c:spPr>
          <c:cat>
            <c:strRef>
              <c:f>Hesitancy!$B$25:$C$25</c:f>
              <c:strCache>
                <c:ptCount val="2"/>
                <c:pt idx="0">
                  <c:v>2010 (n=18)</c:v>
                </c:pt>
                <c:pt idx="1">
                  <c:v>2011 (n=6)</c:v>
                </c:pt>
              </c:strCache>
            </c:strRef>
          </c:cat>
          <c:val>
            <c:numRef>
              <c:f>Hesitancy!$B$28:$C$28</c:f>
              <c:numCache>
                <c:formatCode>0.0%</c:formatCode>
                <c:ptCount val="2"/>
                <c:pt idx="0">
                  <c:v>0</c:v>
                </c:pt>
                <c:pt idx="1">
                  <c:v>0</c:v>
                </c:pt>
              </c:numCache>
            </c:numRef>
          </c:val>
        </c:ser>
        <c:ser>
          <c:idx val="3"/>
          <c:order val="3"/>
          <c:tx>
            <c:strRef>
              <c:f>Hesitancy!$A$29</c:f>
              <c:strCache>
                <c:ptCount val="1"/>
                <c:pt idx="0">
                  <c:v>Religious Exemptions</c:v>
                </c:pt>
              </c:strCache>
            </c:strRef>
          </c:tx>
          <c:dLbls>
            <c:dLbl>
              <c:idx val="1"/>
              <c:delete val="1"/>
            </c:dLbl>
            <c:showVal val="1"/>
          </c:dLbls>
          <c:cat>
            <c:strRef>
              <c:f>Hesitancy!$B$25:$C$25</c:f>
              <c:strCache>
                <c:ptCount val="2"/>
                <c:pt idx="0">
                  <c:v>2010 (n=18)</c:v>
                </c:pt>
                <c:pt idx="1">
                  <c:v>2011 (n=6)</c:v>
                </c:pt>
              </c:strCache>
            </c:strRef>
          </c:cat>
          <c:val>
            <c:numRef>
              <c:f>Hesitancy!$B$29:$C$29</c:f>
              <c:numCache>
                <c:formatCode>0.0%</c:formatCode>
                <c:ptCount val="2"/>
                <c:pt idx="0">
                  <c:v>5.5555555555555462E-2</c:v>
                </c:pt>
                <c:pt idx="1">
                  <c:v>0</c:v>
                </c:pt>
              </c:numCache>
            </c:numRef>
          </c:val>
        </c:ser>
        <c:ser>
          <c:idx val="4"/>
          <c:order val="4"/>
          <c:tx>
            <c:strRef>
              <c:f>Hesitancy!$A$30</c:f>
              <c:strCache>
                <c:ptCount val="1"/>
                <c:pt idx="0">
                  <c:v>Other*</c:v>
                </c:pt>
              </c:strCache>
            </c:strRef>
          </c:tx>
          <c:spPr>
            <a:solidFill>
              <a:schemeClr val="tx2">
                <a:lumMod val="40000"/>
                <a:lumOff val="60000"/>
              </a:schemeClr>
            </a:solidFill>
          </c:spPr>
          <c:dLbls>
            <c:dLbl>
              <c:idx val="0"/>
              <c:showVal val="1"/>
            </c:dLbl>
            <c:dLbl>
              <c:idx val="1"/>
              <c:showVal val="1"/>
            </c:dLbl>
            <c:delete val="1"/>
          </c:dLbls>
          <c:cat>
            <c:strRef>
              <c:f>Hesitancy!$B$25:$C$25</c:f>
              <c:strCache>
                <c:ptCount val="2"/>
                <c:pt idx="0">
                  <c:v>2010 (n=18)</c:v>
                </c:pt>
                <c:pt idx="1">
                  <c:v>2011 (n=6)</c:v>
                </c:pt>
              </c:strCache>
            </c:strRef>
          </c:cat>
          <c:val>
            <c:numRef>
              <c:f>Hesitancy!$B$30:$C$30</c:f>
              <c:numCache>
                <c:formatCode>0.0%</c:formatCode>
                <c:ptCount val="2"/>
                <c:pt idx="0">
                  <c:v>0.72222222222222221</c:v>
                </c:pt>
                <c:pt idx="1">
                  <c:v>0.5</c:v>
                </c:pt>
              </c:numCache>
            </c:numRef>
          </c:val>
        </c:ser>
        <c:overlap val="100"/>
        <c:axId val="83891712"/>
        <c:axId val="83893248"/>
      </c:barChart>
      <c:catAx>
        <c:axId val="83891712"/>
        <c:scaling>
          <c:orientation val="minMax"/>
        </c:scaling>
        <c:axPos val="b"/>
        <c:numFmt formatCode="General" sourceLinked="1"/>
        <c:tickLblPos val="nextTo"/>
        <c:crossAx val="83893248"/>
        <c:crosses val="autoZero"/>
        <c:auto val="1"/>
        <c:lblAlgn val="ctr"/>
        <c:lblOffset val="100"/>
      </c:catAx>
      <c:valAx>
        <c:axId val="83893248"/>
        <c:scaling>
          <c:orientation val="minMax"/>
        </c:scaling>
        <c:axPos val="l"/>
        <c:majorGridlines/>
        <c:numFmt formatCode="0%" sourceLinked="1"/>
        <c:tickLblPos val="nextTo"/>
        <c:crossAx val="83891712"/>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Hesitancy!$A$34</c:f>
              <c:strCache>
                <c:ptCount val="1"/>
                <c:pt idx="0">
                  <c:v>Parent refusing 1+ vaccines for their child</c:v>
                </c:pt>
              </c:strCache>
            </c:strRef>
          </c:tx>
          <c:spPr>
            <a:solidFill>
              <a:srgbClr val="EA0000"/>
            </a:solidFill>
          </c:spPr>
          <c:dLbls>
            <c:showVal val="1"/>
          </c:dLbls>
          <c:cat>
            <c:strRef>
              <c:f>Hesitancy!$B$33:$C$33</c:f>
              <c:strCache>
                <c:ptCount val="2"/>
                <c:pt idx="0">
                  <c:v>2010 (n=18)</c:v>
                </c:pt>
                <c:pt idx="1">
                  <c:v>2011 (n=39)</c:v>
                </c:pt>
              </c:strCache>
            </c:strRef>
          </c:cat>
          <c:val>
            <c:numRef>
              <c:f>Hesitancy!$B$34:$C$34</c:f>
              <c:numCache>
                <c:formatCode>0.0%</c:formatCode>
                <c:ptCount val="2"/>
                <c:pt idx="0">
                  <c:v>2.9850746268656716E-2</c:v>
                </c:pt>
                <c:pt idx="1">
                  <c:v>7.6923076923076927E-2</c:v>
                </c:pt>
              </c:numCache>
            </c:numRef>
          </c:val>
        </c:ser>
        <c:ser>
          <c:idx val="1"/>
          <c:order val="1"/>
          <c:tx>
            <c:strRef>
              <c:f>Hesitancy!$A$35</c:f>
              <c:strCache>
                <c:ptCount val="1"/>
                <c:pt idx="0">
                  <c:v>Parent choosing delayed schedule</c:v>
                </c:pt>
              </c:strCache>
            </c:strRef>
          </c:tx>
          <c:spPr>
            <a:solidFill>
              <a:schemeClr val="accent6">
                <a:lumMod val="75000"/>
              </a:schemeClr>
            </a:solidFill>
          </c:spPr>
          <c:dLbls>
            <c:showVal val="1"/>
          </c:dLbls>
          <c:cat>
            <c:strRef>
              <c:f>Hesitancy!$B$33:$C$33</c:f>
              <c:strCache>
                <c:ptCount val="2"/>
                <c:pt idx="0">
                  <c:v>2010 (n=18)</c:v>
                </c:pt>
                <c:pt idx="1">
                  <c:v>2011 (n=39)</c:v>
                </c:pt>
              </c:strCache>
            </c:strRef>
          </c:cat>
          <c:val>
            <c:numRef>
              <c:f>Hesitancy!$B$35:$C$35</c:f>
              <c:numCache>
                <c:formatCode>0.0%</c:formatCode>
                <c:ptCount val="2"/>
                <c:pt idx="0">
                  <c:v>0.17910447761194029</c:v>
                </c:pt>
                <c:pt idx="1">
                  <c:v>0.28205128205128205</c:v>
                </c:pt>
              </c:numCache>
            </c:numRef>
          </c:val>
        </c:ser>
        <c:ser>
          <c:idx val="2"/>
          <c:order val="2"/>
          <c:tx>
            <c:strRef>
              <c:f>Hesitancy!$A$36</c:f>
              <c:strCache>
                <c:ptCount val="1"/>
                <c:pt idx="0">
                  <c:v>Physician choosing delayed schedule</c:v>
                </c:pt>
              </c:strCache>
            </c:strRef>
          </c:tx>
          <c:spPr>
            <a:solidFill>
              <a:srgbClr val="00B050"/>
            </a:solidFill>
          </c:spPr>
          <c:dLbls>
            <c:showVal val="1"/>
          </c:dLbls>
          <c:cat>
            <c:strRef>
              <c:f>Hesitancy!$B$33:$C$33</c:f>
              <c:strCache>
                <c:ptCount val="2"/>
                <c:pt idx="0">
                  <c:v>2010 (n=18)</c:v>
                </c:pt>
                <c:pt idx="1">
                  <c:v>2011 (n=39)</c:v>
                </c:pt>
              </c:strCache>
            </c:strRef>
          </c:cat>
          <c:val>
            <c:numRef>
              <c:f>Hesitancy!$B$36:$C$36</c:f>
              <c:numCache>
                <c:formatCode>0.0%</c:formatCode>
                <c:ptCount val="2"/>
                <c:pt idx="0">
                  <c:v>0.13432835820895517</c:v>
                </c:pt>
                <c:pt idx="1">
                  <c:v>0.10256410256410267</c:v>
                </c:pt>
              </c:numCache>
            </c:numRef>
          </c:val>
        </c:ser>
        <c:ser>
          <c:idx val="3"/>
          <c:order val="3"/>
          <c:tx>
            <c:strRef>
              <c:f>Hesitancy!$A$37</c:f>
              <c:strCache>
                <c:ptCount val="1"/>
                <c:pt idx="0">
                  <c:v>Religious Exemptions</c:v>
                </c:pt>
              </c:strCache>
            </c:strRef>
          </c:tx>
          <c:dLbls>
            <c:showVal val="1"/>
          </c:dLbls>
          <c:cat>
            <c:strRef>
              <c:f>Hesitancy!$B$33:$C$33</c:f>
              <c:strCache>
                <c:ptCount val="2"/>
                <c:pt idx="0">
                  <c:v>2010 (n=18)</c:v>
                </c:pt>
                <c:pt idx="1">
                  <c:v>2011 (n=39)</c:v>
                </c:pt>
              </c:strCache>
            </c:strRef>
          </c:cat>
          <c:val>
            <c:numRef>
              <c:f>Hesitancy!$B$37:$C$37</c:f>
              <c:numCache>
                <c:formatCode>0.0%</c:formatCode>
                <c:ptCount val="2"/>
                <c:pt idx="0">
                  <c:v>1.4925373134328361E-2</c:v>
                </c:pt>
                <c:pt idx="1">
                  <c:v>2.5641025641025696E-2</c:v>
                </c:pt>
              </c:numCache>
            </c:numRef>
          </c:val>
        </c:ser>
        <c:ser>
          <c:idx val="4"/>
          <c:order val="4"/>
          <c:tx>
            <c:strRef>
              <c:f>Hesitancy!$A$38</c:f>
              <c:strCache>
                <c:ptCount val="1"/>
                <c:pt idx="0">
                  <c:v>Other*</c:v>
                </c:pt>
              </c:strCache>
            </c:strRef>
          </c:tx>
          <c:spPr>
            <a:solidFill>
              <a:schemeClr val="tx2">
                <a:lumMod val="40000"/>
                <a:lumOff val="60000"/>
              </a:schemeClr>
            </a:solidFill>
          </c:spPr>
          <c:dLbls>
            <c:dLbl>
              <c:idx val="0"/>
              <c:showVal val="1"/>
            </c:dLbl>
            <c:dLbl>
              <c:idx val="1"/>
              <c:showVal val="1"/>
            </c:dLbl>
            <c:delete val="1"/>
          </c:dLbls>
          <c:cat>
            <c:strRef>
              <c:f>Hesitancy!$B$33:$C$33</c:f>
              <c:strCache>
                <c:ptCount val="2"/>
                <c:pt idx="0">
                  <c:v>2010 (n=18)</c:v>
                </c:pt>
                <c:pt idx="1">
                  <c:v>2011 (n=39)</c:v>
                </c:pt>
              </c:strCache>
            </c:strRef>
          </c:cat>
          <c:val>
            <c:numRef>
              <c:f>Hesitancy!$B$38:$C$38</c:f>
              <c:numCache>
                <c:formatCode>0.0%</c:formatCode>
                <c:ptCount val="2"/>
                <c:pt idx="0">
                  <c:v>0.6417910447761207</c:v>
                </c:pt>
                <c:pt idx="1">
                  <c:v>0.51282051282051366</c:v>
                </c:pt>
              </c:numCache>
            </c:numRef>
          </c:val>
        </c:ser>
        <c:overlap val="100"/>
        <c:axId val="84046208"/>
        <c:axId val="84047744"/>
      </c:barChart>
      <c:catAx>
        <c:axId val="84046208"/>
        <c:scaling>
          <c:orientation val="minMax"/>
        </c:scaling>
        <c:axPos val="b"/>
        <c:numFmt formatCode="General" sourceLinked="1"/>
        <c:tickLblPos val="nextTo"/>
        <c:crossAx val="84047744"/>
        <c:crosses val="autoZero"/>
        <c:auto val="1"/>
        <c:lblAlgn val="ctr"/>
        <c:lblOffset val="100"/>
      </c:catAx>
      <c:valAx>
        <c:axId val="84047744"/>
        <c:scaling>
          <c:orientation val="minMax"/>
        </c:scaling>
        <c:axPos val="l"/>
        <c:majorGridlines/>
        <c:numFmt formatCode="0%" sourceLinked="1"/>
        <c:tickLblPos val="nextTo"/>
        <c:crossAx val="84046208"/>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Hesitancy!$A$42</c:f>
              <c:strCache>
                <c:ptCount val="1"/>
                <c:pt idx="0">
                  <c:v>Parent refusing 1+ vaccines for their child</c:v>
                </c:pt>
              </c:strCache>
            </c:strRef>
          </c:tx>
          <c:spPr>
            <a:solidFill>
              <a:srgbClr val="EA0000"/>
            </a:solidFill>
          </c:spPr>
          <c:dLbls>
            <c:showVal val="1"/>
          </c:dLbls>
          <c:cat>
            <c:strRef>
              <c:f>Hesitancy!$B$41:$C$41</c:f>
              <c:strCache>
                <c:ptCount val="2"/>
                <c:pt idx="0">
                  <c:v>2010 (n=76)</c:v>
                </c:pt>
                <c:pt idx="1">
                  <c:v>2011 (n=62)</c:v>
                </c:pt>
              </c:strCache>
            </c:strRef>
          </c:cat>
          <c:val>
            <c:numRef>
              <c:f>Hesitancy!$B$42:$C$42</c:f>
              <c:numCache>
                <c:formatCode>0.0%</c:formatCode>
                <c:ptCount val="2"/>
                <c:pt idx="0">
                  <c:v>0.1710526315789474</c:v>
                </c:pt>
                <c:pt idx="1">
                  <c:v>0.22580645161290341</c:v>
                </c:pt>
              </c:numCache>
            </c:numRef>
          </c:val>
        </c:ser>
        <c:ser>
          <c:idx val="1"/>
          <c:order val="1"/>
          <c:tx>
            <c:strRef>
              <c:f>Hesitancy!$A$43</c:f>
              <c:strCache>
                <c:ptCount val="1"/>
                <c:pt idx="0">
                  <c:v>Parent choosing delayed schedule</c:v>
                </c:pt>
              </c:strCache>
            </c:strRef>
          </c:tx>
          <c:spPr>
            <a:solidFill>
              <a:schemeClr val="accent6">
                <a:lumMod val="75000"/>
              </a:schemeClr>
            </a:solidFill>
          </c:spPr>
          <c:dLbls>
            <c:showVal val="1"/>
          </c:dLbls>
          <c:cat>
            <c:strRef>
              <c:f>Hesitancy!$B$41:$C$41</c:f>
              <c:strCache>
                <c:ptCount val="2"/>
                <c:pt idx="0">
                  <c:v>2010 (n=76)</c:v>
                </c:pt>
                <c:pt idx="1">
                  <c:v>2011 (n=62)</c:v>
                </c:pt>
              </c:strCache>
            </c:strRef>
          </c:cat>
          <c:val>
            <c:numRef>
              <c:f>Hesitancy!$B$43:$C$43</c:f>
              <c:numCache>
                <c:formatCode>0.0%</c:formatCode>
                <c:ptCount val="2"/>
                <c:pt idx="0">
                  <c:v>0.27631578947368485</c:v>
                </c:pt>
                <c:pt idx="1">
                  <c:v>0.25806451612903231</c:v>
                </c:pt>
              </c:numCache>
            </c:numRef>
          </c:val>
        </c:ser>
        <c:ser>
          <c:idx val="2"/>
          <c:order val="2"/>
          <c:tx>
            <c:strRef>
              <c:f>Hesitancy!$A$44</c:f>
              <c:strCache>
                <c:ptCount val="1"/>
                <c:pt idx="0">
                  <c:v>Physician choosing delayed schedule</c:v>
                </c:pt>
              </c:strCache>
            </c:strRef>
          </c:tx>
          <c:spPr>
            <a:solidFill>
              <a:srgbClr val="00B050"/>
            </a:solidFill>
          </c:spPr>
          <c:dLbls>
            <c:showVal val="1"/>
          </c:dLbls>
          <c:cat>
            <c:strRef>
              <c:f>Hesitancy!$B$41:$C$41</c:f>
              <c:strCache>
                <c:ptCount val="2"/>
                <c:pt idx="0">
                  <c:v>2010 (n=76)</c:v>
                </c:pt>
                <c:pt idx="1">
                  <c:v>2011 (n=62)</c:v>
                </c:pt>
              </c:strCache>
            </c:strRef>
          </c:cat>
          <c:val>
            <c:numRef>
              <c:f>Hesitancy!$B$44:$C$44</c:f>
              <c:numCache>
                <c:formatCode>0.0%</c:formatCode>
                <c:ptCount val="2"/>
                <c:pt idx="0">
                  <c:v>5.2631578947368432E-2</c:v>
                </c:pt>
                <c:pt idx="1">
                  <c:v>9.6774193548387247E-2</c:v>
                </c:pt>
              </c:numCache>
            </c:numRef>
          </c:val>
        </c:ser>
        <c:ser>
          <c:idx val="3"/>
          <c:order val="3"/>
          <c:tx>
            <c:strRef>
              <c:f>Hesitancy!$A$45</c:f>
              <c:strCache>
                <c:ptCount val="1"/>
                <c:pt idx="0">
                  <c:v>Religious Exemptions</c:v>
                </c:pt>
              </c:strCache>
            </c:strRef>
          </c:tx>
          <c:dLbls>
            <c:showVal val="1"/>
          </c:dLbls>
          <c:cat>
            <c:strRef>
              <c:f>Hesitancy!$B$41:$C$41</c:f>
              <c:strCache>
                <c:ptCount val="2"/>
                <c:pt idx="0">
                  <c:v>2010 (n=76)</c:v>
                </c:pt>
                <c:pt idx="1">
                  <c:v>2011 (n=62)</c:v>
                </c:pt>
              </c:strCache>
            </c:strRef>
          </c:cat>
          <c:val>
            <c:numRef>
              <c:f>Hesitancy!$B$45:$C$45</c:f>
              <c:numCache>
                <c:formatCode>0.0%</c:formatCode>
                <c:ptCount val="2"/>
                <c:pt idx="0">
                  <c:v>6.5789473684210523E-2</c:v>
                </c:pt>
                <c:pt idx="1">
                  <c:v>9.6774193548387247E-2</c:v>
                </c:pt>
              </c:numCache>
            </c:numRef>
          </c:val>
        </c:ser>
        <c:ser>
          <c:idx val="4"/>
          <c:order val="4"/>
          <c:tx>
            <c:strRef>
              <c:f>Hesitancy!$A$46</c:f>
              <c:strCache>
                <c:ptCount val="1"/>
                <c:pt idx="0">
                  <c:v>Other*</c:v>
                </c:pt>
              </c:strCache>
            </c:strRef>
          </c:tx>
          <c:spPr>
            <a:solidFill>
              <a:schemeClr val="tx2">
                <a:lumMod val="40000"/>
                <a:lumOff val="60000"/>
              </a:schemeClr>
            </a:solidFill>
          </c:spPr>
          <c:dLbls>
            <c:dLbl>
              <c:idx val="0"/>
              <c:showVal val="1"/>
            </c:dLbl>
            <c:dLbl>
              <c:idx val="1"/>
              <c:showVal val="1"/>
            </c:dLbl>
            <c:delete val="1"/>
          </c:dLbls>
          <c:cat>
            <c:strRef>
              <c:f>Hesitancy!$B$41:$C$41</c:f>
              <c:strCache>
                <c:ptCount val="2"/>
                <c:pt idx="0">
                  <c:v>2010 (n=76)</c:v>
                </c:pt>
                <c:pt idx="1">
                  <c:v>2011 (n=62)</c:v>
                </c:pt>
              </c:strCache>
            </c:strRef>
          </c:cat>
          <c:val>
            <c:numRef>
              <c:f>Hesitancy!$B$46:$C$46</c:f>
              <c:numCache>
                <c:formatCode>0.0%</c:formatCode>
                <c:ptCount val="2"/>
                <c:pt idx="0">
                  <c:v>0.43421052631578982</c:v>
                </c:pt>
                <c:pt idx="1">
                  <c:v>0.32258064516129092</c:v>
                </c:pt>
              </c:numCache>
            </c:numRef>
          </c:val>
        </c:ser>
        <c:overlap val="100"/>
        <c:axId val="84118528"/>
        <c:axId val="84144896"/>
      </c:barChart>
      <c:catAx>
        <c:axId val="84118528"/>
        <c:scaling>
          <c:orientation val="minMax"/>
        </c:scaling>
        <c:axPos val="b"/>
        <c:numFmt formatCode="General" sourceLinked="1"/>
        <c:tickLblPos val="nextTo"/>
        <c:crossAx val="84144896"/>
        <c:crosses val="autoZero"/>
        <c:auto val="1"/>
        <c:lblAlgn val="ctr"/>
        <c:lblOffset val="100"/>
      </c:catAx>
      <c:valAx>
        <c:axId val="84144896"/>
        <c:scaling>
          <c:orientation val="minMax"/>
        </c:scaling>
        <c:axPos val="l"/>
        <c:majorGridlines/>
        <c:numFmt formatCode="0%" sourceLinked="1"/>
        <c:tickLblPos val="nextTo"/>
        <c:crossAx val="84118528"/>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Hesitancy!$F$18</c:f>
              <c:strCache>
                <c:ptCount val="1"/>
                <c:pt idx="0">
                  <c:v>Parent refusing 1+ vaccines for their child</c:v>
                </c:pt>
              </c:strCache>
            </c:strRef>
          </c:tx>
          <c:spPr>
            <a:solidFill>
              <a:srgbClr val="EA0000"/>
            </a:solidFill>
          </c:spPr>
          <c:dLbls>
            <c:dLbl>
              <c:idx val="0"/>
              <c:delete val="1"/>
            </c:dLbl>
            <c:showVal val="1"/>
          </c:dLbls>
          <c:cat>
            <c:strRef>
              <c:f>Hesitancy!$G$17:$I$17</c:f>
              <c:strCache>
                <c:ptCount val="3"/>
                <c:pt idx="0">
                  <c:v>Hispanic mothers (n=18)</c:v>
                </c:pt>
                <c:pt idx="1">
                  <c:v>African American mothers (n=67)</c:v>
                </c:pt>
                <c:pt idx="2">
                  <c:v>White, non-Hispanic mothers (n=76)</c:v>
                </c:pt>
              </c:strCache>
            </c:strRef>
          </c:cat>
          <c:val>
            <c:numRef>
              <c:f>Hesitancy!$G$18:$I$18</c:f>
              <c:numCache>
                <c:formatCode>0.0%</c:formatCode>
                <c:ptCount val="3"/>
                <c:pt idx="0">
                  <c:v>0</c:v>
                </c:pt>
                <c:pt idx="1">
                  <c:v>2.9850746268656716E-2</c:v>
                </c:pt>
                <c:pt idx="2">
                  <c:v>0.1710526315789474</c:v>
                </c:pt>
              </c:numCache>
            </c:numRef>
          </c:val>
        </c:ser>
        <c:ser>
          <c:idx val="1"/>
          <c:order val="1"/>
          <c:tx>
            <c:strRef>
              <c:f>Hesitancy!$F$19</c:f>
              <c:strCache>
                <c:ptCount val="1"/>
                <c:pt idx="0">
                  <c:v>Parent choosing delayed schedule</c:v>
                </c:pt>
              </c:strCache>
            </c:strRef>
          </c:tx>
          <c:spPr>
            <a:solidFill>
              <a:schemeClr val="accent6">
                <a:lumMod val="75000"/>
              </a:schemeClr>
            </a:solidFill>
          </c:spPr>
          <c:dLbls>
            <c:showVal val="1"/>
          </c:dLbls>
          <c:cat>
            <c:strRef>
              <c:f>Hesitancy!$G$17:$I$17</c:f>
              <c:strCache>
                <c:ptCount val="3"/>
                <c:pt idx="0">
                  <c:v>Hispanic mothers (n=18)</c:v>
                </c:pt>
                <c:pt idx="1">
                  <c:v>African American mothers (n=67)</c:v>
                </c:pt>
                <c:pt idx="2">
                  <c:v>White, non-Hispanic mothers (n=76)</c:v>
                </c:pt>
              </c:strCache>
            </c:strRef>
          </c:cat>
          <c:val>
            <c:numRef>
              <c:f>Hesitancy!$G$19:$I$19</c:f>
              <c:numCache>
                <c:formatCode>0.0%</c:formatCode>
                <c:ptCount val="3"/>
                <c:pt idx="0">
                  <c:v>0.22222222222222221</c:v>
                </c:pt>
                <c:pt idx="1">
                  <c:v>0.17910447761194029</c:v>
                </c:pt>
                <c:pt idx="2">
                  <c:v>0.27631578947368485</c:v>
                </c:pt>
              </c:numCache>
            </c:numRef>
          </c:val>
        </c:ser>
        <c:ser>
          <c:idx val="2"/>
          <c:order val="2"/>
          <c:tx>
            <c:strRef>
              <c:f>Hesitancy!$F$20</c:f>
              <c:strCache>
                <c:ptCount val="1"/>
                <c:pt idx="0">
                  <c:v>Physician choosing delayed schedule</c:v>
                </c:pt>
              </c:strCache>
            </c:strRef>
          </c:tx>
          <c:spPr>
            <a:solidFill>
              <a:srgbClr val="00B050"/>
            </a:solidFill>
          </c:spPr>
          <c:dLbls>
            <c:dLbl>
              <c:idx val="0"/>
              <c:delete val="1"/>
            </c:dLbl>
            <c:showVal val="1"/>
          </c:dLbls>
          <c:cat>
            <c:strRef>
              <c:f>Hesitancy!$G$17:$I$17</c:f>
              <c:strCache>
                <c:ptCount val="3"/>
                <c:pt idx="0">
                  <c:v>Hispanic mothers (n=18)</c:v>
                </c:pt>
                <c:pt idx="1">
                  <c:v>African American mothers (n=67)</c:v>
                </c:pt>
                <c:pt idx="2">
                  <c:v>White, non-Hispanic mothers (n=76)</c:v>
                </c:pt>
              </c:strCache>
            </c:strRef>
          </c:cat>
          <c:val>
            <c:numRef>
              <c:f>Hesitancy!$G$20:$I$20</c:f>
              <c:numCache>
                <c:formatCode>0.0%</c:formatCode>
                <c:ptCount val="3"/>
                <c:pt idx="0">
                  <c:v>0</c:v>
                </c:pt>
                <c:pt idx="1">
                  <c:v>0.13432835820895517</c:v>
                </c:pt>
                <c:pt idx="2">
                  <c:v>5.2631578947368432E-2</c:v>
                </c:pt>
              </c:numCache>
            </c:numRef>
          </c:val>
        </c:ser>
        <c:ser>
          <c:idx val="3"/>
          <c:order val="3"/>
          <c:tx>
            <c:strRef>
              <c:f>Hesitancy!$F$21</c:f>
              <c:strCache>
                <c:ptCount val="1"/>
                <c:pt idx="0">
                  <c:v>Religious Exemptions</c:v>
                </c:pt>
              </c:strCache>
            </c:strRef>
          </c:tx>
          <c:dLbls>
            <c:showVal val="1"/>
          </c:dLbls>
          <c:cat>
            <c:strRef>
              <c:f>Hesitancy!$G$17:$I$17</c:f>
              <c:strCache>
                <c:ptCount val="3"/>
                <c:pt idx="0">
                  <c:v>Hispanic mothers (n=18)</c:v>
                </c:pt>
                <c:pt idx="1">
                  <c:v>African American mothers (n=67)</c:v>
                </c:pt>
                <c:pt idx="2">
                  <c:v>White, non-Hispanic mothers (n=76)</c:v>
                </c:pt>
              </c:strCache>
            </c:strRef>
          </c:cat>
          <c:val>
            <c:numRef>
              <c:f>Hesitancy!$G$21:$I$21</c:f>
              <c:numCache>
                <c:formatCode>0.0%</c:formatCode>
                <c:ptCount val="3"/>
                <c:pt idx="0">
                  <c:v>5.5555555555555462E-2</c:v>
                </c:pt>
                <c:pt idx="1">
                  <c:v>1.4925373134328361E-2</c:v>
                </c:pt>
                <c:pt idx="2">
                  <c:v>6.5789473684210523E-2</c:v>
                </c:pt>
              </c:numCache>
            </c:numRef>
          </c:val>
        </c:ser>
        <c:ser>
          <c:idx val="4"/>
          <c:order val="4"/>
          <c:tx>
            <c:strRef>
              <c:f>Hesitancy!$F$22</c:f>
              <c:strCache>
                <c:ptCount val="1"/>
                <c:pt idx="0">
                  <c:v>Other*</c:v>
                </c:pt>
              </c:strCache>
            </c:strRef>
          </c:tx>
          <c:spPr>
            <a:solidFill>
              <a:schemeClr val="tx2">
                <a:lumMod val="40000"/>
                <a:lumOff val="60000"/>
              </a:schemeClr>
            </a:solidFill>
          </c:spPr>
          <c:dLbls>
            <c:showVal val="1"/>
          </c:dLbls>
          <c:cat>
            <c:strRef>
              <c:f>Hesitancy!$G$17:$I$17</c:f>
              <c:strCache>
                <c:ptCount val="3"/>
                <c:pt idx="0">
                  <c:v>Hispanic mothers (n=18)</c:v>
                </c:pt>
                <c:pt idx="1">
                  <c:v>African American mothers (n=67)</c:v>
                </c:pt>
                <c:pt idx="2">
                  <c:v>White, non-Hispanic mothers (n=76)</c:v>
                </c:pt>
              </c:strCache>
            </c:strRef>
          </c:cat>
          <c:val>
            <c:numRef>
              <c:f>Hesitancy!$G$22:$I$22</c:f>
              <c:numCache>
                <c:formatCode>0.0%</c:formatCode>
                <c:ptCount val="3"/>
                <c:pt idx="0">
                  <c:v>0.72222222222222221</c:v>
                </c:pt>
                <c:pt idx="1">
                  <c:v>0.6417910447761207</c:v>
                </c:pt>
                <c:pt idx="2">
                  <c:v>0.43421052631578982</c:v>
                </c:pt>
              </c:numCache>
            </c:numRef>
          </c:val>
        </c:ser>
        <c:overlap val="100"/>
        <c:axId val="84207488"/>
        <c:axId val="84209024"/>
      </c:barChart>
      <c:catAx>
        <c:axId val="84207488"/>
        <c:scaling>
          <c:orientation val="minMax"/>
        </c:scaling>
        <c:axPos val="b"/>
        <c:tickLblPos val="nextTo"/>
        <c:crossAx val="84209024"/>
        <c:crosses val="autoZero"/>
        <c:auto val="1"/>
        <c:lblAlgn val="ctr"/>
        <c:lblOffset val="100"/>
      </c:catAx>
      <c:valAx>
        <c:axId val="84209024"/>
        <c:scaling>
          <c:orientation val="minMax"/>
        </c:scaling>
        <c:axPos val="l"/>
        <c:majorGridlines/>
        <c:numFmt formatCode="0%" sourceLinked="1"/>
        <c:tickLblPos val="nextTo"/>
        <c:crossAx val="84207488"/>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Hesitancy!$F$26</c:f>
              <c:strCache>
                <c:ptCount val="1"/>
                <c:pt idx="0">
                  <c:v>Parent refusing 1+ vaccines for their child</c:v>
                </c:pt>
              </c:strCache>
            </c:strRef>
          </c:tx>
          <c:spPr>
            <a:solidFill>
              <a:srgbClr val="EA0000"/>
            </a:solidFill>
          </c:spPr>
          <c:dLbls>
            <c:showVal val="1"/>
          </c:dLbls>
          <c:cat>
            <c:strRef>
              <c:f>Hesitancy!$G$25:$I$25</c:f>
              <c:strCache>
                <c:ptCount val="3"/>
                <c:pt idx="0">
                  <c:v>Hispanic mothers (n=6)</c:v>
                </c:pt>
                <c:pt idx="1">
                  <c:v>African American mothers (n=39)</c:v>
                </c:pt>
                <c:pt idx="2">
                  <c:v>White, non-Hispanic mothers (n=62)</c:v>
                </c:pt>
              </c:strCache>
            </c:strRef>
          </c:cat>
          <c:val>
            <c:numRef>
              <c:f>Hesitancy!$G$26:$I$26</c:f>
              <c:numCache>
                <c:formatCode>0.0%</c:formatCode>
                <c:ptCount val="3"/>
                <c:pt idx="0">
                  <c:v>0.33333333333333331</c:v>
                </c:pt>
                <c:pt idx="1">
                  <c:v>7.6923076923076927E-2</c:v>
                </c:pt>
                <c:pt idx="2">
                  <c:v>0.22580645161290341</c:v>
                </c:pt>
              </c:numCache>
            </c:numRef>
          </c:val>
        </c:ser>
        <c:ser>
          <c:idx val="1"/>
          <c:order val="1"/>
          <c:tx>
            <c:strRef>
              <c:f>Hesitancy!$F$27</c:f>
              <c:strCache>
                <c:ptCount val="1"/>
                <c:pt idx="0">
                  <c:v>Parent choosing delayed schedule</c:v>
                </c:pt>
              </c:strCache>
            </c:strRef>
          </c:tx>
          <c:spPr>
            <a:solidFill>
              <a:schemeClr val="accent6">
                <a:lumMod val="75000"/>
              </a:schemeClr>
            </a:solidFill>
          </c:spPr>
          <c:dLbls>
            <c:showVal val="1"/>
          </c:dLbls>
          <c:cat>
            <c:strRef>
              <c:f>Hesitancy!$G$25:$I$25</c:f>
              <c:strCache>
                <c:ptCount val="3"/>
                <c:pt idx="0">
                  <c:v>Hispanic mothers (n=6)</c:v>
                </c:pt>
                <c:pt idx="1">
                  <c:v>African American mothers (n=39)</c:v>
                </c:pt>
                <c:pt idx="2">
                  <c:v>White, non-Hispanic mothers (n=62)</c:v>
                </c:pt>
              </c:strCache>
            </c:strRef>
          </c:cat>
          <c:val>
            <c:numRef>
              <c:f>Hesitancy!$G$27:$I$27</c:f>
              <c:numCache>
                <c:formatCode>0.0%</c:formatCode>
                <c:ptCount val="3"/>
                <c:pt idx="0">
                  <c:v>0.16666666666666666</c:v>
                </c:pt>
                <c:pt idx="1">
                  <c:v>0.28205128205128205</c:v>
                </c:pt>
                <c:pt idx="2">
                  <c:v>0.25806451612903231</c:v>
                </c:pt>
              </c:numCache>
            </c:numRef>
          </c:val>
        </c:ser>
        <c:ser>
          <c:idx val="2"/>
          <c:order val="2"/>
          <c:tx>
            <c:strRef>
              <c:f>Hesitancy!$F$28</c:f>
              <c:strCache>
                <c:ptCount val="1"/>
                <c:pt idx="0">
                  <c:v>Physician choosing delayed schedule</c:v>
                </c:pt>
              </c:strCache>
            </c:strRef>
          </c:tx>
          <c:spPr>
            <a:solidFill>
              <a:srgbClr val="00B050"/>
            </a:solidFill>
          </c:spPr>
          <c:dLbls>
            <c:dLbl>
              <c:idx val="0"/>
              <c:delete val="1"/>
            </c:dLbl>
            <c:showVal val="1"/>
          </c:dLbls>
          <c:cat>
            <c:strRef>
              <c:f>Hesitancy!$G$25:$I$25</c:f>
              <c:strCache>
                <c:ptCount val="3"/>
                <c:pt idx="0">
                  <c:v>Hispanic mothers (n=6)</c:v>
                </c:pt>
                <c:pt idx="1">
                  <c:v>African American mothers (n=39)</c:v>
                </c:pt>
                <c:pt idx="2">
                  <c:v>White, non-Hispanic mothers (n=62)</c:v>
                </c:pt>
              </c:strCache>
            </c:strRef>
          </c:cat>
          <c:val>
            <c:numRef>
              <c:f>Hesitancy!$G$28:$I$28</c:f>
              <c:numCache>
                <c:formatCode>0.0%</c:formatCode>
                <c:ptCount val="3"/>
                <c:pt idx="0">
                  <c:v>0</c:v>
                </c:pt>
                <c:pt idx="1">
                  <c:v>0.10256410256410267</c:v>
                </c:pt>
                <c:pt idx="2">
                  <c:v>9.6774193548387247E-2</c:v>
                </c:pt>
              </c:numCache>
            </c:numRef>
          </c:val>
        </c:ser>
        <c:ser>
          <c:idx val="3"/>
          <c:order val="3"/>
          <c:tx>
            <c:strRef>
              <c:f>Hesitancy!$F$29</c:f>
              <c:strCache>
                <c:ptCount val="1"/>
                <c:pt idx="0">
                  <c:v>Religious Exemptions</c:v>
                </c:pt>
              </c:strCache>
            </c:strRef>
          </c:tx>
          <c:dLbls>
            <c:dLbl>
              <c:idx val="0"/>
              <c:delete val="1"/>
            </c:dLbl>
            <c:showVal val="1"/>
          </c:dLbls>
          <c:cat>
            <c:strRef>
              <c:f>Hesitancy!$G$25:$I$25</c:f>
              <c:strCache>
                <c:ptCount val="3"/>
                <c:pt idx="0">
                  <c:v>Hispanic mothers (n=6)</c:v>
                </c:pt>
                <c:pt idx="1">
                  <c:v>African American mothers (n=39)</c:v>
                </c:pt>
                <c:pt idx="2">
                  <c:v>White, non-Hispanic mothers (n=62)</c:v>
                </c:pt>
              </c:strCache>
            </c:strRef>
          </c:cat>
          <c:val>
            <c:numRef>
              <c:f>Hesitancy!$G$29:$I$29</c:f>
              <c:numCache>
                <c:formatCode>0.0%</c:formatCode>
                <c:ptCount val="3"/>
                <c:pt idx="0">
                  <c:v>0</c:v>
                </c:pt>
                <c:pt idx="1">
                  <c:v>2.5641025641025696E-2</c:v>
                </c:pt>
                <c:pt idx="2">
                  <c:v>9.6774193548387247E-2</c:v>
                </c:pt>
              </c:numCache>
            </c:numRef>
          </c:val>
        </c:ser>
        <c:ser>
          <c:idx val="4"/>
          <c:order val="4"/>
          <c:tx>
            <c:strRef>
              <c:f>Hesitancy!$F$30</c:f>
              <c:strCache>
                <c:ptCount val="1"/>
                <c:pt idx="0">
                  <c:v>Other*</c:v>
                </c:pt>
              </c:strCache>
            </c:strRef>
          </c:tx>
          <c:spPr>
            <a:solidFill>
              <a:schemeClr val="tx2">
                <a:lumMod val="40000"/>
                <a:lumOff val="60000"/>
              </a:schemeClr>
            </a:solidFill>
          </c:spPr>
          <c:dLbls>
            <c:showVal val="1"/>
          </c:dLbls>
          <c:cat>
            <c:strRef>
              <c:f>Hesitancy!$G$25:$I$25</c:f>
              <c:strCache>
                <c:ptCount val="3"/>
                <c:pt idx="0">
                  <c:v>Hispanic mothers (n=6)</c:v>
                </c:pt>
                <c:pt idx="1">
                  <c:v>African American mothers (n=39)</c:v>
                </c:pt>
                <c:pt idx="2">
                  <c:v>White, non-Hispanic mothers (n=62)</c:v>
                </c:pt>
              </c:strCache>
            </c:strRef>
          </c:cat>
          <c:val>
            <c:numRef>
              <c:f>Hesitancy!$G$30:$I$30</c:f>
              <c:numCache>
                <c:formatCode>0.0%</c:formatCode>
                <c:ptCount val="3"/>
                <c:pt idx="0">
                  <c:v>0.5</c:v>
                </c:pt>
                <c:pt idx="1">
                  <c:v>0.51282051282051366</c:v>
                </c:pt>
                <c:pt idx="2">
                  <c:v>0.32258064516129092</c:v>
                </c:pt>
              </c:numCache>
            </c:numRef>
          </c:val>
        </c:ser>
        <c:overlap val="100"/>
        <c:axId val="84304640"/>
        <c:axId val="84306176"/>
      </c:barChart>
      <c:catAx>
        <c:axId val="84304640"/>
        <c:scaling>
          <c:orientation val="minMax"/>
        </c:scaling>
        <c:axPos val="b"/>
        <c:tickLblPos val="nextTo"/>
        <c:crossAx val="84306176"/>
        <c:crosses val="autoZero"/>
        <c:auto val="1"/>
        <c:lblAlgn val="ctr"/>
        <c:lblOffset val="100"/>
      </c:catAx>
      <c:valAx>
        <c:axId val="84306176"/>
        <c:scaling>
          <c:orientation val="minMax"/>
        </c:scaling>
        <c:axPos val="l"/>
        <c:majorGridlines/>
        <c:numFmt formatCode="0%" sourceLinked="1"/>
        <c:tickLblPos val="nextTo"/>
        <c:crossAx val="84304640"/>
        <c:crosses val="autoZero"/>
        <c:crossBetween val="between"/>
      </c:valAx>
    </c:plotArea>
    <c:legend>
      <c:legendPos val="r"/>
    </c:legend>
    <c:plotVisOnly val="1"/>
  </c:chart>
  <c:txPr>
    <a:bodyPr/>
    <a:lstStyle/>
    <a:p>
      <a:pPr>
        <a:defRPr sz="1600" b="1" i="0" baseline="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5460599334073267E-2"/>
          <c:y val="5.8727569331158302E-2"/>
          <c:w val="0.89789123196448573"/>
          <c:h val="0.74714518760195769"/>
        </c:manualLayout>
      </c:layout>
      <c:lineChart>
        <c:grouping val="standard"/>
        <c:ser>
          <c:idx val="0"/>
          <c:order val="0"/>
          <c:tx>
            <c:strRef>
              <c:f>State!$B$59</c:f>
              <c:strCache>
                <c:ptCount val="1"/>
                <c:pt idx="0">
                  <c:v>Georgia: UTD by 24 months  </c:v>
                </c:pt>
              </c:strCache>
            </c:strRef>
          </c:tx>
          <c:spPr>
            <a:ln w="38100">
              <a:solidFill>
                <a:srgbClr val="000080"/>
              </a:solidFill>
              <a:prstDash val="solid"/>
            </a:ln>
          </c:spPr>
          <c:marker>
            <c:symbol val="circle"/>
            <c:size val="7"/>
            <c:spPr>
              <a:solidFill>
                <a:srgbClr val="000080"/>
              </a:solidFill>
              <a:ln>
                <a:solidFill>
                  <a:srgbClr val="000080"/>
                </a:solidFill>
                <a:prstDash val="solid"/>
              </a:ln>
            </c:spPr>
          </c:marker>
          <c:cat>
            <c:strRef>
              <c:f>State!$G$2:$R$2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State!$G$59:$R$59</c:f>
              <c:numCache>
                <c:formatCode>General</c:formatCode>
                <c:ptCount val="12"/>
                <c:pt idx="5" formatCode="0.0%">
                  <c:v>0.72500000000000064</c:v>
                </c:pt>
                <c:pt idx="6" formatCode="0.0%">
                  <c:v>0.72700000000000065</c:v>
                </c:pt>
                <c:pt idx="7" formatCode="0.0%">
                  <c:v>0.72900000000000065</c:v>
                </c:pt>
                <c:pt idx="8" formatCode="0.0%">
                  <c:v>0.72000000000000064</c:v>
                </c:pt>
                <c:pt idx="10" formatCode="0.0%">
                  <c:v>0.76300000000000101</c:v>
                </c:pt>
                <c:pt idx="11" formatCode="0.0%">
                  <c:v>0.82700000000000062</c:v>
                </c:pt>
              </c:numCache>
            </c:numRef>
          </c:val>
        </c:ser>
        <c:ser>
          <c:idx val="1"/>
          <c:order val="1"/>
          <c:tx>
            <c:strRef>
              <c:f>State!$B$60</c:f>
              <c:strCache>
                <c:ptCount val="1"/>
                <c:pt idx="0">
                  <c:v>Georgia: UTD by end of data collection</c:v>
                </c:pt>
              </c:strCache>
            </c:strRef>
          </c:tx>
          <c:spPr>
            <a:ln w="38100">
              <a:solidFill>
                <a:srgbClr val="000080"/>
              </a:solidFill>
              <a:prstDash val="sysDash"/>
            </a:ln>
          </c:spPr>
          <c:marker>
            <c:symbol val="circle"/>
            <c:size val="7"/>
            <c:spPr>
              <a:solidFill>
                <a:srgbClr val="000080"/>
              </a:solidFill>
              <a:ln>
                <a:solidFill>
                  <a:srgbClr val="000080"/>
                </a:solidFill>
                <a:prstDash val="solid"/>
              </a:ln>
            </c:spPr>
          </c:marker>
          <c:cat>
            <c:strRef>
              <c:f>State!$G$2:$R$2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State!$G$60:$R$60</c:f>
              <c:numCache>
                <c:formatCode>0.0%</c:formatCode>
                <c:ptCount val="12"/>
                <c:pt idx="0">
                  <c:v>0.78800000000000003</c:v>
                </c:pt>
                <c:pt idx="1">
                  <c:v>0.751000000000001</c:v>
                </c:pt>
                <c:pt idx="2">
                  <c:v>0.83900000000000063</c:v>
                </c:pt>
                <c:pt idx="3">
                  <c:v>0.80800000000000005</c:v>
                </c:pt>
                <c:pt idx="4">
                  <c:v>0.85100000000000064</c:v>
                </c:pt>
                <c:pt idx="5">
                  <c:v>0.80700000000000005</c:v>
                </c:pt>
                <c:pt idx="6">
                  <c:v>0.80800000000000005</c:v>
                </c:pt>
                <c:pt idx="7">
                  <c:v>0.78</c:v>
                </c:pt>
                <c:pt idx="8">
                  <c:v>0.77800000000000114</c:v>
                </c:pt>
                <c:pt idx="10">
                  <c:v>0.91200000000000003</c:v>
                </c:pt>
                <c:pt idx="11">
                  <c:v>0.94199999999999995</c:v>
                </c:pt>
              </c:numCache>
            </c:numRef>
          </c:val>
        </c:ser>
        <c:ser>
          <c:idx val="2"/>
          <c:order val="2"/>
          <c:tx>
            <c:strRef>
              <c:f>State!$B$61</c:f>
              <c:strCache>
                <c:ptCount val="1"/>
                <c:pt idx="0">
                  <c:v>NIS, GA: UTD at 19-35 months</c:v>
                </c:pt>
              </c:strCache>
            </c:strRef>
          </c:tx>
          <c:spPr>
            <a:ln w="38100">
              <a:solidFill>
                <a:srgbClr val="FF0000"/>
              </a:solidFill>
              <a:prstDash val="solid"/>
            </a:ln>
          </c:spPr>
          <c:marker>
            <c:symbol val="triangle"/>
            <c:size val="7"/>
            <c:spPr>
              <a:solidFill>
                <a:srgbClr val="FF0000"/>
              </a:solidFill>
              <a:ln>
                <a:solidFill>
                  <a:srgbClr val="FF0000"/>
                </a:solidFill>
                <a:prstDash val="solid"/>
              </a:ln>
            </c:spPr>
          </c:marker>
          <c:cat>
            <c:strRef>
              <c:f>State!$G$2:$R$2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State!$G$61:$Q$61</c:f>
              <c:numCache>
                <c:formatCode>0.0%</c:formatCode>
                <c:ptCount val="11"/>
                <c:pt idx="0">
                  <c:v>0.77700000000000113</c:v>
                </c:pt>
                <c:pt idx="1">
                  <c:v>0.78500000000000003</c:v>
                </c:pt>
                <c:pt idx="2">
                  <c:v>0.76500000000000101</c:v>
                </c:pt>
                <c:pt idx="3">
                  <c:v>0.74600000000000088</c:v>
                </c:pt>
                <c:pt idx="4">
                  <c:v>0.82000000000000062</c:v>
                </c:pt>
                <c:pt idx="5">
                  <c:v>0.82399999999999995</c:v>
                </c:pt>
                <c:pt idx="6">
                  <c:v>0.81299999999999994</c:v>
                </c:pt>
                <c:pt idx="7">
                  <c:v>0.79600000000000004</c:v>
                </c:pt>
                <c:pt idx="8">
                  <c:v>0.73300000000000065</c:v>
                </c:pt>
                <c:pt idx="10">
                  <c:v>0.62100000000000088</c:v>
                </c:pt>
              </c:numCache>
            </c:numRef>
          </c:val>
        </c:ser>
        <c:ser>
          <c:idx val="3"/>
          <c:order val="3"/>
          <c:tx>
            <c:strRef>
              <c:f>State!$B$62</c:f>
              <c:strCache>
                <c:ptCount val="1"/>
                <c:pt idx="0">
                  <c:v>NIS, US: UTD at 19-35 months</c:v>
                </c:pt>
              </c:strCache>
            </c:strRef>
          </c:tx>
          <c:spPr>
            <a:ln w="38100">
              <a:solidFill>
                <a:srgbClr val="808080"/>
              </a:solidFill>
              <a:prstDash val="solid"/>
            </a:ln>
          </c:spPr>
          <c:marker>
            <c:symbol val="square"/>
            <c:size val="7"/>
            <c:spPr>
              <a:solidFill>
                <a:srgbClr val="808080"/>
              </a:solidFill>
              <a:ln>
                <a:solidFill>
                  <a:srgbClr val="808080"/>
                </a:solidFill>
                <a:prstDash val="solid"/>
              </a:ln>
            </c:spPr>
          </c:marker>
          <c:cat>
            <c:strRef>
              <c:f>State!$G$2:$R$2</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State!$G$62:$Q$62</c:f>
              <c:numCache>
                <c:formatCode>0.0%</c:formatCode>
                <c:ptCount val="11"/>
                <c:pt idx="0">
                  <c:v>0.72800000000000065</c:v>
                </c:pt>
                <c:pt idx="1">
                  <c:v>0.73700000000000065</c:v>
                </c:pt>
                <c:pt idx="2">
                  <c:v>0.65500000000000114</c:v>
                </c:pt>
                <c:pt idx="3">
                  <c:v>0.72500000000000064</c:v>
                </c:pt>
                <c:pt idx="4">
                  <c:v>0.76000000000000101</c:v>
                </c:pt>
                <c:pt idx="5">
                  <c:v>0.76100000000000101</c:v>
                </c:pt>
                <c:pt idx="6">
                  <c:v>0.76900000000000102</c:v>
                </c:pt>
                <c:pt idx="7">
                  <c:v>0.77400000000000102</c:v>
                </c:pt>
                <c:pt idx="8">
                  <c:v>0.68400000000000005</c:v>
                </c:pt>
                <c:pt idx="10">
                  <c:v>0.66100000000000114</c:v>
                </c:pt>
              </c:numCache>
            </c:numRef>
          </c:val>
        </c:ser>
        <c:marker val="1"/>
        <c:axId val="84426752"/>
        <c:axId val="84428672"/>
      </c:lineChart>
      <c:catAx>
        <c:axId val="84426752"/>
        <c:scaling>
          <c:orientation val="minMax"/>
        </c:scaling>
        <c:axPos val="b"/>
        <c:numFmt formatCode="@" sourceLinked="1"/>
        <c:tickLblPos val="nextTo"/>
        <c:spPr>
          <a:ln w="3175">
            <a:solidFill>
              <a:srgbClr val="000000"/>
            </a:solidFill>
            <a:prstDash val="solid"/>
          </a:ln>
        </c:spPr>
        <c:txPr>
          <a:bodyPr rot="0" vert="horz"/>
          <a:lstStyle/>
          <a:p>
            <a:pPr>
              <a:defRPr sz="1400" b="1" i="0" u="none" strike="noStrike" baseline="0">
                <a:solidFill>
                  <a:srgbClr val="000000"/>
                </a:solidFill>
                <a:latin typeface="Calibri"/>
                <a:ea typeface="Calibri"/>
                <a:cs typeface="Calibri"/>
              </a:defRPr>
            </a:pPr>
            <a:endParaRPr lang="en-US"/>
          </a:p>
        </c:txPr>
        <c:crossAx val="84428672"/>
        <c:crosses val="autoZero"/>
        <c:auto val="1"/>
        <c:lblAlgn val="ctr"/>
        <c:lblOffset val="100"/>
        <c:tickLblSkip val="1"/>
        <c:tickMarkSkip val="1"/>
      </c:catAx>
      <c:valAx>
        <c:axId val="84428672"/>
        <c:scaling>
          <c:orientation val="minMax"/>
          <c:max val="1"/>
          <c:min val="0.5"/>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400" b="1" i="0" u="none" strike="noStrike" baseline="0">
                <a:solidFill>
                  <a:srgbClr val="000000"/>
                </a:solidFill>
                <a:latin typeface="Calibri"/>
                <a:ea typeface="Calibri"/>
                <a:cs typeface="Calibri"/>
              </a:defRPr>
            </a:pPr>
            <a:endParaRPr lang="en-US"/>
          </a:p>
        </c:txPr>
        <c:crossAx val="84426752"/>
        <c:crosses val="autoZero"/>
        <c:crossBetween val="between"/>
      </c:valAx>
      <c:spPr>
        <a:solidFill>
          <a:srgbClr val="FFFFFF"/>
        </a:solidFill>
        <a:ln w="3175">
          <a:solidFill>
            <a:srgbClr val="000000"/>
          </a:solidFill>
          <a:prstDash val="solid"/>
        </a:ln>
      </c:spPr>
    </c:plotArea>
    <c:legend>
      <c:legendPos val="b"/>
      <c:layout>
        <c:manualLayout>
          <c:xMode val="edge"/>
          <c:yMode val="edge"/>
          <c:x val="8.8790233074361818E-2"/>
          <c:y val="0.89559543230016458"/>
          <c:w val="0.88013318534961005"/>
          <c:h val="7.3409461663947809E-2"/>
        </c:manualLayout>
      </c:layout>
      <c:spPr>
        <a:solidFill>
          <a:srgbClr val="FFFFFF"/>
        </a:solidFill>
        <a:ln w="25400">
          <a:noFill/>
        </a:ln>
      </c:spPr>
      <c:txPr>
        <a:bodyPr/>
        <a:lstStyle/>
        <a:p>
          <a:pPr>
            <a:defRPr sz="1285" b="1" i="0" u="none" strike="noStrike" baseline="0">
              <a:solidFill>
                <a:srgbClr val="000000"/>
              </a:solidFill>
              <a:latin typeface="Calibri"/>
              <a:ea typeface="Calibri"/>
              <a:cs typeface="Calibri"/>
            </a:defRPr>
          </a:pPr>
          <a:endParaRPr lang="en-US"/>
        </a:p>
      </c:txPr>
    </c:legend>
    <c:plotVisOnly val="1"/>
    <c:dispBlanksAs val="span"/>
  </c:chart>
  <c:spPr>
    <a:noFill/>
    <a:ln w="9525">
      <a:noFill/>
    </a:ln>
  </c:spPr>
  <c:txPr>
    <a:bodyPr/>
    <a:lstStyle/>
    <a:p>
      <a:pPr>
        <a:defRPr sz="1400" b="1" i="0" u="none" strike="noStrike" baseline="0">
          <a:solidFill>
            <a:srgbClr val="000000"/>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EFE6511-167C-481E-B426-D723435C19AF}" type="datetimeFigureOut">
              <a:rPr lang="en-US" smtClean="0"/>
              <a:pPr/>
              <a:t>8/21/2013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B0CED4-E519-44F1-A001-85839F7BED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Development of safe and effective vaccines is one the greatest medical triumphs. However, despite high immunization rates in the United States, 85% of health care providers will have a parent refuse a vaccine for his or her child each year. HCPs have the greatest influence on a parent's decision to vaccinate his or her child. To effectively communicate with vaccine-hesitant parents, HCPs must first understand the concerns of parents regarding immunization and understand influences that can lead to misinformation about the safety and effectiveness of vaccines. HCPs should establish an open, non confrontational dialogue with vaccine-hesitant parents at an early stage. Personal stories of patients and parents affected by vaccine-preventable diseases and reports of disease outbreaks serve as useful reminders of the need to maintain high immunization rates.</a:t>
            </a:r>
          </a:p>
          <a:p>
            <a:endParaRPr lang="en-US" dirty="0"/>
          </a:p>
        </p:txBody>
      </p:sp>
      <p:sp>
        <p:nvSpPr>
          <p:cNvPr id="4" name="Slide Number Placeholder 3"/>
          <p:cNvSpPr>
            <a:spLocks noGrp="1"/>
          </p:cNvSpPr>
          <p:nvPr>
            <p:ph type="sldNum" sz="quarter" idx="10"/>
          </p:nvPr>
        </p:nvSpPr>
        <p:spPr/>
        <p:txBody>
          <a:bodyPr/>
          <a:lstStyle/>
          <a:p>
            <a:fld id="{EBB0CED4-E519-44F1-A001-85839F7BED8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sz="1600" dirty="0">
                <a:latin typeface="Arial" pitchFamily="34" charset="0"/>
              </a:rPr>
              <a:t>It is impossible to live life risk-free: there are risks in driving your car, flying on an airplane, and yes being vaccinated. However, one can significantly increase their risk of injury by not wearing a seat belt or by not receiving a vaccine. Parents should be made aware that any vaccine can cause adverse effects and that the risk of serious vaccine-associated complications is very low</a:t>
            </a:r>
          </a:p>
          <a:p>
            <a:pPr eaLnBrk="1" hangingPunct="1"/>
            <a:r>
              <a:rPr lang="en-US" sz="1600" dirty="0">
                <a:latin typeface="Arial" pitchFamily="34" charset="0"/>
              </a:rPr>
              <a:t/>
            </a:r>
            <a:br>
              <a:rPr lang="en-US" sz="1600" dirty="0">
                <a:latin typeface="Arial" pitchFamily="34" charset="0"/>
              </a:rPr>
            </a:br>
            <a:r>
              <a:rPr lang="en-US" sz="1600" dirty="0">
                <a:latin typeface="Arial" pitchFamily="34" charset="0"/>
              </a:rPr>
              <a:t>To reassure skeptical parents, pediatricians can share their own experience; whether any children in their practice have had serious adverse effects after receiving the vaccine. They can also take extra time to review the vaccine information handout and refer parents to the CDC Web site on “Possible Side-effects from Vaccines.”</a:t>
            </a: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
        <p:nvSpPr>
          <p:cNvPr id="30724" name="Slide Number Placeholder 3"/>
          <p:cNvSpPr>
            <a:spLocks noGrp="1"/>
          </p:cNvSpPr>
          <p:nvPr>
            <p:ph type="sldNum" sz="quarter" idx="5"/>
          </p:nvPr>
        </p:nvSpPr>
        <p:spPr>
          <a:noFill/>
        </p:spPr>
        <p:txBody>
          <a:bodyPr/>
          <a:lstStyle/>
          <a:p>
            <a:pPr defTabSz="914522"/>
            <a:fld id="{8A18969E-E362-40B3-8711-3F2DB03580B3}" type="slidenum">
              <a:rPr lang="en-US" smtClean="0">
                <a:latin typeface="Arial" pitchFamily="34" charset="0"/>
              </a:rPr>
              <a:pPr defTabSz="914522"/>
              <a:t>10</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2109788" y="654050"/>
            <a:ext cx="2687637" cy="2016125"/>
          </a:xfrm>
          <a:ln/>
        </p:spPr>
      </p:sp>
      <p:sp>
        <p:nvSpPr>
          <p:cNvPr id="31747" name="Notes Placeholder 2"/>
          <p:cNvSpPr>
            <a:spLocks noGrp="1"/>
          </p:cNvSpPr>
          <p:nvPr>
            <p:ph type="body" idx="1"/>
          </p:nvPr>
        </p:nvSpPr>
        <p:spPr>
          <a:xfrm>
            <a:off x="701991" y="2812384"/>
            <a:ext cx="5924928" cy="6022685"/>
          </a:xfrm>
          <a:noFill/>
          <a:ln/>
        </p:spPr>
        <p:txBody>
          <a:bodyPr/>
          <a:lstStyle/>
          <a:p>
            <a:pPr eaLnBrk="1" hangingPunct="1"/>
            <a:r>
              <a:rPr lang="en-US" sz="1600" dirty="0">
                <a:latin typeface="Arial" pitchFamily="34" charset="0"/>
              </a:rPr>
              <a:t>Parents are unaware of the fact that children are exposed to thousands of antigens every day on common surfaces, such as toys, doorknobs, and playground equipment. Patients certainly have more shots than they did years ago; however, the total number of antigens they receive is smaller than in the past (</a:t>
            </a:r>
            <a:r>
              <a:rPr lang="en-US" sz="1600" dirty="0" err="1">
                <a:latin typeface="Arial" pitchFamily="34" charset="0"/>
              </a:rPr>
              <a:t>eg</a:t>
            </a:r>
            <a:r>
              <a:rPr lang="en-US" sz="1600" dirty="0">
                <a:latin typeface="Arial" pitchFamily="34" charset="0"/>
              </a:rPr>
              <a:t>, smallpox vaccine had more than 200 antigens in 1 injection). Children who receive all the required vaccines are exposed to fewer than 130 antigens.</a:t>
            </a:r>
          </a:p>
          <a:p>
            <a:pPr eaLnBrk="1" hangingPunct="1"/>
            <a:r>
              <a:rPr lang="en-US" sz="1400" dirty="0">
                <a:latin typeface="Arial" pitchFamily="34" charset="0"/>
              </a:rPr>
              <a:t/>
            </a:r>
            <a:br>
              <a:rPr lang="en-US" sz="1400" dirty="0">
                <a:latin typeface="Arial" pitchFamily="34" charset="0"/>
              </a:rPr>
            </a:br>
            <a:endParaRPr lang="en-US" sz="1600" dirty="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
        <p:nvSpPr>
          <p:cNvPr id="31748" name="Slide Number Placeholder 3"/>
          <p:cNvSpPr>
            <a:spLocks noGrp="1"/>
          </p:cNvSpPr>
          <p:nvPr>
            <p:ph type="sldNum" sz="quarter" idx="5"/>
          </p:nvPr>
        </p:nvSpPr>
        <p:spPr>
          <a:noFill/>
        </p:spPr>
        <p:txBody>
          <a:bodyPr/>
          <a:lstStyle/>
          <a:p>
            <a:pPr defTabSz="914522"/>
            <a:fld id="{CE8CFFB2-4D58-4186-AC82-F565B0F1DE2B}" type="slidenum">
              <a:rPr lang="en-US" smtClean="0">
                <a:latin typeface="Arial" pitchFamily="34" charset="0"/>
              </a:rPr>
              <a:pPr defTabSz="914522"/>
              <a:t>11</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77875" y="393700"/>
            <a:ext cx="5454650" cy="4092575"/>
          </a:xfrm>
          <a:ln/>
        </p:spPr>
      </p:sp>
      <p:sp>
        <p:nvSpPr>
          <p:cNvPr id="32771" name="Notes Placeholder 2"/>
          <p:cNvSpPr>
            <a:spLocks noGrp="1"/>
          </p:cNvSpPr>
          <p:nvPr>
            <p:ph type="body" idx="1"/>
          </p:nvPr>
        </p:nvSpPr>
        <p:spPr>
          <a:noFill/>
          <a:ln/>
        </p:spPr>
        <p:txBody>
          <a:bodyPr/>
          <a:lstStyle/>
          <a:p>
            <a:pPr eaLnBrk="1" hangingPunct="1"/>
            <a:r>
              <a:rPr lang="en-US" sz="1600" dirty="0" smtClean="0">
                <a:latin typeface="Arial" pitchFamily="34" charset="0"/>
              </a:rPr>
              <a:t>One </a:t>
            </a:r>
            <a:r>
              <a:rPr lang="en-US" sz="1600" dirty="0">
                <a:latin typeface="Arial" pitchFamily="34" charset="0"/>
              </a:rPr>
              <a:t>hundred years ago, children received 1 vaccine (the smallpox vaccine</a:t>
            </a:r>
            <a:r>
              <a:rPr lang="en-US" sz="1600" dirty="0" smtClean="0">
                <a:latin typeface="Arial" pitchFamily="34" charset="0"/>
              </a:rPr>
              <a:t>) which contained over 3000 antigens in the </a:t>
            </a:r>
            <a:r>
              <a:rPr lang="en-US" sz="1600" dirty="0" smtClean="0"/>
              <a:t>vaccine to stimulate the immune system to develop immunity to smallpox.</a:t>
            </a:r>
            <a:r>
              <a:rPr lang="en-US" sz="1600" dirty="0" smtClean="0">
                <a:latin typeface="Arial" pitchFamily="34" charset="0"/>
              </a:rPr>
              <a:t>  </a:t>
            </a:r>
            <a:r>
              <a:rPr lang="en-US" sz="1600" dirty="0">
                <a:latin typeface="Arial" pitchFamily="34" charset="0"/>
              </a:rPr>
              <a:t>Forty years ago, children received 5 vaccines routinely (diphtheria, pertussis, tetanus, polio, and smallpox vaccines) and as many as 8 shots by 2 years of age. </a:t>
            </a:r>
          </a:p>
          <a:p>
            <a:endParaRPr lang="en-US" dirty="0" smtClean="0">
              <a:latin typeface="Arial" pitchFamily="34" charset="0"/>
            </a:endParaRPr>
          </a:p>
        </p:txBody>
      </p:sp>
      <p:sp>
        <p:nvSpPr>
          <p:cNvPr id="32772" name="Slide Number Placeholder 3"/>
          <p:cNvSpPr>
            <a:spLocks noGrp="1"/>
          </p:cNvSpPr>
          <p:nvPr>
            <p:ph type="sldNum" sz="quarter" idx="5"/>
          </p:nvPr>
        </p:nvSpPr>
        <p:spPr>
          <a:noFill/>
        </p:spPr>
        <p:txBody>
          <a:bodyPr/>
          <a:lstStyle/>
          <a:p>
            <a:pPr defTabSz="914522"/>
            <a:fld id="{8F799A94-E919-4E80-A9F0-641323375077}" type="slidenum">
              <a:rPr lang="en-US" smtClean="0">
                <a:latin typeface="Arial" pitchFamily="34" charset="0"/>
              </a:rPr>
              <a:pPr defTabSz="914522"/>
              <a:t>12</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sz="1600" dirty="0">
                <a:latin typeface="Arial" pitchFamily="34" charset="0"/>
              </a:rPr>
              <a:t>Today, children receive 11 vaccines routinely and as many as 20 shots by 2 years of age. The increased number of vaccines given to children and the increased percentage of children receiving vaccines have resulted in a dramatic decrease in the number of vaccine-preventable </a:t>
            </a:r>
            <a:r>
              <a:rPr lang="en-US" sz="1600" dirty="0" smtClean="0">
                <a:latin typeface="Arial" pitchFamily="34" charset="0"/>
              </a:rPr>
              <a:t>diseases</a:t>
            </a:r>
            <a:r>
              <a:rPr lang="en-US" sz="1600" baseline="0" dirty="0" smtClean="0">
                <a:latin typeface="Arial" pitchFamily="34" charset="0"/>
              </a:rPr>
              <a:t> yet the number of antigens a child receives is less than 140.</a:t>
            </a:r>
            <a:endParaRPr lang="en-US" sz="1600" dirty="0">
              <a:latin typeface="Arial" pitchFamily="34" charset="0"/>
            </a:endParaRPr>
          </a:p>
          <a:p>
            <a:pPr eaLnBrk="1" hangingPunct="1"/>
            <a:endParaRPr lang="en-US" sz="1600" dirty="0">
              <a:latin typeface="Arial" pitchFamily="34" charset="0"/>
            </a:endParaRPr>
          </a:p>
          <a:p>
            <a:pPr eaLnBrk="1" hangingPunct="1"/>
            <a:r>
              <a:rPr lang="en-US" sz="1600" dirty="0">
                <a:latin typeface="Arial" pitchFamily="34" charset="0"/>
              </a:rPr>
              <a:t>Most young parents today have never seen many of the diseases that vaccines prevent. As a possible consequence of these trends, recent national surveys found that 23% of parents questioned the number of shots recommended for their children and 25% were concerned that vaccines might weaken the immune system.</a:t>
            </a:r>
          </a:p>
        </p:txBody>
      </p:sp>
      <p:sp>
        <p:nvSpPr>
          <p:cNvPr id="33796" name="Slide Number Placeholder 3"/>
          <p:cNvSpPr>
            <a:spLocks noGrp="1"/>
          </p:cNvSpPr>
          <p:nvPr>
            <p:ph type="sldNum" sz="quarter" idx="5"/>
          </p:nvPr>
        </p:nvSpPr>
        <p:spPr>
          <a:noFill/>
        </p:spPr>
        <p:txBody>
          <a:bodyPr/>
          <a:lstStyle/>
          <a:p>
            <a:pPr defTabSz="914522"/>
            <a:fld id="{DF900598-8BB8-4B34-8CBA-390AB2411A71}" type="slidenum">
              <a:rPr lang="en-US" smtClean="0">
                <a:latin typeface="Arial" pitchFamily="34" charset="0"/>
              </a:rPr>
              <a:pPr defTabSz="914522"/>
              <a:t>13</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82688" y="696913"/>
            <a:ext cx="4217987" cy="3165475"/>
          </a:xfrm>
          <a:ln/>
        </p:spPr>
      </p:sp>
      <p:sp>
        <p:nvSpPr>
          <p:cNvPr id="3" name="Notes Placeholder 2"/>
          <p:cNvSpPr>
            <a:spLocks noGrp="1"/>
          </p:cNvSpPr>
          <p:nvPr>
            <p:ph type="body" idx="1"/>
          </p:nvPr>
        </p:nvSpPr>
        <p:spPr>
          <a:xfrm>
            <a:off x="701992" y="4080651"/>
            <a:ext cx="5606418" cy="4881245"/>
          </a:xfrm>
        </p:spPr>
        <p:txBody>
          <a:bodyPr>
            <a:normAutofit fontScale="92500" lnSpcReduction="20000"/>
          </a:bodyPr>
          <a:lstStyle/>
          <a:p>
            <a:pPr eaLnBrk="1" hangingPunct="1">
              <a:lnSpc>
                <a:spcPct val="110000"/>
              </a:lnSpc>
              <a:defRPr/>
            </a:pPr>
            <a:r>
              <a:rPr lang="en-US" sz="1500" dirty="0"/>
              <a:t>The earlier studies that proposed a vaccine-autism link have now been retracted and debunked. Many well-designed trials have shown no causal relationship between vaccines and autism.</a:t>
            </a:r>
            <a:r>
              <a:rPr lang="en-US" sz="1500" baseline="30000" dirty="0"/>
              <a:t>20</a:t>
            </a:r>
            <a:r>
              <a:rPr lang="en-US" sz="1500" dirty="0"/>
              <a:t> Because of the many vaccines required within the first 2 years of life, people want to believe that any adverse health event before age 2 years can be ascribed to vaccines. Although vaccines are given around the same time that autism becomes apparent, it does not mean that vaccines cause autism. When describing the difference between causal and temporal, I often use the analogy of the rooster who crows every morning and believes he makes the sun come up. When the rooster has laryngitis, he  realizes that the sun still rises despite his inability to crow.</a:t>
            </a:r>
          </a:p>
          <a:p>
            <a:pPr eaLnBrk="1" hangingPunct="1">
              <a:lnSpc>
                <a:spcPct val="110000"/>
              </a:lnSpc>
              <a:defRPr/>
            </a:pPr>
            <a:r>
              <a:rPr lang="en-US" sz="1500" dirty="0"/>
              <a:t/>
            </a:r>
            <a:br>
              <a:rPr lang="en-US" sz="1500" dirty="0"/>
            </a:br>
            <a:r>
              <a:rPr lang="en-US" sz="1500" dirty="0"/>
              <a:t>Classic autism is generally apparent in children by the age of 18 months. The signs of abnormal speech, poor joint attention skills, and repetitive and restrictive behaviors may predate this time. It is easy for parents who notice a loss of developmental milestones (regressive autism) in their child around the time of his or her last vaccination to surmise that the vaccine may have been the cause. Current research suggests that genetics and the environment play a collaborative role in the development of autism. Without a definitive cause of autism, vaccines will probably continue to be a target because of the timing of when they are given, even though they have been exonerated by research.</a:t>
            </a:r>
          </a:p>
          <a:p>
            <a:pPr eaLnBrk="1" hangingPunct="1">
              <a:defRPr/>
            </a:pPr>
            <a:r>
              <a:rPr lang="en-US" dirty="0" smtClean="0"/>
              <a:t/>
            </a:r>
            <a:br>
              <a:rPr lang="en-US" dirty="0" smtClean="0"/>
            </a:br>
            <a:endParaRPr lang="en-US" dirty="0" smtClean="0"/>
          </a:p>
        </p:txBody>
      </p:sp>
      <p:sp>
        <p:nvSpPr>
          <p:cNvPr id="34820" name="Slide Number Placeholder 3"/>
          <p:cNvSpPr>
            <a:spLocks noGrp="1"/>
          </p:cNvSpPr>
          <p:nvPr>
            <p:ph type="sldNum" sz="quarter" idx="5"/>
          </p:nvPr>
        </p:nvSpPr>
        <p:spPr>
          <a:noFill/>
        </p:spPr>
        <p:txBody>
          <a:bodyPr/>
          <a:lstStyle/>
          <a:p>
            <a:pPr defTabSz="914522"/>
            <a:fld id="{62B75767-0D92-47C9-9128-11D3DDB49370}" type="slidenum">
              <a:rPr lang="en-US" smtClean="0">
                <a:latin typeface="Arial" pitchFamily="34" charset="0"/>
              </a:rPr>
              <a:pPr defTabSz="914522"/>
              <a:t>14</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82688" y="696913"/>
            <a:ext cx="3500437" cy="2627312"/>
          </a:xfrm>
          <a:ln/>
        </p:spPr>
      </p:sp>
      <p:sp>
        <p:nvSpPr>
          <p:cNvPr id="35843" name="Notes Placeholder 2"/>
          <p:cNvSpPr>
            <a:spLocks noGrp="1"/>
          </p:cNvSpPr>
          <p:nvPr>
            <p:ph type="body" idx="1"/>
          </p:nvPr>
        </p:nvSpPr>
        <p:spPr>
          <a:xfrm>
            <a:off x="701992" y="3712853"/>
            <a:ext cx="5606418" cy="4886000"/>
          </a:xfrm>
          <a:noFill/>
          <a:ln/>
        </p:spPr>
        <p:txBody>
          <a:bodyPr>
            <a:normAutofit lnSpcReduction="10000"/>
          </a:bodyPr>
          <a:lstStyle/>
          <a:p>
            <a:pPr eaLnBrk="1" hangingPunct="1"/>
            <a:r>
              <a:rPr lang="en-US" sz="1400" dirty="0">
                <a:latin typeface="Arial" pitchFamily="34" charset="0"/>
              </a:rPr>
              <a:t/>
            </a:r>
            <a:br>
              <a:rPr lang="en-US" sz="1400" dirty="0">
                <a:latin typeface="Arial" pitchFamily="34" charset="0"/>
              </a:rPr>
            </a:br>
            <a:r>
              <a:rPr lang="en-US" sz="1400" dirty="0">
                <a:latin typeface="Arial" pitchFamily="34" charset="0"/>
              </a:rPr>
              <a:t>Aluminum salts may be included in some vaccines as an adjuvant to enhance the immune response. Aluminum adjuvant-containing vaccines have a demonstrated safety profile and associated local reactions are uncommon.</a:t>
            </a:r>
            <a:r>
              <a:rPr lang="en-US" sz="1400" baseline="30000" dirty="0">
                <a:latin typeface="Arial" pitchFamily="34" charset="0"/>
              </a:rPr>
              <a:t>22</a:t>
            </a:r>
            <a:r>
              <a:rPr lang="en-US" sz="1400" dirty="0">
                <a:latin typeface="Arial" pitchFamily="34" charset="0"/>
              </a:rPr>
              <a:t> The most common source of exposure to aluminum is actually in our daily exposure to food and water.</a:t>
            </a:r>
          </a:p>
          <a:p>
            <a:pPr eaLnBrk="1" hangingPunct="1"/>
            <a:endParaRPr lang="en-US" sz="1400" dirty="0">
              <a:latin typeface="Arial" pitchFamily="34" charset="0"/>
            </a:endParaRPr>
          </a:p>
          <a:p>
            <a:r>
              <a:rPr lang="en-US" sz="1400" b="1" dirty="0">
                <a:latin typeface="Arial" pitchFamily="34" charset="0"/>
              </a:rPr>
              <a:t>Q</a:t>
            </a:r>
            <a:r>
              <a:rPr lang="en-US" sz="1400" dirty="0">
                <a:latin typeface="Arial" pitchFamily="34" charset="0"/>
              </a:rPr>
              <a:t>. I have heard that aluminum in vaccines is safe because we are exposed to it in the environment. I am not comfortable with this explanation because with vaccines the aluminum is injected. Isn’t that more dangerous?</a:t>
            </a:r>
          </a:p>
          <a:p>
            <a:endParaRPr lang="en-US" sz="1400" dirty="0">
              <a:latin typeface="Arial" pitchFamily="34" charset="0"/>
            </a:endParaRPr>
          </a:p>
          <a:p>
            <a:r>
              <a:rPr lang="en-US" sz="1400" b="1" dirty="0">
                <a:latin typeface="Arial" pitchFamily="34" charset="0"/>
              </a:rPr>
              <a:t>A</a:t>
            </a:r>
            <a:r>
              <a:rPr lang="en-US" sz="1400" dirty="0">
                <a:latin typeface="Arial" pitchFamily="34" charset="0"/>
              </a:rPr>
              <a:t>. Regardless of how aluminum enters the body, it is treated the same way once it gets into the bloodstream. A protein in the blood, known as </a:t>
            </a:r>
            <a:r>
              <a:rPr lang="en-US" sz="1400" dirty="0" err="1">
                <a:latin typeface="Arial" pitchFamily="34" charset="0"/>
              </a:rPr>
              <a:t>transferrin</a:t>
            </a:r>
            <a:r>
              <a:rPr lang="en-US" sz="1400" dirty="0">
                <a:latin typeface="Arial" pitchFamily="34" charset="0"/>
              </a:rPr>
              <a:t>, binds the aluminum and transports it to the kidneys where it is eliminated. About half of the aluminum is eliminated within 24 hours. Aluminum becomes a problem when someone’s kidneys are not functioning properly or </a:t>
            </a:r>
            <a:r>
              <a:rPr lang="en-US" sz="1400" dirty="0" smtClean="0">
                <a:latin typeface="Arial" pitchFamily="34" charset="0"/>
              </a:rPr>
              <a:t>not at </a:t>
            </a:r>
            <a:r>
              <a:rPr lang="en-US" sz="1400" dirty="0">
                <a:latin typeface="Arial" pitchFamily="34" charset="0"/>
              </a:rPr>
              <a:t>all AND when large quantities of aluminum are administered, such as in antacids. The quantities of aluminum in vaccines are so minute that they do not cause a detectable change to aluminum levels in the blood.</a:t>
            </a:r>
          </a:p>
          <a:p>
            <a:pPr eaLnBrk="1" hangingPunct="1"/>
            <a:endParaRPr lang="en-US"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
        <p:nvSpPr>
          <p:cNvPr id="35844" name="Slide Number Placeholder 3"/>
          <p:cNvSpPr>
            <a:spLocks noGrp="1"/>
          </p:cNvSpPr>
          <p:nvPr>
            <p:ph type="sldNum" sz="quarter" idx="5"/>
          </p:nvPr>
        </p:nvSpPr>
        <p:spPr>
          <a:noFill/>
        </p:spPr>
        <p:txBody>
          <a:bodyPr/>
          <a:lstStyle/>
          <a:p>
            <a:pPr defTabSz="914522"/>
            <a:fld id="{AAF34CB8-0A59-495A-A424-1DC826BDA65D}" type="slidenum">
              <a:rPr lang="en-US" smtClean="0">
                <a:latin typeface="Arial" pitchFamily="34" charset="0"/>
              </a:rPr>
              <a:pPr defTabSz="914522"/>
              <a:t>15</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sz="1600" dirty="0">
                <a:latin typeface="Arial" pitchFamily="34" charset="0"/>
                <a:ea typeface="Geneva"/>
                <a:cs typeface="Geneva"/>
              </a:rPr>
              <a:t>Evidence to support this observation that vaccine hesitant parents are amenable to changing their minds about vaccines came from a study done by Deb Gust at the CDC.  Using a survey of a national sample of parents, she asked parents who indicated that they initially planned to delay or not get a vaccination for their child but changed their mind, why they change their mind.  </a:t>
            </a:r>
            <a:r>
              <a:rPr lang="en-US" sz="1600" b="1" dirty="0">
                <a:latin typeface="Arial" pitchFamily="34" charset="0"/>
                <a:ea typeface="Geneva"/>
                <a:cs typeface="Geneva"/>
              </a:rPr>
              <a:t>Almost 40% responded because of information or assurances from their child’s doctor.</a:t>
            </a:r>
            <a:r>
              <a:rPr lang="en-US" sz="1600" dirty="0">
                <a:latin typeface="Arial" pitchFamily="34" charset="0"/>
                <a:ea typeface="Geneva"/>
                <a:cs typeface="Geneva"/>
              </a:rPr>
              <a:t>  More than any other response, parents who changed their mind did so after talking with their child’s doctor.    For vaccine hesitant parents, then, again, the child’s provider plays an influential role.</a:t>
            </a:r>
          </a:p>
          <a:p>
            <a:pPr eaLnBrk="1" hangingPunct="1"/>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Adapted from  D Opel, 2011; Gust et al, Pediatrics, 2008</a:t>
            </a:r>
          </a:p>
          <a:p>
            <a:pPr eaLnBrk="1" hangingPunct="1"/>
            <a:endParaRPr lang="en-US" dirty="0" smtClean="0">
              <a:latin typeface="Arial" pitchFamily="34" charset="0"/>
            </a:endParaRPr>
          </a:p>
        </p:txBody>
      </p:sp>
      <p:sp>
        <p:nvSpPr>
          <p:cNvPr id="36868" name="Slide Number Placeholder 3"/>
          <p:cNvSpPr>
            <a:spLocks noGrp="1"/>
          </p:cNvSpPr>
          <p:nvPr>
            <p:ph type="sldNum" sz="quarter" idx="5"/>
          </p:nvPr>
        </p:nvSpPr>
        <p:spPr>
          <a:noFill/>
        </p:spPr>
        <p:txBody>
          <a:bodyPr/>
          <a:lstStyle/>
          <a:p>
            <a:pPr defTabSz="914522"/>
            <a:fld id="{820C3FFF-EE9B-4F36-ABEE-93B856F3C69E}" type="slidenum">
              <a:rPr lang="en-US" smtClean="0">
                <a:latin typeface="Arial" pitchFamily="34" charset="0"/>
              </a:rPr>
              <a:pPr defTabSz="914522"/>
              <a:t>16</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546598" y="669011"/>
            <a:ext cx="3855404" cy="2891650"/>
          </a:xfrm>
          <a:ln/>
        </p:spPr>
      </p:sp>
      <p:sp>
        <p:nvSpPr>
          <p:cNvPr id="37891" name="Notes Placeholder 2"/>
          <p:cNvSpPr>
            <a:spLocks noGrp="1"/>
          </p:cNvSpPr>
          <p:nvPr>
            <p:ph type="body" idx="1"/>
          </p:nvPr>
        </p:nvSpPr>
        <p:spPr>
          <a:xfrm>
            <a:off x="507082" y="3812729"/>
            <a:ext cx="5936021" cy="4786124"/>
          </a:xfrm>
          <a:noFill/>
          <a:ln/>
        </p:spPr>
        <p:txBody>
          <a:bodyPr/>
          <a:lstStyle/>
          <a:p>
            <a:r>
              <a:rPr lang="en-US" sz="1400" dirty="0">
                <a:latin typeface="Arial" pitchFamily="34" charset="0"/>
              </a:rPr>
              <a:t>It is important that clinicians take the time to listen to these concerns. Parents stated that reassurance from their health care provider was the biggest reason that they followed-through with immunizations, despite fears. </a:t>
            </a:r>
          </a:p>
          <a:p>
            <a:endParaRPr lang="en-US" sz="1400" dirty="0">
              <a:latin typeface="Arial" pitchFamily="34" charset="0"/>
            </a:endParaRPr>
          </a:p>
          <a:p>
            <a:r>
              <a:rPr lang="en-US" sz="1400" dirty="0">
                <a:latin typeface="Arial" pitchFamily="34" charset="0"/>
              </a:rPr>
              <a:t>But not all parents will be satisfied with the same clinician explanations — some might just need quick reassurance, whereas others may ask for more detailed scientific information. Be sure to tailor your response to the individual.</a:t>
            </a:r>
          </a:p>
          <a:p>
            <a:endParaRPr lang="en-US" sz="1400" dirty="0">
              <a:latin typeface="Arial" pitchFamily="34" charset="0"/>
            </a:endParaRPr>
          </a:p>
          <a:p>
            <a:r>
              <a:rPr lang="en-US" sz="1400" dirty="0">
                <a:latin typeface="Arial" pitchFamily="34" charset="0"/>
              </a:rPr>
              <a:t>What many parents are really looking for is emotional </a:t>
            </a:r>
            <a:r>
              <a:rPr lang="en-US" sz="1400" dirty="0" smtClean="0">
                <a:latin typeface="Arial" pitchFamily="34" charset="0"/>
              </a:rPr>
              <a:t>reassurance. They </a:t>
            </a:r>
            <a:r>
              <a:rPr lang="en-US" sz="1400" dirty="0">
                <a:latin typeface="Arial" pitchFamily="34" charset="0"/>
              </a:rPr>
              <a:t>need you to acknowledge their concerns and to be empathetic, not recite a litany of facts</a:t>
            </a:r>
            <a:r>
              <a:rPr lang="en-US" sz="1400" dirty="0" smtClean="0">
                <a:latin typeface="Arial" pitchFamily="34" charset="0"/>
              </a:rPr>
              <a:t>.</a:t>
            </a:r>
            <a:endParaRPr lang="en-US" sz="1400" dirty="0">
              <a:latin typeface="Arial" pitchFamily="34" charset="0"/>
            </a:endParaRPr>
          </a:p>
          <a:p>
            <a:endParaRPr lang="en-US" sz="1400" dirty="0">
              <a:latin typeface="Arial" pitchFamily="34" charset="0"/>
            </a:endParaRPr>
          </a:p>
          <a:p>
            <a:r>
              <a:rPr lang="en-US" sz="1400" dirty="0">
                <a:latin typeface="Arial" pitchFamily="34" charset="0"/>
              </a:rPr>
              <a:t>This does not mean that clinicians should avoid factual information, but rather, that the information presented is easy to understand. Personal stories can also be </a:t>
            </a:r>
            <a:r>
              <a:rPr lang="en-US" sz="1400" dirty="0" smtClean="0">
                <a:latin typeface="Arial" pitchFamily="34" charset="0"/>
              </a:rPr>
              <a:t>helpful. If </a:t>
            </a:r>
            <a:r>
              <a:rPr lang="en-US" sz="1400" dirty="0">
                <a:latin typeface="Arial" pitchFamily="34" charset="0"/>
              </a:rPr>
              <a:t>clinicians can share that they have vaccinated their own children or grandchildren, that can really be helpful</a:t>
            </a:r>
            <a:r>
              <a:rPr lang="en-US" sz="1400" dirty="0" smtClean="0">
                <a:latin typeface="Arial" pitchFamily="34" charset="0"/>
              </a:rPr>
              <a:t>.</a:t>
            </a:r>
            <a:endParaRPr lang="en-US" dirty="0" smtClean="0">
              <a:latin typeface="Arial" pitchFamily="34" charset="0"/>
            </a:endParaRPr>
          </a:p>
        </p:txBody>
      </p:sp>
      <p:sp>
        <p:nvSpPr>
          <p:cNvPr id="37892" name="Slide Number Placeholder 3"/>
          <p:cNvSpPr>
            <a:spLocks noGrp="1"/>
          </p:cNvSpPr>
          <p:nvPr>
            <p:ph type="sldNum" sz="quarter" idx="5"/>
          </p:nvPr>
        </p:nvSpPr>
        <p:spPr>
          <a:noFill/>
        </p:spPr>
        <p:txBody>
          <a:bodyPr/>
          <a:lstStyle/>
          <a:p>
            <a:pPr defTabSz="914522"/>
            <a:fld id="{B90A95F3-C0BA-4B38-8572-E6DD52449AA9}" type="slidenum">
              <a:rPr lang="en-US" smtClean="0">
                <a:latin typeface="Arial" pitchFamily="34" charset="0"/>
              </a:rPr>
              <a:pPr defTabSz="914522"/>
              <a:t>17</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z="1400" dirty="0">
                <a:latin typeface="Arial" pitchFamily="34" charset="0"/>
                <a:cs typeface="Arial" pitchFamily="34" charset="0"/>
              </a:rPr>
              <a:t>To determine parental concerns, ask the following questions.</a:t>
            </a:r>
          </a:p>
          <a:p>
            <a:pPr eaLnBrk="1" hangingPunct="1"/>
            <a:endParaRPr lang="en-US" sz="1400" dirty="0">
              <a:latin typeface="Arial" pitchFamily="34" charset="0"/>
              <a:cs typeface="Arial" pitchFamily="34" charset="0"/>
            </a:endParaRPr>
          </a:p>
          <a:p>
            <a:pPr eaLnBrk="1" hangingPunct="1"/>
            <a:r>
              <a:rPr lang="en-US" sz="1400" dirty="0">
                <a:latin typeface="Arial" pitchFamily="34" charset="0"/>
                <a:cs typeface="Arial" pitchFamily="34" charset="0"/>
              </a:rPr>
              <a:t>As the occurrence of vaccine-preventable disease declines, the challenge of communicating the risk of not being immunized increases. Every situation is unique; parents have diverse concerns for various reasons.</a:t>
            </a:r>
          </a:p>
          <a:p>
            <a:pPr eaLnBrk="1" hangingPunct="1"/>
            <a:r>
              <a:rPr lang="en-US" sz="1400" dirty="0">
                <a:latin typeface="Arial" pitchFamily="34" charset="0"/>
              </a:rPr>
              <a:t>Positive messages about vaccination generally rate much more convincing and believable than negative messages </a:t>
            </a:r>
          </a:p>
          <a:p>
            <a:pPr eaLnBrk="1" hangingPunct="1"/>
            <a:r>
              <a:rPr lang="en-US" sz="1400" dirty="0">
                <a:latin typeface="Arial" pitchFamily="34" charset="0"/>
              </a:rPr>
              <a:t>• Messages that cite data, scientific studies, and figures are not resonating </a:t>
            </a:r>
          </a:p>
          <a:p>
            <a:pPr eaLnBrk="1" hangingPunct="1"/>
            <a:r>
              <a:rPr lang="en-US" sz="1400" dirty="0">
                <a:latin typeface="Arial" pitchFamily="34" charset="0"/>
              </a:rPr>
              <a:t>• Emotional, personal messages and stories are most effective </a:t>
            </a:r>
          </a:p>
          <a:p>
            <a:pPr eaLnBrk="1" hangingPunct="1"/>
            <a:r>
              <a:rPr lang="en-US" sz="1400" dirty="0">
                <a:latin typeface="Arial" pitchFamily="34" charset="0"/>
              </a:rPr>
              <a:t>• First and foremost, moms depend on their pediatricians for information about vaccines and trust their counsel the most </a:t>
            </a:r>
          </a:p>
          <a:p>
            <a:pPr eaLnBrk="1" hangingPunct="1"/>
            <a:r>
              <a:rPr lang="en-US" sz="1400" dirty="0">
                <a:latin typeface="Arial" pitchFamily="34" charset="0"/>
              </a:rPr>
              <a:t>• Only two-thirds of all parents feel their pediatrician spends enough time explaining the risks and benefits of vaccinations. This percentage is even lower among vaccine-hesitant parents.  </a:t>
            </a:r>
          </a:p>
          <a:p>
            <a:pPr eaLnBrk="1" hangingPunct="1"/>
            <a:r>
              <a:rPr lang="en-US" sz="1400" dirty="0">
                <a:latin typeface="Arial" pitchFamily="34" charset="0"/>
              </a:rPr>
              <a:t>• Moms are also influenced by their spouse, media reports, websites, blogs, and friends with experience.</a:t>
            </a:r>
          </a:p>
          <a:p>
            <a:endParaRPr lang="en-US" dirty="0" smtClean="0">
              <a:latin typeface="Arial" pitchFamily="34" charset="0"/>
            </a:endParaRPr>
          </a:p>
        </p:txBody>
      </p:sp>
      <p:sp>
        <p:nvSpPr>
          <p:cNvPr id="38916" name="Slide Number Placeholder 3"/>
          <p:cNvSpPr>
            <a:spLocks noGrp="1"/>
          </p:cNvSpPr>
          <p:nvPr>
            <p:ph type="sldNum" sz="quarter" idx="5"/>
          </p:nvPr>
        </p:nvSpPr>
        <p:spPr>
          <a:noFill/>
        </p:spPr>
        <p:txBody>
          <a:bodyPr/>
          <a:lstStyle/>
          <a:p>
            <a:pPr defTabSz="914522"/>
            <a:fld id="{3DD97493-6AAA-4D77-B7FE-B11515407F09}" type="slidenum">
              <a:rPr lang="en-US" smtClean="0">
                <a:latin typeface="Arial" pitchFamily="34" charset="0"/>
              </a:rPr>
              <a:pPr defTabSz="914522"/>
              <a:t>18</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646238" y="639763"/>
            <a:ext cx="3924300" cy="2944812"/>
          </a:xfrm>
          <a:ln/>
        </p:spPr>
      </p:sp>
      <p:sp>
        <p:nvSpPr>
          <p:cNvPr id="39939" name="Notes Placeholder 2"/>
          <p:cNvSpPr>
            <a:spLocks noGrp="1"/>
          </p:cNvSpPr>
          <p:nvPr>
            <p:ph type="body" idx="1"/>
          </p:nvPr>
        </p:nvSpPr>
        <p:spPr>
          <a:xfrm>
            <a:off x="701992" y="3952239"/>
            <a:ext cx="5606418" cy="4646614"/>
          </a:xfrm>
          <a:noFill/>
          <a:ln/>
        </p:spPr>
        <p:txBody>
          <a:bodyPr/>
          <a:lstStyle/>
          <a:p>
            <a:pPr eaLnBrk="1" hangingPunct="1"/>
            <a:r>
              <a:rPr lang="en-US" sz="1400" dirty="0">
                <a:latin typeface="Arial" pitchFamily="34" charset="0"/>
              </a:rPr>
              <a:t>• Fact-based is very important. </a:t>
            </a:r>
          </a:p>
          <a:p>
            <a:pPr eaLnBrk="1" hangingPunct="1"/>
            <a:r>
              <a:rPr lang="en-US" sz="1400" dirty="0">
                <a:latin typeface="Arial" pitchFamily="34" charset="0"/>
              </a:rPr>
              <a:t>• Statements, such as “very safe” or “low risk,” turn moms off unless they are backed with specific, good facts. </a:t>
            </a:r>
          </a:p>
          <a:p>
            <a:pPr eaLnBrk="1" hangingPunct="1"/>
            <a:r>
              <a:rPr lang="en-US" sz="1400" dirty="0">
                <a:latin typeface="Arial" pitchFamily="34" charset="0"/>
              </a:rPr>
              <a:t>• Good if the information empowers women to make good decisions. They don’t want to be told what is best or made to feel guilty. Moms like information that says : “Here are the facts. But, it’s your decision.” Moms mentioned pediatricians do that – gives the facts and tells about the cases they’ve seen, but then says it’s your choice. This makes moms feel better. </a:t>
            </a:r>
          </a:p>
          <a:p>
            <a:pPr eaLnBrk="1" hangingPunct="1"/>
            <a:r>
              <a:rPr lang="en-US" sz="1400" dirty="0">
                <a:latin typeface="Arial" pitchFamily="34" charset="0"/>
              </a:rPr>
              <a:t>• Overall, messages did not change the moms’ decisions on immunization. </a:t>
            </a:r>
          </a:p>
          <a:p>
            <a:pPr eaLnBrk="1" hangingPunct="1"/>
            <a:r>
              <a:rPr lang="en-US" sz="1400" dirty="0">
                <a:latin typeface="Arial" pitchFamily="34" charset="0"/>
              </a:rPr>
              <a:t>• The news about pertussis outbreaks is chilling. Good to have cause and effect tangible – 2,492 whooping cough is a good example. </a:t>
            </a:r>
          </a:p>
          <a:p>
            <a:pPr eaLnBrk="1" hangingPunct="1"/>
            <a:r>
              <a:rPr lang="en-US" sz="1400" dirty="0">
                <a:latin typeface="Arial" pitchFamily="34" charset="0"/>
              </a:rPr>
              <a:t>• A lot of the messages have phrases that “pull on the heart strings too much,” (e.g. consider children suffer when they get these diseases, we worry about your children. Moms thought this language was condescending and cheesy/not sincere. Makes it sound like doctor cares about my kids more than I do.) </a:t>
            </a:r>
          </a:p>
          <a:p>
            <a:pPr eaLnBrk="1" hangingPunct="1"/>
            <a:r>
              <a:rPr lang="en-US" sz="1400" dirty="0">
                <a:latin typeface="Arial" pitchFamily="34" charset="0"/>
              </a:rPr>
              <a:t>• Limited awareness on the role of public health officials, and their intentions. </a:t>
            </a:r>
          </a:p>
          <a:p>
            <a:pPr eaLnBrk="1" hangingPunct="1"/>
            <a:endParaRPr lang="en-US" dirty="0" smtClean="0">
              <a:latin typeface="Arial" pitchFamily="34" charset="0"/>
            </a:endParaRPr>
          </a:p>
        </p:txBody>
      </p:sp>
      <p:sp>
        <p:nvSpPr>
          <p:cNvPr id="39940" name="Slide Number Placeholder 3"/>
          <p:cNvSpPr>
            <a:spLocks noGrp="1"/>
          </p:cNvSpPr>
          <p:nvPr>
            <p:ph type="sldNum" sz="quarter" idx="5"/>
          </p:nvPr>
        </p:nvSpPr>
        <p:spPr>
          <a:noFill/>
        </p:spPr>
        <p:txBody>
          <a:bodyPr/>
          <a:lstStyle/>
          <a:p>
            <a:pPr defTabSz="914522"/>
            <a:fld id="{7DC872C2-6695-49E9-BDA5-FCCDFDBF68BB}" type="slidenum">
              <a:rPr lang="en-US" smtClean="0">
                <a:latin typeface="Arial" pitchFamily="34" charset="0"/>
              </a:rPr>
              <a:pPr defTabSz="914522"/>
              <a:t>19</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14522"/>
            <a:fld id="{8A40395F-6D3C-435E-A280-9D7AB81DE541}" type="slidenum">
              <a:rPr lang="en-US" smtClean="0">
                <a:latin typeface="Arial" pitchFamily="34" charset="0"/>
              </a:rPr>
              <a:pPr defTabSz="914522"/>
              <a:t>2</a:t>
            </a:fld>
            <a:endParaRPr lang="en-US" dirty="0" smtClean="0">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latin typeface="Arial" pitchFamily="34" charset="0"/>
              </a:rPr>
              <a:t>Before we discuss some of the general recommendations that apply to vaccine administration, it is important that you understand how these recommendations and the recommended schedules are developed. </a:t>
            </a:r>
          </a:p>
          <a:p>
            <a:pPr eaLnBrk="1" hangingPunct="1"/>
            <a:r>
              <a:rPr lang="en-US" dirty="0" smtClean="0">
                <a:latin typeface="Arial" pitchFamily="34" charset="0"/>
              </a:rPr>
              <a:t>Recommendations for each vaccine licensed by the FDA are developed by the Advisory Committee on Immunization Practices (ACIP):</a:t>
            </a:r>
          </a:p>
          <a:p>
            <a:pPr lvl="1" eaLnBrk="1" hangingPunct="1">
              <a:buSzPct val="65000"/>
              <a:buFont typeface="Wingdings 2" pitchFamily="18" charset="2"/>
              <a:buChar char="¢"/>
            </a:pPr>
            <a:r>
              <a:rPr lang="en-US" dirty="0" smtClean="0">
                <a:latin typeface="Arial" pitchFamily="34" charset="0"/>
              </a:rPr>
              <a:t> National committee coordinated by CDC</a:t>
            </a:r>
          </a:p>
          <a:p>
            <a:pPr lvl="1" eaLnBrk="1" hangingPunct="1">
              <a:buSzPct val="65000"/>
              <a:buFont typeface="Wingdings 2" pitchFamily="18" charset="2"/>
              <a:buChar char="¢"/>
            </a:pPr>
            <a:r>
              <a:rPr lang="en-US" dirty="0" smtClean="0">
                <a:latin typeface="Arial" pitchFamily="34" charset="0"/>
              </a:rPr>
              <a:t> Membership consists of experts in the fields of epidemiology and infectious diseases</a:t>
            </a:r>
          </a:p>
          <a:p>
            <a:pPr lvl="1" eaLnBrk="1" hangingPunct="1">
              <a:buSzPct val="65000"/>
              <a:buFont typeface="Wingdings 2" pitchFamily="18" charset="2"/>
              <a:buChar char="¢"/>
            </a:pPr>
            <a:r>
              <a:rPr lang="en-US" dirty="0" smtClean="0">
                <a:latin typeface="Arial" pitchFamily="34" charset="0"/>
              </a:rPr>
              <a:t>  Represents areas of academia, research, and public and private providers</a:t>
            </a:r>
          </a:p>
          <a:p>
            <a:pPr lvl="1" eaLnBrk="1" hangingPunct="1">
              <a:buSzPct val="65000"/>
              <a:buFont typeface="Wingdings 2" pitchFamily="18" charset="2"/>
              <a:buChar char="¢"/>
            </a:pPr>
            <a:r>
              <a:rPr lang="en-US" dirty="0" smtClean="0">
                <a:latin typeface="Arial" pitchFamily="34" charset="0"/>
              </a:rPr>
              <a:t> Meets 3 times a year to review and discuss recommendations for each new vaccine that is approved by the FDA and to discuss any recommended changes for existing vaccines</a:t>
            </a:r>
          </a:p>
          <a:p>
            <a:pPr lvl="1" eaLnBrk="1" hangingPunct="1">
              <a:buSzPct val="65000"/>
              <a:buFont typeface="Wingdings 2" pitchFamily="18" charset="2"/>
              <a:buChar char="¢"/>
            </a:pPr>
            <a:r>
              <a:rPr lang="en-US" dirty="0" smtClean="0">
                <a:latin typeface="Arial" pitchFamily="34" charset="0"/>
              </a:rPr>
              <a:t>Has sole authority to add vaccines to the VFC Program</a:t>
            </a:r>
          </a:p>
          <a:p>
            <a:pPr lvl="1" eaLnBrk="1" hangingPunct="1">
              <a:buSzPct val="65000"/>
              <a:buFont typeface="Wingdings 2" pitchFamily="18" charset="2"/>
              <a:buChar char="¢"/>
            </a:pPr>
            <a:r>
              <a:rPr lang="en-US" dirty="0" smtClean="0">
                <a:latin typeface="Arial" pitchFamily="34" charset="0"/>
              </a:rPr>
              <a:t>A subcommittee of the ACIP, representing the AAP, AAFP, and CDC annually develop the Harmonized Recommended Childhood Immunization Schedule for the upcoming year.  </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1400" dirty="0">
                <a:latin typeface="Arial" pitchFamily="34" charset="0"/>
                <a:cs typeface="Arial" pitchFamily="34" charset="0"/>
              </a:rPr>
              <a:t>If we can help parents be less vaccine-hesitant and not refuse vaccines, we should be able to prevent an outbreak of vaccine-preventable </a:t>
            </a:r>
            <a:r>
              <a:rPr lang="en-US" sz="1400" dirty="0" smtClean="0">
                <a:latin typeface="Arial" pitchFamily="34" charset="0"/>
                <a:cs typeface="Arial" pitchFamily="34" charset="0"/>
              </a:rPr>
              <a:t>diseases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Additional resource material found on the Immunize Action Coalition Website at http://www.immunize.org/catg.d/p2070.pdf</a:t>
            </a:r>
          </a:p>
          <a:p>
            <a:endParaRPr lang="en-US" sz="1400" dirty="0">
              <a:latin typeface="Arial" pitchFamily="34" charset="0"/>
            </a:endParaRPr>
          </a:p>
        </p:txBody>
      </p:sp>
      <p:sp>
        <p:nvSpPr>
          <p:cNvPr id="40964" name="Slide Number Placeholder 3"/>
          <p:cNvSpPr>
            <a:spLocks noGrp="1"/>
          </p:cNvSpPr>
          <p:nvPr>
            <p:ph type="sldNum" sz="quarter" idx="5"/>
          </p:nvPr>
        </p:nvSpPr>
        <p:spPr>
          <a:noFill/>
        </p:spPr>
        <p:txBody>
          <a:bodyPr/>
          <a:lstStyle/>
          <a:p>
            <a:pPr defTabSz="914522"/>
            <a:fld id="{4EA15162-6823-4FE4-BD79-8C667BB54ACC}" type="slidenum">
              <a:rPr lang="en-US" smtClean="0">
                <a:latin typeface="Arial" pitchFamily="34" charset="0"/>
              </a:rPr>
              <a:pPr defTabSz="914522"/>
              <a:t>20</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dirty="0" smtClean="0"/>
              <a:t>Q1/2010-Q4/2010</a:t>
            </a:r>
          </a:p>
          <a:p>
            <a:pPr eaLnBrk="1" hangingPunct="1">
              <a:defRPr/>
            </a:pPr>
            <a:r>
              <a:rPr lang="en-US" dirty="0" smtClean="0"/>
              <a:t> Healthy People 2020 Immunization-related Objectives Increase the proportion of children aged 19 to 35 months who receive the recommended doses of </a:t>
            </a:r>
            <a:r>
              <a:rPr lang="en-US" dirty="0" err="1" smtClean="0"/>
              <a:t>DTaP</a:t>
            </a:r>
            <a:r>
              <a:rPr lang="en-US" dirty="0" smtClean="0"/>
              <a:t>, polio, MMR, </a:t>
            </a:r>
            <a:r>
              <a:rPr lang="en-US" dirty="0" err="1" smtClean="0"/>
              <a:t>Hib</a:t>
            </a:r>
            <a:r>
              <a:rPr lang="en-US" dirty="0" smtClean="0"/>
              <a:t>, hepatitis B, varicella and PCV vaccines.</a:t>
            </a:r>
            <a:endParaRPr lang="en-US" baseline="30000" dirty="0" smtClean="0"/>
          </a:p>
          <a:p>
            <a:pPr eaLnBrk="1" hangingPunct="1">
              <a:defRPr/>
            </a:pPr>
            <a:endParaRPr lang="en-US" baseline="30000" dirty="0" smtClean="0"/>
          </a:p>
          <a:p>
            <a:pPr eaLnBrk="1" hangingPunct="1">
              <a:defRPr/>
            </a:pPr>
            <a:r>
              <a:rPr lang="en-US" b="1" dirty="0" smtClean="0"/>
              <a:t>What is the purpose of the NIS? </a:t>
            </a:r>
            <a:endParaRPr lang="en-US" dirty="0" smtClean="0"/>
          </a:p>
          <a:p>
            <a:pPr eaLnBrk="1" hangingPunct="1">
              <a:defRPr/>
            </a:pPr>
            <a:r>
              <a:rPr lang="en-US" dirty="0" smtClean="0"/>
              <a:t>The NIS was established to provide an on-going, consistent data set for analyzing vaccination levels among young children in the US and disseminating this information to interested public health partners. The NIS provides national and state estimates of vaccination coverage-including new vaccines as they are licensed and recommended for use. It also helps us track progress towards Healthy People goals.</a:t>
            </a:r>
          </a:p>
          <a:p>
            <a:pPr eaLnBrk="1" hangingPunct="1">
              <a:defRPr/>
            </a:pPr>
            <a:r>
              <a:rPr lang="en-US" b="1" dirty="0" smtClean="0"/>
              <a:t>How are data for the NIS collected?</a:t>
            </a:r>
            <a:endParaRPr lang="en-US" dirty="0" smtClean="0"/>
          </a:p>
          <a:p>
            <a:pPr eaLnBrk="1" hangingPunct="1">
              <a:defRPr/>
            </a:pPr>
            <a:r>
              <a:rPr lang="en-US" dirty="0" smtClean="0"/>
              <a:t>We use random-digit-dialing to find households with children aged 19 to 35 months. We ask parents or guardians to tell us the vaccines-with dates-that appear on the child's "shot card" kept in the home, and we also collect demographic and socioeconomic information. At the end of the interview, we ask for permission to contact the child's vaccination providers. Providers are then contacted by mail to verify each child's vaccinations.</a:t>
            </a:r>
          </a:p>
          <a:p>
            <a:pPr eaLnBrk="1" hangingPunct="1">
              <a:defRPr/>
            </a:pPr>
            <a:r>
              <a:rPr lang="en-US" b="1" dirty="0" smtClean="0"/>
              <a:t>What are the strengths of NIS?</a:t>
            </a:r>
            <a:endParaRPr lang="en-US" dirty="0" smtClean="0"/>
          </a:p>
          <a:p>
            <a:pPr eaLnBrk="1" hangingPunct="1">
              <a:defRPr/>
            </a:pPr>
            <a:r>
              <a:rPr lang="en-US" dirty="0" smtClean="0"/>
              <a:t>The NIS uses a nationally representative sample, and provides estimates of coverage that are weighted to represent the entire population, nationally, and by region, state, and selected large metro areas. The large sample size allows us to stratify (that is, subdivide) the data so that we can examine vaccination rates among different groups, for instance, by income level, race, education level of mothers, and other factors.</a:t>
            </a:r>
          </a:p>
          <a:p>
            <a:pPr eaLnBrk="1" hangingPunct="1">
              <a:defRPr/>
            </a:pPr>
            <a:endParaRPr lang="en-US" dirty="0" smtClean="0"/>
          </a:p>
          <a:p>
            <a:pPr eaLnBrk="1" hangingPunct="1">
              <a:defRPr/>
            </a:pPr>
            <a:r>
              <a:rPr lang="en-US" dirty="0" smtClean="0">
                <a:solidFill>
                  <a:srgbClr val="006699"/>
                </a:solidFill>
              </a:rPr>
              <a:t>National Immunization Survey </a:t>
            </a:r>
            <a:r>
              <a:rPr lang="en-US" dirty="0" smtClean="0"/>
              <a:t>NIS data from Q1/2010-Q4/2010</a:t>
            </a:r>
            <a:endParaRPr lang="en-US" dirty="0"/>
          </a:p>
        </p:txBody>
      </p:sp>
      <p:sp>
        <p:nvSpPr>
          <p:cNvPr id="37892" name="Slide Number Placeholder 3"/>
          <p:cNvSpPr>
            <a:spLocks noGrp="1"/>
          </p:cNvSpPr>
          <p:nvPr>
            <p:ph type="sldNum" sz="quarter" idx="5"/>
          </p:nvPr>
        </p:nvSpPr>
        <p:spPr>
          <a:noFill/>
        </p:spPr>
        <p:txBody>
          <a:bodyPr/>
          <a:lstStyle/>
          <a:p>
            <a:fld id="{C815B3C1-CD4D-4A22-A575-0D79D4982A9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t>The Georgia Immunization Study is a retrospective cohort research design to ascertain the up-to-date immunization rate for two-year old children born in Georgia. Immunization history data for 18 health district cohorts of children who turned two in January 2011 were analyzed to calculate these rates. We look at completion of the 4:3:1:3:3:1:4 series (4 </a:t>
            </a:r>
            <a:r>
              <a:rPr lang="en-US" dirty="0" err="1" smtClean="0"/>
              <a:t>DTaP</a:t>
            </a:r>
            <a:r>
              <a:rPr lang="en-US" dirty="0" smtClean="0"/>
              <a:t>, 3 Polio, 1 MMR, 3 </a:t>
            </a:r>
            <a:r>
              <a:rPr lang="en-US" dirty="0" err="1" smtClean="0"/>
              <a:t>Hib</a:t>
            </a:r>
            <a:r>
              <a:rPr lang="en-US" dirty="0" smtClean="0"/>
              <a:t>, 3 Hepatitis B, 1 </a:t>
            </a:r>
            <a:r>
              <a:rPr lang="en-US" dirty="0" err="1" smtClean="0"/>
              <a:t>Varicella</a:t>
            </a:r>
            <a:r>
              <a:rPr lang="en-US" dirty="0" smtClean="0"/>
              <a:t> and 4 PCV) based on the childhood immunization schedule and catch up schedules by the ACIP.  The target population of the 2011 GIS included all 24 month old children born in the state of Georgia in 2009. A sample size of 2,973 children born in the month of January 2009 was selected for study. </a:t>
            </a:r>
          </a:p>
          <a:p>
            <a:endParaRPr lang="en-US" dirty="0" smtClean="0"/>
          </a:p>
          <a:p>
            <a:r>
              <a:rPr lang="en-US" dirty="0" smtClean="0"/>
              <a:t>As you can see, for the state overall there was an increase</a:t>
            </a:r>
            <a:r>
              <a:rPr lang="en-US" baseline="0" dirty="0" smtClean="0"/>
              <a:t> in hesitancy-related reasons for incomplete immunizations, particularly for children who were incomplete because their parent(s) have decided to refuse 1 or more vaccines (9.0% in 2010 to 17.4% in 2011).  There has also been an increase in instances where the physicians decide to delay immunizations (7.9% in 2010 to 12.7% in 2011).</a:t>
            </a:r>
            <a:endParaRPr lang="en-US" dirty="0" smtClean="0"/>
          </a:p>
          <a:p>
            <a:endParaRPr lang="en-US"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p:txBody>
      </p:sp>
      <p:sp>
        <p:nvSpPr>
          <p:cNvPr id="38916" name="Slide Number Placeholder 3"/>
          <p:cNvSpPr>
            <a:spLocks noGrp="1"/>
          </p:cNvSpPr>
          <p:nvPr>
            <p:ph type="sldNum" sz="quarter" idx="5"/>
          </p:nvPr>
        </p:nvSpPr>
        <p:spPr>
          <a:noFill/>
        </p:spPr>
        <p:txBody>
          <a:bodyPr/>
          <a:lstStyle/>
          <a:p>
            <a:fld id="{D66BB09F-FFA9-4FAC-B41A-63B117C9FA0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dirty="0" smtClean="0"/>
              <a:t>Among WIC-enrolled</a:t>
            </a:r>
            <a:r>
              <a:rPr lang="en-US" baseline="0" dirty="0" smtClean="0"/>
              <a:t> children, there was a greater percentage of children incomplete on their immunizations due to parents choosing a delayed schedule and less because of parents refusing 1 or more vaccines (35% vs. 10%).</a:t>
            </a:r>
          </a:p>
          <a:p>
            <a:pPr eaLnBrk="1" hangingPunct="1"/>
            <a:endParaRPr lang="en-US" baseline="0" dirty="0" smtClean="0"/>
          </a:p>
          <a:p>
            <a:pPr eaLnBrk="1" hangingPunct="1"/>
            <a:r>
              <a:rPr lang="en-US" baseline="0" dirty="0" smtClean="0"/>
              <a:t>Among </a:t>
            </a:r>
            <a:r>
              <a:rPr lang="en-US" b="1" baseline="0" dirty="0" smtClean="0"/>
              <a:t>non </a:t>
            </a:r>
            <a:r>
              <a:rPr lang="en-US" b="0" baseline="0" dirty="0" smtClean="0"/>
              <a:t>WIC-enrolled children, there was almost an equal percentage of children incomplete on their immunizations due to parents choosing a delayed schedule and parents refusing 1 or more vaccines (22% vs. 21%).</a:t>
            </a:r>
          </a:p>
          <a:p>
            <a:pPr eaLnBrk="1" hangingPunct="1"/>
            <a:endParaRPr lang="en-US" b="0" baseline="0" dirty="0" smtClean="0"/>
          </a:p>
          <a:p>
            <a:pPr eaLnBrk="1" hangingPunct="1"/>
            <a:r>
              <a:rPr lang="en-US" b="0" baseline="0" dirty="0" smtClean="0"/>
              <a:t>Also of note is that “Physician choosing a delayed schedule” occurred more often for WIC-enrolled children than </a:t>
            </a:r>
            <a:r>
              <a:rPr lang="en-US" b="1" baseline="0" dirty="0" smtClean="0"/>
              <a:t>non</a:t>
            </a:r>
            <a:r>
              <a:rPr lang="en-US" b="0" baseline="0" dirty="0" smtClean="0"/>
              <a:t> WIC-enrolled children (20% vs. 9%).</a:t>
            </a:r>
          </a:p>
          <a:p>
            <a:pPr eaLnBrk="1" hangingPunct="1"/>
            <a:endParaRPr lang="en-US" b="0" baseline="0"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a:p>
            <a:pPr eaLnBrk="1" hangingPunct="1"/>
            <a:endParaRPr lang="en-US" dirty="0" smtClean="0"/>
          </a:p>
        </p:txBody>
      </p:sp>
      <p:sp>
        <p:nvSpPr>
          <p:cNvPr id="39940" name="Slide Number Placeholder 3"/>
          <p:cNvSpPr>
            <a:spLocks noGrp="1"/>
          </p:cNvSpPr>
          <p:nvPr>
            <p:ph type="sldNum" sz="quarter" idx="5"/>
          </p:nvPr>
        </p:nvSpPr>
        <p:spPr>
          <a:noFill/>
        </p:spPr>
        <p:txBody>
          <a:bodyPr/>
          <a:lstStyle/>
          <a:p>
            <a:fld id="{AD5E5D42-A3AF-43EB-B566-93F6480E36F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2010-2011: Children born to Hispanic mothers  were significantly more often up to date than children of other groups;</a:t>
            </a:r>
            <a:r>
              <a:rPr lang="en-US" baseline="0" dirty="0" smtClean="0"/>
              <a:t> in other words, there were not very many Hispanic children to use in the “incomplete” category.  </a:t>
            </a:r>
          </a:p>
          <a:p>
            <a:pPr eaLnBrk="1" hangingPunct="1"/>
            <a:endParaRPr lang="en-US" baseline="0"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D8889702-376D-477A-B0DE-4E81FC2022A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smtClean="0"/>
              <a:t>2010-2011,</a:t>
            </a:r>
            <a:r>
              <a:rPr lang="en-US" baseline="0" dirty="0" smtClean="0"/>
              <a:t> two-year old children of African American mothers: </a:t>
            </a:r>
            <a:r>
              <a:rPr lang="en-US" dirty="0" smtClean="0"/>
              <a:t>This graph</a:t>
            </a:r>
            <a:r>
              <a:rPr lang="en-US" baseline="0" dirty="0" smtClean="0"/>
              <a:t> shows an increase in parents refusing 1 or more vaccines for their child and also an increase in parents choosing a delayed schedule.  Overall, the hesitancy-related reasons for incomplete immunizations increased between 2010 and 2011.</a:t>
            </a:r>
          </a:p>
          <a:p>
            <a:pPr eaLnBrk="1" hangingPunct="1"/>
            <a:endParaRPr lang="en-US" baseline="0"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a:p>
            <a:pPr eaLnBrk="1" hangingPunct="1"/>
            <a:endParaRPr lang="en-US" dirty="0" smtClean="0"/>
          </a:p>
        </p:txBody>
      </p:sp>
      <p:sp>
        <p:nvSpPr>
          <p:cNvPr id="41988" name="Slide Number Placeholder 3"/>
          <p:cNvSpPr>
            <a:spLocks noGrp="1"/>
          </p:cNvSpPr>
          <p:nvPr>
            <p:ph type="sldNum" sz="quarter" idx="5"/>
          </p:nvPr>
        </p:nvSpPr>
        <p:spPr>
          <a:noFill/>
        </p:spPr>
        <p:txBody>
          <a:bodyPr/>
          <a:lstStyle/>
          <a:p>
            <a:fld id="{884539C8-D863-4AB3-942F-7B3BF6ECE7E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smtClean="0"/>
              <a:t>2010-2011,</a:t>
            </a:r>
            <a:r>
              <a:rPr lang="en-US" baseline="0" dirty="0" smtClean="0"/>
              <a:t> two-year old children of white, non-Hispanic mothers: </a:t>
            </a:r>
            <a:r>
              <a:rPr lang="en-US" dirty="0" smtClean="0"/>
              <a:t>This graph</a:t>
            </a:r>
            <a:r>
              <a:rPr lang="en-US" baseline="0" dirty="0" smtClean="0"/>
              <a:t> shows a slight increase in parents refusing 1 or more vaccines for their child, instead of choosing to use a delayed schedule.  Overall, the hesitancy-related reasons for incomplete immunizations remained fairly stable between 2010 and 2011.</a:t>
            </a:r>
          </a:p>
          <a:p>
            <a:pPr eaLnBrk="1" hangingPunct="1"/>
            <a:endParaRPr lang="en-US" baseline="0"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a:p>
            <a:pPr eaLnBrk="1" hangingPunct="1"/>
            <a:endParaRPr lang="en-US" dirty="0" smtClean="0"/>
          </a:p>
        </p:txBody>
      </p:sp>
      <p:sp>
        <p:nvSpPr>
          <p:cNvPr id="43012" name="Slide Number Placeholder 3"/>
          <p:cNvSpPr>
            <a:spLocks noGrp="1"/>
          </p:cNvSpPr>
          <p:nvPr>
            <p:ph type="sldNum" sz="quarter" idx="5"/>
          </p:nvPr>
        </p:nvSpPr>
        <p:spPr>
          <a:noFill/>
        </p:spPr>
        <p:txBody>
          <a:bodyPr/>
          <a:lstStyle/>
          <a:p>
            <a:fld id="{B9AFDD1A-2AF9-4A2A-A2A7-B955F9AF2DC2}"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smtClean="0"/>
              <a:t>2010 Data:</a:t>
            </a:r>
          </a:p>
          <a:p>
            <a:pPr eaLnBrk="1" hangingPunct="1"/>
            <a:r>
              <a:rPr lang="en-US" dirty="0" smtClean="0"/>
              <a:t>This graph shows that among</a:t>
            </a:r>
            <a:r>
              <a:rPr lang="en-US" baseline="0" dirty="0" smtClean="0"/>
              <a:t> children who are not UTD on their 2</a:t>
            </a:r>
            <a:r>
              <a:rPr lang="en-US" baseline="30000" dirty="0" smtClean="0"/>
              <a:t>nd</a:t>
            </a:r>
            <a:r>
              <a:rPr lang="en-US" baseline="0" dirty="0" smtClean="0"/>
              <a:t> birthday immunizations, children of white, non-Hispanic mothers are more often incomplete due to hesitancy-related reasons, approximately 48% </a:t>
            </a:r>
            <a:r>
              <a:rPr lang="en-US" baseline="0" dirty="0" err="1" smtClean="0"/>
              <a:t>vs</a:t>
            </a:r>
            <a:r>
              <a:rPr lang="en-US" baseline="0" dirty="0" smtClean="0"/>
              <a:t> approximately 20% for children of African American mothers.  (This statement excludes the children of Hispanic mothers, as there were only 18 incomplete children from the Hispanic category.)</a:t>
            </a:r>
          </a:p>
          <a:p>
            <a:pPr eaLnBrk="1" hangingPunct="1"/>
            <a:endParaRPr lang="en-US" baseline="0"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a:p>
            <a:pPr eaLnBrk="1" hangingPunct="1"/>
            <a:endParaRPr lang="en-US" dirty="0" smtClean="0"/>
          </a:p>
        </p:txBody>
      </p:sp>
      <p:sp>
        <p:nvSpPr>
          <p:cNvPr id="43012" name="Slide Number Placeholder 3"/>
          <p:cNvSpPr>
            <a:spLocks noGrp="1"/>
          </p:cNvSpPr>
          <p:nvPr>
            <p:ph type="sldNum" sz="quarter" idx="5"/>
          </p:nvPr>
        </p:nvSpPr>
        <p:spPr>
          <a:noFill/>
        </p:spPr>
        <p:txBody>
          <a:bodyPr/>
          <a:lstStyle/>
          <a:p>
            <a:fld id="{B9AFDD1A-2AF9-4A2A-A2A7-B955F9AF2DC2}"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smtClean="0"/>
              <a:t>2011 Data:</a:t>
            </a:r>
          </a:p>
          <a:p>
            <a:pPr eaLnBrk="1" hangingPunct="1"/>
            <a:r>
              <a:rPr lang="en-US" dirty="0" smtClean="0"/>
              <a:t>This graph shows that among</a:t>
            </a:r>
            <a:r>
              <a:rPr lang="en-US" baseline="0" dirty="0" smtClean="0"/>
              <a:t> children who are not UTD on their 2</a:t>
            </a:r>
            <a:r>
              <a:rPr lang="en-US" baseline="30000" dirty="0" smtClean="0"/>
              <a:t>nd</a:t>
            </a:r>
            <a:r>
              <a:rPr lang="en-US" baseline="0" dirty="0" smtClean="0"/>
              <a:t> birthday immunizations, children of white, non-Hispanic mothers are more often incomplete due to hesitancy-related reasons, approximately 49% </a:t>
            </a:r>
            <a:r>
              <a:rPr lang="en-US" baseline="0" dirty="0" err="1" smtClean="0"/>
              <a:t>vs</a:t>
            </a:r>
            <a:r>
              <a:rPr lang="en-US" baseline="0" dirty="0" smtClean="0"/>
              <a:t> approximately 36% for children of African American mothers. (This statement excludes the children of Hispanic mothers, as there were only 6 incomplete children from the Hispanic category.)  However, it should be noted that the percentage of incomplete immunizations due to hesitancy-related reasons has risen among children of African American mothers, since 2010.  </a:t>
            </a:r>
          </a:p>
          <a:p>
            <a:pPr eaLnBrk="1" hangingPunct="1"/>
            <a:endParaRPr lang="en-US" baseline="0" dirty="0" smtClean="0"/>
          </a:p>
          <a:p>
            <a:endParaRPr lang="en-US" dirty="0" smtClean="0"/>
          </a:p>
          <a:p>
            <a:r>
              <a:rPr lang="en-US" dirty="0" smtClean="0"/>
              <a:t>*”Other” category</a:t>
            </a:r>
            <a:r>
              <a:rPr lang="en-US" baseline="0" dirty="0" smtClean="0"/>
              <a:t> includes the following reasons: Medical Exemption, Temporary Vaccine Shortage, Missed Appointments/Convenience Issue, and Other</a:t>
            </a:r>
            <a:endParaRPr lang="en-US" dirty="0" smtClean="0"/>
          </a:p>
          <a:p>
            <a:pPr eaLnBrk="1" hangingPunct="1"/>
            <a:endParaRPr lang="en-US" dirty="0" smtClean="0"/>
          </a:p>
        </p:txBody>
      </p:sp>
      <p:sp>
        <p:nvSpPr>
          <p:cNvPr id="43012" name="Slide Number Placeholder 3"/>
          <p:cNvSpPr>
            <a:spLocks noGrp="1"/>
          </p:cNvSpPr>
          <p:nvPr>
            <p:ph type="sldNum" sz="quarter" idx="5"/>
          </p:nvPr>
        </p:nvSpPr>
        <p:spPr>
          <a:noFill/>
        </p:spPr>
        <p:txBody>
          <a:bodyPr/>
          <a:lstStyle/>
          <a:p>
            <a:fld id="{B9AFDD1A-2AF9-4A2A-A2A7-B955F9AF2DC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t>This graph data is from the 2 year old study done annually in Georgia. During 2001 and the first half of 2002, the United States experienced severe shortages of five of the eight universally recommended vaccines for children. DTAP and pneumococcal conjugate vaccine (PCV7), shortages  impacted state  immunization programs.</a:t>
            </a:r>
          </a:p>
          <a:p>
            <a:r>
              <a:rPr lang="en-US" dirty="0" smtClean="0"/>
              <a:t> </a:t>
            </a:r>
          </a:p>
          <a:p>
            <a:r>
              <a:rPr lang="en-US" dirty="0" smtClean="0"/>
              <a:t>The solid blue line shows the 4:3:1:3:3:1:4</a:t>
            </a:r>
            <a:r>
              <a:rPr lang="en-US" baseline="0" dirty="0" smtClean="0"/>
              <a:t> coverage by the 2</a:t>
            </a:r>
            <a:r>
              <a:rPr lang="en-US" baseline="30000" dirty="0" smtClean="0"/>
              <a:t>nd</a:t>
            </a:r>
            <a:r>
              <a:rPr lang="en-US" baseline="0" dirty="0" smtClean="0"/>
              <a:t> birthday, according to the Georgia Immunization Study (2 year old study). </a:t>
            </a:r>
            <a:r>
              <a:rPr lang="en-US" dirty="0" smtClean="0"/>
              <a:t>The dotted blue line is also GA Study data, showing how many children were UTD by the end of the data collection period (increase due to parent and provider contact by the data collectors)</a:t>
            </a:r>
          </a:p>
          <a:p>
            <a:r>
              <a:rPr lang="en-US" dirty="0" smtClean="0"/>
              <a:t> </a:t>
            </a:r>
          </a:p>
          <a:p>
            <a:pPr eaLnBrk="1" hangingPunct="1"/>
            <a:r>
              <a:rPr lang="en-US" dirty="0" smtClean="0"/>
              <a:t>Since the shortage was announced in December 2007 and the first two-to three doses of </a:t>
            </a:r>
            <a:r>
              <a:rPr lang="en-US" dirty="0" err="1" smtClean="0"/>
              <a:t>Hib</a:t>
            </a:r>
            <a:r>
              <a:rPr lang="en-US" dirty="0" smtClean="0"/>
              <a:t> are typically administered to infants less than seven months, the effects of the vaccine shortage, if any, are likely to be seen in this cohort of children.</a:t>
            </a:r>
          </a:p>
          <a:p>
            <a:pPr eaLnBrk="1" hangingPunct="1"/>
            <a:endParaRPr lang="en-US" dirty="0" smtClean="0"/>
          </a:p>
          <a:p>
            <a:pPr eaLnBrk="1" hangingPunct="1"/>
            <a:r>
              <a:rPr lang="en-US" dirty="0" smtClean="0"/>
              <a:t>2008 -2009  </a:t>
            </a:r>
            <a:r>
              <a:rPr lang="en-US" dirty="0" err="1" smtClean="0"/>
              <a:t>Hib</a:t>
            </a:r>
            <a:r>
              <a:rPr lang="en-US" dirty="0" smtClean="0"/>
              <a:t>  shortages. Survey data collected on a 3 dose series, so client may have been complete for series but survey requiring a 3 doses and when this information was not filled in it appears child does not have complete series. </a:t>
            </a:r>
          </a:p>
          <a:p>
            <a:pPr eaLnBrk="1" hangingPunct="1"/>
            <a:endParaRPr lang="en-US" dirty="0" smtClean="0"/>
          </a:p>
          <a:p>
            <a:pPr eaLnBrk="1" hangingPunct="1"/>
            <a:r>
              <a:rPr lang="en-US" dirty="0" err="1" smtClean="0"/>
              <a:t>Hib</a:t>
            </a:r>
            <a:r>
              <a:rPr lang="en-US" dirty="0" smtClean="0"/>
              <a:t> supply put on allocation based on supply and demand. Allocation based on population estimates.  </a:t>
            </a:r>
            <a:r>
              <a:rPr lang="en-US" dirty="0" err="1" smtClean="0"/>
              <a:t>Haemophilus</a:t>
            </a:r>
            <a:r>
              <a:rPr lang="en-US" dirty="0" smtClean="0"/>
              <a:t> influenza Type-B (</a:t>
            </a:r>
            <a:r>
              <a:rPr lang="en-US" dirty="0" err="1" smtClean="0"/>
              <a:t>Hib</a:t>
            </a:r>
            <a:r>
              <a:rPr lang="en-US" dirty="0" smtClean="0"/>
              <a:t>) shortage, </a:t>
            </a:r>
          </a:p>
        </p:txBody>
      </p:sp>
      <p:sp>
        <p:nvSpPr>
          <p:cNvPr id="44036" name="Slide Number Placeholder 3"/>
          <p:cNvSpPr>
            <a:spLocks noGrp="1"/>
          </p:cNvSpPr>
          <p:nvPr>
            <p:ph type="sldNum" sz="quarter" idx="5"/>
          </p:nvPr>
        </p:nvSpPr>
        <p:spPr>
          <a:noFill/>
        </p:spPr>
        <p:txBody>
          <a:bodyPr/>
          <a:lstStyle/>
          <a:p>
            <a:fld id="{B0E43142-0021-4D58-8860-347F9AC10CE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4522"/>
            <a:fld id="{5F8F9E00-1FFD-4A81-AFD0-14E058803B42}" type="slidenum">
              <a:rPr lang="en-US" smtClean="0">
                <a:latin typeface="Arial" pitchFamily="34" charset="0"/>
              </a:rPr>
              <a:pPr defTabSz="914522"/>
              <a:t>3</a:t>
            </a:fld>
            <a:endParaRPr lang="en-US" dirty="0"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b="1" dirty="0" smtClean="0">
                <a:latin typeface="Arial" pitchFamily="34" charset="0"/>
              </a:rPr>
              <a:t>Publication of the Recommendations and Schedules</a:t>
            </a:r>
            <a:endParaRPr lang="en-US" dirty="0" smtClean="0">
              <a:latin typeface="Arial" pitchFamily="34" charset="0"/>
            </a:endParaRPr>
          </a:p>
          <a:p>
            <a:pPr eaLnBrk="1" hangingPunct="1">
              <a:buSzPct val="75000"/>
              <a:buFont typeface="Webdings" pitchFamily="18" charset="2"/>
              <a:buChar char="&lt;"/>
            </a:pPr>
            <a:r>
              <a:rPr lang="en-US" dirty="0" smtClean="0">
                <a:latin typeface="Arial" pitchFamily="34" charset="0"/>
              </a:rPr>
              <a:t> MMWR (official notification). You can get a free email copy of the weekly MMWR by going to this site and sending in your email information.  This usually comes late on Thursday afternoon, and is “officially” published the next day.</a:t>
            </a:r>
          </a:p>
          <a:p>
            <a:pPr eaLnBrk="1" hangingPunct="1">
              <a:buSzPct val="75000"/>
              <a:buFont typeface="Webdings" pitchFamily="18" charset="2"/>
              <a:buChar char="&lt;"/>
            </a:pPr>
            <a:r>
              <a:rPr lang="en-US" dirty="0" smtClean="0">
                <a:latin typeface="Arial" pitchFamily="34" charset="0"/>
              </a:rPr>
              <a:t>The ACIP committee also develops recommendations for the use and administration of other vaccines, not just those included on the childhood schedule.  These recommendations are published as Statements and are available on the CDC National Immunization Program web site.  We follow the ACIP Recommendations as official policy regarding immunization issues.  The statements are all available on the CDC web site listed here.</a:t>
            </a:r>
          </a:p>
          <a:p>
            <a:pPr eaLnBrk="1" hangingPunct="1">
              <a:buSzPct val="75000"/>
              <a:buFont typeface="Webdings" pitchFamily="18" charset="2"/>
              <a:buChar char="&lt;"/>
            </a:pPr>
            <a:r>
              <a:rPr lang="en-US" dirty="0" smtClean="0">
                <a:latin typeface="Arial" pitchFamily="34" charset="0"/>
              </a:rPr>
              <a:t> The 2</a:t>
            </a:r>
            <a:r>
              <a:rPr lang="en-US" baseline="30000" dirty="0" smtClean="0">
                <a:latin typeface="Arial" pitchFamily="34" charset="0"/>
              </a:rPr>
              <a:t>nd</a:t>
            </a:r>
            <a:r>
              <a:rPr lang="en-US" dirty="0" smtClean="0">
                <a:latin typeface="Arial" pitchFamily="34" charset="0"/>
              </a:rPr>
              <a:t> web address here is to the page containing the Provisional Recommendations.  The only vaccines left at this point are use of Tdap in pregnant adults and zoster.</a:t>
            </a:r>
          </a:p>
          <a:p>
            <a:pPr eaLnBrk="1" hangingPunct="1">
              <a:buSzPct val="75000"/>
              <a:buFont typeface="Webdings" pitchFamily="18" charset="2"/>
              <a:buChar char="&lt;"/>
            </a:pPr>
            <a:r>
              <a:rPr lang="en-US" dirty="0" smtClean="0">
                <a:latin typeface="Arial" pitchFamily="34" charset="0"/>
              </a:rPr>
              <a:t> The chart at this AAP website contains a listing of the most recently FDA-approved vaccines, plus those that have been submitted for licensure.  It gives the status of the vaccine in that licensure process, and is similar to the tables in the previous slides.</a:t>
            </a:r>
          </a:p>
          <a:p>
            <a:pPr eaLnBrk="1" hangingPunct="1">
              <a:buSzPct val="75000"/>
              <a:buFont typeface="Webdings" pitchFamily="18" charset="2"/>
              <a:buChar char="&lt;"/>
            </a:pPr>
            <a:r>
              <a:rPr lang="en-US" dirty="0" smtClean="0">
                <a:latin typeface="Arial" pitchFamily="34" charset="0"/>
              </a:rPr>
              <a:t> Discuss development of guidelines for Immunization Program Manual from these documents.</a:t>
            </a:r>
          </a:p>
          <a:p>
            <a:pPr eaLnBrk="1" hangingPunct="1">
              <a:buSzPct val="75000"/>
              <a:buFont typeface="Webdings" pitchFamily="18" charset="2"/>
              <a:buChar char="&lt;"/>
            </a:pPr>
            <a:endParaRPr lang="en-US" dirty="0" smtClean="0">
              <a:latin typeface="Arial" pitchFamily="34" charset="0"/>
            </a:endParaRPr>
          </a:p>
          <a:p>
            <a:pPr lvl="1" eaLnBrk="1" hangingPunct="1">
              <a:buClr>
                <a:srgbClr val="FF0000"/>
              </a:buClr>
              <a:buSzPct val="65000"/>
              <a:buFont typeface="Wingdings" pitchFamily="2" charset="2"/>
              <a:buNone/>
            </a:pPr>
            <a:endParaRPr lang="en-US" dirty="0" smtClean="0">
              <a:latin typeface="Arial" pitchFamily="34" charset="0"/>
            </a:endParaRPr>
          </a:p>
          <a:p>
            <a:pPr lvl="1" eaLnBrk="1" hangingPunct="1">
              <a:buClr>
                <a:srgbClr val="FF0000"/>
              </a:buClr>
              <a:buSzPct val="65000"/>
              <a:buFont typeface="Wingdings" pitchFamily="2" charset="2"/>
              <a:buNone/>
            </a:pPr>
            <a:endParaRPr lang="en-US" dirty="0" smtClean="0">
              <a:latin typeface="Arial" pitchFamily="34" charset="0"/>
            </a:endParaRPr>
          </a:p>
          <a:p>
            <a:pPr lvl="1" eaLnBrk="1" hangingPunct="1">
              <a:buClr>
                <a:srgbClr val="FF0000"/>
              </a:buClr>
              <a:buSzPct val="65000"/>
              <a:buFont typeface="Wingdings" pitchFamily="2" charset="2"/>
              <a:buNone/>
            </a:pP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dirty="0" smtClean="0"/>
              <a:t>SCAD (School and child care assessment data) from 2010.</a:t>
            </a:r>
          </a:p>
          <a:p>
            <a:pPr eaLnBrk="1" hangingPunct="1"/>
            <a:endParaRPr lang="en-US" dirty="0" smtClean="0"/>
          </a:p>
          <a:p>
            <a:pPr eaLnBrk="1" hangingPunct="1"/>
            <a:r>
              <a:rPr lang="en-US" dirty="0" smtClean="0"/>
              <a:t>Most of our religious exemptions in the metro Atlanta area and North Georgia Dalton district.</a:t>
            </a:r>
          </a:p>
          <a:p>
            <a:pPr eaLnBrk="1" hangingPunct="1"/>
            <a:endParaRPr lang="en-US" dirty="0" smtClean="0"/>
          </a:p>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CB66DF34-AB33-411B-8E64-52DD90361726}"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smtClean="0"/>
              <a:t>This data is from the 2010 2 year study for immunization rates for 4:3:1:3:3:1:4 by 2 years old. </a:t>
            </a:r>
          </a:p>
          <a:p>
            <a:pPr eaLnBrk="1" hangingPunct="1"/>
            <a:r>
              <a:rPr lang="en-US" smtClean="0"/>
              <a:t>This is a different data source but there is a correlation in the districts with the highest religious exemptions from last graph they have lower immunization rates with the exception of Cobb Douglas District 3-1</a:t>
            </a:r>
          </a:p>
        </p:txBody>
      </p:sp>
      <p:sp>
        <p:nvSpPr>
          <p:cNvPr id="46084" name="Slide Number Placeholder 3"/>
          <p:cNvSpPr>
            <a:spLocks noGrp="1"/>
          </p:cNvSpPr>
          <p:nvPr>
            <p:ph type="sldNum" sz="quarter" idx="5"/>
          </p:nvPr>
        </p:nvSpPr>
        <p:spPr>
          <a:noFill/>
        </p:spPr>
        <p:txBody>
          <a:bodyPr/>
          <a:lstStyle/>
          <a:p>
            <a:fld id="{07F76B46-3452-4179-819F-F0BFBD03306F}"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VAERS provides a nationwide mechanism by which adverse events following immunization may be reported, analyzed, and made available to the public.  </a:t>
            </a:r>
          </a:p>
          <a:p>
            <a:pPr eaLnBrk="1" hangingPunct="1">
              <a:defRPr/>
            </a:pPr>
            <a:endParaRPr lang="en-US" b="1" dirty="0" smtClean="0"/>
          </a:p>
          <a:p>
            <a:pPr eaLnBrk="1" hangingPunct="1">
              <a:defRPr/>
            </a:pPr>
            <a:r>
              <a:rPr lang="en-US" dirty="0" smtClean="0"/>
              <a:t>The primary objectives of VAERS are to:</a:t>
            </a:r>
          </a:p>
          <a:p>
            <a:pPr eaLnBrk="1" hangingPunct="1">
              <a:buFont typeface="Arial" pitchFamily="34" charset="0"/>
              <a:buChar char="•"/>
              <a:defRPr/>
            </a:pPr>
            <a:r>
              <a:rPr lang="en-US" dirty="0" smtClean="0"/>
              <a:t> Detect new, unusual, or rare vaccine adverse events;</a:t>
            </a:r>
          </a:p>
          <a:p>
            <a:pPr eaLnBrk="1" hangingPunct="1">
              <a:buFont typeface="Arial" pitchFamily="34" charset="0"/>
              <a:buChar char="•"/>
              <a:defRPr/>
            </a:pPr>
            <a:r>
              <a:rPr lang="en-US" dirty="0" smtClean="0"/>
              <a:t> Monitor increases in known adverse events;</a:t>
            </a:r>
          </a:p>
          <a:p>
            <a:pPr eaLnBrk="1" hangingPunct="1">
              <a:buFont typeface="Arial" pitchFamily="34" charset="0"/>
              <a:buChar char="•"/>
              <a:defRPr/>
            </a:pPr>
            <a:r>
              <a:rPr lang="en-US" dirty="0" smtClean="0"/>
              <a:t> Identify potential patient risk factors for particular types of adverse events;</a:t>
            </a:r>
          </a:p>
          <a:p>
            <a:pPr eaLnBrk="1" hangingPunct="1">
              <a:buFont typeface="Arial" pitchFamily="34" charset="0"/>
              <a:buChar char="•"/>
              <a:defRPr/>
            </a:pPr>
            <a:r>
              <a:rPr lang="en-US" dirty="0" smtClean="0"/>
              <a:t> Identify vaccine lots with increased numbers or types of reported adverse events; and</a:t>
            </a:r>
          </a:p>
          <a:p>
            <a:pPr eaLnBrk="1" hangingPunct="1">
              <a:buFont typeface="Arial" pitchFamily="34" charset="0"/>
              <a:buChar char="•"/>
              <a:defRPr/>
            </a:pPr>
            <a:r>
              <a:rPr lang="en-US" dirty="0" smtClean="0"/>
              <a:t> Assess the safety of newly licensed vaccines.</a:t>
            </a:r>
          </a:p>
          <a:p>
            <a:pPr eaLnBrk="1" hangingPunct="1">
              <a:buFont typeface="Arial" pitchFamily="34" charset="0"/>
              <a:buChar char="•"/>
              <a:defRPr/>
            </a:pPr>
            <a:endParaRPr lang="en-US" dirty="0" smtClean="0"/>
          </a:p>
          <a:p>
            <a:pPr eaLnBrk="1" hangingPunct="1">
              <a:buFont typeface="Arial" pitchFamily="34" charset="0"/>
              <a:buChar char="•"/>
              <a:defRPr/>
            </a:pPr>
            <a:endParaRPr lang="en-US" dirty="0" smtClean="0"/>
          </a:p>
          <a:p>
            <a:pPr>
              <a:defRPr/>
            </a:pPr>
            <a:r>
              <a:rPr lang="en-US" b="1" dirty="0" smtClean="0"/>
              <a:t>What Can Be Reported to VAERS? </a:t>
            </a:r>
          </a:p>
          <a:p>
            <a:pPr>
              <a:defRPr/>
            </a:pPr>
            <a:r>
              <a:rPr lang="en-US" dirty="0" smtClean="0"/>
              <a:t>VAERS encourages the reporting of any clinically significant adverse event that occurs after the administration of any vaccine licensed in the United States.</a:t>
            </a:r>
          </a:p>
          <a:p>
            <a:pPr>
              <a:defRPr/>
            </a:pPr>
            <a:endParaRPr lang="en-US" b="1" dirty="0" smtClean="0"/>
          </a:p>
          <a:p>
            <a:pPr>
              <a:defRPr/>
            </a:pPr>
            <a:r>
              <a:rPr lang="en-US" b="1" dirty="0" smtClean="0"/>
              <a:t>Who Reports to VAERS? </a:t>
            </a:r>
          </a:p>
          <a:p>
            <a:pPr>
              <a:defRPr/>
            </a:pPr>
            <a:r>
              <a:rPr lang="en-US" dirty="0" smtClean="0"/>
              <a:t>Anyone can file a VAERS report, including parents, health care providers, manufacturers, and vaccine recipients.</a:t>
            </a:r>
          </a:p>
          <a:p>
            <a:pPr>
              <a:defRPr/>
            </a:pPr>
            <a:endParaRPr lang="en-US" b="1" dirty="0" smtClean="0"/>
          </a:p>
          <a:p>
            <a:pPr eaLnBrk="1" hangingPunct="1">
              <a:defRPr/>
            </a:pPr>
            <a:r>
              <a:rPr lang="en-US" b="1" dirty="0" smtClean="0"/>
              <a:t>Does VAERS Provide General Vaccine Information?</a:t>
            </a:r>
          </a:p>
          <a:p>
            <a:pPr eaLnBrk="1" hangingPunct="1">
              <a:defRPr/>
            </a:pPr>
            <a:r>
              <a:rPr lang="en-US" dirty="0" smtClean="0"/>
              <a:t>No. VAERS only collects and analyzes adverse event reports. In another example, VAERS determined that there may be a potential for a small increase in risk for  </a:t>
            </a:r>
            <a:r>
              <a:rPr lang="en-US" dirty="0" err="1" smtClean="0"/>
              <a:t>Guillain-Barre</a:t>
            </a:r>
            <a:r>
              <a:rPr lang="en-US" dirty="0" smtClean="0"/>
              <a:t> syndrome after the meningococcal conjugate vaccine, </a:t>
            </a:r>
            <a:r>
              <a:rPr lang="en-US" dirty="0" err="1" smtClean="0"/>
              <a:t>Menactra</a:t>
            </a:r>
            <a:r>
              <a:rPr lang="en-US" dirty="0" smtClean="0"/>
              <a:t>. As a result of this finding, a history of </a:t>
            </a:r>
            <a:r>
              <a:rPr lang="en-US" dirty="0" err="1" smtClean="0"/>
              <a:t>Guillain-Barre</a:t>
            </a:r>
            <a:r>
              <a:rPr lang="en-US" dirty="0" smtClean="0"/>
              <a:t> syndrome became a contraindication to the vaccine and further controlled studies are currently underway to research this issue.</a:t>
            </a:r>
          </a:p>
          <a:p>
            <a:pPr eaLnBrk="1" hangingPunct="1">
              <a:defRPr/>
            </a:pPr>
            <a:endParaRPr lang="en-US" dirty="0" smtClean="0"/>
          </a:p>
          <a:p>
            <a:pPr eaLnBrk="1" hangingPunct="1">
              <a:defRPr/>
            </a:pPr>
            <a:r>
              <a:rPr lang="en-US" dirty="0" smtClean="0"/>
              <a:t>The VAERS</a:t>
            </a:r>
            <a:r>
              <a:rPr lang="en-US" baseline="0" dirty="0" smtClean="0"/>
              <a:t> website for reporting is:  http:vaers.hhs.gov/  or you can call to report at 1-800-822-7967</a:t>
            </a:r>
          </a:p>
          <a:p>
            <a:pPr eaLnBrk="1" hangingPunct="1">
              <a:defRPr/>
            </a:pPr>
            <a:endParaRPr lang="en-US" baseline="0" dirty="0" smtClean="0"/>
          </a:p>
          <a:p>
            <a:pPr eaLnBrk="1" hangingPunct="1">
              <a:defRPr/>
            </a:pPr>
            <a:endParaRPr lang="en-US" dirty="0" smtClean="0"/>
          </a:p>
          <a:p>
            <a:pPr eaLnBrk="1" hangingPunct="1">
              <a:defRPr/>
            </a:pPr>
            <a:endParaRPr lang="en-US" dirty="0" smtClean="0"/>
          </a:p>
        </p:txBody>
      </p:sp>
      <p:sp>
        <p:nvSpPr>
          <p:cNvPr id="222212" name="Slide Number Placeholder 3"/>
          <p:cNvSpPr>
            <a:spLocks noGrp="1"/>
          </p:cNvSpPr>
          <p:nvPr>
            <p:ph type="sldNum" sz="quarter" idx="5"/>
          </p:nvPr>
        </p:nvSpPr>
        <p:spPr>
          <a:noFill/>
        </p:spPr>
        <p:txBody>
          <a:bodyPr/>
          <a:lstStyle/>
          <a:p>
            <a:fld id="{CBFB2491-D0C5-42AC-9333-9965C2AAE2FD}"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endParaRPr lang="en-US" dirty="0" smtClean="0"/>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endParaRPr lang="en-US" dirty="0" smtClean="0"/>
          </a:p>
          <a:p>
            <a:pPr>
              <a:buFontTx/>
              <a:buChar char="•"/>
            </a:pPr>
            <a:r>
              <a:rPr lang="en-US" dirty="0" smtClean="0"/>
              <a:t> Providers must record certain information about the vaccine(s) administered in the patient's medical record or a permanent office log. </a:t>
            </a:r>
          </a:p>
          <a:p>
            <a:pPr>
              <a:buFontTx/>
              <a:buChar char="•"/>
            </a:pPr>
            <a:endParaRPr lang="en-US" dirty="0" smtClean="0"/>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0BF68-CB5D-4250-BD23-99275B3FF6B0}" type="slidenum">
              <a:rPr lang="en-US"/>
              <a:pPr/>
              <a:t>34</a:t>
            </a:fld>
            <a:endParaRPr lang="en-US"/>
          </a:p>
        </p:txBody>
      </p:sp>
      <p:sp>
        <p:nvSpPr>
          <p:cNvPr id="327682" name="Rectangle 2"/>
          <p:cNvSpPr>
            <a:spLocks noGrp="1" noRot="1" noChangeAspect="1" noChangeArrowheads="1" noTextEdit="1"/>
          </p:cNvSpPr>
          <p:nvPr>
            <p:ph type="sldImg"/>
          </p:nvPr>
        </p:nvSpPr>
        <p:spPr>
          <a:xfrm>
            <a:off x="1204913" y="688975"/>
            <a:ext cx="4648200" cy="3486150"/>
          </a:xfrm>
          <a:ln/>
        </p:spPr>
      </p:sp>
      <p:sp>
        <p:nvSpPr>
          <p:cNvPr id="327683" name="Rectangle 3"/>
          <p:cNvSpPr>
            <a:spLocks noGrp="1" noChangeArrowheads="1"/>
          </p:cNvSpPr>
          <p:nvPr>
            <p:ph type="body" idx="1"/>
          </p:nvPr>
        </p:nvSpPr>
        <p:spPr>
          <a:xfrm>
            <a:off x="935144" y="4415790"/>
            <a:ext cx="5140112" cy="4183380"/>
          </a:xfrm>
          <a:ln/>
        </p:spPr>
        <p:txBody>
          <a:bodyPr/>
          <a:lstStyle/>
          <a:p>
            <a:r>
              <a:rPr lang="en-US" dirty="0">
                <a:solidFill>
                  <a:schemeClr val="tx2"/>
                </a:solidFill>
              </a:rPr>
              <a:t>If you need further information about the changes, or to ask questions later, these are some resources you can to go to help you with that.</a:t>
            </a:r>
          </a:p>
          <a:p>
            <a:endParaRPr lang="en-US" dirty="0">
              <a:solidFill>
                <a:schemeClr val="tx2"/>
              </a:solidFill>
            </a:endParaRPr>
          </a:p>
          <a:p>
            <a:r>
              <a:rPr lang="en-US" dirty="0">
                <a:solidFill>
                  <a:schemeClr val="tx2"/>
                </a:solidFill>
              </a:rPr>
              <a:t>Local health department</a:t>
            </a:r>
          </a:p>
          <a:p>
            <a:r>
              <a:rPr lang="en-US" dirty="0">
                <a:solidFill>
                  <a:schemeClr val="tx2"/>
                </a:solidFill>
              </a:rPr>
              <a:t>District Immunization Coordinator</a:t>
            </a:r>
          </a:p>
          <a:p>
            <a:r>
              <a:rPr lang="en-US" dirty="0">
                <a:solidFill>
                  <a:schemeClr val="tx2"/>
                </a:solidFill>
              </a:rPr>
              <a:t>GA Immunization Program Office</a:t>
            </a:r>
          </a:p>
          <a:p>
            <a:pPr lvl="1"/>
            <a:r>
              <a:rPr lang="en-US" dirty="0">
                <a:solidFill>
                  <a:schemeClr val="tx2"/>
                </a:solidFill>
              </a:rPr>
              <a:t>404-657-3158</a:t>
            </a:r>
          </a:p>
          <a:p>
            <a:pPr lvl="1"/>
            <a:r>
              <a:rPr lang="en-US" dirty="0">
                <a:solidFill>
                  <a:schemeClr val="tx2"/>
                </a:solidFill>
              </a:rPr>
              <a:t>Website http://health.state.ga.us/programs/immunization</a:t>
            </a:r>
          </a:p>
          <a:p>
            <a:r>
              <a:rPr lang="en-US" dirty="0">
                <a:solidFill>
                  <a:schemeClr val="tx2"/>
                </a:solidFill>
              </a:rPr>
              <a:t>GA Chapter of the AAP</a:t>
            </a:r>
          </a:p>
          <a:p>
            <a:r>
              <a:rPr lang="en-US" dirty="0">
                <a:solidFill>
                  <a:schemeClr val="tx2"/>
                </a:solidFill>
              </a:rPr>
              <a:t>GAFP</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Immunization Office webpage contains various helpful information.  The webpage address is at the top of the slide.</a:t>
            </a:r>
          </a:p>
          <a:p>
            <a:endParaRPr lang="en-US" dirty="0"/>
          </a:p>
        </p:txBody>
      </p:sp>
      <p:sp>
        <p:nvSpPr>
          <p:cNvPr id="4" name="Slide Number Placeholder 3"/>
          <p:cNvSpPr>
            <a:spLocks noGrp="1"/>
          </p:cNvSpPr>
          <p:nvPr>
            <p:ph type="sldNum" sz="quarter" idx="10"/>
          </p:nvPr>
        </p:nvSpPr>
        <p:spPr/>
        <p:txBody>
          <a:bodyPr/>
          <a:lstStyle/>
          <a:p>
            <a:fld id="{EBB0CED4-E519-44F1-A001-85839F7BED8C}"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14522"/>
            <a:fld id="{9204681C-0514-4424-8219-948B66C7FE5D}" type="slidenum">
              <a:rPr lang="en-US" smtClean="0">
                <a:latin typeface="Arial" pitchFamily="34" charset="0"/>
              </a:rPr>
              <a:pPr defTabSz="914522"/>
              <a:t>4</a:t>
            </a:fld>
            <a:endParaRPr lang="en-US" dirty="0"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latin typeface="Arial" pitchFamily="34" charset="0"/>
              </a:rPr>
              <a:t>Now let’s discuss some general guidelines regarding the format  and use of the schedule and recommendations. </a:t>
            </a:r>
          </a:p>
          <a:p>
            <a:pPr eaLnBrk="1" hangingPunct="1"/>
            <a:endParaRPr lang="en-US" dirty="0" smtClean="0">
              <a:latin typeface="Arial" pitchFamily="34" charset="0"/>
            </a:endParaRPr>
          </a:p>
          <a:p>
            <a:pPr eaLnBrk="1" hangingPunct="1">
              <a:buFontTx/>
              <a:buChar char="•"/>
            </a:pPr>
            <a:r>
              <a:rPr lang="en-US" dirty="0" smtClean="0">
                <a:solidFill>
                  <a:schemeClr val="tx2"/>
                </a:solidFill>
                <a:latin typeface="Arial" pitchFamily="34" charset="0"/>
              </a:rPr>
              <a:t>Vaccines are listed under the routinely recommended ages for children through age 18 years.</a:t>
            </a:r>
          </a:p>
          <a:p>
            <a:pPr eaLnBrk="1" hangingPunct="1">
              <a:buFontTx/>
              <a:buChar char="•"/>
            </a:pPr>
            <a:r>
              <a:rPr lang="en-US" dirty="0" smtClean="0">
                <a:solidFill>
                  <a:schemeClr val="tx2"/>
                </a:solidFill>
                <a:latin typeface="Arial" pitchFamily="34" charset="0"/>
              </a:rPr>
              <a:t>Sentence under the title “For those who fall behind or start late, see the catch-up schedule.”</a:t>
            </a:r>
          </a:p>
          <a:p>
            <a:pPr eaLnBrk="1" hangingPunct="1">
              <a:buFontTx/>
              <a:buChar char="•"/>
            </a:pPr>
            <a:r>
              <a:rPr lang="en-US" b="1" u="sng" dirty="0" smtClean="0">
                <a:solidFill>
                  <a:schemeClr val="tx2"/>
                </a:solidFill>
                <a:latin typeface="Arial" pitchFamily="34" charset="0"/>
              </a:rPr>
              <a:t>Gold bars</a:t>
            </a:r>
            <a:r>
              <a:rPr lang="en-US" dirty="0" smtClean="0">
                <a:solidFill>
                  <a:schemeClr val="tx2"/>
                </a:solidFill>
                <a:latin typeface="Arial" pitchFamily="34" charset="0"/>
              </a:rPr>
              <a:t>  indicate range of recommended ages for immunization </a:t>
            </a:r>
          </a:p>
          <a:p>
            <a:pPr eaLnBrk="1" hangingPunct="1">
              <a:buFontTx/>
              <a:buChar char="•"/>
            </a:pPr>
            <a:r>
              <a:rPr lang="en-US" b="1" u="sng" dirty="0" smtClean="0">
                <a:solidFill>
                  <a:schemeClr val="tx2"/>
                </a:solidFill>
                <a:latin typeface="Arial" pitchFamily="34" charset="0"/>
              </a:rPr>
              <a:t>Purple bars</a:t>
            </a:r>
            <a:r>
              <a:rPr lang="en-US" dirty="0" smtClean="0">
                <a:solidFill>
                  <a:schemeClr val="tx2"/>
                </a:solidFill>
                <a:latin typeface="Arial" pitchFamily="34" charset="0"/>
              </a:rPr>
              <a:t> indicated vaccines that may be needed by certain high risk groups.</a:t>
            </a:r>
          </a:p>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Changes to the previous schedules include the following:</a:t>
            </a:r>
          </a:p>
          <a:p>
            <a:pPr>
              <a:defRPr/>
            </a:pPr>
            <a:r>
              <a:rPr lang="en-US" dirty="0" smtClean="0"/>
              <a:t>Updates to Figure 1 “Recommended immunization schedule for persons aged 0 through 6 years”): </a:t>
            </a:r>
          </a:p>
          <a:p>
            <a:pPr lvl="1">
              <a:defRPr/>
            </a:pPr>
            <a:r>
              <a:rPr lang="en-US" dirty="0" smtClean="0"/>
              <a:t>Quadrivalent meningococcal conjugate vaccine (MCV4) purple bar has been extended to reflect licensure of MCV4-D (Menactra) use in children as young as age 9 months. </a:t>
            </a:r>
          </a:p>
          <a:p>
            <a:pPr lvl="1">
              <a:defRPr/>
            </a:pPr>
            <a:r>
              <a:rPr lang="en-US" dirty="0" smtClean="0"/>
              <a:t>A wording change has been introduced in the hepatitis A (</a:t>
            </a:r>
            <a:r>
              <a:rPr lang="en-US" dirty="0" err="1" smtClean="0"/>
              <a:t>HepA</a:t>
            </a:r>
            <a:r>
              <a:rPr lang="en-US" dirty="0" smtClean="0"/>
              <a:t>) vaccine yellow bar; wording now states, “Dose 1.” A new yellow and purple bar has been added to reflect </a:t>
            </a:r>
            <a:r>
              <a:rPr lang="en-US" dirty="0" err="1" smtClean="0"/>
              <a:t>HepA</a:t>
            </a:r>
            <a:r>
              <a:rPr lang="en-US" dirty="0" smtClean="0"/>
              <a:t> vaccine recommendations for children aged 2 years and older. </a:t>
            </a:r>
          </a:p>
          <a:p>
            <a:pPr>
              <a:defRPr/>
            </a:pPr>
            <a:r>
              <a:rPr lang="en-US" dirty="0" smtClean="0"/>
              <a:t>Guidance is provided for administration of hepatitis B (HepB) vaccine in infants with </a:t>
            </a:r>
            <a:r>
              <a:rPr lang="en-US" dirty="0" err="1" smtClean="0"/>
              <a:t>birthweights</a:t>
            </a:r>
            <a:r>
              <a:rPr lang="en-US" dirty="0" smtClean="0"/>
              <a:t> &lt;2,000 grams and ≥2,000 grams. Clarification is provided for doses after administration of the birth dose of HepB vaccine. </a:t>
            </a:r>
          </a:p>
          <a:p>
            <a:pPr>
              <a:defRPr/>
            </a:pPr>
            <a:r>
              <a:rPr lang="en-US" dirty="0" smtClean="0"/>
              <a:t>Rotavirus (RV) vaccine footnotes have been condensed. </a:t>
            </a:r>
          </a:p>
          <a:p>
            <a:pPr>
              <a:defRPr/>
            </a:pPr>
            <a:r>
              <a:rPr lang="en-US" dirty="0" err="1" smtClean="0"/>
              <a:t>Haemophilus</a:t>
            </a:r>
            <a:r>
              <a:rPr lang="en-US" dirty="0" smtClean="0"/>
              <a:t> </a:t>
            </a:r>
            <a:r>
              <a:rPr lang="en-US" dirty="0" err="1" smtClean="0"/>
              <a:t>influenzae</a:t>
            </a:r>
            <a:r>
              <a:rPr lang="en-US" dirty="0" smtClean="0"/>
              <a:t> type b (</a:t>
            </a:r>
            <a:r>
              <a:rPr lang="en-US" dirty="0" err="1" smtClean="0"/>
              <a:t>Hib</a:t>
            </a:r>
            <a:r>
              <a:rPr lang="en-US" dirty="0" smtClean="0"/>
              <a:t>) conjugate vaccine footnotes have been condensed, and use of </a:t>
            </a:r>
            <a:r>
              <a:rPr lang="en-US" dirty="0" err="1" smtClean="0"/>
              <a:t>Hiberix</a:t>
            </a:r>
            <a:r>
              <a:rPr lang="en-US" dirty="0" smtClean="0"/>
              <a:t> for the booster (final) dose has been clarified. Guidance for use of </a:t>
            </a:r>
            <a:r>
              <a:rPr lang="en-US" dirty="0" err="1" smtClean="0"/>
              <a:t>Hib</a:t>
            </a:r>
            <a:r>
              <a:rPr lang="en-US" dirty="0" smtClean="0"/>
              <a:t> vaccine in persons aged 5 years and older in the catch-up schedule has been updated. </a:t>
            </a:r>
          </a:p>
          <a:p>
            <a:pPr>
              <a:defRPr/>
            </a:pPr>
            <a:r>
              <a:rPr lang="en-US" dirty="0" smtClean="0"/>
              <a:t>Pneumococcal vaccine footnotes have been condensed. </a:t>
            </a:r>
          </a:p>
          <a:p>
            <a:pPr>
              <a:defRPr/>
            </a:pPr>
            <a:r>
              <a:rPr lang="en-US" dirty="0" smtClean="0"/>
              <a:t>Guidance is provided for use of measles, mumps, and rubella (MMR) vaccine in infants aged 6 through 11 months. Footnotes in the catch-up schedule have been condensed. </a:t>
            </a:r>
          </a:p>
          <a:p>
            <a:pPr>
              <a:defRPr/>
            </a:pPr>
            <a:r>
              <a:rPr lang="en-US" dirty="0" err="1" smtClean="0"/>
              <a:t>HepA</a:t>
            </a:r>
            <a:r>
              <a:rPr lang="en-US" dirty="0" smtClean="0"/>
              <a:t> vaccine footnotes have been updated to clarify that the second dose of </a:t>
            </a:r>
            <a:r>
              <a:rPr lang="en-US" dirty="0" err="1" smtClean="0"/>
              <a:t>HepA</a:t>
            </a:r>
            <a:r>
              <a:rPr lang="en-US" dirty="0" smtClean="0"/>
              <a:t> vaccine should be administered 6–18 months after dose 1. </a:t>
            </a:r>
          </a:p>
          <a:p>
            <a:pPr>
              <a:defRPr/>
            </a:pPr>
            <a:r>
              <a:rPr lang="en-US" dirty="0" smtClean="0"/>
              <a:t>MCV4 footnotes have been updated to reflect recent recommendations published in MMWR. </a:t>
            </a:r>
          </a:p>
          <a:p>
            <a:pPr>
              <a:defRPr/>
            </a:pPr>
            <a:r>
              <a:rPr lang="en-US" dirty="0" smtClean="0"/>
              <a:t>Influenza vaccine footnotes have been updated to provide guidance on live, attenuated influenza vaccine (LAIV) contraindications. </a:t>
            </a:r>
          </a:p>
          <a:p>
            <a:pPr>
              <a:defRPr/>
            </a:pPr>
            <a:r>
              <a:rPr lang="en-US" dirty="0" smtClean="0"/>
              <a:t>Influenza vaccine footnotes also have been updated to clarify dosing for children aged 6 months through 8 years for the 2011–12 and 2012–13 seasons. </a:t>
            </a:r>
          </a:p>
          <a:p>
            <a:pPr>
              <a:defRPr/>
            </a:pPr>
            <a:r>
              <a:rPr lang="en-US" dirty="0" smtClean="0"/>
              <a:t>Figure 2 (“Recommended immunization schedule for persons aged 7 through 18 years”) has been updated to include number of doses for each vaccine. Information regarding the recommended age (16 years) for the booster dose of MCV4 has been added. </a:t>
            </a:r>
          </a:p>
          <a:p>
            <a:pPr>
              <a:defRPr/>
            </a:pPr>
            <a:r>
              <a:rPr lang="en-US" dirty="0" smtClean="0"/>
              <a:t>Tdap vaccine recommendations for children aged 7 through 10 years have been updated. </a:t>
            </a:r>
          </a:p>
          <a:p>
            <a:pPr>
              <a:defRPr/>
            </a:pPr>
            <a:r>
              <a:rPr lang="en-US" dirty="0" smtClean="0"/>
              <a:t>Human </a:t>
            </a:r>
            <a:r>
              <a:rPr lang="en-US" dirty="0" err="1" smtClean="0"/>
              <a:t>papillomavirus</a:t>
            </a:r>
            <a:r>
              <a:rPr lang="en-US" dirty="0" smtClean="0"/>
              <a:t> (HPV) vaccine footnotes have been updated to include routine recommendations for vaccination of males. </a:t>
            </a:r>
          </a:p>
          <a:p>
            <a:pPr>
              <a:defRPr/>
            </a:pPr>
            <a:r>
              <a:rPr lang="en-US" dirty="0" smtClean="0"/>
              <a:t>Varicella (VAR) vaccine footnotes have been condensed. </a:t>
            </a:r>
          </a:p>
          <a:p>
            <a:pPr>
              <a:defRPr/>
            </a:pPr>
            <a:r>
              <a:rPr lang="en-US" dirty="0" smtClean="0"/>
              <a:t>Inactivated poliovirus vaccine (IPV) footnotes have been updated to include upper age limit for routine vaccination. IPV footnotes in the catch-up schedule have been condensed, and relevant wording added to Figure 3 (“Catch-up immunization schedule for persons aged 4 months through 18 years who start late or who are more than 1 month behind”). </a:t>
            </a:r>
          </a:p>
          <a:p>
            <a:pPr>
              <a:defRPr/>
            </a:pPr>
            <a:r>
              <a:rPr lang="en-US" dirty="0" smtClean="0"/>
              <a:t>In the catch-up immunization schedule, </a:t>
            </a:r>
            <a:r>
              <a:rPr lang="en-US" dirty="0" err="1" smtClean="0"/>
              <a:t>HepA</a:t>
            </a:r>
            <a:r>
              <a:rPr lang="en-US" dirty="0" smtClean="0"/>
              <a:t> vaccine and HepB vaccine footnotes have been removed. Relevant wording has been added to Figure 3. </a:t>
            </a:r>
          </a:p>
          <a:p>
            <a:pPr>
              <a:defRPr/>
            </a:pPr>
            <a:r>
              <a:rPr lang="en-US" dirty="0" smtClean="0"/>
              <a:t>MCV4 vaccine has been added to Figure 3 along with corresponding footnotes. </a:t>
            </a:r>
          </a:p>
          <a:p>
            <a:pPr>
              <a:defRPr/>
            </a:pPr>
            <a:endParaRPr lang="en-US" dirty="0"/>
          </a:p>
        </p:txBody>
      </p:sp>
      <p:sp>
        <p:nvSpPr>
          <p:cNvPr id="26628" name="Slide Number Placeholder 3"/>
          <p:cNvSpPr>
            <a:spLocks noGrp="1"/>
          </p:cNvSpPr>
          <p:nvPr>
            <p:ph type="sldNum" sz="quarter" idx="5"/>
          </p:nvPr>
        </p:nvSpPr>
        <p:spPr>
          <a:noFill/>
        </p:spPr>
        <p:txBody>
          <a:bodyPr/>
          <a:lstStyle/>
          <a:p>
            <a:pPr defTabSz="914522"/>
            <a:fld id="{324F9831-3E80-4956-A404-1EDADDDBDD97}" type="slidenum">
              <a:rPr lang="en-US" smtClean="0">
                <a:latin typeface="Arial" pitchFamily="34" charset="0"/>
              </a:rPr>
              <a:pPr defTabSz="914522"/>
              <a:t>5</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800225" y="696913"/>
            <a:ext cx="2908300" cy="2181225"/>
          </a:xfrm>
          <a:ln/>
        </p:spPr>
      </p:sp>
      <p:sp>
        <p:nvSpPr>
          <p:cNvPr id="27651" name="Notes Placeholder 2"/>
          <p:cNvSpPr>
            <a:spLocks noGrp="1"/>
          </p:cNvSpPr>
          <p:nvPr>
            <p:ph type="body" idx="1"/>
          </p:nvPr>
        </p:nvSpPr>
        <p:spPr>
          <a:xfrm>
            <a:off x="701992" y="3150060"/>
            <a:ext cx="5606418" cy="6796327"/>
          </a:xfrm>
          <a:noFill/>
          <a:ln/>
        </p:spPr>
        <p:txBody>
          <a:bodyPr/>
          <a:lstStyle/>
          <a:p>
            <a:pPr eaLnBrk="1" hangingPunct="1"/>
            <a:r>
              <a:rPr lang="en-US" sz="1400" dirty="0">
                <a:latin typeface="Arial" pitchFamily="34" charset="0"/>
              </a:rPr>
              <a:t>• Who are these parents?  Review Profile above</a:t>
            </a:r>
          </a:p>
          <a:p>
            <a:pPr eaLnBrk="1" hangingPunct="1"/>
            <a:endParaRPr lang="en-US" sz="1400" dirty="0">
              <a:latin typeface="Arial" pitchFamily="34" charset="0"/>
            </a:endParaRPr>
          </a:p>
          <a:p>
            <a:pPr eaLnBrk="1" hangingPunct="1">
              <a:lnSpc>
                <a:spcPct val="150000"/>
              </a:lnSpc>
            </a:pPr>
            <a:r>
              <a:rPr lang="en-US" sz="1400" dirty="0">
                <a:latin typeface="Arial" pitchFamily="34" charset="0"/>
              </a:rPr>
              <a:t>Parents are encountering messages in popular media and from friends about risks of vaccination. This is prompting more of them to wonder if fully vaccinating their children is safe. In some communities, vaccination rates are dropping, posing a significant public health threat that needs to be proactively addressed. </a:t>
            </a:r>
          </a:p>
          <a:p>
            <a:pPr eaLnBrk="1" hangingPunct="1">
              <a:lnSpc>
                <a:spcPct val="150000"/>
              </a:lnSpc>
            </a:pPr>
            <a:endParaRPr lang="en-US" sz="1400" b="1" dirty="0">
              <a:latin typeface="Arial" pitchFamily="34" charset="0"/>
            </a:endParaRPr>
          </a:p>
          <a:p>
            <a:pPr eaLnBrk="1" hangingPunct="1">
              <a:lnSpc>
                <a:spcPct val="150000"/>
              </a:lnSpc>
            </a:pPr>
            <a:r>
              <a:rPr lang="en-US" sz="1400" dirty="0">
                <a:latin typeface="Arial" pitchFamily="34" charset="0"/>
              </a:rPr>
              <a:t>The primary audience is moms with young children, ages 0-5, who have varying degrees of questions and concerns about vaccination, but do not strongly object to childhood vaccinations. With the right education and information from the right sources, these moms will make the best decision for their children’s health—to vaccinate. </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
        <p:nvSpPr>
          <p:cNvPr id="27652" name="Slide Number Placeholder 3"/>
          <p:cNvSpPr>
            <a:spLocks noGrp="1"/>
          </p:cNvSpPr>
          <p:nvPr>
            <p:ph type="sldNum" sz="quarter" idx="5"/>
          </p:nvPr>
        </p:nvSpPr>
        <p:spPr>
          <a:noFill/>
        </p:spPr>
        <p:txBody>
          <a:bodyPr/>
          <a:lstStyle/>
          <a:p>
            <a:pPr defTabSz="914522"/>
            <a:fld id="{C7D689CD-0E58-4979-8FE5-E2D9E8768682}" type="slidenum">
              <a:rPr lang="en-US" smtClean="0">
                <a:latin typeface="Arial" pitchFamily="34" charset="0"/>
              </a:rPr>
              <a:pPr defTabSz="914522"/>
              <a:t>6</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Continuation</a:t>
            </a:r>
            <a:r>
              <a:rPr lang="en-US" baseline="0" dirty="0" smtClean="0"/>
              <a:t> of vaccine hesitant parent. </a:t>
            </a:r>
            <a:endParaRPr lang="en-US" dirty="0"/>
          </a:p>
        </p:txBody>
      </p:sp>
      <p:sp>
        <p:nvSpPr>
          <p:cNvPr id="4" name="Slide Number Placeholder 3"/>
          <p:cNvSpPr>
            <a:spLocks noGrp="1"/>
          </p:cNvSpPr>
          <p:nvPr>
            <p:ph type="sldNum" sz="quarter" idx="10"/>
          </p:nvPr>
        </p:nvSpPr>
        <p:spPr/>
        <p:txBody>
          <a:bodyPr/>
          <a:lstStyle/>
          <a:p>
            <a:fld id="{EBB0CED4-E519-44F1-A001-85839F7BED8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sz="1400" dirty="0">
                <a:latin typeface="Arial" pitchFamily="34" charset="0"/>
              </a:rPr>
              <a:t>Compared to parents who immunize their children, </a:t>
            </a:r>
            <a:r>
              <a:rPr lang="en-US" sz="1400" dirty="0" smtClean="0">
                <a:latin typeface="Arial" pitchFamily="34" charset="0"/>
              </a:rPr>
              <a:t>parents </a:t>
            </a:r>
            <a:r>
              <a:rPr lang="en-US" sz="1400" dirty="0">
                <a:latin typeface="Arial" pitchFamily="34" charset="0"/>
              </a:rPr>
              <a:t>who refuse vaccines generally are </a:t>
            </a:r>
            <a:r>
              <a:rPr lang="en-US" sz="1400" dirty="0" smtClean="0">
                <a:latin typeface="Arial" pitchFamily="34" charset="0"/>
              </a:rPr>
              <a:t>older</a:t>
            </a:r>
            <a:r>
              <a:rPr lang="en-US" sz="1400" dirty="0">
                <a:latin typeface="Arial" pitchFamily="34" charset="0"/>
              </a:rPr>
              <a:t>, better educated, non-Hispanic </a:t>
            </a:r>
            <a:r>
              <a:rPr lang="en-US" sz="1400" dirty="0" smtClean="0">
                <a:latin typeface="Arial" pitchFamily="34" charset="0"/>
              </a:rPr>
              <a:t>white.  </a:t>
            </a:r>
          </a:p>
          <a:p>
            <a:pPr eaLnBrk="1" hangingPunct="1"/>
            <a:endParaRPr lang="en-US" sz="1400" dirty="0" smtClean="0">
              <a:latin typeface="Arial" pitchFamily="34" charset="0"/>
            </a:endParaRPr>
          </a:p>
          <a:p>
            <a:pPr eaLnBrk="1" hangingPunct="1"/>
            <a:r>
              <a:rPr lang="en-US" sz="1400" dirty="0" smtClean="0">
                <a:latin typeface="Arial" pitchFamily="34" charset="0"/>
              </a:rPr>
              <a:t>Their</a:t>
            </a:r>
            <a:r>
              <a:rPr lang="en-US" sz="1400" baseline="0" dirty="0" smtClean="0">
                <a:latin typeface="Arial" pitchFamily="34" charset="0"/>
              </a:rPr>
              <a:t> bigger concern is </a:t>
            </a:r>
            <a:r>
              <a:rPr lang="en-US" dirty="0" smtClean="0">
                <a:latin typeface="Arial" pitchFamily="34" charset="0"/>
              </a:rPr>
              <a:t>vaccine safety with: </a:t>
            </a:r>
          </a:p>
          <a:p>
            <a:pPr lvl="1" eaLnBrk="1" hangingPunct="1"/>
            <a:r>
              <a:rPr lang="en-US" dirty="0" smtClean="0">
                <a:latin typeface="Arial" pitchFamily="34" charset="0"/>
              </a:rPr>
              <a:t>69% thinking they</a:t>
            </a:r>
            <a:r>
              <a:rPr lang="en-US" baseline="0" dirty="0" smtClean="0">
                <a:latin typeface="Arial" pitchFamily="34" charset="0"/>
              </a:rPr>
              <a:t> will c</a:t>
            </a:r>
            <a:r>
              <a:rPr lang="en-US" dirty="0" smtClean="0">
                <a:latin typeface="Arial" pitchFamily="34" charset="0"/>
              </a:rPr>
              <a:t>ause harm	                             </a:t>
            </a:r>
          </a:p>
          <a:p>
            <a:pPr lvl="1" eaLnBrk="1" hangingPunct="1"/>
            <a:r>
              <a:rPr lang="en-US" dirty="0" smtClean="0">
                <a:latin typeface="Arial" pitchFamily="34" charset="0"/>
              </a:rPr>
              <a:t>49 % thinks it will</a:t>
            </a:r>
            <a:r>
              <a:rPr lang="en-US" baseline="0" dirty="0" smtClean="0">
                <a:latin typeface="Arial" pitchFamily="34" charset="0"/>
              </a:rPr>
              <a:t> o</a:t>
            </a:r>
            <a:r>
              <a:rPr lang="en-US" dirty="0" smtClean="0">
                <a:latin typeface="Arial" pitchFamily="34" charset="0"/>
              </a:rPr>
              <a:t>verload immune systems	 	</a:t>
            </a:r>
          </a:p>
          <a:p>
            <a:pPr lvl="1" eaLnBrk="1" hangingPunct="1">
              <a:buFontTx/>
              <a:buNone/>
            </a:pPr>
            <a:endParaRPr lang="en-US" dirty="0" smtClean="0">
              <a:latin typeface="Arial" pitchFamily="34" charset="0"/>
            </a:endParaRPr>
          </a:p>
          <a:p>
            <a:pPr eaLnBrk="1" hangingPunct="1"/>
            <a:r>
              <a:rPr lang="en-US" dirty="0" smtClean="0">
                <a:latin typeface="Arial" pitchFamily="34" charset="0"/>
              </a:rPr>
              <a:t>Because we have been so successful in eliminating the majority of VPD 37 % of vaccine hesitant parents think their child not at risk for disease. 	 </a:t>
            </a:r>
          </a:p>
          <a:p>
            <a:pPr eaLnBrk="1" hangingPunct="1">
              <a:buFontTx/>
              <a:buNone/>
            </a:pPr>
            <a:endParaRPr lang="en-US" dirty="0" smtClean="0">
              <a:latin typeface="Arial" pitchFamily="34" charset="0"/>
            </a:endParaRPr>
          </a:p>
          <a:p>
            <a:pPr eaLnBrk="1" hangingPunct="1"/>
            <a:r>
              <a:rPr lang="en-US" dirty="0" smtClean="0">
                <a:latin typeface="Arial" pitchFamily="34" charset="0"/>
              </a:rPr>
              <a:t>And interesting enough 21%</a:t>
            </a:r>
            <a:r>
              <a:rPr lang="en-US" baseline="0" dirty="0" smtClean="0">
                <a:latin typeface="Arial" pitchFamily="34" charset="0"/>
              </a:rPr>
              <a:t> think particular Vaccine Preventable </a:t>
            </a:r>
            <a:r>
              <a:rPr lang="en-US" dirty="0" smtClean="0">
                <a:latin typeface="Arial" pitchFamily="34" charset="0"/>
              </a:rPr>
              <a:t>Diseases not dangerous.	        		</a:t>
            </a:r>
          </a:p>
          <a:p>
            <a:pPr eaLnBrk="1" hangingPunct="1"/>
            <a:endParaRPr lang="en-US" sz="1400" dirty="0" smtClean="0">
              <a:latin typeface="Arial" pitchFamily="34" charset="0"/>
            </a:endParaRPr>
          </a:p>
          <a:p>
            <a:pPr eaLnBrk="1" hangingPunct="1"/>
            <a:endParaRPr lang="en-US" sz="1400" dirty="0" smtClean="0">
              <a:latin typeface="Arial" pitchFamily="34" charset="0"/>
            </a:endParaRPr>
          </a:p>
          <a:p>
            <a:pPr eaLnBrk="1" hangingPunct="1"/>
            <a:endParaRPr lang="en-US" sz="1400" dirty="0">
              <a:latin typeface="Arial" pitchFamily="34" charset="0"/>
            </a:endParaRPr>
          </a:p>
          <a:p>
            <a:pPr eaLnBrk="1" hangingPunct="1"/>
            <a:endParaRPr lang="en-US" dirty="0" smtClean="0">
              <a:latin typeface="Arial" pitchFamily="34" charset="0"/>
            </a:endParaRPr>
          </a:p>
        </p:txBody>
      </p:sp>
      <p:sp>
        <p:nvSpPr>
          <p:cNvPr id="28676" name="Slide Number Placeholder 3"/>
          <p:cNvSpPr>
            <a:spLocks noGrp="1"/>
          </p:cNvSpPr>
          <p:nvPr>
            <p:ph type="sldNum" sz="quarter" idx="5"/>
          </p:nvPr>
        </p:nvSpPr>
        <p:spPr>
          <a:noFill/>
        </p:spPr>
        <p:txBody>
          <a:bodyPr/>
          <a:lstStyle/>
          <a:p>
            <a:pPr defTabSz="914522"/>
            <a:fld id="{EF353579-5B3F-46FB-BBD6-3C0CA8DA2CB5}" type="slidenum">
              <a:rPr lang="en-US" smtClean="0">
                <a:latin typeface="Arial" pitchFamily="34" charset="0"/>
              </a:rPr>
              <a:pPr defTabSz="914522"/>
              <a:t>8</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857375" y="696913"/>
            <a:ext cx="2868613" cy="2152650"/>
          </a:xfrm>
          <a:ln/>
        </p:spPr>
      </p:sp>
      <p:sp>
        <p:nvSpPr>
          <p:cNvPr id="3" name="Notes Placeholder 2"/>
          <p:cNvSpPr>
            <a:spLocks noGrp="1"/>
          </p:cNvSpPr>
          <p:nvPr>
            <p:ph type="body" idx="1"/>
          </p:nvPr>
        </p:nvSpPr>
        <p:spPr>
          <a:xfrm>
            <a:off x="464297" y="3039086"/>
            <a:ext cx="6246609" cy="6035367"/>
          </a:xfrm>
        </p:spPr>
        <p:txBody>
          <a:bodyPr>
            <a:normAutofit fontScale="70000" lnSpcReduction="20000"/>
          </a:bodyPr>
          <a:lstStyle/>
          <a:p>
            <a:pPr eaLnBrk="1" hangingPunct="1">
              <a:lnSpc>
                <a:spcPct val="160000"/>
              </a:lnSpc>
              <a:defRPr/>
            </a:pPr>
            <a:r>
              <a:rPr lang="en-US" sz="1900" dirty="0"/>
              <a:t>Because of the success of vaccines, many parents and even young physicians have not seen cases of measles, chickenpox, or </a:t>
            </a:r>
            <a:r>
              <a:rPr lang="en-US" sz="1900" i="1" dirty="0" err="1"/>
              <a:t>Haemophilus</a:t>
            </a:r>
            <a:r>
              <a:rPr lang="en-US" sz="1900" i="1" dirty="0"/>
              <a:t> </a:t>
            </a:r>
            <a:r>
              <a:rPr lang="en-US" sz="1900" i="1" dirty="0" err="1"/>
              <a:t>influenzae</a:t>
            </a:r>
            <a:r>
              <a:rPr lang="en-US" sz="1900" dirty="0"/>
              <a:t> type b (</a:t>
            </a:r>
            <a:r>
              <a:rPr lang="en-US" sz="1900" dirty="0" err="1"/>
              <a:t>Hib</a:t>
            </a:r>
            <a:r>
              <a:rPr lang="en-US" sz="1900" dirty="0"/>
              <a:t>) infection. This has caused parents and some physicians to feel complacent about the risks. One physician, Bob Sears, published his own non evidenced-based delayed immunization schedule, </a:t>
            </a:r>
            <a:r>
              <a:rPr lang="en-US" sz="1900" i="1" dirty="0"/>
              <a:t>The Vaccine Book: Making the Right Decisions for Your Child,</a:t>
            </a:r>
            <a:r>
              <a:rPr lang="en-US" sz="1900" dirty="0"/>
              <a:t> which unfortunately gained acceptance with some anti-vaccine and vaccine-hesitant parent groups. Dr Sears has been soundly criticized for perpetuating this complacency that puts so many children at risk.</a:t>
            </a:r>
          </a:p>
          <a:p>
            <a:pPr eaLnBrk="1" hangingPunct="1">
              <a:lnSpc>
                <a:spcPct val="160000"/>
              </a:lnSpc>
              <a:defRPr/>
            </a:pPr>
            <a:r>
              <a:rPr lang="en-US" sz="1700" dirty="0"/>
              <a:t/>
            </a:r>
            <a:br>
              <a:rPr lang="en-US" sz="1700" dirty="0"/>
            </a:br>
            <a:r>
              <a:rPr lang="en-US" sz="1900" dirty="0"/>
              <a:t>The recent resurgence in measles, pertussis, and </a:t>
            </a:r>
            <a:r>
              <a:rPr lang="en-US" sz="1900" dirty="0" err="1"/>
              <a:t>Hib</a:t>
            </a:r>
            <a:r>
              <a:rPr lang="en-US" sz="1900" dirty="0"/>
              <a:t> infections proves that vaccine refusal and delay can have deadly consequences. A record number of measles cases (156) were reported in the United States in the first half 2011. In 2008, invasive </a:t>
            </a:r>
            <a:r>
              <a:rPr lang="en-US" sz="1900" dirty="0" err="1"/>
              <a:t>Hib</a:t>
            </a:r>
            <a:r>
              <a:rPr lang="en-US" sz="1900" dirty="0"/>
              <a:t> disease occurred in 5 unvaccinated or under-vaccinated children in Minnesota, one of whom died.</a:t>
            </a:r>
            <a:r>
              <a:rPr lang="en-US" sz="1900" baseline="30000" dirty="0"/>
              <a:t> </a:t>
            </a:r>
            <a:r>
              <a:rPr lang="en-US" sz="1900" dirty="0"/>
              <a:t>  Another case of </a:t>
            </a:r>
            <a:r>
              <a:rPr lang="en-US" sz="1900" dirty="0" err="1"/>
              <a:t>Hib</a:t>
            </a:r>
            <a:r>
              <a:rPr lang="en-US" sz="1900" dirty="0"/>
              <a:t> meningitis was reported in Maine in 2009.</a:t>
            </a:r>
            <a:r>
              <a:rPr lang="en-US" sz="1900" baseline="30000" dirty="0"/>
              <a:t> </a:t>
            </a:r>
            <a:r>
              <a:rPr lang="en-US" sz="1900" dirty="0"/>
              <a:t> In 2010, 1337 cases of pertussis were reported in California, 5 of which involved infants younger than 2 months of age who died.</a:t>
            </a:r>
            <a:endParaRPr lang="en-US" sz="1900" baseline="30000" dirty="0"/>
          </a:p>
          <a:p>
            <a:pPr eaLnBrk="1" hangingPunct="1">
              <a:lnSpc>
                <a:spcPct val="160000"/>
              </a:lnSpc>
              <a:defRPr/>
            </a:pPr>
            <a:endParaRPr lang="en-US" sz="1900" baseline="30000" dirty="0"/>
          </a:p>
          <a:p>
            <a:pPr eaLnBrk="1" hangingPunct="1">
              <a:lnSpc>
                <a:spcPct val="160000"/>
              </a:lnSpc>
              <a:defRPr/>
            </a:pPr>
            <a:r>
              <a:rPr lang="en-US" sz="1900" dirty="0"/>
              <a:t> Making parents aware of these statistics may be enough to convince them that their decision not to vaccinate is putting their child’s life at risk. Unfortunately, the benefits to the community are not obvious to a child or parent until a vaccine-preventable disease develops in someone within their family or social network.</a:t>
            </a:r>
          </a:p>
          <a:p>
            <a:pPr eaLnBrk="1" hangingPunct="1">
              <a:defRPr/>
            </a:pPr>
            <a:r>
              <a:rPr lang="en-US" dirty="0" smtClean="0"/>
              <a:t/>
            </a:r>
            <a:br>
              <a:rPr lang="en-US" dirty="0" smtClean="0"/>
            </a:br>
            <a:endParaRPr lang="en-US" dirty="0" smtClean="0"/>
          </a:p>
        </p:txBody>
      </p:sp>
      <p:sp>
        <p:nvSpPr>
          <p:cNvPr id="29700" name="Slide Number Placeholder 3"/>
          <p:cNvSpPr>
            <a:spLocks noGrp="1"/>
          </p:cNvSpPr>
          <p:nvPr>
            <p:ph type="sldNum" sz="quarter" idx="5"/>
          </p:nvPr>
        </p:nvSpPr>
        <p:spPr>
          <a:noFill/>
        </p:spPr>
        <p:txBody>
          <a:bodyPr/>
          <a:lstStyle/>
          <a:p>
            <a:pPr defTabSz="914522"/>
            <a:fld id="{8A8284CF-933B-44CA-AA93-33BB1FEF1B83}" type="slidenum">
              <a:rPr lang="en-US" smtClean="0">
                <a:latin typeface="Arial" pitchFamily="34" charset="0"/>
              </a:rPr>
              <a:pPr defTabSz="914522"/>
              <a:t>9</a:t>
            </a:fld>
            <a:endParaRPr lang="en-US" dirty="0" smtClean="0">
              <a:latin typeface="Arial" pitchFamily="34" charset="0"/>
            </a:endParaRPr>
          </a:p>
        </p:txBody>
      </p:sp>
      <p:pic>
        <p:nvPicPr>
          <p:cNvPr id="29701" name="Picture 4" descr="why%20didnt%20my%20parents.jpg"/>
          <p:cNvPicPr>
            <a:picLocks noChangeAspect="1"/>
          </p:cNvPicPr>
          <p:nvPr/>
        </p:nvPicPr>
        <p:blipFill>
          <a:blip r:embed="rId3"/>
          <a:srcRect/>
          <a:stretch>
            <a:fillRect/>
          </a:stretch>
        </p:blipFill>
        <p:spPr bwMode="auto">
          <a:xfrm>
            <a:off x="2359514" y="1104978"/>
            <a:ext cx="1781123" cy="1750209"/>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8/21/2013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8/21/2013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8/21/2013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8/21/2013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8/21/2013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8/21/2013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8/21/2013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8/21/2013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8/21/2013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8/21/2013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vaers.hhs.gov/"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828800"/>
            <a:ext cx="9191625" cy="1752600"/>
          </a:xfrm>
          <a:prstGeom prst="rect">
            <a:avLst/>
          </a:prstGeom>
          <a:noFill/>
          <a:ln w="38100">
            <a:noFill/>
            <a:miter lim="800000"/>
            <a:headEnd/>
            <a:tailEnd/>
          </a:ln>
        </p:spPr>
        <p:txBody>
          <a:bodyPr anchor="ctr"/>
          <a:lstStyle/>
          <a:p>
            <a:pPr algn="ctr">
              <a:spcAft>
                <a:spcPct val="25000"/>
              </a:spcAft>
              <a:defRPr/>
            </a:pPr>
            <a:r>
              <a:rPr lang="en-US" sz="3600" b="1" dirty="0" smtClean="0"/>
              <a:t>Understanding and Addressing </a:t>
            </a:r>
            <a:br>
              <a:rPr lang="en-US" sz="3600" b="1" dirty="0" smtClean="0"/>
            </a:br>
            <a:r>
              <a:rPr lang="en-US" sz="3600" b="1" dirty="0" smtClean="0"/>
              <a:t>Vaccine Hesitancy</a:t>
            </a:r>
            <a:endParaRPr lang="en-US" sz="3600" b="1" dirty="0" smtClean="0">
              <a:solidFill>
                <a:srgbClr val="006699"/>
              </a:solidFill>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solidFill>
                  <a:srgbClr val="FF0000"/>
                </a:solidFill>
              </a:rPr>
              <a:t>Doubt about the vaccine safety profile</a:t>
            </a:r>
            <a:r>
              <a:rPr lang="en-US" dirty="0" smtClean="0">
                <a:solidFill>
                  <a:srgbClr val="006699"/>
                </a:solidFill>
              </a:rPr>
              <a:t/>
            </a:r>
            <a:br>
              <a:rPr lang="en-US" dirty="0" smtClean="0">
                <a:solidFill>
                  <a:srgbClr val="006699"/>
                </a:solidFill>
              </a:rPr>
            </a:br>
            <a:r>
              <a:rPr lang="en-US" dirty="0" smtClean="0"/>
              <a:t/>
            </a:r>
            <a:br>
              <a:rPr lang="en-US" dirty="0" smtClean="0"/>
            </a:br>
            <a:endParaRPr lang="en-US" dirty="0" smtClean="0"/>
          </a:p>
        </p:txBody>
      </p:sp>
      <p:pic>
        <p:nvPicPr>
          <p:cNvPr id="11267" name="Picture 4" descr="TN_vaccination2.jpg"/>
          <p:cNvPicPr>
            <a:picLocks noChangeAspect="1"/>
          </p:cNvPicPr>
          <p:nvPr/>
        </p:nvPicPr>
        <p:blipFill>
          <a:blip r:embed="rId3" cstate="print"/>
          <a:srcRect/>
          <a:stretch>
            <a:fillRect/>
          </a:stretch>
        </p:blipFill>
        <p:spPr bwMode="auto">
          <a:xfrm>
            <a:off x="5561013" y="2143125"/>
            <a:ext cx="2503487" cy="3576638"/>
          </a:xfrm>
          <a:prstGeom prst="rect">
            <a:avLst/>
          </a:prstGeom>
          <a:noFill/>
          <a:ln w="9525">
            <a:noFill/>
            <a:miter lim="800000"/>
            <a:headEnd/>
            <a:tailEnd/>
          </a:ln>
        </p:spPr>
      </p:pic>
      <p:sp>
        <p:nvSpPr>
          <p:cNvPr id="11268" name="Content Placeholder 4"/>
          <p:cNvSpPr>
            <a:spLocks noGrp="1"/>
          </p:cNvSpPr>
          <p:nvPr>
            <p:ph idx="1"/>
          </p:nvPr>
        </p:nvSpPr>
        <p:spPr/>
        <p:txBody>
          <a:bodyPr/>
          <a:lstStyle/>
          <a:p>
            <a:pPr>
              <a:buFontTx/>
              <a:buNone/>
            </a:pPr>
            <a:endParaRPr lang="en-US" dirty="0" smtClean="0"/>
          </a:p>
          <a:p>
            <a:endParaRPr lang="en-US" dirty="0" smtClean="0"/>
          </a:p>
          <a:p>
            <a:r>
              <a:rPr lang="en-US" dirty="0" smtClean="0"/>
              <a:t>What are ingredients?</a:t>
            </a:r>
          </a:p>
          <a:p>
            <a:r>
              <a:rPr lang="en-US" dirty="0" smtClean="0"/>
              <a:t>What are side effects?</a:t>
            </a:r>
          </a:p>
          <a:p>
            <a:r>
              <a:rPr lang="en-US" dirty="0" smtClean="0"/>
              <a:t>Who has tested them?</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0"/>
            <a:ext cx="8839200" cy="14478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solidFill>
                  <a:srgbClr val="FF0000"/>
                </a:solidFill>
              </a:rPr>
              <a:t>Belief that multiple vaccines overload the child’s immune system</a:t>
            </a:r>
            <a:r>
              <a:rPr lang="en-US" dirty="0" smtClean="0"/>
              <a:t/>
            </a:r>
            <a:br>
              <a:rPr lang="en-US" dirty="0" smtClean="0"/>
            </a:br>
            <a:r>
              <a:rPr lang="en-US" dirty="0" smtClean="0"/>
              <a:t/>
            </a:r>
            <a:br>
              <a:rPr lang="en-US" dirty="0" smtClean="0"/>
            </a:br>
            <a:endParaRPr lang="en-US" dirty="0" smtClean="0"/>
          </a:p>
        </p:txBody>
      </p:sp>
      <p:pic>
        <p:nvPicPr>
          <p:cNvPr id="12291" name="Content Placeholder 3" descr="lymph system.jpg"/>
          <p:cNvPicPr>
            <a:picLocks noGrp="1" noChangeAspect="1"/>
          </p:cNvPicPr>
          <p:nvPr>
            <p:ph idx="1"/>
          </p:nvPr>
        </p:nvPicPr>
        <p:blipFill>
          <a:blip r:embed="rId3" cstate="print"/>
          <a:srcRect/>
          <a:stretch>
            <a:fillRect/>
          </a:stretch>
        </p:blipFill>
        <p:spPr>
          <a:xfrm>
            <a:off x="2362201" y="1612868"/>
            <a:ext cx="3844924" cy="445459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8839200" cy="990600"/>
          </a:xfrm>
        </p:spPr>
        <p:txBody>
          <a:bodyPr>
            <a:normAutofit fontScale="90000"/>
          </a:bodyPr>
          <a:lstStyle/>
          <a:p>
            <a:r>
              <a:rPr lang="en-US" sz="4800" dirty="0" smtClean="0">
                <a:solidFill>
                  <a:srgbClr val="FF0000"/>
                </a:solidFill>
              </a:rPr>
              <a:t>Vaccines over the past 100 years</a:t>
            </a:r>
            <a:endParaRPr lang="en-US" dirty="0" smtClean="0">
              <a:solidFill>
                <a:srgbClr val="FF0000"/>
              </a:solidFill>
            </a:endParaRPr>
          </a:p>
        </p:txBody>
      </p:sp>
      <p:sp>
        <p:nvSpPr>
          <p:cNvPr id="13315" name="Content Placeholder 2"/>
          <p:cNvSpPr>
            <a:spLocks noGrp="1"/>
          </p:cNvSpPr>
          <p:nvPr>
            <p:ph idx="1"/>
          </p:nvPr>
        </p:nvSpPr>
        <p:spPr>
          <a:xfrm flipV="1">
            <a:off x="0" y="6616700"/>
            <a:ext cx="8229600" cy="241300"/>
          </a:xfrm>
        </p:spPr>
        <p:txBody>
          <a:bodyPr>
            <a:normAutofit fontScale="25000" lnSpcReduction="20000"/>
          </a:bodyPr>
          <a:lstStyle/>
          <a:p>
            <a:endParaRPr lang="en-US" b="1" smtClean="0"/>
          </a:p>
          <a:p>
            <a:endParaRPr lang="en-US" b="1" smtClean="0"/>
          </a:p>
          <a:p>
            <a:pPr>
              <a:buFontTx/>
              <a:buNone/>
            </a:pPr>
            <a:r>
              <a:rPr lang="en-US" smtClean="0"/>
              <a:t> </a:t>
            </a:r>
          </a:p>
          <a:p>
            <a:pPr>
              <a:buFontTx/>
              <a:buNone/>
            </a:pPr>
            <a:r>
              <a:rPr lang="en-US" smtClean="0"/>
              <a:t> </a:t>
            </a:r>
          </a:p>
          <a:p>
            <a:pPr>
              <a:buFontTx/>
              <a:buNone/>
            </a:pPr>
            <a:r>
              <a:rPr lang="en-US" smtClean="0"/>
              <a:t> </a:t>
            </a:r>
          </a:p>
          <a:p>
            <a:pPr>
              <a:buFontTx/>
              <a:buNone/>
            </a:pPr>
            <a:r>
              <a:rPr lang="en-US" smtClean="0"/>
              <a:t> </a:t>
            </a:r>
          </a:p>
          <a:p>
            <a:pPr>
              <a:buFontTx/>
              <a:buNone/>
            </a:pPr>
            <a:r>
              <a:rPr lang="en-US" smtClean="0"/>
              <a:t> </a:t>
            </a:r>
          </a:p>
          <a:p>
            <a:pPr>
              <a:buFontTx/>
              <a:buNone/>
            </a:pPr>
            <a:r>
              <a:rPr lang="en-US" smtClean="0"/>
              <a:t> </a:t>
            </a:r>
          </a:p>
          <a:p>
            <a:r>
              <a:rPr lang="en-US" smtClean="0"/>
              <a:t> </a:t>
            </a:r>
          </a:p>
        </p:txBody>
      </p:sp>
      <p:graphicFrame>
        <p:nvGraphicFramePr>
          <p:cNvPr id="4" name="Table 3"/>
          <p:cNvGraphicFramePr>
            <a:graphicFrameLocks noGrp="1"/>
          </p:cNvGraphicFramePr>
          <p:nvPr/>
        </p:nvGraphicFramePr>
        <p:xfrm>
          <a:off x="228600" y="1066800"/>
          <a:ext cx="8373038" cy="5191760"/>
        </p:xfrm>
        <a:graphic>
          <a:graphicData uri="http://schemas.openxmlformats.org/drawingml/2006/table">
            <a:tbl>
              <a:tblPr firstRow="1" bandRow="1">
                <a:tableStyleId>{5C22544A-7EE6-4342-B048-85BDC9FD1C3A}</a:tableStyleId>
              </a:tblPr>
              <a:tblGrid>
                <a:gridCol w="735107"/>
                <a:gridCol w="3030071"/>
                <a:gridCol w="3388659"/>
                <a:gridCol w="12192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Date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Vaccine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Proteins/Sugars </a:t>
                      </a:r>
                      <a:r>
                        <a:rPr lang="en-US" dirty="0" smtClean="0">
                          <a:solidFill>
                            <a:schemeClr val="tx1"/>
                          </a:solidFill>
                        </a:rPr>
                        <a:t>Totals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Totals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1900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Smallpox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~200</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~200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1960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Smallpox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~200</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 </a:t>
                      </a:r>
                      <a:r>
                        <a:rPr lang="en-US" b="1" dirty="0" smtClean="0">
                          <a:solidFill>
                            <a:schemeClr val="tx1"/>
                          </a:solidFill>
                          <a:latin typeface="+mn-lt"/>
                          <a:ea typeface="+mn-ea"/>
                          <a:cs typeface="+mn-cs"/>
                        </a:rPr>
                        <a:t>~3,217</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Diphtheria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1</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Tetanus</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1</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Whole cell Pertussis</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~3,000</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Polio</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15</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1980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Diphtheria</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~3,041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Tetanus</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Whole cell Pertussis</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~3,000</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Polio</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15</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Measles</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10</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ea typeface="+mn-ea"/>
                          <a:cs typeface="+mn-cs"/>
                        </a:rPr>
                        <a:t>Mumps</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9</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Rubella</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5</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
        <p:nvSpPr>
          <p:cNvPr id="5" name="Left Arrow 4"/>
          <p:cNvSpPr/>
          <p:nvPr/>
        </p:nvSpPr>
        <p:spPr>
          <a:xfrm rot="17589213">
            <a:off x="7896838" y="713946"/>
            <a:ext cx="1905000" cy="5334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0" y="0"/>
          <a:ext cx="9144001" cy="5827055"/>
        </p:xfrm>
        <a:graphic>
          <a:graphicData uri="http://schemas.openxmlformats.org/drawingml/2006/table">
            <a:tbl>
              <a:tblPr firstRow="1" bandRow="1">
                <a:tableStyleId>{5C22544A-7EE6-4342-B048-85BDC9FD1C3A}</a:tableStyleId>
              </a:tblPr>
              <a:tblGrid>
                <a:gridCol w="1095034"/>
                <a:gridCol w="2358533"/>
                <a:gridCol w="3537801"/>
                <a:gridCol w="2152633"/>
              </a:tblGrid>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Date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Vaccine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Proteins/Sugars </a:t>
                      </a:r>
                      <a:r>
                        <a:rPr lang="en-US" dirty="0" smtClean="0">
                          <a:solidFill>
                            <a:schemeClr val="tx1"/>
                          </a:solidFill>
                        </a:rPr>
                        <a:t>Totals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mn-lt"/>
                          <a:ea typeface="+mn-ea"/>
                          <a:cs typeface="+mn-cs"/>
                        </a:rPr>
                        <a:t>Totals</a:t>
                      </a:r>
                      <a:endParaRPr lang="en-US" dirty="0"/>
                    </a:p>
                  </a:txBody>
                  <a:tcP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2000</a:t>
                      </a:r>
                      <a:endParaRPr lang="en-US" sz="1800" dirty="0">
                        <a:latin typeface="+mn-lt"/>
                      </a:endParaRPr>
                    </a:p>
                  </a:txBody>
                  <a:tcPr/>
                </a:tc>
                <a:tc>
                  <a:txBody>
                    <a:bodyPr/>
                    <a:lstStyle/>
                    <a:p>
                      <a:pPr marL="0" marR="0">
                        <a:lnSpc>
                          <a:spcPct val="115000"/>
                        </a:lnSpc>
                        <a:spcBef>
                          <a:spcPts val="0"/>
                        </a:spcBef>
                        <a:spcAft>
                          <a:spcPts val="0"/>
                        </a:spcAft>
                      </a:pPr>
                      <a:r>
                        <a:rPr lang="en-US" sz="1800" dirty="0">
                          <a:latin typeface="+mn-lt"/>
                          <a:ea typeface="Times New Roman"/>
                          <a:cs typeface="Times New Roman"/>
                        </a:rPr>
                        <a:t>Diphtheria</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dirty="0">
                          <a:latin typeface="+mn-lt"/>
                          <a:ea typeface="Times New Roman"/>
                          <a:cs typeface="Times New Roman"/>
                        </a:rPr>
                        <a:t>1</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b="1">
                          <a:latin typeface="+mn-lt"/>
                          <a:ea typeface="Times New Roman"/>
                          <a:cs typeface="Times New Roman"/>
                        </a:rPr>
                        <a:t>133-136</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dirty="0">
                          <a:latin typeface="+mn-lt"/>
                          <a:ea typeface="Times New Roman"/>
                          <a:cs typeface="Times New Roman"/>
                        </a:rPr>
                        <a:t>Tetanus</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1</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dirty="0" err="1">
                          <a:latin typeface="+mn-lt"/>
                          <a:ea typeface="Times New Roman"/>
                          <a:cs typeface="Times New Roman"/>
                        </a:rPr>
                        <a:t>Acellular</a:t>
                      </a:r>
                      <a:r>
                        <a:rPr lang="en-US" sz="1800" dirty="0">
                          <a:latin typeface="+mn-lt"/>
                          <a:ea typeface="Times New Roman"/>
                          <a:cs typeface="Times New Roman"/>
                        </a:rPr>
                        <a:t> pertussis</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2-5</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dirty="0">
                          <a:latin typeface="+mn-lt"/>
                          <a:ea typeface="Times New Roman"/>
                          <a:cs typeface="Times New Roman"/>
                        </a:rPr>
                        <a:t>Polio</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15</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a:latin typeface="+mn-lt"/>
                          <a:ea typeface="Times New Roman"/>
                          <a:cs typeface="Times New Roman"/>
                        </a:rPr>
                        <a:t>Measles</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10</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a:latin typeface="+mn-lt"/>
                          <a:ea typeface="Times New Roman"/>
                          <a:cs typeface="Times New Roman"/>
                        </a:rPr>
                        <a:t>Mumps</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9</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dirty="0">
                          <a:latin typeface="+mn-lt"/>
                          <a:ea typeface="Times New Roman"/>
                          <a:cs typeface="Times New Roman"/>
                        </a:rPr>
                        <a:t>Rubella</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dirty="0">
                          <a:latin typeface="+mn-lt"/>
                          <a:ea typeface="Times New Roman"/>
                          <a:cs typeface="Times New Roman"/>
                        </a:rPr>
                        <a:t>5</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a:latin typeface="+mn-lt"/>
                          <a:ea typeface="Times New Roman"/>
                          <a:cs typeface="Times New Roman"/>
                        </a:rPr>
                        <a:t>Hib</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2</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a:latin typeface="+mn-lt"/>
                          <a:ea typeface="Times New Roman"/>
                          <a:cs typeface="Times New Roman"/>
                        </a:rPr>
                        <a:t>Varicella</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69</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a:latin typeface="+mn-lt"/>
                          <a:ea typeface="Times New Roman"/>
                          <a:cs typeface="Times New Roman"/>
                        </a:rPr>
                        <a:t>Pneumococcus</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8</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a:latin typeface="+mn-lt"/>
                          <a:ea typeface="Times New Roman"/>
                          <a:cs typeface="Times New Roman"/>
                        </a:rPr>
                        <a:t> </a:t>
                      </a:r>
                      <a:endParaRPr lang="en-US" sz="180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a:latin typeface="+mn-lt"/>
                          <a:ea typeface="Times New Roman"/>
                          <a:cs typeface="Times New Roman"/>
                        </a:rPr>
                        <a:t>Hepatitis B</a:t>
                      </a:r>
                      <a:endParaRPr lang="en-US" sz="18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dirty="0">
                          <a:latin typeface="+mn-lt"/>
                          <a:ea typeface="Times New Roman"/>
                          <a:cs typeface="Times New Roman"/>
                        </a:rPr>
                        <a:t>1</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dirty="0">
                          <a:latin typeface="+mn-lt"/>
                          <a:ea typeface="Times New Roman"/>
                          <a:cs typeface="Times New Roman"/>
                        </a:rPr>
                        <a:t> </a:t>
                      </a:r>
                      <a:endParaRPr lang="en-US" sz="1800" dirty="0">
                        <a:latin typeface="+mn-lt"/>
                        <a:ea typeface="Calibri"/>
                        <a:cs typeface="Times New Roman"/>
                      </a:endParaRPr>
                    </a:p>
                  </a:txBody>
                  <a:tcPr marL="9525" marR="9525" marT="9525" marB="9525" anchor="ctr"/>
                </a:tc>
              </a:tr>
              <a:tr h="448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tc>
                <a:tc>
                  <a:txBody>
                    <a:bodyPr/>
                    <a:lstStyle/>
                    <a:p>
                      <a:pPr marL="0" marR="0">
                        <a:lnSpc>
                          <a:spcPct val="115000"/>
                        </a:lnSpc>
                        <a:spcBef>
                          <a:spcPts val="0"/>
                        </a:spcBef>
                        <a:spcAft>
                          <a:spcPts val="0"/>
                        </a:spcAft>
                      </a:pPr>
                      <a:r>
                        <a:rPr lang="en-US" sz="1800" dirty="0">
                          <a:latin typeface="+mn-lt"/>
                          <a:ea typeface="Times New Roman"/>
                          <a:cs typeface="Times New Roman"/>
                        </a:rPr>
                        <a:t>Influenza</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dirty="0">
                          <a:latin typeface="+mn-lt"/>
                          <a:ea typeface="Times New Roman"/>
                          <a:cs typeface="Times New Roman"/>
                        </a:rPr>
                        <a:t>10</a:t>
                      </a:r>
                      <a:endParaRPr lang="en-US" sz="18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800" dirty="0">
                          <a:latin typeface="+mn-lt"/>
                          <a:ea typeface="Times New Roman"/>
                          <a:cs typeface="Times New Roman"/>
                        </a:rPr>
                        <a:t> </a:t>
                      </a:r>
                      <a:endParaRPr lang="en-US" sz="1800" dirty="0">
                        <a:latin typeface="+mn-lt"/>
                        <a:ea typeface="Calibri"/>
                        <a:cs typeface="Times New Roman"/>
                      </a:endParaRPr>
                    </a:p>
                  </a:txBody>
                  <a:tcPr marL="9525" marR="9525" marT="9525" marB="9525" anchor="ctr"/>
                </a:tc>
              </a:tr>
            </a:tbl>
          </a:graphicData>
        </a:graphic>
      </p:graphicFrame>
      <p:sp>
        <p:nvSpPr>
          <p:cNvPr id="14411" name="TextBox 4"/>
          <p:cNvSpPr txBox="1">
            <a:spLocks noChangeArrowheads="1"/>
          </p:cNvSpPr>
          <p:nvPr/>
        </p:nvSpPr>
        <p:spPr bwMode="auto">
          <a:xfrm>
            <a:off x="1057275" y="5791200"/>
            <a:ext cx="8086725" cy="646331"/>
          </a:xfrm>
          <a:prstGeom prst="rect">
            <a:avLst/>
          </a:prstGeom>
          <a:noFill/>
          <a:ln w="9525">
            <a:noFill/>
            <a:miter lim="800000"/>
            <a:headEnd/>
            <a:tailEnd/>
          </a:ln>
        </p:spPr>
        <p:txBody>
          <a:bodyPr wrap="square">
            <a:spAutoFit/>
          </a:bodyPr>
          <a:lstStyle/>
          <a:p>
            <a:r>
              <a:rPr lang="en-US" b="1" i="1" dirty="0"/>
              <a:t>Offit PA, et al. Addressing parents' concerns: Do vaccines weaken or overwhelm the infant's immune system? Pediatrics 2002;109:124-129</a:t>
            </a:r>
            <a:r>
              <a:rPr lang="en-US" dirty="0"/>
              <a:t>.</a:t>
            </a:r>
          </a:p>
        </p:txBody>
      </p:sp>
      <p:sp>
        <p:nvSpPr>
          <p:cNvPr id="6" name="Right Arrow 5"/>
          <p:cNvSpPr/>
          <p:nvPr/>
        </p:nvSpPr>
        <p:spPr>
          <a:xfrm rot="19444117">
            <a:off x="5140453" y="1214968"/>
            <a:ext cx="1964619" cy="49680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0"/>
            <a:ext cx="8839200" cy="14478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solidFill>
                  <a:srgbClr val="FF0000"/>
                </a:solidFill>
              </a:rPr>
              <a:t>Belief that certain vaccines have been linked to autism</a:t>
            </a:r>
            <a:br>
              <a:rPr lang="en-US" dirty="0" smtClean="0">
                <a:solidFill>
                  <a:srgbClr val="FF0000"/>
                </a:solidFill>
              </a:rPr>
            </a:br>
            <a:r>
              <a:rPr lang="en-US" dirty="0" smtClean="0"/>
              <a:t/>
            </a:r>
            <a:br>
              <a:rPr lang="en-US" dirty="0" smtClean="0"/>
            </a:br>
            <a:endParaRPr lang="en-US" dirty="0" smtClean="0"/>
          </a:p>
        </p:txBody>
      </p:sp>
      <p:pic>
        <p:nvPicPr>
          <p:cNvPr id="15363" name="Picture 5" descr="purplepp.jpg"/>
          <p:cNvPicPr>
            <a:picLocks noChangeAspect="1"/>
          </p:cNvPicPr>
          <p:nvPr/>
        </p:nvPicPr>
        <p:blipFill>
          <a:blip r:embed="rId3" cstate="print"/>
          <a:srcRect/>
          <a:stretch>
            <a:fillRect/>
          </a:stretch>
        </p:blipFill>
        <p:spPr bwMode="auto">
          <a:xfrm rot="-1551681">
            <a:off x="573088" y="2135188"/>
            <a:ext cx="1189037" cy="871537"/>
          </a:xfrm>
          <a:prstGeom prst="rect">
            <a:avLst/>
          </a:prstGeom>
          <a:noFill/>
          <a:ln w="9525">
            <a:noFill/>
            <a:miter lim="800000"/>
            <a:headEnd/>
            <a:tailEnd/>
          </a:ln>
        </p:spPr>
      </p:pic>
      <p:pic>
        <p:nvPicPr>
          <p:cNvPr id="15364" name="Picture 6" descr="autism-light.jpg"/>
          <p:cNvPicPr>
            <a:picLocks noChangeAspect="1"/>
          </p:cNvPicPr>
          <p:nvPr/>
        </p:nvPicPr>
        <p:blipFill>
          <a:blip r:embed="rId4" cstate="print"/>
          <a:srcRect/>
          <a:stretch>
            <a:fillRect/>
          </a:stretch>
        </p:blipFill>
        <p:spPr bwMode="auto">
          <a:xfrm>
            <a:off x="2633663" y="1900238"/>
            <a:ext cx="3892550" cy="3765550"/>
          </a:xfrm>
          <a:prstGeom prst="rect">
            <a:avLst/>
          </a:prstGeom>
          <a:noFill/>
          <a:ln w="9525">
            <a:noFill/>
            <a:miter lim="800000"/>
            <a:headEnd/>
            <a:tailEnd/>
          </a:ln>
        </p:spPr>
      </p:pic>
      <p:pic>
        <p:nvPicPr>
          <p:cNvPr id="15365" name="Content Placeholder 8" descr="Drk_Red_smpp.jpg"/>
          <p:cNvPicPr>
            <a:picLocks noGrp="1" noChangeAspect="1"/>
          </p:cNvPicPr>
          <p:nvPr>
            <p:ph idx="1"/>
          </p:nvPr>
        </p:nvPicPr>
        <p:blipFill>
          <a:blip r:embed="rId5" cstate="print"/>
          <a:srcRect/>
          <a:stretch>
            <a:fillRect/>
          </a:stretch>
        </p:blipFill>
        <p:spPr>
          <a:xfrm rot="17868905">
            <a:off x="1002507" y="4112419"/>
            <a:ext cx="1258887" cy="923925"/>
          </a:xfrm>
        </p:spPr>
      </p:pic>
      <p:pic>
        <p:nvPicPr>
          <p:cNvPr id="15366" name="Picture 9" descr="DrkBlue_smpp.jpg"/>
          <p:cNvPicPr>
            <a:picLocks noChangeAspect="1"/>
          </p:cNvPicPr>
          <p:nvPr/>
        </p:nvPicPr>
        <p:blipFill>
          <a:blip r:embed="rId6" cstate="print"/>
          <a:srcRect/>
          <a:stretch>
            <a:fillRect/>
          </a:stretch>
        </p:blipFill>
        <p:spPr bwMode="auto">
          <a:xfrm rot="2114308">
            <a:off x="6821488" y="4170363"/>
            <a:ext cx="1203325" cy="882650"/>
          </a:xfrm>
          <a:prstGeom prst="rect">
            <a:avLst/>
          </a:prstGeom>
          <a:noFill/>
          <a:ln w="9525">
            <a:noFill/>
            <a:miter lim="800000"/>
            <a:headEnd/>
            <a:tailEnd/>
          </a:ln>
        </p:spPr>
      </p:pic>
      <p:pic>
        <p:nvPicPr>
          <p:cNvPr id="15367" name="Picture 10" descr="green1_smpp.jpg"/>
          <p:cNvPicPr>
            <a:picLocks noChangeAspect="1"/>
          </p:cNvPicPr>
          <p:nvPr/>
        </p:nvPicPr>
        <p:blipFill>
          <a:blip r:embed="rId7" cstate="print"/>
          <a:srcRect/>
          <a:stretch>
            <a:fillRect/>
          </a:stretch>
        </p:blipFill>
        <p:spPr bwMode="auto">
          <a:xfrm rot="7210736">
            <a:off x="7485063" y="2309813"/>
            <a:ext cx="950912" cy="69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1925" y="38100"/>
            <a:ext cx="8731250" cy="14097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sz="3200" dirty="0" smtClean="0">
                <a:solidFill>
                  <a:srgbClr val="FF0000"/>
                </a:solidFill>
              </a:rPr>
              <a:t>Belief that certain ingredients (</a:t>
            </a:r>
            <a:r>
              <a:rPr lang="en-US" sz="3200" dirty="0" err="1" smtClean="0">
                <a:solidFill>
                  <a:srgbClr val="FF0000"/>
                </a:solidFill>
              </a:rPr>
              <a:t>thimerosal</a:t>
            </a:r>
            <a:r>
              <a:rPr lang="en-US" sz="3200" dirty="0" smtClean="0">
                <a:solidFill>
                  <a:srgbClr val="FF0000"/>
                </a:solidFill>
              </a:rPr>
              <a:t> and aluminum salts) in vaccines are dangerous</a:t>
            </a:r>
            <a:r>
              <a:rPr lang="en-US" dirty="0" smtClean="0">
                <a:solidFill>
                  <a:srgbClr val="FF0000"/>
                </a:solidFill>
              </a:rPr>
              <a:t/>
            </a:r>
            <a:br>
              <a:rPr lang="en-US" dirty="0" smtClean="0">
                <a:solidFill>
                  <a:srgbClr val="FF0000"/>
                </a:solidFill>
              </a:rPr>
            </a:br>
            <a:r>
              <a:rPr lang="en-US" dirty="0" smtClean="0"/>
              <a:t/>
            </a:r>
            <a:br>
              <a:rPr lang="en-US" dirty="0" smtClean="0"/>
            </a:br>
            <a:endParaRPr lang="en-US" dirty="0" smtClean="0"/>
          </a:p>
        </p:txBody>
      </p:sp>
      <p:pic>
        <p:nvPicPr>
          <p:cNvPr id="16387" name="Content Placeholder 3" descr="salt.jpg"/>
          <p:cNvPicPr>
            <a:picLocks noGrp="1" noChangeAspect="1"/>
          </p:cNvPicPr>
          <p:nvPr>
            <p:ph idx="1"/>
          </p:nvPr>
        </p:nvPicPr>
        <p:blipFill>
          <a:blip r:embed="rId3" cstate="print"/>
          <a:srcRect/>
          <a:stretch>
            <a:fillRect/>
          </a:stretch>
        </p:blipFill>
        <p:spPr>
          <a:xfrm>
            <a:off x="2593975" y="1709738"/>
            <a:ext cx="3430588" cy="444023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52400" y="228600"/>
            <a:ext cx="8839200" cy="1066800"/>
          </a:xfrm>
        </p:spPr>
        <p:txBody>
          <a:bodyPr/>
          <a:lstStyle/>
          <a:p>
            <a:pPr eaLnBrk="1" hangingPunct="1"/>
            <a:r>
              <a:rPr lang="en-US" dirty="0" smtClean="0">
                <a:solidFill>
                  <a:srgbClr val="FF0000"/>
                </a:solidFill>
              </a:rPr>
              <a:t>Why Parents Change Their Minds</a:t>
            </a:r>
          </a:p>
        </p:txBody>
      </p:sp>
      <p:graphicFrame>
        <p:nvGraphicFramePr>
          <p:cNvPr id="1026" name="Content Placeholder 5"/>
          <p:cNvGraphicFramePr>
            <a:graphicFrameLocks noGrp="1"/>
          </p:cNvGraphicFramePr>
          <p:nvPr>
            <p:ph idx="1"/>
          </p:nvPr>
        </p:nvGraphicFramePr>
        <p:xfrm>
          <a:off x="414338" y="1666875"/>
          <a:ext cx="7704137" cy="4525963"/>
        </p:xfrm>
        <a:graphic>
          <a:graphicData uri="http://schemas.openxmlformats.org/presentationml/2006/ole">
            <p:oleObj spid="_x0000_s1026" name="Chart" r:id="rId4" imgW="7620000" imgH="4476750" progId="Excel.Sheet.8">
              <p:embed/>
            </p:oleObj>
          </a:graphicData>
        </a:graphic>
      </p:graphicFrame>
      <p:sp>
        <p:nvSpPr>
          <p:cNvPr id="1028" name="Text Box 117"/>
          <p:cNvSpPr txBox="1">
            <a:spLocks noChangeArrowheads="1"/>
          </p:cNvSpPr>
          <p:nvPr/>
        </p:nvSpPr>
        <p:spPr bwMode="auto">
          <a:xfrm>
            <a:off x="5302250" y="5943601"/>
            <a:ext cx="3657600" cy="276999"/>
          </a:xfrm>
          <a:prstGeom prst="rect">
            <a:avLst/>
          </a:prstGeom>
          <a:noFill/>
          <a:ln w="9525" algn="ctr">
            <a:noFill/>
            <a:miter lim="800000"/>
            <a:headEnd/>
            <a:tailEnd/>
          </a:ln>
        </p:spPr>
        <p:txBody>
          <a:bodyPr wrap="square">
            <a:spAutoFit/>
          </a:bodyPr>
          <a:lstStyle/>
          <a:p>
            <a:pPr algn="r">
              <a:spcBef>
                <a:spcPct val="50000"/>
              </a:spcBef>
            </a:pPr>
            <a:r>
              <a:rPr lang="en-US" sz="1200" b="1" dirty="0">
                <a:latin typeface="Arial Narrow" pitchFamily="34" charset="0"/>
              </a:rPr>
              <a:t>Adapted from  D Opel, 2011; Gust et al, Pediatrics, 2008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800" smtClean="0">
                <a:solidFill>
                  <a:schemeClr val="tx1"/>
                </a:solidFill>
              </a:rPr>
              <a:t>AAA</a:t>
            </a:r>
          </a:p>
        </p:txBody>
      </p:sp>
      <p:sp>
        <p:nvSpPr>
          <p:cNvPr id="17411" name="Content Placeholder 2"/>
          <p:cNvSpPr>
            <a:spLocks noGrp="1"/>
          </p:cNvSpPr>
          <p:nvPr>
            <p:ph idx="1"/>
          </p:nvPr>
        </p:nvSpPr>
        <p:spPr/>
        <p:txBody>
          <a:bodyPr/>
          <a:lstStyle/>
          <a:p>
            <a:pPr>
              <a:lnSpc>
                <a:spcPct val="150000"/>
              </a:lnSpc>
            </a:pPr>
            <a:r>
              <a:rPr lang="en-US" b="1" smtClean="0"/>
              <a:t> Ask – Identify hesitant parents</a:t>
            </a:r>
          </a:p>
          <a:p>
            <a:pPr>
              <a:lnSpc>
                <a:spcPct val="150000"/>
              </a:lnSpc>
            </a:pPr>
            <a:r>
              <a:rPr lang="en-US" smtClean="0"/>
              <a:t> </a:t>
            </a:r>
            <a:r>
              <a:rPr lang="en-US" b="1" smtClean="0"/>
              <a:t>Acknowledge – Questions and concerns</a:t>
            </a:r>
          </a:p>
          <a:p>
            <a:pPr>
              <a:lnSpc>
                <a:spcPct val="150000"/>
              </a:lnSpc>
            </a:pPr>
            <a:r>
              <a:rPr lang="en-US" smtClean="0"/>
              <a:t> </a:t>
            </a:r>
            <a:r>
              <a:rPr lang="en-US" b="1" smtClean="0"/>
              <a:t>Advise – Answer specific questions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8839200" cy="1447800"/>
          </a:xfrm>
        </p:spPr>
        <p:txBody>
          <a:bodyPr>
            <a:normAutofit fontScale="90000"/>
          </a:bodyPr>
          <a:lstStyle/>
          <a:p>
            <a:pPr eaLnBrk="1" hangingPunct="1"/>
            <a:r>
              <a:rPr lang="en-US" dirty="0" smtClean="0">
                <a:solidFill>
                  <a:srgbClr val="006699"/>
                </a:solidFill>
              </a:rPr>
              <a:t/>
            </a:r>
            <a:br>
              <a:rPr lang="en-US" dirty="0" smtClean="0">
                <a:solidFill>
                  <a:srgbClr val="006699"/>
                </a:solidFill>
              </a:rPr>
            </a:br>
            <a:r>
              <a:rPr lang="en-US" dirty="0" smtClean="0">
                <a:solidFill>
                  <a:srgbClr val="FF0000"/>
                </a:solidFill>
              </a:rPr>
              <a:t>Strategies for Communicating with Vaccine-Hesitant Parents</a:t>
            </a:r>
            <a:r>
              <a:rPr lang="en-US" dirty="0" smtClean="0"/>
              <a:t/>
            </a:r>
            <a:br>
              <a:rPr lang="en-US" dirty="0" smtClean="0"/>
            </a:br>
            <a:endParaRPr lang="en-US" dirty="0" smtClean="0"/>
          </a:p>
        </p:txBody>
      </p:sp>
      <p:sp>
        <p:nvSpPr>
          <p:cNvPr id="18435" name="Content Placeholder 2"/>
          <p:cNvSpPr>
            <a:spLocks noGrp="1"/>
          </p:cNvSpPr>
          <p:nvPr>
            <p:ph idx="1"/>
          </p:nvPr>
        </p:nvSpPr>
        <p:spPr/>
        <p:txBody>
          <a:bodyPr/>
          <a:lstStyle/>
          <a:p>
            <a:pPr eaLnBrk="1" hangingPunct="1">
              <a:lnSpc>
                <a:spcPct val="150000"/>
              </a:lnSpc>
            </a:pPr>
            <a:r>
              <a:rPr lang="en-US" sz="2800" i="1" dirty="0" smtClean="0">
                <a:latin typeface="Arial" pitchFamily="34" charset="0"/>
                <a:cs typeface="Arial" pitchFamily="34" charset="0"/>
              </a:rPr>
              <a:t>Do you have any cultural, religious, or personal belief regarding immunization?</a:t>
            </a:r>
            <a:endParaRPr lang="en-US" sz="2800" dirty="0" smtClean="0">
              <a:latin typeface="Arial" pitchFamily="34" charset="0"/>
              <a:cs typeface="Arial" pitchFamily="34" charset="0"/>
            </a:endParaRPr>
          </a:p>
          <a:p>
            <a:pPr eaLnBrk="1" hangingPunct="1">
              <a:lnSpc>
                <a:spcPct val="150000"/>
              </a:lnSpc>
            </a:pPr>
            <a:r>
              <a:rPr lang="en-US" sz="2800" i="1" dirty="0" smtClean="0">
                <a:latin typeface="Arial" pitchFamily="34" charset="0"/>
                <a:cs typeface="Arial" pitchFamily="34" charset="0"/>
              </a:rPr>
              <a:t>Has your child or any child you know has a serious adverse event after an immunization?</a:t>
            </a:r>
            <a:endParaRPr lang="en-US" sz="2800" dirty="0" smtClean="0">
              <a:latin typeface="Arial" pitchFamily="34" charset="0"/>
              <a:cs typeface="Arial" pitchFamily="34" charset="0"/>
            </a:endParaRPr>
          </a:p>
          <a:p>
            <a:pPr eaLnBrk="1" hangingPunct="1">
              <a:lnSpc>
                <a:spcPct val="150000"/>
              </a:lnSpc>
            </a:pPr>
            <a:r>
              <a:rPr lang="en-US" sz="2800" i="1" dirty="0" smtClean="0">
                <a:latin typeface="Arial" pitchFamily="34" charset="0"/>
                <a:cs typeface="Arial" pitchFamily="34" charset="0"/>
              </a:rPr>
              <a:t>Do you have any vaccine safety concerns?</a:t>
            </a:r>
            <a:endParaRPr lang="en-US" sz="2800" dirty="0" smtClean="0">
              <a:latin typeface="Arial" pitchFamily="34" charset="0"/>
              <a:cs typeface="Arial" pitchFamily="34" charset="0"/>
            </a:endParaRPr>
          </a:p>
          <a:p>
            <a:pPr eaLnBrk="1" hangingPunct="1">
              <a:lnSpc>
                <a:spcPct val="150000"/>
              </a:lnSpc>
            </a:pPr>
            <a:r>
              <a:rPr lang="en-US" sz="2800" i="1" dirty="0" smtClean="0">
                <a:latin typeface="Arial" pitchFamily="34" charset="0"/>
                <a:cs typeface="Arial" pitchFamily="34" charset="0"/>
              </a:rPr>
              <a:t>What vaccine safety information can I provide?</a:t>
            </a:r>
            <a:endParaRPr lang="en-US" sz="2800" dirty="0" smtClean="0">
              <a:latin typeface="Arial" pitchFamily="34" charset="0"/>
              <a:cs typeface="Arial" pitchFamily="34"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0"/>
            <a:ext cx="8839200" cy="1447800"/>
          </a:xfrm>
        </p:spPr>
        <p:txBody>
          <a:bodyPr>
            <a:normAutofit fontScale="90000"/>
          </a:bodyPr>
          <a:lstStyle/>
          <a:p>
            <a:pPr eaLnBrk="1" hangingPunct="1"/>
            <a:r>
              <a:rPr lang="en-US" dirty="0" smtClean="0"/>
              <a:t/>
            </a:r>
            <a:br>
              <a:rPr lang="en-US" dirty="0" smtClean="0"/>
            </a:br>
            <a:r>
              <a:rPr lang="en-US" dirty="0" smtClean="0">
                <a:solidFill>
                  <a:srgbClr val="006699"/>
                </a:solidFill>
              </a:rPr>
              <a:t/>
            </a:r>
            <a:br>
              <a:rPr lang="en-US" dirty="0" smtClean="0">
                <a:solidFill>
                  <a:srgbClr val="006699"/>
                </a:solidFill>
              </a:rPr>
            </a:br>
            <a:r>
              <a:rPr lang="en-US" dirty="0" smtClean="0">
                <a:solidFill>
                  <a:srgbClr val="FF0000"/>
                </a:solidFill>
              </a:rPr>
              <a:t>HOW TO COUNSEL THE </a:t>
            </a:r>
            <a:br>
              <a:rPr lang="en-US" dirty="0" smtClean="0">
                <a:solidFill>
                  <a:srgbClr val="FF0000"/>
                </a:solidFill>
              </a:rPr>
            </a:br>
            <a:r>
              <a:rPr lang="en-US" dirty="0" smtClean="0">
                <a:solidFill>
                  <a:srgbClr val="FF0000"/>
                </a:solidFill>
              </a:rPr>
              <a:t>VACCINE-HESITANT PARENT</a:t>
            </a:r>
            <a:r>
              <a:rPr lang="en-US" dirty="0" smtClean="0">
                <a:solidFill>
                  <a:srgbClr val="006699"/>
                </a:solidFill>
              </a:rPr>
              <a:t/>
            </a:r>
            <a:br>
              <a:rPr lang="en-US" dirty="0" smtClean="0">
                <a:solidFill>
                  <a:srgbClr val="006699"/>
                </a:solidFill>
              </a:rPr>
            </a:br>
            <a:r>
              <a:rPr lang="en-US" dirty="0" smtClean="0"/>
              <a:t/>
            </a:r>
            <a:br>
              <a:rPr lang="en-US" dirty="0" smtClean="0"/>
            </a:br>
            <a:endParaRPr lang="en-US" dirty="0" smtClean="0"/>
          </a:p>
        </p:txBody>
      </p:sp>
      <p:sp>
        <p:nvSpPr>
          <p:cNvPr id="16387" name="Content Placeholder 2"/>
          <p:cNvSpPr>
            <a:spLocks noGrp="1"/>
          </p:cNvSpPr>
          <p:nvPr>
            <p:ph idx="1"/>
          </p:nvPr>
        </p:nvSpPr>
        <p:spPr>
          <a:xfrm>
            <a:off x="152400" y="1560513"/>
            <a:ext cx="8650288" cy="4983162"/>
          </a:xfrm>
        </p:spPr>
        <p:txBody>
          <a:bodyPr>
            <a:normAutofit lnSpcReduction="10000"/>
          </a:bodyPr>
          <a:lstStyle/>
          <a:p>
            <a:pPr marL="274320" eaLnBrk="1" hangingPunct="1">
              <a:spcBef>
                <a:spcPts val="0"/>
              </a:spcBef>
              <a:spcAft>
                <a:spcPts val="0"/>
              </a:spcAft>
              <a:defRPr/>
            </a:pPr>
            <a:endParaRPr lang="en-US" sz="1100" dirty="0" smtClean="0">
              <a:latin typeface="Arial" pitchFamily="34" charset="0"/>
              <a:cs typeface="Arial" pitchFamily="34" charset="0"/>
            </a:endParaRPr>
          </a:p>
          <a:p>
            <a:pPr marL="274320" eaLnBrk="1" hangingPunct="1">
              <a:spcBef>
                <a:spcPts val="0"/>
              </a:spcBef>
              <a:spcAft>
                <a:spcPts val="0"/>
              </a:spcAft>
              <a:buFontTx/>
              <a:buNone/>
              <a:defRPr/>
            </a:pPr>
            <a:r>
              <a:rPr lang="en-US" sz="2400" dirty="0" smtClean="0">
                <a:latin typeface="Arial" pitchFamily="34" charset="0"/>
                <a:cs typeface="Arial" pitchFamily="34" charset="0"/>
              </a:rPr>
              <a:t>	Initiate a dialogue about vaccines early (at the infant’s first visit) to find any underlying hesitancy or misinformation that can be corrected.</a:t>
            </a:r>
          </a:p>
          <a:p>
            <a:pPr marL="274320" eaLnBrk="1" hangingPunct="1">
              <a:spcBef>
                <a:spcPts val="0"/>
              </a:spcBef>
              <a:spcAft>
                <a:spcPts val="0"/>
              </a:spcAft>
              <a:buFontTx/>
              <a:buNone/>
              <a:defRPr/>
            </a:pPr>
            <a:endParaRPr lang="en-US" sz="2400" dirty="0" smtClean="0">
              <a:latin typeface="Arial" pitchFamily="34" charset="0"/>
              <a:cs typeface="Arial" pitchFamily="34" charset="0"/>
            </a:endParaRPr>
          </a:p>
          <a:p>
            <a:pPr marL="274320" eaLnBrk="1" hangingPunct="1">
              <a:spcBef>
                <a:spcPts val="0"/>
              </a:spcBef>
              <a:spcAft>
                <a:spcPts val="0"/>
              </a:spcAft>
              <a:buFontTx/>
              <a:buNone/>
              <a:defRPr/>
            </a:pPr>
            <a:r>
              <a:rPr lang="en-US" sz="2400" dirty="0" smtClean="0">
                <a:latin typeface="Arial" pitchFamily="34" charset="0"/>
                <a:cs typeface="Arial" pitchFamily="34" charset="0"/>
              </a:rPr>
              <a:t>	Distribute the Vaccine Information Sheets early, usually at the 1-month visit, so parents have time to consider their unspoken questions.</a:t>
            </a:r>
          </a:p>
          <a:p>
            <a:pPr marL="274320" eaLnBrk="1" hangingPunct="1">
              <a:spcBef>
                <a:spcPts val="0"/>
              </a:spcBef>
              <a:spcAft>
                <a:spcPts val="0"/>
              </a:spcAft>
              <a:buFontTx/>
              <a:buNone/>
              <a:defRPr/>
            </a:pPr>
            <a:endParaRPr lang="en-US" sz="2400" dirty="0" smtClean="0">
              <a:latin typeface="Arial" pitchFamily="34" charset="0"/>
              <a:cs typeface="Arial" pitchFamily="34" charset="0"/>
            </a:endParaRPr>
          </a:p>
          <a:p>
            <a:pPr marL="274320" eaLnBrk="1" hangingPunct="1">
              <a:spcBef>
                <a:spcPts val="0"/>
              </a:spcBef>
              <a:spcAft>
                <a:spcPts val="0"/>
              </a:spcAft>
              <a:buFontTx/>
              <a:buNone/>
              <a:defRPr/>
            </a:pPr>
            <a:r>
              <a:rPr lang="en-US" sz="2400" dirty="0" smtClean="0">
                <a:latin typeface="Arial" pitchFamily="34" charset="0"/>
                <a:cs typeface="Arial" pitchFamily="34" charset="0"/>
              </a:rPr>
              <a:t>	Solicit and welcome questions during vaccine visits and take time to listen (make eye contact), don’t patronize.</a:t>
            </a:r>
          </a:p>
          <a:p>
            <a:pPr marL="274320" eaLnBrk="1" hangingPunct="1">
              <a:spcBef>
                <a:spcPts val="0"/>
              </a:spcBef>
              <a:spcAft>
                <a:spcPts val="0"/>
              </a:spcAft>
              <a:buFontTx/>
              <a:buNone/>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Don’t get offended and don’t offend.</a:t>
            </a:r>
          </a:p>
          <a:p>
            <a:pPr eaLnBrk="1" hangingPunct="1">
              <a:spcBef>
                <a:spcPts val="0"/>
              </a:spcBef>
              <a:spcAft>
                <a:spcPts val="0"/>
              </a:spcAft>
              <a:buFontTx/>
              <a:buNone/>
              <a:defRPr/>
            </a:pP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100" dirty="0" smtClean="0"/>
              <a:t/>
            </a:r>
            <a:br>
              <a:rPr lang="en-US" sz="1100" dirty="0" smtClean="0"/>
            </a:br>
            <a:endParaRPr lang="en-US" sz="11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defRPr/>
            </a:pPr>
            <a:r>
              <a:rPr lang="en-US" sz="3600" b="0" dirty="0" smtClean="0">
                <a:solidFill>
                  <a:srgbClr val="FF0000"/>
                </a:solidFill>
                <a:latin typeface="Arial" pitchFamily="34" charset="0"/>
              </a:rPr>
              <a:t>How Recommendations and Schedules Are Developed:  ACIP Committee</a:t>
            </a:r>
          </a:p>
        </p:txBody>
      </p:sp>
      <p:sp>
        <p:nvSpPr>
          <p:cNvPr id="4099" name="Rectangle 3"/>
          <p:cNvSpPr>
            <a:spLocks noGrp="1" noChangeArrowheads="1"/>
          </p:cNvSpPr>
          <p:nvPr>
            <p:ph type="body" idx="1"/>
          </p:nvPr>
        </p:nvSpPr>
        <p:spPr/>
        <p:txBody>
          <a:bodyPr/>
          <a:lstStyle/>
          <a:p>
            <a:pPr eaLnBrk="1" hangingPunct="1">
              <a:lnSpc>
                <a:spcPct val="90000"/>
              </a:lnSpc>
            </a:pPr>
            <a:r>
              <a:rPr lang="en-US" dirty="0" smtClean="0"/>
              <a:t>National committee</a:t>
            </a:r>
          </a:p>
          <a:p>
            <a:pPr eaLnBrk="1" hangingPunct="1">
              <a:lnSpc>
                <a:spcPct val="90000"/>
              </a:lnSpc>
            </a:pPr>
            <a:r>
              <a:rPr lang="en-US" dirty="0" smtClean="0"/>
              <a:t>Membership: </a:t>
            </a:r>
          </a:p>
          <a:p>
            <a:pPr lvl="1" eaLnBrk="1" hangingPunct="1">
              <a:lnSpc>
                <a:spcPct val="90000"/>
              </a:lnSpc>
            </a:pPr>
            <a:r>
              <a:rPr lang="en-US" dirty="0" smtClean="0"/>
              <a:t>Experts in fields of  epidemiology and infectious diseases</a:t>
            </a:r>
          </a:p>
          <a:p>
            <a:pPr lvl="1" eaLnBrk="1" hangingPunct="1">
              <a:lnSpc>
                <a:spcPct val="90000"/>
              </a:lnSpc>
            </a:pPr>
            <a:r>
              <a:rPr lang="en-US" dirty="0" smtClean="0"/>
              <a:t>Represent areas of academia, research, and public and private providers</a:t>
            </a:r>
          </a:p>
          <a:p>
            <a:pPr eaLnBrk="1" hangingPunct="1">
              <a:lnSpc>
                <a:spcPct val="90000"/>
              </a:lnSpc>
            </a:pPr>
            <a:r>
              <a:rPr lang="en-US" dirty="0" smtClean="0"/>
              <a:t>Meets 3 times a year </a:t>
            </a:r>
          </a:p>
          <a:p>
            <a:pPr eaLnBrk="1" hangingPunct="1">
              <a:lnSpc>
                <a:spcPct val="90000"/>
              </a:lnSpc>
            </a:pPr>
            <a:r>
              <a:rPr lang="en-US" dirty="0" smtClean="0"/>
              <a:t>Has sole authority to add vaccines to the VFC Program</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839200" cy="1447800"/>
          </a:xfrm>
        </p:spPr>
        <p:txBody>
          <a:bodyPr>
            <a:normAutofit/>
          </a:bodyPr>
          <a:lstStyle/>
          <a:p>
            <a:r>
              <a:rPr lang="en-US" dirty="0" smtClean="0">
                <a:solidFill>
                  <a:srgbClr val="FF0000"/>
                </a:solidFill>
              </a:rPr>
              <a:t>HOW TO COUNSEL THE </a:t>
            </a:r>
            <a:br>
              <a:rPr lang="en-US" dirty="0" smtClean="0">
                <a:solidFill>
                  <a:srgbClr val="FF0000"/>
                </a:solidFill>
              </a:rPr>
            </a:br>
            <a:r>
              <a:rPr lang="en-US" dirty="0" smtClean="0">
                <a:solidFill>
                  <a:srgbClr val="FF0000"/>
                </a:solidFill>
              </a:rPr>
              <a:t>VACCINE-HESITANT PARENT</a:t>
            </a:r>
          </a:p>
        </p:txBody>
      </p:sp>
      <p:sp>
        <p:nvSpPr>
          <p:cNvPr id="20483" name="Content Placeholder 2"/>
          <p:cNvSpPr>
            <a:spLocks noGrp="1"/>
          </p:cNvSpPr>
          <p:nvPr>
            <p:ph idx="1"/>
          </p:nvPr>
        </p:nvSpPr>
        <p:spPr/>
        <p:txBody>
          <a:bodyPr/>
          <a:lstStyle/>
          <a:p>
            <a:pPr eaLnBrk="1" hangingPunct="1">
              <a:spcBef>
                <a:spcPct val="0"/>
              </a:spcBef>
              <a:buFontTx/>
              <a:buNone/>
            </a:pPr>
            <a:r>
              <a:rPr lang="en-US" sz="2000" smtClean="0">
                <a:latin typeface="Arial" pitchFamily="34" charset="0"/>
                <a:cs typeface="Arial" pitchFamily="34" charset="0"/>
              </a:rPr>
              <a:t>	</a:t>
            </a:r>
            <a:r>
              <a:rPr lang="en-US" sz="2400" smtClean="0">
                <a:latin typeface="Arial" pitchFamily="34" charset="0"/>
                <a:cs typeface="Arial" pitchFamily="34" charset="0"/>
              </a:rPr>
              <a:t>Acknowledge benefits and possible risks.</a:t>
            </a:r>
          </a:p>
          <a:p>
            <a:pPr eaLnBrk="1" hangingPunct="1">
              <a:spcBef>
                <a:spcPct val="0"/>
              </a:spcBef>
              <a:buFontTx/>
              <a:buNone/>
            </a:pP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Use clear and simple language.</a:t>
            </a:r>
          </a:p>
          <a:p>
            <a:pPr eaLnBrk="1" hangingPunct="1">
              <a:spcBef>
                <a:spcPct val="0"/>
              </a:spcBef>
              <a:buFontTx/>
              <a:buNone/>
            </a:pP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Respect the parent’s authority and develop the ability to have shared decision making.</a:t>
            </a:r>
          </a:p>
          <a:p>
            <a:pPr eaLnBrk="1" hangingPunct="1">
              <a:spcBef>
                <a:spcPct val="0"/>
              </a:spcBef>
              <a:buFontTx/>
              <a:buNone/>
            </a:pP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Have your practice emphasize the reduction of stress and pain of the shots through the use of sucrose and/or swaddling.</a:t>
            </a:r>
          </a:p>
          <a:p>
            <a:pPr eaLnBrk="1" hangingPunct="1">
              <a:spcBef>
                <a:spcPct val="0"/>
              </a:spcBef>
              <a:buFontTx/>
              <a:buNone/>
            </a:pPr>
            <a:r>
              <a:rPr lang="en-US" sz="2000" smtClean="0">
                <a:latin typeface="Arial" pitchFamily="34" charset="0"/>
                <a:cs typeface="Arial" pitchFamily="34" charset="0"/>
              </a:rPr>
              <a:t/>
            </a:r>
            <a:br>
              <a:rPr lang="en-US" sz="2000" smtClean="0">
                <a:latin typeface="Arial" pitchFamily="34" charset="0"/>
                <a:cs typeface="Arial" pitchFamily="34" charset="0"/>
              </a:rPr>
            </a:br>
            <a:endParaRPr lang="en-US" sz="2000" smtClean="0">
              <a:latin typeface="Arial" pitchFamily="34" charset="0"/>
              <a:cs typeface="Arial" pitchFamily="34" charset="0"/>
            </a:endParaRPr>
          </a:p>
          <a:p>
            <a:pPr>
              <a:buFontTx/>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solidFill>
                  <a:srgbClr val="FF0000"/>
                </a:solidFill>
              </a:rPr>
              <a:t>National Immunization Survey</a:t>
            </a:r>
            <a:br>
              <a:rPr lang="en-US" dirty="0" smtClean="0">
                <a:solidFill>
                  <a:srgbClr val="FF0000"/>
                </a:solidFill>
              </a:rPr>
            </a:br>
            <a:r>
              <a:rPr lang="en-US" dirty="0" smtClean="0">
                <a:solidFill>
                  <a:srgbClr val="FF0000"/>
                </a:solidFill>
              </a:rPr>
              <a:t> Children 19-35 Months of Age by State </a:t>
            </a:r>
          </a:p>
        </p:txBody>
      </p:sp>
      <p:graphicFrame>
        <p:nvGraphicFramePr>
          <p:cNvPr id="3" name="Chart 2"/>
          <p:cNvGraphicFramePr/>
          <p:nvPr/>
        </p:nvGraphicFramePr>
        <p:xfrm>
          <a:off x="381000" y="1752600"/>
          <a:ext cx="841248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906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Georgia Immunization Study (2010-2011)</a:t>
            </a:r>
          </a:p>
        </p:txBody>
      </p:sp>
      <p:graphicFrame>
        <p:nvGraphicFramePr>
          <p:cNvPr id="3" name="Chart 2"/>
          <p:cNvGraphicFramePr>
            <a:graphicFrameLocks noGrp="1"/>
          </p:cNvGraphicFramePr>
          <p:nvPr/>
        </p:nvGraphicFramePr>
        <p:xfrm>
          <a:off x="457200" y="1507066"/>
          <a:ext cx="8153400" cy="515697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914400"/>
            <a:ext cx="7391400" cy="461665"/>
          </a:xfrm>
          <a:prstGeom prst="rect">
            <a:avLst/>
          </a:prstGeom>
          <a:noFill/>
        </p:spPr>
        <p:txBody>
          <a:bodyPr wrap="square" rtlCol="0">
            <a:spAutoFit/>
          </a:bodyPr>
          <a:lstStyle/>
          <a:p>
            <a:r>
              <a:rPr lang="en-US" sz="2400" dirty="0" smtClean="0"/>
              <a:t>Reasons for Incomplete Immunizations by 24 months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0"/>
            <a:ext cx="8839200" cy="990600"/>
          </a:xfrm>
        </p:spPr>
        <p:txBody>
          <a:bodyPr>
            <a:normAutofit fontScale="90000"/>
          </a:bodyPr>
          <a:lstStyle/>
          <a:p>
            <a:pPr eaLnBrk="1" hangingPunct="1"/>
            <a:r>
              <a:rPr lang="en-US" dirty="0" smtClean="0">
                <a:solidFill>
                  <a:srgbClr val="FF0000"/>
                </a:solidFill>
              </a:rPr>
              <a:t>Georgia Immunization Study (2011)</a:t>
            </a:r>
          </a:p>
        </p:txBody>
      </p:sp>
      <p:graphicFrame>
        <p:nvGraphicFramePr>
          <p:cNvPr id="4" name="Chart 3"/>
          <p:cNvGraphicFramePr>
            <a:graphicFrameLocks noGrp="1"/>
          </p:cNvGraphicFramePr>
          <p:nvPr/>
        </p:nvGraphicFramePr>
        <p:xfrm>
          <a:off x="533400" y="1447800"/>
          <a:ext cx="8153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6800" y="762000"/>
            <a:ext cx="7391400" cy="830997"/>
          </a:xfrm>
          <a:prstGeom prst="rect">
            <a:avLst/>
          </a:prstGeom>
          <a:noFill/>
        </p:spPr>
        <p:txBody>
          <a:bodyPr wrap="square" rtlCol="0">
            <a:spAutoFit/>
          </a:bodyPr>
          <a:lstStyle/>
          <a:p>
            <a:pPr algn="ctr"/>
            <a:r>
              <a:rPr lang="en-US" sz="2400" dirty="0" smtClean="0"/>
              <a:t>Reasons for Incomplete Immunizations by 24 months by WIC Enrollment, 2011</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0"/>
            <a:ext cx="8839200" cy="9906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Georgia Immunization Study (2010-2011)</a:t>
            </a:r>
          </a:p>
        </p:txBody>
      </p:sp>
      <p:sp>
        <p:nvSpPr>
          <p:cNvPr id="7" name="TextBox 6"/>
          <p:cNvSpPr txBox="1"/>
          <p:nvPr/>
        </p:nvSpPr>
        <p:spPr>
          <a:xfrm>
            <a:off x="1066800" y="762000"/>
            <a:ext cx="7391400" cy="830997"/>
          </a:xfrm>
          <a:prstGeom prst="rect">
            <a:avLst/>
          </a:prstGeom>
          <a:noFill/>
        </p:spPr>
        <p:txBody>
          <a:bodyPr wrap="square" rtlCol="0">
            <a:spAutoFit/>
          </a:bodyPr>
          <a:lstStyle/>
          <a:p>
            <a:pPr algn="ctr"/>
            <a:r>
              <a:rPr lang="en-US" sz="2400" dirty="0" smtClean="0"/>
              <a:t>Reasons for Incomplete Immunizations by 24 months for children of Hispanic mothers, 2010-2011</a:t>
            </a:r>
            <a:endParaRPr lang="en-US" sz="2400" dirty="0"/>
          </a:p>
        </p:txBody>
      </p:sp>
      <p:graphicFrame>
        <p:nvGraphicFramePr>
          <p:cNvPr id="9" name="Chart 8"/>
          <p:cNvGraphicFramePr>
            <a:graphicFrameLocks noGrp="1"/>
          </p:cNvGraphicFramePr>
          <p:nvPr/>
        </p:nvGraphicFramePr>
        <p:xfrm>
          <a:off x="685800" y="1524000"/>
          <a:ext cx="79248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0"/>
            <a:ext cx="8839200" cy="9906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Georgia Immunization Study (2010-2011)</a:t>
            </a:r>
          </a:p>
        </p:txBody>
      </p:sp>
      <p:sp>
        <p:nvSpPr>
          <p:cNvPr id="7" name="TextBox 6"/>
          <p:cNvSpPr txBox="1"/>
          <p:nvPr/>
        </p:nvSpPr>
        <p:spPr>
          <a:xfrm>
            <a:off x="838200" y="762000"/>
            <a:ext cx="7848600" cy="830997"/>
          </a:xfrm>
          <a:prstGeom prst="rect">
            <a:avLst/>
          </a:prstGeom>
          <a:noFill/>
        </p:spPr>
        <p:txBody>
          <a:bodyPr wrap="square" rtlCol="0">
            <a:spAutoFit/>
          </a:bodyPr>
          <a:lstStyle/>
          <a:p>
            <a:pPr algn="ctr"/>
            <a:r>
              <a:rPr lang="en-US" sz="2400" dirty="0" smtClean="0"/>
              <a:t>Reasons for Incomplete Immunizations by 24 months for children of African American mothers, 2010-2011</a:t>
            </a:r>
            <a:endParaRPr lang="en-US" sz="2400" dirty="0"/>
          </a:p>
        </p:txBody>
      </p:sp>
      <p:graphicFrame>
        <p:nvGraphicFramePr>
          <p:cNvPr id="9" name="Chart 8"/>
          <p:cNvGraphicFramePr>
            <a:graphicFrameLocks noGrp="1"/>
          </p:cNvGraphicFramePr>
          <p:nvPr/>
        </p:nvGraphicFramePr>
        <p:xfrm>
          <a:off x="609600" y="1498213"/>
          <a:ext cx="8025858" cy="51311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906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Georgia Immunization Study (2010-2011)</a:t>
            </a:r>
          </a:p>
        </p:txBody>
      </p:sp>
      <p:sp>
        <p:nvSpPr>
          <p:cNvPr id="7" name="TextBox 6"/>
          <p:cNvSpPr txBox="1"/>
          <p:nvPr/>
        </p:nvSpPr>
        <p:spPr>
          <a:xfrm>
            <a:off x="762000" y="762000"/>
            <a:ext cx="7924800" cy="830997"/>
          </a:xfrm>
          <a:prstGeom prst="rect">
            <a:avLst/>
          </a:prstGeom>
          <a:noFill/>
        </p:spPr>
        <p:txBody>
          <a:bodyPr wrap="square" rtlCol="0">
            <a:spAutoFit/>
          </a:bodyPr>
          <a:lstStyle/>
          <a:p>
            <a:pPr algn="ctr"/>
            <a:r>
              <a:rPr lang="en-US" sz="2400" dirty="0" smtClean="0"/>
              <a:t>Reasons for Incomplete Immunizations by 24 months for children of white, non-Hispanic mothers, 2010-2011</a:t>
            </a:r>
            <a:endParaRPr lang="en-US" sz="2400" dirty="0"/>
          </a:p>
        </p:txBody>
      </p:sp>
      <p:graphicFrame>
        <p:nvGraphicFramePr>
          <p:cNvPr id="9" name="Chart 8"/>
          <p:cNvGraphicFramePr>
            <a:graphicFrameLocks noGrp="1"/>
          </p:cNvGraphicFramePr>
          <p:nvPr/>
        </p:nvGraphicFramePr>
        <p:xfrm>
          <a:off x="533400" y="1422013"/>
          <a:ext cx="8178258" cy="52073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Georgia Immunization Study (2010)</a:t>
            </a:r>
          </a:p>
        </p:txBody>
      </p:sp>
      <p:sp>
        <p:nvSpPr>
          <p:cNvPr id="7" name="TextBox 6"/>
          <p:cNvSpPr txBox="1"/>
          <p:nvPr/>
        </p:nvSpPr>
        <p:spPr>
          <a:xfrm>
            <a:off x="762000" y="762000"/>
            <a:ext cx="7924800" cy="830997"/>
          </a:xfrm>
          <a:prstGeom prst="rect">
            <a:avLst/>
          </a:prstGeom>
          <a:noFill/>
        </p:spPr>
        <p:txBody>
          <a:bodyPr wrap="square" rtlCol="0">
            <a:spAutoFit/>
          </a:bodyPr>
          <a:lstStyle/>
          <a:p>
            <a:pPr algn="ctr"/>
            <a:r>
              <a:rPr lang="en-US" sz="2400" dirty="0" smtClean="0"/>
              <a:t>Reasons for Incomplete Immunizations by 24 months, race-ethnicity differences, 2010</a:t>
            </a:r>
            <a:endParaRPr lang="en-US" sz="2400" dirty="0"/>
          </a:p>
        </p:txBody>
      </p:sp>
      <p:graphicFrame>
        <p:nvGraphicFramePr>
          <p:cNvPr id="6" name="Chart 5"/>
          <p:cNvGraphicFramePr>
            <a:graphicFrameLocks noGrp="1"/>
          </p:cNvGraphicFramePr>
          <p:nvPr/>
        </p:nvGraphicFramePr>
        <p:xfrm>
          <a:off x="533400" y="1574413"/>
          <a:ext cx="8178258" cy="5283587"/>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1752600" y="61722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Georgia Immunization Study (2011)</a:t>
            </a:r>
          </a:p>
        </p:txBody>
      </p:sp>
      <p:sp>
        <p:nvSpPr>
          <p:cNvPr id="7" name="TextBox 6"/>
          <p:cNvSpPr txBox="1"/>
          <p:nvPr/>
        </p:nvSpPr>
        <p:spPr>
          <a:xfrm>
            <a:off x="762000" y="762000"/>
            <a:ext cx="7924800" cy="830997"/>
          </a:xfrm>
          <a:prstGeom prst="rect">
            <a:avLst/>
          </a:prstGeom>
          <a:noFill/>
        </p:spPr>
        <p:txBody>
          <a:bodyPr wrap="square" rtlCol="0">
            <a:spAutoFit/>
          </a:bodyPr>
          <a:lstStyle/>
          <a:p>
            <a:pPr algn="ctr"/>
            <a:r>
              <a:rPr lang="en-US" sz="2400" dirty="0" smtClean="0"/>
              <a:t>Reasons for Incomplete Immunizations by 24 months, race-ethnicity differences, 2011</a:t>
            </a:r>
            <a:endParaRPr lang="en-US" sz="2400" dirty="0"/>
          </a:p>
        </p:txBody>
      </p:sp>
      <p:graphicFrame>
        <p:nvGraphicFramePr>
          <p:cNvPr id="4" name="Chart 3"/>
          <p:cNvGraphicFramePr>
            <a:graphicFrameLocks noGrp="1"/>
          </p:cNvGraphicFramePr>
          <p:nvPr/>
        </p:nvGraphicFramePr>
        <p:xfrm>
          <a:off x="609600" y="1498213"/>
          <a:ext cx="8178258" cy="535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228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38100"/>
            <a:ext cx="9144000" cy="1143000"/>
          </a:xfrm>
        </p:spPr>
        <p:txBody>
          <a:bodyPr>
            <a:normAutofit fontScale="90000"/>
          </a:bodyPr>
          <a:lstStyle/>
          <a:p>
            <a:pPr algn="ctr" eaLnBrk="1" hangingPunct="1"/>
            <a:r>
              <a:rPr lang="en-US" sz="3600" dirty="0" smtClean="0">
                <a:solidFill>
                  <a:srgbClr val="FF0000"/>
                </a:solidFill>
              </a:rPr>
              <a:t>Immunization Rate History </a:t>
            </a:r>
            <a:r>
              <a:rPr lang="en-US" dirty="0" smtClean="0">
                <a:solidFill>
                  <a:schemeClr val="tx1"/>
                </a:solidFill>
              </a:rPr>
              <a:t/>
            </a:r>
            <a:br>
              <a:rPr lang="en-US" dirty="0" smtClean="0">
                <a:solidFill>
                  <a:schemeClr val="tx1"/>
                </a:solidFill>
              </a:rPr>
            </a:br>
            <a:r>
              <a:rPr lang="en-US" sz="2400" dirty="0" smtClean="0">
                <a:solidFill>
                  <a:schemeClr val="tx1"/>
                </a:solidFill>
              </a:rPr>
              <a:t>National Immunization Survey and Georgia Immunization Study,</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2000-2011</a:t>
            </a:r>
            <a:endParaRPr lang="en-US" dirty="0" smtClean="0"/>
          </a:p>
        </p:txBody>
      </p:sp>
      <p:sp>
        <p:nvSpPr>
          <p:cNvPr id="1028" name="TextBox 5"/>
          <p:cNvSpPr txBox="1">
            <a:spLocks noChangeArrowheads="1"/>
          </p:cNvSpPr>
          <p:nvPr/>
        </p:nvSpPr>
        <p:spPr bwMode="auto">
          <a:xfrm>
            <a:off x="3200400" y="6400800"/>
            <a:ext cx="4067175" cy="276225"/>
          </a:xfrm>
          <a:prstGeom prst="rect">
            <a:avLst/>
          </a:prstGeom>
          <a:noFill/>
          <a:ln w="9525">
            <a:noFill/>
            <a:miter lim="800000"/>
            <a:headEnd/>
            <a:tailEnd/>
          </a:ln>
        </p:spPr>
        <p:txBody>
          <a:bodyPr>
            <a:spAutoFit/>
          </a:bodyPr>
          <a:lstStyle/>
          <a:p>
            <a:r>
              <a:rPr lang="en-US" sz="1200" dirty="0"/>
              <a:t>*2009 data was not collected due to personnel vacancy</a:t>
            </a:r>
          </a:p>
        </p:txBody>
      </p:sp>
      <p:graphicFrame>
        <p:nvGraphicFramePr>
          <p:cNvPr id="5" name="Chart 4"/>
          <p:cNvGraphicFramePr>
            <a:graphicFrameLocks noGrp="1"/>
          </p:cNvGraphicFramePr>
          <p:nvPr/>
        </p:nvGraphicFramePr>
        <p:xfrm>
          <a:off x="685800" y="990600"/>
          <a:ext cx="7972425"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228600"/>
            <a:ext cx="8839200" cy="1219200"/>
          </a:xfrm>
        </p:spPr>
        <p:txBody>
          <a:bodyPr>
            <a:normAutofit fontScale="90000"/>
          </a:bodyPr>
          <a:lstStyle/>
          <a:p>
            <a:pPr eaLnBrk="1" hangingPunct="1">
              <a:defRPr/>
            </a:pPr>
            <a:r>
              <a:rPr lang="en-US" sz="2800" b="0" dirty="0" smtClean="0">
                <a:solidFill>
                  <a:srgbClr val="FF0000"/>
                </a:solidFill>
                <a:latin typeface="Arial" pitchFamily="34" charset="0"/>
              </a:rPr>
              <a:t> </a:t>
            </a:r>
            <a:r>
              <a:rPr lang="en-US" b="0" dirty="0" smtClean="0">
                <a:solidFill>
                  <a:srgbClr val="FF0000"/>
                </a:solidFill>
                <a:latin typeface="Arial" pitchFamily="34" charset="0"/>
              </a:rPr>
              <a:t>Publication of Recommendations </a:t>
            </a:r>
            <a:br>
              <a:rPr lang="en-US" b="0" dirty="0" smtClean="0">
                <a:solidFill>
                  <a:srgbClr val="FF0000"/>
                </a:solidFill>
                <a:latin typeface="Arial" pitchFamily="34" charset="0"/>
              </a:rPr>
            </a:br>
            <a:r>
              <a:rPr lang="en-US" b="0" dirty="0" smtClean="0">
                <a:solidFill>
                  <a:srgbClr val="FF0000"/>
                </a:solidFill>
                <a:latin typeface="Arial" pitchFamily="34" charset="0"/>
              </a:rPr>
              <a:t>         and Schedules</a:t>
            </a:r>
          </a:p>
        </p:txBody>
      </p:sp>
      <p:sp>
        <p:nvSpPr>
          <p:cNvPr id="5123" name="Rectangle 3"/>
          <p:cNvSpPr>
            <a:spLocks noGrp="1" noChangeArrowheads="1"/>
          </p:cNvSpPr>
          <p:nvPr>
            <p:ph type="body" idx="1"/>
          </p:nvPr>
        </p:nvSpPr>
        <p:spPr/>
        <p:txBody>
          <a:bodyPr>
            <a:normAutofit lnSpcReduction="10000"/>
          </a:bodyPr>
          <a:lstStyle/>
          <a:p>
            <a:pPr eaLnBrk="1" hangingPunct="1">
              <a:lnSpc>
                <a:spcPct val="90000"/>
              </a:lnSpc>
            </a:pPr>
            <a:r>
              <a:rPr lang="en-US" sz="2800" dirty="0" smtClean="0"/>
              <a:t>MMWR (official notification)</a:t>
            </a:r>
          </a:p>
          <a:p>
            <a:pPr lvl="1" eaLnBrk="1" hangingPunct="1">
              <a:lnSpc>
                <a:spcPct val="90000"/>
              </a:lnSpc>
            </a:pPr>
            <a:r>
              <a:rPr lang="en-US" sz="2400" dirty="0" smtClean="0"/>
              <a:t>Free Subscription per internet:</a:t>
            </a:r>
          </a:p>
          <a:p>
            <a:pPr lvl="1" eaLnBrk="1" hangingPunct="1">
              <a:lnSpc>
                <a:spcPct val="90000"/>
              </a:lnSpc>
            </a:pPr>
            <a:r>
              <a:rPr lang="en-US" sz="2400" dirty="0" smtClean="0"/>
              <a:t>http://www.cdc.gov/mmwr/mmwrsubscribe.html </a:t>
            </a:r>
          </a:p>
          <a:p>
            <a:pPr eaLnBrk="1" hangingPunct="1">
              <a:lnSpc>
                <a:spcPct val="90000"/>
              </a:lnSpc>
            </a:pPr>
            <a:r>
              <a:rPr lang="en-US" sz="2800" dirty="0" smtClean="0"/>
              <a:t>ACIP Recommendations for each vaccine located at CDC web sites:</a:t>
            </a:r>
          </a:p>
          <a:p>
            <a:pPr lvl="1" eaLnBrk="1" hangingPunct="1">
              <a:lnSpc>
                <a:spcPct val="90000"/>
              </a:lnSpc>
            </a:pPr>
            <a:r>
              <a:rPr lang="en-US" sz="2400" dirty="0" smtClean="0"/>
              <a:t>http://www.cdc.gov/vaccines/pubs/ACIP-list.htm</a:t>
            </a:r>
          </a:p>
          <a:p>
            <a:pPr lvl="1" eaLnBrk="1" hangingPunct="1">
              <a:lnSpc>
                <a:spcPct val="90000"/>
              </a:lnSpc>
            </a:pPr>
            <a:r>
              <a:rPr lang="en-US" sz="2400" dirty="0" smtClean="0"/>
              <a:t>http://www.cdc.gov/vaccines/recs/provisional/default.htm</a:t>
            </a:r>
          </a:p>
          <a:p>
            <a:pPr eaLnBrk="1" hangingPunct="1">
              <a:lnSpc>
                <a:spcPct val="90000"/>
              </a:lnSpc>
            </a:pPr>
            <a:r>
              <a:rPr lang="en-US" sz="2800" dirty="0" smtClean="0"/>
              <a:t>American Academy of Pediatrics licensure chart and recommendations:</a:t>
            </a:r>
          </a:p>
          <a:p>
            <a:pPr lvl="1" eaLnBrk="1" hangingPunct="1">
              <a:lnSpc>
                <a:spcPct val="90000"/>
              </a:lnSpc>
            </a:pPr>
            <a:r>
              <a:rPr lang="en-US" sz="2400" dirty="0" smtClean="0"/>
              <a:t>http://aapredbook.aappublications.org/news/vaccstatus.shtml </a:t>
            </a:r>
          </a:p>
          <a:p>
            <a:pPr eaLnBrk="1" hangingPunct="1">
              <a:lnSpc>
                <a:spcPct val="90000"/>
              </a:lnSpc>
            </a:pPr>
            <a:endParaRPr lang="en-US" sz="2800" dirty="0" smtClean="0"/>
          </a:p>
          <a:p>
            <a:pPr eaLnBrk="1" hangingPunct="1">
              <a:lnSpc>
                <a:spcPct val="90000"/>
              </a:lnSpc>
            </a:pPr>
            <a:endParaRPr lang="en-US" sz="2800" dirty="0" smtClean="0"/>
          </a:p>
        </p:txBody>
      </p:sp>
      <p:pic>
        <p:nvPicPr>
          <p:cNvPr id="5124" name="Picture 4"/>
          <p:cNvPicPr>
            <a:picLocks noChangeAspect="1" noChangeArrowheads="1"/>
          </p:cNvPicPr>
          <p:nvPr/>
        </p:nvPicPr>
        <p:blipFill>
          <a:blip r:embed="rId3" cstate="print"/>
          <a:srcRect/>
          <a:stretch>
            <a:fillRect/>
          </a:stretch>
        </p:blipFill>
        <p:spPr bwMode="auto">
          <a:xfrm>
            <a:off x="7239000" y="990600"/>
            <a:ext cx="1527464"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algn="ctr" eaLnBrk="1" hangingPunct="1"/>
            <a:r>
              <a:rPr lang="en-US" smtClean="0">
                <a:solidFill>
                  <a:schemeClr val="tx1"/>
                </a:solidFill>
              </a:rPr>
              <a:t>Religious Exemptions by District, </a:t>
            </a:r>
            <a:r>
              <a:rPr lang="en-US" sz="3600" smtClean="0">
                <a:solidFill>
                  <a:schemeClr val="tx1"/>
                </a:solidFill>
              </a:rPr>
              <a:t>2010</a:t>
            </a:r>
            <a:endParaRPr lang="en-US" smtClean="0"/>
          </a:p>
        </p:txBody>
      </p:sp>
      <p:pic>
        <p:nvPicPr>
          <p:cNvPr id="21507" name="Content Placeholder 5" descr="Religious Exemptions.jpg"/>
          <p:cNvPicPr>
            <a:picLocks noGrp="1" noChangeAspect="1"/>
          </p:cNvPicPr>
          <p:nvPr>
            <p:ph idx="1"/>
          </p:nvPr>
        </p:nvPicPr>
        <p:blipFill>
          <a:blip r:embed="rId3" cstate="print"/>
          <a:srcRect/>
          <a:stretch>
            <a:fillRect/>
          </a:stretch>
        </p:blipFill>
        <p:spPr>
          <a:xfrm>
            <a:off x="1408113" y="1384300"/>
            <a:ext cx="6027737" cy="54737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0"/>
            <a:ext cx="88392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Georgia Immunization Study (2011)</a:t>
            </a:r>
          </a:p>
        </p:txBody>
      </p:sp>
      <p:pic>
        <p:nvPicPr>
          <p:cNvPr id="8" name="Picture 7" descr="picture for hesitancy presentation.JPG"/>
          <p:cNvPicPr>
            <a:picLocks noChangeAspect="1"/>
          </p:cNvPicPr>
          <p:nvPr/>
        </p:nvPicPr>
        <p:blipFill>
          <a:blip r:embed="rId3" cstate="print"/>
          <a:srcRect l="55752" t="7778" r="3987" b="55556"/>
          <a:stretch>
            <a:fillRect/>
          </a:stretch>
        </p:blipFill>
        <p:spPr>
          <a:xfrm>
            <a:off x="2362200" y="990600"/>
            <a:ext cx="4800600" cy="5657851"/>
          </a:xfrm>
          <a:prstGeom prst="rect">
            <a:avLst/>
          </a:prstGeom>
        </p:spPr>
      </p:pic>
      <p:sp>
        <p:nvSpPr>
          <p:cNvPr id="7" name="TextBox 6"/>
          <p:cNvSpPr txBox="1"/>
          <p:nvPr/>
        </p:nvSpPr>
        <p:spPr>
          <a:xfrm>
            <a:off x="762000" y="762000"/>
            <a:ext cx="7924800" cy="461665"/>
          </a:xfrm>
          <a:prstGeom prst="rect">
            <a:avLst/>
          </a:prstGeom>
          <a:noFill/>
        </p:spPr>
        <p:txBody>
          <a:bodyPr wrap="square" rtlCol="0">
            <a:spAutoFit/>
          </a:bodyPr>
          <a:lstStyle/>
          <a:p>
            <a:pPr algn="ctr"/>
            <a:r>
              <a:rPr lang="en-US" sz="2400" dirty="0" smtClean="0"/>
              <a:t>Immunization Rates by Health District, 2011</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152401"/>
            <a:ext cx="8229600" cy="1028700"/>
          </a:xfrm>
        </p:spPr>
        <p:txBody>
          <a:bodyPr>
            <a:noAutofit/>
          </a:bodyPr>
          <a:lstStyle/>
          <a:p>
            <a:pPr algn="ctr" eaLnBrk="1" hangingPunct="1"/>
            <a:r>
              <a:rPr lang="en-US" b="0" dirty="0" smtClean="0">
                <a:solidFill>
                  <a:srgbClr val="FF0000"/>
                </a:solidFill>
                <a:latin typeface="Arial" charset="0"/>
              </a:rPr>
              <a:t>Vaccine Adverse Event Reporting System</a:t>
            </a:r>
          </a:p>
        </p:txBody>
      </p:sp>
      <p:sp>
        <p:nvSpPr>
          <p:cNvPr id="108547" name="Content Placeholder 2"/>
          <p:cNvSpPr>
            <a:spLocks noGrp="1"/>
          </p:cNvSpPr>
          <p:nvPr>
            <p:ph idx="1"/>
          </p:nvPr>
        </p:nvSpPr>
        <p:spPr>
          <a:xfrm>
            <a:off x="304800" y="1295401"/>
            <a:ext cx="8677275" cy="5314950"/>
          </a:xfrm>
        </p:spPr>
        <p:txBody>
          <a:bodyPr>
            <a:normAutofit lnSpcReduction="10000"/>
          </a:bodyPr>
          <a:lstStyle/>
          <a:p>
            <a:pPr eaLnBrk="1" hangingPunct="1">
              <a:buFontTx/>
              <a:buNone/>
            </a:pPr>
            <a:r>
              <a:rPr lang="en-US" dirty="0" smtClean="0"/>
              <a:t>    The </a:t>
            </a:r>
            <a:r>
              <a:rPr lang="en-US" b="1" dirty="0" smtClean="0"/>
              <a:t>Vaccine Adverse Event Reporting System (VAERS)</a:t>
            </a:r>
            <a:r>
              <a:rPr lang="en-US" dirty="0" smtClean="0"/>
              <a:t> is a national vaccine safety surveillance program co-sponsored by the Centers for Disease Control and Prevention and the Food and Drug Administration.</a:t>
            </a:r>
          </a:p>
          <a:p>
            <a:pPr eaLnBrk="1" hangingPunct="1"/>
            <a:r>
              <a:rPr lang="en-US" dirty="0" smtClean="0"/>
              <a:t>What Can Be Reported to VAERS? </a:t>
            </a:r>
          </a:p>
          <a:p>
            <a:pPr eaLnBrk="1" hangingPunct="1"/>
            <a:r>
              <a:rPr lang="en-US" dirty="0" smtClean="0"/>
              <a:t>Who Reports to VAERS? </a:t>
            </a:r>
          </a:p>
          <a:p>
            <a:pPr eaLnBrk="1" hangingPunct="1"/>
            <a:r>
              <a:rPr lang="en-US" dirty="0" smtClean="0"/>
              <a:t>Does VAERS Provide General Vaccine Information?</a:t>
            </a:r>
          </a:p>
          <a:p>
            <a:pPr eaLnBrk="1" hangingPunct="1">
              <a:buNone/>
            </a:pPr>
            <a:r>
              <a:rPr lang="en-US" sz="4000" dirty="0" smtClean="0">
                <a:solidFill>
                  <a:srgbClr val="006699"/>
                </a:solidFill>
                <a:latin typeface="Arial" charset="0"/>
                <a:ea typeface="+mj-ea"/>
                <a:cs typeface="+mj-cs"/>
                <a:hlinkClick r:id="rId3"/>
              </a:rPr>
              <a:t>http://vaers.hhs.gov/</a:t>
            </a:r>
            <a:r>
              <a:rPr lang="en-US" sz="4000" dirty="0" smtClean="0">
                <a:solidFill>
                  <a:srgbClr val="006699"/>
                </a:solidFill>
                <a:latin typeface="Arial" charset="0"/>
                <a:ea typeface="+mj-ea"/>
                <a:cs typeface="+mj-cs"/>
              </a:rPr>
              <a:t> </a:t>
            </a:r>
            <a:r>
              <a:rPr lang="en-US" dirty="0" smtClean="0"/>
              <a:t>or 1-800-822-7967</a:t>
            </a:r>
          </a:p>
          <a:p>
            <a:pPr eaLnBrk="1" hangingPunct="1"/>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1219200"/>
          </a:xfrm>
        </p:spPr>
        <p:txBody>
          <a:bodyPr>
            <a:noAutofit/>
          </a:bodyPr>
          <a:lstStyle/>
          <a:p>
            <a:pPr algn="ctr" eaLnBrk="1" hangingPunct="1"/>
            <a:r>
              <a:rPr lang="en-US" b="0" dirty="0" smtClean="0">
                <a:solidFill>
                  <a:srgbClr val="FF0000"/>
                </a:solidFill>
                <a:latin typeface="Arial" charset="0"/>
              </a:rPr>
              <a:t>National Vaccine Injury Compensation Program (VICP)</a:t>
            </a:r>
          </a:p>
        </p:txBody>
      </p:sp>
      <p:sp>
        <p:nvSpPr>
          <p:cNvPr id="109571" name="Content Placeholder 2"/>
          <p:cNvSpPr>
            <a:spLocks noGrp="1"/>
          </p:cNvSpPr>
          <p:nvPr>
            <p:ph idx="1"/>
          </p:nvPr>
        </p:nvSpPr>
        <p:spPr>
          <a:xfrm>
            <a:off x="304800" y="1371601"/>
            <a:ext cx="8610600" cy="4800600"/>
          </a:xfrm>
        </p:spPr>
        <p:txBody>
          <a:bodyPr>
            <a:normAutofit fontScale="92500" lnSpcReduction="10000"/>
          </a:bodyPr>
          <a:lstStyle/>
          <a:p>
            <a:pPr eaLnBrk="1" hangingPunct="1"/>
            <a:r>
              <a:rPr lang="en-US" sz="3600" dirty="0" smtClean="0"/>
              <a:t>National Vaccine Injury Compensation Program </a:t>
            </a:r>
            <a:br>
              <a:rPr lang="en-US" sz="3600" dirty="0" smtClean="0"/>
            </a:br>
            <a:r>
              <a:rPr lang="en-US" sz="3600" dirty="0" smtClean="0"/>
              <a:t>provides compensation to individuals found  to be injured by or have died from certain childhood  vaccines.</a:t>
            </a:r>
          </a:p>
          <a:p>
            <a:pPr lvl="1" eaLnBrk="1" hangingPunct="1"/>
            <a:r>
              <a:rPr lang="en-US" dirty="0" smtClean="0"/>
              <a:t>Established in 1988 by NCVIA</a:t>
            </a:r>
          </a:p>
          <a:p>
            <a:pPr lvl="1" eaLnBrk="1" hangingPunct="1"/>
            <a:r>
              <a:rPr lang="en-US" dirty="0" smtClean="0"/>
              <a:t>Federal “no fault” system to compensate those injured</a:t>
            </a:r>
          </a:p>
          <a:p>
            <a:pPr lvl="1" eaLnBrk="1" hangingPunct="1"/>
            <a:r>
              <a:rPr lang="en-US" dirty="0" smtClean="0"/>
              <a:t>Claim must be filed by individual, parent or guardian</a:t>
            </a:r>
          </a:p>
          <a:p>
            <a:pPr lvl="1" eaLnBrk="1" hangingPunct="1"/>
            <a:r>
              <a:rPr lang="en-US"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j0410515"/>
          <p:cNvPicPr>
            <a:picLocks noChangeAspect="1" noChangeArrowheads="1"/>
          </p:cNvPicPr>
          <p:nvPr/>
        </p:nvPicPr>
        <p:blipFill>
          <a:blip r:embed="rId3" cstate="print"/>
          <a:srcRect/>
          <a:stretch>
            <a:fillRect/>
          </a:stretch>
        </p:blipFill>
        <p:spPr bwMode="auto">
          <a:xfrm>
            <a:off x="5943600" y="762000"/>
            <a:ext cx="1371600" cy="1295400"/>
          </a:xfrm>
          <a:prstGeom prst="rect">
            <a:avLst/>
          </a:prstGeom>
          <a:noFill/>
          <a:ln w="25400">
            <a:solidFill>
              <a:schemeClr val="accent2"/>
            </a:solidFill>
            <a:miter lim="800000"/>
            <a:headEnd/>
            <a:tailEnd/>
          </a:ln>
        </p:spPr>
      </p:pic>
      <p:sp>
        <p:nvSpPr>
          <p:cNvPr id="326659" name="Rectangle 3"/>
          <p:cNvSpPr>
            <a:spLocks noGrp="1" noChangeArrowheads="1"/>
          </p:cNvSpPr>
          <p:nvPr>
            <p:ph type="title"/>
          </p:nvPr>
        </p:nvSpPr>
        <p:spPr>
          <a:xfrm>
            <a:off x="0" y="228600"/>
            <a:ext cx="9144000" cy="914400"/>
          </a:xfrm>
          <a:ln/>
        </p:spPr>
        <p:txBody>
          <a:bodyPr/>
          <a:lstStyle/>
          <a:p>
            <a:pPr algn="ctr"/>
            <a:r>
              <a:rPr lang="en-US" b="0" dirty="0">
                <a:solidFill>
                  <a:srgbClr val="FF0000"/>
                </a:solidFill>
              </a:rPr>
              <a:t>Resources</a:t>
            </a:r>
          </a:p>
        </p:txBody>
      </p:sp>
      <p:sp>
        <p:nvSpPr>
          <p:cNvPr id="326660" name="Rectangle 4"/>
          <p:cNvSpPr>
            <a:spLocks noGrp="1" noChangeArrowheads="1"/>
          </p:cNvSpPr>
          <p:nvPr>
            <p:ph type="body" idx="1"/>
          </p:nvPr>
        </p:nvSpPr>
        <p:spPr>
          <a:xfrm>
            <a:off x="457200" y="1447800"/>
            <a:ext cx="7467600" cy="4800600"/>
          </a:xfrm>
        </p:spPr>
        <p:txBody>
          <a:bodyPr>
            <a:normAutofit fontScale="92500" lnSpcReduction="10000"/>
          </a:bodyPr>
          <a:lstStyle/>
          <a:p>
            <a:pPr>
              <a:lnSpc>
                <a:spcPct val="90000"/>
              </a:lnSpc>
              <a:buClr>
                <a:schemeClr val="accent2"/>
              </a:buClr>
              <a:buSzPct val="50000"/>
              <a:buFont typeface="Wingdings 2" pitchFamily="18" charset="2"/>
              <a:buChar char="¿"/>
            </a:pPr>
            <a:r>
              <a:rPr lang="en-US" sz="2800" dirty="0"/>
              <a:t>Local health department</a:t>
            </a:r>
          </a:p>
          <a:p>
            <a:pPr>
              <a:lnSpc>
                <a:spcPct val="90000"/>
              </a:lnSpc>
              <a:buClr>
                <a:schemeClr val="accent2"/>
              </a:buClr>
              <a:buSzPct val="50000"/>
              <a:buFont typeface="Wingdings 2" pitchFamily="18" charset="2"/>
              <a:buChar char="¿"/>
            </a:pPr>
            <a:r>
              <a:rPr lang="en-US" sz="2800" dirty="0"/>
              <a:t>District Immunization Coordinator</a:t>
            </a:r>
          </a:p>
          <a:p>
            <a:pPr>
              <a:lnSpc>
                <a:spcPct val="90000"/>
              </a:lnSpc>
              <a:buClr>
                <a:schemeClr val="accent2"/>
              </a:buClr>
              <a:buSzPct val="50000"/>
              <a:buFont typeface="Wingdings 2" pitchFamily="18" charset="2"/>
              <a:buChar char="¿"/>
            </a:pPr>
            <a:r>
              <a:rPr lang="en-US" sz="2800" dirty="0"/>
              <a:t>GA Immunization Program Office</a:t>
            </a:r>
          </a:p>
          <a:p>
            <a:pPr>
              <a:lnSpc>
                <a:spcPct val="90000"/>
              </a:lnSpc>
              <a:buClr>
                <a:schemeClr val="accent2"/>
              </a:buClr>
              <a:buSzPct val="50000"/>
              <a:buFont typeface="Wingdings 2" pitchFamily="18" charset="2"/>
              <a:buChar char="¿"/>
            </a:pPr>
            <a:endParaRPr lang="en-US" sz="900" dirty="0"/>
          </a:p>
          <a:p>
            <a:pPr lvl="1">
              <a:lnSpc>
                <a:spcPct val="90000"/>
              </a:lnSpc>
              <a:buClr>
                <a:schemeClr val="accent2"/>
              </a:buClr>
              <a:buSzPct val="50000"/>
              <a:buFont typeface="Wingdings 2" pitchFamily="18" charset="2"/>
              <a:buChar char="¿"/>
            </a:pPr>
            <a:r>
              <a:rPr lang="en-US" sz="2400" b="1" dirty="0"/>
              <a:t>On call Help line: 404-657-3158</a:t>
            </a:r>
          </a:p>
          <a:p>
            <a:pPr lvl="1">
              <a:lnSpc>
                <a:spcPct val="90000"/>
              </a:lnSpc>
              <a:buClr>
                <a:schemeClr val="accent2"/>
              </a:buClr>
              <a:buSzPct val="50000"/>
              <a:buFont typeface="Wingdings 2" pitchFamily="18" charset="2"/>
              <a:buChar char="¿"/>
            </a:pPr>
            <a:r>
              <a:rPr lang="en-US" sz="2400" b="1" dirty="0"/>
              <a:t>GRITS Help </a:t>
            </a:r>
            <a:r>
              <a:rPr lang="en-US" sz="2400" b="1" dirty="0" smtClean="0"/>
              <a:t>Line:1-866-483-2958</a:t>
            </a:r>
            <a:endParaRPr lang="en-US" sz="2400" b="1" dirty="0"/>
          </a:p>
          <a:p>
            <a:pPr lvl="1">
              <a:lnSpc>
                <a:spcPct val="90000"/>
              </a:lnSpc>
              <a:buClr>
                <a:schemeClr val="accent2"/>
              </a:buClr>
              <a:buSzPct val="50000"/>
              <a:buFont typeface="Wingdings 2" pitchFamily="18" charset="2"/>
              <a:buChar char="¿"/>
            </a:pPr>
            <a:r>
              <a:rPr lang="en-US" sz="2400" b="1" dirty="0"/>
              <a:t>VFC Help Line:1-800-848-3868</a:t>
            </a:r>
          </a:p>
          <a:p>
            <a:pPr lvl="1">
              <a:lnSpc>
                <a:spcPct val="90000"/>
              </a:lnSpc>
              <a:buClr>
                <a:schemeClr val="accent2"/>
              </a:buClr>
              <a:buSzPct val="50000"/>
              <a:buFont typeface="Wingdings 2" pitchFamily="18" charset="2"/>
              <a:buChar char="¿"/>
            </a:pPr>
            <a:r>
              <a:rPr lang="en-US" sz="2400" b="1" dirty="0" smtClean="0"/>
              <a:t>Website http</a:t>
            </a:r>
            <a:r>
              <a:rPr lang="en-US" sz="2400" b="1" dirty="0"/>
              <a:t>://health.state.ga.us/programs/immunization</a:t>
            </a:r>
          </a:p>
          <a:p>
            <a:pPr lvl="1">
              <a:lnSpc>
                <a:spcPct val="90000"/>
              </a:lnSpc>
              <a:buClr>
                <a:schemeClr val="accent2"/>
              </a:buClr>
              <a:buSzPct val="50000"/>
              <a:buFont typeface="Wingdings 2" pitchFamily="18" charset="2"/>
              <a:buChar char="¿"/>
            </a:pPr>
            <a:r>
              <a:rPr lang="en-US" sz="2400" b="1" dirty="0"/>
              <a:t>Your local Immunization Program Consultant (IPC) </a:t>
            </a:r>
          </a:p>
          <a:p>
            <a:pPr lvl="1">
              <a:lnSpc>
                <a:spcPct val="90000"/>
              </a:lnSpc>
              <a:buClr>
                <a:schemeClr val="accent2"/>
              </a:buClr>
              <a:buSzPct val="50000"/>
              <a:buFont typeface="Wingdings 2" pitchFamily="18" charset="2"/>
              <a:buChar char="¿"/>
            </a:pPr>
            <a:endParaRPr lang="en-US" sz="900" dirty="0"/>
          </a:p>
          <a:p>
            <a:pPr>
              <a:lnSpc>
                <a:spcPct val="90000"/>
              </a:lnSpc>
              <a:buClr>
                <a:schemeClr val="accent2"/>
              </a:buClr>
              <a:buSzPct val="50000"/>
              <a:buFont typeface="Wingdings 2" pitchFamily="18" charset="2"/>
              <a:buChar char="¿"/>
            </a:pPr>
            <a:r>
              <a:rPr lang="en-US" sz="2800" dirty="0"/>
              <a:t>GA Chapter of the AAP</a:t>
            </a:r>
          </a:p>
          <a:p>
            <a:pPr>
              <a:lnSpc>
                <a:spcPct val="90000"/>
              </a:lnSpc>
              <a:buClr>
                <a:schemeClr val="accent2"/>
              </a:buClr>
              <a:buSzPct val="50000"/>
              <a:buFont typeface="Wingdings 2" pitchFamily="18" charset="2"/>
              <a:buChar char="¿"/>
            </a:pPr>
            <a:r>
              <a:rPr lang="en-US" sz="2800" dirty="0"/>
              <a:t>GA Academy of Family Physicians</a:t>
            </a:r>
          </a:p>
        </p:txBody>
      </p:sp>
      <p:pic>
        <p:nvPicPr>
          <p:cNvPr id="326661" name="Picture 5" descr="j0402147"/>
          <p:cNvPicPr>
            <a:picLocks noChangeAspect="1" noChangeArrowheads="1"/>
          </p:cNvPicPr>
          <p:nvPr/>
        </p:nvPicPr>
        <p:blipFill>
          <a:blip r:embed="rId4" cstate="print"/>
          <a:srcRect/>
          <a:stretch>
            <a:fillRect/>
          </a:stretch>
        </p:blipFill>
        <p:spPr bwMode="auto">
          <a:xfrm>
            <a:off x="7391400" y="1524000"/>
            <a:ext cx="1371600" cy="1347788"/>
          </a:xfrm>
          <a:prstGeom prst="rect">
            <a:avLst/>
          </a:prstGeom>
          <a:noFill/>
          <a:ln w="25400">
            <a:solidFill>
              <a:schemeClr val="accent2"/>
            </a:solidFill>
            <a:miter lim="800000"/>
            <a:headEnd/>
            <a:tailEnd/>
          </a:ln>
        </p:spPr>
      </p:pic>
      <p:pic>
        <p:nvPicPr>
          <p:cNvPr id="326662" name="Picture 6" descr="j0382574"/>
          <p:cNvPicPr>
            <a:picLocks noChangeAspect="1" noChangeArrowheads="1"/>
          </p:cNvPicPr>
          <p:nvPr/>
        </p:nvPicPr>
        <p:blipFill>
          <a:blip r:embed="rId5" cstate="print"/>
          <a:srcRect/>
          <a:stretch>
            <a:fillRect/>
          </a:stretch>
        </p:blipFill>
        <p:spPr bwMode="auto">
          <a:xfrm>
            <a:off x="7239000" y="0"/>
            <a:ext cx="1600200" cy="1600200"/>
          </a:xfrm>
          <a:prstGeom prst="rect">
            <a:avLst/>
          </a:prstGeom>
          <a:noFill/>
          <a:ln w="25400">
            <a:solidFill>
              <a:schemeClr val="accent2"/>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457200"/>
          </a:xfrm>
        </p:spPr>
        <p:txBody>
          <a:bodyPr>
            <a:noAutofit/>
          </a:bodyPr>
          <a:lstStyle/>
          <a:p>
            <a:r>
              <a:rPr lang="en-US" sz="2800" dirty="0" smtClean="0">
                <a:solidFill>
                  <a:srgbClr val="FF0000"/>
                </a:solidFill>
                <a:latin typeface="Arial" pitchFamily="34" charset="0"/>
              </a:rPr>
              <a:t>http://health.state.ga.us/programs/immunization</a:t>
            </a:r>
            <a:endParaRPr lang="en-US" sz="2800" dirty="0"/>
          </a:p>
        </p:txBody>
      </p:sp>
      <p:pic>
        <p:nvPicPr>
          <p:cNvPr id="64514" name="Picture 2"/>
          <p:cNvPicPr>
            <a:picLocks noChangeAspect="1" noChangeArrowheads="1"/>
          </p:cNvPicPr>
          <p:nvPr/>
        </p:nvPicPr>
        <p:blipFill>
          <a:blip r:embed="rId3" cstate="print"/>
          <a:srcRect/>
          <a:stretch>
            <a:fillRect/>
          </a:stretch>
        </p:blipFill>
        <p:spPr bwMode="auto">
          <a:xfrm>
            <a:off x="0" y="533400"/>
            <a:ext cx="9144000" cy="5867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defRPr/>
            </a:pPr>
            <a:r>
              <a:rPr lang="en-US" sz="3600" b="0" dirty="0" smtClean="0">
                <a:solidFill>
                  <a:srgbClr val="FF0000"/>
                </a:solidFill>
                <a:latin typeface="Arial" pitchFamily="34" charset="0"/>
              </a:rPr>
              <a:t>Recommended Childhood &amp; Adolescent Immunization Schedule - United States</a:t>
            </a:r>
          </a:p>
        </p:txBody>
      </p:sp>
      <p:sp>
        <p:nvSpPr>
          <p:cNvPr id="6147" name="Rectangle 3"/>
          <p:cNvSpPr>
            <a:spLocks noGrp="1" noChangeArrowheads="1"/>
          </p:cNvSpPr>
          <p:nvPr>
            <p:ph type="body" idx="1"/>
          </p:nvPr>
        </p:nvSpPr>
        <p:spPr/>
        <p:txBody>
          <a:bodyPr>
            <a:normAutofit lnSpcReduction="10000"/>
          </a:bodyPr>
          <a:lstStyle/>
          <a:p>
            <a:pPr eaLnBrk="1" hangingPunct="1">
              <a:lnSpc>
                <a:spcPct val="80000"/>
              </a:lnSpc>
            </a:pPr>
            <a:r>
              <a:rPr lang="en-US" sz="2800" dirty="0" smtClean="0"/>
              <a:t>Vaccines are listed under the routinely recommended ages for children through age 18 years</a:t>
            </a:r>
          </a:p>
          <a:p>
            <a:pPr eaLnBrk="1" hangingPunct="1">
              <a:lnSpc>
                <a:spcPct val="80000"/>
              </a:lnSpc>
            </a:pPr>
            <a:endParaRPr lang="en-US" sz="2800" dirty="0" smtClean="0"/>
          </a:p>
          <a:p>
            <a:pPr eaLnBrk="1" hangingPunct="1">
              <a:lnSpc>
                <a:spcPct val="80000"/>
              </a:lnSpc>
            </a:pPr>
            <a:r>
              <a:rPr lang="en-US" sz="2800" dirty="0" smtClean="0"/>
              <a:t>Sentence under the title “For those who fall behind or start late, see the catch-up schedule.”</a:t>
            </a:r>
          </a:p>
          <a:p>
            <a:pPr eaLnBrk="1" hangingPunct="1">
              <a:lnSpc>
                <a:spcPct val="80000"/>
              </a:lnSpc>
            </a:pPr>
            <a:endParaRPr lang="en-US" sz="2800" dirty="0" smtClean="0"/>
          </a:p>
          <a:p>
            <a:pPr eaLnBrk="1" hangingPunct="1">
              <a:lnSpc>
                <a:spcPct val="80000"/>
              </a:lnSpc>
            </a:pPr>
            <a:r>
              <a:rPr lang="en-US" sz="2800" u="sng" dirty="0" smtClean="0"/>
              <a:t>Gold bars</a:t>
            </a:r>
            <a:r>
              <a:rPr lang="en-US" sz="2800" dirty="0" smtClean="0"/>
              <a:t>  indicate range of recommended ages for immunization </a:t>
            </a:r>
          </a:p>
          <a:p>
            <a:pPr eaLnBrk="1" hangingPunct="1">
              <a:lnSpc>
                <a:spcPct val="80000"/>
              </a:lnSpc>
            </a:pPr>
            <a:endParaRPr lang="en-US" sz="2800" dirty="0" smtClean="0"/>
          </a:p>
          <a:p>
            <a:pPr eaLnBrk="1" hangingPunct="1">
              <a:lnSpc>
                <a:spcPct val="80000"/>
              </a:lnSpc>
            </a:pPr>
            <a:r>
              <a:rPr lang="en-US" sz="2800" u="sng" dirty="0" smtClean="0"/>
              <a:t>Purple bars</a:t>
            </a:r>
            <a:r>
              <a:rPr lang="en-US" sz="2800" dirty="0" smtClean="0"/>
              <a:t> indicated vaccines that may be needed by certain high risk groups.</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print"/>
          <a:srcRect/>
          <a:stretch>
            <a:fillRect/>
          </a:stretch>
        </p:blipFill>
        <p:spPr bwMode="auto">
          <a:xfrm>
            <a:off x="3514725" y="133350"/>
            <a:ext cx="5314950" cy="2819400"/>
          </a:xfrm>
          <a:prstGeom prst="rect">
            <a:avLst/>
          </a:prstGeom>
          <a:noFill/>
          <a:ln w="19050">
            <a:solidFill>
              <a:schemeClr val="tx1"/>
            </a:solidFill>
            <a:miter lim="800000"/>
            <a:headEnd/>
            <a:tailEnd/>
          </a:ln>
        </p:spPr>
      </p:pic>
      <p:pic>
        <p:nvPicPr>
          <p:cNvPr id="7171" name="Picture 4"/>
          <p:cNvPicPr>
            <a:picLocks noChangeAspect="1" noChangeArrowheads="1"/>
          </p:cNvPicPr>
          <p:nvPr/>
        </p:nvPicPr>
        <p:blipFill>
          <a:blip r:embed="rId4" cstate="print"/>
          <a:srcRect/>
          <a:stretch>
            <a:fillRect/>
          </a:stretch>
        </p:blipFill>
        <p:spPr bwMode="auto">
          <a:xfrm>
            <a:off x="3486150" y="3371850"/>
            <a:ext cx="5419725" cy="2886075"/>
          </a:xfrm>
          <a:prstGeom prst="rect">
            <a:avLst/>
          </a:prstGeom>
          <a:noFill/>
          <a:ln w="19050">
            <a:solidFill>
              <a:schemeClr val="tx1"/>
            </a:solidFill>
            <a:miter lim="800000"/>
            <a:headEnd/>
            <a:tailEnd/>
          </a:ln>
        </p:spPr>
      </p:pic>
      <p:sp>
        <p:nvSpPr>
          <p:cNvPr id="7172" name="Rectangle 4"/>
          <p:cNvSpPr>
            <a:spLocks noChangeArrowheads="1"/>
          </p:cNvSpPr>
          <p:nvPr/>
        </p:nvSpPr>
        <p:spPr bwMode="auto">
          <a:xfrm>
            <a:off x="4257675" y="2971800"/>
            <a:ext cx="3133725" cy="369888"/>
          </a:xfrm>
          <a:prstGeom prst="rect">
            <a:avLst/>
          </a:prstGeom>
          <a:noFill/>
          <a:ln w="9525">
            <a:noFill/>
            <a:miter lim="800000"/>
            <a:headEnd/>
            <a:tailEnd/>
          </a:ln>
        </p:spPr>
        <p:txBody>
          <a:bodyPr>
            <a:spAutoFit/>
          </a:bodyPr>
          <a:lstStyle/>
          <a:p>
            <a:pPr algn="ctr" eaLnBrk="0" hangingPunct="0">
              <a:spcBef>
                <a:spcPct val="50000"/>
              </a:spcBef>
            </a:pPr>
            <a:r>
              <a:rPr kumimoji="1" lang="en-US" b="1" dirty="0">
                <a:solidFill>
                  <a:schemeClr val="tx2"/>
                </a:solidFill>
              </a:rPr>
              <a:t>Ages 0-6 years</a:t>
            </a:r>
          </a:p>
        </p:txBody>
      </p:sp>
      <p:sp>
        <p:nvSpPr>
          <p:cNvPr id="7173" name="Rectangle 7"/>
          <p:cNvSpPr>
            <a:spLocks noChangeArrowheads="1"/>
          </p:cNvSpPr>
          <p:nvPr/>
        </p:nvSpPr>
        <p:spPr bwMode="auto">
          <a:xfrm>
            <a:off x="3600450" y="6305550"/>
            <a:ext cx="4010025" cy="369888"/>
          </a:xfrm>
          <a:prstGeom prst="rect">
            <a:avLst/>
          </a:prstGeom>
          <a:noFill/>
          <a:ln w="9525">
            <a:noFill/>
            <a:miter lim="800000"/>
            <a:headEnd/>
            <a:tailEnd/>
          </a:ln>
        </p:spPr>
        <p:txBody>
          <a:bodyPr>
            <a:spAutoFit/>
          </a:bodyPr>
          <a:lstStyle/>
          <a:p>
            <a:pPr algn="ctr" eaLnBrk="0" hangingPunct="0">
              <a:spcBef>
                <a:spcPct val="50000"/>
              </a:spcBef>
            </a:pPr>
            <a:r>
              <a:rPr kumimoji="1" lang="en-US" b="1" dirty="0">
                <a:solidFill>
                  <a:schemeClr val="tx2"/>
                </a:solidFill>
              </a:rPr>
              <a:t>Ages 7-18 years</a:t>
            </a:r>
          </a:p>
        </p:txBody>
      </p:sp>
      <p:sp>
        <p:nvSpPr>
          <p:cNvPr id="7174" name="Rectangle 8"/>
          <p:cNvSpPr>
            <a:spLocks noChangeArrowheads="1"/>
          </p:cNvSpPr>
          <p:nvPr/>
        </p:nvSpPr>
        <p:spPr bwMode="auto">
          <a:xfrm flipH="1">
            <a:off x="219075" y="1371600"/>
            <a:ext cx="3095625" cy="3046413"/>
          </a:xfrm>
          <a:prstGeom prst="rect">
            <a:avLst/>
          </a:prstGeom>
          <a:noFill/>
          <a:ln w="9525">
            <a:noFill/>
            <a:miter lim="800000"/>
            <a:headEnd/>
            <a:tailEnd/>
          </a:ln>
        </p:spPr>
        <p:txBody>
          <a:bodyPr>
            <a:spAutoFit/>
          </a:bodyPr>
          <a:lstStyle/>
          <a:p>
            <a:pPr eaLnBrk="0" hangingPunct="0">
              <a:spcBef>
                <a:spcPct val="50000"/>
              </a:spcBef>
            </a:pPr>
            <a:r>
              <a:rPr kumimoji="1" lang="en-US" sz="3200" b="1" dirty="0">
                <a:solidFill>
                  <a:srgbClr val="FF0000"/>
                </a:solidFill>
              </a:rPr>
              <a:t>2012 Recommended Childhood and Adolescent Immunization Schedule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fr-FR" dirty="0" smtClean="0">
                <a:solidFill>
                  <a:srgbClr val="FF0000"/>
                </a:solidFill>
              </a:rPr>
              <a:t>Vaccine Hesitant Parent Profile</a:t>
            </a:r>
            <a:endParaRPr lang="en-US" dirty="0" smtClean="0">
              <a:solidFill>
                <a:srgbClr val="FF0000"/>
              </a:solidFill>
            </a:endParaRPr>
          </a:p>
        </p:txBody>
      </p:sp>
      <p:sp>
        <p:nvSpPr>
          <p:cNvPr id="8195" name="Content Placeholder 5"/>
          <p:cNvSpPr>
            <a:spLocks noGrp="1"/>
          </p:cNvSpPr>
          <p:nvPr>
            <p:ph idx="1"/>
          </p:nvPr>
        </p:nvSpPr>
        <p:spPr>
          <a:xfrm>
            <a:off x="152400" y="1381125"/>
            <a:ext cx="8543925" cy="5476875"/>
          </a:xfrm>
        </p:spPr>
        <p:txBody>
          <a:bodyPr/>
          <a:lstStyle/>
          <a:p>
            <a:pPr eaLnBrk="1" hangingPunct="1">
              <a:buFontTx/>
              <a:buNone/>
            </a:pPr>
            <a:r>
              <a:rPr lang="en-US" sz="2800" b="1" dirty="0" smtClean="0">
                <a:latin typeface="Arial" pitchFamily="34" charset="0"/>
                <a:cs typeface="Arial" pitchFamily="34" charset="0"/>
              </a:rPr>
              <a:t>Most often, these moms can be defined as: </a:t>
            </a:r>
          </a:p>
          <a:p>
            <a:pPr eaLnBrk="1" hangingPunct="1"/>
            <a:r>
              <a:rPr lang="en-US" sz="2700" dirty="0" smtClean="0">
                <a:latin typeface="Arial" pitchFamily="34" charset="0"/>
                <a:cs typeface="Arial" pitchFamily="34" charset="0"/>
              </a:rPr>
              <a:t>Ages 30-45 </a:t>
            </a:r>
          </a:p>
          <a:p>
            <a:pPr eaLnBrk="1" hangingPunct="1"/>
            <a:r>
              <a:rPr lang="en-US" sz="2700" dirty="0" smtClean="0">
                <a:latin typeface="Arial" pitchFamily="34" charset="0"/>
                <a:cs typeface="Arial" pitchFamily="34" charset="0"/>
              </a:rPr>
              <a:t>College graduates </a:t>
            </a:r>
          </a:p>
          <a:p>
            <a:pPr eaLnBrk="1" hangingPunct="1"/>
            <a:r>
              <a:rPr lang="en-US" sz="2700" dirty="0" smtClean="0">
                <a:latin typeface="Arial" pitchFamily="34" charset="0"/>
                <a:cs typeface="Arial" pitchFamily="34" charset="0"/>
              </a:rPr>
              <a:t>Upper income </a:t>
            </a:r>
          </a:p>
          <a:p>
            <a:pPr eaLnBrk="1" hangingPunct="1"/>
            <a:r>
              <a:rPr lang="en-US" sz="2700" dirty="0" smtClean="0">
                <a:latin typeface="Arial" pitchFamily="34" charset="0"/>
                <a:cs typeface="Arial" pitchFamily="34" charset="0"/>
              </a:rPr>
              <a:t>Planned pregnancy – read all the books! </a:t>
            </a:r>
          </a:p>
          <a:p>
            <a:pPr eaLnBrk="1" hangingPunct="1"/>
            <a:r>
              <a:rPr lang="en-US" sz="2700" dirty="0" smtClean="0">
                <a:latin typeface="Arial" pitchFamily="34" charset="0"/>
                <a:cs typeface="Arial" pitchFamily="34" charset="0"/>
              </a:rPr>
              <a:t>Worried about being a good mom </a:t>
            </a:r>
          </a:p>
          <a:p>
            <a:pPr eaLnBrk="1" hangingPunct="1"/>
            <a:r>
              <a:rPr lang="en-US" sz="2700" dirty="0" smtClean="0">
                <a:latin typeface="Arial" pitchFamily="34" charset="0"/>
                <a:cs typeface="Arial" pitchFamily="34" charset="0"/>
              </a:rPr>
              <a:t>Worried about her children’s progress relative to development stages </a:t>
            </a:r>
          </a:p>
          <a:p>
            <a:pPr eaLnBrk="1" hangingPunct="1"/>
            <a:r>
              <a:rPr lang="en-US" sz="2700" dirty="0" smtClean="0">
                <a:latin typeface="Arial" pitchFamily="34" charset="0"/>
                <a:cs typeface="Arial" pitchFamily="34" charset="0"/>
              </a:rPr>
              <a:t> Engaged in mom groups - PEPS, church, daycare </a:t>
            </a:r>
          </a:p>
          <a:p>
            <a:pPr eaLnBrk="1" hangingPunct="1"/>
            <a:r>
              <a:rPr lang="en-US" sz="2700" dirty="0" smtClean="0">
                <a:latin typeface="Arial" pitchFamily="34" charset="0"/>
                <a:cs typeface="Arial" pitchFamily="34" charset="0"/>
              </a:rPr>
              <a:t> Information seekers </a:t>
            </a:r>
          </a:p>
          <a:p>
            <a:pPr eaLnBrk="1" hangingPunct="1"/>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rgbClr val="FF0000"/>
                </a:solidFill>
              </a:rPr>
              <a:t>Vaccine Hesitant Parents Profile</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Arial" pitchFamily="34" charset="0"/>
                <a:cs typeface="Arial" pitchFamily="34" charset="0"/>
              </a:rPr>
              <a:t> WebMD is the most used and influential website, followed by CDC, AAP, Mayo Clinic, and blogs by other parents</a:t>
            </a:r>
          </a:p>
          <a:p>
            <a:r>
              <a:rPr lang="en-US" dirty="0" smtClean="0">
                <a:latin typeface="Arial" pitchFamily="34" charset="0"/>
                <a:cs typeface="Arial" pitchFamily="34" charset="0"/>
              </a:rPr>
              <a:t> Listens to NPR, watches Oprah, reads parenting magazines, follows the </a:t>
            </a:r>
            <a:r>
              <a:rPr lang="en-US" dirty="0" err="1" smtClean="0">
                <a:latin typeface="Arial" pitchFamily="34" charset="0"/>
                <a:cs typeface="Arial" pitchFamily="34" charset="0"/>
              </a:rPr>
              <a:t>mommyblogs</a:t>
            </a:r>
            <a:r>
              <a:rPr lang="en-US" dirty="0" smtClean="0">
                <a:latin typeface="Arial" pitchFamily="34" charset="0"/>
                <a:cs typeface="Arial" pitchFamily="34" charset="0"/>
              </a:rPr>
              <a:t>, etc. </a:t>
            </a:r>
          </a:p>
          <a:p>
            <a:r>
              <a:rPr lang="en-US" dirty="0" smtClean="0">
                <a:latin typeface="Arial" pitchFamily="34" charset="0"/>
                <a:cs typeface="Arial" pitchFamily="34" charset="0"/>
              </a:rPr>
              <a:t> Risk adverse </a:t>
            </a:r>
          </a:p>
          <a:p>
            <a:r>
              <a:rPr lang="en-US" dirty="0" smtClean="0">
                <a:latin typeface="Arial" pitchFamily="34" charset="0"/>
                <a:cs typeface="Arial" pitchFamily="34" charset="0"/>
              </a:rPr>
              <a:t> Environmentally responsible </a:t>
            </a:r>
          </a:p>
          <a:p>
            <a:r>
              <a:rPr lang="en-US" dirty="0" smtClean="0">
                <a:latin typeface="Arial" pitchFamily="34" charset="0"/>
                <a:cs typeface="Arial" pitchFamily="34" charset="0"/>
              </a:rPr>
              <a:t> Health-conscious </a:t>
            </a:r>
          </a:p>
          <a:p>
            <a:r>
              <a:rPr lang="en-US" dirty="0" smtClean="0">
                <a:latin typeface="Arial" pitchFamily="34" charset="0"/>
                <a:cs typeface="Arial" pitchFamily="34" charset="0"/>
              </a:rPr>
              <a:t> Organic-food-buying </a:t>
            </a:r>
          </a:p>
          <a:p>
            <a:pPr>
              <a:buNone/>
            </a:pPr>
            <a:r>
              <a:rPr lang="en-US" dirty="0" smtClean="0">
                <a:latin typeface="Arial" pitchFamily="34" charset="0"/>
                <a:cs typeface="Arial" pitchFamily="34" charset="0"/>
              </a:rPr>
              <a:t>•      Talks to her family practice doctor – does not always get answers and is probably a bit frustrated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solidFill>
                  <a:srgbClr val="FF0000"/>
                </a:solidFill>
              </a:rPr>
              <a:t>Parents Who Refuse Vaccines</a:t>
            </a:r>
          </a:p>
        </p:txBody>
      </p:sp>
      <p:sp>
        <p:nvSpPr>
          <p:cNvPr id="9219" name="Content Placeholder 2"/>
          <p:cNvSpPr>
            <a:spLocks noGrp="1"/>
          </p:cNvSpPr>
          <p:nvPr>
            <p:ph idx="1"/>
          </p:nvPr>
        </p:nvSpPr>
        <p:spPr/>
        <p:txBody>
          <a:bodyPr/>
          <a:lstStyle/>
          <a:p>
            <a:pPr eaLnBrk="1" hangingPunct="1"/>
            <a:r>
              <a:rPr lang="en-US" dirty="0" smtClean="0">
                <a:latin typeface="Arial" pitchFamily="34" charset="0"/>
              </a:rPr>
              <a:t>Concerns about vaccine safety</a:t>
            </a:r>
          </a:p>
          <a:p>
            <a:pPr lvl="1" eaLnBrk="1" hangingPunct="1"/>
            <a:r>
              <a:rPr lang="en-US" dirty="0" smtClean="0">
                <a:latin typeface="Arial" pitchFamily="34" charset="0"/>
              </a:rPr>
              <a:t>Cause harm	                             	69%</a:t>
            </a:r>
          </a:p>
          <a:p>
            <a:pPr lvl="1" eaLnBrk="1" hangingPunct="1"/>
            <a:r>
              <a:rPr lang="en-US" dirty="0" smtClean="0">
                <a:latin typeface="Arial" pitchFamily="34" charset="0"/>
              </a:rPr>
              <a:t>Overload immune systems	 	49%</a:t>
            </a:r>
          </a:p>
          <a:p>
            <a:pPr lvl="1" eaLnBrk="1" hangingPunct="1">
              <a:buFontTx/>
              <a:buNone/>
            </a:pPr>
            <a:endParaRPr lang="en-US" dirty="0" smtClean="0">
              <a:latin typeface="Arial" pitchFamily="34" charset="0"/>
            </a:endParaRPr>
          </a:p>
          <a:p>
            <a:pPr eaLnBrk="1" hangingPunct="1"/>
            <a:r>
              <a:rPr lang="en-US" dirty="0" smtClean="0">
                <a:latin typeface="Arial" pitchFamily="34" charset="0"/>
              </a:rPr>
              <a:t>Child not at risk for disease	 	37%</a:t>
            </a:r>
          </a:p>
          <a:p>
            <a:pPr eaLnBrk="1" hangingPunct="1">
              <a:buFontTx/>
              <a:buNone/>
            </a:pPr>
            <a:endParaRPr lang="en-US" dirty="0" smtClean="0">
              <a:latin typeface="Arial" pitchFamily="34" charset="0"/>
            </a:endParaRPr>
          </a:p>
          <a:p>
            <a:pPr eaLnBrk="1" hangingPunct="1"/>
            <a:r>
              <a:rPr lang="en-US" dirty="0" smtClean="0">
                <a:latin typeface="Arial" pitchFamily="34" charset="0"/>
              </a:rPr>
              <a:t>Disease not dangerous	        		 21% </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0"/>
            <a:ext cx="8839200" cy="14478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solidFill>
                  <a:srgbClr val="FF0000"/>
                </a:solidFill>
              </a:rPr>
              <a:t>Belief that vaccine-preventable diseases no longer pose any risk</a:t>
            </a:r>
            <a:r>
              <a:rPr lang="en-US" dirty="0" smtClean="0"/>
              <a:t/>
            </a:r>
            <a:br>
              <a:rPr lang="en-US" dirty="0" smtClean="0"/>
            </a:br>
            <a:r>
              <a:rPr lang="en-US" dirty="0" smtClean="0"/>
              <a:t/>
            </a:r>
            <a:br>
              <a:rPr lang="en-US" dirty="0" smtClean="0"/>
            </a:br>
            <a:endParaRPr lang="en-US" dirty="0" smtClean="0"/>
          </a:p>
        </p:txBody>
      </p:sp>
      <p:pic>
        <p:nvPicPr>
          <p:cNvPr id="10243" name="Content Placeholder 3" descr="why%20didnt%20my%20parents.jpg"/>
          <p:cNvPicPr>
            <a:picLocks noGrp="1" noChangeAspect="1"/>
          </p:cNvPicPr>
          <p:nvPr>
            <p:ph idx="1"/>
          </p:nvPr>
        </p:nvPicPr>
        <p:blipFill>
          <a:blip r:embed="rId3" cstate="print"/>
          <a:srcRect/>
          <a:stretch>
            <a:fillRect/>
          </a:stretch>
        </p:blipFill>
        <p:spPr>
          <a:xfrm>
            <a:off x="2654300" y="1533525"/>
            <a:ext cx="3943350" cy="46545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 USE ME 2</Template>
  <TotalTime>199</TotalTime>
  <Words>4996</Words>
  <Application>Microsoft Office PowerPoint</Application>
  <PresentationFormat>On-screen Show (4:3)</PresentationFormat>
  <Paragraphs>481</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template USE ME 2</vt:lpstr>
      <vt:lpstr>Chart</vt:lpstr>
      <vt:lpstr>Slide 1</vt:lpstr>
      <vt:lpstr>How Recommendations and Schedules Are Developed:  ACIP Committee</vt:lpstr>
      <vt:lpstr> Publication of Recommendations           and Schedules</vt:lpstr>
      <vt:lpstr>Recommended Childhood &amp; Adolescent Immunization Schedule - United States</vt:lpstr>
      <vt:lpstr>Slide 5</vt:lpstr>
      <vt:lpstr>Vaccine Hesitant Parent Profile</vt:lpstr>
      <vt:lpstr>Vaccine Hesitant Parents Profile</vt:lpstr>
      <vt:lpstr>Parents Who Refuse Vaccines</vt:lpstr>
      <vt:lpstr>  Belief that vaccine-preventable diseases no longer pose any risk  </vt:lpstr>
      <vt:lpstr>  Doubt about the vaccine safety profile  </vt:lpstr>
      <vt:lpstr>  Belief that multiple vaccines overload the child’s immune system  </vt:lpstr>
      <vt:lpstr>Vaccines over the past 100 years</vt:lpstr>
      <vt:lpstr>Slide 13</vt:lpstr>
      <vt:lpstr>  Belief that certain vaccines have been linked to autism  </vt:lpstr>
      <vt:lpstr>  Belief that certain ingredients (thimerosal and aluminum salts) in vaccines are dangerous  </vt:lpstr>
      <vt:lpstr>Why Parents Change Their Minds</vt:lpstr>
      <vt:lpstr>AAA</vt:lpstr>
      <vt:lpstr> Strategies for Communicating with Vaccine-Hesitant Parents </vt:lpstr>
      <vt:lpstr>  HOW TO COUNSEL THE  VACCINE-HESITANT PARENT  </vt:lpstr>
      <vt:lpstr>HOW TO COUNSEL THE  VACCINE-HESITANT PARENT</vt:lpstr>
      <vt:lpstr>National Immunization Survey  Children 19-35 Months of Age by State </vt:lpstr>
      <vt:lpstr>Slide 22</vt:lpstr>
      <vt:lpstr>Georgia Immunization Study (2011)</vt:lpstr>
      <vt:lpstr>Slide 24</vt:lpstr>
      <vt:lpstr>Slide 25</vt:lpstr>
      <vt:lpstr>Slide 26</vt:lpstr>
      <vt:lpstr>Slide 27</vt:lpstr>
      <vt:lpstr>Slide 28</vt:lpstr>
      <vt:lpstr>Immunization Rate History  National Immunization Survey and Georgia Immunization Study,  2000-2011</vt:lpstr>
      <vt:lpstr>Religious Exemptions by District, 2010</vt:lpstr>
      <vt:lpstr>Slide 31</vt:lpstr>
      <vt:lpstr>Vaccine Adverse Event Reporting System</vt:lpstr>
      <vt:lpstr>National Vaccine Injury Compensation Program (VICP)</vt:lpstr>
      <vt:lpstr>Resources</vt:lpstr>
      <vt:lpstr>http://health.state.ga.us/programs/immunization</vt:lpstr>
    </vt:vector>
  </TitlesOfParts>
  <Company>Georgia Dept of Community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22</cp:revision>
  <dcterms:created xsi:type="dcterms:W3CDTF">2012-06-14T17:04:19Z</dcterms:created>
  <dcterms:modified xsi:type="dcterms:W3CDTF">2013-08-21T20:24:48Z</dcterms:modified>
</cp:coreProperties>
</file>