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83" r:id="rId4"/>
    <p:sldId id="259" r:id="rId5"/>
    <p:sldId id="286" r:id="rId6"/>
    <p:sldId id="284" r:id="rId7"/>
    <p:sldId id="288" r:id="rId8"/>
    <p:sldId id="287" r:id="rId9"/>
    <p:sldId id="263" r:id="rId10"/>
    <p:sldId id="261" r:id="rId11"/>
    <p:sldId id="273" r:id="rId12"/>
    <p:sldId id="274" r:id="rId13"/>
    <p:sldId id="272" r:id="rId14"/>
    <p:sldId id="265" r:id="rId15"/>
    <p:sldId id="271" r:id="rId16"/>
    <p:sldId id="278" r:id="rId17"/>
    <p:sldId id="276" r:id="rId18"/>
    <p:sldId id="275" r:id="rId19"/>
    <p:sldId id="260" r:id="rId20"/>
    <p:sldId id="277" r:id="rId21"/>
    <p:sldId id="280" r:id="rId22"/>
    <p:sldId id="281" r:id="rId23"/>
    <p:sldId id="289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75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CB0FF0-2CA7-464D-A6C5-093271F51D2C}" type="datetimeFigureOut">
              <a:rPr lang="en-US" smtClean="0"/>
              <a:pPr/>
              <a:t>8/27/2015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49C9B3-A749-4028-89FE-981C766458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Varadad.seekbeyond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Bookman Old Style" pitchFamily="18" charset="0"/>
              </a:rPr>
              <a:t>Unique Food for Thought</a:t>
            </a:r>
            <a:endParaRPr lang="en-US" sz="44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0949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Bookman Old Style" pitchFamily="18" charset="0"/>
              </a:rPr>
              <a:t>Varada Divgi MD                                                                   </a:t>
            </a:r>
            <a:r>
              <a:rPr lang="en-US" sz="2800" dirty="0" smtClean="0">
                <a:latin typeface="Bookman Old Style" pitchFamily="18" charset="0"/>
              </a:rPr>
              <a:t>The Mind Gardener</a:t>
            </a:r>
            <a:endParaRPr lang="en-US" sz="28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Bookman Old Style" pitchFamily="18" charset="0"/>
              </a:rPr>
              <a:t>MIND and BODY Connection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 Now is the Golden Era of Research – Reinvention of the facts by the Western World! 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Mindfulness Based Stress Reduction Program (MBSR)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Mindfulness Meditation Retreats are now in style!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> What about the MIND?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>
                <a:latin typeface="Bookman Old Style" pitchFamily="18" charset="0"/>
              </a:rPr>
              <a:t>always active,                                                                                           </a:t>
            </a:r>
            <a:r>
              <a:rPr lang="en-US" sz="2800" dirty="0" smtClean="0">
                <a:latin typeface="Bookman Old Style" pitchFamily="18" charset="0"/>
              </a:rPr>
              <a:t>365 days a year, 24 hours a day,                               60 minutes an hour and 60 seconds a minute,                                                                                     </a:t>
            </a:r>
            <a:r>
              <a:rPr lang="en-US" sz="2800" b="1" dirty="0" smtClean="0">
                <a:latin typeface="Bookman Old Style" pitchFamily="18" charset="0"/>
              </a:rPr>
              <a:t>without</a:t>
            </a:r>
          </a:p>
          <a:p>
            <a:pPr algn="ctr">
              <a:buNone/>
            </a:pPr>
            <a:r>
              <a:rPr lang="en-US" sz="2800" b="1" dirty="0" smtClean="0">
                <a:latin typeface="Bookman Old Style" pitchFamily="18" charset="0"/>
              </a:rPr>
              <a:t>resting</a:t>
            </a:r>
            <a:r>
              <a:rPr lang="en-US" sz="2800" dirty="0" smtClean="0">
                <a:latin typeface="Bookman Old Style" pitchFamily="18" charset="0"/>
              </a:rPr>
              <a:t> for even a flash of second,                                                                        </a:t>
            </a:r>
            <a:r>
              <a:rPr lang="en-US" sz="2800" b="1" dirty="0" smtClean="0">
                <a:latin typeface="Bookman Old Style" pitchFamily="18" charset="0"/>
              </a:rPr>
              <a:t>since our birth! </a:t>
            </a:r>
          </a:p>
          <a:p>
            <a:pPr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Bookman Old Style" pitchFamily="18" charset="0"/>
              </a:rPr>
              <a:t>How does it look?</a:t>
            </a:r>
          </a:p>
          <a:p>
            <a:pPr>
              <a:buNone/>
            </a:pPr>
            <a:endParaRPr lang="en-US" sz="32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Bookman Old Style" pitchFamily="18" charset="0"/>
              </a:rPr>
              <a:t/>
            </a:r>
            <a:br>
              <a:rPr lang="en-US" b="1" dirty="0" smtClean="0">
                <a:latin typeface="Bookman Old Style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/>
            </a:r>
            <a:br>
              <a:rPr lang="en-US" b="1" dirty="0" smtClean="0">
                <a:latin typeface="Bookman Old Style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/>
            </a:r>
            <a:br>
              <a:rPr lang="en-US" b="1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STICK PERSON CONCEPT – </a:t>
            </a:r>
            <a:r>
              <a:rPr lang="en-US" sz="4400" dirty="0" smtClean="0">
                <a:latin typeface="Bookman Old Style" pitchFamily="18" charset="0"/>
              </a:rPr>
              <a:t>You</a:t>
            </a:r>
            <a:br>
              <a:rPr lang="en-US" sz="4400" dirty="0" smtClean="0">
                <a:latin typeface="Bookman Old Style" pitchFamily="18" charset="0"/>
              </a:rPr>
            </a:br>
            <a:r>
              <a:rPr lang="en-US" sz="4400" dirty="0" smtClean="0">
                <a:latin typeface="Bookman Old Style" pitchFamily="18" charset="0"/>
              </a:rPr>
              <a:t/>
            </a:r>
            <a:br>
              <a:rPr lang="en-US" sz="4400" dirty="0" smtClean="0">
                <a:latin typeface="Bookman Old Style" pitchFamily="18" charset="0"/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100" dirty="0" smtClean="0">
                <a:latin typeface="Bookman Old Style" pitchFamily="18" charset="0"/>
              </a:rPr>
              <a:t>             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The Stick Person Concept</a:t>
            </a:r>
            <a:br>
              <a:rPr lang="en-US" b="1" dirty="0" smtClean="0">
                <a:latin typeface="Bookman Old Style" pitchFamily="18" charset="0"/>
              </a:rPr>
            </a:b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6200" dirty="0" smtClean="0"/>
              <a:t> </a:t>
            </a:r>
            <a:r>
              <a:rPr lang="en-US" sz="7200" b="1" dirty="0" smtClean="0">
                <a:latin typeface="Bookman Old Style" pitchFamily="18" charset="0"/>
              </a:rPr>
              <a:t>Five Senses                                           Five Senses +</a:t>
            </a:r>
          </a:p>
          <a:p>
            <a:pPr>
              <a:buNone/>
            </a:pPr>
            <a:r>
              <a:rPr lang="en-US" sz="7200" b="1" dirty="0" smtClean="0">
                <a:latin typeface="Bookman Old Style" pitchFamily="18" charset="0"/>
              </a:rPr>
              <a:t>                                                                  Environmental Factors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b="1" dirty="0" smtClean="0">
                <a:latin typeface="Bookman Old Style" pitchFamily="18" charset="0"/>
              </a:rPr>
              <a:t>   </a:t>
            </a:r>
          </a:p>
          <a:p>
            <a:pPr>
              <a:buNone/>
            </a:pPr>
            <a:r>
              <a:rPr lang="en-US" dirty="0" smtClean="0"/>
              <a:t>                                                   </a:t>
            </a:r>
            <a:endParaRPr lang="en-US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 </a:t>
            </a:r>
          </a:p>
          <a:p>
            <a:pPr>
              <a:buNone/>
            </a:pPr>
            <a:endParaRPr lang="en-US" sz="45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4500" b="1" dirty="0" smtClean="0">
                <a:latin typeface="Bookman Old Style" pitchFamily="18" charset="0"/>
              </a:rPr>
              <a:t>          </a:t>
            </a:r>
          </a:p>
          <a:p>
            <a:pPr>
              <a:buNone/>
            </a:pPr>
            <a:r>
              <a:rPr lang="en-US" sz="4500" b="1" dirty="0" smtClean="0">
                <a:latin typeface="Bookman Old Style" pitchFamily="18" charset="0"/>
              </a:rPr>
              <a:t>           </a:t>
            </a:r>
          </a:p>
          <a:p>
            <a:pPr>
              <a:buNone/>
            </a:pPr>
            <a:endParaRPr lang="en-US" sz="4500" b="1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45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8600" b="1" dirty="0" smtClean="0">
                <a:latin typeface="Bookman Old Style" pitchFamily="18" charset="0"/>
              </a:rPr>
              <a:t>  </a:t>
            </a:r>
          </a:p>
          <a:p>
            <a:pPr>
              <a:buNone/>
            </a:pPr>
            <a:r>
              <a:rPr lang="en-US" sz="6000" dirty="0" smtClean="0"/>
              <a:t>   </a:t>
            </a:r>
          </a:p>
          <a:p>
            <a:pPr>
              <a:buNone/>
            </a:pPr>
            <a:endParaRPr lang="en-US" sz="6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Bookman Old Style" pitchFamily="18" charset="0"/>
              </a:rPr>
              <a:t>      As An ADULT                           As An INFANT</a:t>
            </a:r>
            <a:endParaRPr lang="en-US" sz="9600" b="1" dirty="0"/>
          </a:p>
        </p:txBody>
      </p:sp>
      <p:sp>
        <p:nvSpPr>
          <p:cNvPr id="7" name="Oval 6"/>
          <p:cNvSpPr/>
          <p:nvPr/>
        </p:nvSpPr>
        <p:spPr>
          <a:xfrm>
            <a:off x="1066800" y="2286000"/>
            <a:ext cx="1752600" cy="1676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24000" y="4572000"/>
            <a:ext cx="914400" cy="9906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7" idx="2"/>
            <a:endCxn id="7" idx="6"/>
          </p:cNvCxnSpPr>
          <p:nvPr/>
        </p:nvCxnSpPr>
        <p:spPr>
          <a:xfrm>
            <a:off x="1066800" y="3124200"/>
            <a:ext cx="175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8" idx="1"/>
          </p:cNvCxnSpPr>
          <p:nvPr/>
        </p:nvCxnSpPr>
        <p:spPr>
          <a:xfrm>
            <a:off x="1219200" y="4343400"/>
            <a:ext cx="438711" cy="37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47800" y="55626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09800" y="54864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7"/>
          </p:cNvCxnSpPr>
          <p:nvPr/>
        </p:nvCxnSpPr>
        <p:spPr>
          <a:xfrm flipV="1">
            <a:off x="2304489" y="4343400"/>
            <a:ext cx="438711" cy="37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81200" y="39624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43000" y="2514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CONSCIOUS MIND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14400" y="3200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SUBCONSCIOUS     MIND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600200" y="4876800"/>
            <a:ext cx="72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BODY</a:t>
            </a:r>
            <a:endParaRPr lang="en-US" b="1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533400" y="1447800"/>
            <a:ext cx="990600" cy="685800"/>
          </a:xfrm>
          <a:prstGeom prst="lightningBol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295400" y="1828800"/>
            <a:ext cx="3810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524000" y="1752600"/>
            <a:ext cx="2286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676400" y="1752600"/>
            <a:ext cx="1905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981200" y="17526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7" idx="0"/>
          </p:cNvCxnSpPr>
          <p:nvPr/>
        </p:nvCxnSpPr>
        <p:spPr>
          <a:xfrm>
            <a:off x="1828800" y="1752600"/>
            <a:ext cx="114300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utoShape 2"/>
          <p:cNvSpPr>
            <a:spLocks noChangeArrowheads="1"/>
          </p:cNvSpPr>
          <p:nvPr/>
        </p:nvSpPr>
        <p:spPr bwMode="auto">
          <a:xfrm>
            <a:off x="4648200" y="1752600"/>
            <a:ext cx="1143000" cy="990600"/>
          </a:xfrm>
          <a:prstGeom prst="lightningBol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1" name="Arc 70"/>
          <p:cNvSpPr/>
          <p:nvPr/>
        </p:nvSpPr>
        <p:spPr>
          <a:xfrm>
            <a:off x="6172200" y="2743200"/>
            <a:ext cx="1752600" cy="1219200"/>
          </a:xfrm>
          <a:prstGeom prst="arc">
            <a:avLst>
              <a:gd name="adj1" fmla="val 20860307"/>
              <a:gd name="adj2" fmla="val 11591886"/>
            </a:avLst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019800" y="3200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SUBCONSCIOUS     MIND</a:t>
            </a:r>
            <a:endParaRPr lang="en-US" dirty="0"/>
          </a:p>
        </p:txBody>
      </p:sp>
      <p:sp>
        <p:nvSpPr>
          <p:cNvPr id="74" name="Circular Arrow 73"/>
          <p:cNvSpPr/>
          <p:nvPr/>
        </p:nvSpPr>
        <p:spPr>
          <a:xfrm>
            <a:off x="5486400" y="2667000"/>
            <a:ext cx="978408" cy="978408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Circular Arrow 75"/>
          <p:cNvSpPr/>
          <p:nvPr/>
        </p:nvSpPr>
        <p:spPr>
          <a:xfrm>
            <a:off x="6477000" y="2438400"/>
            <a:ext cx="978408" cy="978408"/>
          </a:xfrm>
          <a:prstGeom prst="circularArrow">
            <a:avLst/>
          </a:prstGeom>
          <a:solidFill>
            <a:srgbClr val="FFFF00"/>
          </a:solidFill>
          <a:scene3d>
            <a:camera prst="orthographicFront">
              <a:rot lat="0" lon="0" rev="17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Circular Arrow 76"/>
          <p:cNvSpPr/>
          <p:nvPr/>
        </p:nvSpPr>
        <p:spPr>
          <a:xfrm>
            <a:off x="7010400" y="2514600"/>
            <a:ext cx="978408" cy="749808"/>
          </a:xfrm>
          <a:prstGeom prst="circularArrow">
            <a:avLst/>
          </a:prstGeom>
          <a:solidFill>
            <a:srgbClr val="FFFF00"/>
          </a:solidFill>
          <a:scene3d>
            <a:camera prst="orthographicFront">
              <a:rot lat="0" lon="0" rev="17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629400" y="4343400"/>
            <a:ext cx="9144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7315200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6781801" y="5181600"/>
            <a:ext cx="152399" cy="275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78" idx="1"/>
          </p:cNvCxnSpPr>
          <p:nvPr/>
        </p:nvCxnSpPr>
        <p:spPr>
          <a:xfrm>
            <a:off x="6477000" y="4191000"/>
            <a:ext cx="286311" cy="275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391400" y="41910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78" idx="0"/>
          </p:cNvCxnSpPr>
          <p:nvPr/>
        </p:nvCxnSpPr>
        <p:spPr>
          <a:xfrm>
            <a:off x="7086600" y="3962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flipH="1">
            <a:off x="6477000" y="4572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BODY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1143000" y="3124200"/>
            <a:ext cx="1676400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48400" y="24384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00800" y="25146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553200" y="25146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05600" y="25146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81800" y="2438400"/>
            <a:ext cx="152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743200" y="5334000"/>
            <a:ext cx="3657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ookman Old Style" pitchFamily="18" charset="0"/>
              </a:rPr>
              <a:t>Formation of</a:t>
            </a:r>
            <a:r>
              <a:rPr lang="en-US" b="1" dirty="0" smtClean="0">
                <a:solidFill>
                  <a:srgbClr val="FFFF00"/>
                </a:solidFill>
                <a:latin typeface="Bookman Old Style" pitchFamily="18" charset="0"/>
              </a:rPr>
              <a:t> PARADIGMS </a:t>
            </a:r>
            <a:r>
              <a:rPr lang="en-US" b="1" dirty="0" smtClean="0">
                <a:latin typeface="Bookman Old Style" pitchFamily="18" charset="0"/>
              </a:rPr>
              <a:t>our </a:t>
            </a:r>
            <a:r>
              <a:rPr lang="en-US" b="1" dirty="0" smtClean="0">
                <a:solidFill>
                  <a:srgbClr val="FFFF00"/>
                </a:solidFill>
                <a:latin typeface="Bookman Old Style" pitchFamily="18" charset="0"/>
              </a:rPr>
              <a:t>DEFAULT SETTING</a:t>
            </a:r>
            <a:endParaRPr lang="en-US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Our MIND                                                  Only the  Questions Arise!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What do we know?</a:t>
            </a:r>
          </a:p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Where is it?</a:t>
            </a:r>
          </a:p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How does it work?</a:t>
            </a:r>
          </a:p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What does it need?</a:t>
            </a:r>
          </a:p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What can help or hurt?</a:t>
            </a:r>
          </a:p>
          <a:p>
            <a:pPr algn="ctr"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What can we do?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Mental Muscles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28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</a:rPr>
              <a:t>1. Will                      2. Reasoning</a:t>
            </a:r>
          </a:p>
          <a:p>
            <a:pPr algn="ctr">
              <a:buNone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3. Memory                4. Imagination</a:t>
            </a:r>
          </a:p>
          <a:p>
            <a:pPr algn="ctr">
              <a:buFont typeface="Wingdings" pitchFamily="2" charset="2"/>
              <a:buChar char="v"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5. Perception            6. Intuition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What Can We Feed Our Mind?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en-US" sz="32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200" b="1" dirty="0" smtClean="0">
                <a:latin typeface="Bookman Old Style" pitchFamily="18" charset="0"/>
              </a:rPr>
              <a:t>Unique Diet for </a:t>
            </a:r>
          </a:p>
          <a:p>
            <a:pPr>
              <a:buNone/>
            </a:pPr>
            <a:endParaRPr lang="en-US" sz="32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200" b="1" dirty="0" smtClean="0">
                <a:latin typeface="Bookman Old Style" pitchFamily="18" charset="0"/>
              </a:rPr>
              <a:t>        Adults </a:t>
            </a:r>
          </a:p>
          <a:p>
            <a:pPr>
              <a:buNone/>
            </a:pPr>
            <a:endParaRPr lang="en-US" sz="32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200" b="1" dirty="0" smtClean="0">
                <a:latin typeface="Bookman Old Style" pitchFamily="18" charset="0"/>
              </a:rPr>
              <a:t>        Children</a:t>
            </a:r>
          </a:p>
          <a:p>
            <a:pPr>
              <a:buNone/>
            </a:pPr>
            <a:endParaRPr lang="en-US" sz="3200" b="1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atin typeface="Bookman Old Style" pitchFamily="18" charset="0"/>
              </a:rPr>
              <a:t>NO LIMITS on the SERVINGS,                                           More the BETTER</a:t>
            </a:r>
          </a:p>
          <a:p>
            <a:pPr algn="ctr">
              <a:buNone/>
            </a:pPr>
            <a:endParaRPr lang="en-US" dirty="0">
              <a:latin typeface="Bookman Old Style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/>
                <a:latin typeface="Bookman Old Style" pitchFamily="18" charset="0"/>
              </a:rPr>
              <a:t>FOOD TRIANGLE for MIND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11" name="Flowchart: Extract 10"/>
          <p:cNvSpPr/>
          <p:nvPr/>
        </p:nvSpPr>
        <p:spPr>
          <a:xfrm>
            <a:off x="2514600" y="2057400"/>
            <a:ext cx="4800600" cy="4191000"/>
          </a:xfrm>
          <a:prstGeom prst="flowChartExtract">
            <a:avLst/>
          </a:prstGeom>
          <a:solidFill>
            <a:srgbClr val="00B050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971800" y="51816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4953000"/>
            <a:ext cx="33528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Bookman Old Style" pitchFamily="18" charset="0"/>
              </a:rPr>
              <a:t>SAFETY &amp; STRUCTURE</a:t>
            </a:r>
            <a:endParaRPr lang="en-US" sz="2000" b="1" i="1" dirty="0">
              <a:latin typeface="Bookman Old Style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71800" y="5410200"/>
            <a:ext cx="38862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  <a:latin typeface="Bookman Old Style" pitchFamily="18" charset="0"/>
              </a:rPr>
              <a:t>UNCONDITIONAL   LOVE</a:t>
            </a:r>
          </a:p>
          <a:p>
            <a:pPr algn="ctr"/>
            <a:r>
              <a:rPr lang="en-US" sz="2000" b="1" i="1" dirty="0" smtClean="0">
                <a:solidFill>
                  <a:schemeClr val="bg1"/>
                </a:solidFill>
                <a:latin typeface="Bookman Old Style" pitchFamily="18" charset="0"/>
              </a:rPr>
              <a:t> in the ENVIRONMENT</a:t>
            </a:r>
            <a:endParaRPr lang="en-US" sz="20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05200" y="4419601"/>
            <a:ext cx="2895600" cy="461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Bookman Old Style" pitchFamily="18" charset="0"/>
              </a:rPr>
              <a:t>CREATIVE  PLAY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6200" y="3886200"/>
            <a:ext cx="21336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Bookman Old Style" pitchFamily="18" charset="0"/>
              </a:rPr>
              <a:t>VALUES</a:t>
            </a:r>
            <a:endParaRPr lang="en-US" sz="2400" b="1" i="1" dirty="0">
              <a:latin typeface="Bookman Old Style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33528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TRUST</a:t>
            </a:r>
            <a:endParaRPr lang="en-US" sz="24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19600" y="2895600"/>
            <a:ext cx="990600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Bookman Old Style" pitchFamily="18" charset="0"/>
              </a:rPr>
              <a:t>HOPE</a:t>
            </a:r>
            <a:endParaRPr lang="en-US" sz="2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Unique Diet Suggestions  for ADULTS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Start our day with </a:t>
            </a:r>
            <a:r>
              <a:rPr lang="en-US" b="1" dirty="0" smtClean="0">
                <a:latin typeface="Bookman Old Style" pitchFamily="18" charset="0"/>
              </a:rPr>
              <a:t>POSITVE THOUGHT for the day</a:t>
            </a:r>
            <a:r>
              <a:rPr lang="en-US" dirty="0" smtClean="0">
                <a:latin typeface="Bookman Old Style" pitchFamily="18" charset="0"/>
              </a:rPr>
              <a:t> and see how we can use it during our day.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NOTICE</a:t>
            </a:r>
            <a:r>
              <a:rPr lang="en-US" dirty="0" smtClean="0">
                <a:latin typeface="Bookman Old Style" pitchFamily="18" charset="0"/>
              </a:rPr>
              <a:t> what we are noticing and develop our awareness about what we say, feel, think and do or avoid doing.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Develop a habit of </a:t>
            </a:r>
            <a:r>
              <a:rPr lang="en-US" b="1" dirty="0" smtClean="0">
                <a:latin typeface="Bookman Old Style" pitchFamily="18" charset="0"/>
              </a:rPr>
              <a:t>PRIORITISING</a:t>
            </a:r>
            <a:r>
              <a:rPr lang="en-US" dirty="0" smtClean="0">
                <a:latin typeface="Bookman Old Style" pitchFamily="18" charset="0"/>
              </a:rPr>
              <a:t> our actions for the day.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ELIMINATE NEGATIVE </a:t>
            </a:r>
            <a:r>
              <a:rPr lang="en-US" dirty="0" smtClean="0">
                <a:latin typeface="Bookman Old Style" pitchFamily="18" charset="0"/>
              </a:rPr>
              <a:t>words from our vocabulary as we eliminate or curb the intake of salt or sugar.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b="1" dirty="0" smtClean="0">
                <a:latin typeface="Bookman Old Style" pitchFamily="18" charset="0"/>
              </a:rPr>
              <a:t>LIVE in the PRESENT MOMENT </a:t>
            </a:r>
            <a:r>
              <a:rPr lang="en-US" dirty="0" smtClean="0">
                <a:latin typeface="Bookman Old Style" pitchFamily="18" charset="0"/>
              </a:rPr>
              <a:t>– NOW!                                               Children only know that. Focus on how we can enjoy that moment fully. Not let past or future interfere.</a:t>
            </a:r>
          </a:p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Unique Diet Suggestions  for ADULTS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When facing any challenge, </a:t>
            </a:r>
            <a:r>
              <a:rPr lang="en-US" b="1" dirty="0" smtClean="0">
                <a:latin typeface="Bookman Old Style" pitchFamily="18" charset="0"/>
              </a:rPr>
              <a:t>focus our attention and efforts in problem solving</a:t>
            </a:r>
            <a:r>
              <a:rPr lang="en-US" dirty="0" smtClean="0">
                <a:latin typeface="Bookman Old Style" pitchFamily="18" charset="0"/>
              </a:rPr>
              <a:t> it rather than worrying about it.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Meditate or take a </a:t>
            </a:r>
            <a:r>
              <a:rPr lang="en-US" b="1" dirty="0" smtClean="0">
                <a:latin typeface="Bookman Old Style" pitchFamily="18" charset="0"/>
              </a:rPr>
              <a:t>“QUIET BREAK” </a:t>
            </a:r>
            <a:r>
              <a:rPr lang="en-US" dirty="0" smtClean="0">
                <a:latin typeface="Bookman Old Style" pitchFamily="18" charset="0"/>
              </a:rPr>
              <a:t>for 20-30 minutes a day. Deep breathing on the break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Develop </a:t>
            </a:r>
            <a:r>
              <a:rPr lang="en-US" b="1" dirty="0" smtClean="0">
                <a:latin typeface="Bookman Old Style" pitchFamily="18" charset="0"/>
              </a:rPr>
              <a:t>a HOBBY </a:t>
            </a:r>
            <a:r>
              <a:rPr lang="en-US" dirty="0" smtClean="0">
                <a:latin typeface="Bookman Old Style" pitchFamily="18" charset="0"/>
              </a:rPr>
              <a:t>and give it all we have.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Enjoy at least 7-8 hours of </a:t>
            </a:r>
            <a:r>
              <a:rPr lang="en-US" b="1" dirty="0" smtClean="0">
                <a:latin typeface="Bookman Old Style" pitchFamily="18" charset="0"/>
              </a:rPr>
              <a:t>good sleep, healthy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b="1" dirty="0" smtClean="0">
                <a:latin typeface="Bookman Old Style" pitchFamily="18" charset="0"/>
              </a:rPr>
              <a:t>diet, plenty of water and regular exercise.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Unique Diet Suggestions  for Young Children</a:t>
            </a:r>
            <a:endParaRPr lang="en-US" sz="40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endParaRPr lang="en-US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20840"/>
            <a:ext cx="8915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Meet their </a:t>
            </a:r>
            <a:r>
              <a:rPr lang="en-US" sz="2800" b="1" dirty="0" smtClean="0">
                <a:latin typeface="Bookman Old Style" pitchFamily="18" charset="0"/>
              </a:rPr>
              <a:t>BASIC NEEDS </a:t>
            </a:r>
            <a:r>
              <a:rPr lang="en-US" sz="2800" dirty="0" smtClean="0">
                <a:latin typeface="Bookman Old Style" pitchFamily="18" charset="0"/>
              </a:rPr>
              <a:t>of timely meals, enough   water, regular sleep and cleanliness.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Have a </a:t>
            </a:r>
            <a:r>
              <a:rPr lang="en-US" sz="2800" b="1" dirty="0" smtClean="0">
                <a:latin typeface="Bookman Old Style" pitchFamily="18" charset="0"/>
              </a:rPr>
              <a:t>regular enjoyable family time </a:t>
            </a:r>
            <a:r>
              <a:rPr lang="en-US" sz="2800" dirty="0" smtClean="0">
                <a:latin typeface="Bookman Old Style" pitchFamily="18" charset="0"/>
              </a:rPr>
              <a:t>together besides the mealtime.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Create a </a:t>
            </a:r>
            <a:r>
              <a:rPr lang="en-US" sz="2800" b="1" dirty="0" smtClean="0">
                <a:latin typeface="Bookman Old Style" pitchFamily="18" charset="0"/>
              </a:rPr>
              <a:t>SAFE PLACE </a:t>
            </a:r>
            <a:r>
              <a:rPr lang="en-US" sz="2800" dirty="0" smtClean="0">
                <a:latin typeface="Bookman Old Style" pitchFamily="18" charset="0"/>
              </a:rPr>
              <a:t>for them where they can do what they need to express themselves without any judgment, creating guilt or shame.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atin typeface="Bookman Old Style" pitchFamily="18" charset="0"/>
              </a:rPr>
              <a:t>Notice </a:t>
            </a:r>
            <a:r>
              <a:rPr lang="en-US" sz="2800" dirty="0" smtClean="0">
                <a:latin typeface="Bookman Old Style" pitchFamily="18" charset="0"/>
              </a:rPr>
              <a:t>their strengths and vulnerabilities, likes and dislikes and encourage them.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b="1" dirty="0" smtClean="0">
                <a:latin typeface="Bookman Old Style" pitchFamily="18" charset="0"/>
              </a:rPr>
              <a:t>GUIDE</a:t>
            </a:r>
            <a:r>
              <a:rPr lang="en-US" sz="2800" dirty="0" smtClean="0">
                <a:latin typeface="Bookman Old Style" pitchFamily="18" charset="0"/>
              </a:rPr>
              <a:t> them to </a:t>
            </a:r>
            <a:r>
              <a:rPr lang="en-US" sz="2800" b="1" dirty="0" smtClean="0">
                <a:latin typeface="Bookman Old Style" pitchFamily="18" charset="0"/>
              </a:rPr>
              <a:t>enjoy the Nature </a:t>
            </a:r>
            <a:r>
              <a:rPr lang="en-US" sz="2800" dirty="0" smtClean="0">
                <a:latin typeface="Bookman Old Style" pitchFamily="18" charset="0"/>
              </a:rPr>
              <a:t>and develop the power of observation.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Bookman Old Style" pitchFamily="18" charset="0"/>
              </a:rPr>
              <a:t/>
            </a:r>
            <a:br>
              <a:rPr lang="en-US" sz="4400" dirty="0" smtClean="0">
                <a:latin typeface="Bookman Old Style" pitchFamily="18" charset="0"/>
              </a:rPr>
            </a:br>
            <a:r>
              <a:rPr lang="en-US" sz="4400" dirty="0" smtClean="0">
                <a:latin typeface="Bookman Old Style" pitchFamily="18" charset="0"/>
              </a:rPr>
              <a:t>     </a:t>
            </a:r>
            <a:r>
              <a:rPr lang="en-US" sz="4400" b="1" dirty="0" smtClean="0">
                <a:latin typeface="Bookman Old Style" pitchFamily="18" charset="0"/>
              </a:rPr>
              <a:t>on PREVENTION</a:t>
            </a:r>
            <a:endParaRPr lang="en-US" sz="44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“</a:t>
            </a:r>
            <a:r>
              <a:rPr lang="en-US" sz="3200" b="1" dirty="0" smtClean="0">
                <a:latin typeface="Bookman Old Style" pitchFamily="18" charset="0"/>
              </a:rPr>
              <a:t>Encouragement</a:t>
            </a:r>
            <a:r>
              <a:rPr lang="en-US" sz="3200" dirty="0" smtClean="0">
                <a:latin typeface="Bookman Old Style" pitchFamily="18" charset="0"/>
              </a:rPr>
              <a:t> to all women is -   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let us try to </a:t>
            </a:r>
            <a:r>
              <a:rPr lang="en-US" sz="3200" b="1" dirty="0" smtClean="0">
                <a:latin typeface="Bookman Old Style" pitchFamily="18" charset="0"/>
              </a:rPr>
              <a:t>offer help before </a:t>
            </a:r>
            <a:r>
              <a:rPr lang="en-US" sz="3200" dirty="0" smtClean="0">
                <a:latin typeface="Bookman Old Style" pitchFamily="18" charset="0"/>
              </a:rPr>
              <a:t>we have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to offer therapy. That is to say, let's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see if we can't prevent being ill by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trying to </a:t>
            </a:r>
            <a:r>
              <a:rPr lang="en-US" sz="3200" b="1" dirty="0" smtClean="0">
                <a:latin typeface="Bookman Old Style" pitchFamily="18" charset="0"/>
              </a:rPr>
              <a:t>offer a love of prevention</a:t>
            </a:r>
            <a:r>
              <a:rPr lang="en-US" sz="3200" dirty="0" smtClean="0"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before illness.”</a:t>
            </a:r>
          </a:p>
          <a:p>
            <a:pPr>
              <a:buNone/>
            </a:pPr>
            <a:endParaRPr lang="en-US" sz="3200" dirty="0" smtClean="0">
              <a:latin typeface="Bookman Old Style" pitchFamily="18" charset="0"/>
            </a:endParaRPr>
          </a:p>
        </p:txBody>
      </p:sp>
      <p:pic>
        <p:nvPicPr>
          <p:cNvPr id="25602" name="Picture 2" descr="http://a.abcnews.com/images/Entertainment/AP_maya_angelou_wy_140528_16x9_9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228600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Unique Diet Suggestions  for Young Children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ENCOURAGE</a:t>
            </a:r>
            <a:r>
              <a:rPr lang="en-US" dirty="0" smtClean="0">
                <a:latin typeface="Bookman Old Style" pitchFamily="18" charset="0"/>
              </a:rPr>
              <a:t> activities like music, dancing, reading, drawing, listening, swimming, etc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 AVOID NEGATIVE </a:t>
            </a:r>
            <a:r>
              <a:rPr lang="en-US" dirty="0" smtClean="0">
                <a:latin typeface="Bookman Old Style" pitchFamily="18" charset="0"/>
              </a:rPr>
              <a:t>media bombardment that goes on all day!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READ POSITIVE STORIES </a:t>
            </a:r>
            <a:r>
              <a:rPr lang="en-US" dirty="0" smtClean="0">
                <a:latin typeface="Bookman Old Style" pitchFamily="18" charset="0"/>
              </a:rPr>
              <a:t>and also ones with vivid imaginations.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Have </a:t>
            </a:r>
            <a:r>
              <a:rPr lang="en-US" b="1" dirty="0" smtClean="0">
                <a:latin typeface="Bookman Old Style" pitchFamily="18" charset="0"/>
              </a:rPr>
              <a:t>CLEAR BOUNDARIES </a:t>
            </a:r>
            <a:r>
              <a:rPr lang="en-US" dirty="0" smtClean="0">
                <a:latin typeface="Bookman Old Style" pitchFamily="18" charset="0"/>
              </a:rPr>
              <a:t>about good/bad, help /hurt, play / fight, acceptable /unacceptable …. 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Have a </a:t>
            </a:r>
            <a:r>
              <a:rPr lang="en-US" b="1" dirty="0" smtClean="0">
                <a:latin typeface="Bookman Old Style" pitchFamily="18" charset="0"/>
              </a:rPr>
              <a:t>clear BEDTIME ROUTINE </a:t>
            </a:r>
            <a:r>
              <a:rPr lang="en-US" dirty="0" smtClean="0">
                <a:latin typeface="Bookman Old Style" pitchFamily="18" charset="0"/>
              </a:rPr>
              <a:t>so that they can fall asleep happy and wake up happy.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ENCOURAGE</a:t>
            </a:r>
            <a:r>
              <a:rPr lang="en-US" dirty="0" smtClean="0">
                <a:latin typeface="Bookman Old Style" pitchFamily="18" charset="0"/>
              </a:rPr>
              <a:t> them to explore their ideas, dreams, hobbies.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Includes Six </a:t>
            </a:r>
            <a:r>
              <a:rPr lang="en-US" dirty="0">
                <a:latin typeface="Bookman Old Style" pitchFamily="18" charset="0"/>
              </a:rPr>
              <a:t>Sessions –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1. Overview of “FILL THAT CUP” </a:t>
            </a: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2. </a:t>
            </a:r>
            <a:r>
              <a:rPr lang="en-US" dirty="0" smtClean="0">
                <a:latin typeface="Bookman Old Style" pitchFamily="18" charset="0"/>
              </a:rPr>
              <a:t>Clarify </a:t>
            </a:r>
            <a:r>
              <a:rPr lang="en-US" dirty="0">
                <a:latin typeface="Bookman Old Style" pitchFamily="18" charset="0"/>
              </a:rPr>
              <a:t>“THAT” </a:t>
            </a:r>
            <a:endParaRPr lang="en-US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3. Explore </a:t>
            </a:r>
            <a:r>
              <a:rPr lang="en-US" dirty="0">
                <a:latin typeface="Bookman Old Style" pitchFamily="18" charset="0"/>
              </a:rPr>
              <a:t>the “CUP” </a:t>
            </a:r>
            <a:endParaRPr lang="en-US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4. Glimpse of Child’s Developmental Milestones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5. Dissect “FILL” – Why, How and with WHAT</a:t>
            </a:r>
            <a:endParaRPr lang="en-US" dirty="0">
              <a:latin typeface="Bookman Old Style" pitchFamily="18" charset="0"/>
            </a:endParaRPr>
          </a:p>
          <a:p>
            <a:pPr>
              <a:buNone/>
            </a:pPr>
            <a:r>
              <a:rPr lang="en-US" dirty="0">
                <a:latin typeface="Bookman Old Style" pitchFamily="18" charset="0"/>
              </a:rPr>
              <a:t>6</a:t>
            </a:r>
            <a:r>
              <a:rPr lang="en-US" dirty="0" smtClean="0">
                <a:latin typeface="Bookman Old Style" pitchFamily="18" charset="0"/>
              </a:rPr>
              <a:t>. </a:t>
            </a:r>
            <a:r>
              <a:rPr lang="en-US" dirty="0">
                <a:latin typeface="Bookman Old Style" pitchFamily="18" charset="0"/>
              </a:rPr>
              <a:t>CELEBRATE and Enjoy Our Discovery, Our Journey of Awareness. </a:t>
            </a:r>
          </a:p>
          <a:p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atin typeface="Bookman Old Style" pitchFamily="18" charset="0"/>
              </a:rPr>
              <a:t>“FILL THAT CUP” PROGRAM</a:t>
            </a:r>
            <a:r>
              <a:rPr lang="en-US" sz="2700" b="1" dirty="0" smtClean="0">
                <a:latin typeface="Bookman Old Style" pitchFamily="18" charset="0"/>
              </a:rPr>
              <a:t/>
            </a:r>
            <a:br>
              <a:rPr lang="en-US" sz="2700" b="1" dirty="0" smtClean="0">
                <a:latin typeface="Bookman Old Style" pitchFamily="18" charset="0"/>
              </a:rPr>
            </a:br>
            <a:r>
              <a:rPr lang="en-US" sz="2700" b="1" i="1" dirty="0" smtClean="0">
                <a:latin typeface="Bookman Old Style" pitchFamily="18" charset="0"/>
              </a:rPr>
              <a:t>Positive Nurturing Raises Extraordinary Children!</a:t>
            </a:r>
            <a:endParaRPr lang="en-US" sz="27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743200" y="1595438"/>
            <a:ext cx="3505200" cy="3433762"/>
          </a:xfrm>
          <a:prstGeom prst="rect">
            <a:avLst/>
          </a:prstGeom>
          <a:solidFill>
            <a:srgbClr val="FF7C8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Just One Request!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Enjoy Every Opportunity to</a:t>
            </a: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 Enjoy Your Children by Being </a:t>
            </a: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100% Present to them,</a:t>
            </a: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 Every time, Anytime!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Go Have FUN!</a:t>
            </a:r>
            <a:endParaRPr lang="en-US" sz="36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>
                <a:latin typeface="Bookman Old Style" pitchFamily="18" charset="0"/>
              </a:rPr>
              <a:t>Varada Divgi MD</a:t>
            </a:r>
          </a:p>
          <a:p>
            <a:pPr algn="ctr">
              <a:buNone/>
            </a:pPr>
            <a:r>
              <a:rPr lang="en-US" sz="3200" b="1" dirty="0" smtClean="0">
                <a:latin typeface="Bookman Old Style" pitchFamily="18" charset="0"/>
              </a:rPr>
              <a:t>The Mind Gardener</a:t>
            </a:r>
          </a:p>
          <a:p>
            <a:pPr algn="ctr">
              <a:buNone/>
            </a:pPr>
            <a:endParaRPr lang="en-US" sz="32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Bookman Old Style" pitchFamily="18" charset="0"/>
              </a:rPr>
              <a:t>Contact </a:t>
            </a:r>
          </a:p>
          <a:p>
            <a:pPr algn="ctr">
              <a:buNone/>
            </a:pPr>
            <a:r>
              <a:rPr lang="en-US" sz="2800" b="1" dirty="0" smtClean="0">
                <a:latin typeface="Bookman Old Style" pitchFamily="18" charset="0"/>
              </a:rPr>
              <a:t>Email – </a:t>
            </a:r>
            <a:r>
              <a:rPr lang="en-US" sz="2800" b="1" dirty="0" smtClean="0">
                <a:latin typeface="Bookman Old Style" pitchFamily="18" charset="0"/>
                <a:hlinkClick r:id="rId2"/>
              </a:rPr>
              <a:t>Varadad.seekbeyond@gmail.com</a:t>
            </a:r>
            <a:endParaRPr lang="en-US" sz="28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Bookman Old Style" pitchFamily="18" charset="0"/>
              </a:rPr>
              <a:t>Tel # 01 404 304 2168</a:t>
            </a:r>
            <a:endParaRPr lang="en-US" sz="2800" b="1" dirty="0">
              <a:latin typeface="Bookman Old Style" pitchFamily="18" charset="0"/>
            </a:endParaRPr>
          </a:p>
        </p:txBody>
      </p:sp>
      <p:pic>
        <p:nvPicPr>
          <p:cNvPr id="29697" name="Picture 1" descr="C:\Users\divgi\Documents\Notes to The Grandchildren\Publishing\PastedGraphic-With MY Hand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676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Bookman Old Style" pitchFamily="18" charset="0"/>
              </a:rPr>
              <a:t>My “Inner Child” Saddens when I encounter  Two Things:</a:t>
            </a:r>
            <a:br>
              <a:rPr lang="en-US" sz="3600" b="1" dirty="0" smtClean="0">
                <a:latin typeface="Bookman Old Style" pitchFamily="18" charset="0"/>
              </a:rPr>
            </a:br>
            <a:endParaRPr lang="en-US" sz="3600" b="1" dirty="0">
              <a:latin typeface="Bookman Old Styl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dirty="0" smtClean="0">
              <a:latin typeface="Bookman Old Style" pitchFamily="18" charset="0"/>
            </a:endParaRPr>
          </a:p>
          <a:p>
            <a:pPr algn="ctr">
              <a:buFont typeface="Wingdings" pitchFamily="2" charset="2"/>
              <a:buChar char="v"/>
            </a:pPr>
            <a:endParaRPr lang="en-US" sz="3200" dirty="0" smtClean="0">
              <a:latin typeface="Bookman Old Style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Childhood Obesity</a:t>
            </a:r>
          </a:p>
          <a:p>
            <a:pPr algn="ctr">
              <a:buFont typeface="Wingdings" pitchFamily="2" charset="2"/>
              <a:buChar char="v"/>
            </a:pPr>
            <a:endParaRPr lang="en-US" sz="3200" dirty="0" smtClean="0">
              <a:latin typeface="Bookman Old Style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Mental Health Disorders particularly in Children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Bookman Old Style" pitchFamily="18" charset="0"/>
              </a:rPr>
              <a:t>Obesity Facts</a:t>
            </a:r>
            <a:endParaRPr lang="en-US" sz="44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2-19 year olds: </a:t>
            </a:r>
            <a:r>
              <a:rPr lang="en-US" b="1" dirty="0" smtClean="0">
                <a:latin typeface="Bookman Old Style" pitchFamily="18" charset="0"/>
              </a:rPr>
              <a:t>17% (or 12.7 million)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</a:rPr>
              <a:t>2 to 5 years olds: </a:t>
            </a:r>
            <a:r>
              <a:rPr lang="en-US" dirty="0" smtClean="0">
                <a:latin typeface="Bookman Old Style" pitchFamily="18" charset="0"/>
              </a:rPr>
              <a:t>13.9% (2003-2004)       to</a:t>
            </a:r>
          </a:p>
          <a:p>
            <a:pPr>
              <a:buNone/>
            </a:pPr>
            <a:r>
              <a:rPr lang="en-US" b="1" dirty="0" smtClean="0">
                <a:latin typeface="Bookman Old Style" pitchFamily="18" charset="0"/>
              </a:rPr>
              <a:t>                                8.4% </a:t>
            </a:r>
            <a:r>
              <a:rPr lang="en-US" dirty="0" smtClean="0">
                <a:latin typeface="Bookman Old Style" pitchFamily="18" charset="0"/>
              </a:rPr>
              <a:t>  (2011-2012).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6- to 11-year-olds: 17.7% of and  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12- to 19-year-olds: </a:t>
            </a:r>
            <a:r>
              <a:rPr lang="en-US" b="1" dirty="0" smtClean="0">
                <a:latin typeface="Bookman Old Style" pitchFamily="18" charset="0"/>
              </a:rPr>
              <a:t>20.5%        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    </a:t>
            </a:r>
          </a:p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    CDC - Prevalence Data 2011-2012                                                                 Division of Nutrition, Physical Activity, and Obesity, </a:t>
            </a:r>
            <a:endParaRPr lang="en-US" sz="2000" dirty="0">
              <a:latin typeface="Bookman Old Style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705600" y="2057400"/>
            <a:ext cx="381000" cy="609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57200"/>
            <a:ext cx="1981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1 in 5 American children have mental disorder</a:t>
            </a:r>
          </a:p>
          <a:p>
            <a:endParaRPr lang="en-US" sz="2800" dirty="0"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en-US" sz="2800" dirty="0" smtClean="0">
                <a:latin typeface="Bookman Old Style" pitchFamily="18" charset="0"/>
              </a:rPr>
              <a:t>CDC Report </a:t>
            </a:r>
          </a:p>
          <a:p>
            <a:r>
              <a:rPr lang="en-US" sz="2000" dirty="0" smtClean="0">
                <a:latin typeface="Bookman Old Style" pitchFamily="18" charset="0"/>
              </a:rPr>
              <a:t>May 8, 2015</a:t>
            </a: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en-US" sz="2800" dirty="0" smtClean="0">
                <a:latin typeface="Bookman Old Style" pitchFamily="18" charset="0"/>
              </a:rPr>
              <a:t> </a:t>
            </a:r>
          </a:p>
          <a:p>
            <a:endParaRPr lang="en-US" sz="2800" dirty="0">
              <a:latin typeface="Bookman Old Style" pitchFamily="18" charset="0"/>
            </a:endParaRPr>
          </a:p>
        </p:txBody>
      </p:sp>
      <p:pic>
        <p:nvPicPr>
          <p:cNvPr id="4" name="Picture 2" descr="Child Mental Health Info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7315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/>
            </a:r>
            <a:br>
              <a:rPr lang="en-US" sz="4000" b="1" dirty="0" smtClean="0">
                <a:latin typeface="Bookman Old Style" pitchFamily="18" charset="0"/>
              </a:rPr>
            </a:br>
            <a:r>
              <a:rPr lang="en-US" sz="4000" b="1" dirty="0" smtClean="0">
                <a:latin typeface="Bookman Old Style" pitchFamily="18" charset="0"/>
              </a:rPr>
              <a:t> So I ASK Myself &amp;                                            INVITE You to ASK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   WHAT CAN I DO? </a:t>
            </a:r>
            <a:r>
              <a:rPr lang="en-US" sz="2400" dirty="0" smtClean="0">
                <a:latin typeface="Bookman Old Style" pitchFamily="18" charset="0"/>
              </a:rPr>
              <a:t>Get Aware </a:t>
            </a: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                                Find the ROOT CAUSE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latin typeface="Bookman Old Style" pitchFamily="18" charset="0"/>
              </a:rPr>
              <a:t>                              </a:t>
            </a:r>
            <a:r>
              <a:rPr lang="en-US" sz="2400" dirty="0" smtClean="0">
                <a:latin typeface="Bookman Old Style" pitchFamily="18" charset="0"/>
              </a:rPr>
              <a:t>Think of the ways to  INTERVENE          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800" b="1" dirty="0" smtClean="0">
                <a:latin typeface="Bookman Old Style" pitchFamily="18" charset="0"/>
              </a:rPr>
              <a:t>            </a:t>
            </a:r>
          </a:p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    With What I HAVE – </a:t>
            </a:r>
            <a:r>
              <a:rPr lang="en-US" sz="2800" dirty="0" smtClean="0">
                <a:latin typeface="Bookman Old Style" pitchFamily="18" charset="0"/>
              </a:rPr>
              <a:t>Time /Talent/treasure</a:t>
            </a: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    WHEREVER I am – </a:t>
            </a:r>
            <a:r>
              <a:rPr lang="en-US" sz="2800" dirty="0" smtClean="0">
                <a:latin typeface="Bookman Old Style" pitchFamily="18" charset="0"/>
              </a:rPr>
              <a:t>Home / Work / Community</a:t>
            </a: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8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    Whose HELP Do I NEED Besides GOD?               </a:t>
            </a:r>
            <a:r>
              <a:rPr lang="en-US" sz="2800" dirty="0" smtClean="0">
                <a:latin typeface="Bookman Old Style" pitchFamily="18" charset="0"/>
              </a:rPr>
              <a:t>Power Partners / Key Team Players / MasterMind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Root Cause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</a:t>
            </a:r>
            <a:r>
              <a:rPr lang="en-US" sz="3200" b="1" dirty="0" smtClean="0">
                <a:latin typeface="Bookman Old Style" pitchFamily="18" charset="0"/>
              </a:rPr>
              <a:t>Unawareness</a:t>
            </a:r>
            <a:r>
              <a:rPr lang="en-US" sz="3200" dirty="0" smtClean="0">
                <a:latin typeface="Bookman Old Style" pitchFamily="18" charset="0"/>
              </a:rPr>
              <a:t> of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 our inner </a:t>
            </a:r>
            <a:r>
              <a:rPr lang="en-US" sz="3200" b="1" dirty="0" smtClean="0">
                <a:latin typeface="Bookman Old Style" pitchFamily="18" charset="0"/>
              </a:rPr>
              <a:t>unlimited potential 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   as we are programmed to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       live from outside in rather than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            </a:t>
            </a:r>
          </a:p>
          <a:p>
            <a:pPr>
              <a:buNone/>
            </a:pPr>
            <a:r>
              <a:rPr lang="en-US" sz="3200" dirty="0" smtClean="0">
                <a:latin typeface="Bookman Old Style" pitchFamily="18" charset="0"/>
              </a:rPr>
              <a:t>                    </a:t>
            </a:r>
            <a:r>
              <a:rPr lang="en-US" sz="3200" b="1" dirty="0" smtClean="0">
                <a:latin typeface="Bookman Old Style" pitchFamily="18" charset="0"/>
              </a:rPr>
              <a:t>INSIDE OUT!</a:t>
            </a:r>
            <a:endParaRPr lang="en-US" sz="32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600" dirty="0" smtClean="0">
                <a:latin typeface="Bookman Old Style" pitchFamily="18" charset="0"/>
              </a:rPr>
              <a:t>            </a:t>
            </a: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          Who is Minding                                      the Store?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Why Are We Not At Peace?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What are we FEEDING our MIND?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Bookman Old Style" pitchFamily="18" charset="0"/>
              </a:rPr>
              <a:t>What about the BODY &amp; MIND CONNECTION?</a:t>
            </a:r>
          </a:p>
          <a:p>
            <a:pPr algn="ctr">
              <a:buNone/>
            </a:pPr>
            <a:endParaRPr lang="en-US" sz="3600" b="1" dirty="0" smtClean="0">
              <a:latin typeface="Bookman Old Style" pitchFamily="18" charset="0"/>
            </a:endParaRPr>
          </a:p>
        </p:txBody>
      </p:sp>
      <p:pic>
        <p:nvPicPr>
          <p:cNvPr id="28676" name="Picture 4" descr="Image result for stressed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2438400" cy="187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yogananda-srf.org/uploadedImages/meditation/GI9504-8-4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52400"/>
            <a:ext cx="4267200" cy="4800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638" y="5105400"/>
            <a:ext cx="90973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Meditation has been in the </a:t>
            </a:r>
            <a:r>
              <a:rPr lang="en-US" sz="2800" b="1" dirty="0" smtClean="0">
                <a:latin typeface="Bookman Old Style" pitchFamily="18" charset="0"/>
              </a:rPr>
              <a:t>Eastern Hemisphere</a:t>
            </a:r>
            <a:r>
              <a:rPr lang="en-US" sz="2800" dirty="0" smtClean="0">
                <a:latin typeface="Bookman Old Style" pitchFamily="18" charset="0"/>
              </a:rPr>
              <a:t> for </a:t>
            </a:r>
            <a:r>
              <a:rPr lang="en-US" sz="2800" b="1" dirty="0" smtClean="0">
                <a:latin typeface="Bookman Old Style" pitchFamily="18" charset="0"/>
              </a:rPr>
              <a:t>thousands of years</a:t>
            </a:r>
            <a:r>
              <a:rPr lang="en-US" sz="2800" dirty="0" smtClean="0">
                <a:latin typeface="Bookman Old Style" pitchFamily="18" charset="0"/>
              </a:rPr>
              <a:t>; now it is enticing the Western World! 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1514</TotalTime>
  <Words>978</Words>
  <Application>Microsoft Office PowerPoint</Application>
  <PresentationFormat>On-screen Show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Unique Food for Thought</vt:lpstr>
      <vt:lpstr>      on PREVENTION</vt:lpstr>
      <vt:lpstr>My “Inner Child” Saddens when I encounter  Two Things: </vt:lpstr>
      <vt:lpstr>Obesity Facts</vt:lpstr>
      <vt:lpstr>PowerPoint Presentation</vt:lpstr>
      <vt:lpstr>  So I ASK Myself &amp;                                            INVITE You to ASK</vt:lpstr>
      <vt:lpstr>Root Cause</vt:lpstr>
      <vt:lpstr>PowerPoint Presentation</vt:lpstr>
      <vt:lpstr>PowerPoint Presentation</vt:lpstr>
      <vt:lpstr>MIND and BODY Connection</vt:lpstr>
      <vt:lpstr>      What about the MIND?</vt:lpstr>
      <vt:lpstr>     STICK PERSON CONCEPT – You                 The Stick Person Concept </vt:lpstr>
      <vt:lpstr>Our MIND                                                  Only the  Questions Arise!</vt:lpstr>
      <vt:lpstr>Mental Muscles</vt:lpstr>
      <vt:lpstr>What Can We Feed Our Mind?</vt:lpstr>
      <vt:lpstr>FOOD TRIANGLE for MIND</vt:lpstr>
      <vt:lpstr>Unique Diet Suggestions  for ADULTS</vt:lpstr>
      <vt:lpstr>Unique Diet Suggestions  for ADULTS</vt:lpstr>
      <vt:lpstr>Unique Diet Suggestions  for Young Children</vt:lpstr>
      <vt:lpstr>Unique Diet Suggestions  for Young Children</vt:lpstr>
      <vt:lpstr>“FILL THAT CUP” PROGRAM Positive Nurturing Raises Extraordinary Children!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Unique Food for Thought</dc:title>
  <dc:creator>divgi</dc:creator>
  <cp:lastModifiedBy>Dalambert, Deborah</cp:lastModifiedBy>
  <cp:revision>11</cp:revision>
  <dcterms:created xsi:type="dcterms:W3CDTF">2015-08-21T19:55:03Z</dcterms:created>
  <dcterms:modified xsi:type="dcterms:W3CDTF">2015-08-27T15:18:30Z</dcterms:modified>
</cp:coreProperties>
</file>