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sldIdLst>
    <p:sldId id="6186" r:id="rId5"/>
    <p:sldId id="2449" r:id="rId6"/>
    <p:sldId id="20161" r:id="rId7"/>
    <p:sldId id="2146846553" r:id="rId8"/>
    <p:sldId id="2146846578" r:id="rId9"/>
    <p:sldId id="2146846561" r:id="rId10"/>
    <p:sldId id="2146846554" r:id="rId11"/>
    <p:sldId id="2146846581" r:id="rId12"/>
    <p:sldId id="2146846580" r:id="rId13"/>
    <p:sldId id="2146846566" r:id="rId14"/>
    <p:sldId id="2146846572" r:id="rId15"/>
    <p:sldId id="2146846579" r:id="rId16"/>
    <p:sldId id="2146846551" r:id="rId17"/>
    <p:sldId id="2146846564" r:id="rId18"/>
    <p:sldId id="20159" r:id="rId19"/>
    <p:sldId id="2146846567" r:id="rId20"/>
    <p:sldId id="2146846568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71FFDD8-3E15-5A48-AF63-50DA7636EB94}">
          <p14:sldIdLst>
            <p14:sldId id="6186"/>
            <p14:sldId id="2449"/>
          </p14:sldIdLst>
        </p14:section>
        <p14:section name="Goals" id="{36B6446B-F975-C74A-847F-D36648B0CB1D}">
          <p14:sldIdLst>
            <p14:sldId id="20161"/>
          </p14:sldIdLst>
        </p14:section>
        <p14:section name="Vaccine Science, Safety and Confidence" id="{D3E0B6A4-A63A-3C4D-86E9-2389F3F4B616}">
          <p14:sldIdLst>
            <p14:sldId id="2146846553"/>
            <p14:sldId id="2146846578"/>
            <p14:sldId id="2146846561"/>
          </p14:sldIdLst>
        </p14:section>
        <p14:section name="GA Interim COVID-19 Vaccine Plan" id="{0C809AB1-0BF6-7D48-B301-D0725DFF1A15}">
          <p14:sldIdLst>
            <p14:sldId id="2146846554"/>
            <p14:sldId id="2146846581"/>
            <p14:sldId id="2146846580"/>
          </p14:sldIdLst>
        </p14:section>
        <p14:section name="Our Ask" id="{FF064ADE-71DC-844F-B0CC-487B03DC01FE}">
          <p14:sldIdLst>
            <p14:sldId id="2146846566"/>
            <p14:sldId id="2146846572"/>
            <p14:sldId id="2146846579"/>
            <p14:sldId id="2146846551"/>
          </p14:sldIdLst>
        </p14:section>
        <p14:section name="Q&amp;A" id="{276B36F7-DAD0-C647-BD5E-AA284C2B581A}">
          <p14:sldIdLst>
            <p14:sldId id="2146846564"/>
            <p14:sldId id="20159"/>
          </p14:sldIdLst>
        </p14:section>
        <p14:section name="Resources" id="{B2DA62D5-92FD-AA42-896A-4111FEAC8942}">
          <p14:sldIdLst>
            <p14:sldId id="2146846567"/>
            <p14:sldId id="21468465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son L Gruber" initials="ALG" lastIdx="26" clrIdx="0">
    <p:extLst>
      <p:ext uri="{19B8F6BF-5375-455C-9EA6-DF929625EA0E}">
        <p15:presenceInfo xmlns:p15="http://schemas.microsoft.com/office/powerpoint/2012/main" userId="S::Alison.L.Gruber@ey.com::c0aa3d3e-0df8-44a5-820a-371f63e3975d" providerId="AD"/>
      </p:ext>
    </p:extLst>
  </p:cmAuthor>
  <p:cmAuthor id="2" name="Matt Stangl" initials="MS" lastIdx="32" clrIdx="1">
    <p:extLst>
      <p:ext uri="{19B8F6BF-5375-455C-9EA6-DF929625EA0E}">
        <p15:presenceInfo xmlns:p15="http://schemas.microsoft.com/office/powerpoint/2012/main" userId="S::matt.stangl@ey.com::74edba0f-b2c6-4db8-94a9-fcc7923029bf" providerId="AD"/>
      </p:ext>
    </p:extLst>
  </p:cmAuthor>
  <p:cmAuthor id="3" name="Nick S Morrison" initials="NSM" lastIdx="6" clrIdx="2">
    <p:extLst>
      <p:ext uri="{19B8F6BF-5375-455C-9EA6-DF929625EA0E}">
        <p15:presenceInfo xmlns:p15="http://schemas.microsoft.com/office/powerpoint/2012/main" userId="S::Nick.S.Morrison@ey.com::0c0817c0-4b44-4783-b61c-5a4e0d1b74ad" providerId="AD"/>
      </p:ext>
    </p:extLst>
  </p:cmAuthor>
  <p:cmAuthor id="4" name="Christian Kim" initials="CK" lastIdx="10" clrIdx="3">
    <p:extLst>
      <p:ext uri="{19B8F6BF-5375-455C-9EA6-DF929625EA0E}">
        <p15:presenceInfo xmlns:p15="http://schemas.microsoft.com/office/powerpoint/2012/main" userId="S::Christian.Kim1@ey.com::4fcd4461-13ae-41b8-99ae-3761d53bcf4d" providerId="AD"/>
      </p:ext>
    </p:extLst>
  </p:cmAuthor>
  <p:cmAuthor id="5" name="Sam R Oppenheim" initials="SRO" lastIdx="2" clrIdx="4">
    <p:extLst>
      <p:ext uri="{19B8F6BF-5375-455C-9EA6-DF929625EA0E}">
        <p15:presenceInfo xmlns:p15="http://schemas.microsoft.com/office/powerpoint/2012/main" userId="S::sam.r.oppenheim@ey.com::d1d72ef5-a770-47b5-8f99-f5f71737caa5" providerId="AD"/>
      </p:ext>
    </p:extLst>
  </p:cmAuthor>
  <p:cmAuthor id="6" name="Patricia Camden" initials="PC" lastIdx="1" clrIdx="5">
    <p:extLst>
      <p:ext uri="{19B8F6BF-5375-455C-9EA6-DF929625EA0E}">
        <p15:presenceInfo xmlns:p15="http://schemas.microsoft.com/office/powerpoint/2012/main" userId="S::patricia.camden@ey.com::ace2d194-d6d5-4fc8-9ef6-bf0250ef966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D2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D896F8-9954-456B-9171-F0A0365B2DF5}" v="11" dt="2021-01-07T20:07:40.676"/>
    <p1510:client id="{60C35668-5D6B-4B63-8803-9607B291461E}" v="256" dt="2021-01-07T20:16:32.103"/>
    <p1510:client id="{8A9CFD9C-ACE8-435D-93A6-10EC508E50F4}" v="102" dt="2021-01-07T19:43:24.1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4A82A-789A-8946-AB95-CA3AA3E748A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81EDB-6129-D84D-8057-3B7316A9F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55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istoryofvaccines.blog/2020/07/29/what-is-an-mrna-vaccine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jamanetwork.com/journals/jama/fullarticle/2770485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44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9826C-9D09-BE49-9112-13FD8B578B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896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</a:rPr>
              <a:t>Sources: College of Physicians of Philadelphia. What is an mRNA vaccine? </a:t>
            </a:r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hlinkClick r:id="rId3"/>
              </a:rPr>
              <a:t>https://historyofvaccines.blog/2020/07/29/what-is-an-mrna-vaccine/</a:t>
            </a:r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200" i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JAMA</a:t>
            </a:r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COVID-19 and mRNA Vaccines—First Large Test for a New Approach. </a:t>
            </a:r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https://jamanetwork.com/journals/jama/fullarticle/2770485</a:t>
            </a:r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81EDB-6129-D84D-8057-3B7316A9F8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25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81EDB-6129-D84D-8057-3B7316A9F87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628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9826C-9D09-BE49-9112-13FD8B578B9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007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E81EDB-6129-D84D-8057-3B7316A9F87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70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54012"/>
            <a:ext cx="9867900" cy="7538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2508690"/>
            <a:ext cx="4362450" cy="644525"/>
          </a:xfrm>
          <a:prstGeom prst="rect">
            <a:avLst/>
          </a:prstGeo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HEADING</a:t>
            </a:r>
          </a:p>
        </p:txBody>
      </p:sp>
    </p:spTree>
    <p:extLst>
      <p:ext uri="{BB962C8B-B14F-4D97-AF65-F5344CB8AC3E}">
        <p14:creationId xmlns:p14="http://schemas.microsoft.com/office/powerpoint/2010/main" val="3579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/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785192"/>
            <a:ext cx="10515600" cy="6088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Page Title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838200" y="1394086"/>
            <a:ext cx="10515600" cy="0"/>
          </a:xfrm>
          <a:prstGeom prst="line">
            <a:avLst/>
          </a:prstGeom>
          <a:ln>
            <a:solidFill>
              <a:srgbClr val="EC1C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838200" y="1784350"/>
            <a:ext cx="10515600" cy="443706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Content should be written in Segoe UI. Font size should be 24 or 28 depending on amount of text. Font should not be smaller than 18 point.  </a:t>
            </a:r>
          </a:p>
        </p:txBody>
      </p:sp>
    </p:spTree>
    <p:extLst>
      <p:ext uri="{BB962C8B-B14F-4D97-AF65-F5344CB8AC3E}">
        <p14:creationId xmlns:p14="http://schemas.microsoft.com/office/powerpoint/2010/main" val="1836958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/1 content &amp;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785190"/>
            <a:ext cx="10515600" cy="6088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Page Title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838200" y="1394086"/>
            <a:ext cx="10515600" cy="0"/>
          </a:xfrm>
          <a:prstGeom prst="line">
            <a:avLst/>
          </a:prstGeom>
          <a:ln>
            <a:solidFill>
              <a:srgbClr val="EC1C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838200" y="1784350"/>
            <a:ext cx="10515600" cy="443706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Content should be written in Segoe UI. Font size should be 24 or 28 depending on amount of text. Font should not be smaller than 18 point.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32276"/>
            <a:ext cx="3225800" cy="279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Source: Segoe UI 10 or 12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96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/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785190"/>
            <a:ext cx="10515600" cy="60889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Page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625652" y="1648919"/>
            <a:ext cx="4728148" cy="4512038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Content should be written in Segoe UI. Font size should not be smaller than 18 point.  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838200" y="1394086"/>
            <a:ext cx="10515600" cy="0"/>
          </a:xfrm>
          <a:prstGeom prst="line">
            <a:avLst/>
          </a:prstGeom>
          <a:ln>
            <a:solidFill>
              <a:srgbClr val="EC1C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086007" y="1648919"/>
            <a:ext cx="39973" cy="4512038"/>
          </a:xfrm>
          <a:prstGeom prst="line">
            <a:avLst/>
          </a:prstGeom>
          <a:ln>
            <a:solidFill>
              <a:srgbClr val="EC1C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838200" y="1648919"/>
            <a:ext cx="4728148" cy="4512038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Content should be written in Segoe UI. Font size should not be smaller than 18 point.  </a:t>
            </a:r>
          </a:p>
        </p:txBody>
      </p:sp>
    </p:spTree>
    <p:extLst>
      <p:ext uri="{BB962C8B-B14F-4D97-AF65-F5344CB8AC3E}">
        <p14:creationId xmlns:p14="http://schemas.microsoft.com/office/powerpoint/2010/main" val="1966398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Content should be written in Segoe UI. Font size should not to be smaller than 18 point. 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Content should be written in Segoe UI Light. Font size should not to be smaller than 18 point.  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745434"/>
            <a:ext cx="10515600" cy="6486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Page Title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838200" y="1394086"/>
            <a:ext cx="10515600" cy="0"/>
          </a:xfrm>
          <a:prstGeom prst="line">
            <a:avLst/>
          </a:prstGeom>
          <a:ln>
            <a:solidFill>
              <a:srgbClr val="EC1C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20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5616" y="4582697"/>
            <a:ext cx="10193313" cy="349068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000" baseline="0">
                <a:latin typeface="Segoe UI Semibold" panose="020B0702040204020203" pitchFamily="34" charset="0"/>
              </a:defRPr>
            </a:lvl1pPr>
          </a:lstStyle>
          <a:p>
            <a:pPr lvl="0"/>
            <a:br>
              <a:rPr lang="en-US"/>
            </a:br>
            <a:r>
              <a:rPr lang="en-US"/>
              <a:t>Font for caption should be Segoe UI </a:t>
            </a:r>
            <a:r>
              <a:rPr lang="en-US" err="1"/>
              <a:t>Semibold</a:t>
            </a:r>
            <a:r>
              <a:rPr lang="en-US"/>
              <a:t>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65617" y="342424"/>
            <a:ext cx="10193312" cy="41132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44380" y="5058749"/>
            <a:ext cx="9233941" cy="1357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Content should be written in Segoe UI. Font size should be at least 18 point.</a:t>
            </a:r>
          </a:p>
        </p:txBody>
      </p:sp>
    </p:spTree>
    <p:extLst>
      <p:ext uri="{BB962C8B-B14F-4D97-AF65-F5344CB8AC3E}">
        <p14:creationId xmlns:p14="http://schemas.microsoft.com/office/powerpoint/2010/main" val="3330574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Header w/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838200" y="1394086"/>
            <a:ext cx="10515600" cy="0"/>
          </a:xfrm>
          <a:prstGeom prst="line">
            <a:avLst/>
          </a:prstGeom>
          <a:ln>
            <a:solidFill>
              <a:srgbClr val="EC1C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B928E49-63FE-8943-B77A-D09EF7C53C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85192"/>
            <a:ext cx="10515600" cy="6088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Page Title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2B939A-5F45-1448-920B-89235AB4342B}"/>
              </a:ext>
            </a:extLst>
          </p:cNvPr>
          <p:cNvGrpSpPr/>
          <p:nvPr userDrawn="1"/>
        </p:nvGrpSpPr>
        <p:grpSpPr>
          <a:xfrm>
            <a:off x="5677706" y="6639701"/>
            <a:ext cx="6514294" cy="246221"/>
            <a:chOff x="5677706" y="6639701"/>
            <a:chExt cx="6514294" cy="24622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6D7DBB1-3705-5B4B-BB7E-5ACBDCBC39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706" y="6662657"/>
              <a:ext cx="6514294" cy="20283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CE6FD6-981F-E14E-89E5-84B96A8783DB}"/>
                </a:ext>
              </a:extLst>
            </p:cNvPr>
            <p:cNvSpPr txBox="1"/>
            <p:nvPr/>
          </p:nvSpPr>
          <p:spPr>
            <a:xfrm>
              <a:off x="7088072" y="6639701"/>
              <a:ext cx="34692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spc="100" baseline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GEORGIA DEPARTMENT OF PUBLIC HEALTH</a:t>
              </a:r>
            </a:p>
          </p:txBody>
        </p:sp>
      </p:grpSp>
      <p:sp>
        <p:nvSpPr>
          <p:cNvPr id="17" name="Rectangle 4">
            <a:extLst>
              <a:ext uri="{FF2B5EF4-FFF2-40B4-BE49-F238E27FC236}">
                <a16:creationId xmlns:a16="http://schemas.microsoft.com/office/drawing/2014/main" id="{80CBA46B-E77E-A746-8B28-72913FEEAEB9}"/>
              </a:ext>
            </a:extLst>
          </p:cNvPr>
          <p:cNvSpPr/>
          <p:nvPr userDrawn="1"/>
        </p:nvSpPr>
        <p:spPr>
          <a:xfrm>
            <a:off x="838199" y="1493607"/>
            <a:ext cx="6300055" cy="5023399"/>
          </a:xfrm>
          <a:custGeom>
            <a:avLst/>
            <a:gdLst>
              <a:gd name="connsiteX0" fmla="*/ 0 w 6227536"/>
              <a:gd name="connsiteY0" fmla="*/ 0 h 5416324"/>
              <a:gd name="connsiteX1" fmla="*/ 6227536 w 6227536"/>
              <a:gd name="connsiteY1" fmla="*/ 0 h 5416324"/>
              <a:gd name="connsiteX2" fmla="*/ 6227536 w 6227536"/>
              <a:gd name="connsiteY2" fmla="*/ 5416324 h 5416324"/>
              <a:gd name="connsiteX3" fmla="*/ 0 w 6227536"/>
              <a:gd name="connsiteY3" fmla="*/ 5416324 h 5416324"/>
              <a:gd name="connsiteX4" fmla="*/ 0 w 6227536"/>
              <a:gd name="connsiteY4" fmla="*/ 0 h 5416324"/>
              <a:gd name="connsiteX0" fmla="*/ 0 w 6227536"/>
              <a:gd name="connsiteY0" fmla="*/ 0 h 5416324"/>
              <a:gd name="connsiteX1" fmla="*/ 6227536 w 6227536"/>
              <a:gd name="connsiteY1" fmla="*/ 0 h 5416324"/>
              <a:gd name="connsiteX2" fmla="*/ 6219371 w 6227536"/>
              <a:gd name="connsiteY2" fmla="*/ 4271124 h 5416324"/>
              <a:gd name="connsiteX3" fmla="*/ 6227536 w 6227536"/>
              <a:gd name="connsiteY3" fmla="*/ 5416324 h 5416324"/>
              <a:gd name="connsiteX4" fmla="*/ 0 w 6227536"/>
              <a:gd name="connsiteY4" fmla="*/ 5416324 h 5416324"/>
              <a:gd name="connsiteX5" fmla="*/ 0 w 6227536"/>
              <a:gd name="connsiteY5" fmla="*/ 0 h 5416324"/>
              <a:gd name="connsiteX0" fmla="*/ 0 w 6227536"/>
              <a:gd name="connsiteY0" fmla="*/ 0 h 5664761"/>
              <a:gd name="connsiteX1" fmla="*/ 6227536 w 6227536"/>
              <a:gd name="connsiteY1" fmla="*/ 0 h 5664761"/>
              <a:gd name="connsiteX2" fmla="*/ 6219371 w 6227536"/>
              <a:gd name="connsiteY2" fmla="*/ 4271124 h 5664761"/>
              <a:gd name="connsiteX3" fmla="*/ 0 w 6227536"/>
              <a:gd name="connsiteY3" fmla="*/ 5416324 h 5664761"/>
              <a:gd name="connsiteX4" fmla="*/ 0 w 6227536"/>
              <a:gd name="connsiteY4" fmla="*/ 0 h 5664761"/>
              <a:gd name="connsiteX0" fmla="*/ 0 w 6227536"/>
              <a:gd name="connsiteY0" fmla="*/ 0 h 5602621"/>
              <a:gd name="connsiteX1" fmla="*/ 6227536 w 6227536"/>
              <a:gd name="connsiteY1" fmla="*/ 0 h 5602621"/>
              <a:gd name="connsiteX2" fmla="*/ 6219371 w 6227536"/>
              <a:gd name="connsiteY2" fmla="*/ 4271124 h 5602621"/>
              <a:gd name="connsiteX3" fmla="*/ 0 w 6227536"/>
              <a:gd name="connsiteY3" fmla="*/ 5416324 h 5602621"/>
              <a:gd name="connsiteX4" fmla="*/ 0 w 6227536"/>
              <a:gd name="connsiteY4" fmla="*/ 0 h 5602621"/>
              <a:gd name="connsiteX0" fmla="*/ 0 w 6227536"/>
              <a:gd name="connsiteY0" fmla="*/ 0 h 5416324"/>
              <a:gd name="connsiteX1" fmla="*/ 6227536 w 6227536"/>
              <a:gd name="connsiteY1" fmla="*/ 0 h 5416324"/>
              <a:gd name="connsiteX2" fmla="*/ 6219371 w 6227536"/>
              <a:gd name="connsiteY2" fmla="*/ 4271124 h 5416324"/>
              <a:gd name="connsiteX3" fmla="*/ 0 w 6227536"/>
              <a:gd name="connsiteY3" fmla="*/ 5416324 h 5416324"/>
              <a:gd name="connsiteX4" fmla="*/ 0 w 6227536"/>
              <a:gd name="connsiteY4" fmla="*/ 0 h 541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7536" h="5416324">
                <a:moveTo>
                  <a:pt x="0" y="0"/>
                </a:moveTo>
                <a:lnTo>
                  <a:pt x="6227536" y="0"/>
                </a:lnTo>
                <a:cubicBezTo>
                  <a:pt x="6224814" y="1423708"/>
                  <a:pt x="6222093" y="2847416"/>
                  <a:pt x="6219371" y="4271124"/>
                </a:cubicBezTo>
                <a:cubicBezTo>
                  <a:pt x="4600877" y="4593273"/>
                  <a:pt x="1791305" y="5068635"/>
                  <a:pt x="0" y="541632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135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15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76101"/>
            <a:ext cx="9867900" cy="753883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2547302"/>
            <a:ext cx="3829484" cy="5771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5pPr marL="1828800" indent="0">
              <a:buNone/>
              <a:defRPr/>
            </a:lvl5pPr>
          </a:lstStyle>
          <a:p>
            <a:pPr algn="ctr"/>
            <a:r>
              <a:rPr lang="en-US" sz="4500">
                <a:solidFill>
                  <a:schemeClr val="bg1"/>
                </a:solidFill>
                <a:latin typeface="Segoe UI Light" panose="020B0502040204020203" pitchFamily="34" charset="0"/>
              </a:rPr>
              <a:t>Title Heading 2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5396580"/>
            <a:ext cx="9633585" cy="419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/>
              <a:t>Audience   /   Presenter’s name   /   Date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273800" y="3390900"/>
            <a:ext cx="2959100" cy="406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Sub Heading (as needed)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15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5929A0C5-AC4E-45F1-9C02-6547AFA5EC4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think-cell Slide" r:id="rId12" imgW="395" imgH="394" progId="TCLayout.ActiveDocument.1">
                  <p:embed/>
                </p:oleObj>
              </mc:Choice>
              <mc:Fallback>
                <p:oleObj name="think-cell Slide" r:id="rId12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5929A0C5-AC4E-45F1-9C02-6547AFA5EC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706" y="6662657"/>
            <a:ext cx="6514294" cy="2028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88072" y="6639701"/>
            <a:ext cx="3469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spc="1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GEORGIA DEPARTMENT OF PUBLIC HEALTH</a:t>
            </a:r>
          </a:p>
        </p:txBody>
      </p:sp>
    </p:spTree>
    <p:extLst>
      <p:ext uri="{BB962C8B-B14F-4D97-AF65-F5344CB8AC3E}">
        <p14:creationId xmlns:p14="http://schemas.microsoft.com/office/powerpoint/2010/main" val="268779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baseline="0">
          <a:solidFill>
            <a:schemeClr val="tx1">
              <a:lumMod val="75000"/>
              <a:lumOff val="25000"/>
            </a:schemeClr>
          </a:solidFill>
          <a:latin typeface="Segoe UI Light" panose="020B0502040204020203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 baseline="0">
          <a:solidFill>
            <a:schemeClr val="tx1"/>
          </a:solidFill>
          <a:latin typeface="Segoe UI Light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kff.org/coronavirus-covid-19/report/kff-covid-19-vaccine-monitor-december-2020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vaccines/hcp/covid-conversation" TargetMode="External"/><Relationship Id="rId2" Type="http://schemas.openxmlformats.org/officeDocument/2006/relationships/hyperlink" Target="http://www.dph.georgia.gov/covid-vaccine/Phase1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cdc.gov/vaccines/hcp/covid-conversation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ursuit.unimelb.edu.au/articles/how-can-we-make-sure-people-trust-a-covid-19-vaccine-once-we-get-one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3400" y="2547302"/>
            <a:ext cx="9072418" cy="577143"/>
          </a:xfrm>
        </p:spPr>
        <p:txBody>
          <a:bodyPr lIns="91440" tIns="45720" rIns="91440" bIns="45720" anchor="ctr"/>
          <a:lstStyle/>
          <a:p>
            <a:r>
              <a:rPr lang="en-US" sz="3600" dirty="0">
                <a:latin typeface="Segoe UI"/>
                <a:cs typeface="Segoe UI"/>
              </a:rPr>
              <a:t>COVID-19 Vaccine Phase 1-A+ Presentation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8FC0248-370F-FE4D-A2B9-EB297BB56124}"/>
              </a:ext>
            </a:extLst>
          </p:cNvPr>
          <p:cNvSpPr txBox="1">
            <a:spLocks/>
          </p:cNvSpPr>
          <p:nvPr/>
        </p:nvSpPr>
        <p:spPr>
          <a:xfrm>
            <a:off x="533400" y="5396580"/>
            <a:ext cx="9633585" cy="41962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 Light"/>
                <a:ea typeface="+mn-ea"/>
                <a:cs typeface="Arial"/>
              </a:rPr>
              <a:t>Date</a:t>
            </a:r>
            <a:endParaRPr lang="en-US" i="1"/>
          </a:p>
        </p:txBody>
      </p:sp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6E196BA0-0768-4BC6-9C20-C5C3E1CDCB0A}"/>
              </a:ext>
            </a:extLst>
          </p:cNvPr>
          <p:cNvSpPr txBox="1">
            <a:spLocks/>
          </p:cNvSpPr>
          <p:nvPr/>
        </p:nvSpPr>
        <p:spPr>
          <a:xfrm>
            <a:off x="0" y="6536776"/>
            <a:ext cx="494145" cy="250104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 </a:t>
            </a:r>
            <a:fld id="{F1BC30E3-FFE5-4B91-AA19-87A149EBB9EE}" type="slidenum">
              <a:rPr kumimoji="0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2D416F-5961-4CFF-8C5A-D453108E78DD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11050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B2583A-74AC-40A2-B9F6-F49037BAE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2508690"/>
            <a:ext cx="5880100" cy="623977"/>
          </a:xfrm>
        </p:spPr>
        <p:txBody>
          <a:bodyPr/>
          <a:lstStyle/>
          <a:p>
            <a:r>
              <a:rPr lang="en-US"/>
              <a:t>Our Ask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C901C-FAD8-C541-86BF-93E8DD9BEC22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601862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2E10B-4E7B-0143-8833-56EE79CC4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79" y="843518"/>
            <a:ext cx="10515600" cy="608893"/>
          </a:xfrm>
        </p:spPr>
        <p:txBody>
          <a:bodyPr>
            <a:noAutofit/>
          </a:bodyPr>
          <a:lstStyle/>
          <a:p>
            <a:r>
              <a:rPr lang="en-US" sz="3600" dirty="0"/>
              <a:t>Building Trust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A977AC-FAC7-BA47-9278-DAD32A1741B6}"/>
              </a:ext>
            </a:extLst>
          </p:cNvPr>
          <p:cNvSpPr txBox="1"/>
          <p:nvPr/>
        </p:nvSpPr>
        <p:spPr>
          <a:xfrm>
            <a:off x="838200" y="6367788"/>
            <a:ext cx="3785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Source: </a:t>
            </a:r>
            <a:r>
              <a:rPr lang="en-US" sz="120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  <a:hlinkClick r:id="rId2"/>
              </a:rPr>
              <a:t>KFF COVID-19 Vaccine Monitor</a:t>
            </a:r>
            <a:r>
              <a:rPr lang="en-US" sz="120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, December 15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05287D4-90E0-2742-9C82-BD4A4677063B}"/>
              </a:ext>
            </a:extLst>
          </p:cNvPr>
          <p:cNvGrpSpPr/>
          <p:nvPr/>
        </p:nvGrpSpPr>
        <p:grpSpPr>
          <a:xfrm>
            <a:off x="8209276" y="2028681"/>
            <a:ext cx="2503398" cy="1590168"/>
            <a:chOff x="7828192" y="2409681"/>
            <a:chExt cx="2503398" cy="1590168"/>
          </a:xfrm>
        </p:grpSpPr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5148EE8D-9F4C-5642-8190-FB67278E7F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3"/>
            <a:stretch/>
          </p:blipFill>
          <p:spPr bwMode="auto">
            <a:xfrm>
              <a:off x="7828192" y="2413115"/>
              <a:ext cx="2503398" cy="1586734"/>
            </a:xfrm>
            <a:prstGeom prst="rect">
              <a:avLst/>
            </a:prstGeom>
            <a:solidFill>
              <a:schemeClr val="accent1"/>
            </a:solidFill>
            <a:effectLst>
              <a:outerShdw blurRad="50800" dist="50800" dir="5400000" algn="ctr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216FA78-FBA0-DB49-8F75-A491575CEE29}"/>
                </a:ext>
              </a:extLst>
            </p:cNvPr>
            <p:cNvSpPr/>
            <p:nvPr/>
          </p:nvSpPr>
          <p:spPr>
            <a:xfrm>
              <a:off x="7828192" y="2409681"/>
              <a:ext cx="2503398" cy="1586734"/>
            </a:xfrm>
            <a:prstGeom prst="rect">
              <a:avLst/>
            </a:prstGeom>
            <a:solidFill>
              <a:schemeClr val="tx1"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8FF77DF-36EF-1945-AA7E-192E558B0DE6}"/>
              </a:ext>
            </a:extLst>
          </p:cNvPr>
          <p:cNvGrpSpPr/>
          <p:nvPr/>
        </p:nvGrpSpPr>
        <p:grpSpPr>
          <a:xfrm>
            <a:off x="1479326" y="2028681"/>
            <a:ext cx="2503398" cy="1590168"/>
            <a:chOff x="1757363" y="2409681"/>
            <a:chExt cx="2503398" cy="1590168"/>
          </a:xfrm>
        </p:grpSpPr>
        <p:pic>
          <p:nvPicPr>
            <p:cNvPr id="1028" name="Picture 4" descr="Daily White House press briefing to stay in the West Wing - for now -  POLITICO">
              <a:extLst>
                <a:ext uri="{FF2B5EF4-FFF2-40B4-BE49-F238E27FC236}">
                  <a16:creationId xmlns:a16="http://schemas.microsoft.com/office/drawing/2014/main" id="{C448346C-419F-6A41-9E62-88522D2334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5" r="7413"/>
            <a:stretch/>
          </p:blipFill>
          <p:spPr bwMode="auto">
            <a:xfrm>
              <a:off x="1757363" y="2413115"/>
              <a:ext cx="2503398" cy="1586734"/>
            </a:xfrm>
            <a:prstGeom prst="rect">
              <a:avLst/>
            </a:prstGeom>
            <a:solidFill>
              <a:schemeClr val="accent1"/>
            </a:solidFill>
            <a:effectLst>
              <a:outerShdw blurRad="50800" dist="50800" dir="5400000" algn="ctr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4000E00-7123-E44E-ACF1-87A9A2EC131B}"/>
                </a:ext>
              </a:extLst>
            </p:cNvPr>
            <p:cNvSpPr/>
            <p:nvPr/>
          </p:nvSpPr>
          <p:spPr>
            <a:xfrm>
              <a:off x="1757363" y="2409681"/>
              <a:ext cx="2503398" cy="1586734"/>
            </a:xfrm>
            <a:prstGeom prst="rect">
              <a:avLst/>
            </a:prstGeom>
            <a:solidFill>
              <a:schemeClr val="tx1"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19FA332-F231-8947-91BB-511BA0D8F3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4300" y="2028681"/>
            <a:ext cx="2503399" cy="1657029"/>
          </a:xfrm>
          <a:prstGeom prst="rect">
            <a:avLst/>
          </a:prstGeom>
          <a:solidFill>
            <a:schemeClr val="tx1">
              <a:alpha val="33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38BE48-3F21-4248-AFF3-906F1D347C5E}"/>
              </a:ext>
            </a:extLst>
          </p:cNvPr>
          <p:cNvSpPr txBox="1"/>
          <p:nvPr/>
        </p:nvSpPr>
        <p:spPr>
          <a:xfrm>
            <a:off x="1221486" y="4069815"/>
            <a:ext cx="3015156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dirty="0">
                <a:latin typeface="Segoe UI"/>
                <a:ea typeface="Segoe UI Historic"/>
                <a:cs typeface="Calibri"/>
              </a:rPr>
              <a:t>Among</a:t>
            </a:r>
            <a:r>
              <a:rPr lang="en-US" dirty="0">
                <a:latin typeface="Segoe UI"/>
                <a:ea typeface="+mn-lt"/>
                <a:cs typeface="+mn-lt"/>
              </a:rPr>
              <a:t> Americans that are currently hesitant to receive the vaccine, </a:t>
            </a:r>
            <a:r>
              <a:rPr lang="en-US" b="1" dirty="0">
                <a:latin typeface="Segoe UI"/>
                <a:ea typeface="+mn-lt"/>
                <a:cs typeface="+mn-lt"/>
              </a:rPr>
              <a:t>55% cite a lack of trust in the government </a:t>
            </a:r>
            <a:r>
              <a:rPr lang="en-US" dirty="0">
                <a:latin typeface="Segoe UI"/>
                <a:ea typeface="+mn-lt"/>
                <a:cs typeface="+mn-lt"/>
              </a:rPr>
              <a:t>to ensure its safety and effectiveness.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6B7C7B-A50A-41B5-B56D-05B865A531DB}"/>
              </a:ext>
            </a:extLst>
          </p:cNvPr>
          <p:cNvSpPr txBox="1"/>
          <p:nvPr/>
        </p:nvSpPr>
        <p:spPr>
          <a:xfrm>
            <a:off x="4617346" y="4069815"/>
            <a:ext cx="296821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latin typeface="Segoe UI"/>
                <a:ea typeface="+mn-lt"/>
                <a:cs typeface="+mn-lt"/>
              </a:rPr>
              <a:t>Trust in national government-affiliated sources, such as the </a:t>
            </a:r>
            <a:r>
              <a:rPr lang="en-US" b="1" dirty="0">
                <a:latin typeface="Segoe UI"/>
                <a:ea typeface="+mn-lt"/>
                <a:cs typeface="+mn-lt"/>
              </a:rPr>
              <a:t>CDC </a:t>
            </a:r>
            <a:r>
              <a:rPr lang="en-US" dirty="0">
                <a:latin typeface="Segoe UI"/>
                <a:ea typeface="+mn-lt"/>
                <a:cs typeface="+mn-lt"/>
              </a:rPr>
              <a:t>and </a:t>
            </a:r>
            <a:r>
              <a:rPr lang="en-US" b="1" dirty="0">
                <a:latin typeface="Segoe UI"/>
                <a:ea typeface="+mn-lt"/>
                <a:cs typeface="+mn-lt"/>
              </a:rPr>
              <a:t>FDA</a:t>
            </a:r>
            <a:r>
              <a:rPr lang="en-US" dirty="0">
                <a:latin typeface="Segoe UI"/>
                <a:ea typeface="+mn-lt"/>
                <a:cs typeface="+mn-lt"/>
              </a:rPr>
              <a:t>, is </a:t>
            </a:r>
            <a:r>
              <a:rPr lang="en-US" b="1" dirty="0">
                <a:latin typeface="Segoe UI"/>
                <a:ea typeface="+mn-lt"/>
                <a:cs typeface="+mn-lt"/>
              </a:rPr>
              <a:t>divided on partisan lines.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2C0E46-E14C-4F27-AA0F-D1A5DAF899C5}"/>
              </a:ext>
            </a:extLst>
          </p:cNvPr>
          <p:cNvSpPr txBox="1"/>
          <p:nvPr/>
        </p:nvSpPr>
        <p:spPr>
          <a:xfrm>
            <a:off x="8055990" y="4069815"/>
            <a:ext cx="329478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latin typeface="Segoe UI"/>
                <a:ea typeface="+mn-lt"/>
                <a:cs typeface="+mn-lt"/>
              </a:rPr>
              <a:t>85% of Americans trust their own doctor or health care provider </a:t>
            </a:r>
            <a:r>
              <a:rPr lang="en-US" dirty="0">
                <a:latin typeface="Segoe UI"/>
                <a:ea typeface="+mn-lt"/>
                <a:cs typeface="+mn-lt"/>
              </a:rPr>
              <a:t>“at least a fair amount” for reliable COVID-19 vaccine information.</a:t>
            </a:r>
          </a:p>
        </p:txBody>
      </p:sp>
    </p:spTree>
    <p:extLst>
      <p:ext uri="{BB962C8B-B14F-4D97-AF65-F5344CB8AC3E}">
        <p14:creationId xmlns:p14="http://schemas.microsoft.com/office/powerpoint/2010/main" val="1523646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4BAEC37-8FBF-2446-B54D-888740555B1D}"/>
              </a:ext>
            </a:extLst>
          </p:cNvPr>
          <p:cNvSpPr/>
          <p:nvPr/>
        </p:nvSpPr>
        <p:spPr>
          <a:xfrm>
            <a:off x="813816" y="1562894"/>
            <a:ext cx="4755711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Get a COVID-19 vaccine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when it is available to you</a:t>
            </a:r>
          </a:p>
          <a:p>
            <a:pPr marL="285750" indent="-285750">
              <a:buClr>
                <a:srgbClr val="EC1D29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SHARE your experience 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with family and friends and your patients or fellow residents</a:t>
            </a:r>
          </a:p>
          <a:p>
            <a:pPr marL="285750" indent="-285750">
              <a:buClr>
                <a:srgbClr val="EC1D29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SHOW you received the vaccine 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with a sticker, a button or a picture on social media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Available in the DPH toolkit</a:t>
            </a:r>
          </a:p>
          <a:p>
            <a:pPr marL="285750" indent="-285750">
              <a:buClr>
                <a:srgbClr val="EC1D29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You play a critical role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in COVID-19 vaccine uptake in Georgia</a:t>
            </a:r>
          </a:p>
          <a:p>
            <a:endParaRPr lang="en-US" dirty="0"/>
          </a:p>
        </p:txBody>
      </p:sp>
      <p:pic>
        <p:nvPicPr>
          <p:cNvPr id="5" name="Picture 4" descr="A picture containing person, indoor, people&#10;&#10;Description automatically generated">
            <a:extLst>
              <a:ext uri="{FF2B5EF4-FFF2-40B4-BE49-F238E27FC236}">
                <a16:creationId xmlns:a16="http://schemas.microsoft.com/office/drawing/2014/main" id="{CA65286C-50A3-D540-86B0-65FB548BA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2655" y="1778808"/>
            <a:ext cx="3881309" cy="21716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A picture containing person&#10;&#10;Description automatically generated">
            <a:extLst>
              <a:ext uri="{FF2B5EF4-FFF2-40B4-BE49-F238E27FC236}">
                <a16:creationId xmlns:a16="http://schemas.microsoft.com/office/drawing/2014/main" id="{2CA78442-A137-9F4C-91A3-A9AB89C10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119" b="12452"/>
          <a:stretch/>
        </p:blipFill>
        <p:spPr>
          <a:xfrm>
            <a:off x="7529945" y="3708032"/>
            <a:ext cx="3653255" cy="20440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C08496-39C2-664B-B684-8D8E21EE0040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F08629A-F26A-804E-957C-5F0B750106ED}"/>
              </a:ext>
            </a:extLst>
          </p:cNvPr>
          <p:cNvSpPr txBox="1">
            <a:spLocks/>
          </p:cNvSpPr>
          <p:nvPr/>
        </p:nvSpPr>
        <p:spPr>
          <a:xfrm>
            <a:off x="813816" y="722376"/>
            <a:ext cx="10515600" cy="608893"/>
          </a:xfrm>
          <a:prstGeom prst="rect">
            <a:avLst/>
          </a:prstGeom>
        </p:spPr>
        <p:txBody>
          <a:bodyPr lIns="91440" tIns="45720" rIns="91440" bIns="4572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n-US" sz="3600" dirty="0">
                <a:ea typeface="Segoe UI Historic"/>
                <a:cs typeface="Segoe UI Historic"/>
              </a:rPr>
              <a:t>Don’t Hesitate to Vaccinate</a:t>
            </a:r>
          </a:p>
        </p:txBody>
      </p:sp>
    </p:spTree>
    <p:extLst>
      <p:ext uri="{BB962C8B-B14F-4D97-AF65-F5344CB8AC3E}">
        <p14:creationId xmlns:p14="http://schemas.microsoft.com/office/powerpoint/2010/main" val="86863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299B64-C2EB-8A4A-A360-6A52E9A3A3F6}"/>
              </a:ext>
            </a:extLst>
          </p:cNvPr>
          <p:cNvSpPr/>
          <p:nvPr/>
        </p:nvSpPr>
        <p:spPr>
          <a:xfrm>
            <a:off x="859935" y="2017381"/>
            <a:ext cx="10591787" cy="425595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000">
              <a:solidFill>
                <a:srgbClr val="ED1B27"/>
              </a:solidFill>
              <a:latin typeface="Segoe UI" panose="020B0502040204020203" pitchFamily="34" charset="0"/>
              <a:ea typeface="Segoe UI Historic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Slide Number Placeholder 8">
            <a:extLst>
              <a:ext uri="{FF2B5EF4-FFF2-40B4-BE49-F238E27FC236}">
                <a16:creationId xmlns:a16="http://schemas.microsoft.com/office/drawing/2014/main" id="{6397D720-D26E-D84F-8A18-8EE48AEA5653}"/>
              </a:ext>
            </a:extLst>
          </p:cNvPr>
          <p:cNvSpPr txBox="1">
            <a:spLocks/>
          </p:cNvSpPr>
          <p:nvPr/>
        </p:nvSpPr>
        <p:spPr>
          <a:xfrm>
            <a:off x="11890462" y="6625707"/>
            <a:ext cx="213089" cy="28725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en-US" sz="1100" smtClean="0">
                <a:solidFill>
                  <a:schemeClr val="bg1"/>
                </a:solidFill>
                <a:latin typeface="Segoe UI Historic" panose="020B0502040204020203" pitchFamily="34" charset="0"/>
              </a:rPr>
              <a:pPr/>
              <a:t>13</a:t>
            </a:fld>
            <a:endParaRPr lang="en-US" sz="1100">
              <a:solidFill>
                <a:schemeClr val="bg1"/>
              </a:solidFill>
              <a:latin typeface="Segoe UI Historic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1D0BA-CCC5-E746-A4F2-0EF60C1A28C8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94E9B5-4BC5-8B4B-8574-1CA97193072F}"/>
              </a:ext>
            </a:extLst>
          </p:cNvPr>
          <p:cNvSpPr txBox="1"/>
          <p:nvPr/>
        </p:nvSpPr>
        <p:spPr>
          <a:xfrm>
            <a:off x="804520" y="3584139"/>
            <a:ext cx="3294789" cy="1831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b="1">
                <a:latin typeface="Segoe UI" panose="020B0502040204020203" pitchFamily="34" charset="0"/>
                <a:cs typeface="Segoe UI" panose="020B0502040204020203" pitchFamily="34" charset="0"/>
              </a:rPr>
              <a:t>Spread the word </a:t>
            </a: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about the important role you and your peers play to </a:t>
            </a:r>
            <a:r>
              <a:rPr lang="en-US" b="1">
                <a:latin typeface="Segoe UI" panose="020B0502040204020203" pitchFamily="34" charset="0"/>
                <a:cs typeface="Segoe UI" panose="020B0502040204020203" pitchFamily="34" charset="0"/>
              </a:rPr>
              <a:t>increase vaccine confidence and uptake</a:t>
            </a: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fontAlgn="ctr">
              <a:spcBef>
                <a:spcPts val="600"/>
              </a:spcBef>
            </a:pP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Leverage the CDC resources and the DPH toolkit.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7334DE-1BD4-0542-AC30-8E2E73F0FA5C}"/>
              </a:ext>
            </a:extLst>
          </p:cNvPr>
          <p:cNvSpPr txBox="1"/>
          <p:nvPr/>
        </p:nvSpPr>
        <p:spPr>
          <a:xfrm>
            <a:off x="4402293" y="3586796"/>
            <a:ext cx="350707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b="1">
                <a:latin typeface="Segoe UI" panose="020B0502040204020203" pitchFamily="34" charset="0"/>
                <a:cs typeface="Segoe UI" panose="020B0502040204020203" pitchFamily="34" charset="0"/>
              </a:rPr>
              <a:t>Collaborate and align with DPH on our COVID-19 vaccine messaging</a:t>
            </a: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 to combat the spread of misinformation.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BEE0DE-17AC-1640-BBA6-C3CF83EC6E3C}"/>
              </a:ext>
            </a:extLst>
          </p:cNvPr>
          <p:cNvSpPr txBox="1"/>
          <p:nvPr/>
        </p:nvSpPr>
        <p:spPr>
          <a:xfrm>
            <a:off x="8260383" y="3503599"/>
            <a:ext cx="3507073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Help us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strengthen the credibility of public health institutions and fact-based science and medicine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as we lay the groundwork for widespread COVID-19 vaccine availability in 2021.</a:t>
            </a:r>
          </a:p>
        </p:txBody>
      </p:sp>
      <p:grpSp>
        <p:nvGrpSpPr>
          <p:cNvPr id="33" name="Group 148" title="Reply All icon">
            <a:extLst>
              <a:ext uri="{FF2B5EF4-FFF2-40B4-BE49-F238E27FC236}">
                <a16:creationId xmlns:a16="http://schemas.microsoft.com/office/drawing/2014/main" id="{DF5A25AC-7049-2C47-A65D-63C7B82DF2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53360" y="1936224"/>
            <a:ext cx="798554" cy="798554"/>
            <a:chOff x="4558" y="2480"/>
            <a:chExt cx="578" cy="578"/>
          </a:xfrm>
          <a:solidFill>
            <a:srgbClr val="EC1D29"/>
          </a:solidFill>
        </p:grpSpPr>
        <p:sp>
          <p:nvSpPr>
            <p:cNvPr id="34" name="Freeform 149">
              <a:extLst>
                <a:ext uri="{FF2B5EF4-FFF2-40B4-BE49-F238E27FC236}">
                  <a16:creationId xmlns:a16="http://schemas.microsoft.com/office/drawing/2014/main" id="{7781DC28-00D0-6549-B6DB-9A74181AE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" y="2480"/>
              <a:ext cx="518" cy="331"/>
            </a:xfrm>
            <a:custGeom>
              <a:avLst/>
              <a:gdLst>
                <a:gd name="T0" fmla="*/ 168 w 172"/>
                <a:gd name="T1" fmla="*/ 110 h 110"/>
                <a:gd name="T2" fmla="*/ 165 w 172"/>
                <a:gd name="T3" fmla="*/ 106 h 110"/>
                <a:gd name="T4" fmla="*/ 165 w 172"/>
                <a:gd name="T5" fmla="*/ 35 h 110"/>
                <a:gd name="T6" fmla="*/ 137 w 172"/>
                <a:gd name="T7" fmla="*/ 7 h 110"/>
                <a:gd name="T8" fmla="*/ 4 w 172"/>
                <a:gd name="T9" fmla="*/ 7 h 110"/>
                <a:gd name="T10" fmla="*/ 0 w 172"/>
                <a:gd name="T11" fmla="*/ 4 h 110"/>
                <a:gd name="T12" fmla="*/ 4 w 172"/>
                <a:gd name="T13" fmla="*/ 0 h 110"/>
                <a:gd name="T14" fmla="*/ 139 w 172"/>
                <a:gd name="T15" fmla="*/ 0 h 110"/>
                <a:gd name="T16" fmla="*/ 172 w 172"/>
                <a:gd name="T17" fmla="*/ 33 h 110"/>
                <a:gd name="T18" fmla="*/ 172 w 172"/>
                <a:gd name="T19" fmla="*/ 107 h 110"/>
                <a:gd name="T20" fmla="*/ 168 w 17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10">
                  <a:moveTo>
                    <a:pt x="168" y="110"/>
                  </a:moveTo>
                  <a:cubicBezTo>
                    <a:pt x="166" y="110"/>
                    <a:pt x="165" y="108"/>
                    <a:pt x="165" y="106"/>
                  </a:cubicBezTo>
                  <a:cubicBezTo>
                    <a:pt x="165" y="98"/>
                    <a:pt x="165" y="61"/>
                    <a:pt x="165" y="35"/>
                  </a:cubicBezTo>
                  <a:cubicBezTo>
                    <a:pt x="165" y="20"/>
                    <a:pt x="152" y="7"/>
                    <a:pt x="13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57" y="0"/>
                    <a:pt x="172" y="15"/>
                    <a:pt x="172" y="33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72" y="109"/>
                    <a:pt x="170" y="110"/>
                    <a:pt x="1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35" name="Freeform 150">
              <a:extLst>
                <a:ext uri="{FF2B5EF4-FFF2-40B4-BE49-F238E27FC236}">
                  <a16:creationId xmlns:a16="http://schemas.microsoft.com/office/drawing/2014/main" id="{C17A495E-BFAF-904B-8735-24E53F71A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" y="2769"/>
              <a:ext cx="391" cy="289"/>
            </a:xfrm>
            <a:custGeom>
              <a:avLst/>
              <a:gdLst>
                <a:gd name="T0" fmla="*/ 127 w 130"/>
                <a:gd name="T1" fmla="*/ 96 h 96"/>
                <a:gd name="T2" fmla="*/ 124 w 130"/>
                <a:gd name="T3" fmla="*/ 95 h 96"/>
                <a:gd name="T4" fmla="*/ 65 w 130"/>
                <a:gd name="T5" fmla="*/ 62 h 96"/>
                <a:gd name="T6" fmla="*/ 65 w 130"/>
                <a:gd name="T7" fmla="*/ 86 h 96"/>
                <a:gd name="T8" fmla="*/ 63 w 130"/>
                <a:gd name="T9" fmla="*/ 89 h 96"/>
                <a:gd name="T10" fmla="*/ 60 w 130"/>
                <a:gd name="T11" fmla="*/ 89 h 96"/>
                <a:gd name="T12" fmla="*/ 1 w 130"/>
                <a:gd name="T13" fmla="*/ 48 h 96"/>
                <a:gd name="T14" fmla="*/ 0 w 130"/>
                <a:gd name="T15" fmla="*/ 45 h 96"/>
                <a:gd name="T16" fmla="*/ 1 w 130"/>
                <a:gd name="T17" fmla="*/ 42 h 96"/>
                <a:gd name="T18" fmla="*/ 60 w 130"/>
                <a:gd name="T19" fmla="*/ 1 h 96"/>
                <a:gd name="T20" fmla="*/ 63 w 130"/>
                <a:gd name="T21" fmla="*/ 1 h 96"/>
                <a:gd name="T22" fmla="*/ 65 w 130"/>
                <a:gd name="T23" fmla="*/ 4 h 96"/>
                <a:gd name="T24" fmla="*/ 65 w 130"/>
                <a:gd name="T25" fmla="*/ 28 h 96"/>
                <a:gd name="T26" fmla="*/ 130 w 130"/>
                <a:gd name="T27" fmla="*/ 93 h 96"/>
                <a:gd name="T28" fmla="*/ 128 w 130"/>
                <a:gd name="T29" fmla="*/ 96 h 96"/>
                <a:gd name="T30" fmla="*/ 127 w 130"/>
                <a:gd name="T31" fmla="*/ 96 h 96"/>
                <a:gd name="T32" fmla="*/ 63 w 130"/>
                <a:gd name="T33" fmla="*/ 55 h 96"/>
                <a:gd name="T34" fmla="*/ 123 w 130"/>
                <a:gd name="T35" fmla="*/ 82 h 96"/>
                <a:gd name="T36" fmla="*/ 62 w 130"/>
                <a:gd name="T37" fmla="*/ 35 h 96"/>
                <a:gd name="T38" fmla="*/ 58 w 130"/>
                <a:gd name="T39" fmla="*/ 31 h 96"/>
                <a:gd name="T40" fmla="*/ 58 w 130"/>
                <a:gd name="T41" fmla="*/ 10 h 96"/>
                <a:gd name="T42" fmla="*/ 9 w 130"/>
                <a:gd name="T43" fmla="*/ 45 h 96"/>
                <a:gd name="T44" fmla="*/ 58 w 130"/>
                <a:gd name="T45" fmla="*/ 79 h 96"/>
                <a:gd name="T46" fmla="*/ 58 w 130"/>
                <a:gd name="T47" fmla="*/ 59 h 96"/>
                <a:gd name="T48" fmla="*/ 62 w 130"/>
                <a:gd name="T49" fmla="*/ 55 h 96"/>
                <a:gd name="T50" fmla="*/ 62 w 130"/>
                <a:gd name="T51" fmla="*/ 55 h 96"/>
                <a:gd name="T52" fmla="*/ 63 w 130"/>
                <a:gd name="T53" fmla="*/ 5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96">
                  <a:moveTo>
                    <a:pt x="127" y="96"/>
                  </a:moveTo>
                  <a:cubicBezTo>
                    <a:pt x="125" y="96"/>
                    <a:pt x="124" y="96"/>
                    <a:pt x="124" y="95"/>
                  </a:cubicBezTo>
                  <a:cubicBezTo>
                    <a:pt x="102" y="63"/>
                    <a:pt x="87" y="62"/>
                    <a:pt x="65" y="62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4" y="88"/>
                    <a:pt x="63" y="89"/>
                  </a:cubicBezTo>
                  <a:cubicBezTo>
                    <a:pt x="62" y="90"/>
                    <a:pt x="61" y="89"/>
                    <a:pt x="60" y="89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7"/>
                    <a:pt x="0" y="46"/>
                    <a:pt x="0" y="45"/>
                  </a:cubicBezTo>
                  <a:cubicBezTo>
                    <a:pt x="0" y="44"/>
                    <a:pt x="1" y="43"/>
                    <a:pt x="1" y="42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0"/>
                    <a:pt x="62" y="0"/>
                    <a:pt x="63" y="1"/>
                  </a:cubicBezTo>
                  <a:cubicBezTo>
                    <a:pt x="64" y="1"/>
                    <a:pt x="65" y="3"/>
                    <a:pt x="65" y="4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110" y="29"/>
                    <a:pt x="130" y="49"/>
                    <a:pt x="130" y="93"/>
                  </a:cubicBezTo>
                  <a:cubicBezTo>
                    <a:pt x="130" y="94"/>
                    <a:pt x="129" y="96"/>
                    <a:pt x="128" y="96"/>
                  </a:cubicBezTo>
                  <a:cubicBezTo>
                    <a:pt x="127" y="96"/>
                    <a:pt x="127" y="96"/>
                    <a:pt x="127" y="96"/>
                  </a:cubicBezTo>
                  <a:close/>
                  <a:moveTo>
                    <a:pt x="63" y="55"/>
                  </a:moveTo>
                  <a:cubicBezTo>
                    <a:pt x="85" y="55"/>
                    <a:pt x="101" y="55"/>
                    <a:pt x="123" y="82"/>
                  </a:cubicBezTo>
                  <a:cubicBezTo>
                    <a:pt x="120" y="48"/>
                    <a:pt x="101" y="35"/>
                    <a:pt x="62" y="35"/>
                  </a:cubicBezTo>
                  <a:cubicBezTo>
                    <a:pt x="60" y="35"/>
                    <a:pt x="58" y="33"/>
                    <a:pt x="58" y="31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7"/>
                    <a:pt x="60" y="55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36" name="Freeform 151">
              <a:extLst>
                <a:ext uri="{FF2B5EF4-FFF2-40B4-BE49-F238E27FC236}">
                  <a16:creationId xmlns:a16="http://schemas.microsoft.com/office/drawing/2014/main" id="{A87354F8-A013-D44E-A61B-F1B60EF0E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" y="2522"/>
              <a:ext cx="515" cy="352"/>
            </a:xfrm>
            <a:custGeom>
              <a:avLst/>
              <a:gdLst>
                <a:gd name="T0" fmla="*/ 55 w 171"/>
                <a:gd name="T1" fmla="*/ 117 h 117"/>
                <a:gd name="T2" fmla="*/ 25 w 171"/>
                <a:gd name="T3" fmla="*/ 117 h 117"/>
                <a:gd name="T4" fmla="*/ 1 w 171"/>
                <a:gd name="T5" fmla="*/ 93 h 117"/>
                <a:gd name="T6" fmla="*/ 0 w 171"/>
                <a:gd name="T7" fmla="*/ 89 h 117"/>
                <a:gd name="T8" fmla="*/ 0 w 171"/>
                <a:gd name="T9" fmla="*/ 4 h 117"/>
                <a:gd name="T10" fmla="*/ 4 w 171"/>
                <a:gd name="T11" fmla="*/ 0 h 117"/>
                <a:gd name="T12" fmla="*/ 147 w 171"/>
                <a:gd name="T13" fmla="*/ 0 h 117"/>
                <a:gd name="T14" fmla="*/ 171 w 171"/>
                <a:gd name="T15" fmla="*/ 24 h 117"/>
                <a:gd name="T16" fmla="*/ 171 w 171"/>
                <a:gd name="T17" fmla="*/ 28 h 117"/>
                <a:gd name="T18" fmla="*/ 171 w 171"/>
                <a:gd name="T19" fmla="*/ 103 h 117"/>
                <a:gd name="T20" fmla="*/ 168 w 171"/>
                <a:gd name="T21" fmla="*/ 106 h 117"/>
                <a:gd name="T22" fmla="*/ 165 w 171"/>
                <a:gd name="T23" fmla="*/ 103 h 117"/>
                <a:gd name="T24" fmla="*/ 165 w 171"/>
                <a:gd name="T25" fmla="*/ 24 h 117"/>
                <a:gd name="T26" fmla="*/ 147 w 171"/>
                <a:gd name="T27" fmla="*/ 7 h 117"/>
                <a:gd name="T28" fmla="*/ 136 w 171"/>
                <a:gd name="T29" fmla="*/ 7 h 117"/>
                <a:gd name="T30" fmla="*/ 7 w 171"/>
                <a:gd name="T31" fmla="*/ 7 h 117"/>
                <a:gd name="T32" fmla="*/ 7 w 171"/>
                <a:gd name="T33" fmla="*/ 93 h 117"/>
                <a:gd name="T34" fmla="*/ 25 w 171"/>
                <a:gd name="T35" fmla="*/ 110 h 117"/>
                <a:gd name="T36" fmla="*/ 55 w 171"/>
                <a:gd name="T37" fmla="*/ 110 h 117"/>
                <a:gd name="T38" fmla="*/ 59 w 171"/>
                <a:gd name="T39" fmla="*/ 113 h 117"/>
                <a:gd name="T40" fmla="*/ 55 w 171"/>
                <a:gd name="T4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17">
                  <a:moveTo>
                    <a:pt x="55" y="117"/>
                  </a:moveTo>
                  <a:cubicBezTo>
                    <a:pt x="25" y="117"/>
                    <a:pt x="25" y="117"/>
                    <a:pt x="25" y="117"/>
                  </a:cubicBezTo>
                  <a:cubicBezTo>
                    <a:pt x="12" y="117"/>
                    <a:pt x="1" y="106"/>
                    <a:pt x="1" y="9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60" y="0"/>
                    <a:pt x="171" y="11"/>
                    <a:pt x="171" y="24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5"/>
                    <a:pt x="170" y="106"/>
                    <a:pt x="168" y="106"/>
                  </a:cubicBezTo>
                  <a:cubicBezTo>
                    <a:pt x="166" y="106"/>
                    <a:pt x="165" y="105"/>
                    <a:pt x="165" y="10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5"/>
                    <a:pt x="157" y="7"/>
                    <a:pt x="14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02"/>
                    <a:pt x="15" y="110"/>
                    <a:pt x="2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7" y="110"/>
                    <a:pt x="59" y="111"/>
                    <a:pt x="59" y="113"/>
                  </a:cubicBezTo>
                  <a:cubicBezTo>
                    <a:pt x="59" y="115"/>
                    <a:pt x="57" y="117"/>
                    <a:pt x="5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37" name="Freeform 152">
              <a:extLst>
                <a:ext uri="{FF2B5EF4-FFF2-40B4-BE49-F238E27FC236}">
                  <a16:creationId xmlns:a16="http://schemas.microsoft.com/office/drawing/2014/main" id="{F04280C7-883F-FD40-8D45-328CDF519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" y="2531"/>
              <a:ext cx="485" cy="235"/>
            </a:xfrm>
            <a:custGeom>
              <a:avLst/>
              <a:gdLst>
                <a:gd name="T0" fmla="*/ 83 w 161"/>
                <a:gd name="T1" fmla="*/ 78 h 78"/>
                <a:gd name="T2" fmla="*/ 73 w 161"/>
                <a:gd name="T3" fmla="*/ 74 h 78"/>
                <a:gd name="T4" fmla="*/ 2 w 161"/>
                <a:gd name="T5" fmla="*/ 6 h 78"/>
                <a:gd name="T6" fmla="*/ 2 w 161"/>
                <a:gd name="T7" fmla="*/ 1 h 78"/>
                <a:gd name="T8" fmla="*/ 7 w 161"/>
                <a:gd name="T9" fmla="*/ 1 h 78"/>
                <a:gd name="T10" fmla="*/ 78 w 161"/>
                <a:gd name="T11" fmla="*/ 69 h 78"/>
                <a:gd name="T12" fmla="*/ 88 w 161"/>
                <a:gd name="T13" fmla="*/ 69 h 78"/>
                <a:gd name="T14" fmla="*/ 155 w 161"/>
                <a:gd name="T15" fmla="*/ 5 h 78"/>
                <a:gd name="T16" fmla="*/ 159 w 161"/>
                <a:gd name="T17" fmla="*/ 5 h 78"/>
                <a:gd name="T18" fmla="*/ 159 w 161"/>
                <a:gd name="T19" fmla="*/ 10 h 78"/>
                <a:gd name="T20" fmla="*/ 92 w 161"/>
                <a:gd name="T21" fmla="*/ 74 h 78"/>
                <a:gd name="T22" fmla="*/ 83 w 161"/>
                <a:gd name="T2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78">
                  <a:moveTo>
                    <a:pt x="83" y="78"/>
                  </a:moveTo>
                  <a:cubicBezTo>
                    <a:pt x="79" y="78"/>
                    <a:pt x="76" y="77"/>
                    <a:pt x="73" y="7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72"/>
                    <a:pt x="85" y="72"/>
                    <a:pt x="88" y="69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56" y="4"/>
                    <a:pt x="158" y="4"/>
                    <a:pt x="159" y="5"/>
                  </a:cubicBezTo>
                  <a:cubicBezTo>
                    <a:pt x="161" y="7"/>
                    <a:pt x="161" y="9"/>
                    <a:pt x="159" y="10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0" y="77"/>
                    <a:pt x="86" y="78"/>
                    <a:pt x="8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50" name="Group 420" title="User Group icon">
            <a:extLst>
              <a:ext uri="{FF2B5EF4-FFF2-40B4-BE49-F238E27FC236}">
                <a16:creationId xmlns:a16="http://schemas.microsoft.com/office/drawing/2014/main" id="{8C858C8B-8334-2444-8BC8-E2BA21CCD7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79738" y="1922842"/>
            <a:ext cx="1247639" cy="798554"/>
            <a:chOff x="9231" y="4573"/>
            <a:chExt cx="764" cy="489"/>
          </a:xfrm>
          <a:solidFill>
            <a:srgbClr val="EC1D29"/>
          </a:solidFill>
        </p:grpSpPr>
        <p:sp>
          <p:nvSpPr>
            <p:cNvPr id="51" name="Freeform 421">
              <a:extLst>
                <a:ext uri="{FF2B5EF4-FFF2-40B4-BE49-F238E27FC236}">
                  <a16:creationId xmlns:a16="http://schemas.microsoft.com/office/drawing/2014/main" id="{93D61027-67AF-EE48-986D-B4AC6AD3C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2" y="4685"/>
              <a:ext cx="179" cy="237"/>
            </a:xfrm>
            <a:custGeom>
              <a:avLst/>
              <a:gdLst>
                <a:gd name="T0" fmla="*/ 30 w 59"/>
                <a:gd name="T1" fmla="*/ 78 h 78"/>
                <a:gd name="T2" fmla="*/ 0 w 59"/>
                <a:gd name="T3" fmla="*/ 32 h 78"/>
                <a:gd name="T4" fmla="*/ 30 w 59"/>
                <a:gd name="T5" fmla="*/ 0 h 78"/>
                <a:gd name="T6" fmla="*/ 59 w 59"/>
                <a:gd name="T7" fmla="*/ 32 h 78"/>
                <a:gd name="T8" fmla="*/ 30 w 59"/>
                <a:gd name="T9" fmla="*/ 78 h 78"/>
                <a:gd name="T10" fmla="*/ 30 w 59"/>
                <a:gd name="T11" fmla="*/ 7 h 78"/>
                <a:gd name="T12" fmla="*/ 8 w 59"/>
                <a:gd name="T13" fmla="*/ 32 h 78"/>
                <a:gd name="T14" fmla="*/ 30 w 59"/>
                <a:gd name="T15" fmla="*/ 71 h 78"/>
                <a:gd name="T16" fmla="*/ 52 w 59"/>
                <a:gd name="T17" fmla="*/ 32 h 78"/>
                <a:gd name="T18" fmla="*/ 30 w 59"/>
                <a:gd name="T19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8">
                  <a:moveTo>
                    <a:pt x="30" y="78"/>
                  </a:moveTo>
                  <a:cubicBezTo>
                    <a:pt x="7" y="78"/>
                    <a:pt x="0" y="48"/>
                    <a:pt x="0" y="32"/>
                  </a:cubicBezTo>
                  <a:cubicBezTo>
                    <a:pt x="0" y="11"/>
                    <a:pt x="11" y="0"/>
                    <a:pt x="30" y="0"/>
                  </a:cubicBezTo>
                  <a:cubicBezTo>
                    <a:pt x="49" y="0"/>
                    <a:pt x="59" y="11"/>
                    <a:pt x="59" y="32"/>
                  </a:cubicBezTo>
                  <a:cubicBezTo>
                    <a:pt x="59" y="48"/>
                    <a:pt x="53" y="78"/>
                    <a:pt x="30" y="78"/>
                  </a:cubicBezTo>
                  <a:close/>
                  <a:moveTo>
                    <a:pt x="30" y="7"/>
                  </a:moveTo>
                  <a:cubicBezTo>
                    <a:pt x="15" y="7"/>
                    <a:pt x="8" y="15"/>
                    <a:pt x="8" y="32"/>
                  </a:cubicBezTo>
                  <a:cubicBezTo>
                    <a:pt x="8" y="43"/>
                    <a:pt x="12" y="71"/>
                    <a:pt x="30" y="71"/>
                  </a:cubicBezTo>
                  <a:cubicBezTo>
                    <a:pt x="48" y="71"/>
                    <a:pt x="52" y="43"/>
                    <a:pt x="52" y="32"/>
                  </a:cubicBezTo>
                  <a:cubicBezTo>
                    <a:pt x="52" y="15"/>
                    <a:pt x="45" y="7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2" name="Freeform 422">
              <a:extLst>
                <a:ext uri="{FF2B5EF4-FFF2-40B4-BE49-F238E27FC236}">
                  <a16:creationId xmlns:a16="http://schemas.microsoft.com/office/drawing/2014/main" id="{2D3BCAED-EC76-1D45-A863-981A84FE1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3" y="4895"/>
              <a:ext cx="397" cy="167"/>
            </a:xfrm>
            <a:custGeom>
              <a:avLst/>
              <a:gdLst>
                <a:gd name="T0" fmla="*/ 66 w 131"/>
                <a:gd name="T1" fmla="*/ 55 h 55"/>
                <a:gd name="T2" fmla="*/ 1 w 131"/>
                <a:gd name="T3" fmla="*/ 43 h 55"/>
                <a:gd name="T4" fmla="*/ 0 w 131"/>
                <a:gd name="T5" fmla="*/ 42 h 55"/>
                <a:gd name="T6" fmla="*/ 15 w 131"/>
                <a:gd name="T7" fmla="*/ 7 h 55"/>
                <a:gd name="T8" fmla="*/ 39 w 131"/>
                <a:gd name="T9" fmla="*/ 0 h 55"/>
                <a:gd name="T10" fmla="*/ 42 w 131"/>
                <a:gd name="T11" fmla="*/ 3 h 55"/>
                <a:gd name="T12" fmla="*/ 39 w 131"/>
                <a:gd name="T13" fmla="*/ 7 h 55"/>
                <a:gd name="T14" fmla="*/ 19 w 131"/>
                <a:gd name="T15" fmla="*/ 13 h 55"/>
                <a:gd name="T16" fmla="*/ 8 w 131"/>
                <a:gd name="T17" fmla="*/ 41 h 55"/>
                <a:gd name="T18" fmla="*/ 66 w 131"/>
                <a:gd name="T19" fmla="*/ 47 h 55"/>
                <a:gd name="T20" fmla="*/ 124 w 131"/>
                <a:gd name="T21" fmla="*/ 41 h 55"/>
                <a:gd name="T22" fmla="*/ 112 w 131"/>
                <a:gd name="T23" fmla="*/ 13 h 55"/>
                <a:gd name="T24" fmla="*/ 92 w 131"/>
                <a:gd name="T25" fmla="*/ 7 h 55"/>
                <a:gd name="T26" fmla="*/ 89 w 131"/>
                <a:gd name="T27" fmla="*/ 3 h 55"/>
                <a:gd name="T28" fmla="*/ 93 w 131"/>
                <a:gd name="T29" fmla="*/ 0 h 55"/>
                <a:gd name="T30" fmla="*/ 117 w 131"/>
                <a:gd name="T31" fmla="*/ 7 h 55"/>
                <a:gd name="T32" fmla="*/ 131 w 131"/>
                <a:gd name="T33" fmla="*/ 42 h 55"/>
                <a:gd name="T34" fmla="*/ 131 w 131"/>
                <a:gd name="T35" fmla="*/ 43 h 55"/>
                <a:gd name="T36" fmla="*/ 66 w 131"/>
                <a:gd name="T3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1" h="55">
                  <a:moveTo>
                    <a:pt x="66" y="55"/>
                  </a:moveTo>
                  <a:cubicBezTo>
                    <a:pt x="25" y="55"/>
                    <a:pt x="2" y="50"/>
                    <a:pt x="1" y="4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26"/>
                    <a:pt x="5" y="14"/>
                    <a:pt x="15" y="7"/>
                  </a:cubicBezTo>
                  <a:cubicBezTo>
                    <a:pt x="22" y="2"/>
                    <a:pt x="34" y="0"/>
                    <a:pt x="39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3" y="5"/>
                    <a:pt x="41" y="7"/>
                    <a:pt x="39" y="7"/>
                  </a:cubicBezTo>
                  <a:cubicBezTo>
                    <a:pt x="32" y="8"/>
                    <a:pt x="24" y="9"/>
                    <a:pt x="19" y="13"/>
                  </a:cubicBezTo>
                  <a:cubicBezTo>
                    <a:pt x="13" y="17"/>
                    <a:pt x="9" y="25"/>
                    <a:pt x="8" y="41"/>
                  </a:cubicBezTo>
                  <a:cubicBezTo>
                    <a:pt x="10" y="42"/>
                    <a:pt x="21" y="47"/>
                    <a:pt x="66" y="47"/>
                  </a:cubicBezTo>
                  <a:cubicBezTo>
                    <a:pt x="110" y="47"/>
                    <a:pt x="121" y="42"/>
                    <a:pt x="124" y="41"/>
                  </a:cubicBezTo>
                  <a:cubicBezTo>
                    <a:pt x="122" y="25"/>
                    <a:pt x="119" y="17"/>
                    <a:pt x="112" y="13"/>
                  </a:cubicBezTo>
                  <a:cubicBezTo>
                    <a:pt x="107" y="8"/>
                    <a:pt x="96" y="7"/>
                    <a:pt x="92" y="7"/>
                  </a:cubicBezTo>
                  <a:cubicBezTo>
                    <a:pt x="90" y="7"/>
                    <a:pt x="89" y="5"/>
                    <a:pt x="89" y="3"/>
                  </a:cubicBezTo>
                  <a:cubicBezTo>
                    <a:pt x="89" y="1"/>
                    <a:pt x="91" y="0"/>
                    <a:pt x="93" y="0"/>
                  </a:cubicBezTo>
                  <a:cubicBezTo>
                    <a:pt x="98" y="0"/>
                    <a:pt x="109" y="2"/>
                    <a:pt x="117" y="7"/>
                  </a:cubicBezTo>
                  <a:cubicBezTo>
                    <a:pt x="126" y="14"/>
                    <a:pt x="129" y="26"/>
                    <a:pt x="131" y="42"/>
                  </a:cubicBezTo>
                  <a:cubicBezTo>
                    <a:pt x="131" y="42"/>
                    <a:pt x="131" y="42"/>
                    <a:pt x="131" y="43"/>
                  </a:cubicBezTo>
                  <a:cubicBezTo>
                    <a:pt x="129" y="50"/>
                    <a:pt x="106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3" name="Freeform 423">
              <a:extLst>
                <a:ext uri="{FF2B5EF4-FFF2-40B4-BE49-F238E27FC236}">
                  <a16:creationId xmlns:a16="http://schemas.microsoft.com/office/drawing/2014/main" id="{CAE87AF9-54F2-9446-90B3-7363D3D68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5" y="4631"/>
              <a:ext cx="142" cy="200"/>
            </a:xfrm>
            <a:custGeom>
              <a:avLst/>
              <a:gdLst>
                <a:gd name="T0" fmla="*/ 28 w 47"/>
                <a:gd name="T1" fmla="*/ 66 h 66"/>
                <a:gd name="T2" fmla="*/ 25 w 47"/>
                <a:gd name="T3" fmla="*/ 64 h 66"/>
                <a:gd name="T4" fmla="*/ 27 w 47"/>
                <a:gd name="T5" fmla="*/ 59 h 66"/>
                <a:gd name="T6" fmla="*/ 40 w 47"/>
                <a:gd name="T7" fmla="*/ 27 h 66"/>
                <a:gd name="T8" fmla="*/ 22 w 47"/>
                <a:gd name="T9" fmla="*/ 7 h 66"/>
                <a:gd name="T10" fmla="*/ 7 w 47"/>
                <a:gd name="T11" fmla="*/ 14 h 66"/>
                <a:gd name="T12" fmla="*/ 2 w 47"/>
                <a:gd name="T13" fmla="*/ 15 h 66"/>
                <a:gd name="T14" fmla="*/ 1 w 47"/>
                <a:gd name="T15" fmla="*/ 10 h 66"/>
                <a:gd name="T16" fmla="*/ 22 w 47"/>
                <a:gd name="T17" fmla="*/ 0 h 66"/>
                <a:gd name="T18" fmla="*/ 47 w 47"/>
                <a:gd name="T19" fmla="*/ 27 h 66"/>
                <a:gd name="T20" fmla="*/ 29 w 47"/>
                <a:gd name="T21" fmla="*/ 66 h 66"/>
                <a:gd name="T22" fmla="*/ 28 w 47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66">
                  <a:moveTo>
                    <a:pt x="28" y="66"/>
                  </a:moveTo>
                  <a:cubicBezTo>
                    <a:pt x="27" y="66"/>
                    <a:pt x="25" y="65"/>
                    <a:pt x="25" y="64"/>
                  </a:cubicBezTo>
                  <a:cubicBezTo>
                    <a:pt x="24" y="62"/>
                    <a:pt x="25" y="60"/>
                    <a:pt x="27" y="59"/>
                  </a:cubicBezTo>
                  <a:cubicBezTo>
                    <a:pt x="37" y="55"/>
                    <a:pt x="40" y="38"/>
                    <a:pt x="40" y="27"/>
                  </a:cubicBezTo>
                  <a:cubicBezTo>
                    <a:pt x="40" y="9"/>
                    <a:pt x="30" y="7"/>
                    <a:pt x="22" y="7"/>
                  </a:cubicBezTo>
                  <a:cubicBezTo>
                    <a:pt x="15" y="7"/>
                    <a:pt x="10" y="9"/>
                    <a:pt x="7" y="14"/>
                  </a:cubicBezTo>
                  <a:cubicBezTo>
                    <a:pt x="6" y="16"/>
                    <a:pt x="4" y="16"/>
                    <a:pt x="2" y="15"/>
                  </a:cubicBezTo>
                  <a:cubicBezTo>
                    <a:pt x="1" y="14"/>
                    <a:pt x="0" y="12"/>
                    <a:pt x="1" y="10"/>
                  </a:cubicBezTo>
                  <a:cubicBezTo>
                    <a:pt x="5" y="3"/>
                    <a:pt x="12" y="0"/>
                    <a:pt x="22" y="0"/>
                  </a:cubicBezTo>
                  <a:cubicBezTo>
                    <a:pt x="39" y="0"/>
                    <a:pt x="47" y="10"/>
                    <a:pt x="47" y="27"/>
                  </a:cubicBezTo>
                  <a:cubicBezTo>
                    <a:pt x="47" y="39"/>
                    <a:pt x="44" y="60"/>
                    <a:pt x="29" y="66"/>
                  </a:cubicBezTo>
                  <a:cubicBezTo>
                    <a:pt x="29" y="66"/>
                    <a:pt x="29" y="66"/>
                    <a:pt x="2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4" name="Freeform 424">
              <a:extLst>
                <a:ext uri="{FF2B5EF4-FFF2-40B4-BE49-F238E27FC236}">
                  <a16:creationId xmlns:a16="http://schemas.microsoft.com/office/drawing/2014/main" id="{415DDD63-66A4-ED43-A9F4-6A56442A4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" y="4807"/>
              <a:ext cx="103" cy="140"/>
            </a:xfrm>
            <a:custGeom>
              <a:avLst/>
              <a:gdLst>
                <a:gd name="T0" fmla="*/ 6 w 34"/>
                <a:gd name="T1" fmla="*/ 46 h 46"/>
                <a:gd name="T2" fmla="*/ 2 w 34"/>
                <a:gd name="T3" fmla="*/ 43 h 46"/>
                <a:gd name="T4" fmla="*/ 6 w 34"/>
                <a:gd name="T5" fmla="*/ 39 h 46"/>
                <a:gd name="T6" fmla="*/ 26 w 34"/>
                <a:gd name="T7" fmla="*/ 35 h 46"/>
                <a:gd name="T8" fmla="*/ 17 w 34"/>
                <a:gd name="T9" fmla="*/ 12 h 46"/>
                <a:gd name="T10" fmla="*/ 3 w 34"/>
                <a:gd name="T11" fmla="*/ 7 h 46"/>
                <a:gd name="T12" fmla="*/ 0 w 34"/>
                <a:gd name="T13" fmla="*/ 3 h 46"/>
                <a:gd name="T14" fmla="*/ 4 w 34"/>
                <a:gd name="T15" fmla="*/ 0 h 46"/>
                <a:gd name="T16" fmla="*/ 21 w 34"/>
                <a:gd name="T17" fmla="*/ 6 h 46"/>
                <a:gd name="T18" fmla="*/ 34 w 34"/>
                <a:gd name="T19" fmla="*/ 36 h 46"/>
                <a:gd name="T20" fmla="*/ 34 w 34"/>
                <a:gd name="T21" fmla="*/ 37 h 46"/>
                <a:gd name="T22" fmla="*/ 6 w 34"/>
                <a:gd name="T23" fmla="*/ 46 h 46"/>
                <a:gd name="T24" fmla="*/ 6 w 34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46">
                  <a:moveTo>
                    <a:pt x="6" y="46"/>
                  </a:moveTo>
                  <a:cubicBezTo>
                    <a:pt x="4" y="46"/>
                    <a:pt x="3" y="45"/>
                    <a:pt x="2" y="43"/>
                  </a:cubicBezTo>
                  <a:cubicBezTo>
                    <a:pt x="2" y="41"/>
                    <a:pt x="4" y="39"/>
                    <a:pt x="6" y="39"/>
                  </a:cubicBezTo>
                  <a:cubicBezTo>
                    <a:pt x="20" y="38"/>
                    <a:pt x="25" y="36"/>
                    <a:pt x="26" y="35"/>
                  </a:cubicBezTo>
                  <a:cubicBezTo>
                    <a:pt x="25" y="22"/>
                    <a:pt x="22" y="15"/>
                    <a:pt x="17" y="12"/>
                  </a:cubicBezTo>
                  <a:cubicBezTo>
                    <a:pt x="14" y="10"/>
                    <a:pt x="9" y="8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9" y="1"/>
                    <a:pt x="17" y="2"/>
                    <a:pt x="21" y="6"/>
                  </a:cubicBezTo>
                  <a:cubicBezTo>
                    <a:pt x="30" y="12"/>
                    <a:pt x="32" y="22"/>
                    <a:pt x="34" y="36"/>
                  </a:cubicBezTo>
                  <a:cubicBezTo>
                    <a:pt x="34" y="36"/>
                    <a:pt x="34" y="36"/>
                    <a:pt x="34" y="37"/>
                  </a:cubicBezTo>
                  <a:cubicBezTo>
                    <a:pt x="33" y="41"/>
                    <a:pt x="23" y="45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5" name="Freeform 425">
              <a:extLst>
                <a:ext uri="{FF2B5EF4-FFF2-40B4-BE49-F238E27FC236}">
                  <a16:creationId xmlns:a16="http://schemas.microsoft.com/office/drawing/2014/main" id="{A1D4E26F-F4C5-DB46-8F93-883BF50F7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" y="4573"/>
              <a:ext cx="133" cy="179"/>
            </a:xfrm>
            <a:custGeom>
              <a:avLst/>
              <a:gdLst>
                <a:gd name="T0" fmla="*/ 27 w 44"/>
                <a:gd name="T1" fmla="*/ 59 h 59"/>
                <a:gd name="T2" fmla="*/ 24 w 44"/>
                <a:gd name="T3" fmla="*/ 57 h 59"/>
                <a:gd name="T4" fmla="*/ 26 w 44"/>
                <a:gd name="T5" fmla="*/ 52 h 59"/>
                <a:gd name="T6" fmla="*/ 36 w 44"/>
                <a:gd name="T7" fmla="*/ 24 h 59"/>
                <a:gd name="T8" fmla="*/ 20 w 44"/>
                <a:gd name="T9" fmla="*/ 7 h 59"/>
                <a:gd name="T10" fmla="*/ 8 w 44"/>
                <a:gd name="T11" fmla="*/ 14 h 59"/>
                <a:gd name="T12" fmla="*/ 3 w 44"/>
                <a:gd name="T13" fmla="*/ 15 h 59"/>
                <a:gd name="T14" fmla="*/ 1 w 44"/>
                <a:gd name="T15" fmla="*/ 11 h 59"/>
                <a:gd name="T16" fmla="*/ 20 w 44"/>
                <a:gd name="T17" fmla="*/ 0 h 59"/>
                <a:gd name="T18" fmla="*/ 44 w 44"/>
                <a:gd name="T19" fmla="*/ 24 h 59"/>
                <a:gd name="T20" fmla="*/ 29 w 44"/>
                <a:gd name="T21" fmla="*/ 59 h 59"/>
                <a:gd name="T22" fmla="*/ 27 w 44"/>
                <a:gd name="T2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9">
                  <a:moveTo>
                    <a:pt x="27" y="59"/>
                  </a:moveTo>
                  <a:cubicBezTo>
                    <a:pt x="26" y="59"/>
                    <a:pt x="25" y="58"/>
                    <a:pt x="24" y="57"/>
                  </a:cubicBezTo>
                  <a:cubicBezTo>
                    <a:pt x="23" y="55"/>
                    <a:pt x="24" y="53"/>
                    <a:pt x="26" y="52"/>
                  </a:cubicBezTo>
                  <a:cubicBezTo>
                    <a:pt x="34" y="49"/>
                    <a:pt x="37" y="34"/>
                    <a:pt x="36" y="24"/>
                  </a:cubicBezTo>
                  <a:cubicBezTo>
                    <a:pt x="36" y="9"/>
                    <a:pt x="27" y="7"/>
                    <a:pt x="20" y="7"/>
                  </a:cubicBezTo>
                  <a:cubicBezTo>
                    <a:pt x="14" y="8"/>
                    <a:pt x="10" y="10"/>
                    <a:pt x="8" y="14"/>
                  </a:cubicBezTo>
                  <a:cubicBezTo>
                    <a:pt x="7" y="16"/>
                    <a:pt x="4" y="16"/>
                    <a:pt x="3" y="15"/>
                  </a:cubicBezTo>
                  <a:cubicBezTo>
                    <a:pt x="1" y="14"/>
                    <a:pt x="0" y="12"/>
                    <a:pt x="1" y="11"/>
                  </a:cubicBezTo>
                  <a:cubicBezTo>
                    <a:pt x="5" y="4"/>
                    <a:pt x="11" y="1"/>
                    <a:pt x="20" y="0"/>
                  </a:cubicBezTo>
                  <a:cubicBezTo>
                    <a:pt x="34" y="0"/>
                    <a:pt x="43" y="8"/>
                    <a:pt x="44" y="24"/>
                  </a:cubicBezTo>
                  <a:cubicBezTo>
                    <a:pt x="44" y="34"/>
                    <a:pt x="41" y="53"/>
                    <a:pt x="29" y="59"/>
                  </a:cubicBezTo>
                  <a:cubicBezTo>
                    <a:pt x="28" y="59"/>
                    <a:pt x="28" y="59"/>
                    <a:pt x="2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6" name="Freeform 426">
              <a:extLst>
                <a:ext uri="{FF2B5EF4-FFF2-40B4-BE49-F238E27FC236}">
                  <a16:creationId xmlns:a16="http://schemas.microsoft.com/office/drawing/2014/main" id="{12BC3E67-A185-3547-9F53-D264DFFD5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8" y="4728"/>
              <a:ext cx="97" cy="124"/>
            </a:xfrm>
            <a:custGeom>
              <a:avLst/>
              <a:gdLst>
                <a:gd name="T0" fmla="*/ 4 w 32"/>
                <a:gd name="T1" fmla="*/ 41 h 41"/>
                <a:gd name="T2" fmla="*/ 0 w 32"/>
                <a:gd name="T3" fmla="*/ 38 h 41"/>
                <a:gd name="T4" fmla="*/ 3 w 32"/>
                <a:gd name="T5" fmla="*/ 34 h 41"/>
                <a:gd name="T6" fmla="*/ 24 w 32"/>
                <a:gd name="T7" fmla="*/ 30 h 41"/>
                <a:gd name="T8" fmla="*/ 16 w 32"/>
                <a:gd name="T9" fmla="*/ 10 h 41"/>
                <a:gd name="T10" fmla="*/ 5 w 32"/>
                <a:gd name="T11" fmla="*/ 7 h 41"/>
                <a:gd name="T12" fmla="*/ 2 w 32"/>
                <a:gd name="T13" fmla="*/ 3 h 41"/>
                <a:gd name="T14" fmla="*/ 6 w 32"/>
                <a:gd name="T15" fmla="*/ 0 h 41"/>
                <a:gd name="T16" fmla="*/ 20 w 32"/>
                <a:gd name="T17" fmla="*/ 4 h 41"/>
                <a:gd name="T18" fmla="*/ 32 w 32"/>
                <a:gd name="T19" fmla="*/ 30 h 41"/>
                <a:gd name="T20" fmla="*/ 32 w 32"/>
                <a:gd name="T21" fmla="*/ 31 h 41"/>
                <a:gd name="T22" fmla="*/ 4 w 32"/>
                <a:gd name="T23" fmla="*/ 41 h 41"/>
                <a:gd name="T24" fmla="*/ 4 w 32"/>
                <a:gd name="T25" fmla="*/ 41 h 41"/>
                <a:gd name="T26" fmla="*/ 25 w 32"/>
                <a:gd name="T27" fmla="*/ 29 h 41"/>
                <a:gd name="T28" fmla="*/ 25 w 32"/>
                <a:gd name="T2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1">
                  <a:moveTo>
                    <a:pt x="4" y="41"/>
                  </a:moveTo>
                  <a:cubicBezTo>
                    <a:pt x="2" y="41"/>
                    <a:pt x="0" y="40"/>
                    <a:pt x="0" y="38"/>
                  </a:cubicBezTo>
                  <a:cubicBezTo>
                    <a:pt x="0" y="36"/>
                    <a:pt x="1" y="34"/>
                    <a:pt x="3" y="34"/>
                  </a:cubicBezTo>
                  <a:cubicBezTo>
                    <a:pt x="17" y="33"/>
                    <a:pt x="23" y="30"/>
                    <a:pt x="24" y="30"/>
                  </a:cubicBezTo>
                  <a:cubicBezTo>
                    <a:pt x="23" y="19"/>
                    <a:pt x="20" y="13"/>
                    <a:pt x="16" y="10"/>
                  </a:cubicBezTo>
                  <a:cubicBezTo>
                    <a:pt x="13" y="9"/>
                    <a:pt x="10" y="8"/>
                    <a:pt x="5" y="7"/>
                  </a:cubicBezTo>
                  <a:cubicBezTo>
                    <a:pt x="3" y="7"/>
                    <a:pt x="1" y="5"/>
                    <a:pt x="2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2" y="1"/>
                    <a:pt x="16" y="2"/>
                    <a:pt x="20" y="4"/>
                  </a:cubicBezTo>
                  <a:cubicBezTo>
                    <a:pt x="27" y="9"/>
                    <a:pt x="30" y="18"/>
                    <a:pt x="3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6"/>
                    <a:pt x="22" y="39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7" name="Freeform 427">
              <a:extLst>
                <a:ext uri="{FF2B5EF4-FFF2-40B4-BE49-F238E27FC236}">
                  <a16:creationId xmlns:a16="http://schemas.microsoft.com/office/drawing/2014/main" id="{02695F58-C30D-E443-8C94-644FE1C8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6" y="4631"/>
              <a:ext cx="142" cy="200"/>
            </a:xfrm>
            <a:custGeom>
              <a:avLst/>
              <a:gdLst>
                <a:gd name="T0" fmla="*/ 19 w 47"/>
                <a:gd name="T1" fmla="*/ 66 h 66"/>
                <a:gd name="T2" fmla="*/ 18 w 47"/>
                <a:gd name="T3" fmla="*/ 66 h 66"/>
                <a:gd name="T4" fmla="*/ 0 w 47"/>
                <a:gd name="T5" fmla="*/ 27 h 66"/>
                <a:gd name="T6" fmla="*/ 25 w 47"/>
                <a:gd name="T7" fmla="*/ 0 h 66"/>
                <a:gd name="T8" fmla="*/ 46 w 47"/>
                <a:gd name="T9" fmla="*/ 10 h 66"/>
                <a:gd name="T10" fmla="*/ 45 w 47"/>
                <a:gd name="T11" fmla="*/ 15 h 66"/>
                <a:gd name="T12" fmla="*/ 40 w 47"/>
                <a:gd name="T13" fmla="*/ 14 h 66"/>
                <a:gd name="T14" fmla="*/ 25 w 47"/>
                <a:gd name="T15" fmla="*/ 7 h 66"/>
                <a:gd name="T16" fmla="*/ 7 w 47"/>
                <a:gd name="T17" fmla="*/ 27 h 66"/>
                <a:gd name="T18" fmla="*/ 21 w 47"/>
                <a:gd name="T19" fmla="*/ 59 h 66"/>
                <a:gd name="T20" fmla="*/ 23 w 47"/>
                <a:gd name="T21" fmla="*/ 64 h 66"/>
                <a:gd name="T22" fmla="*/ 19 w 47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66">
                  <a:moveTo>
                    <a:pt x="19" y="66"/>
                  </a:moveTo>
                  <a:cubicBezTo>
                    <a:pt x="19" y="66"/>
                    <a:pt x="18" y="66"/>
                    <a:pt x="18" y="66"/>
                  </a:cubicBezTo>
                  <a:cubicBezTo>
                    <a:pt x="4" y="60"/>
                    <a:pt x="0" y="39"/>
                    <a:pt x="0" y="27"/>
                  </a:cubicBezTo>
                  <a:cubicBezTo>
                    <a:pt x="0" y="10"/>
                    <a:pt x="9" y="0"/>
                    <a:pt x="25" y="0"/>
                  </a:cubicBezTo>
                  <a:cubicBezTo>
                    <a:pt x="35" y="0"/>
                    <a:pt x="42" y="3"/>
                    <a:pt x="46" y="10"/>
                  </a:cubicBezTo>
                  <a:cubicBezTo>
                    <a:pt x="47" y="12"/>
                    <a:pt x="47" y="14"/>
                    <a:pt x="45" y="15"/>
                  </a:cubicBezTo>
                  <a:cubicBezTo>
                    <a:pt x="43" y="16"/>
                    <a:pt x="41" y="16"/>
                    <a:pt x="40" y="14"/>
                  </a:cubicBezTo>
                  <a:cubicBezTo>
                    <a:pt x="37" y="9"/>
                    <a:pt x="32" y="7"/>
                    <a:pt x="25" y="7"/>
                  </a:cubicBezTo>
                  <a:cubicBezTo>
                    <a:pt x="17" y="7"/>
                    <a:pt x="7" y="9"/>
                    <a:pt x="7" y="27"/>
                  </a:cubicBezTo>
                  <a:cubicBezTo>
                    <a:pt x="7" y="38"/>
                    <a:pt x="11" y="55"/>
                    <a:pt x="21" y="59"/>
                  </a:cubicBezTo>
                  <a:cubicBezTo>
                    <a:pt x="22" y="60"/>
                    <a:pt x="23" y="62"/>
                    <a:pt x="23" y="64"/>
                  </a:cubicBezTo>
                  <a:cubicBezTo>
                    <a:pt x="22" y="65"/>
                    <a:pt x="21" y="66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8" name="Freeform 428">
              <a:extLst>
                <a:ext uri="{FF2B5EF4-FFF2-40B4-BE49-F238E27FC236}">
                  <a16:creationId xmlns:a16="http://schemas.microsoft.com/office/drawing/2014/main" id="{A06E783B-3098-3F42-AF9A-5905CEFC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5" y="4807"/>
              <a:ext cx="103" cy="140"/>
            </a:xfrm>
            <a:custGeom>
              <a:avLst/>
              <a:gdLst>
                <a:gd name="T0" fmla="*/ 27 w 34"/>
                <a:gd name="T1" fmla="*/ 46 h 46"/>
                <a:gd name="T2" fmla="*/ 27 w 34"/>
                <a:gd name="T3" fmla="*/ 46 h 46"/>
                <a:gd name="T4" fmla="*/ 0 w 34"/>
                <a:gd name="T5" fmla="*/ 37 h 46"/>
                <a:gd name="T6" fmla="*/ 0 w 34"/>
                <a:gd name="T7" fmla="*/ 36 h 46"/>
                <a:gd name="T8" fmla="*/ 12 w 34"/>
                <a:gd name="T9" fmla="*/ 6 h 46"/>
                <a:gd name="T10" fmla="*/ 30 w 34"/>
                <a:gd name="T11" fmla="*/ 0 h 46"/>
                <a:gd name="T12" fmla="*/ 34 w 34"/>
                <a:gd name="T13" fmla="*/ 3 h 46"/>
                <a:gd name="T14" fmla="*/ 30 w 34"/>
                <a:gd name="T15" fmla="*/ 7 h 46"/>
                <a:gd name="T16" fmla="*/ 16 w 34"/>
                <a:gd name="T17" fmla="*/ 12 h 46"/>
                <a:gd name="T18" fmla="*/ 7 w 34"/>
                <a:gd name="T19" fmla="*/ 35 h 46"/>
                <a:gd name="T20" fmla="*/ 28 w 34"/>
                <a:gd name="T21" fmla="*/ 39 h 46"/>
                <a:gd name="T22" fmla="*/ 31 w 34"/>
                <a:gd name="T23" fmla="*/ 43 h 46"/>
                <a:gd name="T24" fmla="*/ 27 w 34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46">
                  <a:moveTo>
                    <a:pt x="27" y="46"/>
                  </a:moveTo>
                  <a:cubicBezTo>
                    <a:pt x="27" y="46"/>
                    <a:pt x="27" y="46"/>
                    <a:pt x="27" y="46"/>
                  </a:cubicBezTo>
                  <a:cubicBezTo>
                    <a:pt x="10" y="45"/>
                    <a:pt x="1" y="41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22"/>
                    <a:pt x="3" y="12"/>
                    <a:pt x="12" y="6"/>
                  </a:cubicBezTo>
                  <a:cubicBezTo>
                    <a:pt x="17" y="2"/>
                    <a:pt x="24" y="1"/>
                    <a:pt x="30" y="0"/>
                  </a:cubicBezTo>
                  <a:cubicBezTo>
                    <a:pt x="32" y="0"/>
                    <a:pt x="33" y="1"/>
                    <a:pt x="34" y="3"/>
                  </a:cubicBezTo>
                  <a:cubicBezTo>
                    <a:pt x="34" y="5"/>
                    <a:pt x="32" y="7"/>
                    <a:pt x="30" y="7"/>
                  </a:cubicBezTo>
                  <a:cubicBezTo>
                    <a:pt x="24" y="8"/>
                    <a:pt x="19" y="10"/>
                    <a:pt x="16" y="12"/>
                  </a:cubicBezTo>
                  <a:cubicBezTo>
                    <a:pt x="11" y="15"/>
                    <a:pt x="8" y="22"/>
                    <a:pt x="7" y="35"/>
                  </a:cubicBezTo>
                  <a:cubicBezTo>
                    <a:pt x="9" y="36"/>
                    <a:pt x="14" y="38"/>
                    <a:pt x="28" y="39"/>
                  </a:cubicBezTo>
                  <a:cubicBezTo>
                    <a:pt x="30" y="39"/>
                    <a:pt x="31" y="41"/>
                    <a:pt x="31" y="43"/>
                  </a:cubicBezTo>
                  <a:cubicBezTo>
                    <a:pt x="31" y="45"/>
                    <a:pt x="29" y="46"/>
                    <a:pt x="2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59" name="Freeform 429">
              <a:extLst>
                <a:ext uri="{FF2B5EF4-FFF2-40B4-BE49-F238E27FC236}">
                  <a16:creationId xmlns:a16="http://schemas.microsoft.com/office/drawing/2014/main" id="{A90D69F4-2506-E941-9912-FE5A178BE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6" y="4573"/>
              <a:ext cx="133" cy="179"/>
            </a:xfrm>
            <a:custGeom>
              <a:avLst/>
              <a:gdLst>
                <a:gd name="T0" fmla="*/ 17 w 44"/>
                <a:gd name="T1" fmla="*/ 59 h 59"/>
                <a:gd name="T2" fmla="*/ 16 w 44"/>
                <a:gd name="T3" fmla="*/ 59 h 59"/>
                <a:gd name="T4" fmla="*/ 1 w 44"/>
                <a:gd name="T5" fmla="*/ 24 h 59"/>
                <a:gd name="T6" fmla="*/ 24 w 44"/>
                <a:gd name="T7" fmla="*/ 0 h 59"/>
                <a:gd name="T8" fmla="*/ 43 w 44"/>
                <a:gd name="T9" fmla="*/ 11 h 59"/>
                <a:gd name="T10" fmla="*/ 42 w 44"/>
                <a:gd name="T11" fmla="*/ 15 h 59"/>
                <a:gd name="T12" fmla="*/ 37 w 44"/>
                <a:gd name="T13" fmla="*/ 14 h 59"/>
                <a:gd name="T14" fmla="*/ 24 w 44"/>
                <a:gd name="T15" fmla="*/ 7 h 59"/>
                <a:gd name="T16" fmla="*/ 8 w 44"/>
                <a:gd name="T17" fmla="*/ 24 h 59"/>
                <a:gd name="T18" fmla="*/ 18 w 44"/>
                <a:gd name="T19" fmla="*/ 52 h 59"/>
                <a:gd name="T20" fmla="*/ 20 w 44"/>
                <a:gd name="T21" fmla="*/ 57 h 59"/>
                <a:gd name="T22" fmla="*/ 17 w 44"/>
                <a:gd name="T2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9">
                  <a:moveTo>
                    <a:pt x="17" y="59"/>
                  </a:moveTo>
                  <a:cubicBezTo>
                    <a:pt x="17" y="59"/>
                    <a:pt x="16" y="59"/>
                    <a:pt x="16" y="59"/>
                  </a:cubicBezTo>
                  <a:cubicBezTo>
                    <a:pt x="3" y="53"/>
                    <a:pt x="0" y="34"/>
                    <a:pt x="1" y="24"/>
                  </a:cubicBezTo>
                  <a:cubicBezTo>
                    <a:pt x="1" y="8"/>
                    <a:pt x="10" y="0"/>
                    <a:pt x="24" y="0"/>
                  </a:cubicBezTo>
                  <a:cubicBezTo>
                    <a:pt x="33" y="1"/>
                    <a:pt x="40" y="4"/>
                    <a:pt x="43" y="11"/>
                  </a:cubicBezTo>
                  <a:cubicBezTo>
                    <a:pt x="44" y="12"/>
                    <a:pt x="43" y="14"/>
                    <a:pt x="42" y="15"/>
                  </a:cubicBezTo>
                  <a:cubicBezTo>
                    <a:pt x="40" y="16"/>
                    <a:pt x="38" y="16"/>
                    <a:pt x="37" y="14"/>
                  </a:cubicBezTo>
                  <a:cubicBezTo>
                    <a:pt x="35" y="10"/>
                    <a:pt x="30" y="8"/>
                    <a:pt x="24" y="7"/>
                  </a:cubicBezTo>
                  <a:cubicBezTo>
                    <a:pt x="17" y="7"/>
                    <a:pt x="9" y="9"/>
                    <a:pt x="8" y="24"/>
                  </a:cubicBezTo>
                  <a:cubicBezTo>
                    <a:pt x="8" y="34"/>
                    <a:pt x="10" y="49"/>
                    <a:pt x="18" y="52"/>
                  </a:cubicBezTo>
                  <a:cubicBezTo>
                    <a:pt x="20" y="53"/>
                    <a:pt x="21" y="55"/>
                    <a:pt x="20" y="57"/>
                  </a:cubicBezTo>
                  <a:cubicBezTo>
                    <a:pt x="20" y="58"/>
                    <a:pt x="18" y="59"/>
                    <a:pt x="17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60" name="Freeform 430">
              <a:extLst>
                <a:ext uri="{FF2B5EF4-FFF2-40B4-BE49-F238E27FC236}">
                  <a16:creationId xmlns:a16="http://schemas.microsoft.com/office/drawing/2014/main" id="{B37B8254-5541-C746-AE63-025231A588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1" y="4728"/>
              <a:ext cx="94" cy="124"/>
            </a:xfrm>
            <a:custGeom>
              <a:avLst/>
              <a:gdLst>
                <a:gd name="T0" fmla="*/ 28 w 31"/>
                <a:gd name="T1" fmla="*/ 41 h 41"/>
                <a:gd name="T2" fmla="*/ 27 w 31"/>
                <a:gd name="T3" fmla="*/ 41 h 41"/>
                <a:gd name="T4" fmla="*/ 0 w 31"/>
                <a:gd name="T5" fmla="*/ 31 h 41"/>
                <a:gd name="T6" fmla="*/ 0 w 31"/>
                <a:gd name="T7" fmla="*/ 30 h 41"/>
                <a:gd name="T8" fmla="*/ 12 w 31"/>
                <a:gd name="T9" fmla="*/ 4 h 41"/>
                <a:gd name="T10" fmla="*/ 26 w 31"/>
                <a:gd name="T11" fmla="*/ 0 h 41"/>
                <a:gd name="T12" fmla="*/ 30 w 31"/>
                <a:gd name="T13" fmla="*/ 3 h 41"/>
                <a:gd name="T14" fmla="*/ 26 w 31"/>
                <a:gd name="T15" fmla="*/ 7 h 41"/>
                <a:gd name="T16" fmla="*/ 16 w 31"/>
                <a:gd name="T17" fmla="*/ 10 h 41"/>
                <a:gd name="T18" fmla="*/ 7 w 31"/>
                <a:gd name="T19" fmla="*/ 30 h 41"/>
                <a:gd name="T20" fmla="*/ 28 w 31"/>
                <a:gd name="T21" fmla="*/ 34 h 41"/>
                <a:gd name="T22" fmla="*/ 31 w 31"/>
                <a:gd name="T23" fmla="*/ 38 h 41"/>
                <a:gd name="T24" fmla="*/ 28 w 31"/>
                <a:gd name="T25" fmla="*/ 41 h 41"/>
                <a:gd name="T26" fmla="*/ 6 w 31"/>
                <a:gd name="T27" fmla="*/ 29 h 41"/>
                <a:gd name="T28" fmla="*/ 6 w 31"/>
                <a:gd name="T2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1">
                  <a:moveTo>
                    <a:pt x="28" y="41"/>
                  </a:moveTo>
                  <a:cubicBezTo>
                    <a:pt x="28" y="41"/>
                    <a:pt x="27" y="41"/>
                    <a:pt x="27" y="41"/>
                  </a:cubicBezTo>
                  <a:cubicBezTo>
                    <a:pt x="10" y="39"/>
                    <a:pt x="1" y="36"/>
                    <a:pt x="0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" y="18"/>
                    <a:pt x="4" y="9"/>
                    <a:pt x="12" y="4"/>
                  </a:cubicBezTo>
                  <a:cubicBezTo>
                    <a:pt x="15" y="2"/>
                    <a:pt x="20" y="1"/>
                    <a:pt x="26" y="0"/>
                  </a:cubicBezTo>
                  <a:cubicBezTo>
                    <a:pt x="28" y="0"/>
                    <a:pt x="29" y="1"/>
                    <a:pt x="30" y="3"/>
                  </a:cubicBezTo>
                  <a:cubicBezTo>
                    <a:pt x="30" y="5"/>
                    <a:pt x="28" y="7"/>
                    <a:pt x="26" y="7"/>
                  </a:cubicBezTo>
                  <a:cubicBezTo>
                    <a:pt x="22" y="8"/>
                    <a:pt x="18" y="9"/>
                    <a:pt x="16" y="10"/>
                  </a:cubicBezTo>
                  <a:cubicBezTo>
                    <a:pt x="11" y="13"/>
                    <a:pt x="9" y="19"/>
                    <a:pt x="7" y="30"/>
                  </a:cubicBezTo>
                  <a:cubicBezTo>
                    <a:pt x="9" y="30"/>
                    <a:pt x="14" y="33"/>
                    <a:pt x="28" y="34"/>
                  </a:cubicBezTo>
                  <a:cubicBezTo>
                    <a:pt x="30" y="34"/>
                    <a:pt x="31" y="36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lose/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93" name="Group 428" title="Hospital icon">
            <a:extLst>
              <a:ext uri="{FF2B5EF4-FFF2-40B4-BE49-F238E27FC236}">
                <a16:creationId xmlns:a16="http://schemas.microsoft.com/office/drawing/2014/main" id="{3158AB09-B210-DF42-80BC-DCFA3CBA38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49238" y="1876678"/>
            <a:ext cx="931046" cy="801063"/>
            <a:chOff x="6449" y="5589"/>
            <a:chExt cx="616" cy="530"/>
          </a:xfrm>
          <a:solidFill>
            <a:srgbClr val="EC1D29"/>
          </a:solidFill>
        </p:grpSpPr>
        <p:sp>
          <p:nvSpPr>
            <p:cNvPr id="94" name="Freeform 429">
              <a:extLst>
                <a:ext uri="{FF2B5EF4-FFF2-40B4-BE49-F238E27FC236}">
                  <a16:creationId xmlns:a16="http://schemas.microsoft.com/office/drawing/2014/main" id="{8EC4C143-4A7A-044B-BD8C-A3B2FA3FE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1" y="5732"/>
              <a:ext cx="309" cy="307"/>
            </a:xfrm>
            <a:custGeom>
              <a:avLst/>
              <a:gdLst>
                <a:gd name="T0" fmla="*/ 93 w 108"/>
                <a:gd name="T1" fmla="*/ 15 h 107"/>
                <a:gd name="T2" fmla="*/ 89 w 108"/>
                <a:gd name="T3" fmla="*/ 0 h 107"/>
                <a:gd name="T4" fmla="*/ 85 w 108"/>
                <a:gd name="T5" fmla="*/ 15 h 107"/>
                <a:gd name="T6" fmla="*/ 71 w 108"/>
                <a:gd name="T7" fmla="*/ 19 h 107"/>
                <a:gd name="T8" fmla="*/ 85 w 108"/>
                <a:gd name="T9" fmla="*/ 23 h 107"/>
                <a:gd name="T10" fmla="*/ 89 w 108"/>
                <a:gd name="T11" fmla="*/ 37 h 107"/>
                <a:gd name="T12" fmla="*/ 93 w 108"/>
                <a:gd name="T13" fmla="*/ 23 h 107"/>
                <a:gd name="T14" fmla="*/ 108 w 108"/>
                <a:gd name="T15" fmla="*/ 19 h 107"/>
                <a:gd name="T16" fmla="*/ 8 w 108"/>
                <a:gd name="T17" fmla="*/ 57 h 107"/>
                <a:gd name="T18" fmla="*/ 7 w 108"/>
                <a:gd name="T19" fmla="*/ 56 h 107"/>
                <a:gd name="T20" fmla="*/ 4 w 108"/>
                <a:gd name="T21" fmla="*/ 57 h 107"/>
                <a:gd name="T22" fmla="*/ 2 w 108"/>
                <a:gd name="T23" fmla="*/ 58 h 107"/>
                <a:gd name="T24" fmla="*/ 2 w 108"/>
                <a:gd name="T25" fmla="*/ 65 h 107"/>
                <a:gd name="T26" fmla="*/ 7 w 108"/>
                <a:gd name="T27" fmla="*/ 66 h 107"/>
                <a:gd name="T28" fmla="*/ 11 w 108"/>
                <a:gd name="T29" fmla="*/ 61 h 107"/>
                <a:gd name="T30" fmla="*/ 8 w 108"/>
                <a:gd name="T31" fmla="*/ 57 h 107"/>
                <a:gd name="T32" fmla="*/ 2 w 108"/>
                <a:gd name="T33" fmla="*/ 85 h 107"/>
                <a:gd name="T34" fmla="*/ 7 w 108"/>
                <a:gd name="T35" fmla="*/ 86 h 107"/>
                <a:gd name="T36" fmla="*/ 9 w 108"/>
                <a:gd name="T37" fmla="*/ 78 h 107"/>
                <a:gd name="T38" fmla="*/ 2 w 108"/>
                <a:gd name="T39" fmla="*/ 78 h 107"/>
                <a:gd name="T40" fmla="*/ 4 w 108"/>
                <a:gd name="T41" fmla="*/ 98 h 107"/>
                <a:gd name="T42" fmla="*/ 2 w 108"/>
                <a:gd name="T43" fmla="*/ 99 h 107"/>
                <a:gd name="T44" fmla="*/ 1 w 108"/>
                <a:gd name="T45" fmla="*/ 100 h 107"/>
                <a:gd name="T46" fmla="*/ 1 w 108"/>
                <a:gd name="T47" fmla="*/ 102 h 107"/>
                <a:gd name="T48" fmla="*/ 2 w 108"/>
                <a:gd name="T49" fmla="*/ 106 h 107"/>
                <a:gd name="T50" fmla="*/ 6 w 108"/>
                <a:gd name="T51" fmla="*/ 107 h 107"/>
                <a:gd name="T52" fmla="*/ 10 w 108"/>
                <a:gd name="T53" fmla="*/ 104 h 107"/>
                <a:gd name="T54" fmla="*/ 9 w 108"/>
                <a:gd name="T55" fmla="*/ 99 h 107"/>
                <a:gd name="T56" fmla="*/ 22 w 108"/>
                <a:gd name="T57" fmla="*/ 58 h 107"/>
                <a:gd name="T58" fmla="*/ 22 w 108"/>
                <a:gd name="T59" fmla="*/ 65 h 107"/>
                <a:gd name="T60" fmla="*/ 29 w 108"/>
                <a:gd name="T61" fmla="*/ 65 h 107"/>
                <a:gd name="T62" fmla="*/ 29 w 108"/>
                <a:gd name="T63" fmla="*/ 58 h 107"/>
                <a:gd name="T64" fmla="*/ 28 w 108"/>
                <a:gd name="T65" fmla="*/ 78 h 107"/>
                <a:gd name="T66" fmla="*/ 26 w 108"/>
                <a:gd name="T67" fmla="*/ 77 h 107"/>
                <a:gd name="T68" fmla="*/ 23 w 108"/>
                <a:gd name="T69" fmla="*/ 77 h 107"/>
                <a:gd name="T70" fmla="*/ 22 w 108"/>
                <a:gd name="T71" fmla="*/ 78 h 107"/>
                <a:gd name="T72" fmla="*/ 25 w 108"/>
                <a:gd name="T73" fmla="*/ 87 h 107"/>
                <a:gd name="T74" fmla="*/ 29 w 108"/>
                <a:gd name="T75" fmla="*/ 85 h 107"/>
                <a:gd name="T76" fmla="*/ 28 w 108"/>
                <a:gd name="T77" fmla="*/ 78 h 107"/>
                <a:gd name="T78" fmla="*/ 27 w 108"/>
                <a:gd name="T79" fmla="*/ 98 h 107"/>
                <a:gd name="T80" fmla="*/ 21 w 108"/>
                <a:gd name="T81" fmla="*/ 101 h 107"/>
                <a:gd name="T82" fmla="*/ 21 w 108"/>
                <a:gd name="T83" fmla="*/ 104 h 107"/>
                <a:gd name="T84" fmla="*/ 25 w 108"/>
                <a:gd name="T85" fmla="*/ 107 h 107"/>
                <a:gd name="T86" fmla="*/ 29 w 108"/>
                <a:gd name="T87" fmla="*/ 106 h 107"/>
                <a:gd name="T88" fmla="*/ 29 w 108"/>
                <a:gd name="T89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107">
                  <a:moveTo>
                    <a:pt x="104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2"/>
                    <a:pt x="91" y="0"/>
                    <a:pt x="89" y="0"/>
                  </a:cubicBezTo>
                  <a:cubicBezTo>
                    <a:pt x="87" y="0"/>
                    <a:pt x="85" y="2"/>
                    <a:pt x="85" y="4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2" y="15"/>
                    <a:pt x="71" y="17"/>
                    <a:pt x="71" y="19"/>
                  </a:cubicBezTo>
                  <a:cubicBezTo>
                    <a:pt x="71" y="21"/>
                    <a:pt x="72" y="23"/>
                    <a:pt x="7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6"/>
                    <a:pt x="87" y="37"/>
                    <a:pt x="89" y="37"/>
                  </a:cubicBezTo>
                  <a:cubicBezTo>
                    <a:pt x="91" y="37"/>
                    <a:pt x="93" y="36"/>
                    <a:pt x="93" y="34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6" y="23"/>
                    <a:pt x="108" y="21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8" y="57"/>
                  </a:moveTo>
                  <a:cubicBezTo>
                    <a:pt x="8" y="57"/>
                    <a:pt x="8" y="57"/>
                    <a:pt x="7" y="57"/>
                  </a:cubicBezTo>
                  <a:cubicBezTo>
                    <a:pt x="7" y="57"/>
                    <a:pt x="7" y="56"/>
                    <a:pt x="7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2" y="58"/>
                    <a:pt x="2" y="58"/>
                  </a:cubicBezTo>
                  <a:cubicBezTo>
                    <a:pt x="1" y="59"/>
                    <a:pt x="1" y="60"/>
                    <a:pt x="1" y="61"/>
                  </a:cubicBezTo>
                  <a:cubicBezTo>
                    <a:pt x="1" y="63"/>
                    <a:pt x="1" y="64"/>
                    <a:pt x="2" y="65"/>
                  </a:cubicBezTo>
                  <a:cubicBezTo>
                    <a:pt x="3" y="66"/>
                    <a:pt x="4" y="66"/>
                    <a:pt x="6" y="66"/>
                  </a:cubicBezTo>
                  <a:cubicBezTo>
                    <a:pt x="6" y="66"/>
                    <a:pt x="7" y="66"/>
                    <a:pt x="7" y="66"/>
                  </a:cubicBezTo>
                  <a:cubicBezTo>
                    <a:pt x="8" y="65"/>
                    <a:pt x="9" y="65"/>
                    <a:pt x="9" y="65"/>
                  </a:cubicBezTo>
                  <a:cubicBezTo>
                    <a:pt x="10" y="64"/>
                    <a:pt x="11" y="63"/>
                    <a:pt x="11" y="61"/>
                  </a:cubicBezTo>
                  <a:cubicBezTo>
                    <a:pt x="10" y="60"/>
                    <a:pt x="10" y="59"/>
                    <a:pt x="9" y="58"/>
                  </a:cubicBezTo>
                  <a:cubicBezTo>
                    <a:pt x="9" y="58"/>
                    <a:pt x="9" y="57"/>
                    <a:pt x="8" y="57"/>
                  </a:cubicBezTo>
                  <a:close/>
                  <a:moveTo>
                    <a:pt x="2" y="78"/>
                  </a:moveTo>
                  <a:cubicBezTo>
                    <a:pt x="0" y="80"/>
                    <a:pt x="0" y="83"/>
                    <a:pt x="2" y="85"/>
                  </a:cubicBezTo>
                  <a:cubicBezTo>
                    <a:pt x="3" y="86"/>
                    <a:pt x="4" y="87"/>
                    <a:pt x="6" y="87"/>
                  </a:cubicBezTo>
                  <a:cubicBezTo>
                    <a:pt x="6" y="87"/>
                    <a:pt x="7" y="87"/>
                    <a:pt x="7" y="86"/>
                  </a:cubicBezTo>
                  <a:cubicBezTo>
                    <a:pt x="8" y="86"/>
                    <a:pt x="9" y="86"/>
                    <a:pt x="9" y="85"/>
                  </a:cubicBezTo>
                  <a:cubicBezTo>
                    <a:pt x="11" y="83"/>
                    <a:pt x="11" y="80"/>
                    <a:pt x="9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7" y="76"/>
                    <a:pt x="4" y="76"/>
                    <a:pt x="2" y="78"/>
                  </a:cubicBezTo>
                  <a:close/>
                  <a:moveTo>
                    <a:pt x="5" y="97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9"/>
                    <a:pt x="2" y="99"/>
                  </a:cubicBezTo>
                  <a:cubicBezTo>
                    <a:pt x="2" y="99"/>
                    <a:pt x="2" y="99"/>
                    <a:pt x="2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3"/>
                    <a:pt x="1" y="104"/>
                    <a:pt x="1" y="104"/>
                  </a:cubicBezTo>
                  <a:cubicBezTo>
                    <a:pt x="1" y="105"/>
                    <a:pt x="2" y="105"/>
                    <a:pt x="2" y="106"/>
                  </a:cubicBezTo>
                  <a:cubicBezTo>
                    <a:pt x="3" y="106"/>
                    <a:pt x="3" y="107"/>
                    <a:pt x="4" y="107"/>
                  </a:cubicBezTo>
                  <a:cubicBezTo>
                    <a:pt x="4" y="107"/>
                    <a:pt x="5" y="107"/>
                    <a:pt x="6" y="107"/>
                  </a:cubicBezTo>
                  <a:cubicBezTo>
                    <a:pt x="7" y="107"/>
                    <a:pt x="8" y="107"/>
                    <a:pt x="9" y="106"/>
                  </a:cubicBezTo>
                  <a:cubicBezTo>
                    <a:pt x="10" y="105"/>
                    <a:pt x="10" y="105"/>
                    <a:pt x="10" y="104"/>
                  </a:cubicBezTo>
                  <a:cubicBezTo>
                    <a:pt x="10" y="104"/>
                    <a:pt x="11" y="103"/>
                    <a:pt x="11" y="102"/>
                  </a:cubicBezTo>
                  <a:cubicBezTo>
                    <a:pt x="11" y="101"/>
                    <a:pt x="10" y="100"/>
                    <a:pt x="9" y="99"/>
                  </a:cubicBezTo>
                  <a:cubicBezTo>
                    <a:pt x="8" y="98"/>
                    <a:pt x="6" y="97"/>
                    <a:pt x="5" y="97"/>
                  </a:cubicBezTo>
                  <a:close/>
                  <a:moveTo>
                    <a:pt x="22" y="58"/>
                  </a:moveTo>
                  <a:cubicBezTo>
                    <a:pt x="21" y="59"/>
                    <a:pt x="20" y="60"/>
                    <a:pt x="20" y="61"/>
                  </a:cubicBezTo>
                  <a:cubicBezTo>
                    <a:pt x="20" y="63"/>
                    <a:pt x="21" y="64"/>
                    <a:pt x="22" y="65"/>
                  </a:cubicBezTo>
                  <a:cubicBezTo>
                    <a:pt x="24" y="67"/>
                    <a:pt x="27" y="67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3"/>
                    <a:pt x="30" y="61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7" y="56"/>
                    <a:pt x="24" y="56"/>
                    <a:pt x="22" y="58"/>
                  </a:cubicBezTo>
                  <a:close/>
                  <a:moveTo>
                    <a:pt x="28" y="78"/>
                  </a:move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7"/>
                    <a:pt x="26" y="77"/>
                  </a:cubicBezTo>
                  <a:cubicBezTo>
                    <a:pt x="26" y="77"/>
                    <a:pt x="25" y="77"/>
                    <a:pt x="24" y="77"/>
                  </a:cubicBezTo>
                  <a:cubicBezTo>
                    <a:pt x="24" y="77"/>
                    <a:pt x="24" y="77"/>
                    <a:pt x="23" y="77"/>
                  </a:cubicBezTo>
                  <a:cubicBezTo>
                    <a:pt x="23" y="77"/>
                    <a:pt x="23" y="78"/>
                    <a:pt x="23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9"/>
                    <a:pt x="20" y="80"/>
                    <a:pt x="20" y="82"/>
                  </a:cubicBezTo>
                  <a:cubicBezTo>
                    <a:pt x="20" y="84"/>
                    <a:pt x="23" y="87"/>
                    <a:pt x="25" y="87"/>
                  </a:cubicBezTo>
                  <a:cubicBezTo>
                    <a:pt x="26" y="87"/>
                    <a:pt x="27" y="87"/>
                    <a:pt x="27" y="86"/>
                  </a:cubicBezTo>
                  <a:cubicBezTo>
                    <a:pt x="28" y="86"/>
                    <a:pt x="28" y="86"/>
                    <a:pt x="29" y="85"/>
                  </a:cubicBezTo>
                  <a:cubicBezTo>
                    <a:pt x="31" y="83"/>
                    <a:pt x="31" y="80"/>
                    <a:pt x="29" y="78"/>
                  </a:cubicBezTo>
                  <a:cubicBezTo>
                    <a:pt x="29" y="78"/>
                    <a:pt x="28" y="78"/>
                    <a:pt x="28" y="78"/>
                  </a:cubicBezTo>
                  <a:close/>
                  <a:moveTo>
                    <a:pt x="28" y="98"/>
                  </a:moveTo>
                  <a:cubicBezTo>
                    <a:pt x="28" y="98"/>
                    <a:pt x="27" y="98"/>
                    <a:pt x="27" y="98"/>
                  </a:cubicBezTo>
                  <a:cubicBezTo>
                    <a:pt x="27" y="98"/>
                    <a:pt x="27" y="98"/>
                    <a:pt x="26" y="97"/>
                  </a:cubicBezTo>
                  <a:cubicBezTo>
                    <a:pt x="24" y="97"/>
                    <a:pt x="21" y="99"/>
                    <a:pt x="21" y="101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103"/>
                    <a:pt x="21" y="104"/>
                    <a:pt x="21" y="104"/>
                  </a:cubicBezTo>
                  <a:cubicBezTo>
                    <a:pt x="21" y="105"/>
                    <a:pt x="21" y="105"/>
                    <a:pt x="22" y="106"/>
                  </a:cubicBezTo>
                  <a:cubicBezTo>
                    <a:pt x="23" y="107"/>
                    <a:pt x="24" y="107"/>
                    <a:pt x="25" y="107"/>
                  </a:cubicBezTo>
                  <a:cubicBezTo>
                    <a:pt x="26" y="107"/>
                    <a:pt x="27" y="107"/>
                    <a:pt x="27" y="107"/>
                  </a:cubicBezTo>
                  <a:cubicBezTo>
                    <a:pt x="28" y="107"/>
                    <a:pt x="28" y="106"/>
                    <a:pt x="29" y="106"/>
                  </a:cubicBezTo>
                  <a:cubicBezTo>
                    <a:pt x="30" y="105"/>
                    <a:pt x="30" y="104"/>
                    <a:pt x="30" y="102"/>
                  </a:cubicBezTo>
                  <a:cubicBezTo>
                    <a:pt x="30" y="101"/>
                    <a:pt x="30" y="100"/>
                    <a:pt x="29" y="99"/>
                  </a:cubicBezTo>
                  <a:cubicBezTo>
                    <a:pt x="29" y="99"/>
                    <a:pt x="28" y="98"/>
                    <a:pt x="2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95" name="Freeform 430">
              <a:extLst>
                <a:ext uri="{FF2B5EF4-FFF2-40B4-BE49-F238E27FC236}">
                  <a16:creationId xmlns:a16="http://schemas.microsoft.com/office/drawing/2014/main" id="{2FEA39B2-32BD-2F47-AFC4-20F7214A4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9" y="5589"/>
              <a:ext cx="616" cy="530"/>
            </a:xfrm>
            <a:custGeom>
              <a:avLst/>
              <a:gdLst>
                <a:gd name="T0" fmla="*/ 211 w 215"/>
                <a:gd name="T1" fmla="*/ 79 h 185"/>
                <a:gd name="T2" fmla="*/ 156 w 215"/>
                <a:gd name="T3" fmla="*/ 79 h 185"/>
                <a:gd name="T4" fmla="*/ 156 w 215"/>
                <a:gd name="T5" fmla="*/ 33 h 185"/>
                <a:gd name="T6" fmla="*/ 152 w 215"/>
                <a:gd name="T7" fmla="*/ 29 h 185"/>
                <a:gd name="T8" fmla="*/ 141 w 215"/>
                <a:gd name="T9" fmla="*/ 29 h 185"/>
                <a:gd name="T10" fmla="*/ 141 w 215"/>
                <a:gd name="T11" fmla="*/ 4 h 185"/>
                <a:gd name="T12" fmla="*/ 137 w 215"/>
                <a:gd name="T13" fmla="*/ 0 h 185"/>
                <a:gd name="T14" fmla="*/ 78 w 215"/>
                <a:gd name="T15" fmla="*/ 0 h 185"/>
                <a:gd name="T16" fmla="*/ 74 w 215"/>
                <a:gd name="T17" fmla="*/ 4 h 185"/>
                <a:gd name="T18" fmla="*/ 74 w 215"/>
                <a:gd name="T19" fmla="*/ 29 h 185"/>
                <a:gd name="T20" fmla="*/ 63 w 215"/>
                <a:gd name="T21" fmla="*/ 29 h 185"/>
                <a:gd name="T22" fmla="*/ 59 w 215"/>
                <a:gd name="T23" fmla="*/ 33 h 185"/>
                <a:gd name="T24" fmla="*/ 59 w 215"/>
                <a:gd name="T25" fmla="*/ 79 h 185"/>
                <a:gd name="T26" fmla="*/ 4 w 215"/>
                <a:gd name="T27" fmla="*/ 79 h 185"/>
                <a:gd name="T28" fmla="*/ 0 w 215"/>
                <a:gd name="T29" fmla="*/ 82 h 185"/>
                <a:gd name="T30" fmla="*/ 0 w 215"/>
                <a:gd name="T31" fmla="*/ 159 h 185"/>
                <a:gd name="T32" fmla="*/ 26 w 215"/>
                <a:gd name="T33" fmla="*/ 185 h 185"/>
                <a:gd name="T34" fmla="*/ 211 w 215"/>
                <a:gd name="T35" fmla="*/ 185 h 185"/>
                <a:gd name="T36" fmla="*/ 215 w 215"/>
                <a:gd name="T37" fmla="*/ 181 h 185"/>
                <a:gd name="T38" fmla="*/ 215 w 215"/>
                <a:gd name="T39" fmla="*/ 82 h 185"/>
                <a:gd name="T40" fmla="*/ 211 w 215"/>
                <a:gd name="T41" fmla="*/ 79 h 185"/>
                <a:gd name="T42" fmla="*/ 82 w 215"/>
                <a:gd name="T43" fmla="*/ 8 h 185"/>
                <a:gd name="T44" fmla="*/ 133 w 215"/>
                <a:gd name="T45" fmla="*/ 8 h 185"/>
                <a:gd name="T46" fmla="*/ 133 w 215"/>
                <a:gd name="T47" fmla="*/ 29 h 185"/>
                <a:gd name="T48" fmla="*/ 82 w 215"/>
                <a:gd name="T49" fmla="*/ 29 h 185"/>
                <a:gd name="T50" fmla="*/ 82 w 215"/>
                <a:gd name="T51" fmla="*/ 8 h 185"/>
                <a:gd name="T52" fmla="*/ 8 w 215"/>
                <a:gd name="T53" fmla="*/ 86 h 185"/>
                <a:gd name="T54" fmla="*/ 59 w 215"/>
                <a:gd name="T55" fmla="*/ 86 h 185"/>
                <a:gd name="T56" fmla="*/ 59 w 215"/>
                <a:gd name="T57" fmla="*/ 177 h 185"/>
                <a:gd name="T58" fmla="*/ 26 w 215"/>
                <a:gd name="T59" fmla="*/ 177 h 185"/>
                <a:gd name="T60" fmla="*/ 8 w 215"/>
                <a:gd name="T61" fmla="*/ 159 h 185"/>
                <a:gd name="T62" fmla="*/ 8 w 215"/>
                <a:gd name="T63" fmla="*/ 86 h 185"/>
                <a:gd name="T64" fmla="*/ 67 w 215"/>
                <a:gd name="T65" fmla="*/ 82 h 185"/>
                <a:gd name="T66" fmla="*/ 67 w 215"/>
                <a:gd name="T67" fmla="*/ 37 h 185"/>
                <a:gd name="T68" fmla="*/ 148 w 215"/>
                <a:gd name="T69" fmla="*/ 37 h 185"/>
                <a:gd name="T70" fmla="*/ 148 w 215"/>
                <a:gd name="T71" fmla="*/ 177 h 185"/>
                <a:gd name="T72" fmla="*/ 67 w 215"/>
                <a:gd name="T73" fmla="*/ 177 h 185"/>
                <a:gd name="T74" fmla="*/ 67 w 215"/>
                <a:gd name="T75" fmla="*/ 82 h 185"/>
                <a:gd name="T76" fmla="*/ 207 w 215"/>
                <a:gd name="T77" fmla="*/ 177 h 185"/>
                <a:gd name="T78" fmla="*/ 156 w 215"/>
                <a:gd name="T79" fmla="*/ 177 h 185"/>
                <a:gd name="T80" fmla="*/ 156 w 215"/>
                <a:gd name="T81" fmla="*/ 86 h 185"/>
                <a:gd name="T82" fmla="*/ 207 w 215"/>
                <a:gd name="T83" fmla="*/ 86 h 185"/>
                <a:gd name="T84" fmla="*/ 207 w 215"/>
                <a:gd name="T85" fmla="*/ 17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5" h="185">
                  <a:moveTo>
                    <a:pt x="211" y="79"/>
                  </a:moveTo>
                  <a:cubicBezTo>
                    <a:pt x="156" y="79"/>
                    <a:pt x="156" y="79"/>
                    <a:pt x="156" y="79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1" y="2"/>
                    <a:pt x="139" y="0"/>
                    <a:pt x="13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2"/>
                    <a:pt x="74" y="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1" y="29"/>
                    <a:pt x="59" y="31"/>
                    <a:pt x="59" y="33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2" y="79"/>
                    <a:pt x="0" y="80"/>
                    <a:pt x="0" y="8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73"/>
                    <a:pt x="12" y="185"/>
                    <a:pt x="26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3" y="185"/>
                    <a:pt x="215" y="183"/>
                    <a:pt x="215" y="181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5" y="80"/>
                    <a:pt x="213" y="79"/>
                    <a:pt x="211" y="79"/>
                  </a:cubicBezTo>
                  <a:close/>
                  <a:moveTo>
                    <a:pt x="82" y="8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82" y="8"/>
                  </a:lnTo>
                  <a:close/>
                  <a:moveTo>
                    <a:pt x="8" y="86"/>
                  </a:moveTo>
                  <a:cubicBezTo>
                    <a:pt x="59" y="86"/>
                    <a:pt x="59" y="86"/>
                    <a:pt x="59" y="86"/>
                  </a:cubicBezTo>
                  <a:cubicBezTo>
                    <a:pt x="59" y="177"/>
                    <a:pt x="59" y="177"/>
                    <a:pt x="59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16" y="177"/>
                    <a:pt x="8" y="169"/>
                    <a:pt x="8" y="159"/>
                  </a:cubicBezTo>
                  <a:lnTo>
                    <a:pt x="8" y="86"/>
                  </a:lnTo>
                  <a:close/>
                  <a:moveTo>
                    <a:pt x="67" y="82"/>
                  </a:moveTo>
                  <a:cubicBezTo>
                    <a:pt x="67" y="37"/>
                    <a:pt x="67" y="37"/>
                    <a:pt x="67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67" y="177"/>
                    <a:pt x="67" y="177"/>
                    <a:pt x="67" y="177"/>
                  </a:cubicBezTo>
                  <a:lnTo>
                    <a:pt x="67" y="82"/>
                  </a:lnTo>
                  <a:close/>
                  <a:moveTo>
                    <a:pt x="207" y="177"/>
                  </a:moveTo>
                  <a:cubicBezTo>
                    <a:pt x="156" y="177"/>
                    <a:pt x="156" y="177"/>
                    <a:pt x="156" y="17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207" y="86"/>
                    <a:pt x="207" y="86"/>
                    <a:pt x="207" y="86"/>
                  </a:cubicBezTo>
                  <a:lnTo>
                    <a:pt x="207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96" name="Freeform 431">
              <a:extLst>
                <a:ext uri="{FF2B5EF4-FFF2-40B4-BE49-F238E27FC236}">
                  <a16:creationId xmlns:a16="http://schemas.microsoft.com/office/drawing/2014/main" id="{6968A288-195C-B847-93CA-FE5F52F3F2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5" y="5890"/>
              <a:ext cx="296" cy="149"/>
            </a:xfrm>
            <a:custGeom>
              <a:avLst/>
              <a:gdLst>
                <a:gd name="T0" fmla="*/ 82 w 103"/>
                <a:gd name="T1" fmla="*/ 3 h 52"/>
                <a:gd name="T2" fmla="*/ 76 w 103"/>
                <a:gd name="T3" fmla="*/ 2 h 52"/>
                <a:gd name="T4" fmla="*/ 78 w 103"/>
                <a:gd name="T5" fmla="*/ 11 h 52"/>
                <a:gd name="T6" fmla="*/ 82 w 103"/>
                <a:gd name="T7" fmla="*/ 23 h 52"/>
                <a:gd name="T8" fmla="*/ 79 w 103"/>
                <a:gd name="T9" fmla="*/ 22 h 52"/>
                <a:gd name="T10" fmla="*/ 75 w 103"/>
                <a:gd name="T11" fmla="*/ 30 h 52"/>
                <a:gd name="T12" fmla="*/ 78 w 103"/>
                <a:gd name="T13" fmla="*/ 52 h 52"/>
                <a:gd name="T14" fmla="*/ 83 w 103"/>
                <a:gd name="T15" fmla="*/ 49 h 52"/>
                <a:gd name="T16" fmla="*/ 75 w 103"/>
                <a:gd name="T17" fmla="*/ 44 h 52"/>
                <a:gd name="T18" fmla="*/ 98 w 103"/>
                <a:gd name="T19" fmla="*/ 11 h 52"/>
                <a:gd name="T20" fmla="*/ 103 w 103"/>
                <a:gd name="T21" fmla="*/ 6 h 52"/>
                <a:gd name="T22" fmla="*/ 100 w 103"/>
                <a:gd name="T23" fmla="*/ 2 h 52"/>
                <a:gd name="T24" fmla="*/ 93 w 103"/>
                <a:gd name="T25" fmla="*/ 6 h 52"/>
                <a:gd name="T26" fmla="*/ 98 w 103"/>
                <a:gd name="T27" fmla="*/ 32 h 52"/>
                <a:gd name="T28" fmla="*/ 102 w 103"/>
                <a:gd name="T29" fmla="*/ 23 h 52"/>
                <a:gd name="T30" fmla="*/ 100 w 103"/>
                <a:gd name="T31" fmla="*/ 22 h 52"/>
                <a:gd name="T32" fmla="*/ 96 w 103"/>
                <a:gd name="T33" fmla="*/ 22 h 52"/>
                <a:gd name="T34" fmla="*/ 95 w 103"/>
                <a:gd name="T35" fmla="*/ 30 h 52"/>
                <a:gd name="T36" fmla="*/ 95 w 103"/>
                <a:gd name="T37" fmla="*/ 51 h 52"/>
                <a:gd name="T38" fmla="*/ 101 w 103"/>
                <a:gd name="T39" fmla="*/ 51 h 52"/>
                <a:gd name="T40" fmla="*/ 103 w 103"/>
                <a:gd name="T41" fmla="*/ 45 h 52"/>
                <a:gd name="T42" fmla="*/ 97 w 103"/>
                <a:gd name="T43" fmla="*/ 42 h 52"/>
                <a:gd name="T44" fmla="*/ 95 w 103"/>
                <a:gd name="T45" fmla="*/ 44 h 52"/>
                <a:gd name="T46" fmla="*/ 93 w 103"/>
                <a:gd name="T47" fmla="*/ 46 h 52"/>
                <a:gd name="T48" fmla="*/ 95 w 103"/>
                <a:gd name="T49" fmla="*/ 51 h 52"/>
                <a:gd name="T50" fmla="*/ 5 w 103"/>
                <a:gd name="T51" fmla="*/ 1 h 52"/>
                <a:gd name="T52" fmla="*/ 0 w 103"/>
                <a:gd name="T53" fmla="*/ 7 h 52"/>
                <a:gd name="T54" fmla="*/ 4 w 103"/>
                <a:gd name="T55" fmla="*/ 10 h 52"/>
                <a:gd name="T56" fmla="*/ 9 w 103"/>
                <a:gd name="T57" fmla="*/ 5 h 52"/>
                <a:gd name="T58" fmla="*/ 9 w 103"/>
                <a:gd name="T59" fmla="*/ 24 h 52"/>
                <a:gd name="T60" fmla="*/ 7 w 103"/>
                <a:gd name="T61" fmla="*/ 22 h 52"/>
                <a:gd name="T62" fmla="*/ 1 w 103"/>
                <a:gd name="T63" fmla="*/ 22 h 52"/>
                <a:gd name="T64" fmla="*/ 0 w 103"/>
                <a:gd name="T65" fmla="*/ 25 h 52"/>
                <a:gd name="T66" fmla="*/ 1 w 103"/>
                <a:gd name="T67" fmla="*/ 29 h 52"/>
                <a:gd name="T68" fmla="*/ 9 w 103"/>
                <a:gd name="T69" fmla="*/ 26 h 52"/>
                <a:gd name="T70" fmla="*/ 9 w 103"/>
                <a:gd name="T71" fmla="*/ 45 h 52"/>
                <a:gd name="T72" fmla="*/ 4 w 103"/>
                <a:gd name="T73" fmla="*/ 42 h 52"/>
                <a:gd name="T74" fmla="*/ 1 w 103"/>
                <a:gd name="T75" fmla="*/ 43 h 52"/>
                <a:gd name="T76" fmla="*/ 0 w 103"/>
                <a:gd name="T77" fmla="*/ 45 h 52"/>
                <a:gd name="T78" fmla="*/ 3 w 103"/>
                <a:gd name="T79" fmla="*/ 51 h 52"/>
                <a:gd name="T80" fmla="*/ 9 w 103"/>
                <a:gd name="T81" fmla="*/ 45 h 52"/>
                <a:gd name="T82" fmla="*/ 22 w 103"/>
                <a:gd name="T83" fmla="*/ 1 h 52"/>
                <a:gd name="T84" fmla="*/ 19 w 103"/>
                <a:gd name="T85" fmla="*/ 5 h 52"/>
                <a:gd name="T86" fmla="*/ 28 w 103"/>
                <a:gd name="T87" fmla="*/ 9 h 52"/>
                <a:gd name="T88" fmla="*/ 29 w 103"/>
                <a:gd name="T89" fmla="*/ 5 h 52"/>
                <a:gd name="T90" fmla="*/ 21 w 103"/>
                <a:gd name="T91" fmla="*/ 22 h 52"/>
                <a:gd name="T92" fmla="*/ 19 w 103"/>
                <a:gd name="T93" fmla="*/ 25 h 52"/>
                <a:gd name="T94" fmla="*/ 21 w 103"/>
                <a:gd name="T95" fmla="*/ 29 h 52"/>
                <a:gd name="T96" fmla="*/ 29 w 103"/>
                <a:gd name="T97" fmla="*/ 26 h 52"/>
                <a:gd name="T98" fmla="*/ 29 w 103"/>
                <a:gd name="T99" fmla="*/ 45 h 52"/>
                <a:gd name="T100" fmla="*/ 27 w 103"/>
                <a:gd name="T101" fmla="*/ 42 h 52"/>
                <a:gd name="T102" fmla="*/ 21 w 103"/>
                <a:gd name="T103" fmla="*/ 43 h 52"/>
                <a:gd name="T104" fmla="*/ 19 w 103"/>
                <a:gd name="T105" fmla="*/ 45 h 52"/>
                <a:gd name="T106" fmla="*/ 21 w 103"/>
                <a:gd name="T107" fmla="*/ 50 h 52"/>
                <a:gd name="T108" fmla="*/ 28 w 103"/>
                <a:gd name="T109" fmla="*/ 50 h 52"/>
                <a:gd name="T110" fmla="*/ 29 w 103"/>
                <a:gd name="T111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52">
                  <a:moveTo>
                    <a:pt x="78" y="11"/>
                  </a:moveTo>
                  <a:cubicBezTo>
                    <a:pt x="80" y="11"/>
                    <a:pt x="81" y="11"/>
                    <a:pt x="82" y="10"/>
                  </a:cubicBezTo>
                  <a:cubicBezTo>
                    <a:pt x="84" y="8"/>
                    <a:pt x="84" y="5"/>
                    <a:pt x="82" y="3"/>
                  </a:cubicBezTo>
                  <a:cubicBezTo>
                    <a:pt x="81" y="2"/>
                    <a:pt x="79" y="1"/>
                    <a:pt x="77" y="1"/>
                  </a:cubicBezTo>
                  <a:cubicBezTo>
                    <a:pt x="77" y="1"/>
                    <a:pt x="77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3"/>
                    <a:pt x="75" y="3"/>
                  </a:cubicBezTo>
                  <a:cubicBezTo>
                    <a:pt x="73" y="5"/>
                    <a:pt x="73" y="8"/>
                    <a:pt x="75" y="10"/>
                  </a:cubicBezTo>
                  <a:cubicBezTo>
                    <a:pt x="76" y="11"/>
                    <a:pt x="77" y="11"/>
                    <a:pt x="78" y="11"/>
                  </a:cubicBezTo>
                  <a:close/>
                  <a:moveTo>
                    <a:pt x="78" y="32"/>
                  </a:moveTo>
                  <a:cubicBezTo>
                    <a:pt x="80" y="32"/>
                    <a:pt x="81" y="31"/>
                    <a:pt x="82" y="30"/>
                  </a:cubicBezTo>
                  <a:cubicBezTo>
                    <a:pt x="84" y="28"/>
                    <a:pt x="84" y="25"/>
                    <a:pt x="82" y="23"/>
                  </a:cubicBezTo>
                  <a:cubicBezTo>
                    <a:pt x="82" y="23"/>
                    <a:pt x="81" y="23"/>
                    <a:pt x="81" y="23"/>
                  </a:cubicBezTo>
                  <a:cubicBezTo>
                    <a:pt x="81" y="23"/>
                    <a:pt x="81" y="22"/>
                    <a:pt x="80" y="22"/>
                  </a:cubicBezTo>
                  <a:cubicBezTo>
                    <a:pt x="80" y="22"/>
                    <a:pt x="80" y="22"/>
                    <a:pt x="79" y="22"/>
                  </a:cubicBezTo>
                  <a:cubicBezTo>
                    <a:pt x="78" y="22"/>
                    <a:pt x="76" y="22"/>
                    <a:pt x="75" y="23"/>
                  </a:cubicBezTo>
                  <a:cubicBezTo>
                    <a:pt x="74" y="24"/>
                    <a:pt x="73" y="25"/>
                    <a:pt x="73" y="27"/>
                  </a:cubicBezTo>
                  <a:cubicBezTo>
                    <a:pt x="73" y="28"/>
                    <a:pt x="74" y="29"/>
                    <a:pt x="75" y="30"/>
                  </a:cubicBezTo>
                  <a:cubicBezTo>
                    <a:pt x="76" y="31"/>
                    <a:pt x="77" y="32"/>
                    <a:pt x="78" y="32"/>
                  </a:cubicBezTo>
                  <a:close/>
                  <a:moveTo>
                    <a:pt x="75" y="51"/>
                  </a:moveTo>
                  <a:cubicBezTo>
                    <a:pt x="76" y="52"/>
                    <a:pt x="77" y="52"/>
                    <a:pt x="78" y="52"/>
                  </a:cubicBezTo>
                  <a:cubicBezTo>
                    <a:pt x="79" y="52"/>
                    <a:pt x="80" y="52"/>
                    <a:pt x="80" y="52"/>
                  </a:cubicBezTo>
                  <a:cubicBezTo>
                    <a:pt x="81" y="52"/>
                    <a:pt x="81" y="51"/>
                    <a:pt x="82" y="51"/>
                  </a:cubicBezTo>
                  <a:cubicBezTo>
                    <a:pt x="82" y="50"/>
                    <a:pt x="83" y="50"/>
                    <a:pt x="83" y="49"/>
                  </a:cubicBezTo>
                  <a:cubicBezTo>
                    <a:pt x="83" y="49"/>
                    <a:pt x="83" y="48"/>
                    <a:pt x="83" y="47"/>
                  </a:cubicBezTo>
                  <a:cubicBezTo>
                    <a:pt x="83" y="46"/>
                    <a:pt x="83" y="45"/>
                    <a:pt x="82" y="44"/>
                  </a:cubicBezTo>
                  <a:cubicBezTo>
                    <a:pt x="80" y="42"/>
                    <a:pt x="77" y="42"/>
                    <a:pt x="75" y="44"/>
                  </a:cubicBezTo>
                  <a:cubicBezTo>
                    <a:pt x="73" y="45"/>
                    <a:pt x="73" y="47"/>
                    <a:pt x="74" y="49"/>
                  </a:cubicBezTo>
                  <a:cubicBezTo>
                    <a:pt x="74" y="50"/>
                    <a:pt x="74" y="50"/>
                    <a:pt x="75" y="51"/>
                  </a:cubicBezTo>
                  <a:close/>
                  <a:moveTo>
                    <a:pt x="98" y="11"/>
                  </a:moveTo>
                  <a:cubicBezTo>
                    <a:pt x="99" y="11"/>
                    <a:pt x="99" y="11"/>
                    <a:pt x="100" y="11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3" y="6"/>
                  </a:cubicBezTo>
                  <a:cubicBezTo>
                    <a:pt x="103" y="5"/>
                    <a:pt x="102" y="4"/>
                    <a:pt x="101" y="3"/>
                  </a:cubicBezTo>
                  <a:cubicBezTo>
                    <a:pt x="101" y="3"/>
                    <a:pt x="101" y="2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99" y="1"/>
                    <a:pt x="99" y="1"/>
                  </a:cubicBezTo>
                  <a:cubicBezTo>
                    <a:pt x="96" y="1"/>
                    <a:pt x="94" y="3"/>
                    <a:pt x="93" y="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8"/>
                    <a:pt x="94" y="9"/>
                    <a:pt x="95" y="10"/>
                  </a:cubicBezTo>
                  <a:cubicBezTo>
                    <a:pt x="96" y="11"/>
                    <a:pt x="97" y="11"/>
                    <a:pt x="98" y="11"/>
                  </a:cubicBezTo>
                  <a:close/>
                  <a:moveTo>
                    <a:pt x="98" y="32"/>
                  </a:moveTo>
                  <a:cubicBezTo>
                    <a:pt x="99" y="32"/>
                    <a:pt x="99" y="32"/>
                    <a:pt x="100" y="31"/>
                  </a:cubicBezTo>
                  <a:cubicBezTo>
                    <a:pt x="101" y="31"/>
                    <a:pt x="101" y="31"/>
                    <a:pt x="101" y="30"/>
                  </a:cubicBezTo>
                  <a:cubicBezTo>
                    <a:pt x="103" y="28"/>
                    <a:pt x="103" y="25"/>
                    <a:pt x="102" y="23"/>
                  </a:cubicBezTo>
                  <a:cubicBezTo>
                    <a:pt x="102" y="23"/>
                    <a:pt x="102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2"/>
                    <a:pt x="100" y="22"/>
                  </a:cubicBezTo>
                  <a:cubicBezTo>
                    <a:pt x="100" y="22"/>
                    <a:pt x="99" y="22"/>
                    <a:pt x="99" y="22"/>
                  </a:cubicBezTo>
                  <a:cubicBezTo>
                    <a:pt x="98" y="22"/>
                    <a:pt x="98" y="22"/>
                    <a:pt x="97" y="22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6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3" y="25"/>
                    <a:pt x="93" y="28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6" y="31"/>
                    <a:pt x="97" y="32"/>
                    <a:pt x="98" y="32"/>
                  </a:cubicBezTo>
                  <a:close/>
                  <a:moveTo>
                    <a:pt x="95" y="51"/>
                  </a:moveTo>
                  <a:cubicBezTo>
                    <a:pt x="95" y="51"/>
                    <a:pt x="96" y="52"/>
                    <a:pt x="96" y="52"/>
                  </a:cubicBezTo>
                  <a:cubicBezTo>
                    <a:pt x="97" y="52"/>
                    <a:pt x="99" y="52"/>
                    <a:pt x="100" y="52"/>
                  </a:cubicBezTo>
                  <a:cubicBezTo>
                    <a:pt x="101" y="52"/>
                    <a:pt x="101" y="51"/>
                    <a:pt x="101" y="51"/>
                  </a:cubicBezTo>
                  <a:cubicBezTo>
                    <a:pt x="102" y="50"/>
                    <a:pt x="103" y="49"/>
                    <a:pt x="103" y="47"/>
                  </a:cubicBezTo>
                  <a:cubicBezTo>
                    <a:pt x="103" y="47"/>
                    <a:pt x="103" y="47"/>
                    <a:pt x="103" y="46"/>
                  </a:cubicBezTo>
                  <a:cubicBezTo>
                    <a:pt x="103" y="46"/>
                    <a:pt x="103" y="46"/>
                    <a:pt x="103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4"/>
                    <a:pt x="102" y="44"/>
                    <a:pt x="101" y="44"/>
                  </a:cubicBezTo>
                  <a:cubicBezTo>
                    <a:pt x="100" y="43"/>
                    <a:pt x="99" y="42"/>
                    <a:pt x="97" y="42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5" y="44"/>
                    <a:pt x="95" y="44"/>
                  </a:cubicBezTo>
                  <a:cubicBezTo>
                    <a:pt x="94" y="44"/>
                    <a:pt x="94" y="44"/>
                    <a:pt x="94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3" y="48"/>
                    <a:pt x="93" y="49"/>
                    <a:pt x="94" y="49"/>
                  </a:cubicBezTo>
                  <a:cubicBezTo>
                    <a:pt x="94" y="50"/>
                    <a:pt x="94" y="50"/>
                    <a:pt x="95" y="51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7" y="2"/>
                    <a:pt x="7" y="1"/>
                  </a:cubicBezTo>
                  <a:close/>
                  <a:moveTo>
                    <a:pt x="9" y="24"/>
                  </a:moveTo>
                  <a:cubicBezTo>
                    <a:pt x="9" y="24"/>
                    <a:pt x="9" y="23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6" y="21"/>
                  </a:cubicBezTo>
                  <a:cubicBezTo>
                    <a:pt x="6" y="21"/>
                    <a:pt x="6" y="21"/>
                    <a:pt x="5" y="21"/>
                  </a:cubicBezTo>
                  <a:cubicBezTo>
                    <a:pt x="4" y="21"/>
                    <a:pt x="2" y="21"/>
                    <a:pt x="1" y="22"/>
                  </a:cubicBezTo>
                  <a:cubicBezTo>
                    <a:pt x="1" y="23"/>
                    <a:pt x="1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31"/>
                    <a:pt x="6" y="31"/>
                    <a:pt x="8" y="29"/>
                  </a:cubicBezTo>
                  <a:cubicBezTo>
                    <a:pt x="8" y="29"/>
                    <a:pt x="9" y="28"/>
                    <a:pt x="9" y="28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5"/>
                    <a:pt x="9" y="25"/>
                  </a:cubicBezTo>
                  <a:cubicBezTo>
                    <a:pt x="9" y="25"/>
                    <a:pt x="9" y="24"/>
                    <a:pt x="9" y="24"/>
                  </a:cubicBezTo>
                  <a:close/>
                  <a:moveTo>
                    <a:pt x="9" y="45"/>
                  </a:moveTo>
                  <a:cubicBezTo>
                    <a:pt x="9" y="44"/>
                    <a:pt x="9" y="44"/>
                    <a:pt x="9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2"/>
                    <a:pt x="5" y="41"/>
                    <a:pt x="4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1" y="43"/>
                    <a:pt x="1" y="43"/>
                  </a:cubicBezTo>
                  <a:cubicBezTo>
                    <a:pt x="1" y="43"/>
                    <a:pt x="1" y="43"/>
                    <a:pt x="0" y="44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0"/>
                    <a:pt x="1" y="50"/>
                    <a:pt x="3" y="51"/>
                  </a:cubicBezTo>
                  <a:cubicBezTo>
                    <a:pt x="4" y="52"/>
                    <a:pt x="7" y="51"/>
                    <a:pt x="8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lose/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19" y="4"/>
                    <a:pt x="19" y="5"/>
                  </a:cubicBezTo>
                  <a:cubicBezTo>
                    <a:pt x="19" y="6"/>
                    <a:pt x="19" y="7"/>
                    <a:pt x="20" y="7"/>
                  </a:cubicBezTo>
                  <a:cubicBezTo>
                    <a:pt x="20" y="8"/>
                    <a:pt x="20" y="8"/>
                    <a:pt x="21" y="9"/>
                  </a:cubicBezTo>
                  <a:cubicBezTo>
                    <a:pt x="23" y="11"/>
                    <a:pt x="26" y="11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9" y="7"/>
                  </a:cubicBez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7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lose/>
                  <a:moveTo>
                    <a:pt x="21" y="22"/>
                  </a:moveTo>
                  <a:cubicBezTo>
                    <a:pt x="21" y="23"/>
                    <a:pt x="20" y="23"/>
                    <a:pt x="20" y="23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0" y="24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7"/>
                    <a:pt x="19" y="27"/>
                    <a:pt x="20" y="28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23" y="31"/>
                    <a:pt x="26" y="31"/>
                    <a:pt x="28" y="29"/>
                  </a:cubicBezTo>
                  <a:cubicBezTo>
                    <a:pt x="28" y="29"/>
                    <a:pt x="28" y="28"/>
                    <a:pt x="29" y="28"/>
                  </a:cubicBezTo>
                  <a:cubicBezTo>
                    <a:pt x="29" y="27"/>
                    <a:pt x="29" y="27"/>
                    <a:pt x="29" y="26"/>
                  </a:cubicBezTo>
                  <a:cubicBezTo>
                    <a:pt x="29" y="25"/>
                    <a:pt x="29" y="23"/>
                    <a:pt x="28" y="22"/>
                  </a:cubicBezTo>
                  <a:cubicBezTo>
                    <a:pt x="26" y="21"/>
                    <a:pt x="23" y="21"/>
                    <a:pt x="21" y="22"/>
                  </a:cubicBezTo>
                  <a:close/>
                  <a:moveTo>
                    <a:pt x="29" y="45"/>
                  </a:moveTo>
                  <a:cubicBezTo>
                    <a:pt x="29" y="44"/>
                    <a:pt x="28" y="44"/>
                    <a:pt x="28" y="4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27" y="42"/>
                    <a:pt x="26" y="42"/>
                    <a:pt x="26" y="42"/>
                  </a:cubicBezTo>
                  <a:cubicBezTo>
                    <a:pt x="26" y="42"/>
                    <a:pt x="25" y="42"/>
                    <a:pt x="25" y="42"/>
                  </a:cubicBezTo>
                  <a:cubicBezTo>
                    <a:pt x="24" y="41"/>
                    <a:pt x="22" y="42"/>
                    <a:pt x="21" y="43"/>
                  </a:cubicBezTo>
                  <a:cubicBezTo>
                    <a:pt x="21" y="43"/>
                    <a:pt x="20" y="43"/>
                    <a:pt x="20" y="44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20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8"/>
                    <a:pt x="20" y="48"/>
                  </a:cubicBezTo>
                  <a:cubicBezTo>
                    <a:pt x="20" y="49"/>
                    <a:pt x="20" y="49"/>
                    <a:pt x="21" y="50"/>
                  </a:cubicBezTo>
                  <a:cubicBezTo>
                    <a:pt x="21" y="50"/>
                    <a:pt x="22" y="51"/>
                    <a:pt x="22" y="51"/>
                  </a:cubicBezTo>
                  <a:cubicBezTo>
                    <a:pt x="24" y="51"/>
                    <a:pt x="25" y="51"/>
                    <a:pt x="26" y="51"/>
                  </a:cubicBezTo>
                  <a:cubicBezTo>
                    <a:pt x="27" y="51"/>
                    <a:pt x="27" y="50"/>
                    <a:pt x="28" y="50"/>
                  </a:cubicBezTo>
                  <a:cubicBezTo>
                    <a:pt x="28" y="49"/>
                    <a:pt x="28" y="49"/>
                    <a:pt x="29" y="48"/>
                  </a:cubicBezTo>
                  <a:cubicBezTo>
                    <a:pt x="29" y="48"/>
                    <a:pt x="29" y="47"/>
                    <a:pt x="29" y="46"/>
                  </a:cubicBezTo>
                  <a:cubicBezTo>
                    <a:pt x="29" y="46"/>
                    <a:pt x="29" y="46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701BFA2E-84DD-A74B-B4CB-309472EDF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3347674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B2583A-74AC-40A2-B9F6-F49037BAE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2508690"/>
            <a:ext cx="5880100" cy="623977"/>
          </a:xfrm>
        </p:spPr>
        <p:txBody>
          <a:bodyPr/>
          <a:lstStyle/>
          <a:p>
            <a:r>
              <a:rPr lang="en-US"/>
              <a:t>Q&amp;A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C901C-FAD8-C541-86BF-93E8DD9BEC22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033934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EC5053-CA7D-B14D-9103-48CD9649341E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  <p:grpSp>
        <p:nvGrpSpPr>
          <p:cNvPr id="15" name="Group 377" title="Chat Bubble icon">
            <a:extLst>
              <a:ext uri="{FF2B5EF4-FFF2-40B4-BE49-F238E27FC236}">
                <a16:creationId xmlns:a16="http://schemas.microsoft.com/office/drawing/2014/main" id="{133441B2-70F9-5446-8D93-6666B29EF3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10647" y="2188537"/>
            <a:ext cx="4370705" cy="3448994"/>
            <a:chOff x="3603" y="4582"/>
            <a:chExt cx="588" cy="464"/>
          </a:xfrm>
          <a:solidFill>
            <a:srgbClr val="EC1D29"/>
          </a:solidFill>
        </p:grpSpPr>
        <p:sp>
          <p:nvSpPr>
            <p:cNvPr id="16" name="Freeform 378">
              <a:extLst>
                <a:ext uri="{FF2B5EF4-FFF2-40B4-BE49-F238E27FC236}">
                  <a16:creationId xmlns:a16="http://schemas.microsoft.com/office/drawing/2014/main" id="{A8373050-AB63-E043-899A-89674F0C3F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3" y="4582"/>
              <a:ext cx="441" cy="381"/>
            </a:xfrm>
            <a:custGeom>
              <a:avLst/>
              <a:gdLst>
                <a:gd name="T0" fmla="*/ 17 w 144"/>
                <a:gd name="T1" fmla="*/ 124 h 124"/>
                <a:gd name="T2" fmla="*/ 15 w 144"/>
                <a:gd name="T3" fmla="*/ 123 h 124"/>
                <a:gd name="T4" fmla="*/ 14 w 144"/>
                <a:gd name="T5" fmla="*/ 120 h 124"/>
                <a:gd name="T6" fmla="*/ 17 w 144"/>
                <a:gd name="T7" fmla="*/ 97 h 124"/>
                <a:gd name="T8" fmla="*/ 0 w 144"/>
                <a:gd name="T9" fmla="*/ 58 h 124"/>
                <a:gd name="T10" fmla="*/ 72 w 144"/>
                <a:gd name="T11" fmla="*/ 0 h 124"/>
                <a:gd name="T12" fmla="*/ 144 w 144"/>
                <a:gd name="T13" fmla="*/ 58 h 124"/>
                <a:gd name="T14" fmla="*/ 72 w 144"/>
                <a:gd name="T15" fmla="*/ 117 h 124"/>
                <a:gd name="T16" fmla="*/ 40 w 144"/>
                <a:gd name="T17" fmla="*/ 111 h 124"/>
                <a:gd name="T18" fmla="*/ 19 w 144"/>
                <a:gd name="T19" fmla="*/ 123 h 124"/>
                <a:gd name="T20" fmla="*/ 17 w 144"/>
                <a:gd name="T21" fmla="*/ 124 h 124"/>
                <a:gd name="T22" fmla="*/ 23 w 144"/>
                <a:gd name="T23" fmla="*/ 93 h 124"/>
                <a:gd name="T24" fmla="*/ 24 w 144"/>
                <a:gd name="T25" fmla="*/ 96 h 124"/>
                <a:gd name="T26" fmla="*/ 21 w 144"/>
                <a:gd name="T27" fmla="*/ 114 h 124"/>
                <a:gd name="T28" fmla="*/ 38 w 144"/>
                <a:gd name="T29" fmla="*/ 104 h 124"/>
                <a:gd name="T30" fmla="*/ 41 w 144"/>
                <a:gd name="T31" fmla="*/ 104 h 124"/>
                <a:gd name="T32" fmla="*/ 72 w 144"/>
                <a:gd name="T33" fmla="*/ 110 h 124"/>
                <a:gd name="T34" fmla="*/ 137 w 144"/>
                <a:gd name="T35" fmla="*/ 58 h 124"/>
                <a:gd name="T36" fmla="*/ 72 w 144"/>
                <a:gd name="T37" fmla="*/ 7 h 124"/>
                <a:gd name="T38" fmla="*/ 7 w 144"/>
                <a:gd name="T39" fmla="*/ 58 h 124"/>
                <a:gd name="T40" fmla="*/ 23 w 144"/>
                <a:gd name="T41" fmla="*/ 9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4">
                  <a:moveTo>
                    <a:pt x="17" y="124"/>
                  </a:moveTo>
                  <a:cubicBezTo>
                    <a:pt x="16" y="124"/>
                    <a:pt x="16" y="123"/>
                    <a:pt x="15" y="123"/>
                  </a:cubicBezTo>
                  <a:cubicBezTo>
                    <a:pt x="14" y="122"/>
                    <a:pt x="13" y="121"/>
                    <a:pt x="14" y="120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6" y="86"/>
                    <a:pt x="0" y="73"/>
                    <a:pt x="0" y="58"/>
                  </a:cubicBezTo>
                  <a:cubicBezTo>
                    <a:pt x="0" y="26"/>
                    <a:pt x="32" y="0"/>
                    <a:pt x="72" y="0"/>
                  </a:cubicBezTo>
                  <a:cubicBezTo>
                    <a:pt x="112" y="0"/>
                    <a:pt x="144" y="26"/>
                    <a:pt x="144" y="58"/>
                  </a:cubicBezTo>
                  <a:cubicBezTo>
                    <a:pt x="144" y="91"/>
                    <a:pt x="112" y="117"/>
                    <a:pt x="72" y="117"/>
                  </a:cubicBezTo>
                  <a:cubicBezTo>
                    <a:pt x="61" y="117"/>
                    <a:pt x="50" y="115"/>
                    <a:pt x="40" y="111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4"/>
                    <a:pt x="18" y="124"/>
                    <a:pt x="17" y="124"/>
                  </a:cubicBezTo>
                  <a:close/>
                  <a:moveTo>
                    <a:pt x="23" y="93"/>
                  </a:moveTo>
                  <a:cubicBezTo>
                    <a:pt x="24" y="93"/>
                    <a:pt x="25" y="95"/>
                    <a:pt x="24" y="96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39" y="104"/>
                    <a:pt x="40" y="104"/>
                    <a:pt x="41" y="104"/>
                  </a:cubicBezTo>
                  <a:cubicBezTo>
                    <a:pt x="51" y="108"/>
                    <a:pt x="61" y="110"/>
                    <a:pt x="72" y="110"/>
                  </a:cubicBezTo>
                  <a:cubicBezTo>
                    <a:pt x="108" y="110"/>
                    <a:pt x="137" y="87"/>
                    <a:pt x="137" y="58"/>
                  </a:cubicBezTo>
                  <a:cubicBezTo>
                    <a:pt x="137" y="30"/>
                    <a:pt x="108" y="7"/>
                    <a:pt x="72" y="7"/>
                  </a:cubicBezTo>
                  <a:cubicBezTo>
                    <a:pt x="36" y="7"/>
                    <a:pt x="7" y="30"/>
                    <a:pt x="7" y="58"/>
                  </a:cubicBezTo>
                  <a:cubicBezTo>
                    <a:pt x="7" y="71"/>
                    <a:pt x="12" y="83"/>
                    <a:pt x="23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17" name="Freeform 379">
              <a:extLst>
                <a:ext uri="{FF2B5EF4-FFF2-40B4-BE49-F238E27FC236}">
                  <a16:creationId xmlns:a16="http://schemas.microsoft.com/office/drawing/2014/main" id="{B0D71DEE-CF3D-8B4F-A420-AF7E3A80F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0" y="4683"/>
              <a:ext cx="371" cy="363"/>
            </a:xfrm>
            <a:custGeom>
              <a:avLst/>
              <a:gdLst>
                <a:gd name="T0" fmla="*/ 104 w 121"/>
                <a:gd name="T1" fmla="*/ 118 h 118"/>
                <a:gd name="T2" fmla="*/ 102 w 121"/>
                <a:gd name="T3" fmla="*/ 118 h 118"/>
                <a:gd name="T4" fmla="*/ 81 w 121"/>
                <a:gd name="T5" fmla="*/ 105 h 118"/>
                <a:gd name="T6" fmla="*/ 49 w 121"/>
                <a:gd name="T7" fmla="*/ 111 h 118"/>
                <a:gd name="T8" fmla="*/ 2 w 121"/>
                <a:gd name="T9" fmla="*/ 97 h 118"/>
                <a:gd name="T10" fmla="*/ 1 w 121"/>
                <a:gd name="T11" fmla="*/ 92 h 118"/>
                <a:gd name="T12" fmla="*/ 5 w 121"/>
                <a:gd name="T13" fmla="*/ 91 h 118"/>
                <a:gd name="T14" fmla="*/ 49 w 121"/>
                <a:gd name="T15" fmla="*/ 104 h 118"/>
                <a:gd name="T16" fmla="*/ 79 w 121"/>
                <a:gd name="T17" fmla="*/ 98 h 118"/>
                <a:gd name="T18" fmla="*/ 83 w 121"/>
                <a:gd name="T19" fmla="*/ 99 h 118"/>
                <a:gd name="T20" fmla="*/ 99 w 121"/>
                <a:gd name="T21" fmla="*/ 108 h 118"/>
                <a:gd name="T22" fmla="*/ 96 w 121"/>
                <a:gd name="T23" fmla="*/ 90 h 118"/>
                <a:gd name="T24" fmla="*/ 98 w 121"/>
                <a:gd name="T25" fmla="*/ 87 h 118"/>
                <a:gd name="T26" fmla="*/ 114 w 121"/>
                <a:gd name="T27" fmla="*/ 53 h 118"/>
                <a:gd name="T28" fmla="*/ 78 w 121"/>
                <a:gd name="T29" fmla="*/ 7 h 118"/>
                <a:gd name="T30" fmla="*/ 76 w 121"/>
                <a:gd name="T31" fmla="*/ 2 h 118"/>
                <a:gd name="T32" fmla="*/ 80 w 121"/>
                <a:gd name="T33" fmla="*/ 0 h 118"/>
                <a:gd name="T34" fmla="*/ 121 w 121"/>
                <a:gd name="T35" fmla="*/ 53 h 118"/>
                <a:gd name="T36" fmla="*/ 103 w 121"/>
                <a:gd name="T37" fmla="*/ 91 h 118"/>
                <a:gd name="T38" fmla="*/ 107 w 121"/>
                <a:gd name="T39" fmla="*/ 114 h 118"/>
                <a:gd name="T40" fmla="*/ 106 w 121"/>
                <a:gd name="T41" fmla="*/ 118 h 118"/>
                <a:gd name="T42" fmla="*/ 104 w 121"/>
                <a:gd name="T4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18">
                  <a:moveTo>
                    <a:pt x="104" y="118"/>
                  </a:moveTo>
                  <a:cubicBezTo>
                    <a:pt x="103" y="118"/>
                    <a:pt x="103" y="118"/>
                    <a:pt x="102" y="118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1" y="109"/>
                    <a:pt x="60" y="111"/>
                    <a:pt x="49" y="111"/>
                  </a:cubicBezTo>
                  <a:cubicBezTo>
                    <a:pt x="32" y="111"/>
                    <a:pt x="15" y="106"/>
                    <a:pt x="2" y="97"/>
                  </a:cubicBezTo>
                  <a:cubicBezTo>
                    <a:pt x="0" y="96"/>
                    <a:pt x="0" y="94"/>
                    <a:pt x="1" y="92"/>
                  </a:cubicBezTo>
                  <a:cubicBezTo>
                    <a:pt x="2" y="91"/>
                    <a:pt x="4" y="90"/>
                    <a:pt x="5" y="91"/>
                  </a:cubicBezTo>
                  <a:cubicBezTo>
                    <a:pt x="18" y="100"/>
                    <a:pt x="33" y="104"/>
                    <a:pt x="49" y="104"/>
                  </a:cubicBezTo>
                  <a:cubicBezTo>
                    <a:pt x="60" y="104"/>
                    <a:pt x="70" y="102"/>
                    <a:pt x="79" y="98"/>
                  </a:cubicBezTo>
                  <a:cubicBezTo>
                    <a:pt x="80" y="98"/>
                    <a:pt x="82" y="98"/>
                    <a:pt x="83" y="99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89"/>
                    <a:pt x="97" y="88"/>
                    <a:pt x="98" y="87"/>
                  </a:cubicBezTo>
                  <a:cubicBezTo>
                    <a:pt x="108" y="78"/>
                    <a:pt x="114" y="66"/>
                    <a:pt x="114" y="53"/>
                  </a:cubicBezTo>
                  <a:cubicBezTo>
                    <a:pt x="114" y="33"/>
                    <a:pt x="100" y="16"/>
                    <a:pt x="78" y="7"/>
                  </a:cubicBezTo>
                  <a:cubicBezTo>
                    <a:pt x="76" y="6"/>
                    <a:pt x="75" y="4"/>
                    <a:pt x="76" y="2"/>
                  </a:cubicBezTo>
                  <a:cubicBezTo>
                    <a:pt x="76" y="1"/>
                    <a:pt x="78" y="0"/>
                    <a:pt x="80" y="0"/>
                  </a:cubicBezTo>
                  <a:cubicBezTo>
                    <a:pt x="105" y="10"/>
                    <a:pt x="121" y="30"/>
                    <a:pt x="121" y="53"/>
                  </a:cubicBezTo>
                  <a:cubicBezTo>
                    <a:pt x="121" y="67"/>
                    <a:pt x="115" y="80"/>
                    <a:pt x="103" y="9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15"/>
                    <a:pt x="107" y="117"/>
                    <a:pt x="106" y="118"/>
                  </a:cubicBezTo>
                  <a:cubicBezTo>
                    <a:pt x="105" y="118"/>
                    <a:pt x="105" y="118"/>
                    <a:pt x="10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7F00BC51-D4F7-154C-A629-3DE6DD462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722376"/>
            <a:ext cx="10515600" cy="60889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 sz="3600">
                <a:solidFill>
                  <a:schemeClr val="tx1"/>
                </a:solidFill>
                <a:ea typeface="Segoe UI Historic"/>
                <a:cs typeface="Segoe UI Historic"/>
              </a:rPr>
              <a:t>Discussion</a:t>
            </a:r>
            <a:endParaRPr lang="en-US">
              <a:solidFill>
                <a:schemeClr val="tx1"/>
              </a:solidFill>
              <a:ea typeface="Segoe UI Historic"/>
              <a:cs typeface="Segoe UI Historic"/>
            </a:endParaRPr>
          </a:p>
        </p:txBody>
      </p:sp>
    </p:spTree>
    <p:extLst>
      <p:ext uri="{BB962C8B-B14F-4D97-AF65-F5344CB8AC3E}">
        <p14:creationId xmlns:p14="http://schemas.microsoft.com/office/powerpoint/2010/main" val="4081851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B2583A-74AC-40A2-B9F6-F49037BAE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2508690"/>
            <a:ext cx="5880100" cy="623977"/>
          </a:xfrm>
        </p:spPr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C901C-FAD8-C541-86BF-93E8DD9BEC22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835842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AA56A-C235-4546-9CA6-D5EAC7651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solidFill>
                  <a:schemeClr val="tx1"/>
                </a:solidFill>
              </a:rPr>
              <a:t>Resources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D79E45-5509-A34F-95A1-8134F0621264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04EDED-9CF4-A64A-BC50-590EAA095A07}"/>
              </a:ext>
            </a:extLst>
          </p:cNvPr>
          <p:cNvSpPr txBox="1">
            <a:spLocks/>
          </p:cNvSpPr>
          <p:nvPr/>
        </p:nvSpPr>
        <p:spPr>
          <a:xfrm>
            <a:off x="838200" y="3945469"/>
            <a:ext cx="5257800" cy="471006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Preparing to Provide COVID-19 Vaccines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Talking to Patients about COVID-19 Vaccines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Understanding and Explaining mRNA COVID-19 Vaccines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Making a Strong Recommendation for COVID-19 Vaccination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Answering Patients’ Questions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89F737-4C88-6240-9B2D-C1E294D35023}"/>
              </a:ext>
            </a:extLst>
          </p:cNvPr>
          <p:cNvSpPr txBox="1"/>
          <p:nvPr/>
        </p:nvSpPr>
        <p:spPr>
          <a:xfrm>
            <a:off x="6309097" y="3237583"/>
            <a:ext cx="5313059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www.dph.Georgia.gov/covid-vaccine</a:t>
            </a:r>
            <a:endParaRPr lang="en-US" sz="2000" b="1" dirty="0">
              <a:solidFill>
                <a:schemeClr val="bg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AC14D-5320-B54D-99F6-F1098E7E7D5A}"/>
              </a:ext>
            </a:extLst>
          </p:cNvPr>
          <p:cNvSpPr txBox="1"/>
          <p:nvPr/>
        </p:nvSpPr>
        <p:spPr>
          <a:xfrm>
            <a:off x="569844" y="3237583"/>
            <a:ext cx="5313059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www.cdc.gov/vaccines/hcp/covid-conversation</a:t>
            </a:r>
            <a:r>
              <a:rPr lang="en-US" sz="2000" b="1" dirty="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4"/>
              </a:rPr>
              <a:t>s</a:t>
            </a:r>
            <a:endParaRPr lang="en-US" sz="2000" b="1" dirty="0">
              <a:solidFill>
                <a:schemeClr val="bg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9BB8600-9942-9B4F-BE13-AC3E97A25F15}"/>
              </a:ext>
            </a:extLst>
          </p:cNvPr>
          <p:cNvSpPr txBox="1">
            <a:spLocks/>
          </p:cNvSpPr>
          <p:nvPr/>
        </p:nvSpPr>
        <p:spPr>
          <a:xfrm>
            <a:off x="6801510" y="3945468"/>
            <a:ext cx="5257800" cy="471006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Downloadable Toolkit: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Posters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Fact Sheets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FAQs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COVID-19 Vaccine conversation starters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Stickers/Social Media Shareables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74BBE86F-404F-BE4B-8B88-3644E03D0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5326" y="1537808"/>
            <a:ext cx="1742092" cy="16768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C87699-ACA1-448D-931D-5FB05D7EE8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7113" y="1677892"/>
            <a:ext cx="2471558" cy="124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23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">
            <a:extLst>
              <a:ext uri="{FF2B5EF4-FFF2-40B4-BE49-F238E27FC236}">
                <a16:creationId xmlns:a16="http://schemas.microsoft.com/office/drawing/2014/main" id="{71FE17F9-0203-0A46-BD6D-64EDC75F7935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0844" y="2250158"/>
            <a:ext cx="564327" cy="439897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7" name="Oval 4">
            <a:extLst>
              <a:ext uri="{FF2B5EF4-FFF2-40B4-BE49-F238E27FC236}">
                <a16:creationId xmlns:a16="http://schemas.microsoft.com/office/drawing/2014/main" id="{2AF5B6C3-8506-CC40-97A0-6B1F4D977DB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54016" y="2119802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:a16="http://schemas.microsoft.com/office/drawing/2014/main" id="{7CF8F173-051E-474C-B99E-4413EE2575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981" y="2250158"/>
            <a:ext cx="4533209" cy="43989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lIns="137160" anchor="ctr" anchorCtr="0"/>
          <a:lstStyle/>
          <a:p>
            <a:pPr marL="125016">
              <a:defRPr/>
            </a:pPr>
            <a:r>
              <a:rPr lang="en-US" b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 Goals for this Webinar </a:t>
            </a:r>
            <a:r>
              <a:rPr lang="en-US" i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3 minutes</a:t>
            </a:r>
          </a:p>
        </p:txBody>
      </p:sp>
      <p:sp>
        <p:nvSpPr>
          <p:cNvPr id="38" name="Oval 5">
            <a:extLst>
              <a:ext uri="{FF2B5EF4-FFF2-40B4-BE49-F238E27FC236}">
                <a16:creationId xmlns:a16="http://schemas.microsoft.com/office/drawing/2014/main" id="{D41AD36A-B74E-154A-9423-8B244040F7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6497" y="2227884"/>
            <a:ext cx="442176" cy="441909"/>
          </a:xfrm>
          <a:prstGeom prst="ellipse">
            <a:avLst/>
          </a:prstGeom>
          <a:solidFill>
            <a:srgbClr val="ED1B27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 algn="ctr" eaLnBrk="0" hangingPunct="0">
              <a:defRPr/>
            </a:pPr>
            <a:r>
              <a:rPr lang="en-US" sz="1400" b="1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3</a:t>
            </a: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AA2E1BBB-6A23-1540-B437-277D4F91FFFD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0844" y="2842615"/>
            <a:ext cx="564327" cy="439897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1" name="Oval 4">
            <a:extLst>
              <a:ext uri="{FF2B5EF4-FFF2-40B4-BE49-F238E27FC236}">
                <a16:creationId xmlns:a16="http://schemas.microsoft.com/office/drawing/2014/main" id="{6FDC3590-3B9C-F24A-BDD9-971ED01685CB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34542" y="2728461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0" name="Rectangle 3">
            <a:extLst>
              <a:ext uri="{FF2B5EF4-FFF2-40B4-BE49-F238E27FC236}">
                <a16:creationId xmlns:a16="http://schemas.microsoft.com/office/drawing/2014/main" id="{171D8595-82D4-F647-91D0-A0B3694B40A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981" y="2842615"/>
            <a:ext cx="4533209" cy="43989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lIns="137160" anchor="ctr" anchorCtr="0"/>
          <a:lstStyle/>
          <a:p>
            <a:pPr marL="125016">
              <a:defRPr/>
            </a:pPr>
            <a:r>
              <a:rPr lang="en-US" b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 Vaccines Science and Safety </a:t>
            </a:r>
            <a:r>
              <a:rPr lang="en-US" i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7 minutes</a:t>
            </a:r>
          </a:p>
        </p:txBody>
      </p:sp>
      <p:sp>
        <p:nvSpPr>
          <p:cNvPr id="42" name="Oval 5">
            <a:extLst>
              <a:ext uri="{FF2B5EF4-FFF2-40B4-BE49-F238E27FC236}">
                <a16:creationId xmlns:a16="http://schemas.microsoft.com/office/drawing/2014/main" id="{ED14419A-40EB-D04B-BC54-E0456F7D86FA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6497" y="2820341"/>
            <a:ext cx="442176" cy="441909"/>
          </a:xfrm>
          <a:prstGeom prst="ellipse">
            <a:avLst/>
          </a:prstGeom>
          <a:solidFill>
            <a:srgbClr val="ED1B27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 algn="ctr" eaLnBrk="0" hangingPunct="0">
              <a:defRPr/>
            </a:pPr>
            <a:r>
              <a:rPr lang="en-US" sz="1400" b="1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5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CDAEAB8-3E74-4800-A053-A764B83A4A33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0844" y="3500304"/>
            <a:ext cx="564327" cy="439897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55" name="Oval 4">
            <a:extLst>
              <a:ext uri="{FF2B5EF4-FFF2-40B4-BE49-F238E27FC236}">
                <a16:creationId xmlns:a16="http://schemas.microsoft.com/office/drawing/2014/main" id="{3BB61659-B0F8-42F6-8C8A-48A1BEE626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34542" y="3366079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58" name="Rectangle 3">
            <a:extLst>
              <a:ext uri="{FF2B5EF4-FFF2-40B4-BE49-F238E27FC236}">
                <a16:creationId xmlns:a16="http://schemas.microsoft.com/office/drawing/2014/main" id="{4E7AC452-9BC0-4833-8260-99BCD387D5E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981" y="3500304"/>
            <a:ext cx="4533209" cy="43989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lIns="137160" anchor="ctr" anchorCtr="0"/>
          <a:lstStyle/>
          <a:p>
            <a:pPr marL="125016">
              <a:defRPr/>
            </a:pPr>
            <a:r>
              <a:rPr lang="en-US" b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GA COVID-19 Vaccine Plan  </a:t>
            </a:r>
            <a:r>
              <a:rPr lang="en-US" i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10 minutes</a:t>
            </a:r>
          </a:p>
        </p:txBody>
      </p:sp>
      <p:sp>
        <p:nvSpPr>
          <p:cNvPr id="59" name="Oval 4">
            <a:extLst>
              <a:ext uri="{FF2B5EF4-FFF2-40B4-BE49-F238E27FC236}">
                <a16:creationId xmlns:a16="http://schemas.microsoft.com/office/drawing/2014/main" id="{7611BA96-C4CA-4736-8865-0F2A23198EB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34542" y="3997951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60" name="Oval 5">
            <a:extLst>
              <a:ext uri="{FF2B5EF4-FFF2-40B4-BE49-F238E27FC236}">
                <a16:creationId xmlns:a16="http://schemas.microsoft.com/office/drawing/2014/main" id="{92964806-1781-4382-8551-15AB0A3F004A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6497" y="3478030"/>
            <a:ext cx="442176" cy="441909"/>
          </a:xfrm>
          <a:prstGeom prst="ellipse">
            <a:avLst/>
          </a:prstGeom>
          <a:solidFill>
            <a:srgbClr val="ED1B27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 algn="ctr" eaLnBrk="0" hangingPunct="0">
              <a:defRPr/>
            </a:pPr>
            <a:r>
              <a:rPr lang="en-US" sz="1400" b="1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9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9C45AFC-31C8-4F4B-B94B-DA9CB7AD706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0844" y="4151814"/>
            <a:ext cx="564327" cy="439897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67" name="Oval 4">
            <a:extLst>
              <a:ext uri="{FF2B5EF4-FFF2-40B4-BE49-F238E27FC236}">
                <a16:creationId xmlns:a16="http://schemas.microsoft.com/office/drawing/2014/main" id="{E292075E-DBD2-4246-9C7B-BFA62609A29F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34542" y="4649461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5" name="Oval 4">
            <a:extLst>
              <a:ext uri="{FF2B5EF4-FFF2-40B4-BE49-F238E27FC236}">
                <a16:creationId xmlns:a16="http://schemas.microsoft.com/office/drawing/2014/main" id="{0A722A77-5A76-224B-83CC-0FAD2AFA1DB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35200" y="4003695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66" name="Rectangle 3">
            <a:extLst>
              <a:ext uri="{FF2B5EF4-FFF2-40B4-BE49-F238E27FC236}">
                <a16:creationId xmlns:a16="http://schemas.microsoft.com/office/drawing/2014/main" id="{7D4405D8-1AEC-460E-8478-3900D17069D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981" y="4151814"/>
            <a:ext cx="4533209" cy="43989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lIns="137160" anchor="ctr" anchorCtr="0"/>
          <a:lstStyle/>
          <a:p>
            <a:pPr marL="125016">
              <a:defRPr/>
            </a:pPr>
            <a:r>
              <a:rPr lang="en-US" b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Our Ask </a:t>
            </a:r>
            <a:r>
              <a:rPr lang="en-US" i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5 minutes</a:t>
            </a:r>
          </a:p>
        </p:txBody>
      </p:sp>
      <p:sp>
        <p:nvSpPr>
          <p:cNvPr id="68" name="Oval 5">
            <a:extLst>
              <a:ext uri="{FF2B5EF4-FFF2-40B4-BE49-F238E27FC236}">
                <a16:creationId xmlns:a16="http://schemas.microsoft.com/office/drawing/2014/main" id="{220FC233-49ED-4C75-B4D2-44D3C3852A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6497" y="4129540"/>
            <a:ext cx="442176" cy="441909"/>
          </a:xfrm>
          <a:prstGeom prst="ellipse">
            <a:avLst/>
          </a:prstGeom>
          <a:solidFill>
            <a:srgbClr val="ED1B27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 algn="ctr" eaLnBrk="0" hangingPunct="0">
              <a:defRPr/>
            </a:pPr>
            <a:r>
              <a:rPr lang="en-US" sz="1400" b="1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509A436-49BF-B445-A15A-5634E7A82A9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0844" y="4781050"/>
            <a:ext cx="564327" cy="439897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6" name="Oval 4">
            <a:extLst>
              <a:ext uri="{FF2B5EF4-FFF2-40B4-BE49-F238E27FC236}">
                <a16:creationId xmlns:a16="http://schemas.microsoft.com/office/drawing/2014/main" id="{49CA5F5B-24CD-6E41-9F4D-2C3C8848E80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34542" y="4649461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DD30EFC7-F0DE-4A4B-9B55-27FE5FAF1E5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981" y="4781050"/>
            <a:ext cx="4533209" cy="43989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lIns="137160" anchor="ctr" anchorCtr="0"/>
          <a:lstStyle/>
          <a:p>
            <a:pPr marL="125016">
              <a:defRPr/>
            </a:pPr>
            <a:r>
              <a:rPr lang="en-US" b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Q&amp;A </a:t>
            </a:r>
            <a:r>
              <a:rPr lang="en-US" b="1" i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i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35 minutes</a:t>
            </a:r>
          </a:p>
        </p:txBody>
      </p:sp>
      <p:sp>
        <p:nvSpPr>
          <p:cNvPr id="31" name="Oval 5">
            <a:extLst>
              <a:ext uri="{FF2B5EF4-FFF2-40B4-BE49-F238E27FC236}">
                <a16:creationId xmlns:a16="http://schemas.microsoft.com/office/drawing/2014/main" id="{4707D9E8-1844-7240-84E1-F31823E9C511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6497" y="4758776"/>
            <a:ext cx="442176" cy="441909"/>
          </a:xfrm>
          <a:prstGeom prst="ellipse">
            <a:avLst/>
          </a:prstGeom>
          <a:solidFill>
            <a:srgbClr val="ED1B27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 algn="ctr" eaLnBrk="0" hangingPunct="0">
              <a:defRPr/>
            </a:pPr>
            <a:r>
              <a:rPr lang="en-US" sz="1400" b="1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17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9AFA911-2237-3C43-A9DB-58B1DABF6177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0844" y="5374810"/>
            <a:ext cx="564327" cy="439897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7" name="Oval 4">
            <a:extLst>
              <a:ext uri="{FF2B5EF4-FFF2-40B4-BE49-F238E27FC236}">
                <a16:creationId xmlns:a16="http://schemas.microsoft.com/office/drawing/2014/main" id="{25D7E201-73FB-A842-BA8D-A11B11645622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44279" y="5269003"/>
            <a:ext cx="583060" cy="651510"/>
          </a:xfrm>
          <a:prstGeom prst="ellipse">
            <a:avLst/>
          </a:prstGeom>
          <a:solidFill>
            <a:srgbClr val="FFFFFF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lang="en-US" sz="1125" b="1" kern="0">
              <a:solidFill>
                <a:srgbClr val="646464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F3B11CEC-AC78-BA45-9EED-DBCCB25A8F5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98981" y="5374810"/>
            <a:ext cx="4533209" cy="43989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lIns="137160" anchor="ctr" anchorCtr="0"/>
          <a:lstStyle/>
          <a:p>
            <a:pPr marL="125016">
              <a:defRPr/>
            </a:pPr>
            <a:r>
              <a:rPr lang="en-US" b="1" kern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Resources</a:t>
            </a:r>
            <a:endParaRPr lang="en-US" b="1" i="1" kern="0">
              <a:latin typeface="Segoe UI" panose="020B0502040204020203" pitchFamily="34" charset="0"/>
              <a:ea typeface="Segoe UI Historic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Oval 5">
            <a:extLst>
              <a:ext uri="{FF2B5EF4-FFF2-40B4-BE49-F238E27FC236}">
                <a16:creationId xmlns:a16="http://schemas.microsoft.com/office/drawing/2014/main" id="{E6D61D20-D0B1-914A-A0D6-166911D71F7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6497" y="5352536"/>
            <a:ext cx="442176" cy="441909"/>
          </a:xfrm>
          <a:prstGeom prst="ellipse">
            <a:avLst/>
          </a:prstGeom>
          <a:solidFill>
            <a:srgbClr val="ED1B27"/>
          </a:solidFill>
          <a:ln w="9525" algn="ctr">
            <a:noFill/>
            <a:round/>
            <a:headEnd/>
            <a:tailEnd/>
          </a:ln>
        </p:spPr>
        <p:txBody>
          <a:bodyPr wrap="none" anchor="ctr" anchorCtr="0"/>
          <a:lstStyle/>
          <a:p>
            <a:pPr algn="ctr" eaLnBrk="0" hangingPunct="0">
              <a:defRPr/>
            </a:pPr>
            <a:r>
              <a:rPr lang="en-US" sz="1400" b="1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19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6D7F841-3D67-B44A-B6CE-5C4879C85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722376"/>
            <a:ext cx="10515600" cy="608895"/>
          </a:xfrm>
        </p:spPr>
        <p:txBody>
          <a:bodyPr>
            <a:normAutofit/>
          </a:bodyPr>
          <a:lstStyle/>
          <a:p>
            <a:r>
              <a:rPr lang="en-US" sz="3600" dirty="0"/>
              <a:t>Table of Contents</a:t>
            </a:r>
            <a:endParaRPr lang="en-US" sz="3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15BC64B-7107-BC44-96BA-6737FE06D016}"/>
              </a:ext>
            </a:extLst>
          </p:cNvPr>
          <p:cNvCxnSpPr>
            <a:cxnSpLocks/>
          </p:cNvCxnSpPr>
          <p:nvPr/>
        </p:nvCxnSpPr>
        <p:spPr>
          <a:xfrm>
            <a:off x="6159806" y="1999699"/>
            <a:ext cx="0" cy="3840480"/>
          </a:xfrm>
          <a:prstGeom prst="line">
            <a:avLst/>
          </a:prstGeom>
          <a:ln>
            <a:solidFill>
              <a:srgbClr val="ED1B2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9E20BAA-1C1F-7047-94C5-C488B8192610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  <p:sp>
        <p:nvSpPr>
          <p:cNvPr id="25" name="Slide Number Placeholder 8">
            <a:extLst>
              <a:ext uri="{FF2B5EF4-FFF2-40B4-BE49-F238E27FC236}">
                <a16:creationId xmlns:a16="http://schemas.microsoft.com/office/drawing/2014/main" id="{DA6649D3-9BE8-0F49-B3C6-448ECB389E6A}"/>
              </a:ext>
            </a:extLst>
          </p:cNvPr>
          <p:cNvSpPr txBox="1">
            <a:spLocks/>
          </p:cNvSpPr>
          <p:nvPr/>
        </p:nvSpPr>
        <p:spPr>
          <a:xfrm>
            <a:off x="11890462" y="6625707"/>
            <a:ext cx="213089" cy="28725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en-US" sz="1100" smtClean="0">
                <a:solidFill>
                  <a:schemeClr val="bg1"/>
                </a:solidFill>
                <a:latin typeface="Segoe UI Historic" panose="020B0502040204020203" pitchFamily="34" charset="0"/>
              </a:rPr>
              <a:pPr/>
              <a:t>2</a:t>
            </a:fld>
            <a:endParaRPr lang="en-US" sz="1100">
              <a:solidFill>
                <a:schemeClr val="bg1"/>
              </a:solidFill>
              <a:latin typeface="Segoe UI Historic" panose="020B0502040204020203" pitchFamily="34" charset="0"/>
            </a:endParaRPr>
          </a:p>
        </p:txBody>
      </p:sp>
      <p:pic>
        <p:nvPicPr>
          <p:cNvPr id="3" name="Picture 2" descr="A picture containing text, bottle, indoor, close&#10;&#10;Description automatically generated">
            <a:extLst>
              <a:ext uri="{FF2B5EF4-FFF2-40B4-BE49-F238E27FC236}">
                <a16:creationId xmlns:a16="http://schemas.microsoft.com/office/drawing/2014/main" id="{90EED82C-3A57-9245-8285-247ACD0FF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30014" y="2354219"/>
            <a:ext cx="5038558" cy="313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04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57BBC-94D6-184C-BC77-B8C3489E8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722376"/>
            <a:ext cx="10515600" cy="60889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 sz="3600" dirty="0">
                <a:ea typeface="Segoe UI Historic"/>
                <a:cs typeface="Segoe UI Historic"/>
              </a:rPr>
              <a:t>Thank You for Joining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299B64-C2EB-8A4A-A360-6A52E9A3A3F6}"/>
              </a:ext>
            </a:extLst>
          </p:cNvPr>
          <p:cNvSpPr/>
          <p:nvPr/>
        </p:nvSpPr>
        <p:spPr>
          <a:xfrm>
            <a:off x="910943" y="1651205"/>
            <a:ext cx="10591787" cy="1187596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lnSpc>
                <a:spcPct val="114000"/>
              </a:lnSpc>
              <a:spcBef>
                <a:spcPts val="1000"/>
              </a:spcBef>
              <a:spcAft>
                <a:spcPts val="600"/>
              </a:spcAft>
            </a:pPr>
            <a:r>
              <a:rPr lang="en-US" sz="2400" dirty="0"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As Georgia’s first to receive the COVID-19 vaccine, DPH aspires to inform, inspire, and equip Phase 1A+ with information </a:t>
            </a: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critical to setting expectations, ensuring vaccine uptake, and protecting communities in Georgia.  </a:t>
            </a:r>
            <a:endParaRPr lang="en-US" sz="2400" dirty="0">
              <a:latin typeface="Segoe UI" panose="020B0502040204020203" pitchFamily="34" charset="0"/>
              <a:ea typeface="Segoe UI Historic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Slide Number Placeholder 8">
            <a:extLst>
              <a:ext uri="{FF2B5EF4-FFF2-40B4-BE49-F238E27FC236}">
                <a16:creationId xmlns:a16="http://schemas.microsoft.com/office/drawing/2014/main" id="{6397D720-D26E-D84F-8A18-8EE48AEA5653}"/>
              </a:ext>
            </a:extLst>
          </p:cNvPr>
          <p:cNvSpPr txBox="1">
            <a:spLocks/>
          </p:cNvSpPr>
          <p:nvPr/>
        </p:nvSpPr>
        <p:spPr>
          <a:xfrm>
            <a:off x="11890462" y="6625707"/>
            <a:ext cx="213089" cy="28725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en-US" sz="1100" smtClean="0">
                <a:solidFill>
                  <a:schemeClr val="bg1"/>
                </a:solidFill>
                <a:latin typeface="Segoe UI Historic" panose="020B0502040204020203" pitchFamily="34" charset="0"/>
              </a:rPr>
              <a:pPr/>
              <a:t>3</a:t>
            </a:fld>
            <a:endParaRPr lang="en-US" sz="1100">
              <a:solidFill>
                <a:schemeClr val="bg1"/>
              </a:solidFill>
              <a:latin typeface="Segoe UI Historic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1D0BA-CCC5-E746-A4F2-0EF60C1A28C8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367575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B2583A-74AC-40A2-B9F6-F49037BAE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499" y="2508690"/>
            <a:ext cx="8768443" cy="623977"/>
          </a:xfrm>
        </p:spPr>
        <p:txBody>
          <a:bodyPr/>
          <a:lstStyle/>
          <a:p>
            <a:r>
              <a:rPr lang="en-US"/>
              <a:t>Vaccine Science and Safety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C901C-FAD8-C541-86BF-93E8DD9BEC22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17194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84D432F-5F42-3F46-A3EC-321627EA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0966"/>
            <a:ext cx="10515600" cy="608895"/>
          </a:xfrm>
        </p:spPr>
        <p:txBody>
          <a:bodyPr>
            <a:noAutofit/>
          </a:bodyPr>
          <a:lstStyle/>
          <a:p>
            <a:r>
              <a:rPr lang="en-US" sz="3200" dirty="0"/>
              <a:t>COVID-19 Vaccines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6D85BD-185D-5448-BF8F-01A91AC649D4}"/>
              </a:ext>
            </a:extLst>
          </p:cNvPr>
          <p:cNvSpPr txBox="1">
            <a:spLocks/>
          </p:cNvSpPr>
          <p:nvPr/>
        </p:nvSpPr>
        <p:spPr>
          <a:xfrm>
            <a:off x="838200" y="-506219"/>
            <a:ext cx="10515600" cy="71193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endParaRPr lang="en-US" sz="3100">
              <a:solidFill>
                <a:schemeClr val="tx1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CF9201-AA15-6040-8732-6FD1898F5DCE}"/>
              </a:ext>
            </a:extLst>
          </p:cNvPr>
          <p:cNvSpPr txBox="1">
            <a:spLocks/>
          </p:cNvSpPr>
          <p:nvPr/>
        </p:nvSpPr>
        <p:spPr>
          <a:xfrm>
            <a:off x="655782" y="1603990"/>
            <a:ext cx="5257800" cy="439304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/>
                <a:cs typeface="Segoe UI"/>
              </a:rPr>
              <a:t>Two vaccines have received FDA Emergency Use Authorizations (EUAs) 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1600" dirty="0">
                <a:latin typeface="Segoe UI"/>
                <a:cs typeface="Segoe UI"/>
              </a:rPr>
              <a:t>Pfizer/</a:t>
            </a:r>
            <a:r>
              <a:rPr lang="en-US" sz="1600" dirty="0" err="1">
                <a:latin typeface="Segoe UI"/>
                <a:cs typeface="Segoe UI"/>
              </a:rPr>
              <a:t>BioNTech</a:t>
            </a:r>
            <a:r>
              <a:rPr lang="en-US" sz="1600" dirty="0">
                <a:latin typeface="Segoe UI"/>
                <a:cs typeface="Segoe UI"/>
              </a:rPr>
              <a:t> (BNT162b2) – 95% effective (manufacturer data)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1600" dirty="0" err="1">
                <a:latin typeface="Segoe UI"/>
                <a:cs typeface="Segoe UI"/>
              </a:rPr>
              <a:t>Moderna</a:t>
            </a:r>
            <a:r>
              <a:rPr lang="en-US" sz="1600" dirty="0">
                <a:latin typeface="Segoe UI"/>
                <a:cs typeface="Segoe UI"/>
              </a:rPr>
              <a:t> (mRNA-1273) – 94.5% effective (manufacturer data)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/>
                <a:cs typeface="Segoe UI"/>
              </a:rPr>
              <a:t>Both are mRNA vaccines with a </a:t>
            </a:r>
            <a:r>
              <a:rPr lang="en-US" b="1" dirty="0">
                <a:latin typeface="Segoe UI"/>
                <a:cs typeface="Segoe UI"/>
              </a:rPr>
              <a:t>2-dose schedule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/>
                <a:cs typeface="Segoe UI"/>
              </a:rPr>
              <a:t>Both vaccines were </a:t>
            </a:r>
            <a:r>
              <a:rPr lang="en-US" b="1" dirty="0">
                <a:latin typeface="Segoe UI"/>
                <a:cs typeface="Segoe UI"/>
              </a:rPr>
              <a:t>tested in diverse adult populations</a:t>
            </a:r>
            <a:r>
              <a:rPr lang="en-US" dirty="0">
                <a:solidFill>
                  <a:srgbClr val="FFFFFF"/>
                </a:solidFill>
                <a:latin typeface="Segoe UI"/>
                <a:cs typeface="Segoe UI"/>
              </a:rPr>
              <a:t> </a:t>
            </a:r>
            <a:endParaRPr lang="en-US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85800" indent="-2286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1600" dirty="0">
                <a:latin typeface="Segoe UI"/>
                <a:cs typeface="Segoe UI"/>
              </a:rPr>
              <a:t>30% of U.S. participants were Hispanic, African American, Asian or Native American </a:t>
            </a:r>
          </a:p>
          <a:p>
            <a:pPr marL="685800" indent="-2286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1600" dirty="0">
                <a:latin typeface="Segoe UI"/>
                <a:cs typeface="Segoe UI"/>
              </a:rPr>
              <a:t>21% (Pfizer) and 24% (</a:t>
            </a:r>
            <a:r>
              <a:rPr lang="en-US" sz="1600" dirty="0" err="1">
                <a:latin typeface="Segoe UI"/>
                <a:cs typeface="Segoe UI"/>
              </a:rPr>
              <a:t>Moderna</a:t>
            </a:r>
            <a:r>
              <a:rPr lang="en-US" sz="1600" dirty="0">
                <a:latin typeface="Segoe UI"/>
                <a:cs typeface="Segoe UI"/>
              </a:rPr>
              <a:t>) of US participants were older adults (65+)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lvl="1" indent="0">
              <a:buNone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8" descr="A picture containing text, indoor, person, preparing&#10;&#10;Description automatically generated">
            <a:extLst>
              <a:ext uri="{FF2B5EF4-FFF2-40B4-BE49-F238E27FC236}">
                <a16:creationId xmlns:a16="http://schemas.microsoft.com/office/drawing/2014/main" id="{3053185E-D70F-994E-9FD5-54F73B24DF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95" r="9792"/>
          <a:stretch/>
        </p:blipFill>
        <p:spPr>
          <a:xfrm>
            <a:off x="6762873" y="2077860"/>
            <a:ext cx="4590927" cy="37826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B8E910-5CE0-D640-A7DD-49415D0E0412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952536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90511-079B-DD4A-8626-A6254903E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5190"/>
            <a:ext cx="10515600" cy="608895"/>
          </a:xfrm>
        </p:spPr>
        <p:txBody>
          <a:bodyPr>
            <a:normAutofit/>
          </a:bodyPr>
          <a:lstStyle/>
          <a:p>
            <a:r>
              <a:rPr lang="en-US" sz="3600" kern="1200" baseline="0" dirty="0"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COVID-19 Vaccines Are Safe </a:t>
            </a:r>
            <a:r>
              <a:rPr lang="en-US" sz="3600" dirty="0"/>
              <a:t>a</a:t>
            </a:r>
            <a:r>
              <a:rPr lang="en-US" sz="3600" kern="1200" baseline="0" dirty="0"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nd Effective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FD849-8610-644D-B74B-B00A73D71650}"/>
              </a:ext>
            </a:extLst>
          </p:cNvPr>
          <p:cNvSpPr txBox="1">
            <a:spLocks/>
          </p:cNvSpPr>
          <p:nvPr/>
        </p:nvSpPr>
        <p:spPr>
          <a:xfrm>
            <a:off x="6625654" y="1757136"/>
            <a:ext cx="4827208" cy="45120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Scientists had a significant head start on COVID-19 vaccine </a:t>
            </a:r>
          </a:p>
          <a:p>
            <a:pPr marL="857250" lvl="1" indent="-171450"/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Researchers have been studying mRNA vaccines, like the COVID-19 vaccine, for decades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Testing was thorough and successful </a:t>
            </a:r>
          </a:p>
          <a:p>
            <a:pPr marL="971550" lvl="1" indent="-285750"/>
            <a:r>
              <a:rPr lang="en-US" sz="1800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More than 70,000 people participated in clinical trials</a:t>
            </a:r>
          </a:p>
          <a:p>
            <a:pPr marL="971550" lvl="1" indent="-285750"/>
            <a:r>
              <a:rPr lang="en-US" sz="1800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Vaccine</a:t>
            </a:r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s </a:t>
            </a:r>
            <a:r>
              <a:rPr lang="en-US" sz="1800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are nearly 95% effective in preventing COVID-19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Manufacturing started while the clinical trials were still underway  </a:t>
            </a:r>
          </a:p>
          <a:p>
            <a:pPr marL="971550" lvl="1" indent="-285750"/>
            <a:r>
              <a:rPr lang="en-US" sz="1800" kern="1200" baseline="0" dirty="0"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Normally, manufacturing doesn’t begin until after completion of the trials </a:t>
            </a:r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43E7496D-3140-F844-9888-875F2DEEE8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81" r="18776" b="2"/>
          <a:stretch/>
        </p:blipFill>
        <p:spPr>
          <a:xfrm>
            <a:off x="838200" y="1648919"/>
            <a:ext cx="4728148" cy="4512038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ED76FB-DAEF-7F47-B949-F374EFFFCCAB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631528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B2583A-74AC-40A2-B9F6-F49037BAE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499" y="2508690"/>
            <a:ext cx="8768443" cy="623977"/>
          </a:xfrm>
        </p:spPr>
        <p:txBody>
          <a:bodyPr/>
          <a:lstStyle/>
          <a:p>
            <a:r>
              <a:rPr lang="en-US" dirty="0"/>
              <a:t>GA COVID-19 Vaccine Plan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C901C-FAD8-C541-86BF-93E8DD9BEC22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664882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57DA6D-762D-4F4A-9A9D-7BEACC3B8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Who is in Phase 1A+?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DA22A7-B365-EC44-ADB2-FF96CF5282A7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CE055D-DD49-8446-BF2F-281DB3EB828B}"/>
              </a:ext>
            </a:extLst>
          </p:cNvPr>
          <p:cNvSpPr/>
          <p:nvPr/>
        </p:nvSpPr>
        <p:spPr>
          <a:xfrm>
            <a:off x="6370815" y="1766619"/>
            <a:ext cx="5257800" cy="34778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EC1D29"/>
              </a:buClr>
            </a:pPr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Phase 1A+</a:t>
            </a:r>
          </a:p>
          <a:p>
            <a:pPr>
              <a:buClr>
                <a:srgbClr val="EC1D29"/>
              </a:buClr>
            </a:pPr>
            <a:endParaRPr lang="en-US" sz="2000" dirty="0">
              <a:latin typeface="Segoe UI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Healthcare workers including nurses, physicians, EMS, laboratory technicians, environmental services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Long-term care facilities (LTCF) staff and residents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Adults 65+ and their caregivers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Law enforcement, fire personnel (including volunteer fire departments), dispatchers, 9-1-1 operators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405DA1-3283-564E-9C30-CE7A26334CCD}"/>
              </a:ext>
            </a:extLst>
          </p:cNvPr>
          <p:cNvSpPr txBox="1"/>
          <p:nvPr/>
        </p:nvSpPr>
        <p:spPr>
          <a:xfrm>
            <a:off x="1141990" y="2644170"/>
            <a:ext cx="4679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D1B27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You, your colleagues, or members of your organizations.</a:t>
            </a:r>
          </a:p>
        </p:txBody>
      </p:sp>
    </p:spTree>
    <p:extLst>
      <p:ext uri="{BB962C8B-B14F-4D97-AF65-F5344CB8AC3E}">
        <p14:creationId xmlns:p14="http://schemas.microsoft.com/office/powerpoint/2010/main" val="1160443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57DA6D-762D-4F4A-9A9D-7BEACC3B8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Who is Next?</a:t>
            </a:r>
            <a:endParaRPr lang="en-US" sz="3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23C066-A84A-754F-BE8E-B60CDCBB5174}"/>
              </a:ext>
            </a:extLst>
          </p:cNvPr>
          <p:cNvSpPr/>
          <p:nvPr/>
        </p:nvSpPr>
        <p:spPr>
          <a:xfrm>
            <a:off x="6461000" y="1548495"/>
            <a:ext cx="5161156" cy="246221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EC1D29"/>
              </a:buClr>
            </a:pPr>
            <a:endParaRPr lang="en-US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Clr>
                <a:srgbClr val="EC1D29"/>
              </a:buClr>
            </a:pPr>
            <a:r>
              <a:rPr lang="en-US" sz="2000" b="1" dirty="0">
                <a:latin typeface="Segoe UI"/>
                <a:cs typeface="Segoe UI"/>
              </a:rPr>
              <a:t>Phase 1-C </a:t>
            </a:r>
            <a:endParaRPr lang="en-US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EC1D29"/>
              </a:buClr>
            </a:pPr>
            <a:r>
              <a:rPr lang="en-US" sz="2000" dirty="0">
                <a:latin typeface="Segoe UI"/>
                <a:cs typeface="Segoe UI"/>
              </a:rPr>
              <a:t>People aged 16-64 with medical conditions indicating higher risk of severe COVID-19 illness, not vaccinated during Phase 1-A+ or Phase 1-B. </a:t>
            </a:r>
          </a:p>
          <a:p>
            <a:pPr>
              <a:buClr>
                <a:srgbClr val="EC1D29"/>
              </a:buClr>
            </a:pPr>
            <a:br>
              <a:rPr lang="en-US" dirty="0"/>
            </a:br>
            <a:endParaRPr lang="en-US" dirty="0"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F88B0C-646D-2D44-9159-1C3438853E0F}"/>
              </a:ext>
            </a:extLst>
          </p:cNvPr>
          <p:cNvSpPr/>
          <p:nvPr/>
        </p:nvSpPr>
        <p:spPr>
          <a:xfrm>
            <a:off x="838200" y="1548495"/>
            <a:ext cx="5161156" cy="221599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EC1D29"/>
              </a:buClr>
            </a:pPr>
            <a:endParaRPr lang="en-US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Clr>
                <a:srgbClr val="EC1D29"/>
              </a:buClr>
            </a:pPr>
            <a:r>
              <a:rPr lang="en-US" sz="2000" b="1" dirty="0">
                <a:latin typeface="Segoe UI"/>
                <a:cs typeface="Segoe UI"/>
              </a:rPr>
              <a:t>Phase 1-B </a:t>
            </a:r>
            <a:endParaRPr lang="en-US" sz="2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EC1D29"/>
              </a:buClr>
            </a:pPr>
            <a:r>
              <a:rPr lang="en-US" sz="2000" dirty="0">
                <a:latin typeface="Segoe UI"/>
                <a:cs typeface="Segoe UI"/>
              </a:rPr>
              <a:t>Essential workers (non-healthcare) who perform job tasks across critical infrastructure sectors ensuring continuity of functions critical to public health, safety, economic and national security.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DA22A7-B365-EC44-ADB2-FF96CF5282A7}"/>
              </a:ext>
            </a:extLst>
          </p:cNvPr>
          <p:cNvSpPr txBox="1"/>
          <p:nvPr/>
        </p:nvSpPr>
        <p:spPr>
          <a:xfrm>
            <a:off x="11052313" y="402440"/>
            <a:ext cx="113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6214248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3_Final DPH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nal DPH Theme" id="{E1CCD909-0D60-49BD-A0F7-5463BC2A0010}" vid="{91C0C1DB-AF6D-4B8B-8C55-A08C88F1315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DE54466A99FA4DA5AEB4D06FD9EBC0" ma:contentTypeVersion="6" ma:contentTypeDescription="Create a new document." ma:contentTypeScope="" ma:versionID="f66038a56ff636a45d1be9afca8b870a">
  <xsd:schema xmlns:xsd="http://www.w3.org/2001/XMLSchema" xmlns:xs="http://www.w3.org/2001/XMLSchema" xmlns:p="http://schemas.microsoft.com/office/2006/metadata/properties" xmlns:ns2="78f37503-4c3d-47d9-98fd-08cf4dd75736" targetNamespace="http://schemas.microsoft.com/office/2006/metadata/properties" ma:root="true" ma:fieldsID="dcf0d27bdb8398450751257a2cf20de1" ns2:_="">
    <xsd:import namespace="78f37503-4c3d-47d9-98fd-08cf4dd757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f37503-4c3d-47d9-98fd-08cf4dd757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C7DD14-B88E-44E8-9798-C97714B46D4E}">
  <ds:schemaRefs>
    <ds:schemaRef ds:uri="6f75e2e7-ff7b-4d1e-b556-6ee25e34fcd4"/>
    <ds:schemaRef ds:uri="8d45b885-5927-488f-8776-b95345a7ad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AEA7340-56CF-49F0-A473-0D7A20220F3F}"/>
</file>

<file path=customXml/itemProps3.xml><?xml version="1.0" encoding="utf-8"?>
<ds:datastoreItem xmlns:ds="http://schemas.openxmlformats.org/officeDocument/2006/customXml" ds:itemID="{2B2353A8-A8BA-4EF2-87D3-1658EF7928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755</Words>
  <Application>Microsoft Office PowerPoint</Application>
  <PresentationFormat>Widescreen</PresentationFormat>
  <Paragraphs>115</Paragraphs>
  <Slides>17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Courier New</vt:lpstr>
      <vt:lpstr>Segoe UI</vt:lpstr>
      <vt:lpstr>Segoe UI Historic</vt:lpstr>
      <vt:lpstr>Segoe UI Light</vt:lpstr>
      <vt:lpstr>Segoe UI Semibold</vt:lpstr>
      <vt:lpstr>3_Final DPH Theme</vt:lpstr>
      <vt:lpstr>think-cell Slide</vt:lpstr>
      <vt:lpstr>PowerPoint Presentation</vt:lpstr>
      <vt:lpstr>Table of Contents</vt:lpstr>
      <vt:lpstr>Thank You for Joining</vt:lpstr>
      <vt:lpstr>PowerPoint Presentation</vt:lpstr>
      <vt:lpstr>COVID-19 Vaccines </vt:lpstr>
      <vt:lpstr>COVID-19 Vaccines Are Safe and Effective</vt:lpstr>
      <vt:lpstr>PowerPoint Presentation</vt:lpstr>
      <vt:lpstr>Who is in Phase 1A+?</vt:lpstr>
      <vt:lpstr>Who is Next?</vt:lpstr>
      <vt:lpstr>PowerPoint Presentation</vt:lpstr>
      <vt:lpstr>Building Trust</vt:lpstr>
      <vt:lpstr>PowerPoint Presentation</vt:lpstr>
      <vt:lpstr>Next Steps</vt:lpstr>
      <vt:lpstr>PowerPoint Presentation</vt:lpstr>
      <vt:lpstr>Discussion</vt:lpstr>
      <vt:lpstr>PowerPoint Presentation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Stangl</dc:creator>
  <cp:lastModifiedBy>Nydam, Nancy</cp:lastModifiedBy>
  <cp:revision>4</cp:revision>
  <dcterms:created xsi:type="dcterms:W3CDTF">2020-12-17T13:57:52Z</dcterms:created>
  <dcterms:modified xsi:type="dcterms:W3CDTF">2021-01-13T00:03:56Z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0x010100DDDE54466A99FA4DA5AEB4D06FD9EBC0</vt:lpwstr>
  </property>
</Properties>
</file>