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11"/>
  </p:notesMasterIdLst>
  <p:sldIdLst>
    <p:sldId id="256" r:id="rId2"/>
    <p:sldId id="266" r:id="rId3"/>
    <p:sldId id="265" r:id="rId4"/>
    <p:sldId id="260" r:id="rId5"/>
    <p:sldId id="262" r:id="rId6"/>
    <p:sldId id="264" r:id="rId7"/>
    <p:sldId id="267" r:id="rId8"/>
    <p:sldId id="263" r:id="rId9"/>
    <p:sldId id="258" r:id="rId10"/>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ZLOVETT" initials="SZL" lastIdx="1" clrIdx="0"/>
  <p:cmAuthor id="1" name="ditillman" initials="d" lastIdx="3"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71043" autoAdjust="0"/>
  </p:normalViewPr>
  <p:slideViewPr>
    <p:cSldViewPr>
      <p:cViewPr varScale="1">
        <p:scale>
          <a:sx n="50" d="100"/>
          <a:sy n="50" d="100"/>
        </p:scale>
        <p:origin x="-1914" y="-102"/>
      </p:cViewPr>
      <p:guideLst>
        <p:guide orient="horz" pos="2160"/>
        <p:guide pos="2880"/>
      </p:guideLst>
    </p:cSldViewPr>
  </p:slideViewPr>
  <p:outlineViewPr>
    <p:cViewPr>
      <p:scale>
        <a:sx n="33" d="100"/>
        <a:sy n="33" d="100"/>
      </p:scale>
      <p:origin x="48" y="12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02D45FF6-960A-4544-9704-A95D253F3C4E}" type="datetimeFigureOut">
              <a:rPr lang="en-US" smtClean="0"/>
              <a:pPr/>
              <a:t>8/28/2014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40C879CF-1F9B-43C9-9171-EC202459A764}" type="slidenum">
              <a:rPr lang="en-US" smtClean="0"/>
              <a:pPr/>
              <a:t>‹#›</a:t>
            </a:fld>
            <a:endParaRPr lang="en-US"/>
          </a:p>
        </p:txBody>
      </p:sp>
    </p:spTree>
    <p:extLst>
      <p:ext uri="{BB962C8B-B14F-4D97-AF65-F5344CB8AC3E}">
        <p14:creationId xmlns:p14="http://schemas.microsoft.com/office/powerpoint/2010/main" val="1703126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r>
              <a:rPr lang="en-US" sz="1200" kern="1200" baseline="0" dirty="0" smtClean="0">
                <a:solidFill>
                  <a:schemeClr val="tx1"/>
                </a:solidFill>
                <a:latin typeface="+mn-lt"/>
                <a:ea typeface="+mn-ea"/>
                <a:cs typeface="+mn-cs"/>
              </a:rPr>
              <a:t>The refrigerator and freezer units must: </a:t>
            </a:r>
          </a:p>
          <a:p>
            <a:r>
              <a:rPr lang="en-US" sz="1200" kern="1200" baseline="0" dirty="0" smtClean="0">
                <a:solidFill>
                  <a:schemeClr val="tx1"/>
                </a:solidFill>
                <a:latin typeface="+mn-lt"/>
                <a:ea typeface="+mn-ea"/>
                <a:cs typeface="+mn-cs"/>
              </a:rPr>
              <a:t>Have enough room to store the year’s largest inventory without crowding; </a:t>
            </a:r>
          </a:p>
          <a:p>
            <a:r>
              <a:rPr lang="en-US" sz="1200" kern="1200" baseline="0" dirty="0" smtClean="0">
                <a:solidFill>
                  <a:schemeClr val="tx1"/>
                </a:solidFill>
                <a:latin typeface="+mn-lt"/>
                <a:ea typeface="+mn-ea"/>
                <a:cs typeface="+mn-cs"/>
              </a:rPr>
              <a:t>Have enough room to store water bottles (in the refrigerator) and frozen coolant packs (in the freezer) to stabilize the temperatures and minimize temperature excursions that can impact vaccine potency. The addition of water bottles in the refrigerator (not coolant packs) reduces the risk of freezing due to the tremendous latent heat released from water prior to freezing; </a:t>
            </a:r>
          </a:p>
          <a:p>
            <a:r>
              <a:rPr lang="en-US" sz="1200" kern="1200" baseline="0" dirty="0" smtClean="0">
                <a:solidFill>
                  <a:schemeClr val="tx1"/>
                </a:solidFill>
                <a:latin typeface="+mn-lt"/>
                <a:ea typeface="+mn-ea"/>
                <a:cs typeface="+mn-cs"/>
              </a:rPr>
              <a:t>Have a calibrated thermometer inside each storage unit; Reliably maintain the appropriate vaccine storage temperatures year-round; </a:t>
            </a:r>
          </a:p>
          <a:p>
            <a:r>
              <a:rPr lang="en-US" sz="1200" kern="1200" baseline="0" dirty="0" smtClean="0">
                <a:solidFill>
                  <a:schemeClr val="tx1"/>
                </a:solidFill>
                <a:latin typeface="+mn-lt"/>
                <a:ea typeface="+mn-ea"/>
                <a:cs typeface="+mn-cs"/>
              </a:rPr>
              <a:t>Be dedicated to the storage of vaccines. Food and beverages should </a:t>
            </a:r>
            <a:r>
              <a:rPr lang="en-US" sz="1200" b="1" kern="1200" baseline="0" dirty="0" smtClean="0">
                <a:solidFill>
                  <a:schemeClr val="tx1"/>
                </a:solidFill>
                <a:latin typeface="+mn-lt"/>
                <a:ea typeface="+mn-ea"/>
                <a:cs typeface="+mn-cs"/>
              </a:rPr>
              <a:t>NOT</a:t>
            </a:r>
            <a:r>
              <a:rPr lang="en-US" sz="1200" kern="1200" baseline="0" dirty="0" smtClean="0">
                <a:solidFill>
                  <a:schemeClr val="tx1"/>
                </a:solidFill>
                <a:latin typeface="+mn-lt"/>
                <a:ea typeface="+mn-ea"/>
                <a:cs typeface="+mn-cs"/>
              </a:rPr>
              <a:t> be stored in a vaccine storage unit because this practice results in frequent opening of the door and destabilization of the temperature. </a:t>
            </a:r>
          </a:p>
          <a:p>
            <a:endParaRPr lang="en-US" dirty="0" smtClean="0"/>
          </a:p>
        </p:txBody>
      </p:sp>
      <p:sp>
        <p:nvSpPr>
          <p:cNvPr id="66564" name="Slide Number Placeholder 3"/>
          <p:cNvSpPr>
            <a:spLocks noGrp="1"/>
          </p:cNvSpPr>
          <p:nvPr>
            <p:ph type="sldNum" sz="quarter" idx="5"/>
          </p:nvPr>
        </p:nvSpPr>
        <p:spPr>
          <a:noFill/>
        </p:spPr>
        <p:txBody>
          <a:bodyPr/>
          <a:lstStyle/>
          <a:p>
            <a:fld id="{FE5FA5A7-5D3F-4F57-A967-C9F348695BCE}" type="slidenum">
              <a:rPr lang="en-US" smtClean="0"/>
              <a:pPr/>
              <a:t>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While CDC does not recommend specific brands of vaccine storage units, CDC does provide guidance on types of storage units that offer greater assurance of proper temperatures for vaccine storage based on equipment testing by the National Institute of Standards and Technology (NIST).</a:t>
            </a:r>
          </a:p>
          <a:p>
            <a:endParaRPr lang="en-US" dirty="0" smtClean="0"/>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Purchasing new vaccine storage equipment may require planning and existing equipment may need to be used for a certain amount of time until new equipment can be purchased. In this situation, CDC recommends using a combination refrigerator/freezer unit for refrigerated vaccine only. A separate stand-alone freezer should be used to store frozen vaccines. </a:t>
            </a:r>
            <a:endParaRPr lang="en-US" dirty="0"/>
          </a:p>
        </p:txBody>
      </p:sp>
      <p:sp>
        <p:nvSpPr>
          <p:cNvPr id="4" name="Slide Number Placeholder 3"/>
          <p:cNvSpPr>
            <a:spLocks noGrp="1"/>
          </p:cNvSpPr>
          <p:nvPr>
            <p:ph type="sldNum" sz="quarter" idx="10"/>
          </p:nvPr>
        </p:nvSpPr>
        <p:spPr/>
        <p:txBody>
          <a:bodyPr/>
          <a:lstStyle/>
          <a:p>
            <a:fld id="{8CBAA90F-D46E-40F6-A261-A578E0C19099}"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These thermometers can have significant limitations in vaccine temperature monitoring. They can be difficult to read and only indicate the temperature at the precise time they are read. Therefore, temperature fluctuations outside the recommended range may not be detected.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Chart recorders are more difficult to read than digital thermometers because they require interpretation of the temperature graph. In addition, the chart paper must be changed when it is filled and there is insufficient room to record readings. Failure to change the chart paper will result in unusable temperature data. If a facility does not have access to a computer, however this paper based logger may be the only other choice for continuous temperature monitoring.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 NIST review of IR thermometers demonstrated that these devices are not reliable or accurate for assessment of vaccine storage temperatures.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Generally, thermometers obtained in hardware and appliance stores are not calibrated instruments and are designed to monitor temperatures for domestic food storage. These thermometers are not accurate enough and can pose a significant risk to losing expensive vaccine. </a:t>
            </a:r>
          </a:p>
        </p:txBody>
      </p:sp>
      <p:sp>
        <p:nvSpPr>
          <p:cNvPr id="4" name="Slide Number Placeholder 3"/>
          <p:cNvSpPr>
            <a:spLocks noGrp="1"/>
          </p:cNvSpPr>
          <p:nvPr>
            <p:ph type="sldNum" sz="quarter" idx="10"/>
          </p:nvPr>
        </p:nvSpPr>
        <p:spPr/>
        <p:txBody>
          <a:bodyPr/>
          <a:lstStyle/>
          <a:p>
            <a:fld id="{8CBAA90F-D46E-40F6-A261-A578E0C19099}"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E1324572-11D9-453F-A41B-7C09992D24C9}" type="datetimeFigureOut">
              <a:rPr lang="en-US" smtClean="0"/>
              <a:pPr>
                <a:defRPr/>
              </a:pPr>
              <a:t>8/28/2014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3ED69AF-1843-4120-837B-363FCF10EB93}" type="slidenum">
              <a:rPr lang="en-US" smtClean="0"/>
              <a:pPr>
                <a:defRPr/>
              </a:pPr>
              <a:t>‹#›</a:t>
            </a:fld>
            <a:endParaRPr lang="en-US"/>
          </a:p>
        </p:txBody>
      </p:sp>
      <p:pic>
        <p:nvPicPr>
          <p:cNvPr id="8" name="Picture 2"/>
          <p:cNvPicPr>
            <a:picLocks noChangeAspect="1" noChangeArrowheads="1"/>
          </p:cNvPicPr>
          <p:nvPr userDrawn="1"/>
        </p:nvPicPr>
        <p:blipFill>
          <a:blip r:embed="rId2" cstate="print"/>
          <a:srcRect/>
          <a:stretch>
            <a:fillRect/>
          </a:stretch>
        </p:blipFill>
        <p:spPr bwMode="auto">
          <a:xfrm>
            <a:off x="0" y="-133350"/>
            <a:ext cx="9144000" cy="710565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C8251B7-2DA2-46D2-9F8B-14EDC82EE9DD}" type="datetimeFigureOut">
              <a:rPr lang="en-US" smtClean="0"/>
              <a:pPr>
                <a:defRPr/>
              </a:pPr>
              <a:t>8/28/2014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70DC63-F8D0-4EEB-B927-01BFB549473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4CA12F5-1842-446C-A6AF-3603314DDAFF}" type="datetimeFigureOut">
              <a:rPr lang="en-US" smtClean="0"/>
              <a:pPr>
                <a:defRPr/>
              </a:pPr>
              <a:t>8/28/2014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982C2C-9DF9-4754-AE96-6ADF0665289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9DD280C-4C7A-4A78-97D9-73E815FE8199}" type="datetimeFigureOut">
              <a:rPr lang="en-US" smtClean="0"/>
              <a:pPr>
                <a:defRPr/>
              </a:pPr>
              <a:t>8/28/2014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A520BB3B-0441-4DA8-AF71-550B9019B22C}" type="datetimeFigureOut">
              <a:rPr lang="en-US" smtClean="0"/>
              <a:pPr>
                <a:defRPr/>
              </a:pPr>
              <a:t>8/28/2014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C82FB86-571C-4FB7-A2C9-92265AC0F51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BF56162-CCBD-495A-B1FD-D4AA44F3F3A6}" type="datetimeFigureOut">
              <a:rPr lang="en-US" smtClean="0"/>
              <a:pPr>
                <a:defRPr/>
              </a:pPr>
              <a:t>8/28/2014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57CBFF0-3E49-4BB0-8140-B8AEDF30F9E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CAB5045-7FC0-41C3-978D-5F9400957537}" type="datetimeFigureOut">
              <a:rPr lang="en-US" smtClean="0"/>
              <a:pPr>
                <a:defRPr/>
              </a:pPr>
              <a:t>8/28/2014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16D3F53-4215-46A5-948E-95F23085F21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415753F-3E5B-4571-871E-5A1C54717063}" type="datetimeFigureOut">
              <a:rPr lang="en-US" smtClean="0"/>
              <a:pPr>
                <a:defRPr/>
              </a:pPr>
              <a:t>8/28/2014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2DCCDE6-747B-4FE3-834F-3BCCE07ED4E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5681098-4C0E-41BF-8522-F71BCF98CB52}" type="datetimeFigureOut">
              <a:rPr lang="en-US" smtClean="0"/>
              <a:pPr>
                <a:defRPr/>
              </a:pPr>
              <a:t>8/28/2014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FBE0E10-6F68-4C21-9F71-063DE4553860}"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B6D1026-17F7-40D6-AF78-CA9618840B55}" type="datetimeFigureOut">
              <a:rPr lang="en-US" smtClean="0"/>
              <a:pPr>
                <a:defRPr/>
              </a:pPr>
              <a:t>8/28/2014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0545A8-5FE0-417D-9A11-E54C6869CFCB}"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457200"/>
            <a:ext cx="8839200" cy="990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tabLst/>
              <a:defRPr/>
            </a:pPr>
            <a:r>
              <a:rPr kumimoji="0" lang="en-US" sz="4400" b="1" i="0" u="none" strike="noStrike" kern="1200" cap="none" spc="0" normalizeH="0" baseline="0" noProof="0" dirty="0" smtClean="0">
                <a:ln>
                  <a:noFill/>
                </a:ln>
                <a:solidFill>
                  <a:schemeClr val="tx1">
                    <a:lumMod val="50000"/>
                    <a:lumOff val="50000"/>
                  </a:schemeClr>
                </a:solidFill>
                <a:effectLst/>
                <a:uLnTx/>
                <a:uFillTx/>
                <a:latin typeface="Segoe UI" pitchFamily="34" charset="0"/>
                <a:ea typeface="+mj-ea"/>
                <a:cs typeface="Segoe UI" pitchFamily="34" charset="0"/>
              </a:rPr>
              <a:t>Use of bullets when you have text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0932AF1-9B09-493D-A42B-8BC1590F1A8C}" type="datetimeFigureOut">
              <a:rPr lang="en-US" smtClean="0"/>
              <a:pPr>
                <a:defRPr/>
              </a:pPr>
              <a:t>8/28/2014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E25EFF0-A14D-4684-8537-67F24F51B08C}" type="slidenum">
              <a:rPr lang="en-US" smtClean="0"/>
              <a:pPr>
                <a:defRPr/>
              </a:pPr>
              <a:t>‹#›</a:t>
            </a:fld>
            <a:endParaRPr lang="en-US"/>
          </a:p>
        </p:txBody>
      </p:sp>
      <p:pic>
        <p:nvPicPr>
          <p:cNvPr id="7" name="Picture 4" descr="DPH_PPT2.jpg"/>
          <p:cNvPicPr>
            <a:picLocks noChangeAspect="1"/>
          </p:cNvPicPr>
          <p:nvPr/>
        </p:nvPicPr>
        <p:blipFill>
          <a:blip r:embed="rId13" cstate="print"/>
          <a:srcRect/>
          <a:stretch>
            <a:fillRect/>
          </a:stretch>
        </p:blipFill>
        <p:spPr bwMode="auto">
          <a:xfrm>
            <a:off x="0" y="-103188"/>
            <a:ext cx="9144000" cy="70643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3"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txStyles>
    <p:titleStyle>
      <a:lvl1pPr marL="0" marR="0" indent="0" algn="ctr" defTabSz="914400" rtl="0" eaLnBrk="1" fontAlgn="auto" latinLnBrk="0" hangingPunct="1">
        <a:lnSpc>
          <a:spcPct val="100000"/>
        </a:lnSpc>
        <a:spcBef>
          <a:spcPct val="0"/>
        </a:spcBef>
        <a:spcAft>
          <a:spcPts val="0"/>
        </a:spcAft>
        <a:buNone/>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hyperlink" Target="http://www.thecoolingspecialists.co.uk/fs_levin_libra_caf175s.jpg" TargetMode="External"/><Relationship Id="rId13" Type="http://schemas.openxmlformats.org/officeDocument/2006/relationships/image" Target="../media/image11.jpeg"/><Relationship Id="rId3" Type="http://schemas.openxmlformats.org/officeDocument/2006/relationships/image" Target="../media/image5.jpeg"/><Relationship Id="rId7" Type="http://schemas.openxmlformats.org/officeDocument/2006/relationships/image" Target="../media/image7.jpeg"/><Relationship Id="rId12"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hyperlink" Target="http://images.google.com/imgres?imgurl=http://rtfmanufacturing.com/images/ultra_low.jpg&amp;imgrefurl=http://rtfmanufacturing.com/healthcare/products/minus86degree/ultra_low_upright.html&amp;h=312&amp;w=167&amp;sz=7&amp;tbnid=_K2xgyd8hhzvTM:&amp;tbnh=113&amp;tbnw=60&amp;hl=en&amp;start=59&amp;prev=/images?q=upright+freezer&amp;start=40&amp;svnum=10&amp;hl=en&amp;lr=&amp;rls=GGLD,GGLD:2005-11,GGLD:en&amp;sa=N" TargetMode="External"/><Relationship Id="rId11" Type="http://schemas.openxmlformats.org/officeDocument/2006/relationships/image" Target="../media/image9.jpeg"/><Relationship Id="rId5" Type="http://schemas.openxmlformats.org/officeDocument/2006/relationships/image" Target="../media/image6.jpeg"/><Relationship Id="rId10" Type="http://schemas.openxmlformats.org/officeDocument/2006/relationships/hyperlink" Target="http://www.abestkitchen.com/store/hosh-dual-temp.html" TargetMode="External"/><Relationship Id="rId4" Type="http://schemas.openxmlformats.org/officeDocument/2006/relationships/hyperlink" Target="http://www.selectappliance.com/pictures/products/fg_plru1777dopen.jpg" TargetMode="External"/><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cdc.gov/vaccines/recs/storage/toolkit/storage-handling-toolkit.pdf"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streck.com/product.aspx?p=Temp-Chex" TargetMode="External"/><Relationship Id="rId2" Type="http://schemas.openxmlformats.org/officeDocument/2006/relationships/hyperlink" Target="http://www.alphamultiservicesinc.com/page/444217592" TargetMode="External"/><Relationship Id="rId1" Type="http://schemas.openxmlformats.org/officeDocument/2006/relationships/slideLayout" Target="../slideLayouts/slideLayout4.xml"/><Relationship Id="rId6" Type="http://schemas.openxmlformats.org/officeDocument/2006/relationships/hyperlink" Target="http://www.control3.com/4048p.htm" TargetMode="External"/><Relationship Id="rId5" Type="http://schemas.openxmlformats.org/officeDocument/2006/relationships/hyperlink" Target="http://www.fishersci.com/ecomm/servlet/fsproductdetail?aid=203749&amp;&amp;storeId=10652" TargetMode="External"/><Relationship Id="rId4" Type="http://schemas.openxmlformats.org/officeDocument/2006/relationships/hyperlink" Target="http://www.streck.com/product.aspx?p=Temp-Chex%20Digit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8"/>
          <p:cNvSpPr>
            <a:spLocks noChangeArrowheads="1"/>
          </p:cNvSpPr>
          <p:nvPr/>
        </p:nvSpPr>
        <p:spPr bwMode="auto">
          <a:xfrm>
            <a:off x="-47625" y="1524000"/>
            <a:ext cx="9191625" cy="1905000"/>
          </a:xfrm>
          <a:prstGeom prst="rect">
            <a:avLst/>
          </a:prstGeom>
          <a:noFill/>
          <a:ln w="38100">
            <a:noFill/>
            <a:miter lim="800000"/>
            <a:headEnd/>
            <a:tailEnd/>
          </a:ln>
        </p:spPr>
        <p:txBody>
          <a:bodyPr anchor="ctr"/>
          <a:lstStyle/>
          <a:p>
            <a:pPr algn="ctr">
              <a:spcAft>
                <a:spcPct val="25000"/>
              </a:spcAft>
              <a:defRPr/>
            </a:pPr>
            <a:r>
              <a:rPr lang="en-US" sz="2800" b="1" dirty="0" smtClean="0">
                <a:solidFill>
                  <a:schemeClr val="tx1">
                    <a:lumMod val="65000"/>
                    <a:lumOff val="35000"/>
                  </a:schemeClr>
                </a:solidFill>
                <a:latin typeface="Segoe UI" pitchFamily="34" charset="0"/>
                <a:cs typeface="Segoe UI" pitchFamily="34" charset="0"/>
              </a:rPr>
              <a:t>Georgia Vaccines for Children Program</a:t>
            </a:r>
          </a:p>
          <a:p>
            <a:pPr algn="ctr">
              <a:spcAft>
                <a:spcPct val="25000"/>
              </a:spcAft>
              <a:defRPr/>
            </a:pPr>
            <a:r>
              <a:rPr lang="en-US" sz="2800" b="1" dirty="0" smtClean="0">
                <a:solidFill>
                  <a:schemeClr val="tx1">
                    <a:lumMod val="65000"/>
                    <a:lumOff val="35000"/>
                  </a:schemeClr>
                </a:solidFill>
                <a:latin typeface="Segoe UI" pitchFamily="34" charset="0"/>
                <a:cs typeface="Segoe UI" pitchFamily="34" charset="0"/>
              </a:rPr>
              <a:t>Equipment Requirements for Vaccine Storage</a:t>
            </a:r>
            <a:endParaRPr lang="en-US" sz="2800" b="1" dirty="0">
              <a:solidFill>
                <a:schemeClr val="tx1">
                  <a:lumMod val="65000"/>
                  <a:lumOff val="35000"/>
                </a:schemeClr>
              </a:solidFill>
              <a:latin typeface="Segoe UI" pitchFamily="34" charset="0"/>
              <a:cs typeface="Segoe UI" pitchFamily="34" charset="0"/>
            </a:endParaRPr>
          </a:p>
        </p:txBody>
      </p:sp>
      <p:sp>
        <p:nvSpPr>
          <p:cNvPr id="5" name="Rectangle 90"/>
          <p:cNvSpPr>
            <a:spLocks noChangeArrowheads="1"/>
          </p:cNvSpPr>
          <p:nvPr/>
        </p:nvSpPr>
        <p:spPr bwMode="auto">
          <a:xfrm>
            <a:off x="6781800" y="3352800"/>
            <a:ext cx="1524000" cy="152400"/>
          </a:xfrm>
          <a:prstGeom prst="rect">
            <a:avLst/>
          </a:prstGeom>
          <a:noFill/>
          <a:ln w="9525">
            <a:noFill/>
            <a:miter lim="800000"/>
            <a:headEnd/>
            <a:tailEnd/>
          </a:ln>
        </p:spPr>
        <p:txBody>
          <a:bodyPr/>
          <a:lstStyle/>
          <a:p>
            <a:pPr>
              <a:lnSpc>
                <a:spcPct val="80000"/>
              </a:lnSpc>
              <a:spcBef>
                <a:spcPct val="20000"/>
              </a:spcBef>
              <a:defRPr/>
            </a:pPr>
            <a:r>
              <a:rPr lang="en-US" sz="1100" dirty="0" smtClean="0">
                <a:solidFill>
                  <a:srgbClr val="006699"/>
                </a:solidFill>
                <a:latin typeface="Arial Narrow" pitchFamily="34" charset="0"/>
              </a:rPr>
              <a:t>Revised 03/04/2013</a:t>
            </a:r>
          </a:p>
          <a:p>
            <a:pPr>
              <a:lnSpc>
                <a:spcPct val="80000"/>
              </a:lnSpc>
              <a:spcBef>
                <a:spcPct val="20000"/>
              </a:spcBef>
              <a:defRPr/>
            </a:pPr>
            <a:endParaRPr lang="en-US" sz="800" dirty="0">
              <a:solidFill>
                <a:srgbClr val="006699"/>
              </a:solidFill>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8991600" cy="1219200"/>
          </a:xfrm>
        </p:spPr>
        <p:txBody>
          <a:bodyPr/>
          <a:lstStyle/>
          <a:p>
            <a:pPr algn="ctr" eaLnBrk="1" hangingPunct="1">
              <a:lnSpc>
                <a:spcPct val="85000"/>
              </a:lnSpc>
              <a:defRPr/>
            </a:pPr>
            <a:r>
              <a:rPr lang="en-US" kern="1200" dirty="0" smtClean="0">
                <a:solidFill>
                  <a:srgbClr val="FF0000"/>
                </a:solidFill>
                <a:ea typeface="+mn-ea"/>
                <a:cs typeface="+mn-cs"/>
              </a:rPr>
              <a:t>Storage Requirements</a:t>
            </a:r>
          </a:p>
        </p:txBody>
      </p:sp>
      <p:sp>
        <p:nvSpPr>
          <p:cNvPr id="17411" name="Rectangle 3"/>
          <p:cNvSpPr>
            <a:spLocks noGrp="1" noChangeArrowheads="1"/>
          </p:cNvSpPr>
          <p:nvPr>
            <p:ph type="body" idx="1"/>
          </p:nvPr>
        </p:nvSpPr>
        <p:spPr>
          <a:xfrm>
            <a:off x="762000" y="990600"/>
            <a:ext cx="8153400" cy="5105400"/>
          </a:xfrm>
        </p:spPr>
        <p:txBody>
          <a:bodyPr>
            <a:normAutofit lnSpcReduction="10000"/>
          </a:bodyPr>
          <a:lstStyle/>
          <a:p>
            <a:r>
              <a:rPr lang="en-US" sz="2800" dirty="0" smtClean="0"/>
              <a:t>Be large enough to hold the year's largest inventory </a:t>
            </a:r>
          </a:p>
          <a:p>
            <a:r>
              <a:rPr lang="en-US" sz="2800" dirty="0" smtClean="0"/>
              <a:t>Have enough room to store water bottles and coolant packs</a:t>
            </a:r>
          </a:p>
          <a:p>
            <a:r>
              <a:rPr lang="en-US" sz="2800" dirty="0" smtClean="0"/>
              <a:t>Have a calibrated thermometer inside each storage unit</a:t>
            </a:r>
          </a:p>
          <a:p>
            <a:r>
              <a:rPr lang="en-US" sz="2800" dirty="0" smtClean="0"/>
              <a:t>Reliably maintain the appropriate vaccine storage temperatures year-round</a:t>
            </a:r>
          </a:p>
          <a:p>
            <a:r>
              <a:rPr lang="en-US" sz="2800" dirty="0" smtClean="0"/>
              <a:t>Dedicated to the storage of vaccines.  Food and beverages should </a:t>
            </a:r>
            <a:r>
              <a:rPr lang="en-US" sz="2800" b="1" dirty="0" smtClean="0"/>
              <a:t>NOT</a:t>
            </a:r>
            <a:r>
              <a:rPr lang="en-US" sz="2800" dirty="0" smtClean="0"/>
              <a:t> be stored in a vaccine storage unit</a:t>
            </a:r>
          </a:p>
          <a:p>
            <a:endParaRPr lang="en-US" sz="2800" dirty="0" smtClean="0"/>
          </a:p>
          <a:p>
            <a:pPr>
              <a:buNone/>
            </a:pPr>
            <a:endParaRPr lang="en-US" sz="2800" dirty="0" smtClean="0"/>
          </a:p>
          <a:p>
            <a:pPr>
              <a:lnSpc>
                <a:spcPct val="90000"/>
              </a:lnSpc>
              <a:buFontTx/>
              <a:buNone/>
            </a:pPr>
            <a:endParaRPr lang="en-US" sz="2800" dirty="0" smtClean="0"/>
          </a:p>
          <a:p>
            <a:pPr>
              <a:lnSpc>
                <a:spcPct val="90000"/>
              </a:lnSpc>
            </a:pPr>
            <a:endParaRPr 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p:cNvPicPr>
            <a:picLocks noChangeAspect="1" noChangeArrowheads="1"/>
          </p:cNvPicPr>
          <p:nvPr/>
        </p:nvPicPr>
        <p:blipFill>
          <a:blip r:embed="rId3" cstate="print"/>
          <a:srcRect/>
          <a:stretch>
            <a:fillRect/>
          </a:stretch>
        </p:blipFill>
        <p:spPr bwMode="auto">
          <a:xfrm>
            <a:off x="609600" y="228600"/>
            <a:ext cx="8229600" cy="594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09600" y="0"/>
            <a:ext cx="8001000" cy="4572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mj-lt"/>
                <a:ea typeface="+mj-ea"/>
                <a:cs typeface="+mj-cs"/>
              </a:rPr>
              <a:t>Equipment Requirements for Vaccine Storage</a:t>
            </a:r>
            <a:endParaRPr kumimoji="0" lang="en-US" sz="24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mj-lt"/>
              <a:ea typeface="+mj-ea"/>
              <a:cs typeface="+mj-cs"/>
            </a:endParaRPr>
          </a:p>
        </p:txBody>
      </p:sp>
      <p:sp>
        <p:nvSpPr>
          <p:cNvPr id="3" name="Text Box 8"/>
          <p:cNvSpPr txBox="1">
            <a:spLocks noChangeArrowheads="1"/>
          </p:cNvSpPr>
          <p:nvPr/>
        </p:nvSpPr>
        <p:spPr bwMode="auto">
          <a:xfrm>
            <a:off x="685800" y="533400"/>
            <a:ext cx="8305800" cy="1492716"/>
          </a:xfrm>
          <a:prstGeom prst="rect">
            <a:avLst/>
          </a:prstGeom>
          <a:noFill/>
          <a:ln w="9525">
            <a:noFill/>
            <a:miter lim="800000"/>
            <a:headEnd/>
            <a:tailEnd/>
          </a:ln>
          <a:effectLst/>
        </p:spPr>
        <p:txBody>
          <a:bodyPr>
            <a:spAutoFit/>
          </a:bodyPr>
          <a:lstStyle/>
          <a:p>
            <a:pPr>
              <a:lnSpc>
                <a:spcPct val="50000"/>
              </a:lnSpc>
              <a:spcBef>
                <a:spcPct val="50000"/>
              </a:spcBef>
              <a:buFont typeface="Wingdings" pitchFamily="2" charset="2"/>
              <a:buChar char="Ø"/>
            </a:pPr>
            <a:r>
              <a:rPr lang="en-US" sz="1400" dirty="0">
                <a:solidFill>
                  <a:schemeClr val="tx2"/>
                </a:solidFill>
                <a:latin typeface="Calibri" pitchFamily="34" charset="0"/>
              </a:rPr>
              <a:t>Refrigerator and freezer must have </a:t>
            </a:r>
            <a:r>
              <a:rPr lang="en-US" sz="1400" b="1" dirty="0">
                <a:solidFill>
                  <a:schemeClr val="tx2"/>
                </a:solidFill>
                <a:latin typeface="Calibri" pitchFamily="34" charset="0"/>
              </a:rPr>
              <a:t>externally</a:t>
            </a:r>
            <a:r>
              <a:rPr lang="en-US" sz="1400" dirty="0">
                <a:solidFill>
                  <a:schemeClr val="tx2"/>
                </a:solidFill>
                <a:latin typeface="Calibri" pitchFamily="34" charset="0"/>
              </a:rPr>
              <a:t> </a:t>
            </a:r>
            <a:r>
              <a:rPr lang="en-US" sz="1400" b="1" dirty="0">
                <a:solidFill>
                  <a:schemeClr val="tx2"/>
                </a:solidFill>
                <a:latin typeface="Calibri" pitchFamily="34" charset="0"/>
              </a:rPr>
              <a:t>separate, sealed</a:t>
            </a:r>
            <a:r>
              <a:rPr lang="en-US" sz="1400" dirty="0">
                <a:solidFill>
                  <a:schemeClr val="tx2"/>
                </a:solidFill>
                <a:latin typeface="Calibri" pitchFamily="34" charset="0"/>
              </a:rPr>
              <a:t> </a:t>
            </a:r>
            <a:r>
              <a:rPr lang="en-US" sz="1400" b="1" dirty="0">
                <a:solidFill>
                  <a:schemeClr val="tx2"/>
                </a:solidFill>
                <a:latin typeface="Calibri" pitchFamily="34" charset="0"/>
              </a:rPr>
              <a:t>doors.</a:t>
            </a:r>
          </a:p>
          <a:p>
            <a:pPr>
              <a:lnSpc>
                <a:spcPct val="50000"/>
              </a:lnSpc>
              <a:spcBef>
                <a:spcPct val="50000"/>
              </a:spcBef>
              <a:buFont typeface="Wingdings" pitchFamily="2" charset="2"/>
              <a:buChar char="Ø"/>
            </a:pPr>
            <a:r>
              <a:rPr lang="en-US" sz="1400" dirty="0">
                <a:solidFill>
                  <a:schemeClr val="tx2"/>
                </a:solidFill>
                <a:latin typeface="Calibri" pitchFamily="34" charset="0"/>
              </a:rPr>
              <a:t>Refrigerator compartment must maintain temperatures between </a:t>
            </a:r>
            <a:r>
              <a:rPr lang="en-US" sz="1400" b="1" dirty="0">
                <a:solidFill>
                  <a:schemeClr val="tx2"/>
                </a:solidFill>
                <a:latin typeface="Calibri" pitchFamily="34" charset="0"/>
              </a:rPr>
              <a:t>35</a:t>
            </a:r>
            <a:r>
              <a:rPr lang="en-US" sz="1400" b="1" dirty="0">
                <a:solidFill>
                  <a:schemeClr val="tx2"/>
                </a:solidFill>
                <a:latin typeface="Calibri" pitchFamily="34" charset="0"/>
                <a:cs typeface="Times New Roman" charset="0"/>
              </a:rPr>
              <a:t>º and 46ºF (2º and 8ºC)</a:t>
            </a:r>
            <a:r>
              <a:rPr lang="en-US" sz="1400" dirty="0">
                <a:solidFill>
                  <a:schemeClr val="tx2"/>
                </a:solidFill>
                <a:latin typeface="Calibri" pitchFamily="34" charset="0"/>
                <a:cs typeface="Times New Roman" charset="0"/>
              </a:rPr>
              <a:t>.</a:t>
            </a:r>
            <a:endParaRPr lang="en-US" sz="1400" dirty="0">
              <a:solidFill>
                <a:schemeClr val="tx2"/>
              </a:solidFill>
              <a:latin typeface="Calibri" pitchFamily="34" charset="0"/>
            </a:endParaRPr>
          </a:p>
          <a:p>
            <a:pPr>
              <a:lnSpc>
                <a:spcPct val="50000"/>
              </a:lnSpc>
              <a:spcBef>
                <a:spcPct val="50000"/>
              </a:spcBef>
              <a:buFont typeface="Wingdings" pitchFamily="2" charset="2"/>
              <a:buChar char="Ø"/>
            </a:pPr>
            <a:r>
              <a:rPr lang="en-US" sz="1400" dirty="0">
                <a:solidFill>
                  <a:schemeClr val="tx2"/>
                </a:solidFill>
                <a:latin typeface="Calibri" pitchFamily="34" charset="0"/>
              </a:rPr>
              <a:t>Freezer compartment must maintain temperatures </a:t>
            </a:r>
            <a:r>
              <a:rPr lang="en-US" sz="1400" b="1" dirty="0">
                <a:solidFill>
                  <a:schemeClr val="tx2"/>
                </a:solidFill>
                <a:latin typeface="Calibri" pitchFamily="34" charset="0"/>
              </a:rPr>
              <a:t>5</a:t>
            </a:r>
            <a:r>
              <a:rPr lang="en-US" sz="1400" b="1" dirty="0">
                <a:solidFill>
                  <a:schemeClr val="tx2"/>
                </a:solidFill>
                <a:latin typeface="Calibri" pitchFamily="34" charset="0"/>
                <a:cs typeface="Times New Roman" charset="0"/>
              </a:rPr>
              <a:t>ºF (-15ºC)</a:t>
            </a:r>
            <a:r>
              <a:rPr lang="en-US" sz="1400" dirty="0">
                <a:solidFill>
                  <a:schemeClr val="tx2"/>
                </a:solidFill>
                <a:latin typeface="Calibri" pitchFamily="34" charset="0"/>
                <a:cs typeface="Times New Roman" charset="0"/>
              </a:rPr>
              <a:t> or colder.</a:t>
            </a:r>
          </a:p>
          <a:p>
            <a:pPr>
              <a:lnSpc>
                <a:spcPct val="50000"/>
              </a:lnSpc>
              <a:spcBef>
                <a:spcPct val="50000"/>
              </a:spcBef>
              <a:buFont typeface="Wingdings" pitchFamily="2" charset="2"/>
              <a:buChar char="Ø"/>
            </a:pPr>
            <a:r>
              <a:rPr lang="en-US" sz="1400" dirty="0">
                <a:solidFill>
                  <a:schemeClr val="tx2"/>
                </a:solidFill>
                <a:latin typeface="Calibri" pitchFamily="34" charset="0"/>
                <a:cs typeface="Times New Roman" charset="0"/>
              </a:rPr>
              <a:t>Household-style units should have </a:t>
            </a:r>
            <a:r>
              <a:rPr lang="en-US" sz="1400" b="1" dirty="0">
                <a:solidFill>
                  <a:schemeClr val="tx2"/>
                </a:solidFill>
                <a:latin typeface="Calibri" pitchFamily="34" charset="0"/>
                <a:cs typeface="Times New Roman" charset="0"/>
              </a:rPr>
              <a:t>separate</a:t>
            </a:r>
            <a:r>
              <a:rPr lang="en-US" sz="1400" dirty="0">
                <a:solidFill>
                  <a:schemeClr val="tx2"/>
                </a:solidFill>
                <a:latin typeface="Calibri" pitchFamily="34" charset="0"/>
                <a:cs typeface="Times New Roman" charset="0"/>
              </a:rPr>
              <a:t> </a:t>
            </a:r>
            <a:r>
              <a:rPr lang="en-US" sz="1400" b="1" dirty="0">
                <a:solidFill>
                  <a:schemeClr val="tx2"/>
                </a:solidFill>
                <a:latin typeface="Calibri" pitchFamily="34" charset="0"/>
                <a:cs typeface="Times New Roman" charset="0"/>
              </a:rPr>
              <a:t>thermostat/temperature controls</a:t>
            </a:r>
            <a:r>
              <a:rPr lang="en-US" sz="1400" dirty="0">
                <a:solidFill>
                  <a:schemeClr val="tx2"/>
                </a:solidFill>
                <a:latin typeface="Calibri" pitchFamily="34" charset="0"/>
                <a:cs typeface="Times New Roman" charset="0"/>
              </a:rPr>
              <a:t> for the refrigerator and freezer.</a:t>
            </a:r>
          </a:p>
          <a:p>
            <a:pPr>
              <a:lnSpc>
                <a:spcPct val="50000"/>
              </a:lnSpc>
              <a:spcBef>
                <a:spcPct val="50000"/>
              </a:spcBef>
              <a:buFont typeface="Wingdings" pitchFamily="2" charset="2"/>
              <a:buChar char="Ø"/>
            </a:pPr>
            <a:r>
              <a:rPr lang="en-US" sz="1400" dirty="0">
                <a:solidFill>
                  <a:schemeClr val="tx2"/>
                </a:solidFill>
                <a:latin typeface="Calibri" pitchFamily="34" charset="0"/>
                <a:cs typeface="Times New Roman" charset="0"/>
              </a:rPr>
              <a:t>Both the refrigerator and freezer compartments must contain an </a:t>
            </a:r>
            <a:r>
              <a:rPr lang="en-US" sz="1400" b="1" dirty="0">
                <a:solidFill>
                  <a:schemeClr val="tx2"/>
                </a:solidFill>
                <a:latin typeface="Calibri" pitchFamily="34" charset="0"/>
                <a:cs typeface="Times New Roman" charset="0"/>
              </a:rPr>
              <a:t>NIST- or ASTM-certified thermometer</a:t>
            </a:r>
            <a:r>
              <a:rPr lang="en-US" sz="1400" b="1" dirty="0" smtClean="0">
                <a:solidFill>
                  <a:schemeClr val="tx2"/>
                </a:solidFill>
                <a:latin typeface="Calibri" pitchFamily="34" charset="0"/>
                <a:cs typeface="Times New Roman" charset="0"/>
              </a:rPr>
              <a:t>.</a:t>
            </a:r>
          </a:p>
          <a:p>
            <a:pPr>
              <a:lnSpc>
                <a:spcPct val="50000"/>
              </a:lnSpc>
              <a:spcBef>
                <a:spcPct val="50000"/>
              </a:spcBef>
            </a:pPr>
            <a:endParaRPr lang="en-US" sz="1400" b="1" dirty="0" smtClean="0">
              <a:solidFill>
                <a:schemeClr val="tx2"/>
              </a:solidFill>
              <a:latin typeface="Calibri" pitchFamily="34" charset="0"/>
              <a:cs typeface="Times New Roman" charset="0"/>
            </a:endParaRPr>
          </a:p>
          <a:p>
            <a:pPr>
              <a:lnSpc>
                <a:spcPct val="50000"/>
              </a:lnSpc>
              <a:spcBef>
                <a:spcPct val="50000"/>
              </a:spcBef>
              <a:buFont typeface="Wingdings" pitchFamily="2" charset="2"/>
              <a:buChar char="Ø"/>
            </a:pPr>
            <a:endParaRPr lang="en-US" sz="1400" b="1" dirty="0">
              <a:solidFill>
                <a:schemeClr val="tx2"/>
              </a:solidFill>
              <a:latin typeface="Calibri" pitchFamily="34" charset="0"/>
              <a:cs typeface="Times New Roman" charset="0"/>
            </a:endParaRPr>
          </a:p>
        </p:txBody>
      </p:sp>
      <p:pic>
        <p:nvPicPr>
          <p:cNvPr id="5" name="Picture 25" descr="http://s7.sears.com/is/image/Sears/04667873000?layer=comp&amp;wid=190&amp;hei=190&amp;fmt=jpeg&amp;qlt=75,0&amp;op_sharpen=0&amp;resMode=norm&amp;op_usm=0.5,1.0,0.0,0"/>
          <p:cNvPicPr>
            <a:picLocks noChangeAspect="1" noChangeArrowheads="1"/>
          </p:cNvPicPr>
          <p:nvPr/>
        </p:nvPicPr>
        <p:blipFill>
          <a:blip r:embed="rId2" cstate="print"/>
          <a:srcRect/>
          <a:stretch>
            <a:fillRect/>
          </a:stretch>
        </p:blipFill>
        <p:spPr bwMode="auto">
          <a:xfrm>
            <a:off x="838200" y="2057400"/>
            <a:ext cx="1600200" cy="1524000"/>
          </a:xfrm>
          <a:prstGeom prst="rect">
            <a:avLst/>
          </a:prstGeom>
          <a:noFill/>
        </p:spPr>
      </p:pic>
      <p:pic>
        <p:nvPicPr>
          <p:cNvPr id="6" name="Picture 34" descr="Summit CT67-SSTB Upscale wide undercounter refrigerator-freezer with Stainless Steel Door and Towel Bar Handle"/>
          <p:cNvPicPr>
            <a:picLocks noChangeAspect="1" noChangeArrowheads="1"/>
          </p:cNvPicPr>
          <p:nvPr/>
        </p:nvPicPr>
        <p:blipFill>
          <a:blip r:embed="rId3" cstate="print"/>
          <a:srcRect/>
          <a:stretch>
            <a:fillRect/>
          </a:stretch>
        </p:blipFill>
        <p:spPr bwMode="auto">
          <a:xfrm>
            <a:off x="2971800" y="4572000"/>
            <a:ext cx="782638" cy="1143000"/>
          </a:xfrm>
          <a:prstGeom prst="rect">
            <a:avLst/>
          </a:prstGeom>
          <a:noFill/>
        </p:spPr>
      </p:pic>
      <p:pic>
        <p:nvPicPr>
          <p:cNvPr id="8" name="Picture 40" descr="http://images.google.com/images?q=tbn:3vFxBYL3ivyk_M:http://www.selectappliance.com/pictures/products/fg_plru1777dopen.jpg">
            <a:hlinkClick r:id="rId4"/>
          </p:cNvPr>
          <p:cNvPicPr>
            <a:picLocks noChangeAspect="1" noChangeArrowheads="1"/>
          </p:cNvPicPr>
          <p:nvPr/>
        </p:nvPicPr>
        <p:blipFill>
          <a:blip r:embed="rId5" cstate="print"/>
          <a:srcRect/>
          <a:stretch>
            <a:fillRect/>
          </a:stretch>
        </p:blipFill>
        <p:spPr bwMode="auto">
          <a:xfrm>
            <a:off x="2667000" y="2057400"/>
            <a:ext cx="1524000" cy="1524000"/>
          </a:xfrm>
          <a:prstGeom prst="rect">
            <a:avLst/>
          </a:prstGeom>
          <a:noFill/>
        </p:spPr>
      </p:pic>
      <p:sp>
        <p:nvSpPr>
          <p:cNvPr id="9" name="Text Box 42"/>
          <p:cNvSpPr txBox="1">
            <a:spLocks noChangeArrowheads="1"/>
          </p:cNvSpPr>
          <p:nvPr/>
        </p:nvSpPr>
        <p:spPr bwMode="auto">
          <a:xfrm>
            <a:off x="762000" y="3581400"/>
            <a:ext cx="1676400" cy="437684"/>
          </a:xfrm>
          <a:prstGeom prst="rect">
            <a:avLst/>
          </a:prstGeom>
          <a:noFill/>
          <a:ln w="9525">
            <a:noFill/>
            <a:miter lim="800000"/>
            <a:headEnd/>
            <a:tailEnd/>
          </a:ln>
          <a:effectLst/>
        </p:spPr>
        <p:txBody>
          <a:bodyPr>
            <a:spAutoFit/>
          </a:bodyPr>
          <a:lstStyle/>
          <a:p>
            <a:pPr>
              <a:lnSpc>
                <a:spcPct val="60000"/>
              </a:lnSpc>
              <a:spcBef>
                <a:spcPct val="50000"/>
              </a:spcBef>
            </a:pPr>
            <a:r>
              <a:rPr lang="en-US" sz="1200" b="1" dirty="0" smtClean="0">
                <a:latin typeface="Calibri" pitchFamily="34" charset="0"/>
              </a:rPr>
              <a:t>Household-style </a:t>
            </a:r>
            <a:r>
              <a:rPr lang="en-US" sz="1200" dirty="0" smtClean="0">
                <a:latin typeface="Calibri" pitchFamily="34" charset="0"/>
              </a:rPr>
              <a:t>used only for refrigerated vaccines</a:t>
            </a:r>
            <a:endParaRPr lang="en-US" sz="1200" dirty="0">
              <a:latin typeface="Calibri" pitchFamily="34" charset="0"/>
            </a:endParaRPr>
          </a:p>
        </p:txBody>
      </p:sp>
      <p:sp>
        <p:nvSpPr>
          <p:cNvPr id="10" name="Text Box 43"/>
          <p:cNvSpPr txBox="1">
            <a:spLocks noChangeArrowheads="1"/>
          </p:cNvSpPr>
          <p:nvPr/>
        </p:nvSpPr>
        <p:spPr bwMode="auto">
          <a:xfrm>
            <a:off x="2667000" y="3429000"/>
            <a:ext cx="1295400" cy="861774"/>
          </a:xfrm>
          <a:prstGeom prst="rect">
            <a:avLst/>
          </a:prstGeom>
          <a:noFill/>
          <a:ln w="9525">
            <a:noFill/>
            <a:miter lim="800000"/>
            <a:headEnd/>
            <a:tailEnd/>
          </a:ln>
          <a:effectLst/>
        </p:spPr>
        <p:txBody>
          <a:bodyPr wrap="square">
            <a:spAutoFit/>
          </a:bodyPr>
          <a:lstStyle/>
          <a:p>
            <a:pPr>
              <a:spcBef>
                <a:spcPct val="50000"/>
              </a:spcBef>
            </a:pPr>
            <a:r>
              <a:rPr lang="en-US" sz="1300" b="1" dirty="0">
                <a:latin typeface="Calibri" pitchFamily="34" charset="0"/>
              </a:rPr>
              <a:t>Stand-alone </a:t>
            </a:r>
            <a:r>
              <a:rPr lang="en-US" sz="1300" b="1" dirty="0" smtClean="0">
                <a:latin typeface="Calibri" pitchFamily="34" charset="0"/>
              </a:rPr>
              <a:t>refrigerator    </a:t>
            </a:r>
            <a:r>
              <a:rPr lang="en-US" sz="1200" dirty="0" smtClean="0">
                <a:latin typeface="Calibri" pitchFamily="34" charset="0"/>
              </a:rPr>
              <a:t>(no </a:t>
            </a:r>
            <a:r>
              <a:rPr lang="en-US" sz="1200" dirty="0">
                <a:latin typeface="Calibri" pitchFamily="34" charset="0"/>
              </a:rPr>
              <a:t>freezer compartment)</a:t>
            </a:r>
          </a:p>
        </p:txBody>
      </p:sp>
      <p:sp>
        <p:nvSpPr>
          <p:cNvPr id="11" name="Text Box 44"/>
          <p:cNvSpPr txBox="1">
            <a:spLocks noChangeArrowheads="1"/>
          </p:cNvSpPr>
          <p:nvPr/>
        </p:nvSpPr>
        <p:spPr bwMode="auto">
          <a:xfrm>
            <a:off x="2743200" y="5715000"/>
            <a:ext cx="1524000" cy="461665"/>
          </a:xfrm>
          <a:prstGeom prst="rect">
            <a:avLst/>
          </a:prstGeom>
          <a:noFill/>
          <a:ln w="9525">
            <a:noFill/>
            <a:miter lim="800000"/>
            <a:headEnd/>
            <a:tailEnd/>
          </a:ln>
          <a:effectLst/>
        </p:spPr>
        <p:txBody>
          <a:bodyPr>
            <a:spAutoFit/>
          </a:bodyPr>
          <a:lstStyle/>
          <a:p>
            <a:pPr>
              <a:spcBef>
                <a:spcPct val="50000"/>
              </a:spcBef>
            </a:pPr>
            <a:r>
              <a:rPr lang="en-US" sz="1200" b="1" dirty="0">
                <a:latin typeface="Calibri" pitchFamily="34" charset="0"/>
              </a:rPr>
              <a:t>Under counter</a:t>
            </a:r>
            <a:r>
              <a:rPr lang="en-US" sz="1200" dirty="0">
                <a:latin typeface="Calibri" pitchFamily="34" charset="0"/>
              </a:rPr>
              <a:t> </a:t>
            </a:r>
            <a:r>
              <a:rPr lang="en-US" sz="1200" b="1" u="sng" dirty="0">
                <a:latin typeface="Calibri" pitchFamily="34" charset="0"/>
              </a:rPr>
              <a:t>refrigerator-only</a:t>
            </a:r>
          </a:p>
        </p:txBody>
      </p:sp>
      <p:sp>
        <p:nvSpPr>
          <p:cNvPr id="12" name="Text Box 47"/>
          <p:cNvSpPr txBox="1">
            <a:spLocks noChangeArrowheads="1"/>
          </p:cNvSpPr>
          <p:nvPr/>
        </p:nvSpPr>
        <p:spPr bwMode="auto">
          <a:xfrm>
            <a:off x="4343400" y="5715000"/>
            <a:ext cx="1295400" cy="461665"/>
          </a:xfrm>
          <a:prstGeom prst="rect">
            <a:avLst/>
          </a:prstGeom>
          <a:noFill/>
          <a:ln w="9525">
            <a:noFill/>
            <a:miter lim="800000"/>
            <a:headEnd/>
            <a:tailEnd/>
          </a:ln>
          <a:effectLst/>
        </p:spPr>
        <p:txBody>
          <a:bodyPr>
            <a:spAutoFit/>
          </a:bodyPr>
          <a:lstStyle/>
          <a:p>
            <a:pPr>
              <a:spcBef>
                <a:spcPct val="50000"/>
              </a:spcBef>
            </a:pPr>
            <a:r>
              <a:rPr lang="en-US" sz="1200" b="1" dirty="0">
                <a:latin typeface="Calibri" pitchFamily="34" charset="0"/>
              </a:rPr>
              <a:t>Under counter</a:t>
            </a:r>
            <a:r>
              <a:rPr lang="en-US" sz="1200" dirty="0">
                <a:latin typeface="Calibri" pitchFamily="34" charset="0"/>
              </a:rPr>
              <a:t> </a:t>
            </a:r>
            <a:r>
              <a:rPr lang="en-US" sz="1200" b="1" u="sng" dirty="0">
                <a:latin typeface="Calibri" pitchFamily="34" charset="0"/>
              </a:rPr>
              <a:t>freezer-only</a:t>
            </a:r>
          </a:p>
        </p:txBody>
      </p:sp>
      <p:pic>
        <p:nvPicPr>
          <p:cNvPr id="13" name="Picture 49" descr="http://images.google.com/images?q=tbn:_K2xgyd8hhzvTM:rtfmanufacturing.com/images/ultra_low.jpg">
            <a:hlinkClick r:id="rId6"/>
          </p:cNvPr>
          <p:cNvPicPr>
            <a:picLocks noChangeAspect="1" noChangeArrowheads="1"/>
          </p:cNvPicPr>
          <p:nvPr/>
        </p:nvPicPr>
        <p:blipFill>
          <a:blip r:embed="rId7" cstate="print"/>
          <a:srcRect/>
          <a:stretch>
            <a:fillRect/>
          </a:stretch>
        </p:blipFill>
        <p:spPr bwMode="auto">
          <a:xfrm>
            <a:off x="4343400" y="1981200"/>
            <a:ext cx="914400" cy="1444625"/>
          </a:xfrm>
          <a:prstGeom prst="rect">
            <a:avLst/>
          </a:prstGeom>
          <a:noFill/>
        </p:spPr>
      </p:pic>
      <p:sp>
        <p:nvSpPr>
          <p:cNvPr id="14" name="Text Box 50"/>
          <p:cNvSpPr txBox="1">
            <a:spLocks noChangeArrowheads="1"/>
          </p:cNvSpPr>
          <p:nvPr/>
        </p:nvSpPr>
        <p:spPr bwMode="auto">
          <a:xfrm>
            <a:off x="4267200" y="3429000"/>
            <a:ext cx="1295400" cy="646331"/>
          </a:xfrm>
          <a:prstGeom prst="rect">
            <a:avLst/>
          </a:prstGeom>
          <a:noFill/>
          <a:ln w="9525">
            <a:noFill/>
            <a:miter lim="800000"/>
            <a:headEnd/>
            <a:tailEnd/>
          </a:ln>
          <a:effectLst/>
        </p:spPr>
        <p:txBody>
          <a:bodyPr wrap="square">
            <a:spAutoFit/>
          </a:bodyPr>
          <a:lstStyle/>
          <a:p>
            <a:pPr>
              <a:spcBef>
                <a:spcPct val="50000"/>
              </a:spcBef>
            </a:pPr>
            <a:r>
              <a:rPr lang="en-US" sz="1200" b="1" dirty="0">
                <a:latin typeface="Calibri" pitchFamily="34" charset="0"/>
              </a:rPr>
              <a:t>Upright freezer</a:t>
            </a:r>
            <a:r>
              <a:rPr lang="en-US" sz="1200" dirty="0">
                <a:latin typeface="Calibri" pitchFamily="34" charset="0"/>
              </a:rPr>
              <a:t> (no refrigerator compartment)</a:t>
            </a:r>
          </a:p>
        </p:txBody>
      </p:sp>
      <p:pic>
        <p:nvPicPr>
          <p:cNvPr id="15" name="Picture 52" descr="http://images.google.com/images?q=tbn:b5FB7FDCtLPJDM:http://www.thecoolingspecialists.co.uk/fs_levin_libra_caf175s.jpg">
            <a:hlinkClick r:id="rId8"/>
          </p:cNvPr>
          <p:cNvPicPr>
            <a:picLocks noChangeAspect="1" noChangeArrowheads="1"/>
          </p:cNvPicPr>
          <p:nvPr/>
        </p:nvPicPr>
        <p:blipFill>
          <a:blip r:embed="rId9" cstate="print"/>
          <a:srcRect/>
          <a:stretch>
            <a:fillRect/>
          </a:stretch>
        </p:blipFill>
        <p:spPr bwMode="auto">
          <a:xfrm>
            <a:off x="4495800" y="4648200"/>
            <a:ext cx="720725" cy="982663"/>
          </a:xfrm>
          <a:prstGeom prst="rect">
            <a:avLst/>
          </a:prstGeom>
          <a:noFill/>
        </p:spPr>
      </p:pic>
      <p:sp>
        <p:nvSpPr>
          <p:cNvPr id="16" name="Text Box 61"/>
          <p:cNvSpPr txBox="1">
            <a:spLocks noChangeArrowheads="1"/>
          </p:cNvSpPr>
          <p:nvPr/>
        </p:nvSpPr>
        <p:spPr bwMode="auto">
          <a:xfrm>
            <a:off x="762000" y="5791200"/>
            <a:ext cx="1447800" cy="276999"/>
          </a:xfrm>
          <a:prstGeom prst="rect">
            <a:avLst/>
          </a:prstGeom>
          <a:noFill/>
          <a:ln w="9525">
            <a:noFill/>
            <a:miter lim="800000"/>
            <a:headEnd/>
            <a:tailEnd/>
          </a:ln>
          <a:effectLst/>
        </p:spPr>
        <p:txBody>
          <a:bodyPr>
            <a:spAutoFit/>
          </a:bodyPr>
          <a:lstStyle/>
          <a:p>
            <a:pPr>
              <a:spcBef>
                <a:spcPct val="50000"/>
              </a:spcBef>
            </a:pPr>
            <a:r>
              <a:rPr lang="en-US" sz="1200" b="1" dirty="0">
                <a:latin typeface="Calibri" pitchFamily="34" charset="0"/>
              </a:rPr>
              <a:t>Commercial-style</a:t>
            </a:r>
          </a:p>
        </p:txBody>
      </p:sp>
      <p:pic>
        <p:nvPicPr>
          <p:cNvPr id="17" name="Picture 54" descr="hosh-FH2-SSB.jpg">
            <a:hlinkClick r:id="rId10"/>
          </p:cNvPr>
          <p:cNvPicPr>
            <a:picLocks noChangeAspect="1" noChangeArrowheads="1"/>
          </p:cNvPicPr>
          <p:nvPr/>
        </p:nvPicPr>
        <p:blipFill>
          <a:blip r:embed="rId11" cstate="print"/>
          <a:srcRect/>
          <a:stretch>
            <a:fillRect/>
          </a:stretch>
        </p:blipFill>
        <p:spPr bwMode="auto">
          <a:xfrm>
            <a:off x="914400" y="4267200"/>
            <a:ext cx="1255713" cy="1524000"/>
          </a:xfrm>
          <a:prstGeom prst="rect">
            <a:avLst/>
          </a:prstGeom>
          <a:noFill/>
        </p:spPr>
      </p:pic>
      <p:sp>
        <p:nvSpPr>
          <p:cNvPr id="20" name="Text Box 41"/>
          <p:cNvSpPr txBox="1">
            <a:spLocks noChangeArrowheads="1"/>
          </p:cNvSpPr>
          <p:nvPr/>
        </p:nvSpPr>
        <p:spPr bwMode="auto">
          <a:xfrm>
            <a:off x="6248400" y="1676400"/>
            <a:ext cx="2241447" cy="400110"/>
          </a:xfrm>
          <a:prstGeom prst="rect">
            <a:avLst/>
          </a:prstGeom>
          <a:noFill/>
          <a:ln w="9525">
            <a:noFill/>
            <a:miter lim="800000"/>
            <a:headEnd/>
            <a:tailEnd/>
          </a:ln>
          <a:effectLst/>
        </p:spPr>
        <p:txBody>
          <a:bodyPr wrap="none">
            <a:spAutoFit/>
          </a:bodyPr>
          <a:lstStyle/>
          <a:p>
            <a:r>
              <a:rPr lang="en-US" sz="2000" b="1" u="sng" dirty="0">
                <a:solidFill>
                  <a:srgbClr val="FF3300"/>
                </a:solidFill>
              </a:rPr>
              <a:t>NOT</a:t>
            </a:r>
            <a:r>
              <a:rPr lang="en-US" sz="2000" b="1" dirty="0">
                <a:solidFill>
                  <a:srgbClr val="FF3300"/>
                </a:solidFill>
              </a:rPr>
              <a:t> </a:t>
            </a:r>
            <a:r>
              <a:rPr lang="en-US" sz="2000" b="1" dirty="0"/>
              <a:t>Acceptable:</a:t>
            </a:r>
          </a:p>
        </p:txBody>
      </p:sp>
      <p:pic>
        <p:nvPicPr>
          <p:cNvPr id="21" name="Picture 64" descr="http://www.homepage.mac.com/sswart/auctions/fridge2.jpg"/>
          <p:cNvPicPr>
            <a:picLocks noChangeAspect="1" noChangeArrowheads="1"/>
          </p:cNvPicPr>
          <p:nvPr/>
        </p:nvPicPr>
        <p:blipFill>
          <a:blip r:embed="rId12" cstate="print"/>
          <a:srcRect l="4945" b="35951"/>
          <a:stretch>
            <a:fillRect/>
          </a:stretch>
        </p:blipFill>
        <p:spPr bwMode="auto">
          <a:xfrm>
            <a:off x="6324600" y="2057400"/>
            <a:ext cx="2209800" cy="1317625"/>
          </a:xfrm>
          <a:prstGeom prst="rect">
            <a:avLst/>
          </a:prstGeom>
          <a:noFill/>
        </p:spPr>
      </p:pic>
      <p:sp>
        <p:nvSpPr>
          <p:cNvPr id="22" name="Text Box 76"/>
          <p:cNvSpPr txBox="1">
            <a:spLocks noChangeArrowheads="1"/>
          </p:cNvSpPr>
          <p:nvPr/>
        </p:nvSpPr>
        <p:spPr bwMode="auto">
          <a:xfrm>
            <a:off x="6934200" y="3429000"/>
            <a:ext cx="1219200" cy="290513"/>
          </a:xfrm>
          <a:prstGeom prst="rect">
            <a:avLst/>
          </a:prstGeom>
          <a:noFill/>
          <a:ln w="9525">
            <a:noFill/>
            <a:miter lim="800000"/>
            <a:headEnd/>
            <a:tailEnd/>
          </a:ln>
          <a:effectLst/>
        </p:spPr>
        <p:txBody>
          <a:bodyPr>
            <a:spAutoFit/>
          </a:bodyPr>
          <a:lstStyle/>
          <a:p>
            <a:pPr>
              <a:spcBef>
                <a:spcPct val="50000"/>
              </a:spcBef>
            </a:pPr>
            <a:r>
              <a:rPr lang="en-US" sz="1300" b="1" dirty="0"/>
              <a:t>Dorm-style</a:t>
            </a:r>
          </a:p>
        </p:txBody>
      </p:sp>
      <p:pic>
        <p:nvPicPr>
          <p:cNvPr id="23" name="Picture 74" descr="http://metrosupplyco.com/Merchant2/graphics/00000001/FF41.jpg"/>
          <p:cNvPicPr>
            <a:picLocks noChangeAspect="1" noChangeArrowheads="1"/>
          </p:cNvPicPr>
          <p:nvPr/>
        </p:nvPicPr>
        <p:blipFill>
          <a:blip r:embed="rId13" cstate="print"/>
          <a:srcRect b="8333"/>
          <a:stretch>
            <a:fillRect/>
          </a:stretch>
        </p:blipFill>
        <p:spPr bwMode="auto">
          <a:xfrm>
            <a:off x="6629400" y="3810000"/>
            <a:ext cx="1679575" cy="1676400"/>
          </a:xfrm>
          <a:prstGeom prst="rect">
            <a:avLst/>
          </a:prstGeom>
          <a:noFill/>
        </p:spPr>
      </p:pic>
      <p:sp>
        <p:nvSpPr>
          <p:cNvPr id="24" name="Text Box 77"/>
          <p:cNvSpPr txBox="1">
            <a:spLocks noChangeArrowheads="1"/>
          </p:cNvSpPr>
          <p:nvPr/>
        </p:nvSpPr>
        <p:spPr bwMode="auto">
          <a:xfrm>
            <a:off x="6172200" y="5486400"/>
            <a:ext cx="2667000" cy="430887"/>
          </a:xfrm>
          <a:prstGeom prst="rect">
            <a:avLst/>
          </a:prstGeom>
          <a:noFill/>
          <a:ln w="9525">
            <a:noFill/>
            <a:miter lim="800000"/>
            <a:headEnd/>
            <a:tailEnd/>
          </a:ln>
          <a:effectLst/>
        </p:spPr>
        <p:txBody>
          <a:bodyPr>
            <a:spAutoFit/>
          </a:bodyPr>
          <a:lstStyle/>
          <a:p>
            <a:pPr>
              <a:spcBef>
                <a:spcPct val="50000"/>
              </a:spcBef>
            </a:pPr>
            <a:r>
              <a:rPr lang="en-US" sz="1100" b="1" dirty="0"/>
              <a:t>Units </a:t>
            </a:r>
            <a:r>
              <a:rPr lang="en-US" sz="1100" b="1" dirty="0" smtClean="0"/>
              <a:t>with a freezer compartment housed inside of one external door</a:t>
            </a:r>
            <a:endParaRPr lang="en-US" sz="1100" b="1" dirty="0"/>
          </a:p>
        </p:txBody>
      </p:sp>
      <p:sp>
        <p:nvSpPr>
          <p:cNvPr id="25" name="Text Box 21"/>
          <p:cNvSpPr txBox="1">
            <a:spLocks noChangeArrowheads="1"/>
          </p:cNvSpPr>
          <p:nvPr/>
        </p:nvSpPr>
        <p:spPr bwMode="auto">
          <a:xfrm>
            <a:off x="990600" y="1676400"/>
            <a:ext cx="1612942" cy="400110"/>
          </a:xfrm>
          <a:prstGeom prst="rect">
            <a:avLst/>
          </a:prstGeom>
          <a:noFill/>
          <a:ln w="9525">
            <a:noFill/>
            <a:miter lim="800000"/>
            <a:headEnd/>
            <a:tailEnd/>
          </a:ln>
          <a:effectLst/>
        </p:spPr>
        <p:txBody>
          <a:bodyPr wrap="none">
            <a:spAutoFit/>
          </a:bodyPr>
          <a:lstStyle/>
          <a:p>
            <a:r>
              <a:rPr lang="en-US" sz="2000" b="1" dirty="0"/>
              <a:t>Acceptable</a:t>
            </a:r>
            <a:r>
              <a:rPr lang="en-US" sz="1400" b="1" dirty="0"/>
              <a:t>:</a:t>
            </a:r>
          </a:p>
        </p:txBody>
      </p:sp>
      <p:sp>
        <p:nvSpPr>
          <p:cNvPr id="27" name="Rectangle 26"/>
          <p:cNvSpPr/>
          <p:nvPr/>
        </p:nvSpPr>
        <p:spPr>
          <a:xfrm>
            <a:off x="6096000" y="1676400"/>
            <a:ext cx="2743200" cy="457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a:noFill/>
        </p:spPr>
        <p:txBody>
          <a:bodyPr>
            <a:normAutofit/>
          </a:bodyPr>
          <a:lstStyle/>
          <a:p>
            <a:pPr algn="ctr"/>
            <a:r>
              <a:rPr lang="en-US" sz="2800" dirty="0" smtClean="0">
                <a:effectLst>
                  <a:outerShdw blurRad="38100" dist="38100" dir="2700000" algn="tl">
                    <a:srgbClr val="000000">
                      <a:alpha val="43137"/>
                    </a:srgbClr>
                  </a:outerShdw>
                </a:effectLst>
              </a:rPr>
              <a:t>CERTIFIED THERMOMETER GUIDELINES</a:t>
            </a:r>
            <a:endParaRPr lang="en-US" sz="2800" dirty="0">
              <a:effectLst>
                <a:outerShdw blurRad="38100" dist="38100" dir="2700000" algn="tl">
                  <a:srgbClr val="000000">
                    <a:alpha val="43137"/>
                  </a:srgbClr>
                </a:outerShdw>
              </a:effectLst>
            </a:endParaRPr>
          </a:p>
        </p:txBody>
      </p:sp>
      <p:sp>
        <p:nvSpPr>
          <p:cNvPr id="7" name="TextBox 6"/>
          <p:cNvSpPr txBox="1"/>
          <p:nvPr/>
        </p:nvSpPr>
        <p:spPr>
          <a:xfrm>
            <a:off x="685800" y="1066801"/>
            <a:ext cx="7924800" cy="513986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1">
              <a:buFont typeface="Wingdings" pitchFamily="2" charset="2"/>
              <a:buChar char="Ø"/>
            </a:pPr>
            <a:r>
              <a:rPr lang="en-US" sz="1600" dirty="0" smtClean="0"/>
              <a:t>Providers enrolled in the VFC Program are required to purchase calibrated thermometers for all refrigerator and freezer compartments used for VFC vaccine storage in order to monitor temperatures . </a:t>
            </a:r>
          </a:p>
          <a:p>
            <a:pPr lvl="1"/>
            <a:endParaRPr lang="en-US" sz="1000" dirty="0" smtClean="0"/>
          </a:p>
          <a:p>
            <a:pPr lvl="1">
              <a:buFont typeface="Wingdings" pitchFamily="2" charset="2"/>
              <a:buChar char="Ø"/>
            </a:pPr>
            <a:r>
              <a:rPr lang="en-US" sz="1600" dirty="0" smtClean="0"/>
              <a:t>Each device is to be covered by a valid Certificate of Traceability and Calibration. The traceability declaration is to confirm that the measurement standards and instruments used during calibration of the product are traceable to an accredited testing laboratory.   Providers must be able to present valid certificates to program staff upon request.</a:t>
            </a:r>
          </a:p>
          <a:p>
            <a:pPr lvl="1"/>
            <a:endParaRPr lang="en-US" sz="1000" dirty="0" smtClean="0"/>
          </a:p>
          <a:p>
            <a:pPr lvl="1">
              <a:buFont typeface="Wingdings" pitchFamily="2" charset="2"/>
              <a:buChar char="Ø"/>
            </a:pPr>
            <a:r>
              <a:rPr lang="en-US" sz="1600" dirty="0" smtClean="0"/>
              <a:t>Thermometer calibration must be tested annually or according to manufacturer recommendations. (If calibration testing indicates that your thermometer is no longer accurate within, +/-1°F (+/-.5°C) then your thermometer should be replaced.)</a:t>
            </a:r>
          </a:p>
          <a:p>
            <a:pPr lvl="1"/>
            <a:endParaRPr lang="en-US" sz="1000" dirty="0" smtClean="0"/>
          </a:p>
          <a:p>
            <a:pPr lvl="1">
              <a:buFont typeface="Wingdings" pitchFamily="2" charset="2"/>
              <a:buChar char="Ø"/>
            </a:pPr>
            <a:r>
              <a:rPr lang="en-US" sz="1600" dirty="0" smtClean="0"/>
              <a:t>CDC recommends use of a digital thermometer with a </a:t>
            </a:r>
            <a:r>
              <a:rPr lang="en-US" sz="1600" dirty="0" err="1" smtClean="0"/>
              <a:t>biosafe</a:t>
            </a:r>
            <a:r>
              <a:rPr lang="en-US" sz="1600" dirty="0" smtClean="0"/>
              <a:t> glycol-encase probe that will measure liquid temperature.</a:t>
            </a:r>
          </a:p>
          <a:p>
            <a:pPr lvl="1"/>
            <a:endParaRPr lang="en-US" sz="1000" dirty="0" smtClean="0"/>
          </a:p>
          <a:p>
            <a:pPr lvl="1">
              <a:buFont typeface="Wingdings" pitchFamily="2" charset="2"/>
              <a:buChar char="Ø"/>
            </a:pPr>
            <a:r>
              <a:rPr lang="en-US" sz="1600" dirty="0" smtClean="0"/>
              <a:t>CDC recommends continuous recording thermometers able to provide continuous data monitoring information in an active display and be placed on the outside of the unit door to allow for reading temperatures without opening the unit door.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effectLst>
                  <a:outerShdw blurRad="38100" dist="38100" dir="2700000" algn="tl">
                    <a:srgbClr val="000000">
                      <a:alpha val="43137"/>
                    </a:srgbClr>
                  </a:outerShdw>
                </a:effectLst>
              </a:rPr>
              <a:t>CERTIFIED THERMOMETER GUIDELINES</a:t>
            </a:r>
            <a:endParaRPr lang="en-US" sz="2800" dirty="0"/>
          </a:p>
        </p:txBody>
      </p:sp>
      <p:sp>
        <p:nvSpPr>
          <p:cNvPr id="5" name="TextBox 4"/>
          <p:cNvSpPr txBox="1"/>
          <p:nvPr/>
        </p:nvSpPr>
        <p:spPr>
          <a:xfrm>
            <a:off x="838200" y="1371600"/>
            <a:ext cx="7848600" cy="357020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smtClean="0"/>
          </a:p>
          <a:p>
            <a:pPr lvl="1">
              <a:buFont typeface="Wingdings" pitchFamily="2" charset="2"/>
              <a:buChar char="Ø"/>
            </a:pPr>
            <a:r>
              <a:rPr lang="en-US" sz="1600" dirty="0" smtClean="0"/>
              <a:t>The digital data logger should also include the following: </a:t>
            </a:r>
          </a:p>
          <a:p>
            <a:pPr lvl="2">
              <a:buFont typeface="Wingdings" pitchFamily="2" charset="2"/>
              <a:buChar char="ü"/>
            </a:pPr>
            <a:r>
              <a:rPr lang="en-US" sz="1600" dirty="0" smtClean="0"/>
              <a:t>Alarm for out of range temperatures; </a:t>
            </a:r>
          </a:p>
          <a:p>
            <a:pPr lvl="2">
              <a:buFont typeface="Wingdings" pitchFamily="2" charset="2"/>
              <a:buChar char="ü"/>
            </a:pPr>
            <a:r>
              <a:rPr lang="en-US" sz="1600" dirty="0" smtClean="0"/>
              <a:t>Current temperature, as well as minimum and maximum temperatures;</a:t>
            </a:r>
          </a:p>
          <a:p>
            <a:pPr lvl="2">
              <a:buFont typeface="Wingdings" pitchFamily="2" charset="2"/>
              <a:buChar char="ü"/>
            </a:pPr>
            <a:r>
              <a:rPr lang="en-US" sz="1600" dirty="0" smtClean="0"/>
              <a:t>Reset button</a:t>
            </a:r>
          </a:p>
          <a:p>
            <a:pPr lvl="2">
              <a:buFont typeface="Wingdings" pitchFamily="2" charset="2"/>
              <a:buChar char="ü"/>
            </a:pPr>
            <a:r>
              <a:rPr lang="en-US" sz="1600" dirty="0" smtClean="0"/>
              <a:t>Low battery indicator</a:t>
            </a:r>
          </a:p>
          <a:p>
            <a:pPr lvl="2">
              <a:buFont typeface="Wingdings" pitchFamily="2" charset="2"/>
              <a:buChar char="ü"/>
            </a:pPr>
            <a:r>
              <a:rPr lang="en-US" sz="1600" dirty="0" smtClean="0"/>
              <a:t>Accuracy of +/- 1°F (0.5°C)</a:t>
            </a:r>
          </a:p>
          <a:p>
            <a:pPr lvl="2">
              <a:buFont typeface="Wingdings" pitchFamily="2" charset="2"/>
              <a:buChar char="ü"/>
            </a:pPr>
            <a:r>
              <a:rPr lang="en-US" sz="1600" dirty="0" smtClean="0"/>
              <a:t>Memory storage of at least 4000 readings, device will not rewrite over old data and stops recording when memory is full</a:t>
            </a:r>
          </a:p>
          <a:p>
            <a:pPr lvl="2">
              <a:buFont typeface="Wingdings" pitchFamily="2" charset="2"/>
              <a:buChar char="ü"/>
            </a:pPr>
            <a:r>
              <a:rPr lang="en-US" sz="1600" dirty="0" smtClean="0"/>
              <a:t>User programmable logging interval (or reading rate)</a:t>
            </a:r>
          </a:p>
          <a:p>
            <a:pPr lvl="1"/>
            <a:endParaRPr lang="en-US" sz="1600" dirty="0" smtClean="0"/>
          </a:p>
          <a:p>
            <a:pPr lvl="1">
              <a:buFont typeface="Wingdings" pitchFamily="2" charset="2"/>
              <a:buChar char="Ø"/>
            </a:pPr>
            <a:r>
              <a:rPr lang="en-US" sz="1600" dirty="0" smtClean="0"/>
              <a:t>Additional information regarding thermometers is available in the Vaccine Storage and Handling Toolkit located at </a:t>
            </a:r>
            <a:r>
              <a:rPr lang="en-US" sz="1600" dirty="0" smtClean="0">
                <a:hlinkClick r:id="rId2"/>
              </a:rPr>
              <a:t>http://www.cdc.gov/vaccines/recs/storage/toolkit/storage-handling-toolkit.pdf</a:t>
            </a:r>
            <a:endParaRPr lang="en-US" sz="1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447800"/>
          </a:xfrm>
        </p:spPr>
        <p:txBody>
          <a:bodyPr>
            <a:normAutofit/>
          </a:bodyPr>
          <a:lstStyle/>
          <a:p>
            <a:r>
              <a:rPr lang="en-US" dirty="0" smtClean="0">
                <a:solidFill>
                  <a:srgbClr val="FF0000"/>
                </a:solidFill>
              </a:rPr>
              <a:t>Thermometers “</a:t>
            </a:r>
            <a:r>
              <a:rPr lang="en-US" b="1" dirty="0" smtClean="0">
                <a:solidFill>
                  <a:srgbClr val="FF0000"/>
                </a:solidFill>
              </a:rPr>
              <a:t>NOT” </a:t>
            </a:r>
            <a:r>
              <a:rPr lang="en-US" dirty="0" smtClean="0">
                <a:solidFill>
                  <a:srgbClr val="FF0000"/>
                </a:solidFill>
              </a:rPr>
              <a:t>Recommended</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Fluid filled biosafe liquid thermometers</a:t>
            </a:r>
          </a:p>
          <a:p>
            <a:r>
              <a:rPr lang="en-US" dirty="0" smtClean="0"/>
              <a:t>Bi-metal stem thermometers</a:t>
            </a:r>
          </a:p>
          <a:p>
            <a:r>
              <a:rPr lang="en-US" dirty="0" smtClean="0"/>
              <a:t>Food thermometers and household mercury thermometers</a:t>
            </a:r>
          </a:p>
          <a:p>
            <a:r>
              <a:rPr lang="en-US" dirty="0" smtClean="0"/>
              <a:t>Chart recorders</a:t>
            </a:r>
          </a:p>
          <a:p>
            <a:r>
              <a:rPr lang="en-US" dirty="0" smtClean="0"/>
              <a:t>Infrared thermometers</a:t>
            </a:r>
          </a:p>
          <a:p>
            <a:r>
              <a:rPr lang="en-US" dirty="0" smtClean="0"/>
              <a:t>Thermometers </a:t>
            </a:r>
            <a:r>
              <a:rPr lang="en-US" b="1" dirty="0" smtClean="0"/>
              <a:t>not </a:t>
            </a:r>
            <a:r>
              <a:rPr lang="en-US" dirty="0" smtClean="0"/>
              <a:t>calibrated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914400" y="1142999"/>
          <a:ext cx="7467600" cy="4407136"/>
        </p:xfrm>
        <a:graphic>
          <a:graphicData uri="http://schemas.openxmlformats.org/drawingml/2006/table">
            <a:tbl>
              <a:tblPr firstRow="1" bandRow="1">
                <a:tableStyleId>{5C22544A-7EE6-4342-B048-85BDC9FD1C3A}</a:tableStyleId>
              </a:tblPr>
              <a:tblGrid>
                <a:gridCol w="7467600"/>
              </a:tblGrid>
              <a:tr h="410596">
                <a:tc>
                  <a:txBody>
                    <a:bodyPr/>
                    <a:lstStyle/>
                    <a:p>
                      <a:pPr algn="ctr"/>
                      <a:r>
                        <a:rPr lang="en-US" sz="2000" dirty="0" smtClean="0"/>
                        <a:t>CERTIFICATES</a:t>
                      </a:r>
                      <a:r>
                        <a:rPr lang="en-US" sz="2000" baseline="0" dirty="0" smtClean="0"/>
                        <a:t> MUST INCLUDE:</a:t>
                      </a:r>
                      <a:r>
                        <a:rPr lang="en-US" sz="1400" dirty="0" smtClean="0"/>
                        <a:t> </a:t>
                      </a:r>
                      <a:endParaRPr lang="en-US" sz="1400" dirty="0">
                        <a:latin typeface="+mj-lt"/>
                      </a:endParaRPr>
                    </a:p>
                  </a:txBody>
                  <a:tcPr/>
                </a:tc>
              </a:tr>
              <a:tr h="544170">
                <a:tc>
                  <a:txBody>
                    <a:bodyPr/>
                    <a:lstStyle/>
                    <a:p>
                      <a:r>
                        <a:rPr lang="en-US" sz="1400" kern="1200" dirty="0" smtClean="0">
                          <a:solidFill>
                            <a:schemeClr val="dk1"/>
                          </a:solidFill>
                          <a:latin typeface="+mn-lt"/>
                          <a:ea typeface="+mn-ea"/>
                          <a:cs typeface="+mn-cs"/>
                        </a:rPr>
                        <a:t>A title, such as "test report," "calibration certificate," or "calibration report"</a:t>
                      </a:r>
                      <a:endParaRPr lang="en-US" sz="1400" dirty="0"/>
                    </a:p>
                  </a:txBody>
                  <a:tcPr/>
                </a:tc>
              </a:tr>
              <a:tr h="544170">
                <a:tc>
                  <a:txBody>
                    <a:bodyPr/>
                    <a:lstStyle/>
                    <a:p>
                      <a:r>
                        <a:rPr lang="en-US" sz="1400" kern="1200" dirty="0" smtClean="0">
                          <a:solidFill>
                            <a:schemeClr val="dk1"/>
                          </a:solidFill>
                          <a:latin typeface="+mn-lt"/>
                          <a:ea typeface="+mn-ea"/>
                          <a:cs typeface="+mn-cs"/>
                        </a:rPr>
                        <a:t>Name/address of the laboratory where the tests/calibrations were carried out</a:t>
                      </a:r>
                      <a:endParaRPr lang="en-US" sz="1400" dirty="0"/>
                    </a:p>
                  </a:txBody>
                  <a:tcPr/>
                </a:tc>
              </a:tr>
              <a:tr h="544170">
                <a:tc>
                  <a:txBody>
                    <a:bodyPr/>
                    <a:lstStyle/>
                    <a:p>
                      <a:r>
                        <a:rPr lang="en-US" sz="1400" kern="1200" dirty="0" smtClean="0">
                          <a:solidFill>
                            <a:schemeClr val="dk1"/>
                          </a:solidFill>
                          <a:latin typeface="+mn-lt"/>
                          <a:ea typeface="+mn-ea"/>
                          <a:cs typeface="+mn-cs"/>
                        </a:rPr>
                        <a:t>A unique identification number on the report (and way for you to match this back to the thermometer)</a:t>
                      </a:r>
                      <a:endParaRPr lang="en-US" sz="1400" dirty="0"/>
                    </a:p>
                  </a:txBody>
                  <a:tcPr/>
                </a:tc>
              </a:tr>
              <a:tr h="649672">
                <a:tc>
                  <a:txBody>
                    <a:bodyPr/>
                    <a:lstStyle/>
                    <a:p>
                      <a:r>
                        <a:rPr lang="en-US" sz="1400" kern="1200" dirty="0" smtClean="0">
                          <a:solidFill>
                            <a:schemeClr val="dk1"/>
                          </a:solidFill>
                          <a:latin typeface="+mn-lt"/>
                          <a:ea typeface="+mn-ea"/>
                          <a:cs typeface="+mn-cs"/>
                        </a:rPr>
                        <a:t>Identification of method used &amp; indication that the measurement standards/instruments used during the calibration are traceable to an ISO/IEC 17025 accredited testing laboratory, to NIST, or to another internationally recognized standards agency. </a:t>
                      </a:r>
                      <a:endParaRPr lang="en-US" sz="1400" dirty="0"/>
                    </a:p>
                  </a:txBody>
                  <a:tcPr/>
                </a:tc>
              </a:tr>
              <a:tr h="544170">
                <a:tc>
                  <a:txBody>
                    <a:bodyPr/>
                    <a:lstStyle/>
                    <a:p>
                      <a:r>
                        <a:rPr lang="en-US" sz="1400" kern="1200" dirty="0" smtClean="0">
                          <a:solidFill>
                            <a:schemeClr val="dk1"/>
                          </a:solidFill>
                          <a:latin typeface="+mn-lt"/>
                          <a:ea typeface="+mn-ea"/>
                          <a:cs typeface="+mn-cs"/>
                        </a:rPr>
                        <a:t>Test results and date of the calibration</a:t>
                      </a:r>
                      <a:endParaRPr lang="en-US" sz="1400" dirty="0"/>
                    </a:p>
                  </a:txBody>
                  <a:tcPr/>
                </a:tc>
              </a:tr>
              <a:tr h="5441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Date the results are valid until (i.e., expiration date)</a:t>
                      </a:r>
                      <a:endParaRPr lang="en-US" sz="1400" dirty="0" smtClean="0"/>
                    </a:p>
                    <a:p>
                      <a:endParaRPr lang="en-US" sz="1400" dirty="0"/>
                    </a:p>
                  </a:txBody>
                  <a:tcPr/>
                </a:tc>
              </a:tr>
              <a:tr h="544170">
                <a:tc>
                  <a:txBody>
                    <a:bodyPr/>
                    <a:lstStyle/>
                    <a:p>
                      <a:r>
                        <a:rPr lang="en-US" sz="1400" kern="1200" dirty="0" smtClean="0">
                          <a:solidFill>
                            <a:schemeClr val="dk1"/>
                          </a:solidFill>
                          <a:latin typeface="+mn-lt"/>
                          <a:ea typeface="+mn-ea"/>
                          <a:cs typeface="+mn-cs"/>
                        </a:rPr>
                        <a:t>Identification (signature/name/title) of person(s) authorizing the calibration certificate</a:t>
                      </a:r>
                      <a:endParaRPr lang="en-US" sz="1400" dirty="0"/>
                    </a:p>
                  </a:txBody>
                  <a:tcPr/>
                </a:tc>
              </a:tr>
            </a:tbl>
          </a:graphicData>
        </a:graphic>
      </p:graphicFrame>
      <p:sp>
        <p:nvSpPr>
          <p:cNvPr id="6" name="TextBox 5"/>
          <p:cNvSpPr txBox="1"/>
          <p:nvPr/>
        </p:nvSpPr>
        <p:spPr>
          <a:xfrm>
            <a:off x="914400" y="381000"/>
            <a:ext cx="7239000" cy="461665"/>
          </a:xfrm>
          <a:prstGeom prst="rect">
            <a:avLst/>
          </a:prstGeom>
          <a:noFill/>
        </p:spPr>
        <p:txBody>
          <a:bodyPr wrap="square" rtlCol="0">
            <a:spAutoFit/>
          </a:bodyPr>
          <a:lstStyle/>
          <a:p>
            <a:pPr algn="ctr"/>
            <a:r>
              <a:rPr lang="en-US" dirty="0" smtClean="0">
                <a:effectLst>
                  <a:outerShdw blurRad="38100" dist="38100" dir="2700000" algn="tl">
                    <a:srgbClr val="000000">
                      <a:alpha val="43137"/>
                    </a:srgbClr>
                  </a:outerShdw>
                </a:effectLst>
                <a:latin typeface="+mj-lt"/>
              </a:rPr>
              <a:t>CERTIFIED THERMOMTER CERTIFICATE REQUIREMENTS</a:t>
            </a:r>
            <a:endParaRPr lang="en-US" dirty="0">
              <a:effectLst>
                <a:outerShdw blurRad="38100" dist="38100" dir="2700000" algn="tl">
                  <a:srgbClr val="000000">
                    <a:alpha val="43137"/>
                  </a:srgbClr>
                </a:outerShdw>
              </a:effectLst>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077200" cy="5821363"/>
          </a:xfrm>
        </p:spPr>
        <p:txBody>
          <a:bodyPr>
            <a:normAutofit fontScale="47500" lnSpcReduction="20000"/>
          </a:bodyPr>
          <a:lstStyle/>
          <a:p>
            <a:pPr algn="ctr">
              <a:buNone/>
            </a:pPr>
            <a:r>
              <a:rPr lang="en-US" sz="5100" dirty="0" smtClean="0">
                <a:effectLst>
                  <a:outerShdw blurRad="38100" dist="38100" dir="2700000" algn="tl">
                    <a:srgbClr val="000000">
                      <a:alpha val="43137"/>
                    </a:srgbClr>
                  </a:outerShdw>
                </a:effectLst>
              </a:rPr>
              <a:t>EXAMPLES OF CERTIFIED THERMOMETERS</a:t>
            </a:r>
          </a:p>
          <a:p>
            <a:pPr algn="ctr">
              <a:buNone/>
            </a:pPr>
            <a:endParaRPr lang="en-US" dirty="0" smtClean="0"/>
          </a:p>
          <a:p>
            <a:pPr algn="ctr">
              <a:buNone/>
            </a:pPr>
            <a:r>
              <a:rPr lang="en-US" b="1" i="1" dirty="0" smtClean="0"/>
              <a:t>Products and vendors are referenced for informational purposes only;</a:t>
            </a:r>
            <a:r>
              <a:rPr lang="en-US" dirty="0" smtClean="0"/>
              <a:t> </a:t>
            </a:r>
          </a:p>
          <a:p>
            <a:pPr algn="ctr">
              <a:buNone/>
            </a:pPr>
            <a:r>
              <a:rPr lang="en-US" b="1" i="1" dirty="0" smtClean="0"/>
              <a:t>listing in this document does not imply endorsement</a:t>
            </a:r>
            <a:r>
              <a:rPr lang="en-US" dirty="0" smtClean="0"/>
              <a:t>.</a:t>
            </a:r>
          </a:p>
          <a:p>
            <a:endParaRPr lang="en-US" dirty="0" smtClean="0"/>
          </a:p>
          <a:p>
            <a:r>
              <a:rPr lang="en-US" dirty="0" smtClean="0"/>
              <a:t> CDC recommends using only certified calibrated thermometers for measuring vaccine storage unit temperatures.  All thermometers are calibrated during manufacturing, meaning that they are given a temperature scale. Certified calibrated thermometers undergo a second individual calibration against a reference standard from an appropriate agency. Thermometers and temperature monitoring equipment should be calibrated and come with an individually numbered traceable certificate that indicates that the product's calibration is traceable to standards provided by the National Institute of Standards and Technology (NIST) (a U.S. Government agency within the Commerce Department) or a laboratory recognized by NIST.  This document is different from the manufacturer's warranty.  Traceability requires the establishment of an unbroken chain of comparisons to stated references. NIST assures the traceability of results of measurements or values of standards that NIST itself provides, either directly or through an official NIST program or through collaboration.  Keep in mind that calibration can be traceable to NIST using American Society for Testing and Materials (ASTM) methods for the calibration process.  </a:t>
            </a:r>
          </a:p>
          <a:p>
            <a:endParaRPr lang="en-US" dirty="0" smtClean="0"/>
          </a:p>
          <a:p>
            <a:r>
              <a:rPr lang="en-US" dirty="0" smtClean="0"/>
              <a:t>When purchasing thermometers, consider the cost of recalibration as well as purchase price.  For some less expensive thermometers, periodic replacement may be more cost-effective than recalibration. Again, verification or calibration of thermometers shall be by an approved NIST procedure or ASTM procedure.</a:t>
            </a:r>
          </a:p>
          <a:p>
            <a:endParaRPr lang="en-US" dirty="0" smtClean="0"/>
          </a:p>
          <a:p>
            <a:r>
              <a:rPr lang="en-US" dirty="0" smtClean="0"/>
              <a:t>Below are links to NIST traceable thermometers.  This is by no means an exhaustive list, and you may find other sources.  Scientific and laboratory supply houses are generally good sources for certified thermometers.  Thermometers obtained through appliance suppliers are less likely to be certified.</a:t>
            </a:r>
          </a:p>
          <a:p>
            <a:pPr>
              <a:buNone/>
            </a:pPr>
            <a:r>
              <a:rPr lang="en-US" dirty="0" smtClean="0"/>
              <a:t> </a:t>
            </a:r>
          </a:p>
          <a:p>
            <a:r>
              <a:rPr lang="en-US" b="1" u="sng" dirty="0" smtClean="0"/>
              <a:t>"Bottle" thermometers</a:t>
            </a:r>
            <a:endParaRPr lang="en-US" dirty="0" smtClean="0"/>
          </a:p>
          <a:p>
            <a:r>
              <a:rPr lang="en-US" u="sng" dirty="0" smtClean="0">
                <a:hlinkClick r:id="rId2"/>
              </a:rPr>
              <a:t>http://www.alphamultiservicesinc.com/page/444217592</a:t>
            </a:r>
            <a:endParaRPr lang="en-US" dirty="0" smtClean="0"/>
          </a:p>
          <a:p>
            <a:r>
              <a:rPr lang="en-US" u="sng" dirty="0" smtClean="0">
                <a:hlinkClick r:id="rId3"/>
              </a:rPr>
              <a:t>http://www.streck.com/product.aspx?p=Temp-Chex</a:t>
            </a:r>
            <a:endParaRPr lang="en-US" dirty="0" smtClean="0"/>
          </a:p>
          <a:p>
            <a:endParaRPr lang="en-US" dirty="0" smtClean="0"/>
          </a:p>
          <a:p>
            <a:r>
              <a:rPr lang="en-US" b="1" u="sng" dirty="0" smtClean="0"/>
              <a:t>“Min/max” (digital)</a:t>
            </a:r>
            <a:endParaRPr lang="en-US" dirty="0" smtClean="0"/>
          </a:p>
          <a:p>
            <a:r>
              <a:rPr lang="en-US" u="sng" dirty="0" smtClean="0">
                <a:hlinkClick r:id="rId4"/>
              </a:rPr>
              <a:t>http://www.streck.com/product.aspx?p=Temp-Chex%20Digital</a:t>
            </a:r>
            <a:endParaRPr lang="en-US" dirty="0" smtClean="0"/>
          </a:p>
          <a:p>
            <a:r>
              <a:rPr lang="en-US" u="sng" dirty="0" smtClean="0">
                <a:hlinkClick r:id="rId5"/>
              </a:rPr>
              <a:t>http://www.fishersci.com/ecomm/servlet/fsproductdetail?aid=203749&amp;&amp;storeId=10652</a:t>
            </a:r>
            <a:endParaRPr lang="en-US" dirty="0" smtClean="0"/>
          </a:p>
          <a:p>
            <a:r>
              <a:rPr lang="en-US" u="sng" dirty="0" smtClean="0">
                <a:hlinkClick r:id="rId6"/>
              </a:rPr>
              <a:t>http://www.control3.com/4048p.htm</a:t>
            </a:r>
            <a:endParaRPr lang="en-US" dirty="0" smtClean="0"/>
          </a:p>
          <a:p>
            <a:pPr>
              <a:buNone/>
            </a:pPr>
            <a:r>
              <a:rPr lang="en-US" dirty="0" smtClean="0"/>
              <a:t> </a:t>
            </a:r>
          </a:p>
          <a:p>
            <a:endParaRPr lang="en-US" dirty="0"/>
          </a:p>
        </p:txBody>
      </p:sp>
    </p:spTree>
  </p:cSld>
  <p:clrMapOvr>
    <a:masterClrMapping/>
  </p:clrMapOvr>
</p:sld>
</file>

<file path=ppt/theme/theme1.xml><?xml version="1.0" encoding="utf-8"?>
<a:theme xmlns:a="http://schemas.openxmlformats.org/drawingml/2006/main" name="template USE 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USE ME 2</Template>
  <TotalTime>611</TotalTime>
  <Words>1334</Words>
  <Application>Microsoft Office PowerPoint</Application>
  <PresentationFormat>On-screen Show (4:3)</PresentationFormat>
  <Paragraphs>104</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template USE ME 2</vt:lpstr>
      <vt:lpstr>PowerPoint Presentation</vt:lpstr>
      <vt:lpstr>Storage Requirements</vt:lpstr>
      <vt:lpstr>PowerPoint Presentation</vt:lpstr>
      <vt:lpstr>PowerPoint Presentation</vt:lpstr>
      <vt:lpstr>CERTIFIED THERMOMETER GUIDELINES</vt:lpstr>
      <vt:lpstr>CERTIFIED THERMOMETER GUIDELINES</vt:lpstr>
      <vt:lpstr>Thermometers “NOT” Recommended</vt:lpstr>
      <vt:lpstr>PowerPoint Presentation</vt:lpstr>
      <vt:lpstr>PowerPoint Presentation</vt:lpstr>
    </vt:vector>
  </TitlesOfParts>
  <Company>Georgia Dept of Community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kastringer</dc:creator>
  <cp:lastModifiedBy>jpmcgruder</cp:lastModifiedBy>
  <cp:revision>59</cp:revision>
  <dcterms:created xsi:type="dcterms:W3CDTF">2012-06-14T17:04:19Z</dcterms:created>
  <dcterms:modified xsi:type="dcterms:W3CDTF">2014-08-28T19:05:37Z</dcterms:modified>
</cp:coreProperties>
</file>