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2" r:id="rId4"/>
  </p:sldMasterIdLst>
  <p:notesMasterIdLst>
    <p:notesMasterId r:id="rId38"/>
  </p:notesMasterIdLst>
  <p:sldIdLst>
    <p:sldId id="260" r:id="rId5"/>
    <p:sldId id="369" r:id="rId6"/>
    <p:sldId id="290" r:id="rId7"/>
    <p:sldId id="392" r:id="rId8"/>
    <p:sldId id="401" r:id="rId9"/>
    <p:sldId id="418" r:id="rId10"/>
    <p:sldId id="419" r:id="rId11"/>
    <p:sldId id="416" r:id="rId12"/>
    <p:sldId id="417" r:id="rId13"/>
    <p:sldId id="420" r:id="rId14"/>
    <p:sldId id="399" r:id="rId15"/>
    <p:sldId id="398" r:id="rId16"/>
    <p:sldId id="405" r:id="rId17"/>
    <p:sldId id="410" r:id="rId18"/>
    <p:sldId id="408" r:id="rId19"/>
    <p:sldId id="409" r:id="rId20"/>
    <p:sldId id="391" r:id="rId21"/>
    <p:sldId id="381" r:id="rId22"/>
    <p:sldId id="374" r:id="rId23"/>
    <p:sldId id="375" r:id="rId24"/>
    <p:sldId id="376" r:id="rId25"/>
    <p:sldId id="377" r:id="rId26"/>
    <p:sldId id="413" r:id="rId27"/>
    <p:sldId id="414" r:id="rId28"/>
    <p:sldId id="412" r:id="rId29"/>
    <p:sldId id="378" r:id="rId30"/>
    <p:sldId id="385" r:id="rId31"/>
    <p:sldId id="386" r:id="rId32"/>
    <p:sldId id="387" r:id="rId33"/>
    <p:sldId id="388" r:id="rId34"/>
    <p:sldId id="334" r:id="rId35"/>
    <p:sldId id="338" r:id="rId36"/>
    <p:sldId id="339" r:id="rId3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on, Angela" initials="DA" lastIdx="7" clrIdx="0">
    <p:extLst/>
  </p:cmAuthor>
  <p:cmAuthor id="2" name="Stormant, Todd" initials="ST" lastIdx="8" clrIdx="1">
    <p:extLst/>
  </p:cmAuthor>
  <p:cmAuthor id="3" name="Osmani, LaToya" initials="OL" lastIdx="23" clrIdx="2">
    <p:extLst/>
  </p:cmAuthor>
  <p:cmAuthor id="4" name="Bostick, Jehan" initials="BJ" lastIdx="92" clrIdx="3">
    <p:extLst/>
  </p:cmAuthor>
  <p:cmAuthor id="5" name="Bradford, Angela" initials="BA" lastIdx="54" clrIdx="4">
    <p:extLst/>
  </p:cmAuthor>
  <p:cmAuthor id="6" name="Osmani, LaToya" initials="OL [2]" lastIdx="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939" autoAdjust="0"/>
  </p:normalViewPr>
  <p:slideViewPr>
    <p:cSldViewPr>
      <p:cViewPr varScale="1">
        <p:scale>
          <a:sx n="72" d="100"/>
          <a:sy n="72" d="100"/>
        </p:scale>
        <p:origin x="13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7363"/>
          </a:xfrm>
          <a:prstGeom prst="rect">
            <a:avLst/>
          </a:prstGeom>
        </p:spPr>
        <p:txBody>
          <a:bodyPr vert="horz" lIns="91567" tIns="45785" rIns="91567" bIns="45785" rtlCol="0"/>
          <a:lstStyle>
            <a:lvl1pPr algn="l">
              <a:defRPr sz="1200"/>
            </a:lvl1pPr>
          </a:lstStyle>
          <a:p>
            <a:endParaRPr lang="en-US" dirty="0"/>
          </a:p>
        </p:txBody>
      </p:sp>
      <p:sp>
        <p:nvSpPr>
          <p:cNvPr id="3" name="Date Placeholder 2"/>
          <p:cNvSpPr>
            <a:spLocks noGrp="1"/>
          </p:cNvSpPr>
          <p:nvPr>
            <p:ph type="dt" idx="1"/>
          </p:nvPr>
        </p:nvSpPr>
        <p:spPr>
          <a:xfrm>
            <a:off x="3977532" y="1"/>
            <a:ext cx="3043979" cy="467363"/>
          </a:xfrm>
          <a:prstGeom prst="rect">
            <a:avLst/>
          </a:prstGeom>
        </p:spPr>
        <p:txBody>
          <a:bodyPr vert="horz" lIns="91567" tIns="45785" rIns="91567" bIns="45785" rtlCol="0"/>
          <a:lstStyle>
            <a:lvl1pPr algn="r">
              <a:defRPr sz="1200"/>
            </a:lvl1pPr>
          </a:lstStyle>
          <a:p>
            <a:fld id="{6672D48F-1230-46DE-8B9E-B2C331F0FD36}" type="datetimeFigureOut">
              <a:rPr lang="en-US" smtClean="0"/>
              <a:t>7/26/2017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67" tIns="45785" rIns="91567" bIns="45785" rtlCol="0" anchor="ctr"/>
          <a:lstStyle/>
          <a:p>
            <a:endParaRPr lang="en-US" dirty="0"/>
          </a:p>
        </p:txBody>
      </p:sp>
      <p:sp>
        <p:nvSpPr>
          <p:cNvPr id="5" name="Notes Placeholder 4"/>
          <p:cNvSpPr>
            <a:spLocks noGrp="1"/>
          </p:cNvSpPr>
          <p:nvPr>
            <p:ph type="body" sz="quarter" idx="3"/>
          </p:nvPr>
        </p:nvSpPr>
        <p:spPr>
          <a:xfrm>
            <a:off x="702946" y="4479688"/>
            <a:ext cx="5617208" cy="3665776"/>
          </a:xfrm>
          <a:prstGeom prst="rect">
            <a:avLst/>
          </a:prstGeom>
        </p:spPr>
        <p:txBody>
          <a:bodyPr vert="horz" lIns="91567" tIns="45785" rIns="91567" bIns="457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9"/>
            <a:ext cx="3043979" cy="467363"/>
          </a:xfrm>
          <a:prstGeom prst="rect">
            <a:avLst/>
          </a:prstGeom>
        </p:spPr>
        <p:txBody>
          <a:bodyPr vert="horz" lIns="91567" tIns="45785" rIns="91567" bIns="457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2" y="8841739"/>
            <a:ext cx="3043979" cy="467363"/>
          </a:xfrm>
          <a:prstGeom prst="rect">
            <a:avLst/>
          </a:prstGeom>
        </p:spPr>
        <p:txBody>
          <a:bodyPr vert="horz" lIns="91567" tIns="45785" rIns="91567" bIns="45785" rtlCol="0" anchor="b"/>
          <a:lstStyle>
            <a:lvl1pPr algn="r">
              <a:defRPr sz="1200"/>
            </a:lvl1pPr>
          </a:lstStyle>
          <a:p>
            <a:fld id="{B1562E62-D9E3-4317-9F60-4E7834183AE6}" type="slidenum">
              <a:rPr lang="en-US" smtClean="0"/>
              <a:t>‹#›</a:t>
            </a:fld>
            <a:endParaRPr lang="en-US" dirty="0"/>
          </a:p>
        </p:txBody>
      </p:sp>
    </p:spTree>
    <p:extLst>
      <p:ext uri="{BB962C8B-B14F-4D97-AF65-F5344CB8AC3E}">
        <p14:creationId xmlns:p14="http://schemas.microsoft.com/office/powerpoint/2010/main" val="8421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a:t>
            </a:fld>
            <a:endParaRPr lang="en-US" dirty="0"/>
          </a:p>
        </p:txBody>
      </p:sp>
    </p:spTree>
    <p:extLst>
      <p:ext uri="{BB962C8B-B14F-4D97-AF65-F5344CB8AC3E}">
        <p14:creationId xmlns:p14="http://schemas.microsoft.com/office/powerpoint/2010/main" val="303941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r>
              <a:rPr lang="en-US" baseline="0" dirty="0" smtClean="0"/>
              <a:t>Here is a side-by-side comparison of the old definition showing just one definition of infectious disease and the new definition now having acute and chronic infectious diseases separated.</a:t>
            </a:r>
          </a:p>
          <a:p>
            <a:pPr defTabSz="915678"/>
            <a:endParaRPr lang="en-US" baseline="0" dirty="0" smtClean="0"/>
          </a:p>
          <a:p>
            <a:pPr defTabSz="915678"/>
            <a:r>
              <a:rPr lang="en-US" baseline="0" dirty="0" smtClean="0"/>
              <a:t>This definition is the same for all categories.</a:t>
            </a:r>
          </a:p>
          <a:p>
            <a:endParaRPr lang="en-US" dirty="0"/>
          </a:p>
          <a:p>
            <a:pPr defTabSz="915678">
              <a:defRPr/>
            </a:pPr>
            <a:endParaRPr lang="en-US" dirty="0"/>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10</a:t>
            </a:fld>
            <a:endParaRPr lang="en-US" dirty="0"/>
          </a:p>
        </p:txBody>
      </p:sp>
    </p:spTree>
    <p:extLst>
      <p:ext uri="{BB962C8B-B14F-4D97-AF65-F5344CB8AC3E}">
        <p14:creationId xmlns:p14="http://schemas.microsoft.com/office/powerpoint/2010/main" val="143485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Risk 601 there was a name change.  Previously</a:t>
            </a:r>
            <a:r>
              <a:rPr lang="en-US" baseline="0" dirty="0" smtClean="0"/>
              <a:t> </a:t>
            </a:r>
            <a:r>
              <a:rPr lang="en-US" baseline="0" dirty="0"/>
              <a:t>known as Breastfeeding Woman of Infant at Nutritional Risk. </a:t>
            </a:r>
            <a:r>
              <a:rPr lang="en-US" baseline="0" dirty="0" smtClean="0"/>
              <a:t>The </a:t>
            </a:r>
            <a:r>
              <a:rPr lang="en-US" baseline="0" dirty="0"/>
              <a:t>word Woman in the title was changed to Mother in the risk name. </a:t>
            </a:r>
            <a:endParaRPr lang="en-US" baseline="0" dirty="0" smtClean="0"/>
          </a:p>
          <a:p>
            <a:endParaRPr lang="en-US" baseline="0" dirty="0" smtClean="0"/>
          </a:p>
          <a:p>
            <a:r>
              <a:rPr lang="en-US" baseline="0" dirty="0" smtClean="0"/>
              <a:t>There </a:t>
            </a:r>
            <a:r>
              <a:rPr lang="en-US" baseline="0" dirty="0"/>
              <a:t>were no other changes made to this risk. </a:t>
            </a:r>
            <a:endParaRPr lang="en-US" dirty="0"/>
          </a:p>
          <a:p>
            <a:endParaRPr lang="en-US" dirty="0"/>
          </a:p>
          <a:p>
            <a:r>
              <a:rPr lang="en-US" dirty="0"/>
              <a:t>Justification</a:t>
            </a:r>
            <a:r>
              <a:rPr lang="en-US" baseline="0" dirty="0"/>
              <a:t> for this risk is </a:t>
            </a:r>
            <a:r>
              <a:rPr lang="en-US" dirty="0"/>
              <a:t>that a breastfed infant is dependent on the mother's milk as the primary source of nutrition and we want to make sure we provide appropriate referrals, support and nutrition education to help the mom stay healthy. </a:t>
            </a:r>
          </a:p>
        </p:txBody>
      </p:sp>
      <p:sp>
        <p:nvSpPr>
          <p:cNvPr id="4" name="Slide Number Placeholder 3"/>
          <p:cNvSpPr>
            <a:spLocks noGrp="1"/>
          </p:cNvSpPr>
          <p:nvPr>
            <p:ph type="sldNum" sz="quarter" idx="10"/>
          </p:nvPr>
        </p:nvSpPr>
        <p:spPr/>
        <p:txBody>
          <a:bodyPr/>
          <a:lstStyle/>
          <a:p>
            <a:fld id="{B1562E62-D9E3-4317-9F60-4E7834183AE6}" type="slidenum">
              <a:rPr lang="en-US" smtClean="0"/>
              <a:t>11</a:t>
            </a:fld>
            <a:endParaRPr lang="en-US" dirty="0"/>
          </a:p>
        </p:txBody>
      </p:sp>
    </p:spTree>
    <p:extLst>
      <p:ext uri="{BB962C8B-B14F-4D97-AF65-F5344CB8AC3E}">
        <p14:creationId xmlns:p14="http://schemas.microsoft.com/office/powerpoint/2010/main" val="192060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has been a Risk Name Change for Risk 135.</a:t>
            </a:r>
            <a:r>
              <a:rPr lang="en-US" b="0" baseline="0" dirty="0"/>
              <a:t> </a:t>
            </a:r>
          </a:p>
          <a:p>
            <a:endParaRPr lang="en-US" b="0" dirty="0"/>
          </a:p>
          <a:p>
            <a:r>
              <a:rPr lang="en-US" dirty="0"/>
              <a:t>Previously titled </a:t>
            </a:r>
            <a:r>
              <a:rPr lang="en-US" i="1" dirty="0"/>
              <a:t>Inadequate Growth</a:t>
            </a:r>
            <a:r>
              <a:rPr lang="en-US" dirty="0"/>
              <a:t>.</a:t>
            </a:r>
            <a:r>
              <a:rPr lang="en-US" baseline="0" dirty="0"/>
              <a:t> The risk name has changed to Slowed/Faltering Growth.</a:t>
            </a:r>
          </a:p>
          <a:p>
            <a:endParaRPr lang="en-US" b="0" baseline="0" dirty="0"/>
          </a:p>
          <a:p>
            <a:r>
              <a:rPr lang="en-US" b="0" baseline="0" dirty="0"/>
              <a:t>There is also a Definition Change.</a:t>
            </a:r>
          </a:p>
          <a:p>
            <a:endParaRPr lang="en-US" b="0" baseline="0" dirty="0"/>
          </a:p>
          <a:p>
            <a:r>
              <a:rPr lang="en-US" dirty="0"/>
              <a:t>The new definition reads: </a:t>
            </a:r>
            <a:r>
              <a:rPr lang="en-US" dirty="0" smtClean="0"/>
              <a:t> </a:t>
            </a:r>
            <a:endParaRPr lang="en-US" dirty="0"/>
          </a:p>
          <a:p>
            <a:endParaRPr lang="en-US" dirty="0"/>
          </a:p>
          <a:p>
            <a:r>
              <a:rPr lang="en-US" dirty="0"/>
              <a:t>Infants birth to 2 weeks of age with weight loss after birth of ≥ 7% birth weight. 	</a:t>
            </a:r>
          </a:p>
          <a:p>
            <a:endParaRPr lang="en-US" dirty="0"/>
          </a:p>
          <a:p>
            <a:r>
              <a:rPr lang="en-US" dirty="0"/>
              <a:t>Infants 2 weeks of age to 6 months of age with any weight loss. Use two separate weight measurements taken at least eight weeks apart. 	</a:t>
            </a:r>
          </a:p>
          <a:p>
            <a:endParaRPr lang="en-US" dirty="0"/>
          </a:p>
          <a:p>
            <a:endParaRPr lang="en-US" dirty="0"/>
          </a:p>
          <a:p>
            <a:endParaRPr lang="en-US" dirty="0"/>
          </a:p>
          <a:p>
            <a:endParaRPr lang="en-US" b="1" dirty="0"/>
          </a:p>
          <a:p>
            <a:endParaRPr lang="en-US" b="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12</a:t>
            </a:fld>
            <a:endParaRPr lang="en-US" dirty="0"/>
          </a:p>
        </p:txBody>
      </p:sp>
    </p:spTree>
    <p:extLst>
      <p:ext uri="{BB962C8B-B14F-4D97-AF65-F5344CB8AC3E}">
        <p14:creationId xmlns:p14="http://schemas.microsoft.com/office/powerpoint/2010/main" val="20338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faltering is defined as a growth rate below what is appropriate for an infant’s age and sex.</a:t>
            </a:r>
          </a:p>
          <a:p>
            <a:endParaRPr lang="en-US" dirty="0" smtClean="0"/>
          </a:p>
          <a:p>
            <a:r>
              <a:rPr lang="en-US" dirty="0" smtClean="0"/>
              <a:t>The </a:t>
            </a:r>
            <a:r>
              <a:rPr lang="en-US" dirty="0"/>
              <a:t>finding of poor growth in early life is a way to </a:t>
            </a:r>
            <a:r>
              <a:rPr lang="en-US" dirty="0" smtClean="0"/>
              <a:t>find </a:t>
            </a:r>
            <a:r>
              <a:rPr lang="en-US" dirty="0"/>
              <a:t>infants who may be at risk for growth faltering, and </a:t>
            </a:r>
            <a:r>
              <a:rPr lang="en-US" dirty="0" smtClean="0"/>
              <a:t>get involved </a:t>
            </a:r>
            <a:r>
              <a:rPr lang="en-US" dirty="0"/>
              <a:t>before undernutrition has harmful health outcomes, such as growth </a:t>
            </a:r>
            <a:r>
              <a:rPr lang="en-US" dirty="0" smtClean="0"/>
              <a:t>delay, </a:t>
            </a:r>
            <a:r>
              <a:rPr lang="en-US" dirty="0"/>
              <a:t>when experienced </a:t>
            </a:r>
            <a:r>
              <a:rPr lang="en-US" dirty="0" smtClean="0"/>
              <a:t>early in life </a:t>
            </a:r>
            <a:r>
              <a:rPr lang="en-US" dirty="0"/>
              <a:t>are irreversible.</a:t>
            </a:r>
          </a:p>
          <a:p>
            <a:endParaRPr lang="en-US" dirty="0"/>
          </a:p>
          <a:p>
            <a:r>
              <a:rPr lang="en-US" dirty="0"/>
              <a:t>Weight </a:t>
            </a:r>
            <a:r>
              <a:rPr lang="en-US" dirty="0" smtClean="0"/>
              <a:t>loss</a:t>
            </a:r>
            <a:r>
              <a:rPr lang="en-US" baseline="0" dirty="0" smtClean="0"/>
              <a:t> after birth </a:t>
            </a:r>
            <a:r>
              <a:rPr lang="en-US" dirty="0" smtClean="0"/>
              <a:t>is </a:t>
            </a:r>
            <a:r>
              <a:rPr lang="en-US" dirty="0"/>
              <a:t>not unusual for infants</a:t>
            </a:r>
            <a:r>
              <a:rPr lang="en-US" baseline="0" dirty="0"/>
              <a:t>. However, h</a:t>
            </a:r>
            <a:r>
              <a:rPr lang="en-US" dirty="0"/>
              <a:t>ealthy infants are expected to regain their birth weight within 8-10 days after birth. </a:t>
            </a:r>
          </a:p>
          <a:p>
            <a:endParaRPr lang="en-US" dirty="0"/>
          </a:p>
          <a:p>
            <a:r>
              <a:rPr lang="en-US" dirty="0"/>
              <a:t>If a breastfed infant loses 7% of birth weight in the first 72 hours after birth, an evaluation and review of the mother-infant dyad is needed and any problems resolved immediately.</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13</a:t>
            </a:fld>
            <a:endParaRPr lang="en-US" dirty="0"/>
          </a:p>
        </p:txBody>
      </p:sp>
    </p:spTree>
    <p:extLst>
      <p:ext uri="{BB962C8B-B14F-4D97-AF65-F5344CB8AC3E}">
        <p14:creationId xmlns:p14="http://schemas.microsoft.com/office/powerpoint/2010/main" val="3565620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r>
              <a:rPr lang="en-US" dirty="0" smtClean="0"/>
              <a:t>Weight loss </a:t>
            </a:r>
            <a:r>
              <a:rPr lang="en-US" dirty="0" smtClean="0"/>
              <a:t>is not expected beyond the first two weeks of life.</a:t>
            </a:r>
            <a:endParaRPr lang="en-US" baseline="0" dirty="0" smtClean="0"/>
          </a:p>
          <a:p>
            <a:pPr defTabSz="915678"/>
            <a:endParaRPr lang="en-US" baseline="0" dirty="0" smtClean="0"/>
          </a:p>
          <a:p>
            <a:pPr defTabSz="915678"/>
            <a:r>
              <a:rPr lang="en-US" baseline="0" dirty="0" smtClean="0"/>
              <a:t>So infants two week of age to six months of age should be assigned this risk if there is any weight loss between two weight measures taken 8 weeks apart.</a:t>
            </a:r>
          </a:p>
          <a:p>
            <a:pPr defTabSz="915678"/>
            <a:endParaRPr lang="en-US" baseline="0" dirty="0" smtClean="0"/>
          </a:p>
          <a:p>
            <a:pPr defTabSz="915678"/>
            <a:r>
              <a:rPr lang="en-US" dirty="0"/>
              <a:t>Even though a single measure of weight-for-age may be cause for concern, it cannot be interpreted to show growth faltering. No single measurement on its own is acceptable for identifying growth delay. </a:t>
            </a:r>
          </a:p>
        </p:txBody>
      </p:sp>
      <p:sp>
        <p:nvSpPr>
          <p:cNvPr id="4" name="Slide Number Placeholder 3"/>
          <p:cNvSpPr>
            <a:spLocks noGrp="1"/>
          </p:cNvSpPr>
          <p:nvPr>
            <p:ph type="sldNum" sz="quarter" idx="10"/>
          </p:nvPr>
        </p:nvSpPr>
        <p:spPr/>
        <p:txBody>
          <a:bodyPr/>
          <a:lstStyle/>
          <a:p>
            <a:fld id="{B1562E62-D9E3-4317-9F60-4E7834183AE6}" type="slidenum">
              <a:rPr lang="en-US" smtClean="0"/>
              <a:t>14</a:t>
            </a:fld>
            <a:endParaRPr lang="en-US" dirty="0"/>
          </a:p>
        </p:txBody>
      </p:sp>
    </p:spTree>
    <p:extLst>
      <p:ext uri="{BB962C8B-B14F-4D97-AF65-F5344CB8AC3E}">
        <p14:creationId xmlns:p14="http://schemas.microsoft.com/office/powerpoint/2010/main" val="792967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three-step approach should be considered for evaluation of infants with suspected abnormal growth. </a:t>
            </a:r>
          </a:p>
          <a:p>
            <a:pPr marL="171689" indent="-171689">
              <a:buFont typeface="Arial" panose="020B0604020202020204" pitchFamily="34" charset="0"/>
              <a:buChar char="•"/>
            </a:pPr>
            <a:r>
              <a:rPr lang="en-US" dirty="0"/>
              <a:t>First, measurements should be checked for accuracy. </a:t>
            </a:r>
          </a:p>
          <a:p>
            <a:pPr marL="171689" indent="-171689">
              <a:buFont typeface="Arial" panose="020B0604020202020204" pitchFamily="34" charset="0"/>
              <a:buChar char="•"/>
            </a:pPr>
            <a:r>
              <a:rPr lang="en-US" dirty="0"/>
              <a:t>Second, feeding problems, improper formula preparation, etc. should be assessed to determine if calorie intake is inadequate for growth and development. </a:t>
            </a:r>
          </a:p>
          <a:p>
            <a:pPr marL="171689" indent="-171689">
              <a:buFont typeface="Arial" panose="020B0604020202020204" pitchFamily="34" charset="0"/>
              <a:buChar char="•"/>
            </a:pPr>
            <a:r>
              <a:rPr lang="en-US" dirty="0"/>
              <a:t>Third, the infant should be assessed for other medical conditions or developmental delay. </a:t>
            </a:r>
            <a:r>
              <a:rPr lang="en-US" b="1" dirty="0"/>
              <a:t>This, for us, is done while assessing for the other nutrition risks and you are asking the parent if there are any other medical conditions or developmental delays.</a:t>
            </a:r>
          </a:p>
          <a:p>
            <a:endParaRPr lang="en-US" dirty="0"/>
          </a:p>
          <a:p>
            <a:r>
              <a:rPr lang="en-US" dirty="0"/>
              <a:t>An infant with a weight loss of greater or equal to seven percent signals the need for careful evaluation and </a:t>
            </a:r>
            <a:r>
              <a:rPr lang="en-US" dirty="0" smtClean="0"/>
              <a:t>intervention.</a:t>
            </a:r>
          </a:p>
          <a:p>
            <a:endParaRPr lang="en-US" b="1" dirty="0"/>
          </a:p>
          <a:p>
            <a:r>
              <a:rPr lang="en-US" dirty="0"/>
              <a:t>In general, intervention strategies may </a:t>
            </a:r>
            <a:r>
              <a:rPr lang="en-US" dirty="0" smtClean="0"/>
              <a:t>include:</a:t>
            </a:r>
          </a:p>
          <a:p>
            <a:pPr marL="171450" indent="-171450">
              <a:buFont typeface="Arial" panose="020B0604020202020204" pitchFamily="34" charset="0"/>
              <a:buChar char="•"/>
            </a:pPr>
            <a:r>
              <a:rPr lang="en-US" dirty="0" smtClean="0"/>
              <a:t>educating </a:t>
            </a:r>
            <a:r>
              <a:rPr lang="en-US" dirty="0" smtClean="0"/>
              <a:t>on adequate nutrition </a:t>
            </a:r>
            <a:r>
              <a:rPr lang="en-US" dirty="0"/>
              <a:t>and nutrient dense </a:t>
            </a:r>
            <a:r>
              <a:rPr lang="en-US" dirty="0" smtClean="0"/>
              <a:t>foods</a:t>
            </a:r>
            <a:r>
              <a:rPr lang="en-US" baseline="0" dirty="0" smtClean="0"/>
              <a:t> </a:t>
            </a:r>
          </a:p>
          <a:p>
            <a:pPr marL="171450" indent="-171450">
              <a:buFont typeface="Arial" panose="020B0604020202020204" pitchFamily="34" charset="0"/>
              <a:buChar char="•"/>
            </a:pPr>
            <a:r>
              <a:rPr lang="en-US" baseline="0" dirty="0" smtClean="0"/>
              <a:t>a</a:t>
            </a:r>
            <a:r>
              <a:rPr lang="en-US" dirty="0" smtClean="0"/>
              <a:t>ppropriate </a:t>
            </a:r>
            <a:r>
              <a:rPr lang="en-US" dirty="0"/>
              <a:t>introduction of solid </a:t>
            </a:r>
            <a:r>
              <a:rPr lang="en-US" dirty="0" smtClean="0"/>
              <a:t>foods</a:t>
            </a:r>
          </a:p>
          <a:p>
            <a:pPr marL="171450" indent="-171450">
              <a:buFont typeface="Arial" panose="020B0604020202020204" pitchFamily="34" charset="0"/>
              <a:buChar char="•"/>
            </a:pPr>
            <a:r>
              <a:rPr lang="en-US" baseline="0" dirty="0" smtClean="0"/>
              <a:t>screening </a:t>
            </a:r>
            <a:r>
              <a:rPr lang="en-US" baseline="0" dirty="0" smtClean="0"/>
              <a:t>for b</a:t>
            </a:r>
            <a:r>
              <a:rPr lang="en-US" dirty="0" smtClean="0"/>
              <a:t>reastfeeding </a:t>
            </a:r>
            <a:r>
              <a:rPr lang="en-US" dirty="0" smtClean="0"/>
              <a:t>complications</a:t>
            </a:r>
          </a:p>
          <a:p>
            <a:pPr marL="171450" indent="-171450">
              <a:buFont typeface="Arial" panose="020B0604020202020204" pitchFamily="34" charset="0"/>
              <a:buChar char="•"/>
            </a:pPr>
            <a:r>
              <a:rPr lang="en-US" dirty="0" smtClean="0"/>
              <a:t>assessing</a:t>
            </a:r>
            <a:r>
              <a:rPr lang="en-US" baseline="0" dirty="0" smtClean="0"/>
              <a:t> </a:t>
            </a:r>
            <a:r>
              <a:rPr lang="en-US" baseline="0" dirty="0" smtClean="0"/>
              <a:t>m</a:t>
            </a:r>
            <a:r>
              <a:rPr lang="en-US" dirty="0" smtClean="0"/>
              <a:t>eal </a:t>
            </a:r>
            <a:r>
              <a:rPr lang="en-US" dirty="0"/>
              <a:t>time routine and eating/feeding </a:t>
            </a:r>
            <a:r>
              <a:rPr lang="en-US" dirty="0" smtClean="0"/>
              <a:t>behavior</a:t>
            </a:r>
            <a:endParaRPr lang="en-US" baseline="0" dirty="0" smtClean="0"/>
          </a:p>
          <a:p>
            <a:pPr marL="171450" indent="-171450">
              <a:buFont typeface="Arial" panose="020B0604020202020204" pitchFamily="34" charset="0"/>
              <a:buChar char="•"/>
            </a:pPr>
            <a:r>
              <a:rPr lang="en-US" baseline="0" dirty="0" smtClean="0"/>
              <a:t>l</a:t>
            </a:r>
            <a:r>
              <a:rPr lang="en-US" dirty="0" smtClean="0"/>
              <a:t>ack </a:t>
            </a:r>
            <a:r>
              <a:rPr lang="en-US" dirty="0"/>
              <a:t>of nutrition knowledge</a:t>
            </a:r>
          </a:p>
          <a:p>
            <a:pPr marL="171689" indent="-171689">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B1562E62-D9E3-4317-9F60-4E7834183AE6}" type="slidenum">
              <a:rPr lang="en-US" smtClean="0"/>
              <a:t>15</a:t>
            </a:fld>
            <a:endParaRPr lang="en-US" dirty="0"/>
          </a:p>
        </p:txBody>
      </p:sp>
    </p:spTree>
    <p:extLst>
      <p:ext uri="{BB962C8B-B14F-4D97-AF65-F5344CB8AC3E}">
        <p14:creationId xmlns:p14="http://schemas.microsoft.com/office/powerpoint/2010/main" val="44149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risk does not include children</a:t>
            </a:r>
            <a:r>
              <a:rPr lang="en-US" baseline="0" dirty="0" smtClean="0"/>
              <a:t> older than six months of age.</a:t>
            </a:r>
          </a:p>
          <a:p>
            <a:endParaRPr lang="en-US" baseline="0" dirty="0" smtClean="0"/>
          </a:p>
          <a:p>
            <a:r>
              <a:rPr lang="en-US" baseline="0" dirty="0" smtClean="0"/>
              <a:t>The literature doesn’t support identification of slowed or faltering growth based on weight measurements </a:t>
            </a:r>
            <a:r>
              <a:rPr lang="en-US" baseline="0" dirty="0" smtClean="0"/>
              <a:t>alone </a:t>
            </a:r>
            <a:r>
              <a:rPr lang="en-US" baseline="0" dirty="0" smtClean="0"/>
              <a:t>for children older than six months old.</a:t>
            </a:r>
          </a:p>
          <a:p>
            <a:endParaRPr lang="en-US" baseline="0" dirty="0" smtClean="0"/>
          </a:p>
          <a:p>
            <a:r>
              <a:rPr lang="en-US" baseline="0" dirty="0" smtClean="0"/>
              <a:t>So for that same reason, risk 135 has been removed for children one to five years of age</a:t>
            </a:r>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16</a:t>
            </a:fld>
            <a:endParaRPr lang="en-US" dirty="0"/>
          </a:p>
        </p:txBody>
      </p:sp>
    </p:spTree>
    <p:extLst>
      <p:ext uri="{BB962C8B-B14F-4D97-AF65-F5344CB8AC3E}">
        <p14:creationId xmlns:p14="http://schemas.microsoft.com/office/powerpoint/2010/main" val="395517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graph </a:t>
            </a:r>
            <a:r>
              <a:rPr lang="en-US" dirty="0" smtClean="0"/>
              <a:t>that has been added under</a:t>
            </a:r>
            <a:r>
              <a:rPr lang="en-US" baseline="0" dirty="0" smtClean="0"/>
              <a:t> the risk in the Handbook</a:t>
            </a:r>
            <a:r>
              <a:rPr lang="en-US" dirty="0" smtClean="0"/>
              <a:t> </a:t>
            </a:r>
            <a:r>
              <a:rPr lang="en-US" dirty="0"/>
              <a:t>that gives examples of</a:t>
            </a:r>
            <a:r>
              <a:rPr lang="en-US" baseline="0" dirty="0"/>
              <a:t> what 7% is for certain weights. </a:t>
            </a:r>
          </a:p>
          <a:p>
            <a:endParaRPr lang="en-US" baseline="0" dirty="0"/>
          </a:p>
          <a:p>
            <a:r>
              <a:rPr lang="en-US" baseline="0" dirty="0"/>
              <a:t>The birth weights are listed in ranges because within those weight ranges, 7% is the same. The 7% is rounded to the nearest ounce.</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17</a:t>
            </a:fld>
            <a:endParaRPr lang="en-US" dirty="0"/>
          </a:p>
        </p:txBody>
      </p:sp>
    </p:spTree>
    <p:extLst>
      <p:ext uri="{BB962C8B-B14F-4D97-AF65-F5344CB8AC3E}">
        <p14:creationId xmlns:p14="http://schemas.microsoft.com/office/powerpoint/2010/main" val="335053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some time to practice these </a:t>
            </a:r>
            <a:r>
              <a:rPr lang="en-US" dirty="0" smtClean="0"/>
              <a:t>calculations.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18</a:t>
            </a:fld>
            <a:endParaRPr lang="en-US" dirty="0"/>
          </a:p>
        </p:txBody>
      </p:sp>
    </p:spTree>
    <p:extLst>
      <p:ext uri="{BB962C8B-B14F-4D97-AF65-F5344CB8AC3E}">
        <p14:creationId xmlns:p14="http://schemas.microsoft.com/office/powerpoint/2010/main" val="89411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is in clinic today for her new mom/new baby appointment. She has her five day old newborn with her, Neveah.  Wendy has told you that Neveah’s birth weight was seven pounds, ten ounces.  Today, Neveah weighs six pounds, eleven ounces. </a:t>
            </a:r>
          </a:p>
          <a:p>
            <a:endParaRPr lang="en-US" dirty="0"/>
          </a:p>
          <a:p>
            <a:r>
              <a:rPr lang="en-US" dirty="0"/>
              <a:t>Why would you assign </a:t>
            </a:r>
            <a:r>
              <a:rPr lang="en-US" dirty="0">
                <a:solidFill>
                  <a:prstClr val="black"/>
                </a:solidFill>
              </a:rPr>
              <a:t>Risk 135 – Slowed/Faltering Growth </a:t>
            </a:r>
            <a:r>
              <a:rPr lang="en-US" dirty="0"/>
              <a:t>for Neveah? </a:t>
            </a:r>
          </a:p>
          <a:p>
            <a:endParaRPr lang="en-US" dirty="0"/>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19</a:t>
            </a:fld>
            <a:endParaRPr lang="en-US" dirty="0"/>
          </a:p>
        </p:txBody>
      </p:sp>
    </p:spTree>
    <p:extLst>
      <p:ext uri="{BB962C8B-B14F-4D97-AF65-F5344CB8AC3E}">
        <p14:creationId xmlns:p14="http://schemas.microsoft.com/office/powerpoint/2010/main" val="416251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of this presentation are to inform</a:t>
            </a:r>
            <a:r>
              <a:rPr lang="en-US" baseline="0" dirty="0" smtClean="0"/>
              <a:t> on the updates that have been made to the risk criteria handbook and demonstrate understanding of updated risks.</a:t>
            </a:r>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a:t>
            </a:fld>
            <a:endParaRPr lang="en-US" dirty="0"/>
          </a:p>
        </p:txBody>
      </p:sp>
    </p:spTree>
    <p:extLst>
      <p:ext uri="{BB962C8B-B14F-4D97-AF65-F5344CB8AC3E}">
        <p14:creationId xmlns:p14="http://schemas.microsoft.com/office/powerpoint/2010/main" val="2697703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why you might assign risk code 135 is based on seeing that there was a 15 ounce weight loss from Neveah’s birth weight of seven pounds ten ounces.</a:t>
            </a:r>
          </a:p>
          <a:p>
            <a:endParaRPr lang="en-US" dirty="0"/>
          </a:p>
          <a:p>
            <a:r>
              <a:rPr lang="en-US" dirty="0"/>
              <a:t>You noted from the table in the handbook that with a birth weight of 7 pound 10 ounces, 7% of that is 9 ounces.  So the 15 ounces she lost is greater than nine ounces.</a:t>
            </a:r>
          </a:p>
          <a:p>
            <a:endParaRPr lang="en-US" dirty="0"/>
          </a:p>
          <a:p>
            <a:r>
              <a:rPr lang="en-US" dirty="0"/>
              <a:t>So Neveah lost more than 7% of her birth weight. </a:t>
            </a:r>
          </a:p>
          <a:p>
            <a:endParaRPr lang="en-US" dirty="0"/>
          </a:p>
          <a:p>
            <a:r>
              <a:rPr lang="en-US" dirty="0"/>
              <a:t>She qualifies for risk code 135 because the definition says “Infants birth to two weeks of age with weight loss after birth of equal to or greater than 7% of their birth weight”</a:t>
            </a:r>
          </a:p>
        </p:txBody>
      </p:sp>
      <p:sp>
        <p:nvSpPr>
          <p:cNvPr id="4" name="Slide Number Placeholder 3"/>
          <p:cNvSpPr>
            <a:spLocks noGrp="1"/>
          </p:cNvSpPr>
          <p:nvPr>
            <p:ph type="sldNum" sz="quarter" idx="10"/>
          </p:nvPr>
        </p:nvSpPr>
        <p:spPr/>
        <p:txBody>
          <a:bodyPr/>
          <a:lstStyle/>
          <a:p>
            <a:fld id="{B1562E62-D9E3-4317-9F60-4E7834183AE6}" type="slidenum">
              <a:rPr lang="en-US" smtClean="0"/>
              <a:t>20</a:t>
            </a:fld>
            <a:endParaRPr lang="en-US" dirty="0"/>
          </a:p>
        </p:txBody>
      </p:sp>
    </p:spTree>
    <p:extLst>
      <p:ext uri="{BB962C8B-B14F-4D97-AF65-F5344CB8AC3E}">
        <p14:creationId xmlns:p14="http://schemas.microsoft.com/office/powerpoint/2010/main" val="3778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is bringing his son Kendall in today for his three year old re-certification. Kendall’s last appointment was four weeks ago. He was seen during a high risk follow-up where his weight was at 24 pounds eight ounces. During his appointment today, his weight is 24 pounds. </a:t>
            </a:r>
          </a:p>
          <a:p>
            <a:endParaRPr lang="en-US" dirty="0"/>
          </a:p>
          <a:p>
            <a:r>
              <a:rPr lang="en-US" dirty="0"/>
              <a:t>Why would you not assign Risk 135 Slowed/Faltering Growth for Kendall</a:t>
            </a:r>
            <a:r>
              <a:rPr lang="en-US" dirty="0" smtClean="0"/>
              <a:t>?</a:t>
            </a:r>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21</a:t>
            </a:fld>
            <a:endParaRPr lang="en-US" dirty="0"/>
          </a:p>
        </p:txBody>
      </p:sp>
    </p:spTree>
    <p:extLst>
      <p:ext uri="{BB962C8B-B14F-4D97-AF65-F5344CB8AC3E}">
        <p14:creationId xmlns:p14="http://schemas.microsoft.com/office/powerpoint/2010/main" val="2565334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 </a:t>
            </a:r>
            <a:r>
              <a:rPr lang="en-US" dirty="0"/>
              <a:t>why you would not assign Risk Code 135 is based </a:t>
            </a:r>
            <a:r>
              <a:rPr lang="en-US" dirty="0" smtClean="0"/>
              <a:t>on:</a:t>
            </a:r>
          </a:p>
          <a:p>
            <a:pPr marL="171450" indent="-171450">
              <a:buFont typeface="Arial" panose="020B0604020202020204" pitchFamily="34" charset="0"/>
              <a:buChar char="•"/>
            </a:pPr>
            <a:r>
              <a:rPr lang="en-US" dirty="0" smtClean="0"/>
              <a:t>Kendall </a:t>
            </a:r>
            <a:r>
              <a:rPr lang="en-US" dirty="0"/>
              <a:t>is three years old and Risk Code 135 has been removed for children.</a:t>
            </a:r>
          </a:p>
          <a:p>
            <a:endParaRPr lang="en-US" dirty="0"/>
          </a:p>
          <a:p>
            <a:r>
              <a:rPr lang="en-US" dirty="0">
                <a:solidFill>
                  <a:prstClr val="black"/>
                </a:solidFill>
              </a:rPr>
              <a:t>You should still discuss:</a:t>
            </a:r>
          </a:p>
          <a:p>
            <a:pPr marL="171689" indent="-171689">
              <a:buFont typeface="Arial" panose="020B0604020202020204" pitchFamily="34" charset="0"/>
              <a:buChar char="•"/>
            </a:pPr>
            <a:r>
              <a:rPr lang="en-US" dirty="0"/>
              <a:t>eating habits with Kendall’s parents and assess for any other medical conditions.  Other growth indicators should be assessed like underweight and short stature.</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22</a:t>
            </a:fld>
            <a:endParaRPr lang="en-US" dirty="0"/>
          </a:p>
        </p:txBody>
      </p:sp>
    </p:spTree>
    <p:extLst>
      <p:ext uri="{BB962C8B-B14F-4D97-AF65-F5344CB8AC3E}">
        <p14:creationId xmlns:p14="http://schemas.microsoft.com/office/powerpoint/2010/main" val="290759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brought her six month old infant, Elijah, in today for his mid-certification. Elijah’s weight today is 15 pounds, zero ounces. Elijah’s last weight was taken when he was four months old during a high-risk follow-up. His weight at that appointment was 15 pounds, eight ounces. </a:t>
            </a:r>
          </a:p>
          <a:p>
            <a:endParaRPr lang="en-US" dirty="0"/>
          </a:p>
          <a:p>
            <a:r>
              <a:rPr lang="en-US" dirty="0"/>
              <a:t>Why would you assign Risk 135 – Slowed/Faltering Growth for Elijah?</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23</a:t>
            </a:fld>
            <a:endParaRPr lang="en-US" dirty="0"/>
          </a:p>
        </p:txBody>
      </p:sp>
    </p:spTree>
    <p:extLst>
      <p:ext uri="{BB962C8B-B14F-4D97-AF65-F5344CB8AC3E}">
        <p14:creationId xmlns:p14="http://schemas.microsoft.com/office/powerpoint/2010/main" val="3649284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why you might assign Risk Code 135 is based on:</a:t>
            </a:r>
          </a:p>
          <a:p>
            <a:pPr marL="629529" lvl="1" indent="-171689">
              <a:buFont typeface="Arial" panose="020B0604020202020204" pitchFamily="34" charset="0"/>
              <a:buChar char="•"/>
            </a:pPr>
            <a:r>
              <a:rPr lang="en-US" dirty="0" smtClean="0"/>
              <a:t>Weight today is 15 pounds, zero (0) ounces</a:t>
            </a:r>
          </a:p>
          <a:p>
            <a:pPr marL="629529" lvl="1" indent="-171689">
              <a:buFont typeface="Arial" panose="020B0604020202020204" pitchFamily="34" charset="0"/>
              <a:buChar char="•"/>
            </a:pPr>
            <a:r>
              <a:rPr lang="en-US" dirty="0" smtClean="0"/>
              <a:t>Weight at least eight (8) weeks ago was 15 pounds, eight (8) ounces</a:t>
            </a:r>
          </a:p>
          <a:p>
            <a:pPr marL="629529" lvl="1" indent="-171689">
              <a:buFont typeface="Arial" panose="020B0604020202020204" pitchFamily="34" charset="0"/>
              <a:buChar char="•"/>
            </a:pPr>
            <a:r>
              <a:rPr lang="en-US" dirty="0" smtClean="0"/>
              <a:t>There was an eight (8) ounce weight loss between two weight measures taken eight (8) weeks apart</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24</a:t>
            </a:fld>
            <a:endParaRPr lang="en-US" dirty="0"/>
          </a:p>
        </p:txBody>
      </p:sp>
    </p:spTree>
    <p:extLst>
      <p:ext uri="{BB962C8B-B14F-4D97-AF65-F5344CB8AC3E}">
        <p14:creationId xmlns:p14="http://schemas.microsoft.com/office/powerpoint/2010/main" val="2757960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additional changes to the appendix section</a:t>
            </a:r>
            <a:r>
              <a:rPr lang="en-US" baseline="0" dirty="0" smtClean="0"/>
              <a:t> of the Handbook.</a:t>
            </a:r>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25</a:t>
            </a:fld>
            <a:endParaRPr lang="en-US" dirty="0"/>
          </a:p>
        </p:txBody>
      </p:sp>
    </p:spTree>
    <p:extLst>
      <p:ext uri="{BB962C8B-B14F-4D97-AF65-F5344CB8AC3E}">
        <p14:creationId xmlns:p14="http://schemas.microsoft.com/office/powerpoint/2010/main" val="35478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A-1 and Appendix A-2</a:t>
            </a:r>
          </a:p>
          <a:p>
            <a:pPr marL="457839" indent="-457839">
              <a:buFont typeface="Arial" panose="020B0604020202020204" pitchFamily="34" charset="0"/>
              <a:buChar char="•"/>
            </a:pPr>
            <a:r>
              <a:rPr lang="en-US" dirty="0"/>
              <a:t>Hemoglobin values have been updated to improve consistency in wording with risk criteria</a:t>
            </a:r>
          </a:p>
          <a:p>
            <a:pPr lvl="1"/>
            <a:endParaRPr lang="en-US" dirty="0"/>
          </a:p>
          <a:p>
            <a:r>
              <a:rPr lang="en-US" dirty="0"/>
              <a:t> Appendix B-3</a:t>
            </a:r>
          </a:p>
          <a:p>
            <a:pPr marL="457839" indent="-457839">
              <a:buFont typeface="Arial" panose="020B0604020202020204" pitchFamily="34" charset="0"/>
              <a:buChar char="•"/>
            </a:pPr>
            <a:r>
              <a:rPr lang="en-US" dirty="0"/>
              <a:t>This page has been removed. It was a worksheet that went with the previous definition of Risk 135- previously titled inadequate growth. Since that risk criteria has changed, there was no need for that worksheet. Please discard this page from your risk criteria handbook.</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26</a:t>
            </a:fld>
            <a:endParaRPr lang="en-US" dirty="0"/>
          </a:p>
        </p:txBody>
      </p:sp>
    </p:spTree>
    <p:extLst>
      <p:ext uri="{BB962C8B-B14F-4D97-AF65-F5344CB8AC3E}">
        <p14:creationId xmlns:p14="http://schemas.microsoft.com/office/powerpoint/2010/main" val="2508568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Steps are:</a:t>
            </a:r>
          </a:p>
          <a:p>
            <a:endParaRPr lang="en-US" dirty="0" smtClean="0"/>
          </a:p>
          <a:p>
            <a:r>
              <a:rPr lang="en-US" dirty="0" smtClean="0"/>
              <a:t>Replace old pages of the Nutrition Risk Criteria Handbook with the revised pages sent as a pdf document via e-mail.  The pages were sent as an atta</a:t>
            </a:r>
            <a:r>
              <a:rPr lang="en-US" baseline="0" dirty="0" smtClean="0"/>
              <a:t>chment to Action memo 17-16.  </a:t>
            </a:r>
            <a:endParaRPr lang="en-US" dirty="0" smtClean="0"/>
          </a:p>
          <a:p>
            <a:endParaRPr lang="en-US" dirty="0" smtClean="0"/>
          </a:p>
          <a:p>
            <a:r>
              <a:rPr lang="en-US" dirty="0" smtClean="0"/>
              <a:t>Ensure all staff have been adequately trained on the updated risks prior to August 7, 2017</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B1562E62-D9E3-4317-9F60-4E7834183AE6}" type="slidenum">
              <a:rPr lang="en-US" smtClean="0"/>
              <a:t>27</a:t>
            </a:fld>
            <a:endParaRPr lang="en-US" dirty="0"/>
          </a:p>
        </p:txBody>
      </p:sp>
    </p:spTree>
    <p:extLst>
      <p:ext uri="{BB962C8B-B14F-4D97-AF65-F5344CB8AC3E}">
        <p14:creationId xmlns:p14="http://schemas.microsoft.com/office/powerpoint/2010/main" val="4257280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summary of what has been discussed with this training is </a:t>
            </a:r>
          </a:p>
          <a:p>
            <a:endParaRPr lang="en-US" baseline="0" dirty="0" smtClean="0"/>
          </a:p>
          <a:p>
            <a:r>
              <a:rPr lang="en-US" dirty="0" smtClean="0"/>
              <a:t>Risk </a:t>
            </a:r>
            <a:r>
              <a:rPr lang="en-US" dirty="0" smtClean="0"/>
              <a:t>321 – There was a risk name and definition change. The revised name and definition now includes spontaneous abortion.</a:t>
            </a:r>
          </a:p>
          <a:p>
            <a:endParaRPr lang="en-US" dirty="0" smtClean="0"/>
          </a:p>
          <a:p>
            <a:r>
              <a:rPr lang="en-US" dirty="0" smtClean="0"/>
              <a:t>Risk </a:t>
            </a:r>
            <a:r>
              <a:rPr lang="en-US" dirty="0" smtClean="0"/>
              <a:t>332 – Previously titled Closely Spaced Pregnancies. The definition has been changed to note that the referenced birth must be a live birth.</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28</a:t>
            </a:fld>
            <a:endParaRPr lang="en-US" dirty="0"/>
          </a:p>
        </p:txBody>
      </p:sp>
    </p:spTree>
    <p:extLst>
      <p:ext uri="{BB962C8B-B14F-4D97-AF65-F5344CB8AC3E}">
        <p14:creationId xmlns:p14="http://schemas.microsoft.com/office/powerpoint/2010/main" val="1295943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a:t>
            </a:r>
            <a:r>
              <a:rPr lang="en-US" dirty="0" smtClean="0"/>
              <a:t>352 – The criteria has been separated into two parts: acute and chronic infectious disease. The information was separated to better address the distinctions between these acute and chronic conditions. </a:t>
            </a:r>
          </a:p>
          <a:p>
            <a:endParaRPr lang="en-US" dirty="0" smtClean="0"/>
          </a:p>
          <a:p>
            <a:r>
              <a:rPr lang="en-US" dirty="0" smtClean="0"/>
              <a:t>Risk </a:t>
            </a:r>
            <a:r>
              <a:rPr lang="en-US" dirty="0" smtClean="0"/>
              <a:t>601 – Previously known as Breastfeeding Woman of Infant at Nutritional Risk. Woman was changed to Mother in the risk name.</a:t>
            </a: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29</a:t>
            </a:fld>
            <a:endParaRPr lang="en-US" dirty="0"/>
          </a:p>
        </p:txBody>
      </p:sp>
    </p:spTree>
    <p:extLst>
      <p:ext uri="{BB962C8B-B14F-4D97-AF65-F5344CB8AC3E}">
        <p14:creationId xmlns:p14="http://schemas.microsoft.com/office/powerpoint/2010/main" val="29384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portion of the presentation we will </a:t>
            </a:r>
            <a:r>
              <a:rPr lang="en-US" dirty="0" smtClean="0"/>
              <a:t>review all the</a:t>
            </a:r>
            <a:r>
              <a:rPr lang="en-US" baseline="0" dirty="0" smtClean="0"/>
              <a:t> revised nutrition risks.  </a:t>
            </a:r>
            <a:r>
              <a:rPr lang="en-US" baseline="0" dirty="0"/>
              <a:t>These </a:t>
            </a:r>
            <a:r>
              <a:rPr lang="en-US" baseline="0" dirty="0" smtClean="0"/>
              <a:t>revisions </a:t>
            </a:r>
            <a:r>
              <a:rPr lang="en-US" baseline="0" dirty="0"/>
              <a:t>are effective August </a:t>
            </a:r>
            <a:r>
              <a:rPr lang="en-US" baseline="0" dirty="0" smtClean="0"/>
              <a:t>7, </a:t>
            </a:r>
            <a:r>
              <a:rPr lang="en-US" baseline="0" dirty="0"/>
              <a:t>2017. </a:t>
            </a:r>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3</a:t>
            </a:fld>
            <a:endParaRPr lang="en-US" dirty="0"/>
          </a:p>
        </p:txBody>
      </p:sp>
    </p:spTree>
    <p:extLst>
      <p:ext uri="{BB962C8B-B14F-4D97-AF65-F5344CB8AC3E}">
        <p14:creationId xmlns:p14="http://schemas.microsoft.com/office/powerpoint/2010/main" val="1079374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a:t>
            </a:r>
            <a:r>
              <a:rPr lang="en-US" dirty="0" smtClean="0"/>
              <a:t>135 – Previously titled Inadequate Growth. The risk name has changed to Slowed/Faltering Growth. The criteria is specific for infants birth to six (6) months of age. This risk has been removed for children one (1) – five (5) years of age</a:t>
            </a:r>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30</a:t>
            </a:fld>
            <a:endParaRPr lang="en-US" dirty="0"/>
          </a:p>
        </p:txBody>
      </p:sp>
    </p:spTree>
    <p:extLst>
      <p:ext uri="{BB962C8B-B14F-4D97-AF65-F5344CB8AC3E}">
        <p14:creationId xmlns:p14="http://schemas.microsoft.com/office/powerpoint/2010/main" val="2406791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for the risk</a:t>
            </a:r>
            <a:r>
              <a:rPr lang="en-US" baseline="0" dirty="0"/>
              <a:t> discussed during this presentation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4D9524-E47E-44DE-A743-1FE800247157}" type="slidenum">
              <a:rPr lang="en-US" smtClean="0"/>
              <a:t>31</a:t>
            </a:fld>
            <a:endParaRPr lang="en-US" dirty="0"/>
          </a:p>
        </p:txBody>
      </p:sp>
    </p:spTree>
    <p:extLst>
      <p:ext uri="{BB962C8B-B14F-4D97-AF65-F5344CB8AC3E}">
        <p14:creationId xmlns:p14="http://schemas.microsoft.com/office/powerpoint/2010/main" val="1434460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32</a:t>
            </a:fld>
            <a:endParaRPr lang="en-US" dirty="0"/>
          </a:p>
        </p:txBody>
      </p:sp>
    </p:spTree>
    <p:extLst>
      <p:ext uri="{BB962C8B-B14F-4D97-AF65-F5344CB8AC3E}">
        <p14:creationId xmlns:p14="http://schemas.microsoft.com/office/powerpoint/2010/main" val="292200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33</a:t>
            </a:fld>
            <a:endParaRPr lang="en-US" dirty="0"/>
          </a:p>
        </p:txBody>
      </p:sp>
    </p:spTree>
    <p:extLst>
      <p:ext uri="{BB962C8B-B14F-4D97-AF65-F5344CB8AC3E}">
        <p14:creationId xmlns:p14="http://schemas.microsoft.com/office/powerpoint/2010/main" val="395624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defRPr/>
            </a:pPr>
            <a:r>
              <a:rPr lang="en-US" dirty="0" smtClean="0">
                <a:solidFill>
                  <a:prstClr val="black"/>
                </a:solidFill>
              </a:rPr>
              <a:t>The </a:t>
            </a:r>
            <a:r>
              <a:rPr lang="en-US" dirty="0">
                <a:solidFill>
                  <a:prstClr val="black"/>
                </a:solidFill>
              </a:rPr>
              <a:t>name of Risk 321 Fetal or Neonatal Death has changed to now include Spontaneous Abortion. The risk name now reads “History of Spontaneous Abortion, Fetal or Neonatal Loss”</a:t>
            </a:r>
          </a:p>
          <a:p>
            <a:pPr defTabSz="915678">
              <a:defRPr/>
            </a:pPr>
            <a:endParaRPr lang="en-US" dirty="0" smtClean="0">
              <a:solidFill>
                <a:prstClr val="black"/>
              </a:solidFill>
            </a:endParaRPr>
          </a:p>
          <a:p>
            <a:pPr defTabSz="915678">
              <a:defRPr/>
            </a:pPr>
            <a:r>
              <a:rPr lang="en-US" dirty="0" smtClean="0">
                <a:solidFill>
                  <a:prstClr val="black"/>
                </a:solidFill>
              </a:rPr>
              <a:t>A </a:t>
            </a:r>
            <a:r>
              <a:rPr lang="en-US" dirty="0">
                <a:solidFill>
                  <a:prstClr val="black"/>
                </a:solidFill>
              </a:rPr>
              <a:t>spontaneous abortion is defined as a spontaneous termination occurring at less than 20 weeks gestation.  </a:t>
            </a:r>
          </a:p>
          <a:p>
            <a:pPr defTabSz="915678">
              <a:defRPr/>
            </a:pPr>
            <a:endParaRPr lang="en-US" dirty="0">
              <a:solidFill>
                <a:prstClr val="black"/>
              </a:solidFill>
            </a:endParaRPr>
          </a:p>
          <a:p>
            <a:pPr defTabSz="915678">
              <a:defRPr/>
            </a:pPr>
            <a:r>
              <a:rPr lang="en-US" dirty="0">
                <a:solidFill>
                  <a:prstClr val="black"/>
                </a:solidFill>
              </a:rPr>
              <a:t>The definition shown here on the slide is from the </a:t>
            </a:r>
            <a:r>
              <a:rPr lang="en-US" dirty="0" smtClean="0">
                <a:solidFill>
                  <a:prstClr val="black"/>
                </a:solidFill>
              </a:rPr>
              <a:t>pregnant</a:t>
            </a:r>
            <a:r>
              <a:rPr lang="en-US" baseline="0" dirty="0" smtClean="0">
                <a:solidFill>
                  <a:prstClr val="black"/>
                </a:solidFill>
              </a:rPr>
              <a:t> women’s</a:t>
            </a:r>
            <a:r>
              <a:rPr lang="en-US" dirty="0" smtClean="0">
                <a:solidFill>
                  <a:prstClr val="black"/>
                </a:solidFill>
              </a:rPr>
              <a:t> </a:t>
            </a:r>
            <a:r>
              <a:rPr lang="en-US" dirty="0">
                <a:solidFill>
                  <a:prstClr val="black"/>
                </a:solidFill>
              </a:rPr>
              <a:t>category to give you all an example of how the risk is formatted in the Nutrition Risk Criteria Handbook.  </a:t>
            </a:r>
            <a:endParaRPr lang="en-US" dirty="0" smtClean="0">
              <a:solidFill>
                <a:prstClr val="black"/>
              </a:solidFill>
            </a:endParaRPr>
          </a:p>
          <a:p>
            <a:pPr defTabSz="915678">
              <a:defRPr/>
            </a:pPr>
            <a:endParaRPr lang="en-US" dirty="0">
              <a:solidFill>
                <a:prstClr val="black"/>
              </a:solidFill>
            </a:endParaRPr>
          </a:p>
          <a:p>
            <a:pPr defTabSz="915678">
              <a:defRPr/>
            </a:pPr>
            <a:r>
              <a:rPr lang="en-US" dirty="0">
                <a:solidFill>
                  <a:prstClr val="black"/>
                </a:solidFill>
              </a:rPr>
              <a:t>When documenting, you will include the date or dates of the spontaneous abortion, fetal or neonatal death as well as the weeks gestation.  If there was a neonatal death you would include the age at death of the </a:t>
            </a:r>
            <a:r>
              <a:rPr lang="en-US" dirty="0" smtClean="0">
                <a:solidFill>
                  <a:prstClr val="black"/>
                </a:solidFill>
              </a:rPr>
              <a:t>neonate.</a:t>
            </a:r>
            <a:endParaRPr lang="en-US" dirty="0">
              <a:solidFill>
                <a:prstClr val="black"/>
              </a:solidFill>
            </a:endParaRPr>
          </a:p>
          <a:p>
            <a:pPr defTabSz="915678">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4</a:t>
            </a:fld>
            <a:endParaRPr lang="en-US" dirty="0"/>
          </a:p>
        </p:txBody>
      </p:sp>
    </p:spTree>
    <p:extLst>
      <p:ext uri="{BB962C8B-B14F-4D97-AF65-F5344CB8AC3E}">
        <p14:creationId xmlns:p14="http://schemas.microsoft.com/office/powerpoint/2010/main" val="171157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defRPr/>
            </a:pPr>
            <a:r>
              <a:rPr lang="en-US" dirty="0" smtClean="0">
                <a:solidFill>
                  <a:schemeClr val="tx1"/>
                </a:solidFill>
              </a:rPr>
              <a:t>Here</a:t>
            </a:r>
            <a:r>
              <a:rPr lang="en-US" baseline="0" dirty="0" smtClean="0">
                <a:solidFill>
                  <a:schemeClr val="tx1"/>
                </a:solidFill>
              </a:rPr>
              <a:t> is </a:t>
            </a:r>
            <a:r>
              <a:rPr lang="en-US" dirty="0" smtClean="0">
                <a:solidFill>
                  <a:schemeClr val="tx1"/>
                </a:solidFill>
              </a:rPr>
              <a:t>a </a:t>
            </a:r>
            <a:r>
              <a:rPr lang="en-US" dirty="0">
                <a:solidFill>
                  <a:schemeClr val="tx1"/>
                </a:solidFill>
              </a:rPr>
              <a:t>comparison of the old definition for risk 321 for each of the women's’ categories.  </a:t>
            </a:r>
          </a:p>
          <a:p>
            <a:pPr defTabSz="915678">
              <a:defRPr/>
            </a:pPr>
            <a:endParaRPr lang="en-US" dirty="0">
              <a:solidFill>
                <a:schemeClr val="tx1"/>
              </a:solidFill>
            </a:endParaRPr>
          </a:p>
          <a:p>
            <a:pPr defTabSz="915678">
              <a:defRPr/>
            </a:pPr>
            <a:r>
              <a:rPr lang="en-US" dirty="0">
                <a:solidFill>
                  <a:schemeClr val="tx1"/>
                </a:solidFill>
              </a:rPr>
              <a:t>For pregnant women, the new definition is any history of fetal or neonatal death or two or more spontaneous </a:t>
            </a:r>
            <a:r>
              <a:rPr lang="en-US" dirty="0" smtClean="0">
                <a:solidFill>
                  <a:schemeClr val="tx1"/>
                </a:solidFill>
              </a:rPr>
              <a:t>abortions.</a:t>
            </a:r>
            <a:r>
              <a:rPr lang="en-US" baseline="0" dirty="0" smtClean="0">
                <a:solidFill>
                  <a:schemeClr val="tx1"/>
                </a:solidFill>
              </a:rPr>
              <a:t>  </a:t>
            </a:r>
            <a:r>
              <a:rPr lang="en-US" dirty="0" smtClean="0">
                <a:solidFill>
                  <a:schemeClr val="tx1"/>
                </a:solidFill>
              </a:rPr>
              <a:t>For </a:t>
            </a:r>
            <a:r>
              <a:rPr lang="en-US" dirty="0">
                <a:solidFill>
                  <a:schemeClr val="tx1"/>
                </a:solidFill>
              </a:rPr>
              <a:t>breastfeeding women, the new definition is for the most recent pregnancy, if </a:t>
            </a:r>
            <a:r>
              <a:rPr lang="en-US" dirty="0" smtClean="0">
                <a:solidFill>
                  <a:schemeClr val="tx1"/>
                </a:solidFill>
              </a:rPr>
              <a:t>the</a:t>
            </a:r>
            <a:r>
              <a:rPr lang="en-US" baseline="0" dirty="0" smtClean="0">
                <a:solidFill>
                  <a:schemeClr val="tx1"/>
                </a:solidFill>
              </a:rPr>
              <a:t> participant</a:t>
            </a:r>
            <a:r>
              <a:rPr lang="en-US" dirty="0" smtClean="0">
                <a:solidFill>
                  <a:schemeClr val="tx1"/>
                </a:solidFill>
              </a:rPr>
              <a:t> </a:t>
            </a:r>
            <a:r>
              <a:rPr lang="en-US" dirty="0">
                <a:solidFill>
                  <a:schemeClr val="tx1"/>
                </a:solidFill>
              </a:rPr>
              <a:t>had a multi-fetal gestation and experienced one or more fetal or neonatal </a:t>
            </a:r>
            <a:r>
              <a:rPr lang="en-US" dirty="0" smtClean="0">
                <a:solidFill>
                  <a:schemeClr val="tx1"/>
                </a:solidFill>
              </a:rPr>
              <a:t>deaths.</a:t>
            </a:r>
            <a:r>
              <a:rPr lang="en-US" baseline="0" dirty="0" smtClean="0">
                <a:solidFill>
                  <a:schemeClr val="tx1"/>
                </a:solidFill>
              </a:rPr>
              <a:t>  </a:t>
            </a:r>
            <a:r>
              <a:rPr lang="en-US" dirty="0" smtClean="0">
                <a:solidFill>
                  <a:schemeClr val="tx1"/>
                </a:solidFill>
              </a:rPr>
              <a:t>For </a:t>
            </a:r>
            <a:r>
              <a:rPr lang="en-US" dirty="0">
                <a:solidFill>
                  <a:schemeClr val="tx1"/>
                </a:solidFill>
              </a:rPr>
              <a:t>non-breastfeeding women, the new definition is for the most recent pregnancy, if </a:t>
            </a:r>
            <a:r>
              <a:rPr lang="en-US" dirty="0" smtClean="0">
                <a:solidFill>
                  <a:schemeClr val="tx1"/>
                </a:solidFill>
              </a:rPr>
              <a:t>the</a:t>
            </a:r>
            <a:r>
              <a:rPr lang="en-US" baseline="0" dirty="0" smtClean="0">
                <a:solidFill>
                  <a:schemeClr val="tx1"/>
                </a:solidFill>
              </a:rPr>
              <a:t> participant</a:t>
            </a:r>
            <a:r>
              <a:rPr lang="en-US" dirty="0" smtClean="0">
                <a:solidFill>
                  <a:schemeClr val="tx1"/>
                </a:solidFill>
              </a:rPr>
              <a:t> </a:t>
            </a:r>
            <a:r>
              <a:rPr lang="en-US" dirty="0">
                <a:solidFill>
                  <a:schemeClr val="tx1"/>
                </a:solidFill>
              </a:rPr>
              <a:t>had a spontaneous abortion, fetal or neonatal </a:t>
            </a:r>
            <a:r>
              <a:rPr lang="en-US" dirty="0" smtClean="0">
                <a:solidFill>
                  <a:schemeClr val="tx1"/>
                </a:solidFill>
              </a:rPr>
              <a:t>death.</a:t>
            </a:r>
            <a:endParaRPr lang="en-US" dirty="0">
              <a:solidFill>
                <a:schemeClr val="tx1"/>
              </a:solidFill>
            </a:endParaRPr>
          </a:p>
          <a:p>
            <a:pPr defTabSz="915678">
              <a:defRPr/>
            </a:pPr>
            <a:endParaRPr lang="en-US" dirty="0">
              <a:solidFill>
                <a:prstClr val="black"/>
              </a:solidFill>
            </a:endParaRPr>
          </a:p>
          <a:p>
            <a:pPr defTabSz="915678">
              <a:defRPr/>
            </a:pPr>
            <a:r>
              <a:rPr lang="en-US" dirty="0">
                <a:solidFill>
                  <a:prstClr val="black"/>
                </a:solidFill>
              </a:rPr>
              <a:t>Justification for this risk is that previous fetal and neonatal deaths are strongly associated with </a:t>
            </a:r>
            <a:r>
              <a:rPr lang="en-US" dirty="0" smtClean="0">
                <a:solidFill>
                  <a:prstClr val="black"/>
                </a:solidFill>
              </a:rPr>
              <a:t>preterm, low </a:t>
            </a:r>
            <a:r>
              <a:rPr lang="en-US" dirty="0">
                <a:solidFill>
                  <a:prstClr val="black"/>
                </a:solidFill>
              </a:rPr>
              <a:t>birth </a:t>
            </a:r>
            <a:r>
              <a:rPr lang="en-US" dirty="0" smtClean="0">
                <a:solidFill>
                  <a:prstClr val="black"/>
                </a:solidFill>
              </a:rPr>
              <a:t>weight ,and </a:t>
            </a:r>
            <a:r>
              <a:rPr lang="en-US" dirty="0">
                <a:solidFill>
                  <a:prstClr val="black"/>
                </a:solidFill>
              </a:rPr>
              <a:t>small for gestational </a:t>
            </a:r>
            <a:r>
              <a:rPr lang="en-US" dirty="0" smtClean="0">
                <a:solidFill>
                  <a:prstClr val="black"/>
                </a:solidFill>
              </a:rPr>
              <a:t>age infants</a:t>
            </a:r>
            <a:r>
              <a:rPr lang="en-US" baseline="0" dirty="0" smtClean="0">
                <a:solidFill>
                  <a:prstClr val="black"/>
                </a:solidFill>
              </a:rPr>
              <a:t> </a:t>
            </a:r>
            <a:r>
              <a:rPr lang="en-US" dirty="0" smtClean="0">
                <a:solidFill>
                  <a:prstClr val="black"/>
                </a:solidFill>
              </a:rPr>
              <a:t>and </a:t>
            </a:r>
            <a:r>
              <a:rPr lang="en-US" dirty="0">
                <a:solidFill>
                  <a:prstClr val="black"/>
                </a:solidFill>
              </a:rPr>
              <a:t>the risk increases as the number of previous poor fetal outcomes goes </a:t>
            </a:r>
            <a:r>
              <a:rPr lang="en-US" dirty="0" smtClean="0">
                <a:solidFill>
                  <a:prstClr val="black"/>
                </a:solidFill>
              </a:rPr>
              <a:t>up.</a:t>
            </a:r>
            <a:r>
              <a:rPr lang="en-US" baseline="0" dirty="0" smtClean="0">
                <a:solidFill>
                  <a:prstClr val="black"/>
                </a:solidFill>
              </a:rPr>
              <a:t>  </a:t>
            </a:r>
            <a:r>
              <a:rPr lang="en-US" dirty="0" smtClean="0">
                <a:solidFill>
                  <a:prstClr val="black"/>
                </a:solidFill>
              </a:rPr>
              <a:t>Other </a:t>
            </a:r>
            <a:r>
              <a:rPr lang="en-US" dirty="0">
                <a:solidFill>
                  <a:prstClr val="black"/>
                </a:solidFill>
              </a:rPr>
              <a:t>poor </a:t>
            </a:r>
            <a:r>
              <a:rPr lang="en-US" dirty="0" smtClean="0">
                <a:solidFill>
                  <a:prstClr val="black"/>
                </a:solidFill>
              </a:rPr>
              <a:t>outcomes include </a:t>
            </a:r>
            <a:r>
              <a:rPr lang="en-US" dirty="0">
                <a:solidFill>
                  <a:prstClr val="black"/>
                </a:solidFill>
              </a:rPr>
              <a:t>repeated spontaneous abortions, neural tube defects and major congenital </a:t>
            </a:r>
            <a:r>
              <a:rPr lang="en-US" dirty="0" smtClean="0">
                <a:solidFill>
                  <a:prstClr val="black"/>
                </a:solidFill>
              </a:rPr>
              <a:t>defects.</a:t>
            </a:r>
            <a:endParaRPr lang="en-US" dirty="0">
              <a:solidFill>
                <a:prstClr val="black"/>
              </a:solidFill>
            </a:endParaRPr>
          </a:p>
          <a:p>
            <a:pPr defTabSz="915678">
              <a:defRPr/>
            </a:pPr>
            <a:endParaRPr lang="en-US" dirty="0">
              <a:solidFill>
                <a:prstClr val="black"/>
              </a:solidFill>
            </a:endParaRPr>
          </a:p>
          <a:p>
            <a:pPr defTabSz="915678">
              <a:defRPr/>
            </a:pPr>
            <a:r>
              <a:rPr lang="en-US" dirty="0">
                <a:solidFill>
                  <a:prstClr val="black"/>
                </a:solidFill>
              </a:rPr>
              <a:t>Women who have had a spontaneous abortion or a fetal or neonatal death should be counseled to increase their folic acid intake and delay another pregnancy until nutrient stores can be </a:t>
            </a:r>
            <a:r>
              <a:rPr lang="en-US" dirty="0" smtClean="0">
                <a:solidFill>
                  <a:prstClr val="black"/>
                </a:solidFill>
              </a:rPr>
              <a:t>replenished.</a:t>
            </a:r>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5</a:t>
            </a:fld>
            <a:endParaRPr lang="en-US" dirty="0"/>
          </a:p>
        </p:txBody>
      </p:sp>
    </p:spTree>
    <p:extLst>
      <p:ext uri="{BB962C8B-B14F-4D97-AF65-F5344CB8AC3E}">
        <p14:creationId xmlns:p14="http://schemas.microsoft.com/office/powerpoint/2010/main" val="16439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known</a:t>
            </a:r>
            <a:r>
              <a:rPr lang="en-US" baseline="0" dirty="0"/>
              <a:t> as </a:t>
            </a:r>
            <a:r>
              <a:rPr lang="en-US" i="1" baseline="0" dirty="0"/>
              <a:t>closely spaced </a:t>
            </a:r>
            <a:r>
              <a:rPr lang="en-US" i="1" baseline="0" dirty="0" smtClean="0"/>
              <a:t>pregnancies. </a:t>
            </a:r>
            <a:r>
              <a:rPr lang="en-US" dirty="0" smtClean="0">
                <a:solidFill>
                  <a:prstClr val="black"/>
                </a:solidFill>
              </a:rPr>
              <a:t>The </a:t>
            </a:r>
            <a:r>
              <a:rPr lang="en-US" dirty="0">
                <a:solidFill>
                  <a:prstClr val="black"/>
                </a:solidFill>
              </a:rPr>
              <a:t>definition of Risk 332 Short Interpregnancy Interval has changed to now include the term live birth. </a:t>
            </a:r>
          </a:p>
          <a:p>
            <a:endParaRPr lang="en-US" baseline="0" dirty="0"/>
          </a:p>
          <a:p>
            <a:r>
              <a:rPr lang="en-US" baseline="0" dirty="0"/>
              <a:t>The definition shown here on the slide is from the </a:t>
            </a:r>
            <a:r>
              <a:rPr lang="en-US" baseline="0" dirty="0" smtClean="0"/>
              <a:t>pregnant women’s </a:t>
            </a:r>
            <a:r>
              <a:rPr lang="en-US" baseline="0" dirty="0"/>
              <a:t>category to give an example of the term live birth being added to the definition. </a:t>
            </a:r>
            <a:r>
              <a:rPr lang="en-US" baseline="0" dirty="0" smtClean="0"/>
              <a:t>The </a:t>
            </a:r>
            <a:r>
              <a:rPr lang="en-US" baseline="0" dirty="0"/>
              <a:t>evidence-based information supporting this criteria is specific to live births and did not include women who had miscarriages or stillbirths. </a:t>
            </a:r>
            <a:r>
              <a:rPr lang="en-US" baseline="0" dirty="0" smtClean="0"/>
              <a:t> So</a:t>
            </a:r>
            <a:r>
              <a:rPr lang="en-US" baseline="0" dirty="0"/>
              <a:t>, the definition for this criteria is specifically for women who had live births.</a:t>
            </a:r>
          </a:p>
          <a:p>
            <a:endParaRPr lang="en-US" baseline="0" dirty="0"/>
          </a:p>
          <a:p>
            <a:r>
              <a:rPr lang="en-US" baseline="0" dirty="0"/>
              <a:t>Women whose pregnancies did not result in a live birth may be assigned, as appropriate, Risk 321 History of Spontaneous Abortion, Fetal or Neonatal Loss.</a:t>
            </a:r>
          </a:p>
          <a:p>
            <a:endParaRPr lang="en-US" dirty="0" smtClean="0"/>
          </a:p>
          <a:p>
            <a:r>
              <a:rPr lang="en-US" dirty="0">
                <a:solidFill>
                  <a:prstClr val="black"/>
                </a:solidFill>
              </a:rPr>
              <a:t>As an example of documentation</a:t>
            </a:r>
            <a:r>
              <a:rPr lang="mr-IN" dirty="0">
                <a:solidFill>
                  <a:prstClr val="black"/>
                </a:solidFill>
              </a:rPr>
              <a:t>…</a:t>
            </a:r>
            <a:r>
              <a:rPr lang="en-US" dirty="0">
                <a:solidFill>
                  <a:prstClr val="black"/>
                </a:solidFill>
              </a:rPr>
              <a:t>When you are documenting for the </a:t>
            </a:r>
            <a:r>
              <a:rPr lang="en-US" dirty="0" smtClean="0">
                <a:solidFill>
                  <a:prstClr val="black"/>
                </a:solidFill>
              </a:rPr>
              <a:t>pregnant</a:t>
            </a:r>
            <a:r>
              <a:rPr lang="en-US" baseline="0" dirty="0" smtClean="0">
                <a:solidFill>
                  <a:prstClr val="black"/>
                </a:solidFill>
              </a:rPr>
              <a:t> woman’s</a:t>
            </a:r>
            <a:r>
              <a:rPr lang="en-US" dirty="0" smtClean="0">
                <a:solidFill>
                  <a:prstClr val="black"/>
                </a:solidFill>
              </a:rPr>
              <a:t> </a:t>
            </a:r>
            <a:r>
              <a:rPr lang="en-US" dirty="0">
                <a:solidFill>
                  <a:prstClr val="black"/>
                </a:solidFill>
              </a:rPr>
              <a:t>category, you will include the delivery date of the last birth and the due date of the current </a:t>
            </a:r>
            <a:r>
              <a:rPr lang="en-US" dirty="0" smtClean="0">
                <a:solidFill>
                  <a:prstClr val="black"/>
                </a:solidFill>
              </a:rPr>
              <a:t>pregnancy</a:t>
            </a:r>
          </a:p>
          <a:p>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6</a:t>
            </a:fld>
            <a:endParaRPr lang="en-US" dirty="0"/>
          </a:p>
        </p:txBody>
      </p:sp>
    </p:spTree>
    <p:extLst>
      <p:ext uri="{BB962C8B-B14F-4D97-AF65-F5344CB8AC3E}">
        <p14:creationId xmlns:p14="http://schemas.microsoft.com/office/powerpoint/2010/main" val="287824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defRPr/>
            </a:pPr>
            <a:r>
              <a:rPr lang="en-US" baseline="0" dirty="0" smtClean="0"/>
              <a:t>Here is a side-by-side comparison of the old definition showing the word termination being used and the new definition now reading live birth in place of termination</a:t>
            </a:r>
          </a:p>
          <a:p>
            <a:r>
              <a:rPr lang="en-US" baseline="0" dirty="0" smtClean="0"/>
              <a:t>For </a:t>
            </a:r>
            <a:r>
              <a:rPr lang="en-US" baseline="0" dirty="0"/>
              <a:t>pregnant women, breastfeeding women, non-breastfeeding women, the definition has changed by changing the word termination to live birth</a:t>
            </a:r>
            <a:r>
              <a:rPr lang="en-US" baseline="0" dirty="0" smtClean="0"/>
              <a:t>.  There has been no other changes to the definition.</a:t>
            </a:r>
          </a:p>
          <a:p>
            <a:endParaRPr lang="en-US" dirty="0"/>
          </a:p>
          <a:p>
            <a:r>
              <a:rPr lang="en-US" dirty="0"/>
              <a:t>The World Health Organization (WHO) recommends an interval of at least 24 months after a live birth to reduce the risk of poor maternal, perinatal, and infant health outcomes.</a:t>
            </a:r>
          </a:p>
          <a:p>
            <a:endParaRPr lang="en-US" dirty="0"/>
          </a:p>
          <a:p>
            <a:r>
              <a:rPr lang="en-US" dirty="0"/>
              <a:t>Complications from a short Interpregnancy interval include preterm birth, low birth weight, small for gestational age, and birth defects.</a:t>
            </a:r>
            <a:endParaRPr lang="en-US" baseline="0" dirty="0"/>
          </a:p>
          <a:p>
            <a:endParaRPr lang="en-US" baseline="0" dirty="0" smtClean="0"/>
          </a:p>
          <a:p>
            <a:r>
              <a:rPr lang="en-US" baseline="0" dirty="0" smtClean="0"/>
              <a:t>Nutrition counseling for this risk includes encouraging the mom to get enough folic acid in their diet with increasing folate rich foods like beans, peas, lentils and dark green leafy vegetables….eating fortified foods like cereals and bread….or taking a multi-vitamin with folic acid in it.   </a:t>
            </a:r>
            <a:r>
              <a:rPr lang="en-US" dirty="0" smtClean="0">
                <a:effectLst/>
              </a:rPr>
              <a:t>This</a:t>
            </a:r>
            <a:r>
              <a:rPr lang="en-US" baseline="0" dirty="0" smtClean="0">
                <a:effectLst/>
              </a:rPr>
              <a:t> is important because b</a:t>
            </a:r>
            <a:r>
              <a:rPr lang="en-US" dirty="0" smtClean="0">
                <a:effectLst/>
              </a:rPr>
              <a:t>irth defects of the brain and spine</a:t>
            </a:r>
            <a:r>
              <a:rPr lang="en-US" baseline="0" dirty="0" smtClean="0">
                <a:effectLst/>
              </a:rPr>
              <a:t> </a:t>
            </a:r>
            <a:r>
              <a:rPr lang="en-US" dirty="0" smtClean="0">
                <a:effectLst/>
              </a:rPr>
              <a:t>happen in the first few weeks of pregnancy, often before a woman finds out she's pregnant.</a:t>
            </a:r>
            <a:endParaRPr lang="en-US" baseline="0" dirty="0"/>
          </a:p>
        </p:txBody>
      </p:sp>
      <p:sp>
        <p:nvSpPr>
          <p:cNvPr id="4" name="Slide Number Placeholder 3"/>
          <p:cNvSpPr>
            <a:spLocks noGrp="1"/>
          </p:cNvSpPr>
          <p:nvPr>
            <p:ph type="sldNum" sz="quarter" idx="10"/>
          </p:nvPr>
        </p:nvSpPr>
        <p:spPr/>
        <p:txBody>
          <a:bodyPr/>
          <a:lstStyle/>
          <a:p>
            <a:fld id="{B1562E62-D9E3-4317-9F60-4E7834183AE6}" type="slidenum">
              <a:rPr lang="en-US" smtClean="0"/>
              <a:t>7</a:t>
            </a:fld>
            <a:endParaRPr lang="en-US" dirty="0"/>
          </a:p>
        </p:txBody>
      </p:sp>
    </p:spTree>
    <p:extLst>
      <p:ext uri="{BB962C8B-B14F-4D97-AF65-F5344CB8AC3E}">
        <p14:creationId xmlns:p14="http://schemas.microsoft.com/office/powerpoint/2010/main" val="2854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Fo</a:t>
            </a:r>
            <a:r>
              <a:rPr lang="en-US" b="0" baseline="0" dirty="0" smtClean="0"/>
              <a:t>r risk 352 Infectious Diseases, t</a:t>
            </a:r>
            <a:r>
              <a:rPr lang="en-US" b="0" dirty="0" smtClean="0"/>
              <a:t>here </a:t>
            </a:r>
            <a:r>
              <a:rPr lang="en-US" b="0" dirty="0"/>
              <a:t>was a Definition Change and</a:t>
            </a:r>
            <a:r>
              <a:rPr lang="en-US" b="0" baseline="0" dirty="0"/>
              <a:t> now a</a:t>
            </a:r>
            <a:r>
              <a:rPr lang="en-US" b="0" dirty="0"/>
              <a:t>cute</a:t>
            </a:r>
            <a:r>
              <a:rPr lang="en-US" b="0" baseline="0" dirty="0"/>
              <a:t> and chronic infectious disease has been defined separately within the same risk. </a:t>
            </a:r>
          </a:p>
          <a:p>
            <a:endParaRPr lang="en-US" dirty="0"/>
          </a:p>
          <a:p>
            <a:r>
              <a:rPr lang="en-US" dirty="0"/>
              <a:t>The information was separated to better address the distinctions between acute and chronic conditions. </a:t>
            </a:r>
          </a:p>
          <a:p>
            <a:endParaRPr lang="en-US" dirty="0"/>
          </a:p>
          <a:p>
            <a:r>
              <a:rPr lang="en-US" dirty="0"/>
              <a:t>Shown here is the definition for acute infectious diseases.  An acute infectious disease is characterized by a single or repeated episode of relatively rapid onset and short duration.  </a:t>
            </a:r>
            <a:r>
              <a:rPr lang="en-US" dirty="0" smtClean="0"/>
              <a:t>Some </a:t>
            </a:r>
            <a:r>
              <a:rPr lang="en-US" dirty="0"/>
              <a:t>examples of acute infectious disease have been given within the definition.</a:t>
            </a:r>
          </a:p>
          <a:p>
            <a:endParaRPr lang="en-US" baseline="0" dirty="0"/>
          </a:p>
          <a:p>
            <a:r>
              <a:rPr lang="en-US" baseline="0" dirty="0" smtClean="0"/>
              <a:t>Note that the </a:t>
            </a:r>
            <a:r>
              <a:rPr lang="en-US" baseline="0" dirty="0"/>
              <a:t>acute disease must be present within the past 6 months. </a:t>
            </a:r>
            <a:endParaRPr lang="en-US" baseline="0" dirty="0" smtClean="0"/>
          </a:p>
          <a:p>
            <a:endParaRPr lang="en-US" baseline="0" dirty="0" smtClean="0"/>
          </a:p>
          <a:p>
            <a:pPr defTabSz="915678">
              <a:defRPr/>
            </a:pPr>
            <a:r>
              <a:rPr lang="en-US" dirty="0">
                <a:solidFill>
                  <a:prstClr val="black"/>
                </a:solidFill>
              </a:rPr>
              <a:t>When documenting an acute infectious disease, you will include the diagnosis, the dates of each occurrence and name of the physician treating the condition.</a:t>
            </a:r>
          </a:p>
          <a:p>
            <a:pPr defTabSz="915678">
              <a:defRPr/>
            </a:pPr>
            <a:endParaRPr lang="en-US" dirty="0">
              <a:solidFill>
                <a:prstClr val="black"/>
              </a:solidFill>
            </a:endParaRPr>
          </a:p>
          <a:p>
            <a:pPr defTabSz="915678">
              <a:defRPr/>
            </a:pPr>
            <a:r>
              <a:rPr lang="en-US" dirty="0">
                <a:solidFill>
                  <a:prstClr val="black"/>
                </a:solidFill>
              </a:rPr>
              <a:t>For example, if you are seeing a client today that tells you they’ve had bronchitis three times within the last six months, you would document bronchitis, February, April, June and the name of the physician.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8</a:t>
            </a:fld>
            <a:endParaRPr lang="en-US" dirty="0"/>
          </a:p>
        </p:txBody>
      </p:sp>
    </p:spTree>
    <p:extLst>
      <p:ext uri="{BB962C8B-B14F-4D97-AF65-F5344CB8AC3E}">
        <p14:creationId xmlns:p14="http://schemas.microsoft.com/office/powerpoint/2010/main" val="111457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Shown here is the definition for</a:t>
            </a:r>
            <a:r>
              <a:rPr lang="en-US" b="0" baseline="0" dirty="0"/>
              <a:t> chronic </a:t>
            </a:r>
            <a:r>
              <a:rPr lang="en-US" b="0" baseline="0" dirty="0" smtClean="0"/>
              <a:t>infectious disease. Chronic infectious diseases are conditions likely lasting a lifetime and require long-term management of symptoms.  Some examples have been included within the definition.  </a:t>
            </a:r>
            <a:r>
              <a:rPr lang="en-US" dirty="0" smtClean="0">
                <a:solidFill>
                  <a:prstClr val="black"/>
                </a:solidFill>
              </a:rPr>
              <a:t>When </a:t>
            </a:r>
            <a:r>
              <a:rPr lang="en-US" dirty="0">
                <a:solidFill>
                  <a:prstClr val="black"/>
                </a:solidFill>
              </a:rPr>
              <a:t>documenting a chronic infectious disease, you will include the diagnosis and the name of the physician treating the condition.</a:t>
            </a:r>
          </a:p>
          <a:p>
            <a:pPr defTabSz="915678">
              <a:defRPr/>
            </a:pPr>
            <a:endParaRPr lang="en-US" dirty="0">
              <a:solidFill>
                <a:prstClr val="black"/>
              </a:solidFill>
            </a:endParaRPr>
          </a:p>
          <a:p>
            <a:pPr defTabSz="915678">
              <a:defRPr/>
            </a:pPr>
            <a:r>
              <a:rPr lang="en-US" dirty="0">
                <a:solidFill>
                  <a:prstClr val="black"/>
                </a:solidFill>
              </a:rPr>
              <a:t>Remember that if you are documenting HIV/AIDS positive status, you only write “see medical record</a:t>
            </a:r>
            <a:r>
              <a:rPr lang="en-US" dirty="0" smtClean="0">
                <a:solidFill>
                  <a:prstClr val="black"/>
                </a:solidFill>
              </a:rPr>
              <a:t>”.</a:t>
            </a:r>
          </a:p>
          <a:p>
            <a:pPr defTabSz="915678">
              <a:defRPr/>
            </a:pPr>
            <a:endParaRPr lang="en-US" dirty="0"/>
          </a:p>
          <a:p>
            <a:pPr defTabSz="915678">
              <a:defRPr/>
            </a:pPr>
            <a:r>
              <a:rPr lang="en-US" dirty="0"/>
              <a:t>Both chronic and acute infectious diseases can lead to: 1) poor appetite, 2) problems</a:t>
            </a:r>
            <a:r>
              <a:rPr lang="en-US" baseline="0" dirty="0"/>
              <a:t> with absorbing nutrients,</a:t>
            </a:r>
            <a:r>
              <a:rPr lang="en-US" dirty="0"/>
              <a:t> 3) enhanced nutrient breakdown, and/or 4) rapid nutrient loss, depending on the participant’s nutritional state before becoming infected and the participant’s diet during the improvement period.</a:t>
            </a:r>
          </a:p>
          <a:p>
            <a:endParaRPr lang="en-US" dirty="0"/>
          </a:p>
          <a:p>
            <a:r>
              <a:rPr lang="en-US" dirty="0" smtClean="0"/>
              <a:t>Counseling tips include</a:t>
            </a:r>
            <a:r>
              <a:rPr lang="en-US" baseline="0" dirty="0" smtClean="0"/>
              <a:t> e</a:t>
            </a:r>
            <a:r>
              <a:rPr lang="en-US" dirty="0" smtClean="0"/>
              <a:t>ncouraging </a:t>
            </a:r>
            <a:r>
              <a:rPr lang="en-US" dirty="0"/>
              <a:t>adequate calorie </a:t>
            </a:r>
            <a:r>
              <a:rPr lang="en-US" dirty="0" smtClean="0"/>
              <a:t>intake,</a:t>
            </a:r>
            <a:r>
              <a:rPr lang="en-US" baseline="0" dirty="0" smtClean="0"/>
              <a:t> r</a:t>
            </a:r>
            <a:r>
              <a:rPr lang="en-US" dirty="0" smtClean="0"/>
              <a:t>ecommending </a:t>
            </a:r>
            <a:r>
              <a:rPr lang="en-US" dirty="0"/>
              <a:t>the </a:t>
            </a:r>
            <a:r>
              <a:rPr lang="en-US" i="1" dirty="0"/>
              <a:t>Dietary Guidelines </a:t>
            </a:r>
            <a:r>
              <a:rPr lang="en-US" dirty="0"/>
              <a:t>to ensure healthy eating </a:t>
            </a:r>
            <a:r>
              <a:rPr lang="en-US" dirty="0" smtClean="0"/>
              <a:t>patterns</a:t>
            </a:r>
            <a:r>
              <a:rPr lang="en-US" i="1" dirty="0" smtClean="0"/>
              <a:t>,</a:t>
            </a:r>
            <a:r>
              <a:rPr lang="en-US" i="1" baseline="0" dirty="0" smtClean="0"/>
              <a:t> </a:t>
            </a:r>
            <a:r>
              <a:rPr lang="en-US" i="0" baseline="0" dirty="0" smtClean="0"/>
              <a:t>p</a:t>
            </a:r>
            <a:r>
              <a:rPr lang="en-US" dirty="0" smtClean="0"/>
              <a:t>roviding </a:t>
            </a:r>
            <a:r>
              <a:rPr lang="en-US" dirty="0"/>
              <a:t>suggestions to address poor </a:t>
            </a:r>
            <a:r>
              <a:rPr lang="en-US" dirty="0" smtClean="0"/>
              <a:t>appetite,</a:t>
            </a:r>
            <a:r>
              <a:rPr lang="en-US" baseline="0" dirty="0" smtClean="0"/>
              <a:t> p</a:t>
            </a:r>
            <a:r>
              <a:rPr lang="en-US" dirty="0" smtClean="0"/>
              <a:t>roviding </a:t>
            </a:r>
            <a:r>
              <a:rPr lang="en-US" dirty="0"/>
              <a:t>education on safe food handling and storage practices. </a:t>
            </a:r>
          </a:p>
          <a:p>
            <a:endParaRPr lang="en-US" dirty="0"/>
          </a:p>
          <a:p>
            <a:r>
              <a:rPr lang="en-US" dirty="0"/>
              <a:t>WIC can improve the management of acute and chronic infectious diseases through providing WIC foods, nutrition education, counseling, and referrals to community resources that provide support in the long-term management of chronic infectious diseases. </a:t>
            </a:r>
          </a:p>
          <a:p>
            <a:r>
              <a:rPr lang="en-US" dirty="0"/>
              <a:t>	</a:t>
            </a:r>
          </a:p>
          <a:p>
            <a:pPr defTabSz="915678">
              <a:defRPr/>
            </a:pPr>
            <a:endParaRPr lang="en-US" dirty="0"/>
          </a:p>
          <a:p>
            <a:endParaRPr lang="en-US" dirty="0"/>
          </a:p>
        </p:txBody>
      </p:sp>
      <p:sp>
        <p:nvSpPr>
          <p:cNvPr id="4" name="Slide Number Placeholder 3"/>
          <p:cNvSpPr>
            <a:spLocks noGrp="1"/>
          </p:cNvSpPr>
          <p:nvPr>
            <p:ph type="sldNum" sz="quarter" idx="10"/>
          </p:nvPr>
        </p:nvSpPr>
        <p:spPr/>
        <p:txBody>
          <a:bodyPr/>
          <a:lstStyle/>
          <a:p>
            <a:fld id="{B1562E62-D9E3-4317-9F60-4E7834183AE6}" type="slidenum">
              <a:rPr lang="en-US" smtClean="0"/>
              <a:t>9</a:t>
            </a:fld>
            <a:endParaRPr lang="en-US" dirty="0"/>
          </a:p>
        </p:txBody>
      </p:sp>
    </p:spTree>
    <p:extLst>
      <p:ext uri="{BB962C8B-B14F-4D97-AF65-F5344CB8AC3E}">
        <p14:creationId xmlns:p14="http://schemas.microsoft.com/office/powerpoint/2010/main" val="601064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6633FFD-5462-40D5-8EF3-F6134884CBE5}" type="datetime1">
              <a:rPr lang="en-US" smtClean="0"/>
              <a:t>7/26/2017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AB97C2D-5269-4274-AE62-7CEB8DAE5E88}" type="datetime1">
              <a:rPr lang="en-US" smtClean="0"/>
              <a:t>7/26/2017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FD2A350-37D1-4162-BA2E-06BA6344F04F}" type="datetime1">
              <a:rPr lang="en-US" smtClean="0"/>
              <a:t>7/26/2017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218633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2D0D024-F00F-4CF0-A1E5-070E32979C5B}" type="datetime1">
              <a:rPr lang="en-US" smtClean="0"/>
              <a:t>7/26/2017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5C2680B-FCDE-49E8-968B-BD3E53D390E9}" type="datetime1">
              <a:rPr lang="en-US" smtClean="0"/>
              <a:t>7/26/2017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B096156-2B5A-46B6-9796-CC14750A4E64}" type="datetime1">
              <a:rPr lang="en-US" smtClean="0"/>
              <a:t>7/26/2017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F2AC8988-F474-42F8-9A80-2FCA89034551}" type="datetime1">
              <a:rPr lang="en-US" smtClean="0"/>
              <a:t>7/26/2017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618DFB5-F5CF-4457-AAFC-6E6DFDD18441}" type="datetime1">
              <a:rPr lang="en-US" smtClean="0"/>
              <a:t>7/26/2017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2B4243-E798-459E-9F6D-478D1E5F1954}" type="datetime1">
              <a:rPr lang="en-US" smtClean="0"/>
              <a:t>7/26/2017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EE01FE4-2A67-47F8-9031-05CD17CABFEC}" type="datetime1">
              <a:rPr lang="en-US" smtClean="0"/>
              <a:t>7/26/2017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688A64C-FEC1-4E77-AF57-7849DA6422D1}" type="datetime1">
              <a:rPr lang="en-US" smtClean="0"/>
              <a:t>7/26/2017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9B6D049-D9F2-4C96-8036-8F43A0B9DED9}" type="datetime1">
              <a:rPr lang="en-US" smtClean="0"/>
              <a:t>7/26/2017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dirty="0"/>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Lst>
  <p:hf sldNum="0"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Angela.Bradford@dph.ga.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2800" b="1" dirty="0">
                <a:solidFill>
                  <a:schemeClr val="tx1">
                    <a:lumMod val="65000"/>
                    <a:lumOff val="35000"/>
                  </a:schemeClr>
                </a:solidFill>
                <a:latin typeface="Segoe UI" pitchFamily="34" charset="0"/>
                <a:cs typeface="Segoe UI" pitchFamily="34" charset="0"/>
              </a:rPr>
              <a:t>WIC Nutrition Risk Criteria Training</a:t>
            </a:r>
          </a:p>
        </p:txBody>
      </p:sp>
      <p:sp>
        <p:nvSpPr>
          <p:cNvPr id="5" name="Rectangle 90"/>
          <p:cNvSpPr>
            <a:spLocks noChangeArrowheads="1"/>
          </p:cNvSpPr>
          <p:nvPr/>
        </p:nvSpPr>
        <p:spPr bwMode="auto">
          <a:xfrm>
            <a:off x="1828800" y="3733800"/>
            <a:ext cx="6477000" cy="1162686"/>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r>
              <a:rPr lang="en-US" sz="2000" dirty="0" smtClean="0">
                <a:solidFill>
                  <a:schemeClr val="tx1">
                    <a:lumMod val="65000"/>
                    <a:lumOff val="35000"/>
                  </a:schemeClr>
                </a:solidFill>
                <a:latin typeface="Segoe UI" pitchFamily="34" charset="0"/>
                <a:cs typeface="Segoe UI" pitchFamily="34" charset="0"/>
              </a:rPr>
              <a:t>Georgia </a:t>
            </a:r>
            <a:r>
              <a:rPr lang="en-US" sz="2000" dirty="0">
                <a:solidFill>
                  <a:schemeClr val="tx1">
                    <a:lumMod val="65000"/>
                    <a:lumOff val="35000"/>
                  </a:schemeClr>
                </a:solidFill>
                <a:latin typeface="Segoe UI" pitchFamily="34" charset="0"/>
                <a:cs typeface="Segoe UI" pitchFamily="34" charset="0"/>
              </a:rPr>
              <a:t>WIC Staff</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 		Angela Bradford, RD, CSR, LD</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 			July 26, 2017</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8005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82" y="228600"/>
            <a:ext cx="8609012" cy="689768"/>
          </a:xfrm>
        </p:spPr>
        <p:txBody>
          <a:bodyPr>
            <a:normAutofit fontScale="90000"/>
          </a:bodyPr>
          <a:lstStyle/>
          <a:p>
            <a:r>
              <a:rPr lang="en-US" dirty="0"/>
              <a:t>Risk 352</a:t>
            </a:r>
            <a:br>
              <a:rPr lang="en-US" dirty="0"/>
            </a:br>
            <a:r>
              <a:rPr lang="en-US" dirty="0"/>
              <a:t>Infectious Diseases (cont.)</a:t>
            </a:r>
          </a:p>
        </p:txBody>
      </p:sp>
      <p:sp>
        <p:nvSpPr>
          <p:cNvPr id="9" name="Text Placeholder 8"/>
          <p:cNvSpPr>
            <a:spLocks noGrp="1"/>
          </p:cNvSpPr>
          <p:nvPr>
            <p:ph type="body" idx="1"/>
          </p:nvPr>
        </p:nvSpPr>
        <p:spPr/>
        <p:txBody>
          <a:bodyPr>
            <a:normAutofit/>
          </a:bodyPr>
          <a:lstStyle/>
          <a:p>
            <a:r>
              <a:rPr lang="en-US" sz="2200" dirty="0"/>
              <a:t>Old Definition</a:t>
            </a:r>
          </a:p>
        </p:txBody>
      </p:sp>
      <p:sp>
        <p:nvSpPr>
          <p:cNvPr id="10" name="Content Placeholder 9"/>
          <p:cNvSpPr>
            <a:spLocks noGrp="1"/>
          </p:cNvSpPr>
          <p:nvPr>
            <p:ph sz="half" idx="2"/>
          </p:nvPr>
        </p:nvSpPr>
        <p:spPr/>
        <p:txBody>
          <a:bodyPr/>
          <a:lstStyle/>
          <a:p>
            <a:r>
              <a:rPr lang="en-US" sz="2000" u="sng" dirty="0" smtClean="0"/>
              <a:t>All categories</a:t>
            </a:r>
            <a:r>
              <a:rPr lang="en-US" sz="2000" dirty="0" smtClean="0"/>
              <a:t>: A disease caused by growth of pathogenic microorganisms in the body severe enough to affect nutritional status.</a:t>
            </a:r>
          </a:p>
          <a:p>
            <a:endParaRPr lang="en-US" dirty="0"/>
          </a:p>
        </p:txBody>
      </p:sp>
      <p:sp>
        <p:nvSpPr>
          <p:cNvPr id="11" name="Text Placeholder 10"/>
          <p:cNvSpPr>
            <a:spLocks noGrp="1"/>
          </p:cNvSpPr>
          <p:nvPr>
            <p:ph type="body" sz="quarter" idx="3"/>
          </p:nvPr>
        </p:nvSpPr>
        <p:spPr/>
        <p:txBody>
          <a:bodyPr/>
          <a:lstStyle/>
          <a:p>
            <a:r>
              <a:rPr lang="en-US" dirty="0"/>
              <a:t>New Definition</a:t>
            </a:r>
          </a:p>
        </p:txBody>
      </p:sp>
      <p:sp>
        <p:nvSpPr>
          <p:cNvPr id="12" name="Content Placeholder 11"/>
          <p:cNvSpPr>
            <a:spLocks noGrp="1"/>
          </p:cNvSpPr>
          <p:nvPr>
            <p:ph sz="quarter" idx="4"/>
          </p:nvPr>
        </p:nvSpPr>
        <p:spPr/>
        <p:txBody>
          <a:bodyPr>
            <a:normAutofit/>
          </a:bodyPr>
          <a:lstStyle/>
          <a:p>
            <a:r>
              <a:rPr lang="en-US" sz="2000" u="sng" dirty="0" smtClean="0"/>
              <a:t>All </a:t>
            </a:r>
            <a:r>
              <a:rPr lang="en-US" sz="2000" u="sng" dirty="0"/>
              <a:t>c</a:t>
            </a:r>
            <a:r>
              <a:rPr lang="en-US" sz="2000" u="sng" dirty="0" smtClean="0"/>
              <a:t>ategories:</a:t>
            </a:r>
          </a:p>
          <a:p>
            <a:pPr marL="457200" lvl="1" indent="0">
              <a:buNone/>
            </a:pPr>
            <a:r>
              <a:rPr lang="en-US" dirty="0" smtClean="0"/>
              <a:t>Acute Infectious Diseases - A disease which is characterized by a single or repeated episode of relatively rapid onset and short duration.</a:t>
            </a:r>
          </a:p>
          <a:p>
            <a:pPr marL="457200" lvl="1" indent="0">
              <a:buNone/>
            </a:pPr>
            <a:endParaRPr lang="en-US" dirty="0" smtClean="0"/>
          </a:p>
          <a:p>
            <a:pPr marL="457200" lvl="1" indent="0">
              <a:buNone/>
            </a:pPr>
            <a:r>
              <a:rPr lang="en-US" dirty="0"/>
              <a:t>Chronic Infectious </a:t>
            </a:r>
            <a:r>
              <a:rPr lang="en-US" dirty="0" smtClean="0"/>
              <a:t>Diseases- Conditions </a:t>
            </a:r>
            <a:r>
              <a:rPr lang="en-US" dirty="0"/>
              <a:t>likely lasting a lifetime and require long-term management of symptoms.</a:t>
            </a:r>
          </a:p>
        </p:txBody>
      </p:sp>
    </p:spTree>
    <p:extLst>
      <p:ext uri="{BB962C8B-B14F-4D97-AF65-F5344CB8AC3E}">
        <p14:creationId xmlns:p14="http://schemas.microsoft.com/office/powerpoint/2010/main" val="217509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normAutofit fontScale="90000"/>
          </a:bodyPr>
          <a:lstStyle/>
          <a:p>
            <a:r>
              <a:rPr lang="en-US" dirty="0"/>
              <a:t>Risk 601 </a:t>
            </a:r>
            <a:br>
              <a:rPr lang="en-US" dirty="0"/>
            </a:br>
            <a:r>
              <a:rPr lang="en-US" dirty="0"/>
              <a:t>Breastfeeding Mother</a:t>
            </a:r>
            <a:r>
              <a:rPr lang="en-US" b="1" dirty="0"/>
              <a:t> </a:t>
            </a:r>
            <a:r>
              <a:rPr lang="en-US" dirty="0"/>
              <a:t>of An Infant At Nutritional Risk</a:t>
            </a:r>
          </a:p>
        </p:txBody>
      </p:sp>
      <p:sp>
        <p:nvSpPr>
          <p:cNvPr id="3" name="Content Placeholder 2"/>
          <p:cNvSpPr>
            <a:spLocks noGrp="1"/>
          </p:cNvSpPr>
          <p:nvPr>
            <p:ph sz="half" idx="1"/>
          </p:nvPr>
        </p:nvSpPr>
        <p:spPr/>
        <p:txBody>
          <a:bodyPr>
            <a:normAutofit/>
          </a:bodyPr>
          <a:lstStyle/>
          <a:p>
            <a:pPr marL="457200" lvl="1" indent="0">
              <a:buNone/>
            </a:pPr>
            <a:endParaRPr lang="en-US" sz="2000" b="1" dirty="0"/>
          </a:p>
          <a:p>
            <a:pPr marL="457200" lvl="1" indent="0">
              <a:buNone/>
            </a:pPr>
            <a:r>
              <a:rPr lang="en-US" b="1" dirty="0"/>
              <a:t>Definition:</a:t>
            </a:r>
            <a:endParaRPr lang="en-US" dirty="0"/>
          </a:p>
          <a:p>
            <a:pPr marL="457200" lvl="1" indent="0">
              <a:buNone/>
            </a:pPr>
            <a:r>
              <a:rPr lang="en-US" dirty="0"/>
              <a:t>A breastfeeding woman whose breastfed infant has been determined to be at nutritional risk.</a:t>
            </a:r>
          </a:p>
          <a:p>
            <a:pPr marL="457200" lvl="1" indent="0">
              <a:buNone/>
            </a:pPr>
            <a:endParaRPr lang="en-US" b="1" dirty="0">
              <a:solidFill>
                <a:prstClr val="black"/>
              </a:solidFill>
            </a:endParaRPr>
          </a:p>
          <a:p>
            <a:pPr marL="457200" lvl="1" indent="0">
              <a:buNone/>
            </a:pPr>
            <a:r>
              <a:rPr lang="en-US" b="1" dirty="0">
                <a:solidFill>
                  <a:prstClr val="black"/>
                </a:solidFill>
              </a:rPr>
              <a:t>What to Document: </a:t>
            </a:r>
            <a:endParaRPr lang="en-US" dirty="0"/>
          </a:p>
          <a:p>
            <a:pPr marL="457200" lvl="1" indent="0">
              <a:buNone/>
            </a:pPr>
            <a:r>
              <a:rPr lang="en-US" dirty="0"/>
              <a:t>Document infant’s risks on mother’s WIC Assessment/Certification Form</a:t>
            </a:r>
            <a:r>
              <a:rPr lang="en-US" sz="2000" dirty="0"/>
              <a:t>.</a:t>
            </a:r>
          </a:p>
        </p:txBody>
      </p:sp>
    </p:spTree>
    <p:extLst>
      <p:ext uri="{BB962C8B-B14F-4D97-AF65-F5344CB8AC3E}">
        <p14:creationId xmlns:p14="http://schemas.microsoft.com/office/powerpoint/2010/main" val="4036318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09600"/>
          </a:xfrm>
        </p:spPr>
        <p:txBody>
          <a:bodyPr>
            <a:normAutofit fontScale="90000"/>
          </a:bodyPr>
          <a:lstStyle/>
          <a:p>
            <a:r>
              <a:rPr lang="en-US" dirty="0"/>
              <a:t>Risk 135</a:t>
            </a:r>
            <a:br>
              <a:rPr lang="en-US" dirty="0"/>
            </a:br>
            <a:r>
              <a:rPr lang="en-US" dirty="0"/>
              <a:t>Slowed/Faltering Growth</a:t>
            </a:r>
          </a:p>
        </p:txBody>
      </p:sp>
      <p:sp>
        <p:nvSpPr>
          <p:cNvPr id="3" name="Content Placeholder 2"/>
          <p:cNvSpPr>
            <a:spLocks noGrp="1"/>
          </p:cNvSpPr>
          <p:nvPr>
            <p:ph sz="half" idx="1"/>
          </p:nvPr>
        </p:nvSpPr>
        <p:spPr>
          <a:xfrm>
            <a:off x="495300" y="1905000"/>
            <a:ext cx="8153400" cy="4191000"/>
          </a:xfrm>
        </p:spPr>
        <p:txBody>
          <a:bodyPr>
            <a:normAutofit/>
          </a:bodyPr>
          <a:lstStyle/>
          <a:p>
            <a:pPr marL="457200" lvl="1" indent="0">
              <a:buNone/>
            </a:pPr>
            <a:r>
              <a:rPr lang="en-US" b="1" dirty="0"/>
              <a:t>Definition:</a:t>
            </a:r>
            <a:endParaRPr lang="en-US" dirty="0"/>
          </a:p>
          <a:p>
            <a:pPr marL="457200" lvl="1" indent="0">
              <a:buNone/>
            </a:pPr>
            <a:r>
              <a:rPr lang="en-US" dirty="0"/>
              <a:t>Infants birth to two (2) weeks of age with weight loss after birth of ≥ 7% birth weight.</a:t>
            </a:r>
          </a:p>
          <a:p>
            <a:pPr marL="457200" lvl="1" indent="0">
              <a:buNone/>
            </a:pPr>
            <a:endParaRPr lang="en-US" dirty="0"/>
          </a:p>
          <a:p>
            <a:pPr marL="457200" lvl="1" indent="0">
              <a:buNone/>
            </a:pPr>
            <a:r>
              <a:rPr lang="en-US" dirty="0"/>
              <a:t>Infants two (2) weeks of age to six (6) months of age with any weight loss. Use two separate weight measurements taken at least eight weeks apart.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2763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r>
              <a:rPr lang="en-US" dirty="0"/>
              <a:t>Risk 135 </a:t>
            </a:r>
            <a:br>
              <a:rPr lang="en-US" dirty="0"/>
            </a:br>
            <a:r>
              <a:rPr lang="en-US" dirty="0"/>
              <a:t>Slowed/Faltering Growth (cont.)</a:t>
            </a:r>
          </a:p>
        </p:txBody>
      </p:sp>
      <p:sp>
        <p:nvSpPr>
          <p:cNvPr id="3" name="Content Placeholder 2"/>
          <p:cNvSpPr>
            <a:spLocks noGrp="1"/>
          </p:cNvSpPr>
          <p:nvPr>
            <p:ph sz="half" idx="1"/>
          </p:nvPr>
        </p:nvSpPr>
        <p:spPr>
          <a:xfrm>
            <a:off x="457200" y="1828800"/>
            <a:ext cx="8229600" cy="4419600"/>
          </a:xfrm>
        </p:spPr>
        <p:txBody>
          <a:bodyPr>
            <a:normAutofit/>
          </a:bodyPr>
          <a:lstStyle/>
          <a:p>
            <a:pPr marL="457200" lvl="1" indent="0">
              <a:buNone/>
            </a:pPr>
            <a:r>
              <a:rPr lang="en-US" b="1" dirty="0"/>
              <a:t>Justification:</a:t>
            </a:r>
          </a:p>
          <a:p>
            <a:pPr marL="457200" lvl="1" indent="0">
              <a:buNone/>
            </a:pPr>
            <a:r>
              <a:rPr lang="en-US" dirty="0"/>
              <a:t>Growth faltering is defined as a growth rate below what is appropriate for an infant’s age and sex.</a:t>
            </a:r>
          </a:p>
          <a:p>
            <a:pPr marL="457200" lvl="1" indent="0">
              <a:buNone/>
            </a:pPr>
            <a:endParaRPr lang="en-US" dirty="0"/>
          </a:p>
          <a:p>
            <a:pPr marL="457200" lvl="1" indent="0">
              <a:buNone/>
            </a:pPr>
            <a:r>
              <a:rPr lang="en-US" dirty="0"/>
              <a:t>Infant weight loss in the early postpartum period is normal, and nearly universal, but the amount of weight loss varies.</a:t>
            </a:r>
          </a:p>
          <a:p>
            <a:pPr marL="457200" lvl="1" indent="0">
              <a:buNone/>
            </a:pPr>
            <a:endParaRPr lang="en-US" dirty="0"/>
          </a:p>
          <a:p>
            <a:pPr marL="457200" lvl="1" indent="0">
              <a:buNone/>
            </a:pPr>
            <a:r>
              <a:rPr lang="en-US" dirty="0"/>
              <a:t>However, healthy infants are expected to regain their birth weight within eight (8) – ten (10) days after birth. </a:t>
            </a:r>
          </a:p>
        </p:txBody>
      </p:sp>
    </p:spTree>
    <p:extLst>
      <p:ext uri="{BB962C8B-B14F-4D97-AF65-F5344CB8AC3E}">
        <p14:creationId xmlns:p14="http://schemas.microsoft.com/office/powerpoint/2010/main" val="274745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fontScale="90000"/>
          </a:bodyPr>
          <a:lstStyle/>
          <a:p>
            <a:r>
              <a:rPr lang="en-US" dirty="0"/>
              <a:t>Risk 135 </a:t>
            </a:r>
            <a:br>
              <a:rPr lang="en-US" dirty="0"/>
            </a:br>
            <a:r>
              <a:rPr lang="en-US" dirty="0"/>
              <a:t>Slowed/Faltering Growth (cont.)</a:t>
            </a:r>
          </a:p>
        </p:txBody>
      </p:sp>
      <p:sp>
        <p:nvSpPr>
          <p:cNvPr id="3" name="Content Placeholder 2"/>
          <p:cNvSpPr>
            <a:spLocks noGrp="1"/>
          </p:cNvSpPr>
          <p:nvPr>
            <p:ph sz="half" idx="1"/>
          </p:nvPr>
        </p:nvSpPr>
        <p:spPr>
          <a:xfrm>
            <a:off x="457200" y="1905000"/>
            <a:ext cx="8229600" cy="4419600"/>
          </a:xfrm>
        </p:spPr>
        <p:txBody>
          <a:bodyPr>
            <a:normAutofit lnSpcReduction="10000"/>
          </a:bodyPr>
          <a:lstStyle/>
          <a:p>
            <a:pPr marL="457200" lvl="1" indent="0">
              <a:buNone/>
            </a:pPr>
            <a:r>
              <a:rPr lang="en-US" b="1" dirty="0"/>
              <a:t>Justification:</a:t>
            </a:r>
          </a:p>
          <a:p>
            <a:pPr marL="457200" lvl="1" indent="0">
              <a:buNone/>
            </a:pPr>
            <a:r>
              <a:rPr lang="en-US" dirty="0"/>
              <a:t>Weight loss is not expected beyond the first two (2) weeks of life.</a:t>
            </a:r>
          </a:p>
          <a:p>
            <a:pPr marL="457200" lvl="1" indent="0">
              <a:buNone/>
            </a:pPr>
            <a:endParaRPr lang="en-US" dirty="0"/>
          </a:p>
          <a:p>
            <a:pPr marL="457200" lvl="1" indent="0">
              <a:buNone/>
            </a:pPr>
            <a:r>
              <a:rPr lang="en-US" dirty="0"/>
              <a:t>No single measurement on its own is adequate for identifying faltering growth.</a:t>
            </a:r>
          </a:p>
          <a:p>
            <a:pPr marL="457200" lvl="1" indent="0">
              <a:buNone/>
            </a:pPr>
            <a:endParaRPr lang="en-US" dirty="0"/>
          </a:p>
          <a:p>
            <a:pPr marL="457200" lvl="1" indent="0">
              <a:buNone/>
            </a:pPr>
            <a:r>
              <a:rPr lang="en-US" dirty="0"/>
              <a:t>For infants two (2) weeks to six (6) months of age, growth faltering is a reflection of two (2) weight measures, eight (8) weeks </a:t>
            </a:r>
            <a:r>
              <a:rPr lang="en-US" dirty="0" smtClean="0"/>
              <a:t>(two </a:t>
            </a:r>
            <a:r>
              <a:rPr lang="en-US" dirty="0"/>
              <a:t>(2) months) apart, to assess a growth change.</a:t>
            </a:r>
          </a:p>
        </p:txBody>
      </p:sp>
    </p:spTree>
    <p:extLst>
      <p:ext uri="{BB962C8B-B14F-4D97-AF65-F5344CB8AC3E}">
        <p14:creationId xmlns:p14="http://schemas.microsoft.com/office/powerpoint/2010/main" val="2308548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483524"/>
          </a:xfrm>
        </p:spPr>
        <p:txBody>
          <a:bodyPr>
            <a:normAutofit fontScale="90000"/>
          </a:bodyPr>
          <a:lstStyle/>
          <a:p>
            <a:r>
              <a:rPr lang="en-US" dirty="0"/>
              <a:t>Risk 135 </a:t>
            </a:r>
            <a:br>
              <a:rPr lang="en-US" dirty="0"/>
            </a:br>
            <a:r>
              <a:rPr lang="en-US" dirty="0"/>
              <a:t>Slowed/Faltering Growth (cont.)</a:t>
            </a:r>
          </a:p>
        </p:txBody>
      </p:sp>
      <p:sp>
        <p:nvSpPr>
          <p:cNvPr id="3" name="Content Placeholder 2"/>
          <p:cNvSpPr>
            <a:spLocks noGrp="1"/>
          </p:cNvSpPr>
          <p:nvPr>
            <p:ph sz="half" idx="1"/>
          </p:nvPr>
        </p:nvSpPr>
        <p:spPr>
          <a:xfrm>
            <a:off x="457200" y="1752600"/>
            <a:ext cx="8229600" cy="4525963"/>
          </a:xfrm>
        </p:spPr>
        <p:txBody>
          <a:bodyPr>
            <a:normAutofit lnSpcReduction="10000"/>
          </a:bodyPr>
          <a:lstStyle/>
          <a:p>
            <a:pPr marL="457200" lvl="1" indent="0">
              <a:buNone/>
            </a:pPr>
            <a:r>
              <a:rPr lang="en-US" sz="2400" dirty="0"/>
              <a:t>A three (3) - step approach should be considered for evaluation of infants with suspected abnormal growth: </a:t>
            </a:r>
          </a:p>
          <a:p>
            <a:pPr marL="457200" lvl="1" indent="0">
              <a:buNone/>
            </a:pPr>
            <a:endParaRPr lang="en-US" dirty="0"/>
          </a:p>
          <a:p>
            <a:pPr lvl="1">
              <a:buFont typeface="Arial" panose="020B0604020202020204" pitchFamily="34" charset="0"/>
              <a:buChar char="•"/>
            </a:pPr>
            <a:r>
              <a:rPr lang="en-US" sz="2400" dirty="0"/>
              <a:t>First, measurements should be checked for accuracy. </a:t>
            </a:r>
          </a:p>
          <a:p>
            <a:pPr lvl="1">
              <a:buFont typeface="Arial" panose="020B0604020202020204" pitchFamily="34" charset="0"/>
              <a:buChar char="•"/>
            </a:pPr>
            <a:endParaRPr lang="en-US" dirty="0"/>
          </a:p>
          <a:p>
            <a:pPr lvl="1">
              <a:buFont typeface="Arial" panose="020B0604020202020204" pitchFamily="34" charset="0"/>
              <a:buChar char="•"/>
            </a:pPr>
            <a:r>
              <a:rPr lang="en-US" sz="2400" dirty="0"/>
              <a:t>Second, feeding problems, improper formula preparation, etc. should be assessed to determine if calorie intake is inadequate for growth and development. </a:t>
            </a:r>
          </a:p>
          <a:p>
            <a:pPr lvl="1">
              <a:buFont typeface="Arial" panose="020B0604020202020204" pitchFamily="34" charset="0"/>
              <a:buChar char="•"/>
            </a:pPr>
            <a:endParaRPr lang="en-US" dirty="0"/>
          </a:p>
          <a:p>
            <a:pPr lvl="1">
              <a:buFont typeface="Arial" panose="020B0604020202020204" pitchFamily="34" charset="0"/>
              <a:buChar char="•"/>
            </a:pPr>
            <a:r>
              <a:rPr lang="en-US" sz="2400" dirty="0"/>
              <a:t>Third, the infant should be assessed for other medical conditions or developmental delay. </a:t>
            </a:r>
          </a:p>
        </p:txBody>
      </p:sp>
    </p:spTree>
    <p:extLst>
      <p:ext uri="{BB962C8B-B14F-4D97-AF65-F5344CB8AC3E}">
        <p14:creationId xmlns:p14="http://schemas.microsoft.com/office/powerpoint/2010/main" val="411586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r>
              <a:rPr lang="en-US" dirty="0"/>
              <a:t>Risk 135 </a:t>
            </a:r>
            <a:br>
              <a:rPr lang="en-US" dirty="0"/>
            </a:br>
            <a:r>
              <a:rPr lang="en-US" dirty="0"/>
              <a:t>Slowed/Faltering Growth (cont.)</a:t>
            </a:r>
          </a:p>
        </p:txBody>
      </p:sp>
      <p:sp>
        <p:nvSpPr>
          <p:cNvPr id="3" name="Content Placeholder 2"/>
          <p:cNvSpPr>
            <a:spLocks noGrp="1"/>
          </p:cNvSpPr>
          <p:nvPr>
            <p:ph sz="half" idx="1"/>
          </p:nvPr>
        </p:nvSpPr>
        <p:spPr>
          <a:xfrm>
            <a:off x="457200" y="1752600"/>
            <a:ext cx="8229600" cy="4525963"/>
          </a:xfrm>
        </p:spPr>
        <p:txBody>
          <a:bodyPr>
            <a:normAutofit/>
          </a:bodyPr>
          <a:lstStyle/>
          <a:p>
            <a:pPr marL="457200" lvl="1" indent="0">
              <a:buNone/>
            </a:pPr>
            <a:r>
              <a:rPr lang="en-US" b="1" dirty="0"/>
              <a:t>This risk does not include children &gt;6 months of age: </a:t>
            </a:r>
          </a:p>
          <a:p>
            <a:pPr marL="457200" lvl="1" indent="0">
              <a:buNone/>
            </a:pPr>
            <a:endParaRPr lang="en-US" b="1" dirty="0"/>
          </a:p>
          <a:p>
            <a:pPr lvl="1">
              <a:buFont typeface="Arial" panose="020B0604020202020204" pitchFamily="34" charset="0"/>
              <a:buChar char="•"/>
            </a:pPr>
            <a:r>
              <a:rPr lang="en-US" dirty="0"/>
              <a:t>The literature does not support identification of slowed or faltering growth based on weight measurements alone for children older than six (6) months old. </a:t>
            </a:r>
          </a:p>
          <a:p>
            <a:pPr lvl="1">
              <a:buFont typeface="Arial" panose="020B0604020202020204" pitchFamily="34" charset="0"/>
              <a:buChar char="•"/>
            </a:pPr>
            <a:endParaRPr lang="en-US" dirty="0"/>
          </a:p>
          <a:p>
            <a:pPr lvl="1">
              <a:buFont typeface="Arial" panose="020B0604020202020204" pitchFamily="34" charset="0"/>
              <a:buChar char="•"/>
            </a:pPr>
            <a:r>
              <a:rPr lang="en-US" dirty="0"/>
              <a:t>Risk 135 has been removed for children one (1) – five (5) years of age.</a:t>
            </a:r>
          </a:p>
        </p:txBody>
      </p:sp>
    </p:spTree>
    <p:extLst>
      <p:ext uri="{BB962C8B-B14F-4D97-AF65-F5344CB8AC3E}">
        <p14:creationId xmlns:p14="http://schemas.microsoft.com/office/powerpoint/2010/main" val="3082975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67"/>
            <a:ext cx="8839200" cy="1261533"/>
          </a:xfrm>
        </p:spPr>
        <p:txBody>
          <a:bodyPr>
            <a:normAutofit fontScale="90000"/>
          </a:bodyPr>
          <a:lstStyle/>
          <a:p>
            <a:r>
              <a:rPr lang="en-US" dirty="0"/>
              <a:t>Birth to two (2) Weeks: </a:t>
            </a:r>
            <a:br>
              <a:rPr lang="en-US" dirty="0"/>
            </a:br>
            <a:r>
              <a:rPr lang="en-US" dirty="0"/>
              <a:t>When To Assign Risk 135…</a:t>
            </a:r>
          </a:p>
        </p:txBody>
      </p:sp>
      <p:graphicFrame>
        <p:nvGraphicFramePr>
          <p:cNvPr id="5" name="Table 4"/>
          <p:cNvGraphicFramePr>
            <a:graphicFrameLocks noGrp="1"/>
          </p:cNvGraphicFramePr>
          <p:nvPr>
            <p:extLst>
              <p:ext uri="{D42A27DB-BD31-4B8C-83A1-F6EECF244321}">
                <p14:modId xmlns:p14="http://schemas.microsoft.com/office/powerpoint/2010/main" val="1638708275"/>
              </p:ext>
            </p:extLst>
          </p:nvPr>
        </p:nvGraphicFramePr>
        <p:xfrm>
          <a:off x="342900" y="1371600"/>
          <a:ext cx="8458200" cy="4724400"/>
        </p:xfrm>
        <a:graphic>
          <a:graphicData uri="http://schemas.openxmlformats.org/drawingml/2006/table">
            <a:tbl>
              <a:tblPr firstRow="1" bandRow="1">
                <a:tableStyleId>{3C2FFA5D-87B4-456A-9821-1D502468CF0F}</a:tableStyleId>
              </a:tblPr>
              <a:tblGrid>
                <a:gridCol w="4041972">
                  <a:extLst>
                    <a:ext uri="{9D8B030D-6E8A-4147-A177-3AD203B41FA5}">
                      <a16:colId xmlns:a16="http://schemas.microsoft.com/office/drawing/2014/main" xmlns="" val="20000"/>
                    </a:ext>
                  </a:extLst>
                </a:gridCol>
                <a:gridCol w="4416228">
                  <a:extLst>
                    <a:ext uri="{9D8B030D-6E8A-4147-A177-3AD203B41FA5}">
                      <a16:colId xmlns:a16="http://schemas.microsoft.com/office/drawing/2014/main" xmlns="" val="20001"/>
                    </a:ext>
                  </a:extLst>
                </a:gridCol>
              </a:tblGrid>
              <a:tr h="685801">
                <a:tc>
                  <a:txBody>
                    <a:bodyPr/>
                    <a:lstStyle/>
                    <a:p>
                      <a:pPr algn="ctr"/>
                      <a:r>
                        <a:rPr lang="en-US" sz="2400" dirty="0"/>
                        <a:t>If birth</a:t>
                      </a:r>
                      <a:r>
                        <a:rPr lang="en-US" sz="2400" baseline="0" dirty="0"/>
                        <a:t> weight is between these numbers:</a:t>
                      </a:r>
                      <a:endParaRPr lang="en-US" sz="2400" dirty="0"/>
                    </a:p>
                  </a:txBody>
                  <a:tcPr anchor="ctr"/>
                </a:tc>
                <a:tc>
                  <a:txBody>
                    <a:bodyPr/>
                    <a:lstStyle/>
                    <a:p>
                      <a:pPr algn="ctr"/>
                      <a:r>
                        <a:rPr lang="en-US" sz="2400" dirty="0"/>
                        <a:t>Weight loss is ≥ 7 % of Birth Weight, </a:t>
                      </a:r>
                    </a:p>
                    <a:p>
                      <a:pPr algn="ctr"/>
                      <a:r>
                        <a:rPr lang="en-US" sz="2400" dirty="0"/>
                        <a:t>(rounded to nearest ounce) then assign Risk</a:t>
                      </a:r>
                      <a:r>
                        <a:rPr lang="en-US" sz="2400" baseline="0" dirty="0"/>
                        <a:t> 135</a:t>
                      </a:r>
                      <a:endParaRPr lang="en-US" sz="2400" dirty="0"/>
                    </a:p>
                  </a:txBody>
                  <a:tcPr anchor="ctr"/>
                </a:tc>
                <a:extLst>
                  <a:ext uri="{0D108BD9-81ED-4DB2-BD59-A6C34878D82A}">
                    <a16:rowId xmlns:a16="http://schemas.microsoft.com/office/drawing/2014/main" xmlns="" val="10000"/>
                  </a:ext>
                </a:extLst>
              </a:tr>
              <a:tr h="217610">
                <a:tc>
                  <a:txBody>
                    <a:bodyPr/>
                    <a:lstStyle/>
                    <a:p>
                      <a:pPr algn="ctr"/>
                      <a:r>
                        <a:rPr lang="en-US" sz="2000" dirty="0"/>
                        <a:t>4 lbs 0 ounces – 4 lbs 15 ounces</a:t>
                      </a:r>
                    </a:p>
                  </a:txBody>
                  <a:tcPr/>
                </a:tc>
                <a:tc>
                  <a:txBody>
                    <a:bodyPr/>
                    <a:lstStyle/>
                    <a:p>
                      <a:pPr algn="ctr"/>
                      <a:r>
                        <a:rPr lang="en-US" sz="2000" dirty="0"/>
                        <a:t>5 ounces</a:t>
                      </a:r>
                    </a:p>
                  </a:txBody>
                  <a:tcPr/>
                </a:tc>
                <a:extLst>
                  <a:ext uri="{0D108BD9-81ED-4DB2-BD59-A6C34878D82A}">
                    <a16:rowId xmlns:a16="http://schemas.microsoft.com/office/drawing/2014/main" xmlns="" val="10001"/>
                  </a:ext>
                </a:extLst>
              </a:tr>
              <a:tr h="214768">
                <a:tc>
                  <a:txBody>
                    <a:bodyPr/>
                    <a:lstStyle/>
                    <a:p>
                      <a:pPr algn="ctr"/>
                      <a:r>
                        <a:rPr lang="en-US" sz="2000" dirty="0"/>
                        <a:t>5 lbs 0 ounces – 5 lbs 12 ounces</a:t>
                      </a:r>
                    </a:p>
                  </a:txBody>
                  <a:tcPr/>
                </a:tc>
                <a:tc>
                  <a:txBody>
                    <a:bodyPr/>
                    <a:lstStyle/>
                    <a:p>
                      <a:pPr algn="ctr"/>
                      <a:r>
                        <a:rPr lang="en-US" sz="2000" dirty="0"/>
                        <a:t>6 ounces</a:t>
                      </a:r>
                    </a:p>
                  </a:txBody>
                  <a:tcPr/>
                </a:tc>
                <a:extLst>
                  <a:ext uri="{0D108BD9-81ED-4DB2-BD59-A6C34878D82A}">
                    <a16:rowId xmlns:a16="http://schemas.microsoft.com/office/drawing/2014/main" xmlns="" val="10002"/>
                  </a:ext>
                </a:extLst>
              </a:tr>
              <a:tr h="123510">
                <a:tc>
                  <a:txBody>
                    <a:bodyPr/>
                    <a:lstStyle/>
                    <a:p>
                      <a:pPr algn="ctr"/>
                      <a:r>
                        <a:rPr lang="en-US" sz="2000" dirty="0"/>
                        <a:t>5 lbs 13 ounces – 6 lbs 10 ounces</a:t>
                      </a:r>
                    </a:p>
                  </a:txBody>
                  <a:tcPr/>
                </a:tc>
                <a:tc>
                  <a:txBody>
                    <a:bodyPr/>
                    <a:lstStyle/>
                    <a:p>
                      <a:pPr algn="ctr"/>
                      <a:r>
                        <a:rPr lang="en-US" sz="2000" dirty="0"/>
                        <a:t>7 ounces</a:t>
                      </a:r>
                    </a:p>
                  </a:txBody>
                  <a:tcPr/>
                </a:tc>
                <a:extLst>
                  <a:ext uri="{0D108BD9-81ED-4DB2-BD59-A6C34878D82A}">
                    <a16:rowId xmlns:a16="http://schemas.microsoft.com/office/drawing/2014/main" xmlns="" val="10003"/>
                  </a:ext>
                </a:extLst>
              </a:tr>
              <a:tr h="147576">
                <a:tc>
                  <a:txBody>
                    <a:bodyPr/>
                    <a:lstStyle/>
                    <a:p>
                      <a:pPr algn="ctr"/>
                      <a:r>
                        <a:rPr lang="en-US" sz="2000" dirty="0"/>
                        <a:t>6 lbs 11 ounces – 7 lbs 8 ounces</a:t>
                      </a:r>
                    </a:p>
                  </a:txBody>
                  <a:tcPr/>
                </a:tc>
                <a:tc>
                  <a:txBody>
                    <a:bodyPr/>
                    <a:lstStyle/>
                    <a:p>
                      <a:pPr algn="ctr"/>
                      <a:r>
                        <a:rPr lang="en-US" sz="2000" dirty="0"/>
                        <a:t>8 ounces</a:t>
                      </a:r>
                    </a:p>
                  </a:txBody>
                  <a:tcPr/>
                </a:tc>
                <a:extLst>
                  <a:ext uri="{0D108BD9-81ED-4DB2-BD59-A6C34878D82A}">
                    <a16:rowId xmlns:a16="http://schemas.microsoft.com/office/drawing/2014/main" xmlns="" val="10004"/>
                  </a:ext>
                </a:extLst>
              </a:tr>
              <a:tr h="0">
                <a:tc>
                  <a:txBody>
                    <a:bodyPr/>
                    <a:lstStyle/>
                    <a:p>
                      <a:pPr algn="ctr"/>
                      <a:r>
                        <a:rPr lang="en-US" sz="2000" dirty="0"/>
                        <a:t>7 lbs 9 ounces – 8 lbs 6 ounces</a:t>
                      </a:r>
                    </a:p>
                  </a:txBody>
                  <a:tcPr/>
                </a:tc>
                <a:tc>
                  <a:txBody>
                    <a:bodyPr/>
                    <a:lstStyle/>
                    <a:p>
                      <a:pPr algn="ctr"/>
                      <a:r>
                        <a:rPr lang="en-US" sz="2000" dirty="0"/>
                        <a:t>9 ounces</a:t>
                      </a:r>
                    </a:p>
                  </a:txBody>
                  <a:tcPr/>
                </a:tc>
                <a:extLst>
                  <a:ext uri="{0D108BD9-81ED-4DB2-BD59-A6C34878D82A}">
                    <a16:rowId xmlns:a16="http://schemas.microsoft.com/office/drawing/2014/main" xmlns="" val="10005"/>
                  </a:ext>
                </a:extLst>
              </a:tr>
              <a:tr h="119508">
                <a:tc>
                  <a:txBody>
                    <a:bodyPr/>
                    <a:lstStyle/>
                    <a:p>
                      <a:pPr algn="ctr"/>
                      <a:r>
                        <a:rPr lang="en-US" sz="2000" dirty="0"/>
                        <a:t>8 lbs 7 ounces – 9 lbs 5 ounces</a:t>
                      </a:r>
                    </a:p>
                  </a:txBody>
                  <a:tcPr/>
                </a:tc>
                <a:tc>
                  <a:txBody>
                    <a:bodyPr/>
                    <a:lstStyle/>
                    <a:p>
                      <a:pPr algn="ctr"/>
                      <a:r>
                        <a:rPr lang="en-US" sz="2000" dirty="0"/>
                        <a:t>10 ounces</a:t>
                      </a:r>
                    </a:p>
                  </a:txBody>
                  <a:tcPr/>
                </a:tc>
                <a:extLst>
                  <a:ext uri="{0D108BD9-81ED-4DB2-BD59-A6C34878D82A}">
                    <a16:rowId xmlns:a16="http://schemas.microsoft.com/office/drawing/2014/main" xmlns="" val="10006"/>
                  </a:ext>
                </a:extLst>
              </a:tr>
              <a:tr h="143574">
                <a:tc>
                  <a:txBody>
                    <a:bodyPr/>
                    <a:lstStyle/>
                    <a:p>
                      <a:pPr algn="ctr"/>
                      <a:r>
                        <a:rPr lang="en-US" sz="2000" dirty="0"/>
                        <a:t>9 lbs 6 ounces – 10 lbs 3 ounces</a:t>
                      </a:r>
                    </a:p>
                  </a:txBody>
                  <a:tcPr/>
                </a:tc>
                <a:tc>
                  <a:txBody>
                    <a:bodyPr/>
                    <a:lstStyle/>
                    <a:p>
                      <a:pPr algn="ctr"/>
                      <a:r>
                        <a:rPr lang="en-US" sz="2000" dirty="0"/>
                        <a:t>11 ounces</a:t>
                      </a:r>
                    </a:p>
                  </a:txBody>
                  <a:tcPr/>
                </a:tc>
                <a:extLst>
                  <a:ext uri="{0D108BD9-81ED-4DB2-BD59-A6C34878D82A}">
                    <a16:rowId xmlns:a16="http://schemas.microsoft.com/office/drawing/2014/main" xmlns="" val="10007"/>
                  </a:ext>
                </a:extLst>
              </a:tr>
              <a:tr h="148150">
                <a:tc>
                  <a:txBody>
                    <a:bodyPr/>
                    <a:lstStyle/>
                    <a:p>
                      <a:pPr algn="ctr"/>
                      <a:r>
                        <a:rPr lang="en-US" sz="2000" dirty="0"/>
                        <a:t>10 lbs 4 ounces –</a:t>
                      </a:r>
                      <a:r>
                        <a:rPr lang="en-US" sz="2000" baseline="0" dirty="0"/>
                        <a:t> 11 lbs 2 ounces</a:t>
                      </a:r>
                      <a:endParaRPr lang="en-US" sz="2000" dirty="0"/>
                    </a:p>
                  </a:txBody>
                  <a:tcPr/>
                </a:tc>
                <a:tc>
                  <a:txBody>
                    <a:bodyPr/>
                    <a:lstStyle/>
                    <a:p>
                      <a:pPr algn="ctr"/>
                      <a:r>
                        <a:rPr lang="en-US" sz="2000" dirty="0"/>
                        <a:t>12 ounces</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37393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Activities</a:t>
            </a:r>
          </a:p>
        </p:txBody>
      </p:sp>
      <p:sp>
        <p:nvSpPr>
          <p:cNvPr id="3" name="Content Placeholder 2"/>
          <p:cNvSpPr>
            <a:spLocks noGrp="1"/>
          </p:cNvSpPr>
          <p:nvPr>
            <p:ph sz="half" idx="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677987"/>
            <a:ext cx="4419600" cy="4088130"/>
          </a:xfrm>
          <a:prstGeom prst="rect">
            <a:avLst/>
          </a:prstGeom>
        </p:spPr>
      </p:pic>
    </p:spTree>
    <p:extLst>
      <p:ext uri="{BB962C8B-B14F-4D97-AF65-F5344CB8AC3E}">
        <p14:creationId xmlns:p14="http://schemas.microsoft.com/office/powerpoint/2010/main" val="113677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half" idx="1"/>
          </p:nvPr>
        </p:nvSpPr>
        <p:spPr/>
        <p:txBody>
          <a:bodyPr>
            <a:normAutofit/>
          </a:bodyPr>
          <a:lstStyle/>
          <a:p>
            <a:pPr marL="0" indent="0">
              <a:buNone/>
            </a:pPr>
            <a:r>
              <a:rPr lang="en-US" sz="2400" dirty="0"/>
              <a:t>Wendy is in clinic today for her new mom/new baby appointment. She has her five (5) day old newborn with her, </a:t>
            </a:r>
            <a:r>
              <a:rPr lang="en-US" sz="2400" dirty="0" smtClean="0"/>
              <a:t>Neveah</a:t>
            </a:r>
            <a:r>
              <a:rPr lang="en-US" sz="2400" dirty="0"/>
              <a:t>. Wendy has told you that </a:t>
            </a:r>
            <a:r>
              <a:rPr lang="en-US" sz="2400" dirty="0" smtClean="0"/>
              <a:t>Neveah’s </a:t>
            </a:r>
            <a:r>
              <a:rPr lang="en-US" sz="2400" dirty="0"/>
              <a:t>birth weight was seven (7) pounds,  ten (10) ounces. Today, </a:t>
            </a:r>
            <a:r>
              <a:rPr lang="en-US" sz="2400" dirty="0" smtClean="0"/>
              <a:t>Neveah </a:t>
            </a:r>
            <a:r>
              <a:rPr lang="en-US" sz="2400" dirty="0"/>
              <a:t>weighs six (6) pounds, eleven (11) ounces. </a:t>
            </a:r>
          </a:p>
          <a:p>
            <a:pPr marL="0" indent="0">
              <a:buNone/>
            </a:pPr>
            <a:endParaRPr lang="en-US" sz="2400" dirty="0"/>
          </a:p>
          <a:p>
            <a:pPr marL="0" lvl="0" indent="0">
              <a:buNone/>
            </a:pPr>
            <a:r>
              <a:rPr lang="en-US" sz="2400" dirty="0"/>
              <a:t>Why would you assign </a:t>
            </a:r>
            <a:r>
              <a:rPr lang="en-US" sz="2400" dirty="0">
                <a:solidFill>
                  <a:prstClr val="black"/>
                </a:solidFill>
              </a:rPr>
              <a:t>Risk 135 – Slowed/Faltering Growth </a:t>
            </a:r>
            <a:r>
              <a:rPr lang="en-US" sz="2400" dirty="0"/>
              <a:t>for </a:t>
            </a:r>
            <a:r>
              <a:rPr lang="en-US" sz="2400" dirty="0" smtClean="0"/>
              <a:t>Neveah</a:t>
            </a:r>
            <a:r>
              <a:rPr lang="en-US" sz="2400" dirty="0"/>
              <a:t>? </a:t>
            </a:r>
          </a:p>
        </p:txBody>
      </p:sp>
    </p:spTree>
    <p:extLst>
      <p:ext uri="{BB962C8B-B14F-4D97-AF65-F5344CB8AC3E}">
        <p14:creationId xmlns:p14="http://schemas.microsoft.com/office/powerpoint/2010/main" val="359009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1"/>
          </p:nvPr>
        </p:nvSpPr>
        <p:spPr/>
        <p:txBody>
          <a:bodyPr/>
          <a:lstStyle/>
          <a:p>
            <a:r>
              <a:rPr lang="en-US" dirty="0"/>
              <a:t>Inform on the updates that have been made to the risk criteria handbook</a:t>
            </a:r>
          </a:p>
          <a:p>
            <a:pPr marL="0" indent="0">
              <a:buNone/>
            </a:pPr>
            <a:endParaRPr lang="en-US" dirty="0"/>
          </a:p>
          <a:p>
            <a:r>
              <a:rPr lang="en-US" dirty="0"/>
              <a:t>Demonstrate u</a:t>
            </a:r>
            <a:r>
              <a:rPr lang="en-US" dirty="0" smtClean="0"/>
              <a:t>nderstanding </a:t>
            </a:r>
            <a:r>
              <a:rPr lang="en-US" dirty="0"/>
              <a:t>of </a:t>
            </a:r>
            <a:r>
              <a:rPr lang="en-US" dirty="0" smtClean="0"/>
              <a:t>updated </a:t>
            </a:r>
            <a:r>
              <a:rPr lang="en-US" dirty="0"/>
              <a:t>r</a:t>
            </a:r>
            <a:r>
              <a:rPr lang="en-US" dirty="0" smtClean="0"/>
              <a:t>isks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005252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p>
        </p:txBody>
      </p:sp>
      <p:sp>
        <p:nvSpPr>
          <p:cNvPr id="3" name="Content Placeholder 2"/>
          <p:cNvSpPr>
            <a:spLocks noGrp="1"/>
          </p:cNvSpPr>
          <p:nvPr>
            <p:ph sz="half" idx="1"/>
          </p:nvPr>
        </p:nvSpPr>
        <p:spPr>
          <a:xfrm>
            <a:off x="457200" y="1600200"/>
            <a:ext cx="8343900" cy="4800600"/>
          </a:xfrm>
        </p:spPr>
        <p:txBody>
          <a:bodyPr>
            <a:normAutofit/>
          </a:bodyPr>
          <a:lstStyle/>
          <a:p>
            <a:pPr marL="0" indent="0">
              <a:buNone/>
            </a:pPr>
            <a:r>
              <a:rPr lang="en-US" sz="2400" dirty="0"/>
              <a:t>Reasons why you </a:t>
            </a:r>
            <a:r>
              <a:rPr lang="en-US" sz="2400" dirty="0" smtClean="0"/>
              <a:t>would </a:t>
            </a:r>
            <a:r>
              <a:rPr lang="en-US" sz="2400" dirty="0"/>
              <a:t>assign Risk Code 135 is based on:</a:t>
            </a:r>
          </a:p>
          <a:p>
            <a:pPr lvl="1"/>
            <a:r>
              <a:rPr lang="en-US" dirty="0"/>
              <a:t>Birth Weight: seven (7) pounds, ten (10) ounces </a:t>
            </a:r>
          </a:p>
          <a:p>
            <a:pPr lvl="1"/>
            <a:r>
              <a:rPr lang="en-US" dirty="0"/>
              <a:t>Today’s </a:t>
            </a:r>
            <a:r>
              <a:rPr lang="en-US" dirty="0" smtClean="0"/>
              <a:t>Weight: </a:t>
            </a:r>
            <a:r>
              <a:rPr lang="en-US" dirty="0"/>
              <a:t>six (6) pounds, eleven (11) ounces </a:t>
            </a:r>
          </a:p>
          <a:p>
            <a:pPr lvl="2"/>
            <a:r>
              <a:rPr lang="en-US" sz="2400" dirty="0" smtClean="0"/>
              <a:t>15 </a:t>
            </a:r>
            <a:r>
              <a:rPr lang="en-US" sz="2400" dirty="0"/>
              <a:t>ounce weight loss</a:t>
            </a:r>
          </a:p>
          <a:p>
            <a:pPr lvl="1"/>
            <a:r>
              <a:rPr lang="en-US" dirty="0"/>
              <a:t>You referenced the table and noted that </a:t>
            </a:r>
            <a:r>
              <a:rPr lang="en-US" dirty="0" smtClean="0"/>
              <a:t>the baby </a:t>
            </a:r>
            <a:r>
              <a:rPr lang="en-US" dirty="0"/>
              <a:t>lost at least nine (9) ounces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47045441"/>
              </p:ext>
            </p:extLst>
          </p:nvPr>
        </p:nvGraphicFramePr>
        <p:xfrm>
          <a:off x="400050" y="4419600"/>
          <a:ext cx="8458200" cy="1621854"/>
        </p:xfrm>
        <a:graphic>
          <a:graphicData uri="http://schemas.openxmlformats.org/drawingml/2006/table">
            <a:tbl>
              <a:tblPr firstRow="1" bandRow="1">
                <a:tableStyleId>{3C2FFA5D-87B4-456A-9821-1D502468CF0F}</a:tableStyleId>
              </a:tblPr>
              <a:tblGrid>
                <a:gridCol w="4041972">
                  <a:extLst>
                    <a:ext uri="{9D8B030D-6E8A-4147-A177-3AD203B41FA5}">
                      <a16:colId xmlns:a16="http://schemas.microsoft.com/office/drawing/2014/main" xmlns="" val="20000"/>
                    </a:ext>
                  </a:extLst>
                </a:gridCol>
                <a:gridCol w="4416228">
                  <a:extLst>
                    <a:ext uri="{9D8B030D-6E8A-4147-A177-3AD203B41FA5}">
                      <a16:colId xmlns:a16="http://schemas.microsoft.com/office/drawing/2014/main" xmlns="" val="20001"/>
                    </a:ext>
                  </a:extLst>
                </a:gridCol>
              </a:tblGrid>
              <a:tr h="685801">
                <a:tc>
                  <a:txBody>
                    <a:bodyPr/>
                    <a:lstStyle/>
                    <a:p>
                      <a:pPr algn="ctr"/>
                      <a:r>
                        <a:rPr lang="en-US" sz="2400" dirty="0"/>
                        <a:t>Birth</a:t>
                      </a:r>
                      <a:r>
                        <a:rPr lang="en-US" sz="2400" baseline="0" dirty="0"/>
                        <a:t> Weight is between these numbers and… </a:t>
                      </a:r>
                      <a:endParaRPr lang="en-US" sz="2400" dirty="0"/>
                    </a:p>
                  </a:txBody>
                  <a:tcPr anchor="ctr"/>
                </a:tc>
                <a:tc>
                  <a:txBody>
                    <a:bodyPr/>
                    <a:lstStyle/>
                    <a:p>
                      <a:pPr algn="ctr"/>
                      <a:r>
                        <a:rPr lang="en-US" sz="2400" dirty="0"/>
                        <a:t>Weight loss is greater than or equal to 7 % of Birth Weight </a:t>
                      </a:r>
                    </a:p>
                    <a:p>
                      <a:r>
                        <a:rPr lang="en-US" sz="2400" dirty="0"/>
                        <a:t>(rounded to nearest ounce)</a:t>
                      </a:r>
                    </a:p>
                  </a:txBody>
                  <a:tcPr anchor="ctr"/>
                </a:tc>
                <a:extLst>
                  <a:ext uri="{0D108BD9-81ED-4DB2-BD59-A6C34878D82A}">
                    <a16:rowId xmlns:a16="http://schemas.microsoft.com/office/drawing/2014/main" xmlns="" val="10000"/>
                  </a:ext>
                </a:extLst>
              </a:tr>
              <a:tr h="433134">
                <a:tc>
                  <a:txBody>
                    <a:bodyPr/>
                    <a:lstStyle/>
                    <a:p>
                      <a:pPr algn="ctr"/>
                      <a:r>
                        <a:rPr lang="en-US" sz="2000" dirty="0"/>
                        <a:t>7 lbs 9 ounces – 8 lbs 6 ounces</a:t>
                      </a:r>
                    </a:p>
                  </a:txBody>
                  <a:tcPr/>
                </a:tc>
                <a:tc>
                  <a:txBody>
                    <a:bodyPr/>
                    <a:lstStyle/>
                    <a:p>
                      <a:pPr algn="ctr"/>
                      <a:r>
                        <a:rPr lang="en-US" sz="2000" dirty="0"/>
                        <a:t>9 ounces</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1313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half" idx="1"/>
          </p:nvPr>
        </p:nvSpPr>
        <p:spPr/>
        <p:txBody>
          <a:bodyPr/>
          <a:lstStyle/>
          <a:p>
            <a:pPr marL="0" indent="0">
              <a:buNone/>
            </a:pPr>
            <a:r>
              <a:rPr lang="en-US" sz="2400" dirty="0"/>
              <a:t>John is bringing his son Kendall in today for his three (3) year old re-certification. Kendall’s last appointment was four (4) weeks ago. He was seen during a high risk follow-up where his weight was at 24 pounds eight (8) ounces. During his appointment today, his weight is 24 pounds. </a:t>
            </a:r>
          </a:p>
          <a:p>
            <a:pPr marL="0" indent="0">
              <a:buNone/>
            </a:pPr>
            <a:endParaRPr lang="en-US" sz="2400" dirty="0"/>
          </a:p>
          <a:p>
            <a:pPr marL="0" indent="0">
              <a:buNone/>
            </a:pPr>
            <a:r>
              <a:rPr lang="en-US" sz="2400" dirty="0"/>
              <a:t>Why would you not assign Risk 135 Slowed/Faltering </a:t>
            </a:r>
            <a:r>
              <a:rPr lang="en-US" sz="2400" dirty="0" smtClean="0"/>
              <a:t>Growth for Kendall?</a:t>
            </a:r>
            <a:endParaRPr lang="en-US" sz="2400" dirty="0"/>
          </a:p>
          <a:p>
            <a:pPr marL="0" indent="0">
              <a:buNone/>
            </a:pPr>
            <a:endParaRPr lang="en-US" dirty="0"/>
          </a:p>
        </p:txBody>
      </p:sp>
    </p:spTree>
    <p:extLst>
      <p:ext uri="{BB962C8B-B14F-4D97-AF65-F5344CB8AC3E}">
        <p14:creationId xmlns:p14="http://schemas.microsoft.com/office/powerpoint/2010/main" val="215158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p>
        </p:txBody>
      </p:sp>
      <p:sp>
        <p:nvSpPr>
          <p:cNvPr id="3" name="Content Placeholder 2"/>
          <p:cNvSpPr>
            <a:spLocks noGrp="1"/>
          </p:cNvSpPr>
          <p:nvPr>
            <p:ph sz="half" idx="1"/>
          </p:nvPr>
        </p:nvSpPr>
        <p:spPr/>
        <p:txBody>
          <a:bodyPr>
            <a:normAutofit/>
          </a:bodyPr>
          <a:lstStyle/>
          <a:p>
            <a:pPr marL="0" indent="0">
              <a:buNone/>
            </a:pPr>
            <a:r>
              <a:rPr lang="en-US" sz="2400" dirty="0"/>
              <a:t>Reason why you would not assign Risk Code 135 is based on:</a:t>
            </a:r>
          </a:p>
          <a:p>
            <a:pPr lvl="1"/>
            <a:r>
              <a:rPr lang="en-US" dirty="0"/>
              <a:t>Kendall is three (3) years old and Risk Code 135 has been removed for </a:t>
            </a:r>
            <a:r>
              <a:rPr lang="en-US" dirty="0" smtClean="0"/>
              <a:t>children.</a:t>
            </a:r>
            <a:endParaRPr lang="en-US" dirty="0"/>
          </a:p>
          <a:p>
            <a:pPr marL="0" lvl="0" indent="0">
              <a:buNone/>
            </a:pPr>
            <a:endParaRPr lang="en-US" dirty="0"/>
          </a:p>
          <a:p>
            <a:pPr marL="0" lvl="0" indent="0">
              <a:buNone/>
            </a:pPr>
            <a:r>
              <a:rPr lang="en-US" sz="2400" dirty="0">
                <a:solidFill>
                  <a:prstClr val="black"/>
                </a:solidFill>
              </a:rPr>
              <a:t>You should still discuss:</a:t>
            </a:r>
          </a:p>
          <a:p>
            <a:pPr lvl="1"/>
            <a:r>
              <a:rPr lang="en-US" dirty="0"/>
              <a:t>eating habits with Kendall’s parents and assess for any other medical conditions. Other growth indicators should be assessed like underweight and short </a:t>
            </a:r>
            <a:r>
              <a:rPr lang="en-US" dirty="0" smtClean="0"/>
              <a:t>stature.</a:t>
            </a:r>
            <a:endParaRPr lang="en-US" dirty="0"/>
          </a:p>
        </p:txBody>
      </p:sp>
    </p:spTree>
    <p:extLst>
      <p:ext uri="{BB962C8B-B14F-4D97-AF65-F5344CB8AC3E}">
        <p14:creationId xmlns:p14="http://schemas.microsoft.com/office/powerpoint/2010/main" val="1473647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half" idx="1"/>
          </p:nvPr>
        </p:nvSpPr>
        <p:spPr/>
        <p:txBody>
          <a:bodyPr>
            <a:normAutofit/>
          </a:bodyPr>
          <a:lstStyle/>
          <a:p>
            <a:pPr marL="0" indent="0">
              <a:buNone/>
            </a:pPr>
            <a:r>
              <a:rPr lang="en-US" sz="2400" dirty="0"/>
              <a:t>Sarah brought her six (6) month old infant, Elijah, in today for his mid-certification. Elijah’s weight today is 15 pounds, zero (0) ounces. Elijah’s last weight was taken when he was four (4) months old during a high-risk follow-up. His weight at that appointment was 15 pounds, eight (8) ounces. </a:t>
            </a:r>
          </a:p>
          <a:p>
            <a:pPr marL="0" indent="0">
              <a:buNone/>
            </a:pPr>
            <a:endParaRPr lang="en-US" sz="2400" dirty="0"/>
          </a:p>
          <a:p>
            <a:pPr marL="0" indent="0">
              <a:buNone/>
            </a:pPr>
            <a:r>
              <a:rPr lang="en-US" sz="2400" dirty="0"/>
              <a:t>Why would you assign Risk 135 – Slowed/Faltering </a:t>
            </a:r>
            <a:r>
              <a:rPr lang="en-US" sz="2400" dirty="0" smtClean="0"/>
              <a:t>Growth for Elijah?</a:t>
            </a:r>
            <a:endParaRPr lang="en-US" sz="2400" dirty="0"/>
          </a:p>
        </p:txBody>
      </p:sp>
    </p:spTree>
    <p:extLst>
      <p:ext uri="{BB962C8B-B14F-4D97-AF65-F5344CB8AC3E}">
        <p14:creationId xmlns:p14="http://schemas.microsoft.com/office/powerpoint/2010/main" val="224735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p>
        </p:txBody>
      </p:sp>
      <p:sp>
        <p:nvSpPr>
          <p:cNvPr id="3" name="Content Placeholder 2"/>
          <p:cNvSpPr>
            <a:spLocks noGrp="1"/>
          </p:cNvSpPr>
          <p:nvPr>
            <p:ph sz="half" idx="1"/>
          </p:nvPr>
        </p:nvSpPr>
        <p:spPr/>
        <p:txBody>
          <a:bodyPr/>
          <a:lstStyle/>
          <a:p>
            <a:pPr marL="0" indent="0">
              <a:buNone/>
            </a:pPr>
            <a:r>
              <a:rPr lang="en-US" dirty="0"/>
              <a:t>Reasons why you </a:t>
            </a:r>
            <a:r>
              <a:rPr lang="en-US" dirty="0" smtClean="0"/>
              <a:t>would </a:t>
            </a:r>
            <a:r>
              <a:rPr lang="en-US" dirty="0"/>
              <a:t>assign Risk Code 135 is based on:</a:t>
            </a:r>
          </a:p>
          <a:p>
            <a:pPr lvl="1"/>
            <a:r>
              <a:rPr lang="en-US" dirty="0"/>
              <a:t>Weight today is 15 pounds, zero (0) ounces</a:t>
            </a:r>
          </a:p>
          <a:p>
            <a:pPr lvl="1"/>
            <a:r>
              <a:rPr lang="en-US" dirty="0"/>
              <a:t>Weight at least eight (8) weeks ago was 15 pounds, eight (8) ounces</a:t>
            </a:r>
          </a:p>
          <a:p>
            <a:pPr lvl="1"/>
            <a:r>
              <a:rPr lang="en-US" dirty="0"/>
              <a:t>There was an eight (8) ounce weight loss between two weight measures taken eight (8) weeks apart</a:t>
            </a:r>
          </a:p>
          <a:p>
            <a:pPr lvl="1"/>
            <a:endParaRPr lang="en-US" dirty="0"/>
          </a:p>
        </p:txBody>
      </p:sp>
    </p:spTree>
    <p:extLst>
      <p:ext uri="{BB962C8B-B14F-4D97-AF65-F5344CB8AC3E}">
        <p14:creationId xmlns:p14="http://schemas.microsoft.com/office/powerpoint/2010/main" val="343071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Additional Risk criteria Handbook Changes</a:t>
            </a:r>
          </a:p>
        </p:txBody>
      </p:sp>
      <p:sp>
        <p:nvSpPr>
          <p:cNvPr id="5" name="Text Placeholder 4"/>
          <p:cNvSpPr>
            <a:spLocks noGrp="1"/>
          </p:cNvSpPr>
          <p:nvPr>
            <p:ph type="body" idx="1"/>
          </p:nvPr>
        </p:nvSpPr>
        <p:spPr/>
        <p:txBody>
          <a:bodyPr/>
          <a:lstStyle/>
          <a:p>
            <a:r>
              <a:rPr lang="en-US" dirty="0"/>
              <a:t>Georgia WIC Nutrition Education</a:t>
            </a:r>
          </a:p>
        </p:txBody>
      </p:sp>
    </p:spTree>
    <p:extLst>
      <p:ext uri="{BB962C8B-B14F-4D97-AF65-F5344CB8AC3E}">
        <p14:creationId xmlns:p14="http://schemas.microsoft.com/office/powerpoint/2010/main" val="3400018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Updates</a:t>
            </a:r>
          </a:p>
        </p:txBody>
      </p:sp>
      <p:sp>
        <p:nvSpPr>
          <p:cNvPr id="3" name="Content Placeholder 2"/>
          <p:cNvSpPr>
            <a:spLocks noGrp="1"/>
          </p:cNvSpPr>
          <p:nvPr>
            <p:ph sz="half" idx="1"/>
          </p:nvPr>
        </p:nvSpPr>
        <p:spPr/>
        <p:txBody>
          <a:bodyPr>
            <a:normAutofit/>
          </a:bodyPr>
          <a:lstStyle/>
          <a:p>
            <a:r>
              <a:rPr lang="en-US" dirty="0"/>
              <a:t>Appendix A-1 and Appendix A-2 (Recommended Guidelines for Iron Supplementation) </a:t>
            </a:r>
          </a:p>
          <a:p>
            <a:pPr lvl="1"/>
            <a:r>
              <a:rPr lang="en-US" sz="2800" dirty="0"/>
              <a:t>Hemoglobin values have been updated to improve consistency in wording with risk criteria</a:t>
            </a:r>
          </a:p>
          <a:p>
            <a:r>
              <a:rPr lang="en-US" dirty="0"/>
              <a:t> Appendix B-3 (Definition of Inadequate Growth)</a:t>
            </a:r>
          </a:p>
          <a:p>
            <a:pPr lvl="1"/>
            <a:r>
              <a:rPr lang="en-US" sz="2800" dirty="0"/>
              <a:t>This page has been removed</a:t>
            </a:r>
          </a:p>
        </p:txBody>
      </p:sp>
    </p:spTree>
    <p:extLst>
      <p:ext uri="{BB962C8B-B14F-4D97-AF65-F5344CB8AC3E}">
        <p14:creationId xmlns:p14="http://schemas.microsoft.com/office/powerpoint/2010/main" val="2036520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Steps</a:t>
            </a:r>
          </a:p>
        </p:txBody>
      </p:sp>
      <p:sp>
        <p:nvSpPr>
          <p:cNvPr id="3" name="Content Placeholder 2"/>
          <p:cNvSpPr>
            <a:spLocks noGrp="1"/>
          </p:cNvSpPr>
          <p:nvPr>
            <p:ph sz="half" idx="1"/>
          </p:nvPr>
        </p:nvSpPr>
        <p:spPr/>
        <p:txBody>
          <a:bodyPr/>
          <a:lstStyle/>
          <a:p>
            <a:r>
              <a:rPr lang="en-US" dirty="0"/>
              <a:t>Replace old pages of the </a:t>
            </a:r>
            <a:r>
              <a:rPr lang="en-US" dirty="0" smtClean="0"/>
              <a:t>Nutrition Risk </a:t>
            </a:r>
            <a:r>
              <a:rPr lang="en-US" dirty="0"/>
              <a:t>Criteria Handbook with the revised pages sent as a pdf document via e-mail</a:t>
            </a:r>
            <a:r>
              <a:rPr lang="en-US" dirty="0" smtClean="0"/>
              <a:t>.</a:t>
            </a:r>
          </a:p>
          <a:p>
            <a:endParaRPr lang="en-US" dirty="0"/>
          </a:p>
          <a:p>
            <a:r>
              <a:rPr lang="en-US" dirty="0"/>
              <a:t>Ensure all staff have been adequately trained on the updated risks prior to August 7, 2017.</a:t>
            </a:r>
          </a:p>
        </p:txBody>
      </p:sp>
    </p:spTree>
    <p:extLst>
      <p:ext uri="{BB962C8B-B14F-4D97-AF65-F5344CB8AC3E}">
        <p14:creationId xmlns:p14="http://schemas.microsoft.com/office/powerpoint/2010/main" val="682613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p:txBody>
          <a:bodyPr>
            <a:normAutofit/>
          </a:bodyPr>
          <a:lstStyle/>
          <a:p>
            <a:r>
              <a:rPr lang="en-US" dirty="0"/>
              <a:t>Risk 321 – There was a risk name and definition change. The revised name and definition now includes spontaneous abortion.</a:t>
            </a:r>
          </a:p>
          <a:p>
            <a:pPr marL="0" indent="0">
              <a:buNone/>
            </a:pPr>
            <a:endParaRPr lang="en-US" dirty="0"/>
          </a:p>
          <a:p>
            <a:r>
              <a:rPr lang="en-US" dirty="0"/>
              <a:t>Risk 332 – Previously titled Closely Spaced Pregnancies. The definition has been changed to note that the referenced birth must be a live birth.</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81178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a:t>
            </a:r>
          </a:p>
        </p:txBody>
      </p:sp>
      <p:sp>
        <p:nvSpPr>
          <p:cNvPr id="3" name="Content Placeholder 2"/>
          <p:cNvSpPr>
            <a:spLocks noGrp="1"/>
          </p:cNvSpPr>
          <p:nvPr>
            <p:ph sz="half" idx="1"/>
          </p:nvPr>
        </p:nvSpPr>
        <p:spPr/>
        <p:txBody>
          <a:bodyPr>
            <a:normAutofit/>
          </a:bodyPr>
          <a:lstStyle/>
          <a:p>
            <a:r>
              <a:rPr lang="en-US" dirty="0"/>
              <a:t>Risk 352 – The criteria has been separated into two parts: acute and chronic infectious disease. The information was separated to better address the distinctions between these acute and chronic conditions. </a:t>
            </a:r>
          </a:p>
          <a:p>
            <a:pPr marL="0" indent="0">
              <a:buNone/>
            </a:pPr>
            <a:endParaRPr lang="en-US" dirty="0"/>
          </a:p>
          <a:p>
            <a:r>
              <a:rPr lang="en-US" dirty="0"/>
              <a:t>Risk 601 – Previously known as Breastfeeding Woman of Infant at Nutritional Risk. Woman was changed to Mother in the risk name.</a:t>
            </a:r>
          </a:p>
        </p:txBody>
      </p:sp>
    </p:spTree>
    <p:extLst>
      <p:ext uri="{BB962C8B-B14F-4D97-AF65-F5344CB8AC3E}">
        <p14:creationId xmlns:p14="http://schemas.microsoft.com/office/powerpoint/2010/main" val="399808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Criteria update</a:t>
            </a:r>
          </a:p>
        </p:txBody>
      </p:sp>
      <p:sp>
        <p:nvSpPr>
          <p:cNvPr id="5" name="Text Placeholder 4"/>
          <p:cNvSpPr>
            <a:spLocks noGrp="1"/>
          </p:cNvSpPr>
          <p:nvPr>
            <p:ph type="body" idx="1"/>
          </p:nvPr>
        </p:nvSpPr>
        <p:spPr/>
        <p:txBody>
          <a:bodyPr/>
          <a:lstStyle/>
          <a:p>
            <a:r>
              <a:rPr lang="en-US" dirty="0"/>
              <a:t>Georgia WIC Nutrition Education</a:t>
            </a:r>
          </a:p>
        </p:txBody>
      </p:sp>
    </p:spTree>
    <p:extLst>
      <p:ext uri="{BB962C8B-B14F-4D97-AF65-F5344CB8AC3E}">
        <p14:creationId xmlns:p14="http://schemas.microsoft.com/office/powerpoint/2010/main" val="979794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a:t>
            </a:r>
          </a:p>
        </p:txBody>
      </p:sp>
      <p:sp>
        <p:nvSpPr>
          <p:cNvPr id="3" name="Content Placeholder 2"/>
          <p:cNvSpPr>
            <a:spLocks noGrp="1"/>
          </p:cNvSpPr>
          <p:nvPr>
            <p:ph sz="half" idx="1"/>
          </p:nvPr>
        </p:nvSpPr>
        <p:spPr/>
        <p:txBody>
          <a:bodyPr/>
          <a:lstStyle/>
          <a:p>
            <a:r>
              <a:rPr lang="en-US" dirty="0"/>
              <a:t>Risk 135 – Previously titled Inadequate Growth. The risk name has changed to Slowed/Faltering Growth. The criteria is specific for infants birth to six (6) months of age. This risk has been removed for children one (1) – five (5) years of age. </a:t>
            </a:r>
          </a:p>
          <a:p>
            <a:endParaRPr lang="en-US" dirty="0"/>
          </a:p>
          <a:p>
            <a:endParaRPr lang="en-US" dirty="0"/>
          </a:p>
        </p:txBody>
      </p:sp>
    </p:spTree>
    <p:extLst>
      <p:ext uri="{BB962C8B-B14F-4D97-AF65-F5344CB8AC3E}">
        <p14:creationId xmlns:p14="http://schemas.microsoft.com/office/powerpoint/2010/main" val="2583355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381000"/>
            <a:ext cx="6057900" cy="4038600"/>
          </a:xfrm>
          <a:prstGeom prst="rect">
            <a:avLst/>
          </a:prstGeom>
        </p:spPr>
      </p:pic>
      <p:sp>
        <p:nvSpPr>
          <p:cNvPr id="3" name="Content Placeholder 2"/>
          <p:cNvSpPr>
            <a:spLocks noGrp="1"/>
          </p:cNvSpPr>
          <p:nvPr>
            <p:ph sz="half" idx="1"/>
          </p:nvPr>
        </p:nvSpPr>
        <p:spPr>
          <a:xfrm>
            <a:off x="457200" y="2705100"/>
            <a:ext cx="8229600" cy="2667000"/>
          </a:xfrm>
        </p:spPr>
        <p:txBody>
          <a:bodyPr>
            <a:normAutofit fontScale="77500" lnSpcReduction="20000"/>
          </a:bodyPr>
          <a:lstStyle/>
          <a:p>
            <a:pPr marL="0" indent="0" algn="ctr">
              <a:lnSpc>
                <a:spcPct val="250000"/>
              </a:lnSpc>
              <a:buNone/>
            </a:pPr>
            <a:endParaRPr lang="en-US" sz="4400" dirty="0"/>
          </a:p>
          <a:p>
            <a:pPr marL="0" indent="0" algn="ctr">
              <a:lnSpc>
                <a:spcPct val="250000"/>
              </a:lnSpc>
              <a:buNone/>
            </a:pPr>
            <a:r>
              <a:rPr lang="en-US" sz="4400" dirty="0"/>
              <a:t>What questions do you have?</a:t>
            </a:r>
          </a:p>
        </p:txBody>
      </p:sp>
    </p:spTree>
    <p:extLst>
      <p:ext uri="{BB962C8B-B14F-4D97-AF65-F5344CB8AC3E}">
        <p14:creationId xmlns:p14="http://schemas.microsoft.com/office/powerpoint/2010/main" val="2848507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p:txBody>
          <a:bodyPr>
            <a:noAutofit/>
          </a:bodyPr>
          <a:lstStyle/>
          <a:p>
            <a:pPr marL="0" indent="0" algn="ctr">
              <a:buNone/>
            </a:pPr>
            <a:endParaRPr lang="en-US" sz="2200" b="1" dirty="0"/>
          </a:p>
          <a:p>
            <a:pPr marL="0" indent="0" algn="ctr">
              <a:buNone/>
            </a:pPr>
            <a:endParaRPr lang="en-US" sz="2200" b="1" dirty="0"/>
          </a:p>
          <a:p>
            <a:pPr marL="0" indent="0" algn="ctr">
              <a:buNone/>
            </a:pPr>
            <a:r>
              <a:rPr lang="en-US" b="1" dirty="0"/>
              <a:t>Angela Bradford, RD, CSR, LD</a:t>
            </a:r>
          </a:p>
          <a:p>
            <a:pPr marL="0" indent="0" algn="ctr">
              <a:buNone/>
            </a:pPr>
            <a:r>
              <a:rPr lang="en-US" dirty="0"/>
              <a:t>Nutrition Program Specialist</a:t>
            </a:r>
          </a:p>
          <a:p>
            <a:pPr marL="0" indent="0" algn="ctr">
              <a:buNone/>
            </a:pPr>
            <a:r>
              <a:rPr lang="en-US" dirty="0">
                <a:hlinkClick r:id="rId3"/>
              </a:rPr>
              <a:t>Angela.Bradford@dph.ga.gov</a:t>
            </a:r>
            <a:endParaRPr lang="en-US" dirty="0"/>
          </a:p>
          <a:p>
            <a:pPr marL="0" indent="0" algn="ctr">
              <a:buNone/>
            </a:pPr>
            <a:r>
              <a:rPr lang="en-US" dirty="0"/>
              <a:t>Office Phone: 404-463-1716</a:t>
            </a:r>
          </a:p>
          <a:p>
            <a:pPr marL="0" indent="0" algn="ctr">
              <a:buNone/>
            </a:pPr>
            <a:endParaRPr lang="en-US" b="1" dirty="0"/>
          </a:p>
          <a:p>
            <a:pPr marL="0" indent="0" algn="ctr">
              <a:buNone/>
            </a:pPr>
            <a:endParaRPr lang="en-US" sz="2200" b="1" dirty="0"/>
          </a:p>
        </p:txBody>
      </p:sp>
    </p:spTree>
    <p:extLst>
      <p:ext uri="{BB962C8B-B14F-4D97-AF65-F5344CB8AC3E}">
        <p14:creationId xmlns:p14="http://schemas.microsoft.com/office/powerpoint/2010/main" val="324466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0"/>
            <a:ext cx="8097308" cy="6072981"/>
          </a:xfrm>
        </p:spPr>
      </p:pic>
    </p:spTree>
    <p:extLst>
      <p:ext uri="{BB962C8B-B14F-4D97-AF65-F5344CB8AC3E}">
        <p14:creationId xmlns:p14="http://schemas.microsoft.com/office/powerpoint/2010/main" val="162326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143000"/>
            <a:ext cx="8839200" cy="304800"/>
          </a:xfrm>
        </p:spPr>
        <p:txBody>
          <a:bodyPr>
            <a:normAutofit fontScale="90000"/>
          </a:bodyPr>
          <a:lstStyle/>
          <a:p>
            <a:r>
              <a:rPr lang="en-US" dirty="0"/>
              <a:t>Risk 321 </a:t>
            </a:r>
            <a:br>
              <a:rPr lang="en-US" dirty="0"/>
            </a:br>
            <a:r>
              <a:rPr lang="en-US" dirty="0"/>
              <a:t>History of Spontaneous Abortion, Fetal or Neonatal Loss</a:t>
            </a:r>
            <a:br>
              <a:rPr lang="en-US" dirty="0"/>
            </a:br>
            <a:endParaRPr lang="en-US" dirty="0"/>
          </a:p>
        </p:txBody>
      </p:sp>
      <p:sp>
        <p:nvSpPr>
          <p:cNvPr id="5" name="Content Placeholder 4"/>
          <p:cNvSpPr>
            <a:spLocks noGrp="1"/>
          </p:cNvSpPr>
          <p:nvPr>
            <p:ph sz="half" idx="1"/>
          </p:nvPr>
        </p:nvSpPr>
        <p:spPr>
          <a:xfrm>
            <a:off x="457200" y="1600200"/>
            <a:ext cx="8229600" cy="4876800"/>
          </a:xfrm>
        </p:spPr>
        <p:txBody>
          <a:bodyPr>
            <a:normAutofit fontScale="77500" lnSpcReduction="20000"/>
          </a:bodyPr>
          <a:lstStyle/>
          <a:p>
            <a:pPr marL="457200" lvl="1" indent="0">
              <a:buNone/>
            </a:pPr>
            <a:endParaRPr lang="en-US" sz="2600" b="1" dirty="0"/>
          </a:p>
          <a:p>
            <a:pPr marL="457200" lvl="1" indent="0">
              <a:buNone/>
            </a:pPr>
            <a:endParaRPr lang="en-US" sz="2800" b="1" dirty="0"/>
          </a:p>
          <a:p>
            <a:pPr marL="457200" lvl="1" indent="0">
              <a:buNone/>
            </a:pPr>
            <a:r>
              <a:rPr lang="en-US" sz="3100" b="1" dirty="0"/>
              <a:t>Definition:</a:t>
            </a:r>
          </a:p>
          <a:p>
            <a:pPr marL="457200" lvl="1" indent="0">
              <a:buNone/>
            </a:pPr>
            <a:r>
              <a:rPr lang="en-US" sz="3100" dirty="0" smtClean="0"/>
              <a:t>Any 2 or more spontaneous abortions (death occurring at &lt;20 weeks gestation), </a:t>
            </a:r>
            <a:r>
              <a:rPr lang="en-US" sz="3100" dirty="0" smtClean="0">
                <a:solidFill>
                  <a:prstClr val="black"/>
                </a:solidFill>
              </a:rPr>
              <a:t>fetal death(s) (death greater than or equal to 20 weeks gestation) or neonatal death(s) (death occurring from 0-28 days of </a:t>
            </a:r>
            <a:r>
              <a:rPr lang="en-US" sz="3100" dirty="0">
                <a:solidFill>
                  <a:prstClr val="black"/>
                </a:solidFill>
              </a:rPr>
              <a:t>life). This does not include elective abortions.</a:t>
            </a:r>
          </a:p>
          <a:p>
            <a:pPr marL="457200" lvl="1" indent="0">
              <a:buNone/>
            </a:pPr>
            <a:endParaRPr lang="en-US" sz="3100" dirty="0">
              <a:solidFill>
                <a:prstClr val="black"/>
              </a:solidFill>
            </a:endParaRPr>
          </a:p>
          <a:p>
            <a:pPr marL="457200" lvl="1" indent="0">
              <a:buNone/>
            </a:pPr>
            <a:r>
              <a:rPr lang="en-US" sz="3100" b="1" dirty="0">
                <a:solidFill>
                  <a:prstClr val="black"/>
                </a:solidFill>
              </a:rPr>
              <a:t>What to Document: </a:t>
            </a:r>
          </a:p>
          <a:p>
            <a:pPr marL="457200" lvl="1" indent="0">
              <a:buNone/>
            </a:pPr>
            <a:r>
              <a:rPr lang="en-US" sz="3100" dirty="0"/>
              <a:t>Document date(s) of spontaneous abortions</a:t>
            </a:r>
            <a:r>
              <a:rPr lang="en-US" sz="3100" dirty="0">
                <a:solidFill>
                  <a:prstClr val="black"/>
                </a:solidFill>
              </a:rPr>
              <a:t>, fetal/neonatal death(s) in the participant’s health record; weeks gestation for spontaneous abortions, weeks gestation for fetal death(s); age, at death, of neonate(s). </a:t>
            </a:r>
            <a:endParaRPr lang="en-US" dirty="0"/>
          </a:p>
        </p:txBody>
      </p:sp>
    </p:spTree>
    <p:extLst>
      <p:ext uri="{BB962C8B-B14F-4D97-AF65-F5344CB8AC3E}">
        <p14:creationId xmlns:p14="http://schemas.microsoft.com/office/powerpoint/2010/main" val="91759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321 </a:t>
            </a:r>
            <a:br>
              <a:rPr lang="en-US" dirty="0"/>
            </a:br>
            <a:r>
              <a:rPr lang="en-US" dirty="0"/>
              <a:t>History of Spontaneous Abortion, Fetal or Neonatal Loss (cont.)</a:t>
            </a:r>
          </a:p>
        </p:txBody>
      </p:sp>
      <p:sp>
        <p:nvSpPr>
          <p:cNvPr id="4" name="Text Placeholder 3"/>
          <p:cNvSpPr>
            <a:spLocks noGrp="1"/>
          </p:cNvSpPr>
          <p:nvPr>
            <p:ph type="body" idx="1"/>
          </p:nvPr>
        </p:nvSpPr>
        <p:spPr>
          <a:xfrm>
            <a:off x="466106" y="1874838"/>
            <a:ext cx="4040188" cy="639762"/>
          </a:xfrm>
        </p:spPr>
        <p:txBody>
          <a:bodyPr>
            <a:normAutofit/>
          </a:bodyPr>
          <a:lstStyle/>
          <a:p>
            <a:r>
              <a:rPr lang="en-US" dirty="0"/>
              <a:t>Old Definition</a:t>
            </a:r>
          </a:p>
        </p:txBody>
      </p:sp>
      <p:sp>
        <p:nvSpPr>
          <p:cNvPr id="3" name="Content Placeholder 2"/>
          <p:cNvSpPr>
            <a:spLocks noGrp="1"/>
          </p:cNvSpPr>
          <p:nvPr>
            <p:ph sz="half" idx="2"/>
          </p:nvPr>
        </p:nvSpPr>
        <p:spPr>
          <a:xfrm>
            <a:off x="466106" y="2540041"/>
            <a:ext cx="4040188" cy="3951288"/>
          </a:xfrm>
        </p:spPr>
        <p:txBody>
          <a:bodyPr>
            <a:normAutofit/>
          </a:bodyPr>
          <a:lstStyle/>
          <a:p>
            <a:pPr lvl="0">
              <a:spcBef>
                <a:spcPts val="0"/>
              </a:spcBef>
              <a:defRPr/>
            </a:pPr>
            <a:r>
              <a:rPr lang="en-US" sz="1800" u="sng" dirty="0"/>
              <a:t>Pregnant Women</a:t>
            </a:r>
            <a:r>
              <a:rPr lang="en-US" sz="1800" dirty="0"/>
              <a:t>: Any history of fetal or neonatal death.</a:t>
            </a:r>
          </a:p>
          <a:p>
            <a:pPr lvl="0">
              <a:spcBef>
                <a:spcPts val="0"/>
              </a:spcBef>
              <a:defRPr/>
            </a:pPr>
            <a:endParaRPr lang="en-US" sz="1800" dirty="0"/>
          </a:p>
          <a:p>
            <a:pPr>
              <a:spcBef>
                <a:spcPts val="0"/>
              </a:spcBef>
              <a:defRPr/>
            </a:pPr>
            <a:r>
              <a:rPr lang="en-US" sz="1800" u="sng" dirty="0"/>
              <a:t>Breastfeeding Women</a:t>
            </a:r>
            <a:r>
              <a:rPr lang="en-US" sz="1800" dirty="0"/>
              <a:t>: Fetal or neonatal </a:t>
            </a:r>
            <a:r>
              <a:rPr lang="en-US" sz="1800" dirty="0" smtClean="0"/>
              <a:t>death in </a:t>
            </a:r>
            <a:r>
              <a:rPr lang="en-US" sz="1800" dirty="0"/>
              <a:t>most recent pregnancy.</a:t>
            </a:r>
          </a:p>
          <a:p>
            <a:pPr lvl="0">
              <a:spcBef>
                <a:spcPts val="0"/>
              </a:spcBef>
              <a:defRPr/>
            </a:pPr>
            <a:endParaRPr lang="en-US" sz="1800" dirty="0"/>
          </a:p>
          <a:p>
            <a:pPr lvl="0">
              <a:spcBef>
                <a:spcPts val="0"/>
              </a:spcBef>
              <a:defRPr/>
            </a:pPr>
            <a:r>
              <a:rPr lang="en-US" sz="1800" u="sng" dirty="0"/>
              <a:t>Non-Breastfeeding Women</a:t>
            </a:r>
            <a:r>
              <a:rPr lang="en-US" sz="1800" dirty="0"/>
              <a:t>: Fetal or </a:t>
            </a:r>
            <a:r>
              <a:rPr lang="en-US" sz="1800" dirty="0" smtClean="0"/>
              <a:t>neonatal death </a:t>
            </a:r>
            <a:r>
              <a:rPr lang="en-US" sz="1800" dirty="0"/>
              <a:t>in most recent pregnancy.</a:t>
            </a:r>
          </a:p>
          <a:p>
            <a:pPr marL="0" lvl="0" indent="0">
              <a:spcBef>
                <a:spcPts val="0"/>
              </a:spcBef>
              <a:buNone/>
              <a:defRPr/>
            </a:pPr>
            <a:endParaRPr lang="en-US" sz="3800" b="1" dirty="0">
              <a:solidFill>
                <a:prstClr val="black"/>
              </a:solidFill>
            </a:endParaRPr>
          </a:p>
          <a:p>
            <a:pPr marL="0" lvl="0" indent="0">
              <a:spcBef>
                <a:spcPts val="0"/>
              </a:spcBef>
              <a:buNone/>
              <a:defRPr/>
            </a:pPr>
            <a:endParaRPr lang="en-US" sz="4200" b="1" dirty="0">
              <a:solidFill>
                <a:prstClr val="black"/>
              </a:solidFill>
            </a:endParaRPr>
          </a:p>
          <a:p>
            <a:pPr marL="0" lvl="0" indent="0">
              <a:spcBef>
                <a:spcPts val="0"/>
              </a:spcBef>
              <a:buNone/>
              <a:defRPr/>
            </a:pPr>
            <a:endParaRPr lang="en-US" sz="4200" b="1" dirty="0">
              <a:solidFill>
                <a:prstClr val="black"/>
              </a:solidFill>
            </a:endParaRPr>
          </a:p>
        </p:txBody>
      </p:sp>
      <p:sp>
        <p:nvSpPr>
          <p:cNvPr id="5" name="Text Placeholder 4"/>
          <p:cNvSpPr>
            <a:spLocks noGrp="1"/>
          </p:cNvSpPr>
          <p:nvPr>
            <p:ph type="body" sz="quarter" idx="3"/>
          </p:nvPr>
        </p:nvSpPr>
        <p:spPr>
          <a:xfrm>
            <a:off x="4629191" y="1862034"/>
            <a:ext cx="4041775" cy="639762"/>
          </a:xfrm>
        </p:spPr>
        <p:txBody>
          <a:bodyPr>
            <a:normAutofit/>
          </a:bodyPr>
          <a:lstStyle/>
          <a:p>
            <a:r>
              <a:rPr lang="en-US" dirty="0"/>
              <a:t>New Definition</a:t>
            </a:r>
          </a:p>
        </p:txBody>
      </p:sp>
      <p:sp>
        <p:nvSpPr>
          <p:cNvPr id="6" name="Content Placeholder 5"/>
          <p:cNvSpPr>
            <a:spLocks noGrp="1"/>
          </p:cNvSpPr>
          <p:nvPr>
            <p:ph sz="quarter" idx="4"/>
          </p:nvPr>
        </p:nvSpPr>
        <p:spPr>
          <a:xfrm>
            <a:off x="4617316" y="2514600"/>
            <a:ext cx="4041775" cy="3951288"/>
          </a:xfrm>
        </p:spPr>
        <p:txBody>
          <a:bodyPr>
            <a:normAutofit fontScale="55000" lnSpcReduction="20000"/>
          </a:bodyPr>
          <a:lstStyle/>
          <a:p>
            <a:pPr>
              <a:spcBef>
                <a:spcPts val="0"/>
              </a:spcBef>
              <a:defRPr/>
            </a:pPr>
            <a:r>
              <a:rPr lang="en-US" sz="3300" u="sng" dirty="0"/>
              <a:t>Pregnant Women</a:t>
            </a:r>
            <a:r>
              <a:rPr lang="en-US" sz="3300" dirty="0"/>
              <a:t>: Any history of two (2) or more spontaneous </a:t>
            </a:r>
            <a:r>
              <a:rPr lang="en-US" sz="3300" dirty="0" smtClean="0"/>
              <a:t>abortions or any history of a fetal </a:t>
            </a:r>
            <a:r>
              <a:rPr lang="en-US" sz="3300" dirty="0"/>
              <a:t>or neonatal </a:t>
            </a:r>
            <a:r>
              <a:rPr lang="en-US" sz="3300" dirty="0" smtClean="0"/>
              <a:t>death.</a:t>
            </a:r>
            <a:endParaRPr lang="en-US" sz="3300" dirty="0"/>
          </a:p>
          <a:p>
            <a:pPr>
              <a:spcBef>
                <a:spcPts val="0"/>
              </a:spcBef>
              <a:defRPr/>
            </a:pPr>
            <a:endParaRPr lang="en-US" sz="3300" dirty="0"/>
          </a:p>
          <a:p>
            <a:pPr>
              <a:spcBef>
                <a:spcPts val="0"/>
              </a:spcBef>
              <a:defRPr/>
            </a:pPr>
            <a:r>
              <a:rPr lang="en-US" sz="3300" u="sng" dirty="0"/>
              <a:t>Breastfeeding Women</a:t>
            </a:r>
            <a:r>
              <a:rPr lang="en-US" sz="3300" dirty="0"/>
              <a:t>: Most recent pregnancy in which there was a multifetal gestation with one or more fetal or neonatal deaths but with one or more infants still living.</a:t>
            </a:r>
          </a:p>
          <a:p>
            <a:pPr>
              <a:spcBef>
                <a:spcPts val="0"/>
              </a:spcBef>
              <a:defRPr/>
            </a:pPr>
            <a:endParaRPr lang="en-US" sz="3300" dirty="0"/>
          </a:p>
          <a:p>
            <a:pPr>
              <a:spcBef>
                <a:spcPts val="0"/>
              </a:spcBef>
              <a:defRPr/>
            </a:pPr>
            <a:r>
              <a:rPr lang="en-US" sz="3300" u="sng" dirty="0"/>
              <a:t>Non-Breastfeeding Women</a:t>
            </a:r>
            <a:r>
              <a:rPr lang="en-US" sz="3300" dirty="0"/>
              <a:t>: Spontaneous abortion, fetal or neonatal </a:t>
            </a:r>
            <a:r>
              <a:rPr lang="en-US" sz="3300" dirty="0" smtClean="0"/>
              <a:t>death </a:t>
            </a:r>
            <a:r>
              <a:rPr lang="en-US" sz="3300" dirty="0"/>
              <a:t>in most recent pregnancy.</a:t>
            </a:r>
          </a:p>
          <a:p>
            <a:endParaRPr lang="en-US" dirty="0"/>
          </a:p>
        </p:txBody>
      </p:sp>
    </p:spTree>
    <p:extLst>
      <p:ext uri="{BB962C8B-B14F-4D97-AF65-F5344CB8AC3E}">
        <p14:creationId xmlns:p14="http://schemas.microsoft.com/office/powerpoint/2010/main" val="582372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838200"/>
            <a:ext cx="8839200" cy="304800"/>
          </a:xfrm>
        </p:spPr>
        <p:txBody>
          <a:bodyPr>
            <a:normAutofit fontScale="90000"/>
          </a:bodyPr>
          <a:lstStyle/>
          <a:p>
            <a:r>
              <a:rPr lang="en-US" dirty="0"/>
              <a:t>Risk </a:t>
            </a:r>
            <a:r>
              <a:rPr lang="en-US" dirty="0" smtClean="0"/>
              <a:t>332 </a:t>
            </a:r>
            <a:r>
              <a:rPr lang="en-US" dirty="0"/>
              <a:t/>
            </a:r>
            <a:br>
              <a:rPr lang="en-US" dirty="0"/>
            </a:br>
            <a:r>
              <a:rPr lang="en-US" dirty="0"/>
              <a:t>Short Interpregnancy Interval</a:t>
            </a:r>
            <a:br>
              <a:rPr lang="en-US" dirty="0"/>
            </a:br>
            <a:endParaRPr lang="en-US" dirty="0"/>
          </a:p>
        </p:txBody>
      </p:sp>
      <p:sp>
        <p:nvSpPr>
          <p:cNvPr id="5" name="Content Placeholder 4"/>
          <p:cNvSpPr>
            <a:spLocks noGrp="1"/>
          </p:cNvSpPr>
          <p:nvPr>
            <p:ph sz="half" idx="1"/>
          </p:nvPr>
        </p:nvSpPr>
        <p:spPr/>
        <p:txBody>
          <a:bodyPr>
            <a:normAutofit/>
          </a:bodyPr>
          <a:lstStyle/>
          <a:p>
            <a:pPr marL="457200" lvl="1" indent="0">
              <a:buNone/>
            </a:pPr>
            <a:endParaRPr lang="en-US" sz="2600" b="1" dirty="0"/>
          </a:p>
          <a:p>
            <a:pPr marL="457200" lvl="1" indent="0">
              <a:buNone/>
            </a:pPr>
            <a:r>
              <a:rPr lang="en-US" b="1" dirty="0"/>
              <a:t>Definition:</a:t>
            </a:r>
          </a:p>
          <a:p>
            <a:pPr marL="457200" lvl="1" indent="0">
              <a:buNone/>
            </a:pPr>
            <a:r>
              <a:rPr lang="en-US" dirty="0"/>
              <a:t>For current pregnancy, the participant’s estimated date of confinement (EDC) is less than 25 months after the live birth of the last pregnancy.</a:t>
            </a:r>
          </a:p>
          <a:p>
            <a:pPr marL="457200" lvl="1" indent="0">
              <a:buNone/>
            </a:pPr>
            <a:endParaRPr lang="en-US" dirty="0">
              <a:solidFill>
                <a:prstClr val="black"/>
              </a:solidFill>
            </a:endParaRPr>
          </a:p>
          <a:p>
            <a:pPr marL="457200" lvl="1" indent="0">
              <a:buNone/>
            </a:pPr>
            <a:r>
              <a:rPr lang="en-US" b="1" dirty="0">
                <a:solidFill>
                  <a:prstClr val="black"/>
                </a:solidFill>
              </a:rPr>
              <a:t>What to Document: </a:t>
            </a:r>
          </a:p>
          <a:p>
            <a:pPr marL="457200" lvl="1" indent="0">
              <a:buNone/>
            </a:pPr>
            <a:r>
              <a:rPr lang="en-US" dirty="0"/>
              <a:t>Document delivery date of last birth and EDC in the participant’s health record.</a:t>
            </a:r>
          </a:p>
          <a:p>
            <a:pPr marL="0" indent="0" algn="ctr">
              <a:buNone/>
            </a:pPr>
            <a:endParaRPr lang="en-US" dirty="0"/>
          </a:p>
        </p:txBody>
      </p:sp>
    </p:spTree>
    <p:extLst>
      <p:ext uri="{BB962C8B-B14F-4D97-AF65-F5344CB8AC3E}">
        <p14:creationId xmlns:p14="http://schemas.microsoft.com/office/powerpoint/2010/main" val="153724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Risk </a:t>
            </a:r>
            <a:r>
              <a:rPr lang="en-US" dirty="0" smtClean="0"/>
              <a:t>332 </a:t>
            </a:r>
            <a:r>
              <a:rPr lang="en-US" dirty="0"/>
              <a:t/>
            </a:r>
            <a:br>
              <a:rPr lang="en-US" dirty="0"/>
            </a:br>
            <a:r>
              <a:rPr lang="en-US" dirty="0"/>
              <a:t>Short Interpregnancy Interval</a:t>
            </a:r>
            <a:br>
              <a:rPr lang="en-US" dirty="0"/>
            </a:br>
            <a:endParaRPr lang="en-US" dirty="0"/>
          </a:p>
        </p:txBody>
      </p:sp>
      <p:sp>
        <p:nvSpPr>
          <p:cNvPr id="2" name="Text Placeholder 1"/>
          <p:cNvSpPr>
            <a:spLocks noGrp="1"/>
          </p:cNvSpPr>
          <p:nvPr>
            <p:ph type="body" idx="1"/>
          </p:nvPr>
        </p:nvSpPr>
        <p:spPr/>
        <p:txBody>
          <a:bodyPr>
            <a:normAutofit/>
          </a:bodyPr>
          <a:lstStyle/>
          <a:p>
            <a:r>
              <a:rPr lang="en-US" dirty="0"/>
              <a:t>Old Definition</a:t>
            </a:r>
          </a:p>
        </p:txBody>
      </p:sp>
      <p:sp>
        <p:nvSpPr>
          <p:cNvPr id="5" name="Content Placeholder 4"/>
          <p:cNvSpPr>
            <a:spLocks noGrp="1"/>
          </p:cNvSpPr>
          <p:nvPr>
            <p:ph sz="half" idx="2"/>
          </p:nvPr>
        </p:nvSpPr>
        <p:spPr/>
        <p:txBody>
          <a:bodyPr>
            <a:normAutofit fontScale="85000" lnSpcReduction="20000"/>
          </a:bodyPr>
          <a:lstStyle/>
          <a:p>
            <a:pPr>
              <a:spcBef>
                <a:spcPts val="0"/>
              </a:spcBef>
              <a:defRPr/>
            </a:pPr>
            <a:r>
              <a:rPr lang="en-US" sz="2100" u="sng" dirty="0">
                <a:solidFill>
                  <a:prstClr val="black"/>
                </a:solidFill>
              </a:rPr>
              <a:t>Pregnant Women</a:t>
            </a:r>
            <a:r>
              <a:rPr lang="en-US" sz="2100" dirty="0">
                <a:solidFill>
                  <a:prstClr val="black"/>
                </a:solidFill>
              </a:rPr>
              <a:t>: For current pregnancy, the participant’s EDC is less than 25 months after the termination of the last pregnancy.</a:t>
            </a:r>
          </a:p>
          <a:p>
            <a:pPr marL="0" lvl="0" indent="0">
              <a:spcBef>
                <a:spcPts val="0"/>
              </a:spcBef>
              <a:buNone/>
              <a:defRPr/>
            </a:pPr>
            <a:endParaRPr lang="en-US" sz="2100" dirty="0">
              <a:solidFill>
                <a:prstClr val="black"/>
              </a:solidFill>
            </a:endParaRPr>
          </a:p>
          <a:p>
            <a:pPr lvl="0">
              <a:spcBef>
                <a:spcPts val="0"/>
              </a:spcBef>
              <a:defRPr/>
            </a:pPr>
            <a:r>
              <a:rPr lang="en-US" sz="2100" u="sng" dirty="0">
                <a:solidFill>
                  <a:prstClr val="black"/>
                </a:solidFill>
              </a:rPr>
              <a:t>Breastfeeding Women</a:t>
            </a:r>
            <a:r>
              <a:rPr lang="en-US" sz="2100" dirty="0">
                <a:solidFill>
                  <a:prstClr val="black"/>
                </a:solidFill>
              </a:rPr>
              <a:t>: Delivery date for most recent pregnancy occurred less than 25 months after the termination of the previous pregnancy.</a:t>
            </a:r>
          </a:p>
          <a:p>
            <a:pPr marL="0" lvl="0" indent="0">
              <a:spcBef>
                <a:spcPts val="0"/>
              </a:spcBef>
              <a:buNone/>
              <a:defRPr/>
            </a:pPr>
            <a:endParaRPr lang="en-US" sz="2100" dirty="0">
              <a:solidFill>
                <a:prstClr val="black"/>
              </a:solidFill>
            </a:endParaRPr>
          </a:p>
          <a:p>
            <a:pPr lvl="0">
              <a:spcBef>
                <a:spcPts val="0"/>
              </a:spcBef>
              <a:defRPr/>
            </a:pPr>
            <a:r>
              <a:rPr lang="en-US" sz="2100" u="sng" dirty="0">
                <a:solidFill>
                  <a:prstClr val="black"/>
                </a:solidFill>
              </a:rPr>
              <a:t>Non-Breastfeeding Women</a:t>
            </a:r>
            <a:r>
              <a:rPr lang="en-US" sz="2100" dirty="0">
                <a:solidFill>
                  <a:prstClr val="black"/>
                </a:solidFill>
              </a:rPr>
              <a:t>: Delivery date for most recent pregnancy occurred less than 25 months after the termination of the previous pregnancy.</a:t>
            </a:r>
            <a:endParaRPr lang="en-US" sz="2100" b="1" dirty="0">
              <a:solidFill>
                <a:prstClr val="black"/>
              </a:solidFill>
            </a:endParaRPr>
          </a:p>
          <a:p>
            <a:pPr marL="0" indent="0" algn="ctr">
              <a:buNone/>
            </a:pPr>
            <a:endParaRPr lang="en-US" dirty="0"/>
          </a:p>
        </p:txBody>
      </p:sp>
      <p:sp>
        <p:nvSpPr>
          <p:cNvPr id="3" name="Text Placeholder 2"/>
          <p:cNvSpPr>
            <a:spLocks noGrp="1"/>
          </p:cNvSpPr>
          <p:nvPr>
            <p:ph type="body" sz="quarter" idx="3"/>
          </p:nvPr>
        </p:nvSpPr>
        <p:spPr/>
        <p:txBody>
          <a:bodyPr>
            <a:normAutofit/>
          </a:bodyPr>
          <a:lstStyle/>
          <a:p>
            <a:r>
              <a:rPr lang="en-US" dirty="0"/>
              <a:t>New Definition</a:t>
            </a:r>
          </a:p>
        </p:txBody>
      </p:sp>
      <p:sp>
        <p:nvSpPr>
          <p:cNvPr id="6" name="Content Placeholder 5"/>
          <p:cNvSpPr>
            <a:spLocks noGrp="1"/>
          </p:cNvSpPr>
          <p:nvPr>
            <p:ph sz="quarter" idx="4"/>
          </p:nvPr>
        </p:nvSpPr>
        <p:spPr/>
        <p:txBody>
          <a:bodyPr>
            <a:normAutofit fontScale="92500" lnSpcReduction="20000"/>
          </a:bodyPr>
          <a:lstStyle/>
          <a:p>
            <a:pPr lvl="0">
              <a:spcBef>
                <a:spcPts val="0"/>
              </a:spcBef>
              <a:defRPr/>
            </a:pPr>
            <a:r>
              <a:rPr lang="en-US" sz="1900" u="sng" dirty="0">
                <a:solidFill>
                  <a:prstClr val="black"/>
                </a:solidFill>
              </a:rPr>
              <a:t>Pregnant Women</a:t>
            </a:r>
            <a:r>
              <a:rPr lang="en-US" sz="1900" dirty="0">
                <a:solidFill>
                  <a:prstClr val="black"/>
                </a:solidFill>
              </a:rPr>
              <a:t>: For current pregnancy, the participant’s EDC is less than 25 months after the live birth of the last pregnancy.</a:t>
            </a:r>
          </a:p>
          <a:p>
            <a:pPr marL="0" lvl="0" indent="0">
              <a:spcBef>
                <a:spcPts val="0"/>
              </a:spcBef>
              <a:buNone/>
              <a:defRPr/>
            </a:pPr>
            <a:endParaRPr lang="en-US" sz="1900" dirty="0">
              <a:solidFill>
                <a:prstClr val="black"/>
              </a:solidFill>
            </a:endParaRPr>
          </a:p>
          <a:p>
            <a:pPr lvl="0">
              <a:spcBef>
                <a:spcPts val="0"/>
              </a:spcBef>
              <a:defRPr/>
            </a:pPr>
            <a:r>
              <a:rPr lang="en-US" sz="1900" u="sng" dirty="0">
                <a:solidFill>
                  <a:prstClr val="black"/>
                </a:solidFill>
              </a:rPr>
              <a:t>Breastfeeding Women</a:t>
            </a:r>
            <a:r>
              <a:rPr lang="en-US" sz="1900" dirty="0">
                <a:solidFill>
                  <a:prstClr val="black"/>
                </a:solidFill>
              </a:rPr>
              <a:t>: Delivery date for most recent pregnancy occurred less than 25 months after the live birth of the previous pregnancy.</a:t>
            </a:r>
          </a:p>
          <a:p>
            <a:pPr marL="0" lvl="0" indent="0">
              <a:spcBef>
                <a:spcPts val="0"/>
              </a:spcBef>
              <a:buNone/>
              <a:defRPr/>
            </a:pPr>
            <a:endParaRPr lang="en-US" sz="1900" dirty="0">
              <a:solidFill>
                <a:prstClr val="black"/>
              </a:solidFill>
            </a:endParaRPr>
          </a:p>
          <a:p>
            <a:pPr lvl="0">
              <a:spcBef>
                <a:spcPts val="0"/>
              </a:spcBef>
              <a:defRPr/>
            </a:pPr>
            <a:r>
              <a:rPr lang="en-US" sz="1900" u="sng" dirty="0">
                <a:solidFill>
                  <a:prstClr val="black"/>
                </a:solidFill>
              </a:rPr>
              <a:t>Non-Breastfeeding Women</a:t>
            </a:r>
            <a:r>
              <a:rPr lang="en-US" sz="1900" dirty="0">
                <a:solidFill>
                  <a:prstClr val="black"/>
                </a:solidFill>
              </a:rPr>
              <a:t>: Delivery date for most recent pregnancy occurred less than 25 months after the live birth of the previous pregnancy.</a:t>
            </a:r>
            <a:endParaRPr lang="en-US" sz="1300" dirty="0">
              <a:solidFill>
                <a:prstClr val="black"/>
              </a:solidFill>
            </a:endParaRPr>
          </a:p>
          <a:p>
            <a:endParaRPr lang="en-US" dirty="0"/>
          </a:p>
        </p:txBody>
      </p:sp>
    </p:spTree>
    <p:extLst>
      <p:ext uri="{BB962C8B-B14F-4D97-AF65-F5344CB8AC3E}">
        <p14:creationId xmlns:p14="http://schemas.microsoft.com/office/powerpoint/2010/main" val="292922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normAutofit fontScale="90000"/>
          </a:bodyPr>
          <a:lstStyle/>
          <a:p>
            <a:r>
              <a:rPr lang="en-US" dirty="0"/>
              <a:t>Risk 352</a:t>
            </a:r>
            <a:br>
              <a:rPr lang="en-US" dirty="0"/>
            </a:br>
            <a:r>
              <a:rPr lang="en-US" dirty="0"/>
              <a:t>Infectious Diseases</a:t>
            </a:r>
          </a:p>
        </p:txBody>
      </p:sp>
      <p:sp>
        <p:nvSpPr>
          <p:cNvPr id="3" name="Content Placeholder 2"/>
          <p:cNvSpPr>
            <a:spLocks noGrp="1"/>
          </p:cNvSpPr>
          <p:nvPr>
            <p:ph sz="half" idx="1"/>
          </p:nvPr>
        </p:nvSpPr>
        <p:spPr>
          <a:xfrm>
            <a:off x="457200" y="1295400"/>
            <a:ext cx="8382000" cy="5029200"/>
          </a:xfrm>
        </p:spPr>
        <p:txBody>
          <a:bodyPr>
            <a:normAutofit fontScale="92500" lnSpcReduction="20000"/>
          </a:bodyPr>
          <a:lstStyle/>
          <a:p>
            <a:pPr marL="457200" lvl="1" indent="0">
              <a:buNone/>
            </a:pPr>
            <a:endParaRPr lang="en-US" sz="2600" b="1" dirty="0">
              <a:solidFill>
                <a:prstClr val="black"/>
              </a:solidFill>
            </a:endParaRPr>
          </a:p>
          <a:p>
            <a:pPr marL="457200" lvl="1" indent="0">
              <a:buNone/>
            </a:pPr>
            <a:r>
              <a:rPr lang="en-US" sz="2400" b="1" dirty="0"/>
              <a:t>Definition:</a:t>
            </a:r>
            <a:endParaRPr lang="en-US" dirty="0"/>
          </a:p>
          <a:p>
            <a:pPr marL="457200" lvl="1" indent="0">
              <a:buNone/>
            </a:pPr>
            <a:r>
              <a:rPr lang="en-US" sz="2400" dirty="0"/>
              <a:t>Acute Infectious Diseases: A disease which is characterized by a single or repeated episode of relatively rapid onset and short duration. These diseases and/or conditions include, but are not limited to: Hepatitis A, Hepatitis E, Meningitis (Bacterial/Viral), Parasitic Infections, Listeriosis, Pneumonia, Bronchitis (three (3) episodes)</a:t>
            </a:r>
          </a:p>
          <a:p>
            <a:pPr marL="457200" lvl="1" indent="0">
              <a:buNone/>
            </a:pPr>
            <a:endParaRPr lang="en-US" dirty="0"/>
          </a:p>
          <a:p>
            <a:pPr marL="457200" lvl="1" indent="0">
              <a:buNone/>
            </a:pPr>
            <a:r>
              <a:rPr lang="en-US" sz="2400" dirty="0"/>
              <a:t>The acute infectious disease must be present within the past six (6) months.</a:t>
            </a:r>
          </a:p>
          <a:p>
            <a:pPr marL="457200" lvl="1" indent="0">
              <a:buNone/>
            </a:pPr>
            <a:endParaRPr lang="en-US" b="1" dirty="0">
              <a:solidFill>
                <a:prstClr val="black"/>
              </a:solidFill>
            </a:endParaRPr>
          </a:p>
          <a:p>
            <a:pPr marL="457200" lvl="1" indent="0">
              <a:buNone/>
            </a:pPr>
            <a:r>
              <a:rPr lang="en-US" sz="2400" b="1" dirty="0">
                <a:solidFill>
                  <a:prstClr val="black"/>
                </a:solidFill>
              </a:rPr>
              <a:t>What to Document: </a:t>
            </a:r>
            <a:endParaRPr lang="en-US" dirty="0"/>
          </a:p>
          <a:p>
            <a:pPr marL="457200" lvl="1" indent="0">
              <a:buNone/>
            </a:pPr>
            <a:r>
              <a:rPr lang="en-US" sz="2400" dirty="0"/>
              <a:t>Document the diagnosis, appropriate dates of each occurrence, and name of physician treating condition in the participant’s health record. </a:t>
            </a:r>
          </a:p>
          <a:p>
            <a:pPr marL="0" indent="0">
              <a:buNone/>
            </a:pPr>
            <a:endParaRPr lang="en-US" dirty="0"/>
          </a:p>
        </p:txBody>
      </p:sp>
    </p:spTree>
    <p:extLst>
      <p:ext uri="{BB962C8B-B14F-4D97-AF65-F5344CB8AC3E}">
        <p14:creationId xmlns:p14="http://schemas.microsoft.com/office/powerpoint/2010/main" val="74776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normAutofit fontScale="90000"/>
          </a:bodyPr>
          <a:lstStyle/>
          <a:p>
            <a:r>
              <a:rPr lang="en-US" dirty="0"/>
              <a:t>Risk 352</a:t>
            </a:r>
            <a:br>
              <a:rPr lang="en-US" dirty="0"/>
            </a:br>
            <a:r>
              <a:rPr lang="en-US" dirty="0"/>
              <a:t>Infectious Diseases (cont.)</a:t>
            </a:r>
          </a:p>
        </p:txBody>
      </p:sp>
      <p:sp>
        <p:nvSpPr>
          <p:cNvPr id="3" name="Content Placeholder 2"/>
          <p:cNvSpPr>
            <a:spLocks noGrp="1"/>
          </p:cNvSpPr>
          <p:nvPr>
            <p:ph sz="half" idx="1"/>
          </p:nvPr>
        </p:nvSpPr>
        <p:spPr>
          <a:xfrm>
            <a:off x="457200" y="1600200"/>
            <a:ext cx="8305800" cy="4876800"/>
          </a:xfrm>
        </p:spPr>
        <p:txBody>
          <a:bodyPr>
            <a:noAutofit/>
          </a:bodyPr>
          <a:lstStyle/>
          <a:p>
            <a:pPr marL="457200" lvl="1" indent="0">
              <a:buNone/>
            </a:pPr>
            <a:r>
              <a:rPr lang="en-US" sz="2200" b="1" dirty="0"/>
              <a:t>Definition:</a:t>
            </a:r>
            <a:endParaRPr lang="en-US" sz="2200" dirty="0"/>
          </a:p>
          <a:p>
            <a:pPr marL="457200" lvl="1" indent="0">
              <a:buNone/>
            </a:pPr>
            <a:r>
              <a:rPr lang="en-US" sz="2200" dirty="0"/>
              <a:t>Chronic Infectious Diseases: Conditions likely lasting a lifetime and require long-term management of symptoms. These diseases and/or conditions include, but are not limited to: HIV/AIDS, Hepatitis D, Hepatitis B, and Hepatitis C.</a:t>
            </a:r>
          </a:p>
          <a:p>
            <a:pPr marL="457200" lvl="1" indent="0">
              <a:buNone/>
            </a:pPr>
            <a:endParaRPr lang="en-US" sz="2200" b="1" dirty="0">
              <a:solidFill>
                <a:prstClr val="black"/>
              </a:solidFill>
            </a:endParaRPr>
          </a:p>
          <a:p>
            <a:pPr marL="457200" lvl="1" indent="0">
              <a:buNone/>
            </a:pPr>
            <a:r>
              <a:rPr lang="en-US" sz="2200" b="1" dirty="0">
                <a:solidFill>
                  <a:prstClr val="black"/>
                </a:solidFill>
              </a:rPr>
              <a:t>What to Document: </a:t>
            </a:r>
            <a:endParaRPr lang="en-US" sz="2200" dirty="0"/>
          </a:p>
          <a:p>
            <a:pPr marL="457200" lvl="1" indent="0">
              <a:buNone/>
            </a:pPr>
            <a:r>
              <a:rPr lang="en-US" sz="2200" dirty="0"/>
              <a:t>Document the diagnosis and name of physician treating condition in the participant’s health record. When using HIV/AIDS positive status as a Nutritionally Related Medical Condition, write “See Medical Record” for documentation purpose.</a:t>
            </a:r>
          </a:p>
        </p:txBody>
      </p:sp>
    </p:spTree>
    <p:extLst>
      <p:ext uri="{BB962C8B-B14F-4D97-AF65-F5344CB8AC3E}">
        <p14:creationId xmlns:p14="http://schemas.microsoft.com/office/powerpoint/2010/main" val="1843732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974C8C28045A4E8F93D927357A38C2" ma:contentTypeVersion="11" ma:contentTypeDescription="Create a new document." ma:contentTypeScope="" ma:versionID="00f5f3e82cd5efa72e148e9b65830af3">
  <xsd:schema xmlns:xsd="http://www.w3.org/2001/XMLSchema" xmlns:xs="http://www.w3.org/2001/XMLSchema" xmlns:p="http://schemas.microsoft.com/office/2006/metadata/properties" xmlns:ns2="7cd8274f-49df-40cb-9e2f-9ff917acfed6" xmlns:ns3="5ce8714a-d485-478f-89f4-1c05ec33dfed" xmlns:ns4="1c0417ab-d2e7-45cd-8a5a-511ee909dc1a" targetNamespace="http://schemas.microsoft.com/office/2006/metadata/properties" ma:root="true" ma:fieldsID="24771f465217da18985e46ab47ca6d6a" ns2:_="" ns3:_="" ns4:_="">
    <xsd:import namespace="7cd8274f-49df-40cb-9e2f-9ff917acfed6"/>
    <xsd:import namespace="5ce8714a-d485-478f-89f4-1c05ec33dfed"/>
    <xsd:import namespace="1c0417ab-d2e7-45cd-8a5a-511ee909dc1a"/>
    <xsd:element name="properties">
      <xsd:complexType>
        <xsd:sequence>
          <xsd:element name="documentManagement">
            <xsd:complexType>
              <xsd:all>
                <xsd:element ref="ns2:SharedWithUsers" minOccurs="0"/>
                <xsd:element ref="ns2:SharedWithDetails" minOccurs="0"/>
                <xsd:element ref="ns3:Section" minOccurs="0"/>
                <xsd:element ref="ns3:Sub_x002d_section" minOccurs="0"/>
                <xsd:element ref="ns4:LastSharedByUser" minOccurs="0"/>
                <xsd:element ref="ns4:LastSharedByTime" minOccurs="0"/>
                <xsd:element ref="ns3:Approv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8274f-49df-40cb-9e2f-9ff917acfed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8714a-d485-478f-89f4-1c05ec33dfed" elementFormDefault="qualified">
    <xsd:import namespace="http://schemas.microsoft.com/office/2006/documentManagement/types"/>
    <xsd:import namespace="http://schemas.microsoft.com/office/infopath/2007/PartnerControls"/>
    <xsd:element name="Section" ma:index="10" nillable="true" ma:displayName="Section" ma:format="Dropdown" ma:internalName="Section">
      <xsd:simpleType>
        <xsd:restriction base="dms:Choice">
          <xsd:enumeration value="Breastfeeding (BF)"/>
          <xsd:enumeration value="Caseload Management (CM)"/>
          <xsd:enumeration value="Certification (CT)"/>
          <xsd:enumeration value="Civil Rights (CR)"/>
          <xsd:enumeration value="Compliance Analysis (CA)"/>
          <xsd:enumeration value="Food Delivery (FD)"/>
          <xsd:enumeration value="Food Funds Management (FFM)"/>
          <xsd:enumeration value="Information Systems (IS)"/>
          <xsd:enumeration value="Legal (LE)"/>
          <xsd:enumeration value="Monitoring and Audits (MO)"/>
          <xsd:enumeration value="Nutrition Services (NS)"/>
          <xsd:enumeration value="Nutrition Services and Administration (NSA)"/>
          <xsd:enumeration value="Organization and Management (OM)"/>
          <xsd:enumeration value="Vendor and Farmer Management (VM)"/>
        </xsd:restriction>
      </xsd:simpleType>
    </xsd:element>
    <xsd:element name="Sub_x002d_section" ma:index="11" nillable="true" ma:displayName="Sub-section" ma:format="Dropdown" ma:internalName="Sub_x002d_section">
      <xsd:simpleType>
        <xsd:restriction base="dms:Choice">
          <xsd:enumeration value="100 - Vendor Application and Authorization Process"/>
          <xsd:enumeration value="110 - Vendor Training"/>
          <xsd:enumeration value="120 - Compliance Investigations"/>
          <xsd:enumeration value="130 - Vendor Sanction System"/>
          <xsd:enumeration value="140 - Administrative Review of State Agency Actions"/>
          <xsd:enumeration value="150 - Coordination with the Supplemental Nutrition Assistance Program (SNAP)"/>
          <xsd:enumeration value="160 - Staff Training of Vendor Management"/>
          <xsd:enumeration value="170 - High-Risk Vendor Identification Systems"/>
          <xsd:enumeration value="180 - Routine Monitoring"/>
          <xsd:enumeration value="190 - Vendor Cost Containment"/>
          <xsd:enumeration value="200 - Nutrition Education"/>
          <xsd:enumeration value="210 - Food Package Design"/>
          <xsd:enumeration value="220 - Staff Training"/>
          <xsd:enumeration value="230 - Dietetic Internship Program"/>
          <xsd:enumeration value="300 - System Planning and Operation"/>
          <xsd:enumeration value="310 - Participant Characteristics Minimum Data Set (MDS)"/>
          <xsd:enumeration value="320 - WIC Systems Functional Requirements Checklist"/>
          <xsd:enumeration value="400 - State Staffing"/>
          <xsd:enumeration value="410 - Evaluation and Selection of Local Agencies"/>
          <xsd:enumeration value="420 - Local Agency Staffing"/>
          <xsd:enumeration value="430 - Emergency Plan"/>
          <xsd:enumeration value="440 - Breastfeeding Promotion, Education &amp; Support"/>
          <xsd:enumeration value="500 - Nutrition Services and Administration (NSA)"/>
          <xsd:enumeration value="600 - Food Funds Management (FFM)"/>
          <xsd:enumeration value="700 - No-Show Rate"/>
          <xsd:enumeration value="710 - Allocation of Caseload"/>
          <xsd:enumeration value="720 - Caseload Monitoring"/>
          <xsd:enumeration value="730 - Benefit Targeting"/>
          <xsd:enumeration value="740 - Outreach Policies and Procedures"/>
          <xsd:enumeration value="800 - Eligibility Determination and Documentation"/>
          <xsd:enumeration value="810 - Nutrition Risk Determination, Documentation, and Priority Assignment"/>
          <xsd:enumeration value="820 - Health Care Agreements, Referrals and Coordination"/>
          <xsd:enumeration value="830 - Processing Standards"/>
          <xsd:enumeration value="840 - Certification Period"/>
          <xsd:enumeration value="850 - Transfer of Certification"/>
          <xsd:enumeration value="860 - Dual Participation, Participant Rights and Responsibility, Fair Hearing Procedures, and Sanctions System"/>
          <xsd:enumeration value="900 - Food Instrument Control Overview"/>
          <xsd:enumeration value="910 - Food Instrument Pickup and Transaction"/>
          <xsd:enumeration value="920 - Food Instrument Redemption and Disposition"/>
          <xsd:enumeration value="930 - Manual Food Instruments"/>
          <xsd:enumeration value="940 - Special Food Instrument Issuance Accommodations"/>
          <xsd:enumeration value="950 - Vendor Cost Containment System Certification"/>
          <xsd:enumeration value="1200 - General"/>
          <xsd:enumeration value="1210 - State Agency"/>
          <xsd:enumeration value="1220 - Local Agency"/>
          <xsd:enumeration value="1230 - Participant Education"/>
          <xsd:enumeration value="1240 - Participant Referral"/>
          <xsd:enumeration value="1250 - Breastfeeding Materials and Resources"/>
          <xsd:enumeration value="1260 - Breast Pumps"/>
          <xsd:enumeration value="1270 - Allowable Costs for the Promotion &amp; Support of Breastfeeding"/>
          <xsd:enumeration value="1280 - Documentation of Breastfeeding Rates"/>
          <xsd:enumeration value="1290 - Breastfeeding Peer Counselors"/>
          <xsd:enumeration value="1300 - General"/>
          <xsd:enumeration value="1310 - Local Agency Monitoring and Clinical Reviews"/>
          <xsd:enumeration value="1320 - Procedures for Repayment of WIC Funds"/>
          <xsd:enumeration value="1330 - Guidelines for Investigating Employee Abuse of the Georgia WIC Program"/>
          <xsd:enumeration value="1340 - Procedures to Request an Employee Investigation"/>
          <xsd:enumeration value="1350 - Vendor Compliance Investigations"/>
          <xsd:enumeration value="1360 - Assessment of Sanctions for Vendor Violations and Participant Access Determinations"/>
          <xsd:enumeration value="1370 - Investigation of Missing Vouchers/VOC Cards"/>
          <xsd:enumeration value="1380 - Security of Issuance Materials"/>
        </xsd:restriction>
      </xsd:simpleType>
    </xsd:element>
    <xsd:element name="Approved_x0020_By" ma:index="14" nillable="true" ma:displayName="Approved By" ma:format="Dropdown" ma:internalName="Approved_x0020_By">
      <xsd:simpleType>
        <xsd:restriction base="dms:Choice">
          <xsd:enumeration value="Angela Damon"/>
          <xsd:enumeration value="Hugh Warren"/>
          <xsd:enumeration value="Shameyrae Miller"/>
          <xsd:enumeration value="Yvonne Rodgers"/>
        </xsd:restriction>
      </xsd:simpleType>
    </xsd:element>
  </xsd:schema>
  <xsd:schema xmlns:xsd="http://www.w3.org/2001/XMLSchema" xmlns:xs="http://www.w3.org/2001/XMLSchema" xmlns:dms="http://schemas.microsoft.com/office/2006/documentManagement/types" xmlns:pc="http://schemas.microsoft.com/office/infopath/2007/PartnerControls" targetNamespace="1c0417ab-d2e7-45cd-8a5a-511ee909dc1a" elementFormDefault="qualified">
    <xsd:import namespace="http://schemas.microsoft.com/office/2006/documentManagement/types"/>
    <xsd:import namespace="http://schemas.microsoft.com/office/infopath/2007/PartnerControls"/>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ed_x0020_By xmlns="5ce8714a-d485-478f-89f4-1c05ec33dfed" xsi:nil="true"/>
    <Section xmlns="5ce8714a-d485-478f-89f4-1c05ec33dfed" xsi:nil="true"/>
    <Sub_x002d_section xmlns="5ce8714a-d485-478f-89f4-1c05ec33dfed" xsi:nil="true"/>
  </documentManagement>
</p:properties>
</file>

<file path=customXml/itemProps1.xml><?xml version="1.0" encoding="utf-8"?>
<ds:datastoreItem xmlns:ds="http://schemas.openxmlformats.org/officeDocument/2006/customXml" ds:itemID="{21F8A70A-B0D9-4A23-8CDC-7E24E7FDA8F6}">
  <ds:schemaRefs>
    <ds:schemaRef ds:uri="http://schemas.microsoft.com/sharepoint/v3/contenttype/forms"/>
  </ds:schemaRefs>
</ds:datastoreItem>
</file>

<file path=customXml/itemProps2.xml><?xml version="1.0" encoding="utf-8"?>
<ds:datastoreItem xmlns:ds="http://schemas.openxmlformats.org/officeDocument/2006/customXml" ds:itemID="{E5A92E5E-F2F7-4BE7-AEBB-ED60B346B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d8274f-49df-40cb-9e2f-9ff917acfed6"/>
    <ds:schemaRef ds:uri="5ce8714a-d485-478f-89f4-1c05ec33dfed"/>
    <ds:schemaRef ds:uri="1c0417ab-d2e7-45cd-8a5a-511ee909dc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6FE328-31EE-4249-9D8E-AB44073A818A}">
  <ds:schemaRefs>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1c0417ab-d2e7-45cd-8a5a-511ee909dc1a"/>
    <ds:schemaRef ds:uri="5ce8714a-d485-478f-89f4-1c05ec33dfed"/>
    <ds:schemaRef ds:uri="7cd8274f-49df-40cb-9e2f-9ff917acfed6"/>
  </ds:schemaRefs>
</ds:datastoreItem>
</file>

<file path=docProps/app.xml><?xml version="1.0" encoding="utf-8"?>
<Properties xmlns="http://schemas.openxmlformats.org/officeDocument/2006/extended-properties" xmlns:vt="http://schemas.openxmlformats.org/officeDocument/2006/docPropsVTypes">
  <Template>DPH_PPT_TEMPLATE-1</Template>
  <TotalTime>6459</TotalTime>
  <Words>4454</Words>
  <Application>Microsoft Office PowerPoint</Application>
  <PresentationFormat>On-screen Show (4:3)</PresentationFormat>
  <Paragraphs>396</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Calibri</vt:lpstr>
      <vt:lpstr>Mangal</vt:lpstr>
      <vt:lpstr>Segoe UI</vt:lpstr>
      <vt:lpstr>DPH_PPT_TEMPLATE-1</vt:lpstr>
      <vt:lpstr>PowerPoint Presentation</vt:lpstr>
      <vt:lpstr>Objectives</vt:lpstr>
      <vt:lpstr>Risk Criteria update</vt:lpstr>
      <vt:lpstr>Risk 321  History of Spontaneous Abortion, Fetal or Neonatal Loss </vt:lpstr>
      <vt:lpstr>Risk 321  History of Spontaneous Abortion, Fetal or Neonatal Loss (cont.)</vt:lpstr>
      <vt:lpstr>Risk 332  Short Interpregnancy Interval </vt:lpstr>
      <vt:lpstr>Risk 332  Short Interpregnancy Interval </vt:lpstr>
      <vt:lpstr>Risk 352 Infectious Diseases</vt:lpstr>
      <vt:lpstr>Risk 352 Infectious Diseases (cont.)</vt:lpstr>
      <vt:lpstr>Risk 352 Infectious Diseases (cont.)</vt:lpstr>
      <vt:lpstr>Risk 601  Breastfeeding Mother of An Infant At Nutritional Risk</vt:lpstr>
      <vt:lpstr>Risk 135 Slowed/Faltering Growth</vt:lpstr>
      <vt:lpstr>Risk 135  Slowed/Faltering Growth (cont.)</vt:lpstr>
      <vt:lpstr>Risk 135  Slowed/Faltering Growth (cont.)</vt:lpstr>
      <vt:lpstr>Risk 135  Slowed/Faltering Growth (cont.)</vt:lpstr>
      <vt:lpstr>Risk 135  Slowed/Faltering Growth (cont.)</vt:lpstr>
      <vt:lpstr>Birth to two (2) Weeks:  When To Assign Risk 135…</vt:lpstr>
      <vt:lpstr>Activities</vt:lpstr>
      <vt:lpstr>EXAMPLE</vt:lpstr>
      <vt:lpstr>ANSWER</vt:lpstr>
      <vt:lpstr>EXAMPLE</vt:lpstr>
      <vt:lpstr>ANSWER</vt:lpstr>
      <vt:lpstr>Example</vt:lpstr>
      <vt:lpstr>Answer</vt:lpstr>
      <vt:lpstr>Additional Risk criteria Handbook Changes</vt:lpstr>
      <vt:lpstr>Appendix Updates</vt:lpstr>
      <vt:lpstr>Action Steps</vt:lpstr>
      <vt:lpstr>Summary</vt:lpstr>
      <vt:lpstr>Summary (cont.)</vt:lpstr>
      <vt:lpstr>Summary (cont.)</vt:lpstr>
      <vt:lpstr>PowerPoint Presentation</vt:lpstr>
      <vt:lpstr>Contact Information</vt:lpstr>
      <vt:lpstr>PowerPoint Presentation</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Bradford, Angela</cp:lastModifiedBy>
  <cp:revision>670</cp:revision>
  <cp:lastPrinted>2017-07-25T15:20:32Z</cp:lastPrinted>
  <dcterms:created xsi:type="dcterms:W3CDTF">2014-03-11T14:24:55Z</dcterms:created>
  <dcterms:modified xsi:type="dcterms:W3CDTF">2017-07-26T19:36:10Z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0x0101003E974C8C28045A4E8F93D927357A38C2</vt:lpwstr>
  </property>
</Properties>
</file>