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2"/>
  </p:notesMasterIdLst>
  <p:sldIdLst>
    <p:sldId id="256" r:id="rId2"/>
    <p:sldId id="261" r:id="rId3"/>
    <p:sldId id="27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BCDCB-05EB-4F84-9629-2E89E654F580}" type="doc">
      <dgm:prSet loTypeId="urn:microsoft.com/office/officeart/2005/8/layout/hList7" loCatId="list" qsTypeId="urn:microsoft.com/office/officeart/2005/8/quickstyle/simple1" qsCatId="simple" csTypeId="urn:microsoft.com/office/officeart/2005/8/colors/accent1_2" csCatId="accent1" phldr="1"/>
      <dgm:spPr/>
    </dgm:pt>
    <dgm:pt modelId="{E7EC58AC-6156-42AE-8758-1507B004E858}">
      <dgm:prSet phldrT="[Text]" custT="1"/>
      <dgm:spPr>
        <a:solidFill>
          <a:srgbClr val="92D050"/>
        </a:solidFill>
      </dgm:spPr>
      <dgm:t>
        <a:bodyPr/>
        <a:lstStyle/>
        <a:p>
          <a:r>
            <a:rPr lang="en-US" sz="2800" b="1" dirty="0" smtClean="0">
              <a:latin typeface="Calibri" panose="020F0502020204030204" pitchFamily="34" charset="0"/>
            </a:rPr>
            <a:t>Questions</a:t>
          </a:r>
        </a:p>
        <a:p>
          <a:r>
            <a:rPr lang="en-US" sz="2800" b="1" dirty="0" smtClean="0">
              <a:latin typeface="Calibri" panose="020F0502020204030204" pitchFamily="34" charset="0"/>
            </a:rPr>
            <a:t>Input</a:t>
          </a:r>
          <a:endParaRPr lang="en-US" sz="2800" b="1" dirty="0">
            <a:latin typeface="Calibri" panose="020F0502020204030204" pitchFamily="34" charset="0"/>
          </a:endParaRPr>
        </a:p>
      </dgm:t>
    </dgm:pt>
    <dgm:pt modelId="{B6AA3112-4EF8-4634-889A-7DC92E18EC4E}" type="parTrans" cxnId="{E85E7BB6-B6D2-411B-B6B5-FB4BA6DDD7C2}">
      <dgm:prSet/>
      <dgm:spPr/>
      <dgm:t>
        <a:bodyPr/>
        <a:lstStyle/>
        <a:p>
          <a:endParaRPr lang="en-US"/>
        </a:p>
      </dgm:t>
    </dgm:pt>
    <dgm:pt modelId="{C43FBA65-A4D1-4DB0-BB8A-5E19A8D40BA8}" type="sibTrans" cxnId="{E85E7BB6-B6D2-411B-B6B5-FB4BA6DDD7C2}">
      <dgm:prSet/>
      <dgm:spPr/>
      <dgm:t>
        <a:bodyPr/>
        <a:lstStyle/>
        <a:p>
          <a:endParaRPr lang="en-US"/>
        </a:p>
      </dgm:t>
    </dgm:pt>
    <dgm:pt modelId="{089DD1CB-331E-4CC1-8EB6-8A5B8A33778B}">
      <dgm:prSet phldrT="[Text]" custT="1"/>
      <dgm:spPr>
        <a:solidFill>
          <a:srgbClr val="92D050"/>
        </a:solidFill>
      </dgm:spPr>
      <dgm:t>
        <a:bodyPr/>
        <a:lstStyle/>
        <a:p>
          <a:endParaRPr lang="en-US" sz="2800" dirty="0"/>
        </a:p>
      </dgm:t>
    </dgm:pt>
    <dgm:pt modelId="{9CE415E3-D5EB-456D-A31A-76D9FBCEC884}" type="parTrans" cxnId="{9E946076-C2BA-416B-8CEA-5379737C9961}">
      <dgm:prSet/>
      <dgm:spPr/>
      <dgm:t>
        <a:bodyPr/>
        <a:lstStyle/>
        <a:p>
          <a:endParaRPr lang="en-US"/>
        </a:p>
      </dgm:t>
    </dgm:pt>
    <dgm:pt modelId="{A36AF56A-37A7-4ED6-9007-F315A3BA08BA}" type="sibTrans" cxnId="{9E946076-C2BA-416B-8CEA-5379737C9961}">
      <dgm:prSet/>
      <dgm:spPr/>
      <dgm:t>
        <a:bodyPr/>
        <a:lstStyle/>
        <a:p>
          <a:endParaRPr lang="en-US"/>
        </a:p>
      </dgm:t>
    </dgm:pt>
    <dgm:pt modelId="{B52772C3-F3C5-45B7-8890-7DF7A7A75064}">
      <dgm:prSet phldrT="[Text]" custT="1"/>
      <dgm:spPr>
        <a:solidFill>
          <a:srgbClr val="92D050"/>
        </a:solidFill>
      </dgm:spPr>
      <dgm:t>
        <a:bodyPr/>
        <a:lstStyle/>
        <a:p>
          <a:r>
            <a:rPr lang="en-US" sz="2800" b="1" dirty="0" smtClean="0">
              <a:latin typeface="Calibri" panose="020F0502020204030204" pitchFamily="34" charset="0"/>
            </a:rPr>
            <a:t>Support</a:t>
          </a:r>
        </a:p>
        <a:p>
          <a:r>
            <a:rPr lang="en-US" sz="2800" b="1" dirty="0" smtClean="0">
              <a:latin typeface="Calibri" panose="020F0502020204030204" pitchFamily="34" charset="0"/>
            </a:rPr>
            <a:t>Resources</a:t>
          </a:r>
          <a:endParaRPr lang="en-US" sz="2800" b="1" dirty="0">
            <a:latin typeface="Calibri" panose="020F0502020204030204" pitchFamily="34" charset="0"/>
          </a:endParaRPr>
        </a:p>
      </dgm:t>
    </dgm:pt>
    <dgm:pt modelId="{E6A37C6B-A4F2-4381-8E4A-0D412CBE0E7C}" type="parTrans" cxnId="{C8FF7124-1F9D-4344-AC1D-20D94B95F0FA}">
      <dgm:prSet/>
      <dgm:spPr/>
      <dgm:t>
        <a:bodyPr/>
        <a:lstStyle/>
        <a:p>
          <a:endParaRPr lang="en-US"/>
        </a:p>
      </dgm:t>
    </dgm:pt>
    <dgm:pt modelId="{794B765E-BDE0-4085-8814-23A985691F21}" type="sibTrans" cxnId="{C8FF7124-1F9D-4344-AC1D-20D94B95F0FA}">
      <dgm:prSet/>
      <dgm:spPr/>
      <dgm:t>
        <a:bodyPr/>
        <a:lstStyle/>
        <a:p>
          <a:endParaRPr lang="en-US"/>
        </a:p>
      </dgm:t>
    </dgm:pt>
    <dgm:pt modelId="{F953E6B0-9136-43CB-9750-9A689076F0DB}" type="pres">
      <dgm:prSet presAssocID="{9A9BCDCB-05EB-4F84-9629-2E89E654F580}" presName="Name0" presStyleCnt="0">
        <dgm:presLayoutVars>
          <dgm:dir/>
          <dgm:resizeHandles val="exact"/>
        </dgm:presLayoutVars>
      </dgm:prSet>
      <dgm:spPr/>
    </dgm:pt>
    <dgm:pt modelId="{AC2FE11E-6A67-4E70-9F9F-E5FEF89929D3}" type="pres">
      <dgm:prSet presAssocID="{9A9BCDCB-05EB-4F84-9629-2E89E654F580}" presName="fgShape" presStyleLbl="fgShp" presStyleIdx="0" presStyleCnt="1" custScaleY="141975" custLinFactNeighborY="12346"/>
      <dgm:spPr>
        <a:solidFill>
          <a:srgbClr val="CC0099"/>
        </a:solidFill>
      </dgm:spPr>
    </dgm:pt>
    <dgm:pt modelId="{1BF8AB49-9A8A-41CC-879D-2A9C210D19F5}" type="pres">
      <dgm:prSet presAssocID="{9A9BCDCB-05EB-4F84-9629-2E89E654F580}" presName="linComp" presStyleCnt="0"/>
      <dgm:spPr/>
    </dgm:pt>
    <dgm:pt modelId="{23E29478-741A-4EF7-91F4-C91247DDF34F}" type="pres">
      <dgm:prSet presAssocID="{E7EC58AC-6156-42AE-8758-1507B004E858}" presName="compNode" presStyleCnt="0"/>
      <dgm:spPr/>
    </dgm:pt>
    <dgm:pt modelId="{CFCA80CD-7256-4421-975B-38CE28FCF483}" type="pres">
      <dgm:prSet presAssocID="{E7EC58AC-6156-42AE-8758-1507B004E858}" presName="bkgdShape" presStyleLbl="node1" presStyleIdx="0" presStyleCnt="3"/>
      <dgm:spPr/>
      <dgm:t>
        <a:bodyPr/>
        <a:lstStyle/>
        <a:p>
          <a:endParaRPr lang="en-US"/>
        </a:p>
      </dgm:t>
    </dgm:pt>
    <dgm:pt modelId="{7F547ECE-F433-43B2-A39A-86D5277BA368}" type="pres">
      <dgm:prSet presAssocID="{E7EC58AC-6156-42AE-8758-1507B004E858}" presName="nodeTx" presStyleLbl="node1" presStyleIdx="0" presStyleCnt="3">
        <dgm:presLayoutVars>
          <dgm:bulletEnabled val="1"/>
        </dgm:presLayoutVars>
      </dgm:prSet>
      <dgm:spPr/>
      <dgm:t>
        <a:bodyPr/>
        <a:lstStyle/>
        <a:p>
          <a:endParaRPr lang="en-US"/>
        </a:p>
      </dgm:t>
    </dgm:pt>
    <dgm:pt modelId="{31785FCF-A88F-430E-B21D-AC37FDD06D4C}" type="pres">
      <dgm:prSet presAssocID="{E7EC58AC-6156-42AE-8758-1507B004E858}" presName="invisiNode" presStyleLbl="node1" presStyleIdx="0" presStyleCnt="3"/>
      <dgm:spPr/>
    </dgm:pt>
    <dgm:pt modelId="{7982E273-5079-49C5-9FD3-DBC12E60B2F2}" type="pres">
      <dgm:prSet presAssocID="{E7EC58AC-6156-42AE-8758-1507B004E858}" presName="imagNode" presStyleLbl="fgImgPlace1" presStyleIdx="0" presStyleCnt="3" custScaleX="118797" custScaleY="124914" custLinFactNeighborX="-2014"/>
      <dgm:spPr>
        <a:solidFill>
          <a:srgbClr val="CC0099"/>
        </a:solidFill>
        <a:ln>
          <a:noFill/>
        </a:ln>
        <a:effectLst>
          <a:outerShdw blurRad="50800" dist="38100" dir="2700000" algn="tl" rotWithShape="0">
            <a:prstClr val="black">
              <a:alpha val="40000"/>
            </a:prstClr>
          </a:outerShdw>
        </a:effectLst>
      </dgm:spPr>
      <dgm:t>
        <a:bodyPr/>
        <a:lstStyle/>
        <a:p>
          <a:endParaRPr lang="en-US"/>
        </a:p>
      </dgm:t>
    </dgm:pt>
    <dgm:pt modelId="{25D573C3-BA2E-4DAE-8B1F-71A469488794}" type="pres">
      <dgm:prSet presAssocID="{C43FBA65-A4D1-4DB0-BB8A-5E19A8D40BA8}" presName="sibTrans" presStyleLbl="sibTrans2D1" presStyleIdx="0" presStyleCnt="0"/>
      <dgm:spPr/>
      <dgm:t>
        <a:bodyPr/>
        <a:lstStyle/>
        <a:p>
          <a:endParaRPr lang="en-US"/>
        </a:p>
      </dgm:t>
    </dgm:pt>
    <dgm:pt modelId="{D073E93B-0E9C-4499-9FBD-4308ED1D27E1}" type="pres">
      <dgm:prSet presAssocID="{089DD1CB-331E-4CC1-8EB6-8A5B8A33778B}" presName="compNode" presStyleCnt="0"/>
      <dgm:spPr/>
    </dgm:pt>
    <dgm:pt modelId="{22E7D154-82CE-437E-8397-9BE40A3E4830}" type="pres">
      <dgm:prSet presAssocID="{089DD1CB-331E-4CC1-8EB6-8A5B8A33778B}" presName="bkgdShape" presStyleLbl="node1" presStyleIdx="1" presStyleCnt="3"/>
      <dgm:spPr/>
      <dgm:t>
        <a:bodyPr/>
        <a:lstStyle/>
        <a:p>
          <a:endParaRPr lang="en-US"/>
        </a:p>
      </dgm:t>
    </dgm:pt>
    <dgm:pt modelId="{085B0BA0-E04C-440D-A09C-229B9B59EFE9}" type="pres">
      <dgm:prSet presAssocID="{089DD1CB-331E-4CC1-8EB6-8A5B8A33778B}" presName="nodeTx" presStyleLbl="node1" presStyleIdx="1" presStyleCnt="3">
        <dgm:presLayoutVars>
          <dgm:bulletEnabled val="1"/>
        </dgm:presLayoutVars>
      </dgm:prSet>
      <dgm:spPr/>
      <dgm:t>
        <a:bodyPr/>
        <a:lstStyle/>
        <a:p>
          <a:endParaRPr lang="en-US"/>
        </a:p>
      </dgm:t>
    </dgm:pt>
    <dgm:pt modelId="{D1F74FC2-07FC-4FA6-82D0-11C46E087891}" type="pres">
      <dgm:prSet presAssocID="{089DD1CB-331E-4CC1-8EB6-8A5B8A33778B}" presName="invisiNode" presStyleLbl="node1" presStyleIdx="1" presStyleCnt="3"/>
      <dgm:spPr/>
    </dgm:pt>
    <dgm:pt modelId="{18C6A93E-4A9E-4A63-A243-583A576096CD}" type="pres">
      <dgm:prSet presAssocID="{089DD1CB-331E-4CC1-8EB6-8A5B8A33778B}" presName="imagNode" presStyleLbl="fgImgPlace1" presStyleIdx="1" presStyleCnt="3" custScaleX="122344" custScaleY="119775"/>
      <dgm:spPr>
        <a:solidFill>
          <a:srgbClr val="CC0099"/>
        </a:solidFill>
        <a:ln>
          <a:noFill/>
        </a:ln>
        <a:effectLst>
          <a:outerShdw blurRad="50800" dist="38100" dir="2700000" algn="tl" rotWithShape="0">
            <a:prstClr val="black">
              <a:alpha val="40000"/>
            </a:prstClr>
          </a:outerShdw>
        </a:effectLst>
      </dgm:spPr>
    </dgm:pt>
    <dgm:pt modelId="{F585BF5A-C4A8-4675-ADDA-946744097F7E}" type="pres">
      <dgm:prSet presAssocID="{A36AF56A-37A7-4ED6-9007-F315A3BA08BA}" presName="sibTrans" presStyleLbl="sibTrans2D1" presStyleIdx="0" presStyleCnt="0"/>
      <dgm:spPr/>
      <dgm:t>
        <a:bodyPr/>
        <a:lstStyle/>
        <a:p>
          <a:endParaRPr lang="en-US"/>
        </a:p>
      </dgm:t>
    </dgm:pt>
    <dgm:pt modelId="{FD37B322-F1C5-486C-AA93-D638AB3891C2}" type="pres">
      <dgm:prSet presAssocID="{B52772C3-F3C5-45B7-8890-7DF7A7A75064}" presName="compNode" presStyleCnt="0"/>
      <dgm:spPr/>
    </dgm:pt>
    <dgm:pt modelId="{0FC00F44-E923-451A-A6A4-96627F1BBC5C}" type="pres">
      <dgm:prSet presAssocID="{B52772C3-F3C5-45B7-8890-7DF7A7A75064}" presName="bkgdShape" presStyleLbl="node1" presStyleIdx="2" presStyleCnt="3"/>
      <dgm:spPr/>
      <dgm:t>
        <a:bodyPr/>
        <a:lstStyle/>
        <a:p>
          <a:endParaRPr lang="en-US"/>
        </a:p>
      </dgm:t>
    </dgm:pt>
    <dgm:pt modelId="{7BC59D73-DCEA-4936-9943-3447AD1D59CA}" type="pres">
      <dgm:prSet presAssocID="{B52772C3-F3C5-45B7-8890-7DF7A7A75064}" presName="nodeTx" presStyleLbl="node1" presStyleIdx="2" presStyleCnt="3">
        <dgm:presLayoutVars>
          <dgm:bulletEnabled val="1"/>
        </dgm:presLayoutVars>
      </dgm:prSet>
      <dgm:spPr/>
      <dgm:t>
        <a:bodyPr/>
        <a:lstStyle/>
        <a:p>
          <a:endParaRPr lang="en-US"/>
        </a:p>
      </dgm:t>
    </dgm:pt>
    <dgm:pt modelId="{48C0CC37-456C-43A2-87CC-959AFA70A691}" type="pres">
      <dgm:prSet presAssocID="{B52772C3-F3C5-45B7-8890-7DF7A7A75064}" presName="invisiNode" presStyleLbl="node1" presStyleIdx="2" presStyleCnt="3"/>
      <dgm:spPr/>
    </dgm:pt>
    <dgm:pt modelId="{DC7417E4-A457-450C-910E-E823B42EA418}" type="pres">
      <dgm:prSet presAssocID="{B52772C3-F3C5-45B7-8890-7DF7A7A75064}" presName="imagNode" presStyleLbl="fgImgPlace1" presStyleIdx="2" presStyleCnt="3" custScaleX="125892" custScaleY="119775" custLinFactNeighborX="-556" custLinFactNeighborY="-264"/>
      <dgm:spPr>
        <a:solidFill>
          <a:srgbClr val="CC0099"/>
        </a:solidFill>
        <a:ln>
          <a:noFill/>
        </a:ln>
        <a:effectLst>
          <a:outerShdw blurRad="50800" dist="38100" dir="2700000" algn="tl" rotWithShape="0">
            <a:prstClr val="black">
              <a:alpha val="40000"/>
            </a:prstClr>
          </a:outerShdw>
        </a:effectLst>
      </dgm:spPr>
    </dgm:pt>
  </dgm:ptLst>
  <dgm:cxnLst>
    <dgm:cxn modelId="{E4DC2B55-6DBF-4BF5-896E-38AB2C32E930}" type="presOf" srcId="{9A9BCDCB-05EB-4F84-9629-2E89E654F580}" destId="{F953E6B0-9136-43CB-9750-9A689076F0DB}" srcOrd="0" destOrd="0" presId="urn:microsoft.com/office/officeart/2005/8/layout/hList7"/>
    <dgm:cxn modelId="{E85E7BB6-B6D2-411B-B6B5-FB4BA6DDD7C2}" srcId="{9A9BCDCB-05EB-4F84-9629-2E89E654F580}" destId="{E7EC58AC-6156-42AE-8758-1507B004E858}" srcOrd="0" destOrd="0" parTransId="{B6AA3112-4EF8-4634-889A-7DC92E18EC4E}" sibTransId="{C43FBA65-A4D1-4DB0-BB8A-5E19A8D40BA8}"/>
    <dgm:cxn modelId="{C8FF7124-1F9D-4344-AC1D-20D94B95F0FA}" srcId="{9A9BCDCB-05EB-4F84-9629-2E89E654F580}" destId="{B52772C3-F3C5-45B7-8890-7DF7A7A75064}" srcOrd="2" destOrd="0" parTransId="{E6A37C6B-A4F2-4381-8E4A-0D412CBE0E7C}" sibTransId="{794B765E-BDE0-4085-8814-23A985691F21}"/>
    <dgm:cxn modelId="{61AAAD6A-62BD-411F-BDEC-7D1BD008BD7A}" type="presOf" srcId="{E7EC58AC-6156-42AE-8758-1507B004E858}" destId="{7F547ECE-F433-43B2-A39A-86D5277BA368}" srcOrd="1" destOrd="0" presId="urn:microsoft.com/office/officeart/2005/8/layout/hList7"/>
    <dgm:cxn modelId="{20D22D7B-5DA3-4BB0-82B4-3B3E866737FC}" type="presOf" srcId="{E7EC58AC-6156-42AE-8758-1507B004E858}" destId="{CFCA80CD-7256-4421-975B-38CE28FCF483}" srcOrd="0" destOrd="0" presId="urn:microsoft.com/office/officeart/2005/8/layout/hList7"/>
    <dgm:cxn modelId="{6D6274D3-F3CB-45E2-8DE1-E48D0FD17BE5}" type="presOf" srcId="{A36AF56A-37A7-4ED6-9007-F315A3BA08BA}" destId="{F585BF5A-C4A8-4675-ADDA-946744097F7E}" srcOrd="0" destOrd="0" presId="urn:microsoft.com/office/officeart/2005/8/layout/hList7"/>
    <dgm:cxn modelId="{C960B812-C369-4D84-8576-5662C11AC193}" type="presOf" srcId="{B52772C3-F3C5-45B7-8890-7DF7A7A75064}" destId="{0FC00F44-E923-451A-A6A4-96627F1BBC5C}" srcOrd="0" destOrd="0" presId="urn:microsoft.com/office/officeart/2005/8/layout/hList7"/>
    <dgm:cxn modelId="{756F3F22-1BD4-439A-B50F-40A5797A2CBA}" type="presOf" srcId="{089DD1CB-331E-4CC1-8EB6-8A5B8A33778B}" destId="{085B0BA0-E04C-440D-A09C-229B9B59EFE9}" srcOrd="1" destOrd="0" presId="urn:microsoft.com/office/officeart/2005/8/layout/hList7"/>
    <dgm:cxn modelId="{CD55D470-F542-4B54-89CA-870681AE5832}" type="presOf" srcId="{C43FBA65-A4D1-4DB0-BB8A-5E19A8D40BA8}" destId="{25D573C3-BA2E-4DAE-8B1F-71A469488794}" srcOrd="0" destOrd="0" presId="urn:microsoft.com/office/officeart/2005/8/layout/hList7"/>
    <dgm:cxn modelId="{82C47D0E-52C7-4C69-BB43-C07F6AA094DF}" type="presOf" srcId="{B52772C3-F3C5-45B7-8890-7DF7A7A75064}" destId="{7BC59D73-DCEA-4936-9943-3447AD1D59CA}" srcOrd="1" destOrd="0" presId="urn:microsoft.com/office/officeart/2005/8/layout/hList7"/>
    <dgm:cxn modelId="{9E946076-C2BA-416B-8CEA-5379737C9961}" srcId="{9A9BCDCB-05EB-4F84-9629-2E89E654F580}" destId="{089DD1CB-331E-4CC1-8EB6-8A5B8A33778B}" srcOrd="1" destOrd="0" parTransId="{9CE415E3-D5EB-456D-A31A-76D9FBCEC884}" sibTransId="{A36AF56A-37A7-4ED6-9007-F315A3BA08BA}"/>
    <dgm:cxn modelId="{B035F3A7-F36F-4C38-A4ED-B71BAAF0071C}" type="presOf" srcId="{089DD1CB-331E-4CC1-8EB6-8A5B8A33778B}" destId="{22E7D154-82CE-437E-8397-9BE40A3E4830}" srcOrd="0" destOrd="0" presId="urn:microsoft.com/office/officeart/2005/8/layout/hList7"/>
    <dgm:cxn modelId="{9634C256-B67F-4940-84B8-500030D87A40}" type="presParOf" srcId="{F953E6B0-9136-43CB-9750-9A689076F0DB}" destId="{AC2FE11E-6A67-4E70-9F9F-E5FEF89929D3}" srcOrd="0" destOrd="0" presId="urn:microsoft.com/office/officeart/2005/8/layout/hList7"/>
    <dgm:cxn modelId="{840EA0F8-DBB0-4AFF-AFAD-680C1E96D489}" type="presParOf" srcId="{F953E6B0-9136-43CB-9750-9A689076F0DB}" destId="{1BF8AB49-9A8A-41CC-879D-2A9C210D19F5}" srcOrd="1" destOrd="0" presId="urn:microsoft.com/office/officeart/2005/8/layout/hList7"/>
    <dgm:cxn modelId="{03361237-1B9D-4CD6-97CF-85DE55424551}" type="presParOf" srcId="{1BF8AB49-9A8A-41CC-879D-2A9C210D19F5}" destId="{23E29478-741A-4EF7-91F4-C91247DDF34F}" srcOrd="0" destOrd="0" presId="urn:microsoft.com/office/officeart/2005/8/layout/hList7"/>
    <dgm:cxn modelId="{FBD80E94-0B0C-41C4-BF27-CA5A4C164A79}" type="presParOf" srcId="{23E29478-741A-4EF7-91F4-C91247DDF34F}" destId="{CFCA80CD-7256-4421-975B-38CE28FCF483}" srcOrd="0" destOrd="0" presId="urn:microsoft.com/office/officeart/2005/8/layout/hList7"/>
    <dgm:cxn modelId="{88E85D0F-7898-4827-893A-015DAD6CF7A9}" type="presParOf" srcId="{23E29478-741A-4EF7-91F4-C91247DDF34F}" destId="{7F547ECE-F433-43B2-A39A-86D5277BA368}" srcOrd="1" destOrd="0" presId="urn:microsoft.com/office/officeart/2005/8/layout/hList7"/>
    <dgm:cxn modelId="{A642A794-D9E9-41C5-94E9-BBF5E4B1C11A}" type="presParOf" srcId="{23E29478-741A-4EF7-91F4-C91247DDF34F}" destId="{31785FCF-A88F-430E-B21D-AC37FDD06D4C}" srcOrd="2" destOrd="0" presId="urn:microsoft.com/office/officeart/2005/8/layout/hList7"/>
    <dgm:cxn modelId="{ABE5DAF7-363D-42AD-AE67-30D7AD2C7588}" type="presParOf" srcId="{23E29478-741A-4EF7-91F4-C91247DDF34F}" destId="{7982E273-5079-49C5-9FD3-DBC12E60B2F2}" srcOrd="3" destOrd="0" presId="urn:microsoft.com/office/officeart/2005/8/layout/hList7"/>
    <dgm:cxn modelId="{1AA2A6CD-E51B-4F84-933C-3AB1598C9CF6}" type="presParOf" srcId="{1BF8AB49-9A8A-41CC-879D-2A9C210D19F5}" destId="{25D573C3-BA2E-4DAE-8B1F-71A469488794}" srcOrd="1" destOrd="0" presId="urn:microsoft.com/office/officeart/2005/8/layout/hList7"/>
    <dgm:cxn modelId="{0316A942-0E45-4268-9543-0693C3082381}" type="presParOf" srcId="{1BF8AB49-9A8A-41CC-879D-2A9C210D19F5}" destId="{D073E93B-0E9C-4499-9FBD-4308ED1D27E1}" srcOrd="2" destOrd="0" presId="urn:microsoft.com/office/officeart/2005/8/layout/hList7"/>
    <dgm:cxn modelId="{7AC4C67C-1BAC-422C-BC3D-68D4BE4ADBCA}" type="presParOf" srcId="{D073E93B-0E9C-4499-9FBD-4308ED1D27E1}" destId="{22E7D154-82CE-437E-8397-9BE40A3E4830}" srcOrd="0" destOrd="0" presId="urn:microsoft.com/office/officeart/2005/8/layout/hList7"/>
    <dgm:cxn modelId="{5E6A74EF-2845-4932-8FED-4F186EFD6B15}" type="presParOf" srcId="{D073E93B-0E9C-4499-9FBD-4308ED1D27E1}" destId="{085B0BA0-E04C-440D-A09C-229B9B59EFE9}" srcOrd="1" destOrd="0" presId="urn:microsoft.com/office/officeart/2005/8/layout/hList7"/>
    <dgm:cxn modelId="{6B39600B-CBB2-4C6B-8AA3-76B6CBE88EC3}" type="presParOf" srcId="{D073E93B-0E9C-4499-9FBD-4308ED1D27E1}" destId="{D1F74FC2-07FC-4FA6-82D0-11C46E087891}" srcOrd="2" destOrd="0" presId="urn:microsoft.com/office/officeart/2005/8/layout/hList7"/>
    <dgm:cxn modelId="{12751DD0-8058-40FC-8570-89CA6421AC63}" type="presParOf" srcId="{D073E93B-0E9C-4499-9FBD-4308ED1D27E1}" destId="{18C6A93E-4A9E-4A63-A243-583A576096CD}" srcOrd="3" destOrd="0" presId="urn:microsoft.com/office/officeart/2005/8/layout/hList7"/>
    <dgm:cxn modelId="{AEF079C8-AE31-4573-A491-4D50C9C33726}" type="presParOf" srcId="{1BF8AB49-9A8A-41CC-879D-2A9C210D19F5}" destId="{F585BF5A-C4A8-4675-ADDA-946744097F7E}" srcOrd="3" destOrd="0" presId="urn:microsoft.com/office/officeart/2005/8/layout/hList7"/>
    <dgm:cxn modelId="{56F18E21-6B07-4D5C-BECC-D208EB1B2AE4}" type="presParOf" srcId="{1BF8AB49-9A8A-41CC-879D-2A9C210D19F5}" destId="{FD37B322-F1C5-486C-AA93-D638AB3891C2}" srcOrd="4" destOrd="0" presId="urn:microsoft.com/office/officeart/2005/8/layout/hList7"/>
    <dgm:cxn modelId="{FA52ACF3-9C6F-4DD2-B784-75CAE164BEB3}" type="presParOf" srcId="{FD37B322-F1C5-486C-AA93-D638AB3891C2}" destId="{0FC00F44-E923-451A-A6A4-96627F1BBC5C}" srcOrd="0" destOrd="0" presId="urn:microsoft.com/office/officeart/2005/8/layout/hList7"/>
    <dgm:cxn modelId="{2B661530-AF21-4276-872E-841F4DAA0915}" type="presParOf" srcId="{FD37B322-F1C5-486C-AA93-D638AB3891C2}" destId="{7BC59D73-DCEA-4936-9943-3447AD1D59CA}" srcOrd="1" destOrd="0" presId="urn:microsoft.com/office/officeart/2005/8/layout/hList7"/>
    <dgm:cxn modelId="{665774A3-CBFF-425F-9098-369EC2225ABF}" type="presParOf" srcId="{FD37B322-F1C5-486C-AA93-D638AB3891C2}" destId="{48C0CC37-456C-43A2-87CC-959AFA70A691}" srcOrd="2" destOrd="0" presId="urn:microsoft.com/office/officeart/2005/8/layout/hList7"/>
    <dgm:cxn modelId="{BE774705-6E6E-4814-87D6-2772E63B709F}" type="presParOf" srcId="{FD37B322-F1C5-486C-AA93-D638AB3891C2}" destId="{DC7417E4-A457-450C-910E-E823B42EA41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A80CD-7256-4421-975B-38CE28FCF483}">
      <dsp:nvSpPr>
        <dsp:cNvPr id="0" name=""/>
        <dsp:cNvSpPr/>
      </dsp:nvSpPr>
      <dsp:spPr>
        <a:xfrm>
          <a:off x="1631" y="0"/>
          <a:ext cx="2538933" cy="411480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anose="020F0502020204030204" pitchFamily="34" charset="0"/>
            </a:rPr>
            <a:t>Questions</a:t>
          </a:r>
        </a:p>
        <a:p>
          <a:pPr lvl="0" algn="ctr" defTabSz="1244600">
            <a:lnSpc>
              <a:spcPct val="90000"/>
            </a:lnSpc>
            <a:spcBef>
              <a:spcPct val="0"/>
            </a:spcBef>
            <a:spcAft>
              <a:spcPct val="35000"/>
            </a:spcAft>
          </a:pPr>
          <a:r>
            <a:rPr lang="en-US" sz="2800" b="1" kern="1200" dirty="0" smtClean="0">
              <a:latin typeface="Calibri" panose="020F0502020204030204" pitchFamily="34" charset="0"/>
            </a:rPr>
            <a:t>Input</a:t>
          </a:r>
          <a:endParaRPr lang="en-US" sz="2800" b="1" kern="1200" dirty="0">
            <a:latin typeface="Calibri" panose="020F0502020204030204" pitchFamily="34" charset="0"/>
          </a:endParaRPr>
        </a:p>
      </dsp:txBody>
      <dsp:txXfrm>
        <a:off x="1631" y="1645920"/>
        <a:ext cx="2538933" cy="1645920"/>
      </dsp:txXfrm>
    </dsp:sp>
    <dsp:sp modelId="{7982E273-5079-49C5-9FD3-DBC12E60B2F2}">
      <dsp:nvSpPr>
        <dsp:cNvPr id="0" name=""/>
        <dsp:cNvSpPr/>
      </dsp:nvSpPr>
      <dsp:spPr>
        <a:xfrm>
          <a:off x="429607" y="76198"/>
          <a:ext cx="1627790" cy="1711607"/>
        </a:xfrm>
        <a:prstGeom prst="ellipse">
          <a:avLst/>
        </a:prstGeom>
        <a:solidFill>
          <a:srgbClr val="CC009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2E7D154-82CE-437E-8397-9BE40A3E4830}">
      <dsp:nvSpPr>
        <dsp:cNvPr id="0" name=""/>
        <dsp:cNvSpPr/>
      </dsp:nvSpPr>
      <dsp:spPr>
        <a:xfrm>
          <a:off x="2616733" y="0"/>
          <a:ext cx="2538933" cy="411480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a:p>
      </dsp:txBody>
      <dsp:txXfrm>
        <a:off x="2616733" y="1645920"/>
        <a:ext cx="2538933" cy="1645920"/>
      </dsp:txXfrm>
    </dsp:sp>
    <dsp:sp modelId="{18C6A93E-4A9E-4A63-A243-583A576096CD}">
      <dsp:nvSpPr>
        <dsp:cNvPr id="0" name=""/>
        <dsp:cNvSpPr/>
      </dsp:nvSpPr>
      <dsp:spPr>
        <a:xfrm>
          <a:off x="3048003" y="111406"/>
          <a:ext cx="1676392" cy="1641191"/>
        </a:xfrm>
        <a:prstGeom prst="ellipse">
          <a:avLst/>
        </a:prstGeom>
        <a:solidFill>
          <a:srgbClr val="CC009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0FC00F44-E923-451A-A6A4-96627F1BBC5C}">
      <dsp:nvSpPr>
        <dsp:cNvPr id="0" name=""/>
        <dsp:cNvSpPr/>
      </dsp:nvSpPr>
      <dsp:spPr>
        <a:xfrm>
          <a:off x="5231834" y="0"/>
          <a:ext cx="2538933" cy="411480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anose="020F0502020204030204" pitchFamily="34" charset="0"/>
            </a:rPr>
            <a:t>Support</a:t>
          </a:r>
        </a:p>
        <a:p>
          <a:pPr lvl="0" algn="ctr" defTabSz="1244600">
            <a:lnSpc>
              <a:spcPct val="90000"/>
            </a:lnSpc>
            <a:spcBef>
              <a:spcPct val="0"/>
            </a:spcBef>
            <a:spcAft>
              <a:spcPct val="35000"/>
            </a:spcAft>
          </a:pPr>
          <a:r>
            <a:rPr lang="en-US" sz="2800" b="1" kern="1200" dirty="0" smtClean="0">
              <a:latin typeface="Calibri" panose="020F0502020204030204" pitchFamily="34" charset="0"/>
            </a:rPr>
            <a:t>Resources</a:t>
          </a:r>
          <a:endParaRPr lang="en-US" sz="2800" b="1" kern="1200" dirty="0">
            <a:latin typeface="Calibri" panose="020F0502020204030204" pitchFamily="34" charset="0"/>
          </a:endParaRPr>
        </a:p>
      </dsp:txBody>
      <dsp:txXfrm>
        <a:off x="5231834" y="1645920"/>
        <a:ext cx="2538933" cy="1645920"/>
      </dsp:txXfrm>
    </dsp:sp>
    <dsp:sp modelId="{DC7417E4-A457-450C-910E-E823B42EA418}">
      <dsp:nvSpPr>
        <dsp:cNvPr id="0" name=""/>
        <dsp:cNvSpPr/>
      </dsp:nvSpPr>
      <dsp:spPr>
        <a:xfrm>
          <a:off x="5631178" y="107789"/>
          <a:ext cx="1725007" cy="1641191"/>
        </a:xfrm>
        <a:prstGeom prst="ellipse">
          <a:avLst/>
        </a:prstGeom>
        <a:solidFill>
          <a:srgbClr val="CC009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C2FE11E-6A67-4E70-9F9F-E5FEF89929D3}">
      <dsp:nvSpPr>
        <dsp:cNvPr id="0" name=""/>
        <dsp:cNvSpPr/>
      </dsp:nvSpPr>
      <dsp:spPr>
        <a:xfrm>
          <a:off x="310895" y="3238501"/>
          <a:ext cx="7150608" cy="876298"/>
        </a:xfrm>
        <a:prstGeom prst="leftRightArrow">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0D3978C-5834-4FAA-B59C-91B5A6916269}" type="datetimeFigureOut">
              <a:rPr lang="en-US" smtClean="0"/>
              <a:t>8/6/2015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F29A150-7269-4953-9271-C28B9060B2A0}" type="slidenum">
              <a:rPr lang="en-US" smtClean="0"/>
              <a:t>‹#›</a:t>
            </a:fld>
            <a:endParaRPr lang="en-US"/>
          </a:p>
        </p:txBody>
      </p:sp>
    </p:spTree>
    <p:extLst>
      <p:ext uri="{BB962C8B-B14F-4D97-AF65-F5344CB8AC3E}">
        <p14:creationId xmlns:p14="http://schemas.microsoft.com/office/powerpoint/2010/main" val="181006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want to thank our DPH</a:t>
            </a:r>
            <a:r>
              <a:rPr lang="en-US" baseline="0" dirty="0" smtClean="0"/>
              <a:t> partners – GA Shape and WIC – for sharing our goal to prevent childhood obesity in our state. This is definitely an issue that requires all hands on deck – it will take all of us working together to tackle childhood obesity.</a:t>
            </a:r>
            <a:endParaRPr lang="en-US" dirty="0"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1479E0-9314-4500-A133-A680E2080E9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12</a:t>
            </a:fld>
            <a:endParaRPr lang="en-US"/>
          </a:p>
        </p:txBody>
      </p:sp>
    </p:spTree>
    <p:extLst>
      <p:ext uri="{BB962C8B-B14F-4D97-AF65-F5344CB8AC3E}">
        <p14:creationId xmlns:p14="http://schemas.microsoft.com/office/powerpoint/2010/main" val="368893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what the nutritionists who you</a:t>
            </a:r>
            <a:r>
              <a:rPr lang="en-US" baseline="0" dirty="0" smtClean="0"/>
              <a:t> observed said about you. They said 100% of you waited until the end of their client session to share your feedback with them- which is perfect! They said you provided helpful feedback…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13</a:t>
            </a:fld>
            <a:endParaRPr lang="en-US"/>
          </a:p>
        </p:txBody>
      </p:sp>
    </p:spTree>
    <p:extLst>
      <p:ext uri="{BB962C8B-B14F-4D97-AF65-F5344CB8AC3E}">
        <p14:creationId xmlns:p14="http://schemas.microsoft.com/office/powerpoint/2010/main" val="360836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some areas of opportunity for you. We would love it if you helped</a:t>
            </a:r>
            <a:r>
              <a:rPr lang="en-US" baseline="0" dirty="0" smtClean="0"/>
              <a:t> the nutritionists in your clinic to set a counseling goal for themselves. Currently, the observed nutritionists reported that only 53% of the time you are doing this. After you provide your feedback to the nutritionists about how they did while you observed them, work with them to set a counseling goal to strengthen their current skills. We can all strive for better, so I’m sure we can find something to improve upon!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14</a:t>
            </a:fld>
            <a:endParaRPr lang="en-US"/>
          </a:p>
        </p:txBody>
      </p:sp>
    </p:spTree>
    <p:extLst>
      <p:ext uri="{BB962C8B-B14F-4D97-AF65-F5344CB8AC3E}">
        <p14:creationId xmlns:p14="http://schemas.microsoft.com/office/powerpoint/2010/main" val="160212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accent4"/>
                </a:solidFill>
                <a:effectLst/>
              </a:rPr>
              <a:t>Some examples</a:t>
            </a:r>
            <a:r>
              <a:rPr lang="en-US" baseline="0" dirty="0" smtClean="0">
                <a:solidFill>
                  <a:schemeClr val="accent4"/>
                </a:solidFill>
                <a:effectLst/>
              </a:rPr>
              <a:t> of goals Champions are setting with nutritionists are things like using open ended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accent4"/>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accent4"/>
                </a:solidFill>
                <a:effectLst/>
              </a:rPr>
              <a:t>Just to be clear, these goals should be about nutritionists counseling skills. We are not encouraging you to set a healthy habit goal with your nutritionists like- </a:t>
            </a:r>
            <a:r>
              <a:rPr lang="en-US" dirty="0" smtClean="0">
                <a:solidFill>
                  <a:schemeClr val="accent4"/>
                </a:solidFill>
                <a:effectLst/>
              </a:rPr>
              <a:t>More vegetables daily. Does anyone have</a:t>
            </a:r>
            <a:r>
              <a:rPr lang="en-US" baseline="0" dirty="0" smtClean="0">
                <a:solidFill>
                  <a:schemeClr val="accent4"/>
                </a:solidFill>
                <a:effectLst/>
              </a:rPr>
              <a:t> any questions about this?</a:t>
            </a:r>
            <a:endParaRPr lang="en-US" dirty="0" smtClean="0">
              <a:solidFill>
                <a:schemeClr val="accent4"/>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15</a:t>
            </a:fld>
            <a:endParaRPr lang="en-US"/>
          </a:p>
        </p:txBody>
      </p:sp>
    </p:spTree>
    <p:extLst>
      <p:ext uri="{BB962C8B-B14F-4D97-AF65-F5344CB8AC3E}">
        <p14:creationId xmlns:p14="http://schemas.microsoft.com/office/powerpoint/2010/main" val="1792050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Nutritionists</a:t>
            </a:r>
            <a:r>
              <a:rPr lang="en-US" baseline="0" dirty="0" smtClean="0"/>
              <a:t> who were observed also told us that they are really enjoying having you as the Champions in their clinics. Some of their comments included that they feel like you provide them with helpful feedback and good constructive criticism… </a:t>
            </a:r>
            <a:endParaRPr lang="en-US" dirty="0" smtClean="0"/>
          </a:p>
          <a:p>
            <a:endParaRPr lang="en-US" sz="1200" dirty="0" smtClean="0"/>
          </a:p>
          <a:p>
            <a:endParaRPr lang="en-US" sz="1200" dirty="0" smtClean="0"/>
          </a:p>
          <a:p>
            <a:r>
              <a:rPr lang="en-US" sz="1200" dirty="0" smtClean="0"/>
              <a:t>Other comments: </a:t>
            </a:r>
          </a:p>
          <a:p>
            <a:r>
              <a:rPr lang="en-US" sz="1200" dirty="0" smtClean="0"/>
              <a:t>P</a:t>
            </a:r>
            <a:r>
              <a:rPr lang="en-US" sz="1200" dirty="0" smtClean="0">
                <a:effectLst/>
              </a:rPr>
              <a:t>rovided helpful feedback and good constructive criticism.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rPr>
              <a:t>The strong4life champion was very polite and helpful with her suggestions to help improve my nutritional education teaching</a:t>
            </a:r>
            <a:endParaRPr lang="en-US" sz="1200" dirty="0" smtClean="0"/>
          </a:p>
          <a:p>
            <a:endParaRPr lang="en-US" sz="1200" dirty="0" smtClean="0">
              <a:effectLst/>
            </a:endParaRPr>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16</a:t>
            </a:fld>
            <a:endParaRPr lang="en-US"/>
          </a:p>
        </p:txBody>
      </p:sp>
    </p:spTree>
    <p:extLst>
      <p:ext uri="{BB962C8B-B14F-4D97-AF65-F5344CB8AC3E}">
        <p14:creationId xmlns:p14="http://schemas.microsoft.com/office/powerpoint/2010/main" val="223715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17</a:t>
            </a:fld>
            <a:endParaRPr lang="en-US"/>
          </a:p>
        </p:txBody>
      </p:sp>
    </p:spTree>
    <p:extLst>
      <p:ext uri="{BB962C8B-B14F-4D97-AF65-F5344CB8AC3E}">
        <p14:creationId xmlns:p14="http://schemas.microsoft.com/office/powerpoint/2010/main" val="251526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18</a:t>
            </a:fld>
            <a:endParaRPr lang="en-US"/>
          </a:p>
        </p:txBody>
      </p:sp>
    </p:spTree>
    <p:extLst>
      <p:ext uri="{BB962C8B-B14F-4D97-AF65-F5344CB8AC3E}">
        <p14:creationId xmlns:p14="http://schemas.microsoft.com/office/powerpoint/2010/main" val="355714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19</a:t>
            </a:fld>
            <a:endParaRPr lang="en-US"/>
          </a:p>
        </p:txBody>
      </p:sp>
    </p:spTree>
    <p:extLst>
      <p:ext uri="{BB962C8B-B14F-4D97-AF65-F5344CB8AC3E}">
        <p14:creationId xmlns:p14="http://schemas.microsoft.com/office/powerpoint/2010/main" val="235764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A47856-1227-489E-AA0C-7D434140FA60}"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You</a:t>
            </a:r>
            <a:r>
              <a:rPr lang="en-US" baseline="0" dirty="0" smtClean="0"/>
              <a:t> are part of this training today because you are playing a role in the WIC Champion process. </a:t>
            </a:r>
          </a:p>
          <a:p>
            <a:pPr marL="171450" indent="-171450">
              <a:buFont typeface="Arial" panose="020B0604020202020204" pitchFamily="34" charset="0"/>
              <a:buChar char="•"/>
            </a:pPr>
            <a:r>
              <a:rPr lang="en-US" baseline="0" dirty="0" smtClean="0"/>
              <a:t>Champions will play a key role in this program – serving as the point person in their district for client-centered counseling and goal setting information for fellow WIC nutritionists. </a:t>
            </a:r>
          </a:p>
          <a:p>
            <a:pPr marL="171450" indent="-171450">
              <a:buFont typeface="Arial" panose="020B0604020202020204" pitchFamily="34" charset="0"/>
              <a:buChar char="•"/>
            </a:pPr>
            <a:r>
              <a:rPr lang="en-US" baseline="0" dirty="0" smtClean="0"/>
              <a:t>You will be a vital link between the entire WIC team and the Strong4Life Program team at Children’s Healthcare of Atlanta. </a:t>
            </a:r>
          </a:p>
          <a:p>
            <a:pPr marL="171450" indent="-171450">
              <a:buFont typeface="Arial" panose="020B0604020202020204" pitchFamily="34" charset="0"/>
              <a:buChar char="•"/>
            </a:pPr>
            <a:r>
              <a:rPr lang="en-US" u="sng" baseline="0" dirty="0" smtClean="0"/>
              <a:t>We want to emphasize, for Champions, this is an opportunity for long term skill development in coaching and counseling your colleagues toward improving their skills in client centered counseling and goal setting. </a:t>
            </a:r>
            <a:endParaRPr lang="en-US" baseline="0" dirty="0" smtClean="0"/>
          </a:p>
          <a:p>
            <a:pPr marL="171450" indent="-171450">
              <a:buFont typeface="Arial" panose="020B0604020202020204" pitchFamily="34" charset="0"/>
              <a:buChar char="•"/>
            </a:pPr>
            <a:r>
              <a:rPr lang="en-US" baseline="0" dirty="0" smtClean="0"/>
              <a:t>As we move through this process, your fellow WIC staff members will likely come to you with questions, some of which you can answer, and some of which you may need a little help with. This is where Children’s and our Strong4Life team of dietitians come in! </a:t>
            </a:r>
          </a:p>
          <a:p>
            <a:pPr marL="171450" indent="-171450">
              <a:buFont typeface="Arial" panose="020B0604020202020204" pitchFamily="34" charset="0"/>
              <a:buChar char="•"/>
            </a:pPr>
            <a:r>
              <a:rPr lang="en-US" baseline="0" dirty="0" smtClean="0"/>
              <a:t>We want to know about your successes and challenges. Just as you will serve as a source of support for WIC staff – we are here to be a source of support for you. We are all in this together. </a:t>
            </a:r>
            <a:endParaRPr lang="en-US" dirty="0" smtClean="0"/>
          </a:p>
        </p:txBody>
      </p:sp>
      <p:sp>
        <p:nvSpPr>
          <p:cNvPr id="4" name="Slide Number Placeholder 3"/>
          <p:cNvSpPr>
            <a:spLocks noGrp="1"/>
          </p:cNvSpPr>
          <p:nvPr>
            <p:ph type="sldNum" sz="quarter" idx="10"/>
          </p:nvPr>
        </p:nvSpPr>
        <p:spPr/>
        <p:txBody>
          <a:bodyPr/>
          <a:lstStyle/>
          <a:p>
            <a:fld id="{2946B842-1B15-434E-936C-3DE5ECDB4BF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5</a:t>
            </a:fld>
            <a:endParaRPr lang="en-US"/>
          </a:p>
        </p:txBody>
      </p:sp>
    </p:spTree>
    <p:extLst>
      <p:ext uri="{BB962C8B-B14F-4D97-AF65-F5344CB8AC3E}">
        <p14:creationId xmlns:p14="http://schemas.microsoft.com/office/powerpoint/2010/main" val="31729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6</a:t>
            </a:fld>
            <a:endParaRPr lang="en-US"/>
          </a:p>
        </p:txBody>
      </p:sp>
    </p:spTree>
    <p:extLst>
      <p:ext uri="{BB962C8B-B14F-4D97-AF65-F5344CB8AC3E}">
        <p14:creationId xmlns:p14="http://schemas.microsoft.com/office/powerpoint/2010/main" val="317294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447800" y="76200"/>
            <a:ext cx="3390900" cy="2543175"/>
          </a:xfrm>
          <a:noFill/>
          <a:ln>
            <a:solidFill>
              <a:srgbClr val="000000"/>
            </a:solidFill>
            <a:miter lim="800000"/>
            <a:headEnd/>
            <a:tailEnd/>
          </a:ln>
        </p:spPr>
      </p:sp>
      <p:sp>
        <p:nvSpPr>
          <p:cNvPr id="114691" name="Notes Placeholder 2"/>
          <p:cNvSpPr>
            <a:spLocks noGrp="1"/>
          </p:cNvSpPr>
          <p:nvPr>
            <p:ph type="body" idx="1"/>
          </p:nvPr>
        </p:nvSpPr>
        <p:spPr bwMode="auto">
          <a:xfrm>
            <a:off x="609600" y="2667000"/>
            <a:ext cx="5608320" cy="4183380"/>
          </a:xfrm>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600" dirty="0" smtClean="0"/>
              <a:t>Client centered communication</a:t>
            </a:r>
            <a:r>
              <a:rPr lang="en-US" sz="1600" baseline="0" dirty="0" smtClean="0"/>
              <a:t> is centered around </a:t>
            </a:r>
            <a:r>
              <a:rPr lang="en-US" sz="1600" dirty="0" smtClean="0"/>
              <a:t>the client,</a:t>
            </a:r>
            <a:r>
              <a:rPr lang="en-US" sz="1600" baseline="0" dirty="0" smtClean="0"/>
              <a:t> </a:t>
            </a:r>
            <a:r>
              <a:rPr lang="en-US" sz="1600" dirty="0" smtClean="0"/>
              <a:t>child/family and working towards their goals and objectives, which may or may not be the same as ours.  As part of this process,</a:t>
            </a:r>
            <a:r>
              <a:rPr lang="en-US" sz="1600" baseline="0" dirty="0" smtClean="0"/>
              <a:t> providers exchange information with families, not just tell information to families. We are part of a team. Providers and families collaborate a game plan together that helps the client help themselves, rather than the sole responsibility falling on your shoulders.  We have to remain nonjudgmental, focusing on achieving goals (as small as they may be), and discuss setting behavior goals (not weight goals).</a:t>
            </a:r>
          </a:p>
          <a:p>
            <a:endParaRPr lang="en-US" sz="160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aseline="0" dirty="0" smtClean="0"/>
              <a:t>You may also hear this referred to as patient centered counseling or motivational interviewing</a:t>
            </a:r>
            <a:endParaRPr lang="en-US" sz="1600" dirty="0"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42F2BB-9AFE-43B0-8E69-F7EC9EF638D4}"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sz="1600" baseline="0" dirty="0" smtClean="0"/>
              <a:t>The goal sheet provides a template that can help you agree on and document a SMART goal. </a:t>
            </a:r>
          </a:p>
          <a:p>
            <a:pPr marL="285750" indent="-285750" eaLnBrk="1" hangingPunct="1">
              <a:spcBef>
                <a:spcPct val="0"/>
              </a:spcBef>
              <a:buFont typeface="Arial" panose="020B0604020202020204" pitchFamily="34" charset="0"/>
              <a:buChar char="•"/>
            </a:pPr>
            <a:endParaRPr lang="en-US" sz="1600" baseline="0" dirty="0" smtClean="0"/>
          </a:p>
          <a:p>
            <a:pPr marL="285750" indent="-285750" eaLnBrk="1" hangingPunct="1">
              <a:spcBef>
                <a:spcPct val="0"/>
              </a:spcBef>
              <a:buFont typeface="Arial" panose="020B0604020202020204" pitchFamily="34" charset="0"/>
              <a:buChar char="•"/>
            </a:pPr>
            <a:r>
              <a:rPr lang="en-US" sz="1600" baseline="0" dirty="0" smtClean="0"/>
              <a:t>Since you’ve done the assessment you have an idea of what the client/family should be working on; however avoid the temptation to lead the goal setting. Let the client lead the goal setting, meet them where they are.</a:t>
            </a:r>
          </a:p>
          <a:p>
            <a:pPr eaLnBrk="1" hangingPunct="1">
              <a:spcBef>
                <a:spcPct val="0"/>
              </a:spcBef>
            </a:pPr>
            <a:endParaRPr lang="en-US" sz="1600" baseline="0" dirty="0" smtClean="0"/>
          </a:p>
          <a:p>
            <a:pPr marL="285750" indent="-285750" eaLnBrk="1" hangingPunct="1">
              <a:spcBef>
                <a:spcPct val="0"/>
              </a:spcBef>
              <a:buFont typeface="Arial" panose="020B0604020202020204" pitchFamily="34" charset="0"/>
              <a:buChar char="•"/>
            </a:pPr>
            <a:r>
              <a:rPr lang="en-US" sz="1600" dirty="0" smtClean="0"/>
              <a:t>To</a:t>
            </a:r>
            <a:r>
              <a:rPr lang="en-US" sz="1600" baseline="0" dirty="0" smtClean="0"/>
              <a:t> set client/families up for success goals should be as clear as possible. Thus make sure goals are Specific, Measurable, Attainable, Realistic and Timed</a:t>
            </a:r>
          </a:p>
          <a:p>
            <a:pPr eaLnBrk="1" hangingPunct="1">
              <a:spcBef>
                <a:spcPct val="0"/>
              </a:spcBef>
            </a:pPr>
            <a:endParaRPr lang="en-US" sz="1600" baseline="0" dirty="0" smtClean="0"/>
          </a:p>
          <a:p>
            <a:pPr eaLnBrk="1" hangingPunct="1">
              <a:spcBef>
                <a:spcPct val="0"/>
              </a:spcBef>
            </a:pPr>
            <a:endParaRPr lang="en-US" sz="1600" baseline="0" dirty="0" smtClean="0">
              <a:latin typeface="+mn-lt"/>
            </a:endParaRPr>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42F2BB-9AFE-43B0-8E69-F7EC9EF638D4}"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110E27C7-5F07-43C8-8307-768DE1C4B764}" type="slidenum">
              <a:rPr lang="en-US" smtClean="0"/>
              <a:pPr>
                <a:defRPr/>
              </a:pPr>
              <a:t>9</a:t>
            </a:fld>
            <a:endParaRPr lang="en-US"/>
          </a:p>
        </p:txBody>
      </p:sp>
    </p:spTree>
    <p:extLst>
      <p:ext uri="{BB962C8B-B14F-4D97-AF65-F5344CB8AC3E}">
        <p14:creationId xmlns:p14="http://schemas.microsoft.com/office/powerpoint/2010/main" val="317294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collected a lot of data from this program. We’ve looked at the monthly observations you are doing to get a snap shot</a:t>
            </a:r>
            <a:r>
              <a:rPr lang="en-US" baseline="0" dirty="0" smtClean="0"/>
              <a:t> of </a:t>
            </a:r>
            <a:r>
              <a:rPr lang="en-US" dirty="0" smtClean="0"/>
              <a:t>how the clinics throughout the state</a:t>
            </a:r>
            <a:r>
              <a:rPr lang="en-US" baseline="0" dirty="0" smtClean="0"/>
              <a:t> are doing, we’ve surveyed the nutritionists you have observed to see what they think of the champions program and how they felt about being observed by you and we’ve asked you how the program is going and now I’m going to tell you about what we’ve found out…. </a:t>
            </a:r>
            <a:endParaRPr lang="en-US" dirty="0" smtClean="0"/>
          </a:p>
          <a:p>
            <a:endParaRPr lang="en-US" dirty="0" smtClean="0"/>
          </a:p>
          <a:p>
            <a:r>
              <a:rPr lang="en-US" dirty="0" smtClean="0"/>
              <a:t>According to your</a:t>
            </a:r>
            <a:r>
              <a:rPr lang="en-US" baseline="0" dirty="0" smtClean="0"/>
              <a:t> observations, here’s how nutritionists are doing with their goal setting and MI skills</a:t>
            </a:r>
          </a:p>
          <a:p>
            <a:r>
              <a:rPr lang="en-US" baseline="0" dirty="0" smtClean="0"/>
              <a:t>Reflective listening in general was 69%, however, on the next slide you’ll see that specifically using reflective listening while speaking about the child’s weight status was only 38%</a:t>
            </a:r>
            <a:endParaRPr lang="en-US" dirty="0"/>
          </a:p>
        </p:txBody>
      </p:sp>
      <p:sp>
        <p:nvSpPr>
          <p:cNvPr id="4" name="Slide Number Placeholder 3"/>
          <p:cNvSpPr>
            <a:spLocks noGrp="1"/>
          </p:cNvSpPr>
          <p:nvPr>
            <p:ph type="sldNum" sz="quarter" idx="10"/>
          </p:nvPr>
        </p:nvSpPr>
        <p:spPr/>
        <p:txBody>
          <a:bodyPr/>
          <a:lstStyle/>
          <a:p>
            <a:fld id="{772772D2-C650-4DDD-9ED3-4AA209644161}" type="slidenum">
              <a:rPr lang="en-US" smtClean="0"/>
              <a:t>10</a:t>
            </a:fld>
            <a:endParaRPr lang="en-US"/>
          </a:p>
        </p:txBody>
      </p:sp>
    </p:spTree>
    <p:extLst>
      <p:ext uri="{BB962C8B-B14F-4D97-AF65-F5344CB8AC3E}">
        <p14:creationId xmlns:p14="http://schemas.microsoft.com/office/powerpoint/2010/main" val="154746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smtClean="0"/>
              <a:t>According to your</a:t>
            </a:r>
            <a:r>
              <a:rPr lang="en-US" baseline="0" dirty="0" smtClean="0"/>
              <a:t> observations, here’s how nutritionists are doing with their…</a:t>
            </a:r>
            <a:endParaRPr lang="en-US" dirty="0" smtClean="0"/>
          </a:p>
          <a:p>
            <a:endParaRPr lang="en-US" dirty="0"/>
          </a:p>
        </p:txBody>
      </p:sp>
      <p:sp>
        <p:nvSpPr>
          <p:cNvPr id="4" name="Slide Number Placeholder 3"/>
          <p:cNvSpPr>
            <a:spLocks noGrp="1"/>
          </p:cNvSpPr>
          <p:nvPr>
            <p:ph type="sldNum" sz="quarter" idx="10"/>
          </p:nvPr>
        </p:nvSpPr>
        <p:spPr/>
        <p:txBody>
          <a:bodyPr/>
          <a:lstStyle/>
          <a:p>
            <a:fld id="{772772D2-C650-4DDD-9ED3-4AA209644161}" type="slidenum">
              <a:rPr lang="en-US" smtClean="0"/>
              <a:t>11</a:t>
            </a:fld>
            <a:endParaRPr lang="en-US"/>
          </a:p>
        </p:txBody>
      </p:sp>
    </p:spTree>
    <p:extLst>
      <p:ext uri="{BB962C8B-B14F-4D97-AF65-F5344CB8AC3E}">
        <p14:creationId xmlns:p14="http://schemas.microsoft.com/office/powerpoint/2010/main" val="168829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8/6/2015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8/6/2015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charset="0"/>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0"/>
              </a:defRPr>
            </a:lvl1pPr>
          </a:lstStyle>
          <a:p>
            <a:pPr>
              <a:defRPr/>
            </a:pPr>
            <a:endParaRPr lang="en-US"/>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5BB0D94-1B1E-462A-90D1-471FB1CE99C8}" type="slidenum">
              <a:rPr lang="en-US"/>
              <a:pPr>
                <a:defRPr/>
              </a:pPr>
              <a:t>‹#›</a:t>
            </a:fld>
            <a:endParaRPr lang="en-US"/>
          </a:p>
        </p:txBody>
      </p:sp>
    </p:spTree>
    <p:extLst>
      <p:ext uri="{BB962C8B-B14F-4D97-AF65-F5344CB8AC3E}">
        <p14:creationId xmlns:p14="http://schemas.microsoft.com/office/powerpoint/2010/main" val="251703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8/6/2015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8/6/2015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8/6/2015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8/6/2015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8/6/2015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8/6/2015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8/6/2015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8/6/2015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8/6/2015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2800" b="1" dirty="0">
                <a:latin typeface="Calibri" panose="020F0502020204030204" pitchFamily="34" charset="0"/>
              </a:rPr>
              <a:t>Strong4Life WIC Champions</a:t>
            </a:r>
            <a:br>
              <a:rPr lang="en-US" sz="2800" b="1" dirty="0">
                <a:latin typeface="Calibri" panose="020F0502020204030204" pitchFamily="34" charset="0"/>
              </a:rPr>
            </a:br>
            <a:r>
              <a:rPr lang="en-US" sz="2000" b="1" i="1" dirty="0">
                <a:latin typeface="Calibri" panose="020F0502020204030204" pitchFamily="34" charset="0"/>
              </a:rPr>
              <a:t>Mid-program </a:t>
            </a:r>
            <a:r>
              <a:rPr lang="en-US" sz="2000" b="1" i="1" dirty="0" smtClean="0">
                <a:latin typeface="Calibri" panose="020F0502020204030204" pitchFamily="34" charset="0"/>
              </a:rPr>
              <a:t>Update</a:t>
            </a:r>
          </a:p>
          <a:p>
            <a:pPr algn="ctr">
              <a:spcAft>
                <a:spcPct val="25000"/>
              </a:spcAft>
              <a:defRPr/>
            </a:pPr>
            <a:r>
              <a:rPr lang="en-US" sz="2000" b="1" i="1" dirty="0" smtClean="0">
                <a:latin typeface="Calibri" panose="020F0502020204030204" pitchFamily="34" charset="0"/>
              </a:rPr>
              <a:t>Adapted from Presentation at WIC Champions Meeting</a:t>
            </a:r>
            <a:r>
              <a:rPr lang="en-US" sz="2800" b="1" dirty="0">
                <a:latin typeface="Calibri" panose="020F0502020204030204" pitchFamily="34" charset="0"/>
              </a:rPr>
              <a:t/>
            </a:r>
            <a:br>
              <a:rPr lang="en-US" sz="2800" b="1" dirty="0">
                <a:latin typeface="Calibri" panose="020F0502020204030204" pitchFamily="34" charset="0"/>
              </a:rPr>
            </a:br>
            <a:endParaRPr lang="en-US" sz="2800" b="1"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Nutrition Service Directors</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	Barbara Stahnke</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		July 7-8, 2015</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normAutofit/>
          </a:bodyPr>
          <a:lstStyle/>
          <a:p>
            <a:r>
              <a:rPr lang="en-US" sz="4000" dirty="0" smtClean="0">
                <a:latin typeface="Calibri" panose="020F0502020204030204" pitchFamily="34" charset="0"/>
              </a:rPr>
              <a:t>How Are Nutritionists Doing? </a:t>
            </a:r>
            <a:r>
              <a:rPr lang="en-US" sz="2200" dirty="0" smtClean="0">
                <a:latin typeface="Calibri" panose="020F0502020204030204" pitchFamily="34" charset="0"/>
              </a:rPr>
              <a:t>(n=111)</a:t>
            </a:r>
            <a:endParaRPr lang="en-US" sz="220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19423579"/>
              </p:ext>
            </p:extLst>
          </p:nvPr>
        </p:nvGraphicFramePr>
        <p:xfrm>
          <a:off x="152400" y="2362200"/>
          <a:ext cx="3429000" cy="3169920"/>
        </p:xfrm>
        <a:graphic>
          <a:graphicData uri="http://schemas.openxmlformats.org/drawingml/2006/table">
            <a:tbl>
              <a:tblPr firstRow="1" bandRow="1">
                <a:tableStyleId>{5C22544A-7EE6-4342-B048-85BDC9FD1C3A}</a:tableStyleId>
              </a:tblPr>
              <a:tblGrid>
                <a:gridCol w="2571750"/>
                <a:gridCol w="857250"/>
              </a:tblGrid>
              <a:tr h="370840">
                <a:tc gridSpan="2">
                  <a:txBody>
                    <a:bodyPr/>
                    <a:lstStyle/>
                    <a:p>
                      <a:pPr algn="l"/>
                      <a:r>
                        <a:rPr lang="en-US" sz="3200" dirty="0" smtClean="0">
                          <a:solidFill>
                            <a:schemeClr val="tx1"/>
                          </a:solidFill>
                          <a:latin typeface="Calibri" panose="020F0502020204030204" pitchFamily="34" charset="0"/>
                        </a:rPr>
                        <a:t>Goal Setting </a:t>
                      </a:r>
                      <a:endParaRPr lang="en-US" sz="3200" dirty="0">
                        <a:solidFill>
                          <a:schemeClr val="tx1"/>
                        </a:solidFill>
                        <a:latin typeface="Calibri" panose="020F0502020204030204" pitchFamily="34" charset="0"/>
                      </a:endParaRPr>
                    </a:p>
                  </a:txBody>
                  <a:tcPr/>
                </a:tc>
                <a:tc hMerge="1">
                  <a:txBody>
                    <a:bodyPr/>
                    <a:lstStyle/>
                    <a:p>
                      <a:endParaRPr lang="en-US" dirty="0"/>
                    </a:p>
                  </a:txBody>
                  <a:tcPr/>
                </a:tc>
              </a:tr>
              <a:tr h="370840">
                <a:tc>
                  <a:txBody>
                    <a:bodyPr/>
                    <a:lstStyle/>
                    <a:p>
                      <a:pPr algn="l"/>
                      <a:r>
                        <a:rPr lang="en-US" sz="2800" dirty="0" smtClean="0">
                          <a:solidFill>
                            <a:schemeClr val="tx1"/>
                          </a:solidFill>
                          <a:latin typeface="Calibri" panose="020F0502020204030204" pitchFamily="34" charset="0"/>
                        </a:rPr>
                        <a:t>Specific</a:t>
                      </a:r>
                      <a:endParaRPr lang="en-US" sz="2800" dirty="0">
                        <a:solidFill>
                          <a:schemeClr val="tx1"/>
                        </a:solidFill>
                        <a:latin typeface="Calibri" panose="020F0502020204030204" pitchFamily="34" charset="0"/>
                      </a:endParaRPr>
                    </a:p>
                  </a:txBody>
                  <a:tcPr/>
                </a:tc>
                <a:tc>
                  <a:txBody>
                    <a:bodyPr/>
                    <a:lstStyle/>
                    <a:p>
                      <a:pPr algn="l" fontAlgn="b"/>
                      <a:r>
                        <a:rPr lang="en-US" sz="2800" b="0" i="0" u="none" strike="noStrike" dirty="0" smtClean="0">
                          <a:solidFill>
                            <a:schemeClr val="tx1"/>
                          </a:solidFill>
                          <a:effectLst/>
                          <a:latin typeface="Calibri" panose="020F0502020204030204" pitchFamily="34" charset="0"/>
                        </a:rPr>
                        <a:t>77%</a:t>
                      </a:r>
                      <a:endParaRPr lang="en-US" sz="2800" b="0" i="0" u="none" strike="noStrike" dirty="0">
                        <a:solidFill>
                          <a:schemeClr val="tx1"/>
                        </a:solidFill>
                        <a:effectLst/>
                        <a:latin typeface="Calibri" panose="020F0502020204030204" pitchFamily="34" charset="0"/>
                      </a:endParaRPr>
                    </a:p>
                  </a:txBody>
                  <a:tcPr marL="9525" marR="9525" marT="9525" marB="0" anchor="b"/>
                </a:tc>
              </a:tr>
              <a:tr h="370840">
                <a:tc>
                  <a:txBody>
                    <a:bodyPr/>
                    <a:lstStyle/>
                    <a:p>
                      <a:pPr algn="l"/>
                      <a:r>
                        <a:rPr lang="en-US" sz="2800" dirty="0" smtClean="0">
                          <a:latin typeface="Calibri" panose="020F0502020204030204" pitchFamily="34" charset="0"/>
                        </a:rPr>
                        <a:t>Measurable</a:t>
                      </a:r>
                      <a:endParaRPr lang="en-US" sz="2800" dirty="0">
                        <a:latin typeface="Calibri" panose="020F0502020204030204" pitchFamily="34" charset="0"/>
                      </a:endParaRPr>
                    </a:p>
                  </a:txBody>
                  <a:tcPr/>
                </a:tc>
                <a:tc>
                  <a:txBody>
                    <a:bodyPr/>
                    <a:lstStyle/>
                    <a:p>
                      <a:pPr algn="l" fontAlgn="b"/>
                      <a:r>
                        <a:rPr lang="en-US" sz="2800" b="0" i="0" u="none" strike="noStrike" dirty="0" smtClean="0">
                          <a:solidFill>
                            <a:srgbClr val="000000"/>
                          </a:solidFill>
                          <a:effectLst/>
                          <a:latin typeface="Calibri" panose="020F0502020204030204" pitchFamily="34" charset="0"/>
                        </a:rPr>
                        <a:t>79%</a:t>
                      </a:r>
                      <a:endParaRPr lang="en-US" sz="28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a:r>
                        <a:rPr lang="en-US" sz="2800" dirty="0" smtClean="0">
                          <a:latin typeface="Calibri" panose="020F0502020204030204" pitchFamily="34" charset="0"/>
                        </a:rPr>
                        <a:t>Attainable</a:t>
                      </a:r>
                      <a:endParaRPr lang="en-US" sz="2800" dirty="0">
                        <a:latin typeface="Calibri" panose="020F0502020204030204" pitchFamily="34" charset="0"/>
                      </a:endParaRPr>
                    </a:p>
                  </a:txBody>
                  <a:tcPr/>
                </a:tc>
                <a:tc>
                  <a:txBody>
                    <a:bodyPr/>
                    <a:lstStyle/>
                    <a:p>
                      <a:pPr algn="l" fontAlgn="b"/>
                      <a:r>
                        <a:rPr lang="en-US" sz="2800" b="0" i="0" u="none" strike="noStrike" dirty="0" smtClean="0">
                          <a:solidFill>
                            <a:srgbClr val="000000"/>
                          </a:solidFill>
                          <a:effectLst/>
                          <a:latin typeface="Calibri" panose="020F0502020204030204" pitchFamily="34" charset="0"/>
                        </a:rPr>
                        <a:t>82%</a:t>
                      </a:r>
                      <a:endParaRPr lang="en-US" sz="28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a:r>
                        <a:rPr lang="en-US" sz="2800" dirty="0" smtClean="0">
                          <a:latin typeface="Calibri" panose="020F0502020204030204" pitchFamily="34" charset="0"/>
                        </a:rPr>
                        <a:t>Realistic</a:t>
                      </a:r>
                      <a:endParaRPr lang="en-US" sz="2800" dirty="0">
                        <a:latin typeface="Calibri" panose="020F0502020204030204" pitchFamily="34" charset="0"/>
                      </a:endParaRPr>
                    </a:p>
                  </a:txBody>
                  <a:tcPr/>
                </a:tc>
                <a:tc>
                  <a:txBody>
                    <a:bodyPr/>
                    <a:lstStyle/>
                    <a:p>
                      <a:pPr algn="l" fontAlgn="b"/>
                      <a:r>
                        <a:rPr lang="en-US" sz="2800" b="0" i="0" u="none" strike="noStrike" dirty="0" smtClean="0">
                          <a:solidFill>
                            <a:srgbClr val="000000"/>
                          </a:solidFill>
                          <a:effectLst/>
                          <a:latin typeface="Calibri" panose="020F0502020204030204" pitchFamily="34" charset="0"/>
                        </a:rPr>
                        <a:t>81%</a:t>
                      </a:r>
                      <a:endParaRPr lang="en-US" sz="28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a:r>
                        <a:rPr lang="en-US" sz="2800" dirty="0" smtClean="0">
                          <a:latin typeface="Calibri" panose="020F0502020204030204" pitchFamily="34" charset="0"/>
                        </a:rPr>
                        <a:t>Time-bound </a:t>
                      </a:r>
                      <a:endParaRPr lang="en-US" sz="2800" dirty="0">
                        <a:latin typeface="Calibri" panose="020F0502020204030204" pitchFamily="34" charset="0"/>
                      </a:endParaRPr>
                    </a:p>
                  </a:txBody>
                  <a:tcPr/>
                </a:tc>
                <a:tc>
                  <a:txBody>
                    <a:bodyPr/>
                    <a:lstStyle/>
                    <a:p>
                      <a:pPr algn="l" fontAlgn="b"/>
                      <a:r>
                        <a:rPr lang="en-US" sz="2800" b="0" i="0" u="none" strike="noStrike" dirty="0" smtClean="0">
                          <a:solidFill>
                            <a:srgbClr val="000000"/>
                          </a:solidFill>
                          <a:effectLst/>
                          <a:latin typeface="Calibri" panose="020F0502020204030204" pitchFamily="34" charset="0"/>
                        </a:rPr>
                        <a:t>70%</a:t>
                      </a:r>
                      <a:endParaRPr lang="en-US" sz="2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1240252"/>
              </p:ext>
            </p:extLst>
          </p:nvPr>
        </p:nvGraphicFramePr>
        <p:xfrm>
          <a:off x="4038600" y="2286000"/>
          <a:ext cx="4800600" cy="3196590"/>
        </p:xfrm>
        <a:graphic>
          <a:graphicData uri="http://schemas.openxmlformats.org/drawingml/2006/table">
            <a:tbl>
              <a:tblPr firstRow="1" bandRow="1">
                <a:tableStyleId>{5C22544A-7EE6-4342-B048-85BDC9FD1C3A}</a:tableStyleId>
              </a:tblPr>
              <a:tblGrid>
                <a:gridCol w="3894826"/>
                <a:gridCol w="905774"/>
              </a:tblGrid>
              <a:tr h="370840">
                <a:tc gridSpan="2">
                  <a:txBody>
                    <a:bodyPr/>
                    <a:lstStyle/>
                    <a:p>
                      <a:r>
                        <a:rPr lang="en-US" sz="3200" dirty="0" smtClean="0">
                          <a:solidFill>
                            <a:schemeClr val="tx1"/>
                          </a:solidFill>
                          <a:latin typeface="Calibri" panose="020F0502020204030204" pitchFamily="34" charset="0"/>
                        </a:rPr>
                        <a:t>MI Techniques </a:t>
                      </a:r>
                      <a:endParaRPr lang="en-US" sz="3200" dirty="0">
                        <a:solidFill>
                          <a:schemeClr val="tx1"/>
                        </a:solidFill>
                        <a:latin typeface="Calibri" panose="020F0502020204030204" pitchFamily="34" charset="0"/>
                      </a:endParaRPr>
                    </a:p>
                  </a:txBody>
                  <a:tcPr/>
                </a:tc>
                <a:tc hMerge="1">
                  <a:txBody>
                    <a:bodyPr/>
                    <a:lstStyle/>
                    <a:p>
                      <a:endParaRPr lang="en-US" dirty="0"/>
                    </a:p>
                  </a:txBody>
                  <a:tcPr/>
                </a:tc>
              </a:tr>
              <a:tr h="370840">
                <a:tc>
                  <a:txBody>
                    <a:bodyPr/>
                    <a:lstStyle/>
                    <a:p>
                      <a:pPr algn="l" fontAlgn="b"/>
                      <a:r>
                        <a:rPr lang="en-US" sz="2400" b="0" i="0" u="none" strike="noStrike" dirty="0">
                          <a:solidFill>
                            <a:srgbClr val="000000"/>
                          </a:solidFill>
                          <a:effectLst/>
                          <a:latin typeface="Calibri" panose="020F0502020204030204" pitchFamily="34" charset="0"/>
                        </a:rPr>
                        <a:t>Active </a:t>
                      </a:r>
                      <a:r>
                        <a:rPr lang="en-US" sz="2400" b="0" i="0" u="none" strike="noStrike" dirty="0" smtClean="0">
                          <a:solidFill>
                            <a:srgbClr val="000000"/>
                          </a:solidFill>
                          <a:effectLst/>
                          <a:latin typeface="Calibri" panose="020F0502020204030204" pitchFamily="34" charset="0"/>
                        </a:rPr>
                        <a:t>Listening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0" i="0" u="none" strike="noStrike" dirty="0" smtClean="0">
                          <a:solidFill>
                            <a:srgbClr val="000000"/>
                          </a:solidFill>
                          <a:effectLst/>
                          <a:latin typeface="Calibri" panose="020F0502020204030204" pitchFamily="34" charset="0"/>
                        </a:rPr>
                        <a:t>86%</a:t>
                      </a:r>
                      <a:endParaRPr lang="en-US" sz="24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fontAlgn="b"/>
                      <a:r>
                        <a:rPr lang="en-US" sz="2400" b="0" i="0" u="none" strike="noStrike" dirty="0">
                          <a:solidFill>
                            <a:srgbClr val="000000"/>
                          </a:solidFill>
                          <a:effectLst/>
                          <a:latin typeface="Calibri" panose="020F0502020204030204" pitchFamily="34" charset="0"/>
                        </a:rPr>
                        <a:t>Reflective Listening </a:t>
                      </a:r>
                    </a:p>
                  </a:txBody>
                  <a:tcPr marL="9525" marR="9525" marT="9525" marB="0" anchor="b"/>
                </a:tc>
                <a:tc>
                  <a:txBody>
                    <a:bodyPr/>
                    <a:lstStyle/>
                    <a:p>
                      <a:pPr algn="l" fontAlgn="b"/>
                      <a:r>
                        <a:rPr lang="en-US" sz="2400" b="0" i="0" u="none" strike="noStrike" dirty="0" smtClean="0">
                          <a:solidFill>
                            <a:srgbClr val="000000"/>
                          </a:solidFill>
                          <a:effectLst/>
                          <a:latin typeface="Calibri" panose="020F0502020204030204" pitchFamily="34" charset="0"/>
                        </a:rPr>
                        <a:t>69%</a:t>
                      </a:r>
                      <a:endParaRPr lang="en-US" sz="24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fontAlgn="b"/>
                      <a:r>
                        <a:rPr lang="en-US" sz="2400" b="0" i="0" u="none" strike="noStrike" dirty="0">
                          <a:solidFill>
                            <a:srgbClr val="000000"/>
                          </a:solidFill>
                          <a:effectLst/>
                          <a:latin typeface="Calibri" panose="020F0502020204030204" pitchFamily="34" charset="0"/>
                        </a:rPr>
                        <a:t>Praised Positive Behavior</a:t>
                      </a:r>
                    </a:p>
                  </a:txBody>
                  <a:tcPr marL="9525" marR="9525" marT="9525" marB="0" anchor="b"/>
                </a:tc>
                <a:tc>
                  <a:txBody>
                    <a:bodyPr/>
                    <a:lstStyle/>
                    <a:p>
                      <a:pPr algn="l" fontAlgn="b"/>
                      <a:r>
                        <a:rPr lang="en-US" sz="2400" b="0" i="0" u="none" strike="noStrike" dirty="0" smtClean="0">
                          <a:solidFill>
                            <a:srgbClr val="000000"/>
                          </a:solidFill>
                          <a:effectLst/>
                          <a:latin typeface="Calibri" panose="020F0502020204030204" pitchFamily="34" charset="0"/>
                        </a:rPr>
                        <a:t>94%</a:t>
                      </a:r>
                      <a:endParaRPr lang="en-US" sz="24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fontAlgn="b"/>
                      <a:r>
                        <a:rPr lang="en-US" sz="2400" b="0" i="0" u="none" strike="noStrike" dirty="0" smtClean="0">
                          <a:solidFill>
                            <a:srgbClr val="000000"/>
                          </a:solidFill>
                          <a:effectLst/>
                          <a:latin typeface="Calibri" panose="020F0502020204030204" pitchFamily="34" charset="0"/>
                        </a:rPr>
                        <a:t>Assessed </a:t>
                      </a:r>
                      <a:r>
                        <a:rPr lang="en-US" sz="2400" b="0" i="0" u="none" strike="noStrike" dirty="0">
                          <a:solidFill>
                            <a:srgbClr val="000000"/>
                          </a:solidFill>
                          <a:effectLst/>
                          <a:latin typeface="Calibri" panose="020F0502020204030204" pitchFamily="34" charset="0"/>
                        </a:rPr>
                        <a:t>Motivation to change </a:t>
                      </a:r>
                    </a:p>
                  </a:txBody>
                  <a:tcPr marL="9525" marR="9525" marT="9525" marB="0" anchor="b"/>
                </a:tc>
                <a:tc>
                  <a:txBody>
                    <a:bodyPr/>
                    <a:lstStyle/>
                    <a:p>
                      <a:pPr algn="l" fontAlgn="b"/>
                      <a:r>
                        <a:rPr lang="en-US" sz="2400" b="0" i="0" u="none" strike="noStrike" dirty="0" smtClean="0">
                          <a:solidFill>
                            <a:srgbClr val="000000"/>
                          </a:solidFill>
                          <a:effectLst/>
                          <a:latin typeface="Calibri" panose="020F0502020204030204" pitchFamily="34" charset="0"/>
                        </a:rPr>
                        <a:t>71%</a:t>
                      </a:r>
                      <a:endParaRPr lang="en-US" sz="24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fontAlgn="b"/>
                      <a:r>
                        <a:rPr lang="en-US" sz="2400" b="0" i="0" u="none" strike="noStrike">
                          <a:solidFill>
                            <a:srgbClr val="000000"/>
                          </a:solidFill>
                          <a:effectLst/>
                          <a:latin typeface="Calibri" panose="020F0502020204030204" pitchFamily="34" charset="0"/>
                        </a:rPr>
                        <a:t>Asked permission</a:t>
                      </a:r>
                    </a:p>
                  </a:txBody>
                  <a:tcPr marL="9525" marR="9525" marT="9525" marB="0" anchor="b"/>
                </a:tc>
                <a:tc>
                  <a:txBody>
                    <a:bodyPr/>
                    <a:lstStyle/>
                    <a:p>
                      <a:pPr algn="l" fontAlgn="b"/>
                      <a:r>
                        <a:rPr lang="en-US" sz="2400" b="0" i="0" u="none" strike="noStrike" dirty="0" smtClean="0">
                          <a:solidFill>
                            <a:srgbClr val="000000"/>
                          </a:solidFill>
                          <a:effectLst/>
                          <a:latin typeface="Calibri" panose="020F0502020204030204" pitchFamily="34" charset="0"/>
                        </a:rPr>
                        <a:t>40%</a:t>
                      </a:r>
                      <a:endParaRPr lang="en-US" sz="24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l" fontAlgn="b"/>
                      <a:r>
                        <a:rPr lang="en-US" sz="2400" b="0" i="0" u="none" strike="noStrike" dirty="0">
                          <a:solidFill>
                            <a:srgbClr val="000000"/>
                          </a:solidFill>
                          <a:effectLst/>
                          <a:latin typeface="Calibri" panose="020F0502020204030204" pitchFamily="34" charset="0"/>
                        </a:rPr>
                        <a:t>Placed responsibility for change with the client </a:t>
                      </a:r>
                    </a:p>
                  </a:txBody>
                  <a:tcPr marL="9525" marR="9525" marT="9525" marB="0" anchor="b"/>
                </a:tc>
                <a:tc>
                  <a:txBody>
                    <a:bodyPr/>
                    <a:lstStyle/>
                    <a:p>
                      <a:pPr algn="l" fontAlgn="b"/>
                      <a:r>
                        <a:rPr lang="en-US" sz="2400" b="0" i="0" u="none" strike="noStrike" dirty="0" smtClean="0">
                          <a:solidFill>
                            <a:srgbClr val="000000"/>
                          </a:solidFill>
                          <a:effectLst/>
                          <a:latin typeface="Calibri" panose="020F0502020204030204" pitchFamily="34" charset="0"/>
                        </a:rPr>
                        <a:t>56%</a:t>
                      </a:r>
                      <a:endParaRPr lang="en-US"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90135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6059594"/>
              </p:ext>
            </p:extLst>
          </p:nvPr>
        </p:nvGraphicFramePr>
        <p:xfrm>
          <a:off x="304800" y="1915420"/>
          <a:ext cx="8610600" cy="3752562"/>
        </p:xfrm>
        <a:graphic>
          <a:graphicData uri="http://schemas.openxmlformats.org/drawingml/2006/table">
            <a:tbl>
              <a:tblPr firstRow="1" bandRow="1">
                <a:tableStyleId>{5C22544A-7EE6-4342-B048-85BDC9FD1C3A}</a:tableStyleId>
              </a:tblPr>
              <a:tblGrid>
                <a:gridCol w="7262854"/>
                <a:gridCol w="1347746"/>
              </a:tblGrid>
              <a:tr h="389556">
                <a:tc>
                  <a:txBody>
                    <a:bodyPr/>
                    <a:lstStyle/>
                    <a:p>
                      <a:pPr algn="l" fontAlgn="b"/>
                      <a:r>
                        <a:rPr lang="en-US" sz="3200" b="1" i="0" u="none" strike="noStrike" dirty="0">
                          <a:solidFill>
                            <a:schemeClr val="tx1"/>
                          </a:solidFill>
                          <a:effectLst/>
                          <a:latin typeface="Calibri" panose="020F0502020204030204" pitchFamily="34" charset="0"/>
                        </a:rPr>
                        <a:t>Question</a:t>
                      </a:r>
                    </a:p>
                  </a:txBody>
                  <a:tcPr marL="9525" marR="9525" marT="9525" marB="0" anchor="b"/>
                </a:tc>
                <a:tc>
                  <a:txBody>
                    <a:bodyPr/>
                    <a:lstStyle/>
                    <a:p>
                      <a:pPr algn="r" fontAlgn="b"/>
                      <a:r>
                        <a:rPr lang="en-US" sz="3200" b="1" i="0" u="none" strike="noStrike" dirty="0">
                          <a:solidFill>
                            <a:schemeClr val="tx1"/>
                          </a:solidFill>
                          <a:effectLst/>
                          <a:latin typeface="Calibri" panose="020F0502020204030204" pitchFamily="34" charset="0"/>
                        </a:rPr>
                        <a:t>Total </a:t>
                      </a:r>
                    </a:p>
                  </a:txBody>
                  <a:tcPr marL="9525" marR="9525" marT="9525" marB="0" anchor="b"/>
                </a:tc>
              </a:tr>
              <a:tr h="516111">
                <a:tc>
                  <a:txBody>
                    <a:bodyPr/>
                    <a:lstStyle/>
                    <a:p>
                      <a:pPr algn="l" fontAlgn="b"/>
                      <a:r>
                        <a:rPr lang="en-US" sz="2400" b="0" i="0" u="none" strike="noStrike" dirty="0">
                          <a:solidFill>
                            <a:srgbClr val="000000"/>
                          </a:solidFill>
                          <a:effectLst/>
                          <a:latin typeface="Calibri" panose="020F0502020204030204" pitchFamily="34" charset="0"/>
                        </a:rPr>
                        <a:t>Were </a:t>
                      </a:r>
                      <a:r>
                        <a:rPr lang="en-US" sz="2400" b="1" i="0" u="none" strike="noStrike" dirty="0">
                          <a:solidFill>
                            <a:srgbClr val="000000"/>
                          </a:solidFill>
                          <a:effectLst/>
                          <a:latin typeface="Calibri" panose="020F0502020204030204" pitchFamily="34" charset="0"/>
                        </a:rPr>
                        <a:t>open ended questions used</a:t>
                      </a:r>
                      <a:r>
                        <a:rPr lang="en-US" sz="2400" b="0" i="0" u="none" strike="noStrike" dirty="0">
                          <a:solidFill>
                            <a:srgbClr val="000000"/>
                          </a:solidFill>
                          <a:effectLst/>
                          <a:latin typeface="Calibri" panose="020F0502020204030204" pitchFamily="34" charset="0"/>
                        </a:rPr>
                        <a:t> to understand the client's feelings about the child's weight status?</a:t>
                      </a: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77%</a:t>
                      </a:r>
                      <a:endParaRPr lang="en-US" sz="2800" b="0" i="0" u="none" strike="noStrike" dirty="0">
                        <a:solidFill>
                          <a:srgbClr val="000000"/>
                        </a:solidFill>
                        <a:effectLst/>
                        <a:latin typeface="Calibri" panose="020F0502020204030204" pitchFamily="34" charset="0"/>
                      </a:endParaRPr>
                    </a:p>
                  </a:txBody>
                  <a:tcPr marL="9525" marR="9525" marT="9525" marB="0" anchor="b"/>
                </a:tc>
              </a:tr>
              <a:tr h="516111">
                <a:tc>
                  <a:txBody>
                    <a:bodyPr/>
                    <a:lstStyle/>
                    <a:p>
                      <a:pPr algn="l" fontAlgn="b"/>
                      <a:r>
                        <a:rPr lang="en-US" sz="2400" b="0" i="0" u="none" strike="noStrike" dirty="0">
                          <a:solidFill>
                            <a:srgbClr val="000000"/>
                          </a:solidFill>
                          <a:effectLst/>
                          <a:latin typeface="Calibri" panose="020F0502020204030204" pitchFamily="34" charset="0"/>
                        </a:rPr>
                        <a:t>Did the nutritionist </a:t>
                      </a:r>
                      <a:r>
                        <a:rPr lang="en-US" sz="2400" b="1" i="0" u="none" strike="noStrike" dirty="0">
                          <a:solidFill>
                            <a:srgbClr val="000000"/>
                          </a:solidFill>
                          <a:effectLst/>
                          <a:latin typeface="Calibri" panose="020F0502020204030204" pitchFamily="34" charset="0"/>
                        </a:rPr>
                        <a:t>summarize the discussion</a:t>
                      </a:r>
                      <a:r>
                        <a:rPr lang="en-US" sz="2400" b="0" i="0" u="none" strike="noStrike" dirty="0">
                          <a:solidFill>
                            <a:srgbClr val="000000"/>
                          </a:solidFill>
                          <a:effectLst/>
                          <a:latin typeface="Calibri" panose="020F0502020204030204" pitchFamily="34" charset="0"/>
                        </a:rPr>
                        <a:t>?</a:t>
                      </a: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76%</a:t>
                      </a:r>
                      <a:endParaRPr lang="en-US" sz="2800" b="0" i="0" u="none" strike="noStrike" dirty="0">
                        <a:solidFill>
                          <a:srgbClr val="000000"/>
                        </a:solidFill>
                        <a:effectLst/>
                        <a:latin typeface="Calibri" panose="020F0502020204030204" pitchFamily="34" charset="0"/>
                      </a:endParaRPr>
                    </a:p>
                  </a:txBody>
                  <a:tcPr marL="9525" marR="9525" marT="9525" marB="0" anchor="b"/>
                </a:tc>
              </a:tr>
              <a:tr h="516111">
                <a:tc>
                  <a:txBody>
                    <a:bodyPr/>
                    <a:lstStyle/>
                    <a:p>
                      <a:pPr algn="l" fontAlgn="b"/>
                      <a:r>
                        <a:rPr lang="en-US" sz="2400" b="0" i="0" u="none" strike="noStrike" dirty="0">
                          <a:solidFill>
                            <a:srgbClr val="000000"/>
                          </a:solidFill>
                          <a:effectLst/>
                          <a:latin typeface="Calibri" panose="020F0502020204030204" pitchFamily="34" charset="0"/>
                        </a:rPr>
                        <a:t>Did the nutritionist </a:t>
                      </a:r>
                      <a:r>
                        <a:rPr lang="en-US" sz="2400" b="1" i="0" u="none" strike="noStrike" dirty="0">
                          <a:solidFill>
                            <a:srgbClr val="000000"/>
                          </a:solidFill>
                          <a:effectLst/>
                          <a:latin typeface="Calibri" panose="020F0502020204030204" pitchFamily="34" charset="0"/>
                        </a:rPr>
                        <a:t>assess the client's motivation</a:t>
                      </a:r>
                      <a:r>
                        <a:rPr lang="en-US" sz="2400" b="0" i="0" u="none" strike="noStrike" dirty="0">
                          <a:solidFill>
                            <a:srgbClr val="000000"/>
                          </a:solidFill>
                          <a:effectLst/>
                          <a:latin typeface="Calibri" panose="020F0502020204030204" pitchFamily="34" charset="0"/>
                        </a:rPr>
                        <a:t> in setting a new Healthy Habit goal?</a:t>
                      </a: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71%</a:t>
                      </a:r>
                      <a:endParaRPr lang="en-US" sz="2800" b="0" i="0" u="none" strike="noStrike" dirty="0">
                        <a:solidFill>
                          <a:srgbClr val="000000"/>
                        </a:solidFill>
                        <a:effectLst/>
                        <a:latin typeface="Calibri" panose="020F0502020204030204" pitchFamily="34" charset="0"/>
                      </a:endParaRPr>
                    </a:p>
                  </a:txBody>
                  <a:tcPr marL="9525" marR="9525" marT="9525" marB="0" anchor="b"/>
                </a:tc>
              </a:tr>
              <a:tr h="389556">
                <a:tc>
                  <a:txBody>
                    <a:bodyPr/>
                    <a:lstStyle/>
                    <a:p>
                      <a:pPr algn="l" fontAlgn="b"/>
                      <a:r>
                        <a:rPr lang="en-US" sz="2400" b="0" i="0" u="none" strike="noStrike" dirty="0">
                          <a:solidFill>
                            <a:srgbClr val="000000"/>
                          </a:solidFill>
                          <a:effectLst/>
                          <a:latin typeface="Calibri" panose="020F0502020204030204" pitchFamily="34" charset="0"/>
                        </a:rPr>
                        <a:t>How often did the nutritionist </a:t>
                      </a:r>
                      <a:r>
                        <a:rPr lang="en-US" sz="2400" b="1" i="0" u="none" strike="noStrike" dirty="0">
                          <a:solidFill>
                            <a:srgbClr val="000000"/>
                          </a:solidFill>
                          <a:effectLst/>
                          <a:latin typeface="Calibri" panose="020F0502020204030204" pitchFamily="34" charset="0"/>
                        </a:rPr>
                        <a:t>use open ended questions</a:t>
                      </a:r>
                      <a:r>
                        <a:rPr lang="en-US" sz="2400" b="0" i="0" u="none" strike="noStrike" dirty="0">
                          <a:solidFill>
                            <a:srgbClr val="000000"/>
                          </a:solidFill>
                          <a:effectLst/>
                          <a:latin typeface="Calibri" panose="020F0502020204030204" pitchFamily="34" charset="0"/>
                        </a:rPr>
                        <a:t> throughout the session.</a:t>
                      </a: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68%</a:t>
                      </a:r>
                      <a:endParaRPr lang="en-US" sz="2800" b="0" i="0" u="none" strike="noStrike" dirty="0">
                        <a:solidFill>
                          <a:srgbClr val="000000"/>
                        </a:solidFill>
                        <a:effectLst/>
                        <a:latin typeface="Calibri" panose="020F0502020204030204" pitchFamily="34" charset="0"/>
                      </a:endParaRPr>
                    </a:p>
                  </a:txBody>
                  <a:tcPr marL="9525" marR="9525" marT="9525" marB="0" anchor="b"/>
                </a:tc>
              </a:tr>
              <a:tr h="516111">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4" name="Title 1"/>
          <p:cNvSpPr>
            <a:spLocks noGrp="1"/>
          </p:cNvSpPr>
          <p:nvPr>
            <p:ph type="title"/>
          </p:nvPr>
        </p:nvSpPr>
        <p:spPr>
          <a:xfrm>
            <a:off x="685800" y="762000"/>
            <a:ext cx="7772400" cy="1143000"/>
          </a:xfrm>
        </p:spPr>
        <p:txBody>
          <a:bodyPr>
            <a:normAutofit/>
          </a:bodyPr>
          <a:lstStyle/>
          <a:p>
            <a:r>
              <a:rPr lang="en-US" sz="4000" dirty="0" smtClean="0">
                <a:latin typeface="Calibri" panose="020F0502020204030204" pitchFamily="34" charset="0"/>
              </a:rPr>
              <a:t>How Are Nutritionists Doing? </a:t>
            </a:r>
            <a:r>
              <a:rPr lang="en-US" sz="2200" dirty="0" smtClean="0">
                <a:latin typeface="Calibri" panose="020F0502020204030204" pitchFamily="34" charset="0"/>
              </a:rPr>
              <a:t>(n=111)</a:t>
            </a:r>
            <a:endParaRPr lang="en-US" sz="2200" dirty="0">
              <a:latin typeface="Calibri" panose="020F0502020204030204" pitchFamily="34" charset="0"/>
            </a:endParaRPr>
          </a:p>
        </p:txBody>
      </p:sp>
    </p:spTree>
    <p:extLst>
      <p:ext uri="{BB962C8B-B14F-4D97-AF65-F5344CB8AC3E}">
        <p14:creationId xmlns:p14="http://schemas.microsoft.com/office/powerpoint/2010/main" val="275087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534400" cy="1143000"/>
          </a:xfrm>
        </p:spPr>
        <p:txBody>
          <a:bodyPr/>
          <a:lstStyle/>
          <a:p>
            <a:r>
              <a:rPr lang="en-US" dirty="0">
                <a:latin typeface="Calibri" panose="020F0502020204030204" pitchFamily="34" charset="0"/>
              </a:rPr>
              <a:t>How Are Nutritionists Doing? </a:t>
            </a:r>
            <a:r>
              <a:rPr lang="en-US" sz="2800" dirty="0">
                <a:latin typeface="Calibri" panose="020F0502020204030204" pitchFamily="34" charset="0"/>
              </a:rPr>
              <a:t>(n=111)</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51209861"/>
              </p:ext>
            </p:extLst>
          </p:nvPr>
        </p:nvGraphicFramePr>
        <p:xfrm>
          <a:off x="304800" y="1915420"/>
          <a:ext cx="8610600" cy="3451860"/>
        </p:xfrm>
        <a:graphic>
          <a:graphicData uri="http://schemas.openxmlformats.org/drawingml/2006/table">
            <a:tbl>
              <a:tblPr firstRow="1" bandRow="1">
                <a:tableStyleId>{5C22544A-7EE6-4342-B048-85BDC9FD1C3A}</a:tableStyleId>
              </a:tblPr>
              <a:tblGrid>
                <a:gridCol w="7262854"/>
                <a:gridCol w="1347746"/>
              </a:tblGrid>
              <a:tr h="389556">
                <a:tc>
                  <a:txBody>
                    <a:bodyPr/>
                    <a:lstStyle/>
                    <a:p>
                      <a:pPr algn="l" fontAlgn="b"/>
                      <a:r>
                        <a:rPr lang="en-US" sz="3200" b="1" i="0" u="none" strike="noStrike" dirty="0">
                          <a:solidFill>
                            <a:schemeClr val="tx1"/>
                          </a:solidFill>
                          <a:effectLst/>
                          <a:latin typeface="Calibri" panose="020F0502020204030204" pitchFamily="34" charset="0"/>
                        </a:rPr>
                        <a:t>Question</a:t>
                      </a:r>
                    </a:p>
                  </a:txBody>
                  <a:tcPr marL="9525" marR="9525" marT="9525" marB="0" anchor="b"/>
                </a:tc>
                <a:tc>
                  <a:txBody>
                    <a:bodyPr/>
                    <a:lstStyle/>
                    <a:p>
                      <a:pPr algn="r" fontAlgn="b"/>
                      <a:r>
                        <a:rPr lang="en-US" sz="3200" b="1" i="0" u="none" strike="noStrike" dirty="0">
                          <a:solidFill>
                            <a:schemeClr val="tx1"/>
                          </a:solidFill>
                          <a:effectLst/>
                          <a:latin typeface="Calibri" panose="020F0502020204030204" pitchFamily="34" charset="0"/>
                        </a:rPr>
                        <a:t>Total </a:t>
                      </a:r>
                    </a:p>
                  </a:txBody>
                  <a:tcPr marL="9525" marR="9525" marT="9525" marB="0" anchor="b"/>
                </a:tc>
              </a:tr>
              <a:tr h="516111">
                <a:tc>
                  <a:txBody>
                    <a:bodyPr/>
                    <a:lstStyle/>
                    <a:p>
                      <a:pPr algn="l" fontAlgn="b"/>
                      <a:r>
                        <a:rPr lang="en-US" sz="2400" b="0" i="0" u="none" strike="noStrike" dirty="0">
                          <a:solidFill>
                            <a:srgbClr val="000000"/>
                          </a:solidFill>
                          <a:effectLst/>
                          <a:latin typeface="Calibri" panose="020F0502020204030204" pitchFamily="34" charset="0"/>
                        </a:rPr>
                        <a:t>How often did the nutritionist </a:t>
                      </a:r>
                      <a:r>
                        <a:rPr lang="en-US" sz="2400" b="1" i="0" u="none" strike="noStrike" dirty="0">
                          <a:solidFill>
                            <a:srgbClr val="000000"/>
                          </a:solidFill>
                          <a:effectLst/>
                          <a:latin typeface="Calibri" panose="020F0502020204030204" pitchFamily="34" charset="0"/>
                        </a:rPr>
                        <a:t>use reflective listening</a:t>
                      </a:r>
                      <a:r>
                        <a:rPr lang="en-US" sz="2400" b="0" i="0" u="none" strike="noStrike" dirty="0">
                          <a:solidFill>
                            <a:srgbClr val="000000"/>
                          </a:solidFill>
                          <a:effectLst/>
                          <a:latin typeface="Calibri" panose="020F0502020204030204" pitchFamily="34" charset="0"/>
                        </a:rPr>
                        <a:t> while speaking to the client about their child's weight status?</a:t>
                      </a: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38%</a:t>
                      </a:r>
                      <a:endParaRPr lang="en-US" sz="2800" b="0" i="0" u="none" strike="noStrike" dirty="0">
                        <a:solidFill>
                          <a:srgbClr val="000000"/>
                        </a:solidFill>
                        <a:effectLst/>
                        <a:latin typeface="Calibri" panose="020F0502020204030204" pitchFamily="34" charset="0"/>
                      </a:endParaRPr>
                    </a:p>
                  </a:txBody>
                  <a:tcPr marL="9525" marR="9525" marT="9525" marB="0" anchor="b"/>
                </a:tc>
              </a:tr>
              <a:tr h="516111">
                <a:tc>
                  <a:txBody>
                    <a:bodyPr/>
                    <a:lstStyle/>
                    <a:p>
                      <a:pPr algn="l" fontAlgn="b"/>
                      <a:r>
                        <a:rPr lang="en-US" sz="2400" b="0" i="0" u="none" strike="noStrike" dirty="0">
                          <a:solidFill>
                            <a:srgbClr val="000000"/>
                          </a:solidFill>
                          <a:effectLst/>
                          <a:latin typeface="Calibri" panose="020F0502020204030204" pitchFamily="34" charset="0"/>
                        </a:rPr>
                        <a:t>Did the nutritionist </a:t>
                      </a:r>
                      <a:r>
                        <a:rPr lang="en-US" sz="2400" b="1" i="0" u="none" strike="noStrike" dirty="0">
                          <a:solidFill>
                            <a:srgbClr val="000000"/>
                          </a:solidFill>
                          <a:effectLst/>
                          <a:latin typeface="Calibri" panose="020F0502020204030204" pitchFamily="34" charset="0"/>
                        </a:rPr>
                        <a:t>ask permission</a:t>
                      </a:r>
                      <a:r>
                        <a:rPr lang="en-US" sz="2400" b="0" i="0" u="none" strike="noStrike" dirty="0">
                          <a:solidFill>
                            <a:srgbClr val="000000"/>
                          </a:solidFill>
                          <a:effectLst/>
                          <a:latin typeface="Calibri" panose="020F0502020204030204" pitchFamily="34" charset="0"/>
                        </a:rPr>
                        <a:t> to share their concerns with the client?</a:t>
                      </a: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40%</a:t>
                      </a:r>
                      <a:endParaRPr lang="en-US" sz="2800" b="0" i="0" u="none" strike="noStrike" dirty="0">
                        <a:solidFill>
                          <a:srgbClr val="000000"/>
                        </a:solidFill>
                        <a:effectLst/>
                        <a:latin typeface="Calibri" panose="020F0502020204030204" pitchFamily="34" charset="0"/>
                      </a:endParaRPr>
                    </a:p>
                  </a:txBody>
                  <a:tcPr marL="9525" marR="9525" marT="9525" marB="0" anchor="b"/>
                </a:tc>
              </a:tr>
              <a:tr h="516111">
                <a:tc>
                  <a:txBody>
                    <a:bodyPr/>
                    <a:lstStyle/>
                    <a:p>
                      <a:pPr algn="l" fontAlgn="b"/>
                      <a:r>
                        <a:rPr lang="en-US" sz="2400" b="0" i="0" u="none" strike="noStrike" dirty="0">
                          <a:solidFill>
                            <a:srgbClr val="000000"/>
                          </a:solidFill>
                          <a:effectLst/>
                          <a:latin typeface="Calibri" panose="020F0502020204030204" pitchFamily="34" charset="0"/>
                        </a:rPr>
                        <a:t>Did the nutritionist </a:t>
                      </a:r>
                      <a:r>
                        <a:rPr lang="en-US" sz="2400" b="1" i="0" u="none" strike="noStrike" dirty="0">
                          <a:solidFill>
                            <a:srgbClr val="000000"/>
                          </a:solidFill>
                          <a:effectLst/>
                          <a:latin typeface="Calibri" panose="020F0502020204030204" pitchFamily="34" charset="0"/>
                        </a:rPr>
                        <a:t>note that they would be checking back in</a:t>
                      </a:r>
                      <a:r>
                        <a:rPr lang="en-US" sz="2400" b="0" i="0" u="none" strike="noStrike" dirty="0">
                          <a:solidFill>
                            <a:srgbClr val="000000"/>
                          </a:solidFill>
                          <a:effectLst/>
                          <a:latin typeface="Calibri" panose="020F0502020204030204" pitchFamily="34" charset="0"/>
                        </a:rPr>
                        <a:t> with the client regarding their goal at the next appointment?</a:t>
                      </a: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53%</a:t>
                      </a:r>
                      <a:endParaRPr lang="en-US" sz="2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02285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dirty="0" smtClean="0">
                <a:latin typeface="Calibri" panose="020F0502020204030204" pitchFamily="34" charset="0"/>
              </a:rPr>
              <a:t>Nutritionist's </a:t>
            </a:r>
            <a:r>
              <a:rPr lang="en-US" sz="3600" dirty="0">
                <a:latin typeface="Calibri" panose="020F0502020204030204" pitchFamily="34" charset="0"/>
              </a:rPr>
              <a:t>Feedback: </a:t>
            </a:r>
            <a:r>
              <a:rPr lang="en-US" sz="3600" dirty="0" smtClean="0">
                <a:latin typeface="Calibri" panose="020F0502020204030204" pitchFamily="34" charset="0"/>
              </a:rPr>
              <a:t>Strengths</a:t>
            </a:r>
            <a:endParaRPr lang="en-US" sz="2000" dirty="0">
              <a:latin typeface="Calibri" panose="020F0502020204030204" pitchFamily="34" charset="0"/>
            </a:endParaRPr>
          </a:p>
        </p:txBody>
      </p:sp>
      <p:sp>
        <p:nvSpPr>
          <p:cNvPr id="4" name="Content Placeholder 3"/>
          <p:cNvSpPr>
            <a:spLocks noGrp="1"/>
          </p:cNvSpPr>
          <p:nvPr>
            <p:ph sz="half" idx="2"/>
          </p:nvPr>
        </p:nvSpPr>
        <p:spPr>
          <a:xfrm>
            <a:off x="4648200" y="1828800"/>
            <a:ext cx="3810000" cy="4114800"/>
          </a:xfrm>
        </p:spPr>
        <p:txBody>
          <a:bodyPr/>
          <a:lstStyle/>
          <a:p>
            <a:pPr marL="0" indent="0">
              <a:buNone/>
            </a:pPr>
            <a:endParaRPr lang="en-US" b="1" dirty="0">
              <a:solidFill>
                <a:srgbClr val="7030A0"/>
              </a:solidFill>
            </a:endParaRPr>
          </a:p>
          <a:p>
            <a:endParaRPr lang="en-US" b="1" dirty="0">
              <a:solidFill>
                <a:srgbClr val="7030A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94169006"/>
              </p:ext>
            </p:extLst>
          </p:nvPr>
        </p:nvGraphicFramePr>
        <p:xfrm>
          <a:off x="228600" y="1295400"/>
          <a:ext cx="8610600" cy="4817172"/>
        </p:xfrm>
        <a:graphic>
          <a:graphicData uri="http://schemas.openxmlformats.org/drawingml/2006/table">
            <a:tbl>
              <a:tblPr firstRow="1" bandRow="1">
                <a:tableStyleId>{5C22544A-7EE6-4342-B048-85BDC9FD1C3A}</a:tableStyleId>
              </a:tblPr>
              <a:tblGrid>
                <a:gridCol w="6333417"/>
                <a:gridCol w="2277183"/>
              </a:tblGrid>
              <a:tr h="609599">
                <a:tc>
                  <a:txBody>
                    <a:bodyPr/>
                    <a:lstStyle/>
                    <a:p>
                      <a:r>
                        <a:rPr lang="en-US" sz="2400" dirty="0" smtClean="0">
                          <a:solidFill>
                            <a:schemeClr val="tx1"/>
                          </a:solidFill>
                          <a:latin typeface="Calibri" panose="020F0502020204030204" pitchFamily="34" charset="0"/>
                        </a:rPr>
                        <a:t>Questions</a:t>
                      </a:r>
                      <a:endParaRPr lang="en-US" sz="2400" dirty="0">
                        <a:solidFill>
                          <a:schemeClr val="tx1"/>
                        </a:solidFill>
                        <a:latin typeface="Calibri" panose="020F0502020204030204" pitchFamily="34" charset="0"/>
                      </a:endParaRPr>
                    </a:p>
                  </a:txBody>
                  <a:tcPr/>
                </a:tc>
                <a:tc>
                  <a:txBody>
                    <a:bodyPr/>
                    <a:lstStyle/>
                    <a:p>
                      <a:r>
                        <a:rPr lang="en-US" sz="2400" dirty="0" smtClean="0">
                          <a:solidFill>
                            <a:schemeClr val="tx1"/>
                          </a:solidFill>
                          <a:latin typeface="Calibri" panose="020F0502020204030204" pitchFamily="34" charset="0"/>
                        </a:rPr>
                        <a:t>Results (n=32)</a:t>
                      </a:r>
                      <a:endParaRPr lang="en-US" sz="2400" dirty="0">
                        <a:solidFill>
                          <a:schemeClr val="tx1"/>
                        </a:solidFill>
                        <a:latin typeface="Calibri" panose="020F0502020204030204" pitchFamily="34" charset="0"/>
                      </a:endParaRPr>
                    </a:p>
                  </a:txBody>
                  <a:tcPr/>
                </a:tc>
              </a:tr>
              <a:tr h="959149">
                <a:tc>
                  <a:txBody>
                    <a:bodyPr/>
                    <a:lstStyle/>
                    <a:p>
                      <a:r>
                        <a:rPr lang="en-US" sz="2000" dirty="0" smtClean="0">
                          <a:latin typeface="Calibri" panose="020F0502020204030204" pitchFamily="34" charset="0"/>
                        </a:rPr>
                        <a:t>The Champion </a:t>
                      </a:r>
                      <a:r>
                        <a:rPr lang="en-US" sz="2000" b="1" dirty="0" smtClean="0">
                          <a:latin typeface="Calibri" panose="020F0502020204030204" pitchFamily="34" charset="0"/>
                        </a:rPr>
                        <a:t>waited until the end</a:t>
                      </a:r>
                      <a:r>
                        <a:rPr lang="en-US" sz="2000" dirty="0" smtClean="0">
                          <a:latin typeface="Calibri" panose="020F0502020204030204" pitchFamily="34" charset="0"/>
                        </a:rPr>
                        <a:t> of my client counseling session </a:t>
                      </a:r>
                      <a:r>
                        <a:rPr lang="en-US" sz="2000" b="1" dirty="0" smtClean="0">
                          <a:latin typeface="Calibri" panose="020F0502020204030204" pitchFamily="34" charset="0"/>
                        </a:rPr>
                        <a:t>to share any feedback </a:t>
                      </a:r>
                      <a:r>
                        <a:rPr lang="en-US" sz="2000" dirty="0" smtClean="0">
                          <a:latin typeface="Calibri" panose="020F0502020204030204" pitchFamily="34" charset="0"/>
                        </a:rPr>
                        <a:t>or concerns with me</a:t>
                      </a:r>
                      <a:endParaRPr lang="en-US" sz="20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alibri" panose="020F0502020204030204" pitchFamily="34" charset="0"/>
                        </a:rPr>
                        <a:t>100%</a:t>
                      </a:r>
                    </a:p>
                    <a:p>
                      <a:endParaRPr lang="en-US" dirty="0">
                        <a:solidFill>
                          <a:schemeClr val="tx1"/>
                        </a:solidFill>
                        <a:latin typeface="Calibri" panose="020F0502020204030204" pitchFamily="34" charset="0"/>
                      </a:endParaRPr>
                    </a:p>
                  </a:txBody>
                  <a:tcPr/>
                </a:tc>
              </a:tr>
              <a:tr h="660397">
                <a:tc>
                  <a:txBody>
                    <a:bodyPr/>
                    <a:lstStyle/>
                    <a:p>
                      <a:r>
                        <a:rPr lang="en-US" sz="2000" dirty="0" smtClean="0">
                          <a:latin typeface="Calibri" panose="020F0502020204030204" pitchFamily="34" charset="0"/>
                        </a:rPr>
                        <a:t>The Champion </a:t>
                      </a:r>
                      <a:r>
                        <a:rPr lang="en-US" sz="2000" b="1" dirty="0" smtClean="0">
                          <a:latin typeface="Calibri" panose="020F0502020204030204" pitchFamily="34" charset="0"/>
                        </a:rPr>
                        <a:t>provided helpful feedback </a:t>
                      </a:r>
                      <a:r>
                        <a:rPr lang="en-US" sz="2000" dirty="0" smtClean="0">
                          <a:latin typeface="Calibri" panose="020F0502020204030204" pitchFamily="34" charset="0"/>
                        </a:rPr>
                        <a:t>after he/she observed my client counseling session. </a:t>
                      </a:r>
                      <a:endParaRPr lang="en-US" sz="20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alibri" panose="020F0502020204030204" pitchFamily="34" charset="0"/>
                        </a:rPr>
                        <a:t>91%</a:t>
                      </a:r>
                    </a:p>
                    <a:p>
                      <a:endParaRPr lang="en-US" dirty="0">
                        <a:solidFill>
                          <a:schemeClr val="tx1"/>
                        </a:solidFill>
                        <a:latin typeface="Calibri" panose="020F0502020204030204" pitchFamily="34" charset="0"/>
                      </a:endParaRPr>
                    </a:p>
                  </a:txBody>
                  <a:tcPr/>
                </a:tc>
              </a:tr>
              <a:tr h="770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The Champion </a:t>
                      </a:r>
                      <a:r>
                        <a:rPr lang="en-US" sz="2000" b="1" dirty="0" smtClean="0">
                          <a:latin typeface="Calibri" panose="020F0502020204030204" pitchFamily="34" charset="0"/>
                        </a:rPr>
                        <a:t>answered questions I had regarding SMART goals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alibri" panose="020F0502020204030204" pitchFamily="34" charset="0"/>
                        </a:rPr>
                        <a:t>75%, N/A 25%</a:t>
                      </a:r>
                    </a:p>
                    <a:p>
                      <a:endParaRPr lang="en-US" dirty="0">
                        <a:solidFill>
                          <a:schemeClr val="tx1"/>
                        </a:solidFill>
                        <a:latin typeface="Calibri" panose="020F0502020204030204" pitchFamily="34" charset="0"/>
                      </a:endParaRPr>
                    </a:p>
                  </a:txBody>
                  <a:tcPr/>
                </a:tc>
              </a:tr>
              <a:tr h="770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The Champion </a:t>
                      </a:r>
                      <a:r>
                        <a:rPr lang="en-US" sz="2000" b="1" dirty="0" smtClean="0">
                          <a:latin typeface="Calibri" panose="020F0502020204030204" pitchFamily="34" charset="0"/>
                        </a:rPr>
                        <a:t>answered questions I had regarding Motivational Interviewing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alibri" panose="020F0502020204030204" pitchFamily="34" charset="0"/>
                        </a:rPr>
                        <a:t>75%, N/A 22%</a:t>
                      </a:r>
                    </a:p>
                    <a:p>
                      <a:endParaRPr lang="en-US" dirty="0">
                        <a:solidFill>
                          <a:schemeClr val="tx1"/>
                        </a:solidFill>
                        <a:latin typeface="Calibri" panose="020F0502020204030204" pitchFamily="34" charset="0"/>
                      </a:endParaRPr>
                    </a:p>
                  </a:txBody>
                  <a:tcPr/>
                </a:tc>
              </a:tr>
              <a:tr h="943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The Champion </a:t>
                      </a:r>
                      <a:r>
                        <a:rPr lang="en-US" sz="2000" b="1" dirty="0" smtClean="0">
                          <a:latin typeface="Calibri" panose="020F0502020204030204" pitchFamily="34" charset="0"/>
                        </a:rPr>
                        <a:t>answered questions I had about using the Strong4life toolkit</a:t>
                      </a:r>
                      <a:endParaRPr lang="en-US" sz="2000" b="1" dirty="0" smtClean="0">
                        <a:solidFill>
                          <a:srgbClr val="7030A0"/>
                        </a:solidFill>
                        <a:latin typeface="Calibri" panose="020F0502020204030204" pitchFamily="34" charset="0"/>
                      </a:endParaRPr>
                    </a:p>
                    <a:p>
                      <a:endParaRPr lang="en-US" sz="20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alibri" panose="020F0502020204030204" pitchFamily="34" charset="0"/>
                        </a:rPr>
                        <a:t>yes-84%, no- 3%,  N/A 13%</a:t>
                      </a:r>
                    </a:p>
                    <a:p>
                      <a:endParaRPr lang="en-US" dirty="0">
                        <a:solidFill>
                          <a:schemeClr val="tx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77776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19400" y="2971800"/>
            <a:ext cx="3505200" cy="24384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itle 4"/>
          <p:cNvSpPr>
            <a:spLocks noGrp="1"/>
          </p:cNvSpPr>
          <p:nvPr>
            <p:ph type="title"/>
          </p:nvPr>
        </p:nvSpPr>
        <p:spPr/>
        <p:txBody>
          <a:bodyPr/>
          <a:lstStyle/>
          <a:p>
            <a:r>
              <a:rPr lang="en-US" sz="4000" dirty="0" smtClean="0">
                <a:latin typeface="Calibri" panose="020F0502020204030204" pitchFamily="34" charset="0"/>
              </a:rPr>
              <a:t>Areas of opportunity</a:t>
            </a:r>
            <a:endParaRPr lang="en-US" sz="4000" dirty="0">
              <a:latin typeface="Calibri" panose="020F0502020204030204" pitchFamily="34" charset="0"/>
            </a:endParaRPr>
          </a:p>
        </p:txBody>
      </p:sp>
      <p:sp>
        <p:nvSpPr>
          <p:cNvPr id="6" name="Content Placeholder 5"/>
          <p:cNvSpPr>
            <a:spLocks noGrp="1"/>
          </p:cNvSpPr>
          <p:nvPr>
            <p:ph sz="half" idx="1"/>
          </p:nvPr>
        </p:nvSpPr>
        <p:spPr>
          <a:xfrm>
            <a:off x="152400" y="1828800"/>
            <a:ext cx="9144000" cy="4114800"/>
          </a:xfrm>
        </p:spPr>
        <p:txBody>
          <a:bodyPr/>
          <a:lstStyle/>
          <a:p>
            <a:pPr marL="0" indent="0">
              <a:buNone/>
            </a:pPr>
            <a:r>
              <a:rPr lang="en-US" dirty="0">
                <a:latin typeface="Calibri" panose="020F0502020204030204" pitchFamily="34" charset="0"/>
              </a:rPr>
              <a:t>Following your client counseling session, </a:t>
            </a:r>
            <a:r>
              <a:rPr lang="en-US" b="1" dirty="0">
                <a:latin typeface="Calibri" panose="020F0502020204030204" pitchFamily="34" charset="0"/>
              </a:rPr>
              <a:t>did the Champion assist you in setting a goal for yourself</a:t>
            </a:r>
            <a:r>
              <a:rPr lang="en-US" dirty="0"/>
              <a:t>? </a:t>
            </a:r>
            <a:endParaRPr lang="en-US" dirty="0" smtClean="0"/>
          </a:p>
          <a:p>
            <a:endParaRPr lang="en-US" dirty="0"/>
          </a:p>
        </p:txBody>
      </p:sp>
      <p:sp>
        <p:nvSpPr>
          <p:cNvPr id="2" name="Content Placeholder 1"/>
          <p:cNvSpPr>
            <a:spLocks noGrp="1"/>
          </p:cNvSpPr>
          <p:nvPr>
            <p:ph sz="half" idx="2"/>
          </p:nvPr>
        </p:nvSpPr>
        <p:spPr>
          <a:xfrm>
            <a:off x="2819400" y="3276600"/>
            <a:ext cx="3810000" cy="1828800"/>
          </a:xfrm>
        </p:spPr>
        <p:txBody>
          <a:bodyPr/>
          <a:lstStyle/>
          <a:p>
            <a:r>
              <a:rPr lang="en-US" dirty="0">
                <a:latin typeface="Calibri" panose="020F0502020204030204" pitchFamily="34" charset="0"/>
              </a:rPr>
              <a:t>Yes 53.1%</a:t>
            </a:r>
          </a:p>
          <a:p>
            <a:r>
              <a:rPr lang="en-US" dirty="0">
                <a:latin typeface="Calibri" panose="020F0502020204030204" pitchFamily="34" charset="0"/>
              </a:rPr>
              <a:t>No 28.1% </a:t>
            </a:r>
          </a:p>
          <a:p>
            <a:r>
              <a:rPr lang="en-US" dirty="0">
                <a:latin typeface="Calibri" panose="020F0502020204030204" pitchFamily="34" charset="0"/>
              </a:rPr>
              <a:t>I don't know 18.8%</a:t>
            </a:r>
          </a:p>
          <a:p>
            <a:endParaRPr lang="en-US" dirty="0"/>
          </a:p>
        </p:txBody>
      </p:sp>
    </p:spTree>
    <p:extLst>
      <p:ext uri="{BB962C8B-B14F-4D97-AF65-F5344CB8AC3E}">
        <p14:creationId xmlns:p14="http://schemas.microsoft.com/office/powerpoint/2010/main" val="122588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066800"/>
          </a:xfrm>
        </p:spPr>
        <p:txBody>
          <a:bodyPr>
            <a:normAutofit/>
          </a:bodyPr>
          <a:lstStyle/>
          <a:p>
            <a:r>
              <a:rPr lang="en-US" sz="3600" dirty="0" smtClean="0">
                <a:latin typeface="Calibri" panose="020F0502020204030204" pitchFamily="34" charset="0"/>
              </a:rPr>
              <a:t>Goals Champions Set with Nutritionists </a:t>
            </a:r>
            <a:endParaRPr lang="en-US" sz="3600"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effectLst/>
                <a:latin typeface="Calibri" panose="020F0502020204030204" pitchFamily="34" charset="0"/>
              </a:rPr>
              <a:t>To use more open ended questions. </a:t>
            </a:r>
          </a:p>
          <a:p>
            <a:r>
              <a:rPr lang="en-US" sz="2800" dirty="0" smtClean="0">
                <a:effectLst/>
                <a:latin typeface="Calibri" panose="020F0502020204030204" pitchFamily="34" charset="0"/>
              </a:rPr>
              <a:t>To be sure to follow up with clients before they leave</a:t>
            </a:r>
          </a:p>
          <a:p>
            <a:r>
              <a:rPr lang="en-US" sz="2800" dirty="0" smtClean="0">
                <a:effectLst/>
                <a:latin typeface="Calibri" panose="020F0502020204030204" pitchFamily="34" charset="0"/>
              </a:rPr>
              <a:t>To go over the goal sheet with the client</a:t>
            </a:r>
          </a:p>
          <a:p>
            <a:r>
              <a:rPr lang="en-US" sz="2800" dirty="0" smtClean="0">
                <a:effectLst/>
                <a:latin typeface="Calibri" panose="020F0502020204030204" pitchFamily="34" charset="0"/>
              </a:rPr>
              <a:t>Work on getting the client to state the goal for herself/child</a:t>
            </a:r>
          </a:p>
          <a:p>
            <a:r>
              <a:rPr lang="en-US" sz="2800" dirty="0" smtClean="0">
                <a:effectLst/>
                <a:latin typeface="Calibri" panose="020F0502020204030204" pitchFamily="34" charset="0"/>
              </a:rPr>
              <a:t>Remember to ask permission to share concerns/information</a:t>
            </a:r>
            <a:endParaRPr lang="en-US" sz="28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18965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Autofit/>
          </a:bodyPr>
          <a:lstStyle/>
          <a:p>
            <a:r>
              <a:rPr lang="en-US" sz="3200" b="1" dirty="0" smtClean="0">
                <a:latin typeface="Calibri" panose="020F0502020204030204" pitchFamily="34" charset="0"/>
              </a:rPr>
              <a:t>Nutritionist’s feedback on Champion observation </a:t>
            </a:r>
            <a:endParaRPr lang="en-US" sz="3200" b="1" dirty="0">
              <a:latin typeface="Calibri" panose="020F0502020204030204" pitchFamily="34" charset="0"/>
            </a:endParaRPr>
          </a:p>
        </p:txBody>
      </p:sp>
      <p:sp>
        <p:nvSpPr>
          <p:cNvPr id="5" name="Content Placeholder 4"/>
          <p:cNvSpPr>
            <a:spLocks noGrp="1"/>
          </p:cNvSpPr>
          <p:nvPr>
            <p:ph idx="1"/>
          </p:nvPr>
        </p:nvSpPr>
        <p:spPr/>
        <p:txBody>
          <a:bodyPr>
            <a:normAutofit/>
          </a:bodyPr>
          <a:lstStyle/>
          <a:p>
            <a:r>
              <a:rPr lang="en-US" sz="2400" dirty="0" smtClean="0">
                <a:effectLst/>
                <a:latin typeface="Calibri" panose="020F0502020204030204" pitchFamily="34" charset="0"/>
              </a:rPr>
              <a:t>She was very thorough at giving advice about motivational interviewing on obesity. She also answered any questions or concerns regarding how to appropriately write SMART goals. </a:t>
            </a:r>
            <a:r>
              <a:rPr lang="en-US" sz="2400" i="1" u="sng" dirty="0" smtClean="0">
                <a:effectLst/>
                <a:latin typeface="Calibri" panose="020F0502020204030204" pitchFamily="34" charset="0"/>
              </a:rPr>
              <a:t>Since my observation, I feel that I am more comfortable counseling clients</a:t>
            </a:r>
            <a:r>
              <a:rPr lang="en-US" sz="2400" dirty="0" smtClean="0">
                <a:effectLst/>
                <a:latin typeface="Calibri" panose="020F0502020204030204" pitchFamily="34" charset="0"/>
              </a:rPr>
              <a:t> about their diets relating to obesity and other health risks associated with it.</a:t>
            </a:r>
          </a:p>
        </p:txBody>
      </p:sp>
    </p:spTree>
    <p:extLst>
      <p:ext uri="{BB962C8B-B14F-4D97-AF65-F5344CB8AC3E}">
        <p14:creationId xmlns:p14="http://schemas.microsoft.com/office/powerpoint/2010/main" val="38215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Things </a:t>
            </a:r>
            <a:r>
              <a:rPr lang="en-US" dirty="0" smtClean="0">
                <a:latin typeface="Calibri" panose="020F0502020204030204" pitchFamily="34" charset="0"/>
              </a:rPr>
              <a:t>the Champions </a:t>
            </a:r>
            <a:r>
              <a:rPr lang="en-US" dirty="0">
                <a:latin typeface="Calibri" panose="020F0502020204030204" pitchFamily="34" charset="0"/>
              </a:rPr>
              <a:t>told </a:t>
            </a:r>
            <a:r>
              <a:rPr lang="en-US" dirty="0" smtClean="0">
                <a:latin typeface="Calibri" panose="020F0502020204030204" pitchFamily="34" charset="0"/>
              </a:rPr>
              <a:t>CHOA: Wins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Nutritionists have approached </a:t>
            </a:r>
            <a:r>
              <a:rPr lang="en-US" sz="2400" dirty="0" smtClean="0">
                <a:latin typeface="Calibri" panose="020F0502020204030204" pitchFamily="34" charset="0"/>
              </a:rPr>
              <a:t>Champions </a:t>
            </a:r>
            <a:r>
              <a:rPr lang="en-US" sz="2400" dirty="0">
                <a:latin typeface="Calibri" panose="020F0502020204030204" pitchFamily="34" charset="0"/>
              </a:rPr>
              <a:t>and </a:t>
            </a:r>
            <a:r>
              <a:rPr lang="en-US" sz="2400" dirty="0" smtClean="0">
                <a:latin typeface="Calibri" panose="020F0502020204030204" pitchFamily="34" charset="0"/>
              </a:rPr>
              <a:t>asked for </a:t>
            </a:r>
            <a:r>
              <a:rPr lang="en-US" sz="2400" dirty="0">
                <a:latin typeface="Calibri" panose="020F0502020204030204" pitchFamily="34" charset="0"/>
              </a:rPr>
              <a:t>help with MI and setting SMART goals</a:t>
            </a:r>
          </a:p>
          <a:p>
            <a:r>
              <a:rPr lang="en-US" sz="2400" dirty="0">
                <a:latin typeface="Calibri" panose="020F0502020204030204" pitchFamily="34" charset="0"/>
              </a:rPr>
              <a:t>Many </a:t>
            </a:r>
            <a:r>
              <a:rPr lang="en-US" sz="2400" dirty="0" smtClean="0">
                <a:latin typeface="Calibri" panose="020F0502020204030204" pitchFamily="34" charset="0"/>
              </a:rPr>
              <a:t>Champions have </a:t>
            </a:r>
            <a:r>
              <a:rPr lang="en-US" sz="2400" dirty="0">
                <a:latin typeface="Calibri" panose="020F0502020204030204" pitchFamily="34" charset="0"/>
              </a:rPr>
              <a:t>noticed big improvements since </a:t>
            </a:r>
            <a:r>
              <a:rPr lang="en-US" sz="2400" dirty="0" smtClean="0">
                <a:latin typeface="Calibri" panose="020F0502020204030204" pitchFamily="34" charset="0"/>
              </a:rPr>
              <a:t>initial </a:t>
            </a:r>
            <a:r>
              <a:rPr lang="en-US" sz="2400" dirty="0">
                <a:latin typeface="Calibri" panose="020F0502020204030204" pitchFamily="34" charset="0"/>
              </a:rPr>
              <a:t>observations in nutritionist’s counseling and goal setting skills! </a:t>
            </a:r>
          </a:p>
          <a:p>
            <a:r>
              <a:rPr lang="en-US" sz="2400" dirty="0">
                <a:latin typeface="Calibri" panose="020F0502020204030204" pitchFamily="34" charset="0"/>
              </a:rPr>
              <a:t>Many </a:t>
            </a:r>
            <a:r>
              <a:rPr lang="en-US" sz="2400" dirty="0" smtClean="0">
                <a:latin typeface="Calibri" panose="020F0502020204030204" pitchFamily="34" charset="0"/>
              </a:rPr>
              <a:t>Champions are </a:t>
            </a:r>
            <a:r>
              <a:rPr lang="en-US" sz="2400" dirty="0">
                <a:latin typeface="Calibri" panose="020F0502020204030204" pitchFamily="34" charset="0"/>
              </a:rPr>
              <a:t>presenting at </a:t>
            </a:r>
            <a:r>
              <a:rPr lang="en-US" sz="2400" dirty="0" smtClean="0">
                <a:latin typeface="Calibri" panose="020F0502020204030204" pitchFamily="34" charset="0"/>
              </a:rPr>
              <a:t>monthly </a:t>
            </a:r>
            <a:r>
              <a:rPr lang="en-US" sz="2400" dirty="0">
                <a:latin typeface="Calibri" panose="020F0502020204030204" pitchFamily="34" charset="0"/>
              </a:rPr>
              <a:t>meetings and </a:t>
            </a:r>
            <a:r>
              <a:rPr lang="en-US" sz="2400" dirty="0" smtClean="0">
                <a:latin typeface="Calibri" panose="020F0502020204030204" pitchFamily="34" charset="0"/>
              </a:rPr>
              <a:t>providing trainings </a:t>
            </a:r>
            <a:r>
              <a:rPr lang="en-US" sz="2400" dirty="0">
                <a:latin typeface="Calibri" panose="020F0502020204030204" pitchFamily="34" charset="0"/>
              </a:rPr>
              <a:t>on </a:t>
            </a:r>
            <a:r>
              <a:rPr lang="en-US" sz="2400" dirty="0" smtClean="0">
                <a:latin typeface="Calibri" panose="020F0502020204030204" pitchFamily="34" charset="0"/>
              </a:rPr>
              <a:t>the </a:t>
            </a:r>
            <a:r>
              <a:rPr lang="en-US" sz="2400" dirty="0">
                <a:latin typeface="Calibri" panose="020F0502020204030204" pitchFamily="34" charset="0"/>
              </a:rPr>
              <a:t>work as a Champion. </a:t>
            </a:r>
            <a:endParaRPr lang="en-US" sz="2400" dirty="0" smtClean="0">
              <a:latin typeface="Calibri" panose="020F0502020204030204" pitchFamily="34" charset="0"/>
            </a:endParaRPr>
          </a:p>
          <a:p>
            <a:r>
              <a:rPr lang="en-US" sz="2400" i="1" dirty="0" smtClean="0">
                <a:latin typeface="Calibri" panose="020F0502020204030204" pitchFamily="34" charset="0"/>
              </a:rPr>
              <a:t>The Champion’s program is a good helpful and valuable resource</a:t>
            </a:r>
            <a:endParaRPr lang="en-US" sz="2400" i="1" dirty="0">
              <a:latin typeface="Calibri" panose="020F0502020204030204" pitchFamily="34" charset="0"/>
            </a:endParaRPr>
          </a:p>
          <a:p>
            <a:endParaRPr lang="en-US" dirty="0"/>
          </a:p>
        </p:txBody>
      </p:sp>
    </p:spTree>
    <p:extLst>
      <p:ext uri="{BB962C8B-B14F-4D97-AF65-F5344CB8AC3E}">
        <p14:creationId xmlns:p14="http://schemas.microsoft.com/office/powerpoint/2010/main" val="327700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Testimonials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lvl="0" indent="0" algn="ctr">
              <a:buNone/>
            </a:pPr>
            <a:r>
              <a:rPr lang="en-US" i="1" dirty="0" smtClean="0">
                <a:latin typeface="Calibri" panose="020F0502020204030204" pitchFamily="34" charset="0"/>
              </a:rPr>
              <a:t>One nutritionist had </a:t>
            </a:r>
            <a:r>
              <a:rPr lang="en-US" i="1" dirty="0">
                <a:latin typeface="Calibri" panose="020F0502020204030204" pitchFamily="34" charset="0"/>
              </a:rPr>
              <a:t>an overweight little boy and her mother was very receptive </a:t>
            </a:r>
            <a:r>
              <a:rPr lang="en-US" i="1" dirty="0" smtClean="0">
                <a:latin typeface="Calibri" panose="020F0502020204030204" pitchFamily="34" charset="0"/>
              </a:rPr>
              <a:t>to the counseling, she actually </a:t>
            </a:r>
            <a:r>
              <a:rPr lang="en-US" i="1" dirty="0">
                <a:latin typeface="Calibri" panose="020F0502020204030204" pitchFamily="34" charset="0"/>
              </a:rPr>
              <a:t>started crying in </a:t>
            </a:r>
            <a:r>
              <a:rPr lang="en-US" i="1" dirty="0" smtClean="0">
                <a:latin typeface="Calibri" panose="020F0502020204030204" pitchFamily="34" charset="0"/>
              </a:rPr>
              <a:t>the WIC office</a:t>
            </a:r>
            <a:r>
              <a:rPr lang="en-US" i="1" dirty="0">
                <a:latin typeface="Calibri" panose="020F0502020204030204" pitchFamily="34" charset="0"/>
              </a:rPr>
              <a:t>. The </a:t>
            </a:r>
            <a:r>
              <a:rPr lang="en-US" i="1" dirty="0" smtClean="0">
                <a:latin typeface="Calibri" panose="020F0502020204030204" pitchFamily="34" charset="0"/>
              </a:rPr>
              <a:t>S4L charts </a:t>
            </a:r>
            <a:r>
              <a:rPr lang="en-US" i="1" dirty="0">
                <a:latin typeface="Calibri" panose="020F0502020204030204" pitchFamily="34" charset="0"/>
              </a:rPr>
              <a:t>really helped </a:t>
            </a:r>
            <a:r>
              <a:rPr lang="en-US" i="1" dirty="0" smtClean="0">
                <a:latin typeface="Calibri" panose="020F0502020204030204" pitchFamily="34" charset="0"/>
              </a:rPr>
              <a:t>mom understand her child’s weight </a:t>
            </a:r>
            <a:r>
              <a:rPr lang="en-US" i="1" dirty="0">
                <a:latin typeface="Calibri" panose="020F0502020204030204" pitchFamily="34" charset="0"/>
              </a:rPr>
              <a:t>and the </a:t>
            </a:r>
            <a:r>
              <a:rPr lang="en-US" i="1" dirty="0" smtClean="0">
                <a:latin typeface="Calibri" panose="020F0502020204030204" pitchFamily="34" charset="0"/>
              </a:rPr>
              <a:t>she was </a:t>
            </a:r>
            <a:r>
              <a:rPr lang="en-US" i="1" dirty="0">
                <a:latin typeface="Calibri" panose="020F0502020204030204" pitchFamily="34" charset="0"/>
              </a:rPr>
              <a:t>motivated to work on cutting down </a:t>
            </a:r>
            <a:r>
              <a:rPr lang="en-US" i="1" dirty="0" smtClean="0">
                <a:latin typeface="Calibri" panose="020F0502020204030204" pitchFamily="34" charset="0"/>
              </a:rPr>
              <a:t>the sugary </a:t>
            </a:r>
            <a:r>
              <a:rPr lang="en-US" i="1" dirty="0">
                <a:latin typeface="Calibri" panose="020F0502020204030204" pitchFamily="34" charset="0"/>
              </a:rPr>
              <a:t>beverages. </a:t>
            </a:r>
          </a:p>
          <a:p>
            <a:pPr algn="ctr"/>
            <a:endParaRPr lang="en-US" dirty="0"/>
          </a:p>
        </p:txBody>
      </p:sp>
    </p:spTree>
    <p:extLst>
      <p:ext uri="{BB962C8B-B14F-4D97-AF65-F5344CB8AC3E}">
        <p14:creationId xmlns:p14="http://schemas.microsoft.com/office/powerpoint/2010/main" val="311951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Testimonials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lvl="0" indent="0" algn="ctr">
              <a:buNone/>
            </a:pPr>
            <a:r>
              <a:rPr lang="en-US" sz="2800" i="1" dirty="0">
                <a:latin typeface="Calibri" panose="020F0502020204030204" pitchFamily="34" charset="0"/>
              </a:rPr>
              <a:t>Above anything, it has been great to praise people who are doing a great job of communicating with our clients. That has been lost – how to talk to people and be nice – in the past </a:t>
            </a:r>
            <a:r>
              <a:rPr lang="en-US" sz="2800" i="1" dirty="0" smtClean="0">
                <a:latin typeface="Calibri" panose="020F0502020204030204" pitchFamily="34" charset="0"/>
              </a:rPr>
              <a:t>(we’ve been) so </a:t>
            </a:r>
            <a:r>
              <a:rPr lang="en-US" sz="2800" i="1" dirty="0">
                <a:latin typeface="Calibri" panose="020F0502020204030204" pitchFamily="34" charset="0"/>
              </a:rPr>
              <a:t>focused on the job at hand and seeing clients quickly. It has been encouraging to see them </a:t>
            </a:r>
            <a:r>
              <a:rPr lang="en-US" sz="2800" i="1" dirty="0" smtClean="0">
                <a:latin typeface="Calibri" panose="020F0502020204030204" pitchFamily="34" charset="0"/>
              </a:rPr>
              <a:t>(the nutritionists) </a:t>
            </a:r>
            <a:r>
              <a:rPr lang="en-US" sz="2800" i="1" dirty="0">
                <a:latin typeface="Calibri" panose="020F0502020204030204" pitchFamily="34" charset="0"/>
              </a:rPr>
              <a:t>interact with clients on a more personable basis</a:t>
            </a:r>
            <a:r>
              <a:rPr lang="en-US" i="1" dirty="0">
                <a:latin typeface="Calibri" panose="020F0502020204030204" pitchFamily="34" charset="0"/>
              </a:rPr>
              <a:t>. </a:t>
            </a:r>
          </a:p>
          <a:p>
            <a:endParaRPr lang="en-US" dirty="0"/>
          </a:p>
        </p:txBody>
      </p:sp>
    </p:spTree>
    <p:extLst>
      <p:ext uri="{BB962C8B-B14F-4D97-AF65-F5344CB8AC3E}">
        <p14:creationId xmlns:p14="http://schemas.microsoft.com/office/powerpoint/2010/main" val="425560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ducate\Marketing\Assets_Videos-Photos-Logos\Logos\CHOA S4L lockup\JPG\CHOA_S4L_lockup_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3423920"/>
            <a:ext cx="3295650" cy="17576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Educate\Marketing\Programs\Provider Program\WIC\WIC\WIC Branding and Logos\GA WIC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2366"/>
            <a:ext cx="3276600" cy="1388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608409"/>
            <a:ext cx="3200400" cy="15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371599"/>
            <a:ext cx="39243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845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3" cstate="print"/>
          <a:srcRect/>
          <a:stretch>
            <a:fillRect/>
          </a:stretch>
        </p:blipFill>
        <p:spPr bwMode="auto">
          <a:xfrm>
            <a:off x="1541746" y="1355404"/>
            <a:ext cx="6099131" cy="4785240"/>
          </a:xfrm>
          <a:prstGeom prst="rect">
            <a:avLst/>
          </a:prstGeom>
          <a:ln>
            <a:noFill/>
          </a:ln>
          <a:effectLst>
            <a:softEdge rad="112500"/>
          </a:effectLst>
        </p:spPr>
      </p:pic>
    </p:spTree>
    <p:extLst>
      <p:ext uri="{BB962C8B-B14F-4D97-AF65-F5344CB8AC3E}">
        <p14:creationId xmlns:p14="http://schemas.microsoft.com/office/powerpoint/2010/main" val="304568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Georgia WIC Strong 4 Life Training: Improving the Effectiveness of Childhood</a:t>
            </a:r>
            <a:br>
              <a:rPr lang="en-US" sz="2700" b="1" dirty="0"/>
            </a:br>
            <a:r>
              <a:rPr lang="en-US" sz="2700" b="1" dirty="0"/>
              <a:t>Obesity Counseling and Goal Setting</a:t>
            </a:r>
            <a:r>
              <a:rPr lang="en-US" dirty="0"/>
              <a:t/>
            </a:r>
            <a:br>
              <a:rPr lang="en-US" dirty="0"/>
            </a:br>
            <a:endParaRPr lang="en-US" dirty="0"/>
          </a:p>
        </p:txBody>
      </p:sp>
      <p:sp>
        <p:nvSpPr>
          <p:cNvPr id="3" name="Content Placeholder 2"/>
          <p:cNvSpPr>
            <a:spLocks noGrp="1"/>
          </p:cNvSpPr>
          <p:nvPr>
            <p:ph sz="half" idx="1"/>
          </p:nvPr>
        </p:nvSpPr>
        <p:spPr/>
        <p:txBody>
          <a:bodyPr/>
          <a:lstStyle/>
          <a:p>
            <a:pPr marL="0" indent="0">
              <a:buNone/>
            </a:pPr>
            <a:r>
              <a:rPr lang="en-US" dirty="0" smtClean="0"/>
              <a:t>SHAPE Funded Collaboration with CHOA Strong 4 Life</a:t>
            </a:r>
          </a:p>
          <a:p>
            <a:pPr marL="0" indent="0">
              <a:buNone/>
            </a:pPr>
            <a:endParaRPr lang="en-US" dirty="0"/>
          </a:p>
          <a:p>
            <a:pPr marL="0" indent="0">
              <a:buNone/>
            </a:pPr>
            <a:r>
              <a:rPr lang="en-US" dirty="0" smtClean="0"/>
              <a:t>Same messaging and skills development as participating medical providers adapted for WIC use</a:t>
            </a:r>
            <a:endParaRPr lang="en-US" dirty="0"/>
          </a:p>
        </p:txBody>
      </p:sp>
      <p:sp>
        <p:nvSpPr>
          <p:cNvPr id="4" name="Content Placeholder 3"/>
          <p:cNvSpPr>
            <a:spLocks noGrp="1"/>
          </p:cNvSpPr>
          <p:nvPr>
            <p:ph sz="half" idx="2"/>
          </p:nvPr>
        </p:nvSpPr>
        <p:spPr/>
        <p:txBody>
          <a:bodyPr/>
          <a:lstStyle/>
          <a:p>
            <a:pPr marL="0" indent="0">
              <a:buNone/>
            </a:pPr>
            <a:r>
              <a:rPr lang="en-US" dirty="0" smtClean="0"/>
              <a:t>Tools are similar with the same overall messaging</a:t>
            </a:r>
          </a:p>
          <a:p>
            <a:pPr marL="0" indent="0">
              <a:buNone/>
            </a:pPr>
            <a:r>
              <a:rPr lang="en-US" dirty="0"/>
              <a:t>	</a:t>
            </a:r>
            <a:r>
              <a:rPr lang="en-US" dirty="0" smtClean="0"/>
              <a:t>Posters</a:t>
            </a:r>
          </a:p>
          <a:p>
            <a:pPr marL="0" indent="0">
              <a:buNone/>
            </a:pPr>
            <a:r>
              <a:rPr lang="en-US" dirty="0"/>
              <a:t>	</a:t>
            </a:r>
            <a:r>
              <a:rPr lang="en-US" dirty="0" smtClean="0"/>
              <a:t>Handouts</a:t>
            </a:r>
          </a:p>
          <a:p>
            <a:pPr marL="0" indent="0">
              <a:buNone/>
            </a:pPr>
            <a:r>
              <a:rPr lang="en-US" dirty="0"/>
              <a:t>	</a:t>
            </a:r>
            <a:r>
              <a:rPr lang="en-US" dirty="0" smtClean="0"/>
              <a:t>Goal setting &amp; 	assessment tools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3411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7772400" cy="914400"/>
          </a:xfrm>
        </p:spPr>
        <p:txBody>
          <a:bodyPr/>
          <a:lstStyle/>
          <a:p>
            <a:r>
              <a:rPr lang="en-US" sz="3600" b="1" dirty="0" smtClean="0">
                <a:latin typeface="Calibri" panose="020F0502020204030204" pitchFamily="34" charset="0"/>
              </a:rPr>
              <a:t>Champion Program</a:t>
            </a:r>
            <a:endParaRPr lang="en-US" sz="3600" b="1" dirty="0">
              <a:latin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6464343"/>
              </p:ext>
            </p:extLst>
          </p:nvPr>
        </p:nvGraphicFramePr>
        <p:xfrm>
          <a:off x="693420" y="1447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50587" y="2136390"/>
            <a:ext cx="1905000" cy="369332"/>
          </a:xfrm>
          <a:prstGeom prst="rect">
            <a:avLst/>
          </a:prstGeom>
          <a:noFill/>
        </p:spPr>
        <p:txBody>
          <a:bodyPr wrap="square" rtlCol="0">
            <a:spAutoFit/>
          </a:bodyPr>
          <a:lstStyle/>
          <a:p>
            <a:pPr algn="ctr"/>
            <a:r>
              <a:rPr lang="en-US" dirty="0" smtClean="0">
                <a:solidFill>
                  <a:schemeClr val="bg1"/>
                </a:solidFill>
                <a:latin typeface="Calibri" panose="020F0502020204030204" pitchFamily="34" charset="0"/>
              </a:rPr>
              <a:t>Nutritionists</a:t>
            </a:r>
            <a:endParaRPr lang="en-US" dirty="0">
              <a:solidFill>
                <a:schemeClr val="bg1"/>
              </a:solidFill>
              <a:latin typeface="Calibri" panose="020F0502020204030204" pitchFamily="34" charset="0"/>
            </a:endParaRPr>
          </a:p>
        </p:txBody>
      </p:sp>
      <p:sp>
        <p:nvSpPr>
          <p:cNvPr id="9" name="TextBox 8"/>
          <p:cNvSpPr txBox="1"/>
          <p:nvPr/>
        </p:nvSpPr>
        <p:spPr>
          <a:xfrm>
            <a:off x="3695700" y="2133600"/>
            <a:ext cx="1752600" cy="830997"/>
          </a:xfrm>
          <a:prstGeom prst="rect">
            <a:avLst/>
          </a:prstGeom>
          <a:noFill/>
        </p:spPr>
        <p:txBody>
          <a:bodyPr wrap="square" rtlCol="0">
            <a:spAutoFit/>
          </a:bodyPr>
          <a:lstStyle/>
          <a:p>
            <a:pPr algn="ctr"/>
            <a:r>
              <a:rPr lang="en-US" dirty="0" smtClean="0">
                <a:solidFill>
                  <a:schemeClr val="bg1"/>
                </a:solidFill>
                <a:latin typeface="Calibri" panose="020F0502020204030204" pitchFamily="34" charset="0"/>
              </a:rPr>
              <a:t>WIC Champion</a:t>
            </a:r>
            <a:endParaRPr lang="en-US" dirty="0">
              <a:solidFill>
                <a:schemeClr val="bg1"/>
              </a:solidFill>
              <a:latin typeface="Calibri" panose="020F0502020204030204" pitchFamily="34" charset="0"/>
            </a:endParaRPr>
          </a:p>
        </p:txBody>
      </p:sp>
      <p:sp>
        <p:nvSpPr>
          <p:cNvPr id="10" name="TextBox 9"/>
          <p:cNvSpPr txBox="1"/>
          <p:nvPr/>
        </p:nvSpPr>
        <p:spPr>
          <a:xfrm>
            <a:off x="6324600" y="2145347"/>
            <a:ext cx="1752600"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latin typeface="Calibri" panose="020F0502020204030204" pitchFamily="34" charset="0"/>
              </a:rPr>
              <a:t>Strong4Life</a:t>
            </a:r>
            <a:endParaRPr lang="en-US" dirty="0">
              <a:solidFill>
                <a:schemeClr val="bg1"/>
              </a:solidFill>
              <a:latin typeface="Calibri" panose="020F0502020204030204" pitchFamily="34" charset="0"/>
            </a:endParaRPr>
          </a:p>
        </p:txBody>
      </p:sp>
      <p:sp>
        <p:nvSpPr>
          <p:cNvPr id="11" name="TextBox 10"/>
          <p:cNvSpPr txBox="1"/>
          <p:nvPr/>
        </p:nvSpPr>
        <p:spPr>
          <a:xfrm>
            <a:off x="1447800" y="4920973"/>
            <a:ext cx="6248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bg1"/>
                </a:solidFill>
                <a:latin typeface="Calibri" panose="020F0502020204030204" pitchFamily="34" charset="0"/>
              </a:rPr>
              <a:t>Information Sharing</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06194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914400" y="1981200"/>
            <a:ext cx="7239000" cy="24384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itle 1"/>
          <p:cNvSpPr>
            <a:spLocks noGrp="1"/>
          </p:cNvSpPr>
          <p:nvPr>
            <p:ph type="title"/>
          </p:nvPr>
        </p:nvSpPr>
        <p:spPr>
          <a:xfrm>
            <a:off x="1257039" y="1698321"/>
            <a:ext cx="6515361" cy="2873679"/>
          </a:xfrm>
        </p:spPr>
        <p:txBody>
          <a:bodyPr/>
          <a:lstStyle/>
          <a:p>
            <a:r>
              <a:rPr lang="en-US" sz="4800" b="1" dirty="0" smtClean="0">
                <a:latin typeface="Calibri" panose="020F0502020204030204" pitchFamily="34" charset="0"/>
              </a:rPr>
              <a:t>WIC Champion </a:t>
            </a:r>
            <a:br>
              <a:rPr lang="en-US" sz="4800" b="1" dirty="0" smtClean="0">
                <a:latin typeface="Calibri" panose="020F0502020204030204" pitchFamily="34" charset="0"/>
              </a:rPr>
            </a:br>
            <a:r>
              <a:rPr lang="en-US" sz="4800" b="1" dirty="0" smtClean="0">
                <a:latin typeface="Calibri" panose="020F0502020204030204" pitchFamily="34" charset="0"/>
              </a:rPr>
              <a:t>Responsibilities</a:t>
            </a:r>
            <a:endParaRPr lang="en-US" sz="4800" b="1" dirty="0">
              <a:latin typeface="Calibri" panose="020F0502020204030204" pitchFamily="34" charset="0"/>
            </a:endParaRPr>
          </a:p>
        </p:txBody>
      </p:sp>
    </p:spTree>
    <p:extLst>
      <p:ext uri="{BB962C8B-B14F-4D97-AF65-F5344CB8AC3E}">
        <p14:creationId xmlns:p14="http://schemas.microsoft.com/office/powerpoint/2010/main" val="3575014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62000" y="1143000"/>
            <a:ext cx="7427913" cy="546100"/>
          </a:xfrm>
        </p:spPr>
        <p:txBody>
          <a:bodyPr>
            <a:normAutofit fontScale="90000"/>
          </a:bodyPr>
          <a:lstStyle/>
          <a:p>
            <a:r>
              <a:rPr lang="en-US" sz="3200" b="1" dirty="0" smtClean="0"/>
              <a:t>WIC Champion  Responsibilities</a:t>
            </a:r>
          </a:p>
        </p:txBody>
      </p:sp>
      <p:sp>
        <p:nvSpPr>
          <p:cNvPr id="73731" name="Content Placeholder 2"/>
          <p:cNvSpPr>
            <a:spLocks noGrp="1"/>
          </p:cNvSpPr>
          <p:nvPr>
            <p:ph idx="1"/>
          </p:nvPr>
        </p:nvSpPr>
        <p:spPr>
          <a:xfrm>
            <a:off x="685800" y="1828801"/>
            <a:ext cx="8153400" cy="4648200"/>
          </a:xfrm>
        </p:spPr>
        <p:txBody>
          <a:bodyPr/>
          <a:lstStyle/>
          <a:p>
            <a:pPr>
              <a:lnSpc>
                <a:spcPct val="125000"/>
              </a:lnSpc>
            </a:pPr>
            <a:r>
              <a:rPr lang="en-US" sz="2800" dirty="0" smtClean="0"/>
              <a:t>Observations: One per month</a:t>
            </a:r>
          </a:p>
          <a:p>
            <a:pPr>
              <a:lnSpc>
                <a:spcPct val="125000"/>
              </a:lnSpc>
            </a:pPr>
            <a:r>
              <a:rPr lang="en-US" sz="2800" dirty="0" smtClean="0"/>
              <a:t>Calls with mentor: </a:t>
            </a:r>
            <a:r>
              <a:rPr lang="en-US" sz="2800" dirty="0"/>
              <a:t>E</a:t>
            </a:r>
            <a:r>
              <a:rPr lang="en-US" sz="2800" dirty="0" smtClean="0"/>
              <a:t>very other month</a:t>
            </a:r>
          </a:p>
          <a:p>
            <a:pPr>
              <a:lnSpc>
                <a:spcPct val="125000"/>
              </a:lnSpc>
            </a:pPr>
            <a:r>
              <a:rPr lang="en-US" sz="2800" dirty="0" smtClean="0"/>
              <a:t>Lead discussion at District meetings related to client centered counseling techniques and tools</a:t>
            </a:r>
          </a:p>
          <a:p>
            <a:pPr>
              <a:lnSpc>
                <a:spcPct val="125000"/>
              </a:lnSpc>
            </a:pPr>
            <a:r>
              <a:rPr lang="en-US" sz="2800" dirty="0" smtClean="0"/>
              <a:t>August State Conference </a:t>
            </a:r>
          </a:p>
          <a:p>
            <a:pPr marL="0" indent="0">
              <a:buNone/>
            </a:pPr>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660256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990600"/>
            <a:ext cx="8229600" cy="838200"/>
          </a:xfrm>
          <a:prstGeom prst="rect">
            <a:avLst/>
          </a:prstGeom>
        </p:spPr>
        <p:txBody>
          <a:bodyPr/>
          <a:lstStyle/>
          <a:p>
            <a:pPr marL="230188" indent="-230188" algn="ctr">
              <a:spcBef>
                <a:spcPct val="20000"/>
              </a:spcBef>
              <a:spcAft>
                <a:spcPts val="600"/>
              </a:spcAft>
              <a:buClr>
                <a:schemeClr val="accent2"/>
              </a:buClr>
              <a:defRPr/>
            </a:pPr>
            <a:r>
              <a:rPr lang="en-US" sz="3600" b="1" dirty="0" smtClean="0">
                <a:latin typeface="Calibri" panose="020F0502020204030204" pitchFamily="34" charset="0"/>
              </a:rPr>
              <a:t>Guide to Client-Centered Counseling</a:t>
            </a:r>
          </a:p>
          <a:p>
            <a:pPr marL="230188" indent="-230188" algn="ctr" eaLnBrk="0" hangingPunct="0">
              <a:spcBef>
                <a:spcPct val="20000"/>
              </a:spcBef>
              <a:spcAft>
                <a:spcPts val="600"/>
              </a:spcAft>
              <a:buClr>
                <a:schemeClr val="accent2"/>
              </a:buClr>
              <a:defRPr/>
            </a:pPr>
            <a:endParaRPr lang="en-US" sz="2500" dirty="0">
              <a:effectLst>
                <a:outerShdw blurRad="38100" dist="38100" dir="2700000" algn="tl">
                  <a:srgbClr val="C0C0C0"/>
                </a:outerShdw>
              </a:effectLst>
              <a:latin typeface="Arial" charset="0"/>
            </a:endParaRPr>
          </a:p>
          <a:p>
            <a:pPr marL="230188" indent="-230188" algn="ctr" eaLnBrk="0" hangingPunct="0">
              <a:spcBef>
                <a:spcPct val="20000"/>
              </a:spcBef>
              <a:buClr>
                <a:schemeClr val="accent2"/>
              </a:buClr>
              <a:defRPr/>
            </a:pPr>
            <a:endParaRPr lang="en-US" sz="2500" dirty="0">
              <a:latin typeface="Arial" charset="0"/>
            </a:endParaRPr>
          </a:p>
          <a:p>
            <a:pPr marL="230188" indent="-230188" algn="ctr" eaLnBrk="0" hangingPunct="0">
              <a:spcBef>
                <a:spcPct val="20000"/>
              </a:spcBef>
              <a:buClr>
                <a:schemeClr val="accent2"/>
              </a:buClr>
              <a:buFont typeface="Wingdings" pitchFamily="-111" charset="2"/>
              <a:buChar char="§"/>
              <a:defRPr/>
            </a:pPr>
            <a:endParaRPr lang="en-US" sz="2500" dirty="0">
              <a:latin typeface="Arial" charset="0"/>
            </a:endParaRPr>
          </a:p>
        </p:txBody>
      </p:sp>
      <p:sp>
        <p:nvSpPr>
          <p:cNvPr id="3" name="Rounded Rectangle 2"/>
          <p:cNvSpPr/>
          <p:nvPr/>
        </p:nvSpPr>
        <p:spPr bwMode="auto">
          <a:xfrm>
            <a:off x="3352801" y="1981200"/>
            <a:ext cx="2590799" cy="609600"/>
          </a:xfrm>
          <a:prstGeom prst="roundRect">
            <a:avLst/>
          </a:prstGeom>
          <a:solidFill>
            <a:srgbClr val="92D05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anose="020F0502020204030204" pitchFamily="34" charset="0"/>
                <a:ea typeface="ＭＳ Ｐゴシック" charset="0"/>
                <a:cs typeface="ＭＳ Ｐゴシック" charset="0"/>
              </a:rPr>
              <a:t>Ask, don’t tell</a:t>
            </a:r>
            <a:endParaRPr kumimoji="0" lang="en-US" sz="2800" b="1" i="0" u="none" strike="noStrike" cap="none" normalizeH="0" baseline="0" dirty="0">
              <a:ln>
                <a:noFill/>
              </a:ln>
              <a:solidFill>
                <a:schemeClr val="bg1"/>
              </a:solidFill>
              <a:effectLst/>
              <a:latin typeface="Calibri" panose="020F0502020204030204" pitchFamily="34" charset="0"/>
              <a:ea typeface="ＭＳ Ｐゴシック" charset="0"/>
              <a:cs typeface="ＭＳ Ｐゴシック" charset="0"/>
            </a:endParaRPr>
          </a:p>
        </p:txBody>
      </p:sp>
      <p:sp>
        <p:nvSpPr>
          <p:cNvPr id="7" name="Rounded Rectangle 6"/>
          <p:cNvSpPr/>
          <p:nvPr/>
        </p:nvSpPr>
        <p:spPr bwMode="auto">
          <a:xfrm>
            <a:off x="457200" y="4267200"/>
            <a:ext cx="8229600" cy="609600"/>
          </a:xfrm>
          <a:prstGeom prst="roundRect">
            <a:avLst/>
          </a:prstGeom>
          <a:solidFill>
            <a:srgbClr val="DF9A0F"/>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anose="020F0502020204030204" pitchFamily="34" charset="0"/>
                <a:ea typeface="ＭＳ Ｐゴシック" charset="0"/>
                <a:cs typeface="ＭＳ Ｐゴシック" charset="0"/>
              </a:rPr>
              <a:t>Place responsibility for change with the client</a:t>
            </a:r>
            <a:endParaRPr kumimoji="0" lang="en-US" sz="2800" b="1" i="0" u="none" strike="noStrike" cap="none" normalizeH="0" baseline="0" dirty="0">
              <a:ln>
                <a:noFill/>
              </a:ln>
              <a:solidFill>
                <a:schemeClr val="bg1"/>
              </a:solidFill>
              <a:effectLst/>
              <a:latin typeface="Calibri" panose="020F0502020204030204" pitchFamily="34" charset="0"/>
              <a:ea typeface="ＭＳ Ｐゴシック" charset="0"/>
              <a:cs typeface="ＭＳ Ｐゴシック" charset="0"/>
            </a:endParaRPr>
          </a:p>
        </p:txBody>
      </p:sp>
      <p:sp>
        <p:nvSpPr>
          <p:cNvPr id="8" name="Rounded Rectangle 7"/>
          <p:cNvSpPr/>
          <p:nvPr/>
        </p:nvSpPr>
        <p:spPr bwMode="auto">
          <a:xfrm>
            <a:off x="2057400" y="2743200"/>
            <a:ext cx="5105399" cy="609600"/>
          </a:xfrm>
          <a:prstGeom prst="roundRect">
            <a:avLst/>
          </a:prstGeom>
          <a:solidFill>
            <a:srgbClr val="B4007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800" b="1" dirty="0" smtClean="0">
                <a:solidFill>
                  <a:schemeClr val="bg1"/>
                </a:solidFill>
                <a:latin typeface="Calibri" panose="020F0502020204030204" pitchFamily="34" charset="0"/>
              </a:rPr>
              <a:t>Ask </a:t>
            </a:r>
            <a:r>
              <a:rPr lang="en-US" sz="2800" b="1" dirty="0">
                <a:solidFill>
                  <a:schemeClr val="bg1"/>
                </a:solidFill>
                <a:latin typeface="Calibri" panose="020F0502020204030204" pitchFamily="34" charset="0"/>
              </a:rPr>
              <a:t>for permission to share</a:t>
            </a:r>
          </a:p>
        </p:txBody>
      </p:sp>
      <p:sp>
        <p:nvSpPr>
          <p:cNvPr id="9" name="Rounded Rectangle 8"/>
          <p:cNvSpPr/>
          <p:nvPr/>
        </p:nvSpPr>
        <p:spPr bwMode="auto">
          <a:xfrm>
            <a:off x="2362200" y="3505200"/>
            <a:ext cx="4572000" cy="609600"/>
          </a:xfrm>
          <a:prstGeom prst="roundRect">
            <a:avLst/>
          </a:prstGeom>
          <a:solidFill>
            <a:srgbClr val="008AC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800" b="1" dirty="0" smtClean="0">
                <a:solidFill>
                  <a:schemeClr val="bg1"/>
                </a:solidFill>
                <a:latin typeface="Calibri" panose="020F0502020204030204" pitchFamily="34" charset="0"/>
              </a:rPr>
              <a:t>Listen </a:t>
            </a:r>
            <a:r>
              <a:rPr lang="en-US" sz="2800" b="1" dirty="0">
                <a:solidFill>
                  <a:schemeClr val="bg1"/>
                </a:solidFill>
                <a:latin typeface="Calibri" panose="020F0502020204030204" pitchFamily="34" charset="0"/>
              </a:rPr>
              <a:t>more than you talk</a:t>
            </a:r>
          </a:p>
        </p:txBody>
      </p:sp>
      <p:sp>
        <p:nvSpPr>
          <p:cNvPr id="10" name="Rounded Rectangle 9"/>
          <p:cNvSpPr/>
          <p:nvPr/>
        </p:nvSpPr>
        <p:spPr bwMode="auto">
          <a:xfrm>
            <a:off x="2895600" y="5029200"/>
            <a:ext cx="3733800" cy="609600"/>
          </a:xfrm>
          <a:prstGeom prst="roundRect">
            <a:avLst/>
          </a:prstGeom>
          <a:solidFill>
            <a:srgbClr val="00CCFF"/>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800" b="1" dirty="0" smtClean="0">
                <a:solidFill>
                  <a:schemeClr val="bg1"/>
                </a:solidFill>
                <a:latin typeface="Calibri" panose="020F0502020204030204" pitchFamily="34" charset="0"/>
              </a:rPr>
              <a:t>Don’t </a:t>
            </a:r>
            <a:r>
              <a:rPr lang="en-US" sz="2800" b="1" dirty="0">
                <a:solidFill>
                  <a:schemeClr val="bg1"/>
                </a:solidFill>
                <a:latin typeface="Calibri" panose="020F0502020204030204" pitchFamily="34" charset="0"/>
              </a:rPr>
              <a:t>force change</a:t>
            </a:r>
          </a:p>
        </p:txBody>
      </p:sp>
    </p:spTree>
    <p:extLst>
      <p:ext uri="{BB962C8B-B14F-4D97-AF65-F5344CB8AC3E}">
        <p14:creationId xmlns:p14="http://schemas.microsoft.com/office/powerpoint/2010/main" val="921245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80670"/>
            <a:ext cx="5274898" cy="6075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5715000" y="1295400"/>
            <a:ext cx="741304" cy="990600"/>
          </a:xfrm>
          <a:prstGeom prst="ellips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TextBox 7"/>
          <p:cNvSpPr txBox="1"/>
          <p:nvPr/>
        </p:nvSpPr>
        <p:spPr>
          <a:xfrm>
            <a:off x="4082572" y="3200400"/>
            <a:ext cx="6553200" cy="307777"/>
          </a:xfrm>
          <a:prstGeom prst="rect">
            <a:avLst/>
          </a:prstGeom>
          <a:noFill/>
        </p:spPr>
        <p:txBody>
          <a:bodyPr wrap="square" rtlCol="0">
            <a:spAutoFit/>
          </a:bodyPr>
          <a:lstStyle/>
          <a:p>
            <a:r>
              <a:rPr lang="en-US" sz="1400" i="1" dirty="0" smtClean="0">
                <a:latin typeface="Comic Sans MS" panose="030F0702030302020204" pitchFamily="66" charset="0"/>
              </a:rPr>
              <a:t>I will serve 1% milk instead of juice.</a:t>
            </a:r>
            <a:endParaRPr lang="en-US" sz="1400" i="1" dirty="0">
              <a:latin typeface="Comic Sans MS" panose="030F0702030302020204" pitchFamily="66" charset="0"/>
            </a:endParaRPr>
          </a:p>
        </p:txBody>
      </p:sp>
      <p:sp>
        <p:nvSpPr>
          <p:cNvPr id="9" name="TextBox 8"/>
          <p:cNvSpPr txBox="1"/>
          <p:nvPr/>
        </p:nvSpPr>
        <p:spPr>
          <a:xfrm>
            <a:off x="4082572" y="3715135"/>
            <a:ext cx="6553200" cy="307777"/>
          </a:xfrm>
          <a:prstGeom prst="rect">
            <a:avLst/>
          </a:prstGeom>
          <a:noFill/>
        </p:spPr>
        <p:txBody>
          <a:bodyPr wrap="square" rtlCol="0">
            <a:spAutoFit/>
          </a:bodyPr>
          <a:lstStyle/>
          <a:p>
            <a:r>
              <a:rPr lang="en-US" sz="1400" i="1" dirty="0" smtClean="0">
                <a:latin typeface="Comic Sans MS" panose="030F0702030302020204" pitchFamily="66" charset="0"/>
              </a:rPr>
              <a:t>At dinner time</a:t>
            </a:r>
            <a:endParaRPr lang="en-US" sz="1400" i="1" dirty="0">
              <a:latin typeface="Comic Sans MS" panose="030F0702030302020204" pitchFamily="66" charset="0"/>
            </a:endParaRPr>
          </a:p>
        </p:txBody>
      </p:sp>
      <p:sp>
        <p:nvSpPr>
          <p:cNvPr id="10" name="TextBox 9"/>
          <p:cNvSpPr txBox="1"/>
          <p:nvPr/>
        </p:nvSpPr>
        <p:spPr>
          <a:xfrm>
            <a:off x="4096018" y="4343400"/>
            <a:ext cx="6553200" cy="307777"/>
          </a:xfrm>
          <a:prstGeom prst="rect">
            <a:avLst/>
          </a:prstGeom>
          <a:noFill/>
        </p:spPr>
        <p:txBody>
          <a:bodyPr wrap="square" rtlCol="0">
            <a:spAutoFit/>
          </a:bodyPr>
          <a:lstStyle/>
          <a:p>
            <a:r>
              <a:rPr lang="en-US" sz="1400" i="1" dirty="0">
                <a:latin typeface="Comic Sans MS" panose="030F0702030302020204" pitchFamily="66" charset="0"/>
              </a:rPr>
              <a:t>4</a:t>
            </a:r>
            <a:r>
              <a:rPr lang="en-US" sz="1400" i="1" dirty="0" smtClean="0">
                <a:latin typeface="Comic Sans MS" panose="030F0702030302020204" pitchFamily="66" charset="0"/>
              </a:rPr>
              <a:t> days a week</a:t>
            </a:r>
            <a:endParaRPr lang="en-US" sz="1400" i="1" dirty="0">
              <a:latin typeface="Comic Sans MS" panose="030F0702030302020204" pitchFamily="66" charset="0"/>
            </a:endParaRPr>
          </a:p>
        </p:txBody>
      </p:sp>
      <p:sp>
        <p:nvSpPr>
          <p:cNvPr id="11" name="Content Placeholder 2"/>
          <p:cNvSpPr txBox="1">
            <a:spLocks/>
          </p:cNvSpPr>
          <p:nvPr/>
        </p:nvSpPr>
        <p:spPr bwMode="auto">
          <a:xfrm>
            <a:off x="231045" y="1571064"/>
            <a:ext cx="3581400" cy="4221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Aft>
                <a:spcPts val="700"/>
              </a:spcAft>
              <a:buNone/>
            </a:pPr>
            <a:r>
              <a:rPr lang="en-US" sz="4400" b="1" u="sng" kern="0" spc="100" dirty="0" smtClean="0">
                <a:solidFill>
                  <a:srgbClr val="58267E"/>
                </a:solidFill>
                <a:latin typeface="Calibri" panose="020F0502020204030204" pitchFamily="34" charset="0"/>
              </a:rPr>
              <a:t>S</a:t>
            </a:r>
            <a:r>
              <a:rPr lang="en-US" sz="4400" b="1" kern="0" spc="100" dirty="0" smtClean="0">
                <a:solidFill>
                  <a:srgbClr val="58267E"/>
                </a:solidFill>
                <a:latin typeface="Calibri" panose="020F0502020204030204" pitchFamily="34" charset="0"/>
              </a:rPr>
              <a:t>pecific</a:t>
            </a:r>
          </a:p>
          <a:p>
            <a:pPr marL="0" indent="0">
              <a:spcAft>
                <a:spcPts val="700"/>
              </a:spcAft>
              <a:buNone/>
            </a:pPr>
            <a:r>
              <a:rPr lang="en-US" sz="4400" b="1" u="sng" kern="0" spc="100" dirty="0" smtClean="0">
                <a:solidFill>
                  <a:srgbClr val="58267E"/>
                </a:solidFill>
                <a:latin typeface="Calibri" panose="020F0502020204030204" pitchFamily="34" charset="0"/>
              </a:rPr>
              <a:t>M</a:t>
            </a:r>
            <a:r>
              <a:rPr lang="en-US" sz="4400" b="1" kern="0" spc="100" dirty="0" smtClean="0">
                <a:solidFill>
                  <a:srgbClr val="58267E"/>
                </a:solidFill>
                <a:latin typeface="Calibri" panose="020F0502020204030204" pitchFamily="34" charset="0"/>
              </a:rPr>
              <a:t>easurable</a:t>
            </a:r>
          </a:p>
          <a:p>
            <a:pPr marL="0" indent="0">
              <a:spcAft>
                <a:spcPts val="700"/>
              </a:spcAft>
              <a:buNone/>
            </a:pPr>
            <a:r>
              <a:rPr lang="en-US" sz="4400" b="1" u="sng" kern="0" spc="100" dirty="0" smtClean="0">
                <a:solidFill>
                  <a:srgbClr val="58267E"/>
                </a:solidFill>
                <a:latin typeface="Calibri" panose="020F0502020204030204" pitchFamily="34" charset="0"/>
              </a:rPr>
              <a:t>A</a:t>
            </a:r>
            <a:r>
              <a:rPr lang="en-US" sz="4400" b="1" kern="0" spc="100" dirty="0" smtClean="0">
                <a:solidFill>
                  <a:srgbClr val="58267E"/>
                </a:solidFill>
                <a:latin typeface="Calibri" panose="020F0502020204030204" pitchFamily="34" charset="0"/>
              </a:rPr>
              <a:t>ttainable</a:t>
            </a:r>
          </a:p>
          <a:p>
            <a:pPr marL="0" indent="0">
              <a:spcAft>
                <a:spcPts val="700"/>
              </a:spcAft>
              <a:buNone/>
            </a:pPr>
            <a:r>
              <a:rPr lang="en-US" sz="4400" b="1" u="sng" kern="0" spc="100" dirty="0" smtClean="0">
                <a:solidFill>
                  <a:srgbClr val="58267E"/>
                </a:solidFill>
                <a:latin typeface="Calibri" panose="020F0502020204030204" pitchFamily="34" charset="0"/>
              </a:rPr>
              <a:t>R</a:t>
            </a:r>
            <a:r>
              <a:rPr lang="en-US" sz="4400" b="1" kern="0" spc="100" dirty="0" smtClean="0">
                <a:solidFill>
                  <a:srgbClr val="58267E"/>
                </a:solidFill>
                <a:latin typeface="Calibri" panose="020F0502020204030204" pitchFamily="34" charset="0"/>
              </a:rPr>
              <a:t>ealistic</a:t>
            </a:r>
          </a:p>
          <a:p>
            <a:pPr marL="0" indent="0">
              <a:spcAft>
                <a:spcPts val="700"/>
              </a:spcAft>
              <a:buNone/>
            </a:pPr>
            <a:r>
              <a:rPr lang="en-US" sz="4400" b="1" u="sng" kern="0" spc="100" dirty="0" smtClean="0">
                <a:solidFill>
                  <a:srgbClr val="58267E"/>
                </a:solidFill>
                <a:latin typeface="Calibri" panose="020F0502020204030204" pitchFamily="34" charset="0"/>
              </a:rPr>
              <a:t>T</a:t>
            </a:r>
            <a:r>
              <a:rPr lang="en-US" sz="4400" b="1" kern="0" spc="100" dirty="0" smtClean="0">
                <a:solidFill>
                  <a:srgbClr val="58267E"/>
                </a:solidFill>
                <a:latin typeface="Calibri" panose="020F0502020204030204" pitchFamily="34" charset="0"/>
              </a:rPr>
              <a:t>imely</a:t>
            </a:r>
          </a:p>
        </p:txBody>
      </p:sp>
      <p:sp>
        <p:nvSpPr>
          <p:cNvPr id="12" name="TextBox 11"/>
          <p:cNvSpPr txBox="1"/>
          <p:nvPr/>
        </p:nvSpPr>
        <p:spPr>
          <a:xfrm>
            <a:off x="4096018" y="5026223"/>
            <a:ext cx="2895600" cy="307777"/>
          </a:xfrm>
          <a:prstGeom prst="rect">
            <a:avLst/>
          </a:prstGeom>
          <a:noFill/>
        </p:spPr>
        <p:txBody>
          <a:bodyPr wrap="square" rtlCol="0">
            <a:spAutoFit/>
          </a:bodyPr>
          <a:lstStyle/>
          <a:p>
            <a:r>
              <a:rPr lang="en-US" sz="1400" i="1" dirty="0" smtClean="0">
                <a:latin typeface="Comic Sans MS" panose="030F0702030302020204" pitchFamily="66" charset="0"/>
              </a:rPr>
              <a:t>Me, Dad, Grandmother</a:t>
            </a:r>
            <a:endParaRPr lang="en-US" sz="1400" i="1" dirty="0">
              <a:latin typeface="Comic Sans MS" panose="030F0702030302020204" pitchFamily="66" charset="0"/>
            </a:endParaRPr>
          </a:p>
        </p:txBody>
      </p:sp>
      <p:sp>
        <p:nvSpPr>
          <p:cNvPr id="15" name="TextBox 14"/>
          <p:cNvSpPr txBox="1"/>
          <p:nvPr/>
        </p:nvSpPr>
        <p:spPr>
          <a:xfrm>
            <a:off x="4182567" y="5638800"/>
            <a:ext cx="2895600" cy="307777"/>
          </a:xfrm>
          <a:prstGeom prst="rect">
            <a:avLst/>
          </a:prstGeom>
          <a:noFill/>
        </p:spPr>
        <p:txBody>
          <a:bodyPr wrap="square" rtlCol="0">
            <a:spAutoFit/>
          </a:bodyPr>
          <a:lstStyle/>
          <a:p>
            <a:r>
              <a:rPr lang="en-US" sz="1400" i="1" dirty="0" smtClean="0">
                <a:latin typeface="Comic Sans MS" panose="030F0702030302020204" pitchFamily="66" charset="0"/>
              </a:rPr>
              <a:t>Today</a:t>
            </a:r>
            <a:endParaRPr lang="en-US" sz="1400" i="1" dirty="0">
              <a:latin typeface="Comic Sans MS" panose="030F0702030302020204" pitchFamily="66" charset="0"/>
            </a:endParaRPr>
          </a:p>
        </p:txBody>
      </p:sp>
    </p:spTree>
    <p:extLst>
      <p:ext uri="{BB962C8B-B14F-4D97-AF65-F5344CB8AC3E}">
        <p14:creationId xmlns:p14="http://schemas.microsoft.com/office/powerpoint/2010/main" val="109711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914400" y="1981200"/>
            <a:ext cx="7239000" cy="24384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itle 1"/>
          <p:cNvSpPr>
            <a:spLocks noGrp="1"/>
          </p:cNvSpPr>
          <p:nvPr>
            <p:ph type="title"/>
          </p:nvPr>
        </p:nvSpPr>
        <p:spPr>
          <a:xfrm>
            <a:off x="1257039" y="1698321"/>
            <a:ext cx="6515361" cy="2873679"/>
          </a:xfrm>
        </p:spPr>
        <p:txBody>
          <a:bodyPr/>
          <a:lstStyle/>
          <a:p>
            <a:r>
              <a:rPr lang="en-US" sz="3200" b="1" dirty="0" smtClean="0"/>
              <a:t>Champions Program Results</a:t>
            </a:r>
            <a:endParaRPr lang="en-US" sz="3200" b="1" dirty="0"/>
          </a:p>
        </p:txBody>
      </p:sp>
    </p:spTree>
    <p:extLst>
      <p:ext uri="{BB962C8B-B14F-4D97-AF65-F5344CB8AC3E}">
        <p14:creationId xmlns:p14="http://schemas.microsoft.com/office/powerpoint/2010/main" val="1295064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34</TotalTime>
  <Words>1672</Words>
  <Application>Microsoft Office PowerPoint</Application>
  <PresentationFormat>On-screen Show (4:3)</PresentationFormat>
  <Paragraphs>179</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template USE ME 2</vt:lpstr>
      <vt:lpstr>PowerPoint Presentation</vt:lpstr>
      <vt:lpstr>PowerPoint Presentation</vt:lpstr>
      <vt:lpstr>Georgia WIC Strong 4 Life Training: Improving the Effectiveness of Childhood Obesity Counseling and Goal Setting </vt:lpstr>
      <vt:lpstr>Champion Program</vt:lpstr>
      <vt:lpstr>WIC Champion  Responsibilities</vt:lpstr>
      <vt:lpstr>WIC Champion  Responsibilities</vt:lpstr>
      <vt:lpstr>PowerPoint Presentation</vt:lpstr>
      <vt:lpstr>PowerPoint Presentation</vt:lpstr>
      <vt:lpstr>Champions Program Results</vt:lpstr>
      <vt:lpstr>How Are Nutritionists Doing? (n=111)</vt:lpstr>
      <vt:lpstr>How Are Nutritionists Doing? (n=111)</vt:lpstr>
      <vt:lpstr>How Are Nutritionists Doing? (n=111)</vt:lpstr>
      <vt:lpstr>Nutritionist's Feedback: Strengths</vt:lpstr>
      <vt:lpstr>Areas of opportunity</vt:lpstr>
      <vt:lpstr>Goals Champions Set with Nutritionists </vt:lpstr>
      <vt:lpstr>Nutritionist’s feedback on Champion observation </vt:lpstr>
      <vt:lpstr>Things the Champions told CHOA: Wins</vt:lpstr>
      <vt:lpstr>Testimonials</vt:lpstr>
      <vt:lpstr>Testimonials</vt:lpstr>
      <vt:lpstr>PowerPoint Presentation</vt:lpstr>
    </vt:vector>
  </TitlesOfParts>
  <Company>Georgia Dept of Community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Dalambert, Deborah</cp:lastModifiedBy>
  <cp:revision>5</cp:revision>
  <dcterms:created xsi:type="dcterms:W3CDTF">2012-06-14T17:04:19Z</dcterms:created>
  <dcterms:modified xsi:type="dcterms:W3CDTF">2015-08-06T15:09:17Z</dcterms:modified>
</cp:coreProperties>
</file>