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notesSlides/notesSlide2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9.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1" r:id="rId4"/>
  </p:sldMasterIdLst>
  <p:notesMasterIdLst>
    <p:notesMasterId r:id="rId27"/>
  </p:notesMasterIdLst>
  <p:sldIdLst>
    <p:sldId id="256" r:id="rId5"/>
    <p:sldId id="303" r:id="rId6"/>
    <p:sldId id="284" r:id="rId7"/>
    <p:sldId id="320" r:id="rId8"/>
    <p:sldId id="321" r:id="rId9"/>
    <p:sldId id="304" r:id="rId10"/>
    <p:sldId id="305" r:id="rId11"/>
    <p:sldId id="318" r:id="rId12"/>
    <p:sldId id="309" r:id="rId13"/>
    <p:sldId id="306" r:id="rId14"/>
    <p:sldId id="298" r:id="rId15"/>
    <p:sldId id="310" r:id="rId16"/>
    <p:sldId id="311" r:id="rId17"/>
    <p:sldId id="312" r:id="rId18"/>
    <p:sldId id="299" r:id="rId19"/>
    <p:sldId id="300" r:id="rId20"/>
    <p:sldId id="313" r:id="rId21"/>
    <p:sldId id="317" r:id="rId22"/>
    <p:sldId id="315" r:id="rId23"/>
    <p:sldId id="319" r:id="rId24"/>
    <p:sldId id="316" r:id="rId25"/>
    <p:sldId id="301" r:id="rId26"/>
  </p:sldIdLst>
  <p:sldSz cx="12192000" cy="6858000"/>
  <p:notesSz cx="7010400" cy="9296400"/>
  <p:embeddedFontLst>
    <p:embeddedFont>
      <p:font typeface="Calibri" panose="020F0502020204030204" pitchFamily="34" charset="0"/>
      <p:regular r:id="rId28"/>
      <p:bold r:id="rId29"/>
      <p:italic r:id="rId30"/>
      <p:boldItalic r:id="rId31"/>
    </p:embeddedFont>
    <p:embeddedFont>
      <p:font typeface="Segoe UI" panose="020B0502040204020203" pitchFamily="34" charset="0"/>
      <p:regular r:id="rId32"/>
      <p:bold r:id="rId33"/>
      <p:italic r:id="rId34"/>
      <p:boldItalic r:id="rId35"/>
    </p:embeddedFont>
    <p:embeddedFont>
      <p:font typeface="Segoe UI Light" panose="020B0502040204020203" pitchFamily="34" charset="0"/>
      <p:regular r:id="rId36"/>
      <p: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0.05901</cdr:x>
      <cdr:y>0.16084</cdr:y>
    </cdr:from>
    <cdr:to>
      <cdr:x>0.28882</cdr:x>
      <cdr:y>0.29093</cdr:y>
    </cdr:to>
    <cdr:sp macro="" textlink="">
      <cdr:nvSpPr>
        <cdr:cNvPr id="4" name="TextBox 3"/>
        <cdr:cNvSpPr txBox="1"/>
      </cdr:nvSpPr>
      <cdr:spPr>
        <a:xfrm xmlns:a="http://schemas.openxmlformats.org/drawingml/2006/main">
          <a:off x="620486" y="699861"/>
          <a:ext cx="2416628" cy="5660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0.05901</cdr:x>
      <cdr:y>0.16084</cdr:y>
    </cdr:from>
    <cdr:to>
      <cdr:x>0.28882</cdr:x>
      <cdr:y>0.29093</cdr:y>
    </cdr:to>
    <cdr:sp macro="" textlink="">
      <cdr:nvSpPr>
        <cdr:cNvPr id="4" name="TextBox 3"/>
        <cdr:cNvSpPr txBox="1"/>
      </cdr:nvSpPr>
      <cdr:spPr>
        <a:xfrm xmlns:a="http://schemas.openxmlformats.org/drawingml/2006/main">
          <a:off x="620486" y="699861"/>
          <a:ext cx="2416628" cy="5660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0.05901</cdr:x>
      <cdr:y>0.16084</cdr:y>
    </cdr:from>
    <cdr:to>
      <cdr:x>0.28882</cdr:x>
      <cdr:y>0.29093</cdr:y>
    </cdr:to>
    <cdr:sp macro="" textlink="">
      <cdr:nvSpPr>
        <cdr:cNvPr id="4" name="TextBox 3"/>
        <cdr:cNvSpPr txBox="1"/>
      </cdr:nvSpPr>
      <cdr:spPr>
        <a:xfrm xmlns:a="http://schemas.openxmlformats.org/drawingml/2006/main">
          <a:off x="620486" y="699861"/>
          <a:ext cx="2416628" cy="5660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0.05901</cdr:x>
      <cdr:y>0.16084</cdr:y>
    </cdr:from>
    <cdr:to>
      <cdr:x>0.28882</cdr:x>
      <cdr:y>0.29093</cdr:y>
    </cdr:to>
    <cdr:sp macro="" textlink="">
      <cdr:nvSpPr>
        <cdr:cNvPr id="4" name="TextBox 3"/>
        <cdr:cNvSpPr txBox="1"/>
      </cdr:nvSpPr>
      <cdr:spPr>
        <a:xfrm xmlns:a="http://schemas.openxmlformats.org/drawingml/2006/main">
          <a:off x="620486" y="699861"/>
          <a:ext cx="2416628" cy="5660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0.0461</cdr:x>
      <cdr:y>0.6458</cdr:y>
    </cdr:from>
    <cdr:to>
      <cdr:x>0.95637</cdr:x>
      <cdr:y>0.94835</cdr:y>
    </cdr:to>
    <cdr:sp macro="" textlink="">
      <cdr:nvSpPr>
        <cdr:cNvPr id="2" name="TextBox 1"/>
        <cdr:cNvSpPr txBox="1"/>
      </cdr:nvSpPr>
      <cdr:spPr>
        <a:xfrm xmlns:a="http://schemas.openxmlformats.org/drawingml/2006/main">
          <a:off x="484762" y="2865471"/>
          <a:ext cx="9572017" cy="13424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0.05901</cdr:x>
      <cdr:y>0.16084</cdr:y>
    </cdr:from>
    <cdr:to>
      <cdr:x>0.28882</cdr:x>
      <cdr:y>0.29093</cdr:y>
    </cdr:to>
    <cdr:sp macro="" textlink="">
      <cdr:nvSpPr>
        <cdr:cNvPr id="4" name="TextBox 3"/>
        <cdr:cNvSpPr txBox="1"/>
      </cdr:nvSpPr>
      <cdr:spPr>
        <a:xfrm xmlns:a="http://schemas.openxmlformats.org/drawingml/2006/main">
          <a:off x="620486" y="699861"/>
          <a:ext cx="2416628" cy="5660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0.05901</cdr:x>
      <cdr:y>0.16084</cdr:y>
    </cdr:from>
    <cdr:to>
      <cdr:x>0.28882</cdr:x>
      <cdr:y>0.29093</cdr:y>
    </cdr:to>
    <cdr:sp macro="" textlink="">
      <cdr:nvSpPr>
        <cdr:cNvPr id="4" name="TextBox 3"/>
        <cdr:cNvSpPr txBox="1"/>
      </cdr:nvSpPr>
      <cdr:spPr>
        <a:xfrm xmlns:a="http://schemas.openxmlformats.org/drawingml/2006/main">
          <a:off x="620486" y="699861"/>
          <a:ext cx="2416628" cy="5660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0.05901</cdr:x>
      <cdr:y>0.16084</cdr:y>
    </cdr:from>
    <cdr:to>
      <cdr:x>0.28882</cdr:x>
      <cdr:y>0.29093</cdr:y>
    </cdr:to>
    <cdr:sp macro="" textlink="">
      <cdr:nvSpPr>
        <cdr:cNvPr id="4" name="TextBox 3"/>
        <cdr:cNvSpPr txBox="1"/>
      </cdr:nvSpPr>
      <cdr:spPr>
        <a:xfrm xmlns:a="http://schemas.openxmlformats.org/drawingml/2006/main">
          <a:off x="620486" y="699861"/>
          <a:ext cx="2416628" cy="5660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0.05901</cdr:x>
      <cdr:y>0.16084</cdr:y>
    </cdr:from>
    <cdr:to>
      <cdr:x>0.28882</cdr:x>
      <cdr:y>0.29093</cdr:y>
    </cdr:to>
    <cdr:sp macro="" textlink="">
      <cdr:nvSpPr>
        <cdr:cNvPr id="4" name="TextBox 3"/>
        <cdr:cNvSpPr txBox="1"/>
      </cdr:nvSpPr>
      <cdr:spPr>
        <a:xfrm xmlns:a="http://schemas.openxmlformats.org/drawingml/2006/main">
          <a:off x="620486" y="699861"/>
          <a:ext cx="2416628" cy="5660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9.xml><?xml version="1.0" encoding="utf-8"?>
<c:userShapes xmlns:c="http://schemas.openxmlformats.org/drawingml/2006/chart">
  <cdr:relSizeAnchor xmlns:cdr="http://schemas.openxmlformats.org/drawingml/2006/chartDrawing">
    <cdr:from>
      <cdr:x>0.05901</cdr:x>
      <cdr:y>0.16084</cdr:y>
    </cdr:from>
    <cdr:to>
      <cdr:x>0.28882</cdr:x>
      <cdr:y>0.29093</cdr:y>
    </cdr:to>
    <cdr:sp macro="" textlink="">
      <cdr:nvSpPr>
        <cdr:cNvPr id="4" name="TextBox 3"/>
        <cdr:cNvSpPr txBox="1"/>
      </cdr:nvSpPr>
      <cdr:spPr>
        <a:xfrm xmlns:a="http://schemas.openxmlformats.org/drawingml/2006/main">
          <a:off x="620486" y="699861"/>
          <a:ext cx="2416628" cy="5660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5AE982E-E100-4EA9-8BD0-90CD35967919}" type="datetimeFigureOut">
              <a:rPr lang="en-US" smtClean="0"/>
              <a:t>5/6/2022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B39C26D-D30C-475A-9351-7E3B17C0D650}" type="slidenum">
              <a:rPr lang="en-US" smtClean="0"/>
              <a:t>‹#›</a:t>
            </a:fld>
            <a:endParaRPr lang="en-US"/>
          </a:p>
        </p:txBody>
      </p:sp>
    </p:spTree>
    <p:extLst>
      <p:ext uri="{BB962C8B-B14F-4D97-AF65-F5344CB8AC3E}">
        <p14:creationId xmlns:p14="http://schemas.microsoft.com/office/powerpoint/2010/main" val="543040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4BB6DC-AB58-456F-B444-A84EAB1DD45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77565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4BB6DC-AB58-456F-B444-A84EAB1DD45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602598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4BB6DC-AB58-456F-B444-A84EAB1DD45D}"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975489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4BB6DC-AB58-456F-B444-A84EAB1DD45D}"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577684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C845B7-9A28-417D-85CD-4D4CB110AA6E}"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888585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C845B7-9A28-417D-85CD-4D4CB110AA6E}"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612797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C845B7-9A28-417D-85CD-4D4CB110AA6E}"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511622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C845B7-9A28-417D-85CD-4D4CB110AA6E}"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607732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C845B7-9A28-417D-85CD-4D4CB110AA6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47934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C845B7-9A28-417D-85CD-4D4CB110AA6E}"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054158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C845B7-9A28-417D-85CD-4D4CB110AA6E}"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72715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C845B7-9A28-417D-85CD-4D4CB110AA6E}"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903831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C845B7-9A28-417D-85CD-4D4CB110AA6E}"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797116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C845B7-9A28-417D-85CD-4D4CB110AA6E}"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945208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C845B7-9A28-417D-85CD-4D4CB110AA6E}"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659612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C845B7-9A28-417D-85CD-4D4CB110AA6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58606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C845B7-9A28-417D-85CD-4D4CB110AA6E}"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599960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4BB6DC-AB58-456F-B444-A84EAB1DD45D}"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9371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C845B7-9A28-417D-85CD-4D4CB110AA6E}"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175750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C845B7-9A28-417D-85CD-4D4CB110AA6E}"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741758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over Slide">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6101"/>
            <a:ext cx="9867900" cy="753883"/>
          </a:xfrm>
          <a:prstGeom prst="rect">
            <a:avLst/>
          </a:prstGeom>
        </p:spPr>
      </p:pic>
      <p:sp>
        <p:nvSpPr>
          <p:cNvPr id="2" name="Title 1"/>
          <p:cNvSpPr>
            <a:spLocks noGrp="1"/>
          </p:cNvSpPr>
          <p:nvPr>
            <p:ph type="ctrTitle" hasCustomPrompt="1"/>
          </p:nvPr>
        </p:nvSpPr>
        <p:spPr>
          <a:xfrm>
            <a:off x="533398" y="1669122"/>
            <a:ext cx="8686800" cy="779862"/>
          </a:xfrm>
          <a:prstGeom prst="rect">
            <a:avLst/>
          </a:prstGeom>
        </p:spPr>
        <p:txBody>
          <a:bodyPr anchor="ctr" anchorCtr="0">
            <a:normAutofit/>
          </a:bodyPr>
          <a:lstStyle>
            <a:lvl1pPr algn="l">
              <a:defRPr sz="4000" baseline="0">
                <a:solidFill>
                  <a:srgbClr val="EC1C28"/>
                </a:solidFill>
                <a:latin typeface="Segoe UI" panose="020B0502040204020203" pitchFamily="34" charset="0"/>
                <a:cs typeface="Segoe UI Light" panose="020B0502040204020203" pitchFamily="34" charset="0"/>
              </a:defRPr>
            </a:lvl1pPr>
          </a:lstStyle>
          <a:p>
            <a:r>
              <a:rPr lang="en-US" dirty="0"/>
              <a:t>Title Heading 1 (as needed)</a:t>
            </a:r>
          </a:p>
        </p:txBody>
      </p:sp>
      <p:sp>
        <p:nvSpPr>
          <p:cNvPr id="16" name="Text Placeholder 15"/>
          <p:cNvSpPr>
            <a:spLocks noGrp="1"/>
          </p:cNvSpPr>
          <p:nvPr>
            <p:ph type="body" sz="quarter" idx="10" hasCustomPrompt="1"/>
          </p:nvPr>
        </p:nvSpPr>
        <p:spPr>
          <a:xfrm>
            <a:off x="530352" y="2551176"/>
            <a:ext cx="8686800" cy="577143"/>
          </a:xfrm>
          <a:prstGeom prst="rect">
            <a:avLst/>
          </a:prstGeom>
        </p:spPr>
        <p:txBody>
          <a:bodyPr wrap="none" anchor="ctr" anchorCtr="0"/>
          <a:lstStyle>
            <a:lvl1pPr marL="0" indent="0" algn="l">
              <a:lnSpc>
                <a:spcPct val="100000"/>
              </a:lnSpc>
              <a:buNone/>
              <a:defRPr sz="4000" baseline="0">
                <a:solidFill>
                  <a:schemeClr val="bg1"/>
                </a:solidFill>
                <a:latin typeface="Segoe UI" panose="020B0502040204020203" pitchFamily="34" charset="0"/>
                <a:cs typeface="Segoe UI" panose="020B0502040204020203" pitchFamily="34" charset="0"/>
              </a:defRPr>
            </a:lvl1pPr>
            <a:lvl5pPr marL="1828800" indent="0">
              <a:buNone/>
              <a:defRPr/>
            </a:lvl5pPr>
          </a:lstStyle>
          <a:p>
            <a:pPr algn="ctr"/>
            <a:r>
              <a:rPr lang="en-US" sz="4500" dirty="0">
                <a:solidFill>
                  <a:schemeClr val="bg1"/>
                </a:solidFill>
                <a:latin typeface="Segoe UI Light" panose="020B0502040204020203" pitchFamily="34" charset="0"/>
              </a:rPr>
              <a:t>Title Heading 2</a:t>
            </a:r>
          </a:p>
        </p:txBody>
      </p:sp>
      <p:sp>
        <p:nvSpPr>
          <p:cNvPr id="20" name="Text Placeholder 19"/>
          <p:cNvSpPr>
            <a:spLocks noGrp="1"/>
          </p:cNvSpPr>
          <p:nvPr>
            <p:ph type="body" sz="quarter" idx="12" hasCustomPrompt="1"/>
          </p:nvPr>
        </p:nvSpPr>
        <p:spPr>
          <a:xfrm>
            <a:off x="533400" y="5396580"/>
            <a:ext cx="9633585" cy="419620"/>
          </a:xfrm>
          <a:prstGeom prst="rect">
            <a:avLst/>
          </a:prstGeom>
        </p:spPr>
        <p:txBody>
          <a:bodyPr/>
          <a:lstStyle>
            <a:lvl1pPr marL="0" indent="0">
              <a:buNone/>
              <a:defRPr sz="2000" baseline="0">
                <a:solidFill>
                  <a:schemeClr val="tx1">
                    <a:lumMod val="65000"/>
                    <a:lumOff val="35000"/>
                  </a:schemeClr>
                </a:solidFill>
                <a:latin typeface="Segoe UI" panose="020B0502040204020203" pitchFamily="34" charset="0"/>
                <a:cs typeface="Segoe UI Light" panose="020B0502040204020203" pitchFamily="34" charset="0"/>
              </a:defRPr>
            </a:lvl1pPr>
          </a:lstStyle>
          <a:p>
            <a:pPr lvl="0"/>
            <a:r>
              <a:rPr lang="en-US" dirty="0"/>
              <a:t>Audience   /   Presenter’s name   /   Date</a:t>
            </a:r>
          </a:p>
        </p:txBody>
      </p:sp>
      <p:sp>
        <p:nvSpPr>
          <p:cNvPr id="5" name="Text Placeholder 4"/>
          <p:cNvSpPr>
            <a:spLocks noGrp="1"/>
          </p:cNvSpPr>
          <p:nvPr>
            <p:ph type="body" sz="quarter" idx="13" hasCustomPrompt="1"/>
          </p:nvPr>
        </p:nvSpPr>
        <p:spPr>
          <a:xfrm>
            <a:off x="6273800" y="3390900"/>
            <a:ext cx="2959100" cy="4064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aseline="0">
                <a:solidFill>
                  <a:schemeClr val="tx1">
                    <a:lumMod val="65000"/>
                    <a:lumOff val="35000"/>
                  </a:schemeClr>
                </a:solidFill>
                <a:latin typeface="Segoe UI" panose="020B050204020402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solidFill>
                  <a:schemeClr val="tx1">
                    <a:lumMod val="75000"/>
                    <a:lumOff val="25000"/>
                  </a:schemeClr>
                </a:solidFill>
                <a:latin typeface="Segoe UI Light" panose="020B0502040204020203" pitchFamily="34" charset="0"/>
                <a:cs typeface="Segoe UI Light" panose="020B0502040204020203" pitchFamily="34" charset="0"/>
              </a:rPr>
              <a:t>Sub Heading (as needed)</a:t>
            </a:r>
          </a:p>
          <a:p>
            <a:pPr lvl="0"/>
            <a:endParaRPr lang="en-US" dirty="0"/>
          </a:p>
        </p:txBody>
      </p:sp>
    </p:spTree>
    <p:extLst>
      <p:ext uri="{BB962C8B-B14F-4D97-AF65-F5344CB8AC3E}">
        <p14:creationId xmlns:p14="http://schemas.microsoft.com/office/powerpoint/2010/main" val="1304206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ection Headin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54012"/>
            <a:ext cx="9867900" cy="753883"/>
          </a:xfrm>
          <a:prstGeom prst="rect">
            <a:avLst/>
          </a:prstGeom>
        </p:spPr>
      </p:pic>
      <p:sp>
        <p:nvSpPr>
          <p:cNvPr id="5" name="Text Placeholder 4"/>
          <p:cNvSpPr>
            <a:spLocks noGrp="1"/>
          </p:cNvSpPr>
          <p:nvPr>
            <p:ph type="body" sz="quarter" idx="10" hasCustomPrompt="1"/>
          </p:nvPr>
        </p:nvSpPr>
        <p:spPr>
          <a:xfrm>
            <a:off x="571498" y="2508690"/>
            <a:ext cx="8686800" cy="644525"/>
          </a:xfrm>
          <a:prstGeom prst="rect">
            <a:avLst/>
          </a:prstGeom>
        </p:spPr>
        <p:txBody>
          <a:bodyPr wrap="none" anchor="ctr" anchorCtr="0"/>
          <a:lstStyle>
            <a:lvl1pPr>
              <a:defRPr sz="4000" baseline="0">
                <a:solidFill>
                  <a:schemeClr val="bg1"/>
                </a:solidFill>
                <a:latin typeface="Segoe UI" panose="020B0502040204020203" pitchFamily="34" charset="0"/>
              </a:defRPr>
            </a:lvl1pPr>
          </a:lstStyle>
          <a:p>
            <a:pPr lvl="0"/>
            <a:r>
              <a:rPr lang="en-US" dirty="0"/>
              <a:t>SECTION HEADING</a:t>
            </a:r>
          </a:p>
        </p:txBody>
      </p:sp>
    </p:spTree>
    <p:extLst>
      <p:ext uri="{BB962C8B-B14F-4D97-AF65-F5344CB8AC3E}">
        <p14:creationId xmlns:p14="http://schemas.microsoft.com/office/powerpoint/2010/main" val="110974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w/1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661621"/>
            <a:ext cx="10515600" cy="731520"/>
          </a:xfrm>
          <a:prstGeom prst="rect">
            <a:avLst/>
          </a:prstGeom>
        </p:spPr>
        <p:txBody>
          <a:bodyPr>
            <a:normAutofit/>
          </a:bodyPr>
          <a:lstStyle>
            <a:lvl1pPr>
              <a:defRPr sz="4000" baseline="0">
                <a:solidFill>
                  <a:schemeClr val="tx1">
                    <a:lumMod val="65000"/>
                    <a:lumOff val="35000"/>
                  </a:schemeClr>
                </a:solidFill>
                <a:latin typeface="Segoe UI" panose="020B0502040204020203" pitchFamily="34" charset="0"/>
                <a:cs typeface="Segoe UI" panose="020B0502040204020203" pitchFamily="34" charset="0"/>
              </a:defRPr>
            </a:lvl1pPr>
          </a:lstStyle>
          <a:p>
            <a:r>
              <a:rPr lang="en-US" dirty="0"/>
              <a:t>Page Title (Segoe UI – 40)</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quarter" idx="10" hasCustomPrompt="1"/>
          </p:nvPr>
        </p:nvSpPr>
        <p:spPr>
          <a:xfrm>
            <a:off x="838200" y="1784350"/>
            <a:ext cx="10515600" cy="4437063"/>
          </a:xfrm>
          <a:prstGeom prst="rect">
            <a:avLst/>
          </a:prstGeom>
        </p:spPr>
        <p:txBody>
          <a:bodyPr/>
          <a:lstStyle>
            <a:lvl1pPr>
              <a:defRPr sz="240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Content should be written in Segoe UI. Font size should be 24 or 28 depending on amount of text. Font should not be smaller than 18 point.  </a:t>
            </a:r>
          </a:p>
        </p:txBody>
      </p:sp>
    </p:spTree>
    <p:extLst>
      <p:ext uri="{BB962C8B-B14F-4D97-AF65-F5344CB8AC3E}">
        <p14:creationId xmlns:p14="http://schemas.microsoft.com/office/powerpoint/2010/main" val="1875140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er w/1 content &amp;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661619"/>
            <a:ext cx="10515600" cy="731520"/>
          </a:xfrm>
          <a:prstGeom prst="rect">
            <a:avLst/>
          </a:prstGeom>
        </p:spPr>
        <p:txBody>
          <a:bodyPr>
            <a:normAutofit/>
          </a:bodyPr>
          <a:lstStyle>
            <a:lvl1pPr>
              <a:defRPr sz="4000" baseline="0">
                <a:solidFill>
                  <a:schemeClr val="tx1">
                    <a:lumMod val="65000"/>
                    <a:lumOff val="35000"/>
                  </a:schemeClr>
                </a:solidFill>
                <a:latin typeface="Segoe UI" panose="020B0502040204020203" pitchFamily="34" charset="0"/>
                <a:cs typeface="Segoe UI" panose="020B0502040204020203" pitchFamily="34" charset="0"/>
              </a:defRPr>
            </a:lvl1pPr>
          </a:lstStyle>
          <a:p>
            <a:r>
              <a:rPr lang="en-US" dirty="0"/>
              <a:t>Page Title (Segoe UI – 40)</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quarter" idx="10" hasCustomPrompt="1"/>
          </p:nvPr>
        </p:nvSpPr>
        <p:spPr>
          <a:xfrm>
            <a:off x="838200" y="1784350"/>
            <a:ext cx="10515600" cy="4437063"/>
          </a:xfrm>
          <a:prstGeom prst="rect">
            <a:avLst/>
          </a:prstGeom>
        </p:spPr>
        <p:txBody>
          <a:bodyPr/>
          <a:lstStyle>
            <a:lvl1pPr>
              <a:defRPr sz="240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Content should be written in Segoe UI. Font size should be 24 or 28 depending on amount of text. Font should not be smaller than 18 point.  </a:t>
            </a:r>
          </a:p>
        </p:txBody>
      </p:sp>
      <p:sp>
        <p:nvSpPr>
          <p:cNvPr id="5" name="Text Placeholder 4"/>
          <p:cNvSpPr>
            <a:spLocks noGrp="1"/>
          </p:cNvSpPr>
          <p:nvPr>
            <p:ph type="body" sz="quarter" idx="11" hasCustomPrompt="1"/>
          </p:nvPr>
        </p:nvSpPr>
        <p:spPr>
          <a:xfrm>
            <a:off x="838200" y="6332276"/>
            <a:ext cx="3225800" cy="2794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latin typeface="Segoe UI" panose="020B0502040204020203" pitchFamily="34" charset="0"/>
                <a:cs typeface="Segoe UI" panose="020B0502040204020203" pitchFamily="34" charset="0"/>
              </a:rPr>
              <a:t>Source: Segoe UI 10 or 12</a:t>
            </a:r>
          </a:p>
          <a:p>
            <a:pPr lvl="0"/>
            <a:endParaRPr lang="en-US" dirty="0"/>
          </a:p>
        </p:txBody>
      </p:sp>
    </p:spTree>
    <p:extLst>
      <p:ext uri="{BB962C8B-B14F-4D97-AF65-F5344CB8AC3E}">
        <p14:creationId xmlns:p14="http://schemas.microsoft.com/office/powerpoint/2010/main" val="2173614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eader w/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661619"/>
            <a:ext cx="10515600" cy="731520"/>
          </a:xfrm>
          <a:prstGeom prst="rect">
            <a:avLst/>
          </a:prstGeom>
        </p:spPr>
        <p:txBody>
          <a:bodyPr>
            <a:normAutofit/>
          </a:bodyPr>
          <a:lstStyle>
            <a:lvl1pPr>
              <a:defRPr sz="4000" baseline="0">
                <a:solidFill>
                  <a:schemeClr val="tx1">
                    <a:lumMod val="65000"/>
                    <a:lumOff val="35000"/>
                  </a:schemeClr>
                </a:solidFill>
                <a:latin typeface="Segoe UI" panose="020B0502040204020203" pitchFamily="34" charset="0"/>
                <a:cs typeface="Segoe UI" panose="020B0502040204020203" pitchFamily="34" charset="0"/>
              </a:defRPr>
            </a:lvl1pPr>
          </a:lstStyle>
          <a:p>
            <a:r>
              <a:rPr lang="en-US" dirty="0"/>
              <a:t>Page Title (Segoe UI – 40)</a:t>
            </a:r>
          </a:p>
        </p:txBody>
      </p:sp>
      <p:sp>
        <p:nvSpPr>
          <p:cNvPr id="4" name="Content Placeholder 3"/>
          <p:cNvSpPr>
            <a:spLocks noGrp="1"/>
          </p:cNvSpPr>
          <p:nvPr>
            <p:ph sz="half" idx="2" hasCustomPrompt="1"/>
          </p:nvPr>
        </p:nvSpPr>
        <p:spPr>
          <a:xfrm>
            <a:off x="6625652" y="1648919"/>
            <a:ext cx="4728148" cy="4512038"/>
          </a:xfrm>
          <a:prstGeom prst="rect">
            <a:avLst/>
          </a:prstGeom>
        </p:spPr>
        <p:txBody>
          <a:bodyPr/>
          <a:lstStyle>
            <a:lvl1pPr>
              <a:defRPr sz="200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Content should be written in Segoe UI. Font size should not be smaller than 18 point.  </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086007" y="1648919"/>
            <a:ext cx="39973" cy="4512038"/>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15" name="Content Placeholder 3"/>
          <p:cNvSpPr>
            <a:spLocks noGrp="1"/>
          </p:cNvSpPr>
          <p:nvPr>
            <p:ph sz="half" idx="10" hasCustomPrompt="1"/>
          </p:nvPr>
        </p:nvSpPr>
        <p:spPr>
          <a:xfrm>
            <a:off x="838200" y="1648919"/>
            <a:ext cx="4728148" cy="4512038"/>
          </a:xfrm>
          <a:prstGeom prst="rect">
            <a:avLst/>
          </a:prstGeom>
        </p:spPr>
        <p:txBody>
          <a:bodyPr/>
          <a:lstStyle>
            <a:lvl1pPr>
              <a:defRPr sz="200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Content should be written in Segoe UI. Font size should not be smaller than 18 point.  </a:t>
            </a:r>
          </a:p>
        </p:txBody>
      </p:sp>
    </p:spTree>
    <p:extLst>
      <p:ext uri="{BB962C8B-B14F-4D97-AF65-F5344CB8AC3E}">
        <p14:creationId xmlns:p14="http://schemas.microsoft.com/office/powerpoint/2010/main" val="2208121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ag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0">
                <a:solidFill>
                  <a:schemeClr val="tx1">
                    <a:lumMod val="65000"/>
                    <a:lumOff val="35000"/>
                  </a:schemeClr>
                </a:solidFill>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839788" y="2505075"/>
            <a:ext cx="5157787" cy="3684588"/>
          </a:xfrm>
          <a:prstGeom prst="rect">
            <a:avLst/>
          </a:prstGeom>
        </p:spPr>
        <p:txBody>
          <a:bodyPr/>
          <a:lstStyle>
            <a:lvl1pPr>
              <a:defRPr>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Content should be written in Segoe UI. Font size should not to be smaller than 18 point.  </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0">
                <a:solidFill>
                  <a:schemeClr val="tx1">
                    <a:lumMod val="65000"/>
                    <a:lumOff val="35000"/>
                  </a:schemeClr>
                </a:solidFill>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172200" y="2505075"/>
            <a:ext cx="5183188" cy="3684588"/>
          </a:xfrm>
          <a:prstGeom prst="rect">
            <a:avLst/>
          </a:prstGeom>
        </p:spPr>
        <p:txBody>
          <a:bodyPr/>
          <a:lstStyle>
            <a:lvl1pPr>
              <a:defRPr>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Content should be written in Segoe UI Light. Font size should not to be smaller than 18 point.  </a:t>
            </a:r>
          </a:p>
        </p:txBody>
      </p:sp>
      <p:sp>
        <p:nvSpPr>
          <p:cNvPr id="10" name="Title 1"/>
          <p:cNvSpPr>
            <a:spLocks noGrp="1"/>
          </p:cNvSpPr>
          <p:nvPr>
            <p:ph type="title" hasCustomPrompt="1"/>
          </p:nvPr>
        </p:nvSpPr>
        <p:spPr>
          <a:xfrm>
            <a:off x="838200" y="658934"/>
            <a:ext cx="10515600" cy="731520"/>
          </a:xfrm>
          <a:prstGeom prst="rect">
            <a:avLst/>
          </a:prstGeom>
        </p:spPr>
        <p:txBody>
          <a:bodyPr>
            <a:normAutofit/>
          </a:bodyPr>
          <a:lstStyle>
            <a:lvl1pPr>
              <a:defRPr sz="4000" baseline="0">
                <a:solidFill>
                  <a:schemeClr val="tx1">
                    <a:lumMod val="65000"/>
                    <a:lumOff val="35000"/>
                  </a:schemeClr>
                </a:solidFill>
                <a:latin typeface="Segoe UI" panose="020B0502040204020203" pitchFamily="34" charset="0"/>
                <a:cs typeface="Segoe UI" panose="020B0502040204020203" pitchFamily="34" charset="0"/>
              </a:defRPr>
            </a:lvl1pPr>
          </a:lstStyle>
          <a:p>
            <a:r>
              <a:rPr lang="en-US" dirty="0"/>
              <a:t>Page Title (Segoe UI – 40)</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428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5616" y="4582697"/>
            <a:ext cx="10193313" cy="349068"/>
          </a:xfrm>
          <a:prstGeom prst="rect">
            <a:avLst/>
          </a:prstGeom>
        </p:spPr>
        <p:txBody>
          <a:bodyPr anchor="b">
            <a:noAutofit/>
          </a:bodyPr>
          <a:lstStyle>
            <a:lvl1pPr algn="l">
              <a:defRPr sz="2000" baseline="0">
                <a:solidFill>
                  <a:schemeClr val="tx1">
                    <a:lumMod val="65000"/>
                    <a:lumOff val="35000"/>
                  </a:schemeClr>
                </a:solidFill>
                <a:latin typeface="Segoe UI" panose="020B0502040204020203" pitchFamily="34" charset="0"/>
              </a:defRPr>
            </a:lvl1pPr>
          </a:lstStyle>
          <a:p>
            <a:pPr lvl="0"/>
            <a:br>
              <a:rPr lang="en-US" dirty="0"/>
            </a:br>
            <a:r>
              <a:rPr lang="en-US" dirty="0"/>
              <a:t>Font for caption should be Segoe UI </a:t>
            </a:r>
            <a:r>
              <a:rPr lang="en-US" dirty="0" err="1"/>
              <a:t>Semibold</a:t>
            </a:r>
            <a:r>
              <a:rPr lang="en-US" dirty="0"/>
              <a:t>.</a:t>
            </a:r>
          </a:p>
        </p:txBody>
      </p:sp>
      <p:sp>
        <p:nvSpPr>
          <p:cNvPr id="3" name="Picture Placeholder 2"/>
          <p:cNvSpPr>
            <a:spLocks noGrp="1"/>
          </p:cNvSpPr>
          <p:nvPr>
            <p:ph type="pic" idx="1"/>
          </p:nvPr>
        </p:nvSpPr>
        <p:spPr>
          <a:xfrm>
            <a:off x="965617" y="342424"/>
            <a:ext cx="10193312" cy="4113290"/>
          </a:xfrm>
          <a:prstGeom prst="rect">
            <a:avLst/>
          </a:prstGeom>
        </p:spPr>
        <p:txBody>
          <a:bodyPr/>
          <a:lstStyle>
            <a:lvl1pPr marL="0" indent="0">
              <a:buNone/>
              <a:defRPr sz="3200">
                <a:solidFill>
                  <a:schemeClr val="tx1">
                    <a:lumMod val="65000"/>
                    <a:lumOff val="35000"/>
                  </a:schemeClr>
                </a:solidFill>
                <a:latin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944380" y="5058749"/>
            <a:ext cx="9233941" cy="1357042"/>
          </a:xfrm>
          <a:prstGeom prst="rect">
            <a:avLst/>
          </a:prstGeom>
        </p:spPr>
        <p:txBody>
          <a:bodyPr>
            <a:normAutofit/>
          </a:bodyPr>
          <a:lstStyle>
            <a:lvl1pPr marL="0" indent="0">
              <a:buNone/>
              <a:defRPr sz="1800">
                <a:solidFill>
                  <a:schemeClr val="tx1">
                    <a:lumMod val="65000"/>
                    <a:lumOff val="35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Content should be written in Segoe UI. Font size should be at least 18 point.</a:t>
            </a:r>
          </a:p>
        </p:txBody>
      </p:sp>
    </p:spTree>
    <p:extLst>
      <p:ext uri="{BB962C8B-B14F-4D97-AF65-F5344CB8AC3E}">
        <p14:creationId xmlns:p14="http://schemas.microsoft.com/office/powerpoint/2010/main" val="2030174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88392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77706" y="6662657"/>
            <a:ext cx="6514294" cy="202838"/>
          </a:xfrm>
          <a:prstGeom prst="rect">
            <a:avLst/>
          </a:prstGeom>
        </p:spPr>
      </p:pic>
      <p:sp>
        <p:nvSpPr>
          <p:cNvPr id="8" name="TextBox 7"/>
          <p:cNvSpPr txBox="1"/>
          <p:nvPr/>
        </p:nvSpPr>
        <p:spPr>
          <a:xfrm>
            <a:off x="7088072" y="6639701"/>
            <a:ext cx="3469216" cy="246221"/>
          </a:xfrm>
          <a:prstGeom prst="rect">
            <a:avLst/>
          </a:prstGeom>
          <a:noFill/>
        </p:spPr>
        <p:txBody>
          <a:bodyPr wrap="square" rtlCol="0">
            <a:spAutoFit/>
          </a:bodyPr>
          <a:lstStyle/>
          <a:p>
            <a:pPr algn="r"/>
            <a:r>
              <a:rPr lang="en-US" sz="1000" spc="1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GEORGIA DEPARTMENT OF PUBLIC HEALTH</a:t>
            </a:r>
          </a:p>
        </p:txBody>
      </p:sp>
    </p:spTree>
    <p:extLst>
      <p:ext uri="{BB962C8B-B14F-4D97-AF65-F5344CB8AC3E}">
        <p14:creationId xmlns:p14="http://schemas.microsoft.com/office/powerpoint/2010/main" val="117502763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686" r:id="rId3"/>
    <p:sldLayoutId id="2147483708" r:id="rId4"/>
    <p:sldLayoutId id="2147483665" r:id="rId5"/>
    <p:sldLayoutId id="2147483678" r:id="rId6"/>
    <p:sldLayoutId id="2147483670" r:id="rId7"/>
    <p:sldLayoutId id="2147483711" r:id="rId8"/>
  </p:sldLayoutIdLst>
  <p:txStyles>
    <p:titleStyle>
      <a:lvl1pPr algn="l" defTabSz="914400" rtl="0" eaLnBrk="1" latinLnBrk="0" hangingPunct="1">
        <a:lnSpc>
          <a:spcPct val="90000"/>
        </a:lnSpc>
        <a:spcBef>
          <a:spcPct val="0"/>
        </a:spcBef>
        <a:buNone/>
        <a:defRPr sz="4000" kern="1200" baseline="0">
          <a:solidFill>
            <a:schemeClr val="tx1">
              <a:lumMod val="75000"/>
              <a:lumOff val="25000"/>
            </a:schemeClr>
          </a:solidFill>
          <a:latin typeface="Segoe UI Light" panose="020B0502040204020203"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Segoe UI 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397" y="1447060"/>
            <a:ext cx="10403891" cy="1001924"/>
          </a:xfrm>
        </p:spPr>
        <p:txBody>
          <a:bodyPr>
            <a:normAutofit fontScale="90000"/>
          </a:bodyPr>
          <a:lstStyle/>
          <a:p>
            <a:r>
              <a:rPr lang="en-US" sz="4000" dirty="0">
                <a:solidFill>
                  <a:srgbClr val="FF0000"/>
                </a:solidFill>
                <a:latin typeface="Segoe UI" panose="020B0502040204020203" pitchFamily="34" charset="0"/>
                <a:cs typeface="Segoe UI" panose="020B0502040204020203" pitchFamily="34" charset="0"/>
              </a:rPr>
              <a:t>HIV Care Continuum Update: Persons Living with HIV, and Persons Diagnosed with HIV, 2020</a:t>
            </a:r>
            <a:br>
              <a:rPr lang="en-US" sz="4000" dirty="0">
                <a:solidFill>
                  <a:srgbClr val="FF0000"/>
                </a:solidFill>
                <a:latin typeface="Segoe UI" panose="020B0502040204020203" pitchFamily="34" charset="0"/>
                <a:cs typeface="Segoe UI" panose="020B0502040204020203" pitchFamily="34" charset="0"/>
              </a:rPr>
            </a:br>
            <a:endParaRPr lang="en-US" dirty="0"/>
          </a:p>
        </p:txBody>
      </p:sp>
      <p:sp>
        <p:nvSpPr>
          <p:cNvPr id="3" name="Text Placeholder 2"/>
          <p:cNvSpPr>
            <a:spLocks noGrp="1"/>
          </p:cNvSpPr>
          <p:nvPr>
            <p:ph type="body" sz="quarter" idx="10"/>
          </p:nvPr>
        </p:nvSpPr>
        <p:spPr/>
        <p:txBody>
          <a:bodyPr/>
          <a:lstStyle/>
          <a:p>
            <a:r>
              <a:rPr lang="en-US" dirty="0"/>
              <a:t>Georgia, 2020</a:t>
            </a:r>
          </a:p>
        </p:txBody>
      </p:sp>
      <p:sp>
        <p:nvSpPr>
          <p:cNvPr id="4" name="Text Placeholder 3"/>
          <p:cNvSpPr>
            <a:spLocks noGrp="1"/>
          </p:cNvSpPr>
          <p:nvPr>
            <p:ph type="body" sz="quarter" idx="12"/>
          </p:nvPr>
        </p:nvSpPr>
        <p:spPr/>
        <p:txBody>
          <a:bodyPr/>
          <a:lstStyle/>
          <a:p>
            <a:r>
              <a:rPr lang="en-US" dirty="0"/>
              <a:t>HIV Epidemiology Section</a:t>
            </a:r>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836815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0"/>
          </p:nvPr>
        </p:nvGraphicFramePr>
        <p:xfrm>
          <a:off x="838200" y="1784350"/>
          <a:ext cx="10515600" cy="443706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D076D919-8987-44E1-B5EC-F011C31C49C8}"/>
              </a:ext>
            </a:extLst>
          </p:cNvPr>
          <p:cNvSpPr/>
          <p:nvPr/>
        </p:nvSpPr>
        <p:spPr>
          <a:xfrm>
            <a:off x="838201" y="5463914"/>
            <a:ext cx="10515598" cy="769441"/>
          </a:xfrm>
          <a:prstGeom prst="rect">
            <a:avLst/>
          </a:prstGeom>
        </p:spPr>
        <p:txBody>
          <a:bodyPr wrap="square">
            <a:spAutoFit/>
          </a:bodyPr>
          <a:lstStyle/>
          <a:p>
            <a:r>
              <a:rPr lang="en-US" sz="1100" dirty="0">
                <a:latin typeface="Segoe UI" panose="020B0502040204020203" pitchFamily="34" charset="0"/>
                <a:cs typeface="Segoe UI" panose="020B0502040204020203" pitchFamily="34" charset="0"/>
              </a:rPr>
              <a:t>Adults and adolescents &gt;= age 13, diagnosed by 12/31/2019, living as of 12/31/2020, with a current address in Georgia</a:t>
            </a:r>
          </a:p>
          <a:p>
            <a:r>
              <a:rPr lang="en-US" sz="1100" dirty="0">
                <a:latin typeface="Segoe UI" panose="020B0502040204020203" pitchFamily="34" charset="0"/>
                <a:cs typeface="Segoe UI" panose="020B0502040204020203" pitchFamily="34" charset="0"/>
              </a:rPr>
              <a:t>Any care &gt;= 1 CD4 or VL in 20120</a:t>
            </a:r>
          </a:p>
          <a:p>
            <a:r>
              <a:rPr lang="en-US" sz="1100" dirty="0">
                <a:latin typeface="Segoe UI" panose="020B0502040204020203" pitchFamily="34" charset="0"/>
                <a:cs typeface="Segoe UI" panose="020B0502040204020203" pitchFamily="34" charset="0"/>
              </a:rPr>
              <a:t>Retained in care &gt;= 2 CD4 or VL at least 3 months apart in 2020</a:t>
            </a:r>
          </a:p>
          <a:p>
            <a:r>
              <a:rPr lang="en-US" sz="1100" dirty="0">
                <a:latin typeface="Segoe UI" panose="020B0502040204020203" pitchFamily="34" charset="0"/>
                <a:cs typeface="Segoe UI" panose="020B0502040204020203" pitchFamily="34" charset="0"/>
              </a:rPr>
              <a:t>Viral suppression (VS) = VL&lt;200 copies/ml on most recent viral load in 2020</a:t>
            </a:r>
          </a:p>
        </p:txBody>
      </p:sp>
      <p:sp>
        <p:nvSpPr>
          <p:cNvPr id="9" name="Title 1">
            <a:extLst>
              <a:ext uri="{FF2B5EF4-FFF2-40B4-BE49-F238E27FC236}">
                <a16:creationId xmlns:a16="http://schemas.microsoft.com/office/drawing/2014/main" id="{1C289D16-104E-4482-9537-833FAE5D8B0C}"/>
              </a:ext>
            </a:extLst>
          </p:cNvPr>
          <p:cNvSpPr txBox="1">
            <a:spLocks/>
          </p:cNvSpPr>
          <p:nvPr/>
        </p:nvSpPr>
        <p:spPr>
          <a:xfrm>
            <a:off x="838200" y="356562"/>
            <a:ext cx="10515599" cy="849337"/>
          </a:xfrm>
          <a:prstGeom prst="rect">
            <a:avLst/>
          </a:prstGeom>
        </p:spPr>
        <p:txBody>
          <a:bodyPr>
            <a:noAutofit/>
          </a:bodyPr>
          <a:lstStyle>
            <a:lvl1pPr algn="l" defTabSz="685800" rtl="0" eaLnBrk="1" latinLnBrk="0" hangingPunct="1">
              <a:lnSpc>
                <a:spcPct val="90000"/>
              </a:lnSpc>
              <a:spcBef>
                <a:spcPct val="0"/>
              </a:spcBef>
              <a:buNone/>
              <a:defRPr sz="3000" kern="1200" baseline="0">
                <a:solidFill>
                  <a:schemeClr val="tx1">
                    <a:lumMod val="75000"/>
                    <a:lumOff val="25000"/>
                  </a:schemeClr>
                </a:solidFill>
                <a:latin typeface="Segoe UI" panose="020B0502040204020203" pitchFamily="34" charset="0"/>
                <a:ea typeface="+mj-ea"/>
                <a:cs typeface="Segoe UI" panose="020B0502040204020203" pitchFamily="34" charset="0"/>
              </a:defRPr>
            </a:lvl1pPr>
          </a:lstStyle>
          <a:p>
            <a:r>
              <a:rPr lang="en-US" sz="3600" dirty="0"/>
              <a:t>Adults and Adolescents Living with Diagnosed HIV, </a:t>
            </a:r>
          </a:p>
          <a:p>
            <a:r>
              <a:rPr lang="en-US" sz="3600" dirty="0"/>
              <a:t>by Transmission Category, Georgia, 2020</a:t>
            </a:r>
            <a:br>
              <a:rPr lang="en-US" sz="2800" b="1" dirty="0">
                <a:latin typeface="Calibri" panose="020F0502020204030204" pitchFamily="34" charset="0"/>
                <a:cs typeface="Calibri" panose="020F0502020204030204" pitchFamily="34" charset="0"/>
              </a:rPr>
            </a:br>
            <a:endParaRPr lang="en-US" sz="2800" dirty="0"/>
          </a:p>
        </p:txBody>
      </p:sp>
      <p:pic>
        <p:nvPicPr>
          <p:cNvPr id="2" name="Picture 1">
            <a:extLst>
              <a:ext uri="{FF2B5EF4-FFF2-40B4-BE49-F238E27FC236}">
                <a16:creationId xmlns:a16="http://schemas.microsoft.com/office/drawing/2014/main" id="{A6587747-41F9-472B-9CF0-C71491C01763}"/>
              </a:ext>
            </a:extLst>
          </p:cNvPr>
          <p:cNvPicPr>
            <a:picLocks noChangeAspect="1"/>
          </p:cNvPicPr>
          <p:nvPr/>
        </p:nvPicPr>
        <p:blipFill>
          <a:blip r:embed="rId4"/>
          <a:stretch>
            <a:fillRect/>
          </a:stretch>
        </p:blipFill>
        <p:spPr>
          <a:xfrm>
            <a:off x="759312" y="1476784"/>
            <a:ext cx="10510415" cy="3987130"/>
          </a:xfrm>
          <a:prstGeom prst="rect">
            <a:avLst/>
          </a:prstGeom>
        </p:spPr>
      </p:pic>
    </p:spTree>
    <p:extLst>
      <p:ext uri="{BB962C8B-B14F-4D97-AF65-F5344CB8AC3E}">
        <p14:creationId xmlns:p14="http://schemas.microsoft.com/office/powerpoint/2010/main" val="2830377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0"/>
          </p:nvPr>
        </p:nvGraphicFramePr>
        <p:xfrm>
          <a:off x="838200" y="1959448"/>
          <a:ext cx="10515600" cy="443706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61F2D514-F9BF-4588-BC8A-86766C31D9CB}"/>
              </a:ext>
            </a:extLst>
          </p:cNvPr>
          <p:cNvSpPr txBox="1">
            <a:spLocks/>
          </p:cNvSpPr>
          <p:nvPr/>
        </p:nvSpPr>
        <p:spPr>
          <a:xfrm>
            <a:off x="838200" y="359163"/>
            <a:ext cx="10515599" cy="849337"/>
          </a:xfrm>
          <a:prstGeom prst="rect">
            <a:avLst/>
          </a:prstGeom>
        </p:spPr>
        <p:txBody>
          <a:bodyPr>
            <a:noAutofit/>
          </a:bodyPr>
          <a:lstStyle>
            <a:lvl1pPr algn="l" defTabSz="685800" rtl="0" eaLnBrk="1" latinLnBrk="0" hangingPunct="1">
              <a:lnSpc>
                <a:spcPct val="90000"/>
              </a:lnSpc>
              <a:spcBef>
                <a:spcPct val="0"/>
              </a:spcBef>
              <a:buNone/>
              <a:defRPr sz="3000" kern="1200" baseline="0">
                <a:solidFill>
                  <a:schemeClr val="tx1">
                    <a:lumMod val="75000"/>
                    <a:lumOff val="25000"/>
                  </a:schemeClr>
                </a:solidFill>
                <a:latin typeface="Segoe UI" panose="020B0502040204020203" pitchFamily="34" charset="0"/>
                <a:ea typeface="+mj-ea"/>
                <a:cs typeface="Segoe UI" panose="020B0502040204020203" pitchFamily="34" charset="0"/>
              </a:defRPr>
            </a:lvl1pPr>
          </a:lstStyle>
          <a:p>
            <a:r>
              <a:rPr lang="en-US" sz="3600" dirty="0"/>
              <a:t>Viral suppression among Adults and Adolescents Retained in Care, Georgia, 2015-2020</a:t>
            </a:r>
            <a:br>
              <a:rPr lang="en-US" sz="2800" b="1" dirty="0">
                <a:latin typeface="Calibri" panose="020F0502020204030204" pitchFamily="34" charset="0"/>
                <a:cs typeface="Calibri" panose="020F0502020204030204" pitchFamily="34" charset="0"/>
              </a:rPr>
            </a:br>
            <a:endParaRPr lang="en-US" sz="2800" dirty="0"/>
          </a:p>
        </p:txBody>
      </p:sp>
      <p:sp>
        <p:nvSpPr>
          <p:cNvPr id="9" name="Rectangle 8">
            <a:extLst>
              <a:ext uri="{FF2B5EF4-FFF2-40B4-BE49-F238E27FC236}">
                <a16:creationId xmlns:a16="http://schemas.microsoft.com/office/drawing/2014/main" id="{7D764AE7-832B-48F1-8290-0C141F60D8CB}"/>
              </a:ext>
            </a:extLst>
          </p:cNvPr>
          <p:cNvSpPr/>
          <p:nvPr/>
        </p:nvSpPr>
        <p:spPr>
          <a:xfrm>
            <a:off x="838201" y="5463914"/>
            <a:ext cx="10515598" cy="1369606"/>
          </a:xfrm>
          <a:prstGeom prst="rect">
            <a:avLst/>
          </a:prstGeom>
        </p:spPr>
        <p:txBody>
          <a:bodyPr wrap="square">
            <a:spAutoFit/>
          </a:bodyPr>
          <a:lstStyle/>
          <a:p>
            <a:r>
              <a:rPr lang="en-US" sz="1100" dirty="0">
                <a:latin typeface="Segoe UI" panose="020B0502040204020203" pitchFamily="34" charset="0"/>
                <a:cs typeface="Segoe UI" panose="020B0502040204020203" pitchFamily="34" charset="0"/>
              </a:rPr>
              <a:t>N = number retained in care</a:t>
            </a:r>
          </a:p>
          <a:p>
            <a:r>
              <a:rPr lang="en-US" sz="1100" dirty="0">
                <a:latin typeface="Segoe UI" panose="020B0502040204020203" pitchFamily="34" charset="0"/>
                <a:cs typeface="Segoe UI" panose="020B0502040204020203" pitchFamily="34" charset="0"/>
              </a:rPr>
              <a:t>Adults and adolescents &gt;= age 13</a:t>
            </a:r>
          </a:p>
          <a:p>
            <a:r>
              <a:rPr lang="en-US" sz="1100" dirty="0">
                <a:latin typeface="Segoe UI" panose="020B0502040204020203" pitchFamily="34" charset="0"/>
                <a:cs typeface="Segoe UI" panose="020B0502040204020203" pitchFamily="34" charset="0"/>
              </a:rPr>
              <a:t>Diagnosed by 12/31 of previous year, living as of 12/31 of reporting year, Georgia </a:t>
            </a:r>
          </a:p>
          <a:p>
            <a:r>
              <a:rPr lang="en-US" sz="1100" dirty="0">
                <a:latin typeface="Segoe UI" panose="020B0502040204020203" pitchFamily="34" charset="0"/>
                <a:cs typeface="Segoe UI" panose="020B0502040204020203" pitchFamily="34" charset="0"/>
              </a:rPr>
              <a:t>Retained in care &gt;= 2 CD4 or VL at least 3 months apart in reporting year</a:t>
            </a:r>
          </a:p>
          <a:p>
            <a:r>
              <a:rPr lang="en-US" sz="1100" dirty="0">
                <a:latin typeface="Segoe UI" panose="020B0502040204020203" pitchFamily="34" charset="0"/>
                <a:cs typeface="Segoe UI" panose="020B0502040204020203" pitchFamily="34" charset="0"/>
              </a:rPr>
              <a:t>Viral suppression (VS) = VL&lt;200 copies/ml</a:t>
            </a:r>
          </a:p>
          <a:p>
            <a:br>
              <a:rPr lang="en-US" sz="1400" dirty="0"/>
            </a:br>
            <a:endParaRPr lang="en-US" sz="1400" dirty="0">
              <a:solidFill>
                <a:prstClr val="black"/>
              </a:solidFill>
            </a:endParaRPr>
          </a:p>
        </p:txBody>
      </p:sp>
      <p:pic>
        <p:nvPicPr>
          <p:cNvPr id="2" name="Picture 1">
            <a:extLst>
              <a:ext uri="{FF2B5EF4-FFF2-40B4-BE49-F238E27FC236}">
                <a16:creationId xmlns:a16="http://schemas.microsoft.com/office/drawing/2014/main" id="{F1123548-E386-40D3-B447-A5F408C0A6C7}"/>
              </a:ext>
            </a:extLst>
          </p:cNvPr>
          <p:cNvPicPr>
            <a:picLocks noChangeAspect="1"/>
          </p:cNvPicPr>
          <p:nvPr/>
        </p:nvPicPr>
        <p:blipFill>
          <a:blip r:embed="rId4"/>
          <a:stretch>
            <a:fillRect/>
          </a:stretch>
        </p:blipFill>
        <p:spPr>
          <a:xfrm>
            <a:off x="741204" y="1458816"/>
            <a:ext cx="10510415" cy="4139543"/>
          </a:xfrm>
          <a:prstGeom prst="rect">
            <a:avLst/>
          </a:prstGeom>
        </p:spPr>
      </p:pic>
    </p:spTree>
    <p:extLst>
      <p:ext uri="{BB962C8B-B14F-4D97-AF65-F5344CB8AC3E}">
        <p14:creationId xmlns:p14="http://schemas.microsoft.com/office/powerpoint/2010/main" val="2956532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37B978-CEB6-6B46-823A-263A92D0DEE3}"/>
              </a:ext>
            </a:extLst>
          </p:cNvPr>
          <p:cNvSpPr>
            <a:spLocks noGrp="1"/>
          </p:cNvSpPr>
          <p:nvPr>
            <p:ph sz="quarter" idx="10"/>
          </p:nvPr>
        </p:nvSpPr>
        <p:spPr/>
        <p:txBody>
          <a:bodyPr/>
          <a:lstStyle/>
          <a:p>
            <a:pPr marL="457200" indent="-457200">
              <a:buFont typeface="Arial" panose="020B0604020202020204" pitchFamily="34" charset="0"/>
              <a:buChar char="•"/>
            </a:pPr>
            <a:r>
              <a:rPr lang="en-US" sz="2400" dirty="0"/>
              <a:t>Adults and adolescents are those aged &gt;= 13 years</a:t>
            </a:r>
          </a:p>
          <a:p>
            <a:pPr marL="457200" indent="-457200">
              <a:buFont typeface="Arial" panose="020B0604020202020204" pitchFamily="34" charset="0"/>
              <a:buChar char="•"/>
            </a:pPr>
            <a:r>
              <a:rPr lang="en-US" sz="2400" dirty="0"/>
              <a:t>Diagnosed in 2020, living as of 12/31/2021, </a:t>
            </a:r>
          </a:p>
          <a:p>
            <a:pPr marL="457200" indent="-457200">
              <a:buFont typeface="Arial" panose="020B0604020202020204" pitchFamily="34" charset="0"/>
              <a:buChar char="•"/>
            </a:pPr>
            <a:r>
              <a:rPr lang="en-US" sz="2400" dirty="0"/>
              <a:t>Address at HIV diagnosis within Georgia</a:t>
            </a:r>
          </a:p>
          <a:p>
            <a:pPr marL="457200" indent="-457200">
              <a:buFont typeface="Arial" panose="020B0604020202020204" pitchFamily="34" charset="0"/>
              <a:buChar char="•"/>
            </a:pPr>
            <a:r>
              <a:rPr lang="en-US" sz="2400" dirty="0"/>
              <a:t>Linked to care = CD4 or viral load (VL) within 30 days of diagnosis date, including the day of diagnosis</a:t>
            </a:r>
          </a:p>
          <a:p>
            <a:endParaRPr lang="en-US" dirty="0"/>
          </a:p>
          <a:p>
            <a:endParaRPr lang="en-US" dirty="0"/>
          </a:p>
        </p:txBody>
      </p:sp>
      <p:sp>
        <p:nvSpPr>
          <p:cNvPr id="4" name="Title 1">
            <a:extLst>
              <a:ext uri="{FF2B5EF4-FFF2-40B4-BE49-F238E27FC236}">
                <a16:creationId xmlns:a16="http://schemas.microsoft.com/office/drawing/2014/main" id="{39BCC8E1-8F6F-4B06-A533-493EA5421974}"/>
              </a:ext>
            </a:extLst>
          </p:cNvPr>
          <p:cNvSpPr txBox="1">
            <a:spLocks/>
          </p:cNvSpPr>
          <p:nvPr/>
        </p:nvSpPr>
        <p:spPr>
          <a:xfrm>
            <a:off x="838201" y="321688"/>
            <a:ext cx="10515599" cy="849337"/>
          </a:xfrm>
          <a:prstGeom prst="rect">
            <a:avLst/>
          </a:prstGeom>
        </p:spPr>
        <p:txBody>
          <a:bodyPr>
            <a:noAutofit/>
          </a:bodyPr>
          <a:lstStyle>
            <a:lvl1pPr algn="l" defTabSz="685800" rtl="0" eaLnBrk="1" latinLnBrk="0" hangingPunct="1">
              <a:lnSpc>
                <a:spcPct val="90000"/>
              </a:lnSpc>
              <a:spcBef>
                <a:spcPct val="0"/>
              </a:spcBef>
              <a:buNone/>
              <a:defRPr sz="3000" kern="1200" baseline="0">
                <a:solidFill>
                  <a:schemeClr val="tx1">
                    <a:lumMod val="75000"/>
                    <a:lumOff val="25000"/>
                  </a:schemeClr>
                </a:solidFill>
                <a:latin typeface="Segoe UI" panose="020B0502040204020203" pitchFamily="34" charset="0"/>
                <a:ea typeface="+mj-ea"/>
                <a:cs typeface="Segoe UI" panose="020B0502040204020203" pitchFamily="34" charset="0"/>
              </a:defRPr>
            </a:lvl1pPr>
          </a:lstStyle>
          <a:p>
            <a:r>
              <a:rPr lang="en-US" sz="3600" dirty="0"/>
              <a:t>New HIV Diagnoses Care Continuum Methodology, Georgia, 2020</a:t>
            </a:r>
          </a:p>
        </p:txBody>
      </p:sp>
    </p:spTree>
    <p:extLst>
      <p:ext uri="{BB962C8B-B14F-4D97-AF65-F5344CB8AC3E}">
        <p14:creationId xmlns:p14="http://schemas.microsoft.com/office/powerpoint/2010/main" val="2585270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37B978-CEB6-6B46-823A-263A92D0DEE3}"/>
              </a:ext>
            </a:extLst>
          </p:cNvPr>
          <p:cNvSpPr>
            <a:spLocks noGrp="1"/>
          </p:cNvSpPr>
          <p:nvPr>
            <p:ph sz="quarter" idx="10"/>
          </p:nvPr>
        </p:nvSpPr>
        <p:spPr>
          <a:xfrm>
            <a:off x="465338" y="1757717"/>
            <a:ext cx="10515600" cy="4437063"/>
          </a:xfrm>
        </p:spPr>
        <p:txBody>
          <a:bodyPr/>
          <a:lstStyle/>
          <a:p>
            <a:pPr marL="457200" indent="-457200">
              <a:lnSpc>
                <a:spcPts val="2200"/>
              </a:lnSpc>
              <a:buFont typeface="Arial" panose="020B0604020202020204" pitchFamily="34" charset="0"/>
              <a:buChar char="•"/>
            </a:pPr>
            <a:r>
              <a:rPr lang="en-US" sz="2400" dirty="0"/>
              <a:t>Any care &gt;= 1 CD4 or VL during time period spanning 30 days to 13 months after diagnosis date</a:t>
            </a:r>
          </a:p>
          <a:p>
            <a:pPr marL="457200" indent="-457200">
              <a:lnSpc>
                <a:spcPts val="2200"/>
              </a:lnSpc>
              <a:buFont typeface="Arial" panose="020B0604020202020204" pitchFamily="34" charset="0"/>
              <a:buChar char="•"/>
            </a:pPr>
            <a:r>
              <a:rPr lang="en-US" sz="2400" dirty="0"/>
              <a:t>Retained in care &gt;= 2 CD4 or VL at least 3 months apart during time period spanning 30 days to 13 months after diagnosis date</a:t>
            </a:r>
          </a:p>
          <a:p>
            <a:pPr marL="457200" indent="-457200">
              <a:lnSpc>
                <a:spcPts val="2200"/>
              </a:lnSpc>
              <a:buFont typeface="Arial" panose="020B0604020202020204" pitchFamily="34" charset="0"/>
              <a:buChar char="•"/>
            </a:pPr>
            <a:r>
              <a:rPr lang="en-US" sz="2400" dirty="0"/>
              <a:t>Viral suppression (VS) = VL&lt;200 copies/ml in most recent VL during time period spanning 30 days to 13 months after diagnosis date</a:t>
            </a:r>
          </a:p>
          <a:p>
            <a:pPr marL="457200" indent="-457200">
              <a:lnSpc>
                <a:spcPts val="2200"/>
              </a:lnSpc>
              <a:buFont typeface="Arial" panose="020B0604020202020204" pitchFamily="34" charset="0"/>
              <a:buChar char="•"/>
            </a:pPr>
            <a:r>
              <a:rPr lang="en-US" sz="2400" dirty="0"/>
              <a:t>Each bar in the continuum is independent of those preceding it; all percentages are of the total number of persons (N) diagnosed with HIV in each category</a:t>
            </a:r>
          </a:p>
          <a:p>
            <a:pPr marL="457200" indent="-457200">
              <a:lnSpc>
                <a:spcPts val="2200"/>
              </a:lnSpc>
              <a:buFont typeface="Arial" panose="020B0604020202020204" pitchFamily="34" charset="0"/>
              <a:buChar char="•"/>
            </a:pPr>
            <a:endParaRPr lang="en-US" sz="2400" dirty="0">
              <a:latin typeface="Calibri" panose="020F0502020204030204" pitchFamily="34" charset="0"/>
              <a:cs typeface="Calibri"/>
            </a:endParaRPr>
          </a:p>
        </p:txBody>
      </p:sp>
      <p:sp>
        <p:nvSpPr>
          <p:cNvPr id="4" name="Title 1">
            <a:extLst>
              <a:ext uri="{FF2B5EF4-FFF2-40B4-BE49-F238E27FC236}">
                <a16:creationId xmlns:a16="http://schemas.microsoft.com/office/drawing/2014/main" id="{30351A61-F57D-48CC-9003-025B70B4215F}"/>
              </a:ext>
            </a:extLst>
          </p:cNvPr>
          <p:cNvSpPr txBox="1">
            <a:spLocks/>
          </p:cNvSpPr>
          <p:nvPr/>
        </p:nvSpPr>
        <p:spPr>
          <a:xfrm>
            <a:off x="838200" y="311959"/>
            <a:ext cx="10515599" cy="849337"/>
          </a:xfrm>
          <a:prstGeom prst="rect">
            <a:avLst/>
          </a:prstGeom>
        </p:spPr>
        <p:txBody>
          <a:bodyPr>
            <a:noAutofit/>
          </a:bodyPr>
          <a:lstStyle>
            <a:lvl1pPr algn="l" defTabSz="685800" rtl="0" eaLnBrk="1" latinLnBrk="0" hangingPunct="1">
              <a:lnSpc>
                <a:spcPct val="90000"/>
              </a:lnSpc>
              <a:spcBef>
                <a:spcPct val="0"/>
              </a:spcBef>
              <a:buNone/>
              <a:defRPr sz="3000" kern="1200" baseline="0">
                <a:solidFill>
                  <a:schemeClr val="tx1">
                    <a:lumMod val="75000"/>
                    <a:lumOff val="25000"/>
                  </a:schemeClr>
                </a:solidFill>
                <a:latin typeface="Segoe UI" panose="020B0502040204020203" pitchFamily="34" charset="0"/>
                <a:ea typeface="+mj-ea"/>
                <a:cs typeface="Segoe UI" panose="020B0502040204020203" pitchFamily="34" charset="0"/>
              </a:defRPr>
            </a:lvl1pPr>
          </a:lstStyle>
          <a:p>
            <a:r>
              <a:rPr lang="en-US" sz="3600" dirty="0"/>
              <a:t>New HIV Diagnoses Care Continuum Methodology, Georgia, 2020, continued</a:t>
            </a:r>
            <a:br>
              <a:rPr lang="en-US" sz="2800" b="1" dirty="0">
                <a:latin typeface="Calibri" panose="020F0502020204030204" pitchFamily="34" charset="0"/>
                <a:cs typeface="Calibri" panose="020F0502020204030204" pitchFamily="34" charset="0"/>
              </a:rPr>
            </a:br>
            <a:endParaRPr lang="en-US" sz="2800" dirty="0"/>
          </a:p>
        </p:txBody>
      </p:sp>
    </p:spTree>
    <p:extLst>
      <p:ext uri="{BB962C8B-B14F-4D97-AF65-F5344CB8AC3E}">
        <p14:creationId xmlns:p14="http://schemas.microsoft.com/office/powerpoint/2010/main" val="894815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37B978-CEB6-6B46-823A-263A92D0DEE3}"/>
              </a:ext>
            </a:extLst>
          </p:cNvPr>
          <p:cNvSpPr>
            <a:spLocks noGrp="1"/>
          </p:cNvSpPr>
          <p:nvPr>
            <p:ph sz="quarter" idx="10"/>
          </p:nvPr>
        </p:nvSpPr>
        <p:spPr/>
        <p:txBody>
          <a:bodyPr/>
          <a:lstStyle/>
          <a:p>
            <a:pPr marL="285750" indent="-285750">
              <a:buFont typeface="Arial" panose="020B0604020202020204" pitchFamily="34" charset="0"/>
              <a:buChar char="•"/>
            </a:pPr>
            <a:r>
              <a:rPr lang="en-US" sz="2400" dirty="0"/>
              <a:t>Missing laboratory data may result in underestimating care continuum outcomes</a:t>
            </a:r>
          </a:p>
          <a:p>
            <a:pPr marL="285750" indent="-285750">
              <a:buFont typeface="Arial" panose="020B0604020202020204" pitchFamily="34" charset="0"/>
              <a:buChar char="•"/>
            </a:pPr>
            <a:r>
              <a:rPr lang="en-US" sz="2400" dirty="0"/>
              <a:t>The number of individuals (N) in some sub-populations is small. Use caution in interpretation</a:t>
            </a:r>
          </a:p>
          <a:p>
            <a:pPr marL="285750" indent="-285750">
              <a:buFont typeface="Arial" panose="020B0604020202020204" pitchFamily="34" charset="0"/>
              <a:buChar char="•"/>
            </a:pPr>
            <a:r>
              <a:rPr lang="en-US" sz="2400" dirty="0"/>
              <a:t>Methodology for the care continuum and completeness of HIV data varies among jurisdictions, thus limiting direct comparisons with other states or the national care continuum</a:t>
            </a:r>
          </a:p>
          <a:p>
            <a:endParaRPr lang="en-US" dirty="0"/>
          </a:p>
        </p:txBody>
      </p:sp>
      <p:sp>
        <p:nvSpPr>
          <p:cNvPr id="5" name="Title 1">
            <a:extLst>
              <a:ext uri="{FF2B5EF4-FFF2-40B4-BE49-F238E27FC236}">
                <a16:creationId xmlns:a16="http://schemas.microsoft.com/office/drawing/2014/main" id="{C5658A7C-21A7-496D-8D4C-56B6BB86FA5A}"/>
              </a:ext>
            </a:extLst>
          </p:cNvPr>
          <p:cNvSpPr txBox="1">
            <a:spLocks/>
          </p:cNvSpPr>
          <p:nvPr/>
        </p:nvSpPr>
        <p:spPr>
          <a:xfrm>
            <a:off x="838200" y="535696"/>
            <a:ext cx="10515599" cy="849337"/>
          </a:xfrm>
          <a:prstGeom prst="rect">
            <a:avLst/>
          </a:prstGeom>
        </p:spPr>
        <p:txBody>
          <a:bodyPr>
            <a:noAutofit/>
          </a:bodyPr>
          <a:lstStyle>
            <a:lvl1pPr algn="l" defTabSz="685800" rtl="0" eaLnBrk="1" latinLnBrk="0" hangingPunct="1">
              <a:lnSpc>
                <a:spcPct val="90000"/>
              </a:lnSpc>
              <a:spcBef>
                <a:spcPct val="0"/>
              </a:spcBef>
              <a:buNone/>
              <a:defRPr sz="3000" kern="1200" baseline="0">
                <a:solidFill>
                  <a:schemeClr val="tx1">
                    <a:lumMod val="75000"/>
                    <a:lumOff val="25000"/>
                  </a:schemeClr>
                </a:solidFill>
                <a:latin typeface="Segoe UI" panose="020B0502040204020203" pitchFamily="34" charset="0"/>
                <a:ea typeface="+mj-ea"/>
                <a:cs typeface="Segoe UI" panose="020B0502040204020203" pitchFamily="34" charset="0"/>
              </a:defRPr>
            </a:lvl1pPr>
          </a:lstStyle>
          <a:p>
            <a:r>
              <a:rPr lang="en-US" sz="3600" dirty="0"/>
              <a:t>Caveats and Clarifications</a:t>
            </a:r>
            <a:br>
              <a:rPr lang="en-US" sz="2800" b="1" dirty="0">
                <a:latin typeface="Calibri" panose="020F0502020204030204" pitchFamily="34" charset="0"/>
                <a:cs typeface="Calibri" panose="020F0502020204030204" pitchFamily="34" charset="0"/>
              </a:rPr>
            </a:br>
            <a:endParaRPr lang="en-US" sz="2800" dirty="0"/>
          </a:p>
        </p:txBody>
      </p:sp>
    </p:spTree>
    <p:extLst>
      <p:ext uri="{BB962C8B-B14F-4D97-AF65-F5344CB8AC3E}">
        <p14:creationId xmlns:p14="http://schemas.microsoft.com/office/powerpoint/2010/main" val="1614933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0"/>
          </p:nvPr>
        </p:nvGraphicFramePr>
        <p:xfrm>
          <a:off x="838200" y="1784350"/>
          <a:ext cx="10515600" cy="44370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838200" y="5272127"/>
            <a:ext cx="10679349" cy="938719"/>
          </a:xfrm>
          <a:prstGeom prst="rect">
            <a:avLst/>
          </a:prstGeom>
          <a:noFill/>
        </p:spPr>
        <p:txBody>
          <a:bodyPr wrap="square" rtlCol="0">
            <a:spAutoFit/>
          </a:bodyPr>
          <a:lstStyle/>
          <a:p>
            <a:r>
              <a:rPr lang="en-US" sz="1100" dirty="0">
                <a:latin typeface="Segoe UI" panose="020B0502040204020203" pitchFamily="34" charset="0"/>
                <a:cs typeface="Segoe UI" panose="020B0502040204020203" pitchFamily="34" charset="0"/>
              </a:rPr>
              <a:t>Adults and adolescents &gt;= age 13, diagnosed 01/01/20-12/31/20, living as of 12/31/2021</a:t>
            </a:r>
          </a:p>
          <a:p>
            <a:r>
              <a:rPr lang="en-US" sz="1100" dirty="0">
                <a:latin typeface="Segoe UI" panose="020B0502040204020203" pitchFamily="34" charset="0"/>
                <a:cs typeface="Segoe UI" panose="020B0502040204020203" pitchFamily="34" charset="0"/>
              </a:rPr>
              <a:t>Address at HIV diagnosis Georgia</a:t>
            </a:r>
          </a:p>
          <a:p>
            <a:r>
              <a:rPr lang="en-US" sz="1100" dirty="0">
                <a:latin typeface="Segoe UI" panose="020B0502040204020203" pitchFamily="34" charset="0"/>
                <a:cs typeface="Segoe UI" panose="020B0502040204020203" pitchFamily="34" charset="0"/>
              </a:rPr>
              <a:t>Linked  to care = CD4 or VL within 30 days of diagnosis</a:t>
            </a:r>
          </a:p>
          <a:p>
            <a:r>
              <a:rPr lang="en-US" sz="1100" dirty="0">
                <a:latin typeface="Segoe UI" panose="020B0502040204020203" pitchFamily="34" charset="0"/>
                <a:cs typeface="Segoe UI" panose="020B0502040204020203" pitchFamily="34" charset="0"/>
              </a:rPr>
              <a:t>Any care &gt;= 1 CD4 or VL during 30 days to 13 months after diagnosis; Retained in care &gt;= 2 CD4 or VL at least 3 months apart during 30 days to 13 months after diagnosis Viral suppression (VS) = VL&lt;200 copies/ml on most recent viral load during 30 days to 13 months after diagnosis</a:t>
            </a:r>
          </a:p>
        </p:txBody>
      </p:sp>
      <p:sp>
        <p:nvSpPr>
          <p:cNvPr id="6" name="Title 1">
            <a:extLst>
              <a:ext uri="{FF2B5EF4-FFF2-40B4-BE49-F238E27FC236}">
                <a16:creationId xmlns:a16="http://schemas.microsoft.com/office/drawing/2014/main" id="{F27CFF88-3C09-4432-B8B4-94B040A0E21B}"/>
              </a:ext>
            </a:extLst>
          </p:cNvPr>
          <p:cNvSpPr txBox="1">
            <a:spLocks/>
          </p:cNvSpPr>
          <p:nvPr/>
        </p:nvSpPr>
        <p:spPr>
          <a:xfrm>
            <a:off x="838200" y="292504"/>
            <a:ext cx="10515599" cy="849337"/>
          </a:xfrm>
          <a:prstGeom prst="rect">
            <a:avLst/>
          </a:prstGeom>
        </p:spPr>
        <p:txBody>
          <a:bodyPr>
            <a:noAutofit/>
          </a:bodyPr>
          <a:lstStyle>
            <a:lvl1pPr algn="l" defTabSz="685800" rtl="0" eaLnBrk="1" latinLnBrk="0" hangingPunct="1">
              <a:lnSpc>
                <a:spcPct val="90000"/>
              </a:lnSpc>
              <a:spcBef>
                <a:spcPct val="0"/>
              </a:spcBef>
              <a:buNone/>
              <a:defRPr sz="3000" kern="1200" baseline="0">
                <a:solidFill>
                  <a:schemeClr val="tx1">
                    <a:lumMod val="75000"/>
                    <a:lumOff val="25000"/>
                  </a:schemeClr>
                </a:solidFill>
                <a:latin typeface="Segoe UI" panose="020B0502040204020203" pitchFamily="34" charset="0"/>
                <a:ea typeface="+mj-ea"/>
                <a:cs typeface="Segoe UI" panose="020B0502040204020203" pitchFamily="34" charset="0"/>
              </a:defRPr>
            </a:lvl1pPr>
          </a:lstStyle>
          <a:p>
            <a:r>
              <a:rPr lang="en-US" sz="3600" dirty="0"/>
              <a:t>Adults and Adolescents Newly Diagnosed with HIV, Georgia, 2020</a:t>
            </a:r>
            <a:br>
              <a:rPr lang="en-US" sz="2800" b="1" dirty="0">
                <a:latin typeface="Calibri" panose="020F0502020204030204" pitchFamily="34" charset="0"/>
                <a:cs typeface="Calibri" panose="020F0502020204030204" pitchFamily="34" charset="0"/>
              </a:rPr>
            </a:br>
            <a:endParaRPr lang="en-US" sz="2800" dirty="0"/>
          </a:p>
        </p:txBody>
      </p:sp>
      <p:pic>
        <p:nvPicPr>
          <p:cNvPr id="2" name="Picture 1">
            <a:extLst>
              <a:ext uri="{FF2B5EF4-FFF2-40B4-BE49-F238E27FC236}">
                <a16:creationId xmlns:a16="http://schemas.microsoft.com/office/drawing/2014/main" id="{56D77233-F8A2-44ED-940E-2BA37038DA99}"/>
              </a:ext>
            </a:extLst>
          </p:cNvPr>
          <p:cNvPicPr>
            <a:picLocks noChangeAspect="1"/>
          </p:cNvPicPr>
          <p:nvPr/>
        </p:nvPicPr>
        <p:blipFill>
          <a:blip r:embed="rId4"/>
          <a:stretch>
            <a:fillRect/>
          </a:stretch>
        </p:blipFill>
        <p:spPr>
          <a:xfrm>
            <a:off x="762690" y="1487255"/>
            <a:ext cx="10510415" cy="3883489"/>
          </a:xfrm>
          <a:prstGeom prst="rect">
            <a:avLst/>
          </a:prstGeom>
        </p:spPr>
      </p:pic>
    </p:spTree>
    <p:extLst>
      <p:ext uri="{BB962C8B-B14F-4D97-AF65-F5344CB8AC3E}">
        <p14:creationId xmlns:p14="http://schemas.microsoft.com/office/powerpoint/2010/main" val="334054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D6421C4-CD84-4BE1-837A-1E25F987A994}"/>
              </a:ext>
            </a:extLst>
          </p:cNvPr>
          <p:cNvSpPr txBox="1"/>
          <p:nvPr/>
        </p:nvSpPr>
        <p:spPr>
          <a:xfrm>
            <a:off x="838200" y="5272127"/>
            <a:ext cx="10679349" cy="938719"/>
          </a:xfrm>
          <a:prstGeom prst="rect">
            <a:avLst/>
          </a:prstGeom>
          <a:noFill/>
        </p:spPr>
        <p:txBody>
          <a:bodyPr wrap="square" rtlCol="0">
            <a:spAutoFit/>
          </a:bodyPr>
          <a:lstStyle/>
          <a:p>
            <a:r>
              <a:rPr lang="en-US" sz="1100" dirty="0">
                <a:latin typeface="Segoe UI" panose="020B0502040204020203" pitchFamily="34" charset="0"/>
                <a:cs typeface="Segoe UI" panose="020B0502040204020203" pitchFamily="34" charset="0"/>
              </a:rPr>
              <a:t>Adults and adolescents &gt;= age 13, diagnosed 01/01/20-12/31/20, living as of 12/31/2021</a:t>
            </a:r>
          </a:p>
          <a:p>
            <a:r>
              <a:rPr lang="en-US" sz="1100" dirty="0">
                <a:latin typeface="Segoe UI" panose="020B0502040204020203" pitchFamily="34" charset="0"/>
                <a:cs typeface="Segoe UI" panose="020B0502040204020203" pitchFamily="34" charset="0"/>
              </a:rPr>
              <a:t>Address at HIV diagnosis Georgia</a:t>
            </a:r>
          </a:p>
          <a:p>
            <a:r>
              <a:rPr lang="en-US" sz="1100" dirty="0">
                <a:latin typeface="Segoe UI" panose="020B0502040204020203" pitchFamily="34" charset="0"/>
                <a:cs typeface="Segoe UI" panose="020B0502040204020203" pitchFamily="34" charset="0"/>
              </a:rPr>
              <a:t>Linked  to care = CD4 or VL within 30 days of diagnosis</a:t>
            </a:r>
          </a:p>
          <a:p>
            <a:r>
              <a:rPr lang="en-US" sz="1100" dirty="0">
                <a:latin typeface="Segoe UI" panose="020B0502040204020203" pitchFamily="34" charset="0"/>
                <a:cs typeface="Segoe UI" panose="020B0502040204020203" pitchFamily="34" charset="0"/>
              </a:rPr>
              <a:t>Any care &gt;= 1 CD4 or VL during 30 days to 13 months after diagnosis; Retained in care &gt;= 2 CD4 or VL at least 3 months apart during 30 days to 13 months after diagnosis Viral suppression (VS) = VL&lt;200 copies/ml on most recent viral load during 30 days to 13 months after diagnosis</a:t>
            </a:r>
          </a:p>
        </p:txBody>
      </p:sp>
      <p:sp>
        <p:nvSpPr>
          <p:cNvPr id="8" name="Title 1">
            <a:extLst>
              <a:ext uri="{FF2B5EF4-FFF2-40B4-BE49-F238E27FC236}">
                <a16:creationId xmlns:a16="http://schemas.microsoft.com/office/drawing/2014/main" id="{11B98406-B935-41AE-B59D-F946E2B0EC8B}"/>
              </a:ext>
            </a:extLst>
          </p:cNvPr>
          <p:cNvSpPr txBox="1">
            <a:spLocks/>
          </p:cNvSpPr>
          <p:nvPr/>
        </p:nvSpPr>
        <p:spPr>
          <a:xfrm>
            <a:off x="838200" y="282777"/>
            <a:ext cx="10515599" cy="849337"/>
          </a:xfrm>
          <a:prstGeom prst="rect">
            <a:avLst/>
          </a:prstGeom>
        </p:spPr>
        <p:txBody>
          <a:bodyPr>
            <a:noAutofit/>
          </a:bodyPr>
          <a:lstStyle>
            <a:lvl1pPr algn="l" defTabSz="685800" rtl="0" eaLnBrk="1" latinLnBrk="0" hangingPunct="1">
              <a:lnSpc>
                <a:spcPct val="90000"/>
              </a:lnSpc>
              <a:spcBef>
                <a:spcPct val="0"/>
              </a:spcBef>
              <a:buNone/>
              <a:defRPr sz="3000" kern="1200" baseline="0">
                <a:solidFill>
                  <a:schemeClr val="tx1">
                    <a:lumMod val="75000"/>
                    <a:lumOff val="25000"/>
                  </a:schemeClr>
                </a:solidFill>
                <a:latin typeface="Segoe UI" panose="020B0502040204020203" pitchFamily="34" charset="0"/>
                <a:ea typeface="+mj-ea"/>
                <a:cs typeface="Segoe UI" panose="020B0502040204020203" pitchFamily="34" charset="0"/>
              </a:defRPr>
            </a:lvl1pPr>
          </a:lstStyle>
          <a:p>
            <a:r>
              <a:rPr lang="en-US" sz="3600" dirty="0"/>
              <a:t>Adults and Adolescents Newly Diagnosed with HIV, </a:t>
            </a:r>
          </a:p>
          <a:p>
            <a:r>
              <a:rPr lang="en-US" sz="3600" dirty="0"/>
              <a:t>by Gender, Georgia, 2020</a:t>
            </a:r>
          </a:p>
        </p:txBody>
      </p:sp>
      <p:pic>
        <p:nvPicPr>
          <p:cNvPr id="2" name="Picture 1">
            <a:extLst>
              <a:ext uri="{FF2B5EF4-FFF2-40B4-BE49-F238E27FC236}">
                <a16:creationId xmlns:a16="http://schemas.microsoft.com/office/drawing/2014/main" id="{77E70218-4BBC-4328-BB22-35653C7082A0}"/>
              </a:ext>
            </a:extLst>
          </p:cNvPr>
          <p:cNvPicPr>
            <a:picLocks noChangeAspect="1"/>
          </p:cNvPicPr>
          <p:nvPr/>
        </p:nvPicPr>
        <p:blipFill>
          <a:blip r:embed="rId3"/>
          <a:stretch>
            <a:fillRect/>
          </a:stretch>
        </p:blipFill>
        <p:spPr>
          <a:xfrm>
            <a:off x="684228" y="1459994"/>
            <a:ext cx="10516511" cy="3737172"/>
          </a:xfrm>
          <a:prstGeom prst="rect">
            <a:avLst/>
          </a:prstGeom>
        </p:spPr>
      </p:pic>
    </p:spTree>
    <p:extLst>
      <p:ext uri="{BB962C8B-B14F-4D97-AF65-F5344CB8AC3E}">
        <p14:creationId xmlns:p14="http://schemas.microsoft.com/office/powerpoint/2010/main" val="1833972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0"/>
          </p:nvPr>
        </p:nvGraphicFramePr>
        <p:xfrm>
          <a:off x="838200" y="1784350"/>
          <a:ext cx="10515600" cy="44370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7B9C4BCD-487F-47D8-ABCA-EC0B296DF593}"/>
              </a:ext>
            </a:extLst>
          </p:cNvPr>
          <p:cNvSpPr txBox="1"/>
          <p:nvPr/>
        </p:nvSpPr>
        <p:spPr>
          <a:xfrm>
            <a:off x="838200" y="5272127"/>
            <a:ext cx="10679349" cy="938719"/>
          </a:xfrm>
          <a:prstGeom prst="rect">
            <a:avLst/>
          </a:prstGeom>
          <a:noFill/>
        </p:spPr>
        <p:txBody>
          <a:bodyPr wrap="square" rtlCol="0">
            <a:spAutoFit/>
          </a:bodyPr>
          <a:lstStyle/>
          <a:p>
            <a:r>
              <a:rPr lang="en-US" sz="1100" dirty="0">
                <a:latin typeface="Segoe UI" panose="020B0502040204020203" pitchFamily="34" charset="0"/>
                <a:cs typeface="Segoe UI" panose="020B0502040204020203" pitchFamily="34" charset="0"/>
              </a:rPr>
              <a:t>Adults and adolescents &gt;= age 13, diagnosed 01/01/20-12/31/20, living as of 12/31/2021</a:t>
            </a:r>
          </a:p>
          <a:p>
            <a:r>
              <a:rPr lang="en-US" sz="1100" dirty="0">
                <a:latin typeface="Segoe UI" panose="020B0502040204020203" pitchFamily="34" charset="0"/>
                <a:cs typeface="Segoe UI" panose="020B0502040204020203" pitchFamily="34" charset="0"/>
              </a:rPr>
              <a:t>Address at HIV diagnosis Georgia</a:t>
            </a:r>
          </a:p>
          <a:p>
            <a:r>
              <a:rPr lang="en-US" sz="1100" dirty="0">
                <a:latin typeface="Segoe UI" panose="020B0502040204020203" pitchFamily="34" charset="0"/>
                <a:cs typeface="Segoe UI" panose="020B0502040204020203" pitchFamily="34" charset="0"/>
              </a:rPr>
              <a:t>Linked  to care = CD4 or VL within 30 days of diagnosis</a:t>
            </a:r>
          </a:p>
          <a:p>
            <a:r>
              <a:rPr lang="en-US" sz="1100" dirty="0">
                <a:latin typeface="Segoe UI" panose="020B0502040204020203" pitchFamily="34" charset="0"/>
                <a:cs typeface="Segoe UI" panose="020B0502040204020203" pitchFamily="34" charset="0"/>
              </a:rPr>
              <a:t>Any care &gt;= 1 CD4 or VL during 30 days to 13 months after diagnosis; Retained in care &gt;= 2 CD4 or VL at least 3 months apart during 30 days to 13 months after diagnosis Viral suppression (VS) = VL&lt;200 copies/ml on most recent viral load during 30 days to 13 months after diagnosis</a:t>
            </a:r>
          </a:p>
        </p:txBody>
      </p:sp>
      <p:sp>
        <p:nvSpPr>
          <p:cNvPr id="9" name="Title 1">
            <a:extLst>
              <a:ext uri="{FF2B5EF4-FFF2-40B4-BE49-F238E27FC236}">
                <a16:creationId xmlns:a16="http://schemas.microsoft.com/office/drawing/2014/main" id="{CAE21ED3-0BB3-4FE7-A02F-970244705043}"/>
              </a:ext>
            </a:extLst>
          </p:cNvPr>
          <p:cNvSpPr txBox="1">
            <a:spLocks/>
          </p:cNvSpPr>
          <p:nvPr/>
        </p:nvSpPr>
        <p:spPr>
          <a:xfrm>
            <a:off x="838200" y="211917"/>
            <a:ext cx="10515599" cy="849337"/>
          </a:xfrm>
          <a:prstGeom prst="rect">
            <a:avLst/>
          </a:prstGeom>
        </p:spPr>
        <p:txBody>
          <a:bodyPr>
            <a:noAutofit/>
          </a:bodyPr>
          <a:lstStyle>
            <a:lvl1pPr algn="l" defTabSz="685800" rtl="0" eaLnBrk="1" latinLnBrk="0" hangingPunct="1">
              <a:lnSpc>
                <a:spcPct val="90000"/>
              </a:lnSpc>
              <a:spcBef>
                <a:spcPct val="0"/>
              </a:spcBef>
              <a:buNone/>
              <a:defRPr sz="3000" kern="1200" baseline="0">
                <a:solidFill>
                  <a:schemeClr val="tx1">
                    <a:lumMod val="75000"/>
                    <a:lumOff val="25000"/>
                  </a:schemeClr>
                </a:solidFill>
                <a:latin typeface="Segoe UI" panose="020B0502040204020203" pitchFamily="34" charset="0"/>
                <a:ea typeface="+mj-ea"/>
                <a:cs typeface="Segoe UI" panose="020B0502040204020203" pitchFamily="34" charset="0"/>
              </a:defRPr>
            </a:lvl1pPr>
          </a:lstStyle>
          <a:p>
            <a:r>
              <a:rPr lang="en-US" sz="3600" dirty="0"/>
              <a:t>Adults and Adolescents Newly Diagnosed with HIV, </a:t>
            </a:r>
          </a:p>
          <a:p>
            <a:r>
              <a:rPr lang="en-US" sz="3600" dirty="0"/>
              <a:t>by Race/Ethnicity, Georgia, 2020</a:t>
            </a:r>
          </a:p>
        </p:txBody>
      </p:sp>
      <p:pic>
        <p:nvPicPr>
          <p:cNvPr id="2" name="Picture 1">
            <a:extLst>
              <a:ext uri="{FF2B5EF4-FFF2-40B4-BE49-F238E27FC236}">
                <a16:creationId xmlns:a16="http://schemas.microsoft.com/office/drawing/2014/main" id="{5693E8F4-ADFE-4968-9EB5-6E8D706F93C5}"/>
              </a:ext>
            </a:extLst>
          </p:cNvPr>
          <p:cNvPicPr>
            <a:picLocks noChangeAspect="1"/>
          </p:cNvPicPr>
          <p:nvPr/>
        </p:nvPicPr>
        <p:blipFill>
          <a:blip r:embed="rId4"/>
          <a:stretch>
            <a:fillRect/>
          </a:stretch>
        </p:blipFill>
        <p:spPr>
          <a:xfrm>
            <a:off x="674451" y="1496400"/>
            <a:ext cx="10516511" cy="3865199"/>
          </a:xfrm>
          <a:prstGeom prst="rect">
            <a:avLst/>
          </a:prstGeom>
        </p:spPr>
      </p:pic>
    </p:spTree>
    <p:extLst>
      <p:ext uri="{BB962C8B-B14F-4D97-AF65-F5344CB8AC3E}">
        <p14:creationId xmlns:p14="http://schemas.microsoft.com/office/powerpoint/2010/main" val="2637985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0"/>
          </p:nvPr>
        </p:nvGraphicFramePr>
        <p:xfrm>
          <a:off x="838200" y="1784350"/>
          <a:ext cx="10515600" cy="44370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7B9C4BCD-487F-47D8-ABCA-EC0B296DF593}"/>
              </a:ext>
            </a:extLst>
          </p:cNvPr>
          <p:cNvSpPr txBox="1"/>
          <p:nvPr/>
        </p:nvSpPr>
        <p:spPr>
          <a:xfrm>
            <a:off x="838200" y="5272127"/>
            <a:ext cx="10679349" cy="1107996"/>
          </a:xfrm>
          <a:prstGeom prst="rect">
            <a:avLst/>
          </a:prstGeom>
          <a:noFill/>
        </p:spPr>
        <p:txBody>
          <a:bodyPr wrap="square" rtlCol="0">
            <a:spAutoFit/>
          </a:bodyPr>
          <a:lstStyle/>
          <a:p>
            <a:r>
              <a:rPr lang="en-US" sz="1100" dirty="0">
                <a:latin typeface="Segoe UI" panose="020B0502040204020203" pitchFamily="34" charset="0"/>
                <a:cs typeface="Segoe UI" panose="020B0502040204020203" pitchFamily="34" charset="0"/>
              </a:rPr>
              <a:t>Adults and adolescents &gt;= age 13, diagnosed 01/01/20-12/31/20, living as of 12/31/2021</a:t>
            </a:r>
          </a:p>
          <a:p>
            <a:r>
              <a:rPr lang="en-US" sz="1100" dirty="0">
                <a:latin typeface="Segoe UI" panose="020B0502040204020203" pitchFamily="34" charset="0"/>
                <a:cs typeface="Segoe UI" panose="020B0502040204020203" pitchFamily="34" charset="0"/>
              </a:rPr>
              <a:t>Address at HIV diagnosis Georgia</a:t>
            </a:r>
          </a:p>
          <a:p>
            <a:r>
              <a:rPr lang="en-US" sz="1100" dirty="0">
                <a:latin typeface="Segoe UI" panose="020B0502040204020203" pitchFamily="34" charset="0"/>
                <a:cs typeface="Segoe UI" panose="020B0502040204020203" pitchFamily="34" charset="0"/>
              </a:rPr>
              <a:t>Linked  to care = CD4 or VL within 30 days of diagnosis</a:t>
            </a:r>
          </a:p>
          <a:p>
            <a:r>
              <a:rPr lang="en-US" sz="1100" dirty="0">
                <a:latin typeface="Segoe UI" panose="020B0502040204020203" pitchFamily="34" charset="0"/>
                <a:cs typeface="Segoe UI" panose="020B0502040204020203" pitchFamily="34" charset="0"/>
              </a:rPr>
              <a:t>Any care &gt;= 1 CD4 or VL during 30 days to 13 months after diagnosis; Retained in care &gt;= 2 CD4 or VL at least 3 months apart during 30 days to 13 months after diagnosis Viral suppression (VS) = VL&lt;200 copies/ml on most recent viral load during 30 days to 13 months after diagnosis</a:t>
            </a:r>
          </a:p>
          <a:p>
            <a:r>
              <a:rPr lang="en-US" sz="1100" dirty="0">
                <a:latin typeface="Segoe UI" panose="020B0502040204020203" pitchFamily="34" charset="0"/>
                <a:cs typeface="Segoe UI" panose="020B0502040204020203" pitchFamily="34" charset="0"/>
              </a:rPr>
              <a:t>Counts of less than 10 are censored due to being too small</a:t>
            </a:r>
          </a:p>
        </p:txBody>
      </p:sp>
      <p:sp>
        <p:nvSpPr>
          <p:cNvPr id="9" name="Title 1">
            <a:extLst>
              <a:ext uri="{FF2B5EF4-FFF2-40B4-BE49-F238E27FC236}">
                <a16:creationId xmlns:a16="http://schemas.microsoft.com/office/drawing/2014/main" id="{CAE21ED3-0BB3-4FE7-A02F-970244705043}"/>
              </a:ext>
            </a:extLst>
          </p:cNvPr>
          <p:cNvSpPr txBox="1">
            <a:spLocks/>
          </p:cNvSpPr>
          <p:nvPr/>
        </p:nvSpPr>
        <p:spPr>
          <a:xfrm>
            <a:off x="838200" y="292505"/>
            <a:ext cx="10515599" cy="849337"/>
          </a:xfrm>
          <a:prstGeom prst="rect">
            <a:avLst/>
          </a:prstGeom>
        </p:spPr>
        <p:txBody>
          <a:bodyPr>
            <a:noAutofit/>
          </a:bodyPr>
          <a:lstStyle>
            <a:lvl1pPr algn="l" defTabSz="685800" rtl="0" eaLnBrk="1" latinLnBrk="0" hangingPunct="1">
              <a:lnSpc>
                <a:spcPct val="90000"/>
              </a:lnSpc>
              <a:spcBef>
                <a:spcPct val="0"/>
              </a:spcBef>
              <a:buNone/>
              <a:defRPr sz="3000" kern="1200" baseline="0">
                <a:solidFill>
                  <a:schemeClr val="tx1">
                    <a:lumMod val="75000"/>
                    <a:lumOff val="25000"/>
                  </a:schemeClr>
                </a:solidFill>
                <a:latin typeface="Segoe UI" panose="020B0502040204020203" pitchFamily="34" charset="0"/>
                <a:ea typeface="+mj-ea"/>
                <a:cs typeface="Segoe UI" panose="020B0502040204020203" pitchFamily="34" charset="0"/>
              </a:defRPr>
            </a:lvl1pPr>
          </a:lstStyle>
          <a:p>
            <a:r>
              <a:rPr lang="en-US" sz="3600" dirty="0"/>
              <a:t>Adults and Adolescents Newly Diagnosed with HIV, </a:t>
            </a:r>
          </a:p>
          <a:p>
            <a:r>
              <a:rPr lang="en-US" sz="3600" dirty="0"/>
              <a:t>by Race/Ethnicity, Georgia, 2020</a:t>
            </a:r>
          </a:p>
        </p:txBody>
      </p:sp>
      <p:pic>
        <p:nvPicPr>
          <p:cNvPr id="2" name="Picture 1">
            <a:extLst>
              <a:ext uri="{FF2B5EF4-FFF2-40B4-BE49-F238E27FC236}">
                <a16:creationId xmlns:a16="http://schemas.microsoft.com/office/drawing/2014/main" id="{4C1A32D5-8CA3-41FA-BFA5-38C5419C17EA}"/>
              </a:ext>
            </a:extLst>
          </p:cNvPr>
          <p:cNvPicPr>
            <a:picLocks noChangeAspect="1"/>
          </p:cNvPicPr>
          <p:nvPr/>
        </p:nvPicPr>
        <p:blipFill>
          <a:blip r:embed="rId4"/>
          <a:stretch>
            <a:fillRect/>
          </a:stretch>
        </p:blipFill>
        <p:spPr>
          <a:xfrm>
            <a:off x="705022" y="1496400"/>
            <a:ext cx="10516511" cy="3865199"/>
          </a:xfrm>
          <a:prstGeom prst="rect">
            <a:avLst/>
          </a:prstGeom>
        </p:spPr>
      </p:pic>
    </p:spTree>
    <p:extLst>
      <p:ext uri="{BB962C8B-B14F-4D97-AF65-F5344CB8AC3E}">
        <p14:creationId xmlns:p14="http://schemas.microsoft.com/office/powerpoint/2010/main" val="3260900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1F68D75-3EBD-4BD7-B035-953DEE00924C}"/>
              </a:ext>
            </a:extLst>
          </p:cNvPr>
          <p:cNvSpPr txBox="1">
            <a:spLocks/>
          </p:cNvSpPr>
          <p:nvPr/>
        </p:nvSpPr>
        <p:spPr>
          <a:xfrm>
            <a:off x="837288" y="273049"/>
            <a:ext cx="10515599" cy="849337"/>
          </a:xfrm>
          <a:prstGeom prst="rect">
            <a:avLst/>
          </a:prstGeom>
        </p:spPr>
        <p:txBody>
          <a:bodyPr>
            <a:noAutofit/>
          </a:bodyPr>
          <a:lstStyle>
            <a:lvl1pPr algn="l" defTabSz="685800" rtl="0" eaLnBrk="1" latinLnBrk="0" hangingPunct="1">
              <a:lnSpc>
                <a:spcPct val="90000"/>
              </a:lnSpc>
              <a:spcBef>
                <a:spcPct val="0"/>
              </a:spcBef>
              <a:buNone/>
              <a:defRPr sz="3000" kern="1200" baseline="0">
                <a:solidFill>
                  <a:schemeClr val="tx1">
                    <a:lumMod val="75000"/>
                    <a:lumOff val="25000"/>
                  </a:schemeClr>
                </a:solidFill>
                <a:latin typeface="Segoe UI" panose="020B0502040204020203" pitchFamily="34" charset="0"/>
                <a:ea typeface="+mj-ea"/>
                <a:cs typeface="Segoe UI" panose="020B0502040204020203" pitchFamily="34" charset="0"/>
              </a:defRPr>
            </a:lvl1pPr>
          </a:lstStyle>
          <a:p>
            <a:r>
              <a:rPr lang="en-US" sz="3600" dirty="0"/>
              <a:t>Adults and Adolescents Newly Diagnosed with HIV, </a:t>
            </a:r>
          </a:p>
          <a:p>
            <a:r>
              <a:rPr lang="en-US" sz="3600" dirty="0"/>
              <a:t>by Current Age (in Years), Georgia, 2020</a:t>
            </a:r>
          </a:p>
        </p:txBody>
      </p:sp>
      <p:sp>
        <p:nvSpPr>
          <p:cNvPr id="7" name="TextBox 6">
            <a:extLst>
              <a:ext uri="{FF2B5EF4-FFF2-40B4-BE49-F238E27FC236}">
                <a16:creationId xmlns:a16="http://schemas.microsoft.com/office/drawing/2014/main" id="{C9C61553-10BC-4A18-9166-DE36B3E47097}"/>
              </a:ext>
            </a:extLst>
          </p:cNvPr>
          <p:cNvSpPr txBox="1"/>
          <p:nvPr/>
        </p:nvSpPr>
        <p:spPr>
          <a:xfrm>
            <a:off x="838200" y="5272127"/>
            <a:ext cx="10679349" cy="938719"/>
          </a:xfrm>
          <a:prstGeom prst="rect">
            <a:avLst/>
          </a:prstGeom>
          <a:noFill/>
        </p:spPr>
        <p:txBody>
          <a:bodyPr wrap="square" rtlCol="0">
            <a:spAutoFit/>
          </a:bodyPr>
          <a:lstStyle/>
          <a:p>
            <a:r>
              <a:rPr lang="en-US" sz="1100" dirty="0">
                <a:latin typeface="Segoe UI" panose="020B0502040204020203" pitchFamily="34" charset="0"/>
                <a:cs typeface="Segoe UI" panose="020B0502040204020203" pitchFamily="34" charset="0"/>
              </a:rPr>
              <a:t>Adults and adolescents &gt;= age 13, diagnosed 01/01/20-12/31/20, living as of 12/31/2021</a:t>
            </a:r>
          </a:p>
          <a:p>
            <a:r>
              <a:rPr lang="en-US" sz="1100" dirty="0">
                <a:latin typeface="Segoe UI" panose="020B0502040204020203" pitchFamily="34" charset="0"/>
                <a:cs typeface="Segoe UI" panose="020B0502040204020203" pitchFamily="34" charset="0"/>
              </a:rPr>
              <a:t>Address at HIV diagnosis Georgia</a:t>
            </a:r>
          </a:p>
          <a:p>
            <a:r>
              <a:rPr lang="en-US" sz="1100" dirty="0">
                <a:latin typeface="Segoe UI" panose="020B0502040204020203" pitchFamily="34" charset="0"/>
                <a:cs typeface="Segoe UI" panose="020B0502040204020203" pitchFamily="34" charset="0"/>
              </a:rPr>
              <a:t>Linked  to care = CD4 or VL within 30 days of diagnosis</a:t>
            </a:r>
          </a:p>
          <a:p>
            <a:r>
              <a:rPr lang="en-US" sz="1100" dirty="0">
                <a:latin typeface="Segoe UI" panose="020B0502040204020203" pitchFamily="34" charset="0"/>
                <a:cs typeface="Segoe UI" panose="020B0502040204020203" pitchFamily="34" charset="0"/>
              </a:rPr>
              <a:t>Any care &gt;= 1 CD4 or VL during 30 days to 13 months after diagnosis; Retained in care &gt;= 2 CD4 or VL at least 3 months apart during 30 days to 13 months after diagnosis Viral suppression (VS) = VL&lt;200 copies/ml on most recent viral load during 30 days to 13 months after diagnosis</a:t>
            </a:r>
          </a:p>
        </p:txBody>
      </p:sp>
      <p:pic>
        <p:nvPicPr>
          <p:cNvPr id="2" name="Picture 1">
            <a:extLst>
              <a:ext uri="{FF2B5EF4-FFF2-40B4-BE49-F238E27FC236}">
                <a16:creationId xmlns:a16="http://schemas.microsoft.com/office/drawing/2014/main" id="{8495B689-7BDA-47D6-9CAC-4ADD15403FB5}"/>
              </a:ext>
            </a:extLst>
          </p:cNvPr>
          <p:cNvPicPr>
            <a:picLocks noChangeAspect="1"/>
          </p:cNvPicPr>
          <p:nvPr/>
        </p:nvPicPr>
        <p:blipFill>
          <a:blip r:embed="rId3"/>
          <a:stretch>
            <a:fillRect/>
          </a:stretch>
        </p:blipFill>
        <p:spPr>
          <a:xfrm>
            <a:off x="837288" y="1385033"/>
            <a:ext cx="10516511" cy="3865199"/>
          </a:xfrm>
          <a:prstGeom prst="rect">
            <a:avLst/>
          </a:prstGeom>
        </p:spPr>
      </p:pic>
    </p:spTree>
    <p:extLst>
      <p:ext uri="{BB962C8B-B14F-4D97-AF65-F5344CB8AC3E}">
        <p14:creationId xmlns:p14="http://schemas.microsoft.com/office/powerpoint/2010/main" val="3672442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CCB83-B4FD-C04F-B0E1-221FAB691B4C}"/>
              </a:ext>
            </a:extLst>
          </p:cNvPr>
          <p:cNvSpPr>
            <a:spLocks noGrp="1"/>
          </p:cNvSpPr>
          <p:nvPr>
            <p:ph type="title"/>
          </p:nvPr>
        </p:nvSpPr>
        <p:spPr>
          <a:xfrm>
            <a:off x="838200" y="399508"/>
            <a:ext cx="10515599" cy="849337"/>
          </a:xfrm>
        </p:spPr>
        <p:txBody>
          <a:bodyPr>
            <a:noAutofit/>
          </a:bodyPr>
          <a:lstStyle/>
          <a:p>
            <a:r>
              <a:rPr lang="en-US" sz="3600" dirty="0"/>
              <a:t>Persons Living with HIV Care Continuum Methodology, Georgia, 2020</a:t>
            </a:r>
            <a:br>
              <a:rPr lang="en-US" sz="2800" b="1" dirty="0">
                <a:latin typeface="Calibri" panose="020F0502020204030204" pitchFamily="34" charset="0"/>
                <a:cs typeface="Calibri" panose="020F0502020204030204" pitchFamily="34" charset="0"/>
              </a:rPr>
            </a:br>
            <a:endParaRPr lang="en-US" sz="2800" dirty="0"/>
          </a:p>
        </p:txBody>
      </p:sp>
      <p:sp>
        <p:nvSpPr>
          <p:cNvPr id="3" name="Content Placeholder 2">
            <a:extLst>
              <a:ext uri="{FF2B5EF4-FFF2-40B4-BE49-F238E27FC236}">
                <a16:creationId xmlns:a16="http://schemas.microsoft.com/office/drawing/2014/main" id="{2337B978-CEB6-6B46-823A-263A92D0DEE3}"/>
              </a:ext>
            </a:extLst>
          </p:cNvPr>
          <p:cNvSpPr>
            <a:spLocks noGrp="1"/>
          </p:cNvSpPr>
          <p:nvPr>
            <p:ph sz="quarter" idx="10"/>
          </p:nvPr>
        </p:nvSpPr>
        <p:spPr/>
        <p:txBody>
          <a:bodyPr/>
          <a:lstStyle/>
          <a:p>
            <a:pPr marL="457200" indent="-457200">
              <a:lnSpc>
                <a:spcPts val="2200"/>
              </a:lnSpc>
              <a:buFont typeface="Arial" panose="020B0604020202020204" pitchFamily="34" charset="0"/>
              <a:buChar char="•"/>
            </a:pPr>
            <a:r>
              <a:rPr lang="en-US" sz="2400" dirty="0"/>
              <a:t>Adults and adolescents are those aged &gt;= 13 years</a:t>
            </a:r>
          </a:p>
          <a:p>
            <a:pPr marL="457200" indent="-457200">
              <a:lnSpc>
                <a:spcPts val="2200"/>
              </a:lnSpc>
              <a:buFont typeface="Arial" panose="020B0604020202020204" pitchFamily="34" charset="0"/>
              <a:buChar char="•"/>
            </a:pPr>
            <a:r>
              <a:rPr lang="en-US" sz="2400" dirty="0"/>
              <a:t>Diagnosed with HIV by 12/31/2019, living as of 12/31/2020</a:t>
            </a:r>
          </a:p>
          <a:p>
            <a:pPr marL="457200" indent="-457200">
              <a:lnSpc>
                <a:spcPts val="2200"/>
              </a:lnSpc>
              <a:buFont typeface="Arial" panose="020B0604020202020204" pitchFamily="34" charset="0"/>
              <a:buChar char="•"/>
            </a:pPr>
            <a:r>
              <a:rPr lang="en-US" sz="2400" dirty="0"/>
              <a:t>Last address in 2020 within Georgia</a:t>
            </a:r>
          </a:p>
          <a:p>
            <a:pPr marL="457200" indent="-457200">
              <a:lnSpc>
                <a:spcPts val="2200"/>
              </a:lnSpc>
              <a:buFont typeface="Arial" panose="020B0604020202020204" pitchFamily="34" charset="0"/>
              <a:buChar char="•"/>
            </a:pPr>
            <a:r>
              <a:rPr lang="en-US" sz="2400" dirty="0"/>
              <a:t>Any care &gt;= 1 CD4 or VL in 2020</a:t>
            </a:r>
          </a:p>
          <a:p>
            <a:pPr marL="457200" indent="-457200">
              <a:lnSpc>
                <a:spcPts val="2200"/>
              </a:lnSpc>
              <a:buFont typeface="Arial" panose="020B0604020202020204" pitchFamily="34" charset="0"/>
              <a:buChar char="•"/>
            </a:pPr>
            <a:r>
              <a:rPr lang="en-US" sz="2400" dirty="0"/>
              <a:t>Retained in care &gt;= 2 CD4 or VL at least 3 months apart in 2020</a:t>
            </a:r>
          </a:p>
          <a:p>
            <a:pPr marL="457200" indent="-457200">
              <a:lnSpc>
                <a:spcPts val="2200"/>
              </a:lnSpc>
              <a:buFont typeface="Arial" panose="020B0604020202020204" pitchFamily="34" charset="0"/>
              <a:buChar char="•"/>
            </a:pPr>
            <a:r>
              <a:rPr lang="en-US" sz="2400" dirty="0"/>
              <a:t>Viral suppression (VS) = VL&lt;200 copies/ml in most recent VL in 2020</a:t>
            </a:r>
          </a:p>
          <a:p>
            <a:pPr marL="457200" indent="-457200">
              <a:lnSpc>
                <a:spcPts val="2200"/>
              </a:lnSpc>
              <a:buFont typeface="Arial" panose="020B0604020202020204" pitchFamily="34" charset="0"/>
              <a:buChar char="•"/>
            </a:pPr>
            <a:r>
              <a:rPr lang="en-US" sz="2400" dirty="0"/>
              <a:t>Each bar in the continuum is independent of those preceding it; all percentages are of the total number of persons (N) diagnosed with HIV in each category</a:t>
            </a:r>
          </a:p>
          <a:p>
            <a:endParaRPr lang="en-US" dirty="0"/>
          </a:p>
        </p:txBody>
      </p:sp>
    </p:spTree>
    <p:extLst>
      <p:ext uri="{BB962C8B-B14F-4D97-AF65-F5344CB8AC3E}">
        <p14:creationId xmlns:p14="http://schemas.microsoft.com/office/powerpoint/2010/main" val="1613557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1F68D75-3EBD-4BD7-B035-953DEE00924C}"/>
              </a:ext>
            </a:extLst>
          </p:cNvPr>
          <p:cNvSpPr txBox="1">
            <a:spLocks/>
          </p:cNvSpPr>
          <p:nvPr/>
        </p:nvSpPr>
        <p:spPr>
          <a:xfrm>
            <a:off x="839112" y="273049"/>
            <a:ext cx="10515599" cy="849337"/>
          </a:xfrm>
          <a:prstGeom prst="rect">
            <a:avLst/>
          </a:prstGeom>
        </p:spPr>
        <p:txBody>
          <a:bodyPr>
            <a:noAutofit/>
          </a:bodyPr>
          <a:lstStyle>
            <a:lvl1pPr algn="l" defTabSz="685800" rtl="0" eaLnBrk="1" latinLnBrk="0" hangingPunct="1">
              <a:lnSpc>
                <a:spcPct val="90000"/>
              </a:lnSpc>
              <a:spcBef>
                <a:spcPct val="0"/>
              </a:spcBef>
              <a:buNone/>
              <a:defRPr sz="3000" kern="1200" baseline="0">
                <a:solidFill>
                  <a:schemeClr val="tx1">
                    <a:lumMod val="75000"/>
                    <a:lumOff val="25000"/>
                  </a:schemeClr>
                </a:solidFill>
                <a:latin typeface="Segoe UI" panose="020B0502040204020203" pitchFamily="34" charset="0"/>
                <a:ea typeface="+mj-ea"/>
                <a:cs typeface="Segoe UI" panose="020B0502040204020203" pitchFamily="34" charset="0"/>
              </a:defRPr>
            </a:lvl1pPr>
          </a:lstStyle>
          <a:p>
            <a:r>
              <a:rPr lang="en-US" sz="3600" dirty="0"/>
              <a:t>Adults and Adolescents Newly Diagnosed with HIV, </a:t>
            </a:r>
          </a:p>
          <a:p>
            <a:r>
              <a:rPr lang="en-US" sz="3600" dirty="0"/>
              <a:t>by Current Age (in Years), Georgia, 2020</a:t>
            </a:r>
          </a:p>
        </p:txBody>
      </p:sp>
      <p:sp>
        <p:nvSpPr>
          <p:cNvPr id="7" name="TextBox 6">
            <a:extLst>
              <a:ext uri="{FF2B5EF4-FFF2-40B4-BE49-F238E27FC236}">
                <a16:creationId xmlns:a16="http://schemas.microsoft.com/office/drawing/2014/main" id="{C9C61553-10BC-4A18-9166-DE36B3E47097}"/>
              </a:ext>
            </a:extLst>
          </p:cNvPr>
          <p:cNvSpPr txBox="1"/>
          <p:nvPr/>
        </p:nvSpPr>
        <p:spPr>
          <a:xfrm>
            <a:off x="838200" y="5272127"/>
            <a:ext cx="10679349" cy="938719"/>
          </a:xfrm>
          <a:prstGeom prst="rect">
            <a:avLst/>
          </a:prstGeom>
          <a:noFill/>
        </p:spPr>
        <p:txBody>
          <a:bodyPr wrap="square" rtlCol="0">
            <a:spAutoFit/>
          </a:bodyPr>
          <a:lstStyle/>
          <a:p>
            <a:r>
              <a:rPr lang="en-US" sz="1100" dirty="0">
                <a:latin typeface="Segoe UI" panose="020B0502040204020203" pitchFamily="34" charset="0"/>
                <a:cs typeface="Segoe UI" panose="020B0502040204020203" pitchFamily="34" charset="0"/>
              </a:rPr>
              <a:t>Adults and adolescents &gt;= age 13, diagnosed 01/01/20-12/31/20, living as of 12/31/2021</a:t>
            </a:r>
          </a:p>
          <a:p>
            <a:r>
              <a:rPr lang="en-US" sz="1100" dirty="0">
                <a:latin typeface="Segoe UI" panose="020B0502040204020203" pitchFamily="34" charset="0"/>
                <a:cs typeface="Segoe UI" panose="020B0502040204020203" pitchFamily="34" charset="0"/>
              </a:rPr>
              <a:t>Address at HIV diagnosis Georgia</a:t>
            </a:r>
          </a:p>
          <a:p>
            <a:r>
              <a:rPr lang="en-US" sz="1100" dirty="0">
                <a:latin typeface="Segoe UI" panose="020B0502040204020203" pitchFamily="34" charset="0"/>
                <a:cs typeface="Segoe UI" panose="020B0502040204020203" pitchFamily="34" charset="0"/>
              </a:rPr>
              <a:t>Linked  to care = CD4 or VL within 30 days of diagnosis</a:t>
            </a:r>
          </a:p>
          <a:p>
            <a:r>
              <a:rPr lang="en-US" sz="1100" dirty="0">
                <a:latin typeface="Segoe UI" panose="020B0502040204020203" pitchFamily="34" charset="0"/>
                <a:cs typeface="Segoe UI" panose="020B0502040204020203" pitchFamily="34" charset="0"/>
              </a:rPr>
              <a:t>Any care &gt;= 1 CD4 or VL during 30 days to 13 months after diagnosis; Retained in care &gt;= 2 CD4 or VL at least 3 months apart during 30 days to 13 months after diagnosis Viral suppression (VS) = VL&lt;200 copies/ml on most recent viral load during 30 days to 13 months after diagnosis</a:t>
            </a:r>
          </a:p>
        </p:txBody>
      </p:sp>
      <p:pic>
        <p:nvPicPr>
          <p:cNvPr id="2" name="Picture 1">
            <a:extLst>
              <a:ext uri="{FF2B5EF4-FFF2-40B4-BE49-F238E27FC236}">
                <a16:creationId xmlns:a16="http://schemas.microsoft.com/office/drawing/2014/main" id="{D329F1EF-A347-4413-BD46-7DF7112E0A85}"/>
              </a:ext>
            </a:extLst>
          </p:cNvPr>
          <p:cNvPicPr>
            <a:picLocks noChangeAspect="1"/>
          </p:cNvPicPr>
          <p:nvPr/>
        </p:nvPicPr>
        <p:blipFill>
          <a:blip r:embed="rId3"/>
          <a:stretch>
            <a:fillRect/>
          </a:stretch>
        </p:blipFill>
        <p:spPr>
          <a:xfrm>
            <a:off x="838200" y="1399029"/>
            <a:ext cx="10516511" cy="3859102"/>
          </a:xfrm>
          <a:prstGeom prst="rect">
            <a:avLst/>
          </a:prstGeom>
        </p:spPr>
      </p:pic>
    </p:spTree>
    <p:extLst>
      <p:ext uri="{BB962C8B-B14F-4D97-AF65-F5344CB8AC3E}">
        <p14:creationId xmlns:p14="http://schemas.microsoft.com/office/powerpoint/2010/main" val="3291750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0"/>
          </p:nvPr>
        </p:nvGraphicFramePr>
        <p:xfrm>
          <a:off x="838200" y="1419840"/>
          <a:ext cx="10515600" cy="385228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376F9A91-6A64-485A-9DDE-73165FCE178F}"/>
              </a:ext>
            </a:extLst>
          </p:cNvPr>
          <p:cNvSpPr txBox="1"/>
          <p:nvPr/>
        </p:nvSpPr>
        <p:spPr>
          <a:xfrm>
            <a:off x="838200" y="5272127"/>
            <a:ext cx="10679349" cy="938719"/>
          </a:xfrm>
          <a:prstGeom prst="rect">
            <a:avLst/>
          </a:prstGeom>
          <a:noFill/>
        </p:spPr>
        <p:txBody>
          <a:bodyPr wrap="square" rtlCol="0">
            <a:spAutoFit/>
          </a:bodyPr>
          <a:lstStyle/>
          <a:p>
            <a:r>
              <a:rPr lang="en-US" sz="1100" dirty="0">
                <a:latin typeface="Segoe UI" panose="020B0502040204020203" pitchFamily="34" charset="0"/>
                <a:cs typeface="Segoe UI" panose="020B0502040204020203" pitchFamily="34" charset="0"/>
              </a:rPr>
              <a:t>Adults and adolescents &gt;= age 13, diagnosed 01/01/20-12/31/20, living as of 12/31/2021</a:t>
            </a:r>
          </a:p>
          <a:p>
            <a:r>
              <a:rPr lang="en-US" sz="1100" dirty="0">
                <a:latin typeface="Segoe UI" panose="020B0502040204020203" pitchFamily="34" charset="0"/>
                <a:cs typeface="Segoe UI" panose="020B0502040204020203" pitchFamily="34" charset="0"/>
              </a:rPr>
              <a:t>Address at HIV diagnosis Georgia</a:t>
            </a:r>
          </a:p>
          <a:p>
            <a:r>
              <a:rPr lang="en-US" sz="1100" dirty="0">
                <a:latin typeface="Segoe UI" panose="020B0502040204020203" pitchFamily="34" charset="0"/>
                <a:cs typeface="Segoe UI" panose="020B0502040204020203" pitchFamily="34" charset="0"/>
              </a:rPr>
              <a:t>Linked  to care = CD4 or VL within 30 days of diagnosis</a:t>
            </a:r>
          </a:p>
          <a:p>
            <a:r>
              <a:rPr lang="en-US" sz="1100" dirty="0">
                <a:latin typeface="Segoe UI" panose="020B0502040204020203" pitchFamily="34" charset="0"/>
                <a:cs typeface="Segoe UI" panose="020B0502040204020203" pitchFamily="34" charset="0"/>
              </a:rPr>
              <a:t>Any care &gt;= 1 CD4 or VL during 30 days to 13 months after diagnosis; Retained in care &gt;= 2 CD4 or VL at least 3 months apart during 30 days to 13 months after diagnosis Viral suppression (VS) = VL&lt;200 copies/ml on most recent viral load during 30 days to 13 months after diagnosis</a:t>
            </a:r>
          </a:p>
        </p:txBody>
      </p:sp>
      <p:sp>
        <p:nvSpPr>
          <p:cNvPr id="12" name="Title 1">
            <a:extLst>
              <a:ext uri="{FF2B5EF4-FFF2-40B4-BE49-F238E27FC236}">
                <a16:creationId xmlns:a16="http://schemas.microsoft.com/office/drawing/2014/main" id="{258F94BE-2BB1-4839-8D8F-2502ACB4B799}"/>
              </a:ext>
            </a:extLst>
          </p:cNvPr>
          <p:cNvSpPr txBox="1">
            <a:spLocks/>
          </p:cNvSpPr>
          <p:nvPr/>
        </p:nvSpPr>
        <p:spPr>
          <a:xfrm>
            <a:off x="838200" y="320904"/>
            <a:ext cx="10515599" cy="849337"/>
          </a:xfrm>
          <a:prstGeom prst="rect">
            <a:avLst/>
          </a:prstGeom>
        </p:spPr>
        <p:txBody>
          <a:bodyPr>
            <a:noAutofit/>
          </a:bodyPr>
          <a:lstStyle>
            <a:lvl1pPr algn="l" defTabSz="685800" rtl="0" eaLnBrk="1" latinLnBrk="0" hangingPunct="1">
              <a:lnSpc>
                <a:spcPct val="90000"/>
              </a:lnSpc>
              <a:spcBef>
                <a:spcPct val="0"/>
              </a:spcBef>
              <a:buNone/>
              <a:defRPr sz="3000" kern="1200" baseline="0">
                <a:solidFill>
                  <a:schemeClr val="tx1">
                    <a:lumMod val="75000"/>
                    <a:lumOff val="25000"/>
                  </a:schemeClr>
                </a:solidFill>
                <a:latin typeface="Segoe UI" panose="020B0502040204020203" pitchFamily="34" charset="0"/>
                <a:ea typeface="+mj-ea"/>
                <a:cs typeface="Segoe UI" panose="020B0502040204020203" pitchFamily="34" charset="0"/>
              </a:defRPr>
            </a:lvl1pPr>
          </a:lstStyle>
          <a:p>
            <a:r>
              <a:rPr lang="en-US" sz="3600" dirty="0"/>
              <a:t>Adults and Adolescents Newly Diagnosed with HIV, </a:t>
            </a:r>
          </a:p>
          <a:p>
            <a:r>
              <a:rPr lang="en-US" sz="3600" dirty="0"/>
              <a:t>by Transmission Category, Georgia, 2020</a:t>
            </a:r>
          </a:p>
        </p:txBody>
      </p:sp>
      <p:pic>
        <p:nvPicPr>
          <p:cNvPr id="2" name="Picture 1">
            <a:extLst>
              <a:ext uri="{FF2B5EF4-FFF2-40B4-BE49-F238E27FC236}">
                <a16:creationId xmlns:a16="http://schemas.microsoft.com/office/drawing/2014/main" id="{0E1D31D3-E3E7-473E-8A78-CD52340A75E3}"/>
              </a:ext>
            </a:extLst>
          </p:cNvPr>
          <p:cNvPicPr>
            <a:picLocks noChangeAspect="1"/>
          </p:cNvPicPr>
          <p:nvPr/>
        </p:nvPicPr>
        <p:blipFill>
          <a:blip r:embed="rId4"/>
          <a:stretch>
            <a:fillRect/>
          </a:stretch>
        </p:blipFill>
        <p:spPr>
          <a:xfrm>
            <a:off x="674451" y="1669438"/>
            <a:ext cx="10516511" cy="3353091"/>
          </a:xfrm>
          <a:prstGeom prst="rect">
            <a:avLst/>
          </a:prstGeom>
        </p:spPr>
      </p:pic>
    </p:spTree>
    <p:extLst>
      <p:ext uri="{BB962C8B-B14F-4D97-AF65-F5344CB8AC3E}">
        <p14:creationId xmlns:p14="http://schemas.microsoft.com/office/powerpoint/2010/main" val="291343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0"/>
          </p:nvPr>
        </p:nvGraphicFramePr>
        <p:xfrm>
          <a:off x="2044429" y="1600200"/>
          <a:ext cx="10515600" cy="443706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F23836BB-06B1-44E2-84A3-CB608A328708}"/>
              </a:ext>
            </a:extLst>
          </p:cNvPr>
          <p:cNvSpPr/>
          <p:nvPr/>
        </p:nvSpPr>
        <p:spPr>
          <a:xfrm>
            <a:off x="838201" y="5463914"/>
            <a:ext cx="10515598" cy="1369606"/>
          </a:xfrm>
          <a:prstGeom prst="rect">
            <a:avLst/>
          </a:prstGeom>
        </p:spPr>
        <p:txBody>
          <a:bodyPr wrap="square">
            <a:spAutoFit/>
          </a:bodyPr>
          <a:lstStyle/>
          <a:p>
            <a:r>
              <a:rPr lang="en-US" sz="1100" dirty="0">
                <a:latin typeface="Segoe UI" panose="020B0502040204020203" pitchFamily="34" charset="0"/>
                <a:cs typeface="Segoe UI" panose="020B0502040204020203" pitchFamily="34" charset="0"/>
              </a:rPr>
              <a:t>N = number retained in care</a:t>
            </a:r>
          </a:p>
          <a:p>
            <a:r>
              <a:rPr lang="en-US" sz="1100" dirty="0">
                <a:latin typeface="Segoe UI" panose="020B0502040204020203" pitchFamily="34" charset="0"/>
                <a:cs typeface="Segoe UI" panose="020B0502040204020203" pitchFamily="34" charset="0"/>
              </a:rPr>
              <a:t>Adults and adolescents &gt;= age 13</a:t>
            </a:r>
          </a:p>
          <a:p>
            <a:r>
              <a:rPr lang="en-US" sz="1100" dirty="0">
                <a:latin typeface="Segoe UI" panose="020B0502040204020203" pitchFamily="34" charset="0"/>
                <a:cs typeface="Segoe UI" panose="020B0502040204020203" pitchFamily="34" charset="0"/>
              </a:rPr>
              <a:t>Diagnosed by 12/31 of previous year, living as of 12/31 of reporting year, Georgia </a:t>
            </a:r>
          </a:p>
          <a:p>
            <a:r>
              <a:rPr lang="en-US" sz="1100" dirty="0">
                <a:latin typeface="Segoe UI" panose="020B0502040204020203" pitchFamily="34" charset="0"/>
                <a:cs typeface="Segoe UI" panose="020B0502040204020203" pitchFamily="34" charset="0"/>
              </a:rPr>
              <a:t>Retained in care &gt;= 2 CD4 or VL at least 3 months apart in reporting year</a:t>
            </a:r>
          </a:p>
          <a:p>
            <a:r>
              <a:rPr lang="en-US" sz="1100" dirty="0">
                <a:latin typeface="Segoe UI" panose="020B0502040204020203" pitchFamily="34" charset="0"/>
                <a:cs typeface="Segoe UI" panose="020B0502040204020203" pitchFamily="34" charset="0"/>
              </a:rPr>
              <a:t>Viral suppression (VS) = VL&lt;200 copies/ml</a:t>
            </a:r>
          </a:p>
          <a:p>
            <a:br>
              <a:rPr lang="en-US" sz="1400" dirty="0"/>
            </a:br>
            <a:endParaRPr lang="en-US" sz="1400" dirty="0">
              <a:solidFill>
                <a:prstClr val="black"/>
              </a:solidFill>
            </a:endParaRPr>
          </a:p>
        </p:txBody>
      </p:sp>
      <p:sp>
        <p:nvSpPr>
          <p:cNvPr id="8" name="Title 1">
            <a:extLst>
              <a:ext uri="{FF2B5EF4-FFF2-40B4-BE49-F238E27FC236}">
                <a16:creationId xmlns:a16="http://schemas.microsoft.com/office/drawing/2014/main" id="{612C8062-B6E2-4BA5-9372-524990DDEAB8}"/>
              </a:ext>
            </a:extLst>
          </p:cNvPr>
          <p:cNvSpPr txBox="1">
            <a:spLocks/>
          </p:cNvSpPr>
          <p:nvPr/>
        </p:nvSpPr>
        <p:spPr>
          <a:xfrm>
            <a:off x="838201" y="293368"/>
            <a:ext cx="10947575" cy="811922"/>
          </a:xfrm>
          <a:prstGeom prst="rect">
            <a:avLst/>
          </a:prstGeom>
        </p:spPr>
        <p:txBody>
          <a:bodyPr>
            <a:noAutofit/>
          </a:bodyPr>
          <a:lstStyle>
            <a:lvl1pPr algn="l" defTabSz="685800" rtl="0" eaLnBrk="1" latinLnBrk="0" hangingPunct="1">
              <a:lnSpc>
                <a:spcPct val="90000"/>
              </a:lnSpc>
              <a:spcBef>
                <a:spcPct val="0"/>
              </a:spcBef>
              <a:buNone/>
              <a:defRPr sz="3000" kern="1200" baseline="0">
                <a:solidFill>
                  <a:schemeClr val="tx1">
                    <a:lumMod val="75000"/>
                    <a:lumOff val="25000"/>
                  </a:schemeClr>
                </a:solidFill>
                <a:latin typeface="Segoe UI" panose="020B0502040204020203" pitchFamily="34" charset="0"/>
                <a:ea typeface="+mj-ea"/>
                <a:cs typeface="Segoe UI" panose="020B0502040204020203" pitchFamily="34" charset="0"/>
              </a:defRPr>
            </a:lvl1pPr>
          </a:lstStyle>
          <a:p>
            <a:r>
              <a:rPr lang="en-US" sz="3600" dirty="0"/>
              <a:t>Viral suppression among newly diagnosed adults and adolescents retained in care, Georgia, 2015-2020</a:t>
            </a:r>
          </a:p>
        </p:txBody>
      </p:sp>
      <p:pic>
        <p:nvPicPr>
          <p:cNvPr id="2" name="Picture 1">
            <a:extLst>
              <a:ext uri="{FF2B5EF4-FFF2-40B4-BE49-F238E27FC236}">
                <a16:creationId xmlns:a16="http://schemas.microsoft.com/office/drawing/2014/main" id="{2924CCCE-B3F9-42B8-8901-FA63D26A0D1B}"/>
              </a:ext>
            </a:extLst>
          </p:cNvPr>
          <p:cNvPicPr>
            <a:picLocks noChangeAspect="1"/>
          </p:cNvPicPr>
          <p:nvPr/>
        </p:nvPicPr>
        <p:blipFill>
          <a:blip r:embed="rId4"/>
          <a:stretch>
            <a:fillRect/>
          </a:stretch>
        </p:blipFill>
        <p:spPr>
          <a:xfrm>
            <a:off x="406225" y="1385033"/>
            <a:ext cx="10510415" cy="4072481"/>
          </a:xfrm>
          <a:prstGeom prst="rect">
            <a:avLst/>
          </a:prstGeom>
        </p:spPr>
      </p:pic>
    </p:spTree>
    <p:extLst>
      <p:ext uri="{BB962C8B-B14F-4D97-AF65-F5344CB8AC3E}">
        <p14:creationId xmlns:p14="http://schemas.microsoft.com/office/powerpoint/2010/main" val="236542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07FF41B-AA41-448A-B5EE-597060872934}"/>
              </a:ext>
            </a:extLst>
          </p:cNvPr>
          <p:cNvSpPr>
            <a:spLocks noGrp="1"/>
          </p:cNvSpPr>
          <p:nvPr>
            <p:ph type="body" sz="quarter" idx="11"/>
          </p:nvPr>
        </p:nvSpPr>
        <p:spPr/>
        <p:txBody>
          <a:bodyPr/>
          <a:lstStyle/>
          <a:p>
            <a:endParaRPr lang="en-US"/>
          </a:p>
        </p:txBody>
      </p:sp>
      <p:sp>
        <p:nvSpPr>
          <p:cNvPr id="5" name="TextBox 4">
            <a:extLst>
              <a:ext uri="{FF2B5EF4-FFF2-40B4-BE49-F238E27FC236}">
                <a16:creationId xmlns:a16="http://schemas.microsoft.com/office/drawing/2014/main" id="{19D8E72C-2D69-4751-A5B8-7BA758B7F1E0}"/>
              </a:ext>
            </a:extLst>
          </p:cNvPr>
          <p:cNvSpPr txBox="1"/>
          <p:nvPr/>
        </p:nvSpPr>
        <p:spPr>
          <a:xfrm>
            <a:off x="831631" y="1648870"/>
            <a:ext cx="10528738" cy="5386090"/>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At the start of the COVID-19 pandemic in March 2020, access to healthcare services including HIV testing, prevention, and care services was reduced or was temporarily suspended.</a:t>
            </a:r>
          </a:p>
          <a:p>
            <a:endParaRPr lang="en-US" sz="2400" dirty="0">
              <a:latin typeface="Segoe UI" panose="020B0502040204020203" pitchFamily="34" charset="0"/>
              <a:cs typeface="Segoe UI" panose="020B0502040204020203" pitchFamily="34" charset="0"/>
            </a:endParaRPr>
          </a:p>
          <a:p>
            <a:pPr marL="457200"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The proportion of PLWH with at least one care lab (CD4 or VL) decreased slightly from 71% in 2019 to 69%  in 2020 and the percent with two or more care labs decreased from 55% in 2019 to 48% in 2020. The percent achieving viral suppression remained stable at 59%.</a:t>
            </a:r>
          </a:p>
          <a:p>
            <a:pPr marL="457200" indent="-457200">
              <a:buFont typeface="Arial" panose="020B0604020202020204" pitchFamily="34" charset="0"/>
              <a:buChar char="•"/>
            </a:pPr>
            <a:endParaRPr lang="en-US" sz="2400" dirty="0">
              <a:latin typeface="Segoe UI" panose="020B0502040204020203" pitchFamily="34" charset="0"/>
              <a:cs typeface="Segoe UI" panose="020B0502040204020203" pitchFamily="34" charset="0"/>
            </a:endParaRPr>
          </a:p>
          <a:p>
            <a:pPr marL="457200"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Alternatives to in-person care such as telehealth were available to many people who were able to continue to access HIV care without routine laboratory testing. 2020 care continuum data should be interpreted with caution because of missing care lab information. </a:t>
            </a:r>
          </a:p>
          <a:p>
            <a:pPr marL="457200" indent="-457200">
              <a:buFont typeface="Arial" panose="020B0604020202020204" pitchFamily="34" charset="0"/>
              <a:buChar char="•"/>
            </a:pPr>
            <a:endParaRPr lang="en-US" sz="3200" dirty="0"/>
          </a:p>
        </p:txBody>
      </p:sp>
      <p:sp>
        <p:nvSpPr>
          <p:cNvPr id="8" name="Title 1">
            <a:extLst>
              <a:ext uri="{FF2B5EF4-FFF2-40B4-BE49-F238E27FC236}">
                <a16:creationId xmlns:a16="http://schemas.microsoft.com/office/drawing/2014/main" id="{D9897530-E3BC-4F2F-9CE1-353EE83044A7}"/>
              </a:ext>
            </a:extLst>
          </p:cNvPr>
          <p:cNvSpPr>
            <a:spLocks noGrp="1"/>
          </p:cNvSpPr>
          <p:nvPr>
            <p:ph type="title"/>
          </p:nvPr>
        </p:nvSpPr>
        <p:spPr>
          <a:xfrm>
            <a:off x="831631" y="376249"/>
            <a:ext cx="10515599" cy="849337"/>
          </a:xfrm>
        </p:spPr>
        <p:txBody>
          <a:bodyPr>
            <a:noAutofit/>
          </a:bodyPr>
          <a:lstStyle/>
          <a:p>
            <a:r>
              <a:rPr lang="en-US" sz="3600" dirty="0"/>
              <a:t>Interpreting HIV Surveillance Data During the</a:t>
            </a:r>
            <a:br>
              <a:rPr lang="en-US" sz="3600" dirty="0"/>
            </a:br>
            <a:r>
              <a:rPr lang="en-US" sz="3600" dirty="0"/>
              <a:t>COVID-19 Pandemic</a:t>
            </a:r>
          </a:p>
        </p:txBody>
      </p:sp>
    </p:spTree>
    <p:extLst>
      <p:ext uri="{BB962C8B-B14F-4D97-AF65-F5344CB8AC3E}">
        <p14:creationId xmlns:p14="http://schemas.microsoft.com/office/powerpoint/2010/main" val="1842032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0"/>
          </p:nvPr>
        </p:nvGraphicFramePr>
        <p:xfrm>
          <a:off x="838200" y="1784350"/>
          <a:ext cx="10515600" cy="443706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838201" y="5463914"/>
            <a:ext cx="10515598" cy="769441"/>
          </a:xfrm>
          <a:prstGeom prst="rect">
            <a:avLst/>
          </a:prstGeom>
        </p:spPr>
        <p:txBody>
          <a:bodyPr wrap="square">
            <a:spAutoFit/>
          </a:bodyPr>
          <a:lstStyle/>
          <a:p>
            <a:r>
              <a:rPr lang="en-US" sz="1100" dirty="0">
                <a:latin typeface="Segoe UI" panose="020B0502040204020203" pitchFamily="34" charset="0"/>
                <a:cs typeface="Segoe UI" panose="020B0502040204020203" pitchFamily="34" charset="0"/>
              </a:rPr>
              <a:t>Adults and adolescents &gt;= age 13, diagnosed by 12/31/2019, living as of 12/31/2020, with a current address in Georgia</a:t>
            </a:r>
          </a:p>
          <a:p>
            <a:r>
              <a:rPr lang="en-US" sz="1100" dirty="0">
                <a:latin typeface="Segoe UI" panose="020B0502040204020203" pitchFamily="34" charset="0"/>
                <a:cs typeface="Segoe UI" panose="020B0502040204020203" pitchFamily="34" charset="0"/>
              </a:rPr>
              <a:t>Any care &gt;= 1 CD4 or VL in 2020</a:t>
            </a:r>
          </a:p>
          <a:p>
            <a:r>
              <a:rPr lang="en-US" sz="1100" dirty="0">
                <a:latin typeface="Segoe UI" panose="020B0502040204020203" pitchFamily="34" charset="0"/>
                <a:cs typeface="Segoe UI" panose="020B0502040204020203" pitchFamily="34" charset="0"/>
              </a:rPr>
              <a:t>Retained in care &gt;= 2 CD4 or VL at least 3 months apart in 2020</a:t>
            </a:r>
          </a:p>
          <a:p>
            <a:r>
              <a:rPr lang="en-US" sz="1100" dirty="0">
                <a:latin typeface="Segoe UI" panose="020B0502040204020203" pitchFamily="34" charset="0"/>
                <a:cs typeface="Segoe UI" panose="020B0502040204020203" pitchFamily="34" charset="0"/>
              </a:rPr>
              <a:t>Viral suppression (VS) = VL&lt;200 copies/ml on most recent viral load in 2020</a:t>
            </a:r>
          </a:p>
        </p:txBody>
      </p:sp>
      <p:sp>
        <p:nvSpPr>
          <p:cNvPr id="5" name="TextBox 4"/>
          <p:cNvSpPr txBox="1"/>
          <p:nvPr/>
        </p:nvSpPr>
        <p:spPr>
          <a:xfrm>
            <a:off x="862012" y="4294759"/>
            <a:ext cx="10515600" cy="646331"/>
          </a:xfrm>
          <a:prstGeom prst="rect">
            <a:avLst/>
          </a:prstGeom>
          <a:noFill/>
        </p:spPr>
        <p:txBody>
          <a:bodyPr wrap="square" rtlCol="0">
            <a:spAutoFit/>
          </a:bodyPr>
          <a:lstStyle/>
          <a:p>
            <a:pPr algn="ctr"/>
            <a:r>
              <a:rPr lang="en-US" dirty="0"/>
              <a:t>N=58,054 </a:t>
            </a:r>
          </a:p>
          <a:p>
            <a:endParaRPr lang="en-US" dirty="0"/>
          </a:p>
        </p:txBody>
      </p:sp>
      <p:sp>
        <p:nvSpPr>
          <p:cNvPr id="9" name="Title 1">
            <a:extLst>
              <a:ext uri="{FF2B5EF4-FFF2-40B4-BE49-F238E27FC236}">
                <a16:creationId xmlns:a16="http://schemas.microsoft.com/office/drawing/2014/main" id="{0B681B0F-FA62-4A30-A12E-45FDEADEB9B6}"/>
              </a:ext>
            </a:extLst>
          </p:cNvPr>
          <p:cNvSpPr txBox="1">
            <a:spLocks/>
          </p:cNvSpPr>
          <p:nvPr/>
        </p:nvSpPr>
        <p:spPr>
          <a:xfrm>
            <a:off x="838200" y="364343"/>
            <a:ext cx="10515599" cy="849337"/>
          </a:xfrm>
          <a:prstGeom prst="rect">
            <a:avLst/>
          </a:prstGeom>
        </p:spPr>
        <p:txBody>
          <a:bodyPr>
            <a:noAutofit/>
          </a:bodyPr>
          <a:lstStyle>
            <a:lvl1pPr algn="l" defTabSz="685800" rtl="0" eaLnBrk="1" latinLnBrk="0" hangingPunct="1">
              <a:lnSpc>
                <a:spcPct val="90000"/>
              </a:lnSpc>
              <a:spcBef>
                <a:spcPct val="0"/>
              </a:spcBef>
              <a:buNone/>
              <a:defRPr sz="3000" kern="1200" baseline="0">
                <a:solidFill>
                  <a:schemeClr val="tx1">
                    <a:lumMod val="75000"/>
                    <a:lumOff val="25000"/>
                  </a:schemeClr>
                </a:solidFill>
                <a:latin typeface="Segoe UI" panose="020B0502040204020203" pitchFamily="34" charset="0"/>
                <a:ea typeface="+mj-ea"/>
                <a:cs typeface="Segoe UI" panose="020B0502040204020203" pitchFamily="34" charset="0"/>
              </a:defRPr>
            </a:lvl1pPr>
          </a:lstStyle>
          <a:p>
            <a:r>
              <a:rPr lang="en-US" sz="3600" dirty="0"/>
              <a:t>Adults and Adolescents Living with Diagnosed HIV, Georgia, 2020</a:t>
            </a:r>
            <a:br>
              <a:rPr lang="en-US" sz="2800" b="1" dirty="0">
                <a:latin typeface="Calibri" panose="020F0502020204030204" pitchFamily="34" charset="0"/>
                <a:cs typeface="Calibri" panose="020F0502020204030204" pitchFamily="34" charset="0"/>
              </a:rPr>
            </a:br>
            <a:endParaRPr lang="en-US" sz="2800" dirty="0"/>
          </a:p>
        </p:txBody>
      </p:sp>
      <p:pic>
        <p:nvPicPr>
          <p:cNvPr id="2" name="Picture 1">
            <a:extLst>
              <a:ext uri="{FF2B5EF4-FFF2-40B4-BE49-F238E27FC236}">
                <a16:creationId xmlns:a16="http://schemas.microsoft.com/office/drawing/2014/main" id="{80A1D38A-19FF-4C49-BAD3-745F3569E655}"/>
              </a:ext>
            </a:extLst>
          </p:cNvPr>
          <p:cNvPicPr>
            <a:picLocks noChangeAspect="1"/>
          </p:cNvPicPr>
          <p:nvPr/>
        </p:nvPicPr>
        <p:blipFill>
          <a:blip r:embed="rId4"/>
          <a:stretch>
            <a:fillRect/>
          </a:stretch>
        </p:blipFill>
        <p:spPr>
          <a:xfrm>
            <a:off x="662836" y="1492347"/>
            <a:ext cx="10516511" cy="4072481"/>
          </a:xfrm>
          <a:prstGeom prst="rect">
            <a:avLst/>
          </a:prstGeom>
        </p:spPr>
      </p:pic>
    </p:spTree>
    <p:extLst>
      <p:ext uri="{BB962C8B-B14F-4D97-AF65-F5344CB8AC3E}">
        <p14:creationId xmlns:p14="http://schemas.microsoft.com/office/powerpoint/2010/main" val="1930745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0"/>
          </p:nvPr>
        </p:nvGraphicFramePr>
        <p:xfrm>
          <a:off x="838200" y="1784350"/>
          <a:ext cx="10515600" cy="4437063"/>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a:extLst>
              <a:ext uri="{FF2B5EF4-FFF2-40B4-BE49-F238E27FC236}">
                <a16:creationId xmlns:a16="http://schemas.microsoft.com/office/drawing/2014/main" id="{392E8B6B-594D-4590-AA2A-3210EF7B8815}"/>
              </a:ext>
            </a:extLst>
          </p:cNvPr>
          <p:cNvSpPr txBox="1">
            <a:spLocks/>
          </p:cNvSpPr>
          <p:nvPr/>
        </p:nvSpPr>
        <p:spPr>
          <a:xfrm>
            <a:off x="838199" y="384271"/>
            <a:ext cx="10515599" cy="849337"/>
          </a:xfrm>
          <a:prstGeom prst="rect">
            <a:avLst/>
          </a:prstGeom>
        </p:spPr>
        <p:txBody>
          <a:bodyPr>
            <a:noAutofit/>
          </a:bodyPr>
          <a:lstStyle>
            <a:lvl1pPr algn="l" defTabSz="685800" rtl="0" eaLnBrk="1" latinLnBrk="0" hangingPunct="1">
              <a:lnSpc>
                <a:spcPct val="90000"/>
              </a:lnSpc>
              <a:spcBef>
                <a:spcPct val="0"/>
              </a:spcBef>
              <a:buNone/>
              <a:defRPr sz="3000" kern="1200" baseline="0">
                <a:solidFill>
                  <a:schemeClr val="tx1">
                    <a:lumMod val="75000"/>
                    <a:lumOff val="25000"/>
                  </a:schemeClr>
                </a:solidFill>
                <a:latin typeface="Segoe UI" panose="020B0502040204020203" pitchFamily="34" charset="0"/>
                <a:ea typeface="+mj-ea"/>
                <a:cs typeface="Segoe UI" panose="020B0502040204020203" pitchFamily="34" charset="0"/>
              </a:defRPr>
            </a:lvl1pPr>
          </a:lstStyle>
          <a:p>
            <a:r>
              <a:rPr lang="en-US" sz="3600" dirty="0"/>
              <a:t>Adults and Adolescents Living with Diagnosed HIV, </a:t>
            </a:r>
          </a:p>
          <a:p>
            <a:r>
              <a:rPr lang="en-US" sz="3600" dirty="0"/>
              <a:t>by Gender, Georgia, 2020</a:t>
            </a:r>
            <a:br>
              <a:rPr lang="en-US" sz="2800" b="1" dirty="0">
                <a:latin typeface="Calibri" panose="020F0502020204030204" pitchFamily="34" charset="0"/>
                <a:cs typeface="Calibri" panose="020F0502020204030204" pitchFamily="34" charset="0"/>
              </a:rPr>
            </a:br>
            <a:endParaRPr lang="en-US" sz="2800" dirty="0"/>
          </a:p>
        </p:txBody>
      </p:sp>
      <p:sp>
        <p:nvSpPr>
          <p:cNvPr id="11" name="Rectangle 10">
            <a:extLst>
              <a:ext uri="{FF2B5EF4-FFF2-40B4-BE49-F238E27FC236}">
                <a16:creationId xmlns:a16="http://schemas.microsoft.com/office/drawing/2014/main" id="{27662D4F-27C9-4EDF-AB51-6EC1C19CD006}"/>
              </a:ext>
            </a:extLst>
          </p:cNvPr>
          <p:cNvSpPr/>
          <p:nvPr/>
        </p:nvSpPr>
        <p:spPr>
          <a:xfrm>
            <a:off x="838201" y="5463914"/>
            <a:ext cx="10515598" cy="769441"/>
          </a:xfrm>
          <a:prstGeom prst="rect">
            <a:avLst/>
          </a:prstGeom>
        </p:spPr>
        <p:txBody>
          <a:bodyPr wrap="square">
            <a:spAutoFit/>
          </a:bodyPr>
          <a:lstStyle/>
          <a:p>
            <a:r>
              <a:rPr lang="en-US" sz="1100" dirty="0">
                <a:latin typeface="Segoe UI" panose="020B0502040204020203" pitchFamily="34" charset="0"/>
                <a:cs typeface="Segoe UI" panose="020B0502040204020203" pitchFamily="34" charset="0"/>
              </a:rPr>
              <a:t>Adults and adolescents &gt;= age 13, diagnosed by 12/31/2019, living as of 12/31/2020, with a current address in Georgia</a:t>
            </a:r>
          </a:p>
          <a:p>
            <a:r>
              <a:rPr lang="en-US" sz="1100" dirty="0">
                <a:latin typeface="Segoe UI" panose="020B0502040204020203" pitchFamily="34" charset="0"/>
                <a:cs typeface="Segoe UI" panose="020B0502040204020203" pitchFamily="34" charset="0"/>
              </a:rPr>
              <a:t>Any care &gt;= 1 CD4 or VL in 2020</a:t>
            </a:r>
          </a:p>
          <a:p>
            <a:r>
              <a:rPr lang="en-US" sz="1100" dirty="0">
                <a:latin typeface="Segoe UI" panose="020B0502040204020203" pitchFamily="34" charset="0"/>
                <a:cs typeface="Segoe UI" panose="020B0502040204020203" pitchFamily="34" charset="0"/>
              </a:rPr>
              <a:t>Retained in care &gt;= 2 CD4 or VL at least 3 months apart in 2020</a:t>
            </a:r>
          </a:p>
          <a:p>
            <a:r>
              <a:rPr lang="en-US" sz="1100" dirty="0">
                <a:latin typeface="Segoe UI" panose="020B0502040204020203" pitchFamily="34" charset="0"/>
                <a:cs typeface="Segoe UI" panose="020B0502040204020203" pitchFamily="34" charset="0"/>
              </a:rPr>
              <a:t>Viral suppression (VS) = VL&lt;200 copies/ml on most recent viral load in 2020</a:t>
            </a:r>
          </a:p>
        </p:txBody>
      </p:sp>
      <p:pic>
        <p:nvPicPr>
          <p:cNvPr id="2" name="Picture 1">
            <a:extLst>
              <a:ext uri="{FF2B5EF4-FFF2-40B4-BE49-F238E27FC236}">
                <a16:creationId xmlns:a16="http://schemas.microsoft.com/office/drawing/2014/main" id="{CE8C3889-D302-4DED-B3D7-D4966C702D4B}"/>
              </a:ext>
            </a:extLst>
          </p:cNvPr>
          <p:cNvPicPr>
            <a:picLocks noChangeAspect="1"/>
          </p:cNvPicPr>
          <p:nvPr/>
        </p:nvPicPr>
        <p:blipFill>
          <a:blip r:embed="rId4"/>
          <a:stretch>
            <a:fillRect/>
          </a:stretch>
        </p:blipFill>
        <p:spPr>
          <a:xfrm>
            <a:off x="838199" y="1390556"/>
            <a:ext cx="10388484" cy="4413887"/>
          </a:xfrm>
          <a:prstGeom prst="rect">
            <a:avLst/>
          </a:prstGeom>
        </p:spPr>
      </p:pic>
    </p:spTree>
    <p:extLst>
      <p:ext uri="{BB962C8B-B14F-4D97-AF65-F5344CB8AC3E}">
        <p14:creationId xmlns:p14="http://schemas.microsoft.com/office/powerpoint/2010/main" val="4221746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0DC00FA-EF03-45AF-BA55-9A8C69FBE781}"/>
              </a:ext>
            </a:extLst>
          </p:cNvPr>
          <p:cNvSpPr txBox="1">
            <a:spLocks/>
          </p:cNvSpPr>
          <p:nvPr/>
        </p:nvSpPr>
        <p:spPr>
          <a:xfrm>
            <a:off x="838200" y="341143"/>
            <a:ext cx="10515599" cy="849337"/>
          </a:xfrm>
          <a:prstGeom prst="rect">
            <a:avLst/>
          </a:prstGeom>
        </p:spPr>
        <p:txBody>
          <a:bodyPr>
            <a:noAutofit/>
          </a:bodyPr>
          <a:lstStyle>
            <a:lvl1pPr algn="l" defTabSz="685800" rtl="0" eaLnBrk="1" latinLnBrk="0" hangingPunct="1">
              <a:lnSpc>
                <a:spcPct val="90000"/>
              </a:lnSpc>
              <a:spcBef>
                <a:spcPct val="0"/>
              </a:spcBef>
              <a:buNone/>
              <a:defRPr sz="3000" kern="1200" baseline="0">
                <a:solidFill>
                  <a:schemeClr val="tx1">
                    <a:lumMod val="75000"/>
                    <a:lumOff val="25000"/>
                  </a:schemeClr>
                </a:solidFill>
                <a:latin typeface="Segoe UI" panose="020B0502040204020203" pitchFamily="34" charset="0"/>
                <a:ea typeface="+mj-ea"/>
                <a:cs typeface="Segoe UI" panose="020B0502040204020203" pitchFamily="34" charset="0"/>
              </a:defRPr>
            </a:lvl1pPr>
          </a:lstStyle>
          <a:p>
            <a:r>
              <a:rPr lang="en-US" sz="3600" dirty="0"/>
              <a:t>Adults and Adolescents Living with Diagnosed HIV, </a:t>
            </a:r>
          </a:p>
          <a:p>
            <a:r>
              <a:rPr lang="en-US" sz="3600" dirty="0"/>
              <a:t>by Current Age (in Years), Georgia, 2020</a:t>
            </a:r>
            <a:br>
              <a:rPr lang="en-US" sz="2800" b="1" dirty="0">
                <a:latin typeface="Calibri" panose="020F0502020204030204" pitchFamily="34" charset="0"/>
                <a:cs typeface="Calibri" panose="020F0502020204030204" pitchFamily="34" charset="0"/>
              </a:rPr>
            </a:br>
            <a:endParaRPr lang="en-US" sz="2800" dirty="0"/>
          </a:p>
        </p:txBody>
      </p:sp>
      <p:sp>
        <p:nvSpPr>
          <p:cNvPr id="7" name="Rectangle 6">
            <a:extLst>
              <a:ext uri="{FF2B5EF4-FFF2-40B4-BE49-F238E27FC236}">
                <a16:creationId xmlns:a16="http://schemas.microsoft.com/office/drawing/2014/main" id="{822904E0-950A-4CD2-9BEF-4F65C0D05687}"/>
              </a:ext>
            </a:extLst>
          </p:cNvPr>
          <p:cNvSpPr/>
          <p:nvPr/>
        </p:nvSpPr>
        <p:spPr>
          <a:xfrm>
            <a:off x="838201" y="5463914"/>
            <a:ext cx="10515598" cy="769441"/>
          </a:xfrm>
          <a:prstGeom prst="rect">
            <a:avLst/>
          </a:prstGeom>
        </p:spPr>
        <p:txBody>
          <a:bodyPr wrap="square">
            <a:spAutoFit/>
          </a:bodyPr>
          <a:lstStyle/>
          <a:p>
            <a:r>
              <a:rPr lang="en-US" sz="1100" dirty="0">
                <a:latin typeface="Segoe UI" panose="020B0502040204020203" pitchFamily="34" charset="0"/>
                <a:cs typeface="Segoe UI" panose="020B0502040204020203" pitchFamily="34" charset="0"/>
              </a:rPr>
              <a:t>Adults and adolescents &gt;= age 13, diagnosed by 12/31/2019, living as of 12/31/2020, with a current address in Georgia</a:t>
            </a:r>
          </a:p>
          <a:p>
            <a:r>
              <a:rPr lang="en-US" sz="1100" dirty="0">
                <a:latin typeface="Segoe UI" panose="020B0502040204020203" pitchFamily="34" charset="0"/>
                <a:cs typeface="Segoe UI" panose="020B0502040204020203" pitchFamily="34" charset="0"/>
              </a:rPr>
              <a:t>Any care &gt;= 1 CD4 or VL in 2020</a:t>
            </a:r>
          </a:p>
          <a:p>
            <a:r>
              <a:rPr lang="en-US" sz="1100" dirty="0">
                <a:latin typeface="Segoe UI" panose="020B0502040204020203" pitchFamily="34" charset="0"/>
                <a:cs typeface="Segoe UI" panose="020B0502040204020203" pitchFamily="34" charset="0"/>
              </a:rPr>
              <a:t>Retained in care &gt;= 2 CD4 or VL at least 3 months apart in 2020</a:t>
            </a:r>
          </a:p>
          <a:p>
            <a:r>
              <a:rPr lang="en-US" sz="1100" dirty="0">
                <a:latin typeface="Segoe UI" panose="020B0502040204020203" pitchFamily="34" charset="0"/>
                <a:cs typeface="Segoe UI" panose="020B0502040204020203" pitchFamily="34" charset="0"/>
              </a:rPr>
              <a:t>Viral suppression (VS) = VL&lt;200 copies/ml on most recent viral load in 2020</a:t>
            </a:r>
          </a:p>
        </p:txBody>
      </p:sp>
      <p:pic>
        <p:nvPicPr>
          <p:cNvPr id="2" name="Picture 1">
            <a:extLst>
              <a:ext uri="{FF2B5EF4-FFF2-40B4-BE49-F238E27FC236}">
                <a16:creationId xmlns:a16="http://schemas.microsoft.com/office/drawing/2014/main" id="{CC0D16E4-65B2-43D8-BD02-74E3814B1C05}"/>
              </a:ext>
            </a:extLst>
          </p:cNvPr>
          <p:cNvPicPr>
            <a:picLocks noChangeAspect="1"/>
          </p:cNvPicPr>
          <p:nvPr/>
        </p:nvPicPr>
        <p:blipFill>
          <a:blip r:embed="rId3"/>
          <a:stretch>
            <a:fillRect/>
          </a:stretch>
        </p:blipFill>
        <p:spPr>
          <a:xfrm>
            <a:off x="692889" y="1385033"/>
            <a:ext cx="10516511" cy="4011516"/>
          </a:xfrm>
          <a:prstGeom prst="rect">
            <a:avLst/>
          </a:prstGeom>
        </p:spPr>
      </p:pic>
    </p:spTree>
    <p:extLst>
      <p:ext uri="{BB962C8B-B14F-4D97-AF65-F5344CB8AC3E}">
        <p14:creationId xmlns:p14="http://schemas.microsoft.com/office/powerpoint/2010/main" val="2626821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687E53-DB62-4EDD-8B89-EF4223C79FC6}"/>
              </a:ext>
            </a:extLst>
          </p:cNvPr>
          <p:cNvSpPr txBox="1">
            <a:spLocks/>
          </p:cNvSpPr>
          <p:nvPr/>
        </p:nvSpPr>
        <p:spPr>
          <a:xfrm>
            <a:off x="838200" y="374120"/>
            <a:ext cx="10515599" cy="849337"/>
          </a:xfrm>
          <a:prstGeom prst="rect">
            <a:avLst/>
          </a:prstGeom>
        </p:spPr>
        <p:txBody>
          <a:bodyPr>
            <a:noAutofit/>
          </a:bodyPr>
          <a:lstStyle>
            <a:lvl1pPr algn="l" defTabSz="685800" rtl="0" eaLnBrk="1" latinLnBrk="0" hangingPunct="1">
              <a:lnSpc>
                <a:spcPct val="90000"/>
              </a:lnSpc>
              <a:spcBef>
                <a:spcPct val="0"/>
              </a:spcBef>
              <a:buNone/>
              <a:defRPr sz="3000" kern="1200" baseline="0">
                <a:solidFill>
                  <a:schemeClr val="tx1">
                    <a:lumMod val="75000"/>
                    <a:lumOff val="25000"/>
                  </a:schemeClr>
                </a:solidFill>
                <a:latin typeface="Segoe UI" panose="020B0502040204020203" pitchFamily="34" charset="0"/>
                <a:ea typeface="+mj-ea"/>
                <a:cs typeface="Segoe UI" panose="020B0502040204020203" pitchFamily="34" charset="0"/>
              </a:defRPr>
            </a:lvl1pPr>
          </a:lstStyle>
          <a:p>
            <a:r>
              <a:rPr lang="en-US" sz="3600" dirty="0"/>
              <a:t>Adults and Adolescents Living with Diagnosed HIV, </a:t>
            </a:r>
          </a:p>
          <a:p>
            <a:r>
              <a:rPr lang="en-US" sz="3600" dirty="0"/>
              <a:t>by Race/Ethnicity, Georgia, 2020</a:t>
            </a:r>
            <a:br>
              <a:rPr lang="en-US" sz="3600" dirty="0"/>
            </a:br>
            <a:endParaRPr lang="en-US" sz="3600" dirty="0"/>
          </a:p>
        </p:txBody>
      </p:sp>
      <p:sp>
        <p:nvSpPr>
          <p:cNvPr id="6" name="Rectangle 5">
            <a:extLst>
              <a:ext uri="{FF2B5EF4-FFF2-40B4-BE49-F238E27FC236}">
                <a16:creationId xmlns:a16="http://schemas.microsoft.com/office/drawing/2014/main" id="{E3F47E4C-FD1D-4294-BAF7-77109A2FA1A4}"/>
              </a:ext>
            </a:extLst>
          </p:cNvPr>
          <p:cNvSpPr/>
          <p:nvPr/>
        </p:nvSpPr>
        <p:spPr>
          <a:xfrm>
            <a:off x="838201" y="5463914"/>
            <a:ext cx="10515598" cy="769441"/>
          </a:xfrm>
          <a:prstGeom prst="rect">
            <a:avLst/>
          </a:prstGeom>
        </p:spPr>
        <p:txBody>
          <a:bodyPr wrap="square">
            <a:spAutoFit/>
          </a:bodyPr>
          <a:lstStyle/>
          <a:p>
            <a:r>
              <a:rPr lang="en-US" sz="1100" dirty="0">
                <a:latin typeface="Segoe UI" panose="020B0502040204020203" pitchFamily="34" charset="0"/>
                <a:cs typeface="Segoe UI" panose="020B0502040204020203" pitchFamily="34" charset="0"/>
              </a:rPr>
              <a:t>Adults and adolescents &gt;= age 13, diagnosed by 12/31/2019, living as of 12/31/2020, with a current address in Georgia</a:t>
            </a:r>
          </a:p>
          <a:p>
            <a:r>
              <a:rPr lang="en-US" sz="1100" dirty="0">
                <a:latin typeface="Segoe UI" panose="020B0502040204020203" pitchFamily="34" charset="0"/>
                <a:cs typeface="Segoe UI" panose="020B0502040204020203" pitchFamily="34" charset="0"/>
              </a:rPr>
              <a:t>Any care &gt;= 1 CD4 or VL in 2020</a:t>
            </a:r>
          </a:p>
          <a:p>
            <a:r>
              <a:rPr lang="en-US" sz="1100" dirty="0">
                <a:latin typeface="Segoe UI" panose="020B0502040204020203" pitchFamily="34" charset="0"/>
                <a:cs typeface="Segoe UI" panose="020B0502040204020203" pitchFamily="34" charset="0"/>
              </a:rPr>
              <a:t>Retained in care &gt;= 2 CD4 or VL at least 3 months apart in 2020</a:t>
            </a:r>
          </a:p>
          <a:p>
            <a:r>
              <a:rPr lang="en-US" sz="1100" dirty="0">
                <a:latin typeface="Segoe UI" panose="020B0502040204020203" pitchFamily="34" charset="0"/>
                <a:cs typeface="Segoe UI" panose="020B0502040204020203" pitchFamily="34" charset="0"/>
              </a:rPr>
              <a:t>Viral suppression (VS) = VL&lt;200 copies/ml on most recent viral load in 2020</a:t>
            </a:r>
          </a:p>
        </p:txBody>
      </p:sp>
      <p:pic>
        <p:nvPicPr>
          <p:cNvPr id="2" name="Picture 1">
            <a:extLst>
              <a:ext uri="{FF2B5EF4-FFF2-40B4-BE49-F238E27FC236}">
                <a16:creationId xmlns:a16="http://schemas.microsoft.com/office/drawing/2014/main" id="{62A8B1B0-797E-41D1-A4DA-74643F002A87}"/>
              </a:ext>
            </a:extLst>
          </p:cNvPr>
          <p:cNvPicPr>
            <a:picLocks noChangeAspect="1"/>
          </p:cNvPicPr>
          <p:nvPr/>
        </p:nvPicPr>
        <p:blipFill>
          <a:blip r:embed="rId3"/>
          <a:stretch>
            <a:fillRect/>
          </a:stretch>
        </p:blipFill>
        <p:spPr>
          <a:xfrm>
            <a:off x="599786" y="1440205"/>
            <a:ext cx="10516511" cy="4023709"/>
          </a:xfrm>
          <a:prstGeom prst="rect">
            <a:avLst/>
          </a:prstGeom>
        </p:spPr>
      </p:pic>
    </p:spTree>
    <p:extLst>
      <p:ext uri="{BB962C8B-B14F-4D97-AF65-F5344CB8AC3E}">
        <p14:creationId xmlns:p14="http://schemas.microsoft.com/office/powerpoint/2010/main" val="3390679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687E53-DB62-4EDD-8B89-EF4223C79FC6}"/>
              </a:ext>
            </a:extLst>
          </p:cNvPr>
          <p:cNvSpPr txBox="1">
            <a:spLocks/>
          </p:cNvSpPr>
          <p:nvPr/>
        </p:nvSpPr>
        <p:spPr>
          <a:xfrm>
            <a:off x="837288" y="331415"/>
            <a:ext cx="10515599" cy="849337"/>
          </a:xfrm>
          <a:prstGeom prst="rect">
            <a:avLst/>
          </a:prstGeom>
        </p:spPr>
        <p:txBody>
          <a:bodyPr>
            <a:noAutofit/>
          </a:bodyPr>
          <a:lstStyle>
            <a:lvl1pPr algn="l" defTabSz="685800" rtl="0" eaLnBrk="1" latinLnBrk="0" hangingPunct="1">
              <a:lnSpc>
                <a:spcPct val="90000"/>
              </a:lnSpc>
              <a:spcBef>
                <a:spcPct val="0"/>
              </a:spcBef>
              <a:buNone/>
              <a:defRPr sz="3000" kern="1200" baseline="0">
                <a:solidFill>
                  <a:schemeClr val="tx1">
                    <a:lumMod val="75000"/>
                    <a:lumOff val="25000"/>
                  </a:schemeClr>
                </a:solidFill>
                <a:latin typeface="Segoe UI" panose="020B0502040204020203" pitchFamily="34" charset="0"/>
                <a:ea typeface="+mj-ea"/>
                <a:cs typeface="Segoe UI" panose="020B0502040204020203" pitchFamily="34" charset="0"/>
              </a:defRPr>
            </a:lvl1pPr>
          </a:lstStyle>
          <a:p>
            <a:r>
              <a:rPr lang="en-US" sz="3600" dirty="0"/>
              <a:t>Adults and Adolescents Living with Diagnosed HIV, </a:t>
            </a:r>
          </a:p>
          <a:p>
            <a:r>
              <a:rPr lang="en-US" sz="3600" dirty="0"/>
              <a:t>by Race/Ethnicity, Georgia, 2020</a:t>
            </a:r>
            <a:br>
              <a:rPr lang="en-US" sz="2800" b="1" dirty="0">
                <a:latin typeface="Calibri" panose="020F0502020204030204" pitchFamily="34" charset="0"/>
                <a:cs typeface="Calibri" panose="020F0502020204030204" pitchFamily="34" charset="0"/>
              </a:rPr>
            </a:br>
            <a:endParaRPr lang="en-US" sz="2800" dirty="0"/>
          </a:p>
        </p:txBody>
      </p:sp>
      <p:sp>
        <p:nvSpPr>
          <p:cNvPr id="5" name="Rectangle 4">
            <a:extLst>
              <a:ext uri="{FF2B5EF4-FFF2-40B4-BE49-F238E27FC236}">
                <a16:creationId xmlns:a16="http://schemas.microsoft.com/office/drawing/2014/main" id="{D67CF014-01E3-438B-BF8F-0CB83D4ADFCE}"/>
              </a:ext>
            </a:extLst>
          </p:cNvPr>
          <p:cNvSpPr/>
          <p:nvPr/>
        </p:nvSpPr>
        <p:spPr>
          <a:xfrm>
            <a:off x="838201" y="5463914"/>
            <a:ext cx="10515598" cy="769441"/>
          </a:xfrm>
          <a:prstGeom prst="rect">
            <a:avLst/>
          </a:prstGeom>
        </p:spPr>
        <p:txBody>
          <a:bodyPr wrap="square">
            <a:spAutoFit/>
          </a:bodyPr>
          <a:lstStyle/>
          <a:p>
            <a:r>
              <a:rPr lang="en-US" sz="1100" dirty="0">
                <a:latin typeface="Segoe UI" panose="020B0502040204020203" pitchFamily="34" charset="0"/>
                <a:cs typeface="Segoe UI" panose="020B0502040204020203" pitchFamily="34" charset="0"/>
              </a:rPr>
              <a:t>Adults and adolescents &gt;= age 13, diagnosed by 12/31/2019, living as of 12/31/2020, with a current address in Georgia</a:t>
            </a:r>
          </a:p>
          <a:p>
            <a:r>
              <a:rPr lang="en-US" sz="1100" dirty="0">
                <a:latin typeface="Segoe UI" panose="020B0502040204020203" pitchFamily="34" charset="0"/>
                <a:cs typeface="Segoe UI" panose="020B0502040204020203" pitchFamily="34" charset="0"/>
              </a:rPr>
              <a:t>Any care &gt;= 1 CD4 or VL in 2020</a:t>
            </a:r>
          </a:p>
          <a:p>
            <a:r>
              <a:rPr lang="en-US" sz="1100" dirty="0">
                <a:latin typeface="Segoe UI" panose="020B0502040204020203" pitchFamily="34" charset="0"/>
                <a:cs typeface="Segoe UI" panose="020B0502040204020203" pitchFamily="34" charset="0"/>
              </a:rPr>
              <a:t>Retained in care &gt;= 2 CD4 or VL at least 3 months apart in 2020</a:t>
            </a:r>
          </a:p>
          <a:p>
            <a:r>
              <a:rPr lang="en-US" sz="1100" dirty="0">
                <a:latin typeface="Segoe UI" panose="020B0502040204020203" pitchFamily="34" charset="0"/>
                <a:cs typeface="Segoe UI" panose="020B0502040204020203" pitchFamily="34" charset="0"/>
              </a:rPr>
              <a:t>Viral suppression (VS) = VL&lt;200 copies/ml on most recent viral load in 2020</a:t>
            </a:r>
          </a:p>
        </p:txBody>
      </p:sp>
      <p:pic>
        <p:nvPicPr>
          <p:cNvPr id="2" name="Picture 1">
            <a:extLst>
              <a:ext uri="{FF2B5EF4-FFF2-40B4-BE49-F238E27FC236}">
                <a16:creationId xmlns:a16="http://schemas.microsoft.com/office/drawing/2014/main" id="{71764181-497F-4EEF-A244-E52ADD915E32}"/>
              </a:ext>
            </a:extLst>
          </p:cNvPr>
          <p:cNvPicPr>
            <a:picLocks noChangeAspect="1"/>
          </p:cNvPicPr>
          <p:nvPr/>
        </p:nvPicPr>
        <p:blipFill>
          <a:blip r:embed="rId3"/>
          <a:stretch>
            <a:fillRect/>
          </a:stretch>
        </p:blipFill>
        <p:spPr>
          <a:xfrm>
            <a:off x="837288" y="1440205"/>
            <a:ext cx="10516511" cy="4023709"/>
          </a:xfrm>
          <a:prstGeom prst="rect">
            <a:avLst/>
          </a:prstGeom>
        </p:spPr>
      </p:pic>
    </p:spTree>
    <p:extLst>
      <p:ext uri="{BB962C8B-B14F-4D97-AF65-F5344CB8AC3E}">
        <p14:creationId xmlns:p14="http://schemas.microsoft.com/office/powerpoint/2010/main" val="629344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37B978-CEB6-6B46-823A-263A92D0DEE3}"/>
              </a:ext>
            </a:extLst>
          </p:cNvPr>
          <p:cNvSpPr>
            <a:spLocks noGrp="1"/>
          </p:cNvSpPr>
          <p:nvPr>
            <p:ph sz="quarter" idx="10"/>
          </p:nvPr>
        </p:nvSpPr>
        <p:spPr/>
        <p:txBody>
          <a:bodyPr/>
          <a:lstStyle/>
          <a:p>
            <a:pPr marL="285750" indent="-285750">
              <a:buFont typeface="Arial" panose="020B0604020202020204" pitchFamily="34" charset="0"/>
              <a:buChar char="•"/>
            </a:pPr>
            <a:r>
              <a:rPr lang="en-US" dirty="0"/>
              <a:t>Multiple imputation was used to assign transmission category where missing</a:t>
            </a:r>
          </a:p>
          <a:p>
            <a:pPr marL="285750" indent="-285750">
              <a:buFont typeface="Arial"/>
              <a:buChar char="•"/>
            </a:pPr>
            <a:r>
              <a:rPr lang="en-US" dirty="0"/>
              <a:t>MSM = Male to male sexual contact</a:t>
            </a:r>
          </a:p>
          <a:p>
            <a:pPr marL="285750" indent="-285750">
              <a:buFont typeface="Arial"/>
              <a:buChar char="•"/>
            </a:pPr>
            <a:r>
              <a:rPr lang="en-US" dirty="0"/>
              <a:t>IDU = Injection drug use</a:t>
            </a:r>
          </a:p>
          <a:p>
            <a:pPr marL="285750" indent="-285750">
              <a:buFont typeface="Arial"/>
              <a:buChar char="•"/>
            </a:pPr>
            <a:r>
              <a:rPr lang="en-US" dirty="0"/>
              <a:t>MSM/IDU = Male to male sexual contact and injection drug use</a:t>
            </a:r>
          </a:p>
          <a:p>
            <a:pPr marL="285750" indent="-285750">
              <a:buFont typeface="Arial"/>
              <a:buChar char="•"/>
            </a:pPr>
            <a:r>
              <a:rPr lang="en-US" dirty="0"/>
              <a:t>HET = Heterosexual contact with a person known to have, or to be at high risk for, HIV infection</a:t>
            </a:r>
          </a:p>
        </p:txBody>
      </p:sp>
      <p:sp>
        <p:nvSpPr>
          <p:cNvPr id="4" name="Title 1">
            <a:extLst>
              <a:ext uri="{FF2B5EF4-FFF2-40B4-BE49-F238E27FC236}">
                <a16:creationId xmlns:a16="http://schemas.microsoft.com/office/drawing/2014/main" id="{805B1600-77F2-4DE5-9EE0-AFBA5B4C4616}"/>
              </a:ext>
            </a:extLst>
          </p:cNvPr>
          <p:cNvSpPr txBox="1">
            <a:spLocks/>
          </p:cNvSpPr>
          <p:nvPr/>
        </p:nvSpPr>
        <p:spPr>
          <a:xfrm>
            <a:off x="838200" y="535696"/>
            <a:ext cx="10515599" cy="849337"/>
          </a:xfrm>
          <a:prstGeom prst="rect">
            <a:avLst/>
          </a:prstGeom>
        </p:spPr>
        <p:txBody>
          <a:bodyPr>
            <a:noAutofit/>
          </a:bodyPr>
          <a:lstStyle>
            <a:lvl1pPr algn="l" defTabSz="685800" rtl="0" eaLnBrk="1" latinLnBrk="0" hangingPunct="1">
              <a:lnSpc>
                <a:spcPct val="90000"/>
              </a:lnSpc>
              <a:spcBef>
                <a:spcPct val="0"/>
              </a:spcBef>
              <a:buNone/>
              <a:defRPr sz="3000" kern="1200" baseline="0">
                <a:solidFill>
                  <a:schemeClr val="tx1">
                    <a:lumMod val="75000"/>
                    <a:lumOff val="25000"/>
                  </a:schemeClr>
                </a:solidFill>
                <a:latin typeface="Segoe UI" panose="020B0502040204020203" pitchFamily="34" charset="0"/>
                <a:ea typeface="+mj-ea"/>
                <a:cs typeface="Segoe UI" panose="020B0502040204020203" pitchFamily="34" charset="0"/>
              </a:defRPr>
            </a:lvl1pPr>
          </a:lstStyle>
          <a:p>
            <a:r>
              <a:rPr lang="en-US" sz="3600" dirty="0"/>
              <a:t>Transmission Category Definitions</a:t>
            </a:r>
            <a:br>
              <a:rPr lang="en-US" sz="2800" b="1" dirty="0">
                <a:latin typeface="Calibri" panose="020F0502020204030204" pitchFamily="34" charset="0"/>
                <a:cs typeface="Calibri" panose="020F0502020204030204" pitchFamily="34" charset="0"/>
              </a:rPr>
            </a:br>
            <a:endParaRPr lang="en-US" sz="2800" dirty="0"/>
          </a:p>
        </p:txBody>
      </p:sp>
    </p:spTree>
    <p:extLst>
      <p:ext uri="{BB962C8B-B14F-4D97-AF65-F5344CB8AC3E}">
        <p14:creationId xmlns:p14="http://schemas.microsoft.com/office/powerpoint/2010/main" val="1886933732"/>
      </p:ext>
    </p:extLst>
  </p:cSld>
  <p:clrMapOvr>
    <a:masterClrMapping/>
  </p:clrMapOvr>
</p:sld>
</file>

<file path=ppt/theme/theme1.xml><?xml version="1.0" encoding="utf-8"?>
<a:theme xmlns:a="http://schemas.openxmlformats.org/drawingml/2006/main" name="Final DPH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re continuum 2020 on template" id="{30916974-AD9B-4210-BA49-A48AECA6DD58}" vid="{D1D1642B-15F0-44E8-8CC1-FD7565EAF6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92931326109D44BF9FCCC968811C19" ma:contentTypeVersion="9" ma:contentTypeDescription="Create a new document." ma:contentTypeScope="" ma:versionID="0f5e50f75941e36638ba438b24e823c8">
  <xsd:schema xmlns:xsd="http://www.w3.org/2001/XMLSchema" xmlns:xs="http://www.w3.org/2001/XMLSchema" xmlns:p="http://schemas.microsoft.com/office/2006/metadata/properties" xmlns:ns2="1c0417ab-d2e7-45cd-8a5a-511ee909dc1a" xmlns:ns3="f2c7b61c-b728-4598-8815-1c9a9dd9b243" targetNamespace="http://schemas.microsoft.com/office/2006/metadata/properties" ma:root="true" ma:fieldsID="b8bbd593939919c1fb3e37db527e9489" ns2:_="" ns3:_="">
    <xsd:import namespace="1c0417ab-d2e7-45cd-8a5a-511ee909dc1a"/>
    <xsd:import namespace="f2c7b61c-b728-4598-8815-1c9a9dd9b24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0417ab-d2e7-45cd-8a5a-511ee909dc1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c7b61c-b728-4598-8815-1c9a9dd9b24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1c0417ab-d2e7-45cd-8a5a-511ee909dc1a">
      <UserInfo>
        <DisplayName>Smith, Jimmie</DisplayName>
        <AccountId>6417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79D0A4-E181-4A83-AD01-CAEFC1408E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0417ab-d2e7-45cd-8a5a-511ee909dc1a"/>
    <ds:schemaRef ds:uri="f2c7b61c-b728-4598-8815-1c9a9dd9b2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174DA3-DDEF-4265-9A68-40C710D471EA}">
  <ds:schemaRefs>
    <ds:schemaRef ds:uri="http://schemas.microsoft.com/office/2006/metadata/properties"/>
    <ds:schemaRef ds:uri="http://schemas.microsoft.com/office/infopath/2007/PartnerControls"/>
    <ds:schemaRef ds:uri="1c0417ab-d2e7-45cd-8a5a-511ee909dc1a"/>
  </ds:schemaRefs>
</ds:datastoreItem>
</file>

<file path=customXml/itemProps3.xml><?xml version="1.0" encoding="utf-8"?>
<ds:datastoreItem xmlns:ds="http://schemas.openxmlformats.org/officeDocument/2006/customXml" ds:itemID="{61B642EF-DBB6-49AF-B727-D4FA059910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Care continuum 2020 on corrected template</Template>
  <TotalTime>0</TotalTime>
  <Words>1986</Words>
  <Application>Microsoft Office PowerPoint</Application>
  <PresentationFormat>Widescreen</PresentationFormat>
  <Paragraphs>149</Paragraphs>
  <Slides>22</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Segoe UI</vt:lpstr>
      <vt:lpstr>Arial</vt:lpstr>
      <vt:lpstr>Segoe UI Light</vt:lpstr>
      <vt:lpstr>Final DPH Theme</vt:lpstr>
      <vt:lpstr>HIV Care Continuum Update: Persons Living with HIV, and Persons Diagnosed with HIV, 2020 </vt:lpstr>
      <vt:lpstr>Persons Living with HIV Care Continuum Methodology, Georgia, 2020 </vt:lpstr>
      <vt:lpstr>Interpreting HIV Surveillance Data During the COVID-19 Pandemic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Care Continuum Update: Persons Living with HIV, and Persons Diagnosed with HIV, 2020 </dc:title>
  <dc:creator>Wortley, Pascale</dc:creator>
  <cp:lastModifiedBy>Wortley, Pascale</cp:lastModifiedBy>
  <cp:revision>1</cp:revision>
  <dcterms:created xsi:type="dcterms:W3CDTF">2022-05-06T13:38:22Z</dcterms:created>
  <dcterms:modified xsi:type="dcterms:W3CDTF">2022-05-06T13:39:14Z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0x0101006692931326109D44BF9FCCC968811C19</vt:lpwstr>
  </property>
</Properties>
</file>