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25"/>
  </p:notesMasterIdLst>
  <p:handoutMasterIdLst>
    <p:handoutMasterId r:id="rId26"/>
  </p:handoutMasterIdLst>
  <p:sldIdLst>
    <p:sldId id="256" r:id="rId2"/>
    <p:sldId id="274" r:id="rId3"/>
    <p:sldId id="260" r:id="rId4"/>
    <p:sldId id="264" r:id="rId5"/>
    <p:sldId id="275" r:id="rId6"/>
    <p:sldId id="276" r:id="rId7"/>
    <p:sldId id="259" r:id="rId8"/>
    <p:sldId id="262" r:id="rId9"/>
    <p:sldId id="263" r:id="rId10"/>
    <p:sldId id="261" r:id="rId11"/>
    <p:sldId id="273" r:id="rId12"/>
    <p:sldId id="277" r:id="rId13"/>
    <p:sldId id="278" r:id="rId14"/>
    <p:sldId id="279" r:id="rId15"/>
    <p:sldId id="267" r:id="rId16"/>
    <p:sldId id="281" r:id="rId17"/>
    <p:sldId id="265" r:id="rId18"/>
    <p:sldId id="268" r:id="rId19"/>
    <p:sldId id="270" r:id="rId20"/>
    <p:sldId id="269" r:id="rId21"/>
    <p:sldId id="271" r:id="rId22"/>
    <p:sldId id="272" r:id="rId23"/>
    <p:sldId id="280"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11F16-3D7C-4AA6-9B44-CA6DBB27B657}" type="doc">
      <dgm:prSet loTypeId="urn:microsoft.com/office/officeart/2005/8/layout/cycle2" loCatId="cycle" qsTypeId="urn:microsoft.com/office/officeart/2005/8/quickstyle/simple1" qsCatId="simple" csTypeId="urn:microsoft.com/office/officeart/2005/8/colors/colorful1#5" csCatId="colorful" phldr="1"/>
      <dgm:spPr/>
      <dgm:t>
        <a:bodyPr/>
        <a:lstStyle/>
        <a:p>
          <a:endParaRPr lang="en-US"/>
        </a:p>
      </dgm:t>
    </dgm:pt>
    <dgm:pt modelId="{E8D88103-9F1A-46FF-B4E7-33EFDC6BFE02}">
      <dgm:prSet phldrT="[Text]" custT="1"/>
      <dgm:spPr/>
      <dgm:t>
        <a:bodyPr/>
        <a:lstStyle/>
        <a:p>
          <a:r>
            <a:rPr lang="en-US" sz="1800" dirty="0" smtClean="0"/>
            <a:t>Assessment &amp; </a:t>
          </a:r>
        </a:p>
        <a:p>
          <a:r>
            <a:rPr lang="en-US" sz="1800" dirty="0" smtClean="0"/>
            <a:t>Data </a:t>
          </a:r>
          <a:endParaRPr lang="en-US" sz="1800" dirty="0"/>
        </a:p>
      </dgm:t>
    </dgm:pt>
    <dgm:pt modelId="{9D5098E6-7C50-45E1-A36E-263AFEA04546}" type="parTrans" cxnId="{93394B66-FB02-4FFC-BE45-E0107B9A2326}">
      <dgm:prSet/>
      <dgm:spPr/>
      <dgm:t>
        <a:bodyPr/>
        <a:lstStyle/>
        <a:p>
          <a:endParaRPr lang="en-US"/>
        </a:p>
      </dgm:t>
    </dgm:pt>
    <dgm:pt modelId="{A8117E18-F4A7-45A8-B1E3-1F33C2272B69}" type="sibTrans" cxnId="{93394B66-FB02-4FFC-BE45-E0107B9A2326}">
      <dgm:prSet/>
      <dgm:spPr/>
      <dgm:t>
        <a:bodyPr/>
        <a:lstStyle/>
        <a:p>
          <a:endParaRPr lang="en-US"/>
        </a:p>
      </dgm:t>
    </dgm:pt>
    <dgm:pt modelId="{F99862EF-E6BB-4EF2-B4EA-B8706F27F6F9}">
      <dgm:prSet phldrT="[Text]" custT="1"/>
      <dgm:spPr/>
      <dgm:t>
        <a:bodyPr/>
        <a:lstStyle/>
        <a:p>
          <a:r>
            <a:rPr lang="en-US" sz="1800" dirty="0" smtClean="0"/>
            <a:t>Policy  &amp;</a:t>
          </a:r>
        </a:p>
        <a:p>
          <a:r>
            <a:rPr lang="en-US" sz="1800" dirty="0" smtClean="0"/>
            <a:t>Environment </a:t>
          </a:r>
          <a:endParaRPr lang="en-US" sz="1800" dirty="0"/>
        </a:p>
      </dgm:t>
    </dgm:pt>
    <dgm:pt modelId="{373BC4FC-5534-4340-B613-460353CEB8DE}" type="parTrans" cxnId="{1F280C4F-282C-4B32-9F74-74954EC8725A}">
      <dgm:prSet/>
      <dgm:spPr/>
      <dgm:t>
        <a:bodyPr/>
        <a:lstStyle/>
        <a:p>
          <a:endParaRPr lang="en-US"/>
        </a:p>
      </dgm:t>
    </dgm:pt>
    <dgm:pt modelId="{37662C8C-EBE2-44D4-9CF3-6C6C16A3014F}" type="sibTrans" cxnId="{1F280C4F-282C-4B32-9F74-74954EC8725A}">
      <dgm:prSet/>
      <dgm:spPr/>
      <dgm:t>
        <a:bodyPr/>
        <a:lstStyle/>
        <a:p>
          <a:endParaRPr lang="en-US"/>
        </a:p>
      </dgm:t>
    </dgm:pt>
    <dgm:pt modelId="{95862941-6235-4B01-9C1D-90FAF5DAD5B4}">
      <dgm:prSet phldrT="[Text]" custT="1"/>
      <dgm:spPr/>
      <dgm:t>
        <a:bodyPr/>
        <a:lstStyle/>
        <a:p>
          <a:r>
            <a:rPr lang="en-US" sz="1600" dirty="0" smtClean="0"/>
            <a:t>Planning &amp;</a:t>
          </a:r>
        </a:p>
        <a:p>
          <a:r>
            <a:rPr lang="en-US" sz="1600" dirty="0" smtClean="0"/>
            <a:t>Engagement </a:t>
          </a:r>
          <a:endParaRPr lang="en-US" sz="1600" dirty="0"/>
        </a:p>
      </dgm:t>
    </dgm:pt>
    <dgm:pt modelId="{CE2FADDF-322A-4E44-9816-C9E6595422E2}" type="parTrans" cxnId="{97AC0753-CC46-4791-9934-A5A5EB78C5E0}">
      <dgm:prSet/>
      <dgm:spPr/>
      <dgm:t>
        <a:bodyPr/>
        <a:lstStyle/>
        <a:p>
          <a:endParaRPr lang="en-US"/>
        </a:p>
      </dgm:t>
    </dgm:pt>
    <dgm:pt modelId="{AEDB965D-B1AA-49D7-98C1-F46B5E060A7B}" type="sibTrans" cxnId="{97AC0753-CC46-4791-9934-A5A5EB78C5E0}">
      <dgm:prSet/>
      <dgm:spPr/>
      <dgm:t>
        <a:bodyPr/>
        <a:lstStyle/>
        <a:p>
          <a:endParaRPr lang="en-US"/>
        </a:p>
      </dgm:t>
    </dgm:pt>
    <dgm:pt modelId="{08920CDC-513F-44C8-9963-6EB66B8EC9F9}">
      <dgm:prSet phldrT="[Text]" custT="1"/>
      <dgm:spPr/>
      <dgm:t>
        <a:bodyPr/>
        <a:lstStyle/>
        <a:p>
          <a:r>
            <a:rPr lang="en-US" sz="1800" dirty="0" smtClean="0"/>
            <a:t>Implementation </a:t>
          </a:r>
          <a:endParaRPr lang="en-US" sz="1800" dirty="0"/>
        </a:p>
      </dgm:t>
    </dgm:pt>
    <dgm:pt modelId="{AEA06574-396A-4355-A68A-148CBCE95212}" type="parTrans" cxnId="{3ED52E34-1589-4B8A-AD61-B52F01F4C69C}">
      <dgm:prSet/>
      <dgm:spPr/>
      <dgm:t>
        <a:bodyPr/>
        <a:lstStyle/>
        <a:p>
          <a:endParaRPr lang="en-US"/>
        </a:p>
      </dgm:t>
    </dgm:pt>
    <dgm:pt modelId="{9E4F3D1F-6B84-4148-AA36-1FF1F987F4F1}" type="sibTrans" cxnId="{3ED52E34-1589-4B8A-AD61-B52F01F4C69C}">
      <dgm:prSet/>
      <dgm:spPr/>
      <dgm:t>
        <a:bodyPr/>
        <a:lstStyle/>
        <a:p>
          <a:endParaRPr lang="en-US"/>
        </a:p>
      </dgm:t>
    </dgm:pt>
    <dgm:pt modelId="{6332A4FB-6A77-4A0A-AA5F-E21F8D3FB872}">
      <dgm:prSet phldrT="[Text]"/>
      <dgm:spPr/>
      <dgm:t>
        <a:bodyPr/>
        <a:lstStyle/>
        <a:p>
          <a:r>
            <a:rPr lang="en-US" dirty="0" smtClean="0"/>
            <a:t>Evaluation </a:t>
          </a:r>
          <a:endParaRPr lang="en-US" dirty="0"/>
        </a:p>
      </dgm:t>
    </dgm:pt>
    <dgm:pt modelId="{D91C4A78-C8D1-4438-BBDD-3486AFA6AC7F}" type="parTrans" cxnId="{1ED727FF-A454-44F1-82FA-9F8B7DF636C8}">
      <dgm:prSet/>
      <dgm:spPr/>
      <dgm:t>
        <a:bodyPr/>
        <a:lstStyle/>
        <a:p>
          <a:endParaRPr lang="en-US"/>
        </a:p>
      </dgm:t>
    </dgm:pt>
    <dgm:pt modelId="{0AEDA33E-E4EE-46A0-9B28-BF68903BC0D2}" type="sibTrans" cxnId="{1ED727FF-A454-44F1-82FA-9F8B7DF636C8}">
      <dgm:prSet/>
      <dgm:spPr/>
      <dgm:t>
        <a:bodyPr/>
        <a:lstStyle/>
        <a:p>
          <a:endParaRPr lang="en-US"/>
        </a:p>
      </dgm:t>
    </dgm:pt>
    <dgm:pt modelId="{BCAAC834-D840-4CC9-8B85-349D50E21E5D}" type="pres">
      <dgm:prSet presAssocID="{C7311F16-3D7C-4AA6-9B44-CA6DBB27B657}" presName="cycle" presStyleCnt="0">
        <dgm:presLayoutVars>
          <dgm:dir/>
          <dgm:resizeHandles val="exact"/>
        </dgm:presLayoutVars>
      </dgm:prSet>
      <dgm:spPr/>
      <dgm:t>
        <a:bodyPr/>
        <a:lstStyle/>
        <a:p>
          <a:endParaRPr lang="en-US"/>
        </a:p>
      </dgm:t>
    </dgm:pt>
    <dgm:pt modelId="{D3321DBF-B245-4C2F-A4ED-7501ECC3612E}" type="pres">
      <dgm:prSet presAssocID="{E8D88103-9F1A-46FF-B4E7-33EFDC6BFE02}" presName="node" presStyleLbl="node1" presStyleIdx="0" presStyleCnt="5" custScaleX="114453" custScaleY="112054" custRadScaleRad="100068" custRadScaleInc="1307">
        <dgm:presLayoutVars>
          <dgm:bulletEnabled val="1"/>
        </dgm:presLayoutVars>
      </dgm:prSet>
      <dgm:spPr/>
      <dgm:t>
        <a:bodyPr/>
        <a:lstStyle/>
        <a:p>
          <a:endParaRPr lang="en-US"/>
        </a:p>
      </dgm:t>
    </dgm:pt>
    <dgm:pt modelId="{3004B6EF-62A4-4C14-9CDE-4D8C68436C5E}" type="pres">
      <dgm:prSet presAssocID="{A8117E18-F4A7-45A8-B1E3-1F33C2272B69}" presName="sibTrans" presStyleLbl="sibTrans2D1" presStyleIdx="0" presStyleCnt="5"/>
      <dgm:spPr/>
      <dgm:t>
        <a:bodyPr/>
        <a:lstStyle/>
        <a:p>
          <a:endParaRPr lang="en-US"/>
        </a:p>
      </dgm:t>
    </dgm:pt>
    <dgm:pt modelId="{E2E7742D-648B-4E41-8325-66621D211019}" type="pres">
      <dgm:prSet presAssocID="{A8117E18-F4A7-45A8-B1E3-1F33C2272B69}" presName="connectorText" presStyleLbl="sibTrans2D1" presStyleIdx="0" presStyleCnt="5"/>
      <dgm:spPr/>
      <dgm:t>
        <a:bodyPr/>
        <a:lstStyle/>
        <a:p>
          <a:endParaRPr lang="en-US"/>
        </a:p>
      </dgm:t>
    </dgm:pt>
    <dgm:pt modelId="{D0AF9A84-193E-4F59-A15B-5B1234C2C6E8}" type="pres">
      <dgm:prSet presAssocID="{F99862EF-E6BB-4EF2-B4EA-B8706F27F6F9}" presName="node" presStyleLbl="node1" presStyleIdx="1" presStyleCnt="5" custScaleX="111348" custScaleY="103750">
        <dgm:presLayoutVars>
          <dgm:bulletEnabled val="1"/>
        </dgm:presLayoutVars>
      </dgm:prSet>
      <dgm:spPr/>
      <dgm:t>
        <a:bodyPr/>
        <a:lstStyle/>
        <a:p>
          <a:endParaRPr lang="en-US"/>
        </a:p>
      </dgm:t>
    </dgm:pt>
    <dgm:pt modelId="{C5A74487-3AF8-4F6B-9C63-3096812DBA0E}" type="pres">
      <dgm:prSet presAssocID="{37662C8C-EBE2-44D4-9CF3-6C6C16A3014F}" presName="sibTrans" presStyleLbl="sibTrans2D1" presStyleIdx="1" presStyleCnt="5" custScaleX="145516" custLinFactNeighborX="7209" custLinFactNeighborY="14972"/>
      <dgm:spPr/>
      <dgm:t>
        <a:bodyPr/>
        <a:lstStyle/>
        <a:p>
          <a:endParaRPr lang="en-US"/>
        </a:p>
      </dgm:t>
    </dgm:pt>
    <dgm:pt modelId="{69F31B68-7FF7-440D-8FB7-4B3FE83E792C}" type="pres">
      <dgm:prSet presAssocID="{37662C8C-EBE2-44D4-9CF3-6C6C16A3014F}" presName="connectorText" presStyleLbl="sibTrans2D1" presStyleIdx="1" presStyleCnt="5"/>
      <dgm:spPr/>
      <dgm:t>
        <a:bodyPr/>
        <a:lstStyle/>
        <a:p>
          <a:endParaRPr lang="en-US"/>
        </a:p>
      </dgm:t>
    </dgm:pt>
    <dgm:pt modelId="{3948696A-73EF-4F1B-A834-B4F57297ED19}" type="pres">
      <dgm:prSet presAssocID="{95862941-6235-4B01-9C1D-90FAF5DAD5B4}" presName="node" presStyleLbl="node1" presStyleIdx="2" presStyleCnt="5" custScaleX="119195" custScaleY="110990" custRadScaleRad="98214" custRadScaleInc="-6848">
        <dgm:presLayoutVars>
          <dgm:bulletEnabled val="1"/>
        </dgm:presLayoutVars>
      </dgm:prSet>
      <dgm:spPr/>
      <dgm:t>
        <a:bodyPr/>
        <a:lstStyle/>
        <a:p>
          <a:endParaRPr lang="en-US"/>
        </a:p>
      </dgm:t>
    </dgm:pt>
    <dgm:pt modelId="{55000477-383D-4B58-8562-57DB0037977B}" type="pres">
      <dgm:prSet presAssocID="{AEDB965D-B1AA-49D7-98C1-F46B5E060A7B}" presName="sibTrans" presStyleLbl="sibTrans2D1" presStyleIdx="2" presStyleCnt="5" custScaleX="133631"/>
      <dgm:spPr/>
      <dgm:t>
        <a:bodyPr/>
        <a:lstStyle/>
        <a:p>
          <a:endParaRPr lang="en-US"/>
        </a:p>
      </dgm:t>
    </dgm:pt>
    <dgm:pt modelId="{8EBE3771-240E-4774-B0B3-3F68FB4FA106}" type="pres">
      <dgm:prSet presAssocID="{AEDB965D-B1AA-49D7-98C1-F46B5E060A7B}" presName="connectorText" presStyleLbl="sibTrans2D1" presStyleIdx="2" presStyleCnt="5"/>
      <dgm:spPr/>
      <dgm:t>
        <a:bodyPr/>
        <a:lstStyle/>
        <a:p>
          <a:endParaRPr lang="en-US"/>
        </a:p>
      </dgm:t>
    </dgm:pt>
    <dgm:pt modelId="{9DC222C6-CF77-48C7-B62E-653CE61AC097}" type="pres">
      <dgm:prSet presAssocID="{08920CDC-513F-44C8-9963-6EB66B8EC9F9}" presName="node" presStyleLbl="node1" presStyleIdx="3" presStyleCnt="5" custScaleX="121112" custScaleY="108192" custRadScaleRad="99402" custRadScaleInc="-4335">
        <dgm:presLayoutVars>
          <dgm:bulletEnabled val="1"/>
        </dgm:presLayoutVars>
      </dgm:prSet>
      <dgm:spPr/>
      <dgm:t>
        <a:bodyPr/>
        <a:lstStyle/>
        <a:p>
          <a:endParaRPr lang="en-US"/>
        </a:p>
      </dgm:t>
    </dgm:pt>
    <dgm:pt modelId="{E92C7A77-B3DF-4D78-8252-AD8B282899D1}" type="pres">
      <dgm:prSet presAssocID="{9E4F3D1F-6B84-4148-AA36-1FF1F987F4F1}" presName="sibTrans" presStyleLbl="sibTrans2D1" presStyleIdx="3" presStyleCnt="5"/>
      <dgm:spPr/>
      <dgm:t>
        <a:bodyPr/>
        <a:lstStyle/>
        <a:p>
          <a:endParaRPr lang="en-US"/>
        </a:p>
      </dgm:t>
    </dgm:pt>
    <dgm:pt modelId="{6EA1F865-69D3-4EA3-B2FA-A457AA72ADFA}" type="pres">
      <dgm:prSet presAssocID="{9E4F3D1F-6B84-4148-AA36-1FF1F987F4F1}" presName="connectorText" presStyleLbl="sibTrans2D1" presStyleIdx="3" presStyleCnt="5"/>
      <dgm:spPr/>
      <dgm:t>
        <a:bodyPr/>
        <a:lstStyle/>
        <a:p>
          <a:endParaRPr lang="en-US"/>
        </a:p>
      </dgm:t>
    </dgm:pt>
    <dgm:pt modelId="{D03CD81F-0076-4245-802C-2AEF16E756A0}" type="pres">
      <dgm:prSet presAssocID="{6332A4FB-6A77-4A0A-AA5F-E21F8D3FB872}" presName="node" presStyleLbl="node1" presStyleIdx="4" presStyleCnt="5" custScaleX="116404" custScaleY="111639">
        <dgm:presLayoutVars>
          <dgm:bulletEnabled val="1"/>
        </dgm:presLayoutVars>
      </dgm:prSet>
      <dgm:spPr/>
      <dgm:t>
        <a:bodyPr/>
        <a:lstStyle/>
        <a:p>
          <a:endParaRPr lang="en-US"/>
        </a:p>
      </dgm:t>
    </dgm:pt>
    <dgm:pt modelId="{92234FF1-ADE4-4BD4-8FF7-70E1576F94AB}" type="pres">
      <dgm:prSet presAssocID="{0AEDA33E-E4EE-46A0-9B28-BF68903BC0D2}" presName="sibTrans" presStyleLbl="sibTrans2D1" presStyleIdx="4" presStyleCnt="5"/>
      <dgm:spPr/>
      <dgm:t>
        <a:bodyPr/>
        <a:lstStyle/>
        <a:p>
          <a:endParaRPr lang="en-US"/>
        </a:p>
      </dgm:t>
    </dgm:pt>
    <dgm:pt modelId="{5E615121-1E37-4856-97C8-45FCC4784E19}" type="pres">
      <dgm:prSet presAssocID="{0AEDA33E-E4EE-46A0-9B28-BF68903BC0D2}" presName="connectorText" presStyleLbl="sibTrans2D1" presStyleIdx="4" presStyleCnt="5"/>
      <dgm:spPr/>
      <dgm:t>
        <a:bodyPr/>
        <a:lstStyle/>
        <a:p>
          <a:endParaRPr lang="en-US"/>
        </a:p>
      </dgm:t>
    </dgm:pt>
  </dgm:ptLst>
  <dgm:cxnLst>
    <dgm:cxn modelId="{93BDCEBB-33CC-41EA-9568-EE28A9AEEA98}" type="presOf" srcId="{F99862EF-E6BB-4EF2-B4EA-B8706F27F6F9}" destId="{D0AF9A84-193E-4F59-A15B-5B1234C2C6E8}" srcOrd="0" destOrd="0" presId="urn:microsoft.com/office/officeart/2005/8/layout/cycle2"/>
    <dgm:cxn modelId="{9BE6FB5B-976F-4314-BCB0-0F5F6B004D7E}" type="presOf" srcId="{0AEDA33E-E4EE-46A0-9B28-BF68903BC0D2}" destId="{5E615121-1E37-4856-97C8-45FCC4784E19}" srcOrd="1" destOrd="0" presId="urn:microsoft.com/office/officeart/2005/8/layout/cycle2"/>
    <dgm:cxn modelId="{6A5B6A0E-32F7-4068-85CF-E79F47F50125}" type="presOf" srcId="{C7311F16-3D7C-4AA6-9B44-CA6DBB27B657}" destId="{BCAAC834-D840-4CC9-8B85-349D50E21E5D}" srcOrd="0" destOrd="0" presId="urn:microsoft.com/office/officeart/2005/8/layout/cycle2"/>
    <dgm:cxn modelId="{78C1F4A7-8923-48E4-A3B9-E587D6D6B173}" type="presOf" srcId="{E8D88103-9F1A-46FF-B4E7-33EFDC6BFE02}" destId="{D3321DBF-B245-4C2F-A4ED-7501ECC3612E}" srcOrd="0" destOrd="0" presId="urn:microsoft.com/office/officeart/2005/8/layout/cycle2"/>
    <dgm:cxn modelId="{1F280C4F-282C-4B32-9F74-74954EC8725A}" srcId="{C7311F16-3D7C-4AA6-9B44-CA6DBB27B657}" destId="{F99862EF-E6BB-4EF2-B4EA-B8706F27F6F9}" srcOrd="1" destOrd="0" parTransId="{373BC4FC-5534-4340-B613-460353CEB8DE}" sibTransId="{37662C8C-EBE2-44D4-9CF3-6C6C16A3014F}"/>
    <dgm:cxn modelId="{599DE3A1-C4B2-4035-9308-7E8BF8DD2828}" type="presOf" srcId="{AEDB965D-B1AA-49D7-98C1-F46B5E060A7B}" destId="{55000477-383D-4B58-8562-57DB0037977B}" srcOrd="0" destOrd="0" presId="urn:microsoft.com/office/officeart/2005/8/layout/cycle2"/>
    <dgm:cxn modelId="{88F8459F-0432-49F8-88FB-2390E38F49F7}" type="presOf" srcId="{6332A4FB-6A77-4A0A-AA5F-E21F8D3FB872}" destId="{D03CD81F-0076-4245-802C-2AEF16E756A0}" srcOrd="0" destOrd="0" presId="urn:microsoft.com/office/officeart/2005/8/layout/cycle2"/>
    <dgm:cxn modelId="{D5213CF2-607A-4751-B809-FB02DC2FFBF3}" type="presOf" srcId="{9E4F3D1F-6B84-4148-AA36-1FF1F987F4F1}" destId="{6EA1F865-69D3-4EA3-B2FA-A457AA72ADFA}" srcOrd="1" destOrd="0" presId="urn:microsoft.com/office/officeart/2005/8/layout/cycle2"/>
    <dgm:cxn modelId="{3ED52E34-1589-4B8A-AD61-B52F01F4C69C}" srcId="{C7311F16-3D7C-4AA6-9B44-CA6DBB27B657}" destId="{08920CDC-513F-44C8-9963-6EB66B8EC9F9}" srcOrd="3" destOrd="0" parTransId="{AEA06574-396A-4355-A68A-148CBCE95212}" sibTransId="{9E4F3D1F-6B84-4148-AA36-1FF1F987F4F1}"/>
    <dgm:cxn modelId="{1A4B8AF8-33C5-45E0-9185-1230B4939D26}" type="presOf" srcId="{37662C8C-EBE2-44D4-9CF3-6C6C16A3014F}" destId="{C5A74487-3AF8-4F6B-9C63-3096812DBA0E}" srcOrd="0" destOrd="0" presId="urn:microsoft.com/office/officeart/2005/8/layout/cycle2"/>
    <dgm:cxn modelId="{97AC0753-CC46-4791-9934-A5A5EB78C5E0}" srcId="{C7311F16-3D7C-4AA6-9B44-CA6DBB27B657}" destId="{95862941-6235-4B01-9C1D-90FAF5DAD5B4}" srcOrd="2" destOrd="0" parTransId="{CE2FADDF-322A-4E44-9816-C9E6595422E2}" sibTransId="{AEDB965D-B1AA-49D7-98C1-F46B5E060A7B}"/>
    <dgm:cxn modelId="{1ED727FF-A454-44F1-82FA-9F8B7DF636C8}" srcId="{C7311F16-3D7C-4AA6-9B44-CA6DBB27B657}" destId="{6332A4FB-6A77-4A0A-AA5F-E21F8D3FB872}" srcOrd="4" destOrd="0" parTransId="{D91C4A78-C8D1-4438-BBDD-3486AFA6AC7F}" sibTransId="{0AEDA33E-E4EE-46A0-9B28-BF68903BC0D2}"/>
    <dgm:cxn modelId="{BD2A5A2C-60A9-44E0-9A59-D552D6B0C716}" type="presOf" srcId="{0AEDA33E-E4EE-46A0-9B28-BF68903BC0D2}" destId="{92234FF1-ADE4-4BD4-8FF7-70E1576F94AB}" srcOrd="0" destOrd="0" presId="urn:microsoft.com/office/officeart/2005/8/layout/cycle2"/>
    <dgm:cxn modelId="{507A1B3B-A15F-42AD-B510-D82B4A5E6E12}" type="presOf" srcId="{AEDB965D-B1AA-49D7-98C1-F46B5E060A7B}" destId="{8EBE3771-240E-4774-B0B3-3F68FB4FA106}" srcOrd="1" destOrd="0" presId="urn:microsoft.com/office/officeart/2005/8/layout/cycle2"/>
    <dgm:cxn modelId="{5893B8D3-B1DF-409D-9FB2-49C093A9BC40}" type="presOf" srcId="{A8117E18-F4A7-45A8-B1E3-1F33C2272B69}" destId="{3004B6EF-62A4-4C14-9CDE-4D8C68436C5E}" srcOrd="0" destOrd="0" presId="urn:microsoft.com/office/officeart/2005/8/layout/cycle2"/>
    <dgm:cxn modelId="{6E1488C6-0914-4B1B-8323-0DA30CCC517C}" type="presOf" srcId="{95862941-6235-4B01-9C1D-90FAF5DAD5B4}" destId="{3948696A-73EF-4F1B-A834-B4F57297ED19}" srcOrd="0" destOrd="0" presId="urn:microsoft.com/office/officeart/2005/8/layout/cycle2"/>
    <dgm:cxn modelId="{0F3B7BF6-9B55-4049-BA0E-4B1C780DD352}" type="presOf" srcId="{9E4F3D1F-6B84-4148-AA36-1FF1F987F4F1}" destId="{E92C7A77-B3DF-4D78-8252-AD8B282899D1}" srcOrd="0" destOrd="0" presId="urn:microsoft.com/office/officeart/2005/8/layout/cycle2"/>
    <dgm:cxn modelId="{75A92BCD-8555-4E72-A2F0-140C82F35B1B}" type="presOf" srcId="{A8117E18-F4A7-45A8-B1E3-1F33C2272B69}" destId="{E2E7742D-648B-4E41-8325-66621D211019}" srcOrd="1" destOrd="0" presId="urn:microsoft.com/office/officeart/2005/8/layout/cycle2"/>
    <dgm:cxn modelId="{DA1D9414-9997-4574-B870-5A07F0745F12}" type="presOf" srcId="{37662C8C-EBE2-44D4-9CF3-6C6C16A3014F}" destId="{69F31B68-7FF7-440D-8FB7-4B3FE83E792C}" srcOrd="1" destOrd="0" presId="urn:microsoft.com/office/officeart/2005/8/layout/cycle2"/>
    <dgm:cxn modelId="{E8D4C8EE-04C5-4909-8248-0C5BB45D5BDA}" type="presOf" srcId="{08920CDC-513F-44C8-9963-6EB66B8EC9F9}" destId="{9DC222C6-CF77-48C7-B62E-653CE61AC097}" srcOrd="0" destOrd="0" presId="urn:microsoft.com/office/officeart/2005/8/layout/cycle2"/>
    <dgm:cxn modelId="{93394B66-FB02-4FFC-BE45-E0107B9A2326}" srcId="{C7311F16-3D7C-4AA6-9B44-CA6DBB27B657}" destId="{E8D88103-9F1A-46FF-B4E7-33EFDC6BFE02}" srcOrd="0" destOrd="0" parTransId="{9D5098E6-7C50-45E1-A36E-263AFEA04546}" sibTransId="{A8117E18-F4A7-45A8-B1E3-1F33C2272B69}"/>
    <dgm:cxn modelId="{F04865FE-7CBE-40E3-9E0B-D5ECAF9E787D}" type="presParOf" srcId="{BCAAC834-D840-4CC9-8B85-349D50E21E5D}" destId="{D3321DBF-B245-4C2F-A4ED-7501ECC3612E}" srcOrd="0" destOrd="0" presId="urn:microsoft.com/office/officeart/2005/8/layout/cycle2"/>
    <dgm:cxn modelId="{9052C11E-74F2-46C9-BCF8-584DE2ED0569}" type="presParOf" srcId="{BCAAC834-D840-4CC9-8B85-349D50E21E5D}" destId="{3004B6EF-62A4-4C14-9CDE-4D8C68436C5E}" srcOrd="1" destOrd="0" presId="urn:microsoft.com/office/officeart/2005/8/layout/cycle2"/>
    <dgm:cxn modelId="{CC93FBE5-2C38-4C7C-98EA-31D21E4DA0ED}" type="presParOf" srcId="{3004B6EF-62A4-4C14-9CDE-4D8C68436C5E}" destId="{E2E7742D-648B-4E41-8325-66621D211019}" srcOrd="0" destOrd="0" presId="urn:microsoft.com/office/officeart/2005/8/layout/cycle2"/>
    <dgm:cxn modelId="{07BC708C-8F64-4653-88D8-D5CFC809E6C6}" type="presParOf" srcId="{BCAAC834-D840-4CC9-8B85-349D50E21E5D}" destId="{D0AF9A84-193E-4F59-A15B-5B1234C2C6E8}" srcOrd="2" destOrd="0" presId="urn:microsoft.com/office/officeart/2005/8/layout/cycle2"/>
    <dgm:cxn modelId="{1511A528-41BE-4EB9-BDA6-AF848D674C37}" type="presParOf" srcId="{BCAAC834-D840-4CC9-8B85-349D50E21E5D}" destId="{C5A74487-3AF8-4F6B-9C63-3096812DBA0E}" srcOrd="3" destOrd="0" presId="urn:microsoft.com/office/officeart/2005/8/layout/cycle2"/>
    <dgm:cxn modelId="{F3938059-4F4E-4F51-A36E-1C3C73359F94}" type="presParOf" srcId="{C5A74487-3AF8-4F6B-9C63-3096812DBA0E}" destId="{69F31B68-7FF7-440D-8FB7-4B3FE83E792C}" srcOrd="0" destOrd="0" presId="urn:microsoft.com/office/officeart/2005/8/layout/cycle2"/>
    <dgm:cxn modelId="{3DD99626-5AA1-4A96-93DE-2891202CADFB}" type="presParOf" srcId="{BCAAC834-D840-4CC9-8B85-349D50E21E5D}" destId="{3948696A-73EF-4F1B-A834-B4F57297ED19}" srcOrd="4" destOrd="0" presId="urn:microsoft.com/office/officeart/2005/8/layout/cycle2"/>
    <dgm:cxn modelId="{31161A47-436E-4587-80DA-3C57FFF5D508}" type="presParOf" srcId="{BCAAC834-D840-4CC9-8B85-349D50E21E5D}" destId="{55000477-383D-4B58-8562-57DB0037977B}" srcOrd="5" destOrd="0" presId="urn:microsoft.com/office/officeart/2005/8/layout/cycle2"/>
    <dgm:cxn modelId="{3B22510A-212C-4144-B734-AA04EA30876A}" type="presParOf" srcId="{55000477-383D-4B58-8562-57DB0037977B}" destId="{8EBE3771-240E-4774-B0B3-3F68FB4FA106}" srcOrd="0" destOrd="0" presId="urn:microsoft.com/office/officeart/2005/8/layout/cycle2"/>
    <dgm:cxn modelId="{1FEB3170-388F-4CB1-8FC1-3FC8C103AC62}" type="presParOf" srcId="{BCAAC834-D840-4CC9-8B85-349D50E21E5D}" destId="{9DC222C6-CF77-48C7-B62E-653CE61AC097}" srcOrd="6" destOrd="0" presId="urn:microsoft.com/office/officeart/2005/8/layout/cycle2"/>
    <dgm:cxn modelId="{90A07B0D-F7D7-4817-A342-B5ADD1B1354E}" type="presParOf" srcId="{BCAAC834-D840-4CC9-8B85-349D50E21E5D}" destId="{E92C7A77-B3DF-4D78-8252-AD8B282899D1}" srcOrd="7" destOrd="0" presId="urn:microsoft.com/office/officeart/2005/8/layout/cycle2"/>
    <dgm:cxn modelId="{22510D38-D575-494A-ACFC-024AFA8231EA}" type="presParOf" srcId="{E92C7A77-B3DF-4D78-8252-AD8B282899D1}" destId="{6EA1F865-69D3-4EA3-B2FA-A457AA72ADFA}" srcOrd="0" destOrd="0" presId="urn:microsoft.com/office/officeart/2005/8/layout/cycle2"/>
    <dgm:cxn modelId="{F99BB95B-8FF2-41C0-AD52-58CD4A03D0B9}" type="presParOf" srcId="{BCAAC834-D840-4CC9-8B85-349D50E21E5D}" destId="{D03CD81F-0076-4245-802C-2AEF16E756A0}" srcOrd="8" destOrd="0" presId="urn:microsoft.com/office/officeart/2005/8/layout/cycle2"/>
    <dgm:cxn modelId="{F9784F49-A7A3-47C2-BFB2-65618779399C}" type="presParOf" srcId="{BCAAC834-D840-4CC9-8B85-349D50E21E5D}" destId="{92234FF1-ADE4-4BD4-8FF7-70E1576F94AB}" srcOrd="9" destOrd="0" presId="urn:microsoft.com/office/officeart/2005/8/layout/cycle2"/>
    <dgm:cxn modelId="{5A6FE1AB-E88F-4D99-9D33-DBA4A6BD422C}" type="presParOf" srcId="{92234FF1-ADE4-4BD4-8FF7-70E1576F94AB}" destId="{5E615121-1E37-4856-97C8-45FCC4784E1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0233FD-4853-4D42-935C-C583C8CB1573}"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65515E63-1159-4192-98E5-48F8F09EF33C}">
      <dgm:prSet phldrT="[Text]" custT="1"/>
      <dgm:spPr/>
      <dgm:t>
        <a:bodyPr/>
        <a:lstStyle/>
        <a:p>
          <a:r>
            <a:rPr lang="en-US" sz="2400" b="1" dirty="0" smtClean="0"/>
            <a:t>Employee</a:t>
          </a:r>
          <a:r>
            <a:rPr lang="en-US" sz="2800" b="1" dirty="0" smtClean="0"/>
            <a:t> </a:t>
          </a:r>
          <a:endParaRPr lang="en-US" sz="2800" b="1" dirty="0"/>
        </a:p>
      </dgm:t>
    </dgm:pt>
    <dgm:pt modelId="{9B1C28BC-FDDC-434B-A154-0DCFDD9F9DDE}" type="parTrans" cxnId="{7362C7B4-0220-42B7-88A7-2C903E771546}">
      <dgm:prSet/>
      <dgm:spPr/>
      <dgm:t>
        <a:bodyPr/>
        <a:lstStyle/>
        <a:p>
          <a:endParaRPr lang="en-US"/>
        </a:p>
      </dgm:t>
    </dgm:pt>
    <dgm:pt modelId="{1F762496-7528-4694-841C-0C4D66F132B5}" type="sibTrans" cxnId="{7362C7B4-0220-42B7-88A7-2C903E771546}">
      <dgm:prSet/>
      <dgm:spPr/>
      <dgm:t>
        <a:bodyPr/>
        <a:lstStyle/>
        <a:p>
          <a:endParaRPr lang="en-US"/>
        </a:p>
      </dgm:t>
    </dgm:pt>
    <dgm:pt modelId="{0D771370-AC35-423D-919F-4A8FB644A20E}">
      <dgm:prSet phldrT="[Text]"/>
      <dgm:spPr/>
      <dgm:t>
        <a:bodyPr/>
        <a:lstStyle/>
        <a:p>
          <a:r>
            <a:rPr lang="en-US" b="1" dirty="0" smtClean="0"/>
            <a:t>Worksite</a:t>
          </a:r>
        </a:p>
        <a:p>
          <a:r>
            <a:rPr lang="en-US" b="0" dirty="0" smtClean="0"/>
            <a:t>Tools</a:t>
          </a:r>
        </a:p>
        <a:p>
          <a:r>
            <a:rPr lang="en-US" b="0" dirty="0" smtClean="0"/>
            <a:t>Evidence-based practices </a:t>
          </a:r>
          <a:r>
            <a:rPr lang="en-US" dirty="0" smtClean="0"/>
            <a:t> </a:t>
          </a:r>
          <a:endParaRPr lang="en-US" dirty="0"/>
        </a:p>
      </dgm:t>
    </dgm:pt>
    <dgm:pt modelId="{E88E0A0D-93CE-45AA-A0B8-4FE56F172453}" type="parTrans" cxnId="{2CA148F5-2207-43FA-BCB5-9E939B3F9A3E}">
      <dgm:prSet/>
      <dgm:spPr/>
      <dgm:t>
        <a:bodyPr/>
        <a:lstStyle/>
        <a:p>
          <a:endParaRPr lang="en-US"/>
        </a:p>
      </dgm:t>
    </dgm:pt>
    <dgm:pt modelId="{E68753C0-B528-4B73-8350-C99B1E192B2A}" type="sibTrans" cxnId="{2CA148F5-2207-43FA-BCB5-9E939B3F9A3E}">
      <dgm:prSet/>
      <dgm:spPr/>
      <dgm:t>
        <a:bodyPr/>
        <a:lstStyle/>
        <a:p>
          <a:endParaRPr lang="en-US"/>
        </a:p>
      </dgm:t>
    </dgm:pt>
    <dgm:pt modelId="{DAF0350A-4EAA-42A8-90EB-D0218E88A95D}">
      <dgm:prSet phldrT="[Text]" custT="1"/>
      <dgm:spPr/>
      <dgm:t>
        <a:bodyPr/>
        <a:lstStyle/>
        <a:p>
          <a:r>
            <a:rPr lang="en-US" sz="1600" b="1" dirty="0" smtClean="0"/>
            <a:t>Provider</a:t>
          </a:r>
          <a:r>
            <a:rPr lang="en-US" sz="1600" dirty="0" smtClean="0"/>
            <a:t> </a:t>
          </a:r>
        </a:p>
        <a:p>
          <a:r>
            <a:rPr lang="en-US" sz="1400" dirty="0" smtClean="0"/>
            <a:t>COSEHC Project </a:t>
          </a:r>
          <a:endParaRPr lang="en-US" sz="1400" dirty="0"/>
        </a:p>
      </dgm:t>
    </dgm:pt>
    <dgm:pt modelId="{6950C433-DA22-4723-8C2C-0923DFB7F397}" type="parTrans" cxnId="{18CEE488-1C3E-4BCC-B133-E1EDD7415A39}">
      <dgm:prSet/>
      <dgm:spPr/>
      <dgm:t>
        <a:bodyPr/>
        <a:lstStyle/>
        <a:p>
          <a:endParaRPr lang="en-US"/>
        </a:p>
      </dgm:t>
    </dgm:pt>
    <dgm:pt modelId="{5B138AB9-6907-49FC-9F36-1E7D6E4B3CD5}" type="sibTrans" cxnId="{18CEE488-1C3E-4BCC-B133-E1EDD7415A39}">
      <dgm:prSet/>
      <dgm:spPr/>
      <dgm:t>
        <a:bodyPr/>
        <a:lstStyle/>
        <a:p>
          <a:endParaRPr lang="en-US"/>
        </a:p>
      </dgm:t>
    </dgm:pt>
    <dgm:pt modelId="{0713B1DF-10B7-4818-AA70-0022E4F7F64F}">
      <dgm:prSet phldrT="[Text]"/>
      <dgm:spPr/>
      <dgm:t>
        <a:bodyPr/>
        <a:lstStyle/>
        <a:p>
          <a:r>
            <a:rPr lang="en-US" b="1" dirty="0" smtClean="0"/>
            <a:t>Pharmacy</a:t>
          </a:r>
        </a:p>
        <a:p>
          <a:r>
            <a:rPr lang="en-US" b="0" dirty="0" err="1" smtClean="0"/>
            <a:t>pEACHealth</a:t>
          </a:r>
          <a:r>
            <a:rPr lang="en-US" dirty="0" smtClean="0"/>
            <a:t> </a:t>
          </a:r>
          <a:endParaRPr lang="en-US" dirty="0"/>
        </a:p>
      </dgm:t>
    </dgm:pt>
    <dgm:pt modelId="{D7BCAC1D-3DA4-49CC-A54F-E80428D8F316}" type="parTrans" cxnId="{8AA37E29-C95E-4FC8-9067-5559804B8EC3}">
      <dgm:prSet/>
      <dgm:spPr/>
      <dgm:t>
        <a:bodyPr/>
        <a:lstStyle/>
        <a:p>
          <a:endParaRPr lang="en-US"/>
        </a:p>
      </dgm:t>
    </dgm:pt>
    <dgm:pt modelId="{8F2AC267-CC28-4B96-BBBB-FCCBC4F757C0}" type="sibTrans" cxnId="{8AA37E29-C95E-4FC8-9067-5559804B8EC3}">
      <dgm:prSet/>
      <dgm:spPr/>
      <dgm:t>
        <a:bodyPr/>
        <a:lstStyle/>
        <a:p>
          <a:endParaRPr lang="en-US"/>
        </a:p>
      </dgm:t>
    </dgm:pt>
    <dgm:pt modelId="{84A5CB5B-A817-4905-8B4F-A98EB699EF3B}">
      <dgm:prSet phldrT="[Text]"/>
      <dgm:spPr/>
      <dgm:t>
        <a:bodyPr/>
        <a:lstStyle/>
        <a:p>
          <a:r>
            <a:rPr lang="en-US" b="1" dirty="0" smtClean="0"/>
            <a:t>Community</a:t>
          </a:r>
        </a:p>
        <a:p>
          <a:r>
            <a:rPr lang="en-US" b="0" i="0" dirty="0" smtClean="0"/>
            <a:t>Public Health Districts </a:t>
          </a:r>
          <a:endParaRPr lang="en-US" b="0" i="0" dirty="0"/>
        </a:p>
      </dgm:t>
    </dgm:pt>
    <dgm:pt modelId="{5A297C89-AEC5-4A61-94C7-870AC436312B}" type="parTrans" cxnId="{63B92B8E-533E-4AF2-B149-23FA537459C0}">
      <dgm:prSet/>
      <dgm:spPr/>
      <dgm:t>
        <a:bodyPr/>
        <a:lstStyle/>
        <a:p>
          <a:endParaRPr lang="en-US"/>
        </a:p>
      </dgm:t>
    </dgm:pt>
    <dgm:pt modelId="{BA220ABF-0289-4B6C-BB68-2695530DDE4B}" type="sibTrans" cxnId="{63B92B8E-533E-4AF2-B149-23FA537459C0}">
      <dgm:prSet/>
      <dgm:spPr/>
      <dgm:t>
        <a:bodyPr/>
        <a:lstStyle/>
        <a:p>
          <a:endParaRPr lang="en-US"/>
        </a:p>
      </dgm:t>
    </dgm:pt>
    <dgm:pt modelId="{40DF3675-1511-44E3-B4F1-F6060CAF65F3}" type="pres">
      <dgm:prSet presAssocID="{E80233FD-4853-4D42-935C-C583C8CB1573}" presName="Name0" presStyleCnt="0">
        <dgm:presLayoutVars>
          <dgm:chMax val="1"/>
          <dgm:dir/>
          <dgm:animLvl val="ctr"/>
          <dgm:resizeHandles val="exact"/>
        </dgm:presLayoutVars>
      </dgm:prSet>
      <dgm:spPr/>
      <dgm:t>
        <a:bodyPr/>
        <a:lstStyle/>
        <a:p>
          <a:endParaRPr lang="en-US"/>
        </a:p>
      </dgm:t>
    </dgm:pt>
    <dgm:pt modelId="{DF719813-6296-4A11-8EE9-E3A88E013B7F}" type="pres">
      <dgm:prSet presAssocID="{65515E63-1159-4192-98E5-48F8F09EF33C}" presName="centerShape" presStyleLbl="node0" presStyleIdx="0" presStyleCnt="1" custScaleX="107131" custScaleY="101978"/>
      <dgm:spPr/>
      <dgm:t>
        <a:bodyPr/>
        <a:lstStyle/>
        <a:p>
          <a:endParaRPr lang="en-US"/>
        </a:p>
      </dgm:t>
    </dgm:pt>
    <dgm:pt modelId="{3A12923C-EB47-4253-BAA1-C8FC4775C92C}" type="pres">
      <dgm:prSet presAssocID="{0D771370-AC35-423D-919F-4A8FB644A20E}" presName="node" presStyleLbl="node1" presStyleIdx="0" presStyleCnt="4" custScaleX="119421" custScaleY="122455">
        <dgm:presLayoutVars>
          <dgm:bulletEnabled val="1"/>
        </dgm:presLayoutVars>
      </dgm:prSet>
      <dgm:spPr/>
      <dgm:t>
        <a:bodyPr/>
        <a:lstStyle/>
        <a:p>
          <a:endParaRPr lang="en-US"/>
        </a:p>
      </dgm:t>
    </dgm:pt>
    <dgm:pt modelId="{C6030CA7-465F-40CD-ABF7-67B4D3A8D59B}" type="pres">
      <dgm:prSet presAssocID="{0D771370-AC35-423D-919F-4A8FB644A20E}" presName="dummy" presStyleCnt="0"/>
      <dgm:spPr/>
    </dgm:pt>
    <dgm:pt modelId="{1DF76FBF-1994-498E-BA30-0782A23B2F77}" type="pres">
      <dgm:prSet presAssocID="{E68753C0-B528-4B73-8350-C99B1E192B2A}" presName="sibTrans" presStyleLbl="sibTrans2D1" presStyleIdx="0" presStyleCnt="4"/>
      <dgm:spPr/>
      <dgm:t>
        <a:bodyPr/>
        <a:lstStyle/>
        <a:p>
          <a:endParaRPr lang="en-US"/>
        </a:p>
      </dgm:t>
    </dgm:pt>
    <dgm:pt modelId="{36361F3F-DE23-4406-B539-3C657A23F98E}" type="pres">
      <dgm:prSet presAssocID="{DAF0350A-4EAA-42A8-90EB-D0218E88A95D}" presName="node" presStyleLbl="node1" presStyleIdx="1" presStyleCnt="4" custScaleX="124159" custScaleY="124158" custRadScaleRad="99452" custRadScaleInc="-551">
        <dgm:presLayoutVars>
          <dgm:bulletEnabled val="1"/>
        </dgm:presLayoutVars>
      </dgm:prSet>
      <dgm:spPr/>
      <dgm:t>
        <a:bodyPr/>
        <a:lstStyle/>
        <a:p>
          <a:endParaRPr lang="en-US"/>
        </a:p>
      </dgm:t>
    </dgm:pt>
    <dgm:pt modelId="{AA38AE43-5BCF-4B19-93B0-41D2A78B8377}" type="pres">
      <dgm:prSet presAssocID="{DAF0350A-4EAA-42A8-90EB-D0218E88A95D}" presName="dummy" presStyleCnt="0"/>
      <dgm:spPr/>
    </dgm:pt>
    <dgm:pt modelId="{7D6F6F29-D2BF-4C70-8C9F-BC57EFB5BA3B}" type="pres">
      <dgm:prSet presAssocID="{5B138AB9-6907-49FC-9F36-1E7D6E4B3CD5}" presName="sibTrans" presStyleLbl="sibTrans2D1" presStyleIdx="1" presStyleCnt="4"/>
      <dgm:spPr/>
      <dgm:t>
        <a:bodyPr/>
        <a:lstStyle/>
        <a:p>
          <a:endParaRPr lang="en-US"/>
        </a:p>
      </dgm:t>
    </dgm:pt>
    <dgm:pt modelId="{3C39A647-CEAA-437B-9579-0FF05730367E}" type="pres">
      <dgm:prSet presAssocID="{0713B1DF-10B7-4818-AA70-0022E4F7F64F}" presName="node" presStyleLbl="node1" presStyleIdx="2" presStyleCnt="4" custScaleX="146575" custScaleY="122495">
        <dgm:presLayoutVars>
          <dgm:bulletEnabled val="1"/>
        </dgm:presLayoutVars>
      </dgm:prSet>
      <dgm:spPr/>
      <dgm:t>
        <a:bodyPr/>
        <a:lstStyle/>
        <a:p>
          <a:endParaRPr lang="en-US"/>
        </a:p>
      </dgm:t>
    </dgm:pt>
    <dgm:pt modelId="{8E19E681-5704-49B0-A245-235FC702DE68}" type="pres">
      <dgm:prSet presAssocID="{0713B1DF-10B7-4818-AA70-0022E4F7F64F}" presName="dummy" presStyleCnt="0"/>
      <dgm:spPr/>
    </dgm:pt>
    <dgm:pt modelId="{AE5EFB99-1438-4553-AA44-61977DEEBD9D}" type="pres">
      <dgm:prSet presAssocID="{8F2AC267-CC28-4B96-BBBB-FCCBC4F757C0}" presName="sibTrans" presStyleLbl="sibTrans2D1" presStyleIdx="2" presStyleCnt="4"/>
      <dgm:spPr/>
      <dgm:t>
        <a:bodyPr/>
        <a:lstStyle/>
        <a:p>
          <a:endParaRPr lang="en-US"/>
        </a:p>
      </dgm:t>
    </dgm:pt>
    <dgm:pt modelId="{439D83C0-D2CE-4D34-8AAD-6223EA822BF8}" type="pres">
      <dgm:prSet presAssocID="{84A5CB5B-A817-4905-8B4F-A98EB699EF3B}" presName="node" presStyleLbl="node1" presStyleIdx="3" presStyleCnt="4" custScaleX="131891" custScaleY="134455">
        <dgm:presLayoutVars>
          <dgm:bulletEnabled val="1"/>
        </dgm:presLayoutVars>
      </dgm:prSet>
      <dgm:spPr/>
      <dgm:t>
        <a:bodyPr/>
        <a:lstStyle/>
        <a:p>
          <a:endParaRPr lang="en-US"/>
        </a:p>
      </dgm:t>
    </dgm:pt>
    <dgm:pt modelId="{220B5838-9CB2-4648-B5FF-98078CDADAB0}" type="pres">
      <dgm:prSet presAssocID="{84A5CB5B-A817-4905-8B4F-A98EB699EF3B}" presName="dummy" presStyleCnt="0"/>
      <dgm:spPr/>
    </dgm:pt>
    <dgm:pt modelId="{86A46F3C-DEB2-407E-8905-C70DB36EFD62}" type="pres">
      <dgm:prSet presAssocID="{BA220ABF-0289-4B6C-BB68-2695530DDE4B}" presName="sibTrans" presStyleLbl="sibTrans2D1" presStyleIdx="3" presStyleCnt="4"/>
      <dgm:spPr/>
      <dgm:t>
        <a:bodyPr/>
        <a:lstStyle/>
        <a:p>
          <a:endParaRPr lang="en-US"/>
        </a:p>
      </dgm:t>
    </dgm:pt>
  </dgm:ptLst>
  <dgm:cxnLst>
    <dgm:cxn modelId="{63B92B8E-533E-4AF2-B149-23FA537459C0}" srcId="{65515E63-1159-4192-98E5-48F8F09EF33C}" destId="{84A5CB5B-A817-4905-8B4F-A98EB699EF3B}" srcOrd="3" destOrd="0" parTransId="{5A297C89-AEC5-4A61-94C7-870AC436312B}" sibTransId="{BA220ABF-0289-4B6C-BB68-2695530DDE4B}"/>
    <dgm:cxn modelId="{38929B88-B316-4857-82AE-AED269A94645}" type="presOf" srcId="{E68753C0-B528-4B73-8350-C99B1E192B2A}" destId="{1DF76FBF-1994-498E-BA30-0782A23B2F77}" srcOrd="0" destOrd="0" presId="urn:microsoft.com/office/officeart/2005/8/layout/radial6"/>
    <dgm:cxn modelId="{2CA148F5-2207-43FA-BCB5-9E939B3F9A3E}" srcId="{65515E63-1159-4192-98E5-48F8F09EF33C}" destId="{0D771370-AC35-423D-919F-4A8FB644A20E}" srcOrd="0" destOrd="0" parTransId="{E88E0A0D-93CE-45AA-A0B8-4FE56F172453}" sibTransId="{E68753C0-B528-4B73-8350-C99B1E192B2A}"/>
    <dgm:cxn modelId="{C7355F4C-65EF-48E7-BDC7-80F4B7BD59AB}" type="presOf" srcId="{65515E63-1159-4192-98E5-48F8F09EF33C}" destId="{DF719813-6296-4A11-8EE9-E3A88E013B7F}" srcOrd="0" destOrd="0" presId="urn:microsoft.com/office/officeart/2005/8/layout/radial6"/>
    <dgm:cxn modelId="{18CEE488-1C3E-4BCC-B133-E1EDD7415A39}" srcId="{65515E63-1159-4192-98E5-48F8F09EF33C}" destId="{DAF0350A-4EAA-42A8-90EB-D0218E88A95D}" srcOrd="1" destOrd="0" parTransId="{6950C433-DA22-4723-8C2C-0923DFB7F397}" sibTransId="{5B138AB9-6907-49FC-9F36-1E7D6E4B3CD5}"/>
    <dgm:cxn modelId="{7BD76C5E-41D3-4D5F-A1FD-0B9A94CD0648}" type="presOf" srcId="{DAF0350A-4EAA-42A8-90EB-D0218E88A95D}" destId="{36361F3F-DE23-4406-B539-3C657A23F98E}" srcOrd="0" destOrd="0" presId="urn:microsoft.com/office/officeart/2005/8/layout/radial6"/>
    <dgm:cxn modelId="{FC0EFC9E-8891-4E9F-BD26-83A31E961D79}" type="presOf" srcId="{5B138AB9-6907-49FC-9F36-1E7D6E4B3CD5}" destId="{7D6F6F29-D2BF-4C70-8C9F-BC57EFB5BA3B}" srcOrd="0" destOrd="0" presId="urn:microsoft.com/office/officeart/2005/8/layout/radial6"/>
    <dgm:cxn modelId="{36CD4AA6-D51F-4A2C-A2CD-8F392829AC8F}" type="presOf" srcId="{0D771370-AC35-423D-919F-4A8FB644A20E}" destId="{3A12923C-EB47-4253-BAA1-C8FC4775C92C}" srcOrd="0" destOrd="0" presId="urn:microsoft.com/office/officeart/2005/8/layout/radial6"/>
    <dgm:cxn modelId="{F917722A-CC9D-45A7-8339-B36E75414C26}" type="presOf" srcId="{BA220ABF-0289-4B6C-BB68-2695530DDE4B}" destId="{86A46F3C-DEB2-407E-8905-C70DB36EFD62}" srcOrd="0" destOrd="0" presId="urn:microsoft.com/office/officeart/2005/8/layout/radial6"/>
    <dgm:cxn modelId="{9737530F-518D-4F2F-9496-D91D8CEE376C}" type="presOf" srcId="{84A5CB5B-A817-4905-8B4F-A98EB699EF3B}" destId="{439D83C0-D2CE-4D34-8AAD-6223EA822BF8}" srcOrd="0" destOrd="0" presId="urn:microsoft.com/office/officeart/2005/8/layout/radial6"/>
    <dgm:cxn modelId="{5981C866-F5AC-4B25-809A-8318F33F8AC6}" type="presOf" srcId="{E80233FD-4853-4D42-935C-C583C8CB1573}" destId="{40DF3675-1511-44E3-B4F1-F6060CAF65F3}" srcOrd="0" destOrd="0" presId="urn:microsoft.com/office/officeart/2005/8/layout/radial6"/>
    <dgm:cxn modelId="{8AA37E29-C95E-4FC8-9067-5559804B8EC3}" srcId="{65515E63-1159-4192-98E5-48F8F09EF33C}" destId="{0713B1DF-10B7-4818-AA70-0022E4F7F64F}" srcOrd="2" destOrd="0" parTransId="{D7BCAC1D-3DA4-49CC-A54F-E80428D8F316}" sibTransId="{8F2AC267-CC28-4B96-BBBB-FCCBC4F757C0}"/>
    <dgm:cxn modelId="{7362C7B4-0220-42B7-88A7-2C903E771546}" srcId="{E80233FD-4853-4D42-935C-C583C8CB1573}" destId="{65515E63-1159-4192-98E5-48F8F09EF33C}" srcOrd="0" destOrd="0" parTransId="{9B1C28BC-FDDC-434B-A154-0DCFDD9F9DDE}" sibTransId="{1F762496-7528-4694-841C-0C4D66F132B5}"/>
    <dgm:cxn modelId="{4255A4A4-E3C1-4BE7-A988-6E4A6347A046}" type="presOf" srcId="{8F2AC267-CC28-4B96-BBBB-FCCBC4F757C0}" destId="{AE5EFB99-1438-4553-AA44-61977DEEBD9D}" srcOrd="0" destOrd="0" presId="urn:microsoft.com/office/officeart/2005/8/layout/radial6"/>
    <dgm:cxn modelId="{AEFDF281-5287-4311-A492-489D951CE436}" type="presOf" srcId="{0713B1DF-10B7-4818-AA70-0022E4F7F64F}" destId="{3C39A647-CEAA-437B-9579-0FF05730367E}" srcOrd="0" destOrd="0" presId="urn:microsoft.com/office/officeart/2005/8/layout/radial6"/>
    <dgm:cxn modelId="{250E4461-587D-470B-A7B9-19922D3F479D}" type="presParOf" srcId="{40DF3675-1511-44E3-B4F1-F6060CAF65F3}" destId="{DF719813-6296-4A11-8EE9-E3A88E013B7F}" srcOrd="0" destOrd="0" presId="urn:microsoft.com/office/officeart/2005/8/layout/radial6"/>
    <dgm:cxn modelId="{BEE2DEAC-EEA2-46EE-A62F-8DCE26E8F650}" type="presParOf" srcId="{40DF3675-1511-44E3-B4F1-F6060CAF65F3}" destId="{3A12923C-EB47-4253-BAA1-C8FC4775C92C}" srcOrd="1" destOrd="0" presId="urn:microsoft.com/office/officeart/2005/8/layout/radial6"/>
    <dgm:cxn modelId="{78DD0E52-565F-4701-8CB0-D928DA829AFB}" type="presParOf" srcId="{40DF3675-1511-44E3-B4F1-F6060CAF65F3}" destId="{C6030CA7-465F-40CD-ABF7-67B4D3A8D59B}" srcOrd="2" destOrd="0" presId="urn:microsoft.com/office/officeart/2005/8/layout/radial6"/>
    <dgm:cxn modelId="{E421DA81-647F-4062-876C-C5543E201F71}" type="presParOf" srcId="{40DF3675-1511-44E3-B4F1-F6060CAF65F3}" destId="{1DF76FBF-1994-498E-BA30-0782A23B2F77}" srcOrd="3" destOrd="0" presId="urn:microsoft.com/office/officeart/2005/8/layout/radial6"/>
    <dgm:cxn modelId="{91DF7EDA-7A1A-40A4-AA2C-4473CD85A281}" type="presParOf" srcId="{40DF3675-1511-44E3-B4F1-F6060CAF65F3}" destId="{36361F3F-DE23-4406-B539-3C657A23F98E}" srcOrd="4" destOrd="0" presId="urn:microsoft.com/office/officeart/2005/8/layout/radial6"/>
    <dgm:cxn modelId="{33206CF7-FC37-4573-97F1-DE9E7ED22BD6}" type="presParOf" srcId="{40DF3675-1511-44E3-B4F1-F6060CAF65F3}" destId="{AA38AE43-5BCF-4B19-93B0-41D2A78B8377}" srcOrd="5" destOrd="0" presId="urn:microsoft.com/office/officeart/2005/8/layout/radial6"/>
    <dgm:cxn modelId="{D3017724-11D9-4C9A-92C7-DC1978B47087}" type="presParOf" srcId="{40DF3675-1511-44E3-B4F1-F6060CAF65F3}" destId="{7D6F6F29-D2BF-4C70-8C9F-BC57EFB5BA3B}" srcOrd="6" destOrd="0" presId="urn:microsoft.com/office/officeart/2005/8/layout/radial6"/>
    <dgm:cxn modelId="{3829C234-7895-4F83-B382-DDB3F6722623}" type="presParOf" srcId="{40DF3675-1511-44E3-B4F1-F6060CAF65F3}" destId="{3C39A647-CEAA-437B-9579-0FF05730367E}" srcOrd="7" destOrd="0" presId="urn:microsoft.com/office/officeart/2005/8/layout/radial6"/>
    <dgm:cxn modelId="{62DD4C4A-EFEC-497B-AD9E-CCE046DA4CB4}" type="presParOf" srcId="{40DF3675-1511-44E3-B4F1-F6060CAF65F3}" destId="{8E19E681-5704-49B0-A245-235FC702DE68}" srcOrd="8" destOrd="0" presId="urn:microsoft.com/office/officeart/2005/8/layout/radial6"/>
    <dgm:cxn modelId="{1505AE40-0ADB-4617-B2A8-0A6F4D73113A}" type="presParOf" srcId="{40DF3675-1511-44E3-B4F1-F6060CAF65F3}" destId="{AE5EFB99-1438-4553-AA44-61977DEEBD9D}" srcOrd="9" destOrd="0" presId="urn:microsoft.com/office/officeart/2005/8/layout/radial6"/>
    <dgm:cxn modelId="{B6A29EFC-5E2A-456D-94EC-514FAD599F8A}" type="presParOf" srcId="{40DF3675-1511-44E3-B4F1-F6060CAF65F3}" destId="{439D83C0-D2CE-4D34-8AAD-6223EA822BF8}" srcOrd="10" destOrd="0" presId="urn:microsoft.com/office/officeart/2005/8/layout/radial6"/>
    <dgm:cxn modelId="{2CE37D70-B758-41C4-A497-A8F5B34B0E21}" type="presParOf" srcId="{40DF3675-1511-44E3-B4F1-F6060CAF65F3}" destId="{220B5838-9CB2-4648-B5FF-98078CDADAB0}" srcOrd="11" destOrd="0" presId="urn:microsoft.com/office/officeart/2005/8/layout/radial6"/>
    <dgm:cxn modelId="{C1237927-4E8A-42D5-A9CD-4DE63E202B6B}" type="presParOf" srcId="{40DF3675-1511-44E3-B4F1-F6060CAF65F3}" destId="{86A46F3C-DEB2-407E-8905-C70DB36EFD6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21DBF-B245-4C2F-A4ED-7501ECC3612E}">
      <dsp:nvSpPr>
        <dsp:cNvPr id="0" name=""/>
        <dsp:cNvSpPr/>
      </dsp:nvSpPr>
      <dsp:spPr>
        <a:xfrm>
          <a:off x="3130205" y="-109271"/>
          <a:ext cx="2210990" cy="21646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Assessment &amp; </a:t>
          </a:r>
        </a:p>
        <a:p>
          <a:pPr lvl="0" algn="ctr" defTabSz="800100">
            <a:lnSpc>
              <a:spcPct val="90000"/>
            </a:lnSpc>
            <a:spcBef>
              <a:spcPct val="0"/>
            </a:spcBef>
            <a:spcAft>
              <a:spcPct val="35000"/>
            </a:spcAft>
          </a:pPr>
          <a:r>
            <a:rPr lang="en-US" sz="1800" kern="1200" dirty="0" smtClean="0"/>
            <a:t>Data </a:t>
          </a:r>
          <a:endParaRPr lang="en-US" sz="1800" kern="1200" dirty="0"/>
        </a:p>
      </dsp:txBody>
      <dsp:txXfrm>
        <a:off x="3453997" y="207734"/>
        <a:ext cx="1563406" cy="1530636"/>
      </dsp:txXfrm>
    </dsp:sp>
    <dsp:sp modelId="{3004B6EF-62A4-4C14-9CDE-4D8C68436C5E}">
      <dsp:nvSpPr>
        <dsp:cNvPr id="0" name=""/>
        <dsp:cNvSpPr/>
      </dsp:nvSpPr>
      <dsp:spPr>
        <a:xfrm rot="2174205">
          <a:off x="5214067" y="1507768"/>
          <a:ext cx="392114" cy="6519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225443" y="1603396"/>
        <a:ext cx="274480" cy="391186"/>
      </dsp:txXfrm>
    </dsp:sp>
    <dsp:sp modelId="{D0AF9A84-193E-4F59-A15B-5B1234C2C6E8}">
      <dsp:nvSpPr>
        <dsp:cNvPr id="0" name=""/>
        <dsp:cNvSpPr/>
      </dsp:nvSpPr>
      <dsp:spPr>
        <a:xfrm>
          <a:off x="5487289" y="1676404"/>
          <a:ext cx="2151008" cy="200423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Policy  &amp;</a:t>
          </a:r>
        </a:p>
        <a:p>
          <a:pPr lvl="0" algn="ctr" defTabSz="800100">
            <a:lnSpc>
              <a:spcPct val="90000"/>
            </a:lnSpc>
            <a:spcBef>
              <a:spcPct val="0"/>
            </a:spcBef>
            <a:spcAft>
              <a:spcPct val="35000"/>
            </a:spcAft>
          </a:pPr>
          <a:r>
            <a:rPr lang="en-US" sz="1800" kern="1200" dirty="0" smtClean="0"/>
            <a:t>Environment </a:t>
          </a:r>
          <a:endParaRPr lang="en-US" sz="1800" kern="1200" dirty="0"/>
        </a:p>
      </dsp:txBody>
      <dsp:txXfrm>
        <a:off x="5802297" y="1969917"/>
        <a:ext cx="1520992" cy="1417205"/>
      </dsp:txXfrm>
    </dsp:sp>
    <dsp:sp modelId="{C5A74487-3AF8-4F6B-9C63-3096812DBA0E}">
      <dsp:nvSpPr>
        <dsp:cNvPr id="0" name=""/>
        <dsp:cNvSpPr/>
      </dsp:nvSpPr>
      <dsp:spPr>
        <a:xfrm rot="6450661">
          <a:off x="5912472" y="3736881"/>
          <a:ext cx="542429" cy="65197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6018318" y="3789683"/>
        <a:ext cx="379700" cy="391186"/>
      </dsp:txXfrm>
    </dsp:sp>
    <dsp:sp modelId="{3948696A-73EF-4F1B-A834-B4F57297ED19}">
      <dsp:nvSpPr>
        <dsp:cNvPr id="0" name=""/>
        <dsp:cNvSpPr/>
      </dsp:nvSpPr>
      <dsp:spPr>
        <a:xfrm>
          <a:off x="4572004" y="4267212"/>
          <a:ext cx="2302595" cy="214409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 &amp;</a:t>
          </a:r>
        </a:p>
        <a:p>
          <a:pPr lvl="0" algn="ctr" defTabSz="711200">
            <a:lnSpc>
              <a:spcPct val="90000"/>
            </a:lnSpc>
            <a:spcBef>
              <a:spcPct val="0"/>
            </a:spcBef>
            <a:spcAft>
              <a:spcPct val="35000"/>
            </a:spcAft>
          </a:pPr>
          <a:r>
            <a:rPr lang="en-US" sz="1600" kern="1200" dirty="0" smtClean="0"/>
            <a:t>Engagement </a:t>
          </a:r>
          <a:endParaRPr lang="en-US" sz="1600" kern="1200" dirty="0"/>
        </a:p>
      </dsp:txBody>
      <dsp:txXfrm>
        <a:off x="4909211" y="4581207"/>
        <a:ext cx="1628181" cy="1516102"/>
      </dsp:txXfrm>
    </dsp:sp>
    <dsp:sp modelId="{55000477-383D-4B58-8562-57DB0037977B}">
      <dsp:nvSpPr>
        <dsp:cNvPr id="0" name=""/>
        <dsp:cNvSpPr/>
      </dsp:nvSpPr>
      <dsp:spPr>
        <a:xfrm rot="10682778">
          <a:off x="4089417" y="5062043"/>
          <a:ext cx="408106" cy="65197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4211813" y="5190352"/>
        <a:ext cx="285674" cy="391186"/>
      </dsp:txXfrm>
    </dsp:sp>
    <dsp:sp modelId="{9DC222C6-CF77-48C7-B62E-653CE61AC097}">
      <dsp:nvSpPr>
        <dsp:cNvPr id="0" name=""/>
        <dsp:cNvSpPr/>
      </dsp:nvSpPr>
      <dsp:spPr>
        <a:xfrm>
          <a:off x="1658112" y="4393004"/>
          <a:ext cx="2339628" cy="209004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Implementation </a:t>
          </a:r>
          <a:endParaRPr lang="en-US" sz="1800" kern="1200" dirty="0"/>
        </a:p>
      </dsp:txBody>
      <dsp:txXfrm>
        <a:off x="2000743" y="4699083"/>
        <a:ext cx="1654366" cy="1477883"/>
      </dsp:txXfrm>
    </dsp:sp>
    <dsp:sp modelId="{E92C7A77-B3DF-4D78-8252-AD8B282899D1}">
      <dsp:nvSpPr>
        <dsp:cNvPr id="0" name=""/>
        <dsp:cNvSpPr/>
      </dsp:nvSpPr>
      <dsp:spPr>
        <a:xfrm rot="15049197">
          <a:off x="2148927" y="3755835"/>
          <a:ext cx="414498" cy="6519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231528" y="3944954"/>
        <a:ext cx="290149" cy="391186"/>
      </dsp:txXfrm>
    </dsp:sp>
    <dsp:sp modelId="{D03CD81F-0076-4245-802C-2AEF16E756A0}">
      <dsp:nvSpPr>
        <dsp:cNvPr id="0" name=""/>
        <dsp:cNvSpPr/>
      </dsp:nvSpPr>
      <dsp:spPr>
        <a:xfrm>
          <a:off x="743702" y="1600204"/>
          <a:ext cx="2248679" cy="215662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Evaluation </a:t>
          </a:r>
          <a:endParaRPr lang="en-US" sz="2600" kern="1200" dirty="0"/>
        </a:p>
      </dsp:txBody>
      <dsp:txXfrm>
        <a:off x="1073013" y="1916035"/>
        <a:ext cx="1590057" cy="1524967"/>
      </dsp:txXfrm>
    </dsp:sp>
    <dsp:sp modelId="{92234FF1-ADE4-4BD4-8FF7-70E1576F94AB}">
      <dsp:nvSpPr>
        <dsp:cNvPr id="0" name=""/>
        <dsp:cNvSpPr/>
      </dsp:nvSpPr>
      <dsp:spPr>
        <a:xfrm rot="19454046">
          <a:off x="2858645" y="1502961"/>
          <a:ext cx="377664" cy="65197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869328" y="1666467"/>
        <a:ext cx="264365" cy="391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46F3C-DEB2-407E-8905-C70DB36EFD62}">
      <dsp:nvSpPr>
        <dsp:cNvPr id="0" name=""/>
        <dsp:cNvSpPr/>
      </dsp:nvSpPr>
      <dsp:spPr>
        <a:xfrm>
          <a:off x="1926529" y="642435"/>
          <a:ext cx="4277453" cy="4277453"/>
        </a:xfrm>
        <a:prstGeom prst="blockArc">
          <a:avLst>
            <a:gd name="adj1" fmla="val 10800000"/>
            <a:gd name="adj2" fmla="val 16200000"/>
            <a:gd name="adj3" fmla="val 4642"/>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5EFB99-1438-4553-AA44-61977DEEBD9D}">
      <dsp:nvSpPr>
        <dsp:cNvPr id="0" name=""/>
        <dsp:cNvSpPr/>
      </dsp:nvSpPr>
      <dsp:spPr>
        <a:xfrm>
          <a:off x="1926529" y="642435"/>
          <a:ext cx="4277453" cy="4277453"/>
        </a:xfrm>
        <a:prstGeom prst="blockArc">
          <a:avLst>
            <a:gd name="adj1" fmla="val 5400000"/>
            <a:gd name="adj2" fmla="val 10800000"/>
            <a:gd name="adj3" fmla="val 4642"/>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F6F29-D2BF-4C70-8C9F-BC57EFB5BA3B}">
      <dsp:nvSpPr>
        <dsp:cNvPr id="0" name=""/>
        <dsp:cNvSpPr/>
      </dsp:nvSpPr>
      <dsp:spPr>
        <a:xfrm>
          <a:off x="1915081" y="642466"/>
          <a:ext cx="4277453" cy="4277453"/>
        </a:xfrm>
        <a:prstGeom prst="blockArc">
          <a:avLst>
            <a:gd name="adj1" fmla="val 21590085"/>
            <a:gd name="adj2" fmla="val 5381161"/>
            <a:gd name="adj3" fmla="val 4642"/>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F76FBF-1994-498E-BA30-0782A23B2F77}">
      <dsp:nvSpPr>
        <dsp:cNvPr id="0" name=""/>
        <dsp:cNvSpPr/>
      </dsp:nvSpPr>
      <dsp:spPr>
        <a:xfrm>
          <a:off x="1915081" y="642404"/>
          <a:ext cx="4277453" cy="4277453"/>
        </a:xfrm>
        <a:prstGeom prst="blockArc">
          <a:avLst>
            <a:gd name="adj1" fmla="val 16218839"/>
            <a:gd name="adj2" fmla="val 21590188"/>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719813-6296-4A11-8EE9-E3A88E013B7F}">
      <dsp:nvSpPr>
        <dsp:cNvPr id="0" name=""/>
        <dsp:cNvSpPr/>
      </dsp:nvSpPr>
      <dsp:spPr>
        <a:xfrm>
          <a:off x="3010015" y="1776678"/>
          <a:ext cx="2110481" cy="200896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Employee</a:t>
          </a:r>
          <a:r>
            <a:rPr lang="en-US" sz="2800" b="1" kern="1200" dirty="0" smtClean="0"/>
            <a:t> </a:t>
          </a:r>
          <a:endParaRPr lang="en-US" sz="2800" b="1" kern="1200" dirty="0"/>
        </a:p>
      </dsp:txBody>
      <dsp:txXfrm>
        <a:off x="3319088" y="2070884"/>
        <a:ext cx="1492335" cy="1420555"/>
      </dsp:txXfrm>
    </dsp:sp>
    <dsp:sp modelId="{3A12923C-EB47-4253-BAA1-C8FC4775C92C}">
      <dsp:nvSpPr>
        <dsp:cNvPr id="0" name=""/>
        <dsp:cNvSpPr/>
      </dsp:nvSpPr>
      <dsp:spPr>
        <a:xfrm>
          <a:off x="3241847" y="-152248"/>
          <a:ext cx="1646816" cy="16886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Worksite</a:t>
          </a:r>
        </a:p>
        <a:p>
          <a:pPr lvl="0" algn="ctr" defTabSz="577850">
            <a:lnSpc>
              <a:spcPct val="90000"/>
            </a:lnSpc>
            <a:spcBef>
              <a:spcPct val="0"/>
            </a:spcBef>
            <a:spcAft>
              <a:spcPct val="35000"/>
            </a:spcAft>
          </a:pPr>
          <a:r>
            <a:rPr lang="en-US" sz="1300" b="0" kern="1200" dirty="0" smtClean="0"/>
            <a:t>Tools</a:t>
          </a:r>
        </a:p>
        <a:p>
          <a:pPr lvl="0" algn="ctr" defTabSz="577850">
            <a:lnSpc>
              <a:spcPct val="90000"/>
            </a:lnSpc>
            <a:spcBef>
              <a:spcPct val="0"/>
            </a:spcBef>
            <a:spcAft>
              <a:spcPct val="35000"/>
            </a:spcAft>
          </a:pPr>
          <a:r>
            <a:rPr lang="en-US" sz="1300" b="0" kern="1200" dirty="0" smtClean="0"/>
            <a:t>Evidence-based practices </a:t>
          </a:r>
          <a:r>
            <a:rPr lang="en-US" sz="1300" kern="1200" dirty="0" smtClean="0"/>
            <a:t> </a:t>
          </a:r>
          <a:endParaRPr lang="en-US" sz="1300" kern="1200" dirty="0"/>
        </a:p>
      </dsp:txBody>
      <dsp:txXfrm>
        <a:off x="3483018" y="95050"/>
        <a:ext cx="1164474" cy="1194059"/>
      </dsp:txXfrm>
    </dsp:sp>
    <dsp:sp modelId="{36361F3F-DE23-4406-B539-3C657A23F98E}">
      <dsp:nvSpPr>
        <dsp:cNvPr id="0" name=""/>
        <dsp:cNvSpPr/>
      </dsp:nvSpPr>
      <dsp:spPr>
        <a:xfrm>
          <a:off x="5286805" y="1919098"/>
          <a:ext cx="1712153" cy="1712139"/>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Provider</a:t>
          </a:r>
          <a:r>
            <a:rPr lang="en-US" sz="1600" kern="1200" dirty="0" smtClean="0"/>
            <a:t> </a:t>
          </a:r>
        </a:p>
        <a:p>
          <a:pPr lvl="0" algn="ctr" defTabSz="711200">
            <a:lnSpc>
              <a:spcPct val="90000"/>
            </a:lnSpc>
            <a:spcBef>
              <a:spcPct val="0"/>
            </a:spcBef>
            <a:spcAft>
              <a:spcPct val="35000"/>
            </a:spcAft>
          </a:pPr>
          <a:r>
            <a:rPr lang="en-US" sz="1400" kern="1200" dirty="0" smtClean="0"/>
            <a:t>COSEHC Project </a:t>
          </a:r>
          <a:endParaRPr lang="en-US" sz="1400" kern="1200" dirty="0"/>
        </a:p>
      </dsp:txBody>
      <dsp:txXfrm>
        <a:off x="5537544" y="2169835"/>
        <a:ext cx="1210675" cy="1210665"/>
      </dsp:txXfrm>
    </dsp:sp>
    <dsp:sp modelId="{3C39A647-CEAA-437B-9579-0FF05730367E}">
      <dsp:nvSpPr>
        <dsp:cNvPr id="0" name=""/>
        <dsp:cNvSpPr/>
      </dsp:nvSpPr>
      <dsp:spPr>
        <a:xfrm>
          <a:off x="3054621" y="4025641"/>
          <a:ext cx="2021269" cy="1689206"/>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Pharmacy</a:t>
          </a:r>
        </a:p>
        <a:p>
          <a:pPr lvl="0" algn="ctr" defTabSz="577850">
            <a:lnSpc>
              <a:spcPct val="90000"/>
            </a:lnSpc>
            <a:spcBef>
              <a:spcPct val="0"/>
            </a:spcBef>
            <a:spcAft>
              <a:spcPct val="35000"/>
            </a:spcAft>
          </a:pPr>
          <a:r>
            <a:rPr lang="en-US" sz="1300" b="0" kern="1200" dirty="0" err="1" smtClean="0"/>
            <a:t>pEACHealth</a:t>
          </a:r>
          <a:r>
            <a:rPr lang="en-US" sz="1300" kern="1200" dirty="0" smtClean="0"/>
            <a:t> </a:t>
          </a:r>
          <a:endParaRPr lang="en-US" sz="1300" kern="1200" dirty="0"/>
        </a:p>
      </dsp:txBody>
      <dsp:txXfrm>
        <a:off x="3350629" y="4273019"/>
        <a:ext cx="1429253" cy="1194450"/>
      </dsp:txXfrm>
    </dsp:sp>
    <dsp:sp modelId="{439D83C0-D2CE-4D34-8AAD-6223EA822BF8}">
      <dsp:nvSpPr>
        <dsp:cNvPr id="0" name=""/>
        <dsp:cNvSpPr/>
      </dsp:nvSpPr>
      <dsp:spPr>
        <a:xfrm>
          <a:off x="1066784" y="1854094"/>
          <a:ext cx="1818777" cy="1854135"/>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Community</a:t>
          </a:r>
        </a:p>
        <a:p>
          <a:pPr lvl="0" algn="ctr" defTabSz="577850">
            <a:lnSpc>
              <a:spcPct val="90000"/>
            </a:lnSpc>
            <a:spcBef>
              <a:spcPct val="0"/>
            </a:spcBef>
            <a:spcAft>
              <a:spcPct val="35000"/>
            </a:spcAft>
          </a:pPr>
          <a:r>
            <a:rPr lang="en-US" sz="1300" b="0" i="0" kern="1200" dirty="0" smtClean="0"/>
            <a:t>Public Health Districts </a:t>
          </a:r>
          <a:endParaRPr lang="en-US" sz="1300" b="0" i="0" kern="1200" dirty="0"/>
        </a:p>
      </dsp:txBody>
      <dsp:txXfrm>
        <a:off x="1333138" y="2125626"/>
        <a:ext cx="1286069" cy="131107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2849471-02C2-4E8F-B2E2-3426BCD2BEF6}" type="datetimeFigureOut">
              <a:rPr lang="en-US" smtClean="0"/>
              <a:pPr/>
              <a:t>4/10/2014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BBFD693-874E-437E-BD86-1410A6F5BA2B}" type="slidenum">
              <a:rPr lang="en-US" smtClean="0"/>
              <a:pPr/>
              <a:t>‹#›</a:t>
            </a:fld>
            <a:endParaRPr lang="en-US"/>
          </a:p>
        </p:txBody>
      </p:sp>
    </p:spTree>
    <p:extLst>
      <p:ext uri="{BB962C8B-B14F-4D97-AF65-F5344CB8AC3E}">
        <p14:creationId xmlns:p14="http://schemas.microsoft.com/office/powerpoint/2010/main" val="2061535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1E5BEFE-E6DF-4D4C-9245-2D3DD56179D0}" type="datetimeFigureOut">
              <a:rPr lang="en-US" smtClean="0"/>
              <a:pPr/>
              <a:t>4/10/2014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AC43779-7249-4F15-B0A9-19F60908CEC3}" type="slidenum">
              <a:rPr lang="en-US" smtClean="0"/>
              <a:pPr/>
              <a:t>‹#›</a:t>
            </a:fld>
            <a:endParaRPr lang="en-US"/>
          </a:p>
        </p:txBody>
      </p:sp>
    </p:spTree>
    <p:extLst>
      <p:ext uri="{BB962C8B-B14F-4D97-AF65-F5344CB8AC3E}">
        <p14:creationId xmlns:p14="http://schemas.microsoft.com/office/powerpoint/2010/main" val="88445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 has over 4 million employees.</a:t>
            </a:r>
            <a:r>
              <a:rPr lang="en-US" baseline="0" dirty="0" smtClean="0"/>
              <a:t> Some of these employees work in occupations or industries that expose them to hazards and conditions on the job which may affect their health for the rest of their lives.  Some of these employees are living with chronic diseases and conditions, not caused by the job, but which indeed affects their health for the rest of their lives. </a:t>
            </a:r>
            <a:r>
              <a:rPr lang="en-US" dirty="0" smtClean="0"/>
              <a:t>Since</a:t>
            </a:r>
            <a:r>
              <a:rPr lang="en-US" baseline="0" dirty="0" smtClean="0"/>
              <a:t> worksites can provide unique opportunities for public health interventions, we wanted to take look at the prevalence of some cardio metabolic conditions (i.e. CVD, Diabetes, and Obesity) among employees by Industry in order know where to focus future prevention and intervention efforts. </a:t>
            </a:r>
            <a:r>
              <a:rPr lang="en-US" dirty="0" smtClean="0"/>
              <a:t>This</a:t>
            </a:r>
            <a:r>
              <a:rPr lang="en-US" baseline="0" dirty="0" smtClean="0"/>
              <a:t> table shows the prevalence of cardiovascular disease (which includes, heart attack, angina, coronary heart disease, and stroke) among Georgia employees by industry.  In 2012,  the prevalence of cardiovascular disease among employed adults overall was 3.5%.  Compared to all employees with CVD, the top three industries with the highest prevalence of cardiovascular disease were….</a:t>
            </a:r>
            <a:endParaRPr lang="en-US" dirty="0"/>
          </a:p>
        </p:txBody>
      </p:sp>
      <p:sp>
        <p:nvSpPr>
          <p:cNvPr id="4" name="Slide Number Placeholder 3"/>
          <p:cNvSpPr>
            <a:spLocks noGrp="1"/>
          </p:cNvSpPr>
          <p:nvPr>
            <p:ph type="sldNum" sz="quarter" idx="10"/>
          </p:nvPr>
        </p:nvSpPr>
        <p:spPr/>
        <p:txBody>
          <a:bodyPr/>
          <a:lstStyle/>
          <a:p>
            <a:fld id="{DAC43779-7249-4F15-B0A9-19F60908CEC3}" type="slidenum">
              <a:rPr lang="en-US" smtClean="0"/>
              <a:pPr/>
              <a:t>2</a:t>
            </a:fld>
            <a:endParaRPr lang="en-US"/>
          </a:p>
        </p:txBody>
      </p:sp>
    </p:spTree>
    <p:extLst>
      <p:ext uri="{BB962C8B-B14F-4D97-AF65-F5344CB8AC3E}">
        <p14:creationId xmlns:p14="http://schemas.microsoft.com/office/powerpoint/2010/main" val="277209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prevalence</a:t>
            </a:r>
            <a:r>
              <a:rPr lang="en-US" baseline="0" dirty="0" smtClean="0"/>
              <a:t> of employees who were ever told by a doctor that they have pre-  or borderline diabetes. </a:t>
            </a:r>
            <a:r>
              <a:rPr lang="en-US" dirty="0" smtClean="0"/>
              <a:t>In 2012,</a:t>
            </a:r>
            <a:r>
              <a:rPr lang="en-US" baseline="0" dirty="0" smtClean="0"/>
              <a:t> about 5.9% of Georgia employees had pre-diabetes. Compared to employed adults overall, employees in the Administrative and Support, Waste Management, and Remediation Services industry had a significantly higher prevalence of pre-diabetes at 15%....followed by employees in manufacturing, retail trade, and educational services industries.</a:t>
            </a:r>
            <a:endParaRPr lang="en-US" dirty="0"/>
          </a:p>
        </p:txBody>
      </p:sp>
      <p:sp>
        <p:nvSpPr>
          <p:cNvPr id="4" name="Slide Number Placeholder 3"/>
          <p:cNvSpPr>
            <a:spLocks noGrp="1"/>
          </p:cNvSpPr>
          <p:nvPr>
            <p:ph type="sldNum" sz="quarter" idx="10"/>
          </p:nvPr>
        </p:nvSpPr>
        <p:spPr/>
        <p:txBody>
          <a:bodyPr/>
          <a:lstStyle/>
          <a:p>
            <a:fld id="{DAC43779-7249-4F15-B0A9-19F60908CEC3}" type="slidenum">
              <a:rPr lang="en-US" smtClean="0"/>
              <a:pPr/>
              <a:t>3</a:t>
            </a:fld>
            <a:endParaRPr lang="en-US"/>
          </a:p>
        </p:txBody>
      </p:sp>
    </p:spTree>
    <p:extLst>
      <p:ext uri="{BB962C8B-B14F-4D97-AF65-F5344CB8AC3E}">
        <p14:creationId xmlns:p14="http://schemas.microsoft.com/office/powerpoint/2010/main" val="105644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take a look at the prevalence of diabetes among</a:t>
            </a:r>
            <a:r>
              <a:rPr lang="en-US" baseline="0" dirty="0" smtClean="0"/>
              <a:t> employees by industry.  Overall, 5.6% of employees in Georgia had doctor-diagnosed diabetes. The prevalence of diabetes was highest among employees in the manufacturing industry at 10%, followed by the Administrative and support, waste management, and remediation services industry, and the Professional, scientific, and technical services industry</a:t>
            </a:r>
            <a:endParaRPr lang="en-US" dirty="0"/>
          </a:p>
        </p:txBody>
      </p:sp>
      <p:sp>
        <p:nvSpPr>
          <p:cNvPr id="4" name="Slide Number Placeholder 3"/>
          <p:cNvSpPr>
            <a:spLocks noGrp="1"/>
          </p:cNvSpPr>
          <p:nvPr>
            <p:ph type="sldNum" sz="quarter" idx="10"/>
          </p:nvPr>
        </p:nvSpPr>
        <p:spPr/>
        <p:txBody>
          <a:bodyPr/>
          <a:lstStyle/>
          <a:p>
            <a:fld id="{DAC43779-7249-4F15-B0A9-19F60908CEC3}" type="slidenum">
              <a:rPr lang="en-US" smtClean="0"/>
              <a:pPr/>
              <a:t>4</a:t>
            </a:fld>
            <a:endParaRPr lang="en-US"/>
          </a:p>
        </p:txBody>
      </p:sp>
    </p:spTree>
    <p:extLst>
      <p:ext uri="{BB962C8B-B14F-4D97-AF65-F5344CB8AC3E}">
        <p14:creationId xmlns:p14="http://schemas.microsoft.com/office/powerpoint/2010/main" val="87591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shows the prevalence of obesity among employees by industry.  About 29% of employed adults overall have obesity. Compared to adults overall, employees in the Accommodation and Food Services industry’ the Professional, Scientific, and Technical Services Industry; and Educational Services Industries have a significantly higher prevalence of obesity.</a:t>
            </a:r>
            <a:endParaRPr lang="en-US" dirty="0"/>
          </a:p>
        </p:txBody>
      </p:sp>
      <p:sp>
        <p:nvSpPr>
          <p:cNvPr id="4" name="Slide Number Placeholder 3"/>
          <p:cNvSpPr>
            <a:spLocks noGrp="1"/>
          </p:cNvSpPr>
          <p:nvPr>
            <p:ph type="sldNum" sz="quarter" idx="10"/>
          </p:nvPr>
        </p:nvSpPr>
        <p:spPr/>
        <p:txBody>
          <a:bodyPr/>
          <a:lstStyle/>
          <a:p>
            <a:fld id="{DAC43779-7249-4F15-B0A9-19F60908CEC3}" type="slidenum">
              <a:rPr lang="en-US" smtClean="0"/>
              <a:pPr/>
              <a:t>5</a:t>
            </a:fld>
            <a:endParaRPr lang="en-US"/>
          </a:p>
        </p:txBody>
      </p:sp>
    </p:spTree>
    <p:extLst>
      <p:ext uri="{BB962C8B-B14F-4D97-AF65-F5344CB8AC3E}">
        <p14:creationId xmlns:p14="http://schemas.microsoft.com/office/powerpoint/2010/main" val="18949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target</a:t>
            </a:r>
            <a:r>
              <a:rPr lang="en-US" baseline="0" dirty="0" smtClean="0"/>
              <a:t> our interventions related to chronic disease here in Georgia….</a:t>
            </a:r>
            <a:endParaRPr lang="en-US" dirty="0"/>
          </a:p>
        </p:txBody>
      </p:sp>
      <p:sp>
        <p:nvSpPr>
          <p:cNvPr id="4" name="Slide Number Placeholder 3"/>
          <p:cNvSpPr>
            <a:spLocks noGrp="1"/>
          </p:cNvSpPr>
          <p:nvPr>
            <p:ph type="sldNum" sz="quarter" idx="10"/>
          </p:nvPr>
        </p:nvSpPr>
        <p:spPr/>
        <p:txBody>
          <a:bodyPr/>
          <a:lstStyle/>
          <a:p>
            <a:fld id="{DAC43779-7249-4F15-B0A9-19F60908CEC3}" type="slidenum">
              <a:rPr lang="en-US" smtClean="0"/>
              <a:pPr/>
              <a:t>6</a:t>
            </a:fld>
            <a:endParaRPr lang="en-US"/>
          </a:p>
        </p:txBody>
      </p:sp>
    </p:spTree>
    <p:extLst>
      <p:ext uri="{BB962C8B-B14F-4D97-AF65-F5344CB8AC3E}">
        <p14:creationId xmlns:p14="http://schemas.microsoft.com/office/powerpoint/2010/main" val="108983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March 2013 – Initial Visit </a:t>
            </a:r>
          </a:p>
          <a:p>
            <a:pPr lvl="1"/>
            <a:r>
              <a:rPr lang="en-US" dirty="0" smtClean="0"/>
              <a:t>Reported #1 cost driver was weight </a:t>
            </a:r>
          </a:p>
          <a:p>
            <a:pPr lvl="1"/>
            <a:r>
              <a:rPr lang="en-US" dirty="0" smtClean="0"/>
              <a:t>Did not have active employee participation in screenings</a:t>
            </a:r>
          </a:p>
          <a:p>
            <a:pPr lvl="1"/>
            <a:r>
              <a:rPr lang="en-US" dirty="0" smtClean="0"/>
              <a:t>Needed recommendations on next steps and ideas for their wellness program </a:t>
            </a:r>
          </a:p>
          <a:p>
            <a:pPr lvl="1"/>
            <a:r>
              <a:rPr lang="en-US" dirty="0" smtClean="0"/>
              <a:t>Free ice cream in plant facilities </a:t>
            </a:r>
          </a:p>
          <a:p>
            <a:r>
              <a:rPr lang="en-US" dirty="0" smtClean="0"/>
              <a:t> October 2013</a:t>
            </a:r>
          </a:p>
          <a:p>
            <a:pPr lvl="1"/>
            <a:r>
              <a:rPr lang="en-US" dirty="0" smtClean="0"/>
              <a:t>Follow-up visit with District Health Coordinator  </a:t>
            </a:r>
          </a:p>
          <a:p>
            <a:pPr lvl="1"/>
            <a:r>
              <a:rPr lang="en-US" dirty="0" smtClean="0"/>
              <a:t>Included employees in wellness committee</a:t>
            </a:r>
          </a:p>
          <a:p>
            <a:pPr lvl="1"/>
            <a:r>
              <a:rPr lang="en-US" dirty="0" smtClean="0"/>
              <a:t>Surveyed employees about wellness program </a:t>
            </a:r>
          </a:p>
          <a:p>
            <a:pPr lvl="1"/>
            <a:r>
              <a:rPr lang="en-US" dirty="0" smtClean="0"/>
              <a:t>Employee recognition program </a:t>
            </a:r>
          </a:p>
          <a:p>
            <a:pPr lvl="1"/>
            <a:r>
              <a:rPr lang="en-US" dirty="0" smtClean="0"/>
              <a:t>Created wellness boards</a:t>
            </a:r>
          </a:p>
          <a:p>
            <a:pPr lvl="1"/>
            <a:r>
              <a:rPr lang="en-US" dirty="0" smtClean="0"/>
              <a:t>Interested in tobacco cessation</a:t>
            </a:r>
          </a:p>
          <a:p>
            <a:pPr lvl="1"/>
            <a:r>
              <a:rPr lang="en-US" dirty="0" smtClean="0"/>
              <a:t>Employees participating in 5K challenges </a:t>
            </a:r>
          </a:p>
          <a:p>
            <a:pPr lvl="1"/>
            <a:r>
              <a:rPr lang="en-US" dirty="0" smtClean="0"/>
              <a:t>Healthier vending options</a:t>
            </a:r>
          </a:p>
          <a:p>
            <a:endParaRPr lang="en-US" dirty="0"/>
          </a:p>
        </p:txBody>
      </p:sp>
      <p:sp>
        <p:nvSpPr>
          <p:cNvPr id="4" name="Slide Number Placeholder 3"/>
          <p:cNvSpPr>
            <a:spLocks noGrp="1"/>
          </p:cNvSpPr>
          <p:nvPr>
            <p:ph type="sldNum" sz="quarter" idx="10"/>
          </p:nvPr>
        </p:nvSpPr>
        <p:spPr/>
        <p:txBody>
          <a:bodyPr/>
          <a:lstStyle/>
          <a:p>
            <a:fld id="{DAC43779-7249-4F15-B0A9-19F60908CEC3}" type="slidenum">
              <a:rPr lang="en-US" smtClean="0"/>
              <a:pPr/>
              <a:t>9</a:t>
            </a:fld>
            <a:endParaRPr lang="en-US"/>
          </a:p>
        </p:txBody>
      </p:sp>
    </p:spTree>
    <p:extLst>
      <p:ext uri="{BB962C8B-B14F-4D97-AF65-F5344CB8AC3E}">
        <p14:creationId xmlns:p14="http://schemas.microsoft.com/office/powerpoint/2010/main" val="3684214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4/10/2014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7" name="Picture 8" descr="DPH_PPT.jpg"/>
          <p:cNvPicPr>
            <a:picLocks noChangeAspect="1"/>
          </p:cNvPicPr>
          <p:nvPr userDrawn="1"/>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4/10/2014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4/10/2014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4/10/2014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4/10/2014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4/10/2014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4/10/2014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4/10/2014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4/10/2014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4/10/2014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4/10/2014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2"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2800" dirty="0" smtClean="0">
                <a:solidFill>
                  <a:schemeClr val="tx1">
                    <a:lumMod val="65000"/>
                    <a:lumOff val="35000"/>
                  </a:schemeClr>
                </a:solidFill>
                <a:latin typeface="Segoe UI" pitchFamily="34" charset="0"/>
                <a:cs typeface="Segoe UI" pitchFamily="34" charset="0"/>
              </a:rPr>
              <a:t> Georgia Framework for Worksite Health </a:t>
            </a:r>
            <a:endParaRPr lang="en-US" sz="2800" b="1" dirty="0">
              <a:solidFill>
                <a:schemeClr val="tx1">
                  <a:lumMod val="65000"/>
                  <a:lumOff val="35000"/>
                </a:schemeClr>
              </a:solidFill>
              <a:latin typeface="Segoe UI" pitchFamily="34" charset="0"/>
              <a:cs typeface="Segoe UI" pitchFamily="34" charset="0"/>
            </a:endParaRP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smtClean="0">
                <a:solidFill>
                  <a:schemeClr val="tx1">
                    <a:lumMod val="65000"/>
                    <a:lumOff val="35000"/>
                  </a:schemeClr>
                </a:solidFill>
                <a:latin typeface="Segoe UI" pitchFamily="34" charset="0"/>
                <a:cs typeface="Segoe UI" pitchFamily="34" charset="0"/>
              </a:rPr>
              <a:t>Presented </a:t>
            </a:r>
            <a:r>
              <a:rPr lang="en-US" sz="2000" dirty="0" smtClean="0">
                <a:solidFill>
                  <a:schemeClr val="tx1">
                    <a:lumMod val="65000"/>
                    <a:lumOff val="35000"/>
                  </a:schemeClr>
                </a:solidFill>
                <a:latin typeface="Segoe UI" pitchFamily="34" charset="0"/>
                <a:cs typeface="Segoe UI" pitchFamily="34" charset="0"/>
              </a:rPr>
              <a:t>by: Kiley Morgan, PhD, MS, MPH, CHES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 February 27, 2014</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23010078"/>
              </p:ext>
            </p:extLst>
          </p:nvPr>
        </p:nvGraphicFramePr>
        <p:xfrm>
          <a:off x="762000" y="838200"/>
          <a:ext cx="8077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152400" y="152400"/>
            <a:ext cx="3810000" cy="1295400"/>
          </a:xfrm>
        </p:spPr>
        <p:txBody>
          <a:bodyPr>
            <a:noAutofit/>
          </a:bodyPr>
          <a:lstStyle/>
          <a:p>
            <a:r>
              <a:rPr lang="en-US" sz="3200" dirty="0" smtClean="0"/>
              <a:t>Comprehensive Approach</a:t>
            </a:r>
            <a:endParaRPr lang="en-US" sz="3200" dirty="0"/>
          </a:p>
        </p:txBody>
      </p:sp>
    </p:spTree>
    <p:extLst>
      <p:ext uri="{BB962C8B-B14F-4D97-AF65-F5344CB8AC3E}">
        <p14:creationId xmlns:p14="http://schemas.microsoft.com/office/powerpoint/2010/main" val="3788095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a:spLocks noGrp="1"/>
          </p:cNvSpPr>
          <p:nvPr>
            <p:ph sz="half" idx="2"/>
          </p:nvPr>
        </p:nvSpPr>
        <p:spPr>
          <a:xfrm>
            <a:off x="457200" y="1828800"/>
            <a:ext cx="8077200" cy="4114800"/>
          </a:xfrm>
        </p:spPr>
        <p:txBody>
          <a:bodyPr>
            <a:normAutofit lnSpcReduction="10000"/>
          </a:bodyPr>
          <a:lstStyle/>
          <a:p>
            <a:endParaRPr lang="en-US" sz="1800" dirty="0" smtClean="0"/>
          </a:p>
          <a:p>
            <a:r>
              <a:rPr lang="en-US" dirty="0" smtClean="0">
                <a:ln w="6350">
                  <a:noFill/>
                </a:ln>
                <a:effectLst>
                  <a:outerShdw blurRad="114300" dist="101600" dir="2700000" algn="tl" rotWithShape="0">
                    <a:srgbClr val="000000">
                      <a:alpha val="40000"/>
                    </a:srgbClr>
                  </a:outerShdw>
                </a:effectLst>
              </a:rPr>
              <a:t>Consortium </a:t>
            </a:r>
            <a:r>
              <a:rPr lang="en-US" dirty="0">
                <a:ln w="6350">
                  <a:noFill/>
                </a:ln>
                <a:effectLst>
                  <a:outerShdw blurRad="114300" dist="101600" dir="2700000" algn="tl" rotWithShape="0">
                    <a:srgbClr val="000000">
                      <a:alpha val="40000"/>
                    </a:srgbClr>
                  </a:outerShdw>
                </a:effectLst>
              </a:rPr>
              <a:t>for Southeastern Hypertension </a:t>
            </a:r>
            <a:r>
              <a:rPr lang="en-US" dirty="0" smtClean="0">
                <a:ln w="6350">
                  <a:noFill/>
                </a:ln>
                <a:effectLst>
                  <a:outerShdw blurRad="114300" dist="101600" dir="2700000" algn="tl" rotWithShape="0">
                    <a:srgbClr val="000000">
                      <a:alpha val="40000"/>
                    </a:srgbClr>
                  </a:outerShdw>
                </a:effectLst>
              </a:rPr>
              <a:t>Control (COSECH)</a:t>
            </a:r>
          </a:p>
          <a:p>
            <a:endParaRPr lang="en-US" sz="1800" dirty="0"/>
          </a:p>
          <a:p>
            <a:r>
              <a:rPr lang="en-US" dirty="0" smtClean="0"/>
              <a:t>AT-GOAL: Aggressively Treating Global Cardio Metabolic Risk Factors to Reduce Cardiovascular Events</a:t>
            </a:r>
          </a:p>
          <a:p>
            <a:endParaRPr lang="en-US" dirty="0" smtClean="0"/>
          </a:p>
          <a:p>
            <a:r>
              <a:rPr lang="en-US" dirty="0" smtClean="0"/>
              <a:t>Empower healthcare professionals, patients, and the public with </a:t>
            </a:r>
            <a:r>
              <a:rPr lang="en-US" dirty="0">
                <a:cs typeface="Arial" pitchFamily="34" charset="0"/>
              </a:rPr>
              <a:t>better knowledge, tools, and competencies through continuous quality improvement to secure vascular health for all people.</a:t>
            </a:r>
          </a:p>
          <a:p>
            <a:endParaRPr lang="en-US" dirty="0"/>
          </a:p>
        </p:txBody>
      </p:sp>
      <p:sp>
        <p:nvSpPr>
          <p:cNvPr id="10" name="Title 1"/>
          <p:cNvSpPr>
            <a:spLocks noGrp="1"/>
          </p:cNvSpPr>
          <p:nvPr>
            <p:ph type="title"/>
          </p:nvPr>
        </p:nvSpPr>
        <p:spPr>
          <a:xfrm>
            <a:off x="990600" y="316417"/>
            <a:ext cx="8839200" cy="990600"/>
          </a:xfrm>
        </p:spPr>
        <p:txBody>
          <a:bodyPr>
            <a:normAutofit fontScale="90000"/>
          </a:bodyPr>
          <a:lstStyle/>
          <a:p>
            <a:r>
              <a:rPr lang="en-US" dirty="0" smtClean="0"/>
              <a:t/>
            </a:r>
            <a:br>
              <a:rPr lang="en-US" dirty="0" smtClean="0"/>
            </a:br>
            <a:r>
              <a:rPr lang="en-US" dirty="0" smtClean="0"/>
              <a:t>COSEHC AT- GOAL Project</a:t>
            </a:r>
            <a:br>
              <a:rPr lang="en-US" dirty="0" smtClean="0"/>
            </a:br>
            <a:endParaRPr lang="en-US" dirty="0"/>
          </a:p>
        </p:txBody>
      </p:sp>
      <p:pic>
        <p:nvPicPr>
          <p:cNvPr id="11" name="Picture 3" descr="C:\Documents and Settings\jjoyner\My Documents\Pfizer data slides_for Moore\CosehC_better logo.gif"/>
          <p:cNvPicPr>
            <a:picLocks noChangeAspect="1" noChangeArrowheads="1"/>
          </p:cNvPicPr>
          <p:nvPr/>
        </p:nvPicPr>
        <p:blipFill>
          <a:blip r:embed="rId2" cstate="print"/>
          <a:srcRect/>
          <a:stretch>
            <a:fillRect/>
          </a:stretch>
        </p:blipFill>
        <p:spPr bwMode="auto">
          <a:xfrm>
            <a:off x="228600" y="34636"/>
            <a:ext cx="1752600" cy="1554163"/>
          </a:xfrm>
          <a:prstGeom prst="rect">
            <a:avLst/>
          </a:prstGeom>
          <a:noFill/>
          <a:ln w="9525">
            <a:noFill/>
            <a:miter lim="800000"/>
            <a:headEnd/>
            <a:tailEnd/>
          </a:ln>
        </p:spPr>
      </p:pic>
    </p:spTree>
    <p:extLst>
      <p:ext uri="{BB962C8B-B14F-4D97-AF65-F5344CB8AC3E}">
        <p14:creationId xmlns:p14="http://schemas.microsoft.com/office/powerpoint/2010/main" val="328384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b="1" dirty="0"/>
              <a:t>Components of the CME Performance                      Improvement Program </a:t>
            </a:r>
            <a:endParaRPr lang="en-US" sz="3200" dirty="0"/>
          </a:p>
        </p:txBody>
      </p:sp>
      <p:sp>
        <p:nvSpPr>
          <p:cNvPr id="8" name="Content Placeholder 2"/>
          <p:cNvSpPr txBox="1">
            <a:spLocks/>
          </p:cNvSpPr>
          <p:nvPr/>
        </p:nvSpPr>
        <p:spPr>
          <a:xfrm>
            <a:off x="457200" y="1676400"/>
            <a:ext cx="8382000" cy="472440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a:buFont typeface="Wingdings" panose="05000000000000000000" pitchFamily="2" charset="2"/>
              <a:buChar char="ü"/>
            </a:pPr>
            <a:r>
              <a:rPr lang="en-US" sz="2900" dirty="0" smtClean="0"/>
              <a:t>Patient Records selected based on ICD codes for hypertension, dyslipidemia, and diabetes on 300 randomly selected cardiovascular patients within a practice. </a:t>
            </a:r>
          </a:p>
          <a:p>
            <a:pPr marL="0" indent="0">
              <a:buNone/>
            </a:pPr>
            <a:endParaRPr lang="en-US" sz="2900" dirty="0" smtClean="0"/>
          </a:p>
          <a:p>
            <a:pPr>
              <a:buFont typeface="Wingdings" panose="05000000000000000000" pitchFamily="2" charset="2"/>
              <a:buChar char="ü"/>
            </a:pPr>
            <a:r>
              <a:rPr lang="en-US" sz="2900" dirty="0" smtClean="0"/>
              <a:t>Data will be collected electronically for practices with EMRs, and by COSEHC data abstractor for those without.</a:t>
            </a:r>
          </a:p>
          <a:p>
            <a:pPr marL="0" indent="0">
              <a:buNone/>
            </a:pPr>
            <a:endParaRPr lang="en-US" sz="2900" dirty="0" smtClean="0"/>
          </a:p>
          <a:p>
            <a:pPr>
              <a:buFont typeface="Wingdings" panose="05000000000000000000" pitchFamily="2" charset="2"/>
              <a:buChar char="ü"/>
            </a:pPr>
            <a:r>
              <a:rPr lang="en-US" sz="2900" dirty="0" smtClean="0"/>
              <a:t>Data analyzed to determine current practice performance towards treating cardiovascular risk factors to evidence based therapeutic goals according to current guidelines (JNC, ATP, ADA) .</a:t>
            </a:r>
          </a:p>
          <a:p>
            <a:pPr marL="0" indent="0">
              <a:buNone/>
            </a:pPr>
            <a:endParaRPr lang="en-US" sz="2900" dirty="0" smtClean="0"/>
          </a:p>
          <a:p>
            <a:pPr>
              <a:buFont typeface="Wingdings" panose="05000000000000000000" pitchFamily="2" charset="2"/>
              <a:buChar char="ü"/>
            </a:pPr>
            <a:r>
              <a:rPr lang="en-US" sz="2900" dirty="0" smtClean="0"/>
              <a:t>A customized practice-specific education activity will be implemented and action plan developed by the practice. </a:t>
            </a:r>
          </a:p>
          <a:p>
            <a:pPr marL="0" indent="0">
              <a:buNone/>
            </a:pPr>
            <a:endParaRPr lang="en-US" sz="2900" dirty="0" smtClean="0"/>
          </a:p>
          <a:p>
            <a:pPr>
              <a:buFont typeface="Wingdings" panose="05000000000000000000" pitchFamily="2" charset="2"/>
              <a:buChar char="ü"/>
            </a:pPr>
            <a:r>
              <a:rPr lang="en-US" sz="2900" dirty="0" smtClean="0"/>
              <a:t>Post initial education intervention, clinical data is collected quarterly over the course of two years trending each practice change in performance from baseline. </a:t>
            </a:r>
          </a:p>
          <a:p>
            <a:endParaRPr lang="en-US" dirty="0"/>
          </a:p>
        </p:txBody>
      </p:sp>
    </p:spTree>
    <p:extLst>
      <p:ext uri="{BB962C8B-B14F-4D97-AF65-F5344CB8AC3E}">
        <p14:creationId xmlns:p14="http://schemas.microsoft.com/office/powerpoint/2010/main" val="49194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Collected Includes:  </a:t>
            </a:r>
            <a:endParaRPr lang="en-US" dirty="0"/>
          </a:p>
        </p:txBody>
      </p:sp>
      <p:sp>
        <p:nvSpPr>
          <p:cNvPr id="3" name="Content Placeholder 2"/>
          <p:cNvSpPr txBox="1">
            <a:spLocks/>
          </p:cNvSpPr>
          <p:nvPr/>
        </p:nvSpPr>
        <p:spPr>
          <a:xfrm>
            <a:off x="533400" y="1295400"/>
            <a:ext cx="7848600" cy="444976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sz="3300" dirty="0" smtClean="0"/>
              <a:t> Demographics: Visit date, age, sex, ethnicity, and insurance provider identified in the clinical record</a:t>
            </a:r>
          </a:p>
          <a:p>
            <a:endParaRPr lang="en-US" sz="3300" dirty="0" smtClean="0"/>
          </a:p>
          <a:p>
            <a:r>
              <a:rPr lang="en-US" sz="3300" dirty="0" smtClean="0"/>
              <a:t>Systolic &amp; Diastolic BP, LDL, HDL, triglycerides and HgA1c</a:t>
            </a:r>
          </a:p>
          <a:p>
            <a:endParaRPr lang="en-US" sz="3300" dirty="0" smtClean="0"/>
          </a:p>
          <a:p>
            <a:r>
              <a:rPr lang="en-US" sz="3300" dirty="0" smtClean="0"/>
              <a:t>Height, weight, and tobacco use and smoking cessation education if recorded in the patient record or included as a discrete field in the EMR</a:t>
            </a:r>
          </a:p>
          <a:p>
            <a:endParaRPr lang="en-US" sz="3300" dirty="0"/>
          </a:p>
        </p:txBody>
      </p:sp>
    </p:spTree>
    <p:extLst>
      <p:ext uri="{BB962C8B-B14F-4D97-AF65-F5344CB8AC3E}">
        <p14:creationId xmlns:p14="http://schemas.microsoft.com/office/powerpoint/2010/main" val="198778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8" y="20782"/>
            <a:ext cx="8839200" cy="762000"/>
          </a:xfrm>
        </p:spPr>
        <p:txBody>
          <a:bodyPr>
            <a:normAutofit/>
          </a:bodyPr>
          <a:lstStyle/>
          <a:p>
            <a:r>
              <a:rPr lang="en-US" sz="3600" dirty="0" smtClean="0"/>
              <a:t>Data Abstraction Process</a:t>
            </a:r>
            <a:endParaRPr lang="en-US" sz="3600" dirty="0"/>
          </a:p>
        </p:txBody>
      </p:sp>
      <p:grpSp>
        <p:nvGrpSpPr>
          <p:cNvPr id="3" name="Group 2"/>
          <p:cNvGrpSpPr/>
          <p:nvPr/>
        </p:nvGrpSpPr>
        <p:grpSpPr>
          <a:xfrm>
            <a:off x="2854060" y="1095648"/>
            <a:ext cx="3384297" cy="862756"/>
            <a:chOff x="1355851" y="2319"/>
            <a:chExt cx="3384297" cy="862756"/>
          </a:xfrm>
        </p:grpSpPr>
        <p:sp>
          <p:nvSpPr>
            <p:cNvPr id="4" name="Rounded Rectangle 3"/>
            <p:cNvSpPr/>
            <p:nvPr/>
          </p:nvSpPr>
          <p:spPr>
            <a:xfrm>
              <a:off x="1355851" y="2319"/>
              <a:ext cx="3384297" cy="862756"/>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Rounded Rectangle 4"/>
            <p:cNvSpPr/>
            <p:nvPr/>
          </p:nvSpPr>
          <p:spPr>
            <a:xfrm>
              <a:off x="1381120" y="27588"/>
              <a:ext cx="3333759" cy="812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Practice sites create a list of patients seen within past 18 months for ICD codes 272, 250, and/or 401</a:t>
              </a:r>
              <a:endParaRPr lang="en-US" sz="1500" b="1" kern="1200" dirty="0"/>
            </a:p>
          </p:txBody>
        </p:sp>
      </p:grpSp>
      <p:grpSp>
        <p:nvGrpSpPr>
          <p:cNvPr id="6" name="Group 5"/>
          <p:cNvGrpSpPr/>
          <p:nvPr/>
        </p:nvGrpSpPr>
        <p:grpSpPr>
          <a:xfrm>
            <a:off x="2930091" y="2346973"/>
            <a:ext cx="3384297" cy="1033495"/>
            <a:chOff x="1355851" y="1236058"/>
            <a:chExt cx="3384297" cy="1033495"/>
          </a:xfrm>
        </p:grpSpPr>
        <p:sp>
          <p:nvSpPr>
            <p:cNvPr id="7" name="Rounded Rectangle 6"/>
            <p:cNvSpPr/>
            <p:nvPr/>
          </p:nvSpPr>
          <p:spPr>
            <a:xfrm>
              <a:off x="1355851" y="1296454"/>
              <a:ext cx="3384297" cy="862756"/>
            </a:xfrm>
            <a:prstGeom prst="roundRect">
              <a:avLst>
                <a:gd name="adj" fmla="val 10000"/>
              </a:avLst>
            </a:prstGeom>
            <a:gradFill flip="none" rotWithShape="0">
              <a:gsLst>
                <a:gs pos="0">
                  <a:srgbClr val="8A4FD9">
                    <a:shade val="30000"/>
                    <a:satMod val="115000"/>
                  </a:srgbClr>
                </a:gs>
                <a:gs pos="50000">
                  <a:srgbClr val="8A4FD9">
                    <a:shade val="67500"/>
                    <a:satMod val="115000"/>
                  </a:srgbClr>
                </a:gs>
                <a:gs pos="100000">
                  <a:srgbClr val="8A4FD9">
                    <a:shade val="100000"/>
                    <a:satMod val="115000"/>
                  </a:srgbClr>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Rounded Rectangle 4"/>
            <p:cNvSpPr/>
            <p:nvPr/>
          </p:nvSpPr>
          <p:spPr>
            <a:xfrm>
              <a:off x="1381120" y="1236058"/>
              <a:ext cx="3282997" cy="1033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Examine your entire population with the above ICD codes who had blood pressure and complete lipid panel </a:t>
              </a:r>
              <a:endParaRPr lang="en-US" sz="1500" b="1" kern="1200" dirty="0"/>
            </a:p>
          </p:txBody>
        </p:sp>
      </p:grpSp>
      <p:grpSp>
        <p:nvGrpSpPr>
          <p:cNvPr id="9" name="Group 8"/>
          <p:cNvGrpSpPr/>
          <p:nvPr/>
        </p:nvGrpSpPr>
        <p:grpSpPr>
          <a:xfrm>
            <a:off x="2970530" y="3831421"/>
            <a:ext cx="3384297" cy="1008552"/>
            <a:chOff x="1355851" y="2590589"/>
            <a:chExt cx="3384297" cy="1008552"/>
          </a:xfrm>
        </p:grpSpPr>
        <p:sp>
          <p:nvSpPr>
            <p:cNvPr id="10" name="Rounded Rectangle 9"/>
            <p:cNvSpPr/>
            <p:nvPr/>
          </p:nvSpPr>
          <p:spPr>
            <a:xfrm>
              <a:off x="1355851" y="2590589"/>
              <a:ext cx="3384297" cy="862756"/>
            </a:xfrm>
            <a:prstGeom prst="roundRect">
              <a:avLst>
                <a:gd name="adj" fmla="val 10000"/>
              </a:avLst>
            </a:prstGeom>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Rounded Rectangle 4"/>
            <p:cNvSpPr/>
            <p:nvPr/>
          </p:nvSpPr>
          <p:spPr>
            <a:xfrm>
              <a:off x="1396291" y="2786923"/>
              <a:ext cx="3333759" cy="812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Electronic data abstraction</a:t>
              </a:r>
              <a:endParaRPr lang="en-US" sz="1500" b="1" kern="1200" dirty="0"/>
            </a:p>
          </p:txBody>
        </p:sp>
      </p:grpSp>
      <p:grpSp>
        <p:nvGrpSpPr>
          <p:cNvPr id="12" name="Group 11"/>
          <p:cNvGrpSpPr/>
          <p:nvPr/>
        </p:nvGrpSpPr>
        <p:grpSpPr>
          <a:xfrm>
            <a:off x="2996323" y="5181600"/>
            <a:ext cx="3384297" cy="862756"/>
            <a:chOff x="1355851" y="3884724"/>
            <a:chExt cx="3384297" cy="862756"/>
          </a:xfrm>
        </p:grpSpPr>
        <p:sp>
          <p:nvSpPr>
            <p:cNvPr id="13" name="Rounded Rectangle 12"/>
            <p:cNvSpPr/>
            <p:nvPr/>
          </p:nvSpPr>
          <p:spPr>
            <a:xfrm>
              <a:off x="1355851" y="3884724"/>
              <a:ext cx="3384297" cy="862756"/>
            </a:xfrm>
            <a:prstGeom prst="roundRect">
              <a:avLst>
                <a:gd name="adj" fmla="val 10000"/>
              </a:avLst>
            </a:prstGeom>
            <a:gradFill flip="none" rotWithShape="0">
              <a:gsLst>
                <a:gs pos="0">
                  <a:schemeClr val="accent5">
                    <a:hueOff val="0"/>
                    <a:satOff val="0"/>
                    <a:lumOff val="0"/>
                    <a:shade val="30000"/>
                    <a:satMod val="115000"/>
                  </a:schemeClr>
                </a:gs>
                <a:gs pos="50000">
                  <a:schemeClr val="accent5">
                    <a:hueOff val="0"/>
                    <a:satOff val="0"/>
                    <a:lumOff val="0"/>
                    <a:shade val="67500"/>
                    <a:satMod val="115000"/>
                  </a:schemeClr>
                </a:gs>
                <a:gs pos="100000">
                  <a:schemeClr val="accent5">
                    <a:hueOff val="0"/>
                    <a:satOff val="0"/>
                    <a:lumOff val="0"/>
                    <a:shade val="100000"/>
                    <a:satMod val="115000"/>
                  </a:schemeClr>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4" name="Rounded Rectangle 4"/>
            <p:cNvSpPr/>
            <p:nvPr/>
          </p:nvSpPr>
          <p:spPr>
            <a:xfrm>
              <a:off x="1381120" y="3909993"/>
              <a:ext cx="3333759" cy="812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Collected data analyzed and benchmark reports developed</a:t>
              </a:r>
              <a:endParaRPr lang="en-US" sz="1500" b="1" kern="1200" dirty="0"/>
            </a:p>
          </p:txBody>
        </p:sp>
      </p:grpSp>
      <p:grpSp>
        <p:nvGrpSpPr>
          <p:cNvPr id="15" name="Group 14"/>
          <p:cNvGrpSpPr/>
          <p:nvPr/>
        </p:nvGrpSpPr>
        <p:grpSpPr>
          <a:xfrm>
            <a:off x="4352088" y="2023440"/>
            <a:ext cx="388240" cy="323533"/>
            <a:chOff x="2853880" y="918997"/>
            <a:chExt cx="388240" cy="323533"/>
          </a:xfrm>
        </p:grpSpPr>
        <p:sp>
          <p:nvSpPr>
            <p:cNvPr id="16" name="Right Arrow 15"/>
            <p:cNvSpPr/>
            <p:nvPr/>
          </p:nvSpPr>
          <p:spPr>
            <a:xfrm rot="5400000">
              <a:off x="2886233" y="886644"/>
              <a:ext cx="323533" cy="388240"/>
            </a:xfrm>
            <a:prstGeom prst="rightArrow">
              <a:avLst>
                <a:gd name="adj1" fmla="val 60000"/>
                <a:gd name="adj2" fmla="val 50000"/>
              </a:avLst>
            </a:prstGeom>
            <a:solidFill>
              <a:schemeClr val="accent2">
                <a:lumMod val="75000"/>
              </a:schemeClr>
            </a:solidFill>
            <a:ln>
              <a:solidFill>
                <a:schemeClr val="tx1"/>
              </a:solidFill>
            </a:ln>
          </p:spPr>
          <p:style>
            <a:lnRef idx="0">
              <a:scrgbClr r="0" g="0" b="0"/>
            </a:lnRef>
            <a:fillRef idx="1">
              <a:scrgbClr r="0" g="0" b="0"/>
            </a:fillRef>
            <a:effectRef idx="0">
              <a:schemeClr val="accent2">
                <a:hueOff val="0"/>
                <a:satOff val="0"/>
                <a:lumOff val="0"/>
                <a:alphaOff val="0"/>
              </a:schemeClr>
            </a:effectRef>
            <a:fontRef idx="minor">
              <a:schemeClr val="lt1"/>
            </a:fontRef>
          </p:style>
        </p:sp>
        <p:sp>
          <p:nvSpPr>
            <p:cNvPr id="17" name="Right Arrow 4"/>
            <p:cNvSpPr/>
            <p:nvPr/>
          </p:nvSpPr>
          <p:spPr>
            <a:xfrm>
              <a:off x="2931528" y="918997"/>
              <a:ext cx="232944" cy="226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18" name="Group 17"/>
          <p:cNvGrpSpPr/>
          <p:nvPr/>
        </p:nvGrpSpPr>
        <p:grpSpPr>
          <a:xfrm>
            <a:off x="4377880" y="3380469"/>
            <a:ext cx="388240" cy="323533"/>
            <a:chOff x="2853880" y="2213132"/>
            <a:chExt cx="388240" cy="323533"/>
          </a:xfrm>
        </p:grpSpPr>
        <p:sp>
          <p:nvSpPr>
            <p:cNvPr id="19" name="Right Arrow 18"/>
            <p:cNvSpPr/>
            <p:nvPr/>
          </p:nvSpPr>
          <p:spPr>
            <a:xfrm rot="5400000">
              <a:off x="2886233" y="2180779"/>
              <a:ext cx="323533" cy="388240"/>
            </a:xfrm>
            <a:prstGeom prst="rightArrow">
              <a:avLst>
                <a:gd name="adj1" fmla="val 60000"/>
                <a:gd name="adj2" fmla="val 50000"/>
              </a:avLst>
            </a:prstGeom>
            <a:solidFill>
              <a:srgbClr val="8A4FD9"/>
            </a:solidFill>
            <a:ln>
              <a:solidFill>
                <a:schemeClr val="tx1"/>
              </a:solidFill>
            </a:ln>
          </p:spPr>
          <p:style>
            <a:lnRef idx="0">
              <a:scrgbClr r="0" g="0" b="0"/>
            </a:lnRef>
            <a:fillRef idx="1">
              <a:scrgbClr r="0" g="0" b="0"/>
            </a:fillRef>
            <a:effectRef idx="0">
              <a:schemeClr val="accent3">
                <a:hueOff val="0"/>
                <a:satOff val="0"/>
                <a:lumOff val="0"/>
                <a:alphaOff val="0"/>
              </a:schemeClr>
            </a:effectRef>
            <a:fontRef idx="minor">
              <a:schemeClr val="lt1"/>
            </a:fontRef>
          </p:style>
        </p:sp>
        <p:sp>
          <p:nvSpPr>
            <p:cNvPr id="20" name="Right Arrow 4"/>
            <p:cNvSpPr/>
            <p:nvPr/>
          </p:nvSpPr>
          <p:spPr>
            <a:xfrm>
              <a:off x="2931528" y="2213132"/>
              <a:ext cx="232944" cy="226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21" name="Group 20"/>
          <p:cNvGrpSpPr/>
          <p:nvPr/>
        </p:nvGrpSpPr>
        <p:grpSpPr>
          <a:xfrm>
            <a:off x="4372429" y="4749954"/>
            <a:ext cx="388240" cy="323533"/>
            <a:chOff x="2853880" y="3507267"/>
            <a:chExt cx="388240" cy="323533"/>
          </a:xfrm>
        </p:grpSpPr>
        <p:sp>
          <p:nvSpPr>
            <p:cNvPr id="22" name="Right Arrow 21"/>
            <p:cNvSpPr/>
            <p:nvPr/>
          </p:nvSpPr>
          <p:spPr>
            <a:xfrm rot="5400000">
              <a:off x="2886233" y="3474914"/>
              <a:ext cx="323533" cy="388240"/>
            </a:xfrm>
            <a:prstGeom prst="rightArrow">
              <a:avLst>
                <a:gd name="adj1" fmla="val 60000"/>
                <a:gd name="adj2" fmla="val 50000"/>
              </a:avLst>
            </a:prstGeom>
            <a:ln>
              <a:solidFill>
                <a:schemeClr val="tx1"/>
              </a:solidFill>
            </a:ln>
          </p:spPr>
          <p:style>
            <a:lnRef idx="0">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Right Arrow 4"/>
            <p:cNvSpPr/>
            <p:nvPr/>
          </p:nvSpPr>
          <p:spPr>
            <a:xfrm>
              <a:off x="2931528" y="3507267"/>
              <a:ext cx="232944" cy="226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spTree>
    <p:extLst>
      <p:ext uri="{BB962C8B-B14F-4D97-AF65-F5344CB8AC3E}">
        <p14:creationId xmlns:p14="http://schemas.microsoft.com/office/powerpoint/2010/main" val="222952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COSEHC Continuous Process Improvement</a:t>
            </a:r>
            <a:endParaRPr lang="en-US" sz="3600" dirty="0"/>
          </a:p>
        </p:txBody>
      </p:sp>
      <p:pic>
        <p:nvPicPr>
          <p:cNvPr id="8" name="Picture 3" descr="C:\Documents and Settings\jjoyner\Local Settings\Temporary Internet Files\Content.IE5\Q223ZJ6D\MC900054570[1].wmf"/>
          <p:cNvPicPr>
            <a:picLocks noChangeAspect="1" noChangeArrowheads="1"/>
          </p:cNvPicPr>
          <p:nvPr/>
        </p:nvPicPr>
        <p:blipFill>
          <a:blip r:embed="rId2" cstate="print"/>
          <a:srcRect/>
          <a:stretch>
            <a:fillRect/>
          </a:stretch>
        </p:blipFill>
        <p:spPr bwMode="auto">
          <a:xfrm>
            <a:off x="457200" y="2514600"/>
            <a:ext cx="733425" cy="1828800"/>
          </a:xfrm>
          <a:prstGeom prst="rect">
            <a:avLst/>
          </a:prstGeom>
          <a:noFill/>
          <a:ln w="9525">
            <a:noFill/>
            <a:miter lim="800000"/>
            <a:headEnd/>
            <a:tailEnd/>
          </a:ln>
        </p:spPr>
      </p:pic>
      <p:sp>
        <p:nvSpPr>
          <p:cNvPr id="9" name="TextBox 8"/>
          <p:cNvSpPr txBox="1">
            <a:spLocks noChangeArrowheads="1"/>
          </p:cNvSpPr>
          <p:nvPr/>
        </p:nvSpPr>
        <p:spPr bwMode="auto">
          <a:xfrm>
            <a:off x="1762991" y="2967652"/>
            <a:ext cx="1309462" cy="1200329"/>
          </a:xfrm>
          <a:prstGeom prst="rect">
            <a:avLst/>
          </a:prstGeom>
          <a:gradFill flip="none" rotWithShape="1">
            <a:gsLst>
              <a:gs pos="0">
                <a:srgbClr val="6EBA70">
                  <a:shade val="30000"/>
                  <a:satMod val="115000"/>
                </a:srgbClr>
              </a:gs>
              <a:gs pos="50000">
                <a:srgbClr val="6EBA70">
                  <a:shade val="67500"/>
                  <a:satMod val="115000"/>
                </a:srgbClr>
              </a:gs>
              <a:gs pos="100000">
                <a:srgbClr val="6EBA70">
                  <a:shade val="100000"/>
                  <a:satMod val="115000"/>
                </a:srgbClr>
              </a:gs>
            </a:gsLst>
            <a:path path="circle">
              <a:fillToRect l="50000" t="50000" r="50000" b="50000"/>
            </a:path>
            <a:tileRect/>
          </a:gradFill>
          <a:ln w="9525">
            <a:solidFill>
              <a:schemeClr val="tx2"/>
            </a:solidFill>
            <a:miter lim="800000"/>
            <a:headEnd/>
            <a:tailEnd/>
          </a:ln>
        </p:spPr>
        <p:txBody>
          <a:bodyPr wrap="none">
            <a:spAutoFit/>
          </a:bodyPr>
          <a:lstStyle/>
          <a:p>
            <a:pPr algn="ctr" fontAlgn="auto">
              <a:spcBef>
                <a:spcPts val="0"/>
              </a:spcBef>
              <a:spcAft>
                <a:spcPts val="0"/>
              </a:spcAft>
              <a:defRPr/>
            </a:pPr>
            <a:r>
              <a:rPr lang="en-US" b="1" dirty="0">
                <a:latin typeface="Calibri" pitchFamily="34" charset="0"/>
              </a:rPr>
              <a:t>Baseline </a:t>
            </a:r>
          </a:p>
          <a:p>
            <a:pPr algn="ctr" fontAlgn="auto">
              <a:spcBef>
                <a:spcPts val="0"/>
              </a:spcBef>
              <a:spcAft>
                <a:spcPts val="0"/>
              </a:spcAft>
              <a:defRPr/>
            </a:pPr>
            <a:r>
              <a:rPr lang="en-US" b="1" dirty="0">
                <a:latin typeface="Calibri" pitchFamily="34" charset="0"/>
              </a:rPr>
              <a:t>Patient</a:t>
            </a:r>
          </a:p>
          <a:p>
            <a:pPr algn="ctr" fontAlgn="auto">
              <a:spcBef>
                <a:spcPts val="0"/>
              </a:spcBef>
              <a:spcAft>
                <a:spcPts val="0"/>
              </a:spcAft>
              <a:defRPr/>
            </a:pPr>
            <a:r>
              <a:rPr lang="en-US" b="1" dirty="0">
                <a:latin typeface="Calibri" pitchFamily="34" charset="0"/>
              </a:rPr>
              <a:t>Outcomes</a:t>
            </a:r>
          </a:p>
          <a:p>
            <a:pPr algn="ctr" fontAlgn="auto">
              <a:spcBef>
                <a:spcPts val="0"/>
              </a:spcBef>
              <a:spcAft>
                <a:spcPts val="0"/>
              </a:spcAft>
              <a:defRPr/>
            </a:pPr>
            <a:r>
              <a:rPr lang="en-US" b="1" dirty="0">
                <a:latin typeface="Calibri" pitchFamily="34" charset="0"/>
              </a:rPr>
              <a:t>Assessment</a:t>
            </a:r>
          </a:p>
        </p:txBody>
      </p:sp>
      <p:sp>
        <p:nvSpPr>
          <p:cNvPr id="10" name="TextBox 9"/>
          <p:cNvSpPr txBox="1">
            <a:spLocks noChangeArrowheads="1"/>
          </p:cNvSpPr>
          <p:nvPr/>
        </p:nvSpPr>
        <p:spPr bwMode="auto">
          <a:xfrm>
            <a:off x="3747293" y="2715218"/>
            <a:ext cx="1344613" cy="1477963"/>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a:solidFill>
              <a:schemeClr val="tx2"/>
            </a:solidFill>
            <a:miter lim="800000"/>
            <a:headEnd/>
            <a:tailEnd/>
          </a:ln>
        </p:spPr>
        <p:txBody>
          <a:bodyPr wrap="none">
            <a:spAutoFit/>
          </a:bodyPr>
          <a:lstStyle/>
          <a:p>
            <a:pPr algn="ctr" fontAlgn="auto">
              <a:spcBef>
                <a:spcPts val="0"/>
              </a:spcBef>
              <a:spcAft>
                <a:spcPts val="0"/>
              </a:spcAft>
              <a:defRPr/>
            </a:pPr>
            <a:r>
              <a:rPr lang="en-US" b="1" dirty="0">
                <a:latin typeface="Calibri" pitchFamily="34" charset="0"/>
                <a:cs typeface="Arial" pitchFamily="34" charset="0"/>
              </a:rPr>
              <a:t>Identify</a:t>
            </a:r>
          </a:p>
          <a:p>
            <a:pPr algn="ctr" fontAlgn="auto">
              <a:spcBef>
                <a:spcPts val="0"/>
              </a:spcBef>
              <a:spcAft>
                <a:spcPts val="0"/>
              </a:spcAft>
              <a:defRPr/>
            </a:pPr>
            <a:r>
              <a:rPr lang="en-US" b="1" dirty="0">
                <a:latin typeface="Calibri" pitchFamily="34" charset="0"/>
                <a:cs typeface="Arial" pitchFamily="34" charset="0"/>
              </a:rPr>
              <a:t>Professional</a:t>
            </a:r>
          </a:p>
          <a:p>
            <a:pPr algn="ctr" fontAlgn="auto">
              <a:spcBef>
                <a:spcPts val="0"/>
              </a:spcBef>
              <a:spcAft>
                <a:spcPts val="0"/>
              </a:spcAft>
              <a:defRPr/>
            </a:pPr>
            <a:r>
              <a:rPr lang="en-US" b="1" dirty="0">
                <a:latin typeface="Calibri" pitchFamily="34" charset="0"/>
                <a:cs typeface="Arial" pitchFamily="34" charset="0"/>
              </a:rPr>
              <a:t>Gaps in </a:t>
            </a:r>
          </a:p>
          <a:p>
            <a:pPr algn="ctr" fontAlgn="auto">
              <a:spcBef>
                <a:spcPts val="0"/>
              </a:spcBef>
              <a:spcAft>
                <a:spcPts val="0"/>
              </a:spcAft>
              <a:defRPr/>
            </a:pPr>
            <a:r>
              <a:rPr lang="en-US" b="1" dirty="0">
                <a:latin typeface="Calibri" pitchFamily="34" charset="0"/>
                <a:cs typeface="Arial" pitchFamily="34" charset="0"/>
              </a:rPr>
              <a:t>Patient </a:t>
            </a:r>
          </a:p>
          <a:p>
            <a:pPr algn="ctr" fontAlgn="auto">
              <a:spcBef>
                <a:spcPts val="0"/>
              </a:spcBef>
              <a:spcAft>
                <a:spcPts val="0"/>
              </a:spcAft>
              <a:defRPr/>
            </a:pPr>
            <a:r>
              <a:rPr lang="en-US" b="1" dirty="0">
                <a:latin typeface="Calibri" pitchFamily="34" charset="0"/>
                <a:cs typeface="Arial" pitchFamily="34" charset="0"/>
              </a:rPr>
              <a:t>Outcomes</a:t>
            </a:r>
          </a:p>
        </p:txBody>
      </p:sp>
      <p:sp>
        <p:nvSpPr>
          <p:cNvPr id="11" name="TextBox 5"/>
          <p:cNvSpPr txBox="1">
            <a:spLocks noChangeArrowheads="1"/>
          </p:cNvSpPr>
          <p:nvPr/>
        </p:nvSpPr>
        <p:spPr bwMode="auto">
          <a:xfrm>
            <a:off x="5562600" y="3429000"/>
            <a:ext cx="1370065" cy="64703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w="9525">
            <a:solidFill>
              <a:schemeClr val="tx2"/>
            </a:solidFill>
            <a:miter lim="800000"/>
            <a:headEnd/>
            <a:tailEnd/>
          </a:ln>
        </p:spPr>
        <p:txBody>
          <a:bodyPr wrap="none">
            <a:spAutoFit/>
          </a:bodyPr>
          <a:lstStyle/>
          <a:p>
            <a:pPr algn="ctr" fontAlgn="auto">
              <a:spcBef>
                <a:spcPts val="0"/>
              </a:spcBef>
              <a:spcAft>
                <a:spcPts val="0"/>
              </a:spcAft>
              <a:defRPr/>
            </a:pPr>
            <a:r>
              <a:rPr lang="en-US" b="1" dirty="0">
                <a:latin typeface="Calibri" pitchFamily="34" charset="0"/>
              </a:rPr>
              <a:t>CME </a:t>
            </a:r>
          </a:p>
          <a:p>
            <a:pPr algn="ctr" fontAlgn="auto">
              <a:spcBef>
                <a:spcPts val="0"/>
              </a:spcBef>
              <a:spcAft>
                <a:spcPts val="0"/>
              </a:spcAft>
              <a:defRPr/>
            </a:pPr>
            <a:r>
              <a:rPr lang="en-US" b="1" dirty="0">
                <a:latin typeface="Calibri" pitchFamily="34" charset="0"/>
              </a:rPr>
              <a:t>Intervention</a:t>
            </a:r>
          </a:p>
        </p:txBody>
      </p:sp>
      <p:sp>
        <p:nvSpPr>
          <p:cNvPr id="13" name="TextBox 7"/>
          <p:cNvSpPr txBox="1">
            <a:spLocks noChangeArrowheads="1"/>
          </p:cNvSpPr>
          <p:nvPr/>
        </p:nvSpPr>
        <p:spPr bwMode="auto">
          <a:xfrm>
            <a:off x="7578441" y="3250292"/>
            <a:ext cx="1378001" cy="923925"/>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path path="circle">
              <a:fillToRect l="50000" t="50000" r="50000" b="50000"/>
            </a:path>
            <a:tileRect/>
          </a:gradFill>
          <a:ln w="9525">
            <a:solidFill>
              <a:schemeClr val="tx2"/>
            </a:solidFill>
            <a:miter lim="800000"/>
            <a:headEnd/>
            <a:tailEnd/>
          </a:ln>
        </p:spPr>
        <p:txBody>
          <a:bodyPr wrap="none">
            <a:spAutoFit/>
          </a:bodyPr>
          <a:lstStyle/>
          <a:p>
            <a:pPr algn="ctr" fontAlgn="auto">
              <a:spcBef>
                <a:spcPts val="0"/>
              </a:spcBef>
              <a:spcAft>
                <a:spcPts val="0"/>
              </a:spcAft>
              <a:defRPr/>
            </a:pPr>
            <a:r>
              <a:rPr lang="en-US" b="1" dirty="0">
                <a:latin typeface="Calibri" pitchFamily="34" charset="0"/>
              </a:rPr>
              <a:t>3 Month</a:t>
            </a:r>
          </a:p>
          <a:p>
            <a:pPr algn="ctr" fontAlgn="auto">
              <a:spcBef>
                <a:spcPts val="0"/>
              </a:spcBef>
              <a:spcAft>
                <a:spcPts val="0"/>
              </a:spcAft>
              <a:defRPr/>
            </a:pPr>
            <a:r>
              <a:rPr lang="en-US" b="1" dirty="0">
                <a:latin typeface="Calibri" pitchFamily="34" charset="0"/>
              </a:rPr>
              <a:t>Clinical Data</a:t>
            </a:r>
          </a:p>
          <a:p>
            <a:pPr algn="ctr" fontAlgn="auto">
              <a:spcBef>
                <a:spcPts val="0"/>
              </a:spcBef>
              <a:spcAft>
                <a:spcPts val="0"/>
              </a:spcAft>
              <a:defRPr/>
            </a:pPr>
            <a:r>
              <a:rPr lang="en-US" b="1" dirty="0">
                <a:latin typeface="Calibri" pitchFamily="34" charset="0"/>
              </a:rPr>
              <a:t>Assessment</a:t>
            </a:r>
          </a:p>
        </p:txBody>
      </p:sp>
      <p:sp>
        <p:nvSpPr>
          <p:cNvPr id="14" name="Right Arrow 13"/>
          <p:cNvSpPr/>
          <p:nvPr/>
        </p:nvSpPr>
        <p:spPr bwMode="auto">
          <a:xfrm>
            <a:off x="1381991" y="3359035"/>
            <a:ext cx="381000" cy="484188"/>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bwMode="auto">
          <a:xfrm>
            <a:off x="3079886" y="3382055"/>
            <a:ext cx="722826" cy="484188"/>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5"/>
          <p:cNvSpPr txBox="1">
            <a:spLocks noChangeArrowheads="1"/>
          </p:cNvSpPr>
          <p:nvPr/>
        </p:nvSpPr>
        <p:spPr bwMode="auto">
          <a:xfrm>
            <a:off x="3079886" y="3470161"/>
            <a:ext cx="552450" cy="307975"/>
          </a:xfrm>
          <a:prstGeom prst="rect">
            <a:avLst/>
          </a:prstGeom>
          <a:noFill/>
          <a:ln w="9525">
            <a:noFill/>
            <a:miter lim="800000"/>
            <a:headEnd/>
            <a:tailEnd/>
          </a:ln>
        </p:spPr>
        <p:txBody>
          <a:bodyPr wrap="none">
            <a:spAutoFit/>
          </a:bodyPr>
          <a:lstStyle/>
          <a:p>
            <a:r>
              <a:rPr lang="en-US" sz="1400" b="1" dirty="0">
                <a:solidFill>
                  <a:srgbClr val="002060"/>
                </a:solidFill>
                <a:latin typeface="Book Antiqua" pitchFamily="18" charset="0"/>
              </a:rPr>
              <a:t>Plan</a:t>
            </a:r>
          </a:p>
        </p:txBody>
      </p:sp>
      <p:sp>
        <p:nvSpPr>
          <p:cNvPr id="17" name="Right Arrow 16"/>
          <p:cNvSpPr/>
          <p:nvPr/>
        </p:nvSpPr>
        <p:spPr bwMode="auto">
          <a:xfrm>
            <a:off x="5091906" y="3470161"/>
            <a:ext cx="470694" cy="484188"/>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p:cNvSpPr/>
          <p:nvPr/>
        </p:nvSpPr>
        <p:spPr bwMode="auto">
          <a:xfrm>
            <a:off x="6932665" y="3459713"/>
            <a:ext cx="645776" cy="484188"/>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5"/>
          <p:cNvSpPr txBox="1">
            <a:spLocks noChangeArrowheads="1"/>
          </p:cNvSpPr>
          <p:nvPr/>
        </p:nvSpPr>
        <p:spPr bwMode="auto">
          <a:xfrm>
            <a:off x="5133614" y="3552030"/>
            <a:ext cx="433132" cy="307777"/>
          </a:xfrm>
          <a:prstGeom prst="rect">
            <a:avLst/>
          </a:prstGeom>
          <a:noFill/>
          <a:ln w="9525">
            <a:noFill/>
            <a:miter lim="800000"/>
            <a:headEnd/>
            <a:tailEnd/>
          </a:ln>
        </p:spPr>
        <p:txBody>
          <a:bodyPr wrap="none">
            <a:spAutoFit/>
          </a:bodyPr>
          <a:lstStyle/>
          <a:p>
            <a:r>
              <a:rPr lang="en-US" sz="1400" b="1" dirty="0" smtClean="0">
                <a:solidFill>
                  <a:srgbClr val="002060"/>
                </a:solidFill>
                <a:latin typeface="Book Antiqua" pitchFamily="18" charset="0"/>
              </a:rPr>
              <a:t>Do</a:t>
            </a:r>
            <a:endParaRPr lang="en-US" sz="1400" b="1" dirty="0">
              <a:solidFill>
                <a:srgbClr val="002060"/>
              </a:solidFill>
              <a:latin typeface="Book Antiqua" pitchFamily="18" charset="0"/>
            </a:endParaRPr>
          </a:p>
        </p:txBody>
      </p:sp>
      <p:sp>
        <p:nvSpPr>
          <p:cNvPr id="21" name="TextBox 15"/>
          <p:cNvSpPr txBox="1">
            <a:spLocks noChangeArrowheads="1"/>
          </p:cNvSpPr>
          <p:nvPr/>
        </p:nvSpPr>
        <p:spPr bwMode="auto">
          <a:xfrm>
            <a:off x="6932665" y="3553624"/>
            <a:ext cx="839735" cy="307777"/>
          </a:xfrm>
          <a:prstGeom prst="rect">
            <a:avLst/>
          </a:prstGeom>
          <a:noFill/>
          <a:ln w="9525">
            <a:noFill/>
            <a:miter lim="800000"/>
            <a:headEnd/>
            <a:tailEnd/>
          </a:ln>
        </p:spPr>
        <p:txBody>
          <a:bodyPr wrap="square">
            <a:spAutoFit/>
          </a:bodyPr>
          <a:lstStyle/>
          <a:p>
            <a:r>
              <a:rPr lang="en-US" sz="1400" b="1" dirty="0" smtClean="0">
                <a:solidFill>
                  <a:srgbClr val="002060"/>
                </a:solidFill>
                <a:latin typeface="Book Antiqua" pitchFamily="18" charset="0"/>
              </a:rPr>
              <a:t>Study</a:t>
            </a:r>
            <a:endParaRPr lang="en-US" sz="1400" b="1" dirty="0">
              <a:solidFill>
                <a:srgbClr val="002060"/>
              </a:solidFill>
              <a:latin typeface="Book Antiqua" pitchFamily="18" charset="0"/>
            </a:endParaRPr>
          </a:p>
        </p:txBody>
      </p:sp>
      <p:sp>
        <p:nvSpPr>
          <p:cNvPr id="22" name="Curved Up Arrow 21"/>
          <p:cNvSpPr/>
          <p:nvPr/>
        </p:nvSpPr>
        <p:spPr bwMode="auto">
          <a:xfrm flipH="1">
            <a:off x="4419599" y="4373905"/>
            <a:ext cx="3962400" cy="731838"/>
          </a:xfrm>
          <a:prstGeom prst="curvedUp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TextBox 19"/>
          <p:cNvSpPr txBox="1">
            <a:spLocks noChangeArrowheads="1"/>
          </p:cNvSpPr>
          <p:nvPr/>
        </p:nvSpPr>
        <p:spPr bwMode="auto">
          <a:xfrm>
            <a:off x="5790432" y="4425446"/>
            <a:ext cx="914400" cy="461665"/>
          </a:xfrm>
          <a:prstGeom prst="rect">
            <a:avLst/>
          </a:prstGeom>
          <a:solidFill>
            <a:srgbClr val="FFFF00"/>
          </a:solidFill>
          <a:ln w="28575">
            <a:solidFill>
              <a:srgbClr val="000000"/>
            </a:solidFill>
            <a:miter lim="800000"/>
            <a:headEnd/>
            <a:tailEnd/>
          </a:ln>
        </p:spPr>
        <p:txBody>
          <a:bodyPr>
            <a:spAutoFit/>
          </a:bodyPr>
          <a:lstStyle/>
          <a:p>
            <a:pPr fontAlgn="auto">
              <a:spcBef>
                <a:spcPts val="0"/>
              </a:spcBef>
              <a:spcAft>
                <a:spcPts val="0"/>
              </a:spcAft>
              <a:defRPr/>
            </a:pPr>
            <a:r>
              <a:rPr lang="en-US" sz="2400" b="1" dirty="0">
                <a:solidFill>
                  <a:srgbClr val="000000"/>
                </a:solidFill>
                <a:latin typeface="+mn-lt"/>
              </a:rPr>
              <a:t>ACT</a:t>
            </a:r>
          </a:p>
        </p:txBody>
      </p:sp>
      <p:pic>
        <p:nvPicPr>
          <p:cNvPr id="24" name="Picture 4" descr="http://www.iso9001consultant.com.au/photos/pdsa.jpg"/>
          <p:cNvPicPr>
            <a:picLocks noChangeAspect="1" noChangeArrowheads="1"/>
          </p:cNvPicPr>
          <p:nvPr/>
        </p:nvPicPr>
        <p:blipFill>
          <a:blip r:embed="rId3" cstate="print"/>
          <a:srcRect/>
          <a:stretch>
            <a:fillRect/>
          </a:stretch>
        </p:blipFill>
        <p:spPr bwMode="auto">
          <a:xfrm>
            <a:off x="178877" y="4656278"/>
            <a:ext cx="1393614" cy="1439188"/>
          </a:xfrm>
          <a:prstGeom prst="rect">
            <a:avLst/>
          </a:prstGeom>
          <a:noFill/>
          <a:ln w="9525">
            <a:noFill/>
            <a:miter lim="800000"/>
            <a:headEnd/>
            <a:tailEnd/>
          </a:ln>
        </p:spPr>
      </p:pic>
      <p:sp>
        <p:nvSpPr>
          <p:cNvPr id="26" name="Rectangle 24"/>
          <p:cNvSpPr>
            <a:spLocks noChangeArrowheads="1"/>
          </p:cNvSpPr>
          <p:nvPr/>
        </p:nvSpPr>
        <p:spPr bwMode="auto">
          <a:xfrm>
            <a:off x="-7118" y="6742906"/>
            <a:ext cx="6711950" cy="230187"/>
          </a:xfrm>
          <a:prstGeom prst="rect">
            <a:avLst/>
          </a:prstGeom>
          <a:noFill/>
          <a:ln w="9525">
            <a:noFill/>
            <a:miter lim="800000"/>
            <a:headEnd/>
            <a:tailEnd/>
          </a:ln>
        </p:spPr>
        <p:txBody>
          <a:bodyPr>
            <a:spAutoFit/>
          </a:bodyPr>
          <a:lstStyle/>
          <a:p>
            <a:r>
              <a:rPr lang="en-US" sz="900" dirty="0">
                <a:solidFill>
                  <a:schemeClr val="tx2"/>
                </a:solidFill>
                <a:latin typeface="Book Antiqua" pitchFamily="18" charset="0"/>
              </a:rPr>
              <a:t>Deming, W. Edwards(1986). </a:t>
            </a:r>
            <a:r>
              <a:rPr lang="en-US" sz="900" i="1" dirty="0">
                <a:solidFill>
                  <a:schemeClr val="tx2"/>
                </a:solidFill>
                <a:latin typeface="Book Antiqua" pitchFamily="18" charset="0"/>
              </a:rPr>
              <a:t>Out of the Crisis</a:t>
            </a:r>
            <a:r>
              <a:rPr lang="en-US" sz="900" dirty="0">
                <a:solidFill>
                  <a:schemeClr val="tx2"/>
                </a:solidFill>
                <a:latin typeface="Book Antiqua" pitchFamily="18" charset="0"/>
              </a:rPr>
              <a:t>. MIT Center for Advanced Engineering Study</a:t>
            </a:r>
          </a:p>
        </p:txBody>
      </p:sp>
      <p:sp>
        <p:nvSpPr>
          <p:cNvPr id="27" name="Rectangle 22"/>
          <p:cNvSpPr>
            <a:spLocks noChangeArrowheads="1"/>
          </p:cNvSpPr>
          <p:nvPr/>
        </p:nvSpPr>
        <p:spPr bwMode="auto">
          <a:xfrm>
            <a:off x="-7118" y="6512718"/>
            <a:ext cx="6559550" cy="230188"/>
          </a:xfrm>
          <a:prstGeom prst="rect">
            <a:avLst/>
          </a:prstGeom>
          <a:noFill/>
          <a:ln w="9525">
            <a:noFill/>
            <a:miter lim="800000"/>
            <a:headEnd/>
            <a:tailEnd/>
          </a:ln>
        </p:spPr>
        <p:txBody>
          <a:bodyPr>
            <a:spAutoFit/>
          </a:bodyPr>
          <a:lstStyle/>
          <a:p>
            <a:r>
              <a:rPr lang="en-US" sz="900" dirty="0" err="1">
                <a:solidFill>
                  <a:schemeClr val="tx2"/>
                </a:solidFill>
                <a:latin typeface="Book Antiqua" pitchFamily="18" charset="0"/>
              </a:rPr>
              <a:t>Shewhart</a:t>
            </a:r>
            <a:r>
              <a:rPr lang="en-US" sz="900" dirty="0">
                <a:solidFill>
                  <a:schemeClr val="tx2"/>
                </a:solidFill>
                <a:latin typeface="Book Antiqua" pitchFamily="18" charset="0"/>
              </a:rPr>
              <a:t>, Walter Andrew (1939). </a:t>
            </a:r>
            <a:r>
              <a:rPr lang="en-US" sz="900" i="1" dirty="0">
                <a:solidFill>
                  <a:schemeClr val="tx2"/>
                </a:solidFill>
                <a:latin typeface="Book Antiqua" pitchFamily="18" charset="0"/>
              </a:rPr>
              <a:t>Statistical Method from the Viewpoint of Quality Control</a:t>
            </a:r>
            <a:r>
              <a:rPr lang="en-US" sz="900" dirty="0">
                <a:solidFill>
                  <a:schemeClr val="tx2"/>
                </a:solidFill>
                <a:latin typeface="Book Antiqua" pitchFamily="18" charset="0"/>
              </a:rPr>
              <a:t>. New York: Dover</a:t>
            </a:r>
          </a:p>
        </p:txBody>
      </p:sp>
      <p:sp>
        <p:nvSpPr>
          <p:cNvPr id="28" name="Rectangle 23"/>
          <p:cNvSpPr>
            <a:spLocks noChangeArrowheads="1"/>
          </p:cNvSpPr>
          <p:nvPr/>
        </p:nvSpPr>
        <p:spPr bwMode="auto">
          <a:xfrm>
            <a:off x="0" y="6282531"/>
            <a:ext cx="2308225" cy="230187"/>
          </a:xfrm>
          <a:prstGeom prst="rect">
            <a:avLst/>
          </a:prstGeom>
          <a:noFill/>
          <a:ln w="9525">
            <a:noFill/>
            <a:miter lim="800000"/>
            <a:headEnd/>
            <a:tailEnd/>
          </a:ln>
        </p:spPr>
        <p:txBody>
          <a:bodyPr wrap="none">
            <a:spAutoFit/>
          </a:bodyPr>
          <a:lstStyle/>
          <a:p>
            <a:r>
              <a:rPr lang="pt-BR" sz="900" dirty="0">
                <a:solidFill>
                  <a:schemeClr val="tx2"/>
                </a:solidFill>
                <a:latin typeface="Book Antiqua" pitchFamily="18" charset="0"/>
              </a:rPr>
              <a:t>Sir Fracis Bacon (Novum Organum, 1620)</a:t>
            </a:r>
            <a:endParaRPr lang="en-US" sz="900" dirty="0">
              <a:solidFill>
                <a:schemeClr val="tx2"/>
              </a:solidFill>
              <a:latin typeface="Book Antiqua" pitchFamily="18" charset="0"/>
            </a:endParaRPr>
          </a:p>
        </p:txBody>
      </p:sp>
    </p:spTree>
    <p:extLst>
      <p:ext uri="{BB962C8B-B14F-4D97-AF65-F5344CB8AC3E}">
        <p14:creationId xmlns:p14="http://schemas.microsoft.com/office/powerpoint/2010/main" val="217471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990600"/>
          </a:xfrm>
        </p:spPr>
        <p:txBody>
          <a:bodyPr/>
          <a:lstStyle/>
          <a:p>
            <a:r>
              <a:rPr lang="en-US" dirty="0" smtClean="0"/>
              <a:t>Results/Benefits</a:t>
            </a:r>
            <a:endParaRPr lang="en-US" dirty="0"/>
          </a:p>
        </p:txBody>
      </p:sp>
      <p:sp>
        <p:nvSpPr>
          <p:cNvPr id="4" name="Content Placeholder 3"/>
          <p:cNvSpPr>
            <a:spLocks noGrp="1"/>
          </p:cNvSpPr>
          <p:nvPr>
            <p:ph sz="half" idx="2"/>
          </p:nvPr>
        </p:nvSpPr>
        <p:spPr>
          <a:xfrm>
            <a:off x="228600" y="1066800"/>
            <a:ext cx="7467600" cy="1359217"/>
          </a:xfrm>
        </p:spPr>
        <p:txBody>
          <a:bodyPr>
            <a:normAutofit/>
          </a:bodyPr>
          <a:lstStyle/>
          <a:p>
            <a:r>
              <a:rPr lang="en-US" sz="1600" dirty="0"/>
              <a:t>I</a:t>
            </a:r>
            <a:r>
              <a:rPr lang="en-US" sz="1600" dirty="0" smtClean="0"/>
              <a:t>ntervention plan created at CME event by AT-Goal physician faculty member</a:t>
            </a:r>
            <a:endParaRPr lang="en-US" sz="1600" dirty="0">
              <a:latin typeface="Book Antiqua" pitchFamily="18" charset="0"/>
            </a:endParaRPr>
          </a:p>
          <a:p>
            <a:r>
              <a:rPr lang="en-US" sz="1600" u="sng" dirty="0">
                <a:solidFill>
                  <a:schemeClr val="accent1"/>
                </a:solidFill>
                <a:latin typeface="Book Antiqua" pitchFamily="18" charset="0"/>
              </a:rPr>
              <a:t>PRIMARY INTERVENTION:  </a:t>
            </a:r>
          </a:p>
          <a:p>
            <a:pPr>
              <a:buAutoNum type="arabicParenR"/>
            </a:pPr>
            <a:r>
              <a:rPr lang="en-US" sz="1600" dirty="0">
                <a:latin typeface="Book Antiqua" pitchFamily="18" charset="0"/>
              </a:rPr>
              <a:t>Bring patients back more frequently</a:t>
            </a:r>
          </a:p>
          <a:p>
            <a:pPr>
              <a:buAutoNum type="arabicParenR"/>
            </a:pPr>
            <a:r>
              <a:rPr lang="en-US" sz="1600" dirty="0">
                <a:latin typeface="Book Antiqua" pitchFamily="18" charset="0"/>
              </a:rPr>
              <a:t>Reduce the cost of a provider </a:t>
            </a:r>
            <a:r>
              <a:rPr lang="en-US" sz="1600" dirty="0" smtClean="0">
                <a:latin typeface="Book Antiqua" pitchFamily="18" charset="0"/>
              </a:rPr>
              <a:t>visit</a:t>
            </a:r>
            <a:endParaRPr lang="en-US" sz="1600" dirty="0">
              <a:latin typeface="Book Antiqua" pitchFamily="18" charset="0"/>
            </a:endParaRPr>
          </a:p>
          <a:p>
            <a:endParaRPr lang="en-US" sz="1600" dirty="0"/>
          </a:p>
        </p:txBody>
      </p:sp>
      <p:sp>
        <p:nvSpPr>
          <p:cNvPr id="7" name="Rectangle 5"/>
          <p:cNvSpPr>
            <a:spLocks noChangeArrowheads="1"/>
          </p:cNvSpPr>
          <p:nvPr/>
        </p:nvSpPr>
        <p:spPr bwMode="auto">
          <a:xfrm>
            <a:off x="228600" y="2426017"/>
            <a:ext cx="8458200" cy="4431983"/>
          </a:xfrm>
          <a:prstGeom prst="rect">
            <a:avLst/>
          </a:prstGeom>
          <a:noFill/>
          <a:ln w="9525">
            <a:noFill/>
            <a:miter lim="800000"/>
            <a:headEnd/>
            <a:tailEnd/>
          </a:ln>
        </p:spPr>
        <p:txBody>
          <a:bodyPr>
            <a:spAutoFit/>
          </a:bodyPr>
          <a:lstStyle/>
          <a:p>
            <a:r>
              <a:rPr lang="en-US" sz="2000" b="1" u="sng" dirty="0">
                <a:solidFill>
                  <a:schemeClr val="accent1"/>
                </a:solidFill>
                <a:latin typeface="Book Antiqua" pitchFamily="18" charset="0"/>
              </a:rPr>
              <a:t>Process Measure Improvements</a:t>
            </a:r>
            <a:endParaRPr lang="en-US" sz="2800" u="sng" dirty="0">
              <a:solidFill>
                <a:schemeClr val="accent1"/>
              </a:solidFill>
              <a:latin typeface="Book Antiqua" pitchFamily="18" charset="0"/>
            </a:endParaRPr>
          </a:p>
          <a:p>
            <a:pPr marL="342900" indent="-342900">
              <a:buAutoNum type="arabicParenR"/>
            </a:pPr>
            <a:r>
              <a:rPr lang="en-US" dirty="0" smtClean="0">
                <a:latin typeface="Book Antiqua" pitchFamily="18" charset="0"/>
              </a:rPr>
              <a:t>Identify a member of your staff as a process measure champion/team empowerment</a:t>
            </a:r>
          </a:p>
          <a:p>
            <a:pPr marL="342900" indent="-342900">
              <a:buAutoNum type="arabicParenR"/>
            </a:pPr>
            <a:r>
              <a:rPr lang="en-US" dirty="0" smtClean="0">
                <a:latin typeface="Book Antiqua" pitchFamily="18" charset="0"/>
              </a:rPr>
              <a:t>Better utilization of EMR system fields for process measures</a:t>
            </a:r>
          </a:p>
          <a:p>
            <a:pPr marL="342900" indent="-342900">
              <a:buAutoNum type="arabicParenR"/>
            </a:pPr>
            <a:r>
              <a:rPr lang="en-US" dirty="0" smtClean="0">
                <a:latin typeface="Book Antiqua" pitchFamily="18" charset="0"/>
              </a:rPr>
              <a:t>Implement EMR flags as reminders to obtain process measure information</a:t>
            </a:r>
            <a:endParaRPr lang="en-US" dirty="0">
              <a:latin typeface="Book Antiqua" pitchFamily="18" charset="0"/>
            </a:endParaRPr>
          </a:p>
          <a:p>
            <a:r>
              <a:rPr lang="en-US" b="1" u="sng" dirty="0" smtClean="0">
                <a:solidFill>
                  <a:schemeClr val="accent1"/>
                </a:solidFill>
                <a:latin typeface="Book Antiqua" pitchFamily="18" charset="0"/>
              </a:rPr>
              <a:t>Outcome </a:t>
            </a:r>
            <a:r>
              <a:rPr lang="en-US" b="1" u="sng" dirty="0">
                <a:solidFill>
                  <a:schemeClr val="accent1"/>
                </a:solidFill>
                <a:latin typeface="Book Antiqua" pitchFamily="18" charset="0"/>
              </a:rPr>
              <a:t>Measure Improvement:</a:t>
            </a:r>
            <a:endParaRPr lang="en-US" sz="2800" u="sng" dirty="0">
              <a:solidFill>
                <a:schemeClr val="accent1"/>
              </a:solidFill>
              <a:latin typeface="Book Antiqua" pitchFamily="18" charset="0"/>
            </a:endParaRPr>
          </a:p>
          <a:p>
            <a:pPr marL="342900" indent="-342900">
              <a:buAutoNum type="arabicParenR"/>
            </a:pPr>
            <a:r>
              <a:rPr lang="en-US" dirty="0" smtClean="0">
                <a:latin typeface="Book Antiqua" pitchFamily="18" charset="0"/>
              </a:rPr>
              <a:t>Increase access to home BP monitors for uninsured patients</a:t>
            </a:r>
          </a:p>
          <a:p>
            <a:pPr marL="342900" indent="-342900">
              <a:buAutoNum type="arabicParenR"/>
            </a:pPr>
            <a:r>
              <a:rPr lang="en-US" sz="1600" b="1" dirty="0" smtClean="0">
                <a:solidFill>
                  <a:schemeClr val="tx2"/>
                </a:solidFill>
                <a:latin typeface="Book Antiqua" pitchFamily="18" charset="0"/>
              </a:rPr>
              <a:t>Lower cost of BP check visits to encourage compliance</a:t>
            </a:r>
          </a:p>
          <a:p>
            <a:pPr marL="342900" indent="-342900">
              <a:buAutoNum type="arabicParenR"/>
            </a:pPr>
            <a:r>
              <a:rPr lang="en-US" sz="1600" b="1" dirty="0" smtClean="0">
                <a:solidFill>
                  <a:schemeClr val="tx2"/>
                </a:solidFill>
                <a:latin typeface="Book Antiqua" pitchFamily="18" charset="0"/>
              </a:rPr>
              <a:t>Increase use of combination therapy</a:t>
            </a:r>
          </a:p>
          <a:p>
            <a:pPr marL="342900" indent="-342900">
              <a:buAutoNum type="arabicParenR"/>
            </a:pPr>
            <a:r>
              <a:rPr lang="en-US" sz="1600" b="1" dirty="0" smtClean="0">
                <a:solidFill>
                  <a:schemeClr val="tx2"/>
                </a:solidFill>
                <a:latin typeface="Book Antiqua" pitchFamily="18" charset="0"/>
              </a:rPr>
              <a:t>Physician will validate BP on any patient with a high value</a:t>
            </a:r>
          </a:p>
          <a:p>
            <a:pPr marL="342900" indent="-342900">
              <a:buAutoNum type="arabicParenR"/>
            </a:pPr>
            <a:r>
              <a:rPr lang="en-US" sz="1600" b="1" dirty="0" smtClean="0">
                <a:solidFill>
                  <a:schemeClr val="tx2"/>
                </a:solidFill>
                <a:latin typeface="Book Antiqua" pitchFamily="18" charset="0"/>
              </a:rPr>
              <a:t>More aggressive management of LDL cholesterol</a:t>
            </a:r>
          </a:p>
          <a:p>
            <a:pPr marL="342900" indent="-342900">
              <a:buAutoNum type="arabicParenR"/>
            </a:pPr>
            <a:r>
              <a:rPr lang="en-US" sz="1600" b="1" dirty="0" smtClean="0">
                <a:solidFill>
                  <a:schemeClr val="tx2"/>
                </a:solidFill>
                <a:latin typeface="Book Antiqua" pitchFamily="18" charset="0"/>
              </a:rPr>
              <a:t>Equally aggressive treatment of LDL in women</a:t>
            </a:r>
          </a:p>
          <a:p>
            <a:pPr marL="342900" indent="-342900">
              <a:buAutoNum type="arabicParenR"/>
            </a:pPr>
            <a:r>
              <a:rPr lang="en-US" sz="1600" b="1" dirty="0" smtClean="0">
                <a:solidFill>
                  <a:schemeClr val="tx2"/>
                </a:solidFill>
                <a:latin typeface="Book Antiqua" pitchFamily="18" charset="0"/>
              </a:rPr>
              <a:t>Encourage high risk patients to return every e months until controlled</a:t>
            </a:r>
          </a:p>
          <a:p>
            <a:pPr marL="342900" indent="-342900">
              <a:buAutoNum type="arabicParenR"/>
            </a:pPr>
            <a:r>
              <a:rPr lang="en-US" sz="1600" b="1" dirty="0" smtClean="0">
                <a:solidFill>
                  <a:schemeClr val="tx2"/>
                </a:solidFill>
                <a:latin typeface="Book Antiqua" pitchFamily="18" charset="0"/>
              </a:rPr>
              <a:t>Increase patient education – provide patient a graphic or chart showing current value and goal</a:t>
            </a:r>
          </a:p>
          <a:p>
            <a:pPr marL="342900" indent="-342900"/>
            <a:endParaRPr lang="en-US" sz="1600" b="1" dirty="0" smtClean="0">
              <a:solidFill>
                <a:schemeClr val="tx2"/>
              </a:solidFill>
              <a:latin typeface="Book Antiqua" pitchFamily="18" charset="0"/>
            </a:endParaRPr>
          </a:p>
        </p:txBody>
      </p:sp>
    </p:spTree>
    <p:extLst>
      <p:ext uri="{BB962C8B-B14F-4D97-AF65-F5344CB8AC3E}">
        <p14:creationId xmlns:p14="http://schemas.microsoft.com/office/powerpoint/2010/main" val="478349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04800"/>
            <a:ext cx="7391400" cy="151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223345" y="2057400"/>
            <a:ext cx="8006255" cy="439272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400" dirty="0" smtClean="0"/>
              <a:t>2012 Vision</a:t>
            </a:r>
          </a:p>
          <a:p>
            <a:pPr lvl="1">
              <a:buFont typeface="Wingdings" pitchFamily="2" charset="2"/>
              <a:buChar char="Ø"/>
            </a:pPr>
            <a:r>
              <a:rPr lang="en-US" sz="2400" dirty="0" smtClean="0"/>
              <a:t>Georgia Department of Public Health</a:t>
            </a:r>
          </a:p>
          <a:p>
            <a:pPr lvl="1">
              <a:buFont typeface="Wingdings" pitchFamily="2" charset="2"/>
              <a:buChar char="Ø"/>
            </a:pPr>
            <a:r>
              <a:rPr lang="en-US" sz="2400" dirty="0" smtClean="0"/>
              <a:t>South University School of Pharmacy</a:t>
            </a:r>
          </a:p>
          <a:p>
            <a:pPr marL="457200" lvl="1" indent="0">
              <a:buFont typeface="Arial" pitchFamily="34" charset="0"/>
              <a:buNone/>
            </a:pPr>
            <a:endParaRPr lang="en-US" sz="2400" dirty="0" smtClean="0"/>
          </a:p>
          <a:p>
            <a:pPr>
              <a:buFont typeface="Wingdings" pitchFamily="2" charset="2"/>
              <a:buChar char="Ø"/>
            </a:pPr>
            <a:r>
              <a:rPr lang="en-US" sz="2400" dirty="0" smtClean="0"/>
              <a:t>Uniting</a:t>
            </a:r>
          </a:p>
          <a:p>
            <a:pPr lvl="1">
              <a:buFont typeface="Wingdings" pitchFamily="2" charset="2"/>
              <a:buChar char="Ø"/>
            </a:pPr>
            <a:r>
              <a:rPr lang="en-US" sz="2400" dirty="0" smtClean="0"/>
              <a:t>Patients</a:t>
            </a:r>
          </a:p>
          <a:p>
            <a:pPr lvl="1">
              <a:buFont typeface="Wingdings" pitchFamily="2" charset="2"/>
              <a:buChar char="Ø"/>
            </a:pPr>
            <a:r>
              <a:rPr lang="en-US" sz="2400" dirty="0" smtClean="0"/>
              <a:t>Employers</a:t>
            </a:r>
          </a:p>
          <a:p>
            <a:pPr lvl="1">
              <a:buFont typeface="Wingdings" pitchFamily="2" charset="2"/>
              <a:buChar char="Ø"/>
            </a:pPr>
            <a:r>
              <a:rPr lang="en-US" sz="2400" dirty="0" smtClean="0"/>
              <a:t>Pharmacists</a:t>
            </a:r>
          </a:p>
          <a:p>
            <a:pPr lvl="1">
              <a:buFont typeface="Wingdings" pitchFamily="2" charset="2"/>
              <a:buChar char="Ø"/>
            </a:pPr>
            <a:r>
              <a:rPr lang="en-US" sz="2400" dirty="0" smtClean="0"/>
              <a:t>Medical Providers</a:t>
            </a:r>
          </a:p>
        </p:txBody>
      </p:sp>
    </p:spTree>
    <p:extLst>
      <p:ext uri="{BB962C8B-B14F-4D97-AF65-F5344CB8AC3E}">
        <p14:creationId xmlns:p14="http://schemas.microsoft.com/office/powerpoint/2010/main" val="312372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Population</a:t>
            </a:r>
            <a:endParaRPr lang="en-US" dirty="0"/>
          </a:p>
        </p:txBody>
      </p:sp>
      <p:sp>
        <p:nvSpPr>
          <p:cNvPr id="3" name="Content Placeholder 2"/>
          <p:cNvSpPr txBox="1">
            <a:spLocks/>
          </p:cNvSpPr>
          <p:nvPr/>
        </p:nvSpPr>
        <p:spPr>
          <a:xfrm>
            <a:off x="152400" y="1600200"/>
            <a:ext cx="8686800" cy="3124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000" dirty="0" smtClean="0"/>
              <a:t>Primary disease states and conditions</a:t>
            </a:r>
          </a:p>
          <a:p>
            <a:pPr lvl="1">
              <a:buFont typeface="Arial" pitchFamily="34" charset="0"/>
              <a:buChar char="•"/>
            </a:pPr>
            <a:r>
              <a:rPr lang="en-US" sz="2000" dirty="0" smtClean="0"/>
              <a:t>Hypertension</a:t>
            </a:r>
          </a:p>
          <a:p>
            <a:pPr lvl="1">
              <a:buFont typeface="Arial" pitchFamily="34" charset="0"/>
              <a:buChar char="•"/>
            </a:pPr>
            <a:r>
              <a:rPr lang="en-US" sz="2000" dirty="0" smtClean="0"/>
              <a:t>Hyperlipidemia</a:t>
            </a:r>
          </a:p>
          <a:p>
            <a:pPr lvl="1">
              <a:buFont typeface="Arial" pitchFamily="34" charset="0"/>
              <a:buChar char="•"/>
            </a:pPr>
            <a:r>
              <a:rPr lang="en-US" sz="2000" dirty="0" smtClean="0"/>
              <a:t>Diabetes</a:t>
            </a:r>
          </a:p>
          <a:p>
            <a:pPr lvl="1">
              <a:buFont typeface="Arial" pitchFamily="34" charset="0"/>
              <a:buChar char="•"/>
            </a:pPr>
            <a:r>
              <a:rPr lang="en-US" sz="2000" dirty="0" smtClean="0"/>
              <a:t>Obesity</a:t>
            </a:r>
          </a:p>
          <a:p>
            <a:pPr lvl="1">
              <a:buFont typeface="Arial" pitchFamily="34" charset="0"/>
              <a:buChar char="•"/>
            </a:pPr>
            <a:r>
              <a:rPr lang="en-US" sz="2000" dirty="0" smtClean="0"/>
              <a:t>Smoking</a:t>
            </a:r>
          </a:p>
          <a:p>
            <a:pPr>
              <a:buFont typeface="Wingdings" pitchFamily="2" charset="2"/>
              <a:buChar char="Ø"/>
            </a:pPr>
            <a:r>
              <a:rPr lang="en-US" sz="2000" dirty="0" smtClean="0"/>
              <a:t>State counties with high rates of cardiovascular-related morbidity and mortality</a:t>
            </a:r>
          </a:p>
          <a:p>
            <a:pPr marL="0" indent="0">
              <a:buFont typeface="Arial" pitchFamily="34" charset="0"/>
              <a:buNone/>
            </a:pPr>
            <a:endParaRPr lang="en-US" sz="2200" dirty="0" smtClean="0"/>
          </a:p>
          <a:p>
            <a:pPr marL="457200" lvl="1" indent="0">
              <a:buFont typeface="Arial" pitchFamily="34" charset="0"/>
              <a:buNone/>
            </a:pPr>
            <a:endParaRPr lang="en-US" sz="2200" dirty="0" smtClean="0"/>
          </a:p>
          <a:p>
            <a:pPr marL="457200" lvl="1" indent="0">
              <a:buFont typeface="Arial" pitchFamily="34" charset="0"/>
              <a:buNone/>
            </a:pPr>
            <a:endParaRPr lang="en-US" sz="2200" dirty="0" smtClean="0"/>
          </a:p>
          <a:p>
            <a:pPr marL="457200" lvl="1" indent="0">
              <a:buFont typeface="Arial" pitchFamily="34" charset="0"/>
              <a:buNone/>
            </a:pPr>
            <a:endParaRPr lang="en-US" sz="2200" dirty="0" smtClean="0"/>
          </a:p>
          <a:p>
            <a:pPr>
              <a:buFont typeface="Wingdings" pitchFamily="2" charset="2"/>
              <a:buChar char="Ø"/>
            </a:pPr>
            <a:endParaRPr lang="en-US" sz="2200" dirty="0" smtClean="0"/>
          </a:p>
        </p:txBody>
      </p:sp>
      <p:graphicFrame>
        <p:nvGraphicFramePr>
          <p:cNvPr id="4" name="Table 3"/>
          <p:cNvGraphicFramePr>
            <a:graphicFrameLocks noGrp="1"/>
          </p:cNvGraphicFramePr>
          <p:nvPr>
            <p:extLst>
              <p:ext uri="{D42A27DB-BD31-4B8C-83A1-F6EECF244321}">
                <p14:modId xmlns:p14="http://schemas.microsoft.com/office/powerpoint/2010/main" val="1433899114"/>
              </p:ext>
            </p:extLst>
          </p:nvPr>
        </p:nvGraphicFramePr>
        <p:xfrm>
          <a:off x="2514600" y="4495800"/>
          <a:ext cx="4648200" cy="2143760"/>
        </p:xfrm>
        <a:graphic>
          <a:graphicData uri="http://schemas.openxmlformats.org/drawingml/2006/table">
            <a:tbl>
              <a:tblPr firstRow="1" bandRow="1">
                <a:tableStyleId>{5C22544A-7EE6-4342-B048-85BDC9FD1C3A}</a:tableStyleId>
              </a:tblPr>
              <a:tblGrid>
                <a:gridCol w="2324100"/>
                <a:gridCol w="2324100"/>
              </a:tblGrid>
              <a:tr h="355600">
                <a:tc>
                  <a:txBody>
                    <a:bodyPr/>
                    <a:lstStyle/>
                    <a:p>
                      <a:pPr algn="ctr"/>
                      <a:r>
                        <a:rPr lang="en-US" dirty="0" smtClean="0"/>
                        <a:t>County </a:t>
                      </a:r>
                      <a:endParaRPr lang="en-US" dirty="0"/>
                    </a:p>
                  </a:txBody>
                  <a:tcPr/>
                </a:tc>
                <a:tc>
                  <a:txBody>
                    <a:bodyPr/>
                    <a:lstStyle/>
                    <a:p>
                      <a:pPr algn="ctr"/>
                      <a:r>
                        <a:rPr lang="en-US" dirty="0" smtClean="0"/>
                        <a:t>City/State</a:t>
                      </a:r>
                      <a:endParaRPr lang="en-US" dirty="0"/>
                    </a:p>
                  </a:txBody>
                  <a:tcPr/>
                </a:tc>
              </a:tr>
              <a:tr h="355600">
                <a:tc>
                  <a:txBody>
                    <a:bodyPr/>
                    <a:lstStyle/>
                    <a:p>
                      <a:pPr marL="0" marR="0" algn="ctr">
                        <a:lnSpc>
                          <a:spcPct val="115000"/>
                        </a:lnSpc>
                        <a:spcBef>
                          <a:spcPts val="0"/>
                        </a:spcBef>
                        <a:spcAft>
                          <a:spcPts val="0"/>
                        </a:spcAft>
                      </a:pPr>
                      <a:r>
                        <a:rPr lang="en-US" sz="2000" dirty="0">
                          <a:effectLst/>
                          <a:latin typeface="+mj-lt"/>
                          <a:cs typeface="Times New Roman" panose="02020603050405020304" pitchFamily="18" charset="0"/>
                        </a:rPr>
                        <a:t>Johnson</a:t>
                      </a:r>
                      <a:endParaRPr lang="en-US" sz="2000" dirty="0">
                        <a:effectLst/>
                        <a:latin typeface="+mj-lt"/>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mj-lt"/>
                          <a:cs typeface="Times New Roman" panose="02020603050405020304" pitchFamily="18" charset="0"/>
                        </a:rPr>
                        <a:t>Wrightsville, GA</a:t>
                      </a:r>
                      <a:endParaRPr lang="en-US" sz="2000" dirty="0">
                        <a:effectLst/>
                        <a:latin typeface="+mj-lt"/>
                        <a:ea typeface="Calibri"/>
                        <a:cs typeface="Times New Roman" panose="02020603050405020304" pitchFamily="18" charset="0"/>
                      </a:endParaRPr>
                    </a:p>
                  </a:txBody>
                  <a:tcPr marL="68580" marR="68580" marT="0" marB="0"/>
                </a:tc>
              </a:tr>
              <a:tr h="355600">
                <a:tc>
                  <a:txBody>
                    <a:bodyPr/>
                    <a:lstStyle/>
                    <a:p>
                      <a:pPr marL="0" marR="0" algn="ctr">
                        <a:lnSpc>
                          <a:spcPct val="115000"/>
                        </a:lnSpc>
                        <a:spcBef>
                          <a:spcPts val="0"/>
                        </a:spcBef>
                        <a:spcAft>
                          <a:spcPts val="0"/>
                        </a:spcAft>
                      </a:pPr>
                      <a:r>
                        <a:rPr lang="en-US" sz="2000" dirty="0">
                          <a:effectLst/>
                          <a:latin typeface="+mj-lt"/>
                          <a:cs typeface="Times New Roman" panose="02020603050405020304" pitchFamily="18" charset="0"/>
                        </a:rPr>
                        <a:t>Toombs</a:t>
                      </a:r>
                      <a:endParaRPr lang="en-US" sz="2000" dirty="0">
                        <a:effectLst/>
                        <a:latin typeface="+mj-lt"/>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mj-lt"/>
                          <a:cs typeface="Times New Roman" panose="02020603050405020304" pitchFamily="18" charset="0"/>
                        </a:rPr>
                        <a:t>Lyons/Vidalia, GA</a:t>
                      </a:r>
                      <a:endParaRPr lang="en-US" sz="2000" dirty="0">
                        <a:effectLst/>
                        <a:latin typeface="+mj-lt"/>
                        <a:ea typeface="Calibri"/>
                        <a:cs typeface="Times New Roman" panose="02020603050405020304" pitchFamily="18" charset="0"/>
                      </a:endParaRPr>
                    </a:p>
                  </a:txBody>
                  <a:tcPr marL="68580" marR="68580" marT="0" marB="0"/>
                </a:tc>
              </a:tr>
              <a:tr h="355600">
                <a:tc>
                  <a:txBody>
                    <a:bodyPr/>
                    <a:lstStyle/>
                    <a:p>
                      <a:pPr marL="0" marR="0" algn="ctr">
                        <a:lnSpc>
                          <a:spcPct val="115000"/>
                        </a:lnSpc>
                        <a:spcBef>
                          <a:spcPts val="0"/>
                        </a:spcBef>
                        <a:spcAft>
                          <a:spcPts val="0"/>
                        </a:spcAft>
                      </a:pPr>
                      <a:r>
                        <a:rPr lang="en-US" sz="2000" dirty="0">
                          <a:effectLst/>
                          <a:latin typeface="+mj-lt"/>
                          <a:cs typeface="Times New Roman" panose="02020603050405020304" pitchFamily="18" charset="0"/>
                        </a:rPr>
                        <a:t>Dodge</a:t>
                      </a:r>
                      <a:endParaRPr lang="en-US" sz="2000" dirty="0">
                        <a:effectLst/>
                        <a:latin typeface="+mj-lt"/>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mj-lt"/>
                          <a:cs typeface="Times New Roman" panose="02020603050405020304" pitchFamily="18" charset="0"/>
                        </a:rPr>
                        <a:t>Eastman, GA</a:t>
                      </a:r>
                      <a:endParaRPr lang="en-US" sz="2000" dirty="0">
                        <a:effectLst/>
                        <a:latin typeface="+mj-lt"/>
                        <a:ea typeface="Calibri"/>
                        <a:cs typeface="Times New Roman" panose="02020603050405020304" pitchFamily="18" charset="0"/>
                      </a:endParaRPr>
                    </a:p>
                  </a:txBody>
                  <a:tcPr marL="68580" marR="68580" marT="0" marB="0"/>
                </a:tc>
              </a:tr>
              <a:tr h="355600">
                <a:tc>
                  <a:txBody>
                    <a:bodyPr/>
                    <a:lstStyle/>
                    <a:p>
                      <a:pPr marL="0" marR="0" algn="ctr">
                        <a:lnSpc>
                          <a:spcPct val="115000"/>
                        </a:lnSpc>
                        <a:spcBef>
                          <a:spcPts val="0"/>
                        </a:spcBef>
                        <a:spcAft>
                          <a:spcPts val="0"/>
                        </a:spcAft>
                      </a:pPr>
                      <a:r>
                        <a:rPr lang="en-US" sz="2000" dirty="0">
                          <a:effectLst/>
                          <a:latin typeface="+mj-lt"/>
                          <a:cs typeface="Times New Roman" panose="02020603050405020304" pitchFamily="18" charset="0"/>
                        </a:rPr>
                        <a:t>Laurens</a:t>
                      </a:r>
                      <a:endParaRPr lang="en-US" sz="2000" dirty="0">
                        <a:effectLst/>
                        <a:latin typeface="+mj-lt"/>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mj-lt"/>
                          <a:cs typeface="Times New Roman" panose="02020603050405020304" pitchFamily="18" charset="0"/>
                        </a:rPr>
                        <a:t>Dublin, GA</a:t>
                      </a:r>
                      <a:endParaRPr lang="en-US" sz="2000" dirty="0">
                        <a:effectLst/>
                        <a:latin typeface="+mj-lt"/>
                        <a:ea typeface="Calibri"/>
                        <a:cs typeface="Times New Roman" panose="02020603050405020304" pitchFamily="18" charset="0"/>
                      </a:endParaRPr>
                    </a:p>
                  </a:txBody>
                  <a:tcPr marL="68580" marR="68580" marT="0" marB="0"/>
                </a:tc>
              </a:tr>
              <a:tr h="355600">
                <a:tc>
                  <a:txBody>
                    <a:bodyPr/>
                    <a:lstStyle/>
                    <a:p>
                      <a:pPr marL="0" marR="0" algn="ctr">
                        <a:lnSpc>
                          <a:spcPct val="115000"/>
                        </a:lnSpc>
                        <a:spcBef>
                          <a:spcPts val="0"/>
                        </a:spcBef>
                        <a:spcAft>
                          <a:spcPts val="0"/>
                        </a:spcAft>
                      </a:pPr>
                      <a:r>
                        <a:rPr lang="en-US" sz="2000" dirty="0">
                          <a:effectLst/>
                          <a:latin typeface="+mj-lt"/>
                          <a:cs typeface="Times New Roman" panose="02020603050405020304" pitchFamily="18" charset="0"/>
                        </a:rPr>
                        <a:t>Coffee</a:t>
                      </a:r>
                      <a:endParaRPr lang="en-US" sz="2000" dirty="0">
                        <a:effectLst/>
                        <a:latin typeface="+mj-lt"/>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mj-lt"/>
                          <a:cs typeface="Times New Roman" panose="02020603050405020304" pitchFamily="18" charset="0"/>
                        </a:rPr>
                        <a:t>Douglas, GA</a:t>
                      </a:r>
                      <a:endParaRPr lang="en-US" sz="2000" dirty="0">
                        <a:effectLst/>
                        <a:latin typeface="+mj-lt"/>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90283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 Out </a:t>
            </a:r>
            <a:endParaRPr lang="en-US" dirty="0"/>
          </a:p>
        </p:txBody>
      </p:sp>
      <p:sp>
        <p:nvSpPr>
          <p:cNvPr id="4" name="Content Placeholder 2"/>
          <p:cNvSpPr txBox="1">
            <a:spLocks/>
          </p:cNvSpPr>
          <p:nvPr/>
        </p:nvSpPr>
        <p:spPr>
          <a:xfrm>
            <a:off x="152400" y="1447800"/>
            <a:ext cx="8686800" cy="495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400" dirty="0" smtClean="0"/>
              <a:t>Set-up</a:t>
            </a:r>
          </a:p>
          <a:p>
            <a:pPr lvl="1">
              <a:buFont typeface="Wingdings" pitchFamily="2" charset="2"/>
              <a:buChar char="Ø"/>
            </a:pPr>
            <a:r>
              <a:rPr lang="en-US" sz="2200" dirty="0" smtClean="0"/>
              <a:t>Education on program and disease-states</a:t>
            </a:r>
          </a:p>
          <a:p>
            <a:pPr lvl="1">
              <a:buFont typeface="Wingdings" pitchFamily="2" charset="2"/>
              <a:buChar char="Ø"/>
            </a:pPr>
            <a:r>
              <a:rPr lang="en-US" sz="2200" dirty="0" smtClean="0"/>
              <a:t>Acquisition of monitoring equipment and software</a:t>
            </a:r>
          </a:p>
          <a:p>
            <a:pPr lvl="1">
              <a:buFont typeface="Wingdings" pitchFamily="2" charset="2"/>
              <a:buChar char="Ø"/>
            </a:pPr>
            <a:r>
              <a:rPr lang="en-US" sz="2200" dirty="0" smtClean="0"/>
              <a:t>Distribution of materials</a:t>
            </a:r>
          </a:p>
          <a:p>
            <a:pPr lvl="1">
              <a:buFont typeface="Wingdings" pitchFamily="2" charset="2"/>
              <a:buChar char="Ø"/>
            </a:pPr>
            <a:r>
              <a:rPr lang="en-US" sz="2200" dirty="0" smtClean="0"/>
              <a:t>On-site pharmacy training</a:t>
            </a:r>
          </a:p>
          <a:p>
            <a:pPr marL="457200" lvl="1" indent="0">
              <a:buFont typeface="Arial" pitchFamily="34" charset="0"/>
              <a:buNone/>
            </a:pPr>
            <a:endParaRPr lang="en-US" sz="2200" dirty="0" smtClean="0"/>
          </a:p>
          <a:p>
            <a:pPr>
              <a:buFont typeface="Wingdings" pitchFamily="2" charset="2"/>
              <a:buChar char="Ø"/>
            </a:pPr>
            <a:r>
              <a:rPr lang="en-US" sz="2400" dirty="0" smtClean="0"/>
              <a:t>Patient recruitment</a:t>
            </a:r>
          </a:p>
          <a:p>
            <a:pPr lvl="1">
              <a:buFont typeface="Wingdings" pitchFamily="2" charset="2"/>
              <a:buChar char="Ø"/>
            </a:pPr>
            <a:r>
              <a:rPr lang="en-US" sz="2200" dirty="0" smtClean="0"/>
              <a:t>Educational sessions</a:t>
            </a:r>
          </a:p>
          <a:p>
            <a:pPr lvl="1">
              <a:buFont typeface="Wingdings" pitchFamily="2" charset="2"/>
              <a:buChar char="Ø"/>
            </a:pPr>
            <a:r>
              <a:rPr lang="en-US" sz="2200" dirty="0" smtClean="0"/>
              <a:t>Pharmacy and worksite screenings</a:t>
            </a:r>
          </a:p>
        </p:txBody>
      </p:sp>
    </p:spTree>
    <p:extLst>
      <p:ext uri="{BB962C8B-B14F-4D97-AF65-F5344CB8AC3E}">
        <p14:creationId xmlns:p14="http://schemas.microsoft.com/office/powerpoint/2010/main" val="46849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Employees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0419804"/>
              </p:ext>
            </p:extLst>
          </p:nvPr>
        </p:nvGraphicFramePr>
        <p:xfrm>
          <a:off x="1143000" y="2137655"/>
          <a:ext cx="6553200" cy="3241332"/>
        </p:xfrm>
        <a:graphic>
          <a:graphicData uri="http://schemas.openxmlformats.org/drawingml/2006/table">
            <a:tbl>
              <a:tblPr firstRow="1" firstCol="1" bandRow="1">
                <a:tableStyleId>{5C22544A-7EE6-4342-B048-85BDC9FD1C3A}</a:tableStyleId>
              </a:tblPr>
              <a:tblGrid>
                <a:gridCol w="4788683"/>
                <a:gridCol w="1764517"/>
              </a:tblGrid>
              <a:tr h="1062745">
                <a:tc>
                  <a:txBody>
                    <a:bodyPr/>
                    <a:lstStyle/>
                    <a:p>
                      <a:pPr marL="0" marR="0" algn="ctr">
                        <a:lnSpc>
                          <a:spcPct val="115000"/>
                        </a:lnSpc>
                        <a:spcBef>
                          <a:spcPts val="0"/>
                        </a:spcBef>
                        <a:spcAft>
                          <a:spcPts val="0"/>
                        </a:spcAft>
                      </a:pPr>
                      <a:r>
                        <a:rPr lang="en-US" sz="1600" dirty="0">
                          <a:effectLst/>
                        </a:rPr>
                        <a:t>Industry</a:t>
                      </a:r>
                    </a:p>
                    <a:p>
                      <a:pPr marL="0" marR="0" algn="ctr">
                        <a:lnSpc>
                          <a:spcPct val="115000"/>
                        </a:lnSpc>
                        <a:spcBef>
                          <a:spcPts val="0"/>
                        </a:spcBef>
                        <a:spcAft>
                          <a:spcPts val="0"/>
                        </a:spcAft>
                      </a:pPr>
                      <a:r>
                        <a:rPr lang="en-US" sz="1600" dirty="0">
                          <a:effectLst/>
                        </a:rPr>
                        <a:t>2002 North American Industry Classification System (NAICS) </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Cardiovascular Disease (%)</a:t>
                      </a:r>
                      <a:endParaRPr lang="en-US" sz="1600" dirty="0">
                        <a:effectLst/>
                        <a:latin typeface="Calibri"/>
                        <a:ea typeface="Calibri"/>
                        <a:cs typeface="Times New Roman"/>
                      </a:endParaRPr>
                    </a:p>
                  </a:txBody>
                  <a:tcPr marL="68580" marR="68580" marT="0" marB="0"/>
                </a:tc>
              </a:tr>
              <a:tr h="536286">
                <a:tc>
                  <a:txBody>
                    <a:bodyPr/>
                    <a:lstStyle/>
                    <a:p>
                      <a:pPr marL="0" marR="0" algn="l">
                        <a:lnSpc>
                          <a:spcPct val="115000"/>
                        </a:lnSpc>
                        <a:spcBef>
                          <a:spcPts val="0"/>
                        </a:spcBef>
                        <a:spcAft>
                          <a:spcPts val="0"/>
                        </a:spcAft>
                      </a:pPr>
                      <a:r>
                        <a:rPr lang="en-US" sz="1600" b="1" dirty="0">
                          <a:effectLst/>
                        </a:rPr>
                        <a:t>Employed Adults Overall</a:t>
                      </a:r>
                      <a:endParaRPr lang="en-US" sz="16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b="1" dirty="0">
                          <a:effectLst/>
                        </a:rPr>
                        <a:t>3.5 (2.8-4.4)</a:t>
                      </a:r>
                      <a:endParaRPr lang="en-US" sz="1600" b="1" dirty="0">
                        <a:effectLst/>
                        <a:latin typeface="Calibri"/>
                        <a:ea typeface="Calibri"/>
                        <a:cs typeface="Times New Roman"/>
                      </a:endParaRPr>
                    </a:p>
                  </a:txBody>
                  <a:tcPr marL="68580" marR="68580" marT="0" marB="0"/>
                </a:tc>
              </a:tr>
              <a:tr h="683320">
                <a:tc>
                  <a:txBody>
                    <a:bodyPr/>
                    <a:lstStyle/>
                    <a:p>
                      <a:pPr marL="0" marR="0" algn="l">
                        <a:lnSpc>
                          <a:spcPct val="115000"/>
                        </a:lnSpc>
                        <a:spcBef>
                          <a:spcPts val="0"/>
                        </a:spcBef>
                        <a:spcAft>
                          <a:spcPts val="0"/>
                        </a:spcAft>
                      </a:pPr>
                      <a:r>
                        <a:rPr lang="en-US" sz="1600" dirty="0" smtClean="0">
                          <a:effectLst/>
                          <a:latin typeface="+mn-lt"/>
                          <a:ea typeface="Calibri"/>
                          <a:cs typeface="Times New Roman"/>
                        </a:rPr>
                        <a:t>Administrative</a:t>
                      </a:r>
                      <a:r>
                        <a:rPr lang="en-US" sz="1600" baseline="0" dirty="0" smtClean="0">
                          <a:effectLst/>
                          <a:latin typeface="+mn-lt"/>
                          <a:ea typeface="Calibri"/>
                          <a:cs typeface="Times New Roman"/>
                        </a:rPr>
                        <a:t> and Support, and Waste Management, and Remediation Services</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smtClean="0">
                          <a:effectLst/>
                          <a:latin typeface="+mn-lt"/>
                          <a:ea typeface="Calibri"/>
                          <a:cs typeface="Times New Roman"/>
                        </a:rPr>
                        <a:t>7.2 (3.1-15.5)</a:t>
                      </a:r>
                      <a:endParaRPr lang="en-US" sz="1600" dirty="0">
                        <a:effectLst/>
                        <a:latin typeface="+mn-lt"/>
                        <a:ea typeface="Calibri"/>
                        <a:cs typeface="Times New Roman"/>
                      </a:endParaRPr>
                    </a:p>
                  </a:txBody>
                  <a:tcPr marL="68580" marR="68580" marT="0" marB="0"/>
                </a:tc>
              </a:tr>
              <a:tr h="494770">
                <a:tc>
                  <a:txBody>
                    <a:bodyPr/>
                    <a:lstStyle/>
                    <a:p>
                      <a:pPr marL="0" marR="0" algn="l">
                        <a:lnSpc>
                          <a:spcPct val="115000"/>
                        </a:lnSpc>
                        <a:spcBef>
                          <a:spcPts val="0"/>
                        </a:spcBef>
                        <a:spcAft>
                          <a:spcPts val="0"/>
                        </a:spcAft>
                      </a:pPr>
                      <a:r>
                        <a:rPr lang="en-US" sz="1600" dirty="0" smtClean="0">
                          <a:effectLst/>
                          <a:latin typeface="+mn-lt"/>
                          <a:ea typeface="Calibri"/>
                          <a:cs typeface="Times New Roman"/>
                        </a:rPr>
                        <a:t>Retail Trade</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smtClean="0">
                          <a:effectLst/>
                          <a:latin typeface="+mn-lt"/>
                          <a:ea typeface="Calibri"/>
                          <a:cs typeface="Times New Roman"/>
                        </a:rPr>
                        <a:t>5.9 (3.2-10.6)</a:t>
                      </a:r>
                      <a:endParaRPr lang="en-US" sz="1600" dirty="0">
                        <a:effectLst/>
                        <a:latin typeface="+mn-lt"/>
                        <a:ea typeface="Calibri"/>
                        <a:cs typeface="Times New Roman"/>
                      </a:endParaRPr>
                    </a:p>
                  </a:txBody>
                  <a:tcPr marL="68580" marR="68580" marT="0" marB="0"/>
                </a:tc>
              </a:tr>
              <a:tr h="464211">
                <a:tc>
                  <a:txBody>
                    <a:bodyPr/>
                    <a:lstStyle/>
                    <a:p>
                      <a:pPr marL="0" marR="0" algn="l">
                        <a:lnSpc>
                          <a:spcPct val="115000"/>
                        </a:lnSpc>
                        <a:spcBef>
                          <a:spcPts val="0"/>
                        </a:spcBef>
                        <a:spcAft>
                          <a:spcPts val="0"/>
                        </a:spcAft>
                      </a:pPr>
                      <a:r>
                        <a:rPr lang="en-US" sz="1600" dirty="0" smtClean="0">
                          <a:effectLst/>
                          <a:latin typeface="+mn-lt"/>
                          <a:ea typeface="Calibri"/>
                          <a:cs typeface="Times New Roman"/>
                        </a:rPr>
                        <a:t>Transportation and Warehousing</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smtClean="0">
                          <a:effectLst/>
                          <a:latin typeface="+mn-lt"/>
                          <a:ea typeface="Calibri"/>
                          <a:cs typeface="Times New Roman"/>
                        </a:rPr>
                        <a:t>5.6 (1.9-15.6)</a:t>
                      </a:r>
                      <a:endParaRPr lang="en-US" sz="1600" dirty="0">
                        <a:effectLst/>
                        <a:latin typeface="+mn-lt"/>
                        <a:ea typeface="Calibri"/>
                        <a:cs typeface="Times New Roman"/>
                      </a:endParaRPr>
                    </a:p>
                  </a:txBody>
                  <a:tcPr marL="68580" marR="68580" marT="0" marB="0"/>
                </a:tc>
              </a:tr>
            </a:tbl>
          </a:graphicData>
        </a:graphic>
      </p:graphicFrame>
      <p:sp>
        <p:nvSpPr>
          <p:cNvPr id="4" name="Rectangle 1"/>
          <p:cNvSpPr>
            <a:spLocks noChangeArrowheads="1"/>
          </p:cNvSpPr>
          <p:nvPr/>
        </p:nvSpPr>
        <p:spPr bwMode="auto">
          <a:xfrm>
            <a:off x="857618" y="5791200"/>
            <a:ext cx="70492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Note: Cardiovascular disease includes heart attack, angina/coronary heart disease, and stroke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164771" y="1556450"/>
            <a:ext cx="6019800" cy="369332"/>
          </a:xfrm>
          <a:prstGeom prst="rect">
            <a:avLst/>
          </a:prstGeom>
        </p:spPr>
        <p:txBody>
          <a:bodyPr wrap="square">
            <a:spAutoFit/>
          </a:bodyPr>
          <a:lstStyle/>
          <a:p>
            <a:pPr lvl="0"/>
            <a:r>
              <a:rPr lang="en-US" b="1" dirty="0">
                <a:latin typeface="+mj-lt"/>
                <a:ea typeface="Calibri" pitchFamily="34" charset="0"/>
                <a:cs typeface="Times New Roman" pitchFamily="18" charset="0"/>
              </a:rPr>
              <a:t>Cardiovascular Disease by Industry, Georgia, 2012</a:t>
            </a:r>
            <a:endParaRPr lang="en-US" sz="1050" dirty="0">
              <a:latin typeface="+mj-lt"/>
              <a:cs typeface="Arial" pitchFamily="34" charset="0"/>
            </a:endParaRPr>
          </a:p>
        </p:txBody>
      </p:sp>
      <p:sp>
        <p:nvSpPr>
          <p:cNvPr id="6" name="Rectangle 5"/>
          <p:cNvSpPr/>
          <p:nvPr/>
        </p:nvSpPr>
        <p:spPr>
          <a:xfrm>
            <a:off x="839475" y="5729645"/>
            <a:ext cx="7620000" cy="738664"/>
          </a:xfrm>
          <a:prstGeom prst="rect">
            <a:avLst/>
          </a:prstGeom>
        </p:spPr>
        <p:txBody>
          <a:bodyPr wrap="square">
            <a:spAutoFit/>
          </a:bodyPr>
          <a:lstStyle/>
          <a:p>
            <a:endParaRPr lang="en-US" sz="1400" dirty="0"/>
          </a:p>
          <a:p>
            <a:r>
              <a:rPr lang="en-US" sz="1400" dirty="0"/>
              <a:t> </a:t>
            </a:r>
          </a:p>
          <a:p>
            <a:r>
              <a:rPr lang="en-US" sz="1400" dirty="0"/>
              <a:t>Data Source: 2012 Georgia Behavioral Risk Factor Surveillance System (BRFSS)</a:t>
            </a:r>
          </a:p>
        </p:txBody>
      </p:sp>
    </p:spTree>
    <p:extLst>
      <p:ext uri="{BB962C8B-B14F-4D97-AF65-F5344CB8AC3E}">
        <p14:creationId xmlns:p14="http://schemas.microsoft.com/office/powerpoint/2010/main" val="1356619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Design</a:t>
            </a:r>
            <a:endParaRPr lang="en-US" dirty="0"/>
          </a:p>
        </p:txBody>
      </p:sp>
      <p:sp>
        <p:nvSpPr>
          <p:cNvPr id="3" name="Content Placeholder 2"/>
          <p:cNvSpPr txBox="1">
            <a:spLocks/>
          </p:cNvSpPr>
          <p:nvPr/>
        </p:nvSpPr>
        <p:spPr>
          <a:xfrm>
            <a:off x="152400" y="1447800"/>
            <a:ext cx="8686800" cy="495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400" dirty="0" smtClean="0"/>
              <a:t>Purpose</a:t>
            </a:r>
          </a:p>
          <a:p>
            <a:pPr lvl="1">
              <a:buFont typeface="Wingdings" pitchFamily="2" charset="2"/>
              <a:buChar char="Ø"/>
            </a:pPr>
            <a:r>
              <a:rPr lang="en-US" sz="2200" dirty="0" smtClean="0"/>
              <a:t>To improve blood pressure, cholesterol and blood glucose for participants</a:t>
            </a:r>
          </a:p>
          <a:p>
            <a:pPr lvl="1">
              <a:buFont typeface="Wingdings" pitchFamily="2" charset="2"/>
              <a:buChar char="Ø"/>
            </a:pPr>
            <a:r>
              <a:rPr lang="en-US" sz="2200" dirty="0" smtClean="0"/>
              <a:t>To decrease problems such as hospital and emergency room visits associated with these medical conditions</a:t>
            </a:r>
          </a:p>
          <a:p>
            <a:pPr marL="457200" lvl="1" indent="0">
              <a:buFont typeface="Arial" pitchFamily="34" charset="0"/>
              <a:buNone/>
            </a:pPr>
            <a:endParaRPr lang="en-US" sz="2200" dirty="0" smtClean="0"/>
          </a:p>
          <a:p>
            <a:pPr>
              <a:buFont typeface="Wingdings" pitchFamily="2" charset="2"/>
              <a:buChar char="Ø"/>
            </a:pPr>
            <a:r>
              <a:rPr lang="en-US" sz="2400" dirty="0" smtClean="0"/>
              <a:t>Structure</a:t>
            </a:r>
          </a:p>
          <a:p>
            <a:pPr lvl="1">
              <a:buFont typeface="Wingdings" pitchFamily="2" charset="2"/>
              <a:buChar char="Ø"/>
            </a:pPr>
            <a:r>
              <a:rPr lang="en-US" sz="2200" dirty="0" smtClean="0"/>
              <a:t>Monthly meetings with pharmacist</a:t>
            </a:r>
          </a:p>
          <a:p>
            <a:pPr lvl="2"/>
            <a:r>
              <a:rPr lang="en-US" sz="1800" dirty="0" smtClean="0"/>
              <a:t>BP, cholesterol, blood glucose, weight, medications (Rx, OTC, &amp; herbals), adherence to medications, diet, exercise, smoking status, and alcohol use</a:t>
            </a:r>
          </a:p>
          <a:p>
            <a:pPr lvl="1">
              <a:buFont typeface="Wingdings" panose="05000000000000000000" pitchFamily="2" charset="2"/>
              <a:buChar char="Ø"/>
            </a:pPr>
            <a:r>
              <a:rPr lang="en-US" sz="2200" dirty="0" smtClean="0"/>
              <a:t>Findings and recommendations shared with medical providers</a:t>
            </a:r>
          </a:p>
          <a:p>
            <a:pPr lvl="1">
              <a:buFont typeface="Wingdings" panose="05000000000000000000" pitchFamily="2" charset="2"/>
              <a:buChar char="Ø"/>
            </a:pPr>
            <a:r>
              <a:rPr lang="en-US" sz="2200" dirty="0" smtClean="0"/>
              <a:t>Patient population trends shared with employers</a:t>
            </a:r>
          </a:p>
        </p:txBody>
      </p:sp>
    </p:spTree>
    <p:extLst>
      <p:ext uri="{BB962C8B-B14F-4D97-AF65-F5344CB8AC3E}">
        <p14:creationId xmlns:p14="http://schemas.microsoft.com/office/powerpoint/2010/main" val="173005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txBox="1">
            <a:spLocks/>
          </p:cNvSpPr>
          <p:nvPr/>
        </p:nvSpPr>
        <p:spPr>
          <a:xfrm>
            <a:off x="228600" y="1447800"/>
            <a:ext cx="8686800" cy="495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Ø"/>
            </a:pPr>
            <a:r>
              <a:rPr lang="en-US" sz="2400" dirty="0" smtClean="0"/>
              <a:t>Patient</a:t>
            </a:r>
          </a:p>
          <a:p>
            <a:pPr marL="742950" lvl="2" indent="-342900">
              <a:buFont typeface="Wingdings" pitchFamily="2" charset="2"/>
              <a:buChar char="Ø"/>
            </a:pPr>
            <a:r>
              <a:rPr lang="en-US" dirty="0" smtClean="0"/>
              <a:t>Benefits of program and relationship with pharmacist</a:t>
            </a:r>
          </a:p>
          <a:p>
            <a:pPr marL="342900" lvl="1" indent="-342900">
              <a:buFont typeface="Wingdings" pitchFamily="2" charset="2"/>
              <a:buChar char="Ø"/>
            </a:pPr>
            <a:r>
              <a:rPr lang="en-US" sz="2400" dirty="0" smtClean="0"/>
              <a:t>Pharmacist</a:t>
            </a:r>
          </a:p>
          <a:p>
            <a:pPr marL="742950" lvl="2" indent="-342900">
              <a:buFont typeface="Wingdings" pitchFamily="2" charset="2"/>
              <a:buChar char="Ø"/>
            </a:pPr>
            <a:r>
              <a:rPr lang="en-US" dirty="0" smtClean="0"/>
              <a:t>Benefits of collaboration with patient and provider and advancement of practice</a:t>
            </a:r>
          </a:p>
          <a:p>
            <a:pPr marL="342900" lvl="1" indent="-342900">
              <a:buFont typeface="Wingdings" pitchFamily="2" charset="2"/>
              <a:buChar char="Ø"/>
            </a:pPr>
            <a:r>
              <a:rPr lang="en-US" sz="2400" dirty="0" smtClean="0"/>
              <a:t>Pharmacy student</a:t>
            </a:r>
          </a:p>
          <a:p>
            <a:pPr marL="742950" lvl="2" indent="-342900">
              <a:buFont typeface="Wingdings" pitchFamily="2" charset="2"/>
              <a:buChar char="Ø"/>
            </a:pPr>
            <a:r>
              <a:rPr lang="en-US" dirty="0" smtClean="0"/>
              <a:t>Educational experience and interactions with patient </a:t>
            </a:r>
          </a:p>
          <a:p>
            <a:pPr marL="342900" lvl="1" indent="-342900">
              <a:buFont typeface="Wingdings" pitchFamily="2" charset="2"/>
              <a:buChar char="Ø"/>
            </a:pPr>
            <a:r>
              <a:rPr lang="en-US" sz="2400" dirty="0" smtClean="0"/>
              <a:t>Employer</a:t>
            </a:r>
          </a:p>
          <a:p>
            <a:pPr marL="742950" lvl="2" indent="-342900">
              <a:buFont typeface="Wingdings" pitchFamily="2" charset="2"/>
              <a:buChar char="Ø"/>
            </a:pPr>
            <a:r>
              <a:rPr lang="en-US" dirty="0" smtClean="0"/>
              <a:t>Impact on employee satisfaction and work experience</a:t>
            </a:r>
          </a:p>
        </p:txBody>
      </p:sp>
    </p:spTree>
    <p:extLst>
      <p:ext uri="{BB962C8B-B14F-4D97-AF65-F5344CB8AC3E}">
        <p14:creationId xmlns:p14="http://schemas.microsoft.com/office/powerpoint/2010/main" val="3885527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a:t>
            </a:r>
            <a:endParaRPr lang="en-US" dirty="0"/>
          </a:p>
        </p:txBody>
      </p:sp>
      <p:sp>
        <p:nvSpPr>
          <p:cNvPr id="4" name="Content Placeholder 3"/>
          <p:cNvSpPr>
            <a:spLocks noGrp="1"/>
          </p:cNvSpPr>
          <p:nvPr>
            <p:ph sz="half" idx="2"/>
          </p:nvPr>
        </p:nvSpPr>
        <p:spPr>
          <a:xfrm>
            <a:off x="457200" y="2174875"/>
            <a:ext cx="5867400" cy="3951288"/>
          </a:xfrm>
        </p:spPr>
        <p:txBody>
          <a:bodyPr/>
          <a:lstStyle/>
          <a:p>
            <a:r>
              <a:rPr lang="en-US" dirty="0" smtClean="0"/>
              <a:t>Provide links to community based resources (district coalitions and initiatives) </a:t>
            </a:r>
          </a:p>
          <a:p>
            <a:endParaRPr lang="en-US" dirty="0" smtClean="0"/>
          </a:p>
          <a:p>
            <a:r>
              <a:rPr lang="en-US" dirty="0" smtClean="0"/>
              <a:t>Continued technical assistance and resources related to policy and environmental changes </a:t>
            </a:r>
            <a:endParaRPr lang="en-US" dirty="0"/>
          </a:p>
        </p:txBody>
      </p:sp>
    </p:spTree>
    <p:extLst>
      <p:ext uri="{BB962C8B-B14F-4D97-AF65-F5344CB8AC3E}">
        <p14:creationId xmlns:p14="http://schemas.microsoft.com/office/powerpoint/2010/main" val="3489359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Worksite Health </a:t>
            </a:r>
            <a:endParaRPr lang="en-US" dirty="0"/>
          </a:p>
        </p:txBody>
      </p:sp>
      <p:sp>
        <p:nvSpPr>
          <p:cNvPr id="4" name="Content Placeholder 3"/>
          <p:cNvSpPr>
            <a:spLocks noGrp="1"/>
          </p:cNvSpPr>
          <p:nvPr>
            <p:ph sz="half" idx="2"/>
          </p:nvPr>
        </p:nvSpPr>
        <p:spPr>
          <a:xfrm>
            <a:off x="457200" y="2057400"/>
            <a:ext cx="4040188" cy="4068763"/>
          </a:xfrm>
        </p:spPr>
        <p:txBody>
          <a:bodyPr/>
          <a:lstStyle/>
          <a:p>
            <a:r>
              <a:rPr lang="en-US" dirty="0" smtClean="0"/>
              <a:t>Policy </a:t>
            </a:r>
          </a:p>
          <a:p>
            <a:r>
              <a:rPr lang="en-US" dirty="0" smtClean="0"/>
              <a:t>Environment </a:t>
            </a:r>
          </a:p>
          <a:p>
            <a:r>
              <a:rPr lang="en-US" dirty="0" smtClean="0"/>
              <a:t>Systems</a:t>
            </a:r>
            <a:endParaRPr lang="en-US" dirty="0"/>
          </a:p>
        </p:txBody>
      </p:sp>
    </p:spTree>
    <p:extLst>
      <p:ext uri="{BB962C8B-B14F-4D97-AF65-F5344CB8AC3E}">
        <p14:creationId xmlns:p14="http://schemas.microsoft.com/office/powerpoint/2010/main" val="729422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Georgia Employees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84368215"/>
              </p:ext>
            </p:extLst>
          </p:nvPr>
        </p:nvGraphicFramePr>
        <p:xfrm>
          <a:off x="757174" y="2209800"/>
          <a:ext cx="7167626" cy="3019014"/>
        </p:xfrm>
        <a:graphic>
          <a:graphicData uri="http://schemas.openxmlformats.org/drawingml/2006/table">
            <a:tbl>
              <a:tblPr firstRow="1" firstCol="1" bandRow="1">
                <a:tableStyleId>{5C22544A-7EE6-4342-B048-85BDC9FD1C3A}</a:tableStyleId>
              </a:tblPr>
              <a:tblGrid>
                <a:gridCol w="5237880"/>
                <a:gridCol w="1929746"/>
              </a:tblGrid>
              <a:tr h="755699">
                <a:tc>
                  <a:txBody>
                    <a:bodyPr/>
                    <a:lstStyle/>
                    <a:p>
                      <a:pPr marL="0" marR="0" algn="ctr">
                        <a:lnSpc>
                          <a:spcPct val="115000"/>
                        </a:lnSpc>
                        <a:spcBef>
                          <a:spcPts val="0"/>
                        </a:spcBef>
                        <a:spcAft>
                          <a:spcPts val="0"/>
                        </a:spcAft>
                      </a:pPr>
                      <a:r>
                        <a:rPr lang="en-US" sz="1600" dirty="0">
                          <a:effectLst/>
                        </a:rPr>
                        <a:t>Industry</a:t>
                      </a:r>
                    </a:p>
                    <a:p>
                      <a:pPr marL="0" marR="0" algn="ctr">
                        <a:lnSpc>
                          <a:spcPct val="115000"/>
                        </a:lnSpc>
                        <a:spcBef>
                          <a:spcPts val="0"/>
                        </a:spcBef>
                        <a:spcAft>
                          <a:spcPts val="0"/>
                        </a:spcAft>
                      </a:pPr>
                      <a:r>
                        <a:rPr lang="en-US" sz="1600" dirty="0">
                          <a:effectLst/>
                        </a:rPr>
                        <a:t>2002 North American Industry Classification System (NAICS) </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Pre-Diabetes (%)</a:t>
                      </a:r>
                      <a:endParaRPr lang="en-US" sz="1600" dirty="0">
                        <a:effectLst/>
                        <a:latin typeface="Calibri"/>
                        <a:ea typeface="Calibri"/>
                        <a:cs typeface="Times New Roman"/>
                      </a:endParaRPr>
                    </a:p>
                  </a:txBody>
                  <a:tcPr marL="68580" marR="68580" marT="0" marB="0"/>
                </a:tc>
              </a:tr>
              <a:tr h="503799">
                <a:tc>
                  <a:txBody>
                    <a:bodyPr/>
                    <a:lstStyle/>
                    <a:p>
                      <a:pPr marL="0" marR="0">
                        <a:lnSpc>
                          <a:spcPct val="115000"/>
                        </a:lnSpc>
                        <a:spcBef>
                          <a:spcPts val="0"/>
                        </a:spcBef>
                        <a:spcAft>
                          <a:spcPts val="0"/>
                        </a:spcAft>
                      </a:pPr>
                      <a:r>
                        <a:rPr lang="en-US" sz="1600" b="1" dirty="0">
                          <a:effectLst/>
                        </a:rPr>
                        <a:t>Employed Adults Overall</a:t>
                      </a:r>
                      <a:endParaRPr lang="en-US" sz="16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b="1" dirty="0">
                          <a:effectLst/>
                        </a:rPr>
                        <a:t>5.9 (4.9-7.1)</a:t>
                      </a:r>
                    </a:p>
                    <a:p>
                      <a:pPr marL="0" marR="0" algn="ctr">
                        <a:lnSpc>
                          <a:spcPct val="115000"/>
                        </a:lnSpc>
                        <a:spcBef>
                          <a:spcPts val="0"/>
                        </a:spcBef>
                        <a:spcAft>
                          <a:spcPts val="0"/>
                        </a:spcAft>
                      </a:pPr>
                      <a:r>
                        <a:rPr lang="en-US" sz="1600" b="1" dirty="0">
                          <a:effectLst/>
                        </a:rPr>
                        <a:t> </a:t>
                      </a:r>
                      <a:endParaRPr lang="en-US" sz="1600" b="1" dirty="0">
                        <a:effectLst/>
                        <a:latin typeface="Calibri"/>
                        <a:ea typeface="Calibri"/>
                        <a:cs typeface="Times New Roman"/>
                      </a:endParaRPr>
                    </a:p>
                  </a:txBody>
                  <a:tcPr marL="68580" marR="68580" marT="0" marB="0"/>
                </a:tc>
              </a:tr>
              <a:tr h="503799">
                <a:tc>
                  <a:txBody>
                    <a:bodyPr/>
                    <a:lstStyle/>
                    <a:p>
                      <a:pPr marL="0" marR="0">
                        <a:lnSpc>
                          <a:spcPct val="115000"/>
                        </a:lnSpc>
                        <a:spcBef>
                          <a:spcPts val="0"/>
                        </a:spcBef>
                        <a:spcAft>
                          <a:spcPts val="0"/>
                        </a:spcAft>
                      </a:pPr>
                      <a:r>
                        <a:rPr lang="en-US" sz="1600" dirty="0" smtClean="0">
                          <a:effectLst/>
                        </a:rPr>
                        <a:t>*Administrative </a:t>
                      </a:r>
                      <a:r>
                        <a:rPr lang="en-US" sz="1600" dirty="0">
                          <a:effectLst/>
                        </a:rPr>
                        <a:t>and Support, and Waste Management, and Remediation Services</a:t>
                      </a:r>
                      <a:endParaRPr lang="en-US" sz="16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a:effectLst/>
                        </a:rPr>
                        <a:t>15.0 (7.1-28.7)</a:t>
                      </a:r>
                      <a:endParaRPr lang="en-US" sz="1600" dirty="0">
                        <a:effectLst/>
                        <a:latin typeface="Calibri"/>
                        <a:ea typeface="Calibri"/>
                        <a:cs typeface="Times New Roman"/>
                      </a:endParaRPr>
                    </a:p>
                  </a:txBody>
                  <a:tcPr marL="68580" marR="68580" marT="0" marB="0"/>
                </a:tc>
              </a:tr>
              <a:tr h="352034">
                <a:tc>
                  <a:txBody>
                    <a:bodyPr/>
                    <a:lstStyle/>
                    <a:p>
                      <a:pPr marL="0" marR="0">
                        <a:lnSpc>
                          <a:spcPct val="115000"/>
                        </a:lnSpc>
                        <a:spcBef>
                          <a:spcPts val="0"/>
                        </a:spcBef>
                        <a:spcAft>
                          <a:spcPts val="0"/>
                        </a:spcAft>
                      </a:pPr>
                      <a:r>
                        <a:rPr lang="en-US" sz="1600" dirty="0" smtClean="0">
                          <a:effectLst/>
                          <a:latin typeface="+mn-lt"/>
                          <a:ea typeface="Calibri"/>
                          <a:cs typeface="Times New Roman"/>
                        </a:rPr>
                        <a:t>Manufacturing</a:t>
                      </a:r>
                      <a:r>
                        <a:rPr lang="en-US" sz="1600" baseline="0" dirty="0" smtClean="0">
                          <a:effectLst/>
                          <a:latin typeface="+mn-lt"/>
                          <a:ea typeface="Calibri"/>
                          <a:cs typeface="Times New Roman"/>
                        </a:rPr>
                        <a:t> </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smtClean="0">
                          <a:effectLst/>
                          <a:latin typeface="+mn-lt"/>
                          <a:ea typeface="Calibri"/>
                          <a:cs typeface="Times New Roman"/>
                        </a:rPr>
                        <a:t>8.7 (5.1-14.5)</a:t>
                      </a:r>
                      <a:endParaRPr lang="en-US" sz="1600" dirty="0">
                        <a:effectLst/>
                        <a:latin typeface="+mn-lt"/>
                        <a:ea typeface="Calibri"/>
                        <a:cs typeface="Times New Roman"/>
                      </a:endParaRPr>
                    </a:p>
                  </a:txBody>
                  <a:tcPr marL="68580" marR="68580" marT="0" marB="0"/>
                </a:tc>
              </a:tr>
              <a:tr h="352034">
                <a:tc>
                  <a:txBody>
                    <a:bodyPr/>
                    <a:lstStyle/>
                    <a:p>
                      <a:pPr marL="0" marR="0">
                        <a:lnSpc>
                          <a:spcPct val="115000"/>
                        </a:lnSpc>
                        <a:spcBef>
                          <a:spcPts val="0"/>
                        </a:spcBef>
                        <a:spcAft>
                          <a:spcPts val="0"/>
                        </a:spcAft>
                      </a:pPr>
                      <a:r>
                        <a:rPr lang="en-US" sz="1600" dirty="0" smtClean="0">
                          <a:effectLst/>
                          <a:latin typeface="+mn-lt"/>
                          <a:ea typeface="Calibri"/>
                          <a:cs typeface="Times New Roman"/>
                        </a:rPr>
                        <a:t>Retail Trade</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smtClean="0">
                          <a:effectLst/>
                          <a:latin typeface="+mn-lt"/>
                          <a:ea typeface="Calibri"/>
                          <a:cs typeface="Times New Roman"/>
                        </a:rPr>
                        <a:t>6.4 (3.6-11.3)</a:t>
                      </a:r>
                      <a:endParaRPr lang="en-US" sz="1600" dirty="0">
                        <a:effectLst/>
                        <a:latin typeface="+mn-lt"/>
                        <a:ea typeface="Calibri"/>
                        <a:cs typeface="Times New Roman"/>
                      </a:endParaRPr>
                    </a:p>
                  </a:txBody>
                  <a:tcPr marL="68580" marR="68580" marT="0" marB="0"/>
                </a:tc>
              </a:tr>
              <a:tr h="352034">
                <a:tc>
                  <a:txBody>
                    <a:bodyPr/>
                    <a:lstStyle/>
                    <a:p>
                      <a:pPr marL="0" marR="0">
                        <a:lnSpc>
                          <a:spcPct val="115000"/>
                        </a:lnSpc>
                        <a:spcBef>
                          <a:spcPts val="0"/>
                        </a:spcBef>
                        <a:spcAft>
                          <a:spcPts val="0"/>
                        </a:spcAft>
                      </a:pPr>
                      <a:r>
                        <a:rPr lang="en-US" sz="1600" dirty="0" smtClean="0">
                          <a:effectLst/>
                          <a:latin typeface="+mn-lt"/>
                          <a:ea typeface="Calibri"/>
                          <a:cs typeface="Times New Roman"/>
                        </a:rPr>
                        <a:t>Educational services</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smtClean="0">
                          <a:effectLst/>
                          <a:latin typeface="+mn-lt"/>
                          <a:ea typeface="Calibri"/>
                          <a:cs typeface="Times New Roman"/>
                        </a:rPr>
                        <a:t>6.4 (3.9-10.4)</a:t>
                      </a:r>
                      <a:endParaRPr lang="en-US" sz="1600" dirty="0">
                        <a:effectLst/>
                        <a:latin typeface="+mn-lt"/>
                        <a:ea typeface="Calibri"/>
                        <a:cs typeface="Times New Roman"/>
                      </a:endParaRPr>
                    </a:p>
                  </a:txBody>
                  <a:tcPr marL="68580" marR="68580" marT="0" marB="0"/>
                </a:tc>
              </a:tr>
            </a:tbl>
          </a:graphicData>
        </a:graphic>
      </p:graphicFrame>
      <p:sp>
        <p:nvSpPr>
          <p:cNvPr id="7" name="Rectangle 6"/>
          <p:cNvSpPr/>
          <p:nvPr/>
        </p:nvSpPr>
        <p:spPr>
          <a:xfrm>
            <a:off x="795275" y="1551709"/>
            <a:ext cx="4527714" cy="369332"/>
          </a:xfrm>
          <a:prstGeom prst="rect">
            <a:avLst/>
          </a:prstGeom>
        </p:spPr>
        <p:txBody>
          <a:bodyPr wrap="none">
            <a:spAutoFit/>
          </a:bodyPr>
          <a:lstStyle/>
          <a:p>
            <a:r>
              <a:rPr lang="en-US" b="1" dirty="0">
                <a:latin typeface="+mj-lt"/>
              </a:rPr>
              <a:t>Pre-Diabetes by Industry, Georgia, 2012</a:t>
            </a:r>
            <a:endParaRPr lang="en-US" dirty="0">
              <a:latin typeface="+mj-lt"/>
            </a:endParaRPr>
          </a:p>
        </p:txBody>
      </p:sp>
      <p:sp>
        <p:nvSpPr>
          <p:cNvPr id="8" name="Rectangle 7"/>
          <p:cNvSpPr/>
          <p:nvPr/>
        </p:nvSpPr>
        <p:spPr>
          <a:xfrm>
            <a:off x="795275" y="5257800"/>
            <a:ext cx="7620000" cy="954107"/>
          </a:xfrm>
          <a:prstGeom prst="rect">
            <a:avLst/>
          </a:prstGeom>
        </p:spPr>
        <p:txBody>
          <a:bodyPr wrap="square">
            <a:spAutoFit/>
          </a:bodyPr>
          <a:lstStyle/>
          <a:p>
            <a:endParaRPr lang="en-US" sz="1400" dirty="0"/>
          </a:p>
          <a:p>
            <a:r>
              <a:rPr lang="en-US" sz="1400" dirty="0"/>
              <a:t> </a:t>
            </a:r>
            <a:r>
              <a:rPr lang="en-US" sz="1400" dirty="0" smtClean="0">
                <a:latin typeface="+mn-lt"/>
              </a:rPr>
              <a:t>*Significantly higher pre-diabetes prevalence compared to employed adults overall</a:t>
            </a:r>
          </a:p>
          <a:p>
            <a:endParaRPr lang="en-US" sz="1400" dirty="0"/>
          </a:p>
          <a:p>
            <a:r>
              <a:rPr lang="en-US" sz="1400" dirty="0"/>
              <a:t>Data Source: 2012 Georgia Behavioral Risk Factor Surveillance System (BRFSS)</a:t>
            </a:r>
          </a:p>
        </p:txBody>
      </p:sp>
    </p:spTree>
    <p:extLst>
      <p:ext uri="{BB962C8B-B14F-4D97-AF65-F5344CB8AC3E}">
        <p14:creationId xmlns:p14="http://schemas.microsoft.com/office/powerpoint/2010/main" val="3884161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Georgia Employees </a:t>
            </a:r>
          </a:p>
        </p:txBody>
      </p:sp>
      <p:graphicFrame>
        <p:nvGraphicFramePr>
          <p:cNvPr id="3" name="Table 2"/>
          <p:cNvGraphicFramePr>
            <a:graphicFrameLocks noGrp="1"/>
          </p:cNvGraphicFramePr>
          <p:nvPr>
            <p:extLst>
              <p:ext uri="{D42A27DB-BD31-4B8C-83A1-F6EECF244321}">
                <p14:modId xmlns:p14="http://schemas.microsoft.com/office/powerpoint/2010/main" val="937245163"/>
              </p:ext>
            </p:extLst>
          </p:nvPr>
        </p:nvGraphicFramePr>
        <p:xfrm>
          <a:off x="457199" y="2209800"/>
          <a:ext cx="6604001" cy="3114019"/>
        </p:xfrm>
        <a:graphic>
          <a:graphicData uri="http://schemas.openxmlformats.org/drawingml/2006/table">
            <a:tbl>
              <a:tblPr firstRow="1" firstCol="1" bandRow="1">
                <a:tableStyleId>{5C22544A-7EE6-4342-B048-85BDC9FD1C3A}</a:tableStyleId>
              </a:tblPr>
              <a:tblGrid>
                <a:gridCol w="4826001"/>
                <a:gridCol w="1778000"/>
              </a:tblGrid>
              <a:tr h="1281161">
                <a:tc>
                  <a:txBody>
                    <a:bodyPr/>
                    <a:lstStyle/>
                    <a:p>
                      <a:pPr marL="0" marR="0" algn="ctr">
                        <a:lnSpc>
                          <a:spcPct val="115000"/>
                        </a:lnSpc>
                        <a:spcBef>
                          <a:spcPts val="0"/>
                        </a:spcBef>
                        <a:spcAft>
                          <a:spcPts val="0"/>
                        </a:spcAft>
                      </a:pPr>
                      <a:r>
                        <a:rPr lang="en-US" sz="1800" dirty="0">
                          <a:effectLst/>
                        </a:rPr>
                        <a:t>Industry</a:t>
                      </a:r>
                    </a:p>
                    <a:p>
                      <a:pPr marL="0" marR="0" algn="ctr">
                        <a:lnSpc>
                          <a:spcPct val="115000"/>
                        </a:lnSpc>
                        <a:spcBef>
                          <a:spcPts val="0"/>
                        </a:spcBef>
                        <a:spcAft>
                          <a:spcPts val="0"/>
                        </a:spcAft>
                      </a:pPr>
                      <a:r>
                        <a:rPr lang="en-US" sz="1800" dirty="0">
                          <a:effectLst/>
                        </a:rPr>
                        <a:t>2002 North American Industry Classification System (NAICS) </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Diabetes (%)</a:t>
                      </a:r>
                      <a:endParaRPr lang="en-US" sz="1800" dirty="0">
                        <a:effectLst/>
                        <a:latin typeface="Calibri"/>
                        <a:ea typeface="Calibri"/>
                        <a:cs typeface="Times New Roman"/>
                      </a:endParaRPr>
                    </a:p>
                  </a:txBody>
                  <a:tcPr marL="68580" marR="68580" marT="0" marB="0"/>
                </a:tc>
              </a:tr>
              <a:tr h="347024">
                <a:tc>
                  <a:txBody>
                    <a:bodyPr/>
                    <a:lstStyle/>
                    <a:p>
                      <a:pPr marL="0" marR="0">
                        <a:lnSpc>
                          <a:spcPct val="115000"/>
                        </a:lnSpc>
                        <a:spcBef>
                          <a:spcPts val="0"/>
                        </a:spcBef>
                        <a:spcAft>
                          <a:spcPts val="0"/>
                        </a:spcAft>
                      </a:pPr>
                      <a:r>
                        <a:rPr lang="en-US" sz="1600" b="1" dirty="0">
                          <a:effectLst/>
                          <a:latin typeface="+mn-lt"/>
                        </a:rPr>
                        <a:t>Employed Adults Overall</a:t>
                      </a:r>
                      <a:endParaRPr lang="en-US" sz="1600" b="1"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b="1" dirty="0">
                          <a:effectLst/>
                          <a:latin typeface="+mn-lt"/>
                        </a:rPr>
                        <a:t>5.6 (4.7-6.6)</a:t>
                      </a:r>
                      <a:endParaRPr lang="en-US" sz="1600" b="1" dirty="0">
                        <a:effectLst/>
                        <a:latin typeface="+mn-lt"/>
                        <a:ea typeface="Calibri"/>
                        <a:cs typeface="Times New Roman"/>
                      </a:endParaRPr>
                    </a:p>
                  </a:txBody>
                  <a:tcPr marL="68580" marR="68580" marT="0" marB="0"/>
                </a:tc>
              </a:tr>
              <a:tr h="379603">
                <a:tc>
                  <a:txBody>
                    <a:bodyPr/>
                    <a:lstStyle/>
                    <a:p>
                      <a:pPr marL="0" marR="0">
                        <a:lnSpc>
                          <a:spcPct val="115000"/>
                        </a:lnSpc>
                        <a:spcBef>
                          <a:spcPts val="0"/>
                        </a:spcBef>
                        <a:spcAft>
                          <a:spcPts val="0"/>
                        </a:spcAft>
                      </a:pPr>
                      <a:r>
                        <a:rPr lang="en-US" sz="1600" dirty="0" smtClean="0">
                          <a:effectLst/>
                          <a:latin typeface="+mn-lt"/>
                          <a:ea typeface="Calibri"/>
                          <a:cs typeface="Times New Roman"/>
                        </a:rPr>
                        <a:t>Manufacturing</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smtClean="0">
                          <a:effectLst/>
                          <a:latin typeface="+mn-lt"/>
                          <a:ea typeface="Calibri"/>
                          <a:cs typeface="Times New Roman"/>
                        </a:rPr>
                        <a:t>10.0 (5.8-15.4)</a:t>
                      </a:r>
                      <a:endParaRPr lang="en-US" sz="1600" dirty="0">
                        <a:effectLst/>
                        <a:latin typeface="+mn-lt"/>
                        <a:ea typeface="Calibri"/>
                        <a:cs typeface="Times New Roman"/>
                      </a:endParaRPr>
                    </a:p>
                  </a:txBody>
                  <a:tcPr marL="68580" marR="68580" marT="0" marB="0"/>
                </a:tc>
              </a:tr>
              <a:tr h="726628">
                <a:tc>
                  <a:txBody>
                    <a:bodyPr/>
                    <a:lstStyle/>
                    <a:p>
                      <a:pPr marL="0" marR="0">
                        <a:lnSpc>
                          <a:spcPct val="115000"/>
                        </a:lnSpc>
                        <a:spcBef>
                          <a:spcPts val="0"/>
                        </a:spcBef>
                        <a:spcAft>
                          <a:spcPts val="0"/>
                        </a:spcAft>
                      </a:pPr>
                      <a:r>
                        <a:rPr lang="en-US" sz="1600" dirty="0" smtClean="0">
                          <a:effectLst/>
                          <a:latin typeface="+mn-lt"/>
                          <a:ea typeface="Calibri"/>
                          <a:cs typeface="Times New Roman"/>
                        </a:rPr>
                        <a:t>Administrative and Support, and Waste Management, and Remediation</a:t>
                      </a:r>
                      <a:r>
                        <a:rPr lang="en-US" sz="1600" baseline="0" dirty="0" smtClean="0">
                          <a:effectLst/>
                          <a:latin typeface="+mn-lt"/>
                          <a:ea typeface="Calibri"/>
                          <a:cs typeface="Times New Roman"/>
                        </a:rPr>
                        <a:t> Services</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smtClean="0">
                          <a:effectLst/>
                          <a:latin typeface="+mn-lt"/>
                          <a:ea typeface="Calibri"/>
                          <a:cs typeface="Times New Roman"/>
                        </a:rPr>
                        <a:t>8.3 (3.1-20.4)</a:t>
                      </a:r>
                      <a:endParaRPr lang="en-US" sz="1600" dirty="0">
                        <a:effectLst/>
                        <a:latin typeface="+mn-lt"/>
                        <a:ea typeface="Calibri"/>
                        <a:cs typeface="Times New Roman"/>
                      </a:endParaRPr>
                    </a:p>
                  </a:txBody>
                  <a:tcPr marL="68580" marR="68580" marT="0" marB="0"/>
                </a:tc>
              </a:tr>
              <a:tr h="379603">
                <a:tc>
                  <a:txBody>
                    <a:bodyPr/>
                    <a:lstStyle/>
                    <a:p>
                      <a:pPr marL="0" marR="0">
                        <a:lnSpc>
                          <a:spcPct val="115000"/>
                        </a:lnSpc>
                        <a:spcBef>
                          <a:spcPts val="0"/>
                        </a:spcBef>
                        <a:spcAft>
                          <a:spcPts val="0"/>
                        </a:spcAft>
                      </a:pPr>
                      <a:r>
                        <a:rPr lang="en-US" sz="1600" dirty="0" smtClean="0">
                          <a:effectLst/>
                          <a:latin typeface="+mn-lt"/>
                          <a:ea typeface="Calibri"/>
                          <a:cs typeface="Times New Roman"/>
                        </a:rPr>
                        <a:t>Professional, Scientific,</a:t>
                      </a:r>
                      <a:r>
                        <a:rPr lang="en-US" sz="1600" baseline="0" dirty="0" smtClean="0">
                          <a:effectLst/>
                          <a:latin typeface="+mn-lt"/>
                          <a:ea typeface="Calibri"/>
                          <a:cs typeface="Times New Roman"/>
                        </a:rPr>
                        <a:t> and Technical Services</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smtClean="0">
                          <a:effectLst/>
                          <a:latin typeface="+mn-lt"/>
                          <a:ea typeface="Calibri"/>
                          <a:cs typeface="Times New Roman"/>
                        </a:rPr>
                        <a:t>7.9 (3.9-15.4)</a:t>
                      </a:r>
                      <a:endParaRPr lang="en-US" sz="1600" dirty="0">
                        <a:effectLst/>
                        <a:latin typeface="+mn-lt"/>
                        <a:ea typeface="Calibri"/>
                        <a:cs typeface="Times New Roman"/>
                      </a:endParaRPr>
                    </a:p>
                  </a:txBody>
                  <a:tcPr marL="68580" marR="68580" marT="0" marB="0"/>
                </a:tc>
              </a:tr>
            </a:tbl>
          </a:graphicData>
        </a:graphic>
      </p:graphicFrame>
      <p:sp>
        <p:nvSpPr>
          <p:cNvPr id="5" name="Rectangle 4"/>
          <p:cNvSpPr/>
          <p:nvPr/>
        </p:nvSpPr>
        <p:spPr>
          <a:xfrm>
            <a:off x="533400" y="1636877"/>
            <a:ext cx="4055406" cy="369332"/>
          </a:xfrm>
          <a:prstGeom prst="rect">
            <a:avLst/>
          </a:prstGeom>
        </p:spPr>
        <p:txBody>
          <a:bodyPr wrap="none">
            <a:spAutoFit/>
          </a:bodyPr>
          <a:lstStyle/>
          <a:p>
            <a:pPr lvl="0"/>
            <a:r>
              <a:rPr lang="en-US" b="1" dirty="0">
                <a:latin typeface="+mj-lt"/>
                <a:ea typeface="Calibri" pitchFamily="34" charset="0"/>
                <a:cs typeface="Times New Roman" pitchFamily="18" charset="0"/>
              </a:rPr>
              <a:t>Diabetes by Industry, Georgia, 2012</a:t>
            </a:r>
            <a:endParaRPr lang="en-US" sz="1050" dirty="0">
              <a:latin typeface="+mj-lt"/>
              <a:cs typeface="Arial" pitchFamily="34" charset="0"/>
            </a:endParaRPr>
          </a:p>
        </p:txBody>
      </p:sp>
      <p:sp>
        <p:nvSpPr>
          <p:cNvPr id="6" name="Rectangle 5"/>
          <p:cNvSpPr/>
          <p:nvPr/>
        </p:nvSpPr>
        <p:spPr>
          <a:xfrm>
            <a:off x="561109" y="5486400"/>
            <a:ext cx="7620000" cy="523220"/>
          </a:xfrm>
          <a:prstGeom prst="rect">
            <a:avLst/>
          </a:prstGeom>
        </p:spPr>
        <p:txBody>
          <a:bodyPr wrap="square">
            <a:spAutoFit/>
          </a:bodyPr>
          <a:lstStyle/>
          <a:p>
            <a:endParaRPr lang="en-US" sz="1400" dirty="0"/>
          </a:p>
          <a:p>
            <a:r>
              <a:rPr lang="en-US" sz="1400" dirty="0"/>
              <a:t>Data Source: 2012 Georgia Behavioral Risk Factor Surveillance System (BRFSS)</a:t>
            </a:r>
          </a:p>
        </p:txBody>
      </p:sp>
    </p:spTree>
    <p:extLst>
      <p:ext uri="{BB962C8B-B14F-4D97-AF65-F5344CB8AC3E}">
        <p14:creationId xmlns:p14="http://schemas.microsoft.com/office/powerpoint/2010/main" val="259478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90600"/>
          </a:xfrm>
        </p:spPr>
        <p:txBody>
          <a:bodyPr/>
          <a:lstStyle/>
          <a:p>
            <a:r>
              <a:rPr lang="en-US" dirty="0" smtClean="0"/>
              <a:t>Georgia Employees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72114180"/>
              </p:ext>
            </p:extLst>
          </p:nvPr>
        </p:nvGraphicFramePr>
        <p:xfrm>
          <a:off x="883160" y="2209800"/>
          <a:ext cx="6165895" cy="2971799"/>
        </p:xfrm>
        <a:graphic>
          <a:graphicData uri="http://schemas.openxmlformats.org/drawingml/2006/table">
            <a:tbl>
              <a:tblPr firstRow="1" firstCol="1" bandRow="1">
                <a:tableStyleId>{5C22544A-7EE6-4342-B048-85BDC9FD1C3A}</a:tableStyleId>
              </a:tblPr>
              <a:tblGrid>
                <a:gridCol w="4354368"/>
                <a:gridCol w="1811527"/>
              </a:tblGrid>
              <a:tr h="1126510">
                <a:tc>
                  <a:txBody>
                    <a:bodyPr/>
                    <a:lstStyle/>
                    <a:p>
                      <a:pPr marL="0" marR="0" algn="ctr">
                        <a:lnSpc>
                          <a:spcPct val="115000"/>
                        </a:lnSpc>
                        <a:spcBef>
                          <a:spcPts val="0"/>
                        </a:spcBef>
                        <a:spcAft>
                          <a:spcPts val="0"/>
                        </a:spcAft>
                      </a:pPr>
                      <a:r>
                        <a:rPr lang="en-US" sz="1600" dirty="0">
                          <a:effectLst/>
                        </a:rPr>
                        <a:t>Industry</a:t>
                      </a:r>
                    </a:p>
                    <a:p>
                      <a:pPr marL="0" marR="0" algn="ctr">
                        <a:lnSpc>
                          <a:spcPct val="115000"/>
                        </a:lnSpc>
                        <a:spcBef>
                          <a:spcPts val="0"/>
                        </a:spcBef>
                        <a:spcAft>
                          <a:spcPts val="0"/>
                        </a:spcAft>
                      </a:pPr>
                      <a:r>
                        <a:rPr lang="en-US" sz="1600" dirty="0">
                          <a:effectLst/>
                        </a:rPr>
                        <a:t>2002 North American Industry Classification System (NAICS) </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Obesity (%)</a:t>
                      </a:r>
                      <a:endParaRPr lang="en-US" sz="1600" dirty="0">
                        <a:effectLst/>
                        <a:latin typeface="Calibri"/>
                        <a:ea typeface="Calibri"/>
                        <a:cs typeface="Times New Roman"/>
                      </a:endParaRPr>
                    </a:p>
                  </a:txBody>
                  <a:tcPr marL="68580" marR="68580" marT="0" marB="0"/>
                </a:tc>
              </a:tr>
              <a:tr h="375503">
                <a:tc>
                  <a:txBody>
                    <a:bodyPr/>
                    <a:lstStyle/>
                    <a:p>
                      <a:pPr marL="0" marR="0">
                        <a:lnSpc>
                          <a:spcPct val="115000"/>
                        </a:lnSpc>
                        <a:spcBef>
                          <a:spcPts val="0"/>
                        </a:spcBef>
                        <a:spcAft>
                          <a:spcPts val="0"/>
                        </a:spcAft>
                      </a:pPr>
                      <a:r>
                        <a:rPr lang="en-US" sz="1600" dirty="0">
                          <a:effectLst/>
                          <a:latin typeface="+mn-lt"/>
                        </a:rPr>
                        <a:t>Employed Adults Overall</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b="1" dirty="0" smtClean="0">
                          <a:effectLst/>
                          <a:latin typeface="+mn-lt"/>
                          <a:ea typeface="Calibri"/>
                          <a:cs typeface="Times New Roman"/>
                        </a:rPr>
                        <a:t>29.4 (27.2-31.7</a:t>
                      </a:r>
                      <a:r>
                        <a:rPr lang="en-US" sz="1600" dirty="0" smtClean="0">
                          <a:effectLst/>
                          <a:latin typeface="+mn-lt"/>
                          <a:ea typeface="Calibri"/>
                          <a:cs typeface="Times New Roman"/>
                        </a:rPr>
                        <a:t>)</a:t>
                      </a:r>
                      <a:endParaRPr lang="en-US" sz="1600" dirty="0">
                        <a:effectLst/>
                        <a:latin typeface="+mn-lt"/>
                        <a:ea typeface="Calibri"/>
                        <a:cs typeface="Times New Roman"/>
                      </a:endParaRPr>
                    </a:p>
                  </a:txBody>
                  <a:tcPr marL="68580" marR="68580" marT="0" marB="0"/>
                </a:tc>
              </a:tr>
              <a:tr h="375503">
                <a:tc>
                  <a:txBody>
                    <a:bodyPr/>
                    <a:lstStyle/>
                    <a:p>
                      <a:pPr marL="0" marR="0">
                        <a:lnSpc>
                          <a:spcPct val="115000"/>
                        </a:lnSpc>
                        <a:spcBef>
                          <a:spcPts val="0"/>
                        </a:spcBef>
                        <a:spcAft>
                          <a:spcPts val="0"/>
                        </a:spcAft>
                      </a:pPr>
                      <a:r>
                        <a:rPr lang="en-US" sz="1600" dirty="0" smtClean="0">
                          <a:effectLst/>
                          <a:latin typeface="+mn-lt"/>
                          <a:ea typeface="Calibri"/>
                          <a:cs typeface="Times New Roman"/>
                        </a:rPr>
                        <a:t>*Accommodation</a:t>
                      </a:r>
                      <a:r>
                        <a:rPr lang="en-US" sz="1600" baseline="0" dirty="0" smtClean="0">
                          <a:effectLst/>
                          <a:latin typeface="+mn-lt"/>
                          <a:ea typeface="Calibri"/>
                          <a:cs typeface="Times New Roman"/>
                        </a:rPr>
                        <a:t> and Food Services</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smtClean="0">
                          <a:effectLst/>
                          <a:latin typeface="+mn-lt"/>
                          <a:ea typeface="Calibri"/>
                          <a:cs typeface="Times New Roman"/>
                        </a:rPr>
                        <a:t>44.2 (32.0-57.2)</a:t>
                      </a:r>
                      <a:endParaRPr lang="en-US" sz="1600" dirty="0">
                        <a:effectLst/>
                        <a:latin typeface="+mn-lt"/>
                        <a:ea typeface="Calibri"/>
                        <a:cs typeface="Times New Roman"/>
                      </a:endParaRPr>
                    </a:p>
                  </a:txBody>
                  <a:tcPr marL="68580" marR="68580" marT="0" marB="0"/>
                </a:tc>
              </a:tr>
              <a:tr h="718780">
                <a:tc>
                  <a:txBody>
                    <a:bodyPr/>
                    <a:lstStyle/>
                    <a:p>
                      <a:pPr marL="0" marR="0">
                        <a:lnSpc>
                          <a:spcPct val="115000"/>
                        </a:lnSpc>
                        <a:spcBef>
                          <a:spcPts val="0"/>
                        </a:spcBef>
                        <a:spcAft>
                          <a:spcPts val="0"/>
                        </a:spcAft>
                      </a:pPr>
                      <a:r>
                        <a:rPr lang="en-US" sz="1600" dirty="0" smtClean="0">
                          <a:effectLst/>
                          <a:latin typeface="+mn-lt"/>
                        </a:rPr>
                        <a:t>*Professional</a:t>
                      </a:r>
                      <a:r>
                        <a:rPr lang="en-US" sz="1600" dirty="0">
                          <a:effectLst/>
                          <a:latin typeface="+mn-lt"/>
                        </a:rPr>
                        <a:t>, Scientific, and Technical Services</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smtClean="0">
                          <a:effectLst/>
                          <a:latin typeface="+mn-lt"/>
                          <a:ea typeface="Calibri"/>
                          <a:cs typeface="Times New Roman"/>
                        </a:rPr>
                        <a:t>41.0 (32.6-49.9)</a:t>
                      </a:r>
                      <a:endParaRPr lang="en-US" sz="1600" dirty="0">
                        <a:effectLst/>
                        <a:latin typeface="+mn-lt"/>
                        <a:ea typeface="Calibri"/>
                        <a:cs typeface="Times New Roman"/>
                      </a:endParaRPr>
                    </a:p>
                  </a:txBody>
                  <a:tcPr marL="68580" marR="68580" marT="0" marB="0"/>
                </a:tc>
              </a:tr>
              <a:tr h="375503">
                <a:tc>
                  <a:txBody>
                    <a:bodyPr/>
                    <a:lstStyle/>
                    <a:p>
                      <a:pPr marL="0" marR="0">
                        <a:lnSpc>
                          <a:spcPct val="115000"/>
                        </a:lnSpc>
                        <a:spcBef>
                          <a:spcPts val="0"/>
                        </a:spcBef>
                        <a:spcAft>
                          <a:spcPts val="0"/>
                        </a:spcAft>
                      </a:pPr>
                      <a:r>
                        <a:rPr lang="en-US" sz="1600" dirty="0" smtClean="0">
                          <a:effectLst/>
                          <a:latin typeface="+mn-lt"/>
                          <a:ea typeface="Calibri"/>
                          <a:cs typeface="Times New Roman"/>
                        </a:rPr>
                        <a:t>*Educational</a:t>
                      </a:r>
                      <a:r>
                        <a:rPr lang="en-US" sz="1600" baseline="0" dirty="0" smtClean="0">
                          <a:effectLst/>
                          <a:latin typeface="+mn-lt"/>
                          <a:ea typeface="Calibri"/>
                          <a:cs typeface="Times New Roman"/>
                        </a:rPr>
                        <a:t> Services</a:t>
                      </a:r>
                      <a:endParaRPr lang="en-US" sz="1600" dirty="0">
                        <a:effectLst/>
                        <a:latin typeface="+mn-lt"/>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smtClean="0">
                          <a:effectLst/>
                          <a:latin typeface="+mn-lt"/>
                          <a:ea typeface="Calibri"/>
                          <a:cs typeface="Times New Roman"/>
                        </a:rPr>
                        <a:t>39.7 (32.3-47.6)</a:t>
                      </a:r>
                      <a:endParaRPr lang="en-US" sz="1600" dirty="0">
                        <a:effectLst/>
                        <a:latin typeface="+mn-lt"/>
                        <a:ea typeface="Calibri"/>
                        <a:cs typeface="Times New Roman"/>
                      </a:endParaRPr>
                    </a:p>
                  </a:txBody>
                  <a:tcPr marL="68580" marR="68580" marT="0" marB="0"/>
                </a:tc>
              </a:tr>
            </a:tbl>
          </a:graphicData>
        </a:graphic>
      </p:graphicFrame>
      <p:sp>
        <p:nvSpPr>
          <p:cNvPr id="5" name="Rectangle 4"/>
          <p:cNvSpPr/>
          <p:nvPr/>
        </p:nvSpPr>
        <p:spPr>
          <a:xfrm>
            <a:off x="965155" y="1698179"/>
            <a:ext cx="3936078" cy="369332"/>
          </a:xfrm>
          <a:prstGeom prst="rect">
            <a:avLst/>
          </a:prstGeom>
        </p:spPr>
        <p:txBody>
          <a:bodyPr wrap="none">
            <a:spAutoFit/>
          </a:bodyPr>
          <a:lstStyle/>
          <a:p>
            <a:pPr lvl="0"/>
            <a:r>
              <a:rPr lang="en-US" b="1" dirty="0">
                <a:latin typeface="+mj-lt"/>
                <a:ea typeface="Calibri" pitchFamily="34" charset="0"/>
                <a:cs typeface="Times New Roman" pitchFamily="18" charset="0"/>
              </a:rPr>
              <a:t>Obesity by Industry, Georgia, 2012</a:t>
            </a:r>
            <a:endParaRPr lang="en-US" sz="1050" dirty="0">
              <a:latin typeface="+mj-lt"/>
              <a:cs typeface="Arial" pitchFamily="34" charset="0"/>
            </a:endParaRPr>
          </a:p>
        </p:txBody>
      </p:sp>
      <p:sp>
        <p:nvSpPr>
          <p:cNvPr id="7" name="Rectangle 6"/>
          <p:cNvSpPr/>
          <p:nvPr/>
        </p:nvSpPr>
        <p:spPr>
          <a:xfrm>
            <a:off x="958228" y="5334000"/>
            <a:ext cx="7620000" cy="954107"/>
          </a:xfrm>
          <a:prstGeom prst="rect">
            <a:avLst/>
          </a:prstGeom>
        </p:spPr>
        <p:txBody>
          <a:bodyPr wrap="square">
            <a:spAutoFit/>
          </a:bodyPr>
          <a:lstStyle/>
          <a:p>
            <a:r>
              <a:rPr lang="en-US" sz="1400" dirty="0"/>
              <a:t> </a:t>
            </a:r>
          </a:p>
          <a:p>
            <a:r>
              <a:rPr lang="en-US" sz="1400" dirty="0"/>
              <a:t>  *Significantly higher obesity prevalence compared to employed adults overall</a:t>
            </a:r>
          </a:p>
          <a:p>
            <a:endParaRPr lang="en-US" sz="1400" dirty="0"/>
          </a:p>
          <a:p>
            <a:r>
              <a:rPr lang="en-US" sz="1400" dirty="0"/>
              <a:t>Data Source: 2012 Georgia Behavioral Risk Factor Surveillance System (BRFSS)</a:t>
            </a:r>
          </a:p>
        </p:txBody>
      </p:sp>
    </p:spTree>
    <p:extLst>
      <p:ext uri="{BB962C8B-B14F-4D97-AF65-F5344CB8AC3E}">
        <p14:creationId xmlns:p14="http://schemas.microsoft.com/office/powerpoint/2010/main" val="50355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9" y="113554"/>
            <a:ext cx="8077201" cy="666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49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93173296"/>
              </p:ext>
            </p:extLst>
          </p:nvPr>
        </p:nvGraphicFramePr>
        <p:xfrm>
          <a:off x="457200" y="1524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70164" y="152399"/>
            <a:ext cx="2743200" cy="830997"/>
          </a:xfrm>
          <a:prstGeom prst="rect">
            <a:avLst/>
          </a:prstGeom>
          <a:noFill/>
        </p:spPr>
        <p:txBody>
          <a:bodyPr wrap="square" rtlCol="0">
            <a:spAutoFit/>
          </a:bodyPr>
          <a:lstStyle/>
          <a:p>
            <a:r>
              <a:rPr lang="en-US" sz="2400" b="1" dirty="0" smtClean="0">
                <a:latin typeface="Calibri" panose="020F0502020204030204" pitchFamily="34" charset="0"/>
                <a:cs typeface="Calibri" panose="020F0502020204030204" pitchFamily="34" charset="0"/>
              </a:rPr>
              <a:t>Georgia’s </a:t>
            </a:r>
          </a:p>
          <a:p>
            <a:r>
              <a:rPr lang="en-US" sz="2400" b="1" dirty="0" smtClean="0">
                <a:latin typeface="Calibri" panose="020F0502020204030204" pitchFamily="34" charset="0"/>
                <a:cs typeface="Calibri" panose="020F0502020204030204" pitchFamily="34" charset="0"/>
              </a:rPr>
              <a:t>Worksite  Model </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2211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rmAutofit/>
          </a:bodyPr>
          <a:lstStyle/>
          <a:p>
            <a:r>
              <a:rPr lang="en-US" sz="3200" dirty="0" smtClean="0"/>
              <a:t>Georgia’s Worksite Wellness Initiative </a:t>
            </a:r>
            <a:endParaRPr lang="en-US" sz="3200" dirty="0"/>
          </a:p>
        </p:txBody>
      </p:sp>
      <p:sp>
        <p:nvSpPr>
          <p:cNvPr id="7" name="Content Placeholder 3"/>
          <p:cNvSpPr>
            <a:spLocks noGrp="1"/>
          </p:cNvSpPr>
          <p:nvPr>
            <p:ph sz="half" idx="2"/>
          </p:nvPr>
        </p:nvSpPr>
        <p:spPr>
          <a:xfrm>
            <a:off x="304800" y="1600200"/>
            <a:ext cx="8305800" cy="3951288"/>
          </a:xfrm>
        </p:spPr>
        <p:txBody>
          <a:bodyPr>
            <a:normAutofit fontScale="25000" lnSpcReduction="20000"/>
          </a:bodyPr>
          <a:lstStyle/>
          <a:p>
            <a:pPr>
              <a:buNone/>
            </a:pPr>
            <a:r>
              <a:rPr lang="en-US" sz="7200" dirty="0" smtClean="0"/>
              <a:t>How it Works</a:t>
            </a:r>
          </a:p>
          <a:p>
            <a:r>
              <a:rPr lang="en-US" sz="7200" dirty="0" smtClean="0"/>
              <a:t>Partners with worksites in regions that have a burden of chronic disease </a:t>
            </a:r>
          </a:p>
          <a:p>
            <a:r>
              <a:rPr lang="en-US" sz="7200" dirty="0" smtClean="0"/>
              <a:t>Worksites are provided with a worksite wellness toolkit, training, and ongoing technical assistance from the state coordinator and the district health promotion coordinators.  </a:t>
            </a:r>
          </a:p>
          <a:p>
            <a:pPr>
              <a:buNone/>
            </a:pPr>
            <a:endParaRPr lang="en-US" sz="7200" dirty="0" smtClean="0"/>
          </a:p>
          <a:p>
            <a:pPr>
              <a:buNone/>
            </a:pPr>
            <a:r>
              <a:rPr lang="en-US" sz="7200" dirty="0" smtClean="0"/>
              <a:t>Recommendations for Worksites</a:t>
            </a:r>
          </a:p>
          <a:p>
            <a:r>
              <a:rPr lang="en-US" sz="7200" dirty="0" smtClean="0"/>
              <a:t>Each worksite establish a wellness committee </a:t>
            </a:r>
          </a:p>
          <a:p>
            <a:r>
              <a:rPr lang="en-US" sz="7200" dirty="0" smtClean="0"/>
              <a:t>Assess health needs</a:t>
            </a:r>
          </a:p>
          <a:p>
            <a:r>
              <a:rPr lang="en-US" sz="7200" dirty="0"/>
              <a:t>E</a:t>
            </a:r>
            <a:r>
              <a:rPr lang="en-US" sz="7200" dirty="0" smtClean="0"/>
              <a:t>xamine health risk assessment and/or claims data</a:t>
            </a:r>
          </a:p>
          <a:p>
            <a:r>
              <a:rPr lang="en-US" sz="7200" dirty="0" smtClean="0"/>
              <a:t>Develop wellness goals and objectives</a:t>
            </a:r>
          </a:p>
          <a:p>
            <a:r>
              <a:rPr lang="en-US" sz="7200" dirty="0" smtClean="0"/>
              <a:t>Adopt and implement model wellness policies </a:t>
            </a:r>
          </a:p>
          <a:p>
            <a:r>
              <a:rPr lang="en-US" sz="7200" dirty="0" smtClean="0"/>
              <a:t>Adopt environmental changes</a:t>
            </a:r>
          </a:p>
          <a:p>
            <a:pPr marL="0" indent="0">
              <a:buNone/>
            </a:pPr>
            <a:endParaRPr lang="en-US" sz="7200" dirty="0" smtClean="0"/>
          </a:p>
          <a:p>
            <a:pPr>
              <a:buNone/>
            </a:pPr>
            <a:r>
              <a:rPr lang="en-US" sz="7200" dirty="0" smtClean="0"/>
              <a:t>Approach</a:t>
            </a:r>
          </a:p>
          <a:p>
            <a:r>
              <a:rPr lang="en-US" sz="7200" dirty="0" smtClean="0"/>
              <a:t>Identify and partner with major employer groups, insurers, insurance brokers, county chambers , and city governments.</a:t>
            </a:r>
          </a:p>
          <a:p>
            <a:endParaRPr lang="en-US" dirty="0"/>
          </a:p>
        </p:txBody>
      </p:sp>
    </p:spTree>
    <p:extLst>
      <p:ext uri="{BB962C8B-B14F-4D97-AF65-F5344CB8AC3E}">
        <p14:creationId xmlns:p14="http://schemas.microsoft.com/office/powerpoint/2010/main" val="389965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152400"/>
            <a:ext cx="8839200" cy="990600"/>
          </a:xfrm>
        </p:spPr>
        <p:txBody>
          <a:bodyPr>
            <a:normAutofit fontScale="90000"/>
          </a:bodyPr>
          <a:lstStyle/>
          <a:p>
            <a:r>
              <a:rPr lang="en-US" sz="3200" dirty="0" smtClean="0"/>
              <a:t>Example:  Medium-Sized Manufacturing Company </a:t>
            </a:r>
            <a:endParaRPr lang="en-US" sz="3200" dirty="0"/>
          </a:p>
        </p:txBody>
      </p:sp>
      <p:pic>
        <p:nvPicPr>
          <p:cNvPr id="7" name="Content Placeholder 7" descr="Beaver Manufacturing.JPG"/>
          <p:cNvPicPr>
            <a:picLocks noGrp="1" noChangeAspect="1"/>
          </p:cNvPicPr>
          <p:nvPr>
            <p:ph sz="half" idx="2"/>
          </p:nvPr>
        </p:nvPicPr>
        <p:blipFill>
          <a:blip r:embed="rId3" cstate="print"/>
          <a:stretch>
            <a:fillRect/>
          </a:stretch>
        </p:blipFill>
        <p:spPr>
          <a:xfrm>
            <a:off x="4768633" y="2029599"/>
            <a:ext cx="4040188" cy="3537466"/>
          </a:xfrm>
          <a:prstGeom prst="rect">
            <a:avLst/>
          </a:prstGeom>
          <a:ln>
            <a:noFill/>
          </a:ln>
          <a:effectLst>
            <a:softEdge rad="112500"/>
          </a:effectLst>
        </p:spPr>
      </p:pic>
      <p:sp>
        <p:nvSpPr>
          <p:cNvPr id="8" name="Content Placeholder 15"/>
          <p:cNvSpPr>
            <a:spLocks noGrp="1"/>
          </p:cNvSpPr>
          <p:nvPr>
            <p:ph sz="quarter" idx="4"/>
          </p:nvPr>
        </p:nvSpPr>
        <p:spPr>
          <a:xfrm>
            <a:off x="457200" y="1447800"/>
            <a:ext cx="4041775" cy="5105400"/>
          </a:xfrm>
        </p:spPr>
        <p:txBody>
          <a:bodyPr>
            <a:normAutofit/>
          </a:bodyPr>
          <a:lstStyle/>
          <a:p>
            <a:r>
              <a:rPr lang="en-US" sz="2000" dirty="0" smtClean="0"/>
              <a:t>March 2013: Initial Visit </a:t>
            </a:r>
          </a:p>
          <a:p>
            <a:pPr lvl="1"/>
            <a:endParaRPr lang="en-US" dirty="0" smtClean="0"/>
          </a:p>
          <a:p>
            <a:r>
              <a:rPr lang="en-US" sz="2000" dirty="0" smtClean="0"/>
              <a:t>October 2013: Follow-up visit with Health Promotion Coordinator </a:t>
            </a:r>
          </a:p>
          <a:p>
            <a:r>
              <a:rPr lang="en-US" sz="2000" dirty="0" smtClean="0"/>
              <a:t>Wellness Bulletin Board</a:t>
            </a:r>
            <a:endParaRPr lang="en-US" sz="2000" dirty="0"/>
          </a:p>
          <a:p>
            <a:pPr lvl="1"/>
            <a:r>
              <a:rPr lang="en-US" dirty="0"/>
              <a:t>Healthy Habits</a:t>
            </a:r>
          </a:p>
          <a:p>
            <a:pPr lvl="1"/>
            <a:r>
              <a:rPr lang="en-US" dirty="0"/>
              <a:t>Healthy Recipes</a:t>
            </a:r>
          </a:p>
          <a:p>
            <a:pPr lvl="1"/>
            <a:r>
              <a:rPr lang="en-US" dirty="0"/>
              <a:t>Contests</a:t>
            </a:r>
          </a:p>
          <a:p>
            <a:pPr lvl="1"/>
            <a:r>
              <a:rPr lang="en-US" dirty="0"/>
              <a:t>Local Community Resources</a:t>
            </a:r>
          </a:p>
          <a:p>
            <a:pPr lvl="1"/>
            <a:r>
              <a:rPr lang="en-US" dirty="0"/>
              <a:t>Stress Free Living </a:t>
            </a:r>
          </a:p>
          <a:p>
            <a:pPr lvl="1"/>
            <a:r>
              <a:rPr lang="en-US" dirty="0"/>
              <a:t>Active Lifestyle  </a:t>
            </a:r>
          </a:p>
          <a:p>
            <a:endParaRPr lang="en-US" dirty="0" smtClean="0"/>
          </a:p>
        </p:txBody>
      </p:sp>
      <p:sp>
        <p:nvSpPr>
          <p:cNvPr id="10" name="TextBox 9"/>
          <p:cNvSpPr txBox="1"/>
          <p:nvPr/>
        </p:nvSpPr>
        <p:spPr>
          <a:xfrm>
            <a:off x="6234545" y="2743200"/>
            <a:ext cx="554182" cy="184666"/>
          </a:xfrm>
          <a:prstGeom prst="rect">
            <a:avLst/>
          </a:prstGeom>
          <a:solidFill>
            <a:schemeClr val="tx2"/>
          </a:solidFill>
        </p:spPr>
        <p:txBody>
          <a:bodyPr wrap="square" rtlCol="0">
            <a:spAutoFit/>
          </a:bodyPr>
          <a:lstStyle/>
          <a:p>
            <a:endParaRPr lang="en-US" dirty="0"/>
          </a:p>
        </p:txBody>
      </p:sp>
    </p:spTree>
    <p:extLst>
      <p:ext uri="{BB962C8B-B14F-4D97-AF65-F5344CB8AC3E}">
        <p14:creationId xmlns:p14="http://schemas.microsoft.com/office/powerpoint/2010/main" val="3183838385"/>
      </p:ext>
    </p:extLst>
  </p:cSld>
  <p:clrMapOvr>
    <a:masterClrMapping/>
  </p:clrMapOvr>
</p:sld>
</file>

<file path=ppt/theme/theme1.xml><?xml version="1.0" encoding="utf-8"?>
<a:theme xmlns:a="http://schemas.openxmlformats.org/drawingml/2006/main" name="Roundtab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Roundtable</Template>
  <TotalTime>338</TotalTime>
  <Words>1657</Words>
  <Application>Microsoft Office PowerPoint</Application>
  <PresentationFormat>On-screen Show (4:3)</PresentationFormat>
  <Paragraphs>283</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Roundtable</vt:lpstr>
      <vt:lpstr>PowerPoint Presentation</vt:lpstr>
      <vt:lpstr>Georgia Employees</vt:lpstr>
      <vt:lpstr>Georgia Employees </vt:lpstr>
      <vt:lpstr>Georgia Employees </vt:lpstr>
      <vt:lpstr>Georgia Employees </vt:lpstr>
      <vt:lpstr>PowerPoint Presentation</vt:lpstr>
      <vt:lpstr>PowerPoint Presentation</vt:lpstr>
      <vt:lpstr>Georgia’s Worksite Wellness Initiative </vt:lpstr>
      <vt:lpstr>Example:  Medium-Sized Manufacturing Company </vt:lpstr>
      <vt:lpstr>Comprehensive Approach</vt:lpstr>
      <vt:lpstr> COSEHC AT- GOAL Project </vt:lpstr>
      <vt:lpstr>Components of the CME Performance                      Improvement Program </vt:lpstr>
      <vt:lpstr>Data Collected Includes:  </vt:lpstr>
      <vt:lpstr>Data Abstraction Process</vt:lpstr>
      <vt:lpstr>COSEHC Continuous Process Improvement</vt:lpstr>
      <vt:lpstr>Results/Benefits</vt:lpstr>
      <vt:lpstr>PowerPoint Presentation</vt:lpstr>
      <vt:lpstr>Target Population</vt:lpstr>
      <vt:lpstr>Roll Out </vt:lpstr>
      <vt:lpstr>Program Design</vt:lpstr>
      <vt:lpstr>Benefits</vt:lpstr>
      <vt:lpstr>Community</vt:lpstr>
      <vt:lpstr>Worksite Health </vt:lpstr>
    </vt:vector>
  </TitlesOfParts>
  <Company>Georgia Department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kwmorgan</dc:creator>
  <cp:lastModifiedBy>dwcalhoun</cp:lastModifiedBy>
  <cp:revision>39</cp:revision>
  <cp:lastPrinted>2014-02-26T14:51:02Z</cp:lastPrinted>
  <dcterms:created xsi:type="dcterms:W3CDTF">2014-02-26T14:14:00Z</dcterms:created>
  <dcterms:modified xsi:type="dcterms:W3CDTF">2014-04-10T18:56:19Z</dcterms:modified>
</cp:coreProperties>
</file>