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69" r:id="rId5"/>
    <p:sldId id="270" r:id="rId6"/>
    <p:sldId id="271" r:id="rId7"/>
    <p:sldId id="273" r:id="rId8"/>
    <p:sldId id="272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5" autoAdjust="0"/>
  </p:normalViewPr>
  <p:slideViewPr>
    <p:cSldViewPr>
      <p:cViewPr>
        <p:scale>
          <a:sx n="107" d="100"/>
          <a:sy n="107" d="100"/>
        </p:scale>
        <p:origin x="-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C4E8C-5404-48CC-BF44-200B8EFFB0FF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E419A-B298-4B6C-908B-02B5724E2E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4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Although the</a:t>
            </a:r>
            <a:r>
              <a:rPr lang="en-US" baseline="0" dirty="0" smtClean="0"/>
              <a:t> </a:t>
            </a:r>
            <a:r>
              <a:rPr lang="en-US" dirty="0" smtClean="0"/>
              <a:t>association of several of these risk factors has been known</a:t>
            </a:r>
            <a:r>
              <a:rPr lang="en-US" baseline="0" dirty="0" smtClean="0"/>
              <a:t> </a:t>
            </a:r>
            <a:r>
              <a:rPr lang="en-US" dirty="0" smtClean="0"/>
              <a:t>for more than 80 years,2 the clustering received scant</a:t>
            </a:r>
            <a:r>
              <a:rPr lang="en-US" baseline="0" dirty="0" smtClean="0"/>
              <a:t> </a:t>
            </a:r>
            <a:r>
              <a:rPr lang="en-US" dirty="0" smtClean="0"/>
              <a:t>attention until </a:t>
            </a:r>
            <a:r>
              <a:rPr lang="en-US" b="1" dirty="0" smtClean="0"/>
              <a:t>1988 when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Gerry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Reaven</a:t>
            </a:r>
            <a:r>
              <a:rPr lang="en-US" b="1" dirty="0" smtClean="0"/>
              <a:t> described syndrome X:</a:t>
            </a:r>
          </a:p>
          <a:p>
            <a:r>
              <a:rPr lang="en-US" dirty="0" smtClean="0"/>
              <a:t>insulin resistance, </a:t>
            </a:r>
            <a:r>
              <a:rPr lang="en-US" dirty="0" err="1" smtClean="0"/>
              <a:t>hyperglycaemia</a:t>
            </a:r>
            <a:r>
              <a:rPr lang="en-US" dirty="0" smtClean="0"/>
              <a:t>, hypertension, low</a:t>
            </a:r>
            <a:r>
              <a:rPr lang="en-US" baseline="0" dirty="0" smtClean="0"/>
              <a:t> </a:t>
            </a:r>
            <a:r>
              <a:rPr lang="en-US" dirty="0" smtClean="0"/>
              <a:t>HDL-cholesterol, and raised VLDL-triglycerides.</a:t>
            </a:r>
          </a:p>
          <a:p>
            <a:r>
              <a:rPr lang="en-US" dirty="0" smtClean="0"/>
              <a:t>Surprisingly,</a:t>
            </a:r>
            <a:r>
              <a:rPr lang="en-US" baseline="0" dirty="0" smtClean="0"/>
              <a:t> </a:t>
            </a:r>
            <a:r>
              <a:rPr lang="en-US" dirty="0" smtClean="0"/>
              <a:t>he omitted obesity, now seen by many as an</a:t>
            </a:r>
            <a:r>
              <a:rPr lang="en-US" baseline="0" dirty="0" smtClean="0"/>
              <a:t> </a:t>
            </a:r>
            <a:r>
              <a:rPr lang="en-US" dirty="0" smtClean="0"/>
              <a:t>essential component, especially visceral obesity.1 Various</a:t>
            </a:r>
          </a:p>
          <a:p>
            <a:r>
              <a:rPr lang="en-US" dirty="0" smtClean="0"/>
              <a:t>names were subsequently proposed, the most popular</a:t>
            </a:r>
            <a:r>
              <a:rPr lang="en-US" baseline="0" dirty="0" smtClean="0"/>
              <a:t> </a:t>
            </a:r>
            <a:r>
              <a:rPr lang="en-US" dirty="0" smtClean="0"/>
              <a:t>being metabolic syndrome.</a:t>
            </a:r>
          </a:p>
          <a:p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1989, Kaplan5 renamed the syndrome ‘The Deadly Quartet’ and in 1992 it was again renamed ‘The Insulin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Resistance Syndrome’.6 It is now agreed that the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wellestablished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term ‘metabolic syndrome’ remains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 usual description of this cluster of metabolic abnormalities.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BD841-B3F9-48F6-843D-E96EEE6C837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greater obesity increases risk of CVD, diabetes and  all cause mortality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E419A-B298-4B6C-908B-02B5724E2EB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greater obesity increases risk of CVD, diabetes and  all cause mortality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E419A-B298-4B6C-908B-02B5724E2E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greater obesity increases risk of CVD, diabetes and  all cause mortality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E419A-B298-4B6C-908B-02B5724E2EB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surrounding a new risk calculator to identify those at 7.5% CVD risk in 10 years have been voiced. The risk calculator appears to greatly overestimate risk. </a:t>
            </a:r>
            <a:r>
              <a:rPr lang="en-US" dirty="0" err="1" smtClean="0"/>
              <a:t>Joslin</a:t>
            </a:r>
            <a:r>
              <a:rPr lang="en-US" dirty="0" smtClean="0"/>
              <a:t> will continue to investigate the ongoing debate in regards to the risk calculator. A new risk calculator to identify those at 7.5% CVD risk in 10 years is the litmus for </a:t>
            </a:r>
            <a:r>
              <a:rPr lang="en-US" dirty="0" err="1" smtClean="0"/>
              <a:t>statin</a:t>
            </a:r>
            <a:r>
              <a:rPr lang="en-US" dirty="0" smtClean="0"/>
              <a:t> prescriptions.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E419A-B298-4B6C-908B-02B5724E2EB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greater obesity increases risk of CVD, diabetes and  all cause mortality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E419A-B298-4B6C-908B-02B5724E2EB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greater obesity increases risk of CVD, diabetes and  all cause mortality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E419A-B298-4B6C-908B-02B5724E2EB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encrypted-tbn2.gstatic.com/images?q=tbn:ANd9GcSX4Ct-PcC4jp40KLuBqnHs77iDU_Jb0DdoIk2Te8hq2h01jxK5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4191000"/>
            <a:ext cx="5029200" cy="2514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Cardio-Metabolic Syndrome</a:t>
            </a:r>
            <a:br>
              <a:rPr lang="en-US" sz="53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dirty="0" smtClean="0"/>
              <a:t>Guidelines on Education, Detection and Early Treatment</a:t>
            </a:r>
            <a:r>
              <a:rPr lang="en-US" sz="3600" b="1" dirty="0" smtClean="0"/>
              <a:t> 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2000" dirty="0" err="1" smtClean="0"/>
              <a:t>Heval</a:t>
            </a:r>
            <a:r>
              <a:rPr lang="en-US" sz="2000" dirty="0" smtClean="0"/>
              <a:t> </a:t>
            </a:r>
            <a:r>
              <a:rPr lang="en-US" sz="2000" dirty="0"/>
              <a:t>Mohamed </a:t>
            </a:r>
            <a:r>
              <a:rPr lang="en-US" sz="2000" dirty="0" smtClean="0"/>
              <a:t>Kelli, PGY-2</a:t>
            </a:r>
            <a:br>
              <a:rPr lang="en-US" sz="2000" dirty="0" smtClean="0"/>
            </a:br>
            <a:r>
              <a:rPr lang="en-US" sz="2000" dirty="0" smtClean="0"/>
              <a:t>Emory Internal Medicine Residency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6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52800" y="6488668"/>
            <a:ext cx="2187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no conflict of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encrypted-tbn0.gstatic.com/images?q=tbn:ANd9GcSAWVPPLu_Jvj-UANGQGIVDd2kSWPWjMzZjfqQQqpvSM9874FG2Cw"/>
          <p:cNvPicPr>
            <a:picLocks noChangeAspect="1" noChangeArrowheads="1"/>
          </p:cNvPicPr>
          <p:nvPr/>
        </p:nvPicPr>
        <p:blipFill>
          <a:blip r:embed="rId3"/>
          <a:srcRect b="15876"/>
          <a:stretch>
            <a:fillRect/>
          </a:stretch>
        </p:blipFill>
        <p:spPr bwMode="auto">
          <a:xfrm>
            <a:off x="5334000" y="1981200"/>
            <a:ext cx="8318034" cy="3886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Definition-Prevalence-Risk</a:t>
            </a:r>
            <a:endParaRPr lang="en-US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" action="ppaction://hlinkfile" tooltip="Grundy, 2005 #16"/>
              </a:rPr>
              <a:t>(Grundy 2005</a:t>
            </a:r>
            <a:r>
              <a:rPr lang="en-US" dirty="0" smtClean="0"/>
              <a:t>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5918" y="1066800"/>
            <a:ext cx="3276600" cy="496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564384" y="1335242"/>
            <a:ext cx="464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34%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USA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4.2%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among US adolescents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37%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Brazil 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25%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Europe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22-39%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India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20.7-37.2%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MENA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17%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China</a:t>
            </a:r>
          </a:p>
        </p:txBody>
      </p:sp>
      <p:sp>
        <p:nvSpPr>
          <p:cNvPr id="9" name="Rectangle 8"/>
          <p:cNvSpPr/>
          <p:nvPr/>
        </p:nvSpPr>
        <p:spPr>
          <a:xfrm>
            <a:off x="3581400" y="4457213"/>
            <a:ext cx="5562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2-fold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risk of CVD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5-fold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risk of DM-II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3-fold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risk of dying from colon cancer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1.9-2.6 risk ratio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for breast cancer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3.38 odd ratio </a:t>
            </a:r>
            <a:r>
              <a:rPr lang="en-US" dirty="0" smtClean="0"/>
              <a:t>for chronic kidney disease</a:t>
            </a:r>
          </a:p>
          <a:p>
            <a:r>
              <a:rPr lang="en-US" dirty="0" smtClean="0"/>
              <a:t>Associated with liver disease, sleep apnea and erectile dysfunction.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2.gstatic.com/images?q=tbn:ANd9GcRjh74msGmnctmr-97aUcOujmn2uVfkdfB-iWT485RPKw4mGzF86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685800"/>
            <a:ext cx="5029200" cy="5029201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62400" y="3581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Metabolic </a:t>
            </a:r>
            <a:b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Syndrome</a:t>
            </a:r>
            <a:endParaRPr lang="en-US" sz="3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20129365">
            <a:off x="1370263" y="406024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Obesity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7400" y="158109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Impaired blood glucose</a:t>
            </a:r>
            <a:endParaRPr lang="en-US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839962">
            <a:off x="2349845" y="278775"/>
            <a:ext cx="2361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Hypertension</a:t>
            </a:r>
            <a:endParaRPr lang="en-US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1069639">
            <a:off x="1828800" y="940662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Elevated lipids</a:t>
            </a:r>
            <a:endParaRPr lang="en-US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-137160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Heart disease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Arial" pitchFamily="34" charset="0"/>
                <a:ea typeface="+mj-ea"/>
                <a:cs typeface="Arial" pitchFamily="34" charset="0"/>
              </a:rPr>
              <a:t>Diabetes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Arial" pitchFamily="34" charset="0"/>
                <a:ea typeface="+mj-ea"/>
                <a:cs typeface="Arial" pitchFamily="34" charset="0"/>
              </a:rPr>
              <a:t>Stroke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Arial" pitchFamily="34" charset="0"/>
                <a:ea typeface="+mj-ea"/>
                <a:cs typeface="Arial" pitchFamily="34" charset="0"/>
              </a:rPr>
              <a:t>Cancer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Kidney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disease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&amp; more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accent1"/>
                </a:solidFill>
              </a:rPr>
              <a:t>Obesity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066800"/>
            <a:ext cx="6324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US" dirty="0" smtClean="0">
                <a:solidFill>
                  <a:schemeClr val="accent1"/>
                </a:solidFill>
              </a:rPr>
              <a:t>Central or abdominal obesity (measured by waist circumference): </a:t>
            </a:r>
          </a:p>
          <a:p>
            <a:pPr lvl="1" fontAlgn="b"/>
            <a:r>
              <a:rPr lang="en-US" dirty="0" smtClean="0">
                <a:solidFill>
                  <a:schemeClr val="accent1"/>
                </a:solidFill>
              </a:rPr>
              <a:t>Men - Greater than 40 inches</a:t>
            </a:r>
          </a:p>
          <a:p>
            <a:pPr lvl="1" fontAlgn="b"/>
            <a:r>
              <a:rPr lang="en-US" dirty="0" smtClean="0">
                <a:solidFill>
                  <a:schemeClr val="accent1"/>
                </a:solidFill>
              </a:rPr>
              <a:t>Women - Greater than 35 inches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43840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US" sz="2800" b="1" dirty="0" smtClean="0">
                <a:solidFill>
                  <a:schemeClr val="accent1"/>
                </a:solidFill>
              </a:rPr>
              <a:t>2013 AHA/ACC/TOS:</a:t>
            </a:r>
          </a:p>
          <a:p>
            <a:pPr fontAlgn="b">
              <a:buFont typeface="Arial" pitchFamily="34" charset="0"/>
              <a:buChar char="•"/>
            </a:pPr>
            <a:r>
              <a:rPr lang="en-US" dirty="0" smtClean="0"/>
              <a:t>Calculate BMI at annual visit</a:t>
            </a:r>
          </a:p>
          <a:p>
            <a:pPr fontAlgn="b">
              <a:buFont typeface="Arial" pitchFamily="34" charset="0"/>
              <a:buChar char="•"/>
            </a:pPr>
            <a:r>
              <a:rPr lang="en-US" dirty="0" smtClean="0"/>
              <a:t>Measure waist circumference at annual visit</a:t>
            </a:r>
          </a:p>
          <a:p>
            <a:pPr fontAlgn="b">
              <a:buFont typeface="Arial" pitchFamily="34" charset="0"/>
              <a:buChar char="•"/>
            </a:pPr>
            <a:r>
              <a:rPr lang="en-US" dirty="0" smtClean="0"/>
              <a:t>Advise about risk of obesity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Counsel about lifestyle sustaining weight reduction 3-5%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Prescribe a low calorie diet</a:t>
            </a:r>
          </a:p>
          <a:p>
            <a:r>
              <a:rPr lang="en-US" dirty="0" smtClean="0"/>
              <a:t>	1200-1500 kcal/day for women</a:t>
            </a:r>
          </a:p>
          <a:p>
            <a:r>
              <a:rPr lang="en-US" dirty="0" smtClean="0"/>
              <a:t>	1500-1800 kcal/day for men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Referral to comprehensive lifestyle program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Prescribe on site, high intensity (i.e., ≥14 sessions in 6 months) comprehensive weight loss interventions </a:t>
            </a:r>
          </a:p>
          <a:p>
            <a:pPr fontAlgn="b"/>
            <a:endParaRPr lang="en-US" dirty="0" smtClean="0"/>
          </a:p>
          <a:p>
            <a:pPr fontAlgn="b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6053" y="6488668"/>
            <a:ext cx="2567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</a:t>
            </a:r>
            <a:r>
              <a:rPr lang="en-US" u="sng" dirty="0" smtClean="0">
                <a:hlinkClick r:id="" action="ppaction://hlinkfile" tooltip="Jensen, 2013 #331"/>
              </a:rPr>
              <a:t>Jensen, Ryan et al. 2013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266" name="AutoShape 2" descr="data:image/jpeg;base64,/9j/4AAQSkZJRgABAQAAAQABAAD/2wCEAAkGBxQTEhMUExQVFRUXGBgXFRcVFBQUGBgVGBQXFhUVFxQYHCggGBwlHBYUIjEhJSkrLi4uFx8zODMsNygtLiwBCgoKDg0OGxAQGiwkHCQsLCwsLCwsLCwsLCwsLCwsLCwsLCwsLCwsLCwsLCwsLCwsLCwsLCwsLCwsLCwsLCw3K//AABEIALcBFAMBIgACEQEDEQH/xAAbAAABBQEBAAAAAAAAAAAAAAAAAgMEBQYBB//EAEcQAAECAwMIBwUFBgQHAQAAAAEAAgMRIQQSMQUGQVFhcYGREyIyobHB8BRSctHhI0JikrIHgpPC0vEVFkOzMzRTg5Si4iT/xAAZAQEAAwEBAAAAAAAAAAAAAAAAAQIDBAX/xAAiEQEBAAICAgEFAQAAAAAAAAAAAQIRAzESIQQTIjJBUWH/2gAMAwEAAhEDEQA/APcEIQgEIQgEIQgEIQgEIQgEIQgEIQgEIQgEIQgEIQgEIQgEIQgEIQgEIQgEIQgEIQgEIQgEIQgEIQgEIQgEIQgEITb47RiQgcQojre3QCU063nQ0cUFghVRtMQ6ZbgEkh5xceaC3JSTEGscwqj2cnWgWZBamO33hzCT7Uz3hzVb7KuezILP2pnvBHtbPeCrPZUey7EFn7Wz3gui0s94c1VeypJsyC5EVp+8OYSwVRGAudGdZQXyFRBzxg53NOC1xRpnvAQXKFVtym4YtB3TCeZlNmkEcJoJyE1DtLHYOHNOoBCEIBCEIBCEIBCEIBCEIBC450lGiOLqDBA5EtLRtOxR32txwEu9K6ADEyTfTN+6C7aMOeHepCDeOJKBAThvn3W8ZnkJeKT0M8XEzwqGjur3qNpILAMSkdOzQZ/DN3goeVMpQYBYHCb3GTGiRe4664DaVlst/tC9miNZFglocL14PDqTIwujVgq3L1trhwZ5zcja9PqY48h+ohZLKWfr4UR8MQAC0kTc88DIN0iRx0q6yTl1sZoc0zDtIOGwjQVlv2i5Nk5kdoo7qu34tPiOISXbLKWGo2f1qd2ejbuYT4uKgRs7rYf9Yjc2GP5VUQGkkAYkgDirkZA95/IfNaTG1nuoMTL9qdjHi8HuHgU1/iUc4xov8WJ/UrT/AAOHreeI+SW3I8LU78yt9Km1MbZF/wCrE/iP+aU23xR/qxPzv+auv8Jhe6fzO+a7/hML3T+Z3zU/TqFOMrRxhGij/uP+acbnDahhHicXk+Ks3ZHhanfmKaOQ4et44j5KPp1OzUPO62N/1Sd7IZ/lUmHn5aR2mwnb2OB5h3ko0XN8S6rzPaPMKheJEg6KFUuNht6Nm5ni6PFbCNnEzMkteaAaZEa5DHStgS3S1w3Sd4FY/wDZrku5CdHI60SjdjBSfEz7locr5eg2YAxXyn2RiTtkPNUt00xxuXqJhYz3pfEC3xXDZJ4SO4zVPZ87IDyACRPs3xdvbiaFWsKM1xwkdNB3EKdrZYXHsh9k2JLb7ey4+I5Kc1p0OO49YS4170Gelodum08jTvU7UMQ8ovHaAO6imQLcx2mR1GijODdM2/EJD82HemY9kQXCFRwLa6GZOm5veN3yV1DeHAEGYOCBSEIQCEIQCEIKBmJU7AmosUzusFcSTgBrPy096eZpUezVbe97rHd90cpd6kDbMJzPWOi9Ubw3AJ0/22lB9bNi4fWxVo4fVNOpRotpaDIuAOnCY4LPZ95ViQoYZCxeHVmRQajtJ7l5xbRE6SHEhuLBKbgCaEjCZxIKzuetu3h+J54+W9JOd1vd7V7ROYhxZS1MaZNI5d6T+1CzCJChxmCYnOei68B4HMu5KPYY3StdfleDiHjROc5y2gjmpNps95oa4uIFAC4kACcgBsVMOWTGyvSn2yf4rs0srOgdEXdh4AdpkRQOXqFvhC02V7NJEwZYOHZPAyPBeV2yCA0tW1zEykXwmtdiAWmZNZU8Jc1PHf08/wCZhN+cZfJJ+0Zo6zcd+C02V7S5kNzmyvUAnUVMlnrWzo7Y9uqKDwcQ/wDmVzlw/Yu3t/UF2YfjXmdKltvtJE70P8n1XH5QtAlN8MTwm2Xms/ByzDg2m0CM9wB6NzBde8ACH1qNBu1VVBtMFzrO609eG5touXg5/WNp6puiuGtZ+eX9W028O22g4PhHc36pwWq0aXwxr6n1Wes0SCRZfZerDNoMwA5kz0MScw6pwHJTs7j/APliTwnDvfD0rLw5Tonnl/TSzFtjGgiQzuaDTmldPaJf8Rv5AspYH2V1qs/sjZEdIYl1kRn2fRkCd4AEXi3jJX9mD/aY5N64YcK7jdnOLelonhPglzy/ppe5GtbosCHEdIOc2ZlhPDyWbiQS+MWDF0S6N5fIeKvc2v8AloPw+ZTOZ9n6S3s1AueeE/MhaZ9RD0e0RmWSzCfZhtAA1mUg1eUsL7bb4THmZc6+4aNg3ACi1OfmUL8ZsIHqwwHEa3uHkJcys/ky0GBG6drQ510tE9ummpcnnPP29n4vH4YeX7qH+0u33WwYLTVpL6bXXWy4NHNanMvKriwQ4hm9gbXeMDrkZrD26D0kfpolTMXW6BIADfgncm5Re2LEayYJALnDQATQbT5KOTklz215+Lzw1+3uECJMD612KS0+vJeLxstRoLoN2M97nAF4mXBpJ7MidAlPivS828r9PDDuYn94UPBXmXvTzuf42XFJb00A9bE10I+71d2B2luHmltP1wxS/RwwVnKgWmDMGlRj8xsTWRLRdeYZwNW79I9alPtDcDw4GnjJUtodcisdqcOU69ysNMhCEAhCEAkvwKUkxMCgjx3ShvOpp8F1gkABooK6ZJFo/wCFE+E+CcBn60JRw+q6VR515eFlhgzF95DROchMgTMtAmFen+27WsN+0KG2I1jgWuDSWuEwcZGo4Hms87qN/j4zLkky6ZXLmWY/Snp3B7YZAnIDqvxIA1EVxwSrUBKeg4AYqpygLzHTnXAk4lS8hR+ksrCaubNjj+JhLfKfFc2Xdr1ctTUikFq6K0SPZiCR2OBk2e+cuS0r2TAKoMqwAXtmJgzaeU/EBXuR33oEMkzpKZ0yMp9ya+3an1L56VNtbQq0zKjSEtTzLiGlR8pwMSEzm3GuxHtOBk4bxQ+Stx9sfk+8fSXnX1bWXaw13eR5BWOWXTgu/d/UFBzzHXhO1tIPCV3wcp1mhtjQAHVDmgGpGFDUYVC9Di942PJy7Z3JdlLIseISJRDDuyx6jLpnxVZBscazxIb2wulpGaQx7Wy6SP0jT1pTotWc2IGuMN0eKPNc/wArwffj/wDkRf6lH0qbUFtiRojIMUQCHw4t4wjEZMtuObMOwxd3J21CNaYT2OgmCb0MtvvY4ODYgc7szlIN71ef5Xg+/H/jxfmutzYhe/H/AI8T5p9Km3LyjMiv6R4LQIYa0sdOrib14EaJdXmpX+WYPvR/48X+pJGbcHXG4x4v9SfRoezfdKywjqZPxUz9mcK9Hiv92H+o/RR7Y1sGzua0XWtbdaNU6DxVl+z0iFZ7THdhOW8NbPxKnk9TSce1NnHFLrVGP4pcgB5KviOMpqVHJcS44kkneTNR4rAF517e7x3WEilylHumuipVrkiB0cKbgL7+s7jgOAkOCoLZA6SM0T7UVjQNoBiOnsk0D95a20MACrZonLvcVWUbUGi9pwG84AK9yPnA+xwIcR7WdGXdHITvkzm5w0ETnyWWgQektZnVkNocBovOLhM7QG96nZSDHSBqGm9IzkDrlrV8b41EmOeP3T09oyXbmxWNc2oImKYz0qcPVMVjsxLSzoWtD2kgCcjhPYtgw/TYujG7jyM5rKxyP2Tzw0ioCostjFXsfsnd6KosuHFXijSwXTa06wD3Jabs4kxvwjwTiAQhCAXHYFdQgjgTa4awm4Dpsafwg92Ccg4lMWY9XcXAV1ONeUkozufmU3woTWsxeTP4RLq8ZrzDK1oDIr3tvBhc0gOODcHDjVbvPS3wYphthxGPc0umGuDjWVZaqLFZbgX2YYYeC5c77er8f7ePWkqJZuPy2JGRIXRwnDW9zuZT1gH2TAdDQK40AS3UGCpppbtXZQsPS0ImC5s9wcCfNXMJgYA0UAwUaA6Sk4opf6hZSIM1QmKWPDxWRnLWNI4haG3AaFQ25oFFMRnN+mkyo0WiyB7Klsnt1kaRvlMS1lMZvWmlw72+YUfMS19uEeziP3qH1tUrLeSnQHX2TuEzBH3T6+WqfZx56eZy4eNXc0KpydlZrpB0mu7ju+StgV1yysnQlBcC6FI4klLVRlTK7WghknO16B8yot0ImcVpmRDbUzmZa9A9bFeZQeLPZINlHbcBEi7JmYad57go2Z+Qy4m1RwejbN7Z/eIreroVdFtDosR8Q4uJPyHASHBcXNm6vjcXldlkqHanaippBlVQozFyPR9yK2wWAC0NimrqnZK6Rhvkrm2xJiihh0k6MFGlTOQrIIbHkzvPcTWtJkDuAoo1qbee1g+9P8ox9bVYRIs2iWhQLBDc61XtHRkDYbwmeXgpTMtellAc+DHgRA6TYbGwgwAgFs8XVqV6/YY95oPNeNZXjyM9AE1vM0c44cUmE28IjQ111zZG64Ta7URUc1txZbrm+VjcvukbGKacvELP5VqQNZlzV3EdRu8nCWDT5yVM4Xo8MfiB5V8lvHC1ICEIQCEIQCEIQMCjiqfLbrsK1NBInDcQRom25Tjd/MreL2lVZyQpsf8ACRwIl43TwTLpfD8o8kj2cwWsc43iwAEyl1RQiWuRPcrBzQQC2oImNxSrTBD2YVHkmsnwi2DDa41AA7lxT3fb18sjgNJBNvKHGqHrTSsMlylwXKGG1on2mSrYtYYtj8VRWs1V1bjRUUUpFMukzNYStG9hnzavU7C1r2XXAEEYEaCF5lm2Ptv3T4hej5LdQeuC3w6cHN+SiyzmOZl1nMx7jvI+uCoHttNn7TXtA94Xm7p1HIr1iE71PDYlvhzqKHfo1O2LSZWOe4vJ2ZffpDTz+aH5wP0Bo5nzXqXskJ4mYbDvY0mekYJTbPDZ2IbATQSa0V3gYCp4K/lf6jxeXwrLa7RIBjyDhS60+E+9arIGYbWkPtJvEVuDsg7T95bKDDltccScfpuSyfUu9UuVqZips6+rZIoAl1ZUEpAkUC82s9JcF6PnXWzRd3PSvOzQLDk7d/xvxp8mclGtYCXBiTTdqqFjXUri6RTrY0gapiIm2NmEL0lwKnYp7ZNaQMSquG6WKlwCimtI9tbfeyENPWd8I+Zl3q3zegthWyYo57bpMz92RFNwUPJ1m+1fEOoN4CZ8+9S8jG9anOlRrT3kAeanDs5LPpV6ZCj3q6my4mp7g3mo+S23rSPwhx7peabsBPRTOJrz+kuSkZttnEiu1ADmZ+S7XktChCFAEIQgEIQgYtGIUe3ww5sjgQQd2ClWgUG9MWjsjep/RHlz2lpc3G6SORkmYj6KRlBko0Vv4nfqKr3OkuOT29jHr2bIqukrl5JmrbW0caFxy616UetvUJqHbMCqSKDNW9taZFVL3TKrFLdxYZvu+2btB8F6Jk99PWK81yTSMzevQ8nu9S0LfDp5/N20MB/qmKltP1wVXAd9KKfCdh3UV2JYo522R4mn8oXYVXnY0S3uJ/pHNIcesdw8XLtnd13fCzxfNWvQlk/WpSXO+tdGpE/pgkOPqmKqKfOuJKzv3a9Bp5rzuIVtc9o32V3WRPnPyWHeVjydu340+05ZmpFqFKpcKIBVMWp6ydekOKkgJLjpSbylFPt7k/AfJQg+S6IiK7W0O1SbdCk5vdqKNLixvDrE9wKpoMSauM0mTjOOqXMk+QKthPuYc2/CvQhSGp2bDPs3u1v7gB8yq+1ukzgrnIDJQGbZnmSfkuuvPWCEIUAQhCAQhCBuPgmInYKkRcCmHdkqYPPs7bLcjB8uq8f+wofJZ6K2frQvQ84rH0sK6DM3hI7TQCmFSFgo8M7iKHzXPnjqvR4eTeP+xCcF0Cide1IJoVm3lchKReUS/Ip0PngoX7hm3OkKKmtLdIV1ahMKojNRW4jJbpRWfEF6Dk52HrgvOYBuuB1EHvW/ydE9T71tx9ODn7aGzn1VToZ9alXWZynsctXOcLusdw8XLsE9Z3wt7i75pm91juHn805CPX/d8CPmp/QmT+tMEhx9SwGtcn61pLnfXHkqjIZ7xOwNvlj3rIPMyVp89Yk3sGmp4UAWXlUFYcnbv+P+CTDh0Ua1NGCkNKixTrWbpsQ4jZJuGlRSktMkVtLIXC1Ka1KkrRlcnIRlVarMmAZF5+87ubQd81mGwS5zWDFxAHHSvRM2bM1rRKgEwN0zJa8ePvbDnz9aWmUj1VpMnNlChj8Df0hZfKpotZZxJjRsHgt64ziEIUAQhCAQhCBMTAqO4dU0B3qREwKYcOqdKmCvtM5N+OH/ALjVks77BcidI0dV/wCr6+RWujijfjh/7jVzKtiEWG5h0jHUdCrnNxpx5+N28tIquBlKJdphlji1wk4GRC5doubT0JUOLinWNolxGJsGSitZSXhQI7FYuwUGPuUFqvc1bDIcebGHZLlTyWSfgrrNyPi3UZjwK143Jzz1tu7I7BWDP7KosD6K1YVq43WGp3+QTjHdcfC7xamWuqd/kAuF/Wbx8CfJW/Qn3vpXBJe/6V703f8Argo9rjyaZ017AoGJznj3oxGoSO8181VBqet0e/Ec7WabsB3BNtXNl29LhmsXJJi0qS96iRKqjWoMXFJcV2K4DCp7k2BWqM8qkQNKcfim2mSXChl7w1uJMgtJGNq7zXsZc8xD93qt2nSeA8Vu8iw7sNu4eCqsjWIMDWjAeOlXdjADGiU6DuHJdHHNOPPLd2j5UNFsWigWNymaLZhWrMIQhQkIQhAIQhAmJgUweyU/EwKZd2SpnSEB85sGM3juaXeSlketajNE3t2BzvBo7i5Sj/bYpqWQzzyTMdMzECT5aRr4eG5Y4mi9biMBEtB0cMV5xlvJnQxHNHZNWnZq4LDPHXt1cOe5pTuwKQDtSnVRKiy07IQMFCjb09HiHcFDe4ppY1Eal5Pj3IjTonXdp9bEkphxVoyzm3pGTonrzV1DKymbke9DYdMvCi1EE0W0efZoqG7HefEpD3Vbv8iksd5+Kbiuw3jxAVkJ9+n0Wbznt8m3Rpp81eOdRYXOiOekaPi8pearl0vxzeUQmHFKDkzDelF6569LERpqFHiHAUT8cqE8qiaTNDU052hLhOqpjPI/EOC0mbFhkOlOLqM2DSePks9ZLP0sZrAaHHYAJleg2VgoNApLwW+McnLlqaWFhbJSILqS1EjvKTBXG0LhtnzA+q2jmM5SdRbaGaDcFhrfgttZDNjD+FvgFNQdQhCqkIQhAIQhAl+BTMTslCFMQiWYTe86AGt41d4OCkn+6EKUkkfXcs7nhYr0MRNLCNXZNCO8IQq5dL4XWUYBzcUxa4sqIQuZ6OKC4polCEXpBFFGOKEIyrUZqxvswNRI75+a2ECNRCFvHDn2TBf1RuC5Ed4j9QQhXiqREw9YrzvOZx6cT1HxK4hZ59NeH8kaAaJbyhCxd86MPi4qPErvQhVKZeKpcMSIQhTGVafNSyya6JpcZDYBjzPgtRZkIXRj04uS7tWUFDu3vb4H/wCkIV4zR7fgtjkwzgwvgb+kIQpyElCEKoEIQg//2Q=="/>
          <p:cNvSpPr>
            <a:spLocks noChangeAspect="1" noChangeArrowheads="1"/>
          </p:cNvSpPr>
          <p:nvPr/>
        </p:nvSpPr>
        <p:spPr bwMode="auto">
          <a:xfrm>
            <a:off x="155575" y="-1858963"/>
            <a:ext cx="5848350" cy="3876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" name="AutoShape 4" descr="data:image/jpeg;base64,/9j/4AAQSkZJRgABAQAAAQABAAD/2wCEAAkGBxQTEhMUExQVFRUXGBgXFRcVFBQUGBgVGBQXFhUVFxQYHCggGBwlHBYUIjEhJSkrLi4uFx8zODMsNygtLiwBCgoKDg0OGxAQGiwkHCQsLCwsLCwsLCwsLCwsLCwsLCwsLCwsLCwsLCwsLCwsLCwsLCwsLCwsLCwsLCwsLCw3K//AABEIALcBFAMBIgACEQEDEQH/xAAbAAABBQEBAAAAAAAAAAAAAAAAAgMEBQYBB//EAEcQAAECAwMIBwUFBgQHAQAAAAEAAgMRIQQSMQUGQVFhcYGREyIyobHB8BRSctHhI0JikrIHgpPC0vEVFkOzMzRTg5Si4iT/xAAZAQEAAwEBAAAAAAAAAAAAAAAAAQIDBAX/xAAiEQEBAAICAgEFAQAAAAAAAAAAAQIRAzESIQQTIjJBUWH/2gAMAwEAAhEDEQA/APcEIQgEIQgEIQgEIQgEIQgEIQgEIQgEIQgEIQgEIQgEIQgEIQgEIQgEIQgEIQgEIQgEIQgEIQgEIQgEIQgEIQgEITb47RiQgcQojre3QCU063nQ0cUFghVRtMQ6ZbgEkh5xceaC3JSTEGscwqj2cnWgWZBamO33hzCT7Uz3hzVb7KuezILP2pnvBHtbPeCrPZUey7EFn7Wz3gui0s94c1VeypJsyC5EVp+8OYSwVRGAudGdZQXyFRBzxg53NOC1xRpnvAQXKFVtym4YtB3TCeZlNmkEcJoJyE1DtLHYOHNOoBCEIBCEIBCEIBCEIBCEIBC450lGiOLqDBA5EtLRtOxR32txwEu9K6ADEyTfTN+6C7aMOeHepCDeOJKBAThvn3W8ZnkJeKT0M8XEzwqGjur3qNpILAMSkdOzQZ/DN3goeVMpQYBYHCb3GTGiRe4664DaVlst/tC9miNZFglocL14PDqTIwujVgq3L1trhwZ5zcja9PqY48h+ohZLKWfr4UR8MQAC0kTc88DIN0iRx0q6yTl1sZoc0zDtIOGwjQVlv2i5Nk5kdoo7qu34tPiOISXbLKWGo2f1qd2ejbuYT4uKgRs7rYf9Yjc2GP5VUQGkkAYkgDirkZA95/IfNaTG1nuoMTL9qdjHi8HuHgU1/iUc4xov8WJ/UrT/AAOHreeI+SW3I8LU78yt9Km1MbZF/wCrE/iP+aU23xR/qxPzv+auv8Jhe6fzO+a7/hML3T+Z3zU/TqFOMrRxhGij/uP+acbnDahhHicXk+Ks3ZHhanfmKaOQ4et44j5KPp1OzUPO62N/1Sd7IZ/lUmHn5aR2mwnb2OB5h3ko0XN8S6rzPaPMKheJEg6KFUuNht6Nm5ni6PFbCNnEzMkteaAaZEa5DHStgS3S1w3Sd4FY/wDZrku5CdHI60SjdjBSfEz7locr5eg2YAxXyn2RiTtkPNUt00xxuXqJhYz3pfEC3xXDZJ4SO4zVPZ87IDyACRPs3xdvbiaFWsKM1xwkdNB3EKdrZYXHsh9k2JLb7ey4+I5Kc1p0OO49YS4170Gelodum08jTvU7UMQ8ovHaAO6imQLcx2mR1GijODdM2/EJD82HemY9kQXCFRwLa6GZOm5veN3yV1DeHAEGYOCBSEIQCEIQCEIKBmJU7AmosUzusFcSTgBrPy096eZpUezVbe97rHd90cpd6kDbMJzPWOi9Ubw3AJ0/22lB9bNi4fWxVo4fVNOpRotpaDIuAOnCY4LPZ95ViQoYZCxeHVmRQajtJ7l5xbRE6SHEhuLBKbgCaEjCZxIKzuetu3h+J54+W9JOd1vd7V7ROYhxZS1MaZNI5d6T+1CzCJChxmCYnOei68B4HMu5KPYY3StdfleDiHjROc5y2gjmpNps95oa4uIFAC4kACcgBsVMOWTGyvSn2yf4rs0srOgdEXdh4AdpkRQOXqFvhC02V7NJEwZYOHZPAyPBeV2yCA0tW1zEykXwmtdiAWmZNZU8Jc1PHf08/wCZhN+cZfJJ+0Zo6zcd+C02V7S5kNzmyvUAnUVMlnrWzo7Y9uqKDwcQ/wDmVzlw/Yu3t/UF2YfjXmdKltvtJE70P8n1XH5QtAlN8MTwm2Xms/ByzDg2m0CM9wB6NzBde8ACH1qNBu1VVBtMFzrO609eG5touXg5/WNp6puiuGtZ+eX9W028O22g4PhHc36pwWq0aXwxr6n1Wes0SCRZfZerDNoMwA5kz0MScw6pwHJTs7j/APliTwnDvfD0rLw5Tonnl/TSzFtjGgiQzuaDTmldPaJf8Rv5AspYH2V1qs/sjZEdIYl1kRn2fRkCd4AEXi3jJX9mD/aY5N64YcK7jdnOLelonhPglzy/ppe5GtbosCHEdIOc2ZlhPDyWbiQS+MWDF0S6N5fIeKvc2v8AloPw+ZTOZ9n6S3s1AueeE/MhaZ9RD0e0RmWSzCfZhtAA1mUg1eUsL7bb4THmZc6+4aNg3ACi1OfmUL8ZsIHqwwHEa3uHkJcys/ky0GBG6drQ510tE9ummpcnnPP29n4vH4YeX7qH+0u33WwYLTVpL6bXXWy4NHNanMvKriwQ4hm9gbXeMDrkZrD26D0kfpolTMXW6BIADfgncm5Re2LEayYJALnDQATQbT5KOTklz215+Lzw1+3uECJMD612KS0+vJeLxstRoLoN2M97nAF4mXBpJ7MidAlPivS828r9PDDuYn94UPBXmXvTzuf42XFJb00A9bE10I+71d2B2luHmltP1wxS/RwwVnKgWmDMGlRj8xsTWRLRdeYZwNW79I9alPtDcDw4GnjJUtodcisdqcOU69ysNMhCEAhCEAkvwKUkxMCgjx3ShvOpp8F1gkABooK6ZJFo/wCFE+E+CcBn60JRw+q6VR515eFlhgzF95DROchMgTMtAmFen+27WsN+0KG2I1jgWuDSWuEwcZGo4Hms87qN/j4zLkky6ZXLmWY/Snp3B7YZAnIDqvxIA1EVxwSrUBKeg4AYqpygLzHTnXAk4lS8hR+ksrCaubNjj+JhLfKfFc2Xdr1ctTUikFq6K0SPZiCR2OBk2e+cuS0r2TAKoMqwAXtmJgzaeU/EBXuR33oEMkzpKZ0yMp9ya+3an1L56VNtbQq0zKjSEtTzLiGlR8pwMSEzm3GuxHtOBk4bxQ+Stx9sfk+8fSXnX1bWXaw13eR5BWOWXTgu/d/UFBzzHXhO1tIPCV3wcp1mhtjQAHVDmgGpGFDUYVC9Di942PJy7Z3JdlLIseISJRDDuyx6jLpnxVZBscazxIb2wulpGaQx7Wy6SP0jT1pTotWc2IGuMN0eKPNc/wArwffj/wDkRf6lH0qbUFtiRojIMUQCHw4t4wjEZMtuObMOwxd3J21CNaYT2OgmCb0MtvvY4ODYgc7szlIN71ef5Xg+/H/jxfmutzYhe/H/AI8T5p9Km3LyjMiv6R4LQIYa0sdOrib14EaJdXmpX+WYPvR/48X+pJGbcHXG4x4v9SfRoezfdKywjqZPxUz9mcK9Hiv92H+o/RR7Y1sGzua0XWtbdaNU6DxVl+z0iFZ7THdhOW8NbPxKnk9TSce1NnHFLrVGP4pcgB5KviOMpqVHJcS44kkneTNR4rAF517e7x3WEilylHumuipVrkiB0cKbgL7+s7jgOAkOCoLZA6SM0T7UVjQNoBiOnsk0D95a20MACrZonLvcVWUbUGi9pwG84AK9yPnA+xwIcR7WdGXdHITvkzm5w0ETnyWWgQektZnVkNocBovOLhM7QG96nZSDHSBqGm9IzkDrlrV8b41EmOeP3T09oyXbmxWNc2oImKYz0qcPVMVjsxLSzoWtD2kgCcjhPYtgw/TYujG7jyM5rKxyP2Tzw0ioCostjFXsfsnd6KosuHFXijSwXTa06wD3Jabs4kxvwjwTiAQhCAXHYFdQgjgTa4awm4Dpsafwg92Ccg4lMWY9XcXAV1ONeUkozufmU3woTWsxeTP4RLq8ZrzDK1oDIr3tvBhc0gOODcHDjVbvPS3wYphthxGPc0umGuDjWVZaqLFZbgX2YYYeC5c77er8f7ePWkqJZuPy2JGRIXRwnDW9zuZT1gH2TAdDQK40AS3UGCpppbtXZQsPS0ImC5s9wcCfNXMJgYA0UAwUaA6Sk4opf6hZSIM1QmKWPDxWRnLWNI4haG3AaFQ25oFFMRnN+mkyo0WiyB7Klsnt1kaRvlMS1lMZvWmlw72+YUfMS19uEeziP3qH1tUrLeSnQHX2TuEzBH3T6+WqfZx56eZy4eNXc0KpydlZrpB0mu7ju+StgV1yysnQlBcC6FI4klLVRlTK7WghknO16B8yot0ImcVpmRDbUzmZa9A9bFeZQeLPZINlHbcBEi7JmYad57go2Z+Qy4m1RwejbN7Z/eIreroVdFtDosR8Q4uJPyHASHBcXNm6vjcXldlkqHanaippBlVQozFyPR9yK2wWAC0NimrqnZK6Rhvkrm2xJiihh0k6MFGlTOQrIIbHkzvPcTWtJkDuAoo1qbee1g+9P8ox9bVYRIs2iWhQLBDc61XtHRkDYbwmeXgpTMtellAc+DHgRA6TYbGwgwAgFs8XVqV6/YY95oPNeNZXjyM9AE1vM0c44cUmE28IjQ111zZG64Ta7URUc1txZbrm+VjcvukbGKacvELP5VqQNZlzV3EdRu8nCWDT5yVM4Xo8MfiB5V8lvHC1ICEIQCEIQCEIQMCjiqfLbrsK1NBInDcQRom25Tjd/MreL2lVZyQpsf8ACRwIl43TwTLpfD8o8kj2cwWsc43iwAEyl1RQiWuRPcrBzQQC2oImNxSrTBD2YVHkmsnwi2DDa41AA7lxT3fb18sjgNJBNvKHGqHrTSsMlylwXKGG1on2mSrYtYYtj8VRWs1V1bjRUUUpFMukzNYStG9hnzavU7C1r2XXAEEYEaCF5lm2Ptv3T4hej5LdQeuC3w6cHN+SiyzmOZl1nMx7jvI+uCoHttNn7TXtA94Xm7p1HIr1iE71PDYlvhzqKHfo1O2LSZWOe4vJ2ZffpDTz+aH5wP0Bo5nzXqXskJ4mYbDvY0mekYJTbPDZ2IbATQSa0V3gYCp4K/lf6jxeXwrLa7RIBjyDhS60+E+9arIGYbWkPtJvEVuDsg7T95bKDDltccScfpuSyfUu9UuVqZips6+rZIoAl1ZUEpAkUC82s9JcF6PnXWzRd3PSvOzQLDk7d/xvxp8mclGtYCXBiTTdqqFjXUri6RTrY0gapiIm2NmEL0lwKnYp7ZNaQMSquG6WKlwCimtI9tbfeyENPWd8I+Zl3q3zegthWyYo57bpMz92RFNwUPJ1m+1fEOoN4CZ8+9S8jG9anOlRrT3kAeanDs5LPpV6ZCj3q6my4mp7g3mo+S23rSPwhx7peabsBPRTOJrz+kuSkZttnEiu1ADmZ+S7XktChCFAEIQgEIQgYtGIUe3ww5sjgQQd2ClWgUG9MWjsjep/RHlz2lpc3G6SORkmYj6KRlBko0Vv4nfqKr3OkuOT29jHr2bIqukrl5JmrbW0caFxy616UetvUJqHbMCqSKDNW9taZFVL3TKrFLdxYZvu+2btB8F6Jk99PWK81yTSMzevQ8nu9S0LfDp5/N20MB/qmKltP1wVXAd9KKfCdh3UV2JYo522R4mn8oXYVXnY0S3uJ/pHNIcesdw8XLtnd13fCzxfNWvQlk/WpSXO+tdGpE/pgkOPqmKqKfOuJKzv3a9Bp5rzuIVtc9o32V3WRPnPyWHeVjydu340+05ZmpFqFKpcKIBVMWp6ydekOKkgJLjpSbylFPt7k/AfJQg+S6IiK7W0O1SbdCk5vdqKNLixvDrE9wKpoMSauM0mTjOOqXMk+QKthPuYc2/CvQhSGp2bDPs3u1v7gB8yq+1ukzgrnIDJQGbZnmSfkuuvPWCEIUAQhCAQhCBuPgmInYKkRcCmHdkqYPPs7bLcjB8uq8f+wofJZ6K2frQvQ84rH0sK6DM3hI7TQCmFSFgo8M7iKHzXPnjqvR4eTeP+xCcF0Cide1IJoVm3lchKReUS/Ip0PngoX7hm3OkKKmtLdIV1ahMKojNRW4jJbpRWfEF6Dk52HrgvOYBuuB1EHvW/ydE9T71tx9ODn7aGzn1VToZ9alXWZynsctXOcLusdw8XLsE9Z3wt7i75pm91juHn805CPX/d8CPmp/QmT+tMEhx9SwGtcn61pLnfXHkqjIZ7xOwNvlj3rIPMyVp89Yk3sGmp4UAWXlUFYcnbv+P+CTDh0Ua1NGCkNKixTrWbpsQ4jZJuGlRSktMkVtLIXC1Ka1KkrRlcnIRlVarMmAZF5+87ubQd81mGwS5zWDFxAHHSvRM2bM1rRKgEwN0zJa8ePvbDnz9aWmUj1VpMnNlChj8Df0hZfKpotZZxJjRsHgt64ziEIUAQhCAQhCBMTAqO4dU0B3qREwKYcOqdKmCvtM5N+OH/ALjVks77BcidI0dV/wCr6+RWujijfjh/7jVzKtiEWG5h0jHUdCrnNxpx5+N28tIquBlKJdphlji1wk4GRC5doubT0JUOLinWNolxGJsGSitZSXhQI7FYuwUGPuUFqvc1bDIcebGHZLlTyWSfgrrNyPi3UZjwK143Jzz1tu7I7BWDP7KosD6K1YVq43WGp3+QTjHdcfC7xamWuqd/kAuF/Wbx8CfJW/Qn3vpXBJe/6V703f8Argo9rjyaZ017AoGJznj3oxGoSO8181VBqet0e/Ec7WabsB3BNtXNl29LhmsXJJi0qS96iRKqjWoMXFJcV2K4DCp7k2BWqM8qkQNKcfim2mSXChl7w1uJMgtJGNq7zXsZc8xD93qt2nSeA8Vu8iw7sNu4eCqsjWIMDWjAeOlXdjADGiU6DuHJdHHNOPPLd2j5UNFsWigWNymaLZhWrMIQhQkIQhAIQhAmJgUweyU/EwKZd2SpnSEB85sGM3juaXeSlketajNE3t2BzvBo7i5Sj/bYpqWQzzyTMdMzECT5aRr4eG5Y4mi9biMBEtB0cMV5xlvJnQxHNHZNWnZq4LDPHXt1cOe5pTuwKQDtSnVRKiy07IQMFCjb09HiHcFDe4ppY1Eal5Pj3IjTonXdp9bEkphxVoyzm3pGTonrzV1DKymbke9DYdMvCi1EE0W0efZoqG7HefEpD3Vbv8iksd5+Kbiuw3jxAVkJ9+n0Wbznt8m3Rpp81eOdRYXOiOekaPi8pearl0vxzeUQmHFKDkzDelF6569LERpqFHiHAUT8cqE8qiaTNDU052hLhOqpjPI/EOC0mbFhkOlOLqM2DSePks9ZLP0sZrAaHHYAJleg2VgoNApLwW+McnLlqaWFhbJSILqS1EjvKTBXG0LhtnzA+q2jmM5SdRbaGaDcFhrfgttZDNjD+FvgFNQdQhCqkIQhAIQhAl+BTMTslCFMQiWYTe86AGt41d4OCkn+6EKUkkfXcs7nhYr0MRNLCNXZNCO8IQq5dL4XWUYBzcUxa4sqIQuZ6OKC4polCEXpBFFGOKEIyrUZqxvswNRI75+a2ECNRCFvHDn2TBf1RuC5Ed4j9QQhXiqREw9YrzvOZx6cT1HxK4hZ59NeH8kaAaJbyhCxd86MPi4qPErvQhVKZeKpcMSIQhTGVafNSyya6JpcZDYBjzPgtRZkIXRj04uS7tWUFDu3vb4H/wCkIV4zR7fgtjkwzgwvgb+kIQpyElCEKoEIQg//2Q=="/>
          <p:cNvSpPr>
            <a:spLocks noChangeAspect="1" noChangeArrowheads="1"/>
          </p:cNvSpPr>
          <p:nvPr/>
        </p:nvSpPr>
        <p:spPr bwMode="auto">
          <a:xfrm>
            <a:off x="155575" y="-1858963"/>
            <a:ext cx="5848350" cy="3876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70" name="Picture 6" descr="http://blog.timesunion.com/highschool/wp-content/blogs.dir/323/files/2014/01/fat-a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1076324"/>
            <a:ext cx="5848350" cy="3876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axialexchange.com/images/articles/Hypertension-Nutrition-Counsel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362200"/>
            <a:ext cx="5848350" cy="4181475"/>
          </a:xfrm>
          <a:prstGeom prst="rect">
            <a:avLst/>
          </a:prstGeom>
          <a:noFill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Hypertension</a:t>
            </a:r>
            <a:endParaRPr lang="en-US" sz="4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06680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US" dirty="0" smtClean="0">
                <a:solidFill>
                  <a:schemeClr val="accent1"/>
                </a:solidFill>
              </a:rPr>
              <a:t>Blood pressure greater than or equal to 130/85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568946"/>
            <a:ext cx="80772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US" sz="2800" b="1" dirty="0" smtClean="0">
                <a:solidFill>
                  <a:schemeClr val="accent1"/>
                </a:solidFill>
              </a:rPr>
              <a:t>2014 JNC-8 Guideline</a:t>
            </a:r>
          </a:p>
          <a:p>
            <a:pPr fontAlgn="b"/>
            <a:r>
              <a:rPr lang="en-US" sz="2000" dirty="0" smtClean="0"/>
              <a:t>&gt;60 years old patients: start treatment if SBP≥150 or DBP ≥ 90</a:t>
            </a:r>
          </a:p>
          <a:p>
            <a:pPr fontAlgn="b"/>
            <a:r>
              <a:rPr lang="en-US" sz="2000" dirty="0" smtClean="0"/>
              <a:t>&lt; 60 years old patients: start treatment if BP ≥ 140/90</a:t>
            </a:r>
          </a:p>
          <a:p>
            <a:pPr fontAlgn="b"/>
            <a:endParaRPr lang="en-US" dirty="0" smtClean="0"/>
          </a:p>
          <a:p>
            <a:pPr fontAlgn="b"/>
            <a:r>
              <a:rPr lang="en-US" sz="2000" b="1" dirty="0" smtClean="0">
                <a:solidFill>
                  <a:schemeClr val="accent1"/>
                </a:solidFill>
              </a:rPr>
              <a:t>Treatment: </a:t>
            </a:r>
          </a:p>
          <a:p>
            <a:pPr fontAlgn="b">
              <a:buFontTx/>
              <a:buChar char="-"/>
            </a:pPr>
            <a:r>
              <a:rPr lang="en-US" sz="2000" dirty="0" smtClean="0"/>
              <a:t>Weight loss</a:t>
            </a:r>
          </a:p>
          <a:p>
            <a:pPr fontAlgn="b">
              <a:buFontTx/>
              <a:buChar char="-"/>
            </a:pPr>
            <a:r>
              <a:rPr lang="en-US" sz="2000" dirty="0" smtClean="0"/>
              <a:t>Exercise</a:t>
            </a:r>
          </a:p>
          <a:p>
            <a:pPr fontAlgn="b">
              <a:buFontTx/>
              <a:buChar char="-"/>
            </a:pPr>
            <a:r>
              <a:rPr lang="en-US" sz="2000" dirty="0" smtClean="0"/>
              <a:t>Low salt diet</a:t>
            </a:r>
          </a:p>
          <a:p>
            <a:pPr fontAlgn="b">
              <a:buFontTx/>
              <a:buChar char="-"/>
            </a:pPr>
            <a:r>
              <a:rPr lang="en-US" sz="2000" dirty="0" smtClean="0"/>
              <a:t>Medications: ACE/ARB, CCB or diuretics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6053" y="6488668"/>
            <a:ext cx="2620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</a:t>
            </a:r>
            <a:r>
              <a:rPr lang="en-US" u="sng" dirty="0" smtClean="0">
                <a:hlinkClick r:id="" action="ppaction://hlinkfile" tooltip="James, 2014 #333"/>
              </a:rPr>
              <a:t>James, </a:t>
            </a:r>
            <a:r>
              <a:rPr lang="en-US" u="sng" dirty="0" err="1" smtClean="0">
                <a:hlinkClick r:id="" action="ppaction://hlinkfile" tooltip="James, 2014 #333"/>
              </a:rPr>
              <a:t>Oparil</a:t>
            </a:r>
            <a:r>
              <a:rPr lang="en-US" u="sng" dirty="0" smtClean="0">
                <a:hlinkClick r:id="" action="ppaction://hlinkfile" tooltip="James, 2014 #333"/>
              </a:rPr>
              <a:t> et al. 2014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eyeonthenut.com/wp-content/uploads/2013/10/Diabetes-y-amputacio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286000"/>
            <a:ext cx="5848350" cy="3914776"/>
          </a:xfrm>
          <a:prstGeom prst="rect">
            <a:avLst/>
          </a:prstGeom>
          <a:noFill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Impaired Fasting Glucose</a:t>
            </a:r>
            <a:endParaRPr lang="en-US" sz="4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06680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US" dirty="0" smtClean="0">
                <a:solidFill>
                  <a:schemeClr val="accent1"/>
                </a:solidFill>
              </a:rPr>
              <a:t>Fasting glucose greater than or equal to 100 mg/</a:t>
            </a:r>
            <a:r>
              <a:rPr lang="en-US" dirty="0" err="1" smtClean="0">
                <a:solidFill>
                  <a:schemeClr val="accent1"/>
                </a:solidFill>
              </a:rPr>
              <a:t>dL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645146"/>
            <a:ext cx="80772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2014 Standards of Medical Care in Diabetes</a:t>
            </a:r>
          </a:p>
          <a:p>
            <a:endParaRPr lang="en-US" sz="2000" dirty="0" smtClean="0">
              <a:solidFill>
                <a:schemeClr val="accent1"/>
              </a:solidFill>
            </a:endParaRPr>
          </a:p>
          <a:p>
            <a:r>
              <a:rPr lang="en-US" sz="2000" dirty="0" smtClean="0">
                <a:solidFill>
                  <a:schemeClr val="accent1"/>
                </a:solidFill>
              </a:rPr>
              <a:t>Testing for Diabetes in Asymptomatic Patients</a:t>
            </a:r>
          </a:p>
          <a:p>
            <a:pPr>
              <a:buFontTx/>
              <a:buChar char="-"/>
            </a:pPr>
            <a:r>
              <a:rPr lang="en-US" sz="2000" dirty="0" smtClean="0"/>
              <a:t>Overweight (BM&gt;25) with risk factor</a:t>
            </a:r>
          </a:p>
          <a:p>
            <a:pPr>
              <a:buFontTx/>
              <a:buChar char="-"/>
            </a:pPr>
            <a:r>
              <a:rPr lang="en-US" sz="2000" dirty="0" smtClean="0"/>
              <a:t>Age &gt;45 without risk factor</a:t>
            </a:r>
          </a:p>
          <a:p>
            <a:pPr>
              <a:buFontTx/>
              <a:buChar char="-"/>
            </a:pPr>
            <a:r>
              <a:rPr lang="en-US" sz="2000" dirty="0" smtClean="0"/>
              <a:t>If normal then every 3 years</a:t>
            </a:r>
          </a:p>
          <a:p>
            <a:pPr>
              <a:buFontTx/>
              <a:buChar char="-"/>
            </a:pPr>
            <a:r>
              <a:rPr lang="en-US" sz="2000" dirty="0" smtClean="0"/>
              <a:t>Tests: A1C, FPG, or 2-h 75-g OGTT </a:t>
            </a:r>
          </a:p>
          <a:p>
            <a:r>
              <a:rPr lang="en-US" sz="2000" dirty="0" smtClean="0"/>
              <a:t>-If pre-DM then treat CVD risk factors</a:t>
            </a:r>
          </a:p>
          <a:p>
            <a:pPr fontAlgn="b"/>
            <a:endParaRPr lang="en-US" dirty="0" smtClean="0"/>
          </a:p>
          <a:p>
            <a:r>
              <a:rPr lang="en-US" sz="2000" dirty="0" smtClean="0">
                <a:solidFill>
                  <a:schemeClr val="accent1"/>
                </a:solidFill>
              </a:rPr>
              <a:t>Prevention of Diabetes</a:t>
            </a:r>
          </a:p>
          <a:p>
            <a:r>
              <a:rPr lang="en-US" sz="2000" dirty="0" smtClean="0"/>
              <a:t>-Weight loss of 7% of body weight</a:t>
            </a:r>
          </a:p>
          <a:p>
            <a:r>
              <a:rPr lang="en-US" sz="2000" dirty="0" smtClean="0"/>
              <a:t>-150 min/week exercise </a:t>
            </a:r>
          </a:p>
          <a:p>
            <a:r>
              <a:rPr lang="en-US" sz="2000" dirty="0" smtClean="0"/>
              <a:t>-</a:t>
            </a:r>
            <a:r>
              <a:rPr lang="en-US" sz="2000" dirty="0" err="1" smtClean="0"/>
              <a:t>Metformin</a:t>
            </a:r>
            <a:r>
              <a:rPr lang="en-US" sz="2000" dirty="0" smtClean="0"/>
              <a:t> for pre-DM</a:t>
            </a:r>
          </a:p>
          <a:p>
            <a:r>
              <a:rPr lang="en-US" sz="2000" dirty="0" smtClean="0"/>
              <a:t>-Screen and treat CVD risk factors</a:t>
            </a:r>
          </a:p>
        </p:txBody>
      </p:sp>
      <p:sp>
        <p:nvSpPr>
          <p:cNvPr id="7" name="Rectangle 6"/>
          <p:cNvSpPr/>
          <p:nvPr/>
        </p:nvSpPr>
        <p:spPr>
          <a:xfrm>
            <a:off x="8350193" y="6488668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</a:t>
            </a:r>
            <a:r>
              <a:rPr lang="en-US" u="sng" dirty="0" smtClean="0">
                <a:hlinkClick r:id="" action="ppaction://hlinkfile" tooltip=", 2014 #334"/>
              </a:rPr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s://encrypted-tbn0.gstatic.com/images?q=tbn:ANd9GcTMi1IahcQw_WcG59caiwf9u3BZIVwxaAEAOCLkNHQ7slHQVQO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2819400"/>
            <a:ext cx="3352800" cy="2870791"/>
          </a:xfrm>
          <a:prstGeom prst="rect">
            <a:avLst/>
          </a:prstGeom>
          <a:noFill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630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High Cholesterol</a:t>
            </a:r>
            <a:endParaRPr lang="en-US" sz="48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990600"/>
            <a:ext cx="3581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US" sz="1600" dirty="0" smtClean="0">
                <a:solidFill>
                  <a:schemeClr val="accent1"/>
                </a:solidFill>
              </a:rPr>
              <a:t>Total cholesterol ≥200</a:t>
            </a:r>
          </a:p>
          <a:p>
            <a:pPr fontAlgn="b"/>
            <a:r>
              <a:rPr lang="en-US" sz="1600" dirty="0" smtClean="0">
                <a:solidFill>
                  <a:schemeClr val="accent1"/>
                </a:solidFill>
              </a:rPr>
              <a:t>LDL, goal based on risk factors</a:t>
            </a:r>
          </a:p>
          <a:p>
            <a:pPr fontAlgn="b"/>
            <a:r>
              <a:rPr lang="en-US" sz="1600" dirty="0" smtClean="0">
                <a:solidFill>
                  <a:schemeClr val="accent1"/>
                </a:solidFill>
              </a:rPr>
              <a:t>Triglycerides ≥150</a:t>
            </a:r>
          </a:p>
          <a:p>
            <a:pPr fontAlgn="b"/>
            <a:r>
              <a:rPr lang="en-US" sz="1600" dirty="0" smtClean="0">
                <a:solidFill>
                  <a:schemeClr val="accent1"/>
                </a:solidFill>
              </a:rPr>
              <a:t>HDL</a:t>
            </a:r>
          </a:p>
          <a:p>
            <a:pPr lvl="1" fontAlgn="b"/>
            <a:r>
              <a:rPr lang="en-US" sz="1600" dirty="0" smtClean="0">
                <a:solidFill>
                  <a:schemeClr val="accent1"/>
                </a:solidFill>
              </a:rPr>
              <a:t>Men - Less than 40 mg/</a:t>
            </a:r>
            <a:r>
              <a:rPr lang="en-US" sz="1600" dirty="0" err="1" smtClean="0">
                <a:solidFill>
                  <a:schemeClr val="accent1"/>
                </a:solidFill>
              </a:rPr>
              <a:t>dL</a:t>
            </a:r>
            <a:endParaRPr lang="en-US" sz="1600" dirty="0" smtClean="0">
              <a:solidFill>
                <a:schemeClr val="accent1"/>
              </a:solidFill>
            </a:endParaRPr>
          </a:p>
          <a:p>
            <a:pPr lvl="1" fontAlgn="b"/>
            <a:r>
              <a:rPr lang="en-US" sz="1600" dirty="0" smtClean="0">
                <a:solidFill>
                  <a:schemeClr val="accent1"/>
                </a:solidFill>
              </a:rPr>
              <a:t>Women - Less than 50 mg/</a:t>
            </a:r>
            <a:r>
              <a:rPr lang="en-US" sz="1600" dirty="0" err="1" smtClean="0">
                <a:solidFill>
                  <a:schemeClr val="accent1"/>
                </a:solidFill>
              </a:rPr>
              <a:t>dL</a:t>
            </a:r>
            <a:endParaRPr lang="en-US" sz="1600" dirty="0" smtClean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6800"/>
            <a:ext cx="7696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2013 ATP-4</a:t>
            </a:r>
          </a:p>
          <a:p>
            <a:r>
              <a:rPr lang="en-US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0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Statin</a:t>
            </a:r>
            <a:r>
              <a:rPr lang="en-US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Treats Risk”</a:t>
            </a:r>
          </a:p>
          <a:p>
            <a:endPara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chemeClr val="accent1"/>
                </a:solidFill>
              </a:rPr>
              <a:t>Lipid Screening</a:t>
            </a:r>
          </a:p>
          <a:p>
            <a:r>
              <a:rPr lang="en-US" dirty="0" smtClean="0"/>
              <a:t>Men</a:t>
            </a:r>
          </a:p>
          <a:p>
            <a:r>
              <a:rPr lang="en-US" dirty="0" smtClean="0"/>
              <a:t>	&gt;35 yrs without risk factors</a:t>
            </a:r>
          </a:p>
          <a:p>
            <a:r>
              <a:rPr lang="en-US" dirty="0" smtClean="0"/>
              <a:t>	20-25 with risk factors</a:t>
            </a:r>
          </a:p>
          <a:p>
            <a:r>
              <a:rPr lang="en-US" dirty="0" smtClean="0"/>
              <a:t>Women</a:t>
            </a:r>
          </a:p>
          <a:p>
            <a:r>
              <a:rPr lang="en-US" dirty="0" smtClean="0"/>
              <a:t>	&gt;45 without risk factors </a:t>
            </a:r>
          </a:p>
          <a:p>
            <a:r>
              <a:rPr lang="en-US" dirty="0" smtClean="0"/>
              <a:t>	&gt;20 with risk factors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Treatment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Moderate-High intensity </a:t>
            </a:r>
            <a:r>
              <a:rPr lang="en-US" dirty="0" err="1" smtClean="0">
                <a:solidFill>
                  <a:schemeClr val="accent1"/>
                </a:solidFill>
              </a:rPr>
              <a:t>Statins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Patients ≤75 years with CVD</a:t>
            </a:r>
          </a:p>
          <a:p>
            <a:r>
              <a:rPr lang="en-US" dirty="0" smtClean="0"/>
              <a:t>LDL ≥190</a:t>
            </a:r>
          </a:p>
          <a:p>
            <a:r>
              <a:rPr lang="en-US" dirty="0" smtClean="0"/>
              <a:t>Patients (40-75 years) </a:t>
            </a:r>
          </a:p>
          <a:p>
            <a:r>
              <a:rPr lang="en-US" dirty="0" smtClean="0"/>
              <a:t> - Diabetes 1 or 2 </a:t>
            </a:r>
          </a:p>
          <a:p>
            <a:r>
              <a:rPr lang="en-US" dirty="0" smtClean="0"/>
              <a:t> - LDL 70-189 with estimated 10-year cardiovascular risk of 7.5% or more </a:t>
            </a:r>
          </a:p>
          <a:p>
            <a:endParaRPr lang="en-US" dirty="0" smtClean="0"/>
          </a:p>
          <a:p>
            <a:endParaRPr lang="en-US" sz="2000" dirty="0" smtClean="0">
              <a:solidFill>
                <a:schemeClr val="accen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56863" y="6488668"/>
            <a:ext cx="2887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</a:t>
            </a:r>
            <a:r>
              <a:rPr lang="en-US" u="sng" dirty="0" smtClean="0">
                <a:hlinkClick r:id="" action="ppaction://hlinkfile" tooltip="Stone, 2013 #343"/>
              </a:rPr>
              <a:t>Stone, Robinson et al. 2013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6200" y="4876800"/>
            <a:ext cx="8610600" cy="1676400"/>
          </a:xfrm>
          <a:prstGeom prst="roundRect">
            <a:avLst/>
          </a:prstGeom>
          <a:solidFill>
            <a:schemeClr val="accent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6200" y="2819400"/>
            <a:ext cx="8610600" cy="1905000"/>
          </a:xfrm>
          <a:prstGeom prst="roundRect">
            <a:avLst/>
          </a:prstGeom>
          <a:solidFill>
            <a:schemeClr val="accent1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200" y="914400"/>
            <a:ext cx="8610600" cy="1676400"/>
          </a:xfrm>
          <a:prstGeom prst="roundRect">
            <a:avLst/>
          </a:prstGeom>
          <a:solidFill>
            <a:schemeClr val="accent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accent1"/>
                </a:solidFill>
              </a:rPr>
              <a:t>Summary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990600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Screening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Waist circumference and BMI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Blood pressure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Blood glucose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Lipid profile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819400"/>
            <a:ext cx="80772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Prevention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Assess people at risk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Exercise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Diet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Comprehensive lifestyle program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Metformin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28600" y="4953000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Treatment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Prevention &amp; control of risk factors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Metformin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Anti-hypertensive </a:t>
            </a:r>
            <a:r>
              <a:rPr lang="en-US" dirty="0" err="1" smtClean="0"/>
              <a:t>medcations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Statins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www.360solutions.com/blog/wp-content/uploads/2012/07/book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838200"/>
            <a:ext cx="3519487" cy="5333657"/>
          </a:xfrm>
          <a:prstGeom prst="rect">
            <a:avLst/>
          </a:prstGeom>
          <a:noFill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accent1"/>
                </a:solidFill>
              </a:rPr>
              <a:t>Reference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1143000"/>
            <a:ext cx="79248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2014). "Executive summary: standards of medical care in diabetes--2014." </a:t>
            </a:r>
            <a:r>
              <a:rPr kumimoji="0" lang="en-US" sz="1200" b="0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Diabetes care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37 </a:t>
            </a:r>
            <a:r>
              <a:rPr kumimoji="0" lang="en-US" sz="12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Suppl</a:t>
            </a:r>
            <a:r>
              <a:rPr kumimoji="0" 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S5-13.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Agnoli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C., F. </a:t>
            </a:r>
            <a:r>
              <a:rPr kumimoji="0" lang="en-US" sz="1200" b="0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Berrino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et al. "Metabolic syndrome and postmenopausal breast cancer in the ORDET cohort: a nested case-control study." </a:t>
            </a:r>
            <a:r>
              <a:rPr kumimoji="0" lang="en-US" sz="1200" b="0" i="0" u="sng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Nutr</a:t>
            </a:r>
            <a:r>
              <a:rPr kumimoji="0" lang="en-US" sz="1200" b="0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sng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Metab</a:t>
            </a:r>
            <a:r>
              <a:rPr kumimoji="0" lang="en-US" sz="1200" b="0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sng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Cardiovasc</a:t>
            </a:r>
            <a:r>
              <a:rPr kumimoji="0" lang="en-US" sz="1200" b="0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sng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Dis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20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(1): 41-48.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Chen, J., P. </a:t>
            </a:r>
            <a:r>
              <a:rPr kumimoji="0" lang="en-US" sz="1200" b="0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Muntner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et al. (2004). "The metabolic syndrome and chronic kidney disease in U.S. adults." </a:t>
            </a:r>
            <a:r>
              <a:rPr kumimoji="0" lang="en-US" sz="1200" b="0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Ann Intern Med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140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(3): 167-174.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Ervin, B. (2009). "Prevalence of Metabolic Syndrome Among Adults 20 Years of Age and Over, by Sex, Age, Race and Ethnicity, and Body Mass Index: United States, 2003–2006." </a:t>
            </a:r>
            <a:r>
              <a:rPr kumimoji="0" lang="en-US" sz="1200" b="0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National Health Statistics Reports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(13).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Grundy, S. M. (2008). "Metabolic syndrome pandemic." </a:t>
            </a:r>
            <a:r>
              <a:rPr kumimoji="0" lang="en-US" sz="1200" b="0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Arteriosclerosis, thrombosis, and vascular biology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28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(4): 629-636.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James, P. A., S. </a:t>
            </a:r>
            <a:r>
              <a:rPr kumimoji="0" lang="en-US" sz="1200" b="0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Oparil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et al. (2014). "2014 evidence-based guideline for the management of high blood pressure in adults: report from the panel members appointed to the Eighth Joint National Committee (JNC 8)." </a:t>
            </a:r>
            <a:r>
              <a:rPr kumimoji="0" lang="en-US" sz="1200" b="0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JAMA : the journal of the American Medical Association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311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(5): 507-520.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Jensen, M. D., D. H. Ryan, et al. (2013). "2013 AHA/ACC/TOS Guideline for the Management of Overweight and Obesity in Adults: A Report of the American College of Cardiology/American Heart Association Task Force on Practice Guidelines and The Obesity Society." </a:t>
            </a:r>
            <a:r>
              <a:rPr kumimoji="0" lang="en-US" sz="1200" b="0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Circulation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Stocks, T., K. Rapp, et al. (2009). "Blood glucose and risk of incident and fatal cancer in the metabolic syndrome and cancer project (me-can): analysis of six prospective cohorts." </a:t>
            </a:r>
            <a:r>
              <a:rPr kumimoji="0" lang="en-US" sz="1200" b="0" i="0" u="sng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PLoS</a:t>
            </a:r>
            <a:r>
              <a:rPr kumimoji="0" lang="en-US" sz="1200" b="0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Med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(12): e1000201.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Stone, N. J., J. Robinson, et al. (2013). "2013 ACC/AHA Guideline on the Treatment of Blood Cholesterol to Reduce Atherosclerotic Cardiovascular Risk in Adults: A Report of the American College of Cardiology/American Heart Association Task Force on Practice Guidelines." </a:t>
            </a:r>
            <a:r>
              <a:rPr kumimoji="0" lang="en-US" sz="1200" b="0" i="0" u="sng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Journal of the American College of Cardiology</a:t>
            </a:r>
            <a:r>
              <a:rPr kumimoji="0" lang="en-US" sz="12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" name="AutoShape 2" descr="data:image/jpeg;base64,/9j/4AAQSkZJRgABAQAAAQABAAD/2wCEAAkGBxQTEhQUExQWFhUWFxcUFBUYGBgcHRgZGBQXGBUaHBcgHCggGBwlHBQUITEhJSosLi4uFx8zODMsNygtLisBCgoKDg0OGxAQGy4kHyQvLCwsLDIsLiwsLSwsLSwsLCwsLCwsLCwuLCwsLCwsLCwsLCwsLCwsLCwsLCwsLiwsLv/AABEIARQAtgMBIgACEQEDEQH/xAAcAAACAwEBAQEAAAAAAAAAAAAABgQFBwMCAQj/xABMEAABAwICBAsEBgcGBQUBAAABAAIDBBEGIQUSMUEHEyIyUWFxgZGhsUJSwdEUQ2JykuEVIzNTgtLwVGOissLxJDSDk5QWZHOE4hf/xAAZAQADAQEBAAAAAAAAAAAAAAAAAgMBBAX/xAAzEQACAQIEBAIKAwADAQAAAAAAAQIDEQQhMUESE1GRYYEUMkJxocHR4fDxIlKxIzNyBf/aAAwDAQACEQMRAD8A3FCEIAEIQgAQhCABCEIAEIQgAQhCABCEIAEIQgAQhCABCEIAEIQgAQhCABCEIAF5e4AEk2AFyTuA2r0qPHOt+jqzUvf6PLs28w3t3XQzYq7SIf8A68pDbUMkgNy0sjcQ6xsbHK461yGN2uvqU82XvjUv6owhA1tFTBoFuJYe8tBPmSrjVSRu8yk+BXSQuzYzn9mmYO2Rx8tQKvnxfXHYyBvc4+rk46oXywVbroQfF1+Bn9TiPSR2TMb90Q/EEqtn0lXk3NU7uma3yBAWolo6AvJYOgeCONdDOGX9jKvp9d/an/8Akj+dfP0jX/2p/wD5Df51qvFN90eARxTfdHgE/N8BOS37TMlm0xXNBJqpbDomDvIOJUduIq882apPe71un7GDrBjWtbndxyG7IeqV3vPSFGeJs7JIaOGe8mVzNN6T3SzDtkXdmkdJnbVOb/EfkujpOu6HSBoucuskBSeIk9LFFQitW+59jqK29310xAzIa5wv/iWs4eojFCNaWSVzrPJkeX2JaMmn3fmsgZVtebMvIeiNrpD/AIQVs2h6gyQRvLHxksF2PFnNNswRuKeEpv1gtBeqTEIQnAEIQgAQhCABCEIAy7GGhahkt/pczw8a3Oc2xvssHAW2bEq1Gg5CbmVxN/aMh87lafjYAuj+67cTvHglc3AtrDx+ZXkV604VXFPI7qWGpTgm1mRtF6bqqeIRgQua3JoNwbX9EVHCNPCf1tMx3RqP/wB1Kdrbrev+n4qv0rS67bFo8B8Csp4uaZapQUkzy3hd/wDZu7nt+Km0/CfrbaOUdes0jyJStDoVutm0eBV9RaPjA2edvkuiWOa2Rzehp7ss2cIrDtgcP4vmF3OPowC7iXWG0h7cvNRhQxHpPffyzXCs0HE9ubTbfkM89+XUEi/+g90jHgXtJ9j3NwqUzdsUh7C0/FcRwu0h+pn8B80i6Wo2sley2TTYKB9Fb0LrWIyvZEOQ9OIc8R8INPUNbxcUuu05awFrHb5gJYlxHO7msDfD4kqMYLf7ofs3JHVu72Q/K2uyPPW1L/rHDsy9FJ0bpGogzDYHnaHSwxyO/E5pI8V4jOe7wQ+/9BLzpLQORDc1/gtxnLVPkpqhjBIxgljdGA1rmXDXAtByIcRs2h3VnoqxPgXjJ0hI73aZwP8AFLFb/IVti6aUnKKbJzSTsgQhCoKCEIQAIQhAAhCEALlZhCNzi5skjL56tw5ouSTYOBIFyTYHel7FGhZKWAytkbJy42BhYWkmSRrByg/K2tfZuWiJcx/YUZc4gNZLTvcSbAAVMdzfqF1Cph6bu3HMrTnJNJPIx6sxpxEnF1FK9rhntGYOwg3zC7x4/pHZHjGfw3+Kesa4dgqaZokZrOaW6jgS0jPPMHMWvkVnz8EwD6s97nH4qEsNR6MdV6vX/CypsW0R+uA+8LfBXFJpmmdzZmH+IJSdhGD90PNfG4Sh3RN8FGWGp7NjrE1PAemzRu2Pa4dRaV7c1otszO7+skj/AKBDeaLdl1zmoXEEFziN4uVH0bpIf0qW8fj9iJpiRpnkc3ZrHr81XOqGj+gp0miB0eq5jRjRuHguxRVrHO6jvoQXVg6R4rjJpFo9pqszo5vQPBdmUDfd8kyhEXmSKB2l2e+1RpdMdGs7sBThFRD3fJWMVGOgeCbhgHFLqK2EsdVFBM+SGASCRrWSB7X3s0uI1XDm5uO0HdktYw7wwxVDmxvoqtkhubRxmYZbeaA8/hSuKbqHgm3g4ph9Ie73YyB3ub8j4qsJrRCtPVmjoQhVFBCEIAEIQgAQhCAKyv0vxZtxbjttfIG3WAVT1+mjKx0bo4ix4LXNebggixBBIV9XOzA1XHfcNuPFQHTxXLS5ocNrTtHaFKV/7WNXuM7p9MnR7DBVOLqYf8vMLvLAD+yfa7jYHku6AQdgXKbHmjf3x/7U38i0p1PG7c0+Co9LYbik2Mb3AJXG+uYykJYxvo85iR7uyKX+RdGYzozzW1DuyCT5Jt0Vh1rG6oL2joDnN8gbKw/Qo3SP7yD6gpXSvovj9jeJiDLiynOyCrPZTvVdU4kj3Ulaf/rn4laY7Qn2/FrfgAuT9Anpb4O/mS8qXT4hxmTy4gvso6rvjA/1KM/Th/sk/eGj4rUNKaDc2NzgG5Z3zOV8+Tb4pddQA84+AA/NCi90ZdiYdNv3Ukn4mheX6YmAJ+hv/G2/gBcp5ZQRj2Qe3P1XqWRjBmWjqy9E6QZiA7E0zASaNzQBc60lvLUuo44Qnf2cf9z/APCnYlxFTOY9jCXuIIyaQAbWzJ+Cz0RnoVFGO4WlsPdHjx0jwwtiiB9uR79UdurGT5LScCVNSZg6Op0XIw6okbHPI+QM1gSQzUFnWBtfJfn0QFevoq20EMqdR7H7WQvzvwJvqpq7i/plQyOKIzGPW1mvDZI26hY67QCHnMC43WX6ITJ3ElFxdmCEIWighCEACEIQALIOFtjY6nXeLMljbyyDq64u3V1tl7NabLRsV6cNHBxoj4wl7IwwG1y82GdjvtuWdy8LjnuMb6JoGYe10mtkASRq6gBOW9RquLXC2d+DpVo/80I3SvfNdO5ntNA/bHK9o6WSOb6FTXzVjB+rragdT5HP8NYmyf8ATGBo5Trxwimdt/4bVaDf3mE6h8En6Qw/XQ3vC6ZoORa2zrdJaLt8CoqlU9n4/c7IV8JUVqsbeOvxWZRS460lTuDTUOOVxdkRG079QHcpMHDDpFu0QvH2mOB8Q8KgxFcubrNe0gEFrmOBGeW63SqttC8i7Y5CDmDqGx7zkr04ykvVz8EcOIpUYSfDJW95pEHDfOOfSxn7shb6tKtafhui9ullH3XMd66qyRujJT9We8j5r6dDze6PH8l0rCVnpF/E45VKC9pGyTcMNFJG5pZO0uaRmxp7Njykyt4RR9XG7vsPn6JMOiZeheToyQbb+C14KtumLz6K3LmrxnVSbCGDqufXLyVRUV0r+fI8jovYfhGSk0uG55Oaxx8grqk4P5XftHNaPEpXhmtWkUjXhtG4qawG8L62QdvYCVoNLgaBvOLn+SuqbQ0EY5MTRbeRf1S8qHW5VYieySMuhp5Hc2N5/ht5lT6bQFRIQAwNJNuU4fAFP9ZpSmZzpG9jc/TYuuG3PrXEUUcbi05mSVjbdeoLvI6wLda3kLp3/EY8XPZ9l+y6wDwY1tBUtnNVC241JGMjc/WYXtc5oc62rfUHKtktZUXRnHcWPpHF8b7XFa2r1W1s1KS2tkRcnJ3YIQhBgIQhAAhCEAUGNtHyTUpEQ1nskjmDd7uLkDy0dZANkjacw/FWtFZTD9YLiWPIF2RDwR7Mgudu31YMXcI8dG50baeeWQXFyx0cdx/eOF3DraCOtZjScI0v011QY42NksJI2a1nW3uJJu77QA2bNqlUhfM7sJiEv4Xs87dHfWL8Hs9n3Wg6Px7TlrWzB8bxk4FpNiMjsvvCtIsW0bjYTNHbcKh05oCLSMQqKUgSkZgmwcfdft1XDp/IrPhoCrvbUA7XfkljUnF5q67Ha8Ng5RvxOEt087PsbBWU9LUjnRuvvuEUOG6drNXimEdNh6rI48O1QzDmt7L+t1KhpK6M8moc3st8QV0QqwvezXZ/Q4q9OEVaFRS8mvqafUYSpXexbsJ9Cq2bg/gPNc4doHwsUrR4k0hDtkD/ALzVIi4Sp2mz4Wu7PlkuyFeS9Wp/v6PLlTi9YkUYcjaeUXOsemw8lJjooo8wxreuw9SlmuxBO8nU5IJNsgDb+utVckb3m8jye0/NZUqcXrzv+eNkZGNvUhb88xyqdOU8fOkB6m5+mSpqrGseyONzu38r+qqohCza+O/W4fNS4tK0zdsjO7P0C53VgtF3f6LxpVHrfy/GQ58R1cnMYWjqafjdQJKCtm5wkd2n801NxfSN9u/Y0/kvv/8AQqYZBsjjus1uf+JSdWT0fbI6oR4fYXn92K8WD6p31fiVPpMEVQcHNIY4G4cHEEHpBGYTFHi97rcXTPz2azg3ytcK4wy+ur45H07KdgjldA7jZJL67A0nmsNxZ4zUbJ9To51RLWK7fcd+D2CsbTg1dRx17hgLeU3Vc4ZyX5d7A5i/WU1KmwrR1MMOpUuhc4E6piDgADmQdY5m5O4K5VlocFR3k/kCEIWiAhCEACEIQBA0hGCRcXyVXUaIgfzomO7Wg/BeNKYniZK5j4qluqbcZ9HmLD1h4abjr2KPFiyhcbCqhB3hztQjtDrEIsZxLqQqzQzqZwmomjcJKe4DZGjZa+THDp/oqukNJ1jMzSAdsrT6BaTDVxP5kkbvuvafQqPW6PDxmFN0+h1rEtpKSTtu73t3MYr8X1LcuJa3tufkqqTFtS73R2N/NahpXDTXXyVIMGNLr2Rwox15bJdl8xNon11S7VY/b9gAeQVjU8HelD9bGex7h5aoWnaB0K2IZBMLWoSElVm9X8Ev8R+eqrg70oPZ1uyRvxKq5sD6RbtppO7VPoSv00WrwWJhLy6s/LUuG6pvOp5h2xyepbZRXaNkBsWOucg21yewbV+sgAqDFJH6sWHtH0COKwri3uYhojA0sljKRE07trz3bG9/gnbROHKeFvIZythe7N3ju7BZW+oB2qDpLSsVMzWleG9A3nsbtKW7ZtkjiaLVuRt3Js4D2EUlWT7VdOR1gRxC/iD4LHNMYvmmu2AcVH7x55+De6/at/4Nq+lloo/ojBG1uUkV7uZJblazjm4nbrHbe6ZRazFc03ZDShCEwAhCEACEIQAIQhAAsdxvRxnSE7jG0u5OZaD9UxaDjTFsWjoRJI17y8lsbGja61837GDrPcCscqcQzVkolLY2vl1rgXsNU6rADfPktF+nq2LrwdSFOblPS3zRx46nOdNKPX5M8SaNhP1TR1gW9FzdTFoPFyzR/dlePirePD87sy8Dsaugws/2pXeAXVPG4Zq1r+RwxwWJWjt5i6NK1rMmVs5H2zr/AOa6lU2KtIt+ujf96Jo/y2Vx/wClGb5XeIC8uw5AOdMf+4B8V5vHTezOpQxMfbXf7Hqjx9Xt50FO8dRe0+pCsoeEqUftKE26WTA+Rb8VTSaFpBtm8ZfzUWTRVFvlb+MlF4/1YylVWs4jczhOp/rIKlnWGBw8Q5SYeEzRpyM5Yeh0b7jtsCs9lotHDbI3/GfgoUsejh7TfBK14MvCr1kn+e82GDGFA7ZVw/xODf8ANZVGMdOUwayT6REWDWvqvDug2AaSSshqXUY2Ov3D5qN9MpRsBPcPml4Siql1pnHT33bSt1G/vHi57m7B337Et8UXuL5HOkedrnaxUxum4QcmnyU+HFsbfYPn8lqy2EneW77ECOjJ2Nd+F3yXcMliHJkmhL+SHNL2XOdhcEX35Kxbjpo2Rnx/IKTW6RlqGRlzQ0A64G/mkZ7dzitdRrWxJUM7ri7GjcBFbM+lqWTSvldHPYOe5ziAYmEgFxva4Jt1npWmrMuAhv8Aw9Y7caot/DDF/MtNSrQ7HqCEIWmAhCEACEIQBC0zAHwSNcLgtzHn8FndZhKJxa6xBbe1jbb2LRNMRSuhe2AxiQ2AMgcW2uNbmkG+rex3Gxz2JXdo3SI+rpHDqnlafAwEea5a0anEpUy1PgceGYg6a0VLGORLJbdyikqvmqWnnuK0PGOmpqRzWVNLm9usDHK1wte29rTdJM+JISc4ZvBh/wBSSNfELJt9/udCwVKS4lBW/wDP2KZkszjm5ysKbRMj9pd4u+Cm0+nKTeJG9sZ+F1dUOIqL95btY8f6Uk61Xx+JqwlNeyuyIdLgprxyi/xcfUr1LweM98juHyTJS4mof7REO029VYxaapXc2ohP/UZ81B1aviNyoLRIRH8HXRIfAfJR38Hp3PHh+a0xlVE7myNPY8H0K96nWs9JqLc3lR6GVP4O5Nz2+B+ajycHs42Oae4/Ja46P+slzLOxb6VU6hyYdDIH4DqB7nif5VHfg2pbuYex35LY3MUeZmWzzR6ZUQKhBmVaH0CQ4vlHN5rek9JXrEOk+LbqM55GXUOlWuma4RAgC7iS1rRtJvsSk/RlQ5xc5jiTmSuyL4v5SIqOdkfp/g+gpWUFOKMh0JaDrWAc5+x7n29vWBv0WtuTGsD4F5q6CpMbIXPp3lpnbdoEdzqiUXO0bwMyB1C2+Lpi7o56kOB2uCEITEwQhCABCEIAFX4g0s2kppqh4JbEwv1RtcRzWjrJsO9WCSeFmqZ9B4svbrOnpRqXFyPpMZOXRksbsakJOn21ukprVUDacMZeBrCXlwJGvd5yJF27ANqphg1w2td/XctX0rouOcNEgdyTduq97CLixzaQdiSsQYSaLmMyD/qSO9XFccs3c9KliXGmoKTVunv96KAYN+yfEry/CAG8Dtd8yuUOFTI7Vde3Tc/NXcnBTC9o1Z5Gu68x8D5osgliZf3l+eYvy4XjHOmjb2yNHxUCfDdNvnhP/UYfirSv4Iqgfs5WP6jrNPxS1X4Ar4r3gc4dLbOHkb+Sol0ZGdZS1u/P9nmp0PA3ZLF3OCgFsbObNb7rnD0UKp0XLGbPjc09DmlvqApuicLzz2IZqs992Q7t7u7JUtZZs53JbL4/Y9xaZezZUzd0knzU6LEtTa7J6gjp5w82lWNLhWGLN36x3Sdnc353UipgHYpS4HtcaLf4ytZiqtH1svfHEfVilx4rrTuv2xt+DwuHE57Fwn0rFDlz3+634nYPVLy4P2V2H5slu+52pWSulMz4XPfnq81rW3zNgXnpQcS8otbGCW7bPBHiAQe5VFTXyz5Pdqs/dsyH8R2uX2JgAsBZM7LIW71sO+B8dupqppkAZA8as3Odlta4Brb6wPdZx6iNr0TimjqTaCpie73NYB34DZ3kvy+ukNI55s1pd2BNGdshZK+Z+tELAMO/pGIt1auWJlwLF3GAC+do33b3LeqZjmsaHu13AAOfYDWNszqjIX6FaLuSaOqEITGAhCEALHCTK9ujp3Ruc1zTEbtNjq8dHr59Gre/VdJ+IMM/SaImA/rHxsljBIzeNWRo1tguQBc9K1GtpWyxvjeLse0scOkEWKSMRVn6MbEHNc+mOrEJMrxkCzWutuIGRtuN7b5ygm7tXHUrLUijGVOyzanjKd9gHCWKRrdawuBJYsIvvvZTotIwTj9VLHJ91zT6FRv0xS1cZY2RueRa7IjtBS7V8HsL8w3VO0FuXmEvLTyQcT1GllPY7FOjekRmD6qK5hrKgfZLg8DsY8Eei8fpDScJsXQSjokY6Jx7CDqk+KlOPDqOnc0MSLyJjrWSNHjGZn7eilH2onNkHbbIhSoMe0jjqukdG7olje3xJGqPFYndZZg1bUYMRPbxJDmg6xDRcA7Tn5ApTqXK6qtJRzxERSxv2Eaj2nYb7j2pT03peGnylfd52Rt5Tz/CNnfZLZ6GnOZt9io9LaUhhyc7WfuY3M9+4d6iVldV1OTWmCM7hzyOt27uXzR2G+hpJ32zPeVt0vE2zKSsrJpv7tnut2ntd/suMVARsC0Clwq72gG9uZ8B81Pj0FCzbyj4DyTrmS2sjHKETPKfR73GzWkq8osLyu51mjr2+CcGtDRyQGjuA8VV1+I6eLJz9Z3usz81RUluTdRvQ+0WGoW867z17PBXQEcTb8lje4BIVdjSU5QsDB7zsyrzg5x1BBLauia/WN21RbrPiJ3EG/I625jr3WVKVskS5ivmxqpKKon/AOXge4fvH/q4+3Wdm4fdBWr0uvqN4wND7DXDSS3WtnYkAkX6UUtSyRjXxua9jhdrmkEEdIIyK6rEhgQhC0AQhfCgBC05wmxwm0dPI87nPIY09BG0kdwWfYmx/VVcb4n8U2J21jWXuAQRdzic7gZiy0zRVPDPTMieGSajQ17TYlp333tKVtP8GwN3Uz7f3b/g75+KheeqYSWxnHGazdYZPZbW6bbA4HyPcd6tdEYtqYLBsms33X5+fzuq6t0dNSyfrGFpG4jIjYe0EEhR6mECzm812zqO9p6xfwIO9etQdPEw/ms0eVV5lCX8WaforhEhdYTsMZ94Zt8fnZNNPLBUN5DmvB7M/msFY9d6epdGdZjiw9LTbxGw96yeBa9R+T+v7KU8ftNea+n6NmqsOt9glnUNn4Tl4KorNDvtZzGyDsH+U/NKmjOEeaGwlcyRvWQD8vCycdCcIVFUkNLgx/um39HuuvMr4aK/7I28fuvmenRxHEv4O/h+fIVtIYdpjtpwHHYGgtPlbx2L1ozDEcZJZE1hOZc7luz9PFaNUsicxzg5pABN7jLLLsShX4hp4uc8E9Dc/wAlGNGKWcm17yrqPZWPsWh2Dncrt2eAyUwMa0ZAADuASXpHHRNxE1rftPI9PySxpDS0kx/W1It0NvbyuuiFPaKIyn1Y+aVxLBFk6QE+63lFK9djJxyhjDftPzPgl6KODc97j0Nb+YXdoiH1UjvvZfArpjTivWv/AIc8pyfq/U4V2kJpf2krj1XsPBRWQX5oJ7BdXDKwN5tMwfeJPoQvsunpW/uYx1NH+q6qpwj6qS8/oTcJS1bKyPRkrtjHeHzUuHDNQ76sjtXGbE8mzjpD9yzB4/kvmhq6Gadra2eeKA7XsHGEHK1wdg25gE7Mt4V1/d2+oyos1Dgfo6iCo4s1cbGHWc6jPKMg1c3szAYQSL2zttGxbQlPCWGNFtbFUUUUbxmY5w5zzfNrjrEmx5wPemxRnLidy8VZWBCEJBgQhCAM+x5oN0U30+LjNUACpEZIe1o2TM6dUDlNIsQL9JXmkxHJGwPktPARrCojAB1feczYesjwTLpzFtLTXa9+u8ZcWzlO7Dub3kLKdCYlZTVTwWcXRTPLmsvrCBztpvbJhN7jYL5bM5tWd0VS4lbf/TS2S01ZH7EzN4Odu7a0+Cz3G2FYqUCVuuKVxDZgLF0RvyHtJHXbPs3gjnjLDklG76bQvcyM8p7WHJl94/uz5dmz7h/hR2MrGdXGNA827PC3YqU6zpyuxauF44XWa/NjO6gxA2Ekr+sC1/MFRi6LdHI7tJHwW5UOi6Spk45pZM3MWNjq3Gy20dV8woOneDaN93UztQ+465Hc7aO+/atnXm1ln5v7EFQUf0Ys5nuwgdp/NeDA/oYO6/qE41GFqlkhjMRuNpNg0X2cq9j3XVhS4M3yyAfZYL/4j8lz8+b2S/PEdUxD+lVbWFgmfqHcD6bx3KNSaEqZzyI3v+1nb8RyWuU+g6aLMRgkb38o+eQ7goukcUU8VxxjcsrNzt1ZbO9EZSQ9uomUeAZNs0jWDoHKPll5q6pcL0sfsmQ9Ljl4Db3qt0hji/7KO/W8/wCkfNL9Zp2okvrSEDobkPLb33TXb1YyhfRDjXTQRCxLGfZFr/hGaW67EEeYjaXdZyHxPoqWKje/mse7saT6BWVNhapfsiI6zYfmtyQ/Le7K2o0pK/fqjoaLee1Qy0nM5lOtLwfzu5zmt7Ln5K4peDmP25HHqFh8D6reIzggtzMhGvYjWxUuBqVu2PW7S4+RNvJWtPoWCPmxsb2AD0CLsLwWhmODNMaQopA6kEhDiNaMsc6OTdym7L7rgg9a/TGGdIzTwNfUU7qaS5Do3EHZblAj2T12OR7TmTtO0dO9rpJYxqOa9zQQXWDgTZt7k2BWs6Nr454mTQvD43jWY4bCPhvFjsstiLN32JKEITEwVTiyvMFHUStyc2N2oftHks8yFbJfx4y9BP8AZDHnsZI17vJpWS0Zq1FI4PY5jeUdaw1ic7u3npCptI4HfYhpDh0fkfmtABQSuFSaOiwkYQ0lJSEUdYDxL+RBI8ZNJ+qcTlqnd0bNlrLHCNgo0rjNCCYHHMfuyfZP2eg93bqukaFk8bopGhzHCxB8iOgjpVXoSsLXHR9ZyyWkQSOzE8YFi13940bekZ9avCfFkykZuL4l5r5mGaO0hLA8Phe5jh0E+HZ1LSMN8KexlWzq41vxbs8PBV0mCoWuJJkIJJDb2sL5C4zPeukWhIGnKJmW8i58TdCvsFWdKWxaabxbCHu1C6S+bdVpuQdm2yWq3EtW/KKAtHS7b52A81cT1MMQ5TmM7S0Ki0hienGQff7oJ87W81qizmzKaro6yb9rJl0F2X4QNXyXiHCvvSX7B87ru7E7PZie7ts3zzXJ2IpzzImN7bk+o9E9gTaLKmwzCNoLu0n4K8oNCQtzEbB12Hqkx1bVv2zavU0AeYF19ptCyzmxfJJ0lzjYdpOz1Q11N4m9zQXV1LDz5Ym9Ws2/htUaTGlG3mF8h+wx3qQAqWmwxFEMwHu6TsHYD6lfZoLblLjWw3CtydNjs/V0rz99zWfNQpcY1bsmMhjHXrOPwCrKt4aCSQB0lScMYbrNIu/4VmpDezqmQEMFtuqNr3dQ77Jk5PQVtI51um6j62reNbJscTGhxJ2AWzTLhXgtqqwtlrpJYYDmI3vLpnjrByiv1gnqG1aTgzg8paCzwDNUe1USZu69QbIx2Z9JKb1VR6iub2KLRuDaCC3FUkAIyDjG1zvxuBd5q8a0AWAsOgL6hMJcEIQgAXOpgbIxzHi7XtLXA7w4WI8CuiEAKEmHKmEDiJhI0CwZLkbDYA8bT22USXSj4sqmGSL7VtZn423T0vhF9qi6MXoOqjFKlrWSC7HtcOog/wCyi6c0W2oj1TdrgQ6ORvOY8c1wParyvwnTSnW1OLf78R1CPDLyVRPh6si/YzNmb7kos7ucNp6ypOjJaFI1FcSKzRGkXD9ZUws/+OPWJ73AWPYluuw++/62aZ/VrWHgFolbpZ0WVVBJF9q2sw9jhtUKR0UwvG9rhvsdnaN3ekcprUqpJmexaAjvZrGntz9Uy0eBYnsF+S7sFvmrOn0WA69kz0kdgErm9mDz1M/qcAyMzaNYfZN/I2KpqjQ5jNnNN9gbY3J3ZWutjkNhfoSzU1LpDrON+jqG5aqskTcEKlBhz2pch7gP+Z3wHirkNDWhrQGgbABYLrK9U+ltNRxc48o7GjNx6LD5oblN5m2UTtO9UUlS6aQQUsbp5jsYzMDrc7Y0dZy6SEzaCwHW19n1JNJTHPU+ueOsEcj+L8J2rWMPYep6KPi6aJsbctY7XPIG1zjm49qvCjuycp9DPcKcEbbtm0k4TP2inaf1TPvHbIerZ95anFE1rQ1oDWgWDQAAANgAGwL2hdFrEgQhCABCEIAEIQgAQhCABCEIAEIQgD49oIsRcHaClnS+A6Oc63FmJ+58J1CO7m+SZ0LGrgZvNgyugN6edlQz3JRqu7A4ZE9ZIXJum3wkNqqeSE7Na2sw9jht7lpq8vaCLEAg7QVOVGLHVRoRxVxzRu4t7XZWyPr0JVq6psbbuIaBlc+nWVoWkMF0kp1gzin+9EdXy5vkqmm4N4eN155XzMHNjPJ/E65LuwWHTdR9Hdx+YrGfaOpKzSLi2kZqRA2fUSZNGeerlm7qFz06u1aXhDg+pqE8ZYzVG+eTMg/YbmGduZ6SU1wxNY0Na0NaBYNAAAG4ADYF7XRGCjoScmwQhCcwEIQgAQhCABCEIAEIQgAQhCABCEIAEIQgAQhCABCEIAEIQgAQhCABCEIAEIQgAQhCABCEIAEIQgD/2Q=="/>
          <p:cNvSpPr>
            <a:spLocks noChangeAspect="1" noChangeArrowheads="1"/>
          </p:cNvSpPr>
          <p:nvPr/>
        </p:nvSpPr>
        <p:spPr bwMode="auto">
          <a:xfrm>
            <a:off x="155575" y="-2011363"/>
            <a:ext cx="2771775" cy="4200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data:image/jpeg;base64,/9j/4AAQSkZJRgABAQAAAQABAAD/2wCEAAkGBxQTEhQUExQWFhUWFxcUFBUYGBgcHRgZGBQXGBUaHBcgHCggGBwlHBQUITEhJSosLi4uFx8zODMsNygtLisBCgoKDg0OGxAQGy4kHyQvLCwsLDIsLiwsLSwsLSwsLCwsLCwsLCwuLCwsLCwsLCwsLCwsLCwsLCwsLCwsLiwsLv/AABEIARQAtgMBIgACEQEDEQH/xAAcAAACAwEBAQEAAAAAAAAAAAAABgQFBwMCAQj/xABMEAABAwICBAsEBgcGBQUBAAABAAIDBBEGIQUSMUEHEyIyUWFxgZGhsUJSwdEUQ2JykuEVIzNTgtLwVGOissLxJDSDk5QWZHOE4hf/xAAZAQADAQEBAAAAAAAAAAAAAAAAAgMBBAX/xAAzEQACAQIEBAIKAwADAQAAAAAAAQIDEQQhMUESE1GRYYEUMkJxocHR4fDxIlKxIzNyBf/aAAwDAQACEQMRAD8A3FCEIAEIQgAQhCABCEIAEIQgAQhCABCEIAEIQgAQhCABCEIAEIQgAQhCABCEIAF5e4AEk2AFyTuA2r0qPHOt+jqzUvf6PLs28w3t3XQzYq7SIf8A68pDbUMkgNy0sjcQ6xsbHK461yGN2uvqU82XvjUv6owhA1tFTBoFuJYe8tBPmSrjVSRu8yk+BXSQuzYzn9mmYO2Rx8tQKvnxfXHYyBvc4+rk46oXywVbroQfF1+Bn9TiPSR2TMb90Q/EEqtn0lXk3NU7uma3yBAWolo6AvJYOgeCONdDOGX9jKvp9d/an/8Akj+dfP0jX/2p/wD5Df51qvFN90eARxTfdHgE/N8BOS37TMlm0xXNBJqpbDomDvIOJUduIq882apPe71un7GDrBjWtbndxyG7IeqV3vPSFGeJs7JIaOGe8mVzNN6T3SzDtkXdmkdJnbVOb/EfkujpOu6HSBoucuskBSeIk9LFFQitW+59jqK29310xAzIa5wv/iWs4eojFCNaWSVzrPJkeX2JaMmn3fmsgZVtebMvIeiNrpD/AIQVs2h6gyQRvLHxksF2PFnNNswRuKeEpv1gtBeqTEIQnAEIQgAQhCABCEIAy7GGhahkt/pczw8a3Oc2xvssHAW2bEq1Gg5CbmVxN/aMh87lafjYAuj+67cTvHglc3AtrDx+ZXkV604VXFPI7qWGpTgm1mRtF6bqqeIRgQua3JoNwbX9EVHCNPCf1tMx3RqP/wB1Kdrbrev+n4qv0rS67bFo8B8Csp4uaZapQUkzy3hd/wDZu7nt+Km0/CfrbaOUdes0jyJStDoVutm0eBV9RaPjA2edvkuiWOa2Rzehp7ss2cIrDtgcP4vmF3OPowC7iXWG0h7cvNRhQxHpPffyzXCs0HE9ubTbfkM89+XUEi/+g90jHgXtJ9j3NwqUzdsUh7C0/FcRwu0h+pn8B80i6Wo2sley2TTYKB9Fb0LrWIyvZEOQ9OIc8R8INPUNbxcUuu05awFrHb5gJYlxHO7msDfD4kqMYLf7ofs3JHVu72Q/K2uyPPW1L/rHDsy9FJ0bpGogzDYHnaHSwxyO/E5pI8V4jOe7wQ+/9BLzpLQORDc1/gtxnLVPkpqhjBIxgljdGA1rmXDXAtByIcRs2h3VnoqxPgXjJ0hI73aZwP8AFLFb/IVti6aUnKKbJzSTsgQhCoKCEIQAIQhAAhCEALlZhCNzi5skjL56tw5ouSTYOBIFyTYHel7FGhZKWAytkbJy42BhYWkmSRrByg/K2tfZuWiJcx/YUZc4gNZLTvcSbAAVMdzfqF1Cph6bu3HMrTnJNJPIx6sxpxEnF1FK9rhntGYOwg3zC7x4/pHZHjGfw3+Kesa4dgqaZokZrOaW6jgS0jPPMHMWvkVnz8EwD6s97nH4qEsNR6MdV6vX/CypsW0R+uA+8LfBXFJpmmdzZmH+IJSdhGD90PNfG4Sh3RN8FGWGp7NjrE1PAemzRu2Pa4dRaV7c1otszO7+skj/AKBDeaLdl1zmoXEEFziN4uVH0bpIf0qW8fj9iJpiRpnkc3ZrHr81XOqGj+gp0miB0eq5jRjRuHguxRVrHO6jvoQXVg6R4rjJpFo9pqszo5vQPBdmUDfd8kyhEXmSKB2l2e+1RpdMdGs7sBThFRD3fJWMVGOgeCbhgHFLqK2EsdVFBM+SGASCRrWSB7X3s0uI1XDm5uO0HdktYw7wwxVDmxvoqtkhubRxmYZbeaA8/hSuKbqHgm3g4ph9Ie73YyB3ub8j4qsJrRCtPVmjoQhVFBCEIAEIQgAQhCAKyv0vxZtxbjttfIG3WAVT1+mjKx0bo4ix4LXNebggixBBIV9XOzA1XHfcNuPFQHTxXLS5ocNrTtHaFKV/7WNXuM7p9MnR7DBVOLqYf8vMLvLAD+yfa7jYHku6AQdgXKbHmjf3x/7U38i0p1PG7c0+Co9LYbik2Mb3AJXG+uYykJYxvo85iR7uyKX+RdGYzozzW1DuyCT5Jt0Vh1rG6oL2joDnN8gbKw/Qo3SP7yD6gpXSvovj9jeJiDLiynOyCrPZTvVdU4kj3Ulaf/rn4laY7Qn2/FrfgAuT9Anpb4O/mS8qXT4hxmTy4gvso6rvjA/1KM/Th/sk/eGj4rUNKaDc2NzgG5Z3zOV8+Tb4pddQA84+AA/NCi90ZdiYdNv3Ukn4mheX6YmAJ+hv/G2/gBcp5ZQRj2Qe3P1XqWRjBmWjqy9E6QZiA7E0zASaNzQBc60lvLUuo44Qnf2cf9z/APCnYlxFTOY9jCXuIIyaQAbWzJ+Cz0RnoVFGO4WlsPdHjx0jwwtiiB9uR79UdurGT5LScCVNSZg6Op0XIw6okbHPI+QM1gSQzUFnWBtfJfn0QFevoq20EMqdR7H7WQvzvwJvqpq7i/plQyOKIzGPW1mvDZI26hY67QCHnMC43WX6ITJ3ElFxdmCEIWighCEACEIQALIOFtjY6nXeLMljbyyDq64u3V1tl7NabLRsV6cNHBxoj4wl7IwwG1y82GdjvtuWdy8LjnuMb6JoGYe10mtkASRq6gBOW9RquLXC2d+DpVo/80I3SvfNdO5ntNA/bHK9o6WSOb6FTXzVjB+rragdT5HP8NYmyf8ATGBo5Trxwimdt/4bVaDf3mE6h8En6Qw/XQ3vC6ZoORa2zrdJaLt8CoqlU9n4/c7IV8JUVqsbeOvxWZRS460lTuDTUOOVxdkRG079QHcpMHDDpFu0QvH2mOB8Q8KgxFcubrNe0gEFrmOBGeW63SqttC8i7Y5CDmDqGx7zkr04ykvVz8EcOIpUYSfDJW95pEHDfOOfSxn7shb6tKtafhui9ullH3XMd66qyRujJT9We8j5r6dDze6PH8l0rCVnpF/E45VKC9pGyTcMNFJG5pZO0uaRmxp7Njykyt4RR9XG7vsPn6JMOiZeheToyQbb+C14KtumLz6K3LmrxnVSbCGDqufXLyVRUV0r+fI8jovYfhGSk0uG55Oaxx8grqk4P5XftHNaPEpXhmtWkUjXhtG4qawG8L62QdvYCVoNLgaBvOLn+SuqbQ0EY5MTRbeRf1S8qHW5VYieySMuhp5Hc2N5/ht5lT6bQFRIQAwNJNuU4fAFP9ZpSmZzpG9jc/TYuuG3PrXEUUcbi05mSVjbdeoLvI6wLda3kLp3/EY8XPZ9l+y6wDwY1tBUtnNVC241JGMjc/WYXtc5oc62rfUHKtktZUXRnHcWPpHF8b7XFa2r1W1s1KS2tkRcnJ3YIQhBgIQhAAhCEAUGNtHyTUpEQ1nskjmDd7uLkDy0dZANkjacw/FWtFZTD9YLiWPIF2RDwR7Mgudu31YMXcI8dG50baeeWQXFyx0cdx/eOF3DraCOtZjScI0v011QY42NksJI2a1nW3uJJu77QA2bNqlUhfM7sJiEv4Xs87dHfWL8Hs9n3Wg6Px7TlrWzB8bxk4FpNiMjsvvCtIsW0bjYTNHbcKh05oCLSMQqKUgSkZgmwcfdft1XDp/IrPhoCrvbUA7XfkljUnF5q67Ha8Ng5RvxOEt087PsbBWU9LUjnRuvvuEUOG6drNXimEdNh6rI48O1QzDmt7L+t1KhpK6M8moc3st8QV0QqwvezXZ/Q4q9OEVaFRS8mvqafUYSpXexbsJ9Cq2bg/gPNc4doHwsUrR4k0hDtkD/ALzVIi4Sp2mz4Wu7PlkuyFeS9Wp/v6PLlTi9YkUYcjaeUXOsemw8lJjooo8wxreuw9SlmuxBO8nU5IJNsgDb+utVckb3m8jye0/NZUqcXrzv+eNkZGNvUhb88xyqdOU8fOkB6m5+mSpqrGseyONzu38r+qqohCza+O/W4fNS4tK0zdsjO7P0C53VgtF3f6LxpVHrfy/GQ58R1cnMYWjqafjdQJKCtm5wkd2n801NxfSN9u/Y0/kvv/8AQqYZBsjjus1uf+JSdWT0fbI6oR4fYXn92K8WD6p31fiVPpMEVQcHNIY4G4cHEEHpBGYTFHi97rcXTPz2azg3ytcK4wy+ur45H07KdgjldA7jZJL67A0nmsNxZ4zUbJ9To51RLWK7fcd+D2CsbTg1dRx17hgLeU3Vc4ZyX5d7A5i/WU1KmwrR1MMOpUuhc4E6piDgADmQdY5m5O4K5VlocFR3k/kCEIWiAhCEACEIQBA0hGCRcXyVXUaIgfzomO7Wg/BeNKYniZK5j4qluqbcZ9HmLD1h4abjr2KPFiyhcbCqhB3hztQjtDrEIsZxLqQqzQzqZwmomjcJKe4DZGjZa+THDp/oqukNJ1jMzSAdsrT6BaTDVxP5kkbvuvafQqPW6PDxmFN0+h1rEtpKSTtu73t3MYr8X1LcuJa3tufkqqTFtS73R2N/NahpXDTXXyVIMGNLr2Rwox15bJdl8xNon11S7VY/b9gAeQVjU8HelD9bGex7h5aoWnaB0K2IZBMLWoSElVm9X8Ev8R+eqrg70oPZ1uyRvxKq5sD6RbtppO7VPoSv00WrwWJhLy6s/LUuG6pvOp5h2xyepbZRXaNkBsWOucg21yewbV+sgAqDFJH6sWHtH0COKwri3uYhojA0sljKRE07trz3bG9/gnbROHKeFvIZythe7N3ju7BZW+oB2qDpLSsVMzWleG9A3nsbtKW7ZtkjiaLVuRt3Js4D2EUlWT7VdOR1gRxC/iD4LHNMYvmmu2AcVH7x55+De6/at/4Nq+lloo/ojBG1uUkV7uZJblazjm4nbrHbe6ZRazFc03ZDShCEwAhCEACEIQAIQhAAsdxvRxnSE7jG0u5OZaD9UxaDjTFsWjoRJI17y8lsbGja61837GDrPcCscqcQzVkolLY2vl1rgXsNU6rADfPktF+nq2LrwdSFOblPS3zRx46nOdNKPX5M8SaNhP1TR1gW9FzdTFoPFyzR/dlePirePD87sy8Dsaugws/2pXeAXVPG4Zq1r+RwxwWJWjt5i6NK1rMmVs5H2zr/AOa6lU2KtIt+ujf96Jo/y2Vx/wClGb5XeIC8uw5AOdMf+4B8V5vHTezOpQxMfbXf7Hqjx9Xt50FO8dRe0+pCsoeEqUftKE26WTA+Rb8VTSaFpBtm8ZfzUWTRVFvlb+MlF4/1YylVWs4jczhOp/rIKlnWGBw8Q5SYeEzRpyM5Yeh0b7jtsCs9lotHDbI3/GfgoUsejh7TfBK14MvCr1kn+e82GDGFA7ZVw/xODf8ANZVGMdOUwayT6REWDWvqvDug2AaSSshqXUY2Ov3D5qN9MpRsBPcPml4Siql1pnHT33bSt1G/vHi57m7B337Et8UXuL5HOkedrnaxUxum4QcmnyU+HFsbfYPn8lqy2EneW77ECOjJ2Nd+F3yXcMliHJkmhL+SHNL2XOdhcEX35Kxbjpo2Rnx/IKTW6RlqGRlzQ0A64G/mkZ7dzitdRrWxJUM7ri7GjcBFbM+lqWTSvldHPYOe5ziAYmEgFxva4Jt1npWmrMuAhv8Aw9Y7caot/DDF/MtNSrQ7HqCEIWmAhCEACEIQBC0zAHwSNcLgtzHn8FndZhKJxa6xBbe1jbb2LRNMRSuhe2AxiQ2AMgcW2uNbmkG+rex3Gxz2JXdo3SI+rpHDqnlafAwEea5a0anEpUy1PgceGYg6a0VLGORLJbdyikqvmqWnnuK0PGOmpqRzWVNLm9usDHK1wte29rTdJM+JISc4ZvBh/wBSSNfELJt9/udCwVKS4lBW/wDP2KZkszjm5ysKbRMj9pd4u+Cm0+nKTeJG9sZ+F1dUOIqL95btY8f6Uk61Xx+JqwlNeyuyIdLgprxyi/xcfUr1LweM98juHyTJS4mof7REO029VYxaapXc2ohP/UZ81B1aviNyoLRIRH8HXRIfAfJR38Hp3PHh+a0xlVE7myNPY8H0K96nWs9JqLc3lR6GVP4O5Nz2+B+ajycHs42Oae4/Ja46P+slzLOxb6VU6hyYdDIH4DqB7nif5VHfg2pbuYex35LY3MUeZmWzzR6ZUQKhBmVaH0CQ4vlHN5rek9JXrEOk+LbqM55GXUOlWuma4RAgC7iS1rRtJvsSk/RlQ5xc5jiTmSuyL4v5SIqOdkfp/g+gpWUFOKMh0JaDrWAc5+x7n29vWBv0WtuTGsD4F5q6CpMbIXPp3lpnbdoEdzqiUXO0bwMyB1C2+Lpi7o56kOB2uCEITEwQhCABCEIAFX4g0s2kppqh4JbEwv1RtcRzWjrJsO9WCSeFmqZ9B4svbrOnpRqXFyPpMZOXRksbsakJOn21ukprVUDacMZeBrCXlwJGvd5yJF27ANqphg1w2td/XctX0rouOcNEgdyTduq97CLixzaQdiSsQYSaLmMyD/qSO9XFccs3c9KliXGmoKTVunv96KAYN+yfEry/CAG8Dtd8yuUOFTI7Vde3Tc/NXcnBTC9o1Z5Gu68x8D5osgliZf3l+eYvy4XjHOmjb2yNHxUCfDdNvnhP/UYfirSv4Iqgfs5WP6jrNPxS1X4Ar4r3gc4dLbOHkb+Sol0ZGdZS1u/P9nmp0PA3ZLF3OCgFsbObNb7rnD0UKp0XLGbPjc09DmlvqApuicLzz2IZqs992Q7t7u7JUtZZs53JbL4/Y9xaZezZUzd0knzU6LEtTa7J6gjp5w82lWNLhWGLN36x3Sdnc353UipgHYpS4HtcaLf4ytZiqtH1svfHEfVilx4rrTuv2xt+DwuHE57Fwn0rFDlz3+634nYPVLy4P2V2H5slu+52pWSulMz4XPfnq81rW3zNgXnpQcS8otbGCW7bPBHiAQe5VFTXyz5Pdqs/dsyH8R2uX2JgAsBZM7LIW71sO+B8dupqppkAZA8as3Odlta4Brb6wPdZx6iNr0TimjqTaCpie73NYB34DZ3kvy+ukNI55s1pd2BNGdshZK+Z+tELAMO/pGIt1auWJlwLF3GAC+do33b3LeqZjmsaHu13AAOfYDWNszqjIX6FaLuSaOqEITGAhCEALHCTK9ujp3Ruc1zTEbtNjq8dHr59Gre/VdJ+IMM/SaImA/rHxsljBIzeNWRo1tguQBc9K1GtpWyxvjeLse0scOkEWKSMRVn6MbEHNc+mOrEJMrxkCzWutuIGRtuN7b5ygm7tXHUrLUijGVOyzanjKd9gHCWKRrdawuBJYsIvvvZTotIwTj9VLHJ91zT6FRv0xS1cZY2RueRa7IjtBS7V8HsL8w3VO0FuXmEvLTyQcT1GllPY7FOjekRmD6qK5hrKgfZLg8DsY8Eei8fpDScJsXQSjokY6Jx7CDqk+KlOPDqOnc0MSLyJjrWSNHjGZn7eilH2onNkHbbIhSoMe0jjqukdG7olje3xJGqPFYndZZg1bUYMRPbxJDmg6xDRcA7Tn5ApTqXK6qtJRzxERSxv2Eaj2nYb7j2pT03peGnylfd52Rt5Tz/CNnfZLZ6GnOZt9io9LaUhhyc7WfuY3M9+4d6iVldV1OTWmCM7hzyOt27uXzR2G+hpJ32zPeVt0vE2zKSsrJpv7tnut2ntd/suMVARsC0Clwq72gG9uZ8B81Pj0FCzbyj4DyTrmS2sjHKETPKfR73GzWkq8osLyu51mjr2+CcGtDRyQGjuA8VV1+I6eLJz9Z3usz81RUluTdRvQ+0WGoW867z17PBXQEcTb8lje4BIVdjSU5QsDB7zsyrzg5x1BBLauia/WN21RbrPiJ3EG/I625jr3WVKVskS5ivmxqpKKon/AOXge4fvH/q4+3Wdm4fdBWr0uvqN4wND7DXDSS3WtnYkAkX6UUtSyRjXxua9jhdrmkEEdIIyK6rEhgQhC0AQhfCgBC05wmxwm0dPI87nPIY09BG0kdwWfYmx/VVcb4n8U2J21jWXuAQRdzic7gZiy0zRVPDPTMieGSajQ17TYlp333tKVtP8GwN3Uz7f3b/g75+KheeqYSWxnHGazdYZPZbW6bbA4HyPcd6tdEYtqYLBsms33X5+fzuq6t0dNSyfrGFpG4jIjYe0EEhR6mECzm812zqO9p6xfwIO9etQdPEw/ms0eVV5lCX8WaforhEhdYTsMZ94Zt8fnZNNPLBUN5DmvB7M/msFY9d6epdGdZjiw9LTbxGw96yeBa9R+T+v7KU8ftNea+n6NmqsOt9glnUNn4Tl4KorNDvtZzGyDsH+U/NKmjOEeaGwlcyRvWQD8vCycdCcIVFUkNLgx/um39HuuvMr4aK/7I28fuvmenRxHEv4O/h+fIVtIYdpjtpwHHYGgtPlbx2L1ozDEcZJZE1hOZc7luz9PFaNUsicxzg5pABN7jLLLsShX4hp4uc8E9Dc/wAlGNGKWcm17yrqPZWPsWh2Dncrt2eAyUwMa0ZAADuASXpHHRNxE1rftPI9PySxpDS0kx/W1It0NvbyuuiFPaKIyn1Y+aVxLBFk6QE+63lFK9djJxyhjDftPzPgl6KODc97j0Nb+YXdoiH1UjvvZfArpjTivWv/AIc8pyfq/U4V2kJpf2krj1XsPBRWQX5oJ7BdXDKwN5tMwfeJPoQvsunpW/uYx1NH+q6qpwj6qS8/oTcJS1bKyPRkrtjHeHzUuHDNQ76sjtXGbE8mzjpD9yzB4/kvmhq6Gadra2eeKA7XsHGEHK1wdg25gE7Mt4V1/d2+oyos1Dgfo6iCo4s1cbGHWc6jPKMg1c3szAYQSL2zttGxbQlPCWGNFtbFUUUUbxmY5w5zzfNrjrEmx5wPemxRnLidy8VZWBCEJBgQhCAM+x5oN0U30+LjNUACpEZIe1o2TM6dUDlNIsQL9JXmkxHJGwPktPARrCojAB1feczYesjwTLpzFtLTXa9+u8ZcWzlO7Dub3kLKdCYlZTVTwWcXRTPLmsvrCBztpvbJhN7jYL5bM5tWd0VS4lbf/TS2S01ZH7EzN4Odu7a0+Cz3G2FYqUCVuuKVxDZgLF0RvyHtJHXbPs3gjnjLDklG76bQvcyM8p7WHJl94/uz5dmz7h/hR2MrGdXGNA827PC3YqU6zpyuxauF44XWa/NjO6gxA2Ekr+sC1/MFRi6LdHI7tJHwW5UOi6Spk45pZM3MWNjq3Gy20dV8woOneDaN93UztQ+465Hc7aO+/atnXm1ln5v7EFQUf0Ys5nuwgdp/NeDA/oYO6/qE41GFqlkhjMRuNpNg0X2cq9j3XVhS4M3yyAfZYL/4j8lz8+b2S/PEdUxD+lVbWFgmfqHcD6bx3KNSaEqZzyI3v+1nb8RyWuU+g6aLMRgkb38o+eQ7goukcUU8VxxjcsrNzt1ZbO9EZSQ9uomUeAZNs0jWDoHKPll5q6pcL0sfsmQ9Ljl4Db3qt0hji/7KO/W8/wCkfNL9Zp2okvrSEDobkPLb33TXb1YyhfRDjXTQRCxLGfZFr/hGaW67EEeYjaXdZyHxPoqWKje/mse7saT6BWVNhapfsiI6zYfmtyQ/Le7K2o0pK/fqjoaLee1Qy0nM5lOtLwfzu5zmt7Ln5K4peDmP25HHqFh8D6reIzggtzMhGvYjWxUuBqVu2PW7S4+RNvJWtPoWCPmxsb2AD0CLsLwWhmODNMaQopA6kEhDiNaMsc6OTdym7L7rgg9a/TGGdIzTwNfUU7qaS5Do3EHZblAj2T12OR7TmTtO0dO9rpJYxqOa9zQQXWDgTZt7k2BWs6Nr454mTQvD43jWY4bCPhvFjsstiLN32JKEITEwVTiyvMFHUStyc2N2oftHks8yFbJfx4y9BP8AZDHnsZI17vJpWS0Zq1FI4PY5jeUdaw1ic7u3npCptI4HfYhpDh0fkfmtABQSuFSaOiwkYQ0lJSEUdYDxL+RBI8ZNJ+qcTlqnd0bNlrLHCNgo0rjNCCYHHMfuyfZP2eg93bqukaFk8bopGhzHCxB8iOgjpVXoSsLXHR9ZyyWkQSOzE8YFi13940bekZ9avCfFkykZuL4l5r5mGaO0hLA8Phe5jh0E+HZ1LSMN8KexlWzq41vxbs8PBV0mCoWuJJkIJJDb2sL5C4zPeukWhIGnKJmW8i58TdCvsFWdKWxaabxbCHu1C6S+bdVpuQdm2yWq3EtW/KKAtHS7b52A81cT1MMQ5TmM7S0Ki0hienGQff7oJ87W81qizmzKaro6yb9rJl0F2X4QNXyXiHCvvSX7B87ru7E7PZie7ts3zzXJ2IpzzImN7bk+o9E9gTaLKmwzCNoLu0n4K8oNCQtzEbB12Hqkx1bVv2zavU0AeYF19ptCyzmxfJJ0lzjYdpOz1Q11N4m9zQXV1LDz5Ym9Ws2/htUaTGlG3mF8h+wx3qQAqWmwxFEMwHu6TsHYD6lfZoLblLjWw3CtydNjs/V0rz99zWfNQpcY1bsmMhjHXrOPwCrKt4aCSQB0lScMYbrNIu/4VmpDezqmQEMFtuqNr3dQ77Jk5PQVtI51um6j62reNbJscTGhxJ2AWzTLhXgtqqwtlrpJYYDmI3vLpnjrByiv1gnqG1aTgzg8paCzwDNUe1USZu69QbIx2Z9JKb1VR6iub2KLRuDaCC3FUkAIyDjG1zvxuBd5q8a0AWAsOgL6hMJcEIQgAXOpgbIxzHi7XtLXA7w4WI8CuiEAKEmHKmEDiJhI0CwZLkbDYA8bT22USXSj4sqmGSL7VtZn423T0vhF9qi6MXoOqjFKlrWSC7HtcOog/wCyi6c0W2oj1TdrgQ6ORvOY8c1wParyvwnTSnW1OLf78R1CPDLyVRPh6si/YzNmb7kos7ucNp6ypOjJaFI1FcSKzRGkXD9ZUws/+OPWJ73AWPYluuw++/62aZ/VrWHgFolbpZ0WVVBJF9q2sw9jhtUKR0UwvG9rhvsdnaN3ekcprUqpJmexaAjvZrGntz9Uy0eBYnsF+S7sFvmrOn0WA69kz0kdgErm9mDz1M/qcAyMzaNYfZN/I2KpqjQ5jNnNN9gbY3J3ZWutjkNhfoSzU1LpDrON+jqG5aqskTcEKlBhz2pch7gP+Z3wHirkNDWhrQGgbABYLrK9U+ltNRxc48o7GjNx6LD5oblN5m2UTtO9UUlS6aQQUsbp5jsYzMDrc7Y0dZy6SEzaCwHW19n1JNJTHPU+ueOsEcj+L8J2rWMPYep6KPi6aJsbctY7XPIG1zjm49qvCjuycp9DPcKcEbbtm0k4TP2inaf1TPvHbIerZ95anFE1rQ1oDWgWDQAAANgAGwL2hdFrEgQhCABCEIAEIQgAQhCABCEIAEIQgD49oIsRcHaClnS+A6Oc63FmJ+58J1CO7m+SZ0LGrgZvNgyugN6edlQz3JRqu7A4ZE9ZIXJum3wkNqqeSE7Na2sw9jht7lpq8vaCLEAg7QVOVGLHVRoRxVxzRu4t7XZWyPr0JVq6psbbuIaBlc+nWVoWkMF0kp1gzin+9EdXy5vkqmm4N4eN155XzMHNjPJ/E65LuwWHTdR9Hdx+YrGfaOpKzSLi2kZqRA2fUSZNGeerlm7qFz06u1aXhDg+pqE8ZYzVG+eTMg/YbmGduZ6SU1wxNY0Na0NaBYNAAAG4ADYF7XRGCjoScmwQhCcwEIQgAQhCABCEIAEIQgAQhCABCEIAEIQgAQhCABCEIAEIQgAQhCABCEIAEIQgAQhCABCEIAEIQgD/2Q=="/>
          <p:cNvSpPr>
            <a:spLocks noChangeAspect="1" noChangeArrowheads="1"/>
          </p:cNvSpPr>
          <p:nvPr/>
        </p:nvSpPr>
        <p:spPr bwMode="auto">
          <a:xfrm>
            <a:off x="155575" y="-2011363"/>
            <a:ext cx="2771775" cy="4200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1038</Words>
  <Application>Microsoft Office PowerPoint</Application>
  <PresentationFormat>On-screen Show (4:3)</PresentationFormat>
  <Paragraphs>156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Cardio-Metabolic Syndrome Guidelines on Education, Detection and Early Treatment  Heval Mohamed Kelli, PGY-2 Emory Internal Medicine Residency </vt:lpstr>
      <vt:lpstr>Definition-Prevalence-Risk</vt:lpstr>
      <vt:lpstr>Metabolic  Syndrome</vt:lpstr>
      <vt:lpstr>Obesity</vt:lpstr>
      <vt:lpstr>Hypertension</vt:lpstr>
      <vt:lpstr>Impaired Fasting Glucose</vt:lpstr>
      <vt:lpstr>High Cholesterol</vt:lpstr>
      <vt:lpstr>Summary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kwmorgan</dc:creator>
  <cp:lastModifiedBy>kwmorgan</cp:lastModifiedBy>
  <cp:revision>81</cp:revision>
  <dcterms:created xsi:type="dcterms:W3CDTF">2006-08-16T00:00:00Z</dcterms:created>
  <dcterms:modified xsi:type="dcterms:W3CDTF">2014-02-27T12:08:42Z</dcterms:modified>
</cp:coreProperties>
</file>