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7" r:id="rId3"/>
  </p:sldMasterIdLst>
  <p:notesMasterIdLst>
    <p:notesMasterId r:id="rId65"/>
  </p:notesMasterIdLst>
  <p:sldIdLst>
    <p:sldId id="284" r:id="rId4"/>
    <p:sldId id="331" r:id="rId5"/>
    <p:sldId id="332" r:id="rId6"/>
    <p:sldId id="333" r:id="rId7"/>
    <p:sldId id="334" r:id="rId8"/>
    <p:sldId id="336" r:id="rId9"/>
    <p:sldId id="338" r:id="rId10"/>
    <p:sldId id="337" r:id="rId11"/>
    <p:sldId id="285" r:id="rId12"/>
    <p:sldId id="282" r:id="rId13"/>
    <p:sldId id="339" r:id="rId14"/>
    <p:sldId id="288" r:id="rId15"/>
    <p:sldId id="286" r:id="rId16"/>
    <p:sldId id="289" r:id="rId17"/>
    <p:sldId id="290" r:id="rId18"/>
    <p:sldId id="291" r:id="rId19"/>
    <p:sldId id="308" r:id="rId20"/>
    <p:sldId id="312" r:id="rId21"/>
    <p:sldId id="313" r:id="rId22"/>
    <p:sldId id="314" r:id="rId23"/>
    <p:sldId id="322" r:id="rId24"/>
    <p:sldId id="316" r:id="rId25"/>
    <p:sldId id="317" r:id="rId26"/>
    <p:sldId id="318" r:id="rId27"/>
    <p:sldId id="319" r:id="rId28"/>
    <p:sldId id="320" r:id="rId29"/>
    <p:sldId id="358" r:id="rId30"/>
    <p:sldId id="369" r:id="rId31"/>
    <p:sldId id="370" r:id="rId32"/>
    <p:sldId id="359" r:id="rId33"/>
    <p:sldId id="363" r:id="rId34"/>
    <p:sldId id="360" r:id="rId35"/>
    <p:sldId id="361" r:id="rId36"/>
    <p:sldId id="362" r:id="rId37"/>
    <p:sldId id="365" r:id="rId38"/>
    <p:sldId id="366" r:id="rId39"/>
    <p:sldId id="367" r:id="rId40"/>
    <p:sldId id="371" r:id="rId41"/>
    <p:sldId id="368" r:id="rId42"/>
    <p:sldId id="392" r:id="rId43"/>
    <p:sldId id="372" r:id="rId44"/>
    <p:sldId id="373" r:id="rId45"/>
    <p:sldId id="374" r:id="rId46"/>
    <p:sldId id="375" r:id="rId47"/>
    <p:sldId id="376" r:id="rId48"/>
    <p:sldId id="393" r:id="rId49"/>
    <p:sldId id="384" r:id="rId50"/>
    <p:sldId id="385" r:id="rId51"/>
    <p:sldId id="386" r:id="rId52"/>
    <p:sldId id="394" r:id="rId53"/>
    <p:sldId id="382" r:id="rId54"/>
    <p:sldId id="380" r:id="rId55"/>
    <p:sldId id="395" r:id="rId56"/>
    <p:sldId id="379" r:id="rId57"/>
    <p:sldId id="396" r:id="rId58"/>
    <p:sldId id="388" r:id="rId59"/>
    <p:sldId id="387" r:id="rId60"/>
    <p:sldId id="389" r:id="rId61"/>
    <p:sldId id="377" r:id="rId62"/>
    <p:sldId id="390" r:id="rId63"/>
    <p:sldId id="391" r:id="rId6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>
        <p:scale>
          <a:sx n="77" d="100"/>
          <a:sy n="77" d="100"/>
        </p:scale>
        <p:origin x="264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patel\Box%20Sync\VON%20-%20iNICQ%20Choosing%20Antibiotics%20Wisely\VON%20iNICQ%202018\pchart%20-%203-12-18%20-%20EUHM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4309577494718"/>
          <c:y val="7.2224146981627282E-2"/>
          <c:w val="0.85348565681513988"/>
          <c:h val="0.7055767297704808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 w="19050">
                <a:solidFill>
                  <a:srgbClr val="000080"/>
                </a:solidFill>
                <a:prstDash val="solid"/>
              </a:ln>
            </c:spPr>
          </c:marker>
          <c:dPt>
            <c:idx val="2"/>
            <c:marker>
              <c:symbol val="diamond"/>
              <c:size val="6"/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F71-4479-925C-CE61BE1AFDD0}"/>
              </c:ext>
            </c:extLst>
          </c:dPt>
          <c:dPt>
            <c:idx val="37"/>
            <c:marker>
              <c:spPr>
                <a:solidFill>
                  <a:srgbClr val="FF0000"/>
                </a:solidFill>
                <a:ln w="19050"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159-4F1A-9F18-1F8B991C44C1}"/>
              </c:ext>
            </c:extLst>
          </c:dPt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Chart'!$D$2:$D$44</c:f>
              <c:numCache>
                <c:formatCode>0.00</c:formatCode>
                <c:ptCount val="43"/>
                <c:pt idx="0">
                  <c:v>0.43333333333333335</c:v>
                </c:pt>
                <c:pt idx="1">
                  <c:v>0.63636363636363635</c:v>
                </c:pt>
                <c:pt idx="2">
                  <c:v>0.72727272727272729</c:v>
                </c:pt>
                <c:pt idx="3">
                  <c:v>0.37931034482758619</c:v>
                </c:pt>
                <c:pt idx="4">
                  <c:v>0.41666666666666669</c:v>
                </c:pt>
                <c:pt idx="5">
                  <c:v>0.5</c:v>
                </c:pt>
                <c:pt idx="6">
                  <c:v>0.41176470588235292</c:v>
                </c:pt>
                <c:pt idx="7">
                  <c:v>0.38235294117647056</c:v>
                </c:pt>
                <c:pt idx="8">
                  <c:v>0.25</c:v>
                </c:pt>
                <c:pt idx="9">
                  <c:v>0.39393939393939392</c:v>
                </c:pt>
                <c:pt idx="10">
                  <c:v>0.5</c:v>
                </c:pt>
                <c:pt idx="11">
                  <c:v>0.41666666666666669</c:v>
                </c:pt>
                <c:pt idx="12">
                  <c:v>0.41666666666666669</c:v>
                </c:pt>
                <c:pt idx="13">
                  <c:v>0.22727272727272727</c:v>
                </c:pt>
                <c:pt idx="14">
                  <c:v>0.30434782608695654</c:v>
                </c:pt>
                <c:pt idx="15">
                  <c:v>0.36842105263157893</c:v>
                </c:pt>
                <c:pt idx="16">
                  <c:v>0.60869565217391308</c:v>
                </c:pt>
                <c:pt idx="17">
                  <c:v>0.52173913043478259</c:v>
                </c:pt>
                <c:pt idx="18">
                  <c:v>0.17391304347826086</c:v>
                </c:pt>
                <c:pt idx="19">
                  <c:v>0.36363636363636365</c:v>
                </c:pt>
                <c:pt idx="20">
                  <c:v>0.45454545454545453</c:v>
                </c:pt>
                <c:pt idx="21">
                  <c:v>0.40909090909090912</c:v>
                </c:pt>
                <c:pt idx="22">
                  <c:v>0.5</c:v>
                </c:pt>
                <c:pt idx="23">
                  <c:v>0.21052631578947367</c:v>
                </c:pt>
                <c:pt idx="24">
                  <c:v>0.42857142857142855</c:v>
                </c:pt>
                <c:pt idx="25">
                  <c:v>0.41176470588235292</c:v>
                </c:pt>
                <c:pt idx="26">
                  <c:v>0.25</c:v>
                </c:pt>
                <c:pt idx="27">
                  <c:v>0.37931034482758619</c:v>
                </c:pt>
                <c:pt idx="28">
                  <c:v>0.15</c:v>
                </c:pt>
                <c:pt idx="29">
                  <c:v>0.22916666666666666</c:v>
                </c:pt>
                <c:pt idx="30">
                  <c:v>0.37037037037037035</c:v>
                </c:pt>
                <c:pt idx="31">
                  <c:v>0.25</c:v>
                </c:pt>
                <c:pt idx="32">
                  <c:v>0.35897435897435898</c:v>
                </c:pt>
                <c:pt idx="33">
                  <c:v>0.375</c:v>
                </c:pt>
                <c:pt idx="34">
                  <c:v>0.21428571428571427</c:v>
                </c:pt>
                <c:pt idx="35">
                  <c:v>0.14285714285714285</c:v>
                </c:pt>
                <c:pt idx="36">
                  <c:v>0.25</c:v>
                </c:pt>
                <c:pt idx="37">
                  <c:v>0.58333333333333337</c:v>
                </c:pt>
                <c:pt idx="38">
                  <c:v>0.14705882352941177</c:v>
                </c:pt>
                <c:pt idx="39">
                  <c:v>0.35483870967741937</c:v>
                </c:pt>
                <c:pt idx="40">
                  <c:v>0.32258064516129031</c:v>
                </c:pt>
                <c:pt idx="41">
                  <c:v>0.28205128205128205</c:v>
                </c:pt>
                <c:pt idx="42">
                  <c:v>0.34210526315789475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71-4479-925C-CE61BE1AFDD0}"/>
            </c:ext>
          </c:extLst>
        </c:ser>
        <c:ser>
          <c:idx val="1"/>
          <c:order val="1"/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2"/>
            <c:marker>
              <c:symbol val="square"/>
              <c:size val="7"/>
              <c:spPr>
                <a:solidFill>
                  <a:srgbClr val="00008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88F-4DBF-8E76-10B2FC840D52}"/>
              </c:ext>
            </c:extLst>
          </c:dPt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Chart'!$E$2:$E$44</c:f>
              <c:numCache>
                <c:formatCode>0.00</c:formatCode>
                <c:ptCount val="43"/>
                <c:pt idx="0">
                  <c:v>0.68292841110877234</c:v>
                </c:pt>
                <c:pt idx="1">
                  <c:v>0.8586267358084787</c:v>
                </c:pt>
                <c:pt idx="2">
                  <c:v>0.72817104310628378</c:v>
                </c:pt>
                <c:pt idx="3">
                  <c:v>0.68753909160104498</c:v>
                </c:pt>
                <c:pt idx="4">
                  <c:v>0.65942924148373938</c:v>
                </c:pt>
                <c:pt idx="5">
                  <c:v>0.72817104310628378</c:v>
                </c:pt>
                <c:pt idx="6">
                  <c:v>0.6665671283331096</c:v>
                </c:pt>
                <c:pt idx="7">
                  <c:v>0.6665671283331096</c:v>
                </c:pt>
                <c:pt idx="8">
                  <c:v>0.71476279998608316</c:v>
                </c:pt>
                <c:pt idx="9">
                  <c:v>0.67037702614763084</c:v>
                </c:pt>
                <c:pt idx="10">
                  <c:v>0.6923946181304802</c:v>
                </c:pt>
                <c:pt idx="11">
                  <c:v>0.65942924148373938</c:v>
                </c:pt>
                <c:pt idx="12">
                  <c:v>0.71476279998608316</c:v>
                </c:pt>
                <c:pt idx="13">
                  <c:v>0.72817104310628378</c:v>
                </c:pt>
                <c:pt idx="14">
                  <c:v>0.7212482658044459</c:v>
                </c:pt>
                <c:pt idx="15">
                  <c:v>0.75212446054512105</c:v>
                </c:pt>
                <c:pt idx="16">
                  <c:v>0.7212482658044459</c:v>
                </c:pt>
                <c:pt idx="17">
                  <c:v>0.7212482658044459</c:v>
                </c:pt>
                <c:pt idx="18">
                  <c:v>0.7212482658044459</c:v>
                </c:pt>
                <c:pt idx="19">
                  <c:v>0.72817104310628378</c:v>
                </c:pt>
                <c:pt idx="20">
                  <c:v>0.72817104310628378</c:v>
                </c:pt>
                <c:pt idx="21">
                  <c:v>0.72817104310628378</c:v>
                </c:pt>
                <c:pt idx="22">
                  <c:v>0.71476279998608316</c:v>
                </c:pt>
                <c:pt idx="23">
                  <c:v>0.75212446054512105</c:v>
                </c:pt>
                <c:pt idx="24">
                  <c:v>0.61702238995724068</c:v>
                </c:pt>
                <c:pt idx="25">
                  <c:v>0.55200904470025625</c:v>
                </c:pt>
                <c:pt idx="26">
                  <c:v>0.62452145065738862</c:v>
                </c:pt>
                <c:pt idx="27">
                  <c:v>0.57176486950792493</c:v>
                </c:pt>
                <c:pt idx="28">
                  <c:v>0.62452145065738862</c:v>
                </c:pt>
                <c:pt idx="29">
                  <c:v>0.5142124929929609</c:v>
                </c:pt>
                <c:pt idx="30">
                  <c:v>0.58116460252942725</c:v>
                </c:pt>
                <c:pt idx="31">
                  <c:v>0.55935392273446705</c:v>
                </c:pt>
                <c:pt idx="32">
                  <c:v>0.53618625416898746</c:v>
                </c:pt>
                <c:pt idx="33">
                  <c:v>0.55935392273446705</c:v>
                </c:pt>
                <c:pt idx="34">
                  <c:v>0.57633883000170349</c:v>
                </c:pt>
                <c:pt idx="35">
                  <c:v>0.61702238995724068</c:v>
                </c:pt>
                <c:pt idx="36">
                  <c:v>0.59740990839144126</c:v>
                </c:pt>
                <c:pt idx="37">
                  <c:v>0.54528507516571478</c:v>
                </c:pt>
                <c:pt idx="38">
                  <c:v>0.55200904470025625</c:v>
                </c:pt>
                <c:pt idx="39">
                  <c:v>0.56329013680217899</c:v>
                </c:pt>
                <c:pt idx="40">
                  <c:v>0.56329013680217899</c:v>
                </c:pt>
                <c:pt idx="41">
                  <c:v>0.53618625416898746</c:v>
                </c:pt>
                <c:pt idx="42">
                  <c:v>0.539099189433906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71-4479-925C-CE61BE1AFDD0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Chart'!$F$2:$F$44</c:f>
              <c:numCache>
                <c:formatCode>0.00</c:formatCode>
                <c:ptCount val="43"/>
                <c:pt idx="0">
                  <c:v>0.5930266542378041</c:v>
                </c:pt>
                <c:pt idx="1">
                  <c:v>0.71015887070427508</c:v>
                </c:pt>
                <c:pt idx="2">
                  <c:v>0.62318840890281169</c:v>
                </c:pt>
                <c:pt idx="3">
                  <c:v>0.5961004412326526</c:v>
                </c:pt>
                <c:pt idx="4">
                  <c:v>0.5773605411544489</c:v>
                </c:pt>
                <c:pt idx="5">
                  <c:v>0.62318840890281169</c:v>
                </c:pt>
                <c:pt idx="6">
                  <c:v>0.58211913238736224</c:v>
                </c:pt>
                <c:pt idx="7">
                  <c:v>0.58211913238736224</c:v>
                </c:pt>
                <c:pt idx="8">
                  <c:v>0.61424958015601139</c:v>
                </c:pt>
                <c:pt idx="9">
                  <c:v>0.58465906426370984</c:v>
                </c:pt>
                <c:pt idx="10">
                  <c:v>0.59933745891894274</c:v>
                </c:pt>
                <c:pt idx="11">
                  <c:v>0.5773605411544489</c:v>
                </c:pt>
                <c:pt idx="12">
                  <c:v>0.61424958015601139</c:v>
                </c:pt>
                <c:pt idx="13">
                  <c:v>0.62318840890281169</c:v>
                </c:pt>
                <c:pt idx="14">
                  <c:v>0.61857322403491988</c:v>
                </c:pt>
                <c:pt idx="15">
                  <c:v>0.63915735386203665</c:v>
                </c:pt>
                <c:pt idx="16">
                  <c:v>0.61857322403491988</c:v>
                </c:pt>
                <c:pt idx="17">
                  <c:v>0.61857322403491988</c:v>
                </c:pt>
                <c:pt idx="18">
                  <c:v>0.61857322403491988</c:v>
                </c:pt>
                <c:pt idx="19">
                  <c:v>0.62318840890281169</c:v>
                </c:pt>
                <c:pt idx="20">
                  <c:v>0.62318840890281169</c:v>
                </c:pt>
                <c:pt idx="21">
                  <c:v>0.62318840890281169</c:v>
                </c:pt>
                <c:pt idx="22">
                  <c:v>0.61424958015601139</c:v>
                </c:pt>
                <c:pt idx="23">
                  <c:v>0.63915735386203665</c:v>
                </c:pt>
                <c:pt idx="24">
                  <c:v>0.5158003147660144</c:v>
                </c:pt>
                <c:pt idx="25">
                  <c:v>0.47245808459469135</c:v>
                </c:pt>
                <c:pt idx="26">
                  <c:v>0.52079968856611303</c:v>
                </c:pt>
                <c:pt idx="27">
                  <c:v>0.48562863446647053</c:v>
                </c:pt>
                <c:pt idx="28">
                  <c:v>0.52079968856611303</c:v>
                </c:pt>
                <c:pt idx="29">
                  <c:v>0.44726038345649444</c:v>
                </c:pt>
                <c:pt idx="30">
                  <c:v>0.49189512314747208</c:v>
                </c:pt>
                <c:pt idx="31">
                  <c:v>0.47735466995083192</c:v>
                </c:pt>
                <c:pt idx="32">
                  <c:v>0.46190955757384544</c:v>
                </c:pt>
                <c:pt idx="33">
                  <c:v>0.47735466995083192</c:v>
                </c:pt>
                <c:pt idx="34">
                  <c:v>0.48867794146232285</c:v>
                </c:pt>
                <c:pt idx="35">
                  <c:v>0.5158003147660144</c:v>
                </c:pt>
                <c:pt idx="36">
                  <c:v>0.50272532705548134</c:v>
                </c:pt>
                <c:pt idx="37">
                  <c:v>0.46797543823833043</c:v>
                </c:pt>
                <c:pt idx="38">
                  <c:v>0.47245808459469135</c:v>
                </c:pt>
                <c:pt idx="39">
                  <c:v>0.47997881266263986</c:v>
                </c:pt>
                <c:pt idx="40">
                  <c:v>0.47997881266263986</c:v>
                </c:pt>
                <c:pt idx="41">
                  <c:v>0.46190955757384544</c:v>
                </c:pt>
                <c:pt idx="42">
                  <c:v>0.46385151441712452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71-4479-925C-CE61BE1AFDD0}"/>
            </c:ext>
          </c:extLst>
        </c:ser>
        <c:ser>
          <c:idx val="3"/>
          <c:order val="3"/>
          <c:spPr>
            <a:ln w="19050">
              <a:noFill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Chart'!$G$2:$G$44</c:f>
              <c:numCache>
                <c:formatCode>0.00</c:formatCode>
                <c:ptCount val="43"/>
                <c:pt idx="0">
                  <c:v>0.50312489736683597</c:v>
                </c:pt>
                <c:pt idx="1">
                  <c:v>0.56169100560007146</c:v>
                </c:pt>
                <c:pt idx="2">
                  <c:v>0.51820577469933982</c:v>
                </c:pt>
                <c:pt idx="3">
                  <c:v>0.50466179086426022</c:v>
                </c:pt>
                <c:pt idx="4">
                  <c:v>0.49529184082515831</c:v>
                </c:pt>
                <c:pt idx="5">
                  <c:v>0.51820577469933982</c:v>
                </c:pt>
                <c:pt idx="6">
                  <c:v>0.49767113644161504</c:v>
                </c:pt>
                <c:pt idx="7">
                  <c:v>0.49767113644161504</c:v>
                </c:pt>
                <c:pt idx="8">
                  <c:v>0.51373636032593961</c:v>
                </c:pt>
                <c:pt idx="9">
                  <c:v>0.49894110237978878</c:v>
                </c:pt>
                <c:pt idx="10">
                  <c:v>0.50628029970740529</c:v>
                </c:pt>
                <c:pt idx="11">
                  <c:v>0.49529184082515831</c:v>
                </c:pt>
                <c:pt idx="12">
                  <c:v>0.51373636032593961</c:v>
                </c:pt>
                <c:pt idx="13">
                  <c:v>0.51820577469933982</c:v>
                </c:pt>
                <c:pt idx="14">
                  <c:v>0.51589818226539386</c:v>
                </c:pt>
                <c:pt idx="15">
                  <c:v>0.52619024717895224</c:v>
                </c:pt>
                <c:pt idx="16">
                  <c:v>0.51589818226539386</c:v>
                </c:pt>
                <c:pt idx="17">
                  <c:v>0.51589818226539386</c:v>
                </c:pt>
                <c:pt idx="18">
                  <c:v>0.51589818226539386</c:v>
                </c:pt>
                <c:pt idx="19">
                  <c:v>0.51820577469933982</c:v>
                </c:pt>
                <c:pt idx="20">
                  <c:v>0.51820577469933982</c:v>
                </c:pt>
                <c:pt idx="21">
                  <c:v>0.51820577469933982</c:v>
                </c:pt>
                <c:pt idx="22">
                  <c:v>0.51373636032593961</c:v>
                </c:pt>
                <c:pt idx="23">
                  <c:v>0.52619024717895224</c:v>
                </c:pt>
                <c:pt idx="24">
                  <c:v>0.41457823957478801</c:v>
                </c:pt>
                <c:pt idx="25">
                  <c:v>0.39290712448912646</c:v>
                </c:pt>
                <c:pt idx="26">
                  <c:v>0.41707792647483732</c:v>
                </c:pt>
                <c:pt idx="27">
                  <c:v>0.39949239942501608</c:v>
                </c:pt>
                <c:pt idx="28">
                  <c:v>0.41707792647483732</c:v>
                </c:pt>
                <c:pt idx="29">
                  <c:v>0.38030827392002803</c:v>
                </c:pt>
                <c:pt idx="30">
                  <c:v>0.40262564376551685</c:v>
                </c:pt>
                <c:pt idx="31">
                  <c:v>0.3953554171671968</c:v>
                </c:pt>
                <c:pt idx="32">
                  <c:v>0.38763286097870353</c:v>
                </c:pt>
                <c:pt idx="33">
                  <c:v>0.3953554171671968</c:v>
                </c:pt>
                <c:pt idx="34">
                  <c:v>0.40101705292294221</c:v>
                </c:pt>
                <c:pt idx="35">
                  <c:v>0.41457823957478801</c:v>
                </c:pt>
                <c:pt idx="36">
                  <c:v>0.40804074571952148</c:v>
                </c:pt>
                <c:pt idx="37">
                  <c:v>0.39066580131094603</c:v>
                </c:pt>
                <c:pt idx="38">
                  <c:v>0.39290712448912646</c:v>
                </c:pt>
                <c:pt idx="39">
                  <c:v>0.39666748852310074</c:v>
                </c:pt>
                <c:pt idx="40">
                  <c:v>0.39666748852310074</c:v>
                </c:pt>
                <c:pt idx="41">
                  <c:v>0.38763286097870353</c:v>
                </c:pt>
                <c:pt idx="42">
                  <c:v>0.38860383940034304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71-4479-925C-CE61BE1AFDD0}"/>
            </c:ext>
          </c:extLst>
        </c:ser>
        <c:ser>
          <c:idx val="4"/>
          <c:order val="4"/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Chart'!$H$2:$H$44</c:f>
              <c:numCache>
                <c:formatCode>0.00</c:formatCode>
                <c:ptCount val="43"/>
                <c:pt idx="0">
                  <c:v>0.41322314049586778</c:v>
                </c:pt>
                <c:pt idx="1">
                  <c:v>0.41322314049586778</c:v>
                </c:pt>
                <c:pt idx="2">
                  <c:v>0.41322314049586778</c:v>
                </c:pt>
                <c:pt idx="3">
                  <c:v>0.41322314049586778</c:v>
                </c:pt>
                <c:pt idx="4">
                  <c:v>0.41322314049586778</c:v>
                </c:pt>
                <c:pt idx="5">
                  <c:v>0.41322314049586778</c:v>
                </c:pt>
                <c:pt idx="6">
                  <c:v>0.41322314049586778</c:v>
                </c:pt>
                <c:pt idx="7">
                  <c:v>0.41322314049586778</c:v>
                </c:pt>
                <c:pt idx="8">
                  <c:v>0.41322314049586778</c:v>
                </c:pt>
                <c:pt idx="9">
                  <c:v>0.41322314049586778</c:v>
                </c:pt>
                <c:pt idx="10">
                  <c:v>0.41322314049586778</c:v>
                </c:pt>
                <c:pt idx="11">
                  <c:v>0.41322314049586778</c:v>
                </c:pt>
                <c:pt idx="12">
                  <c:v>0.41322314049586778</c:v>
                </c:pt>
                <c:pt idx="13">
                  <c:v>0.41322314049586778</c:v>
                </c:pt>
                <c:pt idx="14">
                  <c:v>0.41322314049586778</c:v>
                </c:pt>
                <c:pt idx="15">
                  <c:v>0.41322314049586778</c:v>
                </c:pt>
                <c:pt idx="16">
                  <c:v>0.41322314049586778</c:v>
                </c:pt>
                <c:pt idx="17">
                  <c:v>0.41322314049586778</c:v>
                </c:pt>
                <c:pt idx="18">
                  <c:v>0.41322314049586778</c:v>
                </c:pt>
                <c:pt idx="19">
                  <c:v>0.41322314049586778</c:v>
                </c:pt>
                <c:pt idx="20">
                  <c:v>0.41322314049586778</c:v>
                </c:pt>
                <c:pt idx="21">
                  <c:v>0.41322314049586778</c:v>
                </c:pt>
                <c:pt idx="22">
                  <c:v>0.41322314049586778</c:v>
                </c:pt>
                <c:pt idx="23">
                  <c:v>0.41322314049586778</c:v>
                </c:pt>
                <c:pt idx="24">
                  <c:v>0.31335616438356162</c:v>
                </c:pt>
                <c:pt idx="25">
                  <c:v>0.31335616438356162</c:v>
                </c:pt>
                <c:pt idx="26">
                  <c:v>0.31335616438356162</c:v>
                </c:pt>
                <c:pt idx="27">
                  <c:v>0.31335616438356162</c:v>
                </c:pt>
                <c:pt idx="28">
                  <c:v>0.31335616438356162</c:v>
                </c:pt>
                <c:pt idx="29">
                  <c:v>0.31335616438356162</c:v>
                </c:pt>
                <c:pt idx="30">
                  <c:v>0.31335616438356162</c:v>
                </c:pt>
                <c:pt idx="31">
                  <c:v>0.31335616438356162</c:v>
                </c:pt>
                <c:pt idx="32">
                  <c:v>0.31335616438356162</c:v>
                </c:pt>
                <c:pt idx="33">
                  <c:v>0.31335616438356162</c:v>
                </c:pt>
                <c:pt idx="34">
                  <c:v>0.31335616438356162</c:v>
                </c:pt>
                <c:pt idx="35">
                  <c:v>0.31335616438356162</c:v>
                </c:pt>
                <c:pt idx="36">
                  <c:v>0.31335616438356162</c:v>
                </c:pt>
                <c:pt idx="37">
                  <c:v>0.31335616438356162</c:v>
                </c:pt>
                <c:pt idx="38">
                  <c:v>0.31335616438356162</c:v>
                </c:pt>
                <c:pt idx="39">
                  <c:v>0.31335616438356162</c:v>
                </c:pt>
                <c:pt idx="40">
                  <c:v>0.31335616438356162</c:v>
                </c:pt>
                <c:pt idx="41">
                  <c:v>0.31335616438356162</c:v>
                </c:pt>
                <c:pt idx="42">
                  <c:v>0.31335616438356162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71-4479-925C-CE61BE1AFDD0}"/>
            </c:ext>
          </c:extLst>
        </c:ser>
        <c:ser>
          <c:idx val="5"/>
          <c:order val="5"/>
          <c:spPr>
            <a:ln w="19050">
              <a:noFill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Chart'!$I$2:$I$44</c:f>
              <c:numCache>
                <c:formatCode>0.00</c:formatCode>
                <c:ptCount val="43"/>
                <c:pt idx="0">
                  <c:v>0.32332138362489959</c:v>
                </c:pt>
                <c:pt idx="1">
                  <c:v>0.2647552753916641</c:v>
                </c:pt>
                <c:pt idx="2">
                  <c:v>0.3082405062923958</c:v>
                </c:pt>
                <c:pt idx="3">
                  <c:v>0.3217844901274754</c:v>
                </c:pt>
                <c:pt idx="4">
                  <c:v>0.33115444016657725</c:v>
                </c:pt>
                <c:pt idx="5">
                  <c:v>0.3082405062923958</c:v>
                </c:pt>
                <c:pt idx="6">
                  <c:v>0.32877514455012052</c:v>
                </c:pt>
                <c:pt idx="7">
                  <c:v>0.32877514455012052</c:v>
                </c:pt>
                <c:pt idx="8">
                  <c:v>0.312709920665796</c:v>
                </c:pt>
                <c:pt idx="9">
                  <c:v>0.32750517861194678</c:v>
                </c:pt>
                <c:pt idx="10">
                  <c:v>0.32016598128433033</c:v>
                </c:pt>
                <c:pt idx="11">
                  <c:v>0.33115444016657725</c:v>
                </c:pt>
                <c:pt idx="12">
                  <c:v>0.312709920665796</c:v>
                </c:pt>
                <c:pt idx="13">
                  <c:v>0.3082405062923958</c:v>
                </c:pt>
                <c:pt idx="14">
                  <c:v>0.3105480987263417</c:v>
                </c:pt>
                <c:pt idx="15">
                  <c:v>0.30025603381278337</c:v>
                </c:pt>
                <c:pt idx="16">
                  <c:v>0.3105480987263417</c:v>
                </c:pt>
                <c:pt idx="17">
                  <c:v>0.3105480987263417</c:v>
                </c:pt>
                <c:pt idx="18">
                  <c:v>0.3105480987263417</c:v>
                </c:pt>
                <c:pt idx="19">
                  <c:v>0.3082405062923958</c:v>
                </c:pt>
                <c:pt idx="20">
                  <c:v>0.3082405062923958</c:v>
                </c:pt>
                <c:pt idx="21">
                  <c:v>0.3082405062923958</c:v>
                </c:pt>
                <c:pt idx="22">
                  <c:v>0.312709920665796</c:v>
                </c:pt>
                <c:pt idx="23">
                  <c:v>0.30025603381278337</c:v>
                </c:pt>
                <c:pt idx="24">
                  <c:v>0.21213408919233526</c:v>
                </c:pt>
                <c:pt idx="25">
                  <c:v>0.23380520427799675</c:v>
                </c:pt>
                <c:pt idx="26">
                  <c:v>0.20963440229228592</c:v>
                </c:pt>
                <c:pt idx="27">
                  <c:v>0.22721992934210716</c:v>
                </c:pt>
                <c:pt idx="28">
                  <c:v>0.20963440229228592</c:v>
                </c:pt>
                <c:pt idx="29">
                  <c:v>0.24640405484709521</c:v>
                </c:pt>
                <c:pt idx="30">
                  <c:v>0.22408668500160639</c:v>
                </c:pt>
                <c:pt idx="31">
                  <c:v>0.23135691159992647</c:v>
                </c:pt>
                <c:pt idx="32">
                  <c:v>0.23907946778841971</c:v>
                </c:pt>
                <c:pt idx="33">
                  <c:v>0.23135691159992647</c:v>
                </c:pt>
                <c:pt idx="34">
                  <c:v>0.225695275844181</c:v>
                </c:pt>
                <c:pt idx="35">
                  <c:v>0.21213408919233526</c:v>
                </c:pt>
                <c:pt idx="36">
                  <c:v>0.21867158304760176</c:v>
                </c:pt>
                <c:pt idx="37">
                  <c:v>0.23604652745617721</c:v>
                </c:pt>
                <c:pt idx="38">
                  <c:v>0.23380520427799675</c:v>
                </c:pt>
                <c:pt idx="39">
                  <c:v>0.2300448402440225</c:v>
                </c:pt>
                <c:pt idx="40">
                  <c:v>0.2300448402440225</c:v>
                </c:pt>
                <c:pt idx="41">
                  <c:v>0.23907946778841971</c:v>
                </c:pt>
                <c:pt idx="42">
                  <c:v>0.23810848936678017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71-4479-925C-CE61BE1AFDD0}"/>
            </c:ext>
          </c:extLst>
        </c:ser>
        <c:ser>
          <c:idx val="6"/>
          <c:order val="6"/>
          <c:spPr>
            <a:ln w="19050">
              <a:noFill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Chart'!$J$2:$J$44</c:f>
              <c:numCache>
                <c:formatCode>0.00</c:formatCode>
                <c:ptCount val="43"/>
                <c:pt idx="0">
                  <c:v>0.23341962675393146</c:v>
                </c:pt>
                <c:pt idx="1">
                  <c:v>0.11628741028746048</c:v>
                </c:pt>
                <c:pt idx="2">
                  <c:v>0.20325787208892382</c:v>
                </c:pt>
                <c:pt idx="3">
                  <c:v>0.23034583975908299</c:v>
                </c:pt>
                <c:pt idx="4">
                  <c:v>0.24908573983728671</c:v>
                </c:pt>
                <c:pt idx="5">
                  <c:v>0.20325787208892382</c:v>
                </c:pt>
                <c:pt idx="6">
                  <c:v>0.24432714860437327</c:v>
                </c:pt>
                <c:pt idx="7">
                  <c:v>0.24432714860437327</c:v>
                </c:pt>
                <c:pt idx="8">
                  <c:v>0.2121967008357242</c:v>
                </c:pt>
                <c:pt idx="9">
                  <c:v>0.24178721672802575</c:v>
                </c:pt>
                <c:pt idx="10">
                  <c:v>0.22710882207279284</c:v>
                </c:pt>
                <c:pt idx="11">
                  <c:v>0.24908573983728671</c:v>
                </c:pt>
                <c:pt idx="12">
                  <c:v>0.2121967008357242</c:v>
                </c:pt>
                <c:pt idx="13">
                  <c:v>0.20325787208892382</c:v>
                </c:pt>
                <c:pt idx="14">
                  <c:v>0.20787305695681568</c:v>
                </c:pt>
                <c:pt idx="15">
                  <c:v>0.18728892712969894</c:v>
                </c:pt>
                <c:pt idx="16">
                  <c:v>0.20787305695681568</c:v>
                </c:pt>
                <c:pt idx="17">
                  <c:v>0.20787305695681568</c:v>
                </c:pt>
                <c:pt idx="18">
                  <c:v>0.20787305695681568</c:v>
                </c:pt>
                <c:pt idx="19">
                  <c:v>0.20325787208892382</c:v>
                </c:pt>
                <c:pt idx="20">
                  <c:v>0.20325787208892382</c:v>
                </c:pt>
                <c:pt idx="21">
                  <c:v>0.20325787208892382</c:v>
                </c:pt>
                <c:pt idx="22">
                  <c:v>0.2121967008357242</c:v>
                </c:pt>
                <c:pt idx="23">
                  <c:v>0.18728892712969894</c:v>
                </c:pt>
                <c:pt idx="24">
                  <c:v>0.11091201400110889</c:v>
                </c:pt>
                <c:pt idx="25">
                  <c:v>0.15425424417243189</c:v>
                </c:pt>
                <c:pt idx="26">
                  <c:v>0.10591264020101024</c:v>
                </c:pt>
                <c:pt idx="27">
                  <c:v>0.14108369430065271</c:v>
                </c:pt>
                <c:pt idx="28">
                  <c:v>0.10591264020101024</c:v>
                </c:pt>
                <c:pt idx="29">
                  <c:v>0.17945194531062877</c:v>
                </c:pt>
                <c:pt idx="30">
                  <c:v>0.13481720561965116</c:v>
                </c:pt>
                <c:pt idx="31">
                  <c:v>0.14935765881629132</c:v>
                </c:pt>
                <c:pt idx="32">
                  <c:v>0.16480277119327777</c:v>
                </c:pt>
                <c:pt idx="33">
                  <c:v>0.14935765881629132</c:v>
                </c:pt>
                <c:pt idx="34">
                  <c:v>0.13803438730480039</c:v>
                </c:pt>
                <c:pt idx="35">
                  <c:v>0.11091201400110889</c:v>
                </c:pt>
                <c:pt idx="36">
                  <c:v>0.1239870017116419</c:v>
                </c:pt>
                <c:pt idx="37">
                  <c:v>0.15873689052879281</c:v>
                </c:pt>
                <c:pt idx="38">
                  <c:v>0.15425424417243189</c:v>
                </c:pt>
                <c:pt idx="39">
                  <c:v>0.1467335161044834</c:v>
                </c:pt>
                <c:pt idx="40">
                  <c:v>0.1467335161044834</c:v>
                </c:pt>
                <c:pt idx="41">
                  <c:v>0.16480277119327777</c:v>
                </c:pt>
                <c:pt idx="42">
                  <c:v>0.16286081434999872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71-4479-925C-CE61BE1AFDD0}"/>
            </c:ext>
          </c:extLst>
        </c:ser>
        <c:ser>
          <c:idx val="7"/>
          <c:order val="7"/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strRef>
              <c:f>'P Chart'!$A$2:$A$44</c:f>
              <c:strCache>
                <c:ptCount val="43"/>
                <c:pt idx="0">
                  <c:v>Jan 15 (n=30)</c:v>
                </c:pt>
                <c:pt idx="1">
                  <c:v>Feb (n=11)</c:v>
                </c:pt>
                <c:pt idx="2">
                  <c:v>Mar (n=22)</c:v>
                </c:pt>
                <c:pt idx="3">
                  <c:v>Apr (n=29)</c:v>
                </c:pt>
                <c:pt idx="4">
                  <c:v>May (n=36)</c:v>
                </c:pt>
                <c:pt idx="5">
                  <c:v>Jun (n=22)</c:v>
                </c:pt>
                <c:pt idx="6">
                  <c:v>Jul (n=34)</c:v>
                </c:pt>
                <c:pt idx="7">
                  <c:v>Aug (n=34)</c:v>
                </c:pt>
                <c:pt idx="8">
                  <c:v>Sep (n=24)</c:v>
                </c:pt>
                <c:pt idx="9">
                  <c:v>Oct (n=33)</c:v>
                </c:pt>
                <c:pt idx="10">
                  <c:v>Nov (n=28)</c:v>
                </c:pt>
                <c:pt idx="11">
                  <c:v>Dec (n=36)</c:v>
                </c:pt>
                <c:pt idx="12">
                  <c:v>Jan 16 (n=24)</c:v>
                </c:pt>
                <c:pt idx="13">
                  <c:v>Feb (n=22)</c:v>
                </c:pt>
                <c:pt idx="14">
                  <c:v>Mar (n=23)</c:v>
                </c:pt>
                <c:pt idx="15">
                  <c:v>Apr (n=19)</c:v>
                </c:pt>
                <c:pt idx="16">
                  <c:v>May (n=23)</c:v>
                </c:pt>
                <c:pt idx="17">
                  <c:v>Jun (n=23)</c:v>
                </c:pt>
                <c:pt idx="18">
                  <c:v>Jul (n=23)</c:v>
                </c:pt>
                <c:pt idx="19">
                  <c:v>Aug (n=22)</c:v>
                </c:pt>
                <c:pt idx="20">
                  <c:v>Sep (n=22)</c:v>
                </c:pt>
                <c:pt idx="21">
                  <c:v>Oct (n=22)</c:v>
                </c:pt>
                <c:pt idx="22">
                  <c:v>Nov (n=24)</c:v>
                </c:pt>
                <c:pt idx="23">
                  <c:v>Dec (n=19)</c:v>
                </c:pt>
                <c:pt idx="24">
                  <c:v>Feb 17 (n=21)</c:v>
                </c:pt>
                <c:pt idx="25">
                  <c:v>Mar (n=34)</c:v>
                </c:pt>
                <c:pt idx="26">
                  <c:v>Apr (n=20)</c:v>
                </c:pt>
                <c:pt idx="27">
                  <c:v>May (n=29)</c:v>
                </c:pt>
                <c:pt idx="28">
                  <c:v>Jun (n=20)</c:v>
                </c:pt>
                <c:pt idx="29">
                  <c:v>Jul (n=48)</c:v>
                </c:pt>
                <c:pt idx="30">
                  <c:v>Aug (n=27)</c:v>
                </c:pt>
                <c:pt idx="31">
                  <c:v>Sep (n=32)</c:v>
                </c:pt>
                <c:pt idx="32">
                  <c:v>Oct (n=39)</c:v>
                </c:pt>
                <c:pt idx="33">
                  <c:v>Nov (n=32)</c:v>
                </c:pt>
                <c:pt idx="34">
                  <c:v>Dec (n=28)</c:v>
                </c:pt>
                <c:pt idx="35">
                  <c:v>Jan 18 (n=21)</c:v>
                </c:pt>
                <c:pt idx="36">
                  <c:v>Feb (n=24)</c:v>
                </c:pt>
                <c:pt idx="37">
                  <c:v>Mar (n=36)</c:v>
                </c:pt>
                <c:pt idx="38">
                  <c:v>Apr (n=34)</c:v>
                </c:pt>
                <c:pt idx="39">
                  <c:v>May (n=31)</c:v>
                </c:pt>
                <c:pt idx="40">
                  <c:v>Jun (n=31)</c:v>
                </c:pt>
                <c:pt idx="41">
                  <c:v>Jul (n=39)</c:v>
                </c:pt>
                <c:pt idx="42">
                  <c:v>Aug (n=38)</c:v>
                </c:pt>
              </c:strCache>
            </c:strRef>
          </c:cat>
          <c:val>
            <c:numRef>
              <c:f>'P Chart'!$K$2:$K$44</c:f>
              <c:numCache>
                <c:formatCode>0.00</c:formatCode>
                <c:ptCount val="43"/>
                <c:pt idx="0">
                  <c:v>0.14351786988296328</c:v>
                </c:pt>
                <c:pt idx="1">
                  <c:v>0</c:v>
                </c:pt>
                <c:pt idx="2">
                  <c:v>9.8275237885451838E-2</c:v>
                </c:pt>
                <c:pt idx="3">
                  <c:v>0.13890718939069058</c:v>
                </c:pt>
                <c:pt idx="4">
                  <c:v>0.16701703950799618</c:v>
                </c:pt>
                <c:pt idx="5">
                  <c:v>9.8275237885451838E-2</c:v>
                </c:pt>
                <c:pt idx="6">
                  <c:v>0.15987915265862601</c:v>
                </c:pt>
                <c:pt idx="7">
                  <c:v>0.15987915265862601</c:v>
                </c:pt>
                <c:pt idx="8">
                  <c:v>0.1116834810056524</c:v>
                </c:pt>
                <c:pt idx="9">
                  <c:v>0.15606925484410472</c:v>
                </c:pt>
                <c:pt idx="10">
                  <c:v>0.13405166286125536</c:v>
                </c:pt>
                <c:pt idx="11">
                  <c:v>0.16701703950799618</c:v>
                </c:pt>
                <c:pt idx="12">
                  <c:v>0.1116834810056524</c:v>
                </c:pt>
                <c:pt idx="13">
                  <c:v>9.8275237885451838E-2</c:v>
                </c:pt>
                <c:pt idx="14">
                  <c:v>0.10519801518728961</c:v>
                </c:pt>
                <c:pt idx="15">
                  <c:v>7.4321820446614506E-2</c:v>
                </c:pt>
                <c:pt idx="16">
                  <c:v>0.10519801518728961</c:v>
                </c:pt>
                <c:pt idx="17">
                  <c:v>0.10519801518728961</c:v>
                </c:pt>
                <c:pt idx="18">
                  <c:v>0.10519801518728961</c:v>
                </c:pt>
                <c:pt idx="19">
                  <c:v>9.8275237885451838E-2</c:v>
                </c:pt>
                <c:pt idx="20">
                  <c:v>9.8275237885451838E-2</c:v>
                </c:pt>
                <c:pt idx="21">
                  <c:v>9.8275237885451838E-2</c:v>
                </c:pt>
                <c:pt idx="22">
                  <c:v>0.1116834810056524</c:v>
                </c:pt>
                <c:pt idx="23">
                  <c:v>7.4321820446614506E-2</c:v>
                </c:pt>
                <c:pt idx="24">
                  <c:v>9.689938809882559E-3</c:v>
                </c:pt>
                <c:pt idx="25">
                  <c:v>7.4703284066867021E-2</c:v>
                </c:pt>
                <c:pt idx="26">
                  <c:v>2.190878109734562E-3</c:v>
                </c:pt>
                <c:pt idx="27">
                  <c:v>5.494745925919825E-2</c:v>
                </c:pt>
                <c:pt idx="28">
                  <c:v>2.190878109734562E-3</c:v>
                </c:pt>
                <c:pt idx="29">
                  <c:v>0.11249983577416234</c:v>
                </c:pt>
                <c:pt idx="30">
                  <c:v>4.5547726237695929E-2</c:v>
                </c:pt>
                <c:pt idx="31">
                  <c:v>6.7358406032656165E-2</c:v>
                </c:pt>
                <c:pt idx="32">
                  <c:v>9.0526074598135831E-2</c:v>
                </c:pt>
                <c:pt idx="33">
                  <c:v>6.7358406032656165E-2</c:v>
                </c:pt>
                <c:pt idx="34">
                  <c:v>5.0373498765419744E-2</c:v>
                </c:pt>
                <c:pt idx="35">
                  <c:v>9.689938809882559E-3</c:v>
                </c:pt>
                <c:pt idx="36">
                  <c:v>2.9302420375682037E-2</c:v>
                </c:pt>
                <c:pt idx="37">
                  <c:v>8.14272536014084E-2</c:v>
                </c:pt>
                <c:pt idx="38">
                  <c:v>7.4703284066867021E-2</c:v>
                </c:pt>
                <c:pt idx="39">
                  <c:v>6.3422191964944308E-2</c:v>
                </c:pt>
                <c:pt idx="40">
                  <c:v>6.3422191964944308E-2</c:v>
                </c:pt>
                <c:pt idx="41">
                  <c:v>9.0526074598135831E-2</c:v>
                </c:pt>
                <c:pt idx="42">
                  <c:v>8.7613139333217266E-2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71-4479-925C-CE61BE1AF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52160"/>
        <c:axId val="148254080"/>
      </c:lineChart>
      <c:catAx>
        <c:axId val="14825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Monthly period (number of infants)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482540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254080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 smtClean="0"/>
                  <a:t>% of infants treated &gt; 48 hours with </a:t>
                </a:r>
                <a:r>
                  <a:rPr lang="en-US" sz="1400" b="1" dirty="0"/>
                  <a:t>initial antibiotics</a:t>
                </a:r>
              </a:p>
              <a:p>
                <a:pPr>
                  <a:defRPr sz="1400" b="1"/>
                </a:pPr>
                <a:r>
                  <a:rPr lang="en-US" sz="1400" b="1" dirty="0"/>
                  <a:t>among all </a:t>
                </a:r>
                <a:r>
                  <a:rPr lang="en-US" sz="1400" b="1" dirty="0" smtClean="0"/>
                  <a:t>infants </a:t>
                </a:r>
                <a:r>
                  <a:rPr lang="en-US" sz="1400" b="1" dirty="0"/>
                  <a:t>receiving </a:t>
                </a:r>
                <a:r>
                  <a:rPr lang="en-US" sz="1400" b="1" dirty="0" smtClean="0"/>
                  <a:t>initial antibiotics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6.315739767911321E-5"/>
              <c:y val="5.4873490813648292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482521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Times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7DAE-0CEE-49B4-80CF-49C0589D3B8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171E-8AAD-4750-A1C8-1AF66E64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03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Graph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2400" y="5257800"/>
            <a:ext cx="8763000" cy="99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0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7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273800"/>
            <a:ext cx="6248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1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172200"/>
            <a:ext cx="62484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1535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 userDrawn="1"/>
        </p:nvCxnSpPr>
        <p:spPr>
          <a:xfrm>
            <a:off x="714375" y="1157288"/>
            <a:ext cx="8429625" cy="0"/>
          </a:xfrm>
          <a:prstGeom prst="line">
            <a:avLst/>
          </a:prstGeom>
          <a:ln w="12700" cap="flat" cmpd="sng" algn="ctr">
            <a:solidFill>
              <a:srgbClr val="CACAC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4562" y="1568635"/>
            <a:ext cx="8034918" cy="7477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 i="0">
                <a:solidFill>
                  <a:srgbClr val="71717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14562" y="2419250"/>
            <a:ext cx="8034918" cy="3417341"/>
          </a:xfrm>
          <a:prstGeom prst="rect">
            <a:avLst/>
          </a:prstGeom>
        </p:spPr>
        <p:txBody>
          <a:bodyPr vert="horz"/>
          <a:lstStyle>
            <a:lvl1pPr marL="164592" indent="-164592"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1pPr>
            <a:lvl2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5pPr>
            <a:lvl6pPr>
              <a:defRPr>
                <a:solidFill>
                  <a:srgbClr val="717171"/>
                </a:solidFill>
              </a:defRPr>
            </a:lvl6pPr>
            <a:lvl7pPr>
              <a:defRPr>
                <a:solidFill>
                  <a:srgbClr val="717171"/>
                </a:solidFill>
              </a:defRPr>
            </a:lvl7pPr>
            <a:lvl8pPr marL="3200400" indent="0">
              <a:buNone/>
              <a:defRPr>
                <a:solidFill>
                  <a:srgbClr val="717171"/>
                </a:solidFill>
              </a:defRPr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pPr lvl="5"/>
            <a:endParaRPr lang="en-US" dirty="0" smtClean="0"/>
          </a:p>
          <a:p>
            <a:pPr lvl="6"/>
            <a:endParaRPr lang="en-US" dirty="0" smtClean="0"/>
          </a:p>
          <a:p>
            <a:pPr lvl="7"/>
            <a:endParaRPr lang="en-US" dirty="0" smtClean="0"/>
          </a:p>
          <a:p>
            <a:pPr lvl="7"/>
            <a:r>
              <a:rPr lang="en-US" dirty="0" smtClean="0"/>
              <a:t>	</a:t>
            </a:r>
          </a:p>
          <a:p>
            <a:pPr lvl="7"/>
            <a:r>
              <a:rPr lang="en-US" dirty="0" smtClean="0"/>
              <a:t>	</a:t>
            </a:r>
          </a:p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4562" y="358689"/>
            <a:ext cx="8030816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5"/>
          <p:cNvCxnSpPr/>
          <p:nvPr userDrawn="1"/>
        </p:nvCxnSpPr>
        <p:spPr>
          <a:xfrm>
            <a:off x="714375" y="1157288"/>
            <a:ext cx="8429625" cy="0"/>
          </a:xfrm>
          <a:prstGeom prst="line">
            <a:avLst/>
          </a:prstGeom>
          <a:ln w="12700" cap="flat" cmpd="sng" algn="ctr">
            <a:solidFill>
              <a:srgbClr val="CACAC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4562" y="1568635"/>
            <a:ext cx="4393192" cy="7477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 i="0">
                <a:solidFill>
                  <a:srgbClr val="71717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14562" y="2419250"/>
            <a:ext cx="4393192" cy="3417341"/>
          </a:xfrm>
          <a:prstGeom prst="rect">
            <a:avLst/>
          </a:prstGeom>
        </p:spPr>
        <p:txBody>
          <a:bodyPr vert="horz"/>
          <a:lstStyle>
            <a:lvl1pPr marL="164592" indent="-164592"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1pPr>
            <a:lvl2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defRPr sz="2000">
                <a:solidFill>
                  <a:srgbClr val="717171"/>
                </a:solidFill>
                <a:latin typeface="Arial"/>
                <a:cs typeface="Arial"/>
              </a:defRPr>
            </a:lvl5pPr>
            <a:lvl8pPr marL="3200400" indent="0">
              <a:buNone/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4562" y="358689"/>
            <a:ext cx="8030816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5481638" y="1709738"/>
            <a:ext cx="3100387" cy="324008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5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64EBCCB-6FBD-4988-8031-9A98C4735035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FCB81BD-ACDF-49DB-91BB-E843260896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957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2CC0-2593-4ADB-8E08-D5561F1A2F23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5EF2-10C4-4380-84C5-BF780A61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338C-2622-405C-9B22-D6BD51C6D7B2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AB5C-85EE-4CED-A0D8-FB410929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9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940-3A59-4AF2-BFE1-5C6524AB5E2A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3F5E-643E-4A8A-90A8-AD96262E6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1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0697-D306-4FBC-AF6D-E628B8C4E816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A66C-AE38-4455-871C-F2FD7F280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1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5239-6132-4351-9428-EF4F94AD7F21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BB6D-7399-4F6E-AF57-9DE66466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CAE1-43BA-4EC9-8F79-3FD1F7764DE0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758D-4262-42CD-8585-ED4ED653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5F9D-3D42-4669-889B-631FFFF310D9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42CD-4FA7-4947-9FFC-B6D3564E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9480-9779-4245-ADD1-5C99C1C824B2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55D7-DE1C-4563-BDD2-31167AE1C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2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4D3B-2DC4-43E3-AD74-86E1E0ED28CF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5166-B088-47AD-928F-F55FC5E00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A618-DECE-4BC7-A717-1DC212E39628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CDBB-7850-40E7-8C4A-09AE06DE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3AA1-AE99-4382-AF80-71B39EC15532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6BF9-9BC3-4A6A-98D5-F35C232A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172200"/>
            <a:ext cx="62484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59606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03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Graph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2400" y="5257800"/>
            <a:ext cx="8763000" cy="99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0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7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8551"/>
              </a:buClr>
              <a:buFont typeface="Wingdings" panose="05000000000000000000" pitchFamily="2" charset="2"/>
              <a:buChar char="§"/>
              <a:defRPr sz="17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273800"/>
            <a:ext cx="6248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86274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8736-E30C-4EBB-B2ED-0B0796DBB91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F2E0-0736-4496-940C-906168E2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595313" y="5991225"/>
            <a:ext cx="841375" cy="26193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1000" b="1" smtClean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slide </a:t>
            </a:r>
            <a:fld id="{D89B84C1-49B3-4CF0-A37D-4491EE1F20FE}" type="slidenum">
              <a:rPr lang="en-US" altLang="en-US" sz="1000" b="1" smtClean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b="1" smtClean="0">
              <a:solidFill>
                <a:schemeClr val="bg1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4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E76E24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200" b="1">
          <a:solidFill>
            <a:srgbClr val="E76E2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2B5127-308F-4B22-A399-A1D961EE7C6A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CD732-079D-47F0-B073-D4A126164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neonatalsepsiscalculator.kaiserpermanent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eonatalsepsiscalculator.kaiserpermanent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eonatalsepsiscalculator.kaiserpermanente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384" y="2181614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Choosing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Antibiotics Wisely collaborative in Georgia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989" y="59022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7, 2018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846384" y="5318678"/>
            <a:ext cx="5486400" cy="810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rgbClr val="006C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 Mangal Patel, MD MSc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Professor of Pediatrics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4" y="6225372"/>
            <a:ext cx="1812805" cy="465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58" y="6254915"/>
            <a:ext cx="1629231" cy="449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63" y="6392351"/>
            <a:ext cx="408124" cy="2711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7853" y="6383503"/>
            <a:ext cx="1360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@</a:t>
            </a:r>
            <a:r>
              <a:rPr lang="en-US" sz="1400" dirty="0" err="1"/>
              <a:t>ravimpatelmd</a:t>
            </a:r>
            <a:endParaRPr lang="en-US" sz="1400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96" y="914660"/>
            <a:ext cx="3233982" cy="15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on Microbiome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" y="1558788"/>
            <a:ext cx="7173351" cy="484201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64008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A6A6A6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A6A6A6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6A6A6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A6A6A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Young. </a:t>
            </a:r>
            <a:r>
              <a:rPr lang="en-US" altLang="en-US" sz="1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BMJ. </a:t>
            </a: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425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" y="602700"/>
            <a:ext cx="4223303" cy="5595877"/>
          </a:xfrm>
        </p:spPr>
      </p:pic>
      <p:sp>
        <p:nvSpPr>
          <p:cNvPr id="7" name="TextBox 6"/>
          <p:cNvSpPr txBox="1"/>
          <p:nvPr/>
        </p:nvSpPr>
        <p:spPr>
          <a:xfrm>
            <a:off x="5064433" y="2829138"/>
            <a:ext cx="3428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“How early life shapes the infant gut microbiome and risk of disease”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365126"/>
            <a:ext cx="8871438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Development of Microbiome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0" r="222"/>
          <a:stretch/>
        </p:blipFill>
        <p:spPr>
          <a:xfrm>
            <a:off x="958362" y="1816833"/>
            <a:ext cx="7276568" cy="472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2" y="6488668"/>
            <a:ext cx="332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Juliette Madan, Dartmouth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113141"/>
            <a:ext cx="8809892" cy="6618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2" y="6488668"/>
            <a:ext cx="332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Juliette Madan, Dartmouth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 duration of antibiotics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767254"/>
            <a:ext cx="8043093" cy="43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 duration of antibiotics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777" y="1556238"/>
            <a:ext cx="7222737" cy="49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957" y="269385"/>
            <a:ext cx="5634166" cy="63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9663"/>
            <a:ext cx="8229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sepsis risk calculator </a:t>
            </a:r>
            <a:b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706563" y="61722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2"/>
              </a:rPr>
              <a:t>https://neonatalsepsiscalculator.kaiserpermanente.org</a:t>
            </a:r>
            <a:r>
              <a:rPr lang="en-US" altLang="en-US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6" y="986643"/>
            <a:ext cx="8665532" cy="23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42797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 case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409700" y="6341539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hlinkClick r:id="rId2"/>
              </a:rPr>
              <a:t>https://neonatalsepsiscalculator.kaiserpermanente.org</a:t>
            </a:r>
            <a:r>
              <a:rPr lang="en-US" alt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330" y="100208"/>
            <a:ext cx="3953201" cy="62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Disclosures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Ravi Patel receives honorarium and travel funds from </a:t>
            </a:r>
            <a:r>
              <a:rPr lang="en-US" dirty="0" err="1"/>
              <a:t>Mednax</a:t>
            </a:r>
            <a:r>
              <a:rPr lang="en-US" dirty="0"/>
              <a:t>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risk of EOS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706563" y="61722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hlinkClick r:id="rId2"/>
              </a:rPr>
              <a:t>https://neonatalsepsiscalculator.kaiserpermanente.org</a:t>
            </a:r>
            <a:r>
              <a:rPr lang="en-US" alt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543" y="1434567"/>
            <a:ext cx="6777756" cy="46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73" y="217871"/>
            <a:ext cx="7886700" cy="2467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2" y="2758608"/>
            <a:ext cx="8227963" cy="3645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272" y="6488668"/>
            <a:ext cx="813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Readmissions for sepsis: baseline 5.2 per 100,000; EOS calculator: 5.3 per 100,000 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89" y="190255"/>
            <a:ext cx="7558341" cy="64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at low risk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Delivery by cesarean section</a:t>
            </a:r>
          </a:p>
          <a:p>
            <a:r>
              <a:rPr lang="en-US" sz="3600" dirty="0" smtClean="0"/>
              <a:t>Membrane rupture at delivery</a:t>
            </a:r>
          </a:p>
          <a:p>
            <a:r>
              <a:rPr lang="en-US" sz="3600" dirty="0" smtClean="0"/>
              <a:t>Absence of clinical </a:t>
            </a:r>
            <a:r>
              <a:rPr lang="en-US" sz="3600" dirty="0" err="1" smtClean="0"/>
              <a:t>chorioamnionitis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3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at low risk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6462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Early-onset sepsis 0.5</a:t>
            </a:r>
            <a:r>
              <a:rPr lang="en-US" sz="3200" dirty="0" smtClean="0"/>
              <a:t>% among infants in low-risk group verse 2.5% in comparison group </a:t>
            </a:r>
          </a:p>
          <a:p>
            <a:endParaRPr lang="en-US" sz="3200" dirty="0" smtClean="0"/>
          </a:p>
          <a:p>
            <a:r>
              <a:rPr lang="en-US" sz="3200" dirty="0" smtClean="0"/>
              <a:t>Prolonged </a:t>
            </a:r>
            <a:r>
              <a:rPr lang="en-US" sz="3200" dirty="0" smtClean="0"/>
              <a:t>antibiotics administered to:</a:t>
            </a:r>
          </a:p>
          <a:p>
            <a:pPr lvl="1"/>
            <a:r>
              <a:rPr lang="en-US" sz="2800" dirty="0" smtClean="0"/>
              <a:t>34% of low-risk infants</a:t>
            </a:r>
          </a:p>
          <a:p>
            <a:pPr lvl="1"/>
            <a:r>
              <a:rPr lang="en-US" sz="2800" dirty="0" smtClean="0"/>
              <a:t>47% of comparison infants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1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6" y="685801"/>
            <a:ext cx="8694405" cy="54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19" y="24313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be more judicious with antibiotic use?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64" b="3480"/>
          <a:stretch/>
        </p:blipFill>
        <p:spPr>
          <a:xfrm>
            <a:off x="-54768" y="-2991"/>
            <a:ext cx="9198768" cy="6860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64" y="4446740"/>
            <a:ext cx="6213936" cy="24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403" y="782807"/>
            <a:ext cx="42273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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Leadership </a:t>
            </a:r>
            <a:r>
              <a:rPr lang="en-US" sz="2800" b="1" i="1" dirty="0" smtClean="0">
                <a:solidFill>
                  <a:srgbClr val="0D3B92"/>
                </a:solidFill>
              </a:rPr>
              <a:t>Commitment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403" y="1571851"/>
            <a:ext cx="27136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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Accountability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0403" y="2360895"/>
            <a:ext cx="27622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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Drug </a:t>
            </a:r>
            <a:r>
              <a:rPr lang="en-US" sz="2800" b="1" i="1" dirty="0" smtClean="0">
                <a:solidFill>
                  <a:srgbClr val="0D3B92"/>
                </a:solidFill>
              </a:rPr>
              <a:t>Expertise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0403" y="4728027"/>
            <a:ext cx="20565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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Reporting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403" y="3149939"/>
            <a:ext cx="15440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"/>
            </a:pPr>
            <a:r>
              <a:rPr lang="en-US" sz="2800" b="1" i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Action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403" y="3938983"/>
            <a:ext cx="18553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</a:t>
            </a:r>
            <a:r>
              <a:rPr lang="en-US" sz="2800" b="1" dirty="0">
                <a:solidFill>
                  <a:srgbClr val="0D3B92"/>
                </a:solidFill>
                <a:sym typeface="Wingdings" panose="05000000000000000000" pitchFamily="2" charset="2"/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Tracking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0403" y="5517069"/>
            <a:ext cx="20590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 </a:t>
            </a:r>
            <a:r>
              <a:rPr lang="en-US" sz="2800" b="1" i="1" dirty="0" smtClean="0">
                <a:solidFill>
                  <a:srgbClr val="0D3B92"/>
                </a:solidFill>
              </a:rPr>
              <a:t>Education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4" y="2681055"/>
            <a:ext cx="1181317" cy="8656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6082" y="2450500"/>
            <a:ext cx="295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3B92"/>
                </a:solidFill>
                <a:sym typeface="Wingdings" panose="05000000000000000000" pitchFamily="2" charset="2"/>
              </a:rPr>
              <a:t></a:t>
            </a:r>
            <a:r>
              <a:rPr lang="en-US" sz="2800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Core Elements </a:t>
            </a:r>
            <a:r>
              <a:rPr lang="en-US" sz="2800" dirty="0" smtClean="0">
                <a:solidFill>
                  <a:srgbClr val="0D3B92"/>
                </a:solidFill>
              </a:rPr>
              <a:t>of antibiotic </a:t>
            </a:r>
            <a:r>
              <a:rPr lang="en-US" sz="2800" dirty="0" smtClean="0">
                <a:solidFill>
                  <a:srgbClr val="0D3B92"/>
                </a:solidFill>
              </a:rPr>
              <a:t>stewardship</a:t>
            </a:r>
            <a:endParaRPr lang="en-US" sz="2800" dirty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Q1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your facility care for newborn infants? </a:t>
            </a:r>
          </a:p>
          <a:p>
            <a:endParaRPr lang="en-US" dirty="0"/>
          </a:p>
          <a:p>
            <a:r>
              <a:rPr lang="en-US" dirty="0" smtClean="0"/>
              <a:t>Yes</a:t>
            </a:r>
          </a:p>
          <a:p>
            <a:endParaRPr lang="en-US" dirty="0"/>
          </a:p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objectives: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07619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Learn about the quality improvement efforts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err="1"/>
              <a:t>GaPQC</a:t>
            </a:r>
            <a:r>
              <a:rPr lang="en-US" dirty="0"/>
              <a:t> in improving antimicrobial stewardship for newborns in Georgia.</a:t>
            </a:r>
          </a:p>
          <a:p>
            <a:pPr lvl="0"/>
            <a:r>
              <a:rPr lang="en-US" dirty="0"/>
              <a:t>Understand how the 7 CDC core elements of antimicrobial stewardship practices can be applied to newborns.</a:t>
            </a:r>
          </a:p>
          <a:p>
            <a:pPr lvl="0"/>
            <a:r>
              <a:rPr lang="en-US" dirty="0"/>
              <a:t>Know about successful efforts by centers across the state in improving antimicrobial use in newborns in both intensive care and non-intensive care settings. </a:t>
            </a:r>
          </a:p>
          <a:p>
            <a:pPr lvl="0"/>
            <a:r>
              <a:rPr lang="en-US" dirty="0" smtClean="0"/>
              <a:t>Learn about </a:t>
            </a:r>
            <a:r>
              <a:rPr lang="en-US" dirty="0"/>
              <a:t>exciting potential opportunities to join a statewide collaborative in 2019 to improve antibiotic use. </a:t>
            </a:r>
          </a:p>
        </p:txBody>
      </p:sp>
    </p:spTree>
    <p:extLst>
      <p:ext uri="{BB962C8B-B14F-4D97-AF65-F5344CB8AC3E}">
        <p14:creationId xmlns:p14="http://schemas.microsoft.com/office/powerpoint/2010/main" val="311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Q2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your facility have a neonatal intensive care unit? </a:t>
            </a:r>
          </a:p>
          <a:p>
            <a:endParaRPr lang="en-US" dirty="0"/>
          </a:p>
          <a:p>
            <a:r>
              <a:rPr lang="en-US" dirty="0" smtClean="0"/>
              <a:t>Yes</a:t>
            </a:r>
          </a:p>
          <a:p>
            <a:endParaRPr lang="en-US" dirty="0"/>
          </a:p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6" y="1865463"/>
            <a:ext cx="8888575" cy="12535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Q3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039" y="766297"/>
            <a:ext cx="42273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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Leadership </a:t>
            </a:r>
            <a:r>
              <a:rPr lang="en-US" sz="2800" b="1" i="1" dirty="0" smtClean="0">
                <a:solidFill>
                  <a:srgbClr val="0D3B92"/>
                </a:solidFill>
              </a:rPr>
              <a:t>Commitment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Q4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6" y="1892970"/>
            <a:ext cx="8888575" cy="1226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7932" y="766297"/>
            <a:ext cx="27136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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Accountability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Q5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6" y="1944274"/>
            <a:ext cx="8888575" cy="11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1209" y="760941"/>
            <a:ext cx="27622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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Drug </a:t>
            </a:r>
            <a:r>
              <a:rPr lang="en-US" sz="2800" b="1" i="1" dirty="0" smtClean="0">
                <a:solidFill>
                  <a:srgbClr val="0D3B92"/>
                </a:solidFill>
              </a:rPr>
              <a:t>Expertise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Q6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1" y="1690689"/>
            <a:ext cx="8866017" cy="563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0" y="2362265"/>
            <a:ext cx="8778240" cy="1160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2876" y="735816"/>
            <a:ext cx="15440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"/>
            </a:pPr>
            <a:r>
              <a:rPr lang="en-US" sz="2800" b="1" i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Action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Q7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4" y="1690689"/>
            <a:ext cx="8852959" cy="171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7296" y="775506"/>
            <a:ext cx="18553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</a:t>
            </a:r>
            <a:r>
              <a:rPr lang="en-US" sz="2800" b="1" dirty="0">
                <a:solidFill>
                  <a:srgbClr val="0D3B92"/>
                </a:solidFill>
                <a:sym typeface="Wingdings" panose="05000000000000000000" pitchFamily="2" charset="2"/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Tracking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Q8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4" y="1690689"/>
            <a:ext cx="8875474" cy="967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9250" y="761651"/>
            <a:ext cx="20565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</a:t>
            </a:r>
            <a:r>
              <a:rPr lang="en-US" sz="2800" b="1" dirty="0" smtClean="0">
                <a:solidFill>
                  <a:srgbClr val="0D3B92"/>
                </a:solidFill>
              </a:rPr>
              <a:t> </a:t>
            </a:r>
            <a:r>
              <a:rPr lang="en-US" sz="2800" b="1" i="1" dirty="0" smtClean="0">
                <a:solidFill>
                  <a:srgbClr val="0D3B92"/>
                </a:solidFill>
              </a:rPr>
              <a:t>Reporting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Poll: Q9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" y="1588130"/>
            <a:ext cx="8935580" cy="129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7968" y="766297"/>
            <a:ext cx="20590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 </a:t>
            </a:r>
            <a:r>
              <a:rPr lang="en-US" sz="2800" b="1" i="1" dirty="0" smtClean="0">
                <a:solidFill>
                  <a:srgbClr val="0D3B92"/>
                </a:solidFill>
              </a:rPr>
              <a:t>Education</a:t>
            </a:r>
            <a:endParaRPr lang="en-US" sz="2800" b="1" i="1" dirty="0" smtClean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19" y="24313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the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GaPQC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hospitals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28" y="502119"/>
            <a:ext cx="3729281" cy="17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8352" y="280727"/>
            <a:ext cx="356841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</a:t>
            </a:r>
            <a:r>
              <a:rPr lang="en-US" sz="2200" b="1" dirty="0" smtClean="0">
                <a:solidFill>
                  <a:srgbClr val="0D3B92"/>
                </a:solidFill>
              </a:rPr>
              <a:t> </a:t>
            </a:r>
            <a:r>
              <a:rPr lang="en-US" sz="2200" b="1" i="1" dirty="0" smtClean="0">
                <a:solidFill>
                  <a:srgbClr val="0D3B92"/>
                </a:solidFill>
              </a:rPr>
              <a:t>Leadership Commitment</a:t>
            </a:r>
          </a:p>
          <a:p>
            <a:r>
              <a:rPr lang="en-US" b="1" dirty="0" smtClean="0"/>
              <a:t>Written plan with senior leadership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8352" y="1209765"/>
            <a:ext cx="217187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</a:t>
            </a:r>
            <a:r>
              <a:rPr lang="en-US" sz="2200" b="1" dirty="0" smtClean="0">
                <a:solidFill>
                  <a:srgbClr val="0D3B92"/>
                </a:solidFill>
              </a:rPr>
              <a:t> </a:t>
            </a:r>
            <a:r>
              <a:rPr lang="en-US" sz="2200" b="1" i="1" dirty="0" smtClean="0">
                <a:solidFill>
                  <a:srgbClr val="0D3B92"/>
                </a:solidFill>
              </a:rPr>
              <a:t>Accountability</a:t>
            </a:r>
          </a:p>
          <a:p>
            <a:r>
              <a:rPr lang="en-US" b="1" dirty="0" smtClean="0"/>
              <a:t>Physician leader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8352" y="2138803"/>
            <a:ext cx="22092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</a:t>
            </a:r>
            <a:r>
              <a:rPr lang="en-US" sz="2200" b="1" dirty="0" smtClean="0">
                <a:solidFill>
                  <a:srgbClr val="0D3B92"/>
                </a:solidFill>
              </a:rPr>
              <a:t> </a:t>
            </a:r>
            <a:r>
              <a:rPr lang="en-US" sz="2200" b="1" i="1" dirty="0" smtClean="0">
                <a:solidFill>
                  <a:srgbClr val="0D3B92"/>
                </a:solidFill>
              </a:rPr>
              <a:t>Drug Expertise</a:t>
            </a:r>
          </a:p>
          <a:p>
            <a:r>
              <a:rPr lang="en-US" b="1" dirty="0" smtClean="0"/>
              <a:t>Pharmacist leader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8352" y="4925917"/>
            <a:ext cx="31117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</a:t>
            </a:r>
            <a:r>
              <a:rPr lang="en-US" sz="2200" b="1" dirty="0" smtClean="0">
                <a:solidFill>
                  <a:srgbClr val="0D3B92"/>
                </a:solidFill>
              </a:rPr>
              <a:t> </a:t>
            </a:r>
            <a:r>
              <a:rPr lang="en-US" sz="2200" b="1" i="1" dirty="0" smtClean="0">
                <a:solidFill>
                  <a:srgbClr val="0D3B92"/>
                </a:solidFill>
              </a:rPr>
              <a:t>Reporting</a:t>
            </a:r>
          </a:p>
          <a:p>
            <a:r>
              <a:rPr lang="en-US" b="1" dirty="0" smtClean="0"/>
              <a:t>Reporting to NHSN AU module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8352" y="3067841"/>
            <a:ext cx="343651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"/>
            </a:pPr>
            <a:r>
              <a:rPr lang="en-US" sz="2200" b="1" i="1" dirty="0" smtClean="0">
                <a:solidFill>
                  <a:srgbClr val="0D3B92"/>
                </a:solidFill>
              </a:rPr>
              <a:t> Action</a:t>
            </a:r>
          </a:p>
          <a:p>
            <a:r>
              <a:rPr lang="en-US" b="1" dirty="0" smtClean="0"/>
              <a:t>Antibiotic time-out at 48-72 hours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8352" y="3996879"/>
            <a:ext cx="359681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</a:t>
            </a:r>
            <a:r>
              <a:rPr lang="en-US" sz="2200" b="1" dirty="0">
                <a:solidFill>
                  <a:srgbClr val="0D3B92"/>
                </a:solidFill>
                <a:sym typeface="Wingdings" panose="05000000000000000000" pitchFamily="2" charset="2"/>
              </a:rPr>
              <a:t> </a:t>
            </a:r>
            <a:r>
              <a:rPr lang="en-US" sz="2200" b="1" i="1" dirty="0" smtClean="0">
                <a:solidFill>
                  <a:srgbClr val="0D3B92"/>
                </a:solidFill>
              </a:rPr>
              <a:t>Tracking</a:t>
            </a:r>
          </a:p>
          <a:p>
            <a:r>
              <a:rPr lang="en-US" b="1" dirty="0" smtClean="0"/>
              <a:t>Monitoring adherence to guidelines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8352" y="5854955"/>
            <a:ext cx="32446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D3B92"/>
                </a:solidFill>
                <a:sym typeface="Wingdings" panose="05000000000000000000" pitchFamily="2" charset="2"/>
              </a:rPr>
              <a:t> </a:t>
            </a:r>
            <a:r>
              <a:rPr lang="en-US" sz="2200" b="1" i="1" dirty="0" smtClean="0">
                <a:solidFill>
                  <a:srgbClr val="0D3B92"/>
                </a:solidFill>
              </a:rPr>
              <a:t>Education</a:t>
            </a:r>
          </a:p>
          <a:p>
            <a:r>
              <a:rPr lang="en-US" b="1" dirty="0" smtClean="0"/>
              <a:t>NICU specific education for staff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4" y="2676496"/>
            <a:ext cx="862933" cy="632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0733" y="2565802"/>
            <a:ext cx="295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3B92"/>
                </a:solidFill>
                <a:sym typeface="Wingdings" panose="05000000000000000000" pitchFamily="2" charset="2"/>
              </a:rPr>
              <a:t></a:t>
            </a:r>
            <a:r>
              <a:rPr lang="en-US" sz="2400" dirty="0" smtClean="0">
                <a:solidFill>
                  <a:srgbClr val="0D3B92"/>
                </a:solidFill>
              </a:rPr>
              <a:t> </a:t>
            </a:r>
            <a:r>
              <a:rPr lang="en-US" sz="2400" b="1" i="1" dirty="0" smtClean="0">
                <a:solidFill>
                  <a:srgbClr val="0D3B92"/>
                </a:solidFill>
              </a:rPr>
              <a:t>Core Elements </a:t>
            </a:r>
            <a:r>
              <a:rPr lang="en-US" sz="2400" dirty="0" smtClean="0">
                <a:solidFill>
                  <a:srgbClr val="0D3B92"/>
                </a:solidFill>
              </a:rPr>
              <a:t>of antibiotic </a:t>
            </a:r>
            <a:r>
              <a:rPr lang="en-US" sz="2400" dirty="0" smtClean="0">
                <a:solidFill>
                  <a:srgbClr val="0D3B92"/>
                </a:solidFill>
              </a:rPr>
              <a:t>stewardship</a:t>
            </a:r>
            <a:endParaRPr lang="en-US" sz="2400" dirty="0">
              <a:solidFill>
                <a:srgbClr val="0D3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Georgia Perinatal Quality Collaborative (</a:t>
            </a:r>
            <a:r>
              <a:rPr lang="en-US" b="1" dirty="0" err="1" smtClean="0">
                <a:solidFill>
                  <a:srgbClr val="002060"/>
                </a:solidFill>
              </a:rPr>
              <a:t>GaPQC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1806857"/>
            <a:ext cx="4615962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Formed in 2012 </a:t>
            </a:r>
          </a:p>
          <a:p>
            <a:pPr lvl="1"/>
            <a:r>
              <a:rPr lang="en-US" sz="2800" dirty="0" smtClean="0"/>
              <a:t>Funded by CDC in 2017</a:t>
            </a:r>
          </a:p>
          <a:p>
            <a:pPr lvl="1"/>
            <a:r>
              <a:rPr lang="en-US" sz="2800" u="sng" dirty="0" smtClean="0"/>
              <a:t>Maternal</a:t>
            </a:r>
            <a:r>
              <a:rPr lang="en-US" sz="2800" dirty="0" smtClean="0"/>
              <a:t>: obstetric hemorrhage (AIM)</a:t>
            </a:r>
          </a:p>
          <a:p>
            <a:pPr lvl="1"/>
            <a:r>
              <a:rPr lang="en-US" sz="2800" u="sng" dirty="0" smtClean="0"/>
              <a:t>Neonatal</a:t>
            </a:r>
            <a:r>
              <a:rPr lang="en-US" sz="2800" dirty="0" smtClean="0"/>
              <a:t>: antimicrobial stewardship (VON)</a:t>
            </a:r>
          </a:p>
          <a:p>
            <a:pPr lvl="1"/>
            <a:r>
              <a:rPr lang="en-US" sz="2800" dirty="0" smtClean="0"/>
              <a:t>48 hospitals covering ~65% of births in Georgia</a:t>
            </a:r>
          </a:p>
          <a:p>
            <a:pPr lvl="1"/>
            <a:endParaRPr lang="en-US" sz="28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76" y="351807"/>
            <a:ext cx="2701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16880"/>
          <a:stretch/>
        </p:blipFill>
        <p:spPr>
          <a:xfrm>
            <a:off x="4744917" y="1704008"/>
            <a:ext cx="4334484" cy="50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059"/>
          <a:stretch/>
        </p:blipFill>
        <p:spPr>
          <a:xfrm>
            <a:off x="100208" y="1778071"/>
            <a:ext cx="9043792" cy="3095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914" y="6359881"/>
            <a:ext cx="842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+mj-lt"/>
              </a:rPr>
              <a:t>Number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of hospitals: April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2017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(n=8);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Nov 2017 (n=7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Feb 2018 (n=9)</a:t>
            </a:r>
            <a:r>
              <a:rPr lang="pt-BR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03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752"/>
          <a:stretch/>
        </p:blipFill>
        <p:spPr>
          <a:xfrm>
            <a:off x="100208" y="1610724"/>
            <a:ext cx="9043792" cy="727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0154"/>
            <a:ext cx="9092179" cy="2643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914" y="6359881"/>
            <a:ext cx="842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+mj-lt"/>
              </a:rPr>
              <a:t>Number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of hospitals: April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2017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(n=8);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Nov 2017 (n=7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Feb 2018 (n=9)</a:t>
            </a:r>
            <a:r>
              <a:rPr lang="pt-BR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8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1694537"/>
            <a:ext cx="9156986" cy="3468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914" y="6359881"/>
            <a:ext cx="842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+mj-lt"/>
              </a:rPr>
              <a:t>Number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of hospitals: April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2017 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(n=8);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Nov 2017 (n=7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);</a:t>
            </a:r>
            <a:r>
              <a:rPr lang="pt-BR" b="1" dirty="0" smtClean="0">
                <a:latin typeface="+mj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Feb 2018 (n=9)</a:t>
            </a:r>
            <a:r>
              <a:rPr lang="pt-BR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71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305" y="1477747"/>
            <a:ext cx="7105390" cy="499116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6CA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Antibiotic use among centers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19" y="2431318"/>
            <a:ext cx="81560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individual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GaPQC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hospitals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28" y="502119"/>
            <a:ext cx="3729281" cy="17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8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175364"/>
            <a:ext cx="8424934" cy="65865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0230" y="2004164"/>
            <a:ext cx="3644778" cy="94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7365008" y="2788119"/>
            <a:ext cx="1464526" cy="4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175364"/>
            <a:ext cx="8424934" cy="65865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0230" y="2004164"/>
            <a:ext cx="3644778" cy="94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7365008" y="2788119"/>
            <a:ext cx="1464526" cy="468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02466" y="2392471"/>
            <a:ext cx="1816274" cy="1177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Grady Memorial Hospital NICU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Academically-affiliated, level III NICU </a:t>
            </a:r>
            <a:r>
              <a:rPr lang="en-US" sz="2400" dirty="0"/>
              <a:t>with 500 admissions annually and an average daily census of about 30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Primary  teaching site of neonatal medicine for the Emory Pediatric Residency program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Medical </a:t>
            </a:r>
            <a:r>
              <a:rPr lang="en-US" sz="24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team includes resident, fellow and attending physicians, neonatal nurse practitioners, and a </a:t>
            </a:r>
            <a:r>
              <a:rPr lang="en-US" sz="24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pharmacist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000" b="34000"/>
          <a:stretch/>
        </p:blipFill>
        <p:spPr>
          <a:xfrm>
            <a:off x="3714475" y="5708315"/>
            <a:ext cx="1886201" cy="6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85025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/>
              <a:tblGrid>
                <a:gridCol w="4574353">
                  <a:extLst>
                    <a:ext uri="{9D8B030D-6E8A-4147-A177-3AD203B41FA5}">
                      <a16:colId xmlns:a16="http://schemas.microsoft.com/office/drawing/2014/main" val="116233667"/>
                    </a:ext>
                  </a:extLst>
                </a:gridCol>
                <a:gridCol w="4569647">
                  <a:extLst>
                    <a:ext uri="{9D8B030D-6E8A-4147-A177-3AD203B41FA5}">
                      <a16:colId xmlns:a16="http://schemas.microsoft.com/office/drawing/2014/main" val="3692934338"/>
                    </a:ext>
                  </a:extLst>
                </a:gridCol>
              </a:tblGrid>
              <a:tr h="393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Tests of change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did we learn?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25523"/>
                  </a:ext>
                </a:extLst>
              </a:tr>
              <a:tr h="1799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PDSA 1: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retrieval of antibiotic usage data from the systems currently available at Grady Hospital (retrieved 2017 calendar year)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Ampicillin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best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marker for initial empiric antibiotic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utilization.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(294/483) of infants admitted to the NICU in 2017 received early empiric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antibiotics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infants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antibiotics treated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48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hours, with half for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hours or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776268"/>
                  </a:ext>
                </a:extLst>
              </a:tr>
              <a:tr h="1441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PDSA 2: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Changed admission order set to default initial empiric antibiotic duration of 48 hours (both ampicillin and gentamicin)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Changes to admission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 set does not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capture infants with early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antibiotics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written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separate from the admission order.  Several missed stops.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88854"/>
                  </a:ext>
                </a:extLst>
              </a:tr>
              <a:tr h="1782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PDSA 3: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Initial launch of pharmacist-led antibiotic time out at morning huddle and corresponding physician documentation in daily progress note.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Inconsistent implementation due to competing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obligations. 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medical team to identify patients on antibiotics prior to rounds. 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 to relaunch effort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581272"/>
                  </a:ext>
                </a:extLst>
              </a:tr>
              <a:tr h="1441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PDSA 4: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Relaunch of antibiotic time-out at morning multidisciplinary huddle with sharing of pharmacy’s antibiotic-specific patient list with medical team.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Recent relaunch with primary NICU pharmacist and several part-time pharmacists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leading discussion with medical team utilizing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shared patient list.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64" marR="48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6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70" y="43667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Grady Memorial NICU Antibiotic Stewardship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8" y="1742393"/>
            <a:ext cx="7704632" cy="419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4089" y="1788528"/>
            <a:ext cx="1643486" cy="15465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Zero ‘missed discontinuations’ for months July, August and September and no missed doses in those requiring a full course of treatment.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3639653" y="6134200"/>
            <a:ext cx="1886201" cy="6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66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www.georgiapqc.org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1122"/>
          <a:stretch/>
        </p:blipFill>
        <p:spPr>
          <a:xfrm>
            <a:off x="312215" y="1116623"/>
            <a:ext cx="8673523" cy="56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175364"/>
            <a:ext cx="8424934" cy="65865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0230" y="2004164"/>
            <a:ext cx="3644778" cy="94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7365008" y="2788119"/>
            <a:ext cx="1464526" cy="468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736" y="3645073"/>
            <a:ext cx="2030531" cy="1177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07338" cy="2206625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6868" name="Picture 2" descr="cid:image001.png@01D3B47F.F16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7" y="259533"/>
            <a:ext cx="2953380" cy="7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2" y="1531285"/>
            <a:ext cx="8789312" cy="46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07338" cy="2206625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6868" name="Picture 2" descr="cid:image001.png@01D3B47F.F16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7" y="259533"/>
            <a:ext cx="2489918" cy="6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65" y="1141865"/>
            <a:ext cx="6870211" cy="2311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61" y="3584899"/>
            <a:ext cx="7007997" cy="30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175364"/>
            <a:ext cx="8424934" cy="65865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0230" y="2004164"/>
            <a:ext cx="3644778" cy="94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7365008" y="2788119"/>
            <a:ext cx="1464526" cy="468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50629" y="304294"/>
            <a:ext cx="2030531" cy="1177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0638" y="5900738"/>
            <a:ext cx="6102351" cy="393700"/>
          </a:xfrm>
          <a:prstGeom prst="rect">
            <a:avLst/>
          </a:prstGeom>
          <a:solidFill>
            <a:srgbClr val="F89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175364"/>
            <a:ext cx="8424934" cy="65865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20230" y="2004164"/>
            <a:ext cx="3644778" cy="940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4000" b="34000"/>
          <a:stretch/>
        </p:blipFill>
        <p:spPr>
          <a:xfrm>
            <a:off x="7365008" y="2788119"/>
            <a:ext cx="1464526" cy="468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341872"/>
            <a:ext cx="1390389" cy="1177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19" y="1653331"/>
            <a:ext cx="2123050" cy="2831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SMART Aim:</a:t>
            </a:r>
          </a:p>
          <a:p>
            <a:r>
              <a:rPr lang="en-US" altLang="en-US" sz="1600" dirty="0"/>
              <a:t>Decrease the percentage of infants receiving empiric antibiotic therapy for greater than 48 hours in the Special Care Nurseries (SCN) from a baseline of 43% to 30% or less by December 31,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1296" y="1183015"/>
            <a:ext cx="16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Primary drivers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96" y="1653331"/>
            <a:ext cx="24799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18301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Interventions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334" y="1653331"/>
            <a:ext cx="31089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Engage a multidisciplinary stewardship team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>
          <a:xfrm flipH="1" flipV="1">
            <a:off x="5337440" y="1837997"/>
            <a:ext cx="602894" cy="13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3" idx="3"/>
          </p:cNvCxnSpPr>
          <p:nvPr/>
        </p:nvCxnSpPr>
        <p:spPr>
          <a:xfrm flipH="1">
            <a:off x="2321169" y="1837997"/>
            <a:ext cx="536327" cy="123110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496" y="2975521"/>
            <a:ext cx="2468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Pharmacy oversight of</a:t>
            </a:r>
          </a:p>
          <a:p>
            <a:r>
              <a:rPr lang="en-US" dirty="0" smtClean="0"/>
              <a:t>Antibiotic use</a:t>
            </a:r>
            <a:endParaRPr lang="en-US" dirty="0"/>
          </a:p>
        </p:txBody>
      </p:sp>
      <p:cxnSp>
        <p:nvCxnSpPr>
          <p:cNvPr id="15" name="Straight Connector 14"/>
          <p:cNvCxnSpPr>
            <a:stCxn id="14" idx="1"/>
            <a:endCxn id="3" idx="3"/>
          </p:cNvCxnSpPr>
          <p:nvPr/>
        </p:nvCxnSpPr>
        <p:spPr>
          <a:xfrm flipH="1" flipV="1">
            <a:off x="2321169" y="3069103"/>
            <a:ext cx="536327" cy="2295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5" idx="1"/>
            <a:endCxn id="3" idx="3"/>
          </p:cNvCxnSpPr>
          <p:nvPr/>
        </p:nvCxnSpPr>
        <p:spPr>
          <a:xfrm flipH="1" flipV="1">
            <a:off x="2321169" y="3069103"/>
            <a:ext cx="536327" cy="102070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0334" y="4624618"/>
            <a:ext cx="31089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Include pharmacist on rounds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14" idx="3"/>
          </p:cNvCxnSpPr>
          <p:nvPr/>
        </p:nvCxnSpPr>
        <p:spPr>
          <a:xfrm flipH="1" flipV="1">
            <a:off x="5326376" y="3298687"/>
            <a:ext cx="613958" cy="1510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7496" y="3766641"/>
            <a:ext cx="2468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Reporting on antibiotic use to staff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57496" y="2180557"/>
            <a:ext cx="24445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Guidelines for antibiotic use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55" idx="1"/>
            <a:endCxn id="25" idx="3"/>
          </p:cNvCxnSpPr>
          <p:nvPr/>
        </p:nvCxnSpPr>
        <p:spPr>
          <a:xfrm flipH="1" flipV="1">
            <a:off x="5326376" y="4089807"/>
            <a:ext cx="613958" cy="138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1"/>
            <a:endCxn id="28" idx="3"/>
          </p:cNvCxnSpPr>
          <p:nvPr/>
        </p:nvCxnSpPr>
        <p:spPr>
          <a:xfrm flipH="1" flipV="1">
            <a:off x="5302092" y="2503723"/>
            <a:ext cx="638242" cy="41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940334" y="2459094"/>
            <a:ext cx="31089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Test, refine and implement early-onset sepsis treatment guidelines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4" idx="1"/>
            <a:endCxn id="28" idx="3"/>
          </p:cNvCxnSpPr>
          <p:nvPr/>
        </p:nvCxnSpPr>
        <p:spPr>
          <a:xfrm flipH="1" flipV="1">
            <a:off x="5302092" y="2503723"/>
            <a:ext cx="638242" cy="1499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8119" y="4646950"/>
            <a:ext cx="21230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Global Aim:</a:t>
            </a:r>
          </a:p>
          <a:p>
            <a:r>
              <a:rPr lang="en-US" altLang="en-US" dirty="0" smtClean="0"/>
              <a:t>Decrease necrotizing enterocolitis in our Special Care Nursery</a:t>
            </a:r>
            <a:endParaRPr lang="en-US" altLang="en-US" dirty="0"/>
          </a:p>
        </p:txBody>
      </p:sp>
      <p:cxnSp>
        <p:nvCxnSpPr>
          <p:cNvPr id="35" name="Straight Connector 34"/>
          <p:cNvCxnSpPr>
            <a:stCxn id="28" idx="1"/>
            <a:endCxn id="3" idx="3"/>
          </p:cNvCxnSpPr>
          <p:nvPr/>
        </p:nvCxnSpPr>
        <p:spPr>
          <a:xfrm flipH="1">
            <a:off x="2321169" y="2503723"/>
            <a:ext cx="536327" cy="56538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940334" y="3541856"/>
            <a:ext cx="31089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 criteria for initiation and discontinuation of antibiotics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940334" y="5153382"/>
            <a:ext cx="31089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audits and feedbacks of</a:t>
            </a:r>
          </a:p>
          <a:p>
            <a:r>
              <a:rPr lang="en-US" dirty="0" smtClean="0"/>
              <a:t>antibiotic use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23" idx="1"/>
            <a:endCxn id="25" idx="3"/>
          </p:cNvCxnSpPr>
          <p:nvPr/>
        </p:nvCxnSpPr>
        <p:spPr>
          <a:xfrm flipH="1" flipV="1">
            <a:off x="5326376" y="4089807"/>
            <a:ext cx="613958" cy="719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3" idx="1"/>
            <a:endCxn id="5" idx="3"/>
          </p:cNvCxnSpPr>
          <p:nvPr/>
        </p:nvCxnSpPr>
        <p:spPr>
          <a:xfrm flipH="1" flipV="1">
            <a:off x="5337440" y="1837997"/>
            <a:ext cx="602894" cy="2971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" idx="1"/>
            <a:endCxn id="14" idx="3"/>
          </p:cNvCxnSpPr>
          <p:nvPr/>
        </p:nvCxnSpPr>
        <p:spPr>
          <a:xfrm flipH="1">
            <a:off x="5326376" y="1976497"/>
            <a:ext cx="613958" cy="1322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198119" y="365126"/>
            <a:ext cx="87293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  "/>
              </a:rPr>
              <a:t>Key Driver Diagram</a:t>
            </a:r>
            <a:endParaRPr lang="en-US" sz="3600" b="1" dirty="0">
              <a:solidFill>
                <a:srgbClr val="002060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9667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47957" y="117166"/>
            <a:ext cx="81382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b="1" dirty="0">
                <a:solidFill>
                  <a:srgbClr val="376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% of infants receiving &gt; 48 </a:t>
            </a:r>
            <a:r>
              <a:rPr lang="en-US" altLang="en-US" b="1" dirty="0" smtClean="0">
                <a:solidFill>
                  <a:srgbClr val="376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</a:t>
            </a:r>
            <a:r>
              <a:rPr lang="en-US" altLang="en-US" b="1" dirty="0">
                <a:solidFill>
                  <a:srgbClr val="376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initial empiric antibiotics from 41% to </a:t>
            </a:r>
            <a:r>
              <a:rPr lang="en-US" altLang="en-US" b="1" dirty="0" smtClean="0">
                <a:solidFill>
                  <a:srgbClr val="376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lang="en-US" altLang="en-US" b="1" dirty="0">
              <a:solidFill>
                <a:srgbClr val="3763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957" y="1076657"/>
            <a:ext cx="8985231" cy="5715000"/>
            <a:chOff x="147957" y="1076657"/>
            <a:chExt cx="8985231" cy="5715000"/>
          </a:xfrm>
        </p:grpSpPr>
        <p:sp>
          <p:nvSpPr>
            <p:cNvPr id="4" name="Rectangle 3"/>
            <p:cNvSpPr/>
            <p:nvPr/>
          </p:nvSpPr>
          <p:spPr>
            <a:xfrm>
              <a:off x="1131614" y="4309670"/>
              <a:ext cx="7236069" cy="12114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" name="Chart 16"/>
            <p:cNvGraphicFramePr>
              <a:graphicFrameLocks/>
            </p:cNvGraphicFramePr>
            <p:nvPr>
              <p:extLst/>
            </p:nvPr>
          </p:nvGraphicFramePr>
          <p:xfrm>
            <a:off x="147957" y="1076657"/>
            <a:ext cx="8470900" cy="571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ular Callout 1"/>
            <p:cNvSpPr/>
            <p:nvPr/>
          </p:nvSpPr>
          <p:spPr>
            <a:xfrm>
              <a:off x="6489167" y="1675513"/>
              <a:ext cx="1005840" cy="742554"/>
            </a:xfrm>
            <a:prstGeom prst="wedgeRectCallout">
              <a:avLst>
                <a:gd name="adj1" fmla="val -65761"/>
                <a:gd name="adj2" fmla="val 24325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PDSA 3: </a:t>
              </a:r>
              <a:r>
                <a:rPr lang="en-US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 of EOS guidelines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3717247" y="1675513"/>
              <a:ext cx="1005840" cy="742554"/>
            </a:xfrm>
            <a:prstGeom prst="wedgeRectCallout">
              <a:avLst>
                <a:gd name="adj1" fmla="val 99046"/>
                <a:gd name="adj2" fmla="val 21511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PDSA 1: </a:t>
              </a:r>
              <a:r>
                <a:rPr lang="en-US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Pharmacy antibiotic use audits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5080354" y="1675513"/>
              <a:ext cx="1005840" cy="742554"/>
            </a:xfrm>
            <a:prstGeom prst="wedgeRectCallout">
              <a:avLst>
                <a:gd name="adj1" fmla="val 20362"/>
                <a:gd name="adj2" fmla="val 24233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PDSA 2: </a:t>
              </a:r>
              <a:r>
                <a:rPr lang="en-US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 feedback at rounds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57990" y="4309671"/>
              <a:ext cx="7863840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25666" y="3533783"/>
              <a:ext cx="891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23822" y="4753226"/>
              <a:ext cx="155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 </a:t>
              </a:r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iNICQ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begins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5196997" y="4437036"/>
              <a:ext cx="10252" cy="33216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94993" y="6334780"/>
              <a:ext cx="160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SPC P chart (n=1189)</a:t>
              </a:r>
            </a:p>
            <a:p>
              <a:pPr algn="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 limits in red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55096" y="4017766"/>
              <a:ext cx="778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  <a:endPara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736348" y="4365029"/>
              <a:ext cx="0" cy="36576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71651"/>
            <a:ext cx="8763000" cy="3638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Over the last 2 years (2017-2018), we o</a:t>
            </a:r>
            <a:r>
              <a:rPr lang="en-US" sz="2800" dirty="0" smtClean="0"/>
              <a:t>bserved </a:t>
            </a:r>
            <a:r>
              <a:rPr lang="en-US" sz="2800" dirty="0"/>
              <a:t>a decrease in </a:t>
            </a:r>
            <a:r>
              <a:rPr lang="en-US" sz="2800" dirty="0" smtClean="0"/>
              <a:t>the variation and frequency of antibiotic </a:t>
            </a:r>
            <a:r>
              <a:rPr lang="en-US" sz="2800" dirty="0"/>
              <a:t>use among </a:t>
            </a:r>
            <a:r>
              <a:rPr lang="en-US" sz="2800" dirty="0" smtClean="0"/>
              <a:t>newborns at participating hospitals.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many teams, hospital </a:t>
            </a:r>
            <a:r>
              <a:rPr lang="en-US" sz="2800" dirty="0"/>
              <a:t>pharmacist engagement </a:t>
            </a:r>
            <a:r>
              <a:rPr lang="en-US" sz="2800" dirty="0" smtClean="0"/>
              <a:t>has been a key element of success.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We would like to spread neonatal antimicrobial stewardship efforts </a:t>
            </a:r>
            <a:r>
              <a:rPr lang="en-US" sz="2800" dirty="0" smtClean="0"/>
              <a:t>to </a:t>
            </a:r>
            <a:r>
              <a:rPr lang="en-US" sz="2800" dirty="0" smtClean="0"/>
              <a:t>other hospitals in Georgia.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rgbClr val="006CA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2060"/>
                </a:solidFill>
              </a:rPr>
              <a:t>Summary / Next steps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432" y="1310054"/>
            <a:ext cx="4518888" cy="54571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525" y="3657600"/>
            <a:ext cx="7886700" cy="1325563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grace.kang@dph.ga.gov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www.georgiapqc.org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748" y="224298"/>
            <a:ext cx="668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Interested in learning more?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432" y="1310054"/>
            <a:ext cx="4518888" cy="54571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066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www.georgiapqc.org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83470"/>
            <a:ext cx="8991600" cy="1889523"/>
          </a:xfrm>
        </p:spPr>
        <p:txBody>
          <a:bodyPr/>
          <a:lstStyle/>
          <a:p>
            <a:r>
              <a:rPr lang="en-US" sz="1400" b="1" u="sng" dirty="0"/>
              <a:t>David Levine, MD</a:t>
            </a:r>
            <a:r>
              <a:rPr lang="en-US" sz="1400" u="sng" dirty="0"/>
              <a:t>, VON </a:t>
            </a:r>
            <a:r>
              <a:rPr lang="en-US" sz="1400" u="sng" dirty="0" err="1"/>
              <a:t>iNICQ</a:t>
            </a:r>
            <a:r>
              <a:rPr lang="en-US" sz="1400" u="sng" dirty="0"/>
              <a:t> lead, Piedmont Columbus Regional, Chair, Neonatal Subcommittee, </a:t>
            </a:r>
            <a:r>
              <a:rPr lang="en-US" sz="1400" u="sng" dirty="0" err="1"/>
              <a:t>GaPQC</a:t>
            </a:r>
            <a:endParaRPr lang="en-US" sz="1400" u="sng" dirty="0"/>
          </a:p>
          <a:p>
            <a:r>
              <a:rPr lang="en-US" sz="1400" b="1" dirty="0"/>
              <a:t>Julie </a:t>
            </a:r>
            <a:r>
              <a:rPr lang="en-US" sz="1400" b="1" dirty="0"/>
              <a:t>Martin, MD</a:t>
            </a:r>
            <a:r>
              <a:rPr lang="en-US" sz="1400" dirty="0"/>
              <a:t>: </a:t>
            </a:r>
            <a:r>
              <a:rPr lang="en-US" sz="1400" dirty="0" err="1"/>
              <a:t>iNICQ</a:t>
            </a:r>
            <a:r>
              <a:rPr lang="en-US" sz="1400" dirty="0"/>
              <a:t> lead, Piedmont Health System and Piedmont Athens Regional</a:t>
            </a:r>
          </a:p>
          <a:p>
            <a:r>
              <a:rPr lang="en-US" sz="1400" b="1" dirty="0"/>
              <a:t>Laura Drohan, MD</a:t>
            </a:r>
            <a:r>
              <a:rPr lang="en-US" sz="1400" dirty="0"/>
              <a:t>: </a:t>
            </a:r>
            <a:r>
              <a:rPr lang="en-US" sz="1400" dirty="0" err="1"/>
              <a:t>iNICQ</a:t>
            </a:r>
            <a:r>
              <a:rPr lang="en-US" sz="1400" dirty="0"/>
              <a:t> lead, Northside Hospital</a:t>
            </a:r>
          </a:p>
          <a:p>
            <a:r>
              <a:rPr lang="en-US" sz="1400" b="1" dirty="0"/>
              <a:t>Jessica Roberts, MD</a:t>
            </a:r>
            <a:r>
              <a:rPr lang="en-US" sz="1400" dirty="0"/>
              <a:t>: </a:t>
            </a:r>
            <a:r>
              <a:rPr lang="en-US" sz="1400" dirty="0" err="1"/>
              <a:t>iNICQ</a:t>
            </a:r>
            <a:r>
              <a:rPr lang="en-US" sz="1400" dirty="0"/>
              <a:t> lead, Grady Memorial Hospital</a:t>
            </a:r>
          </a:p>
          <a:p>
            <a:r>
              <a:rPr lang="en-US" sz="1400" b="1" dirty="0"/>
              <a:t>Grace Kang, RN</a:t>
            </a:r>
            <a:r>
              <a:rPr lang="en-US" sz="1400" dirty="0"/>
              <a:t>: Perinatal Quality Improvement Manager, Maternal and Child Health Section,</a:t>
            </a:r>
          </a:p>
          <a:p>
            <a:r>
              <a:rPr lang="en-US" sz="1400" dirty="0"/>
              <a:t>Division of Health Promotion, Georgia Department of Public </a:t>
            </a:r>
            <a:r>
              <a:rPr lang="en-US" sz="1400" dirty="0"/>
              <a:t>Health</a:t>
            </a:r>
            <a:endParaRPr lang="en-US" sz="1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 b="31374"/>
          <a:stretch/>
        </p:blipFill>
        <p:spPr>
          <a:xfrm>
            <a:off x="152400" y="966137"/>
            <a:ext cx="8763000" cy="375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6948"/>
            <a:ext cx="4685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Acknowledgements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6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75701"/>
            <a:ext cx="8030421" cy="3936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5" y="378941"/>
            <a:ext cx="2876447" cy="1296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76" y="1160304"/>
            <a:ext cx="126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1" y="1220609"/>
            <a:ext cx="1008349" cy="759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6707" y="6096597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https://georgiapqc.org/</a:t>
            </a:r>
          </a:p>
        </p:txBody>
      </p:sp>
    </p:spTree>
    <p:extLst>
      <p:ext uri="{BB962C8B-B14F-4D97-AF65-F5344CB8AC3E}">
        <p14:creationId xmlns:p14="http://schemas.microsoft.com/office/powerpoint/2010/main" val="32729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b="10394"/>
          <a:stretch>
            <a:fillRect/>
          </a:stretch>
        </p:blipFill>
        <p:spPr bwMode="auto">
          <a:xfrm>
            <a:off x="6275388" y="3365500"/>
            <a:ext cx="23082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1238" y="3286125"/>
            <a:ext cx="5448300" cy="2051050"/>
          </a:xfrm>
          <a:prstGeom prst="rect">
            <a:avLst/>
          </a:prstGeom>
          <a:solidFill>
            <a:srgbClr val="FBE5D6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5813" y="4402138"/>
            <a:ext cx="3133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Georgia joined VON in 2017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as a statewide collaborative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with 8 participating hospitals</a:t>
            </a:r>
          </a:p>
        </p:txBody>
      </p:sp>
    </p:spTree>
    <p:extLst>
      <p:ext uri="{BB962C8B-B14F-4D97-AF65-F5344CB8AC3E}">
        <p14:creationId xmlns:p14="http://schemas.microsoft.com/office/powerpoint/2010/main" val="8840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Georgia Perinatal Quality Collaborative (</a:t>
            </a:r>
            <a:r>
              <a:rPr lang="en-US" b="1" dirty="0" err="1" smtClean="0">
                <a:solidFill>
                  <a:srgbClr val="002060"/>
                </a:solidFill>
              </a:rPr>
              <a:t>GaPQC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2017873"/>
            <a:ext cx="369277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/>
              <a:t>Expanded in 2018 to </a:t>
            </a:r>
            <a:r>
              <a:rPr lang="en-US" sz="3200" dirty="0"/>
              <a:t>include </a:t>
            </a:r>
            <a:r>
              <a:rPr lang="en-US" sz="3200" dirty="0" smtClean="0"/>
              <a:t>data from 13 hospitals</a:t>
            </a:r>
            <a:endParaRPr lang="en-US" sz="3200" dirty="0"/>
          </a:p>
          <a:p>
            <a:pPr lvl="1"/>
            <a:r>
              <a:rPr lang="en-US" sz="3200" dirty="0"/>
              <a:t>Coverage of 38% of Georgia births (n=37,566 based on 2016 data)</a:t>
            </a:r>
          </a:p>
          <a:p>
            <a:pPr lvl="1"/>
            <a:endParaRPr lang="en-US" sz="32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76" y="351807"/>
            <a:ext cx="2701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70" y="1927016"/>
            <a:ext cx="5108331" cy="386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8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Overview – VON </a:t>
            </a:r>
            <a:r>
              <a:rPr lang="en-US" b="1" dirty="0" err="1" smtClean="0">
                <a:solidFill>
                  <a:srgbClr val="002060"/>
                </a:solidFill>
              </a:rPr>
              <a:t>iNICQ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the rapid-cycle update of the CDC Core Elements for Antibiotic </a:t>
            </a:r>
            <a:r>
              <a:rPr lang="en-US" dirty="0" smtClean="0"/>
              <a:t>Stewardship</a:t>
            </a:r>
          </a:p>
          <a:p>
            <a:r>
              <a:rPr lang="en-US" dirty="0" smtClean="0"/>
              <a:t>Promote </a:t>
            </a:r>
            <a:r>
              <a:rPr lang="en-US" dirty="0"/>
              <a:t>the rapid-cycle adoption of critical new guidelines for antibiotic use during the perinatal period </a:t>
            </a:r>
            <a:endParaRPr lang="en-US" dirty="0" smtClean="0"/>
          </a:p>
          <a:p>
            <a:r>
              <a:rPr lang="en-US" dirty="0" smtClean="0"/>
              <a:t>Assist </a:t>
            </a:r>
            <a:r>
              <a:rPr lang="en-US" dirty="0"/>
              <a:t>individual centers, health systems and states to aim for a 25% reduction in the use of antibiotics in the newborn population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6311899"/>
            <a:ext cx="637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://public.vtoxford.org/quality-education/inicq-2018/</a:t>
            </a:r>
          </a:p>
        </p:txBody>
      </p:sp>
    </p:spTree>
    <p:extLst>
      <p:ext uri="{BB962C8B-B14F-4D97-AF65-F5344CB8AC3E}">
        <p14:creationId xmlns:p14="http://schemas.microsoft.com/office/powerpoint/2010/main" val="1207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1250</Words>
  <Application>Microsoft Office PowerPoint</Application>
  <PresentationFormat>On-screen Show (4:3)</PresentationFormat>
  <Paragraphs>185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MS PGothic</vt:lpstr>
      <vt:lpstr>Arial</vt:lpstr>
      <vt:lpstr>Calibri</vt:lpstr>
      <vt:lpstr>Calibri  </vt:lpstr>
      <vt:lpstr>Calibri Light</vt:lpstr>
      <vt:lpstr>Cambria</vt:lpstr>
      <vt:lpstr>Tahoma</vt:lpstr>
      <vt:lpstr>Times</vt:lpstr>
      <vt:lpstr>Times New Roman</vt:lpstr>
      <vt:lpstr>Wingdings</vt:lpstr>
      <vt:lpstr>Office Theme</vt:lpstr>
      <vt:lpstr>1_Office Theme</vt:lpstr>
      <vt:lpstr>2_Office Theme</vt:lpstr>
      <vt:lpstr>Choosing Antibiotics Wisely collaborative in Georgia</vt:lpstr>
      <vt:lpstr>Disclosures</vt:lpstr>
      <vt:lpstr>Learning objectives:</vt:lpstr>
      <vt:lpstr>Georgia Perinatal Quality Collaborative (GaPQC)</vt:lpstr>
      <vt:lpstr>www.georgiapqc.org</vt:lpstr>
      <vt:lpstr>www.georgiapqc.org</vt:lpstr>
      <vt:lpstr>PowerPoint Presentation</vt:lpstr>
      <vt:lpstr>Georgia Perinatal Quality Collaborative (GaPQC)</vt:lpstr>
      <vt:lpstr>Overview – VON iNICQ</vt:lpstr>
      <vt:lpstr>Publications on Microbiome</vt:lpstr>
      <vt:lpstr>PowerPoint Presentation</vt:lpstr>
      <vt:lpstr>Dynamic Development of Microbiome</vt:lpstr>
      <vt:lpstr>PowerPoint Presentation</vt:lpstr>
      <vt:lpstr>Prolonged duration of antibiotics</vt:lpstr>
      <vt:lpstr>Prolonged duration of antibiotics</vt:lpstr>
      <vt:lpstr>PowerPoint Presentation</vt:lpstr>
      <vt:lpstr>PowerPoint Presentation</vt:lpstr>
      <vt:lpstr>Kaiser sepsis risk calculator  </vt:lpstr>
      <vt:lpstr>Example of a case</vt:lpstr>
      <vt:lpstr>Results of risk of EOS</vt:lpstr>
      <vt:lpstr>PowerPoint Presentation</vt:lpstr>
      <vt:lpstr>PowerPoint Presentation</vt:lpstr>
      <vt:lpstr>Infants at low risk</vt:lpstr>
      <vt:lpstr>Infants at low risk</vt:lpstr>
      <vt:lpstr>PowerPoint Presentation</vt:lpstr>
      <vt:lpstr>How can we be more judicious with antibiotic use?</vt:lpstr>
      <vt:lpstr>PowerPoint Presentation</vt:lpstr>
      <vt:lpstr>PowerPoint Presentation</vt:lpstr>
      <vt:lpstr>Live Poll: Q1</vt:lpstr>
      <vt:lpstr>Live Poll: Q2</vt:lpstr>
      <vt:lpstr>Live Poll: Q3</vt:lpstr>
      <vt:lpstr>Live Poll: Q4</vt:lpstr>
      <vt:lpstr>Live Poll: Q5</vt:lpstr>
      <vt:lpstr>Live Poll: Q6</vt:lpstr>
      <vt:lpstr>Live Poll: Q7</vt:lpstr>
      <vt:lpstr>Live Poll: Q8</vt:lpstr>
      <vt:lpstr>Live Poll: Q9</vt:lpstr>
      <vt:lpstr>Experience of the GaPQC participating hospitals?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Experience of individual GaPQC participating hospitals?</vt:lpstr>
      <vt:lpstr>PowerPoint Presentation</vt:lpstr>
      <vt:lpstr>PowerPoint Presentation</vt:lpstr>
      <vt:lpstr>Grady Memorial Hospital NICU</vt:lpstr>
      <vt:lpstr>PowerPoint Presentation</vt:lpstr>
      <vt:lpstr>Grady Memorial NICU Antibiotic Stewardship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grace.kang@dph.ga.gov www.georgiapqc.org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do I start antibiotics for early onset sepsis?</dc:title>
  <dc:creator>Patel, Ravi Mangal</dc:creator>
  <cp:lastModifiedBy>Patel, Ravi Mangal</cp:lastModifiedBy>
  <cp:revision>44</cp:revision>
  <cp:lastPrinted>2017-11-15T16:41:53Z</cp:lastPrinted>
  <dcterms:created xsi:type="dcterms:W3CDTF">2017-06-07T15:35:04Z</dcterms:created>
  <dcterms:modified xsi:type="dcterms:W3CDTF">2018-11-06T19:14:49Z</dcterms:modified>
</cp:coreProperties>
</file>