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812" r:id="rId1"/>
    <p:sldMasterId id="2147483824" r:id="rId2"/>
    <p:sldMasterId id="2147483839" r:id="rId3"/>
    <p:sldMasterId id="2147483851" r:id="rId4"/>
    <p:sldMasterId id="2147483864" r:id="rId5"/>
    <p:sldMasterId id="2147483876" r:id="rId6"/>
    <p:sldMasterId id="2147483887" r:id="rId7"/>
  </p:sldMasterIdLst>
  <p:notesMasterIdLst>
    <p:notesMasterId r:id="rId102"/>
  </p:notesMasterIdLst>
  <p:handoutMasterIdLst>
    <p:handoutMasterId r:id="rId103"/>
  </p:handoutMasterIdLst>
  <p:sldIdLst>
    <p:sldId id="323" r:id="rId8"/>
    <p:sldId id="412" r:id="rId9"/>
    <p:sldId id="503" r:id="rId10"/>
    <p:sldId id="506" r:id="rId11"/>
    <p:sldId id="415" r:id="rId12"/>
    <p:sldId id="507" r:id="rId13"/>
    <p:sldId id="417" r:id="rId14"/>
    <p:sldId id="418" r:id="rId15"/>
    <p:sldId id="419" r:id="rId16"/>
    <p:sldId id="420" r:id="rId17"/>
    <p:sldId id="421" r:id="rId18"/>
    <p:sldId id="422" r:id="rId19"/>
    <p:sldId id="423" r:id="rId20"/>
    <p:sldId id="424" r:id="rId21"/>
    <p:sldId id="425" r:id="rId22"/>
    <p:sldId id="426" r:id="rId23"/>
    <p:sldId id="427" r:id="rId24"/>
    <p:sldId id="428" r:id="rId25"/>
    <p:sldId id="429" r:id="rId26"/>
    <p:sldId id="430" r:id="rId27"/>
    <p:sldId id="431" r:id="rId28"/>
    <p:sldId id="432" r:id="rId29"/>
    <p:sldId id="433" r:id="rId30"/>
    <p:sldId id="434" r:id="rId31"/>
    <p:sldId id="435" r:id="rId32"/>
    <p:sldId id="436" r:id="rId33"/>
    <p:sldId id="437" r:id="rId34"/>
    <p:sldId id="438" r:id="rId35"/>
    <p:sldId id="439" r:id="rId36"/>
    <p:sldId id="440" r:id="rId37"/>
    <p:sldId id="441" r:id="rId38"/>
    <p:sldId id="442" r:id="rId39"/>
    <p:sldId id="443" r:id="rId40"/>
    <p:sldId id="444" r:id="rId41"/>
    <p:sldId id="504" r:id="rId42"/>
    <p:sldId id="446" r:id="rId43"/>
    <p:sldId id="447" r:id="rId44"/>
    <p:sldId id="448" r:id="rId45"/>
    <p:sldId id="449" r:id="rId46"/>
    <p:sldId id="450" r:id="rId47"/>
    <p:sldId id="451" r:id="rId48"/>
    <p:sldId id="452" r:id="rId49"/>
    <p:sldId id="453" r:id="rId50"/>
    <p:sldId id="454" r:id="rId51"/>
    <p:sldId id="455" r:id="rId52"/>
    <p:sldId id="456" r:id="rId53"/>
    <p:sldId id="457" r:id="rId54"/>
    <p:sldId id="458" r:id="rId55"/>
    <p:sldId id="459" r:id="rId56"/>
    <p:sldId id="460" r:id="rId57"/>
    <p:sldId id="461" r:id="rId58"/>
    <p:sldId id="462" r:id="rId59"/>
    <p:sldId id="463" r:id="rId60"/>
    <p:sldId id="464" r:id="rId61"/>
    <p:sldId id="465" r:id="rId62"/>
    <p:sldId id="466" r:id="rId63"/>
    <p:sldId id="467" r:id="rId64"/>
    <p:sldId id="468" r:id="rId65"/>
    <p:sldId id="469" r:id="rId66"/>
    <p:sldId id="470" r:id="rId67"/>
    <p:sldId id="471" r:id="rId68"/>
    <p:sldId id="472" r:id="rId69"/>
    <p:sldId id="473" r:id="rId70"/>
    <p:sldId id="474" r:id="rId71"/>
    <p:sldId id="475" r:id="rId72"/>
    <p:sldId id="476" r:id="rId73"/>
    <p:sldId id="477" r:id="rId74"/>
    <p:sldId id="505" r:id="rId75"/>
    <p:sldId id="479" r:id="rId76"/>
    <p:sldId id="480" r:id="rId77"/>
    <p:sldId id="481" r:id="rId78"/>
    <p:sldId id="482" r:id="rId79"/>
    <p:sldId id="483" r:id="rId80"/>
    <p:sldId id="484" r:id="rId81"/>
    <p:sldId id="485" r:id="rId82"/>
    <p:sldId id="486" r:id="rId83"/>
    <p:sldId id="487" r:id="rId84"/>
    <p:sldId id="488" r:id="rId85"/>
    <p:sldId id="489" r:id="rId86"/>
    <p:sldId id="490" r:id="rId87"/>
    <p:sldId id="491" r:id="rId88"/>
    <p:sldId id="492" r:id="rId89"/>
    <p:sldId id="493" r:id="rId90"/>
    <p:sldId id="494" r:id="rId91"/>
    <p:sldId id="495" r:id="rId92"/>
    <p:sldId id="496" r:id="rId93"/>
    <p:sldId id="497" r:id="rId94"/>
    <p:sldId id="498" r:id="rId95"/>
    <p:sldId id="499" r:id="rId96"/>
    <p:sldId id="500" r:id="rId97"/>
    <p:sldId id="501" r:id="rId98"/>
    <p:sldId id="502" r:id="rId99"/>
    <p:sldId id="325" r:id="rId100"/>
    <p:sldId id="326" r:id="rId10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vandyke" initials="r" lastIdx="1" clrIdx="0"/>
  <p:cmAuthor id="1" name="cljefferson" initials="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000"/>
    <a:srgbClr val="FFCCFF"/>
    <a:srgbClr val="E32B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5" autoAdjust="0"/>
    <p:restoredTop sz="79428" autoAdjust="0"/>
  </p:normalViewPr>
  <p:slideViewPr>
    <p:cSldViewPr>
      <p:cViewPr>
        <p:scale>
          <a:sx n="47" d="100"/>
          <a:sy n="47" d="100"/>
        </p:scale>
        <p:origin x="-2814" y="-87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dirty="0"/>
              <a:t>Elevated</a:t>
            </a:r>
            <a:r>
              <a:rPr lang="en-US" baseline="0" dirty="0"/>
              <a:t> Blood Lead Levels</a:t>
            </a:r>
            <a:endParaRPr lang="en-US" dirty="0"/>
          </a:p>
        </c:rich>
      </c:tx>
      <c:layout/>
      <c:overlay val="0"/>
    </c:title>
    <c:autoTitleDeleted val="0"/>
    <c:plotArea>
      <c:layout>
        <c:manualLayout>
          <c:layoutTarget val="inner"/>
          <c:xMode val="edge"/>
          <c:yMode val="edge"/>
          <c:x val="7.6804293694057474E-2"/>
          <c:y val="0.16301851045365387"/>
          <c:w val="0.86546095800524936"/>
          <c:h val="0.66703315119910911"/>
        </c:manualLayout>
      </c:layout>
      <c:lineChart>
        <c:grouping val="standard"/>
        <c:varyColors val="0"/>
        <c:ser>
          <c:idx val="0"/>
          <c:order val="0"/>
          <c:tx>
            <c:strRef>
              <c:f>Sheet1!$B$1</c:f>
              <c:strCache>
                <c:ptCount val="1"/>
                <c:pt idx="0">
                  <c:v>Blood Lead Levels (ug/dL)</c:v>
                </c:pt>
              </c:strCache>
            </c:strRef>
          </c:tx>
          <c:dLbls>
            <c:dLbl>
              <c:idx val="0"/>
              <c:layout>
                <c:manualLayout>
                  <c:x val="-2.4958577105236149E-2"/>
                  <c:y val="-3.9682546278021411E-2"/>
                </c:manualLayout>
              </c:layout>
              <c:showLegendKey val="0"/>
              <c:showVal val="1"/>
              <c:showCatName val="0"/>
              <c:showSerName val="0"/>
              <c:showPercent val="0"/>
              <c:showBubbleSize val="0"/>
            </c:dLbl>
            <c:dLbl>
              <c:idx val="1"/>
              <c:delete val="1"/>
            </c:dLbl>
            <c:dLbl>
              <c:idx val="2"/>
              <c:delete val="1"/>
            </c:dLbl>
            <c:dLbl>
              <c:idx val="3"/>
              <c:delete val="1"/>
            </c:dLbl>
            <c:dLbl>
              <c:idx val="4"/>
              <c:layout>
                <c:manualLayout>
                  <c:x val="-1.1470549421545781E-2"/>
                  <c:y val="-4.0132687899500946E-2"/>
                </c:manualLayout>
              </c:layout>
              <c:showLegendKey val="0"/>
              <c:showVal val="1"/>
              <c:showCatName val="0"/>
              <c:showSerName val="0"/>
              <c:showPercent val="0"/>
              <c:showBubbleSize val="0"/>
            </c:dLbl>
            <c:dLbl>
              <c:idx val="5"/>
              <c:delete val="1"/>
            </c:dLbl>
            <c:dLbl>
              <c:idx val="6"/>
              <c:layout>
                <c:manualLayout>
                  <c:x val="-1.7057141600316721E-2"/>
                  <c:y val="-4.2750434559796387E-2"/>
                </c:manualLayout>
              </c:layout>
              <c:showLegendKey val="0"/>
              <c:showVal val="1"/>
              <c:showCatName val="0"/>
              <c:showSerName val="0"/>
              <c:showPercent val="0"/>
              <c:showBubbleSize val="0"/>
            </c:dLbl>
            <c:dLbl>
              <c:idx val="7"/>
              <c:delete val="1"/>
            </c:dLbl>
            <c:dLbl>
              <c:idx val="8"/>
              <c:delete val="1"/>
            </c:dLbl>
            <c:dLbl>
              <c:idx val="9"/>
              <c:delete val="1"/>
            </c:dLbl>
            <c:dLbl>
              <c:idx val="10"/>
              <c:delete val="1"/>
            </c:dLbl>
            <c:dLbl>
              <c:idx val="11"/>
              <c:delete val="1"/>
            </c:dLbl>
            <c:dLbl>
              <c:idx val="12"/>
              <c:layout>
                <c:manualLayout>
                  <c:x val="-1.675977653631296E-2"/>
                  <c:y val="-2.8144239226033436E-2"/>
                </c:manualLayout>
              </c:layout>
              <c:showLegendKey val="0"/>
              <c:showVal val="1"/>
              <c:showCatName val="0"/>
              <c:showSerName val="0"/>
              <c:showPercent val="0"/>
              <c:showBubbleSize val="0"/>
            </c:dLbl>
            <c:dLbl>
              <c:idx val="13"/>
              <c:delete val="1"/>
            </c:dLbl>
            <c:dLbl>
              <c:idx val="14"/>
              <c:delete val="1"/>
            </c:dLbl>
            <c:dLbl>
              <c:idx val="15"/>
              <c:layout>
                <c:manualLayout>
                  <c:x val="-8.1936685288640745E-2"/>
                  <c:y val="-5.6288478452066873E-2"/>
                </c:manualLayout>
              </c:layout>
              <c:showLegendKey val="0"/>
              <c:showVal val="1"/>
              <c:showCatName val="0"/>
              <c:showSerName val="0"/>
              <c:showPercent val="0"/>
              <c:showBubbleSize val="0"/>
            </c:dLbl>
            <c:dLbl>
              <c:idx val="16"/>
              <c:layout>
                <c:manualLayout>
                  <c:x val="-2.6070763500931161E-2"/>
                  <c:y val="-3.8698328935795952E-2"/>
                </c:manualLayout>
              </c:layout>
              <c:showLegendKey val="0"/>
              <c:showVal val="1"/>
              <c:showCatName val="0"/>
              <c:showSerName val="0"/>
              <c:showPercent val="0"/>
              <c:showBubbleSize val="0"/>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layout>
                <c:manualLayout>
                  <c:x val="-2.4208566108007448E-2"/>
                  <c:y val="3.1662269129287601E-2"/>
                </c:manualLayout>
              </c:layout>
              <c:showLegendKey val="0"/>
              <c:showVal val="1"/>
              <c:showCatName val="0"/>
              <c:showSerName val="0"/>
              <c:showPercent val="0"/>
              <c:showBubbleSize val="0"/>
            </c:dLbl>
            <c:txPr>
              <a:bodyPr/>
              <a:lstStyle/>
              <a:p>
                <a:pPr>
                  <a:defRPr b="1" baseline="0"/>
                </a:pPr>
                <a:endParaRPr lang="en-US"/>
              </a:p>
            </c:txPr>
            <c:showLegendKey val="0"/>
            <c:showVal val="1"/>
            <c:showCatName val="0"/>
            <c:showSerName val="0"/>
            <c:showPercent val="0"/>
            <c:showBubbleSize val="0"/>
            <c:showLeaderLines val="0"/>
          </c:dLbls>
          <c:cat>
            <c:numRef>
              <c:f>Sheet1!$A$2:$A$29</c:f>
              <c:numCache>
                <c:formatCode>General</c:formatCode>
                <c:ptCount val="28"/>
                <c:pt idx="0">
                  <c:v>1965</c:v>
                </c:pt>
                <c:pt idx="1">
                  <c:v>1967</c:v>
                </c:pt>
                <c:pt idx="2">
                  <c:v>1969</c:v>
                </c:pt>
                <c:pt idx="3">
                  <c:v>1971</c:v>
                </c:pt>
                <c:pt idx="4">
                  <c:v>1973</c:v>
                </c:pt>
                <c:pt idx="5">
                  <c:v>1974</c:v>
                </c:pt>
                <c:pt idx="6">
                  <c:v>1975</c:v>
                </c:pt>
                <c:pt idx="7">
                  <c:v>1977</c:v>
                </c:pt>
                <c:pt idx="8">
                  <c:v>1979</c:v>
                </c:pt>
                <c:pt idx="9">
                  <c:v>1981</c:v>
                </c:pt>
                <c:pt idx="10">
                  <c:v>1983</c:v>
                </c:pt>
                <c:pt idx="11">
                  <c:v>1984</c:v>
                </c:pt>
                <c:pt idx="12">
                  <c:v>1985</c:v>
                </c:pt>
                <c:pt idx="13">
                  <c:v>1986</c:v>
                </c:pt>
                <c:pt idx="14">
                  <c:v>1988</c:v>
                </c:pt>
                <c:pt idx="15">
                  <c:v>1989</c:v>
                </c:pt>
                <c:pt idx="16">
                  <c:v>1990</c:v>
                </c:pt>
                <c:pt idx="17">
                  <c:v>1992</c:v>
                </c:pt>
                <c:pt idx="18">
                  <c:v>1994</c:v>
                </c:pt>
                <c:pt idx="19">
                  <c:v>1996</c:v>
                </c:pt>
                <c:pt idx="20">
                  <c:v>1998</c:v>
                </c:pt>
                <c:pt idx="21" formatCode="0">
                  <c:v>2000</c:v>
                </c:pt>
                <c:pt idx="22">
                  <c:v>2002</c:v>
                </c:pt>
                <c:pt idx="23">
                  <c:v>2004</c:v>
                </c:pt>
                <c:pt idx="24">
                  <c:v>2006</c:v>
                </c:pt>
                <c:pt idx="25">
                  <c:v>2008</c:v>
                </c:pt>
                <c:pt idx="26">
                  <c:v>2010</c:v>
                </c:pt>
                <c:pt idx="27">
                  <c:v>2012</c:v>
                </c:pt>
              </c:numCache>
            </c:numRef>
          </c:cat>
          <c:val>
            <c:numRef>
              <c:f>Sheet1!$B$2:$B$29</c:f>
              <c:numCache>
                <c:formatCode>General</c:formatCode>
                <c:ptCount val="28"/>
                <c:pt idx="0">
                  <c:v>60</c:v>
                </c:pt>
                <c:pt idx="1">
                  <c:v>60</c:v>
                </c:pt>
                <c:pt idx="2">
                  <c:v>60</c:v>
                </c:pt>
                <c:pt idx="3">
                  <c:v>60</c:v>
                </c:pt>
                <c:pt idx="4">
                  <c:v>40</c:v>
                </c:pt>
                <c:pt idx="5">
                  <c:v>40</c:v>
                </c:pt>
                <c:pt idx="6">
                  <c:v>30</c:v>
                </c:pt>
                <c:pt idx="7">
                  <c:v>30</c:v>
                </c:pt>
                <c:pt idx="8">
                  <c:v>30</c:v>
                </c:pt>
                <c:pt idx="9">
                  <c:v>30</c:v>
                </c:pt>
                <c:pt idx="10">
                  <c:v>30</c:v>
                </c:pt>
                <c:pt idx="11">
                  <c:v>30</c:v>
                </c:pt>
                <c:pt idx="12">
                  <c:v>25</c:v>
                </c:pt>
                <c:pt idx="13">
                  <c:v>15</c:v>
                </c:pt>
                <c:pt idx="14">
                  <c:v>15</c:v>
                </c:pt>
                <c:pt idx="15">
                  <c:v>15</c:v>
                </c:pt>
                <c:pt idx="16">
                  <c:v>10</c:v>
                </c:pt>
                <c:pt idx="17">
                  <c:v>10</c:v>
                </c:pt>
                <c:pt idx="18">
                  <c:v>10</c:v>
                </c:pt>
                <c:pt idx="19">
                  <c:v>10</c:v>
                </c:pt>
                <c:pt idx="20">
                  <c:v>10</c:v>
                </c:pt>
                <c:pt idx="21">
                  <c:v>10</c:v>
                </c:pt>
                <c:pt idx="22">
                  <c:v>10</c:v>
                </c:pt>
                <c:pt idx="23">
                  <c:v>10</c:v>
                </c:pt>
                <c:pt idx="24">
                  <c:v>10</c:v>
                </c:pt>
                <c:pt idx="25">
                  <c:v>10</c:v>
                </c:pt>
                <c:pt idx="26">
                  <c:v>10</c:v>
                </c:pt>
                <c:pt idx="27">
                  <c:v>5</c:v>
                </c:pt>
              </c:numCache>
            </c:numRef>
          </c:val>
          <c:smooth val="0"/>
        </c:ser>
        <c:ser>
          <c:idx val="1"/>
          <c:order val="1"/>
          <c:tx>
            <c:strRef>
              <c:f>Sheet1!$C$1</c:f>
              <c:strCache>
                <c:ptCount val="1"/>
                <c:pt idx="0">
                  <c:v>Column1</c:v>
                </c:pt>
              </c:strCache>
            </c:strRef>
          </c:tx>
          <c:dLbls>
            <c:dLbl>
              <c:idx val="7"/>
              <c:dLblPos val="r"/>
              <c:showLegendKey val="0"/>
              <c:showVal val="1"/>
              <c:showCatName val="0"/>
              <c:showSerName val="1"/>
              <c:showPercent val="0"/>
              <c:showBubbleSize val="0"/>
            </c:dLbl>
            <c:showLegendKey val="0"/>
            <c:showVal val="0"/>
            <c:showCatName val="0"/>
            <c:showSerName val="0"/>
            <c:showPercent val="0"/>
            <c:showBubbleSize val="0"/>
          </c:dLbls>
          <c:cat>
            <c:numRef>
              <c:f>Sheet1!$A$2:$A$29</c:f>
              <c:numCache>
                <c:formatCode>General</c:formatCode>
                <c:ptCount val="28"/>
                <c:pt idx="0">
                  <c:v>1965</c:v>
                </c:pt>
                <c:pt idx="1">
                  <c:v>1967</c:v>
                </c:pt>
                <c:pt idx="2">
                  <c:v>1969</c:v>
                </c:pt>
                <c:pt idx="3">
                  <c:v>1971</c:v>
                </c:pt>
                <c:pt idx="4">
                  <c:v>1973</c:v>
                </c:pt>
                <c:pt idx="5">
                  <c:v>1974</c:v>
                </c:pt>
                <c:pt idx="6">
                  <c:v>1975</c:v>
                </c:pt>
                <c:pt idx="7">
                  <c:v>1977</c:v>
                </c:pt>
                <c:pt idx="8">
                  <c:v>1979</c:v>
                </c:pt>
                <c:pt idx="9">
                  <c:v>1981</c:v>
                </c:pt>
                <c:pt idx="10">
                  <c:v>1983</c:v>
                </c:pt>
                <c:pt idx="11">
                  <c:v>1984</c:v>
                </c:pt>
                <c:pt idx="12">
                  <c:v>1985</c:v>
                </c:pt>
                <c:pt idx="13">
                  <c:v>1986</c:v>
                </c:pt>
                <c:pt idx="14">
                  <c:v>1988</c:v>
                </c:pt>
                <c:pt idx="15">
                  <c:v>1989</c:v>
                </c:pt>
                <c:pt idx="16">
                  <c:v>1990</c:v>
                </c:pt>
                <c:pt idx="17">
                  <c:v>1992</c:v>
                </c:pt>
                <c:pt idx="18">
                  <c:v>1994</c:v>
                </c:pt>
                <c:pt idx="19">
                  <c:v>1996</c:v>
                </c:pt>
                <c:pt idx="20">
                  <c:v>1998</c:v>
                </c:pt>
                <c:pt idx="21" formatCode="0">
                  <c:v>2000</c:v>
                </c:pt>
                <c:pt idx="22">
                  <c:v>2002</c:v>
                </c:pt>
                <c:pt idx="23">
                  <c:v>2004</c:v>
                </c:pt>
                <c:pt idx="24">
                  <c:v>2006</c:v>
                </c:pt>
                <c:pt idx="25">
                  <c:v>2008</c:v>
                </c:pt>
                <c:pt idx="26">
                  <c:v>2010</c:v>
                </c:pt>
                <c:pt idx="27">
                  <c:v>2012</c:v>
                </c:pt>
              </c:numCache>
            </c:numRef>
          </c:cat>
          <c:val>
            <c:numRef>
              <c:f>Sheet1!$C$2:$C$29</c:f>
              <c:numCache>
                <c:formatCode>General</c:formatCode>
                <c:ptCount val="28"/>
              </c:numCache>
            </c:numRef>
          </c:val>
          <c:smooth val="0"/>
        </c:ser>
        <c:ser>
          <c:idx val="2"/>
          <c:order val="2"/>
          <c:tx>
            <c:strRef>
              <c:f>Sheet1!$D$1</c:f>
              <c:strCache>
                <c:ptCount val="1"/>
                <c:pt idx="0">
                  <c:v>Column2</c:v>
                </c:pt>
              </c:strCache>
            </c:strRef>
          </c:tx>
          <c:dLbls>
            <c:dLbl>
              <c:idx val="7"/>
              <c:dLblPos val="r"/>
              <c:showLegendKey val="0"/>
              <c:showVal val="1"/>
              <c:showCatName val="0"/>
              <c:showSerName val="1"/>
              <c:showPercent val="0"/>
              <c:showBubbleSize val="0"/>
            </c:dLbl>
            <c:showLegendKey val="0"/>
            <c:showVal val="0"/>
            <c:showCatName val="0"/>
            <c:showSerName val="0"/>
            <c:showPercent val="0"/>
            <c:showBubbleSize val="0"/>
          </c:dLbls>
          <c:cat>
            <c:numRef>
              <c:f>Sheet1!$A$2:$A$29</c:f>
              <c:numCache>
                <c:formatCode>General</c:formatCode>
                <c:ptCount val="28"/>
                <c:pt idx="0">
                  <c:v>1965</c:v>
                </c:pt>
                <c:pt idx="1">
                  <c:v>1967</c:v>
                </c:pt>
                <c:pt idx="2">
                  <c:v>1969</c:v>
                </c:pt>
                <c:pt idx="3">
                  <c:v>1971</c:v>
                </c:pt>
                <c:pt idx="4">
                  <c:v>1973</c:v>
                </c:pt>
                <c:pt idx="5">
                  <c:v>1974</c:v>
                </c:pt>
                <c:pt idx="6">
                  <c:v>1975</c:v>
                </c:pt>
                <c:pt idx="7">
                  <c:v>1977</c:v>
                </c:pt>
                <c:pt idx="8">
                  <c:v>1979</c:v>
                </c:pt>
                <c:pt idx="9">
                  <c:v>1981</c:v>
                </c:pt>
                <c:pt idx="10">
                  <c:v>1983</c:v>
                </c:pt>
                <c:pt idx="11">
                  <c:v>1984</c:v>
                </c:pt>
                <c:pt idx="12">
                  <c:v>1985</c:v>
                </c:pt>
                <c:pt idx="13">
                  <c:v>1986</c:v>
                </c:pt>
                <c:pt idx="14">
                  <c:v>1988</c:v>
                </c:pt>
                <c:pt idx="15">
                  <c:v>1989</c:v>
                </c:pt>
                <c:pt idx="16">
                  <c:v>1990</c:v>
                </c:pt>
                <c:pt idx="17">
                  <c:v>1992</c:v>
                </c:pt>
                <c:pt idx="18">
                  <c:v>1994</c:v>
                </c:pt>
                <c:pt idx="19">
                  <c:v>1996</c:v>
                </c:pt>
                <c:pt idx="20">
                  <c:v>1998</c:v>
                </c:pt>
                <c:pt idx="21" formatCode="0">
                  <c:v>2000</c:v>
                </c:pt>
                <c:pt idx="22">
                  <c:v>2002</c:v>
                </c:pt>
                <c:pt idx="23">
                  <c:v>2004</c:v>
                </c:pt>
                <c:pt idx="24">
                  <c:v>2006</c:v>
                </c:pt>
                <c:pt idx="25">
                  <c:v>2008</c:v>
                </c:pt>
                <c:pt idx="26">
                  <c:v>2010</c:v>
                </c:pt>
                <c:pt idx="27">
                  <c:v>2012</c:v>
                </c:pt>
              </c:numCache>
            </c:numRef>
          </c:cat>
          <c:val>
            <c:numRef>
              <c:f>Sheet1!$D$2:$D$29</c:f>
              <c:numCache>
                <c:formatCode>General</c:formatCode>
                <c:ptCount val="28"/>
              </c:numCache>
            </c:numRef>
          </c:val>
          <c:smooth val="0"/>
        </c:ser>
        <c:dLbls>
          <c:showLegendKey val="0"/>
          <c:showVal val="0"/>
          <c:showCatName val="0"/>
          <c:showSerName val="0"/>
          <c:showPercent val="0"/>
          <c:showBubbleSize val="0"/>
        </c:dLbls>
        <c:marker val="1"/>
        <c:smooth val="0"/>
        <c:axId val="105248640"/>
        <c:axId val="105250176"/>
      </c:lineChart>
      <c:catAx>
        <c:axId val="105248640"/>
        <c:scaling>
          <c:orientation val="minMax"/>
        </c:scaling>
        <c:delete val="0"/>
        <c:axPos val="b"/>
        <c:numFmt formatCode="General" sourceLinked="1"/>
        <c:majorTickMark val="none"/>
        <c:minorTickMark val="none"/>
        <c:tickLblPos val="nextTo"/>
        <c:txPr>
          <a:bodyPr/>
          <a:lstStyle/>
          <a:p>
            <a:pPr>
              <a:defRPr b="0" i="0" baseline="0"/>
            </a:pPr>
            <a:endParaRPr lang="en-US"/>
          </a:p>
        </c:txPr>
        <c:crossAx val="105250176"/>
        <c:crosses val="autoZero"/>
        <c:auto val="1"/>
        <c:lblAlgn val="ctr"/>
        <c:lblOffset val="100"/>
        <c:noMultiLvlLbl val="0"/>
      </c:catAx>
      <c:valAx>
        <c:axId val="105250176"/>
        <c:scaling>
          <c:orientation val="minMax"/>
        </c:scaling>
        <c:delete val="0"/>
        <c:axPos val="l"/>
        <c:majorGridlines/>
        <c:title>
          <c:tx>
            <c:rich>
              <a:bodyPr/>
              <a:lstStyle/>
              <a:p>
                <a:pPr>
                  <a:defRPr/>
                </a:pPr>
                <a:r>
                  <a:rPr lang="en-US" dirty="0"/>
                  <a:t>Blood Lead Levels (</a:t>
                </a:r>
                <a:r>
                  <a:rPr lang="en-US" dirty="0" err="1"/>
                  <a:t>ug</a:t>
                </a:r>
                <a:r>
                  <a:rPr lang="en-US" dirty="0"/>
                  <a:t>/</a:t>
                </a:r>
                <a:r>
                  <a:rPr lang="en-US" dirty="0" err="1"/>
                  <a:t>dL</a:t>
                </a:r>
                <a:r>
                  <a:rPr lang="en-US" dirty="0"/>
                  <a:t>)</a:t>
                </a:r>
              </a:p>
            </c:rich>
          </c:tx>
          <c:layout/>
          <c:overlay val="0"/>
        </c:title>
        <c:numFmt formatCode="General" sourceLinked="1"/>
        <c:majorTickMark val="none"/>
        <c:minorTickMark val="none"/>
        <c:tickLblPos val="nextTo"/>
        <c:crossAx val="105248640"/>
        <c:crosses val="autoZero"/>
        <c:crossBetween val="between"/>
      </c:valAx>
    </c:plotArea>
    <c:plotVisOnly val="1"/>
    <c:dispBlanksAs val="gap"/>
    <c:showDLblsOverMax val="0"/>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8111548556430451E-2"/>
          <c:y val="2.8470908592047296E-2"/>
          <c:w val="0.78520078740157484"/>
          <c:h val="0.89206293000357206"/>
        </c:manualLayout>
      </c:layout>
      <c:barChart>
        <c:barDir val="col"/>
        <c:grouping val="clustered"/>
        <c:varyColors val="0"/>
        <c:ser>
          <c:idx val="4"/>
          <c:order val="5"/>
          <c:tx>
            <c:strRef>
              <c:f>'[Copy of Geometric Mean and PrevalancePB_result 1998-2013 (4) (1).xlsx]Prevalence'!$H$16</c:f>
              <c:strCache>
                <c:ptCount val="1"/>
                <c:pt idx="0">
                  <c:v>U.S. </c:v>
                </c:pt>
              </c:strCache>
            </c:strRef>
          </c:tx>
          <c:spPr>
            <a:solidFill>
              <a:srgbClr val="FF0000">
                <a:alpha val="80000"/>
              </a:srgbClr>
            </a:solidFill>
          </c:spPr>
          <c:invertIfNegative val="0"/>
          <c:cat>
            <c:numRef>
              <c:f>'[Copy of Geometric Mean and PrevalancePB_result 1998-2013 (4) (1).xlsx]Prevalence'!$B$17:$B$38</c:f>
              <c:numCache>
                <c:formatCode>General</c:formatCode>
                <c:ptCount val="2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cat>
          <c:val>
            <c:numRef>
              <c:f>'[Copy of Geometric Mean and PrevalancePB_result 1998-2013 (4) (1).xlsx]Prevalence'!$H$17:$H$38</c:f>
              <c:numCache>
                <c:formatCode>General</c:formatCode>
                <c:ptCount val="22"/>
                <c:pt idx="0" formatCode="0.00%">
                  <c:v>4.3999999999999997E-2</c:v>
                </c:pt>
                <c:pt idx="8" formatCode="0.00%">
                  <c:v>1.6E-2</c:v>
                </c:pt>
                <c:pt idx="16" formatCode="0.00%">
                  <c:v>8.0000000000000002E-3</c:v>
                </c:pt>
              </c:numCache>
            </c:numRef>
          </c:val>
        </c:ser>
        <c:ser>
          <c:idx val="5"/>
          <c:order val="6"/>
          <c:tx>
            <c:strRef>
              <c:f>'[Copy of Geometric Mean and PrevalancePB_result 1998-2013 (4) (1).xlsx]Prevalence'!$I$16</c:f>
              <c:strCache>
                <c:ptCount val="1"/>
                <c:pt idx="0">
                  <c:v>U.S. White</c:v>
                </c:pt>
              </c:strCache>
            </c:strRef>
          </c:tx>
          <c:spPr>
            <a:solidFill>
              <a:schemeClr val="accent6">
                <a:lumMod val="75000"/>
                <a:alpha val="80000"/>
              </a:schemeClr>
            </a:solidFill>
            <a:ln>
              <a:solidFill>
                <a:schemeClr val="tx1"/>
              </a:solidFill>
            </a:ln>
          </c:spPr>
          <c:invertIfNegative val="0"/>
          <c:cat>
            <c:numRef>
              <c:f>'[Copy of Geometric Mean and PrevalancePB_result 1998-2013 (4) (1).xlsx]Prevalence'!$B$17:$B$38</c:f>
              <c:numCache>
                <c:formatCode>General</c:formatCode>
                <c:ptCount val="2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cat>
          <c:val>
            <c:numRef>
              <c:f>'[Copy of Geometric Mean and PrevalancePB_result 1998-2013 (4) (1).xlsx]Prevalence'!$I$17:$I$38</c:f>
              <c:numCache>
                <c:formatCode>General</c:formatCode>
                <c:ptCount val="22"/>
                <c:pt idx="0" formatCode="0.00%">
                  <c:v>2.3E-2</c:v>
                </c:pt>
                <c:pt idx="8" formatCode="0.00%">
                  <c:v>1.3000000000000001E-2</c:v>
                </c:pt>
              </c:numCache>
            </c:numRef>
          </c:val>
        </c:ser>
        <c:ser>
          <c:idx val="6"/>
          <c:order val="7"/>
          <c:tx>
            <c:strRef>
              <c:f>'[Copy of Geometric Mean and PrevalancePB_result 1998-2013 (4) (1).xlsx]Prevalence'!$J$16</c:f>
              <c:strCache>
                <c:ptCount val="1"/>
                <c:pt idx="0">
                  <c:v>U.S. Black</c:v>
                </c:pt>
              </c:strCache>
            </c:strRef>
          </c:tx>
          <c:spPr>
            <a:solidFill>
              <a:schemeClr val="tx2">
                <a:lumMod val="75000"/>
                <a:alpha val="80000"/>
              </a:schemeClr>
            </a:solidFill>
            <a:ln>
              <a:solidFill>
                <a:schemeClr val="tx1"/>
              </a:solidFill>
            </a:ln>
          </c:spPr>
          <c:invertIfNegative val="0"/>
          <c:cat>
            <c:numRef>
              <c:f>'[Copy of Geometric Mean and PrevalancePB_result 1998-2013 (4) (1).xlsx]Prevalence'!$B$17:$B$38</c:f>
              <c:numCache>
                <c:formatCode>General</c:formatCode>
                <c:ptCount val="2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cat>
          <c:val>
            <c:numRef>
              <c:f>'[Copy of Geometric Mean and PrevalancePB_result 1998-2013 (4) (1).xlsx]Prevalence'!$J$17:$J$38</c:f>
              <c:numCache>
                <c:formatCode>General</c:formatCode>
                <c:ptCount val="22"/>
                <c:pt idx="0" formatCode="0.00%">
                  <c:v>0.112</c:v>
                </c:pt>
                <c:pt idx="8" formatCode="0.00%">
                  <c:v>3.1E-2</c:v>
                </c:pt>
              </c:numCache>
            </c:numRef>
          </c:val>
        </c:ser>
        <c:dLbls>
          <c:showLegendKey val="0"/>
          <c:showVal val="0"/>
          <c:showCatName val="0"/>
          <c:showSerName val="0"/>
          <c:showPercent val="0"/>
          <c:showBubbleSize val="0"/>
        </c:dLbls>
        <c:gapWidth val="42"/>
        <c:overlap val="4"/>
        <c:axId val="99123968"/>
        <c:axId val="99125888"/>
      </c:barChart>
      <c:lineChart>
        <c:grouping val="standard"/>
        <c:varyColors val="0"/>
        <c:ser>
          <c:idx val="0"/>
          <c:order val="0"/>
          <c:tx>
            <c:strRef>
              <c:f>'[Copy of Geometric Mean and PrevalancePB_result 1998-2013 (4) (1).xlsx]Prevalence'!$C$16</c:f>
              <c:strCache>
                <c:ptCount val="1"/>
                <c:pt idx="0">
                  <c:v>State</c:v>
                </c:pt>
              </c:strCache>
            </c:strRef>
          </c:tx>
          <c:dLbls>
            <c:dLbl>
              <c:idx val="1"/>
              <c:layout>
                <c:manualLayout>
                  <c:x val="-3.1666666666666669E-2"/>
                  <c:y val="-2.9861878232195618E-2"/>
                </c:manualLayout>
              </c:layout>
              <c:spPr/>
              <c:txPr>
                <a:bodyPr/>
                <a:lstStyle/>
                <a:p>
                  <a:pPr>
                    <a:defRPr/>
                  </a:pPr>
                  <a:endParaRPr lang="en-US"/>
                </a:p>
              </c:txPr>
              <c:dLblPos val="r"/>
              <c:showLegendKey val="0"/>
              <c:showVal val="1"/>
              <c:showCatName val="0"/>
              <c:showSerName val="0"/>
              <c:showPercent val="0"/>
              <c:showBubbleSize val="0"/>
            </c:dLbl>
            <c:dLbl>
              <c:idx val="4"/>
              <c:layout>
                <c:manualLayout>
                  <c:x val="-0.04"/>
                  <c:y val="-2.1038790269559501E-2"/>
                </c:manualLayout>
              </c:layout>
              <c:spPr/>
              <c:txPr>
                <a:bodyPr/>
                <a:lstStyle/>
                <a:p>
                  <a:pPr>
                    <a:defRPr/>
                  </a:pPr>
                  <a:endParaRPr lang="en-US"/>
                </a:p>
              </c:txPr>
              <c:dLblPos val="r"/>
              <c:showLegendKey val="0"/>
              <c:showVal val="1"/>
              <c:showCatName val="0"/>
              <c:showSerName val="0"/>
              <c:showPercent val="0"/>
              <c:showBubbleSize val="0"/>
            </c:dLbl>
            <c:showLegendKey val="0"/>
            <c:showVal val="0"/>
            <c:showCatName val="0"/>
            <c:showSerName val="0"/>
            <c:showPercent val="0"/>
            <c:showBubbleSize val="0"/>
          </c:dLbls>
          <c:cat>
            <c:numRef>
              <c:f>'[Copy of Geometric Mean and PrevalancePB_result 1998-2013 (4) (1).xlsx]Prevalence'!$B$17:$B$38</c:f>
              <c:numCache>
                <c:formatCode>General</c:formatCode>
                <c:ptCount val="2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cat>
          <c:val>
            <c:numRef>
              <c:f>'[Copy of Geometric Mean and PrevalancePB_result 1998-2013 (4) (1).xlsx]Prevalence'!$C$17:$C$38</c:f>
              <c:numCache>
                <c:formatCode>General</c:formatCode>
                <c:ptCount val="22"/>
                <c:pt idx="4" formatCode="0.00%">
                  <c:v>7.8799999999999995E-2</c:v>
                </c:pt>
                <c:pt idx="5" formatCode="0.00%">
                  <c:v>7.0400000000000004E-2</c:v>
                </c:pt>
                <c:pt idx="6" formatCode="0.00%">
                  <c:v>4.7E-2</c:v>
                </c:pt>
                <c:pt idx="7" formatCode="0.00%">
                  <c:v>3.49E-2</c:v>
                </c:pt>
                <c:pt idx="8" formatCode="0.00%">
                  <c:v>3.0200000000000001E-2</c:v>
                </c:pt>
                <c:pt idx="9" formatCode="0.00%">
                  <c:v>2.4899999999999999E-2</c:v>
                </c:pt>
                <c:pt idx="10" formatCode="0.00%">
                  <c:v>1.7500000000000002E-2</c:v>
                </c:pt>
                <c:pt idx="11" formatCode="0.00%">
                  <c:v>1.2699999999999999E-2</c:v>
                </c:pt>
                <c:pt idx="12" formatCode="0.00%">
                  <c:v>1.2699999999999999E-2</c:v>
                </c:pt>
                <c:pt idx="13" formatCode="0.00%">
                  <c:v>1.01E-2</c:v>
                </c:pt>
                <c:pt idx="14" formatCode="0.00%">
                  <c:v>8.9999999999999993E-3</c:v>
                </c:pt>
                <c:pt idx="15" formatCode="0.00%">
                  <c:v>8.0999999999999996E-3</c:v>
                </c:pt>
                <c:pt idx="16" formatCode="0.00%">
                  <c:v>6.6E-3</c:v>
                </c:pt>
                <c:pt idx="17" formatCode="0.00%">
                  <c:v>6.4000000000000003E-3</c:v>
                </c:pt>
                <c:pt idx="18" formatCode="0.00%">
                  <c:v>3.9800000000000002E-2</c:v>
                </c:pt>
                <c:pt idx="19" formatCode="0.00%">
                  <c:v>2.9500000000000002E-2</c:v>
                </c:pt>
              </c:numCache>
            </c:numRef>
          </c:val>
          <c:smooth val="0"/>
        </c:ser>
        <c:ser>
          <c:idx val="1"/>
          <c:order val="1"/>
          <c:tx>
            <c:strRef>
              <c:f>'[Copy of Geometric Mean and PrevalancePB_result 1998-2013 (4) (1).xlsx]Prevalence'!$D$16</c:f>
              <c:strCache>
                <c:ptCount val="1"/>
                <c:pt idx="0">
                  <c:v>GA White</c:v>
                </c:pt>
              </c:strCache>
            </c:strRef>
          </c:tx>
          <c:cat>
            <c:numRef>
              <c:f>'[Copy of Geometric Mean and PrevalancePB_result 1998-2013 (4) (1).xlsx]Prevalence'!$B$17:$B$38</c:f>
              <c:numCache>
                <c:formatCode>General</c:formatCode>
                <c:ptCount val="2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cat>
          <c:val>
            <c:numRef>
              <c:f>'[Copy of Geometric Mean and PrevalancePB_result 1998-2013 (4) (1).xlsx]Prevalence'!$D$17:$D$38</c:f>
              <c:numCache>
                <c:formatCode>General</c:formatCode>
                <c:ptCount val="22"/>
                <c:pt idx="4" formatCode="0.00%">
                  <c:v>0.11169999999999999</c:v>
                </c:pt>
                <c:pt idx="5" formatCode="0.00%">
                  <c:v>9.1300000000000006E-2</c:v>
                </c:pt>
                <c:pt idx="6" formatCode="0.00%">
                  <c:v>4.19E-2</c:v>
                </c:pt>
                <c:pt idx="7" formatCode="0.00%">
                  <c:v>2.3E-2</c:v>
                </c:pt>
                <c:pt idx="8" formatCode="0.00%">
                  <c:v>2.58E-2</c:v>
                </c:pt>
                <c:pt idx="9" formatCode="0.00%">
                  <c:v>1.8100000000000002E-2</c:v>
                </c:pt>
                <c:pt idx="10" formatCode="0.00%">
                  <c:v>1.6E-2</c:v>
                </c:pt>
                <c:pt idx="11" formatCode="0.00%">
                  <c:v>0</c:v>
                </c:pt>
                <c:pt idx="12" formatCode="0.00%">
                  <c:v>1.26E-2</c:v>
                </c:pt>
                <c:pt idx="13" formatCode="0.00%">
                  <c:v>1.0800000000000001E-2</c:v>
                </c:pt>
                <c:pt idx="14" formatCode="0.00%">
                  <c:v>8.6E-3</c:v>
                </c:pt>
                <c:pt idx="15" formatCode="0.00%">
                  <c:v>8.6999999999999994E-3</c:v>
                </c:pt>
                <c:pt idx="16" formatCode="0.00%">
                  <c:v>7.4000000000000003E-3</c:v>
                </c:pt>
                <c:pt idx="17" formatCode="0.00%">
                  <c:v>7.3000000000000001E-3</c:v>
                </c:pt>
                <c:pt idx="18" formatCode="0.00%">
                  <c:v>3.9399999999999998E-2</c:v>
                </c:pt>
                <c:pt idx="19" formatCode="0.00%">
                  <c:v>3.0699999999999998E-2</c:v>
                </c:pt>
              </c:numCache>
            </c:numRef>
          </c:val>
          <c:smooth val="0"/>
        </c:ser>
        <c:ser>
          <c:idx val="2"/>
          <c:order val="2"/>
          <c:tx>
            <c:strRef>
              <c:f>'[Copy of Geometric Mean and PrevalancePB_result 1998-2013 (4) (1).xlsx]Prevalence'!$E$16</c:f>
              <c:strCache>
                <c:ptCount val="1"/>
                <c:pt idx="0">
                  <c:v>GA Black</c:v>
                </c:pt>
              </c:strCache>
            </c:strRef>
          </c:tx>
          <c:cat>
            <c:numRef>
              <c:f>'[Copy of Geometric Mean and PrevalancePB_result 1998-2013 (4) (1).xlsx]Prevalence'!$B$17:$B$38</c:f>
              <c:numCache>
                <c:formatCode>General</c:formatCode>
                <c:ptCount val="2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cat>
          <c:val>
            <c:numRef>
              <c:f>'[Copy of Geometric Mean and PrevalancePB_result 1998-2013 (4) (1).xlsx]Prevalence'!$E$17:$E$38</c:f>
              <c:numCache>
                <c:formatCode>General</c:formatCode>
                <c:ptCount val="22"/>
                <c:pt idx="4" formatCode="0.00%">
                  <c:v>0.21260000000000001</c:v>
                </c:pt>
                <c:pt idx="5" formatCode="0.00%">
                  <c:v>0.15509999999999999</c:v>
                </c:pt>
                <c:pt idx="6" formatCode="0.00%">
                  <c:v>7.9299999999999995E-2</c:v>
                </c:pt>
                <c:pt idx="7" formatCode="0.00%">
                  <c:v>5.3099999999999994E-2</c:v>
                </c:pt>
                <c:pt idx="8" formatCode="0.00%">
                  <c:v>4.1299999999999996E-2</c:v>
                </c:pt>
                <c:pt idx="9" formatCode="0.00%">
                  <c:v>3.6299999999999999E-2</c:v>
                </c:pt>
                <c:pt idx="10" formatCode="0.00%">
                  <c:v>2.6200000000000001E-2</c:v>
                </c:pt>
                <c:pt idx="11" formatCode="0.00%">
                  <c:v>7.4999999999999997E-3</c:v>
                </c:pt>
                <c:pt idx="12" formatCode="0.00%">
                  <c:v>1.66E-2</c:v>
                </c:pt>
                <c:pt idx="13" formatCode="0.00%">
                  <c:v>1.52E-2</c:v>
                </c:pt>
                <c:pt idx="14" formatCode="0.00%">
                  <c:v>1.2800000000000001E-2</c:v>
                </c:pt>
                <c:pt idx="15" formatCode="0.00%">
                  <c:v>1.0800000000000001E-2</c:v>
                </c:pt>
                <c:pt idx="16" formatCode="0.00%">
                  <c:v>8.0000000000000002E-3</c:v>
                </c:pt>
                <c:pt idx="17" formatCode="0.00%">
                  <c:v>8.0000000000000002E-3</c:v>
                </c:pt>
                <c:pt idx="18" formatCode="0.00%">
                  <c:v>4.2000000000000003E-2</c:v>
                </c:pt>
                <c:pt idx="19" formatCode="0.00%">
                  <c:v>3.5099999999999999E-2</c:v>
                </c:pt>
              </c:numCache>
            </c:numRef>
          </c:val>
          <c:smooth val="0"/>
        </c:ser>
        <c:ser>
          <c:idx val="3"/>
          <c:order val="3"/>
          <c:tx>
            <c:strRef>
              <c:f>'[Copy of Geometric Mean and PrevalancePB_result 1998-2013 (4) (1).xlsx]Prevalence'!$F$16</c:f>
              <c:strCache>
                <c:ptCount val="1"/>
                <c:pt idx="0">
                  <c:v>GA Other</c:v>
                </c:pt>
              </c:strCache>
            </c:strRef>
          </c:tx>
          <c:cat>
            <c:numRef>
              <c:f>'[Copy of Geometric Mean and PrevalancePB_result 1998-2013 (4) (1).xlsx]Prevalence'!$B$17:$B$38</c:f>
              <c:numCache>
                <c:formatCode>General</c:formatCode>
                <c:ptCount val="22"/>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cat>
          <c:val>
            <c:numRef>
              <c:f>'[Copy of Geometric Mean and PrevalancePB_result 1998-2013 (4) (1).xlsx]Prevalence'!$F$17:$F$38</c:f>
              <c:numCache>
                <c:formatCode>General</c:formatCode>
                <c:ptCount val="22"/>
                <c:pt idx="4" formatCode="0.00%">
                  <c:v>0.18179999999999999</c:v>
                </c:pt>
                <c:pt idx="5" formatCode="0.00%">
                  <c:v>6.7900000000000002E-2</c:v>
                </c:pt>
                <c:pt idx="6" formatCode="0.00%">
                  <c:v>1.8500000000000003E-2</c:v>
                </c:pt>
                <c:pt idx="7" formatCode="0.00%">
                  <c:v>0.02</c:v>
                </c:pt>
                <c:pt idx="8" formatCode="0.00%">
                  <c:v>3.1400000000000004E-2</c:v>
                </c:pt>
                <c:pt idx="9" formatCode="0.00%">
                  <c:v>1.7399999999999999E-2</c:v>
                </c:pt>
                <c:pt idx="10" formatCode="0.00%">
                  <c:v>1.3300000000000001E-2</c:v>
                </c:pt>
                <c:pt idx="11" formatCode="0.00%">
                  <c:v>1.3999999999999999E-2</c:v>
                </c:pt>
                <c:pt idx="12" formatCode="0.00%">
                  <c:v>1.04E-2</c:v>
                </c:pt>
                <c:pt idx="13" formatCode="0.00%">
                  <c:v>1.0200000000000001E-2</c:v>
                </c:pt>
                <c:pt idx="14" formatCode="0.00%">
                  <c:v>8.3999999999999995E-3</c:v>
                </c:pt>
                <c:pt idx="15" formatCode="0.00%">
                  <c:v>5.1000000000000004E-3</c:v>
                </c:pt>
                <c:pt idx="16" formatCode="0.00%">
                  <c:v>5.0000000000000001E-3</c:v>
                </c:pt>
                <c:pt idx="17" formatCode="0.00%">
                  <c:v>6.6E-3</c:v>
                </c:pt>
                <c:pt idx="18" formatCode="0.00%">
                  <c:v>2.8399999999999998E-2</c:v>
                </c:pt>
                <c:pt idx="19" formatCode="0.00%">
                  <c:v>2.6600000000000002E-2</c:v>
                </c:pt>
              </c:numCache>
            </c:numRef>
          </c:val>
          <c:smooth val="0"/>
        </c:ser>
        <c:ser>
          <c:idx val="7"/>
          <c:order val="4"/>
          <c:tx>
            <c:strRef>
              <c:f>'[Copy of Geometric Mean and PrevalancePB_result 1998-2013 (4) (1).xlsx]Prevalence'!$G$16</c:f>
              <c:strCache>
                <c:ptCount val="1"/>
                <c:pt idx="0">
                  <c:v>GA Unknown</c:v>
                </c:pt>
              </c:strCache>
            </c:strRef>
          </c:tx>
          <c:spPr>
            <a:ln>
              <a:solidFill>
                <a:schemeClr val="tx1">
                  <a:lumMod val="50000"/>
                  <a:lumOff val="50000"/>
                </a:schemeClr>
              </a:solidFill>
            </a:ln>
          </c:spPr>
          <c:marker>
            <c:symbol val="plus"/>
            <c:size val="7"/>
            <c:spPr>
              <a:ln>
                <a:solidFill>
                  <a:schemeClr val="tx1">
                    <a:lumMod val="75000"/>
                    <a:lumOff val="25000"/>
                  </a:schemeClr>
                </a:solidFill>
              </a:ln>
            </c:spPr>
          </c:marker>
          <c:val>
            <c:numRef>
              <c:f>'[Copy of Geometric Mean and PrevalancePB_result 1998-2013 (4) (1).xlsx]Prevalence'!$G$17:$G$36</c:f>
              <c:numCache>
                <c:formatCode>General</c:formatCode>
                <c:ptCount val="20"/>
                <c:pt idx="4" formatCode="0.00%">
                  <c:v>7.4413145539906106E-2</c:v>
                </c:pt>
                <c:pt idx="5" formatCode="0.00%">
                  <c:v>5.8636664460622108E-2</c:v>
                </c:pt>
                <c:pt idx="6" formatCode="0.00%">
                  <c:v>3.9024065948677036E-2</c:v>
                </c:pt>
                <c:pt idx="7" formatCode="0.00%">
                  <c:v>3.1236731970643538E-2</c:v>
                </c:pt>
                <c:pt idx="8" formatCode="0.00%">
                  <c:v>2.6124475441810981E-2</c:v>
                </c:pt>
                <c:pt idx="9" formatCode="0.00%">
                  <c:v>2.5050144862937374E-2</c:v>
                </c:pt>
                <c:pt idx="10" formatCode="0.00%">
                  <c:v>1.627817376228087E-2</c:v>
                </c:pt>
                <c:pt idx="11" formatCode="0.00%">
                  <c:v>1.286067364064835E-2</c:v>
                </c:pt>
                <c:pt idx="12" formatCode="0.00%">
                  <c:v>1.0577158229395941E-2</c:v>
                </c:pt>
                <c:pt idx="13" formatCode="0.00%">
                  <c:v>7.3157228725087E-3</c:v>
                </c:pt>
                <c:pt idx="14" formatCode="0.00%">
                  <c:v>7.6064372997147588E-3</c:v>
                </c:pt>
                <c:pt idx="15" formatCode="0.00%">
                  <c:v>6.9244301381143096E-3</c:v>
                </c:pt>
                <c:pt idx="16" formatCode="0.00%">
                  <c:v>5.6880799175228411E-3</c:v>
                </c:pt>
                <c:pt idx="17" formatCode="0.00%">
                  <c:v>5.5938812237552489E-3</c:v>
                </c:pt>
                <c:pt idx="18" formatCode="0.00%">
                  <c:v>4.0859413810233482E-2</c:v>
                </c:pt>
                <c:pt idx="19" formatCode="0.00%">
                  <c:v>2.7703743994198168E-2</c:v>
                </c:pt>
              </c:numCache>
            </c:numRef>
          </c:val>
          <c:smooth val="0"/>
        </c:ser>
        <c:dLbls>
          <c:showLegendKey val="0"/>
          <c:showVal val="0"/>
          <c:showCatName val="0"/>
          <c:showSerName val="0"/>
          <c:showPercent val="0"/>
          <c:showBubbleSize val="0"/>
        </c:dLbls>
        <c:marker val="1"/>
        <c:smooth val="0"/>
        <c:axId val="99123968"/>
        <c:axId val="99125888"/>
      </c:lineChart>
      <c:catAx>
        <c:axId val="99123968"/>
        <c:scaling>
          <c:orientation val="minMax"/>
        </c:scaling>
        <c:delete val="0"/>
        <c:axPos val="b"/>
        <c:numFmt formatCode="General" sourceLinked="1"/>
        <c:majorTickMark val="out"/>
        <c:minorTickMark val="none"/>
        <c:tickLblPos val="nextTo"/>
        <c:crossAx val="99125888"/>
        <c:crossesAt val="0"/>
        <c:auto val="1"/>
        <c:lblAlgn val="ctr"/>
        <c:lblOffset val="100"/>
        <c:noMultiLvlLbl val="0"/>
      </c:catAx>
      <c:valAx>
        <c:axId val="99125888"/>
        <c:scaling>
          <c:orientation val="minMax"/>
          <c:min val="0"/>
        </c:scaling>
        <c:delete val="0"/>
        <c:axPos val="l"/>
        <c:majorGridlines>
          <c:spPr>
            <a:ln>
              <a:prstDash val="dash"/>
            </a:ln>
          </c:spPr>
        </c:majorGridlines>
        <c:title>
          <c:tx>
            <c:rich>
              <a:bodyPr rot="-5400000" vert="horz"/>
              <a:lstStyle/>
              <a:p>
                <a:pPr>
                  <a:defRPr/>
                </a:pPr>
                <a:r>
                  <a:rPr lang="en-US"/>
                  <a:t>Prevalence</a:t>
                </a:r>
              </a:p>
            </c:rich>
          </c:tx>
          <c:overlay val="0"/>
        </c:title>
        <c:numFmt formatCode="0.0%" sourceLinked="0"/>
        <c:majorTickMark val="out"/>
        <c:minorTickMark val="none"/>
        <c:tickLblPos val="nextTo"/>
        <c:crossAx val="99123968"/>
        <c:crosses val="autoZero"/>
        <c:crossBetween val="between"/>
      </c:valA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plotArea>
    <c:legend>
      <c:legendPos val="r"/>
      <c:overlay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Sheet1!$C$2</c:f>
              <c:strCache>
                <c:ptCount val="1"/>
                <c:pt idx="0">
                  <c:v>Test  Rate</c:v>
                </c:pt>
              </c:strCache>
            </c:strRef>
          </c:tx>
          <c:spPr>
            <a:solidFill>
              <a:srgbClr val="FF0000"/>
            </a:solidFill>
          </c:spPr>
          <c:invertIfNegative val="0"/>
          <c:dLbls>
            <c:dLbl>
              <c:idx val="0"/>
              <c:layout>
                <c:manualLayout>
                  <c:x val="7.0175438596491229E-3"/>
                  <c:y val="0"/>
                </c:manualLayout>
              </c:layout>
              <c:showLegendKey val="0"/>
              <c:showVal val="1"/>
              <c:showCatName val="0"/>
              <c:showSerName val="0"/>
              <c:showPercent val="0"/>
              <c:showBubbleSize val="0"/>
            </c:dLbl>
            <c:dLbl>
              <c:idx val="15"/>
              <c:showLegendKey val="0"/>
              <c:showVal val="1"/>
              <c:showCatName val="0"/>
              <c:showSerName val="0"/>
              <c:showPercent val="0"/>
              <c:showBubbleSize val="0"/>
            </c:dLbl>
            <c:showLegendKey val="0"/>
            <c:showVal val="0"/>
            <c:showCatName val="0"/>
            <c:showSerName val="0"/>
            <c:showPercent val="0"/>
            <c:showBubbleSize val="0"/>
          </c:dLbls>
          <c:cat>
            <c:numRef>
              <c:f>Sheet1!$B$3:$B$18</c:f>
              <c:numCache>
                <c:formatCode>General</c:formatCode>
                <c:ptCount val="1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Sheet1!$C$3:$C$18</c:f>
              <c:numCache>
                <c:formatCode>0.00%</c:formatCode>
                <c:ptCount val="16"/>
                <c:pt idx="0">
                  <c:v>4.2000000000000003E-2</c:v>
                </c:pt>
                <c:pt idx="1">
                  <c:v>3.5999999999999997E-2</c:v>
                </c:pt>
                <c:pt idx="2">
                  <c:v>5.1999999999999998E-2</c:v>
                </c:pt>
                <c:pt idx="3">
                  <c:v>5.7000000000000002E-2</c:v>
                </c:pt>
                <c:pt idx="4">
                  <c:v>6.5000000000000002E-2</c:v>
                </c:pt>
                <c:pt idx="5">
                  <c:v>0.109</c:v>
                </c:pt>
                <c:pt idx="6">
                  <c:v>0.122</c:v>
                </c:pt>
                <c:pt idx="7">
                  <c:v>0.16700000000000001</c:v>
                </c:pt>
                <c:pt idx="8">
                  <c:v>0.151</c:v>
                </c:pt>
                <c:pt idx="9">
                  <c:v>0.161</c:v>
                </c:pt>
                <c:pt idx="10">
                  <c:v>0.17299999999999999</c:v>
                </c:pt>
                <c:pt idx="11">
                  <c:v>0.29599999999999999</c:v>
                </c:pt>
                <c:pt idx="12">
                  <c:v>0.318</c:v>
                </c:pt>
                <c:pt idx="13">
                  <c:v>0.314</c:v>
                </c:pt>
                <c:pt idx="14">
                  <c:v>0.30199999999999999</c:v>
                </c:pt>
                <c:pt idx="15">
                  <c:v>0.29399999999999998</c:v>
                </c:pt>
              </c:numCache>
            </c:numRef>
          </c:val>
        </c:ser>
        <c:dLbls>
          <c:showLegendKey val="0"/>
          <c:showVal val="0"/>
          <c:showCatName val="0"/>
          <c:showSerName val="0"/>
          <c:showPercent val="0"/>
          <c:showBubbleSize val="0"/>
        </c:dLbls>
        <c:gapWidth val="150"/>
        <c:axId val="99583104"/>
        <c:axId val="99584640"/>
      </c:barChart>
      <c:catAx>
        <c:axId val="99583104"/>
        <c:scaling>
          <c:orientation val="minMax"/>
        </c:scaling>
        <c:delete val="0"/>
        <c:axPos val="b"/>
        <c:numFmt formatCode="General" sourceLinked="1"/>
        <c:majorTickMark val="out"/>
        <c:minorTickMark val="none"/>
        <c:tickLblPos val="nextTo"/>
        <c:crossAx val="99584640"/>
        <c:crosses val="autoZero"/>
        <c:auto val="1"/>
        <c:lblAlgn val="ctr"/>
        <c:lblOffset val="100"/>
        <c:noMultiLvlLbl val="0"/>
      </c:catAx>
      <c:valAx>
        <c:axId val="99584640"/>
        <c:scaling>
          <c:orientation val="minMax"/>
        </c:scaling>
        <c:delete val="0"/>
        <c:axPos val="l"/>
        <c:majorGridlines/>
        <c:numFmt formatCode="0.00%" sourceLinked="1"/>
        <c:majorTickMark val="out"/>
        <c:minorTickMark val="none"/>
        <c:tickLblPos val="nextTo"/>
        <c:crossAx val="99583104"/>
        <c:crosses val="autoZero"/>
        <c:crossBetween val="between"/>
      </c:valAx>
    </c:plotArea>
    <c:legend>
      <c:legendPos val="r"/>
      <c:overlay val="0"/>
    </c:legend>
    <c:plotVisOnly val="1"/>
    <c:dispBlanksAs val="gap"/>
    <c:showDLblsOverMax val="0"/>
  </c:chart>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31504439604625"/>
          <c:y val="0"/>
          <c:w val="0.65930194895850824"/>
          <c:h val="0.91178074236084405"/>
        </c:manualLayout>
      </c:layout>
      <c:pieChart>
        <c:varyColors val="1"/>
        <c:ser>
          <c:idx val="0"/>
          <c:order val="0"/>
          <c:dLbls>
            <c:dLbl>
              <c:idx val="0"/>
              <c:layout>
                <c:manualLayout>
                  <c:x val="-0.25152777777777807"/>
                  <c:y val="-0.17389592037082841"/>
                </c:manualLayout>
              </c:layout>
              <c:spPr/>
              <c:txPr>
                <a:bodyPr/>
                <a:lstStyle/>
                <a:p>
                  <a:pPr>
                    <a:defRPr sz="1400" b="1">
                      <a:solidFill>
                        <a:schemeClr val="bg1"/>
                      </a:solidFill>
                    </a:defRPr>
                  </a:pPr>
                  <a:endParaRPr lang="en-US"/>
                </a:p>
              </c:txPr>
              <c:showLegendKey val="0"/>
              <c:showVal val="1"/>
              <c:showCatName val="1"/>
              <c:showSerName val="0"/>
              <c:showPercent val="1"/>
              <c:showBubbleSize val="0"/>
              <c:separator>
</c:separator>
            </c:dLbl>
            <c:dLbl>
              <c:idx val="1"/>
              <c:layout>
                <c:manualLayout>
                  <c:x val="-4.8161171259842532E-2"/>
                  <c:y val="-2.6879175314353368E-2"/>
                </c:manualLayout>
              </c:layout>
              <c:showLegendKey val="0"/>
              <c:showVal val="1"/>
              <c:showCatName val="1"/>
              <c:showSerName val="0"/>
              <c:showPercent val="1"/>
              <c:showBubbleSize val="0"/>
              <c:separator>
</c:separator>
            </c:dLbl>
            <c:dLbl>
              <c:idx val="2"/>
              <c:layout>
                <c:manualLayout>
                  <c:x val="0.22354693695203018"/>
                  <c:y val="0.10859684038670367"/>
                </c:manualLayout>
              </c:layout>
              <c:spPr/>
              <c:txPr>
                <a:bodyPr/>
                <a:lstStyle/>
                <a:p>
                  <a:pPr>
                    <a:defRPr sz="1400" b="1">
                      <a:solidFill>
                        <a:schemeClr val="bg1"/>
                      </a:solidFill>
                    </a:defRPr>
                  </a:pPr>
                  <a:endParaRPr lang="en-US"/>
                </a:p>
              </c:txPr>
              <c:showLegendKey val="0"/>
              <c:showVal val="1"/>
              <c:showCatName val="1"/>
              <c:showSerName val="0"/>
              <c:showPercent val="1"/>
              <c:showBubbleSize val="0"/>
              <c:separator>
</c:separator>
            </c:dLbl>
            <c:txPr>
              <a:bodyPr/>
              <a:lstStyle/>
              <a:p>
                <a:pPr>
                  <a:defRPr sz="1400" b="1"/>
                </a:pPr>
                <a:endParaRPr lang="en-US"/>
              </a:p>
            </c:txPr>
            <c:showLegendKey val="0"/>
            <c:showVal val="1"/>
            <c:showCatName val="1"/>
            <c:showSerName val="0"/>
            <c:showPercent val="1"/>
            <c:showBubbleSize val="0"/>
            <c:separator>
</c:separator>
            <c:showLeaderLines val="1"/>
          </c:dLbls>
          <c:cat>
            <c:strRef>
              <c:f>Sheet1!$A$2:$A$5</c:f>
              <c:strCache>
                <c:ptCount val="4"/>
                <c:pt idx="0">
                  <c:v>Federal Funds</c:v>
                </c:pt>
                <c:pt idx="1">
                  <c:v>Tobacco Funds</c:v>
                </c:pt>
                <c:pt idx="2">
                  <c:v>State General Funds</c:v>
                </c:pt>
                <c:pt idx="3">
                  <c:v>Other Funds</c:v>
                </c:pt>
              </c:strCache>
            </c:strRef>
          </c:cat>
          <c:val>
            <c:numRef>
              <c:f>Sheet1!$B$2:$B$5</c:f>
              <c:numCache>
                <c:formatCode>_("$"* #,##0_);_("$"* \(#,##0\);_("$"* "-"_);_(@_)</c:formatCode>
                <c:ptCount val="4"/>
                <c:pt idx="0">
                  <c:v>396102084</c:v>
                </c:pt>
                <c:pt idx="1">
                  <c:v>13717860</c:v>
                </c:pt>
                <c:pt idx="2">
                  <c:v>211488133</c:v>
                </c:pt>
                <c:pt idx="3">
                  <c:v>13816542</c:v>
                </c:pt>
              </c:numCache>
            </c:numRef>
          </c:val>
        </c:ser>
        <c:dLbls>
          <c:showLegendKey val="0"/>
          <c:showVal val="1"/>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drawing1.xml><?xml version="1.0" encoding="utf-8"?>
<c:userShapes xmlns:c="http://schemas.openxmlformats.org/drawingml/2006/chart">
  <cdr:relSizeAnchor xmlns:cdr="http://schemas.openxmlformats.org/drawingml/2006/chartDrawing">
    <cdr:from>
      <cdr:x>0.43765</cdr:x>
      <cdr:y>0.9314</cdr:y>
    </cdr:from>
    <cdr:to>
      <cdr:x>0.57498</cdr:x>
      <cdr:y>1</cdr:y>
    </cdr:to>
    <cdr:sp macro="" textlink="">
      <cdr:nvSpPr>
        <cdr:cNvPr id="2" name="TextBox 1"/>
        <cdr:cNvSpPr txBox="1"/>
      </cdr:nvSpPr>
      <cdr:spPr>
        <a:xfrm xmlns:a="http://schemas.openxmlformats.org/drawingml/2006/main">
          <a:off x="2984729" y="3362325"/>
          <a:ext cx="936577"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a:t>Year</a:t>
          </a:r>
        </a:p>
      </cdr:txBody>
    </cdr:sp>
  </cdr:relSizeAnchor>
</c:userShapes>
</file>

<file path=ppt/drawings/drawing2.xml><?xml version="1.0" encoding="utf-8"?>
<c:userShapes xmlns:c="http://schemas.openxmlformats.org/drawingml/2006/chart">
  <cdr:relSizeAnchor xmlns:cdr="http://schemas.openxmlformats.org/drawingml/2006/chartDrawing">
    <cdr:from>
      <cdr:x>0.87625</cdr:x>
      <cdr:y>0.13998</cdr:y>
    </cdr:from>
    <cdr:to>
      <cdr:x>0.99625</cdr:x>
      <cdr:y>0.35498</cdr:y>
    </cdr:to>
    <cdr:sp macro="" textlink="">
      <cdr:nvSpPr>
        <cdr:cNvPr id="2" name="TextBox 1"/>
        <cdr:cNvSpPr txBox="1"/>
      </cdr:nvSpPr>
      <cdr:spPr>
        <a:xfrm xmlns:a="http://schemas.openxmlformats.org/drawingml/2006/main">
          <a:off x="6677025" y="59531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0.895</cdr:x>
      <cdr:y>0.23852</cdr:y>
    </cdr:from>
    <cdr:to>
      <cdr:x>0.95</cdr:x>
      <cdr:y>0.29899</cdr:y>
    </cdr:to>
    <cdr:sp macro="" textlink="">
      <cdr:nvSpPr>
        <cdr:cNvPr id="3" name="TextBox 2"/>
        <cdr:cNvSpPr txBox="1"/>
      </cdr:nvSpPr>
      <cdr:spPr>
        <a:xfrm xmlns:a="http://schemas.openxmlformats.org/drawingml/2006/main">
          <a:off x="6819900" y="1014414"/>
          <a:ext cx="419100" cy="2571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Race</a:t>
          </a:r>
        </a:p>
      </cdr:txBody>
    </cdr:sp>
  </cdr:relSizeAnchor>
  <cdr:relSizeAnchor xmlns:cdr="http://schemas.openxmlformats.org/drawingml/2006/chartDrawing">
    <cdr:from>
      <cdr:x>0.38</cdr:x>
      <cdr:y>0.12206</cdr:y>
    </cdr:from>
    <cdr:to>
      <cdr:x>0.5</cdr:x>
      <cdr:y>0.33707</cdr:y>
    </cdr:to>
    <cdr:sp macro="" textlink="">
      <cdr:nvSpPr>
        <cdr:cNvPr id="5" name="TextBox 4"/>
        <cdr:cNvSpPr txBox="1"/>
      </cdr:nvSpPr>
      <cdr:spPr>
        <a:xfrm xmlns:a="http://schemas.openxmlformats.org/drawingml/2006/main">
          <a:off x="2895600" y="51911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0.2925</cdr:x>
      <cdr:y>0.04591</cdr:y>
    </cdr:from>
    <cdr:to>
      <cdr:x>0.61375</cdr:x>
      <cdr:y>0.26092</cdr:y>
    </cdr:to>
    <cdr:sp macro="" textlink="">
      <cdr:nvSpPr>
        <cdr:cNvPr id="6" name="TextBox 5"/>
        <cdr:cNvSpPr txBox="1"/>
      </cdr:nvSpPr>
      <cdr:spPr>
        <a:xfrm xmlns:a="http://schemas.openxmlformats.org/drawingml/2006/main">
          <a:off x="2228850" y="195264"/>
          <a:ext cx="2447925"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Elevated Blood</a:t>
          </a:r>
          <a:r>
            <a:rPr lang="en-US" sz="1100" b="1" baseline="0"/>
            <a:t> Lead (EBL) Prevalence by Race</a:t>
          </a:r>
          <a:r>
            <a:rPr lang="en-US" sz="1100" baseline="0"/>
            <a:t>,</a:t>
          </a:r>
        </a:p>
        <a:p xmlns:a="http://schemas.openxmlformats.org/drawingml/2006/main">
          <a:pPr algn="ctr"/>
          <a:r>
            <a:rPr lang="en-US" sz="1100" b="1" baseline="0"/>
            <a:t>GA, Age 1-5 (1998-2013</a:t>
          </a:r>
          <a:r>
            <a:rPr lang="en-US" sz="1100" baseline="0"/>
            <a:t>)</a:t>
          </a:r>
          <a:endParaRPr lang="en-US" sz="1100"/>
        </a:p>
      </cdr:txBody>
    </cdr:sp>
  </cdr:relSizeAnchor>
  <cdr:relSizeAnchor xmlns:cdr="http://schemas.openxmlformats.org/drawingml/2006/chartDrawing">
    <cdr:from>
      <cdr:x>0.4525</cdr:x>
      <cdr:y>0.94625</cdr:y>
    </cdr:from>
    <cdr:to>
      <cdr:x>0.57875</cdr:x>
      <cdr:y>0.99776</cdr:y>
    </cdr:to>
    <cdr:sp macro="" textlink="">
      <cdr:nvSpPr>
        <cdr:cNvPr id="7" name="TextBox 6"/>
        <cdr:cNvSpPr txBox="1"/>
      </cdr:nvSpPr>
      <cdr:spPr>
        <a:xfrm xmlns:a="http://schemas.openxmlformats.org/drawingml/2006/main">
          <a:off x="3448050" y="4024313"/>
          <a:ext cx="96202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a:t>Date</a:t>
          </a:r>
        </a:p>
      </cdr:txBody>
    </cdr:sp>
  </cdr:relSizeAnchor>
  <cdr:relSizeAnchor xmlns:cdr="http://schemas.openxmlformats.org/drawingml/2006/chartDrawing">
    <cdr:from>
      <cdr:x>0.91</cdr:x>
      <cdr:y>0.79843</cdr:y>
    </cdr:from>
    <cdr:to>
      <cdr:x>1</cdr:x>
      <cdr:y>0.95745</cdr:y>
    </cdr:to>
    <cdr:sp macro="" textlink="">
      <cdr:nvSpPr>
        <cdr:cNvPr id="8" name="TextBox 7"/>
        <cdr:cNvSpPr txBox="1"/>
      </cdr:nvSpPr>
      <cdr:spPr>
        <a:xfrm xmlns:a="http://schemas.openxmlformats.org/drawingml/2006/main">
          <a:off x="6934200" y="3395664"/>
          <a:ext cx="685799" cy="6762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0.29875</cdr:x>
      <cdr:y>0.27676</cdr:y>
    </cdr:from>
    <cdr:to>
      <cdr:x>0.43125</cdr:x>
      <cdr:y>0.43627</cdr:y>
    </cdr:to>
    <cdr:sp macro="" textlink="">
      <cdr:nvSpPr>
        <cdr:cNvPr id="9" name="TextBox 8"/>
        <cdr:cNvSpPr txBox="1"/>
      </cdr:nvSpPr>
      <cdr:spPr>
        <a:xfrm xmlns:a="http://schemas.openxmlformats.org/drawingml/2006/main">
          <a:off x="2276475" y="1336520"/>
          <a:ext cx="1009650" cy="770301"/>
        </a:xfrm>
        <a:prstGeom xmlns:a="http://schemas.openxmlformats.org/drawingml/2006/main" prst="rect">
          <a:avLst/>
        </a:prstGeom>
        <a:gradFill xmlns:a="http://schemas.openxmlformats.org/drawingml/2006/main">
          <a:gsLst>
            <a:gs pos="0">
              <a:schemeClr val="accent1">
                <a:tint val="66000"/>
                <a:satMod val="160000"/>
              </a:schemeClr>
            </a:gs>
            <a:gs pos="7000">
              <a:schemeClr val="accent1">
                <a:tint val="44500"/>
                <a:satMod val="160000"/>
              </a:schemeClr>
            </a:gs>
            <a:gs pos="100000">
              <a:schemeClr val="accent1">
                <a:tint val="23500"/>
                <a:satMod val="160000"/>
              </a:schemeClr>
            </a:gs>
          </a:gsLst>
          <a:lin ang="5400000" scaled="0"/>
        </a:gradFill>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pPr algn="ctr"/>
          <a:r>
            <a:rPr lang="en-US" sz="900" b="1"/>
            <a:t>1991-2012</a:t>
          </a:r>
        </a:p>
        <a:p xmlns:a="http://schemas.openxmlformats.org/drawingml/2006/main">
          <a:pPr algn="ctr"/>
          <a:r>
            <a:rPr lang="en-US" sz="900" baseline="0"/>
            <a:t>EBL or "level of concern" at 10ug/dL</a:t>
          </a:r>
          <a:r>
            <a:rPr lang="en-US" sz="900"/>
            <a:t> </a:t>
          </a:r>
        </a:p>
      </cdr:txBody>
    </cdr:sp>
  </cdr:relSizeAnchor>
  <cdr:relSizeAnchor xmlns:cdr="http://schemas.openxmlformats.org/drawingml/2006/chartDrawing">
    <cdr:from>
      <cdr:x>0.69625</cdr:x>
      <cdr:y>0.54071</cdr:y>
    </cdr:from>
    <cdr:to>
      <cdr:x>0.82</cdr:x>
      <cdr:y>0.7042</cdr:y>
    </cdr:to>
    <cdr:sp macro="" textlink="">
      <cdr:nvSpPr>
        <cdr:cNvPr id="10" name="TextBox 9"/>
        <cdr:cNvSpPr txBox="1"/>
      </cdr:nvSpPr>
      <cdr:spPr>
        <a:xfrm xmlns:a="http://schemas.openxmlformats.org/drawingml/2006/main">
          <a:off x="5305425" y="2611190"/>
          <a:ext cx="942975" cy="789522"/>
        </a:xfrm>
        <a:prstGeom xmlns:a="http://schemas.openxmlformats.org/drawingml/2006/main" prst="rect">
          <a:avLst/>
        </a:prstGeom>
        <a:gradFill xmlns:a="http://schemas.openxmlformats.org/drawingml/2006/main">
          <a:gsLst>
            <a:gs pos="0">
              <a:schemeClr val="accent1">
                <a:tint val="66000"/>
                <a:satMod val="160000"/>
              </a:schemeClr>
            </a:gs>
            <a:gs pos="4000">
              <a:schemeClr val="accent1">
                <a:tint val="44500"/>
                <a:satMod val="160000"/>
              </a:schemeClr>
            </a:gs>
            <a:gs pos="100000">
              <a:schemeClr val="accent1">
                <a:tint val="23500"/>
                <a:satMod val="160000"/>
              </a:schemeClr>
            </a:gs>
          </a:gsLst>
          <a:lin ang="5400000" scaled="0"/>
        </a:gradFill>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pPr algn="ctr">
            <a:lnSpc>
              <a:spcPts val="700"/>
            </a:lnSpc>
          </a:pPr>
          <a:r>
            <a:rPr lang="en-US" sz="900" b="1"/>
            <a:t>2012</a:t>
          </a:r>
        </a:p>
        <a:p xmlns:a="http://schemas.openxmlformats.org/drawingml/2006/main">
          <a:pPr algn="ctr">
            <a:lnSpc>
              <a:spcPts val="900"/>
            </a:lnSpc>
          </a:pPr>
          <a:r>
            <a:rPr lang="en-US" sz="900" b="0"/>
            <a:t>EBL "reference value"</a:t>
          </a:r>
          <a:r>
            <a:rPr lang="en-US" sz="900" b="0" baseline="0"/>
            <a:t> </a:t>
          </a:r>
          <a:r>
            <a:rPr lang="en-US" sz="900" b="0"/>
            <a:t> reduced to 5ug/dL</a:t>
          </a:r>
        </a:p>
        <a:p xmlns:a="http://schemas.openxmlformats.org/drawingml/2006/main">
          <a:pPr algn="ctr"/>
          <a:endParaRPr lang="en-US" sz="1100"/>
        </a:p>
        <a:p xmlns:a="http://schemas.openxmlformats.org/drawingml/2006/main">
          <a:pPr algn="ctr"/>
          <a:endParaRPr lang="en-US" sz="1100"/>
        </a:p>
        <a:p xmlns:a="http://schemas.openxmlformats.org/drawingml/2006/main">
          <a:endParaRPr lang="en-US" sz="1100"/>
        </a:p>
      </cdr:txBody>
    </cdr:sp>
  </cdr:relSizeAnchor>
  <cdr:relSizeAnchor xmlns:cdr="http://schemas.openxmlformats.org/drawingml/2006/chartDrawing">
    <cdr:from>
      <cdr:x>0.71625</cdr:x>
      <cdr:y>0.71433</cdr:y>
    </cdr:from>
    <cdr:to>
      <cdr:x>0.74625</cdr:x>
      <cdr:y>0.75688</cdr:y>
    </cdr:to>
    <cdr:sp macro="" textlink="">
      <cdr:nvSpPr>
        <cdr:cNvPr id="11" name="Down Arrow 10"/>
        <cdr:cNvSpPr/>
      </cdr:nvSpPr>
      <cdr:spPr>
        <a:xfrm xmlns:a="http://schemas.openxmlformats.org/drawingml/2006/main">
          <a:off x="5457825" y="3449630"/>
          <a:ext cx="228600" cy="205481"/>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28" tIns="45714" rIns="91428" bIns="45714"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5138"/>
          </a:xfrm>
          <a:prstGeom prst="rect">
            <a:avLst/>
          </a:prstGeom>
        </p:spPr>
        <p:txBody>
          <a:bodyPr vert="horz" lIns="91428" tIns="45714" rIns="91428" bIns="45714" rtlCol="0"/>
          <a:lstStyle>
            <a:lvl1pPr algn="r">
              <a:defRPr sz="1200"/>
            </a:lvl1pPr>
          </a:lstStyle>
          <a:p>
            <a:fld id="{0252A76F-C510-4257-900C-1AA4E50E0D73}" type="datetimeFigureOut">
              <a:rPr lang="en-US" smtClean="0"/>
              <a:pPr/>
              <a:t>3/10/2015</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28" tIns="45714" rIns="91428"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8" tIns="45714" rIns="91428" bIns="45714" rtlCol="0" anchor="b"/>
          <a:lstStyle>
            <a:lvl1pPr algn="r">
              <a:defRPr sz="1200"/>
            </a:lvl1pPr>
          </a:lstStyle>
          <a:p>
            <a:fld id="{7CAD8A8F-E77B-49F8-BA25-8355B32E8D77}" type="slidenum">
              <a:rPr lang="en-US" smtClean="0"/>
              <a:pPr/>
              <a:t>‹#›</a:t>
            </a:fld>
            <a:endParaRPr lang="en-US" dirty="0"/>
          </a:p>
        </p:txBody>
      </p:sp>
    </p:spTree>
    <p:extLst>
      <p:ext uri="{BB962C8B-B14F-4D97-AF65-F5344CB8AC3E}">
        <p14:creationId xmlns:p14="http://schemas.microsoft.com/office/powerpoint/2010/main" val="872819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28" tIns="45714" rIns="91428" bIns="45714" rtlCol="0"/>
          <a:lstStyle>
            <a:lvl1pPr algn="l">
              <a:defRPr sz="1200"/>
            </a:lvl1pPr>
          </a:lstStyle>
          <a:p>
            <a:endParaRPr lang="en-US" dirty="0"/>
          </a:p>
        </p:txBody>
      </p:sp>
      <p:sp>
        <p:nvSpPr>
          <p:cNvPr id="3" name="Date Placeholder 2"/>
          <p:cNvSpPr>
            <a:spLocks noGrp="1"/>
          </p:cNvSpPr>
          <p:nvPr>
            <p:ph type="dt" idx="1"/>
          </p:nvPr>
        </p:nvSpPr>
        <p:spPr>
          <a:xfrm>
            <a:off x="3970339" y="1"/>
            <a:ext cx="3038475" cy="465138"/>
          </a:xfrm>
          <a:prstGeom prst="rect">
            <a:avLst/>
          </a:prstGeom>
        </p:spPr>
        <p:txBody>
          <a:bodyPr vert="horz" lIns="91428" tIns="45714" rIns="91428" bIns="45714" rtlCol="0"/>
          <a:lstStyle>
            <a:lvl1pPr algn="r">
              <a:defRPr sz="1200"/>
            </a:lvl1pPr>
          </a:lstStyle>
          <a:p>
            <a:fld id="{4C12447C-6F60-47D3-B028-44ED83C6AE44}" type="datetimeFigureOut">
              <a:rPr lang="en-US" smtClean="0"/>
              <a:pPr/>
              <a:t>3/10/2015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5"/>
            <a:ext cx="3038475" cy="465138"/>
          </a:xfrm>
          <a:prstGeom prst="rect">
            <a:avLst/>
          </a:prstGeom>
        </p:spPr>
        <p:txBody>
          <a:bodyPr vert="horz" lIns="91428" tIns="45714" rIns="91428"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28" tIns="45714" rIns="91428" bIns="45714" rtlCol="0" anchor="b"/>
          <a:lstStyle>
            <a:lvl1pPr algn="r">
              <a:defRPr sz="1200"/>
            </a:lvl1pPr>
          </a:lstStyle>
          <a:p>
            <a:fld id="{FED90370-8A0D-4115-B73C-FA0E1632B4F7}" type="slidenum">
              <a:rPr lang="en-US" smtClean="0"/>
              <a:pPr/>
              <a:t>‹#›</a:t>
            </a:fld>
            <a:endParaRPr lang="en-US" dirty="0"/>
          </a:p>
        </p:txBody>
      </p:sp>
    </p:spTree>
    <p:extLst>
      <p:ext uri="{BB962C8B-B14F-4D97-AF65-F5344CB8AC3E}">
        <p14:creationId xmlns:p14="http://schemas.microsoft.com/office/powerpoint/2010/main" val="2318375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90370-8A0D-4115-B73C-FA0E1632B4F7}" type="slidenum">
              <a:rPr lang="en-US" smtClean="0"/>
              <a:pPr/>
              <a:t>1</a:t>
            </a:fld>
            <a:endParaRPr lang="en-US" dirty="0"/>
          </a:p>
        </p:txBody>
      </p:sp>
    </p:spTree>
    <p:extLst>
      <p:ext uri="{BB962C8B-B14F-4D97-AF65-F5344CB8AC3E}">
        <p14:creationId xmlns:p14="http://schemas.microsoft.com/office/powerpoint/2010/main" val="1510912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to add Senate tracking numbers</a:t>
            </a:r>
            <a:endParaRPr lang="en-US" dirty="0"/>
          </a:p>
        </p:txBody>
      </p:sp>
      <p:sp>
        <p:nvSpPr>
          <p:cNvPr id="4" name="Slide Number Placeholder 3"/>
          <p:cNvSpPr>
            <a:spLocks noGrp="1"/>
          </p:cNvSpPr>
          <p:nvPr>
            <p:ph type="sldNum" sz="quarter" idx="10"/>
          </p:nvPr>
        </p:nvSpPr>
        <p:spPr/>
        <p:txBody>
          <a:bodyPr/>
          <a:lstStyle/>
          <a:p>
            <a:pPr>
              <a:defRPr/>
            </a:pPr>
            <a:fld id="{BE8D4838-6E79-47DE-9AB3-BB6073CC32DB}"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10314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need to make a tobacco slide.</a:t>
            </a:r>
            <a:endParaRPr lang="en-US" dirty="0"/>
          </a:p>
        </p:txBody>
      </p:sp>
      <p:sp>
        <p:nvSpPr>
          <p:cNvPr id="4" name="Slide Number Placeholder 3"/>
          <p:cNvSpPr>
            <a:spLocks noGrp="1"/>
          </p:cNvSpPr>
          <p:nvPr>
            <p:ph type="sldNum" sz="quarter" idx="10"/>
          </p:nvPr>
        </p:nvSpPr>
        <p:spPr/>
        <p:txBody>
          <a:bodyPr/>
          <a:lstStyle/>
          <a:p>
            <a:fld id="{30049201-C818-4E07-A4E5-FA38BFFB5C9D}" type="slidenum">
              <a:rPr lang="en-US" smtClean="0">
                <a:solidFill>
                  <a:prstClr val="black"/>
                </a:solidFill>
              </a:rPr>
              <a:pPr/>
              <a:t>40</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Senate tracking numbers</a:t>
            </a:r>
            <a:endParaRPr lang="en-US" dirty="0"/>
          </a:p>
        </p:txBody>
      </p:sp>
      <p:sp>
        <p:nvSpPr>
          <p:cNvPr id="4" name="Slide Number Placeholder 3"/>
          <p:cNvSpPr>
            <a:spLocks noGrp="1"/>
          </p:cNvSpPr>
          <p:nvPr>
            <p:ph type="sldNum" sz="quarter" idx="10"/>
          </p:nvPr>
        </p:nvSpPr>
        <p:spPr/>
        <p:txBody>
          <a:bodyPr/>
          <a:lstStyle/>
          <a:p>
            <a:fld id="{6F4ABECF-91F5-430C-AEB4-CFB91293329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064411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8D4838-6E79-47DE-9AB3-BB6073CC32DB}"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511572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545651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2">
                    <a:lumMod val="50000"/>
                  </a:schemeClr>
                </a:solidFill>
              </a:rPr>
              <a:t>Cancer disproportionately impacts minority and medically underserved Georgians. Males are 43% more likely to be diagnosed with cancer than females. Black (non-Hispanic) men in Georgia are 14% more likely to be diagnosed with cancer than white men and 31% are more likely to die from the disease </a:t>
            </a:r>
          </a:p>
          <a:p>
            <a:endParaRPr lang="en-US" dirty="0"/>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792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745081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608017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56335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711920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a:defRPr/>
            </a:pPr>
            <a:fld id="{84F6EC72-56F8-4911-8C47-C23DEC406944}" type="slidenum">
              <a:rPr lang="en-US" altLang="en-US" smtClean="0">
                <a:solidFill>
                  <a:srgbClr val="000000"/>
                </a:solidFill>
              </a:rPr>
              <a:pPr>
                <a:defRPr/>
              </a:pPr>
              <a:t>5</a:t>
            </a:fld>
            <a:endParaRPr lang="en-US" alt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 </a:t>
            </a:r>
            <a:r>
              <a:rPr lang="en-US" sz="1200" dirty="0" smtClean="0"/>
              <a:t>in accordance with the National Advisory Committee on Immunization Practices (ACIP) recommendations</a:t>
            </a:r>
          </a:p>
          <a:p>
            <a:endParaRPr lang="en-US"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ACTIVITIES: </a:t>
            </a:r>
            <a:r>
              <a:rPr lang="en-US" sz="1700" dirty="0" smtClean="0"/>
              <a:t>Engage community-based organizations to implement a comprehensive, innovative, culturally appropriate cervical cancer communications campaign program targeted at all parents of young children to help them understand the importance of HPV vaccination</a:t>
            </a:r>
          </a:p>
          <a:p>
            <a:endParaRPr lang="en-US" dirty="0"/>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675807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smtClean="0"/>
              <a:t>GC3 conducted the following activities for Cervical Cancer Awareness Month (January 2015):</a:t>
            </a:r>
          </a:p>
          <a:p>
            <a:r>
              <a:rPr lang="en-US" sz="1600" dirty="0" smtClean="0"/>
              <a:t>A letter signed by Commissioner Brenda Fitzgerald was distributed.</a:t>
            </a:r>
          </a:p>
          <a:p>
            <a:pPr lvl="1"/>
            <a:r>
              <a:rPr lang="en-US" sz="1600" dirty="0" smtClean="0"/>
              <a:t>A joint letter signed by Commissioner Fitzgerald and Dr. Evelyn Johnson-President, Georgia Chapter-American Academy of Pediatrics was distributed to pediatricians.</a:t>
            </a:r>
          </a:p>
          <a:p>
            <a:endParaRPr lang="en-US" dirty="0"/>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733248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39219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386895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73973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912270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SOON: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latin typeface="+mn-lt"/>
              </a:rPr>
              <a:t>Roundtable in development</a:t>
            </a:r>
            <a:r>
              <a:rPr lang="en-US" sz="1200" dirty="0" smtClean="0">
                <a:latin typeface="+mn-lt"/>
              </a:rPr>
              <a:t>, modeled after the National Colorectal Roundtable</a:t>
            </a:r>
          </a:p>
          <a:p>
            <a:endParaRPr lang="en-US" dirty="0"/>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450611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300940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not a major focus in year 1 of the plan</a:t>
            </a:r>
          </a:p>
          <a:p>
            <a:endParaRPr lang="en-US" dirty="0" smtClean="0"/>
          </a:p>
          <a:p>
            <a:r>
              <a:rPr lang="en-US" dirty="0" smtClean="0"/>
              <a:t>For Immediate </a:t>
            </a:r>
            <a:r>
              <a:rPr lang="en-US" dirty="0" err="1" smtClean="0"/>
              <a:t>ReleaseThursday</a:t>
            </a:r>
            <a:r>
              <a:rPr lang="en-US" dirty="0" smtClean="0"/>
              <a:t>, February 5, 2015</a:t>
            </a:r>
          </a:p>
          <a:p>
            <a:r>
              <a:rPr lang="en-US" sz="1200" b="1" i="0" kern="1200" dirty="0" smtClean="0">
                <a:solidFill>
                  <a:schemeClr val="tx1"/>
                </a:solidFill>
                <a:effectLst/>
                <a:latin typeface="+mn-lt"/>
                <a:ea typeface="+mn-ea"/>
                <a:cs typeface="+mn-cs"/>
              </a:rPr>
              <a:t>National Coverage Determination (NCD) for Screening for Lung Cancer with Low Dose Computed Tomography (LDCT)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Today the Centers for Medicare &amp; Medicaid Services (CMS) issued a final national coverage determination that provides for Medicare coverage of Screening for Lung Cancer with Low Dose Computed Tomography (LDCT). The coverage is effective immediately.</a:t>
            </a:r>
          </a:p>
          <a:p>
            <a:r>
              <a:rPr lang="en-US" sz="1200" b="0" i="0" kern="1200" dirty="0" smtClean="0">
                <a:solidFill>
                  <a:schemeClr val="tx1"/>
                </a:solidFill>
                <a:effectLst/>
                <a:latin typeface="+mn-lt"/>
                <a:ea typeface="+mn-ea"/>
                <a:cs typeface="+mn-cs"/>
              </a:rPr>
              <a:t>“This is the first time that Medicare has covered lung cancer screening. This is an important new Medicare preventive benefit since lung cancer is the third most common cancer and the leading cause of cancer deaths in the United States,” said Dr. Patrick Conway, chief medical officer and deputy administrator for innovation and quality for CMS.</a:t>
            </a:r>
          </a:p>
          <a:p>
            <a:r>
              <a:rPr lang="en-US" sz="1200" b="0" i="0" kern="1200" dirty="0" smtClean="0">
                <a:solidFill>
                  <a:schemeClr val="tx1"/>
                </a:solidFill>
                <a:effectLst/>
                <a:latin typeface="+mn-lt"/>
                <a:ea typeface="+mn-ea"/>
                <a:cs typeface="+mn-cs"/>
              </a:rPr>
              <a:t>Medicare will now cover lung cancer screening with LDCT once per year for Medicare beneficiaries who meet all of the following criteria:</a:t>
            </a:r>
          </a:p>
          <a:p>
            <a:r>
              <a:rPr lang="en-US" sz="1200" b="0" i="0" kern="1200" dirty="0" smtClean="0">
                <a:solidFill>
                  <a:schemeClr val="tx1"/>
                </a:solidFill>
                <a:effectLst/>
                <a:latin typeface="+mn-lt"/>
                <a:ea typeface="+mn-ea"/>
                <a:cs typeface="+mn-cs"/>
              </a:rPr>
              <a:t>they are age 55-77, and are either current smokers or have quit smoking within the last 15 years;</a:t>
            </a:r>
          </a:p>
          <a:p>
            <a:r>
              <a:rPr lang="en-US" sz="1200" b="0" i="0" kern="1200" dirty="0" smtClean="0">
                <a:solidFill>
                  <a:schemeClr val="tx1"/>
                </a:solidFill>
                <a:effectLst/>
                <a:latin typeface="+mn-lt"/>
                <a:ea typeface="+mn-ea"/>
                <a:cs typeface="+mn-cs"/>
              </a:rPr>
              <a:t>they have a tobacco smoking history of at least 30 “pack years” (an average of one pack a day for 30 years); and</a:t>
            </a:r>
          </a:p>
          <a:p>
            <a:r>
              <a:rPr lang="en-US" sz="1200" b="0" i="0" kern="1200" dirty="0" smtClean="0">
                <a:solidFill>
                  <a:schemeClr val="tx1"/>
                </a:solidFill>
                <a:effectLst/>
                <a:latin typeface="+mn-lt"/>
                <a:ea typeface="+mn-ea"/>
                <a:cs typeface="+mn-cs"/>
              </a:rPr>
              <a:t>they receive a written order from a physician or qualified non-physician practitioner that meets certain requirements.</a:t>
            </a:r>
          </a:p>
          <a:p>
            <a:endParaRPr lang="en-US" dirty="0"/>
          </a:p>
        </p:txBody>
      </p:sp>
      <p:sp>
        <p:nvSpPr>
          <p:cNvPr id="4" name="Slide Number Placeholder 3"/>
          <p:cNvSpPr>
            <a:spLocks noGrp="1"/>
          </p:cNvSpPr>
          <p:nvPr>
            <p:ph type="sldNum" sz="quarter" idx="10"/>
          </p:nvPr>
        </p:nvSpPr>
        <p:spPr/>
        <p:txBody>
          <a:bodyPr/>
          <a:lstStyle/>
          <a:p>
            <a:fld id="{8B3BABBA-0CD3-224E-8975-EF07F2D90098}"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896181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16760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05F20-9762-4D78-BF8E-12F085B3FF54}" type="slidenum">
              <a:rPr lang="en-US">
                <a:solidFill>
                  <a:prstClr val="black"/>
                </a:solidFill>
              </a:rPr>
              <a:pPr/>
              <a:t>9</a:t>
            </a:fld>
            <a:endParaRPr lang="en-US" dirty="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699826" y="4416100"/>
            <a:ext cx="5610754" cy="4183995"/>
          </a:xfrm>
        </p:spPr>
        <p:txBody>
          <a:bodyPr/>
          <a:lstStyle/>
          <a:p>
            <a:r>
              <a:rPr lang="en-US" dirty="0"/>
              <a:t>True” Prevention</a:t>
            </a:r>
          </a:p>
          <a:p>
            <a:r>
              <a:rPr lang="en-US" dirty="0"/>
              <a:t>Prevent/Control lead hazards BEFORE exposure occurs</a:t>
            </a:r>
          </a:p>
          <a:p>
            <a:r>
              <a:rPr lang="en-US" dirty="0"/>
              <a:t>And includes all exposure sources</a:t>
            </a:r>
          </a:p>
          <a:p>
            <a:endParaRPr lang="en-US" dirty="0"/>
          </a:p>
          <a:p>
            <a:r>
              <a:rPr lang="en-US" dirty="0"/>
              <a:t>However it focuses on the major lead sources</a:t>
            </a:r>
          </a:p>
          <a:p>
            <a:endParaRPr lang="en-US" dirty="0"/>
          </a:p>
          <a:p>
            <a:pPr algn="ctr"/>
            <a:endParaRPr lang="en-US" dirty="0"/>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Conducted survey of selected non Commission on Cancer (</a:t>
            </a:r>
            <a:r>
              <a:rPr lang="en-US" dirty="0" err="1" smtClean="0"/>
              <a:t>CoC</a:t>
            </a:r>
            <a:r>
              <a:rPr lang="en-US" dirty="0" smtClean="0"/>
              <a:t>) accredited institutions to understand barriers to accreditation. Generated interactive map to show gaps and linkage potential</a:t>
            </a:r>
          </a:p>
          <a:p>
            <a:endParaRPr lang="en-US" dirty="0"/>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712449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406077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grant application</a:t>
            </a:r>
          </a:p>
          <a:p>
            <a:r>
              <a:rPr lang="en-US" dirty="0" smtClean="0"/>
              <a:t>Surveyed 45 Commission on Cancer (</a:t>
            </a:r>
            <a:r>
              <a:rPr lang="en-US" dirty="0" err="1" smtClean="0"/>
              <a:t>CoC</a:t>
            </a:r>
            <a:r>
              <a:rPr lang="en-US" dirty="0" smtClean="0"/>
              <a:t>) centers in the state of Georgia in 2013</a:t>
            </a:r>
          </a:p>
          <a:p>
            <a:pPr lvl="1"/>
            <a:r>
              <a:rPr lang="en-US" dirty="0" smtClean="0"/>
              <a:t>10 do not provide palliative care</a:t>
            </a:r>
          </a:p>
          <a:p>
            <a:pPr lvl="1"/>
            <a:r>
              <a:rPr lang="en-US" dirty="0" smtClean="0"/>
              <a:t>28 had inpatient palliative care; 6 provide outpatient services</a:t>
            </a:r>
          </a:p>
          <a:p>
            <a:r>
              <a:rPr lang="en-US" dirty="0" smtClean="0"/>
              <a:t>Promoting </a:t>
            </a:r>
            <a:r>
              <a:rPr lang="en-US" dirty="0" err="1" smtClean="0"/>
              <a:t>CoC</a:t>
            </a:r>
            <a:r>
              <a:rPr lang="en-US" dirty="0" smtClean="0"/>
              <a:t> Standard 2.4 related to palliative care service availability. </a:t>
            </a:r>
          </a:p>
          <a:p>
            <a:pPr lvl="1"/>
            <a:r>
              <a:rPr lang="en-US" dirty="0" smtClean="0"/>
              <a:t>Participated in a statewide webinar with the American Cancer Society targeted at </a:t>
            </a:r>
            <a:r>
              <a:rPr lang="en-US" dirty="0" err="1" smtClean="0"/>
              <a:t>CoC</a:t>
            </a:r>
            <a:r>
              <a:rPr lang="en-US" dirty="0" smtClean="0"/>
              <a:t> cancer centers on palliative care last July and a panel discussion in October aimed at increasing legislators support for palliative care and supporting a bill for Georgia.</a:t>
            </a:r>
          </a:p>
          <a:p>
            <a:r>
              <a:rPr lang="en-US" dirty="0" smtClean="0"/>
              <a:t>Georgia Hospice and Palliative Care organization formed palliative care working group </a:t>
            </a:r>
          </a:p>
          <a:p>
            <a:pPr lvl="1"/>
            <a:r>
              <a:rPr lang="en-US" dirty="0" smtClean="0"/>
              <a:t>hosting a one day palliative care track in addition to hospice to further educate at annual meeting in February</a:t>
            </a:r>
          </a:p>
          <a:p>
            <a:pPr lvl="1"/>
            <a:r>
              <a:rPr lang="en-US" dirty="0" smtClean="0"/>
              <a:t>developing a website for a statewide palliative care network.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433826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541400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46440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60355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BULLETT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Twenty-four individuals from assorted educational backgrounds, work environments and fourteen different counties were selected and randomized to participate in online training only or experiential and online training.</a:t>
            </a:r>
          </a:p>
          <a:p>
            <a:endParaRPr lang="en-US" dirty="0"/>
          </a:p>
        </p:txBody>
      </p:sp>
      <p:sp>
        <p:nvSpPr>
          <p:cNvPr id="4" name="Slide Number Placeholder 3"/>
          <p:cNvSpPr>
            <a:spLocks noGrp="1"/>
          </p:cNvSpPr>
          <p:nvPr>
            <p:ph type="sldNum" sz="quarter" idx="10"/>
          </p:nvPr>
        </p:nvSpPr>
        <p:spPr/>
        <p:txBody>
          <a:bodyPr/>
          <a:lstStyle/>
          <a:p>
            <a:fld id="{9AE56985-BEFE-4F08-BC4E-55C51EF64557}"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143877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783790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V has been in place since 1935, but was</a:t>
            </a:r>
            <a:r>
              <a:rPr lang="en-US" baseline="0" dirty="0" smtClean="0"/>
              <a:t> transformed into a block grant in 1981. A block grant is simply a sum of money given from a central government agency to a more local agency. </a:t>
            </a:r>
            <a:r>
              <a:rPr lang="en-US" dirty="0" smtClean="0"/>
              <a:t>The main</a:t>
            </a:r>
            <a:r>
              <a:rPr lang="en-US" baseline="0" dirty="0" smtClean="0"/>
              <a:t> significance of the block grant is that states were given decision-making authority with little reporting requirements. States have considerable flexibility in how they spend the funds. Title V is guided nationally, but they acknowledge that the work happens at the state-level.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1989 the</a:t>
            </a:r>
            <a:r>
              <a:rPr lang="en-US" baseline="0" dirty="0" smtClean="0"/>
              <a:t> federal government</a:t>
            </a:r>
            <a:r>
              <a:rPr lang="en-US" dirty="0" smtClean="0"/>
              <a:t> realized states had no accountability</a:t>
            </a:r>
            <a:r>
              <a:rPr lang="en-US" baseline="0" dirty="0" smtClean="0"/>
              <a:t> for their use of Title V funds. They wanted to implement accountability and streamline reporting across states.  Therefore, i</a:t>
            </a:r>
            <a:r>
              <a:rPr lang="en-US" dirty="0" smtClean="0"/>
              <a:t>n</a:t>
            </a:r>
            <a:r>
              <a:rPr lang="en-US" baseline="0" dirty="0" smtClean="0"/>
              <a:t> 1989 it was required that states conduct a Needs Assessment every 5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last State-wide Needs Statement in Georgia was completed in 2010. </a:t>
            </a:r>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818382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need is a gap between what we observe through current conditions and our desired conditions. A needs assessment is a way to identify, prioritize and address those needs.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788115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3B43D3-CFBB-4F27-96AF-453DCB129B32}" type="slidenum">
              <a:rPr lang="en-US">
                <a:solidFill>
                  <a:prstClr val="black"/>
                </a:solidFill>
              </a:rPr>
              <a:pPr/>
              <a:t>12</a:t>
            </a:fld>
            <a:endParaRPr lang="en-US" dirty="0">
              <a:solidFill>
                <a:prstClr val="black"/>
              </a:solidFill>
            </a:endParaRPr>
          </a:p>
        </p:txBody>
      </p:sp>
      <p:sp>
        <p:nvSpPr>
          <p:cNvPr id="425986" name="Rectangle 2"/>
          <p:cNvSpPr>
            <a:spLocks noGrp="1" noRot="1" noChangeAspect="1" noChangeArrowheads="1" noTextEdit="1"/>
          </p:cNvSpPr>
          <p:nvPr>
            <p:ph type="sldImg"/>
          </p:nvPr>
        </p:nvSpPr>
        <p:spPr>
          <a:xfrm>
            <a:off x="1189038" y="703263"/>
            <a:ext cx="4632325" cy="3473450"/>
          </a:xfrm>
          <a:ln/>
        </p:spPr>
      </p:sp>
      <p:sp>
        <p:nvSpPr>
          <p:cNvPr id="425987" name="Rectangle 3"/>
          <p:cNvSpPr>
            <a:spLocks noGrp="1" noChangeArrowheads="1"/>
          </p:cNvSpPr>
          <p:nvPr>
            <p:ph type="body" idx="1"/>
          </p:nvPr>
        </p:nvSpPr>
        <p:spPr>
          <a:xfrm>
            <a:off x="902166" y="4417635"/>
            <a:ext cx="5201509" cy="4197829"/>
          </a:xfrm>
        </p:spPr>
        <p:txBody>
          <a:bodyPr/>
          <a:lstStyle/>
          <a:p>
            <a:r>
              <a:rPr lang="en-US" dirty="0"/>
              <a:t>Action level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843499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State Action Plan is not developed for the purpose to sit on the shelf and collect dust.</a:t>
            </a:r>
            <a:r>
              <a:rPr lang="en-US" baseline="0" dirty="0" smtClean="0"/>
              <a:t> The </a:t>
            </a:r>
            <a:r>
              <a:rPr lang="en-US" sz="1200" kern="1200" dirty="0" smtClean="0">
                <a:solidFill>
                  <a:schemeClr val="tx1"/>
                </a:solidFill>
                <a:effectLst/>
                <a:latin typeface="+mn-lt"/>
                <a:ea typeface="+mn-ea"/>
                <a:cs typeface="+mn-cs"/>
              </a:rPr>
              <a:t>Title V Needs Assessment is an important document that will serve as a baseline for all future activities in MCH in Georgia.</a:t>
            </a:r>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127680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Georgia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2010 Title V Needs Assessment is a good example that</a:t>
            </a:r>
            <a:r>
              <a:rPr lang="en-US" sz="1200" kern="1200" baseline="0" dirty="0" smtClean="0">
                <a:solidFill>
                  <a:schemeClr val="tx1"/>
                </a:solidFill>
                <a:effectLst/>
                <a:latin typeface="+mn-lt"/>
                <a:ea typeface="+mn-ea"/>
                <a:cs typeface="+mn-cs"/>
              </a:rPr>
              <a:t> used data to implement policies that improved measures. </a:t>
            </a:r>
            <a:endParaRPr lang="en-US" dirty="0" smtClean="0"/>
          </a:p>
          <a:p>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327972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data collection phase while conducting the 2010 Needs Assessment, MCH found that in 2007 23% of children 10 months to 5 years old in Georgia had received a developmental screening. </a:t>
            </a:r>
            <a:r>
              <a:rPr lang="en-US" b="1" dirty="0" smtClean="0"/>
              <a:t>Developmental screening</a:t>
            </a:r>
            <a:r>
              <a:rPr lang="en-US" dirty="0" smtClean="0"/>
              <a:t> is the early identification of children at risk for cognitive, motor, communication, or social-emotional delays that may interfere with expected growth, learning, and development that may warrant further diagnosis, assessment, and evaluation.</a:t>
            </a:r>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917873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920201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422105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MCH Title V Work Group met to discuss strategies to conduct a state-wide 5 year needs assessment. </a:t>
            </a:r>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039151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ensured that the perinatal focus groups included women both under and over the age of 30. We also got Hispanic representation. Pregnant women or women that had a live birth in the past year.</a:t>
            </a:r>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4200490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Parent</a:t>
            </a:r>
            <a:r>
              <a:rPr lang="en-US" baseline="0" dirty="0" smtClean="0"/>
              <a:t>s with children 4 to 7 years old. </a:t>
            </a:r>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851876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asked parents about CYSHCN 0-7 and 8+</a:t>
            </a:r>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41432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Grp="1" noChangeArrowheads="1"/>
          </p:cNvSpPr>
          <p:nvPr>
            <p:ph type="sldNum" sz="quarter" idx="5"/>
          </p:nvPr>
        </p:nvSpPr>
        <p:spPr>
          <a:ln/>
        </p:spPr>
        <p:txBody>
          <a:bodyPr/>
          <a:lstStyle/>
          <a:p>
            <a:fld id="{1A22C931-35A0-4C54-B7F4-5BBEFDB1167E}" type="slidenum">
              <a:rPr lang="en-US">
                <a:solidFill>
                  <a:prstClr val="black"/>
                </a:solidFill>
              </a:rPr>
              <a:pPr/>
              <a:t>13</a:t>
            </a:fld>
            <a:endParaRPr lang="en-US" dirty="0">
              <a:solidFill>
                <a:prstClr val="black"/>
              </a:solidFill>
            </a:endParaRPr>
          </a:p>
        </p:txBody>
      </p:sp>
      <p:sp>
        <p:nvSpPr>
          <p:cNvPr id="428034" name="Rectangle 2"/>
          <p:cNvSpPr>
            <a:spLocks noChangeArrowheads="1"/>
          </p:cNvSpPr>
          <p:nvPr/>
        </p:nvSpPr>
        <p:spPr bwMode="auto">
          <a:xfrm>
            <a:off x="3972259" y="0"/>
            <a:ext cx="3038144" cy="465743"/>
          </a:xfrm>
          <a:prstGeom prst="rect">
            <a:avLst/>
          </a:prstGeom>
          <a:noFill/>
          <a:ln w="12700">
            <a:noFill/>
            <a:miter lim="800000"/>
            <a:headEnd/>
            <a:tailEnd/>
          </a:ln>
          <a:effectLst/>
        </p:spPr>
        <p:txBody>
          <a:bodyPr wrap="none" lIns="86493" tIns="43247" rIns="86493" bIns="43247" anchor="ctr"/>
          <a:lstStyle/>
          <a:p>
            <a:endParaRPr lang="en-US" dirty="0">
              <a:solidFill>
                <a:prstClr val="black"/>
              </a:solidFill>
            </a:endParaRPr>
          </a:p>
        </p:txBody>
      </p:sp>
      <p:sp>
        <p:nvSpPr>
          <p:cNvPr id="428035" name="Rectangle 3"/>
          <p:cNvSpPr>
            <a:spLocks noChangeArrowheads="1"/>
          </p:cNvSpPr>
          <p:nvPr/>
        </p:nvSpPr>
        <p:spPr bwMode="auto">
          <a:xfrm>
            <a:off x="3970735" y="0"/>
            <a:ext cx="3039666" cy="465743"/>
          </a:xfrm>
          <a:prstGeom prst="rect">
            <a:avLst/>
          </a:prstGeom>
          <a:noFill/>
          <a:ln w="12700">
            <a:noFill/>
            <a:miter lim="800000"/>
            <a:headEnd/>
            <a:tailEnd/>
          </a:ln>
          <a:effectLst/>
        </p:spPr>
        <p:txBody>
          <a:bodyPr wrap="none" lIns="86493" tIns="43247" rIns="86493" bIns="43247" anchor="ctr"/>
          <a:lstStyle/>
          <a:p>
            <a:endParaRPr lang="en-US" dirty="0">
              <a:solidFill>
                <a:prstClr val="black"/>
              </a:solidFill>
            </a:endParaRPr>
          </a:p>
        </p:txBody>
      </p:sp>
      <p:sp>
        <p:nvSpPr>
          <p:cNvPr id="428036" name="Rectangle 4"/>
          <p:cNvSpPr>
            <a:spLocks noChangeArrowheads="1"/>
          </p:cNvSpPr>
          <p:nvPr/>
        </p:nvSpPr>
        <p:spPr bwMode="auto">
          <a:xfrm>
            <a:off x="2" y="8830658"/>
            <a:ext cx="3036623" cy="465742"/>
          </a:xfrm>
          <a:prstGeom prst="rect">
            <a:avLst/>
          </a:prstGeom>
          <a:noFill/>
          <a:ln w="12700">
            <a:noFill/>
            <a:miter lim="800000"/>
            <a:headEnd/>
            <a:tailEnd/>
          </a:ln>
          <a:effectLst/>
        </p:spPr>
        <p:txBody>
          <a:bodyPr wrap="none" lIns="86493" tIns="43247" rIns="86493" bIns="43247" anchor="ctr"/>
          <a:lstStyle/>
          <a:p>
            <a:endParaRPr lang="en-US" dirty="0">
              <a:solidFill>
                <a:prstClr val="black"/>
              </a:solidFill>
            </a:endParaRPr>
          </a:p>
        </p:txBody>
      </p:sp>
      <p:sp>
        <p:nvSpPr>
          <p:cNvPr id="428037" name="Rectangle 5"/>
          <p:cNvSpPr>
            <a:spLocks noChangeArrowheads="1"/>
          </p:cNvSpPr>
          <p:nvPr/>
        </p:nvSpPr>
        <p:spPr bwMode="auto">
          <a:xfrm>
            <a:off x="2" y="0"/>
            <a:ext cx="3036623" cy="465743"/>
          </a:xfrm>
          <a:prstGeom prst="rect">
            <a:avLst/>
          </a:prstGeom>
          <a:noFill/>
          <a:ln w="12700">
            <a:noFill/>
            <a:miter lim="800000"/>
            <a:headEnd/>
            <a:tailEnd/>
          </a:ln>
          <a:effectLst/>
        </p:spPr>
        <p:txBody>
          <a:bodyPr wrap="none" lIns="86493" tIns="43247" rIns="86493" bIns="43247" anchor="ctr"/>
          <a:lstStyle/>
          <a:p>
            <a:endParaRPr lang="en-US" dirty="0">
              <a:solidFill>
                <a:prstClr val="black"/>
              </a:solidFill>
            </a:endParaRPr>
          </a:p>
        </p:txBody>
      </p:sp>
      <p:sp>
        <p:nvSpPr>
          <p:cNvPr id="428038" name="Rectangle 6"/>
          <p:cNvSpPr>
            <a:spLocks noChangeArrowheads="1"/>
          </p:cNvSpPr>
          <p:nvPr/>
        </p:nvSpPr>
        <p:spPr bwMode="auto">
          <a:xfrm>
            <a:off x="3958564" y="-7685"/>
            <a:ext cx="3059444" cy="453446"/>
          </a:xfrm>
          <a:prstGeom prst="rect">
            <a:avLst/>
          </a:prstGeom>
          <a:noFill/>
          <a:ln w="12700">
            <a:noFill/>
            <a:miter lim="800000"/>
            <a:headEnd/>
            <a:tailEnd/>
          </a:ln>
          <a:effectLst/>
        </p:spPr>
        <p:txBody>
          <a:bodyPr wrap="none" lIns="86493" tIns="43247" rIns="86493" bIns="43247" anchor="ctr"/>
          <a:lstStyle/>
          <a:p>
            <a:endParaRPr lang="en-US" dirty="0">
              <a:solidFill>
                <a:prstClr val="black"/>
              </a:solidFill>
            </a:endParaRPr>
          </a:p>
        </p:txBody>
      </p:sp>
      <p:sp>
        <p:nvSpPr>
          <p:cNvPr id="428039" name="Rectangle 7"/>
          <p:cNvSpPr>
            <a:spLocks noChangeArrowheads="1"/>
          </p:cNvSpPr>
          <p:nvPr/>
        </p:nvSpPr>
        <p:spPr bwMode="auto">
          <a:xfrm>
            <a:off x="-7607" y="-7685"/>
            <a:ext cx="3054880" cy="453446"/>
          </a:xfrm>
          <a:prstGeom prst="rect">
            <a:avLst/>
          </a:prstGeom>
          <a:noFill/>
          <a:ln w="12700">
            <a:noFill/>
            <a:miter lim="800000"/>
            <a:headEnd/>
            <a:tailEnd/>
          </a:ln>
          <a:effectLst/>
        </p:spPr>
        <p:txBody>
          <a:bodyPr wrap="none" lIns="86493" tIns="43247" rIns="86493" bIns="43247" anchor="ctr"/>
          <a:lstStyle/>
          <a:p>
            <a:endParaRPr lang="en-US" dirty="0">
              <a:solidFill>
                <a:prstClr val="black"/>
              </a:solidFill>
            </a:endParaRPr>
          </a:p>
        </p:txBody>
      </p:sp>
      <p:sp>
        <p:nvSpPr>
          <p:cNvPr id="428040" name="Rectangle 8"/>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428041" name="Rectangle 9"/>
          <p:cNvSpPr>
            <a:spLocks noGrp="1" noChangeArrowheads="1"/>
          </p:cNvSpPr>
          <p:nvPr>
            <p:ph type="body" idx="1"/>
          </p:nvPr>
        </p:nvSpPr>
        <p:spPr>
          <a:xfrm>
            <a:off x="902166" y="4417635"/>
            <a:ext cx="5201509" cy="4197829"/>
          </a:xfrm>
          <a:ln/>
        </p:spPr>
        <p:txBody>
          <a:bodyPr lIns="91474" tIns="46513" rIns="91474" bIns="46513"/>
          <a:lstStyle/>
          <a:p>
            <a:pPr marL="108116" indent="-108116" defTabSz="885954"/>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did 18 focus groups in each of the health districts and the topics varied acros</a:t>
            </a:r>
            <a:r>
              <a:rPr lang="en-US" baseline="0" dirty="0" smtClean="0"/>
              <a:t>s the state</a:t>
            </a:r>
            <a:r>
              <a:rPr lang="en-US" dirty="0" smtClean="0"/>
              <a:t>.</a:t>
            </a:r>
            <a:r>
              <a:rPr lang="en-US" baseline="0" dirty="0" smtClean="0"/>
              <a:t> There was 1 focus group in each district</a:t>
            </a:r>
            <a:endParaRPr lang="en-US" dirty="0" smtClean="0"/>
          </a:p>
          <a:p>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0560766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We are</a:t>
            </a:r>
            <a:r>
              <a:rPr lang="en-US" baseline="0" dirty="0" smtClean="0"/>
              <a:t> in the process of conducting </a:t>
            </a:r>
            <a:r>
              <a:rPr lang="en-US" dirty="0" smtClean="0"/>
              <a:t>key informant interviews to capture the opinions of leaders. Surveys rarely capture leaders opinions because they get delegated down. Examples of programs that we would</a:t>
            </a:r>
            <a:r>
              <a:rPr lang="en-US" baseline="0" dirty="0" smtClean="0"/>
              <a:t> like to do key informant interviews with would be injury prevention, adolescent health and district health directors.  </a:t>
            </a:r>
            <a:endParaRPr lang="en-US" dirty="0" smtClean="0"/>
          </a:p>
          <a:p>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219966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long will it take someone to</a:t>
            </a:r>
            <a:r>
              <a:rPr lang="en-US" baseline="0" dirty="0" smtClean="0"/>
              <a:t> complete the survey?</a:t>
            </a:r>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924007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table shows the 15 National Priority Areas that were identified by the Maternal and Child Health Bureau (MCHB)</a:t>
            </a:r>
            <a:r>
              <a:rPr lang="en-US" baseline="0" dirty="0" smtClean="0"/>
              <a:t>. Each National Priority Area is associated with  National Performance Measure that states will report on for the next 5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looking at all the data and getting input from stakeholders, we will decide what our priorities should be. We can have up to 10 priority areas, but 8 must come from the list of National Priorities. </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1356985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DPH will host two large meetings with stakeholders in May to learn about the findings and help us prioritize our priority areas. </a:t>
            </a:r>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332106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 Our public comment period will be open soon and they will have the opportunity to comment. We will post documents throughout the spring, and they are able to comment on those documents, as well as what they think the priorities should be (Tiffany: make sure you do not directly ask them, just inform that we are accepting comments).</a:t>
            </a:r>
          </a:p>
          <a:p>
            <a:endParaRPr lang="en-US" dirty="0" smtClean="0"/>
          </a:p>
          <a:p>
            <a:r>
              <a:rPr lang="en-US" dirty="0" smtClean="0"/>
              <a:t>2. They can also participate in the Stakeholder Survey. We</a:t>
            </a:r>
            <a:r>
              <a:rPr lang="en-US" baseline="0" dirty="0" smtClean="0"/>
              <a:t> are trying a snowball approach with the survey. We want them to send it out to others. </a:t>
            </a:r>
            <a:endParaRPr lang="en-US" dirty="0" smtClean="0"/>
          </a:p>
          <a:p>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252673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them to help us engage as many stakeholders</a:t>
            </a:r>
            <a:r>
              <a:rPr lang="en-US" baseline="0" dirty="0" smtClean="0"/>
              <a:t> as possible to participate in the survey and the public comment period as well. </a:t>
            </a:r>
            <a:endParaRPr lang="en-US" dirty="0" smtClean="0"/>
          </a:p>
          <a:p>
            <a:endParaRPr lang="en-US" dirty="0" smtClean="0"/>
          </a:p>
          <a:p>
            <a:pPr marL="228600" indent="-228600">
              <a:buAutoNum type="arabicPeriod"/>
            </a:pPr>
            <a:r>
              <a:rPr lang="en-US" dirty="0" smtClean="0"/>
              <a:t>First</a:t>
            </a:r>
            <a:r>
              <a:rPr lang="en-US" baseline="0" dirty="0" smtClean="0"/>
              <a:t>, you will see a presentation about Title V. We encourage you to use this as a tool to educate your staff about Title V.</a:t>
            </a:r>
          </a:p>
          <a:p>
            <a:pPr marL="0" indent="0">
              <a:buNone/>
            </a:pPr>
            <a:endParaRPr lang="en-US" baseline="0" dirty="0" smtClean="0"/>
          </a:p>
          <a:p>
            <a:r>
              <a:rPr lang="en-US" baseline="0" dirty="0" smtClean="0"/>
              <a:t>2. Second, we have provided you with a Title V Fact Sheet. This factsheet provides basic information about Title V and we encourage you to disseminate among your staff and individuals within the community </a:t>
            </a:r>
          </a:p>
          <a:p>
            <a:endParaRPr lang="en-US" baseline="0" dirty="0" smtClean="0"/>
          </a:p>
          <a:p>
            <a:r>
              <a:rPr lang="en-US" baseline="0" dirty="0" smtClean="0"/>
              <a:t>3. Third, we have provided you with a Public Comment Schedule. This gives you a timeline and instructions on how to submit comments. We encourage you to disseminate this among your staff and individuals within the community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AAE2F-82E2-434F-87A9-379339B4B08E}"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3239929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CFC488-8068-4872-9CF9-00B75C236233}" type="slidenum">
              <a:rPr lang="en-US">
                <a:solidFill>
                  <a:prstClr val="black"/>
                </a:solidFill>
              </a:rPr>
              <a:pPr/>
              <a:t>15</a:t>
            </a:fld>
            <a:endParaRPr lang="en-US" dirty="0">
              <a:solidFill>
                <a:prstClr val="black"/>
              </a:solidFill>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xfrm>
            <a:off x="699826" y="4416100"/>
            <a:ext cx="5610754" cy="4183995"/>
          </a:xfrm>
        </p:spPr>
        <p:txBody>
          <a:bodyPr/>
          <a:lstStyle/>
          <a:p>
            <a:r>
              <a:rPr lang="en-US" dirty="0"/>
              <a:t>In our efforts to eliminate lead poisoning of Indiana’s children by 2010, we have identified major barriers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to add Senate tracking numbers</a:t>
            </a:r>
            <a:endParaRPr lang="en-US" dirty="0"/>
          </a:p>
        </p:txBody>
      </p:sp>
      <p:sp>
        <p:nvSpPr>
          <p:cNvPr id="4" name="Slide Number Placeholder 3"/>
          <p:cNvSpPr>
            <a:spLocks noGrp="1"/>
          </p:cNvSpPr>
          <p:nvPr>
            <p:ph type="sldNum" sz="quarter" idx="10"/>
          </p:nvPr>
        </p:nvSpPr>
        <p:spPr/>
        <p:txBody>
          <a:bodyPr/>
          <a:lstStyle/>
          <a:p>
            <a:pPr>
              <a:defRPr/>
            </a:pPr>
            <a:fld id="{BE8D4838-6E79-47DE-9AB3-BB6073CC32DB}"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103149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2706C-9735-4E03-8765-12BD9DAAD19D}"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23008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to add Senate tracking numbers</a:t>
            </a:r>
            <a:endParaRPr lang="en-US" dirty="0"/>
          </a:p>
        </p:txBody>
      </p:sp>
      <p:sp>
        <p:nvSpPr>
          <p:cNvPr id="4" name="Slide Number Placeholder 3"/>
          <p:cNvSpPr>
            <a:spLocks noGrp="1"/>
          </p:cNvSpPr>
          <p:nvPr>
            <p:ph type="sldNum" sz="quarter" idx="10"/>
          </p:nvPr>
        </p:nvSpPr>
        <p:spPr/>
        <p:txBody>
          <a:bodyPr/>
          <a:lstStyle/>
          <a:p>
            <a:pPr>
              <a:defRPr/>
            </a:pPr>
            <a:fld id="{BE8D4838-6E79-47DE-9AB3-BB6073CC32DB}"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103149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dirty="0" smtClean="0"/>
              <a:t>1/31/2014</a:t>
            </a:r>
            <a:endParaRPr lang="en-US" dirty="0"/>
          </a:p>
        </p:txBody>
      </p:sp>
      <p:sp>
        <p:nvSpPr>
          <p:cNvPr id="5" name="Footer Placeholder 4"/>
          <p:cNvSpPr>
            <a:spLocks noGrp="1"/>
          </p:cNvSpPr>
          <p:nvPr>
            <p:ph type="ftr" sz="quarter" idx="11"/>
          </p:nvPr>
        </p:nvSpPr>
        <p:spPr/>
        <p:txBody>
          <a:bodyPr/>
          <a:lstStyle/>
          <a:p>
            <a:pPr>
              <a:defRPr/>
            </a:pPr>
            <a:r>
              <a:rPr lang="en-US" dirty="0" smtClean="0"/>
              <a:t>Approved 1/31/2014 </a:t>
            </a:r>
            <a:endParaRPr lang="en-US" dirty="0"/>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pPr>
                <a:defRPr/>
              </a:pPr>
              <a:t>‹#›</a:t>
            </a:fld>
            <a:endParaRPr lang="en-US" dirty="0"/>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t>1/31/2014</a:t>
            </a:r>
            <a:endParaRPr lang="en-US" dirty="0"/>
          </a:p>
        </p:txBody>
      </p:sp>
      <p:sp>
        <p:nvSpPr>
          <p:cNvPr id="5" name="Footer Placeholder 4"/>
          <p:cNvSpPr>
            <a:spLocks noGrp="1"/>
          </p:cNvSpPr>
          <p:nvPr>
            <p:ph type="ftr" sz="quarter" idx="11"/>
          </p:nvPr>
        </p:nvSpPr>
        <p:spPr/>
        <p:txBody>
          <a:bodyPr/>
          <a:lstStyle/>
          <a:p>
            <a:pPr>
              <a:defRPr/>
            </a:pPr>
            <a:r>
              <a:rPr lang="en-US" dirty="0" smtClean="0"/>
              <a:t>Approved 1/31/2014 </a:t>
            </a:r>
            <a:endParaRPr lang="en-US" dirty="0"/>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8" descr="DPH_PPT.jpg"/>
          <p:cNvPicPr>
            <a:picLocks noChangeAspect="1"/>
          </p:cNvPicPr>
          <p:nvPr userDrawn="1"/>
        </p:nvPicPr>
        <p:blipFill>
          <a:blip r:embed="rId2"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428470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7695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7048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8165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3077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2658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2975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5744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75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dirty="0" smtClean="0"/>
              <a:t>1/31/2014</a:t>
            </a:r>
            <a:endParaRPr lang="en-US" dirty="0"/>
          </a:p>
        </p:txBody>
      </p:sp>
      <p:sp>
        <p:nvSpPr>
          <p:cNvPr id="5" name="Footer Placeholder 4"/>
          <p:cNvSpPr>
            <a:spLocks noGrp="1"/>
          </p:cNvSpPr>
          <p:nvPr>
            <p:ph type="ftr" sz="quarter" idx="11"/>
          </p:nvPr>
        </p:nvSpPr>
        <p:spPr/>
        <p:txBody>
          <a:bodyPr/>
          <a:lstStyle/>
          <a:p>
            <a:pPr>
              <a:defRPr/>
            </a:pPr>
            <a:r>
              <a:rPr lang="en-US" dirty="0" smtClean="0"/>
              <a:t>Approved 1/31/2014 </a:t>
            </a:r>
            <a:endParaRPr lang="en-US" dirty="0"/>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5823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9C0CB0-DE8F-4CA0-8B47-9B44142AF9FD}" type="datetimeFigureOut">
              <a:rPr lang="en-US" smtClean="0">
                <a:solidFill>
                  <a:prstClr val="black">
                    <a:tint val="75000"/>
                  </a:prstClr>
                </a:solidFill>
              </a:rPr>
              <a:pPr/>
              <a:t>3/10/2015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D44A103-3B34-48F0-AD31-623CAEEFBB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6145152"/>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08066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28324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r>
              <a:rPr lang="en-US" smtClean="0"/>
              <a:t>Click icon to add chart</a:t>
            </a:r>
            <a:endParaRPr lang="en-US" dirty="0"/>
          </a:p>
        </p:txBody>
      </p:sp>
    </p:spTree>
    <p:extLst>
      <p:ext uri="{BB962C8B-B14F-4D97-AF65-F5344CB8AC3E}">
        <p14:creationId xmlns:p14="http://schemas.microsoft.com/office/powerpoint/2010/main" val="79541634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dirty="0">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416122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9176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5618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41379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271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dirty="0" smtClean="0"/>
              <a:t>1/31/2014</a:t>
            </a:r>
            <a:endParaRPr lang="en-US" dirty="0"/>
          </a:p>
        </p:txBody>
      </p:sp>
      <p:sp>
        <p:nvSpPr>
          <p:cNvPr id="6" name="Footer Placeholder 5"/>
          <p:cNvSpPr>
            <a:spLocks noGrp="1"/>
          </p:cNvSpPr>
          <p:nvPr>
            <p:ph type="ftr" sz="quarter" idx="11"/>
          </p:nvPr>
        </p:nvSpPr>
        <p:spPr/>
        <p:txBody>
          <a:bodyPr/>
          <a:lstStyle/>
          <a:p>
            <a:pPr>
              <a:defRPr/>
            </a:pPr>
            <a:r>
              <a:rPr lang="en-US" dirty="0" smtClean="0"/>
              <a:t>Approved 1/31/2014 </a:t>
            </a:r>
            <a:endParaRPr lang="en-US" dirty="0"/>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76812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66376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55550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92931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5438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413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17903"/>
            <a:ext cx="9144000" cy="1901952"/>
          </a:xfrm>
        </p:spPr>
        <p:txBody>
          <a:bodyPr>
            <a:normAutofit/>
          </a:bodyPr>
          <a:lstStyle>
            <a:lvl1pPr>
              <a:defRPr sz="2800" b="1">
                <a:solidFill>
                  <a:schemeClr val="tx1">
                    <a:lumMod val="65000"/>
                    <a:lumOff val="35000"/>
                  </a:schemeClr>
                </a:solidFill>
                <a:latin typeface="+mj-lt"/>
              </a:defRPr>
            </a:lvl1pPr>
          </a:lstStyle>
          <a:p>
            <a:r>
              <a:rPr lang="en-US" dirty="0" smtClean="0"/>
              <a:t>Click to edit Master title style</a:t>
            </a:r>
            <a:endParaRPr lang="en-US" dirty="0"/>
          </a:p>
        </p:txBody>
      </p:sp>
      <p:sp>
        <p:nvSpPr>
          <p:cNvPr id="8" name="Rectangle 90"/>
          <p:cNvSpPr>
            <a:spLocks noChangeArrowheads="1"/>
          </p:cNvSpPr>
          <p:nvPr userDrawn="1"/>
        </p:nvSpPr>
        <p:spPr bwMode="auto">
          <a:xfrm>
            <a:off x="2782888" y="3675063"/>
            <a:ext cx="6172200" cy="1219200"/>
          </a:xfrm>
          <a:prstGeom prst="rect">
            <a:avLst/>
          </a:prstGeom>
          <a:noFill/>
          <a:ln w="9525">
            <a:noFill/>
            <a:miter lim="800000"/>
            <a:headEnd/>
            <a:tailEnd/>
          </a:ln>
        </p:spPr>
        <p:txBody>
          <a:bodyPr/>
          <a:lstStyle/>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Presentation to: </a:t>
            </a:r>
          </a:p>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Presented by:</a:t>
            </a:r>
          </a:p>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Date:</a:t>
            </a:r>
          </a:p>
          <a:p>
            <a:pPr>
              <a:lnSpc>
                <a:spcPct val="80000"/>
              </a:lnSpc>
              <a:spcBef>
                <a:spcPct val="20000"/>
              </a:spcBef>
              <a:defRPr/>
            </a:pPr>
            <a:endParaRPr lang="en-US" dirty="0">
              <a:solidFill>
                <a:srgbClr val="006699"/>
              </a:solidFill>
              <a:latin typeface="Arial Narrow" pitchFamily="34" charset="0"/>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 y="-280590"/>
            <a:ext cx="9285205" cy="7176690"/>
          </a:xfrm>
          <a:prstGeom prst="rect">
            <a:avLst/>
          </a:prstGeom>
        </p:spPr>
      </p:pic>
    </p:spTree>
    <p:extLst>
      <p:ext uri="{BB962C8B-B14F-4D97-AF65-F5344CB8AC3E}">
        <p14:creationId xmlns:p14="http://schemas.microsoft.com/office/powerpoint/2010/main" val="205008459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05440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545800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89541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dirty="0" smtClean="0"/>
              <a:t>1/31/2014</a:t>
            </a:r>
            <a:endParaRPr lang="en-US" dirty="0"/>
          </a:p>
        </p:txBody>
      </p:sp>
      <p:sp>
        <p:nvSpPr>
          <p:cNvPr id="8" name="Footer Placeholder 7"/>
          <p:cNvSpPr>
            <a:spLocks noGrp="1"/>
          </p:cNvSpPr>
          <p:nvPr>
            <p:ph type="ftr" sz="quarter" idx="11"/>
          </p:nvPr>
        </p:nvSpPr>
        <p:spPr/>
        <p:txBody>
          <a:bodyPr/>
          <a:lstStyle/>
          <a:p>
            <a:pPr>
              <a:defRPr/>
            </a:pPr>
            <a:r>
              <a:rPr lang="en-US" dirty="0" smtClean="0"/>
              <a:t>Approved 1/31/2014 </a:t>
            </a:r>
            <a:endParaRPr lang="en-US" dirty="0"/>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112893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0992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2803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2163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3987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8194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4288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54269-56AC-4706-902E-47138D5B7B1A}"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1C9735-6642-4CE5-8D92-99882D1DD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228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3" cstate="print"/>
          <a:srcRect/>
          <a:stretch>
            <a:fillRect/>
          </a:stretch>
        </p:blipFill>
        <p:spPr bwMode="auto">
          <a:xfrm>
            <a:off x="0" y="-114300"/>
            <a:ext cx="9144000" cy="7105650"/>
          </a:xfrm>
          <a:prstGeom prst="rect">
            <a:avLst/>
          </a:prstGeom>
          <a:noFill/>
          <a:ln w="9525">
            <a:noFill/>
            <a:miter lim="800000"/>
            <a:headEnd/>
            <a:tailEnd/>
          </a:ln>
        </p:spPr>
      </p:pic>
      <p:sp>
        <p:nvSpPr>
          <p:cNvPr id="2" name="Title 1"/>
          <p:cNvSpPr>
            <a:spLocks noGrp="1"/>
          </p:cNvSpPr>
          <p:nvPr>
            <p:ph type="ctrTitle"/>
          </p:nvPr>
        </p:nvSpPr>
        <p:spPr>
          <a:xfrm>
            <a:off x="0" y="1517903"/>
            <a:ext cx="9144000" cy="1901952"/>
          </a:xfrm>
        </p:spPr>
        <p:txBody>
          <a:bodyPr>
            <a:normAutofit/>
          </a:bodyPr>
          <a:lstStyle>
            <a:lvl1pPr>
              <a:defRPr sz="2800" b="1">
                <a:solidFill>
                  <a:schemeClr val="tx1">
                    <a:lumMod val="65000"/>
                    <a:lumOff val="35000"/>
                  </a:schemeClr>
                </a:solidFill>
                <a:latin typeface="+mj-lt"/>
              </a:defRPr>
            </a:lvl1pPr>
          </a:lstStyle>
          <a:p>
            <a:r>
              <a:rPr lang="en-US" dirty="0" smtClean="0"/>
              <a:t>Click to edit Master title style</a:t>
            </a:r>
            <a:endParaRPr lang="en-US" dirty="0"/>
          </a:p>
        </p:txBody>
      </p:sp>
      <p:sp>
        <p:nvSpPr>
          <p:cNvPr id="8" name="Rectangle 90"/>
          <p:cNvSpPr>
            <a:spLocks noChangeArrowheads="1"/>
          </p:cNvSpPr>
          <p:nvPr userDrawn="1"/>
        </p:nvSpPr>
        <p:spPr bwMode="auto">
          <a:xfrm>
            <a:off x="2782888" y="3675063"/>
            <a:ext cx="6172200" cy="1219200"/>
          </a:xfrm>
          <a:prstGeom prst="rect">
            <a:avLst/>
          </a:prstGeom>
          <a:noFill/>
          <a:ln w="9525">
            <a:noFill/>
            <a:miter lim="800000"/>
            <a:headEnd/>
            <a:tailEnd/>
          </a:ln>
        </p:spPr>
        <p:txBody>
          <a:bodyPr/>
          <a:lstStyle/>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Presentation to: </a:t>
            </a:r>
          </a:p>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Presented by:</a:t>
            </a:r>
          </a:p>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Date:</a:t>
            </a:r>
          </a:p>
          <a:p>
            <a:pPr>
              <a:lnSpc>
                <a:spcPct val="80000"/>
              </a:lnSpc>
              <a:spcBef>
                <a:spcPct val="20000"/>
              </a:spcBef>
              <a:defRPr/>
            </a:pPr>
            <a:endParaRPr lang="en-US" dirty="0">
              <a:solidFill>
                <a:srgbClr val="006699"/>
              </a:solidFill>
              <a:latin typeface="Arial Narrow" pitchFamily="34" charset="0"/>
            </a:endParaRPr>
          </a:p>
        </p:txBody>
      </p:sp>
    </p:spTree>
    <p:extLst>
      <p:ext uri="{BB962C8B-B14F-4D97-AF65-F5344CB8AC3E}">
        <p14:creationId xmlns:p14="http://schemas.microsoft.com/office/powerpoint/2010/main" val="5508203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47317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dirty="0" smtClean="0"/>
              <a:t>1/31/2014</a:t>
            </a:r>
            <a:endParaRPr lang="en-US" dirty="0"/>
          </a:p>
        </p:txBody>
      </p:sp>
      <p:sp>
        <p:nvSpPr>
          <p:cNvPr id="4" name="Footer Placeholder 3"/>
          <p:cNvSpPr>
            <a:spLocks noGrp="1"/>
          </p:cNvSpPr>
          <p:nvPr>
            <p:ph type="ftr" sz="quarter" idx="11"/>
          </p:nvPr>
        </p:nvSpPr>
        <p:spPr/>
        <p:txBody>
          <a:bodyPr/>
          <a:lstStyle/>
          <a:p>
            <a:pPr>
              <a:defRPr/>
            </a:pPr>
            <a:r>
              <a:rPr lang="en-US" dirty="0" smtClean="0"/>
              <a:t>Approved 1/31/2014 </a:t>
            </a:r>
            <a:endParaRPr lang="en-US" dirty="0"/>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89770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954615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9250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38209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5399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8410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6311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802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8095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dirty="0">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434286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34200" y="5683250"/>
            <a:ext cx="2133600" cy="365125"/>
          </a:xfrm>
        </p:spPr>
        <p:txBody>
          <a:bodyPr/>
          <a:lstStyle>
            <a:lvl1pPr algn="r">
              <a:defRPr sz="800">
                <a:solidFill>
                  <a:schemeClr val="tx1"/>
                </a:solidFill>
              </a:defRPr>
            </a:lvl1pPr>
          </a:lstStyle>
          <a:p>
            <a:pPr>
              <a:defRPr/>
            </a:pPr>
            <a:r>
              <a:rPr lang="en-US" dirty="0" smtClean="0"/>
              <a:t>1/31/2014</a:t>
            </a:r>
            <a:endParaRPr lang="en-US" dirty="0"/>
          </a:p>
        </p:txBody>
      </p:sp>
      <p:sp>
        <p:nvSpPr>
          <p:cNvPr id="4" name="Slide Number Placeholder 3"/>
          <p:cNvSpPr>
            <a:spLocks noGrp="1"/>
          </p:cNvSpPr>
          <p:nvPr>
            <p:ph type="sldNum" sz="quarter" idx="12"/>
          </p:nvPr>
        </p:nvSpPr>
        <p:spPr>
          <a:xfrm>
            <a:off x="6934200" y="5991225"/>
            <a:ext cx="2133600" cy="365125"/>
          </a:xfrm>
        </p:spPr>
        <p:txBody>
          <a:bodyPr/>
          <a:lstStyle>
            <a:lvl1pPr>
              <a:defRPr sz="800">
                <a:solidFill>
                  <a:schemeClr val="tx1"/>
                </a:solidFill>
              </a:defRPr>
            </a:lvl1pPr>
          </a:lstStyle>
          <a:p>
            <a:pPr>
              <a:defRPr/>
            </a:pPr>
            <a:fld id="{116D3F53-4215-46A5-948E-95F23085F21D}" type="slidenum">
              <a:rPr lang="en-US" smtClean="0"/>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3250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013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60072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06646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34200" y="5683250"/>
            <a:ext cx="2133600" cy="365125"/>
          </a:xfrm>
        </p:spPr>
        <p:txBody>
          <a:bodyPr/>
          <a:lstStyle>
            <a:lvl1pPr algn="r">
              <a:defRPr sz="800">
                <a:solidFill>
                  <a:schemeClr val="tx1"/>
                </a:solidFill>
              </a:defRPr>
            </a:lvl1pPr>
          </a:lstStyle>
          <a:p>
            <a:pPr>
              <a:defRPr/>
            </a:pPr>
            <a:r>
              <a:rPr lang="en-US" dirty="0" smtClean="0">
                <a:solidFill>
                  <a:prstClr val="black"/>
                </a:solidFill>
              </a:rPr>
              <a:t>1/31/2014</a:t>
            </a:r>
            <a:endParaRPr lang="en-US" dirty="0">
              <a:solidFill>
                <a:prstClr val="black"/>
              </a:solidFill>
            </a:endParaRPr>
          </a:p>
        </p:txBody>
      </p:sp>
      <p:sp>
        <p:nvSpPr>
          <p:cNvPr id="4" name="Slide Number Placeholder 3"/>
          <p:cNvSpPr>
            <a:spLocks noGrp="1"/>
          </p:cNvSpPr>
          <p:nvPr>
            <p:ph type="sldNum" sz="quarter" idx="12"/>
          </p:nvPr>
        </p:nvSpPr>
        <p:spPr>
          <a:xfrm>
            <a:off x="6934200" y="5991225"/>
            <a:ext cx="2133600" cy="365125"/>
          </a:xfrm>
        </p:spPr>
        <p:txBody>
          <a:bodyPr/>
          <a:lstStyle>
            <a:lvl1pPr>
              <a:defRPr sz="800">
                <a:solidFill>
                  <a:schemeClr val="tx1"/>
                </a:solidFill>
              </a:defRPr>
            </a:lvl1pPr>
          </a:lstStyle>
          <a:p>
            <a:pPr>
              <a:defRPr/>
            </a:pPr>
            <a:fld id="{116D3F53-4215-46A5-948E-95F23085F21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91601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6593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1832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5230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0387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dirty="0">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434286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t>1/31/2014</a:t>
            </a:r>
            <a:endParaRPr lang="en-US" dirty="0"/>
          </a:p>
        </p:txBody>
      </p:sp>
      <p:sp>
        <p:nvSpPr>
          <p:cNvPr id="6" name="Footer Placeholder 5"/>
          <p:cNvSpPr>
            <a:spLocks noGrp="1"/>
          </p:cNvSpPr>
          <p:nvPr>
            <p:ph type="ftr" sz="quarter" idx="11"/>
          </p:nvPr>
        </p:nvSpPr>
        <p:spPr/>
        <p:txBody>
          <a:bodyPr/>
          <a:lstStyle/>
          <a:p>
            <a:pPr>
              <a:defRPr/>
            </a:pPr>
            <a:r>
              <a:rPr lang="en-US" dirty="0" smtClean="0"/>
              <a:t>Approved 1/31/2014 </a:t>
            </a:r>
            <a:endParaRPr lang="en-US" dirty="0"/>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32504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0132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6007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06646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34200" y="5683250"/>
            <a:ext cx="2133600" cy="365125"/>
          </a:xfrm>
        </p:spPr>
        <p:txBody>
          <a:bodyPr/>
          <a:lstStyle>
            <a:lvl1pPr algn="r">
              <a:defRPr sz="800">
                <a:solidFill>
                  <a:schemeClr val="tx1"/>
                </a:solidFill>
              </a:defRPr>
            </a:lvl1pPr>
          </a:lstStyle>
          <a:p>
            <a:pPr>
              <a:defRPr/>
            </a:pPr>
            <a:r>
              <a:rPr lang="en-US" dirty="0" smtClean="0">
                <a:solidFill>
                  <a:prstClr val="black"/>
                </a:solidFill>
              </a:rPr>
              <a:t>1/31/2014</a:t>
            </a:r>
            <a:endParaRPr lang="en-US" dirty="0">
              <a:solidFill>
                <a:prstClr val="black"/>
              </a:solidFill>
            </a:endParaRPr>
          </a:p>
        </p:txBody>
      </p:sp>
      <p:sp>
        <p:nvSpPr>
          <p:cNvPr id="4" name="Slide Number Placeholder 3"/>
          <p:cNvSpPr>
            <a:spLocks noGrp="1"/>
          </p:cNvSpPr>
          <p:nvPr>
            <p:ph type="sldNum" sz="quarter" idx="12"/>
          </p:nvPr>
        </p:nvSpPr>
        <p:spPr>
          <a:xfrm>
            <a:off x="6934200" y="5991225"/>
            <a:ext cx="2133600" cy="365125"/>
          </a:xfrm>
        </p:spPr>
        <p:txBody>
          <a:bodyPr/>
          <a:lstStyle>
            <a:lvl1pPr>
              <a:defRPr sz="800">
                <a:solidFill>
                  <a:schemeClr val="tx1"/>
                </a:solidFill>
              </a:defRPr>
            </a:lvl1pPr>
          </a:lstStyle>
          <a:p>
            <a:pPr>
              <a:defRPr/>
            </a:pPr>
            <a:fld id="{116D3F53-4215-46A5-948E-95F23085F21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916016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65938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1832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5230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0387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t>1/31/2014</a:t>
            </a:r>
            <a:endParaRPr lang="en-US" dirty="0"/>
          </a:p>
        </p:txBody>
      </p:sp>
      <p:sp>
        <p:nvSpPr>
          <p:cNvPr id="6" name="Footer Placeholder 5"/>
          <p:cNvSpPr>
            <a:spLocks noGrp="1"/>
          </p:cNvSpPr>
          <p:nvPr>
            <p:ph type="ftr" sz="quarter" idx="11"/>
          </p:nvPr>
        </p:nvSpPr>
        <p:spPr/>
        <p:txBody>
          <a:bodyPr/>
          <a:lstStyle/>
          <a:p>
            <a:pPr>
              <a:defRPr/>
            </a:pPr>
            <a:r>
              <a:rPr lang="en-US" dirty="0" smtClean="0"/>
              <a:t>Approved 1/31/2014 </a:t>
            </a:r>
            <a:endParaRPr lang="en-US" dirty="0"/>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t>1/31/2014</a:t>
            </a:r>
            <a:endParaRPr lang="en-US" dirty="0"/>
          </a:p>
        </p:txBody>
      </p:sp>
      <p:sp>
        <p:nvSpPr>
          <p:cNvPr id="5" name="Footer Placeholder 4"/>
          <p:cNvSpPr>
            <a:spLocks noGrp="1"/>
          </p:cNvSpPr>
          <p:nvPr>
            <p:ph type="ftr" sz="quarter" idx="11"/>
          </p:nvPr>
        </p:nvSpPr>
        <p:spPr/>
        <p:txBody>
          <a:bodyPr/>
          <a:lstStyle/>
          <a:p>
            <a:pPr>
              <a:defRPr/>
            </a:pPr>
            <a:r>
              <a:rPr lang="en-US" dirty="0" smtClean="0"/>
              <a:t>Approved 1/31/2014 </a:t>
            </a:r>
            <a:endParaRPr lang="en-US" dirty="0"/>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1.jpe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6.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smtClean="0"/>
              <a:t>1/31/2014</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smtClean="0"/>
              <a:t>Approved 1/31/2014 </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pPr>
                <a:defRPr/>
              </a:pPr>
              <a:t>‹#›</a:t>
            </a:fld>
            <a:endParaRPr lang="en-US" dirty="0"/>
          </a:p>
        </p:txBody>
      </p:sp>
      <p:pic>
        <p:nvPicPr>
          <p:cNvPr id="7" name="Picture 4" descr="DPH_PPT2.jpg"/>
          <p:cNvPicPr>
            <a:picLocks noChangeAspect="1"/>
          </p:cNvPicPr>
          <p:nvPr/>
        </p:nvPicPr>
        <p:blipFill>
          <a:blip r:embed="rId12" cstate="print"/>
          <a:srcRect/>
          <a:stretch>
            <a:fillRect/>
          </a:stretch>
        </p:blipFill>
        <p:spPr bwMode="auto">
          <a:xfrm>
            <a:off x="0" y="-103188"/>
            <a:ext cx="9144000" cy="706437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3"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Lst>
  <p:hf sldNum="0" hdr="0" dt="0"/>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6"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65535262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3/10/2015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4" descr="DPH_PPT2.jpg"/>
          <p:cNvPicPr>
            <a:picLocks noChangeAspect="1"/>
          </p:cNvPicPr>
          <p:nvPr/>
        </p:nvPicPr>
        <p:blipFill>
          <a:blip r:embed="rId13"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364866844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66" y="-271980"/>
            <a:ext cx="9274066" cy="7168080"/>
          </a:xfrm>
          <a:prstGeom prst="rect">
            <a:avLst/>
          </a:prstGeom>
        </p:spPr>
      </p:pic>
    </p:spTree>
    <p:extLst>
      <p:ext uri="{BB962C8B-B14F-4D97-AF65-F5344CB8AC3E}">
        <p14:creationId xmlns:p14="http://schemas.microsoft.com/office/powerpoint/2010/main" val="423125681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iming>
    <p:tnLst>
      <p:par>
        <p:cTn id="1" dur="indefinite" restart="never" nodeType="tmRoot"/>
      </p:par>
    </p:tnLst>
  </p:timing>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3/10/2015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3"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804164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4" descr="DPH_PPT2.jpg"/>
          <p:cNvPicPr>
            <a:picLocks noChangeAspect="1"/>
          </p:cNvPicPr>
          <p:nvPr/>
        </p:nvPicPr>
        <p:blipFill>
          <a:blip r:embed="rId12"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426699920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Lst>
  <p:hf sldNum="0" hdr="0" dt="0"/>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smtClean="0">
                <a:solidFill>
                  <a:prstClr val="black">
                    <a:tint val="75000"/>
                  </a:prstClr>
                </a:solidFill>
              </a:rPr>
              <a:t>1/31/2014</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smtClean="0">
                <a:solidFill>
                  <a:prstClr val="black">
                    <a:tint val="75000"/>
                  </a:prstClr>
                </a:solidFill>
              </a:rPr>
              <a:t>Approved 1/31/2014 </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4" descr="DPH_PPT2.jpg"/>
          <p:cNvPicPr>
            <a:picLocks noChangeAspect="1"/>
          </p:cNvPicPr>
          <p:nvPr/>
        </p:nvPicPr>
        <p:blipFill>
          <a:blip r:embed="rId12"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426699920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hf sldNum="0" hdr="0" dt="0"/>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hyperlink" Target="http://dph.georgia.gov/lead-screening-case-management-lab-submissions-reporting-guidelines" TargetMode="Externa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29.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6.xml"/><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hyperlink" Target="mailto:Chris.Rustin@dph.ga.gov" TargetMode="Externa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notesSlide" Target="../notesSlides/notesSlide16.xml"/><Relationship Id="rId16" Type="http://schemas.openxmlformats.org/officeDocument/2006/relationships/image" Target="../media/image50.jpeg"/><Relationship Id="rId20" Type="http://schemas.openxmlformats.org/officeDocument/2006/relationships/image" Target="../media/image54.jpeg"/><Relationship Id="rId1" Type="http://schemas.openxmlformats.org/officeDocument/2006/relationships/slideLayout" Target="../slideLayouts/slideLayout3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jpeg"/><Relationship Id="rId22"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hyperlink" Target="http://www.georgiacancerinfo.org/" TargetMode="External"/><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hyperlink" Target="http://www.georgiacancerinfo.org/Survivorship" TargetMode="External"/><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hyperlink" Target="http://www.georgiacancerinfo.org/Survivorship"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hyperlink" Target="http://www.gacancerpatientnavigators.org/" TargetMode="External"/><Relationship Id="rId2" Type="http://schemas.openxmlformats.org/officeDocument/2006/relationships/notesSlide" Target="../notesSlides/notesSlide35.xml"/><Relationship Id="rId1" Type="http://schemas.openxmlformats.org/officeDocument/2006/relationships/slideLayout" Target="../slideLayouts/slideLayout38.xml"/><Relationship Id="rId4" Type="http://schemas.openxmlformats.org/officeDocument/2006/relationships/image" Target="../media/image67.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hyperlink" Target="mailto:huriyyah.lewis@dph.ga.gov"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0" y="2130425"/>
            <a:ext cx="9144000" cy="1470025"/>
          </a:xfrm>
        </p:spPr>
        <p:txBody>
          <a:bodyPr>
            <a:normAutofit/>
          </a:bodyPr>
          <a:lstStyle/>
          <a:p>
            <a:pPr algn="ctr"/>
            <a:r>
              <a:rPr lang="en-US" sz="3600" b="1" dirty="0" smtClean="0">
                <a:solidFill>
                  <a:schemeClr val="tx1"/>
                </a:solidFill>
              </a:rPr>
              <a:t>Board of Public Health Meeting</a:t>
            </a:r>
          </a:p>
        </p:txBody>
      </p:sp>
      <p:sp>
        <p:nvSpPr>
          <p:cNvPr id="3" name="Subtitle 2"/>
          <p:cNvSpPr>
            <a:spLocks noGrp="1"/>
          </p:cNvSpPr>
          <p:nvPr>
            <p:ph type="subTitle" idx="1"/>
          </p:nvPr>
        </p:nvSpPr>
        <p:spPr>
          <a:xfrm>
            <a:off x="1371600" y="3352800"/>
            <a:ext cx="6400800" cy="685800"/>
          </a:xfrm>
        </p:spPr>
        <p:txBody>
          <a:bodyPr>
            <a:normAutofit/>
          </a:bodyPr>
          <a:lstStyle/>
          <a:p>
            <a:r>
              <a:rPr lang="en-US" sz="2800" dirty="0" smtClean="0"/>
              <a:t>Tuesday, March 10, 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rPr>
              <a:t>Risk </a:t>
            </a:r>
            <a:r>
              <a:rPr lang="en-US" sz="4000" dirty="0" smtClean="0"/>
              <a:t>Variables</a:t>
            </a:r>
            <a:endParaRPr lang="en-US" sz="4000" dirty="0">
              <a:solidFill>
                <a:schemeClr val="tx1"/>
              </a:solidFill>
            </a:endParaRPr>
          </a:p>
        </p:txBody>
      </p:sp>
      <p:sp>
        <p:nvSpPr>
          <p:cNvPr id="4" name="Content Placeholder 3"/>
          <p:cNvSpPr>
            <a:spLocks noGrp="1"/>
          </p:cNvSpPr>
          <p:nvPr>
            <p:ph idx="1"/>
          </p:nvPr>
        </p:nvSpPr>
        <p:spPr/>
        <p:txBody>
          <a:bodyPr>
            <a:normAutofit fontScale="92500" lnSpcReduction="20000"/>
          </a:bodyPr>
          <a:lstStyle/>
          <a:p>
            <a:pPr marL="0" indent="0" eaLnBrk="1" hangingPunct="1">
              <a:buFont typeface="Wingdings" pitchFamily="2" charset="2"/>
              <a:buNone/>
              <a:defRPr/>
            </a:pPr>
            <a:r>
              <a:rPr lang="en-US" b="1" dirty="0" smtClean="0">
                <a:effectLst/>
              </a:rPr>
              <a:t>Across all income levels, lead exposure risk is higher  for:</a:t>
            </a:r>
          </a:p>
          <a:p>
            <a:pPr marL="0" indent="0" eaLnBrk="1" hangingPunct="1">
              <a:buFont typeface="Wingdings" pitchFamily="2" charset="2"/>
              <a:buNone/>
              <a:defRPr/>
            </a:pPr>
            <a:endParaRPr lang="en-US" dirty="0" smtClean="0">
              <a:effectLst/>
            </a:endParaRPr>
          </a:p>
          <a:p>
            <a:pPr eaLnBrk="1" hangingPunct="1">
              <a:defRPr/>
            </a:pPr>
            <a:r>
              <a:rPr lang="en-US" dirty="0" smtClean="0">
                <a:effectLst/>
              </a:rPr>
              <a:t>African American children</a:t>
            </a:r>
          </a:p>
          <a:p>
            <a:pPr>
              <a:defRPr/>
            </a:pPr>
            <a:r>
              <a:rPr lang="en-US" dirty="0"/>
              <a:t>Medicaid children</a:t>
            </a:r>
          </a:p>
          <a:p>
            <a:pPr>
              <a:defRPr/>
            </a:pPr>
            <a:r>
              <a:rPr lang="en-US" dirty="0" smtClean="0"/>
              <a:t>Poor children</a:t>
            </a:r>
            <a:endParaRPr lang="en-US" dirty="0"/>
          </a:p>
          <a:p>
            <a:pPr>
              <a:defRPr/>
            </a:pPr>
            <a:r>
              <a:rPr lang="en-US" dirty="0" smtClean="0"/>
              <a:t>Children </a:t>
            </a:r>
            <a:r>
              <a:rPr lang="en-US" dirty="0"/>
              <a:t>living in pre-1978 housing that </a:t>
            </a:r>
            <a:r>
              <a:rPr lang="en-US" dirty="0" smtClean="0"/>
              <a:t>are dilapidated </a:t>
            </a:r>
            <a:r>
              <a:rPr lang="en-US" dirty="0"/>
              <a:t>or undergoing </a:t>
            </a:r>
            <a:r>
              <a:rPr lang="en-US" dirty="0" smtClean="0"/>
              <a:t>renovation</a:t>
            </a:r>
          </a:p>
          <a:p>
            <a:pPr marL="0" indent="0">
              <a:buNone/>
              <a:defRPr/>
            </a:pPr>
            <a:r>
              <a:rPr lang="en-US" dirty="0"/>
              <a:t> </a:t>
            </a:r>
            <a:r>
              <a:rPr lang="en-US" dirty="0" smtClean="0"/>
              <a:t>   -</a:t>
            </a:r>
            <a:r>
              <a:rPr lang="en-US" dirty="0"/>
              <a:t>Risk is higher in </a:t>
            </a:r>
            <a:r>
              <a:rPr lang="en-US" dirty="0" smtClean="0"/>
              <a:t>pre-1950</a:t>
            </a:r>
          </a:p>
          <a:p>
            <a:pPr marL="0" indent="0">
              <a:buNone/>
              <a:defRPr/>
            </a:pPr>
            <a:r>
              <a:rPr lang="en-US" dirty="0"/>
              <a:t> </a:t>
            </a:r>
            <a:r>
              <a:rPr lang="en-US" dirty="0" smtClean="0"/>
              <a:t>    -Rental Property</a:t>
            </a:r>
            <a:endParaRPr lang="en-US" dirty="0"/>
          </a:p>
          <a:p>
            <a:pPr marL="0" indent="0" eaLnBrk="1" hangingPunct="1">
              <a:buFont typeface="Wingdings" pitchFamily="2" charset="2"/>
              <a:buNone/>
              <a:defRPr/>
            </a:pPr>
            <a:endParaRPr lang="en-US" dirty="0" smtClean="0"/>
          </a:p>
        </p:txBody>
      </p:sp>
    </p:spTree>
    <p:extLst>
      <p:ext uri="{BB962C8B-B14F-4D97-AF65-F5344CB8AC3E}">
        <p14:creationId xmlns:p14="http://schemas.microsoft.com/office/powerpoint/2010/main" val="11329569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90600"/>
          </a:xfrm>
        </p:spPr>
        <p:txBody>
          <a:bodyPr/>
          <a:lstStyle/>
          <a:p>
            <a:r>
              <a:rPr lang="en-US" dirty="0" smtClean="0"/>
              <a:t>Health Effects</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143000"/>
            <a:ext cx="3908077" cy="51537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160334" y="1143000"/>
            <a:ext cx="3602666" cy="2062103"/>
          </a:xfrm>
          <a:prstGeom prst="rect">
            <a:avLst/>
          </a:prstGeom>
          <a:noFill/>
        </p:spPr>
        <p:txBody>
          <a:bodyPr wrap="square" rtlCol="0">
            <a:spAutoFit/>
          </a:bodyPr>
          <a:lstStyle/>
          <a:p>
            <a:pPr algn="ctr"/>
            <a:r>
              <a:rPr lang="en-US" sz="1600" b="1" dirty="0" smtClean="0">
                <a:solidFill>
                  <a:prstClr val="black"/>
                </a:solidFill>
              </a:rPr>
              <a:t>Effects</a:t>
            </a:r>
            <a:endParaRPr lang="en-US" sz="1600" b="1" dirty="0">
              <a:solidFill>
                <a:prstClr val="black"/>
              </a:solidFill>
            </a:endParaRPr>
          </a:p>
          <a:p>
            <a:pPr marL="285750" indent="-285750">
              <a:buFont typeface="Arial" panose="020B0604020202020204" pitchFamily="34" charset="0"/>
              <a:buChar char="•"/>
            </a:pPr>
            <a:r>
              <a:rPr lang="en-US" sz="1600" dirty="0" smtClean="0">
                <a:solidFill>
                  <a:prstClr val="black"/>
                </a:solidFill>
              </a:rPr>
              <a:t>CNS damage </a:t>
            </a:r>
          </a:p>
          <a:p>
            <a:pPr marL="285750" indent="-285750">
              <a:buFont typeface="Arial" panose="020B0604020202020204" pitchFamily="34" charset="0"/>
              <a:buChar char="•"/>
            </a:pPr>
            <a:r>
              <a:rPr lang="en-US" sz="1600" dirty="0" smtClean="0">
                <a:solidFill>
                  <a:prstClr val="black"/>
                </a:solidFill>
              </a:rPr>
              <a:t>Intellectual and behavioral deficits</a:t>
            </a:r>
          </a:p>
          <a:p>
            <a:pPr marL="285750" indent="-285750">
              <a:buFont typeface="Arial" panose="020B0604020202020204" pitchFamily="34" charset="0"/>
              <a:buChar char="•"/>
            </a:pPr>
            <a:r>
              <a:rPr lang="en-US" sz="1600" dirty="0" smtClean="0">
                <a:solidFill>
                  <a:prstClr val="black"/>
                </a:solidFill>
              </a:rPr>
              <a:t>Speech and Language</a:t>
            </a:r>
          </a:p>
          <a:p>
            <a:pPr marL="285750" indent="-285750">
              <a:buFont typeface="Arial" panose="020B0604020202020204" pitchFamily="34" charset="0"/>
              <a:buChar char="•"/>
            </a:pPr>
            <a:r>
              <a:rPr lang="en-US" sz="1600" dirty="0" smtClean="0">
                <a:solidFill>
                  <a:prstClr val="black"/>
                </a:solidFill>
              </a:rPr>
              <a:t>Coordination</a:t>
            </a:r>
          </a:p>
          <a:p>
            <a:pPr marL="285750" indent="-285750">
              <a:buFont typeface="Arial" panose="020B0604020202020204" pitchFamily="34" charset="0"/>
              <a:buChar char="•"/>
            </a:pPr>
            <a:r>
              <a:rPr lang="en-US" sz="1600" dirty="0" smtClean="0">
                <a:solidFill>
                  <a:prstClr val="black"/>
                </a:solidFill>
              </a:rPr>
              <a:t>Delinquency &amp; Crime</a:t>
            </a:r>
          </a:p>
          <a:p>
            <a:pPr marL="285750" indent="-285750">
              <a:buFont typeface="Arial" panose="020B0604020202020204" pitchFamily="34" charset="0"/>
              <a:buChar char="•"/>
            </a:pPr>
            <a:r>
              <a:rPr lang="en-US" sz="1600" dirty="0" smtClean="0">
                <a:solidFill>
                  <a:prstClr val="black"/>
                </a:solidFill>
              </a:rPr>
              <a:t>Cognitive effects may not be reversible</a:t>
            </a: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6791" y="3276600"/>
            <a:ext cx="1689604" cy="3020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324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363682" y="228600"/>
            <a:ext cx="8915400" cy="1139825"/>
          </a:xfrm>
          <a:ln/>
        </p:spPr>
        <p:txBody>
          <a:bodyPr/>
          <a:lstStyle/>
          <a:p>
            <a:r>
              <a:rPr lang="en-US" sz="2400" dirty="0">
                <a:solidFill>
                  <a:schemeClr val="tx1"/>
                </a:solidFill>
              </a:rPr>
              <a:t>Blood Lead Levels Considered to be Elevated</a:t>
            </a:r>
            <a:br>
              <a:rPr lang="en-US" sz="2400" dirty="0">
                <a:solidFill>
                  <a:schemeClr val="tx1"/>
                </a:solidFill>
              </a:rPr>
            </a:br>
            <a:r>
              <a:rPr lang="en-US" sz="2400" dirty="0">
                <a:solidFill>
                  <a:schemeClr val="tx1"/>
                </a:solidFill>
              </a:rPr>
              <a:t>by </a:t>
            </a:r>
            <a:r>
              <a:rPr lang="en-US" sz="2400" dirty="0" smtClean="0">
                <a:solidFill>
                  <a:schemeClr val="tx1"/>
                </a:solidFill>
              </a:rPr>
              <a:t>CDC</a:t>
            </a:r>
            <a:endParaRPr lang="en-US" sz="2400" dirty="0">
              <a:solidFill>
                <a:schemeClr val="tx1"/>
              </a:solidFill>
            </a:endParaRPr>
          </a:p>
        </p:txBody>
      </p:sp>
      <p:sp>
        <p:nvSpPr>
          <p:cNvPr id="4" name="TextBox 3"/>
          <p:cNvSpPr txBox="1"/>
          <p:nvPr/>
        </p:nvSpPr>
        <p:spPr>
          <a:xfrm>
            <a:off x="7772400" y="4421946"/>
            <a:ext cx="1371600" cy="430887"/>
          </a:xfrm>
          <a:prstGeom prst="rect">
            <a:avLst/>
          </a:prstGeom>
          <a:noFill/>
        </p:spPr>
        <p:txBody>
          <a:bodyPr wrap="square" rtlCol="0">
            <a:spAutoFit/>
          </a:bodyPr>
          <a:lstStyle/>
          <a:p>
            <a:pPr algn="ctr"/>
            <a:r>
              <a:rPr lang="en-US" sz="1100" b="1" dirty="0" smtClean="0">
                <a:solidFill>
                  <a:prstClr val="black"/>
                </a:solidFill>
              </a:rPr>
              <a:t>New CDC Reference Level</a:t>
            </a:r>
            <a:endParaRPr lang="en-US" sz="1100" b="1" dirty="0">
              <a:solidFill>
                <a:prstClr val="black"/>
              </a:solidFill>
            </a:endParaRPr>
          </a:p>
        </p:txBody>
      </p:sp>
      <p:sp>
        <p:nvSpPr>
          <p:cNvPr id="7" name="TextBox 6"/>
          <p:cNvSpPr txBox="1"/>
          <p:nvPr/>
        </p:nvSpPr>
        <p:spPr>
          <a:xfrm>
            <a:off x="7410188" y="1706607"/>
            <a:ext cx="1524000" cy="430887"/>
          </a:xfrm>
          <a:prstGeom prst="rect">
            <a:avLst/>
          </a:prstGeom>
          <a:noFill/>
        </p:spPr>
        <p:txBody>
          <a:bodyPr wrap="square" rtlCol="0">
            <a:spAutoFit/>
          </a:bodyPr>
          <a:lstStyle/>
          <a:p>
            <a:pPr algn="ctr"/>
            <a:r>
              <a:rPr lang="en-US" sz="1100" b="1" dirty="0" smtClean="0">
                <a:solidFill>
                  <a:prstClr val="black"/>
                </a:solidFill>
              </a:rPr>
              <a:t>GA-Environmental Action Level</a:t>
            </a:r>
            <a:endParaRPr lang="en-US" sz="1100" b="1" dirty="0">
              <a:solidFill>
                <a:prstClr val="black"/>
              </a:solidFill>
            </a:endParaRPr>
          </a:p>
        </p:txBody>
      </p:sp>
      <p:sp>
        <p:nvSpPr>
          <p:cNvPr id="9" name="Rectangle 8"/>
          <p:cNvSpPr/>
          <p:nvPr/>
        </p:nvSpPr>
        <p:spPr>
          <a:xfrm>
            <a:off x="1676400" y="5867400"/>
            <a:ext cx="3827715" cy="369332"/>
          </a:xfrm>
          <a:prstGeom prst="rect">
            <a:avLst/>
          </a:prstGeom>
        </p:spPr>
        <p:txBody>
          <a:bodyPr wrap="none">
            <a:spAutoFit/>
          </a:bodyPr>
          <a:lstStyle/>
          <a:p>
            <a:r>
              <a:rPr lang="en-US" dirty="0">
                <a:solidFill>
                  <a:prstClr val="black"/>
                </a:solidFill>
              </a:rPr>
              <a:t>Adapted from Gilbert &amp; Weiss, 2006 </a:t>
            </a:r>
          </a:p>
        </p:txBody>
      </p:sp>
      <p:graphicFrame>
        <p:nvGraphicFramePr>
          <p:cNvPr id="11" name="Chart 10"/>
          <p:cNvGraphicFramePr/>
          <p:nvPr>
            <p:extLst>
              <p:ext uri="{D42A27DB-BD31-4B8C-83A1-F6EECF244321}">
                <p14:modId xmlns:p14="http://schemas.microsoft.com/office/powerpoint/2010/main" val="1171000804"/>
              </p:ext>
            </p:extLst>
          </p:nvPr>
        </p:nvGraphicFramePr>
        <p:xfrm>
          <a:off x="762000" y="1752600"/>
          <a:ext cx="66294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Left Arrow 2"/>
          <p:cNvSpPr/>
          <p:nvPr/>
        </p:nvSpPr>
        <p:spPr>
          <a:xfrm>
            <a:off x="7068449" y="4803928"/>
            <a:ext cx="703951"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Down Arrow 7"/>
          <p:cNvSpPr/>
          <p:nvPr/>
        </p:nvSpPr>
        <p:spPr>
          <a:xfrm rot="2727581">
            <a:off x="5982836" y="1681995"/>
            <a:ext cx="45719" cy="2937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4859572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n-US" dirty="0">
              <a:solidFill>
                <a:prstClr val="black"/>
              </a:solidFill>
            </a:endParaRPr>
          </a:p>
        </p:txBody>
      </p:sp>
      <p:sp>
        <p:nvSpPr>
          <p:cNvPr id="427011"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n-US" dirty="0">
              <a:solidFill>
                <a:prstClr val="black"/>
              </a:solidFill>
            </a:endParaRPr>
          </a:p>
        </p:txBody>
      </p:sp>
      <p:sp>
        <p:nvSpPr>
          <p:cNvPr id="427012" name="Rectangle 4"/>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n-US" dirty="0">
              <a:solidFill>
                <a:prstClr val="black"/>
              </a:solidFill>
            </a:endParaRPr>
          </a:p>
        </p:txBody>
      </p:sp>
      <p:sp>
        <p:nvSpPr>
          <p:cNvPr id="427013" name="Rectangle 5"/>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n-US" dirty="0">
              <a:solidFill>
                <a:prstClr val="black"/>
              </a:solidFill>
            </a:endParaRPr>
          </a:p>
        </p:txBody>
      </p:sp>
      <p:sp>
        <p:nvSpPr>
          <p:cNvPr id="427014" name="Rectangle 6"/>
          <p:cNvSpPr>
            <a:spLocks noGrp="1" noChangeArrowheads="1"/>
          </p:cNvSpPr>
          <p:nvPr>
            <p:ph type="title"/>
          </p:nvPr>
        </p:nvSpPr>
        <p:spPr>
          <a:xfrm>
            <a:off x="457200" y="304800"/>
            <a:ext cx="8229600" cy="667512"/>
          </a:xfrm>
          <a:noFill/>
          <a:ln>
            <a:noFill/>
          </a:ln>
        </p:spPr>
        <p:txBody>
          <a:bodyPr lIns="90487" tIns="44450" rIns="90487" bIns="44450">
            <a:normAutofit fontScale="90000"/>
          </a:bodyPr>
          <a:lstStyle/>
          <a:p>
            <a:r>
              <a:rPr lang="en-US" sz="3600" dirty="0" smtClean="0">
                <a:solidFill>
                  <a:schemeClr val="tx1"/>
                </a:solidFill>
              </a:rPr>
              <a:t>Focus on Children &lt;6 </a:t>
            </a:r>
            <a:r>
              <a:rPr lang="en-US" sz="3600" dirty="0" smtClean="0"/>
              <a:t>Years </a:t>
            </a:r>
            <a:r>
              <a:rPr lang="en-US" sz="3600" dirty="0"/>
              <a:t>A</a:t>
            </a:r>
            <a:r>
              <a:rPr lang="en-US" sz="3600" dirty="0" smtClean="0">
                <a:solidFill>
                  <a:schemeClr val="tx1"/>
                </a:solidFill>
              </a:rPr>
              <a:t>ge</a:t>
            </a:r>
            <a:br>
              <a:rPr lang="en-US" sz="3600" dirty="0" smtClean="0">
                <a:solidFill>
                  <a:schemeClr val="tx1"/>
                </a:solidFill>
              </a:rPr>
            </a:br>
            <a:r>
              <a:rPr lang="en-US" sz="3600" dirty="0" smtClean="0">
                <a:solidFill>
                  <a:schemeClr val="tx1"/>
                </a:solidFill>
              </a:rPr>
              <a:t>Pathways of Exposure</a:t>
            </a:r>
            <a:endParaRPr lang="en-US" sz="3600" dirty="0">
              <a:solidFill>
                <a:schemeClr val="tx1"/>
              </a:solidFill>
            </a:endParaRPr>
          </a:p>
        </p:txBody>
      </p:sp>
      <p:sp>
        <p:nvSpPr>
          <p:cNvPr id="427015" name="Rectangle 7"/>
          <p:cNvSpPr>
            <a:spLocks noGrp="1" noChangeArrowheads="1"/>
          </p:cNvSpPr>
          <p:nvPr>
            <p:ph type="body" idx="1"/>
          </p:nvPr>
        </p:nvSpPr>
        <p:spPr>
          <a:xfrm>
            <a:off x="609600" y="1676400"/>
            <a:ext cx="6019800" cy="4114800"/>
          </a:xfrm>
          <a:noFill/>
          <a:ln/>
        </p:spPr>
        <p:txBody>
          <a:bodyPr lIns="90487" tIns="44450" rIns="90487" bIns="44450">
            <a:normAutofit fontScale="85000" lnSpcReduction="20000"/>
          </a:bodyPr>
          <a:lstStyle/>
          <a:p>
            <a:pPr>
              <a:lnSpc>
                <a:spcPct val="90000"/>
              </a:lnSpc>
            </a:pPr>
            <a:r>
              <a:rPr lang="en-US" sz="2800" b="1" dirty="0"/>
              <a:t>Eating (Ingestion</a:t>
            </a:r>
            <a:r>
              <a:rPr lang="en-US" sz="2800" dirty="0"/>
              <a:t>)</a:t>
            </a:r>
          </a:p>
          <a:p>
            <a:pPr lvl="1">
              <a:lnSpc>
                <a:spcPct val="90000"/>
              </a:lnSpc>
            </a:pPr>
            <a:r>
              <a:rPr lang="en-US" sz="2400" dirty="0"/>
              <a:t>Lead particles / dust on hands transferred to food, drinks and children sucking on their fingers </a:t>
            </a:r>
            <a:r>
              <a:rPr lang="en-US" sz="2400" dirty="0" smtClean="0"/>
              <a:t>(Floors, windo</a:t>
            </a:r>
            <a:r>
              <a:rPr lang="en-US" dirty="0" smtClean="0"/>
              <a:t>w sills)</a:t>
            </a:r>
            <a:endParaRPr lang="en-US" sz="2400" dirty="0" smtClean="0"/>
          </a:p>
          <a:p>
            <a:pPr lvl="1">
              <a:lnSpc>
                <a:spcPct val="90000"/>
              </a:lnSpc>
            </a:pPr>
            <a:r>
              <a:rPr lang="en-US" dirty="0" smtClean="0"/>
              <a:t>Paint chips (walls, floors)</a:t>
            </a:r>
          </a:p>
          <a:p>
            <a:pPr lvl="1">
              <a:lnSpc>
                <a:spcPct val="90000"/>
              </a:lnSpc>
            </a:pPr>
            <a:r>
              <a:rPr lang="en-US" sz="2400" dirty="0" smtClean="0"/>
              <a:t>Soil (play areas)</a:t>
            </a:r>
          </a:p>
          <a:p>
            <a:pPr lvl="1">
              <a:lnSpc>
                <a:spcPct val="90000"/>
              </a:lnSpc>
              <a:buFont typeface="Arial" pitchFamily="34" charset="0"/>
              <a:buChar char="•"/>
            </a:pPr>
            <a:r>
              <a:rPr lang="en-US" dirty="0"/>
              <a:t>Breathing (Inhalation), </a:t>
            </a:r>
          </a:p>
          <a:p>
            <a:pPr lvl="1">
              <a:lnSpc>
                <a:spcPct val="90000"/>
              </a:lnSpc>
              <a:buNone/>
            </a:pPr>
            <a:r>
              <a:rPr lang="en-US" dirty="0"/>
              <a:t>    Lead particles in the air</a:t>
            </a:r>
          </a:p>
          <a:p>
            <a:pPr marL="393192" lvl="1" indent="0">
              <a:lnSpc>
                <a:spcPct val="90000"/>
              </a:lnSpc>
              <a:buNone/>
            </a:pPr>
            <a:endParaRPr lang="en-US" b="1" dirty="0"/>
          </a:p>
          <a:p>
            <a:pPr marL="393192" lvl="1" indent="0">
              <a:lnSpc>
                <a:spcPct val="90000"/>
              </a:lnSpc>
              <a:buNone/>
            </a:pPr>
            <a:r>
              <a:rPr lang="en-US" b="1" dirty="0" smtClean="0"/>
              <a:t>Higher Metabolism</a:t>
            </a:r>
            <a:endParaRPr lang="en-US" b="1" dirty="0"/>
          </a:p>
          <a:p>
            <a:pPr lvl="1">
              <a:lnSpc>
                <a:spcPct val="90000"/>
              </a:lnSpc>
            </a:pPr>
            <a:r>
              <a:rPr lang="en-US" sz="2400" dirty="0"/>
              <a:t>6</a:t>
            </a:r>
            <a:r>
              <a:rPr lang="en-US" sz="2400" dirty="0" smtClean="0"/>
              <a:t>% </a:t>
            </a:r>
            <a:r>
              <a:rPr lang="en-US" sz="2400" dirty="0"/>
              <a:t>absorbed in </a:t>
            </a:r>
            <a:r>
              <a:rPr lang="en-US" sz="2400" dirty="0" smtClean="0"/>
              <a:t>adults and excrete about 99%</a:t>
            </a:r>
            <a:endParaRPr lang="en-US" sz="2400" dirty="0"/>
          </a:p>
          <a:p>
            <a:pPr lvl="1">
              <a:lnSpc>
                <a:spcPct val="90000"/>
              </a:lnSpc>
            </a:pPr>
            <a:r>
              <a:rPr lang="en-US" sz="2400" dirty="0" smtClean="0"/>
              <a:t>50-70% </a:t>
            </a:r>
            <a:r>
              <a:rPr lang="en-US" sz="2400" dirty="0"/>
              <a:t>absorbed in </a:t>
            </a:r>
            <a:r>
              <a:rPr lang="en-US" sz="2400" dirty="0" smtClean="0"/>
              <a:t>children and excrete only 32%</a:t>
            </a:r>
          </a:p>
        </p:txBody>
      </p:sp>
      <p:graphicFrame>
        <p:nvGraphicFramePr>
          <p:cNvPr id="427016" name="Object 8"/>
          <p:cNvGraphicFramePr>
            <a:graphicFrameLocks/>
          </p:cNvGraphicFramePr>
          <p:nvPr>
            <p:extLst>
              <p:ext uri="{D42A27DB-BD31-4B8C-83A1-F6EECF244321}">
                <p14:modId xmlns:p14="http://schemas.microsoft.com/office/powerpoint/2010/main" val="1764763617"/>
              </p:ext>
            </p:extLst>
          </p:nvPr>
        </p:nvGraphicFramePr>
        <p:xfrm>
          <a:off x="6984905" y="1447800"/>
          <a:ext cx="1920875" cy="1547813"/>
        </p:xfrm>
        <a:graphic>
          <a:graphicData uri="http://schemas.openxmlformats.org/presentationml/2006/ole">
            <mc:AlternateContent xmlns:mc="http://schemas.openxmlformats.org/markup-compatibility/2006">
              <mc:Choice xmlns:v="urn:schemas-microsoft-com:vml" Requires="v">
                <p:oleObj spid="_x0000_s11269" name="CorelDRAW" r:id="rId4" imgW="1919288" imgH="1546225" progId="">
                  <p:embed/>
                </p:oleObj>
              </mc:Choice>
              <mc:Fallback>
                <p:oleObj name="CorelDRAW" r:id="rId4" imgW="1919288" imgH="1546225"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905" y="1447800"/>
                        <a:ext cx="192087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123"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3429000"/>
            <a:ext cx="1825914" cy="215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7307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Lead Prevalence</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93591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ln/>
        </p:spPr>
        <p:txBody>
          <a:bodyPr/>
          <a:lstStyle/>
          <a:p>
            <a:pPr algn="ctr"/>
            <a:r>
              <a:rPr lang="en-US" sz="3200" dirty="0" smtClean="0"/>
              <a:t>Current </a:t>
            </a:r>
            <a:r>
              <a:rPr lang="en-US" sz="3200" dirty="0" smtClean="0">
                <a:solidFill>
                  <a:schemeClr val="tx1"/>
                </a:solidFill>
              </a:rPr>
              <a:t>Public Health Issues</a:t>
            </a:r>
            <a:endParaRPr lang="en-US" sz="3200" dirty="0">
              <a:solidFill>
                <a:schemeClr val="tx1"/>
              </a:solidFill>
            </a:endParaRPr>
          </a:p>
        </p:txBody>
      </p:sp>
      <p:sp>
        <p:nvSpPr>
          <p:cNvPr id="409603" name="Rectangle 3"/>
          <p:cNvSpPr>
            <a:spLocks noGrp="1" noChangeArrowheads="1"/>
          </p:cNvSpPr>
          <p:nvPr>
            <p:ph type="body" sz="half" idx="1"/>
          </p:nvPr>
        </p:nvSpPr>
        <p:spPr>
          <a:xfrm>
            <a:off x="457200" y="1600200"/>
            <a:ext cx="6400800" cy="4953000"/>
          </a:xfrm>
        </p:spPr>
        <p:txBody>
          <a:bodyPr>
            <a:normAutofit lnSpcReduction="10000"/>
          </a:bodyPr>
          <a:lstStyle/>
          <a:p>
            <a:r>
              <a:rPr lang="en-US" sz="2800" dirty="0" smtClean="0"/>
              <a:t>Housing, health, economic disparities </a:t>
            </a:r>
            <a:endParaRPr lang="en-US" sz="2800" dirty="0"/>
          </a:p>
          <a:p>
            <a:r>
              <a:rPr lang="en-US" sz="2800" dirty="0" smtClean="0"/>
              <a:t>History </a:t>
            </a:r>
            <a:r>
              <a:rPr lang="en-US" sz="2800" dirty="0"/>
              <a:t>of treating the exposed rather than removing the </a:t>
            </a:r>
            <a:r>
              <a:rPr lang="en-US" sz="2800" dirty="0" smtClean="0"/>
              <a:t>source</a:t>
            </a:r>
          </a:p>
          <a:p>
            <a:r>
              <a:rPr lang="en-US" sz="2800" b="1" dirty="0" smtClean="0"/>
              <a:t>Low testing rates</a:t>
            </a:r>
          </a:p>
          <a:p>
            <a:r>
              <a:rPr lang="en-US" sz="2800" b="1" dirty="0" smtClean="0"/>
              <a:t>Universal Testing vs. Targeted </a:t>
            </a:r>
          </a:p>
          <a:p>
            <a:r>
              <a:rPr lang="en-US" sz="2800" b="1" dirty="0" smtClean="0"/>
              <a:t>Minimal targeting of prevention efforts</a:t>
            </a:r>
          </a:p>
          <a:p>
            <a:r>
              <a:rPr lang="en-US" sz="2800" dirty="0" smtClean="0"/>
              <a:t>Physician Apathy</a:t>
            </a:r>
          </a:p>
          <a:p>
            <a:r>
              <a:rPr lang="en-US" sz="2800" dirty="0" smtClean="0"/>
              <a:t>Landlords &amp; rental properties</a:t>
            </a:r>
          </a:p>
          <a:p>
            <a:r>
              <a:rPr lang="en-US" sz="2800" dirty="0" smtClean="0"/>
              <a:t>Funding</a:t>
            </a:r>
            <a:endParaRPr lang="en-US" sz="2800" dirty="0"/>
          </a:p>
          <a:p>
            <a:endParaRPr lang="en-US" sz="2800" dirty="0"/>
          </a:p>
          <a:p>
            <a:pPr lvl="1">
              <a:buFontTx/>
              <a:buNone/>
            </a:pPr>
            <a:endParaRPr lang="en-US" sz="2400" dirty="0"/>
          </a:p>
        </p:txBody>
      </p:sp>
      <p:pic>
        <p:nvPicPr>
          <p:cNvPr id="409604" name="Picture 4" descr="MPj03143500000[1]"/>
          <p:cNvPicPr>
            <a:picLocks noGrp="1" noChangeAspect="1" noChangeArrowheads="1"/>
          </p:cNvPicPr>
          <p:nvPr>
            <p:ph sz="half" idx="2"/>
          </p:nvPr>
        </p:nvPicPr>
        <p:blipFill>
          <a:blip r:embed="rId3" cstate="print"/>
          <a:srcRect/>
          <a:stretch>
            <a:fillRect/>
          </a:stretch>
        </p:blipFill>
        <p:spPr>
          <a:xfrm>
            <a:off x="6629400" y="2057400"/>
            <a:ext cx="2032000" cy="2995613"/>
          </a:xfrm>
          <a:noFill/>
          <a:ln/>
        </p:spPr>
      </p:pic>
    </p:spTree>
    <p:extLst>
      <p:ext uri="{BB962C8B-B14F-4D97-AF65-F5344CB8AC3E}">
        <p14:creationId xmlns:p14="http://schemas.microsoft.com/office/powerpoint/2010/main" val="390647927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Clinician Role is Critical</a:t>
            </a:r>
            <a:endParaRPr lang="en-US" dirty="0"/>
          </a:p>
        </p:txBody>
      </p:sp>
      <p:sp>
        <p:nvSpPr>
          <p:cNvPr id="4" name="Content Placeholder 3"/>
          <p:cNvSpPr>
            <a:spLocks noGrp="1"/>
          </p:cNvSpPr>
          <p:nvPr>
            <p:ph idx="1"/>
          </p:nvPr>
        </p:nvSpPr>
        <p:spPr/>
        <p:txBody>
          <a:bodyPr/>
          <a:lstStyle/>
          <a:p>
            <a:r>
              <a:rPr lang="en-US" dirty="0" smtClean="0"/>
              <a:t>Risk questionnaire and education</a:t>
            </a:r>
          </a:p>
          <a:p>
            <a:r>
              <a:rPr lang="en-US" dirty="0" smtClean="0"/>
              <a:t>Lead testing children per guidelines and </a:t>
            </a:r>
            <a:r>
              <a:rPr lang="en-US" u="sng" dirty="0" smtClean="0"/>
              <a:t>reporting</a:t>
            </a:r>
            <a:r>
              <a:rPr lang="en-US" dirty="0" smtClean="0"/>
              <a:t> BLL</a:t>
            </a:r>
          </a:p>
          <a:p>
            <a:r>
              <a:rPr lang="en-US" dirty="0" smtClean="0"/>
              <a:t>Emphasizing healthy nutrition and/or dietary supplements</a:t>
            </a:r>
          </a:p>
          <a:p>
            <a:r>
              <a:rPr lang="en-US" dirty="0" smtClean="0"/>
              <a:t>Test for iron deficiency</a:t>
            </a:r>
          </a:p>
          <a:p>
            <a:r>
              <a:rPr lang="en-US" dirty="0" smtClean="0"/>
              <a:t>Coordinated case management</a:t>
            </a:r>
          </a:p>
          <a:p>
            <a:r>
              <a:rPr lang="en-US" dirty="0" smtClean="0"/>
              <a:t>Referral to DPH for investigation</a:t>
            </a:r>
          </a:p>
          <a:p>
            <a:endParaRPr lang="en-US" dirty="0" smtClean="0"/>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810000"/>
            <a:ext cx="2091069"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94187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Case Management Guidelines and Medicaid Requirements</a:t>
            </a:r>
            <a:endParaRPr lang="en-US" dirty="0"/>
          </a:p>
        </p:txBody>
      </p:sp>
      <p:sp>
        <p:nvSpPr>
          <p:cNvPr id="6" name="Content Placeholder 5"/>
          <p:cNvSpPr>
            <a:spLocks noGrp="1"/>
          </p:cNvSpPr>
          <p:nvPr>
            <p:ph idx="1"/>
          </p:nvPr>
        </p:nvSpPr>
        <p:spPr>
          <a:xfrm>
            <a:off x="457200" y="1828800"/>
            <a:ext cx="8229600" cy="4419600"/>
          </a:xfrm>
        </p:spPr>
        <p:txBody>
          <a:bodyPr>
            <a:normAutofit fontScale="77500" lnSpcReduction="20000"/>
          </a:bodyPr>
          <a:lstStyle/>
          <a:p>
            <a:r>
              <a:rPr lang="en-US" dirty="0" smtClean="0"/>
              <a:t>Universal testing of all Medicaid children through EPSDT services is required:</a:t>
            </a:r>
          </a:p>
          <a:p>
            <a:pPr marL="0" indent="0">
              <a:buNone/>
            </a:pPr>
            <a:endParaRPr lang="en-US" dirty="0" smtClean="0"/>
          </a:p>
          <a:p>
            <a:pPr lvl="1"/>
            <a:r>
              <a:rPr lang="en-US" dirty="0"/>
              <a:t>1</a:t>
            </a:r>
            <a:r>
              <a:rPr lang="en-US" dirty="0" smtClean="0"/>
              <a:t> lead test at 12 and 24 months</a:t>
            </a:r>
          </a:p>
          <a:p>
            <a:pPr lvl="1"/>
            <a:r>
              <a:rPr lang="en-US" dirty="0" smtClean="0"/>
              <a:t>OR 1 test between 36-72 months if no previous testing conducted</a:t>
            </a:r>
          </a:p>
          <a:p>
            <a:pPr marL="457200" lvl="1" indent="0">
              <a:buNone/>
            </a:pPr>
            <a:endParaRPr lang="en-US" dirty="0" smtClean="0"/>
          </a:p>
          <a:p>
            <a:pPr lvl="1"/>
            <a:r>
              <a:rPr lang="en-US" dirty="0" smtClean="0"/>
              <a:t>BLL &gt;=5ug/dL-9ug/</a:t>
            </a:r>
            <a:r>
              <a:rPr lang="en-US" dirty="0" err="1" smtClean="0"/>
              <a:t>dL</a:t>
            </a:r>
            <a:r>
              <a:rPr lang="en-US" dirty="0" smtClean="0"/>
              <a:t>-Anticipatory guidance and Re-test within 1 year or sooner</a:t>
            </a:r>
          </a:p>
          <a:p>
            <a:pPr marL="457200" lvl="1" indent="0">
              <a:buNone/>
            </a:pPr>
            <a:endParaRPr lang="en-US" dirty="0" smtClean="0"/>
          </a:p>
          <a:p>
            <a:pPr lvl="1"/>
            <a:r>
              <a:rPr lang="en-US" dirty="0" smtClean="0"/>
              <a:t>BLL &gt;=10ug/</a:t>
            </a:r>
            <a:r>
              <a:rPr lang="en-US" dirty="0" err="1" smtClean="0"/>
              <a:t>dL</a:t>
            </a:r>
            <a:r>
              <a:rPr lang="en-US" dirty="0" smtClean="0"/>
              <a:t>-Confirmatory Re-test 1 day-3 months</a:t>
            </a:r>
          </a:p>
          <a:p>
            <a:pPr marL="457200" lvl="1" indent="0">
              <a:buNone/>
            </a:pPr>
            <a:endParaRPr lang="en-US" dirty="0"/>
          </a:p>
          <a:p>
            <a:pPr marL="457200" lvl="1" indent="0">
              <a:buNone/>
            </a:pPr>
            <a:r>
              <a:rPr lang="en-US" sz="1600" dirty="0" smtClean="0">
                <a:hlinkClick r:id="rId2"/>
              </a:rPr>
              <a:t>http</a:t>
            </a:r>
            <a:r>
              <a:rPr lang="en-US" sz="1600" dirty="0">
                <a:hlinkClick r:id="rId2"/>
              </a:rPr>
              <a:t>://</a:t>
            </a:r>
            <a:r>
              <a:rPr lang="en-US" sz="1600" dirty="0" smtClean="0">
                <a:hlinkClick r:id="rId2"/>
              </a:rPr>
              <a:t>dph.georgia.gov/lead-screening-case-management-lab-submissions-reporting-guidelines</a:t>
            </a:r>
            <a:endParaRPr lang="en-US" sz="1600" dirty="0" smtClean="0"/>
          </a:p>
          <a:p>
            <a:pPr marL="457200" lvl="1" indent="0">
              <a:buNone/>
            </a:pPr>
            <a:endParaRPr lang="en-US" dirty="0"/>
          </a:p>
        </p:txBody>
      </p:sp>
    </p:spTree>
    <p:extLst>
      <p:ext uri="{BB962C8B-B14F-4D97-AF65-F5344CB8AC3E}">
        <p14:creationId xmlns:p14="http://schemas.microsoft.com/office/powerpoint/2010/main" val="205319828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EBL Investigation Process</a:t>
            </a:r>
            <a:endParaRPr lang="en-US" dirty="0"/>
          </a:p>
        </p:txBody>
      </p:sp>
      <p:sp>
        <p:nvSpPr>
          <p:cNvPr id="9" name="Content Placeholder 8"/>
          <p:cNvSpPr>
            <a:spLocks noGrp="1"/>
          </p:cNvSpPr>
          <p:nvPr>
            <p:ph idx="1"/>
          </p:nvPr>
        </p:nvSpPr>
        <p:spPr/>
        <p:txBody>
          <a:bodyPr>
            <a:normAutofit lnSpcReduction="10000"/>
          </a:bodyPr>
          <a:lstStyle/>
          <a:p>
            <a:r>
              <a:rPr lang="en-US" dirty="0" smtClean="0"/>
              <a:t>All blood lead levels are reportable to DPH-EH</a:t>
            </a:r>
            <a:endParaRPr lang="en-US" dirty="0"/>
          </a:p>
          <a:p>
            <a:r>
              <a:rPr lang="en-US" dirty="0" smtClean="0"/>
              <a:t>EBL’s are assigned in SENDSS to a Regional Lead Coordinator for Environmental </a:t>
            </a:r>
            <a:r>
              <a:rPr lang="en-US" dirty="0"/>
              <a:t>i</a:t>
            </a:r>
            <a:r>
              <a:rPr lang="en-US" dirty="0" smtClean="0"/>
              <a:t>nvestigation</a:t>
            </a:r>
          </a:p>
          <a:p>
            <a:pPr lvl="1"/>
            <a:r>
              <a:rPr lang="en-US" dirty="0" smtClean="0"/>
              <a:t>Case </a:t>
            </a:r>
            <a:r>
              <a:rPr lang="en-US" dirty="0" err="1" smtClean="0"/>
              <a:t>Mgt</a:t>
            </a:r>
            <a:r>
              <a:rPr lang="en-US" dirty="0" smtClean="0"/>
              <a:t> Guidelines</a:t>
            </a:r>
          </a:p>
          <a:p>
            <a:pPr lvl="1"/>
            <a:r>
              <a:rPr lang="en-US" dirty="0" smtClean="0"/>
              <a:t>Source</a:t>
            </a:r>
          </a:p>
          <a:p>
            <a:pPr lvl="1"/>
            <a:r>
              <a:rPr lang="en-US" dirty="0" smtClean="0"/>
              <a:t>Education</a:t>
            </a:r>
          </a:p>
          <a:p>
            <a:pPr lvl="1"/>
            <a:r>
              <a:rPr lang="en-US" dirty="0" smtClean="0"/>
              <a:t>Enforcement</a:t>
            </a:r>
            <a:endParaRPr lang="en-US" dirty="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3581400"/>
            <a:ext cx="2114550" cy="25908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8028669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525000" cy="990600"/>
          </a:xfrm>
        </p:spPr>
        <p:txBody>
          <a:bodyPr>
            <a:noAutofit/>
          </a:bodyPr>
          <a:lstStyle/>
          <a:p>
            <a:r>
              <a:rPr lang="en-US" sz="3200" dirty="0" smtClean="0"/>
              <a:t>Total # Children Tested&lt;6 Years of Age-2013</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2509068551"/>
              </p:ext>
            </p:extLst>
          </p:nvPr>
        </p:nvGraphicFramePr>
        <p:xfrm>
          <a:off x="1600200" y="1219200"/>
          <a:ext cx="5943600" cy="3780631"/>
        </p:xfrm>
        <a:graphic>
          <a:graphicData uri="http://schemas.openxmlformats.org/drawingml/2006/table">
            <a:tbl>
              <a:tblPr firstRow="1" firstCol="1" bandRow="1">
                <a:tableStyleId>{5C22544A-7EE6-4342-B048-85BDC9FD1C3A}</a:tableStyleId>
              </a:tblPr>
              <a:tblGrid>
                <a:gridCol w="1828800"/>
                <a:gridCol w="1371600"/>
                <a:gridCol w="1371600"/>
                <a:gridCol w="1371600"/>
              </a:tblGrid>
              <a:tr h="161925">
                <a:tc>
                  <a:txBody>
                    <a:bodyPr/>
                    <a:lstStyle/>
                    <a:p>
                      <a:pPr marL="0" marR="0" algn="ctr">
                        <a:spcBef>
                          <a:spcPts val="0"/>
                        </a:spcBef>
                        <a:spcAft>
                          <a:spcPts val="0"/>
                        </a:spcAft>
                      </a:pPr>
                      <a:r>
                        <a:rPr lang="en-US" sz="1000" dirty="0">
                          <a:effectLst/>
                        </a:rPr>
                        <a:t>District</a:t>
                      </a:r>
                      <a:endParaRPr lang="en-US" sz="1000" b="1" dirty="0">
                        <a:solidFill>
                          <a:srgbClr val="000000"/>
                        </a:solidFill>
                        <a:effectLst/>
                        <a:latin typeface="Times New Roman"/>
                        <a:ea typeface="Calibri"/>
                      </a:endParaRPr>
                    </a:p>
                  </a:txBody>
                  <a:tcPr marL="9525" marR="9525" marT="9525" marB="0" anchor="b"/>
                </a:tc>
                <a:tc>
                  <a:txBody>
                    <a:bodyPr/>
                    <a:lstStyle/>
                    <a:p>
                      <a:pPr marL="0" marR="0" algn="ctr">
                        <a:spcBef>
                          <a:spcPts val="0"/>
                        </a:spcBef>
                        <a:spcAft>
                          <a:spcPts val="0"/>
                        </a:spcAft>
                      </a:pPr>
                      <a:r>
                        <a:rPr lang="en-US" sz="1000">
                          <a:effectLst/>
                        </a:rPr>
                        <a:t>Total Number </a:t>
                      </a:r>
                      <a:endParaRPr lang="en-US" sz="1100">
                        <a:effectLst/>
                      </a:endParaRPr>
                    </a:p>
                    <a:p>
                      <a:pPr marL="0" marR="0" algn="ctr">
                        <a:spcBef>
                          <a:spcPts val="0"/>
                        </a:spcBef>
                        <a:spcAft>
                          <a:spcPts val="0"/>
                        </a:spcAft>
                      </a:pPr>
                      <a:r>
                        <a:rPr lang="en-US" sz="1000">
                          <a:effectLst/>
                        </a:rPr>
                        <a:t>Screened </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dirty="0">
                          <a:effectLst/>
                        </a:rPr>
                        <a:t>5-9ug/</a:t>
                      </a:r>
                      <a:r>
                        <a:rPr lang="en-US" sz="1000" dirty="0" err="1">
                          <a:effectLst/>
                        </a:rPr>
                        <a:t>dL</a:t>
                      </a:r>
                      <a:endParaRPr lang="en-US" sz="1100" dirty="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&gt;=10ug/dL</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(1-1) Northwest (Rome)</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5,744</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128</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28</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dirty="0">
                          <a:effectLst/>
                        </a:rPr>
                        <a:t>(1-2) North Georgia (</a:t>
                      </a:r>
                      <a:r>
                        <a:rPr lang="en-US" sz="1000" dirty="0" smtClean="0">
                          <a:effectLst/>
                        </a:rPr>
                        <a:t>Dalton)</a:t>
                      </a:r>
                      <a:endParaRPr lang="en-US" sz="1100" dirty="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3,750</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66</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7</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(2) North (Gainesville)</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7,180</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129</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31</a:t>
                      </a:r>
                      <a:endParaRPr lang="en-US" sz="1100">
                        <a:effectLst/>
                        <a:latin typeface="Calibri"/>
                        <a:ea typeface="Calibri"/>
                      </a:endParaRPr>
                    </a:p>
                  </a:txBody>
                  <a:tcPr marL="9525" marR="9525" marT="9525" marB="0" anchor="b"/>
                </a:tc>
              </a:tr>
              <a:tr h="237331">
                <a:tc>
                  <a:txBody>
                    <a:bodyPr/>
                    <a:lstStyle/>
                    <a:p>
                      <a:pPr marL="0" marR="0">
                        <a:spcBef>
                          <a:spcPts val="0"/>
                        </a:spcBef>
                        <a:spcAft>
                          <a:spcPts val="0"/>
                        </a:spcAft>
                      </a:pPr>
                      <a:r>
                        <a:rPr lang="en-US" sz="1000" dirty="0">
                          <a:effectLst/>
                        </a:rPr>
                        <a:t>(3-1) </a:t>
                      </a:r>
                      <a:r>
                        <a:rPr lang="en-US" sz="1000" dirty="0" smtClean="0">
                          <a:effectLst/>
                        </a:rPr>
                        <a:t>Cobb/Douglas</a:t>
                      </a:r>
                      <a:endParaRPr lang="en-US" sz="1100" dirty="0">
                        <a:effectLst/>
                        <a:latin typeface="Calibri"/>
                        <a:ea typeface="Calibri"/>
                      </a:endParaRPr>
                    </a:p>
                  </a:txBody>
                  <a:tcPr marL="9525" marR="9525" marT="9525" marB="0" anchor="b"/>
                </a:tc>
                <a:tc>
                  <a:txBody>
                    <a:bodyPr/>
                    <a:lstStyle/>
                    <a:p>
                      <a:pPr marL="0" marR="0" algn="ctr">
                        <a:spcBef>
                          <a:spcPts val="0"/>
                        </a:spcBef>
                        <a:spcAft>
                          <a:spcPts val="0"/>
                        </a:spcAft>
                      </a:pPr>
                      <a:r>
                        <a:rPr lang="en-US" sz="1000" dirty="0">
                          <a:effectLst/>
                        </a:rPr>
                        <a:t>8,275</a:t>
                      </a:r>
                      <a:endParaRPr lang="en-US" sz="1100" dirty="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121</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21</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(3-2) Fulton (Atlanta)</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11,554</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161</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26</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(3-3) Clayton (Morrow)</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3,938</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62</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5</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(3-4) East Metro (Lawrenceville)</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10,895</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192</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42</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(3-5) DeKalb (Decatur)</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7,103</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148</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27</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(4) LaGrange</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7,533</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230</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40</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(5-1) South Central (Dublin)</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2,062</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91</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26</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(5-2) North Central (Macon)</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5,574</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166</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34</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(6) East Central (Augusta)</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dirty="0">
                          <a:effectLst/>
                        </a:rPr>
                        <a:t>2,625</a:t>
                      </a:r>
                      <a:endParaRPr lang="en-US" sz="1100" dirty="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102</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24</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(7) West Central (Columbus)</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3,563</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163</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37</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(8-1) South (Valdosta)</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1,890</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75</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15</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(8-2) Southwest (Albany)</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5,361</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226</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30</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(9-1) Coastal (Savannah)</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7,173</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291</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49</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(9-2) Southeast (Waycross)</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5,177</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144</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19</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(10) Northeast (Athens)</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5,095</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dirty="0">
                          <a:effectLst/>
                        </a:rPr>
                        <a:t>108</a:t>
                      </a:r>
                      <a:endParaRPr lang="en-US" sz="1100" dirty="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23</a:t>
                      </a:r>
                      <a:endParaRPr lang="en-US" sz="1100">
                        <a:effectLst/>
                        <a:latin typeface="Calibri"/>
                        <a:ea typeface="Calibri"/>
                      </a:endParaRPr>
                    </a:p>
                  </a:txBody>
                  <a:tcPr marL="9525" marR="9525" marT="9525" marB="0" anchor="b"/>
                </a:tc>
              </a:tr>
              <a:tr h="161925">
                <a:tc>
                  <a:txBody>
                    <a:bodyPr/>
                    <a:lstStyle/>
                    <a:p>
                      <a:pPr marL="0" marR="0">
                        <a:spcBef>
                          <a:spcPts val="0"/>
                        </a:spcBef>
                        <a:spcAft>
                          <a:spcPts val="0"/>
                        </a:spcAft>
                      </a:pPr>
                      <a:r>
                        <a:rPr lang="en-US" sz="1000">
                          <a:effectLst/>
                        </a:rPr>
                        <a:t>State</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104,492</a:t>
                      </a:r>
                      <a:endParaRPr lang="en-US" sz="1100">
                        <a:effectLst/>
                        <a:latin typeface="Calibri"/>
                        <a:ea typeface="Calibri"/>
                      </a:endParaRPr>
                    </a:p>
                  </a:txBody>
                  <a:tcPr marL="9525" marR="9525" marT="9525" marB="0" anchor="b"/>
                </a:tc>
                <a:tc>
                  <a:txBody>
                    <a:bodyPr/>
                    <a:lstStyle/>
                    <a:p>
                      <a:pPr marL="0" marR="0" algn="ctr">
                        <a:spcBef>
                          <a:spcPts val="0"/>
                        </a:spcBef>
                        <a:spcAft>
                          <a:spcPts val="0"/>
                        </a:spcAft>
                      </a:pPr>
                      <a:r>
                        <a:rPr lang="en-US" sz="1000" dirty="0">
                          <a:effectLst/>
                        </a:rPr>
                        <a:t>2,603</a:t>
                      </a:r>
                      <a:endParaRPr lang="en-US" sz="1100" dirty="0">
                        <a:effectLst/>
                        <a:latin typeface="Calibri"/>
                        <a:ea typeface="Calibri"/>
                      </a:endParaRPr>
                    </a:p>
                  </a:txBody>
                  <a:tcPr marL="9525" marR="9525" marT="9525" marB="0" anchor="b"/>
                </a:tc>
                <a:tc>
                  <a:txBody>
                    <a:bodyPr/>
                    <a:lstStyle/>
                    <a:p>
                      <a:pPr marL="0" marR="0" algn="ctr">
                        <a:spcBef>
                          <a:spcPts val="0"/>
                        </a:spcBef>
                        <a:spcAft>
                          <a:spcPts val="0"/>
                        </a:spcAft>
                      </a:pPr>
                      <a:r>
                        <a:rPr lang="en-US" sz="1000">
                          <a:effectLst/>
                        </a:rPr>
                        <a:t>484</a:t>
                      </a:r>
                      <a:endParaRPr lang="en-US" sz="1100">
                        <a:effectLst/>
                        <a:latin typeface="Calibri"/>
                        <a:ea typeface="Calibri"/>
                      </a:endParaRPr>
                    </a:p>
                  </a:txBody>
                  <a:tcPr marL="9525" marR="9525" marT="9525" marB="0" anchor="b"/>
                </a:tc>
              </a:tr>
              <a:tr h="161925">
                <a:tc gridSpan="4">
                  <a:txBody>
                    <a:bodyPr/>
                    <a:lstStyle/>
                    <a:p>
                      <a:pPr marL="0" marR="0">
                        <a:spcBef>
                          <a:spcPts val="0"/>
                        </a:spcBef>
                        <a:spcAft>
                          <a:spcPts val="0"/>
                        </a:spcAft>
                      </a:pPr>
                      <a:r>
                        <a:rPr lang="en-US" sz="1000" dirty="0">
                          <a:effectLst/>
                        </a:rPr>
                        <a:t>Source: GCLPPP Database</a:t>
                      </a:r>
                      <a:endParaRPr lang="en-US" sz="1000" b="1" dirty="0">
                        <a:effectLst/>
                        <a:latin typeface="Times New Roman"/>
                        <a:ea typeface="Calibri"/>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TextBox 4"/>
          <p:cNvSpPr txBox="1"/>
          <p:nvPr/>
        </p:nvSpPr>
        <p:spPr>
          <a:xfrm>
            <a:off x="1828800" y="5257800"/>
            <a:ext cx="6096000" cy="2308324"/>
          </a:xfrm>
          <a:prstGeom prst="rect">
            <a:avLst/>
          </a:prstGeom>
          <a:noFill/>
        </p:spPr>
        <p:txBody>
          <a:bodyPr wrap="square" rtlCol="0">
            <a:spAutoFit/>
          </a:bodyPr>
          <a:lstStyle/>
          <a:p>
            <a:pPr marL="285750" indent="-285750">
              <a:buFont typeface="Arial" pitchFamily="34" charset="0"/>
              <a:buChar char="•"/>
            </a:pPr>
            <a:r>
              <a:rPr lang="en-US" b="1" dirty="0">
                <a:solidFill>
                  <a:prstClr val="black"/>
                </a:solidFill>
              </a:rPr>
              <a:t>6.15% </a:t>
            </a:r>
            <a:r>
              <a:rPr lang="en-US" dirty="0" smtClean="0">
                <a:solidFill>
                  <a:prstClr val="black"/>
                </a:solidFill>
              </a:rPr>
              <a:t>children with BLL &gt;=5-9ug/</a:t>
            </a:r>
            <a:r>
              <a:rPr lang="en-US" dirty="0" err="1" smtClean="0">
                <a:solidFill>
                  <a:prstClr val="black"/>
                </a:solidFill>
              </a:rPr>
              <a:t>dL</a:t>
            </a:r>
            <a:r>
              <a:rPr lang="en-US" dirty="0" smtClean="0">
                <a:solidFill>
                  <a:prstClr val="black"/>
                </a:solidFill>
              </a:rPr>
              <a:t> do not have a </a:t>
            </a:r>
            <a:r>
              <a:rPr lang="en-US" dirty="0">
                <a:solidFill>
                  <a:prstClr val="black"/>
                </a:solidFill>
              </a:rPr>
              <a:t>follow-up test in one </a:t>
            </a:r>
            <a:r>
              <a:rPr lang="en-US" dirty="0" smtClean="0">
                <a:solidFill>
                  <a:prstClr val="black"/>
                </a:solidFill>
              </a:rPr>
              <a:t>year or sooner</a:t>
            </a:r>
          </a:p>
          <a:p>
            <a:pPr marL="285750" indent="-285750">
              <a:buFont typeface="Arial" pitchFamily="34" charset="0"/>
              <a:buChar char="•"/>
            </a:pPr>
            <a:endParaRPr lang="en-US" dirty="0">
              <a:solidFill>
                <a:prstClr val="black"/>
              </a:solidFill>
            </a:endParaRPr>
          </a:p>
          <a:p>
            <a:pPr marL="285750" indent="-285750">
              <a:buFont typeface="Arial" pitchFamily="34" charset="0"/>
              <a:buChar char="•"/>
            </a:pPr>
            <a:r>
              <a:rPr lang="en-US" b="1" dirty="0" smtClean="0">
                <a:solidFill>
                  <a:prstClr val="black"/>
                </a:solidFill>
              </a:rPr>
              <a:t>47.17% </a:t>
            </a:r>
            <a:r>
              <a:rPr lang="en-US" dirty="0" smtClean="0">
                <a:solidFill>
                  <a:prstClr val="black"/>
                </a:solidFill>
              </a:rPr>
              <a:t>children with BLL  &gt;=10ug/</a:t>
            </a:r>
            <a:r>
              <a:rPr lang="en-US" dirty="0" err="1" smtClean="0">
                <a:solidFill>
                  <a:prstClr val="black"/>
                </a:solidFill>
              </a:rPr>
              <a:t>dL</a:t>
            </a:r>
            <a:r>
              <a:rPr lang="en-US" dirty="0" smtClean="0">
                <a:solidFill>
                  <a:prstClr val="black"/>
                </a:solidFill>
              </a:rPr>
              <a:t>, do not have a confirmatory test</a:t>
            </a:r>
          </a:p>
          <a:p>
            <a:endParaRPr lang="en-US" dirty="0">
              <a:solidFill>
                <a:prstClr val="black"/>
              </a:solidFill>
            </a:endParaRPr>
          </a:p>
          <a:p>
            <a:endParaRPr lang="en-US" dirty="0">
              <a:solidFill>
                <a:prstClr val="black"/>
              </a:solidFill>
            </a:endParaRPr>
          </a:p>
          <a:p>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063524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981200"/>
            <a:ext cx="7772400" cy="838200"/>
          </a:xfrm>
        </p:spPr>
        <p:txBody>
          <a:bodyPr anchor="t">
            <a:normAutofit/>
          </a:bodyPr>
          <a:lstStyle/>
          <a:p>
            <a:pPr algn="ctr"/>
            <a:r>
              <a:rPr lang="en-US" sz="4000" b="1" dirty="0" smtClean="0">
                <a:solidFill>
                  <a:srgbClr val="CF242A"/>
                </a:solidFill>
              </a:rPr>
              <a:t>Commissioner’s Update</a:t>
            </a:r>
          </a:p>
          <a:p>
            <a:pPr algn="ctr"/>
            <a:endParaRPr lang="en-US" sz="2800" dirty="0" smtClean="0">
              <a:solidFill>
                <a:schemeClr val="tx1"/>
              </a:solidFill>
            </a:endParaRPr>
          </a:p>
        </p:txBody>
      </p:sp>
      <p:sp>
        <p:nvSpPr>
          <p:cNvPr id="5" name="TextBox 4"/>
          <p:cNvSpPr txBox="1"/>
          <p:nvPr/>
        </p:nvSpPr>
        <p:spPr>
          <a:xfrm>
            <a:off x="1828800" y="2971800"/>
            <a:ext cx="5334000" cy="954107"/>
          </a:xfrm>
          <a:prstGeom prst="rect">
            <a:avLst/>
          </a:prstGeom>
          <a:noFill/>
        </p:spPr>
        <p:txBody>
          <a:bodyPr wrap="square" rtlCol="0">
            <a:spAutoFit/>
          </a:bodyPr>
          <a:lstStyle/>
          <a:p>
            <a:pPr algn="ctr"/>
            <a:r>
              <a:rPr lang="en-US" sz="2800" dirty="0" smtClean="0"/>
              <a:t>Brenda Fitzgerald, MD </a:t>
            </a:r>
          </a:p>
          <a:p>
            <a:pPr algn="ctr"/>
            <a:r>
              <a:rPr lang="en-US" sz="2800" dirty="0" smtClean="0"/>
              <a:t>Commissioner, DPH</a:t>
            </a:r>
            <a:endParaRPr lang="en-US" sz="2800" dirty="0"/>
          </a:p>
        </p:txBody>
      </p:sp>
    </p:spTree>
    <p:extLst>
      <p:ext uri="{BB962C8B-B14F-4D97-AF65-F5344CB8AC3E}">
        <p14:creationId xmlns:p14="http://schemas.microsoft.com/office/powerpoint/2010/main" val="4268614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Overall Testing Rates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196819206"/>
              </p:ext>
            </p:extLst>
          </p:nvPr>
        </p:nvGraphicFramePr>
        <p:xfrm>
          <a:off x="1905000" y="2057400"/>
          <a:ext cx="6172200"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4069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cstate="print"/>
          <a:srcRect/>
          <a:stretch>
            <a:fillRect/>
          </a:stretch>
        </p:blipFill>
        <p:spPr bwMode="auto">
          <a:xfrm>
            <a:off x="4343400" y="914401"/>
            <a:ext cx="4476750" cy="5257800"/>
          </a:xfrm>
          <a:prstGeom prst="rect">
            <a:avLst/>
          </a:prstGeom>
          <a:noFill/>
          <a:ln w="9525">
            <a:noFill/>
            <a:miter lim="800000"/>
            <a:headEnd/>
            <a:tailEnd/>
          </a:ln>
        </p:spPr>
      </p:pic>
      <p:sp>
        <p:nvSpPr>
          <p:cNvPr id="2" name="Rectangle 1"/>
          <p:cNvSpPr/>
          <p:nvPr/>
        </p:nvSpPr>
        <p:spPr>
          <a:xfrm>
            <a:off x="7162800" y="5522118"/>
            <a:ext cx="1447800" cy="497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1981200" y="228600"/>
            <a:ext cx="4800600" cy="646331"/>
          </a:xfrm>
          <a:prstGeom prst="rect">
            <a:avLst/>
          </a:prstGeom>
          <a:noFill/>
        </p:spPr>
        <p:txBody>
          <a:bodyPr wrap="square" rtlCol="0">
            <a:spAutoFit/>
          </a:bodyPr>
          <a:lstStyle/>
          <a:p>
            <a:r>
              <a:rPr lang="en-US" sz="3600" dirty="0" smtClean="0">
                <a:solidFill>
                  <a:prstClr val="black"/>
                </a:solidFill>
              </a:rPr>
              <a:t>Universal Screening </a:t>
            </a:r>
            <a:endParaRPr lang="en-US" sz="3600" dirty="0">
              <a:solidFill>
                <a:prstClr val="black"/>
              </a:solidFill>
            </a:endParaRPr>
          </a:p>
        </p:txBody>
      </p:sp>
      <p:sp>
        <p:nvSpPr>
          <p:cNvPr id="5" name="TextBox 4"/>
          <p:cNvSpPr txBox="1"/>
          <p:nvPr/>
        </p:nvSpPr>
        <p:spPr>
          <a:xfrm>
            <a:off x="533400" y="1828800"/>
            <a:ext cx="3200400" cy="3693319"/>
          </a:xfrm>
          <a:prstGeom prst="rect">
            <a:avLst/>
          </a:prstGeom>
          <a:noFill/>
        </p:spPr>
        <p:txBody>
          <a:bodyPr wrap="square" rtlCol="0">
            <a:spAutoFit/>
          </a:bodyPr>
          <a:lstStyle/>
          <a:p>
            <a:pPr marL="285750" indent="-285750">
              <a:buFont typeface="Arial" pitchFamily="34" charset="0"/>
              <a:buChar char="•"/>
            </a:pPr>
            <a:r>
              <a:rPr lang="en-US" dirty="0" smtClean="0">
                <a:solidFill>
                  <a:prstClr val="black"/>
                </a:solidFill>
              </a:rPr>
              <a:t>No focus on highest risk children</a:t>
            </a:r>
          </a:p>
          <a:p>
            <a:endParaRPr lang="en-US" dirty="0" smtClean="0">
              <a:solidFill>
                <a:prstClr val="black"/>
              </a:solidFill>
            </a:endParaRPr>
          </a:p>
          <a:p>
            <a:pPr marL="285750" indent="-285750">
              <a:buFont typeface="Arial" pitchFamily="34" charset="0"/>
              <a:buChar char="•"/>
            </a:pPr>
            <a:r>
              <a:rPr lang="en-US" dirty="0" smtClean="0">
                <a:solidFill>
                  <a:prstClr val="black"/>
                </a:solidFill>
              </a:rPr>
              <a:t>Current funding demands best use of scarce resources. </a:t>
            </a:r>
            <a:endParaRPr lang="en-US" dirty="0">
              <a:solidFill>
                <a:prstClr val="black"/>
              </a:solidFill>
            </a:endParaRPr>
          </a:p>
          <a:p>
            <a:pPr marL="285750" indent="-285750">
              <a:buFont typeface="Arial" pitchFamily="34" charset="0"/>
              <a:buChar char="•"/>
            </a:pPr>
            <a:endParaRPr lang="en-US" dirty="0" smtClean="0">
              <a:solidFill>
                <a:prstClr val="black"/>
              </a:solidFill>
            </a:endParaRPr>
          </a:p>
          <a:p>
            <a:pPr marL="285750" indent="-285750">
              <a:buFont typeface="Arial" pitchFamily="34" charset="0"/>
              <a:buChar char="•"/>
            </a:pPr>
            <a:r>
              <a:rPr lang="en-US" dirty="0" smtClean="0">
                <a:solidFill>
                  <a:prstClr val="black"/>
                </a:solidFill>
              </a:rPr>
              <a:t>Recommended by CMS and CDC to target high risk housing and children</a:t>
            </a:r>
          </a:p>
          <a:p>
            <a:pPr marL="285750" indent="-285750">
              <a:buFont typeface="Arial" pitchFamily="34" charset="0"/>
              <a:buChar char="•"/>
            </a:pPr>
            <a:endParaRPr lang="en-US" dirty="0">
              <a:solidFill>
                <a:prstClr val="black"/>
              </a:solidFill>
            </a:endParaRPr>
          </a:p>
          <a:p>
            <a:pPr marL="285750" indent="-285750">
              <a:buFont typeface="Arial" pitchFamily="34" charset="0"/>
              <a:buChar char="•"/>
            </a:pPr>
            <a:r>
              <a:rPr lang="en-US" dirty="0" smtClean="0">
                <a:solidFill>
                  <a:prstClr val="black"/>
                </a:solidFill>
              </a:rPr>
              <a:t>GIS is important tool to targeting risk</a:t>
            </a:r>
            <a:endParaRPr lang="en-US" dirty="0">
              <a:solidFill>
                <a:prstClr val="black"/>
              </a:solidFill>
            </a:endParaRPr>
          </a:p>
        </p:txBody>
      </p:sp>
    </p:spTree>
    <p:extLst>
      <p:ext uri="{BB962C8B-B14F-4D97-AF65-F5344CB8AC3E}">
        <p14:creationId xmlns:p14="http://schemas.microsoft.com/office/powerpoint/2010/main" val="185103195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152400" y="-107950"/>
            <a:ext cx="8686800" cy="641350"/>
          </a:xfrm>
          <a:prstGeom prst="rect">
            <a:avLst/>
          </a:prstGeom>
          <a:noFill/>
          <a:ln w="9525" algn="ctr">
            <a:noFill/>
            <a:miter lim="800000"/>
            <a:headEnd/>
            <a:tailEnd/>
          </a:ln>
          <a:effectLst/>
        </p:spPr>
        <p:txBody>
          <a:bodyPr anchorCtr="1">
            <a:spAutoFit/>
          </a:bodyPr>
          <a:lstStyle/>
          <a:p>
            <a:pPr>
              <a:spcBef>
                <a:spcPct val="50000"/>
              </a:spcBef>
            </a:pPr>
            <a:r>
              <a:rPr lang="en-US" sz="3600" b="1" dirty="0" smtClean="0">
                <a:solidFill>
                  <a:prstClr val="black"/>
                </a:solidFill>
              </a:rPr>
              <a:t>Universal Screening</a:t>
            </a:r>
            <a:endParaRPr lang="en-US" sz="3600" b="1" dirty="0">
              <a:solidFill>
                <a:prstClr val="black"/>
              </a:solidFill>
            </a:endParaRPr>
          </a:p>
        </p:txBody>
      </p:sp>
      <p:pic>
        <p:nvPicPr>
          <p:cNvPr id="454659" name="Picture 3" descr="Figure1_pre1978_Pre1950"/>
          <p:cNvPicPr>
            <a:picLocks noChangeAspect="1" noChangeArrowheads="1"/>
          </p:cNvPicPr>
          <p:nvPr/>
        </p:nvPicPr>
        <p:blipFill>
          <a:blip r:embed="rId2" cstate="print"/>
          <a:srcRect/>
          <a:stretch>
            <a:fillRect/>
          </a:stretch>
        </p:blipFill>
        <p:spPr bwMode="auto">
          <a:xfrm>
            <a:off x="20638" y="533400"/>
            <a:ext cx="9123362" cy="5330825"/>
          </a:xfrm>
          <a:prstGeom prst="rect">
            <a:avLst/>
          </a:prstGeom>
          <a:noFill/>
        </p:spPr>
      </p:pic>
      <p:sp>
        <p:nvSpPr>
          <p:cNvPr id="454660" name="Rectangle 4"/>
          <p:cNvSpPr>
            <a:spLocks noChangeArrowheads="1"/>
          </p:cNvSpPr>
          <p:nvPr/>
        </p:nvSpPr>
        <p:spPr bwMode="auto">
          <a:xfrm>
            <a:off x="1524000" y="5943600"/>
            <a:ext cx="7086600" cy="641714"/>
          </a:xfrm>
          <a:prstGeom prst="rect">
            <a:avLst/>
          </a:prstGeom>
          <a:noFill/>
          <a:ln w="9525" algn="ctr">
            <a:noFill/>
            <a:miter lim="800000"/>
            <a:headEnd/>
            <a:tailEnd/>
          </a:ln>
          <a:effectLst/>
        </p:spPr>
        <p:txBody>
          <a:bodyPr wrap="square">
            <a:spAutoFit/>
          </a:bodyPr>
          <a:lstStyle/>
          <a:p>
            <a:pPr marL="514350" indent="-514350">
              <a:spcBef>
                <a:spcPct val="55000"/>
              </a:spcBef>
              <a:buFontTx/>
              <a:buChar char="•"/>
            </a:pPr>
            <a:r>
              <a:rPr lang="en-US" sz="1400" b="1" dirty="0">
                <a:solidFill>
                  <a:prstClr val="black"/>
                </a:solidFill>
                <a:latin typeface="Verdana" pitchFamily="34" charset="0"/>
              </a:rPr>
              <a:t>Pre 1950 </a:t>
            </a:r>
            <a:r>
              <a:rPr lang="en-US" sz="1400" b="1" dirty="0" smtClean="0">
                <a:solidFill>
                  <a:prstClr val="black"/>
                </a:solidFill>
                <a:latin typeface="Verdana" pitchFamily="34" charset="0"/>
              </a:rPr>
              <a:t>and 1978 housing </a:t>
            </a:r>
            <a:r>
              <a:rPr lang="en-US" sz="1400" b="1" dirty="0">
                <a:solidFill>
                  <a:prstClr val="black"/>
                </a:solidFill>
                <a:latin typeface="Verdana" pitchFamily="34" charset="0"/>
              </a:rPr>
              <a:t>concentrated in central Atlanta</a:t>
            </a:r>
          </a:p>
          <a:p>
            <a:pPr marL="514350" indent="-514350">
              <a:spcBef>
                <a:spcPct val="55000"/>
              </a:spcBef>
              <a:buFontTx/>
              <a:buChar char="•"/>
            </a:pPr>
            <a:r>
              <a:rPr lang="en-US" sz="1400" b="1" dirty="0">
                <a:solidFill>
                  <a:prstClr val="black"/>
                </a:solidFill>
                <a:latin typeface="Verdana" pitchFamily="34" charset="0"/>
              </a:rPr>
              <a:t>Testing rate does not match housing risk</a:t>
            </a:r>
          </a:p>
        </p:txBody>
      </p:sp>
      <p:sp>
        <p:nvSpPr>
          <p:cNvPr id="454661" name="Oval 5"/>
          <p:cNvSpPr>
            <a:spLocks noChangeArrowheads="1"/>
          </p:cNvSpPr>
          <p:nvPr/>
        </p:nvSpPr>
        <p:spPr bwMode="auto">
          <a:xfrm>
            <a:off x="1828800" y="3294062"/>
            <a:ext cx="685800" cy="609600"/>
          </a:xfrm>
          <a:prstGeom prst="ellipse">
            <a:avLst/>
          </a:prstGeom>
          <a:solidFill>
            <a:schemeClr val="accent1">
              <a:alpha val="30000"/>
            </a:schemeClr>
          </a:solidFill>
          <a:ln w="38100">
            <a:solidFill>
              <a:srgbClr val="000000"/>
            </a:solidFill>
            <a:round/>
            <a:headEnd/>
            <a:tailEnd/>
          </a:ln>
          <a:effectLst/>
        </p:spPr>
        <p:txBody>
          <a:bodyPr wrap="none" anchor="ctr"/>
          <a:lstStyle/>
          <a:p>
            <a:endParaRPr lang="en-US" dirty="0">
              <a:solidFill>
                <a:prstClr val="black"/>
              </a:solidFill>
            </a:endParaRPr>
          </a:p>
        </p:txBody>
      </p:sp>
      <p:sp>
        <p:nvSpPr>
          <p:cNvPr id="454662" name="Oval 6"/>
          <p:cNvSpPr>
            <a:spLocks noChangeArrowheads="1"/>
          </p:cNvSpPr>
          <p:nvPr/>
        </p:nvSpPr>
        <p:spPr bwMode="auto">
          <a:xfrm>
            <a:off x="6172200" y="3505200"/>
            <a:ext cx="685800" cy="609600"/>
          </a:xfrm>
          <a:prstGeom prst="ellipse">
            <a:avLst/>
          </a:prstGeom>
          <a:solidFill>
            <a:schemeClr val="accent1">
              <a:alpha val="30000"/>
            </a:schemeClr>
          </a:solidFill>
          <a:ln w="38100">
            <a:solidFill>
              <a:schemeClr val="bg1"/>
            </a:solidFill>
            <a:round/>
            <a:headEnd/>
            <a:tailEnd/>
          </a:ln>
          <a:effectLst/>
        </p:spPr>
        <p:txBody>
          <a:bodyPr wrap="none" anchor="ctr"/>
          <a:lstStyle/>
          <a:p>
            <a:endParaRPr lang="en-US" dirty="0">
              <a:solidFill>
                <a:prstClr val="black"/>
              </a:solidFill>
            </a:endParaRPr>
          </a:p>
        </p:txBody>
      </p:sp>
    </p:spTree>
    <p:extLst>
      <p:ext uri="{BB962C8B-B14F-4D97-AF65-F5344CB8AC3E}">
        <p14:creationId xmlns:p14="http://schemas.microsoft.com/office/powerpoint/2010/main" val="302027332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Targeted</a:t>
            </a:r>
            <a:r>
              <a:rPr lang="en-US" dirty="0" smtClean="0"/>
              <a:t> approach = Primary Prevention </a:t>
            </a:r>
          </a:p>
          <a:p>
            <a:endParaRPr lang="en-US" dirty="0"/>
          </a:p>
          <a:p>
            <a:r>
              <a:rPr lang="en-US" dirty="0" smtClean="0"/>
              <a:t>Outreach and education with Pediatricians</a:t>
            </a:r>
          </a:p>
          <a:p>
            <a:endParaRPr lang="en-US" dirty="0"/>
          </a:p>
          <a:p>
            <a:r>
              <a:rPr lang="en-US" dirty="0" smtClean="0"/>
              <a:t>Improved testing of high risk children</a:t>
            </a:r>
          </a:p>
          <a:p>
            <a:endParaRPr lang="en-US" dirty="0"/>
          </a:p>
          <a:p>
            <a:r>
              <a:rPr lang="en-US" dirty="0" smtClean="0"/>
              <a:t>Collaboration with other programs</a:t>
            </a:r>
          </a:p>
          <a:p>
            <a:endParaRPr lang="en-US" dirty="0"/>
          </a:p>
          <a:p>
            <a:r>
              <a:rPr lang="en-US" dirty="0" smtClean="0"/>
              <a:t>Enforcement</a:t>
            </a:r>
          </a:p>
          <a:p>
            <a:endParaRPr lang="en-US" dirty="0"/>
          </a:p>
          <a:p>
            <a:endParaRPr lang="en-US" dirty="0" smtClean="0"/>
          </a:p>
        </p:txBody>
      </p:sp>
    </p:spTree>
    <p:extLst>
      <p:ext uri="{BB962C8B-B14F-4D97-AF65-F5344CB8AC3E}">
        <p14:creationId xmlns:p14="http://schemas.microsoft.com/office/powerpoint/2010/main" val="5019359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304800" y="1343891"/>
            <a:ext cx="3048000" cy="3932195"/>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2775361829"/>
              </p:ext>
            </p:extLst>
          </p:nvPr>
        </p:nvGraphicFramePr>
        <p:xfrm>
          <a:off x="6477000" y="1600200"/>
          <a:ext cx="2578100" cy="4078331"/>
        </p:xfrm>
        <a:graphic>
          <a:graphicData uri="http://schemas.openxmlformats.org/drawingml/2006/table">
            <a:tbl>
              <a:tblPr/>
              <a:tblGrid>
                <a:gridCol w="2578100"/>
              </a:tblGrid>
              <a:tr h="270782">
                <a:tc>
                  <a:txBody>
                    <a:bodyPr/>
                    <a:lstStyle/>
                    <a:p>
                      <a:pPr algn="l" fontAlgn="b"/>
                      <a:r>
                        <a:rPr lang="en-US" sz="1200" b="1" i="0" u="none" strike="noStrike" baseline="0" dirty="0">
                          <a:latin typeface="Arial"/>
                        </a:rPr>
                        <a:t>County</a:t>
                      </a:r>
                    </a:p>
                  </a:txBody>
                  <a:tcPr marL="9525" marR="9525" marT="9525" marB="0" anchor="b">
                    <a:lnL>
                      <a:noFill/>
                    </a:lnL>
                    <a:lnR>
                      <a:noFill/>
                    </a:lnR>
                    <a:lnT>
                      <a:noFill/>
                    </a:lnT>
                    <a:lnB>
                      <a:noFill/>
                    </a:lnB>
                    <a:solidFill>
                      <a:srgbClr val="C0C0C0"/>
                    </a:solidFill>
                  </a:tcPr>
                </a:tc>
              </a:tr>
              <a:tr h="270782">
                <a:tc>
                  <a:txBody>
                    <a:bodyPr/>
                    <a:lstStyle/>
                    <a:p>
                      <a:pPr algn="l" fontAlgn="b"/>
                      <a:r>
                        <a:rPr lang="en-US" sz="1200" b="1" i="0" u="none" strike="noStrike" baseline="0" dirty="0">
                          <a:latin typeface="Arial"/>
                        </a:rPr>
                        <a:t>Bibb</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Carroll</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Chatham</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Cobb</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Crisp</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DeKalb</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Dougherty</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Fulton</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Gwinnett</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Hall</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Laurens</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a:latin typeface="Arial"/>
                        </a:rPr>
                        <a:t>Richmond</a:t>
                      </a:r>
                    </a:p>
                  </a:txBody>
                  <a:tcPr marL="9525" marR="9525" marT="9525" marB="0" anchor="b">
                    <a:lnL>
                      <a:noFill/>
                    </a:lnL>
                    <a:lnR>
                      <a:noFill/>
                    </a:lnR>
                    <a:lnT>
                      <a:noFill/>
                    </a:lnT>
                    <a:lnB>
                      <a:noFill/>
                    </a:lnB>
                  </a:tcPr>
                </a:tc>
              </a:tr>
              <a:tr h="270782">
                <a:tc>
                  <a:txBody>
                    <a:bodyPr/>
                    <a:lstStyle/>
                    <a:p>
                      <a:pPr algn="l" fontAlgn="b"/>
                      <a:r>
                        <a:rPr lang="en-US" sz="1200" b="1" i="0" u="none" strike="noStrike" baseline="0" dirty="0" smtClean="0">
                          <a:latin typeface="Arial"/>
                        </a:rPr>
                        <a:t>Whitfield</a:t>
                      </a:r>
                    </a:p>
                    <a:p>
                      <a:pPr algn="l" fontAlgn="b"/>
                      <a:endParaRPr lang="en-US" sz="1200" b="1" i="0" u="none" strike="noStrike" baseline="0" dirty="0" smtClean="0">
                        <a:latin typeface="Arial"/>
                      </a:endParaRPr>
                    </a:p>
                    <a:p>
                      <a:pPr algn="l" fontAlgn="b"/>
                      <a:r>
                        <a:rPr lang="en-US" sz="1200" b="1" i="0" u="none" strike="noStrike" baseline="0" dirty="0" smtClean="0">
                          <a:latin typeface="Arial"/>
                        </a:rPr>
                        <a:t>Ben Hill</a:t>
                      </a:r>
                      <a:endParaRPr lang="en-US" sz="1200" b="1" i="0" u="none" strike="noStrike" baseline="0" dirty="0">
                        <a:latin typeface="Arial"/>
                      </a:endParaRPr>
                    </a:p>
                  </a:txBody>
                  <a:tcPr marL="9525" marR="9525" marT="9525" marB="0" anchor="b">
                    <a:lnL>
                      <a:noFill/>
                    </a:lnL>
                    <a:lnR>
                      <a:noFill/>
                    </a:lnR>
                    <a:lnT>
                      <a:noFill/>
                    </a:lnT>
                    <a:lnB>
                      <a:noFill/>
                    </a:lnB>
                  </a:tcPr>
                </a:tc>
              </a:tr>
            </a:tbl>
          </a:graphicData>
        </a:graphic>
      </p:graphicFrame>
      <p:sp>
        <p:nvSpPr>
          <p:cNvPr id="4" name="Rectangle 3"/>
          <p:cNvSpPr/>
          <p:nvPr/>
        </p:nvSpPr>
        <p:spPr>
          <a:xfrm flipV="1">
            <a:off x="1981200" y="914400"/>
            <a:ext cx="2133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95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048000"/>
            <a:ext cx="2792482" cy="36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80910" y="383309"/>
            <a:ext cx="5105689" cy="646331"/>
          </a:xfrm>
          <a:prstGeom prst="rect">
            <a:avLst/>
          </a:prstGeom>
          <a:noFill/>
        </p:spPr>
        <p:txBody>
          <a:bodyPr wrap="square" rtlCol="0">
            <a:spAutoFit/>
          </a:bodyPr>
          <a:lstStyle/>
          <a:p>
            <a:r>
              <a:rPr lang="en-US" sz="3600" dirty="0" smtClean="0">
                <a:solidFill>
                  <a:prstClr val="black"/>
                </a:solidFill>
              </a:rPr>
              <a:t>Targeted Approach-GIS </a:t>
            </a:r>
            <a:endParaRPr lang="en-US" sz="3600" dirty="0">
              <a:solidFill>
                <a:prstClr val="black"/>
              </a:solidFill>
            </a:endParaRPr>
          </a:p>
        </p:txBody>
      </p:sp>
      <p:sp>
        <p:nvSpPr>
          <p:cNvPr id="2" name="Rectangle 1"/>
          <p:cNvSpPr/>
          <p:nvPr/>
        </p:nvSpPr>
        <p:spPr>
          <a:xfrm>
            <a:off x="5812465" y="6306067"/>
            <a:ext cx="30480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593520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7892"/>
            <a:ext cx="5029199" cy="660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762000"/>
            <a:ext cx="2209800" cy="646331"/>
          </a:xfrm>
          <a:prstGeom prst="rect">
            <a:avLst/>
          </a:prstGeom>
          <a:noFill/>
        </p:spPr>
        <p:txBody>
          <a:bodyPr wrap="square" rtlCol="0">
            <a:spAutoFit/>
          </a:bodyPr>
          <a:lstStyle/>
          <a:p>
            <a:r>
              <a:rPr lang="en-US" dirty="0" smtClean="0">
                <a:solidFill>
                  <a:prstClr val="black"/>
                </a:solidFill>
              </a:rPr>
              <a:t>Remember this map</a:t>
            </a:r>
            <a:endParaRPr lang="en-US" dirty="0">
              <a:solidFill>
                <a:prstClr val="black"/>
              </a:solidFill>
            </a:endParaRPr>
          </a:p>
        </p:txBody>
      </p:sp>
    </p:spTree>
    <p:extLst>
      <p:ext uri="{BB962C8B-B14F-4D97-AF65-F5344CB8AC3E}">
        <p14:creationId xmlns:p14="http://schemas.microsoft.com/office/powerpoint/2010/main" val="33487523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842" y="0"/>
            <a:ext cx="6846757" cy="505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657600"/>
            <a:ext cx="3856687" cy="291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148870" y="1759164"/>
            <a:ext cx="1028700" cy="4804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p:nvPr/>
        </p:nvCxnSpPr>
        <p:spPr>
          <a:xfrm>
            <a:off x="4177570" y="1759164"/>
            <a:ext cx="4708317" cy="1898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148870" y="2239642"/>
            <a:ext cx="1880330" cy="43367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67479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842" y="0"/>
            <a:ext cx="6846757" cy="505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29200" y="1676400"/>
            <a:ext cx="1028700" cy="4804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p:nvPr/>
        </p:nvCxnSpPr>
        <p:spPr>
          <a:xfrm>
            <a:off x="6057900" y="1676400"/>
            <a:ext cx="28575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029200" y="2156878"/>
            <a:ext cx="165457" cy="416772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1133707104"/>
              </p:ext>
            </p:extLst>
          </p:nvPr>
        </p:nvGraphicFramePr>
        <p:xfrm>
          <a:off x="5182252" y="3524739"/>
          <a:ext cx="3733148" cy="2799861"/>
        </p:xfrm>
        <a:graphic>
          <a:graphicData uri="http://schemas.openxmlformats.org/presentationml/2006/ole">
            <mc:AlternateContent xmlns:mc="http://schemas.openxmlformats.org/markup-compatibility/2006">
              <mc:Choice xmlns:v="urn:schemas-microsoft-com:vml" Requires="v">
                <p:oleObj spid="_x0000_s12293" name="Acrobat Document" r:id="rId4" imgW="8229600" imgH="6172200" progId="AcroExch.Document.7">
                  <p:embed/>
                </p:oleObj>
              </mc:Choice>
              <mc:Fallback>
                <p:oleObj name="Acrobat Document" r:id="rId4" imgW="8229600" imgH="6172200" progId="AcroExch.Document.7">
                  <p:embed/>
                  <p:pic>
                    <p:nvPicPr>
                      <p:cNvPr id="0" name=""/>
                      <p:cNvPicPr/>
                      <p:nvPr/>
                    </p:nvPicPr>
                    <p:blipFill>
                      <a:blip r:embed="rId5"/>
                      <a:stretch>
                        <a:fillRect/>
                      </a:stretch>
                    </p:blipFill>
                    <p:spPr>
                      <a:xfrm>
                        <a:off x="5182252" y="3524739"/>
                        <a:ext cx="3733148" cy="279986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39713188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099"/>
            <a:ext cx="5584968" cy="4188726"/>
          </a:xfrm>
          <a:prstGeom prst="rect">
            <a:avLst/>
          </a:prstGeom>
          <a:ln>
            <a:solidFill>
              <a:schemeClr val="tx1"/>
            </a:solidFill>
          </a:ln>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276" y="838200"/>
            <a:ext cx="4132886" cy="543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4188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tx1"/>
                </a:solidFill>
              </a:rPr>
              <a:t>Implication for Public Health Programs and  Policy</a:t>
            </a:r>
            <a:endParaRPr lang="en-US" sz="3600" dirty="0">
              <a:solidFill>
                <a:schemeClr val="tx1"/>
              </a:solidFill>
            </a:endParaRPr>
          </a:p>
        </p:txBody>
      </p:sp>
      <p:sp>
        <p:nvSpPr>
          <p:cNvPr id="3" name="Content Placeholder 2"/>
          <p:cNvSpPr>
            <a:spLocks noGrp="1"/>
          </p:cNvSpPr>
          <p:nvPr>
            <p:ph idx="1"/>
          </p:nvPr>
        </p:nvSpPr>
        <p:spPr>
          <a:xfrm>
            <a:off x="228600" y="1676400"/>
            <a:ext cx="8229600" cy="5029200"/>
          </a:xfrm>
        </p:spPr>
        <p:txBody>
          <a:bodyPr>
            <a:normAutofit fontScale="85000" lnSpcReduction="20000"/>
          </a:bodyPr>
          <a:lstStyle/>
          <a:p>
            <a:r>
              <a:rPr lang="en-US" dirty="0" smtClean="0"/>
              <a:t>Targeted approach to improve community health</a:t>
            </a:r>
          </a:p>
          <a:p>
            <a:endParaRPr lang="en-US" dirty="0"/>
          </a:p>
          <a:p>
            <a:r>
              <a:rPr lang="en-US" dirty="0" smtClean="0"/>
              <a:t>Incorporate </a:t>
            </a:r>
            <a:r>
              <a:rPr lang="en-US" dirty="0"/>
              <a:t>model within GRITS immunization system to increase testing of high risk children</a:t>
            </a:r>
          </a:p>
          <a:p>
            <a:pPr marL="0" indent="0">
              <a:buNone/>
            </a:pPr>
            <a:endParaRPr lang="en-US" dirty="0" smtClean="0"/>
          </a:p>
          <a:p>
            <a:r>
              <a:rPr lang="en-US" dirty="0" smtClean="0"/>
              <a:t>Target high risk neighborhoods</a:t>
            </a:r>
          </a:p>
          <a:p>
            <a:endParaRPr lang="en-US" dirty="0" smtClean="0"/>
          </a:p>
          <a:p>
            <a:r>
              <a:rPr lang="en-US" dirty="0" smtClean="0"/>
              <a:t>Potential exemption of lower risk Medicaid children from being tested by requesting CMS waiver</a:t>
            </a:r>
          </a:p>
          <a:p>
            <a:pPr lvl="1"/>
            <a:r>
              <a:rPr lang="en-US" dirty="0" smtClean="0"/>
              <a:t>Saves dollars</a:t>
            </a:r>
          </a:p>
          <a:p>
            <a:pPr lvl="1"/>
            <a:r>
              <a:rPr lang="en-US" dirty="0" smtClean="0"/>
              <a:t>Reroute portion of savings to target higher risk areas</a:t>
            </a:r>
          </a:p>
          <a:p>
            <a:pPr lvl="1"/>
            <a:endParaRPr lang="en-US" dirty="0" smtClean="0"/>
          </a:p>
          <a:p>
            <a:pPr marL="0" indent="0">
              <a:buNone/>
            </a:pPr>
            <a:endParaRPr lang="en-US" dirty="0" smtClean="0"/>
          </a:p>
          <a:p>
            <a:pPr lvl="1"/>
            <a:endParaRPr lang="en-US" dirty="0"/>
          </a:p>
        </p:txBody>
      </p:sp>
    </p:spTree>
    <p:extLst>
      <p:ext uri="{BB962C8B-B14F-4D97-AF65-F5344CB8AC3E}">
        <p14:creationId xmlns:p14="http://schemas.microsoft.com/office/powerpoint/2010/main" val="270442162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981200"/>
            <a:ext cx="7772400" cy="838200"/>
          </a:xfrm>
        </p:spPr>
        <p:txBody>
          <a:bodyPr anchor="t">
            <a:normAutofit fontScale="92500"/>
          </a:bodyPr>
          <a:lstStyle/>
          <a:p>
            <a:pPr algn="ctr"/>
            <a:r>
              <a:rPr lang="en-US" sz="4000" b="1" dirty="0">
                <a:solidFill>
                  <a:srgbClr val="CF242A"/>
                </a:solidFill>
              </a:rPr>
              <a:t>Lead and Healthy Homes Program</a:t>
            </a:r>
          </a:p>
          <a:p>
            <a:pPr algn="ctr"/>
            <a:endParaRPr lang="en-US" sz="2800" dirty="0" smtClean="0">
              <a:solidFill>
                <a:schemeClr val="tx1"/>
              </a:solidFill>
            </a:endParaRPr>
          </a:p>
        </p:txBody>
      </p:sp>
      <p:sp>
        <p:nvSpPr>
          <p:cNvPr id="5" name="TextBox 4"/>
          <p:cNvSpPr txBox="1"/>
          <p:nvPr/>
        </p:nvSpPr>
        <p:spPr>
          <a:xfrm>
            <a:off x="914400" y="2971800"/>
            <a:ext cx="7315200" cy="954107"/>
          </a:xfrm>
          <a:prstGeom prst="rect">
            <a:avLst/>
          </a:prstGeom>
          <a:noFill/>
        </p:spPr>
        <p:txBody>
          <a:bodyPr wrap="square" rtlCol="0">
            <a:spAutoFit/>
          </a:bodyPr>
          <a:lstStyle/>
          <a:p>
            <a:pPr algn="ctr"/>
            <a:r>
              <a:rPr lang="en-US" sz="2800" dirty="0">
                <a:solidFill>
                  <a:prstClr val="black"/>
                </a:solidFill>
              </a:rPr>
              <a:t>Dr. Chris Rustin, </a:t>
            </a:r>
            <a:r>
              <a:rPr lang="en-US" sz="2800" dirty="0" err="1">
                <a:solidFill>
                  <a:prstClr val="black"/>
                </a:solidFill>
              </a:rPr>
              <a:t>DrPH</a:t>
            </a:r>
            <a:r>
              <a:rPr lang="en-US" sz="2800" dirty="0">
                <a:solidFill>
                  <a:prstClr val="black"/>
                </a:solidFill>
              </a:rPr>
              <a:t>, M.S., REHS</a:t>
            </a:r>
          </a:p>
          <a:p>
            <a:pPr algn="ctr"/>
            <a:r>
              <a:rPr lang="en-US" sz="2800" dirty="0" smtClean="0">
                <a:solidFill>
                  <a:prstClr val="black"/>
                </a:solidFill>
              </a:rPr>
              <a:t>Environmental </a:t>
            </a:r>
            <a:r>
              <a:rPr lang="en-US" sz="2800" dirty="0">
                <a:solidFill>
                  <a:prstClr val="black"/>
                </a:solidFill>
              </a:rPr>
              <a:t>Health </a:t>
            </a:r>
            <a:r>
              <a:rPr lang="en-US" sz="2800" dirty="0" smtClean="0">
                <a:solidFill>
                  <a:prstClr val="black"/>
                </a:solidFill>
              </a:rPr>
              <a:t>Section Director, DPH</a:t>
            </a:r>
            <a:endParaRPr lang="en-US" sz="2800" dirty="0">
              <a:solidFill>
                <a:prstClr val="black"/>
              </a:solidFill>
            </a:endParaRPr>
          </a:p>
        </p:txBody>
      </p:sp>
    </p:spTree>
    <p:extLst>
      <p:ext uri="{BB962C8B-B14F-4D97-AF65-F5344CB8AC3E}">
        <p14:creationId xmlns:p14="http://schemas.microsoft.com/office/powerpoint/2010/main" val="893139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WIC and Lead Partnership</a:t>
            </a:r>
            <a:endParaRPr lang="en-US" dirty="0"/>
          </a:p>
        </p:txBody>
      </p:sp>
      <p:sp>
        <p:nvSpPr>
          <p:cNvPr id="5" name="Content Placeholder 4"/>
          <p:cNvSpPr>
            <a:spLocks noGrp="1"/>
          </p:cNvSpPr>
          <p:nvPr>
            <p:ph idx="1"/>
          </p:nvPr>
        </p:nvSpPr>
        <p:spPr/>
        <p:txBody>
          <a:bodyPr/>
          <a:lstStyle/>
          <a:p>
            <a:r>
              <a:rPr lang="en-US" dirty="0" smtClean="0"/>
              <a:t>Data sharing agreement (Fe deficiency Anemia)</a:t>
            </a:r>
          </a:p>
          <a:p>
            <a:pPr marL="0" indent="0">
              <a:buNone/>
            </a:pPr>
            <a:endParaRPr lang="en-US" dirty="0"/>
          </a:p>
          <a:p>
            <a:r>
              <a:rPr lang="en-US" dirty="0" smtClean="0"/>
              <a:t>Some WIC children are not tested for lead</a:t>
            </a:r>
          </a:p>
          <a:p>
            <a:endParaRPr lang="en-US" dirty="0" smtClean="0"/>
          </a:p>
          <a:p>
            <a:r>
              <a:rPr lang="en-US" dirty="0" smtClean="0"/>
              <a:t>Iron Supplements </a:t>
            </a:r>
            <a:endParaRPr lang="en-US" dirty="0"/>
          </a:p>
        </p:txBody>
      </p:sp>
    </p:spTree>
    <p:extLst>
      <p:ext uri="{BB962C8B-B14F-4D97-AF65-F5344CB8AC3E}">
        <p14:creationId xmlns:p14="http://schemas.microsoft.com/office/powerpoint/2010/main" val="301040779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Asthma and Healthy Homes</a:t>
            </a:r>
            <a:endParaRPr lang="en-US" dirty="0"/>
          </a:p>
        </p:txBody>
      </p:sp>
      <p:sp>
        <p:nvSpPr>
          <p:cNvPr id="4" name="Content Placeholder 3"/>
          <p:cNvSpPr>
            <a:spLocks noGrp="1"/>
          </p:cNvSpPr>
          <p:nvPr>
            <p:ph sz="quarter" idx="1"/>
          </p:nvPr>
        </p:nvSpPr>
        <p:spPr>
          <a:xfrm>
            <a:off x="457200" y="1600200"/>
            <a:ext cx="8153400" cy="4873752"/>
          </a:xfrm>
        </p:spPr>
        <p:txBody>
          <a:bodyPr/>
          <a:lstStyle/>
          <a:p>
            <a:r>
              <a:rPr lang="en-US" dirty="0" smtClean="0"/>
              <a:t>EH assistance with Asthma Strategic Plan</a:t>
            </a:r>
          </a:p>
          <a:p>
            <a:endParaRPr lang="en-US" dirty="0" smtClean="0"/>
          </a:p>
          <a:p>
            <a:r>
              <a:rPr lang="en-US" dirty="0" smtClean="0"/>
              <a:t>Participate in cross </a:t>
            </a:r>
            <a:r>
              <a:rPr lang="en-US" dirty="0"/>
              <a:t>d</a:t>
            </a:r>
            <a:r>
              <a:rPr lang="en-US" dirty="0" smtClean="0"/>
              <a:t>epartmental leadership meetings to focus on Asthma</a:t>
            </a:r>
          </a:p>
          <a:p>
            <a:pPr marL="0" indent="0">
              <a:buNone/>
            </a:pPr>
            <a:endParaRPr lang="en-US" dirty="0" smtClean="0"/>
          </a:p>
          <a:p>
            <a:r>
              <a:rPr lang="en-US" dirty="0" smtClean="0"/>
              <a:t>Local EH Staff will receive specific training to provide Asthma Management Training to clients in Pilot Districts</a:t>
            </a:r>
            <a:endParaRPr lang="en-US" dirty="0"/>
          </a:p>
        </p:txBody>
      </p:sp>
    </p:spTree>
    <p:extLst>
      <p:ext uri="{BB962C8B-B14F-4D97-AF65-F5344CB8AC3E}">
        <p14:creationId xmlns:p14="http://schemas.microsoft.com/office/powerpoint/2010/main" val="3626865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Metrics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AutoNum type="arabicPeriod"/>
            </a:pPr>
            <a:r>
              <a:rPr lang="en-US" dirty="0" smtClean="0"/>
              <a:t>Number of Lead/HH investigations at an EBL of &gt;=10ug/</a:t>
            </a:r>
            <a:r>
              <a:rPr lang="en-US" dirty="0" err="1" smtClean="0"/>
              <a:t>dL</a:t>
            </a:r>
            <a:endParaRPr lang="en-US" dirty="0" smtClean="0"/>
          </a:p>
          <a:p>
            <a:pPr marL="514350" indent="-514350">
              <a:buAutoNum type="arabicPeriod"/>
            </a:pPr>
            <a:endParaRPr lang="en-US" dirty="0"/>
          </a:p>
          <a:p>
            <a:pPr marL="514350" indent="-514350">
              <a:buAutoNum type="arabicPeriod"/>
            </a:pPr>
            <a:r>
              <a:rPr lang="en-US" dirty="0" smtClean="0"/>
              <a:t>Adherence to investigation timelines established by case management guidelines</a:t>
            </a:r>
          </a:p>
          <a:p>
            <a:pPr marL="514350" indent="-514350">
              <a:buAutoNum type="arabicPeriod"/>
            </a:pPr>
            <a:endParaRPr lang="en-US" dirty="0"/>
          </a:p>
          <a:p>
            <a:pPr marL="514350" indent="-514350">
              <a:buAutoNum type="arabicPeriod"/>
            </a:pPr>
            <a:r>
              <a:rPr lang="en-US" dirty="0" smtClean="0"/>
              <a:t>Number of investigations where lead hazards were identified and homes made lead safe </a:t>
            </a:r>
            <a:endParaRPr lang="en-US" dirty="0"/>
          </a:p>
        </p:txBody>
      </p:sp>
    </p:spTree>
    <p:extLst>
      <p:ext uri="{BB962C8B-B14F-4D97-AF65-F5344CB8AC3E}">
        <p14:creationId xmlns:p14="http://schemas.microsoft.com/office/powerpoint/2010/main" val="5786908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4470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514503"/>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600" y="228600"/>
            <a:ext cx="403860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2631558"/>
            <a:ext cx="492760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469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chemeClr val="tx1"/>
                </a:solidFill>
              </a:rPr>
              <a:t>Questions or Comments?</a:t>
            </a:r>
            <a:endParaRPr lang="en-US" sz="3600" b="1" dirty="0">
              <a:solidFill>
                <a:schemeClr val="tx1"/>
              </a:solidFill>
            </a:endParaRPr>
          </a:p>
        </p:txBody>
      </p:sp>
      <p:sp>
        <p:nvSpPr>
          <p:cNvPr id="3" name="Content Placeholder 2"/>
          <p:cNvSpPr>
            <a:spLocks noGrp="1"/>
          </p:cNvSpPr>
          <p:nvPr>
            <p:ph idx="1"/>
          </p:nvPr>
        </p:nvSpPr>
        <p:spPr/>
        <p:txBody>
          <a:bodyPr/>
          <a:lstStyle/>
          <a:p>
            <a:pPr marL="0" indent="0" algn="ctr">
              <a:buNone/>
            </a:pPr>
            <a:r>
              <a:rPr lang="en-US" dirty="0" smtClean="0"/>
              <a:t>Dr. Chris Rustin, </a:t>
            </a:r>
            <a:r>
              <a:rPr lang="en-US" dirty="0" err="1" smtClean="0"/>
              <a:t>DrPH</a:t>
            </a:r>
            <a:r>
              <a:rPr lang="en-US" dirty="0" smtClean="0"/>
              <a:t>, M.S., REHS</a:t>
            </a:r>
          </a:p>
          <a:p>
            <a:pPr marL="0" indent="0" algn="ctr">
              <a:buNone/>
            </a:pPr>
            <a:r>
              <a:rPr lang="en-US" dirty="0" smtClean="0"/>
              <a:t>Director, Environmental Health Section</a:t>
            </a:r>
          </a:p>
          <a:p>
            <a:pPr marL="0" indent="0" algn="ctr">
              <a:buNone/>
            </a:pPr>
            <a:r>
              <a:rPr lang="en-US" sz="2800" dirty="0" smtClean="0"/>
              <a:t>Georgia Department of Public Health</a:t>
            </a:r>
          </a:p>
          <a:p>
            <a:pPr marL="0" indent="0" algn="ctr">
              <a:buNone/>
            </a:pPr>
            <a:r>
              <a:rPr lang="en-US" sz="2800" dirty="0" smtClean="0"/>
              <a:t>Division of Health Protection</a:t>
            </a:r>
          </a:p>
          <a:p>
            <a:pPr marL="0" indent="0" algn="ctr">
              <a:buNone/>
            </a:pPr>
            <a:endParaRPr lang="en-US" dirty="0"/>
          </a:p>
          <a:p>
            <a:pPr marL="0" indent="0" algn="ctr">
              <a:buNone/>
            </a:pPr>
            <a:r>
              <a:rPr lang="en-US" dirty="0" smtClean="0">
                <a:hlinkClick r:id="rId2"/>
              </a:rPr>
              <a:t>Chris.Rustin@dph.ga.gov</a:t>
            </a:r>
            <a:endParaRPr lang="en-US" dirty="0" smtClean="0"/>
          </a:p>
          <a:p>
            <a:pPr marL="0" indent="0" algn="ctr">
              <a:buNone/>
            </a:pPr>
            <a:endParaRPr lang="en-US" dirty="0" smtClean="0"/>
          </a:p>
          <a:p>
            <a:pPr marL="0" indent="0" algn="ctr">
              <a:buNone/>
            </a:pPr>
            <a:endParaRPr lang="en-US" dirty="0"/>
          </a:p>
        </p:txBody>
      </p:sp>
    </p:spTree>
    <p:extLst>
      <p:ext uri="{BB962C8B-B14F-4D97-AF65-F5344CB8AC3E}">
        <p14:creationId xmlns:p14="http://schemas.microsoft.com/office/powerpoint/2010/main" val="374410921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981200"/>
            <a:ext cx="7772400" cy="838200"/>
          </a:xfrm>
        </p:spPr>
        <p:txBody>
          <a:bodyPr anchor="t">
            <a:normAutofit/>
          </a:bodyPr>
          <a:lstStyle/>
          <a:p>
            <a:pPr algn="ctr"/>
            <a:r>
              <a:rPr lang="en-US" sz="4000" b="1" dirty="0" smtClean="0">
                <a:solidFill>
                  <a:srgbClr val="CF242A"/>
                </a:solidFill>
              </a:rPr>
              <a:t>FY 2016 Budget Update</a:t>
            </a:r>
          </a:p>
          <a:p>
            <a:pPr algn="ctr"/>
            <a:endParaRPr lang="en-US" sz="2800" dirty="0" smtClean="0">
              <a:solidFill>
                <a:schemeClr val="tx1"/>
              </a:solidFill>
            </a:endParaRPr>
          </a:p>
        </p:txBody>
      </p:sp>
      <p:sp>
        <p:nvSpPr>
          <p:cNvPr id="5" name="TextBox 4"/>
          <p:cNvSpPr txBox="1"/>
          <p:nvPr/>
        </p:nvSpPr>
        <p:spPr>
          <a:xfrm>
            <a:off x="1828800" y="2971800"/>
            <a:ext cx="5334000" cy="954107"/>
          </a:xfrm>
          <a:prstGeom prst="rect">
            <a:avLst/>
          </a:prstGeom>
          <a:noFill/>
        </p:spPr>
        <p:txBody>
          <a:bodyPr wrap="square" rtlCol="0">
            <a:spAutoFit/>
          </a:bodyPr>
          <a:lstStyle/>
          <a:p>
            <a:pPr algn="ctr"/>
            <a:r>
              <a:rPr lang="en-US" sz="2800" dirty="0" smtClean="0">
                <a:solidFill>
                  <a:prstClr val="black"/>
                </a:solidFill>
              </a:rPr>
              <a:t>Kate Pfirman, CPA </a:t>
            </a:r>
          </a:p>
          <a:p>
            <a:pPr algn="ctr"/>
            <a:r>
              <a:rPr lang="en-US" sz="2800" dirty="0" smtClean="0">
                <a:solidFill>
                  <a:prstClr val="black"/>
                </a:solidFill>
              </a:rPr>
              <a:t>Chief Financial Officer, DPH</a:t>
            </a:r>
            <a:endParaRPr lang="en-US" sz="2800" dirty="0">
              <a:solidFill>
                <a:prstClr val="black"/>
              </a:solidFill>
            </a:endParaRPr>
          </a:p>
        </p:txBody>
      </p:sp>
    </p:spTree>
    <p:extLst>
      <p:ext uri="{BB962C8B-B14F-4D97-AF65-F5344CB8AC3E}">
        <p14:creationId xmlns:p14="http://schemas.microsoft.com/office/powerpoint/2010/main" val="893139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04" y="112815"/>
            <a:ext cx="8839200" cy="990600"/>
          </a:xfrm>
        </p:spPr>
        <p:txBody>
          <a:bodyPr>
            <a:normAutofit/>
          </a:bodyPr>
          <a:lstStyle/>
          <a:p>
            <a:r>
              <a:rPr lang="en-US" dirty="0" smtClean="0"/>
              <a:t>AFY15 Changes by Governor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757433217"/>
              </p:ext>
            </p:extLst>
          </p:nvPr>
        </p:nvGraphicFramePr>
        <p:xfrm>
          <a:off x="457201" y="1142998"/>
          <a:ext cx="8229600" cy="5110971"/>
        </p:xfrm>
        <a:graphic>
          <a:graphicData uri="http://schemas.openxmlformats.org/drawingml/2006/table">
            <a:tbl>
              <a:tblPr/>
              <a:tblGrid>
                <a:gridCol w="76199"/>
                <a:gridCol w="1453115"/>
                <a:gridCol w="5507964"/>
                <a:gridCol w="1192322"/>
              </a:tblGrid>
              <a:tr h="750718">
                <a:tc gridSpan="3">
                  <a:txBody>
                    <a:bodyPr/>
                    <a:lstStyle/>
                    <a:p>
                      <a:pPr algn="l" fontAlgn="b"/>
                      <a:r>
                        <a:rPr lang="en-US" sz="2400" b="1" i="1" u="none" strike="noStrike" dirty="0">
                          <a:solidFill>
                            <a:srgbClr val="000000"/>
                          </a:solidFill>
                          <a:effectLst/>
                          <a:latin typeface="Calibri"/>
                        </a:rPr>
                        <a:t>Adolescent &amp; Adult Health Promotion - </a:t>
                      </a:r>
                      <a:r>
                        <a:rPr lang="en-US" sz="2400" b="1" i="1" u="none" strike="noStrike" dirty="0" smtClean="0">
                          <a:solidFill>
                            <a:srgbClr val="000000"/>
                          </a:solidFill>
                          <a:effectLst/>
                          <a:latin typeface="Calibri"/>
                        </a:rPr>
                        <a:t>$651,897</a:t>
                      </a:r>
                      <a:endParaRPr lang="en-US" sz="2400" b="1" i="1" u="none" strike="noStrike" dirty="0">
                        <a:solidFill>
                          <a:srgbClr val="000000"/>
                        </a:solidFill>
                        <a:effectLst/>
                        <a:latin typeface="Calibri"/>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smtClean="0">
                        <a:solidFill>
                          <a:srgbClr val="000000"/>
                        </a:solidFill>
                        <a:effectLst/>
                        <a:latin typeface="Calibri"/>
                      </a:endParaRPr>
                    </a:p>
                    <a:p>
                      <a:pPr algn="l" fontAlgn="b"/>
                      <a:endParaRPr lang="en-US" sz="1800" b="0" i="0" u="none" strike="noStrike" dirty="0" smtClean="0">
                        <a:solidFill>
                          <a:srgbClr val="000000"/>
                        </a:solidFill>
                        <a:effectLst/>
                        <a:latin typeface="Calibri"/>
                      </a:endParaRPr>
                    </a:p>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r>
              <a:tr h="469924">
                <a:tc>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gridSpan="2">
                  <a:txBody>
                    <a:bodyPr/>
                    <a:lstStyle/>
                    <a:p>
                      <a:pPr algn="l" fontAlgn="b"/>
                      <a:r>
                        <a:rPr lang="en-US" sz="2400" b="0" i="0" u="none" strike="noStrike" dirty="0" smtClean="0">
                          <a:solidFill>
                            <a:srgbClr val="000000"/>
                          </a:solidFill>
                          <a:effectLst/>
                          <a:latin typeface="Calibri"/>
                        </a:rPr>
                        <a:t>Replace</a:t>
                      </a:r>
                      <a:r>
                        <a:rPr lang="en-US" sz="2400" b="0" i="0" u="none" strike="noStrike" baseline="0" dirty="0" smtClean="0">
                          <a:solidFill>
                            <a:srgbClr val="000000"/>
                          </a:solidFill>
                          <a:effectLst/>
                          <a:latin typeface="Calibri"/>
                        </a:rPr>
                        <a:t> federal funds.</a:t>
                      </a:r>
                      <a:endParaRPr lang="en-US" sz="2400" b="0" i="0" u="none" strike="noStrike" dirty="0">
                        <a:solidFill>
                          <a:srgbClr val="000000"/>
                        </a:solidFill>
                        <a:effectLst/>
                        <a:latin typeface="Calibri"/>
                      </a:endParaRPr>
                    </a:p>
                  </a:txBody>
                  <a:tcPr marL="9525" marR="9525" marT="9525" marB="0" anchor="ctr">
                    <a:lnL>
                      <a:noFill/>
                    </a:lnL>
                    <a:lnR>
                      <a:noFill/>
                    </a:lnR>
                    <a:lnT>
                      <a:noFill/>
                    </a:lnT>
                    <a:lnB>
                      <a:noFill/>
                    </a:lnB>
                  </a:tcPr>
                </a:tc>
                <a:tc hMerge="1">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a:txBody>
                    <a:bodyPr/>
                    <a:lstStyle/>
                    <a:p>
                      <a:pPr algn="r" fontAlgn="b"/>
                      <a:r>
                        <a:rPr lang="en-US" sz="2400" b="0" i="0" u="none" strike="noStrike" dirty="0" smtClean="0">
                          <a:solidFill>
                            <a:srgbClr val="000000"/>
                          </a:solidFill>
                          <a:effectLst/>
                          <a:latin typeface="Calibri"/>
                        </a:rPr>
                        <a:t>$651,897 </a:t>
                      </a:r>
                      <a:endParaRPr lang="en-US" sz="2400" b="0" i="0" u="none" strike="noStrike" dirty="0">
                        <a:solidFill>
                          <a:srgbClr val="000000"/>
                        </a:solidFill>
                        <a:effectLst/>
                        <a:latin typeface="Calibri"/>
                      </a:endParaRPr>
                    </a:p>
                  </a:txBody>
                  <a:tcPr marL="9525" marR="9525" marT="9525" marB="0" anchor="ctr">
                    <a:lnL>
                      <a:noFill/>
                    </a:lnL>
                    <a:lnR>
                      <a:noFill/>
                    </a:lnR>
                    <a:lnT>
                      <a:noFill/>
                    </a:lnT>
                    <a:lnB>
                      <a:noFill/>
                    </a:lnB>
                  </a:tcPr>
                </a:tc>
              </a:tr>
              <a:tr h="1575305">
                <a:tc gridSpan="4">
                  <a:txBody>
                    <a:bodyPr/>
                    <a:lstStyle/>
                    <a:p>
                      <a:pPr algn="l" fontAlgn="b"/>
                      <a:r>
                        <a:rPr lang="en-US" sz="2800" b="0" i="0" u="none" strike="noStrike" dirty="0" smtClean="0">
                          <a:solidFill>
                            <a:srgbClr val="000000"/>
                          </a:solidFill>
                          <a:effectLst/>
                          <a:latin typeface="Calibri"/>
                        </a:rPr>
                        <a:t>The above</a:t>
                      </a:r>
                      <a:r>
                        <a:rPr lang="en-US" sz="2800" b="0" i="0" u="none" strike="noStrike" baseline="0" dirty="0" smtClean="0">
                          <a:solidFill>
                            <a:srgbClr val="000000"/>
                          </a:solidFill>
                          <a:effectLst/>
                          <a:latin typeface="Calibri"/>
                        </a:rPr>
                        <a:t> funds are for our Women’s Health program. The amended budget has been signed by the Governor.    </a:t>
                      </a:r>
                      <a:endParaRPr lang="en-US" sz="2800" b="0" i="0" u="none" strike="noStrike" dirty="0">
                        <a:solidFill>
                          <a:srgbClr val="000000"/>
                        </a:solidFill>
                        <a:effectLst/>
                        <a:latin typeface="Calibri"/>
                      </a:endParaRPr>
                    </a:p>
                    <a:p>
                      <a:pPr algn="r" fontAlgn="b"/>
                      <a:r>
                        <a:rPr lang="en-US" sz="1800" b="0" i="0" u="none" strike="noStrike" dirty="0" smtClean="0">
                          <a:solidFill>
                            <a:srgbClr val="000000"/>
                          </a:solidFill>
                          <a:effectLst/>
                          <a:latin typeface="Calibri"/>
                        </a:rPr>
                        <a:t> </a:t>
                      </a:r>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hMerge="1">
                  <a:txBody>
                    <a:bodyPr/>
                    <a:lstStyle/>
                    <a:p>
                      <a:endParaRPr lang="en-US"/>
                    </a:p>
                  </a:txBody>
                  <a:tcPr/>
                </a:tc>
                <a:tc hMerge="1">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hMerge="1">
                  <a:txBody>
                    <a:bodyPr/>
                    <a:lstStyle/>
                    <a:p>
                      <a:pPr algn="r"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297618">
                <a:tc gridSpan="2">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297618">
                <a:tc gridSpan="3">
                  <a:txBody>
                    <a:bodyPr/>
                    <a:lstStyle/>
                    <a:p>
                      <a:pPr algn="l" fontAlgn="b"/>
                      <a:endParaRPr lang="en-US" sz="1800" b="1" i="1" u="none" strike="noStrike" dirty="0">
                        <a:solidFill>
                          <a:srgbClr val="000000"/>
                        </a:solidFill>
                        <a:effectLst/>
                        <a:latin typeface="Calibri"/>
                      </a:endParaRP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469924">
                <a:tc gridSpan="2">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a:txBody>
                    <a:bodyPr/>
                    <a:lstStyle/>
                    <a:p>
                      <a:pPr algn="r"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870479">
                <a:tc gridSpan="2">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a:txBody>
                    <a:bodyPr/>
                    <a:lstStyle/>
                    <a:p>
                      <a:pPr algn="r" fontAlgn="b"/>
                      <a:r>
                        <a:rPr lang="en-US" sz="1800" b="0" i="0" u="none" strike="noStrike" dirty="0" smtClean="0">
                          <a:solidFill>
                            <a:srgbClr val="000000"/>
                          </a:solidFill>
                          <a:effectLst/>
                          <a:latin typeface="Calibri"/>
                        </a:rPr>
                        <a:t> </a:t>
                      </a:r>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297618">
                <a:tc gridSpan="2">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32105549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990600"/>
          </a:xfrm>
        </p:spPr>
        <p:txBody>
          <a:bodyPr>
            <a:normAutofit/>
          </a:bodyPr>
          <a:lstStyle/>
          <a:p>
            <a:r>
              <a:rPr lang="en-US" dirty="0" smtClean="0"/>
              <a:t>FY2016</a:t>
            </a:r>
            <a:endParaRPr lang="en-US" dirty="0"/>
          </a:p>
        </p:txBody>
      </p:sp>
      <p:sp>
        <p:nvSpPr>
          <p:cNvPr id="4" name="TextBox 3"/>
          <p:cNvSpPr txBox="1"/>
          <p:nvPr/>
        </p:nvSpPr>
        <p:spPr>
          <a:xfrm>
            <a:off x="2964988" y="6391870"/>
            <a:ext cx="2874505" cy="307777"/>
          </a:xfrm>
          <a:prstGeom prst="rect">
            <a:avLst/>
          </a:prstGeom>
          <a:noFill/>
        </p:spPr>
        <p:txBody>
          <a:bodyPr wrap="none" rtlCol="0">
            <a:spAutoFit/>
          </a:bodyPr>
          <a:lstStyle/>
          <a:p>
            <a:r>
              <a:rPr lang="en-US" sz="1400" b="1" i="1" dirty="0">
                <a:solidFill>
                  <a:prstClr val="black"/>
                </a:solidFill>
              </a:rPr>
              <a:t>Attached agencies not included</a:t>
            </a:r>
          </a:p>
        </p:txBody>
      </p:sp>
      <p:sp>
        <p:nvSpPr>
          <p:cNvPr id="5" name="TextBox 4"/>
          <p:cNvSpPr txBox="1"/>
          <p:nvPr/>
        </p:nvSpPr>
        <p:spPr>
          <a:xfrm>
            <a:off x="2563544" y="807493"/>
            <a:ext cx="4328978" cy="461665"/>
          </a:xfrm>
          <a:prstGeom prst="rect">
            <a:avLst/>
          </a:prstGeom>
          <a:noFill/>
        </p:spPr>
        <p:txBody>
          <a:bodyPr wrap="square" rtlCol="0">
            <a:spAutoFit/>
          </a:bodyPr>
          <a:lstStyle/>
          <a:p>
            <a:r>
              <a:rPr lang="en-US" sz="2400" b="1" dirty="0">
                <a:solidFill>
                  <a:prstClr val="black"/>
                </a:solidFill>
              </a:rPr>
              <a:t>Total Budget: $</a:t>
            </a:r>
            <a:r>
              <a:rPr lang="en-US" sz="2400" b="1" dirty="0" smtClean="0">
                <a:solidFill>
                  <a:prstClr val="black"/>
                </a:solidFill>
              </a:rPr>
              <a:t>635,124,619</a:t>
            </a:r>
            <a:endParaRPr lang="en-US" sz="2400" b="1" dirty="0">
              <a:solidFill>
                <a:prstClr val="black"/>
              </a:solidFill>
            </a:endParaRPr>
          </a:p>
        </p:txBody>
      </p:sp>
      <p:graphicFrame>
        <p:nvGraphicFramePr>
          <p:cNvPr id="9" name="Chart 8"/>
          <p:cNvGraphicFramePr>
            <a:graphicFrameLocks/>
          </p:cNvGraphicFramePr>
          <p:nvPr>
            <p:extLst>
              <p:ext uri="{D42A27DB-BD31-4B8C-83A1-F6EECF244321}">
                <p14:modId xmlns:p14="http://schemas.microsoft.com/office/powerpoint/2010/main" val="728426283"/>
              </p:ext>
            </p:extLst>
          </p:nvPr>
        </p:nvGraphicFramePr>
        <p:xfrm>
          <a:off x="1146633" y="1390738"/>
          <a:ext cx="7162800" cy="51793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86214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04" y="112815"/>
            <a:ext cx="8839200" cy="990600"/>
          </a:xfrm>
        </p:spPr>
        <p:txBody>
          <a:bodyPr>
            <a:normAutofit/>
          </a:bodyPr>
          <a:lstStyle/>
          <a:p>
            <a:r>
              <a:rPr lang="en-US" dirty="0" smtClean="0"/>
              <a:t>FY2016 Changes by Program</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53221176"/>
              </p:ext>
            </p:extLst>
          </p:nvPr>
        </p:nvGraphicFramePr>
        <p:xfrm>
          <a:off x="685800" y="1142998"/>
          <a:ext cx="8001001" cy="5027114"/>
        </p:xfrm>
        <a:graphic>
          <a:graphicData uri="http://schemas.openxmlformats.org/drawingml/2006/table">
            <a:tbl>
              <a:tblPr/>
              <a:tblGrid>
                <a:gridCol w="1300715"/>
                <a:gridCol w="5507964"/>
                <a:gridCol w="1192322"/>
              </a:tblGrid>
              <a:tr h="330034">
                <a:tc gridSpan="2">
                  <a:txBody>
                    <a:bodyPr/>
                    <a:lstStyle/>
                    <a:p>
                      <a:pPr algn="l" fontAlgn="b"/>
                      <a:r>
                        <a:rPr lang="en-US" sz="1800" b="1" i="1" u="none" strike="noStrike" dirty="0">
                          <a:solidFill>
                            <a:srgbClr val="000000"/>
                          </a:solidFill>
                          <a:effectLst/>
                          <a:latin typeface="Calibri"/>
                        </a:rPr>
                        <a:t>Adolescent &amp; Adult Health Promotion - $75,000</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r>
              <a:tr h="521107">
                <a:tc>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a:txBody>
                    <a:bodyPr/>
                    <a:lstStyle/>
                    <a:p>
                      <a:pPr algn="l" fontAlgn="b"/>
                      <a:r>
                        <a:rPr lang="en-US" sz="1800" b="0" i="0" u="none" strike="noStrike" dirty="0">
                          <a:solidFill>
                            <a:srgbClr val="000000"/>
                          </a:solidFill>
                          <a:effectLst/>
                          <a:latin typeface="Calibri"/>
                        </a:rPr>
                        <a:t>Provide matching funds for the Georgiacancerinfo.org website.</a:t>
                      </a:r>
                    </a:p>
                  </a:txBody>
                  <a:tcPr marL="9525" marR="9525" marT="9525" marB="0" anchor="ctr">
                    <a:lnL>
                      <a:noFill/>
                    </a:lnL>
                    <a:lnR>
                      <a:noFill/>
                    </a:lnR>
                    <a:lnT>
                      <a:noFill/>
                    </a:lnT>
                    <a:lnB>
                      <a:noFill/>
                    </a:lnB>
                  </a:tcPr>
                </a:tc>
                <a:tc>
                  <a:txBody>
                    <a:bodyPr/>
                    <a:lstStyle/>
                    <a:p>
                      <a:pPr algn="r" fontAlgn="b"/>
                      <a:r>
                        <a:rPr lang="en-US" sz="1800" b="0" i="0" u="none" strike="noStrike" dirty="0">
                          <a:solidFill>
                            <a:srgbClr val="000000"/>
                          </a:solidFill>
                          <a:effectLst/>
                          <a:latin typeface="Calibri"/>
                        </a:rPr>
                        <a:t>$75,000 </a:t>
                      </a:r>
                    </a:p>
                  </a:txBody>
                  <a:tcPr marL="9525" marR="9525" marT="9525" marB="0" anchor="ctr">
                    <a:lnL>
                      <a:noFill/>
                    </a:lnL>
                    <a:lnR>
                      <a:noFill/>
                    </a:lnR>
                    <a:lnT>
                      <a:noFill/>
                    </a:lnT>
                    <a:lnB>
                      <a:noFill/>
                    </a:lnB>
                  </a:tcPr>
                </a:tc>
              </a:tr>
              <a:tr h="330034">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330034">
                <a:tc gridSpan="2">
                  <a:txBody>
                    <a:bodyPr/>
                    <a:lstStyle/>
                    <a:p>
                      <a:pPr algn="l" fontAlgn="b"/>
                      <a:r>
                        <a:rPr lang="en-US" sz="1800" b="1" i="1" u="none" strike="noStrike" dirty="0">
                          <a:solidFill>
                            <a:srgbClr val="000000"/>
                          </a:solidFill>
                          <a:effectLst/>
                          <a:latin typeface="Calibri"/>
                        </a:rPr>
                        <a:t>Emergency Preparedness - $2,834,053</a:t>
                      </a:r>
                    </a:p>
                  </a:txBody>
                  <a:tcPr marL="9525" marR="9525" marT="952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965290">
                <a:tc>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a:txBody>
                    <a:bodyPr/>
                    <a:lstStyle/>
                    <a:p>
                      <a:pPr algn="l" fontAlgn="b"/>
                      <a:r>
                        <a:rPr lang="en-US" sz="1800" b="0" i="0" u="none" strike="noStrike" dirty="0">
                          <a:solidFill>
                            <a:srgbClr val="000000"/>
                          </a:solidFill>
                          <a:effectLst/>
                          <a:latin typeface="Calibri"/>
                        </a:rPr>
                        <a:t>Increase funds to reflect the movement of statutory responsibilities from the GA Trauma Commission (SB 60, 2007 Session)</a:t>
                      </a:r>
                    </a:p>
                  </a:txBody>
                  <a:tcPr marL="9525" marR="9525" marT="9525" marB="0" anchor="ctr">
                    <a:lnL>
                      <a:noFill/>
                    </a:lnL>
                    <a:lnR>
                      <a:noFill/>
                    </a:lnR>
                    <a:lnT>
                      <a:noFill/>
                    </a:lnT>
                    <a:lnB>
                      <a:noFill/>
                    </a:lnB>
                  </a:tcPr>
                </a:tc>
                <a:tc>
                  <a:txBody>
                    <a:bodyPr/>
                    <a:lstStyle/>
                    <a:p>
                      <a:pPr algn="r" fontAlgn="b"/>
                      <a:r>
                        <a:rPr lang="en-US" sz="1800" b="0" i="0" u="none" strike="noStrike" dirty="0">
                          <a:solidFill>
                            <a:srgbClr val="000000"/>
                          </a:solidFill>
                          <a:effectLst/>
                          <a:latin typeface="Calibri"/>
                        </a:rPr>
                        <a:t>$2,834,053 </a:t>
                      </a:r>
                    </a:p>
                  </a:txBody>
                  <a:tcPr marL="9525" marR="9525" marT="9525" marB="0" anchor="ctr">
                    <a:lnL>
                      <a:noFill/>
                    </a:lnL>
                    <a:lnR>
                      <a:noFill/>
                    </a:lnR>
                    <a:lnT>
                      <a:noFill/>
                    </a:lnT>
                    <a:lnB>
                      <a:noFill/>
                    </a:lnB>
                  </a:tcPr>
                </a:tc>
              </a:tr>
              <a:tr h="330034">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330034">
                <a:tc gridSpan="2">
                  <a:txBody>
                    <a:bodyPr/>
                    <a:lstStyle/>
                    <a:p>
                      <a:pPr algn="l" fontAlgn="b"/>
                      <a:r>
                        <a:rPr lang="en-US" sz="1800" b="1" i="1" u="none" strike="noStrike" dirty="0">
                          <a:solidFill>
                            <a:srgbClr val="000000"/>
                          </a:solidFill>
                          <a:effectLst/>
                          <a:latin typeface="Calibri"/>
                        </a:rPr>
                        <a:t>Infant &amp; Child Essential Health Treatment Services - $3,584,575</a:t>
                      </a:r>
                    </a:p>
                  </a:txBody>
                  <a:tcPr marL="9525" marR="9525" marT="9525" marB="0" anchor="ctr">
                    <a:lnL>
                      <a:noFill/>
                    </a:lnL>
                    <a:lnR>
                      <a:noFill/>
                    </a:lnR>
                    <a:lnT>
                      <a:noFill/>
                    </a:lnT>
                    <a:lnB>
                      <a:noFill/>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a:endParaRPr>
                    </a:p>
                  </a:txBody>
                  <a:tcPr marL="9525" marR="9525" marT="9525" marB="0" anchor="ctr">
                    <a:lnL>
                      <a:noFill/>
                    </a:lnL>
                    <a:lnR>
                      <a:noFill/>
                    </a:lnR>
                    <a:lnT>
                      <a:noFill/>
                    </a:lnT>
                    <a:lnB>
                      <a:noFill/>
                    </a:lnB>
                  </a:tcPr>
                </a:tc>
              </a:tr>
              <a:tr h="521107">
                <a:tc>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a:txBody>
                    <a:bodyPr/>
                    <a:lstStyle/>
                    <a:p>
                      <a:pPr algn="l" fontAlgn="b"/>
                      <a:r>
                        <a:rPr lang="en-US" sz="1800" b="0" i="0" u="none" strike="noStrike" dirty="0">
                          <a:solidFill>
                            <a:srgbClr val="000000"/>
                          </a:solidFill>
                          <a:effectLst/>
                          <a:latin typeface="Calibri"/>
                        </a:rPr>
                        <a:t>Increase funds for the Georgia Comprehensive Sickle Cell Center.</a:t>
                      </a:r>
                    </a:p>
                  </a:txBody>
                  <a:tcPr marL="9525" marR="9525" marT="9525" marB="0" anchor="ctr">
                    <a:lnL>
                      <a:noFill/>
                    </a:lnL>
                    <a:lnR>
                      <a:noFill/>
                    </a:lnR>
                    <a:lnT>
                      <a:noFill/>
                    </a:lnT>
                    <a:lnB>
                      <a:noFill/>
                    </a:lnB>
                  </a:tcPr>
                </a:tc>
                <a:tc>
                  <a:txBody>
                    <a:bodyPr/>
                    <a:lstStyle/>
                    <a:p>
                      <a:pPr algn="r" fontAlgn="b"/>
                      <a:r>
                        <a:rPr lang="en-US" sz="1800" b="0" i="0" u="none" strike="noStrike" dirty="0">
                          <a:solidFill>
                            <a:srgbClr val="000000"/>
                          </a:solidFill>
                          <a:effectLst/>
                          <a:latin typeface="Calibri"/>
                        </a:rPr>
                        <a:t>$50,000 </a:t>
                      </a:r>
                    </a:p>
                  </a:txBody>
                  <a:tcPr marL="9525" marR="9525" marT="9525" marB="0" anchor="ctr">
                    <a:lnL>
                      <a:noFill/>
                    </a:lnL>
                    <a:lnR>
                      <a:noFill/>
                    </a:lnR>
                    <a:lnT>
                      <a:noFill/>
                    </a:lnT>
                    <a:lnB>
                      <a:noFill/>
                    </a:lnB>
                  </a:tcPr>
                </a:tc>
              </a:tr>
              <a:tr h="965290">
                <a:tc>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a:txBody>
                    <a:bodyPr/>
                    <a:lstStyle/>
                    <a:p>
                      <a:pPr algn="l" fontAlgn="b"/>
                      <a:r>
                        <a:rPr lang="en-US" sz="1800" b="0" i="0" u="none" strike="noStrike" dirty="0">
                          <a:solidFill>
                            <a:srgbClr val="000000"/>
                          </a:solidFill>
                          <a:effectLst/>
                          <a:latin typeface="Calibri"/>
                        </a:rPr>
                        <a:t>**Utilize other funds to provide therapies for children with congenital disorders pursuant to O.C.G.A. 31-12-9 (Newborn Screening)</a:t>
                      </a:r>
                    </a:p>
                  </a:txBody>
                  <a:tcPr marL="9525" marR="9525" marT="9525" marB="0" anchor="ctr">
                    <a:lnL>
                      <a:noFill/>
                    </a:lnL>
                    <a:lnR>
                      <a:noFill/>
                    </a:lnR>
                    <a:lnT>
                      <a:noFill/>
                    </a:lnT>
                    <a:lnB>
                      <a:noFill/>
                    </a:lnB>
                  </a:tcPr>
                </a:tc>
                <a:tc>
                  <a:txBody>
                    <a:bodyPr/>
                    <a:lstStyle/>
                    <a:p>
                      <a:pPr algn="r" fontAlgn="b"/>
                      <a:r>
                        <a:rPr lang="en-US" sz="1800" b="0" i="0" u="none" strike="noStrike" dirty="0">
                          <a:solidFill>
                            <a:srgbClr val="000000"/>
                          </a:solidFill>
                          <a:effectLst/>
                          <a:latin typeface="Calibri"/>
                        </a:rPr>
                        <a:t>$3,534,575 </a:t>
                      </a:r>
                    </a:p>
                  </a:txBody>
                  <a:tcPr marL="9525" marR="9525" marT="9525" marB="0" anchor="ctr">
                    <a:lnL>
                      <a:noFill/>
                    </a:lnL>
                    <a:lnR>
                      <a:noFill/>
                    </a:lnR>
                    <a:lnT>
                      <a:noFill/>
                    </a:lnT>
                    <a:lnB>
                      <a:noFill/>
                    </a:lnB>
                  </a:tcPr>
                </a:tc>
              </a:tr>
              <a:tr h="330034">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1637212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04" y="112815"/>
            <a:ext cx="8839200" cy="990600"/>
          </a:xfrm>
        </p:spPr>
        <p:txBody>
          <a:bodyPr>
            <a:normAutofit/>
          </a:bodyPr>
          <a:lstStyle/>
          <a:p>
            <a:r>
              <a:rPr lang="en-US" dirty="0" smtClean="0"/>
              <a:t>FY2016 Changes by Program</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40414288"/>
              </p:ext>
            </p:extLst>
          </p:nvPr>
        </p:nvGraphicFramePr>
        <p:xfrm>
          <a:off x="558800" y="1066800"/>
          <a:ext cx="8280401" cy="5156835"/>
        </p:xfrm>
        <a:graphic>
          <a:graphicData uri="http://schemas.openxmlformats.org/drawingml/2006/table">
            <a:tbl>
              <a:tblPr/>
              <a:tblGrid>
                <a:gridCol w="1346137"/>
                <a:gridCol w="5700305"/>
                <a:gridCol w="1233959"/>
              </a:tblGrid>
              <a:tr h="381000">
                <a:tc gridSpan="2">
                  <a:txBody>
                    <a:bodyPr/>
                    <a:lstStyle/>
                    <a:p>
                      <a:pPr algn="l" fontAlgn="b"/>
                      <a:r>
                        <a:rPr lang="en-US" sz="1800" b="1" i="1" u="none" strike="noStrike" dirty="0">
                          <a:solidFill>
                            <a:srgbClr val="000000"/>
                          </a:solidFill>
                          <a:effectLst/>
                          <a:latin typeface="Calibri"/>
                        </a:rPr>
                        <a:t>PH Formula Grants to Counties - $1,521,306</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r>
              <a:tr h="533400">
                <a:tc>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a:txBody>
                    <a:bodyPr/>
                    <a:lstStyle/>
                    <a:p>
                      <a:pPr algn="l" fontAlgn="b"/>
                      <a:r>
                        <a:rPr lang="en-US" sz="1800" b="0" i="0" u="none" strike="noStrike" dirty="0">
                          <a:solidFill>
                            <a:srgbClr val="000000"/>
                          </a:solidFill>
                          <a:effectLst/>
                          <a:latin typeface="Calibri"/>
                        </a:rPr>
                        <a:t>Fifth-year phase-in for the general grant-in-aid formula to hold harmless all counties</a:t>
                      </a:r>
                    </a:p>
                  </a:txBody>
                  <a:tcPr marL="9525" marR="9525" marT="9525" marB="0" anchor="ctr">
                    <a:lnL>
                      <a:noFill/>
                    </a:lnL>
                    <a:lnR>
                      <a:noFill/>
                    </a:lnR>
                    <a:lnT>
                      <a:noFill/>
                    </a:lnT>
                    <a:lnB>
                      <a:noFill/>
                    </a:lnB>
                  </a:tcPr>
                </a:tc>
                <a:tc>
                  <a:txBody>
                    <a:bodyPr/>
                    <a:lstStyle/>
                    <a:p>
                      <a:pPr algn="r" fontAlgn="b"/>
                      <a:r>
                        <a:rPr lang="en-US" sz="1800" b="0" i="0" u="none" strike="noStrike" dirty="0">
                          <a:solidFill>
                            <a:srgbClr val="000000"/>
                          </a:solidFill>
                          <a:effectLst/>
                          <a:latin typeface="Calibri"/>
                        </a:rPr>
                        <a:t>$1,388,991 </a:t>
                      </a:r>
                    </a:p>
                  </a:txBody>
                  <a:tcPr marL="9525" marR="9525" marT="9525" marB="0" anchor="ctr">
                    <a:lnL>
                      <a:noFill/>
                    </a:lnL>
                    <a:lnR>
                      <a:noFill/>
                    </a:lnR>
                    <a:lnT>
                      <a:noFill/>
                    </a:lnT>
                    <a:lnB>
                      <a:noFill/>
                    </a:lnB>
                  </a:tcPr>
                </a:tc>
              </a:tr>
              <a:tr h="356235">
                <a:tc>
                  <a:txBody>
                    <a:bodyPr/>
                    <a:lstStyle/>
                    <a:p>
                      <a:pPr algn="ctr" fontAlgn="b"/>
                      <a:endParaRPr lang="en-US" sz="1800" b="1" i="0" u="none" strike="noStrike" dirty="0">
                        <a:solidFill>
                          <a:srgbClr val="00B0F0"/>
                        </a:solidFill>
                        <a:effectLst/>
                        <a:latin typeface="Calibri"/>
                      </a:endParaRPr>
                    </a:p>
                  </a:txBody>
                  <a:tcPr marL="9525" marR="9525" marT="9525" marB="0" anchor="ctr">
                    <a:lnL>
                      <a:noFill/>
                    </a:lnL>
                    <a:lnR>
                      <a:noFill/>
                    </a:lnR>
                    <a:lnT>
                      <a:noFill/>
                    </a:lnT>
                    <a:lnB>
                      <a:noFill/>
                    </a:lnB>
                  </a:tcPr>
                </a:tc>
                <a:tc>
                  <a:txBody>
                    <a:bodyPr/>
                    <a:lstStyle/>
                    <a:p>
                      <a:pPr algn="l" fontAlgn="b"/>
                      <a:r>
                        <a:rPr lang="en-US" sz="1800" b="0" i="0" u="none" strike="noStrike" dirty="0">
                          <a:solidFill>
                            <a:srgbClr val="000000"/>
                          </a:solidFill>
                          <a:effectLst/>
                          <a:latin typeface="Calibri"/>
                        </a:rPr>
                        <a:t>Increase funds for personal services</a:t>
                      </a:r>
                    </a:p>
                  </a:txBody>
                  <a:tcPr marL="9525" marR="9525" marT="9525" marB="0" anchor="ctr">
                    <a:lnL>
                      <a:noFill/>
                    </a:lnL>
                    <a:lnR>
                      <a:noFill/>
                    </a:lnR>
                    <a:lnT>
                      <a:noFill/>
                    </a:lnT>
                    <a:lnB>
                      <a:noFill/>
                    </a:lnB>
                  </a:tcPr>
                </a:tc>
                <a:tc>
                  <a:txBody>
                    <a:bodyPr/>
                    <a:lstStyle/>
                    <a:p>
                      <a:pPr algn="r" fontAlgn="b"/>
                      <a:r>
                        <a:rPr lang="en-US" sz="1800" b="0" i="0" u="none" strike="noStrike" dirty="0">
                          <a:solidFill>
                            <a:srgbClr val="000000"/>
                          </a:solidFill>
                          <a:effectLst/>
                          <a:latin typeface="Calibri"/>
                        </a:rPr>
                        <a:t>$132,315 </a:t>
                      </a:r>
                    </a:p>
                  </a:txBody>
                  <a:tcPr marL="9525" marR="9525" marT="9525" marB="0" anchor="ctr">
                    <a:lnL>
                      <a:noFill/>
                    </a:lnL>
                    <a:lnR>
                      <a:noFill/>
                    </a:lnR>
                    <a:lnT>
                      <a:noFill/>
                    </a:lnT>
                    <a:lnB>
                      <a:noFill/>
                    </a:lnB>
                  </a:tcPr>
                </a:tc>
              </a:tr>
              <a:tr h="474345">
                <a:tc gridSpan="2">
                  <a:txBody>
                    <a:bodyPr/>
                    <a:lstStyle/>
                    <a:p>
                      <a:pPr algn="l" fontAlgn="b"/>
                      <a:r>
                        <a:rPr lang="en-US" sz="1800" b="1" i="1" u="none" strike="noStrike" dirty="0">
                          <a:solidFill>
                            <a:srgbClr val="000000"/>
                          </a:solidFill>
                          <a:effectLst/>
                          <a:latin typeface="Calibri"/>
                        </a:rPr>
                        <a:t>Statewide Changes (All budget programs) - $6,647,862</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r>
              <a:tr h="533400">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Merit Based pay adjustments and employee recruitment  and retention initiatives</a:t>
                      </a:r>
                    </a:p>
                  </a:txBody>
                  <a:tcPr marL="9525" marR="9525" marT="9525" marB="0" anchor="ctr">
                    <a:lnL>
                      <a:noFill/>
                    </a:lnL>
                    <a:lnR>
                      <a:noFill/>
                    </a:lnR>
                    <a:lnT>
                      <a:noFill/>
                    </a:lnT>
                    <a:lnB>
                      <a:noFill/>
                    </a:lnB>
                  </a:tcPr>
                </a:tc>
                <a:tc>
                  <a:txBody>
                    <a:bodyPr/>
                    <a:lstStyle/>
                    <a:p>
                      <a:pPr algn="r" fontAlgn="b"/>
                      <a:r>
                        <a:rPr lang="en-US" sz="1800" b="0" i="0" u="none" strike="noStrike">
                          <a:solidFill>
                            <a:srgbClr val="000000"/>
                          </a:solidFill>
                          <a:effectLst/>
                          <a:latin typeface="Calibri"/>
                        </a:rPr>
                        <a:t>$2,441,096 </a:t>
                      </a:r>
                    </a:p>
                  </a:txBody>
                  <a:tcPr marL="9525" marR="9525" marT="9525" marB="0" anchor="ctr">
                    <a:lnL>
                      <a:noFill/>
                    </a:lnL>
                    <a:lnR>
                      <a:noFill/>
                    </a:lnR>
                    <a:lnT>
                      <a:noFill/>
                    </a:lnT>
                    <a:lnB>
                      <a:noFill/>
                    </a:lnB>
                  </a:tcPr>
                </a:tc>
              </a:tr>
              <a:tr h="533400">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Increase funds to reflect and adjustment in the employer share of the Employee's Retirement System</a:t>
                      </a:r>
                    </a:p>
                  </a:txBody>
                  <a:tcPr marL="9525" marR="9525" marT="9525" marB="0" anchor="ctr">
                    <a:lnL>
                      <a:noFill/>
                    </a:lnL>
                    <a:lnR>
                      <a:noFill/>
                    </a:lnR>
                    <a:lnT>
                      <a:noFill/>
                    </a:lnT>
                    <a:lnB>
                      <a:noFill/>
                    </a:lnB>
                  </a:tcPr>
                </a:tc>
                <a:tc>
                  <a:txBody>
                    <a:bodyPr/>
                    <a:lstStyle/>
                    <a:p>
                      <a:pPr algn="r" fontAlgn="b"/>
                      <a:r>
                        <a:rPr lang="en-US" sz="1800" b="0" i="0" u="none" strike="noStrike" dirty="0">
                          <a:solidFill>
                            <a:srgbClr val="000000"/>
                          </a:solidFill>
                          <a:effectLst/>
                          <a:latin typeface="Calibri"/>
                        </a:rPr>
                        <a:t>$4,206,766 </a:t>
                      </a:r>
                    </a:p>
                  </a:txBody>
                  <a:tcPr marL="9525" marR="9525" marT="9525" marB="0" anchor="ctr">
                    <a:lnL>
                      <a:noFill/>
                    </a:lnL>
                    <a:lnR>
                      <a:noFill/>
                    </a:lnR>
                    <a:lnT>
                      <a:noFill/>
                    </a:lnT>
                    <a:lnB>
                      <a:noFill/>
                    </a:lnB>
                  </a:tcPr>
                </a:tc>
              </a:tr>
              <a:tr h="266700">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r>
              <a:tr h="266700">
                <a:tc gridSpan="2">
                  <a:txBody>
                    <a:bodyPr/>
                    <a:lstStyle/>
                    <a:p>
                      <a:pPr algn="l" fontAlgn="b"/>
                      <a:r>
                        <a:rPr lang="en-US" sz="1800" b="1" i="1" u="none" strike="noStrike" dirty="0">
                          <a:solidFill>
                            <a:srgbClr val="000000"/>
                          </a:solidFill>
                          <a:effectLst/>
                          <a:latin typeface="Calibri"/>
                        </a:rPr>
                        <a:t>Statewide Changes-Administration-($38,574)</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r>
              <a:tr h="266700">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Adjustment to agency premiums </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a:rPr>
                        <a:t>($92,918)</a:t>
                      </a:r>
                    </a:p>
                  </a:txBody>
                  <a:tcPr marL="9525" marR="9525" marT="9525" marB="0" anchor="b">
                    <a:lnL>
                      <a:noFill/>
                    </a:lnL>
                    <a:lnR>
                      <a:noFill/>
                    </a:lnR>
                    <a:lnT>
                      <a:noFill/>
                    </a:lnT>
                    <a:lnB>
                      <a:noFill/>
                    </a:lnB>
                  </a:tcPr>
                </a:tc>
              </a:tr>
              <a:tr h="266700">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Adjustment in Teamworks billings</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a:rPr>
                        <a:t>$54,344 </a:t>
                      </a:r>
                    </a:p>
                  </a:txBody>
                  <a:tcPr marL="9525" marR="9525" marT="9525" marB="0" anchor="b">
                    <a:lnL>
                      <a:noFill/>
                    </a:lnL>
                    <a:lnR>
                      <a:noFill/>
                    </a:lnR>
                    <a:lnT>
                      <a:noFill/>
                    </a:lnT>
                    <a:lnB>
                      <a:noFill/>
                    </a:lnB>
                  </a:tcPr>
                </a:tc>
              </a:tr>
              <a:tr h="266700">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r>
              <a:tr h="266700">
                <a:tc>
                  <a:txBody>
                    <a:bodyPr/>
                    <a:lstStyle/>
                    <a:p>
                      <a:pPr algn="l" fontAlgn="b"/>
                      <a:endParaRPr lang="en-US" sz="1800" b="1" i="1"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Total State Fund Changes</a:t>
                      </a:r>
                    </a:p>
                  </a:txBody>
                  <a:tcPr marL="9525" marR="9525" marT="9525" marB="0" anchor="b">
                    <a:lnL>
                      <a:noFill/>
                    </a:lnL>
                    <a:lnR>
                      <a:noFill/>
                    </a:lnR>
                    <a:lnT>
                      <a:noFill/>
                    </a:lnT>
                    <a:lnB>
                      <a:noFill/>
                    </a:lnB>
                  </a:tcPr>
                </a:tc>
                <a:tc>
                  <a:txBody>
                    <a:bodyPr/>
                    <a:lstStyle/>
                    <a:p>
                      <a:pPr algn="r" fontAlgn="b"/>
                      <a:r>
                        <a:rPr lang="en-US" sz="1800" b="1" i="0" u="none" strike="noStrike" dirty="0">
                          <a:solidFill>
                            <a:srgbClr val="000000"/>
                          </a:solidFill>
                          <a:effectLst/>
                          <a:latin typeface="Calibri"/>
                        </a:rPr>
                        <a:t>$11,089,647 </a:t>
                      </a:r>
                    </a:p>
                  </a:txBody>
                  <a:tcPr marL="9525" marR="9525" marT="9525" marB="0" anchor="b">
                    <a:lnL>
                      <a:noFill/>
                    </a:lnL>
                    <a:lnR>
                      <a:noFill/>
                    </a:lnR>
                    <a:lnT>
                      <a:noFill/>
                    </a:lnT>
                    <a:lnB>
                      <a:noFill/>
                    </a:lnB>
                  </a:tcPr>
                </a:tc>
              </a:tr>
              <a:tr h="266700">
                <a:tc>
                  <a:txBody>
                    <a:bodyPr/>
                    <a:lstStyle/>
                    <a:p>
                      <a:pPr algn="l" fontAlgn="b"/>
                      <a:endParaRPr lang="en-US" sz="1800" b="1" i="1"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800" b="1" i="0" u="none" strike="noStrike" dirty="0" smtClean="0">
                          <a:solidFill>
                            <a:schemeClr val="tx1"/>
                          </a:solidFill>
                          <a:effectLst/>
                          <a:latin typeface="Calibri"/>
                        </a:rPr>
                        <a:t>**Total </a:t>
                      </a:r>
                      <a:r>
                        <a:rPr lang="en-US" sz="1800" b="1" i="0" u="none" strike="noStrike" dirty="0">
                          <a:solidFill>
                            <a:schemeClr val="tx1"/>
                          </a:solidFill>
                          <a:effectLst/>
                          <a:latin typeface="Calibri"/>
                        </a:rPr>
                        <a:t>Other Fund Changes</a:t>
                      </a:r>
                    </a:p>
                  </a:txBody>
                  <a:tcPr marL="9525" marR="9525" marT="9525"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$3,534,575 </a:t>
                      </a:r>
                    </a:p>
                  </a:txBody>
                  <a:tcPr marL="9525" marR="9525" marT="9525" marB="0" anchor="b">
                    <a:lnL>
                      <a:noFill/>
                    </a:lnL>
                    <a:lnR>
                      <a:noFill/>
                    </a:lnR>
                    <a:lnT>
                      <a:noFill/>
                    </a:lnT>
                    <a:lnB>
                      <a:noFill/>
                    </a:lnB>
                  </a:tcPr>
                </a:tc>
              </a:tr>
              <a:tr h="266700">
                <a:tc>
                  <a:txBody>
                    <a:bodyPr/>
                    <a:lstStyle/>
                    <a:p>
                      <a:pPr algn="l" fontAlgn="b"/>
                      <a:endParaRPr lang="en-US" sz="1800" b="1" i="1"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800" b="1" i="0" u="none" strike="noStrike" dirty="0">
                          <a:solidFill>
                            <a:schemeClr val="accent1"/>
                          </a:solidFill>
                          <a:effectLst/>
                          <a:latin typeface="Calibri"/>
                        </a:rPr>
                        <a:t>FY 2016 Recommended Changes</a:t>
                      </a:r>
                    </a:p>
                  </a:txBody>
                  <a:tcPr marL="9525" marR="9525" marT="9525" marB="0" anchor="b">
                    <a:lnL>
                      <a:noFill/>
                    </a:lnL>
                    <a:lnR>
                      <a:noFill/>
                    </a:lnR>
                    <a:lnT>
                      <a:noFill/>
                    </a:lnT>
                    <a:lnB>
                      <a:noFill/>
                    </a:lnB>
                  </a:tcPr>
                </a:tc>
                <a:tc>
                  <a:txBody>
                    <a:bodyPr/>
                    <a:lstStyle/>
                    <a:p>
                      <a:pPr algn="r" fontAlgn="b"/>
                      <a:r>
                        <a:rPr lang="en-US" sz="1800" b="1" i="0" u="none" strike="noStrike" dirty="0">
                          <a:solidFill>
                            <a:schemeClr val="tx2">
                              <a:lumMod val="60000"/>
                              <a:lumOff val="40000"/>
                            </a:schemeClr>
                          </a:solidFill>
                          <a:effectLst/>
                          <a:latin typeface="Calibri"/>
                        </a:rPr>
                        <a:t>$14,624,222</a:t>
                      </a:r>
                      <a:r>
                        <a:rPr lang="en-US" sz="1800" b="1" i="0" u="none" strike="noStrike" dirty="0">
                          <a:solidFill>
                            <a:schemeClr val="tx2">
                              <a:lumMod val="40000"/>
                              <a:lumOff val="60000"/>
                            </a:schemeClr>
                          </a:solidFill>
                          <a:effectLst/>
                          <a:latin typeface="Calibri"/>
                        </a:rPr>
                        <a:t> </a:t>
                      </a: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690561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 and Healthy Homes Mission</a:t>
            </a:r>
            <a:endParaRPr lang="en-US" dirty="0"/>
          </a:p>
        </p:txBody>
      </p:sp>
      <p:sp>
        <p:nvSpPr>
          <p:cNvPr id="3" name="Content Placeholder 2"/>
          <p:cNvSpPr>
            <a:spLocks noGrp="1"/>
          </p:cNvSpPr>
          <p:nvPr>
            <p:ph sz="quarter" idx="1"/>
          </p:nvPr>
        </p:nvSpPr>
        <p:spPr>
          <a:xfrm>
            <a:off x="26581" y="1600200"/>
            <a:ext cx="8915400" cy="4873752"/>
          </a:xfrm>
        </p:spPr>
        <p:txBody>
          <a:bodyPr/>
          <a:lstStyle/>
          <a:p>
            <a:r>
              <a:rPr lang="en-US" sz="2800" b="1" dirty="0" smtClean="0"/>
              <a:t>Inform</a:t>
            </a:r>
            <a:r>
              <a:rPr lang="en-US" sz="2800" dirty="0" smtClean="0"/>
              <a:t> the public about housing hazards that cause unsafe or unhealthy living environments</a:t>
            </a:r>
            <a:endParaRPr lang="en-US" sz="2800" dirty="0"/>
          </a:p>
          <a:p>
            <a:r>
              <a:rPr lang="en-US" sz="2800" b="1" dirty="0" smtClean="0"/>
              <a:t>Prevent</a:t>
            </a:r>
            <a:r>
              <a:rPr lang="en-US" sz="2800" dirty="0" smtClean="0"/>
              <a:t> illness and injury through monitoring, assessments, education and provision of direct services</a:t>
            </a:r>
          </a:p>
          <a:p>
            <a:r>
              <a:rPr lang="en-US" sz="2800" b="1" dirty="0" smtClean="0"/>
              <a:t>Protect</a:t>
            </a:r>
            <a:r>
              <a:rPr lang="en-US" sz="2800" dirty="0" smtClean="0"/>
              <a:t> all generations of Georgians by ensuring that each home is safe and healthy</a:t>
            </a:r>
            <a:endParaRPr lang="en-US" sz="2800" dirty="0"/>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648200"/>
            <a:ext cx="1584325"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46874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86096"/>
            <a:ext cx="9144000" cy="848096"/>
          </a:xfrm>
        </p:spPr>
        <p:txBody>
          <a:bodyPr>
            <a:normAutofit/>
          </a:bodyPr>
          <a:lstStyle/>
          <a:p>
            <a:r>
              <a:rPr lang="en-US" dirty="0" smtClean="0"/>
              <a:t>FY2016 State Funds</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09600"/>
            <a:ext cx="7772400" cy="576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1317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990600"/>
          </a:xfrm>
        </p:spPr>
        <p:txBody>
          <a:bodyPr>
            <a:normAutofit/>
          </a:bodyPr>
          <a:lstStyle/>
          <a:p>
            <a:r>
              <a:rPr lang="en-US" dirty="0" smtClean="0"/>
              <a:t>General Obligation Bonds</a:t>
            </a:r>
            <a:endParaRPr lang="en-US" dirty="0"/>
          </a:p>
        </p:txBody>
      </p:sp>
      <p:sp>
        <p:nvSpPr>
          <p:cNvPr id="3" name="Content Placeholder 2"/>
          <p:cNvSpPr>
            <a:spLocks noGrp="1"/>
          </p:cNvSpPr>
          <p:nvPr>
            <p:ph idx="1"/>
          </p:nvPr>
        </p:nvSpPr>
        <p:spPr>
          <a:xfrm>
            <a:off x="304800" y="1371600"/>
            <a:ext cx="8610600" cy="4754563"/>
          </a:xfrm>
        </p:spPr>
        <p:txBody>
          <a:bodyPr anchor="ctr"/>
          <a:lstStyle/>
          <a:p>
            <a:r>
              <a:rPr lang="en-US" b="1" dirty="0" smtClean="0"/>
              <a:t>$9,300,000 </a:t>
            </a:r>
            <a:endParaRPr lang="en-US" dirty="0"/>
          </a:p>
          <a:p>
            <a:pPr lvl="1"/>
            <a:r>
              <a:rPr lang="en-US" dirty="0" smtClean="0"/>
              <a:t>Clinical </a:t>
            </a:r>
            <a:r>
              <a:rPr lang="en-US" dirty="0"/>
              <a:t>B</a:t>
            </a:r>
            <a:r>
              <a:rPr lang="en-US" dirty="0" smtClean="0"/>
              <a:t>illing </a:t>
            </a:r>
            <a:r>
              <a:rPr lang="en-US" dirty="0"/>
              <a:t>Information Technology </a:t>
            </a:r>
            <a:r>
              <a:rPr lang="en-US" dirty="0" smtClean="0"/>
              <a:t>system</a:t>
            </a:r>
          </a:p>
          <a:p>
            <a:pPr marL="457200" lvl="1" indent="0">
              <a:buNone/>
            </a:pPr>
            <a:endParaRPr lang="en-US" sz="2000" dirty="0" smtClean="0">
              <a:solidFill>
                <a:srgbClr val="0000FF"/>
              </a:solidFill>
            </a:endParaRPr>
          </a:p>
          <a:p>
            <a:r>
              <a:rPr lang="en-US" sz="2800" dirty="0" smtClean="0"/>
              <a:t> </a:t>
            </a:r>
            <a:r>
              <a:rPr lang="en-US" b="1" dirty="0" smtClean="0"/>
              <a:t>$400,000</a:t>
            </a:r>
          </a:p>
          <a:p>
            <a:pPr lvl="1"/>
            <a:r>
              <a:rPr lang="en-US" dirty="0" smtClean="0"/>
              <a:t>Replacement </a:t>
            </a:r>
            <a:r>
              <a:rPr lang="en-US" dirty="0"/>
              <a:t>of second chiller at Decatur </a:t>
            </a:r>
            <a:r>
              <a:rPr lang="en-US" dirty="0" smtClean="0"/>
              <a:t>Lab</a:t>
            </a:r>
          </a:p>
          <a:p>
            <a:pPr marL="457200" lvl="1" indent="0">
              <a:buNone/>
            </a:pPr>
            <a:endParaRPr lang="en-US" sz="2000" dirty="0" smtClean="0">
              <a:solidFill>
                <a:srgbClr val="0000FF"/>
              </a:solidFill>
            </a:endParaRPr>
          </a:p>
          <a:p>
            <a:r>
              <a:rPr lang="en-US" b="1" dirty="0" smtClean="0"/>
              <a:t>$300,000</a:t>
            </a:r>
            <a:endParaRPr lang="en-US" dirty="0" smtClean="0"/>
          </a:p>
          <a:p>
            <a:pPr lvl="1"/>
            <a:r>
              <a:rPr lang="en-US" dirty="0" smtClean="0"/>
              <a:t>Replacement </a:t>
            </a:r>
            <a:r>
              <a:rPr lang="en-US" dirty="0"/>
              <a:t>of walk-in coolers at the Decatur </a:t>
            </a:r>
            <a:r>
              <a:rPr lang="en-US" dirty="0" smtClean="0"/>
              <a:t>Lab</a:t>
            </a:r>
            <a:endParaRPr lang="en-US" sz="2000" dirty="0">
              <a:solidFill>
                <a:srgbClr val="0000FF"/>
              </a:solidFill>
            </a:endParaRPr>
          </a:p>
        </p:txBody>
      </p:sp>
      <p:sp>
        <p:nvSpPr>
          <p:cNvPr id="4" name="TextBox 3"/>
          <p:cNvSpPr txBox="1"/>
          <p:nvPr/>
        </p:nvSpPr>
        <p:spPr>
          <a:xfrm>
            <a:off x="3299361" y="990600"/>
            <a:ext cx="2241319" cy="523220"/>
          </a:xfrm>
          <a:prstGeom prst="rect">
            <a:avLst/>
          </a:prstGeom>
          <a:noFill/>
        </p:spPr>
        <p:txBody>
          <a:bodyPr wrap="none" rtlCol="0">
            <a:spAutoFit/>
          </a:bodyPr>
          <a:lstStyle/>
          <a:p>
            <a:pPr algn="ctr" fontAlgn="auto">
              <a:spcBef>
                <a:spcPts val="0"/>
              </a:spcBef>
              <a:spcAft>
                <a:spcPts val="0"/>
              </a:spcAft>
            </a:pPr>
            <a:r>
              <a:rPr lang="en-US" sz="2800" b="1" dirty="0" smtClean="0">
                <a:solidFill>
                  <a:prstClr val="black"/>
                </a:solidFill>
                <a:latin typeface="Segoe UI"/>
              </a:rPr>
              <a:t>$10,000,000</a:t>
            </a:r>
            <a:endParaRPr lang="en-US" sz="2800" b="1" dirty="0">
              <a:solidFill>
                <a:prstClr val="black"/>
              </a:solidFill>
              <a:latin typeface="Segoe UI"/>
            </a:endParaRPr>
          </a:p>
        </p:txBody>
      </p:sp>
    </p:spTree>
    <p:extLst>
      <p:ext uri="{BB962C8B-B14F-4D97-AF65-F5344CB8AC3E}">
        <p14:creationId xmlns:p14="http://schemas.microsoft.com/office/powerpoint/2010/main" val="17478296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57400"/>
            <a:ext cx="8839200" cy="990600"/>
          </a:xfrm>
        </p:spPr>
        <p:txBody>
          <a:bodyPr/>
          <a:lstStyle/>
          <a:p>
            <a:r>
              <a:rPr lang="en-US" dirty="0" smtClean="0"/>
              <a:t>QUESTIONS?</a:t>
            </a:r>
            <a:endParaRPr lang="en-US" dirty="0"/>
          </a:p>
        </p:txBody>
      </p:sp>
    </p:spTree>
    <p:extLst>
      <p:ext uri="{BB962C8B-B14F-4D97-AF65-F5344CB8AC3E}">
        <p14:creationId xmlns:p14="http://schemas.microsoft.com/office/powerpoint/2010/main" val="622366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8"/>
          <p:cNvSpPr>
            <a:spLocks noChangeArrowheads="1"/>
          </p:cNvSpPr>
          <p:nvPr/>
        </p:nvSpPr>
        <p:spPr bwMode="auto">
          <a:xfrm>
            <a:off x="-47625" y="1516063"/>
            <a:ext cx="9191625" cy="1905000"/>
          </a:xfrm>
          <a:prstGeom prst="rect">
            <a:avLst/>
          </a:prstGeom>
          <a:noFill/>
          <a:ln w="38100">
            <a:noFill/>
            <a:miter lim="800000"/>
            <a:headEnd/>
            <a:tailEnd/>
          </a:ln>
        </p:spPr>
        <p:txBody>
          <a:bodyPr anchor="ctr"/>
          <a:lstStyle/>
          <a:p>
            <a:pPr algn="ctr">
              <a:spcAft>
                <a:spcPct val="25000"/>
              </a:spcAft>
              <a:defRPr/>
            </a:pPr>
            <a:endParaRPr lang="en-US" sz="2800" b="1" dirty="0">
              <a:solidFill>
                <a:prstClr val="black">
                  <a:lumMod val="65000"/>
                  <a:lumOff val="35000"/>
                </a:prstClr>
              </a:solidFill>
              <a:latin typeface="Segoe UI" pitchFamily="34" charset="0"/>
              <a:cs typeface="Segoe UI" pitchFamily="34" charset="0"/>
            </a:endParaRPr>
          </a:p>
        </p:txBody>
      </p:sp>
      <p:sp>
        <p:nvSpPr>
          <p:cNvPr id="12" name="Title 11"/>
          <p:cNvSpPr>
            <a:spLocks noGrp="1"/>
          </p:cNvSpPr>
          <p:nvPr>
            <p:ph type="ctrTitle"/>
          </p:nvPr>
        </p:nvSpPr>
        <p:spPr>
          <a:xfrm>
            <a:off x="-47625" y="3162300"/>
            <a:ext cx="9144000" cy="1901952"/>
          </a:xfrm>
        </p:spPr>
        <p:txBody>
          <a:bodyPr>
            <a:normAutofit fontScale="90000"/>
          </a:bodyPr>
          <a:lstStyle/>
          <a:p>
            <a:r>
              <a:rPr lang="en-US" dirty="0" smtClean="0"/>
              <a:t>Update on Consortium </a:t>
            </a:r>
            <a:br>
              <a:rPr lang="en-US" dirty="0" smtClean="0"/>
            </a:br>
            <a:r>
              <a:rPr lang="en-US" dirty="0" smtClean="0"/>
              <a:t>and </a:t>
            </a:r>
            <a:br>
              <a:rPr lang="en-US" dirty="0" smtClean="0"/>
            </a:br>
            <a:r>
              <a:rPr lang="en-US" dirty="0" smtClean="0"/>
              <a:t>Georgia Cancer Control Strategic Plan, 2014-2019</a:t>
            </a:r>
            <a:br>
              <a:rPr lang="en-US" dirty="0" smtClean="0"/>
            </a:br>
            <a:r>
              <a:rPr lang="en-US" dirty="0" smtClean="0"/>
              <a:t/>
            </a:r>
            <a:br>
              <a:rPr lang="en-US" dirty="0" smtClean="0"/>
            </a:br>
            <a:r>
              <a:rPr lang="en-US" sz="2200" dirty="0" smtClean="0"/>
              <a:t>Daniel Thompson, MPH</a:t>
            </a:r>
            <a:br>
              <a:rPr lang="en-US" sz="2200" dirty="0" smtClean="0"/>
            </a:br>
            <a:r>
              <a:rPr lang="en-US" sz="2200" dirty="0" smtClean="0"/>
              <a:t>Deputy Director, Planning and Partnerships</a:t>
            </a:r>
            <a:br>
              <a:rPr lang="en-US" sz="2200" dirty="0" smtClean="0"/>
            </a:br>
            <a:r>
              <a:rPr lang="en-US" sz="900" dirty="0"/>
              <a:t> </a:t>
            </a:r>
            <a:r>
              <a:rPr lang="en-US" dirty="0" smtClean="0"/>
              <a:t/>
            </a:r>
            <a:br>
              <a:rPr lang="en-US" dirty="0" smtClean="0"/>
            </a:br>
            <a:r>
              <a:rPr lang="en-US" sz="2200" dirty="0" smtClean="0"/>
              <a:t>Tamira M. Moon, MPH, CHES</a:t>
            </a:r>
            <a:br>
              <a:rPr lang="en-US" sz="2200" dirty="0" smtClean="0"/>
            </a:br>
            <a:r>
              <a:rPr lang="en-US" sz="2200" dirty="0" smtClean="0"/>
              <a:t>Comprehensive Cancer Program Manager </a:t>
            </a:r>
            <a:r>
              <a:rPr lang="en-US" dirty="0" smtClean="0"/>
              <a:t/>
            </a:r>
            <a:br>
              <a:rPr lang="en-US" dirty="0" smtClean="0"/>
            </a:br>
            <a:r>
              <a:rPr lang="en-US" dirty="0" smtClean="0"/>
              <a:t/>
            </a:r>
            <a:br>
              <a:rPr lang="en-US" dirty="0" smtClean="0"/>
            </a:br>
            <a:r>
              <a:rPr lang="en-US" dirty="0" smtClean="0"/>
              <a:t> </a:t>
            </a:r>
            <a:br>
              <a:rPr lang="en-US" dirty="0" smtClean="0"/>
            </a:br>
            <a:r>
              <a:rPr lang="en-US" dirty="0" smtClean="0"/>
              <a:t> </a:t>
            </a:r>
            <a:br>
              <a:rPr lang="en-US" dirty="0" smtClean="0"/>
            </a:br>
            <a:r>
              <a:rPr lang="en-US" dirty="0" smtClean="0"/>
              <a:t> </a:t>
            </a:r>
            <a:endParaRPr lang="en-US" dirty="0"/>
          </a:p>
        </p:txBody>
      </p:sp>
    </p:spTree>
    <p:extLst>
      <p:ext uri="{BB962C8B-B14F-4D97-AF65-F5344CB8AC3E}">
        <p14:creationId xmlns:p14="http://schemas.microsoft.com/office/powerpoint/2010/main" val="1592304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Georgia Cancer Facts</a:t>
            </a:r>
            <a:endParaRPr lang="en-US" sz="3600" b="1" dirty="0"/>
          </a:p>
        </p:txBody>
      </p:sp>
      <p:sp>
        <p:nvSpPr>
          <p:cNvPr id="3" name="Content Placeholder 2"/>
          <p:cNvSpPr>
            <a:spLocks noGrp="1"/>
          </p:cNvSpPr>
          <p:nvPr>
            <p:ph sz="half" idx="1"/>
          </p:nvPr>
        </p:nvSpPr>
        <p:spPr/>
        <p:txBody>
          <a:bodyPr>
            <a:normAutofit fontScale="92500" lnSpcReduction="20000"/>
          </a:bodyPr>
          <a:lstStyle/>
          <a:p>
            <a:pPr marL="461963" indent="-417513">
              <a:buFont typeface="Arial" panose="020B0604020202020204" pitchFamily="34" charset="0"/>
              <a:buChar char="•"/>
            </a:pPr>
            <a:r>
              <a:rPr lang="en-US" sz="2600" b="1" dirty="0" smtClean="0">
                <a:solidFill>
                  <a:schemeClr val="accent2">
                    <a:lumMod val="50000"/>
                  </a:schemeClr>
                </a:solidFill>
              </a:rPr>
              <a:t>2</a:t>
            </a:r>
            <a:r>
              <a:rPr lang="en-US" sz="2600" b="1" baseline="30000" dirty="0" smtClean="0">
                <a:solidFill>
                  <a:schemeClr val="accent2">
                    <a:lumMod val="50000"/>
                  </a:schemeClr>
                </a:solidFill>
              </a:rPr>
              <a:t>nd</a:t>
            </a:r>
            <a:r>
              <a:rPr lang="en-US" sz="2600" b="1" dirty="0" smtClean="0">
                <a:solidFill>
                  <a:schemeClr val="accent2">
                    <a:lumMod val="50000"/>
                  </a:schemeClr>
                </a:solidFill>
              </a:rPr>
              <a:t> </a:t>
            </a:r>
            <a:r>
              <a:rPr lang="en-US" sz="2600" b="1" dirty="0">
                <a:solidFill>
                  <a:schemeClr val="accent2">
                    <a:lumMod val="50000"/>
                  </a:schemeClr>
                </a:solidFill>
              </a:rPr>
              <a:t>leading cause of death </a:t>
            </a:r>
            <a:r>
              <a:rPr lang="en-US" sz="2600" b="1" dirty="0" smtClean="0">
                <a:solidFill>
                  <a:schemeClr val="accent2">
                    <a:lumMod val="50000"/>
                  </a:schemeClr>
                </a:solidFill>
              </a:rPr>
              <a:t>in Georgia  </a:t>
            </a:r>
          </a:p>
          <a:p>
            <a:pPr marL="862013" lvl="1" indent="-417513">
              <a:buFont typeface="Arial" panose="020B0604020202020204" pitchFamily="34" charset="0"/>
              <a:buChar char="•"/>
            </a:pPr>
            <a:r>
              <a:rPr lang="en-US" sz="2600" dirty="0">
                <a:solidFill>
                  <a:schemeClr val="accent2">
                    <a:lumMod val="50000"/>
                  </a:schemeClr>
                </a:solidFill>
              </a:rPr>
              <a:t>The two leading cancer killers are lung and colorectal cancer </a:t>
            </a:r>
          </a:p>
          <a:p>
            <a:pPr marL="862013" lvl="1" indent="-417513">
              <a:buFont typeface="Arial" panose="020B0604020202020204" pitchFamily="34" charset="0"/>
              <a:buChar char="•"/>
            </a:pPr>
            <a:r>
              <a:rPr lang="en-US" sz="2600" b="0" dirty="0" smtClean="0">
                <a:solidFill>
                  <a:schemeClr val="accent2">
                    <a:lumMod val="50000"/>
                  </a:schemeClr>
                </a:solidFill>
              </a:rPr>
              <a:t>Four types </a:t>
            </a:r>
            <a:r>
              <a:rPr lang="en-US" sz="2600" b="0" dirty="0">
                <a:solidFill>
                  <a:schemeClr val="accent2">
                    <a:lumMod val="50000"/>
                  </a:schemeClr>
                </a:solidFill>
              </a:rPr>
              <a:t>of cancer – lung, colorectal, breast, and prostate – account for more than </a:t>
            </a:r>
            <a:r>
              <a:rPr lang="en-US" sz="2600" b="0" dirty="0" smtClean="0">
                <a:solidFill>
                  <a:schemeClr val="accent2">
                    <a:lumMod val="50000"/>
                  </a:schemeClr>
                </a:solidFill>
              </a:rPr>
              <a:t>half </a:t>
            </a:r>
            <a:r>
              <a:rPr lang="en-US" sz="2600" b="0" dirty="0">
                <a:solidFill>
                  <a:schemeClr val="accent2">
                    <a:lumMod val="50000"/>
                  </a:schemeClr>
                </a:solidFill>
              </a:rPr>
              <a:t>of all cancer </a:t>
            </a:r>
            <a:r>
              <a:rPr lang="en-US" sz="2600" b="0" dirty="0" smtClean="0">
                <a:solidFill>
                  <a:schemeClr val="accent2">
                    <a:lumMod val="50000"/>
                  </a:schemeClr>
                </a:solidFill>
              </a:rPr>
              <a:t>deaths</a:t>
            </a:r>
          </a:p>
          <a:p>
            <a:pPr marL="862013" lvl="1" indent="-417513">
              <a:buFont typeface="Arial" panose="020B0604020202020204" pitchFamily="34" charset="0"/>
              <a:buChar char="•"/>
            </a:pPr>
            <a:r>
              <a:rPr lang="en-US" sz="2600" dirty="0" smtClean="0">
                <a:solidFill>
                  <a:schemeClr val="accent2">
                    <a:lumMod val="50000"/>
                  </a:schemeClr>
                </a:solidFill>
              </a:rPr>
              <a:t>L</a:t>
            </a:r>
            <a:r>
              <a:rPr lang="en-US" sz="2600" b="0" dirty="0" smtClean="0">
                <a:solidFill>
                  <a:schemeClr val="accent2">
                    <a:lumMod val="50000"/>
                  </a:schemeClr>
                </a:solidFill>
              </a:rPr>
              <a:t>ung </a:t>
            </a:r>
            <a:r>
              <a:rPr lang="en-US" sz="2600" b="0" dirty="0">
                <a:solidFill>
                  <a:schemeClr val="accent2">
                    <a:lumMod val="50000"/>
                  </a:schemeClr>
                </a:solidFill>
              </a:rPr>
              <a:t>cancer accounts for more deaths than colon, breast, and prostate </a:t>
            </a:r>
            <a:r>
              <a:rPr lang="en-US" sz="2600" b="0" dirty="0" smtClean="0">
                <a:solidFill>
                  <a:schemeClr val="accent2">
                    <a:lumMod val="50000"/>
                  </a:schemeClr>
                </a:solidFill>
              </a:rPr>
              <a:t>combined</a:t>
            </a:r>
          </a:p>
          <a:p>
            <a:pPr marL="862013" lvl="1" indent="-417513">
              <a:buFont typeface="Arial" panose="020B0604020202020204" pitchFamily="34" charset="0"/>
              <a:buChar char="•"/>
            </a:pPr>
            <a:r>
              <a:rPr lang="en-US" sz="2600" dirty="0">
                <a:solidFill>
                  <a:schemeClr val="accent2">
                    <a:lumMod val="50000"/>
                  </a:schemeClr>
                </a:solidFill>
              </a:rPr>
              <a:t>Lung and prostate cancer mortality rates are nearly 16% higher than the national average. </a:t>
            </a:r>
          </a:p>
          <a:p>
            <a:pPr marL="461963" indent="-417513">
              <a:buFont typeface="Arial" panose="020B0604020202020204" pitchFamily="34" charset="0"/>
              <a:buChar char="•"/>
            </a:pPr>
            <a:r>
              <a:rPr lang="en-US" sz="2600" b="1" dirty="0" smtClean="0">
                <a:solidFill>
                  <a:schemeClr val="accent2">
                    <a:lumMod val="50000"/>
                  </a:schemeClr>
                </a:solidFill>
              </a:rPr>
              <a:t>Disproportionately impacts minority </a:t>
            </a:r>
            <a:r>
              <a:rPr lang="en-US" sz="2600" b="1" dirty="0">
                <a:solidFill>
                  <a:schemeClr val="accent2">
                    <a:lumMod val="50000"/>
                  </a:schemeClr>
                </a:solidFill>
              </a:rPr>
              <a:t>and medically underserved </a:t>
            </a:r>
            <a:r>
              <a:rPr lang="en-US" sz="2600" b="1" dirty="0" smtClean="0">
                <a:solidFill>
                  <a:schemeClr val="accent2">
                    <a:lumMod val="50000"/>
                  </a:schemeClr>
                </a:solidFill>
              </a:rPr>
              <a:t>Georgians. </a:t>
            </a:r>
          </a:p>
          <a:p>
            <a:pPr marL="461963" indent="-417513">
              <a:buFont typeface="Arial" panose="020B0604020202020204" pitchFamily="34" charset="0"/>
              <a:buChar char="•"/>
            </a:pPr>
            <a:r>
              <a:rPr lang="en-US" sz="2600" b="1" dirty="0" smtClean="0">
                <a:solidFill>
                  <a:schemeClr val="accent2">
                    <a:lumMod val="50000"/>
                  </a:schemeClr>
                </a:solidFill>
              </a:rPr>
              <a:t>Total est. </a:t>
            </a:r>
            <a:r>
              <a:rPr lang="en-US" sz="2600" b="1" dirty="0">
                <a:solidFill>
                  <a:schemeClr val="accent2">
                    <a:lumMod val="50000"/>
                  </a:schemeClr>
                </a:solidFill>
              </a:rPr>
              <a:t>annual cost </a:t>
            </a:r>
            <a:r>
              <a:rPr lang="en-US" sz="2600" b="1" dirty="0" smtClean="0">
                <a:solidFill>
                  <a:schemeClr val="accent2">
                    <a:lumMod val="50000"/>
                  </a:schemeClr>
                </a:solidFill>
                <a:sym typeface="Symbol"/>
              </a:rPr>
              <a:t></a:t>
            </a:r>
            <a:r>
              <a:rPr lang="en-US" sz="2600" b="1" dirty="0">
                <a:solidFill>
                  <a:schemeClr val="accent2">
                    <a:lumMod val="50000"/>
                  </a:schemeClr>
                </a:solidFill>
              </a:rPr>
              <a:t>$5 billion</a:t>
            </a:r>
          </a:p>
          <a:p>
            <a:endParaRPr lang="en-US" dirty="0">
              <a:solidFill>
                <a:schemeClr val="accent2">
                  <a:lumMod val="50000"/>
                </a:schemeClr>
              </a:solidFill>
            </a:endParaRPr>
          </a:p>
        </p:txBody>
      </p:sp>
    </p:spTree>
    <p:extLst>
      <p:ext uri="{BB962C8B-B14F-4D97-AF65-F5344CB8AC3E}">
        <p14:creationId xmlns:p14="http://schemas.microsoft.com/office/powerpoint/2010/main" val="22574403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DPH Cancer Programs</a:t>
            </a:r>
            <a:endParaRPr lang="en-US" sz="3600" b="1" dirty="0"/>
          </a:p>
        </p:txBody>
      </p:sp>
      <p:sp>
        <p:nvSpPr>
          <p:cNvPr id="3" name="Content Placeholder 2"/>
          <p:cNvSpPr>
            <a:spLocks noGrp="1"/>
          </p:cNvSpPr>
          <p:nvPr>
            <p:ph sz="half" idx="1"/>
          </p:nvPr>
        </p:nvSpPr>
        <p:spPr/>
        <p:txBody>
          <a:bodyPr>
            <a:normAutofit fontScale="92500" lnSpcReduction="10000"/>
          </a:bodyPr>
          <a:lstStyle/>
          <a:p>
            <a:r>
              <a:rPr lang="en-US" sz="2200" b="1" dirty="0" smtClean="0"/>
              <a:t>Comprehensive Cancer Cooperative Agreement from CDC</a:t>
            </a:r>
            <a:endParaRPr lang="en-US" sz="2200" b="1" dirty="0"/>
          </a:p>
          <a:p>
            <a:pPr lvl="1"/>
            <a:r>
              <a:rPr lang="en-US" sz="2200" dirty="0" smtClean="0"/>
              <a:t>BCCP</a:t>
            </a:r>
          </a:p>
          <a:p>
            <a:pPr lvl="1"/>
            <a:r>
              <a:rPr lang="en-US" sz="2200" dirty="0" smtClean="0"/>
              <a:t>Cancer Registry</a:t>
            </a:r>
          </a:p>
          <a:p>
            <a:pPr lvl="1"/>
            <a:r>
              <a:rPr lang="en-US" sz="2200" dirty="0" smtClean="0"/>
              <a:t>Management and Leadership</a:t>
            </a:r>
          </a:p>
          <a:p>
            <a:pPr lvl="1"/>
            <a:r>
              <a:rPr lang="en-US" sz="2200" dirty="0" smtClean="0"/>
              <a:t>Cancer Planning and Demonstration Projects</a:t>
            </a:r>
          </a:p>
          <a:p>
            <a:r>
              <a:rPr lang="en-US" sz="2200" b="1" dirty="0" smtClean="0"/>
              <a:t>State funds </a:t>
            </a:r>
          </a:p>
          <a:p>
            <a:pPr lvl="1"/>
            <a:r>
              <a:rPr lang="en-US" sz="2200" dirty="0" smtClean="0"/>
              <a:t>Support cervical and breast cancer screening</a:t>
            </a:r>
          </a:p>
          <a:p>
            <a:pPr lvl="1"/>
            <a:r>
              <a:rPr lang="en-US" sz="2200" dirty="0" smtClean="0"/>
              <a:t>Cancer State Aid </a:t>
            </a:r>
          </a:p>
          <a:p>
            <a:pPr lvl="1"/>
            <a:r>
              <a:rPr lang="en-US" sz="2200" dirty="0" smtClean="0"/>
              <a:t>Fund five Regional Cancer Coalitions</a:t>
            </a:r>
          </a:p>
          <a:p>
            <a:pPr lvl="2"/>
            <a:r>
              <a:rPr lang="en-US" sz="2200" dirty="0" smtClean="0"/>
              <a:t>NW, East, GA CORE, CWH, South, West Central</a:t>
            </a:r>
          </a:p>
          <a:p>
            <a:r>
              <a:rPr lang="en-US" sz="2200" b="1" dirty="0" smtClean="0"/>
              <a:t>Utilize Collective Impact for partnership development and program implementation</a:t>
            </a:r>
          </a:p>
          <a:p>
            <a:pPr lvl="1"/>
            <a:r>
              <a:rPr lang="en-US" sz="1800" dirty="0" smtClean="0"/>
              <a:t>Georgia Cancer Consortium </a:t>
            </a:r>
          </a:p>
        </p:txBody>
      </p:sp>
    </p:spTree>
    <p:extLst>
      <p:ext uri="{BB962C8B-B14F-4D97-AF65-F5344CB8AC3E}">
        <p14:creationId xmlns:p14="http://schemas.microsoft.com/office/powerpoint/2010/main" val="2968268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313" y="795337"/>
            <a:ext cx="1428750" cy="1223963"/>
          </a:xfrm>
          <a:prstGeom prst="rect">
            <a:avLst/>
          </a:prstGeom>
        </p:spPr>
      </p:pic>
      <p:pic>
        <p:nvPicPr>
          <p:cNvPr id="3" name="Picture 2"/>
          <p:cNvPicPr>
            <a:picLocks noChangeAspect="1"/>
          </p:cNvPicPr>
          <p:nvPr/>
        </p:nvPicPr>
        <p:blipFill>
          <a:blip r:embed="rId4"/>
          <a:stretch>
            <a:fillRect/>
          </a:stretch>
        </p:blipFill>
        <p:spPr>
          <a:xfrm>
            <a:off x="2667000" y="2895600"/>
            <a:ext cx="1873513" cy="866500"/>
          </a:xfrm>
          <a:prstGeom prst="rect">
            <a:avLst/>
          </a:prstGeom>
        </p:spPr>
      </p:pic>
      <p:pic>
        <p:nvPicPr>
          <p:cNvPr id="1026" name="Picture 2" descr="GAPH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752475"/>
            <a:ext cx="3238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07975" y="2042781"/>
            <a:ext cx="2040434" cy="1143000"/>
          </a:xfrm>
          <a:prstGeom prst="rect">
            <a:avLst/>
          </a:prstGeom>
        </p:spPr>
      </p:pic>
      <p:pic>
        <p:nvPicPr>
          <p:cNvPr id="5" name="Picture 4"/>
          <p:cNvPicPr>
            <a:picLocks noChangeAspect="1"/>
          </p:cNvPicPr>
          <p:nvPr/>
        </p:nvPicPr>
        <p:blipFill>
          <a:blip r:embed="rId7"/>
          <a:stretch>
            <a:fillRect/>
          </a:stretch>
        </p:blipFill>
        <p:spPr>
          <a:xfrm>
            <a:off x="4687700" y="5621320"/>
            <a:ext cx="2531566" cy="834935"/>
          </a:xfrm>
          <a:prstGeom prst="rect">
            <a:avLst/>
          </a:prstGeom>
        </p:spPr>
      </p:pic>
      <p:pic>
        <p:nvPicPr>
          <p:cNvPr id="1028" name="Picture 4" descr="http://gaacpevents.files.wordpress.com/2013/03/georgia-chapter-logo-web2014.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503" y="53686"/>
            <a:ext cx="2398568" cy="6321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7048500" y="1546756"/>
            <a:ext cx="2044203" cy="1577444"/>
          </a:xfrm>
          <a:prstGeom prst="rect">
            <a:avLst/>
          </a:prstGeom>
        </p:spPr>
      </p:pic>
      <p:pic>
        <p:nvPicPr>
          <p:cNvPr id="1030" name="Picture 6" descr="St. Joseph's/Candler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181" y="4855623"/>
            <a:ext cx="3658873" cy="62969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Albany Area Primary Health Car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4" name="Picture 10" descr="http://chambermaster.blob.core.windows.net/images/customers/857/members/4429/logos/MEMBER_PAGE_HEADER/aaphc-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5861814"/>
            <a:ext cx="3600085" cy="3266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1.gstatic.com/images?q=tbn:ANd9GcSmKacsm5szf8isF8AS0Vc_UXESytTHjv6cIvCxvmWbsXvSD2eHGOUZmw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3289" y="-48021"/>
            <a:ext cx="2770311" cy="8862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ompson Victory Group logo, designed in Atlanta by Dickerson Communicatio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6077" y="2962275"/>
            <a:ext cx="10858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douglasvilledevelopment.com/uploads/images/mercer_trademark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29654" y="1100254"/>
            <a:ext cx="2475473" cy="49994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host.gha.org/Portals/_default/Skins/GHA-201107/images/logo_gha.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4325" y="3659979"/>
            <a:ext cx="1838325" cy="8191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sph.emory.edu/eprc/images/ccsg.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28117" y="2763502"/>
            <a:ext cx="1865506" cy="95714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wcgcc.org/wp-content/themes/wcgcc/img/west-central-georgia-cancer-coalition.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6530" y="1130613"/>
            <a:ext cx="1803831" cy="13709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8"/>
          <a:stretch>
            <a:fillRect/>
          </a:stretch>
        </p:blipFill>
        <p:spPr>
          <a:xfrm>
            <a:off x="6473308" y="77387"/>
            <a:ext cx="2518292" cy="760813"/>
          </a:xfrm>
          <a:prstGeom prst="rect">
            <a:avLst/>
          </a:prstGeom>
        </p:spPr>
      </p:pic>
      <p:pic>
        <p:nvPicPr>
          <p:cNvPr id="10" name="Picture 9"/>
          <p:cNvPicPr>
            <a:picLocks noChangeAspect="1"/>
          </p:cNvPicPr>
          <p:nvPr/>
        </p:nvPicPr>
        <p:blipFill>
          <a:blip r:embed="rId19"/>
          <a:stretch>
            <a:fillRect/>
          </a:stretch>
        </p:blipFill>
        <p:spPr>
          <a:xfrm>
            <a:off x="5061548" y="3884736"/>
            <a:ext cx="2136212" cy="1034935"/>
          </a:xfrm>
          <a:prstGeom prst="rect">
            <a:avLst/>
          </a:prstGeom>
        </p:spPr>
      </p:pic>
      <p:pic>
        <p:nvPicPr>
          <p:cNvPr id="1052" name="Picture 28" descr="http://www.gcatt.gatech.edu/images/GRA_logo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16530" y="4848189"/>
            <a:ext cx="2307851" cy="7738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1"/>
          <a:stretch>
            <a:fillRect/>
          </a:stretch>
        </p:blipFill>
        <p:spPr>
          <a:xfrm>
            <a:off x="2514418" y="1623438"/>
            <a:ext cx="1676582" cy="1195962"/>
          </a:xfrm>
          <a:prstGeom prst="rect">
            <a:avLst/>
          </a:prstGeom>
        </p:spPr>
      </p:pic>
      <p:pic>
        <p:nvPicPr>
          <p:cNvPr id="1054" name="Picture 30" descr="http://uptownstation.com/wp-content/uploads/2010/09/American-Cancer-Society-Logo.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27547" y="4406148"/>
            <a:ext cx="2016453" cy="1308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3"/>
          <a:stretch>
            <a:fillRect/>
          </a:stretch>
        </p:blipFill>
        <p:spPr>
          <a:xfrm>
            <a:off x="2438400" y="3736122"/>
            <a:ext cx="1128526" cy="1369278"/>
          </a:xfrm>
          <a:prstGeom prst="rect">
            <a:avLst/>
          </a:prstGeom>
        </p:spPr>
      </p:pic>
    </p:spTree>
    <p:extLst>
      <p:ext uri="{BB962C8B-B14F-4D97-AF65-F5344CB8AC3E}">
        <p14:creationId xmlns:p14="http://schemas.microsoft.com/office/powerpoint/2010/main" val="21822862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Georgia’s Cancer Prevention </a:t>
            </a:r>
            <a:br>
              <a:rPr lang="en-US" sz="3600" b="1" dirty="0" smtClean="0"/>
            </a:br>
            <a:r>
              <a:rPr lang="en-US" sz="3600" b="1" dirty="0" smtClean="0"/>
              <a:t>and Control Priorities: 2014-2019</a:t>
            </a:r>
            <a:endParaRPr lang="en-US" sz="3600" b="1" dirty="0"/>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7200" y="3543383"/>
            <a:ext cx="4038600" cy="63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13"/>
          <p:cNvSpPr>
            <a:spLocks noGrp="1"/>
          </p:cNvSpPr>
          <p:nvPr>
            <p:ph sz="half" idx="2"/>
          </p:nvPr>
        </p:nvSpPr>
        <p:spPr>
          <a:xfrm>
            <a:off x="457200" y="1447800"/>
            <a:ext cx="5105400" cy="4810548"/>
          </a:xfrm>
          <a:prstGeom prst="rect">
            <a:avLst/>
          </a:prstGeom>
        </p:spPr>
        <p:txBody>
          <a:bodyPr wrap="square">
            <a:spAutoFit/>
          </a:bodyPr>
          <a:lstStyle/>
          <a:p>
            <a:pPr marL="0" indent="0">
              <a:buNone/>
            </a:pPr>
            <a:endParaRPr lang="en-US" sz="2100" b="1" dirty="0" smtClean="0"/>
          </a:p>
          <a:p>
            <a:pPr>
              <a:buFont typeface="+mj-lt"/>
              <a:buAutoNum type="arabicPeriod"/>
            </a:pPr>
            <a:r>
              <a:rPr lang="en-US" sz="2100" dirty="0" smtClean="0"/>
              <a:t>Cancer risk reduction – tobacco and obesity </a:t>
            </a:r>
          </a:p>
          <a:p>
            <a:pPr lvl="0">
              <a:buFont typeface="+mj-lt"/>
              <a:buAutoNum type="arabicPeriod"/>
            </a:pPr>
            <a:r>
              <a:rPr lang="en-US" sz="2100" dirty="0" smtClean="0"/>
              <a:t>Vaccination for human papilloma virus </a:t>
            </a:r>
          </a:p>
          <a:p>
            <a:pPr lvl="0">
              <a:buFont typeface="+mj-lt"/>
              <a:buAutoNum type="arabicPeriod"/>
            </a:pPr>
            <a:r>
              <a:rPr lang="en-US" sz="2100" dirty="0" smtClean="0"/>
              <a:t>Breast and cervical cancer screening </a:t>
            </a:r>
          </a:p>
          <a:p>
            <a:pPr lvl="0">
              <a:buFont typeface="+mj-lt"/>
              <a:buAutoNum type="arabicPeriod"/>
            </a:pPr>
            <a:r>
              <a:rPr lang="en-US" sz="2100" dirty="0" smtClean="0"/>
              <a:t>Colorectal cancer screening </a:t>
            </a:r>
          </a:p>
          <a:p>
            <a:pPr lvl="0">
              <a:buFont typeface="+mj-lt"/>
              <a:buAutoNum type="arabicPeriod"/>
            </a:pPr>
            <a:r>
              <a:rPr lang="en-US" sz="2100" dirty="0" smtClean="0"/>
              <a:t>Evidence based </a:t>
            </a:r>
            <a:r>
              <a:rPr lang="en-US" sz="2100" dirty="0"/>
              <a:t>l</a:t>
            </a:r>
            <a:r>
              <a:rPr lang="en-US" sz="2100" dirty="0" smtClean="0"/>
              <a:t>ung cancer screening </a:t>
            </a:r>
          </a:p>
          <a:p>
            <a:pPr lvl="0">
              <a:buFont typeface="+mj-lt"/>
              <a:buAutoNum type="arabicPeriod"/>
            </a:pPr>
            <a:r>
              <a:rPr lang="en-US" sz="2100" dirty="0" smtClean="0"/>
              <a:t>Quality cancer diagnosis and treatment</a:t>
            </a:r>
          </a:p>
          <a:p>
            <a:pPr lvl="0">
              <a:buFont typeface="+mj-lt"/>
              <a:buAutoNum type="arabicPeriod"/>
            </a:pPr>
            <a:r>
              <a:rPr lang="en-US" sz="2100" dirty="0" smtClean="0"/>
              <a:t>Access to palliative care and survivorship</a:t>
            </a:r>
          </a:p>
          <a:p>
            <a:pPr>
              <a:buFont typeface="+mj-lt"/>
              <a:buAutoNum type="arabicPeriod"/>
            </a:pPr>
            <a:r>
              <a:rPr lang="en-US" sz="2100" dirty="0" smtClean="0"/>
              <a:t>Patient case </a:t>
            </a:r>
            <a:r>
              <a:rPr lang="en-US" sz="2100" dirty="0"/>
              <a:t>m</a:t>
            </a:r>
            <a:r>
              <a:rPr lang="en-US" sz="2100" dirty="0" smtClean="0"/>
              <a:t>anagement and care coordination</a:t>
            </a:r>
            <a:endParaRPr lang="en-US" sz="2100" dirty="0"/>
          </a:p>
        </p:txBody>
      </p:sp>
      <p:pic>
        <p:nvPicPr>
          <p:cNvPr id="3" name="Picture 2" descr="Screen Shot 2015-01-27 at 9.55.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714500"/>
            <a:ext cx="3126190" cy="4231409"/>
          </a:xfrm>
          <a:prstGeom prst="rect">
            <a:avLst/>
          </a:prstGeom>
        </p:spPr>
      </p:pic>
    </p:spTree>
    <p:extLst>
      <p:ext uri="{BB962C8B-B14F-4D97-AF65-F5344CB8AC3E}">
        <p14:creationId xmlns:p14="http://schemas.microsoft.com/office/powerpoint/2010/main" val="20701492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Cancer Risk </a:t>
            </a:r>
            <a:r>
              <a:rPr lang="en-US" sz="3600" b="1" dirty="0"/>
              <a:t>R</a:t>
            </a:r>
            <a:r>
              <a:rPr lang="en-US" sz="3600" b="1" dirty="0" smtClean="0"/>
              <a:t>eduction – Tobacco and Obesity  </a:t>
            </a:r>
            <a:endParaRPr lang="en-US" sz="3600" b="1" dirty="0"/>
          </a:p>
        </p:txBody>
      </p:sp>
      <p:sp>
        <p:nvSpPr>
          <p:cNvPr id="3" name="Content Placeholder 2"/>
          <p:cNvSpPr>
            <a:spLocks noGrp="1"/>
          </p:cNvSpPr>
          <p:nvPr>
            <p:ph sz="half" idx="1"/>
          </p:nvPr>
        </p:nvSpPr>
        <p:spPr/>
        <p:txBody>
          <a:bodyPr>
            <a:normAutofit/>
          </a:bodyPr>
          <a:lstStyle/>
          <a:p>
            <a:r>
              <a:rPr lang="en-US" sz="2000" b="1" dirty="0" smtClean="0"/>
              <a:t>Objective</a:t>
            </a:r>
            <a:r>
              <a:rPr lang="en-US" dirty="0" smtClean="0"/>
              <a:t>:</a:t>
            </a:r>
          </a:p>
          <a:p>
            <a:pPr lvl="1"/>
            <a:r>
              <a:rPr lang="en-US" sz="1600" dirty="0" smtClean="0"/>
              <a:t>Reduce </a:t>
            </a:r>
            <a:r>
              <a:rPr lang="en-US" sz="1600" dirty="0"/>
              <a:t>Georgian’s exposure to tobacco and secondhand smoke, increase opportunities for physical activity and promote a health diet in early care settings, schools, worksites, and community settings </a:t>
            </a:r>
            <a:endParaRPr lang="en-US" dirty="0" smtClean="0"/>
          </a:p>
          <a:p>
            <a:r>
              <a:rPr lang="en-US" sz="2000" b="1" dirty="0" smtClean="0"/>
              <a:t>Activities:</a:t>
            </a:r>
          </a:p>
          <a:p>
            <a:pPr lvl="1"/>
            <a:r>
              <a:rPr lang="en-US" sz="1600" dirty="0" smtClean="0"/>
              <a:t>Support physical activity and healthy eating for youth in early care settings and schools</a:t>
            </a:r>
          </a:p>
          <a:p>
            <a:pPr lvl="1"/>
            <a:r>
              <a:rPr lang="en-US" sz="1600" dirty="0"/>
              <a:t>P</a:t>
            </a:r>
            <a:r>
              <a:rPr lang="en-US" sz="1600" dirty="0" smtClean="0"/>
              <a:t>romote breastfeeding and healthy communities through policy, systems and environmental changes through Georgia’s SHAPE initiative</a:t>
            </a:r>
          </a:p>
          <a:p>
            <a:pPr lvl="1"/>
            <a:r>
              <a:rPr lang="en-US" sz="1600" dirty="0" smtClean="0"/>
              <a:t>Promote healthy worksites and access to worksite wellness programs </a:t>
            </a:r>
          </a:p>
          <a:p>
            <a:pPr lvl="1"/>
            <a:r>
              <a:rPr lang="en-US" sz="1600" dirty="0" smtClean="0"/>
              <a:t>Support the adoption of tobacco-free environments</a:t>
            </a:r>
          </a:p>
          <a:p>
            <a:pPr lvl="1"/>
            <a:r>
              <a:rPr lang="en-US" sz="1600" dirty="0" smtClean="0"/>
              <a:t>Reduce youth access to tobacco and alternative tobacco-products, including e-cigarettes </a:t>
            </a:r>
          </a:p>
          <a:p>
            <a:pPr lvl="1"/>
            <a:r>
              <a:rPr lang="en-US" sz="1600" dirty="0" smtClean="0"/>
              <a:t>Increase the number of people served through the Georgia Tobacco Quit Line</a:t>
            </a:r>
          </a:p>
          <a:p>
            <a:pPr lvl="1"/>
            <a:endParaRPr lang="en-US" dirty="0"/>
          </a:p>
        </p:txBody>
      </p:sp>
    </p:spTree>
    <p:extLst>
      <p:ext uri="{BB962C8B-B14F-4D97-AF65-F5344CB8AC3E}">
        <p14:creationId xmlns:p14="http://schemas.microsoft.com/office/powerpoint/2010/main" val="1010345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bacco fre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440" y="1143000"/>
            <a:ext cx="2080260" cy="1485900"/>
          </a:xfrm>
          <a:prstGeom prst="rect">
            <a:avLst/>
          </a:prstGeom>
        </p:spPr>
      </p:pic>
      <p:sp>
        <p:nvSpPr>
          <p:cNvPr id="2" name="Title 1"/>
          <p:cNvSpPr>
            <a:spLocks noGrp="1"/>
          </p:cNvSpPr>
          <p:nvPr>
            <p:ph type="title"/>
          </p:nvPr>
        </p:nvSpPr>
        <p:spPr/>
        <p:txBody>
          <a:bodyPr>
            <a:noAutofit/>
          </a:bodyPr>
          <a:lstStyle/>
          <a:p>
            <a:r>
              <a:rPr lang="en-US" sz="3600" b="1" dirty="0"/>
              <a:t>Cancer </a:t>
            </a:r>
            <a:r>
              <a:rPr lang="en-US" sz="3600" b="1" dirty="0" smtClean="0"/>
              <a:t>Risk </a:t>
            </a:r>
            <a:r>
              <a:rPr lang="en-US" sz="3600" b="1" dirty="0"/>
              <a:t>R</a:t>
            </a:r>
            <a:r>
              <a:rPr lang="en-US" sz="3600" b="1" dirty="0" smtClean="0"/>
              <a:t>eduction </a:t>
            </a:r>
            <a:r>
              <a:rPr lang="en-US" sz="3600" b="1" dirty="0"/>
              <a:t>– </a:t>
            </a:r>
            <a:r>
              <a:rPr lang="en-US" sz="3600" b="1" dirty="0" smtClean="0"/>
              <a:t>Tobacco </a:t>
            </a:r>
            <a:r>
              <a:rPr lang="en-US" sz="3600" b="1" dirty="0"/>
              <a:t>and </a:t>
            </a:r>
            <a:r>
              <a:rPr lang="en-US" sz="3600" b="1" dirty="0" smtClean="0"/>
              <a:t>Obesity </a:t>
            </a:r>
            <a:endParaRPr lang="en-US" sz="3600" dirty="0"/>
          </a:p>
        </p:txBody>
      </p:sp>
      <p:sp>
        <p:nvSpPr>
          <p:cNvPr id="3" name="Content Placeholder 2"/>
          <p:cNvSpPr>
            <a:spLocks noGrp="1"/>
          </p:cNvSpPr>
          <p:nvPr>
            <p:ph sz="half" idx="1"/>
          </p:nvPr>
        </p:nvSpPr>
        <p:spPr>
          <a:xfrm>
            <a:off x="457200" y="1866900"/>
            <a:ext cx="8229600" cy="4533900"/>
          </a:xfrm>
        </p:spPr>
        <p:txBody>
          <a:bodyPr>
            <a:normAutofit/>
          </a:bodyPr>
          <a:lstStyle/>
          <a:p>
            <a:pPr marL="0" indent="0">
              <a:buNone/>
            </a:pPr>
            <a:r>
              <a:rPr lang="en-US" sz="2400" dirty="0" smtClean="0"/>
              <a:t>Year 1 Accomplishments:</a:t>
            </a:r>
          </a:p>
          <a:p>
            <a:r>
              <a:rPr lang="en-US" sz="2400" dirty="0" smtClean="0"/>
              <a:t>Medicaid match secured for GTQL</a:t>
            </a:r>
          </a:p>
          <a:p>
            <a:r>
              <a:rPr lang="en-US" sz="2400" dirty="0" smtClean="0"/>
              <a:t>Tobacco-free policies enacted in Pooler, GA and Southeast Health District</a:t>
            </a:r>
          </a:p>
          <a:p>
            <a:r>
              <a:rPr lang="en-US" sz="2400" dirty="0" smtClean="0"/>
              <a:t>USG Tobacco-free policy effective October 1, 2014; Berry College tobacco free</a:t>
            </a:r>
          </a:p>
          <a:p>
            <a:r>
              <a:rPr lang="en-US" sz="2400" dirty="0" smtClean="0"/>
              <a:t>SHAPE Grants in Schools: $175,000 distributed to 47 schools in 25 counties impacts 34,000 students</a:t>
            </a:r>
          </a:p>
          <a:p>
            <a:pPr lvl="0"/>
            <a:r>
              <a:rPr lang="en-US" sz="2400" dirty="0" smtClean="0"/>
              <a:t>443 </a:t>
            </a:r>
            <a:r>
              <a:rPr lang="en-US" sz="2400" dirty="0"/>
              <a:t>elementary schools have signed the “Power Up for 30 Pledge” impacting 228,000 students</a:t>
            </a:r>
          </a:p>
          <a:p>
            <a:endParaRPr lang="en-US" sz="2400" dirty="0" smtClean="0"/>
          </a:p>
          <a:p>
            <a:endParaRPr lang="en-US" dirty="0"/>
          </a:p>
        </p:txBody>
      </p:sp>
    </p:spTree>
    <p:extLst>
      <p:ext uri="{BB962C8B-B14F-4D97-AF65-F5344CB8AC3E}">
        <p14:creationId xmlns:p14="http://schemas.microsoft.com/office/powerpoint/2010/main" val="99504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dirty="0" smtClean="0"/>
              <a:t>Lead and Healthy Homes Program</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Home is designed, built, and maintained to support health</a:t>
            </a:r>
          </a:p>
          <a:p>
            <a:pPr lvl="1" eaLnBrk="1" fontAlgn="auto" hangingPunct="1">
              <a:spcAft>
                <a:spcPts val="0"/>
              </a:spcAft>
              <a:buFont typeface="Arial" pitchFamily="34" charset="0"/>
              <a:buChar char="–"/>
              <a:defRPr/>
            </a:pPr>
            <a:r>
              <a:rPr lang="en-US" b="1" dirty="0" smtClean="0"/>
              <a:t>90% of time spent indoors</a:t>
            </a:r>
          </a:p>
          <a:p>
            <a:pPr marL="0" lvl="1" indent="0" eaLnBrk="1" fontAlgn="auto" hangingPunct="1">
              <a:spcAft>
                <a:spcPts val="0"/>
              </a:spcAft>
              <a:buFont typeface="Arial" pitchFamily="34" charset="0"/>
              <a:buChar char="•"/>
              <a:defRPr/>
            </a:pPr>
            <a:r>
              <a:rPr lang="en-US" dirty="0" smtClean="0"/>
              <a:t>   Respiratory health</a:t>
            </a:r>
          </a:p>
          <a:p>
            <a:pPr marL="0" lvl="1" indent="0" eaLnBrk="1" fontAlgn="auto" hangingPunct="1">
              <a:spcAft>
                <a:spcPts val="0"/>
              </a:spcAft>
              <a:buFont typeface="Arial" pitchFamily="34" charset="0"/>
              <a:buChar char="•"/>
              <a:defRPr/>
            </a:pPr>
            <a:r>
              <a:rPr lang="en-US" dirty="0" smtClean="0"/>
              <a:t>   Home safety</a:t>
            </a:r>
          </a:p>
          <a:p>
            <a:pPr marL="0" lvl="1" indent="0" eaLnBrk="1" fontAlgn="auto" hangingPunct="1">
              <a:spcAft>
                <a:spcPts val="0"/>
              </a:spcAft>
              <a:buFont typeface="Arial" pitchFamily="34" charset="0"/>
              <a:buChar char="•"/>
              <a:defRPr/>
            </a:pPr>
            <a:r>
              <a:rPr lang="en-US" dirty="0" smtClean="0"/>
              <a:t>   Pests</a:t>
            </a:r>
          </a:p>
          <a:p>
            <a:pPr marL="0" lvl="1" indent="0" eaLnBrk="1" fontAlgn="auto" hangingPunct="1">
              <a:spcAft>
                <a:spcPts val="0"/>
              </a:spcAft>
              <a:buFont typeface="Arial" pitchFamily="34" charset="0"/>
              <a:buChar char="•"/>
              <a:defRPr/>
            </a:pPr>
            <a:r>
              <a:rPr lang="en-US" dirty="0" smtClean="0"/>
              <a:t>   Indoor Air Quality</a:t>
            </a:r>
          </a:p>
          <a:p>
            <a:pPr marL="0" lvl="1" indent="0" eaLnBrk="1" fontAlgn="auto" hangingPunct="1">
              <a:spcAft>
                <a:spcPts val="0"/>
              </a:spcAft>
              <a:buFont typeface="Arial" pitchFamily="34" charset="0"/>
              <a:buChar char="•"/>
              <a:defRPr/>
            </a:pPr>
            <a:r>
              <a:rPr lang="en-US" dirty="0" smtClean="0"/>
              <a:t>   Lead Poisoning</a:t>
            </a:r>
          </a:p>
          <a:p>
            <a:pPr marL="0" lvl="1" indent="0" eaLnBrk="1" fontAlgn="auto" hangingPunct="1">
              <a:spcAft>
                <a:spcPts val="0"/>
              </a:spcAft>
              <a:buFont typeface="Arial" pitchFamily="34" charset="0"/>
              <a:buChar char="•"/>
              <a:defRPr/>
            </a:pPr>
            <a:endParaRPr lang="en-US" dirty="0" smtClean="0"/>
          </a:p>
          <a:p>
            <a:pPr marL="0" lvl="1" indent="0" eaLnBrk="1" fontAlgn="auto" hangingPunct="1">
              <a:spcAft>
                <a:spcPts val="0"/>
              </a:spcAft>
              <a:buFont typeface="Arial" pitchFamily="34" charset="0"/>
              <a:buChar char="•"/>
              <a:defRPr/>
            </a:pPr>
            <a:endParaRPr lang="en-US" dirty="0" smtClean="0"/>
          </a:p>
        </p:txBody>
      </p:sp>
      <p:pic>
        <p:nvPicPr>
          <p:cNvPr id="55300" name="Picture 2" descr="https://encrypted-tbn1.gstatic.com/images?q=tbn:ANd9GcTTZO2OV_NIg2nJyCabTmuuxtjPxNsjl_9gAi-38ol1LGx64lufG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352800"/>
            <a:ext cx="19050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6522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
            <a:ext cx="8839200" cy="990600"/>
          </a:xfrm>
        </p:spPr>
        <p:txBody>
          <a:bodyPr>
            <a:normAutofit/>
          </a:bodyPr>
          <a:lstStyle/>
          <a:p>
            <a:r>
              <a:rPr lang="en-US" sz="3600" b="1" dirty="0" smtClean="0"/>
              <a:t>Vaccination for Human Papilloma Virus </a:t>
            </a:r>
            <a:endParaRPr lang="en-US" sz="3600" b="1" dirty="0"/>
          </a:p>
        </p:txBody>
      </p:sp>
      <p:sp>
        <p:nvSpPr>
          <p:cNvPr id="3" name="Content Placeholder 2"/>
          <p:cNvSpPr>
            <a:spLocks noGrp="1"/>
          </p:cNvSpPr>
          <p:nvPr>
            <p:ph sz="half" idx="1"/>
          </p:nvPr>
        </p:nvSpPr>
        <p:spPr>
          <a:xfrm>
            <a:off x="266700" y="1447800"/>
            <a:ext cx="5943600" cy="5105400"/>
          </a:xfrm>
        </p:spPr>
        <p:txBody>
          <a:bodyPr>
            <a:normAutofit/>
          </a:bodyPr>
          <a:lstStyle/>
          <a:p>
            <a:r>
              <a:rPr lang="en-US" sz="2000" b="1" dirty="0" smtClean="0"/>
              <a:t>Objective:</a:t>
            </a:r>
          </a:p>
          <a:p>
            <a:pPr lvl="1"/>
            <a:r>
              <a:rPr lang="en-US" sz="2000" dirty="0"/>
              <a:t>I</a:t>
            </a:r>
            <a:r>
              <a:rPr lang="en-US" sz="2000" dirty="0" smtClean="0"/>
              <a:t>ncrease </a:t>
            </a:r>
            <a:r>
              <a:rPr lang="en-US" sz="2000" dirty="0"/>
              <a:t>the number of females and males who receive the Human Papilloma Virus (HPV) </a:t>
            </a:r>
            <a:r>
              <a:rPr lang="en-US" sz="2000" dirty="0" smtClean="0"/>
              <a:t>vaccine</a:t>
            </a:r>
          </a:p>
          <a:p>
            <a:pPr marL="457200" lvl="1" indent="0">
              <a:buNone/>
            </a:pPr>
            <a:r>
              <a:rPr lang="en-US" sz="2000" dirty="0" smtClean="0"/>
              <a:t> </a:t>
            </a:r>
          </a:p>
          <a:p>
            <a:r>
              <a:rPr lang="en-US" sz="2000" b="1" dirty="0" smtClean="0"/>
              <a:t>Activities:</a:t>
            </a:r>
          </a:p>
          <a:p>
            <a:pPr lvl="1"/>
            <a:r>
              <a:rPr lang="en-US" sz="2000" dirty="0" smtClean="0"/>
              <a:t>Make the offer of HPV vaccination by pediatric providers to parents of boys and girls routine by promoting it with other required and recommended vaccinations</a:t>
            </a:r>
          </a:p>
          <a:p>
            <a:pPr lvl="1"/>
            <a:r>
              <a:rPr lang="en-US" sz="2000" dirty="0" smtClean="0"/>
              <a:t>Engage community-based organizations to implement culturally appropriate cervical cancer communications campaign program targeted at all parents of young children</a:t>
            </a:r>
          </a:p>
        </p:txBody>
      </p:sp>
      <p:pic>
        <p:nvPicPr>
          <p:cNvPr id="4" name="Picture 3" descr="Screen Shot 2015-01-27 at 9.28.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1905000"/>
            <a:ext cx="2844897" cy="3200400"/>
          </a:xfrm>
          <a:prstGeom prst="rect">
            <a:avLst/>
          </a:prstGeom>
        </p:spPr>
      </p:pic>
    </p:spTree>
    <p:extLst>
      <p:ext uri="{BB962C8B-B14F-4D97-AF65-F5344CB8AC3E}">
        <p14:creationId xmlns:p14="http://schemas.microsoft.com/office/powerpoint/2010/main" val="54791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Vaccination for Human Papilloma Virus </a:t>
            </a:r>
            <a:endParaRPr lang="en-US" sz="3600"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sz="1800" b="1" dirty="0" smtClean="0"/>
              <a:t>Year 1 Accomplishments:</a:t>
            </a:r>
          </a:p>
          <a:p>
            <a:r>
              <a:rPr lang="en-US" sz="1800" dirty="0" smtClean="0"/>
              <a:t>Targeting female </a:t>
            </a:r>
            <a:r>
              <a:rPr lang="en-US" sz="1800" dirty="0"/>
              <a:t>and male participants ages 11 and older and their guardians in Bartow, </a:t>
            </a:r>
            <a:r>
              <a:rPr lang="en-US" sz="1800" dirty="0" smtClean="0"/>
              <a:t>Floyd, Gordon, Catoosa, Chattooga, Polk, and Whitfield </a:t>
            </a:r>
            <a:r>
              <a:rPr lang="en-US" sz="1800" dirty="0"/>
              <a:t>counties</a:t>
            </a:r>
            <a:r>
              <a:rPr lang="en-US" sz="1800" dirty="0" smtClean="0"/>
              <a:t>.</a:t>
            </a:r>
            <a:endParaRPr lang="en-US" sz="1800" dirty="0"/>
          </a:p>
          <a:p>
            <a:r>
              <a:rPr lang="en-US" sz="1800" dirty="0" smtClean="0"/>
              <a:t>HPV MARTA Awareness campaign (August – December 2014).</a:t>
            </a:r>
          </a:p>
          <a:p>
            <a:pPr lvl="1"/>
            <a:r>
              <a:rPr lang="en-US" sz="1800" dirty="0" smtClean="0"/>
              <a:t>50 </a:t>
            </a:r>
            <a:r>
              <a:rPr lang="en-US" sz="1800" dirty="0"/>
              <a:t>MARTA buses, 120 MARTA trains, and 20 MARTA bus shelters. T</a:t>
            </a:r>
            <a:r>
              <a:rPr lang="en-US" sz="1800" dirty="0" smtClean="0"/>
              <a:t>he messages were seen 12.7 million times.</a:t>
            </a:r>
            <a:endParaRPr lang="en-US" sz="1800" dirty="0"/>
          </a:p>
          <a:p>
            <a:r>
              <a:rPr lang="en-US" sz="1800" dirty="0"/>
              <a:t>Pursuing federal funding opportunity to promote interventions that increase vaccination </a:t>
            </a:r>
            <a:r>
              <a:rPr lang="en-US" sz="1800" dirty="0" smtClean="0"/>
              <a:t>rates</a:t>
            </a:r>
          </a:p>
          <a:p>
            <a:pPr marL="0" indent="0">
              <a:buNone/>
            </a:pPr>
            <a:endParaRPr lang="en-US" sz="1800" dirty="0"/>
          </a:p>
          <a:p>
            <a:pPr marL="0" indent="0">
              <a:buNone/>
            </a:pPr>
            <a:r>
              <a:rPr lang="en-US" sz="1800" b="1" dirty="0"/>
              <a:t>GC3 conducted the following activities for </a:t>
            </a:r>
            <a:r>
              <a:rPr lang="en-US" sz="1800" b="1" dirty="0" smtClean="0"/>
              <a:t>Cervical </a:t>
            </a:r>
            <a:r>
              <a:rPr lang="en-US" sz="1800" b="1" dirty="0"/>
              <a:t>C</a:t>
            </a:r>
            <a:r>
              <a:rPr lang="en-US" sz="1800" b="1" dirty="0" smtClean="0"/>
              <a:t>ancer </a:t>
            </a:r>
            <a:r>
              <a:rPr lang="en-US" sz="1800" b="1" dirty="0"/>
              <a:t>A</a:t>
            </a:r>
            <a:r>
              <a:rPr lang="en-US" sz="1800" b="1" dirty="0" smtClean="0"/>
              <a:t>wareness </a:t>
            </a:r>
            <a:r>
              <a:rPr lang="en-US" sz="1800" b="1" dirty="0"/>
              <a:t>M</a:t>
            </a:r>
            <a:r>
              <a:rPr lang="en-US" sz="1800" b="1" dirty="0" smtClean="0"/>
              <a:t>onth (January 2015):</a:t>
            </a:r>
            <a:endParaRPr lang="en-US" sz="1800" b="1" dirty="0"/>
          </a:p>
          <a:p>
            <a:r>
              <a:rPr lang="en-US" sz="1800" dirty="0"/>
              <a:t>A letter </a:t>
            </a:r>
            <a:r>
              <a:rPr lang="en-US" sz="1800" dirty="0" smtClean="0"/>
              <a:t>signed </a:t>
            </a:r>
            <a:r>
              <a:rPr lang="en-US" sz="1800" dirty="0"/>
              <a:t>by </a:t>
            </a:r>
            <a:r>
              <a:rPr lang="en-US" sz="1800" dirty="0" smtClean="0"/>
              <a:t>Commissioner Brenda </a:t>
            </a:r>
            <a:r>
              <a:rPr lang="en-US" sz="1800" dirty="0"/>
              <a:t>Fitzgerald </a:t>
            </a:r>
            <a:r>
              <a:rPr lang="en-US" sz="1800" dirty="0" smtClean="0"/>
              <a:t>jointly distributed to GA-AAP members</a:t>
            </a:r>
            <a:endParaRPr lang="en-US" sz="1800" dirty="0"/>
          </a:p>
          <a:p>
            <a:r>
              <a:rPr lang="en-US" sz="1800" dirty="0" smtClean="0"/>
              <a:t>Survey developed to </a:t>
            </a:r>
            <a:r>
              <a:rPr lang="en-US" sz="1800" dirty="0"/>
              <a:t>set a baseline for the number of pediatric providers in Georgia </a:t>
            </a:r>
            <a:r>
              <a:rPr lang="en-US" sz="1800" dirty="0" smtClean="0"/>
              <a:t>who stock </a:t>
            </a:r>
            <a:r>
              <a:rPr lang="en-US" sz="1800" dirty="0"/>
              <a:t>and routinely offer HPV vaccine </a:t>
            </a:r>
            <a:r>
              <a:rPr lang="en-US" sz="1800" dirty="0" smtClean="0"/>
              <a:t>recommended patients</a:t>
            </a:r>
            <a:endParaRPr lang="en-US" sz="1800" dirty="0"/>
          </a:p>
          <a:p>
            <a:pPr lvl="0"/>
            <a:r>
              <a:rPr lang="en-US" sz="1800" dirty="0" smtClean="0"/>
              <a:t>PH Week article, Jan 5: “DPH </a:t>
            </a:r>
            <a:r>
              <a:rPr lang="en-US" sz="1800" dirty="0"/>
              <a:t>Sets Ambitious Goals to Improve Georgia’s Cervical Cancer Rates in 2015 and Beyond</a:t>
            </a:r>
            <a:r>
              <a:rPr lang="en-US" sz="1800" dirty="0" smtClean="0"/>
              <a:t>” by Dr. O’Connor. </a:t>
            </a:r>
            <a:endParaRPr lang="en-US" sz="1800" b="1" dirty="0"/>
          </a:p>
        </p:txBody>
      </p:sp>
    </p:spTree>
    <p:extLst>
      <p:ext uri="{BB962C8B-B14F-4D97-AF65-F5344CB8AC3E}">
        <p14:creationId xmlns:p14="http://schemas.microsoft.com/office/powerpoint/2010/main" val="1467194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9.4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0912">
            <a:off x="583144" y="3315145"/>
            <a:ext cx="1942659" cy="2590212"/>
          </a:xfrm>
          <a:prstGeom prst="rect">
            <a:avLst/>
          </a:prstGeom>
        </p:spPr>
      </p:pic>
      <p:sp>
        <p:nvSpPr>
          <p:cNvPr id="2" name="Title 1"/>
          <p:cNvSpPr>
            <a:spLocks noGrp="1"/>
          </p:cNvSpPr>
          <p:nvPr>
            <p:ph type="title"/>
          </p:nvPr>
        </p:nvSpPr>
        <p:spPr/>
        <p:txBody>
          <a:bodyPr>
            <a:normAutofit/>
          </a:bodyPr>
          <a:lstStyle/>
          <a:p>
            <a:r>
              <a:rPr lang="en-US" sz="3600" b="1" dirty="0" smtClean="0"/>
              <a:t>Breast and Cervical Cancer Screening</a:t>
            </a:r>
            <a:endParaRPr lang="en-US" sz="3600" b="1" dirty="0"/>
          </a:p>
        </p:txBody>
      </p:sp>
      <p:sp>
        <p:nvSpPr>
          <p:cNvPr id="3" name="Content Placeholder 2"/>
          <p:cNvSpPr>
            <a:spLocks noGrp="1"/>
          </p:cNvSpPr>
          <p:nvPr>
            <p:ph sz="half" idx="1"/>
          </p:nvPr>
        </p:nvSpPr>
        <p:spPr>
          <a:xfrm>
            <a:off x="1905000" y="1600200"/>
            <a:ext cx="6781800" cy="4525963"/>
          </a:xfrm>
        </p:spPr>
        <p:txBody>
          <a:bodyPr>
            <a:normAutofit fontScale="47500" lnSpcReduction="20000"/>
          </a:bodyPr>
          <a:lstStyle/>
          <a:p>
            <a:r>
              <a:rPr lang="en-US" sz="3100" b="1" dirty="0"/>
              <a:t>Objective:</a:t>
            </a:r>
          </a:p>
          <a:p>
            <a:pPr lvl="1"/>
            <a:r>
              <a:rPr lang="en-US" sz="3100" dirty="0"/>
              <a:t>Ensure all women, regardless of income, race or employment status, have access to high quality breast and cervical cancer screening as well as genetic screening, counseling, and preventive clinical services related to HBOC</a:t>
            </a:r>
          </a:p>
          <a:p>
            <a:r>
              <a:rPr lang="en-US" sz="3100" b="1" dirty="0" smtClean="0"/>
              <a:t>Activities:</a:t>
            </a:r>
          </a:p>
          <a:p>
            <a:pPr lvl="1"/>
            <a:r>
              <a:rPr lang="en-US" sz="3100" dirty="0" smtClean="0"/>
              <a:t>Sustain existing community-based breast and cervical cancer screening programs that screen at least 60% of women from racial/ethnic minority groups</a:t>
            </a:r>
          </a:p>
          <a:p>
            <a:pPr lvl="1"/>
            <a:r>
              <a:rPr lang="en-US" sz="3100" dirty="0" smtClean="0"/>
              <a:t>Promote genetic screening to all low income and rarely screened women 18 years of age and older </a:t>
            </a:r>
          </a:p>
          <a:p>
            <a:pPr lvl="1"/>
            <a:r>
              <a:rPr lang="en-US" sz="3100" dirty="0" smtClean="0"/>
              <a:t>Seek Medicaid and State Health Benefit plan reimbursement for genetic testing and counseling, as well as preventive surgeries for women with BRCA mutation </a:t>
            </a:r>
          </a:p>
          <a:p>
            <a:pPr lvl="1"/>
            <a:r>
              <a:rPr lang="en-US" sz="3100" dirty="0" smtClean="0"/>
              <a:t>Carry out educational campaigns targeting physicians and patients regarding screening for breast and cervical cancer and HBOC</a:t>
            </a:r>
          </a:p>
          <a:p>
            <a:pPr lvl="1"/>
            <a:r>
              <a:rPr lang="en-US" sz="3100" dirty="0" smtClean="0"/>
              <a:t>Promote breastfeeding, which lowers a woman’s risk of breast cancer, in pregnant and post-partum women statewide through Georgia’s WIC program</a:t>
            </a:r>
            <a:endParaRPr lang="en-US" dirty="0" smtClean="0"/>
          </a:p>
          <a:p>
            <a:endParaRPr lang="en-US" dirty="0"/>
          </a:p>
        </p:txBody>
      </p:sp>
    </p:spTree>
    <p:extLst>
      <p:ext uri="{BB962C8B-B14F-4D97-AF65-F5344CB8AC3E}">
        <p14:creationId xmlns:p14="http://schemas.microsoft.com/office/powerpoint/2010/main" val="2858690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Breast and Cervical Cancer Screening</a:t>
            </a:r>
            <a:endParaRPr lang="en-US" sz="3600" dirty="0"/>
          </a:p>
        </p:txBody>
      </p:sp>
      <p:sp>
        <p:nvSpPr>
          <p:cNvPr id="3" name="Content Placeholder 2"/>
          <p:cNvSpPr>
            <a:spLocks noGrp="1"/>
          </p:cNvSpPr>
          <p:nvPr>
            <p:ph sz="half" idx="1"/>
          </p:nvPr>
        </p:nvSpPr>
        <p:spPr/>
        <p:txBody>
          <a:bodyPr>
            <a:normAutofit fontScale="92500" lnSpcReduction="20000"/>
          </a:bodyPr>
          <a:lstStyle/>
          <a:p>
            <a:pPr marL="0" indent="0">
              <a:lnSpc>
                <a:spcPct val="110000"/>
              </a:lnSpc>
              <a:spcBef>
                <a:spcPts val="0"/>
              </a:spcBef>
              <a:buNone/>
            </a:pPr>
            <a:r>
              <a:rPr lang="en-US" sz="2200" b="1" dirty="0" smtClean="0">
                <a:cs typeface="Arial" panose="020B0604020202020204" pitchFamily="34" charset="0"/>
              </a:rPr>
              <a:t>Year 1 Accomplishments:</a:t>
            </a:r>
          </a:p>
          <a:p>
            <a:pPr>
              <a:lnSpc>
                <a:spcPct val="110000"/>
              </a:lnSpc>
              <a:spcBef>
                <a:spcPts val="0"/>
              </a:spcBef>
            </a:pPr>
            <a:r>
              <a:rPr lang="en-US" sz="2200" dirty="0" smtClean="0">
                <a:cs typeface="Arial" panose="020B0604020202020204" pitchFamily="34" charset="0"/>
              </a:rPr>
              <a:t>Delivered </a:t>
            </a:r>
            <a:r>
              <a:rPr lang="en-US" sz="2200" dirty="0">
                <a:cs typeface="Arial" panose="020B0604020202020204" pitchFamily="34" charset="0"/>
              </a:rPr>
              <a:t>HBOC educational presentations and materials to over </a:t>
            </a:r>
            <a:r>
              <a:rPr lang="en-US" sz="2200" dirty="0" smtClean="0">
                <a:cs typeface="Arial" panose="020B0604020202020204" pitchFamily="34" charset="0"/>
              </a:rPr>
              <a:t>4,700 Georgians </a:t>
            </a:r>
          </a:p>
          <a:p>
            <a:pPr>
              <a:lnSpc>
                <a:spcPct val="110000"/>
              </a:lnSpc>
              <a:spcBef>
                <a:spcPts val="0"/>
              </a:spcBef>
            </a:pPr>
            <a:r>
              <a:rPr lang="en-US" sz="2200" dirty="0" smtClean="0">
                <a:cs typeface="Arial" panose="020B0604020202020204" pitchFamily="34" charset="0"/>
              </a:rPr>
              <a:t>Conducted educational needs assessments of 275 primary care providers, 22 primary care residency programs, 292 young breast cancer survivors, and 246 public health professionals </a:t>
            </a:r>
          </a:p>
          <a:p>
            <a:pPr>
              <a:lnSpc>
                <a:spcPct val="110000"/>
              </a:lnSpc>
              <a:spcBef>
                <a:spcPts val="0"/>
              </a:spcBef>
            </a:pPr>
            <a:r>
              <a:rPr lang="en-US" sz="2200" dirty="0" smtClean="0">
                <a:cs typeface="Arial" panose="020B0604020202020204" pitchFamily="34" charset="0"/>
              </a:rPr>
              <a:t>Created </a:t>
            </a:r>
            <a:r>
              <a:rPr lang="en-US" sz="2200" dirty="0">
                <a:cs typeface="Arial" panose="020B0604020202020204" pitchFamily="34" charset="0"/>
              </a:rPr>
              <a:t>and maintained  BreastCancerGeneScreen.org, a web‐based platform and data collection tool for the Breast Cancer Genetics Referral Screening Tool (B‐RSTTM) </a:t>
            </a:r>
            <a:endParaRPr lang="en-US" sz="2200" dirty="0" smtClean="0">
              <a:cs typeface="Arial" panose="020B0604020202020204" pitchFamily="34" charset="0"/>
            </a:endParaRPr>
          </a:p>
          <a:p>
            <a:pPr marL="285750" indent="-285750">
              <a:lnSpc>
                <a:spcPct val="110000"/>
              </a:lnSpc>
              <a:spcBef>
                <a:spcPts val="0"/>
              </a:spcBef>
              <a:buFont typeface="Arial"/>
              <a:buChar char="•"/>
            </a:pPr>
            <a:r>
              <a:rPr lang="en-US" sz="2200" dirty="0"/>
              <a:t>Facilitated HBOC screening across 9 public health districts – to date, 2,768 individuals have been screened </a:t>
            </a:r>
          </a:p>
          <a:p>
            <a:pPr marL="285750" indent="-285750">
              <a:lnSpc>
                <a:spcPct val="110000"/>
              </a:lnSpc>
              <a:spcBef>
                <a:spcPts val="0"/>
              </a:spcBef>
              <a:buFont typeface="Arial"/>
              <a:buChar char="•"/>
            </a:pPr>
            <a:r>
              <a:rPr lang="en-US" sz="2200" dirty="0" smtClean="0"/>
              <a:t>Engaged </a:t>
            </a:r>
            <a:r>
              <a:rPr lang="en-US" sz="2200" dirty="0"/>
              <a:t>Health Plan Medical Directors to research level of the coverage of genetic counseling and testing by 11 of Georgia’s major health plans</a:t>
            </a:r>
          </a:p>
          <a:p>
            <a:pPr marL="285750" indent="-285750">
              <a:lnSpc>
                <a:spcPct val="110000"/>
              </a:lnSpc>
              <a:spcBef>
                <a:spcPts val="0"/>
              </a:spcBef>
              <a:buFont typeface="Arial"/>
              <a:buChar char="•"/>
            </a:pPr>
            <a:r>
              <a:rPr lang="en-US" sz="2200" dirty="0" smtClean="0"/>
              <a:t>8 </a:t>
            </a:r>
            <a:r>
              <a:rPr lang="en-US" sz="2200" dirty="0"/>
              <a:t>plans were recognized for having written policies that aligned with the 2005 USPSTF recommendation for BRCA counseling and testing </a:t>
            </a:r>
          </a:p>
          <a:p>
            <a:pPr marL="0" indent="0">
              <a:buNone/>
            </a:pPr>
            <a:endParaRPr lang="en-US" sz="1800" dirty="0">
              <a:cs typeface="Arial" panose="020B0604020202020204" pitchFamily="34" charset="0"/>
            </a:endParaRPr>
          </a:p>
        </p:txBody>
      </p:sp>
    </p:spTree>
    <p:extLst>
      <p:ext uri="{BB962C8B-B14F-4D97-AF65-F5344CB8AC3E}">
        <p14:creationId xmlns:p14="http://schemas.microsoft.com/office/powerpoint/2010/main" val="1200291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Breast and Cervical Cancer Screening</a:t>
            </a:r>
            <a:endParaRPr lang="en-US" sz="3600" dirty="0"/>
          </a:p>
        </p:txBody>
      </p:sp>
      <p:sp>
        <p:nvSpPr>
          <p:cNvPr id="5" name="Content Placeholder 4"/>
          <p:cNvSpPr>
            <a:spLocks noGrp="1"/>
          </p:cNvSpPr>
          <p:nvPr>
            <p:ph sz="half" idx="1"/>
          </p:nvPr>
        </p:nvSpPr>
        <p:spPr/>
        <p:txBody>
          <a:bodyPr/>
          <a:lstStyle/>
          <a:p>
            <a:pPr lvl="0"/>
            <a:r>
              <a:rPr lang="en-US" dirty="0"/>
              <a:t>In 2014, </a:t>
            </a:r>
            <a:r>
              <a:rPr lang="en-US" dirty="0" smtClean="0"/>
              <a:t>more </a:t>
            </a:r>
            <a:r>
              <a:rPr lang="en-US" dirty="0"/>
              <a:t>than $1 million in grants to 18 </a:t>
            </a:r>
            <a:r>
              <a:rPr lang="en-US" dirty="0" smtClean="0"/>
              <a:t>organizations was awarded through the Breast Cancer License Tag Program</a:t>
            </a:r>
          </a:p>
          <a:p>
            <a:pPr lvl="1"/>
            <a:r>
              <a:rPr lang="en-US" dirty="0" smtClean="0"/>
              <a:t>Grants provide education, screening and treatment to indigent women in Georgia </a:t>
            </a:r>
          </a:p>
          <a:p>
            <a:pPr lvl="1"/>
            <a:r>
              <a:rPr lang="en-US" dirty="0" smtClean="0"/>
              <a:t>6 </a:t>
            </a:r>
            <a:r>
              <a:rPr lang="en-US" dirty="0"/>
              <a:t>month progress </a:t>
            </a:r>
            <a:r>
              <a:rPr lang="en-US" dirty="0" smtClean="0"/>
              <a:t>report ending December 2014</a:t>
            </a:r>
          </a:p>
          <a:p>
            <a:pPr lvl="2"/>
            <a:r>
              <a:rPr lang="en-US" dirty="0" smtClean="0"/>
              <a:t>10 </a:t>
            </a:r>
            <a:r>
              <a:rPr lang="en-US" dirty="0"/>
              <a:t>awardees, 49 counties have </a:t>
            </a:r>
            <a:r>
              <a:rPr lang="en-US" dirty="0" smtClean="0"/>
              <a:t>received services</a:t>
            </a:r>
            <a:r>
              <a:rPr lang="en-US" dirty="0"/>
              <a:t>  </a:t>
            </a:r>
            <a:endParaRPr lang="en-US" dirty="0" smtClean="0"/>
          </a:p>
          <a:p>
            <a:pPr lvl="2"/>
            <a:r>
              <a:rPr lang="en-US" dirty="0" smtClean="0"/>
              <a:t>1,203 </a:t>
            </a:r>
            <a:r>
              <a:rPr lang="en-US" dirty="0"/>
              <a:t>screening mammograms; </a:t>
            </a:r>
            <a:endParaRPr lang="en-US" dirty="0" smtClean="0"/>
          </a:p>
          <a:p>
            <a:pPr lvl="2"/>
            <a:r>
              <a:rPr lang="en-US" dirty="0" smtClean="0"/>
              <a:t>153 </a:t>
            </a:r>
            <a:r>
              <a:rPr lang="en-US" dirty="0"/>
              <a:t>diagnostic mammograms; </a:t>
            </a:r>
            <a:endParaRPr lang="en-US" dirty="0" smtClean="0"/>
          </a:p>
          <a:p>
            <a:pPr lvl="2"/>
            <a:r>
              <a:rPr lang="en-US" dirty="0" smtClean="0"/>
              <a:t>880 </a:t>
            </a:r>
            <a:r>
              <a:rPr lang="en-US" dirty="0"/>
              <a:t>clinical breast exams; </a:t>
            </a:r>
            <a:endParaRPr lang="en-US" dirty="0" smtClean="0"/>
          </a:p>
          <a:p>
            <a:pPr lvl="2"/>
            <a:r>
              <a:rPr lang="en-US" dirty="0" smtClean="0"/>
              <a:t>104 </a:t>
            </a:r>
            <a:r>
              <a:rPr lang="en-US" dirty="0"/>
              <a:t>ultrasounds.</a:t>
            </a:r>
          </a:p>
          <a:p>
            <a:endParaRPr lang="en-US" dirty="0"/>
          </a:p>
        </p:txBody>
      </p:sp>
    </p:spTree>
    <p:extLst>
      <p:ext uri="{BB962C8B-B14F-4D97-AF65-F5344CB8AC3E}">
        <p14:creationId xmlns:p14="http://schemas.microsoft.com/office/powerpoint/2010/main" val="1601793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Colorectal Cancer Screening</a:t>
            </a:r>
            <a:endParaRPr lang="en-US" sz="3600" b="1" dirty="0"/>
          </a:p>
        </p:txBody>
      </p:sp>
      <p:sp>
        <p:nvSpPr>
          <p:cNvPr id="3" name="Content Placeholder 2"/>
          <p:cNvSpPr>
            <a:spLocks noGrp="1"/>
          </p:cNvSpPr>
          <p:nvPr>
            <p:ph sz="half" idx="1"/>
          </p:nvPr>
        </p:nvSpPr>
        <p:spPr/>
        <p:txBody>
          <a:bodyPr>
            <a:normAutofit fontScale="77500" lnSpcReduction="20000"/>
          </a:bodyPr>
          <a:lstStyle/>
          <a:p>
            <a:r>
              <a:rPr lang="en-US" b="1" dirty="0" smtClean="0"/>
              <a:t>Objective</a:t>
            </a:r>
            <a:r>
              <a:rPr lang="en-US" dirty="0" smtClean="0"/>
              <a:t> </a:t>
            </a:r>
          </a:p>
          <a:p>
            <a:pPr lvl="1"/>
            <a:r>
              <a:rPr lang="en-US" dirty="0" smtClean="0"/>
              <a:t>Increase screening for colorectal cancer in adults over 50 years to 85% by 2019, regardless of insurance status, and increase screening among those with a family history of colorectal cancer</a:t>
            </a:r>
          </a:p>
          <a:p>
            <a:pPr marL="457200" lvl="1" indent="0">
              <a:buNone/>
            </a:pPr>
            <a:r>
              <a:rPr lang="en-US" dirty="0" smtClean="0"/>
              <a:t> </a:t>
            </a:r>
          </a:p>
          <a:p>
            <a:r>
              <a:rPr lang="en-US" b="1" dirty="0" smtClean="0"/>
              <a:t>Activities</a:t>
            </a:r>
          </a:p>
          <a:p>
            <a:pPr lvl="1"/>
            <a:r>
              <a:rPr lang="en-US" dirty="0" smtClean="0"/>
              <a:t>Continue to provide funding for colorectal cancer screening for low income and uninsured individuals</a:t>
            </a:r>
          </a:p>
          <a:p>
            <a:pPr lvl="1"/>
            <a:r>
              <a:rPr lang="en-US" dirty="0" smtClean="0"/>
              <a:t>Conduct provider education and trainings to promote stool testing screening options</a:t>
            </a:r>
          </a:p>
          <a:p>
            <a:pPr lvl="1"/>
            <a:r>
              <a:rPr lang="en-US" dirty="0" smtClean="0"/>
              <a:t>Continue to conduct an annual statewide communications campaign directed at average risk male adults ages 50-64, particularly those residing in Georgia regions with high CRC burden</a:t>
            </a:r>
          </a:p>
          <a:p>
            <a:pPr lvl="1"/>
            <a:r>
              <a:rPr lang="en-US" dirty="0" smtClean="0"/>
              <a:t>Develop and test communications messages aimed at Black and Asian males, groups at high risk of death, regarding colorectal cancer screening</a:t>
            </a:r>
            <a:endParaRPr lang="en-US" dirty="0"/>
          </a:p>
        </p:txBody>
      </p:sp>
    </p:spTree>
    <p:extLst>
      <p:ext uri="{BB962C8B-B14F-4D97-AF65-F5344CB8AC3E}">
        <p14:creationId xmlns:p14="http://schemas.microsoft.com/office/powerpoint/2010/main" val="2323271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9.57.08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01921">
            <a:off x="7132831" y="1550368"/>
            <a:ext cx="1672797" cy="1112709"/>
          </a:xfrm>
          <a:prstGeom prst="rect">
            <a:avLst/>
          </a:prstGeom>
        </p:spPr>
      </p:pic>
      <p:sp>
        <p:nvSpPr>
          <p:cNvPr id="2" name="Title 1"/>
          <p:cNvSpPr>
            <a:spLocks noGrp="1"/>
          </p:cNvSpPr>
          <p:nvPr>
            <p:ph type="title"/>
          </p:nvPr>
        </p:nvSpPr>
        <p:spPr/>
        <p:txBody>
          <a:bodyPr>
            <a:normAutofit/>
          </a:bodyPr>
          <a:lstStyle/>
          <a:p>
            <a:r>
              <a:rPr lang="en-US" sz="3600" b="1" dirty="0"/>
              <a:t>Colorectal Cancer Screening</a:t>
            </a:r>
          </a:p>
        </p:txBody>
      </p:sp>
      <p:sp>
        <p:nvSpPr>
          <p:cNvPr id="3" name="Content Placeholder 2"/>
          <p:cNvSpPr>
            <a:spLocks noGrp="1"/>
          </p:cNvSpPr>
          <p:nvPr>
            <p:ph sz="half" idx="1"/>
          </p:nvPr>
        </p:nvSpPr>
        <p:spPr>
          <a:xfrm>
            <a:off x="457200" y="1905000"/>
            <a:ext cx="8229600" cy="4525963"/>
          </a:xfrm>
        </p:spPr>
        <p:txBody>
          <a:bodyPr>
            <a:normAutofit/>
          </a:bodyPr>
          <a:lstStyle/>
          <a:p>
            <a:pPr marL="0" indent="0">
              <a:buNone/>
            </a:pPr>
            <a:endParaRPr lang="en-US" sz="2400" b="1" dirty="0" smtClean="0"/>
          </a:p>
          <a:p>
            <a:pPr marL="0" indent="0">
              <a:buNone/>
            </a:pPr>
            <a:r>
              <a:rPr lang="en-US" sz="2400" b="1" dirty="0" smtClean="0"/>
              <a:t>Year 1 Accomplishments:</a:t>
            </a:r>
          </a:p>
          <a:p>
            <a:pPr lvl="1"/>
            <a:r>
              <a:rPr lang="en-US" sz="2000" dirty="0" smtClean="0"/>
              <a:t>Colorectal cancer white paper </a:t>
            </a:r>
            <a:r>
              <a:rPr lang="en-US" sz="2000" dirty="0"/>
              <a:t>produced </a:t>
            </a:r>
            <a:r>
              <a:rPr lang="en-US" sz="2000" dirty="0" smtClean="0"/>
              <a:t>in partnership with American Cancer Society</a:t>
            </a:r>
            <a:endParaRPr lang="en-US" sz="2000" dirty="0"/>
          </a:p>
          <a:p>
            <a:pPr lvl="1"/>
            <a:r>
              <a:rPr lang="en-US" sz="2000" dirty="0" smtClean="0"/>
              <a:t>Screening awareness distributed to healthcare professionals and public via ACP, GAFP, GAPHC, and PH Weekly</a:t>
            </a:r>
            <a:endParaRPr lang="en-US" sz="2000" dirty="0"/>
          </a:p>
          <a:p>
            <a:pPr lvl="1"/>
            <a:r>
              <a:rPr lang="en-US" sz="2000" dirty="0" smtClean="0"/>
              <a:t>All </a:t>
            </a:r>
            <a:r>
              <a:rPr lang="en-US" sz="2000" dirty="0"/>
              <a:t>five RCCGs engaged the community and other local service </a:t>
            </a:r>
            <a:r>
              <a:rPr lang="en-US" sz="2000" dirty="0" smtClean="0"/>
              <a:t>providers</a:t>
            </a:r>
            <a:endParaRPr lang="en-US" sz="2000" dirty="0"/>
          </a:p>
        </p:txBody>
      </p:sp>
      <p:sp>
        <p:nvSpPr>
          <p:cNvPr id="4" name="TextBox 3"/>
          <p:cNvSpPr txBox="1"/>
          <p:nvPr/>
        </p:nvSpPr>
        <p:spPr>
          <a:xfrm>
            <a:off x="2463595" y="5032801"/>
            <a:ext cx="667968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black"/>
                </a:solidFill>
                <a:latin typeface="Segoe UI"/>
              </a:rPr>
              <a:t>Roundtable in </a:t>
            </a:r>
            <a:r>
              <a:rPr lang="en-US" sz="2400" dirty="0" smtClean="0">
                <a:solidFill>
                  <a:prstClr val="black"/>
                </a:solidFill>
                <a:latin typeface="Segoe UI"/>
              </a:rPr>
              <a:t>development</a:t>
            </a:r>
            <a:endParaRPr lang="en-US" sz="2400" dirty="0">
              <a:solidFill>
                <a:prstClr val="black"/>
              </a:solidFill>
              <a:latin typeface="Segoe UI"/>
            </a:endParaRPr>
          </a:p>
          <a:p>
            <a:pPr marL="342900" indent="-342900">
              <a:buFont typeface="Arial" panose="020B0604020202020204" pitchFamily="34" charset="0"/>
              <a:buChar char="•"/>
            </a:pPr>
            <a:r>
              <a:rPr lang="en-US" sz="2400" dirty="0">
                <a:solidFill>
                  <a:prstClr val="black"/>
                </a:solidFill>
                <a:latin typeface="Segoe UI"/>
              </a:rPr>
              <a:t>Applying for grant to increase screening rates</a:t>
            </a:r>
          </a:p>
        </p:txBody>
      </p:sp>
      <p:pic>
        <p:nvPicPr>
          <p:cNvPr id="1026" name="Picture 2" descr="http://cops.usdoj.gov/html/dispatch/08-2013/images/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80" y="4762500"/>
            <a:ext cx="179882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79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Evidence Based Lung </a:t>
            </a:r>
            <a:r>
              <a:rPr lang="en-US" sz="3600" b="1" dirty="0"/>
              <a:t>C</a:t>
            </a:r>
            <a:r>
              <a:rPr lang="en-US" sz="3600" b="1" dirty="0" smtClean="0"/>
              <a:t>ancer </a:t>
            </a:r>
            <a:r>
              <a:rPr lang="en-US" sz="3600" b="1" dirty="0"/>
              <a:t>S</a:t>
            </a:r>
            <a:r>
              <a:rPr lang="en-US" sz="3600" b="1" dirty="0" smtClean="0"/>
              <a:t>creening</a:t>
            </a:r>
            <a:endParaRPr lang="en-US" sz="3600" b="1" dirty="0"/>
          </a:p>
        </p:txBody>
      </p:sp>
      <p:sp>
        <p:nvSpPr>
          <p:cNvPr id="5" name="Content Placeholder 4"/>
          <p:cNvSpPr>
            <a:spLocks noGrp="1"/>
          </p:cNvSpPr>
          <p:nvPr>
            <p:ph sz="half" idx="1"/>
          </p:nvPr>
        </p:nvSpPr>
        <p:spPr/>
        <p:txBody>
          <a:bodyPr>
            <a:normAutofit fontScale="70000" lnSpcReduction="20000"/>
          </a:bodyPr>
          <a:lstStyle/>
          <a:p>
            <a:r>
              <a:rPr lang="en-US" sz="3100" b="1" dirty="0" smtClean="0"/>
              <a:t>Objective</a:t>
            </a:r>
            <a:r>
              <a:rPr lang="en-US" sz="3100" dirty="0" smtClean="0"/>
              <a:t> </a:t>
            </a:r>
          </a:p>
          <a:p>
            <a:pPr lvl="1"/>
            <a:r>
              <a:rPr lang="en-US" sz="3100" dirty="0" smtClean="0"/>
              <a:t>Increase the number of qualified Georgia residents who are appropriately screened for lung cancer</a:t>
            </a:r>
          </a:p>
          <a:p>
            <a:r>
              <a:rPr lang="en-US" sz="3100" b="1" dirty="0" smtClean="0"/>
              <a:t>Activities</a:t>
            </a:r>
          </a:p>
          <a:p>
            <a:pPr lvl="1"/>
            <a:r>
              <a:rPr lang="en-US" sz="3100" dirty="0" smtClean="0"/>
              <a:t>Promote responsible screening and institutions that comply with NCCN best practice standards for controlling screening quality </a:t>
            </a:r>
          </a:p>
          <a:p>
            <a:pPr lvl="1"/>
            <a:r>
              <a:rPr lang="en-US" sz="3100" dirty="0" smtClean="0"/>
              <a:t>Improve access to safe, responsible screening by increasing the number of lung cancer screening programs in Georgia that comply with best practice standards </a:t>
            </a:r>
          </a:p>
          <a:p>
            <a:pPr lvl="1"/>
            <a:r>
              <a:rPr lang="en-US" sz="3100" dirty="0" smtClean="0"/>
              <a:t>Educate the public and healthcare providers on risk factors including where to seek safe, responsible screening</a:t>
            </a:r>
          </a:p>
          <a:p>
            <a:endParaRPr lang="en-US" dirty="0"/>
          </a:p>
        </p:txBody>
      </p:sp>
    </p:spTree>
    <p:extLst>
      <p:ext uri="{BB962C8B-B14F-4D97-AF65-F5344CB8AC3E}">
        <p14:creationId xmlns:p14="http://schemas.microsoft.com/office/powerpoint/2010/main" val="22287798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7 at 10.14.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00" y="4630582"/>
            <a:ext cx="3314700" cy="1867637"/>
          </a:xfrm>
          <a:prstGeom prst="rect">
            <a:avLst/>
          </a:prstGeom>
        </p:spPr>
      </p:pic>
      <p:sp>
        <p:nvSpPr>
          <p:cNvPr id="2" name="Title 1"/>
          <p:cNvSpPr>
            <a:spLocks noGrp="1"/>
          </p:cNvSpPr>
          <p:nvPr>
            <p:ph type="title"/>
          </p:nvPr>
        </p:nvSpPr>
        <p:spPr/>
        <p:txBody>
          <a:bodyPr>
            <a:noAutofit/>
          </a:bodyPr>
          <a:lstStyle/>
          <a:p>
            <a:r>
              <a:rPr lang="en-US" sz="3600" b="1" dirty="0"/>
              <a:t>Evidence </a:t>
            </a:r>
            <a:r>
              <a:rPr lang="en-US" sz="3600" b="1" dirty="0" smtClean="0"/>
              <a:t>Based </a:t>
            </a:r>
            <a:r>
              <a:rPr lang="en-US" sz="3600" b="1" dirty="0"/>
              <a:t>L</a:t>
            </a:r>
            <a:r>
              <a:rPr lang="en-US" sz="3600" b="1" dirty="0" smtClean="0"/>
              <a:t>ung </a:t>
            </a:r>
            <a:r>
              <a:rPr lang="en-US" sz="3600" b="1" dirty="0"/>
              <a:t>C</a:t>
            </a:r>
            <a:r>
              <a:rPr lang="en-US" sz="3600" b="1" dirty="0" smtClean="0"/>
              <a:t>ancer </a:t>
            </a:r>
            <a:r>
              <a:rPr lang="en-US" sz="3600" b="1" dirty="0"/>
              <a:t>S</a:t>
            </a:r>
            <a:r>
              <a:rPr lang="en-US" sz="3600" b="1" dirty="0" smtClean="0"/>
              <a:t>creening</a:t>
            </a:r>
            <a:endParaRPr lang="en-US" sz="3600" dirty="0"/>
          </a:p>
        </p:txBody>
      </p:sp>
      <p:sp>
        <p:nvSpPr>
          <p:cNvPr id="3" name="Content Placeholder 2"/>
          <p:cNvSpPr>
            <a:spLocks noGrp="1"/>
          </p:cNvSpPr>
          <p:nvPr>
            <p:ph sz="half" idx="1"/>
          </p:nvPr>
        </p:nvSpPr>
        <p:spPr/>
        <p:txBody>
          <a:bodyPr/>
          <a:lstStyle/>
          <a:p>
            <a:pPr marL="0" lvl="0" indent="0">
              <a:buNone/>
            </a:pPr>
            <a:r>
              <a:rPr lang="en-US" b="1" dirty="0" smtClean="0"/>
              <a:t>Year 1 Accomplishments:</a:t>
            </a:r>
          </a:p>
          <a:p>
            <a:pPr lvl="0"/>
            <a:r>
              <a:rPr lang="en-US" dirty="0" smtClean="0"/>
              <a:t>Monitoring </a:t>
            </a:r>
            <a:r>
              <a:rPr lang="en-US" dirty="0"/>
              <a:t>recommendations and discussions about reimbursement for screening in 2015.</a:t>
            </a:r>
          </a:p>
          <a:p>
            <a:pPr lvl="0"/>
            <a:r>
              <a:rPr lang="en-US" dirty="0"/>
              <a:t>Beginning to organize an approach that will engage </a:t>
            </a:r>
            <a:r>
              <a:rPr lang="en-US" dirty="0" smtClean="0"/>
              <a:t>Georgia-based </a:t>
            </a:r>
            <a:r>
              <a:rPr lang="en-US" dirty="0"/>
              <a:t>health plans and providers (hospitals and PCPs</a:t>
            </a:r>
            <a:r>
              <a:rPr lang="en-US" dirty="0" smtClean="0"/>
              <a:t>).</a:t>
            </a:r>
          </a:p>
          <a:p>
            <a:pPr marL="0" indent="0">
              <a:buNone/>
            </a:pPr>
            <a:endParaRPr lang="en-US" dirty="0"/>
          </a:p>
        </p:txBody>
      </p:sp>
    </p:spTree>
    <p:extLst>
      <p:ext uri="{BB962C8B-B14F-4D97-AF65-F5344CB8AC3E}">
        <p14:creationId xmlns:p14="http://schemas.microsoft.com/office/powerpoint/2010/main" val="3620738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10.16.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371600"/>
            <a:ext cx="4572000" cy="2262055"/>
          </a:xfrm>
          <a:prstGeom prst="rect">
            <a:avLst/>
          </a:prstGeom>
        </p:spPr>
      </p:pic>
      <p:sp>
        <p:nvSpPr>
          <p:cNvPr id="2" name="Title 1"/>
          <p:cNvSpPr>
            <a:spLocks noGrp="1"/>
          </p:cNvSpPr>
          <p:nvPr>
            <p:ph type="title"/>
          </p:nvPr>
        </p:nvSpPr>
        <p:spPr>
          <a:xfrm>
            <a:off x="152400" y="114300"/>
            <a:ext cx="8839200" cy="990600"/>
          </a:xfrm>
        </p:spPr>
        <p:txBody>
          <a:bodyPr>
            <a:normAutofit/>
          </a:bodyPr>
          <a:lstStyle/>
          <a:p>
            <a:r>
              <a:rPr lang="en-US" sz="3600" b="1" dirty="0" smtClean="0"/>
              <a:t>Quality Cancer </a:t>
            </a:r>
            <a:r>
              <a:rPr lang="en-US" sz="3600" b="1" dirty="0"/>
              <a:t>D</a:t>
            </a:r>
            <a:r>
              <a:rPr lang="en-US" sz="3600" b="1" dirty="0" smtClean="0"/>
              <a:t>iagnosis and Treatment</a:t>
            </a:r>
            <a:endParaRPr lang="en-US" sz="3600" b="1" dirty="0"/>
          </a:p>
        </p:txBody>
      </p:sp>
      <p:sp>
        <p:nvSpPr>
          <p:cNvPr id="3" name="Content Placeholder 2"/>
          <p:cNvSpPr>
            <a:spLocks noGrp="1"/>
          </p:cNvSpPr>
          <p:nvPr>
            <p:ph sz="half" idx="1"/>
          </p:nvPr>
        </p:nvSpPr>
        <p:spPr>
          <a:xfrm>
            <a:off x="3962400" y="990600"/>
            <a:ext cx="4991100" cy="2895600"/>
          </a:xfrm>
        </p:spPr>
        <p:txBody>
          <a:bodyPr>
            <a:normAutofit/>
          </a:bodyPr>
          <a:lstStyle/>
          <a:p>
            <a:pPr marL="0" indent="0">
              <a:buNone/>
            </a:pPr>
            <a:r>
              <a:rPr lang="en-US" b="1" dirty="0" smtClean="0"/>
              <a:t>Objective</a:t>
            </a:r>
          </a:p>
          <a:p>
            <a:pPr lvl="1">
              <a:buFont typeface="Arial"/>
              <a:buChar char="•"/>
            </a:pPr>
            <a:r>
              <a:rPr lang="en-US" dirty="0" smtClean="0"/>
              <a:t>Improve the use of quality standards and practice guidelines for the diagnosis, staging and treatment of cancers throughout Georgia </a:t>
            </a:r>
          </a:p>
        </p:txBody>
      </p:sp>
      <p:sp>
        <p:nvSpPr>
          <p:cNvPr id="4" name="TextBox 3"/>
          <p:cNvSpPr txBox="1"/>
          <p:nvPr/>
        </p:nvSpPr>
        <p:spPr>
          <a:xfrm>
            <a:off x="457200" y="3695700"/>
            <a:ext cx="8420100" cy="2585323"/>
          </a:xfrm>
          <a:prstGeom prst="rect">
            <a:avLst/>
          </a:prstGeom>
          <a:noFill/>
        </p:spPr>
        <p:txBody>
          <a:bodyPr wrap="square" rtlCol="0">
            <a:spAutoFit/>
          </a:bodyPr>
          <a:lstStyle/>
          <a:p>
            <a:r>
              <a:rPr lang="en-US" b="1" dirty="0">
                <a:solidFill>
                  <a:prstClr val="black"/>
                </a:solidFill>
                <a:latin typeface="Segoe UI"/>
              </a:rPr>
              <a:t>Activities</a:t>
            </a:r>
          </a:p>
          <a:p>
            <a:pPr marL="742950" lvl="1" indent="-285750">
              <a:buFont typeface="Arial"/>
              <a:buChar char="•"/>
            </a:pPr>
            <a:r>
              <a:rPr lang="en-US" dirty="0">
                <a:solidFill>
                  <a:prstClr val="black"/>
                </a:solidFill>
                <a:latin typeface="Segoe UI"/>
              </a:rPr>
              <a:t>Disseminate information regarding </a:t>
            </a:r>
            <a:r>
              <a:rPr lang="en-US" dirty="0" err="1">
                <a:solidFill>
                  <a:prstClr val="black"/>
                </a:solidFill>
                <a:latin typeface="Segoe UI"/>
              </a:rPr>
              <a:t>CoC</a:t>
            </a:r>
            <a:r>
              <a:rPr lang="en-US" dirty="0">
                <a:solidFill>
                  <a:prstClr val="black"/>
                </a:solidFill>
                <a:latin typeface="Segoe UI"/>
              </a:rPr>
              <a:t> accreditation and use of approved guidelines and RQRS to demonstrate value, especially to hospital administrators</a:t>
            </a:r>
          </a:p>
          <a:p>
            <a:pPr marL="742950" lvl="1" indent="-285750">
              <a:buFont typeface="Arial"/>
              <a:buChar char="•"/>
            </a:pPr>
            <a:r>
              <a:rPr lang="en-US" dirty="0">
                <a:solidFill>
                  <a:prstClr val="black"/>
                </a:solidFill>
                <a:latin typeface="Segoe UI"/>
              </a:rPr>
              <a:t>Provide targeted technical assistance and resources to allow for increases </a:t>
            </a:r>
            <a:r>
              <a:rPr lang="en-US" dirty="0" err="1">
                <a:solidFill>
                  <a:prstClr val="black"/>
                </a:solidFill>
                <a:latin typeface="Segoe UI"/>
              </a:rPr>
              <a:t>CoC</a:t>
            </a:r>
            <a:r>
              <a:rPr lang="en-US" dirty="0">
                <a:solidFill>
                  <a:prstClr val="black"/>
                </a:solidFill>
                <a:latin typeface="Segoe UI"/>
              </a:rPr>
              <a:t> applications from non-accredited institutions and maintenance of accreditation status at currently approved centers</a:t>
            </a:r>
          </a:p>
          <a:p>
            <a:pPr marL="742950" lvl="1" indent="-285750">
              <a:buFont typeface="Arial"/>
              <a:buChar char="•"/>
            </a:pPr>
            <a:r>
              <a:rPr lang="en-US" dirty="0">
                <a:solidFill>
                  <a:prstClr val="black"/>
                </a:solidFill>
                <a:latin typeface="Segoe UI"/>
              </a:rPr>
              <a:t>Engage in statewide public awareness efforts to promote cancer care at accredited centers and increase participation in clinical trials</a:t>
            </a:r>
          </a:p>
        </p:txBody>
      </p:sp>
    </p:spTree>
    <p:extLst>
      <p:ext uri="{BB962C8B-B14F-4D97-AF65-F5344CB8AC3E}">
        <p14:creationId xmlns:p14="http://schemas.microsoft.com/office/powerpoint/2010/main" val="1961255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0" y="76200"/>
            <a:ext cx="8839200" cy="609600"/>
          </a:xfrm>
        </p:spPr>
        <p:txBody>
          <a:bodyPr>
            <a:noAutofit/>
          </a:bodyPr>
          <a:lstStyle/>
          <a:p>
            <a:r>
              <a:rPr lang="en-US" sz="3600" dirty="0" smtClean="0"/>
              <a:t>Program at a Glance</a:t>
            </a:r>
            <a:endParaRPr lang="en-US" sz="3600" dirty="0"/>
          </a:p>
        </p:txBody>
      </p:sp>
      <p:sp>
        <p:nvSpPr>
          <p:cNvPr id="3" name="Text Placeholder 2"/>
          <p:cNvSpPr>
            <a:spLocks noGrp="1"/>
          </p:cNvSpPr>
          <p:nvPr>
            <p:ph sz="quarter" idx="1"/>
          </p:nvPr>
        </p:nvSpPr>
        <p:spPr>
          <a:xfrm>
            <a:off x="457200" y="990600"/>
            <a:ext cx="7467600" cy="5483352"/>
          </a:xfrm>
        </p:spPr>
        <p:txBody>
          <a:bodyPr>
            <a:normAutofit/>
          </a:bodyPr>
          <a:lstStyle/>
          <a:p>
            <a:r>
              <a:rPr lang="en-US" sz="2000" b="1" dirty="0" smtClean="0"/>
              <a:t>Program began in 1990s</a:t>
            </a:r>
          </a:p>
          <a:p>
            <a:r>
              <a:rPr lang="en-US" sz="2000" b="1" dirty="0" smtClean="0"/>
              <a:t>Staff</a:t>
            </a:r>
            <a:r>
              <a:rPr lang="en-US" sz="2000" dirty="0" smtClean="0"/>
              <a:t>:</a:t>
            </a:r>
          </a:p>
          <a:p>
            <a:pPr marL="457200" lvl="1" indent="0">
              <a:buNone/>
            </a:pPr>
            <a:r>
              <a:rPr lang="en-US" sz="2000" dirty="0" smtClean="0"/>
              <a:t>Director, Two Program Consultants, Medical Epidemiologist,  Administrative Assistant</a:t>
            </a:r>
          </a:p>
          <a:p>
            <a:r>
              <a:rPr lang="en-US" sz="2000" dirty="0" smtClean="0"/>
              <a:t>Six State Funded Regional Healthy Homes Coordinators: </a:t>
            </a:r>
            <a:r>
              <a:rPr lang="en-US" sz="1700" dirty="0" smtClean="0"/>
              <a:t>Responsible </a:t>
            </a:r>
            <a:r>
              <a:rPr lang="en-US" sz="1700" dirty="0"/>
              <a:t>for </a:t>
            </a:r>
            <a:r>
              <a:rPr lang="en-US" sz="1700" dirty="0" smtClean="0"/>
              <a:t>addressing lead and healthy </a:t>
            </a:r>
            <a:r>
              <a:rPr lang="en-US" sz="1700" dirty="0"/>
              <a:t>homes issues in their assigned </a:t>
            </a:r>
            <a:r>
              <a:rPr lang="en-US" sz="1700" dirty="0" smtClean="0"/>
              <a:t>areas</a:t>
            </a:r>
            <a:endParaRPr lang="en-US" sz="2000" dirty="0" smtClean="0"/>
          </a:p>
          <a:p>
            <a:r>
              <a:rPr lang="en-US" sz="2000" dirty="0" smtClean="0"/>
              <a:t>50 +NEHA certified Healthy Homes Specialists statewide</a:t>
            </a:r>
          </a:p>
          <a:p>
            <a:r>
              <a:rPr lang="en-US" sz="2000" dirty="0" smtClean="0"/>
              <a:t>30 EPD certified Lead Inspectors/Risk Assessors statewide</a:t>
            </a:r>
            <a:endParaRPr lang="en-US" sz="2000" dirty="0"/>
          </a:p>
          <a:p>
            <a:endParaRPr lang="en-US" sz="2000" dirty="0" smtClean="0"/>
          </a:p>
          <a:p>
            <a:pPr marL="0" indent="0">
              <a:buNone/>
            </a:pPr>
            <a:r>
              <a:rPr lang="en-US" sz="2000" b="1" dirty="0" smtClean="0"/>
              <a:t>Funding</a:t>
            </a:r>
            <a:r>
              <a:rPr lang="en-US" sz="2000" dirty="0" smtClean="0"/>
              <a:t>: </a:t>
            </a:r>
          </a:p>
          <a:p>
            <a:r>
              <a:rPr lang="en-US" sz="2000" dirty="0" smtClean="0"/>
              <a:t>CDC Grant-$365,000/year</a:t>
            </a:r>
          </a:p>
          <a:p>
            <a:r>
              <a:rPr lang="en-US" sz="2000" dirty="0" smtClean="0"/>
              <a:t>State funding-$201,000 year</a:t>
            </a:r>
          </a:p>
          <a:p>
            <a:r>
              <a:rPr lang="en-US" sz="2000" dirty="0" smtClean="0"/>
              <a:t>PHBG Funding-$183,500 year</a:t>
            </a:r>
          </a:p>
        </p:txBody>
      </p:sp>
    </p:spTree>
    <p:extLst>
      <p:ext uri="{BB962C8B-B14F-4D97-AF65-F5344CB8AC3E}">
        <p14:creationId xmlns:p14="http://schemas.microsoft.com/office/powerpoint/2010/main" val="185916321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Quality </a:t>
            </a:r>
            <a:r>
              <a:rPr lang="en-US" sz="3600" b="1" dirty="0" smtClean="0"/>
              <a:t>Cancer </a:t>
            </a:r>
            <a:r>
              <a:rPr lang="en-US" sz="3600" b="1" dirty="0"/>
              <a:t>D</a:t>
            </a:r>
            <a:r>
              <a:rPr lang="en-US" sz="3600" b="1" dirty="0" smtClean="0"/>
              <a:t>iagnosis </a:t>
            </a:r>
            <a:r>
              <a:rPr lang="en-US" sz="3600" b="1" dirty="0"/>
              <a:t>and </a:t>
            </a:r>
            <a:r>
              <a:rPr lang="en-US" sz="3600" b="1" dirty="0" smtClean="0"/>
              <a:t>Treatment</a:t>
            </a:r>
            <a:endParaRPr lang="en-US" sz="3600" dirty="0"/>
          </a:p>
        </p:txBody>
      </p:sp>
      <p:sp>
        <p:nvSpPr>
          <p:cNvPr id="3" name="Content Placeholder 2"/>
          <p:cNvSpPr>
            <a:spLocks noGrp="1"/>
          </p:cNvSpPr>
          <p:nvPr>
            <p:ph sz="half" idx="1"/>
          </p:nvPr>
        </p:nvSpPr>
        <p:spPr/>
        <p:txBody>
          <a:bodyPr>
            <a:normAutofit/>
          </a:bodyPr>
          <a:lstStyle/>
          <a:p>
            <a:pPr marL="0" lvl="0" indent="0">
              <a:buNone/>
            </a:pPr>
            <a:r>
              <a:rPr lang="en-US" sz="2400" b="1" dirty="0" smtClean="0"/>
              <a:t>Year 1 Accomplishments:</a:t>
            </a:r>
          </a:p>
          <a:p>
            <a:pPr lvl="0"/>
            <a:r>
              <a:rPr lang="en-US" sz="2400" dirty="0" smtClean="0"/>
              <a:t>Conducted </a:t>
            </a:r>
            <a:r>
              <a:rPr lang="en-US" sz="2400" dirty="0"/>
              <a:t>survey of selected non </a:t>
            </a:r>
            <a:r>
              <a:rPr lang="en-US" sz="2400" dirty="0" smtClean="0"/>
              <a:t>Commission on Cancer (</a:t>
            </a:r>
            <a:r>
              <a:rPr lang="en-US" sz="2400" dirty="0" err="1" smtClean="0"/>
              <a:t>CoC</a:t>
            </a:r>
            <a:r>
              <a:rPr lang="en-US" sz="2400" dirty="0" smtClean="0"/>
              <a:t>) accredited </a:t>
            </a:r>
            <a:r>
              <a:rPr lang="en-US" sz="2400" dirty="0"/>
              <a:t>institutions </a:t>
            </a:r>
          </a:p>
          <a:p>
            <a:pPr lvl="1"/>
            <a:r>
              <a:rPr lang="en-US" dirty="0" smtClean="0"/>
              <a:t>Engaging the </a:t>
            </a:r>
            <a:r>
              <a:rPr lang="en-US" dirty="0"/>
              <a:t>new State </a:t>
            </a:r>
            <a:r>
              <a:rPr lang="en-US" dirty="0" err="1"/>
              <a:t>CoC</a:t>
            </a:r>
            <a:r>
              <a:rPr lang="en-US" dirty="0"/>
              <a:t> Chair  </a:t>
            </a:r>
            <a:endParaRPr lang="en-US" dirty="0" smtClean="0"/>
          </a:p>
          <a:p>
            <a:pPr lvl="0"/>
            <a:r>
              <a:rPr lang="en-US" sz="2400" dirty="0" smtClean="0"/>
              <a:t>Georgia </a:t>
            </a:r>
            <a:r>
              <a:rPr lang="en-US" sz="2400" dirty="0"/>
              <a:t>CORE website – </a:t>
            </a:r>
            <a:r>
              <a:rPr lang="en-US" sz="2400" u="sng" dirty="0" smtClean="0">
                <a:hlinkClick r:id="rId3"/>
              </a:rPr>
              <a:t>www.georgiacancerinfo.org</a:t>
            </a:r>
            <a:endParaRPr lang="en-US" sz="2400" dirty="0"/>
          </a:p>
          <a:p>
            <a:pPr lvl="1"/>
            <a:r>
              <a:rPr lang="en-US" dirty="0"/>
              <a:t>p</a:t>
            </a:r>
            <a:r>
              <a:rPr lang="en-US" dirty="0" smtClean="0"/>
              <a:t>roviding </a:t>
            </a:r>
            <a:r>
              <a:rPr lang="en-US" dirty="0"/>
              <a:t>residents with real time information about treatment facilities, providers and clinical trials across the state </a:t>
            </a:r>
            <a:endParaRPr lang="en-US" dirty="0" smtClean="0"/>
          </a:p>
          <a:p>
            <a:pPr lvl="0"/>
            <a:r>
              <a:rPr lang="en-US" sz="2400" dirty="0"/>
              <a:t>Georgia CORE’s 24 research network affiliates offer over 639 clinical trials and provide majority of care to 48,000 newly diagnosed patients and 356,000 survivors</a:t>
            </a:r>
          </a:p>
          <a:p>
            <a:endParaRPr lang="en-US" dirty="0"/>
          </a:p>
          <a:p>
            <a:endParaRPr lang="en-US" dirty="0"/>
          </a:p>
        </p:txBody>
      </p:sp>
    </p:spTree>
    <p:extLst>
      <p:ext uri="{BB962C8B-B14F-4D97-AF65-F5344CB8AC3E}">
        <p14:creationId xmlns:p14="http://schemas.microsoft.com/office/powerpoint/2010/main" val="1578887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160"/>
            <a:ext cx="8839200" cy="990600"/>
          </a:xfrm>
        </p:spPr>
        <p:txBody>
          <a:bodyPr>
            <a:normAutofit fontScale="90000"/>
          </a:bodyPr>
          <a:lstStyle/>
          <a:p>
            <a:r>
              <a:rPr lang="en-US" sz="3600" b="1" dirty="0" smtClean="0"/>
              <a:t>Access to Palliative </a:t>
            </a:r>
            <a:r>
              <a:rPr lang="en-US" sz="3600" b="1" dirty="0"/>
              <a:t>C</a:t>
            </a:r>
            <a:r>
              <a:rPr lang="en-US" sz="3600" b="1" dirty="0" smtClean="0"/>
              <a:t>are and Survivorship</a:t>
            </a:r>
            <a:endParaRPr lang="en-US" sz="3600" b="1" dirty="0"/>
          </a:p>
        </p:txBody>
      </p:sp>
      <p:sp>
        <p:nvSpPr>
          <p:cNvPr id="3" name="Content Placeholder 2"/>
          <p:cNvSpPr>
            <a:spLocks noGrp="1"/>
          </p:cNvSpPr>
          <p:nvPr>
            <p:ph sz="half" idx="1"/>
          </p:nvPr>
        </p:nvSpPr>
        <p:spPr>
          <a:xfrm>
            <a:off x="266700" y="914400"/>
            <a:ext cx="8382000" cy="1295400"/>
          </a:xfrm>
        </p:spPr>
        <p:txBody>
          <a:bodyPr>
            <a:normAutofit fontScale="77500" lnSpcReduction="20000"/>
          </a:bodyPr>
          <a:lstStyle/>
          <a:p>
            <a:pPr marL="0" indent="0">
              <a:buNone/>
            </a:pPr>
            <a:r>
              <a:rPr lang="en-US" b="1" dirty="0" smtClean="0"/>
              <a:t>Objective</a:t>
            </a:r>
          </a:p>
          <a:p>
            <a:pPr lvl="1">
              <a:buFont typeface="Arial"/>
              <a:buChar char="•"/>
            </a:pPr>
            <a:r>
              <a:rPr lang="en-US" dirty="0" smtClean="0"/>
              <a:t>Increase the proportion of cancer patients in Georgia who receive palliative care and support form the time of diagnosis; and improve the quality of life for all cancer survivors through survivorship care</a:t>
            </a:r>
          </a:p>
          <a:p>
            <a:endParaRPr lang="en-US" dirty="0"/>
          </a:p>
        </p:txBody>
      </p:sp>
      <p:sp>
        <p:nvSpPr>
          <p:cNvPr id="4" name="TextBox 3"/>
          <p:cNvSpPr txBox="1"/>
          <p:nvPr/>
        </p:nvSpPr>
        <p:spPr>
          <a:xfrm>
            <a:off x="-342900" y="2209800"/>
            <a:ext cx="4914900" cy="5232202"/>
          </a:xfrm>
          <a:prstGeom prst="rect">
            <a:avLst/>
          </a:prstGeom>
          <a:noFill/>
        </p:spPr>
        <p:txBody>
          <a:bodyPr wrap="square" rtlCol="0">
            <a:spAutoFit/>
          </a:bodyPr>
          <a:lstStyle/>
          <a:p>
            <a:pPr lvl="1"/>
            <a:r>
              <a:rPr lang="en-US" b="1" dirty="0" smtClean="0">
                <a:solidFill>
                  <a:prstClr val="black"/>
                </a:solidFill>
                <a:latin typeface="Segoe UI"/>
              </a:rPr>
              <a:t>Activities for Survivorship </a:t>
            </a:r>
          </a:p>
          <a:p>
            <a:pPr marL="1200150" lvl="2" indent="-285750">
              <a:buFont typeface="Arial"/>
              <a:buChar char="•"/>
            </a:pPr>
            <a:r>
              <a:rPr lang="en-US" dirty="0" smtClean="0">
                <a:solidFill>
                  <a:prstClr val="black"/>
                </a:solidFill>
                <a:latin typeface="Segoe UI"/>
              </a:rPr>
              <a:t>Establish </a:t>
            </a:r>
            <a:r>
              <a:rPr lang="en-US" dirty="0">
                <a:solidFill>
                  <a:prstClr val="black"/>
                </a:solidFill>
                <a:latin typeface="Segoe UI"/>
              </a:rPr>
              <a:t>a baseline of the physical and psychosocial quality of life for Georgia cancer survivors</a:t>
            </a:r>
          </a:p>
          <a:p>
            <a:pPr marL="1200150" lvl="2" indent="-285750">
              <a:buFont typeface="Arial"/>
              <a:buChar char="•"/>
            </a:pPr>
            <a:r>
              <a:rPr lang="en-US" dirty="0" smtClean="0">
                <a:solidFill>
                  <a:prstClr val="black"/>
                </a:solidFill>
                <a:latin typeface="Segoe UI"/>
              </a:rPr>
              <a:t>Create </a:t>
            </a:r>
            <a:r>
              <a:rPr lang="en-US" dirty="0">
                <a:solidFill>
                  <a:prstClr val="black"/>
                </a:solidFill>
                <a:latin typeface="Segoe UI"/>
              </a:rPr>
              <a:t>a dissemination plan to provide best practices tools to address survivors’ needs</a:t>
            </a:r>
          </a:p>
          <a:p>
            <a:pPr marL="1200150" lvl="2" indent="-285750">
              <a:buFont typeface="Arial"/>
              <a:buChar char="•"/>
            </a:pPr>
            <a:r>
              <a:rPr lang="en-US" dirty="0">
                <a:solidFill>
                  <a:prstClr val="black"/>
                </a:solidFill>
                <a:latin typeface="Segoe UI"/>
              </a:rPr>
              <a:t>Develop a toolkit and encourage oncology practitioners to use cancer treatment summaries and survivorship care plans in conjunction with GASCO</a:t>
            </a:r>
          </a:p>
          <a:p>
            <a:pPr marL="1200150" lvl="2" indent="-285750">
              <a:buFont typeface="Arial"/>
              <a:buChar char="•"/>
            </a:pPr>
            <a:r>
              <a:rPr lang="en-US" dirty="0">
                <a:solidFill>
                  <a:prstClr val="black"/>
                </a:solidFill>
                <a:latin typeface="Segoe UI"/>
              </a:rPr>
              <a:t>Develop and deliver educational campaigns/events for populations affected by </a:t>
            </a:r>
            <a:r>
              <a:rPr lang="en-US" dirty="0" smtClean="0">
                <a:solidFill>
                  <a:prstClr val="black"/>
                </a:solidFill>
                <a:latin typeface="Segoe UI"/>
              </a:rPr>
              <a:t>cancer</a:t>
            </a:r>
          </a:p>
          <a:p>
            <a:pPr marL="1200150" lvl="2" indent="-285750">
              <a:buFont typeface="Arial"/>
              <a:buChar char="•"/>
            </a:pPr>
            <a:endParaRPr lang="en-US" sz="1600" dirty="0">
              <a:solidFill>
                <a:prstClr val="black"/>
              </a:solidFill>
              <a:latin typeface="Segoe UI"/>
            </a:endParaRPr>
          </a:p>
          <a:p>
            <a:pPr marL="1200150" lvl="2" indent="-285750">
              <a:buFont typeface="Arial"/>
              <a:buChar char="•"/>
            </a:pPr>
            <a:endParaRPr lang="en-US" sz="1600" dirty="0" smtClean="0">
              <a:solidFill>
                <a:prstClr val="black"/>
              </a:solidFill>
              <a:latin typeface="Segoe UI"/>
            </a:endParaRPr>
          </a:p>
          <a:p>
            <a:pPr marL="1200150" lvl="2" indent="-285750">
              <a:buFont typeface="Arial"/>
              <a:buChar char="•"/>
            </a:pPr>
            <a:endParaRPr lang="en-US" sz="1600" dirty="0">
              <a:solidFill>
                <a:prstClr val="black"/>
              </a:solidFill>
              <a:latin typeface="Segoe UI"/>
            </a:endParaRPr>
          </a:p>
          <a:p>
            <a:pPr marL="1200150" lvl="2" indent="-285750">
              <a:buFont typeface="Arial"/>
              <a:buChar char="•"/>
            </a:pPr>
            <a:endParaRPr lang="en-US" sz="1600" dirty="0">
              <a:solidFill>
                <a:prstClr val="black"/>
              </a:solidFill>
              <a:latin typeface="Segoe UI"/>
            </a:endParaRPr>
          </a:p>
        </p:txBody>
      </p:sp>
      <p:sp>
        <p:nvSpPr>
          <p:cNvPr id="5" name="TextBox 4"/>
          <p:cNvSpPr txBox="1"/>
          <p:nvPr/>
        </p:nvSpPr>
        <p:spPr>
          <a:xfrm>
            <a:off x="4838700" y="2209800"/>
            <a:ext cx="4076700" cy="4585871"/>
          </a:xfrm>
          <a:prstGeom prst="rect">
            <a:avLst/>
          </a:prstGeom>
          <a:noFill/>
        </p:spPr>
        <p:txBody>
          <a:bodyPr wrap="square" rtlCol="0">
            <a:spAutoFit/>
          </a:bodyPr>
          <a:lstStyle/>
          <a:p>
            <a:r>
              <a:rPr lang="en-US" b="1" dirty="0" smtClean="0">
                <a:solidFill>
                  <a:prstClr val="black"/>
                </a:solidFill>
                <a:latin typeface="Segoe UI"/>
              </a:rPr>
              <a:t>Activities for Palliative Care</a:t>
            </a:r>
          </a:p>
          <a:p>
            <a:pPr marL="742950" lvl="1" indent="-285750">
              <a:buFont typeface="Arial"/>
              <a:buChar char="•"/>
            </a:pPr>
            <a:r>
              <a:rPr lang="en-US" sz="1700" dirty="0">
                <a:solidFill>
                  <a:prstClr val="black"/>
                </a:solidFill>
                <a:latin typeface="Segoe UI"/>
              </a:rPr>
              <a:t>Promote integration of national palliative care guidelines into standard oncology services at all Georgia </a:t>
            </a:r>
            <a:r>
              <a:rPr lang="en-US" sz="1700" dirty="0" err="1">
                <a:solidFill>
                  <a:prstClr val="black"/>
                </a:solidFill>
                <a:latin typeface="Segoe UI"/>
              </a:rPr>
              <a:t>CoC</a:t>
            </a:r>
            <a:r>
              <a:rPr lang="en-US" sz="1700" dirty="0">
                <a:solidFill>
                  <a:prstClr val="black"/>
                </a:solidFill>
                <a:latin typeface="Segoe UI"/>
              </a:rPr>
              <a:t> cancer centers</a:t>
            </a:r>
          </a:p>
          <a:p>
            <a:pPr marL="742950" lvl="1" indent="-285750">
              <a:buFont typeface="Arial"/>
              <a:buChar char="•"/>
            </a:pPr>
            <a:r>
              <a:rPr lang="en-US" sz="1700" dirty="0">
                <a:solidFill>
                  <a:prstClr val="black"/>
                </a:solidFill>
                <a:latin typeface="Segoe UI"/>
              </a:rPr>
              <a:t>Promote earlier hospice care transitions for all Georgia </a:t>
            </a:r>
            <a:r>
              <a:rPr lang="en-US" sz="1700" dirty="0" err="1">
                <a:solidFill>
                  <a:prstClr val="black"/>
                </a:solidFill>
                <a:latin typeface="Segoe UI"/>
              </a:rPr>
              <a:t>CoC</a:t>
            </a:r>
            <a:r>
              <a:rPr lang="en-US" sz="1700" dirty="0">
                <a:solidFill>
                  <a:prstClr val="black"/>
                </a:solidFill>
                <a:latin typeface="Segoe UI"/>
              </a:rPr>
              <a:t> cancer centers</a:t>
            </a:r>
          </a:p>
          <a:p>
            <a:pPr marL="742950" lvl="1" indent="-285750">
              <a:buFont typeface="Arial"/>
              <a:buChar char="•"/>
            </a:pPr>
            <a:r>
              <a:rPr lang="en-US" sz="1700" dirty="0">
                <a:solidFill>
                  <a:prstClr val="black"/>
                </a:solidFill>
                <a:latin typeface="Segoe UI"/>
              </a:rPr>
              <a:t>Achieve 100% registration of each Georgia </a:t>
            </a:r>
            <a:r>
              <a:rPr lang="en-US" sz="1700" dirty="0" err="1">
                <a:solidFill>
                  <a:prstClr val="black"/>
                </a:solidFill>
                <a:latin typeface="Segoe UI"/>
              </a:rPr>
              <a:t>CoC</a:t>
            </a:r>
            <a:r>
              <a:rPr lang="en-US" sz="1700" dirty="0">
                <a:solidFill>
                  <a:prstClr val="black"/>
                </a:solidFill>
                <a:latin typeface="Segoe UI"/>
              </a:rPr>
              <a:t> cancer center with a palliative care program </a:t>
            </a:r>
          </a:p>
          <a:p>
            <a:pPr marL="742950" lvl="1" indent="-285750">
              <a:buFont typeface="Arial"/>
              <a:buChar char="•"/>
            </a:pPr>
            <a:r>
              <a:rPr lang="en-US" sz="1700" dirty="0">
                <a:solidFill>
                  <a:prstClr val="black"/>
                </a:solidFill>
                <a:latin typeface="Segoe UI"/>
              </a:rPr>
              <a:t>Hold at least one palliative care networking event for the registered Georgia </a:t>
            </a:r>
            <a:r>
              <a:rPr lang="en-US" sz="1700" dirty="0" err="1">
                <a:solidFill>
                  <a:prstClr val="black"/>
                </a:solidFill>
                <a:latin typeface="Segoe UI"/>
              </a:rPr>
              <a:t>CoC</a:t>
            </a:r>
            <a:r>
              <a:rPr lang="en-US" sz="1700" dirty="0">
                <a:solidFill>
                  <a:prstClr val="black"/>
                </a:solidFill>
                <a:latin typeface="Segoe UI"/>
              </a:rPr>
              <a:t> cancer centers </a:t>
            </a:r>
          </a:p>
          <a:p>
            <a:endParaRPr lang="en-US" dirty="0" smtClean="0">
              <a:solidFill>
                <a:prstClr val="black"/>
              </a:solidFill>
              <a:latin typeface="Segoe UI"/>
            </a:endParaRPr>
          </a:p>
          <a:p>
            <a:endParaRPr lang="en-US" dirty="0">
              <a:solidFill>
                <a:prstClr val="black"/>
              </a:solidFill>
              <a:latin typeface="Segoe UI"/>
            </a:endParaRPr>
          </a:p>
        </p:txBody>
      </p:sp>
    </p:spTree>
    <p:extLst>
      <p:ext uri="{BB962C8B-B14F-4D97-AF65-F5344CB8AC3E}">
        <p14:creationId xmlns:p14="http://schemas.microsoft.com/office/powerpoint/2010/main" val="38526188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Access to </a:t>
            </a:r>
            <a:r>
              <a:rPr lang="en-US" sz="3200" b="1" dirty="0" smtClean="0"/>
              <a:t>Palliative </a:t>
            </a:r>
            <a:r>
              <a:rPr lang="en-US" sz="3200" b="1" dirty="0"/>
              <a:t>C</a:t>
            </a:r>
            <a:r>
              <a:rPr lang="en-US" sz="3200" b="1" dirty="0" smtClean="0"/>
              <a:t>are </a:t>
            </a:r>
            <a:r>
              <a:rPr lang="en-US" sz="3200" b="1" dirty="0"/>
              <a:t>and </a:t>
            </a:r>
            <a:r>
              <a:rPr lang="en-US" sz="3200" b="1" dirty="0" smtClean="0"/>
              <a:t>Survivorship</a:t>
            </a:r>
            <a:endParaRPr lang="en-US" sz="3200" dirty="0"/>
          </a:p>
        </p:txBody>
      </p:sp>
      <p:sp>
        <p:nvSpPr>
          <p:cNvPr id="3" name="Content Placeholder 2"/>
          <p:cNvSpPr>
            <a:spLocks noGrp="1"/>
          </p:cNvSpPr>
          <p:nvPr>
            <p:ph sz="half" idx="1"/>
          </p:nvPr>
        </p:nvSpPr>
        <p:spPr/>
        <p:txBody>
          <a:bodyPr>
            <a:normAutofit fontScale="77500" lnSpcReduction="20000"/>
          </a:bodyPr>
          <a:lstStyle/>
          <a:p>
            <a:pPr marL="0" indent="0">
              <a:buNone/>
            </a:pPr>
            <a:r>
              <a:rPr lang="en-US" b="1" dirty="0" smtClean="0"/>
              <a:t>Year 1 Accomplishments:</a:t>
            </a:r>
          </a:p>
          <a:p>
            <a:r>
              <a:rPr lang="en-US" dirty="0" smtClean="0"/>
              <a:t>Surveyed 45 Commission on Cancer (</a:t>
            </a:r>
            <a:r>
              <a:rPr lang="en-US" dirty="0" err="1" smtClean="0"/>
              <a:t>CoC</a:t>
            </a:r>
            <a:r>
              <a:rPr lang="en-US" dirty="0" smtClean="0"/>
              <a:t>) </a:t>
            </a:r>
            <a:r>
              <a:rPr lang="en-US" dirty="0"/>
              <a:t>centers in the state of Georgia in 2013</a:t>
            </a:r>
          </a:p>
          <a:p>
            <a:r>
              <a:rPr lang="en-US" dirty="0" smtClean="0"/>
              <a:t>Promoting </a:t>
            </a:r>
            <a:r>
              <a:rPr lang="en-US" dirty="0" err="1" smtClean="0"/>
              <a:t>CoC</a:t>
            </a:r>
            <a:r>
              <a:rPr lang="en-US" dirty="0" smtClean="0"/>
              <a:t> </a:t>
            </a:r>
            <a:r>
              <a:rPr lang="en-US" dirty="0"/>
              <a:t>Standard 2.4 related to palliative care service availability. </a:t>
            </a:r>
          </a:p>
          <a:p>
            <a:r>
              <a:rPr lang="en-US" dirty="0" smtClean="0"/>
              <a:t>Georgia </a:t>
            </a:r>
            <a:r>
              <a:rPr lang="en-US" dirty="0"/>
              <a:t>Hospice and Palliative Care organization formed palliative care working group </a:t>
            </a:r>
            <a:endParaRPr lang="en-US" dirty="0" smtClean="0"/>
          </a:p>
          <a:p>
            <a:r>
              <a:rPr lang="en-US" dirty="0"/>
              <a:t>Developed a survivor needs assessment survey in partnership with the Rollins School of Public Health master’s program. </a:t>
            </a:r>
          </a:p>
          <a:p>
            <a:r>
              <a:rPr lang="en-US" dirty="0" smtClean="0"/>
              <a:t>Conducted </a:t>
            </a:r>
            <a:r>
              <a:rPr lang="en-US" dirty="0"/>
              <a:t>webinar in April 2014 to educate attendees about the Survivorship Working Committee and their goals. </a:t>
            </a:r>
          </a:p>
          <a:p>
            <a:r>
              <a:rPr lang="en-US" dirty="0"/>
              <a:t>Georgia CORE implemented the “Cancer Survivorship Connection” </a:t>
            </a:r>
            <a:r>
              <a:rPr lang="en-US" u="sng" dirty="0">
                <a:hlinkClick r:id="rId3"/>
              </a:rPr>
              <a:t>GeorgiaCancerInfo.org/Survivorship</a:t>
            </a:r>
            <a:r>
              <a:rPr lang="en-US" dirty="0"/>
              <a:t> in July 2014. </a:t>
            </a:r>
          </a:p>
          <a:p>
            <a:endParaRPr lang="en-US" dirty="0"/>
          </a:p>
          <a:p>
            <a:endParaRPr lang="en-US" dirty="0"/>
          </a:p>
        </p:txBody>
      </p:sp>
    </p:spTree>
    <p:extLst>
      <p:ext uri="{BB962C8B-B14F-4D97-AF65-F5344CB8AC3E}">
        <p14:creationId xmlns:p14="http://schemas.microsoft.com/office/powerpoint/2010/main" val="2976174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Access to </a:t>
            </a:r>
            <a:r>
              <a:rPr lang="en-US" sz="3600" b="1" dirty="0" smtClean="0"/>
              <a:t>Palliative </a:t>
            </a:r>
            <a:r>
              <a:rPr lang="en-US" sz="3600" b="1" dirty="0"/>
              <a:t>C</a:t>
            </a:r>
            <a:r>
              <a:rPr lang="en-US" sz="3600" b="1" dirty="0" smtClean="0"/>
              <a:t>are </a:t>
            </a:r>
            <a:r>
              <a:rPr lang="en-US" sz="3600" b="1" dirty="0"/>
              <a:t>and </a:t>
            </a:r>
            <a:r>
              <a:rPr lang="en-US" sz="3600" b="1" dirty="0" smtClean="0"/>
              <a:t>Survivorship</a:t>
            </a:r>
            <a:endParaRPr lang="en-US" sz="3600" dirty="0"/>
          </a:p>
        </p:txBody>
      </p:sp>
      <p:sp>
        <p:nvSpPr>
          <p:cNvPr id="3" name="Content Placeholder 2"/>
          <p:cNvSpPr>
            <a:spLocks noGrp="1"/>
          </p:cNvSpPr>
          <p:nvPr>
            <p:ph sz="half" idx="1"/>
          </p:nvPr>
        </p:nvSpPr>
        <p:spPr/>
        <p:txBody>
          <a:bodyPr>
            <a:normAutofit/>
          </a:bodyPr>
          <a:lstStyle/>
          <a:p>
            <a:pPr lvl="1"/>
            <a:r>
              <a:rPr lang="en-US" dirty="0"/>
              <a:t>Developed a survivor needs assessment survey in partnership with the Rollins School of Public Health master’s program. </a:t>
            </a:r>
            <a:endParaRPr lang="en-US" dirty="0" smtClean="0"/>
          </a:p>
          <a:p>
            <a:pPr lvl="2"/>
            <a:r>
              <a:rPr lang="en-US" dirty="0" smtClean="0"/>
              <a:t>Analysis </a:t>
            </a:r>
            <a:r>
              <a:rPr lang="en-US" dirty="0"/>
              <a:t>of the survey results will be completed by the end of 1Q2015.</a:t>
            </a:r>
          </a:p>
          <a:p>
            <a:pPr lvl="1"/>
            <a:r>
              <a:rPr lang="en-US" dirty="0"/>
              <a:t>Conducted webinar in April 2014 to educate attendees about the Survivorship Working Committee and their goals. </a:t>
            </a:r>
            <a:endParaRPr lang="en-US" dirty="0" smtClean="0"/>
          </a:p>
          <a:p>
            <a:pPr lvl="1"/>
            <a:r>
              <a:rPr lang="en-US" dirty="0" smtClean="0"/>
              <a:t>Georgia </a:t>
            </a:r>
            <a:r>
              <a:rPr lang="en-US" dirty="0"/>
              <a:t>CORE implemented the “Cancer Survivorship Connection” </a:t>
            </a:r>
            <a:r>
              <a:rPr lang="en-US" u="sng" dirty="0">
                <a:hlinkClick r:id="rId3"/>
              </a:rPr>
              <a:t>GeorgiaCancerInfo.org/Survivorship</a:t>
            </a:r>
            <a:r>
              <a:rPr lang="en-US" dirty="0"/>
              <a:t> in July 2014. </a:t>
            </a:r>
          </a:p>
        </p:txBody>
      </p:sp>
    </p:spTree>
    <p:extLst>
      <p:ext uri="{BB962C8B-B14F-4D97-AF65-F5344CB8AC3E}">
        <p14:creationId xmlns:p14="http://schemas.microsoft.com/office/powerpoint/2010/main" val="1848115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Patient Case </a:t>
            </a:r>
            <a:r>
              <a:rPr lang="en-US" sz="3600" b="1" dirty="0"/>
              <a:t>M</a:t>
            </a:r>
            <a:r>
              <a:rPr lang="en-US" sz="3600" b="1" dirty="0" smtClean="0"/>
              <a:t>anagement and Care </a:t>
            </a:r>
            <a:r>
              <a:rPr lang="en-US" sz="3600" b="1" dirty="0"/>
              <a:t>C</a:t>
            </a:r>
            <a:r>
              <a:rPr lang="en-US" sz="3600" b="1" dirty="0" smtClean="0"/>
              <a:t>oordination </a:t>
            </a:r>
            <a:endParaRPr lang="en-US" sz="3600" b="1" dirty="0"/>
          </a:p>
        </p:txBody>
      </p:sp>
      <p:sp>
        <p:nvSpPr>
          <p:cNvPr id="3" name="Content Placeholder 2"/>
          <p:cNvSpPr>
            <a:spLocks noGrp="1"/>
          </p:cNvSpPr>
          <p:nvPr>
            <p:ph sz="half" idx="1"/>
          </p:nvPr>
        </p:nvSpPr>
        <p:spPr/>
        <p:txBody>
          <a:bodyPr>
            <a:normAutofit fontScale="92500" lnSpcReduction="20000"/>
          </a:bodyPr>
          <a:lstStyle/>
          <a:p>
            <a:r>
              <a:rPr lang="en-US" b="1" dirty="0" smtClean="0"/>
              <a:t>Objective</a:t>
            </a:r>
          </a:p>
          <a:p>
            <a:pPr lvl="1"/>
            <a:r>
              <a:rPr lang="en-US" dirty="0" smtClean="0"/>
              <a:t>To increase access to cancer patient case management, care coordination and navigators, across the continuum of cancer care: from outreach to end-of-life</a:t>
            </a:r>
          </a:p>
          <a:p>
            <a:r>
              <a:rPr lang="en-US" b="1" dirty="0" smtClean="0"/>
              <a:t>Activities</a:t>
            </a:r>
          </a:p>
          <a:p>
            <a:pPr lvl="1"/>
            <a:r>
              <a:rPr lang="en-US" dirty="0" smtClean="0"/>
              <a:t>Promote patient case management and care coordination best-practices to </a:t>
            </a:r>
            <a:r>
              <a:rPr lang="en-US" dirty="0" err="1" smtClean="0"/>
              <a:t>CoC</a:t>
            </a:r>
            <a:r>
              <a:rPr lang="en-US" dirty="0" smtClean="0"/>
              <a:t> accredited hospitals</a:t>
            </a:r>
          </a:p>
          <a:p>
            <a:pPr lvl="1"/>
            <a:r>
              <a:rPr lang="en-US" dirty="0" smtClean="0"/>
              <a:t>Provide continuing education opportunities and events for members</a:t>
            </a:r>
          </a:p>
          <a:p>
            <a:pPr lvl="1"/>
            <a:r>
              <a:rPr lang="en-US" dirty="0" smtClean="0"/>
              <a:t>Educate the community and Georgia’s health care professionals about the patient navigators’ role across the care continuum</a:t>
            </a:r>
          </a:p>
          <a:p>
            <a:pPr lvl="1"/>
            <a:r>
              <a:rPr lang="en-US" dirty="0" smtClean="0"/>
              <a:t>Engage CPNG participation in all working groups of the Comprehensive Cancer Control Plan</a:t>
            </a:r>
            <a:endParaRPr lang="en-US" dirty="0"/>
          </a:p>
        </p:txBody>
      </p:sp>
    </p:spTree>
    <p:extLst>
      <p:ext uri="{BB962C8B-B14F-4D97-AF65-F5344CB8AC3E}">
        <p14:creationId xmlns:p14="http://schemas.microsoft.com/office/powerpoint/2010/main" val="2943288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Patient </a:t>
            </a:r>
            <a:r>
              <a:rPr lang="en-US" sz="3600" b="1" dirty="0" smtClean="0"/>
              <a:t>Case </a:t>
            </a:r>
            <a:r>
              <a:rPr lang="en-US" sz="3600" b="1" dirty="0"/>
              <a:t>M</a:t>
            </a:r>
            <a:r>
              <a:rPr lang="en-US" sz="3600" b="1" dirty="0" smtClean="0"/>
              <a:t>anagement </a:t>
            </a:r>
            <a:r>
              <a:rPr lang="en-US" sz="3600" b="1" dirty="0"/>
              <a:t>and </a:t>
            </a:r>
            <a:r>
              <a:rPr lang="en-US" sz="3600" b="1" dirty="0" smtClean="0"/>
              <a:t>Care </a:t>
            </a:r>
            <a:r>
              <a:rPr lang="en-US" sz="3600" b="1" dirty="0"/>
              <a:t>C</a:t>
            </a:r>
            <a:r>
              <a:rPr lang="en-US" sz="3600" b="1" dirty="0" smtClean="0"/>
              <a:t>oordination </a:t>
            </a:r>
            <a:endParaRPr lang="en-US" sz="3600" dirty="0"/>
          </a:p>
        </p:txBody>
      </p:sp>
      <p:sp>
        <p:nvSpPr>
          <p:cNvPr id="3" name="Content Placeholder 2"/>
          <p:cNvSpPr>
            <a:spLocks noGrp="1"/>
          </p:cNvSpPr>
          <p:nvPr>
            <p:ph sz="half" idx="1"/>
          </p:nvPr>
        </p:nvSpPr>
        <p:spPr>
          <a:xfrm>
            <a:off x="457200" y="1638300"/>
            <a:ext cx="8229600" cy="4525963"/>
          </a:xfrm>
        </p:spPr>
        <p:txBody>
          <a:bodyPr>
            <a:normAutofit/>
          </a:bodyPr>
          <a:lstStyle/>
          <a:p>
            <a:pPr marL="0" lvl="0" indent="0">
              <a:buNone/>
            </a:pPr>
            <a:r>
              <a:rPr lang="en-US" b="1" dirty="0" smtClean="0"/>
              <a:t>Year 1 Accomplishments:</a:t>
            </a:r>
          </a:p>
          <a:p>
            <a:pPr lvl="0"/>
            <a:r>
              <a:rPr lang="en-US" dirty="0" smtClean="0"/>
              <a:t>Cancer </a:t>
            </a:r>
            <a:r>
              <a:rPr lang="en-US" dirty="0"/>
              <a:t>Patient Navigators of Georgia established  and website </a:t>
            </a:r>
            <a:r>
              <a:rPr lang="en-US" dirty="0" smtClean="0"/>
              <a:t>active</a:t>
            </a:r>
          </a:p>
          <a:p>
            <a:pPr lvl="1"/>
            <a:r>
              <a:rPr lang="en-US" dirty="0">
                <a:hlinkClick r:id="rId3"/>
              </a:rPr>
              <a:t>http://www.gacancerpatientnavigators.org</a:t>
            </a:r>
            <a:r>
              <a:rPr lang="en-US" dirty="0" smtClean="0">
                <a:hlinkClick r:id="rId3"/>
              </a:rPr>
              <a:t>/</a:t>
            </a:r>
            <a:endParaRPr lang="en-US" dirty="0" smtClean="0"/>
          </a:p>
          <a:p>
            <a:pPr lvl="1"/>
            <a:r>
              <a:rPr lang="en-US" dirty="0"/>
              <a:t>C</a:t>
            </a:r>
            <a:r>
              <a:rPr lang="en-US" dirty="0" smtClean="0"/>
              <a:t>urrently 317 </a:t>
            </a:r>
            <a:r>
              <a:rPr lang="en-US" dirty="0"/>
              <a:t>members, comprised of lay navigators, nurse navigators, </a:t>
            </a:r>
            <a:r>
              <a:rPr lang="en-US" dirty="0" err="1"/>
              <a:t>Promotoras</a:t>
            </a:r>
            <a:r>
              <a:rPr lang="en-US" dirty="0"/>
              <a:t>, community health workers and social work navigators.</a:t>
            </a:r>
          </a:p>
          <a:p>
            <a:pPr lvl="0"/>
            <a:r>
              <a:rPr lang="en-US" dirty="0" smtClean="0"/>
              <a:t>Developing core </a:t>
            </a:r>
            <a:r>
              <a:rPr lang="en-US" dirty="0"/>
              <a:t>competencies and </a:t>
            </a:r>
            <a:r>
              <a:rPr lang="en-US" dirty="0" smtClean="0"/>
              <a:t>training for cancer navigators</a:t>
            </a:r>
            <a:endParaRPr lang="en-US" dirty="0"/>
          </a:p>
        </p:txBody>
      </p:sp>
      <p:pic>
        <p:nvPicPr>
          <p:cNvPr id="4" name="Picture 3" descr="patient-navigato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8954" y="5399686"/>
            <a:ext cx="1104900" cy="1013632"/>
          </a:xfrm>
          <a:prstGeom prst="rect">
            <a:avLst/>
          </a:prstGeom>
        </p:spPr>
      </p:pic>
    </p:spTree>
    <p:extLst>
      <p:ext uri="{BB962C8B-B14F-4D97-AF65-F5344CB8AC3E}">
        <p14:creationId xmlns:p14="http://schemas.microsoft.com/office/powerpoint/2010/main" val="3827060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Patient </a:t>
            </a:r>
            <a:r>
              <a:rPr lang="en-US" sz="3600" b="1" dirty="0" smtClean="0"/>
              <a:t>Case </a:t>
            </a:r>
            <a:r>
              <a:rPr lang="en-US" sz="3600" b="1" dirty="0"/>
              <a:t>M</a:t>
            </a:r>
            <a:r>
              <a:rPr lang="en-US" sz="3600" b="1" dirty="0" smtClean="0"/>
              <a:t>anagement </a:t>
            </a:r>
            <a:r>
              <a:rPr lang="en-US" sz="3600" b="1" dirty="0"/>
              <a:t>and </a:t>
            </a:r>
            <a:r>
              <a:rPr lang="en-US" sz="3600" b="1" dirty="0" smtClean="0"/>
              <a:t>Care </a:t>
            </a:r>
            <a:r>
              <a:rPr lang="en-US" sz="3600" b="1" dirty="0"/>
              <a:t>C</a:t>
            </a:r>
            <a:r>
              <a:rPr lang="en-US" sz="3600" b="1" dirty="0" smtClean="0"/>
              <a:t>oordination </a:t>
            </a:r>
            <a:endParaRPr lang="en-US" sz="3600" dirty="0"/>
          </a:p>
        </p:txBody>
      </p:sp>
      <p:sp>
        <p:nvSpPr>
          <p:cNvPr id="3" name="Content Placeholder 2"/>
          <p:cNvSpPr>
            <a:spLocks noGrp="1"/>
          </p:cNvSpPr>
          <p:nvPr>
            <p:ph sz="half" idx="1"/>
          </p:nvPr>
        </p:nvSpPr>
        <p:spPr/>
        <p:txBody>
          <a:bodyPr>
            <a:normAutofit fontScale="85000" lnSpcReduction="10000"/>
          </a:bodyPr>
          <a:lstStyle/>
          <a:p>
            <a:pPr lvl="0"/>
            <a:r>
              <a:rPr lang="en-US" dirty="0" smtClean="0"/>
              <a:t>In </a:t>
            </a:r>
            <a:r>
              <a:rPr lang="en-US" dirty="0"/>
              <a:t>partnership with GASCO, the annual meeting was held in September 2014 for CPNG members. </a:t>
            </a:r>
          </a:p>
          <a:p>
            <a:pPr lvl="0"/>
            <a:r>
              <a:rPr lang="en-US" dirty="0" smtClean="0"/>
              <a:t>Expanded </a:t>
            </a:r>
            <a:r>
              <a:rPr lang="en-US" dirty="0"/>
              <a:t>education opportunities:</a:t>
            </a:r>
          </a:p>
          <a:p>
            <a:pPr lvl="1"/>
            <a:r>
              <a:rPr lang="en-US" dirty="0"/>
              <a:t>Provided lay navigation training in Rome, GA in January 2014</a:t>
            </a:r>
          </a:p>
          <a:p>
            <a:pPr lvl="1"/>
            <a:r>
              <a:rPr lang="en-US" dirty="0"/>
              <a:t>Members were invited to attend the February 2014 Breast Consortium Genetics Conference</a:t>
            </a:r>
          </a:p>
          <a:p>
            <a:pPr lvl="1"/>
            <a:r>
              <a:rPr lang="en-US" dirty="0" smtClean="0"/>
              <a:t>Participated </a:t>
            </a:r>
            <a:r>
              <a:rPr lang="en-US" dirty="0"/>
              <a:t>with Virginia, North Carolina, DC, CDC, and Pfizer to plan a southern regional patient navigation conference. </a:t>
            </a:r>
            <a:endParaRPr lang="en-US" dirty="0" smtClean="0"/>
          </a:p>
          <a:p>
            <a:pPr lvl="1"/>
            <a:r>
              <a:rPr lang="en-US" dirty="0" smtClean="0"/>
              <a:t>Partnered </a:t>
            </a:r>
            <a:r>
              <a:rPr lang="en-US" dirty="0"/>
              <a:t>with the Association of Nurse Navigators (AONN+) to provide a non-clinical navigator track at the AONN+ Conference to be held in Atlanta October 2015.</a:t>
            </a:r>
          </a:p>
          <a:p>
            <a:pPr lvl="1"/>
            <a:r>
              <a:rPr lang="en-US" dirty="0"/>
              <a:t>Georgia CORE and GASCO co-chaired </a:t>
            </a:r>
            <a:r>
              <a:rPr lang="en-US" dirty="0" smtClean="0"/>
              <a:t>a </a:t>
            </a:r>
            <a:r>
              <a:rPr lang="en-US" dirty="0"/>
              <a:t>research project  to develop and provide Integrative Oncology Training for Patient Navigators. </a:t>
            </a:r>
          </a:p>
        </p:txBody>
      </p:sp>
    </p:spTree>
    <p:extLst>
      <p:ext uri="{BB962C8B-B14F-4D97-AF65-F5344CB8AC3E}">
        <p14:creationId xmlns:p14="http://schemas.microsoft.com/office/powerpoint/2010/main" val="3769440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half"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000" b="1" dirty="0" smtClean="0"/>
              <a:t>Questions</a:t>
            </a:r>
            <a:endParaRPr lang="en-US" sz="4000" b="1" dirty="0"/>
          </a:p>
        </p:txBody>
      </p:sp>
    </p:spTree>
    <p:extLst>
      <p:ext uri="{BB962C8B-B14F-4D97-AF65-F5344CB8AC3E}">
        <p14:creationId xmlns:p14="http://schemas.microsoft.com/office/powerpoint/2010/main" val="5594626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905000"/>
            <a:ext cx="7772400" cy="914400"/>
          </a:xfrm>
        </p:spPr>
        <p:txBody>
          <a:bodyPr anchor="t">
            <a:normAutofit fontScale="70000" lnSpcReduction="20000"/>
          </a:bodyPr>
          <a:lstStyle/>
          <a:p>
            <a:pPr algn="ctr"/>
            <a:r>
              <a:rPr lang="en-US" sz="4000" b="1" dirty="0">
                <a:solidFill>
                  <a:srgbClr val="CF242A"/>
                </a:solidFill>
              </a:rPr>
              <a:t>2015 Georgia Title V </a:t>
            </a:r>
            <a:endParaRPr lang="en-US" sz="4000" b="1" dirty="0" smtClean="0">
              <a:solidFill>
                <a:srgbClr val="CF242A"/>
              </a:solidFill>
            </a:endParaRPr>
          </a:p>
          <a:p>
            <a:pPr algn="ctr"/>
            <a:r>
              <a:rPr lang="en-US" sz="4000" b="1" dirty="0" smtClean="0">
                <a:solidFill>
                  <a:srgbClr val="CF242A"/>
                </a:solidFill>
              </a:rPr>
              <a:t>Needs </a:t>
            </a:r>
            <a:r>
              <a:rPr lang="en-US" sz="4000" b="1" dirty="0">
                <a:solidFill>
                  <a:srgbClr val="CF242A"/>
                </a:solidFill>
              </a:rPr>
              <a:t>Assessment</a:t>
            </a:r>
            <a:endParaRPr lang="en-US" sz="2800" dirty="0" smtClean="0">
              <a:solidFill>
                <a:schemeClr val="tx1"/>
              </a:solidFill>
            </a:endParaRPr>
          </a:p>
        </p:txBody>
      </p:sp>
      <p:sp>
        <p:nvSpPr>
          <p:cNvPr id="5" name="TextBox 4"/>
          <p:cNvSpPr txBox="1"/>
          <p:nvPr/>
        </p:nvSpPr>
        <p:spPr>
          <a:xfrm>
            <a:off x="1828800" y="2971800"/>
            <a:ext cx="5334000" cy="1384995"/>
          </a:xfrm>
          <a:prstGeom prst="rect">
            <a:avLst/>
          </a:prstGeom>
          <a:noFill/>
        </p:spPr>
        <p:txBody>
          <a:bodyPr wrap="square" rtlCol="0">
            <a:spAutoFit/>
          </a:bodyPr>
          <a:lstStyle/>
          <a:p>
            <a:pPr algn="ctr"/>
            <a:r>
              <a:rPr lang="en-US" sz="2800" dirty="0">
                <a:solidFill>
                  <a:prstClr val="black"/>
                </a:solidFill>
              </a:rPr>
              <a:t>Tiffany Fowles, </a:t>
            </a:r>
            <a:r>
              <a:rPr lang="en-US" sz="2800" dirty="0" err="1">
                <a:solidFill>
                  <a:prstClr val="black"/>
                </a:solidFill>
              </a:rPr>
              <a:t>DrPh</a:t>
            </a:r>
            <a:r>
              <a:rPr lang="en-US" sz="2800" dirty="0">
                <a:solidFill>
                  <a:prstClr val="black"/>
                </a:solidFill>
              </a:rPr>
              <a:t>, MSPH</a:t>
            </a:r>
          </a:p>
          <a:p>
            <a:pPr algn="ctr"/>
            <a:r>
              <a:rPr lang="en-US" sz="2800" dirty="0" smtClean="0">
                <a:solidFill>
                  <a:prstClr val="black"/>
                </a:solidFill>
              </a:rPr>
              <a:t>MCH </a:t>
            </a:r>
            <a:r>
              <a:rPr lang="en-US" sz="2800" dirty="0">
                <a:solidFill>
                  <a:prstClr val="black"/>
                </a:solidFill>
              </a:rPr>
              <a:t>Office of Epidemiology Interim </a:t>
            </a:r>
            <a:r>
              <a:rPr lang="en-US" sz="2800" dirty="0" smtClean="0">
                <a:solidFill>
                  <a:prstClr val="black"/>
                </a:solidFill>
              </a:rPr>
              <a:t>Director, DPH</a:t>
            </a:r>
            <a:endParaRPr lang="en-US" sz="2800" dirty="0">
              <a:solidFill>
                <a:prstClr val="black"/>
              </a:solidFill>
            </a:endParaRPr>
          </a:p>
        </p:txBody>
      </p:sp>
    </p:spTree>
    <p:extLst>
      <p:ext uri="{BB962C8B-B14F-4D97-AF65-F5344CB8AC3E}">
        <p14:creationId xmlns:p14="http://schemas.microsoft.com/office/powerpoint/2010/main" val="8931396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916" t="-1" r="19212" b="936"/>
          <a:stretch/>
        </p:blipFill>
        <p:spPr>
          <a:xfrm>
            <a:off x="0" y="-152400"/>
            <a:ext cx="5171357" cy="7175500"/>
          </a:xfrm>
          <a:prstGeom prst="rect">
            <a:avLst/>
          </a:prstGeom>
        </p:spPr>
      </p:pic>
      <p:sp>
        <p:nvSpPr>
          <p:cNvPr id="3" name="Text Placeholder 2"/>
          <p:cNvSpPr>
            <a:spLocks noGrp="1"/>
          </p:cNvSpPr>
          <p:nvPr>
            <p:ph type="body" idx="1"/>
          </p:nvPr>
        </p:nvSpPr>
        <p:spPr>
          <a:xfrm>
            <a:off x="5283200" y="381000"/>
            <a:ext cx="3822699" cy="6134100"/>
          </a:xfrm>
        </p:spPr>
        <p:txBody>
          <a:bodyPr anchor="t">
            <a:normAutofit fontScale="55000" lnSpcReduction="20000"/>
          </a:bodyPr>
          <a:lstStyle/>
          <a:p>
            <a:pPr algn="ctr"/>
            <a:r>
              <a:rPr lang="en-US" sz="6500" b="1" dirty="0" smtClean="0">
                <a:solidFill>
                  <a:schemeClr val="tx1"/>
                </a:solidFill>
                <a:latin typeface="Arial" pitchFamily="34" charset="0"/>
                <a:cs typeface="Arial" pitchFamily="34" charset="0"/>
              </a:rPr>
              <a:t>National Title V Mission </a:t>
            </a:r>
          </a:p>
          <a:p>
            <a:pPr algn="ctr"/>
            <a:endParaRPr lang="en-US" sz="6000" b="1" dirty="0" smtClean="0">
              <a:solidFill>
                <a:schemeClr val="tx1"/>
              </a:solidFill>
              <a:latin typeface="Arial" pitchFamily="34" charset="0"/>
              <a:cs typeface="Arial" pitchFamily="34" charset="0"/>
            </a:endParaRPr>
          </a:p>
          <a:p>
            <a:pPr algn="ctr"/>
            <a:r>
              <a:rPr lang="en-US" sz="5800" dirty="0" smtClean="0">
                <a:solidFill>
                  <a:schemeClr val="tx1"/>
                </a:solidFill>
                <a:latin typeface="Arial" pitchFamily="34" charset="0"/>
                <a:cs typeface="Arial" pitchFamily="34" charset="0"/>
              </a:rPr>
              <a:t>To improve the health and well-being of all of America’s mothers, infants, children and youth, including children and youth with special healthcare needs (CYSHCN) and their families.</a:t>
            </a:r>
            <a:endParaRPr lang="en-US" sz="5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68488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7" name="Picture 5" descr="1937 Scrubbing"/>
          <p:cNvPicPr>
            <a:picLocks noChangeAspect="1" noChangeArrowheads="1"/>
          </p:cNvPicPr>
          <p:nvPr/>
        </p:nvPicPr>
        <p:blipFill>
          <a:blip r:embed="rId2" cstate="print"/>
          <a:srcRect/>
          <a:stretch>
            <a:fillRect/>
          </a:stretch>
        </p:blipFill>
        <p:spPr bwMode="auto">
          <a:xfrm>
            <a:off x="6477000" y="4523578"/>
            <a:ext cx="2438400" cy="1853609"/>
          </a:xfrm>
          <a:prstGeom prst="rect">
            <a:avLst/>
          </a:prstGeom>
          <a:noFill/>
          <a:ln w="19050">
            <a:solidFill>
              <a:schemeClr val="tx1"/>
            </a:solidFill>
          </a:ln>
        </p:spPr>
      </p:pic>
      <p:sp>
        <p:nvSpPr>
          <p:cNvPr id="6" name="Title 5"/>
          <p:cNvSpPr>
            <a:spLocks noGrp="1"/>
          </p:cNvSpPr>
          <p:nvPr>
            <p:ph type="title"/>
          </p:nvPr>
        </p:nvSpPr>
        <p:spPr>
          <a:xfrm>
            <a:off x="520890" y="0"/>
            <a:ext cx="8610600" cy="1143000"/>
          </a:xfrm>
        </p:spPr>
        <p:txBody>
          <a:bodyPr>
            <a:normAutofit fontScale="90000"/>
          </a:bodyPr>
          <a:lstStyle/>
          <a:p>
            <a:r>
              <a:rPr lang="en-US" sz="3600" dirty="0" smtClean="0">
                <a:solidFill>
                  <a:schemeClr val="tx1"/>
                </a:solidFill>
              </a:rPr>
              <a:t>Lead Deliberately Added To Residential Paint and Gasoline</a:t>
            </a:r>
            <a:endParaRPr lang="en-US" sz="3600" dirty="0">
              <a:solidFill>
                <a:schemeClr val="tx1"/>
              </a:solidFill>
            </a:endParaRPr>
          </a:p>
        </p:txBody>
      </p:sp>
      <p:sp>
        <p:nvSpPr>
          <p:cNvPr id="7" name="Content Placeholder 6"/>
          <p:cNvSpPr>
            <a:spLocks noGrp="1"/>
          </p:cNvSpPr>
          <p:nvPr>
            <p:ph idx="1"/>
          </p:nvPr>
        </p:nvSpPr>
        <p:spPr>
          <a:xfrm>
            <a:off x="496180" y="1189469"/>
            <a:ext cx="8229600" cy="4389120"/>
          </a:xfrm>
        </p:spPr>
        <p:txBody>
          <a:bodyPr/>
          <a:lstStyle/>
          <a:p>
            <a:r>
              <a:rPr lang="en-US" sz="2800" dirty="0" smtClean="0"/>
              <a:t>Provided paint durability, elasticity, repelled mold, resisted corrosion, speeds drying</a:t>
            </a:r>
          </a:p>
          <a:p>
            <a:r>
              <a:rPr lang="en-US" sz="2800" dirty="0" smtClean="0"/>
              <a:t>Engine knock</a:t>
            </a:r>
          </a:p>
          <a:p>
            <a:pPr marL="0" indent="0">
              <a:buNone/>
            </a:pPr>
            <a:endParaRPr lang="en-US" dirty="0"/>
          </a:p>
        </p:txBody>
      </p:sp>
      <p:pic>
        <p:nvPicPr>
          <p:cNvPr id="1013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29" y="3530974"/>
            <a:ext cx="303827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24200" y="2607644"/>
            <a:ext cx="2722962" cy="923330"/>
          </a:xfrm>
          <a:prstGeom prst="rect">
            <a:avLst/>
          </a:prstGeom>
          <a:noFill/>
        </p:spPr>
        <p:txBody>
          <a:bodyPr wrap="square" rtlCol="0">
            <a:spAutoFit/>
          </a:bodyPr>
          <a:lstStyle/>
          <a:p>
            <a:pPr marL="285750" indent="-285750">
              <a:buFont typeface="Arial" pitchFamily="34" charset="0"/>
              <a:buChar char="•"/>
            </a:pPr>
            <a:r>
              <a:rPr lang="en-US" dirty="0" smtClean="0">
                <a:solidFill>
                  <a:prstClr val="black"/>
                </a:solidFill>
              </a:rPr>
              <a:t>Lead chromate</a:t>
            </a:r>
          </a:p>
          <a:p>
            <a:pPr marL="285750" indent="-285750">
              <a:buFont typeface="Arial" pitchFamily="34" charset="0"/>
              <a:buChar char="•"/>
            </a:pPr>
            <a:r>
              <a:rPr lang="en-US" dirty="0" smtClean="0">
                <a:solidFill>
                  <a:prstClr val="black"/>
                </a:solidFill>
              </a:rPr>
              <a:t>Lead carbonate</a:t>
            </a:r>
          </a:p>
          <a:p>
            <a:pPr marL="285750" indent="-285750">
              <a:buFont typeface="Arial" pitchFamily="34" charset="0"/>
              <a:buChar char="•"/>
            </a:pPr>
            <a:r>
              <a:rPr lang="en-US" dirty="0" smtClean="0">
                <a:solidFill>
                  <a:prstClr val="black"/>
                </a:solidFill>
              </a:rPr>
              <a:t>Tetraethyl Lead</a:t>
            </a:r>
            <a:endParaRPr lang="en-US" dirty="0">
              <a:solidFill>
                <a:prstClr val="black"/>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055" y="3912109"/>
            <a:ext cx="2133600" cy="24650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3012" y="2438400"/>
            <a:ext cx="2722388" cy="19192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97717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b="1" dirty="0" smtClean="0">
                <a:latin typeface="Arial" pitchFamily="34" charset="0"/>
                <a:cs typeface="Arial" pitchFamily="34" charset="0"/>
              </a:rPr>
              <a:t>When Did Title V Begin?</a:t>
            </a:r>
            <a:endParaRPr lang="en-US" sz="3600" b="1" dirty="0">
              <a:latin typeface="Arial" pitchFamily="34" charset="0"/>
              <a:cs typeface="Arial" pitchFamily="34" charset="0"/>
            </a:endParaRPr>
          </a:p>
        </p:txBody>
      </p:sp>
      <p:sp>
        <p:nvSpPr>
          <p:cNvPr id="2" name="TextBox 1"/>
          <p:cNvSpPr txBox="1"/>
          <p:nvPr/>
        </p:nvSpPr>
        <p:spPr>
          <a:xfrm>
            <a:off x="209550" y="2434439"/>
            <a:ext cx="1257300"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solidFill>
                  <a:prstClr val="black"/>
                </a:solidFill>
                <a:latin typeface="Arial" pitchFamily="34" charset="0"/>
                <a:cs typeface="Arial" pitchFamily="34" charset="0"/>
              </a:rPr>
              <a:t>1935</a:t>
            </a:r>
            <a:endParaRPr lang="en-US" sz="3200" dirty="0">
              <a:solidFill>
                <a:prstClr val="black"/>
              </a:solidFill>
              <a:latin typeface="Arial" pitchFamily="34" charset="0"/>
              <a:cs typeface="Arial" pitchFamily="34" charset="0"/>
            </a:endParaRPr>
          </a:p>
        </p:txBody>
      </p:sp>
      <p:cxnSp>
        <p:nvCxnSpPr>
          <p:cNvPr id="10" name="Straight Connector 9"/>
          <p:cNvCxnSpPr/>
          <p:nvPr/>
        </p:nvCxnSpPr>
        <p:spPr>
          <a:xfrm>
            <a:off x="838200" y="3081425"/>
            <a:ext cx="0" cy="1109575"/>
          </a:xfrm>
          <a:prstGeom prst="line">
            <a:avLst/>
          </a:prstGeom>
          <a:ln w="571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76450" y="2431429"/>
            <a:ext cx="1257300"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solidFill>
                  <a:prstClr val="black"/>
                </a:solidFill>
                <a:latin typeface="Arial" pitchFamily="34" charset="0"/>
                <a:cs typeface="Arial" pitchFamily="34" charset="0"/>
              </a:rPr>
              <a:t>1981</a:t>
            </a:r>
            <a:endParaRPr lang="en-US" sz="3200" dirty="0">
              <a:solidFill>
                <a:prstClr val="black"/>
              </a:solidFill>
              <a:latin typeface="Arial" pitchFamily="34" charset="0"/>
              <a:cs typeface="Arial" pitchFamily="34" charset="0"/>
            </a:endParaRPr>
          </a:p>
        </p:txBody>
      </p:sp>
      <p:sp>
        <p:nvSpPr>
          <p:cNvPr id="5" name="TextBox 4"/>
          <p:cNvSpPr txBox="1"/>
          <p:nvPr/>
        </p:nvSpPr>
        <p:spPr>
          <a:xfrm>
            <a:off x="5676900" y="2400299"/>
            <a:ext cx="1257300"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solidFill>
                  <a:prstClr val="black"/>
                </a:solidFill>
                <a:latin typeface="Arial" pitchFamily="34" charset="0"/>
                <a:cs typeface="Arial" pitchFamily="34" charset="0"/>
              </a:rPr>
              <a:t>2010</a:t>
            </a:r>
            <a:endParaRPr lang="en-US" sz="3200" dirty="0">
              <a:solidFill>
                <a:prstClr val="black"/>
              </a:solidFill>
              <a:latin typeface="Arial" pitchFamily="34" charset="0"/>
              <a:cs typeface="Arial" pitchFamily="34" charset="0"/>
            </a:endParaRPr>
          </a:p>
        </p:txBody>
      </p:sp>
      <p:sp>
        <p:nvSpPr>
          <p:cNvPr id="6" name="TextBox 5"/>
          <p:cNvSpPr txBox="1"/>
          <p:nvPr/>
        </p:nvSpPr>
        <p:spPr>
          <a:xfrm>
            <a:off x="7581900" y="2434439"/>
            <a:ext cx="1257300"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solidFill>
                  <a:prstClr val="black"/>
                </a:solidFill>
                <a:latin typeface="Arial" pitchFamily="34" charset="0"/>
                <a:cs typeface="Arial" pitchFamily="34" charset="0"/>
              </a:rPr>
              <a:t>2015</a:t>
            </a:r>
            <a:endParaRPr lang="en-US" sz="3200" dirty="0">
              <a:solidFill>
                <a:prstClr val="black"/>
              </a:solidFill>
              <a:latin typeface="Arial" pitchFamily="34" charset="0"/>
              <a:cs typeface="Arial" pitchFamily="34" charset="0"/>
            </a:endParaRPr>
          </a:p>
        </p:txBody>
      </p:sp>
      <p:cxnSp>
        <p:nvCxnSpPr>
          <p:cNvPr id="8" name="Straight Arrow Connector 7"/>
          <p:cNvCxnSpPr/>
          <p:nvPr/>
        </p:nvCxnSpPr>
        <p:spPr>
          <a:xfrm>
            <a:off x="838200" y="3352800"/>
            <a:ext cx="7505700" cy="0"/>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4300" y="4191000"/>
            <a:ext cx="1790700" cy="1323439"/>
          </a:xfrm>
          <a:prstGeom prst="rect">
            <a:avLst/>
          </a:prstGeom>
          <a:noFill/>
        </p:spPr>
        <p:txBody>
          <a:bodyPr wrap="square" rtlCol="0">
            <a:spAutoFit/>
          </a:bodyPr>
          <a:lstStyle/>
          <a:p>
            <a:pPr algn="ctr"/>
            <a:r>
              <a:rPr lang="en-US" sz="2000" dirty="0" smtClean="0">
                <a:solidFill>
                  <a:prstClr val="black"/>
                </a:solidFill>
                <a:latin typeface="Arial" pitchFamily="34" charset="0"/>
                <a:cs typeface="Arial" pitchFamily="34" charset="0"/>
              </a:rPr>
              <a:t>Title V of the Social Security Act Enacted</a:t>
            </a:r>
            <a:endParaRPr lang="en-US" sz="2000" dirty="0">
              <a:solidFill>
                <a:prstClr val="black"/>
              </a:solidFill>
              <a:latin typeface="Arial" pitchFamily="34" charset="0"/>
              <a:cs typeface="Arial" pitchFamily="34" charset="0"/>
            </a:endParaRPr>
          </a:p>
        </p:txBody>
      </p:sp>
      <p:sp>
        <p:nvSpPr>
          <p:cNvPr id="12" name="TextBox 11"/>
          <p:cNvSpPr txBox="1"/>
          <p:nvPr/>
        </p:nvSpPr>
        <p:spPr>
          <a:xfrm>
            <a:off x="1905000" y="4191000"/>
            <a:ext cx="1790700" cy="1323439"/>
          </a:xfrm>
          <a:prstGeom prst="rect">
            <a:avLst/>
          </a:prstGeom>
          <a:noFill/>
        </p:spPr>
        <p:txBody>
          <a:bodyPr wrap="square" rtlCol="0">
            <a:spAutoFit/>
          </a:bodyPr>
          <a:lstStyle/>
          <a:p>
            <a:pPr algn="ctr"/>
            <a:r>
              <a:rPr lang="en-US" sz="2000" dirty="0" smtClean="0">
                <a:solidFill>
                  <a:prstClr val="black"/>
                </a:solidFill>
                <a:latin typeface="Arial" pitchFamily="34" charset="0"/>
                <a:cs typeface="Arial" pitchFamily="34" charset="0"/>
              </a:rPr>
              <a:t>Converted into a Block Grant for States</a:t>
            </a:r>
            <a:endParaRPr lang="en-US" sz="2000" dirty="0">
              <a:solidFill>
                <a:prstClr val="black"/>
              </a:solidFill>
              <a:latin typeface="Arial" pitchFamily="34" charset="0"/>
              <a:cs typeface="Arial" pitchFamily="34" charset="0"/>
            </a:endParaRPr>
          </a:p>
        </p:txBody>
      </p:sp>
      <p:cxnSp>
        <p:nvCxnSpPr>
          <p:cNvPr id="13" name="Straight Connector 12"/>
          <p:cNvCxnSpPr/>
          <p:nvPr/>
        </p:nvCxnSpPr>
        <p:spPr>
          <a:xfrm>
            <a:off x="2705100" y="3115388"/>
            <a:ext cx="0" cy="1041472"/>
          </a:xfrm>
          <a:prstGeom prst="line">
            <a:avLst/>
          </a:prstGeom>
          <a:ln w="571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16133" y="3115389"/>
            <a:ext cx="0" cy="1041472"/>
          </a:xfrm>
          <a:prstGeom prst="line">
            <a:avLst/>
          </a:prstGeom>
          <a:ln w="571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10200" y="4152900"/>
            <a:ext cx="1790700" cy="1631216"/>
          </a:xfrm>
          <a:prstGeom prst="rect">
            <a:avLst/>
          </a:prstGeom>
          <a:noFill/>
        </p:spPr>
        <p:txBody>
          <a:bodyPr wrap="square" rtlCol="0">
            <a:spAutoFit/>
          </a:bodyPr>
          <a:lstStyle/>
          <a:p>
            <a:pPr algn="ctr"/>
            <a:r>
              <a:rPr lang="en-US" sz="2000" dirty="0" smtClean="0">
                <a:solidFill>
                  <a:prstClr val="black"/>
                </a:solidFill>
                <a:latin typeface="Arial" pitchFamily="34" charset="0"/>
                <a:cs typeface="Arial" pitchFamily="34" charset="0"/>
              </a:rPr>
              <a:t>Last Time Georgia Completed Needs Assessment</a:t>
            </a:r>
            <a:endParaRPr lang="en-US" sz="2000" dirty="0">
              <a:solidFill>
                <a:prstClr val="black"/>
              </a:solidFill>
              <a:latin typeface="Arial" pitchFamily="34" charset="0"/>
              <a:cs typeface="Arial" pitchFamily="34" charset="0"/>
            </a:endParaRPr>
          </a:p>
        </p:txBody>
      </p:sp>
      <p:cxnSp>
        <p:nvCxnSpPr>
          <p:cNvPr id="16" name="Straight Connector 15"/>
          <p:cNvCxnSpPr/>
          <p:nvPr/>
        </p:nvCxnSpPr>
        <p:spPr>
          <a:xfrm>
            <a:off x="8322733" y="3153761"/>
            <a:ext cx="0" cy="1041472"/>
          </a:xfrm>
          <a:prstGeom prst="line">
            <a:avLst/>
          </a:prstGeom>
          <a:ln w="571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315200" y="4114800"/>
            <a:ext cx="1752600" cy="1333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latin typeface="Arial" pitchFamily="34" charset="0"/>
                <a:cs typeface="Arial" pitchFamily="34" charset="0"/>
              </a:rPr>
              <a:t>Current Needs Assessment </a:t>
            </a:r>
            <a:endParaRPr lang="en-US" b="1" dirty="0">
              <a:solidFill>
                <a:prstClr val="white"/>
              </a:solidFill>
              <a:latin typeface="Arial" pitchFamily="34" charset="0"/>
              <a:cs typeface="Arial" pitchFamily="34" charset="0"/>
            </a:endParaRPr>
          </a:p>
        </p:txBody>
      </p:sp>
      <p:sp>
        <p:nvSpPr>
          <p:cNvPr id="18" name="TextBox 17"/>
          <p:cNvSpPr txBox="1"/>
          <p:nvPr/>
        </p:nvSpPr>
        <p:spPr>
          <a:xfrm>
            <a:off x="3962400" y="2400300"/>
            <a:ext cx="1257300"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solidFill>
                  <a:prstClr val="black"/>
                </a:solidFill>
                <a:latin typeface="Arial" pitchFamily="34" charset="0"/>
                <a:cs typeface="Arial" pitchFamily="34" charset="0"/>
              </a:rPr>
              <a:t>1989</a:t>
            </a:r>
            <a:endParaRPr lang="en-US" sz="3200" dirty="0">
              <a:solidFill>
                <a:prstClr val="black"/>
              </a:solidFill>
              <a:latin typeface="Arial" pitchFamily="34" charset="0"/>
              <a:cs typeface="Arial" pitchFamily="34" charset="0"/>
            </a:endParaRPr>
          </a:p>
        </p:txBody>
      </p:sp>
      <p:cxnSp>
        <p:nvCxnSpPr>
          <p:cNvPr id="19" name="Straight Connector 18"/>
          <p:cNvCxnSpPr/>
          <p:nvPr/>
        </p:nvCxnSpPr>
        <p:spPr>
          <a:xfrm>
            <a:off x="4601633" y="3115390"/>
            <a:ext cx="0" cy="1041472"/>
          </a:xfrm>
          <a:prstGeom prst="line">
            <a:avLst/>
          </a:prstGeom>
          <a:ln w="571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95700" y="4195234"/>
            <a:ext cx="1790700" cy="1631216"/>
          </a:xfrm>
          <a:prstGeom prst="rect">
            <a:avLst/>
          </a:prstGeom>
          <a:noFill/>
        </p:spPr>
        <p:txBody>
          <a:bodyPr wrap="square" rtlCol="0">
            <a:spAutoFit/>
          </a:bodyPr>
          <a:lstStyle/>
          <a:p>
            <a:pPr algn="ctr"/>
            <a:r>
              <a:rPr lang="en-US" sz="2000" dirty="0" smtClean="0">
                <a:solidFill>
                  <a:prstClr val="black"/>
                </a:solidFill>
                <a:latin typeface="Arial" pitchFamily="34" charset="0"/>
                <a:cs typeface="Arial" pitchFamily="34" charset="0"/>
              </a:rPr>
              <a:t>States Required to Complete Needs Assessments</a:t>
            </a:r>
            <a:endParaRPr lang="en-US" sz="20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650795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438400"/>
            <a:ext cx="8801100" cy="1362075"/>
          </a:xfrm>
          <a:prstGeom prst="rect">
            <a:avLst/>
          </a:prstGeom>
        </p:spPr>
        <p:txBody>
          <a:bodyPr vert="horz" lIns="91440" tIns="45720" rIns="91440" bIns="45720" rtlCol="0" anchor="ctr">
            <a:normAutofit lnSpcReduction="10000"/>
          </a:bodyPr>
          <a:lst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a:lstStyle>
          <a:p>
            <a:r>
              <a:rPr lang="en-US" b="1" dirty="0" smtClean="0">
                <a:solidFill>
                  <a:prstClr val="black"/>
                </a:solidFill>
                <a:latin typeface="Arial" pitchFamily="34" charset="0"/>
                <a:cs typeface="Arial" pitchFamily="34" charset="0"/>
              </a:rPr>
              <a:t>WHAT IS A NEEDS ASSESSMENT?</a:t>
            </a:r>
            <a:endParaRPr lang="en-US"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924889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118" y="-114300"/>
            <a:ext cx="9144000" cy="708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itchFamily="34" charset="0"/>
              <a:cs typeface="Arial" pitchFamily="34" charset="0"/>
            </a:endParaRPr>
          </a:p>
        </p:txBody>
      </p:sp>
      <p:sp>
        <p:nvSpPr>
          <p:cNvPr id="21" name="Rounded Rectangle 20"/>
          <p:cNvSpPr/>
          <p:nvPr/>
        </p:nvSpPr>
        <p:spPr>
          <a:xfrm>
            <a:off x="6362700" y="5117079"/>
            <a:ext cx="1790700" cy="162662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prstClr val="black"/>
                </a:solidFill>
                <a:latin typeface="Arial" pitchFamily="34" charset="0"/>
                <a:cs typeface="Arial" pitchFamily="34" charset="0"/>
              </a:rPr>
              <a:t>State Action Plan</a:t>
            </a:r>
            <a:endParaRPr lang="en-US" sz="2000"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152400" y="-114300"/>
            <a:ext cx="8839200" cy="990600"/>
          </a:xfrm>
        </p:spPr>
        <p:txBody>
          <a:bodyPr>
            <a:normAutofit/>
          </a:bodyPr>
          <a:lstStyle/>
          <a:p>
            <a:r>
              <a:rPr lang="en-US" sz="3600" b="1" dirty="0">
                <a:solidFill>
                  <a:srgbClr val="C00000"/>
                </a:solidFill>
                <a:latin typeface="Arial" pitchFamily="34" charset="0"/>
                <a:cs typeface="Arial" pitchFamily="34" charset="0"/>
              </a:rPr>
              <a:t>Needs Assessment Framework</a:t>
            </a:r>
            <a:endParaRPr lang="en-US" sz="3600" dirty="0">
              <a:solidFill>
                <a:srgbClr val="C00000"/>
              </a:solidFill>
              <a:latin typeface="Arial" pitchFamily="34" charset="0"/>
              <a:cs typeface="Arial" pitchFamily="34" charset="0"/>
            </a:endParaRPr>
          </a:p>
        </p:txBody>
      </p:sp>
      <p:sp>
        <p:nvSpPr>
          <p:cNvPr id="6" name="TextBox 5"/>
          <p:cNvSpPr txBox="1"/>
          <p:nvPr/>
        </p:nvSpPr>
        <p:spPr>
          <a:xfrm>
            <a:off x="-90985" y="1924267"/>
            <a:ext cx="2019300" cy="523220"/>
          </a:xfrm>
          <a:prstGeom prst="rect">
            <a:avLst/>
          </a:prstGeom>
          <a:noFill/>
        </p:spPr>
        <p:txBody>
          <a:bodyPr wrap="square" rtlCol="0">
            <a:spAutoFit/>
          </a:bodyPr>
          <a:lstStyle/>
          <a:p>
            <a:pPr algn="ctr"/>
            <a:r>
              <a:rPr lang="en-US" sz="2800" b="1" dirty="0" smtClean="0">
                <a:solidFill>
                  <a:srgbClr val="C00000"/>
                </a:solidFill>
              </a:rPr>
              <a:t>Purpose</a:t>
            </a:r>
            <a:endParaRPr lang="en-US" sz="2800" b="1" dirty="0">
              <a:solidFill>
                <a:srgbClr val="C00000"/>
              </a:solidFill>
            </a:endParaRPr>
          </a:p>
        </p:txBody>
      </p:sp>
      <p:sp>
        <p:nvSpPr>
          <p:cNvPr id="8" name="TextBox 7"/>
          <p:cNvSpPr txBox="1"/>
          <p:nvPr/>
        </p:nvSpPr>
        <p:spPr>
          <a:xfrm>
            <a:off x="2843" y="5600700"/>
            <a:ext cx="1925472" cy="523220"/>
          </a:xfrm>
          <a:prstGeom prst="rect">
            <a:avLst/>
          </a:prstGeom>
          <a:noFill/>
        </p:spPr>
        <p:txBody>
          <a:bodyPr wrap="square" rtlCol="0">
            <a:spAutoFit/>
          </a:bodyPr>
          <a:lstStyle/>
          <a:p>
            <a:pPr algn="ctr"/>
            <a:r>
              <a:rPr lang="en-US" sz="2800" b="1" dirty="0" smtClean="0">
                <a:solidFill>
                  <a:srgbClr val="C00000"/>
                </a:solidFill>
              </a:rPr>
              <a:t>Actions</a:t>
            </a:r>
            <a:endParaRPr lang="en-US" sz="2800" b="1" dirty="0">
              <a:solidFill>
                <a:srgbClr val="C00000"/>
              </a:solidFill>
            </a:endParaRPr>
          </a:p>
        </p:txBody>
      </p:sp>
      <p:sp>
        <p:nvSpPr>
          <p:cNvPr id="3" name="Rounded Rectangle 2"/>
          <p:cNvSpPr/>
          <p:nvPr/>
        </p:nvSpPr>
        <p:spPr>
          <a:xfrm>
            <a:off x="1945943" y="1568761"/>
            <a:ext cx="1961013" cy="12573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prstClr val="black"/>
                </a:solidFill>
                <a:latin typeface="Arial" pitchFamily="34" charset="0"/>
                <a:cs typeface="Arial" pitchFamily="34" charset="0"/>
              </a:rPr>
              <a:t>Identify Needs &amp; Assess </a:t>
            </a:r>
            <a:r>
              <a:rPr lang="en-US" sz="2000" dirty="0">
                <a:solidFill>
                  <a:prstClr val="black"/>
                </a:solidFill>
                <a:latin typeface="Arial" pitchFamily="34" charset="0"/>
                <a:cs typeface="Arial" pitchFamily="34" charset="0"/>
              </a:rPr>
              <a:t>C</a:t>
            </a:r>
            <a:r>
              <a:rPr lang="en-US" sz="2000" dirty="0" smtClean="0">
                <a:solidFill>
                  <a:prstClr val="black"/>
                </a:solidFill>
                <a:latin typeface="Arial" pitchFamily="34" charset="0"/>
                <a:cs typeface="Arial" pitchFamily="34" charset="0"/>
              </a:rPr>
              <a:t>apacity</a:t>
            </a:r>
            <a:endParaRPr lang="en-US" sz="2000" dirty="0">
              <a:solidFill>
                <a:prstClr val="black"/>
              </a:solidFill>
              <a:latin typeface="Arial" pitchFamily="34" charset="0"/>
              <a:cs typeface="Arial" pitchFamily="34" charset="0"/>
            </a:endParaRPr>
          </a:p>
        </p:txBody>
      </p:sp>
      <p:sp>
        <p:nvSpPr>
          <p:cNvPr id="14" name="Right Arrow 13"/>
          <p:cNvSpPr/>
          <p:nvPr/>
        </p:nvSpPr>
        <p:spPr>
          <a:xfrm>
            <a:off x="0" y="2966959"/>
            <a:ext cx="9144000" cy="194025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a:off x="1928315" y="5117079"/>
            <a:ext cx="1961013" cy="16266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prstClr val="black"/>
                </a:solidFill>
                <a:latin typeface="Arial" pitchFamily="34" charset="0"/>
                <a:cs typeface="Arial" pitchFamily="34" charset="0"/>
              </a:rPr>
              <a:t>Data Collection &amp;  </a:t>
            </a:r>
          </a:p>
          <a:p>
            <a:pPr algn="ctr"/>
            <a:r>
              <a:rPr lang="en-US" sz="2000" dirty="0" smtClean="0">
                <a:solidFill>
                  <a:prstClr val="black"/>
                </a:solidFill>
                <a:latin typeface="Arial" pitchFamily="34" charset="0"/>
                <a:cs typeface="Arial" pitchFamily="34" charset="0"/>
              </a:rPr>
              <a:t>Data Analysis</a:t>
            </a:r>
            <a:endParaRPr lang="en-US" sz="2000" dirty="0">
              <a:solidFill>
                <a:prstClr val="black"/>
              </a:solidFill>
              <a:latin typeface="Arial" pitchFamily="34" charset="0"/>
              <a:cs typeface="Arial" pitchFamily="34" charset="0"/>
            </a:endParaRPr>
          </a:p>
        </p:txBody>
      </p:sp>
      <p:sp>
        <p:nvSpPr>
          <p:cNvPr id="16" name="Rounded Rectangle 15"/>
          <p:cNvSpPr/>
          <p:nvPr/>
        </p:nvSpPr>
        <p:spPr>
          <a:xfrm>
            <a:off x="4229100" y="1557227"/>
            <a:ext cx="1828800" cy="126883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prstClr val="black"/>
                </a:solidFill>
                <a:latin typeface="Arial" pitchFamily="34" charset="0"/>
                <a:cs typeface="Arial" pitchFamily="34" charset="0"/>
              </a:rPr>
              <a:t>Select Priority Needs</a:t>
            </a:r>
            <a:endParaRPr lang="en-US" sz="2000" dirty="0">
              <a:solidFill>
                <a:prstClr val="black"/>
              </a:solidFill>
              <a:latin typeface="Arial" pitchFamily="34" charset="0"/>
              <a:cs typeface="Arial" pitchFamily="34" charset="0"/>
            </a:endParaRPr>
          </a:p>
        </p:txBody>
      </p:sp>
      <p:sp>
        <p:nvSpPr>
          <p:cNvPr id="20" name="Rounded Rectangle 19"/>
          <p:cNvSpPr/>
          <p:nvPr/>
        </p:nvSpPr>
        <p:spPr>
          <a:xfrm>
            <a:off x="6362700" y="1557227"/>
            <a:ext cx="1790700" cy="12573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prstClr val="black"/>
                </a:solidFill>
                <a:latin typeface="Arial" pitchFamily="34" charset="0"/>
                <a:cs typeface="Arial" pitchFamily="34" charset="0"/>
              </a:rPr>
              <a:t>Develop Activities</a:t>
            </a:r>
            <a:endParaRPr lang="en-US" sz="2000" dirty="0">
              <a:solidFill>
                <a:prstClr val="black"/>
              </a:solidFill>
              <a:latin typeface="Arial" pitchFamily="34" charset="0"/>
              <a:cs typeface="Arial" pitchFamily="34" charset="0"/>
            </a:endParaRPr>
          </a:p>
        </p:txBody>
      </p:sp>
      <p:sp>
        <p:nvSpPr>
          <p:cNvPr id="18" name="Rounded Rectangle 17"/>
          <p:cNvSpPr/>
          <p:nvPr/>
        </p:nvSpPr>
        <p:spPr>
          <a:xfrm>
            <a:off x="4229099" y="5117079"/>
            <a:ext cx="1828801" cy="16266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prstClr val="black"/>
                </a:solidFill>
                <a:latin typeface="Arial" pitchFamily="34" charset="0"/>
                <a:cs typeface="Arial" pitchFamily="34" charset="0"/>
              </a:rPr>
              <a:t>Present Findings </a:t>
            </a:r>
          </a:p>
          <a:p>
            <a:pPr algn="ctr"/>
            <a:endParaRPr lang="en-US" sz="900" dirty="0">
              <a:solidFill>
                <a:prstClr val="black"/>
              </a:solidFill>
              <a:latin typeface="Arial" pitchFamily="34" charset="0"/>
              <a:cs typeface="Arial" pitchFamily="34" charset="0"/>
            </a:endParaRPr>
          </a:p>
          <a:p>
            <a:pPr algn="ctr"/>
            <a:r>
              <a:rPr lang="en-US" sz="2000" dirty="0" smtClean="0">
                <a:solidFill>
                  <a:prstClr val="black"/>
                </a:solidFill>
                <a:latin typeface="Arial" pitchFamily="34" charset="0"/>
                <a:cs typeface="Arial" pitchFamily="34" charset="0"/>
              </a:rPr>
              <a:t>Select Priorities &amp; Measures</a:t>
            </a:r>
            <a:endParaRPr lang="en-US" sz="2000" dirty="0">
              <a:solidFill>
                <a:prstClr val="black"/>
              </a:solidFill>
              <a:latin typeface="Arial" pitchFamily="34" charset="0"/>
              <a:cs typeface="Arial" pitchFamily="34" charset="0"/>
            </a:endParaRPr>
          </a:p>
        </p:txBody>
      </p:sp>
      <p:sp>
        <p:nvSpPr>
          <p:cNvPr id="1029" name="Rectangle 1028"/>
          <p:cNvSpPr/>
          <p:nvPr/>
        </p:nvSpPr>
        <p:spPr>
          <a:xfrm>
            <a:off x="158904" y="3475423"/>
            <a:ext cx="7994496" cy="923330"/>
          </a:xfrm>
          <a:prstGeom prst="rect">
            <a:avLst/>
          </a:prstGeom>
          <a:noFill/>
        </p:spPr>
        <p:txBody>
          <a:bodyPr wrap="none" lIns="91440" tIns="45720" rIns="91440" bIns="45720">
            <a:spAutoFit/>
          </a:bodyPr>
          <a:lstStyle/>
          <a:p>
            <a:pPr algn="ctr"/>
            <a:r>
              <a:rPr lang="en-US" sz="5400" dirty="0" smtClean="0">
                <a:ln w="10160">
                  <a:solidFill>
                    <a:srgbClr val="CE242E"/>
                  </a:solidFill>
                  <a:prstDash val="solid"/>
                </a:ln>
                <a:solidFill>
                  <a:srgbClr val="FFFFFF"/>
                </a:solidFill>
                <a:effectLst>
                  <a:outerShdw blurRad="38100" dist="32000" dir="5400000" algn="tl">
                    <a:srgbClr val="000000">
                      <a:alpha val="30000"/>
                    </a:srgbClr>
                  </a:outerShdw>
                </a:effectLst>
              </a:rPr>
              <a:t>Stakeholder Engagement</a:t>
            </a:r>
            <a:endParaRPr lang="en-US" sz="5400" dirty="0">
              <a:ln w="10160">
                <a:solidFill>
                  <a:srgbClr val="CE242E"/>
                </a:solidFill>
                <a:prstDash val="solid"/>
              </a:ln>
              <a:solidFill>
                <a:srgbClr val="FFFFFF"/>
              </a:solidFill>
              <a:effectLst>
                <a:outerShdw blurRad="38100" dist="32000" dir="5400000" algn="tl">
                  <a:srgbClr val="000000">
                    <a:alpha val="30000"/>
                  </a:srgbClr>
                </a:outerShdw>
              </a:effectLst>
            </a:endParaRPr>
          </a:p>
        </p:txBody>
      </p:sp>
      <p:cxnSp>
        <p:nvCxnSpPr>
          <p:cNvPr id="1031" name="Straight Arrow Connector 1030"/>
          <p:cNvCxnSpPr/>
          <p:nvPr/>
        </p:nvCxnSpPr>
        <p:spPr>
          <a:xfrm>
            <a:off x="2908821" y="2826061"/>
            <a:ext cx="0" cy="59140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143499" y="2826061"/>
            <a:ext cx="0" cy="59140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258050" y="2826061"/>
            <a:ext cx="0" cy="59140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33" name="Straight Arrow Connector 1032"/>
          <p:cNvCxnSpPr/>
          <p:nvPr/>
        </p:nvCxnSpPr>
        <p:spPr>
          <a:xfrm flipV="1">
            <a:off x="2908821" y="4433248"/>
            <a:ext cx="0" cy="6698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5131841" y="4433248"/>
            <a:ext cx="11659" cy="6838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7258050" y="4433248"/>
            <a:ext cx="1" cy="6838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34" name="TextBox 1033"/>
          <p:cNvSpPr txBox="1"/>
          <p:nvPr/>
        </p:nvSpPr>
        <p:spPr>
          <a:xfrm>
            <a:off x="1447800" y="725807"/>
            <a:ext cx="2708352" cy="830997"/>
          </a:xfrm>
          <a:prstGeom prst="rect">
            <a:avLst/>
          </a:prstGeom>
          <a:noFill/>
        </p:spPr>
        <p:txBody>
          <a:bodyPr wrap="square" rtlCol="0">
            <a:spAutoFit/>
          </a:bodyPr>
          <a:lstStyle/>
          <a:p>
            <a:pPr algn="ctr"/>
            <a:r>
              <a:rPr lang="en-US" sz="2400" b="1" dirty="0" smtClean="0">
                <a:solidFill>
                  <a:srgbClr val="C00000"/>
                </a:solidFill>
                <a:latin typeface="Arial" pitchFamily="34" charset="0"/>
                <a:cs typeface="Arial" pitchFamily="34" charset="0"/>
              </a:rPr>
              <a:t>Phase I</a:t>
            </a:r>
          </a:p>
          <a:p>
            <a:pPr algn="ctr"/>
            <a:r>
              <a:rPr lang="en-US" sz="2400" b="1" dirty="0" smtClean="0">
                <a:solidFill>
                  <a:srgbClr val="C00000"/>
                </a:solidFill>
                <a:latin typeface="Arial" pitchFamily="34" charset="0"/>
                <a:cs typeface="Arial" pitchFamily="34" charset="0"/>
              </a:rPr>
              <a:t>Apr </a:t>
            </a:r>
            <a:r>
              <a:rPr lang="en-US" sz="2400" b="1" dirty="0" smtClean="0">
                <a:solidFill>
                  <a:srgbClr val="C00000"/>
                </a:solidFill>
                <a:latin typeface="Calibri" pitchFamily="34" charset="0"/>
                <a:cs typeface="Calibri" pitchFamily="34" charset="0"/>
              </a:rPr>
              <a:t>‘</a:t>
            </a:r>
            <a:r>
              <a:rPr lang="en-US" sz="2400" b="1" dirty="0" smtClean="0">
                <a:solidFill>
                  <a:srgbClr val="C00000"/>
                </a:solidFill>
                <a:latin typeface="Arial" pitchFamily="34" charset="0"/>
                <a:cs typeface="Arial" pitchFamily="34" charset="0"/>
              </a:rPr>
              <a:t>14 – Apr </a:t>
            </a:r>
            <a:r>
              <a:rPr lang="en-US" sz="2400" b="1" dirty="0" smtClean="0">
                <a:solidFill>
                  <a:srgbClr val="C00000"/>
                </a:solidFill>
                <a:latin typeface="Calibri" pitchFamily="34" charset="0"/>
                <a:cs typeface="Calibri" pitchFamily="34" charset="0"/>
              </a:rPr>
              <a:t>‘</a:t>
            </a:r>
            <a:r>
              <a:rPr lang="en-US" sz="2400" b="1" dirty="0" smtClean="0">
                <a:solidFill>
                  <a:srgbClr val="C00000"/>
                </a:solidFill>
                <a:latin typeface="Arial" pitchFamily="34" charset="0"/>
                <a:cs typeface="Arial" pitchFamily="34" charset="0"/>
              </a:rPr>
              <a:t>15  </a:t>
            </a:r>
            <a:endParaRPr lang="en-US" sz="2400" b="1" dirty="0">
              <a:solidFill>
                <a:srgbClr val="C00000"/>
              </a:solidFill>
              <a:latin typeface="Arial" pitchFamily="34" charset="0"/>
              <a:cs typeface="Arial" pitchFamily="34" charset="0"/>
            </a:endParaRPr>
          </a:p>
        </p:txBody>
      </p:sp>
      <p:sp>
        <p:nvSpPr>
          <p:cNvPr id="51" name="TextBox 50"/>
          <p:cNvSpPr txBox="1"/>
          <p:nvPr/>
        </p:nvSpPr>
        <p:spPr>
          <a:xfrm>
            <a:off x="4229099" y="752127"/>
            <a:ext cx="1805485" cy="830997"/>
          </a:xfrm>
          <a:prstGeom prst="rect">
            <a:avLst/>
          </a:prstGeom>
          <a:noFill/>
        </p:spPr>
        <p:txBody>
          <a:bodyPr wrap="square" rtlCol="0">
            <a:spAutoFit/>
          </a:bodyPr>
          <a:lstStyle/>
          <a:p>
            <a:pPr algn="ctr"/>
            <a:r>
              <a:rPr lang="en-US" sz="2400" b="1" dirty="0" smtClean="0">
                <a:solidFill>
                  <a:srgbClr val="C00000"/>
                </a:solidFill>
                <a:latin typeface="Arial" pitchFamily="34" charset="0"/>
                <a:cs typeface="Arial" pitchFamily="34" charset="0"/>
              </a:rPr>
              <a:t>Phase II</a:t>
            </a:r>
          </a:p>
          <a:p>
            <a:pPr algn="ctr"/>
            <a:r>
              <a:rPr lang="en-US" sz="2400" b="1" dirty="0" smtClean="0">
                <a:solidFill>
                  <a:srgbClr val="C00000"/>
                </a:solidFill>
                <a:latin typeface="Arial" pitchFamily="34" charset="0"/>
                <a:cs typeface="Arial" pitchFamily="34" charset="0"/>
              </a:rPr>
              <a:t>May 2015</a:t>
            </a:r>
            <a:endParaRPr lang="en-US" sz="2400" b="1" dirty="0">
              <a:solidFill>
                <a:srgbClr val="C00000"/>
              </a:solidFill>
              <a:latin typeface="Arial" pitchFamily="34" charset="0"/>
              <a:cs typeface="Arial" pitchFamily="34" charset="0"/>
            </a:endParaRPr>
          </a:p>
        </p:txBody>
      </p:sp>
      <p:sp>
        <p:nvSpPr>
          <p:cNvPr id="52" name="TextBox 51"/>
          <p:cNvSpPr txBox="1"/>
          <p:nvPr/>
        </p:nvSpPr>
        <p:spPr>
          <a:xfrm>
            <a:off x="6347915" y="752127"/>
            <a:ext cx="1805485" cy="830997"/>
          </a:xfrm>
          <a:prstGeom prst="rect">
            <a:avLst/>
          </a:prstGeom>
          <a:noFill/>
        </p:spPr>
        <p:txBody>
          <a:bodyPr wrap="square" rtlCol="0">
            <a:spAutoFit/>
          </a:bodyPr>
          <a:lstStyle/>
          <a:p>
            <a:pPr algn="ctr"/>
            <a:r>
              <a:rPr lang="en-US" sz="2400" b="1" dirty="0" smtClean="0">
                <a:solidFill>
                  <a:srgbClr val="C00000"/>
                </a:solidFill>
                <a:latin typeface="Arial" pitchFamily="34" charset="0"/>
                <a:cs typeface="Arial" pitchFamily="34" charset="0"/>
              </a:rPr>
              <a:t>Phase III</a:t>
            </a:r>
          </a:p>
          <a:p>
            <a:pPr algn="ctr"/>
            <a:r>
              <a:rPr lang="en-US" sz="2400" b="1" dirty="0" smtClean="0">
                <a:solidFill>
                  <a:srgbClr val="C00000"/>
                </a:solidFill>
                <a:latin typeface="Arial" pitchFamily="34" charset="0"/>
                <a:cs typeface="Arial" pitchFamily="34" charset="0"/>
              </a:rPr>
              <a:t>June 2015</a:t>
            </a:r>
            <a:endParaRPr lang="en-US" sz="24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9845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P spid="20" grpId="0" animBg="1"/>
      <p:bldP spid="18" grpId="0" animBg="1"/>
      <p:bldP spid="1029" grpId="0"/>
      <p:bldP spid="51" grpId="0"/>
      <p:bldP spid="5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7688" y="5377330"/>
            <a:ext cx="2819400" cy="205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344819"/>
            <a:ext cx="6096000" cy="42377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6159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85900"/>
            <a:ext cx="4840287" cy="500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43" y="190500"/>
            <a:ext cx="8839200"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0208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rial" pitchFamily="34" charset="0"/>
                <a:cs typeface="Arial" pitchFamily="34" charset="0"/>
              </a:rPr>
              <a:t>2010 Needs Assessment</a:t>
            </a:r>
            <a:endParaRPr lang="en-US" sz="3600" b="1" dirty="0">
              <a:latin typeface="Arial" pitchFamily="34" charset="0"/>
              <a:cs typeface="Arial" pitchFamily="34" charset="0"/>
            </a:endParaRPr>
          </a:p>
        </p:txBody>
      </p:sp>
      <p:sp>
        <p:nvSpPr>
          <p:cNvPr id="3" name="Content Placeholder 2"/>
          <p:cNvSpPr>
            <a:spLocks noGrp="1"/>
          </p:cNvSpPr>
          <p:nvPr>
            <p:ph sz="half" idx="1"/>
          </p:nvPr>
        </p:nvSpPr>
        <p:spPr/>
        <p:txBody>
          <a:bodyPr/>
          <a:lstStyle/>
          <a:p>
            <a:endParaRPr lang="en-US" dirty="0" smtClean="0">
              <a:latin typeface="Arial" pitchFamily="34" charset="0"/>
              <a:cs typeface="Arial" pitchFamily="34" charset="0"/>
            </a:endParaRPr>
          </a:p>
          <a:p>
            <a:endParaRPr lang="en-US" dirty="0">
              <a:latin typeface="Arial" pitchFamily="34" charset="0"/>
              <a:cs typeface="Arial" pitchFamily="34" charset="0"/>
            </a:endParaRPr>
          </a:p>
          <a:p>
            <a:r>
              <a:rPr lang="en-US" dirty="0" smtClean="0">
                <a:latin typeface="Arial" pitchFamily="34" charset="0"/>
                <a:cs typeface="Arial" pitchFamily="34" charset="0"/>
              </a:rPr>
              <a:t>In </a:t>
            </a:r>
            <a:r>
              <a:rPr lang="en-US" dirty="0">
                <a:latin typeface="Arial" pitchFamily="34" charset="0"/>
                <a:cs typeface="Arial" pitchFamily="34" charset="0"/>
              </a:rPr>
              <a:t>2007, </a:t>
            </a:r>
            <a:r>
              <a:rPr lang="en-US" b="1" dirty="0" smtClean="0">
                <a:solidFill>
                  <a:srgbClr val="C00000"/>
                </a:solidFill>
                <a:latin typeface="Arial" pitchFamily="34" charset="0"/>
                <a:cs typeface="Arial" pitchFamily="34" charset="0"/>
              </a:rPr>
              <a:t>23%</a:t>
            </a:r>
            <a:r>
              <a:rPr lang="en-US" dirty="0" smtClean="0">
                <a:solidFill>
                  <a:srgbClr val="C00000"/>
                </a:solidFill>
                <a:latin typeface="Arial" pitchFamily="34" charset="0"/>
                <a:cs typeface="Arial" pitchFamily="34" charset="0"/>
              </a:rPr>
              <a:t> </a:t>
            </a:r>
            <a:r>
              <a:rPr lang="en-US" dirty="0">
                <a:latin typeface="Arial" pitchFamily="34" charset="0"/>
                <a:cs typeface="Arial" pitchFamily="34" charset="0"/>
              </a:rPr>
              <a:t>of children 10 </a:t>
            </a:r>
            <a:r>
              <a:rPr lang="en-US" dirty="0" smtClean="0">
                <a:latin typeface="Arial" pitchFamily="34" charset="0"/>
                <a:cs typeface="Arial" pitchFamily="34" charset="0"/>
              </a:rPr>
              <a:t>months to 5 years old </a:t>
            </a:r>
            <a:r>
              <a:rPr lang="en-US" dirty="0">
                <a:latin typeface="Arial" pitchFamily="34" charset="0"/>
                <a:cs typeface="Arial" pitchFamily="34" charset="0"/>
              </a:rPr>
              <a:t>in Georgia </a:t>
            </a:r>
            <a:r>
              <a:rPr lang="en-US" dirty="0" smtClean="0">
                <a:latin typeface="Arial" pitchFamily="34" charset="0"/>
                <a:cs typeface="Arial" pitchFamily="34" charset="0"/>
              </a:rPr>
              <a:t>received </a:t>
            </a:r>
            <a:r>
              <a:rPr lang="en-US" dirty="0">
                <a:latin typeface="Arial" pitchFamily="34" charset="0"/>
                <a:cs typeface="Arial" pitchFamily="34" charset="0"/>
              </a:rPr>
              <a:t>a developmental </a:t>
            </a:r>
            <a:r>
              <a:rPr lang="en-US" dirty="0" smtClean="0">
                <a:latin typeface="Arial" pitchFamily="34" charset="0"/>
                <a:cs typeface="Arial" pitchFamily="34" charset="0"/>
              </a:rPr>
              <a:t>screening. </a:t>
            </a:r>
            <a:endParaRPr lang="en-US" dirty="0">
              <a:latin typeface="Arial" pitchFamily="34" charset="0"/>
              <a:cs typeface="Arial" pitchFamily="34" charset="0"/>
            </a:endParaRPr>
          </a:p>
        </p:txBody>
      </p:sp>
    </p:spTree>
    <p:extLst>
      <p:ext uri="{BB962C8B-B14F-4D97-AF65-F5344CB8AC3E}">
        <p14:creationId xmlns:p14="http://schemas.microsoft.com/office/powerpoint/2010/main" val="14621917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785"/>
            <a:ext cx="8839200" cy="990600"/>
          </a:xfrm>
        </p:spPr>
        <p:txBody>
          <a:bodyPr>
            <a:normAutofit/>
          </a:bodyPr>
          <a:lstStyle/>
          <a:p>
            <a:r>
              <a:rPr lang="en-US" sz="3600" b="1" dirty="0">
                <a:latin typeface="Arial" pitchFamily="34" charset="0"/>
                <a:cs typeface="Arial" pitchFamily="34" charset="0"/>
              </a:rPr>
              <a:t>2010 Needs Assessment</a:t>
            </a:r>
            <a:endParaRPr lang="en-US" sz="3600" b="1" dirty="0"/>
          </a:p>
        </p:txBody>
      </p:sp>
      <p:sp>
        <p:nvSpPr>
          <p:cNvPr id="3" name="Content Placeholder 2"/>
          <p:cNvSpPr>
            <a:spLocks noGrp="1"/>
          </p:cNvSpPr>
          <p:nvPr>
            <p:ph sz="half" idx="1"/>
          </p:nvPr>
        </p:nvSpPr>
        <p:spPr>
          <a:xfrm>
            <a:off x="457200" y="1104900"/>
            <a:ext cx="8229600" cy="5486400"/>
          </a:xfrm>
        </p:spPr>
        <p:txBody>
          <a:bodyPr>
            <a:normAutofit lnSpcReduction="10000"/>
          </a:bodyPr>
          <a:lstStyle/>
          <a:p>
            <a:pPr marL="0" indent="0">
              <a:buNone/>
            </a:pPr>
            <a:r>
              <a:rPr lang="en-US" b="1" dirty="0" smtClean="0">
                <a:latin typeface="Arial" pitchFamily="34" charset="0"/>
                <a:cs typeface="Arial" pitchFamily="34" charset="0"/>
              </a:rPr>
              <a:t>2010 Priority Area: </a:t>
            </a:r>
          </a:p>
          <a:p>
            <a:pPr lvl="1" indent="-342900">
              <a:buFont typeface="Arial" pitchFamily="34" charset="0"/>
              <a:buChar char="•"/>
            </a:pPr>
            <a:r>
              <a:rPr lang="en-US" dirty="0" smtClean="0">
                <a:latin typeface="Arial" pitchFamily="34" charset="0"/>
                <a:cs typeface="Arial" pitchFamily="34" charset="0"/>
              </a:rPr>
              <a:t>Increase developmental screening among children </a:t>
            </a:r>
          </a:p>
          <a:p>
            <a:pPr marL="400050" lvl="1" indent="0">
              <a:buNone/>
            </a:pPr>
            <a:endParaRPr lang="en-US" sz="900"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State Performance Measure: </a:t>
            </a:r>
          </a:p>
          <a:p>
            <a:pPr lvl="1" indent="-342900">
              <a:buFont typeface="Arial" pitchFamily="34" charset="0"/>
              <a:buChar char="•"/>
            </a:pPr>
            <a:r>
              <a:rPr lang="en-US" dirty="0" smtClean="0">
                <a:latin typeface="Arial" pitchFamily="34" charset="0"/>
                <a:cs typeface="Arial" pitchFamily="34" charset="0"/>
              </a:rPr>
              <a:t>Determine the percent of developmental screening among children five years of age and younger who received services through the MCH Program</a:t>
            </a:r>
          </a:p>
          <a:p>
            <a:pPr marL="400050" lvl="1" indent="0">
              <a:buNone/>
            </a:pPr>
            <a:endParaRPr lang="en-US" sz="900"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Activities: </a:t>
            </a:r>
          </a:p>
          <a:p>
            <a:pPr lvl="1" indent="-342900">
              <a:buFont typeface="Arial" pitchFamily="34" charset="0"/>
              <a:buChar char="•"/>
            </a:pPr>
            <a:r>
              <a:rPr lang="en-US" dirty="0" smtClean="0">
                <a:latin typeface="Arial" pitchFamily="34" charset="0"/>
                <a:cs typeface="Arial" pitchFamily="34" charset="0"/>
              </a:rPr>
              <a:t>Developed a policy that every child receiving services must have a developmental screen in Children 1</a:t>
            </a:r>
            <a:r>
              <a:rPr lang="en-US" baseline="30000" dirty="0" smtClean="0">
                <a:latin typeface="Arial" pitchFamily="34" charset="0"/>
                <a:cs typeface="Arial" pitchFamily="34" charset="0"/>
              </a:rPr>
              <a:t>st</a:t>
            </a:r>
          </a:p>
          <a:p>
            <a:pPr marL="400050" lvl="1" indent="0">
              <a:buNone/>
            </a:pPr>
            <a:endParaRPr lang="en-US" sz="900"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Outcome: </a:t>
            </a:r>
          </a:p>
          <a:p>
            <a:pPr lvl="1">
              <a:buFont typeface="Arial" pitchFamily="34" charset="0"/>
              <a:buChar char="•"/>
            </a:pPr>
            <a:r>
              <a:rPr lang="en-US" dirty="0" smtClean="0">
                <a:latin typeface="Arial" pitchFamily="34" charset="0"/>
                <a:cs typeface="Arial" pitchFamily="34" charset="0"/>
              </a:rPr>
              <a:t>The State Performance Measure increased from 39% in 2012 to 86% in 2013</a:t>
            </a:r>
            <a:endParaRPr lang="en-US" dirty="0">
              <a:latin typeface="Arial" pitchFamily="34" charset="0"/>
              <a:cs typeface="Arial" pitchFamily="34" charset="0"/>
            </a:endParaRPr>
          </a:p>
        </p:txBody>
      </p:sp>
    </p:spTree>
    <p:extLst>
      <p:ext uri="{BB962C8B-B14F-4D97-AF65-F5344CB8AC3E}">
        <p14:creationId xmlns:p14="http://schemas.microsoft.com/office/powerpoint/2010/main" val="14158524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0"/>
            <a:ext cx="8839200" cy="990600"/>
          </a:xfrm>
        </p:spPr>
        <p:txBody>
          <a:bodyPr>
            <a:normAutofit fontScale="90000"/>
          </a:bodyPr>
          <a:lstStyle/>
          <a:p>
            <a:r>
              <a:rPr lang="en-US" b="1" dirty="0" smtClean="0">
                <a:latin typeface="Arial" pitchFamily="34" charset="0"/>
                <a:cs typeface="Arial" pitchFamily="34" charset="0"/>
              </a:rPr>
              <a:t>2015 Needs Assessment Progress</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8339009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pitchFamily="34" charset="0"/>
                <a:cs typeface="Arial" pitchFamily="34" charset="0"/>
              </a:rPr>
              <a:t>Monthly MCH Title V Work Group Meetings</a:t>
            </a:r>
            <a:endParaRPr lang="en-US" sz="3200" b="1" dirty="0">
              <a:latin typeface="Arial" pitchFamily="34" charset="0"/>
              <a:cs typeface="Arial"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49" y="1559974"/>
            <a:ext cx="7117231" cy="400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5400" y="5829300"/>
            <a:ext cx="6933080" cy="461665"/>
          </a:xfrm>
          <a:prstGeom prst="rect">
            <a:avLst/>
          </a:prstGeom>
          <a:noFill/>
        </p:spPr>
        <p:txBody>
          <a:bodyPr wrap="square" rtlCol="0">
            <a:spAutoFit/>
          </a:bodyPr>
          <a:lstStyle/>
          <a:p>
            <a:pPr algn="ctr"/>
            <a:r>
              <a:rPr lang="en-US" sz="2400" i="1" dirty="0" smtClean="0">
                <a:solidFill>
                  <a:prstClr val="black"/>
                </a:solidFill>
              </a:rPr>
              <a:t>MCH Directors &amp; Managers</a:t>
            </a:r>
            <a:endParaRPr lang="en-US" sz="2400" i="1" dirty="0">
              <a:solidFill>
                <a:prstClr val="black"/>
              </a:solidFill>
            </a:endParaRPr>
          </a:p>
        </p:txBody>
      </p:sp>
    </p:spTree>
    <p:extLst>
      <p:ext uri="{BB962C8B-B14F-4D97-AF65-F5344CB8AC3E}">
        <p14:creationId xmlns:p14="http://schemas.microsoft.com/office/powerpoint/2010/main" val="17199206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66700"/>
            <a:ext cx="8839200" cy="990600"/>
          </a:xfrm>
        </p:spPr>
        <p:txBody>
          <a:bodyPr>
            <a:noAutofit/>
          </a:bodyPr>
          <a:lstStyle/>
          <a:p>
            <a:r>
              <a:rPr lang="en-US" sz="3600" b="1" dirty="0" smtClean="0">
                <a:latin typeface="Arial" pitchFamily="34" charset="0"/>
                <a:cs typeface="Arial" pitchFamily="34" charset="0"/>
              </a:rPr>
              <a:t>Perinatal Focus </a:t>
            </a:r>
            <a:r>
              <a:rPr lang="en-US" sz="3600" b="1" dirty="0">
                <a:latin typeface="Arial" pitchFamily="34" charset="0"/>
                <a:cs typeface="Arial" pitchFamily="34" charset="0"/>
              </a:rPr>
              <a:t>Groups</a:t>
            </a:r>
            <a:br>
              <a:rPr lang="en-US" sz="3600" b="1" dirty="0">
                <a:latin typeface="Arial" pitchFamily="34" charset="0"/>
                <a:cs typeface="Arial" pitchFamily="34" charset="0"/>
              </a:rPr>
            </a:br>
            <a:r>
              <a:rPr lang="en-US" sz="3200" i="1" dirty="0">
                <a:latin typeface="Arial" pitchFamily="34" charset="0"/>
                <a:cs typeface="Arial" pitchFamily="34" charset="0"/>
              </a:rPr>
              <a:t>October  2014 – March 2015</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562100"/>
            <a:ext cx="4419992" cy="5161098"/>
          </a:xfrm>
          <a:prstGeom prst="rect">
            <a:avLst/>
          </a:prstGeom>
        </p:spPr>
      </p:pic>
    </p:spTree>
    <p:extLst>
      <p:ext uri="{BB962C8B-B14F-4D97-AF65-F5344CB8AC3E}">
        <p14:creationId xmlns:p14="http://schemas.microsoft.com/office/powerpoint/2010/main" val="1743130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 Paint Statistics-1978 Banned</a:t>
            </a:r>
            <a:endParaRPr lang="en-US" dirty="0"/>
          </a:p>
        </p:txBody>
      </p:sp>
      <p:sp>
        <p:nvSpPr>
          <p:cNvPr id="3" name="Content Placeholder 2"/>
          <p:cNvSpPr>
            <a:spLocks noGrp="1"/>
          </p:cNvSpPr>
          <p:nvPr>
            <p:ph idx="1"/>
          </p:nvPr>
        </p:nvSpPr>
        <p:spPr/>
        <p:txBody>
          <a:bodyPr/>
          <a:lstStyle/>
          <a:p>
            <a:r>
              <a:rPr lang="en-US" dirty="0" smtClean="0"/>
              <a:t>&lt;1940 homes-87% lead paint</a:t>
            </a:r>
          </a:p>
          <a:p>
            <a:endParaRPr lang="en-US" dirty="0"/>
          </a:p>
          <a:p>
            <a:r>
              <a:rPr lang="en-US" dirty="0" smtClean="0"/>
              <a:t>1940-1960-69% lead paint</a:t>
            </a:r>
          </a:p>
          <a:p>
            <a:endParaRPr lang="en-US" dirty="0"/>
          </a:p>
          <a:p>
            <a:r>
              <a:rPr lang="en-US" dirty="0" smtClean="0"/>
              <a:t>1961-1977-24% lead paint</a:t>
            </a:r>
          </a:p>
          <a:p>
            <a:endParaRPr lang="en-US" dirty="0"/>
          </a:p>
          <a:p>
            <a:pPr marL="0" indent="0">
              <a:buNone/>
            </a:pPr>
            <a:r>
              <a:rPr lang="en-US" sz="1600" dirty="0"/>
              <a:t> </a:t>
            </a:r>
            <a:r>
              <a:rPr lang="en-US" sz="1600" dirty="0" smtClean="0"/>
              <a:t> Source: Georgia EPD</a:t>
            </a:r>
            <a:endParaRPr lang="en-US" sz="1600" dirty="0"/>
          </a:p>
        </p:txBody>
      </p:sp>
      <p:pic>
        <p:nvPicPr>
          <p:cNvPr id="11266" name="Picture 2" descr="C:\Users\chrustin\Desktop\220px-LeadPai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267200"/>
            <a:ext cx="27940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80730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12059"/>
            <a:ext cx="4495802" cy="5117341"/>
          </a:xfrm>
          <a:prstGeom prst="rect">
            <a:avLst/>
          </a:prstGeom>
        </p:spPr>
      </p:pic>
      <p:sp>
        <p:nvSpPr>
          <p:cNvPr id="2" name="Title 1"/>
          <p:cNvSpPr>
            <a:spLocks noGrp="1"/>
          </p:cNvSpPr>
          <p:nvPr>
            <p:ph type="title"/>
          </p:nvPr>
        </p:nvSpPr>
        <p:spPr>
          <a:xfrm>
            <a:off x="152400" y="304800"/>
            <a:ext cx="8839200" cy="990600"/>
          </a:xfrm>
        </p:spPr>
        <p:txBody>
          <a:bodyPr>
            <a:noAutofit/>
          </a:bodyPr>
          <a:lstStyle/>
          <a:p>
            <a:r>
              <a:rPr lang="en-US" sz="3600" b="1" dirty="0" smtClean="0">
                <a:latin typeface="Arial" pitchFamily="34" charset="0"/>
                <a:cs typeface="Arial" pitchFamily="34" charset="0"/>
              </a:rPr>
              <a:t>Readiness Focus </a:t>
            </a:r>
            <a:r>
              <a:rPr lang="en-US" sz="3600" b="1" dirty="0">
                <a:latin typeface="Arial" pitchFamily="34" charset="0"/>
                <a:cs typeface="Arial" pitchFamily="34" charset="0"/>
              </a:rPr>
              <a:t>Groups</a:t>
            </a:r>
            <a:br>
              <a:rPr lang="en-US" sz="3600" b="1" dirty="0">
                <a:latin typeface="Arial" pitchFamily="34" charset="0"/>
                <a:cs typeface="Arial" pitchFamily="34" charset="0"/>
              </a:rPr>
            </a:br>
            <a:r>
              <a:rPr lang="en-US" sz="3200" i="1" dirty="0">
                <a:latin typeface="Arial" pitchFamily="34" charset="0"/>
                <a:cs typeface="Arial" pitchFamily="34" charset="0"/>
              </a:rPr>
              <a:t>October  2014 – March 2015</a:t>
            </a:r>
            <a:endParaRPr lang="en-US" sz="3200" dirty="0"/>
          </a:p>
        </p:txBody>
      </p:sp>
    </p:spTree>
    <p:extLst>
      <p:ext uri="{BB962C8B-B14F-4D97-AF65-F5344CB8AC3E}">
        <p14:creationId xmlns:p14="http://schemas.microsoft.com/office/powerpoint/2010/main" val="6666031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6700"/>
            <a:ext cx="8839200" cy="990600"/>
          </a:xfrm>
        </p:spPr>
        <p:txBody>
          <a:bodyPr>
            <a:noAutofit/>
          </a:bodyPr>
          <a:lstStyle/>
          <a:p>
            <a:r>
              <a:rPr lang="en-US" sz="3600" b="1" dirty="0" smtClean="0">
                <a:latin typeface="Arial" pitchFamily="34" charset="0"/>
                <a:cs typeface="Arial" pitchFamily="34" charset="0"/>
              </a:rPr>
              <a:t>CYSHCN </a:t>
            </a:r>
            <a:r>
              <a:rPr lang="en-US" sz="3600" b="1" dirty="0">
                <a:latin typeface="Arial" pitchFamily="34" charset="0"/>
                <a:cs typeface="Arial" pitchFamily="34" charset="0"/>
              </a:rPr>
              <a:t>Focus Groups</a:t>
            </a:r>
            <a:br>
              <a:rPr lang="en-US" sz="3600" b="1" dirty="0">
                <a:latin typeface="Arial" pitchFamily="34" charset="0"/>
                <a:cs typeface="Arial" pitchFamily="34" charset="0"/>
              </a:rPr>
            </a:br>
            <a:r>
              <a:rPr lang="en-US" sz="3200" i="1" dirty="0">
                <a:latin typeface="Arial" pitchFamily="34" charset="0"/>
                <a:cs typeface="Arial" pitchFamily="34" charset="0"/>
              </a:rPr>
              <a:t>October  2014 – March 2015</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111" y="1613278"/>
            <a:ext cx="4361091" cy="5092321"/>
          </a:xfrm>
          <a:prstGeom prst="rect">
            <a:avLst/>
          </a:prstGeom>
        </p:spPr>
      </p:pic>
    </p:spTree>
    <p:extLst>
      <p:ext uri="{BB962C8B-B14F-4D97-AF65-F5344CB8AC3E}">
        <p14:creationId xmlns:p14="http://schemas.microsoft.com/office/powerpoint/2010/main" val="12906199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4300"/>
            <a:ext cx="9144000" cy="708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itle 1"/>
          <p:cNvSpPr>
            <a:spLocks noGrp="1"/>
          </p:cNvSpPr>
          <p:nvPr>
            <p:ph type="title"/>
          </p:nvPr>
        </p:nvSpPr>
        <p:spPr>
          <a:xfrm>
            <a:off x="152400" y="108551"/>
            <a:ext cx="8839200" cy="990600"/>
          </a:xfrm>
        </p:spPr>
        <p:txBody>
          <a:bodyPr>
            <a:noAutofit/>
          </a:bodyPr>
          <a:lstStyle/>
          <a:p>
            <a:pPr algn="ctr"/>
            <a:r>
              <a:rPr lang="en-US" sz="3200" b="1" dirty="0" smtClean="0">
                <a:latin typeface="Arial" pitchFamily="34" charset="0"/>
                <a:cs typeface="Arial" pitchFamily="34" charset="0"/>
              </a:rPr>
              <a:t>Focus Groups</a:t>
            </a:r>
            <a:br>
              <a:rPr lang="en-US" sz="3200" b="1" dirty="0" smtClean="0">
                <a:latin typeface="Arial" pitchFamily="34" charset="0"/>
                <a:cs typeface="Arial" pitchFamily="34" charset="0"/>
              </a:rPr>
            </a:br>
            <a:r>
              <a:rPr lang="en-US" sz="3200" b="0" i="1" dirty="0" smtClean="0">
                <a:latin typeface="Arial" pitchFamily="34" charset="0"/>
                <a:cs typeface="Arial" pitchFamily="34" charset="0"/>
              </a:rPr>
              <a:t>October  2014 – March 2015</a:t>
            </a:r>
            <a:endParaRPr lang="en-US" sz="3200" b="0" i="1" dirty="0">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 y="1091190"/>
            <a:ext cx="4486285" cy="58029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694831"/>
            <a:ext cx="3809685" cy="3468338"/>
          </a:xfrm>
          <a:prstGeom prst="rect">
            <a:avLst/>
          </a:prstGeom>
        </p:spPr>
      </p:pic>
    </p:spTree>
    <p:extLst>
      <p:ext uri="{BB962C8B-B14F-4D97-AF65-F5344CB8AC3E}">
        <p14:creationId xmlns:p14="http://schemas.microsoft.com/office/powerpoint/2010/main" val="20664804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8229600" cy="4525963"/>
          </a:xfrm>
        </p:spPr>
        <p:txBody>
          <a:bodyPr/>
          <a:lstStyle/>
          <a:p>
            <a:pPr marL="0" indent="0">
              <a:buNone/>
            </a:pPr>
            <a:r>
              <a:rPr lang="en-US" b="1" dirty="0" smtClean="0">
                <a:latin typeface="Arial" pitchFamily="34" charset="0"/>
                <a:cs typeface="Arial" pitchFamily="34" charset="0"/>
              </a:rPr>
              <a:t>Purpose</a:t>
            </a:r>
          </a:p>
          <a:p>
            <a:pPr lvl="1">
              <a:buFont typeface="Arial" pitchFamily="34" charset="0"/>
              <a:buChar char="•"/>
            </a:pPr>
            <a:r>
              <a:rPr lang="en-US" sz="2600" dirty="0" smtClean="0">
                <a:latin typeface="Arial" pitchFamily="34" charset="0"/>
                <a:cs typeface="Arial" pitchFamily="34" charset="0"/>
              </a:rPr>
              <a:t>Identify needs and capture opinions from leaders that work closely with MCH</a:t>
            </a:r>
          </a:p>
          <a:p>
            <a:pPr lvl="1">
              <a:buFont typeface="Arial" pitchFamily="34" charset="0"/>
              <a:buChar char="•"/>
            </a:pPr>
            <a:endParaRPr lang="en-US" sz="1000"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Target Participants</a:t>
            </a:r>
          </a:p>
          <a:p>
            <a:pPr lvl="1">
              <a:buFont typeface="Arial" pitchFamily="34" charset="0"/>
              <a:buChar char="•"/>
            </a:pPr>
            <a:r>
              <a:rPr lang="en-US" sz="2600" dirty="0" smtClean="0">
                <a:latin typeface="Arial" pitchFamily="34" charset="0"/>
                <a:cs typeface="Arial" pitchFamily="34" charset="0"/>
              </a:rPr>
              <a:t>Key leaders in programs that are not a part of DPH-MCH but work closely with MCH</a:t>
            </a:r>
          </a:p>
          <a:p>
            <a:pPr lvl="1">
              <a:buFont typeface="Arial" pitchFamily="34" charset="0"/>
              <a:buChar char="•"/>
            </a:pPr>
            <a:endParaRPr lang="en-US" sz="1000"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Data Collection</a:t>
            </a:r>
          </a:p>
          <a:p>
            <a:pPr lvl="1">
              <a:buFont typeface="Arial" pitchFamily="34" charset="0"/>
              <a:buChar char="•"/>
            </a:pPr>
            <a:r>
              <a:rPr lang="en-US" sz="2600" dirty="0" smtClean="0">
                <a:latin typeface="Arial" pitchFamily="34" charset="0"/>
                <a:cs typeface="Arial" pitchFamily="34" charset="0"/>
              </a:rPr>
              <a:t>In-person or telephone interviews</a:t>
            </a:r>
          </a:p>
        </p:txBody>
      </p:sp>
      <p:sp>
        <p:nvSpPr>
          <p:cNvPr id="4" name="Title 3"/>
          <p:cNvSpPr>
            <a:spLocks noGrp="1"/>
          </p:cNvSpPr>
          <p:nvPr>
            <p:ph type="title"/>
          </p:nvPr>
        </p:nvSpPr>
        <p:spPr/>
        <p:txBody>
          <a:bodyPr>
            <a:normAutofit fontScale="90000"/>
          </a:bodyPr>
          <a:lstStyle/>
          <a:p>
            <a:r>
              <a:rPr lang="en-US" sz="4000" b="1" dirty="0">
                <a:latin typeface="Arial" pitchFamily="34" charset="0"/>
                <a:cs typeface="Arial" pitchFamily="34" charset="0"/>
              </a:rPr>
              <a:t>Key Informant Interviews</a:t>
            </a:r>
            <a:r>
              <a:rPr lang="en-US" dirty="0">
                <a:latin typeface="Arial" pitchFamily="34" charset="0"/>
                <a:cs typeface="Arial" pitchFamily="34" charset="0"/>
              </a:rPr>
              <a:t/>
            </a:r>
            <a:br>
              <a:rPr lang="en-US" dirty="0">
                <a:latin typeface="Arial" pitchFamily="34" charset="0"/>
                <a:cs typeface="Arial" pitchFamily="34" charset="0"/>
              </a:rPr>
            </a:br>
            <a:r>
              <a:rPr lang="en-US" sz="3600" i="1" dirty="0" smtClean="0">
                <a:latin typeface="Arial" pitchFamily="34" charset="0"/>
                <a:cs typeface="Arial" pitchFamily="34" charset="0"/>
              </a:rPr>
              <a:t>March - April 2015</a:t>
            </a:r>
            <a:endParaRPr lang="en-US" sz="3600" i="1" dirty="0">
              <a:latin typeface="Arial" pitchFamily="34" charset="0"/>
              <a:cs typeface="Arial" pitchFamily="34" charset="0"/>
            </a:endParaRPr>
          </a:p>
        </p:txBody>
      </p:sp>
    </p:spTree>
    <p:extLst>
      <p:ext uri="{BB962C8B-B14F-4D97-AF65-F5344CB8AC3E}">
        <p14:creationId xmlns:p14="http://schemas.microsoft.com/office/powerpoint/2010/main" val="4456950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48" y="190500"/>
            <a:ext cx="8839200" cy="990600"/>
          </a:xfrm>
        </p:spPr>
        <p:txBody>
          <a:bodyPr>
            <a:normAutofit fontScale="90000"/>
          </a:bodyPr>
          <a:lstStyle/>
          <a:p>
            <a:r>
              <a:rPr lang="en-US" sz="4000" b="1" dirty="0" smtClean="0">
                <a:latin typeface="Arial" pitchFamily="34" charset="0"/>
                <a:cs typeface="Arial" pitchFamily="34" charset="0"/>
              </a:rPr>
              <a:t>2 Surveys </a:t>
            </a:r>
            <a:r>
              <a:rPr lang="en-US" sz="3600" b="1" dirty="0" smtClean="0">
                <a:latin typeface="Arial" pitchFamily="34" charset="0"/>
                <a:cs typeface="Arial" pitchFamily="34" charset="0"/>
              </a:rPr>
              <a:t/>
            </a:r>
            <a:br>
              <a:rPr lang="en-US" sz="3600" b="1" dirty="0" smtClean="0">
                <a:latin typeface="Arial" pitchFamily="34" charset="0"/>
                <a:cs typeface="Arial" pitchFamily="34" charset="0"/>
              </a:rPr>
            </a:br>
            <a:r>
              <a:rPr lang="en-US" sz="3600" i="1" dirty="0" smtClean="0">
                <a:latin typeface="Arial" pitchFamily="34" charset="0"/>
                <a:cs typeface="Arial" pitchFamily="34" charset="0"/>
              </a:rPr>
              <a:t>March 2015</a:t>
            </a:r>
            <a:endParaRPr lang="en-US" sz="3600" i="1" dirty="0">
              <a:latin typeface="Arial" pitchFamily="34" charset="0"/>
              <a:cs typeface="Arial" pitchFamily="34" charset="0"/>
            </a:endParaRPr>
          </a:p>
        </p:txBody>
      </p:sp>
      <p:sp>
        <p:nvSpPr>
          <p:cNvPr id="4" name="Text Placeholder 3"/>
          <p:cNvSpPr>
            <a:spLocks noGrp="1"/>
          </p:cNvSpPr>
          <p:nvPr>
            <p:ph type="body" idx="1"/>
          </p:nvPr>
        </p:nvSpPr>
        <p:spPr>
          <a:xfrm>
            <a:off x="380206" y="1447800"/>
            <a:ext cx="4040188" cy="639762"/>
          </a:xfrm>
        </p:spPr>
        <p:txBody>
          <a:bodyPr>
            <a:noAutofit/>
          </a:bodyPr>
          <a:lstStyle/>
          <a:p>
            <a:pPr algn="ctr"/>
            <a:r>
              <a:rPr lang="en-US" dirty="0" smtClean="0">
                <a:latin typeface="Arial" pitchFamily="34" charset="0"/>
                <a:cs typeface="Arial" pitchFamily="34" charset="0"/>
              </a:rPr>
              <a:t>Public Health Worker Survey</a:t>
            </a:r>
            <a:endParaRPr lang="en-US" dirty="0">
              <a:latin typeface="Arial" pitchFamily="34" charset="0"/>
              <a:cs typeface="Arial" pitchFamily="34" charset="0"/>
            </a:endParaRPr>
          </a:p>
        </p:txBody>
      </p:sp>
      <p:sp>
        <p:nvSpPr>
          <p:cNvPr id="5" name="Content Placeholder 4"/>
          <p:cNvSpPr>
            <a:spLocks noGrp="1"/>
          </p:cNvSpPr>
          <p:nvPr>
            <p:ph sz="half" idx="2"/>
          </p:nvPr>
        </p:nvSpPr>
        <p:spPr>
          <a:xfrm>
            <a:off x="307643" y="2057400"/>
            <a:ext cx="4192588" cy="4183063"/>
          </a:xfrm>
        </p:spPr>
        <p:txBody>
          <a:bodyPr/>
          <a:lstStyle/>
          <a:p>
            <a:pPr marL="0" indent="0">
              <a:buNone/>
            </a:pPr>
            <a:r>
              <a:rPr lang="en-US" b="1" dirty="0" smtClean="0">
                <a:latin typeface="Arial" pitchFamily="34" charset="0"/>
                <a:cs typeface="Arial" pitchFamily="34" charset="0"/>
              </a:rPr>
              <a:t>Purpose: </a:t>
            </a:r>
          </a:p>
          <a:p>
            <a:r>
              <a:rPr lang="en-US" dirty="0" smtClean="0">
                <a:latin typeface="Arial" pitchFamily="34" charset="0"/>
                <a:cs typeface="Arial" pitchFamily="34" charset="0"/>
              </a:rPr>
              <a:t>Identify needs &amp; capacity</a:t>
            </a:r>
          </a:p>
          <a:p>
            <a:pPr marL="0" indent="0">
              <a:buNone/>
            </a:pPr>
            <a:endParaRPr lang="en-US" sz="900"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Audience: </a:t>
            </a:r>
          </a:p>
          <a:p>
            <a:r>
              <a:rPr lang="en-US" dirty="0" smtClean="0">
                <a:latin typeface="Arial" pitchFamily="34" charset="0"/>
                <a:cs typeface="Arial" pitchFamily="34" charset="0"/>
              </a:rPr>
              <a:t>DPH-MCH State and District Employees</a:t>
            </a:r>
          </a:p>
          <a:p>
            <a:pPr marL="0" indent="0">
              <a:buNone/>
            </a:pPr>
            <a:endParaRPr lang="en-US" sz="900"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Tool: </a:t>
            </a:r>
          </a:p>
          <a:p>
            <a:r>
              <a:rPr lang="en-US" dirty="0" smtClean="0">
                <a:latin typeface="Arial" pitchFamily="34" charset="0"/>
                <a:cs typeface="Arial" pitchFamily="34" charset="0"/>
              </a:rPr>
              <a:t>Survey Monkey</a:t>
            </a:r>
          </a:p>
          <a:p>
            <a:pPr marL="0" indent="0">
              <a:buNone/>
            </a:pPr>
            <a:endParaRPr lang="en-US" dirty="0">
              <a:latin typeface="Arial" pitchFamily="34" charset="0"/>
              <a:cs typeface="Arial" pitchFamily="34" charset="0"/>
            </a:endParaRPr>
          </a:p>
        </p:txBody>
      </p:sp>
      <p:sp>
        <p:nvSpPr>
          <p:cNvPr id="8" name="Rectangle 7"/>
          <p:cNvSpPr/>
          <p:nvPr/>
        </p:nvSpPr>
        <p:spPr>
          <a:xfrm>
            <a:off x="190500" y="1295400"/>
            <a:ext cx="4305300" cy="472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381" y="1284186"/>
            <a:ext cx="4577718" cy="4811814"/>
          </a:xfrm>
          <a:prstGeom prst="rect">
            <a:avLst/>
          </a:prstGeom>
        </p:spPr>
      </p:pic>
    </p:spTree>
    <p:extLst>
      <p:ext uri="{BB962C8B-B14F-4D97-AF65-F5344CB8AC3E}">
        <p14:creationId xmlns:p14="http://schemas.microsoft.com/office/powerpoint/2010/main" val="31838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0"/>
            <a:ext cx="8839200" cy="990600"/>
          </a:xfrm>
        </p:spPr>
        <p:txBody>
          <a:bodyPr>
            <a:normAutofit/>
          </a:bodyPr>
          <a:lstStyle/>
          <a:p>
            <a:r>
              <a:rPr lang="en-US" b="1" dirty="0" smtClean="0">
                <a:latin typeface="Arial" pitchFamily="34" charset="0"/>
                <a:cs typeface="Arial" pitchFamily="34" charset="0"/>
              </a:rPr>
              <a:t>What’s Next?</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2568982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4300"/>
            <a:ext cx="9128646" cy="708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37046" y="-118849"/>
            <a:ext cx="8839200" cy="990600"/>
          </a:xfrm>
        </p:spPr>
        <p:txBody>
          <a:bodyPr>
            <a:normAutofit/>
          </a:bodyPr>
          <a:lstStyle/>
          <a:p>
            <a:r>
              <a:rPr lang="en-US" sz="3200" b="1" dirty="0" smtClean="0">
                <a:latin typeface="Arial" pitchFamily="34" charset="0"/>
                <a:cs typeface="Arial" pitchFamily="34" charset="0"/>
              </a:rPr>
              <a:t>2015 National Priority Areas</a:t>
            </a:r>
            <a:endParaRPr lang="en-US" sz="3200" b="1" dirty="0">
              <a:latin typeface="Arial" pitchFamily="34" charset="0"/>
              <a:cs typeface="Arial" pitchFamily="34" charset="0"/>
            </a:endParaRPr>
          </a:p>
        </p:txBody>
      </p:sp>
      <p:sp>
        <p:nvSpPr>
          <p:cNvPr id="3" name="Rectangle 2"/>
          <p:cNvSpPr/>
          <p:nvPr/>
        </p:nvSpPr>
        <p:spPr>
          <a:xfrm>
            <a:off x="10804" y="1073624"/>
            <a:ext cx="91440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5354" y="2222310"/>
            <a:ext cx="91440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4785" y="3733800"/>
            <a:ext cx="91440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354" y="4914900"/>
            <a:ext cx="91440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20472" y="5631976"/>
            <a:ext cx="91440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413636407"/>
              </p:ext>
            </p:extLst>
          </p:nvPr>
        </p:nvGraphicFramePr>
        <p:xfrm>
          <a:off x="-15354" y="646350"/>
          <a:ext cx="9144000" cy="6335049"/>
        </p:xfrm>
        <a:graphic>
          <a:graphicData uri="http://schemas.openxmlformats.org/drawingml/2006/table">
            <a:tbl>
              <a:tblPr firstRow="1" bandRow="1">
                <a:tableStyleId>{5940675A-B579-460E-94D1-54222C63F5DA}</a:tableStyleId>
              </a:tblPr>
              <a:tblGrid>
                <a:gridCol w="4572000"/>
                <a:gridCol w="4572000"/>
              </a:tblGrid>
              <a:tr h="385797">
                <a:tc>
                  <a:txBody>
                    <a:bodyPr/>
                    <a:lstStyle/>
                    <a:p>
                      <a:pPr algn="ctr"/>
                      <a:r>
                        <a:rPr lang="en-US" sz="2000" b="1" dirty="0" smtClean="0">
                          <a:solidFill>
                            <a:schemeClr val="bg1"/>
                          </a:solidFill>
                          <a:latin typeface="Arial" pitchFamily="34" charset="0"/>
                          <a:cs typeface="Arial" pitchFamily="34" charset="0"/>
                        </a:rPr>
                        <a:t>Priority Area</a:t>
                      </a:r>
                      <a:endParaRPr lang="en-US" sz="2000" b="1" dirty="0">
                        <a:solidFill>
                          <a:schemeClr val="bg1"/>
                        </a:solidFill>
                        <a:latin typeface="Arial" pitchFamily="34" charset="0"/>
                        <a:cs typeface="Arial" pitchFamily="34" charset="0"/>
                      </a:endParaRPr>
                    </a:p>
                  </a:txBody>
                  <a:tcPr>
                    <a:solidFill>
                      <a:srgbClr val="C00000"/>
                    </a:solidFill>
                  </a:tcPr>
                </a:tc>
                <a:tc>
                  <a:txBody>
                    <a:bodyPr/>
                    <a:lstStyle/>
                    <a:p>
                      <a:pPr algn="ctr"/>
                      <a:r>
                        <a:rPr lang="en-US" sz="1800" dirty="0" smtClean="0"/>
                        <a:t>        </a:t>
                      </a:r>
                      <a:r>
                        <a:rPr lang="en-US" sz="2000" b="1" dirty="0" smtClean="0">
                          <a:solidFill>
                            <a:schemeClr val="bg1"/>
                          </a:solidFill>
                          <a:latin typeface="Arial" pitchFamily="34" charset="0"/>
                          <a:cs typeface="Arial" pitchFamily="34" charset="0"/>
                        </a:rPr>
                        <a:t>Population Domain</a:t>
                      </a:r>
                      <a:endParaRPr lang="en-US" sz="2000" b="1" dirty="0">
                        <a:solidFill>
                          <a:schemeClr val="bg1"/>
                        </a:solidFill>
                        <a:latin typeface="Arial" pitchFamily="34" charset="0"/>
                        <a:cs typeface="Arial" pitchFamily="34" charset="0"/>
                      </a:endParaRPr>
                    </a:p>
                  </a:txBody>
                  <a:tcPr>
                    <a:solidFill>
                      <a:srgbClr val="C00000"/>
                    </a:solidFill>
                  </a:tcPr>
                </a:tc>
              </a:tr>
              <a:tr h="385797">
                <a:tc>
                  <a:txBody>
                    <a:bodyPr/>
                    <a:lstStyle/>
                    <a:p>
                      <a:pPr lvl="0" algn="ctr"/>
                      <a:r>
                        <a:rPr lang="en-US" sz="1800" dirty="0" smtClean="0"/>
                        <a:t>Well-woman visit</a:t>
                      </a:r>
                      <a:endParaRPr lang="en-US" sz="1800" dirty="0">
                        <a:latin typeface="+mn-lt"/>
                        <a:cs typeface="Arial" pitchFamily="34" charset="0"/>
                      </a:endParaRPr>
                    </a:p>
                  </a:txBody>
                  <a:tcPr/>
                </a:tc>
                <a:tc>
                  <a:txBody>
                    <a:bodyPr/>
                    <a:lstStyle/>
                    <a:p>
                      <a:pPr lvl="1" algn="ctr"/>
                      <a:r>
                        <a:rPr lang="en-US" sz="1800" dirty="0" smtClean="0"/>
                        <a:t>Maternal/Women</a:t>
                      </a:r>
                      <a:endParaRPr lang="en-US" sz="1800" dirty="0">
                        <a:latin typeface="+mn-lt"/>
                        <a:cs typeface="Arial" pitchFamily="34" charset="0"/>
                      </a:endParaRPr>
                    </a:p>
                  </a:txBody>
                  <a:tcPr/>
                </a:tc>
              </a:tr>
              <a:tr h="385797">
                <a:tc>
                  <a:txBody>
                    <a:bodyPr/>
                    <a:lstStyle/>
                    <a:p>
                      <a:pPr lvl="0" algn="ctr"/>
                      <a:r>
                        <a:rPr lang="en-US" sz="1800" dirty="0" smtClean="0"/>
                        <a:t>Low-risk cesarean</a:t>
                      </a:r>
                      <a:endParaRPr lang="en-US" sz="1800" dirty="0">
                        <a:latin typeface="+mn-lt"/>
                        <a:cs typeface="Arial" pitchFamily="34" charset="0"/>
                      </a:endParaRPr>
                    </a:p>
                  </a:txBody>
                  <a:tcPr/>
                </a:tc>
                <a:tc>
                  <a:txBody>
                    <a:bodyPr/>
                    <a:lstStyle/>
                    <a:p>
                      <a:pPr lvl="1" algn="ctr"/>
                      <a:r>
                        <a:rPr lang="en-US" sz="1800" dirty="0" smtClean="0"/>
                        <a:t>Maternal/Women</a:t>
                      </a:r>
                      <a:endParaRPr lang="en-US" sz="1800" dirty="0">
                        <a:latin typeface="+mn-lt"/>
                        <a:cs typeface="Arial" pitchFamily="34" charset="0"/>
                      </a:endParaRPr>
                    </a:p>
                  </a:txBody>
                  <a:tcPr/>
                </a:tc>
              </a:tr>
              <a:tr h="385797">
                <a:tc>
                  <a:txBody>
                    <a:bodyPr/>
                    <a:lstStyle/>
                    <a:p>
                      <a:pPr lvl="0" algn="ctr"/>
                      <a:r>
                        <a:rPr lang="en-US" sz="1800" dirty="0" smtClean="0"/>
                        <a:t>Perinatal regionalization </a:t>
                      </a:r>
                      <a:endParaRPr lang="en-US" sz="1800" dirty="0">
                        <a:latin typeface="+mn-lt"/>
                        <a:cs typeface="Arial" pitchFamily="34" charset="0"/>
                      </a:endParaRPr>
                    </a:p>
                  </a:txBody>
                  <a:tcPr/>
                </a:tc>
                <a:tc>
                  <a:txBody>
                    <a:bodyPr/>
                    <a:lstStyle/>
                    <a:p>
                      <a:pPr lvl="1" algn="ctr"/>
                      <a:r>
                        <a:rPr lang="en-US" sz="1800" dirty="0" smtClean="0"/>
                        <a:t>Perinatal</a:t>
                      </a:r>
                      <a:endParaRPr lang="en-US" sz="1800" dirty="0">
                        <a:latin typeface="+mn-lt"/>
                        <a:cs typeface="Arial" pitchFamily="34" charset="0"/>
                      </a:endParaRPr>
                    </a:p>
                  </a:txBody>
                  <a:tcPr/>
                </a:tc>
              </a:tr>
              <a:tr h="385797">
                <a:tc>
                  <a:txBody>
                    <a:bodyPr/>
                    <a:lstStyle/>
                    <a:p>
                      <a:pPr lvl="0" algn="ctr"/>
                      <a:r>
                        <a:rPr lang="en-US" sz="1800" dirty="0" smtClean="0"/>
                        <a:t>Breastfeeding</a:t>
                      </a:r>
                      <a:endParaRPr lang="en-US" sz="1800" dirty="0">
                        <a:latin typeface="+mn-lt"/>
                        <a:cs typeface="Arial" pitchFamily="34" charset="0"/>
                      </a:endParaRPr>
                    </a:p>
                  </a:txBody>
                  <a:tcPr/>
                </a:tc>
                <a:tc>
                  <a:txBody>
                    <a:bodyPr/>
                    <a:lstStyle/>
                    <a:p>
                      <a:pPr lvl="1" algn="ctr"/>
                      <a:r>
                        <a:rPr lang="en-US" sz="1800" dirty="0" smtClean="0"/>
                        <a:t>Perinatal</a:t>
                      </a:r>
                      <a:endParaRPr lang="en-US" sz="1800" dirty="0">
                        <a:latin typeface="+mn-lt"/>
                        <a:cs typeface="Arial" pitchFamily="34" charset="0"/>
                      </a:endParaRPr>
                    </a:p>
                  </a:txBody>
                  <a:tcPr/>
                </a:tc>
              </a:tr>
              <a:tr h="385797">
                <a:tc>
                  <a:txBody>
                    <a:bodyPr/>
                    <a:lstStyle/>
                    <a:p>
                      <a:pPr lvl="0" algn="ctr"/>
                      <a:r>
                        <a:rPr lang="en-US" sz="1800" dirty="0" smtClean="0"/>
                        <a:t>Safe sleep</a:t>
                      </a:r>
                      <a:endParaRPr lang="en-US" sz="1800" dirty="0">
                        <a:latin typeface="+mn-lt"/>
                        <a:cs typeface="Arial" pitchFamily="34" charset="0"/>
                      </a:endParaRPr>
                    </a:p>
                  </a:txBody>
                  <a:tcPr/>
                </a:tc>
                <a:tc>
                  <a:txBody>
                    <a:bodyPr/>
                    <a:lstStyle/>
                    <a:p>
                      <a:pPr lvl="1" algn="ctr"/>
                      <a:r>
                        <a:rPr lang="en-US" sz="1800" dirty="0" smtClean="0"/>
                        <a:t>Perinatal</a:t>
                      </a:r>
                      <a:endParaRPr lang="en-US" sz="1800" dirty="0">
                        <a:latin typeface="+mn-lt"/>
                        <a:cs typeface="Arial" pitchFamily="34" charset="0"/>
                      </a:endParaRPr>
                    </a:p>
                  </a:txBody>
                  <a:tcPr/>
                </a:tc>
              </a:tr>
              <a:tr h="385797">
                <a:tc>
                  <a:txBody>
                    <a:bodyPr/>
                    <a:lstStyle/>
                    <a:p>
                      <a:pPr lvl="0" algn="ctr"/>
                      <a:r>
                        <a:rPr lang="en-US" sz="1800" dirty="0" smtClean="0"/>
                        <a:t>Developmental screening</a:t>
                      </a:r>
                      <a:endParaRPr lang="en-US" sz="1800" dirty="0">
                        <a:latin typeface="+mn-lt"/>
                        <a:cs typeface="Arial" pitchFamily="34" charset="0"/>
                      </a:endParaRPr>
                    </a:p>
                  </a:txBody>
                  <a:tcPr/>
                </a:tc>
                <a:tc>
                  <a:txBody>
                    <a:bodyPr/>
                    <a:lstStyle/>
                    <a:p>
                      <a:pPr lvl="1" algn="ctr"/>
                      <a:r>
                        <a:rPr lang="en-US" sz="1800" dirty="0" smtClean="0"/>
                        <a:t>Children</a:t>
                      </a:r>
                      <a:endParaRPr lang="en-US" sz="1800" dirty="0">
                        <a:latin typeface="+mn-lt"/>
                        <a:cs typeface="Arial" pitchFamily="34" charset="0"/>
                      </a:endParaRPr>
                    </a:p>
                  </a:txBody>
                  <a:tcPr/>
                </a:tc>
              </a:tr>
              <a:tr h="385797">
                <a:tc>
                  <a:txBody>
                    <a:bodyPr/>
                    <a:lstStyle/>
                    <a:p>
                      <a:pPr lvl="0" algn="ctr"/>
                      <a:r>
                        <a:rPr lang="en-US" sz="1800" dirty="0" smtClean="0"/>
                        <a:t>Injury</a:t>
                      </a:r>
                      <a:endParaRPr lang="en-US" sz="1800" dirty="0">
                        <a:latin typeface="+mn-lt"/>
                        <a:cs typeface="Arial" pitchFamily="34" charset="0"/>
                      </a:endParaRPr>
                    </a:p>
                  </a:txBody>
                  <a:tcPr/>
                </a:tc>
                <a:tc>
                  <a:txBody>
                    <a:bodyPr/>
                    <a:lstStyle/>
                    <a:p>
                      <a:pPr lvl="1" algn="ctr"/>
                      <a:r>
                        <a:rPr lang="en-US" sz="1800" dirty="0" smtClean="0"/>
                        <a:t>Children; Adolescent</a:t>
                      </a:r>
                      <a:endParaRPr lang="en-US" sz="1800" dirty="0">
                        <a:latin typeface="+mn-lt"/>
                        <a:cs typeface="Arial" pitchFamily="34" charset="0"/>
                      </a:endParaRPr>
                    </a:p>
                  </a:txBody>
                  <a:tcPr/>
                </a:tc>
              </a:tr>
              <a:tr h="385797">
                <a:tc>
                  <a:txBody>
                    <a:bodyPr/>
                    <a:lstStyle/>
                    <a:p>
                      <a:pPr lvl="0" algn="ctr"/>
                      <a:r>
                        <a:rPr lang="en-US" sz="1800" dirty="0" smtClean="0"/>
                        <a:t>Physical activity</a:t>
                      </a:r>
                      <a:endParaRPr lang="en-US" sz="1800" dirty="0">
                        <a:latin typeface="+mn-lt"/>
                        <a:cs typeface="Arial" pitchFamily="34" charset="0"/>
                      </a:endParaRPr>
                    </a:p>
                  </a:txBody>
                  <a:tcPr/>
                </a:tc>
                <a:tc>
                  <a:txBody>
                    <a:bodyPr/>
                    <a:lstStyle/>
                    <a:p>
                      <a:pPr lvl="1" algn="ctr"/>
                      <a:r>
                        <a:rPr lang="en-US" sz="1800" dirty="0" smtClean="0"/>
                        <a:t>Children; Adolescent</a:t>
                      </a:r>
                      <a:endParaRPr lang="en-US" sz="1800" dirty="0">
                        <a:latin typeface="+mn-lt"/>
                        <a:cs typeface="Arial" pitchFamily="34" charset="0"/>
                      </a:endParaRPr>
                    </a:p>
                  </a:txBody>
                  <a:tcPr/>
                </a:tc>
              </a:tr>
              <a:tr h="385797">
                <a:tc>
                  <a:txBody>
                    <a:bodyPr/>
                    <a:lstStyle/>
                    <a:p>
                      <a:pPr lvl="0" algn="ctr"/>
                      <a:r>
                        <a:rPr lang="en-US" sz="1800" dirty="0" smtClean="0"/>
                        <a:t>Adolescent</a:t>
                      </a:r>
                      <a:r>
                        <a:rPr lang="en-US" sz="1800" baseline="0" dirty="0" smtClean="0"/>
                        <a:t> well visit</a:t>
                      </a:r>
                      <a:endParaRPr lang="en-US" sz="1800" dirty="0">
                        <a:latin typeface="+mn-lt"/>
                        <a:cs typeface="Arial" pitchFamily="34" charset="0"/>
                      </a:endParaRPr>
                    </a:p>
                  </a:txBody>
                  <a:tcPr/>
                </a:tc>
                <a:tc>
                  <a:txBody>
                    <a:bodyPr/>
                    <a:lstStyle/>
                    <a:p>
                      <a:pPr lvl="1" algn="ctr"/>
                      <a:r>
                        <a:rPr lang="en-US" sz="1800" dirty="0" smtClean="0"/>
                        <a:t>Adolescent</a:t>
                      </a:r>
                      <a:endParaRPr lang="en-US" sz="1800" dirty="0">
                        <a:latin typeface="+mn-lt"/>
                        <a:cs typeface="Arial" pitchFamily="34" charset="0"/>
                      </a:endParaRPr>
                    </a:p>
                  </a:txBody>
                  <a:tcPr/>
                </a:tc>
              </a:tr>
              <a:tr h="385797">
                <a:tc>
                  <a:txBody>
                    <a:bodyPr/>
                    <a:lstStyle/>
                    <a:p>
                      <a:pPr lvl="0" algn="ctr"/>
                      <a:r>
                        <a:rPr lang="en-US" sz="1800" dirty="0" smtClean="0"/>
                        <a:t>Bullying</a:t>
                      </a:r>
                      <a:endParaRPr lang="en-US" sz="1800" dirty="0">
                        <a:latin typeface="+mn-lt"/>
                        <a:cs typeface="Arial" pitchFamily="34" charset="0"/>
                      </a:endParaRPr>
                    </a:p>
                  </a:txBody>
                  <a:tcPr/>
                </a:tc>
                <a:tc>
                  <a:txBody>
                    <a:bodyPr/>
                    <a:lstStyle/>
                    <a:p>
                      <a:pPr lvl="1" algn="ctr"/>
                      <a:r>
                        <a:rPr lang="en-US" sz="1800" dirty="0" smtClean="0"/>
                        <a:t>Adolescent</a:t>
                      </a:r>
                      <a:endParaRPr lang="en-US" sz="1800" dirty="0">
                        <a:latin typeface="+mn-lt"/>
                        <a:cs typeface="Arial" pitchFamily="34" charset="0"/>
                      </a:endParaRPr>
                    </a:p>
                  </a:txBody>
                  <a:tcPr/>
                </a:tc>
              </a:tr>
              <a:tr h="385797">
                <a:tc>
                  <a:txBody>
                    <a:bodyPr/>
                    <a:lstStyle/>
                    <a:p>
                      <a:pPr lvl="0" algn="ctr"/>
                      <a:r>
                        <a:rPr lang="en-US" sz="1800" dirty="0" smtClean="0"/>
                        <a:t>Medical home</a:t>
                      </a:r>
                      <a:endParaRPr lang="en-US" sz="1800" dirty="0">
                        <a:latin typeface="+mn-lt"/>
                        <a:cs typeface="Arial" pitchFamily="34" charset="0"/>
                      </a:endParaRPr>
                    </a:p>
                  </a:txBody>
                  <a:tcPr/>
                </a:tc>
                <a:tc>
                  <a:txBody>
                    <a:bodyPr/>
                    <a:lstStyle/>
                    <a:p>
                      <a:pPr lvl="1" algn="ctr"/>
                      <a:r>
                        <a:rPr lang="en-US" sz="1800" dirty="0" smtClean="0"/>
                        <a:t>CYSHCN</a:t>
                      </a:r>
                      <a:endParaRPr lang="en-US" sz="1800" dirty="0">
                        <a:latin typeface="+mn-lt"/>
                        <a:cs typeface="Arial" pitchFamily="34" charset="0"/>
                      </a:endParaRPr>
                    </a:p>
                  </a:txBody>
                  <a:tcPr/>
                </a:tc>
              </a:tr>
              <a:tr h="385797">
                <a:tc>
                  <a:txBody>
                    <a:bodyPr/>
                    <a:lstStyle/>
                    <a:p>
                      <a:pPr lvl="0" algn="ctr"/>
                      <a:r>
                        <a:rPr lang="en-US" sz="1800" dirty="0" smtClean="0"/>
                        <a:t>Transition</a:t>
                      </a:r>
                      <a:endParaRPr lang="en-US" sz="1800" dirty="0">
                        <a:latin typeface="+mn-lt"/>
                        <a:cs typeface="Arial" pitchFamily="34" charset="0"/>
                      </a:endParaRPr>
                    </a:p>
                  </a:txBody>
                  <a:tcPr/>
                </a:tc>
                <a:tc>
                  <a:txBody>
                    <a:bodyPr/>
                    <a:lstStyle/>
                    <a:p>
                      <a:pPr lvl="1" algn="ctr"/>
                      <a:r>
                        <a:rPr lang="en-US" sz="1800" dirty="0" smtClean="0"/>
                        <a:t>CYSHCN</a:t>
                      </a:r>
                      <a:endParaRPr lang="en-US" sz="1800" dirty="0">
                        <a:latin typeface="+mn-lt"/>
                        <a:cs typeface="Arial" pitchFamily="34" charset="0"/>
                      </a:endParaRPr>
                    </a:p>
                  </a:txBody>
                  <a:tcPr/>
                </a:tc>
              </a:tr>
              <a:tr h="385797">
                <a:tc>
                  <a:txBody>
                    <a:bodyPr/>
                    <a:lstStyle/>
                    <a:p>
                      <a:pPr lvl="0" algn="ctr"/>
                      <a:r>
                        <a:rPr lang="en-US" sz="1800" dirty="0" smtClean="0"/>
                        <a:t>Oral health</a:t>
                      </a:r>
                      <a:endParaRPr lang="en-US" sz="1800" dirty="0">
                        <a:latin typeface="+mn-lt"/>
                        <a:cs typeface="Arial" pitchFamily="34" charset="0"/>
                      </a:endParaRPr>
                    </a:p>
                  </a:txBody>
                  <a:tcPr/>
                </a:tc>
                <a:tc>
                  <a:txBody>
                    <a:bodyPr/>
                    <a:lstStyle/>
                    <a:p>
                      <a:pPr lvl="1" algn="ctr"/>
                      <a:r>
                        <a:rPr lang="en-US" sz="1800" dirty="0" smtClean="0"/>
                        <a:t>Cross-Cutting</a:t>
                      </a:r>
                      <a:endParaRPr lang="en-US" sz="1800" dirty="0">
                        <a:latin typeface="+mn-lt"/>
                        <a:cs typeface="Arial" pitchFamily="34" charset="0"/>
                      </a:endParaRPr>
                    </a:p>
                  </a:txBody>
                  <a:tcPr/>
                </a:tc>
              </a:tr>
              <a:tr h="385797">
                <a:tc>
                  <a:txBody>
                    <a:bodyPr/>
                    <a:lstStyle/>
                    <a:p>
                      <a:pPr lvl="0" algn="ctr"/>
                      <a:r>
                        <a:rPr lang="en-US" sz="1800" dirty="0" smtClean="0"/>
                        <a:t>Smoking</a:t>
                      </a:r>
                      <a:endParaRPr lang="en-US" sz="1800" dirty="0">
                        <a:latin typeface="+mn-lt"/>
                        <a:cs typeface="Arial" pitchFamily="34" charset="0"/>
                      </a:endParaRPr>
                    </a:p>
                  </a:txBody>
                  <a:tcPr/>
                </a:tc>
                <a:tc>
                  <a:txBody>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1800" dirty="0" smtClean="0"/>
                        <a:t>Cross-Cutting</a:t>
                      </a:r>
                      <a:endParaRPr lang="en-US" sz="1800" dirty="0" smtClean="0">
                        <a:latin typeface="+mn-lt"/>
                        <a:cs typeface="Arial" pitchFamily="34" charset="0"/>
                      </a:endParaRPr>
                    </a:p>
                  </a:txBody>
                  <a:tcPr/>
                </a:tc>
              </a:tr>
              <a:tr h="537651">
                <a:tc>
                  <a:txBody>
                    <a:bodyPr/>
                    <a:lstStyle/>
                    <a:p>
                      <a:pPr lvl="0" algn="ctr"/>
                      <a:r>
                        <a:rPr lang="en-US" sz="1800" dirty="0" smtClean="0"/>
                        <a:t>Health insurance</a:t>
                      </a:r>
                      <a:endParaRPr lang="en-US" sz="1800" dirty="0">
                        <a:latin typeface="+mn-lt"/>
                        <a:cs typeface="Arial" pitchFamily="34" charset="0"/>
                      </a:endParaRPr>
                    </a:p>
                  </a:txBody>
                  <a:tcPr/>
                </a:tc>
                <a:tc>
                  <a:txBody>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1800" dirty="0" smtClean="0"/>
                        <a:t>Cross-Cutting</a:t>
                      </a:r>
                      <a:endParaRPr lang="en-US" sz="1800" dirty="0" smtClean="0">
                        <a:latin typeface="+mn-lt"/>
                        <a:cs typeface="Arial" pitchFamily="34" charset="0"/>
                      </a:endParaRPr>
                    </a:p>
                  </a:txBody>
                  <a:tcPr/>
                </a:tc>
              </a:tr>
            </a:tbl>
          </a:graphicData>
        </a:graphic>
      </p:graphicFrame>
    </p:spTree>
    <p:extLst>
      <p:ext uri="{BB962C8B-B14F-4D97-AF65-F5344CB8AC3E}">
        <p14:creationId xmlns:p14="http://schemas.microsoft.com/office/powerpoint/2010/main" val="129425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6"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9144000" cy="7124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0236"/>
            <a:ext cx="8839200" cy="1790700"/>
          </a:xfrm>
        </p:spPr>
        <p:txBody>
          <a:bodyPr>
            <a:noAutofit/>
          </a:bodyPr>
          <a:lstStyle/>
          <a:p>
            <a:r>
              <a:rPr lang="en-US" sz="3600" b="1" dirty="0" smtClean="0">
                <a:latin typeface="Arial" pitchFamily="34" charset="0"/>
                <a:cs typeface="Arial" pitchFamily="34" charset="0"/>
              </a:rPr>
              <a:t>2 Stakeholder Meetings </a:t>
            </a:r>
            <a:br>
              <a:rPr lang="en-US" sz="3600" b="1" dirty="0" smtClean="0">
                <a:latin typeface="Arial" pitchFamily="34" charset="0"/>
                <a:cs typeface="Arial" pitchFamily="34" charset="0"/>
              </a:rPr>
            </a:br>
            <a:r>
              <a:rPr lang="en-US" sz="3200" i="1" dirty="0" smtClean="0">
                <a:latin typeface="Arial" pitchFamily="34" charset="0"/>
                <a:cs typeface="Arial" pitchFamily="34" charset="0"/>
              </a:rPr>
              <a:t>May 4 and 5 : Valdosta, GA</a:t>
            </a:r>
            <a:br>
              <a:rPr lang="en-US" sz="3200" i="1" dirty="0" smtClean="0">
                <a:latin typeface="Arial" pitchFamily="34" charset="0"/>
                <a:cs typeface="Arial" pitchFamily="34" charset="0"/>
              </a:rPr>
            </a:br>
            <a:r>
              <a:rPr lang="en-US" sz="3200" i="1" dirty="0" smtClean="0">
                <a:latin typeface="Arial" pitchFamily="34" charset="0"/>
                <a:cs typeface="Arial" pitchFamily="34" charset="0"/>
              </a:rPr>
              <a:t>May 7 and 8: Decatur, GA</a:t>
            </a:r>
            <a:endParaRPr lang="en-US" sz="3200" i="1" dirty="0">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838461"/>
            <a:ext cx="4304731" cy="5019539"/>
          </a:xfrm>
          <a:prstGeom prst="rect">
            <a:avLst/>
          </a:prstGeom>
        </p:spPr>
      </p:pic>
      <p:sp>
        <p:nvSpPr>
          <p:cNvPr id="6" name="5-Point Star 5"/>
          <p:cNvSpPr/>
          <p:nvPr/>
        </p:nvSpPr>
        <p:spPr>
          <a:xfrm>
            <a:off x="4229100" y="3086100"/>
            <a:ext cx="342900" cy="32385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5-Point Star 6"/>
          <p:cNvSpPr/>
          <p:nvPr/>
        </p:nvSpPr>
        <p:spPr>
          <a:xfrm>
            <a:off x="5028915" y="6116898"/>
            <a:ext cx="342900" cy="32385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883280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0"/>
            <a:ext cx="8839200" cy="990600"/>
          </a:xfrm>
        </p:spPr>
        <p:txBody>
          <a:bodyPr>
            <a:normAutofit/>
          </a:bodyPr>
          <a:lstStyle/>
          <a:p>
            <a:r>
              <a:rPr lang="en-US" b="1" dirty="0" smtClean="0">
                <a:latin typeface="Arial" pitchFamily="34" charset="0"/>
                <a:cs typeface="Arial" pitchFamily="34" charset="0"/>
              </a:rPr>
              <a:t>How can you </a:t>
            </a:r>
            <a:r>
              <a:rPr lang="en-US" b="1" dirty="0">
                <a:latin typeface="Arial" pitchFamily="34" charset="0"/>
                <a:cs typeface="Arial" pitchFamily="34" charset="0"/>
              </a:rPr>
              <a:t>p</a:t>
            </a:r>
            <a:r>
              <a:rPr lang="en-US" b="1" dirty="0" smtClean="0">
                <a:latin typeface="Arial" pitchFamily="34" charset="0"/>
                <a:cs typeface="Arial" pitchFamily="34" charset="0"/>
              </a:rPr>
              <a:t>articipate?</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2329112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62166" y="885683"/>
            <a:ext cx="8382000" cy="5440363"/>
          </a:xfrm>
        </p:spPr>
        <p:txBody>
          <a:bodyPr>
            <a:normAutofit/>
          </a:bodyPr>
          <a:lstStyle/>
          <a:p>
            <a:pPr marL="0" indent="0">
              <a:buNone/>
            </a:pPr>
            <a:r>
              <a:rPr lang="en-US" sz="3200" b="1" dirty="0">
                <a:latin typeface="Arial" pitchFamily="34" charset="0"/>
                <a:cs typeface="Arial" pitchFamily="34" charset="0"/>
              </a:rPr>
              <a:t>Annual </a:t>
            </a:r>
            <a:r>
              <a:rPr lang="en-US" sz="3200" b="1" dirty="0" smtClean="0">
                <a:latin typeface="Arial" pitchFamily="34" charset="0"/>
                <a:cs typeface="Arial" pitchFamily="34" charset="0"/>
              </a:rPr>
              <a:t>Public </a:t>
            </a:r>
            <a:r>
              <a:rPr lang="en-US" sz="3200" b="1" dirty="0">
                <a:latin typeface="Arial" pitchFamily="34" charset="0"/>
                <a:cs typeface="Arial" pitchFamily="34" charset="0"/>
              </a:rPr>
              <a:t>C</a:t>
            </a:r>
            <a:r>
              <a:rPr lang="en-US" sz="3200" b="1" dirty="0" smtClean="0">
                <a:latin typeface="Arial" pitchFamily="34" charset="0"/>
                <a:cs typeface="Arial" pitchFamily="34" charset="0"/>
              </a:rPr>
              <a:t>omment </a:t>
            </a:r>
            <a:r>
              <a:rPr lang="en-US" sz="3200" b="1" dirty="0">
                <a:latin typeface="Arial" pitchFamily="34" charset="0"/>
                <a:cs typeface="Arial" pitchFamily="34" charset="0"/>
              </a:rPr>
              <a:t>P</a:t>
            </a:r>
            <a:r>
              <a:rPr lang="en-US" sz="3200" b="1" dirty="0" smtClean="0">
                <a:latin typeface="Arial" pitchFamily="34" charset="0"/>
                <a:cs typeface="Arial" pitchFamily="34" charset="0"/>
              </a:rPr>
              <a:t>eriod </a:t>
            </a:r>
          </a:p>
          <a:p>
            <a:pPr lvl="1">
              <a:buFont typeface="Arial" pitchFamily="34" charset="0"/>
              <a:buChar char="•"/>
            </a:pPr>
            <a:r>
              <a:rPr lang="en-US" sz="2600" dirty="0" smtClean="0">
                <a:latin typeface="Arial" pitchFamily="34" charset="0"/>
                <a:cs typeface="Arial" pitchFamily="34" charset="0"/>
              </a:rPr>
              <a:t>Late March</a:t>
            </a:r>
            <a:endParaRPr lang="en-US" sz="2600" dirty="0">
              <a:latin typeface="Arial" pitchFamily="34" charset="0"/>
              <a:cs typeface="Arial" pitchFamily="34" charset="0"/>
            </a:endParaRPr>
          </a:p>
          <a:p>
            <a:pPr lvl="1">
              <a:buFont typeface="Arial" pitchFamily="34" charset="0"/>
              <a:buChar char="•"/>
            </a:pPr>
            <a:r>
              <a:rPr lang="en-US" sz="2600" dirty="0" smtClean="0">
                <a:latin typeface="Arial" pitchFamily="34" charset="0"/>
                <a:cs typeface="Arial" pitchFamily="34" charset="0"/>
              </a:rPr>
              <a:t>Findings will be posted </a:t>
            </a:r>
            <a:r>
              <a:rPr lang="en-US" sz="2600" dirty="0">
                <a:latin typeface="Arial" pitchFamily="34" charset="0"/>
                <a:cs typeface="Arial" pitchFamily="34" charset="0"/>
              </a:rPr>
              <a:t>at </a:t>
            </a:r>
            <a:r>
              <a:rPr lang="en-US" sz="2600" u="sng" dirty="0" smtClean="0">
                <a:solidFill>
                  <a:srgbClr val="002060"/>
                </a:solidFill>
                <a:latin typeface="Arial" pitchFamily="34" charset="0"/>
                <a:cs typeface="Arial" pitchFamily="34" charset="0"/>
              </a:rPr>
              <a:t>www.dph.ga.gov/title-v</a:t>
            </a:r>
            <a:endParaRPr lang="en-US" sz="2600" u="sng" dirty="0">
              <a:solidFill>
                <a:srgbClr val="002060"/>
              </a:solidFill>
              <a:latin typeface="Arial" pitchFamily="34" charset="0"/>
              <a:cs typeface="Arial" pitchFamily="34" charset="0"/>
            </a:endParaRPr>
          </a:p>
          <a:p>
            <a:pPr lvl="1">
              <a:buFont typeface="Arial" pitchFamily="34" charset="0"/>
              <a:buChar char="•"/>
            </a:pPr>
            <a:r>
              <a:rPr lang="en-US" sz="2600" dirty="0" smtClean="0">
                <a:latin typeface="Arial" pitchFamily="34" charset="0"/>
                <a:cs typeface="Arial" pitchFamily="34" charset="0"/>
              </a:rPr>
              <a:t>Send comment/s to DPH-MCHEPI@dph.ga.gov</a:t>
            </a:r>
          </a:p>
          <a:p>
            <a:pPr marL="457200" lvl="1" indent="0">
              <a:buNone/>
            </a:pPr>
            <a:r>
              <a:rPr lang="en-US" sz="2600" dirty="0" smtClean="0">
                <a:latin typeface="Arial" pitchFamily="34" charset="0"/>
                <a:cs typeface="Arial" pitchFamily="34" charset="0"/>
              </a:rPr>
              <a:t>   with the subject “Title V Comments”</a:t>
            </a:r>
          </a:p>
          <a:p>
            <a:pPr marL="0" indent="0">
              <a:buNone/>
            </a:pPr>
            <a:endParaRPr lang="en-US" dirty="0" smtClean="0">
              <a:cs typeface="Arial" pitchFamily="34" charset="0"/>
            </a:endParaRPr>
          </a:p>
          <a:p>
            <a:pPr marL="0" indent="0">
              <a:buNone/>
            </a:pPr>
            <a:r>
              <a:rPr lang="en-US" sz="3200" b="1" dirty="0" smtClean="0">
                <a:latin typeface="Arial" pitchFamily="34" charset="0"/>
                <a:cs typeface="Arial" pitchFamily="34" charset="0"/>
              </a:rPr>
              <a:t>Stakeholder Survey</a:t>
            </a:r>
          </a:p>
          <a:p>
            <a:pPr lvl="1">
              <a:buFont typeface="Arial" pitchFamily="34" charset="0"/>
              <a:buChar char="•"/>
            </a:pPr>
            <a:r>
              <a:rPr lang="en-US" sz="2600" dirty="0" smtClean="0">
                <a:latin typeface="Arial" pitchFamily="34" charset="0"/>
                <a:cs typeface="Arial" pitchFamily="34" charset="0"/>
              </a:rPr>
              <a:t>March</a:t>
            </a:r>
          </a:p>
          <a:p>
            <a:pPr lvl="1">
              <a:buFont typeface="Arial" pitchFamily="34" charset="0"/>
              <a:buChar char="•"/>
            </a:pPr>
            <a:r>
              <a:rPr lang="en-US" sz="2600" dirty="0" smtClean="0">
                <a:latin typeface="Arial" pitchFamily="34" charset="0"/>
                <a:cs typeface="Arial" pitchFamily="34" charset="0"/>
              </a:rPr>
              <a:t>Katie Kopp will send e-mail to stakeholders</a:t>
            </a:r>
          </a:p>
          <a:p>
            <a:pPr lvl="1">
              <a:buFont typeface="Arial" pitchFamily="34" charset="0"/>
              <a:buChar char="•"/>
            </a:pPr>
            <a:r>
              <a:rPr lang="en-US" sz="2600" dirty="0" smtClean="0">
                <a:latin typeface="Arial" pitchFamily="34" charset="0"/>
                <a:cs typeface="Arial" pitchFamily="34" charset="0"/>
              </a:rPr>
              <a:t>Participate </a:t>
            </a:r>
            <a:r>
              <a:rPr lang="en-US" sz="2600" dirty="0">
                <a:latin typeface="Arial" pitchFamily="34" charset="0"/>
                <a:cs typeface="Arial" pitchFamily="34" charset="0"/>
              </a:rPr>
              <a:t>in </a:t>
            </a:r>
            <a:r>
              <a:rPr lang="en-US" sz="2600" dirty="0" smtClean="0">
                <a:latin typeface="Arial" pitchFamily="34" charset="0"/>
                <a:cs typeface="Arial" pitchFamily="34" charset="0"/>
              </a:rPr>
              <a:t>the </a:t>
            </a:r>
            <a:r>
              <a:rPr lang="en-US" sz="2600" dirty="0">
                <a:latin typeface="Arial" pitchFamily="34" charset="0"/>
                <a:cs typeface="Arial" pitchFamily="34" charset="0"/>
              </a:rPr>
              <a:t>survey and </a:t>
            </a:r>
            <a:r>
              <a:rPr lang="en-US" sz="2600" u="sng" dirty="0">
                <a:latin typeface="Arial" pitchFamily="34" charset="0"/>
                <a:cs typeface="Arial" pitchFamily="34" charset="0"/>
              </a:rPr>
              <a:t>share it with other stakeholders</a:t>
            </a:r>
          </a:p>
          <a:p>
            <a:pPr marL="0" indent="0">
              <a:buNone/>
            </a:pPr>
            <a:endParaRPr lang="en-US" dirty="0" smtClean="0">
              <a:cs typeface="Arial" pitchFamily="34" charset="0"/>
            </a:endParaRPr>
          </a:p>
          <a:p>
            <a:endParaRPr lang="en-US" dirty="0" smtClean="0">
              <a:cs typeface="Arial" pitchFamily="34" charset="0"/>
            </a:endParaRPr>
          </a:p>
          <a:p>
            <a:endParaRPr lang="en-US" dirty="0">
              <a:cs typeface="Arial" pitchFamily="34" charset="0"/>
            </a:endParaRPr>
          </a:p>
          <a:p>
            <a:endParaRPr lang="en-US" dirty="0"/>
          </a:p>
        </p:txBody>
      </p:sp>
      <p:sp>
        <p:nvSpPr>
          <p:cNvPr id="7" name="Oval 6"/>
          <p:cNvSpPr/>
          <p:nvPr/>
        </p:nvSpPr>
        <p:spPr>
          <a:xfrm>
            <a:off x="110888" y="762000"/>
            <a:ext cx="809767" cy="697742"/>
          </a:xfrm>
          <a:prstGeom prst="ellipse">
            <a:avLst/>
          </a:prstGeom>
          <a:ln w="381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smtClean="0">
                <a:solidFill>
                  <a:prstClr val="black"/>
                </a:solidFill>
                <a:latin typeface="Arial Rounded MT Bold" panose="020F0704030504030204" pitchFamily="34" charset="0"/>
              </a:rPr>
              <a:t>1</a:t>
            </a:r>
            <a:endParaRPr lang="en-US" sz="4000" dirty="0">
              <a:solidFill>
                <a:prstClr val="black"/>
              </a:solidFill>
              <a:latin typeface="Arial Rounded MT Bold" panose="020F0704030504030204" pitchFamily="34" charset="0"/>
            </a:endParaRPr>
          </a:p>
        </p:txBody>
      </p:sp>
      <p:sp>
        <p:nvSpPr>
          <p:cNvPr id="9" name="Oval 8"/>
          <p:cNvSpPr/>
          <p:nvPr/>
        </p:nvSpPr>
        <p:spPr>
          <a:xfrm>
            <a:off x="110888" y="3657600"/>
            <a:ext cx="809767" cy="697742"/>
          </a:xfrm>
          <a:prstGeom prst="ellipse">
            <a:avLst/>
          </a:prstGeom>
          <a:ln w="381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prstClr val="black"/>
                </a:solidFill>
                <a:latin typeface="Arial Rounded MT Bold" panose="020F0704030504030204" pitchFamily="34" charset="0"/>
              </a:rPr>
              <a:t>2</a:t>
            </a:r>
          </a:p>
        </p:txBody>
      </p:sp>
    </p:spTree>
    <p:extLst>
      <p:ext uri="{BB962C8B-B14F-4D97-AF65-F5344CB8AC3E}">
        <p14:creationId xmlns:p14="http://schemas.microsoft.com/office/powerpoint/2010/main" val="960892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6" name="Picture 2" descr="MPj03137910000[1]"/>
          <p:cNvPicPr>
            <a:picLocks noGrp="1" noChangeAspect="1" noChangeArrowheads="1"/>
          </p:cNvPicPr>
          <p:nvPr>
            <p:ph sz="quarter" idx="3"/>
          </p:nvPr>
        </p:nvPicPr>
        <p:blipFill>
          <a:blip r:embed="rId3" cstate="print"/>
          <a:srcRect/>
          <a:stretch>
            <a:fillRect/>
          </a:stretch>
        </p:blipFill>
        <p:spPr>
          <a:xfrm>
            <a:off x="609600" y="304800"/>
            <a:ext cx="8153400" cy="5983288"/>
          </a:xfrm>
          <a:noFill/>
          <a:ln/>
        </p:spPr>
      </p:pic>
      <p:sp>
        <p:nvSpPr>
          <p:cNvPr id="487427" name="Rectangle 3"/>
          <p:cNvSpPr>
            <a:spLocks noGrp="1" noChangeArrowheads="1"/>
          </p:cNvSpPr>
          <p:nvPr>
            <p:ph type="title"/>
          </p:nvPr>
        </p:nvSpPr>
        <p:spPr>
          <a:xfrm>
            <a:off x="228600" y="381000"/>
            <a:ext cx="9144000" cy="1143000"/>
          </a:xfrm>
          <a:ln/>
        </p:spPr>
        <p:txBody>
          <a:bodyPr>
            <a:normAutofit/>
          </a:bodyPr>
          <a:lstStyle/>
          <a:p>
            <a:r>
              <a:rPr lang="en-US" sz="4800" b="1" dirty="0" smtClean="0">
                <a:solidFill>
                  <a:srgbClr val="FFFF00"/>
                </a:solidFill>
              </a:rPr>
              <a:t>Exposure Sources </a:t>
            </a:r>
            <a:endParaRPr lang="en-US" sz="4800" b="1" dirty="0">
              <a:solidFill>
                <a:srgbClr val="FFFF00"/>
              </a:solidFill>
            </a:endParaRPr>
          </a:p>
        </p:txBody>
      </p:sp>
      <p:sp>
        <p:nvSpPr>
          <p:cNvPr id="487428" name="Rectangle 4"/>
          <p:cNvSpPr>
            <a:spLocks noGrp="1" noChangeArrowheads="1"/>
          </p:cNvSpPr>
          <p:nvPr>
            <p:ph type="body" sz="half" idx="1"/>
          </p:nvPr>
        </p:nvSpPr>
        <p:spPr>
          <a:xfrm>
            <a:off x="609600" y="1600200"/>
            <a:ext cx="4724400" cy="4525963"/>
          </a:xfrm>
        </p:spPr>
        <p:txBody>
          <a:bodyPr/>
          <a:lstStyle/>
          <a:p>
            <a:pPr>
              <a:spcBef>
                <a:spcPts val="0"/>
              </a:spcBef>
            </a:pPr>
            <a:r>
              <a:rPr lang="en-US" sz="4400" dirty="0" smtClean="0">
                <a:solidFill>
                  <a:srgbClr val="FFFF00"/>
                </a:solidFill>
              </a:rPr>
              <a:t> Household </a:t>
            </a:r>
          </a:p>
          <a:p>
            <a:pPr marL="0" indent="0">
              <a:spcBef>
                <a:spcPts val="0"/>
              </a:spcBef>
              <a:buNone/>
            </a:pPr>
            <a:r>
              <a:rPr lang="en-US" sz="4400" dirty="0">
                <a:solidFill>
                  <a:srgbClr val="FFFF00"/>
                </a:solidFill>
              </a:rPr>
              <a:t> </a:t>
            </a:r>
            <a:r>
              <a:rPr lang="en-US" sz="4400" dirty="0" smtClean="0">
                <a:solidFill>
                  <a:srgbClr val="FFFF00"/>
                </a:solidFill>
              </a:rPr>
              <a:t>  Lead </a:t>
            </a:r>
            <a:r>
              <a:rPr lang="en-US" sz="4400" dirty="0">
                <a:solidFill>
                  <a:srgbClr val="FFFF00"/>
                </a:solidFill>
              </a:rPr>
              <a:t>Paint</a:t>
            </a:r>
          </a:p>
          <a:p>
            <a:r>
              <a:rPr lang="en-US" sz="4400" dirty="0" smtClean="0">
                <a:solidFill>
                  <a:srgbClr val="FFFF00"/>
                </a:solidFill>
              </a:rPr>
              <a:t> Lead Dust</a:t>
            </a:r>
          </a:p>
          <a:p>
            <a:r>
              <a:rPr lang="en-US" sz="4400" dirty="0">
                <a:solidFill>
                  <a:srgbClr val="FFFF00"/>
                </a:solidFill>
              </a:rPr>
              <a:t> </a:t>
            </a:r>
            <a:r>
              <a:rPr lang="en-US" sz="4400" dirty="0" smtClean="0">
                <a:solidFill>
                  <a:srgbClr val="FFFF00"/>
                </a:solidFill>
              </a:rPr>
              <a:t>Secondary: Toys and Food</a:t>
            </a:r>
            <a:endParaRPr lang="en-US" sz="4400" dirty="0">
              <a:solidFill>
                <a:srgbClr val="FFFF00"/>
              </a:solidFill>
            </a:endParaRPr>
          </a:p>
          <a:p>
            <a:pPr>
              <a:buFontTx/>
              <a:buNone/>
            </a:pPr>
            <a:endParaRPr lang="en-US" sz="2800" dirty="0"/>
          </a:p>
          <a:p>
            <a:endParaRPr lang="en-US" sz="2800" dirty="0"/>
          </a:p>
        </p:txBody>
      </p:sp>
    </p:spTree>
    <p:extLst>
      <p:ext uri="{BB962C8B-B14F-4D97-AF65-F5344CB8AC3E}">
        <p14:creationId xmlns:p14="http://schemas.microsoft.com/office/powerpoint/2010/main" val="3735200001"/>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rial" pitchFamily="34" charset="0"/>
                <a:cs typeface="Arial" pitchFamily="34" charset="0"/>
              </a:rPr>
              <a:t>Board Member Title V Toolkit</a:t>
            </a:r>
            <a:endParaRPr lang="en-US" sz="3600" b="1" dirty="0">
              <a:latin typeface="Arial" pitchFamily="34" charset="0"/>
              <a:cs typeface="Arial" pitchFamily="34" charset="0"/>
            </a:endParaRPr>
          </a:p>
        </p:txBody>
      </p:sp>
      <p:sp>
        <p:nvSpPr>
          <p:cNvPr id="3" name="Content Placeholder 2"/>
          <p:cNvSpPr>
            <a:spLocks noGrp="1"/>
          </p:cNvSpPr>
          <p:nvPr>
            <p:ph sz="half" idx="1"/>
          </p:nvPr>
        </p:nvSpPr>
        <p:spPr>
          <a:xfrm>
            <a:off x="495300" y="2164307"/>
            <a:ext cx="8229600" cy="4007893"/>
          </a:xfrm>
        </p:spPr>
        <p:txBody>
          <a:bodyPr>
            <a:normAutofit/>
          </a:bodyPr>
          <a:lstStyle/>
          <a:p>
            <a:r>
              <a:rPr lang="en-US" dirty="0" smtClean="0">
                <a:latin typeface="Arial" pitchFamily="34" charset="0"/>
                <a:cs typeface="Arial" pitchFamily="34" charset="0"/>
              </a:rPr>
              <a:t>Title V Presentation </a:t>
            </a:r>
          </a:p>
          <a:p>
            <a:pPr marL="0" indent="0">
              <a:buNone/>
            </a:pPr>
            <a:endParaRPr lang="en-US" dirty="0" smtClean="0">
              <a:cs typeface="Arial" pitchFamily="34" charset="0"/>
            </a:endParaRPr>
          </a:p>
          <a:p>
            <a:r>
              <a:rPr lang="en-US" dirty="0" smtClean="0">
                <a:latin typeface="Arial" pitchFamily="34" charset="0"/>
                <a:cs typeface="Arial" pitchFamily="34" charset="0"/>
              </a:rPr>
              <a:t>Title V Fact Sheet</a:t>
            </a:r>
          </a:p>
          <a:p>
            <a:pPr marL="0" indent="0">
              <a:buNone/>
            </a:pPr>
            <a:endParaRPr lang="en-US" dirty="0" smtClean="0">
              <a:cs typeface="Arial" pitchFamily="34" charset="0"/>
            </a:endParaRPr>
          </a:p>
          <a:p>
            <a:r>
              <a:rPr lang="en-US" dirty="0" smtClean="0">
                <a:latin typeface="Arial" pitchFamily="34" charset="0"/>
                <a:cs typeface="Arial" pitchFamily="34" charset="0"/>
              </a:rPr>
              <a:t>Public Comment Schedule </a:t>
            </a:r>
            <a:endParaRPr lang="en-US" dirty="0">
              <a:latin typeface="Arial" pitchFamily="34" charset="0"/>
              <a:cs typeface="Arial" pitchFamily="34" charset="0"/>
            </a:endParaRPr>
          </a:p>
          <a:p>
            <a:pPr lvl="1"/>
            <a:endParaRPr lang="en-US" dirty="0" smtClean="0">
              <a:cs typeface="Arial" pitchFamily="34" charset="0"/>
            </a:endParaRPr>
          </a:p>
          <a:p>
            <a:pPr marL="0" indent="0">
              <a:buNone/>
            </a:pPr>
            <a:endParaRPr lang="en-US" dirty="0">
              <a:cs typeface="Arial" pitchFamily="34" charset="0"/>
            </a:endParaRPr>
          </a:p>
        </p:txBody>
      </p:sp>
      <p:sp>
        <p:nvSpPr>
          <p:cNvPr id="4" name="Oval 3"/>
          <p:cNvSpPr/>
          <p:nvPr/>
        </p:nvSpPr>
        <p:spPr>
          <a:xfrm>
            <a:off x="266700" y="2133600"/>
            <a:ext cx="533400" cy="533400"/>
          </a:xfrm>
          <a:prstGeom prst="ellipse">
            <a:avLst/>
          </a:prstGeom>
          <a:ln w="381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prstClr val="black"/>
                </a:solidFill>
                <a:latin typeface="Arial Rounded MT Bold" panose="020F0704030504030204" pitchFamily="34" charset="0"/>
              </a:rPr>
              <a:t>1</a:t>
            </a:r>
            <a:endParaRPr lang="en-US" dirty="0">
              <a:solidFill>
                <a:prstClr val="black"/>
              </a:solidFill>
              <a:latin typeface="Arial Rounded MT Bold" panose="020F0704030504030204" pitchFamily="34" charset="0"/>
            </a:endParaRPr>
          </a:p>
        </p:txBody>
      </p:sp>
      <p:sp>
        <p:nvSpPr>
          <p:cNvPr id="7" name="Oval 6"/>
          <p:cNvSpPr/>
          <p:nvPr/>
        </p:nvSpPr>
        <p:spPr>
          <a:xfrm>
            <a:off x="266700" y="3162300"/>
            <a:ext cx="533400" cy="533400"/>
          </a:xfrm>
          <a:prstGeom prst="ellipse">
            <a:avLst/>
          </a:prstGeom>
          <a:ln w="381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solidFill>
                  <a:prstClr val="black"/>
                </a:solidFill>
                <a:latin typeface="Arial Rounded MT Bold" panose="020F0704030504030204" pitchFamily="34" charset="0"/>
              </a:rPr>
              <a:t>2</a:t>
            </a:r>
            <a:endParaRPr lang="en-US" dirty="0">
              <a:solidFill>
                <a:prstClr val="black"/>
              </a:solidFill>
              <a:latin typeface="Arial Rounded MT Bold" panose="020F0704030504030204" pitchFamily="34" charset="0"/>
            </a:endParaRPr>
          </a:p>
        </p:txBody>
      </p:sp>
      <p:sp>
        <p:nvSpPr>
          <p:cNvPr id="8" name="Oval 7"/>
          <p:cNvSpPr/>
          <p:nvPr/>
        </p:nvSpPr>
        <p:spPr>
          <a:xfrm>
            <a:off x="262467" y="4076700"/>
            <a:ext cx="533400" cy="533400"/>
          </a:xfrm>
          <a:prstGeom prst="ellipse">
            <a:avLst/>
          </a:prstGeom>
          <a:ln w="381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solidFill>
                  <a:prstClr val="black"/>
                </a:solidFill>
                <a:latin typeface="Arial Rounded MT Bold" panose="020F0704030504030204" pitchFamily="34" charset="0"/>
              </a:rPr>
              <a:t>3</a:t>
            </a:r>
            <a:endParaRPr lang="en-US"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35690982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175123"/>
            <a:ext cx="8839200" cy="990600"/>
          </a:xfrm>
        </p:spPr>
        <p:txBody>
          <a:bodyPr>
            <a:normAutofit/>
          </a:bodyPr>
          <a:lstStyle/>
          <a:p>
            <a:r>
              <a:rPr lang="en-US" sz="3600" b="1" dirty="0" smtClean="0">
                <a:latin typeface="Arial" pitchFamily="34" charset="0"/>
                <a:cs typeface="Arial" pitchFamily="34" charset="0"/>
              </a:rPr>
              <a:t>Acknowledgments</a:t>
            </a:r>
            <a:endParaRPr lang="en-US" sz="3600" b="1" dirty="0">
              <a:latin typeface="Arial" pitchFamily="34" charset="0"/>
              <a:cs typeface="Arial" pitchFamily="34" charset="0"/>
            </a:endParaRPr>
          </a:p>
        </p:txBody>
      </p:sp>
      <p:sp>
        <p:nvSpPr>
          <p:cNvPr id="3" name="Content Placeholder 2"/>
          <p:cNvSpPr>
            <a:spLocks noGrp="1"/>
          </p:cNvSpPr>
          <p:nvPr>
            <p:ph sz="half" idx="1"/>
          </p:nvPr>
        </p:nvSpPr>
        <p:spPr>
          <a:xfrm>
            <a:off x="612775" y="3162300"/>
            <a:ext cx="8229600" cy="3314700"/>
          </a:xfrm>
        </p:spPr>
        <p:txBody>
          <a:bodyPr>
            <a:normAutofit lnSpcReduction="10000"/>
          </a:bodyPr>
          <a:lstStyle/>
          <a:p>
            <a:pPr marL="0" indent="0" algn="ctr">
              <a:buNone/>
            </a:pPr>
            <a:r>
              <a:rPr lang="en-US" dirty="0">
                <a:latin typeface="Arial" pitchFamily="34" charset="0"/>
                <a:cs typeface="Arial" pitchFamily="34" charset="0"/>
              </a:rPr>
              <a:t>Dr. Seema Csukas – MCH </a:t>
            </a:r>
            <a:r>
              <a:rPr lang="en-US" dirty="0" smtClean="0">
                <a:latin typeface="Arial" pitchFamily="34" charset="0"/>
                <a:cs typeface="Arial" pitchFamily="34" charset="0"/>
              </a:rPr>
              <a:t>Director</a:t>
            </a:r>
          </a:p>
          <a:p>
            <a:pPr marL="0" indent="0" algn="ctr">
              <a:buNone/>
            </a:pPr>
            <a:r>
              <a:rPr lang="en-US" dirty="0">
                <a:latin typeface="Arial" pitchFamily="34" charset="0"/>
                <a:cs typeface="Arial" pitchFamily="34" charset="0"/>
              </a:rPr>
              <a:t>Katie Kopp – Title V </a:t>
            </a:r>
            <a:r>
              <a:rPr lang="en-US" dirty="0" smtClean="0">
                <a:latin typeface="Arial" pitchFamily="34" charset="0"/>
                <a:cs typeface="Arial" pitchFamily="34" charset="0"/>
              </a:rPr>
              <a:t>Coordinator</a:t>
            </a:r>
          </a:p>
          <a:p>
            <a:pPr marL="0" indent="0" algn="ctr">
              <a:buNone/>
            </a:pPr>
            <a:r>
              <a:rPr lang="en-US" dirty="0">
                <a:latin typeface="Arial" pitchFamily="34" charset="0"/>
                <a:cs typeface="Arial" pitchFamily="34" charset="0"/>
              </a:rPr>
              <a:t>Frederick </a:t>
            </a:r>
            <a:r>
              <a:rPr lang="en-US" dirty="0" smtClean="0">
                <a:latin typeface="Arial" pitchFamily="34" charset="0"/>
                <a:cs typeface="Arial" pitchFamily="34" charset="0"/>
              </a:rPr>
              <a:t>Dobard – MCH Administrator</a:t>
            </a:r>
          </a:p>
          <a:p>
            <a:pPr marL="0" indent="0" algn="ctr">
              <a:buNone/>
            </a:pPr>
            <a:r>
              <a:rPr lang="en-US" dirty="0" smtClean="0">
                <a:latin typeface="Arial" pitchFamily="34" charset="0"/>
                <a:cs typeface="Arial" pitchFamily="34" charset="0"/>
              </a:rPr>
              <a:t>DPH Executive Leadership</a:t>
            </a:r>
          </a:p>
          <a:p>
            <a:pPr marL="0" indent="0" algn="ctr">
              <a:buNone/>
            </a:pPr>
            <a:r>
              <a:rPr lang="en-US" dirty="0" smtClean="0">
                <a:latin typeface="Arial" pitchFamily="34" charset="0"/>
                <a:cs typeface="Arial" pitchFamily="34" charset="0"/>
              </a:rPr>
              <a:t>MCH Office of Epidemiology</a:t>
            </a:r>
          </a:p>
          <a:p>
            <a:pPr marL="0" indent="0" algn="ctr">
              <a:buNone/>
            </a:pPr>
            <a:r>
              <a:rPr lang="en-US" dirty="0" smtClean="0">
                <a:latin typeface="Arial" pitchFamily="34" charset="0"/>
                <a:cs typeface="Arial" pitchFamily="34" charset="0"/>
              </a:rPr>
              <a:t>MCH Program Staff</a:t>
            </a:r>
          </a:p>
          <a:p>
            <a:pPr marL="0" indent="0" algn="ctr">
              <a:buNone/>
            </a:pPr>
            <a:r>
              <a:rPr lang="en-US" dirty="0" smtClean="0">
                <a:latin typeface="Arial" pitchFamily="34" charset="0"/>
                <a:cs typeface="Arial" pitchFamily="34" charset="0"/>
              </a:rPr>
              <a:t>DPH Board of Directors</a:t>
            </a:r>
          </a:p>
        </p:txBody>
      </p:sp>
      <p:sp>
        <p:nvSpPr>
          <p:cNvPr id="4" name="AutoShape 2" descr="Image result for team effort symbols putting all the pieces of the puzzle togeth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5" descr="Image result for team effort symbols putting all the pieces of the puzzle togeth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7" descr="Image result for team effort symbols putting all the pieces of the puzzle togeth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192" y="1104900"/>
            <a:ext cx="2545307" cy="182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0172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9" y="2057400"/>
            <a:ext cx="8839200" cy="990600"/>
          </a:xfrm>
        </p:spPr>
        <p:txBody>
          <a:bodyPr/>
          <a:lstStyle/>
          <a:p>
            <a:r>
              <a:rPr lang="en-US" b="1" dirty="0" smtClean="0">
                <a:latin typeface="Arial" pitchFamily="34" charset="0"/>
                <a:cs typeface="Arial" pitchFamily="34" charset="0"/>
              </a:rPr>
              <a:t>Questions? </a:t>
            </a:r>
            <a:endParaRPr lang="en-US" b="1" dirty="0">
              <a:latin typeface="Arial" pitchFamily="34" charset="0"/>
              <a:cs typeface="Arial" pitchFamily="34" charset="0"/>
            </a:endParaRPr>
          </a:p>
        </p:txBody>
      </p:sp>
    </p:spTree>
    <p:extLst>
      <p:ext uri="{BB962C8B-B14F-4D97-AF65-F5344CB8AC3E}">
        <p14:creationId xmlns:p14="http://schemas.microsoft.com/office/powerpoint/2010/main" val="4245536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792069"/>
            <a:ext cx="7543800" cy="769441"/>
          </a:xfrm>
          <a:prstGeom prst="rect">
            <a:avLst/>
          </a:prstGeom>
          <a:noFill/>
        </p:spPr>
        <p:txBody>
          <a:bodyPr wrap="square" rtlCol="0">
            <a:spAutoFit/>
          </a:bodyPr>
          <a:lstStyle/>
          <a:p>
            <a:pPr algn="ctr"/>
            <a:r>
              <a:rPr lang="en-US" sz="4400" b="1" dirty="0" smtClean="0">
                <a:solidFill>
                  <a:srgbClr val="C00000"/>
                </a:solidFill>
              </a:rPr>
              <a:t>Closing Comments </a:t>
            </a:r>
            <a:endParaRPr lang="en-US" sz="4400" dirty="0">
              <a:solidFill>
                <a:srgbClr val="C00000"/>
              </a:solidFill>
            </a:endParaRPr>
          </a:p>
        </p:txBody>
      </p:sp>
      <p:sp>
        <p:nvSpPr>
          <p:cNvPr id="5" name="TextBox 4"/>
          <p:cNvSpPr txBox="1"/>
          <p:nvPr/>
        </p:nvSpPr>
        <p:spPr>
          <a:xfrm>
            <a:off x="1524000" y="2981980"/>
            <a:ext cx="6248400" cy="1077218"/>
          </a:xfrm>
          <a:prstGeom prst="rect">
            <a:avLst/>
          </a:prstGeom>
          <a:noFill/>
        </p:spPr>
        <p:txBody>
          <a:bodyPr wrap="square" rtlCol="0">
            <a:spAutoFit/>
          </a:bodyPr>
          <a:lstStyle/>
          <a:p>
            <a:pPr algn="ctr"/>
            <a:r>
              <a:rPr lang="en-US" sz="3200" dirty="0" smtClean="0"/>
              <a:t>Kathryn Cheek, MD, FAAP</a:t>
            </a:r>
          </a:p>
          <a:p>
            <a:pPr algn="ctr"/>
            <a:r>
              <a:rPr lang="en-US" sz="3200" dirty="0" smtClean="0"/>
              <a:t>Chair</a:t>
            </a:r>
            <a:endParaRPr lang="en-US" sz="3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1600200"/>
            <a:ext cx="6858000" cy="1384995"/>
          </a:xfrm>
          <a:prstGeom prst="rect">
            <a:avLst/>
          </a:prstGeom>
          <a:noFill/>
        </p:spPr>
        <p:txBody>
          <a:bodyPr wrap="square" rtlCol="0">
            <a:spAutoFit/>
          </a:bodyPr>
          <a:lstStyle/>
          <a:p>
            <a:pPr algn="ctr"/>
            <a:r>
              <a:rPr lang="en-US" sz="2800" dirty="0" smtClean="0"/>
              <a:t>The next Board of Public Health meeting is currently scheduled on</a:t>
            </a:r>
          </a:p>
          <a:p>
            <a:pPr algn="ctr"/>
            <a:r>
              <a:rPr lang="en-US" sz="2800" dirty="0" smtClean="0"/>
              <a:t>Tuesday, April 14, 2015 @ 1:00 PM.</a:t>
            </a:r>
            <a:endParaRPr lang="en-US" sz="2800" dirty="0"/>
          </a:p>
        </p:txBody>
      </p:sp>
      <p:sp>
        <p:nvSpPr>
          <p:cNvPr id="6" name="TextBox 5"/>
          <p:cNvSpPr txBox="1"/>
          <p:nvPr/>
        </p:nvSpPr>
        <p:spPr>
          <a:xfrm>
            <a:off x="1143000" y="4038600"/>
            <a:ext cx="6934200" cy="923330"/>
          </a:xfrm>
          <a:prstGeom prst="rect">
            <a:avLst/>
          </a:prstGeom>
          <a:noFill/>
        </p:spPr>
        <p:txBody>
          <a:bodyPr wrap="square" rtlCol="0">
            <a:spAutoFit/>
          </a:bodyPr>
          <a:lstStyle/>
          <a:p>
            <a:pPr algn="ctr"/>
            <a:r>
              <a:rPr lang="en-US" dirty="0" smtClean="0"/>
              <a:t>To get added to the notification list for upcoming meetings, send an e-mail to </a:t>
            </a:r>
            <a:r>
              <a:rPr lang="en-US" dirty="0" smtClean="0">
                <a:hlinkClick r:id="rId2"/>
              </a:rPr>
              <a:t>huriyyah.lewis@dph.ga.gov</a:t>
            </a:r>
            <a:endParaRPr lang="en-US" dirty="0" smtClean="0"/>
          </a:p>
          <a:p>
            <a:pPr algn="ctr"/>
            <a:r>
              <a:rPr lang="en-US" dirty="0" smtClean="0"/>
              <a:t>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dRis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PH_PPT_TEMPLATE-1">
  <a:themeElements>
    <a:clrScheme name="DPH">
      <a:dk1>
        <a:sysClr val="windowText" lastClr="000000"/>
      </a:dk1>
      <a:lt1>
        <a:sysClr val="window" lastClr="FFFFFF"/>
      </a:lt1>
      <a:dk2>
        <a:srgbClr val="1F497D"/>
      </a:dk2>
      <a:lt2>
        <a:srgbClr val="EEECE1"/>
      </a:lt2>
      <a:accent1>
        <a:srgbClr val="CE242E"/>
      </a:accent1>
      <a:accent2>
        <a:srgbClr val="1F497D"/>
      </a:accent2>
      <a:accent3>
        <a:srgbClr val="9BBB59"/>
      </a:accent3>
      <a:accent4>
        <a:srgbClr val="8064A2"/>
      </a:accent4>
      <a:accent5>
        <a:srgbClr val="4BACC6"/>
      </a:accent5>
      <a:accent6>
        <a:srgbClr val="671117"/>
      </a:accent6>
      <a:hlink>
        <a:srgbClr val="0F243E"/>
      </a:hlink>
      <a:folHlink>
        <a:srgbClr val="4F6128"/>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PH_PPT_TEMPLATE-1">
  <a:themeElements>
    <a:clrScheme name="DPH">
      <a:dk1>
        <a:sysClr val="windowText" lastClr="000000"/>
      </a:dk1>
      <a:lt1>
        <a:sysClr val="window" lastClr="FFFFFF"/>
      </a:lt1>
      <a:dk2>
        <a:srgbClr val="1F497D"/>
      </a:dk2>
      <a:lt2>
        <a:srgbClr val="EEECE1"/>
      </a:lt2>
      <a:accent1>
        <a:srgbClr val="CE242E"/>
      </a:accent1>
      <a:accent2>
        <a:srgbClr val="1F497D"/>
      </a:accent2>
      <a:accent3>
        <a:srgbClr val="9BBB59"/>
      </a:accent3>
      <a:accent4>
        <a:srgbClr val="8064A2"/>
      </a:accent4>
      <a:accent5>
        <a:srgbClr val="4BACC6"/>
      </a:accent5>
      <a:accent6>
        <a:srgbClr val="671117"/>
      </a:accent6>
      <a:hlink>
        <a:srgbClr val="0F243E"/>
      </a:hlink>
      <a:folHlink>
        <a:srgbClr val="4F6128"/>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 USE ME 2</Template>
  <TotalTime>10219</TotalTime>
  <Words>5408</Words>
  <Application>Microsoft Office PowerPoint</Application>
  <PresentationFormat>On-screen Show (4:3)</PresentationFormat>
  <Paragraphs>842</Paragraphs>
  <Slides>94</Slides>
  <Notes>56</Notes>
  <HiddenSlides>0</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94</vt:i4>
      </vt:variant>
    </vt:vector>
  </HeadingPairs>
  <TitlesOfParts>
    <vt:vector size="103" baseType="lpstr">
      <vt:lpstr>template USE ME 2</vt:lpstr>
      <vt:lpstr>LeadRisk</vt:lpstr>
      <vt:lpstr>1_template USE ME 2</vt:lpstr>
      <vt:lpstr>DPH_PPT_TEMPLATE-1</vt:lpstr>
      <vt:lpstr>1_DPH_PPT_TEMPLATE-1</vt:lpstr>
      <vt:lpstr>2_template USE ME 2</vt:lpstr>
      <vt:lpstr>3_template USE ME 2</vt:lpstr>
      <vt:lpstr>CorelDRAW</vt:lpstr>
      <vt:lpstr>Acrobat Document</vt:lpstr>
      <vt:lpstr>Board of Public Health Meeting</vt:lpstr>
      <vt:lpstr>PowerPoint Presentation</vt:lpstr>
      <vt:lpstr>PowerPoint Presentation</vt:lpstr>
      <vt:lpstr>Lead and Healthy Homes Mission</vt:lpstr>
      <vt:lpstr>Lead and Healthy Homes Program</vt:lpstr>
      <vt:lpstr>Program at a Glance</vt:lpstr>
      <vt:lpstr>Lead Deliberately Added To Residential Paint and Gasoline</vt:lpstr>
      <vt:lpstr>Lead Paint Statistics-1978 Banned</vt:lpstr>
      <vt:lpstr>Exposure Sources </vt:lpstr>
      <vt:lpstr>Risk Variables</vt:lpstr>
      <vt:lpstr>Health Effects</vt:lpstr>
      <vt:lpstr>Blood Lead Levels Considered to be Elevated by CDC</vt:lpstr>
      <vt:lpstr>Focus on Children &lt;6 Years Age Pathways of Exposure</vt:lpstr>
      <vt:lpstr>Blood Lead Prevalence</vt:lpstr>
      <vt:lpstr>Current Public Health Issues</vt:lpstr>
      <vt:lpstr>Clinician Role is Critical</vt:lpstr>
      <vt:lpstr>Case Management Guidelines and Medicaid Requirements</vt:lpstr>
      <vt:lpstr>EBL Investigation Process</vt:lpstr>
      <vt:lpstr>Total # Children Tested&lt;6 Years of Age-2013</vt:lpstr>
      <vt:lpstr>Overall Testing Rates</vt:lpstr>
      <vt:lpstr>PowerPoint Presentation</vt:lpstr>
      <vt:lpstr>PowerPoint Presentation</vt:lpstr>
      <vt:lpstr>Goals</vt:lpstr>
      <vt:lpstr>PowerPoint Presentation</vt:lpstr>
      <vt:lpstr>PowerPoint Presentation</vt:lpstr>
      <vt:lpstr>PowerPoint Presentation</vt:lpstr>
      <vt:lpstr>PowerPoint Presentation</vt:lpstr>
      <vt:lpstr>PowerPoint Presentation</vt:lpstr>
      <vt:lpstr>Implication for Public Health Programs and  Policy</vt:lpstr>
      <vt:lpstr>WIC and Lead Partnership</vt:lpstr>
      <vt:lpstr>Asthma and Healthy Homes</vt:lpstr>
      <vt:lpstr>Performance Metrics</vt:lpstr>
      <vt:lpstr>PowerPoint Presentation</vt:lpstr>
      <vt:lpstr>Questions or Comments?</vt:lpstr>
      <vt:lpstr>PowerPoint Presentation</vt:lpstr>
      <vt:lpstr>AFY15 Changes by Governor </vt:lpstr>
      <vt:lpstr>FY2016</vt:lpstr>
      <vt:lpstr>FY2016 Changes by Program</vt:lpstr>
      <vt:lpstr>FY2016 Changes by Program</vt:lpstr>
      <vt:lpstr>FY2016 State Funds</vt:lpstr>
      <vt:lpstr>General Obligation Bonds</vt:lpstr>
      <vt:lpstr>QUESTIONS?</vt:lpstr>
      <vt:lpstr>Update on Consortium  and  Georgia Cancer Control Strategic Plan, 2014-2019  Daniel Thompson, MPH Deputy Director, Planning and Partnerships   Tamira M. Moon, MPH, CHES Comprehensive Cancer Program Manager        </vt:lpstr>
      <vt:lpstr>Georgia Cancer Facts</vt:lpstr>
      <vt:lpstr>DPH Cancer Programs</vt:lpstr>
      <vt:lpstr>PowerPoint Presentation</vt:lpstr>
      <vt:lpstr>Georgia’s Cancer Prevention  and Control Priorities: 2014-2019</vt:lpstr>
      <vt:lpstr>Cancer Risk Reduction – Tobacco and Obesity  </vt:lpstr>
      <vt:lpstr>Cancer Risk Reduction – Tobacco and Obesity </vt:lpstr>
      <vt:lpstr>Vaccination for Human Papilloma Virus </vt:lpstr>
      <vt:lpstr>Vaccination for Human Papilloma Virus </vt:lpstr>
      <vt:lpstr>Breast and Cervical Cancer Screening</vt:lpstr>
      <vt:lpstr>Breast and Cervical Cancer Screening</vt:lpstr>
      <vt:lpstr>Breast and Cervical Cancer Screening</vt:lpstr>
      <vt:lpstr>Colorectal Cancer Screening</vt:lpstr>
      <vt:lpstr>Colorectal Cancer Screening</vt:lpstr>
      <vt:lpstr>Evidence Based Lung Cancer Screening</vt:lpstr>
      <vt:lpstr>Evidence Based Lung Cancer Screening</vt:lpstr>
      <vt:lpstr>Quality Cancer Diagnosis and Treatment</vt:lpstr>
      <vt:lpstr>Quality Cancer Diagnosis and Treatment</vt:lpstr>
      <vt:lpstr>Access to Palliative Care and Survivorship</vt:lpstr>
      <vt:lpstr>Access to Palliative Care and Survivorship</vt:lpstr>
      <vt:lpstr>Access to Palliative Care and Survivorship</vt:lpstr>
      <vt:lpstr>Patient Case Management and Care Coordination </vt:lpstr>
      <vt:lpstr>Patient Case Management and Care Coordination </vt:lpstr>
      <vt:lpstr>Patient Case Management and Care Coordination </vt:lpstr>
      <vt:lpstr>Thank you!</vt:lpstr>
      <vt:lpstr>PowerPoint Presentation</vt:lpstr>
      <vt:lpstr>PowerPoint Presentation</vt:lpstr>
      <vt:lpstr>When Did Title V Begin?</vt:lpstr>
      <vt:lpstr>PowerPoint Presentation</vt:lpstr>
      <vt:lpstr>Needs Assessment Framework</vt:lpstr>
      <vt:lpstr>PowerPoint Presentation</vt:lpstr>
      <vt:lpstr>PowerPoint Presentation</vt:lpstr>
      <vt:lpstr>2010 Needs Assessment</vt:lpstr>
      <vt:lpstr>2010 Needs Assessment</vt:lpstr>
      <vt:lpstr>2015 Needs Assessment Progress</vt:lpstr>
      <vt:lpstr>Monthly MCH Title V Work Group Meetings</vt:lpstr>
      <vt:lpstr>Perinatal Focus Groups October  2014 – March 2015</vt:lpstr>
      <vt:lpstr>Readiness Focus Groups October  2014 – March 2015</vt:lpstr>
      <vt:lpstr>CYSHCN Focus Groups October  2014 – March 2015</vt:lpstr>
      <vt:lpstr>Focus Groups October  2014 – March 2015</vt:lpstr>
      <vt:lpstr>Key Informant Interviews March - April 2015</vt:lpstr>
      <vt:lpstr>2 Surveys  March 2015</vt:lpstr>
      <vt:lpstr>What’s Next?</vt:lpstr>
      <vt:lpstr>2015 National Priority Areas</vt:lpstr>
      <vt:lpstr>2 Stakeholder Meetings  May 4 and 5 : Valdosta, GA May 7 and 8: Decatur, GA</vt:lpstr>
      <vt:lpstr>How can you participate?</vt:lpstr>
      <vt:lpstr>PowerPoint Presentation</vt:lpstr>
      <vt:lpstr>Board Member Title V Toolkit</vt:lpstr>
      <vt:lpstr>Acknowledgments</vt:lpstr>
      <vt:lpstr>Questions? </vt:lpstr>
      <vt:lpstr>PowerPoint Presentation</vt:lpstr>
      <vt:lpstr>PowerPoint Presentation</vt:lpstr>
    </vt:vector>
  </TitlesOfParts>
  <Company>Georgia Dept of Community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kastringer</dc:creator>
  <cp:lastModifiedBy>hhlewis</cp:lastModifiedBy>
  <cp:revision>411</cp:revision>
  <cp:lastPrinted>2015-03-10T14:15:17Z</cp:lastPrinted>
  <dcterms:created xsi:type="dcterms:W3CDTF">2012-06-14T17:04:19Z</dcterms:created>
  <dcterms:modified xsi:type="dcterms:W3CDTF">2015-03-10T19:41:43Z</dcterms:modified>
</cp:coreProperties>
</file>