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25"/>
  </p:notesMasterIdLst>
  <p:sldIdLst>
    <p:sldId id="256" r:id="rId2"/>
    <p:sldId id="258" r:id="rId3"/>
    <p:sldId id="260" r:id="rId4"/>
    <p:sldId id="261" r:id="rId5"/>
    <p:sldId id="262" r:id="rId6"/>
    <p:sldId id="259" r:id="rId7"/>
    <p:sldId id="263" r:id="rId8"/>
    <p:sldId id="264" r:id="rId9"/>
    <p:sldId id="265" r:id="rId10"/>
    <p:sldId id="266" r:id="rId11"/>
    <p:sldId id="267" r:id="rId12"/>
    <p:sldId id="268" r:id="rId13"/>
    <p:sldId id="269" r:id="rId14"/>
    <p:sldId id="271" r:id="rId15"/>
    <p:sldId id="272" r:id="rId16"/>
    <p:sldId id="274" r:id="rId17"/>
    <p:sldId id="275" r:id="rId18"/>
    <p:sldId id="273" r:id="rId19"/>
    <p:sldId id="279" r:id="rId20"/>
    <p:sldId id="280" r:id="rId21"/>
    <p:sldId id="278" r:id="rId22"/>
    <p:sldId id="281" r:id="rId23"/>
    <p:sldId id="276" r:id="rId24"/>
  </p:sldIdLst>
  <p:sldSz cx="9144000" cy="6858000" type="screen4x3"/>
  <p:notesSz cx="69850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8058" autoAdjust="0"/>
  </p:normalViewPr>
  <p:slideViewPr>
    <p:cSldViewPr>
      <p:cViewPr varScale="1">
        <p:scale>
          <a:sx n="81" d="100"/>
          <a:sy n="81" d="100"/>
        </p:scale>
        <p:origin x="-1242"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5C865E-A41C-40FB-9A2E-53CFD21008FE}"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E9679AFA-FB11-4AAF-BC71-723AC118F109}">
      <dgm:prSet phldrT="[Text]"/>
      <dgm:spPr/>
      <dgm:t>
        <a:bodyPr/>
        <a:lstStyle/>
        <a:p>
          <a:endParaRPr lang="en-US" dirty="0" smtClean="0"/>
        </a:p>
        <a:p>
          <a:endParaRPr lang="en-US" dirty="0" smtClean="0"/>
        </a:p>
        <a:p>
          <a:endParaRPr lang="en-US" dirty="0" smtClean="0"/>
        </a:p>
        <a:p>
          <a:r>
            <a:rPr lang="en-US" b="1" dirty="0" smtClean="0"/>
            <a:t>Community</a:t>
          </a:r>
          <a:endParaRPr lang="en-US" b="1" dirty="0"/>
        </a:p>
      </dgm:t>
    </dgm:pt>
    <dgm:pt modelId="{93884D00-7CE2-41A9-B638-D701547DA180}" type="parTrans" cxnId="{49E7470B-D35D-41DE-9F71-38A6C9FF789D}">
      <dgm:prSet/>
      <dgm:spPr/>
      <dgm:t>
        <a:bodyPr/>
        <a:lstStyle/>
        <a:p>
          <a:endParaRPr lang="en-US"/>
        </a:p>
      </dgm:t>
    </dgm:pt>
    <dgm:pt modelId="{F51F4114-F2B5-4CC2-B709-321FBAC099EC}" type="sibTrans" cxnId="{49E7470B-D35D-41DE-9F71-38A6C9FF789D}">
      <dgm:prSet/>
      <dgm:spPr/>
      <dgm:t>
        <a:bodyPr/>
        <a:lstStyle/>
        <a:p>
          <a:endParaRPr lang="en-US"/>
        </a:p>
      </dgm:t>
    </dgm:pt>
    <dgm:pt modelId="{4FEA07D1-AF04-4FF5-83CF-B358D72AD99E}">
      <dgm:prSet phldrT="[Text]"/>
      <dgm:spPr/>
      <dgm:t>
        <a:bodyPr/>
        <a:lstStyle/>
        <a:p>
          <a:endParaRPr lang="en-US" dirty="0" smtClean="0"/>
        </a:p>
        <a:p>
          <a:endParaRPr lang="en-US" dirty="0" smtClean="0"/>
        </a:p>
        <a:p>
          <a:endParaRPr lang="en-US" dirty="0" smtClean="0"/>
        </a:p>
        <a:p>
          <a:endParaRPr lang="en-US" dirty="0" smtClean="0"/>
        </a:p>
        <a:p>
          <a:r>
            <a:rPr lang="en-US" b="1" dirty="0" smtClean="0"/>
            <a:t>Public Health System</a:t>
          </a:r>
        </a:p>
      </dgm:t>
    </dgm:pt>
    <dgm:pt modelId="{799972EC-CAE1-4282-93B6-7CC1794FAF4F}" type="parTrans" cxnId="{3FEC9E6F-6B9D-4756-9373-5CF4679B2888}">
      <dgm:prSet/>
      <dgm:spPr/>
      <dgm:t>
        <a:bodyPr/>
        <a:lstStyle/>
        <a:p>
          <a:endParaRPr lang="en-US"/>
        </a:p>
      </dgm:t>
    </dgm:pt>
    <dgm:pt modelId="{E73EFEEE-D5D6-445F-A574-6C9EC1300490}" type="sibTrans" cxnId="{3FEC9E6F-6B9D-4756-9373-5CF4679B2888}">
      <dgm:prSet/>
      <dgm:spPr/>
      <dgm:t>
        <a:bodyPr/>
        <a:lstStyle/>
        <a:p>
          <a:endParaRPr lang="en-US"/>
        </a:p>
      </dgm:t>
    </dgm:pt>
    <dgm:pt modelId="{BB3AD9E2-4BA4-4A82-9CA7-ED96C0F069E0}">
      <dgm:prSet phldrT="[Text]"/>
      <dgm:spPr/>
      <dgm:t>
        <a:bodyPr/>
        <a:lstStyle/>
        <a:p>
          <a:endParaRPr lang="en-US" dirty="0" smtClean="0"/>
        </a:p>
        <a:p>
          <a:endParaRPr lang="en-US" dirty="0" smtClean="0"/>
        </a:p>
        <a:p>
          <a:endParaRPr lang="en-US" dirty="0" smtClean="0"/>
        </a:p>
        <a:p>
          <a:endParaRPr lang="en-US" dirty="0" smtClean="0"/>
        </a:p>
        <a:p>
          <a:endParaRPr lang="en-US" dirty="0" smtClean="0"/>
        </a:p>
        <a:p>
          <a:r>
            <a:rPr lang="en-US" b="1" dirty="0" smtClean="0"/>
            <a:t>Clinical</a:t>
          </a:r>
          <a:endParaRPr lang="en-US" b="1" dirty="0"/>
        </a:p>
      </dgm:t>
    </dgm:pt>
    <dgm:pt modelId="{39A741F5-EB81-43EC-8537-C742F3F66C87}" type="parTrans" cxnId="{FC065446-04EF-4973-8063-D103AB107048}">
      <dgm:prSet/>
      <dgm:spPr/>
      <dgm:t>
        <a:bodyPr/>
        <a:lstStyle/>
        <a:p>
          <a:endParaRPr lang="en-US"/>
        </a:p>
      </dgm:t>
    </dgm:pt>
    <dgm:pt modelId="{A66294E7-62B3-4B00-88A4-F8EF0B731B3F}" type="sibTrans" cxnId="{FC065446-04EF-4973-8063-D103AB107048}">
      <dgm:prSet/>
      <dgm:spPr/>
      <dgm:t>
        <a:bodyPr/>
        <a:lstStyle/>
        <a:p>
          <a:endParaRPr lang="en-US"/>
        </a:p>
      </dgm:t>
    </dgm:pt>
    <dgm:pt modelId="{1B3B427E-A200-4A3F-A578-67E660D9B69E}" type="pres">
      <dgm:prSet presAssocID="{0D5C865E-A41C-40FB-9A2E-53CFD21008FE}" presName="Name0" presStyleCnt="0">
        <dgm:presLayoutVars>
          <dgm:chMax val="7"/>
          <dgm:dir/>
          <dgm:resizeHandles val="exact"/>
        </dgm:presLayoutVars>
      </dgm:prSet>
      <dgm:spPr/>
    </dgm:pt>
    <dgm:pt modelId="{5C5720F1-77CF-4245-BFFB-660642FE483C}" type="pres">
      <dgm:prSet presAssocID="{0D5C865E-A41C-40FB-9A2E-53CFD21008FE}" presName="ellipse1" presStyleLbl="vennNode1" presStyleIdx="0" presStyleCnt="3" custLinFactNeighborX="15062" custLinFactNeighborY="-5544">
        <dgm:presLayoutVars>
          <dgm:bulletEnabled val="1"/>
        </dgm:presLayoutVars>
      </dgm:prSet>
      <dgm:spPr/>
      <dgm:t>
        <a:bodyPr/>
        <a:lstStyle/>
        <a:p>
          <a:endParaRPr lang="en-US"/>
        </a:p>
      </dgm:t>
    </dgm:pt>
    <dgm:pt modelId="{E4CFF36E-C2FD-494E-8600-BAABDE21FFA3}" type="pres">
      <dgm:prSet presAssocID="{0D5C865E-A41C-40FB-9A2E-53CFD21008FE}" presName="ellipse2" presStyleLbl="vennNode1" presStyleIdx="1" presStyleCnt="3" custLinFactNeighborX="5354" custLinFactNeighborY="2212">
        <dgm:presLayoutVars>
          <dgm:bulletEnabled val="1"/>
        </dgm:presLayoutVars>
      </dgm:prSet>
      <dgm:spPr/>
      <dgm:t>
        <a:bodyPr/>
        <a:lstStyle/>
        <a:p>
          <a:endParaRPr lang="en-US"/>
        </a:p>
      </dgm:t>
    </dgm:pt>
    <dgm:pt modelId="{2AE9A7E2-78D8-49B6-A5DE-61DF24161D2E}" type="pres">
      <dgm:prSet presAssocID="{0D5C865E-A41C-40FB-9A2E-53CFD21008FE}" presName="ellipse3" presStyleLbl="vennNode1" presStyleIdx="2" presStyleCnt="3" custLinFactNeighborX="267" custLinFactNeighborY="-6227">
        <dgm:presLayoutVars>
          <dgm:bulletEnabled val="1"/>
        </dgm:presLayoutVars>
      </dgm:prSet>
      <dgm:spPr/>
      <dgm:t>
        <a:bodyPr/>
        <a:lstStyle/>
        <a:p>
          <a:endParaRPr lang="en-US"/>
        </a:p>
      </dgm:t>
    </dgm:pt>
  </dgm:ptLst>
  <dgm:cxnLst>
    <dgm:cxn modelId="{4334C538-7AFD-4BEF-A6FB-1E9A21B548DB}" type="presOf" srcId="{0D5C865E-A41C-40FB-9A2E-53CFD21008FE}" destId="{1B3B427E-A200-4A3F-A578-67E660D9B69E}" srcOrd="0" destOrd="0" presId="urn:microsoft.com/office/officeart/2005/8/layout/rings+Icon"/>
    <dgm:cxn modelId="{5A3111CA-8F3E-4EEA-BD80-D6F08E11BDAD}" type="presOf" srcId="{BB3AD9E2-4BA4-4A82-9CA7-ED96C0F069E0}" destId="{2AE9A7E2-78D8-49B6-A5DE-61DF24161D2E}" srcOrd="0" destOrd="0" presId="urn:microsoft.com/office/officeart/2005/8/layout/rings+Icon"/>
    <dgm:cxn modelId="{3FEC9E6F-6B9D-4756-9373-5CF4679B2888}" srcId="{0D5C865E-A41C-40FB-9A2E-53CFD21008FE}" destId="{4FEA07D1-AF04-4FF5-83CF-B358D72AD99E}" srcOrd="1" destOrd="0" parTransId="{799972EC-CAE1-4282-93B6-7CC1794FAF4F}" sibTransId="{E73EFEEE-D5D6-445F-A574-6C9EC1300490}"/>
    <dgm:cxn modelId="{49E7470B-D35D-41DE-9F71-38A6C9FF789D}" srcId="{0D5C865E-A41C-40FB-9A2E-53CFD21008FE}" destId="{E9679AFA-FB11-4AAF-BC71-723AC118F109}" srcOrd="0" destOrd="0" parTransId="{93884D00-7CE2-41A9-B638-D701547DA180}" sibTransId="{F51F4114-F2B5-4CC2-B709-321FBAC099EC}"/>
    <dgm:cxn modelId="{44E2204D-837D-4CAD-8FB7-9CAB7D266F0A}" type="presOf" srcId="{4FEA07D1-AF04-4FF5-83CF-B358D72AD99E}" destId="{E4CFF36E-C2FD-494E-8600-BAABDE21FFA3}" srcOrd="0" destOrd="0" presId="urn:microsoft.com/office/officeart/2005/8/layout/rings+Icon"/>
    <dgm:cxn modelId="{FC065446-04EF-4973-8063-D103AB107048}" srcId="{0D5C865E-A41C-40FB-9A2E-53CFD21008FE}" destId="{BB3AD9E2-4BA4-4A82-9CA7-ED96C0F069E0}" srcOrd="2" destOrd="0" parTransId="{39A741F5-EB81-43EC-8537-C742F3F66C87}" sibTransId="{A66294E7-62B3-4B00-88A4-F8EF0B731B3F}"/>
    <dgm:cxn modelId="{7AA4E479-B605-4E7B-83B7-7045295542FE}" type="presOf" srcId="{E9679AFA-FB11-4AAF-BC71-723AC118F109}" destId="{5C5720F1-77CF-4245-BFFB-660642FE483C}" srcOrd="0" destOrd="0" presId="urn:microsoft.com/office/officeart/2005/8/layout/rings+Icon"/>
    <dgm:cxn modelId="{7BF1E861-A4EA-4B54-AB93-E266A1CC5A97}" type="presParOf" srcId="{1B3B427E-A200-4A3F-A578-67E660D9B69E}" destId="{5C5720F1-77CF-4245-BFFB-660642FE483C}" srcOrd="0" destOrd="0" presId="urn:microsoft.com/office/officeart/2005/8/layout/rings+Icon"/>
    <dgm:cxn modelId="{93D03D04-C85E-4ABD-9ACB-8E51BB0BC984}" type="presParOf" srcId="{1B3B427E-A200-4A3F-A578-67E660D9B69E}" destId="{E4CFF36E-C2FD-494E-8600-BAABDE21FFA3}" srcOrd="1" destOrd="0" presId="urn:microsoft.com/office/officeart/2005/8/layout/rings+Icon"/>
    <dgm:cxn modelId="{622A2680-8090-4E04-B81B-60450A397DD8}" type="presParOf" srcId="{1B3B427E-A200-4A3F-A578-67E660D9B69E}" destId="{2AE9A7E2-78D8-49B6-A5DE-61DF24161D2E}"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F4FC71-AF32-47B2-B415-44A8524B7A12}"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1582468D-48D6-45B0-80D9-D03B9CA65AB2}">
      <dgm:prSet custT="1"/>
      <dgm:spPr/>
      <dgm:t>
        <a:bodyPr/>
        <a:lstStyle/>
        <a:p>
          <a:pPr rtl="0"/>
          <a:r>
            <a:rPr lang="en-US" sz="1100" b="1" i="1" dirty="0" smtClean="0"/>
            <a:t>Common Agenda</a:t>
          </a:r>
          <a:r>
            <a:rPr lang="en-US" sz="1100" dirty="0" smtClean="0"/>
            <a:t>: All participants </a:t>
          </a:r>
          <a:r>
            <a:rPr lang="en-US" sz="1100" b="1" dirty="0" smtClean="0"/>
            <a:t>share a vision for change </a:t>
          </a:r>
          <a:r>
            <a:rPr lang="en-US" sz="1100" dirty="0" smtClean="0"/>
            <a:t>that includes a common understanding of the problem and a joint approach to solving the problem through agreed-upon actions.</a:t>
          </a:r>
          <a:endParaRPr lang="en-US" sz="1100" dirty="0"/>
        </a:p>
      </dgm:t>
    </dgm:pt>
    <dgm:pt modelId="{27EF9804-DD87-4830-9955-AA697D578E53}" type="parTrans" cxnId="{1A1B9CCE-F7E9-4353-B663-1B73B4AFA284}">
      <dgm:prSet/>
      <dgm:spPr/>
      <dgm:t>
        <a:bodyPr/>
        <a:lstStyle/>
        <a:p>
          <a:endParaRPr lang="en-US"/>
        </a:p>
      </dgm:t>
    </dgm:pt>
    <dgm:pt modelId="{52480584-E529-4F14-B9AA-F4D5344843C9}" type="sibTrans" cxnId="{1A1B9CCE-F7E9-4353-B663-1B73B4AFA284}">
      <dgm:prSet/>
      <dgm:spPr/>
      <dgm:t>
        <a:bodyPr/>
        <a:lstStyle/>
        <a:p>
          <a:endParaRPr lang="en-US"/>
        </a:p>
      </dgm:t>
    </dgm:pt>
    <dgm:pt modelId="{B7FD9F3C-87B8-48B7-83FD-B176ABB5324F}">
      <dgm:prSet custT="1"/>
      <dgm:spPr/>
      <dgm:t>
        <a:bodyPr/>
        <a:lstStyle/>
        <a:p>
          <a:pPr rtl="0"/>
          <a:r>
            <a:rPr lang="en-US" sz="1100" b="1" i="1" dirty="0" smtClean="0"/>
            <a:t>Shared Measurement</a:t>
          </a:r>
          <a:r>
            <a:rPr lang="en-US" sz="1100" dirty="0" smtClean="0"/>
            <a:t>: All participating organizations </a:t>
          </a:r>
          <a:r>
            <a:rPr lang="en-US" sz="1100" b="1" dirty="0" smtClean="0"/>
            <a:t>agree on the ways success will be measured and reported</a:t>
          </a:r>
          <a:r>
            <a:rPr lang="en-US" sz="1100" dirty="0" smtClean="0"/>
            <a:t>, with a short list of common indicators identified and used for learning and improvement.</a:t>
          </a:r>
          <a:endParaRPr lang="en-US" sz="1100" dirty="0"/>
        </a:p>
      </dgm:t>
    </dgm:pt>
    <dgm:pt modelId="{6674D27A-8444-4E0B-96C3-089B31B600FB}" type="parTrans" cxnId="{8595655E-3F0C-44C6-8005-70E56090431C}">
      <dgm:prSet/>
      <dgm:spPr/>
      <dgm:t>
        <a:bodyPr/>
        <a:lstStyle/>
        <a:p>
          <a:endParaRPr lang="en-US"/>
        </a:p>
      </dgm:t>
    </dgm:pt>
    <dgm:pt modelId="{889A02A6-70D2-4219-9A34-B813C4F48BD0}" type="sibTrans" cxnId="{8595655E-3F0C-44C6-8005-70E56090431C}">
      <dgm:prSet/>
      <dgm:spPr/>
      <dgm:t>
        <a:bodyPr/>
        <a:lstStyle/>
        <a:p>
          <a:endParaRPr lang="en-US"/>
        </a:p>
      </dgm:t>
    </dgm:pt>
    <dgm:pt modelId="{07AA5533-76CD-418D-A6CB-1631A2BB516C}">
      <dgm:prSet custT="1"/>
      <dgm:spPr/>
      <dgm:t>
        <a:bodyPr/>
        <a:lstStyle/>
        <a:p>
          <a:pPr rtl="0"/>
          <a:r>
            <a:rPr lang="en-US" sz="1100" b="1" i="1" dirty="0" smtClean="0"/>
            <a:t>Mutually Reinforcing Activities</a:t>
          </a:r>
          <a:r>
            <a:rPr lang="en-US" sz="1100" dirty="0" smtClean="0"/>
            <a:t>: A diverse set of stakeholders, typically across sectors, coordinate a set of differentiated activities through a </a:t>
          </a:r>
          <a:r>
            <a:rPr lang="en-US" sz="1100" b="1" dirty="0" smtClean="0"/>
            <a:t>mutually reinforcing plan of action</a:t>
          </a:r>
          <a:r>
            <a:rPr lang="en-US" sz="1100" dirty="0" smtClean="0"/>
            <a:t>.</a:t>
          </a:r>
          <a:endParaRPr lang="en-US" sz="1100" dirty="0"/>
        </a:p>
      </dgm:t>
    </dgm:pt>
    <dgm:pt modelId="{A00F482A-C3B4-4219-8809-5A80077452A2}" type="parTrans" cxnId="{8DFE2D5C-944B-4F6A-BC9C-3DF3A1C49C42}">
      <dgm:prSet/>
      <dgm:spPr/>
      <dgm:t>
        <a:bodyPr/>
        <a:lstStyle/>
        <a:p>
          <a:endParaRPr lang="en-US"/>
        </a:p>
      </dgm:t>
    </dgm:pt>
    <dgm:pt modelId="{668E75CF-91E3-4D12-A76E-35FB83191F0D}" type="sibTrans" cxnId="{8DFE2D5C-944B-4F6A-BC9C-3DF3A1C49C42}">
      <dgm:prSet/>
      <dgm:spPr/>
      <dgm:t>
        <a:bodyPr/>
        <a:lstStyle/>
        <a:p>
          <a:endParaRPr lang="en-US"/>
        </a:p>
      </dgm:t>
    </dgm:pt>
    <dgm:pt modelId="{F54ECB10-3B98-4E78-BDE2-8AC712EDF642}">
      <dgm:prSet custT="1"/>
      <dgm:spPr/>
      <dgm:t>
        <a:bodyPr/>
        <a:lstStyle/>
        <a:p>
          <a:pPr rtl="0"/>
          <a:r>
            <a:rPr lang="en-US" sz="1100" b="1" i="1" dirty="0" smtClean="0"/>
            <a:t>Continuous Communication</a:t>
          </a:r>
          <a:r>
            <a:rPr lang="en-US" sz="1100" dirty="0" smtClean="0"/>
            <a:t>: All players engage in </a:t>
          </a:r>
          <a:r>
            <a:rPr lang="en-US" sz="1100" b="1" dirty="0" smtClean="0"/>
            <a:t>frequent and structured open communication </a:t>
          </a:r>
          <a:r>
            <a:rPr lang="en-US" sz="1100" dirty="0" smtClean="0"/>
            <a:t>to build trust, assure mutual objectives, and create common motivation.</a:t>
          </a:r>
          <a:endParaRPr lang="en-US" sz="1100" dirty="0"/>
        </a:p>
      </dgm:t>
    </dgm:pt>
    <dgm:pt modelId="{845D2161-D2AF-4E22-9C39-0FD3C97E3A70}" type="parTrans" cxnId="{450220E8-3FA9-4B32-A9EE-EABC837049D6}">
      <dgm:prSet/>
      <dgm:spPr/>
      <dgm:t>
        <a:bodyPr/>
        <a:lstStyle/>
        <a:p>
          <a:endParaRPr lang="en-US"/>
        </a:p>
      </dgm:t>
    </dgm:pt>
    <dgm:pt modelId="{84FE7D88-968E-44B4-A34A-3EC47CC64AB5}" type="sibTrans" cxnId="{450220E8-3FA9-4B32-A9EE-EABC837049D6}">
      <dgm:prSet/>
      <dgm:spPr/>
      <dgm:t>
        <a:bodyPr/>
        <a:lstStyle/>
        <a:p>
          <a:endParaRPr lang="en-US"/>
        </a:p>
      </dgm:t>
    </dgm:pt>
    <dgm:pt modelId="{B6E94E44-0DFF-41EE-987F-C6855503B5AB}">
      <dgm:prSet custT="1"/>
      <dgm:spPr/>
      <dgm:t>
        <a:bodyPr/>
        <a:lstStyle/>
        <a:p>
          <a:pPr rtl="0"/>
          <a:r>
            <a:rPr lang="en-US" sz="1100" b="1" i="1" dirty="0" smtClean="0"/>
            <a:t>Backbone Support</a:t>
          </a:r>
          <a:r>
            <a:rPr lang="en-US" sz="1100" dirty="0" smtClean="0"/>
            <a:t>: An </a:t>
          </a:r>
          <a:r>
            <a:rPr lang="en-US" sz="1100" b="1" dirty="0" smtClean="0"/>
            <a:t>independent, funded staff dedicated to the initiative </a:t>
          </a:r>
          <a:r>
            <a:rPr lang="en-US" sz="1100" dirty="0" smtClean="0"/>
            <a:t>provides ongoing support by guiding the initiative’s vision and strategy, supporting aligned activities, establishing shared measurement practices, building public will, advancing policy, and mobilizing resources.</a:t>
          </a:r>
          <a:endParaRPr lang="en-US" sz="1100" dirty="0"/>
        </a:p>
      </dgm:t>
    </dgm:pt>
    <dgm:pt modelId="{478A223E-7DCF-4418-BC73-E6A1BC73822C}" type="parTrans" cxnId="{4EC06C68-B4FC-4A23-8021-21D1ED76B93C}">
      <dgm:prSet/>
      <dgm:spPr/>
      <dgm:t>
        <a:bodyPr/>
        <a:lstStyle/>
        <a:p>
          <a:endParaRPr lang="en-US"/>
        </a:p>
      </dgm:t>
    </dgm:pt>
    <dgm:pt modelId="{DBE1C161-9DE1-4808-B707-B515F459049F}" type="sibTrans" cxnId="{4EC06C68-B4FC-4A23-8021-21D1ED76B93C}">
      <dgm:prSet/>
      <dgm:spPr/>
      <dgm:t>
        <a:bodyPr/>
        <a:lstStyle/>
        <a:p>
          <a:endParaRPr lang="en-US"/>
        </a:p>
      </dgm:t>
    </dgm:pt>
    <dgm:pt modelId="{70D0EC91-C599-4A11-935F-F190BA007323}" type="pres">
      <dgm:prSet presAssocID="{0CF4FC71-AF32-47B2-B415-44A8524B7A12}" presName="cycle" presStyleCnt="0">
        <dgm:presLayoutVars>
          <dgm:dir/>
          <dgm:resizeHandles val="exact"/>
        </dgm:presLayoutVars>
      </dgm:prSet>
      <dgm:spPr/>
      <dgm:t>
        <a:bodyPr/>
        <a:lstStyle/>
        <a:p>
          <a:endParaRPr lang="en-US"/>
        </a:p>
      </dgm:t>
    </dgm:pt>
    <dgm:pt modelId="{5F42198E-FB42-4013-9F38-3AA6A63AF3DD}" type="pres">
      <dgm:prSet presAssocID="{1582468D-48D6-45B0-80D9-D03B9CA65AB2}" presName="node" presStyleLbl="node1" presStyleIdx="0" presStyleCnt="5" custScaleX="130041" custScaleY="131620">
        <dgm:presLayoutVars>
          <dgm:bulletEnabled val="1"/>
        </dgm:presLayoutVars>
      </dgm:prSet>
      <dgm:spPr/>
      <dgm:t>
        <a:bodyPr/>
        <a:lstStyle/>
        <a:p>
          <a:endParaRPr lang="en-US"/>
        </a:p>
      </dgm:t>
    </dgm:pt>
    <dgm:pt modelId="{B230A290-EA91-40D6-AD74-9D81CDDE7C55}" type="pres">
      <dgm:prSet presAssocID="{1582468D-48D6-45B0-80D9-D03B9CA65AB2}" presName="spNode" presStyleCnt="0"/>
      <dgm:spPr/>
    </dgm:pt>
    <dgm:pt modelId="{7B67A140-56EA-4B88-9160-1B4944927668}" type="pres">
      <dgm:prSet presAssocID="{52480584-E529-4F14-B9AA-F4D5344843C9}" presName="sibTrans" presStyleLbl="sibTrans1D1" presStyleIdx="0" presStyleCnt="5"/>
      <dgm:spPr/>
      <dgm:t>
        <a:bodyPr/>
        <a:lstStyle/>
        <a:p>
          <a:endParaRPr lang="en-US"/>
        </a:p>
      </dgm:t>
    </dgm:pt>
    <dgm:pt modelId="{8F7B1E9C-92CA-4370-96F0-D926C4B33A31}" type="pres">
      <dgm:prSet presAssocID="{B7FD9F3C-87B8-48B7-83FD-B176ABB5324F}" presName="node" presStyleLbl="node1" presStyleIdx="1" presStyleCnt="5" custScaleX="125369" custScaleY="156128">
        <dgm:presLayoutVars>
          <dgm:bulletEnabled val="1"/>
        </dgm:presLayoutVars>
      </dgm:prSet>
      <dgm:spPr/>
      <dgm:t>
        <a:bodyPr/>
        <a:lstStyle/>
        <a:p>
          <a:endParaRPr lang="en-US"/>
        </a:p>
      </dgm:t>
    </dgm:pt>
    <dgm:pt modelId="{060C1620-E0C4-4284-8423-F0F128340864}" type="pres">
      <dgm:prSet presAssocID="{B7FD9F3C-87B8-48B7-83FD-B176ABB5324F}" presName="spNode" presStyleCnt="0"/>
      <dgm:spPr/>
    </dgm:pt>
    <dgm:pt modelId="{26E47A87-A49D-46F1-9B93-8D4594577164}" type="pres">
      <dgm:prSet presAssocID="{889A02A6-70D2-4219-9A34-B813C4F48BD0}" presName="sibTrans" presStyleLbl="sibTrans1D1" presStyleIdx="1" presStyleCnt="5"/>
      <dgm:spPr/>
      <dgm:t>
        <a:bodyPr/>
        <a:lstStyle/>
        <a:p>
          <a:endParaRPr lang="en-US"/>
        </a:p>
      </dgm:t>
    </dgm:pt>
    <dgm:pt modelId="{D761E06E-CAB8-4B84-9150-FA2B701A63D0}" type="pres">
      <dgm:prSet presAssocID="{07AA5533-76CD-418D-A6CB-1631A2BB516C}" presName="node" presStyleLbl="node1" presStyleIdx="2" presStyleCnt="5" custScaleX="116075" custScaleY="127849">
        <dgm:presLayoutVars>
          <dgm:bulletEnabled val="1"/>
        </dgm:presLayoutVars>
      </dgm:prSet>
      <dgm:spPr/>
      <dgm:t>
        <a:bodyPr/>
        <a:lstStyle/>
        <a:p>
          <a:endParaRPr lang="en-US"/>
        </a:p>
      </dgm:t>
    </dgm:pt>
    <dgm:pt modelId="{F75D9EE0-46E8-4E53-B306-34ECC467220F}" type="pres">
      <dgm:prSet presAssocID="{07AA5533-76CD-418D-A6CB-1631A2BB516C}" presName="spNode" presStyleCnt="0"/>
      <dgm:spPr/>
    </dgm:pt>
    <dgm:pt modelId="{EF294862-7538-4DD8-81C0-AB2C8DC824B6}" type="pres">
      <dgm:prSet presAssocID="{668E75CF-91E3-4D12-A76E-35FB83191F0D}" presName="sibTrans" presStyleLbl="sibTrans1D1" presStyleIdx="2" presStyleCnt="5"/>
      <dgm:spPr/>
      <dgm:t>
        <a:bodyPr/>
        <a:lstStyle/>
        <a:p>
          <a:endParaRPr lang="en-US"/>
        </a:p>
      </dgm:t>
    </dgm:pt>
    <dgm:pt modelId="{D607378A-A5EC-45FF-BB8C-85370B162073}" type="pres">
      <dgm:prSet presAssocID="{F54ECB10-3B98-4E78-BDE2-8AC712EDF642}" presName="node" presStyleLbl="node1" presStyleIdx="3" presStyleCnt="5" custScaleX="128561" custScaleY="119257">
        <dgm:presLayoutVars>
          <dgm:bulletEnabled val="1"/>
        </dgm:presLayoutVars>
      </dgm:prSet>
      <dgm:spPr/>
      <dgm:t>
        <a:bodyPr/>
        <a:lstStyle/>
        <a:p>
          <a:endParaRPr lang="en-US"/>
        </a:p>
      </dgm:t>
    </dgm:pt>
    <dgm:pt modelId="{B50B162E-4D4E-46FB-9460-B029AF880D6C}" type="pres">
      <dgm:prSet presAssocID="{F54ECB10-3B98-4E78-BDE2-8AC712EDF642}" presName="spNode" presStyleCnt="0"/>
      <dgm:spPr/>
    </dgm:pt>
    <dgm:pt modelId="{FA6D57B0-DB4A-4630-92FF-8F09C61498EC}" type="pres">
      <dgm:prSet presAssocID="{84FE7D88-968E-44B4-A34A-3EC47CC64AB5}" presName="sibTrans" presStyleLbl="sibTrans1D1" presStyleIdx="3" presStyleCnt="5"/>
      <dgm:spPr/>
      <dgm:t>
        <a:bodyPr/>
        <a:lstStyle/>
        <a:p>
          <a:endParaRPr lang="en-US"/>
        </a:p>
      </dgm:t>
    </dgm:pt>
    <dgm:pt modelId="{C7BC6E27-7BA3-40BF-9941-826C1D717268}" type="pres">
      <dgm:prSet presAssocID="{B6E94E44-0DFF-41EE-987F-C6855503B5AB}" presName="node" presStyleLbl="node1" presStyleIdx="4" presStyleCnt="5" custScaleX="134513" custScaleY="162633">
        <dgm:presLayoutVars>
          <dgm:bulletEnabled val="1"/>
        </dgm:presLayoutVars>
      </dgm:prSet>
      <dgm:spPr/>
      <dgm:t>
        <a:bodyPr/>
        <a:lstStyle/>
        <a:p>
          <a:endParaRPr lang="en-US"/>
        </a:p>
      </dgm:t>
    </dgm:pt>
    <dgm:pt modelId="{5C412866-97E7-4509-B078-083E52CB31E0}" type="pres">
      <dgm:prSet presAssocID="{B6E94E44-0DFF-41EE-987F-C6855503B5AB}" presName="spNode" presStyleCnt="0"/>
      <dgm:spPr/>
    </dgm:pt>
    <dgm:pt modelId="{4047D6F2-F5FA-4CD6-9398-8589F7E005B8}" type="pres">
      <dgm:prSet presAssocID="{DBE1C161-9DE1-4808-B707-B515F459049F}" presName="sibTrans" presStyleLbl="sibTrans1D1" presStyleIdx="4" presStyleCnt="5"/>
      <dgm:spPr/>
      <dgm:t>
        <a:bodyPr/>
        <a:lstStyle/>
        <a:p>
          <a:endParaRPr lang="en-US"/>
        </a:p>
      </dgm:t>
    </dgm:pt>
  </dgm:ptLst>
  <dgm:cxnLst>
    <dgm:cxn modelId="{31ACAEE0-99D8-498E-AEFE-D7DA455E3D00}" type="presOf" srcId="{B6E94E44-0DFF-41EE-987F-C6855503B5AB}" destId="{C7BC6E27-7BA3-40BF-9941-826C1D717268}" srcOrd="0" destOrd="0" presId="urn:microsoft.com/office/officeart/2005/8/layout/cycle6"/>
    <dgm:cxn modelId="{2FB329AE-BC3F-47E2-B010-A7CB620ED8CA}" type="presOf" srcId="{07AA5533-76CD-418D-A6CB-1631A2BB516C}" destId="{D761E06E-CAB8-4B84-9150-FA2B701A63D0}" srcOrd="0" destOrd="0" presId="urn:microsoft.com/office/officeart/2005/8/layout/cycle6"/>
    <dgm:cxn modelId="{B3022EBD-6C79-4583-B27B-41EA510999FB}" type="presOf" srcId="{668E75CF-91E3-4D12-A76E-35FB83191F0D}" destId="{EF294862-7538-4DD8-81C0-AB2C8DC824B6}" srcOrd="0" destOrd="0" presId="urn:microsoft.com/office/officeart/2005/8/layout/cycle6"/>
    <dgm:cxn modelId="{1A1B9CCE-F7E9-4353-B663-1B73B4AFA284}" srcId="{0CF4FC71-AF32-47B2-B415-44A8524B7A12}" destId="{1582468D-48D6-45B0-80D9-D03B9CA65AB2}" srcOrd="0" destOrd="0" parTransId="{27EF9804-DD87-4830-9955-AA697D578E53}" sibTransId="{52480584-E529-4F14-B9AA-F4D5344843C9}"/>
    <dgm:cxn modelId="{450220E8-3FA9-4B32-A9EE-EABC837049D6}" srcId="{0CF4FC71-AF32-47B2-B415-44A8524B7A12}" destId="{F54ECB10-3B98-4E78-BDE2-8AC712EDF642}" srcOrd="3" destOrd="0" parTransId="{845D2161-D2AF-4E22-9C39-0FD3C97E3A70}" sibTransId="{84FE7D88-968E-44B4-A34A-3EC47CC64AB5}"/>
    <dgm:cxn modelId="{A4F2377B-D23A-49B5-8488-03A07F7F71B5}" type="presOf" srcId="{B7FD9F3C-87B8-48B7-83FD-B176ABB5324F}" destId="{8F7B1E9C-92CA-4370-96F0-D926C4B33A31}" srcOrd="0" destOrd="0" presId="urn:microsoft.com/office/officeart/2005/8/layout/cycle6"/>
    <dgm:cxn modelId="{49C5DCA3-9B62-4DD5-A0F6-7362D64EAE8A}" type="presOf" srcId="{DBE1C161-9DE1-4808-B707-B515F459049F}" destId="{4047D6F2-F5FA-4CD6-9398-8589F7E005B8}" srcOrd="0" destOrd="0" presId="urn:microsoft.com/office/officeart/2005/8/layout/cycle6"/>
    <dgm:cxn modelId="{1B7482CA-8E83-47A6-84EA-038C098A4CF6}" type="presOf" srcId="{84FE7D88-968E-44B4-A34A-3EC47CC64AB5}" destId="{FA6D57B0-DB4A-4630-92FF-8F09C61498EC}" srcOrd="0" destOrd="0" presId="urn:microsoft.com/office/officeart/2005/8/layout/cycle6"/>
    <dgm:cxn modelId="{8DFE2D5C-944B-4F6A-BC9C-3DF3A1C49C42}" srcId="{0CF4FC71-AF32-47B2-B415-44A8524B7A12}" destId="{07AA5533-76CD-418D-A6CB-1631A2BB516C}" srcOrd="2" destOrd="0" parTransId="{A00F482A-C3B4-4219-8809-5A80077452A2}" sibTransId="{668E75CF-91E3-4D12-A76E-35FB83191F0D}"/>
    <dgm:cxn modelId="{8595655E-3F0C-44C6-8005-70E56090431C}" srcId="{0CF4FC71-AF32-47B2-B415-44A8524B7A12}" destId="{B7FD9F3C-87B8-48B7-83FD-B176ABB5324F}" srcOrd="1" destOrd="0" parTransId="{6674D27A-8444-4E0B-96C3-089B31B600FB}" sibTransId="{889A02A6-70D2-4219-9A34-B813C4F48BD0}"/>
    <dgm:cxn modelId="{9EE203E2-DA61-4110-8C3F-041223257B68}" type="presOf" srcId="{52480584-E529-4F14-B9AA-F4D5344843C9}" destId="{7B67A140-56EA-4B88-9160-1B4944927668}" srcOrd="0" destOrd="0" presId="urn:microsoft.com/office/officeart/2005/8/layout/cycle6"/>
    <dgm:cxn modelId="{4EC06C68-B4FC-4A23-8021-21D1ED76B93C}" srcId="{0CF4FC71-AF32-47B2-B415-44A8524B7A12}" destId="{B6E94E44-0DFF-41EE-987F-C6855503B5AB}" srcOrd="4" destOrd="0" parTransId="{478A223E-7DCF-4418-BC73-E6A1BC73822C}" sibTransId="{DBE1C161-9DE1-4808-B707-B515F459049F}"/>
    <dgm:cxn modelId="{D744B376-5587-474F-A67A-EED5ED2B435E}" type="presOf" srcId="{F54ECB10-3B98-4E78-BDE2-8AC712EDF642}" destId="{D607378A-A5EC-45FF-BB8C-85370B162073}" srcOrd="0" destOrd="0" presId="urn:microsoft.com/office/officeart/2005/8/layout/cycle6"/>
    <dgm:cxn modelId="{875017F0-CF77-43C5-B47E-D54B95502244}" type="presOf" srcId="{0CF4FC71-AF32-47B2-B415-44A8524B7A12}" destId="{70D0EC91-C599-4A11-935F-F190BA007323}" srcOrd="0" destOrd="0" presId="urn:microsoft.com/office/officeart/2005/8/layout/cycle6"/>
    <dgm:cxn modelId="{3708D085-A2EF-4CFF-B555-9F66A373E476}" type="presOf" srcId="{889A02A6-70D2-4219-9A34-B813C4F48BD0}" destId="{26E47A87-A49D-46F1-9B93-8D4594577164}" srcOrd="0" destOrd="0" presId="urn:microsoft.com/office/officeart/2005/8/layout/cycle6"/>
    <dgm:cxn modelId="{67838938-86A8-4520-BD73-D836973A2660}" type="presOf" srcId="{1582468D-48D6-45B0-80D9-D03B9CA65AB2}" destId="{5F42198E-FB42-4013-9F38-3AA6A63AF3DD}" srcOrd="0" destOrd="0" presId="urn:microsoft.com/office/officeart/2005/8/layout/cycle6"/>
    <dgm:cxn modelId="{8B67CAB5-8B07-42E3-94CA-756FF768B833}" type="presParOf" srcId="{70D0EC91-C599-4A11-935F-F190BA007323}" destId="{5F42198E-FB42-4013-9F38-3AA6A63AF3DD}" srcOrd="0" destOrd="0" presId="urn:microsoft.com/office/officeart/2005/8/layout/cycle6"/>
    <dgm:cxn modelId="{9A9503A2-95CE-4C88-A6C4-CAF11733E98B}" type="presParOf" srcId="{70D0EC91-C599-4A11-935F-F190BA007323}" destId="{B230A290-EA91-40D6-AD74-9D81CDDE7C55}" srcOrd="1" destOrd="0" presId="urn:microsoft.com/office/officeart/2005/8/layout/cycle6"/>
    <dgm:cxn modelId="{4F2D69F6-899F-4E39-B037-1280A9847B5C}" type="presParOf" srcId="{70D0EC91-C599-4A11-935F-F190BA007323}" destId="{7B67A140-56EA-4B88-9160-1B4944927668}" srcOrd="2" destOrd="0" presId="urn:microsoft.com/office/officeart/2005/8/layout/cycle6"/>
    <dgm:cxn modelId="{A2ED59EE-71ED-4429-8CD2-D42B0284D866}" type="presParOf" srcId="{70D0EC91-C599-4A11-935F-F190BA007323}" destId="{8F7B1E9C-92CA-4370-96F0-D926C4B33A31}" srcOrd="3" destOrd="0" presId="urn:microsoft.com/office/officeart/2005/8/layout/cycle6"/>
    <dgm:cxn modelId="{7799E5AA-DBE7-4251-B4CA-2302A41DEA8D}" type="presParOf" srcId="{70D0EC91-C599-4A11-935F-F190BA007323}" destId="{060C1620-E0C4-4284-8423-F0F128340864}" srcOrd="4" destOrd="0" presId="urn:microsoft.com/office/officeart/2005/8/layout/cycle6"/>
    <dgm:cxn modelId="{79BA1DCF-D322-494F-95DA-5374A48F4654}" type="presParOf" srcId="{70D0EC91-C599-4A11-935F-F190BA007323}" destId="{26E47A87-A49D-46F1-9B93-8D4594577164}" srcOrd="5" destOrd="0" presId="urn:microsoft.com/office/officeart/2005/8/layout/cycle6"/>
    <dgm:cxn modelId="{E3F7BE15-C31C-437B-9A6E-C21EA2217FA7}" type="presParOf" srcId="{70D0EC91-C599-4A11-935F-F190BA007323}" destId="{D761E06E-CAB8-4B84-9150-FA2B701A63D0}" srcOrd="6" destOrd="0" presId="urn:microsoft.com/office/officeart/2005/8/layout/cycle6"/>
    <dgm:cxn modelId="{B7DE10A9-E8F7-402A-952C-5EFD8F1A37DF}" type="presParOf" srcId="{70D0EC91-C599-4A11-935F-F190BA007323}" destId="{F75D9EE0-46E8-4E53-B306-34ECC467220F}" srcOrd="7" destOrd="0" presId="urn:microsoft.com/office/officeart/2005/8/layout/cycle6"/>
    <dgm:cxn modelId="{B3A0A52B-44D6-46B5-BDEF-2C35AB285136}" type="presParOf" srcId="{70D0EC91-C599-4A11-935F-F190BA007323}" destId="{EF294862-7538-4DD8-81C0-AB2C8DC824B6}" srcOrd="8" destOrd="0" presId="urn:microsoft.com/office/officeart/2005/8/layout/cycle6"/>
    <dgm:cxn modelId="{2FF8D7E3-2F8B-4ECE-92DC-EE57BAD63AA3}" type="presParOf" srcId="{70D0EC91-C599-4A11-935F-F190BA007323}" destId="{D607378A-A5EC-45FF-BB8C-85370B162073}" srcOrd="9" destOrd="0" presId="urn:microsoft.com/office/officeart/2005/8/layout/cycle6"/>
    <dgm:cxn modelId="{B10E1225-B377-4A38-B0A9-EDE75D3C36EB}" type="presParOf" srcId="{70D0EC91-C599-4A11-935F-F190BA007323}" destId="{B50B162E-4D4E-46FB-9460-B029AF880D6C}" srcOrd="10" destOrd="0" presId="urn:microsoft.com/office/officeart/2005/8/layout/cycle6"/>
    <dgm:cxn modelId="{1FD52886-EBBF-4843-9D29-4409E8687A4F}" type="presParOf" srcId="{70D0EC91-C599-4A11-935F-F190BA007323}" destId="{FA6D57B0-DB4A-4630-92FF-8F09C61498EC}" srcOrd="11" destOrd="0" presId="urn:microsoft.com/office/officeart/2005/8/layout/cycle6"/>
    <dgm:cxn modelId="{60F1B142-C936-488C-8500-B194AFF46067}" type="presParOf" srcId="{70D0EC91-C599-4A11-935F-F190BA007323}" destId="{C7BC6E27-7BA3-40BF-9941-826C1D717268}" srcOrd="12" destOrd="0" presId="urn:microsoft.com/office/officeart/2005/8/layout/cycle6"/>
    <dgm:cxn modelId="{7C189061-B003-4EB1-94DE-DF8F1F054770}" type="presParOf" srcId="{70D0EC91-C599-4A11-935F-F190BA007323}" destId="{5C412866-97E7-4509-B078-083E52CB31E0}" srcOrd="13" destOrd="0" presId="urn:microsoft.com/office/officeart/2005/8/layout/cycle6"/>
    <dgm:cxn modelId="{E4802562-EB24-4B8E-BA21-8178D1425AB7}" type="presParOf" srcId="{70D0EC91-C599-4A11-935F-F190BA007323}" destId="{4047D6F2-F5FA-4CD6-9398-8589F7E005B8}"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ED6054-68BE-4417-A34A-424BF465A300}" type="doc">
      <dgm:prSet loTypeId="urn:microsoft.com/office/officeart/2005/8/layout/venn1" loCatId="relationship" qsTypeId="urn:microsoft.com/office/officeart/2005/8/quickstyle/simple4" qsCatId="simple" csTypeId="urn:microsoft.com/office/officeart/2005/8/colors/accent1_2" csCatId="accent1" phldr="1"/>
      <dgm:spPr/>
      <dgm:t>
        <a:bodyPr/>
        <a:lstStyle/>
        <a:p>
          <a:endParaRPr lang="en-US"/>
        </a:p>
      </dgm:t>
    </dgm:pt>
    <dgm:pt modelId="{F67F751C-6A8E-4A08-A0F7-F2B85B8E1854}">
      <dgm:prSet/>
      <dgm:spPr/>
      <dgm:t>
        <a:bodyPr/>
        <a:lstStyle/>
        <a:p>
          <a:pPr rtl="0"/>
          <a:r>
            <a:rPr lang="en-US" b="1" dirty="0" smtClean="0"/>
            <a:t>Governmental Clinical Preventive Care</a:t>
          </a:r>
          <a:endParaRPr lang="en-US" b="1" dirty="0"/>
        </a:p>
      </dgm:t>
    </dgm:pt>
    <dgm:pt modelId="{4C17BE98-21B6-4FC1-A12F-6E178AB2EEE7}" type="parTrans" cxnId="{1A42DC80-C25D-4C41-8045-3105B43FFB8A}">
      <dgm:prSet/>
      <dgm:spPr/>
      <dgm:t>
        <a:bodyPr/>
        <a:lstStyle/>
        <a:p>
          <a:endParaRPr lang="en-US"/>
        </a:p>
      </dgm:t>
    </dgm:pt>
    <dgm:pt modelId="{C78E908F-D677-48DE-B46A-2544CB373C15}" type="sibTrans" cxnId="{1A42DC80-C25D-4C41-8045-3105B43FFB8A}">
      <dgm:prSet/>
      <dgm:spPr/>
      <dgm:t>
        <a:bodyPr/>
        <a:lstStyle/>
        <a:p>
          <a:endParaRPr lang="en-US"/>
        </a:p>
      </dgm:t>
    </dgm:pt>
    <dgm:pt modelId="{6F1DC9DF-F393-4D81-B342-A2C76436F59F}">
      <dgm:prSet/>
      <dgm:spPr/>
      <dgm:t>
        <a:bodyPr/>
        <a:lstStyle/>
        <a:p>
          <a:pPr rtl="0"/>
          <a:r>
            <a:rPr lang="en-US" b="1" dirty="0" smtClean="0"/>
            <a:t>Public and Private non-Governmental Primary Care Providers</a:t>
          </a:r>
          <a:endParaRPr lang="en-US" b="1" dirty="0"/>
        </a:p>
      </dgm:t>
    </dgm:pt>
    <dgm:pt modelId="{05EBCB65-0A39-482A-9A4A-1791E8580A4F}" type="parTrans" cxnId="{2A8A8072-444F-4E25-B1D1-23E05E8DDB7C}">
      <dgm:prSet/>
      <dgm:spPr/>
      <dgm:t>
        <a:bodyPr/>
        <a:lstStyle/>
        <a:p>
          <a:endParaRPr lang="en-US"/>
        </a:p>
      </dgm:t>
    </dgm:pt>
    <dgm:pt modelId="{D92CEE3C-8064-430B-8968-82ED1AC4B7C8}" type="sibTrans" cxnId="{2A8A8072-444F-4E25-B1D1-23E05E8DDB7C}">
      <dgm:prSet/>
      <dgm:spPr/>
      <dgm:t>
        <a:bodyPr/>
        <a:lstStyle/>
        <a:p>
          <a:endParaRPr lang="en-US"/>
        </a:p>
      </dgm:t>
    </dgm:pt>
    <dgm:pt modelId="{38A7B308-305A-45BA-9E69-375337CE8E62}">
      <dgm:prSet/>
      <dgm:spPr/>
      <dgm:t>
        <a:bodyPr/>
        <a:lstStyle/>
        <a:p>
          <a:pPr rtl="0"/>
          <a:r>
            <a:rPr lang="en-US" b="1" dirty="0" smtClean="0"/>
            <a:t>Hospitals</a:t>
          </a:r>
          <a:endParaRPr lang="en-US" b="1" dirty="0"/>
        </a:p>
      </dgm:t>
    </dgm:pt>
    <dgm:pt modelId="{BC88A85B-E35F-4913-B986-04EBE92E6E7B}" type="parTrans" cxnId="{0AE68EFE-6981-40B4-954A-4AC23B428C64}">
      <dgm:prSet/>
      <dgm:spPr/>
      <dgm:t>
        <a:bodyPr/>
        <a:lstStyle/>
        <a:p>
          <a:endParaRPr lang="en-US"/>
        </a:p>
      </dgm:t>
    </dgm:pt>
    <dgm:pt modelId="{CD8E3102-6073-413A-9745-A7B1BD1AC03A}" type="sibTrans" cxnId="{0AE68EFE-6981-40B4-954A-4AC23B428C64}">
      <dgm:prSet/>
      <dgm:spPr/>
      <dgm:t>
        <a:bodyPr/>
        <a:lstStyle/>
        <a:p>
          <a:endParaRPr lang="en-US"/>
        </a:p>
      </dgm:t>
    </dgm:pt>
    <dgm:pt modelId="{DE4AB88E-AE6C-4230-B4BE-5E817FB9E9B2}" type="pres">
      <dgm:prSet presAssocID="{F3ED6054-68BE-4417-A34A-424BF465A300}" presName="compositeShape" presStyleCnt="0">
        <dgm:presLayoutVars>
          <dgm:chMax val="7"/>
          <dgm:dir/>
          <dgm:resizeHandles val="exact"/>
        </dgm:presLayoutVars>
      </dgm:prSet>
      <dgm:spPr/>
      <dgm:t>
        <a:bodyPr/>
        <a:lstStyle/>
        <a:p>
          <a:endParaRPr lang="en-US"/>
        </a:p>
      </dgm:t>
    </dgm:pt>
    <dgm:pt modelId="{EA760936-CFCB-429B-BC1B-F0B0281AAB3A}" type="pres">
      <dgm:prSet presAssocID="{F67F751C-6A8E-4A08-A0F7-F2B85B8E1854}" presName="circ1" presStyleLbl="vennNode1" presStyleIdx="0" presStyleCnt="3"/>
      <dgm:spPr/>
      <dgm:t>
        <a:bodyPr/>
        <a:lstStyle/>
        <a:p>
          <a:endParaRPr lang="en-US"/>
        </a:p>
      </dgm:t>
    </dgm:pt>
    <dgm:pt modelId="{FF97EADA-8A03-4188-AC8F-84FBBECB84B2}" type="pres">
      <dgm:prSet presAssocID="{F67F751C-6A8E-4A08-A0F7-F2B85B8E1854}" presName="circ1Tx" presStyleLbl="revTx" presStyleIdx="0" presStyleCnt="0">
        <dgm:presLayoutVars>
          <dgm:chMax val="0"/>
          <dgm:chPref val="0"/>
          <dgm:bulletEnabled val="1"/>
        </dgm:presLayoutVars>
      </dgm:prSet>
      <dgm:spPr/>
      <dgm:t>
        <a:bodyPr/>
        <a:lstStyle/>
        <a:p>
          <a:endParaRPr lang="en-US"/>
        </a:p>
      </dgm:t>
    </dgm:pt>
    <dgm:pt modelId="{6EB59FC9-3D76-4C75-86FA-BEDD736F0C0D}" type="pres">
      <dgm:prSet presAssocID="{6F1DC9DF-F393-4D81-B342-A2C76436F59F}" presName="circ2" presStyleLbl="vennNode1" presStyleIdx="1" presStyleCnt="3"/>
      <dgm:spPr/>
      <dgm:t>
        <a:bodyPr/>
        <a:lstStyle/>
        <a:p>
          <a:endParaRPr lang="en-US"/>
        </a:p>
      </dgm:t>
    </dgm:pt>
    <dgm:pt modelId="{900261DA-C9A6-457F-9E22-888025A5F749}" type="pres">
      <dgm:prSet presAssocID="{6F1DC9DF-F393-4D81-B342-A2C76436F59F}" presName="circ2Tx" presStyleLbl="revTx" presStyleIdx="0" presStyleCnt="0">
        <dgm:presLayoutVars>
          <dgm:chMax val="0"/>
          <dgm:chPref val="0"/>
          <dgm:bulletEnabled val="1"/>
        </dgm:presLayoutVars>
      </dgm:prSet>
      <dgm:spPr/>
      <dgm:t>
        <a:bodyPr/>
        <a:lstStyle/>
        <a:p>
          <a:endParaRPr lang="en-US"/>
        </a:p>
      </dgm:t>
    </dgm:pt>
    <dgm:pt modelId="{1FAFF635-8B0B-47F9-B318-C6D9E62642F3}" type="pres">
      <dgm:prSet presAssocID="{38A7B308-305A-45BA-9E69-375337CE8E62}" presName="circ3" presStyleLbl="vennNode1" presStyleIdx="2" presStyleCnt="3" custScaleY="98877"/>
      <dgm:spPr/>
      <dgm:t>
        <a:bodyPr/>
        <a:lstStyle/>
        <a:p>
          <a:endParaRPr lang="en-US"/>
        </a:p>
      </dgm:t>
    </dgm:pt>
    <dgm:pt modelId="{3302BC22-A113-4AF4-BA89-09A01FBD31FC}" type="pres">
      <dgm:prSet presAssocID="{38A7B308-305A-45BA-9E69-375337CE8E62}" presName="circ3Tx" presStyleLbl="revTx" presStyleIdx="0" presStyleCnt="0">
        <dgm:presLayoutVars>
          <dgm:chMax val="0"/>
          <dgm:chPref val="0"/>
          <dgm:bulletEnabled val="1"/>
        </dgm:presLayoutVars>
      </dgm:prSet>
      <dgm:spPr/>
      <dgm:t>
        <a:bodyPr/>
        <a:lstStyle/>
        <a:p>
          <a:endParaRPr lang="en-US"/>
        </a:p>
      </dgm:t>
    </dgm:pt>
  </dgm:ptLst>
  <dgm:cxnLst>
    <dgm:cxn modelId="{429B71BD-CE6C-4CDE-9E28-18F98E4F1F3E}" type="presOf" srcId="{F67F751C-6A8E-4A08-A0F7-F2B85B8E1854}" destId="{EA760936-CFCB-429B-BC1B-F0B0281AAB3A}" srcOrd="0" destOrd="0" presId="urn:microsoft.com/office/officeart/2005/8/layout/venn1"/>
    <dgm:cxn modelId="{C0B53281-8AC0-4FAF-9A0B-57E03416A55E}" type="presOf" srcId="{F67F751C-6A8E-4A08-A0F7-F2B85B8E1854}" destId="{FF97EADA-8A03-4188-AC8F-84FBBECB84B2}" srcOrd="1" destOrd="0" presId="urn:microsoft.com/office/officeart/2005/8/layout/venn1"/>
    <dgm:cxn modelId="{567098FB-E919-4DAA-A408-C0C185DF6B13}" type="presOf" srcId="{6F1DC9DF-F393-4D81-B342-A2C76436F59F}" destId="{900261DA-C9A6-457F-9E22-888025A5F749}" srcOrd="1" destOrd="0" presId="urn:microsoft.com/office/officeart/2005/8/layout/venn1"/>
    <dgm:cxn modelId="{1A42DC80-C25D-4C41-8045-3105B43FFB8A}" srcId="{F3ED6054-68BE-4417-A34A-424BF465A300}" destId="{F67F751C-6A8E-4A08-A0F7-F2B85B8E1854}" srcOrd="0" destOrd="0" parTransId="{4C17BE98-21B6-4FC1-A12F-6E178AB2EEE7}" sibTransId="{C78E908F-D677-48DE-B46A-2544CB373C15}"/>
    <dgm:cxn modelId="{0AE68EFE-6981-40B4-954A-4AC23B428C64}" srcId="{F3ED6054-68BE-4417-A34A-424BF465A300}" destId="{38A7B308-305A-45BA-9E69-375337CE8E62}" srcOrd="2" destOrd="0" parTransId="{BC88A85B-E35F-4913-B986-04EBE92E6E7B}" sibTransId="{CD8E3102-6073-413A-9745-A7B1BD1AC03A}"/>
    <dgm:cxn modelId="{BA90A0DD-D9D1-41BD-9C45-06AA768C238F}" type="presOf" srcId="{38A7B308-305A-45BA-9E69-375337CE8E62}" destId="{3302BC22-A113-4AF4-BA89-09A01FBD31FC}" srcOrd="1" destOrd="0" presId="urn:microsoft.com/office/officeart/2005/8/layout/venn1"/>
    <dgm:cxn modelId="{ED312113-92F1-4B20-BB8E-0AB9DD834460}" type="presOf" srcId="{38A7B308-305A-45BA-9E69-375337CE8E62}" destId="{1FAFF635-8B0B-47F9-B318-C6D9E62642F3}" srcOrd="0" destOrd="0" presId="urn:microsoft.com/office/officeart/2005/8/layout/venn1"/>
    <dgm:cxn modelId="{520AE0B1-5282-434C-B691-FDBEE85CB4FB}" type="presOf" srcId="{6F1DC9DF-F393-4D81-B342-A2C76436F59F}" destId="{6EB59FC9-3D76-4C75-86FA-BEDD736F0C0D}" srcOrd="0" destOrd="0" presId="urn:microsoft.com/office/officeart/2005/8/layout/venn1"/>
    <dgm:cxn modelId="{2A8A8072-444F-4E25-B1D1-23E05E8DDB7C}" srcId="{F3ED6054-68BE-4417-A34A-424BF465A300}" destId="{6F1DC9DF-F393-4D81-B342-A2C76436F59F}" srcOrd="1" destOrd="0" parTransId="{05EBCB65-0A39-482A-9A4A-1791E8580A4F}" sibTransId="{D92CEE3C-8064-430B-8968-82ED1AC4B7C8}"/>
    <dgm:cxn modelId="{1A85D48E-C283-4F8B-9F3D-6C2452F4E5D3}" type="presOf" srcId="{F3ED6054-68BE-4417-A34A-424BF465A300}" destId="{DE4AB88E-AE6C-4230-B4BE-5E817FB9E9B2}" srcOrd="0" destOrd="0" presId="urn:microsoft.com/office/officeart/2005/8/layout/venn1"/>
    <dgm:cxn modelId="{F2E4D01C-1BCA-4774-BD06-531A7DCD79C2}" type="presParOf" srcId="{DE4AB88E-AE6C-4230-B4BE-5E817FB9E9B2}" destId="{EA760936-CFCB-429B-BC1B-F0B0281AAB3A}" srcOrd="0" destOrd="0" presId="urn:microsoft.com/office/officeart/2005/8/layout/venn1"/>
    <dgm:cxn modelId="{FE1C7DA2-A83E-402F-8DAA-10B29F115202}" type="presParOf" srcId="{DE4AB88E-AE6C-4230-B4BE-5E817FB9E9B2}" destId="{FF97EADA-8A03-4188-AC8F-84FBBECB84B2}" srcOrd="1" destOrd="0" presId="urn:microsoft.com/office/officeart/2005/8/layout/venn1"/>
    <dgm:cxn modelId="{B8F08842-2214-47F7-90C6-D7D0A2B83FA7}" type="presParOf" srcId="{DE4AB88E-AE6C-4230-B4BE-5E817FB9E9B2}" destId="{6EB59FC9-3D76-4C75-86FA-BEDD736F0C0D}" srcOrd="2" destOrd="0" presId="urn:microsoft.com/office/officeart/2005/8/layout/venn1"/>
    <dgm:cxn modelId="{AE94AF89-898A-488E-BC9D-EABFFD1245A8}" type="presParOf" srcId="{DE4AB88E-AE6C-4230-B4BE-5E817FB9E9B2}" destId="{900261DA-C9A6-457F-9E22-888025A5F749}" srcOrd="3" destOrd="0" presId="urn:microsoft.com/office/officeart/2005/8/layout/venn1"/>
    <dgm:cxn modelId="{C15C6CD3-9D14-4968-88F6-35206E3CED88}" type="presParOf" srcId="{DE4AB88E-AE6C-4230-B4BE-5E817FB9E9B2}" destId="{1FAFF635-8B0B-47F9-B318-C6D9E62642F3}" srcOrd="4" destOrd="0" presId="urn:microsoft.com/office/officeart/2005/8/layout/venn1"/>
    <dgm:cxn modelId="{817AC408-693E-4C5F-A7DD-0B7B06743BAE}" type="presParOf" srcId="{DE4AB88E-AE6C-4230-B4BE-5E817FB9E9B2}" destId="{3302BC22-A113-4AF4-BA89-09A01FBD31FC}" srcOrd="5" destOrd="0" presId="urn:microsoft.com/office/officeart/2005/8/layout/venn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720F1-77CF-4245-BFFB-660642FE483C}">
      <dsp:nvSpPr>
        <dsp:cNvPr id="0" name=""/>
        <dsp:cNvSpPr/>
      </dsp:nvSpPr>
      <dsp:spPr>
        <a:xfrm>
          <a:off x="1471996" y="0"/>
          <a:ext cx="2971347" cy="297130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r>
            <a:rPr lang="en-US" sz="1600" b="1" kern="1200" dirty="0" smtClean="0"/>
            <a:t>Community</a:t>
          </a:r>
          <a:endParaRPr lang="en-US" sz="1600" b="1" kern="1200" dirty="0"/>
        </a:p>
      </dsp:txBody>
      <dsp:txXfrm>
        <a:off x="1907140" y="435137"/>
        <a:ext cx="2101059" cy="2101030"/>
      </dsp:txXfrm>
    </dsp:sp>
    <dsp:sp modelId="{E4CFF36E-C2FD-494E-8600-BAABDE21FFA3}">
      <dsp:nvSpPr>
        <dsp:cNvPr id="0" name=""/>
        <dsp:cNvSpPr/>
      </dsp:nvSpPr>
      <dsp:spPr>
        <a:xfrm>
          <a:off x="2712916" y="1981695"/>
          <a:ext cx="2971347" cy="297130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r>
            <a:rPr lang="en-US" sz="1600" b="1" kern="1200" dirty="0" smtClean="0"/>
            <a:t>Public Health System</a:t>
          </a:r>
        </a:p>
      </dsp:txBody>
      <dsp:txXfrm>
        <a:off x="3148060" y="2416832"/>
        <a:ext cx="2101059" cy="2101030"/>
      </dsp:txXfrm>
    </dsp:sp>
    <dsp:sp modelId="{2AE9A7E2-78D8-49B6-A5DE-61DF24161D2E}">
      <dsp:nvSpPr>
        <dsp:cNvPr id="0" name=""/>
        <dsp:cNvSpPr/>
      </dsp:nvSpPr>
      <dsp:spPr>
        <a:xfrm>
          <a:off x="4089334" y="0"/>
          <a:ext cx="2971347" cy="297130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r>
            <a:rPr lang="en-US" sz="1600" b="1" kern="1200" dirty="0" smtClean="0"/>
            <a:t>Clinical</a:t>
          </a:r>
          <a:endParaRPr lang="en-US" sz="1600" b="1" kern="1200" dirty="0"/>
        </a:p>
      </dsp:txBody>
      <dsp:txXfrm>
        <a:off x="4524478" y="435137"/>
        <a:ext cx="2101059" cy="21010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2198E-FB42-4013-9F38-3AA6A63AF3DD}">
      <dsp:nvSpPr>
        <dsp:cNvPr id="0" name=""/>
        <dsp:cNvSpPr/>
      </dsp:nvSpPr>
      <dsp:spPr>
        <a:xfrm>
          <a:off x="3381114" y="-132719"/>
          <a:ext cx="2343326" cy="15416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1" kern="1200" dirty="0" smtClean="0"/>
            <a:t>Common Agenda</a:t>
          </a:r>
          <a:r>
            <a:rPr lang="en-US" sz="1100" kern="1200" dirty="0" smtClean="0"/>
            <a:t>: All participants </a:t>
          </a:r>
          <a:r>
            <a:rPr lang="en-US" sz="1100" b="1" kern="1200" dirty="0" smtClean="0"/>
            <a:t>share a vision for change </a:t>
          </a:r>
          <a:r>
            <a:rPr lang="en-US" sz="1100" kern="1200" dirty="0" smtClean="0"/>
            <a:t>that includes a common understanding of the problem and a joint approach to solving the problem through agreed-upon actions.</a:t>
          </a:r>
          <a:endParaRPr lang="en-US" sz="1100" kern="1200" dirty="0"/>
        </a:p>
      </dsp:txBody>
      <dsp:txXfrm>
        <a:off x="3456371" y="-57462"/>
        <a:ext cx="2192812" cy="1391142"/>
      </dsp:txXfrm>
    </dsp:sp>
    <dsp:sp modelId="{7B67A140-56EA-4B88-9160-1B4944927668}">
      <dsp:nvSpPr>
        <dsp:cNvPr id="0" name=""/>
        <dsp:cNvSpPr/>
      </dsp:nvSpPr>
      <dsp:spPr>
        <a:xfrm>
          <a:off x="2213237" y="638108"/>
          <a:ext cx="4679080" cy="4679080"/>
        </a:xfrm>
        <a:custGeom>
          <a:avLst/>
          <a:gdLst/>
          <a:ahLst/>
          <a:cxnLst/>
          <a:rect l="0" t="0" r="0" b="0"/>
          <a:pathLst>
            <a:path>
              <a:moveTo>
                <a:pt x="3516671" y="317706"/>
              </a:moveTo>
              <a:arcTo wR="2339540" hR="2339540" stAng="18012503" swAng="91333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7B1E9C-92CA-4370-96F0-D926C4B33A31}">
      <dsp:nvSpPr>
        <dsp:cNvPr id="0" name=""/>
        <dsp:cNvSpPr/>
      </dsp:nvSpPr>
      <dsp:spPr>
        <a:xfrm>
          <a:off x="5648244" y="1340332"/>
          <a:ext cx="2259137" cy="18287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1" kern="1200" dirty="0" smtClean="0"/>
            <a:t>Shared Measurement</a:t>
          </a:r>
          <a:r>
            <a:rPr lang="en-US" sz="1100" kern="1200" dirty="0" smtClean="0"/>
            <a:t>: All participating organizations </a:t>
          </a:r>
          <a:r>
            <a:rPr lang="en-US" sz="1100" b="1" kern="1200" dirty="0" smtClean="0"/>
            <a:t>agree on the ways success will be measured and reported</a:t>
          </a:r>
          <a:r>
            <a:rPr lang="en-US" sz="1100" kern="1200" dirty="0" smtClean="0"/>
            <a:t>, with a short list of common indicators identified and used for learning and improvement.</a:t>
          </a:r>
          <a:endParaRPr lang="en-US" sz="1100" kern="1200" dirty="0"/>
        </a:p>
      </dsp:txBody>
      <dsp:txXfrm>
        <a:off x="5737515" y="1429603"/>
        <a:ext cx="2080595" cy="1650175"/>
      </dsp:txXfrm>
    </dsp:sp>
    <dsp:sp modelId="{26E47A87-A49D-46F1-9B93-8D4594577164}">
      <dsp:nvSpPr>
        <dsp:cNvPr id="0" name=""/>
        <dsp:cNvSpPr/>
      </dsp:nvSpPr>
      <dsp:spPr>
        <a:xfrm>
          <a:off x="2213237" y="638108"/>
          <a:ext cx="4679080" cy="4679080"/>
        </a:xfrm>
        <a:custGeom>
          <a:avLst/>
          <a:gdLst/>
          <a:ahLst/>
          <a:cxnLst/>
          <a:rect l="0" t="0" r="0" b="0"/>
          <a:pathLst>
            <a:path>
              <a:moveTo>
                <a:pt x="4670401" y="2540866"/>
              </a:moveTo>
              <a:arcTo wR="2339540" hR="2339540" stAng="296197" swAng="144557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761E06E-CAB8-4B84-9150-FA2B701A63D0}">
      <dsp:nvSpPr>
        <dsp:cNvPr id="0" name=""/>
        <dsp:cNvSpPr/>
      </dsp:nvSpPr>
      <dsp:spPr>
        <a:xfrm>
          <a:off x="4882095" y="4121632"/>
          <a:ext cx="2091660" cy="14974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1" kern="1200" dirty="0" smtClean="0"/>
            <a:t>Mutually Reinforcing Activities</a:t>
          </a:r>
          <a:r>
            <a:rPr lang="en-US" sz="1100" kern="1200" dirty="0" smtClean="0"/>
            <a:t>: A diverse set of stakeholders, typically across sectors, coordinate a set of differentiated activities through a </a:t>
          </a:r>
          <a:r>
            <a:rPr lang="en-US" sz="1100" b="1" kern="1200" dirty="0" smtClean="0"/>
            <a:t>mutually reinforcing plan of action</a:t>
          </a:r>
          <a:r>
            <a:rPr lang="en-US" sz="1100" kern="1200" dirty="0" smtClean="0"/>
            <a:t>.</a:t>
          </a:r>
          <a:endParaRPr lang="en-US" sz="1100" kern="1200" dirty="0"/>
        </a:p>
      </dsp:txBody>
      <dsp:txXfrm>
        <a:off x="4955196" y="4194733"/>
        <a:ext cx="1945458" cy="1351285"/>
      </dsp:txXfrm>
    </dsp:sp>
    <dsp:sp modelId="{EF294862-7538-4DD8-81C0-AB2C8DC824B6}">
      <dsp:nvSpPr>
        <dsp:cNvPr id="0" name=""/>
        <dsp:cNvSpPr/>
      </dsp:nvSpPr>
      <dsp:spPr>
        <a:xfrm>
          <a:off x="2213237" y="638108"/>
          <a:ext cx="4679080" cy="4679080"/>
        </a:xfrm>
        <a:custGeom>
          <a:avLst/>
          <a:gdLst/>
          <a:ahLst/>
          <a:cxnLst/>
          <a:rect l="0" t="0" r="0" b="0"/>
          <a:pathLst>
            <a:path>
              <a:moveTo>
                <a:pt x="2663447" y="4656549"/>
              </a:moveTo>
              <a:arcTo wR="2339540" hR="2339540" stAng="4922513" swAng="78851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607378A-A5EC-45FF-BB8C-85370B162073}">
      <dsp:nvSpPr>
        <dsp:cNvPr id="0" name=""/>
        <dsp:cNvSpPr/>
      </dsp:nvSpPr>
      <dsp:spPr>
        <a:xfrm>
          <a:off x="2019302" y="4171951"/>
          <a:ext cx="2316656" cy="13968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1" kern="1200" dirty="0" smtClean="0"/>
            <a:t>Continuous Communication</a:t>
          </a:r>
          <a:r>
            <a:rPr lang="en-US" sz="1100" kern="1200" dirty="0" smtClean="0"/>
            <a:t>: All players engage in </a:t>
          </a:r>
          <a:r>
            <a:rPr lang="en-US" sz="1100" b="1" kern="1200" dirty="0" smtClean="0"/>
            <a:t>frequent and structured open communication </a:t>
          </a:r>
          <a:r>
            <a:rPr lang="en-US" sz="1100" kern="1200" dirty="0" smtClean="0"/>
            <a:t>to build trust, assure mutual objectives, and create common motivation.</a:t>
          </a:r>
          <a:endParaRPr lang="en-US" sz="1100" kern="1200" dirty="0"/>
        </a:p>
      </dsp:txBody>
      <dsp:txXfrm>
        <a:off x="2087491" y="4240140"/>
        <a:ext cx="2180278" cy="1260471"/>
      </dsp:txXfrm>
    </dsp:sp>
    <dsp:sp modelId="{FA6D57B0-DB4A-4630-92FF-8F09C61498EC}">
      <dsp:nvSpPr>
        <dsp:cNvPr id="0" name=""/>
        <dsp:cNvSpPr/>
      </dsp:nvSpPr>
      <dsp:spPr>
        <a:xfrm>
          <a:off x="2213237" y="638108"/>
          <a:ext cx="4679080" cy="4679080"/>
        </a:xfrm>
        <a:custGeom>
          <a:avLst/>
          <a:gdLst/>
          <a:ahLst/>
          <a:cxnLst/>
          <a:rect l="0" t="0" r="0" b="0"/>
          <a:pathLst>
            <a:path>
              <a:moveTo>
                <a:pt x="322637" y="3525100"/>
              </a:moveTo>
              <a:arcTo wR="2339540" hR="2339540" stAng="8973147" swAng="147416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BC6E27-7BA3-40BF-9941-826C1D717268}">
      <dsp:nvSpPr>
        <dsp:cNvPr id="0" name=""/>
        <dsp:cNvSpPr/>
      </dsp:nvSpPr>
      <dsp:spPr>
        <a:xfrm>
          <a:off x="1115787" y="1302235"/>
          <a:ext cx="2423911" cy="19049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1" kern="1200" dirty="0" smtClean="0"/>
            <a:t>Backbone Support</a:t>
          </a:r>
          <a:r>
            <a:rPr lang="en-US" sz="1100" kern="1200" dirty="0" smtClean="0"/>
            <a:t>: An </a:t>
          </a:r>
          <a:r>
            <a:rPr lang="en-US" sz="1100" b="1" kern="1200" dirty="0" smtClean="0"/>
            <a:t>independent, funded staff dedicated to the initiative </a:t>
          </a:r>
          <a:r>
            <a:rPr lang="en-US" sz="1100" kern="1200" dirty="0" smtClean="0"/>
            <a:t>provides ongoing support by guiding the initiative’s vision and strategy, supporting aligned activities, establishing shared measurement practices, building public will, advancing policy, and mobilizing resources.</a:t>
          </a:r>
          <a:endParaRPr lang="en-US" sz="1100" kern="1200" dirty="0"/>
        </a:p>
      </dsp:txBody>
      <dsp:txXfrm>
        <a:off x="1208777" y="1395225"/>
        <a:ext cx="2237931" cy="1718930"/>
      </dsp:txXfrm>
    </dsp:sp>
    <dsp:sp modelId="{4047D6F2-F5FA-4CD6-9398-8589F7E005B8}">
      <dsp:nvSpPr>
        <dsp:cNvPr id="0" name=""/>
        <dsp:cNvSpPr/>
      </dsp:nvSpPr>
      <dsp:spPr>
        <a:xfrm>
          <a:off x="2213237" y="638108"/>
          <a:ext cx="4679080" cy="4679080"/>
        </a:xfrm>
        <a:custGeom>
          <a:avLst/>
          <a:gdLst/>
          <a:ahLst/>
          <a:cxnLst/>
          <a:rect l="0" t="0" r="0" b="0"/>
          <a:pathLst>
            <a:path>
              <a:moveTo>
                <a:pt x="710766" y="660092"/>
              </a:moveTo>
              <a:arcTo wR="2339540" hR="2339540" stAng="13552653" swAng="83563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60936-CFCB-429B-BC1B-F0B0281AAB3A}">
      <dsp:nvSpPr>
        <dsp:cNvPr id="0" name=""/>
        <dsp:cNvSpPr/>
      </dsp:nvSpPr>
      <dsp:spPr>
        <a:xfrm>
          <a:off x="2506980" y="59054"/>
          <a:ext cx="2834640" cy="283464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dirty="0" smtClean="0"/>
            <a:t>Governmental Clinical Preventive Care</a:t>
          </a:r>
          <a:endParaRPr lang="en-US" sz="2000" b="1" kern="1200" dirty="0"/>
        </a:p>
      </dsp:txBody>
      <dsp:txXfrm>
        <a:off x="2884932" y="555116"/>
        <a:ext cx="2078736" cy="1275588"/>
      </dsp:txXfrm>
    </dsp:sp>
    <dsp:sp modelId="{6EB59FC9-3D76-4C75-86FA-BEDD736F0C0D}">
      <dsp:nvSpPr>
        <dsp:cNvPr id="0" name=""/>
        <dsp:cNvSpPr/>
      </dsp:nvSpPr>
      <dsp:spPr>
        <a:xfrm>
          <a:off x="3529812" y="1830705"/>
          <a:ext cx="2834640" cy="283464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dirty="0" smtClean="0"/>
            <a:t>Public and Private non-Governmental Primary Care Providers</a:t>
          </a:r>
          <a:endParaRPr lang="en-US" sz="2000" b="1" kern="1200" dirty="0"/>
        </a:p>
      </dsp:txBody>
      <dsp:txXfrm>
        <a:off x="4396740" y="2562986"/>
        <a:ext cx="1700784" cy="1559052"/>
      </dsp:txXfrm>
    </dsp:sp>
    <dsp:sp modelId="{1FAFF635-8B0B-47F9-B318-C6D9E62642F3}">
      <dsp:nvSpPr>
        <dsp:cNvPr id="0" name=""/>
        <dsp:cNvSpPr/>
      </dsp:nvSpPr>
      <dsp:spPr>
        <a:xfrm>
          <a:off x="1484147" y="1846621"/>
          <a:ext cx="2834640" cy="2802806"/>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dirty="0" smtClean="0"/>
            <a:t>Hospitals</a:t>
          </a:r>
          <a:endParaRPr lang="en-US" sz="2000" b="1" kern="1200" dirty="0"/>
        </a:p>
      </dsp:txBody>
      <dsp:txXfrm>
        <a:off x="1751076" y="2570679"/>
        <a:ext cx="1700784" cy="1541543"/>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3867"/>
          </a:xfrm>
          <a:prstGeom prst="rect">
            <a:avLst/>
          </a:prstGeom>
        </p:spPr>
        <p:txBody>
          <a:bodyPr vert="horz" lIns="91147" tIns="45574" rIns="91147" bIns="45574" rtlCol="0"/>
          <a:lstStyle>
            <a:lvl1pPr algn="l">
              <a:defRPr sz="1200"/>
            </a:lvl1pPr>
          </a:lstStyle>
          <a:p>
            <a:endParaRPr lang="en-US"/>
          </a:p>
        </p:txBody>
      </p:sp>
      <p:sp>
        <p:nvSpPr>
          <p:cNvPr id="3" name="Date Placeholder 2"/>
          <p:cNvSpPr>
            <a:spLocks noGrp="1"/>
          </p:cNvSpPr>
          <p:nvPr>
            <p:ph type="dt" idx="1"/>
          </p:nvPr>
        </p:nvSpPr>
        <p:spPr>
          <a:xfrm>
            <a:off x="3955953" y="0"/>
            <a:ext cx="3027466" cy="463867"/>
          </a:xfrm>
          <a:prstGeom prst="rect">
            <a:avLst/>
          </a:prstGeom>
        </p:spPr>
        <p:txBody>
          <a:bodyPr vert="horz" lIns="91147" tIns="45574" rIns="91147" bIns="45574" rtlCol="0"/>
          <a:lstStyle>
            <a:lvl1pPr algn="r">
              <a:defRPr sz="1200"/>
            </a:lvl1pPr>
          </a:lstStyle>
          <a:p>
            <a:fld id="{B2A9FCF4-D964-404C-A808-FA554D0A07A1}" type="datetimeFigureOut">
              <a:rPr lang="en-US" smtClean="0"/>
              <a:t>10/8/2015</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1147" tIns="45574" rIns="91147" bIns="45574" rtlCol="0" anchor="ctr"/>
          <a:lstStyle/>
          <a:p>
            <a:endParaRPr lang="en-US"/>
          </a:p>
        </p:txBody>
      </p:sp>
      <p:sp>
        <p:nvSpPr>
          <p:cNvPr id="5" name="Notes Placeholder 4"/>
          <p:cNvSpPr>
            <a:spLocks noGrp="1"/>
          </p:cNvSpPr>
          <p:nvPr>
            <p:ph type="body" sz="quarter" idx="3"/>
          </p:nvPr>
        </p:nvSpPr>
        <p:spPr>
          <a:xfrm>
            <a:off x="699133" y="4404359"/>
            <a:ext cx="5586735" cy="4171634"/>
          </a:xfrm>
          <a:prstGeom prst="rect">
            <a:avLst/>
          </a:prstGeom>
        </p:spPr>
        <p:txBody>
          <a:bodyPr vert="horz" lIns="91147" tIns="45574" rIns="91147" bIns="4557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05550"/>
            <a:ext cx="3027466" cy="463867"/>
          </a:xfrm>
          <a:prstGeom prst="rect">
            <a:avLst/>
          </a:prstGeom>
        </p:spPr>
        <p:txBody>
          <a:bodyPr vert="horz" lIns="91147" tIns="45574" rIns="91147" bIns="45574" rtlCol="0" anchor="b"/>
          <a:lstStyle>
            <a:lvl1pPr algn="l">
              <a:defRPr sz="1200"/>
            </a:lvl1pPr>
          </a:lstStyle>
          <a:p>
            <a:endParaRPr lang="en-US"/>
          </a:p>
        </p:txBody>
      </p:sp>
      <p:sp>
        <p:nvSpPr>
          <p:cNvPr id="7" name="Slide Number Placeholder 6"/>
          <p:cNvSpPr>
            <a:spLocks noGrp="1"/>
          </p:cNvSpPr>
          <p:nvPr>
            <p:ph type="sldNum" sz="quarter" idx="5"/>
          </p:nvPr>
        </p:nvSpPr>
        <p:spPr>
          <a:xfrm>
            <a:off x="3955953" y="8805550"/>
            <a:ext cx="3027466" cy="463867"/>
          </a:xfrm>
          <a:prstGeom prst="rect">
            <a:avLst/>
          </a:prstGeom>
        </p:spPr>
        <p:txBody>
          <a:bodyPr vert="horz" lIns="91147" tIns="45574" rIns="91147" bIns="45574" rtlCol="0" anchor="b"/>
          <a:lstStyle>
            <a:lvl1pPr algn="r">
              <a:defRPr sz="1200"/>
            </a:lvl1pPr>
          </a:lstStyle>
          <a:p>
            <a:fld id="{D1BEBBC0-E631-4C01-8BC8-F41D37522970}" type="slidenum">
              <a:rPr lang="en-US" smtClean="0"/>
              <a:t>‹#›</a:t>
            </a:fld>
            <a:endParaRPr lang="en-US"/>
          </a:p>
        </p:txBody>
      </p:sp>
    </p:spTree>
    <p:extLst>
      <p:ext uri="{BB962C8B-B14F-4D97-AF65-F5344CB8AC3E}">
        <p14:creationId xmlns:p14="http://schemas.microsoft.com/office/powerpoint/2010/main" val="3471989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to really improve population health, we need our partners.  Public health rarely does anything alone.  </a:t>
            </a:r>
          </a:p>
          <a:p>
            <a:endParaRPr lang="en-US" baseline="0" dirty="0" smtClean="0"/>
          </a:p>
          <a:p>
            <a:r>
              <a:rPr lang="en-US" baseline="0" dirty="0" smtClean="0"/>
              <a:t>For the especially difficult to move population health challenges, like tobacco and weight status, </a:t>
            </a:r>
            <a:r>
              <a:rPr lang="en-US" dirty="0" smtClean="0"/>
              <a:t>we need</a:t>
            </a:r>
            <a:r>
              <a:rPr lang="en-US" baseline="0" dirty="0" smtClean="0"/>
              <a:t> a collective impact approach– it requires bringing together the community (worksites, the faith community, universities and others), clinical providers, and the public health system.  And, to be successful, we have to promote partnerships, good communication and have shared goals across these groups.   </a:t>
            </a:r>
            <a:endParaRPr lang="en-US" dirty="0"/>
          </a:p>
        </p:txBody>
      </p:sp>
      <p:sp>
        <p:nvSpPr>
          <p:cNvPr id="4" name="Slide Number Placeholder 3"/>
          <p:cNvSpPr>
            <a:spLocks noGrp="1"/>
          </p:cNvSpPr>
          <p:nvPr>
            <p:ph type="sldNum" sz="quarter" idx="10"/>
          </p:nvPr>
        </p:nvSpPr>
        <p:spPr/>
        <p:txBody>
          <a:bodyPr/>
          <a:lstStyle/>
          <a:p>
            <a:fld id="{6F781C87-3150-4038-93DE-5E6AEDC46D5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12006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approach is known as the collective</a:t>
            </a:r>
            <a:r>
              <a:rPr lang="en-US" baseline="0" dirty="0" smtClean="0"/>
              <a:t> impact approach.  It’s a model and a brand name, but it has 5 basic parts, and if you look around, you’ll notice that most of the successful projects in public health have each one of these parts.  </a:t>
            </a:r>
            <a:endParaRPr lang="en-US" dirty="0"/>
          </a:p>
        </p:txBody>
      </p:sp>
      <p:sp>
        <p:nvSpPr>
          <p:cNvPr id="4" name="Slide Number Placeholder 3"/>
          <p:cNvSpPr>
            <a:spLocks noGrp="1"/>
          </p:cNvSpPr>
          <p:nvPr>
            <p:ph type="sldNum" sz="quarter" idx="10"/>
          </p:nvPr>
        </p:nvSpPr>
        <p:spPr/>
        <p:txBody>
          <a:bodyPr/>
          <a:lstStyle/>
          <a:p>
            <a:fld id="{6C574290-7112-4813-B4FD-77E82168F945}" type="slidenum">
              <a:rPr lang="en-US" smtClean="0"/>
              <a:t>15</a:t>
            </a:fld>
            <a:endParaRPr lang="en-US"/>
          </a:p>
        </p:txBody>
      </p:sp>
    </p:spTree>
    <p:extLst>
      <p:ext uri="{BB962C8B-B14F-4D97-AF65-F5344CB8AC3E}">
        <p14:creationId xmlns:p14="http://schemas.microsoft.com/office/powerpoint/2010/main" val="3311526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3" cstate="print"/>
          <a:srcRect/>
          <a:stretch>
            <a:fillRect/>
          </a:stretch>
        </p:blipFill>
        <p:spPr bwMode="auto">
          <a:xfrm>
            <a:off x="0" y="-114300"/>
            <a:ext cx="9144000" cy="7105650"/>
          </a:xfrm>
          <a:prstGeom prst="rect">
            <a:avLst/>
          </a:prstGeom>
          <a:noFill/>
          <a:ln w="9525">
            <a:noFill/>
            <a:miter lim="800000"/>
            <a:headEnd/>
            <a:tailEnd/>
          </a:ln>
        </p:spPr>
      </p:pic>
      <p:sp>
        <p:nvSpPr>
          <p:cNvPr id="2" name="Title 1"/>
          <p:cNvSpPr>
            <a:spLocks noGrp="1"/>
          </p:cNvSpPr>
          <p:nvPr>
            <p:ph type="ctrTitle"/>
          </p:nvPr>
        </p:nvSpPr>
        <p:spPr>
          <a:xfrm>
            <a:off x="0" y="1517903"/>
            <a:ext cx="9144000" cy="1901952"/>
          </a:xfrm>
        </p:spPr>
        <p:txBody>
          <a:bodyPr>
            <a:normAutofit/>
          </a:bodyPr>
          <a:lstStyle>
            <a:lvl1pPr>
              <a:defRPr sz="2800" b="1">
                <a:solidFill>
                  <a:schemeClr val="tx1">
                    <a:lumMod val="65000"/>
                    <a:lumOff val="35000"/>
                  </a:schemeClr>
                </a:solidFill>
                <a:latin typeface="+mj-lt"/>
              </a:defRPr>
            </a:lvl1pPr>
          </a:lstStyle>
          <a:p>
            <a:r>
              <a:rPr lang="en-US" dirty="0" smtClean="0"/>
              <a:t>Click to edit Master title style</a:t>
            </a:r>
            <a:endParaRPr lang="en-US" dirty="0"/>
          </a:p>
        </p:txBody>
      </p:sp>
      <p:sp>
        <p:nvSpPr>
          <p:cNvPr id="8" name="Rectangle 90"/>
          <p:cNvSpPr>
            <a:spLocks noChangeArrowheads="1"/>
          </p:cNvSpPr>
          <p:nvPr userDrawn="1"/>
        </p:nvSpPr>
        <p:spPr bwMode="auto">
          <a:xfrm>
            <a:off x="2782888" y="3675063"/>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Presentation to: </a:t>
            </a:r>
          </a:p>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Presented by:</a:t>
            </a:r>
          </a:p>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Date:</a:t>
            </a:r>
          </a:p>
          <a:p>
            <a:pPr>
              <a:lnSpc>
                <a:spcPct val="80000"/>
              </a:lnSpc>
              <a:spcBef>
                <a:spcPct val="20000"/>
              </a:spcBef>
              <a:defRPr/>
            </a:pPr>
            <a:endParaRPr lang="en-US" dirty="0">
              <a:solidFill>
                <a:srgbClr val="006699"/>
              </a:solidFill>
              <a:latin typeface="Arial Narrow"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10/8/2015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10/8/2015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C9C0CB0-DE8F-4CA0-8B47-9B44142AF9FD}" type="datetimeFigureOut">
              <a:rPr lang="en-US" smtClean="0">
                <a:solidFill>
                  <a:prstClr val="black">
                    <a:tint val="75000"/>
                  </a:prstClr>
                </a:solidFill>
              </a:rPr>
              <a:pPr/>
              <a:t>10/8/2015</a:t>
            </a:fld>
            <a:endParaRPr lang="en-US">
              <a:solidFill>
                <a:prstClr val="black">
                  <a:tint val="75000"/>
                </a:prstClr>
              </a:solidFill>
            </a:endParaRPr>
          </a:p>
        </p:txBody>
      </p:sp>
      <p:sp>
        <p:nvSpPr>
          <p:cNvPr id="9" name="Slide Number Placeholder 8"/>
          <p:cNvSpPr>
            <a:spLocks noGrp="1"/>
          </p:cNvSpPr>
          <p:nvPr>
            <p:ph type="sldNum" sz="quarter" idx="15"/>
          </p:nvPr>
        </p:nvSpPr>
        <p:spPr/>
        <p:txBody>
          <a:bodyPr rtlCol="0"/>
          <a:lstStyle/>
          <a:p>
            <a:fld id="{0D44A103-3B34-48F0-AD31-623CAEEFBB13}"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9"/>
          <p:cNvSpPr>
            <a:spLocks noGrp="1"/>
          </p:cNvSpPr>
          <p:nvPr>
            <p:ph type="ftr" sz="quarter" idx="16"/>
          </p:nvPr>
        </p:nvSpPr>
        <p:spPr/>
        <p:txBody>
          <a:bodyPr rtlCol="0"/>
          <a:lstStyle/>
          <a:p>
            <a:endParaRPr lang="en-US">
              <a:solidFill>
                <a:prstClr val="black">
                  <a:tint val="75000"/>
                </a:prstClr>
              </a:solidFill>
            </a:endParaRPr>
          </a:p>
        </p:txBody>
      </p:sp>
    </p:spTree>
    <p:extLst>
      <p:ext uri="{BB962C8B-B14F-4D97-AF65-F5344CB8AC3E}">
        <p14:creationId xmlns:p14="http://schemas.microsoft.com/office/powerpoint/2010/main" val="3098743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10/8/2015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10/8/2015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10/8/2015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extLst>
      <p:ext uri="{BB962C8B-B14F-4D97-AF65-F5344CB8AC3E}">
        <p14:creationId xmlns:p14="http://schemas.microsoft.com/office/powerpoint/2010/main" val="302674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10/8/2015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10/8/2015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10/8/2015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10/8/2015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10/8/2015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10/8/2015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4"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24" r:id="rId4"/>
    <p:sldLayoutId id="2147483817" r:id="rId5"/>
    <p:sldLayoutId id="2147483818" r:id="rId6"/>
    <p:sldLayoutId id="2147483819" r:id="rId7"/>
    <p:sldLayoutId id="2147483820" r:id="rId8"/>
    <p:sldLayoutId id="2147483821" r:id="rId9"/>
    <p:sldLayoutId id="2147483822" r:id="rId10"/>
    <p:sldLayoutId id="2147483823" r:id="rId11"/>
    <p:sldLayoutId id="2147483825" r:id="rId12"/>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hyperlink" Target="http://coalitionswork.com/" TargetMode="External"/><Relationship Id="rId2" Type="http://schemas.openxmlformats.org/officeDocument/2006/relationships/hyperlink" Target="http://www.sparkpeople.com/resource/SMARTgoalsWS-NN.pdf" TargetMode="External"/><Relationship Id="rId1" Type="http://schemas.openxmlformats.org/officeDocument/2006/relationships/slideLayout" Target="../slideLayouts/slideLayout3.xml"/><Relationship Id="rId6" Type="http://schemas.openxmlformats.org/officeDocument/2006/relationships/hyperlink" Target="http://www.cdc.gov/phpr/partnerships/documents/a_structured_approach_to_effective_partnering.pdf" TargetMode="External"/><Relationship Id="rId5" Type="http://schemas.openxmlformats.org/officeDocument/2006/relationships/hyperlink" Target="http://coalitionswork.com/resources/publications/" TargetMode="External"/><Relationship Id="rId4" Type="http://schemas.openxmlformats.org/officeDocument/2006/relationships/hyperlink" Target="http://coalitionswork.com/resources/tool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Melissa.brantley@dph.ga.gov" TargetMode="External"/><Relationship Id="rId2" Type="http://schemas.openxmlformats.org/officeDocument/2006/relationships/hyperlink" Target="mailto:Daniel.thompson@dph.ga.gov"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516063"/>
            <a:ext cx="9191625" cy="1905000"/>
          </a:xfrm>
          <a:prstGeom prst="rect">
            <a:avLst/>
          </a:prstGeom>
          <a:noFill/>
          <a:ln w="38100">
            <a:noFill/>
            <a:miter lim="800000"/>
            <a:headEnd/>
            <a:tailEnd/>
          </a:ln>
        </p:spPr>
        <p:txBody>
          <a:bodyPr anchor="ctr"/>
          <a:lstStyle/>
          <a:p>
            <a:pPr algn="ctr">
              <a:spcAft>
                <a:spcPct val="25000"/>
              </a:spcAft>
              <a:defRPr/>
            </a:pPr>
            <a:endParaRPr lang="en-US" sz="2800" b="1" dirty="0">
              <a:solidFill>
                <a:schemeClr val="tx1">
                  <a:lumMod val="65000"/>
                  <a:lumOff val="35000"/>
                </a:schemeClr>
              </a:solidFill>
              <a:latin typeface="Segoe UI" pitchFamily="34" charset="0"/>
              <a:cs typeface="Segoe UI" pitchFamily="34" charset="0"/>
            </a:endParaRPr>
          </a:p>
        </p:txBody>
      </p:sp>
      <p:sp>
        <p:nvSpPr>
          <p:cNvPr id="12" name="Title 11"/>
          <p:cNvSpPr>
            <a:spLocks noGrp="1"/>
          </p:cNvSpPr>
          <p:nvPr>
            <p:ph type="ctrTitle"/>
          </p:nvPr>
        </p:nvSpPr>
        <p:spPr/>
        <p:txBody>
          <a:bodyPr/>
          <a:lstStyle/>
          <a:p>
            <a:r>
              <a:rPr lang="en-US" dirty="0" smtClean="0"/>
              <a:t>Developing Shared Goals in Public </a:t>
            </a:r>
            <a:r>
              <a:rPr lang="en-US" dirty="0" smtClean="0"/>
              <a:t>Health, Coalition Building, and District Partnership Success </a:t>
            </a:r>
            <a:endParaRPr lang="en-US" dirty="0"/>
          </a:p>
        </p:txBody>
      </p:sp>
      <p:sp>
        <p:nvSpPr>
          <p:cNvPr id="9" name="Text Placeholder 5"/>
          <p:cNvSpPr>
            <a:spLocks noGrp="1"/>
          </p:cNvSpPr>
          <p:nvPr>
            <p:ph type="body" sz="quarter" idx="4294967295"/>
          </p:nvPr>
        </p:nvSpPr>
        <p:spPr>
          <a:xfrm>
            <a:off x="4724400" y="3611880"/>
            <a:ext cx="4191000" cy="381000"/>
          </a:xfrm>
        </p:spPr>
        <p:txBody>
          <a:bodyPr>
            <a:no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solidFill>
                  <a:srgbClr val="595959"/>
                </a:solidFill>
              </a:rPr>
              <a:t>Chronic Disease University</a:t>
            </a:r>
            <a:endParaRPr lang="en-US" dirty="0">
              <a:solidFill>
                <a:srgbClr val="595959"/>
              </a:solidFill>
            </a:endParaRPr>
          </a:p>
        </p:txBody>
      </p:sp>
      <p:sp>
        <p:nvSpPr>
          <p:cNvPr id="10" name="Text Placeholder 5"/>
          <p:cNvSpPr>
            <a:spLocks noGrp="1"/>
          </p:cNvSpPr>
          <p:nvPr>
            <p:ph type="body" sz="quarter" idx="4294967295"/>
          </p:nvPr>
        </p:nvSpPr>
        <p:spPr>
          <a:xfrm>
            <a:off x="4724400" y="4009644"/>
            <a:ext cx="4191000" cy="600456"/>
          </a:xfrm>
        </p:spPr>
        <p:txBody>
          <a:bodyPr>
            <a:normAutofit fontScale="92500" lnSpcReduction="20000"/>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solidFill>
                  <a:srgbClr val="595959"/>
                </a:solidFill>
              </a:rPr>
              <a:t>Daniel Thompson, </a:t>
            </a:r>
            <a:r>
              <a:rPr lang="en-US" dirty="0" smtClean="0">
                <a:solidFill>
                  <a:srgbClr val="595959"/>
                </a:solidFill>
              </a:rPr>
              <a:t>MPH, and Melissa Brantley, MPH</a:t>
            </a:r>
          </a:p>
          <a:p>
            <a:pPr lvl="0"/>
            <a:endParaRPr lang="en-US" dirty="0">
              <a:solidFill>
                <a:srgbClr val="595959"/>
              </a:solidFill>
            </a:endParaRPr>
          </a:p>
        </p:txBody>
      </p:sp>
      <p:sp>
        <p:nvSpPr>
          <p:cNvPr id="11" name="Text Placeholder 5"/>
          <p:cNvSpPr>
            <a:spLocks noGrp="1"/>
          </p:cNvSpPr>
          <p:nvPr>
            <p:ph type="body" sz="quarter" idx="4294967295"/>
          </p:nvPr>
        </p:nvSpPr>
        <p:spPr>
          <a:xfrm>
            <a:off x="4724400" y="4457700"/>
            <a:ext cx="4191000" cy="381000"/>
          </a:xfrm>
        </p:spPr>
        <p:txBody>
          <a:bodyPr>
            <a:no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solidFill>
                  <a:srgbClr val="595959"/>
                </a:solidFill>
              </a:rPr>
              <a:t>October 8, </a:t>
            </a:r>
            <a:r>
              <a:rPr lang="en-US" dirty="0" smtClean="0">
                <a:solidFill>
                  <a:srgbClr val="595959"/>
                </a:solidFill>
              </a:rPr>
              <a:t>2015</a:t>
            </a:r>
            <a:endParaRPr lang="en-US" dirty="0">
              <a:solidFill>
                <a:srgbClr val="59595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a:t>
            </a:r>
            <a:endParaRPr lang="en-US" dirty="0"/>
          </a:p>
        </p:txBody>
      </p:sp>
      <p:sp>
        <p:nvSpPr>
          <p:cNvPr id="3" name="Content Placeholder 2"/>
          <p:cNvSpPr>
            <a:spLocks noGrp="1"/>
          </p:cNvSpPr>
          <p:nvPr>
            <p:ph sz="half" idx="1"/>
          </p:nvPr>
        </p:nvSpPr>
        <p:spPr/>
        <p:txBody>
          <a:bodyPr/>
          <a:lstStyle/>
          <a:p>
            <a:r>
              <a:rPr lang="en-US" dirty="0" smtClean="0"/>
              <a:t>Does this goal align with broader scope of work?</a:t>
            </a:r>
          </a:p>
          <a:p>
            <a:r>
              <a:rPr lang="en-US" dirty="0"/>
              <a:t>Does this seem worthwhile?</a:t>
            </a:r>
          </a:p>
          <a:p>
            <a:r>
              <a:rPr lang="en-US" dirty="0"/>
              <a:t>Is this the right time?</a:t>
            </a:r>
          </a:p>
          <a:p>
            <a:r>
              <a:rPr lang="en-US" dirty="0"/>
              <a:t>Does this match our other efforts/needs?</a:t>
            </a:r>
          </a:p>
          <a:p>
            <a:r>
              <a:rPr lang="en-US" dirty="0"/>
              <a:t>Are you the right </a:t>
            </a:r>
            <a:r>
              <a:rPr lang="en-US" dirty="0" smtClean="0"/>
              <a:t>person/ people?</a:t>
            </a:r>
            <a:endParaRPr lang="en-US" dirty="0"/>
          </a:p>
          <a:p>
            <a:r>
              <a:rPr lang="en-US" dirty="0"/>
              <a:t>Is it applicable in the current socio-economic environment?</a:t>
            </a:r>
          </a:p>
        </p:txBody>
      </p:sp>
    </p:spTree>
    <p:extLst>
      <p:ext uri="{BB962C8B-B14F-4D97-AF65-F5344CB8AC3E}">
        <p14:creationId xmlns:p14="http://schemas.microsoft.com/office/powerpoint/2010/main" val="553606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TIME-BOUND</a:t>
            </a:r>
            <a:endParaRPr lang="en-US" dirty="0"/>
          </a:p>
        </p:txBody>
      </p:sp>
      <p:sp>
        <p:nvSpPr>
          <p:cNvPr id="3" name="Content Placeholder 2"/>
          <p:cNvSpPr>
            <a:spLocks noGrp="1"/>
          </p:cNvSpPr>
          <p:nvPr>
            <p:ph sz="half" idx="1"/>
          </p:nvPr>
        </p:nvSpPr>
        <p:spPr/>
        <p:txBody>
          <a:bodyPr/>
          <a:lstStyle/>
          <a:p>
            <a:r>
              <a:rPr lang="en-US" dirty="0" smtClean="0"/>
              <a:t>Initial goal was to reduce mortality rate by 25% over 5 years.</a:t>
            </a:r>
          </a:p>
          <a:p>
            <a:r>
              <a:rPr lang="en-US" dirty="0" smtClean="0"/>
              <a:t>When</a:t>
            </a:r>
            <a:r>
              <a:rPr lang="en-US" dirty="0"/>
              <a:t>?</a:t>
            </a:r>
          </a:p>
          <a:p>
            <a:r>
              <a:rPr lang="en-US" dirty="0"/>
              <a:t>What can I do six months from now?</a:t>
            </a:r>
          </a:p>
          <a:p>
            <a:r>
              <a:rPr lang="en-US" dirty="0"/>
              <a:t>What can I do six weeks from now?</a:t>
            </a:r>
          </a:p>
          <a:p>
            <a:r>
              <a:rPr lang="en-US" dirty="0"/>
              <a:t>What can I do </a:t>
            </a:r>
            <a:r>
              <a:rPr lang="en-US" dirty="0" smtClean="0"/>
              <a:t>today?</a:t>
            </a:r>
            <a:endParaRPr lang="en-US" dirty="0"/>
          </a:p>
          <a:p>
            <a:endParaRPr lang="en-US" dirty="0"/>
          </a:p>
        </p:txBody>
      </p:sp>
    </p:spTree>
    <p:extLst>
      <p:ext uri="{BB962C8B-B14F-4D97-AF65-F5344CB8AC3E}">
        <p14:creationId xmlns:p14="http://schemas.microsoft.com/office/powerpoint/2010/main" val="253557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Developing Shared Goals</a:t>
            </a:r>
            <a:endParaRPr lang="en-US" dirty="0"/>
          </a:p>
        </p:txBody>
      </p:sp>
      <p:sp>
        <p:nvSpPr>
          <p:cNvPr id="3" name="Content Placeholder 2"/>
          <p:cNvSpPr>
            <a:spLocks noGrp="1"/>
          </p:cNvSpPr>
          <p:nvPr>
            <p:ph sz="half" idx="1"/>
          </p:nvPr>
        </p:nvSpPr>
        <p:spPr/>
        <p:txBody>
          <a:bodyPr/>
          <a:lstStyle/>
          <a:p>
            <a:r>
              <a:rPr lang="en-US" dirty="0" smtClean="0"/>
              <a:t>You have identified the SMART criteria to achieve the goal of reducing cardiovascular mortality rates</a:t>
            </a:r>
          </a:p>
          <a:p>
            <a:r>
              <a:rPr lang="en-US" dirty="0" smtClean="0"/>
              <a:t>Now it’s time for….</a:t>
            </a:r>
            <a:endParaRPr lang="en-US" dirty="0"/>
          </a:p>
        </p:txBody>
      </p:sp>
    </p:spTree>
    <p:extLst>
      <p:ext uri="{BB962C8B-B14F-4D97-AF65-F5344CB8AC3E}">
        <p14:creationId xmlns:p14="http://schemas.microsoft.com/office/powerpoint/2010/main" val="2235791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pacetimestudios.com/attachment.php?attachmentid=60372&amp;d=1391102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7010400" cy="42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665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12" y="38100"/>
            <a:ext cx="8839200" cy="990600"/>
          </a:xfrm>
        </p:spPr>
        <p:txBody>
          <a:bodyPr>
            <a:noAutofit/>
          </a:bodyPr>
          <a:lstStyle/>
          <a:p>
            <a:r>
              <a:rPr lang="en-US" sz="3300" b="1" dirty="0" smtClean="0"/>
              <a:t>We need at least 3 sets of partners…</a:t>
            </a:r>
            <a:endParaRPr lang="en-US" sz="3300" b="1" dirty="0"/>
          </a:p>
        </p:txBody>
      </p:sp>
      <p:pic>
        <p:nvPicPr>
          <p:cNvPr id="4" name="Content Placeholder 3"/>
          <p:cNvPicPr>
            <a:picLocks noGrp="1" noChangeAspect="1"/>
          </p:cNvPicPr>
          <p:nvPr>
            <p:ph sz="quarter" idx="1"/>
          </p:nvPr>
        </p:nvPicPr>
        <p:blipFill>
          <a:blip r:embed="rId3"/>
          <a:stretch>
            <a:fillRect/>
          </a:stretch>
        </p:blipFill>
        <p:spPr>
          <a:xfrm>
            <a:off x="4543425" y="2114550"/>
            <a:ext cx="1451721" cy="1457528"/>
          </a:xfrm>
          <a:prstGeom prst="rect">
            <a:avLst/>
          </a:prstGeom>
          <a:solidFill>
            <a:schemeClr val="accent1"/>
          </a:solidFill>
        </p:spPr>
      </p:pic>
      <p:pic>
        <p:nvPicPr>
          <p:cNvPr id="5" name="Content Placeholder 3"/>
          <p:cNvPicPr>
            <a:picLocks noChangeAspect="1"/>
          </p:cNvPicPr>
          <p:nvPr/>
        </p:nvPicPr>
        <p:blipFill>
          <a:blip r:embed="rId3"/>
          <a:stretch>
            <a:fillRect/>
          </a:stretch>
        </p:blipFill>
        <p:spPr>
          <a:xfrm flipH="1">
            <a:off x="2676525" y="2379465"/>
            <a:ext cx="942975" cy="946747"/>
          </a:xfrm>
          <a:prstGeom prst="rect">
            <a:avLst/>
          </a:prstGeom>
          <a:solidFill>
            <a:schemeClr val="accent1"/>
          </a:solidFill>
        </p:spPr>
      </p:pic>
      <p:pic>
        <p:nvPicPr>
          <p:cNvPr id="6" name="Content Placeholder 3"/>
          <p:cNvPicPr>
            <a:picLocks noChangeAspect="1"/>
          </p:cNvPicPr>
          <p:nvPr/>
        </p:nvPicPr>
        <p:blipFill>
          <a:blip r:embed="rId3"/>
          <a:stretch>
            <a:fillRect/>
          </a:stretch>
        </p:blipFill>
        <p:spPr>
          <a:xfrm flipH="1">
            <a:off x="1757362" y="2379465"/>
            <a:ext cx="942975" cy="946747"/>
          </a:xfrm>
          <a:prstGeom prst="rect">
            <a:avLst/>
          </a:prstGeom>
          <a:solidFill>
            <a:schemeClr val="accent1"/>
          </a:solidFill>
        </p:spPr>
      </p:pic>
      <p:pic>
        <p:nvPicPr>
          <p:cNvPr id="7" name="Content Placeholder 3"/>
          <p:cNvPicPr>
            <a:picLocks noChangeAspect="1"/>
          </p:cNvPicPr>
          <p:nvPr/>
        </p:nvPicPr>
        <p:blipFill>
          <a:blip r:embed="rId3"/>
          <a:stretch>
            <a:fillRect/>
          </a:stretch>
        </p:blipFill>
        <p:spPr>
          <a:xfrm flipH="1">
            <a:off x="3124199" y="4276926"/>
            <a:ext cx="942975" cy="946747"/>
          </a:xfrm>
          <a:prstGeom prst="rect">
            <a:avLst/>
          </a:prstGeom>
          <a:solidFill>
            <a:schemeClr val="accent1"/>
          </a:solidFill>
        </p:spPr>
      </p:pic>
      <p:pic>
        <p:nvPicPr>
          <p:cNvPr id="8" name="Content Placeholder 3"/>
          <p:cNvPicPr>
            <a:picLocks noChangeAspect="1"/>
          </p:cNvPicPr>
          <p:nvPr/>
        </p:nvPicPr>
        <p:blipFill>
          <a:blip r:embed="rId3"/>
          <a:stretch>
            <a:fillRect/>
          </a:stretch>
        </p:blipFill>
        <p:spPr>
          <a:xfrm flipH="1">
            <a:off x="3595687" y="2388990"/>
            <a:ext cx="942975" cy="946747"/>
          </a:xfrm>
          <a:prstGeom prst="rect">
            <a:avLst/>
          </a:prstGeom>
          <a:solidFill>
            <a:schemeClr val="accent1"/>
          </a:solidFill>
        </p:spPr>
      </p:pic>
      <p:pic>
        <p:nvPicPr>
          <p:cNvPr id="9" name="Content Placeholder 3"/>
          <p:cNvPicPr>
            <a:picLocks noChangeAspect="1"/>
          </p:cNvPicPr>
          <p:nvPr/>
        </p:nvPicPr>
        <p:blipFill>
          <a:blip r:embed="rId3"/>
          <a:stretch>
            <a:fillRect/>
          </a:stretch>
        </p:blipFill>
        <p:spPr>
          <a:xfrm>
            <a:off x="5791200" y="2095397"/>
            <a:ext cx="1451721" cy="1457528"/>
          </a:xfrm>
          <a:prstGeom prst="rect">
            <a:avLst/>
          </a:prstGeom>
          <a:solidFill>
            <a:schemeClr val="accent1"/>
          </a:solidFill>
        </p:spPr>
      </p:pic>
      <p:pic>
        <p:nvPicPr>
          <p:cNvPr id="11" name="Content Placeholder 3"/>
          <p:cNvPicPr>
            <a:picLocks noChangeAspect="1"/>
          </p:cNvPicPr>
          <p:nvPr/>
        </p:nvPicPr>
        <p:blipFill>
          <a:blip r:embed="rId3"/>
          <a:stretch>
            <a:fillRect/>
          </a:stretch>
        </p:blipFill>
        <p:spPr>
          <a:xfrm flipH="1">
            <a:off x="3962400" y="4276925"/>
            <a:ext cx="942975" cy="946747"/>
          </a:xfrm>
          <a:prstGeom prst="rect">
            <a:avLst/>
          </a:prstGeom>
          <a:solidFill>
            <a:schemeClr val="accent1"/>
          </a:solidFill>
        </p:spPr>
      </p:pic>
      <p:pic>
        <p:nvPicPr>
          <p:cNvPr id="12" name="Content Placeholder 3"/>
          <p:cNvPicPr>
            <a:picLocks noChangeAspect="1"/>
          </p:cNvPicPr>
          <p:nvPr/>
        </p:nvPicPr>
        <p:blipFill>
          <a:blip r:embed="rId3"/>
          <a:stretch>
            <a:fillRect/>
          </a:stretch>
        </p:blipFill>
        <p:spPr>
          <a:xfrm flipH="1">
            <a:off x="4905375" y="4276925"/>
            <a:ext cx="942975" cy="946747"/>
          </a:xfrm>
          <a:prstGeom prst="rect">
            <a:avLst/>
          </a:prstGeom>
          <a:solidFill>
            <a:schemeClr val="accent1"/>
          </a:solidFill>
        </p:spPr>
      </p:pic>
      <p:graphicFrame>
        <p:nvGraphicFramePr>
          <p:cNvPr id="3" name="Diagram 2"/>
          <p:cNvGraphicFramePr/>
          <p:nvPr>
            <p:extLst>
              <p:ext uri="{D42A27DB-BD31-4B8C-83A1-F6EECF244321}">
                <p14:modId xmlns:p14="http://schemas.microsoft.com/office/powerpoint/2010/main" val="2145389753"/>
              </p:ext>
            </p:extLst>
          </p:nvPr>
        </p:nvGraphicFramePr>
        <p:xfrm>
          <a:off x="457200" y="1295400"/>
          <a:ext cx="8077200"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85828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990600"/>
          </a:xfrm>
        </p:spPr>
        <p:txBody>
          <a:bodyPr>
            <a:normAutofit/>
          </a:bodyPr>
          <a:lstStyle/>
          <a:p>
            <a:r>
              <a:rPr lang="en-US" sz="3200" b="1" dirty="0" smtClean="0"/>
              <a:t>Collective Impact Framework  </a:t>
            </a:r>
            <a:endParaRPr lang="en-US" sz="3200" b="1"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942528077"/>
              </p:ext>
            </p:extLst>
          </p:nvPr>
        </p:nvGraphicFramePr>
        <p:xfrm>
          <a:off x="114300" y="952500"/>
          <a:ext cx="9023169"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378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
            <a:ext cx="8839200" cy="990600"/>
          </a:xfrm>
        </p:spPr>
        <p:txBody>
          <a:bodyPr/>
          <a:lstStyle/>
          <a:p>
            <a:r>
              <a:rPr lang="en-US" dirty="0" smtClean="0"/>
              <a:t>Developing Shared Goals</a:t>
            </a:r>
            <a:endParaRPr lang="en-US" dirty="0"/>
          </a:p>
        </p:txBody>
      </p:sp>
      <p:sp>
        <p:nvSpPr>
          <p:cNvPr id="3" name="Content Placeholder 2"/>
          <p:cNvSpPr>
            <a:spLocks noGrp="1"/>
          </p:cNvSpPr>
          <p:nvPr>
            <p:ph sz="half" idx="1"/>
          </p:nvPr>
        </p:nvSpPr>
        <p:spPr>
          <a:xfrm>
            <a:off x="533400" y="1333500"/>
            <a:ext cx="8229600" cy="5105400"/>
          </a:xfrm>
        </p:spPr>
        <p:txBody>
          <a:bodyPr/>
          <a:lstStyle/>
          <a:p>
            <a:r>
              <a:rPr lang="en-US" dirty="0" smtClean="0"/>
              <a:t>Who are your high performing partners?</a:t>
            </a:r>
          </a:p>
          <a:p>
            <a:r>
              <a:rPr lang="en-US" dirty="0" smtClean="0"/>
              <a:t>Why are they engaged with you?</a:t>
            </a:r>
          </a:p>
          <a:p>
            <a:r>
              <a:rPr lang="en-US" dirty="0" smtClean="0"/>
              <a:t>Likely, missions and activities align, and there is a give and take that occurs in achievement of goals</a:t>
            </a:r>
          </a:p>
          <a:p>
            <a:r>
              <a:rPr lang="en-US" dirty="0" smtClean="0"/>
              <a:t>Not an accident; takes time, resources, skills to form mutually achievable goals</a:t>
            </a:r>
            <a:endParaRPr lang="en-US" dirty="0"/>
          </a:p>
        </p:txBody>
      </p:sp>
    </p:spTree>
    <p:extLst>
      <p:ext uri="{BB962C8B-B14F-4D97-AF65-F5344CB8AC3E}">
        <p14:creationId xmlns:p14="http://schemas.microsoft.com/office/powerpoint/2010/main" val="1505126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
            <a:ext cx="8839200" cy="990600"/>
          </a:xfrm>
        </p:spPr>
        <p:txBody>
          <a:bodyPr/>
          <a:lstStyle/>
          <a:p>
            <a:r>
              <a:rPr lang="en-US" dirty="0" smtClean="0"/>
              <a:t>Developing Shared Goals</a:t>
            </a:r>
            <a:endParaRPr lang="en-US" dirty="0"/>
          </a:p>
        </p:txBody>
      </p:sp>
      <p:sp>
        <p:nvSpPr>
          <p:cNvPr id="3" name="Content Placeholder 2"/>
          <p:cNvSpPr>
            <a:spLocks noGrp="1"/>
          </p:cNvSpPr>
          <p:nvPr>
            <p:ph sz="half" idx="1"/>
          </p:nvPr>
        </p:nvSpPr>
        <p:spPr>
          <a:xfrm>
            <a:off x="457200" y="1760537"/>
            <a:ext cx="8229600" cy="4525963"/>
          </a:xfrm>
        </p:spPr>
        <p:txBody>
          <a:bodyPr/>
          <a:lstStyle/>
          <a:p>
            <a:r>
              <a:rPr lang="en-US" dirty="0" smtClean="0"/>
              <a:t>What are the outcomes for public health?</a:t>
            </a:r>
          </a:p>
          <a:p>
            <a:r>
              <a:rPr lang="en-US" dirty="0" smtClean="0"/>
              <a:t>Which of those align with the missions of your partners?</a:t>
            </a:r>
          </a:p>
          <a:p>
            <a:r>
              <a:rPr lang="en-US" dirty="0" smtClean="0"/>
              <a:t>Communication is key – regular meetings with agendas and someone or organization to take ownership of summarizing action items of each meeting.</a:t>
            </a:r>
          </a:p>
        </p:txBody>
      </p:sp>
    </p:spTree>
    <p:extLst>
      <p:ext uri="{BB962C8B-B14F-4D97-AF65-F5344CB8AC3E}">
        <p14:creationId xmlns:p14="http://schemas.microsoft.com/office/powerpoint/2010/main" val="202447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83770" y="1676400"/>
            <a:ext cx="7928987" cy="46641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52400" y="266700"/>
            <a:ext cx="8839200" cy="990600"/>
          </a:xfrm>
        </p:spPr>
        <p:txBody>
          <a:bodyPr>
            <a:normAutofit fontScale="90000"/>
          </a:bodyPr>
          <a:lstStyle/>
          <a:p>
            <a:r>
              <a:rPr lang="en-US" sz="3600" b="1" dirty="0" smtClean="0"/>
              <a:t>A Model for </a:t>
            </a:r>
            <a:r>
              <a:rPr lang="en-US" sz="3600" b="1" i="1" dirty="0" smtClean="0"/>
              <a:t>Bridging</a:t>
            </a:r>
            <a:r>
              <a:rPr lang="en-US" sz="3600" b="1" dirty="0" smtClean="0"/>
              <a:t> Population Health, Public Health and Primary Care in Georgia</a:t>
            </a:r>
            <a:endParaRPr lang="en-US" sz="3600" b="1" dirty="0"/>
          </a:p>
        </p:txBody>
      </p:sp>
      <p:graphicFrame>
        <p:nvGraphicFramePr>
          <p:cNvPr id="2" name="Content Placeholder 1"/>
          <p:cNvGraphicFramePr>
            <a:graphicFrameLocks noGrp="1"/>
          </p:cNvGraphicFramePr>
          <p:nvPr>
            <p:ph sz="quarter" idx="1"/>
            <p:extLst>
              <p:ext uri="{D42A27DB-BD31-4B8C-83A1-F6EECF244321}">
                <p14:modId xmlns:p14="http://schemas.microsoft.com/office/powerpoint/2010/main" val="3510199058"/>
              </p:ext>
            </p:extLst>
          </p:nvPr>
        </p:nvGraphicFramePr>
        <p:xfrm>
          <a:off x="838200" y="1600200"/>
          <a:ext cx="7848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Arrow Connector 3"/>
          <p:cNvCxnSpPr/>
          <p:nvPr/>
        </p:nvCxnSpPr>
        <p:spPr>
          <a:xfrm>
            <a:off x="5054740" y="3722914"/>
            <a:ext cx="381000" cy="45720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4198536" y="4953000"/>
            <a:ext cx="746927"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H="1">
            <a:off x="3699047" y="3722914"/>
            <a:ext cx="381000" cy="45720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H="1">
            <a:off x="6198158" y="2514600"/>
            <a:ext cx="609600"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7032170" y="2286000"/>
            <a:ext cx="1680587" cy="2677656"/>
          </a:xfrm>
          <a:prstGeom prst="rect">
            <a:avLst/>
          </a:prstGeom>
          <a:noFill/>
        </p:spPr>
        <p:txBody>
          <a:bodyPr wrap="square" rtlCol="0">
            <a:spAutoFit/>
          </a:bodyPr>
          <a:lstStyle/>
          <a:p>
            <a:r>
              <a:rPr lang="en-US" sz="1200" b="1" dirty="0" smtClean="0"/>
              <a:t>Bridges we need to build in Georgia—</a:t>
            </a:r>
          </a:p>
          <a:p>
            <a:pPr marL="171450" indent="-171450">
              <a:buFont typeface="Arial" panose="020B0604020202020204" pitchFamily="34" charset="0"/>
              <a:buChar char="•"/>
            </a:pPr>
            <a:r>
              <a:rPr lang="en-US" sz="1200" b="1" dirty="0" smtClean="0"/>
              <a:t>Electronic clinical data</a:t>
            </a:r>
          </a:p>
          <a:p>
            <a:pPr marL="171450" indent="-171450">
              <a:buFont typeface="Arial" panose="020B0604020202020204" pitchFamily="34" charset="0"/>
              <a:buChar char="•"/>
            </a:pPr>
            <a:r>
              <a:rPr lang="en-US" sz="1200" b="1" dirty="0"/>
              <a:t>I</a:t>
            </a:r>
            <a:r>
              <a:rPr lang="en-US" sz="1200" b="1" dirty="0" smtClean="0"/>
              <a:t>nformation about evidence and interventions</a:t>
            </a:r>
          </a:p>
          <a:p>
            <a:pPr marL="171450" indent="-171450">
              <a:buFont typeface="Arial" panose="020B0604020202020204" pitchFamily="34" charset="0"/>
              <a:buChar char="•"/>
            </a:pPr>
            <a:r>
              <a:rPr lang="en-US" sz="1200" b="1" dirty="0" smtClean="0"/>
              <a:t>Exchange of people and expertise</a:t>
            </a:r>
          </a:p>
          <a:p>
            <a:pPr marL="171450" indent="-171450">
              <a:buFont typeface="Arial" panose="020B0604020202020204" pitchFamily="34" charset="0"/>
              <a:buChar char="•"/>
            </a:pPr>
            <a:r>
              <a:rPr lang="en-US" sz="1200" b="1" dirty="0" smtClean="0"/>
              <a:t>Shared models for billable preventive services</a:t>
            </a:r>
            <a:endParaRPr lang="en-US" sz="1200" b="1" dirty="0"/>
          </a:p>
        </p:txBody>
      </p:sp>
      <p:sp>
        <p:nvSpPr>
          <p:cNvPr id="16" name="TextBox 15"/>
          <p:cNvSpPr txBox="1"/>
          <p:nvPr/>
        </p:nvSpPr>
        <p:spPr>
          <a:xfrm>
            <a:off x="914400" y="2133600"/>
            <a:ext cx="1905000" cy="1077218"/>
          </a:xfrm>
          <a:prstGeom prst="rect">
            <a:avLst/>
          </a:prstGeom>
          <a:noFill/>
        </p:spPr>
        <p:txBody>
          <a:bodyPr wrap="square" rtlCol="0">
            <a:spAutoFit/>
          </a:bodyPr>
          <a:lstStyle/>
          <a:p>
            <a:r>
              <a:rPr lang="en-US" sz="1600" b="1" i="1" dirty="0" smtClean="0">
                <a:solidFill>
                  <a:schemeClr val="bg1">
                    <a:lumMod val="50000"/>
                  </a:schemeClr>
                </a:solidFill>
              </a:rPr>
              <a:t>Social, physical, and policy environment in which people live </a:t>
            </a:r>
            <a:endParaRPr lang="en-US" sz="1600" b="1" i="1" dirty="0">
              <a:solidFill>
                <a:schemeClr val="bg1">
                  <a:lumMod val="50000"/>
                </a:schemeClr>
              </a:solidFill>
            </a:endParaRPr>
          </a:p>
        </p:txBody>
      </p:sp>
    </p:spTree>
    <p:extLst>
      <p:ext uri="{BB962C8B-B14F-4D97-AF65-F5344CB8AC3E}">
        <p14:creationId xmlns:p14="http://schemas.microsoft.com/office/powerpoint/2010/main" val="979862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normAutofit fontScale="90000"/>
          </a:bodyPr>
          <a:lstStyle/>
          <a:p>
            <a:r>
              <a:rPr lang="en-US" dirty="0" smtClean="0"/>
              <a:t>8 Steps to Building Effective Coalitions</a:t>
            </a:r>
            <a:endParaRPr lang="en-US" dirty="0"/>
          </a:p>
        </p:txBody>
      </p:sp>
      <p:sp>
        <p:nvSpPr>
          <p:cNvPr id="3" name="Content Placeholder 2"/>
          <p:cNvSpPr>
            <a:spLocks noGrp="1"/>
          </p:cNvSpPr>
          <p:nvPr>
            <p:ph sz="quarter" idx="1"/>
          </p:nvPr>
        </p:nvSpPr>
        <p:spPr>
          <a:xfrm>
            <a:off x="457200" y="1257300"/>
            <a:ext cx="8382000" cy="4873752"/>
          </a:xfrm>
        </p:spPr>
        <p:txBody>
          <a:bodyPr>
            <a:normAutofit/>
          </a:bodyPr>
          <a:lstStyle/>
          <a:p>
            <a:pPr marL="0" indent="0">
              <a:buNone/>
            </a:pPr>
            <a:r>
              <a:rPr lang="en-US" sz="3400" i="1" dirty="0" smtClean="0"/>
              <a:t>Credit: Coalitionswork.com.  Frances </a:t>
            </a:r>
            <a:r>
              <a:rPr lang="en-US" sz="3400" i="1" dirty="0" err="1" smtClean="0"/>
              <a:t>Butterfoss</a:t>
            </a:r>
            <a:r>
              <a:rPr lang="en-US" sz="3400" i="1" dirty="0" smtClean="0"/>
              <a:t>, PhD.</a:t>
            </a:r>
          </a:p>
          <a:p>
            <a:pPr marL="0" indent="0">
              <a:buNone/>
            </a:pPr>
            <a:endParaRPr lang="en-US" sz="800" dirty="0"/>
          </a:p>
          <a:p>
            <a:pPr marL="514350" indent="-514350">
              <a:buFont typeface="+mj-lt"/>
              <a:buAutoNum type="arabicPeriod"/>
            </a:pPr>
            <a:r>
              <a:rPr lang="en-US" sz="3400" dirty="0" smtClean="0"/>
              <a:t>Clarify or Reaffirm Vision &amp; Mission</a:t>
            </a:r>
          </a:p>
          <a:p>
            <a:pPr marL="514350" indent="-514350">
              <a:buFont typeface="+mj-lt"/>
              <a:buAutoNum type="arabicPeriod"/>
            </a:pPr>
            <a:r>
              <a:rPr lang="en-US" sz="3400" dirty="0" smtClean="0"/>
              <a:t>Engage Community in the Coalition</a:t>
            </a:r>
          </a:p>
          <a:p>
            <a:pPr marL="514350" indent="-514350">
              <a:buFont typeface="+mj-lt"/>
              <a:buAutoNum type="arabicPeriod"/>
            </a:pPr>
            <a:r>
              <a:rPr lang="en-US" sz="3400" dirty="0" smtClean="0"/>
              <a:t>Solidify Collaborative Infrastructure and Processes</a:t>
            </a:r>
          </a:p>
          <a:p>
            <a:pPr marL="514350" indent="-514350">
              <a:buFont typeface="+mj-lt"/>
              <a:buAutoNum type="arabicPeriod"/>
            </a:pPr>
            <a:r>
              <a:rPr lang="en-US" sz="3400" dirty="0" smtClean="0"/>
              <a:t>Recruit &amp; Retrain Active, Diverse Partners</a:t>
            </a:r>
          </a:p>
        </p:txBody>
      </p:sp>
    </p:spTree>
    <p:extLst>
      <p:ext uri="{BB962C8B-B14F-4D97-AF65-F5344CB8AC3E}">
        <p14:creationId xmlns:p14="http://schemas.microsoft.com/office/powerpoint/2010/main" val="3643595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Learning Objectives</a:t>
            </a:r>
            <a:endParaRPr lang="en-US" dirty="0"/>
          </a:p>
        </p:txBody>
      </p:sp>
      <p:sp>
        <p:nvSpPr>
          <p:cNvPr id="8" name="Content Placeholder 7"/>
          <p:cNvSpPr>
            <a:spLocks noGrp="1"/>
          </p:cNvSpPr>
          <p:nvPr>
            <p:ph sz="half" idx="1"/>
          </p:nvPr>
        </p:nvSpPr>
        <p:spPr/>
        <p:txBody>
          <a:bodyPr/>
          <a:lstStyle/>
          <a:p>
            <a:r>
              <a:rPr lang="en-US" dirty="0" smtClean="0"/>
              <a:t>Understand SMART goals and how to apply them</a:t>
            </a:r>
          </a:p>
          <a:p>
            <a:r>
              <a:rPr lang="en-US" dirty="0" smtClean="0"/>
              <a:t>Become </a:t>
            </a:r>
            <a:r>
              <a:rPr lang="en-US" smtClean="0"/>
              <a:t>familiar with Collective </a:t>
            </a:r>
            <a:r>
              <a:rPr lang="en-US" dirty="0" smtClean="0"/>
              <a:t>Impact Approach</a:t>
            </a:r>
          </a:p>
          <a:p>
            <a:r>
              <a:rPr lang="en-US" dirty="0" smtClean="0"/>
              <a:t>Be able to assess current partners of your organization and identify shared goals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normAutofit fontScale="90000"/>
          </a:bodyPr>
          <a:lstStyle/>
          <a:p>
            <a:r>
              <a:rPr lang="en-US" dirty="0" smtClean="0"/>
              <a:t>8 Steps to Building Effective Coalitions</a:t>
            </a:r>
            <a:endParaRPr lang="en-US" dirty="0"/>
          </a:p>
        </p:txBody>
      </p:sp>
      <p:sp>
        <p:nvSpPr>
          <p:cNvPr id="3" name="Content Placeholder 2"/>
          <p:cNvSpPr>
            <a:spLocks noGrp="1"/>
          </p:cNvSpPr>
          <p:nvPr>
            <p:ph sz="quarter" idx="1"/>
          </p:nvPr>
        </p:nvSpPr>
        <p:spPr>
          <a:xfrm>
            <a:off x="457200" y="1257300"/>
            <a:ext cx="8305800" cy="5216652"/>
          </a:xfrm>
        </p:spPr>
        <p:txBody>
          <a:bodyPr/>
          <a:lstStyle/>
          <a:p>
            <a:pPr marL="514350" indent="-514350">
              <a:buFont typeface="+mj-lt"/>
              <a:buAutoNum type="arabicPeriod" startAt="5"/>
            </a:pPr>
            <a:r>
              <a:rPr lang="en-US" dirty="0" smtClean="0"/>
              <a:t>Develop Leaders</a:t>
            </a:r>
          </a:p>
          <a:p>
            <a:pPr marL="514350" indent="-514350">
              <a:buFont typeface="+mj-lt"/>
              <a:buAutoNum type="arabicPeriod" startAt="5"/>
            </a:pPr>
            <a:r>
              <a:rPr lang="en-US" dirty="0" smtClean="0"/>
              <a:t>Market your Coalition</a:t>
            </a:r>
          </a:p>
          <a:p>
            <a:pPr marL="514350" indent="-514350">
              <a:buFont typeface="+mj-lt"/>
              <a:buAutoNum type="arabicPeriod" startAt="5"/>
            </a:pPr>
            <a:r>
              <a:rPr lang="en-US" dirty="0" smtClean="0"/>
              <a:t>Focus on Action and Advocacy</a:t>
            </a:r>
          </a:p>
          <a:p>
            <a:pPr marL="514350" indent="-514350">
              <a:buFont typeface="+mj-lt"/>
              <a:buAutoNum type="arabicPeriod" startAt="5"/>
            </a:pPr>
            <a:r>
              <a:rPr lang="en-US" dirty="0" smtClean="0"/>
              <a:t>Evaluation and Sustain your Coalition</a:t>
            </a:r>
          </a:p>
          <a:p>
            <a:pPr marL="514350" indent="-514350">
              <a:buFont typeface="+mj-lt"/>
              <a:buAutoNum type="arabicPeriod" startAt="5"/>
            </a:pPr>
            <a:endParaRPr lang="en-US" dirty="0"/>
          </a:p>
          <a:p>
            <a:pPr marL="0" indent="0" algn="ctr">
              <a:buNone/>
            </a:pPr>
            <a:r>
              <a:rPr lang="en-US" b="1" dirty="0" smtClean="0"/>
              <a:t>Celebrate Success!</a:t>
            </a:r>
          </a:p>
          <a:p>
            <a:pPr marL="0" indent="0">
              <a:buNone/>
            </a:pPr>
            <a:endParaRPr lang="en-US" dirty="0"/>
          </a:p>
        </p:txBody>
      </p:sp>
    </p:spTree>
    <p:extLst>
      <p:ext uri="{BB962C8B-B14F-4D97-AF65-F5344CB8AC3E}">
        <p14:creationId xmlns:p14="http://schemas.microsoft.com/office/powerpoint/2010/main" val="512215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3581400"/>
          </a:xfrm>
        </p:spPr>
        <p:txBody>
          <a:bodyPr>
            <a:normAutofit fontScale="90000"/>
          </a:bodyPr>
          <a:lstStyle/>
          <a:p>
            <a:r>
              <a:rPr lang="en-US" dirty="0" smtClean="0">
                <a:solidFill>
                  <a:srgbClr val="FF0000"/>
                </a:solidFill>
                <a:latin typeface="Arial Narrow" pitchFamily="34" charset="0"/>
              </a:rPr>
              <a:t>Partnerships that Work:</a:t>
            </a:r>
            <a:br>
              <a:rPr lang="en-US" dirty="0" smtClean="0">
                <a:solidFill>
                  <a:srgbClr val="FF0000"/>
                </a:solidFill>
                <a:latin typeface="Arial Narrow" pitchFamily="34" charset="0"/>
              </a:rPr>
            </a:br>
            <a:r>
              <a:rPr lang="en-US" dirty="0" smtClean="0">
                <a:solidFill>
                  <a:srgbClr val="FF0000"/>
                </a:solidFill>
                <a:latin typeface="Arial Narrow" pitchFamily="34" charset="0"/>
              </a:rPr>
              <a:t>South Central Health District &amp;</a:t>
            </a:r>
            <a:br>
              <a:rPr lang="en-US" dirty="0" smtClean="0">
                <a:solidFill>
                  <a:srgbClr val="FF0000"/>
                </a:solidFill>
                <a:latin typeface="Arial Narrow" pitchFamily="34" charset="0"/>
              </a:rPr>
            </a:br>
            <a:r>
              <a:rPr lang="en-US" dirty="0" smtClean="0">
                <a:solidFill>
                  <a:srgbClr val="FF0000"/>
                </a:solidFill>
                <a:latin typeface="Arial Narrow" pitchFamily="34" charset="0"/>
              </a:rPr>
              <a:t>Meadows Regional Medical Center</a:t>
            </a:r>
            <a:br>
              <a:rPr lang="en-US" dirty="0" smtClean="0">
                <a:solidFill>
                  <a:srgbClr val="FF0000"/>
                </a:solidFill>
                <a:latin typeface="Arial Narrow" pitchFamily="34" charset="0"/>
              </a:rPr>
            </a:br>
            <a:r>
              <a:rPr lang="en-US" dirty="0" smtClean="0">
                <a:solidFill>
                  <a:srgbClr val="FF0000"/>
                </a:solidFill>
                <a:latin typeface="Arial Narrow" pitchFamily="34" charset="0"/>
              </a:rPr>
              <a:t/>
            </a:r>
            <a:br>
              <a:rPr lang="en-US" dirty="0" smtClean="0">
                <a:solidFill>
                  <a:srgbClr val="FF0000"/>
                </a:solidFill>
                <a:latin typeface="Arial Narrow" pitchFamily="34" charset="0"/>
              </a:rPr>
            </a:br>
            <a:r>
              <a:rPr lang="en-US" sz="3100" dirty="0" smtClean="0">
                <a:solidFill>
                  <a:srgbClr val="FF0000"/>
                </a:solidFill>
                <a:latin typeface="Arial Narrow" pitchFamily="34" charset="0"/>
              </a:rPr>
              <a:t>Melissa </a:t>
            </a:r>
            <a:r>
              <a:rPr lang="en-US" sz="3100" dirty="0" smtClean="0">
                <a:solidFill>
                  <a:srgbClr val="FF0000"/>
                </a:solidFill>
                <a:latin typeface="Arial Narrow" pitchFamily="34" charset="0"/>
              </a:rPr>
              <a:t>Brantley, </a:t>
            </a:r>
            <a:r>
              <a:rPr lang="en-US" sz="3100" dirty="0" smtClean="0">
                <a:solidFill>
                  <a:srgbClr val="FF0000"/>
                </a:solidFill>
                <a:latin typeface="Arial Narrow" pitchFamily="34" charset="0"/>
              </a:rPr>
              <a:t>MPH</a:t>
            </a:r>
            <a:br>
              <a:rPr lang="en-US" sz="3100" dirty="0" smtClean="0">
                <a:solidFill>
                  <a:srgbClr val="FF0000"/>
                </a:solidFill>
                <a:latin typeface="Arial Narrow" pitchFamily="34" charset="0"/>
              </a:rPr>
            </a:br>
            <a:r>
              <a:rPr lang="en-US" sz="3100" dirty="0" smtClean="0">
                <a:solidFill>
                  <a:srgbClr val="FF0000"/>
                </a:solidFill>
                <a:latin typeface="Arial Narrow" pitchFamily="34" charset="0"/>
              </a:rPr>
              <a:t>Health Promotion </a:t>
            </a:r>
            <a:r>
              <a:rPr lang="en-US" sz="3100" dirty="0" smtClean="0">
                <a:solidFill>
                  <a:srgbClr val="FF0000"/>
                </a:solidFill>
                <a:latin typeface="Arial Narrow" pitchFamily="34" charset="0"/>
              </a:rPr>
              <a:t>Coordinator</a:t>
            </a:r>
            <a:br>
              <a:rPr lang="en-US" sz="3100" dirty="0" smtClean="0">
                <a:solidFill>
                  <a:srgbClr val="FF0000"/>
                </a:solidFill>
                <a:latin typeface="Arial Narrow" pitchFamily="34" charset="0"/>
              </a:rPr>
            </a:br>
            <a:r>
              <a:rPr lang="en-US" sz="3100" dirty="0" smtClean="0">
                <a:solidFill>
                  <a:srgbClr val="FF0000"/>
                </a:solidFill>
                <a:latin typeface="Arial Narrow" pitchFamily="34" charset="0"/>
              </a:rPr>
              <a:t>South Central Health District, 5-1 (Dublin)</a:t>
            </a:r>
            <a:endParaRPr lang="en-US" sz="3100" dirty="0">
              <a:solidFill>
                <a:srgbClr val="FF0000"/>
              </a:solidFill>
              <a:latin typeface="Arial Narrow" pitchFamily="34" charset="0"/>
            </a:endParaRPr>
          </a:p>
        </p:txBody>
      </p:sp>
      <p:pic>
        <p:nvPicPr>
          <p:cNvPr id="4" name="Content Placeholder 3" descr="DEAP AADE logo.jpg"/>
          <p:cNvPicPr>
            <a:picLocks noGrp="1" noChangeAspect="1"/>
          </p:cNvPicPr>
          <p:nvPr>
            <p:ph sz="half" idx="1"/>
          </p:nvPr>
        </p:nvPicPr>
        <p:blipFill>
          <a:blip r:embed="rId2" cstate="print"/>
          <a:stretch>
            <a:fillRect/>
          </a:stretch>
        </p:blipFill>
        <p:spPr>
          <a:xfrm>
            <a:off x="495300" y="4191000"/>
            <a:ext cx="2914650" cy="1571625"/>
          </a:xfrm>
          <a:prstGeom prst="rect">
            <a:avLst/>
          </a:prstGeom>
        </p:spPr>
      </p:pic>
      <p:pic>
        <p:nvPicPr>
          <p:cNvPr id="5" name="Picture 4" descr="DPH-Logo-Center-Height.png"/>
          <p:cNvPicPr>
            <a:picLocks noChangeAspect="1"/>
          </p:cNvPicPr>
          <p:nvPr/>
        </p:nvPicPr>
        <p:blipFill>
          <a:blip r:embed="rId3" cstate="print"/>
          <a:stretch>
            <a:fillRect/>
          </a:stretch>
        </p:blipFill>
        <p:spPr>
          <a:xfrm>
            <a:off x="3962400" y="4038600"/>
            <a:ext cx="1828800" cy="1828800"/>
          </a:xfrm>
          <a:prstGeom prst="rect">
            <a:avLst/>
          </a:prstGeom>
        </p:spPr>
      </p:pic>
      <p:pic>
        <p:nvPicPr>
          <p:cNvPr id="6" name="Picture 5" descr="MRMC Flag Logo.jpg"/>
          <p:cNvPicPr>
            <a:picLocks noChangeAspect="1"/>
          </p:cNvPicPr>
          <p:nvPr/>
        </p:nvPicPr>
        <p:blipFill>
          <a:blip r:embed="rId4" cstate="print"/>
          <a:stretch>
            <a:fillRect/>
          </a:stretch>
        </p:blipFill>
        <p:spPr>
          <a:xfrm>
            <a:off x="6324599" y="3830411"/>
            <a:ext cx="2311163" cy="1808389"/>
          </a:xfrm>
          <a:prstGeom prst="rect">
            <a:avLst/>
          </a:prstGeom>
        </p:spPr>
      </p:pic>
    </p:spTree>
    <p:extLst>
      <p:ext uri="{BB962C8B-B14F-4D97-AF65-F5344CB8AC3E}">
        <p14:creationId xmlns:p14="http://schemas.microsoft.com/office/powerpoint/2010/main" val="4108602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990600"/>
          </a:xfrm>
        </p:spPr>
        <p:txBody>
          <a:bodyPr/>
          <a:lstStyle/>
          <a:p>
            <a:r>
              <a:rPr lang="en-US" dirty="0" smtClean="0"/>
              <a:t>Resources</a:t>
            </a:r>
            <a:endParaRPr lang="en-US" dirty="0"/>
          </a:p>
        </p:txBody>
      </p:sp>
      <p:sp>
        <p:nvSpPr>
          <p:cNvPr id="3" name="Content Placeholder 2"/>
          <p:cNvSpPr>
            <a:spLocks noGrp="1"/>
          </p:cNvSpPr>
          <p:nvPr>
            <p:ph sz="half" idx="1"/>
          </p:nvPr>
        </p:nvSpPr>
        <p:spPr>
          <a:xfrm>
            <a:off x="457200" y="1219200"/>
            <a:ext cx="8229600" cy="4906963"/>
          </a:xfrm>
        </p:spPr>
        <p:txBody>
          <a:bodyPr>
            <a:normAutofit lnSpcReduction="10000"/>
          </a:bodyPr>
          <a:lstStyle/>
          <a:p>
            <a:r>
              <a:rPr lang="en-US" dirty="0" smtClean="0"/>
              <a:t>SMART </a:t>
            </a:r>
            <a:r>
              <a:rPr lang="en-US" dirty="0"/>
              <a:t>Goal </a:t>
            </a:r>
            <a:r>
              <a:rPr lang="en-US" dirty="0" smtClean="0"/>
              <a:t>worksheet:</a:t>
            </a:r>
          </a:p>
          <a:p>
            <a:pPr lvl="1"/>
            <a:r>
              <a:rPr lang="en-US" dirty="0" smtClean="0">
                <a:hlinkClick r:id="rId2"/>
              </a:rPr>
              <a:t>http</a:t>
            </a:r>
            <a:r>
              <a:rPr lang="en-US" dirty="0">
                <a:hlinkClick r:id="rId2"/>
              </a:rPr>
              <a:t>://</a:t>
            </a:r>
            <a:r>
              <a:rPr lang="en-US" dirty="0" smtClean="0">
                <a:hlinkClick r:id="rId2"/>
              </a:rPr>
              <a:t>www.sparkpeople.com/resource/SMARTgoalsWS-NN.pdf</a:t>
            </a:r>
            <a:r>
              <a:rPr lang="en-US" dirty="0" smtClean="0"/>
              <a:t> </a:t>
            </a:r>
          </a:p>
          <a:p>
            <a:r>
              <a:rPr lang="en-US" dirty="0"/>
              <a:t>Coalitions Work: </a:t>
            </a:r>
            <a:r>
              <a:rPr lang="en-US" dirty="0">
                <a:hlinkClick r:id="rId3"/>
              </a:rPr>
              <a:t>http://coalitionswork.com</a:t>
            </a:r>
            <a:r>
              <a:rPr lang="en-US" dirty="0" smtClean="0">
                <a:hlinkClick r:id="rId3"/>
              </a:rPr>
              <a:t>/</a:t>
            </a:r>
            <a:r>
              <a:rPr lang="en-US" dirty="0" smtClean="0"/>
              <a:t> </a:t>
            </a:r>
          </a:p>
          <a:p>
            <a:pPr lvl="1"/>
            <a:r>
              <a:rPr lang="en-US" dirty="0"/>
              <a:t>Resources and Tools: </a:t>
            </a:r>
            <a:r>
              <a:rPr lang="en-US" dirty="0">
                <a:hlinkClick r:id="rId4"/>
              </a:rPr>
              <a:t>http://coalitionswork.com/resources/tools</a:t>
            </a:r>
            <a:r>
              <a:rPr lang="en-US" dirty="0" smtClean="0">
                <a:hlinkClick r:id="rId4"/>
              </a:rPr>
              <a:t>/</a:t>
            </a:r>
            <a:r>
              <a:rPr lang="en-US" dirty="0" smtClean="0"/>
              <a:t> </a:t>
            </a:r>
          </a:p>
          <a:p>
            <a:pPr lvl="1"/>
            <a:r>
              <a:rPr lang="en-US" dirty="0"/>
              <a:t>Publications: </a:t>
            </a:r>
            <a:r>
              <a:rPr lang="en-US" dirty="0">
                <a:hlinkClick r:id="rId5"/>
              </a:rPr>
              <a:t>http://coalitionswork.com/resources/publications</a:t>
            </a:r>
            <a:r>
              <a:rPr lang="en-US" dirty="0" smtClean="0">
                <a:hlinkClick r:id="rId5"/>
              </a:rPr>
              <a:t>/</a:t>
            </a:r>
            <a:r>
              <a:rPr lang="en-US" dirty="0" smtClean="0"/>
              <a:t> </a:t>
            </a:r>
          </a:p>
          <a:p>
            <a:r>
              <a:rPr lang="en-US" dirty="0" smtClean="0"/>
              <a:t>CDC – “A Structured Approach to Effective Partnering”</a:t>
            </a:r>
          </a:p>
          <a:p>
            <a:pPr lvl="1"/>
            <a:r>
              <a:rPr lang="en-US" dirty="0" smtClean="0">
                <a:hlinkClick r:id="rId6"/>
              </a:rPr>
              <a:t>http</a:t>
            </a:r>
            <a:r>
              <a:rPr lang="en-US" dirty="0">
                <a:hlinkClick r:id="rId6"/>
              </a:rPr>
              <a:t>://</a:t>
            </a:r>
            <a:r>
              <a:rPr lang="en-US" dirty="0" smtClean="0">
                <a:hlinkClick r:id="rId6"/>
              </a:rPr>
              <a:t>www.cdc.gov/phpr/partnerships/documents/a_structured_approach_to_effective_partnering.pdf</a:t>
            </a:r>
            <a:r>
              <a:rPr lang="en-US" dirty="0" smtClean="0"/>
              <a:t> </a:t>
            </a:r>
            <a:endParaRPr lang="en-US" dirty="0"/>
          </a:p>
        </p:txBody>
      </p:sp>
    </p:spTree>
    <p:extLst>
      <p:ext uri="{BB962C8B-B14F-4D97-AF65-F5344CB8AC3E}">
        <p14:creationId xmlns:p14="http://schemas.microsoft.com/office/powerpoint/2010/main" val="193609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t>Thank </a:t>
            </a:r>
            <a:r>
              <a:rPr lang="en-US" dirty="0" smtClean="0"/>
              <a:t>you!</a:t>
            </a:r>
            <a:endParaRPr lang="en-US" dirty="0"/>
          </a:p>
        </p:txBody>
      </p:sp>
      <p:sp>
        <p:nvSpPr>
          <p:cNvPr id="3" name="Content Placeholder 2"/>
          <p:cNvSpPr>
            <a:spLocks noGrp="1"/>
          </p:cNvSpPr>
          <p:nvPr>
            <p:ph sz="quarter" idx="1"/>
          </p:nvPr>
        </p:nvSpPr>
        <p:spPr>
          <a:xfrm>
            <a:off x="762000" y="1600200"/>
            <a:ext cx="7467600" cy="4873752"/>
          </a:xfrm>
        </p:spPr>
        <p:txBody>
          <a:bodyPr>
            <a:normAutofit lnSpcReduction="10000"/>
          </a:bodyPr>
          <a:lstStyle/>
          <a:p>
            <a:pPr marL="0" indent="0" algn="ctr">
              <a:buNone/>
            </a:pPr>
            <a:r>
              <a:rPr lang="en-US" dirty="0" smtClean="0"/>
              <a:t>Daniel </a:t>
            </a:r>
            <a:r>
              <a:rPr lang="en-US" dirty="0" smtClean="0"/>
              <a:t>Thompson, MPH</a:t>
            </a:r>
          </a:p>
          <a:p>
            <a:pPr marL="0" indent="0" algn="ctr">
              <a:buNone/>
            </a:pPr>
            <a:r>
              <a:rPr lang="en-US" dirty="0" smtClean="0"/>
              <a:t>Deputy Director, Planning and Partnerships</a:t>
            </a:r>
          </a:p>
          <a:p>
            <a:pPr marL="0" indent="0" algn="ctr">
              <a:buNone/>
            </a:pPr>
            <a:r>
              <a:rPr lang="en-US" dirty="0" smtClean="0">
                <a:hlinkClick r:id="rId2"/>
              </a:rPr>
              <a:t>Daniel.thompson@dph.ga.gov</a:t>
            </a:r>
            <a:endParaRPr lang="en-US" dirty="0" smtClean="0"/>
          </a:p>
          <a:p>
            <a:pPr marL="0" indent="0" algn="ctr">
              <a:buNone/>
            </a:pPr>
            <a:endParaRPr lang="en-US" dirty="0" smtClean="0"/>
          </a:p>
          <a:p>
            <a:pPr marL="0" indent="0" algn="ctr">
              <a:buNone/>
            </a:pPr>
            <a:r>
              <a:rPr lang="en-US" dirty="0" smtClean="0"/>
              <a:t>Melissa Brantley, MPH</a:t>
            </a:r>
          </a:p>
          <a:p>
            <a:pPr marL="0" indent="0" algn="ctr">
              <a:buNone/>
            </a:pPr>
            <a:r>
              <a:rPr lang="en-US" dirty="0" smtClean="0"/>
              <a:t>Health Promotion Coordinator, District 5-1</a:t>
            </a:r>
          </a:p>
          <a:p>
            <a:pPr marL="0" indent="0" algn="ctr">
              <a:buNone/>
            </a:pPr>
            <a:r>
              <a:rPr lang="en-US" dirty="0" smtClean="0">
                <a:hlinkClick r:id="rId3"/>
              </a:rPr>
              <a:t>Melissa.brantley@dph.ga.gov</a:t>
            </a:r>
            <a:r>
              <a:rPr lang="en-US" dirty="0" smtClean="0"/>
              <a:t> </a:t>
            </a:r>
            <a:endParaRPr lang="en-US" dirty="0" smtClean="0"/>
          </a:p>
          <a:p>
            <a:endParaRPr lang="en-US" dirty="0"/>
          </a:p>
        </p:txBody>
      </p:sp>
    </p:spTree>
    <p:extLst>
      <p:ext uri="{BB962C8B-B14F-4D97-AF65-F5344CB8AC3E}">
        <p14:creationId xmlns:p14="http://schemas.microsoft.com/office/powerpoint/2010/main" val="296372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Scenario</a:t>
            </a:r>
            <a:endParaRPr lang="en-US" dirty="0"/>
          </a:p>
        </p:txBody>
      </p:sp>
      <p:sp>
        <p:nvSpPr>
          <p:cNvPr id="8" name="Content Placeholder 7"/>
          <p:cNvSpPr>
            <a:spLocks noGrp="1"/>
          </p:cNvSpPr>
          <p:nvPr>
            <p:ph sz="half" idx="1"/>
          </p:nvPr>
        </p:nvSpPr>
        <p:spPr/>
        <p:txBody>
          <a:bodyPr/>
          <a:lstStyle/>
          <a:p>
            <a:pPr marL="0" indent="0" algn="ctr">
              <a:buNone/>
            </a:pPr>
            <a:endParaRPr lang="en-US" dirty="0" smtClean="0"/>
          </a:p>
          <a:p>
            <a:pPr marL="0" indent="0" algn="ctr">
              <a:buNone/>
            </a:pPr>
            <a:r>
              <a:rPr lang="en-US" dirty="0" smtClean="0"/>
              <a:t>Your health district has the highest cardiovascular mortality rate in the state.  Your director has asked you to create a plan to reduce the morality rate by 25% over 5 years and has asked you to include key partners to help in this effort.  </a:t>
            </a:r>
          </a:p>
          <a:p>
            <a:pPr marL="0" indent="0" algn="ctr">
              <a:buNone/>
            </a:pPr>
            <a:endParaRPr lang="en-US" dirty="0"/>
          </a:p>
          <a:p>
            <a:pPr marL="0" indent="0" algn="ctr">
              <a:buNone/>
            </a:pPr>
            <a:r>
              <a:rPr lang="en-US" dirty="0" smtClean="0"/>
              <a:t>Where do you begin?</a:t>
            </a:r>
            <a:endParaRPr lang="en-US" dirty="0"/>
          </a:p>
        </p:txBody>
      </p:sp>
    </p:spTree>
    <p:extLst>
      <p:ext uri="{BB962C8B-B14F-4D97-AF65-F5344CB8AC3E}">
        <p14:creationId xmlns:p14="http://schemas.microsoft.com/office/powerpoint/2010/main" val="625278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qmediasolutions.com/wordpress/wp-content/uploads/2013/08/Don_t_pa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8241"/>
            <a:ext cx="7388772" cy="5541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887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fanart.tv/api/download.php?type=download&amp;image=7294&amp;sectio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80241"/>
            <a:ext cx="6327402" cy="35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75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Goals</a:t>
            </a:r>
            <a:endParaRPr lang="en-US" dirty="0"/>
          </a:p>
        </p:txBody>
      </p:sp>
      <p:sp>
        <p:nvSpPr>
          <p:cNvPr id="3" name="Content Placeholder 2"/>
          <p:cNvSpPr>
            <a:spLocks noGrp="1"/>
          </p:cNvSpPr>
          <p:nvPr>
            <p:ph sz="half" idx="1"/>
          </p:nvPr>
        </p:nvSpPr>
        <p:spPr/>
        <p:txBody>
          <a:bodyPr/>
          <a:lstStyle/>
          <a:p>
            <a:r>
              <a:rPr lang="en-US" dirty="0" smtClean="0"/>
              <a:t>Framework for developing specific goals to achieve an outcome</a:t>
            </a:r>
          </a:p>
          <a:p>
            <a:r>
              <a:rPr lang="en-US" b="1" dirty="0"/>
              <a:t>S</a:t>
            </a:r>
            <a:r>
              <a:rPr lang="en-US" dirty="0" smtClean="0"/>
              <a:t>pecific</a:t>
            </a:r>
          </a:p>
          <a:p>
            <a:r>
              <a:rPr lang="en-US" b="1" dirty="0" smtClean="0"/>
              <a:t>M</a:t>
            </a:r>
            <a:r>
              <a:rPr lang="en-US" dirty="0" smtClean="0"/>
              <a:t>easurable</a:t>
            </a:r>
          </a:p>
          <a:p>
            <a:r>
              <a:rPr lang="en-US" b="1" dirty="0" smtClean="0"/>
              <a:t>A</a:t>
            </a:r>
            <a:r>
              <a:rPr lang="en-US" dirty="0" smtClean="0"/>
              <a:t>ttainable</a:t>
            </a:r>
          </a:p>
          <a:p>
            <a:r>
              <a:rPr lang="en-US" b="1" dirty="0" smtClean="0"/>
              <a:t>R</a:t>
            </a:r>
            <a:r>
              <a:rPr lang="en-US" dirty="0" smtClean="0"/>
              <a:t>elevant</a:t>
            </a:r>
          </a:p>
          <a:p>
            <a:r>
              <a:rPr lang="en-US" b="1" dirty="0" smtClean="0"/>
              <a:t>T</a:t>
            </a:r>
            <a:r>
              <a:rPr lang="en-US" dirty="0" smtClean="0"/>
              <a:t>ime-bound</a:t>
            </a:r>
            <a:endParaRPr lang="en-US" dirty="0"/>
          </a:p>
        </p:txBody>
      </p:sp>
    </p:spTree>
    <p:extLst>
      <p:ext uri="{BB962C8B-B14F-4D97-AF65-F5344CB8AC3E}">
        <p14:creationId xmlns:p14="http://schemas.microsoft.com/office/powerpoint/2010/main" val="26050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
            </a:r>
            <a:endParaRPr lang="en-US" dirty="0"/>
          </a:p>
        </p:txBody>
      </p:sp>
      <p:sp>
        <p:nvSpPr>
          <p:cNvPr id="3" name="Content Placeholder 2"/>
          <p:cNvSpPr>
            <a:spLocks noGrp="1"/>
          </p:cNvSpPr>
          <p:nvPr>
            <p:ph sz="half" idx="1"/>
          </p:nvPr>
        </p:nvSpPr>
        <p:spPr>
          <a:xfrm>
            <a:off x="457200" y="1600200"/>
            <a:ext cx="8229600" cy="4762500"/>
          </a:xfrm>
        </p:spPr>
        <p:txBody>
          <a:bodyPr>
            <a:normAutofit fontScale="77500" lnSpcReduction="20000"/>
          </a:bodyPr>
          <a:lstStyle/>
          <a:p>
            <a:r>
              <a:rPr lang="en-US" dirty="0" smtClean="0"/>
              <a:t>Ask yourself a few questions to increase specificity of the goal you are trying to reach:</a:t>
            </a:r>
          </a:p>
          <a:p>
            <a:pPr marL="0" indent="0">
              <a:buNone/>
            </a:pPr>
            <a:endParaRPr lang="en-US" dirty="0" smtClean="0"/>
          </a:p>
          <a:p>
            <a:pPr lvl="1"/>
            <a:r>
              <a:rPr lang="en-US" dirty="0"/>
              <a:t>*</a:t>
            </a:r>
            <a:r>
              <a:rPr lang="en-US" dirty="0" smtClean="0"/>
              <a:t>Who: Who </a:t>
            </a:r>
            <a:r>
              <a:rPr lang="en-US" dirty="0"/>
              <a:t>is involved</a:t>
            </a:r>
            <a:r>
              <a:rPr lang="en-US" dirty="0" smtClean="0"/>
              <a:t>? Patients, hospitals, local health clinics, physicians, nurses, associations, employers, EMS, etc.</a:t>
            </a:r>
            <a:endParaRPr lang="en-US" dirty="0"/>
          </a:p>
          <a:p>
            <a:endParaRPr lang="en-US" dirty="0"/>
          </a:p>
          <a:p>
            <a:pPr lvl="1"/>
            <a:r>
              <a:rPr lang="en-US" dirty="0"/>
              <a:t>*</a:t>
            </a:r>
            <a:r>
              <a:rPr lang="en-US" dirty="0" smtClean="0"/>
              <a:t>What: What </a:t>
            </a:r>
            <a:r>
              <a:rPr lang="en-US" dirty="0"/>
              <a:t>do I want to accomplish</a:t>
            </a:r>
            <a:r>
              <a:rPr lang="en-US" dirty="0" smtClean="0"/>
              <a:t>? Reduce the mortality rate of cardiovascular disease!</a:t>
            </a:r>
            <a:endParaRPr lang="en-US" dirty="0"/>
          </a:p>
          <a:p>
            <a:endParaRPr lang="en-US" dirty="0"/>
          </a:p>
          <a:p>
            <a:pPr lvl="1"/>
            <a:r>
              <a:rPr lang="en-US" dirty="0"/>
              <a:t>*Where: </a:t>
            </a:r>
            <a:r>
              <a:rPr lang="en-US" dirty="0" smtClean="0"/>
              <a:t>Identify </a:t>
            </a:r>
            <a:r>
              <a:rPr lang="en-US" dirty="0"/>
              <a:t>a location</a:t>
            </a:r>
            <a:r>
              <a:rPr lang="en-US" dirty="0" smtClean="0"/>
              <a:t>. Health District</a:t>
            </a:r>
            <a:endParaRPr lang="en-US" dirty="0"/>
          </a:p>
          <a:p>
            <a:pPr marL="0" indent="0">
              <a:buNone/>
            </a:pPr>
            <a:endParaRPr lang="en-US" dirty="0"/>
          </a:p>
          <a:p>
            <a:pPr lvl="1"/>
            <a:r>
              <a:rPr lang="en-US" dirty="0"/>
              <a:t>*Which: </a:t>
            </a:r>
            <a:r>
              <a:rPr lang="en-US" dirty="0" smtClean="0"/>
              <a:t>Identify </a:t>
            </a:r>
            <a:r>
              <a:rPr lang="en-US" dirty="0"/>
              <a:t>requirements and constraints</a:t>
            </a:r>
            <a:r>
              <a:rPr lang="en-US" dirty="0" smtClean="0"/>
              <a:t>. </a:t>
            </a:r>
            <a:endParaRPr lang="en-US" dirty="0"/>
          </a:p>
          <a:p>
            <a:endParaRPr lang="en-US" dirty="0"/>
          </a:p>
          <a:p>
            <a:pPr lvl="1"/>
            <a:r>
              <a:rPr lang="en-US" dirty="0"/>
              <a:t>*Why: </a:t>
            </a:r>
            <a:r>
              <a:rPr lang="en-US" dirty="0" smtClean="0"/>
              <a:t>Specific </a:t>
            </a:r>
            <a:r>
              <a:rPr lang="en-US" dirty="0"/>
              <a:t>reasons, purpose or benefits of accomplishing the goal</a:t>
            </a:r>
            <a:r>
              <a:rPr lang="en-US" dirty="0" smtClean="0"/>
              <a:t>. So many reasons… but mostly, for health improvement and happiness!</a:t>
            </a:r>
            <a:endParaRPr lang="en-US" dirty="0"/>
          </a:p>
        </p:txBody>
      </p:sp>
    </p:spTree>
    <p:extLst>
      <p:ext uri="{BB962C8B-B14F-4D97-AF65-F5344CB8AC3E}">
        <p14:creationId xmlns:p14="http://schemas.microsoft.com/office/powerpoint/2010/main" val="983139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MEASURABLE</a:t>
            </a:r>
            <a:endParaRPr lang="en-US" dirty="0"/>
          </a:p>
        </p:txBody>
      </p:sp>
      <p:sp>
        <p:nvSpPr>
          <p:cNvPr id="3" name="Content Placeholder 2"/>
          <p:cNvSpPr>
            <a:spLocks noGrp="1"/>
          </p:cNvSpPr>
          <p:nvPr>
            <p:ph sz="half" idx="1"/>
          </p:nvPr>
        </p:nvSpPr>
        <p:spPr/>
        <p:txBody>
          <a:bodyPr/>
          <a:lstStyle/>
          <a:p>
            <a:r>
              <a:rPr lang="en-US" dirty="0" smtClean="0"/>
              <a:t>You can’t manage what you can’t measure</a:t>
            </a:r>
          </a:p>
          <a:p>
            <a:r>
              <a:rPr lang="en-US" dirty="0" smtClean="0"/>
              <a:t>Questions:</a:t>
            </a:r>
          </a:p>
          <a:p>
            <a:pPr lvl="1"/>
            <a:r>
              <a:rPr lang="en-US" dirty="0" smtClean="0"/>
              <a:t>How </a:t>
            </a:r>
            <a:r>
              <a:rPr lang="en-US" dirty="0"/>
              <a:t>much? How many</a:t>
            </a:r>
            <a:r>
              <a:rPr lang="en-US" dirty="0" smtClean="0"/>
              <a:t>?</a:t>
            </a:r>
            <a:endParaRPr lang="en-US" dirty="0"/>
          </a:p>
          <a:p>
            <a:pPr lvl="1"/>
            <a:r>
              <a:rPr lang="en-US" dirty="0"/>
              <a:t>How will I know when it is accomplished?</a:t>
            </a:r>
          </a:p>
        </p:txBody>
      </p:sp>
    </p:spTree>
    <p:extLst>
      <p:ext uri="{BB962C8B-B14F-4D97-AF65-F5344CB8AC3E}">
        <p14:creationId xmlns:p14="http://schemas.microsoft.com/office/powerpoint/2010/main" val="3350274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ATTAINABLE</a:t>
            </a:r>
            <a:endParaRPr lang="en-US" dirty="0"/>
          </a:p>
        </p:txBody>
      </p:sp>
      <p:sp>
        <p:nvSpPr>
          <p:cNvPr id="3" name="Content Placeholder 2"/>
          <p:cNvSpPr>
            <a:spLocks noGrp="1"/>
          </p:cNvSpPr>
          <p:nvPr>
            <p:ph sz="half" idx="1"/>
          </p:nvPr>
        </p:nvSpPr>
        <p:spPr/>
        <p:txBody>
          <a:bodyPr/>
          <a:lstStyle/>
          <a:p>
            <a:r>
              <a:rPr lang="en-US" dirty="0" smtClean="0"/>
              <a:t>How likely is it that the goal will be reached?</a:t>
            </a:r>
          </a:p>
          <a:p>
            <a:r>
              <a:rPr lang="en-US" dirty="0" smtClean="0"/>
              <a:t>How </a:t>
            </a:r>
            <a:r>
              <a:rPr lang="en-US" dirty="0"/>
              <a:t>realistic is the goal based on other constraints</a:t>
            </a:r>
            <a:r>
              <a:rPr lang="en-US" dirty="0" smtClean="0"/>
              <a:t>? </a:t>
            </a:r>
          </a:p>
          <a:p>
            <a:pPr lvl="1"/>
            <a:r>
              <a:rPr lang="en-US" dirty="0" smtClean="0"/>
              <a:t>Time, Money, Human Resources </a:t>
            </a:r>
            <a:endParaRPr lang="en-US" dirty="0"/>
          </a:p>
        </p:txBody>
      </p:sp>
    </p:spTree>
    <p:extLst>
      <p:ext uri="{BB962C8B-B14F-4D97-AF65-F5344CB8AC3E}">
        <p14:creationId xmlns:p14="http://schemas.microsoft.com/office/powerpoint/2010/main" val="3008873491"/>
      </p:ext>
    </p:extLst>
  </p:cSld>
  <p:clrMapOvr>
    <a:masterClrMapping/>
  </p:clrMapOvr>
</p:sld>
</file>

<file path=ppt/theme/theme1.xml><?xml version="1.0" encoding="utf-8"?>
<a:theme xmlns:a="http://schemas.openxmlformats.org/drawingml/2006/main" name="DPH_PPT_TEMPLATE-1">
  <a:themeElements>
    <a:clrScheme name="DPH">
      <a:dk1>
        <a:sysClr val="windowText" lastClr="000000"/>
      </a:dk1>
      <a:lt1>
        <a:sysClr val="window" lastClr="FFFFFF"/>
      </a:lt1>
      <a:dk2>
        <a:srgbClr val="1F497D"/>
      </a:dk2>
      <a:lt2>
        <a:srgbClr val="EEECE1"/>
      </a:lt2>
      <a:accent1>
        <a:srgbClr val="CE242E"/>
      </a:accent1>
      <a:accent2>
        <a:srgbClr val="1F497D"/>
      </a:accent2>
      <a:accent3>
        <a:srgbClr val="9BBB59"/>
      </a:accent3>
      <a:accent4>
        <a:srgbClr val="8064A2"/>
      </a:accent4>
      <a:accent5>
        <a:srgbClr val="4BACC6"/>
      </a:accent5>
      <a:accent6>
        <a:srgbClr val="671117"/>
      </a:accent6>
      <a:hlink>
        <a:srgbClr val="0F243E"/>
      </a:hlink>
      <a:folHlink>
        <a:srgbClr val="4F6128"/>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DPH_PPT_TEMPLATE-1</Template>
  <TotalTime>302</TotalTime>
  <Words>896</Words>
  <Application>Microsoft Office PowerPoint</Application>
  <PresentationFormat>On-screen Show (4:3)</PresentationFormat>
  <Paragraphs>135</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DPH_PPT_TEMPLATE-1</vt:lpstr>
      <vt:lpstr>Developing Shared Goals in Public Health, Coalition Building, and District Partnership Success </vt:lpstr>
      <vt:lpstr>Learning Objectives</vt:lpstr>
      <vt:lpstr>Scenario</vt:lpstr>
      <vt:lpstr>PowerPoint Presentation</vt:lpstr>
      <vt:lpstr>PowerPoint Presentation</vt:lpstr>
      <vt:lpstr>SMART Goals</vt:lpstr>
      <vt:lpstr>SPECIFIC</vt:lpstr>
      <vt:lpstr>MEASURABLE</vt:lpstr>
      <vt:lpstr>ATTAINABLE</vt:lpstr>
      <vt:lpstr>RELEVANT</vt:lpstr>
      <vt:lpstr>TIME-BOUND</vt:lpstr>
      <vt:lpstr>Developing Shared Goals</vt:lpstr>
      <vt:lpstr>PowerPoint Presentation</vt:lpstr>
      <vt:lpstr>We need at least 3 sets of partners…</vt:lpstr>
      <vt:lpstr>Collective Impact Framework  </vt:lpstr>
      <vt:lpstr>Developing Shared Goals</vt:lpstr>
      <vt:lpstr>Developing Shared Goals</vt:lpstr>
      <vt:lpstr>A Model for Bridging Population Health, Public Health and Primary Care in Georgia</vt:lpstr>
      <vt:lpstr>8 Steps to Building Effective Coalitions</vt:lpstr>
      <vt:lpstr>8 Steps to Building Effective Coalitions</vt:lpstr>
      <vt:lpstr>Partnerships that Work: South Central Health District &amp; Meadows Regional Medical Center  Melissa Brantley, MPH Health Promotion Coordinator South Central Health District, 5-1 (Dublin)</vt:lpstr>
      <vt:lpstr>Resources</vt:lpstr>
      <vt:lpstr>Thank you!</vt:lpstr>
    </vt:vector>
  </TitlesOfParts>
  <Company>Georgia Department of Public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A. Miller</dc:creator>
  <cp:lastModifiedBy>Thompson, John</cp:lastModifiedBy>
  <cp:revision>35</cp:revision>
  <cp:lastPrinted>2015-09-09T17:29:17Z</cp:lastPrinted>
  <dcterms:created xsi:type="dcterms:W3CDTF">2014-03-11T14:24:55Z</dcterms:created>
  <dcterms:modified xsi:type="dcterms:W3CDTF">2015-10-08T14:20:30Z</dcterms:modified>
</cp:coreProperties>
</file>