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mra Goldsberry" initials="TG" lastIdx="2" clrIdx="0"/>
  <p:cmAuthor id="1" name="OWNER" initials="O" lastIdx="14" clrIdx="1"/>
  <p:cmAuthor id="2" name="SHPR 3." initials="SHPR 3." lastIdx="16" clrIdx="2"/>
  <p:cmAuthor id="3" name="SHPR 5." initials="AD5." lastIdx="4" clrIdx="3"/>
  <p:cmAuthor id="4" name="SHPR 2." initials="SHPR 2." lastIdx="12" clrIdx="4"/>
  <p:cmAuthor id="5" name="kfpthreets" initials="kpt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8F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15-04-17T16:00:27.216" idx="1">
    <p:pos x="1602" y="1764"/>
    <p:text>Delete this boxes 5, 13, and 15</p:text>
  </p:cm>
  <p:cm authorId="5" dt="2015-04-17T16:03:55.466" idx="2">
    <p:pos x="1776" y="3911"/>
    <p:text>We need to keep the GTQL separate from other health communications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DE5285B-F4D7-43CE-8CA7-A23FFB078C8C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4560888"/>
            <a:ext cx="5851525" cy="43195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036C081-C3BF-4757-89F2-3F1496E7D9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9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6C081-C3BF-4757-89F2-3F1496E7D9A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8817-E91B-4BD7-9142-95C1E18A2B89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32A2-12BF-487D-8B18-430412DF4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4800"/>
            <a:ext cx="9144000" cy="301934"/>
          </a:xfrm>
          <a:prstGeom prst="rect">
            <a:avLst/>
          </a:prstGeom>
          <a:noFill/>
        </p:spPr>
        <p:txBody>
          <a:bodyPr lIns="55175" tIns="27587" rIns="55175" bIns="27587">
            <a:spAutoFit/>
          </a:bodyPr>
          <a:lstStyle/>
          <a:p>
            <a:pPr algn="ctr" defTabSz="9458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itchFamily="34" charset="0"/>
              </a:rPr>
              <a:t>Georgia 1509 Tobacco Logic </a:t>
            </a:r>
            <a:r>
              <a:rPr lang="en-US" sz="1600" b="1" dirty="0">
                <a:latin typeface="Arial Narrow" pitchFamily="34" charset="0"/>
              </a:rPr>
              <a:t>Model</a:t>
            </a:r>
          </a:p>
        </p:txBody>
      </p:sp>
      <p:sp>
        <p:nvSpPr>
          <p:cNvPr id="6" name="TextBox 90"/>
          <p:cNvSpPr txBox="1">
            <a:spLocks noChangeArrowheads="1"/>
          </p:cNvSpPr>
          <p:nvPr/>
        </p:nvSpPr>
        <p:spPr bwMode="auto">
          <a:xfrm>
            <a:off x="8313208" y="7577"/>
            <a:ext cx="830792" cy="24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175" tIns="27587" rIns="55175" bIns="27587">
            <a:spAutoFit/>
          </a:bodyPr>
          <a:lstStyle/>
          <a:p>
            <a:pPr algn="ctr"/>
            <a:r>
              <a:rPr lang="en-US" sz="1200" b="1" dirty="0" smtClean="0">
                <a:latin typeface="Arial Narrow" pitchFamily="34" charset="0"/>
              </a:rPr>
              <a:t>3/5/2015</a:t>
            </a:r>
            <a:endParaRPr lang="en-US" sz="1200" b="1" dirty="0">
              <a:latin typeface="Arial Narrow" pitchFamily="34" charset="0"/>
            </a:endParaRPr>
          </a:p>
        </p:txBody>
      </p:sp>
      <p:grpSp>
        <p:nvGrpSpPr>
          <p:cNvPr id="7" name="Group 170"/>
          <p:cNvGrpSpPr>
            <a:grpSpLocks/>
          </p:cNvGrpSpPr>
          <p:nvPr/>
        </p:nvGrpSpPr>
        <p:grpSpPr bwMode="auto">
          <a:xfrm>
            <a:off x="76200" y="6477000"/>
            <a:ext cx="8991600" cy="369887"/>
            <a:chOff x="14159" y="9579416"/>
            <a:chExt cx="16049625" cy="522287"/>
          </a:xfrm>
        </p:grpSpPr>
        <p:sp>
          <p:nvSpPr>
            <p:cNvPr id="8" name="Left-Right Arrow 7"/>
            <p:cNvSpPr/>
            <p:nvPr/>
          </p:nvSpPr>
          <p:spPr bwMode="auto">
            <a:xfrm>
              <a:off x="14159" y="9579416"/>
              <a:ext cx="16049625" cy="522287"/>
            </a:xfrm>
            <a:prstGeom prst="leftRightArrow">
              <a:avLst/>
            </a:prstGeom>
            <a:solidFill>
              <a:srgbClr val="023F77"/>
            </a:solidFill>
            <a:ln>
              <a:solidFill>
                <a:srgbClr val="023F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3593462" y="9668089"/>
              <a:ext cx="8942390" cy="369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 Narrow" pitchFamily="34" charset="0"/>
                </a:rPr>
                <a:t>Program Monitoring and Evaluation</a:t>
              </a:r>
            </a:p>
          </p:txBody>
        </p:sp>
      </p:grpSp>
      <p:sp>
        <p:nvSpPr>
          <p:cNvPr id="10" name="TextBox 401"/>
          <p:cNvSpPr txBox="1">
            <a:spLocks noChangeArrowheads="1"/>
          </p:cNvSpPr>
          <p:nvPr/>
        </p:nvSpPr>
        <p:spPr bwMode="auto">
          <a:xfrm>
            <a:off x="169544" y="685800"/>
            <a:ext cx="2649856" cy="363489"/>
          </a:xfrm>
          <a:prstGeom prst="rect">
            <a:avLst/>
          </a:prstGeom>
          <a:solidFill>
            <a:srgbClr val="023F77"/>
          </a:solidFill>
          <a:ln w="9525">
            <a:noFill/>
            <a:miter lim="800000"/>
            <a:headEnd/>
            <a:tailEnd/>
          </a:ln>
        </p:spPr>
        <p:txBody>
          <a:bodyPr wrap="square" lIns="55175" tIns="27587" rIns="55175" bIns="27587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Activities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7" name="Text Box 51"/>
          <p:cNvSpPr txBox="1">
            <a:spLocks noChangeArrowheads="1"/>
          </p:cNvSpPr>
          <p:nvPr/>
        </p:nvSpPr>
        <p:spPr bwMode="auto">
          <a:xfrm>
            <a:off x="169544" y="1143001"/>
            <a:ext cx="2649856" cy="318156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Mobilize communities through interventions aimed at reducing youth access to tobacco products</a:t>
            </a:r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169544" y="1533526"/>
            <a:ext cx="2649856" cy="323849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Create and facilitate a statewide youth advisory council to serve as youth tobacco prevention champions</a:t>
            </a:r>
          </a:p>
        </p:txBody>
      </p:sp>
      <p:sp>
        <p:nvSpPr>
          <p:cNvPr id="69" name="Text Box 51"/>
          <p:cNvSpPr txBox="1">
            <a:spLocks noChangeArrowheads="1"/>
          </p:cNvSpPr>
          <p:nvPr/>
        </p:nvSpPr>
        <p:spPr bwMode="auto">
          <a:xfrm>
            <a:off x="169544" y="1933576"/>
            <a:ext cx="2649856" cy="347931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Provide training and TA on adoption of model tobacco-free policies in public places</a:t>
            </a:r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169544" y="2375735"/>
            <a:ext cx="2649856" cy="319352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Support cities and counties pursuing 100% smoke-free policies (e.g., 5-city project)</a:t>
            </a:r>
          </a:p>
        </p:txBody>
      </p: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169544" y="2781301"/>
            <a:ext cx="2649856" cy="35131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Develop model language for smoke-free multi-unit housing policies</a:t>
            </a:r>
          </a:p>
        </p:txBody>
      </p:sp>
      <p:sp>
        <p:nvSpPr>
          <p:cNvPr id="73" name="Text Box 51"/>
          <p:cNvSpPr txBox="1">
            <a:spLocks noChangeArrowheads="1"/>
          </p:cNvSpPr>
          <p:nvPr/>
        </p:nvSpPr>
        <p:spPr bwMode="auto">
          <a:xfrm>
            <a:off x="169544" y="3228976"/>
            <a:ext cx="2649856" cy="22860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900">
                <a:ea typeface="ＭＳ Ｐゴシック" pitchFamily="34" charset="-128"/>
              </a:defRPr>
            </a:lvl1pPr>
          </a:lstStyle>
          <a:p>
            <a:r>
              <a:rPr lang="en-US" sz="850" dirty="0" smtClean="0"/>
              <a:t>Tobacco health communication interventions</a:t>
            </a:r>
            <a:endParaRPr lang="en-US" sz="850" dirty="0"/>
          </a:p>
        </p:txBody>
      </p:sp>
      <p:sp>
        <p:nvSpPr>
          <p:cNvPr id="101" name="Text Box 51"/>
          <p:cNvSpPr txBox="1">
            <a:spLocks noChangeArrowheads="1"/>
          </p:cNvSpPr>
          <p:nvPr/>
        </p:nvSpPr>
        <p:spPr bwMode="auto">
          <a:xfrm>
            <a:off x="169544" y="3539669"/>
            <a:ext cx="2649856" cy="479881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Facilitate Nicotine  Replacement Therapy access for eligible adults in geographically targeted populations utilizing the Georgia Tobacco </a:t>
            </a:r>
            <a:r>
              <a:rPr lang="en-US" dirty="0" err="1"/>
              <a:t>QuitLine</a:t>
            </a:r>
            <a:r>
              <a:rPr lang="en-US" dirty="0"/>
              <a:t> (GTQL)</a:t>
            </a:r>
          </a:p>
        </p:txBody>
      </p:sp>
      <p:sp>
        <p:nvSpPr>
          <p:cNvPr id="102" name="Text Box 51"/>
          <p:cNvSpPr txBox="1">
            <a:spLocks noChangeArrowheads="1"/>
          </p:cNvSpPr>
          <p:nvPr/>
        </p:nvSpPr>
        <p:spPr bwMode="auto">
          <a:xfrm>
            <a:off x="169544" y="4111169"/>
            <a:ext cx="2649856" cy="365582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Facilitate expansion of Georgia </a:t>
            </a:r>
            <a:r>
              <a:rPr lang="en-US" dirty="0" err="1"/>
              <a:t>cAArds</a:t>
            </a:r>
            <a:r>
              <a:rPr lang="en-US" dirty="0"/>
              <a:t> to all 18 County public health districts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-1906" y="1143001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109" name="TextBox 108"/>
          <p:cNvSpPr txBox="1"/>
          <p:nvPr/>
        </p:nvSpPr>
        <p:spPr>
          <a:xfrm>
            <a:off x="-1906" y="1533526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</a:t>
            </a:r>
            <a:endParaRPr lang="en-US" sz="900" dirty="0"/>
          </a:p>
        </p:txBody>
      </p:sp>
      <p:sp>
        <p:nvSpPr>
          <p:cNvPr id="110" name="TextBox 109"/>
          <p:cNvSpPr txBox="1"/>
          <p:nvPr/>
        </p:nvSpPr>
        <p:spPr>
          <a:xfrm>
            <a:off x="-1906" y="1933576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endParaRPr lang="en-US" sz="900" dirty="0"/>
          </a:p>
        </p:txBody>
      </p:sp>
      <p:sp>
        <p:nvSpPr>
          <p:cNvPr id="111" name="TextBox 110"/>
          <p:cNvSpPr txBox="1"/>
          <p:nvPr/>
        </p:nvSpPr>
        <p:spPr>
          <a:xfrm>
            <a:off x="-1906" y="2379018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</a:t>
            </a:r>
            <a:endParaRPr lang="en-US" sz="900" dirty="0"/>
          </a:p>
        </p:txBody>
      </p:sp>
      <p:sp>
        <p:nvSpPr>
          <p:cNvPr id="112" name="TextBox 111"/>
          <p:cNvSpPr txBox="1"/>
          <p:nvPr/>
        </p:nvSpPr>
        <p:spPr>
          <a:xfrm>
            <a:off x="-1906" y="2781301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</a:t>
            </a:r>
            <a:endParaRPr lang="en-US" sz="900" dirty="0"/>
          </a:p>
        </p:txBody>
      </p:sp>
      <p:sp>
        <p:nvSpPr>
          <p:cNvPr id="114" name="TextBox 113"/>
          <p:cNvSpPr txBox="1"/>
          <p:nvPr/>
        </p:nvSpPr>
        <p:spPr>
          <a:xfrm>
            <a:off x="-1906" y="3228976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6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-1906" y="354330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7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7619" y="411480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8</a:t>
            </a:r>
          </a:p>
        </p:txBody>
      </p:sp>
      <p:sp>
        <p:nvSpPr>
          <p:cNvPr id="173" name="Text Box 51"/>
          <p:cNvSpPr txBox="1">
            <a:spLocks noChangeArrowheads="1"/>
          </p:cNvSpPr>
          <p:nvPr/>
        </p:nvSpPr>
        <p:spPr bwMode="auto">
          <a:xfrm>
            <a:off x="169544" y="4574233"/>
            <a:ext cx="2649856" cy="203671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 smtClean="0"/>
              <a:t>Conduct surveillance </a:t>
            </a:r>
            <a:r>
              <a:rPr lang="en-US" dirty="0"/>
              <a:t>and data collection activities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619" y="458152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9</a:t>
            </a:r>
          </a:p>
        </p:txBody>
      </p:sp>
      <p:sp>
        <p:nvSpPr>
          <p:cNvPr id="179" name="Text Box 51"/>
          <p:cNvSpPr txBox="1">
            <a:spLocks noChangeArrowheads="1"/>
          </p:cNvSpPr>
          <p:nvPr/>
        </p:nvSpPr>
        <p:spPr bwMode="auto">
          <a:xfrm>
            <a:off x="169544" y="4859983"/>
            <a:ext cx="2649856" cy="23812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Manage the Georgia Tobacco Use Prevention Program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-57150" y="486727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10</a:t>
            </a:r>
            <a:endParaRPr lang="en-US" sz="900" dirty="0"/>
          </a:p>
        </p:txBody>
      </p:sp>
      <p:sp>
        <p:nvSpPr>
          <p:cNvPr id="181" name="Text Box 51"/>
          <p:cNvSpPr txBox="1">
            <a:spLocks noChangeArrowheads="1"/>
          </p:cNvSpPr>
          <p:nvPr/>
        </p:nvSpPr>
        <p:spPr bwMode="auto">
          <a:xfrm>
            <a:off x="169544" y="5193358"/>
            <a:ext cx="2649856" cy="350192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Plan meetings with the State coalition and Advisory groups to guide the State tobacco program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-49531" y="520065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11</a:t>
            </a:r>
            <a:endParaRPr lang="en-US" sz="900" dirty="0"/>
          </a:p>
        </p:txBody>
      </p:sp>
      <p:sp>
        <p:nvSpPr>
          <p:cNvPr id="183" name="Text Box 51"/>
          <p:cNvSpPr txBox="1">
            <a:spLocks noChangeArrowheads="1"/>
          </p:cNvSpPr>
          <p:nvPr/>
        </p:nvSpPr>
        <p:spPr bwMode="auto">
          <a:xfrm>
            <a:off x="169544" y="5641033"/>
            <a:ext cx="2649856" cy="502592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Partner with other Department of Public Health programs to reduce tobacco related disease burden (e.g., cancer, diabetes, asthma, CVHI)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-49531" y="564832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12</a:t>
            </a:r>
            <a:endParaRPr lang="en-US" sz="900" dirty="0"/>
          </a:p>
        </p:txBody>
      </p:sp>
      <p:pic>
        <p:nvPicPr>
          <p:cNvPr id="159" name="Picture 2" descr="Z:\Graphics\Logos\GA\GA DPH-High-Resolution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6200"/>
            <a:ext cx="1174750" cy="54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TextBox 402"/>
          <p:cNvSpPr txBox="1">
            <a:spLocks noChangeArrowheads="1"/>
          </p:cNvSpPr>
          <p:nvPr/>
        </p:nvSpPr>
        <p:spPr bwMode="auto">
          <a:xfrm>
            <a:off x="4908423" y="685800"/>
            <a:ext cx="1559051" cy="363489"/>
          </a:xfrm>
          <a:prstGeom prst="rect">
            <a:avLst/>
          </a:prstGeom>
          <a:solidFill>
            <a:srgbClr val="023F77"/>
          </a:solidFill>
          <a:ln w="9525">
            <a:noFill/>
            <a:miter lim="800000"/>
            <a:headEnd/>
            <a:tailEnd/>
          </a:ln>
        </p:spPr>
        <p:txBody>
          <a:bodyPr wrap="square" lIns="55175" tIns="27587" rIns="55175" bIns="27587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Short-Term </a:t>
            </a:r>
            <a:b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Outcomes</a:t>
            </a:r>
          </a:p>
        </p:txBody>
      </p:sp>
      <p:sp>
        <p:nvSpPr>
          <p:cNvPr id="161" name="TextBox 403"/>
          <p:cNvSpPr txBox="1">
            <a:spLocks noChangeArrowheads="1"/>
          </p:cNvSpPr>
          <p:nvPr/>
        </p:nvSpPr>
        <p:spPr bwMode="auto">
          <a:xfrm>
            <a:off x="8077200" y="685800"/>
            <a:ext cx="914400" cy="363489"/>
          </a:xfrm>
          <a:prstGeom prst="rect">
            <a:avLst/>
          </a:prstGeom>
          <a:solidFill>
            <a:srgbClr val="023F77"/>
          </a:solidFill>
          <a:ln w="9525">
            <a:noFill/>
            <a:miter lim="800000"/>
            <a:headEnd/>
            <a:tailEnd/>
          </a:ln>
        </p:spPr>
        <p:txBody>
          <a:bodyPr wrap="square" lIns="55175" tIns="27587" rIns="55175" bIns="27587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Long-Term </a:t>
            </a:r>
            <a:b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Outcomes</a:t>
            </a:r>
          </a:p>
        </p:txBody>
      </p:sp>
      <p:sp>
        <p:nvSpPr>
          <p:cNvPr id="162" name="TextBox 404"/>
          <p:cNvSpPr txBox="1">
            <a:spLocks noChangeArrowheads="1"/>
          </p:cNvSpPr>
          <p:nvPr/>
        </p:nvSpPr>
        <p:spPr bwMode="auto">
          <a:xfrm>
            <a:off x="6705600" y="685800"/>
            <a:ext cx="1108710" cy="363489"/>
          </a:xfrm>
          <a:prstGeom prst="rect">
            <a:avLst/>
          </a:prstGeom>
          <a:solidFill>
            <a:srgbClr val="023F77"/>
          </a:solidFill>
          <a:ln w="9525">
            <a:noFill/>
            <a:miter lim="800000"/>
            <a:headEnd/>
            <a:tailEnd/>
          </a:ln>
        </p:spPr>
        <p:txBody>
          <a:bodyPr wrap="square" lIns="55175" tIns="27587" rIns="55175" bIns="27587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Intermediate </a:t>
            </a:r>
            <a:b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Outcomes</a:t>
            </a:r>
          </a:p>
        </p:txBody>
      </p:sp>
      <p:sp>
        <p:nvSpPr>
          <p:cNvPr id="163" name="Right Arrow 162"/>
          <p:cNvSpPr/>
          <p:nvPr/>
        </p:nvSpPr>
        <p:spPr>
          <a:xfrm>
            <a:off x="6510668" y="2667000"/>
            <a:ext cx="152400" cy="76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4" name="Right Arrow 163"/>
          <p:cNvSpPr/>
          <p:nvPr/>
        </p:nvSpPr>
        <p:spPr>
          <a:xfrm>
            <a:off x="7867652" y="2667000"/>
            <a:ext cx="152400" cy="76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5" name="Right Arrow 164"/>
          <p:cNvSpPr/>
          <p:nvPr/>
        </p:nvSpPr>
        <p:spPr>
          <a:xfrm>
            <a:off x="4695825" y="2895600"/>
            <a:ext cx="152400" cy="76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6" name="Text Box 51"/>
          <p:cNvSpPr txBox="1">
            <a:spLocks noChangeArrowheads="1"/>
          </p:cNvSpPr>
          <p:nvPr/>
        </p:nvSpPr>
        <p:spPr bwMode="auto">
          <a:xfrm>
            <a:off x="4905375" y="1143000"/>
            <a:ext cx="1559051" cy="579909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Decrease access and availability of tobacco products among youth and young people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67" name="Text Box 51"/>
          <p:cNvSpPr txBox="1">
            <a:spLocks noChangeArrowheads="1"/>
          </p:cNvSpPr>
          <p:nvPr/>
        </p:nvSpPr>
        <p:spPr bwMode="auto">
          <a:xfrm>
            <a:off x="4905375" y="1800226"/>
            <a:ext cx="1559051" cy="55974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health communication interventions and messages to reach youth populations in Georgia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85" name="Text Box 51"/>
          <p:cNvSpPr txBox="1">
            <a:spLocks noChangeArrowheads="1"/>
          </p:cNvSpPr>
          <p:nvPr/>
        </p:nvSpPr>
        <p:spPr bwMode="auto">
          <a:xfrm>
            <a:off x="4905375" y="2438402"/>
            <a:ext cx="1559051" cy="69083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implementation and enforcement of interventions and strategies to reduce exposure to Second Hand Smoke (SHS)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86" name="Text Box 51"/>
          <p:cNvSpPr txBox="1">
            <a:spLocks noChangeArrowheads="1"/>
          </p:cNvSpPr>
          <p:nvPr/>
        </p:nvSpPr>
        <p:spPr bwMode="auto">
          <a:xfrm>
            <a:off x="4905375" y="3200401"/>
            <a:ext cx="1559051" cy="68803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public and decision-maker knowledge about the dangers of tobacco use, exposure to SHS, and tobacco-related disparities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88" name="Text Box 51"/>
          <p:cNvSpPr txBox="1">
            <a:spLocks noChangeArrowheads="1"/>
          </p:cNvSpPr>
          <p:nvPr/>
        </p:nvSpPr>
        <p:spPr bwMode="auto">
          <a:xfrm>
            <a:off x="4905375" y="3952875"/>
            <a:ext cx="1559051" cy="470239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health care system changes to promote and support cessation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89" name="Text Box 51"/>
          <p:cNvSpPr txBox="1">
            <a:spLocks noChangeArrowheads="1"/>
          </p:cNvSpPr>
          <p:nvPr/>
        </p:nvSpPr>
        <p:spPr bwMode="auto">
          <a:xfrm>
            <a:off x="4905375" y="4486276"/>
            <a:ext cx="1559051" cy="49329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public awareness of and use of effective tobacco cessation medication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0" name="Text Box 51"/>
          <p:cNvSpPr txBox="1">
            <a:spLocks noChangeArrowheads="1"/>
          </p:cNvSpPr>
          <p:nvPr/>
        </p:nvSpPr>
        <p:spPr bwMode="auto">
          <a:xfrm>
            <a:off x="4905375" y="5057776"/>
            <a:ext cx="1559051" cy="62865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capacity to collect, analyze, and disseminate data related to tobacco-related disparities and health equity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1" name="Text Box 51"/>
          <p:cNvSpPr txBox="1">
            <a:spLocks noChangeArrowheads="1"/>
          </p:cNvSpPr>
          <p:nvPr/>
        </p:nvSpPr>
        <p:spPr bwMode="auto">
          <a:xfrm>
            <a:off x="4905375" y="5762624"/>
            <a:ext cx="1559051" cy="714376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 Maintained state health department infrastructure and capacity to support a comprehensive state-based tobacco control program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2" name="Text Box 51"/>
          <p:cNvSpPr txBox="1">
            <a:spLocks noChangeArrowheads="1"/>
          </p:cNvSpPr>
          <p:nvPr/>
        </p:nvSpPr>
        <p:spPr bwMode="auto">
          <a:xfrm>
            <a:off x="6705600" y="1143000"/>
            <a:ext cx="1108710" cy="838758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/>
            <a:r>
              <a:rPr lang="en-US" sz="850" dirty="0" smtClean="0">
                <a:ea typeface="ＭＳ Ｐゴシック" pitchFamily="34" charset="-128"/>
              </a:rPr>
              <a:t>Decreased susceptibility among young people to experimentation with tobacco products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3" name="Text Box 51"/>
          <p:cNvSpPr txBox="1">
            <a:spLocks noChangeArrowheads="1"/>
          </p:cNvSpPr>
          <p:nvPr/>
        </p:nvSpPr>
        <p:spPr bwMode="auto">
          <a:xfrm>
            <a:off x="6705600" y="2057399"/>
            <a:ext cx="1108710" cy="1136823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/>
            <a:r>
              <a:rPr lang="en-US" sz="850" dirty="0" smtClean="0">
                <a:ea typeface="ＭＳ Ｐゴシック" pitchFamily="34" charset="-128"/>
              </a:rPr>
              <a:t>Increased implementation of evidence-based interventions and strategies that address vulnerable and underserved populations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4" name="Text Box 51"/>
          <p:cNvSpPr txBox="1">
            <a:spLocks noChangeArrowheads="1"/>
          </p:cNvSpPr>
          <p:nvPr/>
        </p:nvSpPr>
        <p:spPr bwMode="auto">
          <a:xfrm>
            <a:off x="6705600" y="3271538"/>
            <a:ext cx="1108710" cy="607367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public compliance with tobacco control policies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5" name="Text Box 51"/>
          <p:cNvSpPr txBox="1">
            <a:spLocks noChangeArrowheads="1"/>
          </p:cNvSpPr>
          <p:nvPr/>
        </p:nvSpPr>
        <p:spPr bwMode="auto">
          <a:xfrm>
            <a:off x="6705600" y="3952875"/>
            <a:ext cx="1108710" cy="103822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coverage by and utilization of comprehensive insurance coverage for evidence –based tobacco cessation treatments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6" name="Text Box 51"/>
          <p:cNvSpPr txBox="1">
            <a:spLocks noChangeArrowheads="1"/>
          </p:cNvSpPr>
          <p:nvPr/>
        </p:nvSpPr>
        <p:spPr bwMode="auto">
          <a:xfrm>
            <a:off x="6705600" y="5067300"/>
            <a:ext cx="1108710" cy="568956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quit attempts among current tobacco users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7" name="Text Box 51"/>
          <p:cNvSpPr txBox="1">
            <a:spLocks noChangeArrowheads="1"/>
          </p:cNvSpPr>
          <p:nvPr/>
        </p:nvSpPr>
        <p:spPr bwMode="auto">
          <a:xfrm>
            <a:off x="6705600" y="5714999"/>
            <a:ext cx="1108710" cy="619125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successful cessation among current tobacco users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8" name="Text Box 51"/>
          <p:cNvSpPr txBox="1">
            <a:spLocks noChangeArrowheads="1"/>
          </p:cNvSpPr>
          <p:nvPr/>
        </p:nvSpPr>
        <p:spPr bwMode="auto">
          <a:xfrm>
            <a:off x="8077200" y="1143001"/>
            <a:ext cx="914400" cy="86423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/>
            <a:r>
              <a:rPr lang="en-US" sz="850" dirty="0" smtClean="0">
                <a:ea typeface="ＭＳ Ｐゴシック" pitchFamily="34" charset="-128"/>
              </a:rPr>
              <a:t>Decreased initiation of tobacco use among youth and young adults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199" name="Text Box 51"/>
          <p:cNvSpPr txBox="1">
            <a:spLocks noChangeArrowheads="1"/>
          </p:cNvSpPr>
          <p:nvPr/>
        </p:nvSpPr>
        <p:spPr bwMode="auto">
          <a:xfrm>
            <a:off x="8077200" y="2200274"/>
            <a:ext cx="914400" cy="60119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Decreased exposure to Secondhand Smoke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00" name="Text Box 51"/>
          <p:cNvSpPr txBox="1">
            <a:spLocks noChangeArrowheads="1"/>
          </p:cNvSpPr>
          <p:nvPr/>
        </p:nvSpPr>
        <p:spPr bwMode="auto">
          <a:xfrm>
            <a:off x="8077200" y="3050232"/>
            <a:ext cx="914400" cy="69309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Decreased tobacco use among adults and youth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01" name="Text Box 51"/>
          <p:cNvSpPr txBox="1">
            <a:spLocks noChangeArrowheads="1"/>
          </p:cNvSpPr>
          <p:nvPr/>
        </p:nvSpPr>
        <p:spPr bwMode="auto">
          <a:xfrm>
            <a:off x="8077200" y="3897957"/>
            <a:ext cx="914400" cy="53117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Decreased tobacco-related disparities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02" name="Text Box 51"/>
          <p:cNvSpPr txBox="1">
            <a:spLocks noChangeArrowheads="1"/>
          </p:cNvSpPr>
          <p:nvPr/>
        </p:nvSpPr>
        <p:spPr bwMode="auto">
          <a:xfrm>
            <a:off x="8077200" y="4869507"/>
            <a:ext cx="914400" cy="766749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Reduced morbidity and mortality due to tobacco use in Georgia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48600" y="1143001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37</a:t>
            </a:r>
            <a:endParaRPr lang="en-US" sz="850" dirty="0"/>
          </a:p>
        </p:txBody>
      </p:sp>
      <p:sp>
        <p:nvSpPr>
          <p:cNvPr id="204" name="TextBox 203"/>
          <p:cNvSpPr txBox="1"/>
          <p:nvPr/>
        </p:nvSpPr>
        <p:spPr>
          <a:xfrm>
            <a:off x="7848600" y="2200274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38</a:t>
            </a:r>
            <a:endParaRPr lang="en-US" sz="850" dirty="0"/>
          </a:p>
        </p:txBody>
      </p:sp>
      <p:sp>
        <p:nvSpPr>
          <p:cNvPr id="205" name="TextBox 204"/>
          <p:cNvSpPr txBox="1"/>
          <p:nvPr/>
        </p:nvSpPr>
        <p:spPr>
          <a:xfrm>
            <a:off x="7848600" y="3059757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39</a:t>
            </a:r>
            <a:endParaRPr lang="en-US" sz="850" dirty="0"/>
          </a:p>
        </p:txBody>
      </p:sp>
      <p:sp>
        <p:nvSpPr>
          <p:cNvPr id="206" name="TextBox 205"/>
          <p:cNvSpPr txBox="1"/>
          <p:nvPr/>
        </p:nvSpPr>
        <p:spPr>
          <a:xfrm>
            <a:off x="7848600" y="3907482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40</a:t>
            </a:r>
            <a:endParaRPr lang="en-US" sz="850" dirty="0"/>
          </a:p>
        </p:txBody>
      </p:sp>
      <p:sp>
        <p:nvSpPr>
          <p:cNvPr id="207" name="TextBox 206"/>
          <p:cNvSpPr txBox="1"/>
          <p:nvPr/>
        </p:nvSpPr>
        <p:spPr>
          <a:xfrm>
            <a:off x="7848600" y="4876800"/>
            <a:ext cx="3048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41</a:t>
            </a:r>
            <a:endParaRPr lang="en-US" sz="850" dirty="0"/>
          </a:p>
        </p:txBody>
      </p:sp>
      <p:sp>
        <p:nvSpPr>
          <p:cNvPr id="208" name="TextBox 207"/>
          <p:cNvSpPr txBox="1"/>
          <p:nvPr/>
        </p:nvSpPr>
        <p:spPr>
          <a:xfrm>
            <a:off x="4683252" y="1152526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</a:t>
            </a:r>
            <a:r>
              <a:rPr lang="en-US" sz="850" dirty="0"/>
              <a:t>3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683252" y="180609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24</a:t>
            </a:r>
            <a:endParaRPr lang="en-US" sz="850" dirty="0"/>
          </a:p>
        </p:txBody>
      </p:sp>
      <p:sp>
        <p:nvSpPr>
          <p:cNvPr id="210" name="TextBox 209"/>
          <p:cNvSpPr txBox="1"/>
          <p:nvPr/>
        </p:nvSpPr>
        <p:spPr>
          <a:xfrm>
            <a:off x="4683252" y="244426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25</a:t>
            </a:r>
            <a:endParaRPr lang="en-US" sz="850" dirty="0"/>
          </a:p>
        </p:txBody>
      </p:sp>
      <p:sp>
        <p:nvSpPr>
          <p:cNvPr id="211" name="TextBox 210"/>
          <p:cNvSpPr txBox="1"/>
          <p:nvPr/>
        </p:nvSpPr>
        <p:spPr>
          <a:xfrm>
            <a:off x="4683252" y="3179922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26</a:t>
            </a:r>
            <a:endParaRPr lang="en-US" sz="850" dirty="0"/>
          </a:p>
        </p:txBody>
      </p:sp>
      <p:sp>
        <p:nvSpPr>
          <p:cNvPr id="212" name="TextBox 211"/>
          <p:cNvSpPr txBox="1"/>
          <p:nvPr/>
        </p:nvSpPr>
        <p:spPr>
          <a:xfrm>
            <a:off x="4692777" y="395874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27</a:t>
            </a:r>
            <a:endParaRPr lang="en-US" sz="850" dirty="0"/>
          </a:p>
        </p:txBody>
      </p:sp>
      <p:sp>
        <p:nvSpPr>
          <p:cNvPr id="213" name="TextBox 212"/>
          <p:cNvSpPr txBox="1"/>
          <p:nvPr/>
        </p:nvSpPr>
        <p:spPr>
          <a:xfrm>
            <a:off x="4683252" y="449214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28</a:t>
            </a:r>
            <a:endParaRPr lang="en-US" sz="850" dirty="0"/>
          </a:p>
        </p:txBody>
      </p:sp>
      <p:sp>
        <p:nvSpPr>
          <p:cNvPr id="214" name="TextBox 213"/>
          <p:cNvSpPr txBox="1"/>
          <p:nvPr/>
        </p:nvSpPr>
        <p:spPr>
          <a:xfrm>
            <a:off x="4683252" y="506364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29</a:t>
            </a:r>
            <a:endParaRPr lang="en-US" sz="850" dirty="0"/>
          </a:p>
        </p:txBody>
      </p:sp>
      <p:sp>
        <p:nvSpPr>
          <p:cNvPr id="215" name="TextBox 214"/>
          <p:cNvSpPr txBox="1"/>
          <p:nvPr/>
        </p:nvSpPr>
        <p:spPr>
          <a:xfrm>
            <a:off x="4683252" y="5768489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</a:t>
            </a:r>
            <a:r>
              <a:rPr lang="en-US" sz="850" dirty="0"/>
              <a:t>0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6477000" y="1152526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31</a:t>
            </a:r>
            <a:endParaRPr lang="en-US" sz="850" dirty="0"/>
          </a:p>
        </p:txBody>
      </p:sp>
      <p:sp>
        <p:nvSpPr>
          <p:cNvPr id="217" name="TextBox 216"/>
          <p:cNvSpPr txBox="1"/>
          <p:nvPr/>
        </p:nvSpPr>
        <p:spPr>
          <a:xfrm>
            <a:off x="6482093" y="206326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32</a:t>
            </a:r>
            <a:endParaRPr lang="en-US" sz="850" dirty="0"/>
          </a:p>
        </p:txBody>
      </p:sp>
      <p:sp>
        <p:nvSpPr>
          <p:cNvPr id="218" name="TextBox 217"/>
          <p:cNvSpPr txBox="1"/>
          <p:nvPr/>
        </p:nvSpPr>
        <p:spPr>
          <a:xfrm>
            <a:off x="6482093" y="3276601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33</a:t>
            </a:r>
            <a:endParaRPr lang="en-US" sz="850" dirty="0"/>
          </a:p>
        </p:txBody>
      </p:sp>
      <p:sp>
        <p:nvSpPr>
          <p:cNvPr id="219" name="TextBox 218"/>
          <p:cNvSpPr txBox="1"/>
          <p:nvPr/>
        </p:nvSpPr>
        <p:spPr>
          <a:xfrm>
            <a:off x="6482093" y="3960972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34</a:t>
            </a:r>
            <a:endParaRPr lang="en-US" sz="850" dirty="0"/>
          </a:p>
        </p:txBody>
      </p:sp>
      <p:sp>
        <p:nvSpPr>
          <p:cNvPr id="220" name="TextBox 219"/>
          <p:cNvSpPr txBox="1"/>
          <p:nvPr/>
        </p:nvSpPr>
        <p:spPr>
          <a:xfrm>
            <a:off x="6482093" y="507316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35</a:t>
            </a:r>
            <a:endParaRPr lang="en-US" sz="850" dirty="0"/>
          </a:p>
        </p:txBody>
      </p:sp>
      <p:sp>
        <p:nvSpPr>
          <p:cNvPr id="221" name="TextBox 220"/>
          <p:cNvSpPr txBox="1"/>
          <p:nvPr/>
        </p:nvSpPr>
        <p:spPr>
          <a:xfrm>
            <a:off x="6482093" y="571134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36</a:t>
            </a:r>
            <a:endParaRPr lang="en-US" sz="850" dirty="0"/>
          </a:p>
        </p:txBody>
      </p:sp>
      <p:sp>
        <p:nvSpPr>
          <p:cNvPr id="222" name="Down Arrow 221"/>
          <p:cNvSpPr/>
          <p:nvPr/>
        </p:nvSpPr>
        <p:spPr>
          <a:xfrm>
            <a:off x="8488680" y="4608802"/>
            <a:ext cx="91440" cy="1554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3" name="Left Bracket 222"/>
          <p:cNvSpPr/>
          <p:nvPr/>
        </p:nvSpPr>
        <p:spPr>
          <a:xfrm rot="16200000">
            <a:off x="8462965" y="3929063"/>
            <a:ext cx="142876" cy="1066801"/>
          </a:xfrm>
          <a:prstGeom prst="leftBracket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TextBox 401"/>
          <p:cNvSpPr txBox="1">
            <a:spLocks noChangeArrowheads="1"/>
          </p:cNvSpPr>
          <p:nvPr/>
        </p:nvSpPr>
        <p:spPr bwMode="auto">
          <a:xfrm>
            <a:off x="3124200" y="685800"/>
            <a:ext cx="1504950" cy="363489"/>
          </a:xfrm>
          <a:prstGeom prst="rect">
            <a:avLst/>
          </a:prstGeom>
          <a:solidFill>
            <a:srgbClr val="023F77"/>
          </a:solidFill>
          <a:ln w="9525">
            <a:noFill/>
            <a:miter lim="800000"/>
            <a:headEnd/>
            <a:tailEnd/>
          </a:ln>
        </p:spPr>
        <p:txBody>
          <a:bodyPr wrap="square" lIns="55175" tIns="27587" rIns="55175" bIns="27587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Outputs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5" name="Right Arrow 224"/>
          <p:cNvSpPr/>
          <p:nvPr/>
        </p:nvSpPr>
        <p:spPr>
          <a:xfrm>
            <a:off x="2905125" y="2428876"/>
            <a:ext cx="152400" cy="76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50" dirty="0"/>
          </a:p>
        </p:txBody>
      </p:sp>
      <p:sp>
        <p:nvSpPr>
          <p:cNvPr id="226" name="Text Box 51"/>
          <p:cNvSpPr txBox="1">
            <a:spLocks noChangeArrowheads="1"/>
          </p:cNvSpPr>
          <p:nvPr/>
        </p:nvSpPr>
        <p:spPr bwMode="auto">
          <a:xfrm>
            <a:off x="3124200" y="1143001"/>
            <a:ext cx="1504950" cy="318156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tobacco exercise tax per package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27" name="Text Box 51"/>
          <p:cNvSpPr txBox="1">
            <a:spLocks noChangeArrowheads="1"/>
          </p:cNvSpPr>
          <p:nvPr/>
        </p:nvSpPr>
        <p:spPr bwMode="auto">
          <a:xfrm>
            <a:off x="3124200" y="1533526"/>
            <a:ext cx="1504950" cy="448232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national paid and earned media aimed at youth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28" name="Text Box 51"/>
          <p:cNvSpPr txBox="1">
            <a:spLocks noChangeArrowheads="1"/>
          </p:cNvSpPr>
          <p:nvPr/>
        </p:nvSpPr>
        <p:spPr bwMode="auto">
          <a:xfrm>
            <a:off x="3124200" y="2057400"/>
            <a:ext cx="1504950" cy="576531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retail environments that post </a:t>
            </a:r>
            <a:r>
              <a:rPr lang="en-US" sz="850" dirty="0">
                <a:ea typeface="ＭＳ Ｐゴシック" pitchFamily="34" charset="-128"/>
              </a:rPr>
              <a:t>health</a:t>
            </a:r>
            <a:r>
              <a:rPr lang="en-US" sz="850" dirty="0" smtClean="0">
                <a:ea typeface="ＭＳ Ｐゴシック" pitchFamily="34" charset="-128"/>
              </a:rPr>
              <a:t> warning signage at point of sale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29" name="Text Box 51"/>
          <p:cNvSpPr txBox="1">
            <a:spLocks noChangeArrowheads="1"/>
          </p:cNvSpPr>
          <p:nvPr/>
        </p:nvSpPr>
        <p:spPr bwMode="auto">
          <a:xfrm>
            <a:off x="3124200" y="2714626"/>
            <a:ext cx="1504950" cy="473758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Model Tobacco Free policies adopted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1" name="Text Box 51"/>
          <p:cNvSpPr txBox="1">
            <a:spLocks noChangeArrowheads="1"/>
          </p:cNvSpPr>
          <p:nvPr/>
        </p:nvSpPr>
        <p:spPr bwMode="auto">
          <a:xfrm>
            <a:off x="3124200" y="3276601"/>
            <a:ext cx="1504950" cy="60230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healthcare settings that adopt and implement the Georgia </a:t>
            </a:r>
            <a:r>
              <a:rPr lang="en-US" sz="850" dirty="0" err="1" smtClean="0">
                <a:ea typeface="ＭＳ Ｐゴシック" pitchFamily="34" charset="-128"/>
              </a:rPr>
              <a:t>cAARds</a:t>
            </a:r>
            <a:r>
              <a:rPr lang="en-US" sz="850" dirty="0" smtClean="0">
                <a:ea typeface="ＭＳ Ｐゴシック" pitchFamily="34" charset="-128"/>
              </a:rPr>
              <a:t> Program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2" name="Text Box 51"/>
          <p:cNvSpPr txBox="1">
            <a:spLocks noChangeArrowheads="1"/>
          </p:cNvSpPr>
          <p:nvPr/>
        </p:nvSpPr>
        <p:spPr bwMode="auto">
          <a:xfrm>
            <a:off x="3124200" y="3952876"/>
            <a:ext cx="1504950" cy="38100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support for the Georgia Tobacco </a:t>
            </a:r>
            <a:r>
              <a:rPr lang="en-US" sz="850" dirty="0" err="1" smtClean="0">
                <a:ea typeface="ＭＳ Ｐゴシック" pitchFamily="34" charset="-128"/>
              </a:rPr>
              <a:t>Quitline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3" name="Text Box 51"/>
          <p:cNvSpPr txBox="1">
            <a:spLocks noChangeArrowheads="1"/>
          </p:cNvSpPr>
          <p:nvPr/>
        </p:nvSpPr>
        <p:spPr bwMode="auto">
          <a:xfrm>
            <a:off x="3124200" y="4410076"/>
            <a:ext cx="1504950" cy="381000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people who utilize the </a:t>
            </a:r>
            <a:r>
              <a:rPr lang="en-US" sz="850" dirty="0" err="1" smtClean="0">
                <a:ea typeface="ＭＳ Ｐゴシック" pitchFamily="34" charset="-128"/>
              </a:rPr>
              <a:t>quitline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4" name="Text Box 51"/>
          <p:cNvSpPr txBox="1">
            <a:spLocks noChangeArrowheads="1"/>
          </p:cNvSpPr>
          <p:nvPr/>
        </p:nvSpPr>
        <p:spPr bwMode="auto">
          <a:xfrm>
            <a:off x="3124200" y="4867276"/>
            <a:ext cx="1504950" cy="619124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insurance plans that provide coverage for proven cessation treatments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5" name="Text Box 51"/>
          <p:cNvSpPr txBox="1">
            <a:spLocks noChangeArrowheads="1"/>
          </p:cNvSpPr>
          <p:nvPr/>
        </p:nvSpPr>
        <p:spPr bwMode="auto">
          <a:xfrm>
            <a:off x="3124200" y="5562601"/>
            <a:ext cx="1504950" cy="334491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Increased number of surveillance activities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6" name="Text Box 51"/>
          <p:cNvSpPr txBox="1">
            <a:spLocks noChangeArrowheads="1"/>
          </p:cNvSpPr>
          <p:nvPr/>
        </p:nvSpPr>
        <p:spPr bwMode="auto">
          <a:xfrm>
            <a:off x="3124200" y="5972175"/>
            <a:ext cx="1504950" cy="567623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/>
          <a:p>
            <a:pPr defTabSz="836613">
              <a:spcBef>
                <a:spcPct val="25000"/>
              </a:spcBef>
            </a:pPr>
            <a:r>
              <a:rPr lang="en-US" sz="850" dirty="0" smtClean="0">
                <a:ea typeface="ＭＳ Ｐゴシック" pitchFamily="34" charset="-128"/>
              </a:rPr>
              <a:t>An efficient and effective comprehensive Georgia Tobacco Use Prevention Program</a:t>
            </a:r>
            <a:endParaRPr lang="en-US" sz="850" dirty="0">
              <a:ea typeface="ＭＳ Ｐゴシック" pitchFamily="34" charset="-128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886075" y="114443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13</a:t>
            </a:r>
            <a:endParaRPr lang="en-US" sz="850" dirty="0"/>
          </a:p>
        </p:txBody>
      </p:sp>
      <p:sp>
        <p:nvSpPr>
          <p:cNvPr id="238" name="TextBox 237"/>
          <p:cNvSpPr txBox="1"/>
          <p:nvPr/>
        </p:nvSpPr>
        <p:spPr>
          <a:xfrm>
            <a:off x="2886075" y="1540819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14</a:t>
            </a:r>
            <a:endParaRPr lang="en-US" sz="850" dirty="0"/>
          </a:p>
        </p:txBody>
      </p:sp>
      <p:sp>
        <p:nvSpPr>
          <p:cNvPr id="239" name="TextBox 238"/>
          <p:cNvSpPr txBox="1"/>
          <p:nvPr/>
        </p:nvSpPr>
        <p:spPr>
          <a:xfrm>
            <a:off x="2886075" y="2064694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15</a:t>
            </a:r>
            <a:endParaRPr lang="en-US" sz="850" dirty="0"/>
          </a:p>
        </p:txBody>
      </p:sp>
      <p:sp>
        <p:nvSpPr>
          <p:cNvPr id="240" name="TextBox 239"/>
          <p:cNvSpPr txBox="1"/>
          <p:nvPr/>
        </p:nvSpPr>
        <p:spPr>
          <a:xfrm>
            <a:off x="2886075" y="2724151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16</a:t>
            </a:r>
            <a:endParaRPr lang="en-US" sz="850" dirty="0"/>
          </a:p>
        </p:txBody>
      </p:sp>
      <p:sp>
        <p:nvSpPr>
          <p:cNvPr id="242" name="TextBox 241"/>
          <p:cNvSpPr txBox="1"/>
          <p:nvPr/>
        </p:nvSpPr>
        <p:spPr>
          <a:xfrm>
            <a:off x="2886075" y="3283894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17</a:t>
            </a:r>
            <a:endParaRPr lang="en-US" sz="850" dirty="0"/>
          </a:p>
        </p:txBody>
      </p:sp>
      <p:sp>
        <p:nvSpPr>
          <p:cNvPr id="243" name="TextBox 242"/>
          <p:cNvSpPr txBox="1"/>
          <p:nvPr/>
        </p:nvSpPr>
        <p:spPr>
          <a:xfrm>
            <a:off x="2886075" y="3960169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18</a:t>
            </a:r>
            <a:endParaRPr lang="en-US" sz="850" dirty="0"/>
          </a:p>
        </p:txBody>
      </p:sp>
      <p:sp>
        <p:nvSpPr>
          <p:cNvPr id="244" name="TextBox 243"/>
          <p:cNvSpPr txBox="1"/>
          <p:nvPr/>
        </p:nvSpPr>
        <p:spPr>
          <a:xfrm>
            <a:off x="2886075" y="4417369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19</a:t>
            </a:r>
            <a:endParaRPr lang="en-US" sz="850" dirty="0"/>
          </a:p>
        </p:txBody>
      </p:sp>
      <p:sp>
        <p:nvSpPr>
          <p:cNvPr id="245" name="TextBox 244"/>
          <p:cNvSpPr txBox="1"/>
          <p:nvPr/>
        </p:nvSpPr>
        <p:spPr>
          <a:xfrm>
            <a:off x="2886075" y="4874569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20</a:t>
            </a:r>
            <a:endParaRPr lang="en-US" sz="850" dirty="0"/>
          </a:p>
        </p:txBody>
      </p:sp>
      <p:sp>
        <p:nvSpPr>
          <p:cNvPr id="246" name="TextBox 245"/>
          <p:cNvSpPr txBox="1"/>
          <p:nvPr/>
        </p:nvSpPr>
        <p:spPr>
          <a:xfrm>
            <a:off x="2886075" y="5568465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21</a:t>
            </a:r>
            <a:endParaRPr lang="en-US" sz="850" dirty="0"/>
          </a:p>
        </p:txBody>
      </p:sp>
      <p:sp>
        <p:nvSpPr>
          <p:cNvPr id="247" name="TextBox 246"/>
          <p:cNvSpPr txBox="1"/>
          <p:nvPr/>
        </p:nvSpPr>
        <p:spPr>
          <a:xfrm>
            <a:off x="2886075" y="5978040"/>
            <a:ext cx="3810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50" dirty="0" smtClean="0"/>
              <a:t>22</a:t>
            </a:r>
            <a:endParaRPr lang="en-US" sz="850" dirty="0"/>
          </a:p>
        </p:txBody>
      </p:sp>
      <p:sp>
        <p:nvSpPr>
          <p:cNvPr id="103" name="Text Box 51"/>
          <p:cNvSpPr txBox="1">
            <a:spLocks noChangeArrowheads="1"/>
          </p:cNvSpPr>
          <p:nvPr/>
        </p:nvSpPr>
        <p:spPr bwMode="auto">
          <a:xfrm>
            <a:off x="198118" y="6208872"/>
            <a:ext cx="2621281" cy="230832"/>
          </a:xfrm>
          <a:prstGeom prst="rect">
            <a:avLst/>
          </a:prstGeom>
          <a:solidFill>
            <a:srgbClr val="E7F8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83644" tIns="41822" rIns="83644" bIns="41822"/>
          <a:lstStyle>
            <a:defPPr>
              <a:defRPr lang="en-US"/>
            </a:defPPr>
            <a:lvl1pPr defTabSz="836613">
              <a:spcBef>
                <a:spcPct val="25000"/>
              </a:spcBef>
              <a:defRPr sz="850">
                <a:ea typeface="ＭＳ Ｐゴシック" pitchFamily="34" charset="-128"/>
              </a:defRPr>
            </a:lvl1pPr>
          </a:lstStyle>
          <a:p>
            <a:r>
              <a:rPr lang="en-US" dirty="0"/>
              <a:t>Develop a statewide </a:t>
            </a:r>
            <a:r>
              <a:rPr lang="en-US" dirty="0" err="1"/>
              <a:t>quitline</a:t>
            </a:r>
            <a:r>
              <a:rPr lang="en-US" dirty="0"/>
              <a:t> campaign</a:t>
            </a:r>
          </a:p>
        </p:txBody>
      </p:sp>
    </p:spTree>
    <p:extLst>
      <p:ext uri="{BB962C8B-B14F-4D97-AF65-F5344CB8AC3E}">
        <p14:creationId xmlns:p14="http://schemas.microsoft.com/office/powerpoint/2010/main" val="300366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5794</TotalTime>
  <Words>520</Words>
  <Application>Microsoft Office PowerPoint</Application>
  <PresentationFormat>On-screen Show (4:3)</PresentationFormat>
  <Paragraphs>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</dc:creator>
  <cp:lastModifiedBy>kfpthreets</cp:lastModifiedBy>
  <cp:revision>311</cp:revision>
  <cp:lastPrinted>2015-04-17T18:58:12Z</cp:lastPrinted>
  <dcterms:created xsi:type="dcterms:W3CDTF">2012-12-01T13:27:18Z</dcterms:created>
  <dcterms:modified xsi:type="dcterms:W3CDTF">2015-04-17T20:04:11Z</dcterms:modified>
</cp:coreProperties>
</file>