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drawings/drawing8.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drawings/drawing10.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drawings/drawing11.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2.xml" ContentType="application/vnd.openxmlformats-officedocument.drawingml.chart+xml"/>
  <Override PartName="/ppt/drawings/drawing12.xml" ContentType="application/vnd.openxmlformats-officedocument.drawingml.chartshapes+xml"/>
  <Override PartName="/ppt/notesSlides/notesSlide16.xml" ContentType="application/vnd.openxmlformats-officedocument.presentationml.notesSlide+xml"/>
  <Override PartName="/ppt/charts/chart13.xml" ContentType="application/vnd.openxmlformats-officedocument.drawingml.chart+xml"/>
  <Override PartName="/ppt/drawings/drawing13.xml" ContentType="application/vnd.openxmlformats-officedocument.drawingml.chartshapes+xml"/>
  <Override PartName="/ppt/notesSlides/notesSlide17.xml" ContentType="application/vnd.openxmlformats-officedocument.presentationml.notesSlide+xml"/>
  <Override PartName="/ppt/charts/chart14.xml" ContentType="application/vnd.openxmlformats-officedocument.drawingml.chart+xml"/>
  <Override PartName="/ppt/drawings/drawing14.xml" ContentType="application/vnd.openxmlformats-officedocument.drawingml.chartshapes+xml"/>
  <Override PartName="/ppt/notesSlides/notesSlide18.xml" ContentType="application/vnd.openxmlformats-officedocument.presentationml.notesSlide+xml"/>
  <Override PartName="/ppt/charts/chart15.xml" ContentType="application/vnd.openxmlformats-officedocument.drawingml.chart+xml"/>
  <Override PartName="/ppt/drawings/drawing15.xml" ContentType="application/vnd.openxmlformats-officedocument.drawingml.chartshapes+xml"/>
  <Override PartName="/ppt/notesSlides/notesSlide19.xml" ContentType="application/vnd.openxmlformats-officedocument.presentationml.notesSlide+xml"/>
  <Override PartName="/ppt/charts/chart16.xml" ContentType="application/vnd.openxmlformats-officedocument.drawingml.chart+xml"/>
  <Override PartName="/ppt/drawings/drawing16.xml" ContentType="application/vnd.openxmlformats-officedocument.drawingml.chartshapes+xml"/>
  <Override PartName="/ppt/notesSlides/notesSlide20.xml" ContentType="application/vnd.openxmlformats-officedocument.presentationml.notesSlide+xml"/>
  <Override PartName="/ppt/charts/chart17.xml" ContentType="application/vnd.openxmlformats-officedocument.drawingml.chart+xml"/>
  <Override PartName="/ppt/drawings/drawing17.xml" ContentType="application/vnd.openxmlformats-officedocument.drawingml.chartshapes+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24"/>
  </p:notesMasterIdLst>
  <p:sldIdLst>
    <p:sldId id="256" r:id="rId2"/>
    <p:sldId id="374" r:id="rId3"/>
    <p:sldId id="357" r:id="rId4"/>
    <p:sldId id="358" r:id="rId5"/>
    <p:sldId id="359" r:id="rId6"/>
    <p:sldId id="360" r:id="rId7"/>
    <p:sldId id="361" r:id="rId8"/>
    <p:sldId id="362" r:id="rId9"/>
    <p:sldId id="363" r:id="rId10"/>
    <p:sldId id="364" r:id="rId11"/>
    <p:sldId id="365" r:id="rId12"/>
    <p:sldId id="366" r:id="rId13"/>
    <p:sldId id="367" r:id="rId14"/>
    <p:sldId id="368" r:id="rId15"/>
    <p:sldId id="375" r:id="rId16"/>
    <p:sldId id="369" r:id="rId17"/>
    <p:sldId id="370" r:id="rId18"/>
    <p:sldId id="371" r:id="rId19"/>
    <p:sldId id="372" r:id="rId20"/>
    <p:sldId id="373" r:id="rId21"/>
    <p:sldId id="323" r:id="rId22"/>
    <p:sldId id="356"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67084" autoAdjust="0"/>
  </p:normalViewPr>
  <p:slideViewPr>
    <p:cSldViewPr>
      <p:cViewPr varScale="1">
        <p:scale>
          <a:sx n="51" d="100"/>
          <a:sy n="51" d="100"/>
        </p:scale>
        <p:origin x="-1692" y="-90"/>
      </p:cViewPr>
      <p:guideLst>
        <p:guide orient="horz" pos="2160"/>
        <p:guide pos="2880"/>
      </p:guideLst>
    </p:cSldViewPr>
  </p:slideViewPr>
  <p:notesTextViewPr>
    <p:cViewPr>
      <p:scale>
        <a:sx n="100" d="100"/>
        <a:sy n="100" d="100"/>
      </p:scale>
      <p:origin x="0" y="606"/>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7.xml"/><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0"/>
    <c:plotArea>
      <c:layout>
        <c:manualLayout>
          <c:layoutTarget val="inner"/>
          <c:xMode val="edge"/>
          <c:yMode val="edge"/>
          <c:x val="0.20842993584135316"/>
          <c:y val="7.28797385219455E-2"/>
          <c:w val="0.55545895304753568"/>
          <c:h val="0.53893370316991107"/>
        </c:manualLayout>
      </c:layout>
      <c:barChart>
        <c:barDir val="col"/>
        <c:grouping val="clustered"/>
        <c:varyColors val="0"/>
        <c:ser>
          <c:idx val="0"/>
          <c:order val="0"/>
          <c:tx>
            <c:strRef>
              <c:f>Sheet1!$B$1</c:f>
              <c:strCache>
                <c:ptCount val="1"/>
                <c:pt idx="0">
                  <c:v>Diagnosed</c:v>
                </c:pt>
              </c:strCache>
            </c:strRef>
          </c:tx>
          <c:invertIfNegative val="0"/>
          <c:dLbls>
            <c:numFmt formatCode="General" sourceLinked="0"/>
            <c:showLegendKey val="0"/>
            <c:showVal val="1"/>
            <c:showCatName val="0"/>
            <c:showSerName val="0"/>
            <c:showPercent val="0"/>
            <c:showBubbleSize val="0"/>
            <c:showLeaderLines val="0"/>
          </c:dLbls>
          <c:cat>
            <c:strRef>
              <c:f>Sheet1!$A$2</c:f>
              <c:strCache>
                <c:ptCount val="1"/>
                <c:pt idx="0">
                  <c:v>Living with HIV</c:v>
                </c:pt>
              </c:strCache>
            </c:strRef>
          </c:cat>
          <c:val>
            <c:numRef>
              <c:f>Sheet1!$B$2</c:f>
              <c:numCache>
                <c:formatCode>General</c:formatCode>
                <c:ptCount val="1"/>
                <c:pt idx="0">
                  <c:v>100</c:v>
                </c:pt>
              </c:numCache>
            </c:numRef>
          </c:val>
        </c:ser>
        <c:ser>
          <c:idx val="1"/>
          <c:order val="1"/>
          <c:tx>
            <c:strRef>
              <c:f>Sheet1!$C$1</c:f>
              <c:strCache>
                <c:ptCount val="1"/>
                <c:pt idx="0">
                  <c:v>Engaged</c:v>
                </c:pt>
              </c:strCache>
            </c:strRef>
          </c:tx>
          <c:invertIfNegative val="0"/>
          <c:dLbls>
            <c:numFmt formatCode="General" sourceLinked="0"/>
            <c:showLegendKey val="0"/>
            <c:showVal val="1"/>
            <c:showCatName val="0"/>
            <c:showSerName val="0"/>
            <c:showPercent val="0"/>
            <c:showBubbleSize val="0"/>
            <c:showLeaderLines val="0"/>
          </c:dLbls>
          <c:cat>
            <c:strRef>
              <c:f>Sheet1!$A$2</c:f>
              <c:strCache>
                <c:ptCount val="1"/>
                <c:pt idx="0">
                  <c:v>Living with HIV</c:v>
                </c:pt>
              </c:strCache>
            </c:strRef>
          </c:cat>
          <c:val>
            <c:numRef>
              <c:f>Sheet1!$C$2</c:f>
              <c:numCache>
                <c:formatCode>General</c:formatCode>
                <c:ptCount val="1"/>
                <c:pt idx="0">
                  <c:v>54</c:v>
                </c:pt>
              </c:numCache>
            </c:numRef>
          </c:val>
        </c:ser>
        <c:ser>
          <c:idx val="2"/>
          <c:order val="2"/>
          <c:tx>
            <c:strRef>
              <c:f>Sheet1!$D$1</c:f>
              <c:strCache>
                <c:ptCount val="1"/>
                <c:pt idx="0">
                  <c:v>Retained</c:v>
                </c:pt>
              </c:strCache>
            </c:strRef>
          </c:tx>
          <c:invertIfNegative val="0"/>
          <c:dLbls>
            <c:numFmt formatCode="General" sourceLinked="0"/>
            <c:showLegendKey val="0"/>
            <c:showVal val="1"/>
            <c:showCatName val="0"/>
            <c:showSerName val="0"/>
            <c:showPercent val="0"/>
            <c:showBubbleSize val="0"/>
            <c:showLeaderLines val="0"/>
          </c:dLbls>
          <c:cat>
            <c:strRef>
              <c:f>Sheet1!$A$2</c:f>
              <c:strCache>
                <c:ptCount val="1"/>
                <c:pt idx="0">
                  <c:v>Living with HIV</c:v>
                </c:pt>
              </c:strCache>
            </c:strRef>
          </c:cat>
          <c:val>
            <c:numRef>
              <c:f>Sheet1!$D$2</c:f>
              <c:numCache>
                <c:formatCode>General</c:formatCode>
                <c:ptCount val="1"/>
                <c:pt idx="0">
                  <c:v>38</c:v>
                </c:pt>
              </c:numCache>
            </c:numRef>
          </c:val>
        </c:ser>
        <c:ser>
          <c:idx val="3"/>
          <c:order val="3"/>
          <c:tx>
            <c:strRef>
              <c:f>Sheet1!$E$1</c:f>
              <c:strCache>
                <c:ptCount val="1"/>
                <c:pt idx="0">
                  <c:v>Viral suppression</c:v>
                </c:pt>
              </c:strCache>
            </c:strRef>
          </c:tx>
          <c:invertIfNegative val="0"/>
          <c:dLbls>
            <c:numFmt formatCode="General" sourceLinked="0"/>
            <c:showLegendKey val="0"/>
            <c:showVal val="1"/>
            <c:showCatName val="0"/>
            <c:showSerName val="0"/>
            <c:showPercent val="0"/>
            <c:showBubbleSize val="0"/>
            <c:showLeaderLines val="0"/>
          </c:dLbls>
          <c:cat>
            <c:strRef>
              <c:f>Sheet1!$A$2</c:f>
              <c:strCache>
                <c:ptCount val="1"/>
                <c:pt idx="0">
                  <c:v>Living with HIV</c:v>
                </c:pt>
              </c:strCache>
            </c:strRef>
          </c:cat>
          <c:val>
            <c:numRef>
              <c:f>Sheet1!$E$2</c:f>
              <c:numCache>
                <c:formatCode>General</c:formatCode>
                <c:ptCount val="1"/>
                <c:pt idx="0">
                  <c:v>39</c:v>
                </c:pt>
              </c:numCache>
            </c:numRef>
          </c:val>
        </c:ser>
        <c:dLbls>
          <c:showLegendKey val="0"/>
          <c:showVal val="1"/>
          <c:showCatName val="0"/>
          <c:showSerName val="0"/>
          <c:showPercent val="0"/>
          <c:showBubbleSize val="0"/>
        </c:dLbls>
        <c:gapWidth val="150"/>
        <c:axId val="81266176"/>
        <c:axId val="81267712"/>
      </c:barChart>
      <c:catAx>
        <c:axId val="81266176"/>
        <c:scaling>
          <c:orientation val="minMax"/>
        </c:scaling>
        <c:delete val="0"/>
        <c:axPos val="b"/>
        <c:majorTickMark val="out"/>
        <c:minorTickMark val="none"/>
        <c:tickLblPos val="nextTo"/>
        <c:crossAx val="81267712"/>
        <c:crosses val="autoZero"/>
        <c:auto val="1"/>
        <c:lblAlgn val="ctr"/>
        <c:lblOffset val="100"/>
        <c:noMultiLvlLbl val="0"/>
      </c:catAx>
      <c:valAx>
        <c:axId val="81267712"/>
        <c:scaling>
          <c:orientation val="minMax"/>
          <c:max val="100"/>
        </c:scaling>
        <c:delete val="0"/>
        <c:axPos val="l"/>
        <c:title>
          <c:tx>
            <c:rich>
              <a:bodyPr rot="-5400000" vert="horz"/>
              <a:lstStyle/>
              <a:p>
                <a:pPr>
                  <a:defRPr/>
                </a:pPr>
                <a:r>
                  <a:rPr lang="en-US" dirty="0" smtClean="0"/>
                  <a:t>Percent</a:t>
                </a:r>
                <a:endParaRPr lang="en-US" dirty="0"/>
              </a:p>
            </c:rich>
          </c:tx>
          <c:layout>
            <c:manualLayout>
              <c:xMode val="edge"/>
              <c:yMode val="edge"/>
              <c:x val="6.9529260231359968E-2"/>
              <c:y val="0.24746048520502709"/>
            </c:manualLayout>
          </c:layout>
          <c:overlay val="0"/>
        </c:title>
        <c:numFmt formatCode="General" sourceLinked="1"/>
        <c:majorTickMark val="out"/>
        <c:minorTickMark val="none"/>
        <c:tickLblPos val="nextTo"/>
        <c:crossAx val="81266176"/>
        <c:crosses val="autoZero"/>
        <c:crossBetween val="between"/>
        <c:majorUnit val="20"/>
      </c:valAx>
    </c:plotArea>
    <c:legend>
      <c:legendPos val="b"/>
      <c:layout>
        <c:manualLayout>
          <c:xMode val="edge"/>
          <c:yMode val="edge"/>
          <c:x val="6.5432098765432101E-2"/>
          <c:y val="0.81562818785747904"/>
          <c:w val="0.90000000000000013"/>
          <c:h val="8.3354636350319256E-2"/>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7.8049236900942939E-2"/>
          <c:y val="4.4861391929187228E-2"/>
          <c:w val="0.9219507630990571"/>
          <c:h val="0.52833595855732807"/>
        </c:manualLayout>
      </c:layout>
      <c:barChart>
        <c:barDir val="col"/>
        <c:grouping val="stacked"/>
        <c:varyColors val="0"/>
        <c:ser>
          <c:idx val="0"/>
          <c:order val="0"/>
          <c:tx>
            <c:strRef>
              <c:f>Sheet1!$B$1</c:f>
              <c:strCache>
                <c:ptCount val="1"/>
                <c:pt idx="0">
                  <c:v>VL&lt;200</c:v>
                </c:pt>
              </c:strCache>
            </c:strRef>
          </c:tx>
          <c:invertIfNegative val="0"/>
          <c:dLbls>
            <c:dLblPos val="ctr"/>
            <c:showLegendKey val="0"/>
            <c:showVal val="1"/>
            <c:showCatName val="0"/>
            <c:showSerName val="0"/>
            <c:showPercent val="0"/>
            <c:showBubbleSize val="0"/>
            <c:showLeaderLines val="0"/>
          </c:dLbls>
          <c:cat>
            <c:strRef>
              <c:f>Sheet1!$A$2:$A$6</c:f>
              <c:strCache>
                <c:ptCount val="5"/>
                <c:pt idx="0">
                  <c:v>13-24</c:v>
                </c:pt>
                <c:pt idx="1">
                  <c:v>25-34</c:v>
                </c:pt>
                <c:pt idx="2">
                  <c:v>35-44</c:v>
                </c:pt>
                <c:pt idx="3">
                  <c:v>45-54</c:v>
                </c:pt>
                <c:pt idx="4">
                  <c:v>55+</c:v>
                </c:pt>
              </c:strCache>
            </c:strRef>
          </c:cat>
          <c:val>
            <c:numRef>
              <c:f>Sheet1!$B$2:$B$6</c:f>
              <c:numCache>
                <c:formatCode>General</c:formatCode>
                <c:ptCount val="5"/>
                <c:pt idx="0">
                  <c:v>36</c:v>
                </c:pt>
                <c:pt idx="1">
                  <c:v>40</c:v>
                </c:pt>
                <c:pt idx="2">
                  <c:v>47</c:v>
                </c:pt>
                <c:pt idx="3">
                  <c:v>49</c:v>
                </c:pt>
                <c:pt idx="4">
                  <c:v>49</c:v>
                </c:pt>
              </c:numCache>
            </c:numRef>
          </c:val>
        </c:ser>
        <c:ser>
          <c:idx val="1"/>
          <c:order val="1"/>
          <c:tx>
            <c:strRef>
              <c:f>Sheet1!$C$1</c:f>
              <c:strCache>
                <c:ptCount val="1"/>
                <c:pt idx="0">
                  <c:v>VL&gt;200</c:v>
                </c:pt>
              </c:strCache>
            </c:strRef>
          </c:tx>
          <c:invertIfNegative val="0"/>
          <c:dLbls>
            <c:dLblPos val="ctr"/>
            <c:showLegendKey val="0"/>
            <c:showVal val="1"/>
            <c:showCatName val="0"/>
            <c:showSerName val="0"/>
            <c:showPercent val="0"/>
            <c:showBubbleSize val="0"/>
            <c:showLeaderLines val="0"/>
          </c:dLbls>
          <c:cat>
            <c:strRef>
              <c:f>Sheet1!$A$2:$A$6</c:f>
              <c:strCache>
                <c:ptCount val="5"/>
                <c:pt idx="0">
                  <c:v>13-24</c:v>
                </c:pt>
                <c:pt idx="1">
                  <c:v>25-34</c:v>
                </c:pt>
                <c:pt idx="2">
                  <c:v>35-44</c:v>
                </c:pt>
                <c:pt idx="3">
                  <c:v>45-54</c:v>
                </c:pt>
                <c:pt idx="4">
                  <c:v>55+</c:v>
                </c:pt>
              </c:strCache>
            </c:strRef>
          </c:cat>
          <c:val>
            <c:numRef>
              <c:f>Sheet1!$C$2:$C$6</c:f>
              <c:numCache>
                <c:formatCode>General</c:formatCode>
                <c:ptCount val="5"/>
                <c:pt idx="0">
                  <c:v>20</c:v>
                </c:pt>
                <c:pt idx="1">
                  <c:v>10</c:v>
                </c:pt>
                <c:pt idx="2">
                  <c:v>9</c:v>
                </c:pt>
                <c:pt idx="3">
                  <c:v>6</c:v>
                </c:pt>
                <c:pt idx="4">
                  <c:v>4</c:v>
                </c:pt>
              </c:numCache>
            </c:numRef>
          </c:val>
        </c:ser>
        <c:ser>
          <c:idx val="2"/>
          <c:order val="2"/>
          <c:tx>
            <c:strRef>
              <c:f>Sheet1!$D$1</c:f>
              <c:strCache>
                <c:ptCount val="1"/>
                <c:pt idx="0">
                  <c:v>VL Missing</c:v>
                </c:pt>
              </c:strCache>
            </c:strRef>
          </c:tx>
          <c:invertIfNegative val="0"/>
          <c:dLbls>
            <c:dLblPos val="ctr"/>
            <c:showLegendKey val="0"/>
            <c:showVal val="1"/>
            <c:showCatName val="0"/>
            <c:showSerName val="0"/>
            <c:showPercent val="0"/>
            <c:showBubbleSize val="0"/>
            <c:showLeaderLines val="0"/>
          </c:dLbls>
          <c:cat>
            <c:strRef>
              <c:f>Sheet1!$A$2:$A$6</c:f>
              <c:strCache>
                <c:ptCount val="5"/>
                <c:pt idx="0">
                  <c:v>13-24</c:v>
                </c:pt>
                <c:pt idx="1">
                  <c:v>25-34</c:v>
                </c:pt>
                <c:pt idx="2">
                  <c:v>35-44</c:v>
                </c:pt>
                <c:pt idx="3">
                  <c:v>45-54</c:v>
                </c:pt>
                <c:pt idx="4">
                  <c:v>55+</c:v>
                </c:pt>
              </c:strCache>
            </c:strRef>
          </c:cat>
          <c:val>
            <c:numRef>
              <c:f>Sheet1!$D$2:$D$6</c:f>
              <c:numCache>
                <c:formatCode>General</c:formatCode>
                <c:ptCount val="5"/>
                <c:pt idx="0">
                  <c:v>44</c:v>
                </c:pt>
                <c:pt idx="1">
                  <c:v>50</c:v>
                </c:pt>
                <c:pt idx="2">
                  <c:v>44</c:v>
                </c:pt>
                <c:pt idx="3">
                  <c:v>45</c:v>
                </c:pt>
                <c:pt idx="4">
                  <c:v>47</c:v>
                </c:pt>
              </c:numCache>
            </c:numRef>
          </c:val>
        </c:ser>
        <c:dLbls>
          <c:showLegendKey val="0"/>
          <c:showVal val="0"/>
          <c:showCatName val="0"/>
          <c:showSerName val="0"/>
          <c:showPercent val="0"/>
          <c:showBubbleSize val="0"/>
        </c:dLbls>
        <c:gapWidth val="150"/>
        <c:overlap val="100"/>
        <c:axId val="39195392"/>
        <c:axId val="39196928"/>
      </c:barChart>
      <c:catAx>
        <c:axId val="39195392"/>
        <c:scaling>
          <c:orientation val="minMax"/>
        </c:scaling>
        <c:delete val="0"/>
        <c:axPos val="b"/>
        <c:majorTickMark val="out"/>
        <c:minorTickMark val="none"/>
        <c:tickLblPos val="nextTo"/>
        <c:crossAx val="39196928"/>
        <c:crosses val="autoZero"/>
        <c:auto val="1"/>
        <c:lblAlgn val="ctr"/>
        <c:lblOffset val="100"/>
        <c:noMultiLvlLbl val="0"/>
      </c:catAx>
      <c:valAx>
        <c:axId val="39196928"/>
        <c:scaling>
          <c:orientation val="minMax"/>
          <c:max val="100"/>
          <c:min val="0"/>
        </c:scaling>
        <c:delete val="0"/>
        <c:axPos val="l"/>
        <c:numFmt formatCode="General" sourceLinked="1"/>
        <c:majorTickMark val="out"/>
        <c:minorTickMark val="none"/>
        <c:tickLblPos val="nextTo"/>
        <c:crossAx val="39195392"/>
        <c:crosses val="autoZero"/>
        <c:crossBetween val="between"/>
        <c:majorUnit val="20"/>
      </c:valAx>
    </c:plotArea>
    <c:legend>
      <c:legendPos val="b"/>
      <c:layout>
        <c:manualLayout>
          <c:xMode val="edge"/>
          <c:yMode val="edge"/>
          <c:x val="0.28722801541699178"/>
          <c:y val="0.77634373060495621"/>
          <c:w val="0.4255438509375517"/>
          <c:h val="8.3354636350319256E-2"/>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7.8049236900942939E-2"/>
          <c:y val="4.4861391929187228E-2"/>
          <c:w val="0.9219507630990571"/>
          <c:h val="0.52833595855732807"/>
        </c:manualLayout>
      </c:layout>
      <c:barChart>
        <c:barDir val="col"/>
        <c:grouping val="stacked"/>
        <c:varyColors val="0"/>
        <c:ser>
          <c:idx val="0"/>
          <c:order val="0"/>
          <c:tx>
            <c:strRef>
              <c:f>Sheet1!$B$1</c:f>
              <c:strCache>
                <c:ptCount val="1"/>
                <c:pt idx="0">
                  <c:v>VL&lt;200</c:v>
                </c:pt>
              </c:strCache>
            </c:strRef>
          </c:tx>
          <c:invertIfNegative val="0"/>
          <c:dLbls>
            <c:dLblPos val="ctr"/>
            <c:showLegendKey val="0"/>
            <c:showVal val="1"/>
            <c:showCatName val="0"/>
            <c:showSerName val="0"/>
            <c:showPercent val="0"/>
            <c:showBubbleSize val="0"/>
            <c:showLeaderLines val="0"/>
          </c:dLbls>
          <c:cat>
            <c:strRef>
              <c:f>Sheet1!$A$2:$A$6</c:f>
              <c:strCache>
                <c:ptCount val="5"/>
                <c:pt idx="0">
                  <c:v>13-24</c:v>
                </c:pt>
                <c:pt idx="1">
                  <c:v>25-34</c:v>
                </c:pt>
                <c:pt idx="2">
                  <c:v>35-44</c:v>
                </c:pt>
                <c:pt idx="3">
                  <c:v>45-54</c:v>
                </c:pt>
                <c:pt idx="4">
                  <c:v>55+</c:v>
                </c:pt>
              </c:strCache>
            </c:strRef>
          </c:cat>
          <c:val>
            <c:numRef>
              <c:f>Sheet1!$B$2:$B$6</c:f>
              <c:numCache>
                <c:formatCode>General</c:formatCode>
                <c:ptCount val="5"/>
                <c:pt idx="0">
                  <c:v>45</c:v>
                </c:pt>
                <c:pt idx="1">
                  <c:v>35</c:v>
                </c:pt>
                <c:pt idx="2">
                  <c:v>35</c:v>
                </c:pt>
                <c:pt idx="3">
                  <c:v>41</c:v>
                </c:pt>
                <c:pt idx="4">
                  <c:v>41</c:v>
                </c:pt>
              </c:numCache>
            </c:numRef>
          </c:val>
        </c:ser>
        <c:ser>
          <c:idx val="1"/>
          <c:order val="1"/>
          <c:tx>
            <c:strRef>
              <c:f>Sheet1!$C$1</c:f>
              <c:strCache>
                <c:ptCount val="1"/>
                <c:pt idx="0">
                  <c:v>VL&gt;200</c:v>
                </c:pt>
              </c:strCache>
            </c:strRef>
          </c:tx>
          <c:invertIfNegative val="0"/>
          <c:dLbls>
            <c:dLblPos val="ctr"/>
            <c:showLegendKey val="0"/>
            <c:showVal val="1"/>
            <c:showCatName val="0"/>
            <c:showSerName val="0"/>
            <c:showPercent val="0"/>
            <c:showBubbleSize val="0"/>
            <c:showLeaderLines val="0"/>
          </c:dLbls>
          <c:cat>
            <c:strRef>
              <c:f>Sheet1!$A$2:$A$6</c:f>
              <c:strCache>
                <c:ptCount val="5"/>
                <c:pt idx="0">
                  <c:v>13-24</c:v>
                </c:pt>
                <c:pt idx="1">
                  <c:v>25-34</c:v>
                </c:pt>
                <c:pt idx="2">
                  <c:v>35-44</c:v>
                </c:pt>
                <c:pt idx="3">
                  <c:v>45-54</c:v>
                </c:pt>
                <c:pt idx="4">
                  <c:v>55+</c:v>
                </c:pt>
              </c:strCache>
            </c:strRef>
          </c:cat>
          <c:val>
            <c:numRef>
              <c:f>Sheet1!$C$2:$C$6</c:f>
              <c:numCache>
                <c:formatCode>General</c:formatCode>
                <c:ptCount val="5"/>
                <c:pt idx="0">
                  <c:v>10</c:v>
                </c:pt>
                <c:pt idx="1">
                  <c:v>11</c:v>
                </c:pt>
                <c:pt idx="2">
                  <c:v>8</c:v>
                </c:pt>
                <c:pt idx="3">
                  <c:v>9</c:v>
                </c:pt>
                <c:pt idx="4">
                  <c:v>8</c:v>
                </c:pt>
              </c:numCache>
            </c:numRef>
          </c:val>
        </c:ser>
        <c:ser>
          <c:idx val="2"/>
          <c:order val="2"/>
          <c:tx>
            <c:strRef>
              <c:f>Sheet1!$D$1</c:f>
              <c:strCache>
                <c:ptCount val="1"/>
                <c:pt idx="0">
                  <c:v>VL Missing</c:v>
                </c:pt>
              </c:strCache>
            </c:strRef>
          </c:tx>
          <c:invertIfNegative val="0"/>
          <c:dLbls>
            <c:dLblPos val="ctr"/>
            <c:showLegendKey val="0"/>
            <c:showVal val="1"/>
            <c:showCatName val="0"/>
            <c:showSerName val="0"/>
            <c:showPercent val="0"/>
            <c:showBubbleSize val="0"/>
            <c:showLeaderLines val="0"/>
          </c:dLbls>
          <c:cat>
            <c:strRef>
              <c:f>Sheet1!$A$2:$A$6</c:f>
              <c:strCache>
                <c:ptCount val="5"/>
                <c:pt idx="0">
                  <c:v>13-24</c:v>
                </c:pt>
                <c:pt idx="1">
                  <c:v>25-34</c:v>
                </c:pt>
                <c:pt idx="2">
                  <c:v>35-44</c:v>
                </c:pt>
                <c:pt idx="3">
                  <c:v>45-54</c:v>
                </c:pt>
                <c:pt idx="4">
                  <c:v>55+</c:v>
                </c:pt>
              </c:strCache>
            </c:strRef>
          </c:cat>
          <c:val>
            <c:numRef>
              <c:f>Sheet1!$D$2:$D$6</c:f>
              <c:numCache>
                <c:formatCode>General</c:formatCode>
                <c:ptCount val="5"/>
                <c:pt idx="0">
                  <c:v>45</c:v>
                </c:pt>
                <c:pt idx="1">
                  <c:v>54</c:v>
                </c:pt>
                <c:pt idx="2">
                  <c:v>57</c:v>
                </c:pt>
                <c:pt idx="3">
                  <c:v>50</c:v>
                </c:pt>
                <c:pt idx="4">
                  <c:v>51</c:v>
                </c:pt>
              </c:numCache>
            </c:numRef>
          </c:val>
        </c:ser>
        <c:dLbls>
          <c:showLegendKey val="0"/>
          <c:showVal val="0"/>
          <c:showCatName val="0"/>
          <c:showSerName val="0"/>
          <c:showPercent val="0"/>
          <c:showBubbleSize val="0"/>
        </c:dLbls>
        <c:gapWidth val="150"/>
        <c:overlap val="100"/>
        <c:axId val="39294464"/>
        <c:axId val="39296000"/>
      </c:barChart>
      <c:catAx>
        <c:axId val="39294464"/>
        <c:scaling>
          <c:orientation val="minMax"/>
        </c:scaling>
        <c:delete val="0"/>
        <c:axPos val="b"/>
        <c:majorTickMark val="out"/>
        <c:minorTickMark val="none"/>
        <c:tickLblPos val="nextTo"/>
        <c:crossAx val="39296000"/>
        <c:crosses val="autoZero"/>
        <c:auto val="1"/>
        <c:lblAlgn val="ctr"/>
        <c:lblOffset val="100"/>
        <c:noMultiLvlLbl val="0"/>
      </c:catAx>
      <c:valAx>
        <c:axId val="39296000"/>
        <c:scaling>
          <c:orientation val="minMax"/>
          <c:max val="100"/>
          <c:min val="0"/>
        </c:scaling>
        <c:delete val="0"/>
        <c:axPos val="l"/>
        <c:numFmt formatCode="General" sourceLinked="1"/>
        <c:majorTickMark val="out"/>
        <c:minorTickMark val="none"/>
        <c:tickLblPos val="nextTo"/>
        <c:crossAx val="39294464"/>
        <c:crosses val="autoZero"/>
        <c:crossBetween val="between"/>
        <c:majorUnit val="20"/>
      </c:valAx>
    </c:plotArea>
    <c:legend>
      <c:legendPos val="b"/>
      <c:layout>
        <c:manualLayout>
          <c:xMode val="edge"/>
          <c:yMode val="edge"/>
          <c:x val="0.28722801541699178"/>
          <c:y val="0.77634373060495621"/>
          <c:w val="0.4255438509375517"/>
          <c:h val="8.3354636350319256E-2"/>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27712331097501702"/>
          <c:y val="4.1528083989501315E-2"/>
          <c:w val="0.36418107383316217"/>
          <c:h val="0.740111811023622"/>
        </c:manualLayout>
      </c:layout>
      <c:barChart>
        <c:barDir val="col"/>
        <c:grouping val="stacked"/>
        <c:varyColors val="0"/>
        <c:ser>
          <c:idx val="0"/>
          <c:order val="0"/>
          <c:tx>
            <c:strRef>
              <c:f>Sheet1!$B$1</c:f>
              <c:strCache>
                <c:ptCount val="1"/>
                <c:pt idx="0">
                  <c:v>VL &lt;200</c:v>
                </c:pt>
              </c:strCache>
            </c:strRef>
          </c:tx>
          <c:invertIfNegative val="0"/>
          <c:dLbls>
            <c:dLblPos val="ctr"/>
            <c:showLegendKey val="0"/>
            <c:showVal val="1"/>
            <c:showCatName val="0"/>
            <c:showSerName val="0"/>
            <c:showPercent val="0"/>
            <c:showBubbleSize val="0"/>
            <c:showLeaderLines val="0"/>
          </c:dLbls>
          <c:cat>
            <c:strRef>
              <c:f>Sheet1!$A$2</c:f>
              <c:strCache>
                <c:ptCount val="1"/>
                <c:pt idx="0">
                  <c:v>Diagnosed 2011</c:v>
                </c:pt>
              </c:strCache>
            </c:strRef>
          </c:cat>
          <c:val>
            <c:numRef>
              <c:f>Sheet1!$B$2</c:f>
              <c:numCache>
                <c:formatCode>General</c:formatCode>
                <c:ptCount val="1"/>
                <c:pt idx="0">
                  <c:v>45</c:v>
                </c:pt>
              </c:numCache>
            </c:numRef>
          </c:val>
        </c:ser>
        <c:ser>
          <c:idx val="1"/>
          <c:order val="1"/>
          <c:tx>
            <c:strRef>
              <c:f>Sheet1!$C$1</c:f>
              <c:strCache>
                <c:ptCount val="1"/>
                <c:pt idx="0">
                  <c:v>VL&gt;200</c:v>
                </c:pt>
              </c:strCache>
            </c:strRef>
          </c:tx>
          <c:invertIfNegative val="0"/>
          <c:dLbls>
            <c:dLblPos val="ctr"/>
            <c:showLegendKey val="0"/>
            <c:showVal val="1"/>
            <c:showCatName val="0"/>
            <c:showSerName val="0"/>
            <c:showPercent val="0"/>
            <c:showBubbleSize val="0"/>
            <c:showLeaderLines val="0"/>
          </c:dLbls>
          <c:cat>
            <c:strRef>
              <c:f>Sheet1!$A$2</c:f>
              <c:strCache>
                <c:ptCount val="1"/>
                <c:pt idx="0">
                  <c:v>Diagnosed 2011</c:v>
                </c:pt>
              </c:strCache>
            </c:strRef>
          </c:cat>
          <c:val>
            <c:numRef>
              <c:f>Sheet1!$C$2</c:f>
              <c:numCache>
                <c:formatCode>General</c:formatCode>
                <c:ptCount val="1"/>
                <c:pt idx="0">
                  <c:v>36</c:v>
                </c:pt>
              </c:numCache>
            </c:numRef>
          </c:val>
        </c:ser>
        <c:ser>
          <c:idx val="2"/>
          <c:order val="2"/>
          <c:tx>
            <c:strRef>
              <c:f>Sheet1!$D$1</c:f>
              <c:strCache>
                <c:ptCount val="1"/>
                <c:pt idx="0">
                  <c:v>VL Missing</c:v>
                </c:pt>
              </c:strCache>
            </c:strRef>
          </c:tx>
          <c:invertIfNegative val="0"/>
          <c:dLbls>
            <c:dLbl>
              <c:idx val="0"/>
              <c:dLblPos val="ctr"/>
              <c:showLegendKey val="0"/>
              <c:showVal val="1"/>
              <c:showCatName val="0"/>
              <c:showSerName val="0"/>
              <c:showPercent val="0"/>
              <c:showBubbleSize val="0"/>
            </c:dLbl>
            <c:dLbl>
              <c:idx val="1"/>
              <c:dLblPos val="ctr"/>
              <c:showLegendKey val="0"/>
              <c:showVal val="1"/>
              <c:showCatName val="0"/>
              <c:showSerName val="0"/>
              <c:showPercent val="0"/>
              <c:showBubbleSize val="0"/>
            </c:dLbl>
            <c:dLbl>
              <c:idx val="2"/>
              <c:dLblPos val="ctr"/>
              <c:showLegendKey val="0"/>
              <c:showVal val="1"/>
              <c:showCatName val="0"/>
              <c:showSerName val="0"/>
              <c:showPercent val="0"/>
              <c:showBubbleSize val="0"/>
            </c:dLbl>
            <c:dLblPos val="ctr"/>
            <c:showLegendKey val="0"/>
            <c:showVal val="0"/>
            <c:showCatName val="0"/>
            <c:showSerName val="0"/>
            <c:showPercent val="0"/>
            <c:showBubbleSize val="0"/>
          </c:dLbls>
          <c:cat>
            <c:strRef>
              <c:f>Sheet1!$A$2</c:f>
              <c:strCache>
                <c:ptCount val="1"/>
                <c:pt idx="0">
                  <c:v>Diagnosed 2011</c:v>
                </c:pt>
              </c:strCache>
            </c:strRef>
          </c:cat>
          <c:val>
            <c:numRef>
              <c:f>Sheet1!$D$2</c:f>
              <c:numCache>
                <c:formatCode>General</c:formatCode>
                <c:ptCount val="1"/>
                <c:pt idx="0">
                  <c:v>19</c:v>
                </c:pt>
              </c:numCache>
            </c:numRef>
          </c:val>
        </c:ser>
        <c:dLbls>
          <c:showLegendKey val="0"/>
          <c:showVal val="0"/>
          <c:showCatName val="0"/>
          <c:showSerName val="0"/>
          <c:showPercent val="0"/>
          <c:showBubbleSize val="0"/>
        </c:dLbls>
        <c:gapWidth val="150"/>
        <c:overlap val="100"/>
        <c:axId val="39080320"/>
        <c:axId val="39081856"/>
      </c:barChart>
      <c:catAx>
        <c:axId val="39080320"/>
        <c:scaling>
          <c:orientation val="minMax"/>
        </c:scaling>
        <c:delete val="0"/>
        <c:axPos val="b"/>
        <c:numFmt formatCode="General" sourceLinked="1"/>
        <c:majorTickMark val="out"/>
        <c:minorTickMark val="none"/>
        <c:tickLblPos val="nextTo"/>
        <c:crossAx val="39081856"/>
        <c:crosses val="autoZero"/>
        <c:auto val="1"/>
        <c:lblAlgn val="ctr"/>
        <c:lblOffset val="100"/>
        <c:noMultiLvlLbl val="0"/>
      </c:catAx>
      <c:valAx>
        <c:axId val="39081856"/>
        <c:scaling>
          <c:orientation val="minMax"/>
          <c:max val="100"/>
          <c:min val="0"/>
        </c:scaling>
        <c:delete val="0"/>
        <c:axPos val="l"/>
        <c:title>
          <c:tx>
            <c:rich>
              <a:bodyPr rot="-5400000" vert="horz"/>
              <a:lstStyle/>
              <a:p>
                <a:pPr>
                  <a:defRPr/>
                </a:pPr>
                <a:r>
                  <a:rPr lang="en-US" dirty="0" smtClean="0"/>
                  <a:t>Percent</a:t>
                </a:r>
                <a:endParaRPr lang="en-US" dirty="0"/>
              </a:p>
            </c:rich>
          </c:tx>
          <c:overlay val="0"/>
        </c:title>
        <c:numFmt formatCode="General" sourceLinked="1"/>
        <c:majorTickMark val="out"/>
        <c:minorTickMark val="none"/>
        <c:tickLblPos val="nextTo"/>
        <c:crossAx val="39080320"/>
        <c:crosses val="autoZero"/>
        <c:crossBetween val="between"/>
        <c:majorUnit val="20"/>
      </c:valAx>
    </c:plotArea>
    <c:legend>
      <c:legendPos val="r"/>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20304923690094293"/>
          <c:y val="4.4861391929187228E-2"/>
          <c:w val="0.65806187421016815"/>
          <c:h val="0.57677847769028867"/>
        </c:manualLayout>
      </c:layout>
      <c:barChart>
        <c:barDir val="col"/>
        <c:grouping val="stacked"/>
        <c:varyColors val="0"/>
        <c:ser>
          <c:idx val="0"/>
          <c:order val="0"/>
          <c:tx>
            <c:strRef>
              <c:f>Sheet1!$B$1</c:f>
              <c:strCache>
                <c:ptCount val="1"/>
                <c:pt idx="0">
                  <c:v>VL&lt;200</c:v>
                </c:pt>
              </c:strCache>
            </c:strRef>
          </c:tx>
          <c:invertIfNegative val="0"/>
          <c:dLbls>
            <c:dLblPos val="ctr"/>
            <c:showLegendKey val="0"/>
            <c:showVal val="1"/>
            <c:showCatName val="0"/>
            <c:showSerName val="0"/>
            <c:showPercent val="0"/>
            <c:showBubbleSize val="0"/>
            <c:showLeaderLines val="0"/>
          </c:dLbls>
          <c:cat>
            <c:strRef>
              <c:f>Sheet1!$A$2:$A$4</c:f>
              <c:strCache>
                <c:ptCount val="3"/>
                <c:pt idx="0">
                  <c:v>Female</c:v>
                </c:pt>
                <c:pt idx="1">
                  <c:v>Male</c:v>
                </c:pt>
                <c:pt idx="2">
                  <c:v>Sex Unknown</c:v>
                </c:pt>
              </c:strCache>
            </c:strRef>
          </c:cat>
          <c:val>
            <c:numRef>
              <c:f>Sheet1!$B$2:$B$4</c:f>
              <c:numCache>
                <c:formatCode>General</c:formatCode>
                <c:ptCount val="3"/>
                <c:pt idx="0">
                  <c:v>44</c:v>
                </c:pt>
                <c:pt idx="1">
                  <c:v>48</c:v>
                </c:pt>
                <c:pt idx="2">
                  <c:v>31</c:v>
                </c:pt>
              </c:numCache>
            </c:numRef>
          </c:val>
        </c:ser>
        <c:ser>
          <c:idx val="1"/>
          <c:order val="1"/>
          <c:tx>
            <c:strRef>
              <c:f>Sheet1!$C$1</c:f>
              <c:strCache>
                <c:ptCount val="1"/>
                <c:pt idx="0">
                  <c:v>VL&gt;200</c:v>
                </c:pt>
              </c:strCache>
            </c:strRef>
          </c:tx>
          <c:invertIfNegative val="0"/>
          <c:dLbls>
            <c:dLblPos val="ctr"/>
            <c:showLegendKey val="0"/>
            <c:showVal val="1"/>
            <c:showCatName val="0"/>
            <c:showSerName val="0"/>
            <c:showPercent val="0"/>
            <c:showBubbleSize val="0"/>
            <c:showLeaderLines val="0"/>
          </c:dLbls>
          <c:cat>
            <c:strRef>
              <c:f>Sheet1!$A$2:$A$4</c:f>
              <c:strCache>
                <c:ptCount val="3"/>
                <c:pt idx="0">
                  <c:v>Female</c:v>
                </c:pt>
                <c:pt idx="1">
                  <c:v>Male</c:v>
                </c:pt>
                <c:pt idx="2">
                  <c:v>Sex Unknown</c:v>
                </c:pt>
              </c:strCache>
            </c:strRef>
          </c:cat>
          <c:val>
            <c:numRef>
              <c:f>Sheet1!$C$2:$C$4</c:f>
              <c:numCache>
                <c:formatCode>General</c:formatCode>
                <c:ptCount val="3"/>
                <c:pt idx="0">
                  <c:v>36</c:v>
                </c:pt>
                <c:pt idx="1">
                  <c:v>36</c:v>
                </c:pt>
                <c:pt idx="2">
                  <c:v>63</c:v>
                </c:pt>
              </c:numCache>
            </c:numRef>
          </c:val>
        </c:ser>
        <c:ser>
          <c:idx val="2"/>
          <c:order val="2"/>
          <c:tx>
            <c:strRef>
              <c:f>Sheet1!$D$1</c:f>
              <c:strCache>
                <c:ptCount val="1"/>
                <c:pt idx="0">
                  <c:v>VL missing</c:v>
                </c:pt>
              </c:strCache>
            </c:strRef>
          </c:tx>
          <c:invertIfNegative val="0"/>
          <c:dLbls>
            <c:dLblPos val="ctr"/>
            <c:showLegendKey val="0"/>
            <c:showVal val="1"/>
            <c:showCatName val="0"/>
            <c:showSerName val="0"/>
            <c:showPercent val="0"/>
            <c:showBubbleSize val="0"/>
            <c:showLeaderLines val="0"/>
          </c:dLbls>
          <c:cat>
            <c:strRef>
              <c:f>Sheet1!$A$2:$A$4</c:f>
              <c:strCache>
                <c:ptCount val="3"/>
                <c:pt idx="0">
                  <c:v>Female</c:v>
                </c:pt>
                <c:pt idx="1">
                  <c:v>Male</c:v>
                </c:pt>
                <c:pt idx="2">
                  <c:v>Sex Unknown</c:v>
                </c:pt>
              </c:strCache>
            </c:strRef>
          </c:cat>
          <c:val>
            <c:numRef>
              <c:f>Sheet1!$D$2:$D$4</c:f>
              <c:numCache>
                <c:formatCode>General</c:formatCode>
                <c:ptCount val="3"/>
                <c:pt idx="0">
                  <c:v>20</c:v>
                </c:pt>
                <c:pt idx="1">
                  <c:v>15</c:v>
                </c:pt>
                <c:pt idx="2">
                  <c:v>6</c:v>
                </c:pt>
              </c:numCache>
            </c:numRef>
          </c:val>
        </c:ser>
        <c:dLbls>
          <c:showLegendKey val="0"/>
          <c:showVal val="0"/>
          <c:showCatName val="0"/>
          <c:showSerName val="0"/>
          <c:showPercent val="0"/>
          <c:showBubbleSize val="0"/>
        </c:dLbls>
        <c:gapWidth val="150"/>
        <c:overlap val="100"/>
        <c:axId val="38776192"/>
        <c:axId val="38786176"/>
      </c:barChart>
      <c:catAx>
        <c:axId val="38776192"/>
        <c:scaling>
          <c:orientation val="minMax"/>
        </c:scaling>
        <c:delete val="0"/>
        <c:axPos val="b"/>
        <c:majorTickMark val="out"/>
        <c:minorTickMark val="none"/>
        <c:tickLblPos val="nextTo"/>
        <c:crossAx val="38786176"/>
        <c:crosses val="autoZero"/>
        <c:auto val="1"/>
        <c:lblAlgn val="ctr"/>
        <c:lblOffset val="100"/>
        <c:noMultiLvlLbl val="0"/>
      </c:catAx>
      <c:valAx>
        <c:axId val="38786176"/>
        <c:scaling>
          <c:orientation val="minMax"/>
          <c:max val="100"/>
          <c:min val="0"/>
        </c:scaling>
        <c:delete val="0"/>
        <c:axPos val="l"/>
        <c:title>
          <c:tx>
            <c:rich>
              <a:bodyPr rot="-5400000" vert="horz"/>
              <a:lstStyle/>
              <a:p>
                <a:pPr>
                  <a:defRPr/>
                </a:pPr>
                <a:r>
                  <a:rPr lang="en-US" dirty="0" smtClean="0"/>
                  <a:t>Percent</a:t>
                </a:r>
                <a:endParaRPr lang="en-US" dirty="0"/>
              </a:p>
            </c:rich>
          </c:tx>
          <c:overlay val="0"/>
        </c:title>
        <c:numFmt formatCode="General" sourceLinked="1"/>
        <c:majorTickMark val="out"/>
        <c:minorTickMark val="none"/>
        <c:tickLblPos val="nextTo"/>
        <c:crossAx val="38776192"/>
        <c:crosses val="autoZero"/>
        <c:crossBetween val="between"/>
        <c:majorUnit val="20"/>
      </c:valAx>
    </c:plotArea>
    <c:legend>
      <c:legendPos val="b"/>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2897516282686886"/>
          <c:y val="4.4861391929187228E-2"/>
          <c:w val="0.81546928161757559"/>
          <c:h val="0.54361469592217171"/>
        </c:manualLayout>
      </c:layout>
      <c:barChart>
        <c:barDir val="col"/>
        <c:grouping val="stacked"/>
        <c:varyColors val="0"/>
        <c:ser>
          <c:idx val="0"/>
          <c:order val="0"/>
          <c:tx>
            <c:strRef>
              <c:f>Sheet1!$B$1</c:f>
              <c:strCache>
                <c:ptCount val="1"/>
                <c:pt idx="0">
                  <c:v>VL&lt;200</c:v>
                </c:pt>
              </c:strCache>
            </c:strRef>
          </c:tx>
          <c:invertIfNegative val="0"/>
          <c:dLbls>
            <c:dLblPos val="ctr"/>
            <c:showLegendKey val="0"/>
            <c:showVal val="1"/>
            <c:showCatName val="0"/>
            <c:showSerName val="0"/>
            <c:showPercent val="0"/>
            <c:showBubbleSize val="0"/>
            <c:showLeaderLines val="0"/>
          </c:dLbls>
          <c:cat>
            <c:strRef>
              <c:f>Sheet1!$A$2:$A$5</c:f>
              <c:strCache>
                <c:ptCount val="4"/>
                <c:pt idx="0">
                  <c:v>Black</c:v>
                </c:pt>
                <c:pt idx="1">
                  <c:v>Hispanic</c:v>
                </c:pt>
                <c:pt idx="2">
                  <c:v>White</c:v>
                </c:pt>
                <c:pt idx="3">
                  <c:v>Other/Unknown</c:v>
                </c:pt>
              </c:strCache>
            </c:strRef>
          </c:cat>
          <c:val>
            <c:numRef>
              <c:f>Sheet1!$B$2:$B$5</c:f>
              <c:numCache>
                <c:formatCode>General</c:formatCode>
                <c:ptCount val="4"/>
                <c:pt idx="0">
                  <c:v>38</c:v>
                </c:pt>
                <c:pt idx="1">
                  <c:v>56</c:v>
                </c:pt>
                <c:pt idx="2">
                  <c:v>54</c:v>
                </c:pt>
                <c:pt idx="3">
                  <c:v>54</c:v>
                </c:pt>
              </c:numCache>
            </c:numRef>
          </c:val>
        </c:ser>
        <c:ser>
          <c:idx val="1"/>
          <c:order val="1"/>
          <c:tx>
            <c:strRef>
              <c:f>Sheet1!$C$1</c:f>
              <c:strCache>
                <c:ptCount val="1"/>
                <c:pt idx="0">
                  <c:v>VL&gt;200</c:v>
                </c:pt>
              </c:strCache>
            </c:strRef>
          </c:tx>
          <c:invertIfNegative val="0"/>
          <c:dLbls>
            <c:dLblPos val="ctr"/>
            <c:showLegendKey val="0"/>
            <c:showVal val="1"/>
            <c:showCatName val="0"/>
            <c:showSerName val="0"/>
            <c:showPercent val="0"/>
            <c:showBubbleSize val="0"/>
            <c:showLeaderLines val="0"/>
          </c:dLbls>
          <c:cat>
            <c:strRef>
              <c:f>Sheet1!$A$2:$A$5</c:f>
              <c:strCache>
                <c:ptCount val="4"/>
                <c:pt idx="0">
                  <c:v>Black</c:v>
                </c:pt>
                <c:pt idx="1">
                  <c:v>Hispanic</c:v>
                </c:pt>
                <c:pt idx="2">
                  <c:v>White</c:v>
                </c:pt>
                <c:pt idx="3">
                  <c:v>Other/Unknown</c:v>
                </c:pt>
              </c:strCache>
            </c:strRef>
          </c:cat>
          <c:val>
            <c:numRef>
              <c:f>Sheet1!$C$2:$C$5</c:f>
              <c:numCache>
                <c:formatCode>General</c:formatCode>
                <c:ptCount val="4"/>
                <c:pt idx="0">
                  <c:v>40</c:v>
                </c:pt>
                <c:pt idx="1">
                  <c:v>28</c:v>
                </c:pt>
                <c:pt idx="2">
                  <c:v>32</c:v>
                </c:pt>
                <c:pt idx="3">
                  <c:v>32</c:v>
                </c:pt>
              </c:numCache>
            </c:numRef>
          </c:val>
        </c:ser>
        <c:ser>
          <c:idx val="2"/>
          <c:order val="2"/>
          <c:tx>
            <c:strRef>
              <c:f>Sheet1!$D$1</c:f>
              <c:strCache>
                <c:ptCount val="1"/>
                <c:pt idx="0">
                  <c:v>VL Missing</c:v>
                </c:pt>
              </c:strCache>
            </c:strRef>
          </c:tx>
          <c:invertIfNegative val="0"/>
          <c:dLbls>
            <c:dLblPos val="ctr"/>
            <c:showLegendKey val="0"/>
            <c:showVal val="1"/>
            <c:showCatName val="0"/>
            <c:showSerName val="0"/>
            <c:showPercent val="0"/>
            <c:showBubbleSize val="0"/>
            <c:showLeaderLines val="0"/>
          </c:dLbls>
          <c:cat>
            <c:strRef>
              <c:f>Sheet1!$A$2:$A$5</c:f>
              <c:strCache>
                <c:ptCount val="4"/>
                <c:pt idx="0">
                  <c:v>Black</c:v>
                </c:pt>
                <c:pt idx="1">
                  <c:v>Hispanic</c:v>
                </c:pt>
                <c:pt idx="2">
                  <c:v>White</c:v>
                </c:pt>
                <c:pt idx="3">
                  <c:v>Other/Unknown</c:v>
                </c:pt>
              </c:strCache>
            </c:strRef>
          </c:cat>
          <c:val>
            <c:numRef>
              <c:f>Sheet1!$D$2:$D$5</c:f>
              <c:numCache>
                <c:formatCode>General</c:formatCode>
                <c:ptCount val="4"/>
                <c:pt idx="0">
                  <c:v>22</c:v>
                </c:pt>
                <c:pt idx="1">
                  <c:v>17</c:v>
                </c:pt>
                <c:pt idx="2">
                  <c:v>15</c:v>
                </c:pt>
                <c:pt idx="3">
                  <c:v>15</c:v>
                </c:pt>
              </c:numCache>
            </c:numRef>
          </c:val>
        </c:ser>
        <c:dLbls>
          <c:showLegendKey val="0"/>
          <c:showVal val="0"/>
          <c:showCatName val="0"/>
          <c:showSerName val="0"/>
          <c:showPercent val="0"/>
          <c:showBubbleSize val="0"/>
        </c:dLbls>
        <c:gapWidth val="150"/>
        <c:overlap val="100"/>
        <c:axId val="40111488"/>
        <c:axId val="40125568"/>
      </c:barChart>
      <c:catAx>
        <c:axId val="40111488"/>
        <c:scaling>
          <c:orientation val="minMax"/>
        </c:scaling>
        <c:delete val="0"/>
        <c:axPos val="b"/>
        <c:majorTickMark val="out"/>
        <c:minorTickMark val="none"/>
        <c:tickLblPos val="nextTo"/>
        <c:crossAx val="40125568"/>
        <c:crosses val="autoZero"/>
        <c:auto val="1"/>
        <c:lblAlgn val="ctr"/>
        <c:lblOffset val="100"/>
        <c:noMultiLvlLbl val="0"/>
      </c:catAx>
      <c:valAx>
        <c:axId val="40125568"/>
        <c:scaling>
          <c:orientation val="minMax"/>
          <c:max val="100"/>
          <c:min val="0"/>
        </c:scaling>
        <c:delete val="0"/>
        <c:axPos val="l"/>
        <c:title>
          <c:tx>
            <c:rich>
              <a:bodyPr rot="-5400000" vert="horz"/>
              <a:lstStyle/>
              <a:p>
                <a:pPr>
                  <a:defRPr/>
                </a:pPr>
                <a:r>
                  <a:rPr lang="en-US" dirty="0" smtClean="0"/>
                  <a:t>Percent</a:t>
                </a:r>
                <a:endParaRPr lang="en-US" dirty="0"/>
              </a:p>
            </c:rich>
          </c:tx>
          <c:overlay val="0"/>
        </c:title>
        <c:numFmt formatCode="General" sourceLinked="1"/>
        <c:majorTickMark val="out"/>
        <c:minorTickMark val="none"/>
        <c:tickLblPos val="nextTo"/>
        <c:crossAx val="40111488"/>
        <c:crosses val="autoZero"/>
        <c:crossBetween val="between"/>
        <c:majorUnit val="20"/>
      </c:valAx>
    </c:plotArea>
    <c:legend>
      <c:legendPos val="b"/>
      <c:layout>
        <c:manualLayout>
          <c:xMode val="edge"/>
          <c:yMode val="edge"/>
          <c:x val="0.2869601195683873"/>
          <c:y val="0.81302134403010939"/>
          <c:w val="0.4538575386410032"/>
          <c:h val="7.7881988871760552E-2"/>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8.8345363079615047E-2"/>
          <c:y val="4.1656319402382395E-2"/>
          <c:w val="0.91165463692038495"/>
          <c:h val="0.52833595855732807"/>
        </c:manualLayout>
      </c:layout>
      <c:barChart>
        <c:barDir val="col"/>
        <c:grouping val="stacked"/>
        <c:varyColors val="0"/>
        <c:ser>
          <c:idx val="0"/>
          <c:order val="0"/>
          <c:tx>
            <c:strRef>
              <c:f>Sheet1!$B$1</c:f>
              <c:strCache>
                <c:ptCount val="1"/>
                <c:pt idx="0">
                  <c:v>VL&lt;200</c:v>
                </c:pt>
              </c:strCache>
            </c:strRef>
          </c:tx>
          <c:invertIfNegative val="0"/>
          <c:dLbls>
            <c:dLblPos val="ctr"/>
            <c:showLegendKey val="0"/>
            <c:showVal val="1"/>
            <c:showCatName val="0"/>
            <c:showSerName val="0"/>
            <c:showPercent val="0"/>
            <c:showBubbleSize val="0"/>
            <c:showLeaderLines val="0"/>
          </c:dLbls>
          <c:cat>
            <c:strRef>
              <c:f>Sheet1!$A$2:$A$6</c:f>
              <c:strCache>
                <c:ptCount val="5"/>
                <c:pt idx="0">
                  <c:v>MSM</c:v>
                </c:pt>
                <c:pt idx="1">
                  <c:v>IDU</c:v>
                </c:pt>
                <c:pt idx="2">
                  <c:v>MSM/IDU</c:v>
                </c:pt>
                <c:pt idx="3">
                  <c:v>HET</c:v>
                </c:pt>
                <c:pt idx="4">
                  <c:v>Other/Unknown</c:v>
                </c:pt>
              </c:strCache>
            </c:strRef>
          </c:cat>
          <c:val>
            <c:numRef>
              <c:f>Sheet1!$B$2:$B$6</c:f>
              <c:numCache>
                <c:formatCode>General</c:formatCode>
                <c:ptCount val="5"/>
                <c:pt idx="0">
                  <c:v>39</c:v>
                </c:pt>
                <c:pt idx="1">
                  <c:v>40</c:v>
                </c:pt>
                <c:pt idx="2">
                  <c:v>39</c:v>
                </c:pt>
                <c:pt idx="3">
                  <c:v>48</c:v>
                </c:pt>
                <c:pt idx="4">
                  <c:v>58</c:v>
                </c:pt>
              </c:numCache>
            </c:numRef>
          </c:val>
        </c:ser>
        <c:ser>
          <c:idx val="1"/>
          <c:order val="1"/>
          <c:tx>
            <c:strRef>
              <c:f>Sheet1!$C$1</c:f>
              <c:strCache>
                <c:ptCount val="1"/>
                <c:pt idx="0">
                  <c:v>VL&gt;200</c:v>
                </c:pt>
              </c:strCache>
            </c:strRef>
          </c:tx>
          <c:invertIfNegative val="0"/>
          <c:dLbls>
            <c:dLblPos val="ctr"/>
            <c:showLegendKey val="0"/>
            <c:showVal val="1"/>
            <c:showCatName val="0"/>
            <c:showSerName val="0"/>
            <c:showPercent val="0"/>
            <c:showBubbleSize val="0"/>
            <c:showLeaderLines val="0"/>
          </c:dLbls>
          <c:cat>
            <c:strRef>
              <c:f>Sheet1!$A$2:$A$6</c:f>
              <c:strCache>
                <c:ptCount val="5"/>
                <c:pt idx="0">
                  <c:v>MSM</c:v>
                </c:pt>
                <c:pt idx="1">
                  <c:v>IDU</c:v>
                </c:pt>
                <c:pt idx="2">
                  <c:v>MSM/IDU</c:v>
                </c:pt>
                <c:pt idx="3">
                  <c:v>HET</c:v>
                </c:pt>
                <c:pt idx="4">
                  <c:v>Other/Unknown</c:v>
                </c:pt>
              </c:strCache>
            </c:strRef>
          </c:cat>
          <c:val>
            <c:numRef>
              <c:f>Sheet1!$C$2:$C$6</c:f>
              <c:numCache>
                <c:formatCode>General</c:formatCode>
                <c:ptCount val="5"/>
                <c:pt idx="0">
                  <c:v>38</c:v>
                </c:pt>
                <c:pt idx="1">
                  <c:v>41</c:v>
                </c:pt>
                <c:pt idx="2">
                  <c:v>42</c:v>
                </c:pt>
                <c:pt idx="3">
                  <c:v>40</c:v>
                </c:pt>
                <c:pt idx="4">
                  <c:v>28</c:v>
                </c:pt>
              </c:numCache>
            </c:numRef>
          </c:val>
        </c:ser>
        <c:ser>
          <c:idx val="2"/>
          <c:order val="2"/>
          <c:tx>
            <c:strRef>
              <c:f>Sheet1!$D$1</c:f>
              <c:strCache>
                <c:ptCount val="1"/>
                <c:pt idx="0">
                  <c:v>VL Missing</c:v>
                </c:pt>
              </c:strCache>
            </c:strRef>
          </c:tx>
          <c:invertIfNegative val="0"/>
          <c:dLbls>
            <c:dLblPos val="ctr"/>
            <c:showLegendKey val="0"/>
            <c:showVal val="1"/>
            <c:showCatName val="0"/>
            <c:showSerName val="0"/>
            <c:showPercent val="0"/>
            <c:showBubbleSize val="0"/>
            <c:showLeaderLines val="0"/>
          </c:dLbls>
          <c:cat>
            <c:strRef>
              <c:f>Sheet1!$A$2:$A$6</c:f>
              <c:strCache>
                <c:ptCount val="5"/>
                <c:pt idx="0">
                  <c:v>MSM</c:v>
                </c:pt>
                <c:pt idx="1">
                  <c:v>IDU</c:v>
                </c:pt>
                <c:pt idx="2">
                  <c:v>MSM/IDU</c:v>
                </c:pt>
                <c:pt idx="3">
                  <c:v>HET</c:v>
                </c:pt>
                <c:pt idx="4">
                  <c:v>Other/Unknown</c:v>
                </c:pt>
              </c:strCache>
            </c:strRef>
          </c:cat>
          <c:val>
            <c:numRef>
              <c:f>Sheet1!$D$2:$D$6</c:f>
              <c:numCache>
                <c:formatCode>General</c:formatCode>
                <c:ptCount val="5"/>
                <c:pt idx="0">
                  <c:v>23</c:v>
                </c:pt>
                <c:pt idx="1">
                  <c:v>21</c:v>
                </c:pt>
                <c:pt idx="2">
                  <c:v>19</c:v>
                </c:pt>
                <c:pt idx="3">
                  <c:v>13</c:v>
                </c:pt>
                <c:pt idx="4">
                  <c:v>14</c:v>
                </c:pt>
              </c:numCache>
            </c:numRef>
          </c:val>
        </c:ser>
        <c:dLbls>
          <c:showLegendKey val="0"/>
          <c:showVal val="0"/>
          <c:showCatName val="0"/>
          <c:showSerName val="0"/>
          <c:showPercent val="0"/>
          <c:showBubbleSize val="0"/>
        </c:dLbls>
        <c:gapWidth val="150"/>
        <c:overlap val="100"/>
        <c:axId val="33984896"/>
        <c:axId val="33987200"/>
      </c:barChart>
      <c:catAx>
        <c:axId val="33984896"/>
        <c:scaling>
          <c:orientation val="minMax"/>
        </c:scaling>
        <c:delete val="0"/>
        <c:axPos val="b"/>
        <c:majorTickMark val="out"/>
        <c:minorTickMark val="none"/>
        <c:tickLblPos val="nextTo"/>
        <c:txPr>
          <a:bodyPr/>
          <a:lstStyle/>
          <a:p>
            <a:pPr>
              <a:defRPr sz="1600"/>
            </a:pPr>
            <a:endParaRPr lang="en-US"/>
          </a:p>
        </c:txPr>
        <c:crossAx val="33987200"/>
        <c:crosses val="autoZero"/>
        <c:auto val="1"/>
        <c:lblAlgn val="ctr"/>
        <c:lblOffset val="100"/>
        <c:noMultiLvlLbl val="0"/>
      </c:catAx>
      <c:valAx>
        <c:axId val="33987200"/>
        <c:scaling>
          <c:orientation val="minMax"/>
          <c:max val="100"/>
          <c:min val="0"/>
        </c:scaling>
        <c:delete val="0"/>
        <c:axPos val="l"/>
        <c:title>
          <c:tx>
            <c:rich>
              <a:bodyPr rot="-5400000" vert="horz"/>
              <a:lstStyle/>
              <a:p>
                <a:pPr>
                  <a:defRPr/>
                </a:pPr>
                <a:r>
                  <a:rPr lang="en-US" dirty="0" smtClean="0"/>
                  <a:t>Percent</a:t>
                </a:r>
                <a:endParaRPr lang="en-US" dirty="0"/>
              </a:p>
            </c:rich>
          </c:tx>
          <c:overlay val="0"/>
        </c:title>
        <c:numFmt formatCode="General" sourceLinked="1"/>
        <c:majorTickMark val="out"/>
        <c:minorTickMark val="none"/>
        <c:tickLblPos val="nextTo"/>
        <c:crossAx val="33984896"/>
        <c:crosses val="autoZero"/>
        <c:crossBetween val="between"/>
        <c:majorUnit val="20"/>
      </c:valAx>
    </c:plotArea>
    <c:legend>
      <c:legendPos val="b"/>
      <c:layout>
        <c:manualLayout>
          <c:xMode val="edge"/>
          <c:yMode val="edge"/>
          <c:x val="0.26998480453101259"/>
          <c:y val="0.77060468402988092"/>
          <c:w val="0.4538575386410032"/>
          <c:h val="7.7881988871760552E-2"/>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5675294060464665"/>
          <c:y val="4.4861391929187228E-2"/>
          <c:w val="0.72287668902498303"/>
          <c:h val="0.6109594797836394"/>
        </c:manualLayout>
      </c:layout>
      <c:barChart>
        <c:barDir val="col"/>
        <c:grouping val="stacked"/>
        <c:varyColors val="0"/>
        <c:ser>
          <c:idx val="0"/>
          <c:order val="0"/>
          <c:tx>
            <c:strRef>
              <c:f>Sheet1!$B$1</c:f>
              <c:strCache>
                <c:ptCount val="1"/>
                <c:pt idx="0">
                  <c:v>VL&lt;200</c:v>
                </c:pt>
              </c:strCache>
            </c:strRef>
          </c:tx>
          <c:invertIfNegative val="0"/>
          <c:dLbls>
            <c:dLblPos val="ctr"/>
            <c:showLegendKey val="0"/>
            <c:showVal val="1"/>
            <c:showCatName val="0"/>
            <c:showSerName val="0"/>
            <c:showPercent val="0"/>
            <c:showBubbleSize val="0"/>
            <c:showLeaderLines val="0"/>
          </c:dLbls>
          <c:cat>
            <c:strRef>
              <c:f>Sheet1!$A$2:$A$4</c:f>
              <c:strCache>
                <c:ptCount val="3"/>
                <c:pt idx="0">
                  <c:v>IDU</c:v>
                </c:pt>
                <c:pt idx="1">
                  <c:v>HET</c:v>
                </c:pt>
                <c:pt idx="2">
                  <c:v>Other/Unknown</c:v>
                </c:pt>
              </c:strCache>
            </c:strRef>
          </c:cat>
          <c:val>
            <c:numRef>
              <c:f>Sheet1!$B$2:$B$4</c:f>
              <c:numCache>
                <c:formatCode>General</c:formatCode>
                <c:ptCount val="3"/>
                <c:pt idx="0">
                  <c:v>54</c:v>
                </c:pt>
                <c:pt idx="1">
                  <c:v>50</c:v>
                </c:pt>
                <c:pt idx="2">
                  <c:v>42</c:v>
                </c:pt>
              </c:numCache>
            </c:numRef>
          </c:val>
        </c:ser>
        <c:ser>
          <c:idx val="1"/>
          <c:order val="1"/>
          <c:tx>
            <c:strRef>
              <c:f>Sheet1!$C$1</c:f>
              <c:strCache>
                <c:ptCount val="1"/>
                <c:pt idx="0">
                  <c:v>VL&gt;200</c:v>
                </c:pt>
              </c:strCache>
            </c:strRef>
          </c:tx>
          <c:invertIfNegative val="0"/>
          <c:dLbls>
            <c:dLblPos val="ctr"/>
            <c:showLegendKey val="0"/>
            <c:showVal val="1"/>
            <c:showCatName val="0"/>
            <c:showSerName val="0"/>
            <c:showPercent val="0"/>
            <c:showBubbleSize val="0"/>
            <c:showLeaderLines val="0"/>
          </c:dLbls>
          <c:cat>
            <c:strRef>
              <c:f>Sheet1!$A$2:$A$4</c:f>
              <c:strCache>
                <c:ptCount val="3"/>
                <c:pt idx="0">
                  <c:v>IDU</c:v>
                </c:pt>
                <c:pt idx="1">
                  <c:v>HET</c:v>
                </c:pt>
                <c:pt idx="2">
                  <c:v>Other/Unknown</c:v>
                </c:pt>
              </c:strCache>
            </c:strRef>
          </c:cat>
          <c:val>
            <c:numRef>
              <c:f>Sheet1!$C$2:$C$4</c:f>
              <c:numCache>
                <c:formatCode>General</c:formatCode>
                <c:ptCount val="3"/>
                <c:pt idx="0">
                  <c:v>35</c:v>
                </c:pt>
                <c:pt idx="1">
                  <c:v>36</c:v>
                </c:pt>
                <c:pt idx="2">
                  <c:v>38</c:v>
                </c:pt>
              </c:numCache>
            </c:numRef>
          </c:val>
        </c:ser>
        <c:ser>
          <c:idx val="2"/>
          <c:order val="2"/>
          <c:tx>
            <c:strRef>
              <c:f>Sheet1!$D$1</c:f>
              <c:strCache>
                <c:ptCount val="1"/>
                <c:pt idx="0">
                  <c:v>VL Missing</c:v>
                </c:pt>
              </c:strCache>
            </c:strRef>
          </c:tx>
          <c:invertIfNegative val="0"/>
          <c:dLbls>
            <c:dLblPos val="ctr"/>
            <c:showLegendKey val="0"/>
            <c:showVal val="1"/>
            <c:showCatName val="0"/>
            <c:showSerName val="0"/>
            <c:showPercent val="0"/>
            <c:showBubbleSize val="0"/>
            <c:showLeaderLines val="0"/>
          </c:dLbls>
          <c:cat>
            <c:strRef>
              <c:f>Sheet1!$A$2:$A$4</c:f>
              <c:strCache>
                <c:ptCount val="3"/>
                <c:pt idx="0">
                  <c:v>IDU</c:v>
                </c:pt>
                <c:pt idx="1">
                  <c:v>HET</c:v>
                </c:pt>
                <c:pt idx="2">
                  <c:v>Other/Unknown</c:v>
                </c:pt>
              </c:strCache>
            </c:strRef>
          </c:cat>
          <c:val>
            <c:numRef>
              <c:f>Sheet1!$D$2:$D$4</c:f>
              <c:numCache>
                <c:formatCode>General</c:formatCode>
                <c:ptCount val="3"/>
                <c:pt idx="0">
                  <c:v>11</c:v>
                </c:pt>
                <c:pt idx="1">
                  <c:v>14</c:v>
                </c:pt>
                <c:pt idx="2">
                  <c:v>20</c:v>
                </c:pt>
              </c:numCache>
            </c:numRef>
          </c:val>
        </c:ser>
        <c:dLbls>
          <c:showLegendKey val="0"/>
          <c:showVal val="0"/>
          <c:showCatName val="0"/>
          <c:showSerName val="0"/>
          <c:showPercent val="0"/>
          <c:showBubbleSize val="0"/>
        </c:dLbls>
        <c:gapWidth val="150"/>
        <c:overlap val="100"/>
        <c:axId val="40167680"/>
        <c:axId val="62156800"/>
      </c:barChart>
      <c:catAx>
        <c:axId val="40167680"/>
        <c:scaling>
          <c:orientation val="minMax"/>
        </c:scaling>
        <c:delete val="0"/>
        <c:axPos val="b"/>
        <c:majorTickMark val="out"/>
        <c:minorTickMark val="none"/>
        <c:tickLblPos val="nextTo"/>
        <c:crossAx val="62156800"/>
        <c:crosses val="autoZero"/>
        <c:auto val="1"/>
        <c:lblAlgn val="ctr"/>
        <c:lblOffset val="100"/>
        <c:noMultiLvlLbl val="0"/>
      </c:catAx>
      <c:valAx>
        <c:axId val="62156800"/>
        <c:scaling>
          <c:orientation val="minMax"/>
          <c:max val="100"/>
          <c:min val="0"/>
        </c:scaling>
        <c:delete val="0"/>
        <c:axPos val="l"/>
        <c:title>
          <c:tx>
            <c:rich>
              <a:bodyPr rot="-5400000" vert="horz"/>
              <a:lstStyle/>
              <a:p>
                <a:pPr>
                  <a:defRPr/>
                </a:pPr>
                <a:r>
                  <a:rPr lang="en-US" dirty="0" smtClean="0"/>
                  <a:t>Percent</a:t>
                </a:r>
                <a:endParaRPr lang="en-US" dirty="0"/>
              </a:p>
            </c:rich>
          </c:tx>
          <c:overlay val="0"/>
        </c:title>
        <c:numFmt formatCode="General" sourceLinked="1"/>
        <c:majorTickMark val="out"/>
        <c:minorTickMark val="none"/>
        <c:tickLblPos val="nextTo"/>
        <c:crossAx val="40167680"/>
        <c:crosses val="autoZero"/>
        <c:crossBetween val="between"/>
        <c:majorUnit val="20"/>
      </c:valAx>
    </c:plotArea>
    <c:legend>
      <c:legendPos val="b"/>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1045664430835032"/>
          <c:y val="4.4861391929187228E-2"/>
          <c:w val="0.88954335569164966"/>
          <c:h val="0.52833600661028479"/>
        </c:manualLayout>
      </c:layout>
      <c:barChart>
        <c:barDir val="col"/>
        <c:grouping val="stacked"/>
        <c:varyColors val="0"/>
        <c:ser>
          <c:idx val="0"/>
          <c:order val="0"/>
          <c:tx>
            <c:strRef>
              <c:f>Sheet1!$B$1</c:f>
              <c:strCache>
                <c:ptCount val="1"/>
                <c:pt idx="0">
                  <c:v>VL&lt;200</c:v>
                </c:pt>
              </c:strCache>
            </c:strRef>
          </c:tx>
          <c:invertIfNegative val="0"/>
          <c:dLbls>
            <c:dLblPos val="ctr"/>
            <c:showLegendKey val="0"/>
            <c:showVal val="1"/>
            <c:showCatName val="0"/>
            <c:showSerName val="0"/>
            <c:showPercent val="0"/>
            <c:showBubbleSize val="0"/>
            <c:showLeaderLines val="0"/>
          </c:dLbls>
          <c:cat>
            <c:strRef>
              <c:f>Sheet1!$A$2:$A$6</c:f>
              <c:strCache>
                <c:ptCount val="5"/>
                <c:pt idx="0">
                  <c:v>13-24</c:v>
                </c:pt>
                <c:pt idx="1">
                  <c:v>25-34</c:v>
                </c:pt>
                <c:pt idx="2">
                  <c:v>35-44</c:v>
                </c:pt>
                <c:pt idx="3">
                  <c:v>45-54</c:v>
                </c:pt>
                <c:pt idx="4">
                  <c:v>55+</c:v>
                </c:pt>
              </c:strCache>
            </c:strRef>
          </c:cat>
          <c:val>
            <c:numRef>
              <c:f>Sheet1!$B$2:$B$6</c:f>
              <c:numCache>
                <c:formatCode>General</c:formatCode>
                <c:ptCount val="5"/>
                <c:pt idx="0">
                  <c:v>34</c:v>
                </c:pt>
                <c:pt idx="1">
                  <c:v>43</c:v>
                </c:pt>
                <c:pt idx="2">
                  <c:v>50</c:v>
                </c:pt>
                <c:pt idx="3">
                  <c:v>54</c:v>
                </c:pt>
                <c:pt idx="4">
                  <c:v>52</c:v>
                </c:pt>
              </c:numCache>
            </c:numRef>
          </c:val>
        </c:ser>
        <c:ser>
          <c:idx val="1"/>
          <c:order val="1"/>
          <c:tx>
            <c:strRef>
              <c:f>Sheet1!$C$1</c:f>
              <c:strCache>
                <c:ptCount val="1"/>
                <c:pt idx="0">
                  <c:v>VL&gt;200</c:v>
                </c:pt>
              </c:strCache>
            </c:strRef>
          </c:tx>
          <c:invertIfNegative val="0"/>
          <c:dLbls>
            <c:dLblPos val="ctr"/>
            <c:showLegendKey val="0"/>
            <c:showVal val="1"/>
            <c:showCatName val="0"/>
            <c:showSerName val="0"/>
            <c:showPercent val="0"/>
            <c:showBubbleSize val="0"/>
            <c:showLeaderLines val="0"/>
          </c:dLbls>
          <c:cat>
            <c:strRef>
              <c:f>Sheet1!$A$2:$A$6</c:f>
              <c:strCache>
                <c:ptCount val="5"/>
                <c:pt idx="0">
                  <c:v>13-24</c:v>
                </c:pt>
                <c:pt idx="1">
                  <c:v>25-34</c:v>
                </c:pt>
                <c:pt idx="2">
                  <c:v>35-44</c:v>
                </c:pt>
                <c:pt idx="3">
                  <c:v>45-54</c:v>
                </c:pt>
                <c:pt idx="4">
                  <c:v>55+</c:v>
                </c:pt>
              </c:strCache>
            </c:strRef>
          </c:cat>
          <c:val>
            <c:numRef>
              <c:f>Sheet1!$C$2:$C$6</c:f>
              <c:numCache>
                <c:formatCode>General</c:formatCode>
                <c:ptCount val="5"/>
                <c:pt idx="0">
                  <c:v>41</c:v>
                </c:pt>
                <c:pt idx="1">
                  <c:v>36</c:v>
                </c:pt>
                <c:pt idx="2">
                  <c:v>35</c:v>
                </c:pt>
                <c:pt idx="3">
                  <c:v>32</c:v>
                </c:pt>
                <c:pt idx="4">
                  <c:v>31</c:v>
                </c:pt>
              </c:numCache>
            </c:numRef>
          </c:val>
        </c:ser>
        <c:ser>
          <c:idx val="2"/>
          <c:order val="2"/>
          <c:tx>
            <c:strRef>
              <c:f>Sheet1!$D$1</c:f>
              <c:strCache>
                <c:ptCount val="1"/>
                <c:pt idx="0">
                  <c:v>VL Missing</c:v>
                </c:pt>
              </c:strCache>
            </c:strRef>
          </c:tx>
          <c:invertIfNegative val="0"/>
          <c:dLbls>
            <c:dLblPos val="ctr"/>
            <c:showLegendKey val="0"/>
            <c:showVal val="1"/>
            <c:showCatName val="0"/>
            <c:showSerName val="0"/>
            <c:showPercent val="0"/>
            <c:showBubbleSize val="0"/>
            <c:showLeaderLines val="0"/>
          </c:dLbls>
          <c:cat>
            <c:strRef>
              <c:f>Sheet1!$A$2:$A$6</c:f>
              <c:strCache>
                <c:ptCount val="5"/>
                <c:pt idx="0">
                  <c:v>13-24</c:v>
                </c:pt>
                <c:pt idx="1">
                  <c:v>25-34</c:v>
                </c:pt>
                <c:pt idx="2">
                  <c:v>35-44</c:v>
                </c:pt>
                <c:pt idx="3">
                  <c:v>45-54</c:v>
                </c:pt>
                <c:pt idx="4">
                  <c:v>55+</c:v>
                </c:pt>
              </c:strCache>
            </c:strRef>
          </c:cat>
          <c:val>
            <c:numRef>
              <c:f>Sheet1!$D$2:$D$6</c:f>
              <c:numCache>
                <c:formatCode>General</c:formatCode>
                <c:ptCount val="5"/>
                <c:pt idx="0">
                  <c:v>25</c:v>
                </c:pt>
                <c:pt idx="1">
                  <c:v>21</c:v>
                </c:pt>
                <c:pt idx="2">
                  <c:v>15</c:v>
                </c:pt>
                <c:pt idx="3">
                  <c:v>14</c:v>
                </c:pt>
                <c:pt idx="4">
                  <c:v>18</c:v>
                </c:pt>
              </c:numCache>
            </c:numRef>
          </c:val>
        </c:ser>
        <c:dLbls>
          <c:showLegendKey val="0"/>
          <c:showVal val="0"/>
          <c:showCatName val="0"/>
          <c:showSerName val="0"/>
          <c:showPercent val="0"/>
          <c:showBubbleSize val="0"/>
        </c:dLbls>
        <c:gapWidth val="150"/>
        <c:overlap val="100"/>
        <c:axId val="91969024"/>
        <c:axId val="91970560"/>
      </c:barChart>
      <c:catAx>
        <c:axId val="91969024"/>
        <c:scaling>
          <c:orientation val="minMax"/>
        </c:scaling>
        <c:delete val="0"/>
        <c:axPos val="b"/>
        <c:majorTickMark val="out"/>
        <c:minorTickMark val="none"/>
        <c:tickLblPos val="nextTo"/>
        <c:crossAx val="91970560"/>
        <c:crosses val="autoZero"/>
        <c:auto val="1"/>
        <c:lblAlgn val="ctr"/>
        <c:lblOffset val="100"/>
        <c:noMultiLvlLbl val="0"/>
      </c:catAx>
      <c:valAx>
        <c:axId val="91970560"/>
        <c:scaling>
          <c:orientation val="minMax"/>
          <c:max val="100"/>
          <c:min val="0"/>
        </c:scaling>
        <c:delete val="0"/>
        <c:axPos val="l"/>
        <c:title>
          <c:tx>
            <c:rich>
              <a:bodyPr rot="-5400000" vert="horz"/>
              <a:lstStyle/>
              <a:p>
                <a:pPr>
                  <a:defRPr/>
                </a:pPr>
                <a:r>
                  <a:rPr lang="en-US" dirty="0" smtClean="0"/>
                  <a:t>Percent</a:t>
                </a:r>
                <a:endParaRPr lang="en-US" dirty="0"/>
              </a:p>
            </c:rich>
          </c:tx>
          <c:overlay val="0"/>
        </c:title>
        <c:numFmt formatCode="General" sourceLinked="1"/>
        <c:majorTickMark val="out"/>
        <c:minorTickMark val="none"/>
        <c:tickLblPos val="nextTo"/>
        <c:crossAx val="91969024"/>
        <c:crosses val="autoZero"/>
        <c:crossBetween val="between"/>
        <c:majorUnit val="20"/>
      </c:valAx>
    </c:plotArea>
    <c:legend>
      <c:legendPos val="b"/>
      <c:layout>
        <c:manualLayout>
          <c:xMode val="edge"/>
          <c:yMode val="edge"/>
          <c:x val="0.29621940838476274"/>
          <c:y val="0.77901258870418977"/>
          <c:w val="0.4538575386410032"/>
          <c:h val="7.7881988871760552E-2"/>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27712331097501702"/>
          <c:y val="4.1528083989501315E-2"/>
          <c:w val="0.36418107383316217"/>
          <c:h val="0.740111811023622"/>
        </c:manualLayout>
      </c:layout>
      <c:barChart>
        <c:barDir val="col"/>
        <c:grouping val="stacked"/>
        <c:varyColors val="0"/>
        <c:ser>
          <c:idx val="0"/>
          <c:order val="0"/>
          <c:tx>
            <c:strRef>
              <c:f>Sheet1!$B$1</c:f>
              <c:strCache>
                <c:ptCount val="1"/>
                <c:pt idx="0">
                  <c:v>VL &lt;200</c:v>
                </c:pt>
              </c:strCache>
            </c:strRef>
          </c:tx>
          <c:invertIfNegative val="0"/>
          <c:dLbls>
            <c:dLblPos val="ctr"/>
            <c:showLegendKey val="0"/>
            <c:showVal val="1"/>
            <c:showCatName val="0"/>
            <c:showSerName val="0"/>
            <c:showPercent val="0"/>
            <c:showBubbleSize val="0"/>
            <c:showLeaderLines val="0"/>
          </c:dLbls>
          <c:cat>
            <c:strRef>
              <c:f>Sheet1!$A$2</c:f>
              <c:strCache>
                <c:ptCount val="1"/>
                <c:pt idx="0">
                  <c:v>Persons living with HIV</c:v>
                </c:pt>
              </c:strCache>
            </c:strRef>
          </c:cat>
          <c:val>
            <c:numRef>
              <c:f>Sheet1!$B$2</c:f>
              <c:numCache>
                <c:formatCode>General</c:formatCode>
                <c:ptCount val="1"/>
                <c:pt idx="0">
                  <c:v>39</c:v>
                </c:pt>
              </c:numCache>
            </c:numRef>
          </c:val>
        </c:ser>
        <c:ser>
          <c:idx val="1"/>
          <c:order val="1"/>
          <c:tx>
            <c:strRef>
              <c:f>Sheet1!$C$1</c:f>
              <c:strCache>
                <c:ptCount val="1"/>
                <c:pt idx="0">
                  <c:v>VL&gt;200</c:v>
                </c:pt>
              </c:strCache>
            </c:strRef>
          </c:tx>
          <c:invertIfNegative val="0"/>
          <c:dLbls>
            <c:dLblPos val="ctr"/>
            <c:showLegendKey val="0"/>
            <c:showVal val="1"/>
            <c:showCatName val="0"/>
            <c:showSerName val="0"/>
            <c:showPercent val="0"/>
            <c:showBubbleSize val="0"/>
            <c:showLeaderLines val="0"/>
          </c:dLbls>
          <c:cat>
            <c:strRef>
              <c:f>Sheet1!$A$2</c:f>
              <c:strCache>
                <c:ptCount val="1"/>
                <c:pt idx="0">
                  <c:v>Persons living with HIV</c:v>
                </c:pt>
              </c:strCache>
            </c:strRef>
          </c:cat>
          <c:val>
            <c:numRef>
              <c:f>Sheet1!$C$2</c:f>
              <c:numCache>
                <c:formatCode>General</c:formatCode>
                <c:ptCount val="1"/>
                <c:pt idx="0">
                  <c:v>12</c:v>
                </c:pt>
              </c:numCache>
            </c:numRef>
          </c:val>
        </c:ser>
        <c:ser>
          <c:idx val="2"/>
          <c:order val="2"/>
          <c:tx>
            <c:strRef>
              <c:f>Sheet1!$D$1</c:f>
              <c:strCache>
                <c:ptCount val="1"/>
                <c:pt idx="0">
                  <c:v>VL Missing</c:v>
                </c:pt>
              </c:strCache>
            </c:strRef>
          </c:tx>
          <c:invertIfNegative val="0"/>
          <c:dLbls>
            <c:dLbl>
              <c:idx val="0"/>
              <c:layout/>
              <c:dLblPos val="ctr"/>
              <c:showLegendKey val="0"/>
              <c:showVal val="1"/>
              <c:showCatName val="0"/>
              <c:showSerName val="0"/>
              <c:showPercent val="0"/>
              <c:showBubbleSize val="0"/>
            </c:dLbl>
            <c:dLbl>
              <c:idx val="1"/>
              <c:dLblPos val="ctr"/>
              <c:showLegendKey val="0"/>
              <c:showVal val="1"/>
              <c:showCatName val="0"/>
              <c:showSerName val="0"/>
              <c:showPercent val="0"/>
              <c:showBubbleSize val="0"/>
            </c:dLbl>
            <c:dLbl>
              <c:idx val="2"/>
              <c:dLblPos val="ctr"/>
              <c:showLegendKey val="0"/>
              <c:showVal val="1"/>
              <c:showCatName val="0"/>
              <c:showSerName val="0"/>
              <c:showPercent val="0"/>
              <c:showBubbleSize val="0"/>
            </c:dLbl>
            <c:dLblPos val="ctr"/>
            <c:showLegendKey val="0"/>
            <c:showVal val="0"/>
            <c:showCatName val="0"/>
            <c:showSerName val="0"/>
            <c:showPercent val="0"/>
            <c:showBubbleSize val="0"/>
          </c:dLbls>
          <c:cat>
            <c:strRef>
              <c:f>Sheet1!$A$2</c:f>
              <c:strCache>
                <c:ptCount val="1"/>
                <c:pt idx="0">
                  <c:v>Persons living with HIV</c:v>
                </c:pt>
              </c:strCache>
            </c:strRef>
          </c:cat>
          <c:val>
            <c:numRef>
              <c:f>Sheet1!$D$2</c:f>
              <c:numCache>
                <c:formatCode>General</c:formatCode>
                <c:ptCount val="1"/>
                <c:pt idx="0">
                  <c:v>49</c:v>
                </c:pt>
              </c:numCache>
            </c:numRef>
          </c:val>
        </c:ser>
        <c:dLbls>
          <c:showLegendKey val="0"/>
          <c:showVal val="0"/>
          <c:showCatName val="0"/>
          <c:showSerName val="0"/>
          <c:showPercent val="0"/>
          <c:showBubbleSize val="0"/>
        </c:dLbls>
        <c:gapWidth val="150"/>
        <c:overlap val="100"/>
        <c:axId val="83329408"/>
        <c:axId val="83330944"/>
      </c:barChart>
      <c:catAx>
        <c:axId val="83329408"/>
        <c:scaling>
          <c:orientation val="minMax"/>
        </c:scaling>
        <c:delete val="0"/>
        <c:axPos val="b"/>
        <c:numFmt formatCode="General" sourceLinked="1"/>
        <c:majorTickMark val="out"/>
        <c:minorTickMark val="none"/>
        <c:tickLblPos val="nextTo"/>
        <c:crossAx val="83330944"/>
        <c:crosses val="autoZero"/>
        <c:auto val="1"/>
        <c:lblAlgn val="ctr"/>
        <c:lblOffset val="100"/>
        <c:noMultiLvlLbl val="0"/>
      </c:catAx>
      <c:valAx>
        <c:axId val="83330944"/>
        <c:scaling>
          <c:orientation val="minMax"/>
          <c:max val="100"/>
          <c:min val="0"/>
        </c:scaling>
        <c:delete val="0"/>
        <c:axPos val="l"/>
        <c:title>
          <c:tx>
            <c:rich>
              <a:bodyPr rot="-5400000" vert="horz"/>
              <a:lstStyle/>
              <a:p>
                <a:pPr>
                  <a:defRPr/>
                </a:pPr>
                <a:r>
                  <a:rPr lang="en-US" dirty="0" smtClean="0"/>
                  <a:t>Percent</a:t>
                </a:r>
                <a:endParaRPr lang="en-US" dirty="0"/>
              </a:p>
            </c:rich>
          </c:tx>
          <c:layout/>
          <c:overlay val="0"/>
        </c:title>
        <c:numFmt formatCode="General" sourceLinked="1"/>
        <c:majorTickMark val="out"/>
        <c:minorTickMark val="none"/>
        <c:tickLblPos val="nextTo"/>
        <c:crossAx val="83329408"/>
        <c:crosses val="autoZero"/>
        <c:crossBetween val="between"/>
        <c:majorUnit val="20"/>
      </c:valAx>
    </c:plotArea>
    <c:legend>
      <c:legendPos val="r"/>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1673966535433071"/>
          <c:y val="3.2852117613480579E-2"/>
          <c:w val="0.74074619177275736"/>
          <c:h val="0.58807798389608079"/>
        </c:manualLayout>
      </c:layout>
      <c:barChart>
        <c:barDir val="col"/>
        <c:grouping val="stacked"/>
        <c:varyColors val="0"/>
        <c:ser>
          <c:idx val="0"/>
          <c:order val="0"/>
          <c:tx>
            <c:strRef>
              <c:f>Sheet1!$B$1</c:f>
              <c:strCache>
                <c:ptCount val="1"/>
                <c:pt idx="0">
                  <c:v>VL&lt;200</c:v>
                </c:pt>
              </c:strCache>
            </c:strRef>
          </c:tx>
          <c:invertIfNegative val="0"/>
          <c:dLbls>
            <c:dLblPos val="ctr"/>
            <c:showLegendKey val="0"/>
            <c:showVal val="1"/>
            <c:showCatName val="0"/>
            <c:showSerName val="0"/>
            <c:showPercent val="0"/>
            <c:showBubbleSize val="0"/>
            <c:showLeaderLines val="0"/>
          </c:dLbls>
          <c:cat>
            <c:strRef>
              <c:f>Sheet1!$A$2:$A$4</c:f>
              <c:strCache>
                <c:ptCount val="3"/>
                <c:pt idx="0">
                  <c:v>Male</c:v>
                </c:pt>
                <c:pt idx="1">
                  <c:v>Female</c:v>
                </c:pt>
                <c:pt idx="2">
                  <c:v>Sex not reported</c:v>
                </c:pt>
              </c:strCache>
            </c:strRef>
          </c:cat>
          <c:val>
            <c:numRef>
              <c:f>Sheet1!$B$2:$B$4</c:f>
              <c:numCache>
                <c:formatCode>General</c:formatCode>
                <c:ptCount val="3"/>
                <c:pt idx="0">
                  <c:v>38</c:v>
                </c:pt>
                <c:pt idx="1">
                  <c:v>38</c:v>
                </c:pt>
                <c:pt idx="2">
                  <c:v>30</c:v>
                </c:pt>
              </c:numCache>
            </c:numRef>
          </c:val>
        </c:ser>
        <c:ser>
          <c:idx val="1"/>
          <c:order val="1"/>
          <c:tx>
            <c:strRef>
              <c:f>Sheet1!$C$1</c:f>
              <c:strCache>
                <c:ptCount val="1"/>
                <c:pt idx="0">
                  <c:v>VL&gt;200</c:v>
                </c:pt>
              </c:strCache>
            </c:strRef>
          </c:tx>
          <c:invertIfNegative val="0"/>
          <c:dLbls>
            <c:dLblPos val="ctr"/>
            <c:showLegendKey val="0"/>
            <c:showVal val="1"/>
            <c:showCatName val="0"/>
            <c:showSerName val="0"/>
            <c:showPercent val="0"/>
            <c:showBubbleSize val="0"/>
            <c:showLeaderLines val="0"/>
          </c:dLbls>
          <c:cat>
            <c:strRef>
              <c:f>Sheet1!$A$2:$A$4</c:f>
              <c:strCache>
                <c:ptCount val="3"/>
                <c:pt idx="0">
                  <c:v>Male</c:v>
                </c:pt>
                <c:pt idx="1">
                  <c:v>Female</c:v>
                </c:pt>
                <c:pt idx="2">
                  <c:v>Sex not reported</c:v>
                </c:pt>
              </c:strCache>
            </c:strRef>
          </c:cat>
          <c:val>
            <c:numRef>
              <c:f>Sheet1!$C$2:$C$4</c:f>
              <c:numCache>
                <c:formatCode>General</c:formatCode>
                <c:ptCount val="3"/>
                <c:pt idx="0">
                  <c:v>12</c:v>
                </c:pt>
                <c:pt idx="1">
                  <c:v>14</c:v>
                </c:pt>
                <c:pt idx="2">
                  <c:v>5</c:v>
                </c:pt>
              </c:numCache>
            </c:numRef>
          </c:val>
        </c:ser>
        <c:ser>
          <c:idx val="2"/>
          <c:order val="2"/>
          <c:tx>
            <c:strRef>
              <c:f>Sheet1!$D$1</c:f>
              <c:strCache>
                <c:ptCount val="1"/>
                <c:pt idx="0">
                  <c:v>VL Missing</c:v>
                </c:pt>
              </c:strCache>
            </c:strRef>
          </c:tx>
          <c:invertIfNegative val="0"/>
          <c:dLbls>
            <c:dLbl>
              <c:idx val="0"/>
              <c:layout/>
              <c:dLblPos val="ctr"/>
              <c:showLegendKey val="0"/>
              <c:showVal val="1"/>
              <c:showCatName val="0"/>
              <c:showSerName val="0"/>
              <c:showPercent val="0"/>
              <c:showBubbleSize val="0"/>
            </c:dLbl>
            <c:dLbl>
              <c:idx val="1"/>
              <c:layout/>
              <c:dLblPos val="ctr"/>
              <c:showLegendKey val="0"/>
              <c:showVal val="1"/>
              <c:showCatName val="0"/>
              <c:showSerName val="0"/>
              <c:showPercent val="0"/>
              <c:showBubbleSize val="0"/>
            </c:dLbl>
            <c:dLbl>
              <c:idx val="2"/>
              <c:layout/>
              <c:dLblPos val="ctr"/>
              <c:showLegendKey val="0"/>
              <c:showVal val="1"/>
              <c:showCatName val="0"/>
              <c:showSerName val="0"/>
              <c:showPercent val="0"/>
              <c:showBubbleSize val="0"/>
            </c:dLbl>
            <c:dLblPos val="ctr"/>
            <c:showLegendKey val="0"/>
            <c:showVal val="0"/>
            <c:showCatName val="0"/>
            <c:showSerName val="0"/>
            <c:showPercent val="0"/>
            <c:showBubbleSize val="0"/>
          </c:dLbls>
          <c:cat>
            <c:strRef>
              <c:f>Sheet1!$A$2:$A$4</c:f>
              <c:strCache>
                <c:ptCount val="3"/>
                <c:pt idx="0">
                  <c:v>Male</c:v>
                </c:pt>
                <c:pt idx="1">
                  <c:v>Female</c:v>
                </c:pt>
                <c:pt idx="2">
                  <c:v>Sex not reported</c:v>
                </c:pt>
              </c:strCache>
            </c:strRef>
          </c:cat>
          <c:val>
            <c:numRef>
              <c:f>Sheet1!$D$2:$D$4</c:f>
              <c:numCache>
                <c:formatCode>General</c:formatCode>
                <c:ptCount val="3"/>
                <c:pt idx="0">
                  <c:v>50</c:v>
                </c:pt>
                <c:pt idx="1">
                  <c:v>48</c:v>
                </c:pt>
                <c:pt idx="2">
                  <c:v>66</c:v>
                </c:pt>
              </c:numCache>
            </c:numRef>
          </c:val>
        </c:ser>
        <c:dLbls>
          <c:showLegendKey val="0"/>
          <c:showVal val="0"/>
          <c:showCatName val="0"/>
          <c:showSerName val="0"/>
          <c:showPercent val="0"/>
          <c:showBubbleSize val="0"/>
        </c:dLbls>
        <c:gapWidth val="150"/>
        <c:overlap val="100"/>
        <c:axId val="5447680"/>
        <c:axId val="5449216"/>
      </c:barChart>
      <c:catAx>
        <c:axId val="5447680"/>
        <c:scaling>
          <c:orientation val="minMax"/>
        </c:scaling>
        <c:delete val="0"/>
        <c:axPos val="b"/>
        <c:majorTickMark val="out"/>
        <c:minorTickMark val="none"/>
        <c:tickLblPos val="nextTo"/>
        <c:crossAx val="5449216"/>
        <c:crosses val="autoZero"/>
        <c:auto val="1"/>
        <c:lblAlgn val="ctr"/>
        <c:lblOffset val="100"/>
        <c:noMultiLvlLbl val="0"/>
      </c:catAx>
      <c:valAx>
        <c:axId val="5449216"/>
        <c:scaling>
          <c:orientation val="minMax"/>
          <c:max val="100"/>
          <c:min val="0"/>
        </c:scaling>
        <c:delete val="0"/>
        <c:axPos val="l"/>
        <c:title>
          <c:tx>
            <c:rich>
              <a:bodyPr rot="-5400000" vert="horz"/>
              <a:lstStyle/>
              <a:p>
                <a:pPr>
                  <a:defRPr/>
                </a:pPr>
                <a:r>
                  <a:rPr lang="en-US" dirty="0" smtClean="0"/>
                  <a:t>Percent</a:t>
                </a:r>
                <a:endParaRPr lang="en-US" dirty="0"/>
              </a:p>
            </c:rich>
          </c:tx>
          <c:layout/>
          <c:overlay val="0"/>
        </c:title>
        <c:numFmt formatCode="General" sourceLinked="1"/>
        <c:majorTickMark val="out"/>
        <c:minorTickMark val="none"/>
        <c:tickLblPos val="nextTo"/>
        <c:crossAx val="5447680"/>
        <c:crosses val="autoZero"/>
        <c:crossBetween val="between"/>
        <c:majorUnit val="20"/>
      </c:valAx>
    </c:plotArea>
    <c:legend>
      <c:legendPos val="r"/>
      <c:layout>
        <c:manualLayout>
          <c:xMode val="edge"/>
          <c:yMode val="edge"/>
          <c:x val="0.82278929977502813"/>
          <c:y val="0.25699952920556735"/>
          <c:w val="0.16828212879640045"/>
          <c:h val="0.24453222716447146"/>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2125911344415283"/>
          <c:y val="5.0473457250976204E-2"/>
          <c:w val="0.86055305586801645"/>
          <c:h val="0.54361469592217171"/>
        </c:manualLayout>
      </c:layout>
      <c:barChart>
        <c:barDir val="col"/>
        <c:grouping val="stacked"/>
        <c:varyColors val="0"/>
        <c:ser>
          <c:idx val="0"/>
          <c:order val="0"/>
          <c:tx>
            <c:strRef>
              <c:f>Sheet1!$B$1</c:f>
              <c:strCache>
                <c:ptCount val="1"/>
                <c:pt idx="0">
                  <c:v>VL&lt;200</c:v>
                </c:pt>
              </c:strCache>
            </c:strRef>
          </c:tx>
          <c:invertIfNegative val="0"/>
          <c:dLbls>
            <c:dLblPos val="ctr"/>
            <c:showLegendKey val="0"/>
            <c:showVal val="1"/>
            <c:showCatName val="0"/>
            <c:showSerName val="0"/>
            <c:showPercent val="0"/>
            <c:showBubbleSize val="0"/>
            <c:showLeaderLines val="0"/>
          </c:dLbls>
          <c:cat>
            <c:strRef>
              <c:f>Sheet1!$A$2:$A$5</c:f>
              <c:strCache>
                <c:ptCount val="4"/>
                <c:pt idx="0">
                  <c:v>Black</c:v>
                </c:pt>
                <c:pt idx="1">
                  <c:v>Hispanic</c:v>
                </c:pt>
                <c:pt idx="2">
                  <c:v>White</c:v>
                </c:pt>
                <c:pt idx="3">
                  <c:v>Other*/Unknown</c:v>
                </c:pt>
              </c:strCache>
            </c:strRef>
          </c:cat>
          <c:val>
            <c:numRef>
              <c:f>Sheet1!$B$2:$B$5</c:f>
              <c:numCache>
                <c:formatCode>General</c:formatCode>
                <c:ptCount val="4"/>
                <c:pt idx="0">
                  <c:v>36</c:v>
                </c:pt>
                <c:pt idx="1">
                  <c:v>37</c:v>
                </c:pt>
                <c:pt idx="2">
                  <c:v>45</c:v>
                </c:pt>
                <c:pt idx="3">
                  <c:v>43</c:v>
                </c:pt>
              </c:numCache>
            </c:numRef>
          </c:val>
        </c:ser>
        <c:ser>
          <c:idx val="1"/>
          <c:order val="1"/>
          <c:tx>
            <c:strRef>
              <c:f>Sheet1!$C$1</c:f>
              <c:strCache>
                <c:ptCount val="1"/>
                <c:pt idx="0">
                  <c:v>VL&gt;200</c:v>
                </c:pt>
              </c:strCache>
            </c:strRef>
          </c:tx>
          <c:invertIfNegative val="0"/>
          <c:dLbls>
            <c:dLblPos val="ctr"/>
            <c:showLegendKey val="0"/>
            <c:showVal val="1"/>
            <c:showCatName val="0"/>
            <c:showSerName val="0"/>
            <c:showPercent val="0"/>
            <c:showBubbleSize val="0"/>
            <c:showLeaderLines val="0"/>
          </c:dLbls>
          <c:cat>
            <c:strRef>
              <c:f>Sheet1!$A$2:$A$5</c:f>
              <c:strCache>
                <c:ptCount val="4"/>
                <c:pt idx="0">
                  <c:v>Black</c:v>
                </c:pt>
                <c:pt idx="1">
                  <c:v>Hispanic</c:v>
                </c:pt>
                <c:pt idx="2">
                  <c:v>White</c:v>
                </c:pt>
                <c:pt idx="3">
                  <c:v>Other*/Unknown</c:v>
                </c:pt>
              </c:strCache>
            </c:strRef>
          </c:cat>
          <c:val>
            <c:numRef>
              <c:f>Sheet1!$C$2:$C$5</c:f>
              <c:numCache>
                <c:formatCode>General</c:formatCode>
                <c:ptCount val="4"/>
                <c:pt idx="0">
                  <c:v>14</c:v>
                </c:pt>
                <c:pt idx="1">
                  <c:v>9</c:v>
                </c:pt>
                <c:pt idx="2">
                  <c:v>7</c:v>
                </c:pt>
                <c:pt idx="3">
                  <c:v>11</c:v>
                </c:pt>
              </c:numCache>
            </c:numRef>
          </c:val>
        </c:ser>
        <c:ser>
          <c:idx val="2"/>
          <c:order val="2"/>
          <c:tx>
            <c:strRef>
              <c:f>Sheet1!$D$1</c:f>
              <c:strCache>
                <c:ptCount val="1"/>
                <c:pt idx="0">
                  <c:v>VL Missing</c:v>
                </c:pt>
              </c:strCache>
            </c:strRef>
          </c:tx>
          <c:invertIfNegative val="0"/>
          <c:dLbls>
            <c:dLblPos val="ctr"/>
            <c:showLegendKey val="0"/>
            <c:showVal val="1"/>
            <c:showCatName val="0"/>
            <c:showSerName val="0"/>
            <c:showPercent val="0"/>
            <c:showBubbleSize val="0"/>
            <c:showLeaderLines val="0"/>
          </c:dLbls>
          <c:cat>
            <c:strRef>
              <c:f>Sheet1!$A$2:$A$5</c:f>
              <c:strCache>
                <c:ptCount val="4"/>
                <c:pt idx="0">
                  <c:v>Black</c:v>
                </c:pt>
                <c:pt idx="1">
                  <c:v>Hispanic</c:v>
                </c:pt>
                <c:pt idx="2">
                  <c:v>White</c:v>
                </c:pt>
                <c:pt idx="3">
                  <c:v>Other*/Unknown</c:v>
                </c:pt>
              </c:strCache>
            </c:strRef>
          </c:cat>
          <c:val>
            <c:numRef>
              <c:f>Sheet1!$D$2:$D$5</c:f>
              <c:numCache>
                <c:formatCode>General</c:formatCode>
                <c:ptCount val="4"/>
                <c:pt idx="0">
                  <c:v>50</c:v>
                </c:pt>
                <c:pt idx="1">
                  <c:v>53</c:v>
                </c:pt>
                <c:pt idx="2">
                  <c:v>48</c:v>
                </c:pt>
                <c:pt idx="3">
                  <c:v>46</c:v>
                </c:pt>
              </c:numCache>
            </c:numRef>
          </c:val>
        </c:ser>
        <c:dLbls>
          <c:showLegendKey val="0"/>
          <c:showVal val="0"/>
          <c:showCatName val="0"/>
          <c:showSerName val="0"/>
          <c:showPercent val="0"/>
          <c:showBubbleSize val="0"/>
        </c:dLbls>
        <c:gapWidth val="150"/>
        <c:overlap val="100"/>
        <c:axId val="8675328"/>
        <c:axId val="8676864"/>
      </c:barChart>
      <c:catAx>
        <c:axId val="8675328"/>
        <c:scaling>
          <c:orientation val="minMax"/>
        </c:scaling>
        <c:delete val="0"/>
        <c:axPos val="b"/>
        <c:majorTickMark val="out"/>
        <c:minorTickMark val="none"/>
        <c:tickLblPos val="nextTo"/>
        <c:crossAx val="8676864"/>
        <c:crosses val="autoZero"/>
        <c:auto val="1"/>
        <c:lblAlgn val="ctr"/>
        <c:lblOffset val="100"/>
        <c:noMultiLvlLbl val="0"/>
      </c:catAx>
      <c:valAx>
        <c:axId val="8676864"/>
        <c:scaling>
          <c:orientation val="minMax"/>
          <c:max val="100"/>
          <c:min val="0"/>
        </c:scaling>
        <c:delete val="0"/>
        <c:axPos val="l"/>
        <c:title>
          <c:tx>
            <c:rich>
              <a:bodyPr rot="-5400000" vert="horz"/>
              <a:lstStyle/>
              <a:p>
                <a:pPr>
                  <a:defRPr/>
                </a:pPr>
                <a:r>
                  <a:rPr lang="en-US" dirty="0" smtClean="0"/>
                  <a:t>Percent</a:t>
                </a:r>
                <a:endParaRPr lang="en-US" dirty="0"/>
              </a:p>
            </c:rich>
          </c:tx>
          <c:layout/>
          <c:overlay val="0"/>
        </c:title>
        <c:numFmt formatCode="General" sourceLinked="1"/>
        <c:majorTickMark val="out"/>
        <c:minorTickMark val="none"/>
        <c:tickLblPos val="nextTo"/>
        <c:crossAx val="8675328"/>
        <c:crosses val="autoZero"/>
        <c:crossBetween val="between"/>
        <c:majorUnit val="20"/>
      </c:valAx>
    </c:plotArea>
    <c:legend>
      <c:legendPos val="b"/>
      <c:layout>
        <c:manualLayout>
          <c:xMode val="edge"/>
          <c:yMode val="edge"/>
          <c:x val="0.28594731214153785"/>
          <c:y val="0.82098162729658808"/>
          <c:w val="0.43736451346359484"/>
          <c:h val="9.9018372703412072E-2"/>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273535299612972"/>
          <c:y val="3.6443396488760389E-2"/>
          <c:w val="0.86969082254548691"/>
          <c:h val="0.52833595855732807"/>
        </c:manualLayout>
      </c:layout>
      <c:barChart>
        <c:barDir val="col"/>
        <c:grouping val="stacked"/>
        <c:varyColors val="0"/>
        <c:ser>
          <c:idx val="0"/>
          <c:order val="0"/>
          <c:tx>
            <c:strRef>
              <c:f>Sheet1!$B$1</c:f>
              <c:strCache>
                <c:ptCount val="1"/>
                <c:pt idx="0">
                  <c:v>VL&lt;200</c:v>
                </c:pt>
              </c:strCache>
            </c:strRef>
          </c:tx>
          <c:invertIfNegative val="0"/>
          <c:dLbls>
            <c:dLblPos val="ctr"/>
            <c:showLegendKey val="0"/>
            <c:showVal val="1"/>
            <c:showCatName val="0"/>
            <c:showSerName val="0"/>
            <c:showPercent val="0"/>
            <c:showBubbleSize val="0"/>
            <c:showLeaderLines val="0"/>
          </c:dLbls>
          <c:cat>
            <c:strRef>
              <c:f>Sheet1!$A$2:$A$6</c:f>
              <c:strCache>
                <c:ptCount val="5"/>
                <c:pt idx="0">
                  <c:v>MSM</c:v>
                </c:pt>
                <c:pt idx="1">
                  <c:v>IDU</c:v>
                </c:pt>
                <c:pt idx="2">
                  <c:v>MSM/IDU</c:v>
                </c:pt>
                <c:pt idx="3">
                  <c:v>HET</c:v>
                </c:pt>
                <c:pt idx="4">
                  <c:v>Other/Unk.</c:v>
                </c:pt>
              </c:strCache>
            </c:strRef>
          </c:cat>
          <c:val>
            <c:numRef>
              <c:f>Sheet1!$B$2:$B$6</c:f>
              <c:numCache>
                <c:formatCode>General</c:formatCode>
                <c:ptCount val="5"/>
                <c:pt idx="0">
                  <c:v>40</c:v>
                </c:pt>
                <c:pt idx="1">
                  <c:v>34</c:v>
                </c:pt>
                <c:pt idx="2">
                  <c:v>36</c:v>
                </c:pt>
                <c:pt idx="3">
                  <c:v>38</c:v>
                </c:pt>
                <c:pt idx="4">
                  <c:v>39</c:v>
                </c:pt>
              </c:numCache>
            </c:numRef>
          </c:val>
        </c:ser>
        <c:ser>
          <c:idx val="1"/>
          <c:order val="1"/>
          <c:tx>
            <c:strRef>
              <c:f>Sheet1!$C$1</c:f>
              <c:strCache>
                <c:ptCount val="1"/>
                <c:pt idx="0">
                  <c:v>VL&gt;200</c:v>
                </c:pt>
              </c:strCache>
            </c:strRef>
          </c:tx>
          <c:invertIfNegative val="0"/>
          <c:dLbls>
            <c:dLblPos val="ctr"/>
            <c:showLegendKey val="0"/>
            <c:showVal val="1"/>
            <c:showCatName val="0"/>
            <c:showSerName val="0"/>
            <c:showPercent val="0"/>
            <c:showBubbleSize val="0"/>
            <c:showLeaderLines val="0"/>
          </c:dLbls>
          <c:cat>
            <c:strRef>
              <c:f>Sheet1!$A$2:$A$6</c:f>
              <c:strCache>
                <c:ptCount val="5"/>
                <c:pt idx="0">
                  <c:v>MSM</c:v>
                </c:pt>
                <c:pt idx="1">
                  <c:v>IDU</c:v>
                </c:pt>
                <c:pt idx="2">
                  <c:v>MSM/IDU</c:v>
                </c:pt>
                <c:pt idx="3">
                  <c:v>HET</c:v>
                </c:pt>
                <c:pt idx="4">
                  <c:v>Other/Unk.</c:v>
                </c:pt>
              </c:strCache>
            </c:strRef>
          </c:cat>
          <c:val>
            <c:numRef>
              <c:f>Sheet1!$C$2:$C$6</c:f>
              <c:numCache>
                <c:formatCode>General</c:formatCode>
                <c:ptCount val="5"/>
                <c:pt idx="0">
                  <c:v>12</c:v>
                </c:pt>
                <c:pt idx="1">
                  <c:v>11</c:v>
                </c:pt>
                <c:pt idx="2">
                  <c:v>11</c:v>
                </c:pt>
                <c:pt idx="3">
                  <c:v>14</c:v>
                </c:pt>
                <c:pt idx="4">
                  <c:v>11</c:v>
                </c:pt>
              </c:numCache>
            </c:numRef>
          </c:val>
        </c:ser>
        <c:ser>
          <c:idx val="2"/>
          <c:order val="2"/>
          <c:tx>
            <c:strRef>
              <c:f>Sheet1!$D$1</c:f>
              <c:strCache>
                <c:ptCount val="1"/>
                <c:pt idx="0">
                  <c:v>VL Missing</c:v>
                </c:pt>
              </c:strCache>
            </c:strRef>
          </c:tx>
          <c:invertIfNegative val="0"/>
          <c:dLbls>
            <c:dLblPos val="ctr"/>
            <c:showLegendKey val="0"/>
            <c:showVal val="1"/>
            <c:showCatName val="0"/>
            <c:showSerName val="0"/>
            <c:showPercent val="0"/>
            <c:showBubbleSize val="0"/>
            <c:showLeaderLines val="0"/>
          </c:dLbls>
          <c:cat>
            <c:strRef>
              <c:f>Sheet1!$A$2:$A$6</c:f>
              <c:strCache>
                <c:ptCount val="5"/>
                <c:pt idx="0">
                  <c:v>MSM</c:v>
                </c:pt>
                <c:pt idx="1">
                  <c:v>IDU</c:v>
                </c:pt>
                <c:pt idx="2">
                  <c:v>MSM/IDU</c:v>
                </c:pt>
                <c:pt idx="3">
                  <c:v>HET</c:v>
                </c:pt>
                <c:pt idx="4">
                  <c:v>Other/Unk.</c:v>
                </c:pt>
              </c:strCache>
            </c:strRef>
          </c:cat>
          <c:val>
            <c:numRef>
              <c:f>Sheet1!$D$2:$D$6</c:f>
              <c:numCache>
                <c:formatCode>General</c:formatCode>
                <c:ptCount val="5"/>
                <c:pt idx="0">
                  <c:v>48</c:v>
                </c:pt>
                <c:pt idx="1">
                  <c:v>55</c:v>
                </c:pt>
                <c:pt idx="2">
                  <c:v>53</c:v>
                </c:pt>
                <c:pt idx="3">
                  <c:v>48</c:v>
                </c:pt>
                <c:pt idx="4">
                  <c:v>51</c:v>
                </c:pt>
              </c:numCache>
            </c:numRef>
          </c:val>
        </c:ser>
        <c:dLbls>
          <c:showLegendKey val="0"/>
          <c:showVal val="0"/>
          <c:showCatName val="0"/>
          <c:showSerName val="0"/>
          <c:showPercent val="0"/>
          <c:showBubbleSize val="0"/>
        </c:dLbls>
        <c:gapWidth val="150"/>
        <c:overlap val="100"/>
        <c:axId val="8761728"/>
        <c:axId val="8763264"/>
      </c:barChart>
      <c:catAx>
        <c:axId val="8761728"/>
        <c:scaling>
          <c:orientation val="minMax"/>
        </c:scaling>
        <c:delete val="0"/>
        <c:axPos val="b"/>
        <c:majorTickMark val="out"/>
        <c:minorTickMark val="none"/>
        <c:tickLblPos val="nextTo"/>
        <c:crossAx val="8763264"/>
        <c:crosses val="autoZero"/>
        <c:auto val="1"/>
        <c:lblAlgn val="ctr"/>
        <c:lblOffset val="100"/>
        <c:noMultiLvlLbl val="0"/>
      </c:catAx>
      <c:valAx>
        <c:axId val="8763264"/>
        <c:scaling>
          <c:orientation val="minMax"/>
          <c:max val="100"/>
          <c:min val="0"/>
        </c:scaling>
        <c:delete val="0"/>
        <c:axPos val="l"/>
        <c:title>
          <c:tx>
            <c:rich>
              <a:bodyPr rot="-5400000" vert="horz"/>
              <a:lstStyle/>
              <a:p>
                <a:pPr>
                  <a:defRPr/>
                </a:pPr>
                <a:r>
                  <a:rPr lang="en-US" dirty="0" smtClean="0"/>
                  <a:t>Percent</a:t>
                </a:r>
              </a:p>
            </c:rich>
          </c:tx>
          <c:layout>
            <c:manualLayout>
              <c:xMode val="edge"/>
              <c:yMode val="edge"/>
              <c:x val="2.6836158192090395E-2"/>
              <c:y val="0.21527961548777633"/>
            </c:manualLayout>
          </c:layout>
          <c:overlay val="0"/>
        </c:title>
        <c:numFmt formatCode="General" sourceLinked="1"/>
        <c:majorTickMark val="out"/>
        <c:minorTickMark val="none"/>
        <c:tickLblPos val="nextTo"/>
        <c:crossAx val="8761728"/>
        <c:crosses val="autoZero"/>
        <c:crossBetween val="between"/>
        <c:majorUnit val="20"/>
      </c:valAx>
    </c:plotArea>
    <c:legend>
      <c:legendPos val="b"/>
      <c:layout>
        <c:manualLayout>
          <c:xMode val="edge"/>
          <c:yMode val="edge"/>
          <c:x val="0.30408737043462786"/>
          <c:y val="0.76110722270827269"/>
          <c:w val="0.40029972418701898"/>
          <c:h val="8.4605427341955197E-2"/>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0413614059112175"/>
          <c:y val="4.4861391929187228E-2"/>
          <c:w val="0.89586385940887825"/>
          <c:h val="0.52833595855732807"/>
        </c:manualLayout>
      </c:layout>
      <c:barChart>
        <c:barDir val="col"/>
        <c:grouping val="stacked"/>
        <c:varyColors val="0"/>
        <c:ser>
          <c:idx val="0"/>
          <c:order val="0"/>
          <c:tx>
            <c:strRef>
              <c:f>Sheet1!$B$1</c:f>
              <c:strCache>
                <c:ptCount val="1"/>
                <c:pt idx="0">
                  <c:v>VL&lt;200</c:v>
                </c:pt>
              </c:strCache>
            </c:strRef>
          </c:tx>
          <c:invertIfNegative val="0"/>
          <c:dLbls>
            <c:dLblPos val="ctr"/>
            <c:showLegendKey val="0"/>
            <c:showVal val="1"/>
            <c:showCatName val="0"/>
            <c:showSerName val="0"/>
            <c:showPercent val="0"/>
            <c:showBubbleSize val="0"/>
            <c:showLeaderLines val="0"/>
          </c:dLbls>
          <c:cat>
            <c:strRef>
              <c:f>Sheet1!$A$2:$A$6</c:f>
              <c:strCache>
                <c:ptCount val="5"/>
                <c:pt idx="0">
                  <c:v>MSM</c:v>
                </c:pt>
                <c:pt idx="1">
                  <c:v>IDU</c:v>
                </c:pt>
                <c:pt idx="2">
                  <c:v>MSM/IDU</c:v>
                </c:pt>
                <c:pt idx="3">
                  <c:v>HET</c:v>
                </c:pt>
                <c:pt idx="4">
                  <c:v>Other/Unk.</c:v>
                </c:pt>
              </c:strCache>
            </c:strRef>
          </c:cat>
          <c:val>
            <c:numRef>
              <c:f>Sheet1!$B$2:$B$6</c:f>
              <c:numCache>
                <c:formatCode>General</c:formatCode>
                <c:ptCount val="5"/>
                <c:pt idx="0">
                  <c:v>40</c:v>
                </c:pt>
                <c:pt idx="1">
                  <c:v>31</c:v>
                </c:pt>
                <c:pt idx="2">
                  <c:v>36</c:v>
                </c:pt>
                <c:pt idx="3">
                  <c:v>37</c:v>
                </c:pt>
                <c:pt idx="4">
                  <c:v>42</c:v>
                </c:pt>
              </c:numCache>
            </c:numRef>
          </c:val>
        </c:ser>
        <c:ser>
          <c:idx val="1"/>
          <c:order val="1"/>
          <c:tx>
            <c:strRef>
              <c:f>Sheet1!$C$1</c:f>
              <c:strCache>
                <c:ptCount val="1"/>
                <c:pt idx="0">
                  <c:v>VL&gt;200</c:v>
                </c:pt>
              </c:strCache>
            </c:strRef>
          </c:tx>
          <c:invertIfNegative val="0"/>
          <c:dLbls>
            <c:dLblPos val="ctr"/>
            <c:showLegendKey val="0"/>
            <c:showVal val="1"/>
            <c:showCatName val="0"/>
            <c:showSerName val="0"/>
            <c:showPercent val="0"/>
            <c:showBubbleSize val="0"/>
            <c:showLeaderLines val="0"/>
          </c:dLbls>
          <c:cat>
            <c:strRef>
              <c:f>Sheet1!$A$2:$A$6</c:f>
              <c:strCache>
                <c:ptCount val="5"/>
                <c:pt idx="0">
                  <c:v>MSM</c:v>
                </c:pt>
                <c:pt idx="1">
                  <c:v>IDU</c:v>
                </c:pt>
                <c:pt idx="2">
                  <c:v>MSM/IDU</c:v>
                </c:pt>
                <c:pt idx="3">
                  <c:v>HET</c:v>
                </c:pt>
                <c:pt idx="4">
                  <c:v>Other/Unk.</c:v>
                </c:pt>
              </c:strCache>
            </c:strRef>
          </c:cat>
          <c:val>
            <c:numRef>
              <c:f>Sheet1!$C$2:$C$6</c:f>
              <c:numCache>
                <c:formatCode>General</c:formatCode>
                <c:ptCount val="5"/>
                <c:pt idx="0">
                  <c:v>12</c:v>
                </c:pt>
                <c:pt idx="1">
                  <c:v>9</c:v>
                </c:pt>
                <c:pt idx="2">
                  <c:v>11</c:v>
                </c:pt>
                <c:pt idx="3">
                  <c:v>12</c:v>
                </c:pt>
                <c:pt idx="4">
                  <c:v>11</c:v>
                </c:pt>
              </c:numCache>
            </c:numRef>
          </c:val>
        </c:ser>
        <c:ser>
          <c:idx val="2"/>
          <c:order val="2"/>
          <c:tx>
            <c:strRef>
              <c:f>Sheet1!$D$1</c:f>
              <c:strCache>
                <c:ptCount val="1"/>
                <c:pt idx="0">
                  <c:v>VL Missing</c:v>
                </c:pt>
              </c:strCache>
            </c:strRef>
          </c:tx>
          <c:invertIfNegative val="0"/>
          <c:dLbls>
            <c:dLblPos val="ctr"/>
            <c:showLegendKey val="0"/>
            <c:showVal val="1"/>
            <c:showCatName val="0"/>
            <c:showSerName val="0"/>
            <c:showPercent val="0"/>
            <c:showBubbleSize val="0"/>
            <c:showLeaderLines val="0"/>
          </c:dLbls>
          <c:cat>
            <c:strRef>
              <c:f>Sheet1!$A$2:$A$6</c:f>
              <c:strCache>
                <c:ptCount val="5"/>
                <c:pt idx="0">
                  <c:v>MSM</c:v>
                </c:pt>
                <c:pt idx="1">
                  <c:v>IDU</c:v>
                </c:pt>
                <c:pt idx="2">
                  <c:v>MSM/IDU</c:v>
                </c:pt>
                <c:pt idx="3">
                  <c:v>HET</c:v>
                </c:pt>
                <c:pt idx="4">
                  <c:v>Other/Unk.</c:v>
                </c:pt>
              </c:strCache>
            </c:strRef>
          </c:cat>
          <c:val>
            <c:numRef>
              <c:f>Sheet1!$D$2:$D$6</c:f>
              <c:numCache>
                <c:formatCode>General</c:formatCode>
                <c:ptCount val="5"/>
                <c:pt idx="0">
                  <c:v>48</c:v>
                </c:pt>
                <c:pt idx="1">
                  <c:v>60</c:v>
                </c:pt>
                <c:pt idx="2">
                  <c:v>53</c:v>
                </c:pt>
                <c:pt idx="3">
                  <c:v>51</c:v>
                </c:pt>
                <c:pt idx="4">
                  <c:v>47</c:v>
                </c:pt>
              </c:numCache>
            </c:numRef>
          </c:val>
        </c:ser>
        <c:dLbls>
          <c:showLegendKey val="0"/>
          <c:showVal val="0"/>
          <c:showCatName val="0"/>
          <c:showSerName val="0"/>
          <c:showPercent val="0"/>
          <c:showBubbleSize val="0"/>
        </c:dLbls>
        <c:gapWidth val="150"/>
        <c:overlap val="100"/>
        <c:axId val="8864896"/>
        <c:axId val="8866432"/>
      </c:barChart>
      <c:catAx>
        <c:axId val="8864896"/>
        <c:scaling>
          <c:orientation val="minMax"/>
        </c:scaling>
        <c:delete val="0"/>
        <c:axPos val="b"/>
        <c:majorTickMark val="out"/>
        <c:minorTickMark val="none"/>
        <c:tickLblPos val="nextTo"/>
        <c:crossAx val="8866432"/>
        <c:crosses val="autoZero"/>
        <c:auto val="1"/>
        <c:lblAlgn val="ctr"/>
        <c:lblOffset val="100"/>
        <c:noMultiLvlLbl val="0"/>
      </c:catAx>
      <c:valAx>
        <c:axId val="8866432"/>
        <c:scaling>
          <c:orientation val="minMax"/>
          <c:max val="100"/>
          <c:min val="0"/>
        </c:scaling>
        <c:delete val="0"/>
        <c:axPos val="l"/>
        <c:title>
          <c:tx>
            <c:rich>
              <a:bodyPr rot="-5400000" vert="horz"/>
              <a:lstStyle/>
              <a:p>
                <a:pPr>
                  <a:defRPr/>
                </a:pPr>
                <a:r>
                  <a:rPr lang="en-US" dirty="0" smtClean="0"/>
                  <a:t>Percent</a:t>
                </a:r>
              </a:p>
            </c:rich>
          </c:tx>
          <c:layout>
            <c:manualLayout>
              <c:xMode val="edge"/>
              <c:yMode val="edge"/>
              <c:x val="0"/>
              <c:y val="0.23211590549900657"/>
            </c:manualLayout>
          </c:layout>
          <c:overlay val="0"/>
        </c:title>
        <c:numFmt formatCode="General" sourceLinked="1"/>
        <c:majorTickMark val="out"/>
        <c:minorTickMark val="none"/>
        <c:tickLblPos val="nextTo"/>
        <c:crossAx val="8864896"/>
        <c:crosses val="autoZero"/>
        <c:crossBetween val="between"/>
        <c:majorUnit val="20"/>
      </c:valAx>
    </c:plotArea>
    <c:legend>
      <c:legendPos val="b"/>
      <c:layout>
        <c:manualLayout>
          <c:xMode val="edge"/>
          <c:yMode val="edge"/>
          <c:x val="0.30853481550100353"/>
          <c:y val="0.7735376979440618"/>
          <c:w val="0.39693586095855665"/>
          <c:h val="8.3354636350319256E-2"/>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3823442208612813"/>
          <c:y val="4.4861391929187228E-2"/>
          <c:w val="0.7969507630990571"/>
          <c:h val="0.6109594797836394"/>
        </c:manualLayout>
      </c:layout>
      <c:barChart>
        <c:barDir val="col"/>
        <c:grouping val="stacked"/>
        <c:varyColors val="0"/>
        <c:ser>
          <c:idx val="0"/>
          <c:order val="0"/>
          <c:tx>
            <c:strRef>
              <c:f>Sheet1!$B$1</c:f>
              <c:strCache>
                <c:ptCount val="1"/>
                <c:pt idx="0">
                  <c:v>VL&lt;200</c:v>
                </c:pt>
              </c:strCache>
            </c:strRef>
          </c:tx>
          <c:invertIfNegative val="0"/>
          <c:dLbls>
            <c:dLblPos val="ctr"/>
            <c:showLegendKey val="0"/>
            <c:showVal val="1"/>
            <c:showCatName val="0"/>
            <c:showSerName val="0"/>
            <c:showPercent val="0"/>
            <c:showBubbleSize val="0"/>
            <c:showLeaderLines val="0"/>
          </c:dLbls>
          <c:cat>
            <c:strRef>
              <c:f>Sheet1!$A$2:$A$4</c:f>
              <c:strCache>
                <c:ptCount val="3"/>
                <c:pt idx="0">
                  <c:v>IDU</c:v>
                </c:pt>
                <c:pt idx="1">
                  <c:v>HET</c:v>
                </c:pt>
                <c:pt idx="2">
                  <c:v>Unknown</c:v>
                </c:pt>
              </c:strCache>
            </c:strRef>
          </c:cat>
          <c:val>
            <c:numRef>
              <c:f>Sheet1!$B$2:$B$4</c:f>
              <c:numCache>
                <c:formatCode>General</c:formatCode>
                <c:ptCount val="3"/>
                <c:pt idx="0">
                  <c:v>37</c:v>
                </c:pt>
                <c:pt idx="1">
                  <c:v>39</c:v>
                </c:pt>
                <c:pt idx="2">
                  <c:v>31</c:v>
                </c:pt>
              </c:numCache>
            </c:numRef>
          </c:val>
        </c:ser>
        <c:ser>
          <c:idx val="1"/>
          <c:order val="1"/>
          <c:tx>
            <c:strRef>
              <c:f>Sheet1!$C$1</c:f>
              <c:strCache>
                <c:ptCount val="1"/>
                <c:pt idx="0">
                  <c:v>VL&gt;200</c:v>
                </c:pt>
              </c:strCache>
            </c:strRef>
          </c:tx>
          <c:invertIfNegative val="0"/>
          <c:dLbls>
            <c:dLblPos val="ctr"/>
            <c:showLegendKey val="0"/>
            <c:showVal val="1"/>
            <c:showCatName val="0"/>
            <c:showSerName val="0"/>
            <c:showPercent val="0"/>
            <c:showBubbleSize val="0"/>
            <c:showLeaderLines val="0"/>
          </c:dLbls>
          <c:cat>
            <c:strRef>
              <c:f>Sheet1!$A$2:$A$4</c:f>
              <c:strCache>
                <c:ptCount val="3"/>
                <c:pt idx="0">
                  <c:v>IDU</c:v>
                </c:pt>
                <c:pt idx="1">
                  <c:v>HET</c:v>
                </c:pt>
                <c:pt idx="2">
                  <c:v>Unknown</c:v>
                </c:pt>
              </c:strCache>
            </c:strRef>
          </c:cat>
          <c:val>
            <c:numRef>
              <c:f>Sheet1!$C$2:$C$4</c:f>
              <c:numCache>
                <c:formatCode>General</c:formatCode>
                <c:ptCount val="3"/>
                <c:pt idx="0">
                  <c:v>14</c:v>
                </c:pt>
                <c:pt idx="1">
                  <c:v>14</c:v>
                </c:pt>
                <c:pt idx="2">
                  <c:v>12</c:v>
                </c:pt>
              </c:numCache>
            </c:numRef>
          </c:val>
        </c:ser>
        <c:ser>
          <c:idx val="2"/>
          <c:order val="2"/>
          <c:tx>
            <c:strRef>
              <c:f>Sheet1!$D$1</c:f>
              <c:strCache>
                <c:ptCount val="1"/>
                <c:pt idx="0">
                  <c:v>VL Missing</c:v>
                </c:pt>
              </c:strCache>
            </c:strRef>
          </c:tx>
          <c:invertIfNegative val="0"/>
          <c:dLbls>
            <c:dLbl>
              <c:idx val="0"/>
              <c:dLblPos val="ctr"/>
              <c:showLegendKey val="0"/>
              <c:showVal val="1"/>
              <c:showCatName val="0"/>
              <c:showSerName val="0"/>
              <c:showPercent val="0"/>
              <c:showBubbleSize val="0"/>
            </c:dLbl>
            <c:dLbl>
              <c:idx val="1"/>
              <c:dLblPos val="ctr"/>
              <c:showLegendKey val="0"/>
              <c:showVal val="1"/>
              <c:showCatName val="0"/>
              <c:showSerName val="0"/>
              <c:showPercent val="0"/>
              <c:showBubbleSize val="0"/>
            </c:dLbl>
            <c:dLbl>
              <c:idx val="2"/>
              <c:dLblPos val="ctr"/>
              <c:showLegendKey val="0"/>
              <c:showVal val="1"/>
              <c:showCatName val="0"/>
              <c:showSerName val="0"/>
              <c:showPercent val="0"/>
              <c:showBubbleSize val="0"/>
            </c:dLbl>
            <c:showLegendKey val="0"/>
            <c:showVal val="0"/>
            <c:showCatName val="0"/>
            <c:showSerName val="0"/>
            <c:showPercent val="0"/>
            <c:showBubbleSize val="0"/>
          </c:dLbls>
          <c:cat>
            <c:strRef>
              <c:f>Sheet1!$A$2:$A$4</c:f>
              <c:strCache>
                <c:ptCount val="3"/>
                <c:pt idx="0">
                  <c:v>IDU</c:v>
                </c:pt>
                <c:pt idx="1">
                  <c:v>HET</c:v>
                </c:pt>
                <c:pt idx="2">
                  <c:v>Unknown</c:v>
                </c:pt>
              </c:strCache>
            </c:strRef>
          </c:cat>
          <c:val>
            <c:numRef>
              <c:f>Sheet1!$D$2:$D$4</c:f>
              <c:numCache>
                <c:formatCode>General</c:formatCode>
                <c:ptCount val="3"/>
                <c:pt idx="0">
                  <c:v>49</c:v>
                </c:pt>
                <c:pt idx="1">
                  <c:v>47</c:v>
                </c:pt>
                <c:pt idx="2">
                  <c:v>56</c:v>
                </c:pt>
              </c:numCache>
            </c:numRef>
          </c:val>
        </c:ser>
        <c:dLbls>
          <c:showLegendKey val="0"/>
          <c:showVal val="0"/>
          <c:showCatName val="0"/>
          <c:showSerName val="0"/>
          <c:showPercent val="0"/>
          <c:showBubbleSize val="0"/>
        </c:dLbls>
        <c:gapWidth val="150"/>
        <c:overlap val="100"/>
        <c:axId val="4860928"/>
        <c:axId val="4870912"/>
      </c:barChart>
      <c:catAx>
        <c:axId val="4860928"/>
        <c:scaling>
          <c:orientation val="minMax"/>
        </c:scaling>
        <c:delete val="0"/>
        <c:axPos val="b"/>
        <c:majorTickMark val="out"/>
        <c:minorTickMark val="none"/>
        <c:tickLblPos val="nextTo"/>
        <c:crossAx val="4870912"/>
        <c:crosses val="autoZero"/>
        <c:auto val="1"/>
        <c:lblAlgn val="ctr"/>
        <c:lblOffset val="100"/>
        <c:noMultiLvlLbl val="0"/>
      </c:catAx>
      <c:valAx>
        <c:axId val="4870912"/>
        <c:scaling>
          <c:orientation val="minMax"/>
          <c:max val="100"/>
          <c:min val="0"/>
        </c:scaling>
        <c:delete val="0"/>
        <c:axPos val="l"/>
        <c:title>
          <c:tx>
            <c:rich>
              <a:bodyPr rot="-5400000" vert="horz"/>
              <a:lstStyle/>
              <a:p>
                <a:pPr>
                  <a:defRPr/>
                </a:pPr>
                <a:r>
                  <a:rPr lang="en-US" dirty="0" smtClean="0"/>
                  <a:t>Percent</a:t>
                </a:r>
                <a:endParaRPr lang="en-US" dirty="0"/>
              </a:p>
            </c:rich>
          </c:tx>
          <c:overlay val="0"/>
        </c:title>
        <c:numFmt formatCode="General" sourceLinked="1"/>
        <c:majorTickMark val="out"/>
        <c:minorTickMark val="none"/>
        <c:tickLblPos val="nextTo"/>
        <c:crossAx val="4860928"/>
        <c:crosses val="autoZero"/>
        <c:crossBetween val="between"/>
        <c:majorUnit val="20"/>
      </c:valAx>
    </c:plotArea>
    <c:legend>
      <c:legendPos val="b"/>
      <c:layout>
        <c:manualLayout>
          <c:xMode val="edge"/>
          <c:yMode val="edge"/>
          <c:x val="0.29366336152425393"/>
          <c:y val="0.86452878441212488"/>
          <c:w val="0.43736451346359484"/>
          <c:h val="9.001668097907875E-2"/>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197159035676096"/>
          <c:y val="4.4861391929187228E-2"/>
          <c:w val="0.88028409643239036"/>
          <c:h val="0.52833595855732807"/>
        </c:manualLayout>
      </c:layout>
      <c:barChart>
        <c:barDir val="col"/>
        <c:grouping val="stacked"/>
        <c:varyColors val="0"/>
        <c:ser>
          <c:idx val="0"/>
          <c:order val="0"/>
          <c:tx>
            <c:strRef>
              <c:f>Sheet1!$B$1</c:f>
              <c:strCache>
                <c:ptCount val="1"/>
                <c:pt idx="0">
                  <c:v>VL&lt;200</c:v>
                </c:pt>
              </c:strCache>
            </c:strRef>
          </c:tx>
          <c:invertIfNegative val="0"/>
          <c:dLbls>
            <c:dLblPos val="ctr"/>
            <c:showLegendKey val="0"/>
            <c:showVal val="1"/>
            <c:showCatName val="0"/>
            <c:showSerName val="0"/>
            <c:showPercent val="0"/>
            <c:showBubbleSize val="0"/>
            <c:showLeaderLines val="0"/>
          </c:dLbls>
          <c:cat>
            <c:strRef>
              <c:f>Sheet1!$A$2:$A$6</c:f>
              <c:strCache>
                <c:ptCount val="5"/>
                <c:pt idx="0">
                  <c:v>13-24</c:v>
                </c:pt>
                <c:pt idx="1">
                  <c:v>25-34</c:v>
                </c:pt>
                <c:pt idx="2">
                  <c:v>35-44</c:v>
                </c:pt>
                <c:pt idx="3">
                  <c:v>45-54</c:v>
                </c:pt>
                <c:pt idx="4">
                  <c:v>55+</c:v>
                </c:pt>
              </c:strCache>
            </c:strRef>
          </c:cat>
          <c:val>
            <c:numRef>
              <c:f>Sheet1!$B$2:$B$6</c:f>
              <c:numCache>
                <c:formatCode>General</c:formatCode>
                <c:ptCount val="5"/>
                <c:pt idx="0">
                  <c:v>30</c:v>
                </c:pt>
                <c:pt idx="1">
                  <c:v>31</c:v>
                </c:pt>
                <c:pt idx="2">
                  <c:v>39</c:v>
                </c:pt>
                <c:pt idx="3">
                  <c:v>42</c:v>
                </c:pt>
                <c:pt idx="4">
                  <c:v>40</c:v>
                </c:pt>
              </c:numCache>
            </c:numRef>
          </c:val>
        </c:ser>
        <c:ser>
          <c:idx val="1"/>
          <c:order val="1"/>
          <c:tx>
            <c:strRef>
              <c:f>Sheet1!$C$1</c:f>
              <c:strCache>
                <c:ptCount val="1"/>
                <c:pt idx="0">
                  <c:v>VL&gt;200</c:v>
                </c:pt>
              </c:strCache>
            </c:strRef>
          </c:tx>
          <c:invertIfNegative val="0"/>
          <c:dLbls>
            <c:dLblPos val="ctr"/>
            <c:showLegendKey val="0"/>
            <c:showVal val="1"/>
            <c:showCatName val="0"/>
            <c:showSerName val="0"/>
            <c:showPercent val="0"/>
            <c:showBubbleSize val="0"/>
            <c:showLeaderLines val="0"/>
          </c:dLbls>
          <c:cat>
            <c:strRef>
              <c:f>Sheet1!$A$2:$A$6</c:f>
              <c:strCache>
                <c:ptCount val="5"/>
                <c:pt idx="0">
                  <c:v>13-24</c:v>
                </c:pt>
                <c:pt idx="1">
                  <c:v>25-34</c:v>
                </c:pt>
                <c:pt idx="2">
                  <c:v>35-44</c:v>
                </c:pt>
                <c:pt idx="3">
                  <c:v>45-54</c:v>
                </c:pt>
                <c:pt idx="4">
                  <c:v>55+</c:v>
                </c:pt>
              </c:strCache>
            </c:strRef>
          </c:cat>
          <c:val>
            <c:numRef>
              <c:f>Sheet1!$C$2:$C$6</c:f>
              <c:numCache>
                <c:formatCode>General</c:formatCode>
                <c:ptCount val="5"/>
                <c:pt idx="0">
                  <c:v>23</c:v>
                </c:pt>
                <c:pt idx="1">
                  <c:v>17</c:v>
                </c:pt>
                <c:pt idx="2">
                  <c:v>13</c:v>
                </c:pt>
                <c:pt idx="3">
                  <c:v>11</c:v>
                </c:pt>
                <c:pt idx="4">
                  <c:v>7</c:v>
                </c:pt>
              </c:numCache>
            </c:numRef>
          </c:val>
        </c:ser>
        <c:ser>
          <c:idx val="2"/>
          <c:order val="2"/>
          <c:tx>
            <c:strRef>
              <c:f>Sheet1!$D$1</c:f>
              <c:strCache>
                <c:ptCount val="1"/>
                <c:pt idx="0">
                  <c:v>VL Missing</c:v>
                </c:pt>
              </c:strCache>
            </c:strRef>
          </c:tx>
          <c:invertIfNegative val="0"/>
          <c:dLbls>
            <c:dLblPos val="ctr"/>
            <c:showLegendKey val="0"/>
            <c:showVal val="1"/>
            <c:showCatName val="0"/>
            <c:showSerName val="0"/>
            <c:showPercent val="0"/>
            <c:showBubbleSize val="0"/>
            <c:showLeaderLines val="0"/>
          </c:dLbls>
          <c:cat>
            <c:strRef>
              <c:f>Sheet1!$A$2:$A$6</c:f>
              <c:strCache>
                <c:ptCount val="5"/>
                <c:pt idx="0">
                  <c:v>13-24</c:v>
                </c:pt>
                <c:pt idx="1">
                  <c:v>25-34</c:v>
                </c:pt>
                <c:pt idx="2">
                  <c:v>35-44</c:v>
                </c:pt>
                <c:pt idx="3">
                  <c:v>45-54</c:v>
                </c:pt>
                <c:pt idx="4">
                  <c:v>55+</c:v>
                </c:pt>
              </c:strCache>
            </c:strRef>
          </c:cat>
          <c:val>
            <c:numRef>
              <c:f>Sheet1!$D$2:$D$6</c:f>
              <c:numCache>
                <c:formatCode>General</c:formatCode>
                <c:ptCount val="5"/>
                <c:pt idx="0">
                  <c:v>48</c:v>
                </c:pt>
                <c:pt idx="1">
                  <c:v>52</c:v>
                </c:pt>
                <c:pt idx="2">
                  <c:v>48</c:v>
                </c:pt>
                <c:pt idx="3">
                  <c:v>47</c:v>
                </c:pt>
                <c:pt idx="4">
                  <c:v>53</c:v>
                </c:pt>
              </c:numCache>
            </c:numRef>
          </c:val>
        </c:ser>
        <c:dLbls>
          <c:showLegendKey val="0"/>
          <c:showVal val="0"/>
          <c:showCatName val="0"/>
          <c:showSerName val="0"/>
          <c:showPercent val="0"/>
          <c:showBubbleSize val="0"/>
        </c:dLbls>
        <c:gapWidth val="150"/>
        <c:overlap val="100"/>
        <c:axId val="33422720"/>
        <c:axId val="33436800"/>
      </c:barChart>
      <c:catAx>
        <c:axId val="33422720"/>
        <c:scaling>
          <c:orientation val="minMax"/>
        </c:scaling>
        <c:delete val="0"/>
        <c:axPos val="b"/>
        <c:majorTickMark val="out"/>
        <c:minorTickMark val="none"/>
        <c:tickLblPos val="nextTo"/>
        <c:crossAx val="33436800"/>
        <c:crosses val="autoZero"/>
        <c:auto val="1"/>
        <c:lblAlgn val="ctr"/>
        <c:lblOffset val="100"/>
        <c:noMultiLvlLbl val="0"/>
      </c:catAx>
      <c:valAx>
        <c:axId val="33436800"/>
        <c:scaling>
          <c:orientation val="minMax"/>
          <c:max val="100"/>
          <c:min val="0"/>
        </c:scaling>
        <c:delete val="0"/>
        <c:axPos val="l"/>
        <c:title>
          <c:tx>
            <c:rich>
              <a:bodyPr rot="-5400000" vert="horz"/>
              <a:lstStyle/>
              <a:p>
                <a:pPr>
                  <a:defRPr/>
                </a:pPr>
                <a:r>
                  <a:rPr lang="en-US" dirty="0" smtClean="0"/>
                  <a:t>Percent</a:t>
                </a:r>
                <a:endParaRPr lang="en-US" dirty="0"/>
              </a:p>
            </c:rich>
          </c:tx>
          <c:overlay val="0"/>
        </c:title>
        <c:numFmt formatCode="General" sourceLinked="1"/>
        <c:majorTickMark val="out"/>
        <c:minorTickMark val="none"/>
        <c:tickLblPos val="nextTo"/>
        <c:crossAx val="33422720"/>
        <c:crosses val="autoZero"/>
        <c:crossBetween val="between"/>
        <c:majorUnit val="20"/>
      </c:valAx>
      <c:spPr>
        <a:ln>
          <a:solidFill>
            <a:schemeClr val="accent1"/>
          </a:solidFill>
        </a:ln>
      </c:spPr>
    </c:plotArea>
    <c:legend>
      <c:legendPos val="b"/>
      <c:layout>
        <c:manualLayout>
          <c:xMode val="edge"/>
          <c:yMode val="edge"/>
          <c:x val="0.28594731214153785"/>
          <c:y val="0.77868669194128526"/>
          <c:w val="0.43736451346359484"/>
          <c:h val="9.1683678429085258E-2"/>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7.8049236900942939E-2"/>
          <c:y val="4.4861391929187228E-2"/>
          <c:w val="0.9219507630990571"/>
          <c:h val="0.52833595855732807"/>
        </c:manualLayout>
      </c:layout>
      <c:barChart>
        <c:barDir val="col"/>
        <c:grouping val="stacked"/>
        <c:varyColors val="0"/>
        <c:ser>
          <c:idx val="0"/>
          <c:order val="0"/>
          <c:tx>
            <c:strRef>
              <c:f>Sheet1!$B$1</c:f>
              <c:strCache>
                <c:ptCount val="1"/>
                <c:pt idx="0">
                  <c:v>VL&lt;200</c:v>
                </c:pt>
              </c:strCache>
            </c:strRef>
          </c:tx>
          <c:invertIfNegative val="0"/>
          <c:dLbls>
            <c:dLblPos val="ctr"/>
            <c:showLegendKey val="0"/>
            <c:showVal val="1"/>
            <c:showCatName val="0"/>
            <c:showSerName val="0"/>
            <c:showPercent val="0"/>
            <c:showBubbleSize val="0"/>
            <c:showLeaderLines val="0"/>
          </c:dLbls>
          <c:cat>
            <c:strRef>
              <c:f>Sheet1!$A$2:$A$6</c:f>
              <c:strCache>
                <c:ptCount val="5"/>
                <c:pt idx="0">
                  <c:v>13-24</c:v>
                </c:pt>
                <c:pt idx="1">
                  <c:v>25-34</c:v>
                </c:pt>
                <c:pt idx="2">
                  <c:v>35-44</c:v>
                </c:pt>
                <c:pt idx="3">
                  <c:v>45-54</c:v>
                </c:pt>
                <c:pt idx="4">
                  <c:v>55+</c:v>
                </c:pt>
              </c:strCache>
            </c:strRef>
          </c:cat>
          <c:val>
            <c:numRef>
              <c:f>Sheet1!$B$2:$B$6</c:f>
              <c:numCache>
                <c:formatCode>General</c:formatCode>
                <c:ptCount val="5"/>
                <c:pt idx="0">
                  <c:v>25</c:v>
                </c:pt>
                <c:pt idx="1">
                  <c:v>30</c:v>
                </c:pt>
                <c:pt idx="2">
                  <c:v>38</c:v>
                </c:pt>
                <c:pt idx="3">
                  <c:v>40</c:v>
                </c:pt>
                <c:pt idx="4">
                  <c:v>39</c:v>
                </c:pt>
              </c:numCache>
            </c:numRef>
          </c:val>
        </c:ser>
        <c:ser>
          <c:idx val="1"/>
          <c:order val="1"/>
          <c:tx>
            <c:strRef>
              <c:f>Sheet1!$C$1</c:f>
              <c:strCache>
                <c:ptCount val="1"/>
                <c:pt idx="0">
                  <c:v>VL&gt;200</c:v>
                </c:pt>
              </c:strCache>
            </c:strRef>
          </c:tx>
          <c:invertIfNegative val="0"/>
          <c:dLbls>
            <c:dLblPos val="ctr"/>
            <c:showLegendKey val="0"/>
            <c:showVal val="1"/>
            <c:showCatName val="0"/>
            <c:showSerName val="0"/>
            <c:showPercent val="0"/>
            <c:showBubbleSize val="0"/>
            <c:showLeaderLines val="0"/>
          </c:dLbls>
          <c:cat>
            <c:strRef>
              <c:f>Sheet1!$A$2:$A$6</c:f>
              <c:strCache>
                <c:ptCount val="5"/>
                <c:pt idx="0">
                  <c:v>13-24</c:v>
                </c:pt>
                <c:pt idx="1">
                  <c:v>25-34</c:v>
                </c:pt>
                <c:pt idx="2">
                  <c:v>35-44</c:v>
                </c:pt>
                <c:pt idx="3">
                  <c:v>45-54</c:v>
                </c:pt>
                <c:pt idx="4">
                  <c:v>55+</c:v>
                </c:pt>
              </c:strCache>
            </c:strRef>
          </c:cat>
          <c:val>
            <c:numRef>
              <c:f>Sheet1!$C$2:$C$6</c:f>
              <c:numCache>
                <c:formatCode>General</c:formatCode>
                <c:ptCount val="5"/>
                <c:pt idx="0">
                  <c:v>23</c:v>
                </c:pt>
                <c:pt idx="1">
                  <c:v>18</c:v>
                </c:pt>
                <c:pt idx="2">
                  <c:v>15</c:v>
                </c:pt>
                <c:pt idx="3">
                  <c:v>12</c:v>
                </c:pt>
                <c:pt idx="4">
                  <c:v>7</c:v>
                </c:pt>
              </c:numCache>
            </c:numRef>
          </c:val>
        </c:ser>
        <c:ser>
          <c:idx val="2"/>
          <c:order val="2"/>
          <c:tx>
            <c:strRef>
              <c:f>Sheet1!$D$1</c:f>
              <c:strCache>
                <c:ptCount val="1"/>
                <c:pt idx="0">
                  <c:v>VL Missing</c:v>
                </c:pt>
              </c:strCache>
            </c:strRef>
          </c:tx>
          <c:invertIfNegative val="0"/>
          <c:dLbls>
            <c:dLblPos val="ctr"/>
            <c:showLegendKey val="0"/>
            <c:showVal val="1"/>
            <c:showCatName val="0"/>
            <c:showSerName val="0"/>
            <c:showPercent val="0"/>
            <c:showBubbleSize val="0"/>
            <c:showLeaderLines val="0"/>
          </c:dLbls>
          <c:cat>
            <c:strRef>
              <c:f>Sheet1!$A$2:$A$6</c:f>
              <c:strCache>
                <c:ptCount val="5"/>
                <c:pt idx="0">
                  <c:v>13-24</c:v>
                </c:pt>
                <c:pt idx="1">
                  <c:v>25-34</c:v>
                </c:pt>
                <c:pt idx="2">
                  <c:v>35-44</c:v>
                </c:pt>
                <c:pt idx="3">
                  <c:v>45-54</c:v>
                </c:pt>
                <c:pt idx="4">
                  <c:v>55+</c:v>
                </c:pt>
              </c:strCache>
            </c:strRef>
          </c:cat>
          <c:val>
            <c:numRef>
              <c:f>Sheet1!$D$2:$D$6</c:f>
              <c:numCache>
                <c:formatCode>General</c:formatCode>
                <c:ptCount val="5"/>
                <c:pt idx="0">
                  <c:v>52</c:v>
                </c:pt>
                <c:pt idx="1">
                  <c:v>52</c:v>
                </c:pt>
                <c:pt idx="2">
                  <c:v>47</c:v>
                </c:pt>
                <c:pt idx="3">
                  <c:v>48</c:v>
                </c:pt>
                <c:pt idx="4">
                  <c:v>54</c:v>
                </c:pt>
              </c:numCache>
            </c:numRef>
          </c:val>
        </c:ser>
        <c:dLbls>
          <c:showLegendKey val="0"/>
          <c:showVal val="0"/>
          <c:showCatName val="0"/>
          <c:showSerName val="0"/>
          <c:showPercent val="0"/>
          <c:showBubbleSize val="0"/>
        </c:dLbls>
        <c:gapWidth val="150"/>
        <c:overlap val="100"/>
        <c:axId val="33538432"/>
        <c:axId val="33539968"/>
      </c:barChart>
      <c:catAx>
        <c:axId val="33538432"/>
        <c:scaling>
          <c:orientation val="minMax"/>
        </c:scaling>
        <c:delete val="0"/>
        <c:axPos val="b"/>
        <c:majorTickMark val="out"/>
        <c:minorTickMark val="none"/>
        <c:tickLblPos val="nextTo"/>
        <c:crossAx val="33539968"/>
        <c:crosses val="autoZero"/>
        <c:auto val="1"/>
        <c:lblAlgn val="ctr"/>
        <c:lblOffset val="100"/>
        <c:noMultiLvlLbl val="0"/>
      </c:catAx>
      <c:valAx>
        <c:axId val="33539968"/>
        <c:scaling>
          <c:orientation val="minMax"/>
          <c:max val="100"/>
          <c:min val="0"/>
        </c:scaling>
        <c:delete val="0"/>
        <c:axPos val="l"/>
        <c:numFmt formatCode="General" sourceLinked="1"/>
        <c:majorTickMark val="out"/>
        <c:minorTickMark val="none"/>
        <c:tickLblPos val="nextTo"/>
        <c:crossAx val="33538432"/>
        <c:crosses val="autoZero"/>
        <c:crossBetween val="between"/>
        <c:majorUnit val="20"/>
      </c:valAx>
    </c:plotArea>
    <c:legend>
      <c:legendPos val="b"/>
      <c:layout>
        <c:manualLayout>
          <c:xMode val="edge"/>
          <c:yMode val="edge"/>
          <c:x val="0.28722801541699178"/>
          <c:y val="0.77634373060495621"/>
          <c:w val="0.4255438509375517"/>
          <c:h val="8.3354636350319256E-2"/>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0.38395</cdr:x>
      <cdr:y>0.71378</cdr:y>
    </cdr:from>
    <cdr:to>
      <cdr:x>0.52284</cdr:x>
      <cdr:y>0.8148</cdr:y>
    </cdr:to>
    <cdr:sp macro="" textlink="">
      <cdr:nvSpPr>
        <cdr:cNvPr id="2" name="TextBox 1"/>
        <cdr:cNvSpPr txBox="1"/>
      </cdr:nvSpPr>
      <cdr:spPr>
        <a:xfrm xmlns:a="http://schemas.openxmlformats.org/drawingml/2006/main">
          <a:off x="3159760" y="3230563"/>
          <a:ext cx="1143009" cy="4572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t>N=46,495</a:t>
          </a:r>
          <a:endParaRPr lang="en-US" sz="1200" dirty="0"/>
        </a:p>
      </cdr:txBody>
    </cdr:sp>
  </cdr:relSizeAnchor>
</c:userShapes>
</file>

<file path=ppt/drawings/drawing10.xml><?xml version="1.0" encoding="utf-8"?>
<c:userShapes xmlns:c="http://schemas.openxmlformats.org/drawingml/2006/chart">
  <cdr:relSizeAnchor xmlns:cdr="http://schemas.openxmlformats.org/drawingml/2006/chartDrawing">
    <cdr:from>
      <cdr:x>0.12963</cdr:x>
      <cdr:y>0.67345</cdr:y>
    </cdr:from>
    <cdr:to>
      <cdr:x>0.28704</cdr:x>
      <cdr:y>0.75505</cdr:y>
    </cdr:to>
    <cdr:sp macro="" textlink="">
      <cdr:nvSpPr>
        <cdr:cNvPr id="2" name="TextBox 6"/>
        <cdr:cNvSpPr txBox="1"/>
      </cdr:nvSpPr>
      <cdr:spPr>
        <a:xfrm xmlns:a="http://schemas.openxmlformats.org/drawingml/2006/main">
          <a:off x="1066803" y="3048010"/>
          <a:ext cx="1295397"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64</a:t>
          </a:r>
          <a:endParaRPr lang="en-US" dirty="0"/>
        </a:p>
      </cdr:txBody>
    </cdr:sp>
  </cdr:relSizeAnchor>
  <cdr:relSizeAnchor xmlns:cdr="http://schemas.openxmlformats.org/drawingml/2006/chartDrawing">
    <cdr:from>
      <cdr:x>0.30556</cdr:x>
      <cdr:y>0.67345</cdr:y>
    </cdr:from>
    <cdr:to>
      <cdr:x>0.48148</cdr:x>
      <cdr:y>0.75505</cdr:y>
    </cdr:to>
    <cdr:sp macro="" textlink="">
      <cdr:nvSpPr>
        <cdr:cNvPr id="3" name="TextBox 6"/>
        <cdr:cNvSpPr txBox="1"/>
      </cdr:nvSpPr>
      <cdr:spPr>
        <a:xfrm xmlns:a="http://schemas.openxmlformats.org/drawingml/2006/main">
          <a:off x="2514600" y="3048000"/>
          <a:ext cx="1447763"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517</a:t>
          </a:r>
          <a:endParaRPr lang="en-US" dirty="0"/>
        </a:p>
      </cdr:txBody>
    </cdr:sp>
  </cdr:relSizeAnchor>
  <cdr:relSizeAnchor xmlns:cdr="http://schemas.openxmlformats.org/drawingml/2006/chartDrawing">
    <cdr:from>
      <cdr:x>0.49074</cdr:x>
      <cdr:y>0.67345</cdr:y>
    </cdr:from>
    <cdr:to>
      <cdr:x>0.68519</cdr:x>
      <cdr:y>0.75505</cdr:y>
    </cdr:to>
    <cdr:sp macro="" textlink="">
      <cdr:nvSpPr>
        <cdr:cNvPr id="4" name="TextBox 6"/>
        <cdr:cNvSpPr txBox="1"/>
      </cdr:nvSpPr>
      <cdr:spPr>
        <a:xfrm xmlns:a="http://schemas.openxmlformats.org/drawingml/2006/main">
          <a:off x="4038594" y="3048010"/>
          <a:ext cx="1600206"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1,500</a:t>
          </a:r>
          <a:endParaRPr lang="en-US" dirty="0"/>
        </a:p>
      </cdr:txBody>
    </cdr:sp>
  </cdr:relSizeAnchor>
  <cdr:relSizeAnchor xmlns:cdr="http://schemas.openxmlformats.org/drawingml/2006/chartDrawing">
    <cdr:from>
      <cdr:x>0.68519</cdr:x>
      <cdr:y>0.67345</cdr:y>
    </cdr:from>
    <cdr:to>
      <cdr:x>0.875</cdr:x>
      <cdr:y>0.75505</cdr:y>
    </cdr:to>
    <cdr:sp macro="" textlink="">
      <cdr:nvSpPr>
        <cdr:cNvPr id="5" name="TextBox 6"/>
        <cdr:cNvSpPr txBox="1"/>
      </cdr:nvSpPr>
      <cdr:spPr>
        <a:xfrm xmlns:a="http://schemas.openxmlformats.org/drawingml/2006/main">
          <a:off x="5638840" y="3048000"/>
          <a:ext cx="156206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3,107</a:t>
          </a:r>
          <a:endParaRPr lang="en-US" dirty="0"/>
        </a:p>
      </cdr:txBody>
    </cdr:sp>
  </cdr:relSizeAnchor>
  <cdr:relSizeAnchor xmlns:cdr="http://schemas.openxmlformats.org/drawingml/2006/chartDrawing">
    <cdr:from>
      <cdr:x>0.85135</cdr:x>
      <cdr:y>0.67345</cdr:y>
    </cdr:from>
    <cdr:to>
      <cdr:x>1</cdr:x>
      <cdr:y>0.75505</cdr:y>
    </cdr:to>
    <cdr:sp macro="" textlink="">
      <cdr:nvSpPr>
        <cdr:cNvPr id="6" name="TextBox 6"/>
        <cdr:cNvSpPr txBox="1"/>
      </cdr:nvSpPr>
      <cdr:spPr>
        <a:xfrm xmlns:a="http://schemas.openxmlformats.org/drawingml/2006/main">
          <a:off x="7200900" y="3048010"/>
          <a:ext cx="12573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1,739</a:t>
          </a:r>
          <a:endParaRPr lang="en-US" dirty="0"/>
        </a:p>
      </cdr:txBody>
    </cdr:sp>
  </cdr:relSizeAnchor>
</c:userShapes>
</file>

<file path=ppt/drawings/drawing11.xml><?xml version="1.0" encoding="utf-8"?>
<c:userShapes xmlns:c="http://schemas.openxmlformats.org/drawingml/2006/chart">
  <cdr:relSizeAnchor xmlns:cdr="http://schemas.openxmlformats.org/drawingml/2006/chartDrawing">
    <cdr:from>
      <cdr:x>0.12963</cdr:x>
      <cdr:y>0.67345</cdr:y>
    </cdr:from>
    <cdr:to>
      <cdr:x>0.28704</cdr:x>
      <cdr:y>0.75505</cdr:y>
    </cdr:to>
    <cdr:sp macro="" textlink="">
      <cdr:nvSpPr>
        <cdr:cNvPr id="2" name="TextBox 6"/>
        <cdr:cNvSpPr txBox="1"/>
      </cdr:nvSpPr>
      <cdr:spPr>
        <a:xfrm xmlns:a="http://schemas.openxmlformats.org/drawingml/2006/main">
          <a:off x="1066803" y="3048010"/>
          <a:ext cx="1295397"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64</a:t>
          </a:r>
          <a:endParaRPr lang="en-US" dirty="0"/>
        </a:p>
      </cdr:txBody>
    </cdr:sp>
  </cdr:relSizeAnchor>
  <cdr:relSizeAnchor xmlns:cdr="http://schemas.openxmlformats.org/drawingml/2006/chartDrawing">
    <cdr:from>
      <cdr:x>0.30556</cdr:x>
      <cdr:y>0.67345</cdr:y>
    </cdr:from>
    <cdr:to>
      <cdr:x>0.48148</cdr:x>
      <cdr:y>0.75505</cdr:y>
    </cdr:to>
    <cdr:sp macro="" textlink="">
      <cdr:nvSpPr>
        <cdr:cNvPr id="3" name="TextBox 6"/>
        <cdr:cNvSpPr txBox="1"/>
      </cdr:nvSpPr>
      <cdr:spPr>
        <a:xfrm xmlns:a="http://schemas.openxmlformats.org/drawingml/2006/main">
          <a:off x="2514600" y="3048000"/>
          <a:ext cx="1447763"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517</a:t>
          </a:r>
          <a:endParaRPr lang="en-US" dirty="0"/>
        </a:p>
      </cdr:txBody>
    </cdr:sp>
  </cdr:relSizeAnchor>
  <cdr:relSizeAnchor xmlns:cdr="http://schemas.openxmlformats.org/drawingml/2006/chartDrawing">
    <cdr:from>
      <cdr:x>0.49074</cdr:x>
      <cdr:y>0.67345</cdr:y>
    </cdr:from>
    <cdr:to>
      <cdr:x>0.68519</cdr:x>
      <cdr:y>0.75505</cdr:y>
    </cdr:to>
    <cdr:sp macro="" textlink="">
      <cdr:nvSpPr>
        <cdr:cNvPr id="4" name="TextBox 6"/>
        <cdr:cNvSpPr txBox="1"/>
      </cdr:nvSpPr>
      <cdr:spPr>
        <a:xfrm xmlns:a="http://schemas.openxmlformats.org/drawingml/2006/main">
          <a:off x="4038594" y="3048010"/>
          <a:ext cx="1600206"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1,500</a:t>
          </a:r>
          <a:endParaRPr lang="en-US" dirty="0"/>
        </a:p>
      </cdr:txBody>
    </cdr:sp>
  </cdr:relSizeAnchor>
  <cdr:relSizeAnchor xmlns:cdr="http://schemas.openxmlformats.org/drawingml/2006/chartDrawing">
    <cdr:from>
      <cdr:x>0.68519</cdr:x>
      <cdr:y>0.67345</cdr:y>
    </cdr:from>
    <cdr:to>
      <cdr:x>0.875</cdr:x>
      <cdr:y>0.75505</cdr:y>
    </cdr:to>
    <cdr:sp macro="" textlink="">
      <cdr:nvSpPr>
        <cdr:cNvPr id="5" name="TextBox 6"/>
        <cdr:cNvSpPr txBox="1"/>
      </cdr:nvSpPr>
      <cdr:spPr>
        <a:xfrm xmlns:a="http://schemas.openxmlformats.org/drawingml/2006/main">
          <a:off x="5638840" y="3048000"/>
          <a:ext cx="156206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3,107</a:t>
          </a:r>
          <a:endParaRPr lang="en-US" dirty="0"/>
        </a:p>
      </cdr:txBody>
    </cdr:sp>
  </cdr:relSizeAnchor>
  <cdr:relSizeAnchor xmlns:cdr="http://schemas.openxmlformats.org/drawingml/2006/chartDrawing">
    <cdr:from>
      <cdr:x>0.85135</cdr:x>
      <cdr:y>0.67345</cdr:y>
    </cdr:from>
    <cdr:to>
      <cdr:x>1</cdr:x>
      <cdr:y>0.75505</cdr:y>
    </cdr:to>
    <cdr:sp macro="" textlink="">
      <cdr:nvSpPr>
        <cdr:cNvPr id="6" name="TextBox 6"/>
        <cdr:cNvSpPr txBox="1"/>
      </cdr:nvSpPr>
      <cdr:spPr>
        <a:xfrm xmlns:a="http://schemas.openxmlformats.org/drawingml/2006/main">
          <a:off x="7200900" y="3048010"/>
          <a:ext cx="12573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1,388</a:t>
          </a:r>
          <a:endParaRPr lang="en-US" dirty="0"/>
        </a:p>
      </cdr:txBody>
    </cdr:sp>
  </cdr:relSizeAnchor>
</c:userShapes>
</file>

<file path=ppt/drawings/drawing12.xml><?xml version="1.0" encoding="utf-8"?>
<c:userShapes xmlns:c="http://schemas.openxmlformats.org/drawingml/2006/chart">
  <cdr:relSizeAnchor xmlns:cdr="http://schemas.openxmlformats.org/drawingml/2006/chartDrawing">
    <cdr:from>
      <cdr:x>0.42391</cdr:x>
      <cdr:y>0.90306</cdr:y>
    </cdr:from>
    <cdr:to>
      <cdr:x>0.61835</cdr:x>
      <cdr:y>0.99451</cdr:y>
    </cdr:to>
    <cdr:sp macro="" textlink="">
      <cdr:nvSpPr>
        <cdr:cNvPr id="3" name="TextBox 6"/>
        <cdr:cNvSpPr txBox="1"/>
      </cdr:nvSpPr>
      <cdr:spPr>
        <a:xfrm xmlns:a="http://schemas.openxmlformats.org/drawingml/2006/main">
          <a:off x="2971779" y="3647098"/>
          <a:ext cx="1363102"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2885</a:t>
          </a:r>
          <a:endParaRPr lang="en-US" dirty="0"/>
        </a:p>
      </cdr:txBody>
    </cdr:sp>
  </cdr:relSizeAnchor>
</c:userShapes>
</file>

<file path=ppt/drawings/drawing13.xml><?xml version="1.0" encoding="utf-8"?>
<c:userShapes xmlns:c="http://schemas.openxmlformats.org/drawingml/2006/chart">
  <cdr:relSizeAnchor xmlns:cdr="http://schemas.openxmlformats.org/drawingml/2006/chartDrawing">
    <cdr:from>
      <cdr:x>0.26389</cdr:x>
      <cdr:y>0.72</cdr:y>
    </cdr:from>
    <cdr:to>
      <cdr:x>0.41204</cdr:x>
      <cdr:y>0.81694</cdr:y>
    </cdr:to>
    <cdr:sp macro="" textlink="">
      <cdr:nvSpPr>
        <cdr:cNvPr id="2" name="TextBox 6"/>
        <cdr:cNvSpPr txBox="1"/>
      </cdr:nvSpPr>
      <cdr:spPr>
        <a:xfrm xmlns:a="http://schemas.openxmlformats.org/drawingml/2006/main">
          <a:off x="2171709" y="2743199"/>
          <a:ext cx="1219182" cy="36934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655</a:t>
          </a:r>
        </a:p>
      </cdr:txBody>
    </cdr:sp>
  </cdr:relSizeAnchor>
  <cdr:relSizeAnchor xmlns:cdr="http://schemas.openxmlformats.org/drawingml/2006/chartDrawing">
    <cdr:from>
      <cdr:x>0.47222</cdr:x>
      <cdr:y>0.72</cdr:y>
    </cdr:from>
    <cdr:to>
      <cdr:x>0.63889</cdr:x>
      <cdr:y>0.81694</cdr:y>
    </cdr:to>
    <cdr:sp macro="" textlink="">
      <cdr:nvSpPr>
        <cdr:cNvPr id="3" name="TextBox 6"/>
        <cdr:cNvSpPr txBox="1"/>
      </cdr:nvSpPr>
      <cdr:spPr>
        <a:xfrm xmlns:a="http://schemas.openxmlformats.org/drawingml/2006/main">
          <a:off x="3886201" y="2743199"/>
          <a:ext cx="1371600" cy="36934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2,214</a:t>
          </a:r>
          <a:endParaRPr lang="en-US" dirty="0"/>
        </a:p>
      </cdr:txBody>
    </cdr:sp>
  </cdr:relSizeAnchor>
  <cdr:relSizeAnchor xmlns:cdr="http://schemas.openxmlformats.org/drawingml/2006/chartDrawing">
    <cdr:from>
      <cdr:x>0.7037</cdr:x>
      <cdr:y>0.72</cdr:y>
    </cdr:from>
    <cdr:to>
      <cdr:x>0.89815</cdr:x>
      <cdr:y>0.81694</cdr:y>
    </cdr:to>
    <cdr:sp macro="" textlink="">
      <cdr:nvSpPr>
        <cdr:cNvPr id="4" name="TextBox 6"/>
        <cdr:cNvSpPr txBox="1"/>
      </cdr:nvSpPr>
      <cdr:spPr>
        <a:xfrm xmlns:a="http://schemas.openxmlformats.org/drawingml/2006/main">
          <a:off x="5791200" y="2743199"/>
          <a:ext cx="16002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16</a:t>
          </a:r>
          <a:endParaRPr lang="en-US" dirty="0"/>
        </a:p>
      </cdr:txBody>
    </cdr:sp>
  </cdr:relSizeAnchor>
</c:userShapes>
</file>

<file path=ppt/drawings/drawing14.xml><?xml version="1.0" encoding="utf-8"?>
<c:userShapes xmlns:c="http://schemas.openxmlformats.org/drawingml/2006/chart">
  <cdr:relSizeAnchor xmlns:cdr="http://schemas.openxmlformats.org/drawingml/2006/chartDrawing">
    <cdr:from>
      <cdr:x>0.78378</cdr:x>
      <cdr:y>0.69811</cdr:y>
    </cdr:from>
    <cdr:to>
      <cdr:x>0.91642</cdr:x>
      <cdr:y>0.78956</cdr:y>
    </cdr:to>
    <cdr:sp macro="" textlink="">
      <cdr:nvSpPr>
        <cdr:cNvPr id="2" name="TextBox 6"/>
        <cdr:cNvSpPr txBox="1"/>
      </cdr:nvSpPr>
      <cdr:spPr>
        <a:xfrm xmlns:a="http://schemas.openxmlformats.org/drawingml/2006/main">
          <a:off x="6629400" y="2819399"/>
          <a:ext cx="1121827"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854</a:t>
          </a:r>
          <a:endParaRPr lang="en-US" dirty="0"/>
        </a:p>
      </cdr:txBody>
    </cdr:sp>
  </cdr:relSizeAnchor>
  <cdr:relSizeAnchor xmlns:cdr="http://schemas.openxmlformats.org/drawingml/2006/chartDrawing">
    <cdr:from>
      <cdr:x>0.58284</cdr:x>
      <cdr:y>0.69811</cdr:y>
    </cdr:from>
    <cdr:to>
      <cdr:x>0.72072</cdr:x>
      <cdr:y>0.79135</cdr:y>
    </cdr:to>
    <cdr:sp macro="" textlink="">
      <cdr:nvSpPr>
        <cdr:cNvPr id="3" name="TextBox 6"/>
        <cdr:cNvSpPr txBox="1"/>
      </cdr:nvSpPr>
      <cdr:spPr>
        <a:xfrm xmlns:a="http://schemas.openxmlformats.org/drawingml/2006/main">
          <a:off x="4929777" y="2765288"/>
          <a:ext cx="1166223"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271</a:t>
          </a:r>
          <a:endParaRPr lang="en-US" dirty="0"/>
        </a:p>
      </cdr:txBody>
    </cdr:sp>
  </cdr:relSizeAnchor>
  <cdr:relSizeAnchor xmlns:cdr="http://schemas.openxmlformats.org/drawingml/2006/chartDrawing">
    <cdr:from>
      <cdr:x>0.37838</cdr:x>
      <cdr:y>0.69811</cdr:y>
    </cdr:from>
    <cdr:to>
      <cdr:x>0.51301</cdr:x>
      <cdr:y>0.78956</cdr:y>
    </cdr:to>
    <cdr:sp macro="" textlink="">
      <cdr:nvSpPr>
        <cdr:cNvPr id="4" name="TextBox 6"/>
        <cdr:cNvSpPr txBox="1"/>
      </cdr:nvSpPr>
      <cdr:spPr>
        <a:xfrm xmlns:a="http://schemas.openxmlformats.org/drawingml/2006/main">
          <a:off x="3200400" y="2819399"/>
          <a:ext cx="1138782"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144</a:t>
          </a:r>
          <a:endParaRPr lang="en-US" dirty="0"/>
        </a:p>
      </cdr:txBody>
    </cdr:sp>
  </cdr:relSizeAnchor>
  <cdr:relSizeAnchor xmlns:cdr="http://schemas.openxmlformats.org/drawingml/2006/chartDrawing">
    <cdr:from>
      <cdr:x>0.16216</cdr:x>
      <cdr:y>0.69811</cdr:y>
    </cdr:from>
    <cdr:to>
      <cdr:x>0.32432</cdr:x>
      <cdr:y>0.7879</cdr:y>
    </cdr:to>
    <cdr:sp macro="" textlink="">
      <cdr:nvSpPr>
        <cdr:cNvPr id="5" name="TextBox 6"/>
        <cdr:cNvSpPr txBox="1"/>
      </cdr:nvSpPr>
      <cdr:spPr>
        <a:xfrm xmlns:a="http://schemas.openxmlformats.org/drawingml/2006/main">
          <a:off x="1371582" y="2871680"/>
          <a:ext cx="1371618"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1,616</a:t>
          </a:r>
          <a:endParaRPr lang="en-US" dirty="0"/>
        </a:p>
      </cdr:txBody>
    </cdr:sp>
  </cdr:relSizeAnchor>
</c:userShapes>
</file>

<file path=ppt/drawings/drawing15.xml><?xml version="1.0" encoding="utf-8"?>
<c:userShapes xmlns:c="http://schemas.openxmlformats.org/drawingml/2006/chart">
  <cdr:relSizeAnchor xmlns:cdr="http://schemas.openxmlformats.org/drawingml/2006/chartDrawing">
    <cdr:from>
      <cdr:x>0.12281</cdr:x>
      <cdr:y>0.66071</cdr:y>
    </cdr:from>
    <cdr:to>
      <cdr:x>0.27096</cdr:x>
      <cdr:y>0.74232</cdr:y>
    </cdr:to>
    <cdr:sp macro="" textlink="">
      <cdr:nvSpPr>
        <cdr:cNvPr id="2" name="TextBox 6"/>
        <cdr:cNvSpPr txBox="1"/>
      </cdr:nvSpPr>
      <cdr:spPr>
        <a:xfrm xmlns:a="http://schemas.openxmlformats.org/drawingml/2006/main">
          <a:off x="1066800" y="2819399"/>
          <a:ext cx="1286949" cy="34824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1,386</a:t>
          </a:r>
          <a:endParaRPr lang="en-US" dirty="0"/>
        </a:p>
      </cdr:txBody>
    </cdr:sp>
  </cdr:relSizeAnchor>
  <cdr:relSizeAnchor xmlns:cdr="http://schemas.openxmlformats.org/drawingml/2006/chartDrawing">
    <cdr:from>
      <cdr:x>0.31579</cdr:x>
      <cdr:y>0.66071</cdr:y>
    </cdr:from>
    <cdr:to>
      <cdr:x>0.49172</cdr:x>
      <cdr:y>0.74231</cdr:y>
    </cdr:to>
    <cdr:sp macro="" textlink="">
      <cdr:nvSpPr>
        <cdr:cNvPr id="3" name="TextBox 6"/>
        <cdr:cNvSpPr txBox="1"/>
      </cdr:nvSpPr>
      <cdr:spPr>
        <a:xfrm xmlns:a="http://schemas.openxmlformats.org/drawingml/2006/main">
          <a:off x="2743200" y="2819400"/>
          <a:ext cx="1528268" cy="34820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68</a:t>
          </a:r>
          <a:endParaRPr lang="en-US" dirty="0"/>
        </a:p>
      </cdr:txBody>
    </cdr:sp>
  </cdr:relSizeAnchor>
  <cdr:relSizeAnchor xmlns:cdr="http://schemas.openxmlformats.org/drawingml/2006/chartDrawing">
    <cdr:from>
      <cdr:x>0.49123</cdr:x>
      <cdr:y>0.66071</cdr:y>
    </cdr:from>
    <cdr:to>
      <cdr:x>0.66716</cdr:x>
      <cdr:y>0.74231</cdr:y>
    </cdr:to>
    <cdr:sp macro="" textlink="">
      <cdr:nvSpPr>
        <cdr:cNvPr id="4" name="TextBox 6"/>
        <cdr:cNvSpPr txBox="1"/>
      </cdr:nvSpPr>
      <cdr:spPr>
        <a:xfrm xmlns:a="http://schemas.openxmlformats.org/drawingml/2006/main">
          <a:off x="4267200" y="2819400"/>
          <a:ext cx="1528269" cy="34820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36</a:t>
          </a:r>
          <a:endParaRPr lang="en-US" dirty="0"/>
        </a:p>
      </cdr:txBody>
    </cdr:sp>
  </cdr:relSizeAnchor>
  <cdr:relSizeAnchor xmlns:cdr="http://schemas.openxmlformats.org/drawingml/2006/chartDrawing">
    <cdr:from>
      <cdr:x>0.68421</cdr:x>
      <cdr:y>0.66071</cdr:y>
    </cdr:from>
    <cdr:to>
      <cdr:x>0.82311</cdr:x>
      <cdr:y>0.74231</cdr:y>
    </cdr:to>
    <cdr:sp macro="" textlink="">
      <cdr:nvSpPr>
        <cdr:cNvPr id="5" name="TextBox 6"/>
        <cdr:cNvSpPr txBox="1"/>
      </cdr:nvSpPr>
      <cdr:spPr>
        <a:xfrm xmlns:a="http://schemas.openxmlformats.org/drawingml/2006/main">
          <a:off x="5943600" y="2819400"/>
          <a:ext cx="1206596" cy="34820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101</a:t>
          </a:r>
          <a:endParaRPr lang="en-US" dirty="0"/>
        </a:p>
      </cdr:txBody>
    </cdr:sp>
  </cdr:relSizeAnchor>
  <cdr:relSizeAnchor xmlns:cdr="http://schemas.openxmlformats.org/drawingml/2006/chartDrawing">
    <cdr:from>
      <cdr:x>0.84211</cdr:x>
      <cdr:y>0.67857</cdr:y>
    </cdr:from>
    <cdr:to>
      <cdr:x>0.99026</cdr:x>
      <cdr:y>0.76276</cdr:y>
    </cdr:to>
    <cdr:sp macro="" textlink="">
      <cdr:nvSpPr>
        <cdr:cNvPr id="6" name="TextBox 6"/>
        <cdr:cNvSpPr txBox="1"/>
      </cdr:nvSpPr>
      <cdr:spPr>
        <a:xfrm xmlns:a="http://schemas.openxmlformats.org/drawingml/2006/main">
          <a:off x="7315200" y="2895600"/>
          <a:ext cx="1286949" cy="35925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623</a:t>
          </a:r>
          <a:endParaRPr lang="en-US" dirty="0"/>
        </a:p>
      </cdr:txBody>
    </cdr:sp>
  </cdr:relSizeAnchor>
</c:userShapes>
</file>

<file path=ppt/drawings/drawing16.xml><?xml version="1.0" encoding="utf-8"?>
<c:userShapes xmlns:c="http://schemas.openxmlformats.org/drawingml/2006/chart">
  <cdr:relSizeAnchor xmlns:cdr="http://schemas.openxmlformats.org/drawingml/2006/chartDrawing">
    <cdr:from>
      <cdr:x>0.22721</cdr:x>
      <cdr:y>0.76471</cdr:y>
    </cdr:from>
    <cdr:to>
      <cdr:x>0.36147</cdr:x>
      <cdr:y>0.85974</cdr:y>
    </cdr:to>
    <cdr:sp macro="" textlink="">
      <cdr:nvSpPr>
        <cdr:cNvPr id="2" name="TextBox 6"/>
        <cdr:cNvSpPr txBox="1"/>
      </cdr:nvSpPr>
      <cdr:spPr>
        <a:xfrm xmlns:a="http://schemas.openxmlformats.org/drawingml/2006/main">
          <a:off x="1869867" y="2971799"/>
          <a:ext cx="1104864"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81</a:t>
          </a:r>
          <a:endParaRPr lang="en-US" dirty="0"/>
        </a:p>
      </cdr:txBody>
    </cdr:sp>
  </cdr:relSizeAnchor>
  <cdr:relSizeAnchor xmlns:cdr="http://schemas.openxmlformats.org/drawingml/2006/chartDrawing">
    <cdr:from>
      <cdr:x>0.47222</cdr:x>
      <cdr:y>0.76471</cdr:y>
    </cdr:from>
    <cdr:to>
      <cdr:x>0.60186</cdr:x>
      <cdr:y>0.85974</cdr:y>
    </cdr:to>
    <cdr:sp macro="" textlink="">
      <cdr:nvSpPr>
        <cdr:cNvPr id="3" name="TextBox 6"/>
        <cdr:cNvSpPr txBox="1"/>
      </cdr:nvSpPr>
      <cdr:spPr>
        <a:xfrm xmlns:a="http://schemas.openxmlformats.org/drawingml/2006/main">
          <a:off x="3886200" y="2971799"/>
          <a:ext cx="106683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411</a:t>
          </a:r>
          <a:endParaRPr lang="en-US" dirty="0"/>
        </a:p>
      </cdr:txBody>
    </cdr:sp>
  </cdr:relSizeAnchor>
  <cdr:relSizeAnchor xmlns:cdr="http://schemas.openxmlformats.org/drawingml/2006/chartDrawing">
    <cdr:from>
      <cdr:x>0.7037</cdr:x>
      <cdr:y>0.76471</cdr:y>
    </cdr:from>
    <cdr:to>
      <cdr:x>0.84259</cdr:x>
      <cdr:y>0.85974</cdr:y>
    </cdr:to>
    <cdr:sp macro="" textlink="">
      <cdr:nvSpPr>
        <cdr:cNvPr id="4" name="TextBox 6"/>
        <cdr:cNvSpPr txBox="1"/>
      </cdr:nvSpPr>
      <cdr:spPr>
        <a:xfrm xmlns:a="http://schemas.openxmlformats.org/drawingml/2006/main">
          <a:off x="5791200" y="2971799"/>
          <a:ext cx="11430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163</a:t>
          </a:r>
          <a:endParaRPr lang="en-US" dirty="0"/>
        </a:p>
      </cdr:txBody>
    </cdr:sp>
  </cdr:relSizeAnchor>
</c:userShapes>
</file>

<file path=ppt/drawings/drawing17.xml><?xml version="1.0" encoding="utf-8"?>
<c:userShapes xmlns:c="http://schemas.openxmlformats.org/drawingml/2006/chart">
  <cdr:relSizeAnchor xmlns:cdr="http://schemas.openxmlformats.org/drawingml/2006/chartDrawing">
    <cdr:from>
      <cdr:x>0.15315</cdr:x>
      <cdr:y>0.66667</cdr:y>
    </cdr:from>
    <cdr:to>
      <cdr:x>0.28829</cdr:x>
      <cdr:y>0.75643</cdr:y>
    </cdr:to>
    <cdr:sp macro="" textlink="">
      <cdr:nvSpPr>
        <cdr:cNvPr id="2" name="TextBox 6"/>
        <cdr:cNvSpPr txBox="1"/>
      </cdr:nvSpPr>
      <cdr:spPr>
        <a:xfrm xmlns:a="http://schemas.openxmlformats.org/drawingml/2006/main">
          <a:off x="1295372" y="2743214"/>
          <a:ext cx="1143027"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655</a:t>
          </a:r>
          <a:endParaRPr lang="en-US" dirty="0"/>
        </a:p>
      </cdr:txBody>
    </cdr:sp>
  </cdr:relSizeAnchor>
  <cdr:relSizeAnchor xmlns:cdr="http://schemas.openxmlformats.org/drawingml/2006/chartDrawing">
    <cdr:from>
      <cdr:x>0.33333</cdr:x>
      <cdr:y>0.66667</cdr:y>
    </cdr:from>
    <cdr:to>
      <cdr:x>0.45045</cdr:x>
      <cdr:y>0.75926</cdr:y>
    </cdr:to>
    <cdr:sp macro="" textlink="">
      <cdr:nvSpPr>
        <cdr:cNvPr id="3" name="TextBox 6"/>
        <cdr:cNvSpPr txBox="1"/>
      </cdr:nvSpPr>
      <cdr:spPr>
        <a:xfrm xmlns:a="http://schemas.openxmlformats.org/drawingml/2006/main">
          <a:off x="2819400" y="2743199"/>
          <a:ext cx="990600" cy="38100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N=786</a:t>
          </a:r>
          <a:endParaRPr lang="en-US" dirty="0"/>
        </a:p>
      </cdr:txBody>
    </cdr:sp>
  </cdr:relSizeAnchor>
  <cdr:relSizeAnchor xmlns:cdr="http://schemas.openxmlformats.org/drawingml/2006/chartDrawing">
    <cdr:from>
      <cdr:x>0.51351</cdr:x>
      <cdr:y>0.66667</cdr:y>
    </cdr:from>
    <cdr:to>
      <cdr:x>0.70796</cdr:x>
      <cdr:y>0.75642</cdr:y>
    </cdr:to>
    <cdr:sp macro="" textlink="">
      <cdr:nvSpPr>
        <cdr:cNvPr id="4" name="TextBox 6"/>
        <cdr:cNvSpPr txBox="1"/>
      </cdr:nvSpPr>
      <cdr:spPr>
        <a:xfrm xmlns:a="http://schemas.openxmlformats.org/drawingml/2006/main">
          <a:off x="4343400" y="2743199"/>
          <a:ext cx="1644697"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N=649</a:t>
          </a:r>
          <a:endParaRPr lang="en-US" dirty="0"/>
        </a:p>
      </cdr:txBody>
    </cdr:sp>
  </cdr:relSizeAnchor>
  <cdr:relSizeAnchor xmlns:cdr="http://schemas.openxmlformats.org/drawingml/2006/chartDrawing">
    <cdr:from>
      <cdr:x>0.68519</cdr:x>
      <cdr:y>0.67345</cdr:y>
    </cdr:from>
    <cdr:to>
      <cdr:x>0.875</cdr:x>
      <cdr:y>0.76321</cdr:y>
    </cdr:to>
    <cdr:sp macro="" textlink="">
      <cdr:nvSpPr>
        <cdr:cNvPr id="5" name="TextBox 6"/>
        <cdr:cNvSpPr txBox="1"/>
      </cdr:nvSpPr>
      <cdr:spPr>
        <a:xfrm xmlns:a="http://schemas.openxmlformats.org/drawingml/2006/main">
          <a:off x="5638840" y="2771112"/>
          <a:ext cx="156206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N=537</a:t>
          </a:r>
          <a:endParaRPr lang="en-US" dirty="0"/>
        </a:p>
      </cdr:txBody>
    </cdr:sp>
  </cdr:relSizeAnchor>
  <cdr:relSizeAnchor xmlns:cdr="http://schemas.openxmlformats.org/drawingml/2006/chartDrawing">
    <cdr:from>
      <cdr:x>0.87037</cdr:x>
      <cdr:y>0.67345</cdr:y>
    </cdr:from>
    <cdr:to>
      <cdr:x>1</cdr:x>
      <cdr:y>0.76321</cdr:y>
    </cdr:to>
    <cdr:sp macro="" textlink="">
      <cdr:nvSpPr>
        <cdr:cNvPr id="6" name="TextBox 6"/>
        <cdr:cNvSpPr txBox="1"/>
      </cdr:nvSpPr>
      <cdr:spPr>
        <a:xfrm xmlns:a="http://schemas.openxmlformats.org/drawingml/2006/main">
          <a:off x="7162797" y="2771112"/>
          <a:ext cx="1066803"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N=258</a:t>
          </a:r>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0.42391</cdr:x>
      <cdr:y>0.90306</cdr:y>
    </cdr:from>
    <cdr:to>
      <cdr:x>0.61835</cdr:x>
      <cdr:y>1</cdr:y>
    </cdr:to>
    <cdr:sp macro="" textlink="">
      <cdr:nvSpPr>
        <cdr:cNvPr id="3" name="TextBox 6"/>
        <cdr:cNvSpPr txBox="1"/>
      </cdr:nvSpPr>
      <cdr:spPr>
        <a:xfrm xmlns:a="http://schemas.openxmlformats.org/drawingml/2006/main">
          <a:off x="2971800" y="3440659"/>
          <a:ext cx="1363102" cy="36934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46,495</a:t>
          </a:r>
          <a:endParaRPr lang="en-US" dirty="0"/>
        </a:p>
      </cdr:txBody>
    </cdr:sp>
  </cdr:relSizeAnchor>
</c:userShapes>
</file>

<file path=ppt/drawings/drawing3.xml><?xml version="1.0" encoding="utf-8"?>
<c:userShapes xmlns:c="http://schemas.openxmlformats.org/drawingml/2006/chart">
  <cdr:relSizeAnchor xmlns:cdr="http://schemas.openxmlformats.org/drawingml/2006/chartDrawing">
    <cdr:from>
      <cdr:x>0.18519</cdr:x>
      <cdr:y>0.72</cdr:y>
    </cdr:from>
    <cdr:to>
      <cdr:x>0.37963</cdr:x>
      <cdr:y>0.8016</cdr:y>
    </cdr:to>
    <cdr:sp macro="" textlink="">
      <cdr:nvSpPr>
        <cdr:cNvPr id="2" name="TextBox 6"/>
        <cdr:cNvSpPr txBox="1"/>
      </cdr:nvSpPr>
      <cdr:spPr>
        <a:xfrm xmlns:a="http://schemas.openxmlformats.org/drawingml/2006/main">
          <a:off x="1524000" y="2743199"/>
          <a:ext cx="1600163" cy="31089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34,510</a:t>
          </a:r>
        </a:p>
      </cdr:txBody>
    </cdr:sp>
  </cdr:relSizeAnchor>
  <cdr:relSizeAnchor xmlns:cdr="http://schemas.openxmlformats.org/drawingml/2006/chartDrawing">
    <cdr:from>
      <cdr:x>0.40179</cdr:x>
      <cdr:y>0.71583</cdr:y>
    </cdr:from>
    <cdr:to>
      <cdr:x>0.59623</cdr:x>
      <cdr:y>0.79743</cdr:y>
    </cdr:to>
    <cdr:sp macro="" textlink="">
      <cdr:nvSpPr>
        <cdr:cNvPr id="3" name="TextBox 6"/>
        <cdr:cNvSpPr txBox="1"/>
      </cdr:nvSpPr>
      <cdr:spPr>
        <a:xfrm xmlns:a="http://schemas.openxmlformats.org/drawingml/2006/main">
          <a:off x="3429000" y="3313094"/>
          <a:ext cx="1659429" cy="37767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11,715</a:t>
          </a:r>
          <a:endParaRPr lang="en-US" dirty="0"/>
        </a:p>
      </cdr:txBody>
    </cdr:sp>
  </cdr:relSizeAnchor>
  <cdr:relSizeAnchor xmlns:cdr="http://schemas.openxmlformats.org/drawingml/2006/chartDrawing">
    <cdr:from>
      <cdr:x>0.65179</cdr:x>
      <cdr:y>0.73229</cdr:y>
    </cdr:from>
    <cdr:to>
      <cdr:x>0.84624</cdr:x>
      <cdr:y>0.81389</cdr:y>
    </cdr:to>
    <cdr:sp macro="" textlink="">
      <cdr:nvSpPr>
        <cdr:cNvPr id="4" name="TextBox 6"/>
        <cdr:cNvSpPr txBox="1"/>
      </cdr:nvSpPr>
      <cdr:spPr>
        <a:xfrm xmlns:a="http://schemas.openxmlformats.org/drawingml/2006/main">
          <a:off x="5562600" y="3389294"/>
          <a:ext cx="1659514" cy="37767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270</a:t>
          </a:r>
          <a:endParaRPr lang="en-US" dirty="0"/>
        </a:p>
      </cdr:txBody>
    </cdr:sp>
  </cdr:relSizeAnchor>
</c:userShapes>
</file>

<file path=ppt/drawings/drawing4.xml><?xml version="1.0" encoding="utf-8"?>
<c:userShapes xmlns:c="http://schemas.openxmlformats.org/drawingml/2006/chart">
  <cdr:relSizeAnchor xmlns:cdr="http://schemas.openxmlformats.org/drawingml/2006/chartDrawing">
    <cdr:from>
      <cdr:x>0.80357</cdr:x>
      <cdr:y>0.7</cdr:y>
    </cdr:from>
    <cdr:to>
      <cdr:x>0.99801</cdr:x>
      <cdr:y>0.7816</cdr:y>
    </cdr:to>
    <cdr:sp macro="" textlink="">
      <cdr:nvSpPr>
        <cdr:cNvPr id="2" name="TextBox 6"/>
        <cdr:cNvSpPr txBox="1"/>
      </cdr:nvSpPr>
      <cdr:spPr>
        <a:xfrm xmlns:a="http://schemas.openxmlformats.org/drawingml/2006/main">
          <a:off x="6858000" y="2666999"/>
          <a:ext cx="1659428" cy="31089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4,681</a:t>
          </a:r>
          <a:endParaRPr lang="en-US" dirty="0"/>
        </a:p>
      </cdr:txBody>
    </cdr:sp>
  </cdr:relSizeAnchor>
  <cdr:relSizeAnchor xmlns:cdr="http://schemas.openxmlformats.org/drawingml/2006/chartDrawing">
    <cdr:from>
      <cdr:x>0.58929</cdr:x>
      <cdr:y>0.7</cdr:y>
    </cdr:from>
    <cdr:to>
      <cdr:x>0.78373</cdr:x>
      <cdr:y>0.7816</cdr:y>
    </cdr:to>
    <cdr:sp macro="" textlink="">
      <cdr:nvSpPr>
        <cdr:cNvPr id="3" name="TextBox 6"/>
        <cdr:cNvSpPr txBox="1"/>
      </cdr:nvSpPr>
      <cdr:spPr>
        <a:xfrm xmlns:a="http://schemas.openxmlformats.org/drawingml/2006/main">
          <a:off x="5029200" y="2666999"/>
          <a:ext cx="1659429" cy="31089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9,382</a:t>
          </a:r>
          <a:endParaRPr lang="en-US" dirty="0"/>
        </a:p>
      </cdr:txBody>
    </cdr:sp>
  </cdr:relSizeAnchor>
  <cdr:relSizeAnchor xmlns:cdr="http://schemas.openxmlformats.org/drawingml/2006/chartDrawing">
    <cdr:from>
      <cdr:x>0.38393</cdr:x>
      <cdr:y>0.7</cdr:y>
    </cdr:from>
    <cdr:to>
      <cdr:x>0.57838</cdr:x>
      <cdr:y>0.7816</cdr:y>
    </cdr:to>
    <cdr:sp macro="" textlink="">
      <cdr:nvSpPr>
        <cdr:cNvPr id="4" name="TextBox 6"/>
        <cdr:cNvSpPr txBox="1"/>
      </cdr:nvSpPr>
      <cdr:spPr>
        <a:xfrm xmlns:a="http://schemas.openxmlformats.org/drawingml/2006/main">
          <a:off x="3276600" y="2666999"/>
          <a:ext cx="1659514" cy="31089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N=2,282</a:t>
          </a:r>
          <a:endParaRPr lang="en-US" dirty="0"/>
        </a:p>
      </cdr:txBody>
    </cdr:sp>
  </cdr:relSizeAnchor>
  <cdr:relSizeAnchor xmlns:cdr="http://schemas.openxmlformats.org/drawingml/2006/chartDrawing">
    <cdr:from>
      <cdr:x>0.16071</cdr:x>
      <cdr:y>0.7</cdr:y>
    </cdr:from>
    <cdr:to>
      <cdr:x>0.35515</cdr:x>
      <cdr:y>0.7816</cdr:y>
    </cdr:to>
    <cdr:sp macro="" textlink="">
      <cdr:nvSpPr>
        <cdr:cNvPr id="5" name="TextBox 6"/>
        <cdr:cNvSpPr txBox="1"/>
      </cdr:nvSpPr>
      <cdr:spPr>
        <a:xfrm xmlns:a="http://schemas.openxmlformats.org/drawingml/2006/main">
          <a:off x="1371600" y="2666999"/>
          <a:ext cx="1659429" cy="31089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N=30,150</a:t>
          </a:r>
          <a:endParaRPr lang="en-US" dirty="0"/>
        </a:p>
      </cdr:txBody>
    </cdr:sp>
  </cdr:relSizeAnchor>
</c:userShapes>
</file>

<file path=ppt/drawings/drawing5.xml><?xml version="1.0" encoding="utf-8"?>
<c:userShapes xmlns:c="http://schemas.openxmlformats.org/drawingml/2006/chart">
  <cdr:relSizeAnchor xmlns:cdr="http://schemas.openxmlformats.org/drawingml/2006/chartDrawing">
    <cdr:from>
      <cdr:x>0.14407</cdr:x>
      <cdr:y>0.67797</cdr:y>
    </cdr:from>
    <cdr:to>
      <cdr:x>0.2941</cdr:x>
      <cdr:y>0.76012</cdr:y>
    </cdr:to>
    <cdr:sp macro="" textlink="">
      <cdr:nvSpPr>
        <cdr:cNvPr id="2" name="TextBox 6"/>
        <cdr:cNvSpPr txBox="1"/>
      </cdr:nvSpPr>
      <cdr:spPr>
        <a:xfrm xmlns:a="http://schemas.openxmlformats.org/drawingml/2006/main">
          <a:off x="1295400" y="3048000"/>
          <a:ext cx="1349019"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24,935</a:t>
          </a:r>
          <a:endParaRPr lang="en-US" dirty="0"/>
        </a:p>
      </cdr:txBody>
    </cdr:sp>
  </cdr:relSizeAnchor>
  <cdr:relSizeAnchor xmlns:cdr="http://schemas.openxmlformats.org/drawingml/2006/chartDrawing">
    <cdr:from>
      <cdr:x>0.33051</cdr:x>
      <cdr:y>0.67797</cdr:y>
    </cdr:from>
    <cdr:to>
      <cdr:x>0.4818</cdr:x>
      <cdr:y>0.76772</cdr:y>
    </cdr:to>
    <cdr:sp macro="" textlink="">
      <cdr:nvSpPr>
        <cdr:cNvPr id="3" name="TextBox 6"/>
        <cdr:cNvSpPr txBox="1"/>
      </cdr:nvSpPr>
      <cdr:spPr>
        <a:xfrm xmlns:a="http://schemas.openxmlformats.org/drawingml/2006/main">
          <a:off x="2971800" y="3048000"/>
          <a:ext cx="1360354" cy="40352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5,036</a:t>
          </a:r>
          <a:endParaRPr lang="en-US" dirty="0"/>
        </a:p>
      </cdr:txBody>
    </cdr:sp>
  </cdr:relSizeAnchor>
  <cdr:relSizeAnchor xmlns:cdr="http://schemas.openxmlformats.org/drawingml/2006/chartDrawing">
    <cdr:from>
      <cdr:x>0.49153</cdr:x>
      <cdr:y>0.67797</cdr:y>
    </cdr:from>
    <cdr:to>
      <cdr:x>0.66259</cdr:x>
      <cdr:y>0.76772</cdr:y>
    </cdr:to>
    <cdr:sp macro="" textlink="">
      <cdr:nvSpPr>
        <cdr:cNvPr id="4" name="TextBox 6"/>
        <cdr:cNvSpPr txBox="1"/>
      </cdr:nvSpPr>
      <cdr:spPr>
        <a:xfrm xmlns:a="http://schemas.openxmlformats.org/drawingml/2006/main">
          <a:off x="4419600" y="3048000"/>
          <a:ext cx="1538124" cy="40352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2,022</a:t>
          </a:r>
          <a:endParaRPr lang="en-US" dirty="0"/>
        </a:p>
      </cdr:txBody>
    </cdr:sp>
  </cdr:relSizeAnchor>
  <cdr:relSizeAnchor xmlns:cdr="http://schemas.openxmlformats.org/drawingml/2006/chartDrawing">
    <cdr:from>
      <cdr:x>0.66949</cdr:x>
      <cdr:y>0.67797</cdr:y>
    </cdr:from>
    <cdr:to>
      <cdr:x>0.80838</cdr:x>
      <cdr:y>0.76772</cdr:y>
    </cdr:to>
    <cdr:sp macro="" textlink="">
      <cdr:nvSpPr>
        <cdr:cNvPr id="5" name="TextBox 6"/>
        <cdr:cNvSpPr txBox="1"/>
      </cdr:nvSpPr>
      <cdr:spPr>
        <a:xfrm xmlns:a="http://schemas.openxmlformats.org/drawingml/2006/main">
          <a:off x="6019800" y="3048000"/>
          <a:ext cx="1248843" cy="40353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10,848</a:t>
          </a:r>
          <a:endParaRPr lang="en-US" dirty="0"/>
        </a:p>
      </cdr:txBody>
    </cdr:sp>
  </cdr:relSizeAnchor>
  <cdr:relSizeAnchor xmlns:cdr="http://schemas.openxmlformats.org/drawingml/2006/chartDrawing">
    <cdr:from>
      <cdr:x>0.84746</cdr:x>
      <cdr:y>0.67797</cdr:y>
    </cdr:from>
    <cdr:to>
      <cdr:x>0.99561</cdr:x>
      <cdr:y>0.76772</cdr:y>
    </cdr:to>
    <cdr:sp macro="" textlink="">
      <cdr:nvSpPr>
        <cdr:cNvPr id="6" name="TextBox 6"/>
        <cdr:cNvSpPr txBox="1"/>
      </cdr:nvSpPr>
      <cdr:spPr>
        <a:xfrm xmlns:a="http://schemas.openxmlformats.org/drawingml/2006/main">
          <a:off x="7620000" y="3048000"/>
          <a:ext cx="1332106" cy="40352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3,653</a:t>
          </a:r>
          <a:endParaRPr lang="en-US" dirty="0"/>
        </a:p>
      </cdr:txBody>
    </cdr:sp>
  </cdr:relSizeAnchor>
</c:userShapes>
</file>

<file path=ppt/drawings/drawing6.xml><?xml version="1.0" encoding="utf-8"?>
<c:userShapes xmlns:c="http://schemas.openxmlformats.org/drawingml/2006/chart">
  <cdr:relSizeAnchor xmlns:cdr="http://schemas.openxmlformats.org/drawingml/2006/chartDrawing">
    <cdr:from>
      <cdr:x>0.12963</cdr:x>
      <cdr:y>0.67345</cdr:y>
    </cdr:from>
    <cdr:to>
      <cdr:x>0.30435</cdr:x>
      <cdr:y>0.75423</cdr:y>
    </cdr:to>
    <cdr:sp macro="" textlink="">
      <cdr:nvSpPr>
        <cdr:cNvPr id="2" name="TextBox 6"/>
        <cdr:cNvSpPr txBox="1"/>
      </cdr:nvSpPr>
      <cdr:spPr>
        <a:xfrm xmlns:a="http://schemas.openxmlformats.org/drawingml/2006/main">
          <a:off x="1135948" y="3079014"/>
          <a:ext cx="1531052"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24,935</a:t>
          </a:r>
          <a:endParaRPr lang="en-US" dirty="0"/>
        </a:p>
      </cdr:txBody>
    </cdr:sp>
  </cdr:relSizeAnchor>
  <cdr:relSizeAnchor xmlns:cdr="http://schemas.openxmlformats.org/drawingml/2006/chartDrawing">
    <cdr:from>
      <cdr:x>0.31304</cdr:x>
      <cdr:y>0.66667</cdr:y>
    </cdr:from>
    <cdr:to>
      <cdr:x>0.47649</cdr:x>
      <cdr:y>0.74745</cdr:y>
    </cdr:to>
    <cdr:sp macro="" textlink="">
      <cdr:nvSpPr>
        <cdr:cNvPr id="3" name="TextBox 6"/>
        <cdr:cNvSpPr txBox="1"/>
      </cdr:nvSpPr>
      <cdr:spPr>
        <a:xfrm xmlns:a="http://schemas.openxmlformats.org/drawingml/2006/main">
          <a:off x="2743200" y="3048000"/>
          <a:ext cx="143232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2,483</a:t>
          </a:r>
          <a:endParaRPr lang="en-US" dirty="0"/>
        </a:p>
      </cdr:txBody>
    </cdr:sp>
  </cdr:relSizeAnchor>
  <cdr:relSizeAnchor xmlns:cdr="http://schemas.openxmlformats.org/drawingml/2006/chartDrawing">
    <cdr:from>
      <cdr:x>0.48696</cdr:x>
      <cdr:y>0.66667</cdr:y>
    </cdr:from>
    <cdr:to>
      <cdr:x>0.64026</cdr:x>
      <cdr:y>0.74745</cdr:y>
    </cdr:to>
    <cdr:sp macro="" textlink="">
      <cdr:nvSpPr>
        <cdr:cNvPr id="4" name="TextBox 6"/>
        <cdr:cNvSpPr txBox="1"/>
      </cdr:nvSpPr>
      <cdr:spPr>
        <a:xfrm xmlns:a="http://schemas.openxmlformats.org/drawingml/2006/main">
          <a:off x="4267200" y="3048000"/>
          <a:ext cx="1343391"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2,022</a:t>
          </a:r>
          <a:endParaRPr lang="en-US" dirty="0"/>
        </a:p>
      </cdr:txBody>
    </cdr:sp>
  </cdr:relSizeAnchor>
  <cdr:relSizeAnchor xmlns:cdr="http://schemas.openxmlformats.org/drawingml/2006/chartDrawing">
    <cdr:from>
      <cdr:x>0.66957</cdr:x>
      <cdr:y>0.66667</cdr:y>
    </cdr:from>
    <cdr:to>
      <cdr:x>0.80846</cdr:x>
      <cdr:y>0.74827</cdr:y>
    </cdr:to>
    <cdr:sp macro="" textlink="">
      <cdr:nvSpPr>
        <cdr:cNvPr id="5" name="TextBox 6"/>
        <cdr:cNvSpPr txBox="1"/>
      </cdr:nvSpPr>
      <cdr:spPr>
        <a:xfrm xmlns:a="http://schemas.openxmlformats.org/drawingml/2006/main">
          <a:off x="5867400" y="3048000"/>
          <a:ext cx="1217093" cy="3730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2,428</a:t>
          </a:r>
          <a:endParaRPr lang="en-US" dirty="0"/>
        </a:p>
      </cdr:txBody>
    </cdr:sp>
  </cdr:relSizeAnchor>
  <cdr:relSizeAnchor xmlns:cdr="http://schemas.openxmlformats.org/drawingml/2006/chartDrawing">
    <cdr:from>
      <cdr:x>0.84348</cdr:x>
      <cdr:y>0.66667</cdr:y>
    </cdr:from>
    <cdr:to>
      <cdr:x>0.99163</cdr:x>
      <cdr:y>0.74745</cdr:y>
    </cdr:to>
    <cdr:sp macro="" textlink="">
      <cdr:nvSpPr>
        <cdr:cNvPr id="6" name="TextBox 6"/>
        <cdr:cNvSpPr txBox="1"/>
      </cdr:nvSpPr>
      <cdr:spPr>
        <a:xfrm xmlns:a="http://schemas.openxmlformats.org/drawingml/2006/main">
          <a:off x="7391400" y="3048000"/>
          <a:ext cx="1298239"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N=2,541</a:t>
          </a:r>
          <a:endParaRPr lang="en-US" dirty="0"/>
        </a:p>
      </cdr:txBody>
    </cdr:sp>
  </cdr:relSizeAnchor>
</c:userShapes>
</file>

<file path=ppt/drawings/drawing7.xml><?xml version="1.0" encoding="utf-8"?>
<c:userShapes xmlns:c="http://schemas.openxmlformats.org/drawingml/2006/chart">
  <cdr:relSizeAnchor xmlns:cdr="http://schemas.openxmlformats.org/drawingml/2006/chartDrawing">
    <cdr:from>
      <cdr:x>0.19444</cdr:x>
      <cdr:y>0.76369</cdr:y>
    </cdr:from>
    <cdr:to>
      <cdr:x>0.38888</cdr:x>
      <cdr:y>0.85182</cdr:y>
    </cdr:to>
    <cdr:sp macro="" textlink="">
      <cdr:nvSpPr>
        <cdr:cNvPr id="2" name="TextBox 6"/>
        <cdr:cNvSpPr txBox="1"/>
      </cdr:nvSpPr>
      <cdr:spPr>
        <a:xfrm xmlns:a="http://schemas.openxmlformats.org/drawingml/2006/main">
          <a:off x="1600200" y="3200639"/>
          <a:ext cx="1600164"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2,452</a:t>
          </a:r>
          <a:endParaRPr lang="en-US" dirty="0"/>
        </a:p>
      </cdr:txBody>
    </cdr:sp>
  </cdr:relSizeAnchor>
  <cdr:relSizeAnchor xmlns:cdr="http://schemas.openxmlformats.org/drawingml/2006/chartDrawing">
    <cdr:from>
      <cdr:x>0.47222</cdr:x>
      <cdr:y>0.76369</cdr:y>
    </cdr:from>
    <cdr:to>
      <cdr:x>0.66667</cdr:x>
      <cdr:y>0.85182</cdr:y>
    </cdr:to>
    <cdr:sp macro="" textlink="">
      <cdr:nvSpPr>
        <cdr:cNvPr id="3" name="TextBox 6"/>
        <cdr:cNvSpPr txBox="1"/>
      </cdr:nvSpPr>
      <cdr:spPr>
        <a:xfrm xmlns:a="http://schemas.openxmlformats.org/drawingml/2006/main">
          <a:off x="3886200" y="3200639"/>
          <a:ext cx="1600245"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8,412</a:t>
          </a:r>
          <a:endParaRPr lang="en-US" dirty="0"/>
        </a:p>
      </cdr:txBody>
    </cdr:sp>
  </cdr:relSizeAnchor>
  <cdr:relSizeAnchor xmlns:cdr="http://schemas.openxmlformats.org/drawingml/2006/chartDrawing">
    <cdr:from>
      <cdr:x>0.75</cdr:x>
      <cdr:y>0.76364</cdr:y>
    </cdr:from>
    <cdr:to>
      <cdr:x>0.94445</cdr:x>
      <cdr:y>0.85176</cdr:y>
    </cdr:to>
    <cdr:sp macro="" textlink="">
      <cdr:nvSpPr>
        <cdr:cNvPr id="4" name="TextBox 6"/>
        <cdr:cNvSpPr txBox="1"/>
      </cdr:nvSpPr>
      <cdr:spPr>
        <a:xfrm xmlns:a="http://schemas.openxmlformats.org/drawingml/2006/main">
          <a:off x="6172200" y="3200400"/>
          <a:ext cx="1600246"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842</a:t>
          </a:r>
          <a:endParaRPr lang="en-US" dirty="0"/>
        </a:p>
      </cdr:txBody>
    </cdr:sp>
  </cdr:relSizeAnchor>
</c:userShapes>
</file>

<file path=ppt/drawings/drawing8.xml><?xml version="1.0" encoding="utf-8"?>
<c:userShapes xmlns:c="http://schemas.openxmlformats.org/drawingml/2006/chart">
  <cdr:relSizeAnchor xmlns:cdr="http://schemas.openxmlformats.org/drawingml/2006/chartDrawing">
    <cdr:from>
      <cdr:x>0.14035</cdr:x>
      <cdr:y>0.67241</cdr:y>
    </cdr:from>
    <cdr:to>
      <cdr:x>0.29776</cdr:x>
      <cdr:y>0.76217</cdr:y>
    </cdr:to>
    <cdr:sp macro="" textlink="">
      <cdr:nvSpPr>
        <cdr:cNvPr id="2" name="TextBox 6"/>
        <cdr:cNvSpPr txBox="1"/>
      </cdr:nvSpPr>
      <cdr:spPr>
        <a:xfrm xmlns:a="http://schemas.openxmlformats.org/drawingml/2006/main">
          <a:off x="1219200" y="2971800"/>
          <a:ext cx="1367363" cy="39668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1,814</a:t>
          </a:r>
          <a:endParaRPr lang="en-US" dirty="0"/>
        </a:p>
      </cdr:txBody>
    </cdr:sp>
  </cdr:relSizeAnchor>
  <cdr:relSizeAnchor xmlns:cdr="http://schemas.openxmlformats.org/drawingml/2006/chartDrawing">
    <cdr:from>
      <cdr:x>0.31579</cdr:x>
      <cdr:y>0.67241</cdr:y>
    </cdr:from>
    <cdr:to>
      <cdr:x>0.46393</cdr:x>
      <cdr:y>0.76217</cdr:y>
    </cdr:to>
    <cdr:sp macro="" textlink="">
      <cdr:nvSpPr>
        <cdr:cNvPr id="3" name="TextBox 6"/>
        <cdr:cNvSpPr txBox="1"/>
      </cdr:nvSpPr>
      <cdr:spPr>
        <a:xfrm xmlns:a="http://schemas.openxmlformats.org/drawingml/2006/main">
          <a:off x="2743200" y="2971800"/>
          <a:ext cx="1286894" cy="39669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7,789</a:t>
          </a:r>
          <a:endParaRPr lang="en-US" dirty="0"/>
        </a:p>
      </cdr:txBody>
    </cdr:sp>
  </cdr:relSizeAnchor>
  <cdr:relSizeAnchor xmlns:cdr="http://schemas.openxmlformats.org/drawingml/2006/chartDrawing">
    <cdr:from>
      <cdr:x>0.49074</cdr:x>
      <cdr:y>0.67345</cdr:y>
    </cdr:from>
    <cdr:to>
      <cdr:x>0.66667</cdr:x>
      <cdr:y>0.76321</cdr:y>
    </cdr:to>
    <cdr:sp macro="" textlink="">
      <cdr:nvSpPr>
        <cdr:cNvPr id="4" name="TextBox 6"/>
        <cdr:cNvSpPr txBox="1"/>
      </cdr:nvSpPr>
      <cdr:spPr>
        <a:xfrm xmlns:a="http://schemas.openxmlformats.org/drawingml/2006/main">
          <a:off x="4038594" y="2771112"/>
          <a:ext cx="1447806"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11,665</a:t>
          </a:r>
          <a:endParaRPr lang="en-US" dirty="0"/>
        </a:p>
      </cdr:txBody>
    </cdr:sp>
  </cdr:relSizeAnchor>
  <cdr:relSizeAnchor xmlns:cdr="http://schemas.openxmlformats.org/drawingml/2006/chartDrawing">
    <cdr:from>
      <cdr:x>0.67544</cdr:x>
      <cdr:y>0.67241</cdr:y>
    </cdr:from>
    <cdr:to>
      <cdr:x>0.8421</cdr:x>
      <cdr:y>0.76217</cdr:y>
    </cdr:to>
    <cdr:sp macro="" textlink="">
      <cdr:nvSpPr>
        <cdr:cNvPr id="5" name="TextBox 6"/>
        <cdr:cNvSpPr txBox="1"/>
      </cdr:nvSpPr>
      <cdr:spPr>
        <a:xfrm xmlns:a="http://schemas.openxmlformats.org/drawingml/2006/main">
          <a:off x="5867400" y="2971800"/>
          <a:ext cx="1447758" cy="39669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15,915</a:t>
          </a:r>
          <a:endParaRPr lang="en-US" dirty="0"/>
        </a:p>
      </cdr:txBody>
    </cdr:sp>
  </cdr:relSizeAnchor>
  <cdr:relSizeAnchor xmlns:cdr="http://schemas.openxmlformats.org/drawingml/2006/chartDrawing">
    <cdr:from>
      <cdr:x>0.85185</cdr:x>
      <cdr:y>0.67241</cdr:y>
    </cdr:from>
    <cdr:to>
      <cdr:x>1</cdr:x>
      <cdr:y>0.76217</cdr:y>
    </cdr:to>
    <cdr:sp macro="" textlink="">
      <cdr:nvSpPr>
        <cdr:cNvPr id="6" name="TextBox 6"/>
        <cdr:cNvSpPr txBox="1"/>
      </cdr:nvSpPr>
      <cdr:spPr>
        <a:xfrm xmlns:a="http://schemas.openxmlformats.org/drawingml/2006/main">
          <a:off x="7399868" y="2971800"/>
          <a:ext cx="1286932" cy="39669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9,312</a:t>
          </a:r>
          <a:endParaRPr lang="en-US" dirty="0"/>
        </a:p>
      </cdr:txBody>
    </cdr:sp>
  </cdr:relSizeAnchor>
</c:userShapes>
</file>

<file path=ppt/drawings/drawing9.xml><?xml version="1.0" encoding="utf-8"?>
<c:userShapes xmlns:c="http://schemas.openxmlformats.org/drawingml/2006/chart">
  <cdr:relSizeAnchor xmlns:cdr="http://schemas.openxmlformats.org/drawingml/2006/chartDrawing">
    <cdr:from>
      <cdr:x>0.12963</cdr:x>
      <cdr:y>0.67345</cdr:y>
    </cdr:from>
    <cdr:to>
      <cdr:x>0.28704</cdr:x>
      <cdr:y>0.75505</cdr:y>
    </cdr:to>
    <cdr:sp macro="" textlink="">
      <cdr:nvSpPr>
        <cdr:cNvPr id="2" name="TextBox 6"/>
        <cdr:cNvSpPr txBox="1"/>
      </cdr:nvSpPr>
      <cdr:spPr>
        <a:xfrm xmlns:a="http://schemas.openxmlformats.org/drawingml/2006/main">
          <a:off x="1066803" y="3048010"/>
          <a:ext cx="1295397"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940</a:t>
          </a:r>
          <a:endParaRPr lang="en-US" dirty="0"/>
        </a:p>
      </cdr:txBody>
    </cdr:sp>
  </cdr:relSizeAnchor>
  <cdr:relSizeAnchor xmlns:cdr="http://schemas.openxmlformats.org/drawingml/2006/chartDrawing">
    <cdr:from>
      <cdr:x>0.30556</cdr:x>
      <cdr:y>0.67345</cdr:y>
    </cdr:from>
    <cdr:to>
      <cdr:x>0.48148</cdr:x>
      <cdr:y>0.75505</cdr:y>
    </cdr:to>
    <cdr:sp macro="" textlink="">
      <cdr:nvSpPr>
        <cdr:cNvPr id="3" name="TextBox 6"/>
        <cdr:cNvSpPr txBox="1"/>
      </cdr:nvSpPr>
      <cdr:spPr>
        <a:xfrm xmlns:a="http://schemas.openxmlformats.org/drawingml/2006/main">
          <a:off x="2514600" y="3048000"/>
          <a:ext cx="1447763"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3,968</a:t>
          </a:r>
          <a:endParaRPr lang="en-US" dirty="0"/>
        </a:p>
      </cdr:txBody>
    </cdr:sp>
  </cdr:relSizeAnchor>
  <cdr:relSizeAnchor xmlns:cdr="http://schemas.openxmlformats.org/drawingml/2006/chartDrawing">
    <cdr:from>
      <cdr:x>0.49074</cdr:x>
      <cdr:y>0.67345</cdr:y>
    </cdr:from>
    <cdr:to>
      <cdr:x>0.68519</cdr:x>
      <cdr:y>0.75505</cdr:y>
    </cdr:to>
    <cdr:sp macro="" textlink="">
      <cdr:nvSpPr>
        <cdr:cNvPr id="4" name="TextBox 6"/>
        <cdr:cNvSpPr txBox="1"/>
      </cdr:nvSpPr>
      <cdr:spPr>
        <a:xfrm xmlns:a="http://schemas.openxmlformats.org/drawingml/2006/main">
          <a:off x="4038594" y="3048010"/>
          <a:ext cx="1600206"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4,146</a:t>
          </a:r>
          <a:endParaRPr lang="en-US" dirty="0"/>
        </a:p>
      </cdr:txBody>
    </cdr:sp>
  </cdr:relSizeAnchor>
  <cdr:relSizeAnchor xmlns:cdr="http://schemas.openxmlformats.org/drawingml/2006/chartDrawing">
    <cdr:from>
      <cdr:x>0.68519</cdr:x>
      <cdr:y>0.67345</cdr:y>
    </cdr:from>
    <cdr:to>
      <cdr:x>0.875</cdr:x>
      <cdr:y>0.75505</cdr:y>
    </cdr:to>
    <cdr:sp macro="" textlink="">
      <cdr:nvSpPr>
        <cdr:cNvPr id="5" name="TextBox 6"/>
        <cdr:cNvSpPr txBox="1"/>
      </cdr:nvSpPr>
      <cdr:spPr>
        <a:xfrm xmlns:a="http://schemas.openxmlformats.org/drawingml/2006/main">
          <a:off x="5638840" y="3048000"/>
          <a:ext cx="156206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4,718</a:t>
          </a:r>
          <a:endParaRPr lang="en-US" dirty="0"/>
        </a:p>
      </cdr:txBody>
    </cdr:sp>
  </cdr:relSizeAnchor>
  <cdr:relSizeAnchor xmlns:cdr="http://schemas.openxmlformats.org/drawingml/2006/chartDrawing">
    <cdr:from>
      <cdr:x>0.85135</cdr:x>
      <cdr:y>0.67345</cdr:y>
    </cdr:from>
    <cdr:to>
      <cdr:x>1</cdr:x>
      <cdr:y>0.75505</cdr:y>
    </cdr:to>
    <cdr:sp macro="" textlink="">
      <cdr:nvSpPr>
        <cdr:cNvPr id="6" name="TextBox 6"/>
        <cdr:cNvSpPr txBox="1"/>
      </cdr:nvSpPr>
      <cdr:spPr>
        <a:xfrm xmlns:a="http://schemas.openxmlformats.org/drawingml/2006/main">
          <a:off x="7200900" y="3048010"/>
          <a:ext cx="12573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N= 1,186</a:t>
          </a:r>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CED1724-09F9-4BFF-813D-B175B20217EF}" type="datetimeFigureOut">
              <a:rPr lang="en-US" smtClean="0"/>
              <a:pPr/>
              <a:t>3/19/2014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CD243C7-E6E7-4435-85A7-0B5EE12FEE5A}" type="slidenum">
              <a:rPr lang="en-US" smtClean="0"/>
              <a:pPr/>
              <a:t>‹#›</a:t>
            </a:fld>
            <a:endParaRPr lang="en-US" dirty="0"/>
          </a:p>
        </p:txBody>
      </p:sp>
    </p:spTree>
    <p:extLst>
      <p:ext uri="{BB962C8B-B14F-4D97-AF65-F5344CB8AC3E}">
        <p14:creationId xmlns:p14="http://schemas.microsoft.com/office/powerpoint/2010/main" val="874929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 set is </a:t>
            </a:r>
            <a:r>
              <a:rPr lang="en-US" baseline="0" dirty="0" smtClean="0"/>
              <a:t>public domain. Slides may be downloaded and used in publications or presentations without concern for copyright infringement. </a:t>
            </a:r>
            <a:r>
              <a:rPr lang="en-US" sz="1200" kern="1200" dirty="0" smtClean="0">
                <a:solidFill>
                  <a:schemeClr val="tx1"/>
                </a:solidFill>
                <a:effectLst/>
                <a:latin typeface="+mn-lt"/>
                <a:ea typeface="+mn-ea"/>
                <a:cs typeface="+mn-cs"/>
              </a:rPr>
              <a:t>Readers are encouraged to note all titles and footnotes carefully to ensure a complete understanding of displayed data. Acknowledgement</a:t>
            </a:r>
            <a:r>
              <a:rPr lang="en-US" sz="1200" kern="1200" baseline="0" dirty="0" smtClean="0">
                <a:solidFill>
                  <a:schemeClr val="tx1"/>
                </a:solidFill>
                <a:effectLst/>
                <a:latin typeface="+mn-lt"/>
                <a:ea typeface="+mn-ea"/>
                <a:cs typeface="+mn-cs"/>
              </a:rPr>
              <a:t> of the Georgia Department of Public Health (GDPH) as the source of the data and slide is appreciated.  Changes may be made in formatting or deletion of footnotes, but GDPH should be consulted before any change is made in content.</a:t>
            </a:r>
            <a:endParaRPr lang="en-US" sz="1200" kern="1200" dirty="0" smtClean="0">
              <a:solidFill>
                <a:schemeClr val="tx1"/>
              </a:solidFill>
              <a:effectLst/>
              <a:latin typeface="+mn-lt"/>
              <a:ea typeface="+mn-ea"/>
              <a:cs typeface="+mn-cs"/>
            </a:endParaRPr>
          </a:p>
          <a:p>
            <a:endParaRPr lang="en-US" baseline="0" dirty="0" smtClean="0"/>
          </a:p>
          <a:p>
            <a:r>
              <a:rPr lang="en-US" sz="1200" kern="1200" dirty="0" smtClean="0">
                <a:solidFill>
                  <a:schemeClr val="tx1"/>
                </a:solidFill>
                <a:effectLst/>
                <a:latin typeface="+mn-lt"/>
                <a:ea typeface="+mn-ea"/>
                <a:cs typeface="+mn-cs"/>
              </a:rPr>
              <a:t>All data reported here are provisional and should be interpreted with caution. Although HIV reporting is mandated for health care providers and laboratory facilities, not all providers and laboratories may comply, resulting in missing data. Laboratory tests performed in other jurisdictions may not be reported to GDPH and therefore would not be included in these analyses.  In this report, missing data are indicated as unknown. </a:t>
            </a:r>
          </a:p>
          <a:p>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Missing laboratory report data do result in an underestimation of care and viral suppression. Nevertheless, by maintaining methodological consistency across reporting time periods, GDPH hopes to use the HIV Care Continuum to monitor improvements in HIV linkage, retention in care and ultimately viral suppression.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Production</a:t>
            </a:r>
            <a:r>
              <a:rPr lang="en-US" sz="1200" kern="1200" baseline="0" dirty="0" smtClean="0">
                <a:solidFill>
                  <a:schemeClr val="tx1"/>
                </a:solidFill>
                <a:effectLst/>
                <a:latin typeface="+mn-lt"/>
                <a:ea typeface="+mn-ea"/>
                <a:cs typeface="+mn-cs"/>
              </a:rPr>
              <a:t> of this slide set</a:t>
            </a:r>
            <a:r>
              <a:rPr lang="en-US" sz="1200" kern="1200" dirty="0" smtClean="0">
                <a:solidFill>
                  <a:schemeClr val="tx1"/>
                </a:solidFill>
                <a:effectLst/>
                <a:latin typeface="+mn-lt"/>
                <a:ea typeface="+mn-ea"/>
                <a:cs typeface="+mn-cs"/>
              </a:rPr>
              <a:t> was made possible by the work</a:t>
            </a:r>
            <a:r>
              <a:rPr lang="en-US" sz="1200" kern="1200" baseline="0" dirty="0" smtClean="0">
                <a:solidFill>
                  <a:schemeClr val="tx1"/>
                </a:solidFill>
                <a:effectLst/>
                <a:latin typeface="+mn-lt"/>
                <a:ea typeface="+mn-ea"/>
                <a:cs typeface="+mn-cs"/>
              </a:rPr>
              <a:t> of</a:t>
            </a:r>
            <a:r>
              <a:rPr lang="en-US" sz="1200" kern="1200" dirty="0" smtClean="0">
                <a:solidFill>
                  <a:schemeClr val="tx1"/>
                </a:solidFill>
                <a:effectLst/>
                <a:latin typeface="+mn-lt"/>
                <a:ea typeface="+mn-ea"/>
                <a:cs typeface="+mn-cs"/>
              </a:rPr>
              <a:t> the GDPH HAEP Core HIV surveillance staff, HIV Case Report Forms submitted by Georgia health care facility staff, HIV infection-related laboratory test results transmitted by laboratory facilities in Georgia, data matches with other public health programs, and the ongoing efforts of multiple individuals from public and private sector organizations dedicated to improving surveillance, prevention, testing, and care of persons living with HIV infection.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a:t>
            </a:fld>
            <a:endParaRPr lang="en-US" dirty="0"/>
          </a:p>
        </p:txBody>
      </p:sp>
    </p:spTree>
    <p:extLst>
      <p:ext uri="{BB962C8B-B14F-4D97-AF65-F5344CB8AC3E}">
        <p14:creationId xmlns:p14="http://schemas.microsoft.com/office/powerpoint/2010/main" val="2559426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Although approximately half (47-53%) of all persons living with HIV in Georgia did not have a viral load measured in 2012 regardless of age group, there is variability in the measured viral load results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The percent of measured VL &gt;200 is highest (23%) among persons age 13-24 years, and decreases with increasing age to only 7% among those age 55 and older</a:t>
            </a:r>
          </a:p>
        </p:txBody>
      </p:sp>
      <p:sp>
        <p:nvSpPr>
          <p:cNvPr id="4" name="Slide Number Placeholder 3"/>
          <p:cNvSpPr>
            <a:spLocks noGrp="1"/>
          </p:cNvSpPr>
          <p:nvPr>
            <p:ph type="sldNum" sz="quarter" idx="10"/>
          </p:nvPr>
        </p:nvSpPr>
        <p:spPr/>
        <p:txBody>
          <a:bodyPr/>
          <a:lstStyle/>
          <a:p>
            <a:fld id="{4CD243C7-E6E7-4435-85A7-0B5EE12FEE5A}" type="slidenum">
              <a:rPr lang="en-US" smtClean="0"/>
              <a:pPr/>
              <a:t>10</a:t>
            </a:fld>
            <a:endParaRPr lang="en-US" dirty="0"/>
          </a:p>
        </p:txBody>
      </p:sp>
    </p:spTree>
    <p:extLst>
      <p:ext uri="{BB962C8B-B14F-4D97-AF65-F5344CB8AC3E}">
        <p14:creationId xmlns:p14="http://schemas.microsoft.com/office/powerpoint/2010/main" val="2956794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Among Black MSM, stratified by age, unmeasured</a:t>
            </a:r>
            <a:r>
              <a:rPr lang="en-US" baseline="0" dirty="0" smtClean="0"/>
              <a:t> VL is fairly uniform ranging from 47-52%</a:t>
            </a:r>
          </a:p>
          <a:p>
            <a:pPr marL="171450" indent="-171450">
              <a:buFont typeface="Arial" pitchFamily="34" charset="0"/>
              <a:buChar char="•"/>
            </a:pPr>
            <a:r>
              <a:rPr lang="en-US" baseline="0" dirty="0" smtClean="0"/>
              <a:t>VL &gt;200 is highest among those aged 13-24 and decreases with increasing age</a:t>
            </a:r>
          </a:p>
          <a:p>
            <a:pPr marL="171450" indent="-171450">
              <a:buFont typeface="Arial" pitchFamily="34" charset="0"/>
              <a:buChar char="•"/>
            </a:pPr>
            <a:r>
              <a:rPr lang="en-US" baseline="0" dirty="0" smtClean="0"/>
              <a:t>Recall that prior to 2012, the recommendations for ART were for individuals with &lt;500 CD4 cells</a:t>
            </a:r>
          </a:p>
          <a:p>
            <a:pPr marL="171450" indent="-171450">
              <a:buFont typeface="Arial" pitchFamily="34" charset="0"/>
              <a:buChar char="•"/>
            </a:pPr>
            <a:r>
              <a:rPr lang="en-US" baseline="0" dirty="0" smtClean="0"/>
              <a:t>Thus, lower proportions of viral suppression may reflect ART adherence challenges or an earlier stage of disease among the younger age group</a:t>
            </a:r>
          </a:p>
          <a:p>
            <a:pPr marL="171450" indent="-171450">
              <a:buFont typeface="Arial" pitchFamily="34" charset="0"/>
              <a:buChar char="•"/>
            </a:pPr>
            <a:r>
              <a:rPr lang="en-US" baseline="0" dirty="0" smtClean="0"/>
              <a:t>The guidelines for ART by CD4 count changed in 2012 to include those with Stage 1 disease or CD4 &gt;500. If these recommendations are implemented and ART adherence supported, viral suppression among younger age groups should improve.</a:t>
            </a: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11</a:t>
            </a:fld>
            <a:endParaRPr lang="en-US" dirty="0"/>
          </a:p>
        </p:txBody>
      </p:sp>
    </p:spTree>
    <p:extLst>
      <p:ext uri="{BB962C8B-B14F-4D97-AF65-F5344CB8AC3E}">
        <p14:creationId xmlns:p14="http://schemas.microsoft.com/office/powerpoint/2010/main" val="3961421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Among White MSM, stratified by age, unmeasured</a:t>
            </a:r>
            <a:r>
              <a:rPr lang="en-US" baseline="0" dirty="0" smtClean="0"/>
              <a:t> VL is fairly uniform ranging from 44-50%</a:t>
            </a:r>
          </a:p>
          <a:p>
            <a:pPr marL="171450" indent="-171450">
              <a:buFont typeface="Arial" pitchFamily="34" charset="0"/>
              <a:buChar char="•"/>
            </a:pPr>
            <a:r>
              <a:rPr lang="en-US" baseline="0" dirty="0" smtClean="0"/>
              <a:t>VL &gt;200 is highest among those aged 13-24 and decreases with increasing age, a pattern also seen among Black MSM</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12</a:t>
            </a:fld>
            <a:endParaRPr lang="en-US" dirty="0"/>
          </a:p>
        </p:txBody>
      </p:sp>
    </p:spTree>
    <p:extLst>
      <p:ext uri="{BB962C8B-B14F-4D97-AF65-F5344CB8AC3E}">
        <p14:creationId xmlns:p14="http://schemas.microsoft.com/office/powerpoint/2010/main" val="868653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Among Hispanic/Latino MSM in Georgia, a greater</a:t>
            </a:r>
            <a:r>
              <a:rPr lang="en-US" baseline="0" dirty="0" smtClean="0"/>
              <a:t> proportion had no measured VL in 2012 overall (45-57%) than among Black or White MSM</a:t>
            </a:r>
          </a:p>
          <a:p>
            <a:pPr marL="171450" indent="-171450">
              <a:buFont typeface="Arial" pitchFamily="34" charset="0"/>
              <a:buChar char="•"/>
            </a:pPr>
            <a:r>
              <a:rPr lang="en-US" baseline="0" dirty="0" smtClean="0"/>
              <a:t>This may reflect unmeasured outmigration so that individuals may have moved to another state and be seeking care elsewhere</a:t>
            </a: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13</a:t>
            </a:fld>
            <a:endParaRPr lang="en-US" dirty="0"/>
          </a:p>
        </p:txBody>
      </p:sp>
    </p:spTree>
    <p:extLst>
      <p:ext uri="{BB962C8B-B14F-4D97-AF65-F5344CB8AC3E}">
        <p14:creationId xmlns:p14="http://schemas.microsoft.com/office/powerpoint/2010/main" val="3682037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The</a:t>
            </a:r>
            <a:r>
              <a:rPr lang="en-US" baseline="0" dirty="0" smtClean="0"/>
              <a:t> analysis of viral load distribution on last viral load can also be done with individuals newly diagnosed in 2011 in Georgia</a:t>
            </a: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14</a:t>
            </a:fld>
            <a:endParaRPr lang="en-US" dirty="0"/>
          </a:p>
        </p:txBody>
      </p:sp>
    </p:spTree>
    <p:extLst>
      <p:ext uri="{BB962C8B-B14F-4D97-AF65-F5344CB8AC3E}">
        <p14:creationId xmlns:p14="http://schemas.microsoft.com/office/powerpoint/2010/main" val="504714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Overall, viral suppression on last</a:t>
            </a:r>
            <a:r>
              <a:rPr lang="en-US" baseline="0" dirty="0" smtClean="0"/>
              <a:t> viral load </a:t>
            </a:r>
            <a:r>
              <a:rPr lang="en-US" dirty="0" smtClean="0"/>
              <a:t>among those newly diagnosed in 2011 was proportionately higher than that</a:t>
            </a:r>
            <a:r>
              <a:rPr lang="en-US" baseline="0" dirty="0" smtClean="0"/>
              <a:t> among persons</a:t>
            </a:r>
            <a:r>
              <a:rPr lang="en-US" dirty="0" smtClean="0"/>
              <a:t> living with HIV (45% </a:t>
            </a:r>
            <a:r>
              <a:rPr lang="en-US" dirty="0" err="1" smtClean="0"/>
              <a:t>vs</a:t>
            </a:r>
            <a:r>
              <a:rPr lang="en-US" dirty="0" smtClean="0"/>
              <a:t> 39%)  </a:t>
            </a:r>
          </a:p>
          <a:p>
            <a:pPr marL="171450" indent="-171450">
              <a:buFont typeface="Arial" pitchFamily="34" charset="0"/>
              <a:buChar char="•"/>
            </a:pPr>
            <a:r>
              <a:rPr lang="en-US" dirty="0" smtClean="0"/>
              <a:t>Among persons living with HIV, 49% did not have a viral load measured in 2012. In contrast, only</a:t>
            </a:r>
            <a:r>
              <a:rPr lang="en-US" baseline="0" dirty="0" smtClean="0"/>
              <a:t> 19% of those newly diagnosed in 2011 did not have a Viral load measured during a 12 month period 4-15 months after diagnosis</a:t>
            </a:r>
          </a:p>
          <a:p>
            <a:pPr marL="171450" indent="-171450">
              <a:buFont typeface="Arial" pitchFamily="34" charset="0"/>
              <a:buChar char="•"/>
            </a:pPr>
            <a:r>
              <a:rPr lang="en-US" baseline="0" dirty="0" smtClean="0"/>
              <a:t>Thirty six percent of those diagnosed in 2011 had a viral load &gt;200 as opposed to 12% among those living with HIV</a:t>
            </a:r>
          </a:p>
          <a:p>
            <a:pPr marL="171450" indent="-171450">
              <a:buFont typeface="Arial" pitchFamily="34" charset="0"/>
              <a:buChar char="•"/>
            </a:pPr>
            <a:r>
              <a:rPr lang="en-US" baseline="0" dirty="0" smtClean="0"/>
              <a:t>Low proportions of viral suppression among those living with HIV in Georgia reflect high numbers of persons who are presumably not engaged in HIV care. Interventions to improve viral suppression in this group must focus on re-engagement in care</a:t>
            </a:r>
          </a:p>
          <a:p>
            <a:pPr marL="171450" indent="-171450">
              <a:buFont typeface="Arial" pitchFamily="34" charset="0"/>
              <a:buChar char="•"/>
            </a:pPr>
            <a:r>
              <a:rPr lang="en-US" baseline="0" dirty="0" smtClean="0"/>
              <a:t>Low proportions of viral suppression among new diagnoses reflect both those lost to care (19%) and those in care but with VL &gt;200 (36%). Further analysis is needed to quantitate viral loads in this group and examine ART prescription and adherence.</a:t>
            </a:r>
          </a:p>
          <a:p>
            <a:pPr marL="171450"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4CD243C7-E6E7-4435-85A7-0B5EE12FEE5A}" type="slidenum">
              <a:rPr lang="en-US" smtClean="0"/>
              <a:pPr/>
              <a:t>15</a:t>
            </a:fld>
            <a:endParaRPr lang="en-US" dirty="0"/>
          </a:p>
        </p:txBody>
      </p:sp>
    </p:spTree>
    <p:extLst>
      <p:ext uri="{BB962C8B-B14F-4D97-AF65-F5344CB8AC3E}">
        <p14:creationId xmlns:p14="http://schemas.microsoft.com/office/powerpoint/2010/main" val="38468352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Overall, the proportion of VL missing is much lower for persons diagnosed with HIV in 2011 compared to persons living with HIV in Georgia 2012.</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Among those persons diagnosed with HIV disease in 2011 in Georgia, females are less likely than males to be virally suppressed 4-15 months after HIV diagnosis in 2011 (44% vs. 48%) with a higher proportion of missing VL (20% vs. 15%).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For the less than 1% (16/2885) of persons for whom sex was not reported, only 31% are virally suppressed and 63%  with VL &gt;200 on last VL.  Only 6% had no viral load measured in 2012.</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16</a:t>
            </a:fld>
            <a:endParaRPr lang="en-US" dirty="0"/>
          </a:p>
        </p:txBody>
      </p:sp>
    </p:spTree>
    <p:extLst>
      <p:ext uri="{BB962C8B-B14F-4D97-AF65-F5344CB8AC3E}">
        <p14:creationId xmlns:p14="http://schemas.microsoft.com/office/powerpoint/2010/main" val="37715456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Similar to viral loads among the prevalent population (persons living with HIV), Blacks newly diagnosed with HIV in 2011 were less likely to be virally suppressed than Hispanic/Latinos or Whites. Blacks had higher proportions of both VL&gt;200 and VL missing than all other racial/ethnic groups.</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17</a:t>
            </a:fld>
            <a:endParaRPr lang="en-US" dirty="0"/>
          </a:p>
        </p:txBody>
      </p:sp>
    </p:spTree>
    <p:extLst>
      <p:ext uri="{BB962C8B-B14F-4D97-AF65-F5344CB8AC3E}">
        <p14:creationId xmlns:p14="http://schemas.microsoft.com/office/powerpoint/2010/main" val="13179027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The proportion of viral loads &lt;200 (suppressed) and &gt;200 (not suppressed) was approximately equal for MSM, IDU and MSI/IDU diagnosed in 2011. Viral suppression was highest among those in the heterosexual contact (48%) and Other/Unknown transmission categories (58%).</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effectLst/>
                <a:latin typeface="+mn-lt"/>
                <a:ea typeface="+mn-ea"/>
                <a:cs typeface="+mn-cs"/>
              </a:rPr>
              <a:t>Almost 1 in 4 MSM, the largest group by transmission category diagnosed in 2011, did not have a VL measured 4-15 months after diagnosis.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18</a:t>
            </a:fld>
            <a:endParaRPr lang="en-US" dirty="0"/>
          </a:p>
        </p:txBody>
      </p:sp>
    </p:spTree>
    <p:extLst>
      <p:ext uri="{BB962C8B-B14F-4D97-AF65-F5344CB8AC3E}">
        <p14:creationId xmlns:p14="http://schemas.microsoft.com/office/powerpoint/2010/main" val="5191784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Among</a:t>
            </a:r>
            <a:r>
              <a:rPr lang="en-US" sz="1200" kern="1200" baseline="0" dirty="0" smtClean="0">
                <a:solidFill>
                  <a:schemeClr val="tx1"/>
                </a:solidFill>
                <a:effectLst/>
                <a:latin typeface="+mn-lt"/>
                <a:ea typeface="+mn-ea"/>
                <a:cs typeface="+mn-cs"/>
              </a:rPr>
              <a:t> women diagnosed in 2011 and followed for 15 months, v</a:t>
            </a:r>
            <a:r>
              <a:rPr lang="en-US" sz="1200" kern="1200" dirty="0" smtClean="0">
                <a:solidFill>
                  <a:schemeClr val="tx1"/>
                </a:solidFill>
                <a:effectLst/>
                <a:latin typeface="+mn-lt"/>
                <a:ea typeface="+mn-ea"/>
                <a:cs typeface="+mn-cs"/>
              </a:rPr>
              <a:t>iral suppression was highest among women in the IDU transmission category (54%) with only 11% missing a VL 4-15 months after diagnosis, followed by HET with 50% viral suppression and 14% missing. Females with an unknown transmission category had a lower proportion of viral suppression (42%) and higher VL missing (20%).</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19</a:t>
            </a:fld>
            <a:endParaRPr lang="en-US" dirty="0"/>
          </a:p>
        </p:txBody>
      </p:sp>
    </p:spTree>
    <p:extLst>
      <p:ext uri="{BB962C8B-B14F-4D97-AF65-F5344CB8AC3E}">
        <p14:creationId xmlns:p14="http://schemas.microsoft.com/office/powerpoint/2010/main" val="4111944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This figure depicts the HIV Care Continuum for the</a:t>
            </a:r>
            <a:r>
              <a:rPr lang="en-US" baseline="0" dirty="0" smtClean="0"/>
              <a:t> 46,495 </a:t>
            </a:r>
            <a:r>
              <a:rPr lang="en-US" dirty="0" smtClean="0"/>
              <a:t>adults</a:t>
            </a:r>
            <a:r>
              <a:rPr lang="en-US" baseline="0" dirty="0" smtClean="0"/>
              <a:t> and adolescents diagnosed with HIV infection through September 30, 2011, living as of 12/31/2012, with current residence in Georgia</a:t>
            </a:r>
          </a:p>
          <a:p>
            <a:pPr marL="171450" indent="-171450">
              <a:buFont typeface="Arial" pitchFamily="34" charset="0"/>
              <a:buChar char="•"/>
            </a:pPr>
            <a:r>
              <a:rPr lang="en-US" baseline="0" dirty="0" smtClean="0"/>
              <a:t>Among those persons, 54% were minimally engaged in care with at least 1 CD4 or viral load (VL) in 2012 diagnosis, 48% retained in care with at least 2 CD4 or VL measures in 2012</a:t>
            </a:r>
            <a:r>
              <a:rPr lang="en-US" baseline="0" smtClean="0"/>
              <a:t>,  and </a:t>
            </a:r>
            <a:r>
              <a:rPr lang="en-US" baseline="0" dirty="0" smtClean="0"/>
              <a:t>39% were virally suppressed on last viral load in 2012</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2</a:t>
            </a:fld>
            <a:endParaRPr lang="en-US" dirty="0"/>
          </a:p>
        </p:txBody>
      </p:sp>
    </p:spTree>
    <p:extLst>
      <p:ext uri="{BB962C8B-B14F-4D97-AF65-F5344CB8AC3E}">
        <p14:creationId xmlns:p14="http://schemas.microsoft.com/office/powerpoint/2010/main" val="3365374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Among</a:t>
            </a:r>
            <a:r>
              <a:rPr lang="en-US" sz="1200" kern="1200" baseline="0" dirty="0" smtClean="0">
                <a:solidFill>
                  <a:schemeClr val="tx1"/>
                </a:solidFill>
                <a:effectLst/>
                <a:latin typeface="+mn-lt"/>
                <a:ea typeface="+mn-ea"/>
                <a:cs typeface="+mn-cs"/>
              </a:rPr>
              <a:t> adults and adolescents diagnosed in 2011 and followed for 15 months, v</a:t>
            </a:r>
            <a:r>
              <a:rPr lang="en-US" sz="1200" kern="1200" dirty="0" smtClean="0">
                <a:solidFill>
                  <a:schemeClr val="tx1"/>
                </a:solidFill>
                <a:effectLst/>
                <a:latin typeface="+mn-lt"/>
                <a:ea typeface="+mn-ea"/>
                <a:cs typeface="+mn-cs"/>
              </a:rPr>
              <a:t>iral suppression increases with increasing age.  The proportion VL missing decreases with increasing age but is lower overall for persons diagnosed in 2011 compared to persons living with HIV. A higher proportion of those aged 13-24 years at diagnosis in 2011 had VL &gt; 200 (41%) than VL &lt;200 (34%). </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20</a:t>
            </a:fld>
            <a:endParaRPr lang="en-US" dirty="0"/>
          </a:p>
        </p:txBody>
      </p:sp>
    </p:spTree>
    <p:extLst>
      <p:ext uri="{BB962C8B-B14F-4D97-AF65-F5344CB8AC3E}">
        <p14:creationId xmlns:p14="http://schemas.microsoft.com/office/powerpoint/2010/main" val="2557872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indent="-171450">
              <a:buFont typeface="Arial" pitchFamily="34" charset="0"/>
              <a:buChar char="•"/>
            </a:pPr>
            <a:r>
              <a:rPr lang="en-US" dirty="0" smtClean="0"/>
              <a:t>There are multiple limitations in examining viral</a:t>
            </a:r>
            <a:r>
              <a:rPr lang="en-US" baseline="0" dirty="0" smtClean="0"/>
              <a:t> suppression</a:t>
            </a:r>
            <a:r>
              <a:rPr lang="en-US" dirty="0" smtClean="0"/>
              <a:t> in Georgia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Incomplete reporting on case</a:t>
            </a:r>
            <a:r>
              <a:rPr lang="en-US" baseline="0" dirty="0" smtClean="0"/>
              <a:t> </a:t>
            </a:r>
            <a:r>
              <a:rPr lang="en-US" dirty="0" smtClean="0"/>
              <a:t>report forms on race, sex, current address and risk behavior (which is used</a:t>
            </a:r>
            <a:r>
              <a:rPr lang="en-US" baseline="0" dirty="0" smtClean="0"/>
              <a:t> in</a:t>
            </a:r>
            <a:r>
              <a:rPr lang="en-US" dirty="0" smtClean="0"/>
              <a:t> defining transmission category) limit</a:t>
            </a:r>
            <a:r>
              <a:rPr lang="en-US" baseline="0" dirty="0" smtClean="0"/>
              <a:t> stratification and comparison among groups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Georgia HIV Surveillance is limited by a high proportion of missing risk behavior information on case report forms. Rather than presenting the data as No Reported Risk for these cases, Georgia utilizes multiple imputation, a statistical technique used by the Centers for Disease Control and Prevention (CDC) to re-distribute missing information and estimate transmission category.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Health care providers and organizations serving people living with HIV are encouraged to complete case report forms with risk category information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 The CDC definition of heterosexual transmission limits this category to those with sexual contact with a known HIV-infected partner or those with known increased risk (e.g., MSM or IDU). For example, women who have had heterosexual contact with a man not known to be HIV-infected, bisexual or IDU will be classified as having no identified risk.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Although electronic laboratory reporting to the Georgia Department of Public Health has greatly improved in</a:t>
            </a:r>
            <a:r>
              <a:rPr lang="en-US" baseline="0" dirty="0" smtClean="0"/>
              <a:t> recent years, missing laboratory data because of inadequate reporting, inadequate processing, or laboratory tests performed outside of Georgia is likely, resulting in an underestimate of viral suppression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Lack of viral suppression may reflect lack of prescription of ART,  failure of ART adherence, inappropriate medication choice, or lack of engagement in care but this analysis cannot distinguish among these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21</a:t>
            </a:fld>
            <a:endParaRPr lang="en-US"/>
          </a:p>
        </p:txBody>
      </p:sp>
    </p:spTree>
    <p:extLst>
      <p:ext uri="{BB962C8B-B14F-4D97-AF65-F5344CB8AC3E}">
        <p14:creationId xmlns:p14="http://schemas.microsoft.com/office/powerpoint/2010/main" val="24997262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22</a:t>
            </a:fld>
            <a:endParaRPr lang="en-US" dirty="0"/>
          </a:p>
        </p:txBody>
      </p:sp>
    </p:spTree>
    <p:extLst>
      <p:ext uri="{BB962C8B-B14F-4D97-AF65-F5344CB8AC3E}">
        <p14:creationId xmlns:p14="http://schemas.microsoft.com/office/powerpoint/2010/main" val="3075762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In the</a:t>
            </a:r>
            <a:r>
              <a:rPr lang="en-US" baseline="0" dirty="0" smtClean="0"/>
              <a:t> Georgia Care Continuum, i</a:t>
            </a:r>
            <a:r>
              <a:rPr lang="en-US" dirty="0" smtClean="0"/>
              <a:t>ndividuals with an undetectable viral load (VL) or </a:t>
            </a:r>
            <a:r>
              <a:rPr lang="en-US" smtClean="0"/>
              <a:t>VL&lt;200 copies/ml  </a:t>
            </a:r>
            <a:r>
              <a:rPr lang="en-US" dirty="0" smtClean="0"/>
              <a:t>on the last measurement in 2012 are considered virally suppressed</a:t>
            </a:r>
          </a:p>
          <a:p>
            <a:pPr marL="171450" indent="-171450">
              <a:buFont typeface="Arial" pitchFamily="34" charset="0"/>
              <a:buChar char="•"/>
            </a:pPr>
            <a:r>
              <a:rPr lang="en-US" dirty="0" smtClean="0"/>
              <a:t>Individuals</a:t>
            </a:r>
            <a:r>
              <a:rPr lang="en-US" baseline="0" dirty="0" smtClean="0"/>
              <a:t> with a VL &gt;200 or who have had</a:t>
            </a:r>
            <a:r>
              <a:rPr lang="en-US" dirty="0" smtClean="0"/>
              <a:t> no VL measured in 2012 are considered to be not virally suppressed in this analysis</a:t>
            </a:r>
          </a:p>
          <a:p>
            <a:pPr marL="171450" indent="-171450">
              <a:buFont typeface="Arial" pitchFamily="34" charset="0"/>
              <a:buChar char="•"/>
            </a:pPr>
            <a:r>
              <a:rPr lang="en-US" dirty="0" smtClean="0"/>
              <a:t>What proportion of those not virally suppressed have a documented VL &gt;200 versus no</a:t>
            </a:r>
            <a:r>
              <a:rPr lang="en-US" baseline="0" dirty="0" smtClean="0"/>
              <a:t> </a:t>
            </a:r>
            <a:r>
              <a:rPr lang="en-US" dirty="0" smtClean="0"/>
              <a:t>VL measured in 2012?</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3</a:t>
            </a:fld>
            <a:endParaRPr lang="en-US" dirty="0"/>
          </a:p>
        </p:txBody>
      </p:sp>
    </p:spTree>
    <p:extLst>
      <p:ext uri="{BB962C8B-B14F-4D97-AF65-F5344CB8AC3E}">
        <p14:creationId xmlns:p14="http://schemas.microsoft.com/office/powerpoint/2010/main" val="86094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Viral suppression with a viral load undetectable</a:t>
            </a:r>
            <a:r>
              <a:rPr lang="en-US" baseline="0" dirty="0" smtClean="0"/>
              <a:t> </a:t>
            </a:r>
            <a:r>
              <a:rPr lang="en-US" dirty="0" smtClean="0"/>
              <a:t>or less than 200 copies/ml for persons living with HIV in Georgia in</a:t>
            </a:r>
            <a:r>
              <a:rPr lang="en-US" baseline="0" dirty="0" smtClean="0"/>
              <a:t> </a:t>
            </a:r>
            <a:r>
              <a:rPr lang="en-US" dirty="0" smtClean="0"/>
              <a:t>2012 was 39% overall.  </a:t>
            </a:r>
          </a:p>
          <a:p>
            <a:pPr marL="171450" indent="-171450">
              <a:buFont typeface="Arial" pitchFamily="34" charset="0"/>
              <a:buChar char="•"/>
            </a:pPr>
            <a:r>
              <a:rPr lang="en-US" dirty="0" smtClean="0"/>
              <a:t>Although 61% of persons living with HIV in Georgia in 2012 were</a:t>
            </a:r>
            <a:r>
              <a:rPr lang="en-US" baseline="0" dirty="0" smtClean="0"/>
              <a:t> not virally suppressed, 49% did not have a viral load measured in 2012 and were assumed to not be suppressed.</a:t>
            </a:r>
          </a:p>
          <a:p>
            <a:pPr marL="171450" indent="-171450">
              <a:buFont typeface="Arial" pitchFamily="34" charset="0"/>
              <a:buChar char="•"/>
            </a:pPr>
            <a:r>
              <a:rPr lang="en-US" baseline="0" dirty="0" smtClean="0"/>
              <a:t>Twelve percent had a viral load &gt;200 on last measurement in 2012</a:t>
            </a:r>
          </a:p>
          <a:p>
            <a:pPr marL="171450" indent="-171450">
              <a:buFont typeface="Arial" pitchFamily="34" charset="0"/>
              <a:buChar char="•"/>
            </a:pPr>
            <a:r>
              <a:rPr lang="en-US" baseline="0" dirty="0" smtClean="0"/>
              <a:t>Low proportions of viral suppression in Georgia reflect high numbers of persons living with HIV who have not had a viral load measured in 2010 and are presumed not engaged in HIV care.</a:t>
            </a:r>
          </a:p>
          <a:p>
            <a:pPr marL="0" indent="0">
              <a:buFont typeface="Arial" pitchFamily="34" charset="0"/>
              <a:buNone/>
            </a:pPr>
            <a:endParaRPr lang="en-US" dirty="0" smtClean="0"/>
          </a:p>
        </p:txBody>
      </p:sp>
      <p:sp>
        <p:nvSpPr>
          <p:cNvPr id="4" name="Slide Number Placeholder 3"/>
          <p:cNvSpPr>
            <a:spLocks noGrp="1"/>
          </p:cNvSpPr>
          <p:nvPr>
            <p:ph type="sldNum" sz="quarter" idx="10"/>
          </p:nvPr>
        </p:nvSpPr>
        <p:spPr/>
        <p:txBody>
          <a:bodyPr/>
          <a:lstStyle/>
          <a:p>
            <a:fld id="{4CD243C7-E6E7-4435-85A7-0B5EE12FEE5A}" type="slidenum">
              <a:rPr lang="en-US" smtClean="0"/>
              <a:pPr/>
              <a:t>4</a:t>
            </a:fld>
            <a:endParaRPr lang="en-US" dirty="0"/>
          </a:p>
        </p:txBody>
      </p:sp>
    </p:spTree>
    <p:extLst>
      <p:ext uri="{BB962C8B-B14F-4D97-AF65-F5344CB8AC3E}">
        <p14:creationId xmlns:p14="http://schemas.microsoft.com/office/powerpoint/2010/main" val="3846835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Little difference is seen by</a:t>
            </a:r>
            <a:r>
              <a:rPr lang="en-US" baseline="0" dirty="0" smtClean="0"/>
              <a:t> sex in the proportions of viral suppression by known and missing viral loads</a:t>
            </a:r>
          </a:p>
          <a:p>
            <a:pPr marL="171450" indent="-171450">
              <a:buFont typeface="Arial" pitchFamily="34" charset="0"/>
              <a:buChar char="•"/>
            </a:pPr>
            <a:r>
              <a:rPr lang="en-US" baseline="0" dirty="0" smtClean="0"/>
              <a:t>For the less than 1% (270/46,495) of persons for whom sex was not reported, only 30% are virally suppressed with 66% having no viral load measured in 2012</a:t>
            </a: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5</a:t>
            </a:fld>
            <a:endParaRPr lang="en-US" dirty="0"/>
          </a:p>
        </p:txBody>
      </p:sp>
    </p:spTree>
    <p:extLst>
      <p:ext uri="{BB962C8B-B14F-4D97-AF65-F5344CB8AC3E}">
        <p14:creationId xmlns:p14="http://schemas.microsoft.com/office/powerpoint/2010/main" val="2310440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The large proportion (48-53%) of unmeasured viral load is consistent across race/ethnicity</a:t>
            </a:r>
          </a:p>
          <a:p>
            <a:pPr marL="171450" indent="-171450">
              <a:buFont typeface="Arial" pitchFamily="34" charset="0"/>
              <a:buChar char="•"/>
            </a:pPr>
            <a:r>
              <a:rPr lang="en-US" baseline="0" dirty="0" smtClean="0"/>
              <a:t>Both Blacks and Hispanic/Latinos had a higher proportion of VL&gt;200 compared to Whites, with Blacks more than twice as likely to have a measured viral load &gt;200 than Whites</a:t>
            </a: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6</a:t>
            </a:fld>
            <a:endParaRPr lang="en-US" dirty="0"/>
          </a:p>
        </p:txBody>
      </p:sp>
    </p:spTree>
    <p:extLst>
      <p:ext uri="{BB962C8B-B14F-4D97-AF65-F5344CB8AC3E}">
        <p14:creationId xmlns:p14="http://schemas.microsoft.com/office/powerpoint/2010/main" val="3854352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Viral loads</a:t>
            </a:r>
            <a:r>
              <a:rPr lang="en-US" baseline="0" dirty="0" smtClean="0"/>
              <a:t> &lt;200</a:t>
            </a:r>
            <a:r>
              <a:rPr lang="en-US" dirty="0" smtClean="0"/>
              <a:t> ranged</a:t>
            </a:r>
            <a:r>
              <a:rPr lang="en-US" baseline="0" dirty="0" smtClean="0"/>
              <a:t> from 34% among IDU to 40% among MSM</a:t>
            </a:r>
          </a:p>
          <a:p>
            <a:pPr marL="171450" indent="-171450">
              <a:buFont typeface="Arial" pitchFamily="34" charset="0"/>
              <a:buChar char="•"/>
            </a:pPr>
            <a:r>
              <a:rPr lang="en-US" baseline="0" dirty="0" smtClean="0"/>
              <a:t>Viral loads &gt;200 were a small proportion among all transmission categories ranging from 11% among IDU, MSM/IDU and Other/Unknown to 14% among those in the heterosexual transmission category</a:t>
            </a:r>
          </a:p>
          <a:p>
            <a:pPr marL="171450" indent="-171450">
              <a:buFont typeface="Arial" pitchFamily="34" charset="0"/>
              <a:buChar char="•"/>
            </a:pPr>
            <a:r>
              <a:rPr lang="en-US" baseline="0" dirty="0" smtClean="0"/>
              <a:t>For all transmission categories, approximately half of persons (48-55%) are considered not virally suppressed because they did not have a measured viral load in 2012</a:t>
            </a: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7</a:t>
            </a:fld>
            <a:endParaRPr lang="en-US" dirty="0"/>
          </a:p>
        </p:txBody>
      </p:sp>
    </p:spTree>
    <p:extLst>
      <p:ext uri="{BB962C8B-B14F-4D97-AF65-F5344CB8AC3E}">
        <p14:creationId xmlns:p14="http://schemas.microsoft.com/office/powerpoint/2010/main" val="881924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Disparities in viral suppression are more pronounced when</a:t>
            </a:r>
            <a:r>
              <a:rPr lang="en-US" baseline="0" dirty="0" smtClean="0"/>
              <a:t> stratified by transmission category and sex.</a:t>
            </a:r>
          </a:p>
          <a:p>
            <a:pPr marL="171450" indent="-171450">
              <a:buFont typeface="Arial" pitchFamily="34" charset="0"/>
              <a:buChar char="•"/>
            </a:pPr>
            <a:r>
              <a:rPr lang="en-US" baseline="0" dirty="0" smtClean="0"/>
              <a:t>Sixty percent of male IDU had no measured VL in 2012.</a:t>
            </a:r>
          </a:p>
          <a:p>
            <a:pPr marL="171450" indent="-171450">
              <a:buFont typeface="Arial" pitchFamily="34" charset="0"/>
              <a:buChar char="•"/>
            </a:pPr>
            <a:r>
              <a:rPr lang="en-US" baseline="0" dirty="0" smtClean="0"/>
              <a:t>Among those who did have a viral load measured, VL &gt;200 accounted for a small proportion of non suppression, ranging from 9% (among IDU) to 12% (among MSM)</a:t>
            </a:r>
          </a:p>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8</a:t>
            </a:fld>
            <a:endParaRPr lang="en-US" dirty="0"/>
          </a:p>
        </p:txBody>
      </p:sp>
    </p:spTree>
    <p:extLst>
      <p:ext uri="{BB962C8B-B14F-4D97-AF65-F5344CB8AC3E}">
        <p14:creationId xmlns:p14="http://schemas.microsoft.com/office/powerpoint/2010/main" val="2136828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Among women, little difference is seen in proportions of VL &lt;200, VL &gt;200 and VL missing in</a:t>
            </a:r>
            <a:r>
              <a:rPr lang="en-US" baseline="0" dirty="0" smtClean="0"/>
              <a:t> the IDU and HET transmission categories</a:t>
            </a:r>
          </a:p>
          <a:p>
            <a:pPr marL="171450" indent="-171450">
              <a:buFont typeface="Arial" pitchFamily="34" charset="0"/>
              <a:buChar char="•"/>
            </a:pPr>
            <a:r>
              <a:rPr lang="en-US" baseline="0" dirty="0" smtClean="0"/>
              <a:t>Approximately half (47-56%) of women living with HIV in Georgia did not have a viral load measured in 2012.</a:t>
            </a:r>
          </a:p>
          <a:p>
            <a:pPr marL="171450" indent="-171450">
              <a:buFont typeface="Arial" pitchFamily="34" charset="0"/>
              <a:buChar char="•"/>
            </a:pPr>
            <a:r>
              <a:rPr lang="en-US" baseline="0" dirty="0" smtClean="0"/>
              <a:t>Among those who did have a viral load measured, almost ¾ were virally suppressed</a:t>
            </a: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9</a:t>
            </a:fld>
            <a:endParaRPr lang="en-US" dirty="0"/>
          </a:p>
        </p:txBody>
      </p:sp>
    </p:spTree>
    <p:extLst>
      <p:ext uri="{BB962C8B-B14F-4D97-AF65-F5344CB8AC3E}">
        <p14:creationId xmlns:p14="http://schemas.microsoft.com/office/powerpoint/2010/main" val="1121933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E1324572-11D9-453F-A41B-7C09992D24C9}" type="datetimeFigureOut">
              <a:rPr lang="en-US" smtClean="0"/>
              <a:pPr>
                <a:defRPr/>
              </a:pPr>
              <a:t>3/19/2014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3ED69AF-1843-4120-837B-363FCF10EB93}" type="slidenum">
              <a:rPr lang="en-US" smtClean="0"/>
              <a:pPr>
                <a:defRPr/>
              </a:pPr>
              <a:t>‹#›</a:t>
            </a:fld>
            <a:endParaRPr lang="en-US" dirty="0"/>
          </a:p>
        </p:txBody>
      </p:sp>
      <p:pic>
        <p:nvPicPr>
          <p:cNvPr id="8" name="Picture 2"/>
          <p:cNvPicPr>
            <a:picLocks noChangeAspect="1" noChangeArrowheads="1"/>
          </p:cNvPicPr>
          <p:nvPr userDrawn="1"/>
        </p:nvPicPr>
        <p:blipFill>
          <a:blip r:embed="rId2" cstate="print"/>
          <a:srcRect/>
          <a:stretch>
            <a:fillRect/>
          </a:stretch>
        </p:blipFill>
        <p:spPr bwMode="auto">
          <a:xfrm>
            <a:off x="0" y="-133350"/>
            <a:ext cx="9144000" cy="710565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C8251B7-2DA2-46D2-9F8B-14EDC82EE9DD}" type="datetimeFigureOut">
              <a:rPr lang="en-US" smtClean="0"/>
              <a:pPr>
                <a:defRPr/>
              </a:pPr>
              <a:t>3/19/2014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270DC63-F8D0-4EEB-B927-01BFB5494734}"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60E82-68A4-4D6D-95FE-E67C9D137E6A}" type="datetimeFigureOut">
              <a:rPr lang="en-US" smtClean="0"/>
              <a:pPr/>
              <a:t>3/19/2014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BE146-D63F-4B89-BC65-F8AAAF944918}" type="slidenum">
              <a:rPr lang="en-US" smtClean="0"/>
              <a:pPr/>
              <a:t>‹#›</a:t>
            </a:fld>
            <a:endParaRPr lang="en-US" dirty="0"/>
          </a:p>
        </p:txBody>
      </p:sp>
    </p:spTree>
    <p:extLst>
      <p:ext uri="{BB962C8B-B14F-4D97-AF65-F5344CB8AC3E}">
        <p14:creationId xmlns:p14="http://schemas.microsoft.com/office/powerpoint/2010/main" val="18308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4CA12F5-1842-446C-A6AF-3603314DDAFF}" type="datetimeFigureOut">
              <a:rPr lang="en-US" smtClean="0"/>
              <a:pPr>
                <a:defRPr/>
              </a:pPr>
              <a:t>3/19/2014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E982C2C-9DF9-4754-AE96-6ADF06652896}"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49DD280C-4C7A-4A78-97D9-73E815FE8199}" type="datetimeFigureOut">
              <a:rPr lang="en-US" smtClean="0"/>
              <a:pPr>
                <a:defRPr/>
              </a:pPr>
              <a:t>3/19/2014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5E7A0C4-7B6E-4AA0-B937-25DB1836DB52}"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A520BB3B-0441-4DA8-AF71-550B9019B22C}" type="datetimeFigureOut">
              <a:rPr lang="en-US" smtClean="0"/>
              <a:pPr>
                <a:defRPr/>
              </a:pPr>
              <a:t>3/19/2014</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4C82FB86-571C-4FB7-A2C9-92265AC0F510}"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BF56162-CCBD-495A-B1FD-D4AA44F3F3A6}" type="datetimeFigureOut">
              <a:rPr lang="en-US" smtClean="0"/>
              <a:pPr>
                <a:defRPr/>
              </a:pPr>
              <a:t>3/19/2014</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F57CBFF0-3E49-4BB0-8140-B8AEDF30F9E6}"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CAB5045-7FC0-41C3-978D-5F9400957537}" type="datetimeFigureOut">
              <a:rPr lang="en-US" smtClean="0"/>
              <a:pPr>
                <a:defRPr/>
              </a:pPr>
              <a:t>3/19/2014</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116D3F53-4215-46A5-948E-95F23085F21D}"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415753F-3E5B-4571-871E-5A1C54717063}" type="datetimeFigureOut">
              <a:rPr lang="en-US" smtClean="0"/>
              <a:pPr>
                <a:defRPr/>
              </a:pPr>
              <a:t>3/19/2014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2DCCDE6-747B-4FE3-834F-3BCCE07ED4E9}"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5681098-4C0E-41BF-8522-F71BCF98CB52}" type="datetimeFigureOut">
              <a:rPr lang="en-US" smtClean="0"/>
              <a:pPr>
                <a:defRPr/>
              </a:pPr>
              <a:t>3/19/2014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FBE0E10-6F68-4C21-9F71-063DE4553860}"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B6D1026-17F7-40D6-AF78-CA9618840B55}" type="datetimeFigureOut">
              <a:rPr lang="en-US" smtClean="0"/>
              <a:pPr>
                <a:defRPr/>
              </a:pPr>
              <a:t>3/19/2014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00545A8-5FE0-417D-9A11-E54C6869CFC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457200"/>
            <a:ext cx="8839200" cy="9906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tabLst/>
              <a:defRPr/>
            </a:pPr>
            <a:r>
              <a:rPr kumimoji="0" lang="en-US" sz="4400" b="1" i="0" u="none" strike="noStrike" kern="1200" cap="none" spc="0" normalizeH="0" baseline="0" noProof="0" dirty="0" smtClean="0">
                <a:ln>
                  <a:noFill/>
                </a:ln>
                <a:solidFill>
                  <a:schemeClr val="tx1">
                    <a:lumMod val="50000"/>
                    <a:lumOff val="50000"/>
                  </a:schemeClr>
                </a:solidFill>
                <a:effectLst/>
                <a:uLnTx/>
                <a:uFillTx/>
                <a:latin typeface="Segoe UI" pitchFamily="34" charset="0"/>
                <a:ea typeface="+mj-ea"/>
                <a:cs typeface="Segoe UI" pitchFamily="34" charset="0"/>
              </a:rPr>
              <a:t>Use of bullets when you have text</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0932AF1-9B09-493D-A42B-8BC1590F1A8C}" type="datetimeFigureOut">
              <a:rPr lang="en-US" smtClean="0"/>
              <a:pPr>
                <a:defRPr/>
              </a:pPr>
              <a:t>3/19/2014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E25EFF0-A14D-4684-8537-67F24F51B08C}" type="slidenum">
              <a:rPr lang="en-US" smtClean="0"/>
              <a:pPr>
                <a:defRPr/>
              </a:pPr>
              <a:t>‹#›</a:t>
            </a:fld>
            <a:endParaRPr lang="en-US" dirty="0"/>
          </a:p>
        </p:txBody>
      </p:sp>
      <p:pic>
        <p:nvPicPr>
          <p:cNvPr id="7" name="Picture 4" descr="DPH_PPT2.jpg"/>
          <p:cNvPicPr>
            <a:picLocks noChangeAspect="1"/>
          </p:cNvPicPr>
          <p:nvPr/>
        </p:nvPicPr>
        <p:blipFill>
          <a:blip r:embed="rId13" cstate="print"/>
          <a:srcRect/>
          <a:stretch>
            <a:fillRect/>
          </a:stretch>
        </p:blipFill>
        <p:spPr bwMode="auto">
          <a:xfrm>
            <a:off x="0" y="-103188"/>
            <a:ext cx="9144000" cy="706437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3"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5" r:id="rId11"/>
  </p:sldLayoutIdLst>
  <p:txStyles>
    <p:titleStyle>
      <a:lvl1pPr marL="0" marR="0" indent="0" algn="ctr" defTabSz="914400" rtl="0" eaLnBrk="1" fontAlgn="auto" latinLnBrk="0" hangingPunct="1">
        <a:lnSpc>
          <a:spcPct val="100000"/>
        </a:lnSpc>
        <a:spcBef>
          <a:spcPct val="0"/>
        </a:spcBef>
        <a:spcAft>
          <a:spcPts val="0"/>
        </a:spcAft>
        <a:buNone/>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8"/>
          <p:cNvSpPr>
            <a:spLocks noChangeArrowheads="1"/>
          </p:cNvSpPr>
          <p:nvPr/>
        </p:nvSpPr>
        <p:spPr bwMode="auto">
          <a:xfrm>
            <a:off x="1371600" y="2166026"/>
            <a:ext cx="6400800" cy="1905000"/>
          </a:xfrm>
          <a:prstGeom prst="rect">
            <a:avLst/>
          </a:prstGeom>
          <a:noFill/>
          <a:ln w="38100">
            <a:noFill/>
            <a:miter lim="800000"/>
            <a:headEnd/>
            <a:tailEnd/>
          </a:ln>
        </p:spPr>
        <p:txBody>
          <a:bodyPr anchor="ctr"/>
          <a:lstStyle/>
          <a:p>
            <a:pPr algn="ctr">
              <a:spcAft>
                <a:spcPct val="25000"/>
              </a:spcAft>
              <a:defRPr/>
            </a:pPr>
            <a:r>
              <a:rPr lang="en-US" sz="2800" b="1" dirty="0" smtClean="0">
                <a:latin typeface="Calibri" pitchFamily="34" charset="0"/>
                <a:cs typeface="Segoe UI" pitchFamily="34" charset="0"/>
              </a:rPr>
              <a:t>Viral load distribution 2012 among </a:t>
            </a:r>
            <a:r>
              <a:rPr lang="en-US" sz="2800" b="1" dirty="0" smtClean="0">
                <a:latin typeface="Calibri" pitchFamily="34" charset="0"/>
              </a:rPr>
              <a:t>persons </a:t>
            </a:r>
            <a:r>
              <a:rPr lang="en-US" sz="2800" b="1" dirty="0">
                <a:latin typeface="Calibri" pitchFamily="34" charset="0"/>
              </a:rPr>
              <a:t>l</a:t>
            </a:r>
            <a:r>
              <a:rPr lang="en-US" sz="2800" b="1" dirty="0" smtClean="0">
                <a:latin typeface="Calibri" pitchFamily="34" charset="0"/>
              </a:rPr>
              <a:t>iving </a:t>
            </a:r>
            <a:r>
              <a:rPr lang="en-US" sz="2800" b="1" dirty="0">
                <a:latin typeface="Calibri" pitchFamily="34" charset="0"/>
              </a:rPr>
              <a:t>w</a:t>
            </a:r>
            <a:r>
              <a:rPr lang="en-US" sz="2800" b="1" dirty="0" smtClean="0">
                <a:latin typeface="Calibri" pitchFamily="34" charset="0"/>
              </a:rPr>
              <a:t>ith HIV</a:t>
            </a:r>
            <a:r>
              <a:rPr lang="en-US" sz="2800" b="1" dirty="0">
                <a:latin typeface="Calibri" pitchFamily="34" charset="0"/>
              </a:rPr>
              <a:t> </a:t>
            </a:r>
            <a:r>
              <a:rPr lang="en-US" sz="2800" b="1" dirty="0" smtClean="0">
                <a:latin typeface="Calibri" pitchFamily="34" charset="0"/>
              </a:rPr>
              <a:t>and persons newly diagnosed Georgia, 2011 </a:t>
            </a:r>
          </a:p>
        </p:txBody>
      </p:sp>
      <p:sp>
        <p:nvSpPr>
          <p:cNvPr id="5" name="Rectangle 90"/>
          <p:cNvSpPr>
            <a:spLocks noChangeArrowheads="1"/>
          </p:cNvSpPr>
          <p:nvPr/>
        </p:nvSpPr>
        <p:spPr bwMode="auto">
          <a:xfrm>
            <a:off x="2514600" y="3657600"/>
            <a:ext cx="6096000" cy="1219200"/>
          </a:xfrm>
          <a:prstGeom prst="rect">
            <a:avLst/>
          </a:prstGeom>
          <a:noFill/>
          <a:ln w="9525">
            <a:noFill/>
            <a:miter lim="800000"/>
            <a:headEnd/>
            <a:tailEnd/>
          </a:ln>
        </p:spPr>
        <p:txBody>
          <a:bodyPr/>
          <a:lstStyle/>
          <a:p>
            <a:pPr>
              <a:lnSpc>
                <a:spcPct val="80000"/>
              </a:lnSpc>
              <a:spcBef>
                <a:spcPct val="20000"/>
              </a:spcBef>
              <a:defRPr/>
            </a:pPr>
            <a:endParaRPr lang="en-US" dirty="0">
              <a:solidFill>
                <a:srgbClr val="006699"/>
              </a:solidFill>
              <a:latin typeface="Arial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04800"/>
            <a:ext cx="8229600" cy="1143000"/>
          </a:xfrm>
        </p:spPr>
        <p:txBody>
          <a:bodyPr>
            <a:normAutofit/>
          </a:bodyPr>
          <a:lstStyle/>
          <a:p>
            <a:r>
              <a:rPr lang="en-US" sz="2400" b="1" dirty="0" smtClean="0"/>
              <a:t>Viral load (VL) among adults and adolescents living with HIV, by current age (years) Georgia, 2012</a:t>
            </a:r>
            <a:endParaRPr lang="en-US" sz="24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00226210"/>
              </p:ext>
            </p:extLst>
          </p:nvPr>
        </p:nvGraphicFramePr>
        <p:xfrm>
          <a:off x="0" y="1371600"/>
          <a:ext cx="8686800" cy="467498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914400" y="5569527"/>
            <a:ext cx="8001000" cy="1169551"/>
          </a:xfrm>
          <a:prstGeom prst="rect">
            <a:avLst/>
          </a:prstGeom>
        </p:spPr>
        <p:txBody>
          <a:bodyPr wrap="square">
            <a:spAutoFit/>
          </a:bodyPr>
          <a:lstStyle/>
          <a:p>
            <a:r>
              <a:rPr lang="en-US" sz="1400" dirty="0"/>
              <a:t>Adults and adolescents &gt;= age 13, diagnosed by 09/30/2011, living 12/31/2012,  Georgia = </a:t>
            </a:r>
            <a:r>
              <a:rPr lang="en-US" sz="1400" dirty="0" smtClean="0"/>
              <a:t>46,495</a:t>
            </a:r>
          </a:p>
          <a:p>
            <a:r>
              <a:rPr lang="en-US" sz="1400" dirty="0"/>
              <a:t>VL&lt;200 copies/ml  = viral suppression</a:t>
            </a:r>
          </a:p>
          <a:p>
            <a:r>
              <a:rPr lang="en-US" sz="1400" dirty="0"/>
              <a:t>VL &gt;200 copies/ml = no viral suppression</a:t>
            </a:r>
          </a:p>
          <a:p>
            <a:r>
              <a:rPr lang="en-US" sz="1400" dirty="0"/>
              <a:t>VL Missing = no apparent viral load measured in 2012</a:t>
            </a:r>
          </a:p>
          <a:p>
            <a:endParaRPr lang="en-US" sz="1400" dirty="0" smtClean="0"/>
          </a:p>
        </p:txBody>
      </p:sp>
    </p:spTree>
    <p:extLst>
      <p:ext uri="{BB962C8B-B14F-4D97-AF65-F5344CB8AC3E}">
        <p14:creationId xmlns:p14="http://schemas.microsoft.com/office/powerpoint/2010/main" val="363297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304800"/>
            <a:ext cx="7620000" cy="1143000"/>
          </a:xfrm>
        </p:spPr>
        <p:txBody>
          <a:bodyPr>
            <a:normAutofit/>
          </a:bodyPr>
          <a:lstStyle/>
          <a:p>
            <a:r>
              <a:rPr lang="en-US" sz="2400" b="1" dirty="0" smtClean="0"/>
              <a:t>Viral load (VL) among Black MSM* living with HIV,  Georgia, 2012, by current age (years</a:t>
            </a:r>
            <a:r>
              <a:rPr lang="en-US" sz="2400" dirty="0" smtClean="0"/>
              <a:t>)</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48756026"/>
              </p:ext>
            </p:extLst>
          </p:nvPr>
        </p:nvGraphicFramePr>
        <p:xfrm>
          <a:off x="457200" y="1600200"/>
          <a:ext cx="84582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533400" y="5473005"/>
            <a:ext cx="8610600" cy="1384995"/>
          </a:xfrm>
          <a:prstGeom prst="rect">
            <a:avLst/>
          </a:prstGeom>
          <a:solidFill>
            <a:schemeClr val="bg1"/>
          </a:solidFill>
        </p:spPr>
        <p:txBody>
          <a:bodyPr wrap="square">
            <a:spAutoFit/>
          </a:bodyPr>
          <a:lstStyle/>
          <a:p>
            <a:r>
              <a:rPr lang="en-US" sz="1400" dirty="0"/>
              <a:t>Adult and adolescent males &gt;= age 13, diagnosed by  09/30/2011, living 12/31/2012, Georgia =  15,657</a:t>
            </a:r>
          </a:p>
          <a:p>
            <a:r>
              <a:rPr lang="en-US" sz="1400" dirty="0" smtClean="0"/>
              <a:t>VL&lt;200 </a:t>
            </a:r>
            <a:r>
              <a:rPr lang="en-US" sz="1400" dirty="0"/>
              <a:t>copies/ml  </a:t>
            </a:r>
            <a:r>
              <a:rPr lang="en-US" sz="1400" dirty="0" smtClean="0"/>
              <a:t>= virally suppressed</a:t>
            </a:r>
            <a:endParaRPr lang="en-US" sz="1400" dirty="0"/>
          </a:p>
          <a:p>
            <a:r>
              <a:rPr lang="en-US" sz="1400" dirty="0" smtClean="0"/>
              <a:t>VL &gt;200 copies/ml = not virally suppressed</a:t>
            </a:r>
            <a:endParaRPr lang="en-US" sz="1400" dirty="0"/>
          </a:p>
          <a:p>
            <a:r>
              <a:rPr lang="en-US" sz="1400" dirty="0"/>
              <a:t>VL Missing = no apparent viral load measured in 2012</a:t>
            </a:r>
          </a:p>
          <a:p>
            <a:r>
              <a:rPr lang="en-US" sz="1400" dirty="0" smtClean="0"/>
              <a:t>Multiple </a:t>
            </a:r>
            <a:r>
              <a:rPr lang="en-US" sz="1400" dirty="0"/>
              <a:t>imputation is used to estimate number of persons in each transmission category. </a:t>
            </a:r>
            <a:endParaRPr lang="en-US" sz="1400" b="1" dirty="0"/>
          </a:p>
          <a:p>
            <a:r>
              <a:rPr lang="en-US" sz="1400" dirty="0"/>
              <a:t>*MSM = Male to male sexual </a:t>
            </a:r>
            <a:r>
              <a:rPr lang="en-US" sz="1400" dirty="0" smtClean="0"/>
              <a:t>contact</a:t>
            </a:r>
            <a:endParaRPr lang="en-US" sz="1400" dirty="0"/>
          </a:p>
        </p:txBody>
      </p:sp>
    </p:spTree>
    <p:extLst>
      <p:ext uri="{BB962C8B-B14F-4D97-AF65-F5344CB8AC3E}">
        <p14:creationId xmlns:p14="http://schemas.microsoft.com/office/powerpoint/2010/main" val="2549253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04800"/>
            <a:ext cx="8229600" cy="1143000"/>
          </a:xfrm>
        </p:spPr>
        <p:txBody>
          <a:bodyPr>
            <a:normAutofit/>
          </a:bodyPr>
          <a:lstStyle/>
          <a:p>
            <a:r>
              <a:rPr lang="en-US" sz="2400" b="1" dirty="0" smtClean="0"/>
              <a:t>Viral load (VL) among White MSM* living with HIV,  Georgia, 2012, by current age (years</a:t>
            </a:r>
            <a:r>
              <a:rPr lang="en-US" sz="2400" dirty="0" smtClean="0"/>
              <a:t>)</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91786787"/>
              </p:ext>
            </p:extLst>
          </p:nvPr>
        </p:nvGraphicFramePr>
        <p:xfrm>
          <a:off x="457200" y="1600200"/>
          <a:ext cx="84582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533400" y="5473005"/>
            <a:ext cx="8610600" cy="1384995"/>
          </a:xfrm>
          <a:prstGeom prst="rect">
            <a:avLst/>
          </a:prstGeom>
          <a:solidFill>
            <a:schemeClr val="bg1"/>
          </a:solidFill>
        </p:spPr>
        <p:txBody>
          <a:bodyPr wrap="square">
            <a:spAutoFit/>
          </a:bodyPr>
          <a:lstStyle/>
          <a:p>
            <a:r>
              <a:rPr lang="en-US" sz="1400" dirty="0"/>
              <a:t>Adult and adolescent males &gt;= age 13, diagnosed by  09/30/2011, living 12/31/2012, Georgia </a:t>
            </a:r>
            <a:r>
              <a:rPr lang="en-US" sz="1400" dirty="0" smtClean="0"/>
              <a:t>=6,928</a:t>
            </a:r>
            <a:endParaRPr lang="en-US" sz="1400" dirty="0"/>
          </a:p>
          <a:p>
            <a:r>
              <a:rPr lang="en-US" sz="1400" dirty="0"/>
              <a:t>VL&lt;200 copies/ml  = viral suppression</a:t>
            </a:r>
          </a:p>
          <a:p>
            <a:r>
              <a:rPr lang="en-US" sz="1400" dirty="0"/>
              <a:t>VL &gt;200 copies/ml = no viral suppression</a:t>
            </a:r>
          </a:p>
          <a:p>
            <a:r>
              <a:rPr lang="en-US" sz="1400" dirty="0"/>
              <a:t>VL Missing = no apparent viral load measured in 2012</a:t>
            </a:r>
          </a:p>
          <a:p>
            <a:r>
              <a:rPr lang="en-US" sz="1400" dirty="0" smtClean="0"/>
              <a:t>Multiple </a:t>
            </a:r>
            <a:r>
              <a:rPr lang="en-US" sz="1400" dirty="0"/>
              <a:t>imputation is used to estimate number of persons in each transmission category. </a:t>
            </a:r>
            <a:endParaRPr lang="en-US" sz="1400" b="1" dirty="0"/>
          </a:p>
          <a:p>
            <a:r>
              <a:rPr lang="en-US" sz="1400" dirty="0"/>
              <a:t>*MSM = Male to male sexual </a:t>
            </a:r>
            <a:r>
              <a:rPr lang="en-US" sz="1400" dirty="0" smtClean="0"/>
              <a:t>contact</a:t>
            </a:r>
            <a:endParaRPr lang="en-US" sz="1400" dirty="0"/>
          </a:p>
        </p:txBody>
      </p:sp>
    </p:spTree>
    <p:extLst>
      <p:ext uri="{BB962C8B-B14F-4D97-AF65-F5344CB8AC3E}">
        <p14:creationId xmlns:p14="http://schemas.microsoft.com/office/powerpoint/2010/main" val="1249639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304800"/>
            <a:ext cx="7848600" cy="1143000"/>
          </a:xfrm>
        </p:spPr>
        <p:txBody>
          <a:bodyPr>
            <a:normAutofit/>
          </a:bodyPr>
          <a:lstStyle/>
          <a:p>
            <a:r>
              <a:rPr lang="en-US" sz="2400" b="1" dirty="0" smtClean="0"/>
              <a:t>Viral load (VL) among Hispanic/Latino MSM* living with HIV,  Georgia, 2012, by current age (years</a:t>
            </a:r>
            <a:r>
              <a:rPr lang="en-US" sz="2400" dirty="0" smtClean="0"/>
              <a:t>)</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85006376"/>
              </p:ext>
            </p:extLst>
          </p:nvPr>
        </p:nvGraphicFramePr>
        <p:xfrm>
          <a:off x="457200" y="1600200"/>
          <a:ext cx="84582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533400" y="5473005"/>
            <a:ext cx="8610600" cy="1384995"/>
          </a:xfrm>
          <a:prstGeom prst="rect">
            <a:avLst/>
          </a:prstGeom>
          <a:solidFill>
            <a:schemeClr val="bg1"/>
          </a:solidFill>
        </p:spPr>
        <p:txBody>
          <a:bodyPr wrap="square">
            <a:spAutoFit/>
          </a:bodyPr>
          <a:lstStyle/>
          <a:p>
            <a:r>
              <a:rPr lang="en-US" sz="1400" dirty="0"/>
              <a:t>Adult and adolescent males &gt;= age 13, diagnosed by  09/30/2011, living 12/31/2012, Georgia </a:t>
            </a:r>
            <a:r>
              <a:rPr lang="en-US" sz="1400" dirty="0" smtClean="0"/>
              <a:t>=1,388</a:t>
            </a:r>
          </a:p>
          <a:p>
            <a:r>
              <a:rPr lang="en-US" sz="1400" dirty="0"/>
              <a:t>VL&lt;200 copies/ml  = viral suppression</a:t>
            </a:r>
          </a:p>
          <a:p>
            <a:r>
              <a:rPr lang="en-US" sz="1400" dirty="0"/>
              <a:t>VL &gt;200 copies/ml = no viral suppression</a:t>
            </a:r>
          </a:p>
          <a:p>
            <a:r>
              <a:rPr lang="en-US" sz="1400" dirty="0"/>
              <a:t>VL Missing = no apparent viral load measured in 2012</a:t>
            </a:r>
          </a:p>
          <a:p>
            <a:r>
              <a:rPr lang="en-US" sz="1400" dirty="0" smtClean="0"/>
              <a:t>Multiple </a:t>
            </a:r>
            <a:r>
              <a:rPr lang="en-US" sz="1400" dirty="0"/>
              <a:t>imputation is used to estimate number of persons in each transmission category. </a:t>
            </a:r>
            <a:endParaRPr lang="en-US" sz="1400" b="1" dirty="0"/>
          </a:p>
          <a:p>
            <a:r>
              <a:rPr lang="en-US" sz="1400" dirty="0"/>
              <a:t>*MSM = Male to male sexual </a:t>
            </a:r>
            <a:r>
              <a:rPr lang="en-US" sz="1400" dirty="0" smtClean="0"/>
              <a:t>contact</a:t>
            </a:r>
            <a:endParaRPr lang="en-US" sz="1400" dirty="0"/>
          </a:p>
        </p:txBody>
      </p:sp>
    </p:spTree>
    <p:extLst>
      <p:ext uri="{BB962C8B-B14F-4D97-AF65-F5344CB8AC3E}">
        <p14:creationId xmlns:p14="http://schemas.microsoft.com/office/powerpoint/2010/main" val="1221741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362200"/>
            <a:ext cx="6096001" cy="990600"/>
          </a:xfrm>
        </p:spPr>
        <p:txBody>
          <a:bodyPr>
            <a:normAutofit fontScale="90000"/>
          </a:bodyPr>
          <a:lstStyle/>
          <a:p>
            <a:r>
              <a:rPr lang="en-US" sz="2800" b="1" dirty="0" smtClean="0"/>
              <a:t>Viral load (VL) on last VL measured in 2012 </a:t>
            </a:r>
            <a:r>
              <a:rPr lang="en-US" sz="2800" b="1" dirty="0"/>
              <a:t>among adults and adolescents, diagnosed 2011, Georgia</a:t>
            </a:r>
            <a:r>
              <a:rPr lang="en-US" sz="2800" b="1" dirty="0" smtClean="0"/>
              <a:t> </a:t>
            </a:r>
            <a:endParaRPr lang="en-US" sz="2800" b="1" dirty="0"/>
          </a:p>
        </p:txBody>
      </p:sp>
    </p:spTree>
    <p:extLst>
      <p:ext uri="{BB962C8B-B14F-4D97-AF65-F5344CB8AC3E}">
        <p14:creationId xmlns:p14="http://schemas.microsoft.com/office/powerpoint/2010/main" val="2090763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28600"/>
            <a:ext cx="7086600" cy="1143000"/>
          </a:xfrm>
        </p:spPr>
        <p:txBody>
          <a:bodyPr>
            <a:noAutofit/>
          </a:bodyPr>
          <a:lstStyle/>
          <a:p>
            <a:r>
              <a:rPr lang="en-US" sz="2400" b="1" dirty="0"/>
              <a:t>Viral load (VL)* among adults and adolescents, diagnosed 2011, Georgia,</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55276883"/>
              </p:ext>
            </p:extLst>
          </p:nvPr>
        </p:nvGraphicFramePr>
        <p:xfrm>
          <a:off x="762000" y="1447800"/>
          <a:ext cx="70104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270693" y="5410200"/>
            <a:ext cx="7848600" cy="1169551"/>
          </a:xfrm>
          <a:prstGeom prst="rect">
            <a:avLst/>
          </a:prstGeom>
          <a:noFill/>
        </p:spPr>
        <p:txBody>
          <a:bodyPr wrap="square" rtlCol="0">
            <a:spAutoFit/>
          </a:bodyPr>
          <a:lstStyle/>
          <a:p>
            <a:r>
              <a:rPr lang="en-US" sz="1400" dirty="0" smtClean="0"/>
              <a:t>Persons </a:t>
            </a:r>
            <a:r>
              <a:rPr lang="en-US" sz="1400" dirty="0"/>
              <a:t>&gt;= age 13, diagnosed  </a:t>
            </a:r>
            <a:r>
              <a:rPr lang="en-US" sz="1400" dirty="0" smtClean="0"/>
              <a:t>2011</a:t>
            </a:r>
            <a:r>
              <a:rPr lang="en-US" sz="1400" dirty="0"/>
              <a:t>, </a:t>
            </a:r>
            <a:r>
              <a:rPr lang="en-US" sz="1400" dirty="0" smtClean="0"/>
              <a:t>alive 15 months after diagnosis,  </a:t>
            </a:r>
            <a:r>
              <a:rPr lang="en-US" sz="1400" dirty="0"/>
              <a:t>Georgia </a:t>
            </a:r>
          </a:p>
          <a:p>
            <a:r>
              <a:rPr lang="en-US" sz="1400" dirty="0"/>
              <a:t>*Most recent viral load measured in 2012</a:t>
            </a:r>
          </a:p>
          <a:p>
            <a:r>
              <a:rPr lang="en-US" sz="1400" dirty="0" smtClean="0"/>
              <a:t>VL&lt;200 </a:t>
            </a:r>
            <a:r>
              <a:rPr lang="en-US" sz="1400" dirty="0"/>
              <a:t>copies/ml  = viral suppression</a:t>
            </a:r>
          </a:p>
          <a:p>
            <a:r>
              <a:rPr lang="en-US" sz="1400" dirty="0"/>
              <a:t>VL &gt;200 copies/ml = no viral suppression</a:t>
            </a:r>
          </a:p>
          <a:p>
            <a:r>
              <a:rPr lang="en-US" sz="1400" dirty="0"/>
              <a:t>VL Missing = no apparent viral load measured in </a:t>
            </a:r>
            <a:r>
              <a:rPr lang="en-US" sz="1400" dirty="0" smtClean="0"/>
              <a:t>2012</a:t>
            </a:r>
            <a:endParaRPr lang="en-US" sz="1400" dirty="0"/>
          </a:p>
        </p:txBody>
      </p:sp>
    </p:spTree>
    <p:extLst>
      <p:ext uri="{BB962C8B-B14F-4D97-AF65-F5344CB8AC3E}">
        <p14:creationId xmlns:p14="http://schemas.microsoft.com/office/powerpoint/2010/main" val="1024440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47800" y="228600"/>
            <a:ext cx="7023315" cy="1143000"/>
          </a:xfrm>
        </p:spPr>
        <p:txBody>
          <a:bodyPr>
            <a:noAutofit/>
          </a:bodyPr>
          <a:lstStyle/>
          <a:p>
            <a:r>
              <a:rPr lang="en-US" sz="2400" b="1" dirty="0" smtClean="0"/>
              <a:t>Viral load (VL)* among adults and adolescents, diagnosed 2011, </a:t>
            </a:r>
            <a:r>
              <a:rPr lang="en-US" sz="2400" b="1" dirty="0"/>
              <a:t>Georgia, by sex</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80353738"/>
              </p:ext>
            </p:extLst>
          </p:nvPr>
        </p:nvGraphicFramePr>
        <p:xfrm>
          <a:off x="457200" y="1447800"/>
          <a:ext cx="82296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277319" y="5257800"/>
            <a:ext cx="7848600" cy="1169551"/>
          </a:xfrm>
          <a:prstGeom prst="rect">
            <a:avLst/>
          </a:prstGeom>
          <a:noFill/>
        </p:spPr>
        <p:txBody>
          <a:bodyPr wrap="square" rtlCol="0">
            <a:spAutoFit/>
          </a:bodyPr>
          <a:lstStyle/>
          <a:p>
            <a:r>
              <a:rPr lang="en-US" sz="1400" dirty="0" smtClean="0"/>
              <a:t>Persons </a:t>
            </a:r>
            <a:r>
              <a:rPr lang="en-US" sz="1400" dirty="0"/>
              <a:t>&gt;= age 13, diagnosed  </a:t>
            </a:r>
            <a:r>
              <a:rPr lang="en-US" sz="1400" dirty="0" smtClean="0"/>
              <a:t>2011</a:t>
            </a:r>
            <a:r>
              <a:rPr lang="en-US" sz="1400" dirty="0"/>
              <a:t>, </a:t>
            </a:r>
            <a:r>
              <a:rPr lang="en-US" sz="1400" dirty="0" smtClean="0"/>
              <a:t>alive 15 months after diagnosis,  </a:t>
            </a:r>
            <a:r>
              <a:rPr lang="en-US" sz="1400" dirty="0"/>
              <a:t>Georgia </a:t>
            </a:r>
          </a:p>
          <a:p>
            <a:r>
              <a:rPr lang="en-US" sz="1400" dirty="0"/>
              <a:t>*Most recent viral load measured in 2012</a:t>
            </a:r>
          </a:p>
          <a:p>
            <a:r>
              <a:rPr lang="en-US" sz="1400" dirty="0" smtClean="0"/>
              <a:t>VL&lt;200 </a:t>
            </a:r>
            <a:r>
              <a:rPr lang="en-US" sz="1400" dirty="0"/>
              <a:t>copies/ml  = viral suppression</a:t>
            </a:r>
          </a:p>
          <a:p>
            <a:r>
              <a:rPr lang="en-US" sz="1400" dirty="0"/>
              <a:t>VL &gt;200 copies/ml = no viral suppression</a:t>
            </a:r>
          </a:p>
          <a:p>
            <a:r>
              <a:rPr lang="en-US" sz="1400" dirty="0"/>
              <a:t>VL Missing = no apparent viral load measured in </a:t>
            </a:r>
            <a:r>
              <a:rPr lang="en-US" sz="1400" dirty="0" smtClean="0"/>
              <a:t>2012</a:t>
            </a:r>
            <a:endParaRPr lang="en-US" sz="1400" dirty="0"/>
          </a:p>
        </p:txBody>
      </p:sp>
    </p:spTree>
    <p:extLst>
      <p:ext uri="{BB962C8B-B14F-4D97-AF65-F5344CB8AC3E}">
        <p14:creationId xmlns:p14="http://schemas.microsoft.com/office/powerpoint/2010/main" val="112410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2925" y="304800"/>
            <a:ext cx="7162800" cy="1143000"/>
          </a:xfrm>
        </p:spPr>
        <p:txBody>
          <a:bodyPr>
            <a:normAutofit/>
          </a:bodyPr>
          <a:lstStyle/>
          <a:p>
            <a:r>
              <a:rPr lang="en-US" sz="2400" b="1" dirty="0" smtClean="0"/>
              <a:t>Viral load (VL)* among adults and adolescents, diagnosed 2011, Georgia, by race/ethnicity</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73292462"/>
              </p:ext>
            </p:extLst>
          </p:nvPr>
        </p:nvGraphicFramePr>
        <p:xfrm>
          <a:off x="228600" y="1372893"/>
          <a:ext cx="8458200" cy="4113507"/>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778109" y="5257562"/>
            <a:ext cx="8345838" cy="1600438"/>
          </a:xfrm>
          <a:prstGeom prst="rect">
            <a:avLst/>
          </a:prstGeom>
          <a:solidFill>
            <a:schemeClr val="bg1"/>
          </a:solidFill>
        </p:spPr>
        <p:txBody>
          <a:bodyPr wrap="square" rtlCol="0">
            <a:spAutoFit/>
          </a:bodyPr>
          <a:lstStyle/>
          <a:p>
            <a:r>
              <a:rPr lang="en-US" sz="1400" dirty="0"/>
              <a:t>Persons &gt;= age 13, diagnosed  2011, </a:t>
            </a:r>
            <a:r>
              <a:rPr lang="en-US" sz="1400" dirty="0" smtClean="0"/>
              <a:t>alive </a:t>
            </a:r>
            <a:r>
              <a:rPr lang="en-US" sz="1400" dirty="0"/>
              <a:t>15 months after diagnosis,  Georgia </a:t>
            </a:r>
          </a:p>
          <a:p>
            <a:r>
              <a:rPr lang="en-US" sz="1400" dirty="0"/>
              <a:t>*Most recent viral load measured in 2012</a:t>
            </a:r>
          </a:p>
          <a:p>
            <a:r>
              <a:rPr lang="en-US" sz="1400" dirty="0"/>
              <a:t>VL&lt;200 copies/ml  = viral suppression</a:t>
            </a:r>
          </a:p>
          <a:p>
            <a:r>
              <a:rPr lang="en-US" sz="1400" dirty="0"/>
              <a:t>VL &gt;200 copies/ml = no viral suppression</a:t>
            </a:r>
          </a:p>
          <a:p>
            <a:r>
              <a:rPr lang="en-US" sz="1400" dirty="0"/>
              <a:t>VL Missing = no apparent viral load measured in </a:t>
            </a:r>
            <a:r>
              <a:rPr lang="en-US" sz="1400" dirty="0" smtClean="0"/>
              <a:t>2012</a:t>
            </a:r>
          </a:p>
          <a:p>
            <a:r>
              <a:rPr lang="en-US" sz="1400" dirty="0" smtClean="0"/>
              <a:t>American </a:t>
            </a:r>
            <a:r>
              <a:rPr lang="en-US" sz="1400" dirty="0"/>
              <a:t>Indian/Alaska Native, Asian and Native Hawaiian/Pacific Islander groups together constitute &lt;2% of males living with HIV in Georgia and are grouped with those of mixed or unknown </a:t>
            </a:r>
            <a:r>
              <a:rPr lang="en-US" sz="1400" dirty="0" smtClean="0"/>
              <a:t>race/ethnicity</a:t>
            </a:r>
            <a:endParaRPr lang="en-US" sz="1400" dirty="0"/>
          </a:p>
        </p:txBody>
      </p:sp>
    </p:spTree>
    <p:extLst>
      <p:ext uri="{BB962C8B-B14F-4D97-AF65-F5344CB8AC3E}">
        <p14:creationId xmlns:p14="http://schemas.microsoft.com/office/powerpoint/2010/main" val="241479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228600"/>
            <a:ext cx="7772400" cy="1143000"/>
          </a:xfrm>
        </p:spPr>
        <p:txBody>
          <a:bodyPr>
            <a:normAutofit/>
          </a:bodyPr>
          <a:lstStyle/>
          <a:p>
            <a:r>
              <a:rPr lang="en-US" sz="2400" b="1" dirty="0" smtClean="0"/>
              <a:t>Viral load (VL)* among adult and adolescent males, diagnosed 2011, Georgia, by transmission category</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01442709"/>
              </p:ext>
            </p:extLst>
          </p:nvPr>
        </p:nvGraphicFramePr>
        <p:xfrm>
          <a:off x="0" y="1295400"/>
          <a:ext cx="9144000"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685800" y="4826675"/>
            <a:ext cx="8458200" cy="2031325"/>
          </a:xfrm>
          <a:prstGeom prst="rect">
            <a:avLst/>
          </a:prstGeom>
          <a:solidFill>
            <a:schemeClr val="bg1"/>
          </a:solidFill>
        </p:spPr>
        <p:txBody>
          <a:bodyPr wrap="square" rtlCol="0">
            <a:spAutoFit/>
          </a:bodyPr>
          <a:lstStyle/>
          <a:p>
            <a:r>
              <a:rPr lang="en-US" sz="1400" dirty="0" smtClean="0"/>
              <a:t>Males </a:t>
            </a:r>
            <a:r>
              <a:rPr lang="en-US" sz="1400" dirty="0"/>
              <a:t>&gt;= age 13, diagnosed  2011, </a:t>
            </a:r>
            <a:r>
              <a:rPr lang="en-US" sz="1400" dirty="0" smtClean="0"/>
              <a:t>alive </a:t>
            </a:r>
            <a:r>
              <a:rPr lang="en-US" sz="1400" dirty="0"/>
              <a:t>15 months after diagnosis,  Georgia </a:t>
            </a:r>
          </a:p>
          <a:p>
            <a:r>
              <a:rPr lang="en-US" sz="1400" dirty="0"/>
              <a:t>*Most recent viral load measured in 2012</a:t>
            </a:r>
          </a:p>
          <a:p>
            <a:r>
              <a:rPr lang="en-US" sz="1400" dirty="0"/>
              <a:t>VL&lt;200 copies/ml  = viral suppression</a:t>
            </a:r>
          </a:p>
          <a:p>
            <a:r>
              <a:rPr lang="en-US" sz="1400" dirty="0"/>
              <a:t>VL &gt;200 copies/ml = no viral suppression</a:t>
            </a:r>
          </a:p>
          <a:p>
            <a:r>
              <a:rPr lang="en-US" sz="1400" dirty="0"/>
              <a:t>VL Missing = no apparent viral load measured in </a:t>
            </a:r>
            <a:r>
              <a:rPr lang="en-US" sz="1400" dirty="0" smtClean="0"/>
              <a:t>2012*</a:t>
            </a:r>
          </a:p>
          <a:p>
            <a:r>
              <a:rPr lang="en-US" sz="1400" dirty="0" smtClean="0"/>
              <a:t>MSM </a:t>
            </a:r>
            <a:r>
              <a:rPr lang="en-US" sz="1400" dirty="0"/>
              <a:t>= Male to male sexual contact    IDU = Injection  drug use</a:t>
            </a:r>
          </a:p>
          <a:p>
            <a:r>
              <a:rPr lang="en-US" sz="1400" dirty="0"/>
              <a:t>MSM/IDU = Male to male sexual contact and injection drug use</a:t>
            </a:r>
          </a:p>
          <a:p>
            <a:r>
              <a:rPr lang="en-US" sz="1400" dirty="0"/>
              <a:t>HET = Heterosexual contact with a person known to have, or to be at high risk for, HIV infection</a:t>
            </a:r>
          </a:p>
          <a:p>
            <a:r>
              <a:rPr lang="en-US" sz="1400" dirty="0"/>
              <a:t>Other = hemophilia, blood transfusion, perinatal exposure, and risk factor not reported or not </a:t>
            </a:r>
            <a:r>
              <a:rPr lang="en-US" sz="1400" dirty="0" smtClean="0"/>
              <a:t>identified</a:t>
            </a:r>
            <a:endParaRPr lang="en-US" sz="1400" dirty="0"/>
          </a:p>
        </p:txBody>
      </p:sp>
    </p:spTree>
    <p:extLst>
      <p:ext uri="{BB962C8B-B14F-4D97-AF65-F5344CB8AC3E}">
        <p14:creationId xmlns:p14="http://schemas.microsoft.com/office/powerpoint/2010/main" val="3147473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274638"/>
            <a:ext cx="7924800" cy="1143000"/>
          </a:xfrm>
        </p:spPr>
        <p:txBody>
          <a:bodyPr>
            <a:noAutofit/>
          </a:bodyPr>
          <a:lstStyle/>
          <a:p>
            <a:r>
              <a:rPr lang="en-US" sz="2400" b="1" dirty="0" smtClean="0"/>
              <a:t>Viral load (VL)* among adult and adolescent females, diagnosed 2011, Georgia, by transmission category</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00852690"/>
              </p:ext>
            </p:extLst>
          </p:nvPr>
        </p:nvGraphicFramePr>
        <p:xfrm>
          <a:off x="457200" y="1295400"/>
          <a:ext cx="8229600" cy="3657599"/>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838200" y="5042118"/>
            <a:ext cx="8305800" cy="1815882"/>
          </a:xfrm>
          <a:prstGeom prst="rect">
            <a:avLst/>
          </a:prstGeom>
          <a:solidFill>
            <a:schemeClr val="bg1"/>
          </a:solidFill>
        </p:spPr>
        <p:txBody>
          <a:bodyPr wrap="square" rtlCol="0">
            <a:spAutoFit/>
          </a:bodyPr>
          <a:lstStyle/>
          <a:p>
            <a:r>
              <a:rPr lang="en-US" sz="1400" dirty="0" smtClean="0"/>
              <a:t>Females&gt;= </a:t>
            </a:r>
            <a:r>
              <a:rPr lang="en-US" sz="1400" dirty="0"/>
              <a:t>age 13, diagnosed  2011, </a:t>
            </a:r>
            <a:r>
              <a:rPr lang="en-US" sz="1400" dirty="0" smtClean="0"/>
              <a:t>alive </a:t>
            </a:r>
            <a:r>
              <a:rPr lang="en-US" sz="1400" dirty="0"/>
              <a:t>15 months after diagnosis,  Georgia </a:t>
            </a:r>
          </a:p>
          <a:p>
            <a:r>
              <a:rPr lang="en-US" sz="1400" dirty="0"/>
              <a:t>*Most recent viral load measured in 2012</a:t>
            </a:r>
          </a:p>
          <a:p>
            <a:r>
              <a:rPr lang="en-US" sz="1400" dirty="0"/>
              <a:t>VL&lt;200 copies/ml  = viral suppression</a:t>
            </a:r>
          </a:p>
          <a:p>
            <a:r>
              <a:rPr lang="en-US" sz="1400" dirty="0"/>
              <a:t>VL &gt;200 copies/ml = no viral suppression</a:t>
            </a:r>
          </a:p>
          <a:p>
            <a:r>
              <a:rPr lang="en-US" sz="1400" dirty="0"/>
              <a:t>VL Missing = no apparent viral load measured in </a:t>
            </a:r>
            <a:r>
              <a:rPr lang="en-US" sz="1400" dirty="0" smtClean="0"/>
              <a:t>2012</a:t>
            </a:r>
          </a:p>
          <a:p>
            <a:r>
              <a:rPr lang="en-US" sz="1400" dirty="0" smtClean="0"/>
              <a:t>IDU </a:t>
            </a:r>
            <a:r>
              <a:rPr lang="en-US" sz="1400" dirty="0"/>
              <a:t>= Injection  drug use</a:t>
            </a:r>
          </a:p>
          <a:p>
            <a:r>
              <a:rPr lang="en-US" sz="1400" dirty="0"/>
              <a:t>HET = Heterosexual contact with a person known to have, or to be at high risk for, HIV infection</a:t>
            </a:r>
          </a:p>
          <a:p>
            <a:r>
              <a:rPr lang="en-US" sz="1400" dirty="0"/>
              <a:t>Other = hemophilia, blood transfusion, perinatal exposure, and risk factor not reported or not </a:t>
            </a:r>
            <a:r>
              <a:rPr lang="en-US" sz="1400" dirty="0" smtClean="0"/>
              <a:t>identified</a:t>
            </a:r>
            <a:endParaRPr lang="en-US" sz="1400" dirty="0"/>
          </a:p>
        </p:txBody>
      </p:sp>
    </p:spTree>
    <p:extLst>
      <p:ext uri="{BB962C8B-B14F-4D97-AF65-F5344CB8AC3E}">
        <p14:creationId xmlns:p14="http://schemas.microsoft.com/office/powerpoint/2010/main" val="1669518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152400"/>
            <a:ext cx="7543800" cy="990600"/>
          </a:xfrm>
        </p:spPr>
        <p:txBody>
          <a:bodyPr>
            <a:normAutofit/>
          </a:bodyPr>
          <a:lstStyle/>
          <a:p>
            <a:r>
              <a:rPr lang="en-US" sz="2800" b="1" dirty="0" smtClean="0"/>
              <a:t>Adults </a:t>
            </a:r>
            <a:r>
              <a:rPr lang="en-US" sz="2800" b="1" dirty="0"/>
              <a:t>and adolescents living with </a:t>
            </a:r>
            <a:r>
              <a:rPr lang="en-US" sz="2800" b="1" dirty="0" smtClean="0"/>
              <a:t>HIV, Georgia</a:t>
            </a:r>
            <a:r>
              <a:rPr lang="en-US" sz="2800" b="1" dirty="0"/>
              <a:t>, </a:t>
            </a:r>
            <a:r>
              <a:rPr lang="en-US" sz="2800" b="1" dirty="0" smtClean="0"/>
              <a:t>2012	</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7595573"/>
              </p:ext>
            </p:extLst>
          </p:nvPr>
        </p:nvGraphicFramePr>
        <p:xfrm>
          <a:off x="497840" y="1112837"/>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62000" y="5516917"/>
            <a:ext cx="8382000" cy="1169551"/>
          </a:xfrm>
          <a:prstGeom prst="rect">
            <a:avLst/>
          </a:prstGeom>
          <a:solidFill>
            <a:schemeClr val="bg1"/>
          </a:solidFill>
        </p:spPr>
        <p:txBody>
          <a:bodyPr wrap="square" rtlCol="0">
            <a:spAutoFit/>
          </a:bodyPr>
          <a:lstStyle/>
          <a:p>
            <a:r>
              <a:rPr lang="en-US" sz="1400" dirty="0" smtClean="0"/>
              <a:t>Adults and adolescents &gt;= age 13, diagnosed by 09/30/2011, living 12/31/2012,  Georgia = 46,495</a:t>
            </a:r>
          </a:p>
          <a:p>
            <a:r>
              <a:rPr lang="en-US" sz="1400" dirty="0" smtClean="0"/>
              <a:t>Engaged in care  &gt;= 1 CD4 or VL  in 2012</a:t>
            </a:r>
          </a:p>
          <a:p>
            <a:r>
              <a:rPr lang="en-US" sz="1400" dirty="0" smtClean="0"/>
              <a:t>Retained in care &gt;= 2 CD4 or VL at least 3 months apart in 2012</a:t>
            </a:r>
          </a:p>
          <a:p>
            <a:r>
              <a:rPr lang="en-US" sz="1400" smtClean="0"/>
              <a:t>Viral </a:t>
            </a:r>
            <a:r>
              <a:rPr lang="en-US" sz="1400" dirty="0" smtClean="0"/>
              <a:t>suppression (VS) = VL&lt;200 copies/ml  </a:t>
            </a:r>
          </a:p>
          <a:p>
            <a:r>
              <a:rPr lang="en-US" sz="1400" dirty="0" smtClean="0"/>
              <a:t>Estimated undiagnosed based on CDC projections for proportion undiagnosed nationally</a:t>
            </a:r>
          </a:p>
        </p:txBody>
      </p:sp>
    </p:spTree>
    <p:extLst>
      <p:ext uri="{BB962C8B-B14F-4D97-AF65-F5344CB8AC3E}">
        <p14:creationId xmlns:p14="http://schemas.microsoft.com/office/powerpoint/2010/main" val="1046543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304800"/>
            <a:ext cx="7391400" cy="1143000"/>
          </a:xfrm>
        </p:spPr>
        <p:txBody>
          <a:bodyPr>
            <a:normAutofit fontScale="90000"/>
          </a:bodyPr>
          <a:lstStyle/>
          <a:p>
            <a:r>
              <a:rPr lang="en-US" sz="2400" b="1" dirty="0" smtClean="0"/>
              <a:t>Viral load (VL)* among adults and adolescents, diagnosed 2011, Georgia, by age at diagnosis (years</a:t>
            </a:r>
            <a:r>
              <a:rPr lang="en-US" sz="2400" dirty="0" smtClean="0"/>
              <a:t>)</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77855455"/>
              </p:ext>
            </p:extLst>
          </p:nvPr>
        </p:nvGraphicFramePr>
        <p:xfrm>
          <a:off x="228600" y="1600201"/>
          <a:ext cx="84582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321231" y="5410200"/>
            <a:ext cx="7772400" cy="1169551"/>
          </a:xfrm>
          <a:prstGeom prst="rect">
            <a:avLst/>
          </a:prstGeom>
          <a:noFill/>
        </p:spPr>
        <p:txBody>
          <a:bodyPr wrap="square" rtlCol="0">
            <a:spAutoFit/>
          </a:bodyPr>
          <a:lstStyle/>
          <a:p>
            <a:r>
              <a:rPr lang="en-US" sz="1400" dirty="0"/>
              <a:t>Persons &gt;= age 13, diagnosed  2011, living 15 months after diagnosis,  Georgia </a:t>
            </a:r>
          </a:p>
          <a:p>
            <a:r>
              <a:rPr lang="en-US" sz="1400" dirty="0"/>
              <a:t>*Most recent viral load measured in 2012</a:t>
            </a:r>
          </a:p>
          <a:p>
            <a:r>
              <a:rPr lang="en-US" sz="1400" dirty="0"/>
              <a:t>VL&lt;200 copies/ml  = viral suppression</a:t>
            </a:r>
          </a:p>
          <a:p>
            <a:r>
              <a:rPr lang="en-US" sz="1400" dirty="0"/>
              <a:t>VL &gt;200 copies/ml = no viral suppression</a:t>
            </a:r>
          </a:p>
          <a:p>
            <a:r>
              <a:rPr lang="en-US" sz="1400" dirty="0"/>
              <a:t>VL Missing = no apparent viral load measured in </a:t>
            </a:r>
            <a:r>
              <a:rPr lang="en-US" sz="1400" dirty="0" smtClean="0"/>
              <a:t>2012</a:t>
            </a:r>
            <a:endParaRPr lang="en-US" sz="1400" dirty="0"/>
          </a:p>
        </p:txBody>
      </p:sp>
    </p:spTree>
    <p:extLst>
      <p:ext uri="{BB962C8B-B14F-4D97-AF65-F5344CB8AC3E}">
        <p14:creationId xmlns:p14="http://schemas.microsoft.com/office/powerpoint/2010/main" val="2086597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Limitations</a:t>
            </a:r>
            <a:r>
              <a:rPr lang="en-US" sz="3600" b="1" dirty="0" smtClean="0"/>
              <a:t/>
            </a:r>
            <a:br>
              <a:rPr lang="en-US" sz="3600" b="1" dirty="0" smtClean="0"/>
            </a:br>
            <a:endParaRPr lang="en-US" sz="3600" b="1" dirty="0"/>
          </a:p>
        </p:txBody>
      </p:sp>
      <p:sp>
        <p:nvSpPr>
          <p:cNvPr id="3" name="Content Placeholder 2"/>
          <p:cNvSpPr>
            <a:spLocks noGrp="1"/>
          </p:cNvSpPr>
          <p:nvPr>
            <p:ph idx="1"/>
          </p:nvPr>
        </p:nvSpPr>
        <p:spPr>
          <a:xfrm>
            <a:off x="457200" y="1066800"/>
            <a:ext cx="8229600" cy="4876800"/>
          </a:xfrm>
        </p:spPr>
        <p:txBody>
          <a:bodyPr>
            <a:noAutofit/>
          </a:bodyPr>
          <a:lstStyle/>
          <a:p>
            <a:r>
              <a:rPr lang="en-US" sz="2400" dirty="0" smtClean="0"/>
              <a:t>Incomplete reporting </a:t>
            </a:r>
          </a:p>
          <a:p>
            <a:r>
              <a:rPr lang="en-US" sz="2400" dirty="0"/>
              <a:t>Missing data for race/ethnicity, sex, </a:t>
            </a:r>
            <a:r>
              <a:rPr lang="en-US" sz="2400" dirty="0" smtClean="0"/>
              <a:t>and current address </a:t>
            </a:r>
          </a:p>
          <a:p>
            <a:r>
              <a:rPr lang="en-US" sz="2400" dirty="0"/>
              <a:t>Lack of transmission category </a:t>
            </a:r>
            <a:r>
              <a:rPr lang="en-US" sz="2400" dirty="0" smtClean="0"/>
              <a:t>information</a:t>
            </a:r>
          </a:p>
          <a:p>
            <a:r>
              <a:rPr lang="en-US" sz="2400" dirty="0" smtClean="0"/>
              <a:t>Multiple imputation use to redistribute risk when missing</a:t>
            </a:r>
          </a:p>
          <a:p>
            <a:r>
              <a:rPr lang="en-US" sz="2400" dirty="0" smtClean="0"/>
              <a:t>Missing laboratory reports may lead to underestimation of viral suppression</a:t>
            </a:r>
          </a:p>
          <a:p>
            <a:r>
              <a:rPr lang="en-US" sz="2400" dirty="0" smtClean="0"/>
              <a:t>This analysis cannot identify causes of poor viral suppression</a:t>
            </a:r>
          </a:p>
        </p:txBody>
      </p:sp>
    </p:spTree>
    <p:extLst>
      <p:ext uri="{BB962C8B-B14F-4D97-AF65-F5344CB8AC3E}">
        <p14:creationId xmlns:p14="http://schemas.microsoft.com/office/powerpoint/2010/main" val="9321526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FOR MORE INFORMATION </a:t>
            </a:r>
            <a:r>
              <a:rPr lang="en-US" b="1" dirty="0" smtClean="0"/>
              <a:t>CONTACT:</a:t>
            </a:r>
          </a:p>
          <a:p>
            <a:pPr marL="0" indent="0">
              <a:buNone/>
            </a:pPr>
            <a:endParaRPr lang="en-US" dirty="0"/>
          </a:p>
          <a:p>
            <a:pPr marL="0" indent="0">
              <a:buNone/>
            </a:pPr>
            <a:r>
              <a:rPr lang="en-US" dirty="0"/>
              <a:t>Georgia Department of Public Health</a:t>
            </a:r>
          </a:p>
          <a:p>
            <a:pPr marL="0" indent="0">
              <a:buNone/>
            </a:pPr>
            <a:r>
              <a:rPr lang="en-US" dirty="0"/>
              <a:t>HIV/AIDS Epidemiology Program</a:t>
            </a:r>
          </a:p>
          <a:p>
            <a:pPr marL="0" indent="0">
              <a:buNone/>
            </a:pPr>
            <a:r>
              <a:rPr lang="en-US" u="sng" dirty="0"/>
              <a:t>http://health/state.ga.us/epi/hivaids</a:t>
            </a:r>
            <a:endParaRPr lang="en-US" dirty="0"/>
          </a:p>
          <a:p>
            <a:endParaRPr lang="en-US" dirty="0"/>
          </a:p>
        </p:txBody>
      </p:sp>
    </p:spTree>
    <p:extLst>
      <p:ext uri="{BB962C8B-B14F-4D97-AF65-F5344CB8AC3E}">
        <p14:creationId xmlns:p14="http://schemas.microsoft.com/office/powerpoint/2010/main" val="335138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Viral suppression</a:t>
            </a:r>
            <a:endParaRPr lang="en-US" sz="2800" b="1" dirty="0"/>
          </a:p>
        </p:txBody>
      </p:sp>
      <p:sp>
        <p:nvSpPr>
          <p:cNvPr id="3" name="Content Placeholder 2"/>
          <p:cNvSpPr>
            <a:spLocks noGrp="1"/>
          </p:cNvSpPr>
          <p:nvPr>
            <p:ph idx="1"/>
          </p:nvPr>
        </p:nvSpPr>
        <p:spPr/>
        <p:txBody>
          <a:bodyPr>
            <a:normAutofit/>
          </a:bodyPr>
          <a:lstStyle/>
          <a:p>
            <a:r>
              <a:rPr lang="en-US" sz="2400" dirty="0" smtClean="0"/>
              <a:t>Individuals with an undetectable viral load (VL) or VL&lt;200 copies/ml on the last measurement in 2012 are considered virally suppressed</a:t>
            </a:r>
          </a:p>
          <a:p>
            <a:r>
              <a:rPr lang="en-US" sz="2400" dirty="0"/>
              <a:t>Individuals with a VL &gt;200 or who have had no VL measured in 2012 are considered to be not virally </a:t>
            </a:r>
            <a:r>
              <a:rPr lang="en-US" sz="2400" dirty="0" smtClean="0"/>
              <a:t>suppressed</a:t>
            </a:r>
            <a:endParaRPr lang="en-US" sz="2400" dirty="0"/>
          </a:p>
          <a:p>
            <a:r>
              <a:rPr lang="en-US" sz="2400" dirty="0" smtClean="0"/>
              <a:t>What proportion of those not virally suppressed have a documented VL &gt;200 versus no VL measured in 2012?</a:t>
            </a:r>
            <a:endParaRPr lang="en-US" sz="2400" dirty="0"/>
          </a:p>
        </p:txBody>
      </p:sp>
    </p:spTree>
    <p:extLst>
      <p:ext uri="{BB962C8B-B14F-4D97-AF65-F5344CB8AC3E}">
        <p14:creationId xmlns:p14="http://schemas.microsoft.com/office/powerpoint/2010/main" val="2920554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28600"/>
            <a:ext cx="7086600" cy="1143000"/>
          </a:xfrm>
        </p:spPr>
        <p:txBody>
          <a:bodyPr>
            <a:noAutofit/>
          </a:bodyPr>
          <a:lstStyle/>
          <a:p>
            <a:r>
              <a:rPr lang="en-US" sz="2400" b="1" dirty="0" smtClean="0"/>
              <a:t>Viral load (VL) among adults and adolescents living with HIV</a:t>
            </a:r>
            <a:r>
              <a:rPr lang="en-US" sz="2400" b="1" dirty="0"/>
              <a:t>,</a:t>
            </a:r>
            <a:r>
              <a:rPr lang="en-US" sz="2400" b="1" dirty="0" smtClean="0"/>
              <a:t> Georgia, 2012</a:t>
            </a:r>
            <a:endParaRPr lang="en-US" sz="24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93035583"/>
              </p:ext>
            </p:extLst>
          </p:nvPr>
        </p:nvGraphicFramePr>
        <p:xfrm>
          <a:off x="762000" y="1447800"/>
          <a:ext cx="70104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115291" y="5638800"/>
            <a:ext cx="8001000" cy="1169551"/>
          </a:xfrm>
          <a:prstGeom prst="rect">
            <a:avLst/>
          </a:prstGeom>
        </p:spPr>
        <p:txBody>
          <a:bodyPr wrap="square">
            <a:spAutoFit/>
          </a:bodyPr>
          <a:lstStyle/>
          <a:p>
            <a:r>
              <a:rPr lang="en-US" sz="1400" dirty="0"/>
              <a:t>Adults and adolescents &gt;= age 13, diagnosed by 09/30/2011, living 12/31/2012,  Georgia </a:t>
            </a:r>
            <a:r>
              <a:rPr lang="en-US" sz="1400"/>
              <a:t>= </a:t>
            </a:r>
            <a:r>
              <a:rPr lang="en-US" sz="1400" smtClean="0"/>
              <a:t>46,495 VL&lt;200 </a:t>
            </a:r>
            <a:r>
              <a:rPr lang="en-US" sz="1400" dirty="0"/>
              <a:t>copies/ml  = viral suppression</a:t>
            </a:r>
          </a:p>
          <a:p>
            <a:r>
              <a:rPr lang="en-US" sz="1400" dirty="0"/>
              <a:t>VL &gt;200 copies/ml = no viral suppression</a:t>
            </a:r>
          </a:p>
          <a:p>
            <a:r>
              <a:rPr lang="en-US" sz="1400" dirty="0"/>
              <a:t>VL Missing = no apparent viral load measured in 2012</a:t>
            </a:r>
          </a:p>
          <a:p>
            <a:endParaRPr lang="en-US" sz="1400" dirty="0" smtClean="0"/>
          </a:p>
        </p:txBody>
      </p:sp>
    </p:spTree>
    <p:extLst>
      <p:ext uri="{BB962C8B-B14F-4D97-AF65-F5344CB8AC3E}">
        <p14:creationId xmlns:p14="http://schemas.microsoft.com/office/powerpoint/2010/main" val="950079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
            <a:ext cx="7467600" cy="1143000"/>
          </a:xfrm>
        </p:spPr>
        <p:txBody>
          <a:bodyPr>
            <a:noAutofit/>
          </a:bodyPr>
          <a:lstStyle/>
          <a:p>
            <a:r>
              <a:rPr lang="en-US" sz="2400" b="1" dirty="0" smtClean="0"/>
              <a:t>Viral load (VL) among adults and adolescents living with HIV, by sex, Georgia, 2012</a:t>
            </a:r>
            <a:endParaRPr lang="en-US" sz="24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53478988"/>
              </p:ext>
            </p:extLst>
          </p:nvPr>
        </p:nvGraphicFramePr>
        <p:xfrm>
          <a:off x="381000" y="1487506"/>
          <a:ext cx="8534400" cy="4628347"/>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1143000" y="5638800"/>
            <a:ext cx="8001000" cy="1169551"/>
          </a:xfrm>
          <a:prstGeom prst="rect">
            <a:avLst/>
          </a:prstGeom>
        </p:spPr>
        <p:txBody>
          <a:bodyPr wrap="square">
            <a:spAutoFit/>
          </a:bodyPr>
          <a:lstStyle/>
          <a:p>
            <a:r>
              <a:rPr lang="en-US" sz="1400" dirty="0"/>
              <a:t>Adults and adolescents &gt;= age 13, diagnosed by 09/30/2011, living 12/31/2012,  Georgia = </a:t>
            </a:r>
            <a:r>
              <a:rPr lang="en-US" sz="1400" dirty="0" smtClean="0"/>
              <a:t>46,495</a:t>
            </a:r>
          </a:p>
          <a:p>
            <a:r>
              <a:rPr lang="en-US" sz="1400" dirty="0"/>
              <a:t>VL&lt;200 copies/ml  = viral suppression</a:t>
            </a:r>
          </a:p>
          <a:p>
            <a:r>
              <a:rPr lang="en-US" sz="1400" dirty="0"/>
              <a:t>VL &gt;200 copies/ml = no viral suppression</a:t>
            </a:r>
          </a:p>
          <a:p>
            <a:r>
              <a:rPr lang="en-US" sz="1400" dirty="0"/>
              <a:t>VL Missing = no apparent viral load measured in 2012</a:t>
            </a:r>
          </a:p>
          <a:p>
            <a:endParaRPr lang="en-US" sz="1400" dirty="0"/>
          </a:p>
        </p:txBody>
      </p:sp>
    </p:spTree>
    <p:extLst>
      <p:ext uri="{BB962C8B-B14F-4D97-AF65-F5344CB8AC3E}">
        <p14:creationId xmlns:p14="http://schemas.microsoft.com/office/powerpoint/2010/main" val="1163753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b="1" dirty="0" smtClean="0"/>
              <a:t>Viral load (VL) among adults and adolescents living with HIV, by race/ethnicity, Georgia, 2012</a:t>
            </a:r>
            <a:endParaRPr lang="en-US" sz="24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5645228"/>
              </p:ext>
            </p:extLst>
          </p:nvPr>
        </p:nvGraphicFramePr>
        <p:xfrm>
          <a:off x="152400" y="1295400"/>
          <a:ext cx="85344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62000" y="5286591"/>
            <a:ext cx="8347364" cy="1384995"/>
          </a:xfrm>
          <a:prstGeom prst="rect">
            <a:avLst/>
          </a:prstGeom>
          <a:solidFill>
            <a:schemeClr val="bg1"/>
          </a:solidFill>
        </p:spPr>
        <p:txBody>
          <a:bodyPr wrap="square">
            <a:spAutoFit/>
          </a:bodyPr>
          <a:lstStyle/>
          <a:p>
            <a:r>
              <a:rPr lang="en-US" sz="1400" dirty="0"/>
              <a:t>Adults and adolescents &gt;= age 13, diagnosed by 09/30/2011, living 12/31/2012,  Georgia = </a:t>
            </a:r>
            <a:r>
              <a:rPr lang="en-US" sz="1400" dirty="0" smtClean="0"/>
              <a:t>46,495</a:t>
            </a:r>
          </a:p>
          <a:p>
            <a:r>
              <a:rPr lang="en-US" sz="1400" dirty="0"/>
              <a:t>VL&lt;200 copies/ml  = viral suppression</a:t>
            </a:r>
          </a:p>
          <a:p>
            <a:r>
              <a:rPr lang="en-US" sz="1400" dirty="0"/>
              <a:t>VL &gt;200 copies/ml = no viral suppression</a:t>
            </a:r>
          </a:p>
          <a:p>
            <a:r>
              <a:rPr lang="en-US" sz="1400" dirty="0"/>
              <a:t>VL Missing = no apparent viral load measured in 2012</a:t>
            </a:r>
          </a:p>
          <a:p>
            <a:r>
              <a:rPr lang="en-US" sz="1400" dirty="0" smtClean="0"/>
              <a:t>*American </a:t>
            </a:r>
            <a:r>
              <a:rPr lang="en-US" sz="1400" dirty="0"/>
              <a:t>Indian/Alaska Native, Asian and Native Hawaiian/Pacific Islander groups together constitute &lt;2% of males living with HIV in Georgia and are grouped with those of mixed or unknown </a:t>
            </a:r>
            <a:r>
              <a:rPr lang="en-US" sz="1400" dirty="0" smtClean="0"/>
              <a:t>race/ethnicity</a:t>
            </a:r>
            <a:endParaRPr lang="en-US" sz="1400" dirty="0"/>
          </a:p>
        </p:txBody>
      </p:sp>
    </p:spTree>
    <p:extLst>
      <p:ext uri="{BB962C8B-B14F-4D97-AF65-F5344CB8AC3E}">
        <p14:creationId xmlns:p14="http://schemas.microsoft.com/office/powerpoint/2010/main" val="2471012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
            <a:ext cx="8153400" cy="990600"/>
          </a:xfrm>
        </p:spPr>
        <p:txBody>
          <a:bodyPr>
            <a:normAutofit/>
          </a:bodyPr>
          <a:lstStyle/>
          <a:p>
            <a:r>
              <a:rPr lang="en-US" sz="2400" b="1" dirty="0" smtClean="0"/>
              <a:t>Viral load (VL) among adult and adolescents living with HIV, by transmission category*, Georgia, 2012</a:t>
            </a:r>
            <a:endParaRPr lang="en-US" sz="24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0703427"/>
              </p:ext>
            </p:extLst>
          </p:nvPr>
        </p:nvGraphicFramePr>
        <p:xfrm>
          <a:off x="0" y="1219200"/>
          <a:ext cx="8991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712850" y="5042118"/>
            <a:ext cx="8396514" cy="1815882"/>
          </a:xfrm>
          <a:prstGeom prst="rect">
            <a:avLst/>
          </a:prstGeom>
          <a:solidFill>
            <a:schemeClr val="bg1"/>
          </a:solidFill>
        </p:spPr>
        <p:txBody>
          <a:bodyPr wrap="square">
            <a:spAutoFit/>
          </a:bodyPr>
          <a:lstStyle/>
          <a:p>
            <a:r>
              <a:rPr lang="en-US" sz="1400" dirty="0"/>
              <a:t>Adults and adolescents &gt;= age 13, diagnosed by 09/30/2011, living 12/31/2012,  Georgia = </a:t>
            </a:r>
            <a:r>
              <a:rPr lang="en-US" sz="1400" dirty="0" smtClean="0"/>
              <a:t>46,495</a:t>
            </a:r>
          </a:p>
          <a:p>
            <a:r>
              <a:rPr lang="en-US" sz="1400" dirty="0"/>
              <a:t>VL&lt;200 copies/ml  = viral suppression</a:t>
            </a:r>
          </a:p>
          <a:p>
            <a:r>
              <a:rPr lang="en-US" sz="1400" dirty="0"/>
              <a:t>VL &gt;200 copies/ml = no viral suppression</a:t>
            </a:r>
          </a:p>
          <a:p>
            <a:r>
              <a:rPr lang="en-US" sz="1400" dirty="0"/>
              <a:t>VL Missing = no apparent viral load measured in 2012</a:t>
            </a:r>
          </a:p>
          <a:p>
            <a:r>
              <a:rPr lang="en-US" sz="1400" dirty="0" smtClean="0"/>
              <a:t>*MSM </a:t>
            </a:r>
            <a:r>
              <a:rPr lang="en-US" sz="1400" dirty="0"/>
              <a:t>= Male to male sexual contact    IDU = Injection  drug use</a:t>
            </a:r>
          </a:p>
          <a:p>
            <a:r>
              <a:rPr lang="en-US" sz="1400" dirty="0"/>
              <a:t>MSM/IDU = Male to male sexual contact and injection drug use</a:t>
            </a:r>
          </a:p>
          <a:p>
            <a:r>
              <a:rPr lang="en-US" sz="1400" dirty="0"/>
              <a:t>HET = Heterosexual contact with a person known to have, or to be at high risk for, HIV infection</a:t>
            </a:r>
          </a:p>
          <a:p>
            <a:r>
              <a:rPr lang="en-US" sz="1400" dirty="0"/>
              <a:t>Other = hemophilia, blood transfusion, perinatal exposure, and risk factor not reported or not </a:t>
            </a:r>
            <a:r>
              <a:rPr lang="en-US" sz="1400" dirty="0" smtClean="0"/>
              <a:t>identified</a:t>
            </a:r>
            <a:endParaRPr lang="en-US" sz="1400" dirty="0"/>
          </a:p>
        </p:txBody>
      </p:sp>
    </p:spTree>
    <p:extLst>
      <p:ext uri="{BB962C8B-B14F-4D97-AF65-F5344CB8AC3E}">
        <p14:creationId xmlns:p14="http://schemas.microsoft.com/office/powerpoint/2010/main" val="3556706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52400"/>
            <a:ext cx="8839200" cy="990600"/>
          </a:xfrm>
        </p:spPr>
        <p:txBody>
          <a:bodyPr>
            <a:normAutofit/>
          </a:bodyPr>
          <a:lstStyle/>
          <a:p>
            <a:r>
              <a:rPr lang="en-US" sz="2400" b="1" dirty="0" smtClean="0"/>
              <a:t>Viral load (VL) among adult and adolescent males living with HIV, by transmission category*, Georgia, 2012</a:t>
            </a:r>
            <a:endParaRPr lang="en-US" sz="24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50170143"/>
              </p:ext>
            </p:extLst>
          </p:nvPr>
        </p:nvGraphicFramePr>
        <p:xfrm>
          <a:off x="228600" y="1066800"/>
          <a:ext cx="8763000" cy="4572001"/>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747486" y="5083444"/>
            <a:ext cx="8396514" cy="1815882"/>
          </a:xfrm>
          <a:prstGeom prst="rect">
            <a:avLst/>
          </a:prstGeom>
          <a:solidFill>
            <a:schemeClr val="bg1"/>
          </a:solidFill>
        </p:spPr>
        <p:txBody>
          <a:bodyPr wrap="square">
            <a:spAutoFit/>
          </a:bodyPr>
          <a:lstStyle/>
          <a:p>
            <a:r>
              <a:rPr lang="en-US" sz="1400" dirty="0" smtClean="0"/>
              <a:t>Adult </a:t>
            </a:r>
            <a:r>
              <a:rPr lang="en-US" sz="1400" dirty="0"/>
              <a:t>and </a:t>
            </a:r>
            <a:r>
              <a:rPr lang="en-US" sz="1400" dirty="0" smtClean="0"/>
              <a:t>adolescent males </a:t>
            </a:r>
            <a:r>
              <a:rPr lang="en-US" sz="1400" dirty="0"/>
              <a:t>&gt;= age 13, diagnosed by 09/30/2011, living 12/31/2012,  Georgia = </a:t>
            </a:r>
            <a:r>
              <a:rPr lang="en-US" sz="1400" dirty="0" smtClean="0"/>
              <a:t>34,510</a:t>
            </a:r>
          </a:p>
          <a:p>
            <a:r>
              <a:rPr lang="en-US" sz="1400" dirty="0"/>
              <a:t>VL&lt;200 copies/ml  = viral suppression</a:t>
            </a:r>
          </a:p>
          <a:p>
            <a:r>
              <a:rPr lang="en-US" sz="1400" dirty="0"/>
              <a:t>VL &gt;200 copies/ml = no viral suppression</a:t>
            </a:r>
          </a:p>
          <a:p>
            <a:r>
              <a:rPr lang="en-US" sz="1400" dirty="0"/>
              <a:t>VL Missing = no apparent viral load measured in 2012</a:t>
            </a:r>
          </a:p>
          <a:p>
            <a:r>
              <a:rPr lang="en-US" sz="1400" dirty="0" smtClean="0"/>
              <a:t>*MSM </a:t>
            </a:r>
            <a:r>
              <a:rPr lang="en-US" sz="1400" dirty="0"/>
              <a:t>= Male to male sexual contact    IDU = Injection  drug use</a:t>
            </a:r>
          </a:p>
          <a:p>
            <a:r>
              <a:rPr lang="en-US" sz="1400" dirty="0"/>
              <a:t>MSM/IDU = Male to male sexual contact and injection drug use</a:t>
            </a:r>
          </a:p>
          <a:p>
            <a:r>
              <a:rPr lang="en-US" sz="1400" dirty="0"/>
              <a:t>HET = Heterosexual contact with a person known to have, or to be at high risk for, HIV infection</a:t>
            </a:r>
          </a:p>
          <a:p>
            <a:r>
              <a:rPr lang="en-US" sz="1400" dirty="0"/>
              <a:t>Other = hemophilia, blood transfusion, perinatal exposure, and risk factor not reported or not </a:t>
            </a:r>
            <a:r>
              <a:rPr lang="en-US" sz="1400" dirty="0" smtClean="0"/>
              <a:t>identified</a:t>
            </a:r>
            <a:endParaRPr lang="en-US" sz="1400" dirty="0"/>
          </a:p>
        </p:txBody>
      </p:sp>
    </p:spTree>
    <p:extLst>
      <p:ext uri="{BB962C8B-B14F-4D97-AF65-F5344CB8AC3E}">
        <p14:creationId xmlns:p14="http://schemas.microsoft.com/office/powerpoint/2010/main" val="549286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04800"/>
            <a:ext cx="8839200" cy="990600"/>
          </a:xfrm>
        </p:spPr>
        <p:txBody>
          <a:bodyPr>
            <a:normAutofit fontScale="90000"/>
          </a:bodyPr>
          <a:lstStyle/>
          <a:p>
            <a:r>
              <a:rPr lang="en-US" sz="2800" b="1" dirty="0" smtClean="0"/>
              <a:t>Viral load (VL) among adult and adolescent females living with HIV, by transmission category*, Georgia, 2012</a:t>
            </a:r>
            <a:endParaRPr lang="en-US" sz="28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52941549"/>
              </p:ext>
            </p:extLst>
          </p:nvPr>
        </p:nvGraphicFramePr>
        <p:xfrm>
          <a:off x="457200" y="1269883"/>
          <a:ext cx="8229600" cy="414031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7086600" y="6153381"/>
            <a:ext cx="1600200" cy="369332"/>
          </a:xfrm>
          <a:prstGeom prst="rect">
            <a:avLst/>
          </a:prstGeom>
          <a:noFill/>
        </p:spPr>
        <p:txBody>
          <a:bodyPr wrap="square" rtlCol="0">
            <a:spAutoFit/>
          </a:bodyPr>
          <a:lstStyle/>
          <a:p>
            <a:r>
              <a:rPr lang="en-US" dirty="0" smtClean="0"/>
              <a:t>N=</a:t>
            </a:r>
            <a:endParaRPr lang="en-US" dirty="0"/>
          </a:p>
        </p:txBody>
      </p:sp>
      <p:sp>
        <p:nvSpPr>
          <p:cNvPr id="8" name="Rectangle 7"/>
          <p:cNvSpPr/>
          <p:nvPr/>
        </p:nvSpPr>
        <p:spPr>
          <a:xfrm>
            <a:off x="747486" y="5257562"/>
            <a:ext cx="8396514" cy="1600438"/>
          </a:xfrm>
          <a:prstGeom prst="rect">
            <a:avLst/>
          </a:prstGeom>
          <a:solidFill>
            <a:schemeClr val="bg1"/>
          </a:solidFill>
        </p:spPr>
        <p:txBody>
          <a:bodyPr wrap="square">
            <a:spAutoFit/>
          </a:bodyPr>
          <a:lstStyle/>
          <a:p>
            <a:r>
              <a:rPr lang="en-US" sz="1400" dirty="0" smtClean="0"/>
              <a:t>Adult </a:t>
            </a:r>
            <a:r>
              <a:rPr lang="en-US" sz="1400" dirty="0"/>
              <a:t>and </a:t>
            </a:r>
            <a:r>
              <a:rPr lang="en-US" sz="1400" dirty="0" smtClean="0"/>
              <a:t>adolescent males </a:t>
            </a:r>
            <a:r>
              <a:rPr lang="en-US" sz="1400" dirty="0"/>
              <a:t>&gt;= age 13, diagnosed by 09/30/2011, living 12/31/2012,  Georgia = </a:t>
            </a:r>
            <a:r>
              <a:rPr lang="en-US" sz="1400" dirty="0" smtClean="0"/>
              <a:t>11,715</a:t>
            </a:r>
          </a:p>
          <a:p>
            <a:r>
              <a:rPr lang="en-US" sz="1400" dirty="0"/>
              <a:t>VL&lt;200 copies/ml  = </a:t>
            </a:r>
            <a:r>
              <a:rPr lang="en-US" sz="1400" dirty="0" smtClean="0"/>
              <a:t>viral suppression</a:t>
            </a:r>
            <a:endParaRPr lang="en-US" sz="1400" dirty="0"/>
          </a:p>
          <a:p>
            <a:r>
              <a:rPr lang="en-US" sz="1400" dirty="0"/>
              <a:t>VL &gt;200 copies/ml = </a:t>
            </a:r>
            <a:r>
              <a:rPr lang="en-US" sz="1400" dirty="0" smtClean="0"/>
              <a:t>no viral suppression</a:t>
            </a:r>
            <a:endParaRPr lang="en-US" sz="1400" dirty="0"/>
          </a:p>
          <a:p>
            <a:r>
              <a:rPr lang="en-US" sz="1400" dirty="0"/>
              <a:t>VL Missing = no apparent viral load measured in 2012</a:t>
            </a:r>
          </a:p>
          <a:p>
            <a:r>
              <a:rPr lang="en-US" sz="1400" dirty="0" smtClean="0"/>
              <a:t>*  </a:t>
            </a:r>
            <a:r>
              <a:rPr lang="en-US" sz="1400" dirty="0"/>
              <a:t>IDU = Injection  drug use</a:t>
            </a:r>
          </a:p>
          <a:p>
            <a:r>
              <a:rPr lang="en-US" sz="1400" dirty="0" smtClean="0"/>
              <a:t>HET </a:t>
            </a:r>
            <a:r>
              <a:rPr lang="en-US" sz="1400" dirty="0"/>
              <a:t>= Heterosexual contact with a person known to have, or to be at high risk for, HIV infection</a:t>
            </a:r>
          </a:p>
          <a:p>
            <a:r>
              <a:rPr lang="en-US" sz="1400" dirty="0"/>
              <a:t>Other = hemophilia, blood transfusion, perinatal exposure, and risk factor not reported or not </a:t>
            </a:r>
            <a:r>
              <a:rPr lang="en-US" sz="1400" dirty="0" smtClean="0"/>
              <a:t>identified</a:t>
            </a:r>
            <a:endParaRPr lang="en-US" sz="1400" dirty="0"/>
          </a:p>
        </p:txBody>
      </p:sp>
    </p:spTree>
    <p:extLst>
      <p:ext uri="{BB962C8B-B14F-4D97-AF65-F5344CB8AC3E}">
        <p14:creationId xmlns:p14="http://schemas.microsoft.com/office/powerpoint/2010/main" val="3369268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USE 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USE ME 2</Template>
  <TotalTime>8823</TotalTime>
  <Words>3848</Words>
  <Application>Microsoft Office PowerPoint</Application>
  <PresentationFormat>On-screen Show (4:3)</PresentationFormat>
  <Paragraphs>302</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template USE ME 2</vt:lpstr>
      <vt:lpstr>PowerPoint Presentation</vt:lpstr>
      <vt:lpstr>Adults and adolescents living with HIV, Georgia, 2012 </vt:lpstr>
      <vt:lpstr>Viral suppression</vt:lpstr>
      <vt:lpstr>Viral load (VL) among adults and adolescents living with HIV, Georgia, 2012</vt:lpstr>
      <vt:lpstr>Viral load (VL) among adults and adolescents living with HIV, by sex, Georgia, 2012</vt:lpstr>
      <vt:lpstr>Viral load (VL) among adults and adolescents living with HIV, by race/ethnicity, Georgia, 2012</vt:lpstr>
      <vt:lpstr>Viral load (VL) among adult and adolescents living with HIV, by transmission category*, Georgia, 2012</vt:lpstr>
      <vt:lpstr>Viral load (VL) among adult and adolescent males living with HIV, by transmission category*, Georgia, 2012</vt:lpstr>
      <vt:lpstr>Viral load (VL) among adult and adolescent females living with HIV, by transmission category*, Georgia, 2012</vt:lpstr>
      <vt:lpstr>Viral load (VL) among adults and adolescents living with HIV, by current age (years) Georgia, 2012</vt:lpstr>
      <vt:lpstr>Viral load (VL) among Black MSM* living with HIV,  Georgia, 2012, by current age (years)</vt:lpstr>
      <vt:lpstr>Viral load (VL) among White MSM* living with HIV,  Georgia, 2012, by current age (years)</vt:lpstr>
      <vt:lpstr>Viral load (VL) among Hispanic/Latino MSM* living with HIV,  Georgia, 2012, by current age (years)</vt:lpstr>
      <vt:lpstr>Viral load (VL) on last VL measured in 2012 among adults and adolescents, diagnosed 2011, Georgia </vt:lpstr>
      <vt:lpstr>Viral load (VL)* among adults and adolescents, diagnosed 2011, Georgia,</vt:lpstr>
      <vt:lpstr>Viral load (VL)* among adults and adolescents, diagnosed 2011, Georgia, by sex</vt:lpstr>
      <vt:lpstr>Viral load (VL)* among adults and adolescents, diagnosed 2011, Georgia, by race/ethnicity</vt:lpstr>
      <vt:lpstr>Viral load (VL)* among adult and adolescent males, diagnosed 2011, Georgia, by transmission category</vt:lpstr>
      <vt:lpstr>Viral load (VL)* among adult and adolescent females, diagnosed 2011, Georgia, by transmission category</vt:lpstr>
      <vt:lpstr>Viral load (VL)* among adults and adolescents, diagnosed 2011, Georgia, by age at diagnosis (years)</vt:lpstr>
      <vt:lpstr>Limitations </vt:lpstr>
      <vt:lpstr>PowerPoint Presentation</vt:lpstr>
    </vt:vector>
  </TitlesOfParts>
  <Company>Georgia Dept of Community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kastringer</dc:creator>
  <cp:lastModifiedBy>jakelly</cp:lastModifiedBy>
  <cp:revision>279</cp:revision>
  <dcterms:created xsi:type="dcterms:W3CDTF">2012-06-14T17:04:19Z</dcterms:created>
  <dcterms:modified xsi:type="dcterms:W3CDTF">2014-03-19T21:45:13Z</dcterms:modified>
</cp:coreProperties>
</file>