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71"/>
  </p:notesMasterIdLst>
  <p:handoutMasterIdLst>
    <p:handoutMasterId r:id="rId72"/>
  </p:handoutMasterIdLst>
  <p:sldIdLst>
    <p:sldId id="256" r:id="rId2"/>
    <p:sldId id="261" r:id="rId3"/>
    <p:sldId id="262" r:id="rId4"/>
    <p:sldId id="263" r:id="rId5"/>
    <p:sldId id="405" r:id="rId6"/>
    <p:sldId id="326" r:id="rId7"/>
    <p:sldId id="328" r:id="rId8"/>
    <p:sldId id="267" r:id="rId9"/>
    <p:sldId id="399" r:id="rId10"/>
    <p:sldId id="268" r:id="rId11"/>
    <p:sldId id="332" r:id="rId12"/>
    <p:sldId id="333" r:id="rId13"/>
    <p:sldId id="269" r:id="rId14"/>
    <p:sldId id="372" r:id="rId15"/>
    <p:sldId id="406" r:id="rId16"/>
    <p:sldId id="272" r:id="rId17"/>
    <p:sldId id="331" r:id="rId18"/>
    <p:sldId id="386" r:id="rId19"/>
    <p:sldId id="387" r:id="rId20"/>
    <p:sldId id="388" r:id="rId21"/>
    <p:sldId id="389" r:id="rId22"/>
    <p:sldId id="320" r:id="rId23"/>
    <p:sldId id="335" r:id="rId24"/>
    <p:sldId id="338" r:id="rId25"/>
    <p:sldId id="339" r:id="rId26"/>
    <p:sldId id="341" r:id="rId27"/>
    <p:sldId id="342" r:id="rId28"/>
    <p:sldId id="343" r:id="rId29"/>
    <p:sldId id="365" r:id="rId30"/>
    <p:sldId id="344" r:id="rId31"/>
    <p:sldId id="345" r:id="rId32"/>
    <p:sldId id="346" r:id="rId33"/>
    <p:sldId id="350" r:id="rId34"/>
    <p:sldId id="351" r:id="rId35"/>
    <p:sldId id="355" r:id="rId36"/>
    <p:sldId id="356" r:id="rId37"/>
    <p:sldId id="403" r:id="rId38"/>
    <p:sldId id="409" r:id="rId39"/>
    <p:sldId id="353" r:id="rId40"/>
    <p:sldId id="373" r:id="rId41"/>
    <p:sldId id="374" r:id="rId42"/>
    <p:sldId id="275" r:id="rId43"/>
    <p:sldId id="400" r:id="rId44"/>
    <p:sldId id="402" r:id="rId45"/>
    <p:sldId id="347" r:id="rId46"/>
    <p:sldId id="348" r:id="rId47"/>
    <p:sldId id="360" r:id="rId48"/>
    <p:sldId id="361" r:id="rId49"/>
    <p:sldId id="362" r:id="rId50"/>
    <p:sldId id="363" r:id="rId51"/>
    <p:sldId id="375" r:id="rId52"/>
    <p:sldId id="364" r:id="rId53"/>
    <p:sldId id="404" r:id="rId54"/>
    <p:sldId id="359" r:id="rId55"/>
    <p:sldId id="367" r:id="rId56"/>
    <p:sldId id="368" r:id="rId57"/>
    <p:sldId id="369" r:id="rId58"/>
    <p:sldId id="366" r:id="rId59"/>
    <p:sldId id="370" r:id="rId60"/>
    <p:sldId id="371" r:id="rId61"/>
    <p:sldId id="395" r:id="rId62"/>
    <p:sldId id="378" r:id="rId63"/>
    <p:sldId id="300" r:id="rId64"/>
    <p:sldId id="407" r:id="rId65"/>
    <p:sldId id="408" r:id="rId66"/>
    <p:sldId id="302" r:id="rId67"/>
    <p:sldId id="398" r:id="rId68"/>
    <p:sldId id="401" r:id="rId69"/>
    <p:sldId id="309" r:id="rId70"/>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991" autoAdjust="0"/>
    <p:restoredTop sz="79574" autoAdjust="0"/>
  </p:normalViewPr>
  <p:slideViewPr>
    <p:cSldViewPr>
      <p:cViewPr varScale="1">
        <p:scale>
          <a:sx n="72" d="100"/>
          <a:sy n="72" d="100"/>
        </p:scale>
        <p:origin x="-57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784"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373" cy="468474"/>
          </a:xfrm>
          <a:prstGeom prst="rect">
            <a:avLst/>
          </a:prstGeom>
        </p:spPr>
        <p:txBody>
          <a:bodyPr vert="horz" lIns="92181" tIns="46091" rIns="92181" bIns="46091" rtlCol="0"/>
          <a:lstStyle>
            <a:lvl1pPr algn="l">
              <a:defRPr sz="1200"/>
            </a:lvl1pPr>
          </a:lstStyle>
          <a:p>
            <a:endParaRPr lang="en-US"/>
          </a:p>
        </p:txBody>
      </p:sp>
      <p:sp>
        <p:nvSpPr>
          <p:cNvPr id="3" name="Date Placeholder 2"/>
          <p:cNvSpPr>
            <a:spLocks noGrp="1"/>
          </p:cNvSpPr>
          <p:nvPr>
            <p:ph type="dt" sz="quarter" idx="1"/>
          </p:nvPr>
        </p:nvSpPr>
        <p:spPr>
          <a:xfrm>
            <a:off x="4008100" y="0"/>
            <a:ext cx="3067373" cy="468474"/>
          </a:xfrm>
          <a:prstGeom prst="rect">
            <a:avLst/>
          </a:prstGeom>
        </p:spPr>
        <p:txBody>
          <a:bodyPr vert="horz" lIns="92181" tIns="46091" rIns="92181" bIns="46091" rtlCol="0"/>
          <a:lstStyle>
            <a:lvl1pPr algn="r">
              <a:defRPr sz="1200"/>
            </a:lvl1pPr>
          </a:lstStyle>
          <a:p>
            <a:fld id="{F0F16D1A-7BE1-4B85-AF07-C0D11C30DCB7}" type="datetimeFigureOut">
              <a:rPr lang="en-US" smtClean="0"/>
              <a:pPr/>
              <a:t>12/19/2013</a:t>
            </a:fld>
            <a:endParaRPr lang="en-US"/>
          </a:p>
        </p:txBody>
      </p:sp>
      <p:sp>
        <p:nvSpPr>
          <p:cNvPr id="4" name="Footer Placeholder 3"/>
          <p:cNvSpPr>
            <a:spLocks noGrp="1"/>
          </p:cNvSpPr>
          <p:nvPr>
            <p:ph type="ftr" sz="quarter" idx="2"/>
          </p:nvPr>
        </p:nvSpPr>
        <p:spPr>
          <a:xfrm>
            <a:off x="2" y="8893003"/>
            <a:ext cx="3067373" cy="468474"/>
          </a:xfrm>
          <a:prstGeom prst="rect">
            <a:avLst/>
          </a:prstGeom>
        </p:spPr>
        <p:txBody>
          <a:bodyPr vert="horz" lIns="92181" tIns="46091" rIns="92181" bIns="46091"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003"/>
            <a:ext cx="3067373" cy="468474"/>
          </a:xfrm>
          <a:prstGeom prst="rect">
            <a:avLst/>
          </a:prstGeom>
        </p:spPr>
        <p:txBody>
          <a:bodyPr vert="horz" lIns="92181" tIns="46091" rIns="92181" bIns="46091" rtlCol="0" anchor="b"/>
          <a:lstStyle>
            <a:lvl1pPr algn="r">
              <a:defRPr sz="1200"/>
            </a:lvl1pPr>
          </a:lstStyle>
          <a:p>
            <a:fld id="{6C72707E-EFAC-477E-9349-8BA80141BED6}" type="slidenum">
              <a:rPr lang="en-US" smtClean="0"/>
              <a:pPr/>
              <a:t>‹#›</a:t>
            </a:fld>
            <a:endParaRPr lang="en-US"/>
          </a:p>
        </p:txBody>
      </p:sp>
    </p:spTree>
    <p:extLst>
      <p:ext uri="{BB962C8B-B14F-4D97-AF65-F5344CB8AC3E}">
        <p14:creationId xmlns:p14="http://schemas.microsoft.com/office/powerpoint/2010/main" val="350129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7373" cy="468474"/>
          </a:xfrm>
          <a:prstGeom prst="rect">
            <a:avLst/>
          </a:prstGeom>
        </p:spPr>
        <p:txBody>
          <a:bodyPr vert="horz" lIns="92181" tIns="46091" rIns="92181" bIns="46091" rtlCol="0"/>
          <a:lstStyle>
            <a:lvl1pPr algn="l">
              <a:defRPr sz="1200"/>
            </a:lvl1pPr>
          </a:lstStyle>
          <a:p>
            <a:endParaRPr lang="en-US"/>
          </a:p>
        </p:txBody>
      </p:sp>
      <p:sp>
        <p:nvSpPr>
          <p:cNvPr id="3" name="Date Placeholder 2"/>
          <p:cNvSpPr>
            <a:spLocks noGrp="1"/>
          </p:cNvSpPr>
          <p:nvPr>
            <p:ph type="dt" idx="1"/>
          </p:nvPr>
        </p:nvSpPr>
        <p:spPr>
          <a:xfrm>
            <a:off x="4008100" y="0"/>
            <a:ext cx="3067373" cy="468474"/>
          </a:xfrm>
          <a:prstGeom prst="rect">
            <a:avLst/>
          </a:prstGeom>
        </p:spPr>
        <p:txBody>
          <a:bodyPr vert="horz" lIns="92181" tIns="46091" rIns="92181" bIns="46091" rtlCol="0"/>
          <a:lstStyle>
            <a:lvl1pPr algn="r">
              <a:defRPr sz="1200"/>
            </a:lvl1pPr>
          </a:lstStyle>
          <a:p>
            <a:fld id="{0876F817-3F44-4CF4-8F6A-E3A234E2E0A0}" type="datetimeFigureOut">
              <a:rPr lang="en-US" smtClean="0"/>
              <a:pPr/>
              <a:t>12/19/2013</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81" tIns="46091" rIns="92181" bIns="46091" rtlCol="0" anchor="ctr"/>
          <a:lstStyle/>
          <a:p>
            <a:endParaRPr lang="en-US"/>
          </a:p>
        </p:txBody>
      </p:sp>
      <p:sp>
        <p:nvSpPr>
          <p:cNvPr id="5" name="Notes Placeholder 4"/>
          <p:cNvSpPr>
            <a:spLocks noGrp="1"/>
          </p:cNvSpPr>
          <p:nvPr>
            <p:ph type="body" sz="quarter" idx="3"/>
          </p:nvPr>
        </p:nvSpPr>
        <p:spPr>
          <a:xfrm>
            <a:off x="708349" y="4448101"/>
            <a:ext cx="5660378" cy="4213065"/>
          </a:xfrm>
          <a:prstGeom prst="rect">
            <a:avLst/>
          </a:prstGeom>
        </p:spPr>
        <p:txBody>
          <a:bodyPr vert="horz" lIns="92181" tIns="46091" rIns="92181" bIns="460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93003"/>
            <a:ext cx="3067373" cy="468474"/>
          </a:xfrm>
          <a:prstGeom prst="rect">
            <a:avLst/>
          </a:prstGeom>
        </p:spPr>
        <p:txBody>
          <a:bodyPr vert="horz" lIns="92181" tIns="46091" rIns="92181" bIns="46091" rtlCol="0" anchor="b"/>
          <a:lstStyle>
            <a:lvl1pPr algn="l">
              <a:defRPr sz="1200"/>
            </a:lvl1pPr>
          </a:lstStyle>
          <a:p>
            <a:endParaRPr lang="en-US"/>
          </a:p>
        </p:txBody>
      </p:sp>
      <p:sp>
        <p:nvSpPr>
          <p:cNvPr id="7" name="Slide Number Placeholder 6"/>
          <p:cNvSpPr>
            <a:spLocks noGrp="1"/>
          </p:cNvSpPr>
          <p:nvPr>
            <p:ph type="sldNum" sz="quarter" idx="5"/>
          </p:nvPr>
        </p:nvSpPr>
        <p:spPr>
          <a:xfrm>
            <a:off x="4008100" y="8893003"/>
            <a:ext cx="3067373" cy="468474"/>
          </a:xfrm>
          <a:prstGeom prst="rect">
            <a:avLst/>
          </a:prstGeom>
        </p:spPr>
        <p:txBody>
          <a:bodyPr vert="horz" lIns="92181" tIns="46091" rIns="92181" bIns="46091" rtlCol="0" anchor="b"/>
          <a:lstStyle>
            <a:lvl1pPr algn="r">
              <a:defRPr sz="1200"/>
            </a:lvl1pPr>
          </a:lstStyle>
          <a:p>
            <a:fld id="{8CBAA90F-D46E-40F6-A261-A578E0C19099}" type="slidenum">
              <a:rPr lang="en-US" smtClean="0"/>
              <a:pPr/>
              <a:t>‹#›</a:t>
            </a:fld>
            <a:endParaRPr lang="en-US"/>
          </a:p>
        </p:txBody>
      </p:sp>
    </p:spTree>
    <p:extLst>
      <p:ext uri="{BB962C8B-B14F-4D97-AF65-F5344CB8AC3E}">
        <p14:creationId xmlns:p14="http://schemas.microsoft.com/office/powerpoint/2010/main" val="145773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en-US" b="1" smtClean="0"/>
              <a:t>[Presenter is required to read this information to the audience before the program begins.]</a:t>
            </a:r>
          </a:p>
          <a:p>
            <a:endParaRPr lang="en-US" smtClean="0"/>
          </a:p>
          <a:p>
            <a:pPr eaLnBrk="1" hangingPunct="1">
              <a:buFontTx/>
              <a:buChar char="•"/>
            </a:pPr>
            <a:r>
              <a:rPr lang="en-US" b="1" smtClean="0"/>
              <a:t>Neither the planners of this session nor I have any financial relationship with pharmaceutical companies, biomedical device manufacturers, or corporations whose products and services are related to the vaccines we discuss.</a:t>
            </a:r>
          </a:p>
          <a:p>
            <a:pPr eaLnBrk="1" hangingPunct="1">
              <a:buFontTx/>
              <a:buChar char="•"/>
            </a:pPr>
            <a:r>
              <a:rPr lang="en-US" b="1" smtClean="0"/>
              <a:t>There is no commercial support being received for this event.</a:t>
            </a:r>
          </a:p>
          <a:p>
            <a:pPr eaLnBrk="1" hangingPunct="1">
              <a:buFontTx/>
              <a:buChar char="•"/>
            </a:pPr>
            <a:r>
              <a:rPr lang="en-US" b="1" smtClean="0"/>
              <a:t>The mention of specific brands of vaccines in this presentation is for the purpose of providing education and does not constitute endorsement.</a:t>
            </a:r>
          </a:p>
          <a:p>
            <a:pPr eaLnBrk="1" hangingPunct="1">
              <a:buFontTx/>
              <a:buChar char="•"/>
            </a:pPr>
            <a:r>
              <a:rPr lang="en-US" b="1" smtClean="0"/>
              <a:t>The GA Immunization Office utilizes ACIP recommendations as the basis for this presentation and for our guidelines, policies, and recommendations. </a:t>
            </a:r>
          </a:p>
          <a:p>
            <a:pPr eaLnBrk="1" hangingPunct="1">
              <a:buFontTx/>
              <a:buChar char="•"/>
            </a:pPr>
            <a:r>
              <a:rPr lang="en-US" b="1" smtClean="0"/>
              <a:t> For certain vaccines this may represent a slight departure from or off-label use of the vaccine package insert guidelines.</a:t>
            </a:r>
          </a:p>
          <a:p>
            <a:endParaRPr lang="en-US" smtClean="0"/>
          </a:p>
        </p:txBody>
      </p:sp>
      <p:sp>
        <p:nvSpPr>
          <p:cNvPr id="55300" name="Slide Number Placeholder 3"/>
          <p:cNvSpPr>
            <a:spLocks noGrp="1"/>
          </p:cNvSpPr>
          <p:nvPr>
            <p:ph type="sldNum" sz="quarter" idx="5"/>
          </p:nvPr>
        </p:nvSpPr>
        <p:spPr>
          <a:noFill/>
        </p:spPr>
        <p:txBody>
          <a:bodyPr/>
          <a:lstStyle/>
          <a:p>
            <a:fld id="{46D8E14D-E626-4596-B4D4-D473D8FA1409}"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12</a:t>
            </a:fld>
            <a:endParaRPr lang="en-US"/>
          </a:p>
        </p:txBody>
      </p:sp>
    </p:spTree>
    <p:extLst>
      <p:ext uri="{BB962C8B-B14F-4D97-AF65-F5344CB8AC3E}">
        <p14:creationId xmlns:p14="http://schemas.microsoft.com/office/powerpoint/2010/main" val="415942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endParaRPr lang="en-US" dirty="0" smtClean="0"/>
          </a:p>
        </p:txBody>
      </p:sp>
      <p:sp>
        <p:nvSpPr>
          <p:cNvPr id="63492" name="Slide Number Placeholder 3"/>
          <p:cNvSpPr>
            <a:spLocks noGrp="1"/>
          </p:cNvSpPr>
          <p:nvPr>
            <p:ph type="sldNum" sz="quarter" idx="5"/>
          </p:nvPr>
        </p:nvSpPr>
        <p:spPr>
          <a:noFill/>
        </p:spPr>
        <p:txBody>
          <a:bodyPr/>
          <a:lstStyle/>
          <a:p>
            <a:fld id="{9DA53D35-1956-4C33-A6B4-DC59FA1030D2}"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Other Staff </a:t>
            </a:r>
          </a:p>
          <a:p>
            <a:r>
              <a:rPr lang="en-US" dirty="0"/>
              <a:t>All staff members who handle or administer vaccines should be familiar with the storage and handling policies and procedures at their facility. This includes not only those who administer vaccines, but also anyone who delivers or accepts shipments or who may have access to the unit(s) where vaccines are stored. </a:t>
            </a:r>
          </a:p>
          <a:p>
            <a:endParaRPr lang="en-US" dirty="0"/>
          </a:p>
          <a:p>
            <a:r>
              <a:rPr lang="en-US" b="1" dirty="0"/>
              <a:t>Training </a:t>
            </a:r>
          </a:p>
          <a:p>
            <a:r>
              <a:rPr lang="en-US" dirty="0"/>
              <a:t>Staff who handle and administer vaccines should receive comprehensive training regarding storage and handling policies and procedures. This training should be integrated into new staff orientation. In addition, training should occur whenever recommendations are updated and when new vaccines are added to the facility’s inventory to maintain staff competency. Accountability checks should be put in place to ensure policies and procedures are followed.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CDC does not recommend specific brands of vaccine storage units, CDC does provide guidance on types of storage units that offer greater assurance of proper temperatures for vaccine storage based on equipment testing by the National Institute of Standards and Technology (NIST).</a:t>
            </a:r>
          </a:p>
          <a:p>
            <a:endParaRPr lang="en-US" dirty="0" smtClean="0"/>
          </a:p>
          <a:p>
            <a:endParaRPr lang="en-US" dirty="0" smtClean="0"/>
          </a:p>
          <a:p>
            <a:r>
              <a:rPr lang="en-US" dirty="0" smtClean="0"/>
              <a:t>Purchasing new vaccine storage equipment may require planning and existing equipment may need to be used for a certain amount of time until new equipment can be purchased. In this situation, CDC recommends using a combination refrigerator/freezer unit for refrigerated vaccine only. A separate stand-alone freezer should be used to store frozen vaccines.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15</a:t>
            </a:fld>
            <a:endParaRPr lang="en-US"/>
          </a:p>
        </p:txBody>
      </p:sp>
    </p:spTree>
    <p:extLst>
      <p:ext uri="{BB962C8B-B14F-4D97-AF65-F5344CB8AC3E}">
        <p14:creationId xmlns:p14="http://schemas.microsoft.com/office/powerpoint/2010/main" val="1712926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dirty="0"/>
              <a:t>The refrigerator and freezer units must: </a:t>
            </a:r>
          </a:p>
          <a:p>
            <a:r>
              <a:rPr lang="en-US" dirty="0"/>
              <a:t>Have enough room to store the year’s largest inventory without crowding; </a:t>
            </a:r>
          </a:p>
          <a:p>
            <a:r>
              <a:rPr lang="en-US" dirty="0"/>
              <a:t>Have enough room to store water bottles (in the refrigerator) and frozen coolant packs (in the freezer) to stabilize the temperatures and minimize temperature excursions that can impact vaccine potency. The addition of water bottles in the refrigerator (not coolant packs) reduces the risk of freezing due to the tremendous latent heat released from water prior to freezing; </a:t>
            </a:r>
          </a:p>
          <a:p>
            <a:r>
              <a:rPr lang="en-US" dirty="0"/>
              <a:t>Have a calibrated thermometer inside each storage unit; Reliably maintain the appropriate vaccine storage temperatures year-round; </a:t>
            </a:r>
          </a:p>
          <a:p>
            <a:r>
              <a:rPr lang="en-US" dirty="0"/>
              <a:t>Be dedicated to the storage of vaccines. Food and beverages should </a:t>
            </a:r>
            <a:r>
              <a:rPr lang="en-US" b="1" dirty="0"/>
              <a:t>NOT</a:t>
            </a:r>
            <a:r>
              <a:rPr lang="en-US" dirty="0"/>
              <a:t> be stored in a vaccine storage unit because this practice results in frequent opening of the door and destabilization of the temperature. </a:t>
            </a:r>
          </a:p>
          <a:p>
            <a:endParaRPr lang="en-US" dirty="0" smtClean="0"/>
          </a:p>
        </p:txBody>
      </p:sp>
      <p:sp>
        <p:nvSpPr>
          <p:cNvPr id="66564" name="Slide Number Placeholder 3"/>
          <p:cNvSpPr>
            <a:spLocks noGrp="1"/>
          </p:cNvSpPr>
          <p:nvPr>
            <p:ph type="sldNum" sz="quarter" idx="5"/>
          </p:nvPr>
        </p:nvSpPr>
        <p:spPr>
          <a:noFill/>
        </p:spPr>
        <p:txBody>
          <a:bodyPr/>
          <a:lstStyle/>
          <a:p>
            <a:fld id="{FE5FA5A7-5D3F-4F57-A967-C9F348695BCE}"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CDC does not recommend specific brands of vaccine storage units, CDC does provide guidance on types of storage units that offer greater assurance of proper temperatures for vaccine storage based on equipment testing by the National Institute of Standards and Technology (NIST).</a:t>
            </a:r>
          </a:p>
          <a:p>
            <a:r>
              <a:rPr lang="en-US" dirty="0"/>
              <a:t> </a:t>
            </a:r>
            <a:endParaRPr lang="en-US" dirty="0" smtClean="0"/>
          </a:p>
          <a:p>
            <a:r>
              <a:rPr lang="en-US" dirty="0" smtClean="0"/>
              <a:t>CDC recommends stand-alone units, meaning self-contained units that only refrigerate or freeze, and are suitable for vaccine storage. These units can vary in size, from compact, under-the-counter style to large, stand-alone, pharmaceutical grade units. </a:t>
            </a:r>
          </a:p>
          <a:p>
            <a:endParaRPr lang="en-US" dirty="0" smtClean="0"/>
          </a:p>
          <a:p>
            <a:endParaRPr lang="en-US" dirty="0" smtClean="0"/>
          </a:p>
          <a:p>
            <a:r>
              <a:rPr lang="en-US" dirty="0" smtClean="0"/>
              <a:t>The refrigerator and freezer units must: </a:t>
            </a:r>
          </a:p>
          <a:p>
            <a:r>
              <a:rPr lang="en-US" dirty="0" smtClean="0"/>
              <a:t>Have enough room to store the year’s largest inventory without crowding; </a:t>
            </a:r>
          </a:p>
          <a:p>
            <a:r>
              <a:rPr lang="en-US" dirty="0" smtClean="0"/>
              <a:t>Have enough room to store water bottles (in the refrigerator) and frozen coolant packs (in the freezer) to stabilize the temperatures and minimize temperature excursions that can impact vaccine potency. The addition of water bottles in the refrigerator (not coolant packs) reduces the risk of freezing due to the tremendous latent heat released from water prior to freezing; </a:t>
            </a:r>
          </a:p>
          <a:p>
            <a:r>
              <a:rPr lang="en-US" dirty="0" smtClean="0"/>
              <a:t>Have a calibrated thermometer inside each storage unit; </a:t>
            </a:r>
          </a:p>
          <a:p>
            <a:r>
              <a:rPr lang="en-US" dirty="0" smtClean="0"/>
              <a:t>Reliably maintain the appropriate vaccine storage temperatures year-round; </a:t>
            </a:r>
          </a:p>
          <a:p>
            <a:r>
              <a:rPr lang="en-US" dirty="0" smtClean="0"/>
              <a:t>Be dedicated to the storage of vaccines. Food and beverages should NOT be stored in a vaccine storage unit because this practice results in frequent opening of the door and destabilization of the temperature. </a:t>
            </a:r>
          </a:p>
          <a:p>
            <a:endParaRPr lang="en-US" dirty="0" smtClean="0"/>
          </a:p>
        </p:txBody>
      </p:sp>
      <p:sp>
        <p:nvSpPr>
          <p:cNvPr id="4" name="Slide Number Placeholder 3"/>
          <p:cNvSpPr>
            <a:spLocks noGrp="1"/>
          </p:cNvSpPr>
          <p:nvPr>
            <p:ph type="sldNum" sz="quarter" idx="10"/>
          </p:nvPr>
        </p:nvSpPr>
        <p:spPr/>
        <p:txBody>
          <a:bodyPr/>
          <a:lstStyle/>
          <a:p>
            <a:fld id="{8CBAA90F-D46E-40F6-A261-A578E0C19099}"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You can help stabilize the temperature in the freezer by keeping frozen coolant packs inside. Store the frozen coolant packs along the walls, back, and bottom of the freezer and inside the racks of the freezer door. </a:t>
            </a:r>
          </a:p>
          <a:p>
            <a:endParaRPr lang="en-US" dirty="0"/>
          </a:p>
          <a:p>
            <a:endParaRPr lang="en-US" dirty="0"/>
          </a:p>
          <a:p>
            <a:r>
              <a:rPr lang="en-US" dirty="0"/>
              <a:t>Frozen coolant packs in the freezer door and water containers in the refrigerator door should be placed securely so they cannot dislodge and prevent unit doors from closing. In addition, caution must be taken to avoid weighing down a door so much that the seal is compromised when the door is closed. Not only will water bottles and frozen coolant packs help maintain even temperatures in the storage unit with frequent opening and closing of the doors, they will also help to keep the temperatures stable in the event of a power failure.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 Principles </a:t>
            </a:r>
          </a:p>
          <a:p>
            <a:r>
              <a:rPr lang="en-US" b="1" dirty="0"/>
              <a:t>The most important action to take if vaccine storage units are not working properly is to protect the vaccine supply. </a:t>
            </a:r>
          </a:p>
          <a:p>
            <a:r>
              <a:rPr lang="en-US" dirty="0"/>
              <a:t>The most important action to take if vaccine storage units are not working properly is to protect the vaccine supply. If the problem is short term (usually 2 hours or less) and depending on ambient room temperature, the temperatures in the storage units can probably be maintained with water containers in the refrigerator, with frozen coolant packs in the freezer, and by keeping the unit doors closed. If there is an extended period of time before the situation can be corrected and there are no other storage units available on site, the vaccines should be moved to the back-up storage facility using the guidelines in the </a:t>
            </a:r>
            <a:r>
              <a:rPr lang="en-US" u="sng" dirty="0"/>
              <a:t>Emergency Vaccine Retrieval and Storage Plan (see the Storage and Handling Plans section). After this is accomplished, attempt to find the cause of the problem and correct it (see the Storage Troubleshooting section). Do NOT allow vaccines to remain in nonfunctioning units for an extended period of time while you attempt to resolve a problem.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Thermometers are a critical part of good storage and handling practice. A storage unit is only as effective as the temperature monitoring system inside. Accurate temperature history that reflects actual vaccine temperatures is imperative to effective vaccine management. Every freezer and refrigerator unit used to store vaccine should have a calibrated thermometer.</a:t>
            </a:r>
          </a:p>
          <a:p>
            <a:endParaRPr lang="en-US" dirty="0"/>
          </a:p>
          <a:p>
            <a:r>
              <a:rPr lang="en-US" dirty="0"/>
              <a:t>Thermometer calibration must be tested annually or according to the manufacturer’s recommendation by a laboratory with accreditation from an International Laboratory Accreditation Cooperation (ILAC) Mutual Recognition Arrangement (MRA) signatory body. </a:t>
            </a:r>
          </a:p>
          <a:p>
            <a:endParaRPr lang="en-US" dirty="0"/>
          </a:p>
          <a:p>
            <a:r>
              <a:rPr lang="en-US" dirty="0"/>
              <a:t>When choosing a thermometer, look for high accuracy, +/-1°F (+/-.5°C). This information should be contained in the Certificate of Traceability and Calibration Testing (also known as a Report of Calibration). </a:t>
            </a:r>
            <a:endParaRPr lang="en-US" dirty="0" smtClean="0"/>
          </a:p>
          <a:p>
            <a:endParaRPr lang="en-US" dirty="0" smtClean="0"/>
          </a:p>
          <a:p>
            <a:r>
              <a:rPr lang="en-US" dirty="0" smtClean="0"/>
              <a:t>Example of Thermometer Certificate of Traceability and Calibration Testing</a:t>
            </a:r>
          </a:p>
          <a:p>
            <a:r>
              <a:rPr lang="en-US" dirty="0" smtClean="0"/>
              <a:t>All thermometers experience “drift” over time that affects their accuracy. When the Certificate of Traceability and Calibration Testing (also known as a Report of Calibration) expires, CDC recommends one of the following: </a:t>
            </a:r>
          </a:p>
          <a:p>
            <a:pPr marL="171450" indent="-171450">
              <a:buFont typeface="Arial" panose="020B0604020202020204" pitchFamily="34" charset="0"/>
              <a:buChar char="•"/>
            </a:pPr>
            <a:r>
              <a:rPr lang="en-US" dirty="0" smtClean="0"/>
              <a:t>Have the accuracy of your thermometer tested by an accredited laboratory </a:t>
            </a:r>
          </a:p>
          <a:p>
            <a:pPr marL="171450" indent="-171450">
              <a:buFont typeface="Arial" panose="020B0604020202020204" pitchFamily="34" charset="0"/>
              <a:buChar char="•"/>
            </a:pPr>
            <a:r>
              <a:rPr lang="en-US" dirty="0" smtClean="0"/>
              <a:t>Purchase a new thermometer with a Certificate of Traceability and Calibration Testing (also known as a Report of Calibration) </a:t>
            </a:r>
          </a:p>
          <a:p>
            <a:pPr marL="171450" indent="-171450">
              <a:buFont typeface="Arial" panose="020B0604020202020204" pitchFamily="34" charset="0"/>
              <a:buChar char="•"/>
            </a:pPr>
            <a:r>
              <a:rPr lang="en-US" dirty="0" smtClean="0"/>
              <a:t>Contact your immunization program for resources on checking the accuracy of your thermometer </a:t>
            </a:r>
          </a:p>
          <a:p>
            <a:endParaRPr lang="en-US" dirty="0" smtClean="0"/>
          </a:p>
        </p:txBody>
      </p:sp>
      <p:sp>
        <p:nvSpPr>
          <p:cNvPr id="4" name="Slide Number Placeholder 3"/>
          <p:cNvSpPr>
            <a:spLocks noGrp="1"/>
          </p:cNvSpPr>
          <p:nvPr>
            <p:ph type="sldNum" sz="quarter" idx="10"/>
          </p:nvPr>
        </p:nvSpPr>
        <p:spPr/>
        <p:txBody>
          <a:bodyPr/>
          <a:lstStyle/>
          <a:p>
            <a:fld id="{8CBAA90F-D46E-40F6-A261-A578E0C19099}" type="slidenum">
              <a:rPr lang="en-US" smtClean="0"/>
              <a:pPr/>
              <a:t>25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ensure that refrigerators and freezers are maintaining the appropriate temperatures for vaccine storage, each unit should have a calibrated thermometer. Temperatures for each unit should be read and documented a minimum of twice each workday, including recording the minimum and maximum temperatures once each day. The temperature data, regardless of whether using paper or downloaded files, should be kept in a safe, retrievable place for at least 3 years. Several types of thermometers can be used to monitor the temperatures within vaccine storage units. </a:t>
            </a:r>
          </a:p>
          <a:p>
            <a:endParaRPr lang="en-US" dirty="0"/>
          </a:p>
          <a:p>
            <a:r>
              <a:rPr lang="en-US" dirty="0"/>
              <a:t>Based on studies of thermometers conducted by NIST in 2009, CDC recommends using a digital thermometer with a detachable probe that is kept in a glycol-filled bottle. A detachable probe facilitates downloading temperature data without removing the probe from the storage unit. NIST studies demonstrated that these probes in glycol-filled bottles can more closely approximate the vaccine vial temperature when placed in the same area where the vaccine is stored.</a:t>
            </a:r>
            <a:r>
              <a:rPr lang="en-US" baseline="30000" dirty="0"/>
              <a:t>1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using temperature monitoring devices that allow for the main device to remain outside of the storage unit as this allows for reading temperatures without opening the unit door. The main device is attached to the internal temperature probe through a narrow cable (usually 1 to 3 meters long) with the probe placed in glycol and positioned near the vaccine. To download data, the main unit can be easily disconnected from the cable, leaving the probe inside the storage unit. </a:t>
            </a:r>
          </a:p>
          <a:p>
            <a:endParaRPr lang="en-US" dirty="0"/>
          </a:p>
          <a:p>
            <a:r>
              <a:rPr lang="en-US" dirty="0"/>
              <a:t>CDC recommends having a back-up temperature probe for each vaccine storage unit, in the event that something happens to the primary temperature probe or if the primary probe needs to be sent to a laboratory for calibration. The back-up probe should have the same set up as the primary set up (i.e., temperature probe in glycol). In addition, CDC recommends that the back-up probe have a different calibration schedule than the primary probe so that your back-up is available when the primary probe is sent for calibration.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27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CDC recommends using digital data loggers for continuous temperature monitoring in vaccine storage units. These miniature electronic devices may be programmed to record temperatures at intervals throughout the day, with the frequency of reading set by the user. Digital data logger thermometers are capable of recording hundreds or even thousands of individual temperature readings.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29</a:t>
            </a:fld>
            <a:endParaRPr lang="en-US"/>
          </a:p>
        </p:txBody>
      </p:sp>
    </p:spTree>
    <p:extLst>
      <p:ext uri="{BB962C8B-B14F-4D97-AF65-F5344CB8AC3E}">
        <p14:creationId xmlns:p14="http://schemas.microsoft.com/office/powerpoint/2010/main" val="1242203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Digital data logger thermometers used for vaccine storage are accompanied by special software that is installed on a computer. This software allows the user to set the frequency of the temperature readings, download data from the device, and calculate temperature averages, minimums, and maximums. To review the temperature history, the user must download data from the digital data logger thermometer on a regular basis. </a:t>
            </a:r>
          </a:p>
          <a:p>
            <a:endParaRPr lang="en-US" dirty="0"/>
          </a:p>
          <a:p>
            <a:r>
              <a:rPr lang="en-US" dirty="0"/>
              <a:t>Digital data logger thermometers have a variety of features in addition to their basic recording function. All contain a probe that is used to detect temperature readings. As stated previously, CDC recommends the use of glycol-encased probes, rather than air probes, because they provide a more accurate reading of actual vaccine temperature.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30</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thermometers can have significant limitations in vaccine temperature monitoring. They can be difficult to read and only indicate the temperature at the precise time they are read. Therefore, temperature fluctuations outside the recommended range may not be detected. </a:t>
            </a:r>
          </a:p>
          <a:p>
            <a:endParaRPr lang="en-US" dirty="0"/>
          </a:p>
          <a:p>
            <a:r>
              <a:rPr lang="en-US" dirty="0"/>
              <a:t>Chart recorders are more difficult to read than digital thermometers because they require interpretation of the temperature graph. In addition, the chart paper must be changed when it is filled and there is insufficient room to record readings. Failure to change the chart paper will result in unusable temperature data. If a facility does not have access to a computer, however this paper based logger may be the only other choice for continuous temperature monitoring. </a:t>
            </a:r>
          </a:p>
          <a:p>
            <a:endParaRPr lang="en-US" dirty="0"/>
          </a:p>
          <a:p>
            <a:r>
              <a:rPr lang="en-US" dirty="0"/>
              <a:t>A NIST review of IR thermometers demonstrated that these devices are not reliable or accurate for assessment of vaccine storage temperatures. </a:t>
            </a:r>
          </a:p>
          <a:p>
            <a:endParaRPr lang="en-US" dirty="0"/>
          </a:p>
          <a:p>
            <a:r>
              <a:rPr lang="en-US" dirty="0"/>
              <a:t>Generally, thermometers obtained in hardware and appliance stores are not calibrated instruments and are designed to monitor temperatures for domestic food storage. These thermometers are not accurate enough and can pose a significant risk to losing expensive vaccine.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 thermometer can inadvertently be displaced during a busy workday. Ensure appropriate placement of the thermometer in each unit with daily inspection of each storage unit. Proper placement is very important since it helps the provider to most accurately identify the actual vaccine vial temperature and to take immediate corrective action if necessary.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Limiting access to the thermostat reduces the risk that the temperatures will be adjusted inappropriately. In some situations, the thermostat may need to be reset in summer and winter, depending on the ambient room temperature. If the thermostat requires adjustment, alert the vaccine coordinator or immediate supervisor. </a:t>
            </a:r>
          </a:p>
          <a:p>
            <a:endParaRPr lang="en-US" dirty="0"/>
          </a:p>
          <a:p>
            <a:r>
              <a:rPr lang="en-US" dirty="0"/>
              <a:t>Use caution in adjusting a thermostat. Normal defrost cycles and busy workdays can lead to slight temperature variations that are not necessarily indicative of inappropriate vaccine temperatures. </a:t>
            </a:r>
          </a:p>
          <a:p>
            <a:endParaRPr lang="en-US" dirty="0"/>
          </a:p>
          <a:p>
            <a:r>
              <a:rPr lang="en-US" dirty="0"/>
              <a:t>It may take 2 to 7 days to stabilize the temperature between 35°F and 46°F (2°C and 8°C) in a newly installed or repaired refrigerator. Likewise, it may take 2 to 3 days to stabilize the temperature between -58°F and +5°F (-50°C and -15°C) in a newly installed or repaired freezer. Allow one week of twice daily refrigerator and freezer temperature recordings, including minimum/maximum temperatures daily (preferably in the morning) to make sure temperatures are within the appropriate ranges before using the units to store vaccines.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Stabilizing the Temperatures with Water Bottles and Frozen Coolant Packs </a:t>
            </a:r>
          </a:p>
          <a:p>
            <a:r>
              <a:rPr lang="en-US" dirty="0"/>
              <a:t>You can help stabilize the temperature in the refrigerator by keeping at least two or three large containers of water inside. Store water bottles labeled “Do NOT drink” against the inside walls and in the door racks. You can help stabilize the temperature in the freezer by keeping frozen coolant packs inside. </a:t>
            </a:r>
          </a:p>
          <a:p>
            <a:endParaRPr lang="en-US" b="1" dirty="0"/>
          </a:p>
          <a:p>
            <a:r>
              <a:rPr lang="en-US" b="1" dirty="0"/>
              <a:t>Opening the Door </a:t>
            </a:r>
          </a:p>
          <a:p>
            <a:r>
              <a:rPr lang="en-US" dirty="0"/>
              <a:t>Limit the number of times the vaccine storage unit door is opened and avoid letting the door stand open unnecessarily. Not only does this affect the temperature in the unit, it also exposes the vaccines to light, which can reduce the potency of some vaccines (see CDC’s </a:t>
            </a:r>
            <a:r>
              <a:rPr lang="en-US" u="sng" dirty="0"/>
              <a:t>Vaccine Storage and Handling Guide for vaccine-specific recommendations). Routinely check the refrigerator and freezer doors throughout the day and at the end of each workday to ensure they are tightly closed. </a:t>
            </a:r>
          </a:p>
          <a:p>
            <a:endParaRPr lang="en-US" b="1" u="sng" dirty="0"/>
          </a:p>
          <a:p>
            <a:r>
              <a:rPr lang="en-US" b="1" dirty="0"/>
              <a:t>Deli, Fruit, and Vegetable Drawers </a:t>
            </a:r>
          </a:p>
          <a:p>
            <a:r>
              <a:rPr lang="en-US" dirty="0"/>
              <a:t>Remove any deli, fruit, and vegetable drawers from the refrigerator. Removing the drawers not only provides extra space for storing containers of water, but it also removes the temptation to use the drawers for storage of food, beverages, or vaccines. </a:t>
            </a:r>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CDC recommends the routine vaccine storage and handling plan include reading and documenting storage unit temperatures a minimum of twice each workday, as well as the minimum/maximum temperatures daily (preferably in the morning).  This best practice recommendation can prevent inadvertent loss of vaccine and the potential need for revaccination by assuring that temperature excursions are identified quickly so that </a:t>
            </a:r>
            <a:r>
              <a:rPr lang="en-US" b="1" dirty="0"/>
              <a:t>immediate corrective action can be taken. This also provides an opportunity to visually inspect the storage unit, reorganize any vaccines that are inadvertently misplaced, and remove any expired vaccines. </a:t>
            </a:r>
          </a:p>
          <a:p>
            <a:endParaRPr lang="en-US" b="1" dirty="0"/>
          </a:p>
          <a:p>
            <a:r>
              <a:rPr lang="en-US" dirty="0"/>
              <a:t>CDC recommends the use of a continuous monitoring device/digital data logger to record and store temperature information at frequent programmable intervals for 24-hour temperature monitoring. </a:t>
            </a:r>
          </a:p>
          <a:p>
            <a:endParaRPr lang="en-US" dirty="0"/>
          </a:p>
          <a:p>
            <a:r>
              <a:rPr lang="en-US" dirty="0"/>
              <a:t>CDC’s interim recommendation is to set the digital data logger to measure every 15 minutes. If you wish to set the data logger to measure the temperature more frequently or if the manufacturer recommends a more frequent setting, that is acceptable. CDC is currently working with NIST to evaluate the most efficient and effective settings for digital data logger temperature measurements </a:t>
            </a:r>
          </a:p>
          <a:p>
            <a:endParaRPr lang="en-US" dirty="0"/>
          </a:p>
          <a:p>
            <a:r>
              <a:rPr lang="en-US" dirty="0"/>
              <a:t>Stored temperature monitoring data should be downloaded and reviewed at least weekly by providers, both to ensure the timely review of the data and the appropriate response to issues. When the data is downloaded, the data logger should be reset so there is sufficient memory available. The downloaded information should be kept for a minimum of 3 years or according to individual state record retention requirements.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Best Practices:</a:t>
            </a:r>
          </a:p>
          <a:p>
            <a:endParaRPr lang="en-US" dirty="0"/>
          </a:p>
          <a:p>
            <a:r>
              <a:rPr lang="en-US" dirty="0"/>
              <a:t>Best practices include: </a:t>
            </a:r>
          </a:p>
          <a:p>
            <a:r>
              <a:rPr lang="en-US" dirty="0"/>
              <a:t>Post a temperature log or other appropriate recording document on each storage unit door. </a:t>
            </a:r>
          </a:p>
          <a:p>
            <a:r>
              <a:rPr lang="en-US" dirty="0"/>
              <a:t>Read the thermometers in both the refrigerator and freezer units a minimum of twice each workday, at least once in the morning and once before leaving at the end of the workday. </a:t>
            </a:r>
          </a:p>
          <a:p>
            <a:r>
              <a:rPr lang="en-US" dirty="0"/>
              <a:t>Read the minimum/maximum temperatures in both the refrigerator and freezer units a minimum of once each workday, preferably in the morning. </a:t>
            </a:r>
          </a:p>
          <a:p>
            <a:r>
              <a:rPr lang="en-US" dirty="0"/>
              <a:t>Document the readings in both the refrigerator and freezer units on temperature logs each time the thermometers are read. </a:t>
            </a:r>
          </a:p>
          <a:p>
            <a:r>
              <a:rPr lang="en-US" dirty="0"/>
              <a:t>Record the times of the thermometer readings and the initials of the person who took the readings. </a:t>
            </a:r>
          </a:p>
          <a:p>
            <a:r>
              <a:rPr lang="en-US" dirty="0"/>
              <a:t>If a temperature reading is missed, the log entry should remain blank. </a:t>
            </a:r>
          </a:p>
          <a:p>
            <a:r>
              <a:rPr lang="en-US" dirty="0"/>
              <a:t>Download and review stored continuous monitoring data at least weekly. </a:t>
            </a:r>
          </a:p>
          <a:p>
            <a:endParaRPr lang="en-US" dirty="0"/>
          </a:p>
          <a:p>
            <a:r>
              <a:rPr lang="en-US" dirty="0"/>
              <a:t>If other staff are monitoring and documenting the temperatures, the primary vaccine coordinator should review the temperature recording data weekly to ensure appropriate temperature documentation. If the vaccine coordinator is the person monitoring and documenting the temperatures, the alternate vaccine coordinator should review the data weekly.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en-US" dirty="0" smtClean="0"/>
              <a:t>Presenter to review objectives and goals for presentation based on content outline</a:t>
            </a:r>
          </a:p>
        </p:txBody>
      </p:sp>
      <p:sp>
        <p:nvSpPr>
          <p:cNvPr id="57348" name="Slide Number Placeholder 3"/>
          <p:cNvSpPr>
            <a:spLocks noGrp="1"/>
          </p:cNvSpPr>
          <p:nvPr>
            <p:ph type="sldNum" sz="quarter" idx="5"/>
          </p:nvPr>
        </p:nvSpPr>
        <p:spPr>
          <a:noFill/>
        </p:spPr>
        <p:txBody>
          <a:bodyPr/>
          <a:lstStyle/>
          <a:p>
            <a:fld id="{CE35634A-6A62-4D5B-A863-94F71F869AB5}" type="slidenum">
              <a:rPr lang="en-US" smtClean="0"/>
              <a:pPr/>
              <a:t>4</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37</a:t>
            </a:fld>
            <a:endParaRPr lang="en-US"/>
          </a:p>
        </p:txBody>
      </p:sp>
    </p:spTree>
    <p:extLst>
      <p:ext uri="{BB962C8B-B14F-4D97-AF65-F5344CB8AC3E}">
        <p14:creationId xmlns:p14="http://schemas.microsoft.com/office/powerpoint/2010/main" val="2957122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F9FBCC8-EBBB-4405-A163-A03B1E067087}" type="slidenum">
              <a:rPr lang="en-US" smtClean="0"/>
              <a:pPr/>
              <a:t>38</a:t>
            </a:fld>
            <a:endParaRPr lang="en-US" smtClean="0"/>
          </a:p>
        </p:txBody>
      </p:sp>
      <p:sp>
        <p:nvSpPr>
          <p:cNvPr id="64515" name="Rectangle 2"/>
          <p:cNvSpPr>
            <a:spLocks noGrp="1" noRot="1" noChangeAspect="1" noChangeArrowheads="1" noTextEdit="1"/>
          </p:cNvSpPr>
          <p:nvPr>
            <p:ph type="sldImg"/>
          </p:nvPr>
        </p:nvSpPr>
        <p:spPr>
          <a:xfrm>
            <a:off x="1173163" y="695325"/>
            <a:ext cx="4737100" cy="3552825"/>
          </a:xfrm>
          <a:ln/>
        </p:spPr>
      </p:sp>
      <p:sp>
        <p:nvSpPr>
          <p:cNvPr id="64516" name="Rectangle 3"/>
          <p:cNvSpPr>
            <a:spLocks noGrp="1" noChangeArrowheads="1"/>
          </p:cNvSpPr>
          <p:nvPr>
            <p:ph type="body" idx="1"/>
          </p:nvPr>
        </p:nvSpPr>
        <p:spPr>
          <a:xfrm>
            <a:off x="540076" y="4324987"/>
            <a:ext cx="6158785" cy="4745493"/>
          </a:xfrm>
          <a:noFill/>
          <a:ln/>
        </p:spPr>
        <p:txBody>
          <a:bodyPr/>
          <a:lstStyle/>
          <a:p>
            <a:pPr eaLnBrk="1" hangingPunct="1">
              <a:lnSpc>
                <a:spcPct val="90000"/>
              </a:lnSpc>
            </a:pPr>
            <a:r>
              <a:rPr lang="en-US" b="1" smtClean="0"/>
              <a:t>#2: Check Vaccine Shipments</a:t>
            </a:r>
          </a:p>
          <a:p>
            <a:pPr eaLnBrk="1" hangingPunct="1">
              <a:lnSpc>
                <a:spcPct val="90000"/>
              </a:lnSpc>
              <a:buFontTx/>
              <a:buChar char="•"/>
            </a:pPr>
            <a:r>
              <a:rPr lang="en-US" smtClean="0"/>
              <a:t>Your responsibility for proper vaccine storage and handling begins the moment the vaccine arrives. Vaccine shipments should be examined on arrival.</a:t>
            </a:r>
          </a:p>
          <a:p>
            <a:pPr eaLnBrk="1" hangingPunct="1">
              <a:lnSpc>
                <a:spcPct val="90000"/>
              </a:lnSpc>
              <a:buFontTx/>
              <a:buChar char="•"/>
            </a:pPr>
            <a:endParaRPr lang="en-US" smtClean="0"/>
          </a:p>
          <a:p>
            <a:pPr eaLnBrk="1" hangingPunct="1">
              <a:lnSpc>
                <a:spcPct val="90000"/>
              </a:lnSpc>
              <a:buFontTx/>
              <a:buChar char="•"/>
            </a:pPr>
            <a:r>
              <a:rPr lang="en-US" smtClean="0"/>
              <a:t>Examine the shipping container and its contents for any evidence of damage during transport. </a:t>
            </a:r>
          </a:p>
          <a:p>
            <a:pPr eaLnBrk="1" hangingPunct="1">
              <a:lnSpc>
                <a:spcPct val="90000"/>
              </a:lnSpc>
              <a:buFontTx/>
              <a:buChar char="•"/>
            </a:pPr>
            <a:endParaRPr lang="en-US" smtClean="0"/>
          </a:p>
          <a:p>
            <a:pPr eaLnBrk="1" hangingPunct="1">
              <a:lnSpc>
                <a:spcPct val="90000"/>
              </a:lnSpc>
              <a:buFontTx/>
              <a:buChar char="•"/>
            </a:pPr>
            <a:r>
              <a:rPr lang="en-US" smtClean="0"/>
              <a:t>Cross- check the contents with the packing slip to be sure they match. </a:t>
            </a:r>
          </a:p>
          <a:p>
            <a:pPr eaLnBrk="1" hangingPunct="1">
              <a:lnSpc>
                <a:spcPct val="90000"/>
              </a:lnSpc>
              <a:buFontTx/>
              <a:buChar char="•"/>
            </a:pPr>
            <a:endParaRPr lang="en-US" smtClean="0"/>
          </a:p>
          <a:p>
            <a:pPr eaLnBrk="1" hangingPunct="1">
              <a:lnSpc>
                <a:spcPct val="90000"/>
              </a:lnSpc>
              <a:buFontTx/>
              <a:buChar char="•"/>
            </a:pPr>
            <a:r>
              <a:rPr lang="en-US" smtClean="0"/>
              <a:t>Check the shipment date to determine how long the package was in transit to you. If the interval between shipment from the supplier and arrival of the product at its destination was excessive, particularly if the ice packs or dry ice has melted, it could mean the vaccine has been exposed to excessive heat or cold that might alter its integrity.</a:t>
            </a:r>
          </a:p>
          <a:p>
            <a:pPr eaLnBrk="1" hangingPunct="1">
              <a:lnSpc>
                <a:spcPct val="90000"/>
              </a:lnSpc>
              <a:buFontTx/>
              <a:buChar char="•"/>
            </a:pPr>
            <a:endParaRPr lang="en-US" smtClean="0"/>
          </a:p>
          <a:p>
            <a:pPr eaLnBrk="1" hangingPunct="1">
              <a:lnSpc>
                <a:spcPct val="90000"/>
              </a:lnSpc>
              <a:buFontTx/>
              <a:buChar char="•"/>
            </a:pPr>
            <a:r>
              <a:rPr lang="en-US" smtClean="0"/>
              <a:t>Finally, each shipment should be recorded on an inventory log. This log should include the name of each vaccine; the number of doses for each vaccine received; the date it was received; the condition of the vaccines upon arrival; the name of the vaccine manufacturers; the lot numbers; and the expiration dates for each vaccine.</a:t>
            </a:r>
          </a:p>
          <a:p>
            <a:pPr eaLnBrk="1" hangingPunct="1">
              <a:lnSpc>
                <a:spcPct val="90000"/>
              </a:lnSpc>
              <a:buFontTx/>
              <a:buChar char="•"/>
            </a:pPr>
            <a:endParaRPr lang="en-US" smtClean="0"/>
          </a:p>
          <a:p>
            <a:pPr eaLnBrk="1" hangingPunct="1">
              <a:lnSpc>
                <a:spcPct val="90000"/>
              </a:lnSpc>
              <a:buFontTx/>
              <a:buChar char="•"/>
            </a:pPr>
            <a:r>
              <a:rPr lang="en-US" smtClean="0"/>
              <a:t>If there are any discrepancies with the packing slip or concerns about the vaccine shipment, store the vaccine under proper conditions (do not automatically discard) and mark </a:t>
            </a:r>
            <a:r>
              <a:rPr lang="en-US" b="1" smtClean="0"/>
              <a:t>“Do Not Use” </a:t>
            </a:r>
            <a:r>
              <a:rPr lang="en-US" smtClean="0"/>
              <a:t>until the integrity of the vaccine is determined. You will then need to contact the state immunization office and manufacturer for further guidance. </a:t>
            </a:r>
          </a:p>
          <a:p>
            <a:pPr eaLnBrk="1" hangingPunct="1">
              <a:lnSpc>
                <a:spcPct val="90000"/>
              </a:lnSpc>
              <a:buFontTx/>
              <a:buChar char="•"/>
            </a:pPr>
            <a:endParaRPr lang="en-US" smtClean="0"/>
          </a:p>
          <a:p>
            <a:pPr eaLnBrk="1" hangingPunct="1">
              <a:lnSpc>
                <a:spcPct val="90000"/>
              </a:lnSpc>
            </a:pPr>
            <a:r>
              <a:rPr lang="en-US"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Freezers </a:t>
            </a:r>
          </a:p>
          <a:p>
            <a:r>
              <a:rPr lang="en-US" dirty="0"/>
              <a:t>Vaccines should be stored away from the walls and vents in the part of the freezer best able to maintain the required temperature range (between -58°F and +5°F (-50°C and -15°C). Vaccines should not be stored in the freezer door. The temperature in the door is not stable and differs from that inside the unit. Frozen coolant packs can be stored in the freezer door. </a:t>
            </a:r>
          </a:p>
          <a:p>
            <a:endParaRPr lang="en-US" dirty="0"/>
          </a:p>
          <a:p>
            <a:r>
              <a:rPr lang="en-US" b="1" dirty="0"/>
              <a:t>Refrigerators </a:t>
            </a:r>
          </a:p>
          <a:p>
            <a:r>
              <a:rPr lang="en-US" dirty="0"/>
              <a:t>In the refrigerator, vaccines should be placed away from the walls, floor, and vents in the part of the unit best able to maintain the required temperature between 35°F and 46°F (2°C and 8°C). Vaccines should not be stored in the deli, fruit, and vegetable drawers, in the door, or on the floor of the unit.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Labeling </a:t>
            </a:r>
          </a:p>
          <a:p>
            <a:r>
              <a:rPr lang="en-US" dirty="0"/>
              <a:t>The location of each specific vaccine type inside the storage unit should be clearly labeled. This can be accomplished by attaching labels directly to the shelves on which the vaccines are placed or by labeling containers in which packages of the same vaccine type are placed. Storing each vaccine type in its own specifically-labeled section of the refrigerator or freezer helps decrease the chance that someone will inadvertently administer the wrong vaccine. Label pediatric and adult versions of the same vaccine clearly to avoid confusion (see CDC’s Vaccine Labels for Storage Unit). </a:t>
            </a:r>
          </a:p>
          <a:p>
            <a:endParaRPr lang="en-US" dirty="0"/>
          </a:p>
          <a:p>
            <a:r>
              <a:rPr lang="en-US" dirty="0"/>
              <a:t>In addition to labeling the location of vaccines, mark each opened </a:t>
            </a:r>
            <a:r>
              <a:rPr lang="en-US" dirty="0" err="1"/>
              <a:t>multidose</a:t>
            </a:r>
            <a:r>
              <a:rPr lang="en-US" dirty="0"/>
              <a:t> vial with the date it was first opened. Mark reconstituted vaccine with the date and time it was reconstituted. Dating these vials is important for two reasons. First, some vaccines expire within a certain time after opening or after reconstitution (beyond use date [BUD]). The BUD varies among vaccines (see CDC’s Vaccine Storage and Handling Guide for specific vaccine product information). This may not correspond to the expiration date printed on the vial by the manufacturer. For example, </a:t>
            </a:r>
            <a:r>
              <a:rPr lang="en-US" dirty="0" err="1"/>
              <a:t>multidose</a:t>
            </a:r>
            <a:r>
              <a:rPr lang="en-US" dirty="0"/>
              <a:t> vials of MPSV4 should be discarded if not used within 35 days after reconstitution, even if the expiration date printed on the vial by the manufacturer has not passed. Second, dating opened or reconstituted vials helps manage vaccine inventory by identifying vials that should be used first.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a:t>Storage Containers </a:t>
            </a:r>
          </a:p>
          <a:p>
            <a:r>
              <a:rPr lang="en-US" b="1" dirty="0"/>
              <a:t>Vaccine and Diluent Packages </a:t>
            </a:r>
          </a:p>
          <a:p>
            <a:r>
              <a:rPr lang="en-US" dirty="0"/>
              <a:t>To avoid confusion, vaccine and diluent packages should be stored together by type and arranged in rows. Vaccines and diluents should be stacked according to expiration dates. Vaccines and diluents with the shortest expiration dates should be closer to the front of the storage unit for easy access. Store all opened and unopened vaccines and diluents in their original packaging inside the appropriate storage unit so that the contents and expiration dates are easily identifiable. Storing loose vaccine and diluent vials outside of their packaging is not recommended. This practice makes managing inventory and tracking expiration dates more difficult, increases administration errors when staff is confused about vials, and exposes the vaccines to light. Some diluents can be stored at room temperature (if they do not contain any antigen), separate from their corresponding vaccines. In this case, always assure that the correct diluent is used with the correct vaccine. </a:t>
            </a:r>
          </a:p>
          <a:p>
            <a:endParaRPr lang="en-US" dirty="0"/>
          </a:p>
          <a:p>
            <a:r>
              <a:rPr lang="en-US" b="1"/>
              <a:t>Trays </a:t>
            </a:r>
            <a:r>
              <a:rPr lang="en-US" b="1" dirty="0"/>
              <a:t>and Containers </a:t>
            </a:r>
          </a:p>
          <a:p>
            <a:r>
              <a:rPr lang="en-US" dirty="0"/>
              <a:t>Trays and uncovered containers may be used to organize vaccine and diluent packages. Each tray or uncovered container should only contain vaccine or diluent of the same type. If other medications and biologic products must be stored in the vaccine storage unit, they must not be stored on the trays or in the containers with vaccine or diluent. This practice helps avoid medication errors. Clearly label the tray or container with the name of the vaccine or diluent, and place packages of that type on the tray or in the container inside the appropriate storage unit. Trays and containers must not be stacked or placed so closely together that air circulation inside the storage unit is impeded.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41</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D108097-9D93-4C4F-B5B4-A3CE9847B70D}" type="slidenum">
              <a:rPr lang="en-US" smtClean="0"/>
              <a:pPr/>
              <a:t>42</a:t>
            </a:fld>
            <a:endParaRPr lang="en-US" smtClean="0"/>
          </a:p>
        </p:txBody>
      </p:sp>
      <p:sp>
        <p:nvSpPr>
          <p:cNvPr id="69635" name="Rectangle 2"/>
          <p:cNvSpPr>
            <a:spLocks noGrp="1" noRot="1" noChangeAspect="1" noChangeArrowheads="1" noTextEdit="1"/>
          </p:cNvSpPr>
          <p:nvPr>
            <p:ph type="sldImg"/>
          </p:nvPr>
        </p:nvSpPr>
        <p:spPr>
          <a:xfrm>
            <a:off x="1187450" y="388938"/>
            <a:ext cx="4702175" cy="3525837"/>
          </a:xfrm>
          <a:ln/>
        </p:spPr>
      </p:sp>
      <p:sp>
        <p:nvSpPr>
          <p:cNvPr id="69636" name="Rectangle 3"/>
          <p:cNvSpPr>
            <a:spLocks noGrp="1" noChangeArrowheads="1"/>
          </p:cNvSpPr>
          <p:nvPr>
            <p:ph type="body" idx="1"/>
          </p:nvPr>
        </p:nvSpPr>
        <p:spPr>
          <a:xfrm>
            <a:off x="708349" y="3991761"/>
            <a:ext cx="5660378" cy="4669405"/>
          </a:xfrm>
          <a:noFill/>
          <a:ln/>
        </p:spPr>
        <p:txBody>
          <a:bodyPr>
            <a:normAutofit fontScale="92500" lnSpcReduction="10000"/>
          </a:bodyPr>
          <a:lstStyle/>
          <a:p>
            <a:pPr eaLnBrk="1" hangingPunct="1"/>
            <a:r>
              <a:rPr lang="en-US" sz="1000" b="1" dirty="0"/>
              <a:t>Keep Vaccines Organized</a:t>
            </a:r>
          </a:p>
          <a:p>
            <a:pPr eaLnBrk="1" hangingPunct="1">
              <a:buFontTx/>
              <a:buChar char="•"/>
            </a:pPr>
            <a:r>
              <a:rPr lang="en-US" sz="1000" dirty="0"/>
              <a:t>Check and rotate vaccine stock weekly so that vaccines with the shortest expiration dates are in the front to be used first. </a:t>
            </a:r>
          </a:p>
          <a:p>
            <a:pPr eaLnBrk="1" hangingPunct="1">
              <a:buFontTx/>
              <a:buChar char="•"/>
            </a:pPr>
            <a:r>
              <a:rPr lang="en-US" sz="1000" dirty="0"/>
              <a:t>If the expiration date on the vial is identified only as month and year, the  vaccine does not expire until the LAST day of the month indicated on the vial.</a:t>
            </a:r>
          </a:p>
          <a:p>
            <a:pPr lvl="1" eaLnBrk="1" hangingPunct="1">
              <a:buFontTx/>
              <a:buChar char="•"/>
            </a:pPr>
            <a:r>
              <a:rPr lang="en-US" sz="1000" dirty="0"/>
              <a:t>Expired vaccine - even if only one day after the expiration date- should </a:t>
            </a:r>
            <a:r>
              <a:rPr lang="en-US" sz="1000" b="1" dirty="0"/>
              <a:t>NEVER</a:t>
            </a:r>
            <a:r>
              <a:rPr lang="en-US" sz="1000" dirty="0"/>
              <a:t> be administered. Promptly remove expired vaccine from the refrigerator or freezer and dispose of it appropriately. If the expired vaccine is VFC vaccine, you should contact the GA VFC program so that the expired vaccine can be accounted for.  Also as you check your vaccine expiration dates, when you note that you have vaccine that will expire before you can use all of it ( 3 months), you need to call the GA VFC program and let us know so we can have time to move it  elsewhere.</a:t>
            </a:r>
          </a:p>
          <a:p>
            <a:pPr lvl="1" eaLnBrk="1" hangingPunct="1">
              <a:buFontTx/>
              <a:buChar char="•"/>
            </a:pPr>
            <a:r>
              <a:rPr lang="en-US" sz="1000" dirty="0"/>
              <a:t>In addition, the same person should be responsible for documenting all vaccine wastage and making </a:t>
            </a:r>
            <a:r>
              <a:rPr lang="en-US" sz="1000" b="1" dirty="0"/>
              <a:t>sure spoiled or expired vaccine is returned to the state</a:t>
            </a:r>
            <a:r>
              <a:rPr lang="en-US" sz="1000" dirty="0"/>
              <a:t>.</a:t>
            </a:r>
            <a:endParaRPr lang="en-US" sz="1000" dirty="0">
              <a:cs typeface="Times New Roman" pitchFamily="18" charset="0"/>
            </a:endParaRPr>
          </a:p>
          <a:p>
            <a:pPr eaLnBrk="1" hangingPunct="1">
              <a:buFontTx/>
              <a:buChar char="•"/>
            </a:pPr>
            <a:r>
              <a:rPr lang="en-US" sz="1000" dirty="0"/>
              <a:t>Keep opened vials of vaccine in a tray, so that they are readily identifiable.  Indicate on the label of each vaccine vial the date and time it was reconstituted or first opened.  Influenza, pneumococcal polysaccharide, IPV, Td and tetanus </a:t>
            </a:r>
            <a:r>
              <a:rPr lang="en-US" sz="1000" dirty="0" err="1"/>
              <a:t>toxoid</a:t>
            </a:r>
            <a:r>
              <a:rPr lang="en-US" sz="1000" dirty="0"/>
              <a:t> are manufactured in multi-dose and single dose vials or syringes. </a:t>
            </a:r>
          </a:p>
          <a:p>
            <a:pPr eaLnBrk="1" hangingPunct="1"/>
            <a:r>
              <a:rPr lang="en-US" sz="1000" dirty="0"/>
              <a:t>If your clinic situation permits, open only one vial, or box, of a particular vaccine at a time to control vaccine usage and allow easier inventory control.  We also recommend that all opened vaccine vials be kept in a tray in the refrigerator separate from other medications and biologics to avoid medication errors.</a:t>
            </a:r>
          </a:p>
          <a:p>
            <a:pPr eaLnBrk="1" hangingPunct="1">
              <a:buFontTx/>
              <a:buChar char="•"/>
            </a:pPr>
            <a:r>
              <a:rPr lang="en-US" sz="1000" dirty="0"/>
              <a:t>To  keep an accurate account of your inventory, keep your VFC vaccine stock separated from your privately purchased vaccine supply </a:t>
            </a:r>
            <a:endParaRPr lang="en-US" sz="1000" dirty="0">
              <a:cs typeface="Times New Roman" pitchFamily="18" charset="0"/>
            </a:endParaRPr>
          </a:p>
          <a:p>
            <a:r>
              <a:rPr lang="en-US" b="1" dirty="0"/>
              <a:t>Vaccine Stock Rotation </a:t>
            </a:r>
          </a:p>
          <a:p>
            <a:r>
              <a:rPr lang="en-US" dirty="0"/>
              <a:t>When new shipments arrive, vaccines should be unpacked immediately. The local practice vaccine coordinator should ensure that someone checks and rearranges the placement of vaccine and diluent supplies in the storage unit according to the expiration dates on a weekly basis and each time a vaccine shipment arrives. The vials and packages with the earliest expiration dates should be placed in front of other vials and packages of the same type of vaccine with later expiration dates. This practice avoids waste by ensuring that vaccines and diluents with the shortest expiration dates are easily accessible and will be used first, thereby limiting the amount of unused vaccine that has passed the expiration date. Expired vaccines and diluents should </a:t>
            </a:r>
            <a:r>
              <a:rPr lang="en-US" b="1" dirty="0"/>
              <a:t>NEVER be administered. IMMEDIATELY remove expired vaccines and diluents from the storage unit(s) to avoid the risk of inadvertent use. </a:t>
            </a:r>
            <a:endParaRPr lang="en-US" sz="1000" dirty="0"/>
          </a:p>
          <a:p>
            <a:pPr eaLnBrk="1" hangingPunct="1"/>
            <a:endParaRPr lang="en-US" sz="1000" dirty="0">
              <a:cs typeface="Times New Roman" pitchFamily="18" charset="0"/>
            </a:endParaRPr>
          </a:p>
          <a:p>
            <a:pPr eaLnBrk="1" hangingPunct="1"/>
            <a:endParaRPr lang="en-US" sz="1000" dirty="0"/>
          </a:p>
          <a:p>
            <a:pPr eaLnBrk="1" hangingPunct="1"/>
            <a:endParaRPr lang="en-US" sz="1000" dirty="0"/>
          </a:p>
          <a:p>
            <a:pPr eaLnBrk="1" hangingPunct="1"/>
            <a:endParaRPr lang="en-US" sz="10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keep a storage unit temperature within the appropriate range, the unit must be in good working condition, and it must have power at all times. To prevent problems with the power supply, take the following steps: </a:t>
            </a:r>
          </a:p>
          <a:p>
            <a:endParaRPr lang="en-US" dirty="0"/>
          </a:p>
          <a:p>
            <a:r>
              <a:rPr lang="en-US" dirty="0"/>
              <a:t>Avoid using power outlets with built-in circuit switches (they have little red reset buttons), outlets that can be activated by a wall switch, or power strips. These can be tripped or switched off, resulting in loss of electricity to the storage unit. </a:t>
            </a:r>
          </a:p>
          <a:p>
            <a:r>
              <a:rPr lang="en-US" dirty="0"/>
              <a:t>Use a safety-lock plug or an outlet cover to reduce the chance of a unit becoming inadvertently unplugged. </a:t>
            </a:r>
          </a:p>
          <a:p>
            <a:r>
              <a:rPr lang="en-US" dirty="0"/>
              <a:t>Post a warning sign at the plug and on the refrigerator and freezer units alerting staff, janitors, electricians, or any workers not to unplug the units. </a:t>
            </a:r>
          </a:p>
          <a:p>
            <a:r>
              <a:rPr lang="en-US" dirty="0"/>
              <a:t>Label the fuses and circuit breakers to alert people not to turn off the power to the storage units. These labels should include information concerning the immediate steps to take if power is interrupted. When the practice is located in a building owned by a third party and providers do not have access to the circuit breaker, ask the building manager to assist in labeling the appropriate circuit. Consider installing a temperature alarm to alert staff to after-hours temperature excursions, particularly if large vaccine inventories are maintained. </a:t>
            </a:r>
          </a:p>
          <a:p>
            <a:r>
              <a:rPr lang="en-US" dirty="0"/>
              <a:t>Facilities storing large vaccine inventories should consider installing back-up generators that automatically provide power to the storage units to maintain the recommended storage temperatures in the event of power outages.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at all possible, have vaccines delivered directly to an off-site facility. The number of times vaccines are handled and transported should be kept to a minimum. Each transport increases the risk that vaccines will be exposed to inappropriate storage conditions. If you cannot ensure that the vaccines are transported under proper conditions to maintain the vaccine cold chain, then do NOT transport vaccines unless it is an emergency. </a:t>
            </a:r>
          </a:p>
          <a:p>
            <a:endParaRPr lang="en-US" dirty="0"/>
          </a:p>
          <a:p>
            <a:r>
              <a:rPr lang="en-US" dirty="0"/>
              <a:t>If vaccines must be transported to an off-site facility, the amount of vaccines transported should be limited to the amount needed for that workday to avoid potential loss of expensive vaccines. Providers should contact manufacturer(s) and/or the state/local health department immunization program for guidance specific to their area.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47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facility SOP should specify that the vaccines are: </a:t>
            </a:r>
          </a:p>
          <a:p>
            <a:r>
              <a:rPr lang="en-US" dirty="0"/>
              <a:t>Attended at all times during transport; </a:t>
            </a:r>
          </a:p>
          <a:p>
            <a:r>
              <a:rPr lang="en-US" dirty="0"/>
              <a:t>Not placed in the trunk of the vehicle; </a:t>
            </a:r>
          </a:p>
          <a:p>
            <a:r>
              <a:rPr lang="en-US" dirty="0"/>
              <a:t>Delivered directly to the facility; </a:t>
            </a:r>
          </a:p>
          <a:p>
            <a:r>
              <a:rPr lang="en-US" dirty="0"/>
              <a:t>Promptly unpacked and placed into appropriate storage units upon arrival (see </a:t>
            </a:r>
            <a:r>
              <a:rPr lang="en-US" u="sng" dirty="0"/>
              <a:t>Checking the Condition of a Shipment in the Vaccine Shipments section).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a:t>
            </a:fld>
            <a:endParaRPr lang="en-US"/>
          </a:p>
        </p:txBody>
      </p:sp>
    </p:spTree>
    <p:extLst>
      <p:ext uri="{BB962C8B-B14F-4D97-AF65-F5344CB8AC3E}">
        <p14:creationId xmlns:p14="http://schemas.microsoft.com/office/powerpoint/2010/main" val="3109357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49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1" dirty="0"/>
              <a:t>Transporting Varicella-Containing Vaccines </a:t>
            </a:r>
          </a:p>
          <a:p>
            <a:r>
              <a:rPr lang="en-US" dirty="0"/>
              <a:t>The vaccine manufacturer does not recommend transporting varicella-containing vaccines (MMRV, VAR, HZV). If these vaccines must be transported (e.g., during an emergency), CDC recommends transport in a portable freezer unit that maintains the temperature between -58°F and +5°F (-50°C and -15°C). Portable freezers may be available for rent in some places. If varicella-containing vaccines must be transported and a portable freezer unit is not available, </a:t>
            </a:r>
            <a:r>
              <a:rPr lang="en-US" b="1" dirty="0"/>
              <a:t>do NOT use dry ice. </a:t>
            </a:r>
          </a:p>
          <a:p>
            <a:r>
              <a:rPr lang="en-US" dirty="0"/>
              <a:t>Varicella-containing vaccines may be transported at refrigerator temperature between 36°F and 46°F (2°C and 8°C) for up to 72 continuous hours prior to reconstitution (see Varicella-Containing Vaccines in CDC’s </a:t>
            </a:r>
            <a:r>
              <a:rPr lang="en-US" u="sng" dirty="0"/>
              <a:t>Vaccine Storage and Handling Guide). If varicella-containing vaccines must be transported at refrigerator temperature, follow these steps: </a:t>
            </a:r>
          </a:p>
          <a:p>
            <a:r>
              <a:rPr lang="en-US" dirty="0"/>
              <a:t>1. Place a calibrated thermometer (preferably with a biosafe glycol-encased thermometer probe) in the container used for transport as close as possible to the vaccines. </a:t>
            </a:r>
          </a:p>
          <a:p>
            <a:r>
              <a:rPr lang="en-US" dirty="0"/>
              <a:t>2. Record: </a:t>
            </a:r>
          </a:p>
          <a:p>
            <a:r>
              <a:rPr lang="en-US" dirty="0"/>
              <a:t>a. The time the vaccines are removed from the storage unit and placed in the container; </a:t>
            </a:r>
          </a:p>
          <a:p>
            <a:r>
              <a:rPr lang="en-US" dirty="0"/>
              <a:t>b. The temperature during transport; </a:t>
            </a:r>
          </a:p>
          <a:p>
            <a:r>
              <a:rPr lang="en-US" dirty="0"/>
              <a:t>c. The time and temperature at the beginning and end of transport. </a:t>
            </a:r>
          </a:p>
          <a:p>
            <a:r>
              <a:rPr lang="en-US" dirty="0"/>
              <a:t>3. According to the vaccine manufacturer, </a:t>
            </a:r>
            <a:r>
              <a:rPr lang="en-US" b="1" dirty="0"/>
              <a:t>immediately upon arrival at the alternate storage facility: </a:t>
            </a:r>
          </a:p>
          <a:p>
            <a:r>
              <a:rPr lang="en-US" dirty="0"/>
              <a:t>a. </a:t>
            </a:r>
            <a:r>
              <a:rPr lang="en-US" b="1" dirty="0"/>
              <a:t>Place the vaccines in the freezer between -58°F and +5°F (-50°C and -15°C) and label “DO NOT USE.” Any stand-alone freezer that reliably maintains a temperature between -58°F and +5°F (-50°C and -15°C) is acceptable for storage of varicella-containing vaccines. </a:t>
            </a:r>
          </a:p>
          <a:p>
            <a:r>
              <a:rPr lang="en-US" dirty="0"/>
              <a:t>b. Document the time the vaccines are removed from the container and placed in the alternate storage unit. </a:t>
            </a:r>
          </a:p>
          <a:p>
            <a:r>
              <a:rPr lang="en-US" dirty="0"/>
              <a:t>c. Note that this is considered a temperature excursion, </a:t>
            </a:r>
            <a:r>
              <a:rPr lang="en-US" b="1" dirty="0"/>
              <a:t>so contact the manufacturer at 1-800-637-2590 for further guidance. </a:t>
            </a:r>
          </a:p>
          <a:p>
            <a:r>
              <a:rPr lang="en-US" dirty="0"/>
              <a:t>4. Do not discard vaccines without contacting the manufacturer and/or your immunization program for guidance. </a:t>
            </a:r>
          </a:p>
          <a:p>
            <a:r>
              <a:rPr lang="en-US" b="1" dirty="0"/>
              <a:t>Use of dry ice is not recommended, even for temporary storage or emergency transport. Dry ice may subject varicella-containing vaccines to temperatures colder than -58°F (-50°C). </a:t>
            </a:r>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Packing Vaccines and Diluents for Transport </a:t>
            </a:r>
          </a:p>
          <a:p>
            <a:r>
              <a:rPr lang="en-US" dirty="0"/>
              <a:t>There are many variables to consider when transporting any vaccine (e.g., the time of year and ambient temperature, the amount of vaccine, the shipping container, etc.) Your immunization program may have specific guidance regarding vaccine transport, details on how to pack vaccine and diluent, and procedures for maintaining the vaccine cold chain based on these variables. Here is some general guidance. </a:t>
            </a:r>
          </a:p>
          <a:p>
            <a:r>
              <a:rPr lang="en-US" b="1" dirty="0"/>
              <a:t>Refrigerated vaccines </a:t>
            </a:r>
          </a:p>
          <a:p>
            <a:r>
              <a:rPr lang="en-US" dirty="0"/>
              <a:t>● Pack refrigerated vaccines before packing frozen vaccines as indicated here: CDC recommends transport with a portable refrigerator unit. If this type of unit is not available, a hard-sided insulated cooler with at least 2-inch walls may be used if it can maintain the recommended temperature range (between 35°F and 46°F [2°C and 8°C]). </a:t>
            </a:r>
          </a:p>
          <a:p>
            <a:r>
              <a:rPr lang="en-US" dirty="0"/>
              <a:t>● Place a layer (at least 2 inches) of “conditioned” coolant packs in the transport container first. Coolant packs that are frozen must be “conditioned” by leaving them at room temperature for 1 to 2 hours until the edges have defrosted and the packs look like they’ve been “sweating.” Frozen coolant packs that are not “conditioned” can freeze vaccine. </a:t>
            </a:r>
          </a:p>
          <a:p>
            <a:pPr>
              <a:buFont typeface="Arial" pitchFamily="34" charset="0"/>
              <a:buChar char="•"/>
            </a:pPr>
            <a:r>
              <a:rPr lang="en-US" dirty="0"/>
              <a:t>Place an insulating barrier layer on top of the coolant packs, (e.g., bubble wrap or Styrofoam pellets). </a:t>
            </a:r>
          </a:p>
          <a:p>
            <a:pPr>
              <a:buFont typeface="Arial" pitchFamily="34" charset="0"/>
              <a:buChar char="•"/>
            </a:pPr>
            <a:r>
              <a:rPr lang="en-US" dirty="0"/>
              <a:t>Place a calibrated thermometer (preferably with a biosafe glycol-encased thermometer probe) on top of the barrier next to the vaccines. </a:t>
            </a:r>
          </a:p>
          <a:p>
            <a:pPr>
              <a:buFont typeface="Arial" pitchFamily="34" charset="0"/>
              <a:buChar char="•"/>
            </a:pPr>
            <a:r>
              <a:rPr lang="en-US" dirty="0"/>
              <a:t>Stack the vaccines on top of the barrier and thermometer, ensuring that the vaccines do not touch the coolant packs. </a:t>
            </a:r>
          </a:p>
          <a:p>
            <a:pPr>
              <a:buFont typeface="Arial" pitchFamily="34" charset="0"/>
              <a:buChar char="•"/>
            </a:pPr>
            <a:r>
              <a:rPr lang="en-US" dirty="0"/>
              <a:t>Place another insulating barrier layer on top of the vaccines. </a:t>
            </a:r>
          </a:p>
          <a:p>
            <a:pPr>
              <a:buFont typeface="Arial" pitchFamily="34" charset="0"/>
              <a:buChar char="•"/>
            </a:pPr>
            <a:r>
              <a:rPr lang="en-US" dirty="0"/>
              <a:t>Place another layer of “conditioned” coolant packs on top of the insulating barrier layer, ensuring there is no direct contact between the coolant packs and the vaccines. </a:t>
            </a:r>
          </a:p>
          <a:p>
            <a:pPr>
              <a:buFont typeface="Arial" pitchFamily="34" charset="0"/>
              <a:buChar char="•"/>
            </a:pPr>
            <a:r>
              <a:rPr lang="en-US" dirty="0"/>
              <a:t>Place a final insulating barrier layer (at least 2 inches) on top of the coolant packs along with an inventory list of the vaccines in the container </a:t>
            </a:r>
          </a:p>
          <a:p>
            <a:r>
              <a:rPr lang="en-US" b="1" dirty="0"/>
              <a:t>Frozen vaccines </a:t>
            </a:r>
          </a:p>
          <a:p>
            <a:r>
              <a:rPr lang="en-US" dirty="0"/>
              <a:t>If frozen vaccines must be transported, CDC recommends transport with a portable freezer that maintains a temperature between -58°F and +5°F (-50°C and -15°C).  Use the same packing layers as noted above. </a:t>
            </a:r>
          </a:p>
          <a:p>
            <a:r>
              <a:rPr lang="en-US" dirty="0"/>
              <a:t>The coolant packs should be frozen. Do NOT use dry ice. </a:t>
            </a:r>
          </a:p>
          <a:p>
            <a:r>
              <a:rPr lang="en-US" b="1" dirty="0"/>
              <a:t>Diluents</a:t>
            </a:r>
            <a:r>
              <a:rPr lang="en-US" dirty="0"/>
              <a:t> </a:t>
            </a:r>
          </a:p>
          <a:p>
            <a:r>
              <a:rPr lang="en-US" dirty="0"/>
              <a:t>● Diluents should be transported with their corresponding vaccines to ensure that there are always equal numbers of vaccine vials and diluent vials for reconstitution.  </a:t>
            </a:r>
            <a:r>
              <a:rPr lang="en-US" b="1" dirty="0"/>
              <a:t>NEVER</a:t>
            </a:r>
            <a:r>
              <a:rPr lang="en-US" dirty="0"/>
              <a:t> transport any diluents at freezer temperature because the vials could crack, or in some cases, the diluents may contain vaccine antigen.  </a:t>
            </a:r>
          </a:p>
          <a:p>
            <a:endParaRPr lang="en-US" dirty="0"/>
          </a:p>
          <a:p>
            <a:pPr>
              <a:buFont typeface="Arial" pitchFamily="34" charset="0"/>
              <a:buNone/>
            </a:pPr>
            <a:endParaRPr lang="en-US" dirty="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a:t>Receiving Vaccine Shipments </a:t>
            </a:r>
          </a:p>
          <a:p>
            <a:r>
              <a:rPr lang="en-US" dirty="0"/>
              <a:t>Arrange for vaccine deliveries to be made only when the vaccine coordinator or alternate coordinator is on duty. Consider holidays, vacations, staff schedules, and changes in hours of operation when designating vaccine delivery date and time. All staff members (including non-medical staff, e.g., receptionists and other front desk personnel) who accept vaccine deliveries must be aware of the importance of maintaining the vaccine cold chain and the need to </a:t>
            </a:r>
            <a:r>
              <a:rPr lang="en-US" b="1" dirty="0"/>
              <a:t>immediately notify the vaccine coordinator or alternate coordinator of the arrival of the vaccine shipment so that it can be handled and stored appropriately. </a:t>
            </a:r>
          </a:p>
          <a:p>
            <a:endParaRPr lang="en-US" b="1" dirty="0"/>
          </a:p>
          <a:p>
            <a:r>
              <a:rPr lang="en-US" b="1" dirty="0"/>
              <a:t>Checking the Condition of a Shipment </a:t>
            </a:r>
          </a:p>
          <a:p>
            <a:r>
              <a:rPr lang="en-US" dirty="0"/>
              <a:t>When you receive your vaccine shipment, it should be examined immediately: </a:t>
            </a:r>
          </a:p>
          <a:p>
            <a:r>
              <a:rPr lang="en-US" dirty="0"/>
              <a:t>Examine the shipping container and its contents for any signs of physical damage. Determine if the shipping time was less than 48 hours (3 days for varicella-containing vaccines). Cross-check the contents with the packing slip to be sure they match. Check the vaccine expiration dates to ensure that you have not received any vaccines or diluents that have already expired or will expire soon.   Check that lyophilized (freeze-dried) vaccines have been shipped with the correct type and quantity of diluents for reconstitution.  Examine the vaccines and diluents for heat or cold damage.</a:t>
            </a:r>
          </a:p>
          <a:p>
            <a:endParaRPr lang="en-US" dirty="0"/>
          </a:p>
          <a:p>
            <a:r>
              <a:rPr lang="en-US" b="1" dirty="0"/>
              <a:t>Storing and Documenting Vaccine Shipments Upon Arrival </a:t>
            </a:r>
          </a:p>
          <a:p>
            <a:r>
              <a:rPr lang="en-US" dirty="0"/>
              <a:t>After the vaccine shipment has been checked according to the procedures described in this section (see </a:t>
            </a:r>
            <a:r>
              <a:rPr lang="en-US" u="sng" dirty="0"/>
              <a:t>Checking the Condition of a Shipment), immediately store the vaccines and diluents at the recommended temperatures and record the arrival of each vaccine and diluent, noting all the details as outlined in the Vaccine Stock Records (see the Vaccine Inventory Management section). </a:t>
            </a:r>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your Routine Vaccine Storage and Handling Plan in a prominent and easily accessible location near the vaccine storage unit(s). Also establish a checklist of procedures and post it on all vaccine storage unit(s) (see the IAC link to a </a:t>
            </a:r>
            <a:r>
              <a:rPr lang="en-US" u="sng" dirty="0"/>
              <a:t>Checklist for Safe Vaccine Handling and Storage in the Resources section). </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If you become aware of inappropriate vaccine storage conditions (light and/or temperature), the following steps should be taken: </a:t>
            </a:r>
          </a:p>
          <a:p>
            <a:r>
              <a:rPr lang="en-US" dirty="0"/>
              <a:t>Notify the primary or alternate vaccine coordinator immediately of any vaccine storage unit temperature that is outside the recommended range (temperature excursion). If the primary coordinator or alternate coordinator is not available, report the problem to an immediate supervisor. </a:t>
            </a:r>
          </a:p>
          <a:p>
            <a:r>
              <a:rPr lang="en-US" dirty="0"/>
              <a:t>Document the ambient room temperature and the temperature inside the affected storage unit(s) at the time the problem is discovered. Also note minimum and maximum temperature readings in the unit(s). Document the length of time the vaccines may have been exposed to inappropriate storage temperatures or inappropriate light exposure. The temperature information should be available to download from a digital data logger. Conduct an inventory of the vaccines affected by this event and document the actions taken. Note if water bottles were in the refrigerator and frozen coolant packs in the freezer at the time of the event. Label the vaccines “DO NOT USE.” A clearly labeled paper bag can be used for this purpose. This will reduce risk of inadvertently using vaccines that may have reduced potency because they were stored under inappropriate conditions. Immediately store the vaccines under appropriate conditions separate from other vaccine supplies. If your vaccine storage unit(s) is not maintaining the appropriate storage conditions, activate the Emergency Vaccine Retrieval and Storage Plan (see </a:t>
            </a:r>
            <a:r>
              <a:rPr lang="en-US" u="sng" dirty="0"/>
              <a:t>Storage and Handling Plans). </a:t>
            </a:r>
            <a:r>
              <a:rPr lang="en-US" dirty="0"/>
              <a:t>Contact the vaccine manufacturer for further guidance. If you are a VFC provider, please contact the vaccine manufacturer and/or your state/local health department immunization program as directed by the VFC program in your area. Do not discard vaccines unless directed to by your immunization program and/or the manufacturer(s). </a:t>
            </a:r>
          </a:p>
          <a:p>
            <a:endParaRPr lang="en-US" dirty="0"/>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General Guidelines </a:t>
            </a:r>
          </a:p>
          <a:p>
            <a:r>
              <a:rPr lang="en-US" dirty="0"/>
              <a:t>To protect the vaccine inventory and to minimize potential monetary loss, every facility that stores vaccine should have a written Emergency Vaccine Retrieval and Storage Plan. If a problem is short term (usually 2 hours or less) and depending on ambient room temperature, the storage temperature can probably be maintained with the water containers in the refrigerator, with frozen coolant packs in the freezer, and by keeping the storage unit door(s) closed. </a:t>
            </a:r>
          </a:p>
          <a:p>
            <a:endParaRPr lang="en-US" dirty="0"/>
          </a:p>
          <a:p>
            <a:r>
              <a:rPr lang="en-US" dirty="0"/>
              <a:t>Post the Emergency Vaccine Retrieval and Storage Plan on or near the vaccine storage equipment. Ensure that all staff (current, new, and temporary) read the plan and understand it. Also ensure that janitorial and security staff are aware of the plan and know the procedures to follow to notify designated personnel about any problems with the vaccine storage equipment or power outages. Review and update the contact lists in the plan at least quarterly; review and update the entire plan at least annually. </a:t>
            </a:r>
          </a:p>
          <a:p>
            <a:endParaRPr lang="en-US" dirty="0"/>
          </a:p>
          <a:p>
            <a:r>
              <a:rPr lang="en-US" dirty="0"/>
              <a:t>When state officials, local officials, or providers have reasonable cause to believe that weather conditions, natural disasters, or other emergencies might disrupt power in or flood any facility where vaccine is stored, emergency procedures should be implemented in </a:t>
            </a:r>
            <a:r>
              <a:rPr lang="en-US" b="1" dirty="0"/>
              <a:t>advance of the event.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Vaccines must be stored appropriately from the time they are manufactured until the time they are administered to a patient. Excessive heat or cold can reduce vaccine potency, increasing the risk that recipients will not be protected against vaccine-preventable diseases. A temperature-controlled environment used to maintain and distribute vaccines in optimal condition is called the vaccine cold chain. The vaccine cold chain relies on three main elements: </a:t>
            </a:r>
          </a:p>
          <a:p>
            <a:r>
              <a:rPr lang="en-US" b="1" dirty="0" smtClean="0"/>
              <a:t>Effectively trained personnel; </a:t>
            </a:r>
          </a:p>
          <a:p>
            <a:r>
              <a:rPr lang="en-US" b="1" dirty="0" smtClean="0"/>
              <a:t>Appropriate transportation and storage equipment, and; </a:t>
            </a:r>
          </a:p>
          <a:p>
            <a:r>
              <a:rPr lang="en-US" b="1" dirty="0" smtClean="0"/>
              <a:t>Efficient management procedures. </a:t>
            </a:r>
          </a:p>
          <a:p>
            <a:endParaRPr lang="en-US" dirty="0" smtClean="0"/>
          </a:p>
          <a:p>
            <a:r>
              <a:rPr lang="en-US" dirty="0" smtClean="0"/>
              <a:t>All three elements must stay consistent to ensure vaccines are transported and stored appropriately. </a:t>
            </a:r>
          </a:p>
          <a:p>
            <a:endParaRPr lang="en-US" dirty="0" smtClean="0"/>
          </a:p>
          <a:p>
            <a:r>
              <a:rPr lang="en-US" dirty="0" smtClean="0"/>
              <a:t>The vaccine cold chain begins with the cold storage unit at the vaccine manufacturing plant, extends through the transport of vaccine to the distributor, then delivery to the provider, and ends with the administration of the vaccine to the patient. Appropriate storage temperatures must be maintained at every link in the chain. </a:t>
            </a:r>
          </a:p>
          <a:p>
            <a:endParaRPr lang="en-US" dirty="0" smtClean="0"/>
          </a:p>
          <a:p>
            <a:r>
              <a:rPr lang="en-US" b="1" dirty="0" smtClean="0"/>
              <a:t>Vaccine should always be transported in a refrigerated or frozen state. Refer to manufacturer protocols for each vaccine. Transport should include use of an insulated container or refrigerated truck. Appropriate temperatures are: Refrigerator between 35°F and 46°F [2°C and 8°C] Freezer between -58°F and +5°F [-50°C and -15°C] </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466725"/>
            <a:ext cx="4803775" cy="3602038"/>
          </a:xfrm>
        </p:spPr>
      </p:sp>
      <p:sp>
        <p:nvSpPr>
          <p:cNvPr id="3" name="Notes Placeholder 2"/>
          <p:cNvSpPr>
            <a:spLocks noGrp="1"/>
          </p:cNvSpPr>
          <p:nvPr>
            <p:ph type="body" idx="1"/>
          </p:nvPr>
        </p:nvSpPr>
        <p:spPr>
          <a:xfrm>
            <a:off x="708349" y="4298328"/>
            <a:ext cx="5660378" cy="4675151"/>
          </a:xfrm>
        </p:spPr>
        <p:txBody>
          <a:bodyPr>
            <a:normAutofit fontScale="85000" lnSpcReduction="20000"/>
          </a:bodyPr>
          <a:lstStyle/>
          <a:p>
            <a:r>
              <a:rPr lang="en-US" b="1" dirty="0"/>
              <a:t>Designated primary and alternate vaccine coordinators with emergency contact information. In addition to their routine vaccine storage and handling duties (see the </a:t>
            </a:r>
            <a:r>
              <a:rPr lang="en-US" b="1" u="sng" dirty="0"/>
              <a:t>Vaccine Personnel section for details), the primary and alternate vaccine coordinators should: </a:t>
            </a:r>
          </a:p>
          <a:p>
            <a:r>
              <a:rPr lang="en-US" dirty="0"/>
              <a:t>Monitor the operation of the vaccine storage equipment and systems; </a:t>
            </a:r>
          </a:p>
          <a:p>
            <a:r>
              <a:rPr lang="en-US" dirty="0"/>
              <a:t>Track inclement weather conditions; </a:t>
            </a:r>
          </a:p>
          <a:p>
            <a:r>
              <a:rPr lang="en-US" dirty="0"/>
              <a:t>Set up and maintain a monitoring/notification system during times of inclement weather or other conditions that might cause a power outage (a continuous-monitoring temperature alarm/notification system should be considered, especially for facilities with large inventories); </a:t>
            </a:r>
          </a:p>
          <a:p>
            <a:r>
              <a:rPr lang="en-US" dirty="0"/>
              <a:t>Post emergency contact information on circuit breaker(s) or electrical panel; Ensure the appropriate handling of vaccine during a disaster or power outage; Ensure 24-hour access to the building and vaccine storage unit(s); Ensure that sufficient fuel is on hand to continuously run the generator for at least 72 hours if the facility has a back-up generator. </a:t>
            </a:r>
          </a:p>
          <a:p>
            <a:r>
              <a:rPr lang="en-US" b="1" dirty="0"/>
              <a:t>Emergency staff contact list in order of contact preference. </a:t>
            </a:r>
            <a:r>
              <a:rPr lang="en-US" dirty="0"/>
              <a:t>Determine whether all or certain persons on the list should be contacted in the event of a vaccine storage emergency or if the first person reached is sufficient. Include the primary and alternate vaccine coordinators on the list. Record the names (in order) and contact information. Assure that contact information is kept up to date </a:t>
            </a:r>
          </a:p>
          <a:p>
            <a:r>
              <a:rPr lang="en-US" b="1" dirty="0"/>
              <a:t>Vaccine storage unit specifications. </a:t>
            </a:r>
            <a:r>
              <a:rPr lang="en-US" dirty="0"/>
              <a:t>For each vaccine storage unit in your facility, identify the type of unit (e.g., stand-alone refrigerator), the brand name, the model number, and the serial number. These specifications may be useful for the repair company. </a:t>
            </a:r>
          </a:p>
          <a:p>
            <a:r>
              <a:rPr lang="en-US" b="1" dirty="0"/>
              <a:t>Alternate vaccine storage facility or facilities. </a:t>
            </a:r>
            <a:r>
              <a:rPr lang="en-US" dirty="0"/>
              <a:t>Establish working agreements with at least one alternate storage facility with a back-up generator where vaccines can be appropriately stored and monitored for the interim (e.g., hospital, long-term care facility, state depot, Red Cross, fire station, packing plant, commercial pharmacy). </a:t>
            </a:r>
          </a:p>
          <a:p>
            <a:r>
              <a:rPr lang="en-US" b="1" dirty="0"/>
              <a:t>Written protocols, vehicles, and drivers for transporting vaccines to and from the alternate vaccine storage facility. </a:t>
            </a:r>
          </a:p>
          <a:p>
            <a:r>
              <a:rPr lang="en-US" dirty="0"/>
              <a:t>– If the vaccines must be moved to an alternate facility, they may be transported in portable actively or passively cooled refrigerator or freezer units or hard-sided insulated containers. The vaccines may be transported within non-commercial vehicles inside the passenger compartment (not in the trunk because temperatures cannot be controlled inside the trunk). </a:t>
            </a:r>
          </a:p>
          <a:p>
            <a:r>
              <a:rPr lang="en-US" b="1" dirty="0"/>
              <a:t>Appropriate packing materials to safely transport or temporarily store vaccine. </a:t>
            </a:r>
            <a:r>
              <a:rPr lang="en-US" dirty="0"/>
              <a:t>Vaccine manufacturers do not recommend reuse of shipping materials, including coolant packs and shipping containers, to further transport vaccine products </a:t>
            </a:r>
          </a:p>
          <a:p>
            <a:r>
              <a:rPr lang="en-US" b="1" dirty="0"/>
              <a:t>Written protocol for vaccine packing. </a:t>
            </a:r>
            <a:r>
              <a:rPr lang="en-US" dirty="0"/>
              <a:t>Each facility should develop its own standard operating procedures (SOPs) for packing vaccines </a:t>
            </a:r>
            <a:endParaRPr lang="en-US" b="0"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0435">
              <a:defRPr/>
            </a:pPr>
            <a:r>
              <a:rPr lang="en-US" dirty="0" smtClean="0"/>
              <a:t>This slide represent the document for Routine and Emergency Vaccine Handling Plan Templates which providers can use as a guideline to follow developing routine and emergency handling plans.  They should be posted near your storage unit or where they can be easily accessed in case of an emergency.  </a:t>
            </a:r>
          </a:p>
        </p:txBody>
      </p:sp>
      <p:sp>
        <p:nvSpPr>
          <p:cNvPr id="4" name="Slide Number Placeholder 3"/>
          <p:cNvSpPr>
            <a:spLocks noGrp="1"/>
          </p:cNvSpPr>
          <p:nvPr>
            <p:ph type="sldNum" sz="quarter" idx="10"/>
          </p:nvPr>
        </p:nvSpPr>
        <p:spPr/>
        <p:txBody>
          <a:bodyPr/>
          <a:lstStyle/>
          <a:p>
            <a:fld id="{8CBAA90F-D46E-40F6-A261-A578E0C19099}" type="slidenum">
              <a:rPr lang="en-US" smtClean="0"/>
              <a:pPr/>
              <a:t>61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Authorized personnel</a:t>
            </a:r>
            <a:r>
              <a:rPr lang="en-US" baseline="0" dirty="0" smtClean="0"/>
              <a:t> should be trained to interpret expiration dates, how to handle mishandled vaccines and diluents, transferring vaccines and diluents, rotating stock  and documenting vaccine inventory.</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baseline="0" dirty="0" smtClean="0"/>
              <a:t>D) All staff who handle or administer vaccines, including accepting shipments</a:t>
            </a:r>
          </a:p>
        </p:txBody>
      </p:sp>
      <p:sp>
        <p:nvSpPr>
          <p:cNvPr id="95236" name="Slide Number Placeholder 3"/>
          <p:cNvSpPr>
            <a:spLocks noGrp="1"/>
          </p:cNvSpPr>
          <p:nvPr>
            <p:ph type="sldNum" sz="quarter" idx="5"/>
          </p:nvPr>
        </p:nvSpPr>
        <p:spPr>
          <a:noFill/>
        </p:spPr>
        <p:txBody>
          <a:bodyPr/>
          <a:lstStyle/>
          <a:p>
            <a:fld id="{D202CAD5-4143-43AD-8E3E-87DFBFA0F1E4}" type="slidenum">
              <a:rPr lang="en-US" smtClean="0"/>
              <a:pPr/>
              <a:t>63</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r>
              <a:rPr lang="en-US" baseline="0" dirty="0" smtClean="0"/>
              <a:t> Maintaining proper storage temperatures at every link in the chain</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64</a:t>
            </a:fld>
            <a:endParaRPr lang="en-US"/>
          </a:p>
        </p:txBody>
      </p:sp>
    </p:spTree>
    <p:extLst>
      <p:ext uri="{BB962C8B-B14F-4D97-AF65-F5344CB8AC3E}">
        <p14:creationId xmlns:p14="http://schemas.microsoft.com/office/powerpoint/2010/main" val="1066817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arenR" startAt="2"/>
            </a:pPr>
            <a:r>
              <a:rPr lang="en-US" dirty="0" smtClean="0"/>
              <a:t>Notify the vaccine coordinator,</a:t>
            </a:r>
            <a:r>
              <a:rPr lang="en-US" baseline="0" dirty="0" smtClean="0"/>
              <a:t> alternate coordinator, or supervisor</a:t>
            </a:r>
          </a:p>
          <a:p>
            <a:pPr marL="0" indent="0">
              <a:buNone/>
            </a:pP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65</a:t>
            </a:fld>
            <a:endParaRPr lang="en-US"/>
          </a:p>
        </p:txBody>
      </p:sp>
    </p:spTree>
    <p:extLst>
      <p:ext uri="{BB962C8B-B14F-4D97-AF65-F5344CB8AC3E}">
        <p14:creationId xmlns:p14="http://schemas.microsoft.com/office/powerpoint/2010/main" val="25686318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2A61D2-208B-4D13-8AE2-D1BC73373E89}" type="slidenum">
              <a:rPr lang="en-US" smtClean="0"/>
              <a:pPr/>
              <a:t>66</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buFontTx/>
              <a:buChar char="•"/>
            </a:pPr>
            <a:r>
              <a:rPr lang="en-US" sz="1400" dirty="0"/>
              <a:t>An estimated 17% to 37% of providers expose vaccines to improper storage temperatures, and refrigerator temperatures are more commonly kept too cold than too warm.</a:t>
            </a:r>
          </a:p>
          <a:p>
            <a:pPr eaLnBrk="1" hangingPunct="1">
              <a:buFontTx/>
              <a:buChar char="•"/>
            </a:pPr>
            <a:r>
              <a:rPr lang="en-US" sz="1400" dirty="0"/>
              <a:t>Colder is NOT BETTER for inactivated vaccines.  </a:t>
            </a:r>
          </a:p>
          <a:p>
            <a:pPr eaLnBrk="1" hangingPunct="1">
              <a:buFontTx/>
              <a:buChar char="•"/>
            </a:pPr>
            <a:r>
              <a:rPr lang="en-US" sz="1400" dirty="0"/>
              <a:t>Out of range temperature readings require IMMEDIATE action.</a:t>
            </a:r>
          </a:p>
          <a:p>
            <a:pPr eaLnBrk="1" hangingPunct="1"/>
            <a:endParaRPr lang="en-US" sz="1400" dirty="0"/>
          </a:p>
          <a:p>
            <a:pPr eaLnBrk="1" hangingPunct="1"/>
            <a:r>
              <a:rPr lang="en-US" sz="1400" dirty="0"/>
              <a:t>Remember, if you want your patients to be protected by the vaccines you give them, it is your responsibility to handle vaccines with care.</a:t>
            </a:r>
          </a:p>
          <a:p>
            <a:pPr eaLnBrk="1" hangingPunct="1"/>
            <a:endParaRPr lang="en-US" sz="1400" dirty="0"/>
          </a:p>
          <a:p>
            <a:pPr eaLnBrk="1" hangingPunct="1"/>
            <a:r>
              <a:rPr lang="en-US" sz="1400" dirty="0"/>
              <a:t>Good practices to maintain proper vaccine storage and handling can ensure that the full benefit of immunizations are realized.</a:t>
            </a:r>
          </a:p>
          <a:p>
            <a:pPr eaLnBrk="1" hangingPunct="1"/>
            <a:endParaRPr lang="en-US" sz="1400" dirty="0"/>
          </a:p>
          <a:p>
            <a:pPr eaLnBrk="1" hangingPunct="1"/>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Immunization Program webpage contains various helpful information.  The webpage address is at the top of the slide.</a:t>
            </a:r>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68</a:t>
            </a:fld>
            <a:endParaRPr lang="en-US"/>
          </a:p>
        </p:txBody>
      </p:sp>
    </p:spTree>
    <p:extLst>
      <p:ext uri="{BB962C8B-B14F-4D97-AF65-F5344CB8AC3E}">
        <p14:creationId xmlns:p14="http://schemas.microsoft.com/office/powerpoint/2010/main" val="37794742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03D24BA-364F-4995-BA79-25F150497EB4}" type="slidenum">
              <a:rPr lang="en-US" smtClean="0"/>
              <a:pPr/>
              <a:t>69</a:t>
            </a:fld>
            <a:endParaRPr lang="en-US" smtClean="0"/>
          </a:p>
        </p:txBody>
      </p:sp>
      <p:sp>
        <p:nvSpPr>
          <p:cNvPr id="104451" name="Rectangle 2"/>
          <p:cNvSpPr>
            <a:spLocks noGrp="1" noRot="1" noChangeAspect="1" noChangeArrowheads="1" noTextEdit="1"/>
          </p:cNvSpPr>
          <p:nvPr>
            <p:ph type="sldImg"/>
          </p:nvPr>
        </p:nvSpPr>
        <p:spPr>
          <a:xfrm>
            <a:off x="1222375" y="695325"/>
            <a:ext cx="4679950" cy="3509963"/>
          </a:xfrm>
          <a:ln/>
        </p:spPr>
      </p:sp>
      <p:sp>
        <p:nvSpPr>
          <p:cNvPr id="104452" name="Rectangle 3"/>
          <p:cNvSpPr>
            <a:spLocks noGrp="1" noChangeArrowheads="1"/>
          </p:cNvSpPr>
          <p:nvPr>
            <p:ph type="body" idx="1"/>
          </p:nvPr>
        </p:nvSpPr>
        <p:spPr>
          <a:xfrm>
            <a:off x="943933" y="4448101"/>
            <a:ext cx="5189214" cy="4213065"/>
          </a:xfrm>
          <a:noFill/>
          <a:ln/>
        </p:spPr>
        <p:txBody>
          <a:bodyPr/>
          <a:lstStyle/>
          <a:p>
            <a:pPr eaLnBrk="1" hangingPunct="1"/>
            <a:r>
              <a:rPr lang="en-US" dirty="0" smtClean="0">
                <a:solidFill>
                  <a:schemeClr val="tx2"/>
                </a:solidFill>
              </a:rPr>
              <a:t>If you need further information about the changes, or to ask questions later, these are some resources you can to go to help you with that.</a:t>
            </a:r>
          </a:p>
          <a:p>
            <a:pPr eaLnBrk="1" hangingPunct="1"/>
            <a:endParaRPr lang="en-US" dirty="0" smtClean="0">
              <a:solidFill>
                <a:schemeClr val="tx2"/>
              </a:solidFill>
            </a:endParaRPr>
          </a:p>
          <a:p>
            <a:pPr eaLnBrk="1" hangingPunct="1"/>
            <a:r>
              <a:rPr lang="en-US" dirty="0" smtClean="0">
                <a:solidFill>
                  <a:schemeClr val="tx2"/>
                </a:solidFill>
              </a:rPr>
              <a:t>Local health department</a:t>
            </a:r>
          </a:p>
          <a:p>
            <a:pPr eaLnBrk="1" hangingPunct="1"/>
            <a:r>
              <a:rPr lang="en-US" dirty="0" smtClean="0">
                <a:solidFill>
                  <a:schemeClr val="tx2"/>
                </a:solidFill>
              </a:rPr>
              <a:t>District Immunization Coordinator</a:t>
            </a:r>
          </a:p>
          <a:p>
            <a:pPr eaLnBrk="1" hangingPunct="1"/>
            <a:r>
              <a:rPr lang="en-US" smtClean="0">
                <a:solidFill>
                  <a:schemeClr val="tx2"/>
                </a:solidFill>
              </a:rPr>
              <a:t>GA Immunization Program Office</a:t>
            </a:r>
          </a:p>
          <a:p>
            <a:pPr lvl="1" eaLnBrk="1" hangingPunct="1"/>
            <a:r>
              <a:rPr lang="en-US" dirty="0" smtClean="0">
                <a:solidFill>
                  <a:schemeClr val="tx2"/>
                </a:solidFill>
              </a:rPr>
              <a:t>404-657-3158</a:t>
            </a:r>
          </a:p>
          <a:p>
            <a:pPr lvl="1" eaLnBrk="1" hangingPunct="1"/>
            <a:r>
              <a:rPr lang="en-US" dirty="0" smtClean="0">
                <a:solidFill>
                  <a:schemeClr val="tx2"/>
                </a:solidFill>
              </a:rPr>
              <a:t>Website http://health.state.ga.us/programs/immunization</a:t>
            </a:r>
          </a:p>
          <a:p>
            <a:pPr eaLnBrk="1" hangingPunct="1"/>
            <a:r>
              <a:rPr lang="en-US" dirty="0" smtClean="0">
                <a:solidFill>
                  <a:schemeClr val="tx2"/>
                </a:solidFill>
              </a:rPr>
              <a:t>GA Chapter of the AAP</a:t>
            </a:r>
          </a:p>
          <a:p>
            <a:pPr eaLnBrk="1" hangingPunct="1"/>
            <a:r>
              <a:rPr lang="en-US" dirty="0" smtClean="0">
                <a:solidFill>
                  <a:schemeClr val="tx2"/>
                </a:solidFill>
              </a:rPr>
              <a:t>GAFP</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Eventually, if the vaccine cold chain is not properly maintained, all potency will be lost, and the vaccines become useless. </a:t>
            </a:r>
          </a:p>
          <a:p>
            <a:r>
              <a:rPr lang="en-US" dirty="0" smtClean="0"/>
              <a:t>While exposure to both warm and cold temperatures can affect the potency of refrigerated vaccines, a single exposure to freezing temperatures will destroy some refrigerated vaccines. HepB and DTaP/DT/Tdap/Td vaccines are especially sensitive to freezing temperatures. That is why it is important to regularly monitor the temperature of your vaccines and take immediate corrective action when a storage unit temperature reading is outside the recommended range (temperature excursion). </a:t>
            </a:r>
          </a:p>
          <a:p>
            <a:endParaRPr lang="en-US" dirty="0" smtClean="0"/>
          </a:p>
          <a:p>
            <a:r>
              <a:rPr lang="en-US" b="1" dirty="0" smtClean="0"/>
              <a:t>Vaccine Appearance after Exposure to Inappropriate Storage Conditions </a:t>
            </a:r>
          </a:p>
          <a:p>
            <a:r>
              <a:rPr lang="en-US" dirty="0" smtClean="0"/>
              <a:t>Some vaccines may show physical evidence that potency has been reduced when exposed to inappropriate storage conditions. This may appear as clumping in the solution that does not go away when the vial is shaken. </a:t>
            </a:r>
          </a:p>
          <a:p>
            <a:r>
              <a:rPr lang="en-US" dirty="0" smtClean="0"/>
              <a:t>Other vaccines may look perfectly normal when exposed to inappropriate storage conditions. </a:t>
            </a:r>
          </a:p>
          <a:p>
            <a:r>
              <a:rPr lang="en-US" dirty="0" smtClean="0"/>
              <a:t>For example, inactivated vaccines exposed to freezing temperatures (i.e., 32°F [0°C] or colder) may not appear frozen and give no indication of reduced or lost potency. Therefore, visual inspection of vaccines must be considered unreliable when assuring vaccine was stored under appropriate conditions. </a:t>
            </a:r>
          </a:p>
          <a:p>
            <a:endParaRPr lang="en-US" dirty="0" smtClean="0"/>
          </a:p>
          <a:p>
            <a:endParaRPr lang="en-US" dirty="0" smtClean="0"/>
          </a:p>
          <a:p>
            <a:r>
              <a:rPr lang="en-US" dirty="0" smtClean="0"/>
              <a:t>In the General Recommendations on Immunization, the Advisory Committee on Immunization Practices (ACIP) recommends “vaccine exposed to inappropriate temperatures that is inadvertently administered generally should be repeated.”4 Providers should contact their state/local health department immunization program, vaccine manufacturer(s), or both for  guidance. Recalling patients to repeat vaccine doses should be considered. Vaccine recalls due to inappropriate storage can mean extra doses for patients, increased costs for providers, and damage to public confidence in vaccines. They can also be a liability for a provider’s practice. Patients who refuse revaccination can remain unprotected from serious, vaccine-preventable diseases. </a:t>
            </a:r>
          </a:p>
          <a:p>
            <a:endParaRPr lang="en-US" dirty="0" smtClean="0"/>
          </a:p>
          <a:p>
            <a:r>
              <a:rPr lang="en-US" dirty="0" smtClean="0"/>
              <a:t>The costs associated with loss and replacement vaccines, and resources necessary to conduct a recall of patients, can be significant</a:t>
            </a:r>
          </a:p>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D8A1649-7D28-4FA2-A7BF-14D0807CA627}" type="slidenum">
              <a:rPr lang="en-US" smtClean="0"/>
              <a:pPr/>
              <a:t>8</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buFont typeface="Wingdings" pitchFamily="2" charset="2"/>
              <a:buChar char="§"/>
            </a:pPr>
            <a:r>
              <a:rPr lang="en-US" dirty="0" smtClean="0"/>
              <a:t>Now lets look at some tips for protecting our vaccines. The handout “Temperature TIPS for Vaccine Storage” summarizes the general  principles discussed in this guidance. </a:t>
            </a:r>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B8358CD-9158-47F1-81C5-F59DF961BED3}" type="slidenum">
              <a:rPr lang="en-US" smtClean="0"/>
              <a:pPr/>
              <a:t>10</a:t>
            </a:fld>
            <a:endParaRPr lang="en-US" smtClean="0"/>
          </a:p>
        </p:txBody>
      </p:sp>
      <p:sp>
        <p:nvSpPr>
          <p:cNvPr id="62467" name="Rectangle 2"/>
          <p:cNvSpPr>
            <a:spLocks noGrp="1" noRot="1" noChangeAspect="1" noChangeArrowheads="1" noTextEdit="1"/>
          </p:cNvSpPr>
          <p:nvPr>
            <p:ph type="sldImg"/>
          </p:nvPr>
        </p:nvSpPr>
        <p:spPr>
          <a:xfrm>
            <a:off x="1198563" y="701675"/>
            <a:ext cx="4681537" cy="3511550"/>
          </a:xfrm>
          <a:ln/>
        </p:spPr>
      </p:sp>
      <p:sp>
        <p:nvSpPr>
          <p:cNvPr id="62468" name="Rectangle 3"/>
          <p:cNvSpPr>
            <a:spLocks noGrp="1" noChangeArrowheads="1"/>
          </p:cNvSpPr>
          <p:nvPr>
            <p:ph type="body" idx="1"/>
          </p:nvPr>
        </p:nvSpPr>
        <p:spPr>
          <a:xfrm>
            <a:off x="943933" y="4448100"/>
            <a:ext cx="5189214" cy="4214663"/>
          </a:xfrm>
          <a:noFill/>
          <a:ln/>
        </p:spPr>
        <p:txBody>
          <a:bodyPr/>
          <a:lstStyle/>
          <a:p>
            <a:pPr eaLnBrk="1" hangingPunct="1"/>
            <a:r>
              <a:rPr lang="en-US" b="1" dirty="0" smtClean="0"/>
              <a:t>#1: Assign Responsibility for Handling Vaccine:</a:t>
            </a:r>
          </a:p>
          <a:p>
            <a:r>
              <a:rPr lang="en-US" dirty="0" smtClean="0"/>
              <a:t>Each facility should designate one staff member to be the primary vaccine coordinator. This person will be responsible for ensuring that all vaccines are stored and handled correctly. Vaccine storage and handling responsibilities include but are not limited to the following tasks: </a:t>
            </a:r>
            <a:endParaRPr lang="en-US" b="1" dirty="0" smtClean="0"/>
          </a:p>
          <a:p>
            <a:pPr eaLnBrk="1" hangingPunct="1"/>
            <a:endParaRPr lang="en-US" b="1" dirty="0" smtClean="0"/>
          </a:p>
          <a:p>
            <a:pPr eaLnBrk="1" hangingPunct="1">
              <a:buFontTx/>
              <a:buChar char="•"/>
            </a:pPr>
            <a:r>
              <a:rPr lang="en-US" dirty="0" smtClean="0"/>
              <a:t>Each facility should assign one person primary responsibility for ensuring that vaccines are carefully handled in a safe, documented manner.</a:t>
            </a:r>
          </a:p>
          <a:p>
            <a:pPr eaLnBrk="1" hangingPunct="1">
              <a:buFontTx/>
              <a:buChar char="•"/>
            </a:pPr>
            <a:endParaRPr lang="en-US" dirty="0" smtClean="0"/>
          </a:p>
          <a:p>
            <a:pPr eaLnBrk="1" hangingPunct="1">
              <a:buFontTx/>
              <a:buChar char="•"/>
            </a:pPr>
            <a:r>
              <a:rPr lang="en-US" dirty="0" smtClean="0"/>
              <a:t>Since no one works every single day, a back-up person should also be designated. </a:t>
            </a:r>
          </a:p>
          <a:p>
            <a:pPr eaLnBrk="1" hangingPunct="1">
              <a:buFontTx/>
              <a:buChar char="•"/>
            </a:pPr>
            <a:endParaRPr lang="en-US" dirty="0" smtClean="0"/>
          </a:p>
          <a:p>
            <a:pPr eaLnBrk="1" hangingPunct="1">
              <a:buFontTx/>
              <a:buChar char="•"/>
            </a:pPr>
            <a:r>
              <a:rPr lang="en-US" dirty="0" smtClean="0"/>
              <a:t>All office staff working with vaccines should be familiar with storage and handling guidelines.  Even the receptionist or temporary staff should know what to do with a shipment of Varicella or MMRV if it’s delivered and no one else is present.</a:t>
            </a:r>
          </a:p>
          <a:p>
            <a:pPr eaLnBrk="1" hangingPunct="1"/>
            <a:endParaRPr lang="en-US" b="1" dirty="0" smtClean="0"/>
          </a:p>
          <a:p>
            <a:pPr eaLnBrk="1" hangingPunct="1"/>
            <a:endParaRPr lang="en-US" b="1" dirty="0" smtClean="0"/>
          </a:p>
          <a:p>
            <a:pPr eaLnBrk="1" hangingPunct="1"/>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CBAA90F-D46E-40F6-A261-A578E0C19099}"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12/19/2013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12/19/2013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12/19/2013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12/19/2013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12/19/2013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12/19/2013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12/19/2013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12/19/2013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12/19/2013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12/19/2013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12/19/2013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5"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hyperlink" Target="http://www.cdc.gov/vaccines/recs/storage/toolkit/storage-handling-toolkit.pdf" TargetMode="External"/><Relationship Id="rId2" Type="http://schemas.openxmlformats.org/officeDocument/2006/relationships/hyperlink" Target="http://www.cdc.gov/vaccines/recs/storage/default.htm" TargetMode="External"/><Relationship Id="rId1" Type="http://schemas.openxmlformats.org/officeDocument/2006/relationships/slideLayout" Target="../slideLayouts/slideLayout11.xml"/><Relationship Id="rId6" Type="http://schemas.openxmlformats.org/officeDocument/2006/relationships/hyperlink" Target="http://www.immunize.org/" TargetMode="External"/><Relationship Id="rId5" Type="http://schemas.openxmlformats.org/officeDocument/2006/relationships/hyperlink" Target="http://www.cdc.gov/vaccines/default.htm" TargetMode="External"/><Relationship Id="rId4" Type="http://schemas.openxmlformats.org/officeDocument/2006/relationships/hyperlink" Target="http://www.cdc.gov/vaccines/ed/youcalltheshots.ht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8.xml"/><Relationship Id="rId1" Type="http://schemas.openxmlformats.org/officeDocument/2006/relationships/slideLayout" Target="../slideLayouts/slideLayout11.xml"/><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2800" b="1" dirty="0" smtClean="0">
                <a:solidFill>
                  <a:schemeClr val="tx1">
                    <a:lumMod val="65000"/>
                    <a:lumOff val="35000"/>
                  </a:schemeClr>
                </a:solidFill>
                <a:latin typeface="Segoe UI" pitchFamily="34" charset="0"/>
                <a:cs typeface="Segoe UI" pitchFamily="34" charset="0"/>
              </a:rPr>
              <a:t>Vaccine Storage and Handling</a:t>
            </a:r>
            <a:endParaRPr lang="en-US" sz="2800" b="1"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600200"/>
          </a:xfrm>
        </p:spPr>
        <p:txBody>
          <a:bodyPr>
            <a:normAutofit/>
          </a:bodyPr>
          <a:lstStyle/>
          <a:p>
            <a:pPr algn="ctr" eaLnBrk="1" hangingPunct="1">
              <a:lnSpc>
                <a:spcPct val="85000"/>
              </a:lnSpc>
              <a:defRPr/>
            </a:pPr>
            <a:r>
              <a:rPr lang="en-US" kern="1200" dirty="0" smtClean="0">
                <a:solidFill>
                  <a:srgbClr val="FF0000"/>
                </a:solidFill>
                <a:ea typeface="+mn-ea"/>
                <a:cs typeface="+mn-cs"/>
              </a:rPr>
              <a:t>Vaccine Coordinator</a:t>
            </a:r>
            <a:r>
              <a:rPr lang="en-US" kern="1200" dirty="0" smtClean="0">
                <a:solidFill>
                  <a:srgbClr val="006699"/>
                </a:solidFill>
                <a:latin typeface="Arial" pitchFamily="34" charset="0"/>
                <a:ea typeface="+mn-ea"/>
                <a:cs typeface="+mn-cs"/>
              </a:rPr>
              <a:t> </a:t>
            </a:r>
            <a:br>
              <a:rPr lang="en-US" kern="1200" dirty="0" smtClean="0">
                <a:solidFill>
                  <a:srgbClr val="006699"/>
                </a:solidFill>
                <a:latin typeface="Arial" pitchFamily="34" charset="0"/>
                <a:ea typeface="+mn-ea"/>
                <a:cs typeface="+mn-cs"/>
              </a:rPr>
            </a:br>
            <a:endParaRPr lang="en-US" kern="1200" dirty="0" smtClean="0">
              <a:solidFill>
                <a:srgbClr val="006699"/>
              </a:solidFill>
              <a:latin typeface="Arial" pitchFamily="34" charset="0"/>
              <a:ea typeface="+mn-ea"/>
              <a:cs typeface="+mn-cs"/>
            </a:endParaRPr>
          </a:p>
        </p:txBody>
      </p:sp>
      <p:sp>
        <p:nvSpPr>
          <p:cNvPr id="13315" name="Rectangle 3"/>
          <p:cNvSpPr>
            <a:spLocks noGrp="1" noChangeArrowheads="1"/>
          </p:cNvSpPr>
          <p:nvPr>
            <p:ph type="body" idx="1"/>
          </p:nvPr>
        </p:nvSpPr>
        <p:spPr>
          <a:xfrm>
            <a:off x="533400" y="1447800"/>
            <a:ext cx="8143875" cy="4648200"/>
          </a:xfrm>
        </p:spPr>
        <p:txBody>
          <a:bodyPr>
            <a:normAutofit/>
          </a:bodyPr>
          <a:lstStyle/>
          <a:p>
            <a:pPr eaLnBrk="1" hangingPunct="1">
              <a:lnSpc>
                <a:spcPct val="90000"/>
              </a:lnSpc>
            </a:pPr>
            <a:r>
              <a:rPr lang="en-US" sz="2800" dirty="0" smtClean="0"/>
              <a:t>Assign  primary responsibilities to one person</a:t>
            </a:r>
          </a:p>
          <a:p>
            <a:pPr marL="0" indent="0" eaLnBrk="1" hangingPunct="1">
              <a:lnSpc>
                <a:spcPct val="90000"/>
              </a:lnSpc>
              <a:buNone/>
            </a:pPr>
            <a:endParaRPr lang="en-US" sz="2800" dirty="0" smtClean="0"/>
          </a:p>
          <a:p>
            <a:pPr eaLnBrk="1" hangingPunct="1">
              <a:lnSpc>
                <a:spcPct val="90000"/>
              </a:lnSpc>
            </a:pPr>
            <a:r>
              <a:rPr lang="en-US" sz="2800" dirty="0" smtClean="0"/>
              <a:t>Designate a back-up person</a:t>
            </a:r>
          </a:p>
          <a:p>
            <a:pPr eaLnBrk="1" hangingPunct="1">
              <a:lnSpc>
                <a:spcPct val="90000"/>
              </a:lnSpc>
            </a:pPr>
            <a:endParaRPr lang="en-US" sz="2800" dirty="0" smtClean="0"/>
          </a:p>
          <a:p>
            <a:pPr eaLnBrk="1" hangingPunct="1">
              <a:lnSpc>
                <a:spcPct val="90000"/>
              </a:lnSpc>
            </a:pPr>
            <a:r>
              <a:rPr lang="en-US" sz="2800" dirty="0" smtClean="0"/>
              <a:t>Train all office staff working with vaccines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828800"/>
          </a:xfrm>
        </p:spPr>
        <p:txBody>
          <a:bodyPr>
            <a:normAutofit/>
          </a:bodyPr>
          <a:lstStyle/>
          <a:p>
            <a:r>
              <a:rPr lang="en-US" dirty="0" smtClean="0">
                <a:solidFill>
                  <a:srgbClr val="FF0000"/>
                </a:solidFill>
              </a:rPr>
              <a:t>Coordinator Responsibility</a:t>
            </a:r>
            <a:endParaRPr lang="en-US" dirty="0">
              <a:solidFill>
                <a:srgbClr val="FF0000"/>
              </a:solidFill>
            </a:endParaRPr>
          </a:p>
        </p:txBody>
      </p:sp>
      <p:sp>
        <p:nvSpPr>
          <p:cNvPr id="3" name="Content Placeholder 2"/>
          <p:cNvSpPr>
            <a:spLocks noGrp="1"/>
          </p:cNvSpPr>
          <p:nvPr>
            <p:ph sz="half" idx="1"/>
          </p:nvPr>
        </p:nvSpPr>
        <p:spPr>
          <a:xfrm>
            <a:off x="381000" y="0"/>
            <a:ext cx="4038600" cy="6248400"/>
          </a:xfrm>
        </p:spPr>
        <p:txBody>
          <a:bodyPr>
            <a:normAutofit/>
          </a:bodyPr>
          <a:lstStyle/>
          <a:p>
            <a:pPr>
              <a:buNone/>
            </a:pPr>
            <a:endParaRPr lang="en-US" sz="8000" dirty="0" smtClean="0"/>
          </a:p>
          <a:p>
            <a:pPr>
              <a:lnSpc>
                <a:spcPct val="120000"/>
              </a:lnSpc>
            </a:pPr>
            <a:r>
              <a:rPr lang="en-US" sz="1800" dirty="0" smtClean="0"/>
              <a:t>Ordering vaccines</a:t>
            </a:r>
          </a:p>
          <a:p>
            <a:pPr>
              <a:lnSpc>
                <a:spcPct val="120000"/>
              </a:lnSpc>
            </a:pPr>
            <a:r>
              <a:rPr lang="en-US" sz="1800" dirty="0" smtClean="0"/>
              <a:t>Overseeing proper receipt and storage of vaccine shipments</a:t>
            </a:r>
          </a:p>
          <a:p>
            <a:pPr>
              <a:lnSpc>
                <a:spcPct val="120000"/>
              </a:lnSpc>
            </a:pPr>
            <a:r>
              <a:rPr lang="en-US" sz="1800" dirty="0" smtClean="0"/>
              <a:t>Organizing vaccines within the storage unit(s)</a:t>
            </a:r>
          </a:p>
          <a:p>
            <a:pPr>
              <a:lnSpc>
                <a:spcPct val="120000"/>
              </a:lnSpc>
            </a:pPr>
            <a:r>
              <a:rPr lang="en-US" sz="1800" dirty="0" smtClean="0"/>
              <a:t>Reading and documenting storage unit temperatures</a:t>
            </a:r>
            <a:endParaRPr lang="en-US" sz="1800" dirty="0"/>
          </a:p>
        </p:txBody>
      </p:sp>
      <p:sp>
        <p:nvSpPr>
          <p:cNvPr id="4" name="Content Placeholder 3"/>
          <p:cNvSpPr>
            <a:spLocks noGrp="1"/>
          </p:cNvSpPr>
          <p:nvPr>
            <p:ph sz="half" idx="2"/>
          </p:nvPr>
        </p:nvSpPr>
        <p:spPr>
          <a:xfrm>
            <a:off x="4419600" y="-990600"/>
            <a:ext cx="4495800" cy="8991600"/>
          </a:xfrm>
        </p:spPr>
        <p:txBody>
          <a:bodyPr>
            <a:normAutofit/>
          </a:bodyPr>
          <a:lstStyle/>
          <a:p>
            <a:endParaRPr lang="en-US" dirty="0" smtClean="0"/>
          </a:p>
          <a:p>
            <a:pPr>
              <a:buNone/>
            </a:pPr>
            <a:endParaRPr lang="en-US" sz="8000" dirty="0" smtClean="0"/>
          </a:p>
          <a:p>
            <a:pPr>
              <a:lnSpc>
                <a:spcPct val="120000"/>
              </a:lnSpc>
            </a:pPr>
            <a:endParaRPr lang="en-US" sz="1800" dirty="0" smtClean="0"/>
          </a:p>
          <a:p>
            <a:pPr>
              <a:lnSpc>
                <a:spcPct val="120000"/>
              </a:lnSpc>
            </a:pPr>
            <a:r>
              <a:rPr lang="en-US" sz="1800" dirty="0" smtClean="0"/>
              <a:t>Reading and documenting storage unit minimum/maximum temperatures</a:t>
            </a:r>
          </a:p>
          <a:p>
            <a:pPr>
              <a:lnSpc>
                <a:spcPct val="120000"/>
              </a:lnSpc>
            </a:pPr>
            <a:r>
              <a:rPr lang="en-US" sz="1800" dirty="0" smtClean="0"/>
              <a:t>Downloading and reviewing stored temperature monitoring data at least weekly </a:t>
            </a:r>
          </a:p>
          <a:p>
            <a:pPr>
              <a:lnSpc>
                <a:spcPct val="120000"/>
              </a:lnSpc>
            </a:pPr>
            <a:r>
              <a:rPr lang="en-US" sz="1800" dirty="0" smtClean="0"/>
              <a:t>Inspecting storage unit(s) daily </a:t>
            </a:r>
          </a:p>
          <a:p>
            <a:pPr marL="0" indent="0">
              <a:lnSpc>
                <a:spcPct val="120000"/>
              </a:lnSpc>
              <a:buNone/>
            </a:pPr>
            <a:endParaRPr lang="en-US" sz="29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dirty="0" smtClean="0">
                <a:solidFill>
                  <a:srgbClr val="FF0000"/>
                </a:solidFill>
              </a:rPr>
              <a:t>Coordinator Responsibility</a:t>
            </a:r>
            <a:endParaRPr lang="en-US" dirty="0">
              <a:solidFill>
                <a:srgbClr val="FF0000"/>
              </a:solidFill>
            </a:endParaRPr>
          </a:p>
        </p:txBody>
      </p:sp>
      <p:sp>
        <p:nvSpPr>
          <p:cNvPr id="3" name="Content Placeholder 2"/>
          <p:cNvSpPr>
            <a:spLocks noGrp="1"/>
          </p:cNvSpPr>
          <p:nvPr>
            <p:ph sz="half" idx="1"/>
          </p:nvPr>
        </p:nvSpPr>
        <p:spPr>
          <a:xfrm>
            <a:off x="457200" y="1524000"/>
            <a:ext cx="4267200" cy="4953000"/>
          </a:xfrm>
        </p:spPr>
        <p:txBody>
          <a:bodyPr>
            <a:noAutofit/>
          </a:bodyPr>
          <a:lstStyle/>
          <a:p>
            <a:pPr>
              <a:lnSpc>
                <a:spcPct val="120000"/>
              </a:lnSpc>
            </a:pPr>
            <a:r>
              <a:rPr lang="en-US" sz="1800" dirty="0" smtClean="0"/>
              <a:t>Rotating stock</a:t>
            </a:r>
          </a:p>
          <a:p>
            <a:pPr>
              <a:lnSpc>
                <a:spcPct val="120000"/>
              </a:lnSpc>
            </a:pPr>
            <a:r>
              <a:rPr lang="en-US" sz="1800" dirty="0" smtClean="0"/>
              <a:t>Responding to temperature excursions</a:t>
            </a:r>
          </a:p>
          <a:p>
            <a:pPr>
              <a:lnSpc>
                <a:spcPct val="120000"/>
              </a:lnSpc>
            </a:pPr>
            <a:r>
              <a:rPr lang="en-US" sz="1800" dirty="0" smtClean="0"/>
              <a:t>Overseeing proper vaccine transport</a:t>
            </a:r>
          </a:p>
          <a:p>
            <a:pPr>
              <a:lnSpc>
                <a:spcPct val="120000"/>
              </a:lnSpc>
            </a:pPr>
            <a:r>
              <a:rPr lang="en-US" sz="1800" dirty="0"/>
              <a:t>Maintaining vaccine storage and handling documentation, including temperature excursion responses</a:t>
            </a:r>
          </a:p>
          <a:p>
            <a:pPr>
              <a:lnSpc>
                <a:spcPct val="120000"/>
              </a:lnSpc>
            </a:pPr>
            <a:endParaRPr lang="en-US" dirty="0" smtClean="0"/>
          </a:p>
          <a:p>
            <a:endParaRPr lang="en-US" dirty="0"/>
          </a:p>
        </p:txBody>
      </p:sp>
      <p:sp>
        <p:nvSpPr>
          <p:cNvPr id="4" name="Content Placeholder 3"/>
          <p:cNvSpPr>
            <a:spLocks noGrp="1"/>
          </p:cNvSpPr>
          <p:nvPr>
            <p:ph sz="half" idx="2"/>
          </p:nvPr>
        </p:nvSpPr>
        <p:spPr>
          <a:xfrm>
            <a:off x="4572000" y="1447800"/>
            <a:ext cx="4267200" cy="4678363"/>
          </a:xfrm>
        </p:spPr>
        <p:txBody>
          <a:bodyPr>
            <a:normAutofit/>
          </a:bodyPr>
          <a:lstStyle/>
          <a:p>
            <a:pPr>
              <a:lnSpc>
                <a:spcPct val="120000"/>
              </a:lnSpc>
            </a:pPr>
            <a:r>
              <a:rPr lang="en-US" sz="1800" dirty="0" smtClean="0"/>
              <a:t>Maintaining storage equipment and records, including Vaccines for Children (VFC) program documentation in participating facilities</a:t>
            </a:r>
          </a:p>
          <a:p>
            <a:pPr>
              <a:lnSpc>
                <a:spcPct val="120000"/>
              </a:lnSpc>
              <a:buNone/>
            </a:pPr>
            <a:endParaRPr lang="en-US" sz="1800" dirty="0" smtClean="0"/>
          </a:p>
          <a:p>
            <a:pPr>
              <a:lnSpc>
                <a:spcPct val="120000"/>
              </a:lnSpc>
            </a:pPr>
            <a:r>
              <a:rPr lang="en-US" sz="1800" dirty="0" smtClean="0"/>
              <a:t>Ensuring that designated staff is adequately trained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52400" y="0"/>
            <a:ext cx="8839200" cy="914400"/>
          </a:xfrm>
        </p:spPr>
        <p:txBody>
          <a:bodyPr/>
          <a:lstStyle/>
          <a:p>
            <a:pPr algn="ctr"/>
            <a:r>
              <a:rPr lang="en-US" dirty="0" smtClean="0">
                <a:solidFill>
                  <a:srgbClr val="FF0000"/>
                </a:solidFill>
              </a:rPr>
              <a:t>Alternate Vaccine Coordinator</a:t>
            </a:r>
          </a:p>
        </p:txBody>
      </p:sp>
      <p:sp>
        <p:nvSpPr>
          <p:cNvPr id="14339" name="Content Placeholder 2"/>
          <p:cNvSpPr>
            <a:spLocks noGrp="1"/>
          </p:cNvSpPr>
          <p:nvPr>
            <p:ph idx="1"/>
          </p:nvPr>
        </p:nvSpPr>
        <p:spPr>
          <a:xfrm>
            <a:off x="457200" y="762000"/>
            <a:ext cx="8229600" cy="5364163"/>
          </a:xfrm>
        </p:spPr>
        <p:txBody>
          <a:bodyPr>
            <a:normAutofit fontScale="77500" lnSpcReduction="20000"/>
          </a:bodyPr>
          <a:lstStyle/>
          <a:p>
            <a:endParaRPr lang="en-US" dirty="0" smtClean="0"/>
          </a:p>
          <a:p>
            <a:pPr>
              <a:lnSpc>
                <a:spcPct val="170000"/>
              </a:lnSpc>
              <a:buNone/>
            </a:pPr>
            <a:r>
              <a:rPr lang="en-US" dirty="0" smtClean="0"/>
              <a:t>    Each office should also designate at least one alternate vaccine coordinator who can assume these same responsibilities in the absence of the primary vaccine coordinator. The primary and alternate vaccine coordinators should be fully trained regarding routine and emergency policies and procedures related to vaccine shipments, storage, handling, transport, and inventory management.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219200"/>
          </a:xfrm>
        </p:spPr>
        <p:txBody>
          <a:bodyPr/>
          <a:lstStyle/>
          <a:p>
            <a:r>
              <a:rPr lang="en-US" dirty="0" smtClean="0">
                <a:solidFill>
                  <a:srgbClr val="FF0000"/>
                </a:solidFill>
              </a:rPr>
              <a:t>Other Staff/Training</a:t>
            </a: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a:bodyPr>
          <a:lstStyle/>
          <a:p>
            <a:pPr>
              <a:lnSpc>
                <a:spcPct val="150000"/>
              </a:lnSpc>
            </a:pPr>
            <a:r>
              <a:rPr lang="en-US" sz="2400" dirty="0" smtClean="0"/>
              <a:t>All staff members who handle or administer vaccines should be familiar with storage and handling policies and procedures</a:t>
            </a:r>
          </a:p>
          <a:p>
            <a:pPr marL="0" indent="0">
              <a:buNone/>
            </a:pPr>
            <a:endParaRPr lang="en-US" sz="2400" dirty="0" smtClean="0"/>
          </a:p>
          <a:p>
            <a:pPr marL="0" indent="0">
              <a:buNone/>
            </a:pPr>
            <a:endParaRPr lang="en-US" sz="2800" dirty="0" smtClean="0"/>
          </a:p>
          <a:p>
            <a:pPr>
              <a:lnSpc>
                <a:spcPct val="150000"/>
              </a:lnSpc>
            </a:pPr>
            <a:r>
              <a:rPr lang="en-US" sz="2400" dirty="0" smtClean="0"/>
              <a:t>Staff who handle and administer vaccines should receive comprehensive training regarding storage and handling policies and procedures.  This training should be integrated into new staff orientation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solidFill>
                  <a:srgbClr val="FF0000"/>
                </a:solidFill>
              </a:rPr>
              <a:t>Equipment</a:t>
            </a:r>
            <a:endParaRPr lang="en-US" dirty="0">
              <a:solidFill>
                <a:srgbClr val="FF0000"/>
              </a:solidFill>
            </a:endParaRPr>
          </a:p>
        </p:txBody>
      </p:sp>
      <p:pic>
        <p:nvPicPr>
          <p:cNvPr id="3" name="Picture 2"/>
          <p:cNvPicPr>
            <a:picLocks noChangeAspect="1" noChangeArrowheads="1"/>
          </p:cNvPicPr>
          <p:nvPr/>
        </p:nvPicPr>
        <p:blipFill>
          <a:blip r:embed="rId3" cstate="print"/>
          <a:srcRect/>
          <a:stretch>
            <a:fillRect/>
          </a:stretch>
        </p:blipFill>
        <p:spPr bwMode="auto">
          <a:xfrm>
            <a:off x="304800" y="914400"/>
            <a:ext cx="8534400" cy="5638800"/>
          </a:xfrm>
          <a:prstGeom prst="rect">
            <a:avLst/>
          </a:prstGeom>
          <a:noFill/>
          <a:ln w="9525">
            <a:noFill/>
            <a:miter lim="800000"/>
            <a:headEnd/>
            <a:tailEnd/>
          </a:ln>
        </p:spPr>
      </p:pic>
    </p:spTree>
    <p:extLst>
      <p:ext uri="{BB962C8B-B14F-4D97-AF65-F5344CB8AC3E}">
        <p14:creationId xmlns:p14="http://schemas.microsoft.com/office/powerpoint/2010/main" val="3354213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8991600" cy="838200"/>
          </a:xfrm>
        </p:spPr>
        <p:txBody>
          <a:bodyPr/>
          <a:lstStyle/>
          <a:p>
            <a:pPr algn="ctr" eaLnBrk="1" hangingPunct="1">
              <a:lnSpc>
                <a:spcPct val="85000"/>
              </a:lnSpc>
              <a:defRPr/>
            </a:pPr>
            <a:r>
              <a:rPr lang="en-US" kern="1200" dirty="0" smtClean="0">
                <a:solidFill>
                  <a:srgbClr val="FF0000"/>
                </a:solidFill>
                <a:ea typeface="+mn-ea"/>
                <a:cs typeface="+mn-cs"/>
              </a:rPr>
              <a:t>Storage Requirements</a:t>
            </a:r>
          </a:p>
        </p:txBody>
      </p:sp>
      <p:sp>
        <p:nvSpPr>
          <p:cNvPr id="17411" name="Rectangle 3"/>
          <p:cNvSpPr>
            <a:spLocks noGrp="1" noChangeArrowheads="1"/>
          </p:cNvSpPr>
          <p:nvPr>
            <p:ph type="body" idx="1"/>
          </p:nvPr>
        </p:nvSpPr>
        <p:spPr>
          <a:xfrm>
            <a:off x="762000" y="990600"/>
            <a:ext cx="8153400" cy="5105400"/>
          </a:xfrm>
        </p:spPr>
        <p:txBody>
          <a:bodyPr>
            <a:normAutofit lnSpcReduction="10000"/>
          </a:bodyPr>
          <a:lstStyle/>
          <a:p>
            <a:r>
              <a:rPr lang="en-US" sz="2400" dirty="0" smtClean="0"/>
              <a:t>Be large enough to hold the year's largest inventory </a:t>
            </a:r>
          </a:p>
          <a:p>
            <a:pPr marL="0" indent="0">
              <a:buNone/>
            </a:pPr>
            <a:endParaRPr lang="en-US" sz="2400" dirty="0" smtClean="0"/>
          </a:p>
          <a:p>
            <a:r>
              <a:rPr lang="en-US" sz="2400" dirty="0" smtClean="0"/>
              <a:t>Have enough room to store water bottles and coolant packs</a:t>
            </a:r>
          </a:p>
          <a:p>
            <a:pPr marL="0" indent="0">
              <a:buNone/>
            </a:pPr>
            <a:endParaRPr lang="en-US" sz="2400" dirty="0" smtClean="0"/>
          </a:p>
          <a:p>
            <a:r>
              <a:rPr lang="en-US" sz="2400" dirty="0" smtClean="0"/>
              <a:t>Have a calibrated thermometer inside each storage unit</a:t>
            </a:r>
          </a:p>
          <a:p>
            <a:pPr marL="0" indent="0">
              <a:buNone/>
            </a:pPr>
            <a:endParaRPr lang="en-US" sz="2400" dirty="0" smtClean="0"/>
          </a:p>
          <a:p>
            <a:r>
              <a:rPr lang="en-US" sz="2400" dirty="0" smtClean="0"/>
              <a:t>Reliably maintain the appropriate vaccine storage temperatures year-round</a:t>
            </a:r>
          </a:p>
          <a:p>
            <a:pPr marL="0" indent="0">
              <a:buNone/>
            </a:pPr>
            <a:endParaRPr lang="en-US" sz="2400" dirty="0" smtClean="0"/>
          </a:p>
          <a:p>
            <a:r>
              <a:rPr lang="en-US" sz="2400" dirty="0" smtClean="0"/>
              <a:t>Dedicated to the storage of vaccines.  Food and beverages should </a:t>
            </a:r>
            <a:r>
              <a:rPr lang="en-US" sz="2400" b="1" dirty="0" smtClean="0"/>
              <a:t>NOT</a:t>
            </a:r>
            <a:r>
              <a:rPr lang="en-US" sz="2400" dirty="0" smtClean="0"/>
              <a:t> be stored in a vaccine storage unit</a:t>
            </a:r>
          </a:p>
          <a:p>
            <a:endParaRPr lang="en-US" sz="2800" dirty="0" smtClean="0"/>
          </a:p>
          <a:p>
            <a:pPr>
              <a:buNone/>
            </a:pPr>
            <a:endParaRPr lang="en-US" sz="2800" dirty="0" smtClean="0"/>
          </a:p>
          <a:p>
            <a:pPr>
              <a:lnSpc>
                <a:spcPct val="90000"/>
              </a:lnSpc>
              <a:buFontTx/>
              <a:buNone/>
            </a:pPr>
            <a:endParaRPr lang="en-US" sz="2800" dirty="0" smtClean="0"/>
          </a:p>
          <a:p>
            <a:pPr>
              <a:lnSpc>
                <a:spcPct val="90000"/>
              </a:lnSpc>
            </a:pP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fontScale="90000"/>
          </a:bodyPr>
          <a:lstStyle/>
          <a:p>
            <a:r>
              <a:rPr lang="en-US" dirty="0" smtClean="0">
                <a:solidFill>
                  <a:srgbClr val="FF0000"/>
                </a:solidFill>
              </a:rPr>
              <a:t>Storage Requirements</a:t>
            </a:r>
            <a:endParaRPr lang="en-US" dirty="0">
              <a:solidFill>
                <a:srgbClr val="FF0000"/>
              </a:solidFill>
            </a:endParaRPr>
          </a:p>
        </p:txBody>
      </p:sp>
      <p:pic>
        <p:nvPicPr>
          <p:cNvPr id="74755" name="Picture 3"/>
          <p:cNvPicPr>
            <a:picLocks noChangeAspect="1" noChangeArrowheads="1"/>
          </p:cNvPicPr>
          <p:nvPr/>
        </p:nvPicPr>
        <p:blipFill>
          <a:blip r:embed="rId3" cstate="print"/>
          <a:srcRect/>
          <a:stretch>
            <a:fillRect/>
          </a:stretch>
        </p:blipFill>
        <p:spPr bwMode="auto">
          <a:xfrm>
            <a:off x="495300" y="1295400"/>
            <a:ext cx="3086100" cy="4800600"/>
          </a:xfrm>
          <a:prstGeom prst="rect">
            <a:avLst/>
          </a:prstGeom>
          <a:noFill/>
          <a:ln w="9525">
            <a:noFill/>
            <a:miter lim="800000"/>
            <a:headEnd/>
            <a:tailEnd/>
          </a:ln>
        </p:spPr>
      </p:pic>
      <p:sp>
        <p:nvSpPr>
          <p:cNvPr id="7" name="Rectangle 6"/>
          <p:cNvSpPr/>
          <p:nvPr/>
        </p:nvSpPr>
        <p:spPr>
          <a:xfrm>
            <a:off x="304800" y="708055"/>
            <a:ext cx="4267200" cy="400110"/>
          </a:xfrm>
          <a:prstGeom prst="rect">
            <a:avLst/>
          </a:prstGeom>
        </p:spPr>
        <p:txBody>
          <a:bodyPr wrap="square">
            <a:spAutoFit/>
          </a:bodyPr>
          <a:lstStyle/>
          <a:p>
            <a:r>
              <a:rPr lang="en-US" sz="2000" b="1" dirty="0" smtClean="0"/>
              <a:t>35</a:t>
            </a:r>
            <a:r>
              <a:rPr lang="en-US" sz="2000" b="1" dirty="0" smtClean="0">
                <a:latin typeface="Baskerville Old Face"/>
              </a:rPr>
              <a:t>° </a:t>
            </a:r>
            <a:r>
              <a:rPr lang="en-US" sz="2000" b="1" dirty="0" smtClean="0"/>
              <a:t>F and 46° F ( -2° C and 8 ° C) </a:t>
            </a:r>
          </a:p>
        </p:txBody>
      </p:sp>
      <p:pic>
        <p:nvPicPr>
          <p:cNvPr id="9" name="Picture 4"/>
          <p:cNvPicPr>
            <a:picLocks noChangeAspect="1" noChangeArrowheads="1"/>
          </p:cNvPicPr>
          <p:nvPr/>
        </p:nvPicPr>
        <p:blipFill>
          <a:blip r:embed="rId4" cstate="print"/>
          <a:srcRect/>
          <a:stretch>
            <a:fillRect/>
          </a:stretch>
        </p:blipFill>
        <p:spPr bwMode="auto">
          <a:xfrm>
            <a:off x="4356100" y="1825336"/>
            <a:ext cx="4572000" cy="3740727"/>
          </a:xfrm>
          <a:prstGeom prst="rect">
            <a:avLst/>
          </a:prstGeom>
          <a:noFill/>
          <a:ln w="9525">
            <a:noFill/>
            <a:miter lim="800000"/>
            <a:headEnd/>
            <a:tailEnd/>
          </a:ln>
        </p:spPr>
      </p:pic>
      <p:sp>
        <p:nvSpPr>
          <p:cNvPr id="3" name="Rectangle 2"/>
          <p:cNvSpPr/>
          <p:nvPr/>
        </p:nvSpPr>
        <p:spPr>
          <a:xfrm>
            <a:off x="4267200" y="5726668"/>
            <a:ext cx="4749800" cy="400110"/>
          </a:xfrm>
          <a:prstGeom prst="rect">
            <a:avLst/>
          </a:prstGeom>
        </p:spPr>
        <p:txBody>
          <a:bodyPr wrap="square">
            <a:spAutoFit/>
          </a:bodyPr>
          <a:lstStyle/>
          <a:p>
            <a:r>
              <a:rPr lang="en-US" sz="2000" b="1" dirty="0"/>
              <a:t>-50° F and – 15° F ( -58° C and + 5 ° C)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solidFill>
                  <a:srgbClr val="FF0000"/>
                </a:solidFill>
                <a:latin typeface="Arial" pitchFamily="34" charset="0"/>
                <a:cs typeface="Arial" pitchFamily="34" charset="0"/>
              </a:rPr>
              <a:t>Refrigerator-only Unit</a:t>
            </a:r>
            <a:endParaRPr lang="en-US" dirty="0">
              <a:solidFill>
                <a:srgbClr val="FF0000"/>
              </a:solidFill>
              <a:latin typeface="Arial" pitchFamily="34" charset="0"/>
              <a:cs typeface="Arial" pitchFamily="34" charset="0"/>
            </a:endParaRPr>
          </a:p>
        </p:txBody>
      </p:sp>
      <p:pic>
        <p:nvPicPr>
          <p:cNvPr id="61442" name="Picture 2"/>
          <p:cNvPicPr>
            <a:picLocks noChangeAspect="1" noChangeArrowheads="1"/>
          </p:cNvPicPr>
          <p:nvPr/>
        </p:nvPicPr>
        <p:blipFill>
          <a:blip r:embed="rId2" cstate="print"/>
          <a:srcRect/>
          <a:stretch>
            <a:fillRect/>
          </a:stretch>
        </p:blipFill>
        <p:spPr bwMode="auto">
          <a:xfrm>
            <a:off x="1019175" y="990600"/>
            <a:ext cx="710565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solidFill>
                  <a:srgbClr val="FF0000"/>
                </a:solidFill>
                <a:latin typeface="Arial" pitchFamily="34" charset="0"/>
                <a:cs typeface="Arial" pitchFamily="34" charset="0"/>
              </a:rPr>
              <a:t>Combination Unit</a:t>
            </a:r>
            <a:endParaRPr lang="en-US" dirty="0">
              <a:solidFill>
                <a:srgbClr val="FF0000"/>
              </a:solidFill>
              <a:latin typeface="Arial" pitchFamily="34" charset="0"/>
              <a:cs typeface="Arial" pitchFamily="34" charset="0"/>
            </a:endParaRPr>
          </a:p>
        </p:txBody>
      </p:sp>
      <p:pic>
        <p:nvPicPr>
          <p:cNvPr id="62466" name="Picture 2"/>
          <p:cNvPicPr>
            <a:picLocks noChangeAspect="1" noChangeArrowheads="1"/>
          </p:cNvPicPr>
          <p:nvPr/>
        </p:nvPicPr>
        <p:blipFill>
          <a:blip r:embed="rId2" cstate="print"/>
          <a:srcRect/>
          <a:stretch>
            <a:fillRect/>
          </a:stretch>
        </p:blipFill>
        <p:spPr bwMode="auto">
          <a:xfrm>
            <a:off x="800100" y="990601"/>
            <a:ext cx="75438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pPr algn="ctr">
              <a:defRPr/>
            </a:pPr>
            <a:r>
              <a:rPr lang="en-US" kern="1200" dirty="0" smtClean="0">
                <a:solidFill>
                  <a:srgbClr val="FF0000"/>
                </a:solidFill>
              </a:rPr>
              <a:t>Disclosure Statements</a:t>
            </a:r>
            <a:endParaRPr lang="en-US" dirty="0">
              <a:solidFill>
                <a:srgbClr val="FF0000"/>
              </a:solidFill>
            </a:endParaRPr>
          </a:p>
        </p:txBody>
      </p:sp>
      <p:sp>
        <p:nvSpPr>
          <p:cNvPr id="6147" name="Content Placeholder 2"/>
          <p:cNvSpPr>
            <a:spLocks noGrp="1"/>
          </p:cNvSpPr>
          <p:nvPr>
            <p:ph idx="1"/>
          </p:nvPr>
        </p:nvSpPr>
        <p:spPr>
          <a:xfrm>
            <a:off x="152400" y="1066800"/>
            <a:ext cx="8229600" cy="5553075"/>
          </a:xfrm>
        </p:spPr>
        <p:txBody>
          <a:bodyPr>
            <a:normAutofit lnSpcReduction="10000"/>
          </a:bodyPr>
          <a:lstStyle/>
          <a:p>
            <a:pPr eaLnBrk="1" hangingPunct="1"/>
            <a:r>
              <a:rPr lang="en-US" sz="20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endParaRPr lang="en-US" sz="2000" dirty="0" smtClean="0"/>
          </a:p>
          <a:p>
            <a:pPr eaLnBrk="1" hangingPunct="1"/>
            <a:r>
              <a:rPr lang="en-US" sz="2000" dirty="0" smtClean="0"/>
              <a:t>There is no commercial support being received for this event.</a:t>
            </a:r>
          </a:p>
          <a:p>
            <a:pPr eaLnBrk="1" hangingPunct="1"/>
            <a:endParaRPr lang="en-US" sz="2000" dirty="0" smtClean="0"/>
          </a:p>
          <a:p>
            <a:pPr eaLnBrk="1" hangingPunct="1"/>
            <a:r>
              <a:rPr lang="en-US" sz="2000" dirty="0" smtClean="0"/>
              <a:t>The mention of specific brands of vaccines in this presentation is for the purpose of providing education and does not constitute endorsement.</a:t>
            </a:r>
          </a:p>
          <a:p>
            <a:pPr eaLnBrk="1" hangingPunct="1"/>
            <a:endParaRPr lang="en-US" sz="2000" dirty="0" smtClean="0"/>
          </a:p>
          <a:p>
            <a:pPr eaLnBrk="1" hangingPunct="1"/>
            <a:r>
              <a:rPr lang="en-US" sz="2000" dirty="0" smtClean="0"/>
              <a:t>The GA Immunization Office utilizes ACIP recommendations as the basis for this presentation and for our guidelines, policies, and recommendations. </a:t>
            </a:r>
          </a:p>
          <a:p>
            <a:pPr eaLnBrk="1" hangingPunct="1"/>
            <a:endParaRPr lang="en-US" sz="2000" dirty="0" smtClean="0"/>
          </a:p>
          <a:p>
            <a:pPr eaLnBrk="1" hangingPunct="1"/>
            <a:r>
              <a:rPr lang="en-US" sz="2000" dirty="0" smtClean="0"/>
              <a:t> For certain vaccines this may represent a slight departure from or off-label use of the vaccine package insert guidelines.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lstStyle/>
          <a:p>
            <a:r>
              <a:rPr lang="en-US" dirty="0" smtClean="0">
                <a:solidFill>
                  <a:srgbClr val="FF0000"/>
                </a:solidFill>
                <a:latin typeface="Arial" pitchFamily="34" charset="0"/>
                <a:cs typeface="Arial" pitchFamily="34" charset="0"/>
              </a:rPr>
              <a:t>Stand-alone Freezer</a:t>
            </a:r>
            <a:endParaRPr lang="en-US" dirty="0">
              <a:solidFill>
                <a:srgbClr val="FF0000"/>
              </a:solidFill>
              <a:latin typeface="Arial" pitchFamily="34" charset="0"/>
              <a:cs typeface="Arial" pitchFamily="34" charset="0"/>
            </a:endParaRPr>
          </a:p>
        </p:txBody>
      </p:sp>
      <p:pic>
        <p:nvPicPr>
          <p:cNvPr id="59395" name="Picture 3"/>
          <p:cNvPicPr>
            <a:picLocks noChangeAspect="1" noChangeArrowheads="1"/>
          </p:cNvPicPr>
          <p:nvPr/>
        </p:nvPicPr>
        <p:blipFill>
          <a:blip r:embed="rId2" cstate="print"/>
          <a:srcRect/>
          <a:stretch>
            <a:fillRect/>
          </a:stretch>
        </p:blipFill>
        <p:spPr bwMode="auto">
          <a:xfrm>
            <a:off x="304800" y="1219200"/>
            <a:ext cx="4114800" cy="4343400"/>
          </a:xfrm>
          <a:prstGeom prst="rect">
            <a:avLst/>
          </a:prstGeom>
          <a:noFill/>
          <a:ln w="9525">
            <a:noFill/>
            <a:miter lim="800000"/>
            <a:headEnd/>
            <a:tailEnd/>
          </a:ln>
        </p:spPr>
      </p:pic>
      <p:pic>
        <p:nvPicPr>
          <p:cNvPr id="59396" name="Picture 4"/>
          <p:cNvPicPr>
            <a:picLocks noChangeAspect="1" noChangeArrowheads="1"/>
          </p:cNvPicPr>
          <p:nvPr/>
        </p:nvPicPr>
        <p:blipFill>
          <a:blip r:embed="rId3" cstate="print"/>
          <a:srcRect/>
          <a:stretch>
            <a:fillRect/>
          </a:stretch>
        </p:blipFill>
        <p:spPr bwMode="auto">
          <a:xfrm>
            <a:off x="5029200" y="1905000"/>
            <a:ext cx="3895725"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solidFill>
                  <a:srgbClr val="FF0000"/>
                </a:solidFill>
                <a:latin typeface="Arial" pitchFamily="34" charset="0"/>
                <a:cs typeface="Arial" pitchFamily="34" charset="0"/>
              </a:rPr>
              <a:t>Combination Unit</a:t>
            </a:r>
            <a:endParaRPr lang="en-US" dirty="0">
              <a:solidFill>
                <a:srgbClr val="FF0000"/>
              </a:solidFill>
              <a:latin typeface="Arial" pitchFamily="34" charset="0"/>
              <a:cs typeface="Arial" pitchFamily="34" charset="0"/>
            </a:endParaRPr>
          </a:p>
        </p:txBody>
      </p:sp>
      <p:pic>
        <p:nvPicPr>
          <p:cNvPr id="60420" name="Picture 4"/>
          <p:cNvPicPr>
            <a:picLocks noChangeAspect="1" noChangeArrowheads="1"/>
          </p:cNvPicPr>
          <p:nvPr/>
        </p:nvPicPr>
        <p:blipFill>
          <a:blip r:embed="rId2" cstate="print"/>
          <a:srcRect/>
          <a:stretch>
            <a:fillRect/>
          </a:stretch>
        </p:blipFill>
        <p:spPr bwMode="auto">
          <a:xfrm>
            <a:off x="2362200" y="1066800"/>
            <a:ext cx="4572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fontScale="90000"/>
          </a:bodyPr>
          <a:lstStyle/>
          <a:p>
            <a:r>
              <a:rPr lang="en-US" dirty="0" smtClean="0">
                <a:solidFill>
                  <a:srgbClr val="FF0000"/>
                </a:solidFill>
              </a:rPr>
              <a:t>Refrigerator Set-Up</a:t>
            </a:r>
            <a:endParaRPr lang="en-US" dirty="0">
              <a:solidFill>
                <a:srgbClr val="FF0000"/>
              </a:solidFill>
            </a:endParaRPr>
          </a:p>
        </p:txBody>
      </p:sp>
      <p:pic>
        <p:nvPicPr>
          <p:cNvPr id="66562" name="Picture 2"/>
          <p:cNvPicPr>
            <a:picLocks noChangeAspect="1" noChangeArrowheads="1"/>
          </p:cNvPicPr>
          <p:nvPr/>
        </p:nvPicPr>
        <p:blipFill>
          <a:blip r:embed="rId2" cstate="print"/>
          <a:srcRect/>
          <a:stretch>
            <a:fillRect/>
          </a:stretch>
        </p:blipFill>
        <p:spPr bwMode="auto">
          <a:xfrm>
            <a:off x="228600" y="3531992"/>
            <a:ext cx="5181600" cy="2640207"/>
          </a:xfrm>
          <a:prstGeom prst="rect">
            <a:avLst/>
          </a:prstGeom>
          <a:noFill/>
          <a:ln w="9525">
            <a:noFill/>
            <a:miter lim="800000"/>
            <a:headEnd/>
            <a:tailEnd/>
          </a:ln>
        </p:spPr>
      </p:pic>
      <p:pic>
        <p:nvPicPr>
          <p:cNvPr id="66564" name="Picture 4"/>
          <p:cNvPicPr>
            <a:picLocks noChangeAspect="1" noChangeArrowheads="1"/>
          </p:cNvPicPr>
          <p:nvPr/>
        </p:nvPicPr>
        <p:blipFill>
          <a:blip r:embed="rId3" cstate="print"/>
          <a:srcRect/>
          <a:stretch>
            <a:fillRect/>
          </a:stretch>
        </p:blipFill>
        <p:spPr bwMode="auto">
          <a:xfrm>
            <a:off x="6172200" y="3170043"/>
            <a:ext cx="2590800" cy="3200400"/>
          </a:xfrm>
          <a:prstGeom prst="rect">
            <a:avLst/>
          </a:prstGeom>
          <a:noFill/>
          <a:ln w="9525">
            <a:noFill/>
            <a:miter lim="800000"/>
            <a:headEnd/>
            <a:tailEnd/>
          </a:ln>
        </p:spPr>
      </p:pic>
      <p:sp>
        <p:nvSpPr>
          <p:cNvPr id="6" name="Rectangle 5"/>
          <p:cNvSpPr/>
          <p:nvPr/>
        </p:nvSpPr>
        <p:spPr>
          <a:xfrm>
            <a:off x="0" y="609600"/>
            <a:ext cx="9372600" cy="2554545"/>
          </a:xfrm>
          <a:prstGeom prst="rect">
            <a:avLst/>
          </a:prstGeom>
        </p:spPr>
        <p:txBody>
          <a:bodyPr wrap="square">
            <a:spAutoFit/>
          </a:bodyPr>
          <a:lstStyle/>
          <a:p>
            <a:r>
              <a:rPr lang="en-US" sz="2000" b="1" dirty="0" smtClean="0"/>
              <a:t>Unit location </a:t>
            </a:r>
          </a:p>
          <a:p>
            <a:r>
              <a:rPr lang="en-US" sz="2000" dirty="0" smtClean="0">
                <a:latin typeface="+mn-lt"/>
              </a:rPr>
              <a:t>Guidelines – 4 to 6 inches of clearance around outside of unit (Check manufacturer manual to verify minimum spacing) </a:t>
            </a:r>
          </a:p>
          <a:p>
            <a:r>
              <a:rPr lang="en-US" sz="2000" dirty="0" smtClean="0">
                <a:latin typeface="+mn-lt"/>
              </a:rPr>
              <a:t>Well-ventilated room for maintaining ambient conditions within manufacturer specifications </a:t>
            </a:r>
          </a:p>
          <a:p>
            <a:r>
              <a:rPr lang="en-US" sz="2000" b="1" dirty="0" smtClean="0"/>
              <a:t>Startup </a:t>
            </a:r>
          </a:p>
          <a:p>
            <a:r>
              <a:rPr lang="en-US" sz="2000" dirty="0" smtClean="0">
                <a:latin typeface="+mn-lt"/>
              </a:rPr>
              <a:t>Remove any vegetable/ dairy bins (not suitable for vaccine storage) </a:t>
            </a:r>
          </a:p>
          <a:p>
            <a:r>
              <a:rPr lang="en-US" sz="2000" dirty="0" smtClean="0">
                <a:latin typeface="+mn-lt"/>
              </a:rPr>
              <a:t>Place filled water bottles in areas where vaccine storage is prohibited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lstStyle/>
          <a:p>
            <a:r>
              <a:rPr lang="en-US" dirty="0" smtClean="0">
                <a:solidFill>
                  <a:srgbClr val="FF0000"/>
                </a:solidFill>
              </a:rPr>
              <a:t>Freezer Set-Up</a:t>
            </a:r>
            <a:endParaRPr lang="en-US" dirty="0">
              <a:solidFill>
                <a:srgbClr val="FF0000"/>
              </a:solidFill>
            </a:endParaRPr>
          </a:p>
        </p:txBody>
      </p:sp>
      <p:pic>
        <p:nvPicPr>
          <p:cNvPr id="3" name="Picture 4"/>
          <p:cNvPicPr>
            <a:picLocks noChangeAspect="1" noChangeArrowheads="1"/>
          </p:cNvPicPr>
          <p:nvPr/>
        </p:nvPicPr>
        <p:blipFill>
          <a:blip r:embed="rId3" cstate="print"/>
          <a:srcRect/>
          <a:stretch>
            <a:fillRect/>
          </a:stretch>
        </p:blipFill>
        <p:spPr bwMode="auto">
          <a:xfrm>
            <a:off x="368030" y="990600"/>
            <a:ext cx="3733800" cy="4724400"/>
          </a:xfrm>
          <a:prstGeom prst="rect">
            <a:avLst/>
          </a:prstGeom>
          <a:noFill/>
          <a:ln w="38100">
            <a:solidFill>
              <a:schemeClr val="tx1"/>
            </a:solidFill>
            <a:miter lim="800000"/>
            <a:headEnd/>
            <a:tailEnd/>
          </a:ln>
        </p:spPr>
      </p:pic>
      <p:pic>
        <p:nvPicPr>
          <p:cNvPr id="4" name="Picture 5"/>
          <p:cNvPicPr>
            <a:picLocks noChangeAspect="1" noChangeArrowheads="1"/>
          </p:cNvPicPr>
          <p:nvPr/>
        </p:nvPicPr>
        <p:blipFill>
          <a:blip r:embed="rId4" cstate="print"/>
          <a:srcRect/>
          <a:stretch>
            <a:fillRect/>
          </a:stretch>
        </p:blipFill>
        <p:spPr bwMode="auto">
          <a:xfrm>
            <a:off x="4512013" y="990600"/>
            <a:ext cx="4419600" cy="47244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fontScale="90000"/>
          </a:bodyPr>
          <a:lstStyle/>
          <a:p>
            <a:r>
              <a:rPr lang="en-US" dirty="0" smtClean="0">
                <a:solidFill>
                  <a:srgbClr val="FF0000"/>
                </a:solidFill>
              </a:rPr>
              <a:t>Storage Unit Maintenance</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524000"/>
            <a:ext cx="8229600" cy="5334000"/>
          </a:xfrm>
        </p:spPr>
        <p:txBody>
          <a:bodyPr/>
          <a:lstStyle/>
          <a:p>
            <a:r>
              <a:rPr lang="en-US" dirty="0" smtClean="0"/>
              <a:t>Read and document the internal temperature</a:t>
            </a:r>
          </a:p>
          <a:p>
            <a:r>
              <a:rPr lang="en-US" dirty="0" smtClean="0"/>
              <a:t>Check that each unit door is closed</a:t>
            </a:r>
          </a:p>
          <a:p>
            <a:pPr>
              <a:buNone/>
            </a:pPr>
            <a:r>
              <a:rPr lang="en-US" sz="2800" b="1" dirty="0" smtClean="0"/>
              <a:t>Monthly Maintenance</a:t>
            </a:r>
          </a:p>
          <a:p>
            <a:r>
              <a:rPr lang="en-US" sz="2800" dirty="0" smtClean="0"/>
              <a:t>Clean the coils and motor</a:t>
            </a:r>
          </a:p>
          <a:p>
            <a:r>
              <a:rPr lang="en-US" sz="2800" dirty="0" smtClean="0"/>
              <a:t>Clean the refrigerator and freezer unit</a:t>
            </a:r>
          </a:p>
          <a:p>
            <a:r>
              <a:rPr lang="en-US" sz="2800" dirty="0" smtClean="0"/>
              <a:t>Check the door seal</a:t>
            </a:r>
          </a:p>
          <a:p>
            <a:pPr>
              <a:buNone/>
            </a:pPr>
            <a:r>
              <a:rPr lang="en-US" sz="2800" b="1" dirty="0" smtClean="0"/>
              <a:t>Periodic Maintenance</a:t>
            </a:r>
          </a:p>
          <a:p>
            <a:r>
              <a:rPr lang="en-US" sz="2800" dirty="0" smtClean="0"/>
              <a:t>Clean the drain pan</a:t>
            </a:r>
          </a:p>
          <a:p>
            <a:pPr>
              <a:buNone/>
            </a:pPr>
            <a:endParaRPr lang="en-US" sz="2800" b="1" dirty="0" smtClean="0"/>
          </a:p>
        </p:txBody>
      </p:sp>
      <p:sp>
        <p:nvSpPr>
          <p:cNvPr id="4" name="TextBox 3"/>
          <p:cNvSpPr txBox="1"/>
          <p:nvPr/>
        </p:nvSpPr>
        <p:spPr>
          <a:xfrm>
            <a:off x="381000" y="1143000"/>
            <a:ext cx="3962400" cy="523220"/>
          </a:xfrm>
          <a:prstGeom prst="rect">
            <a:avLst/>
          </a:prstGeom>
          <a:noFill/>
        </p:spPr>
        <p:txBody>
          <a:bodyPr wrap="square" rtlCol="0">
            <a:spAutoFit/>
          </a:bodyPr>
          <a:lstStyle/>
          <a:p>
            <a:r>
              <a:rPr lang="en-US" sz="2800" b="1" dirty="0" smtClean="0">
                <a:latin typeface="+mn-lt"/>
              </a:rPr>
              <a:t>Daily Maintenance</a:t>
            </a:r>
            <a:endParaRPr lang="en-US" sz="2800" b="1" dirty="0">
              <a:latin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solidFill>
                  <a:srgbClr val="FF0000"/>
                </a:solidFill>
              </a:rPr>
              <a:t>Thermometers</a:t>
            </a:r>
            <a:endParaRPr lang="en-US" dirty="0">
              <a:solidFill>
                <a:srgbClr val="FF0000"/>
              </a:solidFill>
            </a:endParaRPr>
          </a:p>
        </p:txBody>
      </p:sp>
      <p:sp>
        <p:nvSpPr>
          <p:cNvPr id="3" name="Content Placeholder 2"/>
          <p:cNvSpPr>
            <a:spLocks noGrp="1"/>
          </p:cNvSpPr>
          <p:nvPr>
            <p:ph idx="1"/>
          </p:nvPr>
        </p:nvSpPr>
        <p:spPr>
          <a:xfrm>
            <a:off x="457200" y="914400"/>
            <a:ext cx="8229600" cy="5211763"/>
          </a:xfrm>
        </p:spPr>
        <p:txBody>
          <a:bodyPr>
            <a:normAutofit/>
          </a:bodyPr>
          <a:lstStyle/>
          <a:p>
            <a:pPr algn="ctr">
              <a:buNone/>
            </a:pPr>
            <a:r>
              <a:rPr lang="en-US" b="1" dirty="0" smtClean="0"/>
              <a:t>Calibrated Thermometers</a:t>
            </a:r>
          </a:p>
          <a:p>
            <a:pPr>
              <a:lnSpc>
                <a:spcPct val="150000"/>
              </a:lnSpc>
              <a:buNone/>
            </a:pPr>
            <a:r>
              <a:rPr lang="en-US" dirty="0"/>
              <a:t> </a:t>
            </a:r>
            <a:r>
              <a:rPr lang="en-US" dirty="0" smtClean="0"/>
              <a:t>  </a:t>
            </a:r>
            <a:r>
              <a:rPr lang="en-US" sz="2600" dirty="0" smtClean="0"/>
              <a:t>For measuring vaccine storage unit temperatures, CDC recommends using only calibrated thermometers with a Certificate of Traceability and Calibration Testing. </a:t>
            </a:r>
          </a:p>
          <a:p>
            <a:pPr>
              <a:lnSpc>
                <a:spcPct val="150000"/>
              </a:lnSpc>
              <a:buNone/>
            </a:pPr>
            <a:r>
              <a:rPr lang="en-US" sz="2600" dirty="0" smtClean="0"/>
              <a:t>    This certificate informs user of a thermometer’s level of accuracy compared to a recognized standard.</a:t>
            </a:r>
            <a:endParaRPr lang="en-US" sz="2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solidFill>
                  <a:srgbClr val="FF0000"/>
                </a:solidFill>
              </a:rPr>
              <a:t>Thermometers</a:t>
            </a:r>
            <a:endParaRPr lang="en-US" dirty="0">
              <a:solidFill>
                <a:srgbClr val="FF0000"/>
              </a:solidFill>
            </a:endParaRPr>
          </a:p>
        </p:txBody>
      </p:sp>
      <p:sp>
        <p:nvSpPr>
          <p:cNvPr id="3" name="Content Placeholder 2"/>
          <p:cNvSpPr>
            <a:spLocks noGrp="1"/>
          </p:cNvSpPr>
          <p:nvPr>
            <p:ph idx="1"/>
          </p:nvPr>
        </p:nvSpPr>
        <p:spPr>
          <a:xfrm>
            <a:off x="457200" y="990600"/>
            <a:ext cx="8229600" cy="5135563"/>
          </a:xfrm>
        </p:spPr>
        <p:txBody>
          <a:bodyPr>
            <a:normAutofit/>
          </a:bodyPr>
          <a:lstStyle/>
          <a:p>
            <a:pPr algn="ctr">
              <a:buNone/>
            </a:pPr>
            <a:r>
              <a:rPr lang="en-US" b="1" dirty="0" smtClean="0"/>
              <a:t>Thermometer Characteristics</a:t>
            </a:r>
          </a:p>
          <a:p>
            <a:pPr>
              <a:lnSpc>
                <a:spcPct val="150000"/>
              </a:lnSpc>
            </a:pPr>
            <a:r>
              <a:rPr lang="en-US" sz="2400" dirty="0" smtClean="0"/>
              <a:t>Continuous monitoring with active display</a:t>
            </a:r>
          </a:p>
          <a:p>
            <a:pPr>
              <a:lnSpc>
                <a:spcPct val="150000"/>
              </a:lnSpc>
            </a:pPr>
            <a:r>
              <a:rPr lang="en-US" sz="2400" dirty="0" smtClean="0"/>
              <a:t>Alarm for out-of-range temperatures</a:t>
            </a:r>
          </a:p>
          <a:p>
            <a:pPr>
              <a:lnSpc>
                <a:spcPct val="150000"/>
              </a:lnSpc>
            </a:pPr>
            <a:r>
              <a:rPr lang="en-US" sz="2400" dirty="0" smtClean="0"/>
              <a:t>Reset button if using data logger with min/max display</a:t>
            </a:r>
          </a:p>
          <a:p>
            <a:pPr>
              <a:lnSpc>
                <a:spcPct val="150000"/>
              </a:lnSpc>
            </a:pPr>
            <a:r>
              <a:rPr lang="en-US" sz="2400" dirty="0" smtClean="0"/>
              <a:t>Shows current temperature as well as min/max temperatures</a:t>
            </a:r>
          </a:p>
          <a:p>
            <a:pPr>
              <a:lnSpc>
                <a:spcPct val="150000"/>
              </a:lnSpc>
            </a:pPr>
            <a:r>
              <a:rPr lang="en-US" sz="2400" dirty="0" smtClean="0"/>
              <a:t>Be within +/- .5° C accuracy (+/- 1° F)</a:t>
            </a:r>
          </a:p>
          <a:p>
            <a:pPr>
              <a:lnSpc>
                <a:spcPct val="150000"/>
              </a:lnSpc>
            </a:pPr>
            <a:r>
              <a:rPr lang="en-US" sz="2400" dirty="0" smtClean="0"/>
              <a:t>Low Battery Indicator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solidFill>
                  <a:srgbClr val="FF0000"/>
                </a:solidFill>
              </a:rPr>
              <a:t>Temperature Probes</a:t>
            </a:r>
            <a:endParaRPr lang="en-US" dirty="0">
              <a:solidFill>
                <a:srgbClr val="FF0000"/>
              </a:solidFill>
            </a:endParaRPr>
          </a:p>
        </p:txBody>
      </p:sp>
      <p:pic>
        <p:nvPicPr>
          <p:cNvPr id="76802" name="Picture 2"/>
          <p:cNvPicPr>
            <a:picLocks noChangeAspect="1" noChangeArrowheads="1"/>
          </p:cNvPicPr>
          <p:nvPr/>
        </p:nvPicPr>
        <p:blipFill>
          <a:blip r:embed="rId3" cstate="print"/>
          <a:srcRect/>
          <a:stretch>
            <a:fillRect/>
          </a:stretch>
        </p:blipFill>
        <p:spPr bwMode="auto">
          <a:xfrm>
            <a:off x="304800" y="1066800"/>
            <a:ext cx="2286000" cy="3505200"/>
          </a:xfrm>
          <a:prstGeom prst="rect">
            <a:avLst/>
          </a:prstGeom>
          <a:noFill/>
          <a:ln w="9525">
            <a:noFill/>
            <a:miter lim="800000"/>
            <a:headEnd/>
            <a:tailEnd/>
          </a:ln>
        </p:spPr>
      </p:pic>
      <p:pic>
        <p:nvPicPr>
          <p:cNvPr id="76803" name="Picture 3"/>
          <p:cNvPicPr>
            <a:picLocks noChangeAspect="1" noChangeArrowheads="1"/>
          </p:cNvPicPr>
          <p:nvPr/>
        </p:nvPicPr>
        <p:blipFill>
          <a:blip r:embed="rId4" cstate="print"/>
          <a:srcRect/>
          <a:stretch>
            <a:fillRect/>
          </a:stretch>
        </p:blipFill>
        <p:spPr bwMode="auto">
          <a:xfrm>
            <a:off x="3276600" y="1600200"/>
            <a:ext cx="2971800" cy="2514600"/>
          </a:xfrm>
          <a:prstGeom prst="rect">
            <a:avLst/>
          </a:prstGeom>
          <a:noFill/>
          <a:ln w="9525">
            <a:noFill/>
            <a:miter lim="800000"/>
            <a:headEnd/>
            <a:tailEnd/>
          </a:ln>
        </p:spPr>
      </p:pic>
      <p:pic>
        <p:nvPicPr>
          <p:cNvPr id="76804" name="Picture 4"/>
          <p:cNvPicPr>
            <a:picLocks noChangeAspect="1" noChangeArrowheads="1"/>
          </p:cNvPicPr>
          <p:nvPr/>
        </p:nvPicPr>
        <p:blipFill>
          <a:blip r:embed="rId5" cstate="print"/>
          <a:srcRect/>
          <a:stretch>
            <a:fillRect/>
          </a:stretch>
        </p:blipFill>
        <p:spPr bwMode="auto">
          <a:xfrm>
            <a:off x="6477000" y="914400"/>
            <a:ext cx="2209800" cy="3429000"/>
          </a:xfrm>
          <a:prstGeom prst="rect">
            <a:avLst/>
          </a:prstGeom>
          <a:noFill/>
          <a:ln w="9525">
            <a:noFill/>
            <a:miter lim="800000"/>
            <a:headEnd/>
            <a:tailEnd/>
          </a:ln>
        </p:spPr>
      </p:pic>
      <p:sp>
        <p:nvSpPr>
          <p:cNvPr id="6" name="TextBox 5"/>
          <p:cNvSpPr txBox="1"/>
          <p:nvPr/>
        </p:nvSpPr>
        <p:spPr>
          <a:xfrm>
            <a:off x="304800" y="4953000"/>
            <a:ext cx="2514600" cy="1015663"/>
          </a:xfrm>
          <a:prstGeom prst="rect">
            <a:avLst/>
          </a:prstGeom>
          <a:noFill/>
        </p:spPr>
        <p:txBody>
          <a:bodyPr wrap="square" rtlCol="0">
            <a:spAutoFit/>
          </a:bodyPr>
          <a:lstStyle/>
          <a:p>
            <a:r>
              <a:rPr lang="en-US" sz="2000" b="1" dirty="0" smtClean="0">
                <a:latin typeface="+mn-lt"/>
              </a:rPr>
              <a:t>Main monitor outside storage unit</a:t>
            </a:r>
            <a:endParaRPr lang="en-US" sz="2000" b="1" dirty="0">
              <a:latin typeface="+mn-lt"/>
            </a:endParaRPr>
          </a:p>
        </p:txBody>
      </p:sp>
      <p:sp>
        <p:nvSpPr>
          <p:cNvPr id="7" name="TextBox 6"/>
          <p:cNvSpPr txBox="1"/>
          <p:nvPr/>
        </p:nvSpPr>
        <p:spPr>
          <a:xfrm>
            <a:off x="3352800" y="4495800"/>
            <a:ext cx="2819400" cy="1015663"/>
          </a:xfrm>
          <a:prstGeom prst="rect">
            <a:avLst/>
          </a:prstGeom>
          <a:noFill/>
        </p:spPr>
        <p:txBody>
          <a:bodyPr wrap="square" rtlCol="0">
            <a:spAutoFit/>
          </a:bodyPr>
          <a:lstStyle/>
          <a:p>
            <a:r>
              <a:rPr lang="en-US" sz="2000" b="1" dirty="0" smtClean="0">
                <a:latin typeface="+mn-lt"/>
              </a:rPr>
              <a:t>Probe in glycol bottle inside unit attached to main monitor</a:t>
            </a:r>
            <a:endParaRPr lang="en-US" sz="2000" b="1" dirty="0">
              <a:latin typeface="+mn-lt"/>
            </a:endParaRPr>
          </a:p>
        </p:txBody>
      </p:sp>
      <p:sp>
        <p:nvSpPr>
          <p:cNvPr id="8" name="TextBox 7"/>
          <p:cNvSpPr txBox="1"/>
          <p:nvPr/>
        </p:nvSpPr>
        <p:spPr>
          <a:xfrm>
            <a:off x="6705600" y="4724400"/>
            <a:ext cx="2133600" cy="1323439"/>
          </a:xfrm>
          <a:prstGeom prst="rect">
            <a:avLst/>
          </a:prstGeom>
          <a:noFill/>
        </p:spPr>
        <p:txBody>
          <a:bodyPr wrap="square" rtlCol="0">
            <a:spAutoFit/>
          </a:bodyPr>
          <a:lstStyle/>
          <a:p>
            <a:r>
              <a:rPr lang="en-US" sz="2000" b="1" dirty="0" smtClean="0">
                <a:latin typeface="+mn-lt"/>
              </a:rPr>
              <a:t>Probe in glycol placed in proximity to vaccines</a:t>
            </a:r>
            <a:endParaRPr lang="en-US" sz="2000" b="1"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rgbClr val="FF0000"/>
                </a:solidFill>
              </a:rPr>
              <a:t>Digital Data Loggers</a:t>
            </a:r>
            <a:endParaRPr lang="en-US" dirty="0">
              <a:solidFill>
                <a:srgbClr val="FF0000"/>
              </a:solidFill>
            </a:endParaRPr>
          </a:p>
        </p:txBody>
      </p:sp>
      <p:pic>
        <p:nvPicPr>
          <p:cNvPr id="77826" name="Picture 2"/>
          <p:cNvPicPr>
            <a:picLocks noChangeAspect="1" noChangeArrowheads="1"/>
          </p:cNvPicPr>
          <p:nvPr/>
        </p:nvPicPr>
        <p:blipFill>
          <a:blip r:embed="rId3" cstate="print"/>
          <a:srcRect/>
          <a:stretch>
            <a:fillRect/>
          </a:stretch>
        </p:blipFill>
        <p:spPr bwMode="auto">
          <a:xfrm>
            <a:off x="609600" y="1219200"/>
            <a:ext cx="7848600" cy="3886200"/>
          </a:xfrm>
          <a:prstGeom prst="rect">
            <a:avLst/>
          </a:prstGeom>
          <a:noFill/>
          <a:ln w="9525">
            <a:noFill/>
            <a:miter lim="800000"/>
            <a:headEnd/>
            <a:tailEnd/>
          </a:ln>
        </p:spPr>
      </p:pic>
      <p:sp>
        <p:nvSpPr>
          <p:cNvPr id="4" name="TextBox 3"/>
          <p:cNvSpPr txBox="1"/>
          <p:nvPr/>
        </p:nvSpPr>
        <p:spPr>
          <a:xfrm>
            <a:off x="457200" y="4876800"/>
            <a:ext cx="8382000" cy="1384995"/>
          </a:xfrm>
          <a:prstGeom prst="rect">
            <a:avLst/>
          </a:prstGeom>
          <a:noFill/>
        </p:spPr>
        <p:txBody>
          <a:bodyPr wrap="square" rtlCol="0">
            <a:spAutoFit/>
          </a:bodyPr>
          <a:lstStyle/>
          <a:p>
            <a:endParaRPr lang="en-US" sz="2800" b="1" dirty="0" smtClean="0"/>
          </a:p>
          <a:p>
            <a:r>
              <a:rPr lang="en-US" sz="2800" b="1" dirty="0" smtClean="0"/>
              <a:t>Digital data loggers come in many shapes, sizes and styles and are typically battery operated.</a:t>
            </a:r>
            <a:endParaRPr lang="en-US" sz="28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cstate="print"/>
          <a:srcRect/>
          <a:stretch>
            <a:fillRect/>
          </a:stretch>
        </p:blipFill>
        <p:spPr bwMode="auto">
          <a:xfrm>
            <a:off x="387178" y="12357"/>
            <a:ext cx="8458199" cy="5943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solidFill>
                  <a:srgbClr val="FF0000"/>
                </a:solidFill>
              </a:rPr>
              <a:t>Disclosure Statements</a:t>
            </a:r>
            <a:endParaRPr lang="en-US" dirty="0">
              <a:solidFill>
                <a:srgbClr val="FF0000"/>
              </a:solidFill>
            </a:endParaRPr>
          </a:p>
        </p:txBody>
      </p:sp>
      <p:sp>
        <p:nvSpPr>
          <p:cNvPr id="7171" name="Content Placeholder 2"/>
          <p:cNvSpPr>
            <a:spLocks noGrp="1"/>
          </p:cNvSpPr>
          <p:nvPr>
            <p:ph idx="1"/>
          </p:nvPr>
        </p:nvSpPr>
        <p:spPr/>
        <p:txBody>
          <a:bodyPr/>
          <a:lstStyle/>
          <a:p>
            <a:pPr marL="0" indent="0">
              <a:lnSpc>
                <a:spcPct val="150000"/>
              </a:lnSpc>
              <a:buNone/>
            </a:pPr>
            <a:r>
              <a:rPr lang="en-US" sz="2800" dirty="0" smtClean="0"/>
              <a:t>To obtain nursing contact hours for this session, you must be present for the entire hour and complete an evaluation.  Contact hours for this session only are available from 12/17/2013 until 8/31/2015 </a:t>
            </a:r>
          </a:p>
          <a:p>
            <a:pPr marL="0" indent="0">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rgbClr val="FF0000"/>
                </a:solidFill>
              </a:rPr>
              <a:t>Digital Data Loggers</a:t>
            </a: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a:bodyPr>
          <a:lstStyle/>
          <a:p>
            <a:r>
              <a:rPr lang="en-US" sz="2800" dirty="0" smtClean="0"/>
              <a:t>Hi/Lo alarm for out-of-range temperatures</a:t>
            </a:r>
          </a:p>
          <a:p>
            <a:r>
              <a:rPr lang="en-US" sz="2800" dirty="0" smtClean="0"/>
              <a:t>Current temp., as well as min/max temps</a:t>
            </a:r>
          </a:p>
          <a:p>
            <a:r>
              <a:rPr lang="en-US" sz="2800" dirty="0" smtClean="0"/>
              <a:t>Reset button</a:t>
            </a:r>
          </a:p>
          <a:p>
            <a:r>
              <a:rPr lang="en-US" sz="2800" dirty="0" smtClean="0"/>
              <a:t>Low battery indicator</a:t>
            </a:r>
          </a:p>
          <a:p>
            <a:r>
              <a:rPr lang="en-US" sz="2800" dirty="0" smtClean="0"/>
              <a:t>Accuracy of +/-1° F (0.5° C)</a:t>
            </a:r>
          </a:p>
          <a:p>
            <a:r>
              <a:rPr lang="en-US" sz="2800" dirty="0" smtClean="0"/>
              <a:t>Memory storage of at least 4000 readings</a:t>
            </a:r>
          </a:p>
          <a:p>
            <a:r>
              <a:rPr lang="en-US" sz="2800" dirty="0" smtClean="0"/>
              <a:t>User programmable logging interval (reading rate)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r>
              <a:rPr lang="en-US" sz="4000" dirty="0" smtClean="0">
                <a:solidFill>
                  <a:srgbClr val="FF0000"/>
                </a:solidFill>
              </a:rPr>
              <a:t>Thermometers “</a:t>
            </a:r>
            <a:r>
              <a:rPr lang="en-US" sz="4000" b="1" dirty="0" smtClean="0">
                <a:solidFill>
                  <a:srgbClr val="FF0000"/>
                </a:solidFill>
              </a:rPr>
              <a:t>NOT” </a:t>
            </a:r>
            <a:r>
              <a:rPr lang="en-US" sz="4000" dirty="0" smtClean="0">
                <a:solidFill>
                  <a:srgbClr val="FF0000"/>
                </a:solidFill>
              </a:rPr>
              <a:t>Recommended</a:t>
            </a:r>
            <a:endParaRPr lang="en-US" sz="4000"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Fluid filled biosafe liquid thermometers</a:t>
            </a:r>
          </a:p>
          <a:p>
            <a:pPr marL="0" indent="0">
              <a:buNone/>
            </a:pPr>
            <a:endParaRPr lang="en-US" dirty="0" smtClean="0"/>
          </a:p>
          <a:p>
            <a:r>
              <a:rPr lang="en-US" dirty="0" smtClean="0"/>
              <a:t>Bi-metal stem thermometers</a:t>
            </a:r>
          </a:p>
          <a:p>
            <a:pPr marL="0" indent="0">
              <a:buNone/>
            </a:pPr>
            <a:endParaRPr lang="en-US" dirty="0" smtClean="0"/>
          </a:p>
          <a:p>
            <a:r>
              <a:rPr lang="en-US" dirty="0" smtClean="0"/>
              <a:t>Food thermometers and household mercury thermometers</a:t>
            </a:r>
          </a:p>
          <a:p>
            <a:pPr marL="0" indent="0">
              <a:buNone/>
            </a:pPr>
            <a:endParaRPr lang="en-US" dirty="0" smtClean="0"/>
          </a:p>
          <a:p>
            <a:r>
              <a:rPr lang="en-US" dirty="0" smtClean="0"/>
              <a:t>Chart recorders</a:t>
            </a:r>
          </a:p>
          <a:p>
            <a:pPr marL="0" indent="0">
              <a:buNone/>
            </a:pPr>
            <a:endParaRPr lang="en-US" dirty="0" smtClean="0"/>
          </a:p>
          <a:p>
            <a:r>
              <a:rPr lang="en-US" dirty="0" smtClean="0"/>
              <a:t>Infrared thermometers</a:t>
            </a:r>
          </a:p>
          <a:p>
            <a:pPr marL="0" indent="0">
              <a:buNone/>
            </a:pPr>
            <a:endParaRPr lang="en-US" dirty="0" smtClean="0"/>
          </a:p>
          <a:p>
            <a:r>
              <a:rPr lang="en-US" dirty="0" smtClean="0"/>
              <a:t>Thermometers </a:t>
            </a:r>
            <a:r>
              <a:rPr lang="en-US" b="1" dirty="0" smtClean="0"/>
              <a:t>not </a:t>
            </a:r>
            <a:r>
              <a:rPr lang="en-US" dirty="0" smtClean="0"/>
              <a:t>calibrated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rgbClr val="FF0000"/>
                </a:solidFill>
              </a:rPr>
              <a:t>Thermometer Placement</a:t>
            </a:r>
            <a:endParaRPr lang="en-US" dirty="0">
              <a:solidFill>
                <a:srgbClr val="FF0000"/>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10000"/>
          </a:bodyPr>
          <a:lstStyle/>
          <a:p>
            <a:pPr>
              <a:lnSpc>
                <a:spcPct val="110000"/>
              </a:lnSpc>
              <a:buNone/>
            </a:pPr>
            <a:r>
              <a:rPr lang="en-US" dirty="0" smtClean="0"/>
              <a:t>   </a:t>
            </a:r>
            <a:r>
              <a:rPr lang="en-US" sz="3000" dirty="0" smtClean="0"/>
              <a:t>Placement within the unit is just as important as thermometer selection.  The thermometer should be in proximity to the vaccines being stored.</a:t>
            </a:r>
          </a:p>
          <a:p>
            <a:pPr>
              <a:buNone/>
            </a:pPr>
            <a:endParaRPr lang="en-US" dirty="0" smtClean="0"/>
          </a:p>
          <a:p>
            <a:pPr>
              <a:buNone/>
            </a:pPr>
            <a:r>
              <a:rPr lang="en-US" dirty="0" smtClean="0"/>
              <a:t>Thermometers should </a:t>
            </a:r>
            <a:r>
              <a:rPr lang="en-US" b="1" dirty="0" smtClean="0"/>
              <a:t>NOT</a:t>
            </a:r>
            <a:r>
              <a:rPr lang="en-US" dirty="0" smtClean="0"/>
              <a:t> be:</a:t>
            </a:r>
          </a:p>
          <a:p>
            <a:r>
              <a:rPr lang="en-US" dirty="0" smtClean="0"/>
              <a:t>Placed in the doors</a:t>
            </a:r>
          </a:p>
          <a:p>
            <a:r>
              <a:rPr lang="en-US" dirty="0" smtClean="0"/>
              <a:t>Near or against the walls</a:t>
            </a:r>
          </a:p>
          <a:p>
            <a:r>
              <a:rPr lang="en-US" dirty="0" smtClean="0"/>
              <a:t>Close to vents</a:t>
            </a:r>
          </a:p>
          <a:p>
            <a:r>
              <a:rPr lang="en-US" dirty="0" smtClean="0"/>
              <a:t>On the floor of the unit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lstStyle/>
          <a:p>
            <a:r>
              <a:rPr lang="en-US" dirty="0" smtClean="0">
                <a:solidFill>
                  <a:srgbClr val="FF0000"/>
                </a:solidFill>
              </a:rPr>
              <a:t>Adjusting Storage Temperatures</a:t>
            </a:r>
            <a:endParaRPr lang="en-US" dirty="0">
              <a:solidFill>
                <a:srgbClr val="FF0000"/>
              </a:solidFill>
            </a:endParaRPr>
          </a:p>
        </p:txBody>
      </p:sp>
      <p:sp>
        <p:nvSpPr>
          <p:cNvPr id="3" name="Content Placeholder 2"/>
          <p:cNvSpPr>
            <a:spLocks noGrp="1"/>
          </p:cNvSpPr>
          <p:nvPr>
            <p:ph idx="1"/>
          </p:nvPr>
        </p:nvSpPr>
        <p:spPr>
          <a:xfrm>
            <a:off x="457200" y="1066800"/>
            <a:ext cx="8458200" cy="4419601"/>
          </a:xfrm>
        </p:spPr>
        <p:txBody>
          <a:bodyPr>
            <a:normAutofit/>
          </a:bodyPr>
          <a:lstStyle/>
          <a:p>
            <a:endParaRPr lang="en-US" dirty="0" smtClean="0"/>
          </a:p>
          <a:p>
            <a:pPr>
              <a:lnSpc>
                <a:spcPct val="150000"/>
              </a:lnSpc>
              <a:buNone/>
            </a:pPr>
            <a:r>
              <a:rPr lang="en-US" dirty="0" smtClean="0"/>
              <a:t>   </a:t>
            </a:r>
            <a:r>
              <a:rPr lang="en-US" sz="2800" dirty="0" smtClean="0"/>
              <a:t>Only the primary or alternate vaccine coordinator should adjust the temperature of a vaccine storage unit. A warning sign should be posted on the storage unit that says, “</a:t>
            </a:r>
            <a:r>
              <a:rPr lang="en-US" sz="2800" b="1" dirty="0" smtClean="0"/>
              <a:t>Do not </a:t>
            </a:r>
            <a:r>
              <a:rPr lang="en-US" sz="2800" dirty="0" smtClean="0"/>
              <a:t>adjust refrigerator (or freezer) temperature controls </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lstStyle/>
          <a:p>
            <a:r>
              <a:rPr lang="en-US" dirty="0" smtClean="0">
                <a:solidFill>
                  <a:srgbClr val="FF0000"/>
                </a:solidFill>
              </a:rPr>
              <a:t>Temperature Variations</a:t>
            </a:r>
            <a:endParaRPr lang="en-US" dirty="0">
              <a:solidFill>
                <a:srgbClr val="FF0000"/>
              </a:solidFill>
            </a:endParaRPr>
          </a:p>
        </p:txBody>
      </p:sp>
      <p:sp>
        <p:nvSpPr>
          <p:cNvPr id="3" name="Content Placeholder 2"/>
          <p:cNvSpPr>
            <a:spLocks noGrp="1"/>
          </p:cNvSpPr>
          <p:nvPr>
            <p:ph idx="1"/>
          </p:nvPr>
        </p:nvSpPr>
        <p:spPr>
          <a:xfrm>
            <a:off x="0" y="1143000"/>
            <a:ext cx="9144000" cy="4983163"/>
          </a:xfrm>
        </p:spPr>
        <p:txBody>
          <a:bodyPr>
            <a:normAutofit/>
          </a:bodyPr>
          <a:lstStyle/>
          <a:p>
            <a:pPr>
              <a:lnSpc>
                <a:spcPct val="150000"/>
              </a:lnSpc>
            </a:pPr>
            <a:r>
              <a:rPr lang="en-US" dirty="0" smtClean="0"/>
              <a:t>   </a:t>
            </a:r>
            <a:r>
              <a:rPr lang="en-US" sz="2400" dirty="0" smtClean="0"/>
              <a:t>Temperatures can vary in a vaccine storage unit based on the contents, how often the door is opened, and power interruptions. </a:t>
            </a:r>
          </a:p>
          <a:p>
            <a:pPr>
              <a:buNone/>
            </a:pPr>
            <a:endParaRPr lang="en-US" dirty="0" smtClean="0"/>
          </a:p>
          <a:p>
            <a:pPr>
              <a:lnSpc>
                <a:spcPct val="150000"/>
              </a:lnSpc>
            </a:pPr>
            <a:r>
              <a:rPr lang="en-US" dirty="0" smtClean="0"/>
              <a:t>   </a:t>
            </a:r>
            <a:r>
              <a:rPr lang="en-US" sz="2400" dirty="0" smtClean="0"/>
              <a:t>The only way to be sure the temperature in a storage unit has remained within the appropriate range is to frequently read and document the temperature using a calibrated thermometer. </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1752600"/>
          </a:xfrm>
        </p:spPr>
        <p:txBody>
          <a:bodyPr>
            <a:normAutofit/>
          </a:bodyPr>
          <a:lstStyle/>
          <a:p>
            <a:r>
              <a:rPr lang="en-US" dirty="0" smtClean="0">
                <a:solidFill>
                  <a:srgbClr val="FF0000"/>
                </a:solidFill>
              </a:rPr>
              <a:t>Reading and Documenting Temperatures</a:t>
            </a:r>
            <a:endParaRPr lang="en-US" dirty="0">
              <a:solidFill>
                <a:srgbClr val="FF0000"/>
              </a:solidFill>
            </a:endParaRPr>
          </a:p>
        </p:txBody>
      </p:sp>
      <p:sp>
        <p:nvSpPr>
          <p:cNvPr id="3" name="Content Placeholder 2"/>
          <p:cNvSpPr>
            <a:spLocks noGrp="1"/>
          </p:cNvSpPr>
          <p:nvPr>
            <p:ph idx="1"/>
          </p:nvPr>
        </p:nvSpPr>
        <p:spPr>
          <a:xfrm>
            <a:off x="457200" y="1066800"/>
            <a:ext cx="8229600" cy="5791200"/>
          </a:xfrm>
        </p:spPr>
        <p:txBody>
          <a:bodyPr>
            <a:noAutofit/>
          </a:bodyPr>
          <a:lstStyle/>
          <a:p>
            <a:pPr>
              <a:lnSpc>
                <a:spcPct val="120000"/>
              </a:lnSpc>
              <a:buNone/>
            </a:pPr>
            <a:r>
              <a:rPr lang="en-US" sz="2400" b="1" dirty="0" smtClean="0"/>
              <a:t>Best Practices:</a:t>
            </a:r>
          </a:p>
          <a:p>
            <a:pPr>
              <a:lnSpc>
                <a:spcPct val="120000"/>
              </a:lnSpc>
            </a:pPr>
            <a:r>
              <a:rPr lang="en-US" sz="2400" dirty="0" smtClean="0"/>
              <a:t>Post temperature log on storage unit</a:t>
            </a:r>
          </a:p>
          <a:p>
            <a:pPr>
              <a:lnSpc>
                <a:spcPct val="120000"/>
              </a:lnSpc>
            </a:pPr>
            <a:r>
              <a:rPr lang="en-US" sz="2400" dirty="0" smtClean="0"/>
              <a:t>Read thermometer in both storage units twice daily (morning/end of work day)</a:t>
            </a:r>
          </a:p>
          <a:p>
            <a:pPr>
              <a:lnSpc>
                <a:spcPct val="120000"/>
              </a:lnSpc>
            </a:pPr>
            <a:r>
              <a:rPr lang="en-US" sz="2400" dirty="0" smtClean="0"/>
              <a:t>Read min/max temperatures in both units a minimum of once each work day </a:t>
            </a:r>
          </a:p>
          <a:p>
            <a:pPr>
              <a:lnSpc>
                <a:spcPct val="120000"/>
              </a:lnSpc>
            </a:pPr>
            <a:r>
              <a:rPr lang="en-US" sz="2400" dirty="0" smtClean="0"/>
              <a:t>Document readings for both units on temperature log</a:t>
            </a:r>
          </a:p>
          <a:p>
            <a:pPr>
              <a:lnSpc>
                <a:spcPct val="120000"/>
              </a:lnSpc>
            </a:pPr>
            <a:r>
              <a:rPr lang="en-US" sz="2400" dirty="0" smtClean="0"/>
              <a:t>Record times of reading and staff initial who took reading</a:t>
            </a:r>
          </a:p>
          <a:p>
            <a:pPr>
              <a:lnSpc>
                <a:spcPct val="120000"/>
              </a:lnSpc>
            </a:pPr>
            <a:r>
              <a:rPr lang="en-US" sz="2400" dirty="0" smtClean="0"/>
              <a:t>Download and review stored continuous monitoring data at least weekly</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solidFill>
                  <a:srgbClr val="FF0000"/>
                </a:solidFill>
              </a:rPr>
              <a:t>Temperature Log</a:t>
            </a:r>
            <a:endParaRPr lang="en-US" dirty="0">
              <a:solidFill>
                <a:srgbClr val="FF0000"/>
              </a:solidFill>
            </a:endParaRPr>
          </a:p>
        </p:txBody>
      </p:sp>
      <p:pic>
        <p:nvPicPr>
          <p:cNvPr id="111618" name="Picture 2"/>
          <p:cNvPicPr>
            <a:picLocks noChangeAspect="1" noChangeArrowheads="1"/>
          </p:cNvPicPr>
          <p:nvPr/>
        </p:nvPicPr>
        <p:blipFill>
          <a:blip r:embed="rId3" cstate="print"/>
          <a:srcRect/>
          <a:stretch>
            <a:fillRect/>
          </a:stretch>
        </p:blipFill>
        <p:spPr bwMode="auto">
          <a:xfrm>
            <a:off x="304800" y="914400"/>
            <a:ext cx="8458200" cy="5189790"/>
          </a:xfrm>
          <a:prstGeom prst="rect">
            <a:avLst/>
          </a:prstGeom>
          <a:noFill/>
          <a:ln w="38100">
            <a:solidFill>
              <a:schemeClr val="tx2">
                <a:lumMod val="60000"/>
                <a:lumOff val="40000"/>
              </a:schemeClr>
            </a:solidFill>
            <a:miter lim="800000"/>
            <a:headEnd/>
            <a:tailEnd/>
          </a:ln>
        </p:spPr>
      </p:pic>
      <p:sp>
        <p:nvSpPr>
          <p:cNvPr id="17" name="TextBox 16"/>
          <p:cNvSpPr txBox="1"/>
          <p:nvPr/>
        </p:nvSpPr>
        <p:spPr>
          <a:xfrm>
            <a:off x="1295400" y="2514600"/>
            <a:ext cx="762000" cy="230832"/>
          </a:xfrm>
          <a:prstGeom prst="rect">
            <a:avLst/>
          </a:prstGeom>
          <a:noFill/>
        </p:spPr>
        <p:txBody>
          <a:bodyPr wrap="square" rtlCol="0">
            <a:spAutoFit/>
          </a:bodyPr>
          <a:lstStyle/>
          <a:p>
            <a:r>
              <a:rPr lang="en-US" sz="800" b="1" dirty="0" smtClean="0"/>
              <a:t>  </a:t>
            </a:r>
            <a:r>
              <a:rPr lang="en-US" sz="900" b="1" dirty="0" smtClean="0"/>
              <a:t>JM</a:t>
            </a:r>
            <a:endParaRPr lang="en-US" sz="900" b="1" dirty="0"/>
          </a:p>
        </p:txBody>
      </p:sp>
      <p:sp>
        <p:nvSpPr>
          <p:cNvPr id="18" name="TextBox 17"/>
          <p:cNvSpPr txBox="1"/>
          <p:nvPr/>
        </p:nvSpPr>
        <p:spPr>
          <a:xfrm>
            <a:off x="1371600" y="2819400"/>
            <a:ext cx="457200" cy="215444"/>
          </a:xfrm>
          <a:prstGeom prst="rect">
            <a:avLst/>
          </a:prstGeom>
          <a:noFill/>
        </p:spPr>
        <p:txBody>
          <a:bodyPr wrap="square" rtlCol="0">
            <a:spAutoFit/>
          </a:bodyPr>
          <a:lstStyle/>
          <a:p>
            <a:r>
              <a:rPr lang="en-US" sz="800" b="1" dirty="0" smtClean="0"/>
              <a:t>73</a:t>
            </a:r>
            <a:endParaRPr lang="en-US" sz="800" b="1" dirty="0"/>
          </a:p>
        </p:txBody>
      </p:sp>
      <p:sp>
        <p:nvSpPr>
          <p:cNvPr id="19" name="TextBox 18"/>
          <p:cNvSpPr txBox="1"/>
          <p:nvPr/>
        </p:nvSpPr>
        <p:spPr>
          <a:xfrm>
            <a:off x="1295400" y="2971800"/>
            <a:ext cx="533400" cy="215444"/>
          </a:xfrm>
          <a:prstGeom prst="rect">
            <a:avLst/>
          </a:prstGeom>
          <a:noFill/>
        </p:spPr>
        <p:txBody>
          <a:bodyPr wrap="square" rtlCol="0">
            <a:spAutoFit/>
          </a:bodyPr>
          <a:lstStyle/>
          <a:p>
            <a:r>
              <a:rPr lang="en-US" sz="800" dirty="0" smtClean="0"/>
              <a:t>  </a:t>
            </a:r>
            <a:r>
              <a:rPr lang="en-US" sz="800" b="1" dirty="0" smtClean="0"/>
              <a:t>8:00</a:t>
            </a:r>
            <a:endParaRPr lang="en-US" sz="800" b="1" dirty="0"/>
          </a:p>
        </p:txBody>
      </p:sp>
      <p:sp>
        <p:nvSpPr>
          <p:cNvPr id="20" name="Multiply 19"/>
          <p:cNvSpPr/>
          <p:nvPr/>
        </p:nvSpPr>
        <p:spPr>
          <a:xfrm>
            <a:off x="1447800" y="4495800"/>
            <a:ext cx="228600" cy="1524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dirty="0" smtClean="0">
                <a:solidFill>
                  <a:srgbClr val="FF0000"/>
                </a:solidFill>
              </a:rPr>
              <a:t>Avoiding Storage and Handling Mishaps</a:t>
            </a:r>
            <a:endParaRPr lang="en-US" dirty="0">
              <a:solidFill>
                <a:srgbClr val="FF0000"/>
              </a:solidFill>
            </a:endParaRPr>
          </a:p>
        </p:txBody>
      </p:sp>
      <p:pic>
        <p:nvPicPr>
          <p:cNvPr id="4" name="Picture 2" descr="11708835"/>
          <p:cNvPicPr>
            <a:picLocks noChangeAspect="1" noChangeArrowheads="1"/>
          </p:cNvPicPr>
          <p:nvPr/>
        </p:nvPicPr>
        <p:blipFill>
          <a:blip r:embed="rId3" cstate="print"/>
          <a:srcRect/>
          <a:stretch>
            <a:fillRect/>
          </a:stretch>
        </p:blipFill>
        <p:spPr bwMode="auto">
          <a:xfrm>
            <a:off x="685800" y="1524001"/>
            <a:ext cx="7848600" cy="4718504"/>
          </a:xfrm>
          <a:prstGeom prst="rect">
            <a:avLst/>
          </a:prstGeom>
          <a:noFill/>
          <a:ln w="9525">
            <a:noFill/>
            <a:miter lim="800000"/>
            <a:headEnd/>
            <a:tailEnd/>
          </a:ln>
        </p:spPr>
      </p:pic>
    </p:spTree>
    <p:extLst>
      <p:ext uri="{BB962C8B-B14F-4D97-AF65-F5344CB8AC3E}">
        <p14:creationId xmlns:p14="http://schemas.microsoft.com/office/powerpoint/2010/main" val="33947975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1"/>
            <a:ext cx="9144000" cy="1219200"/>
          </a:xfrm>
        </p:spPr>
        <p:txBody>
          <a:bodyPr/>
          <a:lstStyle/>
          <a:p>
            <a:pPr algn="ctr" eaLnBrk="1" hangingPunct="1">
              <a:lnSpc>
                <a:spcPct val="85000"/>
              </a:lnSpc>
              <a:defRPr/>
            </a:pPr>
            <a:r>
              <a:rPr lang="en-US" kern="1200" dirty="0" smtClean="0">
                <a:solidFill>
                  <a:srgbClr val="FF0000"/>
                </a:solidFill>
                <a:ea typeface="+mn-ea"/>
                <a:cs typeface="+mn-cs"/>
              </a:rPr>
              <a:t>Check Vaccine Shipments</a:t>
            </a:r>
          </a:p>
        </p:txBody>
      </p:sp>
      <p:sp>
        <p:nvSpPr>
          <p:cNvPr id="15363" name="Rectangle 3"/>
          <p:cNvSpPr>
            <a:spLocks noGrp="1" noChangeArrowheads="1"/>
          </p:cNvSpPr>
          <p:nvPr>
            <p:ph type="body" sz="half" idx="1"/>
          </p:nvPr>
        </p:nvSpPr>
        <p:spPr>
          <a:xfrm>
            <a:off x="1011238" y="1219200"/>
            <a:ext cx="7823200" cy="5476875"/>
          </a:xfrm>
        </p:spPr>
        <p:txBody>
          <a:bodyPr>
            <a:normAutofit/>
          </a:bodyPr>
          <a:lstStyle/>
          <a:p>
            <a:pPr eaLnBrk="1" hangingPunct="1"/>
            <a:r>
              <a:rPr lang="en-US" sz="2800" dirty="0" smtClean="0"/>
              <a:t>Examine shipments on arrival</a:t>
            </a:r>
          </a:p>
          <a:p>
            <a:pPr eaLnBrk="1" hangingPunct="1">
              <a:lnSpc>
                <a:spcPct val="70000"/>
              </a:lnSpc>
            </a:pPr>
            <a:endParaRPr lang="en-US" sz="2800" dirty="0" smtClean="0"/>
          </a:p>
          <a:p>
            <a:pPr eaLnBrk="1" hangingPunct="1"/>
            <a:r>
              <a:rPr lang="en-US" sz="2800" dirty="0" smtClean="0"/>
              <a:t>Examine container and contents for damage</a:t>
            </a:r>
          </a:p>
          <a:p>
            <a:pPr eaLnBrk="1" hangingPunct="1">
              <a:lnSpc>
                <a:spcPct val="70000"/>
              </a:lnSpc>
            </a:pPr>
            <a:endParaRPr lang="en-US" sz="2800" dirty="0" smtClean="0"/>
          </a:p>
          <a:p>
            <a:pPr eaLnBrk="1" hangingPunct="1"/>
            <a:r>
              <a:rPr lang="en-US" sz="2800" dirty="0" smtClean="0"/>
              <a:t>Cross-check contents with the packing slip</a:t>
            </a:r>
          </a:p>
          <a:p>
            <a:pPr eaLnBrk="1" hangingPunct="1">
              <a:lnSpc>
                <a:spcPct val="70000"/>
              </a:lnSpc>
            </a:pPr>
            <a:endParaRPr lang="en-US" sz="2800" dirty="0" smtClean="0"/>
          </a:p>
          <a:p>
            <a:pPr eaLnBrk="1" hangingPunct="1"/>
            <a:r>
              <a:rPr lang="en-US" sz="2800" dirty="0" smtClean="0"/>
              <a:t>Check the shipment date</a:t>
            </a:r>
          </a:p>
          <a:p>
            <a:pPr eaLnBrk="1" hangingPunct="1">
              <a:lnSpc>
                <a:spcPct val="70000"/>
              </a:lnSpc>
            </a:pPr>
            <a:endParaRPr lang="en-US" sz="2800" dirty="0" smtClean="0"/>
          </a:p>
          <a:p>
            <a:pPr eaLnBrk="1" hangingPunct="1"/>
            <a:r>
              <a:rPr lang="en-US" sz="2800" dirty="0" smtClean="0"/>
              <a:t>Record shipment on an inventory log</a:t>
            </a:r>
          </a:p>
        </p:txBody>
      </p:sp>
    </p:spTree>
    <p:extLst>
      <p:ext uri="{BB962C8B-B14F-4D97-AF65-F5344CB8AC3E}">
        <p14:creationId xmlns:p14="http://schemas.microsoft.com/office/powerpoint/2010/main" val="337220046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solidFill>
                  <a:srgbClr val="FF0000"/>
                </a:solidFill>
              </a:rPr>
              <a:t>Location and Positioning</a:t>
            </a:r>
            <a:endParaRPr lang="en-US" dirty="0">
              <a:solidFill>
                <a:srgbClr val="FF0000"/>
              </a:solidFill>
            </a:endParaRPr>
          </a:p>
        </p:txBody>
      </p:sp>
      <p:sp>
        <p:nvSpPr>
          <p:cNvPr id="3" name="Content Placeholder 2"/>
          <p:cNvSpPr>
            <a:spLocks noGrp="1"/>
          </p:cNvSpPr>
          <p:nvPr>
            <p:ph idx="1"/>
          </p:nvPr>
        </p:nvSpPr>
        <p:spPr>
          <a:xfrm>
            <a:off x="457200" y="914400"/>
            <a:ext cx="8229600" cy="5211763"/>
          </a:xfrm>
        </p:spPr>
        <p:txBody>
          <a:bodyPr>
            <a:normAutofit/>
          </a:bodyPr>
          <a:lstStyle/>
          <a:p>
            <a:pPr>
              <a:lnSpc>
                <a:spcPct val="150000"/>
              </a:lnSpc>
              <a:buNone/>
            </a:pPr>
            <a:r>
              <a:rPr lang="en-US" dirty="0" smtClean="0"/>
              <a:t>   </a:t>
            </a:r>
            <a:r>
              <a:rPr lang="en-US" sz="2400" dirty="0" smtClean="0"/>
              <a:t>A best practice is to place vaccine in the central area of the storage space and keep vaccines in their original packaging inside storage trays positioned 2 to 3 inches away from storage unit walls. </a:t>
            </a:r>
          </a:p>
          <a:p>
            <a:pPr>
              <a:buNone/>
            </a:pPr>
            <a:endParaRPr lang="en-US" dirty="0" smtClean="0"/>
          </a:p>
          <a:p>
            <a:r>
              <a:rPr lang="en-US" sz="2400" b="1" dirty="0" smtClean="0"/>
              <a:t>Vaccine Spacing</a:t>
            </a:r>
            <a:r>
              <a:rPr lang="en-US" sz="2400" dirty="0" smtClean="0"/>
              <a:t>-allow for cold air circulation</a:t>
            </a:r>
          </a:p>
          <a:p>
            <a:pPr marL="0" indent="0">
              <a:buNone/>
            </a:pPr>
            <a:endParaRPr lang="en-US" sz="2400" dirty="0" smtClean="0"/>
          </a:p>
          <a:p>
            <a:r>
              <a:rPr lang="en-US" sz="2400" b="1" dirty="0" smtClean="0"/>
              <a:t>Vaccine Packaging</a:t>
            </a:r>
            <a:r>
              <a:rPr lang="en-US" sz="2400" dirty="0" smtClean="0"/>
              <a:t>-similar packaging should be stored in different locations</a:t>
            </a:r>
            <a:endParaRPr lang="en-US" sz="2400" b="1"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8839200" cy="762000"/>
          </a:xfrm>
        </p:spPr>
        <p:txBody>
          <a:bodyPr>
            <a:normAutofit/>
          </a:bodyPr>
          <a:lstStyle/>
          <a:p>
            <a:pPr algn="ctr"/>
            <a:r>
              <a:rPr lang="en-US" dirty="0" smtClean="0">
                <a:solidFill>
                  <a:srgbClr val="FF0000"/>
                </a:solidFill>
              </a:rPr>
              <a:t>Objectives</a:t>
            </a:r>
          </a:p>
        </p:txBody>
      </p:sp>
      <p:sp>
        <p:nvSpPr>
          <p:cNvPr id="8195" name="Content Placeholder 2"/>
          <p:cNvSpPr>
            <a:spLocks noGrp="1"/>
          </p:cNvSpPr>
          <p:nvPr>
            <p:ph idx="1"/>
          </p:nvPr>
        </p:nvSpPr>
        <p:spPr>
          <a:xfrm>
            <a:off x="152400" y="914400"/>
            <a:ext cx="8229600" cy="5286375"/>
          </a:xfrm>
        </p:spPr>
        <p:txBody>
          <a:bodyPr>
            <a:normAutofit fontScale="85000" lnSpcReduction="10000"/>
          </a:bodyPr>
          <a:lstStyle/>
          <a:p>
            <a:r>
              <a:rPr lang="en-US" sz="2400" dirty="0" smtClean="0"/>
              <a:t>Define and explain cold chain management</a:t>
            </a:r>
          </a:p>
          <a:p>
            <a:pPr marL="0" indent="0">
              <a:buNone/>
            </a:pPr>
            <a:endParaRPr lang="en-US" sz="2400" dirty="0" smtClean="0"/>
          </a:p>
          <a:p>
            <a:r>
              <a:rPr lang="en-US" sz="2400" dirty="0" smtClean="0"/>
              <a:t>State three roles </a:t>
            </a:r>
            <a:r>
              <a:rPr lang="en-US" sz="2400" dirty="0" smtClean="0"/>
              <a:t>of the primary and alternate </a:t>
            </a:r>
            <a:r>
              <a:rPr lang="en-US" sz="2400" dirty="0" smtClean="0"/>
              <a:t>vaccine coordinators</a:t>
            </a:r>
            <a:endParaRPr lang="en-US" sz="2400" dirty="0" smtClean="0"/>
          </a:p>
          <a:p>
            <a:endParaRPr lang="en-US" sz="2400" dirty="0"/>
          </a:p>
          <a:p>
            <a:r>
              <a:rPr lang="en-US" sz="2400" dirty="0" smtClean="0"/>
              <a:t>List the </a:t>
            </a:r>
            <a:r>
              <a:rPr lang="en-US" sz="2400" dirty="0" smtClean="0"/>
              <a:t>proper storage equipment </a:t>
            </a:r>
            <a:r>
              <a:rPr lang="en-US" sz="2400" dirty="0" smtClean="0"/>
              <a:t>used for vaccine storage and handling monitoring</a:t>
            </a:r>
            <a:endParaRPr lang="en-US" sz="2400" dirty="0" smtClean="0"/>
          </a:p>
          <a:p>
            <a:pPr marL="0" indent="0">
              <a:buNone/>
            </a:pPr>
            <a:endParaRPr lang="en-US" sz="2400" dirty="0" smtClean="0"/>
          </a:p>
          <a:p>
            <a:r>
              <a:rPr lang="en-US" sz="2400" dirty="0" smtClean="0"/>
              <a:t>Identify the recommended </a:t>
            </a:r>
            <a:r>
              <a:rPr lang="en-US" sz="2400" dirty="0" smtClean="0"/>
              <a:t>thermometers </a:t>
            </a:r>
            <a:r>
              <a:rPr lang="en-US" sz="2400" dirty="0" smtClean="0"/>
              <a:t>used for </a:t>
            </a:r>
            <a:r>
              <a:rPr lang="en-US" sz="2400" dirty="0" smtClean="0"/>
              <a:t>vaccine storage and handling</a:t>
            </a:r>
          </a:p>
          <a:p>
            <a:endParaRPr lang="en-US" sz="2400" dirty="0"/>
          </a:p>
          <a:p>
            <a:r>
              <a:rPr lang="en-US" sz="2400" dirty="0" smtClean="0"/>
              <a:t>List </a:t>
            </a:r>
            <a:r>
              <a:rPr lang="en-US" sz="2400" dirty="0" smtClean="0"/>
              <a:t>measures to prevent vaccine storage and handling mishaps</a:t>
            </a:r>
          </a:p>
          <a:p>
            <a:pPr marL="0" indent="0">
              <a:buNone/>
            </a:pPr>
            <a:endParaRPr lang="en-US" sz="2400" dirty="0" smtClean="0"/>
          </a:p>
          <a:p>
            <a:r>
              <a:rPr lang="en-US" sz="2400" smtClean="0"/>
              <a:t>Discuss </a:t>
            </a:r>
            <a:r>
              <a:rPr lang="en-US" sz="2400" dirty="0" smtClean="0"/>
              <a:t>the components of routine and emergency plans for vaccine storage and handling</a:t>
            </a:r>
          </a:p>
          <a:p>
            <a:pPr marL="0" indent="0">
              <a:buNone/>
            </a:pPr>
            <a:endParaRPr lang="en-US" sz="2400" dirty="0" smtClean="0"/>
          </a:p>
          <a:p>
            <a:r>
              <a:rPr lang="en-US" sz="2400" dirty="0" smtClean="0"/>
              <a:t>Locate resources relevant to current immunization practices</a:t>
            </a:r>
          </a:p>
          <a:p>
            <a:pPr marL="0" indent="0">
              <a:buNone/>
            </a:pPr>
            <a:endParaRPr lang="en-US" sz="24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solidFill>
                  <a:srgbClr val="FF0000"/>
                </a:solidFill>
              </a:rPr>
              <a:t>Labeling</a:t>
            </a:r>
            <a:endParaRPr lang="en-US" dirty="0">
              <a:solidFill>
                <a:srgbClr val="FF0000"/>
              </a:solidFill>
            </a:endParaRPr>
          </a:p>
        </p:txBody>
      </p:sp>
      <p:pic>
        <p:nvPicPr>
          <p:cNvPr id="110594" name="Picture 2"/>
          <p:cNvPicPr>
            <a:picLocks noChangeAspect="1" noChangeArrowheads="1"/>
          </p:cNvPicPr>
          <p:nvPr/>
        </p:nvPicPr>
        <p:blipFill>
          <a:blip r:embed="rId3" cstate="print"/>
          <a:srcRect/>
          <a:stretch>
            <a:fillRect/>
          </a:stretch>
        </p:blipFill>
        <p:spPr bwMode="auto">
          <a:xfrm>
            <a:off x="609600" y="1828800"/>
            <a:ext cx="3429000" cy="2743200"/>
          </a:xfrm>
          <a:prstGeom prst="rect">
            <a:avLst/>
          </a:prstGeom>
          <a:noFill/>
          <a:ln w="9525">
            <a:noFill/>
            <a:miter lim="800000"/>
            <a:headEnd/>
            <a:tailEnd/>
          </a:ln>
        </p:spPr>
      </p:pic>
      <p:pic>
        <p:nvPicPr>
          <p:cNvPr id="110595" name="Picture 3"/>
          <p:cNvPicPr>
            <a:picLocks noChangeAspect="1" noChangeArrowheads="1"/>
          </p:cNvPicPr>
          <p:nvPr/>
        </p:nvPicPr>
        <p:blipFill>
          <a:blip r:embed="rId4" cstate="print"/>
          <a:srcRect/>
          <a:stretch>
            <a:fillRect/>
          </a:stretch>
        </p:blipFill>
        <p:spPr bwMode="auto">
          <a:xfrm>
            <a:off x="5105400" y="1828800"/>
            <a:ext cx="3581400" cy="2743200"/>
          </a:xfrm>
          <a:prstGeom prst="rect">
            <a:avLst/>
          </a:prstGeom>
          <a:noFill/>
          <a:ln w="9525">
            <a:noFill/>
            <a:miter lim="800000"/>
            <a:headEnd/>
            <a:tailEnd/>
          </a:ln>
        </p:spPr>
      </p:pic>
      <p:sp>
        <p:nvSpPr>
          <p:cNvPr id="5" name="TextBox 4"/>
          <p:cNvSpPr txBox="1"/>
          <p:nvPr/>
        </p:nvSpPr>
        <p:spPr>
          <a:xfrm>
            <a:off x="609600" y="1143000"/>
            <a:ext cx="3733800" cy="523220"/>
          </a:xfrm>
          <a:prstGeom prst="rect">
            <a:avLst/>
          </a:prstGeom>
          <a:noFill/>
        </p:spPr>
        <p:txBody>
          <a:bodyPr wrap="square" rtlCol="0">
            <a:spAutoFit/>
          </a:bodyPr>
          <a:lstStyle/>
          <a:p>
            <a:r>
              <a:rPr lang="en-US" sz="2800" b="1" dirty="0" smtClean="0"/>
              <a:t>Refrigerator Unit</a:t>
            </a:r>
            <a:endParaRPr lang="en-US" sz="2800" b="1" dirty="0"/>
          </a:p>
        </p:txBody>
      </p:sp>
      <p:sp>
        <p:nvSpPr>
          <p:cNvPr id="6" name="TextBox 5"/>
          <p:cNvSpPr txBox="1"/>
          <p:nvPr/>
        </p:nvSpPr>
        <p:spPr>
          <a:xfrm>
            <a:off x="5410200" y="1143000"/>
            <a:ext cx="3200400" cy="523220"/>
          </a:xfrm>
          <a:prstGeom prst="rect">
            <a:avLst/>
          </a:prstGeom>
          <a:noFill/>
        </p:spPr>
        <p:txBody>
          <a:bodyPr wrap="square" rtlCol="0">
            <a:spAutoFit/>
          </a:bodyPr>
          <a:lstStyle/>
          <a:p>
            <a:r>
              <a:rPr lang="en-US" sz="2800" b="1" dirty="0" smtClean="0"/>
              <a:t>Freezer Unit</a:t>
            </a:r>
            <a:endParaRPr lang="en-US" sz="2800" b="1" dirty="0"/>
          </a:p>
        </p:txBody>
      </p:sp>
      <p:sp>
        <p:nvSpPr>
          <p:cNvPr id="7" name="TextBox 6"/>
          <p:cNvSpPr txBox="1"/>
          <p:nvPr/>
        </p:nvSpPr>
        <p:spPr>
          <a:xfrm>
            <a:off x="0" y="4800600"/>
            <a:ext cx="9144000" cy="707886"/>
          </a:xfrm>
          <a:prstGeom prst="rect">
            <a:avLst/>
          </a:prstGeom>
          <a:noFill/>
        </p:spPr>
        <p:txBody>
          <a:bodyPr wrap="square" rtlCol="0">
            <a:spAutoFit/>
          </a:bodyPr>
          <a:lstStyle/>
          <a:p>
            <a:r>
              <a:rPr lang="en-US" sz="2000" b="1" dirty="0" smtClean="0"/>
              <a:t>Attach labels directly to the shelves on which the vaccines are placed, or label trays or containers according to the vaccines they contain </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09600"/>
          </a:xfrm>
        </p:spPr>
        <p:txBody>
          <a:bodyPr>
            <a:normAutofit fontScale="90000"/>
          </a:bodyPr>
          <a:lstStyle/>
          <a:p>
            <a:r>
              <a:rPr lang="en-US" dirty="0" smtClean="0">
                <a:solidFill>
                  <a:srgbClr val="FF0000"/>
                </a:solidFill>
              </a:rPr>
              <a:t>Trays and Containers</a:t>
            </a:r>
            <a:endParaRPr lang="en-US" dirty="0">
              <a:solidFill>
                <a:srgbClr val="FF0000"/>
              </a:solidFill>
            </a:endParaRPr>
          </a:p>
        </p:txBody>
      </p:sp>
      <p:pic>
        <p:nvPicPr>
          <p:cNvPr id="65538" name="Picture 2"/>
          <p:cNvPicPr>
            <a:picLocks noChangeAspect="1" noChangeArrowheads="1"/>
          </p:cNvPicPr>
          <p:nvPr/>
        </p:nvPicPr>
        <p:blipFill>
          <a:blip r:embed="rId3" cstate="print"/>
          <a:srcRect/>
          <a:stretch>
            <a:fillRect/>
          </a:stretch>
        </p:blipFill>
        <p:spPr bwMode="auto">
          <a:xfrm>
            <a:off x="3886200" y="1143000"/>
            <a:ext cx="4876800" cy="5103158"/>
          </a:xfrm>
          <a:prstGeom prst="rect">
            <a:avLst/>
          </a:prstGeom>
          <a:noFill/>
          <a:ln w="9525">
            <a:noFill/>
            <a:miter lim="800000"/>
            <a:headEnd/>
            <a:tailEnd/>
          </a:ln>
        </p:spPr>
      </p:pic>
      <p:sp>
        <p:nvSpPr>
          <p:cNvPr id="5" name="TextBox 4"/>
          <p:cNvSpPr txBox="1"/>
          <p:nvPr/>
        </p:nvSpPr>
        <p:spPr>
          <a:xfrm>
            <a:off x="304800" y="685800"/>
            <a:ext cx="3200400" cy="5632311"/>
          </a:xfrm>
          <a:prstGeom prst="rect">
            <a:avLst/>
          </a:prstGeom>
          <a:noFill/>
        </p:spPr>
        <p:txBody>
          <a:bodyPr wrap="square" rtlCol="0">
            <a:spAutoFit/>
          </a:bodyPr>
          <a:lstStyle/>
          <a:p>
            <a:pPr>
              <a:lnSpc>
                <a:spcPct val="150000"/>
              </a:lnSpc>
              <a:buFont typeface="Arial" pitchFamily="34" charset="0"/>
              <a:buChar char="•"/>
            </a:pPr>
            <a:r>
              <a:rPr lang="en-US" sz="2000" dirty="0" smtClean="0"/>
              <a:t>Trays and uncovered containers may be used to organize vaccine and diluent packages</a:t>
            </a:r>
          </a:p>
          <a:p>
            <a:endParaRPr lang="en-US" sz="2000" dirty="0" smtClean="0"/>
          </a:p>
          <a:p>
            <a:r>
              <a:rPr lang="en-US" sz="2000" dirty="0" smtClean="0"/>
              <a:t> </a:t>
            </a:r>
          </a:p>
          <a:p>
            <a:pPr>
              <a:lnSpc>
                <a:spcPct val="150000"/>
              </a:lnSpc>
              <a:buFont typeface="Arial" pitchFamily="34" charset="0"/>
              <a:buChar char="•"/>
            </a:pPr>
            <a:r>
              <a:rPr lang="en-US" sz="2000" dirty="0" smtClean="0"/>
              <a:t>This practice helps avoid medication errors</a:t>
            </a:r>
          </a:p>
          <a:p>
            <a:endParaRPr lang="en-US" sz="2000" dirty="0" smtClean="0"/>
          </a:p>
          <a:p>
            <a:pPr>
              <a:lnSpc>
                <a:spcPct val="150000"/>
              </a:lnSpc>
              <a:buFont typeface="Arial" pitchFamily="34" charset="0"/>
              <a:buChar char="•"/>
            </a:pPr>
            <a:r>
              <a:rPr lang="en-US" sz="2000" dirty="0" smtClean="0"/>
              <a:t>Trays and containers must not be stacked or placed closely that air circulation is impeded</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762000"/>
          </a:xfrm>
        </p:spPr>
        <p:txBody>
          <a:bodyPr>
            <a:normAutofit/>
          </a:bodyPr>
          <a:lstStyle/>
          <a:p>
            <a:pPr algn="ctr" eaLnBrk="1" hangingPunct="1"/>
            <a:r>
              <a:rPr lang="en-US" sz="4000" dirty="0" smtClean="0">
                <a:solidFill>
                  <a:srgbClr val="FF0000"/>
                </a:solidFill>
              </a:rPr>
              <a:t> Stock Rotation</a:t>
            </a:r>
          </a:p>
        </p:txBody>
      </p:sp>
      <p:sp>
        <p:nvSpPr>
          <p:cNvPr id="19459" name="Rectangle 4"/>
          <p:cNvSpPr>
            <a:spLocks noGrp="1" noChangeArrowheads="1"/>
          </p:cNvSpPr>
          <p:nvPr>
            <p:ph type="body" sz="half" idx="1"/>
          </p:nvPr>
        </p:nvSpPr>
        <p:spPr>
          <a:xfrm>
            <a:off x="228600" y="762000"/>
            <a:ext cx="4038600" cy="5715000"/>
          </a:xfrm>
        </p:spPr>
        <p:txBody>
          <a:bodyPr>
            <a:noAutofit/>
          </a:bodyPr>
          <a:lstStyle/>
          <a:p>
            <a:pPr eaLnBrk="1" hangingPunct="1">
              <a:lnSpc>
                <a:spcPct val="120000"/>
              </a:lnSpc>
            </a:pPr>
            <a:r>
              <a:rPr lang="en-US" sz="1800" dirty="0" smtClean="0"/>
              <a:t>New Shipments should be unpacked immediately</a:t>
            </a:r>
          </a:p>
          <a:p>
            <a:pPr eaLnBrk="1" hangingPunct="1">
              <a:lnSpc>
                <a:spcPct val="120000"/>
              </a:lnSpc>
              <a:buNone/>
            </a:pPr>
            <a:endParaRPr lang="en-US" sz="1800" dirty="0" smtClean="0"/>
          </a:p>
          <a:p>
            <a:pPr eaLnBrk="1" hangingPunct="1">
              <a:lnSpc>
                <a:spcPct val="120000"/>
              </a:lnSpc>
            </a:pPr>
            <a:r>
              <a:rPr lang="en-US" sz="1800" dirty="0" smtClean="0"/>
              <a:t>Check expiration date/rearrange the placement of vaccine and diluent in storage unit.  Short-dated placed in front</a:t>
            </a:r>
          </a:p>
          <a:p>
            <a:pPr marL="0" indent="0" eaLnBrk="1" hangingPunct="1">
              <a:lnSpc>
                <a:spcPct val="120000"/>
              </a:lnSpc>
              <a:buNone/>
            </a:pPr>
            <a:endParaRPr lang="en-US" sz="1800" dirty="0" smtClean="0"/>
          </a:p>
          <a:p>
            <a:pPr eaLnBrk="1" hangingPunct="1">
              <a:lnSpc>
                <a:spcPct val="120000"/>
              </a:lnSpc>
            </a:pPr>
            <a:r>
              <a:rPr lang="en-US" sz="1800" dirty="0" smtClean="0"/>
              <a:t>Expired vaccines and diluents should </a:t>
            </a:r>
            <a:r>
              <a:rPr lang="en-US" sz="1800" b="1" dirty="0" smtClean="0"/>
              <a:t>NEVER</a:t>
            </a:r>
            <a:r>
              <a:rPr lang="en-US" sz="1800" dirty="0" smtClean="0"/>
              <a:t> be administered</a:t>
            </a:r>
          </a:p>
          <a:p>
            <a:pPr eaLnBrk="1" hangingPunct="1">
              <a:lnSpc>
                <a:spcPct val="120000"/>
              </a:lnSpc>
              <a:buNone/>
            </a:pPr>
            <a:endParaRPr lang="en-US" sz="1800" dirty="0" smtClean="0"/>
          </a:p>
          <a:p>
            <a:pPr eaLnBrk="1" hangingPunct="1">
              <a:lnSpc>
                <a:spcPct val="120000"/>
              </a:lnSpc>
            </a:pPr>
            <a:r>
              <a:rPr lang="en-US" sz="1800" dirty="0" smtClean="0"/>
              <a:t>Remove expired vaccines/diluents from unit</a:t>
            </a:r>
          </a:p>
        </p:txBody>
      </p:sp>
      <p:sp>
        <p:nvSpPr>
          <p:cNvPr id="19460" name="Rectangle 5"/>
          <p:cNvSpPr>
            <a:spLocks noGrp="1" noChangeArrowheads="1"/>
          </p:cNvSpPr>
          <p:nvPr>
            <p:ph sz="half" idx="2"/>
          </p:nvPr>
        </p:nvSpPr>
        <p:spPr/>
        <p:txBody>
          <a:bodyPr/>
          <a:lstStyle/>
          <a:p>
            <a:pPr eaLnBrk="1" hangingPunct="1"/>
            <a:endParaRPr lang="en-US" sz="2800" dirty="0" smtClean="0"/>
          </a:p>
        </p:txBody>
      </p:sp>
      <p:pic>
        <p:nvPicPr>
          <p:cNvPr id="8" name="Picture 2"/>
          <p:cNvPicPr>
            <a:picLocks noChangeAspect="1" noChangeArrowheads="1"/>
          </p:cNvPicPr>
          <p:nvPr/>
        </p:nvPicPr>
        <p:blipFill>
          <a:blip r:embed="rId3" cstate="print"/>
          <a:srcRect/>
          <a:stretch>
            <a:fillRect/>
          </a:stretch>
        </p:blipFill>
        <p:spPr bwMode="auto">
          <a:xfrm>
            <a:off x="4648200" y="762000"/>
            <a:ext cx="4208612"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191000" y="1524000"/>
            <a:ext cx="4038600" cy="4800600"/>
          </a:xfrm>
          <a:prstGeom prst="rect">
            <a:avLst/>
          </a:prstGeom>
          <a:noFill/>
          <a:ln w="9525">
            <a:noFill/>
            <a:miter lim="800000"/>
            <a:headEnd/>
            <a:tailEnd/>
          </a:ln>
          <a:effectLst/>
        </p:spPr>
      </p:pic>
      <p:sp>
        <p:nvSpPr>
          <p:cNvPr id="1027" name="Text Box 3"/>
          <p:cNvSpPr txBox="1">
            <a:spLocks noChangeArrowheads="1"/>
          </p:cNvSpPr>
          <p:nvPr/>
        </p:nvSpPr>
        <p:spPr bwMode="auto">
          <a:xfrm>
            <a:off x="5410200" y="2362200"/>
            <a:ext cx="9144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VFC</a:t>
            </a:r>
            <a:endParaRPr kumimoji="0" lang="en-US" b="0" i="0" u="none" strike="noStrike" cap="none" normalizeH="0" baseline="0" dirty="0" smtClean="0">
              <a:ln>
                <a:noFill/>
              </a:ln>
              <a:solidFill>
                <a:schemeClr val="tx1"/>
              </a:solidFill>
              <a:effectLst/>
              <a:latin typeface="Arial" pitchFamily="34" charset="0"/>
            </a:endParaRPr>
          </a:p>
        </p:txBody>
      </p:sp>
      <p:sp>
        <p:nvSpPr>
          <p:cNvPr id="1028" name="Text Box 4"/>
          <p:cNvSpPr txBox="1">
            <a:spLocks noChangeArrowheads="1"/>
          </p:cNvSpPr>
          <p:nvPr/>
        </p:nvSpPr>
        <p:spPr bwMode="auto">
          <a:xfrm>
            <a:off x="5257800" y="3429000"/>
            <a:ext cx="10795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CHIP/317</a:t>
            </a:r>
            <a:endParaRPr kumimoji="0" lang="en-US" b="0" i="0" u="none" strike="noStrike" cap="none" normalizeH="0" baseline="0" dirty="0" smtClean="0">
              <a:ln>
                <a:noFill/>
              </a:ln>
              <a:solidFill>
                <a:schemeClr val="tx1"/>
              </a:solidFill>
              <a:effectLst/>
              <a:latin typeface="Arial" pitchFamily="34" charset="0"/>
            </a:endParaRPr>
          </a:p>
        </p:txBody>
      </p:sp>
      <p:sp>
        <p:nvSpPr>
          <p:cNvPr id="1029" name="Text Box 5"/>
          <p:cNvSpPr txBox="1">
            <a:spLocks noChangeArrowheads="1"/>
          </p:cNvSpPr>
          <p:nvPr/>
        </p:nvSpPr>
        <p:spPr bwMode="auto">
          <a:xfrm>
            <a:off x="5334000" y="4648200"/>
            <a:ext cx="990600" cy="304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smtClean="0">
                <a:ln>
                  <a:noFill/>
                </a:ln>
                <a:solidFill>
                  <a:schemeClr val="tx1"/>
                </a:solidFill>
                <a:effectLst/>
                <a:latin typeface="Calibri" pitchFamily="34" charset="0"/>
              </a:rPr>
              <a:t>PRIVATE</a:t>
            </a:r>
            <a:endParaRPr kumimoji="0" lang="en-US" b="0" i="0" u="none" strike="noStrike" cap="none" normalizeH="0" baseline="0" dirty="0" smtClean="0">
              <a:ln>
                <a:noFill/>
              </a:ln>
              <a:solidFill>
                <a:schemeClr val="tx1"/>
              </a:solidFill>
              <a:effectLst/>
              <a:latin typeface="Arial" pitchFamily="34" charset="0"/>
            </a:endParaRPr>
          </a:p>
        </p:txBody>
      </p:sp>
      <p:sp>
        <p:nvSpPr>
          <p:cNvPr id="8" name="TextBox 7"/>
          <p:cNvSpPr txBox="1"/>
          <p:nvPr/>
        </p:nvSpPr>
        <p:spPr>
          <a:xfrm>
            <a:off x="609600" y="1676400"/>
            <a:ext cx="3124200" cy="4339650"/>
          </a:xfrm>
          <a:prstGeom prst="rect">
            <a:avLst/>
          </a:prstGeom>
          <a:noFill/>
        </p:spPr>
        <p:txBody>
          <a:bodyPr wrap="square" rtlCol="0">
            <a:spAutoFit/>
          </a:bodyPr>
          <a:lstStyle/>
          <a:p>
            <a:r>
              <a:rPr lang="en-US" sz="2000" dirty="0" smtClean="0">
                <a:latin typeface="+mn-lt"/>
              </a:rPr>
              <a:t>Providers must store vaccine separately in their refrigerator based on funding split totals printed on the packing slip received from McKesson. </a:t>
            </a:r>
          </a:p>
          <a:p>
            <a:endParaRPr lang="en-US" dirty="0" smtClean="0"/>
          </a:p>
          <a:p>
            <a:endParaRPr lang="en-US" dirty="0" smtClean="0"/>
          </a:p>
          <a:p>
            <a:r>
              <a:rPr lang="en-US" sz="2000" dirty="0" smtClean="0">
                <a:latin typeface="+mn-lt"/>
              </a:rPr>
              <a:t>Funding splits are based on the provider’s profile submitted upon enrollment and annually during recertification.</a:t>
            </a:r>
            <a:endParaRPr lang="en-US" sz="2000" dirty="0">
              <a:latin typeface="+mn-lt"/>
            </a:endParaRPr>
          </a:p>
        </p:txBody>
      </p:sp>
      <p:sp>
        <p:nvSpPr>
          <p:cNvPr id="9" name="Title 1"/>
          <p:cNvSpPr>
            <a:spLocks noGrp="1"/>
          </p:cNvSpPr>
          <p:nvPr>
            <p:ph type="title"/>
          </p:nvPr>
        </p:nvSpPr>
        <p:spPr>
          <a:xfrm>
            <a:off x="304800" y="0"/>
            <a:ext cx="8305800" cy="1219200"/>
          </a:xfrm>
        </p:spPr>
        <p:txBody>
          <a:bodyPr>
            <a:normAutofit/>
          </a:bodyPr>
          <a:lstStyle/>
          <a:p>
            <a:r>
              <a:rPr lang="en-US" sz="3200" b="1" dirty="0" smtClean="0">
                <a:solidFill>
                  <a:srgbClr val="FF0000"/>
                </a:solidFill>
              </a:rPr>
              <a:t>Ensuring VFC Vaccine is administered only to Federally-Eligible Children</a:t>
            </a:r>
            <a:endParaRPr lang="en-US" sz="3200" dirty="0">
              <a:solidFill>
                <a:srgbClr val="FF0000"/>
              </a:solidFill>
            </a:endParaRPr>
          </a:p>
        </p:txBody>
      </p:sp>
    </p:spTree>
    <p:extLst>
      <p:ext uri="{BB962C8B-B14F-4D97-AF65-F5344CB8AC3E}">
        <p14:creationId xmlns:p14="http://schemas.microsoft.com/office/powerpoint/2010/main" val="1775281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lgn="ctr">
              <a:buNone/>
            </a:pPr>
            <a:r>
              <a:rPr lang="en-US" sz="2400" dirty="0" smtClean="0"/>
              <a:t>The Georgia VFC Program has always discouraged borrowing of VFC vaccine. New program changes require corrective action for providers found borrowing VFC vaccine for non-eligible patients. </a:t>
            </a:r>
          </a:p>
          <a:p>
            <a:pPr>
              <a:buNone/>
            </a:pPr>
            <a:endParaRPr lang="en-US" dirty="0"/>
          </a:p>
        </p:txBody>
      </p:sp>
      <p:sp>
        <p:nvSpPr>
          <p:cNvPr id="4" name="Title 1"/>
          <p:cNvSpPr>
            <a:spLocks noGrp="1"/>
          </p:cNvSpPr>
          <p:nvPr>
            <p:ph type="title"/>
          </p:nvPr>
        </p:nvSpPr>
        <p:spPr>
          <a:xfrm>
            <a:off x="381000" y="228600"/>
            <a:ext cx="8305800" cy="990600"/>
          </a:xfrm>
        </p:spPr>
        <p:txBody>
          <a:bodyPr>
            <a:normAutofit fontScale="90000"/>
          </a:bodyPr>
          <a:lstStyle/>
          <a:p>
            <a:r>
              <a:rPr lang="en-US" sz="3200" b="1" dirty="0" smtClean="0">
                <a:solidFill>
                  <a:srgbClr val="FF0000"/>
                </a:solidFill>
              </a:rPr>
              <a:t>Ensuring VFC Vaccine is administered only to Federally-Eligible Children</a:t>
            </a:r>
            <a:endParaRPr lang="en-US" sz="3200" dirty="0">
              <a:solidFill>
                <a:srgbClr val="FF0000"/>
              </a:solidFill>
            </a:endParaRPr>
          </a:p>
        </p:txBody>
      </p:sp>
      <p:sp>
        <p:nvSpPr>
          <p:cNvPr id="2050" name="AutoShape 2"/>
          <p:cNvSpPr>
            <a:spLocks noChangeArrowheads="1"/>
          </p:cNvSpPr>
          <p:nvPr/>
        </p:nvSpPr>
        <p:spPr bwMode="auto">
          <a:xfrm>
            <a:off x="2895600" y="3200400"/>
            <a:ext cx="3352800" cy="3200400"/>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FFFF"/>
          </a:solidFill>
          <a:ln w="63500">
            <a:solidFill>
              <a:srgbClr val="FF0000"/>
            </a:solidFill>
            <a:miter lim="800000"/>
            <a:headEnd/>
            <a:tailEnd/>
          </a:ln>
        </p:spPr>
        <p:txBody>
          <a:bodyPr vert="horz" wrap="square" lIns="91440" tIns="45720" rIns="91440" bIns="45720" numCol="1" anchor="t" anchorCtr="0" compatLnSpc="1">
            <a:prstTxWarp prst="textNoShape">
              <a:avLst/>
            </a:prstTxWarp>
          </a:bodyPr>
          <a:lstStyle/>
          <a:p>
            <a:pPr algn="ctr"/>
            <a:endParaRPr lang="en-US" dirty="0"/>
          </a:p>
        </p:txBody>
      </p:sp>
      <p:sp>
        <p:nvSpPr>
          <p:cNvPr id="2051" name="Text Box 3"/>
          <p:cNvSpPr txBox="1">
            <a:spLocks noChangeArrowheads="1"/>
          </p:cNvSpPr>
          <p:nvPr/>
        </p:nvSpPr>
        <p:spPr bwMode="auto">
          <a:xfrm>
            <a:off x="3276600" y="4572000"/>
            <a:ext cx="2667000" cy="4572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rPr>
              <a:t>   </a:t>
            </a:r>
            <a:r>
              <a:rPr kumimoji="0" lang="en-US" sz="2400" b="1" i="0" u="none" strike="noStrike" cap="none" normalizeH="0" baseline="0" dirty="0" smtClean="0">
                <a:ln>
                  <a:noFill/>
                </a:ln>
                <a:solidFill>
                  <a:schemeClr val="tx1"/>
                </a:solidFill>
                <a:effectLst/>
                <a:latin typeface="Calibri" pitchFamily="34" charset="0"/>
              </a:rPr>
              <a:t>NO BORROWING</a:t>
            </a:r>
            <a:endParaRPr kumimoji="0" lang="en-US" sz="2400" b="0" i="0" u="none" strike="noStrike" cap="none" normalizeH="0" baseline="0" dirty="0" smtClean="0">
              <a:ln>
                <a:noFill/>
              </a:ln>
              <a:solidFill>
                <a:schemeClr val="tx1"/>
              </a:solidFill>
              <a:effectLst/>
              <a:latin typeface="Calibri" pitchFamily="34" charset="0"/>
            </a:endParaRPr>
          </a:p>
        </p:txBody>
      </p:sp>
    </p:spTree>
    <p:extLst>
      <p:ext uri="{BB962C8B-B14F-4D97-AF65-F5344CB8AC3E}">
        <p14:creationId xmlns:p14="http://schemas.microsoft.com/office/powerpoint/2010/main" val="35216036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solidFill>
                  <a:srgbClr val="FF0000"/>
                </a:solidFill>
              </a:rPr>
              <a:t>Vaccine Security</a:t>
            </a:r>
            <a:endParaRPr lang="en-US" dirty="0">
              <a:solidFill>
                <a:srgbClr val="FF0000"/>
              </a:solidFill>
            </a:endParaRPr>
          </a:p>
        </p:txBody>
      </p:sp>
      <p:sp>
        <p:nvSpPr>
          <p:cNvPr id="3" name="Content Placeholder 2"/>
          <p:cNvSpPr>
            <a:spLocks noGrp="1"/>
          </p:cNvSpPr>
          <p:nvPr>
            <p:ph idx="1"/>
          </p:nvPr>
        </p:nvSpPr>
        <p:spPr>
          <a:xfrm>
            <a:off x="457200" y="838200"/>
            <a:ext cx="8229600" cy="5562600"/>
          </a:xfrm>
        </p:spPr>
        <p:txBody>
          <a:bodyPr>
            <a:normAutofit fontScale="85000" lnSpcReduction="10000"/>
          </a:bodyPr>
          <a:lstStyle/>
          <a:p>
            <a:pPr>
              <a:buNone/>
            </a:pPr>
            <a:r>
              <a:rPr lang="en-US" b="1" dirty="0" smtClean="0"/>
              <a:t>Protecting the Power Supply</a:t>
            </a:r>
          </a:p>
          <a:p>
            <a:pPr>
              <a:lnSpc>
                <a:spcPct val="120000"/>
              </a:lnSpc>
            </a:pPr>
            <a:r>
              <a:rPr lang="en-US" dirty="0" smtClean="0"/>
              <a:t>Avoid using power outlets with built-in circuit switches </a:t>
            </a:r>
          </a:p>
          <a:p>
            <a:pPr>
              <a:lnSpc>
                <a:spcPct val="120000"/>
              </a:lnSpc>
            </a:pPr>
            <a:r>
              <a:rPr lang="en-US" dirty="0" smtClean="0"/>
              <a:t>Use a safety-lock plug or an outlet cover</a:t>
            </a:r>
          </a:p>
          <a:p>
            <a:pPr>
              <a:lnSpc>
                <a:spcPct val="120000"/>
              </a:lnSpc>
            </a:pPr>
            <a:r>
              <a:rPr lang="en-US" dirty="0" smtClean="0"/>
              <a:t>Post a warning sign at the plug and on the refrigerator and freezer units </a:t>
            </a:r>
          </a:p>
          <a:p>
            <a:pPr>
              <a:lnSpc>
                <a:spcPct val="120000"/>
              </a:lnSpc>
            </a:pPr>
            <a:r>
              <a:rPr lang="en-US" dirty="0" smtClean="0"/>
              <a:t>Label the fuses and circuit breakers to alert people not to turn off the power to the storage units </a:t>
            </a:r>
          </a:p>
          <a:p>
            <a:pPr>
              <a:lnSpc>
                <a:spcPct val="120000"/>
              </a:lnSpc>
            </a:pPr>
            <a:r>
              <a:rPr lang="en-US" dirty="0" smtClean="0"/>
              <a:t>Consider installing a temperature alarm to alert staff to after-hours temperature excursions</a:t>
            </a:r>
          </a:p>
          <a:p>
            <a:pPr>
              <a:lnSpc>
                <a:spcPct val="120000"/>
              </a:lnSpc>
            </a:pPr>
            <a:r>
              <a:rPr lang="en-US" dirty="0" smtClean="0"/>
              <a:t>Back-up generators </a:t>
            </a:r>
          </a:p>
          <a:p>
            <a:endParaRPr lang="en-US" dirty="0" smtClean="0"/>
          </a:p>
          <a:p>
            <a:endParaRPr lang="en-US" dirty="0" smtClean="0"/>
          </a:p>
          <a:p>
            <a:endParaRPr lang="en-US" dirty="0" smtClean="0"/>
          </a:p>
          <a:p>
            <a:endParaRPr lang="en-US" dirty="0" smtClean="0"/>
          </a:p>
          <a:p>
            <a:endParaRPr lang="en-US" dirty="0" smtClean="0"/>
          </a:p>
          <a:p>
            <a:endParaRPr lang="en-US" b="1"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lstStyle/>
          <a:p>
            <a:r>
              <a:rPr lang="en-US" dirty="0" smtClean="0">
                <a:solidFill>
                  <a:srgbClr val="FF0000"/>
                </a:solidFill>
              </a:rPr>
              <a:t>Protecting Power Supply</a:t>
            </a:r>
            <a:endParaRPr lang="en-US" dirty="0">
              <a:solidFill>
                <a:srgbClr val="FF0000"/>
              </a:solidFill>
            </a:endParaRPr>
          </a:p>
        </p:txBody>
      </p:sp>
      <p:pic>
        <p:nvPicPr>
          <p:cNvPr id="107522" name="Picture 2"/>
          <p:cNvPicPr>
            <a:picLocks noChangeAspect="1" noChangeArrowheads="1"/>
          </p:cNvPicPr>
          <p:nvPr/>
        </p:nvPicPr>
        <p:blipFill>
          <a:blip r:embed="rId3" cstate="print"/>
          <a:srcRect/>
          <a:stretch>
            <a:fillRect/>
          </a:stretch>
        </p:blipFill>
        <p:spPr bwMode="auto">
          <a:xfrm>
            <a:off x="304800" y="990600"/>
            <a:ext cx="1905000" cy="1562100"/>
          </a:xfrm>
          <a:prstGeom prst="rect">
            <a:avLst/>
          </a:prstGeom>
          <a:noFill/>
          <a:ln w="9525">
            <a:noFill/>
            <a:miter lim="800000"/>
            <a:headEnd/>
            <a:tailEnd/>
          </a:ln>
        </p:spPr>
      </p:pic>
      <p:pic>
        <p:nvPicPr>
          <p:cNvPr id="107523" name="Picture 3"/>
          <p:cNvPicPr>
            <a:picLocks noChangeAspect="1" noChangeArrowheads="1"/>
          </p:cNvPicPr>
          <p:nvPr/>
        </p:nvPicPr>
        <p:blipFill>
          <a:blip r:embed="rId4" cstate="print"/>
          <a:srcRect/>
          <a:stretch>
            <a:fillRect/>
          </a:stretch>
        </p:blipFill>
        <p:spPr bwMode="auto">
          <a:xfrm>
            <a:off x="6400800" y="1143000"/>
            <a:ext cx="2228850" cy="1600200"/>
          </a:xfrm>
          <a:prstGeom prst="rect">
            <a:avLst/>
          </a:prstGeom>
          <a:noFill/>
          <a:ln w="9525">
            <a:noFill/>
            <a:miter lim="800000"/>
            <a:headEnd/>
            <a:tailEnd/>
          </a:ln>
        </p:spPr>
      </p:pic>
      <p:pic>
        <p:nvPicPr>
          <p:cNvPr id="107524" name="Picture 4"/>
          <p:cNvPicPr>
            <a:picLocks noChangeAspect="1" noChangeArrowheads="1"/>
          </p:cNvPicPr>
          <p:nvPr/>
        </p:nvPicPr>
        <p:blipFill>
          <a:blip r:embed="rId5" cstate="print"/>
          <a:srcRect/>
          <a:stretch>
            <a:fillRect/>
          </a:stretch>
        </p:blipFill>
        <p:spPr bwMode="auto">
          <a:xfrm>
            <a:off x="3505200" y="914400"/>
            <a:ext cx="1905000" cy="1657350"/>
          </a:xfrm>
          <a:prstGeom prst="rect">
            <a:avLst/>
          </a:prstGeom>
          <a:noFill/>
          <a:ln w="9525">
            <a:noFill/>
            <a:miter lim="800000"/>
            <a:headEnd/>
            <a:tailEnd/>
          </a:ln>
        </p:spPr>
      </p:pic>
      <p:pic>
        <p:nvPicPr>
          <p:cNvPr id="107525" name="Picture 5"/>
          <p:cNvPicPr>
            <a:picLocks noChangeAspect="1" noChangeArrowheads="1"/>
          </p:cNvPicPr>
          <p:nvPr/>
        </p:nvPicPr>
        <p:blipFill>
          <a:blip r:embed="rId6" cstate="print"/>
          <a:srcRect/>
          <a:stretch>
            <a:fillRect/>
          </a:stretch>
        </p:blipFill>
        <p:spPr bwMode="auto">
          <a:xfrm>
            <a:off x="1981200" y="4191000"/>
            <a:ext cx="3295650" cy="1247775"/>
          </a:xfrm>
          <a:prstGeom prst="rect">
            <a:avLst/>
          </a:prstGeom>
          <a:noFill/>
          <a:ln w="9525">
            <a:noFill/>
            <a:miter lim="800000"/>
            <a:headEnd/>
            <a:tailEnd/>
          </a:ln>
        </p:spPr>
      </p:pic>
      <p:sp>
        <p:nvSpPr>
          <p:cNvPr id="7" name="Rectangle 6"/>
          <p:cNvSpPr/>
          <p:nvPr/>
        </p:nvSpPr>
        <p:spPr>
          <a:xfrm>
            <a:off x="1828800" y="5181600"/>
            <a:ext cx="4191000" cy="1600438"/>
          </a:xfrm>
          <a:prstGeom prst="rect">
            <a:avLst/>
          </a:prstGeom>
        </p:spPr>
        <p:txBody>
          <a:bodyPr wrap="square">
            <a:spAutoFit/>
          </a:bodyPr>
          <a:lstStyle/>
          <a:p>
            <a:endParaRPr lang="en-US" dirty="0" smtClean="0"/>
          </a:p>
          <a:p>
            <a:r>
              <a:rPr lang="en-US" sz="2000" b="1" dirty="0" smtClean="0">
                <a:latin typeface="+mn-lt"/>
              </a:rPr>
              <a:t>Continuous-monitoring temperature  alarm/notification systems </a:t>
            </a:r>
            <a:endParaRPr lang="en-US" sz="2000" dirty="0" smtClean="0">
              <a:latin typeface="+mn-lt"/>
            </a:endParaRPr>
          </a:p>
          <a:p>
            <a:r>
              <a:rPr lang="en-US" sz="2000" b="1" dirty="0" smtClean="0">
                <a:latin typeface="+mn-lt"/>
              </a:rPr>
              <a:t> </a:t>
            </a:r>
            <a:endParaRPr lang="en-US" sz="2000" dirty="0">
              <a:latin typeface="+mn-lt"/>
            </a:endParaRPr>
          </a:p>
        </p:txBody>
      </p:sp>
      <p:sp>
        <p:nvSpPr>
          <p:cNvPr id="8" name="Rectangle 7"/>
          <p:cNvSpPr/>
          <p:nvPr/>
        </p:nvSpPr>
        <p:spPr>
          <a:xfrm>
            <a:off x="0" y="2057400"/>
            <a:ext cx="3200400" cy="2492990"/>
          </a:xfrm>
          <a:prstGeom prst="rect">
            <a:avLst/>
          </a:prstGeom>
        </p:spPr>
        <p:txBody>
          <a:bodyPr wrap="square">
            <a:spAutoFit/>
          </a:bodyPr>
          <a:lstStyle/>
          <a:p>
            <a:endParaRPr lang="en-US" dirty="0" smtClean="0"/>
          </a:p>
          <a:p>
            <a:endParaRPr lang="en-US" dirty="0" smtClean="0"/>
          </a:p>
          <a:p>
            <a:r>
              <a:rPr lang="en-US" sz="2000" b="1" dirty="0" smtClean="0">
                <a:latin typeface="+mn-lt"/>
              </a:rPr>
              <a:t>Avoid using power outlets with built-in circuit switches and outlets that can be activated by a wall switch. </a:t>
            </a:r>
            <a:endParaRPr lang="en-US" sz="2000" b="1" dirty="0">
              <a:latin typeface="+mn-lt"/>
            </a:endParaRPr>
          </a:p>
        </p:txBody>
      </p:sp>
      <p:sp>
        <p:nvSpPr>
          <p:cNvPr id="9" name="Rectangle 8"/>
          <p:cNvSpPr/>
          <p:nvPr/>
        </p:nvSpPr>
        <p:spPr>
          <a:xfrm>
            <a:off x="6553200" y="2209800"/>
            <a:ext cx="2590800" cy="954107"/>
          </a:xfrm>
          <a:prstGeom prst="rect">
            <a:avLst/>
          </a:prstGeom>
        </p:spPr>
        <p:txBody>
          <a:bodyPr wrap="square">
            <a:spAutoFit/>
          </a:bodyPr>
          <a:lstStyle/>
          <a:p>
            <a:endParaRPr lang="en-US" dirty="0" smtClean="0"/>
          </a:p>
          <a:p>
            <a:endParaRPr lang="en-US" dirty="0" smtClean="0"/>
          </a:p>
          <a:p>
            <a:r>
              <a:rPr lang="en-US" sz="2000" b="1" dirty="0" smtClean="0">
                <a:latin typeface="+mn-lt"/>
              </a:rPr>
              <a:t>Safety-lock plug </a:t>
            </a:r>
            <a:endParaRPr lang="en-US" sz="2000" dirty="0">
              <a:latin typeface="+mn-lt"/>
            </a:endParaRPr>
          </a:p>
        </p:txBody>
      </p:sp>
      <p:sp>
        <p:nvSpPr>
          <p:cNvPr id="10" name="Rectangle 9"/>
          <p:cNvSpPr/>
          <p:nvPr/>
        </p:nvSpPr>
        <p:spPr>
          <a:xfrm>
            <a:off x="3200400" y="2362200"/>
            <a:ext cx="3124200" cy="1292662"/>
          </a:xfrm>
          <a:prstGeom prst="rect">
            <a:avLst/>
          </a:prstGeom>
        </p:spPr>
        <p:txBody>
          <a:bodyPr wrap="square">
            <a:spAutoFit/>
          </a:bodyPr>
          <a:lstStyle/>
          <a:p>
            <a:endParaRPr lang="en-US" dirty="0" smtClean="0"/>
          </a:p>
          <a:p>
            <a:r>
              <a:rPr lang="en-US" sz="2000" b="1" dirty="0" smtClean="0">
                <a:latin typeface="+mn-lt"/>
              </a:rPr>
              <a:t>Consider using outlet covers. Post warning signs and labels. </a:t>
            </a:r>
            <a:endParaRPr lang="en-US" sz="2000" dirty="0">
              <a:latin typeface="+mn-lt"/>
            </a:endParaRPr>
          </a:p>
        </p:txBody>
      </p:sp>
      <p:pic>
        <p:nvPicPr>
          <p:cNvPr id="107526" name="Picture 6"/>
          <p:cNvPicPr>
            <a:picLocks noChangeAspect="1" noChangeArrowheads="1"/>
          </p:cNvPicPr>
          <p:nvPr/>
        </p:nvPicPr>
        <p:blipFill>
          <a:blip r:embed="rId7" cstate="print"/>
          <a:srcRect/>
          <a:stretch>
            <a:fillRect/>
          </a:stretch>
        </p:blipFill>
        <p:spPr bwMode="auto">
          <a:xfrm>
            <a:off x="6096000" y="3429000"/>
            <a:ext cx="2667000" cy="1933575"/>
          </a:xfrm>
          <a:prstGeom prst="rect">
            <a:avLst/>
          </a:prstGeom>
          <a:noFill/>
          <a:ln w="9525">
            <a:noFill/>
            <a:miter lim="800000"/>
            <a:headEnd/>
            <a:tailEnd/>
          </a:ln>
        </p:spPr>
      </p:pic>
      <p:sp>
        <p:nvSpPr>
          <p:cNvPr id="12" name="Rectangle 11"/>
          <p:cNvSpPr/>
          <p:nvPr/>
        </p:nvSpPr>
        <p:spPr>
          <a:xfrm>
            <a:off x="6248400" y="5181600"/>
            <a:ext cx="2895600" cy="646331"/>
          </a:xfrm>
          <a:prstGeom prst="rect">
            <a:avLst/>
          </a:prstGeom>
        </p:spPr>
        <p:txBody>
          <a:bodyPr wrap="square">
            <a:spAutoFit/>
          </a:bodyPr>
          <a:lstStyle/>
          <a:p>
            <a:endParaRPr lang="en-US" dirty="0" smtClean="0"/>
          </a:p>
          <a:p>
            <a:r>
              <a:rPr lang="en-US" b="1" dirty="0" smtClean="0">
                <a:latin typeface="+mn-lt"/>
              </a:rPr>
              <a:t>Back-up generators </a:t>
            </a:r>
            <a:endParaRPr lang="en-US"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lstStyle/>
          <a:p>
            <a:r>
              <a:rPr lang="en-US" dirty="0" smtClean="0">
                <a:solidFill>
                  <a:srgbClr val="FF0000"/>
                </a:solidFill>
              </a:rPr>
              <a:t>Transporting Vaccine</a:t>
            </a:r>
            <a:endParaRPr lang="en-US" dirty="0">
              <a:solidFill>
                <a:srgbClr val="FF0000"/>
              </a:solidFill>
            </a:endParaRPr>
          </a:p>
        </p:txBody>
      </p:sp>
      <p:sp>
        <p:nvSpPr>
          <p:cNvPr id="3" name="Content Placeholder 2"/>
          <p:cNvSpPr>
            <a:spLocks noGrp="1"/>
          </p:cNvSpPr>
          <p:nvPr>
            <p:ph idx="1"/>
          </p:nvPr>
        </p:nvSpPr>
        <p:spPr>
          <a:xfrm>
            <a:off x="457200" y="1295400"/>
            <a:ext cx="8229600" cy="4830763"/>
          </a:xfrm>
        </p:spPr>
        <p:txBody>
          <a:bodyPr>
            <a:normAutofit/>
          </a:bodyPr>
          <a:lstStyle/>
          <a:p>
            <a:pPr>
              <a:lnSpc>
                <a:spcPct val="150000"/>
              </a:lnSpc>
              <a:buNone/>
            </a:pPr>
            <a:r>
              <a:rPr lang="en-US" sz="2800" dirty="0" smtClean="0"/>
              <a:t>    Vaccine manufacturers </a:t>
            </a:r>
            <a:r>
              <a:rPr lang="en-US" sz="2800" b="1" dirty="0" smtClean="0"/>
              <a:t>do not </a:t>
            </a:r>
            <a:r>
              <a:rPr lang="en-US" sz="2800" dirty="0" smtClean="0"/>
              <a:t>generally recommend or provide guidance for transport of vaccines.  If vaccines must be transported during an emergency or to an off-site facility, it is critical that vaccine potency is protected by maintaining the vaccine cold chain at all times.</a:t>
            </a:r>
            <a:endParaRPr lang="en-US" sz="2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lstStyle/>
          <a:p>
            <a:r>
              <a:rPr lang="en-US" dirty="0" smtClean="0">
                <a:solidFill>
                  <a:srgbClr val="FF0000"/>
                </a:solidFill>
              </a:rPr>
              <a:t>Transporting Vaccine</a:t>
            </a:r>
            <a:endParaRPr lang="en-US" dirty="0">
              <a:solidFill>
                <a:srgbClr val="FF0000"/>
              </a:solidFill>
            </a:endParaRPr>
          </a:p>
        </p:txBody>
      </p:sp>
      <p:sp>
        <p:nvSpPr>
          <p:cNvPr id="3" name="Content Placeholder 2"/>
          <p:cNvSpPr>
            <a:spLocks noGrp="1"/>
          </p:cNvSpPr>
          <p:nvPr>
            <p:ph idx="1"/>
          </p:nvPr>
        </p:nvSpPr>
        <p:spPr>
          <a:xfrm>
            <a:off x="457200" y="1219200"/>
            <a:ext cx="8229600" cy="4906963"/>
          </a:xfrm>
        </p:spPr>
        <p:txBody>
          <a:bodyPr/>
          <a:lstStyle/>
          <a:p>
            <a:pPr>
              <a:buNone/>
            </a:pPr>
            <a:r>
              <a:rPr lang="en-US" dirty="0" smtClean="0"/>
              <a:t>  </a:t>
            </a:r>
            <a:r>
              <a:rPr lang="en-US" sz="2800" dirty="0" smtClean="0"/>
              <a:t>The facility </a:t>
            </a:r>
            <a:r>
              <a:rPr lang="en-US" sz="2800" b="1" dirty="0" smtClean="0"/>
              <a:t>SOP </a:t>
            </a:r>
            <a:r>
              <a:rPr lang="en-US" sz="2800" dirty="0" smtClean="0"/>
              <a:t>should specify that vaccines are:</a:t>
            </a:r>
          </a:p>
          <a:p>
            <a:pPr>
              <a:buNone/>
            </a:pPr>
            <a:endParaRPr lang="en-US" dirty="0" smtClean="0"/>
          </a:p>
          <a:p>
            <a:r>
              <a:rPr lang="en-US" sz="2800" dirty="0" smtClean="0"/>
              <a:t>Attended at all times during transport</a:t>
            </a:r>
          </a:p>
          <a:p>
            <a:r>
              <a:rPr lang="en-US" sz="2800" dirty="0" smtClean="0"/>
              <a:t>Not placed in the trunk of the vehicle</a:t>
            </a:r>
          </a:p>
          <a:p>
            <a:r>
              <a:rPr lang="en-US" sz="2800" dirty="0" smtClean="0"/>
              <a:t>Delivered directly to the facility</a:t>
            </a:r>
          </a:p>
          <a:p>
            <a:r>
              <a:rPr lang="en-US" sz="2800" dirty="0" smtClean="0"/>
              <a:t>Promptly unpacked and placed into appropriate storage units upon arrival</a:t>
            </a:r>
            <a:endParaRPr 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solidFill>
                  <a:srgbClr val="FF0000"/>
                </a:solidFill>
              </a:rPr>
              <a:t>Transporting Multidose Vials</a:t>
            </a:r>
            <a:endParaRPr lang="en-US" dirty="0">
              <a:solidFill>
                <a:srgbClr val="FF0000"/>
              </a:solidFill>
            </a:endParaRPr>
          </a:p>
        </p:txBody>
      </p:sp>
      <p:sp>
        <p:nvSpPr>
          <p:cNvPr id="3" name="Content Placeholder 2"/>
          <p:cNvSpPr>
            <a:spLocks noGrp="1"/>
          </p:cNvSpPr>
          <p:nvPr>
            <p:ph idx="1"/>
          </p:nvPr>
        </p:nvSpPr>
        <p:spPr>
          <a:xfrm>
            <a:off x="304800" y="1219200"/>
            <a:ext cx="8534400" cy="4906963"/>
          </a:xfrm>
        </p:spPr>
        <p:txBody>
          <a:bodyPr/>
          <a:lstStyle/>
          <a:p>
            <a:pPr>
              <a:buNone/>
            </a:pPr>
            <a:r>
              <a:rPr lang="en-US" dirty="0" smtClean="0"/>
              <a:t>   </a:t>
            </a:r>
            <a:r>
              <a:rPr lang="en-US" sz="2800" dirty="0" smtClean="0"/>
              <a:t>When a multi-dose vial is used, FDA regulations require that it only be used in the facility where it was first opened. </a:t>
            </a:r>
          </a:p>
          <a:p>
            <a:pPr>
              <a:buNone/>
            </a:pPr>
            <a:r>
              <a:rPr lang="en-US" dirty="0" smtClean="0"/>
              <a:t> </a:t>
            </a:r>
          </a:p>
          <a:p>
            <a:pPr>
              <a:buNone/>
            </a:pPr>
            <a:r>
              <a:rPr lang="en-US" b="1" dirty="0" smtClean="0"/>
              <a:t>   </a:t>
            </a:r>
            <a:r>
              <a:rPr lang="en-US" sz="2800" b="1" dirty="0" smtClean="0"/>
              <a:t>Only </a:t>
            </a:r>
            <a:r>
              <a:rPr lang="en-US" sz="2800" dirty="0" smtClean="0"/>
              <a:t>if absolutely necessary, a partially used vial may be transported to or from an off-site facility operated by the same provider, as long as the vaccine cold chain is properly maintained  </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lstStyle/>
          <a:p>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marL="0" indent="0">
              <a:lnSpc>
                <a:spcPct val="160000"/>
              </a:lnSpc>
              <a:buNone/>
            </a:pPr>
            <a:r>
              <a:rPr lang="en-US" dirty="0" smtClean="0"/>
              <a:t>Proper vaccine storage and handling practices play a very important part in preventing and eradicating vaccine-preventable diseases.  Failure to adhere to required protocols for storage and handling can reduce vaccine potency, resulting in inadequate immune response in the recipients and poor protection against disease.  Vaccine quality is a shared responsibility of everyone, from the time vaccine is manufactured until it is administered.</a:t>
            </a:r>
            <a:endParaRPr lang="en-US" dirty="0"/>
          </a:p>
        </p:txBody>
      </p:sp>
    </p:spTree>
    <p:extLst>
      <p:ext uri="{BB962C8B-B14F-4D97-AF65-F5344CB8AC3E}">
        <p14:creationId xmlns:p14="http://schemas.microsoft.com/office/powerpoint/2010/main" val="4159899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1676400"/>
          </a:xfrm>
        </p:spPr>
        <p:txBody>
          <a:bodyPr>
            <a:normAutofit fontScale="90000"/>
          </a:bodyPr>
          <a:lstStyle/>
          <a:p>
            <a:r>
              <a:rPr lang="en-US" dirty="0" smtClean="0"/>
              <a:t/>
            </a:r>
            <a:br>
              <a:rPr lang="en-US" dirty="0" smtClean="0"/>
            </a:br>
            <a:r>
              <a:rPr lang="en-US" dirty="0" smtClean="0">
                <a:solidFill>
                  <a:srgbClr val="FF0000"/>
                </a:solidFill>
              </a:rPr>
              <a:t>Transporting Varicella-Containing Vaccines </a:t>
            </a:r>
            <a:endParaRPr lang="en-US" dirty="0">
              <a:solidFill>
                <a:srgbClr val="FF0000"/>
              </a:solidFill>
            </a:endParaRPr>
          </a:p>
        </p:txBody>
      </p:sp>
      <p:sp>
        <p:nvSpPr>
          <p:cNvPr id="3" name="Content Placeholder 2"/>
          <p:cNvSpPr>
            <a:spLocks noGrp="1"/>
          </p:cNvSpPr>
          <p:nvPr>
            <p:ph idx="1"/>
          </p:nvPr>
        </p:nvSpPr>
        <p:spPr>
          <a:xfrm>
            <a:off x="457200" y="1447800"/>
            <a:ext cx="8229600" cy="4678363"/>
          </a:xfrm>
        </p:spPr>
        <p:txBody>
          <a:bodyPr>
            <a:normAutofit fontScale="92500" lnSpcReduction="20000"/>
          </a:bodyPr>
          <a:lstStyle/>
          <a:p>
            <a:pPr>
              <a:lnSpc>
                <a:spcPct val="150000"/>
              </a:lnSpc>
              <a:buNone/>
            </a:pPr>
            <a:r>
              <a:rPr lang="en-US" sz="2800" dirty="0" smtClean="0"/>
              <a:t>   The vaccine manufacturer does not recommend transporting varicella-containing vaccines (MMRV, VAR, HZV). If these vaccines must be transported (e.g., during an emergency), CDC recommends transport in a portable freezer unit that maintains the temperature between -58°F and +5°F (-50°C and -15°C). </a:t>
            </a:r>
          </a:p>
          <a:p>
            <a:pPr>
              <a:buNone/>
            </a:pPr>
            <a:endParaRPr lang="en-US" sz="2800" dirty="0" smtClean="0"/>
          </a:p>
          <a:p>
            <a:pPr>
              <a:buFont typeface="Wingdings" pitchFamily="2" charset="2"/>
              <a:buChar char="Ø"/>
            </a:pPr>
            <a:r>
              <a:rPr lang="en-US" b="1" dirty="0" smtClean="0"/>
              <a:t>Do Not Use Dry Ice</a:t>
            </a:r>
          </a:p>
          <a:p>
            <a:pPr>
              <a:buFont typeface="Wingdings" pitchFamily="2" charset="2"/>
              <a:buChar char="Ø"/>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fontScale="90000"/>
          </a:bodyPr>
          <a:lstStyle/>
          <a:p>
            <a:r>
              <a:rPr lang="en-US" sz="4000" dirty="0" smtClean="0">
                <a:solidFill>
                  <a:srgbClr val="FF0000"/>
                </a:solidFill>
              </a:rPr>
              <a:t>Transporting Varicella-Containing Vaccines</a:t>
            </a:r>
            <a:endParaRPr lang="en-US" sz="4000" dirty="0">
              <a:solidFill>
                <a:srgbClr val="FF0000"/>
              </a:solidFill>
            </a:endParaRPr>
          </a:p>
        </p:txBody>
      </p:sp>
      <p:sp>
        <p:nvSpPr>
          <p:cNvPr id="3" name="Content Placeholder 2"/>
          <p:cNvSpPr>
            <a:spLocks noGrp="1"/>
          </p:cNvSpPr>
          <p:nvPr>
            <p:ph idx="1"/>
          </p:nvPr>
        </p:nvSpPr>
        <p:spPr>
          <a:xfrm>
            <a:off x="152400" y="762000"/>
            <a:ext cx="8763000" cy="5715000"/>
          </a:xfrm>
        </p:spPr>
        <p:txBody>
          <a:bodyPr>
            <a:normAutofit fontScale="40000" lnSpcReduction="20000"/>
          </a:bodyPr>
          <a:lstStyle/>
          <a:p>
            <a:pPr>
              <a:lnSpc>
                <a:spcPct val="120000"/>
              </a:lnSpc>
              <a:buNone/>
            </a:pPr>
            <a:r>
              <a:rPr lang="en-US" sz="3300" dirty="0" smtClean="0"/>
              <a:t>	</a:t>
            </a:r>
            <a:r>
              <a:rPr lang="en-US" sz="4500" dirty="0" smtClean="0"/>
              <a:t>Varicella-containing vaccines may be transported at refrigerator temperature between </a:t>
            </a:r>
            <a:r>
              <a:rPr lang="en-US" sz="4500" b="1" dirty="0" smtClean="0"/>
              <a:t>36°F and 46°F (2°C and 8°C) for up to 72 continuous hours prior to reconstitution</a:t>
            </a:r>
            <a:r>
              <a:rPr lang="en-US" sz="4500" dirty="0" smtClean="0"/>
              <a:t>.  If varicella-containing vaccines must be transported at refrigerator temperature, follow these steps: </a:t>
            </a:r>
          </a:p>
          <a:p>
            <a:pPr>
              <a:lnSpc>
                <a:spcPct val="120000"/>
              </a:lnSpc>
              <a:buNone/>
            </a:pPr>
            <a:endParaRPr lang="en-US" sz="4500" dirty="0" smtClean="0"/>
          </a:p>
          <a:p>
            <a:pPr>
              <a:lnSpc>
                <a:spcPct val="120000"/>
              </a:lnSpc>
            </a:pPr>
            <a:r>
              <a:rPr lang="en-US" sz="4500" dirty="0" smtClean="0"/>
              <a:t>Place calibrated thermometer in container</a:t>
            </a:r>
          </a:p>
          <a:p>
            <a:pPr marL="0" indent="0">
              <a:lnSpc>
                <a:spcPct val="120000"/>
              </a:lnSpc>
              <a:buNone/>
            </a:pPr>
            <a:endParaRPr lang="en-US" sz="4500" dirty="0" smtClean="0"/>
          </a:p>
          <a:p>
            <a:pPr>
              <a:lnSpc>
                <a:spcPct val="120000"/>
              </a:lnSpc>
            </a:pPr>
            <a:r>
              <a:rPr lang="en-US" sz="4500" dirty="0" smtClean="0"/>
              <a:t>Record time vaccines and placed in container, temperature during transport, and time and temperature at the beginning and end of transport</a:t>
            </a:r>
          </a:p>
          <a:p>
            <a:pPr>
              <a:lnSpc>
                <a:spcPct val="120000"/>
              </a:lnSpc>
              <a:buNone/>
            </a:pPr>
            <a:endParaRPr lang="en-US" sz="4500" dirty="0" smtClean="0"/>
          </a:p>
          <a:p>
            <a:pPr>
              <a:lnSpc>
                <a:spcPct val="120000"/>
              </a:lnSpc>
            </a:pPr>
            <a:r>
              <a:rPr lang="en-US" sz="4500" b="1" dirty="0" smtClean="0"/>
              <a:t>Immediately, </a:t>
            </a:r>
            <a:r>
              <a:rPr lang="en-US" sz="4500" dirty="0" smtClean="0"/>
              <a:t>upon arrival at alternate storage facility, place vaccines in the freezer between </a:t>
            </a:r>
            <a:r>
              <a:rPr lang="en-US" sz="4500" b="1" dirty="0" smtClean="0"/>
              <a:t>-58°F and +5°F (-50°C and -15°C) and label “DO NOT USE.” </a:t>
            </a:r>
            <a:r>
              <a:rPr lang="en-US" sz="4500" dirty="0" smtClean="0"/>
              <a:t>Document time the vaccines are removed from the container and placed in alternate storage unit.  Note that this is considered a temperature excursion, </a:t>
            </a:r>
            <a:r>
              <a:rPr lang="en-US" sz="4500" b="1" dirty="0" smtClean="0"/>
              <a:t>so contact the manufacturer for further guidance</a:t>
            </a:r>
          </a:p>
          <a:p>
            <a:pPr>
              <a:lnSpc>
                <a:spcPct val="120000"/>
              </a:lnSpc>
              <a:buNone/>
            </a:pPr>
            <a:endParaRPr lang="en-US" sz="4500" b="1" dirty="0" smtClean="0"/>
          </a:p>
          <a:p>
            <a:pPr>
              <a:lnSpc>
                <a:spcPct val="120000"/>
              </a:lnSpc>
            </a:pPr>
            <a:r>
              <a:rPr lang="en-US" sz="4500" dirty="0" smtClean="0"/>
              <a:t>Do not discard vaccines without contacting the manufacturer and/or your immunization program for guidance</a:t>
            </a:r>
          </a:p>
          <a:p>
            <a:endParaRPr lang="en-US" sz="2400" b="1" dirty="0" smtClean="0"/>
          </a:p>
          <a:p>
            <a:pPr>
              <a:buNone/>
            </a:pPr>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dirty="0" smtClean="0">
                <a:solidFill>
                  <a:srgbClr val="FF0000"/>
                </a:solidFill>
              </a:rPr>
              <a:t>Vaccines and Diluents for Transport</a:t>
            </a:r>
            <a:endParaRPr lang="en-US" dirty="0">
              <a:solidFill>
                <a:srgbClr val="FF0000"/>
              </a:solidFill>
            </a:endParaRPr>
          </a:p>
        </p:txBody>
      </p:sp>
      <p:pic>
        <p:nvPicPr>
          <p:cNvPr id="129026" name="Picture 2"/>
          <p:cNvPicPr>
            <a:picLocks noChangeAspect="1" noChangeArrowheads="1"/>
          </p:cNvPicPr>
          <p:nvPr/>
        </p:nvPicPr>
        <p:blipFill>
          <a:blip r:embed="rId3" cstate="print"/>
          <a:srcRect/>
          <a:stretch>
            <a:fillRect/>
          </a:stretch>
        </p:blipFill>
        <p:spPr bwMode="auto">
          <a:xfrm>
            <a:off x="0" y="1066800"/>
            <a:ext cx="2895600" cy="1828800"/>
          </a:xfrm>
          <a:prstGeom prst="rect">
            <a:avLst/>
          </a:prstGeom>
          <a:noFill/>
          <a:ln w="9525">
            <a:noFill/>
            <a:miter lim="800000"/>
            <a:headEnd/>
            <a:tailEnd/>
          </a:ln>
        </p:spPr>
      </p:pic>
      <p:sp>
        <p:nvSpPr>
          <p:cNvPr id="5" name="Rectangle 4"/>
          <p:cNvSpPr/>
          <p:nvPr/>
        </p:nvSpPr>
        <p:spPr>
          <a:xfrm>
            <a:off x="0" y="2590800"/>
            <a:ext cx="3657600" cy="2862322"/>
          </a:xfrm>
          <a:prstGeom prst="rect">
            <a:avLst/>
          </a:prstGeom>
        </p:spPr>
        <p:txBody>
          <a:bodyPr wrap="square">
            <a:spAutoFit/>
          </a:bodyPr>
          <a:lstStyle/>
          <a:p>
            <a:endParaRPr lang="en-US" dirty="0" smtClean="0"/>
          </a:p>
          <a:p>
            <a:r>
              <a:rPr lang="en-US" b="1" dirty="0" smtClean="0">
                <a:latin typeface="+mn-lt"/>
              </a:rPr>
              <a:t>CDC recommends transport with a portable refrigerator unit. If this type of unit is not available, a hard-sided insulated cooler with at least 2-inch walls may be used if it can maintain the recommended temperature range (between 35°F and 46°F [2°C and 8°C]). </a:t>
            </a:r>
            <a:endParaRPr lang="en-US" dirty="0">
              <a:latin typeface="+mn-lt"/>
            </a:endParaRPr>
          </a:p>
        </p:txBody>
      </p:sp>
      <p:pic>
        <p:nvPicPr>
          <p:cNvPr id="129027" name="Picture 3"/>
          <p:cNvPicPr>
            <a:picLocks noChangeAspect="1" noChangeArrowheads="1"/>
          </p:cNvPicPr>
          <p:nvPr/>
        </p:nvPicPr>
        <p:blipFill>
          <a:blip r:embed="rId4" cstate="print"/>
          <a:srcRect/>
          <a:stretch>
            <a:fillRect/>
          </a:stretch>
        </p:blipFill>
        <p:spPr bwMode="auto">
          <a:xfrm>
            <a:off x="4495800" y="914400"/>
            <a:ext cx="3733800" cy="1752600"/>
          </a:xfrm>
          <a:prstGeom prst="rect">
            <a:avLst/>
          </a:prstGeom>
          <a:noFill/>
          <a:ln w="9525">
            <a:noFill/>
            <a:miter lim="800000"/>
            <a:headEnd/>
            <a:tailEnd/>
          </a:ln>
        </p:spPr>
      </p:pic>
      <p:sp>
        <p:nvSpPr>
          <p:cNvPr id="7" name="Rectangle 6"/>
          <p:cNvSpPr/>
          <p:nvPr/>
        </p:nvSpPr>
        <p:spPr>
          <a:xfrm>
            <a:off x="4572000" y="2133600"/>
            <a:ext cx="4572000" cy="923330"/>
          </a:xfrm>
          <a:prstGeom prst="rect">
            <a:avLst/>
          </a:prstGeom>
        </p:spPr>
        <p:txBody>
          <a:bodyPr wrap="square">
            <a:spAutoFit/>
          </a:bodyPr>
          <a:lstStyle/>
          <a:p>
            <a:endParaRPr lang="en-US" dirty="0" smtClean="0"/>
          </a:p>
          <a:p>
            <a:endParaRPr lang="en-US" dirty="0" smtClean="0"/>
          </a:p>
          <a:p>
            <a:r>
              <a:rPr lang="en-US" b="1" dirty="0" smtClean="0">
                <a:latin typeface="+mn-lt"/>
              </a:rPr>
              <a:t>Refrigerated/frozen coolant packs </a:t>
            </a:r>
            <a:endParaRPr lang="en-US" dirty="0">
              <a:latin typeface="+mn-lt"/>
            </a:endParaRPr>
          </a:p>
        </p:txBody>
      </p:sp>
      <p:pic>
        <p:nvPicPr>
          <p:cNvPr id="129028" name="Picture 4"/>
          <p:cNvPicPr>
            <a:picLocks noChangeAspect="1" noChangeArrowheads="1"/>
          </p:cNvPicPr>
          <p:nvPr/>
        </p:nvPicPr>
        <p:blipFill>
          <a:blip r:embed="rId5" cstate="print"/>
          <a:srcRect/>
          <a:stretch>
            <a:fillRect/>
          </a:stretch>
        </p:blipFill>
        <p:spPr bwMode="auto">
          <a:xfrm>
            <a:off x="4724400" y="3505200"/>
            <a:ext cx="3505200" cy="1828800"/>
          </a:xfrm>
          <a:prstGeom prst="rect">
            <a:avLst/>
          </a:prstGeom>
          <a:noFill/>
          <a:ln w="9525">
            <a:noFill/>
            <a:miter lim="800000"/>
            <a:headEnd/>
            <a:tailEnd/>
          </a:ln>
        </p:spPr>
      </p:pic>
      <p:sp>
        <p:nvSpPr>
          <p:cNvPr id="9" name="Rectangle 8"/>
          <p:cNvSpPr/>
          <p:nvPr/>
        </p:nvSpPr>
        <p:spPr>
          <a:xfrm>
            <a:off x="4495800" y="5181600"/>
            <a:ext cx="4648200" cy="1200329"/>
          </a:xfrm>
          <a:prstGeom prst="rect">
            <a:avLst/>
          </a:prstGeom>
        </p:spPr>
        <p:txBody>
          <a:bodyPr wrap="square">
            <a:spAutoFit/>
          </a:bodyPr>
          <a:lstStyle/>
          <a:p>
            <a:endParaRPr lang="en-US" dirty="0" smtClean="0"/>
          </a:p>
          <a:p>
            <a:r>
              <a:rPr lang="en-US" b="1" dirty="0" smtClean="0">
                <a:latin typeface="+mn-lt"/>
              </a:rPr>
              <a:t>Place bubble wrap or Styrofoam pellets between the refrigerated or frozen coolant packs and the vaccines. </a:t>
            </a:r>
            <a:endParaRPr lang="en-US" dirty="0">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295400"/>
            <a:ext cx="7315200" cy="2123658"/>
          </a:xfrm>
          <a:prstGeom prst="rect">
            <a:avLst/>
          </a:prstGeom>
          <a:noFill/>
        </p:spPr>
        <p:txBody>
          <a:bodyPr wrap="square" rtlCol="0">
            <a:spAutoFit/>
          </a:bodyPr>
          <a:lstStyle/>
          <a:p>
            <a:pPr algn="ctr"/>
            <a:endParaRPr lang="en-US" sz="6600" dirty="0" smtClean="0">
              <a:solidFill>
                <a:srgbClr val="FF0000"/>
              </a:solidFill>
              <a:latin typeface="+mn-lt"/>
            </a:endParaRPr>
          </a:p>
          <a:p>
            <a:pPr algn="ctr"/>
            <a:r>
              <a:rPr lang="en-US" sz="6600" b="1" dirty="0" smtClean="0">
                <a:solidFill>
                  <a:srgbClr val="FF0000"/>
                </a:solidFill>
                <a:latin typeface="+mn-lt"/>
              </a:rPr>
              <a:t>ACTION PLANS</a:t>
            </a:r>
            <a:endParaRPr lang="en-US" sz="6600" b="1" dirty="0">
              <a:solidFill>
                <a:srgbClr val="FF0000"/>
              </a:solidFill>
              <a:latin typeface="+mn-lt"/>
            </a:endParaRPr>
          </a:p>
        </p:txBody>
      </p:sp>
    </p:spTree>
    <p:extLst>
      <p:ext uri="{BB962C8B-B14F-4D97-AF65-F5344CB8AC3E}">
        <p14:creationId xmlns:p14="http://schemas.microsoft.com/office/powerpoint/2010/main" val="30712609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19200"/>
          </a:xfrm>
        </p:spPr>
        <p:txBody>
          <a:bodyPr>
            <a:normAutofit fontScale="90000"/>
          </a:bodyPr>
          <a:lstStyle/>
          <a:p>
            <a:r>
              <a:rPr lang="en-US" dirty="0" smtClean="0">
                <a:solidFill>
                  <a:srgbClr val="FF0000"/>
                </a:solidFill>
              </a:rPr>
              <a:t>Standard Operating Procedures</a:t>
            </a:r>
            <a:br>
              <a:rPr lang="en-US" dirty="0" smtClean="0">
                <a:solidFill>
                  <a:srgbClr val="FF0000"/>
                </a:solidFill>
              </a:rPr>
            </a:br>
            <a:r>
              <a:rPr lang="en-US" dirty="0" smtClean="0">
                <a:solidFill>
                  <a:srgbClr val="FF0000"/>
                </a:solidFill>
              </a:rPr>
              <a:t>(SOP)</a:t>
            </a:r>
            <a:endParaRPr lang="en-US"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dirty="0" smtClean="0"/>
              <a:t>   </a:t>
            </a:r>
            <a:r>
              <a:rPr lang="en-US" sz="2400" dirty="0" smtClean="0"/>
              <a:t>It is important to establish routine, systematic procedures for handling vaccine shipments.  Each facility should develop its own written standard operating procedures to address:</a:t>
            </a:r>
          </a:p>
          <a:p>
            <a:pPr>
              <a:buNone/>
            </a:pPr>
            <a:endParaRPr lang="en-US" dirty="0" smtClean="0"/>
          </a:p>
          <a:p>
            <a:r>
              <a:rPr lang="en-US" sz="2400" b="1" dirty="0" smtClean="0"/>
              <a:t>Receiving Vaccine Shipments</a:t>
            </a:r>
          </a:p>
          <a:p>
            <a:r>
              <a:rPr lang="en-US" sz="2400" b="1" dirty="0" smtClean="0"/>
              <a:t>Checking the Condition of a Shipment</a:t>
            </a:r>
          </a:p>
          <a:p>
            <a:r>
              <a:rPr lang="en-US" sz="2400" b="1" dirty="0" smtClean="0"/>
              <a:t>Storing and Documenting Vaccine Shipments Upon Arrival</a:t>
            </a:r>
          </a:p>
          <a:p>
            <a:pPr>
              <a:buNone/>
            </a:pP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normAutofit/>
          </a:bodyPr>
          <a:lstStyle/>
          <a:p>
            <a:r>
              <a:rPr lang="en-US" sz="4000" dirty="0" smtClean="0">
                <a:solidFill>
                  <a:srgbClr val="FF0000"/>
                </a:solidFill>
              </a:rPr>
              <a:t>Routine Storage and Handling Plan</a:t>
            </a:r>
            <a:endParaRPr lang="en-US" sz="4000" dirty="0">
              <a:solidFill>
                <a:srgbClr val="FF0000"/>
              </a:solidFill>
            </a:endParaRPr>
          </a:p>
        </p:txBody>
      </p:sp>
      <p:sp>
        <p:nvSpPr>
          <p:cNvPr id="3" name="Content Placeholder 2"/>
          <p:cNvSpPr>
            <a:spLocks noGrp="1"/>
          </p:cNvSpPr>
          <p:nvPr>
            <p:ph idx="1"/>
          </p:nvPr>
        </p:nvSpPr>
        <p:spPr>
          <a:xfrm>
            <a:off x="304800" y="838200"/>
            <a:ext cx="8534400" cy="5486400"/>
          </a:xfrm>
        </p:spPr>
        <p:txBody>
          <a:bodyPr>
            <a:normAutofit fontScale="25000" lnSpcReduction="20000"/>
          </a:bodyPr>
          <a:lstStyle/>
          <a:p>
            <a:pPr>
              <a:buNone/>
            </a:pPr>
            <a:r>
              <a:rPr lang="en-US" sz="7400" b="1" dirty="0" smtClean="0"/>
              <a:t>Each Routine Vaccine Storage and Handling</a:t>
            </a:r>
          </a:p>
          <a:p>
            <a:pPr>
              <a:buNone/>
            </a:pPr>
            <a:r>
              <a:rPr lang="en-US" sz="7400" b="1" dirty="0" smtClean="0"/>
              <a:t>Plan should include:</a:t>
            </a:r>
          </a:p>
          <a:p>
            <a:pPr>
              <a:buNone/>
            </a:pPr>
            <a:endParaRPr lang="en-US" sz="7400" b="1" dirty="0" smtClean="0"/>
          </a:p>
          <a:p>
            <a:pPr>
              <a:lnSpc>
                <a:spcPct val="120000"/>
              </a:lnSpc>
              <a:buNone/>
            </a:pPr>
            <a:r>
              <a:rPr lang="en-US" sz="9600" b="1" dirty="0" smtClean="0"/>
              <a:t>Up-to-date contact information for:</a:t>
            </a:r>
          </a:p>
          <a:p>
            <a:pPr>
              <a:lnSpc>
                <a:spcPct val="170000"/>
              </a:lnSpc>
              <a:buNone/>
            </a:pPr>
            <a:r>
              <a:rPr lang="en-US" sz="7200" dirty="0" smtClean="0"/>
              <a:t>    -Primary and alternate vaccine coordinators</a:t>
            </a:r>
          </a:p>
          <a:p>
            <a:pPr>
              <a:lnSpc>
                <a:spcPct val="170000"/>
              </a:lnSpc>
              <a:buNone/>
            </a:pPr>
            <a:r>
              <a:rPr lang="en-US" sz="7200" dirty="0" smtClean="0"/>
              <a:t>    -Immunization program (VFC Contact)</a:t>
            </a:r>
          </a:p>
          <a:p>
            <a:pPr>
              <a:lnSpc>
                <a:spcPct val="170000"/>
              </a:lnSpc>
              <a:buNone/>
            </a:pPr>
            <a:r>
              <a:rPr lang="en-US" sz="7200" dirty="0" smtClean="0"/>
              <a:t>    -Manufacturers of the vaccines</a:t>
            </a:r>
          </a:p>
          <a:p>
            <a:pPr>
              <a:lnSpc>
                <a:spcPct val="170000"/>
              </a:lnSpc>
              <a:buNone/>
            </a:pPr>
            <a:r>
              <a:rPr lang="en-US" sz="7200" dirty="0" smtClean="0"/>
              <a:t>    -Refrigerator/freezer maintenance and </a:t>
            </a:r>
          </a:p>
          <a:p>
            <a:pPr>
              <a:lnSpc>
                <a:spcPct val="170000"/>
              </a:lnSpc>
              <a:buNone/>
            </a:pPr>
            <a:r>
              <a:rPr lang="en-US" sz="7200" dirty="0" smtClean="0"/>
              <a:t>      repair companies</a:t>
            </a:r>
          </a:p>
          <a:p>
            <a:pPr>
              <a:lnSpc>
                <a:spcPct val="170000"/>
              </a:lnSpc>
              <a:buNone/>
            </a:pPr>
            <a:r>
              <a:rPr lang="en-US" sz="7200" dirty="0" smtClean="0"/>
              <a:t>    -Utility/power company</a:t>
            </a:r>
          </a:p>
          <a:p>
            <a:pPr>
              <a:lnSpc>
                <a:spcPct val="170000"/>
              </a:lnSpc>
              <a:buNone/>
            </a:pPr>
            <a:r>
              <a:rPr lang="en-US" sz="7200" dirty="0" smtClean="0"/>
              <a:t>    -Vaccine storage unit alarm company</a:t>
            </a:r>
          </a:p>
          <a:p>
            <a:pPr>
              <a:lnSpc>
                <a:spcPct val="170000"/>
              </a:lnSpc>
              <a:buNone/>
            </a:pPr>
            <a:r>
              <a:rPr lang="en-US" sz="7200" dirty="0" smtClean="0"/>
              <a:t>    -Sources of packing materials and calibrated</a:t>
            </a:r>
          </a:p>
          <a:p>
            <a:pPr>
              <a:lnSpc>
                <a:spcPct val="170000"/>
              </a:lnSpc>
              <a:buNone/>
            </a:pPr>
            <a:r>
              <a:rPr lang="en-US" sz="7200" dirty="0" smtClean="0"/>
              <a:t>      thermometers</a:t>
            </a:r>
            <a:endParaRPr lang="en-US" sz="7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solidFill>
                  <a:srgbClr val="FF0000"/>
                </a:solidFill>
              </a:rPr>
              <a:t>Routine Storage and Handling Plan</a:t>
            </a:r>
            <a:endParaRPr lang="en-US" sz="4000" dirty="0">
              <a:solidFill>
                <a:srgbClr val="FF0000"/>
              </a:solidFill>
            </a:endParaRPr>
          </a:p>
        </p:txBody>
      </p:sp>
      <p:sp>
        <p:nvSpPr>
          <p:cNvPr id="3" name="Content Placeholder 2"/>
          <p:cNvSpPr>
            <a:spLocks noGrp="1"/>
          </p:cNvSpPr>
          <p:nvPr>
            <p:ph idx="1"/>
          </p:nvPr>
        </p:nvSpPr>
        <p:spPr>
          <a:xfrm>
            <a:off x="457200" y="914400"/>
            <a:ext cx="8229600" cy="5211763"/>
          </a:xfrm>
        </p:spPr>
        <p:txBody>
          <a:bodyPr>
            <a:noAutofit/>
          </a:bodyPr>
          <a:lstStyle/>
          <a:p>
            <a:pPr>
              <a:lnSpc>
                <a:spcPct val="150000"/>
              </a:lnSpc>
            </a:pPr>
            <a:r>
              <a:rPr lang="en-US" sz="2000" dirty="0" smtClean="0"/>
              <a:t>Descriptions of the roles/responsibilities or primary and alternate coordinators</a:t>
            </a:r>
          </a:p>
          <a:p>
            <a:pPr>
              <a:lnSpc>
                <a:spcPct val="150000"/>
              </a:lnSpc>
            </a:pPr>
            <a:r>
              <a:rPr lang="en-US" sz="2000" dirty="0" smtClean="0"/>
              <a:t>Policy on education and training for staff</a:t>
            </a:r>
          </a:p>
          <a:p>
            <a:pPr>
              <a:lnSpc>
                <a:spcPct val="150000"/>
              </a:lnSpc>
            </a:pPr>
            <a:r>
              <a:rPr lang="en-US" sz="2000" dirty="0" smtClean="0"/>
              <a:t>Protocols for ordering and accepting vaccine deliveries</a:t>
            </a:r>
          </a:p>
          <a:p>
            <a:pPr>
              <a:lnSpc>
                <a:spcPct val="150000"/>
              </a:lnSpc>
            </a:pPr>
            <a:r>
              <a:rPr lang="en-US" sz="2000" dirty="0" smtClean="0"/>
              <a:t>Summaries of the storage requirements for each vaccine and diluent</a:t>
            </a:r>
          </a:p>
          <a:p>
            <a:pPr>
              <a:lnSpc>
                <a:spcPct val="150000"/>
              </a:lnSpc>
            </a:pPr>
            <a:r>
              <a:rPr lang="en-US" sz="2000" dirty="0" smtClean="0"/>
              <a:t>Protocols for vaccine storage unit temperature monitoring</a:t>
            </a:r>
          </a:p>
          <a:p>
            <a:pPr>
              <a:lnSpc>
                <a:spcPct val="150000"/>
              </a:lnSpc>
            </a:pPr>
            <a:r>
              <a:rPr lang="en-US" sz="2000" dirty="0" smtClean="0"/>
              <a:t>Protocols for vaccine storage equipment maintenance </a:t>
            </a:r>
          </a:p>
          <a:p>
            <a:pPr>
              <a:lnSpc>
                <a:spcPct val="150000"/>
              </a:lnSpc>
            </a:pPr>
            <a:r>
              <a:rPr lang="en-US" sz="2000" dirty="0" smtClean="0"/>
              <a:t>Protocols for the correct placement of vaccines within storage units</a:t>
            </a:r>
            <a:endParaRPr lang="en-US" sz="20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14400"/>
          </a:xfrm>
        </p:spPr>
        <p:txBody>
          <a:bodyPr>
            <a:normAutofit/>
          </a:bodyPr>
          <a:lstStyle/>
          <a:p>
            <a:r>
              <a:rPr lang="en-US" sz="4000" dirty="0" smtClean="0">
                <a:solidFill>
                  <a:srgbClr val="FF0000"/>
                </a:solidFill>
              </a:rPr>
              <a:t>Routine Storage and Handling Plan</a:t>
            </a:r>
            <a:endParaRPr lang="en-US" sz="4000" dirty="0">
              <a:solidFill>
                <a:srgbClr val="FF0000"/>
              </a:solidFill>
            </a:endParaRPr>
          </a:p>
        </p:txBody>
      </p:sp>
      <p:sp>
        <p:nvSpPr>
          <p:cNvPr id="3" name="Content Placeholder 2"/>
          <p:cNvSpPr>
            <a:spLocks noGrp="1"/>
          </p:cNvSpPr>
          <p:nvPr>
            <p:ph idx="1"/>
          </p:nvPr>
        </p:nvSpPr>
        <p:spPr>
          <a:xfrm>
            <a:off x="457200" y="1143000"/>
            <a:ext cx="8229600" cy="4983163"/>
          </a:xfrm>
        </p:spPr>
        <p:txBody>
          <a:bodyPr>
            <a:noAutofit/>
          </a:bodyPr>
          <a:lstStyle/>
          <a:p>
            <a:r>
              <a:rPr lang="en-US" sz="2000" dirty="0" smtClean="0"/>
              <a:t>Protocols for responding to vaccine storage and handling problems</a:t>
            </a:r>
          </a:p>
          <a:p>
            <a:pPr marL="0" indent="0">
              <a:buNone/>
            </a:pPr>
            <a:endParaRPr lang="en-US" sz="2000" dirty="0" smtClean="0"/>
          </a:p>
          <a:p>
            <a:r>
              <a:rPr lang="en-US" sz="2000" dirty="0" smtClean="0"/>
              <a:t>Protocols for vaccine inventory management</a:t>
            </a:r>
          </a:p>
          <a:p>
            <a:pPr marL="0" indent="0">
              <a:buNone/>
            </a:pPr>
            <a:endParaRPr lang="en-US" sz="2000" dirty="0" smtClean="0"/>
          </a:p>
          <a:p>
            <a:r>
              <a:rPr lang="en-US" sz="2000" dirty="0" smtClean="0"/>
              <a:t>Protocols for transporting and receiving shipments</a:t>
            </a:r>
          </a:p>
          <a:p>
            <a:pPr marL="0" indent="0">
              <a:buNone/>
            </a:pPr>
            <a:endParaRPr lang="en-US" sz="2000" dirty="0" smtClean="0"/>
          </a:p>
          <a:p>
            <a:r>
              <a:rPr lang="en-US" sz="2000" dirty="0" smtClean="0"/>
              <a:t>Protocols for handling vaccine prior to administration</a:t>
            </a:r>
          </a:p>
          <a:p>
            <a:pPr marL="0" indent="0">
              <a:buNone/>
            </a:pPr>
            <a:endParaRPr lang="en-US" sz="2000" dirty="0" smtClean="0"/>
          </a:p>
          <a:p>
            <a:r>
              <a:rPr lang="en-US" sz="2000" dirty="0" smtClean="0"/>
              <a:t>Protocols for proper disposal of vaccines and supplies</a:t>
            </a:r>
          </a:p>
          <a:p>
            <a:pPr marL="0" indent="0">
              <a:buNone/>
            </a:pPr>
            <a:endParaRPr lang="en-US" sz="2000" dirty="0" smtClean="0"/>
          </a:p>
          <a:p>
            <a:r>
              <a:rPr lang="en-US" sz="2000" dirty="0" smtClean="0"/>
              <a:t>Samples of the forms used in your vaccination program</a:t>
            </a:r>
            <a:endParaRPr lang="en-US" sz="2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dirty="0" smtClean="0">
                <a:solidFill>
                  <a:srgbClr val="FF0000"/>
                </a:solidFill>
              </a:rPr>
              <a:t>Storage Troubleshooting</a:t>
            </a:r>
            <a:endParaRPr lang="en-US" dirty="0">
              <a:solidFill>
                <a:srgbClr val="FF0000"/>
              </a:solidFill>
            </a:endParaRPr>
          </a:p>
        </p:txBody>
      </p:sp>
      <p:sp>
        <p:nvSpPr>
          <p:cNvPr id="3" name="Content Placeholder 2"/>
          <p:cNvSpPr>
            <a:spLocks noGrp="1"/>
          </p:cNvSpPr>
          <p:nvPr>
            <p:ph idx="1"/>
          </p:nvPr>
        </p:nvSpPr>
        <p:spPr>
          <a:xfrm>
            <a:off x="457200" y="762000"/>
            <a:ext cx="8229600" cy="5638800"/>
          </a:xfrm>
        </p:spPr>
        <p:txBody>
          <a:bodyPr>
            <a:normAutofit/>
          </a:bodyPr>
          <a:lstStyle/>
          <a:p>
            <a:pPr>
              <a:lnSpc>
                <a:spcPct val="150000"/>
              </a:lnSpc>
              <a:buNone/>
            </a:pPr>
            <a:r>
              <a:rPr lang="en-US" sz="2400" dirty="0" smtClean="0"/>
              <a:t>    Immediate Action must be taken to correct improper vaccine storage conditions, including inappropriate exposure to light and exposure to storage temperatures outside the recommended ranges</a:t>
            </a:r>
            <a:r>
              <a:rPr lang="en-US" sz="2600" dirty="0" smtClean="0"/>
              <a:t>.</a:t>
            </a:r>
          </a:p>
          <a:p>
            <a:pPr>
              <a:lnSpc>
                <a:spcPct val="110000"/>
              </a:lnSpc>
              <a:buNone/>
            </a:pPr>
            <a:endParaRPr lang="en-US" sz="2600" dirty="0" smtClean="0"/>
          </a:p>
          <a:p>
            <a:pPr>
              <a:lnSpc>
                <a:spcPct val="110000"/>
              </a:lnSpc>
              <a:buNone/>
            </a:pPr>
            <a:r>
              <a:rPr lang="en-US" sz="2000" dirty="0" smtClean="0"/>
              <a:t>Actions should be documented and include:</a:t>
            </a:r>
          </a:p>
          <a:p>
            <a:r>
              <a:rPr lang="en-US" sz="2000" b="1" dirty="0" smtClean="0"/>
              <a:t>Date and Time of occurrence</a:t>
            </a:r>
          </a:p>
          <a:p>
            <a:r>
              <a:rPr lang="en-US" sz="2000" b="1" dirty="0" smtClean="0"/>
              <a:t>Ambient room and storage unit temperatures</a:t>
            </a:r>
          </a:p>
          <a:p>
            <a:r>
              <a:rPr lang="en-US" sz="2000" b="1" dirty="0" smtClean="0"/>
              <a:t>Description of problem</a:t>
            </a:r>
          </a:p>
          <a:p>
            <a:r>
              <a:rPr lang="en-US" sz="2000" b="1" dirty="0" smtClean="0"/>
              <a:t>Action taken</a:t>
            </a:r>
          </a:p>
          <a:p>
            <a:r>
              <a:rPr lang="en-US" sz="2000" b="1" dirty="0" smtClean="0"/>
              <a:t>Outcome</a:t>
            </a:r>
          </a:p>
          <a:p>
            <a:r>
              <a:rPr lang="en-US" sz="2000" b="1" dirty="0" smtClean="0"/>
              <a:t>Initials of the person documenting the incident</a:t>
            </a:r>
            <a:endParaRPr lang="en-US" sz="20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sz="4000" dirty="0" smtClean="0">
                <a:solidFill>
                  <a:srgbClr val="FF0000"/>
                </a:solidFill>
              </a:rPr>
              <a:t>Emergency Vaccine Retrieval and Storage Plan</a:t>
            </a:r>
            <a:endParaRPr lang="en-US" sz="4000" dirty="0">
              <a:solidFill>
                <a:srgbClr val="FF0000"/>
              </a:solidFill>
            </a:endParaRPr>
          </a:p>
        </p:txBody>
      </p:sp>
      <p:sp>
        <p:nvSpPr>
          <p:cNvPr id="3" name="Content Placeholder 2"/>
          <p:cNvSpPr>
            <a:spLocks noGrp="1"/>
          </p:cNvSpPr>
          <p:nvPr>
            <p:ph idx="1"/>
          </p:nvPr>
        </p:nvSpPr>
        <p:spPr>
          <a:xfrm>
            <a:off x="457200" y="1828800"/>
            <a:ext cx="8534400" cy="4267200"/>
          </a:xfrm>
        </p:spPr>
        <p:txBody>
          <a:bodyPr>
            <a:normAutofit/>
          </a:bodyPr>
          <a:lstStyle/>
          <a:p>
            <a:pPr>
              <a:lnSpc>
                <a:spcPct val="150000"/>
              </a:lnSpc>
              <a:buNone/>
            </a:pPr>
            <a:r>
              <a:rPr lang="en-US" sz="2000" b="1" dirty="0" smtClean="0"/>
              <a:t>You should have the following in place</a:t>
            </a:r>
            <a:r>
              <a:rPr lang="en-US" sz="2000" dirty="0" smtClean="0"/>
              <a:t>:</a:t>
            </a:r>
          </a:p>
          <a:p>
            <a:pPr>
              <a:lnSpc>
                <a:spcPct val="150000"/>
              </a:lnSpc>
            </a:pPr>
            <a:r>
              <a:rPr lang="en-US" sz="2000" dirty="0" smtClean="0"/>
              <a:t>Designated primary and alternate coordinator with emergency contact info</a:t>
            </a:r>
          </a:p>
          <a:p>
            <a:pPr>
              <a:lnSpc>
                <a:spcPct val="150000"/>
              </a:lnSpc>
            </a:pPr>
            <a:r>
              <a:rPr lang="en-US" sz="2000" dirty="0" smtClean="0"/>
              <a:t>Emergency staff contact list in order of contact preference</a:t>
            </a:r>
          </a:p>
          <a:p>
            <a:pPr>
              <a:lnSpc>
                <a:spcPct val="150000"/>
              </a:lnSpc>
            </a:pPr>
            <a:r>
              <a:rPr lang="en-US" sz="2000" dirty="0" smtClean="0"/>
              <a:t>Vaccine storage unit specifications</a:t>
            </a:r>
          </a:p>
          <a:p>
            <a:pPr>
              <a:lnSpc>
                <a:spcPct val="150000"/>
              </a:lnSpc>
            </a:pPr>
            <a:r>
              <a:rPr lang="en-US" sz="2000" dirty="0" smtClean="0"/>
              <a:t>Alternate vaccine storage facility or facilities</a:t>
            </a:r>
          </a:p>
          <a:p>
            <a:pPr>
              <a:lnSpc>
                <a:spcPct val="150000"/>
              </a:lnSpc>
            </a:pPr>
            <a:r>
              <a:rPr lang="en-US" sz="2000" dirty="0" smtClean="0"/>
              <a:t>Written protocols, vehicles and drivers for transporting vaccines to and from the alternate vaccine storage facility</a:t>
            </a:r>
          </a:p>
          <a:p>
            <a:pPr marL="0" indent="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5638800" y="0"/>
            <a:ext cx="3276600" cy="6477000"/>
          </a:xfrm>
          <a:prstGeom prst="rect">
            <a:avLst/>
          </a:prstGeom>
          <a:noFill/>
          <a:ln w="9525">
            <a:noFill/>
            <a:miter lim="800000"/>
            <a:headEnd/>
            <a:tailEnd/>
          </a:ln>
        </p:spPr>
      </p:pic>
      <p:sp>
        <p:nvSpPr>
          <p:cNvPr id="5" name="TextBox 4"/>
          <p:cNvSpPr txBox="1"/>
          <p:nvPr/>
        </p:nvSpPr>
        <p:spPr>
          <a:xfrm>
            <a:off x="304800" y="0"/>
            <a:ext cx="5334000" cy="769441"/>
          </a:xfrm>
          <a:prstGeom prst="rect">
            <a:avLst/>
          </a:prstGeom>
          <a:noFill/>
        </p:spPr>
        <p:txBody>
          <a:bodyPr wrap="square" rtlCol="0">
            <a:spAutoFit/>
          </a:bodyPr>
          <a:lstStyle/>
          <a:p>
            <a:pPr algn="ctr"/>
            <a:r>
              <a:rPr lang="en-US" sz="4400" dirty="0" smtClean="0">
                <a:solidFill>
                  <a:srgbClr val="FF0000"/>
                </a:solidFill>
                <a:latin typeface="+mj-lt"/>
                <a:cs typeface="Arial" pitchFamily="34" charset="0"/>
              </a:rPr>
              <a:t>Vaccine Cold Chain</a:t>
            </a:r>
            <a:endParaRPr lang="en-US" sz="4400" dirty="0">
              <a:solidFill>
                <a:srgbClr val="FF0000"/>
              </a:solidFill>
              <a:latin typeface="+mj-lt"/>
              <a:cs typeface="Arial" pitchFamily="34" charset="0"/>
            </a:endParaRPr>
          </a:p>
        </p:txBody>
      </p:sp>
      <p:sp>
        <p:nvSpPr>
          <p:cNvPr id="7" name="TextBox 6"/>
          <p:cNvSpPr txBox="1"/>
          <p:nvPr/>
        </p:nvSpPr>
        <p:spPr>
          <a:xfrm>
            <a:off x="304800" y="855777"/>
            <a:ext cx="4953000" cy="3847207"/>
          </a:xfrm>
          <a:prstGeom prst="rect">
            <a:avLst/>
          </a:prstGeom>
          <a:noFill/>
        </p:spPr>
        <p:txBody>
          <a:bodyPr wrap="square" rtlCol="0">
            <a:spAutoFit/>
          </a:bodyPr>
          <a:lstStyle/>
          <a:p>
            <a:r>
              <a:rPr lang="en-US" sz="2800" u="sng" dirty="0" smtClean="0">
                <a:latin typeface="+mn-lt"/>
              </a:rPr>
              <a:t>Vaccine Cold Chain relies on 3 main elements:</a:t>
            </a:r>
          </a:p>
          <a:p>
            <a:endParaRPr lang="en-US" sz="2000" dirty="0" smtClean="0">
              <a:latin typeface="+mn-lt"/>
            </a:endParaRPr>
          </a:p>
          <a:p>
            <a:r>
              <a:rPr lang="en-US" sz="2000" b="1" dirty="0" smtClean="0">
                <a:latin typeface="+mn-lt"/>
              </a:rPr>
              <a:t>-</a:t>
            </a:r>
            <a:r>
              <a:rPr lang="en-US" sz="2400" b="1" dirty="0" smtClean="0">
                <a:latin typeface="+mn-lt"/>
              </a:rPr>
              <a:t>Effectively trained personnel</a:t>
            </a:r>
          </a:p>
          <a:p>
            <a:endParaRPr lang="en-US" sz="2400" b="1" dirty="0" smtClean="0">
              <a:latin typeface="+mn-lt"/>
            </a:endParaRPr>
          </a:p>
          <a:p>
            <a:r>
              <a:rPr lang="en-US" sz="2400" b="1" dirty="0" smtClean="0">
                <a:latin typeface="+mn-lt"/>
              </a:rPr>
              <a:t>-Appropriate transportation and storage equipment</a:t>
            </a:r>
          </a:p>
          <a:p>
            <a:endParaRPr lang="en-US" sz="2400" b="1" dirty="0" smtClean="0">
              <a:latin typeface="+mn-lt"/>
            </a:endParaRPr>
          </a:p>
          <a:p>
            <a:r>
              <a:rPr lang="en-US" sz="2400" b="1" dirty="0" smtClean="0">
                <a:latin typeface="+mn-lt"/>
              </a:rPr>
              <a:t>-Efficient management procedures</a:t>
            </a:r>
            <a:endParaRPr lang="en-US" sz="2400" b="1"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447800"/>
          </a:xfrm>
        </p:spPr>
        <p:txBody>
          <a:bodyPr>
            <a:normAutofit/>
          </a:bodyPr>
          <a:lstStyle/>
          <a:p>
            <a:r>
              <a:rPr lang="en-US" dirty="0" smtClean="0">
                <a:solidFill>
                  <a:srgbClr val="FF0000"/>
                </a:solidFill>
              </a:rPr>
              <a:t>Emergency Vaccine Retrieval and Storage Plan </a:t>
            </a:r>
            <a:endParaRPr lang="en-US" dirty="0">
              <a:solidFill>
                <a:srgbClr val="FF0000"/>
              </a:solidFill>
            </a:endParaRPr>
          </a:p>
        </p:txBody>
      </p:sp>
      <p:sp>
        <p:nvSpPr>
          <p:cNvPr id="3" name="Content Placeholder 2"/>
          <p:cNvSpPr>
            <a:spLocks noGrp="1"/>
          </p:cNvSpPr>
          <p:nvPr>
            <p:ph idx="1"/>
          </p:nvPr>
        </p:nvSpPr>
        <p:spPr>
          <a:xfrm>
            <a:off x="457200" y="1600200"/>
            <a:ext cx="8229600" cy="4724400"/>
          </a:xfrm>
        </p:spPr>
        <p:txBody>
          <a:bodyPr/>
          <a:lstStyle/>
          <a:p>
            <a:pPr>
              <a:lnSpc>
                <a:spcPct val="150000"/>
              </a:lnSpc>
            </a:pPr>
            <a:r>
              <a:rPr lang="en-US" sz="2400" dirty="0" smtClean="0"/>
              <a:t>Written instructions for entering your facility and vaccine storage spaces in an emergency if the building is closed</a:t>
            </a:r>
          </a:p>
          <a:p>
            <a:pPr>
              <a:lnSpc>
                <a:spcPct val="150000"/>
              </a:lnSpc>
              <a:buNone/>
            </a:pPr>
            <a:endParaRPr lang="en-US" sz="2400" dirty="0" smtClean="0"/>
          </a:p>
          <a:p>
            <a:pPr>
              <a:lnSpc>
                <a:spcPct val="150000"/>
              </a:lnSpc>
            </a:pPr>
            <a:r>
              <a:rPr lang="en-US" sz="2400" dirty="0" smtClean="0"/>
              <a:t>Appropriate packing materials to safely transport or temporarily store vaccine</a:t>
            </a:r>
          </a:p>
          <a:p>
            <a:pPr>
              <a:lnSpc>
                <a:spcPct val="150000"/>
              </a:lnSpc>
              <a:buNone/>
            </a:pPr>
            <a:endParaRPr lang="en-US" sz="2400" dirty="0" smtClean="0"/>
          </a:p>
          <a:p>
            <a:pPr>
              <a:lnSpc>
                <a:spcPct val="150000"/>
              </a:lnSpc>
            </a:pPr>
            <a:r>
              <a:rPr lang="en-US" sz="2400" dirty="0" smtClean="0"/>
              <a:t>Written protocol for vaccine packing</a:t>
            </a:r>
            <a:endParaRPr lang="en-US" sz="24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143000"/>
          </a:xfrm>
        </p:spPr>
        <p:txBody>
          <a:bodyPr>
            <a:normAutofit fontScale="90000"/>
          </a:bodyPr>
          <a:lstStyle/>
          <a:p>
            <a:r>
              <a:rPr lang="en-US" dirty="0" smtClean="0">
                <a:solidFill>
                  <a:srgbClr val="FF0000"/>
                </a:solidFill>
              </a:rPr>
              <a:t>Routine and Emergency Vaccine Handling Plan</a:t>
            </a:r>
            <a:endParaRPr lang="en-US" dirty="0">
              <a:solidFill>
                <a:srgbClr val="FF0000"/>
              </a:solidFill>
            </a:endParaRPr>
          </a:p>
        </p:txBody>
      </p:sp>
      <p:pic>
        <p:nvPicPr>
          <p:cNvPr id="4" name="Picture 2"/>
          <p:cNvPicPr>
            <a:picLocks noChangeAspect="1" noChangeArrowheads="1"/>
          </p:cNvPicPr>
          <p:nvPr/>
        </p:nvPicPr>
        <p:blipFill>
          <a:blip r:embed="rId3" cstate="print"/>
          <a:srcRect/>
          <a:stretch>
            <a:fillRect/>
          </a:stretch>
        </p:blipFill>
        <p:spPr bwMode="auto">
          <a:xfrm>
            <a:off x="609600" y="1295401"/>
            <a:ext cx="8229600" cy="5012574"/>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970318"/>
          </a:xfrm>
          <a:prstGeom prst="rect">
            <a:avLst/>
          </a:prstGeom>
          <a:noFill/>
        </p:spPr>
        <p:txBody>
          <a:bodyPr wrap="square" rtlCol="0">
            <a:spAutoFit/>
          </a:bodyPr>
          <a:lstStyle/>
          <a:p>
            <a:pPr algn="ctr"/>
            <a:r>
              <a:rPr lang="en-US" sz="4000" dirty="0" smtClean="0">
                <a:solidFill>
                  <a:srgbClr val="FF0000"/>
                </a:solidFill>
                <a:latin typeface="+mn-lt"/>
              </a:rPr>
              <a:t>VACCINE ACCESS</a:t>
            </a:r>
          </a:p>
          <a:p>
            <a:endParaRPr lang="en-US" sz="3200" b="1" dirty="0" smtClean="0">
              <a:latin typeface="+mn-lt"/>
            </a:endParaRPr>
          </a:p>
          <a:p>
            <a:pPr>
              <a:lnSpc>
                <a:spcPct val="150000"/>
              </a:lnSpc>
            </a:pPr>
            <a:endParaRPr lang="en-US" sz="2400" dirty="0" smtClean="0">
              <a:latin typeface="+mn-lt"/>
            </a:endParaRPr>
          </a:p>
          <a:p>
            <a:pPr>
              <a:lnSpc>
                <a:spcPct val="150000"/>
              </a:lnSpc>
            </a:pPr>
            <a:r>
              <a:rPr lang="en-US" sz="2400" dirty="0" smtClean="0">
                <a:latin typeface="+mn-lt"/>
              </a:rPr>
              <a:t>Only authorized personnel should have access to the vaccine supply.  This will help to protect the vaccine supply by avoiding inappropriate removal of vaccines or inappropriate handling of vaccines and vaccine storage units by untrained personnel.</a:t>
            </a:r>
            <a:endParaRPr lang="en-US" sz="2400" dirty="0">
              <a:latin typeface="+mn-l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 y="-685800"/>
            <a:ext cx="8839200" cy="1752600"/>
          </a:xfrm>
        </p:spPr>
        <p:txBody>
          <a:bodyPr>
            <a:normAutofit/>
          </a:bodyPr>
          <a:lstStyle/>
          <a:p>
            <a:pPr algn="ctr"/>
            <a:r>
              <a:rPr lang="en-US" sz="4000" dirty="0" smtClean="0">
                <a:solidFill>
                  <a:srgbClr val="FF0000"/>
                </a:solidFill>
              </a:rPr>
              <a:t/>
            </a:r>
            <a:br>
              <a:rPr lang="en-US" sz="4000" dirty="0" smtClean="0">
                <a:solidFill>
                  <a:srgbClr val="FF0000"/>
                </a:solidFill>
              </a:rPr>
            </a:br>
            <a:r>
              <a:rPr lang="en-US" sz="4900" dirty="0" smtClean="0">
                <a:solidFill>
                  <a:srgbClr val="FF0000"/>
                </a:solidFill>
              </a:rPr>
              <a:t>Trivia Challenge</a:t>
            </a:r>
          </a:p>
        </p:txBody>
      </p:sp>
      <p:sp>
        <p:nvSpPr>
          <p:cNvPr id="43011" name="Rectangle 3"/>
          <p:cNvSpPr>
            <a:spLocks noGrp="1" noChangeArrowheads="1"/>
          </p:cNvSpPr>
          <p:nvPr>
            <p:ph type="body" idx="1"/>
          </p:nvPr>
        </p:nvSpPr>
        <p:spPr>
          <a:xfrm>
            <a:off x="0" y="1447800"/>
            <a:ext cx="9144000" cy="4678363"/>
          </a:xfrm>
        </p:spPr>
        <p:txBody>
          <a:bodyPr>
            <a:normAutofit/>
          </a:bodyPr>
          <a:lstStyle/>
          <a:p>
            <a:pPr marL="514350" indent="-514350">
              <a:buAutoNum type="arabicPeriod"/>
            </a:pPr>
            <a:r>
              <a:rPr lang="en-US" sz="2800" dirty="0" smtClean="0"/>
              <a:t>Which staff need to be trained on vaccine storage and handling?</a:t>
            </a:r>
          </a:p>
          <a:p>
            <a:pPr marL="0" indent="0">
              <a:buNone/>
            </a:pPr>
            <a:endParaRPr lang="en-US" sz="2800" dirty="0" smtClean="0"/>
          </a:p>
          <a:p>
            <a:pPr marL="514350" indent="-514350">
              <a:buFont typeface="+mj-lt"/>
              <a:buAutoNum type="alphaLcParenR"/>
            </a:pPr>
            <a:r>
              <a:rPr lang="en-US" sz="2000" dirty="0" smtClean="0"/>
              <a:t>Only staff who administer vaccines</a:t>
            </a:r>
          </a:p>
          <a:p>
            <a:pPr marL="514350" indent="-514350">
              <a:buFont typeface="+mj-lt"/>
              <a:buAutoNum type="alphaLcParenR"/>
            </a:pPr>
            <a:r>
              <a:rPr lang="en-US" sz="2000" dirty="0" smtClean="0"/>
              <a:t>Only the primary and alternate vaccine coordinators</a:t>
            </a:r>
          </a:p>
          <a:p>
            <a:pPr marL="514350" indent="-514350">
              <a:buFont typeface="+mj-lt"/>
              <a:buAutoNum type="alphaLcParenR"/>
            </a:pPr>
            <a:r>
              <a:rPr lang="en-US" sz="2000" dirty="0" smtClean="0"/>
              <a:t>Only new staff during orientation</a:t>
            </a:r>
          </a:p>
          <a:p>
            <a:pPr marL="514350" indent="-514350">
              <a:buFont typeface="+mj-lt"/>
              <a:buAutoNum type="alphaLcParenR"/>
            </a:pPr>
            <a:r>
              <a:rPr lang="en-US" sz="2000" dirty="0" smtClean="0"/>
              <a:t>All staff who handle or administer vaccines, including accepting shipments</a:t>
            </a:r>
          </a:p>
          <a:p>
            <a:pPr>
              <a:buNone/>
            </a:pPr>
            <a:endParaRPr lang="en-US" dirty="0"/>
          </a:p>
          <a:p>
            <a:pPr>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Trivia Challenge</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buAutoNum type="arabicPeriod" startAt="2"/>
            </a:pPr>
            <a:r>
              <a:rPr lang="en-US" sz="2800" dirty="0" smtClean="0"/>
              <a:t>Which statement best defines cold chain </a:t>
            </a:r>
          </a:p>
          <a:p>
            <a:pPr marL="0" indent="0">
              <a:buNone/>
            </a:pPr>
            <a:r>
              <a:rPr lang="en-US" sz="2800" dirty="0"/>
              <a:t> </a:t>
            </a:r>
            <a:r>
              <a:rPr lang="en-US" sz="2800" dirty="0" smtClean="0"/>
              <a:t>    management?</a:t>
            </a:r>
          </a:p>
          <a:p>
            <a:pPr marL="0" indent="0">
              <a:buNone/>
            </a:pPr>
            <a:endParaRPr lang="en-US" dirty="0"/>
          </a:p>
          <a:p>
            <a:pPr marL="514350" indent="-514350">
              <a:buFont typeface="+mj-lt"/>
              <a:buAutoNum type="alphaLcParenR"/>
            </a:pPr>
            <a:r>
              <a:rPr lang="en-US" sz="2000" dirty="0" smtClean="0"/>
              <a:t>Checking that vaccines are potent and effective when used</a:t>
            </a:r>
          </a:p>
          <a:p>
            <a:pPr marL="514350" indent="-514350">
              <a:buFont typeface="+mj-lt"/>
              <a:buAutoNum type="alphaLcParenR"/>
            </a:pPr>
            <a:r>
              <a:rPr lang="en-US" sz="2000" dirty="0" smtClean="0"/>
              <a:t>Maintaining proper storage temperatures at every link in the chain</a:t>
            </a:r>
          </a:p>
          <a:p>
            <a:pPr marL="514350" indent="-514350">
              <a:buFont typeface="+mj-lt"/>
              <a:buAutoNum type="alphaLcParenR"/>
            </a:pPr>
            <a:r>
              <a:rPr lang="en-US" sz="2000" dirty="0" smtClean="0"/>
              <a:t>Minimizing exposure to excessive heat or cold</a:t>
            </a:r>
          </a:p>
          <a:p>
            <a:pPr marL="514350" indent="-514350">
              <a:buFont typeface="+mj-lt"/>
              <a:buAutoNum type="alphaLcParenR"/>
            </a:pPr>
            <a:r>
              <a:rPr lang="en-US" sz="2000" dirty="0" smtClean="0"/>
              <a:t>Checking vaccines for physical evidence of lost potency before administration</a:t>
            </a:r>
            <a:endParaRPr lang="en-US" sz="2000" dirty="0"/>
          </a:p>
        </p:txBody>
      </p:sp>
    </p:spTree>
    <p:extLst>
      <p:ext uri="{BB962C8B-B14F-4D97-AF65-F5344CB8AC3E}">
        <p14:creationId xmlns:p14="http://schemas.microsoft.com/office/powerpoint/2010/main" val="3614683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solidFill>
                  <a:srgbClr val="FF0000"/>
                </a:solidFill>
              </a:rPr>
              <a:t>Trivia Challenge</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marL="514350" indent="-514350">
              <a:buAutoNum type="arabicPeriod" startAt="3"/>
            </a:pPr>
            <a:r>
              <a:rPr lang="en-US" sz="3000" dirty="0" smtClean="0"/>
              <a:t>You are a staff member and notice that a   </a:t>
            </a:r>
          </a:p>
          <a:p>
            <a:pPr marL="0" indent="0">
              <a:buNone/>
            </a:pPr>
            <a:r>
              <a:rPr lang="en-US" sz="3000" dirty="0"/>
              <a:t> </a:t>
            </a:r>
            <a:r>
              <a:rPr lang="en-US" sz="3000" dirty="0" smtClean="0"/>
              <a:t>    vaccine storage unit is not working </a:t>
            </a:r>
          </a:p>
          <a:p>
            <a:pPr marL="0" indent="0">
              <a:buNone/>
            </a:pPr>
            <a:r>
              <a:rPr lang="en-US" sz="3000" dirty="0"/>
              <a:t> </a:t>
            </a:r>
            <a:r>
              <a:rPr lang="en-US" sz="3000" dirty="0" smtClean="0"/>
              <a:t>    correctly.  What needs to be taken </a:t>
            </a:r>
            <a:endParaRPr lang="en-US" sz="3000" dirty="0"/>
          </a:p>
          <a:p>
            <a:pPr marL="0" indent="0">
              <a:buNone/>
            </a:pPr>
            <a:r>
              <a:rPr lang="en-US" sz="3000" dirty="0" smtClean="0"/>
              <a:t>     immediately?</a:t>
            </a:r>
          </a:p>
          <a:p>
            <a:pPr marL="0" indent="0">
              <a:buNone/>
            </a:pPr>
            <a:endParaRPr lang="en-US" dirty="0" smtClean="0"/>
          </a:p>
          <a:p>
            <a:pPr marL="514350" indent="-514350">
              <a:buFont typeface="+mj-lt"/>
              <a:buAutoNum type="alphaLcParenR"/>
            </a:pPr>
            <a:r>
              <a:rPr lang="en-US" sz="2400" dirty="0" smtClean="0"/>
              <a:t>Move the vaccines to the staff lounge refrigerator</a:t>
            </a:r>
          </a:p>
          <a:p>
            <a:pPr marL="514350" indent="-514350">
              <a:buFont typeface="+mj-lt"/>
              <a:buAutoNum type="alphaLcParenR"/>
            </a:pPr>
            <a:r>
              <a:rPr lang="en-US" sz="2400" dirty="0" smtClean="0"/>
              <a:t>Notify the vaccine coordinator, alternate coordinator, or supervisor</a:t>
            </a:r>
          </a:p>
          <a:p>
            <a:pPr marL="514350" indent="-514350">
              <a:buFont typeface="+mj-lt"/>
              <a:buAutoNum type="alphaLcParenR"/>
            </a:pPr>
            <a:r>
              <a:rPr lang="en-US" sz="2400" dirty="0" smtClean="0"/>
              <a:t>Throw out all the vaccines in the failed unit</a:t>
            </a:r>
          </a:p>
          <a:p>
            <a:pPr marL="514350" indent="-514350">
              <a:buFont typeface="+mj-lt"/>
              <a:buAutoNum type="alphaLcParenR"/>
            </a:pPr>
            <a:r>
              <a:rPr lang="en-US" sz="2400" dirty="0" smtClean="0"/>
              <a:t>Attempt to fix the unit</a:t>
            </a:r>
          </a:p>
          <a:p>
            <a:pPr marL="0" indent="0">
              <a:buNone/>
            </a:pPr>
            <a:endParaRPr lang="en-US" dirty="0"/>
          </a:p>
        </p:txBody>
      </p:sp>
    </p:spTree>
    <p:extLst>
      <p:ext uri="{BB962C8B-B14F-4D97-AF65-F5344CB8AC3E}">
        <p14:creationId xmlns:p14="http://schemas.microsoft.com/office/powerpoint/2010/main" val="37536053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 y="0"/>
            <a:ext cx="8839200" cy="838200"/>
          </a:xfrm>
        </p:spPr>
        <p:txBody>
          <a:bodyPr>
            <a:normAutofit/>
          </a:bodyPr>
          <a:lstStyle/>
          <a:p>
            <a:pPr algn="ctr" eaLnBrk="1" hangingPunct="1"/>
            <a:r>
              <a:rPr lang="en-US" sz="4000" dirty="0" smtClean="0">
                <a:solidFill>
                  <a:srgbClr val="FF0000"/>
                </a:solidFill>
              </a:rPr>
              <a:t>Take-Home Messages</a:t>
            </a:r>
          </a:p>
        </p:txBody>
      </p:sp>
      <p:sp>
        <p:nvSpPr>
          <p:cNvPr id="45059" name="Rectangle 3"/>
          <p:cNvSpPr>
            <a:spLocks noGrp="1" noChangeArrowheads="1"/>
          </p:cNvSpPr>
          <p:nvPr>
            <p:ph type="body" idx="1"/>
          </p:nvPr>
        </p:nvSpPr>
        <p:spPr>
          <a:xfrm>
            <a:off x="152400" y="1066800"/>
            <a:ext cx="8991600" cy="5257800"/>
          </a:xfrm>
        </p:spPr>
        <p:txBody>
          <a:bodyPr>
            <a:normAutofit/>
          </a:bodyPr>
          <a:lstStyle/>
          <a:p>
            <a:r>
              <a:rPr lang="en-US" sz="2000" dirty="0" smtClean="0"/>
              <a:t>A proper cold chain is a temperature-controlled supply chain that includes all equipment and procedures used in the transport and storage and handling of vaccines from the time of manufacturer to administration of the vaccine.</a:t>
            </a:r>
          </a:p>
          <a:p>
            <a:pPr>
              <a:buFontTx/>
              <a:buNone/>
            </a:pPr>
            <a:endParaRPr lang="en-US" sz="2000" dirty="0" smtClean="0"/>
          </a:p>
          <a:p>
            <a:pPr eaLnBrk="1" hangingPunct="1"/>
            <a:r>
              <a:rPr lang="en-US" sz="2000" dirty="0" smtClean="0"/>
              <a:t>Out of range temperature readings require </a:t>
            </a:r>
            <a:r>
              <a:rPr lang="en-US" sz="2000" b="1" dirty="0" smtClean="0"/>
              <a:t>IMMEDIATE</a:t>
            </a:r>
            <a:r>
              <a:rPr lang="en-US" sz="2000" dirty="0" smtClean="0"/>
              <a:t> action</a:t>
            </a:r>
          </a:p>
          <a:p>
            <a:pPr eaLnBrk="1" hangingPunct="1">
              <a:buNone/>
            </a:pPr>
            <a:endParaRPr lang="en-US" sz="2000" dirty="0" smtClean="0"/>
          </a:p>
          <a:p>
            <a:pPr eaLnBrk="1" hangingPunct="1"/>
            <a:r>
              <a:rPr lang="en-US" sz="2000" dirty="0" smtClean="0"/>
              <a:t>For patients to be protected by the vaccines it is your responsibility to handle vaccines with care.</a:t>
            </a:r>
          </a:p>
          <a:p>
            <a:pPr eaLnBrk="1" hangingPunct="1">
              <a:buNone/>
            </a:pPr>
            <a:endParaRPr lang="en-US" sz="2000" dirty="0" smtClean="0"/>
          </a:p>
          <a:p>
            <a:r>
              <a:rPr lang="en-US" sz="2000" dirty="0" smtClean="0"/>
              <a:t>Vaccine management, including proper storage and handling procedures, is the basis on which good immunization practices are built.</a:t>
            </a:r>
          </a:p>
          <a:p>
            <a:pPr eaLnBrk="1" hangingPunct="1">
              <a:lnSpc>
                <a:spcPct val="80000"/>
              </a:lnSpc>
            </a:pPr>
            <a:endParaRPr lang="en-US" sz="3100" dirty="0" smtClean="0">
              <a:latin typeface="Arial" pitchFamily="34" charset="0"/>
            </a:endParaRPr>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lstStyle/>
          <a:p>
            <a:r>
              <a:rPr lang="en-US" sz="3200" b="1" dirty="0" smtClean="0">
                <a:solidFill>
                  <a:srgbClr val="FF0000"/>
                </a:solidFill>
              </a:rPr>
              <a:t>Storage and Handling Resources </a:t>
            </a:r>
            <a:endParaRPr lang="en-US" sz="3200" b="1" dirty="0">
              <a:solidFill>
                <a:srgbClr val="FF0000"/>
              </a:solidFill>
            </a:endParaRPr>
          </a:p>
        </p:txBody>
      </p:sp>
      <p:sp>
        <p:nvSpPr>
          <p:cNvPr id="3" name="Content Placeholder 2"/>
          <p:cNvSpPr>
            <a:spLocks noGrp="1"/>
          </p:cNvSpPr>
          <p:nvPr>
            <p:ph idx="1"/>
          </p:nvPr>
        </p:nvSpPr>
        <p:spPr>
          <a:xfrm>
            <a:off x="457200" y="1066800"/>
            <a:ext cx="8229600" cy="5334000"/>
          </a:xfrm>
        </p:spPr>
        <p:txBody>
          <a:bodyPr/>
          <a:lstStyle/>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Providers should review helpful vaccine management material </a:t>
            </a:r>
          </a:p>
          <a:p>
            <a:pPr marL="0" marR="0">
              <a:lnSpc>
                <a:spcPct val="115000"/>
              </a:lnSpc>
              <a:spcBef>
                <a:spcPts val="0"/>
              </a:spcBef>
              <a:spcAft>
                <a:spcPts val="0"/>
              </a:spcAft>
              <a:buNone/>
            </a:pPr>
            <a:r>
              <a:rPr lang="en-US" sz="2200" dirty="0" smtClean="0">
                <a:latin typeface="Times New Roman" pitchFamily="18" charset="0"/>
                <a:ea typeface="Calibri"/>
                <a:cs typeface="Times New Roman" pitchFamily="18" charset="0"/>
              </a:rPr>
              <a:t>available via the following links:</a:t>
            </a:r>
          </a:p>
          <a:p>
            <a:pPr marL="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Vaccine Storage and Handling Home Page</a:t>
            </a:r>
            <a:r>
              <a:rPr lang="en-US" sz="1800"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2"/>
              </a:rPr>
              <a:t>http://www.cdc.gov/vaccines/recs/storage/default.htm</a:t>
            </a:r>
            <a:endParaRPr lang="en-US" sz="1800" dirty="0" smtClean="0">
              <a:latin typeface="Times New Roman" pitchFamily="18" charset="0"/>
              <a:ea typeface="Calibri"/>
              <a:cs typeface="Times New Roman" pitchFamily="18" charset="0"/>
            </a:endParaRP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CDC’s Storage and Handling Toolkit </a:t>
            </a:r>
            <a:r>
              <a:rPr lang="en-US" sz="1800" u="sng" dirty="0" smtClean="0">
                <a:solidFill>
                  <a:srgbClr val="0000FF"/>
                </a:solidFill>
                <a:latin typeface="Times New Roman" pitchFamily="18" charset="0"/>
                <a:ea typeface="Calibri"/>
                <a:cs typeface="Times New Roman" pitchFamily="18" charset="0"/>
                <a:hlinkClick r:id="rId3"/>
              </a:rPr>
              <a:t>http://www.cdc.gov/vaccines/recs/storage/toolkit/storage-handling-toolkit.pdf</a:t>
            </a:r>
            <a:r>
              <a:rPr lang="en-US" sz="1800" dirty="0" smtClean="0">
                <a:latin typeface="Times New Roman" pitchFamily="18" charset="0"/>
                <a:ea typeface="Calibri"/>
                <a:cs typeface="Times New Roman" pitchFamily="18" charset="0"/>
              </a:rPr>
              <a:t>  (Contact your Immunization Program Consultant for a hard copy)</a:t>
            </a:r>
          </a:p>
          <a:p>
            <a:pPr marL="6858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pPr>
            <a:r>
              <a:rPr lang="en-US" sz="1800" b="1" dirty="0" smtClean="0">
                <a:latin typeface="Times New Roman" pitchFamily="18" charset="0"/>
                <a:ea typeface="Calibri"/>
                <a:cs typeface="Times New Roman" pitchFamily="18" charset="0"/>
              </a:rPr>
              <a:t>You Call the Shots: Vaccine Storage and Handling Module</a:t>
            </a:r>
            <a:r>
              <a:rPr lang="en-US" sz="1800" dirty="0" smtClean="0">
                <a:latin typeface="Times New Roman" pitchFamily="18" charset="0"/>
                <a:ea typeface="Calibri"/>
                <a:cs typeface="Times New Roman" pitchFamily="18" charset="0"/>
              </a:rPr>
              <a:t> – An interactive, web-based module that provides learning opportunities, self-test practice questions, reference and resource materials, and an extensive glossary. </a:t>
            </a:r>
            <a:r>
              <a:rPr lang="en-US" sz="1800" u="sng" dirty="0" smtClean="0">
                <a:solidFill>
                  <a:srgbClr val="0000FF"/>
                </a:solidFill>
                <a:latin typeface="Times New Roman" pitchFamily="18" charset="0"/>
                <a:ea typeface="Calibri"/>
                <a:cs typeface="Times New Roman" pitchFamily="18" charset="0"/>
                <a:hlinkClick r:id="rId4"/>
              </a:rPr>
              <a:t>http://www.cdc.gov/vaccines/ed/youcalltheshots.htm</a:t>
            </a:r>
            <a:r>
              <a:rPr lang="en-US" sz="1800" dirty="0" smtClean="0">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dirty="0" smtClean="0">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i="1" dirty="0" smtClean="0">
                <a:latin typeface="Times New Roman" pitchFamily="18" charset="0"/>
                <a:ea typeface="Calibri"/>
                <a:cs typeface="Times New Roman" pitchFamily="18" charset="0"/>
              </a:rPr>
              <a:t> </a:t>
            </a:r>
            <a:r>
              <a:rPr lang="en-US" sz="1800" u="sng" dirty="0" smtClean="0">
                <a:solidFill>
                  <a:srgbClr val="0000FF"/>
                </a:solidFill>
                <a:latin typeface="Times New Roman" pitchFamily="18" charset="0"/>
                <a:ea typeface="Calibri"/>
                <a:cs typeface="Times New Roman" pitchFamily="18" charset="0"/>
                <a:hlinkClick r:id="rId5"/>
              </a:rPr>
              <a:t>http://www.cdc.gov/vaccines/default.htm</a:t>
            </a:r>
            <a:r>
              <a:rPr lang="en-US" sz="1800" u="sng" dirty="0" smtClean="0">
                <a:solidFill>
                  <a:srgbClr val="0000FF"/>
                </a:solidFill>
                <a:latin typeface="Times New Roman" pitchFamily="18" charset="0"/>
                <a:ea typeface="Calibri"/>
                <a:cs typeface="Times New Roman" pitchFamily="18" charset="0"/>
              </a:rPr>
              <a:t> </a:t>
            </a:r>
          </a:p>
          <a:p>
            <a:pPr marL="914400" marR="0">
              <a:lnSpc>
                <a:spcPct val="115000"/>
              </a:lnSpc>
              <a:spcBef>
                <a:spcPts val="0"/>
              </a:spcBef>
              <a:spcAft>
                <a:spcPts val="0"/>
              </a:spcAft>
              <a:buNone/>
            </a:pPr>
            <a:endParaRPr lang="en-US" sz="1100" u="sng" dirty="0" smtClean="0">
              <a:solidFill>
                <a:srgbClr val="0000FF"/>
              </a:solidFill>
              <a:latin typeface="Times New Roman" pitchFamily="18" charset="0"/>
              <a:ea typeface="Calibri"/>
              <a:cs typeface="Times New Roman" pitchFamily="18" charset="0"/>
            </a:endParaRPr>
          </a:p>
          <a:p>
            <a:pPr marL="914400" marR="0">
              <a:lnSpc>
                <a:spcPct val="115000"/>
              </a:lnSpc>
              <a:spcBef>
                <a:spcPts val="0"/>
              </a:spcBef>
              <a:spcAft>
                <a:spcPts val="0"/>
              </a:spcAft>
              <a:buFont typeface="Arial" pitchFamily="34" charset="0"/>
              <a:buChar char="•"/>
            </a:pPr>
            <a:r>
              <a:rPr lang="en-US" sz="1800" dirty="0" smtClean="0">
                <a:latin typeface="Times New Roman" pitchFamily="18" charset="0"/>
                <a:ea typeface="Calibri"/>
                <a:cs typeface="Times New Roman" pitchFamily="18" charset="0"/>
              </a:rPr>
              <a:t> </a:t>
            </a:r>
            <a:r>
              <a:rPr lang="en-US" sz="1800" dirty="0" smtClean="0">
                <a:latin typeface="Times New Roman" pitchFamily="18" charset="0"/>
                <a:ea typeface="Calibri"/>
                <a:cs typeface="Times New Roman" pitchFamily="18" charset="0"/>
                <a:hlinkClick r:id="rId6"/>
              </a:rPr>
              <a:t>http://www.immunize.org</a:t>
            </a:r>
            <a:r>
              <a:rPr lang="en-US" sz="1800" dirty="0" smtClean="0">
                <a:latin typeface="Times New Roman" pitchFamily="18" charset="0"/>
                <a:ea typeface="Calibri"/>
                <a:cs typeface="Times New Roman" pitchFamily="18" charset="0"/>
              </a:rPr>
              <a:t> </a:t>
            </a:r>
          </a:p>
          <a:p>
            <a:pPr marL="0" marR="0">
              <a:lnSpc>
                <a:spcPct val="115000"/>
              </a:lnSpc>
              <a:spcBef>
                <a:spcPts val="0"/>
              </a:spcBef>
              <a:spcAft>
                <a:spcPts val="0"/>
              </a:spcAft>
              <a:buNone/>
            </a:pPr>
            <a:endParaRPr lang="en-US" sz="1800" dirty="0" smtClean="0">
              <a:latin typeface="Calibri"/>
              <a:ea typeface="Calibri"/>
              <a:cs typeface="Times New Roman"/>
            </a:endParaRPr>
          </a:p>
          <a:p>
            <a:endParaRPr lang="en-US" dirty="0"/>
          </a:p>
        </p:txBody>
      </p:sp>
    </p:spTree>
    <p:extLst>
      <p:ext uri="{BB962C8B-B14F-4D97-AF65-F5344CB8AC3E}">
        <p14:creationId xmlns:p14="http://schemas.microsoft.com/office/powerpoint/2010/main" val="18466627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066800"/>
          </a:xfrm>
        </p:spPr>
        <p:txBody>
          <a:bodyPr>
            <a:normAutofit/>
          </a:bodyPr>
          <a:lstStyle/>
          <a:p>
            <a:r>
              <a:rPr lang="en-US" sz="3200" dirty="0">
                <a:solidFill>
                  <a:srgbClr val="FF0000"/>
                </a:solidFill>
              </a:rPr>
              <a:t>http://dph.georgia.gov/immunization-section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8229600" cy="5185833"/>
          </a:xfrm>
          <a:prstGeom prst="rect">
            <a:avLst/>
          </a:prstGeom>
          <a:solidFill>
            <a:schemeClr val="tx1"/>
          </a:solidFill>
          <a:ln w="28575">
            <a:solidFill>
              <a:schemeClr val="tx1"/>
            </a:solidFill>
            <a:miter lim="800000"/>
            <a:headEnd/>
            <a:tailEnd/>
          </a:ln>
          <a:effectLst/>
        </p:spPr>
      </p:pic>
    </p:spTree>
    <p:extLst>
      <p:ext uri="{BB962C8B-B14F-4D97-AF65-F5344CB8AC3E}">
        <p14:creationId xmlns:p14="http://schemas.microsoft.com/office/powerpoint/2010/main" val="11769602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j0410515"/>
          <p:cNvPicPr>
            <a:picLocks noChangeAspect="1" noChangeArrowheads="1"/>
          </p:cNvPicPr>
          <p:nvPr/>
        </p:nvPicPr>
        <p:blipFill>
          <a:blip r:embed="rId3" cstate="print"/>
          <a:srcRect/>
          <a:stretch>
            <a:fillRect/>
          </a:stretch>
        </p:blipFill>
        <p:spPr bwMode="auto">
          <a:xfrm>
            <a:off x="5757863" y="1371600"/>
            <a:ext cx="1371600" cy="1295400"/>
          </a:xfrm>
          <a:prstGeom prst="rect">
            <a:avLst/>
          </a:prstGeom>
          <a:noFill/>
          <a:ln w="25400">
            <a:solidFill>
              <a:srgbClr val="FF0000"/>
            </a:solidFill>
            <a:miter lim="800000"/>
            <a:headEnd/>
            <a:tailEnd/>
          </a:ln>
        </p:spPr>
      </p:pic>
      <p:sp>
        <p:nvSpPr>
          <p:cNvPr id="52227" name="Rectangle 3"/>
          <p:cNvSpPr>
            <a:spLocks noGrp="1" noChangeArrowheads="1"/>
          </p:cNvSpPr>
          <p:nvPr>
            <p:ph type="title"/>
          </p:nvPr>
        </p:nvSpPr>
        <p:spPr>
          <a:xfrm>
            <a:off x="0" y="1"/>
            <a:ext cx="9144000" cy="1371600"/>
          </a:xfrm>
        </p:spPr>
        <p:txBody>
          <a:bodyPr/>
          <a:lstStyle/>
          <a:p>
            <a:pPr algn="ctr" eaLnBrk="1" hangingPunct="1"/>
            <a:r>
              <a:rPr lang="en-US" dirty="0" smtClean="0">
                <a:solidFill>
                  <a:srgbClr val="FF0000"/>
                </a:solidFill>
                <a:latin typeface="Arial" pitchFamily="34" charset="0"/>
              </a:rPr>
              <a:t>Resources</a:t>
            </a:r>
          </a:p>
        </p:txBody>
      </p:sp>
      <p:sp>
        <p:nvSpPr>
          <p:cNvPr id="52228" name="Rectangle 4"/>
          <p:cNvSpPr>
            <a:spLocks noGrp="1" noChangeArrowheads="1"/>
          </p:cNvSpPr>
          <p:nvPr>
            <p:ph type="body" idx="1"/>
          </p:nvPr>
        </p:nvSpPr>
        <p:spPr>
          <a:xfrm>
            <a:off x="0" y="1447800"/>
            <a:ext cx="8686800" cy="417195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eaLnBrk="1" hangingPunct="1">
              <a:lnSpc>
                <a:spcPct val="90000"/>
              </a:lnSpc>
            </a:pPr>
            <a:endParaRPr lang="en-US" sz="2000" dirty="0" smtClean="0"/>
          </a:p>
          <a:p>
            <a:pPr lvl="1" eaLnBrk="1" hangingPunct="1">
              <a:lnSpc>
                <a:spcPct val="90000"/>
              </a:lnSpc>
              <a:buFontTx/>
              <a:buChar char="•"/>
            </a:pPr>
            <a:r>
              <a:rPr lang="en-US" sz="2000" dirty="0" smtClean="0"/>
              <a:t>On call Help line: 404-657-3158</a:t>
            </a:r>
          </a:p>
          <a:p>
            <a:pPr lvl="1" eaLnBrk="1" hangingPunct="1">
              <a:lnSpc>
                <a:spcPct val="90000"/>
              </a:lnSpc>
              <a:buFontTx/>
              <a:buChar char="•"/>
            </a:pPr>
            <a:r>
              <a:rPr lang="en-US" sz="2000" dirty="0" smtClean="0"/>
              <a:t>GRITS Help Line:1-888-223-8644</a:t>
            </a:r>
          </a:p>
          <a:p>
            <a:pPr lvl="1" eaLnBrk="1" hangingPunct="1">
              <a:lnSpc>
                <a:spcPct val="90000"/>
              </a:lnSpc>
              <a:buFontTx/>
              <a:buChar char="•"/>
            </a:pPr>
            <a:r>
              <a:rPr lang="en-US" sz="2000" dirty="0" smtClean="0"/>
              <a:t>VFC Help Line:1-800-848-3868</a:t>
            </a:r>
          </a:p>
          <a:p>
            <a:pPr lvl="1" eaLnBrk="1" hangingPunct="1">
              <a:lnSpc>
                <a:spcPct val="90000"/>
              </a:lnSpc>
              <a:buFontTx/>
              <a:buChar char="•"/>
            </a:pPr>
            <a:r>
              <a:rPr lang="en-US" sz="2000" dirty="0" smtClean="0"/>
              <a:t>Website  http://health.state.ga.us/programs/immunization</a:t>
            </a:r>
          </a:p>
          <a:p>
            <a:pPr lvl="1" eaLnBrk="1" hangingPunct="1">
              <a:lnSpc>
                <a:spcPct val="90000"/>
              </a:lnSpc>
              <a:buFontTx/>
              <a:buChar char="•"/>
            </a:pPr>
            <a:r>
              <a:rPr lang="en-US" sz="2000" dirty="0" smtClean="0"/>
              <a:t>Your local Immunization Program Consultant (IPC) </a:t>
            </a:r>
          </a:p>
          <a:p>
            <a:pPr lvl="1" eaLnBrk="1" hangingPunct="1">
              <a:lnSpc>
                <a:spcPct val="90000"/>
              </a:lnSpc>
              <a:buFontTx/>
              <a:buChar char="•"/>
            </a:pPr>
            <a:endParaRPr lang="en-US" sz="2000" dirty="0" smtClean="0"/>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p:txBody>
      </p:sp>
      <p:pic>
        <p:nvPicPr>
          <p:cNvPr id="52229" name="Picture 6" descr="j0382574"/>
          <p:cNvPicPr>
            <a:picLocks noChangeAspect="1" noChangeArrowheads="1"/>
          </p:cNvPicPr>
          <p:nvPr/>
        </p:nvPicPr>
        <p:blipFill>
          <a:blip r:embed="rId4" cstate="print"/>
          <a:srcRect/>
          <a:stretch>
            <a:fillRect/>
          </a:stretch>
        </p:blipFill>
        <p:spPr bwMode="auto">
          <a:xfrm>
            <a:off x="7239000" y="381000"/>
            <a:ext cx="1600200" cy="1600200"/>
          </a:xfrm>
          <a:prstGeom prst="rect">
            <a:avLst/>
          </a:prstGeom>
          <a:noFill/>
          <a:ln w="25400">
            <a:solidFill>
              <a:srgbClr val="FF0000"/>
            </a:solidFill>
            <a:miter lim="800000"/>
            <a:headEnd/>
            <a:tailEnd/>
          </a:ln>
        </p:spPr>
      </p:pic>
      <p:pic>
        <p:nvPicPr>
          <p:cNvPr id="52230" name="Picture 5" descr="j0402147"/>
          <p:cNvPicPr>
            <a:picLocks noChangeAspect="1" noChangeArrowheads="1"/>
          </p:cNvPicPr>
          <p:nvPr/>
        </p:nvPicPr>
        <p:blipFill>
          <a:blip r:embed="rId5" cstate="print"/>
          <a:srcRect/>
          <a:stretch>
            <a:fillRect/>
          </a:stretch>
        </p:blipFill>
        <p:spPr bwMode="auto">
          <a:xfrm>
            <a:off x="7086600" y="1905000"/>
            <a:ext cx="1371600" cy="1347788"/>
          </a:xfrm>
          <a:prstGeom prst="rect">
            <a:avLst/>
          </a:prstGeom>
          <a:noFill/>
          <a:ln w="25400">
            <a:solidFill>
              <a:srgbClr val="FF0000"/>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371600"/>
          </a:xfrm>
        </p:spPr>
        <p:txBody>
          <a:bodyPr>
            <a:noAutofit/>
          </a:bodyPr>
          <a:lstStyle/>
          <a:p>
            <a:r>
              <a:rPr lang="en-US" dirty="0" smtClean="0">
                <a:solidFill>
                  <a:srgbClr val="FF0000"/>
                </a:solidFill>
              </a:rPr>
              <a:t>Cold Chain Management</a:t>
            </a:r>
            <a:endParaRPr lang="en-US" dirty="0">
              <a:solidFill>
                <a:srgbClr val="FF0000"/>
              </a:solidFill>
            </a:endParaRPr>
          </a:p>
        </p:txBody>
      </p:sp>
      <p:sp>
        <p:nvSpPr>
          <p:cNvPr id="3" name="Content Placeholder 2"/>
          <p:cNvSpPr>
            <a:spLocks noGrp="1"/>
          </p:cNvSpPr>
          <p:nvPr>
            <p:ph idx="1"/>
          </p:nvPr>
        </p:nvSpPr>
        <p:spPr>
          <a:xfrm>
            <a:off x="457200" y="1219200"/>
            <a:ext cx="8229600" cy="4906963"/>
          </a:xfrm>
        </p:spPr>
        <p:txBody>
          <a:bodyPr>
            <a:normAutofit/>
          </a:bodyPr>
          <a:lstStyle/>
          <a:p>
            <a:pPr lvl="1" algn="ctr">
              <a:buNone/>
            </a:pPr>
            <a:r>
              <a:rPr lang="en-US" b="1" dirty="0" smtClean="0"/>
              <a:t>Vaccine Potency </a:t>
            </a:r>
          </a:p>
          <a:p>
            <a:pPr lvl="1" algn="ctr">
              <a:buNone/>
            </a:pPr>
            <a:endParaRPr lang="en-US" b="1" dirty="0" smtClean="0"/>
          </a:p>
          <a:p>
            <a:r>
              <a:rPr lang="en-US" sz="2800" dirty="0" smtClean="0"/>
              <a:t>Excessive heat or cold exposure can damage vaccines</a:t>
            </a:r>
          </a:p>
          <a:p>
            <a:pPr marL="0" indent="0">
              <a:buNone/>
            </a:pPr>
            <a:endParaRPr lang="en-US" sz="2800" dirty="0" smtClean="0"/>
          </a:p>
          <a:p>
            <a:r>
              <a:rPr lang="en-US" sz="2800" dirty="0" smtClean="0"/>
              <a:t>Each time vaccines are exposed to excessive heat or cold, reduced potency increases </a:t>
            </a:r>
          </a:p>
          <a:p>
            <a:endParaRPr lang="en-US" sz="2800" dirty="0"/>
          </a:p>
          <a:p>
            <a:r>
              <a:rPr lang="en-US" sz="2800" dirty="0"/>
              <a:t>Inappropriate storage conditions can be costly. Vaccines are very expensive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 y="0"/>
            <a:ext cx="8839200" cy="990600"/>
          </a:xfrm>
        </p:spPr>
        <p:txBody>
          <a:bodyPr/>
          <a:lstStyle/>
          <a:p>
            <a:pPr algn="ctr" eaLnBrk="1" hangingPunct="1">
              <a:lnSpc>
                <a:spcPct val="85000"/>
              </a:lnSpc>
              <a:spcAft>
                <a:spcPct val="25000"/>
              </a:spcAft>
              <a:defRPr/>
            </a:pPr>
            <a:r>
              <a:rPr lang="en-US" kern="1200" dirty="0" smtClean="0">
                <a:solidFill>
                  <a:srgbClr val="FF0000"/>
                </a:solidFill>
                <a:ea typeface="+mn-ea"/>
                <a:cs typeface="+mn-cs"/>
              </a:rPr>
              <a:t>Cold Chain Management</a:t>
            </a:r>
          </a:p>
        </p:txBody>
      </p:sp>
      <p:sp>
        <p:nvSpPr>
          <p:cNvPr id="12291" name="Rectangle 3"/>
          <p:cNvSpPr>
            <a:spLocks noGrp="1" noChangeArrowheads="1"/>
          </p:cNvSpPr>
          <p:nvPr>
            <p:ph type="body" idx="1"/>
          </p:nvPr>
        </p:nvSpPr>
        <p:spPr>
          <a:xfrm>
            <a:off x="457200" y="914400"/>
            <a:ext cx="8382000" cy="5638800"/>
          </a:xfrm>
        </p:spPr>
        <p:txBody>
          <a:bodyPr>
            <a:normAutofit/>
          </a:bodyPr>
          <a:lstStyle/>
          <a:p>
            <a:pPr eaLnBrk="1" hangingPunct="1"/>
            <a:r>
              <a:rPr lang="en-US" sz="2800" dirty="0" smtClean="0"/>
              <a:t>Assign responsibility of handling vaccines: primary and back-up staff </a:t>
            </a:r>
          </a:p>
          <a:p>
            <a:pPr marL="0" indent="0" eaLnBrk="1" hangingPunct="1">
              <a:buNone/>
            </a:pPr>
            <a:endParaRPr lang="en-US" sz="2800" dirty="0" smtClean="0"/>
          </a:p>
          <a:p>
            <a:pPr eaLnBrk="1" hangingPunct="1"/>
            <a:r>
              <a:rPr lang="en-US" sz="2800" dirty="0" smtClean="0"/>
              <a:t>Check vaccine shipments</a:t>
            </a:r>
          </a:p>
          <a:p>
            <a:pPr marL="0" indent="0" eaLnBrk="1" hangingPunct="1">
              <a:buNone/>
            </a:pPr>
            <a:endParaRPr lang="en-US" sz="2800" dirty="0" smtClean="0"/>
          </a:p>
          <a:p>
            <a:pPr eaLnBrk="1" hangingPunct="1"/>
            <a:r>
              <a:rPr lang="en-US" sz="2800" dirty="0" smtClean="0"/>
              <a:t>Store vaccines in appropriate type of refrigerator</a:t>
            </a:r>
          </a:p>
          <a:p>
            <a:pPr marL="0" indent="0" eaLnBrk="1" hangingPunct="1">
              <a:buNone/>
            </a:pPr>
            <a:endParaRPr lang="en-US" sz="2800" dirty="0" smtClean="0"/>
          </a:p>
          <a:p>
            <a:pPr eaLnBrk="1" hangingPunct="1"/>
            <a:r>
              <a:rPr lang="en-US" sz="2800" dirty="0" smtClean="0"/>
              <a:t>Store vaccines in appropriate place in the refrigerator</a:t>
            </a:r>
          </a:p>
          <a:p>
            <a:pPr marL="0" indent="0" eaLnBrk="1" hangingPunct="1">
              <a:buNone/>
            </a:pPr>
            <a:endParaRPr lang="en-US" sz="2800" dirty="0" smtClean="0"/>
          </a:p>
          <a:p>
            <a:r>
              <a:rPr lang="en-US" sz="2800" dirty="0"/>
              <a:t>Check </a:t>
            </a:r>
            <a:r>
              <a:rPr lang="en-US" sz="2800" dirty="0" smtClean="0"/>
              <a:t>temperatures and document temperatures</a:t>
            </a:r>
            <a:endParaRPr lang="en-US" sz="2800" dirty="0"/>
          </a:p>
          <a:p>
            <a:endParaRPr lang="en-US" sz="2800" dirty="0"/>
          </a:p>
          <a:p>
            <a:pPr eaLnBrk="1" hangingPunct="1"/>
            <a:endParaRPr lang="en-US" sz="2800" dirty="0" smtClean="0"/>
          </a:p>
          <a:p>
            <a:pPr marL="0" indent="0" eaLnBrk="1" hangingPunct="1">
              <a:buNone/>
            </a:pPr>
            <a:endParaRPr lang="en-US" sz="2800" dirty="0" smtClean="0"/>
          </a:p>
          <a:p>
            <a:pPr eaLnBrk="1" hangingPunct="1">
              <a:lnSpc>
                <a:spcPct val="80000"/>
              </a:lnSpc>
              <a:buFontTx/>
              <a:buNone/>
            </a:pPr>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Cold Chain Management</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Take </a:t>
            </a:r>
            <a:r>
              <a:rPr lang="en-US" dirty="0"/>
              <a:t>action if temperatures are out of </a:t>
            </a:r>
            <a:r>
              <a:rPr lang="en-US" dirty="0" smtClean="0"/>
              <a:t>range</a:t>
            </a:r>
          </a:p>
          <a:p>
            <a:pPr marL="0" indent="0">
              <a:buNone/>
            </a:pPr>
            <a:endParaRPr lang="en-US" dirty="0" smtClean="0"/>
          </a:p>
          <a:p>
            <a:r>
              <a:rPr lang="en-US" dirty="0"/>
              <a:t>Check expiration dates &amp; rotate stock</a:t>
            </a:r>
          </a:p>
          <a:p>
            <a:pPr marL="0" indent="0">
              <a:buNone/>
            </a:pPr>
            <a:endParaRPr lang="en-US" dirty="0"/>
          </a:p>
          <a:p>
            <a:r>
              <a:rPr lang="en-US" dirty="0"/>
              <a:t>Have routine and emergency vaccine handling </a:t>
            </a:r>
            <a:r>
              <a:rPr lang="en-US" dirty="0" smtClean="0"/>
              <a:t>plan</a:t>
            </a:r>
          </a:p>
          <a:p>
            <a:pPr marL="0" indent="0">
              <a:buNone/>
            </a:pPr>
            <a:endParaRPr lang="en-US" dirty="0"/>
          </a:p>
          <a:p>
            <a:r>
              <a:rPr lang="en-US" dirty="0"/>
              <a:t>Take other preventive measures </a:t>
            </a:r>
          </a:p>
          <a:p>
            <a:endParaRPr lang="en-US" dirty="0"/>
          </a:p>
        </p:txBody>
      </p:sp>
    </p:spTree>
    <p:extLst>
      <p:ext uri="{BB962C8B-B14F-4D97-AF65-F5344CB8AC3E}">
        <p14:creationId xmlns:p14="http://schemas.microsoft.com/office/powerpoint/2010/main" val="1173706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4844</TotalTime>
  <Words>11097</Words>
  <Application>Microsoft Office PowerPoint</Application>
  <PresentationFormat>On-screen Show (4:3)</PresentationFormat>
  <Paragraphs>792</Paragraphs>
  <Slides>69</Slides>
  <Notes>58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template USE ME 2</vt:lpstr>
      <vt:lpstr>PowerPoint Presentation</vt:lpstr>
      <vt:lpstr>Disclosure Statements</vt:lpstr>
      <vt:lpstr>Disclosure Statements</vt:lpstr>
      <vt:lpstr>Objectives</vt:lpstr>
      <vt:lpstr>Introduction</vt:lpstr>
      <vt:lpstr>PowerPoint Presentation</vt:lpstr>
      <vt:lpstr>Cold Chain Management</vt:lpstr>
      <vt:lpstr>Cold Chain Management</vt:lpstr>
      <vt:lpstr>Cold Chain Management</vt:lpstr>
      <vt:lpstr>Vaccine Coordinator  </vt:lpstr>
      <vt:lpstr>Coordinator Responsibility</vt:lpstr>
      <vt:lpstr>Coordinator Responsibility</vt:lpstr>
      <vt:lpstr>Alternate Vaccine Coordinator</vt:lpstr>
      <vt:lpstr>Other Staff/Training</vt:lpstr>
      <vt:lpstr>Equipment</vt:lpstr>
      <vt:lpstr>Storage Requirements</vt:lpstr>
      <vt:lpstr>Storage Requirements</vt:lpstr>
      <vt:lpstr>Refrigerator-only Unit</vt:lpstr>
      <vt:lpstr>Combination Unit</vt:lpstr>
      <vt:lpstr>Stand-alone Freezer</vt:lpstr>
      <vt:lpstr>Combination Unit</vt:lpstr>
      <vt:lpstr>Refrigerator Set-Up</vt:lpstr>
      <vt:lpstr>Freezer Set-Up</vt:lpstr>
      <vt:lpstr>Storage Unit Maintenance </vt:lpstr>
      <vt:lpstr>Thermometers</vt:lpstr>
      <vt:lpstr>Thermometers</vt:lpstr>
      <vt:lpstr>Temperature Probes</vt:lpstr>
      <vt:lpstr>Digital Data Loggers</vt:lpstr>
      <vt:lpstr>PowerPoint Presentation</vt:lpstr>
      <vt:lpstr>Digital Data Loggers</vt:lpstr>
      <vt:lpstr>Thermometers “NOT” Recommended</vt:lpstr>
      <vt:lpstr>Thermometer Placement</vt:lpstr>
      <vt:lpstr>Adjusting Storage Temperatures</vt:lpstr>
      <vt:lpstr>Temperature Variations</vt:lpstr>
      <vt:lpstr>Reading and Documenting Temperatures</vt:lpstr>
      <vt:lpstr>Temperature Log</vt:lpstr>
      <vt:lpstr>Avoiding Storage and Handling Mishaps</vt:lpstr>
      <vt:lpstr>Check Vaccine Shipments</vt:lpstr>
      <vt:lpstr>Location and Positioning</vt:lpstr>
      <vt:lpstr>Labeling</vt:lpstr>
      <vt:lpstr>Trays and Containers</vt:lpstr>
      <vt:lpstr> Stock Rotation</vt:lpstr>
      <vt:lpstr>Ensuring VFC Vaccine is administered only to Federally-Eligible Children</vt:lpstr>
      <vt:lpstr>Ensuring VFC Vaccine is administered only to Federally-Eligible Children</vt:lpstr>
      <vt:lpstr>Vaccine Security</vt:lpstr>
      <vt:lpstr>Protecting Power Supply</vt:lpstr>
      <vt:lpstr>Transporting Vaccine</vt:lpstr>
      <vt:lpstr>Transporting Vaccine</vt:lpstr>
      <vt:lpstr>Transporting Multidose Vials</vt:lpstr>
      <vt:lpstr> Transporting Varicella-Containing Vaccines </vt:lpstr>
      <vt:lpstr>Transporting Varicella-Containing Vaccines</vt:lpstr>
      <vt:lpstr>Vaccines and Diluents for Transport</vt:lpstr>
      <vt:lpstr>PowerPoint Presentation</vt:lpstr>
      <vt:lpstr>Standard Operating Procedures (SOP)</vt:lpstr>
      <vt:lpstr>Routine Storage and Handling Plan</vt:lpstr>
      <vt:lpstr>Routine Storage and Handling Plan</vt:lpstr>
      <vt:lpstr>Routine Storage and Handling Plan</vt:lpstr>
      <vt:lpstr>Storage Troubleshooting</vt:lpstr>
      <vt:lpstr>Emergency Vaccine Retrieval and Storage Plan</vt:lpstr>
      <vt:lpstr>Emergency Vaccine Retrieval and Storage Plan </vt:lpstr>
      <vt:lpstr>Routine and Emergency Vaccine Handling Plan</vt:lpstr>
      <vt:lpstr>PowerPoint Presentation</vt:lpstr>
      <vt:lpstr> Trivia Challenge</vt:lpstr>
      <vt:lpstr>Trivia Challenge</vt:lpstr>
      <vt:lpstr>Trivia Challenge</vt:lpstr>
      <vt:lpstr>Take-Home Messages</vt:lpstr>
      <vt:lpstr>Storage and Handling Resources </vt:lpstr>
      <vt:lpstr>http://dph.georgia.gov/immunization-section</vt:lpstr>
      <vt:lpstr>Resources</vt:lpstr>
    </vt:vector>
  </TitlesOfParts>
  <Company>Georgia Dept of Community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343</cp:revision>
  <cp:lastPrinted>2013-12-19T15:17:38Z</cp:lastPrinted>
  <dcterms:created xsi:type="dcterms:W3CDTF">2012-06-14T17:04:19Z</dcterms:created>
  <dcterms:modified xsi:type="dcterms:W3CDTF">2013-12-19T15:18:34Z</dcterms:modified>
</cp:coreProperties>
</file>